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47" r:id="rId2"/>
    <p:sldId id="34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view3D>
      <c:rotX val="30"/>
      <c:perspective val="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chemeClr val="tx2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9858896411820561E-2"/>
                  <c:y val="-2.7016076115485611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b="1">
                        <a:solidFill>
                          <a:schemeClr val="bg1"/>
                        </a:solidFill>
                      </a:rPr>
                      <a:t>6%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  <c:separator>. </c:separator>
            </c:dLbl>
            <c:dLbl>
              <c:idx val="1"/>
              <c:layout>
                <c:manualLayout>
                  <c:x val="2.0101941773320209E-3"/>
                  <c:y val="-1.8712504686914183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5%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2"/>
              <c:layout>
                <c:manualLayout>
                  <c:x val="-0.15192409871198467"/>
                  <c:y val="1.9166901012373463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18%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3"/>
              <c:layout>
                <c:manualLayout>
                  <c:x val="0.15650951293272786"/>
                  <c:y val="-0.30591746344207066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69%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4"/>
              <c:layout>
                <c:manualLayout>
                  <c:x val="1.4153570348840325E-2"/>
                  <c:y val="-2.8172337832770959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2%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numFmt formatCode="0.00%" sourceLinked="0"/>
            <c:txPr>
              <a:bodyPr/>
              <a:lstStyle/>
              <a:p>
                <a:pPr>
                  <a:defRPr sz="2000" b="1"/>
                </a:pPr>
                <a:endParaRPr lang="nl-NL"/>
              </a:p>
            </c:txPr>
            <c:dLblPos val="bestFit"/>
            <c:showPercent val="1"/>
          </c:dLbls>
          <c:cat>
            <c:strRef>
              <c:f>Feuil1!$A$1:$E$1</c:f>
              <c:strCache>
                <c:ptCount val="5"/>
                <c:pt idx="0">
                  <c:v>Primary care</c:v>
                </c:pt>
                <c:pt idx="1">
                  <c:v>Outpatient referral</c:v>
                </c:pt>
                <c:pt idx="2">
                  <c:v>Drug treatment</c:v>
                </c:pt>
                <c:pt idx="3">
                  <c:v>Hospital administrations</c:v>
                </c:pt>
                <c:pt idx="4">
                  <c:v>Post-discharge outpatient visits</c:v>
                </c:pt>
              </c:strCache>
            </c:strRef>
          </c:cat>
          <c:val>
            <c:numRef>
              <c:f>Feuil1!$A$2:$E$2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18</c:v>
                </c:pt>
                <c:pt idx="3">
                  <c:v>69</c:v>
                </c:pt>
                <c:pt idx="4">
                  <c:v>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11-9-2012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11-9-2012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11-9-2012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oneTexte 2"/>
          <p:cNvSpPr txBox="1">
            <a:spLocks noChangeArrowheads="1"/>
          </p:cNvSpPr>
          <p:nvPr/>
        </p:nvSpPr>
        <p:spPr bwMode="auto">
          <a:xfrm>
            <a:off x="107504" y="159864"/>
            <a:ext cx="8424936" cy="93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>
              <a:lnSpc>
                <a:spcPct val="95000"/>
              </a:lnSpc>
              <a:defRPr sz="3200"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>
              <a:lnSpc>
                <a:spcPct val="95000"/>
              </a:lnSpc>
              <a:defRPr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6pPr>
            <a:lvl7pPr marL="9144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7pPr>
            <a:lvl8pPr marL="1371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8pPr>
            <a:lvl9pPr marL="18288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latin typeface="Arial" pitchFamily="34" charset="0"/>
              </a:defRPr>
            </a:lvl9pPr>
          </a:lstStyle>
          <a:p>
            <a:r>
              <a:rPr lang="en-US" b="1" dirty="0" smtClean="0"/>
              <a:t>Recurrence of HF </a:t>
            </a:r>
            <a:r>
              <a:rPr lang="en-US" b="1" dirty="0" smtClean="0"/>
              <a:t>hospitalization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Total-time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approach</a:t>
            </a:r>
            <a:endParaRPr lang="fr-FR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4635907" y="1708181"/>
            <a:ext cx="4390179" cy="3993229"/>
            <a:chOff x="4435882" y="2212237"/>
            <a:chExt cx="4390179" cy="3993229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 flipV="1">
              <a:off x="5459834" y="5679284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sp>
          <p:nvSpPr>
            <p:cNvPr id="7" name="Line 49"/>
            <p:cNvSpPr>
              <a:spLocks noChangeShapeType="1"/>
            </p:cNvSpPr>
            <p:nvPr/>
          </p:nvSpPr>
          <p:spPr bwMode="auto">
            <a:xfrm flipV="1">
              <a:off x="6495034" y="5685608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cxnSp>
          <p:nvCxnSpPr>
            <p:cNvPr id="8" name="Connecteur droit 7"/>
            <p:cNvCxnSpPr/>
            <p:nvPr/>
          </p:nvCxnSpPr>
          <p:spPr bwMode="auto">
            <a:xfrm>
              <a:off x="4447617" y="5679421"/>
              <a:ext cx="4167666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 flipV="1">
              <a:off x="8615283" y="5685608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 bwMode="auto">
            <a:xfrm>
              <a:off x="7588694" y="2212237"/>
              <a:ext cx="0" cy="3498579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 flipV="1">
              <a:off x="4449794" y="5679284"/>
              <a:ext cx="0" cy="3870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latin typeface="+mn-lt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8529589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1.2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45756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0.8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5374140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0.6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503000" y="5732711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1.0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435882" y="5760957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0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0.4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797047" y="3868918"/>
              <a:ext cx="63099" cy="6351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310408" y="2776196"/>
              <a:ext cx="94648" cy="9527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132133" y="4991380"/>
              <a:ext cx="47324" cy="48316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71463" marR="0" indent="-271463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50000"/>
                </a:spcAft>
                <a:buClr>
                  <a:schemeClr val="accent1"/>
                </a:buClr>
                <a:buSzTx/>
                <a:buFont typeface="Wingdings" pitchFamily="2" charset="2"/>
                <a:buChar char="§"/>
                <a:tabLst/>
              </a:pPr>
              <a:endPara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 bwMode="auto">
            <a:xfrm>
              <a:off x="6065353" y="2823833"/>
              <a:ext cx="629638" cy="0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/>
            <p:cNvCxnSpPr/>
            <p:nvPr/>
          </p:nvCxnSpPr>
          <p:spPr bwMode="auto">
            <a:xfrm>
              <a:off x="5292622" y="3900676"/>
              <a:ext cx="1112434" cy="0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necteur droit 53"/>
            <p:cNvCxnSpPr/>
            <p:nvPr/>
          </p:nvCxnSpPr>
          <p:spPr bwMode="auto">
            <a:xfrm flipV="1">
              <a:off x="5200800" y="5015538"/>
              <a:ext cx="1995037" cy="1"/>
            </a:xfrm>
            <a:prstGeom prst="line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ZoneTexte 58"/>
            <p:cNvSpPr txBox="1"/>
            <p:nvPr/>
          </p:nvSpPr>
          <p:spPr>
            <a:xfrm>
              <a:off x="5052648" y="5928467"/>
              <a:ext cx="164044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/>
                  </a:solidFill>
                </a:rPr>
                <a:t>Favours</a:t>
              </a:r>
              <a:r>
                <a:rPr lang="fr-FR" sz="1200" dirty="0" smtClean="0">
                  <a:solidFill>
                    <a:schemeClr val="bg1"/>
                  </a:solidFill>
                </a:rPr>
                <a:t> </a:t>
              </a:r>
              <a:r>
                <a:rPr lang="fr-FR" sz="1200" dirty="0" err="1" smtClean="0">
                  <a:solidFill>
                    <a:schemeClr val="bg1"/>
                  </a:solidFill>
                </a:rPr>
                <a:t>ivabradine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96311" y="5910289"/>
              <a:ext cx="14297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200" dirty="0" err="1" smtClean="0">
                  <a:solidFill>
                    <a:schemeClr val="bg1"/>
                  </a:solidFill>
                </a:rPr>
                <a:t>Favours</a:t>
              </a:r>
              <a:r>
                <a:rPr lang="fr-FR" sz="1200" dirty="0" smtClean="0">
                  <a:solidFill>
                    <a:schemeClr val="bg1"/>
                  </a:solidFill>
                </a:rPr>
                <a:t> placebo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2" name="ZoneTexte 61"/>
          <p:cNvSpPr txBox="1"/>
          <p:nvPr/>
        </p:nvSpPr>
        <p:spPr>
          <a:xfrm>
            <a:off x="147864" y="1933573"/>
            <a:ext cx="176362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smtClean="0">
                <a:solidFill>
                  <a:schemeClr val="bg1"/>
                </a:solidFill>
              </a:rPr>
              <a:t>First</a:t>
            </a:r>
            <a:endParaRPr lang="fr-FR" sz="17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700" dirty="0" err="1" smtClean="0">
                <a:solidFill>
                  <a:schemeClr val="bg1"/>
                </a:solidFill>
              </a:rPr>
              <a:t>hospitalization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47864" y="2928530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smtClean="0">
                <a:solidFill>
                  <a:schemeClr val="bg1"/>
                </a:solidFill>
              </a:rPr>
              <a:t>Second</a:t>
            </a:r>
            <a:endParaRPr lang="fr-FR" sz="17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hospitalization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47864" y="4056252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Third</a:t>
            </a:r>
            <a:endParaRPr lang="fr-FR" sz="18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800" dirty="0" err="1" smtClean="0">
                <a:solidFill>
                  <a:schemeClr val="bg1"/>
                </a:solidFill>
              </a:rPr>
              <a:t>hospitalization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299278" y="1232927"/>
            <a:ext cx="1067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smtClean="0">
                <a:solidFill>
                  <a:schemeClr val="bg1"/>
                </a:solidFill>
              </a:rPr>
              <a:t>Placebo</a:t>
            </a:r>
            <a:endParaRPr lang="fr-FR" sz="1400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(n=3264)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971675" y="1227033"/>
            <a:ext cx="12105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err="1" smtClean="0">
                <a:solidFill>
                  <a:srgbClr val="FFFF00"/>
                </a:solidFill>
              </a:rPr>
              <a:t>Ivabradine</a:t>
            </a:r>
            <a:endParaRPr lang="fr-FR" sz="1400" dirty="0" smtClean="0">
              <a:solidFill>
                <a:srgbClr val="FFFF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rgbClr val="FFFF00"/>
                </a:solidFill>
              </a:rPr>
              <a:t>(n=3241)</a:t>
            </a:r>
            <a:endParaRPr lang="fr-FR" sz="1400" dirty="0">
              <a:solidFill>
                <a:srgbClr val="FFFF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88403" y="1218111"/>
            <a:ext cx="1059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dirty="0" err="1" smtClean="0">
                <a:solidFill>
                  <a:schemeClr val="bg1"/>
                </a:solidFill>
              </a:rPr>
              <a:t>Hazard</a:t>
            </a:r>
            <a:r>
              <a:rPr lang="fr-FR" sz="1400" dirty="0" smtClean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ratio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7950728" y="1218111"/>
            <a:ext cx="855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400" i="1" dirty="0" smtClean="0">
                <a:solidFill>
                  <a:schemeClr val="bg1"/>
                </a:solidFill>
              </a:rPr>
              <a:t>p</a:t>
            </a:r>
            <a:r>
              <a:rPr lang="fr-FR" sz="1400" dirty="0" smtClean="0">
                <a:solidFill>
                  <a:schemeClr val="bg1"/>
                </a:solidFill>
              </a:rPr>
              <a:t>-value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966626" y="2157795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p&lt;0.001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966627" y="3243560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p&lt;0.001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966628" y="4358423"/>
            <a:ext cx="11288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p=0.012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997358" y="2147816"/>
            <a:ext cx="11929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514 (16%)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997359" y="3242502"/>
            <a:ext cx="107112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189 (6%)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1997360" y="4357365"/>
            <a:ext cx="107112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rgbClr val="FFFF00"/>
                </a:solidFill>
              </a:rPr>
              <a:t>90   (3%)</a:t>
            </a:r>
            <a:endParaRPr lang="fr-FR" sz="1700" dirty="0">
              <a:solidFill>
                <a:srgbClr val="FFFF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280506" y="2155816"/>
            <a:ext cx="138371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672 (21%)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280507" y="3250502"/>
            <a:ext cx="124585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283 (9%)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280508" y="4365365"/>
            <a:ext cx="124585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128 (4%)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631032" y="2159370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0.75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4631033" y="3254057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0.66</a:t>
            </a:r>
            <a:endParaRPr lang="fr-FR" sz="1700" dirty="0">
              <a:solidFill>
                <a:schemeClr val="bg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631034" y="4368920"/>
            <a:ext cx="67678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1700" dirty="0" smtClean="0">
                <a:solidFill>
                  <a:schemeClr val="bg1"/>
                </a:solidFill>
              </a:rPr>
              <a:t>0.71</a:t>
            </a:r>
            <a:endParaRPr lang="fr-FR" sz="1700" dirty="0">
              <a:solidFill>
                <a:schemeClr val="bg1"/>
              </a:solidFill>
            </a:endParaRPr>
          </a:p>
        </p:txBody>
      </p:sp>
      <p:pic>
        <p:nvPicPr>
          <p:cNvPr id="84" name="Picture 12" descr="H:\DOM_DMA_DIM\DIV_CARDIO\PROCORALAN\LOGO\SHIFT\LOGO_SHIFT_MJT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3840" y="0"/>
            <a:ext cx="1440160" cy="7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4283968" y="6093296"/>
            <a:ext cx="4620560" cy="215444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buClrTx/>
            </a:pPr>
            <a:r>
              <a:rPr lang="fr-FR" sz="1400" dirty="0">
                <a:solidFill>
                  <a:schemeClr val="bg1"/>
                </a:solidFill>
              </a:rPr>
              <a:t>Borer JS et al. </a:t>
            </a:r>
            <a:r>
              <a:rPr lang="fr-FR" sz="1400" i="1" dirty="0" err="1">
                <a:solidFill>
                  <a:schemeClr val="bg1"/>
                </a:solidFill>
              </a:rPr>
              <a:t>Eur</a:t>
            </a:r>
            <a:r>
              <a:rPr lang="fr-FR" sz="1400" i="1" dirty="0">
                <a:solidFill>
                  <a:schemeClr val="bg1"/>
                </a:solidFill>
              </a:rPr>
              <a:t> </a:t>
            </a:r>
            <a:r>
              <a:rPr lang="fr-FR" sz="1400" i="1" dirty="0" err="1">
                <a:solidFill>
                  <a:schemeClr val="bg1"/>
                </a:solidFill>
              </a:rPr>
              <a:t>Heart</a:t>
            </a:r>
            <a:r>
              <a:rPr lang="fr-FR" sz="1400" i="1" dirty="0">
                <a:solidFill>
                  <a:schemeClr val="bg1"/>
                </a:solidFill>
              </a:rPr>
              <a:t> J</a:t>
            </a:r>
            <a:r>
              <a:rPr lang="fr-FR" sz="1400" dirty="0">
                <a:solidFill>
                  <a:schemeClr val="bg1"/>
                </a:solidFill>
              </a:rPr>
              <a:t> Online, 27  August 2012</a:t>
            </a:r>
          </a:p>
        </p:txBody>
      </p:sp>
    </p:spTree>
    <p:extLst>
      <p:ext uri="{BB962C8B-B14F-4D97-AF65-F5344CB8AC3E}">
        <p14:creationId xmlns:p14="http://schemas.microsoft.com/office/powerpoint/2010/main" xmlns="" val="83397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9" y="260648"/>
            <a:ext cx="8604447" cy="409343"/>
          </a:xfrm>
        </p:spPr>
        <p:txBody>
          <a:bodyPr>
            <a:noAutofit/>
          </a:bodyPr>
          <a:lstStyle/>
          <a:p>
            <a:r>
              <a:rPr lang="fr-FR" sz="3200" b="1" dirty="0" err="1" smtClean="0">
                <a:solidFill>
                  <a:srgbClr val="FFFF00"/>
                </a:solidFill>
              </a:rPr>
              <a:t>Economic</a:t>
            </a:r>
            <a:r>
              <a:rPr lang="fr-FR" sz="3200" b="1" dirty="0" smtClean="0">
                <a:solidFill>
                  <a:srgbClr val="FFFF00"/>
                </a:solidFill>
              </a:rPr>
              <a:t> </a:t>
            </a:r>
            <a:r>
              <a:rPr lang="fr-FR" sz="3200" b="1" dirty="0" err="1" smtClean="0">
                <a:solidFill>
                  <a:srgbClr val="FFFF00"/>
                </a:solidFill>
              </a:rPr>
              <a:t>burden</a:t>
            </a:r>
            <a:r>
              <a:rPr lang="fr-FR" sz="3200" b="1" dirty="0" smtClean="0">
                <a:solidFill>
                  <a:srgbClr val="FFFF00"/>
                </a:solidFill>
              </a:rPr>
              <a:t> of </a:t>
            </a:r>
            <a:r>
              <a:rPr lang="fr-FR" sz="3200" b="1" dirty="0" err="1" smtClean="0">
                <a:solidFill>
                  <a:srgbClr val="FFFF00"/>
                </a:solidFill>
              </a:rPr>
              <a:t>chronic</a:t>
            </a:r>
            <a:r>
              <a:rPr lang="fr-FR" sz="3200" b="1" dirty="0" smtClean="0">
                <a:solidFill>
                  <a:srgbClr val="FFFF00"/>
                </a:solidFill>
              </a:rPr>
              <a:t> HF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5018077"/>
            <a:ext cx="91408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Hospitalization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accounts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CHF-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costs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357840" y="6165304"/>
            <a:ext cx="44626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sz="1400" dirty="0">
                <a:solidFill>
                  <a:schemeClr val="bg1"/>
                </a:solidFill>
                <a:effectLst/>
                <a:cs typeface="Arial" charset="0"/>
              </a:rPr>
              <a:t>Stewart S et al. </a:t>
            </a:r>
            <a:r>
              <a:rPr lang="fr-FR" sz="1400" i="1" dirty="0" err="1">
                <a:solidFill>
                  <a:schemeClr val="bg1"/>
                </a:solidFill>
                <a:effectLst/>
                <a:cs typeface="Arial" charset="0"/>
              </a:rPr>
              <a:t>Eur</a:t>
            </a:r>
            <a:r>
              <a:rPr lang="fr-FR" sz="1400" i="1" dirty="0">
                <a:solidFill>
                  <a:schemeClr val="bg1"/>
                </a:solidFill>
                <a:effectLst/>
                <a:cs typeface="Arial" charset="0"/>
              </a:rPr>
              <a:t> J </a:t>
            </a:r>
            <a:r>
              <a:rPr lang="fr-FR" sz="1400" i="1" dirty="0" err="1">
                <a:solidFill>
                  <a:schemeClr val="bg1"/>
                </a:solidFill>
                <a:effectLst/>
                <a:cs typeface="Arial" charset="0"/>
              </a:rPr>
              <a:t>Heart</a:t>
            </a:r>
            <a:r>
              <a:rPr lang="fr-FR" sz="1400" i="1" dirty="0">
                <a:solidFill>
                  <a:schemeClr val="bg1"/>
                </a:solidFill>
                <a:effectLst/>
                <a:cs typeface="Arial" charset="0"/>
              </a:rPr>
              <a:t> Fail </a:t>
            </a:r>
            <a:r>
              <a:rPr lang="fr-FR" sz="1400" dirty="0">
                <a:solidFill>
                  <a:schemeClr val="bg1"/>
                </a:solidFill>
                <a:effectLst/>
                <a:cs typeface="Arial" charset="0"/>
              </a:rPr>
              <a:t>2002;4:361–71. 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4561704"/>
              </p:ext>
            </p:extLst>
          </p:nvPr>
        </p:nvGraphicFramePr>
        <p:xfrm>
          <a:off x="1409700" y="1285259"/>
          <a:ext cx="6410326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749240" y="965642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>
                <a:solidFill>
                  <a:schemeClr val="bg1"/>
                </a:solidFill>
              </a:rPr>
              <a:t>Primary</a:t>
            </a:r>
            <a:r>
              <a:rPr lang="fr-FR" sz="1800" dirty="0">
                <a:solidFill>
                  <a:schemeClr val="bg1"/>
                </a:solidFill>
              </a:rPr>
              <a:t> Care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498813" y="1599626"/>
            <a:ext cx="234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>
                <a:solidFill>
                  <a:schemeClr val="bg1"/>
                </a:solidFill>
              </a:rPr>
              <a:t>Outpatient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referral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83178" y="263656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>
                <a:solidFill>
                  <a:schemeClr val="bg1"/>
                </a:solidFill>
              </a:rPr>
              <a:t>Drug </a:t>
            </a:r>
            <a:r>
              <a:rPr lang="fr-FR" sz="1800" dirty="0" err="1">
                <a:solidFill>
                  <a:schemeClr val="bg1"/>
                </a:solidFill>
              </a:rPr>
              <a:t>treatment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851" y="1355177"/>
            <a:ext cx="393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Post-</a:t>
            </a:r>
            <a:r>
              <a:rPr lang="fr-FR" sz="1800" dirty="0" err="1" smtClean="0">
                <a:solidFill>
                  <a:schemeClr val="bg1"/>
                </a:solidFill>
              </a:rPr>
              <a:t>discharge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o</a:t>
            </a:r>
            <a:r>
              <a:rPr lang="fr-FR" sz="1800" dirty="0" err="1" smtClean="0">
                <a:solidFill>
                  <a:schemeClr val="bg1"/>
                </a:solidFill>
              </a:rPr>
              <a:t>utpatient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</a:rPr>
              <a:t>visits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100" y="2478885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 smtClean="0">
                <a:solidFill>
                  <a:schemeClr val="bg1"/>
                </a:solidFill>
              </a:rPr>
              <a:t>Hospital</a:t>
            </a:r>
            <a:r>
              <a:rPr lang="fr-FR" sz="1800" dirty="0" smtClean="0">
                <a:solidFill>
                  <a:schemeClr val="bg1"/>
                </a:solidFill>
              </a:rPr>
              <a:t> admissions</a:t>
            </a:r>
            <a:endParaRPr lang="fr-FR" sz="1800" dirty="0">
              <a:solidFill>
                <a:schemeClr val="bg1"/>
              </a:solidFill>
            </a:endParaRPr>
          </a:p>
        </p:txBody>
      </p:sp>
      <p:pic>
        <p:nvPicPr>
          <p:cNvPr id="16" name="Picture 12" descr="H:\DOM_DMA_DIM\DIV_CARDIO\PROCORALAN\LOGO\SHIFT\LOGO_SHIFT_MJT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3840" y="115527"/>
            <a:ext cx="1440160" cy="7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118</Words>
  <Application>Microsoft Office PowerPoint</Application>
  <PresentationFormat>Diavoorstelling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Dia 1</vt:lpstr>
      <vt:lpstr>Economic burden of chronic HF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123</cp:revision>
  <dcterms:created xsi:type="dcterms:W3CDTF">2011-09-14T14:53:57Z</dcterms:created>
  <dcterms:modified xsi:type="dcterms:W3CDTF">2012-09-11T20:08:49Z</dcterms:modified>
</cp:coreProperties>
</file>