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9" r:id="rId3"/>
    <p:sldId id="261" r:id="rId4"/>
    <p:sldId id="263" r:id="rId5"/>
    <p:sldId id="262" r:id="rId6"/>
    <p:sldId id="267" r:id="rId7"/>
    <p:sldId id="260" r:id="rId8"/>
    <p:sldId id="264" r:id="rId9"/>
    <p:sldId id="266" r:id="rId10"/>
    <p:sldId id="265" r:id="rId11"/>
    <p:sldId id="268" r:id="rId12"/>
    <p:sldId id="270" r:id="rId13"/>
    <p:sldId id="272" r:id="rId14"/>
    <p:sldId id="269" r:id="rId15"/>
    <p:sldId id="271"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59F6"/>
    <a:srgbClr val="1911B5"/>
    <a:srgbClr val="0F0A70"/>
    <a:srgbClr val="130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7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56545-16C5-4259-981D-49348FD72355}" type="datetimeFigureOut">
              <a:rPr lang="nl-NL" smtClean="0"/>
              <a:t>9-2-2017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2BB12-F43C-46B1-8A21-E7DD5FD4C828}" type="slidenum">
              <a:rPr lang="nl-NL" smtClean="0"/>
              <a:t>‹nr.›</a:t>
            </a:fld>
            <a:endParaRPr lang="nl-NL"/>
          </a:p>
        </p:txBody>
      </p:sp>
    </p:spTree>
    <p:extLst>
      <p:ext uri="{BB962C8B-B14F-4D97-AF65-F5344CB8AC3E}">
        <p14:creationId xmlns:p14="http://schemas.microsoft.com/office/powerpoint/2010/main" val="79622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CECA026-61D2-43B3-9BA5-3C2271052A55}" type="datetimeFigureOut">
              <a:rPr lang="nl-NL" smtClean="0"/>
              <a:t>9-2-2017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181556-B3FE-453F-883A-F88C6CC79E8E}" type="slidenum">
              <a:rPr lang="nl-NL" smtClean="0"/>
              <a:t>‹nr.›</a:t>
            </a:fld>
            <a:endParaRPr lang="nl-NL"/>
          </a:p>
        </p:txBody>
      </p:sp>
    </p:spTree>
    <p:extLst>
      <p:ext uri="{BB962C8B-B14F-4D97-AF65-F5344CB8AC3E}">
        <p14:creationId xmlns:p14="http://schemas.microsoft.com/office/powerpoint/2010/main" val="67001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CECA026-61D2-43B3-9BA5-3C2271052A55}" type="datetimeFigureOut">
              <a:rPr lang="nl-NL" smtClean="0"/>
              <a:t>9-2-2017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181556-B3FE-453F-883A-F88C6CC79E8E}" type="slidenum">
              <a:rPr lang="nl-NL" smtClean="0"/>
              <a:t>‹nr.›</a:t>
            </a:fld>
            <a:endParaRPr lang="nl-NL"/>
          </a:p>
        </p:txBody>
      </p:sp>
    </p:spTree>
    <p:extLst>
      <p:ext uri="{BB962C8B-B14F-4D97-AF65-F5344CB8AC3E}">
        <p14:creationId xmlns:p14="http://schemas.microsoft.com/office/powerpoint/2010/main" val="3028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CECA026-61D2-43B3-9BA5-3C2271052A55}" type="datetimeFigureOut">
              <a:rPr lang="nl-NL" smtClean="0"/>
              <a:t>9-2-2017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181556-B3FE-453F-883A-F88C6CC79E8E}" type="slidenum">
              <a:rPr lang="nl-NL" smtClean="0"/>
              <a:t>‹nr.›</a:t>
            </a:fld>
            <a:endParaRPr lang="nl-NL"/>
          </a:p>
        </p:txBody>
      </p:sp>
    </p:spTree>
    <p:extLst>
      <p:ext uri="{BB962C8B-B14F-4D97-AF65-F5344CB8AC3E}">
        <p14:creationId xmlns:p14="http://schemas.microsoft.com/office/powerpoint/2010/main" val="304508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CECA026-61D2-43B3-9BA5-3C2271052A55}" type="datetimeFigureOut">
              <a:rPr lang="nl-NL" smtClean="0"/>
              <a:t>9-2-2017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181556-B3FE-453F-883A-F88C6CC79E8E}" type="slidenum">
              <a:rPr lang="nl-NL" smtClean="0"/>
              <a:t>‹nr.›</a:t>
            </a:fld>
            <a:endParaRPr lang="nl-NL"/>
          </a:p>
        </p:txBody>
      </p:sp>
    </p:spTree>
    <p:extLst>
      <p:ext uri="{BB962C8B-B14F-4D97-AF65-F5344CB8AC3E}">
        <p14:creationId xmlns:p14="http://schemas.microsoft.com/office/powerpoint/2010/main" val="95454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CECA026-61D2-43B3-9BA5-3C2271052A55}" type="datetimeFigureOut">
              <a:rPr lang="nl-NL" smtClean="0"/>
              <a:t>9-2-2017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181556-B3FE-453F-883A-F88C6CC79E8E}" type="slidenum">
              <a:rPr lang="nl-NL" smtClean="0"/>
              <a:t>‹nr.›</a:t>
            </a:fld>
            <a:endParaRPr lang="nl-NL"/>
          </a:p>
        </p:txBody>
      </p:sp>
    </p:spTree>
    <p:extLst>
      <p:ext uri="{BB962C8B-B14F-4D97-AF65-F5344CB8AC3E}">
        <p14:creationId xmlns:p14="http://schemas.microsoft.com/office/powerpoint/2010/main" val="171865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CECA026-61D2-43B3-9BA5-3C2271052A55}" type="datetimeFigureOut">
              <a:rPr lang="nl-NL" smtClean="0"/>
              <a:t>9-2-2017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F181556-B3FE-453F-883A-F88C6CC79E8E}" type="slidenum">
              <a:rPr lang="nl-NL" smtClean="0"/>
              <a:t>‹nr.›</a:t>
            </a:fld>
            <a:endParaRPr lang="nl-NL"/>
          </a:p>
        </p:txBody>
      </p:sp>
    </p:spTree>
    <p:extLst>
      <p:ext uri="{BB962C8B-B14F-4D97-AF65-F5344CB8AC3E}">
        <p14:creationId xmlns:p14="http://schemas.microsoft.com/office/powerpoint/2010/main" val="372154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CECA026-61D2-43B3-9BA5-3C2271052A55}" type="datetimeFigureOut">
              <a:rPr lang="nl-NL" smtClean="0"/>
              <a:t>9-2-2017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F181556-B3FE-453F-883A-F88C6CC79E8E}" type="slidenum">
              <a:rPr lang="nl-NL" smtClean="0"/>
              <a:t>‹nr.›</a:t>
            </a:fld>
            <a:endParaRPr lang="nl-NL"/>
          </a:p>
        </p:txBody>
      </p:sp>
    </p:spTree>
    <p:extLst>
      <p:ext uri="{BB962C8B-B14F-4D97-AF65-F5344CB8AC3E}">
        <p14:creationId xmlns:p14="http://schemas.microsoft.com/office/powerpoint/2010/main" val="55742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CECA026-61D2-43B3-9BA5-3C2271052A55}" type="datetimeFigureOut">
              <a:rPr lang="nl-NL" smtClean="0"/>
              <a:t>9-2-2017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F181556-B3FE-453F-883A-F88C6CC79E8E}" type="slidenum">
              <a:rPr lang="nl-NL" smtClean="0"/>
              <a:t>‹nr.›</a:t>
            </a:fld>
            <a:endParaRPr lang="nl-NL"/>
          </a:p>
        </p:txBody>
      </p:sp>
    </p:spTree>
    <p:extLst>
      <p:ext uri="{BB962C8B-B14F-4D97-AF65-F5344CB8AC3E}">
        <p14:creationId xmlns:p14="http://schemas.microsoft.com/office/powerpoint/2010/main" val="273860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CECA026-61D2-43B3-9BA5-3C2271052A55}" type="datetimeFigureOut">
              <a:rPr lang="nl-NL" smtClean="0"/>
              <a:t>9-2-2017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F181556-B3FE-453F-883A-F88C6CC79E8E}" type="slidenum">
              <a:rPr lang="nl-NL" smtClean="0"/>
              <a:t>‹nr.›</a:t>
            </a:fld>
            <a:endParaRPr lang="nl-NL"/>
          </a:p>
        </p:txBody>
      </p:sp>
    </p:spTree>
    <p:extLst>
      <p:ext uri="{BB962C8B-B14F-4D97-AF65-F5344CB8AC3E}">
        <p14:creationId xmlns:p14="http://schemas.microsoft.com/office/powerpoint/2010/main" val="11509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CECA026-61D2-43B3-9BA5-3C2271052A55}" type="datetimeFigureOut">
              <a:rPr lang="nl-NL" smtClean="0"/>
              <a:t>9-2-2017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F181556-B3FE-453F-883A-F88C6CC79E8E}" type="slidenum">
              <a:rPr lang="nl-NL" smtClean="0"/>
              <a:t>‹nr.›</a:t>
            </a:fld>
            <a:endParaRPr lang="nl-NL"/>
          </a:p>
        </p:txBody>
      </p:sp>
    </p:spTree>
    <p:extLst>
      <p:ext uri="{BB962C8B-B14F-4D97-AF65-F5344CB8AC3E}">
        <p14:creationId xmlns:p14="http://schemas.microsoft.com/office/powerpoint/2010/main" val="1941551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CECA026-61D2-43B3-9BA5-3C2271052A55}" type="datetimeFigureOut">
              <a:rPr lang="nl-NL" smtClean="0"/>
              <a:t>9-2-2017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F181556-B3FE-453F-883A-F88C6CC79E8E}" type="slidenum">
              <a:rPr lang="nl-NL" smtClean="0"/>
              <a:t>‹nr.›</a:t>
            </a:fld>
            <a:endParaRPr lang="nl-NL"/>
          </a:p>
        </p:txBody>
      </p:sp>
    </p:spTree>
    <p:extLst>
      <p:ext uri="{BB962C8B-B14F-4D97-AF65-F5344CB8AC3E}">
        <p14:creationId xmlns:p14="http://schemas.microsoft.com/office/powerpoint/2010/main" val="330458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rgbClr val="0F0A70"/>
            </a:gs>
            <a:gs pos="100000">
              <a:srgbClr val="4859F6"/>
            </a:gs>
          </a:gsLst>
          <a:lin ang="5400000" scaled="1"/>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CA026-61D2-43B3-9BA5-3C2271052A55}" type="datetimeFigureOut">
              <a:rPr lang="nl-NL" smtClean="0"/>
              <a:t>9-2-2017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81556-B3FE-453F-883A-F88C6CC79E8E}" type="slidenum">
              <a:rPr lang="nl-NL" smtClean="0"/>
              <a:t>‹nr.›</a:t>
            </a:fld>
            <a:endParaRPr lang="nl-NL"/>
          </a:p>
        </p:txBody>
      </p:sp>
    </p:spTree>
    <p:extLst>
      <p:ext uri="{BB962C8B-B14F-4D97-AF65-F5344CB8AC3E}">
        <p14:creationId xmlns:p14="http://schemas.microsoft.com/office/powerpoint/2010/main" val="3775410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981" y="394661"/>
            <a:ext cx="10925557" cy="1325563"/>
          </a:xfrm>
        </p:spPr>
        <p:txBody>
          <a:bodyPr/>
          <a:lstStyle/>
          <a:p>
            <a:r>
              <a:rPr lang="nl-NL" dirty="0">
                <a:solidFill>
                  <a:srgbClr val="FFFFFF"/>
                </a:solidFill>
              </a:rPr>
              <a:t>Systematische screening van hypertensie loont</a:t>
            </a:r>
          </a:p>
        </p:txBody>
      </p:sp>
      <p:sp>
        <p:nvSpPr>
          <p:cNvPr id="3" name="Tijdelijke aanduiding voor inhoud 2"/>
          <p:cNvSpPr>
            <a:spLocks noGrp="1"/>
          </p:cNvSpPr>
          <p:nvPr>
            <p:ph idx="1"/>
          </p:nvPr>
        </p:nvSpPr>
        <p:spPr/>
        <p:txBody>
          <a:bodyPr>
            <a:normAutofit/>
          </a:bodyPr>
          <a:lstStyle/>
          <a:p>
            <a:endParaRPr lang="nl-NL" dirty="0">
              <a:solidFill>
                <a:schemeClr val="bg1"/>
              </a:solidFill>
            </a:endParaRPr>
          </a:p>
          <a:p>
            <a:pPr marL="0" indent="0">
              <a:buNone/>
            </a:pPr>
            <a:endParaRPr lang="nl-NL" dirty="0">
              <a:solidFill>
                <a:schemeClr val="bg1"/>
              </a:solidFill>
            </a:endParaRPr>
          </a:p>
          <a:p>
            <a:pPr marL="0" indent="0" algn="ctr">
              <a:buNone/>
            </a:pPr>
            <a:r>
              <a:rPr lang="nl-NL" sz="9600" dirty="0">
                <a:solidFill>
                  <a:schemeClr val="bg1"/>
                </a:solidFill>
              </a:rPr>
              <a:t>Niet </a:t>
            </a:r>
            <a:r>
              <a:rPr lang="nl-NL" sz="3200" dirty="0">
                <a:solidFill>
                  <a:schemeClr val="bg1"/>
                </a:solidFill>
              </a:rPr>
              <a:t>(voldoende)</a:t>
            </a:r>
          </a:p>
          <a:p>
            <a:pPr marL="0" indent="0" algn="ctr">
              <a:buNone/>
            </a:pPr>
            <a:endParaRPr lang="nl-NL" sz="3200" dirty="0">
              <a:solidFill>
                <a:schemeClr val="bg1"/>
              </a:solidFill>
            </a:endParaRPr>
          </a:p>
          <a:p>
            <a:pPr marL="0" indent="0" algn="ctr">
              <a:buNone/>
            </a:pPr>
            <a:endParaRPr lang="nl-NL" sz="3200" dirty="0">
              <a:solidFill>
                <a:schemeClr val="bg1"/>
              </a:solidFill>
            </a:endParaRPr>
          </a:p>
          <a:p>
            <a:pPr marL="0" indent="0" algn="ctr">
              <a:buNone/>
            </a:pPr>
            <a:r>
              <a:rPr lang="nl-NL" sz="3200" dirty="0">
                <a:solidFill>
                  <a:schemeClr val="bg1"/>
                </a:solidFill>
              </a:rPr>
              <a:t>Paul Smits, kaderhuisarts hart- en vaatziekten</a:t>
            </a:r>
            <a:endParaRPr lang="nl-NL" dirty="0">
              <a:solidFill>
                <a:schemeClr val="bg1"/>
              </a:solidFill>
            </a:endParaRPr>
          </a:p>
        </p:txBody>
      </p:sp>
    </p:spTree>
    <p:extLst>
      <p:ext uri="{BB962C8B-B14F-4D97-AF65-F5344CB8AC3E}">
        <p14:creationId xmlns:p14="http://schemas.microsoft.com/office/powerpoint/2010/main" val="331311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FFFF"/>
                </a:solidFill>
              </a:rPr>
              <a:t>Rol van de zorgverzekeraars</a:t>
            </a:r>
          </a:p>
        </p:txBody>
      </p:sp>
      <p:sp>
        <p:nvSpPr>
          <p:cNvPr id="3" name="Tijdelijke aanduiding voor inhoud 2"/>
          <p:cNvSpPr>
            <a:spLocks noGrp="1"/>
          </p:cNvSpPr>
          <p:nvPr>
            <p:ph idx="1"/>
          </p:nvPr>
        </p:nvSpPr>
        <p:spPr/>
        <p:txBody>
          <a:bodyPr/>
          <a:lstStyle/>
          <a:p>
            <a:r>
              <a:rPr lang="nl-NL" dirty="0">
                <a:solidFill>
                  <a:srgbClr val="FFFFFF"/>
                </a:solidFill>
              </a:rPr>
              <a:t>Zoetermeer heeft </a:t>
            </a:r>
            <a:r>
              <a:rPr lang="nl-NL" dirty="0" err="1">
                <a:solidFill>
                  <a:srgbClr val="FFFFFF"/>
                </a:solidFill>
              </a:rPr>
              <a:t>ca</a:t>
            </a:r>
            <a:r>
              <a:rPr lang="nl-NL" dirty="0">
                <a:solidFill>
                  <a:srgbClr val="FFFFFF"/>
                </a:solidFill>
              </a:rPr>
              <a:t> 11.500 patiënten met ICPC + medicatie. De afspraak met zorgverzekeraars is dat er maar ca. 8.500 van deze groep worden geïncludeerd. </a:t>
            </a:r>
          </a:p>
          <a:p>
            <a:r>
              <a:rPr lang="nl-NL" dirty="0">
                <a:solidFill>
                  <a:srgbClr val="FFFFFF"/>
                </a:solidFill>
              </a:rPr>
              <a:t>Een aantal mensen kan dus niet in de keten. Is er een prioritering aan te brengen in deze groep? Welke mensen zouden niet gecontroleerd hoeven worden? </a:t>
            </a:r>
          </a:p>
          <a:p>
            <a:r>
              <a:rPr lang="nl-NL" dirty="0">
                <a:solidFill>
                  <a:srgbClr val="FFFFFF"/>
                </a:solidFill>
              </a:rPr>
              <a:t>Een lastige vraag! Wat zou jij </a:t>
            </a:r>
            <a:r>
              <a:rPr lang="nl-NL" dirty="0" err="1">
                <a:solidFill>
                  <a:srgbClr val="FFFFFF"/>
                </a:solidFill>
              </a:rPr>
              <a:t>POH's</a:t>
            </a:r>
            <a:r>
              <a:rPr lang="nl-NL" dirty="0">
                <a:solidFill>
                  <a:srgbClr val="FFFFFF"/>
                </a:solidFill>
              </a:rPr>
              <a:t> en huisartsen aanbevelen, zodat we toch ongeveer uitkomen op 8500 mensen in de keten?</a:t>
            </a:r>
          </a:p>
        </p:txBody>
      </p:sp>
    </p:spTree>
    <p:extLst>
      <p:ext uri="{BB962C8B-B14F-4D97-AF65-F5344CB8AC3E}">
        <p14:creationId xmlns:p14="http://schemas.microsoft.com/office/powerpoint/2010/main" val="372472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FFFF"/>
                </a:solidFill>
              </a:rPr>
              <a:t>Rol van de overheid</a:t>
            </a:r>
          </a:p>
        </p:txBody>
      </p:sp>
      <p:sp>
        <p:nvSpPr>
          <p:cNvPr id="3" name="Tijdelijke aanduiding voor inhoud 2"/>
          <p:cNvSpPr>
            <a:spLocks noGrp="1"/>
          </p:cNvSpPr>
          <p:nvPr>
            <p:ph idx="1"/>
          </p:nvPr>
        </p:nvSpPr>
        <p:spPr>
          <a:xfrm>
            <a:off x="838200" y="1825624"/>
            <a:ext cx="10515600" cy="5032375"/>
          </a:xfrm>
        </p:spPr>
        <p:txBody>
          <a:bodyPr>
            <a:normAutofit/>
          </a:bodyPr>
          <a:lstStyle/>
          <a:p>
            <a:r>
              <a:rPr lang="nl-NL" dirty="0">
                <a:solidFill>
                  <a:srgbClr val="FFFFFF"/>
                </a:solidFill>
              </a:rPr>
              <a:t>Effect overheidsbeleid</a:t>
            </a:r>
          </a:p>
          <a:p>
            <a:endParaRPr lang="nl-NL" dirty="0">
              <a:solidFill>
                <a:srgbClr val="FFFFFF"/>
              </a:solidFill>
            </a:endParaRPr>
          </a:p>
          <a:p>
            <a:endParaRPr lang="nl-NL" dirty="0">
              <a:solidFill>
                <a:srgbClr val="FFFFFF"/>
              </a:solidFill>
            </a:endParaRPr>
          </a:p>
          <a:p>
            <a:r>
              <a:rPr lang="nl-NL" dirty="0">
                <a:solidFill>
                  <a:srgbClr val="FFFFFF"/>
                </a:solidFill>
              </a:rPr>
              <a:t>Staatssecretaris Martijn van Dam van Landbouw voelt niets voor de invoering van een heffing op dierlijke producten (vlees, kaas, zuivel). Volgens Van Dam is het niet aan de overheid om te bepalen wat de consument op zijn bord legt, zegt hij in de Volkskrant </a:t>
            </a:r>
            <a:r>
              <a:rPr lang="nl-NL" sz="2000" dirty="0">
                <a:solidFill>
                  <a:srgbClr val="FFFFFF"/>
                </a:solidFill>
              </a:rPr>
              <a:t>(250117)</a:t>
            </a:r>
          </a:p>
          <a:p>
            <a:endParaRPr lang="nl-NL" dirty="0">
              <a:solidFill>
                <a:srgbClr val="FFFFFF"/>
              </a:solidFill>
            </a:endParaRPr>
          </a:p>
          <a:p>
            <a:r>
              <a:rPr lang="nl-NL" dirty="0">
                <a:solidFill>
                  <a:srgbClr val="FFFFFF"/>
                </a:solidFill>
              </a:rPr>
              <a:t>Frankrijk verbiedt onbeperkt aanbieden frisdrank in horeca </a:t>
            </a:r>
            <a:r>
              <a:rPr lang="nl-NL" sz="2000" dirty="0">
                <a:solidFill>
                  <a:srgbClr val="FFFFFF"/>
                </a:solidFill>
              </a:rPr>
              <a:t>(270117)</a:t>
            </a:r>
          </a:p>
        </p:txBody>
      </p:sp>
      <p:pic>
        <p:nvPicPr>
          <p:cNvPr id="4" name="Afbeelding 3" descr="riool londom mid 19e eeu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263" y="0"/>
            <a:ext cx="5035546" cy="3357031"/>
          </a:xfrm>
          <a:prstGeom prst="rect">
            <a:avLst/>
          </a:prstGeom>
        </p:spPr>
      </p:pic>
    </p:spTree>
    <p:extLst>
      <p:ext uri="{BB962C8B-B14F-4D97-AF65-F5344CB8AC3E}">
        <p14:creationId xmlns:p14="http://schemas.microsoft.com/office/powerpoint/2010/main" val="3887776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a:solidFill>
                  <a:srgbClr val="FFFFFF"/>
                </a:solidFill>
              </a:rPr>
              <a:t>Als Schippers in oktober 2010 minister wordt, krijgt ze de felicitaties van de Stichting Sigaretten Industrie en de Vereniging Nederlandse </a:t>
            </a:r>
            <a:r>
              <a:rPr lang="nl-NL" dirty="0" err="1">
                <a:solidFill>
                  <a:srgbClr val="FFFFFF"/>
                </a:solidFill>
              </a:rPr>
              <a:t>Kerftabakindustrie</a:t>
            </a:r>
            <a:r>
              <a:rPr lang="nl-NL" dirty="0">
                <a:solidFill>
                  <a:srgbClr val="FFFFFF"/>
                </a:solidFill>
              </a:rPr>
              <a:t> (shag) . </a:t>
            </a:r>
          </a:p>
          <a:p>
            <a:pPr marL="0" indent="0">
              <a:buNone/>
            </a:pPr>
            <a:endParaRPr lang="nl-NL" dirty="0">
              <a:solidFill>
                <a:srgbClr val="FFFFFF"/>
              </a:solidFill>
            </a:endParaRPr>
          </a:p>
          <a:p>
            <a:pPr marL="0" indent="0">
              <a:buNone/>
            </a:pPr>
            <a:r>
              <a:rPr lang="nl-NL" dirty="0">
                <a:solidFill>
                  <a:srgbClr val="FFFFFF"/>
                </a:solidFill>
              </a:rPr>
              <a:t>De twee belangenorganisaties schrijven, aldus een artikel in Trouw :</a:t>
            </a:r>
          </a:p>
          <a:p>
            <a:pPr marL="0" indent="0">
              <a:buNone/>
            </a:pPr>
            <a:endParaRPr lang="nl-NL" dirty="0">
              <a:solidFill>
                <a:srgbClr val="FFFFFF"/>
              </a:solidFill>
            </a:endParaRPr>
          </a:p>
          <a:p>
            <a:pPr marL="0" indent="0">
              <a:buNone/>
            </a:pPr>
            <a:r>
              <a:rPr lang="nl-NL" dirty="0">
                <a:solidFill>
                  <a:srgbClr val="FFFFFF"/>
                </a:solidFill>
              </a:rPr>
              <a:t> ‘ Voortbouwend op de plezierige en constructieve contacten die wij met u hadden in uw hoedanigheid als lid van de tweede kamer, spreken wij de wens uit om ook tijdens uw ministerschap te mogen rekenen op een open en constructieve dialoog’</a:t>
            </a:r>
            <a:endParaRPr lang="nl-NL" b="1"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ndParaRPr>
          </a:p>
        </p:txBody>
      </p:sp>
      <p:pic>
        <p:nvPicPr>
          <p:cNvPr id="4" name="Afbeelding 3" descr="m_edith-schippers-voor-profiel-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74" y="110642"/>
            <a:ext cx="1683880" cy="1692837"/>
          </a:xfrm>
          <a:prstGeom prst="rect">
            <a:avLst/>
          </a:prstGeom>
        </p:spPr>
      </p:pic>
    </p:spTree>
    <p:extLst>
      <p:ext uri="{BB962C8B-B14F-4D97-AF65-F5344CB8AC3E}">
        <p14:creationId xmlns:p14="http://schemas.microsoft.com/office/powerpoint/2010/main" val="3579337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FFFF"/>
                </a:solidFill>
              </a:rPr>
              <a:t>oplossing</a:t>
            </a:r>
          </a:p>
        </p:txBody>
      </p:sp>
      <p:sp>
        <p:nvSpPr>
          <p:cNvPr id="3" name="Tijdelijke aanduiding voor inhoud 2"/>
          <p:cNvSpPr>
            <a:spLocks noGrp="1"/>
          </p:cNvSpPr>
          <p:nvPr>
            <p:ph idx="1"/>
          </p:nvPr>
        </p:nvSpPr>
        <p:spPr/>
        <p:txBody>
          <a:bodyPr>
            <a:normAutofit/>
          </a:bodyPr>
          <a:lstStyle/>
          <a:p>
            <a:r>
              <a:rPr lang="nl-NL" dirty="0">
                <a:solidFill>
                  <a:srgbClr val="FFFFFF"/>
                </a:solidFill>
              </a:rPr>
              <a:t>Huisartsen ga vooral door met adequate case-</a:t>
            </a:r>
            <a:r>
              <a:rPr lang="nl-NL" dirty="0" err="1">
                <a:solidFill>
                  <a:srgbClr val="FFFFFF"/>
                </a:solidFill>
              </a:rPr>
              <a:t>finding</a:t>
            </a:r>
            <a:endParaRPr lang="nl-NL" dirty="0">
              <a:solidFill>
                <a:srgbClr val="FFFFFF"/>
              </a:solidFill>
            </a:endParaRPr>
          </a:p>
          <a:p>
            <a:endParaRPr lang="nl-NL" dirty="0">
              <a:solidFill>
                <a:srgbClr val="FFFFFF"/>
              </a:solidFill>
            </a:endParaRPr>
          </a:p>
          <a:p>
            <a:r>
              <a:rPr lang="nl-NL" dirty="0">
                <a:solidFill>
                  <a:srgbClr val="FFFFFF"/>
                </a:solidFill>
              </a:rPr>
              <a:t>Overheid en zorgverzekeraars nemen hun verantwoordelijkheid</a:t>
            </a:r>
          </a:p>
          <a:p>
            <a:endParaRPr lang="nl-NL" dirty="0">
              <a:solidFill>
                <a:srgbClr val="FFFFFF"/>
              </a:solidFill>
            </a:endParaRPr>
          </a:p>
          <a:p>
            <a:r>
              <a:rPr lang="nl-NL" dirty="0">
                <a:solidFill>
                  <a:srgbClr val="FFFFFF"/>
                </a:solidFill>
              </a:rPr>
              <a:t>Zet maximaal in op gezonde leefstijl</a:t>
            </a:r>
          </a:p>
          <a:p>
            <a:endParaRPr lang="nl-NL" dirty="0">
              <a:solidFill>
                <a:srgbClr val="FFFFFF"/>
              </a:solidFill>
            </a:endParaRPr>
          </a:p>
          <a:p>
            <a:pPr marL="0" indent="0">
              <a:buNone/>
            </a:pPr>
            <a:endParaRPr lang="nl-NL" dirty="0">
              <a:solidFill>
                <a:srgbClr val="FFFFFF"/>
              </a:solidFill>
            </a:endParaRPr>
          </a:p>
        </p:txBody>
      </p:sp>
    </p:spTree>
    <p:extLst>
      <p:ext uri="{BB962C8B-B14F-4D97-AF65-F5344CB8AC3E}">
        <p14:creationId xmlns:p14="http://schemas.microsoft.com/office/powerpoint/2010/main" val="3333111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FFFF"/>
                </a:solidFill>
              </a:rPr>
              <a:t>oplossing</a:t>
            </a:r>
          </a:p>
        </p:txBody>
      </p:sp>
      <p:sp>
        <p:nvSpPr>
          <p:cNvPr id="3" name="Tijdelijke aanduiding voor inhoud 2"/>
          <p:cNvSpPr>
            <a:spLocks noGrp="1"/>
          </p:cNvSpPr>
          <p:nvPr>
            <p:ph idx="1"/>
          </p:nvPr>
        </p:nvSpPr>
        <p:spPr/>
        <p:txBody>
          <a:bodyPr/>
          <a:lstStyle/>
          <a:p>
            <a:pPr marL="0" indent="0">
              <a:buNone/>
            </a:pPr>
            <a:endParaRPr lang="nl-NL" dirty="0">
              <a:solidFill>
                <a:srgbClr val="FFFFFF"/>
              </a:solidFill>
            </a:endParaRPr>
          </a:p>
          <a:p>
            <a:r>
              <a:rPr lang="nl-NL" dirty="0">
                <a:solidFill>
                  <a:srgbClr val="FFFFFF"/>
                </a:solidFill>
              </a:rPr>
              <a:t>BV. Taks op ongezonde voedingsmiddelen</a:t>
            </a:r>
          </a:p>
          <a:p>
            <a:endParaRPr lang="nl-NL" dirty="0">
              <a:solidFill>
                <a:srgbClr val="FFFFFF"/>
              </a:solidFill>
            </a:endParaRPr>
          </a:p>
          <a:p>
            <a:r>
              <a:rPr lang="nl-NL" dirty="0">
                <a:solidFill>
                  <a:srgbClr val="FFFFFF"/>
                </a:solidFill>
              </a:rPr>
              <a:t>Of :  </a:t>
            </a:r>
          </a:p>
        </p:txBody>
      </p:sp>
      <p:pic>
        <p:nvPicPr>
          <p:cNvPr id="4" name="Afbeelding 3" descr="pizz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555" y="3293773"/>
            <a:ext cx="4344958" cy="2178669"/>
          </a:xfrm>
          <a:prstGeom prst="rect">
            <a:avLst/>
          </a:prstGeom>
        </p:spPr>
      </p:pic>
    </p:spTree>
    <p:extLst>
      <p:ext uri="{BB962C8B-B14F-4D97-AF65-F5344CB8AC3E}">
        <p14:creationId xmlns:p14="http://schemas.microsoft.com/office/powerpoint/2010/main" val="271228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zoutbijdeapotheek.jpg"/>
          <p:cNvPicPr>
            <a:picLocks noGrp="1" noChangeAspect="1"/>
          </p:cNvPicPr>
          <p:nvPr>
            <p:ph idx="1"/>
          </p:nvPr>
        </p:nvPicPr>
        <p:blipFill>
          <a:blip r:embed="rId2">
            <a:extLst>
              <a:ext uri="{28A0092B-C50C-407E-A947-70E740481C1C}">
                <a14:useLocalDpi xmlns:a14="http://schemas.microsoft.com/office/drawing/2010/main" val="0"/>
              </a:ext>
            </a:extLst>
          </a:blip>
          <a:srcRect l="-30476" r="-30476"/>
          <a:stretch>
            <a:fillRect/>
          </a:stretch>
        </p:blipFill>
        <p:spPr>
          <a:xfrm>
            <a:off x="-957656" y="650865"/>
            <a:ext cx="13428514" cy="5556697"/>
          </a:xfrm>
        </p:spPr>
      </p:pic>
    </p:spTree>
    <p:extLst>
      <p:ext uri="{BB962C8B-B14F-4D97-AF65-F5344CB8AC3E}">
        <p14:creationId xmlns:p14="http://schemas.microsoft.com/office/powerpoint/2010/main" val="77011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FFFF"/>
                </a:solidFill>
              </a:rPr>
              <a:t>Aannames opponent</a:t>
            </a:r>
          </a:p>
        </p:txBody>
      </p:sp>
      <p:sp>
        <p:nvSpPr>
          <p:cNvPr id="3" name="Tijdelijke aanduiding voor inhoud 2"/>
          <p:cNvSpPr>
            <a:spLocks noGrp="1"/>
          </p:cNvSpPr>
          <p:nvPr>
            <p:ph idx="1"/>
          </p:nvPr>
        </p:nvSpPr>
        <p:spPr/>
        <p:txBody>
          <a:bodyPr/>
          <a:lstStyle/>
          <a:p>
            <a:endParaRPr lang="nl-NL" dirty="0"/>
          </a:p>
          <a:p>
            <a:r>
              <a:rPr lang="nl-NL" dirty="0">
                <a:solidFill>
                  <a:srgbClr val="FFFFFF"/>
                </a:solidFill>
              </a:rPr>
              <a:t>Op basis Canadees onderzoek (CHEP) kan gesteld worden dat actieve opsporing van hypertensie loont</a:t>
            </a:r>
          </a:p>
          <a:p>
            <a:endParaRPr lang="nl-NL" dirty="0">
              <a:solidFill>
                <a:srgbClr val="FFFFFF"/>
              </a:solidFill>
            </a:endParaRPr>
          </a:p>
          <a:p>
            <a:r>
              <a:rPr lang="nl-NL" dirty="0">
                <a:solidFill>
                  <a:srgbClr val="FFFFFF"/>
                </a:solidFill>
              </a:rPr>
              <a:t>De huisartsen in Nederland  doen het waardeloos bij 45% van de onder controle staande HVZ patiënten wordt geen RR gemeten</a:t>
            </a:r>
          </a:p>
          <a:p>
            <a:endParaRPr lang="nl-NL" dirty="0">
              <a:solidFill>
                <a:srgbClr val="FFFFFF"/>
              </a:solidFill>
            </a:endParaRPr>
          </a:p>
          <a:p>
            <a:r>
              <a:rPr lang="nl-NL" dirty="0">
                <a:solidFill>
                  <a:srgbClr val="FFFFFF"/>
                </a:solidFill>
              </a:rPr>
              <a:t>Preventie hart- en vaatziekten is los zand</a:t>
            </a:r>
          </a:p>
        </p:txBody>
      </p:sp>
    </p:spTree>
    <p:extLst>
      <p:ext uri="{BB962C8B-B14F-4D97-AF65-F5344CB8AC3E}">
        <p14:creationId xmlns:p14="http://schemas.microsoft.com/office/powerpoint/2010/main" val="62825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FFFF"/>
                </a:solidFill>
              </a:rPr>
              <a:t>CHEP</a:t>
            </a:r>
          </a:p>
        </p:txBody>
      </p:sp>
      <p:sp>
        <p:nvSpPr>
          <p:cNvPr id="3" name="Tijdelijke aanduiding voor inhoud 2"/>
          <p:cNvSpPr>
            <a:spLocks noGrp="1"/>
          </p:cNvSpPr>
          <p:nvPr>
            <p:ph idx="1"/>
          </p:nvPr>
        </p:nvSpPr>
        <p:spPr>
          <a:xfrm>
            <a:off x="838200" y="1825625"/>
            <a:ext cx="10515600" cy="4864386"/>
          </a:xfrm>
        </p:spPr>
        <p:txBody>
          <a:bodyPr>
            <a:normAutofit fontScale="92500" lnSpcReduction="20000"/>
          </a:bodyPr>
          <a:lstStyle/>
          <a:p>
            <a:r>
              <a:rPr lang="nl-NL" dirty="0">
                <a:solidFill>
                  <a:srgbClr val="FFFFFF"/>
                </a:solidFill>
              </a:rPr>
              <a:t>30 jaar</a:t>
            </a:r>
          </a:p>
          <a:p>
            <a:endParaRPr lang="nl-NL" dirty="0">
              <a:solidFill>
                <a:srgbClr val="FFFFFF"/>
              </a:solidFill>
            </a:endParaRPr>
          </a:p>
          <a:p>
            <a:endParaRPr lang="nl-NL" dirty="0">
              <a:solidFill>
                <a:srgbClr val="FFFFFF"/>
              </a:solidFill>
            </a:endParaRPr>
          </a:p>
          <a:p>
            <a:endParaRPr lang="nl-NL" dirty="0">
              <a:solidFill>
                <a:srgbClr val="FFFFFF"/>
              </a:solidFill>
            </a:endParaRPr>
          </a:p>
          <a:p>
            <a:endParaRPr lang="nl-NL" dirty="0">
              <a:solidFill>
                <a:srgbClr val="FFFFFF"/>
              </a:solidFill>
            </a:endParaRPr>
          </a:p>
          <a:p>
            <a:endParaRPr lang="nl-NL" dirty="0">
              <a:solidFill>
                <a:srgbClr val="FFFFFF"/>
              </a:solidFill>
            </a:endParaRPr>
          </a:p>
          <a:p>
            <a:endParaRPr lang="nl-NL" dirty="0">
              <a:solidFill>
                <a:srgbClr val="FFFFFF"/>
              </a:solidFill>
            </a:endParaRPr>
          </a:p>
          <a:p>
            <a:endParaRPr lang="nl-NL" dirty="0">
              <a:solidFill>
                <a:srgbClr val="FFFFFF"/>
              </a:solidFill>
            </a:endParaRPr>
          </a:p>
          <a:p>
            <a:endParaRPr lang="nl-NL" dirty="0">
              <a:solidFill>
                <a:srgbClr val="FFFFFF"/>
              </a:solidFill>
            </a:endParaRPr>
          </a:p>
          <a:p>
            <a:r>
              <a:rPr lang="nl-NL" dirty="0">
                <a:solidFill>
                  <a:srgbClr val="FFFFFF"/>
                </a:solidFill>
              </a:rPr>
              <a:t>Verschil 6-9 </a:t>
            </a:r>
            <a:r>
              <a:rPr lang="nl-NL" dirty="0" err="1">
                <a:solidFill>
                  <a:srgbClr val="FFFFFF"/>
                </a:solidFill>
              </a:rPr>
              <a:t>mmHG</a:t>
            </a:r>
            <a:r>
              <a:rPr lang="nl-NL" dirty="0">
                <a:solidFill>
                  <a:srgbClr val="FFFFFF"/>
                </a:solidFill>
              </a:rPr>
              <a:t> </a:t>
            </a:r>
            <a:r>
              <a:rPr lang="en-CA" sz="1900" dirty="0"/>
              <a:t>Myers MG, et al. </a:t>
            </a:r>
            <a:r>
              <a:rPr lang="en-CA" sz="1900" i="1" dirty="0"/>
              <a:t>Can </a:t>
            </a:r>
            <a:r>
              <a:rPr lang="en-CA" sz="1900" i="1" dirty="0" err="1"/>
              <a:t>Fam</a:t>
            </a:r>
            <a:r>
              <a:rPr lang="en-CA" sz="1900" i="1" dirty="0"/>
              <a:t> Physician </a:t>
            </a:r>
            <a:r>
              <a:rPr lang="en-CA" sz="1900" dirty="0"/>
              <a:t>2014;60:127-32</a:t>
            </a:r>
            <a:r>
              <a:rPr lang="en-CA" sz="3500" dirty="0"/>
              <a:t>.</a:t>
            </a:r>
          </a:p>
          <a:p>
            <a:pPr marL="0" indent="0">
              <a:buNone/>
            </a:pPr>
            <a:r>
              <a:rPr lang="nl-NL" dirty="0">
                <a:solidFill>
                  <a:srgbClr val="FFFFFF"/>
                </a:solidFill>
              </a:rPr>
              <a:t>				</a:t>
            </a:r>
          </a:p>
          <a:p>
            <a:pPr lvl="2"/>
            <a:endParaRPr lang="nl-NL" dirty="0">
              <a:solidFill>
                <a:srgbClr val="FFFFFF"/>
              </a:solidFill>
            </a:endParaRPr>
          </a:p>
        </p:txBody>
      </p:sp>
      <p:pic>
        <p:nvPicPr>
          <p:cNvPr id="4" name="Afbeelding 3" descr="Schermafbeelding 2017-01-20 om 10.32.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6945" y="2677410"/>
            <a:ext cx="2498476" cy="1679220"/>
          </a:xfrm>
          <a:prstGeom prst="rect">
            <a:avLst/>
          </a:prstGeom>
        </p:spPr>
      </p:pic>
      <p:pic>
        <p:nvPicPr>
          <p:cNvPr id="7" name="Afbeelding 6" descr="Mercury-Free-Light-Display-Sphygmomanometer-BK10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32273" y="2820734"/>
            <a:ext cx="1639261" cy="1639261"/>
          </a:xfrm>
          <a:prstGeom prst="rect">
            <a:avLst/>
          </a:prstGeom>
        </p:spPr>
      </p:pic>
      <p:sp>
        <p:nvSpPr>
          <p:cNvPr id="8" name="Tekstvak 7"/>
          <p:cNvSpPr txBox="1"/>
          <p:nvPr/>
        </p:nvSpPr>
        <p:spPr>
          <a:xfrm>
            <a:off x="4282428" y="3352390"/>
            <a:ext cx="421697" cy="369332"/>
          </a:xfrm>
          <a:prstGeom prst="rect">
            <a:avLst/>
          </a:prstGeom>
          <a:noFill/>
        </p:spPr>
        <p:txBody>
          <a:bodyPr wrap="none" rtlCol="0">
            <a:spAutoFit/>
          </a:bodyPr>
          <a:lstStyle/>
          <a:p>
            <a:r>
              <a:rPr lang="nl-NL" dirty="0">
                <a:solidFill>
                  <a:srgbClr val="FFFFFF"/>
                </a:solidFill>
              </a:rPr>
              <a:t>VS</a:t>
            </a:r>
          </a:p>
        </p:txBody>
      </p:sp>
    </p:spTree>
    <p:extLst>
      <p:ext uri="{BB962C8B-B14F-4D97-AF65-F5344CB8AC3E}">
        <p14:creationId xmlns:p14="http://schemas.microsoft.com/office/powerpoint/2010/main" val="37831625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1932" y="365125"/>
            <a:ext cx="9891868" cy="1325563"/>
          </a:xfrm>
        </p:spPr>
        <p:txBody>
          <a:bodyPr/>
          <a:lstStyle/>
          <a:p>
            <a:r>
              <a:rPr lang="nl-NL" dirty="0">
                <a:solidFill>
                  <a:srgbClr val="FFFFFF"/>
                </a:solidFill>
              </a:rPr>
              <a:t>Huisarts in Nederland			HVZ</a:t>
            </a:r>
          </a:p>
        </p:txBody>
      </p:sp>
      <p:sp>
        <p:nvSpPr>
          <p:cNvPr id="5" name="Tekstvak 4"/>
          <p:cNvSpPr txBox="1"/>
          <p:nvPr/>
        </p:nvSpPr>
        <p:spPr>
          <a:xfrm>
            <a:off x="1447166" y="6488668"/>
            <a:ext cx="7782205" cy="369332"/>
          </a:xfrm>
          <a:prstGeom prst="rect">
            <a:avLst/>
          </a:prstGeom>
          <a:noFill/>
        </p:spPr>
        <p:txBody>
          <a:bodyPr wrap="square" rtlCol="0">
            <a:spAutoFit/>
          </a:bodyPr>
          <a:lstStyle/>
          <a:p>
            <a:r>
              <a:rPr lang="nl-NL" dirty="0"/>
              <a:t>TRANSPARANTE KETENZORG RAPPORTAGE 2015 ZORGGROEPEN  </a:t>
            </a:r>
            <a:r>
              <a:rPr lang="de-DE" dirty="0"/>
              <a:t>© </a:t>
            </a:r>
            <a:r>
              <a:rPr lang="nl-NL" dirty="0" err="1"/>
              <a:t>InEen</a:t>
            </a:r>
            <a:r>
              <a:rPr lang="nl-NL" dirty="0"/>
              <a:t> </a:t>
            </a:r>
          </a:p>
        </p:txBody>
      </p:sp>
      <p:pic>
        <p:nvPicPr>
          <p:cNvPr id="6" name="Tijdelijke aanduiding voor inhoud 5"/>
          <p:cNvPicPr>
            <a:picLocks noGrp="1" noChangeAspect="1"/>
          </p:cNvPicPr>
          <p:nvPr>
            <p:ph idx="1"/>
          </p:nvPr>
        </p:nvPicPr>
        <p:blipFill>
          <a:blip r:embed="rId2"/>
          <a:srcRect l="-19412" r="-19412"/>
          <a:stretch>
            <a:fillRect/>
          </a:stretch>
        </p:blipFill>
        <p:spPr>
          <a:xfrm>
            <a:off x="-132904" y="1402982"/>
            <a:ext cx="12033233" cy="4976896"/>
          </a:xfrm>
        </p:spPr>
      </p:pic>
    </p:spTree>
    <p:extLst>
      <p:ext uri="{BB962C8B-B14F-4D97-AF65-F5344CB8AC3E}">
        <p14:creationId xmlns:p14="http://schemas.microsoft.com/office/powerpoint/2010/main" val="630366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1932" y="365125"/>
            <a:ext cx="9891868" cy="1325563"/>
          </a:xfrm>
        </p:spPr>
        <p:txBody>
          <a:bodyPr/>
          <a:lstStyle/>
          <a:p>
            <a:r>
              <a:rPr lang="nl-NL" dirty="0">
                <a:solidFill>
                  <a:srgbClr val="FFFFFF"/>
                </a:solidFill>
              </a:rPr>
              <a:t>Huisarts in Nederland			VVR</a:t>
            </a:r>
          </a:p>
        </p:txBody>
      </p:sp>
      <p:pic>
        <p:nvPicPr>
          <p:cNvPr id="4" name="Tijdelijke aanduiding voor inhoud 3"/>
          <p:cNvPicPr>
            <a:picLocks noGrp="1" noChangeAspect="1"/>
          </p:cNvPicPr>
          <p:nvPr>
            <p:ph idx="1"/>
          </p:nvPr>
        </p:nvPicPr>
        <p:blipFill>
          <a:blip r:embed="rId2"/>
          <a:srcRect l="-19332" r="-19332"/>
          <a:stretch>
            <a:fillRect/>
          </a:stretch>
        </p:blipFill>
        <p:spPr>
          <a:xfrm>
            <a:off x="-113680" y="1530260"/>
            <a:ext cx="11541315" cy="4775777"/>
          </a:xfrm>
        </p:spPr>
      </p:pic>
      <p:sp>
        <p:nvSpPr>
          <p:cNvPr id="5" name="Tekstvak 4"/>
          <p:cNvSpPr txBox="1"/>
          <p:nvPr/>
        </p:nvSpPr>
        <p:spPr>
          <a:xfrm>
            <a:off x="1447166" y="6488668"/>
            <a:ext cx="7782205" cy="369332"/>
          </a:xfrm>
          <a:prstGeom prst="rect">
            <a:avLst/>
          </a:prstGeom>
          <a:noFill/>
        </p:spPr>
        <p:txBody>
          <a:bodyPr wrap="square" rtlCol="0">
            <a:spAutoFit/>
          </a:bodyPr>
          <a:lstStyle/>
          <a:p>
            <a:r>
              <a:rPr lang="nl-NL" dirty="0"/>
              <a:t>TRANSPARANTE KETENZORG RAPPORTAGE 2015 ZORGGROEPEN  </a:t>
            </a:r>
            <a:r>
              <a:rPr lang="de-DE" dirty="0"/>
              <a:t>© </a:t>
            </a:r>
            <a:r>
              <a:rPr lang="nl-NL" dirty="0" err="1"/>
              <a:t>InEen</a:t>
            </a:r>
            <a:r>
              <a:rPr lang="nl-NL" dirty="0"/>
              <a:t> </a:t>
            </a:r>
          </a:p>
        </p:txBody>
      </p:sp>
    </p:spTree>
    <p:extLst>
      <p:ext uri="{BB962C8B-B14F-4D97-AF65-F5344CB8AC3E}">
        <p14:creationId xmlns:p14="http://schemas.microsoft.com/office/powerpoint/2010/main" val="209380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solidFill>
                  <a:srgbClr val="FFFFFF"/>
                </a:solidFill>
              </a:rPr>
              <a:t>Casefinding</a:t>
            </a:r>
            <a:r>
              <a:rPr lang="nl-NL" dirty="0">
                <a:solidFill>
                  <a:srgbClr val="FFFFFF"/>
                </a:solidFill>
              </a:rPr>
              <a:t> </a:t>
            </a:r>
            <a:r>
              <a:rPr lang="nl-NL" dirty="0" err="1">
                <a:solidFill>
                  <a:srgbClr val="FFFFFF"/>
                </a:solidFill>
              </a:rPr>
              <a:t>vs</a:t>
            </a:r>
            <a:r>
              <a:rPr lang="nl-NL" dirty="0">
                <a:solidFill>
                  <a:srgbClr val="FFFFFF"/>
                </a:solidFill>
              </a:rPr>
              <a:t> screening</a:t>
            </a:r>
          </a:p>
        </p:txBody>
      </p:sp>
      <p:sp>
        <p:nvSpPr>
          <p:cNvPr id="3" name="Tijdelijke aanduiding voor inhoud 2"/>
          <p:cNvSpPr>
            <a:spLocks noGrp="1"/>
          </p:cNvSpPr>
          <p:nvPr>
            <p:ph idx="1"/>
          </p:nvPr>
        </p:nvSpPr>
        <p:spPr/>
        <p:txBody>
          <a:bodyPr/>
          <a:lstStyle/>
          <a:p>
            <a:r>
              <a:rPr lang="nl-NL" dirty="0">
                <a:solidFill>
                  <a:srgbClr val="FFFFFF"/>
                </a:solidFill>
              </a:rPr>
              <a:t>Prevalentie hypertensie NL 20-40%</a:t>
            </a:r>
          </a:p>
          <a:p>
            <a:endParaRPr lang="nl-NL" dirty="0">
              <a:solidFill>
                <a:srgbClr val="FFFFFF"/>
              </a:solidFill>
            </a:endParaRPr>
          </a:p>
          <a:p>
            <a:r>
              <a:rPr lang="nl-NL" dirty="0">
                <a:solidFill>
                  <a:srgbClr val="FFFFFF"/>
                </a:solidFill>
              </a:rPr>
              <a:t>In Zoetermeer minstens 10% bevolking in beeld</a:t>
            </a:r>
          </a:p>
          <a:p>
            <a:pPr lvl="1"/>
            <a:r>
              <a:rPr lang="nl-NL" dirty="0">
                <a:solidFill>
                  <a:srgbClr val="FFFFFF"/>
                </a:solidFill>
              </a:rPr>
              <a:t>VVR + medicatie</a:t>
            </a:r>
          </a:p>
          <a:p>
            <a:pPr lvl="1"/>
            <a:r>
              <a:rPr lang="nl-NL" dirty="0" err="1">
                <a:solidFill>
                  <a:srgbClr val="FFFFFF"/>
                </a:solidFill>
              </a:rPr>
              <a:t>Excl</a:t>
            </a:r>
            <a:r>
              <a:rPr lang="nl-NL" dirty="0">
                <a:solidFill>
                  <a:srgbClr val="FFFFFF"/>
                </a:solidFill>
              </a:rPr>
              <a:t> hypertensie 10 </a:t>
            </a:r>
            <a:r>
              <a:rPr lang="nl-NL" dirty="0" err="1">
                <a:solidFill>
                  <a:srgbClr val="FFFFFF"/>
                </a:solidFill>
              </a:rPr>
              <a:t>jaarsrisico</a:t>
            </a:r>
            <a:r>
              <a:rPr lang="nl-NL" dirty="0">
                <a:solidFill>
                  <a:srgbClr val="FFFFFF"/>
                </a:solidFill>
              </a:rPr>
              <a:t> &lt; 10%</a:t>
            </a:r>
          </a:p>
          <a:p>
            <a:pPr lvl="1"/>
            <a:r>
              <a:rPr lang="nl-NL" dirty="0" err="1">
                <a:solidFill>
                  <a:srgbClr val="FFFFFF"/>
                </a:solidFill>
              </a:rPr>
              <a:t>Excl</a:t>
            </a:r>
            <a:r>
              <a:rPr lang="nl-NL" dirty="0">
                <a:solidFill>
                  <a:srgbClr val="FFFFFF"/>
                </a:solidFill>
              </a:rPr>
              <a:t> HVZ,DM </a:t>
            </a:r>
          </a:p>
          <a:p>
            <a:pPr lvl="1"/>
            <a:r>
              <a:rPr lang="nl-NL" dirty="0" err="1">
                <a:solidFill>
                  <a:srgbClr val="FFFFFF"/>
                </a:solidFill>
              </a:rPr>
              <a:t>Excl</a:t>
            </a:r>
            <a:r>
              <a:rPr lang="nl-NL" dirty="0">
                <a:solidFill>
                  <a:srgbClr val="FFFFFF"/>
                </a:solidFill>
              </a:rPr>
              <a:t> VVR zonder medicatie</a:t>
            </a:r>
          </a:p>
          <a:p>
            <a:pPr lvl="1"/>
            <a:endParaRPr lang="nl-NL" dirty="0">
              <a:solidFill>
                <a:srgbClr val="FFFFFF"/>
              </a:solidFill>
            </a:endParaRPr>
          </a:p>
          <a:p>
            <a:r>
              <a:rPr lang="nl-NL" dirty="0">
                <a:solidFill>
                  <a:srgbClr val="FFFFFF"/>
                </a:solidFill>
              </a:rPr>
              <a:t>Preventieconsult trekt gezonde mensen die bevestiging zoeken</a:t>
            </a:r>
          </a:p>
        </p:txBody>
      </p:sp>
    </p:spTree>
    <p:extLst>
      <p:ext uri="{BB962C8B-B14F-4D97-AF65-F5344CB8AC3E}">
        <p14:creationId xmlns:p14="http://schemas.microsoft.com/office/powerpoint/2010/main" val="1890618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FFFF"/>
                </a:solidFill>
              </a:rPr>
              <a:t>Aanbeveling opponent</a:t>
            </a:r>
          </a:p>
        </p:txBody>
      </p:sp>
      <p:sp>
        <p:nvSpPr>
          <p:cNvPr id="3" name="Tijdelijke aanduiding voor inhoud 2"/>
          <p:cNvSpPr>
            <a:spLocks noGrp="1"/>
          </p:cNvSpPr>
          <p:nvPr>
            <p:ph idx="1"/>
          </p:nvPr>
        </p:nvSpPr>
        <p:spPr/>
        <p:txBody>
          <a:bodyPr/>
          <a:lstStyle/>
          <a:p>
            <a:endParaRPr lang="nl-NL" dirty="0"/>
          </a:p>
          <a:p>
            <a:r>
              <a:rPr lang="nl-NL" dirty="0">
                <a:solidFill>
                  <a:srgbClr val="FFFFFF"/>
                </a:solidFill>
              </a:rPr>
              <a:t>Start </a:t>
            </a:r>
            <a:r>
              <a:rPr lang="nl-NL" dirty="0" err="1">
                <a:solidFill>
                  <a:srgbClr val="FFFFFF"/>
                </a:solidFill>
              </a:rPr>
              <a:t>antihyprtensieve</a:t>
            </a:r>
            <a:r>
              <a:rPr lang="nl-NL" dirty="0">
                <a:solidFill>
                  <a:srgbClr val="FFFFFF"/>
                </a:solidFill>
              </a:rPr>
              <a:t> behandeling bij elke 21 plusser die een jaar na leefstijladvies nog geen adequate tensie heeft </a:t>
            </a:r>
          </a:p>
        </p:txBody>
      </p:sp>
    </p:spTree>
    <p:extLst>
      <p:ext uri="{BB962C8B-B14F-4D97-AF65-F5344CB8AC3E}">
        <p14:creationId xmlns:p14="http://schemas.microsoft.com/office/powerpoint/2010/main" val="4064233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6920" y="-244791"/>
            <a:ext cx="10496879" cy="1545248"/>
          </a:xfrm>
        </p:spPr>
        <p:txBody>
          <a:bodyPr/>
          <a:lstStyle/>
          <a:p>
            <a:r>
              <a:rPr lang="nl-NL" dirty="0">
                <a:solidFill>
                  <a:srgbClr val="FFFFFF"/>
                </a:solidFill>
              </a:rPr>
              <a:t>Wat dacht u van therapietrouw</a:t>
            </a:r>
          </a:p>
        </p:txBody>
      </p:sp>
      <p:pic>
        <p:nvPicPr>
          <p:cNvPr id="4" name="Picture 7" descr="Cove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8402" r="-13167177"/>
          <a:stretch/>
        </p:blipFill>
        <p:spPr bwMode="auto">
          <a:xfrm>
            <a:off x="-2036665" y="902879"/>
            <a:ext cx="902520000" cy="552291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5" name="Tekstvak 4"/>
          <p:cNvSpPr txBox="1"/>
          <p:nvPr/>
        </p:nvSpPr>
        <p:spPr>
          <a:xfrm>
            <a:off x="168324" y="6502287"/>
            <a:ext cx="11837521" cy="523220"/>
          </a:xfrm>
          <a:prstGeom prst="rect">
            <a:avLst/>
          </a:prstGeom>
          <a:noFill/>
        </p:spPr>
        <p:txBody>
          <a:bodyPr wrap="none" rtlCol="0">
            <a:spAutoFit/>
          </a:bodyPr>
          <a:lstStyle/>
          <a:p>
            <a:r>
              <a:rPr lang="en-US" sz="1400" b="1" dirty="0">
                <a:solidFill>
                  <a:srgbClr val="000000"/>
                </a:solidFill>
                <a:latin typeface="Calibri" charset="0"/>
              </a:rPr>
              <a:t>Rate and determinants of 10-year persistence with antihypertensive drugs. </a:t>
            </a:r>
            <a:r>
              <a:rPr lang="en-US" sz="1400" dirty="0">
                <a:solidFill>
                  <a:srgbClr val="000000"/>
                </a:solidFill>
                <a:latin typeface="Calibri" charset="0"/>
              </a:rPr>
              <a:t>Van </a:t>
            </a:r>
            <a:r>
              <a:rPr lang="en-US" sz="1400" dirty="0" err="1">
                <a:solidFill>
                  <a:srgbClr val="000000"/>
                </a:solidFill>
                <a:latin typeface="Calibri" charset="0"/>
              </a:rPr>
              <a:t>Wijk</a:t>
            </a:r>
            <a:r>
              <a:rPr lang="en-US" sz="1400" dirty="0">
                <a:solidFill>
                  <a:srgbClr val="000000"/>
                </a:solidFill>
                <a:latin typeface="Calibri" charset="0"/>
              </a:rPr>
              <a:t>, Boris et all. Journal of Hypertension. 23(11):2101-2107, November 2005.</a:t>
            </a:r>
          </a:p>
          <a:p>
            <a:endParaRPr lang="nl-NL" sz="1400" dirty="0"/>
          </a:p>
        </p:txBody>
      </p:sp>
    </p:spTree>
    <p:extLst>
      <p:ext uri="{BB962C8B-B14F-4D97-AF65-F5344CB8AC3E}">
        <p14:creationId xmlns:p14="http://schemas.microsoft.com/office/powerpoint/2010/main" val="1694684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FFFF"/>
                </a:solidFill>
              </a:rPr>
              <a:t>Er waren toch zinvolle opmerkingen in artikel Medisch contact ?</a:t>
            </a:r>
          </a:p>
        </p:txBody>
      </p:sp>
      <p:sp>
        <p:nvSpPr>
          <p:cNvPr id="3" name="Tijdelijke aanduiding voor inhoud 2"/>
          <p:cNvSpPr>
            <a:spLocks noGrp="1"/>
          </p:cNvSpPr>
          <p:nvPr>
            <p:ph idx="1"/>
          </p:nvPr>
        </p:nvSpPr>
        <p:spPr/>
        <p:txBody>
          <a:bodyPr/>
          <a:lstStyle/>
          <a:p>
            <a:r>
              <a:rPr lang="nl-NL" dirty="0">
                <a:solidFill>
                  <a:srgbClr val="FFFFFF"/>
                </a:solidFill>
              </a:rPr>
              <a:t>Zonder </a:t>
            </a:r>
          </a:p>
          <a:p>
            <a:pPr lvl="2"/>
            <a:r>
              <a:rPr lang="nl-NL" dirty="0">
                <a:solidFill>
                  <a:srgbClr val="FFFFFF"/>
                </a:solidFill>
              </a:rPr>
              <a:t>toegevoegd zout,</a:t>
            </a:r>
          </a:p>
          <a:p>
            <a:pPr lvl="2"/>
            <a:r>
              <a:rPr lang="nl-NL" dirty="0">
                <a:solidFill>
                  <a:srgbClr val="FFFFFF"/>
                </a:solidFill>
              </a:rPr>
              <a:t>overgewicht,</a:t>
            </a:r>
          </a:p>
          <a:p>
            <a:pPr lvl="2"/>
            <a:r>
              <a:rPr lang="nl-NL" dirty="0">
                <a:solidFill>
                  <a:srgbClr val="FFFFFF"/>
                </a:solidFill>
              </a:rPr>
              <a:t>Alcohol,</a:t>
            </a:r>
          </a:p>
          <a:p>
            <a:pPr lvl="2"/>
            <a:r>
              <a:rPr lang="nl-NL" dirty="0">
                <a:solidFill>
                  <a:srgbClr val="FFFFFF"/>
                </a:solidFill>
              </a:rPr>
              <a:t>Zittende leefwijze</a:t>
            </a:r>
          </a:p>
          <a:p>
            <a:pPr marL="0" indent="0">
              <a:buNone/>
            </a:pPr>
            <a:r>
              <a:rPr lang="nl-NL" dirty="0">
                <a:solidFill>
                  <a:srgbClr val="FFFFFF"/>
                </a:solidFill>
              </a:rPr>
              <a:t>				Geen hypertensie !</a:t>
            </a:r>
          </a:p>
          <a:p>
            <a:pPr marL="0" indent="0">
              <a:buNone/>
            </a:pPr>
            <a:endParaRPr lang="nl-NL" dirty="0">
              <a:solidFill>
                <a:srgbClr val="FFFFFF"/>
              </a:solidFill>
            </a:endParaRPr>
          </a:p>
          <a:p>
            <a:r>
              <a:rPr lang="nl-NL" dirty="0">
                <a:solidFill>
                  <a:srgbClr val="FFFFFF"/>
                </a:solidFill>
              </a:rPr>
              <a:t>Preventie hart- en vaatziekten mist samenhang</a:t>
            </a:r>
          </a:p>
        </p:txBody>
      </p:sp>
    </p:spTree>
    <p:extLst>
      <p:ext uri="{BB962C8B-B14F-4D97-AF65-F5344CB8AC3E}">
        <p14:creationId xmlns:p14="http://schemas.microsoft.com/office/powerpoint/2010/main" val="165345371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422</Words>
  <Application>Microsoft Office PowerPoint</Application>
  <PresentationFormat>Breedbeeld</PresentationFormat>
  <Paragraphs>82</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Systematische screening van hypertensie loont</vt:lpstr>
      <vt:lpstr>Aannames opponent</vt:lpstr>
      <vt:lpstr>CHEP</vt:lpstr>
      <vt:lpstr>Huisarts in Nederland   HVZ</vt:lpstr>
      <vt:lpstr>Huisarts in Nederland   VVR</vt:lpstr>
      <vt:lpstr>Casefinding vs screening</vt:lpstr>
      <vt:lpstr>Aanbeveling opponent</vt:lpstr>
      <vt:lpstr>Wat dacht u van therapietrouw</vt:lpstr>
      <vt:lpstr>Er waren toch zinvolle opmerkingen in artikel Medisch contact ?</vt:lpstr>
      <vt:lpstr>Rol van de zorgverzekeraars</vt:lpstr>
      <vt:lpstr>Rol van de overheid</vt:lpstr>
      <vt:lpstr>PowerPoint-presentatie</vt:lpstr>
      <vt:lpstr>oplossing</vt:lpstr>
      <vt:lpstr>oplossing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Marianne Deinum</dc:creator>
  <cp:lastModifiedBy>Marianne Deinum</cp:lastModifiedBy>
  <cp:revision>17</cp:revision>
  <dcterms:created xsi:type="dcterms:W3CDTF">2016-04-18T12:01:06Z</dcterms:created>
  <dcterms:modified xsi:type="dcterms:W3CDTF">2017-02-09T13:08:43Z</dcterms:modified>
</cp:coreProperties>
</file>