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52" r:id="rId2"/>
    <p:sldId id="353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22-2-2013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22-2-2013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22-2-2013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22-2-2013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22-2-2013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22-2-2013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22-2-2013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22-2-2013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22-2-2013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22-2-2013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22-2-2013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22-2-2013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b="1" dirty="0" smtClean="0"/>
              <a:t>AMPLIFY-EXT</a:t>
            </a:r>
            <a:r>
              <a:rPr lang="nl-NL" sz="2800" dirty="0" smtClean="0"/>
              <a:t> 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en-US" sz="2000" b="1" dirty="0" smtClean="0"/>
              <a:t>Symptomatic Recurrent VTE or VTE-Related Death</a:t>
            </a:r>
            <a:endParaRPr lang="nl-NL" sz="2800" b="1" dirty="0"/>
          </a:p>
        </p:txBody>
      </p:sp>
      <p:grpSp>
        <p:nvGrpSpPr>
          <p:cNvPr id="10" name="Groep 9"/>
          <p:cNvGrpSpPr/>
          <p:nvPr/>
        </p:nvGrpSpPr>
        <p:grpSpPr>
          <a:xfrm>
            <a:off x="899592" y="1628800"/>
            <a:ext cx="7416824" cy="3906763"/>
            <a:chOff x="1187624" y="1898501"/>
            <a:chExt cx="7416824" cy="390676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5656" y="1898501"/>
              <a:ext cx="5328592" cy="36907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9" name="Groep 8"/>
            <p:cNvGrpSpPr/>
            <p:nvPr/>
          </p:nvGrpSpPr>
          <p:grpSpPr>
            <a:xfrm>
              <a:off x="1187624" y="2234273"/>
              <a:ext cx="7416824" cy="3570991"/>
              <a:chOff x="1187624" y="2254018"/>
              <a:chExt cx="7416824" cy="3570991"/>
            </a:xfrm>
          </p:grpSpPr>
          <p:sp>
            <p:nvSpPr>
              <p:cNvPr id="4" name="Rechthoek 3"/>
              <p:cNvSpPr/>
              <p:nvPr/>
            </p:nvSpPr>
            <p:spPr>
              <a:xfrm>
                <a:off x="6548618" y="4808185"/>
                <a:ext cx="175400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400" b="1" dirty="0" err="1" smtClean="0">
                    <a:solidFill>
                      <a:srgbClr val="FFFF00"/>
                    </a:solidFill>
                  </a:rPr>
                  <a:t>Apixaban</a:t>
                </a:r>
                <a:r>
                  <a:rPr lang="nl-NL" sz="1400" b="1" dirty="0" smtClean="0">
                    <a:solidFill>
                      <a:srgbClr val="FFFF00"/>
                    </a:solidFill>
                  </a:rPr>
                  <a:t>, 5 mg</a:t>
                </a:r>
                <a:endParaRPr lang="nl-NL" sz="14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" name="Rechthoek 4"/>
              <p:cNvSpPr/>
              <p:nvPr/>
            </p:nvSpPr>
            <p:spPr>
              <a:xfrm rot="16200000">
                <a:off x="126565" y="3315077"/>
                <a:ext cx="239911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dirty="0" err="1" smtClean="0">
                    <a:solidFill>
                      <a:schemeClr val="bg1"/>
                    </a:solidFill>
                  </a:rPr>
                  <a:t>Cumulative</a:t>
                </a:r>
                <a:r>
                  <a:rPr lang="nl-NL" sz="1200" dirty="0" smtClean="0">
                    <a:solidFill>
                      <a:schemeClr val="bg1"/>
                    </a:solidFill>
                  </a:rPr>
                  <a:t/>
                </a:r>
                <a:r>
                  <a:rPr lang="nl-NL" sz="1200" dirty="0" err="1" smtClean="0">
                    <a:solidFill>
                      <a:schemeClr val="bg1"/>
                    </a:solidFill>
                  </a:rPr>
                  <a:t>Event</a:t>
                </a:r>
                <a:r>
                  <a:rPr lang="nl-NL" sz="1200" dirty="0" smtClean="0">
                    <a:solidFill>
                      <a:schemeClr val="bg1"/>
                    </a:solidFill>
                  </a:rPr>
                  <a:t/>
                </a:r>
                <a:r>
                  <a:rPr lang="nl-NL" sz="1200" dirty="0" err="1" smtClean="0">
                    <a:solidFill>
                      <a:schemeClr val="bg1"/>
                    </a:solidFill>
                  </a:rPr>
                  <a:t>Rate</a:t>
                </a:r>
                <a:r>
                  <a:rPr lang="nl-NL" sz="1200" dirty="0" smtClean="0">
                    <a:solidFill>
                      <a:schemeClr val="bg1"/>
                    </a:solidFill>
                  </a:rPr>
                  <a:t>(%)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Rechthoek 5"/>
              <p:cNvSpPr/>
              <p:nvPr/>
            </p:nvSpPr>
            <p:spPr>
              <a:xfrm>
                <a:off x="6516216" y="4312841"/>
                <a:ext cx="208823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1400" b="1" dirty="0" err="1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Apixaban</a:t>
                </a:r>
                <a:r>
                  <a:rPr lang="nl-NL" sz="1400" b="1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, 2.5 mg</a:t>
                </a:r>
                <a:endParaRPr lang="nl-NL" sz="1400" b="1" dirty="0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7" name="Rechthoek 6"/>
              <p:cNvSpPr/>
              <p:nvPr/>
            </p:nvSpPr>
            <p:spPr>
              <a:xfrm>
                <a:off x="6482183" y="2473151"/>
                <a:ext cx="97013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400" b="1" dirty="0" smtClean="0">
                    <a:solidFill>
                      <a:schemeClr val="bg1"/>
                    </a:solidFill>
                  </a:rPr>
                  <a:t>Placebo</a:t>
                </a:r>
                <a:endParaRPr lang="nl-NL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Rechthoek 7"/>
              <p:cNvSpPr/>
              <p:nvPr/>
            </p:nvSpPr>
            <p:spPr>
              <a:xfrm>
                <a:off x="3851920" y="5517232"/>
                <a:ext cx="9220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400" b="1" dirty="0" err="1" smtClean="0">
                    <a:solidFill>
                      <a:schemeClr val="bg1"/>
                    </a:solidFill>
                  </a:rPr>
                  <a:t>Months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" name="Rechthoek 10"/>
          <p:cNvSpPr/>
          <p:nvPr/>
        </p:nvSpPr>
        <p:spPr>
          <a:xfrm>
            <a:off x="5364088" y="6093296"/>
            <a:ext cx="36551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100" dirty="0" err="1" smtClean="0">
                <a:solidFill>
                  <a:schemeClr val="bg1"/>
                </a:solidFill>
              </a:rPr>
              <a:t>Agnelli</a:t>
            </a:r>
            <a:r>
              <a:rPr lang="nl-NL" sz="1100" dirty="0" smtClean="0">
                <a:solidFill>
                  <a:schemeClr val="bg1"/>
                </a:solidFill>
              </a:rPr>
              <a:t> G et al. N </a:t>
            </a:r>
            <a:r>
              <a:rPr lang="nl-NL" sz="1100" dirty="0" err="1" smtClean="0">
                <a:solidFill>
                  <a:schemeClr val="bg1"/>
                </a:solidFill>
              </a:rPr>
              <a:t>Engl</a:t>
            </a:r>
            <a:r>
              <a:rPr lang="nl-NL" sz="1100" dirty="0" smtClean="0">
                <a:solidFill>
                  <a:schemeClr val="bg1"/>
                </a:solidFill>
              </a:rPr>
              <a:t> J </a:t>
            </a:r>
            <a:r>
              <a:rPr lang="nl-NL" sz="1100" dirty="0" err="1" smtClean="0">
                <a:solidFill>
                  <a:schemeClr val="bg1"/>
                </a:solidFill>
              </a:rPr>
              <a:t>Med</a:t>
            </a:r>
            <a:r>
              <a:rPr lang="nl-NL" sz="1100" dirty="0" smtClean="0">
                <a:solidFill>
                  <a:schemeClr val="bg1"/>
                </a:solidFill>
              </a:rPr>
              <a:t> 2013;368:699-708.</a:t>
            </a:r>
            <a:endParaRPr lang="nl-NL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nl-NL" sz="2800" b="1" dirty="0" smtClean="0"/>
              <a:t>AMPLIFY-EXT </a:t>
            </a:r>
            <a:r>
              <a:rPr lang="nl-NL" sz="2800" b="1" dirty="0" smtClean="0"/>
              <a:t/>
            </a:r>
            <a:br>
              <a:rPr lang="nl-NL" sz="2800" b="1" dirty="0" smtClean="0"/>
            </a:br>
            <a:r>
              <a:rPr lang="en-US" sz="2000" b="1" dirty="0" smtClean="0"/>
              <a:t>Major or Clinically Relevant </a:t>
            </a:r>
            <a:r>
              <a:rPr lang="en-US" sz="2000" b="1" dirty="0" err="1" smtClean="0"/>
              <a:t>Nonmajor</a:t>
            </a:r>
            <a:r>
              <a:rPr lang="en-US" sz="2000" b="1" dirty="0" smtClean="0"/>
              <a:t> Bleeding</a:t>
            </a:r>
            <a:endParaRPr lang="nl-NL" sz="2800" b="1" dirty="0"/>
          </a:p>
        </p:txBody>
      </p:sp>
      <p:grpSp>
        <p:nvGrpSpPr>
          <p:cNvPr id="12" name="Groep 11"/>
          <p:cNvGrpSpPr/>
          <p:nvPr/>
        </p:nvGrpSpPr>
        <p:grpSpPr>
          <a:xfrm>
            <a:off x="827584" y="1498710"/>
            <a:ext cx="7848872" cy="4306554"/>
            <a:chOff x="1043608" y="1498710"/>
            <a:chExt cx="7848872" cy="430655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31640" y="1498710"/>
              <a:ext cx="5832648" cy="4018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hthoek 5"/>
            <p:cNvSpPr/>
            <p:nvPr/>
          </p:nvSpPr>
          <p:spPr>
            <a:xfrm rot="16200000">
              <a:off x="-17451" y="3315077"/>
              <a:ext cx="239911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200" dirty="0" err="1" smtClean="0">
                  <a:solidFill>
                    <a:schemeClr val="bg1"/>
                  </a:solidFill>
                </a:rPr>
                <a:t>Cumulative</a:t>
              </a:r>
              <a:r>
                <a:rPr lang="nl-NL" sz="1200" dirty="0" smtClean="0">
                  <a:solidFill>
                    <a:schemeClr val="bg1"/>
                  </a:solidFill>
                </a:rPr>
                <a:t/>
              </a:r>
              <a:r>
                <a:rPr lang="nl-NL" sz="1200" dirty="0" err="1" smtClean="0">
                  <a:solidFill>
                    <a:schemeClr val="bg1"/>
                  </a:solidFill>
                </a:rPr>
                <a:t>Event</a:t>
              </a:r>
              <a:r>
                <a:rPr lang="nl-NL" sz="1200" dirty="0" smtClean="0">
                  <a:solidFill>
                    <a:schemeClr val="bg1"/>
                  </a:solidFill>
                </a:rPr>
                <a:t/>
              </a:r>
              <a:r>
                <a:rPr lang="nl-NL" sz="1200" dirty="0" err="1" smtClean="0">
                  <a:solidFill>
                    <a:schemeClr val="bg1"/>
                  </a:solidFill>
                </a:rPr>
                <a:t>Rate</a:t>
              </a:r>
              <a:r>
                <a:rPr lang="nl-NL" sz="1200" dirty="0" smtClean="0">
                  <a:solidFill>
                    <a:schemeClr val="bg1"/>
                  </a:solidFill>
                </a:rPr>
                <a:t>(%)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4005178" y="5497487"/>
              <a:ext cx="92204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b="1" dirty="0" err="1" smtClean="0">
                  <a:solidFill>
                    <a:schemeClr val="bg1"/>
                  </a:solidFill>
                </a:rPr>
                <a:t>Months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6986239" y="4345359"/>
              <a:ext cx="97013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b="1" dirty="0" smtClean="0">
                  <a:solidFill>
                    <a:schemeClr val="bg1"/>
                  </a:solidFill>
                </a:rPr>
                <a:t>Placebo</a:t>
              </a:r>
              <a:endParaRPr lang="nl-NL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echthoek 8"/>
            <p:cNvSpPr/>
            <p:nvPr/>
          </p:nvSpPr>
          <p:spPr>
            <a:xfrm>
              <a:off x="6946113" y="3645024"/>
              <a:ext cx="19463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b="1" dirty="0" err="1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Apixaban</a:t>
              </a:r>
              <a:r>
                <a:rPr lang="nl-NL" sz="14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, 2.5 mg</a:t>
              </a:r>
              <a:endParaRPr lang="nl-NL" sz="1400" b="1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Rechthoek 9"/>
            <p:cNvSpPr/>
            <p:nvPr/>
          </p:nvSpPr>
          <p:spPr>
            <a:xfrm>
              <a:off x="6948264" y="3068960"/>
              <a:ext cx="175400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b="1" dirty="0" err="1" smtClean="0">
                  <a:solidFill>
                    <a:srgbClr val="FFFF00"/>
                  </a:solidFill>
                </a:rPr>
                <a:t>Apixaban</a:t>
              </a:r>
              <a:r>
                <a:rPr lang="nl-NL" sz="1400" b="1" dirty="0" smtClean="0">
                  <a:solidFill>
                    <a:srgbClr val="FFFF00"/>
                  </a:solidFill>
                </a:rPr>
                <a:t>, 5 mg</a:t>
              </a:r>
              <a:endParaRPr lang="nl-NL" sz="1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1" name="Rechthoek 10"/>
          <p:cNvSpPr/>
          <p:nvPr/>
        </p:nvSpPr>
        <p:spPr>
          <a:xfrm>
            <a:off x="5364088" y="6093296"/>
            <a:ext cx="36551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100" dirty="0" err="1" smtClean="0">
                <a:solidFill>
                  <a:schemeClr val="bg1"/>
                </a:solidFill>
              </a:rPr>
              <a:t>Agnelli</a:t>
            </a:r>
            <a:r>
              <a:rPr lang="nl-NL" sz="1100" dirty="0" smtClean="0">
                <a:solidFill>
                  <a:schemeClr val="bg1"/>
                </a:solidFill>
              </a:rPr>
              <a:t> G et al. N </a:t>
            </a:r>
            <a:r>
              <a:rPr lang="nl-NL" sz="1100" dirty="0" err="1" smtClean="0">
                <a:solidFill>
                  <a:schemeClr val="bg1"/>
                </a:solidFill>
              </a:rPr>
              <a:t>Engl</a:t>
            </a:r>
            <a:r>
              <a:rPr lang="nl-NL" sz="1100" dirty="0" smtClean="0">
                <a:solidFill>
                  <a:schemeClr val="bg1"/>
                </a:solidFill>
              </a:rPr>
              <a:t> J </a:t>
            </a:r>
            <a:r>
              <a:rPr lang="nl-NL" sz="1100" dirty="0" err="1" smtClean="0">
                <a:solidFill>
                  <a:schemeClr val="bg1"/>
                </a:solidFill>
              </a:rPr>
              <a:t>Med</a:t>
            </a:r>
            <a:r>
              <a:rPr lang="nl-NL" sz="1100" dirty="0" smtClean="0">
                <a:solidFill>
                  <a:schemeClr val="bg1"/>
                </a:solidFill>
              </a:rPr>
              <a:t> 2013;368:699-708.</a:t>
            </a:r>
            <a:endParaRPr lang="nl-NL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58</Words>
  <Application>Microsoft Office PowerPoint</Application>
  <PresentationFormat>Diavoorstelling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1_Office-thema</vt:lpstr>
      <vt:lpstr>AMPLIFY-EXT  Symptomatic Recurrent VTE or VTE-Related Death</vt:lpstr>
      <vt:lpstr>AMPLIFY-EXT  Major or Clinically Relevant Nonmajor Bleeding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145</cp:revision>
  <dcterms:created xsi:type="dcterms:W3CDTF">2011-09-14T14:53:57Z</dcterms:created>
  <dcterms:modified xsi:type="dcterms:W3CDTF">2013-02-22T08:16:11Z</dcterms:modified>
</cp:coreProperties>
</file>