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1" r:id="rId2"/>
    <p:sldId id="302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nl-NL">
                <a:solidFill>
                  <a:schemeClr val="tx1"/>
                </a:solidFill>
              </a:rPr>
              <a:t>Mean</a:t>
            </a:r>
            <a:r>
              <a:rPr lang="nl-NL" baseline="0">
                <a:solidFill>
                  <a:schemeClr val="tx1"/>
                </a:solidFill>
              </a:rPr>
              <a:t> % change from baseline to Nadir</a:t>
            </a:r>
            <a:endParaRPr lang="nl-NL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Blad1!$J$8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Blad1!$K$2:$M$2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Blad1!$K$8:$M$8</c:f>
              <c:numCache>
                <c:formatCode>General</c:formatCode>
                <c:ptCount val="3"/>
                <c:pt idx="0">
                  <c:v>-2.9</c:v>
                </c:pt>
                <c:pt idx="1">
                  <c:v>-1.2</c:v>
                </c:pt>
                <c:pt idx="2">
                  <c:v>-1.5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37-40B9-B899-122A5D93FF44}"/>
            </c:ext>
          </c:extLst>
        </c:ser>
        <c:ser>
          <c:idx val="1"/>
          <c:order val="1"/>
          <c:tx>
            <c:strRef>
              <c:f>Blad1!$J$7</c:f>
              <c:strCache>
                <c:ptCount val="1"/>
                <c:pt idx="0">
                  <c:v>200 mg q8w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Blad1!$K$2:$M$2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Blad1!$K$7:$M$7</c:f>
              <c:numCache>
                <c:formatCode>General</c:formatCode>
                <c:ptCount val="3"/>
                <c:pt idx="0">
                  <c:v>-0.4</c:v>
                </c:pt>
                <c:pt idx="1">
                  <c:v>-1.7</c:v>
                </c:pt>
                <c:pt idx="2">
                  <c:v>-2.6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37-40B9-B899-122A5D93FF44}"/>
            </c:ext>
          </c:extLst>
        </c:ser>
        <c:ser>
          <c:idx val="2"/>
          <c:order val="2"/>
          <c:tx>
            <c:strRef>
              <c:f>Blad1!$J$6</c:f>
              <c:strCache>
                <c:ptCount val="1"/>
                <c:pt idx="0">
                  <c:v>200 mg q4w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Blad1!$K$2:$M$2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Blad1!$K$6:$M$6</c:f>
              <c:numCache>
                <c:formatCode>General</c:formatCode>
                <c:ptCount val="3"/>
                <c:pt idx="0">
                  <c:v>-2.7</c:v>
                </c:pt>
                <c:pt idx="1">
                  <c:v>-1.6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37-40B9-B899-122A5D93FF44}"/>
            </c:ext>
          </c:extLst>
        </c:ser>
        <c:ser>
          <c:idx val="3"/>
          <c:order val="3"/>
          <c:tx>
            <c:strRef>
              <c:f>Blad1!$J$5</c:f>
              <c:strCache>
                <c:ptCount val="1"/>
                <c:pt idx="0">
                  <c:v>400 mg q8w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Blad1!$K$2:$M$2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Blad1!$K$5:$M$5</c:f>
              <c:numCache>
                <c:formatCode>General</c:formatCode>
                <c:ptCount val="3"/>
                <c:pt idx="0">
                  <c:v>-2.5</c:v>
                </c:pt>
                <c:pt idx="1">
                  <c:v>-0.6</c:v>
                </c:pt>
                <c:pt idx="2">
                  <c:v>-3.3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37-40B9-B899-122A5D93FF44}"/>
            </c:ext>
          </c:extLst>
        </c:ser>
        <c:ser>
          <c:idx val="4"/>
          <c:order val="4"/>
          <c:tx>
            <c:strRef>
              <c:f>Blad1!$J$4</c:f>
              <c:strCache>
                <c:ptCount val="1"/>
                <c:pt idx="0">
                  <c:v>800 mg q12w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Blad1!$K$2:$M$2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Blad1!$K$4:$M$4</c:f>
              <c:numCache>
                <c:formatCode>General</c:formatCode>
                <c:ptCount val="3"/>
                <c:pt idx="0">
                  <c:v>-2.9</c:v>
                </c:pt>
                <c:pt idx="1">
                  <c:v>-2.5</c:v>
                </c:pt>
                <c:pt idx="2">
                  <c:v>-0.4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37-40B9-B899-122A5D93FF44}"/>
            </c:ext>
          </c:extLst>
        </c:ser>
        <c:ser>
          <c:idx val="5"/>
          <c:order val="5"/>
          <c:tx>
            <c:strRef>
              <c:f>Blad1!$J$3</c:f>
              <c:strCache>
                <c:ptCount val="1"/>
                <c:pt idx="0">
                  <c:v>800 mg q8w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Blad1!$K$2:$M$2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Blad1!$K$3:$M$3</c:f>
              <c:numCache>
                <c:formatCode>General</c:formatCode>
                <c:ptCount val="3"/>
                <c:pt idx="0">
                  <c:v>-4.5</c:v>
                </c:pt>
                <c:pt idx="1">
                  <c:v>-2.9</c:v>
                </c:pt>
                <c:pt idx="2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37-40B9-B899-122A5D93F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7162968"/>
        <c:axId val="327163296"/>
      </c:barChart>
      <c:catAx>
        <c:axId val="327162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27163296"/>
        <c:crosses val="autoZero"/>
        <c:auto val="1"/>
        <c:lblAlgn val="ctr"/>
        <c:lblOffset val="0"/>
        <c:noMultiLvlLbl val="0"/>
      </c:catAx>
      <c:valAx>
        <c:axId val="327163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 w="28575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27162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nl-NL">
                <a:solidFill>
                  <a:schemeClr val="tx1"/>
                </a:solidFill>
              </a:rPr>
              <a:t>Mean</a:t>
            </a:r>
            <a:r>
              <a:rPr lang="nl-NL" baseline="0">
                <a:solidFill>
                  <a:schemeClr val="tx1"/>
                </a:solidFill>
              </a:rPr>
              <a:t> % change from baseline to Day 169</a:t>
            </a:r>
            <a:endParaRPr lang="nl-NL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Blad1!$B$8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Blad1!$A$9:$A$11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Blad1!$B$9:$B$11</c:f>
              <c:numCache>
                <c:formatCode>General</c:formatCode>
                <c:ptCount val="3"/>
                <c:pt idx="0">
                  <c:v>-7.7</c:v>
                </c:pt>
                <c:pt idx="1">
                  <c:v>-5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3B-49E9-812C-75CC5FD2B290}"/>
            </c:ext>
          </c:extLst>
        </c:ser>
        <c:ser>
          <c:idx val="1"/>
          <c:order val="1"/>
          <c:tx>
            <c:strRef>
              <c:f>Blad1!$C$8</c:f>
              <c:strCache>
                <c:ptCount val="1"/>
                <c:pt idx="0">
                  <c:v>200 mg q8w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Blad1!$A$9:$A$11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Blad1!$C$9:$C$11</c:f>
              <c:numCache>
                <c:formatCode>General</c:formatCode>
                <c:ptCount val="3"/>
                <c:pt idx="0">
                  <c:v>-10.7</c:v>
                </c:pt>
                <c:pt idx="1">
                  <c:v>-5.3</c:v>
                </c:pt>
                <c:pt idx="2">
                  <c:v>-3.7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3B-49E9-812C-75CC5FD2B290}"/>
            </c:ext>
          </c:extLst>
        </c:ser>
        <c:ser>
          <c:idx val="2"/>
          <c:order val="2"/>
          <c:tx>
            <c:strRef>
              <c:f>Blad1!$D$8</c:f>
              <c:strCache>
                <c:ptCount val="1"/>
                <c:pt idx="0">
                  <c:v>200 mg q4w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Blad1!$A$9:$A$11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Blad1!$D$9:$D$11</c:f>
              <c:numCache>
                <c:formatCode>General</c:formatCode>
                <c:ptCount val="3"/>
                <c:pt idx="0">
                  <c:v>-58.7</c:v>
                </c:pt>
                <c:pt idx="1">
                  <c:v>-46.7</c:v>
                </c:pt>
                <c:pt idx="2">
                  <c:v>-25.5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3B-49E9-812C-75CC5FD2B290}"/>
            </c:ext>
          </c:extLst>
        </c:ser>
        <c:ser>
          <c:idx val="3"/>
          <c:order val="3"/>
          <c:tx>
            <c:strRef>
              <c:f>Blad1!$E$8</c:f>
              <c:strCache>
                <c:ptCount val="1"/>
                <c:pt idx="0">
                  <c:v>400 mg q8w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Blad1!$A$9:$A$11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Blad1!$E$9:$E$11</c:f>
              <c:numCache>
                <c:formatCode>General</c:formatCode>
                <c:ptCount val="3"/>
                <c:pt idx="0">
                  <c:v>-23.3</c:v>
                </c:pt>
                <c:pt idx="1">
                  <c:v>-16.600000000000001</c:v>
                </c:pt>
                <c:pt idx="2">
                  <c:v>-14.9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3B-49E9-812C-75CC5FD2B290}"/>
            </c:ext>
          </c:extLst>
        </c:ser>
        <c:ser>
          <c:idx val="4"/>
          <c:order val="4"/>
          <c:tx>
            <c:strRef>
              <c:f>Blad1!$F$8</c:f>
              <c:strCache>
                <c:ptCount val="1"/>
                <c:pt idx="0">
                  <c:v>800 mg q12w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Blad1!$A$9:$A$11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Blad1!$F$9:$F$11</c:f>
              <c:numCache>
                <c:formatCode>General</c:formatCode>
                <c:ptCount val="3"/>
                <c:pt idx="0">
                  <c:v>-16.100000000000001</c:v>
                </c:pt>
                <c:pt idx="1">
                  <c:v>-13.3</c:v>
                </c:pt>
                <c:pt idx="2">
                  <c:v>-8.8000000000000007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3B-49E9-812C-75CC5FD2B290}"/>
            </c:ext>
          </c:extLst>
        </c:ser>
        <c:ser>
          <c:idx val="5"/>
          <c:order val="5"/>
          <c:tx>
            <c:strRef>
              <c:f>Blad1!$G$8</c:f>
              <c:strCache>
                <c:ptCount val="1"/>
                <c:pt idx="0">
                  <c:v>800 mg q8w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Blad1!$A$9:$A$11</c:f>
              <c:strCache>
                <c:ptCount val="3"/>
                <c:pt idx="0">
                  <c:v>LDL-c (mg/dL)</c:v>
                </c:pt>
                <c:pt idx="1">
                  <c:v>ApoB (mg/dL)</c:v>
                </c:pt>
                <c:pt idx="2">
                  <c:v>Lp(a) (mg/dL)</c:v>
                </c:pt>
              </c:strCache>
            </c:strRef>
          </c:cat>
          <c:val>
            <c:numRef>
              <c:f>Blad1!$G$9:$G$11</c:f>
              <c:numCache>
                <c:formatCode>General</c:formatCode>
                <c:ptCount val="3"/>
                <c:pt idx="0">
                  <c:v>-44.3</c:v>
                </c:pt>
                <c:pt idx="1">
                  <c:v>-35.6</c:v>
                </c:pt>
                <c:pt idx="2">
                  <c:v>-22.5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3B-49E9-812C-75CC5FD2B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7162968"/>
        <c:axId val="327163296"/>
      </c:barChart>
      <c:catAx>
        <c:axId val="327162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27163296"/>
        <c:crosses val="autoZero"/>
        <c:auto val="1"/>
        <c:lblAlgn val="ctr"/>
        <c:lblOffset val="0"/>
        <c:noMultiLvlLbl val="0"/>
      </c:catAx>
      <c:valAx>
        <c:axId val="327163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 w="28575"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27162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26-4-2017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23862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Effect with PCSK9 antibody RG7652</a:t>
            </a:r>
          </a:p>
        </p:txBody>
      </p:sp>
      <p:sp>
        <p:nvSpPr>
          <p:cNvPr id="21" name="Rechthoek 20"/>
          <p:cNvSpPr/>
          <p:nvPr/>
        </p:nvSpPr>
        <p:spPr>
          <a:xfrm>
            <a:off x="428834" y="1218239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Effect on LDL-c, ApoB and </a:t>
            </a:r>
            <a:r>
              <a:rPr lang="en-US" sz="1600" dirty="0" err="1"/>
              <a:t>Lp</a:t>
            </a:r>
            <a:r>
              <a:rPr lang="en-US" sz="1600" dirty="0"/>
              <a:t>(a) using different regimes of fully human RG7652 or placebo. Results of the EQUATOR phase 2 trial including 248 high-risk CHD patients.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Baruch A et al., Am J </a:t>
            </a:r>
            <a:r>
              <a:rPr lang="en-US" sz="1100" dirty="0" err="1">
                <a:solidFill>
                  <a:schemeClr val="bg1"/>
                </a:solidFill>
              </a:rPr>
              <a:t>Cardiol</a:t>
            </a:r>
            <a:r>
              <a:rPr lang="en-US" sz="1100" dirty="0">
                <a:solidFill>
                  <a:schemeClr val="bg1"/>
                </a:solidFill>
              </a:rPr>
              <a:t> 2017</a:t>
            </a:r>
            <a:endParaRPr lang="en-US" dirty="0"/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EC6C8D7B-978D-4C2D-A6E8-488E4FAC62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062531"/>
              </p:ext>
            </p:extLst>
          </p:nvPr>
        </p:nvGraphicFramePr>
        <p:xfrm>
          <a:off x="475629" y="2101714"/>
          <a:ext cx="6324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232335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Effect with PCSK9 antibody RG7652</a:t>
            </a:r>
          </a:p>
        </p:txBody>
      </p:sp>
      <p:sp>
        <p:nvSpPr>
          <p:cNvPr id="21" name="Rechthoek 20"/>
          <p:cNvSpPr/>
          <p:nvPr/>
        </p:nvSpPr>
        <p:spPr>
          <a:xfrm>
            <a:off x="428834" y="1205655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Effect on LDL-c, ApoB and </a:t>
            </a:r>
            <a:r>
              <a:rPr lang="en-US" sz="1600" dirty="0" err="1"/>
              <a:t>Lp</a:t>
            </a:r>
            <a:r>
              <a:rPr lang="en-US" sz="1600" dirty="0"/>
              <a:t>(a) using different regimes of fully human RG7652 </a:t>
            </a:r>
            <a:r>
              <a:rPr lang="en-US" sz="1600"/>
              <a:t>or placebo. </a:t>
            </a:r>
            <a:r>
              <a:rPr lang="en-US" sz="1600" dirty="0"/>
              <a:t>Results of the EQUATOR phase 2 trial including 248 high-risk CHD patients.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Baruch A et al., Am J </a:t>
            </a:r>
            <a:r>
              <a:rPr lang="en-US" sz="1100" dirty="0" err="1">
                <a:solidFill>
                  <a:schemeClr val="bg1"/>
                </a:solidFill>
              </a:rPr>
              <a:t>Cardiol</a:t>
            </a:r>
            <a:r>
              <a:rPr lang="en-US" sz="1100" dirty="0">
                <a:solidFill>
                  <a:schemeClr val="bg1"/>
                </a:solidFill>
              </a:rPr>
              <a:t> 2017</a:t>
            </a:r>
            <a:endParaRPr lang="en-US" dirty="0"/>
          </a:p>
        </p:txBody>
      </p:sp>
      <p:graphicFrame>
        <p:nvGraphicFramePr>
          <p:cNvPr id="10" name="Grafiek 9">
            <a:extLst>
              <a:ext uri="{FF2B5EF4-FFF2-40B4-BE49-F238E27FC236}">
                <a16:creationId xmlns:a16="http://schemas.microsoft.com/office/drawing/2014/main" id="{51138C25-DDDB-4C85-B5F3-765B2E3544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901430"/>
              </p:ext>
            </p:extLst>
          </p:nvPr>
        </p:nvGraphicFramePr>
        <p:xfrm>
          <a:off x="475629" y="2076547"/>
          <a:ext cx="6324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951268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Kanto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Kanto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113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CVGK kaal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Linda</cp:lastModifiedBy>
  <cp:revision>202</cp:revision>
  <dcterms:created xsi:type="dcterms:W3CDTF">2015-03-29T14:18:33Z</dcterms:created>
  <dcterms:modified xsi:type="dcterms:W3CDTF">2017-04-26T09:59:18Z</dcterms:modified>
</cp:coreProperties>
</file>