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593" r:id="rId2"/>
    <p:sldId id="600" r:id="rId3"/>
    <p:sldId id="628" r:id="rId4"/>
    <p:sldId id="627" r:id="rId5"/>
    <p:sldId id="683" r:id="rId6"/>
    <p:sldId id="685" r:id="rId7"/>
    <p:sldId id="686" r:id="rId8"/>
    <p:sldId id="690" r:id="rId9"/>
    <p:sldId id="697" r:id="rId10"/>
    <p:sldId id="693" r:id="rId11"/>
    <p:sldId id="691" r:id="rId12"/>
    <p:sldId id="646" r:id="rId13"/>
    <p:sldId id="611" r:id="rId14"/>
    <p:sldId id="608" r:id="rId15"/>
    <p:sldId id="695" r:id="rId16"/>
    <p:sldId id="698" r:id="rId17"/>
    <p:sldId id="645" r:id="rId18"/>
    <p:sldId id="606" r:id="rId19"/>
    <p:sldId id="607" r:id="rId20"/>
    <p:sldId id="615" r:id="rId21"/>
    <p:sldId id="616" r:id="rId22"/>
    <p:sldId id="619" r:id="rId23"/>
    <p:sldId id="620" r:id="rId24"/>
    <p:sldId id="651" r:id="rId25"/>
    <p:sldId id="652" r:id="rId26"/>
    <p:sldId id="594" r:id="rId27"/>
    <p:sldId id="605" r:id="rId28"/>
    <p:sldId id="623" r:id="rId29"/>
    <p:sldId id="624" r:id="rId30"/>
    <p:sldId id="668" r:id="rId31"/>
    <p:sldId id="656" r:id="rId32"/>
    <p:sldId id="657" r:id="rId33"/>
    <p:sldId id="658" r:id="rId34"/>
    <p:sldId id="604" r:id="rId35"/>
    <p:sldId id="660" r:id="rId36"/>
    <p:sldId id="661" r:id="rId37"/>
    <p:sldId id="663" r:id="rId38"/>
    <p:sldId id="664" r:id="rId39"/>
    <p:sldId id="682" r:id="rId40"/>
    <p:sldId id="672" r:id="rId41"/>
    <p:sldId id="675" r:id="rId42"/>
    <p:sldId id="679" r:id="rId43"/>
    <p:sldId id="680" r:id="rId44"/>
  </p:sldIdLst>
  <p:sldSz cx="10972800" cy="7315200"/>
  <p:notesSz cx="6642100" cy="9779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" kern="1200">
        <a:solidFill>
          <a:schemeClr val="bg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B4E2E8"/>
    <a:srgbClr val="E4533D"/>
    <a:srgbClr val="A6ABD1"/>
    <a:srgbClr val="F6B20A"/>
    <a:srgbClr val="FFFF00"/>
    <a:srgbClr val="5469A9"/>
    <a:srgbClr val="83B763"/>
    <a:srgbClr val="51BC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14" y="-270"/>
      </p:cViewPr>
      <p:guideLst>
        <p:guide orient="horz" pos="3106"/>
        <p:guide pos="3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200" y="-104"/>
      </p:cViewPr>
      <p:guideLst>
        <p:guide orient="horz" pos="3080"/>
        <p:guide pos="209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04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935038"/>
            <a:ext cx="4933950" cy="3289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5275" y="306388"/>
            <a:ext cx="7258050" cy="4838700"/>
          </a:xfrm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5318125"/>
            <a:ext cx="5992813" cy="3952875"/>
          </a:xfrm>
          <a:noFill/>
        </p:spPr>
        <p:txBody>
          <a:bodyPr/>
          <a:lstStyle/>
          <a:p>
            <a:pPr defTabSz="914400"/>
            <a:r>
              <a:rPr lang="en-GB" smtClean="0">
                <a:latin typeface="Verdana" pitchFamily="34" charset="0"/>
                <a:ea typeface="ＭＳ Ｐゴシック" pitchFamily="34" charset="-128"/>
              </a:rPr>
              <a:t>Data taken from European cardiovascular disease statistics 2008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2325" y="2271713"/>
            <a:ext cx="9328150" cy="156845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46238" y="4144963"/>
            <a:ext cx="768032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808913" y="501650"/>
            <a:ext cx="2328862" cy="59912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2325" y="501650"/>
            <a:ext cx="6834188" cy="59912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6775" y="4700588"/>
            <a:ext cx="9326563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6775" y="3100388"/>
            <a:ext cx="9326563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325" y="2112963"/>
            <a:ext cx="458152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56250" y="2112963"/>
            <a:ext cx="458152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93688"/>
            <a:ext cx="98742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9275" y="1636713"/>
            <a:ext cx="484822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9275" y="2319338"/>
            <a:ext cx="484822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573713" y="1636713"/>
            <a:ext cx="4849812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573713" y="2319338"/>
            <a:ext cx="4849812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90513"/>
            <a:ext cx="360997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9425" y="290513"/>
            <a:ext cx="613410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49275" y="1530350"/>
            <a:ext cx="360997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1063" y="5121275"/>
            <a:ext cx="6583362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151063" y="654050"/>
            <a:ext cx="6583362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51063" y="5724525"/>
            <a:ext cx="6583362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C6B80"/>
            </a:gs>
            <a:gs pos="100000">
              <a:srgbClr val="0A2B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501650"/>
            <a:ext cx="93154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30" tIns="53472" rIns="102830" bIns="534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12963"/>
            <a:ext cx="931545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30" tIns="53472" rIns="102830" bIns="53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5000">
          <a:solidFill>
            <a:srgbClr val="000000"/>
          </a:solidFill>
          <a:latin typeface="Verdana" charset="0"/>
          <a:ea typeface="+mj-ea"/>
          <a:cs typeface="ＭＳ Ｐゴシック" charset="0"/>
        </a:defRPr>
      </a:lvl1pPr>
      <a:lvl2pPr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5000">
          <a:solidFill>
            <a:srgbClr val="000000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5000">
          <a:solidFill>
            <a:srgbClr val="000000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5000">
          <a:solidFill>
            <a:srgbClr val="000000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5000">
          <a:solidFill>
            <a:srgbClr val="000000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000000"/>
          </a:solidFill>
          <a:latin typeface="Times New Roman" charset="0"/>
          <a:ea typeface="ＭＳ Ｐゴシック" charset="0"/>
        </a:defRPr>
      </a:lvl6pPr>
      <a:lvl7pPr marL="914400"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000000"/>
          </a:solidFill>
          <a:latin typeface="Times New Roman" charset="0"/>
          <a:ea typeface="ＭＳ Ｐゴシック" charset="0"/>
        </a:defRPr>
      </a:lvl7pPr>
      <a:lvl8pPr marL="1371600"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000000"/>
          </a:solidFill>
          <a:latin typeface="Times New Roman" charset="0"/>
          <a:ea typeface="ＭＳ Ｐゴシック" charset="0"/>
        </a:defRPr>
      </a:lvl8pPr>
      <a:lvl9pPr marL="1828800" algn="l" defTabSz="5222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381000" indent="-381000" algn="l" defTabSz="522288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Blip>
          <a:blip r:embed="rId13"/>
        </a:buBlip>
        <a:defRPr sz="3700">
          <a:solidFill>
            <a:srgbClr val="000000"/>
          </a:solidFill>
          <a:latin typeface="Verdana" charset="0"/>
          <a:ea typeface="+mn-ea"/>
          <a:cs typeface="ＭＳ Ｐゴシック" charset="0"/>
        </a:defRPr>
      </a:lvl1pPr>
      <a:lvl2pPr marL="838200" indent="-315913" algn="l" defTabSz="522288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 sz="3200">
          <a:solidFill>
            <a:srgbClr val="000000"/>
          </a:solidFill>
          <a:latin typeface="Verdana" charset="0"/>
          <a:ea typeface="+mn-ea"/>
        </a:defRPr>
      </a:lvl2pPr>
      <a:lvl3pPr marL="1306513" indent="-261938" algn="l" defTabSz="522288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 sz="2700">
          <a:solidFill>
            <a:srgbClr val="000000"/>
          </a:solidFill>
          <a:latin typeface="Verdana" charset="0"/>
          <a:ea typeface="+mn-ea"/>
        </a:defRPr>
      </a:lvl3pPr>
      <a:lvl4pPr marL="1828800" indent="-261938" algn="l" defTabSz="522288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 sz="2300">
          <a:solidFill>
            <a:srgbClr val="000000"/>
          </a:solidFill>
          <a:latin typeface="Verdana" charset="0"/>
          <a:ea typeface="+mn-ea"/>
        </a:defRPr>
      </a:lvl4pPr>
      <a:lvl5pPr marL="2351088" indent="-260350" algn="l" defTabSz="522288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 sz="2300">
          <a:solidFill>
            <a:srgbClr val="000000"/>
          </a:solidFill>
          <a:latin typeface="Verdana" charset="0"/>
          <a:ea typeface="+mn-ea"/>
        </a:defRPr>
      </a:lvl5pPr>
      <a:lvl6pPr marL="2808288" indent="-260350" algn="l" defTabSz="522288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300">
          <a:solidFill>
            <a:srgbClr val="000000"/>
          </a:solidFill>
          <a:latin typeface="+mn-lt"/>
          <a:ea typeface="+mn-ea"/>
        </a:defRPr>
      </a:lvl6pPr>
      <a:lvl7pPr marL="3265488" indent="-260350" algn="l" defTabSz="522288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300">
          <a:solidFill>
            <a:srgbClr val="000000"/>
          </a:solidFill>
          <a:latin typeface="+mn-lt"/>
          <a:ea typeface="+mn-ea"/>
        </a:defRPr>
      </a:lvl7pPr>
      <a:lvl8pPr marL="3722688" indent="-260350" algn="l" defTabSz="522288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300">
          <a:solidFill>
            <a:srgbClr val="000000"/>
          </a:solidFill>
          <a:latin typeface="+mn-lt"/>
          <a:ea typeface="+mn-ea"/>
        </a:defRPr>
      </a:lvl8pPr>
      <a:lvl9pPr marL="4179888" indent="-260350" algn="l" defTabSz="522288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3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630238"/>
            <a:ext cx="10139362" cy="6300787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799753" name="Picture 9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799754" name="Text Box 10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90563" y="3111500"/>
            <a:ext cx="9601200" cy="1468438"/>
          </a:xfrm>
        </p:spPr>
        <p:txBody>
          <a:bodyPr lIns="104498" tIns="52249" rIns="104498" bIns="52249"/>
          <a:lstStyle/>
          <a:p>
            <a:pPr marL="0" indent="0" algn="ctr" defTabSz="914400" eaLnBrk="1" hangingPunct="1">
              <a:spcBef>
                <a:spcPct val="30000"/>
              </a:spcBef>
              <a:buFont typeface="Verdana" pitchFamily="34" charset="0"/>
              <a:buNone/>
              <a:defRPr/>
            </a:pPr>
            <a:r>
              <a:rPr lang="es-ES_tradnl" sz="31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2013 ESH-ESC Guidelines for the Management of Arterial Hypertension </a:t>
            </a:r>
          </a:p>
        </p:txBody>
      </p:sp>
      <p:pic>
        <p:nvPicPr>
          <p:cNvPr id="799750" name="Imagen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8063" y="806450"/>
            <a:ext cx="3884612" cy="14922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Total cardiovascular risk assessment</a:t>
            </a:r>
          </a:p>
        </p:txBody>
      </p:sp>
      <p:pic>
        <p:nvPicPr>
          <p:cNvPr id="91238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1238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12394" name="Picture 10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5163" y="1965325"/>
            <a:ext cx="4572000" cy="484822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6465888" y="2039938"/>
            <a:ext cx="144462" cy="134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7475538" y="2038350"/>
            <a:ext cx="144462" cy="134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Stratification of total CV risk in catefgories of </a:t>
            </a:r>
          </a:p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low, moderate, high and very high risk</a:t>
            </a:r>
          </a:p>
        </p:txBody>
      </p:sp>
      <p:pic>
        <p:nvPicPr>
          <p:cNvPr id="908292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08295" name="Picture 7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8" y="2246313"/>
            <a:ext cx="9834562" cy="4278312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Blood pressure goals in hypertensive patients</a:t>
            </a:r>
          </a:p>
        </p:txBody>
      </p:sp>
      <p:pic>
        <p:nvPicPr>
          <p:cNvPr id="94310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43111" name="Picture 7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3" y="2111375"/>
            <a:ext cx="9588500" cy="4510088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Target BP for treatment - Other problems</a:t>
            </a:r>
          </a:p>
        </p:txBody>
      </p:sp>
      <p:pic>
        <p:nvPicPr>
          <p:cNvPr id="87142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7142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71430" name="Text Box 6"/>
          <p:cNvSpPr txBox="1">
            <a:spLocks noChangeArrowheads="1"/>
          </p:cNvSpPr>
          <p:nvPr/>
        </p:nvSpPr>
        <p:spPr bwMode="auto">
          <a:xfrm>
            <a:off x="874713" y="2384425"/>
            <a:ext cx="92329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No direct evidence available on target out-of-office BP values (ambulatory / home) for treatment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Linear relationship between BP reductions (clinic / out-of-office) and markers of organ damage (LVH / proteinuria and microalbuminuria) over a wide BP range reported in several studies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Prognostic significance of changes in organ damage still under debate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Target SBP &lt; 130 mmHg at high / very high CV risk</a:t>
            </a:r>
          </a:p>
        </p:txBody>
      </p:sp>
      <p:pic>
        <p:nvPicPr>
          <p:cNvPr id="865284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65285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874713" y="2519363"/>
            <a:ext cx="92329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No clear / consistent evidence of CV event reduction also by subgroup / post-hoc data analysis</a:t>
            </a:r>
          </a:p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No beneficial effects on risk of ESRD in nephropathic patients</a:t>
            </a:r>
          </a:p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Although mainly based on post-hoc approach suspicion of a possible J curve phenomenon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Initiation of lifestyle changes and </a:t>
            </a:r>
          </a:p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antihypertensive drug treatment</a:t>
            </a:r>
          </a:p>
        </p:txBody>
      </p:sp>
      <p:pic>
        <p:nvPicPr>
          <p:cNvPr id="93286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3286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32872" name="Picture 8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0813" y="2133600"/>
            <a:ext cx="8140700" cy="456882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7" name="Ovaal 6"/>
          <p:cNvSpPr>
            <a:spLocks noChangeArrowheads="1"/>
          </p:cNvSpPr>
          <p:nvPr/>
        </p:nvSpPr>
        <p:spPr bwMode="auto">
          <a:xfrm>
            <a:off x="3148013" y="4606925"/>
            <a:ext cx="1736725" cy="844550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-19050"/>
            <a:ext cx="9315450" cy="1508125"/>
          </a:xfrm>
        </p:spPr>
        <p:txBody>
          <a:bodyPr/>
          <a:lstStyle/>
          <a:p>
            <a:pPr eaLnBrk="1" hangingPunct="1"/>
            <a:r>
              <a:rPr lang="nl-NL" smtClean="0">
                <a:solidFill>
                  <a:srgbClr val="FFFF00"/>
                </a:solidFill>
                <a:latin typeface="Verdana" pitchFamily="34" charset="0"/>
              </a:rPr>
              <a:t>Recommendations-2007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381125"/>
            <a:ext cx="10240962" cy="5410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7412" name="Ovaal 3"/>
          <p:cNvSpPr>
            <a:spLocks noChangeArrowheads="1"/>
          </p:cNvSpPr>
          <p:nvPr/>
        </p:nvSpPr>
        <p:spPr bwMode="auto">
          <a:xfrm>
            <a:off x="3506788" y="4467225"/>
            <a:ext cx="2060575" cy="84613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Initiation of antihypertensive drug treatment</a:t>
            </a:r>
          </a:p>
        </p:txBody>
      </p:sp>
      <p:pic>
        <p:nvPicPr>
          <p:cNvPr id="94106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41062" name="Picture 6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8" y="2382838"/>
            <a:ext cx="9683750" cy="401002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Choice of antihypertensive drugs - </a:t>
            </a:r>
          </a:p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Conclusions from 2013 (and 2003 and 2007) Guidelines</a:t>
            </a:r>
          </a:p>
        </p:txBody>
      </p:sp>
      <p:pic>
        <p:nvPicPr>
          <p:cNvPr id="86118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6118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61190" name="Text Box 6"/>
          <p:cNvSpPr txBox="1">
            <a:spLocks noChangeArrowheads="1"/>
          </p:cNvSpPr>
          <p:nvPr/>
        </p:nvSpPr>
        <p:spPr bwMode="auto">
          <a:xfrm>
            <a:off x="830263" y="2078038"/>
            <a:ext cx="94519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The main benefits of antihypertensive treatment are due to lowering BP </a:t>
            </a:r>
            <a:r>
              <a:rPr lang="ja-JP" altLang="it-IT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“</a:t>
            </a:r>
            <a:r>
              <a:rPr lang="it-IT" altLang="ja-JP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per se</a:t>
            </a:r>
            <a:r>
              <a:rPr lang="ja-JP" altLang="it-IT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”</a:t>
            </a:r>
            <a:r>
              <a:rPr lang="it-IT" altLang="ja-JP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and are laragely independent of the drug employed</a:t>
            </a:r>
          </a:p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Although meta-analyses occasionally claim superiority of one class for some outcomes this largely depends on selection bias of trials. The largest meta-analyses do not show clinically relevant between-class differences</a:t>
            </a:r>
          </a:p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Current Guidelines reconfirm that the following drugs classes are all suitable for initiation and maintenance of antihypertensive treatment either as monotherapy or in some combinains with each other (IA)</a:t>
            </a:r>
          </a:p>
          <a:p>
            <a:pPr marL="760413" lvl="1" indent="-185738">
              <a:buFontTx/>
              <a:buChar char="-"/>
              <a:defRPr/>
            </a:pPr>
            <a:r>
              <a:rPr lang="it-IT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Diuretics (thiazides / chlorthalidone / indapamide)</a:t>
            </a:r>
          </a:p>
          <a:p>
            <a:pPr marL="760413" lvl="1" indent="-185738">
              <a:buFontTx/>
              <a:buChar char="-"/>
              <a:defRPr/>
            </a:pPr>
            <a:r>
              <a:rPr lang="it-IT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Beta-blockers</a:t>
            </a:r>
          </a:p>
          <a:p>
            <a:pPr marL="760413" lvl="1" indent="-185738">
              <a:buFontTx/>
              <a:buChar char="-"/>
              <a:defRPr/>
            </a:pPr>
            <a:r>
              <a:rPr lang="it-IT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Calcium antagonists</a:t>
            </a:r>
          </a:p>
          <a:p>
            <a:pPr marL="760413" lvl="1" indent="-185738">
              <a:buFontTx/>
              <a:buChar char="-"/>
              <a:defRPr/>
            </a:pPr>
            <a:r>
              <a:rPr lang="it-IT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ACE-inhibitors</a:t>
            </a:r>
          </a:p>
          <a:p>
            <a:pPr marL="760413" lvl="1" indent="-185738">
              <a:buFontTx/>
              <a:buChar char="-"/>
              <a:defRPr/>
            </a:pPr>
            <a:r>
              <a:rPr lang="it-IT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Angiotensin receptor blockers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Choice of antihypertensive drugs</a:t>
            </a:r>
          </a:p>
        </p:txBody>
      </p:sp>
      <p:pic>
        <p:nvPicPr>
          <p:cNvPr id="863236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63237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830263" y="3278188"/>
            <a:ext cx="9320212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5.2.1.8 	Should antihypertensive agents be 		ranked in order of choice?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620713"/>
            <a:ext cx="10139362" cy="6310312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84890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4890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848903" name="Picture 7" descr="Schermata 2013-06-05 a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0975" y="785813"/>
            <a:ext cx="8080375" cy="5037137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48904" name="Text Box 8"/>
          <p:cNvSpPr txBox="1">
            <a:spLocks noChangeArrowheads="1"/>
          </p:cNvSpPr>
          <p:nvPr/>
        </p:nvSpPr>
        <p:spPr bwMode="auto">
          <a:xfrm>
            <a:off x="3760788" y="5913438"/>
            <a:ext cx="3575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Journal of Hypertension 2013</a:t>
            </a:r>
          </a:p>
          <a:p>
            <a:pPr algn="r">
              <a:defRPr/>
            </a:pPr>
            <a:r>
              <a:rPr lang="it-IT" sz="1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European Heart Journal 2013</a:t>
            </a:r>
          </a:p>
          <a:p>
            <a:pPr algn="r">
              <a:defRPr/>
            </a:pPr>
            <a:r>
              <a:rPr lang="it-IT" sz="1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Blood Pressure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Arguments against classifying drugs </a:t>
            </a:r>
          </a:p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 order of choice</a:t>
            </a:r>
          </a:p>
        </p:txBody>
      </p:sp>
      <p:pic>
        <p:nvPicPr>
          <p:cNvPr id="87962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7962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79622" name="Text Box 6"/>
          <p:cNvSpPr txBox="1">
            <a:spLocks noChangeArrowheads="1"/>
          </p:cNvSpPr>
          <p:nvPr/>
        </p:nvSpPr>
        <p:spPr bwMode="auto">
          <a:xfrm>
            <a:off x="758825" y="2355850"/>
            <a:ext cx="9348788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Major mechanism of the benefit of antihypertensive treatment is lowering of BP </a:t>
            </a:r>
            <a:r>
              <a:rPr lang="ja-JP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it-IT" altLang="ja-JP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se</a:t>
            </a:r>
            <a:r>
              <a:rPr lang="ja-JP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it-IT" altLang="ja-JP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Effects on cause-specific mechanisms are similar or differ by only a minor degree between agents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type of outcome in a given patient is unpredictable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All classes of antihypertensive agents have their advantages but also their contraindications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Arguments against classifying drugs </a:t>
            </a:r>
          </a:p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 order of choice</a:t>
            </a:r>
          </a:p>
        </p:txBody>
      </p:sp>
      <p:pic>
        <p:nvPicPr>
          <p:cNvPr id="88166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8166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81670" name="Text Box 6"/>
          <p:cNvSpPr txBox="1">
            <a:spLocks noChangeArrowheads="1"/>
          </p:cNvSpPr>
          <p:nvPr/>
        </p:nvSpPr>
        <p:spPr bwMode="auto">
          <a:xfrm>
            <a:off x="758825" y="2355850"/>
            <a:ext cx="9348788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All-purpose ranking of drugs for general antihypertensive usage is not evidence-based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Recommendations should advice on drugs to be preferentially considered (IIaC) based on </a:t>
            </a:r>
          </a:p>
          <a:p>
            <a:pPr marL="855663" lvl="1" indent="-280988">
              <a:lnSpc>
                <a:spcPct val="110000"/>
              </a:lnSpc>
              <a:spcBef>
                <a:spcPct val="40000"/>
              </a:spcBef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use in trials on specific conditions</a:t>
            </a:r>
          </a:p>
          <a:p>
            <a:pPr marL="855663" lvl="1" indent="-280988">
              <a:lnSpc>
                <a:spcPct val="110000"/>
              </a:lnSpc>
              <a:spcBef>
                <a:spcPct val="40000"/>
              </a:spcBef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greater effectiveness on OD and risk factors</a:t>
            </a:r>
          </a:p>
          <a:p>
            <a:pPr marL="855663" lvl="1" indent="-280988">
              <a:lnSpc>
                <a:spcPct val="110000"/>
              </a:lnSpc>
              <a:spcBef>
                <a:spcPct val="40000"/>
              </a:spcBef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adverse effect (and risk of treatment discontinuation)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Combination treatment</a:t>
            </a:r>
          </a:p>
        </p:txBody>
      </p:sp>
      <p:pic>
        <p:nvPicPr>
          <p:cNvPr id="887812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87813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87814" name="Text Box 6"/>
          <p:cNvSpPr txBox="1">
            <a:spLocks noChangeArrowheads="1"/>
          </p:cNvSpPr>
          <p:nvPr/>
        </p:nvSpPr>
        <p:spPr bwMode="auto">
          <a:xfrm>
            <a:off x="758825" y="2152650"/>
            <a:ext cx="9463088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No matter which drug is employed, monotherapy can effectively reduce BP in only a limited number of hypertensive patients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Most patients require the combination of at least two drugs to achieve BP control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The issue is</a:t>
            </a:r>
          </a:p>
          <a:p>
            <a:pPr marL="855663" lvl="1" indent="-280988">
              <a:lnSpc>
                <a:spcPct val="110000"/>
              </a:lnSpc>
              <a:spcBef>
                <a:spcPct val="35000"/>
              </a:spcBef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whether combination treatment should always be preceded by a </a:t>
            </a:r>
            <a:r>
              <a:rPr lang="ja-JP" alt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“</a:t>
            </a:r>
            <a:r>
              <a:rPr lang="it-IT" altLang="ja-JP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monotherapy</a:t>
            </a:r>
            <a:r>
              <a:rPr lang="ja-JP" alt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”</a:t>
            </a:r>
            <a:r>
              <a:rPr lang="it-IT" altLang="ja-JP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attempt</a:t>
            </a:r>
          </a:p>
          <a:p>
            <a:pPr marL="855663" lvl="1" indent="-280988">
              <a:lnSpc>
                <a:spcPct val="110000"/>
              </a:lnSpc>
              <a:spcBef>
                <a:spcPct val="35000"/>
              </a:spcBef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whether and when it can be the initial approach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Two drug combinations as initial treatment</a:t>
            </a:r>
          </a:p>
        </p:txBody>
      </p:sp>
      <p:pic>
        <p:nvPicPr>
          <p:cNvPr id="88986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89862" name="Text Box 6"/>
          <p:cNvSpPr txBox="1">
            <a:spLocks noChangeArrowheads="1"/>
          </p:cNvSpPr>
          <p:nvPr/>
        </p:nvSpPr>
        <p:spPr bwMode="auto">
          <a:xfrm>
            <a:off x="673100" y="2406650"/>
            <a:ext cx="42878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 algn="ctr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</a:t>
            </a:r>
            <a:endParaRPr 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4175" indent="-38417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two drugs may be ineffective</a:t>
            </a:r>
          </a:p>
          <a:p>
            <a:pPr marL="384175" indent="-38417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Ascribing side effects more difficult</a:t>
            </a: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4962525" y="2406650"/>
            <a:ext cx="5375275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 algn="ctr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</a:t>
            </a:r>
            <a:endParaRPr 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4175" indent="-38417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When one agent ineffective, finding an alternative monotherapy may be a painstaking process, adversely affecting compliance</a:t>
            </a:r>
          </a:p>
          <a:p>
            <a:pPr marL="384175" indent="-38417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Prompter response in a larger number of patients (benefit in high risk patients?)</a:t>
            </a:r>
          </a:p>
          <a:p>
            <a:pPr marL="384175" indent="-384175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Lower drop-out rate</a:t>
            </a:r>
          </a:p>
        </p:txBody>
      </p:sp>
      <p:sp>
        <p:nvSpPr>
          <p:cNvPr id="889864" name="AutoShape 8"/>
          <p:cNvSpPr>
            <a:spLocks noChangeArrowheads="1"/>
          </p:cNvSpPr>
          <p:nvPr/>
        </p:nvSpPr>
        <p:spPr bwMode="auto">
          <a:xfrm rot="2700000">
            <a:off x="3759201" y="1895475"/>
            <a:ext cx="336550" cy="663575"/>
          </a:xfrm>
          <a:prstGeom prst="downArrow">
            <a:avLst>
              <a:gd name="adj1" fmla="val 50000"/>
              <a:gd name="adj2" fmla="val 49292"/>
            </a:avLst>
          </a:prstGeom>
          <a:gradFill rotWithShape="0">
            <a:gsLst>
              <a:gs pos="0">
                <a:srgbClr val="FFFF00"/>
              </a:gs>
              <a:gs pos="100000">
                <a:srgbClr val="E4533D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889865" name="AutoShape 9"/>
          <p:cNvSpPr>
            <a:spLocks noChangeArrowheads="1"/>
          </p:cNvSpPr>
          <p:nvPr/>
        </p:nvSpPr>
        <p:spPr bwMode="auto">
          <a:xfrm rot="18900000" flipH="1">
            <a:off x="6461126" y="1895475"/>
            <a:ext cx="336550" cy="663575"/>
          </a:xfrm>
          <a:prstGeom prst="downArrow">
            <a:avLst>
              <a:gd name="adj1" fmla="val 50000"/>
              <a:gd name="adj2" fmla="val 49292"/>
            </a:avLst>
          </a:prstGeom>
          <a:gradFill rotWithShape="0">
            <a:gsLst>
              <a:gs pos="0">
                <a:srgbClr val="FFFF00"/>
              </a:gs>
              <a:gs pos="100000">
                <a:srgbClr val="E4533D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nl-NL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19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Major drug combinations used in trials of antihypertensive treatment </a:t>
            </a:r>
          </a:p>
          <a:p>
            <a:pPr algn="ctr">
              <a:defRPr/>
            </a:pPr>
            <a:r>
              <a:rPr lang="it-IT" sz="19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 a step-up approach or as a randomized combination - 1</a:t>
            </a:r>
          </a:p>
        </p:txBody>
      </p:sp>
      <p:pic>
        <p:nvPicPr>
          <p:cNvPr id="95334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5334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53354" name="Picture 10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9425" y="1947863"/>
            <a:ext cx="7483475" cy="4876800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19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Major drug combinations used in trials of antihypertensive treatment </a:t>
            </a:r>
          </a:p>
          <a:p>
            <a:pPr algn="ctr">
              <a:defRPr/>
            </a:pPr>
            <a:r>
              <a:rPr lang="it-IT" sz="19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 a step-up approach or as a randomized combination - 2</a:t>
            </a:r>
          </a:p>
        </p:txBody>
      </p:sp>
      <p:pic>
        <p:nvPicPr>
          <p:cNvPr id="955396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grpSp>
        <p:nvGrpSpPr>
          <p:cNvPr id="26630" name="Group 9"/>
          <p:cNvGrpSpPr>
            <a:grpSpLocks/>
          </p:cNvGrpSpPr>
          <p:nvPr/>
        </p:nvGrpSpPr>
        <p:grpSpPr bwMode="auto">
          <a:xfrm>
            <a:off x="1749425" y="1947863"/>
            <a:ext cx="7485063" cy="3810000"/>
            <a:chOff x="-1424" y="-1087"/>
            <a:chExt cx="9760" cy="4967"/>
          </a:xfrm>
        </p:grpSpPr>
        <p:pic>
          <p:nvPicPr>
            <p:cNvPr id="955399" name="Picture 7" descr="Schermata 2013-06-05 a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424" y="-1087"/>
              <a:ext cx="9760" cy="271"/>
            </a:xfrm>
            <a:prstGeom prst="rect">
              <a:avLst/>
            </a:prstGeom>
            <a:noFill/>
            <a:ln w="19050">
              <a:solidFill>
                <a:srgbClr val="51BCCA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</p:pic>
        <p:pic>
          <p:nvPicPr>
            <p:cNvPr id="955400" name="Picture 8" descr="Schermata 2013-06-05 a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24" y="-808"/>
              <a:ext cx="9760" cy="4688"/>
            </a:xfrm>
            <a:prstGeom prst="rect">
              <a:avLst/>
            </a:prstGeom>
            <a:noFill/>
            <a:ln w="19050">
              <a:solidFill>
                <a:srgbClr val="51BCCA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33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Preferred drug combinations</a:t>
            </a:r>
          </a:p>
        </p:txBody>
      </p:sp>
      <p:pic>
        <p:nvPicPr>
          <p:cNvPr id="800776" name="Picture 8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00777" name="Text Box 9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00782" name="Text Box 14"/>
          <p:cNvSpPr txBox="1">
            <a:spLocks noChangeArrowheads="1"/>
          </p:cNvSpPr>
          <p:nvPr/>
        </p:nvSpPr>
        <p:spPr bwMode="auto">
          <a:xfrm>
            <a:off x="830263" y="2401888"/>
            <a:ext cx="9320212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Randomized comparisons between drug combinations / or monotherapy only in few trials (ADVANCE / FEVER / ACCOMPLISH)</a:t>
            </a:r>
          </a:p>
          <a:p>
            <a:pPr marL="384175" indent="-384175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 all other trials </a:t>
            </a:r>
          </a:p>
          <a:p>
            <a:pPr marL="760413" lvl="1" indent="-185738">
              <a:spcBef>
                <a:spcPct val="50000"/>
              </a:spcBef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started with one drug / other drugs added</a:t>
            </a:r>
          </a:p>
          <a:p>
            <a:pPr marL="760413" lvl="1" indent="-185738">
              <a:spcBef>
                <a:spcPct val="50000"/>
              </a:spcBef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2nd-3th … drugs chosen among those not used in other treatment arms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Preferred combinations</a:t>
            </a:r>
          </a:p>
        </p:txBody>
      </p:sp>
      <p:pic>
        <p:nvPicPr>
          <p:cNvPr id="85914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5914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59142" name="Text Box 6"/>
          <p:cNvSpPr txBox="1">
            <a:spLocks noChangeArrowheads="1"/>
          </p:cNvSpPr>
          <p:nvPr/>
        </p:nvSpPr>
        <p:spPr bwMode="auto">
          <a:xfrm>
            <a:off x="903288" y="2751138"/>
            <a:ext cx="9174162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With the exception of an ARB plus a CA </a:t>
            </a:r>
          </a:p>
          <a:p>
            <a:pPr>
              <a:lnSpc>
                <a:spcPct val="110000"/>
              </a:lnSpc>
              <a:defRPr/>
            </a:pP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(never systematically used in an outcome trial) </a:t>
            </a:r>
          </a:p>
          <a:p>
            <a:pPr>
              <a:lnSpc>
                <a:spcPct val="110000"/>
              </a:lnSpc>
              <a:defRPr/>
            </a:pP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all combinations were used in at least one active arm of placebo-controlled trials with significant benefit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Preferred combinations</a:t>
            </a:r>
          </a:p>
        </p:txBody>
      </p:sp>
      <p:pic>
        <p:nvPicPr>
          <p:cNvPr id="896004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96006" name="Text Box 6"/>
          <p:cNvSpPr txBox="1">
            <a:spLocks noChangeArrowheads="1"/>
          </p:cNvSpPr>
          <p:nvPr/>
        </p:nvSpPr>
        <p:spPr bwMode="auto">
          <a:xfrm>
            <a:off x="830263" y="3536950"/>
            <a:ext cx="932021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Other drug combinations should be considered and probably are beneficial in proportion to the extent of BP reduction - </a:t>
            </a:r>
          </a:p>
          <a:p>
            <a:pPr>
              <a:lnSpc>
                <a:spcPct val="110000"/>
              </a:lnSpc>
              <a:defRPr/>
            </a:pP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However, combinations that have successfully been used in trails may be preferable</a:t>
            </a:r>
          </a:p>
        </p:txBody>
      </p:sp>
      <p:graphicFrame>
        <p:nvGraphicFramePr>
          <p:cNvPr id="896021" name="Group 21"/>
          <p:cNvGraphicFramePr>
            <a:graphicFrameLocks noGrp="1"/>
          </p:cNvGraphicFramePr>
          <p:nvPr/>
        </p:nvGraphicFramePr>
        <p:xfrm>
          <a:off x="8134350" y="1968500"/>
          <a:ext cx="2312988" cy="1190625"/>
        </p:xfrm>
        <a:graphic>
          <a:graphicData uri="http://schemas.openxmlformats.org/drawingml/2006/table">
            <a:tbl>
              <a:tblPr/>
              <a:tblGrid>
                <a:gridCol w="1157288"/>
                <a:gridCol w="1155700"/>
              </a:tblGrid>
              <a:tr h="396875">
                <a:tc gridSpan="2"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Evidence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Class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Level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IIa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2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B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Fixed-dose (single tablet) combinations</a:t>
            </a:r>
          </a:p>
        </p:txBody>
      </p:sp>
      <p:pic>
        <p:nvPicPr>
          <p:cNvPr id="898052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98053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98054" name="Text Box 6"/>
          <p:cNvSpPr txBox="1">
            <a:spLocks noChangeArrowheads="1"/>
          </p:cNvSpPr>
          <p:nvPr/>
        </p:nvSpPr>
        <p:spPr bwMode="auto">
          <a:xfrm>
            <a:off x="830263" y="3536950"/>
            <a:ext cx="932021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it-IT" sz="2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Combinations of two antihypertensive drugs at fixed doses in a single tablet may be recommended and favoured, because reducing the number of daily pills improves adherence which is low in patients with hypertension</a:t>
            </a:r>
          </a:p>
        </p:txBody>
      </p:sp>
      <p:graphicFrame>
        <p:nvGraphicFramePr>
          <p:cNvPr id="898068" name="Group 20"/>
          <p:cNvGraphicFramePr>
            <a:graphicFrameLocks noGrp="1"/>
          </p:cNvGraphicFramePr>
          <p:nvPr/>
        </p:nvGraphicFramePr>
        <p:xfrm>
          <a:off x="8134350" y="1968500"/>
          <a:ext cx="2312988" cy="1190625"/>
        </p:xfrm>
        <a:graphic>
          <a:graphicData uri="http://schemas.openxmlformats.org/drawingml/2006/table">
            <a:tbl>
              <a:tblPr/>
              <a:tblGrid>
                <a:gridCol w="1157288"/>
                <a:gridCol w="1155700"/>
              </a:tblGrid>
              <a:tr h="396875">
                <a:tc gridSpan="2"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Evidence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Class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Level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IIb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2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2288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69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Levels of evidence</a:t>
            </a:r>
          </a:p>
        </p:txBody>
      </p:sp>
      <p:pic>
        <p:nvPicPr>
          <p:cNvPr id="906244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06245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06247" name="Picture 7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2213" y="2346325"/>
            <a:ext cx="8597900" cy="401478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Therapeutic intervention in </a:t>
            </a:r>
          </a:p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White Coat Hypertension (WCH)</a:t>
            </a:r>
          </a:p>
        </p:txBody>
      </p:sp>
      <p:pic>
        <p:nvPicPr>
          <p:cNvPr id="988164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88165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988166" name="Text Box 6"/>
          <p:cNvSpPr txBox="1">
            <a:spLocks noChangeArrowheads="1"/>
          </p:cNvSpPr>
          <p:nvPr/>
        </p:nvSpPr>
        <p:spPr bwMode="auto">
          <a:xfrm>
            <a:off x="758825" y="2262188"/>
            <a:ext cx="9463088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No RCT has ever investigated whether BP-lowering drugs lead to CV event reduction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Drug treatment may be considered if WCH is associated with</a:t>
            </a:r>
          </a:p>
          <a:p>
            <a:pPr marL="855663" lvl="1" indent="-280988">
              <a:lnSpc>
                <a:spcPct val="110000"/>
              </a:lnSpc>
              <a:spcBef>
                <a:spcPct val="35000"/>
              </a:spcBef>
              <a:buFontTx/>
              <a:buChar char="-"/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Dysmetabolic risk factors</a:t>
            </a:r>
          </a:p>
          <a:p>
            <a:pPr marL="855663" lvl="1" indent="-280988">
              <a:lnSpc>
                <a:spcPct val="110000"/>
              </a:lnSpc>
              <a:spcBef>
                <a:spcPct val="35000"/>
              </a:spcBef>
              <a:buFontTx/>
              <a:buChar char="-"/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Organ damage</a:t>
            </a:r>
          </a:p>
          <a:p>
            <a:pPr marL="855663" lvl="1" indent="-280988">
              <a:lnSpc>
                <a:spcPct val="110000"/>
              </a:lnSpc>
              <a:spcBef>
                <a:spcPct val="35000"/>
              </a:spcBef>
              <a:buFontTx/>
              <a:buChar char="-"/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Normal home with high ABP or viceversa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 absence of the above intervention may be limited to lifestyle changes but this decision should be accompanied by a close FU (including periodical out-of-office BP measurements)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Antihypertensive treatment strategies in the elderly</a:t>
            </a:r>
          </a:p>
        </p:txBody>
      </p:sp>
      <p:pic>
        <p:nvPicPr>
          <p:cNvPr id="96358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6358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63591" name="Picture 7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850" y="2122488"/>
            <a:ext cx="4346575" cy="4286250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grpSp>
        <p:nvGrpSpPr>
          <p:cNvPr id="32775" name="Group 11"/>
          <p:cNvGrpSpPr>
            <a:grpSpLocks/>
          </p:cNvGrpSpPr>
          <p:nvPr/>
        </p:nvGrpSpPr>
        <p:grpSpPr bwMode="auto">
          <a:xfrm>
            <a:off x="5861050" y="2122488"/>
            <a:ext cx="4348163" cy="4191000"/>
            <a:chOff x="2181" y="113"/>
            <a:chExt cx="4569" cy="4403"/>
          </a:xfrm>
        </p:grpSpPr>
        <p:pic>
          <p:nvPicPr>
            <p:cNvPr id="963593" name="Picture 9" descr="Schermata 2013-06-05 a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83" y="113"/>
              <a:ext cx="4567" cy="280"/>
            </a:xfrm>
            <a:prstGeom prst="rect">
              <a:avLst/>
            </a:prstGeom>
            <a:noFill/>
            <a:ln w="19050">
              <a:solidFill>
                <a:srgbClr val="51BCCA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</p:pic>
        <p:pic>
          <p:nvPicPr>
            <p:cNvPr id="963592" name="Picture 8" descr="Schermata 2013-06-05 a 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81" y="412"/>
              <a:ext cx="4561" cy="4104"/>
            </a:xfrm>
            <a:prstGeom prst="rect">
              <a:avLst/>
            </a:prstGeom>
            <a:noFill/>
            <a:ln w="19050">
              <a:solidFill>
                <a:srgbClr val="51BCCA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/>
            </a:extLst>
          </p:spPr>
        </p:pic>
      </p:grp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5872163" y="2397125"/>
            <a:ext cx="2530475" cy="3895725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strategies in hypertensive women</a:t>
            </a:r>
          </a:p>
        </p:txBody>
      </p:sp>
      <p:pic>
        <p:nvPicPr>
          <p:cNvPr id="965636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65639" name="Picture 7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150" y="1976438"/>
            <a:ext cx="3783013" cy="486092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65640" name="Picture 8" descr="Schermata 2013-06-05 a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1400" y="1976438"/>
            <a:ext cx="3792538" cy="233362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65641" name="Picture 9" descr="Schermata 2013-06-05 a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4575" y="2224088"/>
            <a:ext cx="3784600" cy="3663950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strategies in patients with diabetes</a:t>
            </a:r>
          </a:p>
        </p:txBody>
      </p:sp>
      <p:pic>
        <p:nvPicPr>
          <p:cNvPr id="967684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67687" name="Picture 7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3" y="2206625"/>
            <a:ext cx="4146550" cy="320992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67686" name="Picture 6" descr="Schermata 2013-06-05 a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9475" y="2206625"/>
            <a:ext cx="4135438" cy="254000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67688" name="Picture 8" descr="Schermata 2013-06-05 a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7888" y="2479675"/>
            <a:ext cx="4138612" cy="2906713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5957888" y="2482850"/>
            <a:ext cx="2397125" cy="2892425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strategy in hypertensive patients with MS</a:t>
            </a:r>
          </a:p>
        </p:txBody>
      </p:sp>
      <p:pic>
        <p:nvPicPr>
          <p:cNvPr id="857092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857094" name="Text Box 6"/>
          <p:cNvSpPr txBox="1">
            <a:spLocks noChangeArrowheads="1"/>
          </p:cNvSpPr>
          <p:nvPr/>
        </p:nvSpPr>
        <p:spPr bwMode="auto">
          <a:xfrm>
            <a:off x="830263" y="2163763"/>
            <a:ext cx="95599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Lifestyle changes, particularly weight loss and physical exercise (IB)</a:t>
            </a:r>
          </a:p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Antihypertensive agents potentially improving or at least not worsening insulin sensitivity (RAS blockers/CA) should be considered as the preferred drugs (IIaC)</a:t>
            </a:r>
          </a:p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Beta-blockers (with the exception of vasodilating beta-blockers) and diuretics should be considered only as additional drugs (IB)</a:t>
            </a:r>
          </a:p>
          <a:p>
            <a:pPr marL="384175" indent="-384175"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BP lowering drugs are not recommended in MS individuals with high-normal BP (IIIA)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strategies in hypertensive patients with</a:t>
            </a:r>
          </a:p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nephropathy</a:t>
            </a:r>
          </a:p>
        </p:txBody>
      </p:sp>
      <p:pic>
        <p:nvPicPr>
          <p:cNvPr id="97178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7178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71782" name="Picture 6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6288" y="2081213"/>
            <a:ext cx="4394200" cy="26987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1783" name="Picture 7" descr="Schermata 2013-06-05 a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" y="2081213"/>
            <a:ext cx="4379913" cy="3376612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1784" name="Picture 8" descr="Schermata 2013-06-05 a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6288" y="2368550"/>
            <a:ext cx="4394200" cy="3752850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strategies in hypertensive patients with</a:t>
            </a:r>
          </a:p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cerebrovascular disease</a:t>
            </a:r>
          </a:p>
        </p:txBody>
      </p:sp>
      <p:pic>
        <p:nvPicPr>
          <p:cNvPr id="973828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73829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73832" name="Picture 8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" y="2368550"/>
            <a:ext cx="4457700" cy="274638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3833" name="Picture 9" descr="Schermata 2013-06-05 a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" y="2671763"/>
            <a:ext cx="4451350" cy="277812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3835" name="Picture 11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368550"/>
            <a:ext cx="4457700" cy="274638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3834" name="Picture 10" descr="Schermata 2013-06-05 a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2671763"/>
            <a:ext cx="4457700" cy="3189287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strategies in hypertensive patients with</a:t>
            </a:r>
          </a:p>
          <a:p>
            <a:pPr algn="ctr">
              <a:defRPr/>
            </a:pP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atherosclerosis, arteriosclerosis, and peripheral artery disease</a:t>
            </a:r>
          </a:p>
        </p:txBody>
      </p:sp>
      <p:pic>
        <p:nvPicPr>
          <p:cNvPr id="977924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77926" name="Picture 6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275" y="2085975"/>
            <a:ext cx="4318000" cy="265113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7927" name="Picture 7" descr="Schermata 2013-06-05 a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763" y="2076450"/>
            <a:ext cx="4318000" cy="3471863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7928" name="Picture 8" descr="Schermata 2013-06-05 a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3275" y="2363788"/>
            <a:ext cx="4305300" cy="3389312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strategies in hypertensive patients with</a:t>
            </a:r>
          </a:p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resistant hypertension</a:t>
            </a:r>
          </a:p>
        </p:txBody>
      </p:sp>
      <p:pic>
        <p:nvPicPr>
          <p:cNvPr id="979972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79973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79974" name="Picture 6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7263" y="2052638"/>
            <a:ext cx="3956050" cy="242887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9975" name="Picture 7" descr="Schermata 2013-06-05 a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613" y="2052638"/>
            <a:ext cx="3959225" cy="2762250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79976" name="Picture 8" descr="Schermata 2013-06-05 a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7263" y="2314575"/>
            <a:ext cx="3959225" cy="4338638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Treatment strategies in hypertensive patients with</a:t>
            </a:r>
          </a:p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resistant hypertension</a:t>
            </a:r>
          </a:p>
        </p:txBody>
      </p:sp>
      <p:pic>
        <p:nvPicPr>
          <p:cNvPr id="1016836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1016837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1016838" name="Picture 6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550" y="2062163"/>
            <a:ext cx="3956050" cy="242887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1016840" name="Picture 8" descr="Schermata 2013-06-05 a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1550" y="2324100"/>
            <a:ext cx="3959225" cy="4338638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Classes of recommendations</a:t>
            </a:r>
          </a:p>
        </p:txBody>
      </p:sp>
      <p:pic>
        <p:nvPicPr>
          <p:cNvPr id="904196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04197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04199" name="Picture 7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7800" y="2032000"/>
            <a:ext cx="5545138" cy="47069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Can antihypertensive medications be stopped?</a:t>
            </a:r>
          </a:p>
        </p:txBody>
      </p:sp>
      <p:pic>
        <p:nvPicPr>
          <p:cNvPr id="996356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96357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996358" name="Text Box 6"/>
          <p:cNvSpPr txBox="1">
            <a:spLocks noChangeArrowheads="1"/>
          </p:cNvSpPr>
          <p:nvPr/>
        </p:nvSpPr>
        <p:spPr bwMode="auto">
          <a:xfrm>
            <a:off x="890588" y="2444750"/>
            <a:ext cx="92011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 some patients in whom treatment is accompanied by an effective BP control for an extended period it may be possible to reduce the number/dosage of drugs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This may be particularly the case if BP control is accompanied by healthy lifestyle changes, removing the environmental pressor influences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Medication reduction should be gradual and patients should be frequently checked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Follow-up - Elevated BP at control visits</a:t>
            </a:r>
          </a:p>
        </p:txBody>
      </p:sp>
      <p:pic>
        <p:nvPicPr>
          <p:cNvPr id="100250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1002503" name="Text Box 7"/>
          <p:cNvSpPr txBox="1">
            <a:spLocks noChangeArrowheads="1"/>
          </p:cNvSpPr>
          <p:nvPr/>
        </p:nvSpPr>
        <p:spPr bwMode="auto">
          <a:xfrm>
            <a:off x="758825" y="2424113"/>
            <a:ext cx="9463088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Search for the cause(s)</a:t>
            </a:r>
          </a:p>
          <a:p>
            <a:pPr marL="860425" lvl="1" indent="-285750">
              <a:lnSpc>
                <a:spcPct val="110000"/>
              </a:lnSpc>
              <a:spcBef>
                <a:spcPct val="35000"/>
              </a:spcBef>
              <a:buFontTx/>
              <a:buChar char="-"/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Poor adherence</a:t>
            </a:r>
          </a:p>
          <a:p>
            <a:pPr marL="860425" lvl="1" indent="-285750">
              <a:lnSpc>
                <a:spcPct val="110000"/>
              </a:lnSpc>
              <a:spcBef>
                <a:spcPct val="35000"/>
              </a:spcBef>
              <a:buFontTx/>
              <a:buChar char="-"/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Persistence of a WC effect (repeated BP measurements)</a:t>
            </a:r>
          </a:p>
          <a:p>
            <a:pPr marL="860425" lvl="1" indent="-285750">
              <a:lnSpc>
                <a:spcPct val="110000"/>
              </a:lnSpc>
              <a:spcBef>
                <a:spcPct val="35000"/>
              </a:spcBef>
              <a:buFontTx/>
              <a:buChar char="-"/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Occasional or more regular consumption of drugs / substance raising BP or opposing antihypertensive effects (tactful / stringent questioning of patients / family)</a:t>
            </a:r>
          </a:p>
          <a:p>
            <a:pPr marL="384175" indent="-384175">
              <a:lnSpc>
                <a:spcPct val="110000"/>
              </a:lnSpc>
              <a:spcBef>
                <a:spcPct val="60000"/>
              </a:spcBef>
              <a:buFontTx/>
              <a:buBlip>
                <a:blip r:embed="rId4"/>
              </a:buBlip>
              <a:defRPr/>
            </a:pPr>
            <a:r>
              <a:rPr lang="it-IT" sz="2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If responsible, ineffective treatment should be modified without delay to avoid clinical inertia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Gaps in evidence and need for future trials - 1</a:t>
            </a:r>
          </a:p>
        </p:txBody>
      </p:sp>
      <p:pic>
        <p:nvPicPr>
          <p:cNvPr id="1010692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1010693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1010695" name="Rectangle 7"/>
          <p:cNvSpPr>
            <a:spLocks noChangeArrowheads="1"/>
          </p:cNvSpPr>
          <p:nvPr/>
        </p:nvSpPr>
        <p:spPr bwMode="auto">
          <a:xfrm>
            <a:off x="588963" y="2066925"/>
            <a:ext cx="9802812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81000" indent="-3810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Should antihypertensive drug treatment be given to all patients with grade 1 hypertension when their CV risk is low-to-moderate?</a:t>
            </a:r>
          </a:p>
          <a:p>
            <a:pPr marL="381000" indent="-3810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Should elderly patients with a SBP between 140 and 160 mmHg be given antihypertensive drug treatments?</a:t>
            </a:r>
          </a:p>
          <a:p>
            <a:pPr marL="381000" indent="-3810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Should drug treatment be given to subjects with white-coat hypertension? Can this condition be differentiated into patients needing or not needing treatment?</a:t>
            </a:r>
          </a:p>
          <a:p>
            <a:pPr marL="381000" indent="-3810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Should antihypertensive drug treatment be started in the high normal BP range and, if so, in which patients?</a:t>
            </a:r>
          </a:p>
          <a:p>
            <a:pPr marL="381000" indent="-3810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What are the optimal office BP values (i.e. the most protective and safe) for patients to achieve by treatment in different demographic and clinical conditions?</a:t>
            </a:r>
          </a:p>
          <a:p>
            <a:pPr marL="381000" indent="-3810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Do treatment strategies based on control of out-of-office BP provide an advantage (reduced clinical morbidity and mortality, fewer drugs, fewer side-effects) over strategies based on conventional (office) BP control?</a:t>
            </a:r>
          </a:p>
          <a:p>
            <a:pPr marL="381000" indent="-3810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What are the optimal out-of-office (home and ambulatory) BP values to be reached with treatment and should targets be lower or higher in high risk hypertensives?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Gaps in evidence and need for future trials - 2</a:t>
            </a:r>
          </a:p>
        </p:txBody>
      </p:sp>
      <p:pic>
        <p:nvPicPr>
          <p:cNvPr id="101274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101274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sp>
        <p:nvSpPr>
          <p:cNvPr id="1012742" name="Rectangle 6"/>
          <p:cNvSpPr>
            <a:spLocks noChangeArrowheads="1"/>
          </p:cNvSpPr>
          <p:nvPr/>
        </p:nvSpPr>
        <p:spPr bwMode="auto">
          <a:xfrm>
            <a:off x="588963" y="2066925"/>
            <a:ext cx="9802812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457200" indent="-4572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 startAt="8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Does central BP add to CV event prediction in untreated and treated hypertensive patients?</a:t>
            </a:r>
          </a:p>
          <a:p>
            <a:pPr marL="457200" indent="-4572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 startAt="8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Do invasive procedures for treatment of resistant hypertension compare favourably with the best drug treatment and provide long-term BP control and reduction of morbid and fatal events?</a:t>
            </a:r>
          </a:p>
          <a:p>
            <a:pPr marL="457200" indent="-4572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 startAt="8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Do treatment-induced changes in asymptomatic OD predict outcome? Which measures—or combinations of measures—are most valuable?</a:t>
            </a:r>
          </a:p>
          <a:p>
            <a:pPr marL="457200" indent="-4572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 startAt="8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Are lifestyle measures known to reduce BP capable of reducing morbidity and mortality in hypertensive patients?</a:t>
            </a:r>
          </a:p>
          <a:p>
            <a:pPr marL="457200" indent="-4572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 startAt="8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Does a treatment-induced reduction of 24h BP variability add to CV protection by antihypertensive treatment?</a:t>
            </a:r>
          </a:p>
          <a:p>
            <a:pPr marL="457200" indent="-457200">
              <a:spcBef>
                <a:spcPct val="40000"/>
              </a:spcBef>
              <a:buClr>
                <a:srgbClr val="FFFF00"/>
              </a:buClr>
              <a:buFont typeface="Arial" pitchFamily="34" charset="0"/>
              <a:buAutoNum type="arabicParenR" startAt="8"/>
              <a:defRPr/>
            </a:pPr>
            <a:r>
              <a:rPr lang="it-IT" sz="17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Does BP reduction substantially lower CV risk in resistant hypertension?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Definitions and classification of </a:t>
            </a:r>
          </a:p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office blood pressure levels (mmHg)</a:t>
            </a:r>
          </a:p>
        </p:txBody>
      </p:sp>
      <p:pic>
        <p:nvPicPr>
          <p:cNvPr id="914436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14442" name="Picture 10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938" y="2014538"/>
            <a:ext cx="7916862" cy="420528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151" name="Tekstvak 3"/>
          <p:cNvSpPr txBox="1">
            <a:spLocks noChangeArrowheads="1"/>
          </p:cNvSpPr>
          <p:nvPr/>
        </p:nvSpPr>
        <p:spPr bwMode="auto">
          <a:xfrm>
            <a:off x="1916113" y="6381750"/>
            <a:ext cx="2528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No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Definitions of hypertension by office and out-of-office </a:t>
            </a:r>
          </a:p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blood pressure levels (mmHg)</a:t>
            </a:r>
          </a:p>
        </p:txBody>
      </p:sp>
      <p:pic>
        <p:nvPicPr>
          <p:cNvPr id="918532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18533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18535" name="Picture 7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6038" y="2181225"/>
            <a:ext cx="8348662" cy="406717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20138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7175" name="Tekstvak 6"/>
          <p:cNvSpPr txBox="1">
            <a:spLocks noChangeArrowheads="1"/>
          </p:cNvSpPr>
          <p:nvPr/>
        </p:nvSpPr>
        <p:spPr bwMode="auto">
          <a:xfrm>
            <a:off x="1916113" y="6381750"/>
            <a:ext cx="2528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/>
              <a:t>No changes</a:t>
            </a:r>
          </a:p>
        </p:txBody>
      </p:sp>
      <p:sp>
        <p:nvSpPr>
          <p:cNvPr id="2" name="Ovaal 1"/>
          <p:cNvSpPr>
            <a:spLocks noChangeArrowheads="1"/>
          </p:cNvSpPr>
          <p:nvPr/>
        </p:nvSpPr>
        <p:spPr bwMode="auto">
          <a:xfrm>
            <a:off x="7629525" y="635000"/>
            <a:ext cx="2905125" cy="760413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30213" y="627063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Clinical indications for out-of-office </a:t>
            </a:r>
          </a:p>
          <a:p>
            <a:pPr algn="ctr">
              <a:defRPr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blood pressure measurement for diagnostic purposes</a:t>
            </a:r>
          </a:p>
        </p:txBody>
      </p:sp>
      <p:pic>
        <p:nvPicPr>
          <p:cNvPr id="920580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20581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20583" name="Picture 7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2133600"/>
            <a:ext cx="4727575" cy="4446588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20584" name="Picture 8" descr="Schermata 2013-06-05 a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2133600"/>
            <a:ext cx="4735512" cy="1601788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62138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Laboratory investigations</a:t>
            </a:r>
          </a:p>
        </p:txBody>
      </p:sp>
      <p:pic>
        <p:nvPicPr>
          <p:cNvPr id="928772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28774" name="Picture 6" descr="Schermata 2013-06-05 a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8" y="2428875"/>
            <a:ext cx="4779962" cy="3598863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28775" name="Picture 7" descr="Schermata 2013-06-05 a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8850" y="2033588"/>
            <a:ext cx="4071938" cy="3529012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28776" name="Picture 8" descr="Schermata 2013-06-05 a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4088" y="5576888"/>
            <a:ext cx="4075112" cy="1174750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026" name="Rectangle 2"/>
          <p:cNvSpPr>
            <a:spLocks noChangeArrowheads="1"/>
          </p:cNvSpPr>
          <p:nvPr/>
        </p:nvSpPr>
        <p:spPr bwMode="auto">
          <a:xfrm>
            <a:off x="430213" y="1851025"/>
            <a:ext cx="10139362" cy="50800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2817027" name="Rectangle 3"/>
          <p:cNvSpPr>
            <a:spLocks noChangeArrowheads="1"/>
          </p:cNvSpPr>
          <p:nvPr/>
        </p:nvSpPr>
        <p:spPr bwMode="auto">
          <a:xfrm>
            <a:off x="420688" y="617538"/>
            <a:ext cx="10139362" cy="1027112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39" rIns="91439" anchor="ctr"/>
          <a:lstStyle/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Search for asymptomatic organ damage, </a:t>
            </a:r>
          </a:p>
          <a:p>
            <a:pPr algn="ctr"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cardiovascular disease, and chronic kidney disease</a:t>
            </a:r>
          </a:p>
        </p:txBody>
      </p:sp>
      <p:pic>
        <p:nvPicPr>
          <p:cNvPr id="936964" name="Picture 4" descr="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30175"/>
            <a:ext cx="433387" cy="4016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936965" name="Text Box 5"/>
          <p:cNvSpPr txBox="1">
            <a:spLocks noChangeArrowheads="1"/>
          </p:cNvSpPr>
          <p:nvPr/>
        </p:nvSpPr>
        <p:spPr bwMode="auto">
          <a:xfrm>
            <a:off x="973138" y="179388"/>
            <a:ext cx="414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2013 ESH/ESC Hypertension Guidelines</a:t>
            </a:r>
          </a:p>
        </p:txBody>
      </p:sp>
      <p:pic>
        <p:nvPicPr>
          <p:cNvPr id="936967" name="Picture 7" descr="Schermata 2013-06-05 a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0188" y="1957388"/>
            <a:ext cx="5461000" cy="4873625"/>
          </a:xfrm>
          <a:prstGeom prst="rect">
            <a:avLst/>
          </a:prstGeom>
          <a:noFill/>
          <a:ln w="19050">
            <a:solidFill>
              <a:srgbClr val="51BCCA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21427</TotalTime>
  <Pages>17</Pages>
  <Words>1934</Words>
  <Application>Microsoft Office PowerPoint</Application>
  <PresentationFormat>Aangepast</PresentationFormat>
  <Paragraphs>234</Paragraphs>
  <Slides>43</Slides>
  <Notes>42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8" baseType="lpstr">
      <vt:lpstr>Verdana</vt:lpstr>
      <vt:lpstr>ＭＳ Ｐゴシック</vt:lpstr>
      <vt:lpstr>Arial</vt:lpstr>
      <vt:lpstr>Times New Roman</vt:lpstr>
      <vt:lpstr>Struttura predefinita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Recommendations-2007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sarri</dc:creator>
  <cp:lastModifiedBy>Judith</cp:lastModifiedBy>
  <cp:revision>4275</cp:revision>
  <cp:lastPrinted>2002-01-16T21:53:11Z</cp:lastPrinted>
  <dcterms:created xsi:type="dcterms:W3CDTF">2001-02-11T15:31:12Z</dcterms:created>
  <dcterms:modified xsi:type="dcterms:W3CDTF">2013-07-02T08:10:16Z</dcterms:modified>
</cp:coreProperties>
</file>