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52" r:id="rId2"/>
    <p:sldId id="353" r:id="rId3"/>
    <p:sldId id="354" r:id="rId4"/>
    <p:sldId id="355" r:id="rId5"/>
  </p:sldIdLst>
  <p:sldSz cx="9144000" cy="6858000" type="screen4x3"/>
  <p:notesSz cx="6858000" cy="9144000"/>
  <p:custDataLst>
    <p:tags r:id="rId8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16" y="5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10-12-2012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10-12-2012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10-12-2012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10-12-2012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10-12-2012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10-12-2012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10-12-2012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10-12-2012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10-12-2012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10-12-2012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10-12-2012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10-12-2012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10-12-2012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10-12-2012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143000"/>
          </a:xfrm>
        </p:spPr>
        <p:txBody>
          <a:bodyPr/>
          <a:lstStyle/>
          <a:p>
            <a:r>
              <a:rPr lang="en-US" sz="2800" b="1" dirty="0" smtClean="0"/>
              <a:t>Associations Between </a:t>
            </a:r>
            <a:r>
              <a:rPr lang="en-US" sz="2800" b="1" dirty="0" err="1" smtClean="0"/>
              <a:t>Aldosterone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Antagonist Therapy and Risks of Mortality</a:t>
            </a:r>
            <a:endParaRPr lang="nl-NL" sz="2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99" y="1556792"/>
            <a:ext cx="6314373" cy="4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hthoek 4"/>
          <p:cNvSpPr/>
          <p:nvPr/>
        </p:nvSpPr>
        <p:spPr>
          <a:xfrm>
            <a:off x="1907704" y="1484784"/>
            <a:ext cx="1542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 err="1" smtClean="0">
                <a:solidFill>
                  <a:schemeClr val="bg1"/>
                </a:solidFill>
              </a:rPr>
              <a:t>Mortality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4932040" y="6165304"/>
            <a:ext cx="39350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l-NL" sz="1200" dirty="0" err="1" smtClean="0">
                <a:solidFill>
                  <a:schemeClr val="bg1"/>
                </a:solidFill>
              </a:rPr>
              <a:t>Hernandez</a:t>
            </a:r>
            <a:r>
              <a:rPr lang="nl-NL" sz="1200" dirty="0" smtClean="0">
                <a:solidFill>
                  <a:schemeClr val="bg1"/>
                </a:solidFill>
              </a:rPr>
              <a:t> HS. JAMA</a:t>
            </a:r>
            <a:r>
              <a:rPr lang="nl-NL" sz="1200" dirty="0" smtClean="0">
                <a:solidFill>
                  <a:schemeClr val="bg1"/>
                </a:solidFill>
              </a:rPr>
              <a:t>. 2012;308(20):2097-2107</a:t>
            </a:r>
            <a:endParaRPr lang="nl-NL" sz="1200" dirty="0">
              <a:solidFill>
                <a:schemeClr val="bg1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895651"/>
            <a:ext cx="2511191" cy="68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94396"/>
            <a:ext cx="6408712" cy="4238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hthoek 7"/>
          <p:cNvSpPr/>
          <p:nvPr/>
        </p:nvSpPr>
        <p:spPr>
          <a:xfrm>
            <a:off x="1582999" y="1556792"/>
            <a:ext cx="4429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 err="1" smtClean="0">
                <a:solidFill>
                  <a:schemeClr val="bg1"/>
                </a:solidFill>
              </a:rPr>
              <a:t>Cardiovascular</a:t>
            </a:r>
            <a:r>
              <a:rPr lang="nl-NL" sz="2400" dirty="0" smtClean="0">
                <a:solidFill>
                  <a:schemeClr val="bg1"/>
                </a:solidFill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</a:rPr>
              <a:t>readmission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4932040" y="6165304"/>
            <a:ext cx="39350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l-NL" sz="1200" dirty="0" err="1" smtClean="0">
                <a:solidFill>
                  <a:schemeClr val="bg1"/>
                </a:solidFill>
              </a:rPr>
              <a:t>Hernandez</a:t>
            </a:r>
            <a:r>
              <a:rPr lang="nl-NL" sz="1200" dirty="0" smtClean="0">
                <a:solidFill>
                  <a:schemeClr val="bg1"/>
                </a:solidFill>
              </a:rPr>
              <a:t> HS. JAMA</a:t>
            </a:r>
            <a:r>
              <a:rPr lang="nl-NL" sz="1200" dirty="0" smtClean="0">
                <a:solidFill>
                  <a:schemeClr val="bg1"/>
                </a:solidFill>
              </a:rPr>
              <a:t>. 2012;308(20):2097-2107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251520" y="485800"/>
            <a:ext cx="8712968" cy="1143000"/>
          </a:xfrm>
        </p:spPr>
        <p:txBody>
          <a:bodyPr/>
          <a:lstStyle/>
          <a:p>
            <a:r>
              <a:rPr lang="en-US" sz="2800" b="1" dirty="0" smtClean="0"/>
              <a:t>Associations Between </a:t>
            </a:r>
            <a:r>
              <a:rPr lang="en-US" sz="2800" b="1" dirty="0" err="1" smtClean="0"/>
              <a:t>Aldosterone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Antagonist Therapy and Risks of </a:t>
            </a:r>
            <a:r>
              <a:rPr lang="nl-NL" sz="2800" b="1" dirty="0" err="1" smtClean="0"/>
              <a:t>Cardiovascular</a:t>
            </a:r>
            <a:r>
              <a:rPr lang="nl-NL" sz="2800" b="1" dirty="0" smtClean="0"/>
              <a:t> </a:t>
            </a:r>
            <a:r>
              <a:rPr lang="nl-NL" sz="2800" b="1" dirty="0" err="1" smtClean="0"/>
              <a:t>readmission</a:t>
            </a:r>
            <a:r>
              <a:rPr lang="nl-NL" sz="2800" dirty="0" smtClean="0">
                <a:solidFill>
                  <a:schemeClr val="bg1"/>
                </a:solidFill>
              </a:rPr>
              <a:t/>
            </a:r>
            <a:br>
              <a:rPr lang="nl-NL" sz="2800" dirty="0" smtClean="0">
                <a:solidFill>
                  <a:schemeClr val="bg1"/>
                </a:solidFill>
              </a:rPr>
            </a:br>
            <a:endParaRPr lang="nl-NL" sz="2800" b="1" dirty="0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895651"/>
            <a:ext cx="2511191" cy="68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6336704" cy="4094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hthoek 4"/>
          <p:cNvSpPr/>
          <p:nvPr/>
        </p:nvSpPr>
        <p:spPr>
          <a:xfrm>
            <a:off x="1691680" y="1844824"/>
            <a:ext cx="4091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 err="1" smtClean="0">
                <a:solidFill>
                  <a:schemeClr val="bg1"/>
                </a:solidFill>
              </a:rPr>
              <a:t>Heart</a:t>
            </a:r>
            <a:r>
              <a:rPr lang="nl-NL" sz="2400" dirty="0" smtClean="0">
                <a:solidFill>
                  <a:schemeClr val="bg1"/>
                </a:solidFill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</a:rPr>
              <a:t>failure</a:t>
            </a:r>
            <a:r>
              <a:rPr lang="nl-NL" sz="2400" dirty="0" smtClean="0">
                <a:solidFill>
                  <a:schemeClr val="bg1"/>
                </a:solidFill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</a:rPr>
              <a:t>readmission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4932040" y="6165304"/>
            <a:ext cx="39350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l-NL" sz="1200" dirty="0" err="1" smtClean="0">
                <a:solidFill>
                  <a:schemeClr val="bg1"/>
                </a:solidFill>
              </a:rPr>
              <a:t>Hernandez</a:t>
            </a:r>
            <a:r>
              <a:rPr lang="nl-NL" sz="1200" dirty="0" smtClean="0">
                <a:solidFill>
                  <a:schemeClr val="bg1"/>
                </a:solidFill>
              </a:rPr>
              <a:t> HS. JAMA</a:t>
            </a:r>
            <a:r>
              <a:rPr lang="nl-NL" sz="1200" dirty="0" smtClean="0">
                <a:solidFill>
                  <a:schemeClr val="bg1"/>
                </a:solidFill>
              </a:rPr>
              <a:t>. 2012;308(20):2097-2107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251520" y="485800"/>
            <a:ext cx="8712968" cy="1143000"/>
          </a:xfrm>
        </p:spPr>
        <p:txBody>
          <a:bodyPr/>
          <a:lstStyle/>
          <a:p>
            <a:r>
              <a:rPr lang="en-US" sz="2800" b="1" dirty="0" smtClean="0"/>
              <a:t>Associations Between </a:t>
            </a:r>
            <a:r>
              <a:rPr lang="en-US" sz="2800" b="1" dirty="0" err="1" smtClean="0"/>
              <a:t>Aldosterone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Antagonist Therapy and Risks of</a:t>
            </a:r>
            <a:br>
              <a:rPr lang="en-US" sz="2800" b="1" dirty="0" smtClean="0"/>
            </a:br>
            <a:r>
              <a:rPr lang="en-US" sz="2800" b="1" dirty="0" smtClean="0"/>
              <a:t>H</a:t>
            </a:r>
            <a:r>
              <a:rPr lang="nl-NL" sz="2800" b="1" dirty="0" err="1" smtClean="0">
                <a:ea typeface="+mn-ea"/>
                <a:cs typeface="+mn-cs"/>
              </a:rPr>
              <a:t>eart</a:t>
            </a:r>
            <a:r>
              <a:rPr lang="nl-NL" sz="2800" b="1" dirty="0" smtClean="0">
                <a:ea typeface="+mn-ea"/>
                <a:cs typeface="+mn-cs"/>
              </a:rPr>
              <a:t> </a:t>
            </a:r>
            <a:r>
              <a:rPr lang="nl-NL" sz="2800" b="1" dirty="0" err="1" smtClean="0">
                <a:ea typeface="+mn-ea"/>
                <a:cs typeface="+mn-cs"/>
              </a:rPr>
              <a:t>failure</a:t>
            </a:r>
            <a:r>
              <a:rPr lang="nl-NL" sz="2800" b="1" dirty="0" smtClean="0"/>
              <a:t> </a:t>
            </a:r>
            <a:r>
              <a:rPr lang="nl-NL" sz="2800" b="1" dirty="0" err="1" smtClean="0"/>
              <a:t>readmission</a:t>
            </a:r>
            <a:r>
              <a:rPr lang="nl-NL" sz="2800" dirty="0" smtClean="0">
                <a:solidFill>
                  <a:schemeClr val="bg1"/>
                </a:solidFill>
              </a:rPr>
              <a:t/>
            </a:r>
            <a:br>
              <a:rPr lang="nl-NL" sz="2800" dirty="0" smtClean="0">
                <a:solidFill>
                  <a:schemeClr val="bg1"/>
                </a:solidFill>
              </a:rPr>
            </a:br>
            <a:endParaRPr lang="nl-NL" sz="2800" b="1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111675"/>
            <a:ext cx="2511191" cy="68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6120680" cy="411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hthoek 5"/>
          <p:cNvSpPr/>
          <p:nvPr/>
        </p:nvSpPr>
        <p:spPr>
          <a:xfrm>
            <a:off x="1547664" y="1628800"/>
            <a:ext cx="4281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 err="1" smtClean="0">
                <a:solidFill>
                  <a:schemeClr val="bg1"/>
                </a:solidFill>
              </a:rPr>
              <a:t>Hyperkalemia</a:t>
            </a:r>
            <a:r>
              <a:rPr lang="nl-NL" sz="2400" dirty="0" smtClean="0">
                <a:solidFill>
                  <a:schemeClr val="bg1"/>
                </a:solidFill>
              </a:rPr>
              <a:t> </a:t>
            </a:r>
            <a:r>
              <a:rPr lang="nl-NL" sz="2400" dirty="0" err="1" smtClean="0">
                <a:solidFill>
                  <a:schemeClr val="bg1"/>
                </a:solidFill>
              </a:rPr>
              <a:t>readmission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4932040" y="6165304"/>
            <a:ext cx="39350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l-NL" sz="1200" dirty="0" err="1" smtClean="0">
                <a:solidFill>
                  <a:schemeClr val="bg1"/>
                </a:solidFill>
              </a:rPr>
              <a:t>Hernandez</a:t>
            </a:r>
            <a:r>
              <a:rPr lang="nl-NL" sz="1200" dirty="0" smtClean="0">
                <a:solidFill>
                  <a:schemeClr val="bg1"/>
                </a:solidFill>
              </a:rPr>
              <a:t> HS. JAMA</a:t>
            </a:r>
            <a:r>
              <a:rPr lang="nl-NL" sz="1200" dirty="0" smtClean="0">
                <a:solidFill>
                  <a:schemeClr val="bg1"/>
                </a:solidFill>
              </a:rPr>
              <a:t>. 2012;308(20):2097-2107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51520" y="485800"/>
            <a:ext cx="8712968" cy="1143000"/>
          </a:xfrm>
        </p:spPr>
        <p:txBody>
          <a:bodyPr/>
          <a:lstStyle/>
          <a:p>
            <a:r>
              <a:rPr lang="en-US" sz="2800" b="1" dirty="0" smtClean="0"/>
              <a:t>Associations Between </a:t>
            </a:r>
            <a:r>
              <a:rPr lang="en-US" sz="2800" b="1" dirty="0" err="1" smtClean="0"/>
              <a:t>Aldosterone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Antagonist Therapy and Risks of </a:t>
            </a:r>
            <a:r>
              <a:rPr lang="nl-NL" sz="2800" b="1" dirty="0" err="1" smtClean="0"/>
              <a:t>Hyperkalemia</a:t>
            </a:r>
            <a:r>
              <a:rPr lang="nl-NL" sz="2800" b="1" dirty="0" smtClean="0"/>
              <a:t> </a:t>
            </a:r>
            <a:r>
              <a:rPr lang="nl-NL" sz="2800" b="1" dirty="0" err="1" smtClean="0"/>
              <a:t>readmission</a:t>
            </a:r>
            <a:r>
              <a:rPr lang="nl-NL" sz="2800" dirty="0" smtClean="0">
                <a:solidFill>
                  <a:schemeClr val="bg1"/>
                </a:solidFill>
              </a:rPr>
              <a:t/>
            </a:r>
            <a:br>
              <a:rPr lang="nl-NL" sz="2800" dirty="0" smtClean="0">
                <a:solidFill>
                  <a:schemeClr val="bg1"/>
                </a:solidFill>
              </a:rPr>
            </a:br>
            <a:endParaRPr lang="nl-NL" sz="2800" b="1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9161" y="2636912"/>
            <a:ext cx="2511191" cy="68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52</Words>
  <Application>Microsoft Office PowerPoint</Application>
  <PresentationFormat>Diavoorstelling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1_Office-thema</vt:lpstr>
      <vt:lpstr>Associations Between Aldosterone Antagonist Therapy and Risks of Mortality</vt:lpstr>
      <vt:lpstr>Associations Between Aldosterone Antagonist Therapy and Risks of Cardiovascular readmission </vt:lpstr>
      <vt:lpstr>Associations Between Aldosterone Antagonist Therapy and Risks of Heart failure readmission </vt:lpstr>
      <vt:lpstr>Associations Between Aldosterone Antagonist Therapy and Risks of Hyperkalemia readmission 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146</cp:revision>
  <dcterms:created xsi:type="dcterms:W3CDTF">2011-09-14T14:53:57Z</dcterms:created>
  <dcterms:modified xsi:type="dcterms:W3CDTF">2012-12-10T21:07:39Z</dcterms:modified>
</cp:coreProperties>
</file>