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2" d="100"/>
          <a:sy n="62" d="100"/>
        </p:scale>
        <p:origin x="-91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233027" cy="952751"/>
          </a:xfrm>
        </p:spPr>
        <p:txBody>
          <a:bodyPr>
            <a:normAutofit/>
          </a:bodyPr>
          <a:lstStyle/>
          <a:p>
            <a:r>
              <a:rPr lang="nl-NL" sz="2600" dirty="0" smtClean="0">
                <a:ea typeface="Verdana" pitchFamily="34" charset="0"/>
                <a:cs typeface="Verdana" pitchFamily="34" charset="0"/>
              </a:rPr>
              <a:t>Major </a:t>
            </a:r>
            <a:r>
              <a:rPr lang="nl-NL" sz="2600" dirty="0" err="1" smtClean="0">
                <a:ea typeface="Verdana" pitchFamily="34" charset="0"/>
                <a:cs typeface="Verdana" pitchFamily="34" charset="0"/>
              </a:rPr>
              <a:t>adverse</a:t>
            </a:r>
            <a:r>
              <a:rPr lang="nl-NL" sz="2600" dirty="0" smtClean="0">
                <a:ea typeface="Verdana" pitchFamily="34" charset="0"/>
                <a:cs typeface="Verdana" pitchFamily="34" charset="0"/>
              </a:rPr>
              <a:t> CV </a:t>
            </a:r>
            <a:r>
              <a:rPr lang="nl-NL" sz="2600" dirty="0" err="1" smtClean="0">
                <a:ea typeface="Verdana" pitchFamily="34" charset="0"/>
                <a:cs typeface="Verdana" pitchFamily="34" charset="0"/>
              </a:rPr>
              <a:t>events</a:t>
            </a:r>
            <a:r>
              <a:rPr lang="nl-NL" sz="2600" dirty="0" smtClean="0">
                <a:ea typeface="Verdana" pitchFamily="34" charset="0"/>
                <a:cs typeface="Verdana" pitchFamily="34" charset="0"/>
              </a:rPr>
              <a:t> per </a:t>
            </a:r>
            <a:r>
              <a:rPr lang="nl-NL" sz="2600" dirty="0" err="1" smtClean="0">
                <a:ea typeface="Verdana" pitchFamily="34" charset="0"/>
                <a:cs typeface="Verdana" pitchFamily="34" charset="0"/>
              </a:rPr>
              <a:t>quartile</a:t>
            </a:r>
            <a:r>
              <a:rPr lang="nl-NL" sz="2600" dirty="0" smtClean="0">
                <a:ea typeface="Verdana" pitchFamily="34" charset="0"/>
                <a:cs typeface="Verdana" pitchFamily="34" charset="0"/>
              </a:rPr>
              <a:t> of percent </a:t>
            </a:r>
            <a:r>
              <a:rPr lang="nl-NL" sz="2600" dirty="0" err="1" smtClean="0">
                <a:ea typeface="Verdana" pitchFamily="34" charset="0"/>
                <a:cs typeface="Verdana" pitchFamily="34" charset="0"/>
              </a:rPr>
              <a:t>atheroma</a:t>
            </a:r>
            <a:r>
              <a:rPr lang="nl-NL" sz="2600" dirty="0" smtClean="0">
                <a:ea typeface="Verdana" pitchFamily="34" charset="0"/>
                <a:cs typeface="Verdana" pitchFamily="34" charset="0"/>
              </a:rPr>
              <a:t> volume (PAV)</a:t>
            </a:r>
            <a:endParaRPr lang="nl-NL" sz="2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272087" y="6478905"/>
            <a:ext cx="385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Puri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i="1" dirty="0" smtClean="0">
                <a:solidFill>
                  <a:schemeClr val="bg1"/>
                </a:solidFill>
              </a:rPr>
              <a:t>et al.,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Eur</a:t>
            </a:r>
            <a:r>
              <a:rPr lang="nl-NL" sz="1400" dirty="0" smtClean="0">
                <a:solidFill>
                  <a:schemeClr val="bg1"/>
                </a:solidFill>
              </a:rPr>
              <a:t>. </a:t>
            </a:r>
            <a:r>
              <a:rPr lang="nl-NL" sz="1400" dirty="0" err="1" smtClean="0">
                <a:solidFill>
                  <a:schemeClr val="bg1"/>
                </a:solidFill>
              </a:rPr>
              <a:t>Heart</a:t>
            </a:r>
            <a:r>
              <a:rPr lang="nl-NL" sz="1400" dirty="0" smtClean="0">
                <a:solidFill>
                  <a:schemeClr val="bg1"/>
                </a:solidFill>
              </a:rPr>
              <a:t> J 2013</a:t>
            </a:r>
            <a:endParaRPr lang="nl-NL" sz="1400" dirty="0">
              <a:solidFill>
                <a:schemeClr val="bg1"/>
              </a:solidFill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443301" y="1417502"/>
            <a:ext cx="7620168" cy="4954920"/>
            <a:chOff x="579119" y="1740596"/>
            <a:chExt cx="7620168" cy="4954920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5947" y="1740596"/>
              <a:ext cx="6521380" cy="458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kstvak 6"/>
            <p:cNvSpPr txBox="1"/>
            <p:nvPr/>
          </p:nvSpPr>
          <p:spPr>
            <a:xfrm rot="16200000">
              <a:off x="-1446015" y="3931718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b="1" dirty="0" smtClean="0">
                  <a:solidFill>
                    <a:schemeClr val="bg1"/>
                  </a:solidFill>
                </a:rPr>
                <a:t> </a:t>
              </a:r>
              <a:r>
                <a:rPr lang="nl-NL" b="1" dirty="0" err="1" smtClean="0">
                  <a:solidFill>
                    <a:schemeClr val="bg1"/>
                  </a:solidFill>
                </a:rPr>
                <a:t>incidence</a:t>
              </a:r>
              <a:r>
                <a:rPr lang="nl-NL" b="1" dirty="0" smtClean="0">
                  <a:solidFill>
                    <a:schemeClr val="bg1"/>
                  </a:solidFill>
                </a:rPr>
                <a:t> MACE (%)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892292" y="219098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12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892292" y="283106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10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983732" y="345590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8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983732" y="409598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6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975357" y="475130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4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975357" y="5406628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/>
                  </a:solidFill>
                </a:rPr>
                <a:t>2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784586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3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983732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0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593815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6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994193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15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5757702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18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6597411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21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397011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9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204731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12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7406640" y="6326184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chemeClr val="bg1"/>
                  </a:solidFill>
                </a:rPr>
                <a:t>24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Rechte verbindingslijn 25"/>
            <p:cNvCxnSpPr/>
            <p:nvPr/>
          </p:nvCxnSpPr>
          <p:spPr>
            <a:xfrm>
              <a:off x="1562904" y="2190988"/>
              <a:ext cx="28118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1562904" y="2514600"/>
              <a:ext cx="281185" cy="0"/>
            </a:xfrm>
            <a:prstGeom prst="line">
              <a:avLst/>
            </a:prstGeom>
            <a:ln>
              <a:solidFill>
                <a:schemeClr val="accent3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1562904" y="2770108"/>
              <a:ext cx="281185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1562904" y="3044428"/>
              <a:ext cx="281185" cy="0"/>
            </a:xfrm>
            <a:prstGeom prst="line">
              <a:avLst/>
            </a:prstGeom>
            <a:ln>
              <a:solidFill>
                <a:srgbClr val="FFFF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kstvak 29"/>
            <p:cNvSpPr txBox="1"/>
            <p:nvPr/>
          </p:nvSpPr>
          <p:spPr>
            <a:xfrm>
              <a:off x="6983382" y="5852160"/>
              <a:ext cx="1215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err="1" smtClean="0">
                  <a:solidFill>
                    <a:schemeClr val="bg1"/>
                  </a:solidFill>
                </a:rPr>
                <a:t>month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kstvak 30"/>
          <p:cNvSpPr txBox="1"/>
          <p:nvPr/>
        </p:nvSpPr>
        <p:spPr>
          <a:xfrm>
            <a:off x="1311982" y="1399978"/>
            <a:ext cx="4509698" cy="1477328"/>
          </a:xfrm>
          <a:prstGeom prst="rect">
            <a:avLst/>
          </a:prstGeom>
          <a:noFill/>
          <a:ln>
            <a:noFill/>
          </a:ln>
        </p:spPr>
        <p:txBody>
          <a:bodyPr wrap="square" lIns="72000" rIns="72000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Baseline PAV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quartile</a:t>
            </a:r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1: 14.78-30.73</a:t>
            </a:r>
          </a:p>
          <a:p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quartile</a:t>
            </a:r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2: 30.80-36.09</a:t>
            </a:r>
          </a:p>
          <a:p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quartile</a:t>
            </a:r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3: 36.12-41.74</a:t>
            </a:r>
          </a:p>
          <a:p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quartile</a:t>
            </a:r>
            <a:r>
              <a:rPr lang="nl-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4: 41.78-68.75 </a:t>
            </a:r>
            <a:endParaRPr lang="nl-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</Words>
  <Application>Microsoft Office PowerPoint</Application>
  <PresentationFormat>Diavoorstelling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Major adverse CV events per quartile of percent atheroma volume (PAV)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2013-08-07T08:14:56Z</dcterms:modified>
</cp:coreProperties>
</file>