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85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</p:sldIdLst>
  <p:sldSz cx="9144000" cy="6858000" type="screen4x3"/>
  <p:notesSz cx="6858000" cy="9144000"/>
  <p:custDataLst>
    <p:tags r:id="rId16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196" y="-1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6" d="100"/>
        <a:sy n="3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28-12-2012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28-12-2012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en-GB" sz="12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4F8C67-E72F-42BB-8FBF-2292A1B8F7E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0420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GB" b="0" dirty="0" smtClean="0">
                <a:latin typeface="Arial" charset="0"/>
                <a:cs typeface="Arial" charset="0"/>
              </a:rPr>
              <a:t>References:</a:t>
            </a:r>
            <a:r>
              <a:rPr lang="en-GB" b="1" dirty="0" smtClean="0">
                <a:latin typeface="Arial" charset="0"/>
                <a:cs typeface="Arial" charset="0"/>
              </a:rPr>
              <a:t> </a:t>
            </a:r>
            <a:r>
              <a:rPr lang="en-GB" dirty="0" smtClean="0">
                <a:latin typeface="Arial" charset="0"/>
                <a:cs typeface="Arial" charset="0"/>
              </a:rPr>
              <a:t>Lip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i="1" dirty="0" smtClean="0">
                <a:latin typeface="Arial" charset="0"/>
                <a:cs typeface="Arial" charset="0"/>
              </a:rPr>
              <a:t>Chest </a:t>
            </a:r>
            <a:r>
              <a:rPr lang="en-GB" dirty="0" smtClean="0">
                <a:latin typeface="Arial" charset="0"/>
                <a:cs typeface="Arial" charset="0"/>
              </a:rPr>
              <a:t>2010;137:263–272, </a:t>
            </a:r>
            <a:r>
              <a:rPr lang="en-US" dirty="0" err="1" smtClean="0">
                <a:latin typeface="Arial" charset="0"/>
                <a:cs typeface="Arial" charset="0"/>
              </a:rPr>
              <a:t>Hylek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i="1" dirty="0" smtClean="0">
                <a:latin typeface="Arial" charset="0"/>
                <a:cs typeface="Arial" charset="0"/>
              </a:rPr>
              <a:t>et al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r>
              <a:rPr lang="en-US" i="1" dirty="0" smtClean="0">
                <a:latin typeface="Arial" charset="0"/>
                <a:cs typeface="Arial" charset="0"/>
              </a:rPr>
              <a:t>Ann Intern Med </a:t>
            </a:r>
            <a:r>
              <a:rPr lang="en-US" dirty="0" smtClean="0">
                <a:latin typeface="Arial" charset="0"/>
                <a:cs typeface="Arial" charset="0"/>
              </a:rPr>
              <a:t>1994;120:897–902, Hughes </a:t>
            </a:r>
            <a:r>
              <a:rPr lang="en-US" i="1" dirty="0" smtClean="0">
                <a:latin typeface="Arial" charset="0"/>
                <a:cs typeface="Arial" charset="0"/>
              </a:rPr>
              <a:t>et al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r>
              <a:rPr lang="en-US" i="1" dirty="0" smtClean="0">
                <a:latin typeface="Arial" charset="0"/>
                <a:cs typeface="Arial" charset="0"/>
              </a:rPr>
              <a:t>QJM </a:t>
            </a:r>
            <a:r>
              <a:rPr lang="en-US" dirty="0" smtClean="0">
                <a:latin typeface="Arial" charset="0"/>
                <a:cs typeface="Arial" charset="0"/>
              </a:rPr>
              <a:t>2007;100:599−607, </a:t>
            </a:r>
            <a:r>
              <a:rPr lang="en-GB" dirty="0" err="1" smtClean="0">
                <a:latin typeface="Arial" charset="0"/>
                <a:cs typeface="Arial" charset="0"/>
              </a:rPr>
              <a:t>Pisters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i="1" dirty="0" smtClean="0">
                <a:latin typeface="Arial" charset="0"/>
                <a:cs typeface="Arial" charset="0"/>
              </a:rPr>
              <a:t>Chest </a:t>
            </a:r>
            <a:r>
              <a:rPr lang="en-GB" dirty="0" smtClean="0">
                <a:latin typeface="Arial" charset="0"/>
                <a:cs typeface="Arial" charset="0"/>
              </a:rPr>
              <a:t>2010;138:1093–1100</a:t>
            </a:r>
          </a:p>
        </p:txBody>
      </p:sp>
      <p:sp>
        <p:nvSpPr>
          <p:cNvPr id="70659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3991" y="8684961"/>
            <a:ext cx="2972392" cy="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855950-F331-4532-A7CC-ECDA8D2A3839}" type="slidenum">
              <a:rPr lang="en-US" sz="1200"/>
              <a:pPr algn="r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GB" b="0" dirty="0" smtClean="0">
                <a:latin typeface="Arial" charset="0"/>
                <a:cs typeface="Arial" charset="0"/>
              </a:rPr>
              <a:t>Reference:</a:t>
            </a:r>
            <a:r>
              <a:rPr lang="en-GB" b="1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Pisters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i="1" dirty="0" smtClean="0">
                <a:latin typeface="Arial" charset="0"/>
                <a:cs typeface="Arial" charset="0"/>
              </a:rPr>
              <a:t>Chest </a:t>
            </a:r>
            <a:r>
              <a:rPr lang="en-GB" dirty="0" smtClean="0">
                <a:latin typeface="Arial" charset="0"/>
                <a:cs typeface="Arial" charset="0"/>
              </a:rPr>
              <a:t>2010</a:t>
            </a:r>
            <a:r>
              <a:rPr lang="en-US" dirty="0" smtClean="0">
                <a:latin typeface="Arial" charset="0"/>
                <a:cs typeface="Arial" charset="0"/>
              </a:rPr>
              <a:t>;138:1093–110</a:t>
            </a:r>
          </a:p>
        </p:txBody>
      </p:sp>
      <p:sp>
        <p:nvSpPr>
          <p:cNvPr id="71683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Slide Number Placeholder 3"/>
          <p:cNvSpPr txBox="1">
            <a:spLocks noGrp="1"/>
          </p:cNvSpPr>
          <p:nvPr/>
        </p:nvSpPr>
        <p:spPr bwMode="auto">
          <a:xfrm>
            <a:off x="3883991" y="8684961"/>
            <a:ext cx="2972392" cy="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F07FC2-051A-40FC-AD19-E9BB189B4757}" type="slidenum">
              <a:rPr lang="en-US" sz="1200"/>
              <a:pPr algn="r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ATRIA, </a:t>
            </a:r>
            <a:r>
              <a:rPr lang="en-US" dirty="0" smtClean="0">
                <a:latin typeface="Arial" charset="0"/>
                <a:cs typeface="Arial" charset="0"/>
              </a:rPr>
              <a:t>Anticoagulation and Risk Factors in </a:t>
            </a:r>
            <a:r>
              <a:rPr lang="en-US" dirty="0" err="1" smtClean="0">
                <a:latin typeface="Arial" charset="0"/>
                <a:cs typeface="Arial" charset="0"/>
              </a:rPr>
              <a:t>Atrial</a:t>
            </a:r>
            <a:r>
              <a:rPr lang="en-US" dirty="0" smtClean="0">
                <a:latin typeface="Arial" charset="0"/>
                <a:cs typeface="Arial" charset="0"/>
              </a:rPr>
              <a:t> Fibrillation, </a:t>
            </a:r>
            <a:r>
              <a:rPr lang="en-GB" b="0" dirty="0" smtClean="0">
                <a:latin typeface="Arial" charset="0"/>
                <a:cs typeface="Arial" charset="0"/>
              </a:rPr>
              <a:t>Reference: </a:t>
            </a:r>
            <a:r>
              <a:rPr lang="en-GB" dirty="0" smtClean="0">
                <a:latin typeface="Arial" charset="0"/>
                <a:cs typeface="Arial" charset="0"/>
              </a:rPr>
              <a:t>Fang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</a:t>
            </a:r>
            <a:r>
              <a:rPr lang="en-GB" i="1" dirty="0" smtClean="0">
                <a:latin typeface="Arial" charset="0"/>
                <a:cs typeface="Arial" charset="0"/>
              </a:rPr>
              <a:t> J Am </a:t>
            </a:r>
            <a:r>
              <a:rPr lang="en-GB" i="1" dirty="0" err="1" smtClean="0">
                <a:latin typeface="Arial" charset="0"/>
                <a:cs typeface="Arial" charset="0"/>
              </a:rPr>
              <a:t>Coll</a:t>
            </a:r>
            <a:r>
              <a:rPr lang="en-GB" i="1" dirty="0" smtClean="0">
                <a:latin typeface="Arial" charset="0"/>
                <a:cs typeface="Arial" charset="0"/>
              </a:rPr>
              <a:t> </a:t>
            </a:r>
            <a:r>
              <a:rPr lang="en-GB" i="1" dirty="0" err="1" smtClean="0">
                <a:latin typeface="Arial" charset="0"/>
                <a:cs typeface="Arial" charset="0"/>
              </a:rPr>
              <a:t>Cardiol</a:t>
            </a:r>
            <a:r>
              <a:rPr lang="en-GB" i="1" dirty="0" smtClean="0">
                <a:latin typeface="Arial" charset="0"/>
                <a:cs typeface="Arial" charset="0"/>
              </a:rPr>
              <a:t> </a:t>
            </a:r>
            <a:r>
              <a:rPr lang="en-GB" dirty="0" smtClean="0">
                <a:latin typeface="Arial" charset="0"/>
                <a:cs typeface="Arial" charset="0"/>
              </a:rPr>
              <a:t>2011;58:395–401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31ED9-EB37-472C-94C4-858A1D6B6329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  <p:sp>
        <p:nvSpPr>
          <p:cNvPr id="72708" name="Slide Image Placeholder 1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GB" b="0" dirty="0" smtClean="0"/>
              <a:t>Reference:</a:t>
            </a:r>
            <a:r>
              <a:rPr lang="en-GB" b="0" baseline="0" dirty="0" smtClean="0"/>
              <a:t> </a:t>
            </a:r>
            <a:r>
              <a:rPr lang="en-GB" dirty="0" err="1" smtClean="0"/>
              <a:t>Friberg</a:t>
            </a:r>
            <a:r>
              <a:rPr lang="en-GB" dirty="0" smtClean="0"/>
              <a:t> </a:t>
            </a:r>
            <a:r>
              <a:rPr lang="en-GB" i="1" dirty="0" smtClean="0"/>
              <a:t>et al</a:t>
            </a:r>
            <a:r>
              <a:rPr lang="en-US" dirty="0" smtClean="0"/>
              <a:t>. </a:t>
            </a:r>
            <a:r>
              <a:rPr lang="en-US" i="1" dirty="0" err="1" smtClean="0"/>
              <a:t>Eur</a:t>
            </a:r>
            <a:r>
              <a:rPr lang="en-US" i="1" dirty="0" smtClean="0"/>
              <a:t> Heart J</a:t>
            </a:r>
            <a:r>
              <a:rPr lang="en-US" dirty="0" smtClean="0"/>
              <a:t> 2010;31:967–975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233A3C-A20E-4A77-8F48-25037779210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1444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  <a:defRPr/>
            </a:pPr>
            <a:r>
              <a:rPr lang="en-GB" b="0" dirty="0" smtClean="0">
                <a:latin typeface="Arial" charset="0"/>
                <a:cs typeface="Arial" charset="0"/>
              </a:rPr>
              <a:t>References; </a:t>
            </a:r>
            <a:r>
              <a:rPr lang="en-US" dirty="0" smtClean="0">
                <a:latin typeface="Arial" charset="0"/>
                <a:cs typeface="Arial" charset="0"/>
              </a:rPr>
              <a:t>Stroke Risk in </a:t>
            </a:r>
            <a:r>
              <a:rPr lang="en-US" dirty="0" err="1" smtClean="0">
                <a:latin typeface="Arial" charset="0"/>
                <a:cs typeface="Arial" charset="0"/>
              </a:rPr>
              <a:t>Atrial</a:t>
            </a:r>
            <a:r>
              <a:rPr lang="en-US" dirty="0" smtClean="0">
                <a:latin typeface="Arial" charset="0"/>
                <a:cs typeface="Arial" charset="0"/>
              </a:rPr>
              <a:t> Fibrillation Working Group. </a:t>
            </a:r>
            <a:r>
              <a:rPr lang="en-US" i="1" dirty="0" smtClean="0">
                <a:latin typeface="Arial" charset="0"/>
                <a:cs typeface="Arial" charset="0"/>
              </a:rPr>
              <a:t>Neurology</a:t>
            </a:r>
            <a:r>
              <a:rPr lang="en-US" dirty="0" smtClean="0">
                <a:latin typeface="Arial" charset="0"/>
                <a:cs typeface="Arial" charset="0"/>
              </a:rPr>
              <a:t> 2007;69:546−554, </a:t>
            </a:r>
            <a:r>
              <a:rPr lang="en-GB" dirty="0" smtClean="0"/>
              <a:t>C</a:t>
            </a:r>
            <a:r>
              <a:rPr lang="en-US" dirty="0" err="1" smtClean="0"/>
              <a:t>amm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</a:t>
            </a:r>
            <a:r>
              <a:rPr lang="en-US" i="1" dirty="0" err="1" smtClean="0"/>
              <a:t>Eur</a:t>
            </a:r>
            <a:r>
              <a:rPr lang="en-US" i="1" dirty="0" smtClean="0"/>
              <a:t> Heart J</a:t>
            </a:r>
            <a:r>
              <a:rPr lang="en-US" dirty="0" smtClean="0"/>
              <a:t> 2010;31:2369–2429</a:t>
            </a:r>
          </a:p>
        </p:txBody>
      </p:sp>
      <p:sp>
        <p:nvSpPr>
          <p:cNvPr id="62467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Slide Number Placeholder 3"/>
          <p:cNvSpPr txBox="1">
            <a:spLocks noGrp="1"/>
          </p:cNvSpPr>
          <p:nvPr/>
        </p:nvSpPr>
        <p:spPr bwMode="auto">
          <a:xfrm>
            <a:off x="3883991" y="8684961"/>
            <a:ext cx="2972392" cy="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CF7C27-DCB3-4249-831F-9AB74B5054D6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315" y="4343216"/>
            <a:ext cx="5896296" cy="4800784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180975" indent="-180975">
              <a:spcBef>
                <a:spcPts val="0"/>
              </a:spcBef>
              <a:buFont typeface="Arial" charset="0"/>
              <a:buNone/>
              <a:defRPr/>
            </a:pPr>
            <a:r>
              <a:rPr lang="en-GB" b="0" dirty="0" smtClean="0">
                <a:latin typeface="Arial" charset="0"/>
                <a:cs typeface="Arial" charset="0"/>
              </a:rPr>
              <a:t>References: </a:t>
            </a:r>
            <a:r>
              <a:rPr lang="en-GB" dirty="0" err="1" smtClean="0">
                <a:latin typeface="Arial" charset="0"/>
                <a:cs typeface="Arial" charset="0"/>
              </a:rPr>
              <a:t>Atrial</a:t>
            </a:r>
            <a:r>
              <a:rPr lang="en-GB" dirty="0" smtClean="0">
                <a:latin typeface="Arial" charset="0"/>
                <a:cs typeface="Arial" charset="0"/>
              </a:rPr>
              <a:t> Fibrillation Investigators. </a:t>
            </a:r>
            <a:r>
              <a:rPr lang="en-GB" i="1" dirty="0" smtClean="0">
                <a:latin typeface="Arial" charset="0"/>
                <a:cs typeface="Arial" charset="0"/>
              </a:rPr>
              <a:t>Arch Intern Med</a:t>
            </a:r>
            <a:r>
              <a:rPr lang="en-GB" dirty="0" smtClean="0">
                <a:latin typeface="Arial" charset="0"/>
                <a:cs typeface="Arial" charset="0"/>
              </a:rPr>
              <a:t> 1994;154:1449–1457, Hart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i="1" dirty="0" smtClean="0">
                <a:latin typeface="Arial" charset="0"/>
                <a:cs typeface="Arial" charset="0"/>
              </a:rPr>
              <a:t>Stroke</a:t>
            </a:r>
            <a:r>
              <a:rPr lang="en-GB" dirty="0" smtClean="0">
                <a:latin typeface="Arial" charset="0"/>
                <a:cs typeface="Arial" charset="0"/>
              </a:rPr>
              <a:t> 1999;30:1223–1229, </a:t>
            </a:r>
            <a:r>
              <a:rPr lang="en-US" dirty="0" smtClean="0">
                <a:latin typeface="Arial" charset="0"/>
                <a:cs typeface="Arial" charset="0"/>
              </a:rPr>
              <a:t>Gage </a:t>
            </a:r>
            <a:r>
              <a:rPr lang="en-US" i="1" dirty="0" smtClean="0">
                <a:latin typeface="Arial" charset="0"/>
                <a:cs typeface="Arial" charset="0"/>
              </a:rPr>
              <a:t>et al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r>
              <a:rPr lang="en-US" i="1" dirty="0" smtClean="0">
                <a:latin typeface="Arial" charset="0"/>
                <a:cs typeface="Arial" charset="0"/>
              </a:rPr>
              <a:t>JAMA</a:t>
            </a:r>
            <a:r>
              <a:rPr lang="en-US" dirty="0" smtClean="0">
                <a:latin typeface="Arial" charset="0"/>
                <a:cs typeface="Arial" charset="0"/>
              </a:rPr>
              <a:t> 2001;</a:t>
            </a:r>
            <a:r>
              <a:rPr lang="en-GB" dirty="0" smtClean="0">
                <a:latin typeface="Arial" charset="0"/>
                <a:cs typeface="Arial" charset="0"/>
              </a:rPr>
              <a:t>285:2864–2870, Gage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r>
              <a:rPr lang="en-US" i="1" dirty="0" smtClean="0">
                <a:latin typeface="Arial" charset="0"/>
                <a:cs typeface="Arial" charset="0"/>
              </a:rPr>
              <a:t>Circulation</a:t>
            </a:r>
            <a:r>
              <a:rPr lang="en-US" dirty="0" smtClean="0">
                <a:latin typeface="Arial" charset="0"/>
                <a:cs typeface="Arial" charset="0"/>
              </a:rPr>
              <a:t> 2004;110:</a:t>
            </a:r>
            <a:r>
              <a:rPr lang="en-GB" dirty="0" smtClean="0">
                <a:latin typeface="Arial" charset="0"/>
                <a:cs typeface="Arial" charset="0"/>
              </a:rPr>
              <a:t>2287–2292, Albers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</a:t>
            </a:r>
            <a:r>
              <a:rPr lang="en-US" i="1" dirty="0" smtClean="0">
                <a:latin typeface="Arial" charset="0"/>
                <a:cs typeface="Arial" charset="0"/>
              </a:rPr>
              <a:t>Chest</a:t>
            </a:r>
            <a:r>
              <a:rPr lang="en-US" dirty="0" smtClean="0">
                <a:latin typeface="Arial" charset="0"/>
                <a:cs typeface="Arial" charset="0"/>
              </a:rPr>
              <a:t> 2001;119:194S–206S,</a:t>
            </a:r>
            <a:r>
              <a:rPr lang="en-US" baseline="0" dirty="0" smtClean="0">
                <a:latin typeface="Arial" charset="0"/>
                <a:cs typeface="Arial" charset="0"/>
              </a:rPr>
              <a:t> </a:t>
            </a:r>
            <a:r>
              <a:rPr lang="nl-NL" dirty="0" err="1" smtClean="0">
                <a:latin typeface="Arial" charset="0"/>
                <a:cs typeface="Arial" charset="0"/>
              </a:rPr>
              <a:t>Singer</a:t>
            </a:r>
            <a:r>
              <a:rPr lang="nl-NL" dirty="0" smtClean="0">
                <a:latin typeface="Arial" charset="0"/>
                <a:cs typeface="Arial" charset="0"/>
              </a:rPr>
              <a:t> </a:t>
            </a:r>
            <a:r>
              <a:rPr lang="nl-NL" i="1" dirty="0" smtClean="0">
                <a:latin typeface="Arial" charset="0"/>
                <a:cs typeface="Arial" charset="0"/>
              </a:rPr>
              <a:t>et al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r>
              <a:rPr lang="en-US" i="1" dirty="0" smtClean="0">
                <a:latin typeface="Arial" charset="0"/>
                <a:cs typeface="Arial" charset="0"/>
              </a:rPr>
              <a:t>Chest</a:t>
            </a:r>
            <a:r>
              <a:rPr lang="en-US" dirty="0" smtClean="0">
                <a:latin typeface="Arial" charset="0"/>
                <a:cs typeface="Arial" charset="0"/>
              </a:rPr>
              <a:t> 2004;126:</a:t>
            </a:r>
            <a:r>
              <a:rPr lang="en-GB" dirty="0" smtClean="0">
                <a:latin typeface="Arial" charset="0"/>
                <a:cs typeface="Arial" charset="0"/>
              </a:rPr>
              <a:t>429S–456S, Singer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r>
              <a:rPr lang="en-US" i="1" dirty="0" smtClean="0">
                <a:latin typeface="Arial" charset="0"/>
                <a:cs typeface="Arial" charset="0"/>
              </a:rPr>
              <a:t>Chest </a:t>
            </a:r>
            <a:r>
              <a:rPr lang="en-GB" dirty="0" smtClean="0">
                <a:latin typeface="Arial" charset="0"/>
                <a:cs typeface="Arial" charset="0"/>
              </a:rPr>
              <a:t>2008;133:546S–592S, Wang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</a:t>
            </a:r>
            <a:r>
              <a:rPr lang="en-GB" i="1" dirty="0" smtClean="0">
                <a:latin typeface="Arial" charset="0"/>
                <a:cs typeface="Arial" charset="0"/>
              </a:rPr>
              <a:t> JAMA </a:t>
            </a:r>
            <a:r>
              <a:rPr lang="en-GB" dirty="0" smtClean="0">
                <a:latin typeface="Arial" charset="0"/>
                <a:cs typeface="Arial" charset="0"/>
              </a:rPr>
              <a:t>2003;290:1049–1056, </a:t>
            </a:r>
            <a:r>
              <a:rPr lang="nl-NL" dirty="0" smtClean="0">
                <a:latin typeface="Arial" charset="0"/>
                <a:cs typeface="Arial" charset="0"/>
              </a:rPr>
              <a:t>van Walraven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r>
              <a:rPr lang="en-US" i="1" dirty="0" smtClean="0">
                <a:latin typeface="Arial" charset="0"/>
                <a:cs typeface="Arial" charset="0"/>
              </a:rPr>
              <a:t>Arch Intern Med</a:t>
            </a:r>
            <a:r>
              <a:rPr lang="en-US" dirty="0" smtClean="0">
                <a:latin typeface="Arial" charset="0"/>
                <a:cs typeface="Arial" charset="0"/>
              </a:rPr>
              <a:t> 2003;163:936–943, 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Fuster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i="1" dirty="0" smtClean="0">
                <a:latin typeface="Arial" charset="0"/>
                <a:cs typeface="Arial" charset="0"/>
              </a:rPr>
              <a:t>et al. Circulation</a:t>
            </a:r>
            <a:r>
              <a:rPr lang="en-GB" dirty="0" smtClean="0">
                <a:latin typeface="Arial" charset="0"/>
                <a:cs typeface="Arial" charset="0"/>
              </a:rPr>
              <a:t> 2006;114:e257– e354,  Lip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fr-FR" dirty="0" smtClean="0">
                <a:latin typeface="Arial" charset="0"/>
                <a:cs typeface="Arial" charset="0"/>
              </a:rPr>
              <a:t>. </a:t>
            </a:r>
            <a:r>
              <a:rPr lang="fr-FR" i="1" dirty="0" err="1" smtClean="0">
                <a:latin typeface="Arial" charset="0"/>
                <a:cs typeface="Arial" charset="0"/>
              </a:rPr>
              <a:t>Chest</a:t>
            </a:r>
            <a:r>
              <a:rPr lang="fr-FR" dirty="0" smtClean="0">
                <a:latin typeface="Arial" charset="0"/>
                <a:cs typeface="Arial" charset="0"/>
              </a:rPr>
              <a:t> 2010;137:263–272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F39AD5-FBEE-4C95-960C-5BF4E5A480E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3492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33169E5-0CBA-4D95-BADD-6301BFFB2D47}" type="slidenum">
              <a:rPr lang="en-GB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3731" name="Notes Placeholder 9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GB" b="0" dirty="0" smtClean="0">
                <a:latin typeface="Arial" charset="0"/>
                <a:cs typeface="Arial" charset="0"/>
              </a:rPr>
              <a:t>Reference: </a:t>
            </a:r>
            <a:r>
              <a:rPr lang="en-GB" dirty="0" smtClean="0">
                <a:latin typeface="Arial" charset="0"/>
                <a:cs typeface="Arial" charset="0"/>
              </a:rPr>
              <a:t>Baruch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i="1" dirty="0" smtClean="0">
                <a:latin typeface="Arial" charset="0"/>
                <a:cs typeface="Arial" charset="0"/>
              </a:rPr>
              <a:t>Stroke </a:t>
            </a:r>
            <a:r>
              <a:rPr lang="en-GB" dirty="0" smtClean="0">
                <a:latin typeface="Arial" charset="0"/>
                <a:cs typeface="Arial" charset="0"/>
              </a:rPr>
              <a:t>2007;38:2459–2463</a:t>
            </a:r>
          </a:p>
          <a:p>
            <a:pPr>
              <a:defRPr/>
            </a:pPr>
            <a:endParaRPr lang="en-GB" sz="1200" dirty="0" smtClean="0">
              <a:latin typeface="Arial" charset="0"/>
              <a:cs typeface="Arial" charset="0"/>
            </a:endParaRPr>
          </a:p>
        </p:txBody>
      </p:sp>
      <p:sp>
        <p:nvSpPr>
          <p:cNvPr id="64516" name="Slide Image Placeholder 1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  <a:defRPr/>
            </a:pPr>
            <a:r>
              <a:rPr lang="en-GB" b="0" dirty="0" smtClean="0"/>
              <a:t>Reference; </a:t>
            </a:r>
            <a:r>
              <a:rPr lang="en-GB" dirty="0" smtClean="0"/>
              <a:t>Gage </a:t>
            </a:r>
            <a:r>
              <a:rPr lang="en-GB" i="1" dirty="0" smtClean="0"/>
              <a:t>et al</a:t>
            </a:r>
            <a:r>
              <a:rPr lang="en-GB" dirty="0" smtClean="0"/>
              <a:t>. </a:t>
            </a:r>
            <a:r>
              <a:rPr lang="en-GB" i="1" dirty="0" smtClean="0"/>
              <a:t>JAMA </a:t>
            </a:r>
            <a:r>
              <a:rPr lang="en-GB" dirty="0" smtClean="0"/>
              <a:t>2001;285:2864–2870</a:t>
            </a:r>
          </a:p>
        </p:txBody>
      </p:sp>
      <p:sp>
        <p:nvSpPr>
          <p:cNvPr id="65539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3883991" y="8684961"/>
            <a:ext cx="2972392" cy="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91758D-D916-483B-B7AA-DF5DB3CE1578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1EF075-BD0E-45E0-A4D7-7AF396416F24}" type="slidenum">
              <a:rPr lang="en-US" altLang="zh-CN" smtClean="0"/>
              <a:pPr>
                <a:defRPr/>
              </a:pPr>
              <a:t>7</a:t>
            </a:fld>
            <a:endParaRPr lang="en-US" altLang="zh-CN" smtClean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en-GB" altLang="zh-CN" b="0" dirty="0" smtClean="0"/>
              <a:t>References; </a:t>
            </a:r>
            <a:r>
              <a:rPr lang="en-GB" altLang="zh-CN" dirty="0" smtClean="0"/>
              <a:t>Gage </a:t>
            </a:r>
            <a:r>
              <a:rPr lang="en-GB" altLang="zh-CN" i="1" dirty="0" smtClean="0"/>
              <a:t>et al</a:t>
            </a:r>
            <a:r>
              <a:rPr lang="en-GB" altLang="zh-CN" dirty="0" smtClean="0"/>
              <a:t>. </a:t>
            </a:r>
            <a:r>
              <a:rPr lang="en-GB" altLang="zh-CN" i="1" dirty="0" smtClean="0"/>
              <a:t>JAMA </a:t>
            </a:r>
            <a:r>
              <a:rPr lang="en-GB" altLang="zh-CN" dirty="0" smtClean="0"/>
              <a:t>2001;285:2864–2870, </a:t>
            </a:r>
            <a:r>
              <a:rPr lang="en-US" altLang="zh-CN" dirty="0" smtClean="0"/>
              <a:t>Singer </a:t>
            </a:r>
            <a:r>
              <a:rPr lang="en-US" altLang="zh-CN" i="1" dirty="0" smtClean="0"/>
              <a:t>et al</a:t>
            </a:r>
            <a:r>
              <a:rPr lang="en-US" altLang="zh-CN" dirty="0" smtClean="0"/>
              <a:t>. </a:t>
            </a:r>
            <a:r>
              <a:rPr lang="en-US" altLang="zh-CN" i="1" dirty="0" smtClean="0"/>
              <a:t>Chest </a:t>
            </a:r>
            <a:r>
              <a:rPr lang="en-US" altLang="zh-CN" dirty="0" smtClean="0"/>
              <a:t>2008;133:546S–592S, </a:t>
            </a:r>
            <a:r>
              <a:rPr lang="en-GB" altLang="zh-CN" dirty="0" err="1" smtClean="0"/>
              <a:t>Fuster</a:t>
            </a:r>
            <a:r>
              <a:rPr lang="en-GB" altLang="zh-CN" dirty="0" smtClean="0"/>
              <a:t> </a:t>
            </a:r>
            <a:r>
              <a:rPr lang="en-GB" altLang="zh-CN" i="1" dirty="0" smtClean="0"/>
              <a:t>et al</a:t>
            </a:r>
            <a:r>
              <a:rPr lang="en-US" altLang="zh-CN" dirty="0" smtClean="0"/>
              <a:t>. </a:t>
            </a:r>
            <a:r>
              <a:rPr lang="en-GB" altLang="zh-CN" i="1" dirty="0" smtClean="0"/>
              <a:t>Circulation </a:t>
            </a:r>
            <a:r>
              <a:rPr lang="en-GB" altLang="zh-CN" dirty="0" smtClean="0"/>
              <a:t>2011;123:e269–e367</a:t>
            </a:r>
          </a:p>
          <a:p>
            <a:pPr>
              <a:defRPr/>
            </a:pPr>
            <a:endParaRPr lang="en-GB" sz="1200" dirty="0" smtClean="0">
              <a:latin typeface="Arial" charset="0"/>
              <a:cs typeface="Arial" charset="0"/>
            </a:endParaRPr>
          </a:p>
        </p:txBody>
      </p:sp>
      <p:sp>
        <p:nvSpPr>
          <p:cNvPr id="66564" name="Slide Image Placeholder 7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None/>
              <a:defRPr/>
            </a:pPr>
            <a:r>
              <a:rPr lang="en-GB" b="0" dirty="0" smtClean="0"/>
              <a:t>References: </a:t>
            </a:r>
            <a:r>
              <a:rPr lang="en-GB" dirty="0" smtClean="0"/>
              <a:t>C</a:t>
            </a:r>
            <a:r>
              <a:rPr lang="en-US" dirty="0" err="1" smtClean="0"/>
              <a:t>amm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</a:t>
            </a:r>
            <a:r>
              <a:rPr lang="en-US" i="1" dirty="0" err="1" smtClean="0"/>
              <a:t>Eur</a:t>
            </a:r>
            <a:r>
              <a:rPr lang="en-US" i="1" dirty="0" smtClean="0"/>
              <a:t> Heart J</a:t>
            </a:r>
            <a:r>
              <a:rPr lang="en-US" dirty="0" smtClean="0"/>
              <a:t> 2010;31:2369–2429, </a:t>
            </a:r>
            <a:r>
              <a:rPr lang="en-GB" dirty="0" smtClean="0"/>
              <a:t>Lip </a:t>
            </a:r>
            <a:r>
              <a:rPr lang="en-GB" i="1" dirty="0" smtClean="0"/>
              <a:t>et al</a:t>
            </a:r>
            <a:r>
              <a:rPr lang="en-GB" dirty="0" smtClean="0"/>
              <a:t>. </a:t>
            </a:r>
            <a:r>
              <a:rPr lang="en-GB" i="1" dirty="0" smtClean="0"/>
              <a:t>Chest </a:t>
            </a:r>
            <a:r>
              <a:rPr lang="en-GB" dirty="0" smtClean="0"/>
              <a:t>2010;137:263–272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005E31-86B6-4F4D-9416-E152DDED4609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67588" name="Slide Image Placeholder 8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3C689-7938-4381-A98E-643654A306D6}" type="slidenum">
              <a:rPr lang="en-US" altLang="zh-CN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3991" y="8684961"/>
            <a:ext cx="2972392" cy="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6CEA59-11B3-486F-8541-9B5E95D1624D}" type="slidenum">
              <a:rPr lang="en-US" altLang="zh-CN" sz="1200">
                <a:solidFill>
                  <a:srgbClr val="000000"/>
                </a:solidFill>
              </a:rPr>
              <a:pPr algn="r"/>
              <a:t>9</a:t>
            </a:fld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701675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190500" indent="-190500" eaLnBrk="1" hangingPunct="1">
              <a:buFont typeface="Arial" charset="0"/>
              <a:buNone/>
              <a:defRPr/>
            </a:pPr>
            <a:r>
              <a:rPr lang="en-GB" altLang="zh-CN" b="0" dirty="0" smtClean="0">
                <a:latin typeface="+mn-lt"/>
                <a:cs typeface="Arial" charset="0"/>
              </a:rPr>
              <a:t>Reference:</a:t>
            </a:r>
            <a:r>
              <a:rPr lang="en-GB" altLang="zh-CN" b="1" dirty="0" smtClean="0">
                <a:latin typeface="+mn-lt"/>
                <a:cs typeface="Arial" charset="0"/>
              </a:rPr>
              <a:t> </a:t>
            </a:r>
            <a:r>
              <a:rPr lang="en-GB" altLang="zh-CN" dirty="0" err="1" smtClean="0">
                <a:latin typeface="+mn-lt"/>
                <a:cs typeface="Arial" charset="0"/>
              </a:rPr>
              <a:t>Camm</a:t>
            </a:r>
            <a:r>
              <a:rPr lang="en-GB" altLang="zh-CN" dirty="0" smtClean="0">
                <a:latin typeface="+mn-lt"/>
                <a:cs typeface="Arial" charset="0"/>
              </a:rPr>
              <a:t> </a:t>
            </a:r>
            <a:r>
              <a:rPr lang="en-GB" altLang="zh-CN" i="1" dirty="0" smtClean="0">
                <a:latin typeface="+mn-lt"/>
                <a:cs typeface="Arial" charset="0"/>
              </a:rPr>
              <a:t>et al</a:t>
            </a:r>
            <a:r>
              <a:rPr lang="en-GB" altLang="zh-CN" dirty="0" smtClean="0">
                <a:latin typeface="+mn-lt"/>
                <a:cs typeface="Arial" charset="0"/>
              </a:rPr>
              <a:t>. </a:t>
            </a:r>
            <a:r>
              <a:rPr lang="en-GB" altLang="zh-CN" i="1" dirty="0" err="1" smtClean="0">
                <a:latin typeface="+mn-lt"/>
                <a:cs typeface="Arial" charset="0"/>
              </a:rPr>
              <a:t>Eur</a:t>
            </a:r>
            <a:r>
              <a:rPr lang="en-GB" altLang="zh-CN" i="1" dirty="0" smtClean="0">
                <a:latin typeface="+mn-lt"/>
                <a:cs typeface="Arial" charset="0"/>
              </a:rPr>
              <a:t> Heart J</a:t>
            </a:r>
            <a:r>
              <a:rPr lang="en-GB" altLang="zh-CN" dirty="0" smtClean="0">
                <a:latin typeface="+mn-lt"/>
                <a:cs typeface="Arial" charset="0"/>
              </a:rPr>
              <a:t> 2010;31:2369</a:t>
            </a:r>
            <a:r>
              <a:rPr lang="en-GB" altLang="zh-CN" dirty="0" smtClean="0">
                <a:latin typeface="+mn-lt"/>
                <a:cs typeface="Arial" charset="0"/>
                <a:sym typeface="Symbol" pitchFamily="18" charset="2"/>
              </a:rPr>
              <a:t>–</a:t>
            </a:r>
            <a:r>
              <a:rPr lang="en-GB" altLang="zh-CN" dirty="0" smtClean="0">
                <a:latin typeface="+mn-lt"/>
                <a:cs typeface="Arial" charset="0"/>
              </a:rPr>
              <a:t>429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28-12-2012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28-12-2012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28-12-2012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Arial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 idx="4294967295"/>
          </p:nvPr>
        </p:nvSpPr>
        <p:spPr>
          <a:xfrm>
            <a:off x="1043608" y="2420888"/>
            <a:ext cx="7221894" cy="1293813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 smtClean="0">
                <a:solidFill>
                  <a:srgbClr val="FFFF00"/>
                </a:solidFill>
              </a:rPr>
              <a:t>Stratifying stroke risk to guide antithrombotic therapy in patients with AF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2"/>
          <p:cNvSpPr>
            <a:spLocks noGrp="1" noChangeArrowheads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/>
          <a:lstStyle/>
          <a:p>
            <a:r>
              <a:rPr lang="en-GB" sz="2800" dirty="0" smtClean="0"/>
              <a:t>Many stroke risk factors are also risk factors for bleeding</a:t>
            </a:r>
          </a:p>
        </p:txBody>
      </p:sp>
      <p:sp>
        <p:nvSpPr>
          <p:cNvPr id="39939" name="Content Placeholder 9"/>
          <p:cNvSpPr>
            <a:spLocks noGrp="1"/>
          </p:cNvSpPr>
          <p:nvPr>
            <p:ph idx="1"/>
          </p:nvPr>
        </p:nvSpPr>
        <p:spPr>
          <a:xfrm>
            <a:off x="614363" y="799058"/>
            <a:ext cx="7916862" cy="450215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2000" dirty="0" smtClean="0"/>
              <a:t>Higher stroke risk = higher bleeding risk</a:t>
            </a:r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39940" name="Text Box 378"/>
          <p:cNvSpPr txBox="1">
            <a:spLocks noChangeArrowheads="1"/>
          </p:cNvSpPr>
          <p:nvPr/>
        </p:nvSpPr>
        <p:spPr bwMode="auto">
          <a:xfrm>
            <a:off x="611188" y="5998915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GB" sz="1200">
              <a:ea typeface="MS PGothic" pitchFamily="34" charset="-128"/>
              <a:cs typeface="Tahoma" pitchFamily="34" charset="0"/>
            </a:endParaRPr>
          </a:p>
        </p:txBody>
      </p:sp>
      <p:sp>
        <p:nvSpPr>
          <p:cNvPr id="39941" name="Text Box 18"/>
          <p:cNvSpPr txBox="1">
            <a:spLocks noChangeArrowheads="1"/>
          </p:cNvSpPr>
          <p:nvPr/>
        </p:nvSpPr>
        <p:spPr bwMode="auto">
          <a:xfrm>
            <a:off x="2627784" y="5980935"/>
            <a:ext cx="62339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r"/>
            <a: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1. </a:t>
            </a:r>
            <a:r>
              <a:rPr lang="en-GB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Lip </a:t>
            </a:r>
            <a:r>
              <a:rPr lang="en-GB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et al</a:t>
            </a:r>
            <a:r>
              <a:rPr lang="en-GB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,</a:t>
            </a:r>
            <a:r>
              <a:rPr lang="en-GB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 Chest </a:t>
            </a:r>
            <a:r>
              <a:rPr lang="en-GB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2010; </a:t>
            </a:r>
            <a: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2. Hylek </a:t>
            </a:r>
            <a:r>
              <a:rPr lang="da-DK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et al</a:t>
            </a:r>
            <a: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,</a:t>
            </a:r>
            <a:r>
              <a:rPr lang="da-DK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 Ann Intern Med </a:t>
            </a:r>
            <a: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1994;  3. Hughes </a:t>
            </a:r>
            <a:r>
              <a:rPr lang="da-DK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et al</a:t>
            </a:r>
            <a: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, </a:t>
            </a:r>
            <a:r>
              <a:rPr lang="da-DK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QJM</a:t>
            </a:r>
            <a: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 2007; </a:t>
            </a:r>
            <a:b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</a:br>
            <a: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4. Pisters </a:t>
            </a:r>
            <a:r>
              <a:rPr lang="da-DK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et al</a:t>
            </a:r>
            <a: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, </a:t>
            </a:r>
            <a:r>
              <a:rPr lang="da-DK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Chest </a:t>
            </a:r>
            <a:r>
              <a:rPr lang="da-DK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2010</a:t>
            </a:r>
            <a:endParaRPr lang="en-GB" sz="1200" dirty="0">
              <a:solidFill>
                <a:schemeClr val="bg1"/>
              </a:solidFill>
              <a:ea typeface="MS PGothic" pitchFamily="34" charset="-128"/>
              <a:cs typeface="Tahoma" pitchFamily="34" charset="0"/>
            </a:endParaRPr>
          </a:p>
        </p:txBody>
      </p:sp>
      <p:sp>
        <p:nvSpPr>
          <p:cNvPr id="163876" name="Text Box 36"/>
          <p:cNvSpPr txBox="1">
            <a:spLocks noChangeArrowheads="1"/>
          </p:cNvSpPr>
          <p:nvPr/>
        </p:nvSpPr>
        <p:spPr bwMode="auto">
          <a:xfrm>
            <a:off x="1271588" y="5231160"/>
            <a:ext cx="6553200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>
                <a:solidFill>
                  <a:srgbClr val="FFF000"/>
                </a:solidFill>
                <a:latin typeface="+mn-lt"/>
                <a:cs typeface="Arial" charset="0"/>
              </a:rPr>
              <a:t>The relationship between stroke risk and </a:t>
            </a:r>
            <a:br>
              <a:rPr lang="en-GB" dirty="0">
                <a:solidFill>
                  <a:srgbClr val="FFF000"/>
                </a:solidFill>
                <a:latin typeface="+mn-lt"/>
                <a:cs typeface="Arial" charset="0"/>
              </a:rPr>
            </a:br>
            <a:r>
              <a:rPr lang="en-GB" dirty="0">
                <a:solidFill>
                  <a:srgbClr val="FFF000"/>
                </a:solidFill>
                <a:latin typeface="+mn-lt"/>
                <a:cs typeface="Arial" charset="0"/>
              </a:rPr>
              <a:t>bleeding risk complicates the evaluation of benefit–risk</a:t>
            </a: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614363" y="797843"/>
            <a:ext cx="79168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fontAlgn="b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Font typeface="Wingdings 2" pitchFamily="18" charset="2"/>
              <a:buChar char="®"/>
              <a:defRPr/>
            </a:pPr>
            <a:endParaRPr lang="en-GB" kern="0" dirty="0">
              <a:latin typeface="+mn-lt"/>
            </a:endParaRPr>
          </a:p>
        </p:txBody>
      </p:sp>
      <p:graphicFrame>
        <p:nvGraphicFramePr>
          <p:cNvPr id="13" name="Group 53"/>
          <p:cNvGraphicFramePr>
            <a:graphicFrameLocks/>
          </p:cNvGraphicFramePr>
          <p:nvPr/>
        </p:nvGraphicFramePr>
        <p:xfrm>
          <a:off x="684213" y="1194990"/>
          <a:ext cx="7819232" cy="3962202"/>
        </p:xfrm>
        <a:graphic>
          <a:graphicData uri="http://schemas.openxmlformats.org/drawingml/2006/table">
            <a:tbl>
              <a:tblPr/>
              <a:tblGrid>
                <a:gridCol w="3262848"/>
                <a:gridCol w="1432134"/>
                <a:gridCol w="3124250"/>
              </a:tblGrid>
              <a:tr h="7780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Risk factor for stroke*</a:t>
                      </a:r>
                    </a:p>
                  </a:txBody>
                  <a:tcPr marT="45709" marB="45709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Risk factor for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anticoagulant-related bleeding*</a:t>
                      </a:r>
                    </a:p>
                  </a:txBody>
                  <a:tcPr marT="45709" marB="45709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7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Advanced age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Symbol" pitchFamily="18" charset="2"/>
                        </a:rPr>
                        <a:t>4</a:t>
                      </a:r>
                    </a:p>
                  </a:txBody>
                  <a:tcPr marR="0" marT="45709" marB="4570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7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hypertension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1,3,4</a:t>
                      </a:r>
                    </a:p>
                  </a:txBody>
                  <a:tcPr marR="0"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MI or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ischaemic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heart disease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1,3</a:t>
                      </a:r>
                    </a:p>
                  </a:txBody>
                  <a:tcPr marR="0"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7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Cerebrovascular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disease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1–4</a:t>
                      </a:r>
                    </a:p>
                  </a:txBody>
                  <a:tcPr marR="0"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7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Anaemia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3,4</a:t>
                      </a:r>
                    </a:p>
                  </a:txBody>
                  <a:tcPr marR="0"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7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Previous history of bleeding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3,4</a:t>
                      </a:r>
                    </a:p>
                  </a:txBody>
                  <a:tcPr marR="0"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7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Kidney or liver dysfunction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R="0"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7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Concomitant use of antiplatelets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3,4</a:t>
                      </a:r>
                    </a:p>
                  </a:txBody>
                  <a:tcPr marR="0" marT="45709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5" name="TextBox 8"/>
          <p:cNvSpPr txBox="1">
            <a:spLocks noChangeArrowheads="1"/>
          </p:cNvSpPr>
          <p:nvPr/>
        </p:nvSpPr>
        <p:spPr bwMode="auto">
          <a:xfrm>
            <a:off x="598488" y="5076577"/>
            <a:ext cx="13676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*Not exhaustive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2"/>
          <p:cNvSpPr>
            <a:spLocks noGrp="1" noChangeArrowheads="1"/>
          </p:cNvSpPr>
          <p:nvPr>
            <p:ph type="title"/>
          </p:nvPr>
        </p:nvSpPr>
        <p:spPr>
          <a:xfrm>
            <a:off x="279400" y="-27384"/>
            <a:ext cx="7231743" cy="1183907"/>
          </a:xfrm>
        </p:spPr>
        <p:txBody>
          <a:bodyPr/>
          <a:lstStyle/>
          <a:p>
            <a:r>
              <a:rPr lang="en-GB" dirty="0" smtClean="0"/>
              <a:t>1-year risk of major bleeding increases with HAS-BLED score</a:t>
            </a:r>
          </a:p>
        </p:txBody>
      </p:sp>
      <p:sp>
        <p:nvSpPr>
          <p:cNvPr id="2052" name="Text Box 74"/>
          <p:cNvSpPr txBox="1">
            <a:spLocks noChangeArrowheads="1"/>
          </p:cNvSpPr>
          <p:nvPr/>
        </p:nvSpPr>
        <p:spPr bwMode="auto">
          <a:xfrm>
            <a:off x="7083749" y="6309320"/>
            <a:ext cx="167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Pisters</a:t>
            </a:r>
            <a:r>
              <a:rPr lang="en-GB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 </a:t>
            </a:r>
            <a:r>
              <a:rPr lang="en-GB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et al</a:t>
            </a:r>
            <a:r>
              <a:rPr lang="en-GB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,</a:t>
            </a:r>
            <a:r>
              <a:rPr lang="en-GB" sz="1200" i="1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 Chest </a:t>
            </a:r>
            <a:r>
              <a:rPr lang="en-GB" sz="1200" dirty="0">
                <a:solidFill>
                  <a:schemeClr val="bg1"/>
                </a:solidFill>
                <a:ea typeface="MS PGothic" pitchFamily="34" charset="-128"/>
                <a:cs typeface="Tahoma" pitchFamily="34" charset="0"/>
              </a:rPr>
              <a:t>2010</a:t>
            </a:r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/>
        </p:nvGraphicFramePr>
        <p:xfrm>
          <a:off x="827088" y="1787063"/>
          <a:ext cx="7632700" cy="3840163"/>
        </p:xfrm>
        <a:graphic>
          <a:graphicData uri="http://schemas.openxmlformats.org/presentationml/2006/ole">
            <p:oleObj spid="_x0000_s3074" name="Grafiek" r:id="rId4" imgW="7918497" imgH="3905280" progId="MSGraph.Chart.8">
              <p:embed followColorScheme="full"/>
            </p:oleObj>
          </a:graphicData>
        </a:graphic>
      </p:graphicFrame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963613" y="1298113"/>
            <a:ext cx="225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rgbClr val="FFF000"/>
                </a:solidFill>
                <a:cs typeface="Arial" charset="0"/>
              </a:rPr>
              <a:t>AF cohort of the Euro Heart Survey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3984081" y="5406563"/>
            <a:ext cx="1359988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cs typeface="Arial" charset="0"/>
              </a:rPr>
              <a:t>HAS-BLED score</a:t>
            </a:r>
          </a:p>
        </p:txBody>
      </p:sp>
      <p:graphicFrame>
        <p:nvGraphicFramePr>
          <p:cNvPr id="18" name="Group 98"/>
          <p:cNvGraphicFramePr>
            <a:graphicFrameLocks noGrp="1"/>
          </p:cNvGraphicFramePr>
          <p:nvPr/>
        </p:nvGraphicFramePr>
        <p:xfrm>
          <a:off x="5766318" y="1298113"/>
          <a:ext cx="3106737" cy="3181349"/>
        </p:xfrm>
        <a:graphic>
          <a:graphicData uri="http://schemas.openxmlformats.org/drawingml/2006/table">
            <a:tbl>
              <a:tblPr/>
              <a:tblGrid>
                <a:gridCol w="1747837"/>
                <a:gridCol w="1358900"/>
              </a:tblGrid>
              <a:tr h="454261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Clinical characteristic</a:t>
                      </a:r>
                    </a:p>
                  </a:txBody>
                  <a:tcPr marT="45731" marB="45731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Points</a:t>
                      </a:r>
                    </a:p>
                  </a:txBody>
                  <a:tcPr marT="45731" marB="45731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61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000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ypertension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(SBP &gt;160 mm Hg)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61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Abnormal renal or liver function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+ 1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61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troke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61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000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leeding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61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abile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INRs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61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lderly (age &gt;65 years)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61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rugs or alcohol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+ 1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61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Cumulative score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Range 0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−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2" name="TextBox 14"/>
          <p:cNvSpPr txBox="1">
            <a:spLocks noChangeArrowheads="1"/>
          </p:cNvSpPr>
          <p:nvPr/>
        </p:nvSpPr>
        <p:spPr bwMode="auto">
          <a:xfrm>
            <a:off x="2051050" y="2310938"/>
            <a:ext cx="2491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bg1"/>
                </a:solidFill>
              </a:rPr>
              <a:t>P</a:t>
            </a:r>
            <a:r>
              <a:rPr lang="en-GB" dirty="0">
                <a:solidFill>
                  <a:schemeClr val="bg1"/>
                </a:solidFill>
              </a:rPr>
              <a:t> value for trend = 0.007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53752"/>
            <a:ext cx="8229600" cy="1143000"/>
          </a:xfrm>
        </p:spPr>
        <p:txBody>
          <a:bodyPr/>
          <a:lstStyle/>
          <a:p>
            <a:r>
              <a:rPr lang="en-GB" dirty="0" smtClean="0"/>
              <a:t>ATRIA: </a:t>
            </a:r>
            <a:r>
              <a:rPr lang="en-US" dirty="0" smtClean="0"/>
              <a:t>a risk scheme to predict </a:t>
            </a:r>
            <a:r>
              <a:rPr lang="en-US" dirty="0" err="1" smtClean="0"/>
              <a:t>warfarin</a:t>
            </a:r>
            <a:r>
              <a:rPr lang="en-US" dirty="0" smtClean="0"/>
              <a:t>-associated </a:t>
            </a:r>
            <a:r>
              <a:rPr lang="en-US" dirty="0" err="1" smtClean="0"/>
              <a:t>haemorrhage</a:t>
            </a:r>
            <a:endParaRPr lang="en-US" dirty="0" smtClean="0"/>
          </a:p>
        </p:txBody>
      </p:sp>
      <p:sp>
        <p:nvSpPr>
          <p:cNvPr id="40963" name="Text Box 74"/>
          <p:cNvSpPr txBox="1">
            <a:spLocks noChangeArrowheads="1"/>
          </p:cNvSpPr>
          <p:nvPr/>
        </p:nvSpPr>
        <p:spPr bwMode="auto">
          <a:xfrm>
            <a:off x="6399090" y="6117054"/>
            <a:ext cx="2244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/>
            <a:r>
              <a:rPr lang="da-DK" sz="1200" dirty="0">
                <a:solidFill>
                  <a:srgbClr val="FFFFFF"/>
                </a:solidFill>
                <a:ea typeface="MS PGothic" pitchFamily="34" charset="-128"/>
                <a:cs typeface="Tahoma" pitchFamily="34" charset="0"/>
              </a:rPr>
              <a:t>Fang </a:t>
            </a:r>
            <a:r>
              <a:rPr lang="da-DK" sz="1200" i="1" dirty="0">
                <a:solidFill>
                  <a:srgbClr val="FFFFFF"/>
                </a:solidFill>
                <a:ea typeface="MS PGothic" pitchFamily="34" charset="-128"/>
                <a:cs typeface="Tahoma" pitchFamily="34" charset="0"/>
              </a:rPr>
              <a:t>et al</a:t>
            </a:r>
            <a:r>
              <a:rPr lang="da-DK" sz="1200" dirty="0">
                <a:solidFill>
                  <a:srgbClr val="FFFFFF"/>
                </a:solidFill>
                <a:ea typeface="MS PGothic" pitchFamily="34" charset="-128"/>
                <a:cs typeface="Tahoma" pitchFamily="34" charset="0"/>
              </a:rPr>
              <a:t>,</a:t>
            </a:r>
            <a:r>
              <a:rPr lang="da-DK" sz="1200" i="1" dirty="0">
                <a:solidFill>
                  <a:srgbClr val="FFFFFF"/>
                </a:solidFill>
                <a:ea typeface="MS PGothic" pitchFamily="34" charset="-128"/>
                <a:cs typeface="Tahoma" pitchFamily="34" charset="0"/>
              </a:rPr>
              <a:t> J Am Coll Cardiol </a:t>
            </a:r>
            <a:r>
              <a:rPr lang="en-US" sz="1200" dirty="0">
                <a:solidFill>
                  <a:srgbClr val="FFFFFF"/>
                </a:solidFill>
                <a:ea typeface="MS PGothic" pitchFamily="34" charset="-128"/>
                <a:cs typeface="Tahoma" pitchFamily="34" charset="0"/>
              </a:rPr>
              <a:t>2011</a:t>
            </a:r>
            <a:endParaRPr lang="en-GB" sz="1200" dirty="0">
              <a:solidFill>
                <a:srgbClr val="FFFFFF"/>
              </a:solidFill>
              <a:ea typeface="MS PGothic" pitchFamily="34" charset="-128"/>
              <a:cs typeface="Tahoma" pitchFamily="34" charset="0"/>
            </a:endParaRPr>
          </a:p>
        </p:txBody>
      </p:sp>
      <p:graphicFrame>
        <p:nvGraphicFramePr>
          <p:cNvPr id="10" name="Group 107"/>
          <p:cNvGraphicFramePr>
            <a:graphicFrameLocks/>
          </p:cNvGraphicFramePr>
          <p:nvPr/>
        </p:nvGraphicFramePr>
        <p:xfrm>
          <a:off x="722313" y="1269603"/>
          <a:ext cx="7697788" cy="2474863"/>
        </p:xfrm>
        <a:graphic>
          <a:graphicData uri="http://schemas.openxmlformats.org/drawingml/2006/table">
            <a:tbl>
              <a:tblPr/>
              <a:tblGrid>
                <a:gridCol w="5849153"/>
                <a:gridCol w="184863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Clinical characteristic</a:t>
                      </a:r>
                    </a:p>
                  </a:txBody>
                  <a:tcPr marR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Points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863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Anaemia</a:t>
                      </a:r>
                    </a:p>
                  </a:txBody>
                  <a:tcPr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Severe renal disease*</a:t>
                      </a:r>
                    </a:p>
                  </a:txBody>
                  <a:tcPr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Age ≥75 years</a:t>
                      </a:r>
                    </a:p>
                  </a:txBody>
                  <a:tcPr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Any prior haemorrhage diagnosis</a:t>
                      </a:r>
                    </a:p>
                  </a:txBody>
                  <a:tcPr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Diagnosed hypertension</a:t>
                      </a:r>
                    </a:p>
                  </a:txBody>
                  <a:tcPr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0" name="Text Box 74"/>
          <p:cNvSpPr txBox="1">
            <a:spLocks noChangeArrowheads="1"/>
          </p:cNvSpPr>
          <p:nvPr/>
        </p:nvSpPr>
        <p:spPr bwMode="auto">
          <a:xfrm>
            <a:off x="615950" y="3715941"/>
            <a:ext cx="6483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400">
                <a:solidFill>
                  <a:srgbClr val="FFFFFF"/>
                </a:solidFill>
                <a:ea typeface="MS PGothic" pitchFamily="34" charset="-128"/>
                <a:cs typeface="Tahoma" pitchFamily="34" charset="0"/>
              </a:rPr>
              <a:t>*</a:t>
            </a:r>
            <a:r>
              <a:rPr lang="en-US" sz="1400">
                <a:solidFill>
                  <a:srgbClr val="FFFFFF"/>
                </a:solidFill>
                <a:ea typeface="MS PGothic" pitchFamily="34" charset="-128"/>
                <a:cs typeface="Tahoma" pitchFamily="34" charset="0"/>
              </a:rPr>
              <a:t>Defined as estimated glomerular filtration rate &lt;30 ml/min or dialysis-dependent</a:t>
            </a:r>
            <a:endParaRPr lang="en-GB" sz="1400">
              <a:solidFill>
                <a:srgbClr val="FFFFFF"/>
              </a:solidFill>
              <a:ea typeface="MS PGothic" pitchFamily="34" charset="-128"/>
              <a:cs typeface="Tahoma" pitchFamily="34" charset="0"/>
            </a:endParaRPr>
          </a:p>
        </p:txBody>
      </p:sp>
      <p:graphicFrame>
        <p:nvGraphicFramePr>
          <p:cNvPr id="12" name="Group 110"/>
          <p:cNvGraphicFramePr>
            <a:graphicFrameLocks/>
          </p:cNvGraphicFramePr>
          <p:nvPr/>
        </p:nvGraphicFramePr>
        <p:xfrm>
          <a:off x="722313" y="4198541"/>
          <a:ext cx="7697787" cy="1450975"/>
        </p:xfrm>
        <a:graphic>
          <a:graphicData uri="http://schemas.openxmlformats.org/drawingml/2006/table">
            <a:tbl>
              <a:tblPr/>
              <a:tblGrid>
                <a:gridCol w="5844779"/>
                <a:gridCol w="1853008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 risk </a:t>
                      </a:r>
                    </a:p>
                  </a:txBody>
                  <a:tcPr marR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0–3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Intermediate risk</a:t>
                      </a:r>
                    </a:p>
                  </a:txBody>
                  <a:tcPr marR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 risk</a:t>
                      </a:r>
                    </a:p>
                  </a:txBody>
                  <a:tcPr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5–10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No evidence that AF type significantly impacts stroke risk</a:t>
            </a:r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>
          <a:xfrm>
            <a:off x="335386" y="1506890"/>
            <a:ext cx="8407400" cy="4525963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2000" dirty="0" smtClean="0"/>
              <a:t>Scandinavian follow-up study of patients treated for paroxysmal (n=855) and permanent AF (n=1126) during 2002 (mean follow-up 3.6 years) </a:t>
            </a:r>
          </a:p>
          <a:p>
            <a:pPr>
              <a:buClr>
                <a:srgbClr val="FFFF00"/>
              </a:buClr>
            </a:pPr>
            <a:r>
              <a:rPr lang="en-US" sz="2000" dirty="0" smtClean="0"/>
              <a:t>Aim: to investigate differences in stroke risk in the two cohorts</a:t>
            </a:r>
          </a:p>
          <a:p>
            <a:endParaRPr lang="en-US" sz="2000" dirty="0" smtClean="0"/>
          </a:p>
        </p:txBody>
      </p:sp>
      <p:graphicFrame>
        <p:nvGraphicFramePr>
          <p:cNvPr id="9" name="Group 23"/>
          <p:cNvGraphicFramePr>
            <a:graphicFrameLocks/>
          </p:cNvGraphicFramePr>
          <p:nvPr/>
        </p:nvGraphicFramePr>
        <p:xfrm>
          <a:off x="722313" y="3357563"/>
          <a:ext cx="7697787" cy="1748708"/>
        </p:xfrm>
        <a:graphic>
          <a:graphicData uri="http://schemas.openxmlformats.org/drawingml/2006/table">
            <a:tbl>
              <a:tblPr/>
              <a:tblGrid>
                <a:gridCol w="1924446"/>
                <a:gridCol w="1925241"/>
                <a:gridCol w="1152128"/>
                <a:gridCol w="2695972"/>
              </a:tblGrid>
              <a:tr h="3594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Paroxysmal AF</a:t>
                      </a:r>
                    </a:p>
                  </a:txBody>
                  <a:tcPr marL="213164" marR="213164" marT="46800" marB="4680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Permanent AF</a:t>
                      </a:r>
                    </a:p>
                  </a:txBody>
                  <a:tcPr marL="213164" marR="213164" marT="46800" marB="4680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-value</a:t>
                      </a:r>
                    </a:p>
                  </a:txBody>
                  <a:tcPr marL="213164" marR="213164" marT="46800" marB="4680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Multivariable-adjusted hazard ratio for ischaemic stroke</a:t>
                      </a:r>
                      <a:b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(95% CI)*</a:t>
                      </a:r>
                    </a:p>
                  </a:txBody>
                  <a:tcPr marL="213164" marR="213164" marT="46800" marB="4680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Events/</a:t>
                      </a:r>
                      <a:b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1000 patient-yr</a:t>
                      </a:r>
                    </a:p>
                  </a:txBody>
                  <a:tcPr marL="213164" marR="213164" marT="46800" marB="468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Events/ 1000 patient-yr</a:t>
                      </a:r>
                    </a:p>
                  </a:txBody>
                  <a:tcPr marL="213164" marR="213164" marT="46800" marB="468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213164" marR="213164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213164" marR="213164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1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13164" marR="213164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13164" marR="213164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213164" marR="213164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1.07 (0.71–1.61) </a:t>
                      </a:r>
                    </a:p>
                  </a:txBody>
                  <a:tcPr marL="213164" marR="213164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8" name="TextBox 9"/>
          <p:cNvSpPr txBox="1">
            <a:spLocks noChangeArrowheads="1"/>
          </p:cNvSpPr>
          <p:nvPr/>
        </p:nvSpPr>
        <p:spPr bwMode="auto">
          <a:xfrm>
            <a:off x="611188" y="5157788"/>
            <a:ext cx="518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*In paroxysmal versus permanent AF in subjects without prior stroke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0739" name="Rectangle 10"/>
          <p:cNvSpPr>
            <a:spLocks noChangeArrowheads="1"/>
          </p:cNvSpPr>
          <p:nvPr/>
        </p:nvSpPr>
        <p:spPr bwMode="auto">
          <a:xfrm>
            <a:off x="6709281" y="6419076"/>
            <a:ext cx="20335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/>
            <a:r>
              <a:rPr lang="en-GB" sz="1200" dirty="0" err="1">
                <a:solidFill>
                  <a:srgbClr val="FFFFFF"/>
                </a:solidFill>
              </a:rPr>
              <a:t>Friberg</a:t>
            </a:r>
            <a:r>
              <a:rPr lang="en-GB" sz="1200" dirty="0">
                <a:solidFill>
                  <a:srgbClr val="FFFFFF"/>
                </a:solidFill>
              </a:rPr>
              <a:t> </a:t>
            </a:r>
            <a:r>
              <a:rPr lang="en-GB" sz="1200" i="1" dirty="0">
                <a:solidFill>
                  <a:srgbClr val="FFFFFF"/>
                </a:solidFill>
              </a:rPr>
              <a:t>et al</a:t>
            </a:r>
            <a:r>
              <a:rPr lang="en-GB" sz="1200" dirty="0">
                <a:solidFill>
                  <a:srgbClr val="FFFFFF"/>
                </a:solidFill>
              </a:rPr>
              <a:t>,</a:t>
            </a:r>
            <a:r>
              <a:rPr lang="en-GB" sz="1200" i="1" dirty="0">
                <a:solidFill>
                  <a:srgbClr val="FFFFFF"/>
                </a:solidFill>
              </a:rPr>
              <a:t> </a:t>
            </a:r>
            <a:r>
              <a:rPr lang="en-GB" sz="1200" i="1" dirty="0" err="1">
                <a:solidFill>
                  <a:srgbClr val="FFFFFF"/>
                </a:solidFill>
              </a:rPr>
              <a:t>Eur</a:t>
            </a:r>
            <a:r>
              <a:rPr lang="en-GB" sz="1200" i="1" dirty="0">
                <a:solidFill>
                  <a:srgbClr val="FFFFFF"/>
                </a:solidFill>
              </a:rPr>
              <a:t> Heart J </a:t>
            </a:r>
            <a:r>
              <a:rPr lang="en-GB" sz="1200" dirty="0">
                <a:solidFill>
                  <a:srgbClr val="FFFFFF"/>
                </a:solidFill>
              </a:rPr>
              <a:t>2010</a:t>
            </a:r>
            <a:endParaRPr lang="en-GB" dirty="0"/>
          </a:p>
        </p:txBody>
      </p:sp>
      <p:sp>
        <p:nvSpPr>
          <p:cNvPr id="30740" name="Rectangle 11"/>
          <p:cNvSpPr>
            <a:spLocks noChangeArrowheads="1"/>
          </p:cNvSpPr>
          <p:nvPr/>
        </p:nvSpPr>
        <p:spPr bwMode="auto">
          <a:xfrm>
            <a:off x="615950" y="3000375"/>
            <a:ext cx="43813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Incidence of a first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ischaemic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stroke</a:t>
            </a:r>
            <a:endParaRPr lang="en-GB" sz="1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8"/>
          <p:cNvSpPr>
            <a:spLocks noGrp="1" noChangeArrowheads="1"/>
          </p:cNvSpPr>
          <p:nvPr>
            <p:ph type="title"/>
          </p:nvPr>
        </p:nvSpPr>
        <p:spPr>
          <a:xfrm>
            <a:off x="279400" y="54591"/>
            <a:ext cx="8685088" cy="1183907"/>
          </a:xfrm>
        </p:spPr>
        <p:txBody>
          <a:bodyPr>
            <a:noAutofit/>
          </a:bodyPr>
          <a:lstStyle/>
          <a:p>
            <a:r>
              <a:rPr lang="en-GB" sz="2800" dirty="0" smtClean="0"/>
              <a:t>Stroke Risk in AF Working Group: factors influencing stroke risk in patients with AF</a:t>
            </a:r>
          </a:p>
        </p:txBody>
      </p:sp>
      <p:graphicFrame>
        <p:nvGraphicFramePr>
          <p:cNvPr id="27688" name="Group 40"/>
          <p:cNvGraphicFramePr>
            <a:graphicFrameLocks noGrp="1"/>
          </p:cNvGraphicFramePr>
          <p:nvPr>
            <p:ph idx="4294967295"/>
          </p:nvPr>
        </p:nvGraphicFramePr>
        <p:xfrm>
          <a:off x="683568" y="1484784"/>
          <a:ext cx="7666038" cy="4040179"/>
        </p:xfrm>
        <a:graphic>
          <a:graphicData uri="http://schemas.openxmlformats.org/drawingml/2006/table">
            <a:tbl>
              <a:tblPr/>
              <a:tblGrid>
                <a:gridCol w="5045494"/>
                <a:gridCol w="2620544"/>
              </a:tblGrid>
              <a:tr h="5476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Risk factor</a:t>
                      </a:r>
                    </a:p>
                  </a:txBody>
                  <a:tcPr marL="90000" marR="0" marT="46800" marB="4680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Adjusted RR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(95% CI)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Prior stroke/TIA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000"/>
                          </a:solidFill>
                          <a:effectLst/>
                          <a:latin typeface="Arial" charset="0"/>
                        </a:rPr>
                        <a:t>2.5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(1.8–3.5)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Increasing age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000"/>
                          </a:solidFill>
                          <a:effectLst/>
                          <a:latin typeface="Arial" charset="0"/>
                        </a:rPr>
                        <a:t>1.5/decade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(1.3–1.7)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History of hypertension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000"/>
                          </a:solidFill>
                          <a:effectLst/>
                          <a:latin typeface="Arial" charset="0"/>
                        </a:rPr>
                        <a:t>2.0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(1.6–2.5)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Diabetes mellitus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000"/>
                          </a:solidFill>
                          <a:effectLst/>
                          <a:latin typeface="Arial" charset="0"/>
                        </a:rPr>
                        <a:t>1.7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(1.4–2.0)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Female gender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000"/>
                          </a:solidFill>
                          <a:effectLst/>
                          <a:latin typeface="Arial" charset="0"/>
                        </a:rPr>
                        <a:t>1.6–1.9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Heart failure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Inconclusive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Coronary artery disease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>
                          <a:tab pos="123825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Inconclusive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67" name="Text Box 66"/>
          <p:cNvSpPr txBox="1">
            <a:spLocks noChangeArrowheads="1"/>
          </p:cNvSpPr>
          <p:nvPr/>
        </p:nvSpPr>
        <p:spPr bwMode="auto">
          <a:xfrm>
            <a:off x="615950" y="5643563"/>
            <a:ext cx="8304213" cy="5792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55563" algn="l"/>
              </a:tabLst>
            </a:pPr>
            <a:r>
              <a:rPr lang="en-GB" sz="1050" dirty="0">
                <a:solidFill>
                  <a:schemeClr val="bg1"/>
                </a:solidFill>
                <a:cs typeface="Arial" charset="0"/>
              </a:rPr>
              <a:t>*Only a range of adjusted RRs reported for female gender</a:t>
            </a:r>
          </a:p>
          <a:p>
            <a:pPr algn="r">
              <a:tabLst>
                <a:tab pos="55563" algn="l"/>
              </a:tabLst>
            </a:pPr>
            <a:r>
              <a:rPr lang="en-US" sz="1050" baseline="30000" dirty="0">
                <a:solidFill>
                  <a:schemeClr val="bg1"/>
                </a:solidFill>
                <a:cs typeface="Arial" charset="0"/>
              </a:rPr>
              <a:t>#</a:t>
            </a:r>
            <a:r>
              <a:rPr lang="en-US" sz="1050" dirty="0">
                <a:solidFill>
                  <a:schemeClr val="bg1"/>
                </a:solidFill>
                <a:cs typeface="Arial" charset="0"/>
              </a:rPr>
              <a:t>While studies show a clear risk of </a:t>
            </a:r>
            <a:r>
              <a:rPr lang="en-US" sz="1050" dirty="0" err="1">
                <a:solidFill>
                  <a:schemeClr val="bg1"/>
                </a:solidFill>
                <a:cs typeface="Arial" charset="0"/>
              </a:rPr>
              <a:t>thromboembolism</a:t>
            </a:r>
            <a:r>
              <a:rPr lang="en-US" sz="1050" dirty="0">
                <a:solidFill>
                  <a:schemeClr val="bg1"/>
                </a:solidFill>
                <a:cs typeface="Arial" charset="0"/>
              </a:rPr>
              <a:t> with moderate to severe systolic impairment, </a:t>
            </a:r>
            <a:br>
              <a:rPr lang="en-US" sz="1050" dirty="0">
                <a:solidFill>
                  <a:schemeClr val="bg1"/>
                </a:solidFill>
                <a:cs typeface="Arial" charset="0"/>
              </a:rPr>
            </a:br>
            <a:r>
              <a:rPr lang="en-US" sz="1050" dirty="0">
                <a:solidFill>
                  <a:schemeClr val="bg1"/>
                </a:solidFill>
                <a:cs typeface="Arial" charset="0"/>
              </a:rPr>
              <a:t>the risk of </a:t>
            </a:r>
            <a:r>
              <a:rPr lang="en-US" sz="1050" dirty="0" err="1">
                <a:solidFill>
                  <a:schemeClr val="bg1"/>
                </a:solidFill>
                <a:cs typeface="Arial" charset="0"/>
              </a:rPr>
              <a:t>thromboembolism</a:t>
            </a:r>
            <a:r>
              <a:rPr lang="en-US" sz="1050" dirty="0">
                <a:solidFill>
                  <a:schemeClr val="bg1"/>
                </a:solidFill>
                <a:cs typeface="Arial" charset="0"/>
              </a:rPr>
              <a:t> with heart failure and preserved ejection fraction is less defined</a:t>
            </a:r>
            <a:r>
              <a:rPr lang="en-US" sz="1050" baseline="30000" dirty="0">
                <a:solidFill>
                  <a:schemeClr val="bg1"/>
                </a:solidFill>
                <a:cs typeface="Arial" charset="0"/>
              </a:rPr>
              <a:t>2</a:t>
            </a:r>
            <a:endParaRPr lang="en-GB" sz="1050" baseline="30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1768" name="Text Box 38"/>
          <p:cNvSpPr txBox="1">
            <a:spLocks noChangeArrowheads="1"/>
          </p:cNvSpPr>
          <p:nvPr/>
        </p:nvSpPr>
        <p:spPr bwMode="auto">
          <a:xfrm>
            <a:off x="2432854" y="6418263"/>
            <a:ext cx="6747658" cy="24840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tabLst>
                <a:tab pos="55563" algn="l"/>
              </a:tabLst>
            </a:pPr>
            <a:r>
              <a:rPr lang="en-GB" sz="1000" dirty="0">
                <a:solidFill>
                  <a:schemeClr val="bg1"/>
                </a:solidFill>
                <a:cs typeface="Arial" charset="0"/>
              </a:rPr>
              <a:t>1. Stroke Risk in </a:t>
            </a:r>
            <a:r>
              <a:rPr lang="en-GB" sz="1000" dirty="0" err="1">
                <a:solidFill>
                  <a:schemeClr val="bg1"/>
                </a:solidFill>
                <a:cs typeface="Arial" charset="0"/>
              </a:rPr>
              <a:t>Atrial</a:t>
            </a:r>
            <a:r>
              <a:rPr lang="en-GB" sz="1000" dirty="0">
                <a:solidFill>
                  <a:schemeClr val="bg1"/>
                </a:solidFill>
                <a:cs typeface="Arial" charset="0"/>
              </a:rPr>
              <a:t> Fibrillation Working Group, </a:t>
            </a:r>
            <a:r>
              <a:rPr lang="en-GB" sz="1000" i="1" dirty="0">
                <a:solidFill>
                  <a:schemeClr val="bg1"/>
                </a:solidFill>
                <a:cs typeface="Arial" charset="0"/>
              </a:rPr>
              <a:t>Neurology </a:t>
            </a:r>
            <a:r>
              <a:rPr lang="en-GB" sz="1000" dirty="0">
                <a:solidFill>
                  <a:schemeClr val="bg1"/>
                </a:solidFill>
                <a:cs typeface="Arial" charset="0"/>
              </a:rPr>
              <a:t>2007; 2. </a:t>
            </a:r>
            <a:r>
              <a:rPr lang="en-GB" sz="1000" dirty="0" err="1">
                <a:solidFill>
                  <a:schemeClr val="bg1"/>
                </a:solidFill>
                <a:cs typeface="Arial" charset="0"/>
              </a:rPr>
              <a:t>Camm</a:t>
            </a:r>
            <a:r>
              <a:rPr lang="en-GB" sz="10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GB" sz="1000" i="1" dirty="0">
                <a:solidFill>
                  <a:schemeClr val="bg1"/>
                </a:solidFill>
                <a:cs typeface="Arial" charset="0"/>
              </a:rPr>
              <a:t>et al</a:t>
            </a:r>
            <a:r>
              <a:rPr lang="en-GB" sz="1000" dirty="0">
                <a:solidFill>
                  <a:schemeClr val="bg1"/>
                </a:solidFill>
                <a:cs typeface="Arial" charset="0"/>
              </a:rPr>
              <a:t>, </a:t>
            </a:r>
            <a:r>
              <a:rPr lang="en-GB" sz="1000" i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GB" sz="1000" i="1" dirty="0" err="1">
                <a:solidFill>
                  <a:schemeClr val="bg1"/>
                </a:solidFill>
                <a:cs typeface="Arial" charset="0"/>
              </a:rPr>
              <a:t>Eur</a:t>
            </a:r>
            <a:r>
              <a:rPr lang="en-GB" sz="1000" i="1" dirty="0">
                <a:solidFill>
                  <a:schemeClr val="bg1"/>
                </a:solidFill>
                <a:cs typeface="Arial" charset="0"/>
              </a:rPr>
              <a:t> Heart J </a:t>
            </a:r>
            <a:r>
              <a:rPr lang="en-GB" sz="1000" dirty="0">
                <a:solidFill>
                  <a:schemeClr val="bg1"/>
                </a:solidFill>
                <a:cs typeface="Arial" charset="0"/>
              </a:rPr>
              <a:t>2010</a:t>
            </a:r>
          </a:p>
        </p:txBody>
      </p:sp>
      <p:sp>
        <p:nvSpPr>
          <p:cNvPr id="31769" name="Text Box 69"/>
          <p:cNvSpPr txBox="1">
            <a:spLocks noChangeArrowheads="1"/>
          </p:cNvSpPr>
          <p:nvPr/>
        </p:nvSpPr>
        <p:spPr bwMode="auto">
          <a:xfrm>
            <a:off x="323528" y="1124744"/>
            <a:ext cx="58368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Arial" charset="0"/>
              </a:rPr>
              <a:t>Pooled analysis of seven randomized trials</a:t>
            </a:r>
            <a:r>
              <a:rPr lang="en-GB" b="1" baseline="30000" dirty="0">
                <a:solidFill>
                  <a:schemeClr val="bg1"/>
                </a:solidFill>
                <a:cs typeface="Arial" charset="0"/>
              </a:rPr>
              <a:t>1</a:t>
            </a:r>
            <a:endParaRPr lang="en-US" b="1" baseline="300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Different schemes designed to stratify stroke risk in patients with AF</a:t>
            </a:r>
          </a:p>
        </p:txBody>
      </p:sp>
      <p:sp>
        <p:nvSpPr>
          <p:cNvPr id="32771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 smtClean="0"/>
              <a:t>Atrial</a:t>
            </a:r>
            <a:r>
              <a:rPr lang="en-GB" sz="2000" dirty="0" smtClean="0"/>
              <a:t> Fibrillation Investigators (1994)</a:t>
            </a:r>
            <a:r>
              <a:rPr lang="en-GB" sz="2000" baseline="30000" dirty="0" smtClean="0"/>
              <a:t>1</a:t>
            </a:r>
          </a:p>
          <a:p>
            <a:r>
              <a:rPr lang="en-GB" sz="2000" dirty="0" smtClean="0"/>
              <a:t>Stroke Prevention in </a:t>
            </a:r>
            <a:r>
              <a:rPr lang="en-GB" sz="2000" dirty="0" err="1" smtClean="0"/>
              <a:t>Atrial</a:t>
            </a:r>
            <a:r>
              <a:rPr lang="en-GB" sz="2000" dirty="0" smtClean="0"/>
              <a:t> </a:t>
            </a:r>
            <a:r>
              <a:rPr lang="en-US" sz="2000" dirty="0" smtClean="0"/>
              <a:t>Fibrillation (SPAF, 1999)</a:t>
            </a:r>
            <a:r>
              <a:rPr lang="en-US" sz="2000" baseline="30000" dirty="0" smtClean="0"/>
              <a:t>2</a:t>
            </a:r>
          </a:p>
          <a:p>
            <a:r>
              <a:rPr lang="en-US" sz="2000" dirty="0" smtClean="0"/>
              <a:t>CHADS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(2001 and 2004)</a:t>
            </a:r>
            <a:r>
              <a:rPr lang="en-US" sz="2000" baseline="30000" dirty="0" smtClean="0"/>
              <a:t>3,4</a:t>
            </a:r>
          </a:p>
          <a:p>
            <a:r>
              <a:rPr lang="en-GB" sz="2000" dirty="0" smtClean="0"/>
              <a:t>American College of Chest Physicians (ACCP) guidelines (2001, 2004 and 2008)</a:t>
            </a:r>
            <a:r>
              <a:rPr lang="en-GB" sz="2000" baseline="30000" dirty="0" smtClean="0"/>
              <a:t>5–7</a:t>
            </a:r>
          </a:p>
          <a:p>
            <a:r>
              <a:rPr lang="en-US" sz="2000" dirty="0" smtClean="0"/>
              <a:t>Framingham (2003)</a:t>
            </a:r>
            <a:r>
              <a:rPr lang="en-US" sz="2000" baseline="30000" dirty="0" smtClean="0"/>
              <a:t>8</a:t>
            </a:r>
          </a:p>
          <a:p>
            <a:r>
              <a:rPr lang="en-US" sz="2000" dirty="0" smtClean="0"/>
              <a:t>van </a:t>
            </a:r>
            <a:r>
              <a:rPr lang="en-US" sz="2000" dirty="0" err="1" smtClean="0"/>
              <a:t>Walraven</a:t>
            </a:r>
            <a:r>
              <a:rPr lang="en-US" sz="2000" dirty="0" smtClean="0"/>
              <a:t> (2003)</a:t>
            </a:r>
            <a:r>
              <a:rPr lang="en-US" sz="2000" baseline="30000" dirty="0" smtClean="0"/>
              <a:t>9</a:t>
            </a:r>
          </a:p>
          <a:p>
            <a:r>
              <a:rPr lang="en-US" sz="2000" dirty="0" smtClean="0"/>
              <a:t>ACC/AHA/ESC guidelines (2006)</a:t>
            </a:r>
            <a:r>
              <a:rPr lang="en-US" sz="2000" baseline="30000" dirty="0" smtClean="0"/>
              <a:t>10</a:t>
            </a:r>
            <a:endParaRPr lang="en-GB" sz="2000" baseline="30000" dirty="0" smtClean="0"/>
          </a:p>
          <a:p>
            <a:r>
              <a:rPr lang="en-GB" sz="2000" dirty="0" smtClean="0"/>
              <a:t>CHA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DS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-VASc (2010)</a:t>
            </a:r>
            <a:r>
              <a:rPr lang="en-GB" sz="2000" baseline="30000" dirty="0" smtClean="0"/>
              <a:t>11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98450" y="650557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a-DK" sz="1200">
              <a:solidFill>
                <a:srgbClr val="FFFFFF"/>
              </a:solidFill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4788024" y="5797713"/>
            <a:ext cx="42119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solidFill>
                  <a:schemeClr val="bg1"/>
                </a:solidFill>
              </a:rPr>
              <a:t>1. AFI,</a:t>
            </a:r>
            <a:r>
              <a:rPr lang="en-GB" sz="1000" i="1" dirty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i="1" dirty="0">
                <a:solidFill>
                  <a:schemeClr val="bg1"/>
                </a:solidFill>
              </a:rPr>
              <a:t>Arch Intern Med </a:t>
            </a:r>
            <a:r>
              <a:rPr lang="en-GB" sz="1000" dirty="0">
                <a:solidFill>
                  <a:schemeClr val="bg1"/>
                </a:solidFill>
              </a:rPr>
              <a:t>1994; 2. Hart </a:t>
            </a:r>
            <a:r>
              <a:rPr lang="en-GB" sz="1000" i="1" dirty="0">
                <a:solidFill>
                  <a:schemeClr val="bg1"/>
                </a:solidFill>
              </a:rPr>
              <a:t>et al</a:t>
            </a:r>
            <a:r>
              <a:rPr lang="en-GB" sz="1000" dirty="0">
                <a:solidFill>
                  <a:schemeClr val="bg1"/>
                </a:solidFill>
              </a:rPr>
              <a:t>,</a:t>
            </a:r>
            <a:r>
              <a:rPr lang="en-GB" sz="1000" i="1" dirty="0">
                <a:solidFill>
                  <a:schemeClr val="bg1"/>
                </a:solidFill>
              </a:rPr>
              <a:t> Stroke </a:t>
            </a:r>
            <a:r>
              <a:rPr lang="en-GB" sz="1000" dirty="0">
                <a:solidFill>
                  <a:schemeClr val="bg1"/>
                </a:solidFill>
              </a:rPr>
              <a:t>1999; 3. Gage </a:t>
            </a:r>
            <a:r>
              <a:rPr lang="en-GB" sz="1000" i="1" dirty="0">
                <a:solidFill>
                  <a:schemeClr val="bg1"/>
                </a:solidFill>
              </a:rPr>
              <a:t>et al</a:t>
            </a:r>
            <a:r>
              <a:rPr lang="en-GB" sz="1000" dirty="0">
                <a:solidFill>
                  <a:schemeClr val="bg1"/>
                </a:solidFill>
              </a:rPr>
              <a:t>,</a:t>
            </a:r>
            <a:r>
              <a:rPr lang="en-GB" sz="1000" i="1" dirty="0">
                <a:solidFill>
                  <a:schemeClr val="bg1"/>
                </a:solidFill>
              </a:rPr>
              <a:t> JAMA </a:t>
            </a:r>
            <a:r>
              <a:rPr lang="en-GB" sz="1000" dirty="0">
                <a:solidFill>
                  <a:schemeClr val="bg1"/>
                </a:solidFill>
              </a:rPr>
              <a:t>2001; 4. Gage </a:t>
            </a:r>
            <a:r>
              <a:rPr lang="en-GB" sz="1000" i="1" dirty="0">
                <a:solidFill>
                  <a:schemeClr val="bg1"/>
                </a:solidFill>
              </a:rPr>
              <a:t>et al</a:t>
            </a:r>
            <a:r>
              <a:rPr lang="en-GB" sz="1000" dirty="0">
                <a:solidFill>
                  <a:schemeClr val="bg1"/>
                </a:solidFill>
              </a:rPr>
              <a:t>,</a:t>
            </a:r>
            <a:r>
              <a:rPr lang="en-GB" sz="1000" i="1" dirty="0">
                <a:solidFill>
                  <a:schemeClr val="bg1"/>
                </a:solidFill>
              </a:rPr>
              <a:t> Circulation </a:t>
            </a:r>
            <a:r>
              <a:rPr lang="en-GB" sz="1000" dirty="0">
                <a:solidFill>
                  <a:schemeClr val="bg1"/>
                </a:solidFill>
              </a:rPr>
              <a:t>2004; </a:t>
            </a:r>
            <a:br>
              <a:rPr lang="en-GB" sz="1000" dirty="0">
                <a:solidFill>
                  <a:schemeClr val="bg1"/>
                </a:solidFill>
              </a:rPr>
            </a:br>
            <a:r>
              <a:rPr lang="en-GB" sz="1000" dirty="0">
                <a:solidFill>
                  <a:schemeClr val="bg1"/>
                </a:solidFill>
              </a:rPr>
              <a:t>5. Albers</a:t>
            </a:r>
            <a:r>
              <a:rPr lang="en-GB" sz="1000" i="1" dirty="0">
                <a:solidFill>
                  <a:schemeClr val="bg1"/>
                </a:solidFill>
              </a:rPr>
              <a:t> et al</a:t>
            </a:r>
            <a:r>
              <a:rPr lang="en-GB" sz="1000" dirty="0">
                <a:solidFill>
                  <a:schemeClr val="bg1"/>
                </a:solidFill>
              </a:rPr>
              <a:t>,</a:t>
            </a:r>
            <a:r>
              <a:rPr lang="en-GB" sz="1000" i="1" dirty="0">
                <a:solidFill>
                  <a:schemeClr val="bg1"/>
                </a:solidFill>
              </a:rPr>
              <a:t> Chest </a:t>
            </a:r>
            <a:r>
              <a:rPr lang="en-GB" sz="1000" dirty="0">
                <a:solidFill>
                  <a:schemeClr val="bg1"/>
                </a:solidFill>
              </a:rPr>
              <a:t>2001; 6. Singer </a:t>
            </a:r>
            <a:r>
              <a:rPr lang="en-GB" sz="1000" i="1" dirty="0">
                <a:solidFill>
                  <a:schemeClr val="bg1"/>
                </a:solidFill>
              </a:rPr>
              <a:t>et al</a:t>
            </a:r>
            <a:r>
              <a:rPr lang="en-GB" sz="1000" dirty="0">
                <a:solidFill>
                  <a:schemeClr val="bg1"/>
                </a:solidFill>
              </a:rPr>
              <a:t>,</a:t>
            </a:r>
            <a:r>
              <a:rPr lang="en-GB" sz="1000" i="1" dirty="0">
                <a:solidFill>
                  <a:schemeClr val="bg1"/>
                </a:solidFill>
              </a:rPr>
              <a:t> Chest </a:t>
            </a:r>
            <a:r>
              <a:rPr lang="en-GB" sz="1000" dirty="0">
                <a:solidFill>
                  <a:schemeClr val="bg1"/>
                </a:solidFill>
              </a:rPr>
              <a:t>2004; 7. Singer </a:t>
            </a:r>
            <a:r>
              <a:rPr lang="en-GB" sz="1000" i="1" dirty="0">
                <a:solidFill>
                  <a:schemeClr val="bg1"/>
                </a:solidFill>
              </a:rPr>
              <a:t>et al</a:t>
            </a:r>
            <a:r>
              <a:rPr lang="en-GB" sz="1000" dirty="0">
                <a:solidFill>
                  <a:schemeClr val="bg1"/>
                </a:solidFill>
              </a:rPr>
              <a:t>, Chest 2008; 8. Wang </a:t>
            </a:r>
            <a:r>
              <a:rPr lang="en-GB" sz="1000" i="1" dirty="0">
                <a:solidFill>
                  <a:schemeClr val="bg1"/>
                </a:solidFill>
              </a:rPr>
              <a:t>et al, JAMA </a:t>
            </a:r>
            <a:r>
              <a:rPr lang="en-GB" sz="1000" dirty="0">
                <a:solidFill>
                  <a:schemeClr val="bg1"/>
                </a:solidFill>
              </a:rPr>
              <a:t>2003</a:t>
            </a:r>
            <a:r>
              <a:rPr lang="en-US" sz="1000" dirty="0">
                <a:solidFill>
                  <a:schemeClr val="bg1"/>
                </a:solidFill>
              </a:rPr>
              <a:t>; 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GB" sz="1000" dirty="0">
                <a:solidFill>
                  <a:schemeClr val="bg1"/>
                </a:solidFill>
              </a:rPr>
              <a:t>9. van </a:t>
            </a:r>
            <a:r>
              <a:rPr lang="en-GB" sz="1000" dirty="0" err="1">
                <a:solidFill>
                  <a:schemeClr val="bg1"/>
                </a:solidFill>
              </a:rPr>
              <a:t>Walraven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i="1" dirty="0">
                <a:solidFill>
                  <a:schemeClr val="bg1"/>
                </a:solidFill>
              </a:rPr>
              <a:t>et al</a:t>
            </a:r>
            <a:r>
              <a:rPr lang="en-GB" sz="1000" dirty="0">
                <a:solidFill>
                  <a:schemeClr val="bg1"/>
                </a:solidFill>
              </a:rPr>
              <a:t>,</a:t>
            </a:r>
            <a:r>
              <a:rPr lang="en-GB" sz="1000" i="1" dirty="0">
                <a:solidFill>
                  <a:schemeClr val="bg1"/>
                </a:solidFill>
              </a:rPr>
              <a:t> Arch Intern Med </a:t>
            </a:r>
            <a:r>
              <a:rPr lang="en-GB" sz="1000" dirty="0">
                <a:solidFill>
                  <a:schemeClr val="bg1"/>
                </a:solidFill>
              </a:rPr>
              <a:t>2003; 10. </a:t>
            </a:r>
            <a:r>
              <a:rPr lang="en-GB" sz="1000" dirty="0" err="1">
                <a:solidFill>
                  <a:schemeClr val="bg1"/>
                </a:solidFill>
              </a:rPr>
              <a:t>Fuster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i="1" dirty="0">
                <a:solidFill>
                  <a:schemeClr val="bg1"/>
                </a:solidFill>
              </a:rPr>
              <a:t>et al</a:t>
            </a:r>
            <a:r>
              <a:rPr lang="en-GB" sz="1000" dirty="0">
                <a:solidFill>
                  <a:schemeClr val="bg1"/>
                </a:solidFill>
              </a:rPr>
              <a:t>,</a:t>
            </a:r>
            <a:r>
              <a:rPr lang="en-GB" sz="1000" i="1" dirty="0">
                <a:solidFill>
                  <a:schemeClr val="bg1"/>
                </a:solidFill>
              </a:rPr>
              <a:t> Circulation </a:t>
            </a:r>
            <a:r>
              <a:rPr lang="en-GB" sz="1000" dirty="0">
                <a:solidFill>
                  <a:schemeClr val="bg1"/>
                </a:solidFill>
              </a:rPr>
              <a:t>2006; 11. Lip </a:t>
            </a:r>
            <a:r>
              <a:rPr lang="en-GB" sz="1000" i="1" dirty="0">
                <a:solidFill>
                  <a:schemeClr val="bg1"/>
                </a:solidFill>
              </a:rPr>
              <a:t>et al</a:t>
            </a:r>
            <a:r>
              <a:rPr lang="en-GB" sz="1000" dirty="0">
                <a:solidFill>
                  <a:schemeClr val="bg1"/>
                </a:solidFill>
              </a:rPr>
              <a:t>,</a:t>
            </a:r>
            <a:r>
              <a:rPr lang="en-GB" sz="1000" i="1" dirty="0">
                <a:solidFill>
                  <a:schemeClr val="bg1"/>
                </a:solidFill>
              </a:rPr>
              <a:t> Chest </a:t>
            </a:r>
            <a:r>
              <a:rPr lang="en-GB" sz="1000" dirty="0">
                <a:solidFill>
                  <a:schemeClr val="bg1"/>
                </a:solidFill>
              </a:rPr>
              <a:t>2010</a:t>
            </a:r>
            <a:endParaRPr lang="da-DK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143000"/>
          </a:xfrm>
        </p:spPr>
        <p:txBody>
          <a:bodyPr/>
          <a:lstStyle/>
          <a:p>
            <a:r>
              <a:rPr lang="en-GB" sz="2800" dirty="0" smtClean="0"/>
              <a:t>Differences in risk stratification schemes yield varying degrees of stroke risk</a:t>
            </a:r>
          </a:p>
        </p:txBody>
      </p:sp>
      <p:sp>
        <p:nvSpPr>
          <p:cNvPr id="33795" name="Content Placeholder 6"/>
          <p:cNvSpPr>
            <a:spLocks noGrp="1"/>
          </p:cNvSpPr>
          <p:nvPr>
            <p:ph idx="1"/>
          </p:nvPr>
        </p:nvSpPr>
        <p:spPr>
          <a:xfrm>
            <a:off x="279400" y="1348263"/>
            <a:ext cx="8407400" cy="4525963"/>
          </a:xfrm>
        </p:spPr>
        <p:txBody>
          <a:bodyPr/>
          <a:lstStyle/>
          <a:p>
            <a:r>
              <a:rPr lang="en-GB" sz="2000" dirty="0" smtClean="0"/>
              <a:t>Percentage of patients with AF (enrolled in the SPORTIF III and V trials) classified as being at low, moderate and high risk of stroke, according to individual risk stratification schemes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769100" y="6309320"/>
            <a:ext cx="191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cs typeface="Arial" charset="0"/>
              </a:rPr>
              <a:t>Baruch </a:t>
            </a:r>
            <a:r>
              <a:rPr lang="en-US" sz="1200" i="1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US" sz="1200" dirty="0">
                <a:solidFill>
                  <a:srgbClr val="FFFFFF"/>
                </a:solidFill>
                <a:cs typeface="Arial" charset="0"/>
              </a:rPr>
              <a:t>, </a:t>
            </a:r>
            <a:r>
              <a:rPr lang="en-US" sz="1200" i="1" dirty="0">
                <a:solidFill>
                  <a:srgbClr val="FFFFFF"/>
                </a:solidFill>
                <a:cs typeface="Arial" charset="0"/>
              </a:rPr>
              <a:t>Stroke </a:t>
            </a:r>
            <a:r>
              <a:rPr lang="en-GB" sz="1200" dirty="0">
                <a:solidFill>
                  <a:srgbClr val="FFFFFF"/>
                </a:solidFill>
                <a:cs typeface="Arial" charset="0"/>
              </a:rPr>
              <a:t>2007</a:t>
            </a:r>
            <a:endParaRPr lang="da-DK" sz="1200" dirty="0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603250" y="4005263"/>
            <a:ext cx="22923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509044" y="511571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221831" y="511571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942556" y="511571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47406" y="511571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66544" y="511571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107906" y="511571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73225" y="4627563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73225" y="4184650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73225" y="3746500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73225" y="3306763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73225" y="2868613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9" name="TextBox 32"/>
          <p:cNvSpPr txBox="1">
            <a:spLocks noChangeArrowheads="1"/>
          </p:cNvSpPr>
          <p:nvPr/>
        </p:nvSpPr>
        <p:spPr bwMode="auto">
          <a:xfrm>
            <a:off x="1154113" y="2697163"/>
            <a:ext cx="527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 dirty="0">
                <a:solidFill>
                  <a:srgbClr val="FFFFFF"/>
                </a:solidFill>
                <a:cs typeface="Arial" charset="0"/>
              </a:rPr>
              <a:t>100</a:t>
            </a:r>
          </a:p>
        </p:txBody>
      </p:sp>
      <p:sp>
        <p:nvSpPr>
          <p:cNvPr id="33810" name="TextBox 33"/>
          <p:cNvSpPr txBox="1">
            <a:spLocks noChangeArrowheads="1"/>
          </p:cNvSpPr>
          <p:nvPr/>
        </p:nvSpPr>
        <p:spPr bwMode="auto">
          <a:xfrm>
            <a:off x="1268413" y="3136900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rgbClr val="FFFFFF"/>
                </a:solidFill>
                <a:cs typeface="Arial" charset="0"/>
              </a:rPr>
              <a:t>80</a:t>
            </a:r>
          </a:p>
        </p:txBody>
      </p:sp>
      <p:sp>
        <p:nvSpPr>
          <p:cNvPr id="33811" name="TextBox 34"/>
          <p:cNvSpPr txBox="1">
            <a:spLocks noChangeArrowheads="1"/>
          </p:cNvSpPr>
          <p:nvPr/>
        </p:nvSpPr>
        <p:spPr bwMode="auto">
          <a:xfrm>
            <a:off x="1268413" y="3575050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rgbClr val="FFFFFF"/>
                </a:solidFill>
                <a:cs typeface="Arial" charset="0"/>
              </a:rPr>
              <a:t>60</a:t>
            </a:r>
          </a:p>
        </p:txBody>
      </p:sp>
      <p:sp>
        <p:nvSpPr>
          <p:cNvPr id="33812" name="TextBox 35"/>
          <p:cNvSpPr txBox="1">
            <a:spLocks noChangeArrowheads="1"/>
          </p:cNvSpPr>
          <p:nvPr/>
        </p:nvSpPr>
        <p:spPr bwMode="auto">
          <a:xfrm>
            <a:off x="1268413" y="4017963"/>
            <a:ext cx="412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rgbClr val="FFFFFF"/>
                </a:solidFill>
                <a:cs typeface="Arial" charset="0"/>
              </a:rPr>
              <a:t>40</a:t>
            </a:r>
          </a:p>
        </p:txBody>
      </p:sp>
      <p:sp>
        <p:nvSpPr>
          <p:cNvPr id="33813" name="TextBox 36"/>
          <p:cNvSpPr txBox="1">
            <a:spLocks noChangeArrowheads="1"/>
          </p:cNvSpPr>
          <p:nvPr/>
        </p:nvSpPr>
        <p:spPr bwMode="auto">
          <a:xfrm>
            <a:off x="1268413" y="4459288"/>
            <a:ext cx="412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rgbClr val="FFFFFF"/>
                </a:solidFill>
                <a:cs typeface="Arial" charset="0"/>
              </a:rPr>
              <a:t>20</a:t>
            </a:r>
          </a:p>
        </p:txBody>
      </p:sp>
      <p:sp>
        <p:nvSpPr>
          <p:cNvPr id="33814" name="TextBox 37"/>
          <p:cNvSpPr txBox="1">
            <a:spLocks noChangeArrowheads="1"/>
          </p:cNvSpPr>
          <p:nvPr/>
        </p:nvSpPr>
        <p:spPr bwMode="auto">
          <a:xfrm>
            <a:off x="1382713" y="490855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rgbClr val="FFFFFF"/>
                </a:solidFill>
                <a:cs typeface="Arial" charset="0"/>
              </a:rPr>
              <a:t>0</a:t>
            </a:r>
          </a:p>
        </p:txBody>
      </p:sp>
      <p:sp>
        <p:nvSpPr>
          <p:cNvPr id="33815" name="TextBox 38"/>
          <p:cNvSpPr txBox="1">
            <a:spLocks noChangeArrowheads="1"/>
          </p:cNvSpPr>
          <p:nvPr/>
        </p:nvSpPr>
        <p:spPr bwMode="auto">
          <a:xfrm>
            <a:off x="1939925" y="5130800"/>
            <a:ext cx="514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FFFF"/>
                </a:solidFill>
                <a:cs typeface="Arial" charset="0"/>
              </a:rPr>
              <a:t>AFI</a:t>
            </a:r>
          </a:p>
        </p:txBody>
      </p:sp>
      <p:sp>
        <p:nvSpPr>
          <p:cNvPr id="33816" name="TextBox 39"/>
          <p:cNvSpPr txBox="1">
            <a:spLocks noChangeArrowheads="1"/>
          </p:cNvSpPr>
          <p:nvPr/>
        </p:nvSpPr>
        <p:spPr bwMode="auto">
          <a:xfrm>
            <a:off x="2544763" y="5130800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FFFF"/>
                </a:solidFill>
                <a:cs typeface="Arial" charset="0"/>
              </a:rPr>
              <a:t>SPAF</a:t>
            </a:r>
          </a:p>
        </p:txBody>
      </p:sp>
      <p:sp>
        <p:nvSpPr>
          <p:cNvPr id="33817" name="TextBox 40"/>
          <p:cNvSpPr txBox="1">
            <a:spLocks noChangeArrowheads="1"/>
          </p:cNvSpPr>
          <p:nvPr/>
        </p:nvSpPr>
        <p:spPr bwMode="auto">
          <a:xfrm>
            <a:off x="3236913" y="5130800"/>
            <a:ext cx="763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FFFF"/>
                </a:solidFill>
                <a:cs typeface="Arial" charset="0"/>
              </a:rPr>
              <a:t>ACCP</a:t>
            </a:r>
            <a:br>
              <a:rPr lang="en-GB" sz="1600" b="1">
                <a:solidFill>
                  <a:srgbClr val="FFFFFF"/>
                </a:solidFill>
                <a:cs typeface="Arial" charset="0"/>
              </a:rPr>
            </a:br>
            <a:r>
              <a:rPr lang="en-GB" sz="1600" b="1">
                <a:solidFill>
                  <a:srgbClr val="FFFFFF"/>
                </a:solidFill>
                <a:cs typeface="Arial" charset="0"/>
              </a:rPr>
              <a:t>2001</a:t>
            </a:r>
          </a:p>
        </p:txBody>
      </p:sp>
      <p:sp>
        <p:nvSpPr>
          <p:cNvPr id="33818" name="TextBox 41"/>
          <p:cNvSpPr txBox="1">
            <a:spLocks noChangeArrowheads="1"/>
          </p:cNvSpPr>
          <p:nvPr/>
        </p:nvSpPr>
        <p:spPr bwMode="auto">
          <a:xfrm>
            <a:off x="3951288" y="5130800"/>
            <a:ext cx="763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FFFF"/>
                </a:solidFill>
                <a:cs typeface="Arial" charset="0"/>
              </a:rPr>
              <a:t>ACCP</a:t>
            </a:r>
            <a:br>
              <a:rPr lang="en-GB" sz="1600" b="1">
                <a:solidFill>
                  <a:srgbClr val="FFFFFF"/>
                </a:solidFill>
                <a:cs typeface="Arial" charset="0"/>
              </a:rPr>
            </a:br>
            <a:r>
              <a:rPr lang="en-GB" sz="1600" b="1">
                <a:solidFill>
                  <a:srgbClr val="FFFFFF"/>
                </a:solidFill>
                <a:cs typeface="Arial" charset="0"/>
              </a:rPr>
              <a:t>2004</a:t>
            </a:r>
          </a:p>
        </p:txBody>
      </p:sp>
      <p:sp>
        <p:nvSpPr>
          <p:cNvPr id="33819" name="TextBox 42"/>
          <p:cNvSpPr txBox="1">
            <a:spLocks noChangeArrowheads="1"/>
          </p:cNvSpPr>
          <p:nvPr/>
        </p:nvSpPr>
        <p:spPr bwMode="auto">
          <a:xfrm>
            <a:off x="4530725" y="5130800"/>
            <a:ext cx="1025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FFFF"/>
                </a:solidFill>
                <a:cs typeface="Arial" charset="0"/>
              </a:rPr>
              <a:t>CHADS</a:t>
            </a:r>
            <a:r>
              <a:rPr lang="en-GB" sz="1600" b="1" baseline="-25000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33820" name="TextBox 43"/>
          <p:cNvSpPr txBox="1">
            <a:spLocks noChangeArrowheads="1"/>
          </p:cNvSpPr>
          <p:nvPr/>
        </p:nvSpPr>
        <p:spPr bwMode="auto">
          <a:xfrm>
            <a:off x="5450296" y="5130800"/>
            <a:ext cx="6706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 dirty="0" err="1">
                <a:solidFill>
                  <a:schemeClr val="bg1"/>
                </a:solidFill>
                <a:cs typeface="Arial" charset="0"/>
              </a:rPr>
              <a:t>Fram</a:t>
            </a:r>
            <a:r>
              <a:rPr lang="en-GB" sz="1600" b="1" dirty="0">
                <a:solidFill>
                  <a:schemeClr val="bg1"/>
                </a:solidFill>
                <a:cs typeface="Arial" charset="0"/>
              </a:rPr>
              <a:t>.</a:t>
            </a:r>
            <a:endParaRPr lang="en-GB" sz="1600" b="1" baseline="-25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3821" name="TextBox 44"/>
          <p:cNvSpPr txBox="1">
            <a:spLocks noChangeArrowheads="1"/>
          </p:cNvSpPr>
          <p:nvPr/>
        </p:nvSpPr>
        <p:spPr bwMode="auto">
          <a:xfrm>
            <a:off x="6003925" y="5130800"/>
            <a:ext cx="1089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FFFF"/>
                </a:solidFill>
                <a:cs typeface="Arial" charset="0"/>
              </a:rPr>
              <a:t>van</a:t>
            </a:r>
            <a:br>
              <a:rPr lang="en-GB" sz="1600" b="1">
                <a:solidFill>
                  <a:srgbClr val="FFFFFF"/>
                </a:solidFill>
                <a:cs typeface="Arial" charset="0"/>
              </a:rPr>
            </a:br>
            <a:r>
              <a:rPr lang="en-GB" sz="1600" b="1">
                <a:solidFill>
                  <a:srgbClr val="FFFFFF"/>
                </a:solidFill>
                <a:cs typeface="Arial" charset="0"/>
              </a:rPr>
              <a:t>Walraven</a:t>
            </a:r>
            <a:endParaRPr lang="en-GB" sz="1600" b="1" baseline="-25000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6847681" y="511571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237288" y="2903538"/>
            <a:ext cx="533400" cy="2170112"/>
          </a:xfrm>
          <a:prstGeom prst="rect">
            <a:avLst/>
          </a:prstGeom>
          <a:solidFill>
            <a:srgbClr val="B4DC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237288" y="2863850"/>
            <a:ext cx="533400" cy="46038"/>
          </a:xfrm>
          <a:prstGeom prst="rect">
            <a:avLst/>
          </a:prstGeom>
          <a:solidFill>
            <a:srgbClr val="FFF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513388" y="2863850"/>
            <a:ext cx="533400" cy="915988"/>
          </a:xfrm>
          <a:prstGeom prst="rect">
            <a:avLst/>
          </a:prstGeom>
          <a:solidFill>
            <a:srgbClr val="FFF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13388" y="3752850"/>
            <a:ext cx="533400" cy="817563"/>
          </a:xfrm>
          <a:prstGeom prst="rect">
            <a:avLst/>
          </a:prstGeom>
          <a:solidFill>
            <a:srgbClr val="FF9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13388" y="4567238"/>
            <a:ext cx="533400" cy="506412"/>
          </a:xfrm>
          <a:prstGeom prst="rect">
            <a:avLst/>
          </a:prstGeom>
          <a:solidFill>
            <a:srgbClr val="B4DC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765675" y="2863850"/>
            <a:ext cx="533400" cy="61913"/>
          </a:xfrm>
          <a:prstGeom prst="rect">
            <a:avLst/>
          </a:prstGeom>
          <a:solidFill>
            <a:srgbClr val="FFF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765675" y="2913063"/>
            <a:ext cx="533400" cy="1381125"/>
          </a:xfrm>
          <a:prstGeom prst="rect">
            <a:avLst/>
          </a:prstGeom>
          <a:solidFill>
            <a:srgbClr val="FF9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65675" y="4276725"/>
            <a:ext cx="533400" cy="796925"/>
          </a:xfrm>
          <a:prstGeom prst="rect">
            <a:avLst/>
          </a:prstGeom>
          <a:solidFill>
            <a:srgbClr val="B4DC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056063" y="2863850"/>
            <a:ext cx="533400" cy="69850"/>
          </a:xfrm>
          <a:prstGeom prst="rect">
            <a:avLst/>
          </a:prstGeom>
          <a:solidFill>
            <a:srgbClr val="FFF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056063" y="2913063"/>
            <a:ext cx="533400" cy="71437"/>
          </a:xfrm>
          <a:prstGeom prst="rect">
            <a:avLst/>
          </a:prstGeom>
          <a:solidFill>
            <a:srgbClr val="FF9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6063" y="2954338"/>
            <a:ext cx="533400" cy="2119312"/>
          </a:xfrm>
          <a:prstGeom prst="rect">
            <a:avLst/>
          </a:prstGeom>
          <a:solidFill>
            <a:srgbClr val="B4DC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348038" y="2863850"/>
            <a:ext cx="533400" cy="84138"/>
          </a:xfrm>
          <a:prstGeom prst="rect">
            <a:avLst/>
          </a:prstGeom>
          <a:solidFill>
            <a:srgbClr val="FFF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48038" y="2947988"/>
            <a:ext cx="533400" cy="50800"/>
          </a:xfrm>
          <a:prstGeom prst="rect">
            <a:avLst/>
          </a:prstGeom>
          <a:solidFill>
            <a:srgbClr val="FF9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348038" y="2997200"/>
            <a:ext cx="533400" cy="2076450"/>
          </a:xfrm>
          <a:prstGeom prst="rect">
            <a:avLst/>
          </a:prstGeom>
          <a:solidFill>
            <a:srgbClr val="B4DC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638425" y="2863850"/>
            <a:ext cx="533400" cy="33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638425" y="3127375"/>
            <a:ext cx="533400" cy="1066800"/>
          </a:xfrm>
          <a:prstGeom prst="rect">
            <a:avLst/>
          </a:prstGeom>
          <a:solidFill>
            <a:srgbClr val="FF9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638425" y="4114800"/>
            <a:ext cx="533400" cy="958850"/>
          </a:xfrm>
          <a:prstGeom prst="rect">
            <a:avLst/>
          </a:prstGeom>
          <a:solidFill>
            <a:srgbClr val="B4DC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30400" y="2863850"/>
            <a:ext cx="533400" cy="187325"/>
          </a:xfrm>
          <a:prstGeom prst="rect">
            <a:avLst/>
          </a:prstGeom>
          <a:solidFill>
            <a:srgbClr val="FFF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930400" y="2957513"/>
            <a:ext cx="533400" cy="379412"/>
          </a:xfrm>
          <a:prstGeom prst="rect">
            <a:avLst/>
          </a:prstGeom>
          <a:solidFill>
            <a:srgbClr val="FF9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930400" y="3213100"/>
            <a:ext cx="533400" cy="1860550"/>
          </a:xfrm>
          <a:prstGeom prst="rect">
            <a:avLst/>
          </a:prstGeom>
          <a:solidFill>
            <a:srgbClr val="B4DC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666875" y="5080000"/>
            <a:ext cx="52212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427913" y="2921000"/>
            <a:ext cx="144462" cy="144463"/>
          </a:xfrm>
          <a:prstGeom prst="rect">
            <a:avLst/>
          </a:prstGeom>
          <a:solidFill>
            <a:srgbClr val="FFF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427913" y="3128963"/>
            <a:ext cx="144462" cy="144462"/>
          </a:xfrm>
          <a:prstGeom prst="rect">
            <a:avLst/>
          </a:prstGeom>
          <a:solidFill>
            <a:srgbClr val="FF9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427913" y="3336925"/>
            <a:ext cx="144462" cy="142875"/>
          </a:xfrm>
          <a:prstGeom prst="rect">
            <a:avLst/>
          </a:prstGeom>
          <a:solidFill>
            <a:srgbClr val="B4DC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3847" name="TextBox 75"/>
          <p:cNvSpPr txBox="1">
            <a:spLocks noChangeArrowheads="1"/>
          </p:cNvSpPr>
          <p:nvPr/>
        </p:nvSpPr>
        <p:spPr bwMode="auto">
          <a:xfrm>
            <a:off x="7540625" y="2844800"/>
            <a:ext cx="5127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rgbClr val="FFFFFF"/>
                </a:solidFill>
                <a:cs typeface="Arial" charset="0"/>
              </a:rPr>
              <a:t>Low</a:t>
            </a:r>
            <a:endParaRPr lang="en-GB" sz="1400" baseline="-25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848" name="TextBox 76"/>
          <p:cNvSpPr txBox="1">
            <a:spLocks noChangeArrowheads="1"/>
          </p:cNvSpPr>
          <p:nvPr/>
        </p:nvSpPr>
        <p:spPr bwMode="auto">
          <a:xfrm>
            <a:off x="7540625" y="3055938"/>
            <a:ext cx="939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rgbClr val="FFFFFF"/>
                </a:solidFill>
                <a:cs typeface="Arial" charset="0"/>
              </a:rPr>
              <a:t>Moderate</a:t>
            </a:r>
            <a:endParaRPr lang="en-GB" sz="1400" baseline="-25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849" name="TextBox 77"/>
          <p:cNvSpPr txBox="1">
            <a:spLocks noChangeArrowheads="1"/>
          </p:cNvSpPr>
          <p:nvPr/>
        </p:nvSpPr>
        <p:spPr bwMode="auto">
          <a:xfrm>
            <a:off x="7540625" y="3259138"/>
            <a:ext cx="552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rgbClr val="FFFFFF"/>
                </a:solidFill>
                <a:cs typeface="Arial" charset="0"/>
              </a:rPr>
              <a:t>High</a:t>
            </a:r>
            <a:endParaRPr lang="en-GB" sz="1400" baseline="-25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850" name="TextBox 78"/>
          <p:cNvSpPr txBox="1">
            <a:spLocks noChangeArrowheads="1"/>
          </p:cNvSpPr>
          <p:nvPr/>
        </p:nvSpPr>
        <p:spPr bwMode="auto">
          <a:xfrm rot="-5400000">
            <a:off x="488950" y="3795713"/>
            <a:ext cx="13604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FFFF"/>
                </a:solidFill>
                <a:cs typeface="Arial" charset="0"/>
              </a:rPr>
              <a:t>Patients 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"/>
          <p:cNvSpPr>
            <a:spLocks noGrp="1" noChangeArrowheads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/>
          <a:lstStyle/>
          <a:p>
            <a:r>
              <a:rPr lang="en-GB" dirty="0" smtClean="0"/>
              <a:t>CHADS</a:t>
            </a:r>
            <a:r>
              <a:rPr lang="en-GB" baseline="-25000" dirty="0" smtClean="0"/>
              <a:t>2</a:t>
            </a:r>
            <a:r>
              <a:rPr lang="en-GB" dirty="0" smtClean="0"/>
              <a:t> is the most recognized risk stratification scheme</a:t>
            </a:r>
          </a:p>
        </p:txBody>
      </p:sp>
      <p:sp>
        <p:nvSpPr>
          <p:cNvPr id="34819" name="Content Placeholder 10"/>
          <p:cNvSpPr>
            <a:spLocks noGrp="1"/>
          </p:cNvSpPr>
          <p:nvPr>
            <p:ph idx="1"/>
          </p:nvPr>
        </p:nvSpPr>
        <p:spPr>
          <a:xfrm>
            <a:off x="586370" y="799058"/>
            <a:ext cx="8529637" cy="450215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1 or 2 points are assigned as shown for each of the risk factors below</a:t>
            </a:r>
          </a:p>
          <a:p>
            <a:r>
              <a:rPr lang="en-GB" sz="1800" dirty="0" smtClean="0"/>
              <a:t>Stroke risk is determined by the cumulative score</a:t>
            </a:r>
          </a:p>
          <a:p>
            <a:endParaRPr lang="en-GB" sz="1800" dirty="0" smtClean="0"/>
          </a:p>
        </p:txBody>
      </p:sp>
      <p:sp>
        <p:nvSpPr>
          <p:cNvPr id="34820" name="Text Box 89"/>
          <p:cNvSpPr txBox="1">
            <a:spLocks noChangeArrowheads="1"/>
          </p:cNvSpPr>
          <p:nvPr/>
        </p:nvSpPr>
        <p:spPr bwMode="auto">
          <a:xfrm>
            <a:off x="755576" y="6237312"/>
            <a:ext cx="7753350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>
              <a:tabLst>
                <a:tab pos="177800" algn="l"/>
              </a:tabLst>
            </a:pPr>
            <a:r>
              <a:rPr lang="en-GB" sz="1200" dirty="0">
                <a:solidFill>
                  <a:schemeClr val="bg1"/>
                </a:solidFill>
                <a:cs typeface="Arial" charset="0"/>
              </a:rPr>
              <a:t>Gage </a:t>
            </a:r>
            <a:r>
              <a:rPr lang="en-GB" sz="1200" i="1" dirty="0">
                <a:solidFill>
                  <a:schemeClr val="bg1"/>
                </a:solidFill>
                <a:cs typeface="Arial" charset="0"/>
              </a:rPr>
              <a:t>et al</a:t>
            </a:r>
            <a:r>
              <a:rPr lang="en-GB" sz="1200" dirty="0">
                <a:solidFill>
                  <a:schemeClr val="bg1"/>
                </a:solidFill>
                <a:cs typeface="Arial" charset="0"/>
              </a:rPr>
              <a:t>,</a:t>
            </a:r>
            <a:r>
              <a:rPr lang="en-GB" sz="1200" i="1" dirty="0">
                <a:solidFill>
                  <a:schemeClr val="bg1"/>
                </a:solidFill>
                <a:cs typeface="Arial" charset="0"/>
              </a:rPr>
              <a:t> JAMA </a:t>
            </a:r>
            <a:r>
              <a:rPr lang="en-GB" sz="1200" dirty="0">
                <a:solidFill>
                  <a:schemeClr val="bg1"/>
                </a:solidFill>
                <a:cs typeface="Arial" charset="0"/>
              </a:rPr>
              <a:t>2001</a:t>
            </a:r>
          </a:p>
        </p:txBody>
      </p:sp>
      <p:sp>
        <p:nvSpPr>
          <p:cNvPr id="34916" name="Rectangle 100"/>
          <p:cNvSpPr>
            <a:spLocks noChangeArrowheads="1"/>
          </p:cNvSpPr>
          <p:nvPr/>
        </p:nvSpPr>
        <p:spPr bwMode="auto">
          <a:xfrm>
            <a:off x="615950" y="5619949"/>
            <a:ext cx="43608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1400" dirty="0">
                <a:solidFill>
                  <a:schemeClr val="bg1"/>
                </a:solidFill>
                <a:latin typeface="+mn-lt"/>
                <a:cs typeface="Arial" charset="0"/>
              </a:rPr>
              <a:t>*Per 100 patient-years without antithrombotic therapy</a:t>
            </a:r>
          </a:p>
        </p:txBody>
      </p:sp>
      <p:graphicFrame>
        <p:nvGraphicFramePr>
          <p:cNvPr id="12" name="Group 50"/>
          <p:cNvGraphicFramePr>
            <a:graphicFrameLocks/>
          </p:cNvGraphicFramePr>
          <p:nvPr/>
        </p:nvGraphicFramePr>
        <p:xfrm>
          <a:off x="722313" y="1590874"/>
          <a:ext cx="2625551" cy="4045452"/>
        </p:xfrm>
        <a:graphic>
          <a:graphicData uri="http://schemas.openxmlformats.org/drawingml/2006/table">
            <a:tbl>
              <a:tblPr/>
              <a:tblGrid>
                <a:gridCol w="1600737"/>
                <a:gridCol w="1024814"/>
              </a:tblGrid>
              <a:tr h="4996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Points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8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ongestive </a:t>
                      </a:r>
                      <a:b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heart failure 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ypertension 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5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 </a:t>
                      </a:r>
                      <a:b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≥75 years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iabetes mellitus 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03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troke/TIA</a:t>
                      </a:r>
                    </a:p>
                  </a:txBody>
                  <a:tcPr marL="9000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98"/>
          <p:cNvGraphicFramePr>
            <a:graphicFrameLocks/>
          </p:cNvGraphicFramePr>
          <p:nvPr/>
        </p:nvGraphicFramePr>
        <p:xfrm>
          <a:off x="4713288" y="1590874"/>
          <a:ext cx="1350962" cy="4046839"/>
        </p:xfrm>
        <a:graphic>
          <a:graphicData uri="http://schemas.openxmlformats.org/drawingml/2006/table">
            <a:tbl>
              <a:tblPr/>
              <a:tblGrid>
                <a:gridCol w="1350962"/>
              </a:tblGrid>
              <a:tr h="5056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CHADS</a:t>
                      </a:r>
                      <a:r>
                        <a:rPr kumimoji="0" lang="en-GB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6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5056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0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056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5056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00"/>
                    </a:solidFill>
                  </a:tcPr>
                </a:tc>
              </a:tr>
              <a:tr h="5056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056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4850" name="Flèche droite 37"/>
          <p:cNvSpPr>
            <a:spLocks noChangeArrowheads="1"/>
          </p:cNvSpPr>
          <p:nvPr/>
        </p:nvSpPr>
        <p:spPr bwMode="auto">
          <a:xfrm>
            <a:off x="3103563" y="2976761"/>
            <a:ext cx="1593850" cy="1225550"/>
          </a:xfrm>
          <a:prstGeom prst="rightArrow">
            <a:avLst>
              <a:gd name="adj1" fmla="val 50000"/>
              <a:gd name="adj2" fmla="val 50016"/>
            </a:avLst>
          </a:prstGeom>
          <a:solidFill>
            <a:srgbClr val="50AAC8"/>
          </a:solidFill>
          <a:ln w="9525" algn="ctr">
            <a:noFill/>
            <a:round/>
            <a:headEnd/>
            <a:tailEnd/>
          </a:ln>
        </p:spPr>
        <p:txBody>
          <a:bodyPr anchorCtr="1"/>
          <a:lstStyle/>
          <a:p>
            <a:pPr algn="ctr" eaLnBrk="0" hangingPunct="0"/>
            <a:r>
              <a:rPr lang="en-GB" sz="1600" dirty="0">
                <a:solidFill>
                  <a:schemeClr val="bg1"/>
                </a:solidFill>
                <a:cs typeface="Arial" charset="0"/>
              </a:rPr>
              <a:t>Add points together</a:t>
            </a:r>
          </a:p>
        </p:txBody>
      </p:sp>
      <p:graphicFrame>
        <p:nvGraphicFramePr>
          <p:cNvPr id="15" name="Group 100"/>
          <p:cNvGraphicFramePr>
            <a:graphicFrameLocks noGrp="1"/>
          </p:cNvGraphicFramePr>
          <p:nvPr/>
        </p:nvGraphicFramePr>
        <p:xfrm>
          <a:off x="6197600" y="1590874"/>
          <a:ext cx="2681288" cy="4046837"/>
        </p:xfrm>
        <a:graphic>
          <a:graphicData uri="http://schemas.openxmlformats.org/drawingml/2006/table">
            <a:tbl>
              <a:tblPr/>
              <a:tblGrid>
                <a:gridCol w="2681288"/>
              </a:tblGrid>
              <a:tr h="4985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Stroke rate (95% CI)*</a:t>
                      </a:r>
                      <a:endParaRPr kumimoji="0" lang="en-GB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18.2 (10.5–27.4)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51279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12.5 (8.2–17.5)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0140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 (6.3–11.1)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028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5.9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(4.6–7.3)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5355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4.0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(3.1–5.1)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00"/>
                    </a:solidFill>
                  </a:tcPr>
                </a:tc>
              </a:tr>
              <a:tr h="50140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2.8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(2.0–3.8)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914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1.9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(1.2–3.0)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5"/>
          <p:cNvSpPr>
            <a:spLocks noGrp="1" noChangeArrowheads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n-GB" altLang="zh-CN" sz="2800" dirty="0" smtClean="0">
                <a:ea typeface="SimSun" pitchFamily="2" charset="-122"/>
              </a:rPr>
              <a:t>ACCF/AHA/HRS 2011 and ACCP 2008 guidelines: based on CHADS</a:t>
            </a:r>
            <a:r>
              <a:rPr lang="en-GB" altLang="zh-CN" sz="2800" baseline="-25000" dirty="0" smtClean="0">
                <a:ea typeface="SimSun" pitchFamily="2" charset="-122"/>
              </a:rPr>
              <a:t>2</a:t>
            </a:r>
            <a:endParaRPr lang="en-US" altLang="zh-CN" sz="2800" baseline="30000" dirty="0" smtClean="0">
              <a:ea typeface="SimSun" pitchFamily="2" charset="-122"/>
            </a:endParaRPr>
          </a:p>
        </p:txBody>
      </p:sp>
      <p:sp>
        <p:nvSpPr>
          <p:cNvPr id="35843" name="Rectangle 56"/>
          <p:cNvSpPr>
            <a:spLocks noGrp="1" noChangeArrowheads="1"/>
          </p:cNvSpPr>
          <p:nvPr>
            <p:ph idx="1"/>
          </p:nvPr>
        </p:nvSpPr>
        <p:spPr>
          <a:xfrm>
            <a:off x="614363" y="943074"/>
            <a:ext cx="7916862" cy="450215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GB" altLang="zh-CN" sz="2000" b="1" dirty="0" smtClean="0">
                <a:solidFill>
                  <a:srgbClr val="FFF000"/>
                </a:solidFill>
                <a:ea typeface="SimSun" pitchFamily="2" charset="-122"/>
              </a:rPr>
              <a:t>CHADS</a:t>
            </a:r>
            <a:r>
              <a:rPr lang="en-GB" altLang="zh-CN" sz="2000" b="1" baseline="-25000" dirty="0" smtClean="0">
                <a:solidFill>
                  <a:srgbClr val="FFF000"/>
                </a:solidFill>
                <a:ea typeface="SimSun" pitchFamily="2" charset="-122"/>
              </a:rPr>
              <a:t>2</a:t>
            </a:r>
            <a:r>
              <a:rPr lang="en-GB" altLang="zh-CN" sz="2000" b="1" dirty="0" smtClean="0">
                <a:solidFill>
                  <a:srgbClr val="FFF000"/>
                </a:solidFill>
                <a:ea typeface="SimSun" pitchFamily="2" charset="-122"/>
              </a:rPr>
              <a:t> scoring</a:t>
            </a:r>
            <a:r>
              <a:rPr lang="en-GB" altLang="zh-CN" sz="2000" b="1" baseline="30000" dirty="0" smtClean="0">
                <a:solidFill>
                  <a:srgbClr val="FFF000"/>
                </a:solidFill>
                <a:ea typeface="SimSun" pitchFamily="2" charset="-122"/>
              </a:rPr>
              <a:t>1</a:t>
            </a:r>
          </a:p>
          <a:p>
            <a:r>
              <a:rPr lang="en-GB" altLang="zh-CN" sz="2000" b="1" dirty="0" smtClean="0">
                <a:solidFill>
                  <a:srgbClr val="FFF000"/>
                </a:solidFill>
                <a:ea typeface="SimSun" pitchFamily="2" charset="-122"/>
              </a:rPr>
              <a:t>C</a:t>
            </a:r>
            <a:r>
              <a:rPr lang="en-GB" altLang="zh-CN" sz="2000" dirty="0" smtClean="0">
                <a:ea typeface="SimSun" pitchFamily="2" charset="-122"/>
              </a:rPr>
              <a:t>HF			+1</a:t>
            </a:r>
          </a:p>
          <a:p>
            <a:r>
              <a:rPr lang="en-GB" altLang="zh-CN" sz="2000" b="1" dirty="0" smtClean="0">
                <a:solidFill>
                  <a:srgbClr val="FFF000"/>
                </a:solidFill>
                <a:ea typeface="SimSun" pitchFamily="2" charset="-122"/>
              </a:rPr>
              <a:t>H</a:t>
            </a:r>
            <a:r>
              <a:rPr lang="en-GB" altLang="zh-CN" sz="2000" dirty="0" smtClean="0">
                <a:ea typeface="SimSun" pitchFamily="2" charset="-122"/>
              </a:rPr>
              <a:t>ypertension		+1</a:t>
            </a:r>
          </a:p>
          <a:p>
            <a:r>
              <a:rPr lang="en-GB" altLang="zh-CN" sz="2000" b="1" dirty="0" smtClean="0">
                <a:solidFill>
                  <a:srgbClr val="FFF000"/>
                </a:solidFill>
                <a:ea typeface="SimSun" pitchFamily="2" charset="-122"/>
              </a:rPr>
              <a:t>A</a:t>
            </a:r>
            <a:r>
              <a:rPr lang="en-GB" altLang="zh-CN" sz="2000" dirty="0" smtClean="0">
                <a:ea typeface="SimSun" pitchFamily="2" charset="-122"/>
              </a:rPr>
              <a:t>ge </a:t>
            </a:r>
            <a:r>
              <a:rPr lang="en-GB" altLang="zh-CN" sz="2000" dirty="0" smtClean="0">
                <a:ea typeface="SimSun" pitchFamily="2" charset="-122"/>
                <a:cs typeface="Arial" charset="0"/>
              </a:rPr>
              <a:t>≥</a:t>
            </a:r>
            <a:r>
              <a:rPr lang="en-GB" altLang="zh-CN" sz="2000" dirty="0" smtClean="0">
                <a:ea typeface="SimSun" pitchFamily="2" charset="-122"/>
              </a:rPr>
              <a:t>75 years	+1</a:t>
            </a:r>
          </a:p>
          <a:p>
            <a:r>
              <a:rPr lang="en-GB" altLang="zh-CN" sz="2000" b="1" dirty="0" smtClean="0">
                <a:solidFill>
                  <a:srgbClr val="FFF000"/>
                </a:solidFill>
                <a:ea typeface="SimSun" pitchFamily="2" charset="-122"/>
              </a:rPr>
              <a:t>D</a:t>
            </a:r>
            <a:r>
              <a:rPr lang="en-GB" altLang="zh-CN" sz="2000" dirty="0" smtClean="0">
                <a:ea typeface="SimSun" pitchFamily="2" charset="-122"/>
              </a:rPr>
              <a:t>iabetes mellitus	+1</a:t>
            </a:r>
          </a:p>
          <a:p>
            <a:r>
              <a:rPr lang="en-GB" altLang="zh-CN" sz="2000" dirty="0" smtClean="0">
                <a:ea typeface="SimSun" pitchFamily="2" charset="-122"/>
              </a:rPr>
              <a:t>Prior </a:t>
            </a:r>
            <a:r>
              <a:rPr lang="en-GB" altLang="zh-CN" sz="2000" b="1" dirty="0" smtClean="0">
                <a:solidFill>
                  <a:srgbClr val="FFF000"/>
                </a:solidFill>
                <a:ea typeface="SimSun" pitchFamily="2" charset="-122"/>
              </a:rPr>
              <a:t>S</a:t>
            </a:r>
            <a:r>
              <a:rPr lang="en-GB" altLang="zh-CN" sz="2000" dirty="0" smtClean="0">
                <a:ea typeface="SimSun" pitchFamily="2" charset="-122"/>
              </a:rPr>
              <a:t>troke or TIA	+2</a:t>
            </a:r>
            <a:endParaRPr lang="en-US" altLang="zh-CN" sz="2000" dirty="0" smtClean="0">
              <a:ea typeface="SimSun" pitchFamily="2" charset="-122"/>
            </a:endParaRPr>
          </a:p>
        </p:txBody>
      </p:sp>
      <p:sp>
        <p:nvSpPr>
          <p:cNvPr id="35844" name="Text Box 89"/>
          <p:cNvSpPr txBox="1">
            <a:spLocks noChangeArrowheads="1"/>
          </p:cNvSpPr>
          <p:nvPr/>
        </p:nvSpPr>
        <p:spPr bwMode="auto">
          <a:xfrm>
            <a:off x="3635896" y="6205514"/>
            <a:ext cx="5251798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anchor="b">
            <a:spAutoFit/>
          </a:bodyPr>
          <a:lstStyle/>
          <a:p>
            <a:pPr marL="342900" indent="-342900" algn="r">
              <a:tabLst>
                <a:tab pos="177800" algn="l"/>
              </a:tabLst>
            </a:pPr>
            <a:r>
              <a:rPr lang="en-GB" altLang="zh-CN" sz="1200">
                <a:solidFill>
                  <a:schemeClr val="bg1"/>
                </a:solidFill>
                <a:ea typeface="SimSun" pitchFamily="2" charset="-122"/>
              </a:rPr>
              <a:t>1. Gage </a:t>
            </a:r>
            <a:r>
              <a:rPr lang="en-GB" altLang="zh-CN" sz="1200" i="1">
                <a:solidFill>
                  <a:schemeClr val="bg1"/>
                </a:solidFill>
                <a:ea typeface="SimSun" pitchFamily="2" charset="-122"/>
              </a:rPr>
              <a:t>et al</a:t>
            </a:r>
            <a:r>
              <a:rPr lang="en-GB" altLang="zh-CN" sz="1200">
                <a:solidFill>
                  <a:schemeClr val="bg1"/>
                </a:solidFill>
                <a:ea typeface="SimSun" pitchFamily="2" charset="-122"/>
              </a:rPr>
              <a:t>, </a:t>
            </a:r>
            <a:r>
              <a:rPr lang="en-GB" altLang="zh-CN" sz="1200" i="1">
                <a:solidFill>
                  <a:schemeClr val="bg1"/>
                </a:solidFill>
                <a:ea typeface="SimSun" pitchFamily="2" charset="-122"/>
              </a:rPr>
              <a:t>JAMA </a:t>
            </a:r>
            <a:r>
              <a:rPr lang="en-GB" altLang="zh-CN" sz="1200">
                <a:solidFill>
                  <a:schemeClr val="bg1"/>
                </a:solidFill>
                <a:ea typeface="SimSun" pitchFamily="2" charset="-122"/>
              </a:rPr>
              <a:t>2001; 2. Singer </a:t>
            </a:r>
            <a:r>
              <a:rPr lang="en-GB" altLang="zh-CN" sz="1200" i="1">
                <a:solidFill>
                  <a:schemeClr val="bg1"/>
                </a:solidFill>
                <a:ea typeface="SimSun" pitchFamily="2" charset="-122"/>
              </a:rPr>
              <a:t>et al</a:t>
            </a:r>
            <a:r>
              <a:rPr lang="en-GB" altLang="zh-CN" sz="1200">
                <a:solidFill>
                  <a:schemeClr val="bg1"/>
                </a:solidFill>
                <a:ea typeface="SimSun" pitchFamily="2" charset="-122"/>
              </a:rPr>
              <a:t>, </a:t>
            </a:r>
            <a:r>
              <a:rPr lang="en-GB" altLang="zh-CN" sz="1200" i="1">
                <a:solidFill>
                  <a:schemeClr val="bg1"/>
                </a:solidFill>
                <a:ea typeface="SimSun" pitchFamily="2" charset="-122"/>
              </a:rPr>
              <a:t>Chest </a:t>
            </a:r>
            <a:r>
              <a:rPr lang="en-GB" altLang="zh-CN" sz="1200">
                <a:solidFill>
                  <a:schemeClr val="bg1"/>
                </a:solidFill>
                <a:ea typeface="SimSun" pitchFamily="2" charset="-122"/>
              </a:rPr>
              <a:t>2008; 3. Fuster </a:t>
            </a:r>
            <a:r>
              <a:rPr lang="en-GB" altLang="zh-CN" sz="1200" i="1">
                <a:solidFill>
                  <a:schemeClr val="bg1"/>
                </a:solidFill>
                <a:ea typeface="SimSun" pitchFamily="2" charset="-122"/>
              </a:rPr>
              <a:t>et al</a:t>
            </a:r>
            <a:r>
              <a:rPr lang="en-GB" altLang="zh-CN" sz="1200">
                <a:solidFill>
                  <a:schemeClr val="bg1"/>
                </a:solidFill>
                <a:ea typeface="SimSun" pitchFamily="2" charset="-122"/>
              </a:rPr>
              <a:t>,</a:t>
            </a:r>
            <a:r>
              <a:rPr lang="en-GB" altLang="zh-CN" sz="1200" i="1">
                <a:solidFill>
                  <a:schemeClr val="bg1"/>
                </a:solidFill>
                <a:ea typeface="SimSun" pitchFamily="2" charset="-122"/>
              </a:rPr>
              <a:t> Circulation </a:t>
            </a:r>
            <a:r>
              <a:rPr lang="en-GB" altLang="zh-CN" sz="1200">
                <a:solidFill>
                  <a:schemeClr val="bg1"/>
                </a:solidFill>
                <a:ea typeface="SimSun" pitchFamily="2" charset="-122"/>
              </a:rPr>
              <a:t>2011 </a:t>
            </a:r>
          </a:p>
        </p:txBody>
      </p:sp>
      <p:graphicFrame>
        <p:nvGraphicFramePr>
          <p:cNvPr id="10" name="Group 42"/>
          <p:cNvGraphicFramePr>
            <a:graphicFrameLocks noGrp="1"/>
          </p:cNvGraphicFramePr>
          <p:nvPr/>
        </p:nvGraphicFramePr>
        <p:xfrm>
          <a:off x="614363" y="3224043"/>
          <a:ext cx="7805738" cy="2546163"/>
        </p:xfrm>
        <a:graphic>
          <a:graphicData uri="http://schemas.openxmlformats.org/drawingml/2006/table">
            <a:tbl>
              <a:tblPr/>
              <a:tblGrid>
                <a:gridCol w="1646690"/>
                <a:gridCol w="3045307"/>
                <a:gridCol w="3113741"/>
              </a:tblGrid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endParaRPr kumimoji="0" lang="en-GB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L="89946" marR="89946" marT="46800" marB="4680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Recommended therapy</a:t>
                      </a:r>
                    </a:p>
                  </a:txBody>
                  <a:tcPr marL="89946" marR="89946" marT="46800" marB="4680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CHADS</a:t>
                      </a:r>
                      <a:r>
                        <a:rPr kumimoji="0" lang="en-US" altLang="zh-CN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</a:t>
                      </a:r>
                      <a:b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</a:b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score</a:t>
                      </a:r>
                    </a:p>
                  </a:txBody>
                  <a:tcPr marL="89946" marR="8994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ACCP</a:t>
                      </a:r>
                      <a:b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</a:b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2008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</a:t>
                      </a:r>
                    </a:p>
                  </a:txBody>
                  <a:tcPr marL="89946" marR="89946" marT="46800" marB="468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ACCF/AHA/HRS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2011</a:t>
                      </a:r>
                      <a:r>
                        <a:rPr kumimoji="0" lang="en-GB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</a:t>
                      </a:r>
                    </a:p>
                  </a:txBody>
                  <a:tcPr marL="89946" marR="89946" marT="46800" marB="468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marL="89946" marR="89946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ASA </a:t>
                      </a:r>
                      <a:b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</a:b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75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325 mg/day</a:t>
                      </a:r>
                    </a:p>
                  </a:txBody>
                  <a:tcPr marL="89946" marR="89946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ASA </a:t>
                      </a:r>
                      <a:b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</a:b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81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325 mg/day</a:t>
                      </a:r>
                    </a:p>
                  </a:txBody>
                  <a:tcPr marL="89946" marR="89946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marL="89946" marR="89946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VKA (INR 2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3) or </a:t>
                      </a:r>
                      <a:b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</a:b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ASA 75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325 mg/day</a:t>
                      </a:r>
                    </a:p>
                  </a:txBody>
                  <a:tcPr marL="89946" marR="89946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VKA (INR 2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3) or </a:t>
                      </a:r>
                      <a:b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</a:b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ASA 81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325 mg/day</a:t>
                      </a:r>
                    </a:p>
                  </a:txBody>
                  <a:tcPr marL="89946" marR="89946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GB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≥2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L="89946" marR="89946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charset="0"/>
                        <a:buNone/>
                        <a:tabLst>
                          <a:tab pos="627063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VKA (INR 2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3)</a:t>
                      </a:r>
                    </a:p>
                  </a:txBody>
                  <a:tcPr marL="89946" marR="89946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VKA (INR 2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3)</a:t>
                      </a:r>
                    </a:p>
                  </a:txBody>
                  <a:tcPr marL="89946" marR="89946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4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2800" dirty="0" smtClean="0"/>
              <a:t>CHA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DS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-VASc: </a:t>
            </a:r>
            <a:br>
              <a:rPr lang="en-GB" sz="2800" dirty="0" smtClean="0"/>
            </a:br>
            <a:r>
              <a:rPr lang="en-GB" sz="2800" dirty="0" smtClean="0"/>
              <a:t>a further refinement of CHADS</a:t>
            </a:r>
            <a:r>
              <a:rPr lang="en-GB" sz="2800" baseline="-25000" dirty="0" smtClean="0"/>
              <a:t>2</a:t>
            </a:r>
          </a:p>
        </p:txBody>
      </p:sp>
      <p:sp>
        <p:nvSpPr>
          <p:cNvPr id="36867" name="Text Box 67"/>
          <p:cNvSpPr txBox="1">
            <a:spLocks noChangeArrowheads="1"/>
          </p:cNvSpPr>
          <p:nvPr/>
        </p:nvSpPr>
        <p:spPr bwMode="auto">
          <a:xfrm>
            <a:off x="615950" y="5445224"/>
            <a:ext cx="8239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FFFFFF"/>
                </a:solidFill>
              </a:rPr>
              <a:t>*Left ventricular ejection fraction ≤40%; </a:t>
            </a:r>
            <a:r>
              <a:rPr lang="en-GB" sz="1200" baseline="30000" dirty="0">
                <a:solidFill>
                  <a:srgbClr val="FFFFFF"/>
                </a:solidFill>
              </a:rPr>
              <a:t>#</a:t>
            </a:r>
            <a:r>
              <a:rPr lang="en-GB" sz="1200" dirty="0">
                <a:solidFill>
                  <a:srgbClr val="FFFFFF"/>
                </a:solidFill>
              </a:rPr>
              <a:t>Including prior revascularization, amputation due to peripheral artery disease or angiographic evidence of peripheral artery disease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1187624" y="6237312"/>
            <a:ext cx="7486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/>
            <a:r>
              <a:rPr lang="en-GB" sz="1200">
                <a:solidFill>
                  <a:srgbClr val="FFFFFF"/>
                </a:solidFill>
              </a:rPr>
              <a:t>C</a:t>
            </a:r>
            <a:r>
              <a:rPr lang="en-US" sz="1200">
                <a:solidFill>
                  <a:srgbClr val="FFFFFF"/>
                </a:solidFill>
              </a:rPr>
              <a:t>amm </a:t>
            </a:r>
            <a:r>
              <a:rPr lang="en-US" sz="1200" i="1">
                <a:solidFill>
                  <a:srgbClr val="FFFFFF"/>
                </a:solidFill>
              </a:rPr>
              <a:t>et al</a:t>
            </a:r>
            <a:r>
              <a:rPr lang="en-US" sz="1200">
                <a:solidFill>
                  <a:srgbClr val="FFFFFF"/>
                </a:solidFill>
              </a:rPr>
              <a:t>,</a:t>
            </a:r>
            <a:r>
              <a:rPr lang="en-US" sz="1200" i="1">
                <a:solidFill>
                  <a:srgbClr val="FFFFFF"/>
                </a:solidFill>
              </a:rPr>
              <a:t> Eur Heart J </a:t>
            </a:r>
            <a:r>
              <a:rPr lang="en-US" sz="1200">
                <a:solidFill>
                  <a:srgbClr val="FFFFFF"/>
                </a:solidFill>
              </a:rPr>
              <a:t>2010</a:t>
            </a:r>
            <a:r>
              <a:rPr lang="en-GB" sz="1200">
                <a:solidFill>
                  <a:srgbClr val="FFFFFF"/>
                </a:solidFill>
              </a:rPr>
              <a:t>; Lip </a:t>
            </a:r>
            <a:r>
              <a:rPr lang="en-GB" sz="1200" i="1">
                <a:solidFill>
                  <a:srgbClr val="FFFFFF"/>
                </a:solidFill>
              </a:rPr>
              <a:t>et al, Chest </a:t>
            </a:r>
            <a:r>
              <a:rPr lang="en-GB" sz="1200">
                <a:solidFill>
                  <a:srgbClr val="FFFFFF"/>
                </a:solidFill>
              </a:rPr>
              <a:t>2010 </a:t>
            </a:r>
          </a:p>
        </p:txBody>
      </p:sp>
      <p:graphicFrame>
        <p:nvGraphicFramePr>
          <p:cNvPr id="8" name="Group 32"/>
          <p:cNvGraphicFramePr>
            <a:graphicFrameLocks/>
          </p:cNvGraphicFramePr>
          <p:nvPr/>
        </p:nvGraphicFramePr>
        <p:xfrm>
          <a:off x="683568" y="1124744"/>
          <a:ext cx="7697787" cy="4333874"/>
        </p:xfrm>
        <a:graphic>
          <a:graphicData uri="http://schemas.openxmlformats.org/drawingml/2006/table">
            <a:tbl>
              <a:tblPr/>
              <a:tblGrid>
                <a:gridCol w="5788336"/>
                <a:gridCol w="1909451"/>
              </a:tblGrid>
              <a:tr h="4023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Risk factor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Points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Congestive heart failure/LV dysfunction*</a:t>
                      </a:r>
                    </a:p>
                  </a:txBody>
                  <a:tcPr marR="0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Hypertension</a:t>
                      </a:r>
                    </a:p>
                  </a:txBody>
                  <a:tcPr marR="0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Age ≥75 years</a:t>
                      </a:r>
                    </a:p>
                  </a:txBody>
                  <a:tcPr marR="0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+2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Diabetes mellitus</a:t>
                      </a:r>
                    </a:p>
                  </a:txBody>
                  <a:tcPr marR="0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Previous stroke/TIA/thromboembolism</a:t>
                      </a:r>
                    </a:p>
                  </a:txBody>
                  <a:tcPr marR="0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+2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3174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Vascular disease (MI, aortic plaque, peripheral artery disease)</a:t>
                      </a:r>
                      <a:r>
                        <a:rPr kumimoji="0" lang="en-GB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#</a:t>
                      </a:r>
                    </a:p>
                  </a:txBody>
                  <a:tcPr marR="0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Age 65–74 years</a:t>
                      </a:r>
                    </a:p>
                  </a:txBody>
                  <a:tcPr marR="0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 category (female)</a:t>
                      </a:r>
                    </a:p>
                  </a:txBody>
                  <a:tcPr marR="0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00">
                <a:tc>
                  <a:txBody>
                    <a:bodyPr/>
                    <a:lstStyle/>
                    <a:p>
                      <a:pPr marL="0" marR="0" lvl="0" indent="0" algn="l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Maximum score</a:t>
                      </a:r>
                    </a:p>
                  </a:txBody>
                  <a:tcPr marR="0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81632"/>
            <a:ext cx="8229600" cy="1143000"/>
          </a:xfrm>
        </p:spPr>
        <p:txBody>
          <a:bodyPr/>
          <a:lstStyle/>
          <a:p>
            <a:r>
              <a:rPr lang="en-GB" altLang="zh-CN" sz="2800" dirty="0" smtClean="0">
                <a:ea typeface="SimSun" pitchFamily="2" charset="-122"/>
              </a:rPr>
              <a:t>ESC 2010 guidelines: based on </a:t>
            </a:r>
            <a:br>
              <a:rPr lang="en-GB" altLang="zh-CN" sz="2800" dirty="0" smtClean="0">
                <a:ea typeface="SimSun" pitchFamily="2" charset="-122"/>
              </a:rPr>
            </a:br>
            <a:r>
              <a:rPr lang="en-GB" altLang="zh-CN" sz="2800" dirty="0" smtClean="0">
                <a:ea typeface="SimSun" pitchFamily="2" charset="-122"/>
              </a:rPr>
              <a:t>CHADS</a:t>
            </a:r>
            <a:r>
              <a:rPr lang="en-GB" altLang="zh-CN" sz="2800" baseline="-25000" dirty="0" smtClean="0">
                <a:ea typeface="SimSun" pitchFamily="2" charset="-122"/>
              </a:rPr>
              <a:t>2</a:t>
            </a:r>
            <a:r>
              <a:rPr lang="en-GB" altLang="zh-CN" sz="2800" dirty="0" smtClean="0">
                <a:ea typeface="SimSun" pitchFamily="2" charset="-122"/>
              </a:rPr>
              <a:t> and CHA</a:t>
            </a:r>
            <a:r>
              <a:rPr lang="en-GB" altLang="zh-CN" sz="2800" baseline="-25000" dirty="0" smtClean="0">
                <a:ea typeface="SimSun" pitchFamily="2" charset="-122"/>
              </a:rPr>
              <a:t>2</a:t>
            </a:r>
            <a:r>
              <a:rPr lang="en-GB" altLang="zh-CN" sz="2800" dirty="0" smtClean="0">
                <a:ea typeface="SimSun" pitchFamily="2" charset="-122"/>
              </a:rPr>
              <a:t>DS</a:t>
            </a:r>
            <a:r>
              <a:rPr lang="en-GB" altLang="zh-CN" sz="2800" baseline="-25000" dirty="0" smtClean="0">
                <a:ea typeface="SimSun" pitchFamily="2" charset="-122"/>
              </a:rPr>
              <a:t>2</a:t>
            </a:r>
            <a:r>
              <a:rPr lang="en-GB" altLang="zh-CN" sz="2800" dirty="0" smtClean="0">
                <a:ea typeface="SimSun" pitchFamily="2" charset="-122"/>
              </a:rPr>
              <a:t>-VASc</a:t>
            </a:r>
            <a:endParaRPr lang="en-US" altLang="zh-CN" sz="2800" dirty="0" smtClean="0">
              <a:ea typeface="SimSun" pitchFamily="2" charset="-122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4363" y="1023714"/>
            <a:ext cx="3881437" cy="4502150"/>
          </a:xfrm>
        </p:spPr>
        <p:txBody>
          <a:bodyPr/>
          <a:lstStyle/>
          <a:p>
            <a:r>
              <a:rPr lang="en-GB" altLang="zh-CN" sz="1600" b="1" dirty="0" smtClean="0">
                <a:solidFill>
                  <a:srgbClr val="FFF000"/>
                </a:solidFill>
                <a:ea typeface="SimSun" pitchFamily="2" charset="-122"/>
              </a:rPr>
              <a:t>C</a:t>
            </a:r>
            <a:r>
              <a:rPr lang="en-GB" altLang="zh-CN" sz="1600" dirty="0" smtClean="0">
                <a:ea typeface="SimSun" pitchFamily="2" charset="-122"/>
              </a:rPr>
              <a:t>HF/LV dysfunction	+1</a:t>
            </a:r>
          </a:p>
          <a:p>
            <a:r>
              <a:rPr lang="en-GB" altLang="zh-CN" sz="1600" b="1" dirty="0" smtClean="0">
                <a:solidFill>
                  <a:srgbClr val="FFF000"/>
                </a:solidFill>
                <a:ea typeface="SimSun" pitchFamily="2" charset="-122"/>
              </a:rPr>
              <a:t>H</a:t>
            </a:r>
            <a:r>
              <a:rPr lang="en-GB" altLang="zh-CN" sz="1600" dirty="0" smtClean="0">
                <a:ea typeface="SimSun" pitchFamily="2" charset="-122"/>
              </a:rPr>
              <a:t>ypertension		+1</a:t>
            </a:r>
          </a:p>
          <a:p>
            <a:r>
              <a:rPr lang="en-GB" altLang="zh-CN" sz="1600" b="1" dirty="0" smtClean="0">
                <a:solidFill>
                  <a:srgbClr val="FFF000"/>
                </a:solidFill>
                <a:ea typeface="SimSun" pitchFamily="2" charset="-122"/>
              </a:rPr>
              <a:t>A</a:t>
            </a:r>
            <a:r>
              <a:rPr lang="en-GB" altLang="zh-CN" sz="1600" dirty="0" smtClean="0">
                <a:ea typeface="SimSun" pitchFamily="2" charset="-122"/>
              </a:rPr>
              <a:t>ge ≥75 years		+2</a:t>
            </a:r>
          </a:p>
          <a:p>
            <a:r>
              <a:rPr lang="en-GB" altLang="zh-CN" sz="1600" b="1" dirty="0" smtClean="0">
                <a:solidFill>
                  <a:srgbClr val="FFF000"/>
                </a:solidFill>
                <a:ea typeface="SimSun" pitchFamily="2" charset="-122"/>
              </a:rPr>
              <a:t>D</a:t>
            </a:r>
            <a:r>
              <a:rPr lang="en-GB" altLang="zh-CN" sz="1600" dirty="0" smtClean="0">
                <a:ea typeface="SimSun" pitchFamily="2" charset="-122"/>
              </a:rPr>
              <a:t>iabetes mellitus		+1</a:t>
            </a:r>
          </a:p>
          <a:p>
            <a:r>
              <a:rPr lang="en-GB" altLang="zh-CN" sz="1600" dirty="0" smtClean="0">
                <a:ea typeface="SimSun" pitchFamily="2" charset="-122"/>
              </a:rPr>
              <a:t>Prior </a:t>
            </a:r>
            <a:r>
              <a:rPr lang="en-GB" altLang="zh-CN" sz="1600" b="1" dirty="0" smtClean="0">
                <a:solidFill>
                  <a:srgbClr val="FFF000"/>
                </a:solidFill>
                <a:ea typeface="SimSun" pitchFamily="2" charset="-122"/>
              </a:rPr>
              <a:t>S</a:t>
            </a:r>
            <a:r>
              <a:rPr lang="en-GB" altLang="zh-CN" sz="1600" dirty="0" smtClean="0">
                <a:ea typeface="SimSun" pitchFamily="2" charset="-122"/>
              </a:rPr>
              <a:t>troke/TIA/TE	+2</a:t>
            </a:r>
          </a:p>
          <a:p>
            <a:r>
              <a:rPr lang="en-GB" altLang="zh-CN" sz="1600" b="1" dirty="0" smtClean="0">
                <a:solidFill>
                  <a:srgbClr val="FFF000"/>
                </a:solidFill>
                <a:ea typeface="SimSun" pitchFamily="2" charset="-122"/>
              </a:rPr>
              <a:t>V</a:t>
            </a:r>
            <a:r>
              <a:rPr lang="en-GB" altLang="zh-CN" sz="1600" dirty="0" smtClean="0">
                <a:ea typeface="SimSun" pitchFamily="2" charset="-122"/>
              </a:rPr>
              <a:t>ascular disease 	+1</a:t>
            </a:r>
          </a:p>
          <a:p>
            <a:r>
              <a:rPr lang="en-GB" altLang="zh-CN" sz="1600" b="1" dirty="0" smtClean="0">
                <a:solidFill>
                  <a:srgbClr val="FFF000"/>
                </a:solidFill>
                <a:ea typeface="SimSun" pitchFamily="2" charset="-122"/>
              </a:rPr>
              <a:t>A</a:t>
            </a:r>
            <a:r>
              <a:rPr lang="en-GB" altLang="zh-CN" sz="1600" dirty="0" smtClean="0">
                <a:ea typeface="SimSun" pitchFamily="2" charset="-122"/>
              </a:rPr>
              <a:t>ge 65</a:t>
            </a:r>
            <a:r>
              <a:rPr lang="en-GB" altLang="zh-CN" sz="1600" dirty="0" smtClean="0">
                <a:ea typeface="SimSun" pitchFamily="2" charset="-122"/>
                <a:sym typeface="Symbol" pitchFamily="18" charset="2"/>
              </a:rPr>
              <a:t>–</a:t>
            </a:r>
            <a:r>
              <a:rPr lang="en-GB" altLang="zh-CN" sz="1600" dirty="0" smtClean="0">
                <a:ea typeface="SimSun" pitchFamily="2" charset="-122"/>
              </a:rPr>
              <a:t>74 years		+1</a:t>
            </a:r>
          </a:p>
          <a:p>
            <a:r>
              <a:rPr lang="en-GB" altLang="zh-CN" sz="1600" b="1" dirty="0" smtClean="0">
                <a:solidFill>
                  <a:srgbClr val="FFF000"/>
                </a:solidFill>
                <a:ea typeface="SimSun" pitchFamily="2" charset="-122"/>
              </a:rPr>
              <a:t>S</a:t>
            </a:r>
            <a:r>
              <a:rPr lang="en-GB" altLang="zh-CN" sz="1600" dirty="0" smtClean="0">
                <a:ea typeface="SimSun" pitchFamily="2" charset="-122"/>
              </a:rPr>
              <a:t>ex </a:t>
            </a:r>
            <a:r>
              <a:rPr lang="en-GB" altLang="zh-CN" sz="1600" b="1" dirty="0" smtClean="0">
                <a:solidFill>
                  <a:srgbClr val="FFF000"/>
                </a:solidFill>
                <a:ea typeface="SimSun" pitchFamily="2" charset="-122"/>
              </a:rPr>
              <a:t>c</a:t>
            </a:r>
            <a:r>
              <a:rPr lang="en-GB" altLang="zh-CN" sz="1600" dirty="0" smtClean="0">
                <a:ea typeface="SimSun" pitchFamily="2" charset="-122"/>
              </a:rPr>
              <a:t>ategory (female)	+1</a:t>
            </a:r>
            <a:endParaRPr lang="en-US" altLang="zh-CN" sz="1600" dirty="0" smtClean="0">
              <a:ea typeface="SimSun" pitchFamily="2" charset="-122"/>
            </a:endParaRPr>
          </a:p>
        </p:txBody>
      </p:sp>
      <p:sp>
        <p:nvSpPr>
          <p:cNvPr id="37892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023714"/>
            <a:ext cx="3956050" cy="4502150"/>
          </a:xfrm>
        </p:spPr>
        <p:txBody>
          <a:bodyPr/>
          <a:lstStyle/>
          <a:p>
            <a:r>
              <a:rPr lang="en-GB" altLang="zh-CN" sz="1600" dirty="0" smtClean="0">
                <a:ea typeface="SimSun" pitchFamily="2" charset="-122"/>
              </a:rPr>
              <a:t>Initial evaluation: CHADS</a:t>
            </a:r>
            <a:r>
              <a:rPr lang="en-GB" altLang="zh-CN" sz="1600" baseline="-25000" dirty="0" smtClean="0">
                <a:ea typeface="SimSun" pitchFamily="2" charset="-122"/>
              </a:rPr>
              <a:t>2</a:t>
            </a:r>
          </a:p>
          <a:p>
            <a:r>
              <a:rPr lang="en-US" altLang="zh-CN" sz="1600" dirty="0" smtClean="0">
                <a:ea typeface="SimSun" pitchFamily="2" charset="-122"/>
              </a:rPr>
              <a:t>If CHADS</a:t>
            </a:r>
            <a:r>
              <a:rPr lang="en-US" altLang="zh-CN" sz="1600" baseline="-25000" dirty="0" smtClean="0">
                <a:ea typeface="SimSun" pitchFamily="2" charset="-122"/>
              </a:rPr>
              <a:t>2</a:t>
            </a:r>
            <a:r>
              <a:rPr lang="en-US" altLang="zh-CN" sz="1600" dirty="0" smtClean="0">
                <a:ea typeface="SimSun" pitchFamily="2" charset="-122"/>
              </a:rPr>
              <a:t> ≥2 </a:t>
            </a:r>
            <a:r>
              <a:rPr lang="en-US" altLang="zh-CN" sz="1600" dirty="0" smtClean="0">
                <a:ea typeface="SimSun" pitchFamily="2" charset="-122"/>
                <a:sym typeface="Symbol" pitchFamily="18" charset="2"/>
              </a:rPr>
              <a:t> oral anticoagulation</a:t>
            </a:r>
          </a:p>
          <a:p>
            <a:r>
              <a:rPr lang="en-US" altLang="zh-CN" sz="1600" dirty="0" smtClean="0">
                <a:ea typeface="SimSun" pitchFamily="2" charset="-122"/>
                <a:sym typeface="Symbol" pitchFamily="18" charset="2"/>
              </a:rPr>
              <a:t>If CHADS</a:t>
            </a:r>
            <a:r>
              <a:rPr lang="en-US" altLang="zh-CN" sz="1600" baseline="-25000" dirty="0" smtClean="0">
                <a:ea typeface="SimSun" pitchFamily="2" charset="-122"/>
                <a:sym typeface="Symbol" pitchFamily="18" charset="2"/>
              </a:rPr>
              <a:t>2</a:t>
            </a:r>
            <a:r>
              <a:rPr lang="en-US" altLang="zh-CN" sz="1600" dirty="0" smtClean="0">
                <a:ea typeface="SimSun" pitchFamily="2" charset="-122"/>
                <a:sym typeface="Symbol" pitchFamily="18" charset="2"/>
              </a:rPr>
              <a:t> &lt;2  CHA</a:t>
            </a:r>
            <a:r>
              <a:rPr lang="en-US" altLang="zh-CN" sz="1600" baseline="-25000" dirty="0" smtClean="0">
                <a:ea typeface="SimSun" pitchFamily="2" charset="-122"/>
                <a:sym typeface="Symbol" pitchFamily="18" charset="2"/>
              </a:rPr>
              <a:t>2</a:t>
            </a:r>
            <a:r>
              <a:rPr lang="en-US" altLang="zh-CN" sz="1600" dirty="0" smtClean="0">
                <a:ea typeface="SimSun" pitchFamily="2" charset="-122"/>
                <a:sym typeface="Symbol" pitchFamily="18" charset="2"/>
              </a:rPr>
              <a:t>DS</a:t>
            </a:r>
            <a:r>
              <a:rPr lang="en-US" altLang="zh-CN" sz="1600" baseline="-25000" dirty="0" smtClean="0">
                <a:ea typeface="SimSun" pitchFamily="2" charset="-122"/>
                <a:sym typeface="Symbol" pitchFamily="18" charset="2"/>
              </a:rPr>
              <a:t>2</a:t>
            </a:r>
            <a:r>
              <a:rPr lang="en-US" altLang="zh-CN" sz="1600" dirty="0" smtClean="0">
                <a:ea typeface="SimSun" pitchFamily="2" charset="-122"/>
                <a:sym typeface="Symbol" pitchFamily="18" charset="2"/>
              </a:rPr>
              <a:t>-VASc</a:t>
            </a:r>
          </a:p>
          <a:p>
            <a:endParaRPr lang="en-GB" sz="1600" dirty="0" smtClean="0"/>
          </a:p>
        </p:txBody>
      </p:sp>
      <p:sp>
        <p:nvSpPr>
          <p:cNvPr id="37893" name="Text Box 89"/>
          <p:cNvSpPr txBox="1">
            <a:spLocks noChangeArrowheads="1"/>
          </p:cNvSpPr>
          <p:nvPr/>
        </p:nvSpPr>
        <p:spPr bwMode="auto">
          <a:xfrm>
            <a:off x="971600" y="6317952"/>
            <a:ext cx="7753350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marL="342900" indent="-342900" algn="r">
              <a:tabLst>
                <a:tab pos="177800" algn="l"/>
              </a:tabLst>
            </a:pPr>
            <a:r>
              <a:rPr lang="en-GB" altLang="zh-CN" sz="1200" dirty="0" err="1">
                <a:solidFill>
                  <a:schemeClr val="bg1"/>
                </a:solidFill>
                <a:ea typeface="SimSun" pitchFamily="2" charset="-122"/>
              </a:rPr>
              <a:t>Camm</a:t>
            </a:r>
            <a:r>
              <a:rPr lang="en-GB" altLang="zh-CN" sz="1200" dirty="0">
                <a:solidFill>
                  <a:schemeClr val="bg1"/>
                </a:solidFill>
                <a:ea typeface="SimSun" pitchFamily="2" charset="-122"/>
              </a:rPr>
              <a:t> </a:t>
            </a:r>
            <a:r>
              <a:rPr lang="en-GB" altLang="zh-CN" sz="1200" i="1" dirty="0">
                <a:solidFill>
                  <a:schemeClr val="bg1"/>
                </a:solidFill>
                <a:ea typeface="SimSun" pitchFamily="2" charset="-122"/>
              </a:rPr>
              <a:t>et al</a:t>
            </a:r>
            <a:r>
              <a:rPr lang="en-GB" altLang="zh-CN" sz="1200" dirty="0">
                <a:solidFill>
                  <a:schemeClr val="bg1"/>
                </a:solidFill>
                <a:ea typeface="SimSun" pitchFamily="2" charset="-122"/>
              </a:rPr>
              <a:t>, </a:t>
            </a:r>
            <a:r>
              <a:rPr lang="en-GB" altLang="zh-CN" sz="1200" i="1" dirty="0" err="1">
                <a:solidFill>
                  <a:schemeClr val="bg1"/>
                </a:solidFill>
                <a:ea typeface="SimSun" pitchFamily="2" charset="-122"/>
              </a:rPr>
              <a:t>Eur</a:t>
            </a:r>
            <a:r>
              <a:rPr lang="en-GB" altLang="zh-CN" sz="1200" i="1" dirty="0">
                <a:solidFill>
                  <a:schemeClr val="bg1"/>
                </a:solidFill>
                <a:ea typeface="SimSun" pitchFamily="2" charset="-122"/>
              </a:rPr>
              <a:t> Heart J </a:t>
            </a:r>
            <a:r>
              <a:rPr lang="en-GB" altLang="zh-CN" sz="1200" dirty="0">
                <a:solidFill>
                  <a:schemeClr val="bg1"/>
                </a:solidFill>
                <a:ea typeface="SimSun" pitchFamily="2" charset="-122"/>
              </a:rPr>
              <a:t>2010</a:t>
            </a:r>
          </a:p>
        </p:txBody>
      </p:sp>
      <p:sp>
        <p:nvSpPr>
          <p:cNvPr id="37894" name="Rectangle 73"/>
          <p:cNvSpPr>
            <a:spLocks noChangeArrowheads="1"/>
          </p:cNvSpPr>
          <p:nvPr/>
        </p:nvSpPr>
        <p:spPr bwMode="auto">
          <a:xfrm>
            <a:off x="4427538" y="879351"/>
            <a:ext cx="44640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eaLnBrk="0" fontAlgn="b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00000"/>
              <a:buFont typeface="Wingdings 2" pitchFamily="18" charset="2"/>
              <a:buChar char="®"/>
            </a:pPr>
            <a:endParaRPr lang="en-US" altLang="zh-CN" sz="1600">
              <a:ea typeface="SimSun" pitchFamily="2" charset="-122"/>
              <a:sym typeface="Symbol" pitchFamily="18" charset="2"/>
            </a:endParaRPr>
          </a:p>
        </p:txBody>
      </p:sp>
      <p:graphicFrame>
        <p:nvGraphicFramePr>
          <p:cNvPr id="10" name="Group 72"/>
          <p:cNvGraphicFramePr>
            <a:graphicFrameLocks noGrp="1"/>
          </p:cNvGraphicFramePr>
          <p:nvPr/>
        </p:nvGraphicFramePr>
        <p:xfrm>
          <a:off x="611188" y="3509839"/>
          <a:ext cx="7921625" cy="2354255"/>
        </p:xfrm>
        <a:graphic>
          <a:graphicData uri="http://schemas.openxmlformats.org/drawingml/2006/table">
            <a:tbl>
              <a:tblPr/>
              <a:tblGrid>
                <a:gridCol w="2520652"/>
                <a:gridCol w="2016224"/>
                <a:gridCol w="3384749"/>
              </a:tblGrid>
              <a:tr h="373055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Risk category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CHA</a:t>
                      </a:r>
                      <a:r>
                        <a:rPr kumimoji="0" lang="en-GB" altLang="zh-CN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2</a:t>
                      </a:r>
                      <a:r>
                        <a:rPr kumimoji="0" lang="en-GB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DS</a:t>
                      </a:r>
                      <a:r>
                        <a:rPr kumimoji="0" lang="en-GB" altLang="zh-CN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2</a:t>
                      </a:r>
                      <a:r>
                        <a:rPr kumimoji="0" lang="en-GB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-VASc score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Antithrombotic therapy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49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No risk factors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ASA 75–325 mg/day or nothing (preferably nothing)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49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One ‘clinically relevant</a:t>
                      </a:r>
                    </a:p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non-major’ risk factor</a:t>
                      </a:r>
                      <a:endParaRPr kumimoji="0" lang="en-GB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Oral anticoagulation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(INR 2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3)</a:t>
                      </a:r>
                      <a:b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</a:b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 or ASA 75–325 mg/day</a:t>
                      </a:r>
                      <a:b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</a:b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(preferably oral anticoagulant)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49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One ‘major’ risk factor or </a:t>
                      </a: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≥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2 ‘clinically relevant non-major’</a:t>
                      </a:r>
                    </a:p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risk factors</a:t>
                      </a:r>
                      <a:endParaRPr kumimoji="0" lang="en-GB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≥2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Oral anticoagulation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(INR 2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Symbol" pitchFamily="18" charset="2"/>
                        </a:rPr>
                        <a:t>–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3)</a:t>
                      </a:r>
                      <a:endParaRPr kumimoji="0" lang="en-GB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1" name="Rectangle 63"/>
          <p:cNvSpPr>
            <a:spLocks noChangeArrowheads="1"/>
          </p:cNvSpPr>
          <p:nvPr/>
        </p:nvSpPr>
        <p:spPr bwMode="auto">
          <a:xfrm>
            <a:off x="5219700" y="4432176"/>
            <a:ext cx="3313113" cy="1220788"/>
          </a:xfrm>
          <a:prstGeom prst="rect">
            <a:avLst/>
          </a:prstGeom>
          <a:noFill/>
          <a:ln w="2857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002677"/>
              </a:solidFill>
              <a:ea typeface="SimSun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1164</Words>
  <Application>Microsoft Office PowerPoint</Application>
  <PresentationFormat>Diavoorstelling (4:3)</PresentationFormat>
  <Paragraphs>276</Paragraphs>
  <Slides>12</Slides>
  <Notes>12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1_Office-thema</vt:lpstr>
      <vt:lpstr>Grafiek</vt:lpstr>
      <vt:lpstr>Stratifying stroke risk to guide antithrombotic therapy in patients with AF </vt:lpstr>
      <vt:lpstr>No evidence that AF type significantly impacts stroke risk</vt:lpstr>
      <vt:lpstr>Stroke Risk in AF Working Group: factors influencing stroke risk in patients with AF</vt:lpstr>
      <vt:lpstr>Different schemes designed to stratify stroke risk in patients with AF</vt:lpstr>
      <vt:lpstr>Differences in risk stratification schemes yield varying degrees of stroke risk</vt:lpstr>
      <vt:lpstr>CHADS2 is the most recognized risk stratification scheme</vt:lpstr>
      <vt:lpstr>ACCF/AHA/HRS 2011 and ACCP 2008 guidelines: based on CHADS2</vt:lpstr>
      <vt:lpstr>CHA2DS2-VASc:  a further refinement of CHADS2</vt:lpstr>
      <vt:lpstr>ESC 2010 guidelines: based on  CHADS2 and CHA2DS2-VASc</vt:lpstr>
      <vt:lpstr>Many stroke risk factors are also risk factors for bleeding</vt:lpstr>
      <vt:lpstr>1-year risk of major bleeding increases with HAS-BLED score</vt:lpstr>
      <vt:lpstr>ATRIA: a risk scheme to predict warfarin-associated haemorrhage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163</cp:revision>
  <dcterms:created xsi:type="dcterms:W3CDTF">2011-09-14T14:53:57Z</dcterms:created>
  <dcterms:modified xsi:type="dcterms:W3CDTF">2012-12-28T08:02:28Z</dcterms:modified>
</cp:coreProperties>
</file>