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79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8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81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88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30BDE7-F71F-4A17-B81F-7DE6569EACE5}" type="datetimeFigureOut">
              <a:rPr lang="en-GB" smtClean="0"/>
              <a:pPr/>
              <a:t>22/03/2013</a:t>
            </a:fld>
            <a:endParaRPr lang="en-GB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E94BAB-7C25-45C7-8FE9-FEA6AB04AD5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84976" cy="2852936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/>
              <a:t>Telemonitoring</a:t>
            </a:r>
            <a:r>
              <a:rPr lang="en-GB" sz="3600" dirty="0" smtClean="0"/>
              <a:t> van </a:t>
            </a:r>
            <a:r>
              <a:rPr lang="en-GB" sz="3600" dirty="0" err="1" smtClean="0"/>
              <a:t>patienten</a:t>
            </a:r>
            <a:r>
              <a:rPr lang="en-GB" sz="3600" dirty="0" smtClean="0"/>
              <a:t> met </a:t>
            </a:r>
            <a:r>
              <a:rPr lang="en-GB" sz="3600" dirty="0" err="1" smtClean="0"/>
              <a:t>hartfalen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i="1" dirty="0" err="1" smtClean="0"/>
              <a:t>registreren</a:t>
            </a:r>
            <a:r>
              <a:rPr lang="en-GB" sz="3600" i="1" dirty="0" smtClean="0"/>
              <a:t>, </a:t>
            </a:r>
            <a:r>
              <a:rPr lang="en-GB" sz="3600" i="1" dirty="0" err="1" smtClean="0"/>
              <a:t>vertroetelen</a:t>
            </a:r>
            <a:r>
              <a:rPr lang="en-GB" sz="3600" i="1" dirty="0" smtClean="0"/>
              <a:t> of </a:t>
            </a:r>
            <a:r>
              <a:rPr lang="en-GB" sz="3600" i="1" dirty="0" err="1" smtClean="0"/>
              <a:t>behandelen</a:t>
            </a:r>
            <a:r>
              <a:rPr lang="en-GB" sz="3600" i="1" dirty="0" smtClean="0"/>
              <a:t>?</a:t>
            </a:r>
            <a:br>
              <a:rPr lang="en-GB" sz="3600" i="1" dirty="0" smtClean="0"/>
            </a:br>
            <a:r>
              <a:rPr lang="en-GB" sz="2700" i="1" dirty="0" err="1" smtClean="0">
                <a:solidFill>
                  <a:srgbClr val="FF0000"/>
                </a:solidFill>
              </a:rPr>
              <a:t>Werkgroep</a:t>
            </a:r>
            <a:r>
              <a:rPr lang="en-GB" sz="2700" i="1" dirty="0" smtClean="0">
                <a:solidFill>
                  <a:srgbClr val="FF0000"/>
                </a:solidFill>
              </a:rPr>
              <a:t> </a:t>
            </a:r>
            <a:r>
              <a:rPr lang="en-GB" sz="2700" i="1" dirty="0" err="1" smtClean="0">
                <a:solidFill>
                  <a:srgbClr val="FF0000"/>
                </a:solidFill>
              </a:rPr>
              <a:t>hartfalen,Baarn</a:t>
            </a:r>
            <a:r>
              <a:rPr lang="en-GB" sz="2700" i="1" dirty="0" smtClean="0">
                <a:solidFill>
                  <a:srgbClr val="FF0000"/>
                </a:solidFill>
              </a:rPr>
              <a:t>, 22 </a:t>
            </a:r>
            <a:r>
              <a:rPr lang="en-GB" sz="2700" i="1" dirty="0" err="1" smtClean="0">
                <a:solidFill>
                  <a:srgbClr val="FF0000"/>
                </a:solidFill>
              </a:rPr>
              <a:t>maart</a:t>
            </a:r>
            <a:r>
              <a:rPr lang="en-GB" sz="2700" i="1" dirty="0" smtClean="0">
                <a:solidFill>
                  <a:srgbClr val="FF0000"/>
                </a:solidFill>
              </a:rPr>
              <a:t> 2013</a:t>
            </a:r>
            <a:endParaRPr lang="en-GB" sz="2700" i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848872" cy="20162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2600" b="1" i="1" dirty="0" smtClean="0"/>
              <a:t>Hans Kragten, </a:t>
            </a:r>
            <a:r>
              <a:rPr lang="en-GB" sz="2600" b="1" i="1" dirty="0" err="1" smtClean="0"/>
              <a:t>cardioloog</a:t>
            </a:r>
            <a:endParaRPr lang="en-GB" sz="2600" b="1" i="1" dirty="0" smtClean="0"/>
          </a:p>
          <a:p>
            <a:pPr algn="ctr"/>
            <a:r>
              <a:rPr lang="en-GB" sz="2600" b="1" i="1" dirty="0" smtClean="0"/>
              <a:t>Anita Arts, </a:t>
            </a:r>
            <a:r>
              <a:rPr lang="en-GB" sz="2600" b="1" i="1" dirty="0" err="1" smtClean="0"/>
              <a:t>hartfalenverpleegkundige</a:t>
            </a:r>
            <a:r>
              <a:rPr lang="en-GB" sz="2600" b="1" i="1" dirty="0" smtClean="0"/>
              <a:t> </a:t>
            </a:r>
            <a:r>
              <a:rPr lang="en-GB" sz="2600" b="1" i="1" dirty="0" err="1" smtClean="0"/>
              <a:t>i.o</a:t>
            </a:r>
            <a:r>
              <a:rPr lang="en-GB" sz="2600" b="1" i="1" dirty="0" smtClean="0"/>
              <a:t>.</a:t>
            </a:r>
          </a:p>
          <a:p>
            <a:pPr algn="ctr"/>
            <a:r>
              <a:rPr lang="en-GB" sz="2600" b="1" i="1" dirty="0" smtClean="0"/>
              <a:t>Vera Post, </a:t>
            </a:r>
            <a:r>
              <a:rPr lang="en-GB" sz="2600" b="1" i="1" dirty="0" err="1" smtClean="0"/>
              <a:t>hartfalenverpleegkundige</a:t>
            </a:r>
            <a:endParaRPr lang="en-GB" sz="2600" b="1" i="1" dirty="0" smtClean="0"/>
          </a:p>
          <a:p>
            <a:pPr algn="ctr"/>
            <a:r>
              <a:rPr lang="en-GB" sz="2600" b="1" i="1" dirty="0" smtClean="0"/>
              <a:t>Theo </a:t>
            </a:r>
            <a:r>
              <a:rPr lang="en-GB" sz="2600" b="1" i="1" dirty="0" err="1" smtClean="0"/>
              <a:t>Thuis</a:t>
            </a:r>
            <a:r>
              <a:rPr lang="en-GB" sz="2600" b="1" i="1" dirty="0" smtClean="0"/>
              <a:t>, </a:t>
            </a:r>
            <a:r>
              <a:rPr lang="en-GB" sz="2600" b="1" i="1" dirty="0" err="1" smtClean="0"/>
              <a:t>hartfalenverpleegkundige</a:t>
            </a:r>
            <a:endParaRPr lang="en-GB" sz="2600" b="1" i="1" dirty="0" smtClean="0"/>
          </a:p>
          <a:p>
            <a:pPr algn="ctr"/>
            <a:endParaRPr lang="en-GB" sz="2600" b="1" i="1" dirty="0" smtClean="0"/>
          </a:p>
          <a:p>
            <a:pPr algn="l"/>
            <a:r>
              <a:rPr lang="en-GB" sz="3600" b="1" dirty="0" smtClean="0"/>
              <a:t>Atrium </a:t>
            </a:r>
            <a:r>
              <a:rPr lang="en-GB" sz="3600" b="1" dirty="0" err="1" smtClean="0"/>
              <a:t>medisch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centrum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parkstad</a:t>
            </a:r>
            <a:r>
              <a:rPr lang="en-GB" sz="3600" b="1" dirty="0" smtClean="0"/>
              <a:t>, Heerlen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154355"/>
          </a:xfrm>
        </p:spPr>
        <p:txBody>
          <a:bodyPr/>
          <a:lstStyle/>
          <a:p>
            <a:r>
              <a:rPr lang="en-GB" dirty="0" err="1" smtClean="0"/>
              <a:t>Anamnese</a:t>
            </a:r>
            <a:endParaRPr lang="en-GB" dirty="0" smtClean="0"/>
          </a:p>
          <a:p>
            <a:r>
              <a:rPr lang="en-GB" dirty="0" err="1" smtClean="0"/>
              <a:t>Lichamelijk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endParaRPr lang="en-GB" dirty="0" smtClean="0"/>
          </a:p>
          <a:p>
            <a:r>
              <a:rPr lang="en-GB" dirty="0" smtClean="0"/>
              <a:t>ECG</a:t>
            </a:r>
          </a:p>
          <a:p>
            <a:r>
              <a:rPr lang="en-GB" dirty="0" smtClean="0"/>
              <a:t>X thorax</a:t>
            </a:r>
          </a:p>
          <a:p>
            <a:r>
              <a:rPr lang="en-GB" dirty="0" err="1" smtClean="0"/>
              <a:t>Laboratorium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endParaRPr lang="en-GB" dirty="0" smtClean="0"/>
          </a:p>
          <a:p>
            <a:r>
              <a:rPr lang="en-GB" dirty="0" smtClean="0"/>
              <a:t>BNP </a:t>
            </a:r>
            <a:r>
              <a:rPr lang="en-GB" dirty="0" err="1" smtClean="0"/>
              <a:t>bepaling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EBMA </a:t>
            </a:r>
            <a:r>
              <a:rPr lang="en-GB" dirty="0" err="1" smtClean="0"/>
              <a:t>algemeen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78291"/>
          </a:xfrm>
        </p:spPr>
        <p:txBody>
          <a:bodyPr/>
          <a:lstStyle/>
          <a:p>
            <a:r>
              <a:rPr lang="en-GB" dirty="0" err="1" smtClean="0"/>
              <a:t>Anaemie</a:t>
            </a:r>
            <a:endParaRPr lang="en-GB" dirty="0" smtClean="0"/>
          </a:p>
          <a:p>
            <a:r>
              <a:rPr lang="en-GB" dirty="0" err="1" smtClean="0"/>
              <a:t>Schildklier</a:t>
            </a:r>
            <a:endParaRPr lang="en-GB" dirty="0" smtClean="0"/>
          </a:p>
          <a:p>
            <a:r>
              <a:rPr lang="en-GB" dirty="0" err="1" smtClean="0"/>
              <a:t>Vitaminestatus</a:t>
            </a:r>
            <a:endParaRPr lang="en-GB" dirty="0" smtClean="0"/>
          </a:p>
          <a:p>
            <a:r>
              <a:rPr lang="en-GB" dirty="0" smtClean="0"/>
              <a:t>diabetes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1792" marR="0" lvl="1" indent="-228600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tabLst/>
              <a:defRPr/>
            </a:pP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EBMA screening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434275"/>
          </a:xfrm>
        </p:spPr>
        <p:txBody>
          <a:bodyPr/>
          <a:lstStyle/>
          <a:p>
            <a:r>
              <a:rPr lang="en-GB" dirty="0" smtClean="0"/>
              <a:t>LVEF</a:t>
            </a:r>
          </a:p>
          <a:p>
            <a:r>
              <a:rPr lang="en-GB" dirty="0" err="1" smtClean="0"/>
              <a:t>Regionale</a:t>
            </a:r>
            <a:r>
              <a:rPr lang="en-GB" dirty="0" smtClean="0"/>
              <a:t> </a:t>
            </a:r>
            <a:r>
              <a:rPr lang="en-GB" dirty="0" err="1" smtClean="0"/>
              <a:t>wandbewegingsstoornissen</a:t>
            </a:r>
            <a:endParaRPr lang="en-GB" dirty="0" smtClean="0"/>
          </a:p>
          <a:p>
            <a:r>
              <a:rPr lang="en-GB" dirty="0" err="1" smtClean="0"/>
              <a:t>Klepfunctie</a:t>
            </a:r>
            <a:endParaRPr lang="en-GB" dirty="0" smtClean="0"/>
          </a:p>
          <a:p>
            <a:r>
              <a:rPr lang="en-GB" dirty="0" err="1" smtClean="0"/>
              <a:t>Vullingsstatus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EBMA </a:t>
            </a:r>
            <a:r>
              <a:rPr lang="en-GB" dirty="0" err="1" smtClean="0"/>
              <a:t>echolab</a:t>
            </a:r>
            <a:endParaRPr lang="en-GB" dirty="0"/>
          </a:p>
        </p:txBody>
      </p:sp>
      <p:sp>
        <p:nvSpPr>
          <p:cNvPr id="4" name="Rechthoek 3"/>
          <p:cNvSpPr/>
          <p:nvPr/>
        </p:nvSpPr>
        <p:spPr>
          <a:xfrm flipV="1">
            <a:off x="4067944" y="7389439"/>
            <a:ext cx="180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dirty="0" err="1" smtClean="0"/>
              <a:t>ECHOlab</a:t>
            </a:r>
            <a:r>
              <a:rPr lang="en-GB" dirty="0" err="1" smtClean="0"/>
              <a:t>:Echo</a:t>
            </a:r>
            <a:r>
              <a:rPr lang="en-GB" dirty="0" smtClean="0"/>
              <a:t>-EF/echo-</a:t>
            </a:r>
            <a:r>
              <a:rPr lang="en-GB" dirty="0" err="1" smtClean="0"/>
              <a:t>rwbs</a:t>
            </a:r>
            <a:r>
              <a:rPr lang="en-GB" dirty="0" smtClean="0"/>
              <a:t>/echo-</a:t>
            </a:r>
            <a:r>
              <a:rPr lang="en-GB" dirty="0" err="1" smtClean="0"/>
              <a:t>klep</a:t>
            </a:r>
            <a:r>
              <a:rPr lang="en-GB" dirty="0" smtClean="0"/>
              <a:t>/echo-</a:t>
            </a:r>
            <a:r>
              <a:rPr lang="en-GB" dirty="0" err="1" smtClean="0"/>
              <a:t>vulling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650299"/>
          </a:xfrm>
        </p:spPr>
        <p:txBody>
          <a:bodyPr/>
          <a:lstStyle/>
          <a:p>
            <a:r>
              <a:rPr lang="en-GB" dirty="0" err="1" smtClean="0"/>
              <a:t>Ischaemie</a:t>
            </a:r>
            <a:r>
              <a:rPr lang="en-GB" dirty="0" smtClean="0"/>
              <a:t> </a:t>
            </a:r>
            <a:r>
              <a:rPr lang="en-GB" dirty="0" err="1" smtClean="0"/>
              <a:t>detectie</a:t>
            </a:r>
            <a:endParaRPr lang="en-GB" dirty="0" smtClean="0"/>
          </a:p>
          <a:p>
            <a:r>
              <a:rPr lang="en-GB" dirty="0" smtClean="0"/>
              <a:t>CAG </a:t>
            </a:r>
            <a:r>
              <a:rPr lang="en-GB" dirty="0" err="1" smtClean="0"/>
              <a:t>verricht</a:t>
            </a:r>
            <a:endParaRPr lang="en-GB" dirty="0" smtClean="0"/>
          </a:p>
          <a:p>
            <a:r>
              <a:rPr lang="en-GB" dirty="0" err="1" smtClean="0"/>
              <a:t>Evaluatie</a:t>
            </a:r>
            <a:r>
              <a:rPr lang="en-GB" dirty="0" smtClean="0"/>
              <a:t> </a:t>
            </a:r>
            <a:r>
              <a:rPr lang="en-GB" dirty="0" err="1" smtClean="0"/>
              <a:t>ritmestoornissen</a:t>
            </a:r>
            <a:endParaRPr lang="en-GB" dirty="0" smtClean="0"/>
          </a:p>
          <a:p>
            <a:r>
              <a:rPr lang="en-GB" dirty="0" smtClean="0"/>
              <a:t>Tissue Doppler Imaging</a:t>
            </a:r>
          </a:p>
          <a:p>
            <a:r>
              <a:rPr lang="en-GB" dirty="0" smtClean="0"/>
              <a:t>MRI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EBMA </a:t>
            </a:r>
            <a:r>
              <a:rPr lang="en-GB" dirty="0" err="1" smtClean="0"/>
              <a:t>Aanvullende</a:t>
            </a:r>
            <a:r>
              <a:rPr lang="en-GB" dirty="0" smtClean="0"/>
              <a:t> </a:t>
            </a:r>
            <a:r>
              <a:rPr lang="en-GB" dirty="0" err="1" smtClean="0"/>
              <a:t>diagnostiek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722307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Leefregels</a:t>
            </a:r>
            <a:endParaRPr lang="en-GB" dirty="0" smtClean="0"/>
          </a:p>
          <a:p>
            <a:r>
              <a:rPr lang="en-GB" dirty="0" smtClean="0"/>
              <a:t>ACE/ARB</a:t>
            </a:r>
          </a:p>
          <a:p>
            <a:r>
              <a:rPr lang="en-GB" dirty="0" err="1" smtClean="0"/>
              <a:t>Nitraat</a:t>
            </a:r>
            <a:r>
              <a:rPr lang="en-GB" dirty="0" smtClean="0"/>
              <a:t>/</a:t>
            </a:r>
            <a:r>
              <a:rPr lang="en-GB" dirty="0" err="1" smtClean="0"/>
              <a:t>hydralazine</a:t>
            </a:r>
            <a:endParaRPr lang="en-GB" dirty="0" smtClean="0"/>
          </a:p>
          <a:p>
            <a:r>
              <a:rPr lang="en-GB" dirty="0" err="1" smtClean="0"/>
              <a:t>Betablokker</a:t>
            </a:r>
            <a:endParaRPr lang="en-GB" dirty="0" smtClean="0"/>
          </a:p>
          <a:p>
            <a:r>
              <a:rPr lang="en-GB" dirty="0" err="1" smtClean="0"/>
              <a:t>Aldosteron</a:t>
            </a:r>
            <a:r>
              <a:rPr lang="en-GB" dirty="0" smtClean="0"/>
              <a:t> antagonist</a:t>
            </a:r>
          </a:p>
          <a:p>
            <a:r>
              <a:rPr lang="en-GB" dirty="0" smtClean="0"/>
              <a:t>Ivabradine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EBMA </a:t>
            </a:r>
            <a:r>
              <a:rPr lang="en-GB" sz="4000" dirty="0" err="1" smtClean="0">
                <a:solidFill>
                  <a:schemeClr val="accent1">
                    <a:lumMod val="75000"/>
                  </a:schemeClr>
                </a:solidFill>
              </a:rPr>
              <a:t>Behandeling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1">
                    <a:lumMod val="75000"/>
                  </a:schemeClr>
                </a:solidFill>
              </a:rPr>
              <a:t>medicamenteus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Co-</a:t>
            </a:r>
            <a:r>
              <a:rPr lang="en-GB" dirty="0" err="1" smtClean="0"/>
              <a:t>morbiditeit</a:t>
            </a:r>
            <a:r>
              <a:rPr lang="en-GB" dirty="0" smtClean="0"/>
              <a:t> (</a:t>
            </a:r>
            <a:r>
              <a:rPr lang="en-GB" smtClean="0"/>
              <a:t>anaemie/</a:t>
            </a:r>
            <a:r>
              <a:rPr lang="en-GB" dirty="0" err="1" smtClean="0"/>
              <a:t>ijzergebrek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Hartteambespreking</a:t>
            </a:r>
            <a:endParaRPr lang="en-GB" dirty="0" smtClean="0"/>
          </a:p>
          <a:p>
            <a:r>
              <a:rPr lang="en-GB" dirty="0" err="1" smtClean="0"/>
              <a:t>Dyssynchronie</a:t>
            </a:r>
            <a:r>
              <a:rPr lang="en-GB" dirty="0" smtClean="0"/>
              <a:t>/ CRT</a:t>
            </a:r>
          </a:p>
          <a:p>
            <a:r>
              <a:rPr lang="en-GB" dirty="0" smtClean="0"/>
              <a:t>ICD</a:t>
            </a:r>
          </a:p>
          <a:p>
            <a:r>
              <a:rPr lang="en-GB" dirty="0" err="1" smtClean="0"/>
              <a:t>Hartrevalidatie</a:t>
            </a:r>
            <a:endParaRPr lang="en-GB" dirty="0" smtClean="0"/>
          </a:p>
          <a:p>
            <a:r>
              <a:rPr lang="en-GB" dirty="0" err="1" smtClean="0"/>
              <a:t>Titratieprotocol</a:t>
            </a:r>
            <a:endParaRPr lang="en-GB" dirty="0" smtClean="0"/>
          </a:p>
          <a:p>
            <a:r>
              <a:rPr lang="en-GB" dirty="0" err="1" smtClean="0"/>
              <a:t>Nierfunctie</a:t>
            </a:r>
            <a:endParaRPr lang="en-GB" dirty="0" smtClean="0"/>
          </a:p>
          <a:p>
            <a:r>
              <a:rPr lang="en-GB" dirty="0" err="1" smtClean="0"/>
              <a:t>rapportage</a:t>
            </a:r>
            <a:r>
              <a:rPr lang="en-GB" dirty="0" smtClean="0"/>
              <a:t>/ </a:t>
            </a:r>
            <a:r>
              <a:rPr lang="en-GB" dirty="0" err="1" smtClean="0"/>
              <a:t>herbeoordeling</a:t>
            </a:r>
            <a:endParaRPr lang="en-GB" dirty="0" smtClean="0"/>
          </a:p>
          <a:p>
            <a:r>
              <a:rPr lang="en-GB" dirty="0" smtClean="0"/>
              <a:t>V-V </a:t>
            </a:r>
            <a:r>
              <a:rPr lang="en-GB" dirty="0" err="1" smtClean="0"/>
              <a:t>optimalisatie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EBMA </a:t>
            </a:r>
            <a:r>
              <a:rPr lang="en-GB" sz="4000" dirty="0" err="1" smtClean="0">
                <a:solidFill>
                  <a:schemeClr val="accent1">
                    <a:lumMod val="75000"/>
                  </a:schemeClr>
                </a:solidFill>
              </a:rPr>
              <a:t>beleid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 en follow-up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Hartfalen</a:t>
            </a:r>
            <a:r>
              <a:rPr lang="en-GB" sz="3600" dirty="0" smtClean="0"/>
              <a:t>, </a:t>
            </a:r>
            <a:r>
              <a:rPr lang="en-GB" sz="3600" dirty="0" err="1" smtClean="0"/>
              <a:t>een</a:t>
            </a:r>
            <a:r>
              <a:rPr lang="en-GB" sz="3600" dirty="0" smtClean="0"/>
              <a:t> </a:t>
            </a:r>
            <a:r>
              <a:rPr lang="en-GB" sz="3600" dirty="0" err="1" smtClean="0"/>
              <a:t>familie</a:t>
            </a:r>
            <a:r>
              <a:rPr lang="en-GB" sz="3600" dirty="0" smtClean="0"/>
              <a:t> </a:t>
            </a:r>
            <a:r>
              <a:rPr lang="en-GB" sz="3600" dirty="0" err="1" smtClean="0"/>
              <a:t>aangelegenheid</a:t>
            </a:r>
            <a:endParaRPr lang="en-GB" sz="3600" dirty="0"/>
          </a:p>
        </p:txBody>
      </p:sp>
      <p:pic>
        <p:nvPicPr>
          <p:cNvPr id="3074" name="Picture 2" descr="C:\Users\Hans\Pictures\WERK!\2005-10-11 hartfalenpolifoto's\hartfalenpolifoto's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1138"/>
            <a:ext cx="7272808" cy="490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Toenemende</a:t>
            </a:r>
            <a:r>
              <a:rPr lang="en-GB" dirty="0" smtClean="0"/>
              <a:t> </a:t>
            </a:r>
            <a:r>
              <a:rPr lang="en-GB" dirty="0" err="1" smtClean="0"/>
              <a:t>ziekte</a:t>
            </a:r>
            <a:r>
              <a:rPr lang="en-GB" dirty="0" smtClean="0"/>
              <a:t>  met </a:t>
            </a:r>
            <a:r>
              <a:rPr lang="en-GB" dirty="0" err="1" smtClean="0"/>
              <a:t>hoge</a:t>
            </a:r>
            <a:r>
              <a:rPr lang="en-GB" dirty="0" smtClean="0"/>
              <a:t> </a:t>
            </a:r>
            <a:r>
              <a:rPr lang="en-GB" dirty="0" err="1" smtClean="0"/>
              <a:t>belasting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het </a:t>
            </a:r>
            <a:r>
              <a:rPr lang="en-GB" dirty="0" err="1" smtClean="0"/>
              <a:t>ziektekostensysteem</a:t>
            </a:r>
            <a:endParaRPr lang="en-GB" dirty="0" smtClean="0"/>
          </a:p>
          <a:p>
            <a:r>
              <a:rPr lang="en-GB" dirty="0" err="1" smtClean="0"/>
              <a:t>Toenemende</a:t>
            </a:r>
            <a:r>
              <a:rPr lang="en-GB" dirty="0" smtClean="0"/>
              <a:t> </a:t>
            </a:r>
            <a:r>
              <a:rPr lang="en-GB" dirty="0" err="1" smtClean="0"/>
              <a:t>kosten</a:t>
            </a:r>
            <a:r>
              <a:rPr lang="en-GB" dirty="0" smtClean="0"/>
              <a:t> door </a:t>
            </a:r>
            <a:r>
              <a:rPr lang="en-GB" dirty="0" err="1" smtClean="0"/>
              <a:t>intensieve</a:t>
            </a:r>
            <a:r>
              <a:rPr lang="en-GB" dirty="0" smtClean="0"/>
              <a:t> </a:t>
            </a:r>
            <a:r>
              <a:rPr lang="en-GB" dirty="0" err="1" smtClean="0"/>
              <a:t>behandeling</a:t>
            </a:r>
            <a:endParaRPr lang="en-GB" dirty="0" smtClean="0"/>
          </a:p>
          <a:p>
            <a:r>
              <a:rPr lang="en-GB" dirty="0" err="1" smtClean="0"/>
              <a:t>Ziektekostenreductie</a:t>
            </a:r>
            <a:r>
              <a:rPr lang="en-GB" dirty="0" smtClean="0"/>
              <a:t> door </a:t>
            </a:r>
            <a:r>
              <a:rPr lang="en-GB" dirty="0" err="1" smtClean="0"/>
              <a:t>efficientere</a:t>
            </a:r>
            <a:r>
              <a:rPr lang="en-GB" dirty="0" smtClean="0"/>
              <a:t> </a:t>
            </a:r>
            <a:r>
              <a:rPr lang="en-GB" dirty="0" err="1" smtClean="0"/>
              <a:t>begeleiding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Ziektekosten</a:t>
            </a:r>
            <a:r>
              <a:rPr lang="en-GB" dirty="0" smtClean="0"/>
              <a:t> </a:t>
            </a:r>
            <a:r>
              <a:rPr lang="en-GB" dirty="0" err="1" smtClean="0"/>
              <a:t>reductie</a:t>
            </a:r>
            <a:r>
              <a:rPr lang="en-GB" dirty="0" smtClean="0"/>
              <a:t> door </a:t>
            </a:r>
            <a:r>
              <a:rPr lang="en-GB" dirty="0" err="1" smtClean="0"/>
              <a:t>beter</a:t>
            </a:r>
            <a:r>
              <a:rPr lang="en-GB" dirty="0" smtClean="0"/>
              <a:t> </a:t>
            </a:r>
            <a:r>
              <a:rPr lang="en-GB" dirty="0" err="1" smtClean="0"/>
              <a:t>geinformeerde</a:t>
            </a:r>
            <a:r>
              <a:rPr lang="en-GB" dirty="0" smtClean="0"/>
              <a:t> </a:t>
            </a:r>
            <a:r>
              <a:rPr lang="en-GB" dirty="0" err="1" smtClean="0"/>
              <a:t>patienten</a:t>
            </a:r>
            <a:endParaRPr lang="en-GB" dirty="0" smtClean="0"/>
          </a:p>
          <a:p>
            <a:r>
              <a:rPr lang="en-GB" dirty="0" err="1" smtClean="0"/>
              <a:t>Verbetering</a:t>
            </a:r>
            <a:r>
              <a:rPr lang="en-GB" dirty="0" smtClean="0"/>
              <a:t> </a:t>
            </a:r>
            <a:r>
              <a:rPr lang="en-GB" dirty="0" err="1" smtClean="0"/>
              <a:t>QoL</a:t>
            </a:r>
            <a:r>
              <a:rPr lang="en-GB" dirty="0" smtClean="0"/>
              <a:t> door </a:t>
            </a:r>
            <a:r>
              <a:rPr lang="en-GB" dirty="0" err="1" smtClean="0"/>
              <a:t>veiligheidsgevoel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patienten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Doel</a:t>
            </a:r>
            <a:r>
              <a:rPr lang="en-GB" dirty="0" smtClean="0"/>
              <a:t> van </a:t>
            </a:r>
            <a:r>
              <a:rPr lang="en-GB" dirty="0" err="1" smtClean="0"/>
              <a:t>telemonitoring</a:t>
            </a:r>
            <a:r>
              <a:rPr lang="en-GB" dirty="0" smtClean="0"/>
              <a:t> van </a:t>
            </a:r>
            <a:r>
              <a:rPr lang="en-GB" dirty="0" err="1" smtClean="0"/>
              <a:t>patienten</a:t>
            </a:r>
            <a:r>
              <a:rPr lang="en-GB" dirty="0" smtClean="0"/>
              <a:t> met </a:t>
            </a:r>
            <a:r>
              <a:rPr lang="en-GB" dirty="0" err="1" smtClean="0"/>
              <a:t>hartfalen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70379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Controle</a:t>
            </a:r>
            <a:r>
              <a:rPr lang="en-GB" dirty="0" smtClean="0"/>
              <a:t>, </a:t>
            </a:r>
            <a:r>
              <a:rPr lang="en-GB" dirty="0" err="1" smtClean="0"/>
              <a:t>advies</a:t>
            </a:r>
            <a:r>
              <a:rPr lang="en-GB" dirty="0" smtClean="0"/>
              <a:t> of </a:t>
            </a:r>
            <a:r>
              <a:rPr lang="en-GB" dirty="0" err="1" smtClean="0"/>
              <a:t>behandeling</a:t>
            </a:r>
            <a:r>
              <a:rPr lang="en-GB" dirty="0" smtClean="0"/>
              <a:t> van </a:t>
            </a:r>
            <a:r>
              <a:rPr lang="en-GB" dirty="0" err="1" smtClean="0"/>
              <a:t>patienten</a:t>
            </a:r>
            <a:r>
              <a:rPr lang="en-GB" dirty="0" smtClean="0"/>
              <a:t>  op </a:t>
            </a:r>
            <a:r>
              <a:rPr lang="en-GB" dirty="0" err="1" smtClean="0"/>
              <a:t>afstand</a:t>
            </a:r>
            <a:r>
              <a:rPr lang="en-GB" dirty="0" smtClean="0"/>
              <a:t>, </a:t>
            </a:r>
            <a:r>
              <a:rPr lang="en-GB" dirty="0" err="1" smtClean="0"/>
              <a:t>gebruik</a:t>
            </a:r>
            <a:r>
              <a:rPr lang="en-GB" dirty="0" smtClean="0"/>
              <a:t> </a:t>
            </a:r>
            <a:r>
              <a:rPr lang="en-GB" dirty="0" err="1" smtClean="0"/>
              <a:t>makend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tele-communicatiemiddel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 </a:t>
            </a:r>
            <a:r>
              <a:rPr lang="en-GB" dirty="0" err="1" smtClean="0"/>
              <a:t>behandelaar</a:t>
            </a:r>
            <a:r>
              <a:rPr lang="en-GB" dirty="0" smtClean="0"/>
              <a:t> </a:t>
            </a:r>
            <a:r>
              <a:rPr lang="en-GB" dirty="0" err="1" smtClean="0"/>
              <a:t>heeft</a:t>
            </a:r>
            <a:r>
              <a:rPr lang="en-GB" dirty="0" smtClean="0"/>
              <a:t> </a:t>
            </a:r>
            <a:r>
              <a:rPr lang="en-GB" dirty="0" err="1" smtClean="0"/>
              <a:t>geen</a:t>
            </a:r>
            <a:r>
              <a:rPr lang="en-GB" dirty="0" smtClean="0"/>
              <a:t> ‘</a:t>
            </a:r>
            <a:r>
              <a:rPr lang="en-GB" dirty="0" err="1" smtClean="0"/>
              <a:t>lijfelijk</a:t>
            </a:r>
            <a:r>
              <a:rPr lang="en-GB" dirty="0" smtClean="0"/>
              <a:t>’ contact met de patient. </a:t>
            </a:r>
          </a:p>
          <a:p>
            <a:r>
              <a:rPr lang="en-GB" dirty="0" err="1" smtClean="0"/>
              <a:t>Voorbeelden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: </a:t>
            </a:r>
            <a:r>
              <a:rPr lang="en-GB" i="1" dirty="0" err="1" smtClean="0"/>
              <a:t>Telefoon</a:t>
            </a:r>
            <a:r>
              <a:rPr lang="en-GB" i="1" dirty="0" smtClean="0"/>
              <a:t>, Fax, </a:t>
            </a:r>
            <a:r>
              <a:rPr lang="en-GB" i="1" dirty="0" err="1" smtClean="0"/>
              <a:t>Telemetrie</a:t>
            </a:r>
            <a:r>
              <a:rPr lang="en-GB" i="1" dirty="0" smtClean="0"/>
              <a:t>, </a:t>
            </a:r>
            <a:r>
              <a:rPr lang="en-GB" i="1" dirty="0" err="1" smtClean="0"/>
              <a:t>Cameratoezicht</a:t>
            </a:r>
            <a:r>
              <a:rPr lang="en-GB" i="1" dirty="0" smtClean="0"/>
              <a:t>, Health buddy, Internet, </a:t>
            </a:r>
            <a:r>
              <a:rPr lang="en-GB" i="1" dirty="0" err="1" smtClean="0"/>
              <a:t>Carelink</a:t>
            </a:r>
            <a:r>
              <a:rPr lang="en-GB" i="1" dirty="0" smtClean="0"/>
              <a:t>...</a:t>
            </a:r>
            <a:endParaRPr lang="en-GB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Wat</a:t>
            </a:r>
            <a:r>
              <a:rPr lang="en-GB" dirty="0" smtClean="0"/>
              <a:t> is </a:t>
            </a:r>
            <a:r>
              <a:rPr lang="en-GB" dirty="0" err="1" smtClean="0"/>
              <a:t>telemonitoring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16"/>
          </a:xfrm>
        </p:spPr>
        <p:txBody>
          <a:bodyPr/>
          <a:lstStyle/>
          <a:p>
            <a:r>
              <a:rPr lang="en-GB" dirty="0" smtClean="0"/>
              <a:t>Multicentre </a:t>
            </a:r>
            <a:r>
              <a:rPr lang="en-GB" dirty="0" err="1" smtClean="0"/>
              <a:t>studie</a:t>
            </a:r>
            <a:r>
              <a:rPr lang="en-GB" dirty="0" smtClean="0"/>
              <a:t>: Maastricht/ Heerlen/ </a:t>
            </a:r>
            <a:r>
              <a:rPr lang="en-GB" dirty="0" err="1" smtClean="0"/>
              <a:t>Sittard</a:t>
            </a:r>
            <a:endParaRPr lang="en-GB" dirty="0" smtClean="0"/>
          </a:p>
          <a:p>
            <a:r>
              <a:rPr lang="en-GB" dirty="0" smtClean="0"/>
              <a:t>Screening 870 pat; 488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includeerbaar</a:t>
            </a:r>
            <a:endParaRPr lang="en-GB" dirty="0" smtClean="0"/>
          </a:p>
          <a:p>
            <a:r>
              <a:rPr lang="en-GB" dirty="0" smtClean="0"/>
              <a:t>382 HF-</a:t>
            </a:r>
            <a:r>
              <a:rPr lang="en-GB" dirty="0" err="1" smtClean="0"/>
              <a:t>patienten</a:t>
            </a:r>
            <a:r>
              <a:rPr lang="en-GB" dirty="0" smtClean="0"/>
              <a:t>; 71.5 </a:t>
            </a:r>
            <a:r>
              <a:rPr lang="en-GB" dirty="0" err="1" smtClean="0"/>
              <a:t>jaar</a:t>
            </a:r>
            <a:r>
              <a:rPr lang="en-GB" dirty="0" smtClean="0"/>
              <a:t>; </a:t>
            </a:r>
          </a:p>
          <a:p>
            <a:r>
              <a:rPr lang="en-GB" dirty="0" err="1" smtClean="0"/>
              <a:t>Patienten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begeleid</a:t>
            </a:r>
            <a:r>
              <a:rPr lang="en-GB" dirty="0" smtClean="0"/>
              <a:t> door </a:t>
            </a:r>
            <a:r>
              <a:rPr lang="en-GB" dirty="0" err="1" smtClean="0"/>
              <a:t>cardioloog</a:t>
            </a:r>
            <a:r>
              <a:rPr lang="en-GB" dirty="0" smtClean="0"/>
              <a:t> en HF-</a:t>
            </a:r>
            <a:r>
              <a:rPr lang="en-GB" dirty="0" err="1" smtClean="0"/>
              <a:t>verpleegkundige</a:t>
            </a:r>
            <a:endParaRPr lang="en-GB" dirty="0" smtClean="0"/>
          </a:p>
          <a:p>
            <a:r>
              <a:rPr lang="en-GB" dirty="0" err="1" smtClean="0"/>
              <a:t>Inclusie</a:t>
            </a:r>
            <a:r>
              <a:rPr lang="en-GB" dirty="0" smtClean="0"/>
              <a:t> en follow-up </a:t>
            </a:r>
            <a:r>
              <a:rPr lang="en-GB" dirty="0" err="1" smtClean="0"/>
              <a:t>oct</a:t>
            </a:r>
            <a:r>
              <a:rPr lang="en-GB" dirty="0" smtClean="0"/>
              <a:t>. 2007-dec.2008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studie</a:t>
            </a:r>
            <a:r>
              <a:rPr lang="en-GB" dirty="0" smtClean="0"/>
              <a:t>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hartfalenpoli</a:t>
            </a:r>
            <a:r>
              <a:rPr lang="en-GB" dirty="0" smtClean="0"/>
              <a:t> in Heerlen</a:t>
            </a:r>
            <a:endParaRPr lang="en-GB" dirty="0"/>
          </a:p>
        </p:txBody>
      </p:sp>
      <p:pic>
        <p:nvPicPr>
          <p:cNvPr id="1026" name="Picture 2" descr="C:\Users\Hans\Pictures\WERK!\2005-10-11 hartfalenpolifoto's\hartfalenpolifoto's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1138"/>
            <a:ext cx="3960440" cy="5044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r>
              <a:rPr lang="en-GB" dirty="0" err="1" smtClean="0"/>
              <a:t>Patienten</a:t>
            </a:r>
            <a:r>
              <a:rPr lang="en-GB" dirty="0" smtClean="0"/>
              <a:t> in de </a:t>
            </a:r>
            <a:r>
              <a:rPr lang="en-GB" dirty="0" err="1" smtClean="0"/>
              <a:t>interventie</a:t>
            </a:r>
            <a:r>
              <a:rPr lang="en-GB" dirty="0" smtClean="0"/>
              <a:t> arm </a:t>
            </a:r>
            <a:r>
              <a:rPr lang="en-GB" dirty="0" err="1" smtClean="0"/>
              <a:t>kregen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Health Buddy in </a:t>
            </a:r>
            <a:r>
              <a:rPr lang="en-GB" dirty="0" err="1" smtClean="0"/>
              <a:t>bruikleen</a:t>
            </a:r>
            <a:r>
              <a:rPr lang="en-GB" dirty="0" smtClean="0"/>
              <a:t>, </a:t>
            </a:r>
            <a:r>
              <a:rPr lang="en-GB" dirty="0" err="1" smtClean="0"/>
              <a:t>gekoppeld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telefoonlijn</a:t>
            </a:r>
            <a:r>
              <a:rPr lang="en-GB" dirty="0" smtClean="0"/>
              <a:t>.</a:t>
            </a:r>
          </a:p>
          <a:p>
            <a:r>
              <a:rPr lang="en-GB" dirty="0" smtClean="0"/>
              <a:t>Via </a:t>
            </a:r>
            <a:r>
              <a:rPr lang="en-GB" dirty="0" err="1" smtClean="0"/>
              <a:t>dit</a:t>
            </a:r>
            <a:r>
              <a:rPr lang="en-GB" dirty="0" smtClean="0"/>
              <a:t> </a:t>
            </a:r>
            <a:r>
              <a:rPr lang="en-GB" dirty="0" err="1" smtClean="0"/>
              <a:t>systeem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punten</a:t>
            </a:r>
            <a:r>
              <a:rPr lang="en-GB" dirty="0" smtClean="0"/>
              <a:t> van </a:t>
            </a:r>
            <a:r>
              <a:rPr lang="en-GB" dirty="0" err="1" smtClean="0"/>
              <a:t>klachten</a:t>
            </a:r>
            <a:r>
              <a:rPr lang="en-GB" dirty="0" smtClean="0"/>
              <a:t>, </a:t>
            </a:r>
            <a:r>
              <a:rPr lang="en-GB" dirty="0" err="1" smtClean="0"/>
              <a:t>kennis</a:t>
            </a:r>
            <a:r>
              <a:rPr lang="en-GB" dirty="0" smtClean="0"/>
              <a:t> en </a:t>
            </a:r>
            <a:r>
              <a:rPr lang="en-GB" dirty="0" err="1" smtClean="0"/>
              <a:t>gedrag</a:t>
            </a:r>
            <a:r>
              <a:rPr lang="en-GB" dirty="0" smtClean="0"/>
              <a:t> </a:t>
            </a:r>
            <a:r>
              <a:rPr lang="en-GB" dirty="0" err="1" smtClean="0"/>
              <a:t>doorgegeven</a:t>
            </a:r>
            <a:r>
              <a:rPr lang="en-GB" dirty="0" smtClean="0"/>
              <a:t>. Op basis </a:t>
            </a:r>
            <a:r>
              <a:rPr lang="en-GB" dirty="0" err="1" smtClean="0"/>
              <a:t>hiervan</a:t>
            </a:r>
            <a:r>
              <a:rPr lang="en-GB" dirty="0" smtClean="0"/>
              <a:t> </a:t>
            </a:r>
            <a:r>
              <a:rPr lang="en-GB" dirty="0" err="1" smtClean="0"/>
              <a:t>werd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risicostratificatie</a:t>
            </a:r>
            <a:r>
              <a:rPr lang="en-GB" dirty="0" smtClean="0"/>
              <a:t> </a:t>
            </a:r>
            <a:r>
              <a:rPr lang="en-GB" dirty="0" err="1" smtClean="0"/>
              <a:t>gemaakt</a:t>
            </a:r>
            <a:r>
              <a:rPr lang="en-GB" dirty="0" smtClean="0"/>
              <a:t> (</a:t>
            </a:r>
            <a:r>
              <a:rPr lang="en-GB" dirty="0" err="1" smtClean="0"/>
              <a:t>laag</a:t>
            </a:r>
            <a:r>
              <a:rPr lang="en-GB" dirty="0" smtClean="0"/>
              <a:t>, </a:t>
            </a:r>
            <a:r>
              <a:rPr lang="en-GB" dirty="0" err="1" smtClean="0"/>
              <a:t>midden</a:t>
            </a:r>
            <a:r>
              <a:rPr lang="en-GB" dirty="0" smtClean="0"/>
              <a:t> en </a:t>
            </a:r>
            <a:r>
              <a:rPr lang="en-GB" dirty="0" err="1" smtClean="0"/>
              <a:t>hoog</a:t>
            </a:r>
            <a:r>
              <a:rPr lang="en-GB" dirty="0" smtClean="0"/>
              <a:t>)</a:t>
            </a:r>
          </a:p>
          <a:p>
            <a:r>
              <a:rPr lang="en-GB" dirty="0" smtClean="0"/>
              <a:t>Per </a:t>
            </a:r>
            <a:r>
              <a:rPr lang="en-GB" dirty="0" err="1" smtClean="0"/>
              <a:t>individuele</a:t>
            </a:r>
            <a:r>
              <a:rPr lang="en-GB" dirty="0" smtClean="0"/>
              <a:t> patient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programma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ingesteld</a:t>
            </a:r>
            <a:r>
              <a:rPr lang="en-GB" dirty="0" smtClean="0"/>
              <a:t> met (</a:t>
            </a:r>
            <a:r>
              <a:rPr lang="en-GB" dirty="0" err="1" smtClean="0"/>
              <a:t>niet</a:t>
            </a:r>
            <a:r>
              <a:rPr lang="en-GB" dirty="0" smtClean="0"/>
              <a:t>) </a:t>
            </a:r>
            <a:r>
              <a:rPr lang="en-GB" dirty="0" err="1" smtClean="0"/>
              <a:t>intensieve</a:t>
            </a:r>
            <a:r>
              <a:rPr lang="en-GB" dirty="0" smtClean="0"/>
              <a:t> </a:t>
            </a:r>
            <a:r>
              <a:rPr lang="en-GB" dirty="0" err="1" smtClean="0"/>
              <a:t>controle</a:t>
            </a:r>
            <a:r>
              <a:rPr lang="en-GB" dirty="0" smtClean="0"/>
              <a:t>- of (</a:t>
            </a:r>
            <a:r>
              <a:rPr lang="en-GB" dirty="0" err="1" smtClean="0"/>
              <a:t>niet</a:t>
            </a:r>
            <a:r>
              <a:rPr lang="en-GB" dirty="0" smtClean="0"/>
              <a:t>) </a:t>
            </a:r>
            <a:r>
              <a:rPr lang="en-GB" dirty="0" err="1" smtClean="0"/>
              <a:t>intensief</a:t>
            </a:r>
            <a:r>
              <a:rPr lang="en-GB" dirty="0" smtClean="0"/>
              <a:t>  </a:t>
            </a:r>
            <a:r>
              <a:rPr lang="en-GB" dirty="0" err="1" smtClean="0"/>
              <a:t>educatieve</a:t>
            </a:r>
            <a:r>
              <a:rPr lang="en-GB" dirty="0" smtClean="0"/>
              <a:t> module.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studie</a:t>
            </a:r>
            <a:r>
              <a:rPr lang="en-GB" dirty="0" smtClean="0"/>
              <a:t>.. </a:t>
            </a:r>
            <a:r>
              <a:rPr lang="en-GB" dirty="0" err="1" smtClean="0"/>
              <a:t>verv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r>
              <a:rPr lang="en-GB" dirty="0" smtClean="0"/>
              <a:t>De ‘usual care’ </a:t>
            </a:r>
            <a:r>
              <a:rPr lang="en-GB" dirty="0" err="1" smtClean="0"/>
              <a:t>groep</a:t>
            </a:r>
            <a:r>
              <a:rPr lang="en-GB" dirty="0" smtClean="0"/>
              <a:t> </a:t>
            </a:r>
            <a:r>
              <a:rPr lang="en-GB" dirty="0" err="1" smtClean="0"/>
              <a:t>kreeg</a:t>
            </a:r>
            <a:r>
              <a:rPr lang="en-GB" dirty="0" smtClean="0"/>
              <a:t> de </a:t>
            </a:r>
            <a:r>
              <a:rPr lang="en-GB" dirty="0" err="1" smtClean="0"/>
              <a:t>gebruikelijke</a:t>
            </a:r>
            <a:r>
              <a:rPr lang="en-GB" dirty="0" smtClean="0"/>
              <a:t> </a:t>
            </a:r>
            <a:r>
              <a:rPr lang="en-GB" dirty="0" err="1" smtClean="0"/>
              <a:t>behandeling</a:t>
            </a:r>
            <a:r>
              <a:rPr lang="en-GB" dirty="0" smtClean="0"/>
              <a:t> via de HF-</a:t>
            </a:r>
            <a:r>
              <a:rPr lang="en-GB" dirty="0" err="1" smtClean="0"/>
              <a:t>verpleegkundige</a:t>
            </a:r>
            <a:endParaRPr lang="en-GB" dirty="0" smtClean="0"/>
          </a:p>
          <a:p>
            <a:r>
              <a:rPr lang="en-GB" dirty="0" err="1" smtClean="0"/>
              <a:t>Ook</a:t>
            </a:r>
            <a:r>
              <a:rPr lang="en-GB" dirty="0" smtClean="0"/>
              <a:t> de </a:t>
            </a:r>
            <a:r>
              <a:rPr lang="en-GB" dirty="0" err="1" smtClean="0"/>
              <a:t>Interventiegroep</a:t>
            </a:r>
            <a:r>
              <a:rPr lang="en-GB" dirty="0" smtClean="0"/>
              <a:t> </a:t>
            </a:r>
            <a:r>
              <a:rPr lang="en-GB" dirty="0" err="1" smtClean="0"/>
              <a:t>werd</a:t>
            </a:r>
            <a:r>
              <a:rPr lang="en-GB" dirty="0" smtClean="0"/>
              <a:t> door de HF-</a:t>
            </a:r>
            <a:r>
              <a:rPr lang="en-GB" dirty="0" err="1" smtClean="0"/>
              <a:t>verpleegkundige</a:t>
            </a:r>
            <a:r>
              <a:rPr lang="en-GB" dirty="0" smtClean="0"/>
              <a:t> </a:t>
            </a:r>
            <a:r>
              <a:rPr lang="en-GB" dirty="0" err="1" smtClean="0"/>
              <a:t>gecontroleerd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studie</a:t>
            </a:r>
            <a:r>
              <a:rPr lang="en-GB" dirty="0" smtClean="0"/>
              <a:t>..verv2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780928"/>
            <a:ext cx="8712968" cy="3345235"/>
          </a:xfrm>
        </p:spPr>
        <p:txBody>
          <a:bodyPr/>
          <a:lstStyle/>
          <a:p>
            <a:r>
              <a:rPr lang="en-GB" b="1" dirty="0" err="1" smtClean="0"/>
              <a:t>Primaire</a:t>
            </a:r>
            <a:r>
              <a:rPr lang="en-GB" b="1" dirty="0" smtClean="0"/>
              <a:t> </a:t>
            </a:r>
            <a:r>
              <a:rPr lang="en-GB" b="1" dirty="0" err="1" smtClean="0"/>
              <a:t>eindpunt</a:t>
            </a:r>
            <a:r>
              <a:rPr lang="en-GB" dirty="0" smtClean="0"/>
              <a:t>: </a:t>
            </a:r>
            <a:r>
              <a:rPr lang="en-GB" dirty="0" err="1" smtClean="0"/>
              <a:t>duur</a:t>
            </a:r>
            <a:r>
              <a:rPr lang="en-GB" dirty="0" smtClean="0"/>
              <a:t> tot </a:t>
            </a:r>
            <a:r>
              <a:rPr lang="en-GB" dirty="0" err="1" smtClean="0"/>
              <a:t>ziekenhuisopneming</a:t>
            </a:r>
            <a:r>
              <a:rPr lang="en-GB" dirty="0" smtClean="0"/>
              <a:t> 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hartfalen</a:t>
            </a:r>
            <a:r>
              <a:rPr lang="en-GB" dirty="0" smtClean="0"/>
              <a:t>.</a:t>
            </a:r>
          </a:p>
          <a:p>
            <a:r>
              <a:rPr lang="en-GB" b="1" dirty="0" err="1" smtClean="0"/>
              <a:t>Secundair</a:t>
            </a:r>
            <a:r>
              <a:rPr lang="en-GB" b="1" dirty="0" smtClean="0"/>
              <a:t> </a:t>
            </a:r>
            <a:r>
              <a:rPr lang="en-GB" b="1" dirty="0" err="1" smtClean="0"/>
              <a:t>eindpunt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Comb. HF </a:t>
            </a:r>
            <a:r>
              <a:rPr lang="en-GB" dirty="0" err="1" smtClean="0"/>
              <a:t>opneming</a:t>
            </a:r>
            <a:r>
              <a:rPr lang="en-GB" dirty="0" smtClean="0"/>
              <a:t> en </a:t>
            </a:r>
            <a:r>
              <a:rPr lang="en-GB" dirty="0" err="1" smtClean="0"/>
              <a:t>overlijden</a:t>
            </a:r>
            <a:r>
              <a:rPr lang="en-GB" dirty="0" smtClean="0"/>
              <a:t>. </a:t>
            </a:r>
          </a:p>
          <a:p>
            <a:pPr lvl="1"/>
            <a:r>
              <a:rPr lang="en-GB" dirty="0" err="1" smtClean="0"/>
              <a:t>Aantal</a:t>
            </a:r>
            <a:r>
              <a:rPr lang="en-GB" dirty="0" smtClean="0"/>
              <a:t> </a:t>
            </a:r>
            <a:r>
              <a:rPr lang="en-GB" dirty="0" err="1" smtClean="0"/>
              <a:t>opnemingen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HF. </a:t>
            </a:r>
          </a:p>
          <a:p>
            <a:pPr lvl="1"/>
            <a:r>
              <a:rPr lang="en-GB" dirty="0" err="1" smtClean="0"/>
              <a:t>Totaal</a:t>
            </a:r>
            <a:r>
              <a:rPr lang="en-GB" dirty="0" smtClean="0"/>
              <a:t> </a:t>
            </a:r>
            <a:r>
              <a:rPr lang="en-GB" dirty="0" err="1" smtClean="0"/>
              <a:t>aantal</a:t>
            </a:r>
            <a:r>
              <a:rPr lang="en-GB" dirty="0" smtClean="0"/>
              <a:t> </a:t>
            </a:r>
            <a:r>
              <a:rPr lang="en-GB" dirty="0" err="1" smtClean="0"/>
              <a:t>dagen</a:t>
            </a:r>
            <a:r>
              <a:rPr lang="en-GB" dirty="0" smtClean="0"/>
              <a:t> in het </a:t>
            </a:r>
            <a:r>
              <a:rPr lang="en-GB" dirty="0" err="1" smtClean="0"/>
              <a:t>ziekenhuis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HF. </a:t>
            </a:r>
          </a:p>
          <a:p>
            <a:pPr lvl="1"/>
            <a:r>
              <a:rPr lang="en-GB" dirty="0" err="1" smtClean="0"/>
              <a:t>Aantal</a:t>
            </a:r>
            <a:r>
              <a:rPr lang="en-GB" dirty="0" smtClean="0"/>
              <a:t> </a:t>
            </a:r>
            <a:r>
              <a:rPr lang="en-GB" dirty="0" err="1" smtClean="0"/>
              <a:t>bezoeken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de HF </a:t>
            </a:r>
            <a:r>
              <a:rPr lang="en-GB" dirty="0" err="1" smtClean="0"/>
              <a:t>poli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Resultaten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Primaire</a:t>
            </a:r>
            <a:r>
              <a:rPr lang="en-GB" b="1" dirty="0" smtClean="0"/>
              <a:t> </a:t>
            </a:r>
            <a:r>
              <a:rPr lang="en-GB" b="1" dirty="0" err="1" smtClean="0"/>
              <a:t>eindpunt</a:t>
            </a:r>
            <a:r>
              <a:rPr lang="en-GB" dirty="0" smtClean="0"/>
              <a:t>: </a:t>
            </a:r>
            <a:r>
              <a:rPr lang="en-GB" dirty="0" err="1" smtClean="0"/>
              <a:t>geen</a:t>
            </a:r>
            <a:r>
              <a:rPr lang="en-GB" dirty="0" smtClean="0"/>
              <a:t> significant </a:t>
            </a:r>
            <a:r>
              <a:rPr lang="en-GB" dirty="0" err="1" smtClean="0"/>
              <a:t>verschil</a:t>
            </a:r>
            <a:r>
              <a:rPr lang="en-GB" dirty="0" smtClean="0"/>
              <a:t>. Trend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interventiegroep</a:t>
            </a:r>
            <a:r>
              <a:rPr lang="en-GB" dirty="0" smtClean="0"/>
              <a:t>.</a:t>
            </a:r>
          </a:p>
          <a:p>
            <a:r>
              <a:rPr lang="en-GB" b="1" dirty="0" err="1" smtClean="0"/>
              <a:t>Secundair</a:t>
            </a:r>
            <a:r>
              <a:rPr lang="en-GB" b="1" dirty="0" smtClean="0"/>
              <a:t> </a:t>
            </a:r>
            <a:r>
              <a:rPr lang="en-GB" b="1" dirty="0" err="1" smtClean="0"/>
              <a:t>eindpunt</a:t>
            </a:r>
            <a:r>
              <a:rPr lang="en-GB" dirty="0" smtClean="0"/>
              <a:t>: </a:t>
            </a:r>
            <a:r>
              <a:rPr lang="en-GB" dirty="0" err="1" smtClean="0"/>
              <a:t>vrijwel</a:t>
            </a:r>
            <a:r>
              <a:rPr lang="en-GB" dirty="0" smtClean="0"/>
              <a:t> </a:t>
            </a:r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verschillen</a:t>
            </a:r>
            <a:r>
              <a:rPr lang="en-GB" dirty="0" smtClean="0"/>
              <a:t> in de diverse (sub) </a:t>
            </a:r>
            <a:r>
              <a:rPr lang="en-GB" dirty="0" err="1" smtClean="0"/>
              <a:t>groepen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Patienten</a:t>
            </a:r>
            <a:r>
              <a:rPr lang="en-GB" dirty="0" smtClean="0"/>
              <a:t>,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wie</a:t>
            </a:r>
            <a:r>
              <a:rPr lang="en-GB" dirty="0" smtClean="0"/>
              <a:t> de </a:t>
            </a:r>
            <a:r>
              <a:rPr lang="en-GB" dirty="0" err="1" smtClean="0"/>
              <a:t>ziekte</a:t>
            </a:r>
            <a:r>
              <a:rPr lang="en-GB" dirty="0" smtClean="0"/>
              <a:t> recent was </a:t>
            </a:r>
            <a:r>
              <a:rPr lang="en-GB" dirty="0" err="1" smtClean="0"/>
              <a:t>vastgesteld</a:t>
            </a:r>
            <a:r>
              <a:rPr lang="en-GB" dirty="0" smtClean="0"/>
              <a:t> </a:t>
            </a:r>
            <a:r>
              <a:rPr lang="en-GB" dirty="0" err="1" smtClean="0"/>
              <a:t>hadden</a:t>
            </a:r>
            <a:r>
              <a:rPr lang="en-GB" dirty="0" smtClean="0"/>
              <a:t> </a:t>
            </a:r>
            <a:r>
              <a:rPr lang="en-GB" dirty="0" err="1" smtClean="0"/>
              <a:t>baat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behandeling</a:t>
            </a:r>
            <a:r>
              <a:rPr lang="en-GB" dirty="0" smtClean="0"/>
              <a:t> (</a:t>
            </a:r>
            <a:r>
              <a:rPr lang="en-GB" dirty="0" err="1" smtClean="0"/>
              <a:t>echter</a:t>
            </a:r>
            <a:r>
              <a:rPr lang="en-GB" dirty="0" smtClean="0"/>
              <a:t> </a:t>
            </a:r>
            <a:r>
              <a:rPr lang="en-GB" dirty="0" err="1" smtClean="0"/>
              <a:t>geen</a:t>
            </a:r>
            <a:r>
              <a:rPr lang="en-GB" dirty="0" smtClean="0"/>
              <a:t> pre-specified </a:t>
            </a:r>
            <a:r>
              <a:rPr lang="en-GB" dirty="0" err="1" smtClean="0"/>
              <a:t>eindpunt</a:t>
            </a:r>
            <a:r>
              <a:rPr lang="en-GB" dirty="0" smtClean="0"/>
              <a:t>). </a:t>
            </a:r>
            <a:r>
              <a:rPr lang="en-GB" dirty="0" err="1" smtClean="0"/>
              <a:t>Dit</a:t>
            </a:r>
            <a:r>
              <a:rPr lang="en-GB" dirty="0" smtClean="0"/>
              <a:t> </a:t>
            </a:r>
            <a:r>
              <a:rPr lang="en-GB" dirty="0" err="1" smtClean="0"/>
              <a:t>suggereert</a:t>
            </a:r>
            <a:r>
              <a:rPr lang="en-GB" dirty="0" smtClean="0"/>
              <a:t>, </a:t>
            </a:r>
            <a:r>
              <a:rPr lang="en-GB" dirty="0" err="1" smtClean="0"/>
              <a:t>dat</a:t>
            </a:r>
            <a:r>
              <a:rPr lang="en-GB" dirty="0" smtClean="0"/>
              <a:t> het </a:t>
            </a:r>
            <a:r>
              <a:rPr lang="en-GB" dirty="0" err="1" smtClean="0"/>
              <a:t>educatieve</a:t>
            </a:r>
            <a:r>
              <a:rPr lang="en-GB" dirty="0" smtClean="0"/>
              <a:t> element </a:t>
            </a:r>
            <a:r>
              <a:rPr lang="en-GB" dirty="0" err="1" smtClean="0"/>
              <a:t>zinvol</a:t>
            </a:r>
            <a:r>
              <a:rPr lang="en-GB" dirty="0" smtClean="0"/>
              <a:t> </a:t>
            </a:r>
            <a:r>
              <a:rPr lang="en-GB" dirty="0" err="1" smtClean="0"/>
              <a:t>zou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En, </a:t>
            </a:r>
            <a:r>
              <a:rPr lang="en-GB" dirty="0" err="1" smtClean="0"/>
              <a:t>werkte</a:t>
            </a:r>
            <a:r>
              <a:rPr lang="en-GB" dirty="0" smtClean="0"/>
              <a:t> het??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Discussie</a:t>
            </a:r>
            <a:r>
              <a:rPr lang="en-GB" dirty="0" smtClean="0"/>
              <a:t> over  </a:t>
            </a:r>
            <a:r>
              <a:rPr lang="en-GB" dirty="0" err="1" smtClean="0"/>
              <a:t>veiligheidsgevoel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patienten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Discussie</a:t>
            </a:r>
            <a:r>
              <a:rPr lang="en-GB" dirty="0" smtClean="0"/>
              <a:t> over de </a:t>
            </a:r>
            <a:r>
              <a:rPr lang="en-GB" dirty="0" err="1" smtClean="0"/>
              <a:t>werkbelasting</a:t>
            </a:r>
            <a:r>
              <a:rPr lang="en-GB" dirty="0" smtClean="0"/>
              <a:t> van de HF-</a:t>
            </a:r>
            <a:r>
              <a:rPr lang="en-GB" dirty="0" err="1" smtClean="0"/>
              <a:t>verpleegkundigen</a:t>
            </a:r>
            <a:endParaRPr lang="en-GB" dirty="0" smtClean="0"/>
          </a:p>
          <a:p>
            <a:r>
              <a:rPr lang="en-GB" dirty="0" err="1" smtClean="0"/>
              <a:t>Discussie</a:t>
            </a:r>
            <a:r>
              <a:rPr lang="en-GB" dirty="0" smtClean="0"/>
              <a:t> over de </a:t>
            </a:r>
            <a:r>
              <a:rPr lang="en-GB" dirty="0" err="1" smtClean="0"/>
              <a:t>nodeloze</a:t>
            </a:r>
            <a:r>
              <a:rPr lang="en-GB" dirty="0" smtClean="0"/>
              <a:t> </a:t>
            </a:r>
            <a:r>
              <a:rPr lang="en-GB" dirty="0" err="1" smtClean="0"/>
              <a:t>telefoontjes</a:t>
            </a:r>
            <a:r>
              <a:rPr lang="en-GB" dirty="0" smtClean="0"/>
              <a:t>, </a:t>
            </a:r>
            <a:r>
              <a:rPr lang="en-GB" dirty="0" err="1" smtClean="0"/>
              <a:t>wanneer</a:t>
            </a:r>
            <a:r>
              <a:rPr lang="en-GB" dirty="0" smtClean="0"/>
              <a:t> </a:t>
            </a:r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problemen</a:t>
            </a:r>
            <a:r>
              <a:rPr lang="en-GB" dirty="0" smtClean="0"/>
              <a:t> </a:t>
            </a:r>
            <a:r>
              <a:rPr lang="en-GB" dirty="0" err="1" smtClean="0"/>
              <a:t>blijken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bestaan</a:t>
            </a:r>
            <a:endParaRPr lang="en-GB" dirty="0" smtClean="0"/>
          </a:p>
          <a:p>
            <a:r>
              <a:rPr lang="en-GB" dirty="0" err="1" smtClean="0"/>
              <a:t>Discussie</a:t>
            </a:r>
            <a:r>
              <a:rPr lang="en-GB" dirty="0" smtClean="0"/>
              <a:t> over de </a:t>
            </a:r>
            <a:r>
              <a:rPr lang="en-GB" dirty="0" err="1" smtClean="0"/>
              <a:t>kosten</a:t>
            </a:r>
            <a:r>
              <a:rPr lang="en-GB" dirty="0" smtClean="0"/>
              <a:t> van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apparaten</a:t>
            </a:r>
            <a:endParaRPr lang="en-GB" dirty="0" smtClean="0"/>
          </a:p>
          <a:p>
            <a:r>
              <a:rPr lang="en-GB" dirty="0" err="1" smtClean="0"/>
              <a:t>Discussie</a:t>
            </a:r>
            <a:r>
              <a:rPr lang="en-GB" dirty="0" smtClean="0"/>
              <a:t> over de </a:t>
            </a:r>
            <a:r>
              <a:rPr lang="en-GB" dirty="0" err="1" smtClean="0"/>
              <a:t>snelle</a:t>
            </a:r>
            <a:r>
              <a:rPr lang="en-GB" dirty="0" smtClean="0"/>
              <a:t> </a:t>
            </a:r>
            <a:r>
              <a:rPr lang="en-GB" dirty="0" err="1" smtClean="0"/>
              <a:t>vooruitgang</a:t>
            </a:r>
            <a:r>
              <a:rPr lang="en-GB" dirty="0" smtClean="0"/>
              <a:t> en de </a:t>
            </a:r>
            <a:r>
              <a:rPr lang="en-GB" dirty="0" err="1" smtClean="0"/>
              <a:t>onbegrenste</a:t>
            </a:r>
            <a:r>
              <a:rPr lang="en-GB" dirty="0" smtClean="0"/>
              <a:t> </a:t>
            </a:r>
            <a:r>
              <a:rPr lang="en-GB" dirty="0" err="1" smtClean="0"/>
              <a:t>mogelijkheden</a:t>
            </a:r>
            <a:r>
              <a:rPr lang="en-GB" dirty="0" smtClean="0"/>
              <a:t> van het (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goedkopere</a:t>
            </a:r>
            <a:r>
              <a:rPr lang="en-GB" dirty="0" smtClean="0"/>
              <a:t>) internet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 </a:t>
            </a:r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moeten</a:t>
            </a:r>
            <a:r>
              <a:rPr lang="en-GB" dirty="0" smtClean="0"/>
              <a:t> we </a:t>
            </a:r>
            <a:r>
              <a:rPr lang="en-GB" dirty="0" err="1" smtClean="0"/>
              <a:t>er</a:t>
            </a:r>
            <a:r>
              <a:rPr lang="en-GB" dirty="0" smtClean="0"/>
              <a:t> nu </a:t>
            </a:r>
            <a:r>
              <a:rPr lang="en-GB" dirty="0" err="1" smtClean="0"/>
              <a:t>mee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442387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Aandacht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de patient</a:t>
            </a:r>
          </a:p>
          <a:p>
            <a:r>
              <a:rPr lang="en-GB" dirty="0" err="1" smtClean="0"/>
              <a:t>Veiligheidsgevoel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de patient</a:t>
            </a:r>
          </a:p>
          <a:p>
            <a:r>
              <a:rPr lang="en-GB" dirty="0" err="1" smtClean="0"/>
              <a:t>Snelle</a:t>
            </a:r>
            <a:r>
              <a:rPr lang="en-GB" dirty="0" smtClean="0"/>
              <a:t> </a:t>
            </a:r>
            <a:r>
              <a:rPr lang="en-GB" dirty="0" err="1" smtClean="0"/>
              <a:t>aandacht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onverhoopte</a:t>
            </a:r>
            <a:r>
              <a:rPr lang="en-GB" dirty="0" smtClean="0"/>
              <a:t> </a:t>
            </a:r>
            <a:r>
              <a:rPr lang="en-GB" dirty="0" err="1" smtClean="0"/>
              <a:t>bijwerkingen</a:t>
            </a:r>
            <a:endParaRPr lang="en-GB" dirty="0" smtClean="0"/>
          </a:p>
          <a:p>
            <a:r>
              <a:rPr lang="en-GB" dirty="0" smtClean="0"/>
              <a:t>Quality of Life van de patient</a:t>
            </a:r>
          </a:p>
          <a:p>
            <a:r>
              <a:rPr lang="en-GB" dirty="0" err="1" smtClean="0"/>
              <a:t>Klachtenreductie</a:t>
            </a:r>
            <a:endParaRPr lang="en-GB" dirty="0" smtClean="0"/>
          </a:p>
          <a:p>
            <a:r>
              <a:rPr lang="en-GB" dirty="0" err="1" smtClean="0"/>
              <a:t>Prompte</a:t>
            </a:r>
            <a:r>
              <a:rPr lang="en-GB" dirty="0" smtClean="0"/>
              <a:t> </a:t>
            </a:r>
            <a:r>
              <a:rPr lang="en-GB" dirty="0" err="1" smtClean="0"/>
              <a:t>reactie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klinische</a:t>
            </a:r>
            <a:r>
              <a:rPr lang="en-GB" dirty="0" smtClean="0"/>
              <a:t> </a:t>
            </a:r>
            <a:r>
              <a:rPr lang="en-GB" dirty="0" err="1" smtClean="0"/>
              <a:t>verslechtering</a:t>
            </a:r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sz="3000" b="1" i="1" dirty="0" smtClean="0">
                <a:solidFill>
                  <a:srgbClr val="FF0000"/>
                </a:solidFill>
              </a:rPr>
              <a:t>Het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blijft</a:t>
            </a:r>
            <a:r>
              <a:rPr lang="en-GB" sz="3000" b="1" i="1" dirty="0" smtClean="0">
                <a:solidFill>
                  <a:srgbClr val="FF0000"/>
                </a:solidFill>
              </a:rPr>
              <a:t>  nu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nog</a:t>
            </a:r>
            <a:r>
              <a:rPr lang="en-GB" sz="3000" b="1" i="1" dirty="0" smtClean="0">
                <a:solidFill>
                  <a:srgbClr val="FF0000"/>
                </a:solidFill>
              </a:rPr>
              <a:t> de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vraag</a:t>
            </a:r>
            <a:r>
              <a:rPr lang="en-GB" sz="3000" b="1" i="1" dirty="0" smtClean="0">
                <a:solidFill>
                  <a:srgbClr val="FF0000"/>
                </a:solidFill>
              </a:rPr>
              <a:t>, of de Health Buddy  of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diens</a:t>
            </a:r>
            <a:r>
              <a:rPr lang="en-GB" sz="3000" b="1" i="1" dirty="0" smtClean="0">
                <a:solidFill>
                  <a:srgbClr val="FF0000"/>
                </a:solidFill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opvolgers</a:t>
            </a:r>
            <a:r>
              <a:rPr lang="en-GB" sz="3000" b="1" i="1" dirty="0" smtClean="0">
                <a:solidFill>
                  <a:srgbClr val="FF0000"/>
                </a:solidFill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dit</a:t>
            </a:r>
            <a:r>
              <a:rPr lang="en-GB" sz="3000" b="1" i="1" dirty="0" smtClean="0">
                <a:solidFill>
                  <a:srgbClr val="FF0000"/>
                </a:solidFill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gaan</a:t>
            </a:r>
            <a:r>
              <a:rPr lang="en-GB" sz="3000" b="1" i="1" dirty="0" smtClean="0">
                <a:solidFill>
                  <a:srgbClr val="FF0000"/>
                </a:solidFill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geven</a:t>
            </a:r>
            <a:r>
              <a:rPr lang="en-GB" sz="3000" b="1" i="1" dirty="0" smtClean="0">
                <a:solidFill>
                  <a:srgbClr val="FF0000"/>
                </a:solidFill>
              </a:rPr>
              <a:t>...</a:t>
            </a:r>
            <a:endParaRPr lang="en-GB" sz="3000" b="1" i="1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Wat</a:t>
            </a:r>
            <a:r>
              <a:rPr lang="en-GB" dirty="0" smtClean="0"/>
              <a:t> is </a:t>
            </a:r>
            <a:r>
              <a:rPr lang="en-GB" dirty="0" err="1" smtClean="0"/>
              <a:t>belangrijk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patientengroep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Maar</a:t>
            </a:r>
            <a:r>
              <a:rPr lang="en-GB" dirty="0" smtClean="0"/>
              <a:t> </a:t>
            </a:r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betaalt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??</a:t>
            </a:r>
            <a:endParaRPr lang="en-GB" dirty="0"/>
          </a:p>
        </p:txBody>
      </p:sp>
      <p:pic>
        <p:nvPicPr>
          <p:cNvPr id="4098" name="Picture 2" descr="C:\Users\Hans\Pictures\23-11-12 Hans bij Sinterklaas op het WCN congres A'dam\2012-11-23 Hans bij Sinterklaas op het WCN congres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481138"/>
            <a:ext cx="7632848" cy="482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Tailored </a:t>
            </a:r>
            <a:r>
              <a:rPr lang="en-GB" b="1" dirty="0" err="1" smtClean="0"/>
              <a:t>telemonitoring</a:t>
            </a:r>
            <a:r>
              <a:rPr lang="en-GB" b="1" dirty="0" smtClean="0"/>
              <a:t> in patients with heart failure: results of a multicentre randomized controlled trial</a:t>
            </a:r>
          </a:p>
          <a:p>
            <a:pPr>
              <a:buNone/>
            </a:pPr>
            <a:r>
              <a:rPr lang="en-GB" sz="2400" i="1" dirty="0" err="1" smtClean="0"/>
              <a:t>Josianne</a:t>
            </a:r>
            <a:r>
              <a:rPr lang="en-GB" sz="2400" i="1" dirty="0" smtClean="0"/>
              <a:t> J.J. Boyne, Hubertus J.M. </a:t>
            </a:r>
            <a:r>
              <a:rPr lang="en-GB" sz="2400" i="1" dirty="0" err="1" smtClean="0"/>
              <a:t>Vrijhoef</a:t>
            </a:r>
            <a:r>
              <a:rPr lang="en-GB" sz="2400" i="1" dirty="0" smtClean="0"/>
              <a:t>, Harry J.G.M. </a:t>
            </a:r>
            <a:r>
              <a:rPr lang="en-GB" sz="2400" i="1" dirty="0" err="1" smtClean="0"/>
              <a:t>Crijns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Gerjan</a:t>
            </a:r>
            <a:r>
              <a:rPr lang="en-GB" sz="2400" i="1" dirty="0" smtClean="0"/>
              <a:t> De </a:t>
            </a:r>
            <a:r>
              <a:rPr lang="en-GB" sz="2400" i="1" dirty="0" err="1" smtClean="0"/>
              <a:t>Weerd</a:t>
            </a:r>
            <a:r>
              <a:rPr lang="en-GB" sz="2400" i="1" dirty="0" smtClean="0"/>
              <a:t>, Johannes Kragten, Anton P.M. </a:t>
            </a:r>
            <a:r>
              <a:rPr lang="en-GB" sz="2400" i="1" dirty="0" err="1" smtClean="0"/>
              <a:t>Gorgels</a:t>
            </a:r>
            <a:r>
              <a:rPr lang="en-GB" sz="2400" i="1" dirty="0" smtClean="0"/>
              <a:t>.</a:t>
            </a:r>
          </a:p>
          <a:p>
            <a:pPr>
              <a:buNone/>
            </a:pPr>
            <a:r>
              <a:rPr lang="en-GB" sz="2400" b="1" dirty="0" smtClean="0"/>
              <a:t>On behalf of the TEHAF investigators</a:t>
            </a:r>
          </a:p>
          <a:p>
            <a:pPr>
              <a:buNone/>
            </a:pPr>
            <a:endParaRPr lang="en-GB" sz="2400" b="1" dirty="0"/>
          </a:p>
          <a:p>
            <a:pPr>
              <a:buNone/>
            </a:pPr>
            <a:r>
              <a:rPr lang="en-GB" sz="2400" b="1" dirty="0" smtClean="0"/>
              <a:t>Eur. Journal of Heart Failure, may 15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2012</a:t>
            </a:r>
            <a:endParaRPr lang="en-GB" sz="2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studie</a:t>
            </a:r>
            <a:r>
              <a:rPr lang="en-GB" dirty="0" smtClean="0"/>
              <a:t> </a:t>
            </a:r>
            <a:r>
              <a:rPr lang="en-GB" dirty="0" err="1" smtClean="0"/>
              <a:t>waar</a:t>
            </a:r>
            <a:r>
              <a:rPr lang="en-GB" dirty="0" smtClean="0"/>
              <a:t> het over </a:t>
            </a:r>
            <a:r>
              <a:rPr lang="en-GB" dirty="0" err="1" smtClean="0"/>
              <a:t>gaat</a:t>
            </a:r>
            <a:r>
              <a:rPr lang="en-GB" dirty="0" smtClean="0"/>
              <a:t>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226363"/>
          </a:xfrm>
        </p:spPr>
        <p:txBody>
          <a:bodyPr/>
          <a:lstStyle/>
          <a:p>
            <a:r>
              <a:rPr lang="en-GB" dirty="0" err="1" smtClean="0"/>
              <a:t>Behandeling</a:t>
            </a:r>
            <a:r>
              <a:rPr lang="en-GB" dirty="0" smtClean="0"/>
              <a:t> </a:t>
            </a:r>
            <a:r>
              <a:rPr lang="en-GB" dirty="0" err="1" smtClean="0"/>
              <a:t>leidt</a:t>
            </a:r>
            <a:r>
              <a:rPr lang="en-GB" dirty="0" smtClean="0"/>
              <a:t> (heel) </a:t>
            </a:r>
            <a:r>
              <a:rPr lang="en-GB" dirty="0" err="1" smtClean="0"/>
              <a:t>soms</a:t>
            </a:r>
            <a:r>
              <a:rPr lang="en-GB" dirty="0" smtClean="0"/>
              <a:t> tot </a:t>
            </a:r>
            <a:r>
              <a:rPr lang="en-GB" dirty="0" err="1" smtClean="0"/>
              <a:t>genezing</a:t>
            </a:r>
            <a:endParaRPr lang="en-GB" dirty="0" smtClean="0"/>
          </a:p>
          <a:p>
            <a:r>
              <a:rPr lang="en-GB" dirty="0" err="1" smtClean="0"/>
              <a:t>Behandeling</a:t>
            </a:r>
            <a:r>
              <a:rPr lang="en-GB" dirty="0" smtClean="0"/>
              <a:t> </a:t>
            </a:r>
            <a:r>
              <a:rPr lang="en-GB" dirty="0" err="1" smtClean="0"/>
              <a:t>moet</a:t>
            </a:r>
            <a:r>
              <a:rPr lang="en-GB" dirty="0" smtClean="0"/>
              <a:t> </a:t>
            </a:r>
            <a:r>
              <a:rPr lang="en-GB" dirty="0" err="1" smtClean="0"/>
              <a:t>altijd</a:t>
            </a:r>
            <a:r>
              <a:rPr lang="en-GB" dirty="0" smtClean="0"/>
              <a:t> </a:t>
            </a:r>
            <a:r>
              <a:rPr lang="en-GB" dirty="0" err="1" smtClean="0"/>
              <a:t>helend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(</a:t>
            </a:r>
            <a:r>
              <a:rPr lang="en-GB" i="1" dirty="0" err="1" smtClean="0"/>
              <a:t>primum</a:t>
            </a:r>
            <a:r>
              <a:rPr lang="en-GB" i="1" dirty="0" smtClean="0"/>
              <a:t> </a:t>
            </a:r>
            <a:r>
              <a:rPr lang="en-GB" i="1" dirty="0" err="1" smtClean="0"/>
              <a:t>est</a:t>
            </a:r>
            <a:r>
              <a:rPr lang="en-GB" i="1" dirty="0" smtClean="0"/>
              <a:t> non </a:t>
            </a:r>
            <a:r>
              <a:rPr lang="en-GB" i="1" dirty="0" err="1" smtClean="0"/>
              <a:t>nocere</a:t>
            </a:r>
            <a:r>
              <a:rPr lang="en-GB" dirty="0" smtClean="0"/>
              <a:t>) </a:t>
            </a:r>
          </a:p>
          <a:p>
            <a:r>
              <a:rPr lang="en-GB" dirty="0" err="1" smtClean="0"/>
              <a:t>Vaak</a:t>
            </a:r>
            <a:r>
              <a:rPr lang="en-GB" dirty="0" smtClean="0"/>
              <a:t> </a:t>
            </a:r>
            <a:r>
              <a:rPr lang="en-GB" dirty="0" err="1" smtClean="0"/>
              <a:t>vindt</a:t>
            </a:r>
            <a:r>
              <a:rPr lang="en-GB" dirty="0" smtClean="0"/>
              <a:t> </a:t>
            </a:r>
            <a:r>
              <a:rPr lang="en-GB" dirty="0" err="1" smtClean="0"/>
              <a:t>alleen</a:t>
            </a:r>
            <a:r>
              <a:rPr lang="en-GB" dirty="0" smtClean="0"/>
              <a:t> </a:t>
            </a:r>
            <a:r>
              <a:rPr lang="en-GB" dirty="0" err="1" smtClean="0"/>
              <a:t>palliatie</a:t>
            </a:r>
            <a:r>
              <a:rPr lang="en-GB" dirty="0" smtClean="0"/>
              <a:t> </a:t>
            </a:r>
            <a:r>
              <a:rPr lang="en-GB" dirty="0" err="1" smtClean="0"/>
              <a:t>plaats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de </a:t>
            </a:r>
            <a:r>
              <a:rPr lang="en-GB" dirty="0" err="1" smtClean="0"/>
              <a:t>doelstellingen</a:t>
            </a:r>
            <a:r>
              <a:rPr lang="en-GB" dirty="0" smtClean="0"/>
              <a:t> van de </a:t>
            </a:r>
            <a:r>
              <a:rPr lang="en-GB" dirty="0" err="1" smtClean="0"/>
              <a:t>behandeling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 punt </a:t>
            </a:r>
            <a:r>
              <a:rPr lang="en-GB" dirty="0" err="1" smtClean="0"/>
              <a:t>waar</a:t>
            </a:r>
            <a:r>
              <a:rPr lang="en-GB" dirty="0" smtClean="0"/>
              <a:t> het over </a:t>
            </a:r>
            <a:r>
              <a:rPr lang="en-GB" dirty="0" err="1" smtClean="0"/>
              <a:t>gaat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70379"/>
          </a:xfrm>
        </p:spPr>
        <p:txBody>
          <a:bodyPr/>
          <a:lstStyle/>
          <a:p>
            <a:r>
              <a:rPr lang="en-GB" dirty="0" err="1" smtClean="0"/>
              <a:t>Betere</a:t>
            </a:r>
            <a:r>
              <a:rPr lang="en-GB" dirty="0" smtClean="0"/>
              <a:t> </a:t>
            </a:r>
            <a:r>
              <a:rPr lang="en-GB" dirty="0" err="1" smtClean="0"/>
              <a:t>QoL</a:t>
            </a:r>
            <a:endParaRPr lang="en-GB" dirty="0" smtClean="0"/>
          </a:p>
          <a:p>
            <a:r>
              <a:rPr lang="en-GB" dirty="0" smtClean="0"/>
              <a:t>Langer </a:t>
            </a:r>
            <a:r>
              <a:rPr lang="en-GB" dirty="0" err="1" smtClean="0"/>
              <a:t>leven</a:t>
            </a:r>
            <a:endParaRPr lang="en-GB" dirty="0" smtClean="0"/>
          </a:p>
          <a:p>
            <a:r>
              <a:rPr lang="en-GB" dirty="0" smtClean="0"/>
              <a:t>Minder </a:t>
            </a:r>
            <a:r>
              <a:rPr lang="en-GB" dirty="0" err="1" smtClean="0"/>
              <a:t>ziekenhuisopnemingen</a:t>
            </a:r>
            <a:endParaRPr lang="en-GB" dirty="0" smtClean="0"/>
          </a:p>
          <a:p>
            <a:r>
              <a:rPr lang="en-GB" dirty="0" err="1" smtClean="0"/>
              <a:t>Kortere</a:t>
            </a:r>
            <a:r>
              <a:rPr lang="en-GB" dirty="0" smtClean="0"/>
              <a:t> </a:t>
            </a:r>
            <a:r>
              <a:rPr lang="en-GB" dirty="0" err="1" smtClean="0"/>
              <a:t>ziekenhuisopnemingen</a:t>
            </a:r>
            <a:endParaRPr lang="en-GB" dirty="0" smtClean="0"/>
          </a:p>
          <a:p>
            <a:r>
              <a:rPr lang="en-GB" dirty="0" err="1" smtClean="0"/>
              <a:t>Betere</a:t>
            </a:r>
            <a:r>
              <a:rPr lang="en-GB" dirty="0" smtClean="0"/>
              <a:t> </a:t>
            </a:r>
            <a:r>
              <a:rPr lang="en-GB" dirty="0" err="1" smtClean="0"/>
              <a:t>controle</a:t>
            </a:r>
            <a:r>
              <a:rPr lang="en-GB" dirty="0" smtClean="0"/>
              <a:t> op </a:t>
            </a:r>
            <a:r>
              <a:rPr lang="en-GB" dirty="0" err="1" smtClean="0"/>
              <a:t>behandeling</a:t>
            </a:r>
            <a:endParaRPr lang="en-GB" dirty="0" smtClean="0"/>
          </a:p>
          <a:p>
            <a:r>
              <a:rPr lang="en-GB" dirty="0" smtClean="0"/>
              <a:t>Minder </a:t>
            </a:r>
            <a:r>
              <a:rPr lang="en-GB" dirty="0" err="1" smtClean="0"/>
              <a:t>complicaties</a:t>
            </a:r>
            <a:r>
              <a:rPr lang="en-GB" dirty="0" smtClean="0"/>
              <a:t> van </a:t>
            </a:r>
            <a:r>
              <a:rPr lang="en-GB" dirty="0" err="1" smtClean="0"/>
              <a:t>behandelingen</a:t>
            </a:r>
            <a:endParaRPr lang="en-GB" dirty="0" smtClean="0"/>
          </a:p>
          <a:p>
            <a:r>
              <a:rPr lang="en-GB" dirty="0" smtClean="0"/>
              <a:t>...?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Enkele</a:t>
            </a:r>
            <a:r>
              <a:rPr lang="en-GB" dirty="0" smtClean="0"/>
              <a:t> </a:t>
            </a:r>
            <a:r>
              <a:rPr lang="en-GB" dirty="0" err="1" smtClean="0"/>
              <a:t>doelstellingen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60440"/>
          </a:xfrm>
        </p:spPr>
        <p:txBody>
          <a:bodyPr/>
          <a:lstStyle/>
          <a:p>
            <a:r>
              <a:rPr lang="en-GB" dirty="0" smtClean="0"/>
              <a:t>HF-</a:t>
            </a:r>
            <a:r>
              <a:rPr lang="en-GB" dirty="0" err="1" smtClean="0"/>
              <a:t>verpleegkundigen</a:t>
            </a:r>
            <a:r>
              <a:rPr lang="en-GB" dirty="0" smtClean="0"/>
              <a:t> </a:t>
            </a:r>
            <a:r>
              <a:rPr lang="en-GB" dirty="0" err="1" smtClean="0"/>
              <a:t>begeleiden</a:t>
            </a:r>
            <a:r>
              <a:rPr lang="en-GB" dirty="0" smtClean="0"/>
              <a:t> </a:t>
            </a:r>
            <a:r>
              <a:rPr lang="en-GB" dirty="0" err="1" smtClean="0"/>
              <a:t>patienten</a:t>
            </a:r>
            <a:r>
              <a:rPr lang="en-GB" dirty="0" smtClean="0"/>
              <a:t> </a:t>
            </a:r>
            <a:r>
              <a:rPr lang="en-GB" dirty="0" err="1" smtClean="0"/>
              <a:t>beter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cardiologen</a:t>
            </a:r>
            <a:r>
              <a:rPr lang="en-GB" dirty="0" smtClean="0"/>
              <a:t>. (Deal </a:t>
            </a:r>
            <a:r>
              <a:rPr lang="en-GB" dirty="0" err="1" smtClean="0"/>
              <a:t>studie</a:t>
            </a:r>
            <a:r>
              <a:rPr lang="en-GB" dirty="0" smtClean="0"/>
              <a:t>).</a:t>
            </a:r>
          </a:p>
          <a:p>
            <a:r>
              <a:rPr lang="en-GB" dirty="0" err="1" smtClean="0"/>
              <a:t>Intensieve</a:t>
            </a:r>
            <a:r>
              <a:rPr lang="en-GB" dirty="0" smtClean="0"/>
              <a:t> </a:t>
            </a:r>
            <a:r>
              <a:rPr lang="en-GB" dirty="0" err="1" smtClean="0"/>
              <a:t>begeleiding</a:t>
            </a:r>
            <a:r>
              <a:rPr lang="en-GB" dirty="0" smtClean="0"/>
              <a:t> </a:t>
            </a:r>
            <a:r>
              <a:rPr lang="en-GB" dirty="0" err="1" smtClean="0"/>
              <a:t>geeft</a:t>
            </a:r>
            <a:r>
              <a:rPr lang="en-GB" dirty="0" smtClean="0"/>
              <a:t> </a:t>
            </a:r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verbetering</a:t>
            </a:r>
            <a:r>
              <a:rPr lang="en-GB" dirty="0" smtClean="0"/>
              <a:t> </a:t>
            </a:r>
            <a:r>
              <a:rPr lang="en-GB" dirty="0" err="1" smtClean="0"/>
              <a:t>tov</a:t>
            </a:r>
            <a:r>
              <a:rPr lang="en-GB" dirty="0" smtClean="0"/>
              <a:t> </a:t>
            </a:r>
            <a:r>
              <a:rPr lang="en-GB" dirty="0" err="1" smtClean="0"/>
              <a:t>standaard</a:t>
            </a:r>
            <a:r>
              <a:rPr lang="en-GB" dirty="0" smtClean="0"/>
              <a:t> </a:t>
            </a:r>
            <a:r>
              <a:rPr lang="en-GB" dirty="0" err="1" smtClean="0"/>
              <a:t>begeleiding</a:t>
            </a:r>
            <a:r>
              <a:rPr lang="en-GB" dirty="0" smtClean="0"/>
              <a:t> (Coach)</a:t>
            </a:r>
          </a:p>
          <a:p>
            <a:r>
              <a:rPr lang="en-GB" dirty="0" err="1" smtClean="0"/>
              <a:t>Hartfalen</a:t>
            </a:r>
            <a:r>
              <a:rPr lang="en-GB" dirty="0" smtClean="0"/>
              <a:t> is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dure</a:t>
            </a:r>
            <a:r>
              <a:rPr lang="en-GB" dirty="0" smtClean="0"/>
              <a:t> </a:t>
            </a:r>
            <a:r>
              <a:rPr lang="en-GB" dirty="0" err="1" smtClean="0"/>
              <a:t>ziekte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Hartfalenverpleegkundigen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ook</a:t>
            </a:r>
            <a:r>
              <a:rPr lang="en-GB" dirty="0" smtClean="0"/>
              <a:t> </a:t>
            </a:r>
            <a:r>
              <a:rPr lang="en-GB" dirty="0" err="1" smtClean="0"/>
              <a:t>duur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 </a:t>
            </a:r>
            <a:r>
              <a:rPr lang="en-GB" dirty="0" err="1" smtClean="0"/>
              <a:t>meeste</a:t>
            </a:r>
            <a:r>
              <a:rPr lang="en-GB" dirty="0" smtClean="0"/>
              <a:t> </a:t>
            </a:r>
            <a:r>
              <a:rPr lang="en-GB" dirty="0" err="1" smtClean="0"/>
              <a:t>opnemingen</a:t>
            </a:r>
            <a:r>
              <a:rPr lang="en-GB" dirty="0" smtClean="0"/>
              <a:t> in het </a:t>
            </a:r>
            <a:r>
              <a:rPr lang="en-GB" dirty="0" err="1" smtClean="0"/>
              <a:t>ziekenhuis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patienten</a:t>
            </a:r>
            <a:r>
              <a:rPr lang="en-GB" dirty="0" smtClean="0"/>
              <a:t> &gt;60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wegens</a:t>
            </a:r>
            <a:r>
              <a:rPr lang="en-GB" dirty="0" smtClean="0"/>
              <a:t> </a:t>
            </a:r>
            <a:r>
              <a:rPr lang="en-GB" dirty="0" err="1" smtClean="0"/>
              <a:t>hartfalen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weten</a:t>
            </a:r>
            <a:r>
              <a:rPr lang="en-GB" dirty="0" smtClean="0"/>
              <a:t> we nu al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hartfalen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Hier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hard </a:t>
            </a:r>
            <a:r>
              <a:rPr lang="en-GB" dirty="0" err="1" smtClean="0"/>
              <a:t>gefaald</a:t>
            </a:r>
            <a:r>
              <a:rPr lang="en-GB" dirty="0" smtClean="0"/>
              <a:t>...</a:t>
            </a:r>
            <a:endParaRPr lang="en-GB" dirty="0"/>
          </a:p>
        </p:txBody>
      </p:sp>
      <p:pic>
        <p:nvPicPr>
          <p:cNvPr id="2050" name="Picture 2" descr="C:\Users\Hans\Pictures\WERK!\2005-10-11 hartfalenpolifoto's\hartfalenpolifoto's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403244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EBMA</a:t>
            </a:r>
            <a:r>
              <a:rPr lang="en-GB" dirty="0" smtClean="0"/>
              <a:t>: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manier</a:t>
            </a:r>
            <a:r>
              <a:rPr lang="en-GB" dirty="0" smtClean="0"/>
              <a:t>,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elkaar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beoordelen</a:t>
            </a:r>
            <a:r>
              <a:rPr lang="en-GB" dirty="0" smtClean="0"/>
              <a:t>, of </a:t>
            </a:r>
            <a:r>
              <a:rPr lang="en-GB" dirty="0" err="1" smtClean="0"/>
              <a:t>een</a:t>
            </a:r>
            <a:r>
              <a:rPr lang="en-GB" dirty="0" smtClean="0"/>
              <a:t> patient met </a:t>
            </a:r>
            <a:r>
              <a:rPr lang="en-GB" dirty="0" err="1" smtClean="0"/>
              <a:t>hartfalen</a:t>
            </a:r>
            <a:r>
              <a:rPr lang="en-GB" dirty="0" smtClean="0"/>
              <a:t>, die door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collega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behandeld</a:t>
            </a:r>
            <a:r>
              <a:rPr lang="en-GB" dirty="0" smtClean="0"/>
              <a:t>, </a:t>
            </a:r>
            <a:r>
              <a:rPr lang="en-GB" dirty="0" err="1" smtClean="0"/>
              <a:t>volgens</a:t>
            </a:r>
            <a:r>
              <a:rPr lang="en-GB" dirty="0" smtClean="0"/>
              <a:t> de </a:t>
            </a:r>
            <a:r>
              <a:rPr lang="en-GB" dirty="0" err="1" smtClean="0"/>
              <a:t>meest</a:t>
            </a:r>
            <a:r>
              <a:rPr lang="en-GB" dirty="0" smtClean="0"/>
              <a:t> </a:t>
            </a:r>
            <a:r>
              <a:rPr lang="en-GB" dirty="0" err="1" smtClean="0"/>
              <a:t>recente</a:t>
            </a:r>
            <a:r>
              <a:rPr lang="en-GB" dirty="0" smtClean="0"/>
              <a:t> </a:t>
            </a:r>
            <a:r>
              <a:rPr lang="en-GB" dirty="0" err="1" smtClean="0"/>
              <a:t>richtlijnen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behandeld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Dit</a:t>
            </a:r>
            <a:r>
              <a:rPr lang="en-GB" dirty="0" smtClean="0"/>
              <a:t> is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standaard</a:t>
            </a:r>
            <a:r>
              <a:rPr lang="en-GB" dirty="0" smtClean="0"/>
              <a:t> </a:t>
            </a:r>
            <a:r>
              <a:rPr lang="en-GB" dirty="0" err="1" smtClean="0"/>
              <a:t>onderdeel</a:t>
            </a:r>
            <a:r>
              <a:rPr lang="en-GB" dirty="0" smtClean="0"/>
              <a:t> van de </a:t>
            </a:r>
            <a:r>
              <a:rPr lang="en-GB" dirty="0" err="1" smtClean="0"/>
              <a:t>kwaliteitsvisitatie</a:t>
            </a:r>
            <a:r>
              <a:rPr lang="en-GB" dirty="0" smtClean="0"/>
              <a:t>, die </a:t>
            </a:r>
            <a:r>
              <a:rPr lang="en-GB" dirty="0" err="1" smtClean="0"/>
              <a:t>wij</a:t>
            </a:r>
            <a:r>
              <a:rPr lang="en-GB" dirty="0" smtClean="0"/>
              <a:t> </a:t>
            </a:r>
            <a:r>
              <a:rPr lang="en-GB" dirty="0" err="1" smtClean="0"/>
              <a:t>allemaal</a:t>
            </a:r>
            <a:r>
              <a:rPr lang="en-GB" dirty="0" smtClean="0"/>
              <a:t> </a:t>
            </a:r>
            <a:r>
              <a:rPr lang="en-GB" dirty="0" err="1" smtClean="0"/>
              <a:t>eenmaal</a:t>
            </a:r>
            <a:r>
              <a:rPr lang="en-GB" dirty="0" smtClean="0"/>
              <a:t> per 5 </a:t>
            </a:r>
            <a:r>
              <a:rPr lang="en-GB" dirty="0" err="1" smtClean="0"/>
              <a:t>jaar</a:t>
            </a:r>
            <a:r>
              <a:rPr lang="en-GB" dirty="0" smtClean="0"/>
              <a:t> (of </a:t>
            </a:r>
            <a:r>
              <a:rPr lang="en-GB" dirty="0" err="1" smtClean="0"/>
              <a:t>vaker</a:t>
            </a:r>
            <a:r>
              <a:rPr lang="en-GB" dirty="0" smtClean="0"/>
              <a:t>) </a:t>
            </a:r>
            <a:r>
              <a:rPr lang="en-GB" dirty="0" err="1" smtClean="0"/>
              <a:t>dienen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ondergaan</a:t>
            </a:r>
            <a:r>
              <a:rPr lang="en-GB" dirty="0" smtClean="0"/>
              <a:t>. </a:t>
            </a:r>
            <a:r>
              <a:rPr lang="en-GB" dirty="0" err="1" smtClean="0"/>
              <a:t>Hierbij</a:t>
            </a:r>
            <a:r>
              <a:rPr lang="en-GB" dirty="0" smtClean="0"/>
              <a:t> </a:t>
            </a:r>
            <a:r>
              <a:rPr lang="en-GB" dirty="0" err="1" smtClean="0"/>
              <a:t>beoordelen</a:t>
            </a:r>
            <a:r>
              <a:rPr lang="en-GB" dirty="0" smtClean="0"/>
              <a:t> </a:t>
            </a:r>
            <a:r>
              <a:rPr lang="en-GB" dirty="0" err="1" smtClean="0"/>
              <a:t>wij</a:t>
            </a:r>
            <a:r>
              <a:rPr lang="en-GB" dirty="0" smtClean="0"/>
              <a:t> de status van patient met </a:t>
            </a:r>
            <a:r>
              <a:rPr lang="en-GB" dirty="0" err="1" smtClean="0"/>
              <a:t>hartfalen</a:t>
            </a:r>
            <a:r>
              <a:rPr lang="en-GB" dirty="0" smtClean="0"/>
              <a:t>, die door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collega</a:t>
            </a:r>
            <a:r>
              <a:rPr lang="en-GB" dirty="0" smtClean="0"/>
              <a:t> </a:t>
            </a:r>
            <a:r>
              <a:rPr lang="en-GB" dirty="0" err="1" smtClean="0"/>
              <a:t>cardioloog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behandeld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tools in heart failure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0904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pPr lvl="1"/>
            <a:r>
              <a:rPr lang="en-GB" b="1" dirty="0" err="1" smtClean="0"/>
              <a:t>Algemeen</a:t>
            </a:r>
            <a:endParaRPr lang="en-GB" dirty="0" smtClean="0"/>
          </a:p>
          <a:p>
            <a:pPr lvl="1"/>
            <a:r>
              <a:rPr lang="en-GB" b="1" dirty="0" smtClean="0"/>
              <a:t>Screening</a:t>
            </a:r>
            <a:endParaRPr lang="en-GB" dirty="0" smtClean="0"/>
          </a:p>
          <a:p>
            <a:pPr lvl="1"/>
            <a:r>
              <a:rPr lang="en-GB" b="1" dirty="0" smtClean="0"/>
              <a:t>ECHO lab</a:t>
            </a:r>
            <a:endParaRPr lang="en-GB" dirty="0" smtClean="0"/>
          </a:p>
          <a:p>
            <a:pPr lvl="1"/>
            <a:r>
              <a:rPr lang="en-GB" b="1" dirty="0" err="1" smtClean="0"/>
              <a:t>Aanvullende</a:t>
            </a:r>
            <a:r>
              <a:rPr lang="en-GB" b="1" dirty="0" smtClean="0"/>
              <a:t> </a:t>
            </a:r>
            <a:r>
              <a:rPr lang="en-GB" b="1" dirty="0" err="1" smtClean="0"/>
              <a:t>diagnostiek</a:t>
            </a:r>
            <a:endParaRPr lang="en-GB" dirty="0" smtClean="0"/>
          </a:p>
          <a:p>
            <a:pPr lvl="1"/>
            <a:r>
              <a:rPr lang="en-GB" b="1" dirty="0" err="1" smtClean="0"/>
              <a:t>Behandeling</a:t>
            </a:r>
            <a:endParaRPr lang="en-GB" dirty="0" smtClean="0"/>
          </a:p>
          <a:p>
            <a:pPr lvl="1"/>
            <a:r>
              <a:rPr lang="en-GB" b="1" dirty="0" err="1" smtClean="0"/>
              <a:t>Beleid</a:t>
            </a:r>
            <a:endParaRPr lang="en-GB" dirty="0" smtClean="0"/>
          </a:p>
          <a:p>
            <a:pPr lvl="1"/>
            <a:r>
              <a:rPr lang="en-GB" b="1" dirty="0" smtClean="0"/>
              <a:t>Follow-up</a:t>
            </a:r>
            <a:endParaRPr lang="en-GB" dirty="0" smtClean="0"/>
          </a:p>
          <a:p>
            <a:pPr lvl="1"/>
            <a:endParaRPr lang="en-GB" dirty="0" smtClean="0"/>
          </a:p>
          <a:p>
            <a:pPr lvl="1" algn="ctr">
              <a:buNone/>
            </a:pPr>
            <a:r>
              <a:rPr lang="en-GB" sz="3000" b="1" i="1" dirty="0" err="1" smtClean="0">
                <a:solidFill>
                  <a:srgbClr val="FF0000"/>
                </a:solidFill>
              </a:rPr>
              <a:t>Hebben</a:t>
            </a:r>
            <a:r>
              <a:rPr lang="en-GB" sz="3000" b="1" i="1" dirty="0" smtClean="0">
                <a:solidFill>
                  <a:srgbClr val="FF0000"/>
                </a:solidFill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jullie</a:t>
            </a:r>
            <a:r>
              <a:rPr lang="en-GB" sz="3000" b="1" i="1" dirty="0" smtClean="0">
                <a:solidFill>
                  <a:srgbClr val="FF0000"/>
                </a:solidFill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dat</a:t>
            </a:r>
            <a:r>
              <a:rPr lang="en-GB" sz="3000" b="1" i="1" dirty="0" smtClean="0">
                <a:solidFill>
                  <a:srgbClr val="FF0000"/>
                </a:solidFill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allemaal</a:t>
            </a:r>
            <a:r>
              <a:rPr lang="en-GB" sz="3000" b="1" i="1" dirty="0" smtClean="0">
                <a:solidFill>
                  <a:srgbClr val="FF0000"/>
                </a:solidFill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</a:rPr>
              <a:t>gedaan</a:t>
            </a:r>
            <a:r>
              <a:rPr lang="en-GB" sz="3000" b="1" i="1" dirty="0" smtClean="0">
                <a:solidFill>
                  <a:srgbClr val="FF0000"/>
                </a:solidFill>
              </a:rPr>
              <a:t>???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Waar</a:t>
            </a:r>
            <a:r>
              <a:rPr lang="en-GB" dirty="0" smtClean="0"/>
              <a:t> </a:t>
            </a:r>
            <a:r>
              <a:rPr lang="en-GB" dirty="0" err="1" smtClean="0"/>
              <a:t>gaat</a:t>
            </a:r>
            <a:r>
              <a:rPr lang="en-GB" dirty="0" smtClean="0"/>
              <a:t> het over </a:t>
            </a:r>
            <a:r>
              <a:rPr lang="en-GB" dirty="0" err="1" smtClean="0"/>
              <a:t>bij</a:t>
            </a:r>
            <a:r>
              <a:rPr lang="en-GB" dirty="0" smtClean="0"/>
              <a:t> de EBMA </a:t>
            </a:r>
            <a:r>
              <a:rPr lang="en-GB" dirty="0" err="1" smtClean="0"/>
              <a:t>hartfalen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</TotalTime>
  <Words>833</Words>
  <Application>Microsoft Office PowerPoint</Application>
  <PresentationFormat>Diavoorstelling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Concours</vt:lpstr>
      <vt:lpstr>Telemonitoring van patienten met hartfalen, registreren, vertroetelen of behandelen? Werkgroep hartfalen,Baarn, 22 maart 2013</vt:lpstr>
      <vt:lpstr>De hartfalenpoli in Heerlen</vt:lpstr>
      <vt:lpstr>De studie waar het over gaat..</vt:lpstr>
      <vt:lpstr>Het punt waar het over gaat</vt:lpstr>
      <vt:lpstr>Enkele doelstellingen</vt:lpstr>
      <vt:lpstr>Wat weten we nu al bij hartfalen?</vt:lpstr>
      <vt:lpstr>Hier wordt hard gefaald...</vt:lpstr>
      <vt:lpstr>Quality tools in heart failure</vt:lpstr>
      <vt:lpstr>Waar gaat het over bij de EBMA hartfalen?</vt:lpstr>
      <vt:lpstr>EBMA algemeen</vt:lpstr>
      <vt:lpstr>EBMA screening</vt:lpstr>
      <vt:lpstr>EBMA echolab</vt:lpstr>
      <vt:lpstr>EBMA Aanvullende diagnostiek</vt:lpstr>
      <vt:lpstr>EBMA Behandeling medicamenteus</vt:lpstr>
      <vt:lpstr>EBMA beleid en follow-up</vt:lpstr>
      <vt:lpstr>Hartfalen, een familie aangelegenheid</vt:lpstr>
      <vt:lpstr>Doel van telemonitoring van patienten met hartfalen</vt:lpstr>
      <vt:lpstr>Wat is telemonitoring?</vt:lpstr>
      <vt:lpstr>De studie...</vt:lpstr>
      <vt:lpstr>De studie.. verv.</vt:lpstr>
      <vt:lpstr>De studie..verv2 </vt:lpstr>
      <vt:lpstr>Resultaten</vt:lpstr>
      <vt:lpstr>En, werkte het??</vt:lpstr>
      <vt:lpstr>En wat moeten we er nu mee?</vt:lpstr>
      <vt:lpstr>Wat is belangrijk bij deze patientengroep?</vt:lpstr>
      <vt:lpstr>Maar wie betaalt dat dan??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Telemonitoring van patienten met hartfalen, vertroetelen of behandelen?</dc:title>
  <dc:creator>Hans Kragten</dc:creator>
  <cp:lastModifiedBy>Marianne Deinum</cp:lastModifiedBy>
  <cp:revision>34</cp:revision>
  <dcterms:created xsi:type="dcterms:W3CDTF">2013-03-14T16:06:31Z</dcterms:created>
  <dcterms:modified xsi:type="dcterms:W3CDTF">2013-03-22T08:21:54Z</dcterms:modified>
</cp:coreProperties>
</file>