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Default Extension="xlsm" ContentType="application/vnd.ms-excel.sheet.macroEnabled.12"/>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3" r:id="rId2"/>
    <p:sldMasterId id="2147483675" r:id="rId3"/>
    <p:sldMasterId id="2147483688" r:id="rId4"/>
    <p:sldMasterId id="2147483699" r:id="rId5"/>
    <p:sldMasterId id="2147483712" r:id="rId6"/>
    <p:sldMasterId id="2147483726" r:id="rId7"/>
  </p:sldMasterIdLst>
  <p:notesMasterIdLst>
    <p:notesMasterId r:id="rId37"/>
  </p:notesMasterIdLst>
  <p:sldIdLst>
    <p:sldId id="259" r:id="rId8"/>
    <p:sldId id="309" r:id="rId9"/>
    <p:sldId id="264" r:id="rId10"/>
    <p:sldId id="265" r:id="rId11"/>
    <p:sldId id="310" r:id="rId12"/>
    <p:sldId id="311" r:id="rId13"/>
    <p:sldId id="313" r:id="rId14"/>
    <p:sldId id="312" r:id="rId15"/>
    <p:sldId id="267" r:id="rId16"/>
    <p:sldId id="326" r:id="rId17"/>
    <p:sldId id="327" r:id="rId18"/>
    <p:sldId id="314" r:id="rId19"/>
    <p:sldId id="268" r:id="rId20"/>
    <p:sldId id="269" r:id="rId21"/>
    <p:sldId id="320" r:id="rId22"/>
    <p:sldId id="270" r:id="rId23"/>
    <p:sldId id="316" r:id="rId24"/>
    <p:sldId id="275" r:id="rId25"/>
    <p:sldId id="276" r:id="rId26"/>
    <p:sldId id="321" r:id="rId27"/>
    <p:sldId id="322" r:id="rId28"/>
    <p:sldId id="315" r:id="rId29"/>
    <p:sldId id="323" r:id="rId30"/>
    <p:sldId id="287" r:id="rId31"/>
    <p:sldId id="286" r:id="rId32"/>
    <p:sldId id="285" r:id="rId33"/>
    <p:sldId id="290" r:id="rId34"/>
    <p:sldId id="325" r:id="rId35"/>
    <p:sldId id="263" r:id="rId36"/>
  </p:sldIdLst>
  <p:sldSz cx="9144000" cy="6858000" type="screen4x3"/>
  <p:notesSz cx="6858000" cy="9144000"/>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57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werkblad_met_ingeschakelde_macro's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werkblad_met_ingeschakelde_macro's2.xlsm"/></Relationships>
</file>

<file path=ppt/charts/chart1.xml><?xml version="1.0" encoding="utf-8"?>
<c:chartSpace xmlns:c="http://schemas.openxmlformats.org/drawingml/2006/chart" xmlns:a="http://schemas.openxmlformats.org/drawingml/2006/main" xmlns:r="http://schemas.openxmlformats.org/officeDocument/2006/relationships">
  <c:lang val="nl-NL"/>
  <c:chart>
    <c:autoTitleDeleted val="1"/>
    <c:plotArea>
      <c:layout>
        <c:manualLayout>
          <c:layoutTarget val="inner"/>
          <c:xMode val="edge"/>
          <c:yMode val="edge"/>
          <c:x val="0.13270142180094799"/>
          <c:y val="9.1954022988505718E-2"/>
          <c:w val="0.86966824644549823"/>
          <c:h val="0.74712643678160895"/>
        </c:manualLayout>
      </c:layout>
      <c:scatterChart>
        <c:scatterStyle val="lineMarker"/>
        <c:ser>
          <c:idx val="0"/>
          <c:order val="0"/>
          <c:tx>
            <c:v>Before Denervation</c:v>
          </c:tx>
          <c:spPr>
            <a:ln w="12700" cmpd="sng">
              <a:solidFill>
                <a:schemeClr val="tx1"/>
              </a:solidFill>
              <a:prstDash val="solid"/>
            </a:ln>
          </c:spPr>
          <c:marker>
            <c:symbol val="circle"/>
            <c:size val="6"/>
            <c:spPr>
              <a:solidFill>
                <a:schemeClr val="tx1"/>
              </a:solidFill>
              <a:ln>
                <a:solidFill>
                  <a:schemeClr val="tx1"/>
                </a:solidFill>
                <a:prstDash val="solid"/>
              </a:ln>
            </c:spPr>
          </c:marker>
          <c:errBars>
            <c:errDir val="y"/>
            <c:errBarType val="both"/>
            <c:errValType val="cust"/>
            <c:plus>
              <c:numRef>
                <c:f>Data!$N$4:$N$22</c:f>
                <c:numCache>
                  <c:formatCode>General</c:formatCode>
                  <c:ptCount val="19"/>
                  <c:pt idx="2">
                    <c:v>2.3758039574940777</c:v>
                  </c:pt>
                  <c:pt idx="3">
                    <c:v>2.9972209350218617</c:v>
                  </c:pt>
                  <c:pt idx="4">
                    <c:v>2.4585451886114531</c:v>
                  </c:pt>
                  <c:pt idx="5">
                    <c:v>3.1587620641285796</c:v>
                  </c:pt>
                  <c:pt idx="6">
                    <c:v>3.5347481444148756</c:v>
                  </c:pt>
                  <c:pt idx="7">
                    <c:v>3.7095971629155646</c:v>
                  </c:pt>
                  <c:pt idx="8">
                    <c:v>4.0661201818605104</c:v>
                  </c:pt>
                  <c:pt idx="9">
                    <c:v>3.9616214413349162</c:v>
                  </c:pt>
                  <c:pt idx="10">
                    <c:v>4.4628092796652652</c:v>
                  </c:pt>
                  <c:pt idx="11">
                    <c:v>3.890158522905375</c:v>
                  </c:pt>
                  <c:pt idx="12">
                    <c:v>3.763125178772452</c:v>
                  </c:pt>
                  <c:pt idx="13">
                    <c:v>3.3936214677931678</c:v>
                  </c:pt>
                  <c:pt idx="14">
                    <c:v>3.6024682896283569</c:v>
                  </c:pt>
                  <c:pt idx="15">
                    <c:v>2.8215441005079458</c:v>
                  </c:pt>
                  <c:pt idx="16">
                    <c:v>3.1692971530679377</c:v>
                  </c:pt>
                  <c:pt idx="17">
                    <c:v>3.1349286718804081</c:v>
                  </c:pt>
                  <c:pt idx="18">
                    <c:v>3.5347481444148756</c:v>
                  </c:pt>
                </c:numCache>
              </c:numRef>
            </c:plus>
            <c:minus>
              <c:numRef>
                <c:f>Data!$N$4:$N$22</c:f>
                <c:numCache>
                  <c:formatCode>General</c:formatCode>
                  <c:ptCount val="19"/>
                  <c:pt idx="2">
                    <c:v>2.3758039574940777</c:v>
                  </c:pt>
                  <c:pt idx="3">
                    <c:v>2.9972209350218617</c:v>
                  </c:pt>
                  <c:pt idx="4">
                    <c:v>2.4585451886114531</c:v>
                  </c:pt>
                  <c:pt idx="5">
                    <c:v>3.1587620641285796</c:v>
                  </c:pt>
                  <c:pt idx="6">
                    <c:v>3.5347481444148756</c:v>
                  </c:pt>
                  <c:pt idx="7">
                    <c:v>3.7095971629155646</c:v>
                  </c:pt>
                  <c:pt idx="8">
                    <c:v>4.0661201818605104</c:v>
                  </c:pt>
                  <c:pt idx="9">
                    <c:v>3.9616214413349162</c:v>
                  </c:pt>
                  <c:pt idx="10">
                    <c:v>4.4628092796652652</c:v>
                  </c:pt>
                  <c:pt idx="11">
                    <c:v>3.890158522905375</c:v>
                  </c:pt>
                  <c:pt idx="12">
                    <c:v>3.763125178772452</c:v>
                  </c:pt>
                  <c:pt idx="13">
                    <c:v>3.3936214677931678</c:v>
                  </c:pt>
                  <c:pt idx="14">
                    <c:v>3.6024682896283569</c:v>
                  </c:pt>
                  <c:pt idx="15">
                    <c:v>2.8215441005079458</c:v>
                  </c:pt>
                  <c:pt idx="16">
                    <c:v>3.1692971530679377</c:v>
                  </c:pt>
                  <c:pt idx="17">
                    <c:v>3.1349286718804081</c:v>
                  </c:pt>
                  <c:pt idx="18">
                    <c:v>3.5347481444148756</c:v>
                  </c:pt>
                </c:numCache>
              </c:numRef>
            </c:minus>
            <c:spPr>
              <a:ln w="12700" cmpd="sng">
                <a:solidFill>
                  <a:schemeClr val="tx1"/>
                </a:solidFill>
                <a:prstDash val="solid"/>
              </a:ln>
            </c:spPr>
          </c:errBars>
          <c:xVal>
            <c:numRef>
              <c:f>Data!$C$26:$C$44</c:f>
              <c:numCache>
                <c:formatCode>General</c:formatCode>
                <c:ptCount val="19"/>
                <c:pt idx="0">
                  <c:v>-4.2</c:v>
                </c:pt>
                <c:pt idx="1">
                  <c:v>-3.2</c:v>
                </c:pt>
                <c:pt idx="2">
                  <c:v>-2.2000000000000002</c:v>
                </c:pt>
                <c:pt idx="3">
                  <c:v>-1.2</c:v>
                </c:pt>
                <c:pt idx="4">
                  <c:v>-0.2</c:v>
                </c:pt>
                <c:pt idx="5">
                  <c:v>0.8</c:v>
                </c:pt>
                <c:pt idx="6">
                  <c:v>1.8</c:v>
                </c:pt>
                <c:pt idx="7">
                  <c:v>2.8</c:v>
                </c:pt>
                <c:pt idx="8">
                  <c:v>3.8</c:v>
                </c:pt>
                <c:pt idx="9">
                  <c:v>4.8</c:v>
                </c:pt>
                <c:pt idx="10">
                  <c:v>5.8</c:v>
                </c:pt>
                <c:pt idx="11">
                  <c:v>6.8</c:v>
                </c:pt>
                <c:pt idx="12">
                  <c:v>7.8</c:v>
                </c:pt>
                <c:pt idx="13">
                  <c:v>8.8000000000000007</c:v>
                </c:pt>
                <c:pt idx="14">
                  <c:v>9.8000000000000007</c:v>
                </c:pt>
                <c:pt idx="15">
                  <c:v>10.8</c:v>
                </c:pt>
                <c:pt idx="16">
                  <c:v>11.8</c:v>
                </c:pt>
                <c:pt idx="17">
                  <c:v>12.8</c:v>
                </c:pt>
                <c:pt idx="18">
                  <c:v>13.8</c:v>
                </c:pt>
              </c:numCache>
            </c:numRef>
          </c:xVal>
          <c:yVal>
            <c:numRef>
              <c:f>Data!$L$4:$L$22</c:f>
              <c:numCache>
                <c:formatCode>General</c:formatCode>
                <c:ptCount val="19"/>
                <c:pt idx="2" formatCode="0">
                  <c:v>94.666666666666671</c:v>
                </c:pt>
                <c:pt idx="3" formatCode="0">
                  <c:v>94.5</c:v>
                </c:pt>
                <c:pt idx="4" formatCode="0">
                  <c:v>94.666666666666671</c:v>
                </c:pt>
                <c:pt idx="5" formatCode="0">
                  <c:v>81.333333333333002</c:v>
                </c:pt>
                <c:pt idx="6" formatCode="0">
                  <c:v>79.833333333333002</c:v>
                </c:pt>
                <c:pt idx="7" formatCode="0">
                  <c:v>78.166666666666671</c:v>
                </c:pt>
                <c:pt idx="8" formatCode="0">
                  <c:v>78</c:v>
                </c:pt>
                <c:pt idx="9" formatCode="0">
                  <c:v>77.833333333333002</c:v>
                </c:pt>
                <c:pt idx="10" formatCode="0">
                  <c:v>78.5</c:v>
                </c:pt>
                <c:pt idx="11" formatCode="0">
                  <c:v>79</c:v>
                </c:pt>
                <c:pt idx="12" formatCode="0">
                  <c:v>89.166666666666671</c:v>
                </c:pt>
                <c:pt idx="13" formatCode="0">
                  <c:v>90.5</c:v>
                </c:pt>
                <c:pt idx="14" formatCode="0">
                  <c:v>93.333333333333002</c:v>
                </c:pt>
                <c:pt idx="15" formatCode="0">
                  <c:v>92.833333333333002</c:v>
                </c:pt>
                <c:pt idx="16" formatCode="0">
                  <c:v>94.666666666666671</c:v>
                </c:pt>
                <c:pt idx="17" formatCode="0">
                  <c:v>94.833333333333002</c:v>
                </c:pt>
                <c:pt idx="18" formatCode="0">
                  <c:v>95.833333333333002</c:v>
                </c:pt>
              </c:numCache>
            </c:numRef>
          </c:yVal>
        </c:ser>
        <c:dLbls/>
        <c:axId val="150934656"/>
        <c:axId val="151000192"/>
      </c:scatterChart>
      <c:valAx>
        <c:axId val="150934656"/>
        <c:scaling>
          <c:orientation val="minMax"/>
          <c:max val="16"/>
          <c:min val="-4"/>
        </c:scaling>
        <c:axPos val="b"/>
        <c:numFmt formatCode="General" sourceLinked="1"/>
        <c:tickLblPos val="none"/>
        <c:spPr>
          <a:ln w="12700" cmpd="sng">
            <a:solidFill>
              <a:schemeClr val="tx1"/>
            </a:solidFill>
            <a:prstDash val="solid"/>
          </a:ln>
        </c:spPr>
        <c:crossAx val="151000192"/>
        <c:crossesAt val="0"/>
        <c:crossBetween val="midCat"/>
        <c:majorUnit val="2"/>
        <c:minorUnit val="0.4"/>
      </c:valAx>
      <c:valAx>
        <c:axId val="151000192"/>
        <c:scaling>
          <c:orientation val="minMax"/>
          <c:max val="100"/>
          <c:min val="70"/>
        </c:scaling>
        <c:axPos val="l"/>
        <c:numFmt formatCode="0" sourceLinked="0"/>
        <c:majorTickMark val="in"/>
        <c:minorTickMark val="in"/>
        <c:tickLblPos val="nextTo"/>
        <c:spPr>
          <a:ln w="12700" cmpd="sng">
            <a:solidFill>
              <a:schemeClr val="tx1"/>
            </a:solidFill>
            <a:prstDash val="solid"/>
          </a:ln>
        </c:spPr>
        <c:txPr>
          <a:bodyPr rot="0" vert="horz"/>
          <a:lstStyle/>
          <a:p>
            <a:pPr>
              <a:defRPr sz="1600" b="1" i="0" u="none" strike="noStrike" baseline="0">
                <a:solidFill>
                  <a:schemeClr val="tx1"/>
                </a:solidFill>
                <a:latin typeface="Arial"/>
                <a:ea typeface="Times New Roman"/>
                <a:cs typeface="Times New Roman"/>
              </a:defRPr>
            </a:pPr>
            <a:endParaRPr lang="nl-NL"/>
          </a:p>
        </c:txPr>
        <c:crossAx val="150934656"/>
        <c:crossesAt val="-4"/>
        <c:crossBetween val="midCat"/>
        <c:majorUnit val="10"/>
        <c:minorUnit val="10"/>
      </c:valAx>
      <c:spPr>
        <a:noFill/>
        <a:ln w="27342">
          <a:noFill/>
        </a:ln>
      </c:spPr>
    </c:plotArea>
    <c:legend>
      <c:legendPos val="r"/>
      <c:layout>
        <c:manualLayout>
          <c:xMode val="edge"/>
          <c:yMode val="edge"/>
          <c:x val="0.6733572114078421"/>
          <c:y val="0.48116259811091305"/>
          <c:w val="0.32464454976303297"/>
          <c:h val="0.18355531301161601"/>
        </c:manualLayout>
      </c:layout>
      <c:spPr>
        <a:noFill/>
        <a:ln w="27342">
          <a:noFill/>
        </a:ln>
      </c:spPr>
      <c:txPr>
        <a:bodyPr/>
        <a:lstStyle/>
        <a:p>
          <a:pPr>
            <a:defRPr sz="1400" b="1" i="0" u="none" strike="noStrike" baseline="0">
              <a:solidFill>
                <a:schemeClr val="tx1"/>
              </a:solidFill>
              <a:latin typeface="Arial"/>
              <a:ea typeface="Times New Roman"/>
              <a:cs typeface="Times New Roman"/>
            </a:defRPr>
          </a:pPr>
          <a:endParaRPr lang="nl-NL"/>
        </a:p>
      </c:txPr>
    </c:legend>
    <c:plotVisOnly val="1"/>
    <c:dispBlanksAs val="gap"/>
  </c:chart>
  <c:spPr>
    <a:noFill/>
    <a:ln>
      <a:noFill/>
    </a:ln>
  </c:spPr>
  <c:txPr>
    <a:bodyPr/>
    <a:lstStyle/>
    <a:p>
      <a:pPr>
        <a:defRPr sz="1938" b="1" i="0" u="none" strike="noStrike" baseline="0">
          <a:solidFill>
            <a:srgbClr val="000000"/>
          </a:solidFill>
          <a:latin typeface="Times New Roman"/>
          <a:ea typeface="Times New Roman"/>
          <a:cs typeface="Times New Roman"/>
        </a:defRPr>
      </a:pPr>
      <a:endParaRPr lang="nl-NL"/>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nl-NL"/>
  <c:chart>
    <c:plotArea>
      <c:layout>
        <c:manualLayout>
          <c:layoutTarget val="inner"/>
          <c:xMode val="edge"/>
          <c:yMode val="edge"/>
          <c:x val="0.13270142180094799"/>
          <c:y val="9.1954022988505718E-2"/>
          <c:w val="0.86966824644549823"/>
          <c:h val="0.74712643678160895"/>
        </c:manualLayout>
      </c:layout>
      <c:scatterChart>
        <c:scatterStyle val="lineMarker"/>
        <c:ser>
          <c:idx val="0"/>
          <c:order val="0"/>
          <c:tx>
            <c:v>Before Denervation</c:v>
          </c:tx>
          <c:spPr>
            <a:ln w="12700" cmpd="sng">
              <a:solidFill>
                <a:schemeClr val="tx1"/>
              </a:solidFill>
              <a:prstDash val="solid"/>
            </a:ln>
          </c:spPr>
          <c:marker>
            <c:symbol val="circle"/>
            <c:size val="6"/>
            <c:spPr>
              <a:solidFill>
                <a:schemeClr val="tx1"/>
              </a:solidFill>
              <a:ln>
                <a:solidFill>
                  <a:schemeClr val="tx1"/>
                </a:solidFill>
                <a:prstDash val="solid"/>
              </a:ln>
            </c:spPr>
          </c:marker>
          <c:errBars>
            <c:errDir val="y"/>
            <c:errBarType val="both"/>
            <c:errValType val="cust"/>
            <c:plus>
              <c:numRef>
                <c:f>Data!$N$4:$N$22</c:f>
                <c:numCache>
                  <c:formatCode>General</c:formatCode>
                  <c:ptCount val="19"/>
                  <c:pt idx="2">
                    <c:v>2.3758039574940777</c:v>
                  </c:pt>
                  <c:pt idx="3">
                    <c:v>2.9972209350218617</c:v>
                  </c:pt>
                  <c:pt idx="4">
                    <c:v>2.4585451886114531</c:v>
                  </c:pt>
                  <c:pt idx="5">
                    <c:v>3.1587620641285796</c:v>
                  </c:pt>
                  <c:pt idx="6">
                    <c:v>3.5347481444148756</c:v>
                  </c:pt>
                  <c:pt idx="7">
                    <c:v>3.7095971629155646</c:v>
                  </c:pt>
                  <c:pt idx="8">
                    <c:v>4.0661201818605104</c:v>
                  </c:pt>
                  <c:pt idx="9">
                    <c:v>3.9616214413349162</c:v>
                  </c:pt>
                  <c:pt idx="10">
                    <c:v>4.4628092796652634</c:v>
                  </c:pt>
                  <c:pt idx="11">
                    <c:v>3.890158522905375</c:v>
                  </c:pt>
                  <c:pt idx="12">
                    <c:v>3.763125178772452</c:v>
                  </c:pt>
                  <c:pt idx="13">
                    <c:v>3.3936214677931678</c:v>
                  </c:pt>
                  <c:pt idx="14">
                    <c:v>3.6024682896283569</c:v>
                  </c:pt>
                  <c:pt idx="15">
                    <c:v>2.8215441005079458</c:v>
                  </c:pt>
                  <c:pt idx="16">
                    <c:v>3.1692971530679377</c:v>
                  </c:pt>
                  <c:pt idx="17">
                    <c:v>3.1349286718804081</c:v>
                  </c:pt>
                  <c:pt idx="18">
                    <c:v>3.5347481444148756</c:v>
                  </c:pt>
                </c:numCache>
              </c:numRef>
            </c:plus>
            <c:minus>
              <c:numRef>
                <c:f>Data!$N$4:$N$22</c:f>
                <c:numCache>
                  <c:formatCode>General</c:formatCode>
                  <c:ptCount val="19"/>
                  <c:pt idx="2">
                    <c:v>2.3758039574940777</c:v>
                  </c:pt>
                  <c:pt idx="3">
                    <c:v>2.9972209350218617</c:v>
                  </c:pt>
                  <c:pt idx="4">
                    <c:v>2.4585451886114531</c:v>
                  </c:pt>
                  <c:pt idx="5">
                    <c:v>3.1587620641285796</c:v>
                  </c:pt>
                  <c:pt idx="6">
                    <c:v>3.5347481444148756</c:v>
                  </c:pt>
                  <c:pt idx="7">
                    <c:v>3.7095971629155646</c:v>
                  </c:pt>
                  <c:pt idx="8">
                    <c:v>4.0661201818605104</c:v>
                  </c:pt>
                  <c:pt idx="9">
                    <c:v>3.9616214413349162</c:v>
                  </c:pt>
                  <c:pt idx="10">
                    <c:v>4.4628092796652634</c:v>
                  </c:pt>
                  <c:pt idx="11">
                    <c:v>3.890158522905375</c:v>
                  </c:pt>
                  <c:pt idx="12">
                    <c:v>3.763125178772452</c:v>
                  </c:pt>
                  <c:pt idx="13">
                    <c:v>3.3936214677931678</c:v>
                  </c:pt>
                  <c:pt idx="14">
                    <c:v>3.6024682896283569</c:v>
                  </c:pt>
                  <c:pt idx="15">
                    <c:v>2.8215441005079458</c:v>
                  </c:pt>
                  <c:pt idx="16">
                    <c:v>3.1692971530679377</c:v>
                  </c:pt>
                  <c:pt idx="17">
                    <c:v>3.1349286718804081</c:v>
                  </c:pt>
                  <c:pt idx="18">
                    <c:v>3.5347481444148756</c:v>
                  </c:pt>
                </c:numCache>
              </c:numRef>
            </c:minus>
            <c:spPr>
              <a:ln w="12700" cmpd="sng">
                <a:solidFill>
                  <a:schemeClr val="tx1"/>
                </a:solidFill>
                <a:prstDash val="solid"/>
              </a:ln>
            </c:spPr>
          </c:errBars>
          <c:xVal>
            <c:numRef>
              <c:f>Data!$C$26:$C$44</c:f>
              <c:numCache>
                <c:formatCode>General</c:formatCode>
                <c:ptCount val="19"/>
                <c:pt idx="0">
                  <c:v>-4.2</c:v>
                </c:pt>
                <c:pt idx="1">
                  <c:v>-3.2</c:v>
                </c:pt>
                <c:pt idx="2">
                  <c:v>-2.2000000000000002</c:v>
                </c:pt>
                <c:pt idx="3">
                  <c:v>-1.2</c:v>
                </c:pt>
                <c:pt idx="4">
                  <c:v>-0.2</c:v>
                </c:pt>
                <c:pt idx="5">
                  <c:v>0.8</c:v>
                </c:pt>
                <c:pt idx="6">
                  <c:v>1.8</c:v>
                </c:pt>
                <c:pt idx="7">
                  <c:v>2.8</c:v>
                </c:pt>
                <c:pt idx="8">
                  <c:v>3.8</c:v>
                </c:pt>
                <c:pt idx="9">
                  <c:v>4.8</c:v>
                </c:pt>
                <c:pt idx="10">
                  <c:v>5.8</c:v>
                </c:pt>
                <c:pt idx="11">
                  <c:v>6.8</c:v>
                </c:pt>
                <c:pt idx="12">
                  <c:v>7.8</c:v>
                </c:pt>
                <c:pt idx="13">
                  <c:v>8.8000000000000007</c:v>
                </c:pt>
                <c:pt idx="14">
                  <c:v>9.8000000000000007</c:v>
                </c:pt>
                <c:pt idx="15">
                  <c:v>10.8</c:v>
                </c:pt>
                <c:pt idx="16">
                  <c:v>11.8</c:v>
                </c:pt>
                <c:pt idx="17">
                  <c:v>12.8</c:v>
                </c:pt>
                <c:pt idx="18">
                  <c:v>13.8</c:v>
                </c:pt>
              </c:numCache>
            </c:numRef>
          </c:xVal>
          <c:yVal>
            <c:numRef>
              <c:f>Data!$L$4:$L$22</c:f>
              <c:numCache>
                <c:formatCode>General</c:formatCode>
                <c:ptCount val="19"/>
                <c:pt idx="2" formatCode="0">
                  <c:v>94.666666666666671</c:v>
                </c:pt>
                <c:pt idx="3" formatCode="0">
                  <c:v>94.5</c:v>
                </c:pt>
                <c:pt idx="4" formatCode="0">
                  <c:v>94.666666666666671</c:v>
                </c:pt>
                <c:pt idx="5" formatCode="0">
                  <c:v>81.333333333332988</c:v>
                </c:pt>
                <c:pt idx="6" formatCode="0">
                  <c:v>79.833333333332988</c:v>
                </c:pt>
                <c:pt idx="7" formatCode="0">
                  <c:v>78.166666666666671</c:v>
                </c:pt>
                <c:pt idx="8" formatCode="0">
                  <c:v>78</c:v>
                </c:pt>
                <c:pt idx="9" formatCode="0">
                  <c:v>77.833333333332988</c:v>
                </c:pt>
                <c:pt idx="10" formatCode="0">
                  <c:v>78.5</c:v>
                </c:pt>
                <c:pt idx="11" formatCode="0">
                  <c:v>79</c:v>
                </c:pt>
                <c:pt idx="12" formatCode="0">
                  <c:v>89.166666666666671</c:v>
                </c:pt>
                <c:pt idx="13" formatCode="0">
                  <c:v>90.5</c:v>
                </c:pt>
                <c:pt idx="14" formatCode="0">
                  <c:v>93.333333333332988</c:v>
                </c:pt>
                <c:pt idx="15" formatCode="0">
                  <c:v>92.833333333332988</c:v>
                </c:pt>
                <c:pt idx="16" formatCode="0">
                  <c:v>94.666666666666671</c:v>
                </c:pt>
                <c:pt idx="17" formatCode="0">
                  <c:v>94.833333333332988</c:v>
                </c:pt>
                <c:pt idx="18" formatCode="0">
                  <c:v>95.833333333332988</c:v>
                </c:pt>
              </c:numCache>
            </c:numRef>
          </c:yVal>
        </c:ser>
        <c:ser>
          <c:idx val="1"/>
          <c:order val="1"/>
          <c:tx>
            <c:v>After Denervation</c:v>
          </c:tx>
          <c:spPr>
            <a:ln w="12700" cmpd="sng">
              <a:solidFill>
                <a:schemeClr val="tx1"/>
              </a:solidFill>
              <a:prstDash val="solid"/>
            </a:ln>
          </c:spPr>
          <c:marker>
            <c:symbol val="triangle"/>
            <c:size val="7"/>
            <c:spPr>
              <a:solidFill>
                <a:schemeClr val="bg1"/>
              </a:solidFill>
              <a:ln>
                <a:solidFill>
                  <a:schemeClr val="tx1"/>
                </a:solidFill>
                <a:prstDash val="solid"/>
              </a:ln>
            </c:spPr>
          </c:marker>
          <c:errBars>
            <c:errDir val="y"/>
            <c:errBarType val="both"/>
            <c:errValType val="cust"/>
            <c:plus>
              <c:numRef>
                <c:f>Data!$AB$4:$AB$22</c:f>
                <c:numCache>
                  <c:formatCode>General</c:formatCode>
                  <c:ptCount val="19"/>
                  <c:pt idx="2">
                    <c:v>3.5908835186405774</c:v>
                  </c:pt>
                  <c:pt idx="3">
                    <c:v>3.7719726639754247</c:v>
                  </c:pt>
                  <c:pt idx="4">
                    <c:v>3.460892627311321</c:v>
                  </c:pt>
                  <c:pt idx="5">
                    <c:v>3.5158371849548375</c:v>
                  </c:pt>
                  <c:pt idx="6">
                    <c:v>3.6787679096857047</c:v>
                  </c:pt>
                  <c:pt idx="7">
                    <c:v>3.5496478698597675</c:v>
                  </c:pt>
                  <c:pt idx="8">
                    <c:v>3.6024682896283569</c:v>
                  </c:pt>
                  <c:pt idx="9">
                    <c:v>4.0055517028799565</c:v>
                  </c:pt>
                  <c:pt idx="10">
                    <c:v>3.5815887225891609</c:v>
                  </c:pt>
                  <c:pt idx="11">
                    <c:v>3.8005847503304739</c:v>
                  </c:pt>
                  <c:pt idx="12">
                    <c:v>4.1021674487736188</c:v>
                  </c:pt>
                  <c:pt idx="13">
                    <c:v>4.1793141383086612</c:v>
                  </c:pt>
                  <c:pt idx="14">
                    <c:v>4.3147035433117056</c:v>
                  </c:pt>
                  <c:pt idx="15">
                    <c:v>4.6236109025065728</c:v>
                  </c:pt>
                  <c:pt idx="16">
                    <c:v>4.2946995755750486</c:v>
                  </c:pt>
                  <c:pt idx="17">
                    <c:v>4.2091170887332972</c:v>
                  </c:pt>
                  <c:pt idx="18">
                    <c:v>4.2615855161091227</c:v>
                  </c:pt>
                </c:numCache>
              </c:numRef>
            </c:plus>
            <c:minus>
              <c:numRef>
                <c:f>Data!$AB$4:$AB$22</c:f>
                <c:numCache>
                  <c:formatCode>General</c:formatCode>
                  <c:ptCount val="19"/>
                  <c:pt idx="2">
                    <c:v>3.5908835186405774</c:v>
                  </c:pt>
                  <c:pt idx="3">
                    <c:v>3.7719726639754247</c:v>
                  </c:pt>
                  <c:pt idx="4">
                    <c:v>3.460892627311321</c:v>
                  </c:pt>
                  <c:pt idx="5">
                    <c:v>3.5158371849548375</c:v>
                  </c:pt>
                  <c:pt idx="6">
                    <c:v>3.6787679096857047</c:v>
                  </c:pt>
                  <c:pt idx="7">
                    <c:v>3.5496478698597675</c:v>
                  </c:pt>
                  <c:pt idx="8">
                    <c:v>3.6024682896283569</c:v>
                  </c:pt>
                  <c:pt idx="9">
                    <c:v>4.0055517028799565</c:v>
                  </c:pt>
                  <c:pt idx="10">
                    <c:v>3.5815887225891609</c:v>
                  </c:pt>
                  <c:pt idx="11">
                    <c:v>3.8005847503304739</c:v>
                  </c:pt>
                  <c:pt idx="12">
                    <c:v>4.1021674487736188</c:v>
                  </c:pt>
                  <c:pt idx="13">
                    <c:v>4.1793141383086612</c:v>
                  </c:pt>
                  <c:pt idx="14">
                    <c:v>4.3147035433117056</c:v>
                  </c:pt>
                  <c:pt idx="15">
                    <c:v>4.6236109025065728</c:v>
                  </c:pt>
                  <c:pt idx="16">
                    <c:v>4.2946995755750486</c:v>
                  </c:pt>
                  <c:pt idx="17">
                    <c:v>4.2091170887332972</c:v>
                  </c:pt>
                  <c:pt idx="18">
                    <c:v>4.2615855161091227</c:v>
                  </c:pt>
                </c:numCache>
              </c:numRef>
            </c:minus>
            <c:spPr>
              <a:ln w="12700" cmpd="sng">
                <a:solidFill>
                  <a:schemeClr val="tx1"/>
                </a:solidFill>
                <a:prstDash val="solid"/>
              </a:ln>
            </c:spPr>
          </c:errBars>
          <c:xVal>
            <c:numRef>
              <c:f>Data!$Q$4:$Q$22</c:f>
              <c:numCache>
                <c:formatCode>General</c:formatCode>
                <c:ptCount val="19"/>
                <c:pt idx="0">
                  <c:v>-3.8</c:v>
                </c:pt>
                <c:pt idx="1">
                  <c:v>-2.8</c:v>
                </c:pt>
                <c:pt idx="2">
                  <c:v>-1.8</c:v>
                </c:pt>
                <c:pt idx="3">
                  <c:v>-0.8</c:v>
                </c:pt>
                <c:pt idx="4">
                  <c:v>0.2</c:v>
                </c:pt>
                <c:pt idx="5">
                  <c:v>1.2</c:v>
                </c:pt>
                <c:pt idx="6">
                  <c:v>2.2000000000000002</c:v>
                </c:pt>
                <c:pt idx="7">
                  <c:v>3.2</c:v>
                </c:pt>
                <c:pt idx="8">
                  <c:v>4.2</c:v>
                </c:pt>
                <c:pt idx="9">
                  <c:v>5.2</c:v>
                </c:pt>
                <c:pt idx="10">
                  <c:v>6.2</c:v>
                </c:pt>
                <c:pt idx="11">
                  <c:v>7.2</c:v>
                </c:pt>
                <c:pt idx="12">
                  <c:v>8.2000000000000011</c:v>
                </c:pt>
                <c:pt idx="13">
                  <c:v>9.2000000000000011</c:v>
                </c:pt>
                <c:pt idx="14">
                  <c:v>10.200000000000001</c:v>
                </c:pt>
                <c:pt idx="15">
                  <c:v>11.2</c:v>
                </c:pt>
                <c:pt idx="16">
                  <c:v>12.2</c:v>
                </c:pt>
                <c:pt idx="17">
                  <c:v>13.2</c:v>
                </c:pt>
                <c:pt idx="18">
                  <c:v>14.2</c:v>
                </c:pt>
              </c:numCache>
            </c:numRef>
          </c:xVal>
          <c:yVal>
            <c:numRef>
              <c:f>Data!$Z$4:$Z$22</c:f>
              <c:numCache>
                <c:formatCode>General</c:formatCode>
                <c:ptCount val="19"/>
                <c:pt idx="2" formatCode="0">
                  <c:v>91.833333333332988</c:v>
                </c:pt>
                <c:pt idx="3" formatCode="0">
                  <c:v>90.166666666666671</c:v>
                </c:pt>
                <c:pt idx="4" formatCode="0">
                  <c:v>91.333333333332988</c:v>
                </c:pt>
                <c:pt idx="5" formatCode="0">
                  <c:v>80.166666666666671</c:v>
                </c:pt>
                <c:pt idx="6" formatCode="0">
                  <c:v>81</c:v>
                </c:pt>
                <c:pt idx="7" formatCode="0">
                  <c:v>79</c:v>
                </c:pt>
                <c:pt idx="8" formatCode="0">
                  <c:v>78.666666666666671</c:v>
                </c:pt>
                <c:pt idx="9" formatCode="0">
                  <c:v>78.333333333332988</c:v>
                </c:pt>
                <c:pt idx="10" formatCode="0">
                  <c:v>78.833333333332988</c:v>
                </c:pt>
                <c:pt idx="11" formatCode="0">
                  <c:v>78.333333333332988</c:v>
                </c:pt>
                <c:pt idx="12" formatCode="0">
                  <c:v>86.833333333332988</c:v>
                </c:pt>
                <c:pt idx="13" formatCode="0">
                  <c:v>88</c:v>
                </c:pt>
                <c:pt idx="14" formatCode="0">
                  <c:v>89</c:v>
                </c:pt>
                <c:pt idx="15" formatCode="0">
                  <c:v>89.666666666666671</c:v>
                </c:pt>
                <c:pt idx="16" formatCode="0">
                  <c:v>89.333333333332988</c:v>
                </c:pt>
                <c:pt idx="17" formatCode="0">
                  <c:v>90.5</c:v>
                </c:pt>
                <c:pt idx="18" formatCode="0">
                  <c:v>90.833333333332988</c:v>
                </c:pt>
              </c:numCache>
            </c:numRef>
          </c:yVal>
        </c:ser>
        <c:dLbls/>
        <c:axId val="151189760"/>
        <c:axId val="151208704"/>
      </c:scatterChart>
      <c:valAx>
        <c:axId val="151189760"/>
        <c:scaling>
          <c:orientation val="minMax"/>
          <c:max val="16"/>
          <c:min val="-4"/>
        </c:scaling>
        <c:axPos val="b"/>
        <c:numFmt formatCode="General" sourceLinked="1"/>
        <c:tickLblPos val="none"/>
        <c:spPr>
          <a:ln w="12700" cmpd="sng">
            <a:solidFill>
              <a:schemeClr val="tx1"/>
            </a:solidFill>
            <a:prstDash val="solid"/>
          </a:ln>
        </c:spPr>
        <c:crossAx val="151208704"/>
        <c:crossesAt val="0"/>
        <c:crossBetween val="midCat"/>
        <c:majorUnit val="2"/>
        <c:minorUnit val="0.4"/>
      </c:valAx>
      <c:valAx>
        <c:axId val="151208704"/>
        <c:scaling>
          <c:orientation val="minMax"/>
          <c:max val="100"/>
          <c:min val="70"/>
        </c:scaling>
        <c:axPos val="l"/>
        <c:numFmt formatCode="0" sourceLinked="0"/>
        <c:majorTickMark val="in"/>
        <c:minorTickMark val="in"/>
        <c:tickLblPos val="nextTo"/>
        <c:spPr>
          <a:ln w="12700" cmpd="sng">
            <a:solidFill>
              <a:schemeClr val="tx1"/>
            </a:solidFill>
            <a:prstDash val="solid"/>
          </a:ln>
        </c:spPr>
        <c:txPr>
          <a:bodyPr rot="0" vert="horz"/>
          <a:lstStyle/>
          <a:p>
            <a:pPr>
              <a:defRPr sz="1600" b="1" i="0" u="none" strike="noStrike" baseline="0">
                <a:solidFill>
                  <a:schemeClr val="tx1"/>
                </a:solidFill>
                <a:latin typeface="Arial"/>
                <a:ea typeface="Times New Roman"/>
                <a:cs typeface="Times New Roman"/>
              </a:defRPr>
            </a:pPr>
            <a:endParaRPr lang="nl-NL"/>
          </a:p>
        </c:txPr>
        <c:crossAx val="151189760"/>
        <c:crossesAt val="-4"/>
        <c:crossBetween val="midCat"/>
        <c:majorUnit val="10"/>
        <c:minorUnit val="10"/>
      </c:valAx>
      <c:spPr>
        <a:noFill/>
        <a:ln w="27342">
          <a:noFill/>
        </a:ln>
      </c:spPr>
    </c:plotArea>
    <c:legend>
      <c:legendPos val="r"/>
      <c:layout>
        <c:manualLayout>
          <c:xMode val="edge"/>
          <c:yMode val="edge"/>
          <c:x val="0.6733572114078421"/>
          <c:y val="0.52853720638667301"/>
          <c:w val="0.32464454976303297"/>
          <c:h val="0.18355531301161601"/>
        </c:manualLayout>
      </c:layout>
      <c:spPr>
        <a:noFill/>
        <a:ln w="27342">
          <a:noFill/>
        </a:ln>
      </c:spPr>
      <c:txPr>
        <a:bodyPr/>
        <a:lstStyle/>
        <a:p>
          <a:pPr>
            <a:defRPr sz="1400" b="1" i="0" u="none" strike="noStrike" baseline="0">
              <a:solidFill>
                <a:schemeClr val="tx1"/>
              </a:solidFill>
              <a:latin typeface="Arial"/>
              <a:ea typeface="Times New Roman"/>
              <a:cs typeface="Times New Roman"/>
            </a:defRPr>
          </a:pPr>
          <a:endParaRPr lang="nl-NL"/>
        </a:p>
      </c:txPr>
    </c:legend>
    <c:plotVisOnly val="1"/>
    <c:dispBlanksAs val="gap"/>
  </c:chart>
  <c:spPr>
    <a:noFill/>
    <a:ln>
      <a:noFill/>
    </a:ln>
  </c:spPr>
  <c:txPr>
    <a:bodyPr/>
    <a:lstStyle/>
    <a:p>
      <a:pPr>
        <a:defRPr sz="1938" b="1" i="0" u="none" strike="noStrike" baseline="0">
          <a:solidFill>
            <a:srgbClr val="000000"/>
          </a:solidFill>
          <a:latin typeface="Times New Roman"/>
          <a:ea typeface="Times New Roman"/>
          <a:cs typeface="Times New Roman"/>
        </a:defRPr>
      </a:pPr>
      <a:endParaRPr lang="nl-NL"/>
    </a:p>
  </c:txPr>
  <c:externalData r:id="rId1"/>
</c:chartSpace>
</file>

<file path=ppt/drawings/_rels/vmlDrawing1.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3BF73-15A4-9342-97AF-E82A2FF46672}" type="datetimeFigureOut">
              <a:rPr lang="nl-NL" smtClean="0"/>
              <a:pPr/>
              <a:t>2-7-2013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17A9E-5D07-5C42-86DE-3F4C97716BFB}" type="slidenum">
              <a:rPr lang="nl-NL" smtClean="0"/>
              <a:pPr/>
              <a:t>‹nr.›</a:t>
            </a:fld>
            <a:endParaRPr lang="nl-NL"/>
          </a:p>
        </p:txBody>
      </p:sp>
    </p:spTree>
    <p:extLst>
      <p:ext uri="{BB962C8B-B14F-4D97-AF65-F5344CB8AC3E}">
        <p14:creationId xmlns:p14="http://schemas.microsoft.com/office/powerpoint/2010/main" xmlns="" val="314713018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26DF8EF-E38C-424E-941C-ED3BDF153F4A}" type="slidenum">
              <a:rPr lang="nl-NL" sz="1200">
                <a:solidFill>
                  <a:srgbClr val="000000"/>
                </a:solidFill>
                <a:latin typeface="Arial" charset="0"/>
              </a:rPr>
              <a:pPr eaLnBrk="1" hangingPunct="1"/>
              <a:t>2</a:t>
            </a:fld>
            <a:endParaRPr lang="nl-NL" sz="1200">
              <a:solidFill>
                <a:srgbClr val="000000"/>
              </a:solidFill>
              <a:latin typeface="Arial" charset="0"/>
            </a:endParaRPr>
          </a:p>
        </p:txBody>
      </p:sp>
      <p:sp>
        <p:nvSpPr>
          <p:cNvPr id="14541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5412"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latin typeface="Calibri" charset="0"/>
                <a:ea typeface="ＭＳ Ｐゴシック" charset="0"/>
                <a:cs typeface="ＭＳ Ｐゴシック" charset="0"/>
              </a:rPr>
              <a:t>The programming system enables us to change the settings of the pulse generator with respect to amplitude (V), frequency of the pulses (Hz), the pulse width (PPS), mode of pulse generation (continuous, burst), side (left, right, bilateral)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spect="1" noChangeArrowheads="1" noTextEdit="1"/>
          </p:cNvSpPr>
          <p:nvPr>
            <p:ph type="sldImg"/>
          </p:nvPr>
        </p:nvSpPr>
        <p:spPr>
          <a:xfrm>
            <a:off x="1143000" y="685800"/>
            <a:ext cx="4572000" cy="3429000"/>
          </a:xfrm>
          <a:ln/>
        </p:spPr>
      </p:sp>
      <p:sp>
        <p:nvSpPr>
          <p:cNvPr id="32770" name="Rectangle 3"/>
          <p:cNvSpPr>
            <a:spLocks noGrp="1" noChangeArrowheads="1"/>
          </p:cNvSpPr>
          <p:nvPr>
            <p:ph type="body" idx="1"/>
          </p:nvPr>
        </p:nvSpPr>
        <p:spPr>
          <a:noFill/>
          <a:ln/>
        </p:spPr>
        <p:txBody>
          <a:bodyPr/>
          <a:lstStyle/>
          <a:p>
            <a:endParaRPr lang="en-US" smtClean="0">
              <a:ea typeface="ヒラギノ角ゴ Pro W3"/>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xfrm>
            <a:off x="1143000" y="685800"/>
            <a:ext cx="4572000" cy="3429000"/>
          </a:xfrm>
          <a:ln/>
        </p:spPr>
      </p:sp>
      <p:sp>
        <p:nvSpPr>
          <p:cNvPr id="34818" name="Rectangle 3"/>
          <p:cNvSpPr>
            <a:spLocks noGrp="1" noChangeArrowheads="1"/>
          </p:cNvSpPr>
          <p:nvPr>
            <p:ph type="body" idx="1"/>
          </p:nvPr>
        </p:nvSpPr>
        <p:spPr>
          <a:noFill/>
          <a:ln/>
        </p:spPr>
        <p:txBody>
          <a:bodyPr/>
          <a:lstStyle/>
          <a:p>
            <a:endParaRPr lang="en-US" smtClean="0">
              <a:ea typeface="ヒラギノ角ゴ Pro W3"/>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a:xfrm>
            <a:off x="1143000" y="685800"/>
            <a:ext cx="4572000" cy="3429000"/>
          </a:xfrm>
          <a:ln/>
        </p:spPr>
      </p:sp>
      <p:sp>
        <p:nvSpPr>
          <p:cNvPr id="36866" name="Notes Placeholder 2"/>
          <p:cNvSpPr>
            <a:spLocks noGrp="1"/>
          </p:cNvSpPr>
          <p:nvPr>
            <p:ph type="body" idx="1"/>
          </p:nvPr>
        </p:nvSpPr>
        <p:spPr>
          <a:noFill/>
          <a:ln/>
        </p:spPr>
        <p:txBody>
          <a:bodyPr/>
          <a:lstStyle/>
          <a:p>
            <a:endParaRPr lang="en-US" smtClean="0">
              <a:ea typeface="ヒラギノ角ゴ Pro W3"/>
            </a:endParaRPr>
          </a:p>
        </p:txBody>
      </p:sp>
      <p:sp>
        <p:nvSpPr>
          <p:cNvPr id="36867" name="Slide Number Placeholder 3"/>
          <p:cNvSpPr txBox="1">
            <a:spLocks noGrp="1"/>
          </p:cNvSpPr>
          <p:nvPr/>
        </p:nvSpPr>
        <p:spPr bwMode="auto">
          <a:xfrm>
            <a:off x="3885579" y="8686489"/>
            <a:ext cx="2972421" cy="457512"/>
          </a:xfrm>
          <a:prstGeom prst="rect">
            <a:avLst/>
          </a:prstGeom>
          <a:noFill/>
          <a:ln w="9525">
            <a:noFill/>
            <a:miter lim="800000"/>
            <a:headEnd/>
            <a:tailEnd/>
          </a:ln>
        </p:spPr>
        <p:txBody>
          <a:bodyPr lIns="91359" tIns="45680" rIns="91359" bIns="45680" anchor="b"/>
          <a:lstStyle/>
          <a:p>
            <a:pPr algn="r" defTabSz="914437" eaLnBrk="0" fontAlgn="base" hangingPunct="0">
              <a:spcBef>
                <a:spcPct val="0"/>
              </a:spcBef>
              <a:spcAft>
                <a:spcPct val="0"/>
              </a:spcAft>
            </a:pPr>
            <a:fld id="{538ADE8A-79A5-474A-AE7C-A59F6F580F66}" type="slidenum">
              <a:rPr lang="en-US" sz="1200">
                <a:solidFill>
                  <a:prstClr val="black"/>
                </a:solidFill>
                <a:latin typeface="Arial" charset="0"/>
                <a:ea typeface="ヒラギノ角ゴ Pro W3"/>
                <a:cs typeface="ヒラギノ角ゴ Pro W3"/>
              </a:rPr>
              <a:pPr algn="r" defTabSz="914437" eaLnBrk="0" fontAlgn="base" hangingPunct="0">
                <a:spcBef>
                  <a:spcPct val="0"/>
                </a:spcBef>
                <a:spcAft>
                  <a:spcPct val="0"/>
                </a:spcAft>
              </a:pPr>
              <a:t>21</a:t>
            </a:fld>
            <a:endParaRPr lang="en-US" sz="1200">
              <a:solidFill>
                <a:prstClr val="black"/>
              </a:solidFill>
              <a:latin typeface="Arial" charset="0"/>
              <a:ea typeface="ヒラギノ角ゴ Pro W3"/>
              <a:cs typeface="ヒラギノ角ゴ Pro W3"/>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1192CE56-98B2-4DC1-81F8-8F1A8966490E}" type="slidenum">
              <a:rPr lang="en-US">
                <a:solidFill>
                  <a:prstClr val="black"/>
                </a:solidFill>
                <a:latin typeface="Calibri"/>
              </a:rPr>
              <a:pPr/>
              <a:t>23</a:t>
            </a:fld>
            <a:endParaRPr lang="en-US">
              <a:solidFill>
                <a:prstClr val="black"/>
              </a:solidFill>
              <a:latin typeface="Calibri"/>
            </a:endParaRPr>
          </a:p>
        </p:txBody>
      </p:sp>
      <p:sp>
        <p:nvSpPr>
          <p:cNvPr id="2662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897301" fontAlgn="base">
              <a:spcBef>
                <a:spcPct val="0"/>
              </a:spcBef>
              <a:spcAft>
                <a:spcPct val="0"/>
              </a:spcAft>
            </a:pPr>
            <a:fld id="{D3EDADA7-B6B5-45A1-8F9C-80A48B77D156}" type="slidenum">
              <a:rPr lang="en-US" sz="1200">
                <a:solidFill>
                  <a:prstClr val="black"/>
                </a:solidFill>
                <a:latin typeface="Arial" charset="0"/>
                <a:ea typeface="ヒラギノ角ゴ Pro W3"/>
                <a:cs typeface="Arial" charset="0"/>
              </a:rPr>
              <a:pPr algn="r" defTabSz="897301" fontAlgn="base">
                <a:spcBef>
                  <a:spcPct val="0"/>
                </a:spcBef>
                <a:spcAft>
                  <a:spcPct val="0"/>
                </a:spcAft>
              </a:pPr>
              <a:t>23</a:t>
            </a:fld>
            <a:endParaRPr lang="en-US" sz="1200">
              <a:solidFill>
                <a:prstClr val="black"/>
              </a:solidFill>
              <a:latin typeface="Arial" charset="0"/>
              <a:ea typeface="ヒラギノ角ゴ Pro W3"/>
              <a:cs typeface="Arial" charset="0"/>
            </a:endParaRPr>
          </a:p>
        </p:txBody>
      </p:sp>
      <p:sp>
        <p:nvSpPr>
          <p:cNvPr id="26627" name="Rectangle 2"/>
          <p:cNvSpPr>
            <a:spLocks noGrp="1" noRot="1" noChangeAspect="1" noChangeArrowheads="1" noTextEdit="1"/>
          </p:cNvSpPr>
          <p:nvPr>
            <p:ph type="sldImg"/>
          </p:nvPr>
        </p:nvSpPr>
        <p:spPr>
          <a:xfrm>
            <a:off x="1144588" y="687388"/>
            <a:ext cx="4568825" cy="3427412"/>
          </a:xfrm>
          <a:ln/>
        </p:spPr>
      </p:sp>
      <p:sp>
        <p:nvSpPr>
          <p:cNvPr id="26628" name="Rectangle 3"/>
          <p:cNvSpPr>
            <a:spLocks noGrp="1" noChangeArrowheads="1"/>
          </p:cNvSpPr>
          <p:nvPr>
            <p:ph type="body" idx="1"/>
          </p:nvPr>
        </p:nvSpPr>
        <p:spPr>
          <a:xfrm>
            <a:off x="914400" y="4343401"/>
            <a:ext cx="5029200" cy="4113213"/>
          </a:xfrm>
          <a:noFill/>
          <a:ln/>
        </p:spPr>
        <p:txBody>
          <a:bodyPr lIns="91432" tIns="45716" rIns="91432" bIns="45716"/>
          <a:lstStyle/>
          <a:p>
            <a:pPr eaLnBrk="1" hangingPunct="1"/>
            <a:endParaRPr lang="en-US" smtClean="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a:spLocks noGrp="1" noChangeArrowheads="1"/>
          </p:cNvSpPr>
          <p:nvPr>
            <p:ph type="sldNum" sz="quarter" idx="5"/>
          </p:nvPr>
        </p:nvSpPr>
        <p:spPr/>
        <p:txBody>
          <a:bodyPr/>
          <a:lstStyle/>
          <a:p>
            <a:pPr>
              <a:defRPr/>
            </a:pPr>
            <a:fld id="{1AA08818-7ADF-415C-95DD-87C96BF3407F}" type="slidenum">
              <a:rPr lang="en-US" smtClean="0">
                <a:solidFill>
                  <a:srgbClr val="000000"/>
                </a:solidFill>
                <a:latin typeface="Arial" pitchFamily="34" charset="0"/>
              </a:rPr>
              <a:pPr>
                <a:defRPr/>
              </a:pPr>
              <a:t>25</a:t>
            </a:fld>
            <a:endParaRPr lang="en-US" smtClean="0">
              <a:solidFill>
                <a:srgbClr val="000000"/>
              </a:solidFill>
              <a:latin typeface="Arial" pitchFamily="34" charset="0"/>
            </a:endParaRPr>
          </a:p>
        </p:txBody>
      </p:sp>
      <p:sp>
        <p:nvSpPr>
          <p:cNvPr id="126979" name="Rectangle 2"/>
          <p:cNvSpPr>
            <a:spLocks noGrp="1" noRot="1" noChangeAspect="1" noChangeArrowheads="1" noTextEdit="1"/>
          </p:cNvSpPr>
          <p:nvPr>
            <p:ph type="sldImg"/>
          </p:nvPr>
        </p:nvSpPr>
        <p:spPr>
          <a:xfrm>
            <a:off x="1155700" y="684213"/>
            <a:ext cx="4572000" cy="3429000"/>
          </a:xfrm>
          <a:ln/>
        </p:spPr>
      </p:sp>
      <p:sp>
        <p:nvSpPr>
          <p:cNvPr id="126980" name="Rectangle 3"/>
          <p:cNvSpPr>
            <a:spLocks noGrp="1" noChangeArrowheads="1"/>
          </p:cNvSpPr>
          <p:nvPr>
            <p:ph type="body" idx="1"/>
          </p:nvPr>
        </p:nvSpPr>
        <p:spPr>
          <a:xfrm>
            <a:off x="914400" y="4344026"/>
            <a:ext cx="5029200" cy="4114489"/>
          </a:xfrm>
          <a:noFill/>
          <a:ln/>
        </p:spPr>
        <p:txBody>
          <a:bodyPr lIns="92146" tIns="46074" rIns="92146" bIns="46074"/>
          <a:lstStyle/>
          <a:p>
            <a:endParaRPr lang="en-US"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p:cNvSpPr>
            <a:spLocks noGrp="1" noChangeArrowheads="1"/>
          </p:cNvSpPr>
          <p:nvPr>
            <p:ph type="sldNum" sz="quarter" idx="5"/>
          </p:nvPr>
        </p:nvSpPr>
        <p:spPr/>
        <p:txBody>
          <a:bodyPr/>
          <a:lstStyle/>
          <a:p>
            <a:pPr>
              <a:defRPr/>
            </a:pPr>
            <a:fld id="{208E3667-C636-44D1-90BC-5B67104D5440}" type="slidenum">
              <a:rPr lang="en-US" smtClean="0">
                <a:latin typeface="Arial" pitchFamily="34" charset="0"/>
              </a:rPr>
              <a:pPr>
                <a:defRPr/>
              </a:pPr>
              <a:t>26</a:t>
            </a:fld>
            <a:endParaRPr lang="en-US" smtClean="0">
              <a:latin typeface="Arial" pitchFamily="34" charset="0"/>
            </a:endParaRPr>
          </a:p>
        </p:txBody>
      </p:sp>
      <p:sp>
        <p:nvSpPr>
          <p:cNvPr id="125955" name="Rectangle 2"/>
          <p:cNvSpPr>
            <a:spLocks noGrp="1" noRot="1" noChangeAspect="1" noChangeArrowheads="1" noTextEdit="1"/>
          </p:cNvSpPr>
          <p:nvPr>
            <p:ph type="sldImg"/>
          </p:nvPr>
        </p:nvSpPr>
        <p:spPr>
          <a:xfrm>
            <a:off x="1144588" y="684213"/>
            <a:ext cx="4572000" cy="3429000"/>
          </a:xfrm>
          <a:ln/>
        </p:spPr>
      </p:sp>
      <p:sp>
        <p:nvSpPr>
          <p:cNvPr id="125956" name="Rectangle 3"/>
          <p:cNvSpPr>
            <a:spLocks noGrp="1" noChangeArrowheads="1"/>
          </p:cNvSpPr>
          <p:nvPr>
            <p:ph type="body" idx="1"/>
          </p:nvPr>
        </p:nvSpPr>
        <p:spPr>
          <a:xfrm>
            <a:off x="914400" y="4344026"/>
            <a:ext cx="5029200" cy="4114489"/>
          </a:xfrm>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txBox="1">
            <a:spLocks noGrp="1" noChangeArrowheads="1"/>
          </p:cNvSpPr>
          <p:nvPr/>
        </p:nvSpPr>
        <p:spPr bwMode="auto">
          <a:xfrm>
            <a:off x="3885904" y="8684382"/>
            <a:ext cx="2972097" cy="459619"/>
          </a:xfrm>
          <a:prstGeom prst="rect">
            <a:avLst/>
          </a:prstGeom>
          <a:noFill/>
          <a:ln w="9525">
            <a:noFill/>
            <a:miter lim="800000"/>
            <a:headEnd/>
            <a:tailEnd/>
          </a:ln>
        </p:spPr>
        <p:txBody>
          <a:bodyPr lIns="96514" tIns="48256" rIns="96514" bIns="48256" anchor="b"/>
          <a:lstStyle/>
          <a:p>
            <a:pPr algn="r" defTabSz="966788" eaLnBrk="0" hangingPunct="0"/>
            <a:fld id="{85CDBDD9-D126-4CA1-820A-36EB1017AFBB}" type="slidenum">
              <a:rPr lang="en-US" sz="1100">
                <a:ea typeface="ヒラギノ角ゴ Pro W3" pitchFamily="39" charset="-128"/>
              </a:rPr>
              <a:pPr algn="r" defTabSz="966788" eaLnBrk="0" hangingPunct="0"/>
              <a:t>3</a:t>
            </a:fld>
            <a:endParaRPr lang="en-US" sz="1100">
              <a:ea typeface="ヒラギノ角ゴ Pro W3" pitchFamily="39" charset="-128"/>
            </a:endParaRPr>
          </a:p>
        </p:txBody>
      </p:sp>
      <p:sp>
        <p:nvSpPr>
          <p:cNvPr id="104450" name="Rectangle 7"/>
          <p:cNvSpPr txBox="1">
            <a:spLocks noGrp="1" noChangeArrowheads="1"/>
          </p:cNvSpPr>
          <p:nvPr/>
        </p:nvSpPr>
        <p:spPr bwMode="auto">
          <a:xfrm>
            <a:off x="3884415" y="8682871"/>
            <a:ext cx="2972098" cy="459619"/>
          </a:xfrm>
          <a:prstGeom prst="rect">
            <a:avLst/>
          </a:prstGeom>
          <a:noFill/>
          <a:ln w="9525">
            <a:noFill/>
            <a:miter lim="800000"/>
            <a:headEnd/>
            <a:tailEnd/>
          </a:ln>
        </p:spPr>
        <p:txBody>
          <a:bodyPr lIns="96579" tIns="48289" rIns="96579" bIns="48289" anchor="b"/>
          <a:lstStyle/>
          <a:p>
            <a:pPr algn="r" defTabSz="966788"/>
            <a:fld id="{5C9E1D79-B084-46DC-BBB5-F959F19E5C03}" type="slidenum">
              <a:rPr lang="en-US" sz="1100" i="1">
                <a:solidFill>
                  <a:schemeClr val="bg1"/>
                </a:solidFill>
                <a:ea typeface="ヒラギノ角ゴ Pro W3" pitchFamily="39" charset="-128"/>
              </a:rPr>
              <a:pPr algn="r" defTabSz="966788"/>
              <a:t>3</a:t>
            </a:fld>
            <a:endParaRPr lang="en-US" sz="1100" i="1">
              <a:solidFill>
                <a:schemeClr val="bg1"/>
              </a:solidFill>
              <a:ea typeface="ヒラギノ角ゴ Pro W3" pitchFamily="39" charset="-128"/>
            </a:endParaRPr>
          </a:p>
        </p:txBody>
      </p:sp>
      <p:sp>
        <p:nvSpPr>
          <p:cNvPr id="104451" name="Rectangle 7"/>
          <p:cNvSpPr txBox="1">
            <a:spLocks noGrp="1" noChangeArrowheads="1"/>
          </p:cNvSpPr>
          <p:nvPr/>
        </p:nvSpPr>
        <p:spPr bwMode="auto">
          <a:xfrm>
            <a:off x="3885904" y="8684382"/>
            <a:ext cx="2972097" cy="459619"/>
          </a:xfrm>
          <a:prstGeom prst="rect">
            <a:avLst/>
          </a:prstGeom>
          <a:noFill/>
          <a:ln w="9525">
            <a:noFill/>
            <a:miter lim="800000"/>
            <a:headEnd/>
            <a:tailEnd/>
          </a:ln>
        </p:spPr>
        <p:txBody>
          <a:bodyPr lIns="96010" tIns="48007" rIns="96010" bIns="48007" anchor="b"/>
          <a:lstStyle/>
          <a:p>
            <a:pPr algn="r" defTabSz="962025" eaLnBrk="0" hangingPunct="0"/>
            <a:fld id="{56722B75-95D6-4DAC-BBA3-383B2F09BF91}" type="slidenum">
              <a:rPr lang="en-US" sz="1000" i="1">
                <a:solidFill>
                  <a:schemeClr val="bg1"/>
                </a:solidFill>
                <a:latin typeface="Times" pitchFamily="18" charset="0"/>
                <a:ea typeface="ヒラギノ角ゴ Pro W3" pitchFamily="39" charset="-128"/>
              </a:rPr>
              <a:pPr algn="r" defTabSz="962025" eaLnBrk="0" hangingPunct="0"/>
              <a:t>3</a:t>
            </a:fld>
            <a:endParaRPr lang="en-US" sz="1000" i="1">
              <a:solidFill>
                <a:schemeClr val="bg1"/>
              </a:solidFill>
              <a:latin typeface="Times" pitchFamily="18" charset="0"/>
              <a:ea typeface="ヒラギノ角ゴ Pro W3" pitchFamily="39" charset="-128"/>
            </a:endParaRPr>
          </a:p>
        </p:txBody>
      </p:sp>
      <p:sp>
        <p:nvSpPr>
          <p:cNvPr id="104452" name="Rectangle 2"/>
          <p:cNvSpPr>
            <a:spLocks noGrp="1" noRot="1" noChangeAspect="1" noChangeArrowheads="1" noTextEdit="1"/>
          </p:cNvSpPr>
          <p:nvPr>
            <p:ph type="sldImg"/>
          </p:nvPr>
        </p:nvSpPr>
        <p:spPr bwMode="auto">
          <a:xfrm>
            <a:off x="1144588" y="682625"/>
            <a:ext cx="4572000" cy="3429000"/>
          </a:xfrm>
          <a:noFill/>
          <a:ln>
            <a:solidFill>
              <a:srgbClr val="000000"/>
            </a:solidFill>
            <a:miter lim="800000"/>
            <a:headEnd/>
            <a:tailEnd/>
          </a:ln>
        </p:spPr>
      </p:sp>
      <p:sp>
        <p:nvSpPr>
          <p:cNvPr id="104453" name="Rectangle 3"/>
          <p:cNvSpPr>
            <a:spLocks noGrp="1" noChangeArrowheads="1"/>
          </p:cNvSpPr>
          <p:nvPr>
            <p:ph type="body" idx="1"/>
          </p:nvPr>
        </p:nvSpPr>
        <p:spPr>
          <a:xfrm>
            <a:off x="916782" y="4343703"/>
            <a:ext cx="5024438" cy="4116916"/>
          </a:xfrm>
        </p:spPr>
        <p:txBody>
          <a:bodyPr lIns="96010" tIns="48007" rIns="96010" bIns="48007"/>
          <a:lstStyle/>
          <a:p>
            <a:pPr defTabSz="914400" eaLnBrk="1" hangingPunct="1"/>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9" tIns="45680" rIns="91359" bIns="45680"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fld id="{B0ACBF27-1768-9749-8A53-E6B06515C5E2}" type="slidenum">
              <a:rPr lang="en-US" sz="1200" smtClean="0">
                <a:solidFill>
                  <a:srgbClr val="000000"/>
                </a:solidFill>
                <a:latin typeface="Arial" charset="0"/>
                <a:ea typeface="ヒラギノ角ゴ Pro W3" charset="0"/>
                <a:cs typeface="ヒラギノ角ゴ Pro W3" charset="0"/>
              </a:rPr>
              <a:pPr algn="r" defTabSz="914400" fontAlgn="base">
                <a:spcBef>
                  <a:spcPct val="0"/>
                </a:spcBef>
                <a:spcAft>
                  <a:spcPct val="0"/>
                </a:spcAft>
              </a:pPr>
              <a:t>5</a:t>
            </a:fld>
            <a:endParaRPr lang="en-US" sz="1200" smtClean="0">
              <a:solidFill>
                <a:srgbClr val="000000"/>
              </a:solidFill>
              <a:latin typeface="Arial" charset="0"/>
              <a:ea typeface="ヒラギノ角ゴ Pro W3" charset="0"/>
              <a:cs typeface="ヒラギノ角ゴ Pro W3"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2" tIns="45711" rIns="91422" bIns="45711"/>
          <a:lstStyle/>
          <a:p>
            <a:pPr eaLnBrk="1" hangingPunct="1"/>
            <a:endParaRPr lang="nl-NL">
              <a:latin typeface="Arial" charset="0"/>
              <a:ea typeface="ヒラギノ角ゴ Pro W3" charset="0"/>
              <a:cs typeface="ヒラギノ角ゴ Pro W3" charset="0"/>
            </a:endParaRPr>
          </a:p>
        </p:txBody>
      </p:sp>
      <p:sp>
        <p:nvSpPr>
          <p:cNvPr id="1536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2" tIns="45711" rIns="91422" bIns="45711"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eaLnBrk="1" fontAlgn="base" hangingPunct="1">
              <a:spcBef>
                <a:spcPct val="0"/>
              </a:spcBef>
              <a:spcAft>
                <a:spcPct val="0"/>
              </a:spcAft>
            </a:pPr>
            <a:fld id="{8CC59559-C642-3049-A8B4-B6C8CBC9825B}" type="slidenum">
              <a:rPr lang="en-US" sz="1200" smtClean="0">
                <a:solidFill>
                  <a:srgbClr val="000000"/>
                </a:solidFill>
                <a:latin typeface="Arial" charset="0"/>
                <a:ea typeface="ヒラギノ角ゴ Pro W3" charset="0"/>
                <a:cs typeface="ヒラギノ角ゴ Pro W3" charset="0"/>
              </a:rPr>
              <a:pPr algn="r" defTabSz="914400" eaLnBrk="1" fontAlgn="base" hangingPunct="1">
                <a:spcBef>
                  <a:spcPct val="0"/>
                </a:spcBef>
                <a:spcAft>
                  <a:spcPct val="0"/>
                </a:spcAft>
              </a:pPr>
              <a:t>5</a:t>
            </a:fld>
            <a:endParaRPr lang="en-US" sz="1200" smtClean="0">
              <a:solidFill>
                <a:srgbClr val="000000"/>
              </a:solidFill>
              <a:latin typeface="Arial" charset="0"/>
              <a:ea typeface="ヒラギノ角ゴ Pro W3" charset="0"/>
              <a:cs typeface="ヒラギノ角ゴ Pro W3"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576ED374-CAD3-554A-96E8-54F07BBE422B}" type="slidenum">
              <a:rPr lang="en-US" sz="1200">
                <a:solidFill>
                  <a:srgbClr val="000000"/>
                </a:solidFill>
                <a:latin typeface="Arial" charset="0"/>
                <a:ea typeface="ヒラギノ角ゴ Pro W3" charset="0"/>
                <a:cs typeface="ヒラギノ角ゴ Pro W3" charset="0"/>
              </a:rPr>
              <a:pPr algn="r" eaLnBrk="1" hangingPunct="1"/>
              <a:t>6</a:t>
            </a:fld>
            <a:endParaRPr lang="en-US" sz="1200">
              <a:solidFill>
                <a:srgbClr val="000000"/>
              </a:solidFill>
              <a:latin typeface="Arial" charset="0"/>
              <a:ea typeface="ヒラギノ角ゴ Pro W3" charset="0"/>
              <a:cs typeface="ヒラギノ角ゴ Pro W3" charset="0"/>
            </a:endParaRPr>
          </a:p>
        </p:txBody>
      </p:sp>
      <p:sp>
        <p:nvSpPr>
          <p:cNvPr id="15155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155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35" tIns="45718" rIns="91435" bIns="45718"/>
          <a:lstStyle/>
          <a:p>
            <a:pPr eaLnBrk="1" hangingPunct="1"/>
            <a:endParaRPr lang="nl-NL">
              <a:latin typeface="Arial" charset="0"/>
              <a:ea typeface="ヒラギノ角ゴ Pro W3" charset="0"/>
              <a:cs typeface="ヒラギノ角ゴ Pro W3" charset="0"/>
            </a:endParaRPr>
          </a:p>
        </p:txBody>
      </p:sp>
      <p:sp>
        <p:nvSpPr>
          <p:cNvPr id="151557"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5" tIns="45718" rIns="91435" bIns="45718"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267F086B-8951-524E-97F0-CA8D623FCBE8}" type="slidenum">
              <a:rPr lang="en-US" sz="1200">
                <a:solidFill>
                  <a:srgbClr val="000000"/>
                </a:solidFill>
                <a:latin typeface="Arial" charset="0"/>
                <a:ea typeface="ヒラギノ角ゴ Pro W3" charset="0"/>
                <a:cs typeface="ヒラギノ角ゴ Pro W3" charset="0"/>
              </a:rPr>
              <a:pPr algn="r" eaLnBrk="1" hangingPunct="1"/>
              <a:t>6</a:t>
            </a:fld>
            <a:endParaRPr lang="en-US" sz="1200">
              <a:solidFill>
                <a:srgbClr val="000000"/>
              </a:solidFill>
              <a:latin typeface="Arial" charset="0"/>
              <a:ea typeface="ヒラギノ角ゴ Pro W3" charset="0"/>
              <a:cs typeface="ヒラギノ角ゴ Pro W3"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0F291DA-5305-2443-9D10-F07996802C20}" type="slidenum">
              <a:rPr lang="en-US" sz="1200">
                <a:solidFill>
                  <a:srgbClr val="000000"/>
                </a:solidFill>
              </a:rPr>
              <a:pPr eaLnBrk="1" hangingPunct="1"/>
              <a:t>7</a:t>
            </a:fld>
            <a:endParaRPr lang="en-US" sz="1200">
              <a:solidFill>
                <a:srgbClr val="000000"/>
              </a:solidFill>
            </a:endParaRPr>
          </a:p>
        </p:txBody>
      </p:sp>
      <p:sp>
        <p:nvSpPr>
          <p:cNvPr id="150531" name="Rectangle 2"/>
          <p:cNvSpPr>
            <a:spLocks noGrp="1" noRot="1" noChangeAspect="1" noChangeArrowheads="1" noTextEdit="1"/>
          </p:cNvSpPr>
          <p:nvPr>
            <p:ph type="sldImg"/>
          </p:nvPr>
        </p:nvSpPr>
        <p:spPr bwMode="auto">
          <a:xfrm>
            <a:off x="1147763" y="685800"/>
            <a:ext cx="4570412" cy="34290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0532" name="Rectangle 3"/>
          <p:cNvSpPr>
            <a:spLocks noGrp="1" noChangeArrowheads="1"/>
          </p:cNvSpPr>
          <p:nvPr>
            <p:ph type="body" idx="1"/>
          </p:nvPr>
        </p:nvSpPr>
        <p:spPr bwMode="auto">
          <a:xfrm>
            <a:off x="915988" y="4344988"/>
            <a:ext cx="5026025" cy="411321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nl-NL">
                <a:latin typeface="Times New Roman" charset="0"/>
                <a:ea typeface="ＭＳ Ｐゴシック" charset="0"/>
                <a:cs typeface="ＭＳ Ｐゴシック" charset="0"/>
              </a:rPr>
              <a:t>152/94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359" tIns="45680" rIns="91359" bIns="45680"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fontAlgn="base">
              <a:spcBef>
                <a:spcPct val="0"/>
              </a:spcBef>
              <a:spcAft>
                <a:spcPct val="0"/>
              </a:spcAft>
            </a:pPr>
            <a:fld id="{B0ACBF27-1768-9749-8A53-E6B06515C5E2}" type="slidenum">
              <a:rPr lang="en-US" sz="1200" smtClean="0">
                <a:solidFill>
                  <a:srgbClr val="000000"/>
                </a:solidFill>
                <a:latin typeface="Arial" charset="0"/>
                <a:ea typeface="ヒラギノ角ゴ Pro W3" charset="0"/>
                <a:cs typeface="ヒラギノ角ゴ Pro W3" charset="0"/>
              </a:rPr>
              <a:pPr algn="r" defTabSz="914400" fontAlgn="base">
                <a:spcBef>
                  <a:spcPct val="0"/>
                </a:spcBef>
                <a:spcAft>
                  <a:spcPct val="0"/>
                </a:spcAft>
              </a:pPr>
              <a:t>8</a:t>
            </a:fld>
            <a:endParaRPr lang="en-US" sz="1200" smtClean="0">
              <a:solidFill>
                <a:srgbClr val="000000"/>
              </a:solidFill>
              <a:latin typeface="Arial" charset="0"/>
              <a:ea typeface="ヒラギノ角ゴ Pro W3" charset="0"/>
              <a:cs typeface="ヒラギノ角ゴ Pro W3" charset="0"/>
            </a:endParaRPr>
          </a:p>
        </p:txBody>
      </p:sp>
      <p:sp>
        <p:nvSpPr>
          <p:cNvPr id="1536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53604"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lIns="91422" tIns="45711" rIns="91422" bIns="45711"/>
          <a:lstStyle/>
          <a:p>
            <a:pPr eaLnBrk="1" hangingPunct="1"/>
            <a:endParaRPr lang="nl-NL">
              <a:latin typeface="Arial" charset="0"/>
              <a:ea typeface="ヒラギノ角ゴ Pro W3" charset="0"/>
              <a:cs typeface="ヒラギノ角ゴ Pro W3" charset="0"/>
            </a:endParaRPr>
          </a:p>
        </p:txBody>
      </p:sp>
      <p:sp>
        <p:nvSpPr>
          <p:cNvPr id="153605"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22" tIns="45711" rIns="91422" bIns="45711" anchor="b"/>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eaLnBrk="1" fontAlgn="base" hangingPunct="1">
              <a:spcBef>
                <a:spcPct val="0"/>
              </a:spcBef>
              <a:spcAft>
                <a:spcPct val="0"/>
              </a:spcAft>
            </a:pPr>
            <a:fld id="{8CC59559-C642-3049-A8B4-B6C8CBC9825B}" type="slidenum">
              <a:rPr lang="en-US" sz="1200" smtClean="0">
                <a:solidFill>
                  <a:srgbClr val="000000"/>
                </a:solidFill>
                <a:latin typeface="Arial" charset="0"/>
                <a:ea typeface="ヒラギノ角ゴ Pro W3" charset="0"/>
                <a:cs typeface="ヒラギノ角ゴ Pro W3" charset="0"/>
              </a:rPr>
              <a:pPr algn="r" defTabSz="914400" eaLnBrk="1" fontAlgn="base" hangingPunct="1">
                <a:spcBef>
                  <a:spcPct val="0"/>
                </a:spcBef>
                <a:spcAft>
                  <a:spcPct val="0"/>
                </a:spcAft>
              </a:pPr>
              <a:t>8</a:t>
            </a:fld>
            <a:endParaRPr lang="en-US" sz="1200" smtClean="0">
              <a:solidFill>
                <a:srgbClr val="000000"/>
              </a:solidFill>
              <a:latin typeface="Arial" charset="0"/>
              <a:ea typeface="ヒラギノ角ゴ Pro W3" charset="0"/>
              <a:cs typeface="ヒラギノ角ゴ Pro W3"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p:txBody>
          <a:bodyPr/>
          <a:lstStyle/>
          <a:p>
            <a:pPr eaLnBrk="1" hangingPunct="1">
              <a:spcBef>
                <a:spcPct val="0"/>
              </a:spcBef>
            </a:pPr>
            <a:endParaRPr lang="en-US" smtClean="0">
              <a:ea typeface="ヒラギノ角ゴ Pro W3" pitchFamily="39" charset="-128"/>
              <a:cs typeface="ＭＳ Ｐゴシック"/>
            </a:endParaRPr>
          </a:p>
        </p:txBody>
      </p:sp>
      <p:sp>
        <p:nvSpPr>
          <p:cNvPr id="83971" name="Slide Number Placeholder 3"/>
          <p:cNvSpPr txBox="1">
            <a:spLocks noGrp="1"/>
          </p:cNvSpPr>
          <p:nvPr/>
        </p:nvSpPr>
        <p:spPr bwMode="auto">
          <a:xfrm>
            <a:off x="3885904" y="8685895"/>
            <a:ext cx="2972097" cy="458106"/>
          </a:xfrm>
          <a:prstGeom prst="rect">
            <a:avLst/>
          </a:prstGeom>
          <a:noFill/>
          <a:ln w="9525">
            <a:noFill/>
            <a:miter lim="800000"/>
            <a:headEnd/>
            <a:tailEnd/>
          </a:ln>
        </p:spPr>
        <p:txBody>
          <a:bodyPr lIns="96538" tIns="48270" rIns="96538" bIns="48270" anchor="b"/>
          <a:lstStyle/>
          <a:p>
            <a:pPr algn="r" defTabSz="966788" eaLnBrk="0" hangingPunct="0"/>
            <a:fld id="{A2E23D46-3B26-431D-BAB8-81869852C3A7}" type="slidenum">
              <a:rPr lang="en-US" sz="1200">
                <a:latin typeface="Calibri" pitchFamily="34" charset="0"/>
                <a:ea typeface="ヒラギノ角ゴ Pro W3" pitchFamily="39" charset="-128"/>
              </a:rPr>
              <a:pPr algn="r" defTabSz="966788" eaLnBrk="0" hangingPunct="0"/>
              <a:t>9</a:t>
            </a:fld>
            <a:endParaRPr lang="en-US" sz="1200">
              <a:latin typeface="Calibri" pitchFamily="34" charset="0"/>
              <a:ea typeface="ヒラギノ角ゴ Pro W3" pitchFamily="39"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2DE7C2F2-393A-40B4-83C3-F88764284F1C}" type="slidenum">
              <a:rPr lang="nl-NL" sz="1200">
                <a:solidFill>
                  <a:prstClr val="black"/>
                </a:solidFill>
              </a:rPr>
              <a:pPr eaLnBrk="1" hangingPunct="1"/>
              <a:t>10</a:t>
            </a:fld>
            <a:endParaRPr lang="nl-NL" sz="120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fld id="{A1F0A599-9DE1-46AD-82CC-C56EFF389937}" type="slidenum">
              <a:rPr lang="nl-NL" sz="1200">
                <a:solidFill>
                  <a:prstClr val="black"/>
                </a:solidFill>
              </a:rPr>
              <a:pPr eaLnBrk="1" hangingPunct="1"/>
              <a:t>11</a:t>
            </a:fld>
            <a:endParaRPr lang="nl-NL" sz="1200">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nl-NL"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Titelstijl van model bewerken</a:t>
            </a:r>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p>
        </p:txBody>
      </p:sp>
      <p:sp>
        <p:nvSpPr>
          <p:cNvPr id="4" name="Tijdelijke aanduiding voor datum 3"/>
          <p:cNvSpPr>
            <a:spLocks noGrp="1"/>
          </p:cNvSpPr>
          <p:nvPr>
            <p:ph type="dt" sz="half" idx="10"/>
          </p:nvPr>
        </p:nvSpPr>
        <p:spPr/>
        <p:txBody>
          <a:bodyPr/>
          <a:lstStyle/>
          <a:p>
            <a:fld id="{9701017D-8849-AF49-A229-C73D36A7457F}" type="datetimeFigureOut">
              <a:rPr/>
              <a:pPr/>
              <a:t>25-06-13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verticale tekst 2"/>
          <p:cNvSpPr>
            <a:spLocks noGrp="1"/>
          </p:cNvSpPr>
          <p:nvPr>
            <p:ph type="body" orient="vert" idx="1"/>
          </p:nvPr>
        </p:nvSpPr>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01017D-8849-AF49-A229-C73D36A7457F}" type="datetimeFigureOut">
              <a:rPr/>
              <a:pPr/>
              <a:t>25-06-13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Titelstijl van model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701017D-8849-AF49-A229-C73D36A7457F}" type="datetimeFigureOut">
              <a:rPr/>
              <a:pPr/>
              <a:t>25-06-13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a:xfrm>
            <a:off x="457200" y="784959"/>
            <a:ext cx="8229600" cy="5571392"/>
          </a:xfrm>
          <a:prstGeom prst="rect">
            <a:avLst/>
          </a:prstGeom>
        </p:spPr>
        <p:txBody>
          <a:bodyPr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Placeholder 1"/>
          <p:cNvSpPr>
            <a:spLocks noGrp="1"/>
          </p:cNvSpPr>
          <p:nvPr>
            <p:ph type="title"/>
          </p:nvPr>
        </p:nvSpPr>
        <p:spPr>
          <a:xfrm>
            <a:off x="124942" y="134973"/>
            <a:ext cx="8229600" cy="446501"/>
          </a:xfrm>
          <a:prstGeom prst="rect">
            <a:avLst/>
          </a:prstGeom>
        </p:spPr>
        <p:txBody>
          <a:bodyPr rtlCol="0">
            <a:noAutofit/>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xmlns="" val="511602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0"/>
          <p:cNvSpPr txBox="1">
            <a:spLocks noChangeArrowheads="1"/>
          </p:cNvSpPr>
          <p:nvPr userDrawn="1"/>
        </p:nvSpPr>
        <p:spPr bwMode="auto">
          <a:xfrm>
            <a:off x="3700319" y="4647640"/>
            <a:ext cx="268311" cy="247007"/>
          </a:xfrm>
          <a:prstGeom prst="rect">
            <a:avLst/>
          </a:prstGeom>
          <a:noFill/>
          <a:ln w="9525">
            <a:noFill/>
            <a:miter lim="800000"/>
            <a:headEnd/>
            <a:tailEnd/>
          </a:ln>
          <a:effectLst/>
        </p:spPr>
        <p:txBody>
          <a:bodyPr wrap="none" lIns="82058" tIns="41029" rIns="82058" bIns="41029">
            <a:spAutoFit/>
          </a:bodyPr>
          <a:lstStyle/>
          <a:p>
            <a:pPr defTabSz="914400" eaLnBrk="0" fontAlgn="base" hangingPunct="0">
              <a:spcBef>
                <a:spcPct val="0"/>
              </a:spcBef>
              <a:spcAft>
                <a:spcPct val="0"/>
              </a:spcAft>
              <a:defRPr/>
            </a:pPr>
            <a:r>
              <a:rPr lang="en-US" sz="1600" baseline="30000">
                <a:solidFill>
                  <a:srgbClr val="FFFFFF"/>
                </a:solidFill>
                <a:latin typeface="Arial" charset="0"/>
                <a:ea typeface="ヒラギノ角ゴ Pro W3" pitchFamily="39" charset="-128"/>
                <a:cs typeface="Arial" charset="0"/>
              </a:rPr>
              <a:t>®</a:t>
            </a:r>
          </a:p>
        </p:txBody>
      </p:sp>
      <p:sp>
        <p:nvSpPr>
          <p:cNvPr id="3075" name="Rectangle 3"/>
          <p:cNvSpPr>
            <a:spLocks noGrp="1" noChangeArrowheads="1"/>
          </p:cNvSpPr>
          <p:nvPr>
            <p:ph type="ctrTitle"/>
          </p:nvPr>
        </p:nvSpPr>
        <p:spPr>
          <a:xfrm>
            <a:off x="2081068" y="2011041"/>
            <a:ext cx="5589444" cy="446264"/>
          </a:xfrm>
        </p:spPr>
        <p:txBody>
          <a:bodyPr lIns="91429" tIns="45714" rIns="91429" bIns="45714" anchor="ctr">
            <a:spAutoFit/>
          </a:bodyPr>
          <a:lstStyle>
            <a:lvl1pPr>
              <a:defRPr sz="2400"/>
            </a:lvl1pPr>
          </a:lstStyle>
          <a:p>
            <a:r>
              <a:rPr lang="en-US"/>
              <a:t>Click to edit Master title style</a:t>
            </a:r>
          </a:p>
        </p:txBody>
      </p:sp>
      <p:sp>
        <p:nvSpPr>
          <p:cNvPr id="3076" name="Rectangle 4"/>
          <p:cNvSpPr>
            <a:spLocks noGrp="1" noChangeArrowheads="1"/>
          </p:cNvSpPr>
          <p:nvPr>
            <p:ph type="subTitle" idx="1"/>
          </p:nvPr>
        </p:nvSpPr>
        <p:spPr>
          <a:xfrm>
            <a:off x="2076739" y="2547939"/>
            <a:ext cx="5586556" cy="402021"/>
          </a:xfrm>
        </p:spPr>
        <p:txBody>
          <a:bodyPr lIns="91429" tIns="45714" rIns="91429" bIns="45714">
            <a:spAutoFit/>
          </a:bodyPr>
          <a:lstStyle>
            <a:lvl1pPr marL="0" indent="0">
              <a:buFont typeface="Wingdings" pitchFamily="2" charset="2"/>
              <a:buNone/>
              <a:defRPr sz="2100"/>
            </a:lvl1pPr>
          </a:lstStyle>
          <a:p>
            <a:r>
              <a:rPr lang="en-US"/>
              <a:t>Click to edit Master subtitle style</a:t>
            </a:r>
          </a:p>
        </p:txBody>
      </p:sp>
    </p:spTree>
    <p:extLst>
      <p:ext uri="{BB962C8B-B14F-4D97-AF65-F5344CB8AC3E}">
        <p14:creationId xmlns:p14="http://schemas.microsoft.com/office/powerpoint/2010/main" xmlns="" val="2673707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EDE8DD"/>
                </a:solidFill>
              </a:defRPr>
            </a:lvl1pPr>
            <a:lvl2pPr>
              <a:defRPr>
                <a:solidFill>
                  <a:srgbClr val="EDE8DD"/>
                </a:solidFill>
              </a:defRPr>
            </a:lvl2pPr>
            <a:lvl3pPr>
              <a:defRPr>
                <a:solidFill>
                  <a:srgbClr val="EDE8DD"/>
                </a:solidFill>
              </a:defRPr>
            </a:lvl3pPr>
            <a:lvl4pPr>
              <a:defRPr>
                <a:solidFill>
                  <a:srgbClr val="EDE8DD"/>
                </a:solidFill>
              </a:defRPr>
            </a:lvl4pPr>
            <a:lvl5pPr>
              <a:defRPr>
                <a:solidFill>
                  <a:srgbClr val="EDE8D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B44FF0B4-50E1-4EF6-A1FE-DE021C571E55}"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600229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EF18A945-BF64-4902-8D1F-0A207883882D}"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45494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7080" y="1404938"/>
            <a:ext cx="4085647" cy="454258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404938"/>
            <a:ext cx="4085648" cy="454258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00298D58-D9DE-4247-983F-4DEAD02F008E}"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175664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89FC7351-D914-4F13-9D57-F625C5A0943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83713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6944FA64-F1EA-41A9-AF34-86CD65FBA90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3516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D1F448B2-D7AB-4893-87D1-B2A0722E2352}"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734716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p:txBody>
          <a:bodyPr/>
          <a:lstStyle/>
          <a:p>
            <a:fld id="{9701017D-8849-AF49-A229-C73D36A7457F}" type="datetimeFigureOut">
              <a:rPr/>
              <a:pPr/>
              <a:t>25-06-13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08DF35-8307-8748-B198-B30920650F5D}" type="slidenum">
              <a:rPr/>
              <a:pPr/>
              <a:t>‹nr.›</a:t>
            </a:fld>
            <a:endParaRPr lang="nl-NL"/>
          </a:p>
        </p:txBody>
      </p:sp>
      <p:grpSp>
        <p:nvGrpSpPr>
          <p:cNvPr id="13" name="Groep 12"/>
          <p:cNvGrpSpPr/>
          <p:nvPr userDrawn="1"/>
        </p:nvGrpSpPr>
        <p:grpSpPr>
          <a:xfrm>
            <a:off x="-1" y="-3175"/>
            <a:ext cx="9144001" cy="6861175"/>
            <a:chOff x="-1" y="-3175"/>
            <a:chExt cx="9144001" cy="6861175"/>
          </a:xfrm>
        </p:grpSpPr>
        <p:pic>
          <p:nvPicPr>
            <p:cNvPr id="14" name="Afbeelding 13" descr="Milan_Background_ppt.png"/>
            <p:cNvPicPr>
              <a:picLocks noChangeAspect="1"/>
            </p:cNvPicPr>
            <p:nvPr/>
          </p:nvPicPr>
          <p:blipFill rotWithShape="1">
            <a:blip r:embed="rId2">
              <a:duotone>
                <a:schemeClr val="accent6">
                  <a:shade val="45000"/>
                  <a:satMod val="135000"/>
                </a:schemeClr>
                <a:prstClr val="white"/>
              </a:duotone>
              <a:extLst>
                <a:ext uri="{BEBA8EAE-BF5A-486C-A8C5-ECC9F3942E4B}">
                  <a14:imgProps xmlns:a14="http://schemas.microsoft.com/office/drawing/2010/main" xmlns="">
                    <a14:imgLayer r:embed="rId3">
                      <a14:imgEffect>
                        <a14:artisticPhotocopy/>
                      </a14:imgEffect>
                      <a14:imgEffect>
                        <a14:brightnessContrast bright="10000"/>
                      </a14:imgEffect>
                    </a14:imgLayer>
                  </a14:imgProps>
                </a:ext>
              </a:extLst>
            </a:blip>
            <a:srcRect b="15996"/>
            <a:stretch/>
          </p:blipFill>
          <p:spPr>
            <a:xfrm>
              <a:off x="-1" y="1097280"/>
              <a:ext cx="9144000" cy="5760720"/>
            </a:xfrm>
            <a:prstGeom prst="rect">
              <a:avLst/>
            </a:prstGeom>
          </p:spPr>
        </p:pic>
        <p:sp>
          <p:nvSpPr>
            <p:cNvPr id="15" name="Rechthoek 14"/>
            <p:cNvSpPr/>
            <p:nvPr/>
          </p:nvSpPr>
          <p:spPr>
            <a:xfrm>
              <a:off x="6423378" y="-3175"/>
              <a:ext cx="2720622" cy="1099435"/>
            </a:xfrm>
            <a:prstGeom prst="rect">
              <a:avLst/>
            </a:prstGeom>
            <a:solidFill>
              <a:schemeClr val="accent6">
                <a:lumMod val="75000"/>
                <a:alpha val="2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Rechthoek 15"/>
            <p:cNvSpPr/>
            <p:nvPr/>
          </p:nvSpPr>
          <p:spPr>
            <a:xfrm>
              <a:off x="-1" y="-3175"/>
              <a:ext cx="6423379" cy="1099435"/>
            </a:xfrm>
            <a:prstGeom prst="rect">
              <a:avLst/>
            </a:prstGeom>
            <a:solidFill>
              <a:schemeClr val="accent6">
                <a:lumMod val="75000"/>
                <a:alpha val="54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pic>
          <p:nvPicPr>
            <p:cNvPr id="17" name="Afbeelding 16"/>
            <p:cNvPicPr>
              <a:picLocks noChangeAspect="1"/>
            </p:cNvPicPr>
            <p:nvPr/>
          </p:nvPicPr>
          <p:blipFill>
            <a:blip r:embed="rId4"/>
            <a:stretch>
              <a:fillRect/>
            </a:stretch>
          </p:blipFill>
          <p:spPr>
            <a:xfrm>
              <a:off x="5940407" y="-3175"/>
              <a:ext cx="3203593" cy="1619533"/>
            </a:xfrm>
            <a:prstGeom prst="rect">
              <a:avLst/>
            </a:prstGeom>
          </p:spPr>
        </p:pic>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215F2F05-75BF-459C-BBB7-6DABF3E77A54}"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331788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F9C13A8A-23A9-4845-9292-0F8A371D866A}"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2967901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1AAD7B16-F2A2-4995-B07F-2EAECC7FF954}"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3279564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262" y="316566"/>
            <a:ext cx="2089727" cy="5630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080" y="316566"/>
            <a:ext cx="6130636" cy="5630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a:xfrm>
            <a:off x="8374345" y="6570850"/>
            <a:ext cx="411746" cy="261610"/>
          </a:xfrm>
        </p:spPr>
        <p:txBody>
          <a:bodyPr/>
          <a:lstStyle>
            <a:lvl1pPr>
              <a:defRPr sz="1700">
                <a:solidFill>
                  <a:schemeClr val="bg1"/>
                </a:solidFill>
              </a:defRPr>
            </a:lvl1pPr>
          </a:lstStyle>
          <a:p>
            <a:pPr>
              <a:defRPr/>
            </a:pPr>
            <a:fld id="{E5880B0F-3AD3-4E90-AAF8-49CDF08B1B5C}"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04503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685800" y="1984375"/>
            <a:ext cx="7772400" cy="1143000"/>
          </a:xfrm>
        </p:spPr>
        <p:txBody>
          <a:bodyPr anchor="ctr"/>
          <a:lstStyle>
            <a:lvl1pPr algn="ctr">
              <a:defRPr sz="3200"/>
            </a:lvl1pPr>
          </a:lstStyle>
          <a:p>
            <a:r>
              <a:rPr lang="en-US"/>
              <a:t>Click to edit Master title style</a:t>
            </a:r>
          </a:p>
        </p:txBody>
      </p:sp>
      <p:sp>
        <p:nvSpPr>
          <p:cNvPr id="7172" name="Rectangle 4"/>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sldNum" sz="quarter" idx="10"/>
          </p:nvPr>
        </p:nvSpPr>
        <p:spPr>
          <a:xfrm>
            <a:off x="0" y="6248400"/>
            <a:ext cx="358775" cy="457200"/>
          </a:xfrm>
        </p:spPr>
        <p:txBody>
          <a:bodyPr/>
          <a:lstStyle>
            <a:lvl1pPr>
              <a:defRPr/>
            </a:lvl1pPr>
          </a:lstStyle>
          <a:p>
            <a:fld id="{548002D4-3F7E-8143-99BF-F62ACEF6055B}" type="slidenum">
              <a:rPr lang="en-US"/>
              <a:pPr/>
              <a:t>‹nr.›</a:t>
            </a:fld>
            <a:endParaRPr lang="en-US"/>
          </a:p>
        </p:txBody>
      </p:sp>
    </p:spTree>
    <p:extLst>
      <p:ext uri="{BB962C8B-B14F-4D97-AF65-F5344CB8AC3E}">
        <p14:creationId xmlns:p14="http://schemas.microsoft.com/office/powerpoint/2010/main" xmlns="" val="296445180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92D32EF5-1C16-7C4D-9E8C-C833497C8EFB}" type="slidenum">
              <a:rPr lang="en-US"/>
              <a:pPr/>
              <a:t>‹nr.›</a:t>
            </a:fld>
            <a:endParaRPr lang="en-US"/>
          </a:p>
        </p:txBody>
      </p:sp>
    </p:spTree>
    <p:extLst>
      <p:ext uri="{BB962C8B-B14F-4D97-AF65-F5344CB8AC3E}">
        <p14:creationId xmlns:p14="http://schemas.microsoft.com/office/powerpoint/2010/main" xmlns="" val="256826196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smtClean="0"/>
              <a:t>Klik om de modelstijlen te bewerken</a:t>
            </a:r>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BA282270-9E53-F541-BB16-CA2453A20900}" type="slidenum">
              <a:rPr lang="en-US"/>
              <a:pPr/>
              <a:t>‹nr.›</a:t>
            </a:fld>
            <a:endParaRPr lang="en-US"/>
          </a:p>
        </p:txBody>
      </p:sp>
    </p:spTree>
    <p:extLst>
      <p:ext uri="{BB962C8B-B14F-4D97-AF65-F5344CB8AC3E}">
        <p14:creationId xmlns:p14="http://schemas.microsoft.com/office/powerpoint/2010/main" xmlns="" val="476983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3655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909D58C1-FDC1-8448-84A5-7B924059D771}" type="slidenum">
              <a:rPr lang="en-US"/>
              <a:pPr/>
              <a:t>‹nr.›</a:t>
            </a:fld>
            <a:endParaRPr lang="en-US"/>
          </a:p>
        </p:txBody>
      </p:sp>
    </p:spTree>
    <p:extLst>
      <p:ext uri="{BB962C8B-B14F-4D97-AF65-F5344CB8AC3E}">
        <p14:creationId xmlns:p14="http://schemas.microsoft.com/office/powerpoint/2010/main" xmlns="" val="635225497"/>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8" name="Rectangle 5"/>
          <p:cNvSpPr>
            <a:spLocks noGrp="1" noChangeArrowheads="1"/>
          </p:cNvSpPr>
          <p:nvPr>
            <p:ph type="sldNum" sz="quarter" idx="11"/>
          </p:nvPr>
        </p:nvSpPr>
        <p:spPr/>
        <p:txBody>
          <a:bodyPr/>
          <a:lstStyle>
            <a:lvl1pPr>
              <a:defRPr/>
            </a:lvl1pPr>
          </a:lstStyle>
          <a:p>
            <a:fld id="{36029067-A6FA-F54F-A95F-ACEEE79547D6}" type="slidenum">
              <a:rPr lang="en-US"/>
              <a:pPr/>
              <a:t>‹nr.›</a:t>
            </a:fld>
            <a:endParaRPr lang="en-US"/>
          </a:p>
        </p:txBody>
      </p:sp>
    </p:spTree>
    <p:extLst>
      <p:ext uri="{BB962C8B-B14F-4D97-AF65-F5344CB8AC3E}">
        <p14:creationId xmlns:p14="http://schemas.microsoft.com/office/powerpoint/2010/main" xmlns="" val="923112570"/>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4" name="Rectangle 5"/>
          <p:cNvSpPr>
            <a:spLocks noGrp="1" noChangeArrowheads="1"/>
          </p:cNvSpPr>
          <p:nvPr>
            <p:ph type="sldNum" sz="quarter" idx="11"/>
          </p:nvPr>
        </p:nvSpPr>
        <p:spPr/>
        <p:txBody>
          <a:bodyPr/>
          <a:lstStyle>
            <a:lvl1pPr>
              <a:defRPr/>
            </a:lvl1pPr>
          </a:lstStyle>
          <a:p>
            <a:fld id="{F9A3DB55-0B78-6449-89BD-1C56ACC812FF}" type="slidenum">
              <a:rPr lang="en-US"/>
              <a:pPr/>
              <a:t>‹nr.›</a:t>
            </a:fld>
            <a:endParaRPr lang="en-US"/>
          </a:p>
        </p:txBody>
      </p:sp>
    </p:spTree>
    <p:extLst>
      <p:ext uri="{BB962C8B-B14F-4D97-AF65-F5344CB8AC3E}">
        <p14:creationId xmlns:p14="http://schemas.microsoft.com/office/powerpoint/2010/main" xmlns="" val="320296598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Titelstijl van model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Tijdelijke aanduiding voor datum 3"/>
          <p:cNvSpPr>
            <a:spLocks noGrp="1"/>
          </p:cNvSpPr>
          <p:nvPr>
            <p:ph type="dt" sz="half" idx="10"/>
          </p:nvPr>
        </p:nvSpPr>
        <p:spPr/>
        <p:txBody>
          <a:bodyPr/>
          <a:lstStyle/>
          <a:p>
            <a:fld id="{9701017D-8849-AF49-A229-C73D36A7457F}" type="datetimeFigureOut">
              <a:rPr/>
              <a:pPr/>
              <a:t>25-06-13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3" name="Rectangle 5"/>
          <p:cNvSpPr>
            <a:spLocks noGrp="1" noChangeArrowheads="1"/>
          </p:cNvSpPr>
          <p:nvPr>
            <p:ph type="sldNum" sz="quarter" idx="11"/>
          </p:nvPr>
        </p:nvSpPr>
        <p:spPr/>
        <p:txBody>
          <a:bodyPr/>
          <a:lstStyle>
            <a:lvl1pPr>
              <a:defRPr/>
            </a:lvl1pPr>
          </a:lstStyle>
          <a:p>
            <a:fld id="{4762F889-BB9A-1840-899C-C068292D0B37}" type="slidenum">
              <a:rPr lang="en-US"/>
              <a:pPr/>
              <a:t>‹nr.›</a:t>
            </a:fld>
            <a:endParaRPr lang="en-US"/>
          </a:p>
        </p:txBody>
      </p:sp>
    </p:spTree>
    <p:extLst>
      <p:ext uri="{BB962C8B-B14F-4D97-AF65-F5344CB8AC3E}">
        <p14:creationId xmlns:p14="http://schemas.microsoft.com/office/powerpoint/2010/main" xmlns="" val="428054561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smtClean="0"/>
              <a:t>Klik om de modelstijlen te bewerken</a:t>
            </a:r>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60BB90DD-9B04-814B-A9BF-2070C08EC65C}" type="slidenum">
              <a:rPr lang="en-US"/>
              <a:pPr/>
              <a:t>‹nr.›</a:t>
            </a:fld>
            <a:endParaRPr lang="en-US"/>
          </a:p>
        </p:txBody>
      </p:sp>
    </p:spTree>
    <p:extLst>
      <p:ext uri="{BB962C8B-B14F-4D97-AF65-F5344CB8AC3E}">
        <p14:creationId xmlns:p14="http://schemas.microsoft.com/office/powerpoint/2010/main" xmlns="" val="106435368"/>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smtClean="0"/>
              <a:t>Klik om de modelstijlen te bewerken</a:t>
            </a:r>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7D335373-1452-B547-811E-860EF690D28B}" type="slidenum">
              <a:rPr lang="en-US"/>
              <a:pPr/>
              <a:t>‹nr.›</a:t>
            </a:fld>
            <a:endParaRPr lang="en-US"/>
          </a:p>
        </p:txBody>
      </p:sp>
    </p:spTree>
    <p:extLst>
      <p:ext uri="{BB962C8B-B14F-4D97-AF65-F5344CB8AC3E}">
        <p14:creationId xmlns:p14="http://schemas.microsoft.com/office/powerpoint/2010/main" xmlns="" val="363158102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7D8049E2-2C5A-9845-A7A1-DBDD0FEF6143}" type="slidenum">
              <a:rPr lang="en-US"/>
              <a:pPr/>
              <a:t>‹nr.›</a:t>
            </a:fld>
            <a:endParaRPr lang="en-US"/>
          </a:p>
        </p:txBody>
      </p:sp>
    </p:spTree>
    <p:extLst>
      <p:ext uri="{BB962C8B-B14F-4D97-AF65-F5344CB8AC3E}">
        <p14:creationId xmlns:p14="http://schemas.microsoft.com/office/powerpoint/2010/main" xmlns="" val="50364586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2750" y="0"/>
            <a:ext cx="2152650" cy="59436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04800" y="0"/>
            <a:ext cx="6305550" cy="5943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3E92F582-3021-BF4E-BBEA-BCECEC5ADB48}" type="slidenum">
              <a:rPr lang="en-US"/>
              <a:pPr/>
              <a:t>‹nr.›</a:t>
            </a:fld>
            <a:endParaRPr lang="en-US"/>
          </a:p>
        </p:txBody>
      </p:sp>
    </p:spTree>
    <p:extLst>
      <p:ext uri="{BB962C8B-B14F-4D97-AF65-F5344CB8AC3E}">
        <p14:creationId xmlns:p14="http://schemas.microsoft.com/office/powerpoint/2010/main" xmlns="" val="1095900073"/>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04800" y="0"/>
            <a:ext cx="8610600" cy="9144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336550" y="1143000"/>
            <a:ext cx="8229600" cy="4800600"/>
          </a:xfrm>
        </p:spPr>
        <p:txBody>
          <a:bodyPr/>
          <a:lstStyle/>
          <a:p>
            <a:pPr lvl="0"/>
            <a:endParaRPr lang="nl-NL" noProof="0" smtClean="0"/>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2223A878-BE1D-A14E-874B-FCB6B7124D86}" type="slidenum">
              <a:rPr lang="en-US"/>
              <a:pPr/>
              <a:t>‹nr.›</a:t>
            </a:fld>
            <a:endParaRPr lang="en-US"/>
          </a:p>
        </p:txBody>
      </p:sp>
    </p:spTree>
    <p:extLst>
      <p:ext uri="{BB962C8B-B14F-4D97-AF65-F5344CB8AC3E}">
        <p14:creationId xmlns:p14="http://schemas.microsoft.com/office/powerpoint/2010/main" xmlns="" val="3064860244"/>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40"/>
          <p:cNvSpPr txBox="1">
            <a:spLocks noChangeArrowheads="1"/>
          </p:cNvSpPr>
          <p:nvPr/>
        </p:nvSpPr>
        <p:spPr bwMode="auto">
          <a:xfrm>
            <a:off x="3700463" y="4648200"/>
            <a:ext cx="266700" cy="246063"/>
          </a:xfrm>
          <a:prstGeom prst="rect">
            <a:avLst/>
          </a:prstGeom>
          <a:noFill/>
          <a:ln w="9525">
            <a:noFill/>
            <a:miter lim="800000"/>
            <a:headEnd/>
            <a:tailEnd/>
          </a:ln>
          <a:effectLst/>
        </p:spPr>
        <p:txBody>
          <a:bodyPr wrap="none" lIns="82058" tIns="41029" rIns="82058" bIns="4102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0"/>
              </a:spcBef>
              <a:spcAft>
                <a:spcPct val="0"/>
              </a:spcAft>
            </a:pPr>
            <a:r>
              <a:rPr lang="en-US" sz="1600" baseline="30000" smtClean="0">
                <a:solidFill>
                  <a:srgbClr val="FFFFFF"/>
                </a:solidFill>
                <a:latin typeface="Arial" charset="0"/>
                <a:ea typeface="ヒラギノ角ゴ Pro W3" charset="0"/>
                <a:cs typeface="ヒラギノ角ゴ Pro W3" charset="0"/>
              </a:rPr>
              <a:t>®</a:t>
            </a:r>
          </a:p>
        </p:txBody>
      </p:sp>
      <p:sp>
        <p:nvSpPr>
          <p:cNvPr id="3075" name="Rectangle 3"/>
          <p:cNvSpPr>
            <a:spLocks noGrp="1" noChangeArrowheads="1"/>
          </p:cNvSpPr>
          <p:nvPr>
            <p:ph type="ctrTitle"/>
          </p:nvPr>
        </p:nvSpPr>
        <p:spPr>
          <a:xfrm>
            <a:off x="2081068" y="2012580"/>
            <a:ext cx="5589444" cy="443186"/>
          </a:xfrm>
        </p:spPr>
        <p:txBody>
          <a:bodyPr lIns="91429" tIns="45714" rIns="91429" bIns="45714" anchor="ctr">
            <a:spAutoFit/>
          </a:bodyPr>
          <a:lstStyle>
            <a:lvl1pPr>
              <a:defRPr sz="2400"/>
            </a:lvl1pPr>
          </a:lstStyle>
          <a:p>
            <a:r>
              <a:rPr lang="en-US"/>
              <a:t>Click to edit Master title style</a:t>
            </a:r>
          </a:p>
        </p:txBody>
      </p:sp>
      <p:sp>
        <p:nvSpPr>
          <p:cNvPr id="3076" name="Rectangle 4"/>
          <p:cNvSpPr>
            <a:spLocks noGrp="1" noChangeArrowheads="1"/>
          </p:cNvSpPr>
          <p:nvPr>
            <p:ph type="subTitle" idx="1"/>
          </p:nvPr>
        </p:nvSpPr>
        <p:spPr>
          <a:xfrm>
            <a:off x="2076739" y="2547939"/>
            <a:ext cx="5586556" cy="399328"/>
          </a:xfrm>
        </p:spPr>
        <p:txBody>
          <a:bodyPr lIns="91429" tIns="45714" rIns="91429" bIns="45714">
            <a:spAutoFit/>
          </a:bodyPr>
          <a:lstStyle>
            <a:lvl1pPr marL="0" indent="0">
              <a:buFont typeface="Wingdings" pitchFamily="2" charset="2"/>
              <a:buNone/>
              <a:defRPr sz="2100"/>
            </a:lvl1pPr>
          </a:lstStyle>
          <a:p>
            <a:r>
              <a:rPr lang="en-US"/>
              <a:t>Click to edit Master subtitle style</a:t>
            </a:r>
          </a:p>
        </p:txBody>
      </p:sp>
    </p:spTree>
    <p:extLst>
      <p:ext uri="{BB962C8B-B14F-4D97-AF65-F5344CB8AC3E}">
        <p14:creationId xmlns:p14="http://schemas.microsoft.com/office/powerpoint/2010/main" xmlns="" val="16759591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a:solidFill>
                  <a:srgbClr val="EDE8DD"/>
                </a:solidFill>
              </a:defRPr>
            </a:lvl1pPr>
            <a:lvl2pPr>
              <a:defRPr>
                <a:solidFill>
                  <a:srgbClr val="EDE8DD"/>
                </a:solidFill>
              </a:defRPr>
            </a:lvl2pPr>
            <a:lvl3pPr>
              <a:defRPr>
                <a:solidFill>
                  <a:srgbClr val="EDE8DD"/>
                </a:solidFill>
              </a:defRPr>
            </a:lvl3pPr>
            <a:lvl4pPr>
              <a:defRPr>
                <a:solidFill>
                  <a:srgbClr val="EDE8DD"/>
                </a:solidFill>
              </a:defRPr>
            </a:lvl4pPr>
            <a:lvl5pPr>
              <a:defRPr>
                <a:solidFill>
                  <a:srgbClr val="EDE8DD"/>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p:txBody>
          <a:bodyPr/>
          <a:lstStyle>
            <a:lvl1pPr>
              <a:defRPr/>
            </a:lvl1pPr>
          </a:lstStyle>
          <a:p>
            <a:fld id="{3551910E-5CBC-9940-8E00-8626EB4DCA23}" type="slidenum">
              <a:rPr lang="en-US"/>
              <a:pPr/>
              <a:t>‹nr.›</a:t>
            </a:fld>
            <a:endParaRPr lang="en-US"/>
          </a:p>
        </p:txBody>
      </p:sp>
    </p:spTree>
    <p:extLst>
      <p:ext uri="{BB962C8B-B14F-4D97-AF65-F5344CB8AC3E}">
        <p14:creationId xmlns:p14="http://schemas.microsoft.com/office/powerpoint/2010/main" xmlns="" val="13179752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3035" y="4406713"/>
            <a:ext cx="7771534" cy="136291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3035" y="2906526"/>
            <a:ext cx="7771534" cy="1500187"/>
          </a:xfrm>
        </p:spPr>
        <p:txBody>
          <a:bodyPr anchor="b"/>
          <a:lstStyle>
            <a:lvl1pPr marL="0" indent="0">
              <a:buNone/>
              <a:defRPr sz="1800"/>
            </a:lvl1pPr>
            <a:lvl2pPr marL="410291" indent="0">
              <a:buNone/>
              <a:defRPr sz="1600"/>
            </a:lvl2pPr>
            <a:lvl3pPr marL="820583" indent="0">
              <a:buNone/>
              <a:defRPr sz="1400"/>
            </a:lvl3pPr>
            <a:lvl4pPr marL="1230874" indent="0">
              <a:buNone/>
              <a:defRPr sz="1300"/>
            </a:lvl4pPr>
            <a:lvl5pPr marL="1641165" indent="0">
              <a:buNone/>
              <a:defRPr sz="1300"/>
            </a:lvl5pPr>
            <a:lvl6pPr marL="2051456" indent="0">
              <a:buNone/>
              <a:defRPr sz="1300"/>
            </a:lvl6pPr>
            <a:lvl7pPr marL="2461748" indent="0">
              <a:buNone/>
              <a:defRPr sz="1300"/>
            </a:lvl7pPr>
            <a:lvl8pPr marL="2872039" indent="0">
              <a:buNone/>
              <a:defRPr sz="1300"/>
            </a:lvl8pPr>
            <a:lvl9pPr marL="3282330" indent="0">
              <a:buNone/>
              <a:defRPr sz="1300"/>
            </a:lvl9pPr>
          </a:lstStyle>
          <a:p>
            <a:pPr lvl="0"/>
            <a:r>
              <a:rPr lang="en-US" smtClean="0"/>
              <a:t>Click to edit Master text styles</a:t>
            </a:r>
          </a:p>
        </p:txBody>
      </p:sp>
      <p:sp>
        <p:nvSpPr>
          <p:cNvPr id="4" name="Rectangle 30"/>
          <p:cNvSpPr>
            <a:spLocks noGrp="1" noChangeArrowheads="1"/>
          </p:cNvSpPr>
          <p:nvPr>
            <p:ph type="sldNum" sz="quarter" idx="10"/>
          </p:nvPr>
        </p:nvSpPr>
        <p:spPr/>
        <p:txBody>
          <a:bodyPr/>
          <a:lstStyle>
            <a:lvl1pPr>
              <a:defRPr/>
            </a:lvl1pPr>
          </a:lstStyle>
          <a:p>
            <a:fld id="{C92EC7E1-7A68-9345-9A84-6CF149DAC412}" type="slidenum">
              <a:rPr lang="en-US"/>
              <a:pPr/>
              <a:t>‹nr.›</a:t>
            </a:fld>
            <a:endParaRPr lang="en-US"/>
          </a:p>
        </p:txBody>
      </p:sp>
    </p:spTree>
    <p:extLst>
      <p:ext uri="{BB962C8B-B14F-4D97-AF65-F5344CB8AC3E}">
        <p14:creationId xmlns:p14="http://schemas.microsoft.com/office/powerpoint/2010/main" xmlns="" val="2074375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7080" y="1404938"/>
            <a:ext cx="4085647" cy="454258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1273" y="1404938"/>
            <a:ext cx="4085648" cy="454258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0"/>
          <p:cNvSpPr>
            <a:spLocks noGrp="1" noChangeArrowheads="1"/>
          </p:cNvSpPr>
          <p:nvPr>
            <p:ph type="sldNum" sz="quarter" idx="10"/>
          </p:nvPr>
        </p:nvSpPr>
        <p:spPr/>
        <p:txBody>
          <a:bodyPr/>
          <a:lstStyle>
            <a:lvl1pPr>
              <a:defRPr/>
            </a:lvl1pPr>
          </a:lstStyle>
          <a:p>
            <a:fld id="{010678A9-0B2C-A840-8C9D-2AA5E080397D}" type="slidenum">
              <a:rPr lang="en-US"/>
              <a:pPr/>
              <a:t>‹nr.›</a:t>
            </a:fld>
            <a:endParaRPr lang="en-US"/>
          </a:p>
        </p:txBody>
      </p:sp>
    </p:spTree>
    <p:extLst>
      <p:ext uri="{BB962C8B-B14F-4D97-AF65-F5344CB8AC3E}">
        <p14:creationId xmlns:p14="http://schemas.microsoft.com/office/powerpoint/2010/main" xmlns="" val="1747681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701017D-8849-AF49-A229-C73D36A7457F}" type="datetimeFigureOut">
              <a:rPr/>
              <a:pPr/>
              <a:t>25-06-13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489" y="1535206"/>
            <a:ext cx="4039465"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489" y="2175343"/>
            <a:ext cx="4039465"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603" y="1535206"/>
            <a:ext cx="4040909" cy="640136"/>
          </a:xfrm>
        </p:spPr>
        <p:txBody>
          <a:bodyPr anchor="b"/>
          <a:lstStyle>
            <a:lvl1pPr marL="0" indent="0">
              <a:buNone/>
              <a:defRPr sz="2200" b="1"/>
            </a:lvl1pPr>
            <a:lvl2pPr marL="410291" indent="0">
              <a:buNone/>
              <a:defRPr sz="1800" b="1"/>
            </a:lvl2pPr>
            <a:lvl3pPr marL="820583" indent="0">
              <a:buNone/>
              <a:defRPr sz="1600" b="1"/>
            </a:lvl3pPr>
            <a:lvl4pPr marL="1230874" indent="0">
              <a:buNone/>
              <a:defRPr sz="1400" b="1"/>
            </a:lvl4pPr>
            <a:lvl5pPr marL="1641165" indent="0">
              <a:buNone/>
              <a:defRPr sz="1400" b="1"/>
            </a:lvl5pPr>
            <a:lvl6pPr marL="2051456" indent="0">
              <a:buNone/>
              <a:defRPr sz="1400" b="1"/>
            </a:lvl6pPr>
            <a:lvl7pPr marL="2461748" indent="0">
              <a:buNone/>
              <a:defRPr sz="1400" b="1"/>
            </a:lvl7pPr>
            <a:lvl8pPr marL="2872039" indent="0">
              <a:buNone/>
              <a:defRPr sz="1400" b="1"/>
            </a:lvl8pPr>
            <a:lvl9pPr marL="3282330"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5603" y="2175343"/>
            <a:ext cx="4040909" cy="3951474"/>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0"/>
          <p:cNvSpPr>
            <a:spLocks noGrp="1" noChangeArrowheads="1"/>
          </p:cNvSpPr>
          <p:nvPr>
            <p:ph type="sldNum" sz="quarter" idx="10"/>
          </p:nvPr>
        </p:nvSpPr>
        <p:spPr/>
        <p:txBody>
          <a:bodyPr/>
          <a:lstStyle>
            <a:lvl1pPr>
              <a:defRPr/>
            </a:lvl1pPr>
          </a:lstStyle>
          <a:p>
            <a:fld id="{4047A920-698C-D846-A4E5-EB5A1BDE65FD}" type="slidenum">
              <a:rPr lang="en-US"/>
              <a:pPr/>
              <a:t>‹nr.›</a:t>
            </a:fld>
            <a:endParaRPr lang="en-US"/>
          </a:p>
        </p:txBody>
      </p:sp>
    </p:spTree>
    <p:extLst>
      <p:ext uri="{BB962C8B-B14F-4D97-AF65-F5344CB8AC3E}">
        <p14:creationId xmlns:p14="http://schemas.microsoft.com/office/powerpoint/2010/main" xmlns="" val="3113241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489" y="273144"/>
            <a:ext cx="3007591" cy="1162610"/>
          </a:xfrm>
        </p:spPr>
        <p:txBody>
          <a:bodyPr/>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4762" y="273144"/>
            <a:ext cx="5111750" cy="5853672"/>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489" y="1435755"/>
            <a:ext cx="3007591" cy="469106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30"/>
          <p:cNvSpPr>
            <a:spLocks noGrp="1" noChangeArrowheads="1"/>
          </p:cNvSpPr>
          <p:nvPr>
            <p:ph type="sldNum" sz="quarter" idx="10"/>
          </p:nvPr>
        </p:nvSpPr>
        <p:spPr/>
        <p:txBody>
          <a:bodyPr/>
          <a:lstStyle>
            <a:lvl1pPr>
              <a:defRPr/>
            </a:lvl1pPr>
          </a:lstStyle>
          <a:p>
            <a:fld id="{09083334-5968-164F-8156-487BF7895BFE}" type="slidenum">
              <a:rPr lang="en-US"/>
              <a:pPr/>
              <a:t>‹nr.›</a:t>
            </a:fld>
            <a:endParaRPr lang="en-US"/>
          </a:p>
        </p:txBody>
      </p:sp>
    </p:spTree>
    <p:extLst>
      <p:ext uri="{BB962C8B-B14F-4D97-AF65-F5344CB8AC3E}">
        <p14:creationId xmlns:p14="http://schemas.microsoft.com/office/powerpoint/2010/main" xmlns="" val="23975671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432" y="4800321"/>
            <a:ext cx="5486977" cy="567297"/>
          </a:xfrm>
        </p:spPr>
        <p:txBody>
          <a:bodyPr/>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432" y="612122"/>
            <a:ext cx="5486977" cy="4115360"/>
          </a:xfrm>
        </p:spPr>
        <p:txBody>
          <a:bodyPr/>
          <a:lstStyle>
            <a:lvl1pPr marL="0" indent="0">
              <a:buNone/>
              <a:defRPr sz="2900"/>
            </a:lvl1pPr>
            <a:lvl2pPr marL="410291" indent="0">
              <a:buNone/>
              <a:defRPr sz="2500"/>
            </a:lvl2pPr>
            <a:lvl3pPr marL="820583" indent="0">
              <a:buNone/>
              <a:defRPr sz="2200"/>
            </a:lvl3pPr>
            <a:lvl4pPr marL="1230874" indent="0">
              <a:buNone/>
              <a:defRPr sz="1800"/>
            </a:lvl4pPr>
            <a:lvl5pPr marL="1641165" indent="0">
              <a:buNone/>
              <a:defRPr sz="1800"/>
            </a:lvl5pPr>
            <a:lvl6pPr marL="2051456" indent="0">
              <a:buNone/>
              <a:defRPr sz="1800"/>
            </a:lvl6pPr>
            <a:lvl7pPr marL="2461748" indent="0">
              <a:buNone/>
              <a:defRPr sz="1800"/>
            </a:lvl7pPr>
            <a:lvl8pPr marL="2872039" indent="0">
              <a:buNone/>
              <a:defRPr sz="1800"/>
            </a:lvl8pPr>
            <a:lvl9pPr marL="3282330" indent="0">
              <a:buNone/>
              <a:defRPr sz="1800"/>
            </a:lvl9pPr>
          </a:lstStyle>
          <a:p>
            <a:pPr lvl="0"/>
            <a:endParaRPr lang="en-US" noProof="0"/>
          </a:p>
        </p:txBody>
      </p:sp>
      <p:sp>
        <p:nvSpPr>
          <p:cNvPr id="4" name="Text Placeholder 3"/>
          <p:cNvSpPr>
            <a:spLocks noGrp="1"/>
          </p:cNvSpPr>
          <p:nvPr>
            <p:ph type="body" sz="half" idx="2"/>
          </p:nvPr>
        </p:nvSpPr>
        <p:spPr>
          <a:xfrm>
            <a:off x="1792432" y="5367618"/>
            <a:ext cx="5486977" cy="804022"/>
          </a:xfrm>
        </p:spPr>
        <p:txBody>
          <a:bodyPr/>
          <a:lstStyle>
            <a:lvl1pPr marL="0" indent="0">
              <a:buNone/>
              <a:defRPr sz="1300"/>
            </a:lvl1pPr>
            <a:lvl2pPr marL="410291" indent="0">
              <a:buNone/>
              <a:defRPr sz="1100"/>
            </a:lvl2pPr>
            <a:lvl3pPr marL="820583" indent="0">
              <a:buNone/>
              <a:defRPr sz="900"/>
            </a:lvl3pPr>
            <a:lvl4pPr marL="1230874" indent="0">
              <a:buNone/>
              <a:defRPr sz="800"/>
            </a:lvl4pPr>
            <a:lvl5pPr marL="1641165" indent="0">
              <a:buNone/>
              <a:defRPr sz="800"/>
            </a:lvl5pPr>
            <a:lvl6pPr marL="2051456" indent="0">
              <a:buNone/>
              <a:defRPr sz="800"/>
            </a:lvl6pPr>
            <a:lvl7pPr marL="2461748" indent="0">
              <a:buNone/>
              <a:defRPr sz="800"/>
            </a:lvl7pPr>
            <a:lvl8pPr marL="2872039" indent="0">
              <a:buNone/>
              <a:defRPr sz="800"/>
            </a:lvl8pPr>
            <a:lvl9pPr marL="3282330" indent="0">
              <a:buNone/>
              <a:defRPr sz="800"/>
            </a:lvl9pPr>
          </a:lstStyle>
          <a:p>
            <a:pPr lvl="0"/>
            <a:r>
              <a:rPr lang="en-US" smtClean="0"/>
              <a:t>Click to edit Master text styles</a:t>
            </a:r>
          </a:p>
        </p:txBody>
      </p:sp>
      <p:sp>
        <p:nvSpPr>
          <p:cNvPr id="5" name="Rectangle 30"/>
          <p:cNvSpPr>
            <a:spLocks noGrp="1" noChangeArrowheads="1"/>
          </p:cNvSpPr>
          <p:nvPr>
            <p:ph type="sldNum" sz="quarter" idx="10"/>
          </p:nvPr>
        </p:nvSpPr>
        <p:spPr/>
        <p:txBody>
          <a:bodyPr/>
          <a:lstStyle>
            <a:lvl1pPr>
              <a:defRPr/>
            </a:lvl1pPr>
          </a:lstStyle>
          <a:p>
            <a:fld id="{2D7FE573-EED4-9045-9F9A-EB63D079C934}" type="slidenum">
              <a:rPr lang="en-US"/>
              <a:pPr/>
              <a:t>‹nr.›</a:t>
            </a:fld>
            <a:endParaRPr lang="en-US"/>
          </a:p>
        </p:txBody>
      </p:sp>
    </p:spTree>
    <p:extLst>
      <p:ext uri="{BB962C8B-B14F-4D97-AF65-F5344CB8AC3E}">
        <p14:creationId xmlns:p14="http://schemas.microsoft.com/office/powerpoint/2010/main" xmlns="" val="4243390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p:txBody>
          <a:bodyPr/>
          <a:lstStyle>
            <a:lvl1pPr>
              <a:defRPr/>
            </a:lvl1pPr>
          </a:lstStyle>
          <a:p>
            <a:fld id="{720845FC-5977-7848-BA3F-2EF8EEFCA311}" type="slidenum">
              <a:rPr lang="en-US"/>
              <a:pPr/>
              <a:t>‹nr.›</a:t>
            </a:fld>
            <a:endParaRPr lang="en-US"/>
          </a:p>
        </p:txBody>
      </p:sp>
    </p:spTree>
    <p:extLst>
      <p:ext uri="{BB962C8B-B14F-4D97-AF65-F5344CB8AC3E}">
        <p14:creationId xmlns:p14="http://schemas.microsoft.com/office/powerpoint/2010/main" xmlns="" val="1262973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262" y="316566"/>
            <a:ext cx="2089727" cy="563095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7080" y="316566"/>
            <a:ext cx="6130636" cy="563095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0"/>
          <p:cNvSpPr>
            <a:spLocks noGrp="1" noChangeArrowheads="1"/>
          </p:cNvSpPr>
          <p:nvPr>
            <p:ph type="sldNum" sz="quarter" idx="10"/>
          </p:nvPr>
        </p:nvSpPr>
        <p:spPr/>
        <p:txBody>
          <a:bodyPr/>
          <a:lstStyle>
            <a:lvl1pPr>
              <a:defRPr/>
            </a:lvl1pPr>
          </a:lstStyle>
          <a:p>
            <a:fld id="{7FCED511-CDFB-6C46-9C16-A0B8FDEBCBF4}" type="slidenum">
              <a:rPr lang="en-US"/>
              <a:pPr/>
              <a:t>‹nr.›</a:t>
            </a:fld>
            <a:endParaRPr lang="en-US"/>
          </a:p>
        </p:txBody>
      </p:sp>
    </p:spTree>
    <p:extLst>
      <p:ext uri="{BB962C8B-B14F-4D97-AF65-F5344CB8AC3E}">
        <p14:creationId xmlns:p14="http://schemas.microsoft.com/office/powerpoint/2010/main" xmlns="" val="2524486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xfrm>
            <a:off x="8375650" y="6570663"/>
            <a:ext cx="411163" cy="261937"/>
          </a:xfrm>
        </p:spPr>
        <p:txBody>
          <a:bodyPr/>
          <a:lstStyle>
            <a:lvl1pPr eaLnBrk="0" hangingPunct="0">
              <a:defRPr sz="1700">
                <a:solidFill>
                  <a:srgbClr val="000000"/>
                </a:solidFill>
              </a:defRPr>
            </a:lvl1pPr>
          </a:lstStyle>
          <a:p>
            <a:fld id="{7FE31512-AF84-4E4D-8392-97F0BC51A181}" type="slidenum">
              <a:rPr lang="en-US"/>
              <a:pPr/>
              <a:t>‹nr.›</a:t>
            </a:fld>
            <a:endParaRPr lang="en-US"/>
          </a:p>
        </p:txBody>
      </p:sp>
    </p:spTree>
    <p:extLst>
      <p:ext uri="{BB962C8B-B14F-4D97-AF65-F5344CB8AC3E}">
        <p14:creationId xmlns:p14="http://schemas.microsoft.com/office/powerpoint/2010/main" xmlns="" val="451704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171" name="Rectangle 3"/>
          <p:cNvSpPr>
            <a:spLocks noGrp="1" noChangeArrowheads="1"/>
          </p:cNvSpPr>
          <p:nvPr>
            <p:ph type="ctrTitle"/>
          </p:nvPr>
        </p:nvSpPr>
        <p:spPr>
          <a:xfrm>
            <a:off x="685800" y="1984375"/>
            <a:ext cx="7772400" cy="1143000"/>
          </a:xfrm>
        </p:spPr>
        <p:txBody>
          <a:bodyPr anchor="ctr"/>
          <a:lstStyle>
            <a:lvl1pPr algn="ctr">
              <a:defRPr sz="3200"/>
            </a:lvl1pPr>
          </a:lstStyle>
          <a:p>
            <a:r>
              <a:rPr lang="en-US"/>
              <a:t>Click to edit Master title style</a:t>
            </a:r>
          </a:p>
        </p:txBody>
      </p:sp>
      <p:sp>
        <p:nvSpPr>
          <p:cNvPr id="7172" name="Rectangle 4"/>
          <p:cNvSpPr>
            <a:spLocks noGrp="1" noChangeArrowheads="1"/>
          </p:cNvSpPr>
          <p:nvPr>
            <p:ph type="subTitle" idx="1"/>
          </p:nvPr>
        </p:nvSpPr>
        <p:spPr>
          <a:xfrm>
            <a:off x="1371600" y="3505200"/>
            <a:ext cx="6400800" cy="1752600"/>
          </a:xfrm>
        </p:spPr>
        <p:txBody>
          <a:bodyPr/>
          <a:lstStyle>
            <a:lvl1pPr marL="0" indent="0" algn="ctr">
              <a:buFontTx/>
              <a:buNone/>
              <a:defRPr/>
            </a:lvl1pPr>
          </a:lstStyle>
          <a:p>
            <a:r>
              <a:rPr lang="en-US"/>
              <a:t>Click to edit Master subtitle style</a:t>
            </a:r>
          </a:p>
        </p:txBody>
      </p:sp>
      <p:sp>
        <p:nvSpPr>
          <p:cNvPr id="4" name="Rectangle 5"/>
          <p:cNvSpPr>
            <a:spLocks noGrp="1" noChangeArrowheads="1"/>
          </p:cNvSpPr>
          <p:nvPr>
            <p:ph type="sldNum" sz="quarter" idx="10"/>
          </p:nvPr>
        </p:nvSpPr>
        <p:spPr>
          <a:xfrm>
            <a:off x="0" y="6248400"/>
            <a:ext cx="358775" cy="457200"/>
          </a:xfrm>
        </p:spPr>
        <p:txBody>
          <a:bodyPr/>
          <a:lstStyle>
            <a:lvl1pPr>
              <a:defRPr/>
            </a:lvl1pPr>
          </a:lstStyle>
          <a:p>
            <a:fld id="{B875D201-DAA5-BB4D-9763-87E0A8206D65}" type="slidenum">
              <a:rPr lang="en-US"/>
              <a:pPr/>
              <a:t>‹nr.›</a:t>
            </a:fld>
            <a:endParaRPr lang="en-US"/>
          </a:p>
        </p:txBody>
      </p:sp>
    </p:spTree>
    <p:extLst>
      <p:ext uri="{BB962C8B-B14F-4D97-AF65-F5344CB8AC3E}">
        <p14:creationId xmlns:p14="http://schemas.microsoft.com/office/powerpoint/2010/main" xmlns="" val="718665164"/>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03BEC0F0-CACB-6C4F-A9C9-CD4FBB712C6E}" type="slidenum">
              <a:rPr lang="en-US"/>
              <a:pPr/>
              <a:t>‹nr.›</a:t>
            </a:fld>
            <a:endParaRPr lang="en-US"/>
          </a:p>
        </p:txBody>
      </p:sp>
    </p:spTree>
    <p:extLst>
      <p:ext uri="{BB962C8B-B14F-4D97-AF65-F5344CB8AC3E}">
        <p14:creationId xmlns:p14="http://schemas.microsoft.com/office/powerpoint/2010/main" xmlns="" val="1941243372"/>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1"/>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nl-NL" smtClean="0"/>
              <a:t>Klik om de modelstijlen te bewerken</a:t>
            </a:r>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3FA7CF32-175E-0648-9718-265B2FEB22CD}" type="slidenum">
              <a:rPr lang="en-US"/>
              <a:pPr/>
              <a:t>‹nr.›</a:t>
            </a:fld>
            <a:endParaRPr lang="en-US"/>
          </a:p>
        </p:txBody>
      </p:sp>
    </p:spTree>
    <p:extLst>
      <p:ext uri="{BB962C8B-B14F-4D97-AF65-F5344CB8AC3E}">
        <p14:creationId xmlns:p14="http://schemas.microsoft.com/office/powerpoint/2010/main" xmlns="" val="2592379850"/>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33655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27550" y="11430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CE851C4F-6B0A-9440-B872-73B064F03F50}" type="slidenum">
              <a:rPr lang="en-US"/>
              <a:pPr/>
              <a:t>‹nr.›</a:t>
            </a:fld>
            <a:endParaRPr lang="en-US"/>
          </a:p>
        </p:txBody>
      </p:sp>
    </p:spTree>
    <p:extLst>
      <p:ext uri="{BB962C8B-B14F-4D97-AF65-F5344CB8AC3E}">
        <p14:creationId xmlns:p14="http://schemas.microsoft.com/office/powerpoint/2010/main" xmlns="" val="372405616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Titelstijl van model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701017D-8849-AF49-A229-C73D36A7457F}" type="datetimeFigureOut">
              <a:rPr/>
              <a:pPr/>
              <a:t>25-06-13</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8" name="Rectangle 5"/>
          <p:cNvSpPr>
            <a:spLocks noGrp="1" noChangeArrowheads="1"/>
          </p:cNvSpPr>
          <p:nvPr>
            <p:ph type="sldNum" sz="quarter" idx="11"/>
          </p:nvPr>
        </p:nvSpPr>
        <p:spPr/>
        <p:txBody>
          <a:bodyPr/>
          <a:lstStyle>
            <a:lvl1pPr>
              <a:defRPr/>
            </a:lvl1pPr>
          </a:lstStyle>
          <a:p>
            <a:fld id="{514FA817-6D5A-5A4B-B152-45D33A93E415}" type="slidenum">
              <a:rPr lang="en-US"/>
              <a:pPr/>
              <a:t>‹nr.›</a:t>
            </a:fld>
            <a:endParaRPr lang="en-US"/>
          </a:p>
        </p:txBody>
      </p:sp>
    </p:spTree>
    <p:extLst>
      <p:ext uri="{BB962C8B-B14F-4D97-AF65-F5344CB8AC3E}">
        <p14:creationId xmlns:p14="http://schemas.microsoft.com/office/powerpoint/2010/main" xmlns="" val="1667575726"/>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4" name="Rectangle 5"/>
          <p:cNvSpPr>
            <a:spLocks noGrp="1" noChangeArrowheads="1"/>
          </p:cNvSpPr>
          <p:nvPr>
            <p:ph type="sldNum" sz="quarter" idx="11"/>
          </p:nvPr>
        </p:nvSpPr>
        <p:spPr/>
        <p:txBody>
          <a:bodyPr/>
          <a:lstStyle>
            <a:lvl1pPr>
              <a:defRPr/>
            </a:lvl1pPr>
          </a:lstStyle>
          <a:p>
            <a:fld id="{35E3B136-DC11-2344-9F9C-52EF10DB9EE3}" type="slidenum">
              <a:rPr lang="en-US"/>
              <a:pPr/>
              <a:t>‹nr.›</a:t>
            </a:fld>
            <a:endParaRPr lang="en-US"/>
          </a:p>
        </p:txBody>
      </p:sp>
    </p:spTree>
    <p:extLst>
      <p:ext uri="{BB962C8B-B14F-4D97-AF65-F5344CB8AC3E}">
        <p14:creationId xmlns:p14="http://schemas.microsoft.com/office/powerpoint/2010/main" xmlns="" val="299015672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3" name="Rectangle 5"/>
          <p:cNvSpPr>
            <a:spLocks noGrp="1" noChangeArrowheads="1"/>
          </p:cNvSpPr>
          <p:nvPr>
            <p:ph type="sldNum" sz="quarter" idx="11"/>
          </p:nvPr>
        </p:nvSpPr>
        <p:spPr/>
        <p:txBody>
          <a:bodyPr/>
          <a:lstStyle>
            <a:lvl1pPr>
              <a:defRPr/>
            </a:lvl1pPr>
          </a:lstStyle>
          <a:p>
            <a:fld id="{32C3F0DA-DBC3-5B49-B9F4-D9F4410A901B}" type="slidenum">
              <a:rPr lang="en-US"/>
              <a:pPr/>
              <a:t>‹nr.›</a:t>
            </a:fld>
            <a:endParaRPr lang="en-US"/>
          </a:p>
        </p:txBody>
      </p:sp>
    </p:spTree>
    <p:extLst>
      <p:ext uri="{BB962C8B-B14F-4D97-AF65-F5344CB8AC3E}">
        <p14:creationId xmlns:p14="http://schemas.microsoft.com/office/powerpoint/2010/main" xmlns="" val="1332705253"/>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smtClean="0"/>
              <a:t>Klik om de modelstijlen te bewerken</a:t>
            </a:r>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4E124777-A0EE-4D45-AEB9-CE62AFBFE330}" type="slidenum">
              <a:rPr lang="en-US"/>
              <a:pPr/>
              <a:t>‹nr.›</a:t>
            </a:fld>
            <a:endParaRPr lang="en-US"/>
          </a:p>
        </p:txBody>
      </p:sp>
    </p:spTree>
    <p:extLst>
      <p:ext uri="{BB962C8B-B14F-4D97-AF65-F5344CB8AC3E}">
        <p14:creationId xmlns:p14="http://schemas.microsoft.com/office/powerpoint/2010/main" xmlns="" val="1246073510"/>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nl-NL" smtClean="0"/>
              <a:t>Klik om de modelstijlen te bewerken</a:t>
            </a:r>
          </a:p>
        </p:txBody>
      </p:sp>
      <p:sp>
        <p:nvSpPr>
          <p:cNvPr id="5"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6" name="Rectangle 5"/>
          <p:cNvSpPr>
            <a:spLocks noGrp="1" noChangeArrowheads="1"/>
          </p:cNvSpPr>
          <p:nvPr>
            <p:ph type="sldNum" sz="quarter" idx="11"/>
          </p:nvPr>
        </p:nvSpPr>
        <p:spPr/>
        <p:txBody>
          <a:bodyPr/>
          <a:lstStyle>
            <a:lvl1pPr>
              <a:defRPr/>
            </a:lvl1pPr>
          </a:lstStyle>
          <a:p>
            <a:fld id="{201FDE8C-3EA9-9449-ACD1-39180F7FB5A0}" type="slidenum">
              <a:rPr lang="en-US"/>
              <a:pPr/>
              <a:t>‹nr.›</a:t>
            </a:fld>
            <a:endParaRPr lang="en-US"/>
          </a:p>
        </p:txBody>
      </p:sp>
    </p:spTree>
    <p:extLst>
      <p:ext uri="{BB962C8B-B14F-4D97-AF65-F5344CB8AC3E}">
        <p14:creationId xmlns:p14="http://schemas.microsoft.com/office/powerpoint/2010/main" xmlns="" val="310811116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0B88DAF0-D5EF-0D4A-B144-FF0FD8EEB5DA}" type="slidenum">
              <a:rPr lang="en-US"/>
              <a:pPr/>
              <a:t>‹nr.›</a:t>
            </a:fld>
            <a:endParaRPr lang="en-US"/>
          </a:p>
        </p:txBody>
      </p:sp>
    </p:spTree>
    <p:extLst>
      <p:ext uri="{BB962C8B-B14F-4D97-AF65-F5344CB8AC3E}">
        <p14:creationId xmlns:p14="http://schemas.microsoft.com/office/powerpoint/2010/main" xmlns="" val="3044087686"/>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762750" y="0"/>
            <a:ext cx="2152650" cy="59436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304800" y="0"/>
            <a:ext cx="6305550" cy="59436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3B9725CD-7498-E540-9893-A14586E4C199}" type="slidenum">
              <a:rPr lang="en-US"/>
              <a:pPr/>
              <a:t>‹nr.›</a:t>
            </a:fld>
            <a:endParaRPr lang="en-US"/>
          </a:p>
        </p:txBody>
      </p:sp>
    </p:spTree>
    <p:extLst>
      <p:ext uri="{BB962C8B-B14F-4D97-AF65-F5344CB8AC3E}">
        <p14:creationId xmlns:p14="http://schemas.microsoft.com/office/powerpoint/2010/main" xmlns="" val="3809260989"/>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bl">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304800" y="0"/>
            <a:ext cx="8610600" cy="9144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336550" y="1143000"/>
            <a:ext cx="8229600" cy="4800600"/>
          </a:xfrm>
        </p:spPr>
        <p:txBody>
          <a:bodyPr/>
          <a:lstStyle/>
          <a:p>
            <a:pPr lvl="0"/>
            <a:endParaRPr lang="nl-NL" noProof="0" smtClean="0"/>
          </a:p>
        </p:txBody>
      </p:sp>
      <p:sp>
        <p:nvSpPr>
          <p:cNvPr id="4" name="Rectangle 4"/>
          <p:cNvSpPr>
            <a:spLocks noGrp="1" noChangeArrowheads="1"/>
          </p:cNvSpPr>
          <p:nvPr>
            <p:ph type="ftr" sz="quarter" idx="10"/>
          </p:nvPr>
        </p:nvSpPr>
        <p:spPr/>
        <p:txBody>
          <a:bodyPr/>
          <a:lstStyle>
            <a:lvl1pPr>
              <a:defRPr>
                <a:ea typeface="ＭＳ Ｐゴシック" charset="-128"/>
              </a:defRPr>
            </a:lvl1pPr>
          </a:lstStyle>
          <a:p>
            <a:pPr>
              <a:defRPr/>
            </a:pPr>
            <a:endParaRPr lang="nl-NL"/>
          </a:p>
        </p:txBody>
      </p:sp>
      <p:sp>
        <p:nvSpPr>
          <p:cNvPr id="5" name="Rectangle 5"/>
          <p:cNvSpPr>
            <a:spLocks noGrp="1" noChangeArrowheads="1"/>
          </p:cNvSpPr>
          <p:nvPr>
            <p:ph type="sldNum" sz="quarter" idx="11"/>
          </p:nvPr>
        </p:nvSpPr>
        <p:spPr/>
        <p:txBody>
          <a:bodyPr/>
          <a:lstStyle>
            <a:lvl1pPr>
              <a:defRPr/>
            </a:lvl1pPr>
          </a:lstStyle>
          <a:p>
            <a:fld id="{32688C22-C190-9D47-836E-B4114824A0CC}" type="slidenum">
              <a:rPr lang="en-US"/>
              <a:pPr/>
              <a:t>‹nr.›</a:t>
            </a:fld>
            <a:endParaRPr lang="en-US"/>
          </a:p>
        </p:txBody>
      </p:sp>
    </p:spTree>
    <p:extLst>
      <p:ext uri="{BB962C8B-B14F-4D97-AF65-F5344CB8AC3E}">
        <p14:creationId xmlns:p14="http://schemas.microsoft.com/office/powerpoint/2010/main" xmlns="" val="1457503910"/>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mumc_powerpoint_02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ctrTitle"/>
          </p:nvPr>
        </p:nvSpPr>
        <p:spPr/>
        <p:txBody>
          <a:bodyPr lIns="91428"/>
          <a:lstStyle>
            <a:lvl1pPr>
              <a:defRPr>
                <a:solidFill>
                  <a:schemeClr val="bg1"/>
                </a:solidFill>
              </a:defRPr>
            </a:lvl1pPr>
          </a:lstStyle>
          <a:p>
            <a:pPr lvl="0"/>
            <a:r>
              <a:rPr lang="en-US" noProof="0" smtClean="0"/>
              <a:t>Klik om het opmaakprofiel te bewerken</a:t>
            </a:r>
          </a:p>
        </p:txBody>
      </p:sp>
      <p:sp>
        <p:nvSpPr>
          <p:cNvPr id="62468" name="Rectangle 4"/>
          <p:cNvSpPr>
            <a:spLocks noGrp="1" noChangeArrowheads="1"/>
          </p:cNvSpPr>
          <p:nvPr>
            <p:ph type="subTitle" idx="1"/>
          </p:nvPr>
        </p:nvSpPr>
        <p:spPr>
          <a:xfrm>
            <a:off x="836613" y="1676400"/>
            <a:ext cx="7469187" cy="762000"/>
          </a:xfrm>
        </p:spPr>
        <p:txBody>
          <a:bodyPr/>
          <a:lstStyle>
            <a:lvl1pPr>
              <a:lnSpc>
                <a:spcPct val="100000"/>
              </a:lnSpc>
              <a:spcAft>
                <a:spcPct val="0"/>
              </a:spcAft>
              <a:defRPr sz="1900">
                <a:solidFill>
                  <a:schemeClr val="bg1"/>
                </a:solidFill>
              </a:defRPr>
            </a:lvl1pPr>
          </a:lstStyle>
          <a:p>
            <a:pPr lvl="0"/>
            <a:r>
              <a:rPr lang="en-US" noProof="0" smtClean="0"/>
              <a:t>Klik om het opmaakprofiel van de modelondertitel te bewerken</a:t>
            </a:r>
          </a:p>
        </p:txBody>
      </p:sp>
      <p:sp>
        <p:nvSpPr>
          <p:cNvPr id="5" name="Rectangle 5"/>
          <p:cNvSpPr>
            <a:spLocks noGrp="1" noChangeArrowheads="1"/>
          </p:cNvSpPr>
          <p:nvPr>
            <p:ph type="ftr" sz="quarter" idx="10"/>
          </p:nvPr>
        </p:nvSpPr>
        <p:spPr>
          <a:xfrm>
            <a:off x="836613" y="0"/>
            <a:ext cx="7469187" cy="342900"/>
          </a:xfrm>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xmlns="" val="95479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33AE69F5-7723-4F38-A7E0-2CF23CFEC3B9}"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561569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Titelstijl van model bewerken</a:t>
            </a:r>
          </a:p>
        </p:txBody>
      </p:sp>
      <p:sp>
        <p:nvSpPr>
          <p:cNvPr id="3" name="Tijdelijke aanduiding voor datum 2"/>
          <p:cNvSpPr>
            <a:spLocks noGrp="1"/>
          </p:cNvSpPr>
          <p:nvPr>
            <p:ph type="dt" sz="half" idx="10"/>
          </p:nvPr>
        </p:nvSpPr>
        <p:spPr/>
        <p:txBody>
          <a:bodyPr/>
          <a:lstStyle/>
          <a:p>
            <a:fld id="{9701017D-8849-AF49-A229-C73D36A7457F}" type="datetimeFigureOut">
              <a:rPr/>
              <a:pPr/>
              <a:t>25-06-13</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907C1768-2481-466F-9A4A-904E32E0FD5B}"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3800726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6613" y="1676400"/>
            <a:ext cx="3657600"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6613" y="1676400"/>
            <a:ext cx="3659187"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EBBAC4A6-D62F-4C6C-AAB6-60E3E7733BFB}"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68640902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8" name="Rectangle 6"/>
          <p:cNvSpPr>
            <a:spLocks noGrp="1" noChangeArrowheads="1"/>
          </p:cNvSpPr>
          <p:nvPr>
            <p:ph type="sldNum" sz="quarter" idx="11"/>
          </p:nvPr>
        </p:nvSpPr>
        <p:spPr>
          <a:ln/>
        </p:spPr>
        <p:txBody>
          <a:bodyPr/>
          <a:lstStyle>
            <a:lvl1pPr>
              <a:defRPr/>
            </a:lvl1pPr>
          </a:lstStyle>
          <a:p>
            <a:pPr>
              <a:defRPr/>
            </a:pPr>
            <a:fld id="{AAD7ED3D-A181-4FF7-9413-F832C1623885}"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7650176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4" name="Rectangle 6"/>
          <p:cNvSpPr>
            <a:spLocks noGrp="1" noChangeArrowheads="1"/>
          </p:cNvSpPr>
          <p:nvPr>
            <p:ph type="sldNum" sz="quarter" idx="11"/>
          </p:nvPr>
        </p:nvSpPr>
        <p:spPr>
          <a:ln/>
        </p:spPr>
        <p:txBody>
          <a:bodyPr/>
          <a:lstStyle>
            <a:lvl1pPr>
              <a:defRPr/>
            </a:lvl1pPr>
          </a:lstStyle>
          <a:p>
            <a:pPr>
              <a:defRPr/>
            </a:pPr>
            <a:fld id="{B69776B6-4FF5-4238-BAD2-233A3811EA3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4003891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3" name="Rectangle 6"/>
          <p:cNvSpPr>
            <a:spLocks noGrp="1" noChangeArrowheads="1"/>
          </p:cNvSpPr>
          <p:nvPr>
            <p:ph type="sldNum" sz="quarter" idx="11"/>
          </p:nvPr>
        </p:nvSpPr>
        <p:spPr>
          <a:ln/>
        </p:spPr>
        <p:txBody>
          <a:bodyPr/>
          <a:lstStyle>
            <a:lvl1pPr>
              <a:defRPr/>
            </a:lvl1pPr>
          </a:lstStyle>
          <a:p>
            <a:pPr>
              <a:defRPr/>
            </a:pPr>
            <a:fld id="{5ED5055C-569D-493C-A9D8-28F49B1CF286}"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8848801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E4FEAB84-C083-4F5B-B06C-BA7AF796145F}"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1081263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E14B46AE-5077-4DF4-B282-BBF59933956D}"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33583977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2ABD3F44-4426-4C45-BBBB-0A4F066C4F3A}"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3726446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10325" y="342900"/>
            <a:ext cx="1895475" cy="59832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23900" y="342900"/>
            <a:ext cx="5534025" cy="59832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B6E49D3B-4A0C-41EF-8775-30DBABF23A8B}"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28601761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23900" y="342900"/>
            <a:ext cx="7581900" cy="12192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836613" y="1676400"/>
            <a:ext cx="3657600" cy="46497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6613" y="1676400"/>
            <a:ext cx="3659187" cy="46497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99E7BEF4-08BB-4162-914D-B89AEC3E2357}"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6793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701017D-8849-AF49-A229-C73D36A7457F}" type="datetimeFigureOut">
              <a:rPr/>
              <a:pPr/>
              <a:t>25-06-13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723900" y="342900"/>
            <a:ext cx="7581900" cy="12192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836613" y="1676400"/>
            <a:ext cx="7469187" cy="4649788"/>
          </a:xfrm>
        </p:spPr>
        <p:txBody>
          <a:bodyPr/>
          <a:lstStyle/>
          <a:p>
            <a:pPr lvl="0"/>
            <a:endParaRPr lang="nl-NL"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1C6A8CD9-CA6C-4EFD-8545-D90E99909C8A}"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687832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pic>
        <p:nvPicPr>
          <p:cNvPr id="4" name="Picture 2" descr="mumc_powerpoint_02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7" name="Rectangle 3"/>
          <p:cNvSpPr>
            <a:spLocks noGrp="1" noChangeArrowheads="1"/>
          </p:cNvSpPr>
          <p:nvPr>
            <p:ph type="ctrTitle"/>
          </p:nvPr>
        </p:nvSpPr>
        <p:spPr/>
        <p:txBody>
          <a:bodyPr lIns="91428"/>
          <a:lstStyle>
            <a:lvl1pPr>
              <a:defRPr>
                <a:solidFill>
                  <a:schemeClr val="bg1"/>
                </a:solidFill>
              </a:defRPr>
            </a:lvl1pPr>
          </a:lstStyle>
          <a:p>
            <a:pPr lvl="0"/>
            <a:r>
              <a:rPr lang="en-US" noProof="0" smtClean="0"/>
              <a:t>Klik om het opmaakprofiel te bewerken</a:t>
            </a:r>
          </a:p>
        </p:txBody>
      </p:sp>
      <p:sp>
        <p:nvSpPr>
          <p:cNvPr id="62468" name="Rectangle 4"/>
          <p:cNvSpPr>
            <a:spLocks noGrp="1" noChangeArrowheads="1"/>
          </p:cNvSpPr>
          <p:nvPr>
            <p:ph type="subTitle" idx="1"/>
          </p:nvPr>
        </p:nvSpPr>
        <p:spPr>
          <a:xfrm>
            <a:off x="836613" y="1676400"/>
            <a:ext cx="7469187" cy="762000"/>
          </a:xfrm>
        </p:spPr>
        <p:txBody>
          <a:bodyPr/>
          <a:lstStyle>
            <a:lvl1pPr>
              <a:lnSpc>
                <a:spcPct val="100000"/>
              </a:lnSpc>
              <a:spcAft>
                <a:spcPct val="0"/>
              </a:spcAft>
              <a:defRPr sz="1900">
                <a:solidFill>
                  <a:schemeClr val="bg1"/>
                </a:solidFill>
              </a:defRPr>
            </a:lvl1pPr>
          </a:lstStyle>
          <a:p>
            <a:pPr lvl="0"/>
            <a:r>
              <a:rPr lang="en-US" noProof="0" smtClean="0"/>
              <a:t>Klik om het opmaakprofiel van de modelondertitel te bewerken</a:t>
            </a:r>
          </a:p>
        </p:txBody>
      </p:sp>
      <p:sp>
        <p:nvSpPr>
          <p:cNvPr id="5" name="Rectangle 5"/>
          <p:cNvSpPr>
            <a:spLocks noGrp="1" noChangeArrowheads="1"/>
          </p:cNvSpPr>
          <p:nvPr>
            <p:ph type="ftr" sz="quarter" idx="10"/>
          </p:nvPr>
        </p:nvSpPr>
        <p:spPr>
          <a:xfrm>
            <a:off x="836613" y="0"/>
            <a:ext cx="7469187" cy="342900"/>
          </a:xfrm>
        </p:spPr>
        <p:txBody>
          <a:bodyPr/>
          <a:lstStyle>
            <a:lvl1pPr>
              <a:defRPr smtClean="0"/>
            </a:lvl1pPr>
          </a:lstStyle>
          <a:p>
            <a:pPr>
              <a:defRPr/>
            </a:pPr>
            <a:endParaRPr lang="en-US">
              <a:solidFill>
                <a:srgbClr val="FFFFFF"/>
              </a:solidFill>
            </a:endParaRPr>
          </a:p>
        </p:txBody>
      </p:sp>
    </p:spTree>
    <p:extLst>
      <p:ext uri="{BB962C8B-B14F-4D97-AF65-F5344CB8AC3E}">
        <p14:creationId xmlns:p14="http://schemas.microsoft.com/office/powerpoint/2010/main" xmlns="" val="291534813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4F956AB1-7BB8-493C-AE9D-C2EBC04AF499}"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78307914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0BEF1A83-F500-475D-BA10-E95C5166254A}"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693684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836613" y="1676400"/>
            <a:ext cx="3657600"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6613" y="1676400"/>
            <a:ext cx="3659187" cy="4649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3E823B2B-5867-4E44-A971-5E2250E634D0}"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6358993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8" name="Rectangle 6"/>
          <p:cNvSpPr>
            <a:spLocks noGrp="1" noChangeArrowheads="1"/>
          </p:cNvSpPr>
          <p:nvPr>
            <p:ph type="sldNum" sz="quarter" idx="11"/>
          </p:nvPr>
        </p:nvSpPr>
        <p:spPr>
          <a:ln/>
        </p:spPr>
        <p:txBody>
          <a:bodyPr/>
          <a:lstStyle>
            <a:lvl1pPr>
              <a:defRPr/>
            </a:lvl1pPr>
          </a:lstStyle>
          <a:p>
            <a:pPr>
              <a:defRPr/>
            </a:pPr>
            <a:fld id="{865C23FD-3146-4413-9331-19E265C414B8}"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4269670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4" name="Rectangle 6"/>
          <p:cNvSpPr>
            <a:spLocks noGrp="1" noChangeArrowheads="1"/>
          </p:cNvSpPr>
          <p:nvPr>
            <p:ph type="sldNum" sz="quarter" idx="11"/>
          </p:nvPr>
        </p:nvSpPr>
        <p:spPr>
          <a:ln/>
        </p:spPr>
        <p:txBody>
          <a:bodyPr/>
          <a:lstStyle>
            <a:lvl1pPr>
              <a:defRPr/>
            </a:lvl1pPr>
          </a:lstStyle>
          <a:p>
            <a:pPr>
              <a:defRPr/>
            </a:pPr>
            <a:fld id="{B4C0ADE8-D79C-4D17-8931-B61C0EF9C6BF}"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1411760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3" name="Rectangle 6"/>
          <p:cNvSpPr>
            <a:spLocks noGrp="1" noChangeArrowheads="1"/>
          </p:cNvSpPr>
          <p:nvPr>
            <p:ph type="sldNum" sz="quarter" idx="11"/>
          </p:nvPr>
        </p:nvSpPr>
        <p:spPr>
          <a:ln/>
        </p:spPr>
        <p:txBody>
          <a:bodyPr/>
          <a:lstStyle>
            <a:lvl1pPr>
              <a:defRPr/>
            </a:lvl1pPr>
          </a:lstStyle>
          <a:p>
            <a:pPr>
              <a:defRPr/>
            </a:pPr>
            <a:fld id="{5B5A5B0B-88DF-4C92-BACE-77F2DC704F61}"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3416502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7C16FEF9-1ABD-4EF1-86F6-5CBA46390A31}"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17491662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B6F05BBF-A332-4464-BF09-2EACD8E3D130}"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80701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Titelstijl van model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701017D-8849-AF49-A229-C73D36A7457F}" type="datetimeFigureOut">
              <a:rPr/>
              <a:pPr/>
              <a:t>25-06-13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B21F0999-B816-465F-A934-F0D4D2AA322D}"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62752656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410325" y="342900"/>
            <a:ext cx="1895475" cy="59832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723900" y="342900"/>
            <a:ext cx="5534025" cy="59832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1F283551-38B5-4100-9649-136D81952284}"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384696363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723900" y="342900"/>
            <a:ext cx="7581900" cy="1219200"/>
          </a:xfrm>
        </p:spPr>
        <p:txBody>
          <a:bodyPr/>
          <a:lstStyle/>
          <a:p>
            <a:r>
              <a:rPr lang="nl-NL" smtClean="0"/>
              <a:t>Klik om de stijl te bewerken</a:t>
            </a:r>
            <a:endParaRPr lang="nl-NL"/>
          </a:p>
        </p:txBody>
      </p:sp>
      <p:sp>
        <p:nvSpPr>
          <p:cNvPr id="3" name="Tijdelijke aanduiding voor tekst 2"/>
          <p:cNvSpPr>
            <a:spLocks noGrp="1"/>
          </p:cNvSpPr>
          <p:nvPr>
            <p:ph type="body" sz="half" idx="1"/>
          </p:nvPr>
        </p:nvSpPr>
        <p:spPr>
          <a:xfrm>
            <a:off x="836613" y="1676400"/>
            <a:ext cx="3657600" cy="46497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6613" y="1676400"/>
            <a:ext cx="3659187" cy="4649788"/>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6" name="Rectangle 6"/>
          <p:cNvSpPr>
            <a:spLocks noGrp="1" noChangeArrowheads="1"/>
          </p:cNvSpPr>
          <p:nvPr>
            <p:ph type="sldNum" sz="quarter" idx="11"/>
          </p:nvPr>
        </p:nvSpPr>
        <p:spPr>
          <a:ln/>
        </p:spPr>
        <p:txBody>
          <a:bodyPr/>
          <a:lstStyle>
            <a:lvl1pPr>
              <a:defRPr/>
            </a:lvl1pPr>
          </a:lstStyle>
          <a:p>
            <a:pPr>
              <a:defRPr/>
            </a:pPr>
            <a:fld id="{3385FBCF-B7E2-498A-ACB3-8E703EC2AD0A}"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40864073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723900" y="342900"/>
            <a:ext cx="7581900" cy="1219200"/>
          </a:xfrm>
        </p:spPr>
        <p:txBody>
          <a:bodyPr/>
          <a:lstStyle/>
          <a:p>
            <a:r>
              <a:rPr lang="nl-NL" smtClean="0"/>
              <a:t>Klik om de stijl te bewerken</a:t>
            </a:r>
            <a:endParaRPr lang="nl-NL"/>
          </a:p>
        </p:txBody>
      </p:sp>
      <p:sp>
        <p:nvSpPr>
          <p:cNvPr id="3" name="Tijdelijke aanduiding voor tabel 2"/>
          <p:cNvSpPr>
            <a:spLocks noGrp="1"/>
          </p:cNvSpPr>
          <p:nvPr>
            <p:ph type="tbl" idx="1"/>
          </p:nvPr>
        </p:nvSpPr>
        <p:spPr>
          <a:xfrm>
            <a:off x="836613" y="1676400"/>
            <a:ext cx="7469187" cy="4649788"/>
          </a:xfrm>
        </p:spPr>
        <p:txBody>
          <a:bodyPr/>
          <a:lstStyle/>
          <a:p>
            <a:pPr lvl="0"/>
            <a:endParaRPr lang="nl-NL"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FFFFFF"/>
                </a:solidFill>
              </a:rPr>
              <a:t> | </a:t>
            </a:r>
          </a:p>
        </p:txBody>
      </p:sp>
      <p:sp>
        <p:nvSpPr>
          <p:cNvPr id="5" name="Rectangle 6"/>
          <p:cNvSpPr>
            <a:spLocks noGrp="1" noChangeArrowheads="1"/>
          </p:cNvSpPr>
          <p:nvPr>
            <p:ph type="sldNum" sz="quarter" idx="11"/>
          </p:nvPr>
        </p:nvSpPr>
        <p:spPr>
          <a:ln/>
        </p:spPr>
        <p:txBody>
          <a:bodyPr/>
          <a:lstStyle>
            <a:lvl1pPr>
              <a:defRPr/>
            </a:lvl1pPr>
          </a:lstStyle>
          <a:p>
            <a:pPr>
              <a:defRPr/>
            </a:pPr>
            <a:fld id="{2E67BC97-B73A-462F-9F46-ADDAE8C963EC}" type="slidenum">
              <a:rPr lang="en-US">
                <a:solidFill>
                  <a:srgbClr val="FFFFFF"/>
                </a:solidFill>
              </a:rPr>
              <a:pPr>
                <a:defRPr/>
              </a:pPr>
              <a:t>‹nr.›</a:t>
            </a:fld>
            <a:endParaRPr lang="en-US">
              <a:solidFill>
                <a:srgbClr val="FFFFFF"/>
              </a:solidFill>
            </a:endParaRPr>
          </a:p>
        </p:txBody>
      </p:sp>
    </p:spTree>
    <p:extLst>
      <p:ext uri="{BB962C8B-B14F-4D97-AF65-F5344CB8AC3E}">
        <p14:creationId xmlns:p14="http://schemas.microsoft.com/office/powerpoint/2010/main" xmlns="" val="2422786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Titelstijl van model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Tijdelijke aanduiding voor datum 4"/>
          <p:cNvSpPr>
            <a:spLocks noGrp="1"/>
          </p:cNvSpPr>
          <p:nvPr>
            <p:ph type="dt" sz="half" idx="10"/>
          </p:nvPr>
        </p:nvSpPr>
        <p:spPr/>
        <p:txBody>
          <a:bodyPr/>
          <a:lstStyle/>
          <a:p>
            <a:fld id="{9701017D-8849-AF49-A229-C73D36A7457F}" type="datetimeFigureOut">
              <a:rPr/>
              <a:pPr/>
              <a:t>25-06-13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0208DF35-8307-8748-B198-B30920650F5D}" type="slidenum">
              <a:rPr/>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theme" Target="../theme/theme4.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image" Target="../media/image3.png"/><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3.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dirty="0"/>
              <a:t>Titelstijl van model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1017D-8849-AF49-A229-C73D36A7457F}" type="datetimeFigureOut">
              <a:rPr/>
              <a:pPr/>
              <a:t>25-06-13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8DF35-8307-8748-B198-B30920650F5D}" type="slidenum">
              <a:rPr/>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17080" y="1404938"/>
            <a:ext cx="8309841" cy="4542584"/>
          </a:xfrm>
          <a:prstGeom prst="rect">
            <a:avLst/>
          </a:prstGeom>
          <a:noFill/>
          <a:ln w="9525">
            <a:noFill/>
            <a:miter lim="800000"/>
            <a:headEnd/>
            <a:tailEnd/>
          </a:ln>
        </p:spPr>
        <p:txBody>
          <a:bodyPr vert="horz" wrap="square" lIns="41029" tIns="41029" rIns="41029"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54" name="Rectangle 30"/>
          <p:cNvSpPr>
            <a:spLocks noGrp="1" noChangeArrowheads="1"/>
          </p:cNvSpPr>
          <p:nvPr>
            <p:ph type="sldNum" sz="quarter" idx="4"/>
          </p:nvPr>
        </p:nvSpPr>
        <p:spPr bwMode="auto">
          <a:xfrm>
            <a:off x="8592328" y="6570850"/>
            <a:ext cx="193763" cy="123111"/>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800" b="1">
                <a:solidFill>
                  <a:srgbClr val="414240"/>
                </a:solidFill>
                <a:latin typeface="Arial" charset="0"/>
                <a:ea typeface="ヒラギノ角ゴ Pro W3"/>
                <a:cs typeface="ヒラギノ角ゴ Pro W3"/>
              </a:defRPr>
            </a:lvl1pPr>
          </a:lstStyle>
          <a:p>
            <a:pPr defTabSz="914400" fontAlgn="base">
              <a:spcBef>
                <a:spcPct val="0"/>
              </a:spcBef>
              <a:spcAft>
                <a:spcPct val="0"/>
              </a:spcAft>
              <a:defRPr/>
            </a:pPr>
            <a:fld id="{2BB5B01A-659C-46DC-A567-FC9B1938EFEB}" type="slidenum">
              <a:rPr lang="en-US"/>
              <a:pPr defTabSz="914400" fontAlgn="base">
                <a:spcBef>
                  <a:spcPct val="0"/>
                </a:spcBef>
                <a:spcAft>
                  <a:spcPct val="0"/>
                </a:spcAft>
                <a:defRPr/>
              </a:pPr>
              <a:t>‹nr.›</a:t>
            </a:fld>
            <a:endParaRPr lang="en-US"/>
          </a:p>
        </p:txBody>
      </p:sp>
      <p:sp>
        <p:nvSpPr>
          <p:cNvPr id="1028" name="Rectangle 2"/>
          <p:cNvSpPr>
            <a:spLocks noGrp="1" noChangeArrowheads="1"/>
          </p:cNvSpPr>
          <p:nvPr>
            <p:ph type="title"/>
          </p:nvPr>
        </p:nvSpPr>
        <p:spPr bwMode="auto">
          <a:xfrm>
            <a:off x="417080" y="316566"/>
            <a:ext cx="8358909" cy="593912"/>
          </a:xfrm>
          <a:prstGeom prst="rect">
            <a:avLst/>
          </a:prstGeom>
          <a:noFill/>
          <a:ln w="9525">
            <a:noFill/>
            <a:miter lim="800000"/>
            <a:headEnd/>
            <a:tailEnd/>
          </a:ln>
        </p:spPr>
        <p:txBody>
          <a:bodyPr vert="horz" wrap="square" lIns="41029" tIns="41029" rIns="41029" bIns="41029" numCol="1" anchor="b" anchorCtr="0" compatLnSpc="1">
            <a:prstTxWarp prst="textNoShape">
              <a:avLst/>
            </a:prstTxWarp>
          </a:bodyPr>
          <a:lstStyle/>
          <a:p>
            <a:pPr lvl="0"/>
            <a:r>
              <a:rPr lang="en-US" smtClean="0"/>
              <a:t>Click to edit Master title style</a:t>
            </a:r>
          </a:p>
        </p:txBody>
      </p:sp>
      <p:sp>
        <p:nvSpPr>
          <p:cNvPr id="1069" name="Line 45"/>
          <p:cNvSpPr>
            <a:spLocks noChangeShapeType="1"/>
          </p:cNvSpPr>
          <p:nvPr/>
        </p:nvSpPr>
        <p:spPr bwMode="auto">
          <a:xfrm>
            <a:off x="1274330" y="6472798"/>
            <a:ext cx="7511761" cy="0"/>
          </a:xfrm>
          <a:prstGeom prst="line">
            <a:avLst/>
          </a:prstGeom>
          <a:noFill/>
          <a:ln w="19050">
            <a:solidFill>
              <a:srgbClr val="434241"/>
            </a:solidFill>
            <a:round/>
            <a:headEnd/>
            <a:tailEnd/>
          </a:ln>
          <a:effectLst/>
        </p:spPr>
        <p:txBody>
          <a:bodyPr lIns="82058" tIns="41029" rIns="82058" bIns="41029"/>
          <a:lstStyle/>
          <a:p>
            <a:pPr defTabSz="914400" eaLnBrk="0" fontAlgn="base" hangingPunct="0">
              <a:spcBef>
                <a:spcPct val="0"/>
              </a:spcBef>
              <a:spcAft>
                <a:spcPct val="0"/>
              </a:spcAft>
              <a:defRPr/>
            </a:pPr>
            <a:endParaRPr lang="en-US" sz="1700">
              <a:solidFill>
                <a:srgbClr val="000000"/>
              </a:solidFill>
              <a:latin typeface="Arial" charset="0"/>
              <a:ea typeface="ヒラギノ角ゴ Pro W3" pitchFamily="39" charset="-128"/>
              <a:cs typeface="Arial" charset="0"/>
            </a:endParaRPr>
          </a:p>
        </p:txBody>
      </p:sp>
      <p:sp>
        <p:nvSpPr>
          <p:cNvPr id="1070" name="Line 46"/>
          <p:cNvSpPr>
            <a:spLocks noChangeShapeType="1"/>
          </p:cNvSpPr>
          <p:nvPr/>
        </p:nvSpPr>
        <p:spPr bwMode="auto">
          <a:xfrm>
            <a:off x="415636" y="910478"/>
            <a:ext cx="8370455" cy="0"/>
          </a:xfrm>
          <a:prstGeom prst="line">
            <a:avLst/>
          </a:prstGeom>
          <a:noFill/>
          <a:ln w="38100">
            <a:solidFill>
              <a:srgbClr val="434241"/>
            </a:solidFill>
            <a:round/>
            <a:headEnd/>
            <a:tailEnd/>
          </a:ln>
          <a:effectLst/>
        </p:spPr>
        <p:txBody>
          <a:bodyPr lIns="82058" tIns="41029" rIns="82058" bIns="41029"/>
          <a:lstStyle/>
          <a:p>
            <a:pPr defTabSz="914400" eaLnBrk="0" fontAlgn="base" hangingPunct="0">
              <a:spcBef>
                <a:spcPct val="0"/>
              </a:spcBef>
              <a:spcAft>
                <a:spcPct val="0"/>
              </a:spcAft>
              <a:defRPr/>
            </a:pPr>
            <a:endParaRPr lang="en-US" sz="1700">
              <a:solidFill>
                <a:srgbClr val="000000"/>
              </a:solidFill>
              <a:latin typeface="Arial" charset="0"/>
              <a:ea typeface="ヒラギノ角ゴ Pro W3" pitchFamily="39" charset="-128"/>
              <a:cs typeface="Arial" charset="0"/>
            </a:endParaRPr>
          </a:p>
        </p:txBody>
      </p:sp>
    </p:spTree>
    <p:extLst>
      <p:ext uri="{BB962C8B-B14F-4D97-AF65-F5344CB8AC3E}">
        <p14:creationId xmlns:p14="http://schemas.microsoft.com/office/powerpoint/2010/main" xmlns="" val="404351812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hdr="0" ftr="0" dt="0"/>
  <p:txStyles>
    <p:titleStyle>
      <a:lvl1pPr algn="l" defTabSz="914608" rtl="0" eaLnBrk="0" fontAlgn="base" hangingPunct="0">
        <a:lnSpc>
          <a:spcPct val="95000"/>
        </a:lnSpc>
        <a:spcBef>
          <a:spcPct val="0"/>
        </a:spcBef>
        <a:spcAft>
          <a:spcPct val="0"/>
        </a:spcAft>
        <a:defRPr sz="2000" b="1">
          <a:solidFill>
            <a:schemeClr val="tx1"/>
          </a:solidFill>
          <a:latin typeface="+mj-lt"/>
          <a:ea typeface="+mj-ea"/>
          <a:cs typeface="ヒラギノ角ゴ Pro W3"/>
        </a:defRPr>
      </a:lvl1pPr>
      <a:lvl2pPr algn="l" defTabSz="914608"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2pPr>
      <a:lvl3pPr algn="l" defTabSz="914608"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3pPr>
      <a:lvl4pPr algn="l" defTabSz="914608"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4pPr>
      <a:lvl5pPr algn="l" defTabSz="914608"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5pPr>
      <a:lvl6pPr marL="410291"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6pPr>
      <a:lvl7pPr marL="820583"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7pPr>
      <a:lvl8pPr marL="1230874"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8pPr>
      <a:lvl9pPr marL="1641165"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9pPr>
    </p:titleStyle>
    <p:bodyStyle>
      <a:lvl1pPr marL="205146" indent="-205146" algn="l" defTabSz="914608" rtl="0" eaLnBrk="0" fontAlgn="base" hangingPunct="0">
        <a:lnSpc>
          <a:spcPct val="95000"/>
        </a:lnSpc>
        <a:spcBef>
          <a:spcPct val="60000"/>
        </a:spcBef>
        <a:spcAft>
          <a:spcPct val="0"/>
        </a:spcAft>
        <a:buClr>
          <a:srgbClr val="8B1924"/>
        </a:buClr>
        <a:buSzPct val="80000"/>
        <a:buFont typeface="Wingdings" pitchFamily="2" charset="2"/>
        <a:buChar char="n"/>
        <a:defRPr>
          <a:solidFill>
            <a:schemeClr val="tx1"/>
          </a:solidFill>
          <a:latin typeface="+mn-lt"/>
          <a:ea typeface="+mn-ea"/>
          <a:cs typeface="ヒラギノ角ゴ Pro W3"/>
        </a:defRPr>
      </a:lvl1pPr>
      <a:lvl2pPr marL="400319" indent="-193749" algn="l" defTabSz="914608" rtl="0" eaLnBrk="0" fontAlgn="base" hangingPunct="0">
        <a:lnSpc>
          <a:spcPct val="95000"/>
        </a:lnSpc>
        <a:spcBef>
          <a:spcPct val="40000"/>
        </a:spcBef>
        <a:spcAft>
          <a:spcPct val="0"/>
        </a:spcAft>
        <a:buClr>
          <a:srgbClr val="8B1924"/>
        </a:buClr>
        <a:buSzPct val="80000"/>
        <a:buFont typeface="Wingdings" pitchFamily="2" charset="2"/>
        <a:buChar char="l"/>
        <a:defRPr sz="1400">
          <a:solidFill>
            <a:schemeClr val="tx1"/>
          </a:solidFill>
          <a:latin typeface="+mn-lt"/>
          <a:ea typeface="+mn-ea"/>
          <a:cs typeface="ヒラギノ角ゴ Pro W3"/>
        </a:defRPr>
      </a:lvl2pPr>
      <a:lvl3pPr marL="559877" indent="-158134" algn="l" defTabSz="914608" rtl="0" eaLnBrk="0" fontAlgn="base" hangingPunct="0">
        <a:lnSpc>
          <a:spcPct val="95000"/>
        </a:lnSpc>
        <a:spcBef>
          <a:spcPct val="20000"/>
        </a:spcBef>
        <a:spcAft>
          <a:spcPct val="0"/>
        </a:spcAft>
        <a:buClr>
          <a:srgbClr val="8B1924"/>
        </a:buClr>
        <a:buSzPct val="80000"/>
        <a:buFont typeface="Arial" charset="0"/>
        <a:buChar char="–"/>
        <a:defRPr sz="1400">
          <a:solidFill>
            <a:schemeClr val="tx1"/>
          </a:solidFill>
          <a:latin typeface="+mn-lt"/>
          <a:ea typeface="+mn-ea"/>
          <a:cs typeface="ヒラギノ角ゴ Pro W3"/>
        </a:defRPr>
      </a:lvl3pPr>
      <a:lvl4pPr marL="708038" indent="-146737" algn="l" defTabSz="914608" rtl="0" eaLnBrk="0" fontAlgn="base" hangingPunct="0">
        <a:lnSpc>
          <a:spcPct val="95000"/>
        </a:lnSpc>
        <a:spcBef>
          <a:spcPct val="20000"/>
        </a:spcBef>
        <a:spcAft>
          <a:spcPct val="0"/>
        </a:spcAft>
        <a:buClr>
          <a:srgbClr val="8B1924"/>
        </a:buClr>
        <a:buSzPct val="60000"/>
        <a:buFont typeface="Wingdings" pitchFamily="2" charset="2"/>
        <a:buChar char="l"/>
        <a:defRPr sz="1400">
          <a:solidFill>
            <a:schemeClr val="tx1"/>
          </a:solidFill>
          <a:latin typeface="+mn-lt"/>
          <a:ea typeface="+mn-ea"/>
          <a:cs typeface="ヒラギノ角ゴ Pro W3"/>
        </a:defRPr>
      </a:lvl4pPr>
      <a:lvl5pPr marL="886115" indent="-176653" algn="l" defTabSz="914608" rtl="0" eaLnBrk="0" fontAlgn="base" hangingPunct="0">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cs typeface="ヒラギノ角ゴ Pro W3"/>
        </a:defRPr>
      </a:lvl5pPr>
      <a:lvl6pPr marL="1296406"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6pPr>
      <a:lvl7pPr marL="1706698"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7pPr>
      <a:lvl8pPr marL="2116989"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8pPr>
      <a:lvl9pPr marL="2527280"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304800" y="0"/>
            <a:ext cx="8610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336550" y="11430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ftr" sz="quarter" idx="3"/>
          </p:nvPr>
        </p:nvSpPr>
        <p:spPr bwMode="auto">
          <a:xfrm>
            <a:off x="0" y="6248400"/>
            <a:ext cx="91440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ctr" eaLnBrk="0" hangingPunct="0">
              <a:defRPr sz="1000">
                <a:solidFill>
                  <a:srgbClr val="FFFFFF"/>
                </a:solidFill>
                <a:latin typeface="Arial" charset="0"/>
                <a:ea typeface="+mn-ea"/>
                <a:cs typeface="+mn-cs"/>
              </a:defRPr>
            </a:lvl1pPr>
          </a:lstStyle>
          <a:p>
            <a:pPr defTabSz="914400" fontAlgn="base">
              <a:spcBef>
                <a:spcPct val="0"/>
              </a:spcBef>
              <a:spcAft>
                <a:spcPct val="0"/>
              </a:spcAft>
              <a:defRPr/>
            </a:pPr>
            <a:endParaRPr lang="nl-NL"/>
          </a:p>
        </p:txBody>
      </p:sp>
      <p:sp>
        <p:nvSpPr>
          <p:cNvPr id="6149" name="Rectangle 5"/>
          <p:cNvSpPr>
            <a:spLocks noGrp="1" noChangeArrowheads="1"/>
          </p:cNvSpPr>
          <p:nvPr>
            <p:ph type="sldNum" sz="quarter" idx="4"/>
          </p:nvPr>
        </p:nvSpPr>
        <p:spPr bwMode="auto">
          <a:xfrm>
            <a:off x="0" y="6248400"/>
            <a:ext cx="468313"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eaLnBrk="0" hangingPunct="0">
              <a:defRPr sz="1000">
                <a:solidFill>
                  <a:srgbClr val="FFFFFF"/>
                </a:solidFill>
                <a:latin typeface="Arial" charset="0"/>
              </a:defRPr>
            </a:lvl1pPr>
          </a:lstStyle>
          <a:p>
            <a:pPr defTabSz="914400" fontAlgn="base">
              <a:spcBef>
                <a:spcPct val="0"/>
              </a:spcBef>
              <a:spcAft>
                <a:spcPct val="0"/>
              </a:spcAft>
            </a:pPr>
            <a:fld id="{139D1252-A3C3-0048-9A50-36D3554F2766}" type="slidenum">
              <a:rPr lang="en-US" smtClean="0">
                <a:ea typeface="ＭＳ Ｐゴシック" charset="0"/>
                <a:cs typeface="ＭＳ Ｐゴシック" charset="0"/>
              </a:rPr>
              <a:pPr defTabSz="914400" fontAlgn="base">
                <a:spcBef>
                  <a:spcPct val="0"/>
                </a:spcBef>
                <a:spcAft>
                  <a:spcPct val="0"/>
                </a:spcAft>
              </a:pPr>
              <a:t>‹nr.›</a:t>
            </a:fld>
            <a:endParaRPr lang="en-US" smtClean="0">
              <a:ea typeface="ＭＳ Ｐゴシック" charset="0"/>
              <a:cs typeface="ＭＳ Ｐゴシック" charset="0"/>
            </a:endParaRPr>
          </a:p>
        </p:txBody>
      </p:sp>
      <p:sp>
        <p:nvSpPr>
          <p:cNvPr id="75782" name="Line 6"/>
          <p:cNvSpPr>
            <a:spLocks noChangeShapeType="1"/>
          </p:cNvSpPr>
          <p:nvPr/>
        </p:nvSpPr>
        <p:spPr bwMode="auto">
          <a:xfrm flipV="1">
            <a:off x="322263" y="960438"/>
            <a:ext cx="8821737" cy="17462"/>
          </a:xfrm>
          <a:prstGeom prst="line">
            <a:avLst/>
          </a:prstGeom>
          <a:noFill/>
          <a:ln w="28575">
            <a:solidFill>
              <a:schemeClr val="tx2"/>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128"/>
              <a:cs typeface="ＭＳ Ｐゴシック" charset="0"/>
            </a:endParaRPr>
          </a:p>
        </p:txBody>
      </p:sp>
      <p:sp>
        <p:nvSpPr>
          <p:cNvPr id="75783" name="Line 7"/>
          <p:cNvSpPr>
            <a:spLocks noChangeShapeType="1"/>
          </p:cNvSpPr>
          <p:nvPr/>
        </p:nvSpPr>
        <p:spPr bwMode="auto">
          <a:xfrm>
            <a:off x="322263" y="923925"/>
            <a:ext cx="8821737" cy="0"/>
          </a:xfrm>
          <a:prstGeom prst="line">
            <a:avLst/>
          </a:prstGeom>
          <a:noFill/>
          <a:ln w="19050">
            <a:solidFill>
              <a:schemeClr val="tx2"/>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128"/>
              <a:cs typeface="ＭＳ Ｐゴシック" charset="0"/>
            </a:endParaRPr>
          </a:p>
        </p:txBody>
      </p:sp>
      <p:sp>
        <p:nvSpPr>
          <p:cNvPr id="75784" name="Text Box 8"/>
          <p:cNvSpPr txBox="1">
            <a:spLocks noChangeArrowheads="1"/>
          </p:cNvSpPr>
          <p:nvPr userDrawn="1"/>
        </p:nvSpPr>
        <p:spPr bwMode="auto">
          <a:xfrm>
            <a:off x="2619375" y="6375400"/>
            <a:ext cx="4011613" cy="244475"/>
          </a:xfrm>
          <a:prstGeom prst="rect">
            <a:avLst/>
          </a:prstGeom>
          <a:noFill/>
          <a:ln w="9525">
            <a:noFill/>
            <a:miter lim="800000"/>
            <a:headEnd/>
            <a:tailEnd/>
          </a:ln>
        </p:spPr>
        <p:txBody>
          <a:bodyPr lIns="91429" tIns="45714" rIns="91429" bIns="45714">
            <a:spAutoFit/>
          </a:bodyPr>
          <a:lstStyle/>
          <a:p>
            <a:pPr algn="ctr" defTabSz="914400" eaLnBrk="0" fontAlgn="base" hangingPunct="0">
              <a:spcBef>
                <a:spcPct val="50000"/>
              </a:spcBef>
              <a:spcAft>
                <a:spcPct val="0"/>
              </a:spcAft>
              <a:defRPr/>
            </a:pPr>
            <a:r>
              <a:rPr lang="en-US" sz="1000" i="1">
                <a:solidFill>
                  <a:srgbClr val="FFFFFF"/>
                </a:solidFill>
                <a:latin typeface="Times" charset="0"/>
                <a:ea typeface="ＭＳ Ｐゴシック" charset="-128"/>
                <a:cs typeface="ＭＳ Ｐゴシック" charset="0"/>
              </a:rPr>
              <a:t>Confidential &amp; Proprietary Information of CVRx Inc.</a:t>
            </a:r>
          </a:p>
        </p:txBody>
      </p:sp>
    </p:spTree>
    <p:extLst>
      <p:ext uri="{BB962C8B-B14F-4D97-AF65-F5344CB8AC3E}">
        <p14:creationId xmlns:p14="http://schemas.microsoft.com/office/powerpoint/2010/main" xmlns="" val="6166788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ransition/>
  <p:txStyles>
    <p:title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146" algn="l" rtl="0" fontAlgn="base">
        <a:spcBef>
          <a:spcPct val="0"/>
        </a:spcBef>
        <a:spcAft>
          <a:spcPct val="0"/>
        </a:spcAft>
        <a:defRPr sz="2400" b="1">
          <a:solidFill>
            <a:schemeClr val="tx1"/>
          </a:solidFill>
          <a:latin typeface="Arial" charset="0"/>
        </a:defRPr>
      </a:lvl6pPr>
      <a:lvl7pPr marL="914293" algn="l" rtl="0" fontAlgn="base">
        <a:spcBef>
          <a:spcPct val="0"/>
        </a:spcBef>
        <a:spcAft>
          <a:spcPct val="0"/>
        </a:spcAft>
        <a:defRPr sz="2400" b="1">
          <a:solidFill>
            <a:schemeClr val="tx1"/>
          </a:solidFill>
          <a:latin typeface="Arial" charset="0"/>
        </a:defRPr>
      </a:lvl7pPr>
      <a:lvl8pPr marL="1371440" algn="l" rtl="0" fontAlgn="base">
        <a:spcBef>
          <a:spcPct val="0"/>
        </a:spcBef>
        <a:spcAft>
          <a:spcPct val="0"/>
        </a:spcAft>
        <a:defRPr sz="2400" b="1">
          <a:solidFill>
            <a:schemeClr val="tx1"/>
          </a:solidFill>
          <a:latin typeface="Arial" charset="0"/>
        </a:defRPr>
      </a:lvl8pPr>
      <a:lvl9pPr marL="1828586" algn="l" rtl="0" fontAlgn="base">
        <a:spcBef>
          <a:spcPct val="0"/>
        </a:spcBef>
        <a:spcAft>
          <a:spcPct val="0"/>
        </a:spcAft>
        <a:defRPr sz="2400" b="1">
          <a:solidFill>
            <a:schemeClr val="tx1"/>
          </a:solidFill>
          <a:latin typeface="Arial" charset="0"/>
        </a:defRPr>
      </a:lvl9pPr>
    </p:titleStyle>
    <p:bodyStyle>
      <a:lvl1pPr marL="230188" indent="-230188" algn="l" rtl="0" eaLnBrk="0" fontAlgn="base" hangingPunct="0">
        <a:lnSpc>
          <a:spcPct val="95000"/>
        </a:lnSpc>
        <a:spcBef>
          <a:spcPct val="30000"/>
        </a:spcBef>
        <a:spcAft>
          <a:spcPct val="30000"/>
        </a:spcAft>
        <a:buClr>
          <a:srgbClr val="8C1A24"/>
        </a:buClr>
        <a:buSzPct val="115000"/>
        <a:buChar char="•"/>
        <a:tabLst>
          <a:tab pos="2454275" algn="l"/>
          <a:tab pos="3309938" algn="l"/>
        </a:tabLst>
        <a:defRPr sz="2400">
          <a:solidFill>
            <a:schemeClr val="tx2"/>
          </a:solidFill>
          <a:latin typeface="+mn-lt"/>
          <a:ea typeface="ＭＳ Ｐゴシック" charset="0"/>
          <a:cs typeface="ＭＳ Ｐゴシック" charset="0"/>
        </a:defRPr>
      </a:lvl1pPr>
      <a:lvl2pPr marL="573088" indent="-227013" algn="l" rtl="0" eaLnBrk="0" fontAlgn="base" hangingPunct="0">
        <a:lnSpc>
          <a:spcPct val="95000"/>
        </a:lnSpc>
        <a:spcBef>
          <a:spcPct val="30000"/>
        </a:spcBef>
        <a:spcAft>
          <a:spcPct val="30000"/>
        </a:spcAft>
        <a:buClr>
          <a:srgbClr val="8C1A24"/>
        </a:buClr>
        <a:buSzPct val="105000"/>
        <a:buFont typeface="Arial" charset="0"/>
        <a:buChar char="–"/>
        <a:tabLst>
          <a:tab pos="2454275" algn="l"/>
          <a:tab pos="3309938" algn="l"/>
        </a:tabLst>
        <a:defRPr sz="2200">
          <a:solidFill>
            <a:schemeClr val="tx2"/>
          </a:solidFill>
          <a:latin typeface="+mn-lt"/>
          <a:ea typeface="ＭＳ Ｐゴシック" charset="0"/>
        </a:defRPr>
      </a:lvl2pPr>
      <a:lvl3pPr marL="915988" indent="-227013" algn="l" rtl="0" eaLnBrk="0" fontAlgn="base" hangingPunct="0">
        <a:lnSpc>
          <a:spcPct val="95000"/>
        </a:lnSpc>
        <a:spcBef>
          <a:spcPct val="30000"/>
        </a:spcBef>
        <a:spcAft>
          <a:spcPct val="30000"/>
        </a:spcAft>
        <a:buClr>
          <a:srgbClr val="8C1A24"/>
        </a:buClr>
        <a:buSzPct val="75000"/>
        <a:buFont typeface="Arial" charset="0"/>
        <a:buChar char="■"/>
        <a:tabLst>
          <a:tab pos="2454275" algn="l"/>
          <a:tab pos="3309938" algn="l"/>
        </a:tabLst>
        <a:defRPr>
          <a:solidFill>
            <a:schemeClr val="tx2"/>
          </a:solidFill>
          <a:latin typeface="+mn-lt"/>
          <a:ea typeface="ＭＳ Ｐゴシック" charset="0"/>
        </a:defRPr>
      </a:lvl3pPr>
      <a:lvl4pPr marL="1262063" indent="-230188" algn="l" rtl="0" eaLnBrk="0" fontAlgn="base" hangingPunct="0">
        <a:lnSpc>
          <a:spcPct val="95000"/>
        </a:lnSpc>
        <a:spcBef>
          <a:spcPct val="30000"/>
        </a:spcBef>
        <a:spcAft>
          <a:spcPct val="30000"/>
        </a:spcAft>
        <a:buClr>
          <a:srgbClr val="8C1A24"/>
        </a:buClr>
        <a:buChar char="›"/>
        <a:tabLst>
          <a:tab pos="2454275" algn="l"/>
          <a:tab pos="3309938" algn="l"/>
        </a:tabLst>
        <a:defRPr>
          <a:solidFill>
            <a:schemeClr val="tx2"/>
          </a:solidFill>
          <a:latin typeface="+mn-lt"/>
          <a:ea typeface="ＭＳ Ｐゴシック" charset="0"/>
        </a:defRPr>
      </a:lvl4pPr>
      <a:lvl5pPr marL="1601788" indent="-223838" algn="l" rtl="0" eaLnBrk="0" fontAlgn="base" hangingPunct="0">
        <a:lnSpc>
          <a:spcPct val="95000"/>
        </a:lnSpc>
        <a:spcBef>
          <a:spcPct val="30000"/>
        </a:spcBef>
        <a:spcAft>
          <a:spcPct val="30000"/>
        </a:spcAft>
        <a:buClr>
          <a:srgbClr val="8C1A24"/>
        </a:buClr>
        <a:buChar char="»"/>
        <a:tabLst>
          <a:tab pos="2454275" algn="l"/>
          <a:tab pos="3309938" algn="l"/>
        </a:tabLst>
        <a:defRPr>
          <a:solidFill>
            <a:schemeClr val="tx2"/>
          </a:solidFill>
          <a:latin typeface="+mn-lt"/>
          <a:ea typeface="ＭＳ Ｐゴシック" charset="0"/>
        </a:defRPr>
      </a:lvl5pPr>
      <a:lvl6pPr marL="2060334"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6pPr>
      <a:lvl7pPr marL="2517481"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7pPr>
      <a:lvl8pPr marL="2974627"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8pPr>
      <a:lvl9pPr marL="3431773"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410" name="Rectangle 3"/>
          <p:cNvSpPr>
            <a:spLocks noGrp="1" noChangeArrowheads="1"/>
          </p:cNvSpPr>
          <p:nvPr>
            <p:ph type="body" idx="1"/>
          </p:nvPr>
        </p:nvSpPr>
        <p:spPr bwMode="auto">
          <a:xfrm>
            <a:off x="417513" y="1404938"/>
            <a:ext cx="8308975" cy="45418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029" tIns="41029" rIns="41029" bIns="4102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54" name="Rectangle 30"/>
          <p:cNvSpPr>
            <a:spLocks noGrp="1" noChangeArrowheads="1"/>
          </p:cNvSpPr>
          <p:nvPr>
            <p:ph type="sldNum" sz="quarter" idx="4"/>
          </p:nvPr>
        </p:nvSpPr>
        <p:spPr bwMode="auto">
          <a:xfrm>
            <a:off x="8586788" y="6570663"/>
            <a:ext cx="200025" cy="123825"/>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sz="800" b="1">
                <a:solidFill>
                  <a:srgbClr val="414240"/>
                </a:solidFill>
                <a:latin typeface="Arial" charset="0"/>
                <a:ea typeface="ヒラギノ角ゴ Pro W3" charset="0"/>
                <a:cs typeface="ヒラギノ角ゴ Pro W3" charset="0"/>
              </a:defRPr>
            </a:lvl1pPr>
          </a:lstStyle>
          <a:p>
            <a:pPr defTabSz="914400" fontAlgn="base">
              <a:spcBef>
                <a:spcPct val="0"/>
              </a:spcBef>
              <a:spcAft>
                <a:spcPct val="0"/>
              </a:spcAft>
            </a:pPr>
            <a:fld id="{15327386-D60D-BC40-AD53-F3D058F78A86}" type="slidenum">
              <a:rPr lang="en-US" smtClean="0"/>
              <a:pPr defTabSz="914400" fontAlgn="base">
                <a:spcBef>
                  <a:spcPct val="0"/>
                </a:spcBef>
                <a:spcAft>
                  <a:spcPct val="0"/>
                </a:spcAft>
              </a:pPr>
              <a:t>‹nr.›</a:t>
            </a:fld>
            <a:endParaRPr lang="en-US" smtClean="0"/>
          </a:p>
        </p:txBody>
      </p:sp>
      <p:sp>
        <p:nvSpPr>
          <p:cNvPr id="17412" name="Rectangle 2"/>
          <p:cNvSpPr>
            <a:spLocks noGrp="1" noChangeArrowheads="1"/>
          </p:cNvSpPr>
          <p:nvPr>
            <p:ph type="title"/>
          </p:nvPr>
        </p:nvSpPr>
        <p:spPr bwMode="auto">
          <a:xfrm>
            <a:off x="417513" y="315913"/>
            <a:ext cx="8358187" cy="595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029" tIns="41029" rIns="41029" bIns="41029" numCol="1" anchor="b" anchorCtr="0" compatLnSpc="1">
            <a:prstTxWarp prst="textNoShape">
              <a:avLst/>
            </a:prstTxWarp>
          </a:bodyPr>
          <a:lstStyle/>
          <a:p>
            <a:pPr lvl="0"/>
            <a:r>
              <a:rPr lang="en-US"/>
              <a:t>Click to edit Master title style</a:t>
            </a:r>
          </a:p>
        </p:txBody>
      </p:sp>
      <p:sp>
        <p:nvSpPr>
          <p:cNvPr id="214021" name="Line 45"/>
          <p:cNvSpPr>
            <a:spLocks noChangeShapeType="1"/>
          </p:cNvSpPr>
          <p:nvPr/>
        </p:nvSpPr>
        <p:spPr bwMode="auto">
          <a:xfrm>
            <a:off x="1274763" y="6472238"/>
            <a:ext cx="7512050" cy="0"/>
          </a:xfrm>
          <a:prstGeom prst="line">
            <a:avLst/>
          </a:prstGeom>
          <a:noFill/>
          <a:ln w="19050">
            <a:solidFill>
              <a:srgbClr val="434241"/>
            </a:solidFill>
            <a:round/>
            <a:headEnd/>
            <a:tailEnd/>
          </a:ln>
        </p:spPr>
        <p:txBody>
          <a:bodyPr lIns="82058" tIns="41029" rIns="82058" bIns="41029"/>
          <a:lstStyle/>
          <a:p>
            <a:pPr defTabSz="914400" fontAlgn="base">
              <a:spcBef>
                <a:spcPct val="0"/>
              </a:spcBef>
              <a:spcAft>
                <a:spcPct val="0"/>
              </a:spcAft>
              <a:defRPr/>
            </a:pPr>
            <a:endParaRPr lang="nl-NL" sz="2400">
              <a:solidFill>
                <a:srgbClr val="000000"/>
              </a:solidFill>
              <a:latin typeface="Times New Roman" pitchFamily="18" charset="0"/>
              <a:ea typeface="ＭＳ Ｐゴシック" charset="-128"/>
              <a:cs typeface="ＭＳ Ｐゴシック" charset="0"/>
            </a:endParaRPr>
          </a:p>
        </p:txBody>
      </p:sp>
      <p:sp>
        <p:nvSpPr>
          <p:cNvPr id="214022" name="Line 46"/>
          <p:cNvSpPr>
            <a:spLocks noChangeShapeType="1"/>
          </p:cNvSpPr>
          <p:nvPr/>
        </p:nvSpPr>
        <p:spPr bwMode="auto">
          <a:xfrm>
            <a:off x="415925" y="911225"/>
            <a:ext cx="8370888" cy="0"/>
          </a:xfrm>
          <a:prstGeom prst="line">
            <a:avLst/>
          </a:prstGeom>
          <a:noFill/>
          <a:ln w="38100">
            <a:solidFill>
              <a:srgbClr val="434241"/>
            </a:solidFill>
            <a:round/>
            <a:headEnd/>
            <a:tailEnd/>
          </a:ln>
        </p:spPr>
        <p:txBody>
          <a:bodyPr lIns="82058" tIns="41029" rIns="82058" bIns="41029"/>
          <a:lstStyle/>
          <a:p>
            <a:pPr defTabSz="914400" fontAlgn="base">
              <a:spcBef>
                <a:spcPct val="0"/>
              </a:spcBef>
              <a:spcAft>
                <a:spcPct val="0"/>
              </a:spcAft>
              <a:defRPr/>
            </a:pPr>
            <a:endParaRPr lang="nl-NL" sz="2400">
              <a:solidFill>
                <a:srgbClr val="000000"/>
              </a:solidFill>
              <a:latin typeface="Times New Roman" pitchFamily="18" charset="0"/>
              <a:ea typeface="ＭＳ Ｐゴシック" charset="-128"/>
              <a:cs typeface="ＭＳ Ｐゴシック" charset="0"/>
            </a:endParaRPr>
          </a:p>
        </p:txBody>
      </p:sp>
    </p:spTree>
    <p:extLst>
      <p:ext uri="{BB962C8B-B14F-4D97-AF65-F5344CB8AC3E}">
        <p14:creationId xmlns:p14="http://schemas.microsoft.com/office/powerpoint/2010/main" xmlns="" val="389845757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hf hdr="0" ftr="0" dt="0"/>
  <p:txStyles>
    <p:titleStyle>
      <a:lvl1pPr algn="l" rtl="0" eaLnBrk="0" fontAlgn="base" hangingPunct="0">
        <a:lnSpc>
          <a:spcPct val="95000"/>
        </a:lnSpc>
        <a:spcBef>
          <a:spcPct val="0"/>
        </a:spcBef>
        <a:spcAft>
          <a:spcPct val="0"/>
        </a:spcAft>
        <a:defRPr sz="2000" b="1">
          <a:solidFill>
            <a:schemeClr val="tx1"/>
          </a:solidFill>
          <a:latin typeface="+mj-lt"/>
          <a:ea typeface="+mj-ea"/>
          <a:cs typeface="ヒラギノ角ゴ Pro W3"/>
        </a:defRPr>
      </a:lvl1pPr>
      <a:lvl2pPr algn="l"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2pPr>
      <a:lvl3pPr algn="l"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3pPr>
      <a:lvl4pPr algn="l"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4pPr>
      <a:lvl5pPr algn="l" rtl="0" eaLnBrk="0" fontAlgn="base" hangingPunct="0">
        <a:lnSpc>
          <a:spcPct val="95000"/>
        </a:lnSpc>
        <a:spcBef>
          <a:spcPct val="0"/>
        </a:spcBef>
        <a:spcAft>
          <a:spcPct val="0"/>
        </a:spcAft>
        <a:defRPr sz="2000" b="1">
          <a:solidFill>
            <a:schemeClr val="tx1"/>
          </a:solidFill>
          <a:latin typeface="Arial" charset="0"/>
          <a:ea typeface="ヒラギノ角ゴ Pro W3" pitchFamily="39" charset="-128"/>
          <a:cs typeface="ヒラギノ角ゴ Pro W3"/>
        </a:defRPr>
      </a:lvl5pPr>
      <a:lvl6pPr marL="410291"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6pPr>
      <a:lvl7pPr marL="820583"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7pPr>
      <a:lvl8pPr marL="1230874"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8pPr>
      <a:lvl9pPr marL="1641165" algn="l" defTabSz="914608" rtl="0" fontAlgn="base">
        <a:lnSpc>
          <a:spcPct val="95000"/>
        </a:lnSpc>
        <a:spcBef>
          <a:spcPct val="0"/>
        </a:spcBef>
        <a:spcAft>
          <a:spcPct val="0"/>
        </a:spcAft>
        <a:defRPr sz="2000" b="1">
          <a:solidFill>
            <a:schemeClr val="tx1"/>
          </a:solidFill>
          <a:latin typeface="Arial" charset="0"/>
          <a:ea typeface="ヒラギノ角ゴ Pro W3" pitchFamily="39" charset="-128"/>
        </a:defRPr>
      </a:lvl9pPr>
    </p:titleStyle>
    <p:bodyStyle>
      <a:lvl1pPr marL="204788" indent="-204788" algn="l" rtl="0" eaLnBrk="0" fontAlgn="base" hangingPunct="0">
        <a:lnSpc>
          <a:spcPct val="95000"/>
        </a:lnSpc>
        <a:spcBef>
          <a:spcPct val="60000"/>
        </a:spcBef>
        <a:spcAft>
          <a:spcPct val="0"/>
        </a:spcAft>
        <a:buClr>
          <a:srgbClr val="8B1924"/>
        </a:buClr>
        <a:buSzPct val="80000"/>
        <a:buFont typeface="Wingdings" charset="0"/>
        <a:buChar char="n"/>
        <a:defRPr>
          <a:solidFill>
            <a:schemeClr val="tx1"/>
          </a:solidFill>
          <a:latin typeface="+mn-lt"/>
          <a:ea typeface="+mn-ea"/>
          <a:cs typeface="ヒラギノ角ゴ Pro W3"/>
        </a:defRPr>
      </a:lvl1pPr>
      <a:lvl2pPr marL="400050" indent="-193675" algn="l" rtl="0" eaLnBrk="0" fontAlgn="base" hangingPunct="0">
        <a:lnSpc>
          <a:spcPct val="95000"/>
        </a:lnSpc>
        <a:spcBef>
          <a:spcPct val="40000"/>
        </a:spcBef>
        <a:spcAft>
          <a:spcPct val="0"/>
        </a:spcAft>
        <a:buClr>
          <a:srgbClr val="8B1924"/>
        </a:buClr>
        <a:buSzPct val="80000"/>
        <a:buFont typeface="Wingdings" charset="0"/>
        <a:buChar char="l"/>
        <a:defRPr sz="1400">
          <a:solidFill>
            <a:schemeClr val="tx1"/>
          </a:solidFill>
          <a:latin typeface="+mn-lt"/>
          <a:ea typeface="+mn-ea"/>
          <a:cs typeface="ヒラギノ角ゴ Pro W3"/>
        </a:defRPr>
      </a:lvl2pPr>
      <a:lvl3pPr marL="558800" indent="-157163" algn="l" rtl="0" eaLnBrk="0" fontAlgn="base" hangingPunct="0">
        <a:lnSpc>
          <a:spcPct val="95000"/>
        </a:lnSpc>
        <a:spcBef>
          <a:spcPct val="20000"/>
        </a:spcBef>
        <a:spcAft>
          <a:spcPct val="0"/>
        </a:spcAft>
        <a:buClr>
          <a:srgbClr val="8B1924"/>
        </a:buClr>
        <a:buSzPct val="80000"/>
        <a:buFont typeface="Arial" charset="0"/>
        <a:buChar char="–"/>
        <a:defRPr sz="1400">
          <a:solidFill>
            <a:schemeClr val="tx1"/>
          </a:solidFill>
          <a:latin typeface="+mn-lt"/>
          <a:ea typeface="+mn-ea"/>
          <a:cs typeface="ヒラギノ角ゴ Pro W3"/>
        </a:defRPr>
      </a:lvl3pPr>
      <a:lvl4pPr marL="708025" indent="-146050" algn="l" rtl="0" eaLnBrk="0" fontAlgn="base" hangingPunct="0">
        <a:lnSpc>
          <a:spcPct val="95000"/>
        </a:lnSpc>
        <a:spcBef>
          <a:spcPct val="20000"/>
        </a:spcBef>
        <a:spcAft>
          <a:spcPct val="0"/>
        </a:spcAft>
        <a:buClr>
          <a:srgbClr val="8B1924"/>
        </a:buClr>
        <a:buSzPct val="60000"/>
        <a:buFont typeface="Wingdings" charset="0"/>
        <a:buChar char="l"/>
        <a:defRPr sz="1400">
          <a:solidFill>
            <a:schemeClr val="tx1"/>
          </a:solidFill>
          <a:latin typeface="+mn-lt"/>
          <a:ea typeface="+mn-ea"/>
          <a:cs typeface="ヒラギノ角ゴ Pro W3"/>
        </a:defRPr>
      </a:lvl4pPr>
      <a:lvl5pPr marL="885825" indent="-176213" algn="l" rtl="0" eaLnBrk="0" fontAlgn="base" hangingPunct="0">
        <a:lnSpc>
          <a:spcPct val="95000"/>
        </a:lnSpc>
        <a:spcBef>
          <a:spcPct val="20000"/>
        </a:spcBef>
        <a:spcAft>
          <a:spcPct val="0"/>
        </a:spcAft>
        <a:buClr>
          <a:srgbClr val="8B1924"/>
        </a:buClr>
        <a:buSzPct val="80000"/>
        <a:buFont typeface="Wingdings 3" charset="0"/>
        <a:buChar char="u"/>
        <a:defRPr sz="1400">
          <a:solidFill>
            <a:schemeClr val="tx1"/>
          </a:solidFill>
          <a:latin typeface="+mn-lt"/>
          <a:ea typeface="+mn-ea"/>
          <a:cs typeface="ヒラギノ角ゴ Pro W3"/>
        </a:defRPr>
      </a:lvl5pPr>
      <a:lvl6pPr marL="1296406"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6pPr>
      <a:lvl7pPr marL="1706698"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7pPr>
      <a:lvl8pPr marL="2116989"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8pPr>
      <a:lvl9pPr marL="2527280" indent="-176653" algn="l" defTabSz="914608" rtl="0" fontAlgn="base">
        <a:lnSpc>
          <a:spcPct val="95000"/>
        </a:lnSpc>
        <a:spcBef>
          <a:spcPct val="20000"/>
        </a:spcBef>
        <a:spcAft>
          <a:spcPct val="0"/>
        </a:spcAft>
        <a:buClr>
          <a:srgbClr val="8B1924"/>
        </a:buClr>
        <a:buSzPct val="80000"/>
        <a:buFont typeface="Wingdings 3" pitchFamily="18" charset="2"/>
        <a:buChar char="u"/>
        <a:defRPr sz="1400">
          <a:solidFill>
            <a:schemeClr val="tx1"/>
          </a:solidFill>
          <a:latin typeface="+mn-lt"/>
          <a:ea typeface="+mn-ea"/>
        </a:defRPr>
      </a:lvl9pPr>
    </p:bodyStyle>
    <p:otherStyle>
      <a:defPPr>
        <a:defRPr lang="en-US"/>
      </a:defPPr>
      <a:lvl1pPr marL="0" algn="l" defTabSz="820583" rtl="0" eaLnBrk="1" latinLnBrk="0" hangingPunct="1">
        <a:defRPr sz="1600" kern="1200">
          <a:solidFill>
            <a:schemeClr val="tx1"/>
          </a:solidFill>
          <a:latin typeface="+mn-lt"/>
          <a:ea typeface="+mn-ea"/>
          <a:cs typeface="+mn-cs"/>
        </a:defRPr>
      </a:lvl1pPr>
      <a:lvl2pPr marL="410291" algn="l" defTabSz="820583" rtl="0" eaLnBrk="1" latinLnBrk="0" hangingPunct="1">
        <a:defRPr sz="1600" kern="1200">
          <a:solidFill>
            <a:schemeClr val="tx1"/>
          </a:solidFill>
          <a:latin typeface="+mn-lt"/>
          <a:ea typeface="+mn-ea"/>
          <a:cs typeface="+mn-cs"/>
        </a:defRPr>
      </a:lvl2pPr>
      <a:lvl3pPr marL="820583" algn="l" defTabSz="820583" rtl="0" eaLnBrk="1" latinLnBrk="0" hangingPunct="1">
        <a:defRPr sz="1600" kern="1200">
          <a:solidFill>
            <a:schemeClr val="tx1"/>
          </a:solidFill>
          <a:latin typeface="+mn-lt"/>
          <a:ea typeface="+mn-ea"/>
          <a:cs typeface="+mn-cs"/>
        </a:defRPr>
      </a:lvl3pPr>
      <a:lvl4pPr marL="1230874" algn="l" defTabSz="820583" rtl="0" eaLnBrk="1" latinLnBrk="0" hangingPunct="1">
        <a:defRPr sz="1600" kern="1200">
          <a:solidFill>
            <a:schemeClr val="tx1"/>
          </a:solidFill>
          <a:latin typeface="+mn-lt"/>
          <a:ea typeface="+mn-ea"/>
          <a:cs typeface="+mn-cs"/>
        </a:defRPr>
      </a:lvl4pPr>
      <a:lvl5pPr marL="1641165" algn="l" defTabSz="820583" rtl="0" eaLnBrk="1" latinLnBrk="0" hangingPunct="1">
        <a:defRPr sz="1600" kern="1200">
          <a:solidFill>
            <a:schemeClr val="tx1"/>
          </a:solidFill>
          <a:latin typeface="+mn-lt"/>
          <a:ea typeface="+mn-ea"/>
          <a:cs typeface="+mn-cs"/>
        </a:defRPr>
      </a:lvl5pPr>
      <a:lvl6pPr marL="2051456" algn="l" defTabSz="820583" rtl="0" eaLnBrk="1" latinLnBrk="0" hangingPunct="1">
        <a:defRPr sz="1600" kern="1200">
          <a:solidFill>
            <a:schemeClr val="tx1"/>
          </a:solidFill>
          <a:latin typeface="+mn-lt"/>
          <a:ea typeface="+mn-ea"/>
          <a:cs typeface="+mn-cs"/>
        </a:defRPr>
      </a:lvl6pPr>
      <a:lvl7pPr marL="2461748" algn="l" defTabSz="820583" rtl="0" eaLnBrk="1" latinLnBrk="0" hangingPunct="1">
        <a:defRPr sz="1600" kern="1200">
          <a:solidFill>
            <a:schemeClr val="tx1"/>
          </a:solidFill>
          <a:latin typeface="+mn-lt"/>
          <a:ea typeface="+mn-ea"/>
          <a:cs typeface="+mn-cs"/>
        </a:defRPr>
      </a:lvl7pPr>
      <a:lvl8pPr marL="2872039" algn="l" defTabSz="820583" rtl="0" eaLnBrk="1" latinLnBrk="0" hangingPunct="1">
        <a:defRPr sz="1600" kern="1200">
          <a:solidFill>
            <a:schemeClr val="tx1"/>
          </a:solidFill>
          <a:latin typeface="+mn-lt"/>
          <a:ea typeface="+mn-ea"/>
          <a:cs typeface="+mn-cs"/>
        </a:defRPr>
      </a:lvl8pPr>
      <a:lvl9pPr marL="3282330" algn="l" defTabSz="820583"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04800" y="0"/>
            <a:ext cx="8610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b"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36550" y="1143000"/>
            <a:ext cx="8229600" cy="4800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9" tIns="45714" rIns="91429" bIns="45714"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ftr" sz="quarter" idx="3"/>
          </p:nvPr>
        </p:nvSpPr>
        <p:spPr bwMode="auto">
          <a:xfrm>
            <a:off x="0" y="6248400"/>
            <a:ext cx="9144000"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algn="ctr" eaLnBrk="0" hangingPunct="0">
              <a:defRPr sz="1000">
                <a:solidFill>
                  <a:srgbClr val="FFFFFF"/>
                </a:solidFill>
                <a:latin typeface="Arial" charset="0"/>
                <a:ea typeface="+mn-ea"/>
                <a:cs typeface="+mn-cs"/>
              </a:defRPr>
            </a:lvl1pPr>
          </a:lstStyle>
          <a:p>
            <a:pPr defTabSz="914400" fontAlgn="base">
              <a:spcBef>
                <a:spcPct val="0"/>
              </a:spcBef>
              <a:spcAft>
                <a:spcPct val="0"/>
              </a:spcAft>
              <a:defRPr/>
            </a:pPr>
            <a:endParaRPr lang="nl-NL"/>
          </a:p>
        </p:txBody>
      </p:sp>
      <p:sp>
        <p:nvSpPr>
          <p:cNvPr id="6149" name="Rectangle 5"/>
          <p:cNvSpPr>
            <a:spLocks noGrp="1" noChangeArrowheads="1"/>
          </p:cNvSpPr>
          <p:nvPr>
            <p:ph type="sldNum" sz="quarter" idx="4"/>
          </p:nvPr>
        </p:nvSpPr>
        <p:spPr bwMode="auto">
          <a:xfrm>
            <a:off x="0" y="6248400"/>
            <a:ext cx="468313" cy="457200"/>
          </a:xfrm>
          <a:prstGeom prst="rect">
            <a:avLst/>
          </a:prstGeom>
          <a:noFill/>
          <a:ln w="9525">
            <a:noFill/>
            <a:miter lim="800000"/>
            <a:headEnd/>
            <a:tailEnd/>
          </a:ln>
          <a:effectLst/>
        </p:spPr>
        <p:txBody>
          <a:bodyPr vert="horz" wrap="square" lIns="91429" tIns="45714" rIns="91429" bIns="45714" numCol="1" anchor="b" anchorCtr="0" compatLnSpc="1">
            <a:prstTxWarp prst="textNoShape">
              <a:avLst/>
            </a:prstTxWarp>
          </a:bodyPr>
          <a:lstStyle>
            <a:lvl1pPr eaLnBrk="0" hangingPunct="0">
              <a:defRPr sz="1000">
                <a:solidFill>
                  <a:srgbClr val="FFFFFF"/>
                </a:solidFill>
                <a:latin typeface="Arial" charset="0"/>
              </a:defRPr>
            </a:lvl1pPr>
          </a:lstStyle>
          <a:p>
            <a:pPr defTabSz="914400" fontAlgn="base">
              <a:spcBef>
                <a:spcPct val="0"/>
              </a:spcBef>
              <a:spcAft>
                <a:spcPct val="0"/>
              </a:spcAft>
            </a:pPr>
            <a:fld id="{14B822A0-9461-B348-83C7-2E1279FEBAF6}" type="slidenum">
              <a:rPr lang="en-US" smtClean="0">
                <a:ea typeface="ＭＳ Ｐゴシック" charset="0"/>
                <a:cs typeface="ＭＳ Ｐゴシック" charset="0"/>
              </a:rPr>
              <a:pPr defTabSz="914400" fontAlgn="base">
                <a:spcBef>
                  <a:spcPct val="0"/>
                </a:spcBef>
                <a:spcAft>
                  <a:spcPct val="0"/>
                </a:spcAft>
              </a:pPr>
              <a:t>‹nr.›</a:t>
            </a:fld>
            <a:endParaRPr lang="en-US" smtClean="0">
              <a:ea typeface="ＭＳ Ｐゴシック" charset="0"/>
              <a:cs typeface="ＭＳ Ｐゴシック" charset="0"/>
            </a:endParaRPr>
          </a:p>
        </p:txBody>
      </p:sp>
      <p:sp>
        <p:nvSpPr>
          <p:cNvPr id="28678" name="Line 6"/>
          <p:cNvSpPr>
            <a:spLocks noChangeShapeType="1"/>
          </p:cNvSpPr>
          <p:nvPr/>
        </p:nvSpPr>
        <p:spPr bwMode="auto">
          <a:xfrm flipV="1">
            <a:off x="322263" y="960438"/>
            <a:ext cx="8821737" cy="17462"/>
          </a:xfrm>
          <a:prstGeom prst="line">
            <a:avLst/>
          </a:prstGeom>
          <a:noFill/>
          <a:ln w="28575">
            <a:solidFill>
              <a:schemeClr val="tx2"/>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128"/>
              <a:cs typeface="ＭＳ Ｐゴシック" charset="0"/>
            </a:endParaRPr>
          </a:p>
        </p:txBody>
      </p:sp>
      <p:sp>
        <p:nvSpPr>
          <p:cNvPr id="28679" name="Line 7"/>
          <p:cNvSpPr>
            <a:spLocks noChangeShapeType="1"/>
          </p:cNvSpPr>
          <p:nvPr/>
        </p:nvSpPr>
        <p:spPr bwMode="auto">
          <a:xfrm>
            <a:off x="322263" y="923925"/>
            <a:ext cx="8821737" cy="0"/>
          </a:xfrm>
          <a:prstGeom prst="line">
            <a:avLst/>
          </a:prstGeom>
          <a:noFill/>
          <a:ln w="19050">
            <a:solidFill>
              <a:schemeClr val="tx2"/>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128"/>
              <a:cs typeface="ＭＳ Ｐゴシック" charset="0"/>
            </a:endParaRPr>
          </a:p>
        </p:txBody>
      </p:sp>
      <p:sp>
        <p:nvSpPr>
          <p:cNvPr id="28680" name="Text Box 8"/>
          <p:cNvSpPr txBox="1">
            <a:spLocks noChangeArrowheads="1"/>
          </p:cNvSpPr>
          <p:nvPr userDrawn="1"/>
        </p:nvSpPr>
        <p:spPr bwMode="auto">
          <a:xfrm>
            <a:off x="2619375" y="6375400"/>
            <a:ext cx="4011613" cy="244475"/>
          </a:xfrm>
          <a:prstGeom prst="rect">
            <a:avLst/>
          </a:prstGeom>
          <a:noFill/>
          <a:ln w="9525">
            <a:noFill/>
            <a:miter lim="800000"/>
            <a:headEnd/>
            <a:tailEnd/>
          </a:ln>
        </p:spPr>
        <p:txBody>
          <a:bodyPr lIns="91429" tIns="45714" rIns="91429" bIns="45714">
            <a:spAutoFit/>
          </a:bodyPr>
          <a:lstStyle/>
          <a:p>
            <a:pPr algn="ctr" defTabSz="914400" eaLnBrk="0" fontAlgn="base" hangingPunct="0">
              <a:spcBef>
                <a:spcPct val="50000"/>
              </a:spcBef>
              <a:spcAft>
                <a:spcPct val="0"/>
              </a:spcAft>
              <a:defRPr/>
            </a:pPr>
            <a:r>
              <a:rPr lang="en-US" sz="1000" i="1">
                <a:solidFill>
                  <a:srgbClr val="FFFFFF"/>
                </a:solidFill>
                <a:latin typeface="Times" charset="0"/>
                <a:ea typeface="ＭＳ Ｐゴシック" charset="-128"/>
                <a:cs typeface="ＭＳ Ｐゴシック" charset="0"/>
              </a:rPr>
              <a:t>Confidential &amp; Proprietary Information of CVRx Inc.</a:t>
            </a:r>
          </a:p>
        </p:txBody>
      </p:sp>
    </p:spTree>
    <p:extLst>
      <p:ext uri="{BB962C8B-B14F-4D97-AF65-F5344CB8AC3E}">
        <p14:creationId xmlns:p14="http://schemas.microsoft.com/office/powerpoint/2010/main" xmlns="" val="128090795"/>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ransition/>
  <p:txStyles>
    <p:titleStyle>
      <a:lvl1pPr algn="l" rtl="0" eaLnBrk="0" fontAlgn="base" hangingPunct="0">
        <a:spcBef>
          <a:spcPct val="0"/>
        </a:spcBef>
        <a:spcAft>
          <a:spcPct val="0"/>
        </a:spcAft>
        <a:defRPr sz="2400" b="1">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2400" b="1">
          <a:solidFill>
            <a:schemeClr val="tx1"/>
          </a:solidFill>
          <a:latin typeface="Arial" charset="0"/>
          <a:ea typeface="ＭＳ Ｐゴシック" charset="0"/>
          <a:cs typeface="ＭＳ Ｐゴシック" charset="0"/>
        </a:defRPr>
      </a:lvl5pPr>
      <a:lvl6pPr marL="457146" algn="l" rtl="0" fontAlgn="base">
        <a:spcBef>
          <a:spcPct val="0"/>
        </a:spcBef>
        <a:spcAft>
          <a:spcPct val="0"/>
        </a:spcAft>
        <a:defRPr sz="2400" b="1">
          <a:solidFill>
            <a:schemeClr val="tx1"/>
          </a:solidFill>
          <a:latin typeface="Arial" charset="0"/>
        </a:defRPr>
      </a:lvl6pPr>
      <a:lvl7pPr marL="914293" algn="l" rtl="0" fontAlgn="base">
        <a:spcBef>
          <a:spcPct val="0"/>
        </a:spcBef>
        <a:spcAft>
          <a:spcPct val="0"/>
        </a:spcAft>
        <a:defRPr sz="2400" b="1">
          <a:solidFill>
            <a:schemeClr val="tx1"/>
          </a:solidFill>
          <a:latin typeface="Arial" charset="0"/>
        </a:defRPr>
      </a:lvl7pPr>
      <a:lvl8pPr marL="1371440" algn="l" rtl="0" fontAlgn="base">
        <a:spcBef>
          <a:spcPct val="0"/>
        </a:spcBef>
        <a:spcAft>
          <a:spcPct val="0"/>
        </a:spcAft>
        <a:defRPr sz="2400" b="1">
          <a:solidFill>
            <a:schemeClr val="tx1"/>
          </a:solidFill>
          <a:latin typeface="Arial" charset="0"/>
        </a:defRPr>
      </a:lvl8pPr>
      <a:lvl9pPr marL="1828586" algn="l" rtl="0" fontAlgn="base">
        <a:spcBef>
          <a:spcPct val="0"/>
        </a:spcBef>
        <a:spcAft>
          <a:spcPct val="0"/>
        </a:spcAft>
        <a:defRPr sz="2400" b="1">
          <a:solidFill>
            <a:schemeClr val="tx1"/>
          </a:solidFill>
          <a:latin typeface="Arial" charset="0"/>
        </a:defRPr>
      </a:lvl9pPr>
    </p:titleStyle>
    <p:bodyStyle>
      <a:lvl1pPr marL="230188" indent="-230188" algn="l" rtl="0" eaLnBrk="0" fontAlgn="base" hangingPunct="0">
        <a:lnSpc>
          <a:spcPct val="95000"/>
        </a:lnSpc>
        <a:spcBef>
          <a:spcPct val="30000"/>
        </a:spcBef>
        <a:spcAft>
          <a:spcPct val="30000"/>
        </a:spcAft>
        <a:buClr>
          <a:srgbClr val="8C1A24"/>
        </a:buClr>
        <a:buSzPct val="115000"/>
        <a:buChar char="•"/>
        <a:tabLst>
          <a:tab pos="2454275" algn="l"/>
          <a:tab pos="3309938" algn="l"/>
        </a:tabLst>
        <a:defRPr sz="2400">
          <a:solidFill>
            <a:schemeClr val="tx2"/>
          </a:solidFill>
          <a:latin typeface="+mn-lt"/>
          <a:ea typeface="ＭＳ Ｐゴシック" charset="0"/>
          <a:cs typeface="ＭＳ Ｐゴシック" charset="0"/>
        </a:defRPr>
      </a:lvl1pPr>
      <a:lvl2pPr marL="573088" indent="-227013" algn="l" rtl="0" eaLnBrk="0" fontAlgn="base" hangingPunct="0">
        <a:lnSpc>
          <a:spcPct val="95000"/>
        </a:lnSpc>
        <a:spcBef>
          <a:spcPct val="30000"/>
        </a:spcBef>
        <a:spcAft>
          <a:spcPct val="30000"/>
        </a:spcAft>
        <a:buClr>
          <a:srgbClr val="8C1A24"/>
        </a:buClr>
        <a:buSzPct val="105000"/>
        <a:buFont typeface="Arial" charset="0"/>
        <a:buChar char="–"/>
        <a:tabLst>
          <a:tab pos="2454275" algn="l"/>
          <a:tab pos="3309938" algn="l"/>
        </a:tabLst>
        <a:defRPr sz="2200">
          <a:solidFill>
            <a:schemeClr val="tx2"/>
          </a:solidFill>
          <a:latin typeface="+mn-lt"/>
          <a:ea typeface="ＭＳ Ｐゴシック" charset="0"/>
        </a:defRPr>
      </a:lvl2pPr>
      <a:lvl3pPr marL="915988" indent="-227013" algn="l" rtl="0" eaLnBrk="0" fontAlgn="base" hangingPunct="0">
        <a:lnSpc>
          <a:spcPct val="95000"/>
        </a:lnSpc>
        <a:spcBef>
          <a:spcPct val="30000"/>
        </a:spcBef>
        <a:spcAft>
          <a:spcPct val="30000"/>
        </a:spcAft>
        <a:buClr>
          <a:srgbClr val="8C1A24"/>
        </a:buClr>
        <a:buSzPct val="75000"/>
        <a:buFont typeface="Arial" charset="0"/>
        <a:buChar char="■"/>
        <a:tabLst>
          <a:tab pos="2454275" algn="l"/>
          <a:tab pos="3309938" algn="l"/>
        </a:tabLst>
        <a:defRPr>
          <a:solidFill>
            <a:schemeClr val="tx2"/>
          </a:solidFill>
          <a:latin typeface="+mn-lt"/>
          <a:ea typeface="ＭＳ Ｐゴシック" charset="0"/>
        </a:defRPr>
      </a:lvl3pPr>
      <a:lvl4pPr marL="1262063" indent="-230188" algn="l" rtl="0" eaLnBrk="0" fontAlgn="base" hangingPunct="0">
        <a:lnSpc>
          <a:spcPct val="95000"/>
        </a:lnSpc>
        <a:spcBef>
          <a:spcPct val="30000"/>
        </a:spcBef>
        <a:spcAft>
          <a:spcPct val="30000"/>
        </a:spcAft>
        <a:buClr>
          <a:srgbClr val="8C1A24"/>
        </a:buClr>
        <a:buChar char="›"/>
        <a:tabLst>
          <a:tab pos="2454275" algn="l"/>
          <a:tab pos="3309938" algn="l"/>
        </a:tabLst>
        <a:defRPr>
          <a:solidFill>
            <a:schemeClr val="tx2"/>
          </a:solidFill>
          <a:latin typeface="+mn-lt"/>
          <a:ea typeface="ＭＳ Ｐゴシック" charset="0"/>
        </a:defRPr>
      </a:lvl4pPr>
      <a:lvl5pPr marL="1601788" indent="-223838" algn="l" rtl="0" eaLnBrk="0" fontAlgn="base" hangingPunct="0">
        <a:lnSpc>
          <a:spcPct val="95000"/>
        </a:lnSpc>
        <a:spcBef>
          <a:spcPct val="30000"/>
        </a:spcBef>
        <a:spcAft>
          <a:spcPct val="30000"/>
        </a:spcAft>
        <a:buClr>
          <a:srgbClr val="8C1A24"/>
        </a:buClr>
        <a:buChar char="»"/>
        <a:tabLst>
          <a:tab pos="2454275" algn="l"/>
          <a:tab pos="3309938" algn="l"/>
        </a:tabLst>
        <a:defRPr>
          <a:solidFill>
            <a:schemeClr val="tx2"/>
          </a:solidFill>
          <a:latin typeface="+mn-lt"/>
          <a:ea typeface="ＭＳ Ｐゴシック" charset="0"/>
        </a:defRPr>
      </a:lvl5pPr>
      <a:lvl6pPr marL="2060334"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6pPr>
      <a:lvl7pPr marL="2517481"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7pPr>
      <a:lvl8pPr marL="2974627"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8pPr>
      <a:lvl9pPr marL="3431773" indent="-225399" algn="l" rtl="0" fontAlgn="base">
        <a:lnSpc>
          <a:spcPct val="95000"/>
        </a:lnSpc>
        <a:spcBef>
          <a:spcPct val="30000"/>
        </a:spcBef>
        <a:spcAft>
          <a:spcPct val="30000"/>
        </a:spcAft>
        <a:buClr>
          <a:srgbClr val="8C1A24"/>
        </a:buClr>
        <a:buChar char="»"/>
        <a:tabLst>
          <a:tab pos="2455576" algn="l"/>
          <a:tab pos="3311138" algn="l"/>
        </a:tabLst>
        <a:defRPr>
          <a:solidFill>
            <a:schemeClr val="tx2"/>
          </a:solidFill>
          <a:latin typeface="+mn-lt"/>
        </a:defRPr>
      </a:lvl9pPr>
    </p:bodyStyle>
    <p:otherStyle>
      <a:defPPr>
        <a:defRPr lang="nl-NL"/>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mumc_powerpoint_01a"/>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723900" y="342900"/>
            <a:ext cx="75819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38" tIns="228571" rIns="0" bIns="0" numCol="1" anchor="t" anchorCtr="0" compatLnSpc="1">
            <a:prstTxWarp prst="textNoShape">
              <a:avLst/>
            </a:prstTxWarp>
          </a:bodyPr>
          <a:lstStyle/>
          <a:p>
            <a:pPr lvl="0"/>
            <a:r>
              <a:rPr lang="en-US" smtClean="0"/>
              <a:t>Klik om het opmaakprofiel te bewerken</a:t>
            </a:r>
          </a:p>
        </p:txBody>
      </p:sp>
      <p:sp>
        <p:nvSpPr>
          <p:cNvPr id="1028" name="Rectangle 4"/>
          <p:cNvSpPr>
            <a:spLocks noGrp="1" noChangeArrowheads="1"/>
          </p:cNvSpPr>
          <p:nvPr>
            <p:ph type="body" idx="1"/>
          </p:nvPr>
        </p:nvSpPr>
        <p:spPr bwMode="auto">
          <a:xfrm>
            <a:off x="836613" y="1676400"/>
            <a:ext cx="7469187" cy="464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61445" name="Rectangle 5"/>
          <p:cNvSpPr>
            <a:spLocks noGrp="1" noChangeArrowheads="1"/>
          </p:cNvSpPr>
          <p:nvPr>
            <p:ph type="ftr" sz="quarter" idx="3"/>
          </p:nvPr>
        </p:nvSpPr>
        <p:spPr bwMode="auto">
          <a:xfrm>
            <a:off x="836613" y="0"/>
            <a:ext cx="6973887"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6190" rIns="0" bIns="0" numCol="1" anchor="t" anchorCtr="0" compatLnSpc="1">
            <a:prstTxWarp prst="textNoShape">
              <a:avLst/>
            </a:prstTxWarp>
          </a:bodyPr>
          <a:lstStyle>
            <a:lvl1pPr>
              <a:defRPr sz="1300" smtClean="0">
                <a:solidFill>
                  <a:schemeClr val="bg1"/>
                </a:solidFill>
              </a:defRPr>
            </a:lvl1pPr>
          </a:lstStyle>
          <a:p>
            <a:pPr defTabSz="914400" fontAlgn="base">
              <a:spcBef>
                <a:spcPct val="0"/>
              </a:spcBef>
              <a:spcAft>
                <a:spcPct val="0"/>
              </a:spcAft>
              <a:defRPr/>
            </a:pPr>
            <a:r>
              <a:rPr lang="en-US">
                <a:solidFill>
                  <a:srgbClr val="FFFFFF"/>
                </a:solidFill>
              </a:rPr>
              <a:t> | </a:t>
            </a:r>
          </a:p>
        </p:txBody>
      </p:sp>
      <p:sp>
        <p:nvSpPr>
          <p:cNvPr id="61446" name="Rectangle 6"/>
          <p:cNvSpPr>
            <a:spLocks noGrp="1" noChangeArrowheads="1"/>
          </p:cNvSpPr>
          <p:nvPr>
            <p:ph type="sldNum" sz="quarter" idx="4"/>
          </p:nvPr>
        </p:nvSpPr>
        <p:spPr bwMode="auto">
          <a:xfrm>
            <a:off x="7886700" y="0"/>
            <a:ext cx="4191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6190" rIns="0" bIns="0" numCol="1" anchor="t" anchorCtr="0" compatLnSpc="1">
            <a:prstTxWarp prst="textNoShape">
              <a:avLst/>
            </a:prstTxWarp>
          </a:bodyPr>
          <a:lstStyle>
            <a:lvl1pPr algn="r">
              <a:defRPr sz="1300" smtClean="0">
                <a:solidFill>
                  <a:schemeClr val="bg1"/>
                </a:solidFill>
              </a:defRPr>
            </a:lvl1pPr>
          </a:lstStyle>
          <a:p>
            <a:pPr defTabSz="914400" fontAlgn="base">
              <a:spcBef>
                <a:spcPct val="0"/>
              </a:spcBef>
              <a:spcAft>
                <a:spcPct val="0"/>
              </a:spcAft>
              <a:defRPr/>
            </a:pPr>
            <a:fld id="{89174978-83CD-40FA-B12F-0FEEC3BBB14B}" type="slidenum">
              <a:rPr lang="en-US">
                <a:solidFill>
                  <a:srgbClr val="FFFFFF"/>
                </a:solidFill>
              </a:rPr>
              <a:pPr defTabSz="914400" fontAlgn="base">
                <a:spcBef>
                  <a:spcPct val="0"/>
                </a:spcBef>
                <a:spcAft>
                  <a:spcPct val="0"/>
                </a:spcAft>
                <a:defRPr/>
              </a:pPr>
              <a:t>‹nr.›</a:t>
            </a:fld>
            <a:endParaRPr lang="en-US">
              <a:solidFill>
                <a:srgbClr val="FFFFFF"/>
              </a:solidFill>
            </a:endParaRPr>
          </a:p>
        </p:txBody>
      </p:sp>
    </p:spTree>
    <p:extLst>
      <p:ext uri="{BB962C8B-B14F-4D97-AF65-F5344CB8AC3E}">
        <p14:creationId xmlns:p14="http://schemas.microsoft.com/office/powerpoint/2010/main" xmlns="" val="2843637934"/>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hf sldNum="0" hdr="0" dt="0"/>
  <p:txStyles>
    <p:titleStyle>
      <a:lvl1pPr algn="l" rtl="0" eaLnBrk="0" fontAlgn="base" hangingPunct="0">
        <a:lnSpc>
          <a:spcPct val="90000"/>
        </a:lnSpc>
        <a:spcBef>
          <a:spcPct val="0"/>
        </a:spcBef>
        <a:spcAft>
          <a:spcPct val="0"/>
        </a:spcAft>
        <a:defRPr sz="3000" b="1">
          <a:solidFill>
            <a:schemeClr val="tx1"/>
          </a:solidFill>
          <a:latin typeface="+mj-lt"/>
          <a:ea typeface="+mj-ea"/>
          <a:cs typeface="+mj-cs"/>
        </a:defRPr>
      </a:lvl1pPr>
      <a:lvl2pPr algn="l" rtl="0" eaLnBrk="0" fontAlgn="base" hangingPunct="0">
        <a:lnSpc>
          <a:spcPct val="90000"/>
        </a:lnSpc>
        <a:spcBef>
          <a:spcPct val="0"/>
        </a:spcBef>
        <a:spcAft>
          <a:spcPct val="0"/>
        </a:spcAft>
        <a:defRPr sz="3000" b="1">
          <a:solidFill>
            <a:schemeClr val="tx1"/>
          </a:solidFill>
          <a:latin typeface="Arial" charset="0"/>
        </a:defRPr>
      </a:lvl2pPr>
      <a:lvl3pPr algn="l" rtl="0" eaLnBrk="0" fontAlgn="base" hangingPunct="0">
        <a:lnSpc>
          <a:spcPct val="90000"/>
        </a:lnSpc>
        <a:spcBef>
          <a:spcPct val="0"/>
        </a:spcBef>
        <a:spcAft>
          <a:spcPct val="0"/>
        </a:spcAft>
        <a:defRPr sz="3000" b="1">
          <a:solidFill>
            <a:schemeClr val="tx1"/>
          </a:solidFill>
          <a:latin typeface="Arial" charset="0"/>
        </a:defRPr>
      </a:lvl3pPr>
      <a:lvl4pPr algn="l" rtl="0" eaLnBrk="0" fontAlgn="base" hangingPunct="0">
        <a:lnSpc>
          <a:spcPct val="90000"/>
        </a:lnSpc>
        <a:spcBef>
          <a:spcPct val="0"/>
        </a:spcBef>
        <a:spcAft>
          <a:spcPct val="0"/>
        </a:spcAft>
        <a:defRPr sz="3000" b="1">
          <a:solidFill>
            <a:schemeClr val="tx1"/>
          </a:solidFill>
          <a:latin typeface="Arial" charset="0"/>
        </a:defRPr>
      </a:lvl4pPr>
      <a:lvl5pPr algn="l" rtl="0" eaLnBrk="0" fontAlgn="base" hangingPunct="0">
        <a:lnSpc>
          <a:spcPct val="90000"/>
        </a:lnSpc>
        <a:spcBef>
          <a:spcPct val="0"/>
        </a:spcBef>
        <a:spcAft>
          <a:spcPct val="0"/>
        </a:spcAft>
        <a:defRPr sz="3000" b="1">
          <a:solidFill>
            <a:schemeClr val="tx1"/>
          </a:solidFill>
          <a:latin typeface="Arial" charset="0"/>
        </a:defRPr>
      </a:lvl5pPr>
      <a:lvl6pPr marL="457200" algn="l" rtl="0" fontAlgn="base">
        <a:lnSpc>
          <a:spcPct val="90000"/>
        </a:lnSpc>
        <a:spcBef>
          <a:spcPct val="0"/>
        </a:spcBef>
        <a:spcAft>
          <a:spcPct val="0"/>
        </a:spcAft>
        <a:defRPr sz="3000" b="1">
          <a:solidFill>
            <a:schemeClr val="tx1"/>
          </a:solidFill>
          <a:latin typeface="Arial" charset="0"/>
        </a:defRPr>
      </a:lvl6pPr>
      <a:lvl7pPr marL="914400" algn="l" rtl="0" fontAlgn="base">
        <a:lnSpc>
          <a:spcPct val="90000"/>
        </a:lnSpc>
        <a:spcBef>
          <a:spcPct val="0"/>
        </a:spcBef>
        <a:spcAft>
          <a:spcPct val="0"/>
        </a:spcAft>
        <a:defRPr sz="3000" b="1">
          <a:solidFill>
            <a:schemeClr val="tx1"/>
          </a:solidFill>
          <a:latin typeface="Arial" charset="0"/>
        </a:defRPr>
      </a:lvl7pPr>
      <a:lvl8pPr marL="1371600" algn="l" rtl="0" fontAlgn="base">
        <a:lnSpc>
          <a:spcPct val="90000"/>
        </a:lnSpc>
        <a:spcBef>
          <a:spcPct val="0"/>
        </a:spcBef>
        <a:spcAft>
          <a:spcPct val="0"/>
        </a:spcAft>
        <a:defRPr sz="3000" b="1">
          <a:solidFill>
            <a:schemeClr val="tx1"/>
          </a:solidFill>
          <a:latin typeface="Arial" charset="0"/>
        </a:defRPr>
      </a:lvl8pPr>
      <a:lvl9pPr marL="1828800" algn="l" rtl="0" fontAlgn="base">
        <a:lnSpc>
          <a:spcPct val="90000"/>
        </a:lnSpc>
        <a:spcBef>
          <a:spcPct val="0"/>
        </a:spcBef>
        <a:spcAft>
          <a:spcPct val="0"/>
        </a:spcAft>
        <a:defRPr sz="3000" b="1">
          <a:solidFill>
            <a:schemeClr val="tx1"/>
          </a:solidFill>
          <a:latin typeface="Arial" charset="0"/>
        </a:defRPr>
      </a:lvl9pPr>
    </p:titleStyle>
    <p:bodyStyle>
      <a:lvl1pPr marL="342900" indent="-342900" algn="l" rtl="0" eaLnBrk="0" fontAlgn="base" hangingPunct="0">
        <a:lnSpc>
          <a:spcPct val="95000"/>
        </a:lnSpc>
        <a:spcBef>
          <a:spcPct val="0"/>
        </a:spcBef>
        <a:spcAft>
          <a:spcPct val="40000"/>
        </a:spcAft>
        <a:defRPr sz="2300">
          <a:solidFill>
            <a:schemeClr val="tx1"/>
          </a:solidFill>
          <a:latin typeface="+mn-lt"/>
          <a:ea typeface="+mn-ea"/>
          <a:cs typeface="+mn-cs"/>
        </a:defRPr>
      </a:lvl1pPr>
      <a:lvl2pPr marL="239713" indent="-238125" algn="l" rtl="0" eaLnBrk="0" fontAlgn="base" hangingPunct="0">
        <a:lnSpc>
          <a:spcPct val="95000"/>
        </a:lnSpc>
        <a:spcBef>
          <a:spcPct val="0"/>
        </a:spcBef>
        <a:spcAft>
          <a:spcPct val="40000"/>
        </a:spcAft>
        <a:buChar char="•"/>
        <a:defRPr sz="2300">
          <a:solidFill>
            <a:schemeClr val="tx1"/>
          </a:solidFill>
          <a:latin typeface="+mn-lt"/>
        </a:defRPr>
      </a:lvl2pPr>
      <a:lvl3pPr marL="527050" indent="-285750" algn="l" rtl="0" eaLnBrk="0" fontAlgn="base" hangingPunct="0">
        <a:lnSpc>
          <a:spcPct val="95000"/>
        </a:lnSpc>
        <a:spcBef>
          <a:spcPct val="0"/>
        </a:spcBef>
        <a:spcAft>
          <a:spcPct val="40000"/>
        </a:spcAft>
        <a:buFont typeface="Arial" charset="0"/>
        <a:buChar char="–"/>
        <a:defRPr sz="2300">
          <a:solidFill>
            <a:schemeClr val="tx1"/>
          </a:solidFill>
          <a:latin typeface="+mn-lt"/>
        </a:defRPr>
      </a:lvl3pPr>
      <a:lvl4pPr marL="798513" indent="-269875" algn="l" rtl="0" eaLnBrk="0" fontAlgn="base" hangingPunct="0">
        <a:lnSpc>
          <a:spcPct val="95000"/>
        </a:lnSpc>
        <a:spcBef>
          <a:spcPct val="0"/>
        </a:spcBef>
        <a:spcAft>
          <a:spcPct val="40000"/>
        </a:spcAft>
        <a:buChar char="–"/>
        <a:defRPr sz="2300">
          <a:solidFill>
            <a:schemeClr val="tx1"/>
          </a:solidFill>
          <a:latin typeface="+mn-lt"/>
        </a:defRPr>
      </a:lvl4pPr>
      <a:lvl5pPr marL="1095375" indent="-295275" algn="l" rtl="0" eaLnBrk="0" fontAlgn="base" hangingPunct="0">
        <a:lnSpc>
          <a:spcPct val="95000"/>
        </a:lnSpc>
        <a:spcBef>
          <a:spcPct val="0"/>
        </a:spcBef>
        <a:spcAft>
          <a:spcPct val="40000"/>
        </a:spcAft>
        <a:buFont typeface="Arial" charset="0"/>
        <a:buChar char="–"/>
        <a:defRPr sz="2300">
          <a:solidFill>
            <a:schemeClr val="tx1"/>
          </a:solidFill>
          <a:latin typeface="+mn-lt"/>
        </a:defRPr>
      </a:lvl5pPr>
      <a:lvl6pPr marL="1552575" indent="-295275" algn="l" rtl="0" fontAlgn="base">
        <a:lnSpc>
          <a:spcPct val="95000"/>
        </a:lnSpc>
        <a:spcBef>
          <a:spcPct val="0"/>
        </a:spcBef>
        <a:spcAft>
          <a:spcPct val="40000"/>
        </a:spcAft>
        <a:buFont typeface="Arial" charset="0"/>
        <a:buChar char="–"/>
        <a:defRPr sz="2300">
          <a:solidFill>
            <a:schemeClr val="tx1"/>
          </a:solidFill>
          <a:latin typeface="+mn-lt"/>
        </a:defRPr>
      </a:lvl6pPr>
      <a:lvl7pPr marL="2009775" indent="-295275" algn="l" rtl="0" fontAlgn="base">
        <a:lnSpc>
          <a:spcPct val="95000"/>
        </a:lnSpc>
        <a:spcBef>
          <a:spcPct val="0"/>
        </a:spcBef>
        <a:spcAft>
          <a:spcPct val="40000"/>
        </a:spcAft>
        <a:buFont typeface="Arial" charset="0"/>
        <a:buChar char="–"/>
        <a:defRPr sz="2300">
          <a:solidFill>
            <a:schemeClr val="tx1"/>
          </a:solidFill>
          <a:latin typeface="+mn-lt"/>
        </a:defRPr>
      </a:lvl7pPr>
      <a:lvl8pPr marL="2466975" indent="-295275" algn="l" rtl="0" fontAlgn="base">
        <a:lnSpc>
          <a:spcPct val="95000"/>
        </a:lnSpc>
        <a:spcBef>
          <a:spcPct val="0"/>
        </a:spcBef>
        <a:spcAft>
          <a:spcPct val="40000"/>
        </a:spcAft>
        <a:buFont typeface="Arial" charset="0"/>
        <a:buChar char="–"/>
        <a:defRPr sz="2300">
          <a:solidFill>
            <a:schemeClr val="tx1"/>
          </a:solidFill>
          <a:latin typeface="+mn-lt"/>
        </a:defRPr>
      </a:lvl8pPr>
      <a:lvl9pPr marL="2924175" indent="-295275" algn="l" rtl="0" fontAlgn="base">
        <a:lnSpc>
          <a:spcPct val="95000"/>
        </a:lnSpc>
        <a:spcBef>
          <a:spcPct val="0"/>
        </a:spcBef>
        <a:spcAft>
          <a:spcPct val="40000"/>
        </a:spcAft>
        <a:buFont typeface="Arial" charset="0"/>
        <a:buChar char="–"/>
        <a:defRPr sz="23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mumc_powerpoint_01a"/>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723900" y="342900"/>
            <a:ext cx="758190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238" tIns="228571" rIns="0" bIns="0" numCol="1" anchor="t" anchorCtr="0" compatLnSpc="1">
            <a:prstTxWarp prst="textNoShape">
              <a:avLst/>
            </a:prstTxWarp>
          </a:bodyPr>
          <a:lstStyle/>
          <a:p>
            <a:pPr lvl="0"/>
            <a:r>
              <a:rPr lang="en-US" smtClean="0"/>
              <a:t>Klik om het opmaakprofiel te bewerken</a:t>
            </a:r>
          </a:p>
        </p:txBody>
      </p:sp>
      <p:sp>
        <p:nvSpPr>
          <p:cNvPr id="2052" name="Rectangle 4"/>
          <p:cNvSpPr>
            <a:spLocks noGrp="1" noChangeArrowheads="1"/>
          </p:cNvSpPr>
          <p:nvPr>
            <p:ph type="body" idx="1"/>
          </p:nvPr>
        </p:nvSpPr>
        <p:spPr bwMode="auto">
          <a:xfrm>
            <a:off x="836613" y="1676400"/>
            <a:ext cx="7469187" cy="46497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smtClean="0"/>
              <a:t>Klik om de opmaakprofielen van de modeltekst te bewerken</a:t>
            </a:r>
          </a:p>
          <a:p>
            <a:pPr lvl="1"/>
            <a:r>
              <a:rPr lang="en-US" smtClean="0"/>
              <a:t>Tweede niveau</a:t>
            </a:r>
          </a:p>
          <a:p>
            <a:pPr lvl="2"/>
            <a:r>
              <a:rPr lang="en-US" smtClean="0"/>
              <a:t>Derde niveau</a:t>
            </a:r>
          </a:p>
          <a:p>
            <a:pPr lvl="3"/>
            <a:r>
              <a:rPr lang="en-US" smtClean="0"/>
              <a:t>Vierde niveau</a:t>
            </a:r>
          </a:p>
          <a:p>
            <a:pPr lvl="4"/>
            <a:r>
              <a:rPr lang="en-US" smtClean="0"/>
              <a:t>Vijfde niveau</a:t>
            </a:r>
          </a:p>
        </p:txBody>
      </p:sp>
      <p:sp>
        <p:nvSpPr>
          <p:cNvPr id="61445" name="Rectangle 5"/>
          <p:cNvSpPr>
            <a:spLocks noGrp="1" noChangeArrowheads="1"/>
          </p:cNvSpPr>
          <p:nvPr>
            <p:ph type="ftr" sz="quarter" idx="3"/>
          </p:nvPr>
        </p:nvSpPr>
        <p:spPr bwMode="auto">
          <a:xfrm>
            <a:off x="836613" y="0"/>
            <a:ext cx="6973887"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6190" rIns="0" bIns="0" numCol="1" anchor="t" anchorCtr="0" compatLnSpc="1">
            <a:prstTxWarp prst="textNoShape">
              <a:avLst/>
            </a:prstTxWarp>
          </a:bodyPr>
          <a:lstStyle>
            <a:lvl1pPr>
              <a:defRPr sz="1300" smtClean="0">
                <a:solidFill>
                  <a:schemeClr val="bg1"/>
                </a:solidFill>
              </a:defRPr>
            </a:lvl1pPr>
          </a:lstStyle>
          <a:p>
            <a:pPr defTabSz="914400" fontAlgn="base">
              <a:spcBef>
                <a:spcPct val="0"/>
              </a:spcBef>
              <a:spcAft>
                <a:spcPct val="0"/>
              </a:spcAft>
              <a:defRPr/>
            </a:pPr>
            <a:r>
              <a:rPr lang="en-US">
                <a:solidFill>
                  <a:srgbClr val="FFFFFF"/>
                </a:solidFill>
              </a:rPr>
              <a:t> | </a:t>
            </a:r>
          </a:p>
        </p:txBody>
      </p:sp>
      <p:sp>
        <p:nvSpPr>
          <p:cNvPr id="61446" name="Rectangle 6"/>
          <p:cNvSpPr>
            <a:spLocks noGrp="1" noChangeArrowheads="1"/>
          </p:cNvSpPr>
          <p:nvPr>
            <p:ph type="sldNum" sz="quarter" idx="4"/>
          </p:nvPr>
        </p:nvSpPr>
        <p:spPr bwMode="auto">
          <a:xfrm>
            <a:off x="7886700" y="0"/>
            <a:ext cx="4191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76190" rIns="0" bIns="0" numCol="1" anchor="t" anchorCtr="0" compatLnSpc="1">
            <a:prstTxWarp prst="textNoShape">
              <a:avLst/>
            </a:prstTxWarp>
          </a:bodyPr>
          <a:lstStyle>
            <a:lvl1pPr algn="r">
              <a:defRPr sz="1300" smtClean="0">
                <a:solidFill>
                  <a:schemeClr val="bg1"/>
                </a:solidFill>
              </a:defRPr>
            </a:lvl1pPr>
          </a:lstStyle>
          <a:p>
            <a:pPr defTabSz="914400" fontAlgn="base">
              <a:spcBef>
                <a:spcPct val="0"/>
              </a:spcBef>
              <a:spcAft>
                <a:spcPct val="0"/>
              </a:spcAft>
              <a:defRPr/>
            </a:pPr>
            <a:fld id="{A845D0B8-AED0-4ACD-B101-382F4CA5B89A}" type="slidenum">
              <a:rPr lang="en-US">
                <a:solidFill>
                  <a:srgbClr val="FFFFFF"/>
                </a:solidFill>
              </a:rPr>
              <a:pPr defTabSz="914400" fontAlgn="base">
                <a:spcBef>
                  <a:spcPct val="0"/>
                </a:spcBef>
                <a:spcAft>
                  <a:spcPct val="0"/>
                </a:spcAft>
                <a:defRPr/>
              </a:pPr>
              <a:t>‹nr.›</a:t>
            </a:fld>
            <a:endParaRPr lang="en-US">
              <a:solidFill>
                <a:srgbClr val="FFFFFF"/>
              </a:solidFill>
            </a:endParaRPr>
          </a:p>
        </p:txBody>
      </p:sp>
    </p:spTree>
    <p:extLst>
      <p:ext uri="{BB962C8B-B14F-4D97-AF65-F5344CB8AC3E}">
        <p14:creationId xmlns:p14="http://schemas.microsoft.com/office/powerpoint/2010/main" xmlns="" val="39421615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hf sldNum="0" hdr="0" dt="0"/>
  <p:txStyles>
    <p:titleStyle>
      <a:lvl1pPr algn="l" rtl="0" eaLnBrk="0" fontAlgn="base" hangingPunct="0">
        <a:lnSpc>
          <a:spcPct val="90000"/>
        </a:lnSpc>
        <a:spcBef>
          <a:spcPct val="0"/>
        </a:spcBef>
        <a:spcAft>
          <a:spcPct val="0"/>
        </a:spcAft>
        <a:defRPr sz="3000" b="1">
          <a:solidFill>
            <a:schemeClr val="tx1"/>
          </a:solidFill>
          <a:latin typeface="+mj-lt"/>
          <a:ea typeface="+mj-ea"/>
          <a:cs typeface="+mj-cs"/>
        </a:defRPr>
      </a:lvl1pPr>
      <a:lvl2pPr algn="l" rtl="0" eaLnBrk="0" fontAlgn="base" hangingPunct="0">
        <a:lnSpc>
          <a:spcPct val="90000"/>
        </a:lnSpc>
        <a:spcBef>
          <a:spcPct val="0"/>
        </a:spcBef>
        <a:spcAft>
          <a:spcPct val="0"/>
        </a:spcAft>
        <a:defRPr sz="3000" b="1">
          <a:solidFill>
            <a:schemeClr val="tx1"/>
          </a:solidFill>
          <a:latin typeface="Arial" charset="0"/>
        </a:defRPr>
      </a:lvl2pPr>
      <a:lvl3pPr algn="l" rtl="0" eaLnBrk="0" fontAlgn="base" hangingPunct="0">
        <a:lnSpc>
          <a:spcPct val="90000"/>
        </a:lnSpc>
        <a:spcBef>
          <a:spcPct val="0"/>
        </a:spcBef>
        <a:spcAft>
          <a:spcPct val="0"/>
        </a:spcAft>
        <a:defRPr sz="3000" b="1">
          <a:solidFill>
            <a:schemeClr val="tx1"/>
          </a:solidFill>
          <a:latin typeface="Arial" charset="0"/>
        </a:defRPr>
      </a:lvl3pPr>
      <a:lvl4pPr algn="l" rtl="0" eaLnBrk="0" fontAlgn="base" hangingPunct="0">
        <a:lnSpc>
          <a:spcPct val="90000"/>
        </a:lnSpc>
        <a:spcBef>
          <a:spcPct val="0"/>
        </a:spcBef>
        <a:spcAft>
          <a:spcPct val="0"/>
        </a:spcAft>
        <a:defRPr sz="3000" b="1">
          <a:solidFill>
            <a:schemeClr val="tx1"/>
          </a:solidFill>
          <a:latin typeface="Arial" charset="0"/>
        </a:defRPr>
      </a:lvl4pPr>
      <a:lvl5pPr algn="l" rtl="0" eaLnBrk="0" fontAlgn="base" hangingPunct="0">
        <a:lnSpc>
          <a:spcPct val="90000"/>
        </a:lnSpc>
        <a:spcBef>
          <a:spcPct val="0"/>
        </a:spcBef>
        <a:spcAft>
          <a:spcPct val="0"/>
        </a:spcAft>
        <a:defRPr sz="3000" b="1">
          <a:solidFill>
            <a:schemeClr val="tx1"/>
          </a:solidFill>
          <a:latin typeface="Arial" charset="0"/>
        </a:defRPr>
      </a:lvl5pPr>
      <a:lvl6pPr marL="457200" algn="l" rtl="0" fontAlgn="base">
        <a:lnSpc>
          <a:spcPct val="90000"/>
        </a:lnSpc>
        <a:spcBef>
          <a:spcPct val="0"/>
        </a:spcBef>
        <a:spcAft>
          <a:spcPct val="0"/>
        </a:spcAft>
        <a:defRPr sz="3000" b="1">
          <a:solidFill>
            <a:schemeClr val="tx1"/>
          </a:solidFill>
          <a:latin typeface="Arial" charset="0"/>
        </a:defRPr>
      </a:lvl6pPr>
      <a:lvl7pPr marL="914400" algn="l" rtl="0" fontAlgn="base">
        <a:lnSpc>
          <a:spcPct val="90000"/>
        </a:lnSpc>
        <a:spcBef>
          <a:spcPct val="0"/>
        </a:spcBef>
        <a:spcAft>
          <a:spcPct val="0"/>
        </a:spcAft>
        <a:defRPr sz="3000" b="1">
          <a:solidFill>
            <a:schemeClr val="tx1"/>
          </a:solidFill>
          <a:latin typeface="Arial" charset="0"/>
        </a:defRPr>
      </a:lvl7pPr>
      <a:lvl8pPr marL="1371600" algn="l" rtl="0" fontAlgn="base">
        <a:lnSpc>
          <a:spcPct val="90000"/>
        </a:lnSpc>
        <a:spcBef>
          <a:spcPct val="0"/>
        </a:spcBef>
        <a:spcAft>
          <a:spcPct val="0"/>
        </a:spcAft>
        <a:defRPr sz="3000" b="1">
          <a:solidFill>
            <a:schemeClr val="tx1"/>
          </a:solidFill>
          <a:latin typeface="Arial" charset="0"/>
        </a:defRPr>
      </a:lvl8pPr>
      <a:lvl9pPr marL="1828800" algn="l" rtl="0" fontAlgn="base">
        <a:lnSpc>
          <a:spcPct val="90000"/>
        </a:lnSpc>
        <a:spcBef>
          <a:spcPct val="0"/>
        </a:spcBef>
        <a:spcAft>
          <a:spcPct val="0"/>
        </a:spcAft>
        <a:defRPr sz="3000" b="1">
          <a:solidFill>
            <a:schemeClr val="tx1"/>
          </a:solidFill>
          <a:latin typeface="Arial" charset="0"/>
        </a:defRPr>
      </a:lvl9pPr>
    </p:titleStyle>
    <p:bodyStyle>
      <a:lvl1pPr marL="342900" indent="-342900" algn="l" rtl="0" eaLnBrk="0" fontAlgn="base" hangingPunct="0">
        <a:lnSpc>
          <a:spcPct val="95000"/>
        </a:lnSpc>
        <a:spcBef>
          <a:spcPct val="0"/>
        </a:spcBef>
        <a:spcAft>
          <a:spcPct val="40000"/>
        </a:spcAft>
        <a:defRPr sz="2300">
          <a:solidFill>
            <a:schemeClr val="tx1"/>
          </a:solidFill>
          <a:latin typeface="+mn-lt"/>
          <a:ea typeface="+mn-ea"/>
          <a:cs typeface="+mn-cs"/>
        </a:defRPr>
      </a:lvl1pPr>
      <a:lvl2pPr marL="239713" indent="-238125" algn="l" rtl="0" eaLnBrk="0" fontAlgn="base" hangingPunct="0">
        <a:lnSpc>
          <a:spcPct val="95000"/>
        </a:lnSpc>
        <a:spcBef>
          <a:spcPct val="0"/>
        </a:spcBef>
        <a:spcAft>
          <a:spcPct val="40000"/>
        </a:spcAft>
        <a:buChar char="•"/>
        <a:defRPr sz="2300">
          <a:solidFill>
            <a:schemeClr val="tx1"/>
          </a:solidFill>
          <a:latin typeface="+mn-lt"/>
        </a:defRPr>
      </a:lvl2pPr>
      <a:lvl3pPr marL="527050" indent="-285750" algn="l" rtl="0" eaLnBrk="0" fontAlgn="base" hangingPunct="0">
        <a:lnSpc>
          <a:spcPct val="95000"/>
        </a:lnSpc>
        <a:spcBef>
          <a:spcPct val="0"/>
        </a:spcBef>
        <a:spcAft>
          <a:spcPct val="40000"/>
        </a:spcAft>
        <a:buFont typeface="Arial" charset="0"/>
        <a:buChar char="–"/>
        <a:defRPr sz="2300">
          <a:solidFill>
            <a:schemeClr val="tx1"/>
          </a:solidFill>
          <a:latin typeface="+mn-lt"/>
        </a:defRPr>
      </a:lvl3pPr>
      <a:lvl4pPr marL="798513" indent="-269875" algn="l" rtl="0" eaLnBrk="0" fontAlgn="base" hangingPunct="0">
        <a:lnSpc>
          <a:spcPct val="95000"/>
        </a:lnSpc>
        <a:spcBef>
          <a:spcPct val="0"/>
        </a:spcBef>
        <a:spcAft>
          <a:spcPct val="40000"/>
        </a:spcAft>
        <a:buChar char="–"/>
        <a:defRPr sz="2300">
          <a:solidFill>
            <a:schemeClr val="tx1"/>
          </a:solidFill>
          <a:latin typeface="+mn-lt"/>
        </a:defRPr>
      </a:lvl4pPr>
      <a:lvl5pPr marL="1095375" indent="-295275" algn="l" rtl="0" eaLnBrk="0" fontAlgn="base" hangingPunct="0">
        <a:lnSpc>
          <a:spcPct val="95000"/>
        </a:lnSpc>
        <a:spcBef>
          <a:spcPct val="0"/>
        </a:spcBef>
        <a:spcAft>
          <a:spcPct val="40000"/>
        </a:spcAft>
        <a:buFont typeface="Arial" charset="0"/>
        <a:buChar char="–"/>
        <a:defRPr sz="2300">
          <a:solidFill>
            <a:schemeClr val="tx1"/>
          </a:solidFill>
          <a:latin typeface="+mn-lt"/>
        </a:defRPr>
      </a:lvl5pPr>
      <a:lvl6pPr marL="1552575" indent="-295275" algn="l" rtl="0" fontAlgn="base">
        <a:lnSpc>
          <a:spcPct val="95000"/>
        </a:lnSpc>
        <a:spcBef>
          <a:spcPct val="0"/>
        </a:spcBef>
        <a:spcAft>
          <a:spcPct val="40000"/>
        </a:spcAft>
        <a:buFont typeface="Arial" charset="0"/>
        <a:buChar char="–"/>
        <a:defRPr sz="2300">
          <a:solidFill>
            <a:schemeClr val="tx1"/>
          </a:solidFill>
          <a:latin typeface="+mn-lt"/>
        </a:defRPr>
      </a:lvl6pPr>
      <a:lvl7pPr marL="2009775" indent="-295275" algn="l" rtl="0" fontAlgn="base">
        <a:lnSpc>
          <a:spcPct val="95000"/>
        </a:lnSpc>
        <a:spcBef>
          <a:spcPct val="0"/>
        </a:spcBef>
        <a:spcAft>
          <a:spcPct val="40000"/>
        </a:spcAft>
        <a:buFont typeface="Arial" charset="0"/>
        <a:buChar char="–"/>
        <a:defRPr sz="2300">
          <a:solidFill>
            <a:schemeClr val="tx1"/>
          </a:solidFill>
          <a:latin typeface="+mn-lt"/>
        </a:defRPr>
      </a:lvl7pPr>
      <a:lvl8pPr marL="2466975" indent="-295275" algn="l" rtl="0" fontAlgn="base">
        <a:lnSpc>
          <a:spcPct val="95000"/>
        </a:lnSpc>
        <a:spcBef>
          <a:spcPct val="0"/>
        </a:spcBef>
        <a:spcAft>
          <a:spcPct val="40000"/>
        </a:spcAft>
        <a:buFont typeface="Arial" charset="0"/>
        <a:buChar char="–"/>
        <a:defRPr sz="2300">
          <a:solidFill>
            <a:schemeClr val="tx1"/>
          </a:solidFill>
          <a:latin typeface="+mn-lt"/>
        </a:defRPr>
      </a:lvl8pPr>
      <a:lvl9pPr marL="2924175" indent="-295275" algn="l" rtl="0" fontAlgn="base">
        <a:lnSpc>
          <a:spcPct val="95000"/>
        </a:lnSpc>
        <a:spcBef>
          <a:spcPct val="0"/>
        </a:spcBef>
        <a:spcAft>
          <a:spcPct val="40000"/>
        </a:spcAft>
        <a:buFont typeface="Arial" charset="0"/>
        <a:buChar char="–"/>
        <a:defRPr sz="23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5.emf"/><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2700"/>
            <a:ext cx="1073150" cy="107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273706" y="171450"/>
            <a:ext cx="483393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kstvak 7"/>
          <p:cNvSpPr txBox="1"/>
          <p:nvPr/>
        </p:nvSpPr>
        <p:spPr>
          <a:xfrm>
            <a:off x="1073150" y="2819400"/>
            <a:ext cx="6871167" cy="769441"/>
          </a:xfrm>
          <a:prstGeom prst="rect">
            <a:avLst/>
          </a:prstGeom>
          <a:noFill/>
        </p:spPr>
        <p:txBody>
          <a:bodyPr wrap="none" rtlCol="0">
            <a:spAutoFit/>
          </a:bodyPr>
          <a:lstStyle/>
          <a:p>
            <a:r>
              <a:rPr lang="nl-NL" sz="4400" b="1" dirty="0" err="1" smtClean="0">
                <a:latin typeface="+mj-lt"/>
              </a:rPr>
              <a:t>Baroreflex</a:t>
            </a:r>
            <a:r>
              <a:rPr lang="nl-NL" sz="4400" b="1" dirty="0" smtClean="0">
                <a:latin typeface="+mj-lt"/>
              </a:rPr>
              <a:t> activatie therapie</a:t>
            </a:r>
            <a:endParaRPr lang="nl-NL" sz="4400" b="1" dirty="0">
              <a:latin typeface="+mj-lt"/>
            </a:endParaRPr>
          </a:p>
        </p:txBody>
      </p:sp>
      <p:sp>
        <p:nvSpPr>
          <p:cNvPr id="9" name="Tekstvak 8"/>
          <p:cNvSpPr txBox="1"/>
          <p:nvPr/>
        </p:nvSpPr>
        <p:spPr>
          <a:xfrm>
            <a:off x="1175038" y="3987800"/>
            <a:ext cx="5233975" cy="1261884"/>
          </a:xfrm>
          <a:prstGeom prst="rect">
            <a:avLst/>
          </a:prstGeom>
          <a:noFill/>
        </p:spPr>
        <p:txBody>
          <a:bodyPr wrap="none" rtlCol="0">
            <a:spAutoFit/>
          </a:bodyPr>
          <a:lstStyle/>
          <a:p>
            <a:r>
              <a:rPr lang="nl-NL" sz="3200" dirty="0" smtClean="0"/>
              <a:t>Dr. A.A. (Bram) Kroon </a:t>
            </a:r>
          </a:p>
          <a:p>
            <a:r>
              <a:rPr lang="nl-NL" sz="2000" dirty="0"/>
              <a:t>i</a:t>
            </a:r>
            <a:r>
              <a:rPr lang="nl-NL" sz="2000" dirty="0" smtClean="0"/>
              <a:t>nternist-vasculair geneeskundige</a:t>
            </a:r>
          </a:p>
          <a:p>
            <a:r>
              <a:rPr lang="nl-NL" sz="2400" dirty="0" smtClean="0"/>
              <a:t>Maastricht UMC+, Interne Geneeskunde</a:t>
            </a:r>
            <a:endParaRPr lang="nl-NL" sz="2400" dirty="0"/>
          </a:p>
        </p:txBody>
      </p:sp>
    </p:spTree>
    <p:extLst>
      <p:ext uri="{BB962C8B-B14F-4D97-AF65-F5344CB8AC3E}">
        <p14:creationId xmlns:p14="http://schemas.microsoft.com/office/powerpoint/2010/main" xmlns="" val="21413297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voettekst 4"/>
          <p:cNvSpPr>
            <a:spLocks noGrp="1"/>
          </p:cNvSpPr>
          <p:nvPr>
            <p:ph type="ftr" sz="quarter" idx="10"/>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300">
                <a:solidFill>
                  <a:srgbClr val="FFFFFF"/>
                </a:solidFill>
              </a:rPr>
              <a:t> | </a:t>
            </a:r>
          </a:p>
        </p:txBody>
      </p:sp>
      <p:sp>
        <p:nvSpPr>
          <p:cNvPr id="19458" name="Rectangle 2"/>
          <p:cNvSpPr>
            <a:spLocks noGrp="1" noChangeArrowheads="1"/>
          </p:cNvSpPr>
          <p:nvPr>
            <p:ph type="title"/>
          </p:nvPr>
        </p:nvSpPr>
        <p:spPr>
          <a:xfrm>
            <a:off x="250825" y="549275"/>
            <a:ext cx="8662988" cy="863600"/>
          </a:xfrm>
          <a:ln>
            <a:solidFill>
              <a:schemeClr val="tx2"/>
            </a:solidFill>
            <a:miter lim="800000"/>
            <a:headEnd/>
            <a:tailEnd/>
          </a:ln>
        </p:spPr>
        <p:txBody>
          <a:bodyPr/>
          <a:lstStyle/>
          <a:p>
            <a:pPr eaLnBrk="1" hangingPunct="1">
              <a:defRPr/>
            </a:pPr>
            <a:r>
              <a:rPr lang="nl-NL" sz="3200" dirty="0" smtClean="0">
                <a:effectLst>
                  <a:outerShdw blurRad="38100" dist="38100" dir="2700000" algn="tl">
                    <a:srgbClr val="C0C0C0"/>
                  </a:outerShdw>
                </a:effectLst>
              </a:rPr>
              <a:t>    </a:t>
            </a:r>
            <a:r>
              <a:rPr lang="nl-NL" sz="3200" b="0" dirty="0" err="1" smtClean="0">
                <a:effectLst>
                  <a:outerShdw blurRad="38100" dist="38100" dir="2700000" algn="tl">
                    <a:srgbClr val="C0C0C0"/>
                  </a:outerShdw>
                </a:effectLst>
              </a:rPr>
              <a:t>eGFR</a:t>
            </a:r>
            <a:r>
              <a:rPr lang="nl-NL" sz="3200" b="0" dirty="0" smtClean="0">
                <a:effectLst>
                  <a:outerShdw blurRad="38100" dist="38100" dir="2700000" algn="tl">
                    <a:srgbClr val="C0C0C0"/>
                  </a:outerShdw>
                </a:effectLst>
              </a:rPr>
              <a:t> (4 factor-MDRD)</a:t>
            </a:r>
            <a:endParaRPr lang="nl-NL" sz="2300" b="0" dirty="0" smtClean="0">
              <a:effectLst>
                <a:outerShdw blurRad="38100" dist="38100" dir="2700000" algn="tl">
                  <a:srgbClr val="C0C0C0"/>
                </a:outerShdw>
              </a:effectLst>
            </a:endParaRPr>
          </a:p>
        </p:txBody>
      </p:sp>
      <p:sp>
        <p:nvSpPr>
          <p:cNvPr id="13316" name="Text Box 12"/>
          <p:cNvSpPr txBox="1">
            <a:spLocks noChangeArrowheads="1"/>
          </p:cNvSpPr>
          <p:nvPr/>
        </p:nvSpPr>
        <p:spPr bwMode="auto">
          <a:xfrm>
            <a:off x="755650" y="5876925"/>
            <a:ext cx="1300163"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2000" smtClean="0">
                <a:solidFill>
                  <a:srgbClr val="000000"/>
                </a:solidFill>
              </a:rPr>
              <a:t>* P &lt; 0.01</a:t>
            </a:r>
          </a:p>
        </p:txBody>
      </p:sp>
      <p:graphicFrame>
        <p:nvGraphicFramePr>
          <p:cNvPr id="13317" name="Object 14"/>
          <p:cNvGraphicFramePr>
            <a:graphicFrameLocks noGrp="1" noChangeAspect="1"/>
          </p:cNvGraphicFramePr>
          <p:nvPr>
            <p:ph sz="half" idx="1"/>
          </p:nvPr>
        </p:nvGraphicFramePr>
        <p:xfrm>
          <a:off x="0" y="2276475"/>
          <a:ext cx="4484688" cy="3416300"/>
        </p:xfrm>
        <a:graphic>
          <a:graphicData uri="http://schemas.openxmlformats.org/presentationml/2006/ole">
            <p:oleObj spid="_x0000_s1036" name="Prism Project" r:id="rId4" imgW="3780000" imgH="2880000" progId="">
              <p:embed/>
            </p:oleObj>
          </a:graphicData>
        </a:graphic>
      </p:graphicFrame>
      <p:graphicFrame>
        <p:nvGraphicFramePr>
          <p:cNvPr id="13318" name="Object 15"/>
          <p:cNvGraphicFramePr>
            <a:graphicFrameLocks noGrp="1" noChangeAspect="1"/>
          </p:cNvGraphicFramePr>
          <p:nvPr>
            <p:ph sz="half" idx="2"/>
          </p:nvPr>
        </p:nvGraphicFramePr>
        <p:xfrm>
          <a:off x="4646613" y="2276475"/>
          <a:ext cx="4497387" cy="3425825"/>
        </p:xfrm>
        <a:graphic>
          <a:graphicData uri="http://schemas.openxmlformats.org/presentationml/2006/ole">
            <p:oleObj spid="_x0000_s1037" name="Prism Project" r:id="rId5" imgW="3780000" imgH="2880000" progId="">
              <p:embed/>
            </p:oleObj>
          </a:graphicData>
        </a:graphic>
      </p:graphicFrame>
      <p:sp>
        <p:nvSpPr>
          <p:cNvPr id="13319" name="Rectangle 16"/>
          <p:cNvSpPr>
            <a:spLocks noChangeArrowheads="1"/>
          </p:cNvSpPr>
          <p:nvPr/>
        </p:nvSpPr>
        <p:spPr bwMode="auto">
          <a:xfrm>
            <a:off x="7380288" y="692150"/>
            <a:ext cx="287337"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defTabSz="914400" fontAlgn="base">
              <a:spcBef>
                <a:spcPct val="0"/>
              </a:spcBef>
              <a:spcAft>
                <a:spcPct val="0"/>
              </a:spcAft>
            </a:pPr>
            <a:endParaRPr lang="nl-NL" sz="3200" smtClean="0">
              <a:solidFill>
                <a:srgbClr val="000000"/>
              </a:solidFill>
            </a:endParaRPr>
          </a:p>
        </p:txBody>
      </p:sp>
      <p:sp>
        <p:nvSpPr>
          <p:cNvPr id="13320" name="Rectangle 17"/>
          <p:cNvSpPr>
            <a:spLocks noChangeArrowheads="1"/>
          </p:cNvSpPr>
          <p:nvPr/>
        </p:nvSpPr>
        <p:spPr bwMode="auto">
          <a:xfrm>
            <a:off x="7380288" y="1052513"/>
            <a:ext cx="287337" cy="215900"/>
          </a:xfrm>
          <a:prstGeom prst="rect">
            <a:avLst/>
          </a:prstGeom>
          <a:solidFill>
            <a:srgbClr val="33CC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defTabSz="914400" fontAlgn="base">
              <a:spcBef>
                <a:spcPct val="0"/>
              </a:spcBef>
              <a:spcAft>
                <a:spcPct val="0"/>
              </a:spcAft>
            </a:pPr>
            <a:endParaRPr lang="nl-NL" sz="3200" smtClean="0">
              <a:solidFill>
                <a:srgbClr val="000000"/>
              </a:solidFill>
            </a:endParaRPr>
          </a:p>
        </p:txBody>
      </p:sp>
      <p:sp>
        <p:nvSpPr>
          <p:cNvPr id="13321" name="Text Box 18"/>
          <p:cNvSpPr txBox="1">
            <a:spLocks noChangeArrowheads="1"/>
          </p:cNvSpPr>
          <p:nvPr/>
        </p:nvSpPr>
        <p:spPr bwMode="auto">
          <a:xfrm>
            <a:off x="7740650" y="620713"/>
            <a:ext cx="9144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600" b="1" smtClean="0">
                <a:solidFill>
                  <a:srgbClr val="000000"/>
                </a:solidFill>
              </a:rPr>
              <a:t>BAT off</a:t>
            </a:r>
          </a:p>
        </p:txBody>
      </p:sp>
      <p:sp>
        <p:nvSpPr>
          <p:cNvPr id="13322" name="Text Box 19"/>
          <p:cNvSpPr txBox="1">
            <a:spLocks noChangeArrowheads="1"/>
          </p:cNvSpPr>
          <p:nvPr/>
        </p:nvSpPr>
        <p:spPr bwMode="auto">
          <a:xfrm>
            <a:off x="7740650" y="981075"/>
            <a:ext cx="9017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600" b="1" smtClean="0">
                <a:solidFill>
                  <a:srgbClr val="000000"/>
                </a:solidFill>
              </a:rPr>
              <a:t>BAT on</a:t>
            </a:r>
          </a:p>
        </p:txBody>
      </p:sp>
    </p:spTree>
    <p:extLst>
      <p:ext uri="{BB962C8B-B14F-4D97-AF65-F5344CB8AC3E}">
        <p14:creationId xmlns:p14="http://schemas.microsoft.com/office/powerpoint/2010/main" xmlns="" val="2719874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voettekst 3"/>
          <p:cNvSpPr>
            <a:spLocks noGrp="1"/>
          </p:cNvSpPr>
          <p:nvPr>
            <p:ph type="ftr" sz="quarter" idx="10"/>
          </p:nvPr>
        </p:nvSpPr>
        <p:spPr>
          <a:noFill/>
        </p:spPr>
        <p:txBody>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hangingPunct="1"/>
            <a:r>
              <a:rPr lang="en-US" sz="1300">
                <a:solidFill>
                  <a:srgbClr val="FFFFFF"/>
                </a:solidFill>
              </a:rPr>
              <a:t> | </a:t>
            </a:r>
          </a:p>
        </p:txBody>
      </p:sp>
      <p:sp>
        <p:nvSpPr>
          <p:cNvPr id="105474" name="Rectangle 2"/>
          <p:cNvSpPr>
            <a:spLocks noGrp="1" noChangeArrowheads="1"/>
          </p:cNvSpPr>
          <p:nvPr>
            <p:ph type="title"/>
          </p:nvPr>
        </p:nvSpPr>
        <p:spPr>
          <a:xfrm>
            <a:off x="468313" y="476250"/>
            <a:ext cx="8351837" cy="865188"/>
          </a:xfrm>
          <a:ln>
            <a:solidFill>
              <a:schemeClr val="tx2"/>
            </a:solidFill>
            <a:miter lim="800000"/>
            <a:headEnd/>
            <a:tailEnd/>
          </a:ln>
        </p:spPr>
        <p:txBody>
          <a:bodyPr/>
          <a:lstStyle/>
          <a:p>
            <a:pPr defTabSz="363538" eaLnBrk="1" hangingPunct="1">
              <a:defRPr/>
            </a:pPr>
            <a:r>
              <a:rPr lang="nl-NL" sz="3200" dirty="0" smtClean="0">
                <a:effectLst>
                  <a:outerShdw blurRad="38100" dist="38100" dir="2700000" algn="tl">
                    <a:srgbClr val="C0C0C0"/>
                  </a:outerShdw>
                </a:effectLst>
              </a:rPr>
              <a:t>	</a:t>
            </a:r>
            <a:r>
              <a:rPr lang="nl-NL" sz="3200" b="0" dirty="0" err="1" smtClean="0">
                <a:effectLst>
                  <a:outerShdw blurRad="38100" dist="38100" dir="2700000" algn="tl">
                    <a:srgbClr val="C0C0C0"/>
                  </a:outerShdw>
                </a:effectLst>
              </a:rPr>
              <a:t>renin</a:t>
            </a:r>
            <a:r>
              <a:rPr lang="nl-NL" sz="3200" b="0" dirty="0" smtClean="0">
                <a:effectLst>
                  <a:outerShdw blurRad="38100" dist="38100" dir="2700000" algn="tl">
                    <a:srgbClr val="C0C0C0"/>
                  </a:outerShdw>
                </a:effectLst>
              </a:rPr>
              <a:t> &amp; </a:t>
            </a:r>
            <a:r>
              <a:rPr lang="nl-NL" sz="3200" b="0" dirty="0" err="1" smtClean="0">
                <a:effectLst>
                  <a:outerShdw blurRad="38100" dist="38100" dir="2700000" algn="tl">
                    <a:srgbClr val="C0C0C0"/>
                  </a:outerShdw>
                </a:effectLst>
              </a:rPr>
              <a:t>aldosterone</a:t>
            </a:r>
            <a:endParaRPr lang="nl-NL" sz="3200" b="0" dirty="0" smtClean="0">
              <a:effectLst>
                <a:outerShdw blurRad="38100" dist="38100" dir="2700000" algn="tl">
                  <a:srgbClr val="C0C0C0"/>
                </a:outerShdw>
              </a:effectLst>
            </a:endParaRPr>
          </a:p>
        </p:txBody>
      </p:sp>
      <p:sp>
        <p:nvSpPr>
          <p:cNvPr id="14340" name="Rectangle 3"/>
          <p:cNvSpPr>
            <a:spLocks noChangeArrowheads="1"/>
          </p:cNvSpPr>
          <p:nvPr/>
        </p:nvSpPr>
        <p:spPr bwMode="auto">
          <a:xfrm>
            <a:off x="7164388" y="708025"/>
            <a:ext cx="287337" cy="2159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defTabSz="914400" fontAlgn="base">
              <a:spcBef>
                <a:spcPct val="0"/>
              </a:spcBef>
              <a:spcAft>
                <a:spcPct val="0"/>
              </a:spcAft>
            </a:pPr>
            <a:endParaRPr lang="nl-NL" sz="3200" smtClean="0">
              <a:solidFill>
                <a:srgbClr val="000000"/>
              </a:solidFill>
            </a:endParaRPr>
          </a:p>
        </p:txBody>
      </p:sp>
      <p:sp>
        <p:nvSpPr>
          <p:cNvPr id="14341" name="Rectangle 4"/>
          <p:cNvSpPr>
            <a:spLocks noChangeArrowheads="1"/>
          </p:cNvSpPr>
          <p:nvPr/>
        </p:nvSpPr>
        <p:spPr bwMode="auto">
          <a:xfrm>
            <a:off x="7164388" y="1068388"/>
            <a:ext cx="287337" cy="215900"/>
          </a:xfrm>
          <a:prstGeom prst="rect">
            <a:avLst/>
          </a:prstGeom>
          <a:solidFill>
            <a:srgbClr val="008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nchor="ctr"/>
          <a:lstStyle/>
          <a:p>
            <a:pPr algn="ctr" defTabSz="863600" fontAlgn="base">
              <a:spcBef>
                <a:spcPct val="0"/>
              </a:spcBef>
              <a:spcAft>
                <a:spcPct val="0"/>
              </a:spcAft>
            </a:pPr>
            <a:endParaRPr lang="nl-NL" sz="3200" smtClean="0">
              <a:solidFill>
                <a:srgbClr val="006600"/>
              </a:solidFill>
            </a:endParaRPr>
          </a:p>
        </p:txBody>
      </p:sp>
      <p:sp>
        <p:nvSpPr>
          <p:cNvPr id="14342" name="Text Box 5"/>
          <p:cNvSpPr txBox="1">
            <a:spLocks noChangeArrowheads="1"/>
          </p:cNvSpPr>
          <p:nvPr/>
        </p:nvSpPr>
        <p:spPr bwMode="auto">
          <a:xfrm>
            <a:off x="7524750" y="635000"/>
            <a:ext cx="1223963"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600" b="1" smtClean="0">
                <a:solidFill>
                  <a:srgbClr val="000000"/>
                </a:solidFill>
              </a:rPr>
              <a:t>BAT off</a:t>
            </a:r>
          </a:p>
        </p:txBody>
      </p:sp>
      <p:sp>
        <p:nvSpPr>
          <p:cNvPr id="14343" name="Text Box 6"/>
          <p:cNvSpPr txBox="1">
            <a:spLocks noChangeArrowheads="1"/>
          </p:cNvSpPr>
          <p:nvPr/>
        </p:nvSpPr>
        <p:spPr bwMode="auto">
          <a:xfrm>
            <a:off x="7524750" y="981075"/>
            <a:ext cx="954088"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600" b="1" smtClean="0">
                <a:solidFill>
                  <a:srgbClr val="000000"/>
                </a:solidFill>
              </a:rPr>
              <a:t>BAT on</a:t>
            </a:r>
          </a:p>
        </p:txBody>
      </p:sp>
      <p:sp>
        <p:nvSpPr>
          <p:cNvPr id="14344" name="Text Box 8"/>
          <p:cNvSpPr txBox="1">
            <a:spLocks noChangeArrowheads="1"/>
          </p:cNvSpPr>
          <p:nvPr/>
        </p:nvSpPr>
        <p:spPr bwMode="auto">
          <a:xfrm>
            <a:off x="4338638" y="6308725"/>
            <a:ext cx="48053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200" smtClean="0">
                <a:solidFill>
                  <a:srgbClr val="000000"/>
                </a:solidFill>
              </a:rPr>
              <a:t>Adjustments included SBP, ATI, race, antihypertensive drug classes,</a:t>
            </a:r>
          </a:p>
          <a:p>
            <a:pPr eaLnBrk="1" fontAlgn="base" hangingPunct="1">
              <a:spcBef>
                <a:spcPct val="0"/>
              </a:spcBef>
              <a:spcAft>
                <a:spcPct val="0"/>
              </a:spcAft>
            </a:pPr>
            <a:r>
              <a:rPr lang="nl-NL" sz="1200" smtClean="0">
                <a:solidFill>
                  <a:srgbClr val="000000"/>
                </a:solidFill>
              </a:rPr>
              <a:t>eGFR, BMI, gender, age, coronary artery disease etc.</a:t>
            </a:r>
          </a:p>
        </p:txBody>
      </p:sp>
      <p:graphicFrame>
        <p:nvGraphicFramePr>
          <p:cNvPr id="14345" name="Object 9"/>
          <p:cNvGraphicFramePr>
            <a:graphicFrameLocks noGrp="1" noChangeAspect="1"/>
          </p:cNvGraphicFramePr>
          <p:nvPr>
            <p:ph idx="1"/>
            <p:extLst>
              <p:ext uri="{D42A27DB-BD31-4B8C-83A1-F6EECF244321}">
                <p14:modId xmlns:p14="http://schemas.microsoft.com/office/powerpoint/2010/main" xmlns="" val="1337902366"/>
              </p:ext>
            </p:extLst>
          </p:nvPr>
        </p:nvGraphicFramePr>
        <p:xfrm>
          <a:off x="464894" y="2344725"/>
          <a:ext cx="4332908" cy="3131283"/>
        </p:xfrm>
        <a:graphic>
          <a:graphicData uri="http://schemas.openxmlformats.org/presentationml/2006/ole">
            <p:oleObj spid="_x0000_s2065" r:id="rId4" imgW="3593880" imgH="2596680" progId="">
              <p:embed/>
            </p:oleObj>
          </a:graphicData>
        </a:graphic>
      </p:graphicFrame>
      <p:sp>
        <p:nvSpPr>
          <p:cNvPr id="14346" name="Text Box 10"/>
          <p:cNvSpPr txBox="1">
            <a:spLocks noChangeArrowheads="1"/>
          </p:cNvSpPr>
          <p:nvPr/>
        </p:nvSpPr>
        <p:spPr bwMode="auto">
          <a:xfrm>
            <a:off x="5975350" y="1403350"/>
            <a:ext cx="2808288" cy="2746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0000" tIns="46800" rIns="90000" bIns="46800">
            <a:spAutoFit/>
          </a:bodyPr>
          <a:lstStyle>
            <a:lvl1pPr defTabSz="863600" eaLnBrk="0" hangingPunct="0">
              <a:defRPr sz="3200">
                <a:solidFill>
                  <a:schemeClr val="tx1"/>
                </a:solidFill>
                <a:latin typeface="Arial" charset="0"/>
              </a:defRPr>
            </a:lvl1pPr>
            <a:lvl2pPr marL="742950" indent="-285750" defTabSz="863600" eaLnBrk="0" hangingPunct="0">
              <a:defRPr sz="3200">
                <a:solidFill>
                  <a:schemeClr val="tx1"/>
                </a:solidFill>
                <a:latin typeface="Arial" charset="0"/>
              </a:defRPr>
            </a:lvl2pPr>
            <a:lvl3pPr marL="1143000" indent="-228600" defTabSz="863600" eaLnBrk="0" hangingPunct="0">
              <a:defRPr sz="3200">
                <a:solidFill>
                  <a:schemeClr val="tx1"/>
                </a:solidFill>
                <a:latin typeface="Arial" charset="0"/>
              </a:defRPr>
            </a:lvl3pPr>
            <a:lvl4pPr marL="1600200" indent="-228600" defTabSz="863600" eaLnBrk="0" hangingPunct="0">
              <a:defRPr sz="3200">
                <a:solidFill>
                  <a:schemeClr val="tx1"/>
                </a:solidFill>
                <a:latin typeface="Arial" charset="0"/>
              </a:defRPr>
            </a:lvl4pPr>
            <a:lvl5pPr marL="2057400" indent="-228600" defTabSz="863600" eaLnBrk="0" hangingPunct="0">
              <a:defRPr sz="3200">
                <a:solidFill>
                  <a:schemeClr val="tx1"/>
                </a:solidFill>
                <a:latin typeface="Arial" charset="0"/>
              </a:defRPr>
            </a:lvl5pPr>
            <a:lvl6pPr marL="2514600" indent="-228600" defTabSz="863600" eaLnBrk="0" fontAlgn="base" hangingPunct="0">
              <a:spcBef>
                <a:spcPct val="0"/>
              </a:spcBef>
              <a:spcAft>
                <a:spcPct val="0"/>
              </a:spcAft>
              <a:defRPr sz="3200">
                <a:solidFill>
                  <a:schemeClr val="tx1"/>
                </a:solidFill>
                <a:latin typeface="Arial" charset="0"/>
              </a:defRPr>
            </a:lvl6pPr>
            <a:lvl7pPr marL="2971800" indent="-228600" defTabSz="863600" eaLnBrk="0" fontAlgn="base" hangingPunct="0">
              <a:spcBef>
                <a:spcPct val="0"/>
              </a:spcBef>
              <a:spcAft>
                <a:spcPct val="0"/>
              </a:spcAft>
              <a:defRPr sz="3200">
                <a:solidFill>
                  <a:schemeClr val="tx1"/>
                </a:solidFill>
                <a:latin typeface="Arial" charset="0"/>
              </a:defRPr>
            </a:lvl7pPr>
            <a:lvl8pPr marL="3429000" indent="-228600" defTabSz="863600" eaLnBrk="0" fontAlgn="base" hangingPunct="0">
              <a:spcBef>
                <a:spcPct val="0"/>
              </a:spcBef>
              <a:spcAft>
                <a:spcPct val="0"/>
              </a:spcAft>
              <a:defRPr sz="3200">
                <a:solidFill>
                  <a:schemeClr val="tx1"/>
                </a:solidFill>
                <a:latin typeface="Arial" charset="0"/>
              </a:defRPr>
            </a:lvl8pPr>
            <a:lvl9pPr marL="3886200" indent="-228600" defTabSz="863600" eaLnBrk="0" fontAlgn="base" hangingPunct="0">
              <a:spcBef>
                <a:spcPct val="0"/>
              </a:spcBef>
              <a:spcAft>
                <a:spcPct val="0"/>
              </a:spcAft>
              <a:defRPr sz="3200">
                <a:solidFill>
                  <a:schemeClr val="tx1"/>
                </a:solidFill>
                <a:latin typeface="Arial" charset="0"/>
              </a:defRPr>
            </a:lvl9pPr>
          </a:lstStyle>
          <a:p>
            <a:pPr eaLnBrk="1" fontAlgn="base" hangingPunct="1">
              <a:spcBef>
                <a:spcPct val="0"/>
              </a:spcBef>
              <a:spcAft>
                <a:spcPct val="0"/>
              </a:spcAft>
            </a:pPr>
            <a:r>
              <a:rPr lang="nl-NL" sz="1200" smtClean="0">
                <a:solidFill>
                  <a:srgbClr val="000000"/>
                </a:solidFill>
              </a:rPr>
              <a:t>Presented as geometric mean (95%CI)</a:t>
            </a:r>
          </a:p>
        </p:txBody>
      </p:sp>
      <p:graphicFrame>
        <p:nvGraphicFramePr>
          <p:cNvPr id="2" name="Object 1"/>
          <p:cNvGraphicFramePr>
            <a:graphicFrameLocks noChangeAspect="1"/>
          </p:cNvGraphicFramePr>
          <p:nvPr>
            <p:extLst>
              <p:ext uri="{D42A27DB-BD31-4B8C-83A1-F6EECF244321}">
                <p14:modId xmlns:p14="http://schemas.microsoft.com/office/powerpoint/2010/main" xmlns="" val="3642966790"/>
              </p:ext>
            </p:extLst>
          </p:nvPr>
        </p:nvGraphicFramePr>
        <p:xfrm>
          <a:off x="4628668" y="2277209"/>
          <a:ext cx="4519331" cy="3198800"/>
        </p:xfrm>
        <a:graphic>
          <a:graphicData uri="http://schemas.openxmlformats.org/presentationml/2006/ole">
            <p:oleObj spid="_x0000_s2066" r:id="rId5" imgW="3666960" imgH="2596680" progId="">
              <p:embed/>
            </p:oleObj>
          </a:graphicData>
        </a:graphic>
      </p:graphicFrame>
      <p:cxnSp>
        <p:nvCxnSpPr>
          <p:cNvPr id="4" name="Rechte verbindingslijn 3"/>
          <p:cNvCxnSpPr/>
          <p:nvPr/>
        </p:nvCxnSpPr>
        <p:spPr bwMode="auto">
          <a:xfrm>
            <a:off x="5503982" y="2831114"/>
            <a:ext cx="3156439" cy="0"/>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4" name="Rechte verbindingslijn 13"/>
          <p:cNvCxnSpPr/>
          <p:nvPr/>
        </p:nvCxnSpPr>
        <p:spPr bwMode="auto">
          <a:xfrm>
            <a:off x="5489334" y="4733122"/>
            <a:ext cx="3156439" cy="0"/>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6" name="Rechte verbindingslijn 15"/>
          <p:cNvCxnSpPr/>
          <p:nvPr/>
        </p:nvCxnSpPr>
        <p:spPr bwMode="auto">
          <a:xfrm>
            <a:off x="1138239" y="3056782"/>
            <a:ext cx="3156439" cy="0"/>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17" name="Rechte verbindingslijn 16"/>
          <p:cNvCxnSpPr/>
          <p:nvPr/>
        </p:nvCxnSpPr>
        <p:spPr bwMode="auto">
          <a:xfrm>
            <a:off x="1138238" y="4741915"/>
            <a:ext cx="3156439" cy="0"/>
          </a:xfrm>
          <a:prstGeom prst="line">
            <a:avLst/>
          </a:prstGeom>
          <a:solidFill>
            <a:schemeClr val="accent1"/>
          </a:solidFill>
          <a:ln w="19050" cap="flat" cmpd="sng" algn="ctr">
            <a:solidFill>
              <a:schemeClr val="tx1"/>
            </a:solidFill>
            <a:prstDash val="sysDot"/>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xmlns="" val="31505204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852968" y="3035762"/>
            <a:ext cx="5576531" cy="830997"/>
          </a:xfrm>
          <a:prstGeom prst="rect">
            <a:avLst/>
          </a:prstGeom>
          <a:noFill/>
        </p:spPr>
        <p:txBody>
          <a:bodyPr wrap="square" rtlCol="0">
            <a:spAutoFit/>
          </a:bodyPr>
          <a:lstStyle/>
          <a:p>
            <a:pPr algn="ctr"/>
            <a:r>
              <a:rPr lang="nl-NL" sz="4800" dirty="0" smtClean="0">
                <a:cs typeface="Helvetica Neue Light"/>
              </a:rPr>
              <a:t>2</a:t>
            </a:r>
            <a:r>
              <a:rPr lang="nl-NL" sz="4800" baseline="30000" dirty="0" smtClean="0">
                <a:cs typeface="Helvetica Neue Light"/>
              </a:rPr>
              <a:t>e</a:t>
            </a:r>
            <a:r>
              <a:rPr lang="nl-NL" sz="4800" dirty="0" smtClean="0">
                <a:cs typeface="Helvetica Neue Light"/>
              </a:rPr>
              <a:t> generatie ‘</a:t>
            </a:r>
            <a:r>
              <a:rPr lang="nl-NL" sz="4800" dirty="0" err="1" smtClean="0">
                <a:cs typeface="Helvetica Neue Light"/>
              </a:rPr>
              <a:t>devices</a:t>
            </a:r>
            <a:r>
              <a:rPr lang="nl-NL" sz="4800" dirty="0" smtClean="0">
                <a:cs typeface="Helvetica Neue Light"/>
              </a:rPr>
              <a:t>’</a:t>
            </a:r>
            <a:endParaRPr lang="nl-NL" sz="4800" dirty="0">
              <a:cs typeface="Helvetica Neue Light"/>
            </a:endParaRPr>
          </a:p>
        </p:txBody>
      </p:sp>
    </p:spTree>
    <p:extLst>
      <p:ext uri="{BB962C8B-B14F-4D97-AF65-F5344CB8AC3E}">
        <p14:creationId xmlns:p14="http://schemas.microsoft.com/office/powerpoint/2010/main" xmlns="" val="30808294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7" name="Picture 2" descr="IMG_2956.tif"/>
          <p:cNvPicPr>
            <a:picLocks noChangeAspect="1"/>
          </p:cNvPicPr>
          <p:nvPr/>
        </p:nvPicPr>
        <p:blipFill>
          <a:blip r:embed="rId2" cstate="screen">
            <a:extLst>
              <a:ext uri="{28A0092B-C50C-407E-A947-70E740481C1C}">
                <a14:useLocalDpi xmlns:a14="http://schemas.microsoft.com/office/drawing/2010/main" xmlns=""/>
              </a:ext>
            </a:extLst>
          </a:blip>
          <a:srcRect/>
          <a:stretch>
            <a:fillRect/>
          </a:stretch>
        </p:blipFill>
        <p:spPr bwMode="auto">
          <a:xfrm>
            <a:off x="0" y="657225"/>
            <a:ext cx="9240838" cy="6259513"/>
          </a:xfrm>
          <a:prstGeom prst="rect">
            <a:avLst/>
          </a:prstGeom>
          <a:noFill/>
          <a:ln w="9525">
            <a:noFill/>
            <a:miter lim="800000"/>
            <a:headEnd/>
            <a:tailEnd/>
          </a:ln>
        </p:spPr>
      </p:pic>
      <p:sp>
        <p:nvSpPr>
          <p:cNvPr id="219139" name="Title 1"/>
          <p:cNvSpPr>
            <a:spLocks/>
          </p:cNvSpPr>
          <p:nvPr/>
        </p:nvSpPr>
        <p:spPr bwMode="auto">
          <a:xfrm>
            <a:off x="136525" y="746596"/>
            <a:ext cx="8229600" cy="573087"/>
          </a:xfrm>
          <a:prstGeom prst="rect">
            <a:avLst/>
          </a:prstGeom>
          <a:noFill/>
          <a:ln w="9525">
            <a:noFill/>
            <a:miter lim="800000"/>
            <a:headEnd/>
            <a:tailEnd/>
          </a:ln>
        </p:spPr>
        <p:txBody>
          <a:bodyPr anchor="ctr"/>
          <a:lstStyle/>
          <a:p>
            <a:endParaRPr lang="en-US" b="1" i="1" dirty="0">
              <a:solidFill>
                <a:srgbClr val="FFFFFF"/>
              </a:solidFill>
              <a:latin typeface="Times" pitchFamily="18" charset="0"/>
              <a:cs typeface="Arial" charset="0"/>
            </a:endParaRPr>
          </a:p>
        </p:txBody>
      </p:sp>
      <p:sp>
        <p:nvSpPr>
          <p:cNvPr id="3" name="Title 2"/>
          <p:cNvSpPr>
            <a:spLocks noGrp="1"/>
          </p:cNvSpPr>
          <p:nvPr>
            <p:ph type="title"/>
          </p:nvPr>
        </p:nvSpPr>
        <p:spPr/>
        <p:txBody>
          <a:bodyPr/>
          <a:lstStyle/>
          <a:p>
            <a:r>
              <a:rPr lang="en-US" dirty="0" smtClean="0">
                <a:cs typeface="Arial" charset="0"/>
              </a:rPr>
              <a:t>2</a:t>
            </a:r>
            <a:r>
              <a:rPr lang="en-US" baseline="30000" dirty="0" smtClean="0">
                <a:cs typeface="Arial" charset="0"/>
              </a:rPr>
              <a:t>nd</a:t>
            </a:r>
            <a:r>
              <a:rPr lang="en-US" dirty="0" smtClean="0">
                <a:cs typeface="Arial" charset="0"/>
              </a:rPr>
              <a:t> Generation Platform</a:t>
            </a:r>
            <a:endParaRPr lang="en-US" i="1" dirty="0">
              <a:latin typeface="Times" pitchFamily="18" charset="0"/>
              <a:cs typeface="Arial" charset="0"/>
            </a:endParaRPr>
          </a:p>
        </p:txBody>
      </p:sp>
      <p:sp>
        <p:nvSpPr>
          <p:cNvPr id="2" name="TextBox 1"/>
          <p:cNvSpPr txBox="1"/>
          <p:nvPr/>
        </p:nvSpPr>
        <p:spPr>
          <a:xfrm>
            <a:off x="1989666" y="6360467"/>
            <a:ext cx="2248482" cy="461665"/>
          </a:xfrm>
          <a:prstGeom prst="rect">
            <a:avLst/>
          </a:prstGeom>
          <a:noFill/>
        </p:spPr>
        <p:txBody>
          <a:bodyPr wrap="none" rtlCol="0">
            <a:spAutoFit/>
          </a:bodyPr>
          <a:lstStyle/>
          <a:p>
            <a:r>
              <a:rPr lang="en-US" b="1" dirty="0" smtClean="0">
                <a:solidFill>
                  <a:schemeClr val="bg1"/>
                </a:solidFill>
                <a:effectLst>
                  <a:glow rad="342900">
                    <a:schemeClr val="tx1">
                      <a:alpha val="75000"/>
                    </a:schemeClr>
                  </a:glow>
                </a:effectLst>
              </a:rPr>
              <a:t>1</a:t>
            </a:r>
            <a:r>
              <a:rPr lang="en-US" b="1" baseline="30000" dirty="0" smtClean="0">
                <a:solidFill>
                  <a:schemeClr val="bg1"/>
                </a:solidFill>
                <a:effectLst>
                  <a:glow rad="342900">
                    <a:schemeClr val="tx1">
                      <a:alpha val="75000"/>
                    </a:schemeClr>
                  </a:glow>
                </a:effectLst>
              </a:rPr>
              <a:t>st</a:t>
            </a:r>
            <a:r>
              <a:rPr lang="en-US" b="1" dirty="0" smtClean="0">
                <a:solidFill>
                  <a:schemeClr val="bg1"/>
                </a:solidFill>
                <a:effectLst>
                  <a:glow rad="342900">
                    <a:schemeClr val="tx1">
                      <a:alpha val="75000"/>
                    </a:schemeClr>
                  </a:glow>
                </a:effectLst>
              </a:rPr>
              <a:t> Generation</a:t>
            </a:r>
            <a:endParaRPr lang="en-US" b="1" dirty="0">
              <a:solidFill>
                <a:schemeClr val="bg1"/>
              </a:solidFill>
              <a:effectLst>
                <a:glow rad="342900">
                  <a:schemeClr val="tx1">
                    <a:alpha val="75000"/>
                  </a:schemeClr>
                </a:glow>
              </a:effectLst>
            </a:endParaRPr>
          </a:p>
        </p:txBody>
      </p:sp>
      <p:sp>
        <p:nvSpPr>
          <p:cNvPr id="7" name="TextBox 6"/>
          <p:cNvSpPr txBox="1"/>
          <p:nvPr/>
        </p:nvSpPr>
        <p:spPr>
          <a:xfrm>
            <a:off x="6543501" y="6368112"/>
            <a:ext cx="2316710" cy="461665"/>
          </a:xfrm>
          <a:prstGeom prst="rect">
            <a:avLst/>
          </a:prstGeom>
          <a:noFill/>
        </p:spPr>
        <p:txBody>
          <a:bodyPr wrap="none" rtlCol="0">
            <a:spAutoFit/>
          </a:bodyPr>
          <a:lstStyle/>
          <a:p>
            <a:r>
              <a:rPr lang="en-US" b="1" dirty="0" smtClean="0">
                <a:solidFill>
                  <a:schemeClr val="bg1"/>
                </a:solidFill>
                <a:effectLst>
                  <a:glow rad="342900">
                    <a:schemeClr val="tx1">
                      <a:alpha val="75000"/>
                    </a:schemeClr>
                  </a:glow>
                </a:effectLst>
              </a:rPr>
              <a:t>2</a:t>
            </a:r>
            <a:r>
              <a:rPr lang="en-US" b="1" baseline="30000" dirty="0" smtClean="0">
                <a:solidFill>
                  <a:schemeClr val="bg1"/>
                </a:solidFill>
                <a:effectLst>
                  <a:glow rad="342900">
                    <a:schemeClr val="tx1">
                      <a:alpha val="75000"/>
                    </a:schemeClr>
                  </a:glow>
                </a:effectLst>
              </a:rPr>
              <a:t>nd</a:t>
            </a:r>
            <a:r>
              <a:rPr lang="en-US" b="1" dirty="0" smtClean="0">
                <a:solidFill>
                  <a:schemeClr val="bg1"/>
                </a:solidFill>
                <a:effectLst>
                  <a:glow rad="342900">
                    <a:schemeClr val="tx1">
                      <a:alpha val="75000"/>
                    </a:schemeClr>
                  </a:glow>
                </a:effectLst>
              </a:rPr>
              <a:t> Generation</a:t>
            </a:r>
            <a:endParaRPr lang="en-US" b="1" dirty="0">
              <a:solidFill>
                <a:schemeClr val="bg1"/>
              </a:solidFill>
              <a:effectLst>
                <a:glow rad="342900">
                  <a:schemeClr val="tx1">
                    <a:alpha val="75000"/>
                  </a:schemeClr>
                </a:glow>
              </a:effectLst>
            </a:endParaRPr>
          </a:p>
        </p:txBody>
      </p:sp>
    </p:spTree>
    <p:extLst>
      <p:ext uri="{BB962C8B-B14F-4D97-AF65-F5344CB8AC3E}">
        <p14:creationId xmlns:p14="http://schemas.microsoft.com/office/powerpoint/2010/main" xmlns="" val="14555702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299919" y="779126"/>
            <a:ext cx="6255760" cy="4748056"/>
          </a:xfrm>
          <a:prstGeom prst="roundRect">
            <a:avLst>
              <a:gd name="adj" fmla="val 1853"/>
            </a:avLst>
          </a:prstGeom>
          <a:solidFill>
            <a:schemeClr val="bg1"/>
          </a:solidFill>
          <a:ln w="9525">
            <a:solidFill>
              <a:schemeClr val="accent3"/>
            </a:solidFill>
            <a:miter lim="800000"/>
            <a:headEnd/>
            <a:tailEnd/>
          </a:ln>
        </p:spPr>
        <p:txBody>
          <a:bodyPr wrap="none" lIns="82058" tIns="41029" rIns="82058" bIns="41029" rtlCol="0" anchor="b"/>
          <a:lstStyle/>
          <a:p>
            <a:pPr algn="ctr"/>
            <a:endParaRPr lang="en-US" sz="1100">
              <a:solidFill>
                <a:srgbClr val="000000"/>
              </a:solidFill>
              <a:cs typeface="ヒラギノ角ゴ Pro W3"/>
            </a:endParaRPr>
          </a:p>
        </p:txBody>
      </p:sp>
      <p:pic>
        <p:nvPicPr>
          <p:cNvPr id="3" name="Picture 2"/>
          <p:cNvPicPr>
            <a:picLocks noChangeAspect="1"/>
          </p:cNvPicPr>
          <p:nvPr/>
        </p:nvPicPr>
        <p:blipFill>
          <a:blip r:embed="rId2"/>
          <a:stretch>
            <a:fillRect/>
          </a:stretch>
        </p:blipFill>
        <p:spPr>
          <a:xfrm>
            <a:off x="566780" y="948599"/>
            <a:ext cx="5690029" cy="4411371"/>
          </a:xfrm>
          <a:prstGeom prst="rect">
            <a:avLst/>
          </a:prstGeom>
        </p:spPr>
      </p:pic>
      <p:sp>
        <p:nvSpPr>
          <p:cNvPr id="5" name="Text Box 55"/>
          <p:cNvSpPr txBox="1">
            <a:spLocks noChangeArrowheads="1"/>
          </p:cNvSpPr>
          <p:nvPr/>
        </p:nvSpPr>
        <p:spPr bwMode="auto">
          <a:xfrm>
            <a:off x="0" y="6596063"/>
            <a:ext cx="2731772" cy="261610"/>
          </a:xfrm>
          <a:prstGeom prst="rect">
            <a:avLst/>
          </a:prstGeom>
          <a:noFill/>
          <a:ln w="9525" algn="ctr">
            <a:noFill/>
            <a:miter lim="800000"/>
            <a:headEnd/>
            <a:tailEnd/>
          </a:ln>
          <a:effectLst/>
        </p:spPr>
        <p:txBody>
          <a:bodyPr wrap="none">
            <a:spAutoFit/>
          </a:bodyPr>
          <a:lstStyle/>
          <a:p>
            <a:pPr fontAlgn="auto">
              <a:spcBef>
                <a:spcPts val="0"/>
              </a:spcBef>
              <a:spcAft>
                <a:spcPct val="20000"/>
              </a:spcAft>
              <a:buClr>
                <a:srgbClr val="8C1A24"/>
              </a:buClr>
              <a:buSzPct val="115000"/>
              <a:tabLst>
                <a:tab pos="2455863" algn="l"/>
                <a:tab pos="3311525" algn="l"/>
              </a:tabLst>
              <a:defRPr/>
            </a:pPr>
            <a:r>
              <a:rPr lang="en-US" sz="1100" i="1" dirty="0">
                <a:solidFill>
                  <a:srgbClr val="333333"/>
                </a:solidFill>
                <a:latin typeface="+mj-lt"/>
                <a:ea typeface="+mn-ea"/>
                <a:cs typeface="+mn-cs"/>
              </a:rPr>
              <a:t> </a:t>
            </a:r>
            <a:r>
              <a:rPr lang="en-US" sz="1100" i="1" dirty="0" smtClean="0">
                <a:solidFill>
                  <a:srgbClr val="333333"/>
                </a:solidFill>
                <a:latin typeface="+mj-lt"/>
                <a:ea typeface="+mn-ea"/>
                <a:cs typeface="+mn-cs"/>
              </a:rPr>
              <a:t>Hoppe et al</a:t>
            </a:r>
            <a:r>
              <a:rPr lang="en-US" sz="1100" i="1" dirty="0">
                <a:solidFill>
                  <a:srgbClr val="333333"/>
                </a:solidFill>
                <a:latin typeface="+mj-lt"/>
                <a:ea typeface="+mn-ea"/>
                <a:cs typeface="+mn-cs"/>
              </a:rPr>
              <a:t>., J </a:t>
            </a:r>
            <a:r>
              <a:rPr lang="en-US" sz="1100" i="1" dirty="0" smtClean="0">
                <a:solidFill>
                  <a:srgbClr val="333333"/>
                </a:solidFill>
                <a:latin typeface="+mj-lt"/>
                <a:ea typeface="+mn-ea"/>
                <a:cs typeface="+mn-cs"/>
              </a:rPr>
              <a:t>Am </a:t>
            </a:r>
            <a:r>
              <a:rPr lang="en-US" sz="1100" i="1" dirty="0" err="1" smtClean="0">
                <a:solidFill>
                  <a:srgbClr val="333333"/>
                </a:solidFill>
                <a:latin typeface="+mj-lt"/>
                <a:ea typeface="+mn-ea"/>
                <a:cs typeface="+mn-cs"/>
              </a:rPr>
              <a:t>Soc</a:t>
            </a:r>
            <a:r>
              <a:rPr lang="en-US" sz="1100" i="1" dirty="0" smtClean="0">
                <a:solidFill>
                  <a:srgbClr val="333333"/>
                </a:solidFill>
                <a:latin typeface="+mj-lt"/>
                <a:ea typeface="+mn-ea"/>
                <a:cs typeface="+mn-cs"/>
              </a:rPr>
              <a:t> </a:t>
            </a:r>
            <a:r>
              <a:rPr lang="en-US" sz="1100" i="1" dirty="0" err="1" smtClean="0">
                <a:solidFill>
                  <a:srgbClr val="333333"/>
                </a:solidFill>
                <a:latin typeface="+mj-lt"/>
                <a:ea typeface="+mn-ea"/>
                <a:cs typeface="+mn-cs"/>
              </a:rPr>
              <a:t>Hypertens</a:t>
            </a:r>
            <a:r>
              <a:rPr lang="en-US" sz="1100" i="1" dirty="0" smtClean="0">
                <a:solidFill>
                  <a:srgbClr val="333333"/>
                </a:solidFill>
                <a:latin typeface="+mj-lt"/>
                <a:ea typeface="+mn-ea"/>
                <a:cs typeface="+mn-cs"/>
              </a:rPr>
              <a:t> 2012</a:t>
            </a:r>
            <a:endParaRPr lang="en-US" sz="1100" i="1" dirty="0">
              <a:solidFill>
                <a:srgbClr val="333333"/>
              </a:solidFill>
              <a:latin typeface="+mj-lt"/>
              <a:ea typeface="+mn-ea"/>
              <a:cs typeface="+mn-cs"/>
            </a:endParaRPr>
          </a:p>
        </p:txBody>
      </p:sp>
      <p:sp>
        <p:nvSpPr>
          <p:cNvPr id="8" name="TextBox 7"/>
          <p:cNvSpPr txBox="1"/>
          <p:nvPr/>
        </p:nvSpPr>
        <p:spPr>
          <a:xfrm>
            <a:off x="3233871" y="5527182"/>
            <a:ext cx="1394692" cy="369332"/>
          </a:xfrm>
          <a:prstGeom prst="rect">
            <a:avLst/>
          </a:prstGeom>
          <a:noFill/>
        </p:spPr>
        <p:txBody>
          <a:bodyPr wrap="square" rtlCol="0">
            <a:spAutoFit/>
          </a:bodyPr>
          <a:lstStyle/>
          <a:p>
            <a:r>
              <a:rPr lang="en-US" sz="1800" dirty="0" smtClean="0"/>
              <a:t>⧧</a:t>
            </a:r>
            <a:r>
              <a:rPr lang="en-US" sz="1200" i="1" dirty="0" smtClean="0"/>
              <a:t>P&lt;0.001</a:t>
            </a:r>
            <a:endParaRPr lang="en-US" sz="1200" i="1" dirty="0"/>
          </a:p>
        </p:txBody>
      </p:sp>
      <p:sp>
        <p:nvSpPr>
          <p:cNvPr id="7" name="Title 6"/>
          <p:cNvSpPr>
            <a:spLocks noGrp="1"/>
          </p:cNvSpPr>
          <p:nvPr>
            <p:ph type="title"/>
          </p:nvPr>
        </p:nvSpPr>
        <p:spPr/>
        <p:txBody>
          <a:bodyPr/>
          <a:lstStyle/>
          <a:p>
            <a:pPr eaLnBrk="1" hangingPunct="1"/>
            <a:r>
              <a:rPr lang="en-US" dirty="0" smtClean="0">
                <a:latin typeface="Arial" charset="0"/>
                <a:ea typeface="ＭＳ Ｐゴシック"/>
                <a:cs typeface="Arial" charset="0"/>
              </a:rPr>
              <a:t>2</a:t>
            </a:r>
            <a:r>
              <a:rPr lang="en-US" baseline="30000" dirty="0" smtClean="0">
                <a:latin typeface="Arial" charset="0"/>
                <a:ea typeface="ＭＳ Ｐゴシック"/>
                <a:cs typeface="Arial" charset="0"/>
              </a:rPr>
              <a:t>nd</a:t>
            </a:r>
            <a:r>
              <a:rPr lang="en-US" dirty="0" smtClean="0">
                <a:latin typeface="Arial" charset="0"/>
                <a:ea typeface="ＭＳ Ｐゴシック"/>
                <a:cs typeface="Arial" charset="0"/>
              </a:rPr>
              <a:t> </a:t>
            </a:r>
            <a:r>
              <a:rPr lang="en-US" dirty="0">
                <a:latin typeface="Arial" charset="0"/>
                <a:ea typeface="ＭＳ Ｐゴシック"/>
                <a:cs typeface="Arial" charset="0"/>
              </a:rPr>
              <a:t>Generation – </a:t>
            </a:r>
            <a:r>
              <a:rPr lang="en-US" dirty="0" smtClean="0">
                <a:latin typeface="Arial" charset="0"/>
                <a:ea typeface="ＭＳ Ｐゴシック"/>
                <a:cs typeface="Arial" charset="0"/>
              </a:rPr>
              <a:t>Efficacy</a:t>
            </a:r>
            <a:endParaRPr lang="en-US" dirty="0">
              <a:latin typeface="Arial" charset="0"/>
              <a:ea typeface="ＭＳ Ｐゴシック"/>
              <a:cs typeface="Arial" charset="0"/>
            </a:endParaRPr>
          </a:p>
        </p:txBody>
      </p:sp>
      <p:sp>
        <p:nvSpPr>
          <p:cNvPr id="6" name="Title 1"/>
          <p:cNvSpPr txBox="1">
            <a:spLocks/>
          </p:cNvSpPr>
          <p:nvPr/>
        </p:nvSpPr>
        <p:spPr>
          <a:xfrm>
            <a:off x="124942" y="134973"/>
            <a:ext cx="8229600" cy="446501"/>
          </a:xfrm>
          <a:prstGeom prst="rect">
            <a:avLst/>
          </a:prstGeom>
        </p:spPr>
        <p:txBody>
          <a:bodyPr/>
          <a:lstStyle>
            <a:lvl1pPr algn="l" defTabSz="457200" rtl="0" eaLnBrk="0" fontAlgn="base" hangingPunct="0">
              <a:spcBef>
                <a:spcPct val="0"/>
              </a:spcBef>
              <a:spcAft>
                <a:spcPct val="0"/>
              </a:spcAft>
              <a:defRPr sz="2800" b="1" kern="1200">
                <a:solidFill>
                  <a:srgbClr val="FFFFFF"/>
                </a:solidFill>
                <a:latin typeface="Arial"/>
                <a:ea typeface="ＭＳ Ｐゴシック" charset="0"/>
                <a:cs typeface="Arial"/>
              </a:defRPr>
            </a:lvl1pPr>
            <a:lvl2pPr algn="l" defTabSz="457200" rtl="0" eaLnBrk="0" fontAlgn="base" hangingPunct="0">
              <a:spcBef>
                <a:spcPct val="0"/>
              </a:spcBef>
              <a:spcAft>
                <a:spcPct val="0"/>
              </a:spcAft>
              <a:defRPr sz="2800" b="1">
                <a:solidFill>
                  <a:srgbClr val="FFFFFF"/>
                </a:solidFill>
                <a:latin typeface="Arial" charset="0"/>
                <a:ea typeface="ＭＳ Ｐゴシック" charset="0"/>
                <a:cs typeface="Arial" charset="0"/>
              </a:defRPr>
            </a:lvl2pPr>
            <a:lvl3pPr algn="l" defTabSz="457200" rtl="0" eaLnBrk="0" fontAlgn="base" hangingPunct="0">
              <a:spcBef>
                <a:spcPct val="0"/>
              </a:spcBef>
              <a:spcAft>
                <a:spcPct val="0"/>
              </a:spcAft>
              <a:defRPr sz="2800" b="1">
                <a:solidFill>
                  <a:srgbClr val="FFFFFF"/>
                </a:solidFill>
                <a:latin typeface="Arial" charset="0"/>
                <a:ea typeface="ＭＳ Ｐゴシック" charset="0"/>
                <a:cs typeface="Arial" charset="0"/>
              </a:defRPr>
            </a:lvl3pPr>
            <a:lvl4pPr algn="l" defTabSz="457200" rtl="0" eaLnBrk="0" fontAlgn="base" hangingPunct="0">
              <a:spcBef>
                <a:spcPct val="0"/>
              </a:spcBef>
              <a:spcAft>
                <a:spcPct val="0"/>
              </a:spcAft>
              <a:defRPr sz="2800" b="1">
                <a:solidFill>
                  <a:srgbClr val="FFFFFF"/>
                </a:solidFill>
                <a:latin typeface="Arial" charset="0"/>
                <a:ea typeface="ＭＳ Ｐゴシック" charset="0"/>
                <a:cs typeface="Arial" charset="0"/>
              </a:defRPr>
            </a:lvl4pPr>
            <a:lvl5pPr algn="l" defTabSz="457200" rtl="0" eaLnBrk="0" fontAlgn="base" hangingPunct="0">
              <a:spcBef>
                <a:spcPct val="0"/>
              </a:spcBef>
              <a:spcAft>
                <a:spcPct val="0"/>
              </a:spcAft>
              <a:defRPr sz="2800" b="1">
                <a:solidFill>
                  <a:srgbClr val="FFFFFF"/>
                </a:solidFill>
                <a:latin typeface="Arial" charset="0"/>
                <a:ea typeface="ＭＳ Ｐゴシック" charset="0"/>
                <a:cs typeface="Arial" charset="0"/>
              </a:defRPr>
            </a:lvl5pPr>
            <a:lvl6pPr marL="457200" algn="l" defTabSz="457200" rtl="0" fontAlgn="base">
              <a:spcBef>
                <a:spcPct val="0"/>
              </a:spcBef>
              <a:spcAft>
                <a:spcPct val="0"/>
              </a:spcAft>
              <a:defRPr sz="2800" b="1">
                <a:solidFill>
                  <a:srgbClr val="FFFFFF"/>
                </a:solidFill>
                <a:latin typeface="Arial" charset="0"/>
                <a:cs typeface="Arial" charset="0"/>
              </a:defRPr>
            </a:lvl6pPr>
            <a:lvl7pPr marL="914400" algn="l" defTabSz="457200" rtl="0" fontAlgn="base">
              <a:spcBef>
                <a:spcPct val="0"/>
              </a:spcBef>
              <a:spcAft>
                <a:spcPct val="0"/>
              </a:spcAft>
              <a:defRPr sz="2800" b="1">
                <a:solidFill>
                  <a:srgbClr val="FFFFFF"/>
                </a:solidFill>
                <a:latin typeface="Arial" charset="0"/>
                <a:cs typeface="Arial" charset="0"/>
              </a:defRPr>
            </a:lvl7pPr>
            <a:lvl8pPr marL="1371600" algn="l" defTabSz="457200" rtl="0" fontAlgn="base">
              <a:spcBef>
                <a:spcPct val="0"/>
              </a:spcBef>
              <a:spcAft>
                <a:spcPct val="0"/>
              </a:spcAft>
              <a:defRPr sz="2800" b="1">
                <a:solidFill>
                  <a:srgbClr val="FFFFFF"/>
                </a:solidFill>
                <a:latin typeface="Arial" charset="0"/>
                <a:cs typeface="Arial" charset="0"/>
              </a:defRPr>
            </a:lvl8pPr>
            <a:lvl9pPr marL="1828800" algn="l" defTabSz="457200" rtl="0" fontAlgn="base">
              <a:spcBef>
                <a:spcPct val="0"/>
              </a:spcBef>
              <a:spcAft>
                <a:spcPct val="0"/>
              </a:spcAft>
              <a:defRPr sz="2800" b="1">
                <a:solidFill>
                  <a:srgbClr val="FFFFFF"/>
                </a:solidFill>
                <a:latin typeface="Arial" charset="0"/>
                <a:cs typeface="Arial" charset="0"/>
              </a:defRPr>
            </a:lvl9pPr>
          </a:lstStyle>
          <a:p>
            <a:pPr eaLnBrk="1" hangingPunct="1"/>
            <a:endParaRPr lang="en-US" sz="2400" dirty="0" smtClean="0">
              <a:latin typeface="Arial" charset="0"/>
              <a:ea typeface="ＭＳ Ｐゴシック"/>
              <a:cs typeface="Arial" charset="0"/>
            </a:endParaRPr>
          </a:p>
        </p:txBody>
      </p:sp>
      <p:pic>
        <p:nvPicPr>
          <p:cNvPr id="9" name="Picture 1" descr="DSC06332.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771786" y="2722364"/>
            <a:ext cx="2183316" cy="1559713"/>
          </a:xfrm>
          <a:prstGeom prst="rect">
            <a:avLst/>
          </a:prstGeom>
          <a:noFill/>
          <a:ln w="9525">
            <a:noFill/>
            <a:miter lim="800000"/>
            <a:headEnd/>
            <a:tailEnd/>
          </a:ln>
        </p:spPr>
      </p:pic>
      <p:pic>
        <p:nvPicPr>
          <p:cNvPr id="10" name="Picture 1" descr="DSC06347.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771786" y="779126"/>
            <a:ext cx="2191087" cy="1833524"/>
          </a:xfrm>
          <a:prstGeom prst="rect">
            <a:avLst/>
          </a:prstGeom>
          <a:noFill/>
          <a:ln w="9525">
            <a:noFill/>
            <a:miter lim="800000"/>
            <a:headEnd/>
            <a:tailEnd/>
          </a:ln>
        </p:spPr>
      </p:pic>
      <p:pic>
        <p:nvPicPr>
          <p:cNvPr id="11" name="Picture 10" descr="Neo Scar.jpg"/>
          <p:cNvPicPr>
            <a:picLocks noChangeAspect="1"/>
          </p:cNvPicPr>
          <p:nvPr/>
        </p:nvPicPr>
        <p:blipFill rotWithShape="1">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rcRect/>
          <a:stretch/>
        </p:blipFill>
        <p:spPr>
          <a:xfrm>
            <a:off x="6771786" y="4399280"/>
            <a:ext cx="2183316" cy="1897492"/>
          </a:xfrm>
          <a:prstGeom prst="rect">
            <a:avLst/>
          </a:prstGeom>
        </p:spPr>
      </p:pic>
    </p:spTree>
    <p:extLst>
      <p:ext uri="{BB962C8B-B14F-4D97-AF65-F5344CB8AC3E}">
        <p14:creationId xmlns:p14="http://schemas.microsoft.com/office/powerpoint/2010/main" xmlns="" val="397861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30"/>
          <p:cNvSpPr>
            <a:spLocks noGrp="1" noChangeArrowheads="1"/>
          </p:cNvSpPr>
          <p:nvPr>
            <p:ph type="sldNum" sz="quarter" idx="10"/>
          </p:nvPr>
        </p:nvSpPr>
        <p:spPr>
          <a:xfrm>
            <a:off x="8664845" y="6570851"/>
            <a:ext cx="121246" cy="261610"/>
          </a:xfrm>
          <a:noFill/>
        </p:spPr>
        <p:txBody>
          <a:bodyPr/>
          <a:lstStyle/>
          <a:p>
            <a:fld id="{0FEF955C-AA65-4B25-92D8-7B7755A1366A}" type="slidenum">
              <a:rPr lang="en-US" smtClean="0">
                <a:solidFill>
                  <a:srgbClr val="FFFFFF"/>
                </a:solidFill>
              </a:rPr>
              <a:pPr/>
              <a:t>15</a:t>
            </a:fld>
            <a:endParaRPr lang="en-US" smtClean="0">
              <a:solidFill>
                <a:srgbClr val="FFFFFF"/>
              </a:solidFill>
            </a:endParaRPr>
          </a:p>
        </p:txBody>
      </p:sp>
      <p:sp>
        <p:nvSpPr>
          <p:cNvPr id="31746" name="Line 23"/>
          <p:cNvSpPr>
            <a:spLocks noChangeShapeType="1"/>
          </p:cNvSpPr>
          <p:nvPr/>
        </p:nvSpPr>
        <p:spPr bwMode="auto">
          <a:xfrm>
            <a:off x="7006648" y="2130520"/>
            <a:ext cx="0" cy="547687"/>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47" name="Line 15"/>
          <p:cNvSpPr>
            <a:spLocks noChangeShapeType="1"/>
          </p:cNvSpPr>
          <p:nvPr/>
        </p:nvSpPr>
        <p:spPr bwMode="auto">
          <a:xfrm>
            <a:off x="5003512" y="3368770"/>
            <a:ext cx="0" cy="599515"/>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48" name="Rectangle 7"/>
          <p:cNvSpPr>
            <a:spLocks noChangeArrowheads="1"/>
          </p:cNvSpPr>
          <p:nvPr/>
        </p:nvSpPr>
        <p:spPr bwMode="auto">
          <a:xfrm>
            <a:off x="4384388" y="1657072"/>
            <a:ext cx="365125" cy="1654268"/>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1749" name="Line 19"/>
          <p:cNvSpPr>
            <a:spLocks noChangeShapeType="1"/>
          </p:cNvSpPr>
          <p:nvPr/>
        </p:nvSpPr>
        <p:spPr bwMode="auto">
          <a:xfrm>
            <a:off x="3042227" y="4635035"/>
            <a:ext cx="0" cy="121864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0" name="Line 20"/>
          <p:cNvSpPr>
            <a:spLocks noChangeShapeType="1"/>
          </p:cNvSpPr>
          <p:nvPr/>
        </p:nvSpPr>
        <p:spPr bwMode="auto">
          <a:xfrm>
            <a:off x="3010477" y="5853673"/>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1" name="Line 19"/>
          <p:cNvSpPr>
            <a:spLocks noChangeShapeType="1"/>
          </p:cNvSpPr>
          <p:nvPr/>
        </p:nvSpPr>
        <p:spPr bwMode="auto">
          <a:xfrm>
            <a:off x="3483841" y="4521575"/>
            <a:ext cx="0" cy="121864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2" name="Line 20"/>
          <p:cNvSpPr>
            <a:spLocks noChangeShapeType="1"/>
          </p:cNvSpPr>
          <p:nvPr/>
        </p:nvSpPr>
        <p:spPr bwMode="auto">
          <a:xfrm>
            <a:off x="3452091" y="5740213"/>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3" name="Rectangle 10"/>
          <p:cNvSpPr>
            <a:spLocks noChangeArrowheads="1"/>
          </p:cNvSpPr>
          <p:nvPr/>
        </p:nvSpPr>
        <p:spPr bwMode="auto">
          <a:xfrm>
            <a:off x="3309218" y="1657070"/>
            <a:ext cx="365125" cy="3260912"/>
          </a:xfrm>
          <a:prstGeom prst="rect">
            <a:avLst/>
          </a:prstGeom>
          <a:solidFill>
            <a:srgbClr val="3B3B3B"/>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20517" name="Text Box 37"/>
          <p:cNvSpPr txBox="1">
            <a:spLocks noChangeArrowheads="1"/>
          </p:cNvSpPr>
          <p:nvPr/>
        </p:nvSpPr>
        <p:spPr bwMode="auto">
          <a:xfrm rot="16200000">
            <a:off x="-1668912" y="3737756"/>
            <a:ext cx="4770904" cy="388216"/>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2000" b="1">
                <a:solidFill>
                  <a:srgbClr val="FFFFFF"/>
                </a:solidFill>
                <a:latin typeface="Arial" charset="0"/>
                <a:ea typeface="ヒラギノ角ゴ Pro W3"/>
                <a:cs typeface="Arial" charset="0"/>
              </a:rPr>
              <a:t>Change in BP or HR (mmHg or bpm)</a:t>
            </a:r>
          </a:p>
        </p:txBody>
      </p:sp>
      <p:sp>
        <p:nvSpPr>
          <p:cNvPr id="31755" name="Line 13"/>
          <p:cNvSpPr>
            <a:spLocks noChangeShapeType="1"/>
          </p:cNvSpPr>
          <p:nvPr/>
        </p:nvSpPr>
        <p:spPr bwMode="auto">
          <a:xfrm>
            <a:off x="2589068" y="4235824"/>
            <a:ext cx="0" cy="1192026"/>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6" name="Line 14"/>
          <p:cNvSpPr>
            <a:spLocks noChangeShapeType="1"/>
          </p:cNvSpPr>
          <p:nvPr/>
        </p:nvSpPr>
        <p:spPr bwMode="auto">
          <a:xfrm>
            <a:off x="2557318" y="5427850"/>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7" name="Line 15"/>
          <p:cNvSpPr>
            <a:spLocks noChangeShapeType="1"/>
          </p:cNvSpPr>
          <p:nvPr/>
        </p:nvSpPr>
        <p:spPr bwMode="auto">
          <a:xfrm>
            <a:off x="4557568" y="3141850"/>
            <a:ext cx="0" cy="599515"/>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8" name="Line 16"/>
          <p:cNvSpPr>
            <a:spLocks noChangeShapeType="1"/>
          </p:cNvSpPr>
          <p:nvPr/>
        </p:nvSpPr>
        <p:spPr bwMode="auto">
          <a:xfrm>
            <a:off x="4520047" y="3741364"/>
            <a:ext cx="75045"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59" name="Line 17"/>
          <p:cNvSpPr>
            <a:spLocks noChangeShapeType="1"/>
          </p:cNvSpPr>
          <p:nvPr/>
        </p:nvSpPr>
        <p:spPr bwMode="auto">
          <a:xfrm>
            <a:off x="6559262" y="2393858"/>
            <a:ext cx="0" cy="630331"/>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0" name="Line 18"/>
          <p:cNvSpPr>
            <a:spLocks noChangeShapeType="1"/>
          </p:cNvSpPr>
          <p:nvPr/>
        </p:nvSpPr>
        <p:spPr bwMode="auto">
          <a:xfrm>
            <a:off x="6527512" y="3024188"/>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1" name="Line 21"/>
          <p:cNvSpPr>
            <a:spLocks noChangeShapeType="1"/>
          </p:cNvSpPr>
          <p:nvPr/>
        </p:nvSpPr>
        <p:spPr bwMode="auto">
          <a:xfrm>
            <a:off x="5461000" y="3524251"/>
            <a:ext cx="0" cy="607919"/>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2" name="Line 22"/>
          <p:cNvSpPr>
            <a:spLocks noChangeShapeType="1"/>
          </p:cNvSpPr>
          <p:nvPr/>
        </p:nvSpPr>
        <p:spPr bwMode="auto">
          <a:xfrm>
            <a:off x="5422035" y="4132169"/>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3" name="Line 23"/>
          <p:cNvSpPr>
            <a:spLocks noChangeShapeType="1"/>
          </p:cNvSpPr>
          <p:nvPr/>
        </p:nvSpPr>
        <p:spPr bwMode="auto">
          <a:xfrm>
            <a:off x="7462694" y="2370045"/>
            <a:ext cx="0" cy="547688"/>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4" name="Line 24"/>
          <p:cNvSpPr>
            <a:spLocks noChangeShapeType="1"/>
          </p:cNvSpPr>
          <p:nvPr/>
        </p:nvSpPr>
        <p:spPr bwMode="auto">
          <a:xfrm>
            <a:off x="7430944" y="2917732"/>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65" name="Rectangle 47"/>
          <p:cNvSpPr>
            <a:spLocks noChangeArrowheads="1"/>
          </p:cNvSpPr>
          <p:nvPr/>
        </p:nvSpPr>
        <p:spPr bwMode="auto">
          <a:xfrm>
            <a:off x="6879648" y="4832538"/>
            <a:ext cx="165965" cy="162485"/>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1766" name="Rectangle 48"/>
          <p:cNvSpPr>
            <a:spLocks noChangeArrowheads="1"/>
          </p:cNvSpPr>
          <p:nvPr/>
        </p:nvSpPr>
        <p:spPr bwMode="auto">
          <a:xfrm>
            <a:off x="7096126" y="4768104"/>
            <a:ext cx="926736"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6 month</a:t>
            </a:r>
          </a:p>
        </p:txBody>
      </p:sp>
      <p:sp>
        <p:nvSpPr>
          <p:cNvPr id="31767" name="Rectangle 49"/>
          <p:cNvSpPr>
            <a:spLocks noChangeArrowheads="1"/>
          </p:cNvSpPr>
          <p:nvPr/>
        </p:nvSpPr>
        <p:spPr bwMode="auto">
          <a:xfrm>
            <a:off x="6879648" y="5172917"/>
            <a:ext cx="165965" cy="165287"/>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768" name="Rectangle 50"/>
          <p:cNvSpPr>
            <a:spLocks noChangeArrowheads="1"/>
          </p:cNvSpPr>
          <p:nvPr/>
        </p:nvSpPr>
        <p:spPr bwMode="auto">
          <a:xfrm>
            <a:off x="7096126" y="5109883"/>
            <a:ext cx="1069378"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12 month</a:t>
            </a:r>
          </a:p>
        </p:txBody>
      </p:sp>
      <p:sp>
        <p:nvSpPr>
          <p:cNvPr id="31769" name="Rectangle 7"/>
          <p:cNvSpPr>
            <a:spLocks noChangeArrowheads="1"/>
          </p:cNvSpPr>
          <p:nvPr/>
        </p:nvSpPr>
        <p:spPr bwMode="auto">
          <a:xfrm>
            <a:off x="2410115" y="1657070"/>
            <a:ext cx="365125" cy="2973761"/>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1770" name="Rectangle 10"/>
          <p:cNvSpPr>
            <a:spLocks noChangeArrowheads="1"/>
          </p:cNvSpPr>
          <p:nvPr/>
        </p:nvSpPr>
        <p:spPr bwMode="auto">
          <a:xfrm>
            <a:off x="2858945" y="1657070"/>
            <a:ext cx="365125" cy="3322544"/>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771" name="Line 25"/>
          <p:cNvSpPr>
            <a:spLocks noChangeShapeType="1"/>
          </p:cNvSpPr>
          <p:nvPr/>
        </p:nvSpPr>
        <p:spPr bwMode="auto">
          <a:xfrm>
            <a:off x="1411432" y="1657070"/>
            <a:ext cx="0" cy="4542584"/>
          </a:xfrm>
          <a:prstGeom prst="line">
            <a:avLst/>
          </a:prstGeom>
          <a:noFill/>
          <a:ln w="19050" cap="sq">
            <a:solidFill>
              <a:schemeClr val="bg1"/>
            </a:solidFill>
            <a:bevel/>
            <a:headEnd/>
            <a:tailEnd/>
          </a:ln>
        </p:spPr>
        <p:txBody>
          <a:bodyPr lIns="73631" tIns="36815" rIns="73631" bIns="3681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2" name="Line 26"/>
          <p:cNvSpPr>
            <a:spLocks noChangeShapeType="1"/>
          </p:cNvSpPr>
          <p:nvPr/>
        </p:nvSpPr>
        <p:spPr bwMode="auto">
          <a:xfrm>
            <a:off x="1334944" y="620245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3" name="Line 28"/>
          <p:cNvSpPr>
            <a:spLocks noChangeShapeType="1"/>
          </p:cNvSpPr>
          <p:nvPr/>
        </p:nvSpPr>
        <p:spPr bwMode="auto">
          <a:xfrm>
            <a:off x="1334944" y="5070662"/>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4" name="Line 29"/>
          <p:cNvSpPr>
            <a:spLocks noChangeShapeType="1"/>
          </p:cNvSpPr>
          <p:nvPr/>
        </p:nvSpPr>
        <p:spPr bwMode="auto">
          <a:xfrm>
            <a:off x="1334944" y="4500563"/>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5" name="Line 31"/>
          <p:cNvSpPr>
            <a:spLocks noChangeShapeType="1"/>
          </p:cNvSpPr>
          <p:nvPr/>
        </p:nvSpPr>
        <p:spPr bwMode="auto">
          <a:xfrm>
            <a:off x="1334944" y="3367368"/>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6" name="Line 32"/>
          <p:cNvSpPr>
            <a:spLocks noChangeShapeType="1"/>
          </p:cNvSpPr>
          <p:nvPr/>
        </p:nvSpPr>
        <p:spPr bwMode="auto">
          <a:xfrm>
            <a:off x="1334944" y="2232772"/>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77" name="Rectangle 34"/>
          <p:cNvSpPr>
            <a:spLocks noChangeArrowheads="1"/>
          </p:cNvSpPr>
          <p:nvPr/>
        </p:nvSpPr>
        <p:spPr bwMode="auto">
          <a:xfrm>
            <a:off x="953943" y="6052579"/>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-40</a:t>
            </a:r>
          </a:p>
        </p:txBody>
      </p:sp>
      <p:sp>
        <p:nvSpPr>
          <p:cNvPr id="31778" name="Rectangle 36"/>
          <p:cNvSpPr>
            <a:spLocks noChangeArrowheads="1"/>
          </p:cNvSpPr>
          <p:nvPr/>
        </p:nvSpPr>
        <p:spPr bwMode="auto">
          <a:xfrm>
            <a:off x="953943" y="4917983"/>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-30</a:t>
            </a:r>
          </a:p>
        </p:txBody>
      </p:sp>
      <p:sp>
        <p:nvSpPr>
          <p:cNvPr id="31779" name="Rectangle 37"/>
          <p:cNvSpPr>
            <a:spLocks noChangeArrowheads="1"/>
          </p:cNvSpPr>
          <p:nvPr/>
        </p:nvSpPr>
        <p:spPr bwMode="auto">
          <a:xfrm>
            <a:off x="953943" y="4361891"/>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-25</a:t>
            </a:r>
          </a:p>
        </p:txBody>
      </p:sp>
      <p:sp>
        <p:nvSpPr>
          <p:cNvPr id="31780" name="Rectangle 39"/>
          <p:cNvSpPr>
            <a:spLocks noChangeArrowheads="1"/>
          </p:cNvSpPr>
          <p:nvPr/>
        </p:nvSpPr>
        <p:spPr bwMode="auto">
          <a:xfrm>
            <a:off x="953943" y="3228696"/>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-15</a:t>
            </a:r>
          </a:p>
        </p:txBody>
      </p:sp>
      <p:sp>
        <p:nvSpPr>
          <p:cNvPr id="31781" name="Rectangle 40"/>
          <p:cNvSpPr>
            <a:spLocks noChangeArrowheads="1"/>
          </p:cNvSpPr>
          <p:nvPr/>
        </p:nvSpPr>
        <p:spPr bwMode="auto">
          <a:xfrm>
            <a:off x="1093933" y="2094101"/>
            <a:ext cx="205247"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-5</a:t>
            </a:r>
          </a:p>
        </p:txBody>
      </p:sp>
      <p:sp>
        <p:nvSpPr>
          <p:cNvPr id="31782" name="Rectangle 41"/>
          <p:cNvSpPr>
            <a:spLocks noChangeArrowheads="1"/>
          </p:cNvSpPr>
          <p:nvPr/>
        </p:nvSpPr>
        <p:spPr bwMode="auto">
          <a:xfrm>
            <a:off x="1170421" y="1516998"/>
            <a:ext cx="128378"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0</a:t>
            </a:r>
          </a:p>
        </p:txBody>
      </p:sp>
      <p:sp>
        <p:nvSpPr>
          <p:cNvPr id="31783" name="Line 31"/>
          <p:cNvSpPr>
            <a:spLocks noChangeShapeType="1"/>
          </p:cNvSpPr>
          <p:nvPr/>
        </p:nvSpPr>
        <p:spPr bwMode="auto">
          <a:xfrm>
            <a:off x="1334944" y="279306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84" name="Rectangle 39"/>
          <p:cNvSpPr>
            <a:spLocks noChangeArrowheads="1"/>
          </p:cNvSpPr>
          <p:nvPr/>
        </p:nvSpPr>
        <p:spPr bwMode="auto">
          <a:xfrm>
            <a:off x="953943" y="2654395"/>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-10</a:t>
            </a:r>
          </a:p>
        </p:txBody>
      </p:sp>
      <p:sp>
        <p:nvSpPr>
          <p:cNvPr id="31785" name="Line 29"/>
          <p:cNvSpPr>
            <a:spLocks noChangeShapeType="1"/>
          </p:cNvSpPr>
          <p:nvPr/>
        </p:nvSpPr>
        <p:spPr bwMode="auto">
          <a:xfrm>
            <a:off x="1334944" y="3940269"/>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86" name="Rectangle 37"/>
          <p:cNvSpPr>
            <a:spLocks noChangeArrowheads="1"/>
          </p:cNvSpPr>
          <p:nvPr/>
        </p:nvSpPr>
        <p:spPr bwMode="auto">
          <a:xfrm>
            <a:off x="953943" y="3801597"/>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-20</a:t>
            </a:r>
          </a:p>
        </p:txBody>
      </p:sp>
      <p:sp>
        <p:nvSpPr>
          <p:cNvPr id="31787" name="Line 27"/>
          <p:cNvSpPr>
            <a:spLocks noChangeShapeType="1"/>
          </p:cNvSpPr>
          <p:nvPr/>
        </p:nvSpPr>
        <p:spPr bwMode="auto">
          <a:xfrm>
            <a:off x="1334944" y="5632357"/>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788" name="Rectangle 35"/>
          <p:cNvSpPr>
            <a:spLocks noChangeArrowheads="1"/>
          </p:cNvSpPr>
          <p:nvPr/>
        </p:nvSpPr>
        <p:spPr bwMode="auto">
          <a:xfrm>
            <a:off x="953943" y="5479678"/>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-35</a:t>
            </a:r>
          </a:p>
        </p:txBody>
      </p:sp>
      <p:sp>
        <p:nvSpPr>
          <p:cNvPr id="31789" name="TextBox 26"/>
          <p:cNvSpPr txBox="1">
            <a:spLocks noChangeArrowheads="1"/>
          </p:cNvSpPr>
          <p:nvPr/>
        </p:nvSpPr>
        <p:spPr bwMode="auto">
          <a:xfrm>
            <a:off x="2446194" y="5497886"/>
            <a:ext cx="376670"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1790" name="TextBox 26"/>
          <p:cNvSpPr txBox="1">
            <a:spLocks noChangeArrowheads="1"/>
          </p:cNvSpPr>
          <p:nvPr/>
        </p:nvSpPr>
        <p:spPr bwMode="auto">
          <a:xfrm>
            <a:off x="3342409" y="5817255"/>
            <a:ext cx="331932" cy="344469"/>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1700">
                <a:solidFill>
                  <a:srgbClr val="FFFFFF"/>
                </a:solidFill>
                <a:latin typeface="Arial" charset="0"/>
                <a:ea typeface="ヒラギノ角ゴ Pro W3"/>
                <a:cs typeface="ヒラギノ角ゴ Pro W3"/>
              </a:rPr>
              <a:t>†</a:t>
            </a:r>
          </a:p>
        </p:txBody>
      </p:sp>
      <p:sp>
        <p:nvSpPr>
          <p:cNvPr id="31791" name="TextBox 28"/>
          <p:cNvSpPr txBox="1">
            <a:spLocks noChangeArrowheads="1"/>
          </p:cNvSpPr>
          <p:nvPr/>
        </p:nvSpPr>
        <p:spPr bwMode="auto">
          <a:xfrm>
            <a:off x="4419024" y="3815604"/>
            <a:ext cx="323273" cy="344469"/>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1700">
                <a:solidFill>
                  <a:srgbClr val="FFFFFF"/>
                </a:solidFill>
                <a:latin typeface="Arial" charset="0"/>
                <a:ea typeface="ヒラギノ角ゴ Pro W3"/>
                <a:cs typeface="ヒラギノ角ゴ Pro W3"/>
              </a:rPr>
              <a:t>†</a:t>
            </a:r>
          </a:p>
        </p:txBody>
      </p:sp>
      <p:sp>
        <p:nvSpPr>
          <p:cNvPr id="31792" name="TextBox 28"/>
          <p:cNvSpPr txBox="1">
            <a:spLocks noChangeArrowheads="1"/>
          </p:cNvSpPr>
          <p:nvPr/>
        </p:nvSpPr>
        <p:spPr bwMode="auto">
          <a:xfrm>
            <a:off x="5323900" y="4214814"/>
            <a:ext cx="324715" cy="344469"/>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1700">
                <a:solidFill>
                  <a:srgbClr val="FFFFFF"/>
                </a:solidFill>
                <a:latin typeface="Arial" charset="0"/>
                <a:ea typeface="ヒラギノ角ゴ Pro W3"/>
                <a:cs typeface="ヒラギノ角ゴ Pro W3"/>
              </a:rPr>
              <a:t>†</a:t>
            </a:r>
          </a:p>
        </p:txBody>
      </p:sp>
      <p:sp>
        <p:nvSpPr>
          <p:cNvPr id="31793" name="Rectangle 42"/>
          <p:cNvSpPr>
            <a:spLocks noChangeArrowheads="1"/>
          </p:cNvSpPr>
          <p:nvPr/>
        </p:nvSpPr>
        <p:spPr bwMode="auto">
          <a:xfrm>
            <a:off x="2822864" y="876860"/>
            <a:ext cx="553731"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SBP</a:t>
            </a:r>
            <a:endParaRPr lang="en-US" sz="2000" b="1">
              <a:solidFill>
                <a:srgbClr val="FFFFFF"/>
              </a:solidFill>
              <a:latin typeface="Arial" charset="0"/>
              <a:ea typeface="ヒラギノ角ゴ Pro W3"/>
              <a:cs typeface="ヒラギノ角ゴ Pro W3"/>
            </a:endParaRPr>
          </a:p>
        </p:txBody>
      </p:sp>
      <p:sp>
        <p:nvSpPr>
          <p:cNvPr id="31794" name="Rectangle 43"/>
          <p:cNvSpPr>
            <a:spLocks noChangeArrowheads="1"/>
          </p:cNvSpPr>
          <p:nvPr/>
        </p:nvSpPr>
        <p:spPr bwMode="auto">
          <a:xfrm>
            <a:off x="4794250" y="876860"/>
            <a:ext cx="568590"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DBP</a:t>
            </a:r>
            <a:endParaRPr lang="en-US" sz="2000" b="1">
              <a:solidFill>
                <a:srgbClr val="FFFFFF"/>
              </a:solidFill>
              <a:latin typeface="Arial" charset="0"/>
              <a:ea typeface="ヒラギノ角ゴ Pro W3"/>
              <a:cs typeface="ヒラギノ角ゴ Pro W3"/>
            </a:endParaRPr>
          </a:p>
        </p:txBody>
      </p:sp>
      <p:sp>
        <p:nvSpPr>
          <p:cNvPr id="31795" name="Rectangle 44"/>
          <p:cNvSpPr>
            <a:spLocks noChangeArrowheads="1"/>
          </p:cNvSpPr>
          <p:nvPr/>
        </p:nvSpPr>
        <p:spPr bwMode="auto">
          <a:xfrm>
            <a:off x="6879650" y="876860"/>
            <a:ext cx="388966"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HR</a:t>
            </a:r>
            <a:endParaRPr lang="en-US" sz="2000" b="1">
              <a:solidFill>
                <a:srgbClr val="FFFFFF"/>
              </a:solidFill>
              <a:latin typeface="Arial" charset="0"/>
              <a:ea typeface="ヒラギノ角ゴ Pro W3"/>
              <a:cs typeface="ヒラギノ角ゴ Pro W3"/>
            </a:endParaRPr>
          </a:p>
        </p:txBody>
      </p:sp>
      <p:sp>
        <p:nvSpPr>
          <p:cNvPr id="31796" name="Rectangle 51"/>
          <p:cNvSpPr>
            <a:spLocks noChangeArrowheads="1"/>
          </p:cNvSpPr>
          <p:nvPr/>
        </p:nvSpPr>
        <p:spPr bwMode="auto">
          <a:xfrm>
            <a:off x="2568865" y="1264864"/>
            <a:ext cx="427927"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186 </a:t>
            </a:r>
          </a:p>
        </p:txBody>
      </p:sp>
      <p:sp>
        <p:nvSpPr>
          <p:cNvPr id="31797" name="Rectangle 52"/>
          <p:cNvSpPr>
            <a:spLocks noChangeArrowheads="1"/>
          </p:cNvSpPr>
          <p:nvPr/>
        </p:nvSpPr>
        <p:spPr bwMode="auto">
          <a:xfrm>
            <a:off x="3037899"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1798" name="Rectangle 53"/>
          <p:cNvSpPr>
            <a:spLocks noChangeArrowheads="1"/>
          </p:cNvSpPr>
          <p:nvPr/>
        </p:nvSpPr>
        <p:spPr bwMode="auto">
          <a:xfrm>
            <a:off x="3153354" y="1264864"/>
            <a:ext cx="356543"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16</a:t>
            </a:r>
          </a:p>
        </p:txBody>
      </p:sp>
      <p:sp>
        <p:nvSpPr>
          <p:cNvPr id="31799" name="Rectangle 54"/>
          <p:cNvSpPr>
            <a:spLocks noChangeArrowheads="1"/>
          </p:cNvSpPr>
          <p:nvPr/>
        </p:nvSpPr>
        <p:spPr bwMode="auto">
          <a:xfrm>
            <a:off x="4538807" y="1264864"/>
            <a:ext cx="427927"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106 </a:t>
            </a:r>
          </a:p>
        </p:txBody>
      </p:sp>
      <p:sp>
        <p:nvSpPr>
          <p:cNvPr id="31800" name="Rectangle 55"/>
          <p:cNvSpPr>
            <a:spLocks noChangeArrowheads="1"/>
          </p:cNvSpPr>
          <p:nvPr/>
        </p:nvSpPr>
        <p:spPr bwMode="auto">
          <a:xfrm>
            <a:off x="5022273"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1801" name="Rectangle 56"/>
          <p:cNvSpPr>
            <a:spLocks noChangeArrowheads="1"/>
          </p:cNvSpPr>
          <p:nvPr/>
        </p:nvSpPr>
        <p:spPr bwMode="auto">
          <a:xfrm>
            <a:off x="5137728" y="1264864"/>
            <a:ext cx="356543"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13</a:t>
            </a:r>
          </a:p>
        </p:txBody>
      </p:sp>
      <p:sp>
        <p:nvSpPr>
          <p:cNvPr id="31802" name="Rectangle 57"/>
          <p:cNvSpPr>
            <a:spLocks noChangeArrowheads="1"/>
          </p:cNvSpPr>
          <p:nvPr/>
        </p:nvSpPr>
        <p:spPr bwMode="auto">
          <a:xfrm>
            <a:off x="6612659" y="1264864"/>
            <a:ext cx="28528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78 </a:t>
            </a:r>
          </a:p>
        </p:txBody>
      </p:sp>
      <p:sp>
        <p:nvSpPr>
          <p:cNvPr id="31803" name="Rectangle 58"/>
          <p:cNvSpPr>
            <a:spLocks noChangeArrowheads="1"/>
          </p:cNvSpPr>
          <p:nvPr/>
        </p:nvSpPr>
        <p:spPr bwMode="auto">
          <a:xfrm>
            <a:off x="6956136"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1804" name="Rectangle 59"/>
          <p:cNvSpPr>
            <a:spLocks noChangeArrowheads="1"/>
          </p:cNvSpPr>
          <p:nvPr/>
        </p:nvSpPr>
        <p:spPr bwMode="auto">
          <a:xfrm>
            <a:off x="7070149" y="1264864"/>
            <a:ext cx="337507"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11</a:t>
            </a:r>
          </a:p>
        </p:txBody>
      </p:sp>
      <p:sp>
        <p:nvSpPr>
          <p:cNvPr id="31805" name="Rectangle 42"/>
          <p:cNvSpPr>
            <a:spLocks noChangeArrowheads="1"/>
          </p:cNvSpPr>
          <p:nvPr/>
        </p:nvSpPr>
        <p:spPr bwMode="auto">
          <a:xfrm>
            <a:off x="1447512" y="1292880"/>
            <a:ext cx="939864"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i="1">
                <a:solidFill>
                  <a:srgbClr val="FFFFFF"/>
                </a:solidFill>
                <a:latin typeface="Arial" charset="0"/>
                <a:ea typeface="ヒラギノ角ゴ Pro W3"/>
                <a:cs typeface="ヒラギノ角ゴ Pro W3"/>
              </a:rPr>
              <a:t>Baseline</a:t>
            </a:r>
          </a:p>
        </p:txBody>
      </p:sp>
      <p:sp>
        <p:nvSpPr>
          <p:cNvPr id="31806" name="Text Box 104"/>
          <p:cNvSpPr txBox="1">
            <a:spLocks noChangeArrowheads="1"/>
          </p:cNvSpPr>
          <p:nvPr/>
        </p:nvSpPr>
        <p:spPr bwMode="auto">
          <a:xfrm>
            <a:off x="2309092" y="4294655"/>
            <a:ext cx="565727"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-26</a:t>
            </a:r>
          </a:p>
        </p:txBody>
      </p:sp>
      <p:sp>
        <p:nvSpPr>
          <p:cNvPr id="31807" name="Text Box 106"/>
          <p:cNvSpPr txBox="1">
            <a:spLocks noChangeArrowheads="1"/>
          </p:cNvSpPr>
          <p:nvPr/>
        </p:nvSpPr>
        <p:spPr bwMode="auto">
          <a:xfrm>
            <a:off x="3222627" y="4588810"/>
            <a:ext cx="546965"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-29</a:t>
            </a:r>
          </a:p>
        </p:txBody>
      </p:sp>
      <p:sp>
        <p:nvSpPr>
          <p:cNvPr id="31808" name="Text Box 107"/>
          <p:cNvSpPr txBox="1">
            <a:spLocks noChangeArrowheads="1"/>
          </p:cNvSpPr>
          <p:nvPr/>
        </p:nvSpPr>
        <p:spPr bwMode="auto">
          <a:xfrm>
            <a:off x="4286252" y="2973762"/>
            <a:ext cx="546966"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-15</a:t>
            </a:r>
          </a:p>
        </p:txBody>
      </p:sp>
      <p:sp>
        <p:nvSpPr>
          <p:cNvPr id="2" name="TextBox 1"/>
          <p:cNvSpPr txBox="1"/>
          <p:nvPr/>
        </p:nvSpPr>
        <p:spPr>
          <a:xfrm>
            <a:off x="370898" y="309672"/>
            <a:ext cx="8686511" cy="435520"/>
          </a:xfrm>
          <a:prstGeom prst="rect">
            <a:avLst/>
          </a:prstGeom>
          <a:noFill/>
          <a:ln w="9525">
            <a:noFill/>
            <a:miter lim="800000"/>
            <a:headEnd/>
            <a:tailEnd/>
          </a:ln>
          <a:effectLst>
            <a:outerShdw blurRad="88900" dist="25400" dir="2700000" algn="tl" rotWithShape="0">
              <a:prstClr val="black">
                <a:alpha val="40000"/>
              </a:prstClr>
            </a:outerShdw>
          </a:effectLst>
        </p:spPr>
        <p:txBody>
          <a:bodyPr lIns="82048" tIns="41025" rIns="82048" bIns="41025" anchor="b">
            <a:spAutoFit/>
          </a:bodyPr>
          <a:lstStyle/>
          <a:p>
            <a:pPr defTabSz="820583" fontAlgn="base">
              <a:lnSpc>
                <a:spcPct val="90000"/>
              </a:lnSpc>
              <a:spcBef>
                <a:spcPct val="0"/>
              </a:spcBef>
              <a:spcAft>
                <a:spcPct val="0"/>
              </a:spcAft>
            </a:pPr>
            <a:r>
              <a:rPr lang="en-US" sz="2500" b="1">
                <a:solidFill>
                  <a:srgbClr val="FFFF00"/>
                </a:solidFill>
                <a:latin typeface="Arial" charset="0"/>
                <a:ea typeface="ヒラギノ角ゴ Pro W3"/>
                <a:cs typeface="ヒラギノ角ゴ Pro W3"/>
              </a:rPr>
              <a:t>All Patients with Baseline SBP ≥ 160mmHg  (N=16) </a:t>
            </a:r>
          </a:p>
        </p:txBody>
      </p:sp>
      <p:sp>
        <p:nvSpPr>
          <p:cNvPr id="31810" name="Rectangle 10"/>
          <p:cNvSpPr>
            <a:spLocks noChangeArrowheads="1"/>
          </p:cNvSpPr>
          <p:nvPr/>
        </p:nvSpPr>
        <p:spPr bwMode="auto">
          <a:xfrm>
            <a:off x="4833218" y="1657072"/>
            <a:ext cx="365125" cy="1969434"/>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811" name="Rectangle 10"/>
          <p:cNvSpPr>
            <a:spLocks noChangeArrowheads="1"/>
          </p:cNvSpPr>
          <p:nvPr/>
        </p:nvSpPr>
        <p:spPr bwMode="auto">
          <a:xfrm>
            <a:off x="5283489" y="1657071"/>
            <a:ext cx="365125" cy="2032466"/>
          </a:xfrm>
          <a:prstGeom prst="rect">
            <a:avLst/>
          </a:prstGeom>
          <a:solidFill>
            <a:srgbClr val="3B3B3B"/>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812" name="Rectangle 7"/>
          <p:cNvSpPr>
            <a:spLocks noChangeArrowheads="1"/>
          </p:cNvSpPr>
          <p:nvPr/>
        </p:nvSpPr>
        <p:spPr bwMode="auto">
          <a:xfrm>
            <a:off x="6381750" y="1661272"/>
            <a:ext cx="365125" cy="942695"/>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1813" name="Rectangle 10"/>
          <p:cNvSpPr>
            <a:spLocks noChangeArrowheads="1"/>
          </p:cNvSpPr>
          <p:nvPr/>
        </p:nvSpPr>
        <p:spPr bwMode="auto">
          <a:xfrm>
            <a:off x="6830580" y="1661272"/>
            <a:ext cx="365125" cy="666750"/>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814" name="Rectangle 10"/>
          <p:cNvSpPr>
            <a:spLocks noChangeArrowheads="1"/>
          </p:cNvSpPr>
          <p:nvPr/>
        </p:nvSpPr>
        <p:spPr bwMode="auto">
          <a:xfrm>
            <a:off x="7280854" y="1661273"/>
            <a:ext cx="365125" cy="885265"/>
          </a:xfrm>
          <a:prstGeom prst="rect">
            <a:avLst/>
          </a:prstGeom>
          <a:solidFill>
            <a:srgbClr val="3B3B3B"/>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815" name="TextBox 26"/>
          <p:cNvSpPr txBox="1">
            <a:spLocks noChangeArrowheads="1"/>
          </p:cNvSpPr>
          <p:nvPr/>
        </p:nvSpPr>
        <p:spPr bwMode="auto">
          <a:xfrm>
            <a:off x="2900795" y="5930713"/>
            <a:ext cx="323273" cy="344469"/>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1700">
                <a:solidFill>
                  <a:srgbClr val="FFFFFF"/>
                </a:solidFill>
                <a:latin typeface="Arial" charset="0"/>
                <a:ea typeface="ヒラギノ角ゴ Pro W3"/>
                <a:cs typeface="ヒラギノ角ゴ Pro W3"/>
              </a:rPr>
              <a:t>†</a:t>
            </a:r>
          </a:p>
        </p:txBody>
      </p:sp>
      <p:sp>
        <p:nvSpPr>
          <p:cNvPr id="31816" name="Line 16"/>
          <p:cNvSpPr>
            <a:spLocks noChangeShapeType="1"/>
          </p:cNvSpPr>
          <p:nvPr/>
        </p:nvSpPr>
        <p:spPr bwMode="auto">
          <a:xfrm>
            <a:off x="4965989" y="3968284"/>
            <a:ext cx="75045"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817" name="TextBox 28"/>
          <p:cNvSpPr txBox="1">
            <a:spLocks noChangeArrowheads="1"/>
          </p:cNvSpPr>
          <p:nvPr/>
        </p:nvSpPr>
        <p:spPr bwMode="auto">
          <a:xfrm>
            <a:off x="4864968" y="4042523"/>
            <a:ext cx="330488" cy="344469"/>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1700">
                <a:solidFill>
                  <a:srgbClr val="FFFFFF"/>
                </a:solidFill>
                <a:latin typeface="Arial" charset="0"/>
                <a:ea typeface="ヒラギノ角ゴ Pro W3"/>
                <a:cs typeface="ヒラギノ角ゴ Pro W3"/>
              </a:rPr>
              <a:t>†</a:t>
            </a:r>
          </a:p>
        </p:txBody>
      </p:sp>
      <p:sp>
        <p:nvSpPr>
          <p:cNvPr id="31818" name="Line 24"/>
          <p:cNvSpPr>
            <a:spLocks noChangeShapeType="1"/>
          </p:cNvSpPr>
          <p:nvPr/>
        </p:nvSpPr>
        <p:spPr bwMode="auto">
          <a:xfrm>
            <a:off x="6974898" y="2678206"/>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819" name="Text Box 131"/>
          <p:cNvSpPr txBox="1">
            <a:spLocks noChangeArrowheads="1"/>
          </p:cNvSpPr>
          <p:nvPr/>
        </p:nvSpPr>
        <p:spPr bwMode="auto">
          <a:xfrm>
            <a:off x="2759365" y="4640637"/>
            <a:ext cx="565727"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-29</a:t>
            </a:r>
          </a:p>
        </p:txBody>
      </p:sp>
      <p:sp>
        <p:nvSpPr>
          <p:cNvPr id="31820" name="Text Box 108"/>
          <p:cNvSpPr txBox="1">
            <a:spLocks noChangeArrowheads="1"/>
          </p:cNvSpPr>
          <p:nvPr/>
        </p:nvSpPr>
        <p:spPr bwMode="auto">
          <a:xfrm>
            <a:off x="4742296" y="3284726"/>
            <a:ext cx="546966"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-17</a:t>
            </a:r>
          </a:p>
        </p:txBody>
      </p:sp>
      <p:sp>
        <p:nvSpPr>
          <p:cNvPr id="31821" name="Text Box 132"/>
          <p:cNvSpPr txBox="1">
            <a:spLocks noChangeArrowheads="1"/>
          </p:cNvSpPr>
          <p:nvPr/>
        </p:nvSpPr>
        <p:spPr bwMode="auto">
          <a:xfrm>
            <a:off x="5195455" y="3351961"/>
            <a:ext cx="546966"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-18</a:t>
            </a:r>
          </a:p>
        </p:txBody>
      </p:sp>
      <p:sp>
        <p:nvSpPr>
          <p:cNvPr id="31822" name="Text Box 110"/>
          <p:cNvSpPr txBox="1">
            <a:spLocks noChangeArrowheads="1"/>
          </p:cNvSpPr>
          <p:nvPr/>
        </p:nvSpPr>
        <p:spPr bwMode="auto">
          <a:xfrm>
            <a:off x="6283614" y="2259387"/>
            <a:ext cx="546966"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-8</a:t>
            </a:r>
          </a:p>
        </p:txBody>
      </p:sp>
      <p:sp>
        <p:nvSpPr>
          <p:cNvPr id="31823" name="Text Box 109"/>
          <p:cNvSpPr txBox="1">
            <a:spLocks noChangeArrowheads="1"/>
          </p:cNvSpPr>
          <p:nvPr/>
        </p:nvSpPr>
        <p:spPr bwMode="auto">
          <a:xfrm>
            <a:off x="6746877" y="1990446"/>
            <a:ext cx="546965"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-6</a:t>
            </a:r>
          </a:p>
        </p:txBody>
      </p:sp>
      <p:sp>
        <p:nvSpPr>
          <p:cNvPr id="31824" name="Text Box 133"/>
          <p:cNvSpPr txBox="1">
            <a:spLocks noChangeArrowheads="1"/>
          </p:cNvSpPr>
          <p:nvPr/>
        </p:nvSpPr>
        <p:spPr bwMode="auto">
          <a:xfrm>
            <a:off x="7192820" y="2208961"/>
            <a:ext cx="546966" cy="344469"/>
          </a:xfrm>
          <a:prstGeom prst="rect">
            <a:avLst/>
          </a:prstGeom>
          <a:noFill/>
          <a:ln w="9525">
            <a:noFill/>
            <a:miter lim="800000"/>
            <a:headEnd/>
            <a:tailEnd/>
          </a:ln>
        </p:spPr>
        <p:txBody>
          <a:bodyPr lIns="82048" tIns="41025" rIns="82048" bIns="41025">
            <a:spAutoFit/>
          </a:bodyPr>
          <a:lstStyle/>
          <a:p>
            <a:pPr algn="ctr" defTabSz="820583" fontAlgn="base">
              <a:spcBef>
                <a:spcPct val="50000"/>
              </a:spcBef>
              <a:spcAft>
                <a:spcPct val="0"/>
              </a:spcAft>
            </a:pPr>
            <a:r>
              <a:rPr lang="en-US" sz="1700" b="1">
                <a:solidFill>
                  <a:srgbClr val="000000"/>
                </a:solidFill>
                <a:latin typeface="Arial" charset="0"/>
                <a:ea typeface="ヒラギノ角ゴ Pro W3"/>
                <a:cs typeface="ヒラギノ角ゴ Pro W3"/>
              </a:rPr>
              <a:t>-8</a:t>
            </a:r>
          </a:p>
        </p:txBody>
      </p:sp>
      <p:sp>
        <p:nvSpPr>
          <p:cNvPr id="31825" name="Rectangle 64"/>
          <p:cNvSpPr>
            <a:spLocks noChangeArrowheads="1"/>
          </p:cNvSpPr>
          <p:nvPr/>
        </p:nvSpPr>
        <p:spPr bwMode="auto">
          <a:xfrm>
            <a:off x="3138922" y="6315916"/>
            <a:ext cx="3192327"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1700" i="1">
                <a:solidFill>
                  <a:srgbClr val="FFFFFF"/>
                </a:solidFill>
                <a:latin typeface="Arial" charset="0"/>
                <a:ea typeface="ヒラギノ角ゴ Pro W3"/>
                <a:cs typeface="ヒラギノ角ゴ Pro W3"/>
              </a:rPr>
              <a:t>^</a:t>
            </a:r>
            <a:r>
              <a:rPr lang="en-US" sz="1700" baseline="30000">
                <a:solidFill>
                  <a:srgbClr val="FFFFFF"/>
                </a:solidFill>
                <a:latin typeface="Arial" charset="0"/>
                <a:ea typeface="ヒラギノ角ゴ Pro W3"/>
                <a:cs typeface="ヒラギノ角ゴ Pro W3"/>
              </a:rPr>
              <a:t> </a:t>
            </a:r>
            <a:r>
              <a:rPr lang="en-US" sz="1700" i="1">
                <a:solidFill>
                  <a:srgbClr val="FFFFFF"/>
                </a:solidFill>
                <a:latin typeface="Arial" charset="0"/>
                <a:ea typeface="ヒラギノ角ゴ Pro W3"/>
                <a:cs typeface="ヒラギノ角ゴ Pro W3"/>
              </a:rPr>
              <a:t>p&lt;0.05 ;</a:t>
            </a:r>
            <a:r>
              <a:rPr lang="en-US" i="1">
                <a:solidFill>
                  <a:srgbClr val="FFFFFF"/>
                </a:solidFill>
                <a:latin typeface="Arial" charset="0"/>
                <a:ea typeface="ヒラギノ角ゴ Pro W3"/>
                <a:cs typeface="ヒラギノ角ゴ Pro W3"/>
              </a:rPr>
              <a:t> </a:t>
            </a:r>
            <a:r>
              <a:rPr lang="en-US" sz="1700" i="1">
                <a:solidFill>
                  <a:srgbClr val="FFFFFF"/>
                </a:solidFill>
                <a:latin typeface="Arial" charset="0"/>
                <a:ea typeface="ヒラギノ角ゴ Pro W3"/>
                <a:cs typeface="ヒラギノ角ゴ Pro W3"/>
              </a:rPr>
              <a:t>*</a:t>
            </a:r>
            <a:r>
              <a:rPr lang="en-US" i="1">
                <a:solidFill>
                  <a:srgbClr val="FFFFFF"/>
                </a:solidFill>
                <a:latin typeface="Arial" charset="0"/>
                <a:ea typeface="ヒラギノ角ゴ Pro W3"/>
                <a:cs typeface="ヒラギノ角ゴ Pro W3"/>
              </a:rPr>
              <a:t> p=0.003 </a:t>
            </a:r>
            <a:r>
              <a:rPr lang="en-US" sz="1700" i="1">
                <a:solidFill>
                  <a:srgbClr val="FFFFFF"/>
                </a:solidFill>
                <a:latin typeface="Arial" charset="0"/>
                <a:ea typeface="ヒラギノ角ゴ Pro W3"/>
                <a:cs typeface="ヒラギノ角ゴ Pro W3"/>
              </a:rPr>
              <a:t>; </a:t>
            </a:r>
            <a:r>
              <a:rPr lang="en-US" sz="1700" baseline="30000">
                <a:solidFill>
                  <a:srgbClr val="FFFFFF"/>
                </a:solidFill>
                <a:latin typeface="Arial" charset="0"/>
                <a:ea typeface="ヒラギノ角ゴ Pro W3"/>
                <a:cs typeface="ヒラギノ角ゴ Pro W3"/>
              </a:rPr>
              <a:t>† </a:t>
            </a:r>
            <a:r>
              <a:rPr lang="en-US" i="1">
                <a:solidFill>
                  <a:srgbClr val="FFFFFF"/>
                </a:solidFill>
                <a:latin typeface="Arial" charset="0"/>
                <a:ea typeface="ヒラギノ角ゴ Pro W3"/>
                <a:cs typeface="ヒラギノ角ゴ Pro W3"/>
              </a:rPr>
              <a:t>p&lt;0.001 </a:t>
            </a:r>
          </a:p>
        </p:txBody>
      </p:sp>
      <p:sp>
        <p:nvSpPr>
          <p:cNvPr id="31826" name="TextBox 28"/>
          <p:cNvSpPr txBox="1">
            <a:spLocks noChangeArrowheads="1"/>
          </p:cNvSpPr>
          <p:nvPr/>
        </p:nvSpPr>
        <p:spPr bwMode="auto">
          <a:xfrm>
            <a:off x="6427932" y="3104029"/>
            <a:ext cx="402648"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1827" name="TextBox 28"/>
          <p:cNvSpPr txBox="1">
            <a:spLocks noChangeArrowheads="1"/>
          </p:cNvSpPr>
          <p:nvPr/>
        </p:nvSpPr>
        <p:spPr bwMode="auto">
          <a:xfrm>
            <a:off x="7319820" y="2998975"/>
            <a:ext cx="402648"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1828" name="Rectangle 49"/>
          <p:cNvSpPr>
            <a:spLocks noChangeArrowheads="1"/>
          </p:cNvSpPr>
          <p:nvPr/>
        </p:nvSpPr>
        <p:spPr bwMode="auto">
          <a:xfrm>
            <a:off x="6888308" y="5551116"/>
            <a:ext cx="165965" cy="165287"/>
          </a:xfrm>
          <a:prstGeom prst="rect">
            <a:avLst/>
          </a:prstGeom>
          <a:solidFill>
            <a:srgbClr val="3B3B3B"/>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1829" name="Rectangle 50"/>
          <p:cNvSpPr>
            <a:spLocks noChangeArrowheads="1"/>
          </p:cNvSpPr>
          <p:nvPr/>
        </p:nvSpPr>
        <p:spPr bwMode="auto">
          <a:xfrm>
            <a:off x="7104786" y="5488081"/>
            <a:ext cx="1999947" cy="58477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Most Recent</a:t>
            </a:r>
          </a:p>
          <a:p>
            <a:pPr defTabSz="914501" fontAlgn="base">
              <a:spcBef>
                <a:spcPct val="0"/>
              </a:spcBef>
              <a:spcAft>
                <a:spcPct val="0"/>
              </a:spcAft>
            </a:pPr>
            <a:r>
              <a:rPr lang="en-US">
                <a:solidFill>
                  <a:srgbClr val="FFFFFF"/>
                </a:solidFill>
                <a:latin typeface="Arial" charset="0"/>
                <a:ea typeface="ヒラギノ角ゴ Pro W3"/>
                <a:cs typeface="ヒラギノ角ゴ Pro W3"/>
              </a:rPr>
              <a:t>(16.5 </a:t>
            </a:r>
            <a:r>
              <a:rPr lang="en-US">
                <a:solidFill>
                  <a:srgbClr val="FFFFFF"/>
                </a:solidFill>
                <a:latin typeface="Arial" charset="0"/>
                <a:ea typeface="ヒラギノ角ゴ Pro W3"/>
                <a:cs typeface="Arial" charset="0"/>
              </a:rPr>
              <a:t>± 3.0 months)</a:t>
            </a:r>
          </a:p>
        </p:txBody>
      </p:sp>
      <p:sp>
        <p:nvSpPr>
          <p:cNvPr id="31830" name="Freeform 33"/>
          <p:cNvSpPr>
            <a:spLocks/>
          </p:cNvSpPr>
          <p:nvPr/>
        </p:nvSpPr>
        <p:spPr bwMode="auto">
          <a:xfrm flipV="1">
            <a:off x="1334945" y="1596840"/>
            <a:ext cx="7153852" cy="60232"/>
          </a:xfrm>
          <a:custGeom>
            <a:avLst/>
            <a:gdLst>
              <a:gd name="T0" fmla="*/ 0 w 479"/>
              <a:gd name="T1" fmla="*/ 0 h 59602"/>
              <a:gd name="T2" fmla="*/ 2147483647 w 479"/>
              <a:gd name="T3" fmla="*/ 0 h 59602"/>
              <a:gd name="T4" fmla="*/ 2147483647 w 479"/>
              <a:gd name="T5" fmla="*/ 0 h 59602"/>
              <a:gd name="T6" fmla="*/ 0 60000 65536"/>
              <a:gd name="T7" fmla="*/ 0 60000 65536"/>
              <a:gd name="T8" fmla="*/ 0 60000 65536"/>
              <a:gd name="T9" fmla="*/ 0 w 479"/>
              <a:gd name="T10" fmla="*/ 0 h 59602"/>
              <a:gd name="T11" fmla="*/ 479 w 479"/>
              <a:gd name="T12" fmla="*/ 0 h 59602"/>
            </a:gdLst>
            <a:ahLst/>
            <a:cxnLst>
              <a:cxn ang="T6">
                <a:pos x="T0" y="T1"/>
              </a:cxn>
              <a:cxn ang="T7">
                <a:pos x="T2" y="T3"/>
              </a:cxn>
              <a:cxn ang="T8">
                <a:pos x="T4" y="T5"/>
              </a:cxn>
            </a:cxnLst>
            <a:rect l="T9" t="T10" r="T11" b="T12"/>
            <a:pathLst>
              <a:path w="479" h="59602">
                <a:moveTo>
                  <a:pt x="0" y="0"/>
                </a:moveTo>
                <a:lnTo>
                  <a:pt x="6" y="0"/>
                </a:lnTo>
                <a:lnTo>
                  <a:pt x="479" y="0"/>
                </a:lnTo>
              </a:path>
            </a:pathLst>
          </a:custGeom>
          <a:noFill/>
          <a:ln w="19050" cap="sq">
            <a:solidFill>
              <a:schemeClr val="bg1"/>
            </a:solidFill>
            <a:bevel/>
            <a:headEnd/>
            <a:tailEnd/>
          </a:ln>
        </p:spPr>
        <p:txBody>
          <a:bodyPr lIns="73631" tIns="36815" rIns="73631" bIns="3681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1832" name="Text Box 88"/>
          <p:cNvSpPr txBox="1">
            <a:spLocks noChangeArrowheads="1"/>
          </p:cNvSpPr>
          <p:nvPr/>
        </p:nvSpPr>
        <p:spPr bwMode="auto">
          <a:xfrm>
            <a:off x="6057035" y="6570850"/>
            <a:ext cx="2013931" cy="236748"/>
          </a:xfrm>
          <a:prstGeom prst="rect">
            <a:avLst/>
          </a:prstGeom>
          <a:noFill/>
          <a:ln w="9525">
            <a:noFill/>
            <a:miter lim="800000"/>
            <a:headEnd/>
            <a:tailEnd/>
          </a:ln>
          <a:effectLst>
            <a:prstShdw prst="shdw17" dist="17961" dir="2700000">
              <a:schemeClr val="accent1">
                <a:gamma/>
                <a:shade val="60000"/>
                <a:invGamma/>
              </a:schemeClr>
            </a:prstShdw>
          </a:effectLst>
        </p:spPr>
        <p:txBody>
          <a:bodyPr wrap="none" lIns="82048" tIns="41025" rIns="82048" bIns="41025">
            <a:spAutoFit/>
          </a:bodyPr>
          <a:lstStyle/>
          <a:p>
            <a:pPr defTabSz="820583" fontAlgn="base">
              <a:spcBef>
                <a:spcPct val="0"/>
              </a:spcBef>
              <a:spcAft>
                <a:spcPct val="0"/>
              </a:spcAft>
            </a:pPr>
            <a:r>
              <a:rPr lang="en-US" sz="1000" b="1">
                <a:solidFill>
                  <a:srgbClr val="FFFFFF"/>
                </a:solidFill>
                <a:latin typeface="Arial" charset="0"/>
                <a:ea typeface="ヒラギノ角ゴ Pro W3"/>
                <a:cs typeface="Arial" charset="0"/>
              </a:rPr>
              <a:t>de Leeuw PW et al., ASH 2013.</a:t>
            </a:r>
          </a:p>
        </p:txBody>
      </p:sp>
    </p:spTree>
    <p:extLst>
      <p:ext uri="{BB962C8B-B14F-4D97-AF65-F5344CB8AC3E}">
        <p14:creationId xmlns:p14="http://schemas.microsoft.com/office/powerpoint/2010/main" xmlns="" val="2473012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bwMode="auto">
          <a:xfrm>
            <a:off x="299919" y="779126"/>
            <a:ext cx="6255760" cy="4748056"/>
          </a:xfrm>
          <a:prstGeom prst="roundRect">
            <a:avLst>
              <a:gd name="adj" fmla="val 1853"/>
            </a:avLst>
          </a:prstGeom>
          <a:solidFill>
            <a:schemeClr val="bg1"/>
          </a:solidFill>
          <a:ln w="9525">
            <a:solidFill>
              <a:schemeClr val="accent3"/>
            </a:solidFill>
            <a:miter lim="800000"/>
            <a:headEnd/>
            <a:tailEnd/>
          </a:ln>
        </p:spPr>
        <p:txBody>
          <a:bodyPr wrap="none" lIns="82058" tIns="41029" rIns="82058" bIns="41029" rtlCol="0" anchor="b"/>
          <a:lstStyle/>
          <a:p>
            <a:pPr algn="ctr"/>
            <a:endParaRPr lang="en-US" sz="1100">
              <a:solidFill>
                <a:srgbClr val="000000"/>
              </a:solidFill>
              <a:cs typeface="ヒラギノ角ゴ Pro W3"/>
            </a:endParaRPr>
          </a:p>
        </p:txBody>
      </p:sp>
      <p:sp>
        <p:nvSpPr>
          <p:cNvPr id="226306" name="Title 1"/>
          <p:cNvSpPr>
            <a:spLocks noGrp="1"/>
          </p:cNvSpPr>
          <p:nvPr>
            <p:ph type="title"/>
          </p:nvPr>
        </p:nvSpPr>
        <p:spPr/>
        <p:txBody>
          <a:bodyPr/>
          <a:lstStyle/>
          <a:p>
            <a:pPr eaLnBrk="1" hangingPunct="1"/>
            <a:r>
              <a:rPr lang="en-US" sz="2400" dirty="0" smtClean="0">
                <a:latin typeface="Arial" charset="0"/>
                <a:ea typeface="ＭＳ Ｐゴシック"/>
                <a:cs typeface="Arial" charset="0"/>
              </a:rPr>
              <a:t>2</a:t>
            </a:r>
            <a:r>
              <a:rPr lang="en-US" sz="2400" baseline="30000" dirty="0" smtClean="0">
                <a:latin typeface="Arial" charset="0"/>
                <a:ea typeface="ＭＳ Ｐゴシック"/>
                <a:cs typeface="Arial" charset="0"/>
              </a:rPr>
              <a:t>nd</a:t>
            </a:r>
            <a:r>
              <a:rPr lang="en-US" sz="2400" dirty="0" smtClean="0">
                <a:latin typeface="Arial" charset="0"/>
                <a:ea typeface="ＭＳ Ｐゴシック"/>
                <a:cs typeface="Arial" charset="0"/>
              </a:rPr>
              <a:t> Generation – Safety </a:t>
            </a:r>
          </a:p>
        </p:txBody>
      </p:sp>
      <p:grpSp>
        <p:nvGrpSpPr>
          <p:cNvPr id="2" name="Group 1"/>
          <p:cNvGrpSpPr/>
          <p:nvPr/>
        </p:nvGrpSpPr>
        <p:grpSpPr>
          <a:xfrm>
            <a:off x="373659" y="950270"/>
            <a:ext cx="5972280" cy="4506357"/>
            <a:chOff x="4624388" y="3804907"/>
            <a:chExt cx="3841750" cy="2898775"/>
          </a:xfrm>
        </p:grpSpPr>
        <p:pic>
          <p:nvPicPr>
            <p:cNvPr id="226312" name="Picture 16"/>
            <p:cNvPicPr>
              <a:picLocks noChangeAspect="1"/>
            </p:cNvPicPr>
            <p:nvPr/>
          </p:nvPicPr>
          <p:blipFill>
            <a:blip r:embed="rId2"/>
            <a:srcRect/>
            <a:stretch>
              <a:fillRect/>
            </a:stretch>
          </p:blipFill>
          <p:spPr bwMode="auto">
            <a:xfrm>
              <a:off x="4624388" y="3804907"/>
              <a:ext cx="3841750" cy="2898775"/>
            </a:xfrm>
            <a:prstGeom prst="rect">
              <a:avLst/>
            </a:prstGeom>
            <a:noFill/>
            <a:ln w="9525">
              <a:noFill/>
              <a:miter lim="800000"/>
              <a:headEnd/>
              <a:tailEnd/>
            </a:ln>
          </p:spPr>
        </p:pic>
        <p:sp>
          <p:nvSpPr>
            <p:cNvPr id="15" name="TextBox 14"/>
            <p:cNvSpPr txBox="1"/>
            <p:nvPr/>
          </p:nvSpPr>
          <p:spPr bwMode="auto">
            <a:xfrm>
              <a:off x="7015960" y="4658905"/>
              <a:ext cx="935031" cy="202851"/>
            </a:xfrm>
            <a:prstGeom prst="rect">
              <a:avLst/>
            </a:prstGeom>
            <a:noFill/>
          </p:spPr>
          <p:txBody>
            <a:bodyPr wrap="none">
              <a:spAutoFit/>
            </a:bodyPr>
            <a:lstStyle/>
            <a:p>
              <a:pPr>
                <a:defRPr/>
              </a:pPr>
              <a:r>
                <a:rPr lang="en-US" sz="1600" b="1" dirty="0" smtClean="0">
                  <a:latin typeface="+mj-lt"/>
                  <a:ea typeface="+mn-ea"/>
                  <a:cs typeface="Times"/>
                </a:rPr>
                <a:t>1</a:t>
              </a:r>
              <a:r>
                <a:rPr lang="en-US" sz="1600" b="1" baseline="30000" dirty="0" smtClean="0">
                  <a:latin typeface="+mj-lt"/>
                  <a:ea typeface="+mn-ea"/>
                  <a:cs typeface="Times"/>
                </a:rPr>
                <a:t>st</a:t>
              </a:r>
              <a:r>
                <a:rPr lang="en-US" sz="1600" b="1" dirty="0" smtClean="0">
                  <a:latin typeface="+mj-lt"/>
                  <a:ea typeface="+mn-ea"/>
                  <a:cs typeface="Times"/>
                </a:rPr>
                <a:t> Generation</a:t>
              </a:r>
              <a:endParaRPr lang="en-US" sz="1800" b="1" dirty="0">
                <a:latin typeface="+mj-lt"/>
                <a:ea typeface="+mn-ea"/>
                <a:cs typeface="Times"/>
              </a:endParaRPr>
            </a:p>
          </p:txBody>
        </p:sp>
        <p:sp>
          <p:nvSpPr>
            <p:cNvPr id="226315" name="Rectangle 17"/>
            <p:cNvSpPr>
              <a:spLocks noChangeArrowheads="1"/>
            </p:cNvSpPr>
            <p:nvPr/>
          </p:nvSpPr>
          <p:spPr bwMode="auto">
            <a:xfrm>
              <a:off x="7483476" y="5555920"/>
              <a:ext cx="914400" cy="509588"/>
            </a:xfrm>
            <a:prstGeom prst="rect">
              <a:avLst/>
            </a:prstGeom>
            <a:solidFill>
              <a:schemeClr val="bg1"/>
            </a:solidFill>
            <a:ln w="9525">
              <a:noFill/>
              <a:miter lim="800000"/>
              <a:headEnd/>
              <a:tailEnd/>
            </a:ln>
          </p:spPr>
          <p:txBody>
            <a:bodyPr wrap="none" lIns="82058" tIns="41029" rIns="82058" bIns="41029" anchor="b"/>
            <a:lstStyle/>
            <a:p>
              <a:pPr algn="ctr"/>
              <a:endParaRPr lang="en-US" sz="1100">
                <a:solidFill>
                  <a:srgbClr val="000000"/>
                </a:solidFill>
                <a:ea typeface="ヒラギノ角ゴ Pro W3" pitchFamily="39" charset="-128"/>
              </a:endParaRPr>
            </a:p>
          </p:txBody>
        </p:sp>
      </p:grpSp>
      <p:sp>
        <p:nvSpPr>
          <p:cNvPr id="13" name="Text Box 55"/>
          <p:cNvSpPr txBox="1">
            <a:spLocks noChangeArrowheads="1"/>
          </p:cNvSpPr>
          <p:nvPr/>
        </p:nvSpPr>
        <p:spPr bwMode="auto">
          <a:xfrm>
            <a:off x="0" y="6596063"/>
            <a:ext cx="2731772" cy="261610"/>
          </a:xfrm>
          <a:prstGeom prst="rect">
            <a:avLst/>
          </a:prstGeom>
          <a:noFill/>
          <a:ln w="9525" algn="ctr">
            <a:noFill/>
            <a:miter lim="800000"/>
            <a:headEnd/>
            <a:tailEnd/>
          </a:ln>
          <a:effectLst/>
        </p:spPr>
        <p:txBody>
          <a:bodyPr wrap="none">
            <a:spAutoFit/>
          </a:bodyPr>
          <a:lstStyle/>
          <a:p>
            <a:pPr fontAlgn="auto">
              <a:spcBef>
                <a:spcPts val="0"/>
              </a:spcBef>
              <a:spcAft>
                <a:spcPct val="20000"/>
              </a:spcAft>
              <a:buClr>
                <a:srgbClr val="8C1A24"/>
              </a:buClr>
              <a:buSzPct val="115000"/>
              <a:tabLst>
                <a:tab pos="2455863" algn="l"/>
                <a:tab pos="3311525" algn="l"/>
              </a:tabLst>
              <a:defRPr/>
            </a:pPr>
            <a:r>
              <a:rPr lang="en-US" sz="1100" i="1" dirty="0">
                <a:solidFill>
                  <a:srgbClr val="333333"/>
                </a:solidFill>
                <a:latin typeface="+mj-lt"/>
                <a:ea typeface="+mn-ea"/>
                <a:cs typeface="+mn-cs"/>
              </a:rPr>
              <a:t> </a:t>
            </a:r>
            <a:r>
              <a:rPr lang="en-US" sz="1100" i="1" dirty="0" smtClean="0">
                <a:solidFill>
                  <a:srgbClr val="333333"/>
                </a:solidFill>
                <a:latin typeface="+mj-lt"/>
                <a:ea typeface="+mn-ea"/>
                <a:cs typeface="+mn-cs"/>
              </a:rPr>
              <a:t>Hoppe et al</a:t>
            </a:r>
            <a:r>
              <a:rPr lang="en-US" sz="1100" i="1" dirty="0">
                <a:solidFill>
                  <a:srgbClr val="333333"/>
                </a:solidFill>
                <a:latin typeface="+mj-lt"/>
                <a:ea typeface="+mn-ea"/>
                <a:cs typeface="+mn-cs"/>
              </a:rPr>
              <a:t>., J </a:t>
            </a:r>
            <a:r>
              <a:rPr lang="en-US" sz="1100" i="1" dirty="0" smtClean="0">
                <a:solidFill>
                  <a:srgbClr val="333333"/>
                </a:solidFill>
                <a:latin typeface="+mj-lt"/>
                <a:ea typeface="+mn-ea"/>
                <a:cs typeface="+mn-cs"/>
              </a:rPr>
              <a:t>Am </a:t>
            </a:r>
            <a:r>
              <a:rPr lang="en-US" sz="1100" i="1" dirty="0" err="1" smtClean="0">
                <a:solidFill>
                  <a:srgbClr val="333333"/>
                </a:solidFill>
                <a:latin typeface="+mj-lt"/>
                <a:ea typeface="+mn-ea"/>
                <a:cs typeface="+mn-cs"/>
              </a:rPr>
              <a:t>Soc</a:t>
            </a:r>
            <a:r>
              <a:rPr lang="en-US" sz="1100" i="1" dirty="0" smtClean="0">
                <a:solidFill>
                  <a:srgbClr val="333333"/>
                </a:solidFill>
                <a:latin typeface="+mj-lt"/>
                <a:ea typeface="+mn-ea"/>
                <a:cs typeface="+mn-cs"/>
              </a:rPr>
              <a:t> </a:t>
            </a:r>
            <a:r>
              <a:rPr lang="en-US" sz="1100" i="1" dirty="0" err="1" smtClean="0">
                <a:solidFill>
                  <a:srgbClr val="333333"/>
                </a:solidFill>
                <a:latin typeface="+mj-lt"/>
                <a:ea typeface="+mn-ea"/>
                <a:cs typeface="+mn-cs"/>
              </a:rPr>
              <a:t>Hypertens</a:t>
            </a:r>
            <a:r>
              <a:rPr lang="en-US" sz="1100" i="1" dirty="0" smtClean="0">
                <a:solidFill>
                  <a:srgbClr val="333333"/>
                </a:solidFill>
                <a:latin typeface="+mj-lt"/>
                <a:ea typeface="+mn-ea"/>
                <a:cs typeface="+mn-cs"/>
              </a:rPr>
              <a:t> 2012</a:t>
            </a:r>
            <a:endParaRPr lang="en-US" sz="1100" i="1" dirty="0">
              <a:solidFill>
                <a:srgbClr val="333333"/>
              </a:solidFill>
              <a:latin typeface="+mj-lt"/>
              <a:ea typeface="+mn-ea"/>
              <a:cs typeface="+mn-cs"/>
            </a:endParaRPr>
          </a:p>
        </p:txBody>
      </p:sp>
      <p:pic>
        <p:nvPicPr>
          <p:cNvPr id="18" name="Picture 1" descr="DSC06332.jpg"/>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bwMode="auto">
          <a:xfrm>
            <a:off x="6771786" y="2722364"/>
            <a:ext cx="2183316" cy="1559713"/>
          </a:xfrm>
          <a:prstGeom prst="rect">
            <a:avLst/>
          </a:prstGeom>
          <a:noFill/>
          <a:ln w="9525">
            <a:noFill/>
            <a:miter lim="800000"/>
            <a:headEnd/>
            <a:tailEnd/>
          </a:ln>
        </p:spPr>
      </p:pic>
      <p:pic>
        <p:nvPicPr>
          <p:cNvPr id="19" name="Picture 1" descr="DSC06347.jpg"/>
          <p:cNvPicPr>
            <a:picLocks noChangeAspect="1"/>
          </p:cNvPicPr>
          <p:nvPr/>
        </p:nvPicPr>
        <p:blipFill rotWithShape="1">
          <a:blip r:embed="rId4" cstate="screen">
            <a:extLst>
              <a:ext uri="{28A0092B-C50C-407E-A947-70E740481C1C}">
                <a14:useLocalDpi xmlns:a14="http://schemas.microsoft.com/office/drawing/2010/main" xmlns=""/>
              </a:ext>
            </a:extLst>
          </a:blip>
          <a:srcRect/>
          <a:stretch/>
        </p:blipFill>
        <p:spPr bwMode="auto">
          <a:xfrm>
            <a:off x="6771786" y="779126"/>
            <a:ext cx="2191087" cy="1833524"/>
          </a:xfrm>
          <a:prstGeom prst="rect">
            <a:avLst/>
          </a:prstGeom>
          <a:noFill/>
          <a:ln w="9525">
            <a:noFill/>
            <a:miter lim="800000"/>
            <a:headEnd/>
            <a:tailEnd/>
          </a:ln>
        </p:spPr>
      </p:pic>
      <p:pic>
        <p:nvPicPr>
          <p:cNvPr id="3" name="Picture 2" descr="Neo Scar.jpg"/>
          <p:cNvPicPr>
            <a:picLocks noChangeAspect="1"/>
          </p:cNvPicPr>
          <p:nvPr/>
        </p:nvPicPr>
        <p:blipFill rotWithShape="1">
          <a:blip r:embed="rId5" cstate="screen">
            <a:extLst>
              <a:ext uri="{BEBA8EAE-BF5A-486C-A8C5-ECC9F3942E4B}">
                <a14:imgProps xmlns:a14="http://schemas.microsoft.com/office/drawing/2010/main" xmlns="">
                  <a14:imgLayer r:embed="rId6">
                    <a14:imgEffect>
                      <a14:saturation sat="0"/>
                    </a14:imgEffect>
                  </a14:imgLayer>
                </a14:imgProps>
              </a:ext>
              <a:ext uri="{28A0092B-C50C-407E-A947-70E740481C1C}">
                <a14:useLocalDpi xmlns:a14="http://schemas.microsoft.com/office/drawing/2010/main" xmlns=""/>
              </a:ext>
            </a:extLst>
          </a:blip>
          <a:srcRect/>
          <a:stretch/>
        </p:blipFill>
        <p:spPr>
          <a:xfrm>
            <a:off x="6771786" y="4399280"/>
            <a:ext cx="2183316" cy="1897492"/>
          </a:xfrm>
          <a:prstGeom prst="rect">
            <a:avLst/>
          </a:prstGeom>
        </p:spPr>
      </p:pic>
      <p:sp>
        <p:nvSpPr>
          <p:cNvPr id="16" name="TextBox 15"/>
          <p:cNvSpPr txBox="1"/>
          <p:nvPr/>
        </p:nvSpPr>
        <p:spPr bwMode="auto">
          <a:xfrm>
            <a:off x="4116414" y="1380273"/>
            <a:ext cx="1663035" cy="338554"/>
          </a:xfrm>
          <a:prstGeom prst="rect">
            <a:avLst/>
          </a:prstGeom>
          <a:noFill/>
        </p:spPr>
        <p:txBody>
          <a:bodyPr wrap="none">
            <a:spAutoFit/>
          </a:bodyPr>
          <a:lstStyle/>
          <a:p>
            <a:pPr>
              <a:defRPr/>
            </a:pPr>
            <a:r>
              <a:rPr lang="en-US" sz="1600" b="1" dirty="0" smtClean="0">
                <a:latin typeface="+mj-lt"/>
                <a:ea typeface="+mn-ea"/>
                <a:cs typeface="Times"/>
              </a:rPr>
              <a:t>2</a:t>
            </a:r>
            <a:r>
              <a:rPr lang="en-US" sz="1600" b="1" baseline="30000" dirty="0" smtClean="0">
                <a:latin typeface="+mj-lt"/>
                <a:ea typeface="+mn-ea"/>
                <a:cs typeface="Times"/>
              </a:rPr>
              <a:t>nd</a:t>
            </a:r>
            <a:r>
              <a:rPr lang="en-US" sz="1600" b="1" dirty="0" smtClean="0">
                <a:latin typeface="+mj-lt"/>
                <a:ea typeface="+mn-ea"/>
                <a:cs typeface="Times"/>
              </a:rPr>
              <a:t>  Generation</a:t>
            </a:r>
            <a:endParaRPr lang="en-US" sz="1800" b="1" dirty="0">
              <a:latin typeface="+mj-lt"/>
              <a:ea typeface="+mn-ea"/>
              <a:cs typeface="Times"/>
            </a:endParaRPr>
          </a:p>
        </p:txBody>
      </p:sp>
    </p:spTree>
    <p:extLst>
      <p:ext uri="{BB962C8B-B14F-4D97-AF65-F5344CB8AC3E}">
        <p14:creationId xmlns:p14="http://schemas.microsoft.com/office/powerpoint/2010/main" xmlns="" val="27394300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990120" y="2917360"/>
            <a:ext cx="7132915" cy="584775"/>
          </a:xfrm>
          <a:prstGeom prst="rect">
            <a:avLst/>
          </a:prstGeom>
          <a:noFill/>
        </p:spPr>
        <p:txBody>
          <a:bodyPr wrap="none" rtlCol="0">
            <a:spAutoFit/>
          </a:bodyPr>
          <a:lstStyle/>
          <a:p>
            <a:r>
              <a:rPr lang="nl-NL" sz="3200" dirty="0" smtClean="0"/>
              <a:t>Behandeling van non-</a:t>
            </a:r>
            <a:r>
              <a:rPr lang="nl-NL" sz="3200" dirty="0" err="1" smtClean="0"/>
              <a:t>responders</a:t>
            </a:r>
            <a:r>
              <a:rPr lang="nl-NL" sz="3200" dirty="0" smtClean="0"/>
              <a:t> op RDN</a:t>
            </a:r>
            <a:endParaRPr lang="nl-NL" sz="3200" dirty="0"/>
          </a:p>
        </p:txBody>
      </p:sp>
    </p:spTree>
    <p:extLst>
      <p:ext uri="{BB962C8B-B14F-4D97-AF65-F5344CB8AC3E}">
        <p14:creationId xmlns:p14="http://schemas.microsoft.com/office/powerpoint/2010/main" xmlns="" val="30808294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 name="Object 2"/>
          <p:cNvGraphicFramePr>
            <a:graphicFrameLocks noChangeAspect="1"/>
          </p:cNvGraphicFramePr>
          <p:nvPr>
            <p:extLst>
              <p:ext uri="{D42A27DB-BD31-4B8C-83A1-F6EECF244321}">
                <p14:modId xmlns:p14="http://schemas.microsoft.com/office/powerpoint/2010/main" xmlns="" val="3232284928"/>
              </p:ext>
            </p:extLst>
          </p:nvPr>
        </p:nvGraphicFramePr>
        <p:xfrm>
          <a:off x="623338" y="1228402"/>
          <a:ext cx="8241033" cy="56295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Barostim After Renal Denervation</a:t>
            </a:r>
            <a:endParaRPr lang="en-US" dirty="0"/>
          </a:p>
        </p:txBody>
      </p:sp>
      <p:sp>
        <p:nvSpPr>
          <p:cNvPr id="3" name="Text Box 3"/>
          <p:cNvSpPr txBox="1">
            <a:spLocks noChangeArrowheads="1"/>
          </p:cNvSpPr>
          <p:nvPr/>
        </p:nvSpPr>
        <p:spPr bwMode="auto">
          <a:xfrm rot="16200000">
            <a:off x="-1337033" y="3797093"/>
            <a:ext cx="4558121" cy="359850"/>
          </a:xfrm>
          <a:prstGeom prst="rect">
            <a:avLst/>
          </a:prstGeom>
          <a:noFill/>
          <a:ln w="9525">
            <a:noFill/>
            <a:miter lim="800000"/>
            <a:headEnd/>
            <a:tailEnd/>
          </a:ln>
          <a:effectLst/>
        </p:spPr>
        <p:txBody>
          <a:bodyPr wrap="square" lIns="82048" tIns="41025" rIns="82048" bIns="41025">
            <a:spAutoFit/>
          </a:bodyPr>
          <a:lstStyle/>
          <a:p>
            <a:pPr algn="ctr" defTabSz="820738" eaLnBrk="0" hangingPunct="0">
              <a:tabLst>
                <a:tab pos="204788" algn="l"/>
              </a:tabLst>
              <a:defRPr/>
            </a:pPr>
            <a:r>
              <a:rPr lang="en-US" sz="1800" b="1" dirty="0">
                <a:latin typeface="+mj-lt"/>
              </a:rPr>
              <a:t>Mean </a:t>
            </a:r>
            <a:r>
              <a:rPr lang="en-US" sz="1800" b="1" dirty="0" smtClean="0">
                <a:latin typeface="+mj-lt"/>
              </a:rPr>
              <a:t>Arterial Pressure (mmHg)</a:t>
            </a:r>
            <a:endParaRPr lang="en-US" sz="1800" b="1" dirty="0">
              <a:latin typeface="+mj-lt"/>
            </a:endParaRPr>
          </a:p>
        </p:txBody>
      </p:sp>
      <p:sp>
        <p:nvSpPr>
          <p:cNvPr id="27" name="TextBox 26"/>
          <p:cNvSpPr txBox="1"/>
          <p:nvPr/>
        </p:nvSpPr>
        <p:spPr>
          <a:xfrm>
            <a:off x="3384672" y="1697957"/>
            <a:ext cx="2394320" cy="307777"/>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Baroreflex Activation</a:t>
            </a:r>
            <a:endParaRPr lang="en-US" sz="1400" dirty="0">
              <a:solidFill>
                <a:schemeClr val="bg1"/>
              </a:solidFill>
            </a:endParaRPr>
          </a:p>
        </p:txBody>
      </p:sp>
      <p:sp>
        <p:nvSpPr>
          <p:cNvPr id="237" name="Rectangle 236"/>
          <p:cNvSpPr/>
          <p:nvPr/>
        </p:nvSpPr>
        <p:spPr>
          <a:xfrm>
            <a:off x="-11410" y="6611779"/>
            <a:ext cx="4572000" cy="246221"/>
          </a:xfrm>
          <a:prstGeom prst="rect">
            <a:avLst/>
          </a:prstGeom>
        </p:spPr>
        <p:txBody>
          <a:bodyPr>
            <a:spAutoFit/>
          </a:bodyPr>
          <a:lstStyle/>
          <a:p>
            <a:pPr algn="l">
              <a:defRPr/>
            </a:pPr>
            <a:r>
              <a:rPr lang="en-US" sz="1000" i="1" dirty="0" err="1">
                <a:solidFill>
                  <a:srgbClr val="333333"/>
                </a:solidFill>
                <a:latin typeface="+mj-lt"/>
                <a:cs typeface="Times New Roman" pitchFamily="18" charset="0"/>
              </a:rPr>
              <a:t>Lohmeier</a:t>
            </a:r>
            <a:r>
              <a:rPr lang="en-US" sz="1000" i="1" dirty="0">
                <a:solidFill>
                  <a:srgbClr val="333333"/>
                </a:solidFill>
                <a:latin typeface="+mj-lt"/>
                <a:cs typeface="Times New Roman" pitchFamily="18" charset="0"/>
              </a:rPr>
              <a:t>, et al., Hypertension 2005;46(10):</a:t>
            </a:r>
            <a:r>
              <a:rPr lang="en-US" sz="1000" i="1" dirty="0" smtClean="0">
                <a:solidFill>
                  <a:srgbClr val="333333"/>
                </a:solidFill>
                <a:latin typeface="+mj-lt"/>
                <a:cs typeface="Times New Roman" pitchFamily="18" charset="0"/>
              </a:rPr>
              <a:t>816</a:t>
            </a:r>
            <a:endParaRPr lang="en-US" sz="1000" i="1" dirty="0">
              <a:solidFill>
                <a:srgbClr val="333333"/>
              </a:solidFill>
              <a:latin typeface="+mj-lt"/>
              <a:cs typeface="Times New Roman" pitchFamily="18" charset="0"/>
            </a:endParaRPr>
          </a:p>
        </p:txBody>
      </p:sp>
      <p:sp>
        <p:nvSpPr>
          <p:cNvPr id="238" name="Text Box 3"/>
          <p:cNvSpPr txBox="1">
            <a:spLocks noChangeArrowheads="1"/>
          </p:cNvSpPr>
          <p:nvPr/>
        </p:nvSpPr>
        <p:spPr bwMode="auto">
          <a:xfrm>
            <a:off x="397952" y="886597"/>
            <a:ext cx="2630488" cy="390628"/>
          </a:xfrm>
          <a:prstGeom prst="rect">
            <a:avLst/>
          </a:prstGeom>
          <a:noFill/>
          <a:ln w="9525">
            <a:noFill/>
            <a:miter lim="800000"/>
            <a:headEnd/>
            <a:tailEnd/>
          </a:ln>
          <a:effectLst/>
        </p:spPr>
        <p:txBody>
          <a:bodyPr lIns="82048" tIns="41025" rIns="82048" bIns="41025">
            <a:spAutoFit/>
          </a:bodyPr>
          <a:lstStyle/>
          <a:p>
            <a:pPr defTabSz="820738" eaLnBrk="0" hangingPunct="0">
              <a:tabLst>
                <a:tab pos="204788" algn="l"/>
              </a:tabLst>
              <a:defRPr/>
            </a:pPr>
            <a:r>
              <a:rPr lang="en-US" sz="2000" b="1" dirty="0" smtClean="0">
                <a:latin typeface="+mj-lt"/>
              </a:rPr>
              <a:t>Pre-Clinical</a:t>
            </a:r>
            <a:endParaRPr lang="en-US" sz="2000" b="1" dirty="0">
              <a:latin typeface="+mj-lt"/>
            </a:endParaRPr>
          </a:p>
        </p:txBody>
      </p:sp>
      <p:sp>
        <p:nvSpPr>
          <p:cNvPr id="241" name="Rectangle 240"/>
          <p:cNvSpPr/>
          <p:nvPr/>
        </p:nvSpPr>
        <p:spPr>
          <a:xfrm>
            <a:off x="3028440"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0</a:t>
            </a:r>
            <a:endParaRPr lang="en-US" sz="1400" b="1" dirty="0">
              <a:solidFill>
                <a:srgbClr val="333333"/>
              </a:solidFill>
              <a:latin typeface="+mj-lt"/>
              <a:cs typeface="Times New Roman" pitchFamily="18" charset="0"/>
            </a:endParaRPr>
          </a:p>
        </p:txBody>
      </p:sp>
      <p:sp>
        <p:nvSpPr>
          <p:cNvPr id="242" name="Rectangle 241"/>
          <p:cNvSpPr/>
          <p:nvPr/>
        </p:nvSpPr>
        <p:spPr>
          <a:xfrm>
            <a:off x="3722662"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2</a:t>
            </a:r>
            <a:endParaRPr lang="en-US" sz="1400" b="1" dirty="0">
              <a:solidFill>
                <a:srgbClr val="333333"/>
              </a:solidFill>
              <a:latin typeface="+mj-lt"/>
              <a:cs typeface="Times New Roman" pitchFamily="18" charset="0"/>
            </a:endParaRPr>
          </a:p>
        </p:txBody>
      </p:sp>
      <p:sp>
        <p:nvSpPr>
          <p:cNvPr id="243" name="Rectangle 242"/>
          <p:cNvSpPr/>
          <p:nvPr/>
        </p:nvSpPr>
        <p:spPr>
          <a:xfrm>
            <a:off x="4416884"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4</a:t>
            </a:r>
            <a:endParaRPr lang="en-US" sz="1400" b="1" dirty="0">
              <a:solidFill>
                <a:srgbClr val="333333"/>
              </a:solidFill>
              <a:latin typeface="+mj-lt"/>
              <a:cs typeface="Times New Roman" pitchFamily="18" charset="0"/>
            </a:endParaRPr>
          </a:p>
        </p:txBody>
      </p:sp>
      <p:sp>
        <p:nvSpPr>
          <p:cNvPr id="244" name="Rectangle 243"/>
          <p:cNvSpPr/>
          <p:nvPr/>
        </p:nvSpPr>
        <p:spPr>
          <a:xfrm>
            <a:off x="5805328"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8</a:t>
            </a:r>
            <a:endParaRPr lang="en-US" sz="1400" b="1" dirty="0">
              <a:solidFill>
                <a:srgbClr val="333333"/>
              </a:solidFill>
              <a:latin typeface="+mj-lt"/>
              <a:cs typeface="Times New Roman" pitchFamily="18" charset="0"/>
            </a:endParaRPr>
          </a:p>
        </p:txBody>
      </p:sp>
      <p:sp>
        <p:nvSpPr>
          <p:cNvPr id="245" name="Rectangle 244"/>
          <p:cNvSpPr/>
          <p:nvPr/>
        </p:nvSpPr>
        <p:spPr>
          <a:xfrm>
            <a:off x="6499550"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10</a:t>
            </a:r>
            <a:endParaRPr lang="en-US" sz="1400" b="1" dirty="0">
              <a:solidFill>
                <a:srgbClr val="333333"/>
              </a:solidFill>
              <a:latin typeface="+mj-lt"/>
              <a:cs typeface="Times New Roman" pitchFamily="18" charset="0"/>
            </a:endParaRPr>
          </a:p>
        </p:txBody>
      </p:sp>
      <p:sp>
        <p:nvSpPr>
          <p:cNvPr id="246" name="Rectangle 245"/>
          <p:cNvSpPr/>
          <p:nvPr/>
        </p:nvSpPr>
        <p:spPr>
          <a:xfrm>
            <a:off x="5111106"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6</a:t>
            </a:r>
            <a:endParaRPr lang="en-US" sz="1400" b="1" dirty="0">
              <a:solidFill>
                <a:srgbClr val="333333"/>
              </a:solidFill>
              <a:latin typeface="+mj-lt"/>
              <a:cs typeface="Times New Roman" pitchFamily="18" charset="0"/>
            </a:endParaRPr>
          </a:p>
        </p:txBody>
      </p:sp>
      <p:sp>
        <p:nvSpPr>
          <p:cNvPr id="247" name="Rectangle 246"/>
          <p:cNvSpPr/>
          <p:nvPr/>
        </p:nvSpPr>
        <p:spPr>
          <a:xfrm>
            <a:off x="7289502"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12</a:t>
            </a:r>
            <a:endParaRPr lang="en-US" sz="1400" b="1" dirty="0">
              <a:solidFill>
                <a:srgbClr val="333333"/>
              </a:solidFill>
              <a:latin typeface="+mj-lt"/>
              <a:cs typeface="Times New Roman" pitchFamily="18" charset="0"/>
            </a:endParaRPr>
          </a:p>
        </p:txBody>
      </p:sp>
      <p:sp>
        <p:nvSpPr>
          <p:cNvPr id="248" name="Rectangle 247"/>
          <p:cNvSpPr/>
          <p:nvPr/>
        </p:nvSpPr>
        <p:spPr>
          <a:xfrm>
            <a:off x="7971633" y="6018405"/>
            <a:ext cx="1399530"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14 (days)</a:t>
            </a:r>
            <a:endParaRPr lang="en-US" sz="1400" b="1" dirty="0">
              <a:solidFill>
                <a:srgbClr val="333333"/>
              </a:solidFill>
              <a:latin typeface="+mj-lt"/>
              <a:cs typeface="Times New Roman" pitchFamily="18" charset="0"/>
            </a:endParaRPr>
          </a:p>
        </p:txBody>
      </p:sp>
      <p:sp>
        <p:nvSpPr>
          <p:cNvPr id="249" name="Rectangle 248"/>
          <p:cNvSpPr/>
          <p:nvPr/>
        </p:nvSpPr>
        <p:spPr>
          <a:xfrm>
            <a:off x="2238490"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-2</a:t>
            </a:r>
            <a:endParaRPr lang="en-US" sz="1400" b="1" dirty="0">
              <a:solidFill>
                <a:srgbClr val="333333"/>
              </a:solidFill>
              <a:latin typeface="+mj-lt"/>
              <a:cs typeface="Times New Roman" pitchFamily="18" charset="0"/>
            </a:endParaRPr>
          </a:p>
        </p:txBody>
      </p:sp>
    </p:spTree>
    <p:extLst>
      <p:ext uri="{BB962C8B-B14F-4D97-AF65-F5344CB8AC3E}">
        <p14:creationId xmlns:p14="http://schemas.microsoft.com/office/powerpoint/2010/main" xmlns="" val="20036597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0" name="Object 2"/>
          <p:cNvGraphicFramePr>
            <a:graphicFrameLocks noChangeAspect="1"/>
          </p:cNvGraphicFramePr>
          <p:nvPr>
            <p:extLst>
              <p:ext uri="{D42A27DB-BD31-4B8C-83A1-F6EECF244321}">
                <p14:modId xmlns:p14="http://schemas.microsoft.com/office/powerpoint/2010/main" xmlns="" val="3068401314"/>
              </p:ext>
            </p:extLst>
          </p:nvPr>
        </p:nvGraphicFramePr>
        <p:xfrm>
          <a:off x="623338" y="1228402"/>
          <a:ext cx="8241033" cy="562959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lstStyle/>
          <a:p>
            <a:r>
              <a:rPr lang="en-US" dirty="0" smtClean="0"/>
              <a:t>Barostim After Renal Denervation</a:t>
            </a:r>
            <a:endParaRPr lang="en-US" dirty="0"/>
          </a:p>
        </p:txBody>
      </p:sp>
      <p:sp>
        <p:nvSpPr>
          <p:cNvPr id="3" name="Text Box 3"/>
          <p:cNvSpPr txBox="1">
            <a:spLocks noChangeArrowheads="1"/>
          </p:cNvSpPr>
          <p:nvPr/>
        </p:nvSpPr>
        <p:spPr bwMode="auto">
          <a:xfrm rot="16200000">
            <a:off x="-1337033" y="3797093"/>
            <a:ext cx="4558121" cy="359850"/>
          </a:xfrm>
          <a:prstGeom prst="rect">
            <a:avLst/>
          </a:prstGeom>
          <a:noFill/>
          <a:ln w="9525">
            <a:noFill/>
            <a:miter lim="800000"/>
            <a:headEnd/>
            <a:tailEnd/>
          </a:ln>
          <a:effectLst/>
        </p:spPr>
        <p:txBody>
          <a:bodyPr wrap="square" lIns="82048" tIns="41025" rIns="82048" bIns="41025">
            <a:spAutoFit/>
          </a:bodyPr>
          <a:lstStyle/>
          <a:p>
            <a:pPr algn="ctr" defTabSz="820738" eaLnBrk="0" hangingPunct="0">
              <a:tabLst>
                <a:tab pos="204788" algn="l"/>
              </a:tabLst>
              <a:defRPr/>
            </a:pPr>
            <a:r>
              <a:rPr lang="en-US" sz="1800" b="1" dirty="0">
                <a:latin typeface="+mj-lt"/>
              </a:rPr>
              <a:t>Mean </a:t>
            </a:r>
            <a:r>
              <a:rPr lang="en-US" sz="1800" b="1" dirty="0" smtClean="0">
                <a:latin typeface="+mj-lt"/>
              </a:rPr>
              <a:t>Arterial Pressure (mmHg)</a:t>
            </a:r>
            <a:endParaRPr lang="en-US" sz="1800" b="1" dirty="0">
              <a:latin typeface="+mj-lt"/>
            </a:endParaRPr>
          </a:p>
        </p:txBody>
      </p:sp>
      <p:sp>
        <p:nvSpPr>
          <p:cNvPr id="27" name="TextBox 26"/>
          <p:cNvSpPr txBox="1"/>
          <p:nvPr/>
        </p:nvSpPr>
        <p:spPr>
          <a:xfrm>
            <a:off x="3384672" y="1697957"/>
            <a:ext cx="2394320" cy="307777"/>
          </a:xfrm>
          <a:prstGeom prst="rect">
            <a:avLst/>
          </a:prstGeom>
          <a:solidFill>
            <a:schemeClr val="tx1">
              <a:lumMod val="65000"/>
              <a:lumOff val="35000"/>
            </a:schemeClr>
          </a:solidFill>
        </p:spPr>
        <p:txBody>
          <a:bodyPr wrap="square" rtlCol="0">
            <a:spAutoFit/>
          </a:bodyPr>
          <a:lstStyle/>
          <a:p>
            <a:pPr algn="ctr"/>
            <a:r>
              <a:rPr lang="en-US" sz="1400" dirty="0" smtClean="0">
                <a:solidFill>
                  <a:schemeClr val="bg1"/>
                </a:solidFill>
              </a:rPr>
              <a:t>Baroreflex Activation</a:t>
            </a:r>
            <a:endParaRPr lang="en-US" sz="1400" dirty="0">
              <a:solidFill>
                <a:schemeClr val="bg1"/>
              </a:solidFill>
            </a:endParaRPr>
          </a:p>
        </p:txBody>
      </p:sp>
      <p:sp>
        <p:nvSpPr>
          <p:cNvPr id="237" name="Rectangle 236"/>
          <p:cNvSpPr/>
          <p:nvPr/>
        </p:nvSpPr>
        <p:spPr>
          <a:xfrm>
            <a:off x="-11410" y="6611779"/>
            <a:ext cx="4572000" cy="246221"/>
          </a:xfrm>
          <a:prstGeom prst="rect">
            <a:avLst/>
          </a:prstGeom>
        </p:spPr>
        <p:txBody>
          <a:bodyPr>
            <a:spAutoFit/>
          </a:bodyPr>
          <a:lstStyle/>
          <a:p>
            <a:pPr algn="l">
              <a:defRPr/>
            </a:pPr>
            <a:r>
              <a:rPr lang="en-US" sz="1000" i="1" dirty="0" err="1">
                <a:solidFill>
                  <a:srgbClr val="333333"/>
                </a:solidFill>
                <a:latin typeface="+mj-lt"/>
                <a:cs typeface="Times New Roman" pitchFamily="18" charset="0"/>
              </a:rPr>
              <a:t>Lohmeier</a:t>
            </a:r>
            <a:r>
              <a:rPr lang="en-US" sz="1000" i="1" dirty="0">
                <a:solidFill>
                  <a:srgbClr val="333333"/>
                </a:solidFill>
                <a:latin typeface="+mj-lt"/>
                <a:cs typeface="Times New Roman" pitchFamily="18" charset="0"/>
              </a:rPr>
              <a:t>, et al., Hypertension 2005;46(10):</a:t>
            </a:r>
            <a:r>
              <a:rPr lang="en-US" sz="1000" i="1" dirty="0" smtClean="0">
                <a:solidFill>
                  <a:srgbClr val="333333"/>
                </a:solidFill>
                <a:latin typeface="+mj-lt"/>
                <a:cs typeface="Times New Roman" pitchFamily="18" charset="0"/>
              </a:rPr>
              <a:t>816</a:t>
            </a:r>
            <a:endParaRPr lang="en-US" sz="1000" i="1" dirty="0">
              <a:solidFill>
                <a:srgbClr val="333333"/>
              </a:solidFill>
              <a:latin typeface="+mj-lt"/>
              <a:cs typeface="Times New Roman" pitchFamily="18" charset="0"/>
            </a:endParaRPr>
          </a:p>
        </p:txBody>
      </p:sp>
      <p:sp>
        <p:nvSpPr>
          <p:cNvPr id="238" name="Text Box 3"/>
          <p:cNvSpPr txBox="1">
            <a:spLocks noChangeArrowheads="1"/>
          </p:cNvSpPr>
          <p:nvPr/>
        </p:nvSpPr>
        <p:spPr bwMode="auto">
          <a:xfrm>
            <a:off x="397952" y="886597"/>
            <a:ext cx="2630488" cy="390628"/>
          </a:xfrm>
          <a:prstGeom prst="rect">
            <a:avLst/>
          </a:prstGeom>
          <a:noFill/>
          <a:ln w="9525">
            <a:noFill/>
            <a:miter lim="800000"/>
            <a:headEnd/>
            <a:tailEnd/>
          </a:ln>
          <a:effectLst/>
        </p:spPr>
        <p:txBody>
          <a:bodyPr lIns="82048" tIns="41025" rIns="82048" bIns="41025">
            <a:spAutoFit/>
          </a:bodyPr>
          <a:lstStyle/>
          <a:p>
            <a:pPr defTabSz="820738" eaLnBrk="0" hangingPunct="0">
              <a:tabLst>
                <a:tab pos="204788" algn="l"/>
              </a:tabLst>
              <a:defRPr/>
            </a:pPr>
            <a:r>
              <a:rPr lang="en-US" sz="2000" b="1" dirty="0" smtClean="0">
                <a:latin typeface="+mj-lt"/>
              </a:rPr>
              <a:t>Pre-Clinical</a:t>
            </a:r>
            <a:endParaRPr lang="en-US" sz="2000" b="1" dirty="0">
              <a:latin typeface="+mj-lt"/>
            </a:endParaRPr>
          </a:p>
        </p:txBody>
      </p:sp>
      <p:sp>
        <p:nvSpPr>
          <p:cNvPr id="241" name="Rectangle 240"/>
          <p:cNvSpPr/>
          <p:nvPr/>
        </p:nvSpPr>
        <p:spPr>
          <a:xfrm>
            <a:off x="3028440"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0</a:t>
            </a:r>
            <a:endParaRPr lang="en-US" sz="1400" b="1" dirty="0">
              <a:solidFill>
                <a:srgbClr val="333333"/>
              </a:solidFill>
              <a:latin typeface="+mj-lt"/>
              <a:cs typeface="Times New Roman" pitchFamily="18" charset="0"/>
            </a:endParaRPr>
          </a:p>
        </p:txBody>
      </p:sp>
      <p:sp>
        <p:nvSpPr>
          <p:cNvPr id="242" name="Rectangle 241"/>
          <p:cNvSpPr/>
          <p:nvPr/>
        </p:nvSpPr>
        <p:spPr>
          <a:xfrm>
            <a:off x="3722662"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2</a:t>
            </a:r>
            <a:endParaRPr lang="en-US" sz="1400" b="1" dirty="0">
              <a:solidFill>
                <a:srgbClr val="333333"/>
              </a:solidFill>
              <a:latin typeface="+mj-lt"/>
              <a:cs typeface="Times New Roman" pitchFamily="18" charset="0"/>
            </a:endParaRPr>
          </a:p>
        </p:txBody>
      </p:sp>
      <p:sp>
        <p:nvSpPr>
          <p:cNvPr id="243" name="Rectangle 242"/>
          <p:cNvSpPr/>
          <p:nvPr/>
        </p:nvSpPr>
        <p:spPr>
          <a:xfrm>
            <a:off x="4416884"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4</a:t>
            </a:r>
            <a:endParaRPr lang="en-US" sz="1400" b="1" dirty="0">
              <a:solidFill>
                <a:srgbClr val="333333"/>
              </a:solidFill>
              <a:latin typeface="+mj-lt"/>
              <a:cs typeface="Times New Roman" pitchFamily="18" charset="0"/>
            </a:endParaRPr>
          </a:p>
        </p:txBody>
      </p:sp>
      <p:sp>
        <p:nvSpPr>
          <p:cNvPr id="244" name="Rectangle 243"/>
          <p:cNvSpPr/>
          <p:nvPr/>
        </p:nvSpPr>
        <p:spPr>
          <a:xfrm>
            <a:off x="5805328"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8</a:t>
            </a:r>
            <a:endParaRPr lang="en-US" sz="1400" b="1" dirty="0">
              <a:solidFill>
                <a:srgbClr val="333333"/>
              </a:solidFill>
              <a:latin typeface="+mj-lt"/>
              <a:cs typeface="Times New Roman" pitchFamily="18" charset="0"/>
            </a:endParaRPr>
          </a:p>
        </p:txBody>
      </p:sp>
      <p:sp>
        <p:nvSpPr>
          <p:cNvPr id="245" name="Rectangle 244"/>
          <p:cNvSpPr/>
          <p:nvPr/>
        </p:nvSpPr>
        <p:spPr>
          <a:xfrm>
            <a:off x="6499550"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10</a:t>
            </a:r>
            <a:endParaRPr lang="en-US" sz="1400" b="1" dirty="0">
              <a:solidFill>
                <a:srgbClr val="333333"/>
              </a:solidFill>
              <a:latin typeface="+mj-lt"/>
              <a:cs typeface="Times New Roman" pitchFamily="18" charset="0"/>
            </a:endParaRPr>
          </a:p>
        </p:txBody>
      </p:sp>
      <p:sp>
        <p:nvSpPr>
          <p:cNvPr id="246" name="Rectangle 245"/>
          <p:cNvSpPr/>
          <p:nvPr/>
        </p:nvSpPr>
        <p:spPr>
          <a:xfrm>
            <a:off x="5111106" y="6018405"/>
            <a:ext cx="287181"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6</a:t>
            </a:r>
            <a:endParaRPr lang="en-US" sz="1400" b="1" dirty="0">
              <a:solidFill>
                <a:srgbClr val="333333"/>
              </a:solidFill>
              <a:latin typeface="+mj-lt"/>
              <a:cs typeface="Times New Roman" pitchFamily="18" charset="0"/>
            </a:endParaRPr>
          </a:p>
        </p:txBody>
      </p:sp>
      <p:sp>
        <p:nvSpPr>
          <p:cNvPr id="247" name="Rectangle 246"/>
          <p:cNvSpPr/>
          <p:nvPr/>
        </p:nvSpPr>
        <p:spPr>
          <a:xfrm>
            <a:off x="7289502"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12</a:t>
            </a:r>
            <a:endParaRPr lang="en-US" sz="1400" b="1" dirty="0">
              <a:solidFill>
                <a:srgbClr val="333333"/>
              </a:solidFill>
              <a:latin typeface="+mj-lt"/>
              <a:cs typeface="Times New Roman" pitchFamily="18" charset="0"/>
            </a:endParaRPr>
          </a:p>
        </p:txBody>
      </p:sp>
      <p:sp>
        <p:nvSpPr>
          <p:cNvPr id="248" name="Rectangle 247"/>
          <p:cNvSpPr/>
          <p:nvPr/>
        </p:nvSpPr>
        <p:spPr>
          <a:xfrm>
            <a:off x="7971633" y="6018405"/>
            <a:ext cx="1399530"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14 (days)</a:t>
            </a:r>
            <a:endParaRPr lang="en-US" sz="1400" b="1" dirty="0">
              <a:solidFill>
                <a:srgbClr val="333333"/>
              </a:solidFill>
              <a:latin typeface="+mj-lt"/>
              <a:cs typeface="Times New Roman" pitchFamily="18" charset="0"/>
            </a:endParaRPr>
          </a:p>
        </p:txBody>
      </p:sp>
      <p:sp>
        <p:nvSpPr>
          <p:cNvPr id="249" name="Rectangle 248"/>
          <p:cNvSpPr/>
          <p:nvPr/>
        </p:nvSpPr>
        <p:spPr>
          <a:xfrm>
            <a:off x="2238490" y="6018405"/>
            <a:ext cx="382909" cy="307777"/>
          </a:xfrm>
          <a:prstGeom prst="rect">
            <a:avLst/>
          </a:prstGeom>
        </p:spPr>
        <p:txBody>
          <a:bodyPr wrap="square">
            <a:spAutoFit/>
          </a:bodyPr>
          <a:lstStyle/>
          <a:p>
            <a:pPr algn="l">
              <a:defRPr/>
            </a:pPr>
            <a:r>
              <a:rPr lang="en-US" sz="1400" b="1" dirty="0" smtClean="0">
                <a:solidFill>
                  <a:srgbClr val="333333"/>
                </a:solidFill>
                <a:latin typeface="+mj-lt"/>
                <a:cs typeface="Times New Roman" pitchFamily="18" charset="0"/>
              </a:rPr>
              <a:t>-2</a:t>
            </a:r>
            <a:endParaRPr lang="en-US" sz="1400" b="1" dirty="0">
              <a:solidFill>
                <a:srgbClr val="333333"/>
              </a:solidFill>
              <a:latin typeface="+mj-lt"/>
              <a:cs typeface="Times New Roman" pitchFamily="18" charset="0"/>
            </a:endParaRPr>
          </a:p>
        </p:txBody>
      </p:sp>
    </p:spTree>
    <p:extLst>
      <p:ext uri="{BB962C8B-B14F-4D97-AF65-F5344CB8AC3E}">
        <p14:creationId xmlns:p14="http://schemas.microsoft.com/office/powerpoint/2010/main" xmlns="" val="3303424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Picture 2" descr="Implantation Position"/>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09563" y="950913"/>
            <a:ext cx="6991350" cy="524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1859" name="Rectangle 3"/>
          <p:cNvSpPr>
            <a:spLocks noGrp="1" noChangeArrowheads="1"/>
          </p:cNvSpPr>
          <p:nvPr>
            <p:ph type="title"/>
          </p:nvPr>
        </p:nvSpPr>
        <p:spPr/>
        <p:txBody>
          <a:bodyPr/>
          <a:lstStyle/>
          <a:p>
            <a:pPr eaLnBrk="1" hangingPunct="1"/>
            <a:r>
              <a:rPr lang="en-US">
                <a:latin typeface="Arial" charset="0"/>
              </a:rPr>
              <a:t>The CVRx</a:t>
            </a:r>
            <a:r>
              <a:rPr lang="en-US" baseline="30000">
                <a:latin typeface="Arial" charset="0"/>
                <a:cs typeface="Arial" charset="0"/>
              </a:rPr>
              <a:t>®</a:t>
            </a:r>
            <a:r>
              <a:rPr lang="en-US">
                <a:latin typeface="Arial" charset="0"/>
              </a:rPr>
              <a:t> Rheos System</a:t>
            </a:r>
          </a:p>
        </p:txBody>
      </p:sp>
      <p:pic>
        <p:nvPicPr>
          <p:cNvPr id="121860" name="Picture 4" descr="Lead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49250" y="1214438"/>
            <a:ext cx="2062163" cy="2114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21" name="Freeform 5"/>
          <p:cNvSpPr>
            <a:spLocks/>
          </p:cNvSpPr>
          <p:nvPr/>
        </p:nvSpPr>
        <p:spPr bwMode="auto">
          <a:xfrm flipV="1">
            <a:off x="1900238" y="5205413"/>
            <a:ext cx="990600" cy="466725"/>
          </a:xfrm>
          <a:custGeom>
            <a:avLst/>
            <a:gdLst>
              <a:gd name="T0" fmla="*/ 2147483647 w 624"/>
              <a:gd name="T1" fmla="*/ 2147483647 h 269"/>
              <a:gd name="T2" fmla="*/ 0 w 624"/>
              <a:gd name="T3" fmla="*/ 0 h 269"/>
              <a:gd name="T4" fmla="*/ 2147483647 w 624"/>
              <a:gd name="T5" fmla="*/ 0 h 269"/>
              <a:gd name="T6" fmla="*/ 0 60000 65536"/>
              <a:gd name="T7" fmla="*/ 0 60000 65536"/>
              <a:gd name="T8" fmla="*/ 0 60000 65536"/>
              <a:gd name="T9" fmla="*/ 0 w 624"/>
              <a:gd name="T10" fmla="*/ 0 h 269"/>
              <a:gd name="T11" fmla="*/ 624 w 624"/>
              <a:gd name="T12" fmla="*/ 269 h 269"/>
            </a:gdLst>
            <a:ahLst/>
            <a:cxnLst>
              <a:cxn ang="T6">
                <a:pos x="T0" y="T1"/>
              </a:cxn>
              <a:cxn ang="T7">
                <a:pos x="T2" y="T3"/>
              </a:cxn>
              <a:cxn ang="T8">
                <a:pos x="T4" y="T5"/>
              </a:cxn>
            </a:cxnLst>
            <a:rect l="T9" t="T10" r="T11" b="T12"/>
            <a:pathLst>
              <a:path w="624" h="269">
                <a:moveTo>
                  <a:pt x="1" y="269"/>
                </a:moveTo>
                <a:lnTo>
                  <a:pt x="0" y="0"/>
                </a:lnTo>
                <a:lnTo>
                  <a:pt x="624" y="0"/>
                </a:lnTo>
              </a:path>
            </a:pathLst>
          </a:custGeom>
          <a:noFill/>
          <a:ln w="19050">
            <a:solidFill>
              <a:schemeClr val="tx1"/>
            </a:solidFill>
            <a:round/>
            <a:headEnd type="oval" w="med" len="me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18438" name="Text Box 6"/>
          <p:cNvSpPr txBox="1">
            <a:spLocks noChangeArrowheads="1"/>
          </p:cNvSpPr>
          <p:nvPr/>
        </p:nvSpPr>
        <p:spPr bwMode="auto">
          <a:xfrm>
            <a:off x="2838450" y="5449888"/>
            <a:ext cx="1373188" cy="461962"/>
          </a:xfrm>
          <a:prstGeom prst="rect">
            <a:avLst/>
          </a:prstGeom>
          <a:noFill/>
          <a:ln w="9525">
            <a:noFill/>
            <a:miter lim="800000"/>
            <a:headEnd/>
            <a:tailEnd/>
          </a:ln>
          <a:effectLst>
            <a:outerShdw dist="17961" dir="2700000" algn="ctr" rotWithShape="0">
              <a:schemeClr val="bg1"/>
            </a:outerShdw>
          </a:effectLst>
        </p:spPr>
        <p:txBody>
          <a:bodyPr wrap="none" lIns="91429" tIns="45714" rIns="91429" bIns="45714">
            <a:spAutoFit/>
          </a:bodyPr>
          <a:lstStyle/>
          <a:p>
            <a:pP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Implantable</a:t>
            </a:r>
          </a:p>
          <a:p>
            <a:pP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Pulse Generator</a:t>
            </a:r>
          </a:p>
        </p:txBody>
      </p:sp>
      <p:sp>
        <p:nvSpPr>
          <p:cNvPr id="86023" name="Freeform 7"/>
          <p:cNvSpPr>
            <a:spLocks/>
          </p:cNvSpPr>
          <p:nvPr/>
        </p:nvSpPr>
        <p:spPr bwMode="auto">
          <a:xfrm flipV="1">
            <a:off x="3113088" y="3130550"/>
            <a:ext cx="738187" cy="466725"/>
          </a:xfrm>
          <a:custGeom>
            <a:avLst/>
            <a:gdLst>
              <a:gd name="T0" fmla="*/ 2147483647 w 624"/>
              <a:gd name="T1" fmla="*/ 2147483647 h 269"/>
              <a:gd name="T2" fmla="*/ 0 w 624"/>
              <a:gd name="T3" fmla="*/ 0 h 269"/>
              <a:gd name="T4" fmla="*/ 2147483647 w 624"/>
              <a:gd name="T5" fmla="*/ 0 h 269"/>
              <a:gd name="T6" fmla="*/ 0 60000 65536"/>
              <a:gd name="T7" fmla="*/ 0 60000 65536"/>
              <a:gd name="T8" fmla="*/ 0 60000 65536"/>
              <a:gd name="T9" fmla="*/ 0 w 624"/>
              <a:gd name="T10" fmla="*/ 0 h 269"/>
              <a:gd name="T11" fmla="*/ 624 w 624"/>
              <a:gd name="T12" fmla="*/ 269 h 269"/>
            </a:gdLst>
            <a:ahLst/>
            <a:cxnLst>
              <a:cxn ang="T6">
                <a:pos x="T0" y="T1"/>
              </a:cxn>
              <a:cxn ang="T7">
                <a:pos x="T2" y="T3"/>
              </a:cxn>
              <a:cxn ang="T8">
                <a:pos x="T4" y="T5"/>
              </a:cxn>
            </a:cxnLst>
            <a:rect l="T9" t="T10" r="T11" b="T12"/>
            <a:pathLst>
              <a:path w="624" h="269">
                <a:moveTo>
                  <a:pt x="1" y="269"/>
                </a:moveTo>
                <a:lnTo>
                  <a:pt x="0" y="0"/>
                </a:lnTo>
                <a:lnTo>
                  <a:pt x="624" y="0"/>
                </a:lnTo>
              </a:path>
            </a:pathLst>
          </a:custGeom>
          <a:noFill/>
          <a:ln w="19050">
            <a:solidFill>
              <a:schemeClr val="tx1"/>
            </a:solidFill>
            <a:round/>
            <a:headEnd type="oval" w="med" len="me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86024" name="Freeform 8"/>
          <p:cNvSpPr>
            <a:spLocks/>
          </p:cNvSpPr>
          <p:nvPr/>
        </p:nvSpPr>
        <p:spPr bwMode="auto">
          <a:xfrm flipH="1" flipV="1">
            <a:off x="3851275" y="3130550"/>
            <a:ext cx="738188" cy="466725"/>
          </a:xfrm>
          <a:custGeom>
            <a:avLst/>
            <a:gdLst>
              <a:gd name="T0" fmla="*/ 2147483647 w 624"/>
              <a:gd name="T1" fmla="*/ 2147483647 h 269"/>
              <a:gd name="T2" fmla="*/ 0 w 624"/>
              <a:gd name="T3" fmla="*/ 0 h 269"/>
              <a:gd name="T4" fmla="*/ 2147483647 w 624"/>
              <a:gd name="T5" fmla="*/ 0 h 269"/>
              <a:gd name="T6" fmla="*/ 0 60000 65536"/>
              <a:gd name="T7" fmla="*/ 0 60000 65536"/>
              <a:gd name="T8" fmla="*/ 0 60000 65536"/>
              <a:gd name="T9" fmla="*/ 0 w 624"/>
              <a:gd name="T10" fmla="*/ 0 h 269"/>
              <a:gd name="T11" fmla="*/ 624 w 624"/>
              <a:gd name="T12" fmla="*/ 269 h 269"/>
            </a:gdLst>
            <a:ahLst/>
            <a:cxnLst>
              <a:cxn ang="T6">
                <a:pos x="T0" y="T1"/>
              </a:cxn>
              <a:cxn ang="T7">
                <a:pos x="T2" y="T3"/>
              </a:cxn>
              <a:cxn ang="T8">
                <a:pos x="T4" y="T5"/>
              </a:cxn>
            </a:cxnLst>
            <a:rect l="T9" t="T10" r="T11" b="T12"/>
            <a:pathLst>
              <a:path w="624" h="269">
                <a:moveTo>
                  <a:pt x="1" y="269"/>
                </a:moveTo>
                <a:lnTo>
                  <a:pt x="0" y="0"/>
                </a:lnTo>
                <a:lnTo>
                  <a:pt x="624" y="0"/>
                </a:lnTo>
              </a:path>
            </a:pathLst>
          </a:custGeom>
          <a:noFill/>
          <a:ln w="19050">
            <a:solidFill>
              <a:schemeClr val="tx1"/>
            </a:solidFill>
            <a:round/>
            <a:headEnd type="oval" w="med" len="me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86025" name="Line 9"/>
          <p:cNvSpPr>
            <a:spLocks noChangeShapeType="1"/>
          </p:cNvSpPr>
          <p:nvPr/>
        </p:nvSpPr>
        <p:spPr bwMode="auto">
          <a:xfrm>
            <a:off x="3851275" y="3589338"/>
            <a:ext cx="0" cy="342900"/>
          </a:xfrm>
          <a:prstGeom prst="line">
            <a:avLst/>
          </a:prstGeom>
          <a:noFill/>
          <a:ln w="19050">
            <a:solidFill>
              <a:schemeClr val="tx1"/>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18442" name="Text Box 10"/>
          <p:cNvSpPr txBox="1">
            <a:spLocks noChangeArrowheads="1"/>
          </p:cNvSpPr>
          <p:nvPr/>
        </p:nvSpPr>
        <p:spPr bwMode="auto">
          <a:xfrm>
            <a:off x="3263900" y="3908425"/>
            <a:ext cx="1416050" cy="461963"/>
          </a:xfrm>
          <a:prstGeom prst="rect">
            <a:avLst/>
          </a:prstGeom>
          <a:noFill/>
          <a:ln w="9525">
            <a:noFill/>
            <a:miter lim="800000"/>
            <a:headEnd/>
            <a:tailEnd/>
          </a:ln>
          <a:effectLst>
            <a:outerShdw dist="17961" dir="2700000" algn="ctr" rotWithShape="0">
              <a:schemeClr val="bg1"/>
            </a:outerShdw>
          </a:effectLst>
        </p:spPr>
        <p:txBody>
          <a:bodyPr wrap="none" lIns="91429" tIns="45714" rIns="91429" bIns="45714">
            <a:spAutoFit/>
          </a:bodyPr>
          <a:lstStyle/>
          <a:p>
            <a:pP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Baroreflex</a:t>
            </a:r>
          </a:p>
          <a:p>
            <a:pP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Activation Leads</a:t>
            </a:r>
          </a:p>
        </p:txBody>
      </p:sp>
      <p:pic>
        <p:nvPicPr>
          <p:cNvPr id="121867" name="Picture 11" descr="Programme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107238" y="2549525"/>
            <a:ext cx="1828800" cy="1401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1868" name="Picture 12" descr="Programming the I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5708650" y="1439863"/>
            <a:ext cx="1990725" cy="197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45" name="Text Box 13"/>
          <p:cNvSpPr txBox="1">
            <a:spLocks noChangeArrowheads="1"/>
          </p:cNvSpPr>
          <p:nvPr/>
        </p:nvSpPr>
        <p:spPr bwMode="auto">
          <a:xfrm>
            <a:off x="7594600" y="2073275"/>
            <a:ext cx="1184275" cy="476250"/>
          </a:xfrm>
          <a:prstGeom prst="rect">
            <a:avLst/>
          </a:prstGeom>
          <a:noFill/>
          <a:ln w="9525">
            <a:noFill/>
            <a:miter lim="800000"/>
            <a:headEnd/>
            <a:tailEnd/>
          </a:ln>
          <a:effectLst>
            <a:outerShdw dist="17961" dir="2700000" algn="ctr" rotWithShape="0">
              <a:schemeClr val="bg1"/>
            </a:outerShdw>
          </a:effectLst>
        </p:spPr>
        <p:txBody>
          <a:bodyPr wrap="none" lIns="91429" tIns="45714" rIns="91429" bIns="45714">
            <a:spAutoFit/>
          </a:bodyPr>
          <a:lstStyle/>
          <a:p>
            <a:pPr algn="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Programming</a:t>
            </a:r>
          </a:p>
          <a:p>
            <a:pPr algn="r" defTabSz="914400" eaLnBrk="0" fontAlgn="base" hangingPunct="0">
              <a:spcBef>
                <a:spcPct val="0"/>
              </a:spcBef>
              <a:spcAft>
                <a:spcPct val="0"/>
              </a:spcAft>
              <a:defRPr/>
            </a:pPr>
            <a:r>
              <a:rPr lang="en-US" sz="1200" b="1" dirty="0">
                <a:solidFill>
                  <a:srgbClr val="8C1A24"/>
                </a:solidFill>
                <a:latin typeface="Arial" charset="0"/>
                <a:ea typeface="ＭＳ Ｐゴシック" charset="0"/>
                <a:cs typeface="ＭＳ Ｐゴシック" charset="0"/>
              </a:rPr>
              <a:t>System</a:t>
            </a:r>
          </a:p>
        </p:txBody>
      </p:sp>
      <p:sp>
        <p:nvSpPr>
          <p:cNvPr id="86030" name="Line 14"/>
          <p:cNvSpPr>
            <a:spLocks noChangeShapeType="1"/>
          </p:cNvSpPr>
          <p:nvPr/>
        </p:nvSpPr>
        <p:spPr bwMode="auto">
          <a:xfrm>
            <a:off x="2246313" y="1798638"/>
            <a:ext cx="866775" cy="584200"/>
          </a:xfrm>
          <a:prstGeom prst="line">
            <a:avLst/>
          </a:prstGeom>
          <a:noFill/>
          <a:ln w="9525">
            <a:solidFill>
              <a:schemeClr val="tx1"/>
            </a:solidFill>
            <a:prstDash val="dashDot"/>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86031" name="Line 15"/>
          <p:cNvSpPr>
            <a:spLocks noChangeShapeType="1"/>
          </p:cNvSpPr>
          <p:nvPr/>
        </p:nvSpPr>
        <p:spPr bwMode="auto">
          <a:xfrm flipV="1">
            <a:off x="1814513" y="3051175"/>
            <a:ext cx="1246187" cy="85725"/>
          </a:xfrm>
          <a:prstGeom prst="line">
            <a:avLst/>
          </a:prstGeom>
          <a:noFill/>
          <a:ln w="9525">
            <a:solidFill>
              <a:schemeClr val="tx1"/>
            </a:solidFill>
            <a:prstDash val="dashDot"/>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pitchFamily="18" charset="0"/>
              <a:ea typeface="ＭＳ Ｐゴシック" charset="0"/>
              <a:cs typeface="ＭＳ Ｐゴシック" charset="0"/>
            </a:endParaRPr>
          </a:p>
        </p:txBody>
      </p:sp>
      <p:sp>
        <p:nvSpPr>
          <p:cNvPr id="16" name="Rectangle 3"/>
          <p:cNvSpPr txBox="1">
            <a:spLocks noChangeArrowheads="1"/>
          </p:cNvSpPr>
          <p:nvPr/>
        </p:nvSpPr>
        <p:spPr bwMode="auto">
          <a:xfrm>
            <a:off x="4492625" y="4543425"/>
            <a:ext cx="4478338" cy="2120900"/>
          </a:xfrm>
          <a:prstGeom prst="rect">
            <a:avLst/>
          </a:prstGeom>
          <a:noFill/>
          <a:ln w="9525">
            <a:solidFill>
              <a:schemeClr val="tx2"/>
            </a:solidFill>
            <a:miter lim="800000"/>
            <a:headEnd/>
            <a:tailEnd/>
          </a:ln>
        </p:spPr>
        <p:txBody>
          <a:bodyPr lIns="91429" tIns="45714" rIns="91429" bIns="45714" anchor="ctr"/>
          <a:lstStyle/>
          <a:p>
            <a:pPr marL="231748" indent="-231748" defTabSz="914400" fontAlgn="base">
              <a:lnSpc>
                <a:spcPct val="80000"/>
              </a:lnSpc>
              <a:spcBef>
                <a:spcPct val="30000"/>
              </a:spcBef>
              <a:spcAft>
                <a:spcPct val="70000"/>
              </a:spcAft>
              <a:buClr>
                <a:srgbClr val="8C1A24"/>
              </a:buClr>
              <a:buSzPct val="115000"/>
              <a:buFontTx/>
              <a:buChar char="•"/>
              <a:tabLst>
                <a:tab pos="2455576" algn="l"/>
                <a:tab pos="3311138" algn="l"/>
              </a:tabLst>
              <a:defRPr/>
            </a:pPr>
            <a:r>
              <a:rPr lang="en-US" sz="2000" b="1" kern="0" dirty="0">
                <a:solidFill>
                  <a:srgbClr val="8C1A24"/>
                </a:solidFill>
                <a:latin typeface="Arial" charset="0"/>
                <a:ea typeface="ＭＳ Ｐゴシック" charset="0"/>
                <a:cs typeface="ＭＳ Ｐゴシック" charset="0"/>
              </a:rPr>
              <a:t>A permanently implantable medical device that electrically activates </a:t>
            </a:r>
            <a:r>
              <a:rPr lang="en-US" sz="2000" b="1" kern="0" dirty="0" err="1">
                <a:solidFill>
                  <a:srgbClr val="8C1A24"/>
                </a:solidFill>
                <a:latin typeface="Arial" charset="0"/>
                <a:ea typeface="ＭＳ Ｐゴシック" charset="0"/>
                <a:cs typeface="ＭＳ Ｐゴシック" charset="0"/>
              </a:rPr>
              <a:t>baroreceptors</a:t>
            </a:r>
            <a:endParaRPr lang="en-US" sz="2000" b="1" kern="0" dirty="0">
              <a:solidFill>
                <a:srgbClr val="8C1A24"/>
              </a:solidFill>
              <a:latin typeface="Arial" charset="0"/>
              <a:ea typeface="ＭＳ Ｐゴシック" charset="0"/>
              <a:cs typeface="ＭＳ Ｐゴシック" charset="0"/>
            </a:endParaRPr>
          </a:p>
          <a:p>
            <a:pPr marL="231748" indent="-231748" defTabSz="914400" fontAlgn="base">
              <a:lnSpc>
                <a:spcPct val="80000"/>
              </a:lnSpc>
              <a:spcBef>
                <a:spcPct val="30000"/>
              </a:spcBef>
              <a:spcAft>
                <a:spcPct val="70000"/>
              </a:spcAft>
              <a:buClr>
                <a:srgbClr val="8C1A24"/>
              </a:buClr>
              <a:buSzPct val="115000"/>
              <a:buFontTx/>
              <a:buChar char="•"/>
              <a:tabLst>
                <a:tab pos="2455576" algn="l"/>
                <a:tab pos="3311138" algn="l"/>
              </a:tabLst>
              <a:defRPr/>
            </a:pPr>
            <a:r>
              <a:rPr lang="en-US" sz="2000" b="1" kern="0" dirty="0">
                <a:solidFill>
                  <a:srgbClr val="8C1A24"/>
                </a:solidFill>
                <a:latin typeface="Arial" charset="0"/>
                <a:ea typeface="ＭＳ Ｐゴシック" charset="0"/>
                <a:cs typeface="ＭＳ Ｐゴシック" charset="0"/>
              </a:rPr>
              <a:t>Bilateral electrodes</a:t>
            </a:r>
          </a:p>
          <a:p>
            <a:pPr marL="231748" indent="-231748" defTabSz="914400" fontAlgn="base">
              <a:lnSpc>
                <a:spcPct val="80000"/>
              </a:lnSpc>
              <a:spcBef>
                <a:spcPct val="30000"/>
              </a:spcBef>
              <a:spcAft>
                <a:spcPct val="70000"/>
              </a:spcAft>
              <a:buClr>
                <a:srgbClr val="8C1A24"/>
              </a:buClr>
              <a:buSzPct val="115000"/>
              <a:buFontTx/>
              <a:buChar char="•"/>
              <a:tabLst>
                <a:tab pos="2455576" algn="l"/>
                <a:tab pos="3311138" algn="l"/>
              </a:tabLst>
              <a:defRPr/>
            </a:pPr>
            <a:r>
              <a:rPr lang="en-US" sz="2000" b="1" kern="0" dirty="0">
                <a:solidFill>
                  <a:srgbClr val="8C1A24"/>
                </a:solidFill>
                <a:latin typeface="Arial" charset="0"/>
                <a:ea typeface="ＭＳ Ｐゴシック" charset="0"/>
                <a:cs typeface="ＭＳ Ｐゴシック" charset="0"/>
              </a:rPr>
              <a:t>External programmer</a:t>
            </a:r>
          </a:p>
        </p:txBody>
      </p:sp>
    </p:spTree>
    <p:extLst>
      <p:ext uri="{BB962C8B-B14F-4D97-AF65-F5344CB8AC3E}">
        <p14:creationId xmlns:p14="http://schemas.microsoft.com/office/powerpoint/2010/main" xmlns="" val="3389441502"/>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0"/>
          <p:cNvSpPr>
            <a:spLocks noGrp="1" noChangeArrowheads="1"/>
          </p:cNvSpPr>
          <p:nvPr>
            <p:ph type="sldNum" sz="quarter" idx="10"/>
          </p:nvPr>
        </p:nvSpPr>
        <p:spPr>
          <a:xfrm>
            <a:off x="8664845" y="6570851"/>
            <a:ext cx="121246" cy="261610"/>
          </a:xfrm>
          <a:noFill/>
        </p:spPr>
        <p:txBody>
          <a:bodyPr/>
          <a:lstStyle/>
          <a:p>
            <a:fld id="{F28B87CD-29CB-4745-9A52-0503E97F914C}" type="slidenum">
              <a:rPr lang="en-US" smtClean="0">
                <a:solidFill>
                  <a:srgbClr val="FFFFFF"/>
                </a:solidFill>
              </a:rPr>
              <a:pPr/>
              <a:t>20</a:t>
            </a:fld>
            <a:endParaRPr lang="en-US" smtClean="0">
              <a:solidFill>
                <a:srgbClr val="FFFFFF"/>
              </a:solidFill>
            </a:endParaRPr>
          </a:p>
        </p:txBody>
      </p:sp>
      <p:sp>
        <p:nvSpPr>
          <p:cNvPr id="20517" name="Text Box 37"/>
          <p:cNvSpPr txBox="1">
            <a:spLocks noChangeArrowheads="1"/>
          </p:cNvSpPr>
          <p:nvPr/>
        </p:nvSpPr>
        <p:spPr bwMode="auto">
          <a:xfrm rot="16200000">
            <a:off x="-1668912" y="3737756"/>
            <a:ext cx="4770904" cy="388216"/>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2000" b="1">
                <a:solidFill>
                  <a:srgbClr val="FFFFFF"/>
                </a:solidFill>
                <a:latin typeface="Arial" charset="0"/>
                <a:ea typeface="ヒラギノ角ゴ Pro W3"/>
                <a:cs typeface="Arial" charset="0"/>
              </a:rPr>
              <a:t>Change in BP or HR (mmHg or bpm)</a:t>
            </a:r>
          </a:p>
        </p:txBody>
      </p:sp>
      <p:sp>
        <p:nvSpPr>
          <p:cNvPr id="33795" name="Line 13"/>
          <p:cNvSpPr>
            <a:spLocks noChangeShapeType="1"/>
          </p:cNvSpPr>
          <p:nvPr/>
        </p:nvSpPr>
        <p:spPr bwMode="auto">
          <a:xfrm>
            <a:off x="2727614" y="3840818"/>
            <a:ext cx="0" cy="1192026"/>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796" name="Line 14"/>
          <p:cNvSpPr>
            <a:spLocks noChangeShapeType="1"/>
          </p:cNvSpPr>
          <p:nvPr/>
        </p:nvSpPr>
        <p:spPr bwMode="auto">
          <a:xfrm>
            <a:off x="2695864" y="5032842"/>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797" name="Line 15"/>
          <p:cNvSpPr>
            <a:spLocks noChangeShapeType="1"/>
          </p:cNvSpPr>
          <p:nvPr/>
        </p:nvSpPr>
        <p:spPr bwMode="auto">
          <a:xfrm>
            <a:off x="4730750" y="3225895"/>
            <a:ext cx="0" cy="599515"/>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798" name="Line 16"/>
          <p:cNvSpPr>
            <a:spLocks noChangeShapeType="1"/>
          </p:cNvSpPr>
          <p:nvPr/>
        </p:nvSpPr>
        <p:spPr bwMode="auto">
          <a:xfrm>
            <a:off x="4693228" y="3825409"/>
            <a:ext cx="75045"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799" name="Line 17"/>
          <p:cNvSpPr>
            <a:spLocks noChangeShapeType="1"/>
          </p:cNvSpPr>
          <p:nvPr/>
        </p:nvSpPr>
        <p:spPr bwMode="auto">
          <a:xfrm>
            <a:off x="6732444" y="2620778"/>
            <a:ext cx="0" cy="630331"/>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0" name="Line 18"/>
          <p:cNvSpPr>
            <a:spLocks noChangeShapeType="1"/>
          </p:cNvSpPr>
          <p:nvPr/>
        </p:nvSpPr>
        <p:spPr bwMode="auto">
          <a:xfrm>
            <a:off x="6700694" y="3251107"/>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1" name="Line 19"/>
          <p:cNvSpPr>
            <a:spLocks noChangeShapeType="1"/>
          </p:cNvSpPr>
          <p:nvPr/>
        </p:nvSpPr>
        <p:spPr bwMode="auto">
          <a:xfrm>
            <a:off x="3375603" y="4765303"/>
            <a:ext cx="0" cy="121864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2" name="Line 20"/>
          <p:cNvSpPr>
            <a:spLocks noChangeShapeType="1"/>
          </p:cNvSpPr>
          <p:nvPr/>
        </p:nvSpPr>
        <p:spPr bwMode="auto">
          <a:xfrm>
            <a:off x="3343853" y="5983941"/>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3" name="Line 21"/>
          <p:cNvSpPr>
            <a:spLocks noChangeShapeType="1"/>
          </p:cNvSpPr>
          <p:nvPr/>
        </p:nvSpPr>
        <p:spPr bwMode="auto">
          <a:xfrm>
            <a:off x="5378739" y="3419197"/>
            <a:ext cx="0" cy="607919"/>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4" name="Line 22"/>
          <p:cNvSpPr>
            <a:spLocks noChangeShapeType="1"/>
          </p:cNvSpPr>
          <p:nvPr/>
        </p:nvSpPr>
        <p:spPr bwMode="auto">
          <a:xfrm>
            <a:off x="5339774" y="4027114"/>
            <a:ext cx="76489"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5" name="Line 23"/>
          <p:cNvSpPr>
            <a:spLocks noChangeShapeType="1"/>
          </p:cNvSpPr>
          <p:nvPr/>
        </p:nvSpPr>
        <p:spPr bwMode="auto">
          <a:xfrm>
            <a:off x="7381875" y="2263590"/>
            <a:ext cx="0" cy="547688"/>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6" name="Line 24"/>
          <p:cNvSpPr>
            <a:spLocks noChangeShapeType="1"/>
          </p:cNvSpPr>
          <p:nvPr/>
        </p:nvSpPr>
        <p:spPr bwMode="auto">
          <a:xfrm>
            <a:off x="7350125" y="2811276"/>
            <a:ext cx="63500"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07" name="Rectangle 47"/>
          <p:cNvSpPr>
            <a:spLocks noChangeArrowheads="1"/>
          </p:cNvSpPr>
          <p:nvPr/>
        </p:nvSpPr>
        <p:spPr bwMode="auto">
          <a:xfrm>
            <a:off x="7605570" y="3483629"/>
            <a:ext cx="165966" cy="162485"/>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3808" name="Rectangle 48"/>
          <p:cNvSpPr>
            <a:spLocks noChangeArrowheads="1"/>
          </p:cNvSpPr>
          <p:nvPr/>
        </p:nvSpPr>
        <p:spPr bwMode="auto">
          <a:xfrm>
            <a:off x="7822046" y="3419195"/>
            <a:ext cx="926736"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6 month</a:t>
            </a:r>
          </a:p>
        </p:txBody>
      </p:sp>
      <p:sp>
        <p:nvSpPr>
          <p:cNvPr id="33809" name="Rectangle 49"/>
          <p:cNvSpPr>
            <a:spLocks noChangeArrowheads="1"/>
          </p:cNvSpPr>
          <p:nvPr/>
        </p:nvSpPr>
        <p:spPr bwMode="auto">
          <a:xfrm>
            <a:off x="7605570" y="3824009"/>
            <a:ext cx="165966" cy="165287"/>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3810" name="Rectangle 50"/>
          <p:cNvSpPr>
            <a:spLocks noChangeArrowheads="1"/>
          </p:cNvSpPr>
          <p:nvPr/>
        </p:nvSpPr>
        <p:spPr bwMode="auto">
          <a:xfrm>
            <a:off x="7822046" y="3760976"/>
            <a:ext cx="1069378"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12 month</a:t>
            </a:r>
          </a:p>
        </p:txBody>
      </p:sp>
      <p:sp>
        <p:nvSpPr>
          <p:cNvPr id="33811" name="Rectangle 7"/>
          <p:cNvSpPr>
            <a:spLocks noChangeArrowheads="1"/>
          </p:cNvSpPr>
          <p:nvPr/>
        </p:nvSpPr>
        <p:spPr bwMode="auto">
          <a:xfrm>
            <a:off x="2453411" y="1657071"/>
            <a:ext cx="546966" cy="2361640"/>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3812" name="Rectangle 10"/>
          <p:cNvSpPr>
            <a:spLocks noChangeArrowheads="1"/>
          </p:cNvSpPr>
          <p:nvPr/>
        </p:nvSpPr>
        <p:spPr bwMode="auto">
          <a:xfrm>
            <a:off x="3101398" y="1657072"/>
            <a:ext cx="548409" cy="3133444"/>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3813" name="Rectangle 8"/>
          <p:cNvSpPr>
            <a:spLocks noChangeArrowheads="1"/>
          </p:cNvSpPr>
          <p:nvPr/>
        </p:nvSpPr>
        <p:spPr bwMode="auto">
          <a:xfrm>
            <a:off x="4462320" y="1657071"/>
            <a:ext cx="535421" cy="1598239"/>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3814" name="Rectangle 11"/>
          <p:cNvSpPr>
            <a:spLocks noChangeArrowheads="1"/>
          </p:cNvSpPr>
          <p:nvPr/>
        </p:nvSpPr>
        <p:spPr bwMode="auto">
          <a:xfrm>
            <a:off x="5111752" y="1657072"/>
            <a:ext cx="533977" cy="1762125"/>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3815" name="Rectangle 9"/>
          <p:cNvSpPr>
            <a:spLocks noChangeArrowheads="1"/>
          </p:cNvSpPr>
          <p:nvPr/>
        </p:nvSpPr>
        <p:spPr bwMode="auto">
          <a:xfrm>
            <a:off x="6459682" y="1657070"/>
            <a:ext cx="546966" cy="963706"/>
          </a:xfrm>
          <a:prstGeom prst="rect">
            <a:avLst/>
          </a:prstGeom>
          <a:solidFill>
            <a:srgbClr val="FFFFFF"/>
          </a:solidFill>
          <a:ln w="12700">
            <a:solidFill>
              <a:srgbClr val="000000"/>
            </a:solidFill>
            <a:miter lim="800000"/>
            <a:headEnd/>
            <a:tailEnd/>
          </a:ln>
        </p:spPr>
        <p:txBody>
          <a:bodyPr lIns="91418" tIns="45709" rIns="91418" bIns="45709"/>
          <a:lstStyle/>
          <a:p>
            <a:pPr defTabSz="914501" fontAlgn="base">
              <a:spcBef>
                <a:spcPct val="0"/>
              </a:spcBef>
              <a:spcAft>
                <a:spcPct val="0"/>
              </a:spcAft>
            </a:pPr>
            <a:endParaRPr lang="en-US" sz="2000">
              <a:solidFill>
                <a:srgbClr val="FFFFFF"/>
              </a:solidFill>
              <a:latin typeface="Arial" charset="0"/>
              <a:ea typeface="ヒラギノ角ゴ Pro W3"/>
              <a:cs typeface="ヒラギノ角ゴ Pro W3"/>
            </a:endParaRPr>
          </a:p>
        </p:txBody>
      </p:sp>
      <p:sp>
        <p:nvSpPr>
          <p:cNvPr id="33816" name="Rectangle 12"/>
          <p:cNvSpPr>
            <a:spLocks noChangeArrowheads="1"/>
          </p:cNvSpPr>
          <p:nvPr/>
        </p:nvSpPr>
        <p:spPr bwMode="auto">
          <a:xfrm>
            <a:off x="7109115" y="1654270"/>
            <a:ext cx="545523" cy="609319"/>
          </a:xfrm>
          <a:prstGeom prst="rect">
            <a:avLst/>
          </a:prstGeom>
          <a:solidFill>
            <a:srgbClr val="BFBFBF"/>
          </a:solidFill>
          <a:ln w="12700">
            <a:solidFill>
              <a:schemeClr val="tx1"/>
            </a:solidFill>
            <a:miter lim="800000"/>
            <a:headEnd/>
            <a:tailEnd/>
          </a:ln>
        </p:spPr>
        <p:txBody>
          <a:bodyPr lIns="91418" tIns="45709" rIns="91418" bIns="45709"/>
          <a:lstStyle/>
          <a:p>
            <a:pPr defTabSz="457250" fontAlgn="base">
              <a:spcBef>
                <a:spcPct val="0"/>
              </a:spcBef>
              <a:spcAft>
                <a:spcPct val="0"/>
              </a:spcAft>
            </a:pPr>
            <a:endParaRPr lang="en-US" sz="1000" i="1">
              <a:solidFill>
                <a:srgbClr val="FFFFFF"/>
              </a:solidFill>
              <a:latin typeface="Arial" charset="0"/>
              <a:ea typeface="ヒラギノ角ゴ Pro W3"/>
              <a:cs typeface="ヒラギノ角ゴ Pro W3"/>
            </a:endParaRPr>
          </a:p>
        </p:txBody>
      </p:sp>
      <p:sp>
        <p:nvSpPr>
          <p:cNvPr id="33817" name="Freeform 33"/>
          <p:cNvSpPr>
            <a:spLocks/>
          </p:cNvSpPr>
          <p:nvPr/>
        </p:nvSpPr>
        <p:spPr bwMode="auto">
          <a:xfrm flipV="1">
            <a:off x="1334945" y="1596840"/>
            <a:ext cx="7153852" cy="60232"/>
          </a:xfrm>
          <a:custGeom>
            <a:avLst/>
            <a:gdLst>
              <a:gd name="T0" fmla="*/ 0 w 479"/>
              <a:gd name="T1" fmla="*/ 0 h 59602"/>
              <a:gd name="T2" fmla="*/ 2147483647 w 479"/>
              <a:gd name="T3" fmla="*/ 0 h 59602"/>
              <a:gd name="T4" fmla="*/ 2147483647 w 479"/>
              <a:gd name="T5" fmla="*/ 0 h 59602"/>
              <a:gd name="T6" fmla="*/ 0 60000 65536"/>
              <a:gd name="T7" fmla="*/ 0 60000 65536"/>
              <a:gd name="T8" fmla="*/ 0 60000 65536"/>
              <a:gd name="T9" fmla="*/ 0 w 479"/>
              <a:gd name="T10" fmla="*/ 0 h 59602"/>
              <a:gd name="T11" fmla="*/ 479 w 479"/>
              <a:gd name="T12" fmla="*/ 0 h 59602"/>
            </a:gdLst>
            <a:ahLst/>
            <a:cxnLst>
              <a:cxn ang="T6">
                <a:pos x="T0" y="T1"/>
              </a:cxn>
              <a:cxn ang="T7">
                <a:pos x="T2" y="T3"/>
              </a:cxn>
              <a:cxn ang="T8">
                <a:pos x="T4" y="T5"/>
              </a:cxn>
            </a:cxnLst>
            <a:rect l="T9" t="T10" r="T11" b="T12"/>
            <a:pathLst>
              <a:path w="479" h="59602">
                <a:moveTo>
                  <a:pt x="0" y="0"/>
                </a:moveTo>
                <a:lnTo>
                  <a:pt x="6" y="0"/>
                </a:lnTo>
                <a:lnTo>
                  <a:pt x="479" y="0"/>
                </a:lnTo>
              </a:path>
            </a:pathLst>
          </a:custGeom>
          <a:noFill/>
          <a:ln w="19050" cap="sq">
            <a:solidFill>
              <a:schemeClr val="bg1"/>
            </a:solidFill>
            <a:bevel/>
            <a:headEnd/>
            <a:tailEnd/>
          </a:ln>
        </p:spPr>
        <p:txBody>
          <a:bodyPr lIns="73631" tIns="36815" rIns="73631" bIns="3681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18" name="Line 25"/>
          <p:cNvSpPr>
            <a:spLocks noChangeShapeType="1"/>
          </p:cNvSpPr>
          <p:nvPr/>
        </p:nvSpPr>
        <p:spPr bwMode="auto">
          <a:xfrm>
            <a:off x="1411432" y="1657070"/>
            <a:ext cx="0" cy="4542584"/>
          </a:xfrm>
          <a:prstGeom prst="line">
            <a:avLst/>
          </a:prstGeom>
          <a:noFill/>
          <a:ln w="19050" cap="sq">
            <a:solidFill>
              <a:schemeClr val="bg1"/>
            </a:solidFill>
            <a:bevel/>
            <a:headEnd/>
            <a:tailEnd/>
          </a:ln>
        </p:spPr>
        <p:txBody>
          <a:bodyPr lIns="73631" tIns="36815" rIns="73631" bIns="3681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19" name="Line 26"/>
          <p:cNvSpPr>
            <a:spLocks noChangeShapeType="1"/>
          </p:cNvSpPr>
          <p:nvPr/>
        </p:nvSpPr>
        <p:spPr bwMode="auto">
          <a:xfrm>
            <a:off x="1334944" y="620245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0" name="Line 27"/>
          <p:cNvSpPr>
            <a:spLocks noChangeShapeType="1"/>
          </p:cNvSpPr>
          <p:nvPr/>
        </p:nvSpPr>
        <p:spPr bwMode="auto">
          <a:xfrm>
            <a:off x="1334944" y="5747217"/>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1" name="Line 28"/>
          <p:cNvSpPr>
            <a:spLocks noChangeShapeType="1"/>
          </p:cNvSpPr>
          <p:nvPr/>
        </p:nvSpPr>
        <p:spPr bwMode="auto">
          <a:xfrm>
            <a:off x="1334944" y="4843743"/>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2" name="Line 29"/>
          <p:cNvSpPr>
            <a:spLocks noChangeShapeType="1"/>
          </p:cNvSpPr>
          <p:nvPr/>
        </p:nvSpPr>
        <p:spPr bwMode="auto">
          <a:xfrm>
            <a:off x="1334944" y="4388504"/>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3" name="Line 30"/>
          <p:cNvSpPr>
            <a:spLocks noChangeShapeType="1"/>
          </p:cNvSpPr>
          <p:nvPr/>
        </p:nvSpPr>
        <p:spPr bwMode="auto">
          <a:xfrm>
            <a:off x="1334944" y="3468221"/>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4" name="Line 31"/>
          <p:cNvSpPr>
            <a:spLocks noChangeShapeType="1"/>
          </p:cNvSpPr>
          <p:nvPr/>
        </p:nvSpPr>
        <p:spPr bwMode="auto">
          <a:xfrm>
            <a:off x="1334944" y="3014382"/>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5" name="Line 32"/>
          <p:cNvSpPr>
            <a:spLocks noChangeShapeType="1"/>
          </p:cNvSpPr>
          <p:nvPr/>
        </p:nvSpPr>
        <p:spPr bwMode="auto">
          <a:xfrm>
            <a:off x="1334944" y="210670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26" name="Rectangle 34"/>
          <p:cNvSpPr>
            <a:spLocks noChangeArrowheads="1"/>
          </p:cNvSpPr>
          <p:nvPr/>
        </p:nvSpPr>
        <p:spPr bwMode="auto">
          <a:xfrm>
            <a:off x="953943" y="6052579"/>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-50</a:t>
            </a:r>
          </a:p>
        </p:txBody>
      </p:sp>
      <p:sp>
        <p:nvSpPr>
          <p:cNvPr id="33827" name="Rectangle 35"/>
          <p:cNvSpPr>
            <a:spLocks noChangeArrowheads="1"/>
          </p:cNvSpPr>
          <p:nvPr/>
        </p:nvSpPr>
        <p:spPr bwMode="auto">
          <a:xfrm>
            <a:off x="953943" y="5594538"/>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-45</a:t>
            </a:r>
          </a:p>
        </p:txBody>
      </p:sp>
      <p:sp>
        <p:nvSpPr>
          <p:cNvPr id="33828" name="Rectangle 36"/>
          <p:cNvSpPr>
            <a:spLocks noChangeArrowheads="1"/>
          </p:cNvSpPr>
          <p:nvPr/>
        </p:nvSpPr>
        <p:spPr bwMode="auto">
          <a:xfrm>
            <a:off x="953943" y="4691064"/>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-35</a:t>
            </a:r>
          </a:p>
        </p:txBody>
      </p:sp>
      <p:sp>
        <p:nvSpPr>
          <p:cNvPr id="33829" name="Rectangle 37"/>
          <p:cNvSpPr>
            <a:spLocks noChangeArrowheads="1"/>
          </p:cNvSpPr>
          <p:nvPr/>
        </p:nvSpPr>
        <p:spPr bwMode="auto">
          <a:xfrm>
            <a:off x="953943" y="4249832"/>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-30</a:t>
            </a:r>
          </a:p>
        </p:txBody>
      </p:sp>
      <p:sp>
        <p:nvSpPr>
          <p:cNvPr id="33830" name="Rectangle 38"/>
          <p:cNvSpPr>
            <a:spLocks noChangeArrowheads="1"/>
          </p:cNvSpPr>
          <p:nvPr/>
        </p:nvSpPr>
        <p:spPr bwMode="auto">
          <a:xfrm>
            <a:off x="953943" y="3316942"/>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-20</a:t>
            </a:r>
          </a:p>
        </p:txBody>
      </p:sp>
      <p:sp>
        <p:nvSpPr>
          <p:cNvPr id="33831" name="Rectangle 39"/>
          <p:cNvSpPr>
            <a:spLocks noChangeArrowheads="1"/>
          </p:cNvSpPr>
          <p:nvPr/>
        </p:nvSpPr>
        <p:spPr bwMode="auto">
          <a:xfrm>
            <a:off x="953943" y="2875711"/>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-15</a:t>
            </a:r>
          </a:p>
        </p:txBody>
      </p:sp>
      <p:sp>
        <p:nvSpPr>
          <p:cNvPr id="33832" name="Rectangle 40"/>
          <p:cNvSpPr>
            <a:spLocks noChangeArrowheads="1"/>
          </p:cNvSpPr>
          <p:nvPr/>
        </p:nvSpPr>
        <p:spPr bwMode="auto">
          <a:xfrm>
            <a:off x="1093933" y="1968035"/>
            <a:ext cx="205247"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-5</a:t>
            </a:r>
          </a:p>
        </p:txBody>
      </p:sp>
      <p:sp>
        <p:nvSpPr>
          <p:cNvPr id="33833" name="Rectangle 41"/>
          <p:cNvSpPr>
            <a:spLocks noChangeArrowheads="1"/>
          </p:cNvSpPr>
          <p:nvPr/>
        </p:nvSpPr>
        <p:spPr bwMode="auto">
          <a:xfrm>
            <a:off x="1170421" y="1516998"/>
            <a:ext cx="128378"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0</a:t>
            </a:r>
          </a:p>
        </p:txBody>
      </p:sp>
      <p:sp>
        <p:nvSpPr>
          <p:cNvPr id="33834" name="Line 31"/>
          <p:cNvSpPr>
            <a:spLocks noChangeShapeType="1"/>
          </p:cNvSpPr>
          <p:nvPr/>
        </p:nvSpPr>
        <p:spPr bwMode="auto">
          <a:xfrm>
            <a:off x="1334944" y="256334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35" name="Rectangle 39"/>
          <p:cNvSpPr>
            <a:spLocks noChangeArrowheads="1"/>
          </p:cNvSpPr>
          <p:nvPr/>
        </p:nvSpPr>
        <p:spPr bwMode="auto">
          <a:xfrm>
            <a:off x="953943" y="2424674"/>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-10</a:t>
            </a:r>
          </a:p>
        </p:txBody>
      </p:sp>
      <p:sp>
        <p:nvSpPr>
          <p:cNvPr id="33836" name="Line 29"/>
          <p:cNvSpPr>
            <a:spLocks noChangeShapeType="1"/>
          </p:cNvSpPr>
          <p:nvPr/>
        </p:nvSpPr>
        <p:spPr bwMode="auto">
          <a:xfrm>
            <a:off x="1334944" y="3934666"/>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37" name="Rectangle 37"/>
          <p:cNvSpPr>
            <a:spLocks noChangeArrowheads="1"/>
          </p:cNvSpPr>
          <p:nvPr/>
        </p:nvSpPr>
        <p:spPr bwMode="auto">
          <a:xfrm>
            <a:off x="953943" y="3795994"/>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-25</a:t>
            </a:r>
          </a:p>
        </p:txBody>
      </p:sp>
      <p:sp>
        <p:nvSpPr>
          <p:cNvPr id="33838" name="Line 27"/>
          <p:cNvSpPr>
            <a:spLocks noChangeShapeType="1"/>
          </p:cNvSpPr>
          <p:nvPr/>
        </p:nvSpPr>
        <p:spPr bwMode="auto">
          <a:xfrm>
            <a:off x="1334944" y="5293379"/>
            <a:ext cx="76488" cy="0"/>
          </a:xfrm>
          <a:prstGeom prst="line">
            <a:avLst/>
          </a:prstGeom>
          <a:noFill/>
          <a:ln w="12700">
            <a:solidFill>
              <a:schemeClr val="bg1"/>
            </a:solidFill>
            <a:round/>
            <a:headEnd/>
            <a:tailEnd/>
          </a:ln>
        </p:spPr>
        <p:txBody>
          <a:bodyPr lIns="82048" tIns="41025" rIns="82048" bIns="41025"/>
          <a:lstStyle/>
          <a:p>
            <a:pPr defTabSz="820583" fontAlgn="base">
              <a:spcBef>
                <a:spcPct val="0"/>
              </a:spcBef>
              <a:spcAft>
                <a:spcPct val="0"/>
              </a:spcAft>
            </a:pPr>
            <a:endParaRPr lang="en-US" sz="1700">
              <a:solidFill>
                <a:srgbClr val="000000"/>
              </a:solidFill>
              <a:latin typeface="Arial" charset="0"/>
              <a:ea typeface="ヒラギノ角ゴ Pro W3"/>
              <a:cs typeface="Arial" charset="0"/>
            </a:endParaRPr>
          </a:p>
        </p:txBody>
      </p:sp>
      <p:sp>
        <p:nvSpPr>
          <p:cNvPr id="33839" name="Rectangle 35"/>
          <p:cNvSpPr>
            <a:spLocks noChangeArrowheads="1"/>
          </p:cNvSpPr>
          <p:nvPr/>
        </p:nvSpPr>
        <p:spPr bwMode="auto">
          <a:xfrm>
            <a:off x="953943" y="5140700"/>
            <a:ext cx="333625"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a:solidFill>
                  <a:srgbClr val="FFFFFF"/>
                </a:solidFill>
                <a:latin typeface="Arial" charset="0"/>
                <a:ea typeface="ヒラギノ角ゴ Pro W3"/>
                <a:cs typeface="ヒラギノ角ゴ Pro W3"/>
              </a:rPr>
              <a:t>-40</a:t>
            </a:r>
          </a:p>
        </p:txBody>
      </p:sp>
      <p:sp>
        <p:nvSpPr>
          <p:cNvPr id="33840" name="TextBox 26"/>
          <p:cNvSpPr txBox="1">
            <a:spLocks noChangeArrowheads="1"/>
          </p:cNvSpPr>
          <p:nvPr/>
        </p:nvSpPr>
        <p:spPr bwMode="auto">
          <a:xfrm>
            <a:off x="2584741" y="5102880"/>
            <a:ext cx="262659"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3841" name="TextBox 26"/>
          <p:cNvSpPr txBox="1">
            <a:spLocks noChangeArrowheads="1"/>
          </p:cNvSpPr>
          <p:nvPr/>
        </p:nvSpPr>
        <p:spPr bwMode="auto">
          <a:xfrm>
            <a:off x="3234172" y="6060983"/>
            <a:ext cx="262659"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3842" name="TextBox 28"/>
          <p:cNvSpPr txBox="1">
            <a:spLocks noChangeArrowheads="1"/>
          </p:cNvSpPr>
          <p:nvPr/>
        </p:nvSpPr>
        <p:spPr bwMode="auto">
          <a:xfrm>
            <a:off x="4592206" y="3899648"/>
            <a:ext cx="262659"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3843" name="TextBox 28"/>
          <p:cNvSpPr txBox="1">
            <a:spLocks noChangeArrowheads="1"/>
          </p:cNvSpPr>
          <p:nvPr/>
        </p:nvSpPr>
        <p:spPr bwMode="auto">
          <a:xfrm>
            <a:off x="5241638" y="4109757"/>
            <a:ext cx="262659" cy="421414"/>
          </a:xfrm>
          <a:prstGeom prst="rect">
            <a:avLst/>
          </a:prstGeom>
          <a:noFill/>
          <a:ln w="9525">
            <a:noFill/>
            <a:miter lim="800000"/>
            <a:headEnd/>
            <a:tailEnd/>
          </a:ln>
        </p:spPr>
        <p:txBody>
          <a:bodyPr lIns="82048" tIns="41025" rIns="82048" bIns="41025">
            <a:spAutoFit/>
          </a:bodyPr>
          <a:lstStyle/>
          <a:p>
            <a:pPr defTabSz="820583" fontAlgn="base">
              <a:spcBef>
                <a:spcPct val="0"/>
              </a:spcBef>
              <a:spcAft>
                <a:spcPct val="0"/>
              </a:spcAft>
            </a:pPr>
            <a:r>
              <a:rPr lang="en-US" sz="2200">
                <a:solidFill>
                  <a:srgbClr val="FFFFFF"/>
                </a:solidFill>
                <a:latin typeface="Arial" charset="0"/>
                <a:ea typeface="ヒラギノ角ゴ Pro W3"/>
                <a:cs typeface="ヒラギノ角ゴ Pro W3"/>
              </a:rPr>
              <a:t>*</a:t>
            </a:r>
          </a:p>
        </p:txBody>
      </p:sp>
      <p:sp>
        <p:nvSpPr>
          <p:cNvPr id="33844" name="Rectangle 42"/>
          <p:cNvSpPr>
            <a:spLocks noChangeArrowheads="1"/>
          </p:cNvSpPr>
          <p:nvPr/>
        </p:nvSpPr>
        <p:spPr bwMode="auto">
          <a:xfrm>
            <a:off x="2822864" y="876860"/>
            <a:ext cx="553731"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SBP</a:t>
            </a:r>
            <a:endParaRPr lang="en-US" sz="2000" b="1">
              <a:solidFill>
                <a:srgbClr val="FFFFFF"/>
              </a:solidFill>
              <a:latin typeface="Arial" charset="0"/>
              <a:ea typeface="ヒラギノ角ゴ Pro W3"/>
              <a:cs typeface="ヒラギノ角ゴ Pro W3"/>
            </a:endParaRPr>
          </a:p>
        </p:txBody>
      </p:sp>
      <p:sp>
        <p:nvSpPr>
          <p:cNvPr id="33845" name="Rectangle 43"/>
          <p:cNvSpPr>
            <a:spLocks noChangeArrowheads="1"/>
          </p:cNvSpPr>
          <p:nvPr/>
        </p:nvSpPr>
        <p:spPr bwMode="auto">
          <a:xfrm>
            <a:off x="4794250" y="876860"/>
            <a:ext cx="568590"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DBP</a:t>
            </a:r>
            <a:endParaRPr lang="en-US" sz="2000" b="1">
              <a:solidFill>
                <a:srgbClr val="FFFFFF"/>
              </a:solidFill>
              <a:latin typeface="Arial" charset="0"/>
              <a:ea typeface="ヒラギノ角ゴ Pro W3"/>
              <a:cs typeface="ヒラギノ角ゴ Pro W3"/>
            </a:endParaRPr>
          </a:p>
        </p:txBody>
      </p:sp>
      <p:sp>
        <p:nvSpPr>
          <p:cNvPr id="33846" name="Rectangle 44"/>
          <p:cNvSpPr>
            <a:spLocks noChangeArrowheads="1"/>
          </p:cNvSpPr>
          <p:nvPr/>
        </p:nvSpPr>
        <p:spPr bwMode="auto">
          <a:xfrm>
            <a:off x="6879650" y="876860"/>
            <a:ext cx="388966" cy="323165"/>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100" b="1">
                <a:solidFill>
                  <a:srgbClr val="FFFFFF"/>
                </a:solidFill>
                <a:latin typeface="Arial" charset="0"/>
                <a:ea typeface="ヒラギノ角ゴ Pro W3"/>
                <a:cs typeface="ヒラギノ角ゴ Pro W3"/>
              </a:rPr>
              <a:t>HR</a:t>
            </a:r>
            <a:endParaRPr lang="en-US" sz="2000" b="1">
              <a:solidFill>
                <a:srgbClr val="FFFFFF"/>
              </a:solidFill>
              <a:latin typeface="Arial" charset="0"/>
              <a:ea typeface="ヒラギノ角ゴ Pro W3"/>
              <a:cs typeface="ヒラギノ角ゴ Pro W3"/>
            </a:endParaRPr>
          </a:p>
        </p:txBody>
      </p:sp>
      <p:sp>
        <p:nvSpPr>
          <p:cNvPr id="33847" name="Rectangle 51"/>
          <p:cNvSpPr>
            <a:spLocks noChangeArrowheads="1"/>
          </p:cNvSpPr>
          <p:nvPr/>
        </p:nvSpPr>
        <p:spPr bwMode="auto">
          <a:xfrm>
            <a:off x="2568865" y="1264864"/>
            <a:ext cx="427927"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183 </a:t>
            </a:r>
          </a:p>
        </p:txBody>
      </p:sp>
      <p:sp>
        <p:nvSpPr>
          <p:cNvPr id="33848" name="Rectangle 52"/>
          <p:cNvSpPr>
            <a:spLocks noChangeArrowheads="1"/>
          </p:cNvSpPr>
          <p:nvPr/>
        </p:nvSpPr>
        <p:spPr bwMode="auto">
          <a:xfrm>
            <a:off x="3037899"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3849" name="Rectangle 53"/>
          <p:cNvSpPr>
            <a:spLocks noChangeArrowheads="1"/>
          </p:cNvSpPr>
          <p:nvPr/>
        </p:nvSpPr>
        <p:spPr bwMode="auto">
          <a:xfrm>
            <a:off x="3153354" y="1264864"/>
            <a:ext cx="356543"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17</a:t>
            </a:r>
          </a:p>
        </p:txBody>
      </p:sp>
      <p:sp>
        <p:nvSpPr>
          <p:cNvPr id="33850" name="Rectangle 54"/>
          <p:cNvSpPr>
            <a:spLocks noChangeArrowheads="1"/>
          </p:cNvSpPr>
          <p:nvPr/>
        </p:nvSpPr>
        <p:spPr bwMode="auto">
          <a:xfrm>
            <a:off x="4538807" y="1264864"/>
            <a:ext cx="427927"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106 </a:t>
            </a:r>
          </a:p>
        </p:txBody>
      </p:sp>
      <p:sp>
        <p:nvSpPr>
          <p:cNvPr id="33851" name="Rectangle 55"/>
          <p:cNvSpPr>
            <a:spLocks noChangeArrowheads="1"/>
          </p:cNvSpPr>
          <p:nvPr/>
        </p:nvSpPr>
        <p:spPr bwMode="auto">
          <a:xfrm>
            <a:off x="5022273"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3852" name="Rectangle 56"/>
          <p:cNvSpPr>
            <a:spLocks noChangeArrowheads="1"/>
          </p:cNvSpPr>
          <p:nvPr/>
        </p:nvSpPr>
        <p:spPr bwMode="auto">
          <a:xfrm>
            <a:off x="5137728" y="1264864"/>
            <a:ext cx="356543"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15</a:t>
            </a:r>
          </a:p>
        </p:txBody>
      </p:sp>
      <p:sp>
        <p:nvSpPr>
          <p:cNvPr id="33853" name="Rectangle 57"/>
          <p:cNvSpPr>
            <a:spLocks noChangeArrowheads="1"/>
          </p:cNvSpPr>
          <p:nvPr/>
        </p:nvSpPr>
        <p:spPr bwMode="auto">
          <a:xfrm>
            <a:off x="6612659" y="1264864"/>
            <a:ext cx="28528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83 </a:t>
            </a:r>
          </a:p>
        </p:txBody>
      </p:sp>
      <p:sp>
        <p:nvSpPr>
          <p:cNvPr id="33854" name="Rectangle 58"/>
          <p:cNvSpPr>
            <a:spLocks noChangeArrowheads="1"/>
          </p:cNvSpPr>
          <p:nvPr/>
        </p:nvSpPr>
        <p:spPr bwMode="auto">
          <a:xfrm>
            <a:off x="6956136" y="1264864"/>
            <a:ext cx="141064"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a:t>
            </a:r>
          </a:p>
        </p:txBody>
      </p:sp>
      <p:sp>
        <p:nvSpPr>
          <p:cNvPr id="33855" name="Rectangle 59"/>
          <p:cNvSpPr>
            <a:spLocks noChangeArrowheads="1"/>
          </p:cNvSpPr>
          <p:nvPr/>
        </p:nvSpPr>
        <p:spPr bwMode="auto">
          <a:xfrm>
            <a:off x="7070150" y="1264864"/>
            <a:ext cx="356543" cy="307777"/>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sz="2000">
                <a:solidFill>
                  <a:srgbClr val="FFFFFF"/>
                </a:solidFill>
                <a:latin typeface="Arial" charset="0"/>
                <a:ea typeface="ヒラギノ角ゴ Pro W3"/>
                <a:cs typeface="ヒラギノ角ゴ Pro W3"/>
              </a:rPr>
              <a:t> 12</a:t>
            </a:r>
          </a:p>
        </p:txBody>
      </p:sp>
      <p:sp>
        <p:nvSpPr>
          <p:cNvPr id="33856" name="Rectangle 42"/>
          <p:cNvSpPr>
            <a:spLocks noChangeArrowheads="1"/>
          </p:cNvSpPr>
          <p:nvPr/>
        </p:nvSpPr>
        <p:spPr bwMode="auto">
          <a:xfrm>
            <a:off x="1447512" y="1292880"/>
            <a:ext cx="939864"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i="1">
                <a:solidFill>
                  <a:srgbClr val="FFFFFF"/>
                </a:solidFill>
                <a:latin typeface="Arial" charset="0"/>
                <a:ea typeface="ヒラギノ角ゴ Pro W3"/>
                <a:cs typeface="ヒラギノ角ゴ Pro W3"/>
              </a:rPr>
              <a:t>Baseline</a:t>
            </a:r>
          </a:p>
        </p:txBody>
      </p:sp>
      <p:sp>
        <p:nvSpPr>
          <p:cNvPr id="49256" name="Text Box 104"/>
          <p:cNvSpPr txBox="1">
            <a:spLocks noChangeArrowheads="1"/>
          </p:cNvSpPr>
          <p:nvPr/>
        </p:nvSpPr>
        <p:spPr bwMode="auto">
          <a:xfrm>
            <a:off x="2444752" y="3668526"/>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-26</a:t>
            </a:r>
          </a:p>
        </p:txBody>
      </p:sp>
      <p:sp>
        <p:nvSpPr>
          <p:cNvPr id="49258" name="Text Box 106"/>
          <p:cNvSpPr txBox="1">
            <a:spLocks noChangeArrowheads="1"/>
          </p:cNvSpPr>
          <p:nvPr/>
        </p:nvSpPr>
        <p:spPr bwMode="auto">
          <a:xfrm>
            <a:off x="3094182" y="4441733"/>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-34</a:t>
            </a:r>
          </a:p>
        </p:txBody>
      </p:sp>
      <p:sp>
        <p:nvSpPr>
          <p:cNvPr id="49259" name="Text Box 107"/>
          <p:cNvSpPr txBox="1">
            <a:spLocks noChangeArrowheads="1"/>
          </p:cNvSpPr>
          <p:nvPr/>
        </p:nvSpPr>
        <p:spPr bwMode="auto">
          <a:xfrm>
            <a:off x="4450773" y="2906526"/>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-18</a:t>
            </a:r>
          </a:p>
        </p:txBody>
      </p:sp>
      <p:sp>
        <p:nvSpPr>
          <p:cNvPr id="49260" name="Text Box 108"/>
          <p:cNvSpPr txBox="1">
            <a:spLocks noChangeArrowheads="1"/>
          </p:cNvSpPr>
          <p:nvPr/>
        </p:nvSpPr>
        <p:spPr bwMode="auto">
          <a:xfrm>
            <a:off x="5094432" y="3064810"/>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-20</a:t>
            </a:r>
          </a:p>
        </p:txBody>
      </p:sp>
      <p:sp>
        <p:nvSpPr>
          <p:cNvPr id="49261" name="Text Box 109"/>
          <p:cNvSpPr txBox="1">
            <a:spLocks noChangeArrowheads="1"/>
          </p:cNvSpPr>
          <p:nvPr/>
        </p:nvSpPr>
        <p:spPr bwMode="auto">
          <a:xfrm>
            <a:off x="6451023" y="2267792"/>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-11</a:t>
            </a:r>
          </a:p>
        </p:txBody>
      </p:sp>
      <p:sp>
        <p:nvSpPr>
          <p:cNvPr id="49262" name="Text Box 110"/>
          <p:cNvSpPr txBox="1">
            <a:spLocks noChangeArrowheads="1"/>
          </p:cNvSpPr>
          <p:nvPr/>
        </p:nvSpPr>
        <p:spPr bwMode="auto">
          <a:xfrm>
            <a:off x="7097570" y="1914806"/>
            <a:ext cx="546966" cy="344469"/>
          </a:xfrm>
          <a:prstGeom prst="rect">
            <a:avLst/>
          </a:prstGeom>
          <a:noFill/>
          <a:ln w="9525">
            <a:noFill/>
            <a:miter lim="800000"/>
            <a:headEnd/>
            <a:tailEnd/>
          </a:ln>
          <a:effectLst>
            <a:prstShdw prst="shdw17" dist="17961" dir="2700000">
              <a:schemeClr val="accent1">
                <a:gamma/>
                <a:shade val="60000"/>
                <a:invGamma/>
              </a:schemeClr>
            </a:prstShdw>
          </a:effectLst>
        </p:spPr>
        <p:txBody>
          <a:bodyPr lIns="82048" tIns="41025" rIns="82048" bIns="41025">
            <a:spAutoFit/>
          </a:bodyPr>
          <a:lstStyle/>
          <a:p>
            <a:pPr algn="ctr" defTabSz="820583" fontAlgn="base">
              <a:spcBef>
                <a:spcPct val="50000"/>
              </a:spcBef>
              <a:spcAft>
                <a:spcPct val="0"/>
              </a:spcAft>
              <a:defRPr/>
            </a:pPr>
            <a:r>
              <a:rPr lang="en-US" sz="1700" b="1">
                <a:solidFill>
                  <a:srgbClr val="000000"/>
                </a:solidFill>
                <a:latin typeface="Arial" charset="0"/>
                <a:ea typeface="ヒラギノ角ゴ Pro W3"/>
                <a:cs typeface="Arial" charset="0"/>
              </a:rPr>
              <a:t>-7</a:t>
            </a:r>
          </a:p>
        </p:txBody>
      </p:sp>
      <p:sp>
        <p:nvSpPr>
          <p:cNvPr id="2" name="TextBox 1"/>
          <p:cNvSpPr txBox="1"/>
          <p:nvPr/>
        </p:nvSpPr>
        <p:spPr>
          <a:xfrm>
            <a:off x="355024" y="309672"/>
            <a:ext cx="9057409" cy="435520"/>
          </a:xfrm>
          <a:prstGeom prst="rect">
            <a:avLst/>
          </a:prstGeom>
          <a:noFill/>
          <a:ln w="9525">
            <a:noFill/>
            <a:miter lim="800000"/>
            <a:headEnd/>
            <a:tailEnd/>
          </a:ln>
          <a:effectLst>
            <a:outerShdw blurRad="88900" dist="25400" dir="2700000" algn="tl" rotWithShape="0">
              <a:prstClr val="black">
                <a:alpha val="40000"/>
              </a:prstClr>
            </a:outerShdw>
          </a:effectLst>
        </p:spPr>
        <p:txBody>
          <a:bodyPr lIns="82048" tIns="41025" rIns="82048" bIns="41025" anchor="b">
            <a:spAutoFit/>
          </a:bodyPr>
          <a:lstStyle/>
          <a:p>
            <a:pPr defTabSz="820583" fontAlgn="base">
              <a:lnSpc>
                <a:spcPct val="90000"/>
              </a:lnSpc>
              <a:spcBef>
                <a:spcPct val="0"/>
              </a:spcBef>
              <a:spcAft>
                <a:spcPct val="0"/>
              </a:spcAft>
            </a:pPr>
            <a:r>
              <a:rPr lang="en-US" sz="2500" b="1">
                <a:solidFill>
                  <a:srgbClr val="FFFF00"/>
                </a:solidFill>
                <a:latin typeface="Arial" charset="0"/>
                <a:ea typeface="ヒラギノ角ゴ Pro W3"/>
                <a:cs typeface="ヒラギノ角ゴ Pro W3"/>
              </a:rPr>
              <a:t>High-Risk Patients with Prior Renal Nerve Ablation (N=5) </a:t>
            </a:r>
          </a:p>
        </p:txBody>
      </p:sp>
      <p:sp>
        <p:nvSpPr>
          <p:cNvPr id="33864" name="Rectangle 64"/>
          <p:cNvSpPr>
            <a:spLocks noChangeArrowheads="1"/>
          </p:cNvSpPr>
          <p:nvPr/>
        </p:nvSpPr>
        <p:spPr bwMode="auto">
          <a:xfrm>
            <a:off x="4807239" y="6072188"/>
            <a:ext cx="2164664" cy="276999"/>
          </a:xfrm>
          <a:prstGeom prst="rect">
            <a:avLst/>
          </a:prstGeom>
          <a:noFill/>
          <a:ln w="9525">
            <a:noFill/>
            <a:miter lim="800000"/>
            <a:headEnd/>
            <a:tailEnd/>
          </a:ln>
        </p:spPr>
        <p:txBody>
          <a:bodyPr wrap="none" lIns="0" tIns="0" rIns="0" bIns="0">
            <a:spAutoFit/>
          </a:bodyPr>
          <a:lstStyle/>
          <a:p>
            <a:pPr defTabSz="914501" fontAlgn="base">
              <a:spcBef>
                <a:spcPct val="0"/>
              </a:spcBef>
              <a:spcAft>
                <a:spcPct val="0"/>
              </a:spcAft>
            </a:pPr>
            <a:r>
              <a:rPr lang="en-US" i="1">
                <a:solidFill>
                  <a:srgbClr val="FFFFFF"/>
                </a:solidFill>
                <a:latin typeface="Arial" charset="0"/>
                <a:ea typeface="ヒラギノ角ゴ Pro W3"/>
                <a:cs typeface="ヒラギノ角ゴ Pro W3"/>
              </a:rPr>
              <a:t>^ p </a:t>
            </a:r>
            <a:r>
              <a:rPr lang="en-US" sz="1700" i="1">
                <a:solidFill>
                  <a:srgbClr val="FFFFFF"/>
                </a:solidFill>
                <a:latin typeface="Arial" charset="0"/>
                <a:ea typeface="ヒラギノ角ゴ Pro W3"/>
                <a:cs typeface="ヒラギノ角ゴ Pro W3"/>
              </a:rPr>
              <a:t>≤</a:t>
            </a:r>
            <a:r>
              <a:rPr lang="en-US" sz="1700">
                <a:solidFill>
                  <a:srgbClr val="000000"/>
                </a:solidFill>
                <a:latin typeface="Arial" charset="0"/>
                <a:ea typeface="ヒラギノ角ゴ Pro W3"/>
                <a:cs typeface="ヒラギノ角ゴ Pro W3"/>
              </a:rPr>
              <a:t> </a:t>
            </a:r>
            <a:r>
              <a:rPr lang="en-US" i="1">
                <a:solidFill>
                  <a:srgbClr val="FFFFFF"/>
                </a:solidFill>
                <a:latin typeface="Arial" charset="0"/>
                <a:ea typeface="ヒラギノ角ゴ Pro W3"/>
                <a:cs typeface="ヒラギノ角ゴ Pro W3"/>
              </a:rPr>
              <a:t>0.08 </a:t>
            </a:r>
            <a:r>
              <a:rPr lang="en-US" sz="1700" i="1">
                <a:solidFill>
                  <a:srgbClr val="FFFFFF"/>
                </a:solidFill>
                <a:latin typeface="Arial" charset="0"/>
                <a:ea typeface="ヒラギノ角ゴ Pro W3"/>
                <a:cs typeface="ヒラギノ角ゴ Pro W3"/>
              </a:rPr>
              <a:t>; </a:t>
            </a:r>
            <a:r>
              <a:rPr lang="en-US" i="1">
                <a:solidFill>
                  <a:srgbClr val="FFFFFF"/>
                </a:solidFill>
                <a:latin typeface="Arial" charset="0"/>
                <a:ea typeface="ヒラギノ角ゴ Pro W3"/>
                <a:cs typeface="ヒラギノ角ゴ Pro W3"/>
              </a:rPr>
              <a:t>*  p&lt;0.05</a:t>
            </a:r>
            <a:endParaRPr lang="en-US" sz="1700" i="1">
              <a:solidFill>
                <a:srgbClr val="FFFFFF"/>
              </a:solidFill>
              <a:latin typeface="Arial" charset="0"/>
              <a:ea typeface="ヒラギノ角ゴ Pro W3"/>
              <a:cs typeface="ヒラギノ角ゴ Pro W3"/>
            </a:endParaRPr>
          </a:p>
        </p:txBody>
      </p:sp>
    </p:spTree>
    <p:extLst>
      <p:ext uri="{BB962C8B-B14F-4D97-AF65-F5344CB8AC3E}">
        <p14:creationId xmlns:p14="http://schemas.microsoft.com/office/powerpoint/2010/main" xmlns="" val="29452806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0"/>
          <p:cNvSpPr>
            <a:spLocks noGrp="1" noChangeArrowheads="1"/>
          </p:cNvSpPr>
          <p:nvPr>
            <p:ph type="sldNum" sz="quarter" idx="10"/>
          </p:nvPr>
        </p:nvSpPr>
        <p:spPr>
          <a:xfrm>
            <a:off x="8664845" y="6570851"/>
            <a:ext cx="121246" cy="261610"/>
          </a:xfrm>
          <a:noFill/>
        </p:spPr>
        <p:txBody>
          <a:bodyPr/>
          <a:lstStyle/>
          <a:p>
            <a:fld id="{A393FDC7-6DBE-4F81-BB8D-3D15EEB10730}" type="slidenum">
              <a:rPr lang="en-US" smtClean="0">
                <a:solidFill>
                  <a:srgbClr val="FFFFFF"/>
                </a:solidFill>
              </a:rPr>
              <a:pPr/>
              <a:t>21</a:t>
            </a:fld>
            <a:endParaRPr lang="en-US" smtClean="0">
              <a:solidFill>
                <a:srgbClr val="FFFFFF"/>
              </a:solidFill>
            </a:endParaRPr>
          </a:p>
        </p:txBody>
      </p:sp>
      <p:sp>
        <p:nvSpPr>
          <p:cNvPr id="35842" name="Content Placeholder 2"/>
          <p:cNvSpPr>
            <a:spLocks noGrp="1"/>
          </p:cNvSpPr>
          <p:nvPr>
            <p:ph idx="4294967295"/>
          </p:nvPr>
        </p:nvSpPr>
        <p:spPr>
          <a:xfrm>
            <a:off x="360797" y="1137397"/>
            <a:ext cx="8309841" cy="5116886"/>
          </a:xfrm>
        </p:spPr>
        <p:txBody>
          <a:bodyPr/>
          <a:lstStyle/>
          <a:p>
            <a:pPr marL="410243" indent="-410243">
              <a:lnSpc>
                <a:spcPct val="100000"/>
              </a:lnSpc>
              <a:spcBef>
                <a:spcPts val="2154"/>
              </a:spcBef>
              <a:buClr>
                <a:srgbClr val="D88A2E"/>
              </a:buClr>
              <a:buNone/>
            </a:pPr>
            <a:r>
              <a:rPr lang="en-US" sz="2500" b="1">
                <a:solidFill>
                  <a:srgbClr val="FFFF00"/>
                </a:solidFill>
              </a:rPr>
              <a:t>Barostim </a:t>
            </a:r>
            <a:r>
              <a:rPr lang="en-US" sz="2500" b="1" i="1">
                <a:solidFill>
                  <a:srgbClr val="FFFF00"/>
                </a:solidFill>
                <a:latin typeface="Times New Roman" pitchFamily="18" charset="0"/>
                <a:cs typeface="Times New Roman" pitchFamily="18" charset="0"/>
              </a:rPr>
              <a:t>neo</a:t>
            </a:r>
            <a:r>
              <a:rPr lang="en-US" sz="2500" b="1">
                <a:solidFill>
                  <a:srgbClr val="FFFF00"/>
                </a:solidFill>
              </a:rPr>
              <a:t> system</a:t>
            </a:r>
          </a:p>
          <a:p>
            <a:pPr marL="410243" indent="-410243">
              <a:lnSpc>
                <a:spcPct val="100000"/>
              </a:lnSpc>
              <a:spcBef>
                <a:spcPts val="2154"/>
              </a:spcBef>
              <a:buClr>
                <a:srgbClr val="D88A2E"/>
              </a:buClr>
            </a:pPr>
            <a:r>
              <a:rPr lang="en-US" sz="2300">
                <a:solidFill>
                  <a:schemeClr val="bg1"/>
                </a:solidFill>
              </a:rPr>
              <a:t>Significantly and durably reduces blood pressure in high-risk resistant hypertension patients</a:t>
            </a:r>
          </a:p>
          <a:p>
            <a:pPr marL="666645" lvl="1" indent="-256402">
              <a:lnSpc>
                <a:spcPct val="100000"/>
              </a:lnSpc>
              <a:spcBef>
                <a:spcPts val="1077"/>
              </a:spcBef>
              <a:buClr>
                <a:srgbClr val="D88A2E"/>
              </a:buClr>
            </a:pPr>
            <a:r>
              <a:rPr lang="en-US" sz="1800">
                <a:solidFill>
                  <a:schemeClr val="bg1"/>
                </a:solidFill>
              </a:rPr>
              <a:t>29 mmHg reduction in SBP sustained &gt; 16 months</a:t>
            </a:r>
          </a:p>
          <a:p>
            <a:pPr marL="410243" indent="-410243">
              <a:lnSpc>
                <a:spcPct val="100000"/>
              </a:lnSpc>
              <a:spcBef>
                <a:spcPts val="2154"/>
              </a:spcBef>
              <a:buClr>
                <a:srgbClr val="D88A2E"/>
              </a:buClr>
            </a:pPr>
            <a:r>
              <a:rPr lang="en-US" sz="2300">
                <a:solidFill>
                  <a:schemeClr val="bg1"/>
                </a:solidFill>
              </a:rPr>
              <a:t>Equally reduces blood pressure in patients for whom renal denervation failed to provide control</a:t>
            </a:r>
          </a:p>
          <a:p>
            <a:pPr marL="666645" lvl="1" indent="-256402">
              <a:lnSpc>
                <a:spcPct val="100000"/>
              </a:lnSpc>
              <a:spcBef>
                <a:spcPts val="1077"/>
              </a:spcBef>
              <a:buClr>
                <a:srgbClr val="D88A2E"/>
              </a:buClr>
            </a:pPr>
            <a:r>
              <a:rPr lang="en-US" sz="1800">
                <a:solidFill>
                  <a:schemeClr val="bg1"/>
                </a:solidFill>
              </a:rPr>
              <a:t>34 mmHg reduction in SBP at 12 months</a:t>
            </a:r>
          </a:p>
          <a:p>
            <a:pPr marL="666645" lvl="1" indent="-256402">
              <a:lnSpc>
                <a:spcPct val="100000"/>
              </a:lnSpc>
              <a:spcBef>
                <a:spcPts val="1077"/>
              </a:spcBef>
              <a:buClr>
                <a:srgbClr val="D88A2E"/>
              </a:buClr>
            </a:pPr>
            <a:r>
              <a:rPr lang="en-US" sz="1800">
                <a:solidFill>
                  <a:schemeClr val="bg1"/>
                </a:solidFill>
              </a:rPr>
              <a:t>Barostim mechanism of action more comprehensive than inhibition of renal sympathetic nerve traffic</a:t>
            </a:r>
          </a:p>
          <a:p>
            <a:pPr marL="666645" lvl="1" indent="-256402">
              <a:lnSpc>
                <a:spcPct val="100000"/>
              </a:lnSpc>
              <a:spcBef>
                <a:spcPts val="1077"/>
              </a:spcBef>
              <a:buClr>
                <a:srgbClr val="D88A2E"/>
              </a:buClr>
            </a:pPr>
            <a:r>
              <a:rPr lang="en-US" sz="1800">
                <a:solidFill>
                  <a:schemeClr val="bg1"/>
                </a:solidFill>
              </a:rPr>
              <a:t>Barostim may be more effective at reducing global sympathetic activity than renal denervation</a:t>
            </a:r>
            <a:endParaRPr lang="en-US" sz="2200">
              <a:solidFill>
                <a:schemeClr val="bg1"/>
              </a:solidFill>
            </a:endParaRPr>
          </a:p>
        </p:txBody>
      </p:sp>
      <p:sp>
        <p:nvSpPr>
          <p:cNvPr id="2" name="TextBox 1"/>
          <p:cNvSpPr txBox="1"/>
          <p:nvPr/>
        </p:nvSpPr>
        <p:spPr>
          <a:xfrm>
            <a:off x="370898" y="309672"/>
            <a:ext cx="8686511" cy="435520"/>
          </a:xfrm>
          <a:prstGeom prst="rect">
            <a:avLst/>
          </a:prstGeom>
          <a:noFill/>
          <a:ln w="9525">
            <a:noFill/>
            <a:miter lim="800000"/>
            <a:headEnd/>
            <a:tailEnd/>
          </a:ln>
          <a:effectLst>
            <a:outerShdw blurRad="88900" dist="25400" dir="2700000" algn="tl" rotWithShape="0">
              <a:prstClr val="black">
                <a:alpha val="40000"/>
              </a:prstClr>
            </a:outerShdw>
          </a:effectLst>
        </p:spPr>
        <p:txBody>
          <a:bodyPr lIns="82048" tIns="41025" rIns="82048" bIns="41025" anchor="b">
            <a:spAutoFit/>
          </a:bodyPr>
          <a:lstStyle/>
          <a:p>
            <a:pPr defTabSz="820583" fontAlgn="base">
              <a:lnSpc>
                <a:spcPct val="90000"/>
              </a:lnSpc>
              <a:spcBef>
                <a:spcPct val="0"/>
              </a:spcBef>
              <a:spcAft>
                <a:spcPct val="0"/>
              </a:spcAft>
              <a:defRPr/>
            </a:pPr>
            <a:r>
              <a:rPr lang="en-US" sz="2500" b="1">
                <a:solidFill>
                  <a:srgbClr val="FFFF00"/>
                </a:solidFill>
                <a:latin typeface="Arial" charset="0"/>
                <a:ea typeface="ヒラギノ角ゴ Pro W3"/>
                <a:cs typeface="ヒラギノ角ゴ Pro W3"/>
              </a:rPr>
              <a:t>Conclusions </a:t>
            </a:r>
          </a:p>
        </p:txBody>
      </p:sp>
    </p:spTree>
    <p:extLst>
      <p:ext uri="{BB962C8B-B14F-4D97-AF65-F5344CB8AC3E}">
        <p14:creationId xmlns:p14="http://schemas.microsoft.com/office/powerpoint/2010/main" xmlns="" val="11030634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047461" y="3276042"/>
            <a:ext cx="4714008" cy="707886"/>
          </a:xfrm>
          <a:prstGeom prst="rect">
            <a:avLst/>
          </a:prstGeom>
          <a:noFill/>
        </p:spPr>
        <p:txBody>
          <a:bodyPr wrap="square" rtlCol="0">
            <a:spAutoFit/>
          </a:bodyPr>
          <a:lstStyle/>
          <a:p>
            <a:pPr algn="ctr"/>
            <a:r>
              <a:rPr lang="nl-NL" sz="4000" dirty="0" smtClean="0">
                <a:solidFill>
                  <a:srgbClr val="000000"/>
                </a:solidFill>
                <a:cs typeface="Helvetica Neue Light"/>
              </a:rPr>
              <a:t>BAT bij hartfalen</a:t>
            </a:r>
            <a:endParaRPr lang="nl-NL" sz="4000" dirty="0">
              <a:solidFill>
                <a:srgbClr val="000000"/>
              </a:solidFill>
              <a:cs typeface="Helvetica Neue Light"/>
            </a:endParaRPr>
          </a:p>
        </p:txBody>
      </p:sp>
    </p:spTree>
    <p:extLst>
      <p:ext uri="{BB962C8B-B14F-4D97-AF65-F5344CB8AC3E}">
        <p14:creationId xmlns:p14="http://schemas.microsoft.com/office/powerpoint/2010/main" xmlns="" val="30808294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idx="4294967295"/>
          </p:nvPr>
        </p:nvSpPr>
        <p:spPr>
          <a:xfrm>
            <a:off x="228600" y="342902"/>
            <a:ext cx="8731250" cy="709613"/>
          </a:xfrm>
        </p:spPr>
        <p:txBody>
          <a:bodyPr anchor="b"/>
          <a:lstStyle/>
          <a:p>
            <a:pPr eaLnBrk="1" hangingPunct="1"/>
            <a:r>
              <a:rPr lang="en-US" sz="3200" dirty="0">
                <a:solidFill>
                  <a:srgbClr val="FFFF00"/>
                </a:solidFill>
                <a:ea typeface="ＭＳ Ｐゴシック" pitchFamily="34" charset="-128"/>
              </a:rPr>
              <a:t>Barostim Therapy</a:t>
            </a:r>
          </a:p>
        </p:txBody>
      </p:sp>
      <p:sp>
        <p:nvSpPr>
          <p:cNvPr id="25602" name="Rectangle 14"/>
          <p:cNvSpPr>
            <a:spLocks noChangeArrowheads="1"/>
          </p:cNvSpPr>
          <p:nvPr/>
        </p:nvSpPr>
        <p:spPr bwMode="auto">
          <a:xfrm>
            <a:off x="152400" y="6378575"/>
            <a:ext cx="762000" cy="307975"/>
          </a:xfrm>
          <a:prstGeom prst="rect">
            <a:avLst/>
          </a:prstGeom>
          <a:noFill/>
          <a:ln w="9525">
            <a:noFill/>
            <a:miter lim="800000"/>
            <a:headEnd/>
            <a:tailEnd/>
          </a:ln>
        </p:spPr>
        <p:txBody>
          <a:bodyPr lIns="91418" tIns="45709" rIns="91418" bIns="45709"/>
          <a:lstStyle/>
          <a:p>
            <a:pPr defTabSz="820583" fontAlgn="base">
              <a:spcBef>
                <a:spcPct val="0"/>
              </a:spcBef>
              <a:spcAft>
                <a:spcPct val="0"/>
              </a:spcAft>
            </a:pPr>
            <a:fld id="{C9391643-74C4-4DC7-A35B-188D4C37C4C7}" type="slidenum">
              <a:rPr lang="en-US" sz="1000">
                <a:solidFill>
                  <a:srgbClr val="FFFFFF"/>
                </a:solidFill>
                <a:latin typeface="Arial" charset="0"/>
                <a:ea typeface="ヒラギノ角ゴ Pro W3"/>
                <a:cs typeface="Arial" charset="0"/>
              </a:rPr>
              <a:pPr defTabSz="820583" fontAlgn="base">
                <a:spcBef>
                  <a:spcPct val="0"/>
                </a:spcBef>
                <a:spcAft>
                  <a:spcPct val="0"/>
                </a:spcAft>
              </a:pPr>
              <a:t>23</a:t>
            </a:fld>
            <a:endParaRPr lang="en-US" sz="1000">
              <a:solidFill>
                <a:srgbClr val="FFFFFF"/>
              </a:solidFill>
              <a:latin typeface="Arial" charset="0"/>
              <a:ea typeface="ヒラギノ角ゴ Pro W3"/>
              <a:cs typeface="Arial" charset="0"/>
            </a:endParaRPr>
          </a:p>
        </p:txBody>
      </p:sp>
      <p:pic>
        <p:nvPicPr>
          <p:cNvPr id="25603" name="Picture 4"/>
          <p:cNvPicPr>
            <a:picLocks noChangeAspect="1"/>
          </p:cNvPicPr>
          <p:nvPr/>
        </p:nvPicPr>
        <p:blipFill>
          <a:blip r:embed="rId3" cstate="print"/>
          <a:srcRect/>
          <a:stretch>
            <a:fillRect/>
          </a:stretch>
        </p:blipFill>
        <p:spPr bwMode="auto">
          <a:xfrm>
            <a:off x="665163" y="1682752"/>
            <a:ext cx="6437312" cy="4697413"/>
          </a:xfrm>
          <a:prstGeom prst="rect">
            <a:avLst/>
          </a:prstGeom>
          <a:noFill/>
          <a:ln w="9525">
            <a:noFill/>
            <a:miter lim="800000"/>
            <a:headEnd/>
            <a:tailEnd/>
          </a:ln>
        </p:spPr>
      </p:pic>
    </p:spTree>
    <p:extLst>
      <p:ext uri="{BB962C8B-B14F-4D97-AF65-F5344CB8AC3E}">
        <p14:creationId xmlns:p14="http://schemas.microsoft.com/office/powerpoint/2010/main" xmlns="" val="25411292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9" name="Rectangle 11"/>
          <p:cNvSpPr>
            <a:spLocks noGrp="1" noChangeArrowheads="1"/>
          </p:cNvSpPr>
          <p:nvPr>
            <p:ph type="title"/>
          </p:nvPr>
        </p:nvSpPr>
        <p:spPr/>
        <p:txBody>
          <a:bodyPr>
            <a:noAutofit/>
          </a:bodyPr>
          <a:lstStyle/>
          <a:p>
            <a:r>
              <a:rPr lang="en-US" sz="2800" dirty="0" smtClean="0"/>
              <a:t>Effects of BAT </a:t>
            </a:r>
            <a:r>
              <a:rPr lang="en-US" sz="2800" dirty="0" err="1" smtClean="0"/>
              <a:t>vs</a:t>
            </a:r>
            <a:r>
              <a:rPr lang="en-US" sz="2800" dirty="0" smtClean="0"/>
              <a:t> </a:t>
            </a:r>
            <a:r>
              <a:rPr lang="en-US" sz="2800" dirty="0" err="1" smtClean="0"/>
              <a:t>Vagal</a:t>
            </a:r>
            <a:r>
              <a:rPr lang="en-US" sz="2800" dirty="0" smtClean="0"/>
              <a:t> Nerve Stimulation</a:t>
            </a:r>
            <a:endParaRPr lang="en-US" sz="2800" dirty="0"/>
          </a:p>
        </p:txBody>
      </p:sp>
      <p:grpSp>
        <p:nvGrpSpPr>
          <p:cNvPr id="2" name="Group 14"/>
          <p:cNvGrpSpPr>
            <a:grpSpLocks/>
          </p:cNvGrpSpPr>
          <p:nvPr/>
        </p:nvGrpSpPr>
        <p:grpSpPr bwMode="auto">
          <a:xfrm>
            <a:off x="704528" y="1691093"/>
            <a:ext cx="4695825" cy="4525963"/>
            <a:chOff x="288" y="816"/>
            <a:chExt cx="3312" cy="2902"/>
          </a:xfrm>
        </p:grpSpPr>
        <p:pic>
          <p:nvPicPr>
            <p:cNvPr id="83980" name="Picture 1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88" y="816"/>
              <a:ext cx="3312" cy="2902"/>
            </a:xfrm>
            <a:prstGeom prst="rect">
              <a:avLst/>
            </a:prstGeom>
            <a:noFill/>
            <a:ln w="9525" algn="ctr">
              <a:noFill/>
              <a:miter lim="800000"/>
              <a:headEnd/>
              <a:tailEnd/>
            </a:ln>
            <a:effectLst/>
          </p:spPr>
        </p:pic>
        <p:sp>
          <p:nvSpPr>
            <p:cNvPr id="83981" name="Line 13"/>
            <p:cNvSpPr>
              <a:spLocks noChangeShapeType="1"/>
            </p:cNvSpPr>
            <p:nvPr/>
          </p:nvSpPr>
          <p:spPr bwMode="auto">
            <a:xfrm flipH="1">
              <a:off x="432" y="1056"/>
              <a:ext cx="1440" cy="1776"/>
            </a:xfrm>
            <a:prstGeom prst="line">
              <a:avLst/>
            </a:prstGeom>
            <a:noFill/>
            <a:ln w="25400">
              <a:solidFill>
                <a:schemeClr val="accent2"/>
              </a:solidFill>
              <a:round/>
              <a:headEnd/>
              <a:tailEnd/>
            </a:ln>
            <a:effectLst/>
          </p:spPr>
          <p:txBody>
            <a:bodyPr wrap="none">
              <a:spAutoFit/>
            </a:bodyPr>
            <a:lstStyle/>
            <a:p>
              <a:endParaRPr lang="en-US"/>
            </a:p>
          </p:txBody>
        </p:sp>
      </p:grpSp>
      <p:sp>
        <p:nvSpPr>
          <p:cNvPr id="83983" name="Line 15"/>
          <p:cNvSpPr>
            <a:spLocks noChangeShapeType="1"/>
          </p:cNvSpPr>
          <p:nvPr/>
        </p:nvSpPr>
        <p:spPr bwMode="auto">
          <a:xfrm>
            <a:off x="830609" y="5883681"/>
            <a:ext cx="4492625" cy="0"/>
          </a:xfrm>
          <a:prstGeom prst="line">
            <a:avLst/>
          </a:prstGeom>
          <a:noFill/>
          <a:ln w="19050">
            <a:solidFill>
              <a:schemeClr val="tx2"/>
            </a:solidFill>
            <a:round/>
            <a:headEnd/>
            <a:tailEnd/>
          </a:ln>
          <a:effectLst/>
        </p:spPr>
        <p:txBody>
          <a:bodyPr wrap="none">
            <a:spAutoFit/>
          </a:bodyPr>
          <a:lstStyle/>
          <a:p>
            <a:endParaRPr lang="en-US"/>
          </a:p>
        </p:txBody>
      </p:sp>
      <p:sp>
        <p:nvSpPr>
          <p:cNvPr id="83984" name="Rectangle 16"/>
          <p:cNvSpPr>
            <a:spLocks noChangeArrowheads="1"/>
          </p:cNvSpPr>
          <p:nvPr/>
        </p:nvSpPr>
        <p:spPr bwMode="auto">
          <a:xfrm>
            <a:off x="704528" y="5882093"/>
            <a:ext cx="4695825" cy="374650"/>
          </a:xfrm>
          <a:prstGeom prst="rect">
            <a:avLst/>
          </a:prstGeom>
          <a:solidFill>
            <a:srgbClr val="EDE8DD"/>
          </a:solidFill>
          <a:ln w="9525" algn="ctr">
            <a:noFill/>
            <a:miter lim="800000"/>
            <a:headEnd/>
            <a:tailEnd/>
          </a:ln>
          <a:effectLst/>
        </p:spPr>
        <p:txBody>
          <a:bodyPr anchor="ctr">
            <a:spAutoFit/>
          </a:bodyPr>
          <a:lstStyle/>
          <a:p>
            <a:endParaRPr lang="en-US"/>
          </a:p>
        </p:txBody>
      </p:sp>
      <p:sp>
        <p:nvSpPr>
          <p:cNvPr id="83985" name="Text Box 17"/>
          <p:cNvSpPr txBox="1">
            <a:spLocks noChangeArrowheads="1"/>
          </p:cNvSpPr>
          <p:nvPr/>
        </p:nvSpPr>
        <p:spPr bwMode="auto">
          <a:xfrm>
            <a:off x="1353815" y="5934481"/>
            <a:ext cx="3265488" cy="398462"/>
          </a:xfrm>
          <a:prstGeom prst="rect">
            <a:avLst/>
          </a:prstGeom>
          <a:noFill/>
          <a:ln w="9525" algn="ctr">
            <a:noFill/>
            <a:miter lim="800000"/>
            <a:headEnd/>
            <a:tailEnd/>
          </a:ln>
          <a:effectLst/>
        </p:spPr>
        <p:txBody>
          <a:bodyPr>
            <a:spAutoFit/>
          </a:bodyPr>
          <a:lstStyle/>
          <a:p>
            <a:pPr algn="ctr">
              <a:spcBef>
                <a:spcPct val="50000"/>
              </a:spcBef>
            </a:pPr>
            <a:r>
              <a:rPr lang="en-US" sz="2000" b="1">
                <a:solidFill>
                  <a:schemeClr val="tx2"/>
                </a:solidFill>
              </a:rPr>
              <a:t>Volume (mV)</a:t>
            </a:r>
          </a:p>
        </p:txBody>
      </p:sp>
      <p:sp>
        <p:nvSpPr>
          <p:cNvPr id="83986" name="Line 18"/>
          <p:cNvSpPr>
            <a:spLocks noChangeShapeType="1"/>
          </p:cNvSpPr>
          <p:nvPr/>
        </p:nvSpPr>
        <p:spPr bwMode="auto">
          <a:xfrm flipH="1">
            <a:off x="1180778" y="2140356"/>
            <a:ext cx="815975" cy="1198562"/>
          </a:xfrm>
          <a:prstGeom prst="line">
            <a:avLst/>
          </a:prstGeom>
          <a:noFill/>
          <a:ln w="9525">
            <a:solidFill>
              <a:schemeClr val="tx1"/>
            </a:solidFill>
            <a:round/>
            <a:headEnd/>
            <a:tailEnd type="triangle" w="med" len="med"/>
          </a:ln>
          <a:effectLst/>
        </p:spPr>
        <p:txBody>
          <a:bodyPr wrap="none">
            <a:spAutoFit/>
          </a:bodyPr>
          <a:lstStyle/>
          <a:p>
            <a:endParaRPr lang="en-US"/>
          </a:p>
        </p:txBody>
      </p:sp>
      <p:sp>
        <p:nvSpPr>
          <p:cNvPr id="83987" name="Line 19"/>
          <p:cNvSpPr>
            <a:spLocks noChangeShapeType="1"/>
          </p:cNvSpPr>
          <p:nvPr/>
        </p:nvSpPr>
        <p:spPr bwMode="auto">
          <a:xfrm flipV="1">
            <a:off x="1452240" y="2289581"/>
            <a:ext cx="817563" cy="1198562"/>
          </a:xfrm>
          <a:prstGeom prst="line">
            <a:avLst/>
          </a:prstGeom>
          <a:noFill/>
          <a:ln w="9525">
            <a:solidFill>
              <a:schemeClr val="tx1"/>
            </a:solidFill>
            <a:round/>
            <a:headEnd/>
            <a:tailEnd type="triangle" w="med" len="med"/>
          </a:ln>
          <a:effectLst/>
        </p:spPr>
        <p:txBody>
          <a:bodyPr wrap="none">
            <a:spAutoFit/>
          </a:bodyPr>
          <a:lstStyle/>
          <a:p>
            <a:endParaRPr lang="en-US"/>
          </a:p>
        </p:txBody>
      </p:sp>
      <p:sp>
        <p:nvSpPr>
          <p:cNvPr id="83988" name="Text Box 20"/>
          <p:cNvSpPr txBox="1">
            <a:spLocks noChangeArrowheads="1"/>
          </p:cNvSpPr>
          <p:nvPr/>
        </p:nvSpPr>
        <p:spPr bwMode="auto">
          <a:xfrm>
            <a:off x="1249040" y="1914931"/>
            <a:ext cx="679450" cy="400110"/>
          </a:xfrm>
          <a:prstGeom prst="rect">
            <a:avLst/>
          </a:prstGeom>
          <a:noFill/>
          <a:ln w="9525" algn="ctr">
            <a:noFill/>
            <a:miter lim="800000"/>
            <a:headEnd/>
            <a:tailEnd/>
          </a:ln>
          <a:effectLst/>
        </p:spPr>
        <p:txBody>
          <a:bodyPr>
            <a:spAutoFit/>
          </a:bodyPr>
          <a:lstStyle/>
          <a:p>
            <a:pPr algn="ctr">
              <a:spcBef>
                <a:spcPct val="50000"/>
              </a:spcBef>
            </a:pPr>
            <a:r>
              <a:rPr lang="en-US" sz="2000" b="1"/>
              <a:t>ON</a:t>
            </a:r>
          </a:p>
        </p:txBody>
      </p:sp>
      <p:sp>
        <p:nvSpPr>
          <p:cNvPr id="83989" name="Text Box 21"/>
          <p:cNvSpPr txBox="1">
            <a:spLocks noChangeArrowheads="1"/>
          </p:cNvSpPr>
          <p:nvPr/>
        </p:nvSpPr>
        <p:spPr bwMode="auto">
          <a:xfrm>
            <a:off x="1996753" y="1914931"/>
            <a:ext cx="953604" cy="400110"/>
          </a:xfrm>
          <a:prstGeom prst="rect">
            <a:avLst/>
          </a:prstGeom>
          <a:noFill/>
          <a:ln w="9525" algn="ctr">
            <a:noFill/>
            <a:miter lim="800000"/>
            <a:headEnd/>
            <a:tailEnd/>
          </a:ln>
          <a:effectLst/>
        </p:spPr>
        <p:txBody>
          <a:bodyPr wrap="square">
            <a:spAutoFit/>
          </a:bodyPr>
          <a:lstStyle/>
          <a:p>
            <a:pPr algn="ctr">
              <a:spcBef>
                <a:spcPct val="50000"/>
              </a:spcBef>
            </a:pPr>
            <a:r>
              <a:rPr lang="en-US" sz="2000" b="1"/>
              <a:t>OFF</a:t>
            </a:r>
          </a:p>
        </p:txBody>
      </p:sp>
      <p:sp>
        <p:nvSpPr>
          <p:cNvPr id="83990" name="Rectangle 22"/>
          <p:cNvSpPr>
            <a:spLocks noChangeArrowheads="1"/>
          </p:cNvSpPr>
          <p:nvPr/>
        </p:nvSpPr>
        <p:spPr bwMode="auto">
          <a:xfrm>
            <a:off x="226690" y="1691093"/>
            <a:ext cx="681038" cy="4641850"/>
          </a:xfrm>
          <a:prstGeom prst="rect">
            <a:avLst/>
          </a:prstGeom>
          <a:noFill/>
          <a:ln w="9525" algn="ctr">
            <a:noFill/>
            <a:miter lim="800000"/>
            <a:headEnd/>
            <a:tailEnd/>
          </a:ln>
          <a:effectLst/>
        </p:spPr>
        <p:txBody>
          <a:bodyPr anchor="ctr">
            <a:spAutoFit/>
          </a:bodyPr>
          <a:lstStyle/>
          <a:p>
            <a:endParaRPr lang="en-US"/>
          </a:p>
        </p:txBody>
      </p:sp>
      <p:sp>
        <p:nvSpPr>
          <p:cNvPr id="83991" name="Text Box 23"/>
          <p:cNvSpPr txBox="1">
            <a:spLocks noChangeArrowheads="1"/>
          </p:cNvSpPr>
          <p:nvPr/>
        </p:nvSpPr>
        <p:spPr bwMode="auto">
          <a:xfrm rot="16200000">
            <a:off x="-1160785" y="3520042"/>
            <a:ext cx="3221038" cy="461665"/>
          </a:xfrm>
          <a:prstGeom prst="rect">
            <a:avLst/>
          </a:prstGeom>
          <a:noFill/>
          <a:ln w="9525" algn="ctr">
            <a:noFill/>
            <a:miter lim="800000"/>
            <a:headEnd/>
            <a:tailEnd/>
          </a:ln>
          <a:effectLst/>
        </p:spPr>
        <p:txBody>
          <a:bodyPr wrap="square">
            <a:spAutoFit/>
          </a:bodyPr>
          <a:lstStyle/>
          <a:p>
            <a:pPr algn="ctr">
              <a:spcBef>
                <a:spcPct val="50000"/>
              </a:spcBef>
            </a:pPr>
            <a:r>
              <a:rPr lang="en-US" sz="2400" b="1" dirty="0" smtClean="0"/>
              <a:t>LV Pressure </a:t>
            </a:r>
            <a:r>
              <a:rPr lang="en-US" sz="2400" b="1" dirty="0"/>
              <a:t>(mmHg)</a:t>
            </a:r>
          </a:p>
        </p:txBody>
      </p:sp>
      <p:sp>
        <p:nvSpPr>
          <p:cNvPr id="83996" name="Line 28"/>
          <p:cNvSpPr>
            <a:spLocks noChangeShapeType="1"/>
          </p:cNvSpPr>
          <p:nvPr/>
        </p:nvSpPr>
        <p:spPr bwMode="auto">
          <a:xfrm>
            <a:off x="906140" y="1995893"/>
            <a:ext cx="0" cy="3886200"/>
          </a:xfrm>
          <a:prstGeom prst="line">
            <a:avLst/>
          </a:prstGeom>
          <a:noFill/>
          <a:ln w="22225">
            <a:solidFill>
              <a:schemeClr val="tx1"/>
            </a:solidFill>
            <a:round/>
            <a:headEnd/>
            <a:tailEnd/>
          </a:ln>
          <a:effectLst/>
        </p:spPr>
        <p:txBody>
          <a:bodyPr wrap="none">
            <a:spAutoFit/>
          </a:bodyPr>
          <a:lstStyle/>
          <a:p>
            <a:endParaRPr lang="en-US"/>
          </a:p>
        </p:txBody>
      </p:sp>
      <p:sp>
        <p:nvSpPr>
          <p:cNvPr id="19" name="Rectangle 18"/>
          <p:cNvSpPr/>
          <p:nvPr/>
        </p:nvSpPr>
        <p:spPr bwMode="auto">
          <a:xfrm>
            <a:off x="4362680" y="1914931"/>
            <a:ext cx="960554" cy="4302125"/>
          </a:xfrm>
          <a:prstGeom prst="rect">
            <a:avLst/>
          </a:prstGeom>
          <a:solidFill>
            <a:srgbClr val="EEE8DD"/>
          </a:solidFill>
          <a:ln w="9525">
            <a:noFill/>
            <a:miter lim="800000"/>
            <a:headEnd/>
            <a:tailEnd/>
          </a:ln>
        </p:spPr>
        <p:txBody>
          <a:bodyPr wrap="none" lIns="82058" tIns="41029" rIns="82058" bIns="41029" rtlCol="0" anchor="b"/>
          <a:lstStyle/>
          <a:p>
            <a:pPr algn="ctr"/>
            <a:endParaRPr lang="en-US" sz="1100">
              <a:solidFill>
                <a:srgbClr val="000000"/>
              </a:solidFill>
              <a:cs typeface="ヒラギノ角ゴ Pro W3"/>
            </a:endParaRPr>
          </a:p>
        </p:txBody>
      </p:sp>
      <p:pic>
        <p:nvPicPr>
          <p:cNvPr id="83993" name="Picture 2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68396" y="1691093"/>
            <a:ext cx="3892550" cy="4648200"/>
          </a:xfrm>
          <a:prstGeom prst="rect">
            <a:avLst/>
          </a:prstGeom>
          <a:noFill/>
          <a:ln w="9525">
            <a:noFill/>
            <a:miter lim="800000"/>
            <a:headEnd/>
            <a:tailEnd/>
          </a:ln>
          <a:effectLst/>
        </p:spPr>
      </p:pic>
      <p:sp>
        <p:nvSpPr>
          <p:cNvPr id="83994" name="Text Box 26"/>
          <p:cNvSpPr txBox="1">
            <a:spLocks noChangeArrowheads="1"/>
          </p:cNvSpPr>
          <p:nvPr/>
        </p:nvSpPr>
        <p:spPr bwMode="auto">
          <a:xfrm>
            <a:off x="5323234" y="6440702"/>
            <a:ext cx="3208001" cy="307777"/>
          </a:xfrm>
          <a:prstGeom prst="rect">
            <a:avLst/>
          </a:prstGeom>
          <a:noFill/>
          <a:ln w="9525" algn="ctr">
            <a:noFill/>
            <a:miter lim="800000"/>
            <a:headEnd/>
            <a:tailEnd/>
          </a:ln>
          <a:effectLst/>
        </p:spPr>
        <p:txBody>
          <a:bodyPr wrap="square">
            <a:spAutoFit/>
          </a:bodyPr>
          <a:lstStyle/>
          <a:p>
            <a:pPr>
              <a:spcBef>
                <a:spcPct val="50000"/>
              </a:spcBef>
            </a:pPr>
            <a:r>
              <a:rPr lang="en-US" sz="1400" i="1" dirty="0" err="1"/>
              <a:t>Xenopoulos</a:t>
            </a:r>
            <a:r>
              <a:rPr lang="en-US" sz="1400" i="1" dirty="0"/>
              <a:t> et </a:t>
            </a:r>
            <a:r>
              <a:rPr lang="en-US" sz="1400" i="1" dirty="0" smtClean="0"/>
              <a:t>al, Am J </a:t>
            </a:r>
            <a:r>
              <a:rPr lang="en-US" sz="1400" i="1" dirty="0" err="1" smtClean="0"/>
              <a:t>Physiol</a:t>
            </a:r>
            <a:r>
              <a:rPr lang="en-US" sz="1400" i="1" dirty="0" smtClean="0"/>
              <a:t> 1994</a:t>
            </a:r>
            <a:endParaRPr lang="en-US" sz="1400" i="1" dirty="0"/>
          </a:p>
        </p:txBody>
      </p:sp>
      <p:sp>
        <p:nvSpPr>
          <p:cNvPr id="83995" name="Text Box 27"/>
          <p:cNvSpPr txBox="1">
            <a:spLocks noChangeArrowheads="1"/>
          </p:cNvSpPr>
          <p:nvPr/>
        </p:nvSpPr>
        <p:spPr bwMode="auto">
          <a:xfrm>
            <a:off x="4933121" y="897952"/>
            <a:ext cx="3332964" cy="615553"/>
          </a:xfrm>
          <a:prstGeom prst="rect">
            <a:avLst/>
          </a:prstGeom>
          <a:noFill/>
          <a:ln w="9525" algn="ctr">
            <a:noFill/>
            <a:miter lim="800000"/>
            <a:headEnd/>
            <a:tailEnd/>
          </a:ln>
          <a:effectLst/>
        </p:spPr>
        <p:txBody>
          <a:bodyPr wrap="none">
            <a:spAutoFit/>
          </a:bodyPr>
          <a:lstStyle/>
          <a:p>
            <a:pPr algn="ctr"/>
            <a:r>
              <a:rPr lang="en-US" sz="1800" b="1" dirty="0">
                <a:solidFill>
                  <a:srgbClr val="000000"/>
                </a:solidFill>
              </a:rPr>
              <a:t>Vagal Nerve </a:t>
            </a:r>
            <a:r>
              <a:rPr lang="en-US" sz="1800" b="1" dirty="0" smtClean="0">
                <a:solidFill>
                  <a:srgbClr val="000000"/>
                </a:solidFill>
              </a:rPr>
              <a:t>Stimulation</a:t>
            </a:r>
          </a:p>
          <a:p>
            <a:pPr algn="ctr"/>
            <a:r>
              <a:rPr lang="en-US" sz="1600" b="1" dirty="0" smtClean="0">
                <a:solidFill>
                  <a:srgbClr val="000000"/>
                </a:solidFill>
              </a:rPr>
              <a:t>(Depressed contractile function)</a:t>
            </a:r>
            <a:endParaRPr lang="en-US" sz="1600" b="1" dirty="0">
              <a:solidFill>
                <a:srgbClr val="000000"/>
              </a:solidFill>
            </a:endParaRPr>
          </a:p>
        </p:txBody>
      </p:sp>
      <p:sp>
        <p:nvSpPr>
          <p:cNvPr id="20" name="Text Box 27"/>
          <p:cNvSpPr txBox="1">
            <a:spLocks noChangeArrowheads="1"/>
          </p:cNvSpPr>
          <p:nvPr/>
        </p:nvSpPr>
        <p:spPr bwMode="auto">
          <a:xfrm>
            <a:off x="955981" y="897952"/>
            <a:ext cx="3276859" cy="615553"/>
          </a:xfrm>
          <a:prstGeom prst="rect">
            <a:avLst/>
          </a:prstGeom>
          <a:noFill/>
          <a:ln w="9525" algn="ctr">
            <a:noFill/>
            <a:miter lim="800000"/>
            <a:headEnd/>
            <a:tailEnd/>
          </a:ln>
          <a:effectLst/>
        </p:spPr>
        <p:txBody>
          <a:bodyPr wrap="none">
            <a:spAutoFit/>
          </a:bodyPr>
          <a:lstStyle/>
          <a:p>
            <a:pPr algn="ctr"/>
            <a:r>
              <a:rPr lang="en-US" sz="1800" b="1" dirty="0" smtClean="0">
                <a:solidFill>
                  <a:srgbClr val="000000"/>
                </a:solidFill>
              </a:rPr>
              <a:t>Baroreflex Activation</a:t>
            </a:r>
          </a:p>
          <a:p>
            <a:pPr algn="ctr"/>
            <a:r>
              <a:rPr lang="en-US" sz="1600" b="1" dirty="0" smtClean="0">
                <a:solidFill>
                  <a:srgbClr val="000000"/>
                </a:solidFill>
              </a:rPr>
              <a:t>(Preserved contractile function)</a:t>
            </a:r>
            <a:endParaRPr lang="en-US" sz="1600" b="1" dirty="0">
              <a:solidFill>
                <a:srgbClr val="000000"/>
              </a:solidFill>
            </a:endParaRPr>
          </a:p>
        </p:txBody>
      </p:sp>
      <p:sp>
        <p:nvSpPr>
          <p:cNvPr id="21" name="Slide Number Placeholder 3"/>
          <p:cNvSpPr txBox="1">
            <a:spLocks noGrp="1"/>
          </p:cNvSpPr>
          <p:nvPr/>
        </p:nvSpPr>
        <p:spPr bwMode="auto">
          <a:xfrm>
            <a:off x="8366125" y="6591300"/>
            <a:ext cx="385763" cy="252413"/>
          </a:xfrm>
          <a:prstGeom prst="rect">
            <a:avLst/>
          </a:prstGeom>
          <a:noFill/>
          <a:ln w="9525">
            <a:noFill/>
            <a:miter lim="800000"/>
            <a:headEnd/>
            <a:tailEnd/>
          </a:ln>
        </p:spPr>
        <p:txBody>
          <a:bodyPr anchor="ctr"/>
          <a:lstStyle/>
          <a:p>
            <a:pPr algn="r"/>
            <a:fld id="{8704D9C6-EBB3-4B58-9969-A6FA7313ABD6}" type="slidenum">
              <a:rPr lang="en-US" sz="800">
                <a:solidFill>
                  <a:prstClr val="black"/>
                </a:solidFill>
                <a:ea typeface="ＭＳ Ｐゴシック" pitchFamily="34" charset="-128"/>
                <a:cs typeface="+mn-cs"/>
              </a:rPr>
              <a:pPr algn="r"/>
              <a:t>24</a:t>
            </a:fld>
            <a:endParaRPr lang="en-US" sz="800" dirty="0">
              <a:solidFill>
                <a:prstClr val="black"/>
              </a:solidFill>
              <a:ea typeface="ＭＳ Ｐゴシック" pitchFamily="34" charset="-128"/>
              <a:cs typeface="+mn-cs"/>
            </a:endParaRPr>
          </a:p>
        </p:txBody>
      </p:sp>
    </p:spTree>
    <p:extLst>
      <p:ext uri="{BB962C8B-B14F-4D97-AF65-F5344CB8AC3E}">
        <p14:creationId xmlns:p14="http://schemas.microsoft.com/office/powerpoint/2010/main" xmlns="" val="924272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25"/>
          <p:cNvSpPr>
            <a:spLocks noGrp="1"/>
          </p:cNvSpPr>
          <p:nvPr>
            <p:ph type="title"/>
          </p:nvPr>
        </p:nvSpPr>
        <p:spPr/>
        <p:txBody>
          <a:bodyPr>
            <a:normAutofit fontScale="90000"/>
          </a:bodyPr>
          <a:lstStyle/>
          <a:p>
            <a:r>
              <a:rPr lang="en-US" dirty="0" smtClean="0"/>
              <a:t>Effects of BAT Compared with </a:t>
            </a:r>
            <a:r>
              <a:rPr lang="en-US" dirty="0" err="1" smtClean="0"/>
              <a:t>Esmolol</a:t>
            </a:r>
            <a:endParaRPr lang="en-US" dirty="0" smtClean="0"/>
          </a:p>
        </p:txBody>
      </p:sp>
      <p:pic>
        <p:nvPicPr>
          <p:cNvPr id="795653" name="Picture 5"/>
          <p:cNvPicPr>
            <a:picLocks noChangeArrowheads="1"/>
          </p:cNvPicPr>
          <p:nvPr/>
        </p:nvPicPr>
        <p:blipFill>
          <a:blip r:embed="rId3" cstate="print">
            <a:duotone>
              <a:schemeClr val="accent1">
                <a:shade val="45000"/>
                <a:satMod val="135000"/>
              </a:schemeClr>
              <a:prstClr val="white"/>
            </a:duotone>
          </a:blip>
          <a:srcRect/>
          <a:stretch>
            <a:fillRect/>
          </a:stretch>
        </p:blipFill>
        <p:spPr bwMode="auto">
          <a:xfrm>
            <a:off x="1220788" y="1375945"/>
            <a:ext cx="6399212" cy="4570412"/>
          </a:xfrm>
          <a:prstGeom prst="rect">
            <a:avLst/>
          </a:prstGeom>
          <a:noFill/>
          <a:ln w="9525">
            <a:noFill/>
            <a:miter lim="800000"/>
            <a:headEnd/>
            <a:tailEnd/>
          </a:ln>
        </p:spPr>
      </p:pic>
      <p:pic>
        <p:nvPicPr>
          <p:cNvPr id="795655" name="Picture 7"/>
          <p:cNvPicPr>
            <a:picLocks noChangeArrowheads="1"/>
          </p:cNvPicPr>
          <p:nvPr/>
        </p:nvPicPr>
        <p:blipFill>
          <a:blip r:embed="rId4" cstate="print">
            <a:duotone>
              <a:schemeClr val="accent2">
                <a:shade val="45000"/>
                <a:satMod val="135000"/>
              </a:schemeClr>
              <a:prstClr val="white"/>
            </a:duotone>
          </a:blip>
          <a:srcRect/>
          <a:stretch>
            <a:fillRect/>
          </a:stretch>
        </p:blipFill>
        <p:spPr bwMode="auto">
          <a:xfrm>
            <a:off x="1220788" y="1375945"/>
            <a:ext cx="6399212" cy="4570412"/>
          </a:xfrm>
          <a:prstGeom prst="rect">
            <a:avLst/>
          </a:prstGeom>
          <a:noFill/>
          <a:ln w="9525">
            <a:noFill/>
            <a:miter lim="800000"/>
            <a:headEnd/>
            <a:tailEnd/>
          </a:ln>
        </p:spPr>
      </p:pic>
      <p:pic>
        <p:nvPicPr>
          <p:cNvPr id="795657" name="Picture 9"/>
          <p:cNvPicPr>
            <a:picLocks noChangeArrowheads="1"/>
          </p:cNvPicPr>
          <p:nvPr/>
        </p:nvPicPr>
        <p:blipFill>
          <a:blip r:embed="rId5"/>
          <a:srcRect/>
          <a:stretch>
            <a:fillRect/>
          </a:stretch>
        </p:blipFill>
        <p:spPr bwMode="auto">
          <a:xfrm>
            <a:off x="1219200" y="1374357"/>
            <a:ext cx="6399213" cy="4570413"/>
          </a:xfrm>
          <a:prstGeom prst="rect">
            <a:avLst/>
          </a:prstGeom>
          <a:noFill/>
          <a:ln w="9525">
            <a:noFill/>
            <a:miter lim="800000"/>
            <a:headEnd/>
            <a:tailEnd/>
          </a:ln>
        </p:spPr>
      </p:pic>
      <p:pic>
        <p:nvPicPr>
          <p:cNvPr id="795651" name="Picture 3"/>
          <p:cNvPicPr>
            <a:picLocks noChangeArrowheads="1"/>
          </p:cNvPicPr>
          <p:nvPr/>
        </p:nvPicPr>
        <p:blipFill>
          <a:blip r:embed="rId6" cstate="print">
            <a:duotone>
              <a:prstClr val="black"/>
              <a:schemeClr val="bg2">
                <a:tint val="45000"/>
                <a:satMod val="400000"/>
              </a:schemeClr>
            </a:duotone>
          </a:blip>
          <a:srcRect/>
          <a:stretch>
            <a:fillRect/>
          </a:stretch>
        </p:blipFill>
        <p:spPr bwMode="auto">
          <a:xfrm>
            <a:off x="1219200" y="1374357"/>
            <a:ext cx="6399213" cy="4570413"/>
          </a:xfrm>
          <a:prstGeom prst="rect">
            <a:avLst/>
          </a:prstGeom>
          <a:noFill/>
          <a:ln w="9525">
            <a:noFill/>
            <a:miter lim="800000"/>
            <a:headEnd/>
            <a:tailEnd/>
          </a:ln>
        </p:spPr>
      </p:pic>
      <p:sp>
        <p:nvSpPr>
          <p:cNvPr id="795652" name="Text Box 4"/>
          <p:cNvSpPr txBox="1">
            <a:spLocks noChangeArrowheads="1"/>
          </p:cNvSpPr>
          <p:nvPr/>
        </p:nvSpPr>
        <p:spPr bwMode="auto">
          <a:xfrm>
            <a:off x="4316413" y="1602957"/>
            <a:ext cx="2819400" cy="366713"/>
          </a:xfrm>
          <a:prstGeom prst="rect">
            <a:avLst/>
          </a:prstGeom>
          <a:noFill/>
          <a:ln w="9525">
            <a:noFill/>
            <a:miter lim="800000"/>
            <a:headEnd/>
            <a:tailEnd/>
          </a:ln>
        </p:spPr>
        <p:txBody>
          <a:bodyPr>
            <a:spAutoFit/>
          </a:bodyPr>
          <a:lstStyle/>
          <a:p>
            <a:pPr algn="ctr">
              <a:spcBef>
                <a:spcPct val="50000"/>
              </a:spcBef>
            </a:pPr>
            <a:r>
              <a:rPr lang="en-US" sz="1800" i="0">
                <a:solidFill>
                  <a:schemeClr val="tx1"/>
                </a:solidFill>
              </a:rPr>
              <a:t>Baseline</a:t>
            </a:r>
          </a:p>
        </p:txBody>
      </p:sp>
      <p:sp>
        <p:nvSpPr>
          <p:cNvPr id="795654" name="Text Box 6"/>
          <p:cNvSpPr txBox="1">
            <a:spLocks noChangeArrowheads="1"/>
          </p:cNvSpPr>
          <p:nvPr/>
        </p:nvSpPr>
        <p:spPr bwMode="auto">
          <a:xfrm>
            <a:off x="2498725" y="2569745"/>
            <a:ext cx="2819400" cy="369887"/>
          </a:xfrm>
          <a:prstGeom prst="rect">
            <a:avLst/>
          </a:prstGeom>
          <a:noFill/>
          <a:ln w="9525">
            <a:noFill/>
            <a:miter lim="800000"/>
            <a:headEnd/>
            <a:tailEnd/>
          </a:ln>
        </p:spPr>
        <p:txBody>
          <a:bodyPr>
            <a:spAutoFit/>
          </a:bodyPr>
          <a:lstStyle/>
          <a:p>
            <a:pPr algn="ctr">
              <a:spcBef>
                <a:spcPct val="50000"/>
              </a:spcBef>
            </a:pPr>
            <a:r>
              <a:rPr lang="en-US" sz="1800" i="0">
                <a:solidFill>
                  <a:schemeClr val="accent1"/>
                </a:solidFill>
              </a:rPr>
              <a:t>Rheos</a:t>
            </a:r>
            <a:endParaRPr lang="en-US" sz="1800" i="0" baseline="30000">
              <a:solidFill>
                <a:schemeClr val="accent1"/>
              </a:solidFill>
            </a:endParaRPr>
          </a:p>
        </p:txBody>
      </p:sp>
      <p:sp>
        <p:nvSpPr>
          <p:cNvPr id="795656" name="Text Box 8"/>
          <p:cNvSpPr txBox="1">
            <a:spLocks noChangeArrowheads="1"/>
          </p:cNvSpPr>
          <p:nvPr/>
        </p:nvSpPr>
        <p:spPr bwMode="auto">
          <a:xfrm rot="16200000">
            <a:off x="3982244" y="3589714"/>
            <a:ext cx="2819400" cy="366712"/>
          </a:xfrm>
          <a:prstGeom prst="rect">
            <a:avLst/>
          </a:prstGeom>
          <a:noFill/>
          <a:ln w="9525">
            <a:noFill/>
            <a:miter lim="800000"/>
            <a:headEnd/>
            <a:tailEnd/>
          </a:ln>
        </p:spPr>
        <p:txBody>
          <a:bodyPr>
            <a:spAutoFit/>
          </a:bodyPr>
          <a:lstStyle/>
          <a:p>
            <a:pPr algn="ctr">
              <a:spcBef>
                <a:spcPct val="50000"/>
              </a:spcBef>
              <a:defRPr/>
            </a:pPr>
            <a:r>
              <a:rPr lang="en-US" sz="1800" i="0" dirty="0">
                <a:solidFill>
                  <a:schemeClr val="accent6"/>
                </a:solidFill>
                <a:latin typeface="Symbol" pitchFamily="18" charset="2"/>
                <a:sym typeface="Wingdings" pitchFamily="2" charset="2"/>
              </a:rPr>
              <a:t>b</a:t>
            </a:r>
            <a:r>
              <a:rPr lang="en-US" sz="1800" i="0" dirty="0">
                <a:solidFill>
                  <a:schemeClr val="accent6"/>
                </a:solidFill>
                <a:sym typeface="Wingdings" pitchFamily="2" charset="2"/>
              </a:rPr>
              <a:t>-b</a:t>
            </a:r>
            <a:r>
              <a:rPr lang="en-US" sz="1800" i="0" dirty="0">
                <a:solidFill>
                  <a:schemeClr val="accent6"/>
                </a:solidFill>
              </a:rPr>
              <a:t>locker</a:t>
            </a:r>
          </a:p>
        </p:txBody>
      </p:sp>
      <p:sp>
        <p:nvSpPr>
          <p:cNvPr id="795658" name="Text Box 10"/>
          <p:cNvSpPr txBox="1">
            <a:spLocks noChangeArrowheads="1"/>
          </p:cNvSpPr>
          <p:nvPr/>
        </p:nvSpPr>
        <p:spPr bwMode="auto">
          <a:xfrm>
            <a:off x="2058988" y="5174832"/>
            <a:ext cx="3841750" cy="368300"/>
          </a:xfrm>
          <a:prstGeom prst="rect">
            <a:avLst/>
          </a:prstGeom>
          <a:noFill/>
          <a:ln w="9525">
            <a:noFill/>
            <a:miter lim="800000"/>
            <a:headEnd/>
            <a:tailEnd/>
          </a:ln>
        </p:spPr>
        <p:txBody>
          <a:bodyPr>
            <a:spAutoFit/>
          </a:bodyPr>
          <a:lstStyle/>
          <a:p>
            <a:pPr algn="ctr">
              <a:spcBef>
                <a:spcPct val="50000"/>
              </a:spcBef>
            </a:pPr>
            <a:r>
              <a:rPr lang="en-US" sz="1800" i="0">
                <a:solidFill>
                  <a:srgbClr val="0000FF"/>
                </a:solidFill>
              </a:rPr>
              <a:t>Rheos</a:t>
            </a:r>
            <a:r>
              <a:rPr lang="en-US" sz="1800" i="0" baseline="30000">
                <a:solidFill>
                  <a:srgbClr val="0000FF"/>
                </a:solidFill>
              </a:rPr>
              <a:t> </a:t>
            </a:r>
            <a:r>
              <a:rPr lang="en-US" sz="1800" i="0">
                <a:solidFill>
                  <a:srgbClr val="0000FF"/>
                </a:solidFill>
              </a:rPr>
              <a:t>+ </a:t>
            </a:r>
            <a:r>
              <a:rPr lang="en-US" sz="1800" i="0">
                <a:solidFill>
                  <a:srgbClr val="0000FF"/>
                </a:solidFill>
                <a:latin typeface="Symbol" pitchFamily="18" charset="2"/>
                <a:sym typeface="Wingdings" pitchFamily="2" charset="2"/>
              </a:rPr>
              <a:t>b</a:t>
            </a:r>
            <a:r>
              <a:rPr lang="en-US" sz="1800" i="0">
                <a:solidFill>
                  <a:srgbClr val="0000FF"/>
                </a:solidFill>
                <a:sym typeface="Wingdings" pitchFamily="2" charset="2"/>
              </a:rPr>
              <a:t>-b</a:t>
            </a:r>
            <a:r>
              <a:rPr lang="en-US" sz="1800" i="0">
                <a:solidFill>
                  <a:srgbClr val="0000FF"/>
                </a:solidFill>
              </a:rPr>
              <a:t>locker</a:t>
            </a:r>
          </a:p>
        </p:txBody>
      </p:sp>
      <p:sp>
        <p:nvSpPr>
          <p:cNvPr id="51214" name="Text Box 13"/>
          <p:cNvSpPr txBox="1">
            <a:spLocks noChangeArrowheads="1"/>
          </p:cNvSpPr>
          <p:nvPr/>
        </p:nvSpPr>
        <p:spPr bwMode="auto">
          <a:xfrm>
            <a:off x="3405188" y="5924132"/>
            <a:ext cx="2476500" cy="457200"/>
          </a:xfrm>
          <a:prstGeom prst="rect">
            <a:avLst/>
          </a:prstGeom>
          <a:noFill/>
          <a:ln w="9525">
            <a:noFill/>
            <a:miter lim="800000"/>
            <a:headEnd/>
            <a:tailEnd/>
          </a:ln>
        </p:spPr>
        <p:txBody>
          <a:bodyPr>
            <a:spAutoFit/>
          </a:bodyPr>
          <a:lstStyle/>
          <a:p>
            <a:pPr algn="ctr" eaLnBrk="0" hangingPunct="0">
              <a:spcBef>
                <a:spcPct val="50000"/>
              </a:spcBef>
            </a:pPr>
            <a:r>
              <a:rPr lang="en-US" sz="2400" b="1" i="0">
                <a:solidFill>
                  <a:srgbClr val="000000"/>
                </a:solidFill>
              </a:rPr>
              <a:t>LV Volume</a:t>
            </a:r>
          </a:p>
        </p:txBody>
      </p:sp>
      <p:sp>
        <p:nvSpPr>
          <p:cNvPr id="51215" name="Text Box 14"/>
          <p:cNvSpPr txBox="1">
            <a:spLocks noChangeArrowheads="1"/>
          </p:cNvSpPr>
          <p:nvPr/>
        </p:nvSpPr>
        <p:spPr bwMode="auto">
          <a:xfrm rot="-5400000">
            <a:off x="-360362" y="3214270"/>
            <a:ext cx="2476500" cy="457200"/>
          </a:xfrm>
          <a:prstGeom prst="rect">
            <a:avLst/>
          </a:prstGeom>
          <a:noFill/>
          <a:ln w="9525">
            <a:noFill/>
            <a:miter lim="800000"/>
            <a:headEnd/>
            <a:tailEnd/>
          </a:ln>
        </p:spPr>
        <p:txBody>
          <a:bodyPr>
            <a:spAutoFit/>
          </a:bodyPr>
          <a:lstStyle/>
          <a:p>
            <a:pPr algn="ctr" eaLnBrk="0" hangingPunct="0">
              <a:spcBef>
                <a:spcPct val="50000"/>
              </a:spcBef>
            </a:pPr>
            <a:r>
              <a:rPr lang="en-US" sz="2400" b="1" i="0">
                <a:solidFill>
                  <a:srgbClr val="000000"/>
                </a:solidFill>
              </a:rPr>
              <a:t>LV Pressure</a:t>
            </a:r>
          </a:p>
        </p:txBody>
      </p:sp>
      <p:sp>
        <p:nvSpPr>
          <p:cNvPr id="51216" name="Rectangle 12"/>
          <p:cNvSpPr>
            <a:spLocks noChangeArrowheads="1"/>
          </p:cNvSpPr>
          <p:nvPr/>
        </p:nvSpPr>
        <p:spPr bwMode="auto">
          <a:xfrm>
            <a:off x="1131888" y="3166645"/>
            <a:ext cx="244475" cy="862012"/>
          </a:xfrm>
          <a:prstGeom prst="rect">
            <a:avLst/>
          </a:prstGeom>
          <a:noFill/>
          <a:ln w="9525" algn="ctr">
            <a:noFill/>
            <a:round/>
            <a:headEnd/>
            <a:tailEnd/>
          </a:ln>
        </p:spPr>
        <p:txBody>
          <a:bodyPr/>
          <a:lstStyle/>
          <a:p>
            <a:pPr algn="ctr" eaLnBrk="0" hangingPunct="0"/>
            <a:endParaRPr lang="en-US" sz="2400" i="0">
              <a:solidFill>
                <a:srgbClr val="000000"/>
              </a:solidFill>
              <a:latin typeface="Times" pitchFamily="18" charset="0"/>
            </a:endParaRPr>
          </a:p>
        </p:txBody>
      </p:sp>
      <p:sp>
        <p:nvSpPr>
          <p:cNvPr id="51217" name="Rectangle 13"/>
          <p:cNvSpPr>
            <a:spLocks noChangeArrowheads="1"/>
          </p:cNvSpPr>
          <p:nvPr/>
        </p:nvSpPr>
        <p:spPr bwMode="auto">
          <a:xfrm>
            <a:off x="4402138" y="5787607"/>
            <a:ext cx="727075" cy="209550"/>
          </a:xfrm>
          <a:prstGeom prst="rect">
            <a:avLst/>
          </a:prstGeom>
          <a:solidFill>
            <a:srgbClr val="EDE8DD"/>
          </a:solidFill>
          <a:ln w="9525" algn="ctr">
            <a:noFill/>
            <a:round/>
            <a:headEnd/>
            <a:tailEnd/>
          </a:ln>
        </p:spPr>
        <p:txBody>
          <a:bodyPr/>
          <a:lstStyle/>
          <a:p>
            <a:pPr algn="ctr" eaLnBrk="0" hangingPunct="0"/>
            <a:endParaRPr lang="en-US" sz="2400" i="0">
              <a:solidFill>
                <a:srgbClr val="000000"/>
              </a:solidFill>
              <a:latin typeface="Times" pitchFamily="18" charset="0"/>
            </a:endParaRPr>
          </a:p>
        </p:txBody>
      </p:sp>
      <p:sp>
        <p:nvSpPr>
          <p:cNvPr id="51218" name="AutoShape 15"/>
          <p:cNvSpPr>
            <a:spLocks noChangeAspect="1" noChangeArrowheads="1"/>
          </p:cNvSpPr>
          <p:nvPr/>
        </p:nvSpPr>
        <p:spPr bwMode="auto">
          <a:xfrm>
            <a:off x="1219200" y="1374357"/>
            <a:ext cx="6399213" cy="4570413"/>
          </a:xfrm>
          <a:prstGeom prst="rect">
            <a:avLst/>
          </a:prstGeom>
          <a:noFill/>
          <a:ln w="9525">
            <a:noFill/>
            <a:miter lim="800000"/>
            <a:headEnd/>
            <a:tailEnd/>
          </a:ln>
        </p:spPr>
        <p:txBody>
          <a:bodyPr/>
          <a:lstStyle/>
          <a:p>
            <a:endParaRPr lang="en-US" sz="2400" i="0">
              <a:solidFill>
                <a:srgbClr val="000000"/>
              </a:solidFill>
              <a:latin typeface="Times" pitchFamily="18" charset="0"/>
            </a:endParaRPr>
          </a:p>
        </p:txBody>
      </p:sp>
      <p:sp>
        <p:nvSpPr>
          <p:cNvPr id="226320" name="Line 16"/>
          <p:cNvSpPr>
            <a:spLocks noChangeShapeType="1"/>
          </p:cNvSpPr>
          <p:nvPr/>
        </p:nvSpPr>
        <p:spPr bwMode="auto">
          <a:xfrm flipH="1">
            <a:off x="2509838" y="1853782"/>
            <a:ext cx="2438400" cy="3827463"/>
          </a:xfrm>
          <a:prstGeom prst="line">
            <a:avLst/>
          </a:prstGeom>
          <a:noFill/>
          <a:ln w="22225">
            <a:solidFill>
              <a:schemeClr val="tx1"/>
            </a:solidFill>
            <a:round/>
            <a:headEnd/>
            <a:tailEnd/>
          </a:ln>
        </p:spPr>
        <p:txBody>
          <a:bodyPr/>
          <a:lstStyle/>
          <a:p>
            <a:endParaRPr lang="en-US"/>
          </a:p>
        </p:txBody>
      </p:sp>
      <p:sp>
        <p:nvSpPr>
          <p:cNvPr id="226321" name="Line 17"/>
          <p:cNvSpPr>
            <a:spLocks noChangeShapeType="1"/>
          </p:cNvSpPr>
          <p:nvPr/>
        </p:nvSpPr>
        <p:spPr bwMode="auto">
          <a:xfrm flipV="1">
            <a:off x="2509838" y="2391945"/>
            <a:ext cx="2752725" cy="3289300"/>
          </a:xfrm>
          <a:prstGeom prst="line">
            <a:avLst/>
          </a:prstGeom>
          <a:noFill/>
          <a:ln w="19050">
            <a:solidFill>
              <a:schemeClr val="tx2"/>
            </a:solidFill>
            <a:round/>
            <a:headEnd/>
            <a:tailEnd/>
          </a:ln>
        </p:spPr>
        <p:txBody>
          <a:bodyPr/>
          <a:lstStyle/>
          <a:p>
            <a:endParaRPr lang="en-US"/>
          </a:p>
        </p:txBody>
      </p:sp>
      <p:sp>
        <p:nvSpPr>
          <p:cNvPr id="51221" name="Rectangle 291"/>
          <p:cNvSpPr>
            <a:spLocks noChangeArrowheads="1"/>
          </p:cNvSpPr>
          <p:nvPr/>
        </p:nvSpPr>
        <p:spPr bwMode="auto">
          <a:xfrm>
            <a:off x="1512888" y="5149432"/>
            <a:ext cx="84137" cy="184150"/>
          </a:xfrm>
          <a:prstGeom prst="rect">
            <a:avLst/>
          </a:prstGeom>
          <a:solidFill>
            <a:srgbClr val="EDE8DD"/>
          </a:solidFill>
          <a:ln w="9525">
            <a:noFill/>
            <a:miter lim="800000"/>
            <a:headEnd/>
            <a:tailEnd/>
          </a:ln>
        </p:spPr>
        <p:txBody>
          <a:bodyPr wrap="none" lIns="0" tIns="0" rIns="0" bIns="0">
            <a:spAutoFit/>
          </a:bodyPr>
          <a:lstStyle/>
          <a:p>
            <a:r>
              <a:rPr lang="en-US" sz="1200" b="1" i="0">
                <a:solidFill>
                  <a:srgbClr val="000000"/>
                </a:solidFill>
              </a:rPr>
              <a:t>0</a:t>
            </a:r>
            <a:endParaRPr lang="en-US" sz="4000" i="0">
              <a:solidFill>
                <a:srgbClr val="000000"/>
              </a:solidFill>
            </a:endParaRPr>
          </a:p>
        </p:txBody>
      </p:sp>
      <p:sp>
        <p:nvSpPr>
          <p:cNvPr id="51222" name="Rectangle 293"/>
          <p:cNvSpPr>
            <a:spLocks noChangeArrowheads="1"/>
          </p:cNvSpPr>
          <p:nvPr/>
        </p:nvSpPr>
        <p:spPr bwMode="auto">
          <a:xfrm>
            <a:off x="1427163" y="4504907"/>
            <a:ext cx="169862" cy="184150"/>
          </a:xfrm>
          <a:prstGeom prst="rect">
            <a:avLst/>
          </a:prstGeom>
          <a:solidFill>
            <a:srgbClr val="EDE8DD"/>
          </a:solidFill>
          <a:ln w="9525">
            <a:noFill/>
            <a:miter lim="800000"/>
            <a:headEnd/>
            <a:tailEnd/>
          </a:ln>
        </p:spPr>
        <p:txBody>
          <a:bodyPr wrap="none" lIns="0" tIns="0" rIns="0" bIns="0">
            <a:spAutoFit/>
          </a:bodyPr>
          <a:lstStyle/>
          <a:p>
            <a:r>
              <a:rPr lang="en-US" sz="1200" b="1" i="0" dirty="0">
                <a:solidFill>
                  <a:srgbClr val="000000"/>
                </a:solidFill>
              </a:rPr>
              <a:t>20</a:t>
            </a:r>
            <a:endParaRPr lang="en-US" sz="4000" i="0" dirty="0">
              <a:solidFill>
                <a:srgbClr val="000000"/>
              </a:solidFill>
            </a:endParaRPr>
          </a:p>
        </p:txBody>
      </p:sp>
      <p:sp>
        <p:nvSpPr>
          <p:cNvPr id="51223" name="Rectangle 295"/>
          <p:cNvSpPr>
            <a:spLocks noChangeArrowheads="1"/>
          </p:cNvSpPr>
          <p:nvPr/>
        </p:nvSpPr>
        <p:spPr bwMode="auto">
          <a:xfrm>
            <a:off x="1427163" y="3858795"/>
            <a:ext cx="169862" cy="184150"/>
          </a:xfrm>
          <a:prstGeom prst="rect">
            <a:avLst/>
          </a:prstGeom>
          <a:solidFill>
            <a:srgbClr val="EDE8DD"/>
          </a:solidFill>
          <a:ln w="9525">
            <a:noFill/>
            <a:miter lim="800000"/>
            <a:headEnd/>
            <a:tailEnd/>
          </a:ln>
        </p:spPr>
        <p:txBody>
          <a:bodyPr wrap="none" lIns="0" tIns="0" rIns="0" bIns="0">
            <a:spAutoFit/>
          </a:bodyPr>
          <a:lstStyle/>
          <a:p>
            <a:r>
              <a:rPr lang="en-US" sz="1200" b="1" i="0">
                <a:solidFill>
                  <a:srgbClr val="000000"/>
                </a:solidFill>
              </a:rPr>
              <a:t>40</a:t>
            </a:r>
            <a:endParaRPr lang="en-US" sz="4000" i="0">
              <a:solidFill>
                <a:srgbClr val="000000"/>
              </a:solidFill>
            </a:endParaRPr>
          </a:p>
        </p:txBody>
      </p:sp>
      <p:sp>
        <p:nvSpPr>
          <p:cNvPr id="51224" name="Rectangle 297"/>
          <p:cNvSpPr>
            <a:spLocks noChangeArrowheads="1"/>
          </p:cNvSpPr>
          <p:nvPr/>
        </p:nvSpPr>
        <p:spPr bwMode="auto">
          <a:xfrm>
            <a:off x="1427163" y="3212682"/>
            <a:ext cx="169862" cy="185738"/>
          </a:xfrm>
          <a:prstGeom prst="rect">
            <a:avLst/>
          </a:prstGeom>
          <a:solidFill>
            <a:srgbClr val="EDE8DD"/>
          </a:solidFill>
          <a:ln w="9525">
            <a:noFill/>
            <a:miter lim="800000"/>
            <a:headEnd/>
            <a:tailEnd/>
          </a:ln>
        </p:spPr>
        <p:txBody>
          <a:bodyPr wrap="none" lIns="0" tIns="0" rIns="0" bIns="0">
            <a:spAutoFit/>
          </a:bodyPr>
          <a:lstStyle/>
          <a:p>
            <a:r>
              <a:rPr lang="en-US" sz="1200" b="1" i="0">
                <a:solidFill>
                  <a:srgbClr val="000000"/>
                </a:solidFill>
              </a:rPr>
              <a:t>60</a:t>
            </a:r>
            <a:endParaRPr lang="en-US" sz="4000" i="0">
              <a:solidFill>
                <a:srgbClr val="000000"/>
              </a:solidFill>
            </a:endParaRPr>
          </a:p>
        </p:txBody>
      </p:sp>
      <p:sp>
        <p:nvSpPr>
          <p:cNvPr id="51225" name="Rectangle 299"/>
          <p:cNvSpPr>
            <a:spLocks noChangeArrowheads="1"/>
          </p:cNvSpPr>
          <p:nvPr/>
        </p:nvSpPr>
        <p:spPr bwMode="auto">
          <a:xfrm>
            <a:off x="1427163" y="2568157"/>
            <a:ext cx="169862" cy="184150"/>
          </a:xfrm>
          <a:prstGeom prst="rect">
            <a:avLst/>
          </a:prstGeom>
          <a:solidFill>
            <a:srgbClr val="EDE8DD"/>
          </a:solidFill>
          <a:ln w="9525">
            <a:noFill/>
            <a:miter lim="800000"/>
            <a:headEnd/>
            <a:tailEnd/>
          </a:ln>
        </p:spPr>
        <p:txBody>
          <a:bodyPr wrap="none" lIns="0" tIns="0" rIns="0" bIns="0">
            <a:spAutoFit/>
          </a:bodyPr>
          <a:lstStyle/>
          <a:p>
            <a:r>
              <a:rPr lang="en-US" sz="1200" b="1" i="0">
                <a:solidFill>
                  <a:srgbClr val="000000"/>
                </a:solidFill>
              </a:rPr>
              <a:t>80</a:t>
            </a:r>
            <a:endParaRPr lang="en-US" sz="4000" i="0">
              <a:solidFill>
                <a:srgbClr val="000000"/>
              </a:solidFill>
            </a:endParaRPr>
          </a:p>
        </p:txBody>
      </p:sp>
      <p:sp>
        <p:nvSpPr>
          <p:cNvPr id="51226" name="Rectangle 301"/>
          <p:cNvSpPr>
            <a:spLocks noChangeArrowheads="1"/>
          </p:cNvSpPr>
          <p:nvPr/>
        </p:nvSpPr>
        <p:spPr bwMode="auto">
          <a:xfrm>
            <a:off x="1343025" y="1922045"/>
            <a:ext cx="254000" cy="185737"/>
          </a:xfrm>
          <a:prstGeom prst="rect">
            <a:avLst/>
          </a:prstGeom>
          <a:solidFill>
            <a:srgbClr val="EDE8DD"/>
          </a:solidFill>
          <a:ln w="9525">
            <a:noFill/>
            <a:miter lim="800000"/>
            <a:headEnd/>
            <a:tailEnd/>
          </a:ln>
        </p:spPr>
        <p:txBody>
          <a:bodyPr wrap="none" lIns="0" tIns="0" rIns="0" bIns="0">
            <a:spAutoFit/>
          </a:bodyPr>
          <a:lstStyle/>
          <a:p>
            <a:r>
              <a:rPr lang="en-US" sz="1200" b="1" i="0" dirty="0">
                <a:solidFill>
                  <a:srgbClr val="000000"/>
                </a:solidFill>
              </a:rPr>
              <a:t>100</a:t>
            </a:r>
            <a:endParaRPr lang="en-US" sz="4000" i="0" dirty="0">
              <a:solidFill>
                <a:srgbClr val="000000"/>
              </a:solidFill>
            </a:endParaRPr>
          </a:p>
        </p:txBody>
      </p:sp>
      <p:sp>
        <p:nvSpPr>
          <p:cNvPr id="25" name="Slide Number Placeholder 3"/>
          <p:cNvSpPr txBox="1">
            <a:spLocks noGrp="1"/>
          </p:cNvSpPr>
          <p:nvPr/>
        </p:nvSpPr>
        <p:spPr bwMode="auto">
          <a:xfrm>
            <a:off x="8366125" y="6591300"/>
            <a:ext cx="385763" cy="252413"/>
          </a:xfrm>
          <a:prstGeom prst="rect">
            <a:avLst/>
          </a:prstGeom>
          <a:noFill/>
          <a:ln w="9525">
            <a:noFill/>
            <a:miter lim="800000"/>
            <a:headEnd/>
            <a:tailEnd/>
          </a:ln>
        </p:spPr>
        <p:txBody>
          <a:bodyPr anchor="ctr"/>
          <a:lstStyle/>
          <a:p>
            <a:pPr algn="r"/>
            <a:fld id="{8704D9C6-EBB3-4B58-9969-A6FA7313ABD6}" type="slidenum">
              <a:rPr lang="en-US" sz="800">
                <a:solidFill>
                  <a:prstClr val="black"/>
                </a:solidFill>
                <a:ea typeface="ＭＳ Ｐゴシック" pitchFamily="34" charset="-128"/>
                <a:cs typeface="+mn-cs"/>
              </a:rPr>
              <a:pPr algn="r"/>
              <a:t>25</a:t>
            </a:fld>
            <a:endParaRPr lang="en-US" sz="800" dirty="0">
              <a:solidFill>
                <a:prstClr val="black"/>
              </a:solidFill>
              <a:ea typeface="ＭＳ Ｐゴシック" pitchFamily="34" charset="-128"/>
              <a:cs typeface="+mn-cs"/>
            </a:endParaRPr>
          </a:p>
        </p:txBody>
      </p:sp>
    </p:spTree>
    <p:extLst>
      <p:ext uri="{BB962C8B-B14F-4D97-AF65-F5344CB8AC3E}">
        <p14:creationId xmlns:p14="http://schemas.microsoft.com/office/powerpoint/2010/main" xmlns="" val="3729750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95652"/>
                                        </p:tgtEl>
                                        <p:attrNameLst>
                                          <p:attrName>style.visibility</p:attrName>
                                        </p:attrNameLst>
                                      </p:cBhvr>
                                      <p:to>
                                        <p:strVal val="visible"/>
                                      </p:to>
                                    </p:set>
                                  </p:childTnLst>
                                  <p:subTnLst>
                                    <p:animClr clrSpc="rgb" dir="cw">
                                      <p:cBhvr override="childStyle">
                                        <p:cTn dur="1" fill="hold" display="0" masterRel="nextClick" afterEffect="1"/>
                                        <p:tgtEl>
                                          <p:spTgt spid="795652"/>
                                        </p:tgtEl>
                                        <p:attrNameLst>
                                          <p:attrName>ppt_c</p:attrName>
                                        </p:attrNameLst>
                                      </p:cBhvr>
                                      <p:to>
                                        <a:srgbClr val="990000"/>
                                      </p:to>
                                    </p:animClr>
                                  </p:subTnLst>
                                </p:cTn>
                              </p:par>
                              <p:par>
                                <p:cTn id="7" presetID="1" presetClass="entr" presetSubtype="0" fill="hold" nodeType="withEffect">
                                  <p:stCondLst>
                                    <p:cond delay="0"/>
                                  </p:stCondLst>
                                  <p:childTnLst>
                                    <p:set>
                                      <p:cBhvr>
                                        <p:cTn id="8" dur="1" fill="hold">
                                          <p:stCondLst>
                                            <p:cond delay="0"/>
                                          </p:stCondLst>
                                        </p:cTn>
                                        <p:tgtEl>
                                          <p:spTgt spid="795651"/>
                                        </p:tgtEl>
                                        <p:attrNameLst>
                                          <p:attrName>style.visibility</p:attrName>
                                        </p:attrNameLst>
                                      </p:cBhvr>
                                      <p:to>
                                        <p:strVal val="visible"/>
                                      </p:to>
                                    </p:set>
                                  </p:childTnLst>
                                  <p:subTnLst>
                                    <p:animClr clrSpc="rgb" dir="cw">
                                      <p:cBhvr override="childStyle">
                                        <p:cTn dur="1" fill="hold" display="0" masterRel="nextClick" afterEffect="1"/>
                                        <p:tgtEl>
                                          <p:spTgt spid="795651"/>
                                        </p:tgtEl>
                                        <p:attrNameLst>
                                          <p:attrName>ppt_c</p:attrName>
                                        </p:attrNameLst>
                                      </p:cBhvr>
                                      <p:to>
                                        <a:srgbClr val="990000"/>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95654"/>
                                        </p:tgtEl>
                                        <p:attrNameLst>
                                          <p:attrName>style.visibility</p:attrName>
                                        </p:attrNameLst>
                                      </p:cBhvr>
                                      <p:to>
                                        <p:strVal val="visible"/>
                                      </p:to>
                                    </p:set>
                                  </p:childTnLst>
                                  <p:subTnLst>
                                    <p:animClr clrSpc="rgb" dir="cw">
                                      <p:cBhvr override="childStyle">
                                        <p:cTn dur="1" fill="hold" display="0" masterRel="nextClick" afterEffect="1"/>
                                        <p:tgtEl>
                                          <p:spTgt spid="795654"/>
                                        </p:tgtEl>
                                        <p:attrNameLst>
                                          <p:attrName>ppt_c</p:attrName>
                                        </p:attrNameLst>
                                      </p:cBhvr>
                                      <p:to>
                                        <a:srgbClr val="990000"/>
                                      </p:to>
                                    </p:animClr>
                                  </p:subTnLst>
                                </p:cTn>
                              </p:par>
                              <p:par>
                                <p:cTn id="13" presetID="1" presetClass="entr" presetSubtype="0" fill="hold" nodeType="withEffect">
                                  <p:stCondLst>
                                    <p:cond delay="0"/>
                                  </p:stCondLst>
                                  <p:childTnLst>
                                    <p:set>
                                      <p:cBhvr>
                                        <p:cTn id="14" dur="1" fill="hold">
                                          <p:stCondLst>
                                            <p:cond delay="0"/>
                                          </p:stCondLst>
                                        </p:cTn>
                                        <p:tgtEl>
                                          <p:spTgt spid="795653"/>
                                        </p:tgtEl>
                                        <p:attrNameLst>
                                          <p:attrName>style.visibility</p:attrName>
                                        </p:attrNameLst>
                                      </p:cBhvr>
                                      <p:to>
                                        <p:strVal val="visible"/>
                                      </p:to>
                                    </p:set>
                                  </p:childTnLst>
                                  <p:subTnLst>
                                    <p:animClr clrSpc="rgb" dir="cw">
                                      <p:cBhvr override="childStyle">
                                        <p:cTn dur="1" fill="hold" display="0" masterRel="nextClick" afterEffect="1"/>
                                        <p:tgtEl>
                                          <p:spTgt spid="795653"/>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63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5656"/>
                                        </p:tgtEl>
                                        <p:attrNameLst>
                                          <p:attrName>style.visibility</p:attrName>
                                        </p:attrNameLst>
                                      </p:cBhvr>
                                      <p:to>
                                        <p:strVal val="visible"/>
                                      </p:to>
                                    </p:set>
                                  </p:childTnLst>
                                  <p:subTnLst>
                                    <p:animClr clrSpc="rgb" dir="cw">
                                      <p:cBhvr override="childStyle">
                                        <p:cTn dur="1" fill="hold" display="0" masterRel="nextClick" afterEffect="1"/>
                                        <p:tgtEl>
                                          <p:spTgt spid="795656"/>
                                        </p:tgtEl>
                                        <p:attrNameLst>
                                          <p:attrName>ppt_c</p:attrName>
                                        </p:attrNameLst>
                                      </p:cBhvr>
                                      <p:to>
                                        <a:schemeClr val="tx1"/>
                                      </p:to>
                                    </p:animClr>
                                  </p:subTnLst>
                                </p:cTn>
                              </p:par>
                              <p:par>
                                <p:cTn id="23" presetID="1" presetClass="entr" presetSubtype="0" fill="hold" nodeType="withEffect">
                                  <p:stCondLst>
                                    <p:cond delay="0"/>
                                  </p:stCondLst>
                                  <p:childTnLst>
                                    <p:set>
                                      <p:cBhvr>
                                        <p:cTn id="24" dur="1" fill="hold">
                                          <p:stCondLst>
                                            <p:cond delay="0"/>
                                          </p:stCondLst>
                                        </p:cTn>
                                        <p:tgtEl>
                                          <p:spTgt spid="795655"/>
                                        </p:tgtEl>
                                        <p:attrNameLst>
                                          <p:attrName>style.visibility</p:attrName>
                                        </p:attrNameLst>
                                      </p:cBhvr>
                                      <p:to>
                                        <p:strVal val="visible"/>
                                      </p:to>
                                    </p:set>
                                  </p:childTnLst>
                                  <p:subTnLst>
                                    <p:animClr clrSpc="rgb" dir="cw">
                                      <p:cBhvr override="childStyle">
                                        <p:cTn dur="1" fill="hold" display="0" masterRel="nextClick" afterEffect="1"/>
                                        <p:tgtEl>
                                          <p:spTgt spid="795655"/>
                                        </p:tgtEl>
                                        <p:attrNameLst>
                                          <p:attrName>ppt_c</p:attrName>
                                        </p:attrNameLst>
                                      </p:cBhvr>
                                      <p:to>
                                        <a:srgbClr val="990000"/>
                                      </p:to>
                                    </p:animClr>
                                  </p:sub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956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9565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6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2" grpId="0"/>
      <p:bldP spid="795654" grpId="0"/>
      <p:bldP spid="795656" grpId="0"/>
      <p:bldP spid="795658" grpId="0"/>
      <p:bldP spid="226320" grpId="0" animBg="1"/>
      <p:bldP spid="22632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z="2800" dirty="0" smtClean="0"/>
              <a:t>Pressure-Volume Loops with BAT</a:t>
            </a:r>
          </a:p>
        </p:txBody>
      </p:sp>
      <p:graphicFrame>
        <p:nvGraphicFramePr>
          <p:cNvPr id="800846" name="Group 78"/>
          <p:cNvGraphicFramePr>
            <a:graphicFrameLocks noGrp="1"/>
          </p:cNvGraphicFramePr>
          <p:nvPr>
            <p:ph idx="4294967295"/>
            <p:extLst>
              <p:ext uri="{D42A27DB-BD31-4B8C-83A1-F6EECF244321}">
                <p14:modId xmlns:p14="http://schemas.microsoft.com/office/powerpoint/2010/main" xmlns="" val="4276686240"/>
              </p:ext>
            </p:extLst>
          </p:nvPr>
        </p:nvGraphicFramePr>
        <p:xfrm>
          <a:off x="319088" y="2590800"/>
          <a:ext cx="4121150" cy="2598739"/>
        </p:xfrm>
        <a:graphic>
          <a:graphicData uri="http://schemas.openxmlformats.org/drawingml/2006/table">
            <a:tbl>
              <a:tblPr/>
              <a:tblGrid>
                <a:gridCol w="2695595"/>
                <a:gridCol w="1425555"/>
              </a:tblGrid>
              <a:tr h="487363">
                <a:tc>
                  <a:txBody>
                    <a:bodyPr/>
                    <a:lstStyle/>
                    <a:p>
                      <a:pPr marL="0" marR="0" lvl="0" indent="0" algn="ctr" defTabSz="914400" rtl="0" eaLnBrk="1" fontAlgn="base" latinLnBrk="0" hangingPunct="1">
                        <a:lnSpc>
                          <a:spcPct val="100000"/>
                        </a:lnSpc>
                        <a:spcBef>
                          <a:spcPct val="0"/>
                        </a:spcBef>
                        <a:spcAft>
                          <a:spcPct val="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pitchFamily="34" charset="0"/>
                        </a:rPr>
                        <a:t>Parameter</a:t>
                      </a:r>
                    </a:p>
                  </a:txBody>
                  <a:tcPr marL="186331" marR="186331" anchor="ctr" horzOverflow="overflow">
                    <a:lnL w="6350" cap="flat" cmpd="sng" algn="ctr">
                      <a:solidFill>
                        <a:scrgbClr r="0" g="0" b="0"/>
                      </a:solidFill>
                      <a:prstDash val="solid"/>
                      <a:round/>
                      <a:headEnd type="none" w="med" len="med"/>
                      <a:tailEnd type="none" w="med" len="med"/>
                    </a:lnL>
                    <a:lnR w="6350" cap="flat" cmpd="sng" algn="ctr">
                      <a:solidFill>
                        <a:prstClr val="white"/>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pitchFamily="34" charset="0"/>
                          <a:cs typeface="Arial" pitchFamily="34" charset="0"/>
                        </a:rPr>
                        <a:t>% Change</a:t>
                      </a:r>
                    </a:p>
                  </a:txBody>
                  <a:tcPr marL="186331" marR="186331" anchor="ctr" horzOverflow="overflow">
                    <a:lnL w="6350" cap="flat" cmpd="sng" algn="ctr">
                      <a:solidFill>
                        <a:prstClr val="white"/>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r>
              <a:tr h="44767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Systolic Pressure</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-23% </a:t>
                      </a:r>
                      <a:r>
                        <a:rPr kumimoji="0" lang="en-US" sz="1600" b="0" i="0" u="none" strike="noStrike" cap="none" normalizeH="0" baseline="0" dirty="0" smtClean="0">
                          <a:ln>
                            <a:noFill/>
                          </a:ln>
                          <a:solidFill>
                            <a:schemeClr val="tx2"/>
                          </a:solidFill>
                          <a:effectLst/>
                          <a:latin typeface="Arial" pitchFamily="34" charset="0"/>
                          <a:cs typeface="Arial" pitchFamily="34" charset="0"/>
                        </a:rPr>
                        <a:t>± 5</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11163">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Ejection Fraction</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+28% </a:t>
                      </a:r>
                      <a:r>
                        <a:rPr kumimoji="0" lang="en-US" sz="1600" b="0" i="0" u="none" strike="noStrike" cap="none" normalizeH="0" baseline="0" dirty="0" smtClean="0">
                          <a:ln>
                            <a:noFill/>
                          </a:ln>
                          <a:solidFill>
                            <a:schemeClr val="tx2"/>
                          </a:solidFill>
                          <a:effectLst/>
                          <a:latin typeface="Arial" pitchFamily="34" charset="0"/>
                          <a:cs typeface="Arial" pitchFamily="34" charset="0"/>
                        </a:rPr>
                        <a:t>± 10</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Stroke Volume</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+21% </a:t>
                      </a:r>
                      <a:r>
                        <a:rPr kumimoji="0" lang="en-US" sz="1600" b="0" i="0" u="none" strike="noStrike" cap="none" normalizeH="0" baseline="0" dirty="0" smtClean="0">
                          <a:ln>
                            <a:noFill/>
                          </a:ln>
                          <a:solidFill>
                            <a:schemeClr val="tx2"/>
                          </a:solidFill>
                          <a:effectLst/>
                          <a:latin typeface="Arial" pitchFamily="34" charset="0"/>
                          <a:cs typeface="Arial" pitchFamily="34" charset="0"/>
                        </a:rPr>
                        <a:t>± 9</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0957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Resistance</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cs typeface="Arial" pitchFamily="34" charset="0"/>
                        </a:rPr>
                        <a:t>-21% ± 4</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0957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smtClean="0">
                          <a:ln>
                            <a:noFill/>
                          </a:ln>
                          <a:solidFill>
                            <a:schemeClr val="tx2"/>
                          </a:solidFill>
                          <a:effectLst/>
                          <a:latin typeface="Arial" pitchFamily="34" charset="0"/>
                        </a:rPr>
                        <a:t>Cardiac Output</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pitchFamily="34" charset="0"/>
                        </a:rPr>
                        <a:t>-3% </a:t>
                      </a:r>
                      <a:r>
                        <a:rPr kumimoji="0" lang="en-US" sz="1600" b="0" i="0" u="none" strike="noStrike" cap="none" normalizeH="0" baseline="0" dirty="0" smtClean="0">
                          <a:ln>
                            <a:noFill/>
                          </a:ln>
                          <a:solidFill>
                            <a:schemeClr val="tx2"/>
                          </a:solidFill>
                          <a:effectLst/>
                          <a:latin typeface="Arial" pitchFamily="34" charset="0"/>
                          <a:cs typeface="Arial" pitchFamily="34" charset="0"/>
                        </a:rPr>
                        <a:t>± 5</a:t>
                      </a:r>
                    </a:p>
                  </a:txBody>
                  <a:tcPr marL="186331" marR="186331"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800811" name="Group 43"/>
          <p:cNvGraphicFramePr>
            <a:graphicFrameLocks noGrp="1"/>
          </p:cNvGraphicFramePr>
          <p:nvPr>
            <p:ph sz="quarter" idx="4294967295"/>
            <p:extLst>
              <p:ext uri="{D42A27DB-BD31-4B8C-83A1-F6EECF244321}">
                <p14:modId xmlns:p14="http://schemas.microsoft.com/office/powerpoint/2010/main" xmlns="" val="1267418236"/>
              </p:ext>
            </p:extLst>
          </p:nvPr>
        </p:nvGraphicFramePr>
        <p:xfrm>
          <a:off x="4743450" y="1579563"/>
          <a:ext cx="4038600" cy="2189164"/>
        </p:xfrm>
        <a:graphic>
          <a:graphicData uri="http://schemas.openxmlformats.org/drawingml/2006/table">
            <a:tbl>
              <a:tblPr/>
              <a:tblGrid>
                <a:gridCol w="2641600"/>
                <a:gridCol w="1397000"/>
              </a:tblGrid>
              <a:tr h="487363">
                <a:tc>
                  <a:txBody>
                    <a:bodyPr/>
                    <a:lstStyle/>
                    <a:p>
                      <a:pPr marL="0" marR="0" lvl="0" indent="0" algn="ctr" defTabSz="914400" rtl="0" eaLnBrk="1" fontAlgn="base" latinLnBrk="0" hangingPunct="1">
                        <a:lnSpc>
                          <a:spcPct val="100000"/>
                        </a:lnSpc>
                        <a:spcBef>
                          <a:spcPct val="0"/>
                        </a:spcBef>
                        <a:spcAft>
                          <a:spcPct val="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charset="0"/>
                        </a:rPr>
                        <a:t>Parameter</a:t>
                      </a:r>
                    </a:p>
                  </a:txBody>
                  <a:tcPr anchor="ctr" horzOverflow="overflow">
                    <a:lnL w="6350" cap="flat" cmpd="sng" algn="ctr">
                      <a:solidFill>
                        <a:scrgbClr r="0" g="0" 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charset="0"/>
                          <a:cs typeface="Arial" charset="0"/>
                        </a:rPr>
                        <a:t>% Change</a:t>
                      </a:r>
                    </a:p>
                  </a:txBody>
                  <a:tcPr anchor="ctr" horzOverflow="overflow">
                    <a:lnL w="6350" cap="flat" cmpd="sng" algn="ctr">
                      <a:solidFill>
                        <a:srgbClr val="FFFFFF"/>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r>
              <a:tr h="44767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LV Diastolic Pressure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-18% </a:t>
                      </a:r>
                      <a:r>
                        <a:rPr kumimoji="0" lang="en-US" sz="1600" b="0" i="0" u="none" strike="noStrike" cap="none" normalizeH="0" baseline="0" dirty="0" smtClean="0">
                          <a:ln>
                            <a:noFill/>
                          </a:ln>
                          <a:solidFill>
                            <a:schemeClr val="tx2"/>
                          </a:solidFill>
                          <a:effectLst/>
                          <a:latin typeface="Arial" charset="0"/>
                          <a:cs typeface="Arial" charset="0"/>
                        </a:rPr>
                        <a:t>± 5.3</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11163">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LV Diastolic Volume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-1.2% </a:t>
                      </a:r>
                      <a:r>
                        <a:rPr kumimoji="0" lang="en-US" sz="1600" b="0" i="0" u="none" strike="noStrike" cap="none" normalizeH="0" baseline="0" dirty="0" smtClean="0">
                          <a:ln>
                            <a:noFill/>
                          </a:ln>
                          <a:solidFill>
                            <a:schemeClr val="tx2"/>
                          </a:solidFill>
                          <a:effectLst/>
                          <a:latin typeface="Arial" charset="0"/>
                          <a:cs typeface="Arial" charset="0"/>
                        </a:rPr>
                        <a:t>± 0.5</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33388">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Tau</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-15% </a:t>
                      </a:r>
                      <a:r>
                        <a:rPr kumimoji="0" lang="en-US" sz="1600" b="0" i="0" u="none" strike="noStrike" cap="none" normalizeH="0" baseline="0" dirty="0" smtClean="0">
                          <a:ln>
                            <a:noFill/>
                          </a:ln>
                          <a:solidFill>
                            <a:schemeClr val="tx2"/>
                          </a:solidFill>
                          <a:effectLst/>
                          <a:latin typeface="Arial" charset="0"/>
                          <a:cs typeface="Arial" charset="0"/>
                        </a:rPr>
                        <a:t>± 7</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40957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Peak Filling Rate/EDV</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+34% </a:t>
                      </a:r>
                      <a:r>
                        <a:rPr kumimoji="0" lang="en-US" sz="1600" b="0" i="0" u="none" strike="noStrike" cap="none" normalizeH="0" baseline="0" dirty="0" smtClean="0">
                          <a:ln>
                            <a:noFill/>
                          </a:ln>
                          <a:solidFill>
                            <a:schemeClr val="tx2"/>
                          </a:solidFill>
                          <a:effectLst/>
                          <a:latin typeface="Arial" charset="0"/>
                          <a:cs typeface="Arial" charset="0"/>
                        </a:rPr>
                        <a:t>± 9</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bl>
          </a:graphicData>
        </a:graphic>
      </p:graphicFrame>
      <p:sp>
        <p:nvSpPr>
          <p:cNvPr id="50224" name="Text Box 26"/>
          <p:cNvSpPr txBox="1">
            <a:spLocks noChangeArrowheads="1"/>
          </p:cNvSpPr>
          <p:nvPr/>
        </p:nvSpPr>
        <p:spPr bwMode="auto">
          <a:xfrm>
            <a:off x="396875" y="5648325"/>
            <a:ext cx="717550" cy="307975"/>
          </a:xfrm>
          <a:prstGeom prst="rect">
            <a:avLst/>
          </a:prstGeom>
          <a:noFill/>
          <a:ln w="15875">
            <a:noFill/>
            <a:miter lim="800000"/>
            <a:headEnd/>
            <a:tailEnd/>
          </a:ln>
        </p:spPr>
        <p:txBody>
          <a:bodyPr wrap="none">
            <a:spAutoFit/>
          </a:bodyPr>
          <a:lstStyle/>
          <a:p>
            <a:pPr eaLnBrk="0" hangingPunct="0"/>
            <a:r>
              <a:rPr lang="en-US" sz="1400" b="1">
                <a:solidFill>
                  <a:schemeClr val="tx1"/>
                </a:solidFill>
              </a:rPr>
              <a:t>N = 12</a:t>
            </a:r>
          </a:p>
        </p:txBody>
      </p:sp>
      <p:sp>
        <p:nvSpPr>
          <p:cNvPr id="50225" name="Text Box 27"/>
          <p:cNvSpPr txBox="1">
            <a:spLocks noChangeArrowheads="1"/>
          </p:cNvSpPr>
          <p:nvPr/>
        </p:nvSpPr>
        <p:spPr bwMode="auto">
          <a:xfrm>
            <a:off x="6188075" y="4459288"/>
            <a:ext cx="1482725" cy="396875"/>
          </a:xfrm>
          <a:prstGeom prst="rect">
            <a:avLst/>
          </a:prstGeom>
          <a:noFill/>
          <a:ln w="9525" algn="ctr">
            <a:noFill/>
            <a:miter lim="800000"/>
            <a:headEnd/>
            <a:tailEnd/>
          </a:ln>
        </p:spPr>
        <p:txBody>
          <a:bodyPr wrap="none">
            <a:spAutoFit/>
          </a:bodyPr>
          <a:lstStyle/>
          <a:p>
            <a:pPr eaLnBrk="0" hangingPunct="0"/>
            <a:r>
              <a:rPr lang="en-US" sz="2000" b="1">
                <a:solidFill>
                  <a:schemeClr val="bg2"/>
                </a:solidFill>
              </a:rPr>
              <a:t>Energetics</a:t>
            </a:r>
          </a:p>
        </p:txBody>
      </p:sp>
      <p:graphicFrame>
        <p:nvGraphicFramePr>
          <p:cNvPr id="800841" name="Group 73"/>
          <p:cNvGraphicFramePr>
            <a:graphicFrameLocks noGrp="1"/>
          </p:cNvGraphicFramePr>
          <p:nvPr>
            <p:extLst>
              <p:ext uri="{D42A27DB-BD31-4B8C-83A1-F6EECF244321}">
                <p14:modId xmlns:p14="http://schemas.microsoft.com/office/powerpoint/2010/main" xmlns="" val="2190370136"/>
              </p:ext>
            </p:extLst>
          </p:nvPr>
        </p:nvGraphicFramePr>
        <p:xfrm>
          <a:off x="4743450" y="4446588"/>
          <a:ext cx="4038600" cy="1620838"/>
        </p:xfrm>
        <a:graphic>
          <a:graphicData uri="http://schemas.openxmlformats.org/drawingml/2006/table">
            <a:tbl>
              <a:tblPr/>
              <a:tblGrid>
                <a:gridCol w="2641600"/>
                <a:gridCol w="1397000"/>
              </a:tblGrid>
              <a:tr h="492125">
                <a:tc>
                  <a:txBody>
                    <a:bodyPr/>
                    <a:lstStyle/>
                    <a:p>
                      <a:pPr marL="0" marR="0" lvl="0" indent="0" algn="ctr" defTabSz="914400" rtl="0" eaLnBrk="1" fontAlgn="base" latinLnBrk="0" hangingPunct="1">
                        <a:lnSpc>
                          <a:spcPct val="100000"/>
                        </a:lnSpc>
                        <a:spcBef>
                          <a:spcPct val="0"/>
                        </a:spcBef>
                        <a:spcAft>
                          <a:spcPct val="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charset="0"/>
                        </a:rPr>
                        <a:t>Parameter</a:t>
                      </a:r>
                    </a:p>
                  </a:txBody>
                  <a:tcPr anchor="ctr" horzOverflow="overflow">
                    <a:lnL w="6350" cap="flat" cmpd="sng" algn="ctr">
                      <a:solidFill>
                        <a:scrgbClr r="0" g="0" b="0"/>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1" i="0" u="none" strike="noStrike" cap="none" normalizeH="0" baseline="0" dirty="0" smtClean="0">
                          <a:ln>
                            <a:noFill/>
                          </a:ln>
                          <a:solidFill>
                            <a:schemeClr val="bg1"/>
                          </a:solidFill>
                          <a:effectLst/>
                          <a:latin typeface="Arial" charset="0"/>
                          <a:cs typeface="Arial" charset="0"/>
                        </a:rPr>
                        <a:t>% Change</a:t>
                      </a:r>
                    </a:p>
                  </a:txBody>
                  <a:tcPr anchor="ctr" horzOverflow="overflow">
                    <a:lnL w="6350" cap="flat" cmpd="sng" algn="ctr">
                      <a:solidFill>
                        <a:srgbClr val="FFFFFF"/>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chemeClr val="tx1"/>
                    </a:solidFill>
                  </a:tcPr>
                </a:tc>
              </a:tr>
              <a:tr h="373063">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Heart Rate</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-20% </a:t>
                      </a:r>
                      <a:r>
                        <a:rPr kumimoji="0" lang="en-US" sz="1600" b="0" i="0" u="none" strike="noStrike" cap="none" normalizeH="0" baseline="0" dirty="0" smtClean="0">
                          <a:ln>
                            <a:noFill/>
                          </a:ln>
                          <a:solidFill>
                            <a:schemeClr val="tx2"/>
                          </a:solidFill>
                          <a:effectLst/>
                          <a:latin typeface="Arial" charset="0"/>
                          <a:cs typeface="Arial" charset="0"/>
                        </a:rPr>
                        <a:t>±</a:t>
                      </a:r>
                      <a:r>
                        <a:rPr kumimoji="0" lang="en-US" sz="1600" b="0" i="0" u="none" strike="noStrike" cap="none" normalizeH="0" baseline="0" dirty="0" smtClean="0">
                          <a:ln>
                            <a:noFill/>
                          </a:ln>
                          <a:solidFill>
                            <a:schemeClr val="tx2"/>
                          </a:solidFill>
                          <a:effectLst/>
                          <a:latin typeface="Arial" charset="0"/>
                        </a:rPr>
                        <a:t> 3</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37782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800" b="0" i="0" u="none" strike="noStrike" cap="none" normalizeH="0" baseline="0" dirty="0" err="1" smtClean="0">
                          <a:ln>
                            <a:noFill/>
                          </a:ln>
                          <a:solidFill>
                            <a:schemeClr val="tx2"/>
                          </a:solidFill>
                          <a:effectLst/>
                          <a:latin typeface="Arial" charset="0"/>
                        </a:rPr>
                        <a:t>dpdt</a:t>
                      </a:r>
                      <a:r>
                        <a:rPr kumimoji="0" lang="en-US" sz="1800" b="0" i="0" u="none" strike="noStrike" cap="none" normalizeH="0" baseline="-25000" dirty="0" err="1" smtClean="0">
                          <a:ln>
                            <a:noFill/>
                          </a:ln>
                          <a:solidFill>
                            <a:schemeClr val="tx2"/>
                          </a:solidFill>
                          <a:effectLst/>
                          <a:latin typeface="Arial" charset="0"/>
                        </a:rPr>
                        <a:t>max</a:t>
                      </a:r>
                      <a:endParaRPr kumimoji="0" lang="en-US" sz="1800" b="0" i="0" u="none" strike="noStrike" cap="none" normalizeH="0" baseline="0" dirty="0" smtClean="0">
                        <a:ln>
                          <a:noFill/>
                        </a:ln>
                        <a:solidFill>
                          <a:schemeClr val="tx2"/>
                        </a:solidFill>
                        <a:effectLst/>
                        <a:latin typeface="Arial" charset="0"/>
                      </a:endParaRP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cs typeface="Arial" charset="0"/>
                        </a:rPr>
                        <a:t>-14% ± 5</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r h="377825">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smtClean="0">
                          <a:ln>
                            <a:noFill/>
                          </a:ln>
                          <a:solidFill>
                            <a:schemeClr val="tx2"/>
                          </a:solidFill>
                          <a:effectLst/>
                          <a:latin typeface="Arial" charset="0"/>
                        </a:rPr>
                        <a:t>Rate-Pressure Product</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Tx/>
                        <a:buNone/>
                        <a:tabLst>
                          <a:tab pos="2455863" algn="l"/>
                          <a:tab pos="3311525" algn="l"/>
                        </a:tabLst>
                      </a:pPr>
                      <a:r>
                        <a:rPr kumimoji="0" lang="en-US" sz="1600" b="0" i="0" u="none" strike="noStrike" cap="none" normalizeH="0" baseline="0" dirty="0" smtClean="0">
                          <a:ln>
                            <a:noFill/>
                          </a:ln>
                          <a:solidFill>
                            <a:schemeClr val="tx2"/>
                          </a:solidFill>
                          <a:effectLst/>
                          <a:latin typeface="Arial" charset="0"/>
                        </a:rPr>
                        <a:t>-18% </a:t>
                      </a:r>
                      <a:r>
                        <a:rPr kumimoji="0" lang="en-US" sz="1600" b="0" i="0" u="none" strike="noStrike" cap="none" normalizeH="0" baseline="0" dirty="0" smtClean="0">
                          <a:ln>
                            <a:noFill/>
                          </a:ln>
                          <a:solidFill>
                            <a:schemeClr val="tx2"/>
                          </a:solidFill>
                          <a:effectLst/>
                          <a:latin typeface="Arial" charset="0"/>
                          <a:cs typeface="Arial" charset="0"/>
                        </a:rPr>
                        <a:t>± 4</a:t>
                      </a:r>
                    </a:p>
                  </a:txBody>
                  <a:tcPr horzOverflow="overflow">
                    <a:lnL w="6350" cap="flat" cmpd="sng" algn="ctr">
                      <a:solidFill>
                        <a:scrgbClr r="0" g="0" b="0"/>
                      </a:solidFill>
                      <a:prstDash val="solid"/>
                      <a:round/>
                      <a:headEnd type="none" w="med" len="med"/>
                      <a:tailEnd type="none" w="med" len="med"/>
                    </a:lnL>
                    <a:lnR w="6350" cap="flat" cmpd="sng" algn="ctr">
                      <a:solidFill>
                        <a:scrgbClr r="0" g="0" b="0"/>
                      </a:solidFill>
                      <a:prstDash val="solid"/>
                      <a:round/>
                      <a:headEnd type="none" w="med" len="med"/>
                      <a:tailEnd type="none" w="med" len="med"/>
                    </a:lnR>
                    <a:lnT w="6350" cap="flat" cmpd="sng" algn="ctr">
                      <a:solidFill>
                        <a:scrgbClr r="0" g="0" b="0"/>
                      </a:solidFill>
                      <a:prstDash val="solid"/>
                      <a:round/>
                      <a:headEnd type="none" w="med" len="med"/>
                      <a:tailEnd type="none" w="med" len="med"/>
                    </a:lnT>
                    <a:lnB w="6350" cap="flat" cmpd="sng" algn="ctr">
                      <a:solidFill>
                        <a:scrgbClr r="0" g="0" b="0"/>
                      </a:solidFill>
                      <a:prstDash val="solid"/>
                      <a:round/>
                      <a:headEnd type="none" w="med" len="med"/>
                      <a:tailEnd type="none" w="med" len="med"/>
                    </a:lnB>
                    <a:lnTlToBr>
                      <a:noFill/>
                    </a:lnTlToBr>
                    <a:lnBlToTr>
                      <a:noFill/>
                    </a:lnBlToTr>
                    <a:solidFill>
                      <a:srgbClr val="FFFFFF"/>
                    </a:solidFill>
                  </a:tcPr>
                </a:tc>
              </a:tr>
            </a:tbl>
          </a:graphicData>
        </a:graphic>
      </p:graphicFrame>
      <p:sp>
        <p:nvSpPr>
          <p:cNvPr id="50243" name="Text Box 8"/>
          <p:cNvSpPr>
            <a:spLocks noChangeArrowheads="1"/>
          </p:cNvSpPr>
          <p:nvPr/>
        </p:nvSpPr>
        <p:spPr bwMode="auto">
          <a:xfrm>
            <a:off x="882650" y="2070100"/>
            <a:ext cx="2940050" cy="398463"/>
          </a:xfrm>
          <a:prstGeom prst="roundRect">
            <a:avLst>
              <a:gd name="adj" fmla="val 12134"/>
            </a:avLst>
          </a:prstGeom>
          <a:noFill/>
          <a:ln w="3175" algn="ctr">
            <a:noFill/>
            <a:round/>
            <a:headEnd/>
            <a:tailEnd/>
          </a:ln>
        </p:spPr>
        <p:txBody>
          <a:bodyPr wrap="none" anchor="ctr"/>
          <a:lstStyle/>
          <a:p>
            <a:pPr algn="ctr" eaLnBrk="0" hangingPunct="0">
              <a:spcBef>
                <a:spcPct val="50000"/>
              </a:spcBef>
            </a:pPr>
            <a:r>
              <a:rPr lang="en-US" sz="2000"/>
              <a:t>Systolic Function</a:t>
            </a:r>
          </a:p>
        </p:txBody>
      </p:sp>
      <p:sp>
        <p:nvSpPr>
          <p:cNvPr id="50244" name="Text Box 8"/>
          <p:cNvSpPr>
            <a:spLocks noChangeArrowheads="1"/>
          </p:cNvSpPr>
          <p:nvPr/>
        </p:nvSpPr>
        <p:spPr bwMode="auto">
          <a:xfrm>
            <a:off x="5553075" y="1069975"/>
            <a:ext cx="2938463" cy="398463"/>
          </a:xfrm>
          <a:prstGeom prst="roundRect">
            <a:avLst>
              <a:gd name="adj" fmla="val 12134"/>
            </a:avLst>
          </a:prstGeom>
          <a:noFill/>
          <a:ln w="3175" algn="ctr">
            <a:noFill/>
            <a:round/>
            <a:headEnd/>
            <a:tailEnd/>
          </a:ln>
        </p:spPr>
        <p:txBody>
          <a:bodyPr wrap="none" anchor="ctr"/>
          <a:lstStyle/>
          <a:p>
            <a:pPr algn="ctr" eaLnBrk="0" hangingPunct="0">
              <a:spcBef>
                <a:spcPct val="50000"/>
              </a:spcBef>
            </a:pPr>
            <a:r>
              <a:rPr lang="en-US" sz="2000" dirty="0">
                <a:solidFill>
                  <a:srgbClr val="000000"/>
                </a:solidFill>
              </a:rPr>
              <a:t>Diastolic Function</a:t>
            </a:r>
          </a:p>
        </p:txBody>
      </p:sp>
      <p:sp>
        <p:nvSpPr>
          <p:cNvPr id="50245" name="Text Box 8"/>
          <p:cNvSpPr>
            <a:spLocks noChangeArrowheads="1"/>
          </p:cNvSpPr>
          <p:nvPr/>
        </p:nvSpPr>
        <p:spPr bwMode="auto">
          <a:xfrm>
            <a:off x="5522913" y="3983038"/>
            <a:ext cx="2938462" cy="398462"/>
          </a:xfrm>
          <a:prstGeom prst="roundRect">
            <a:avLst>
              <a:gd name="adj" fmla="val 12134"/>
            </a:avLst>
          </a:prstGeom>
          <a:noFill/>
          <a:ln w="3175" algn="ctr">
            <a:noFill/>
            <a:round/>
            <a:headEnd/>
            <a:tailEnd/>
          </a:ln>
        </p:spPr>
        <p:txBody>
          <a:bodyPr wrap="none" anchor="ctr"/>
          <a:lstStyle/>
          <a:p>
            <a:pPr algn="ctr" eaLnBrk="0" hangingPunct="0">
              <a:spcBef>
                <a:spcPct val="50000"/>
              </a:spcBef>
            </a:pPr>
            <a:r>
              <a:rPr lang="en-US" sz="2000">
                <a:solidFill>
                  <a:srgbClr val="000000"/>
                </a:solidFill>
              </a:rPr>
              <a:t>Energetics</a:t>
            </a:r>
          </a:p>
        </p:txBody>
      </p:sp>
      <p:sp>
        <p:nvSpPr>
          <p:cNvPr id="11" name="Slide Number Placeholder 3"/>
          <p:cNvSpPr txBox="1">
            <a:spLocks noGrp="1"/>
          </p:cNvSpPr>
          <p:nvPr/>
        </p:nvSpPr>
        <p:spPr bwMode="auto">
          <a:xfrm>
            <a:off x="8366125" y="6591300"/>
            <a:ext cx="385763" cy="252413"/>
          </a:xfrm>
          <a:prstGeom prst="rect">
            <a:avLst/>
          </a:prstGeom>
          <a:noFill/>
          <a:ln w="9525">
            <a:noFill/>
            <a:miter lim="800000"/>
            <a:headEnd/>
            <a:tailEnd/>
          </a:ln>
        </p:spPr>
        <p:txBody>
          <a:bodyPr anchor="ctr"/>
          <a:lstStyle/>
          <a:p>
            <a:pPr algn="r"/>
            <a:fld id="{8704D9C6-EBB3-4B58-9969-A6FA7313ABD6}" type="slidenum">
              <a:rPr lang="en-US" sz="800">
                <a:solidFill>
                  <a:prstClr val="black"/>
                </a:solidFill>
                <a:ea typeface="ＭＳ Ｐゴシック" pitchFamily="34" charset="-128"/>
                <a:cs typeface="+mn-cs"/>
              </a:rPr>
              <a:pPr algn="r"/>
              <a:t>26</a:t>
            </a:fld>
            <a:endParaRPr lang="en-US" sz="800" dirty="0">
              <a:solidFill>
                <a:prstClr val="black"/>
              </a:solidFill>
              <a:ea typeface="ＭＳ Ｐゴシック" pitchFamily="34" charset="-128"/>
              <a:cs typeface="+mn-cs"/>
            </a:endParaRPr>
          </a:p>
        </p:txBody>
      </p:sp>
    </p:spTree>
    <p:extLst>
      <p:ext uri="{BB962C8B-B14F-4D97-AF65-F5344CB8AC3E}">
        <p14:creationId xmlns:p14="http://schemas.microsoft.com/office/powerpoint/2010/main" xmlns="" val="157191358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9" name="Text Box 4"/>
          <p:cNvSpPr txBox="1">
            <a:spLocks noChangeArrowheads="1"/>
          </p:cNvSpPr>
          <p:nvPr/>
        </p:nvSpPr>
        <p:spPr bwMode="auto">
          <a:xfrm>
            <a:off x="314325" y="3425825"/>
            <a:ext cx="4630738" cy="3671888"/>
          </a:xfrm>
          <a:prstGeom prst="rect">
            <a:avLst/>
          </a:prstGeom>
          <a:noFill/>
          <a:ln w="9525">
            <a:noFill/>
            <a:miter lim="800000"/>
            <a:headEnd/>
            <a:tailEnd/>
          </a:ln>
        </p:spPr>
        <p:txBody>
          <a:bodyPr lIns="101882" tIns="50941" rIns="101882" bIns="50941">
            <a:spAutoFit/>
          </a:bodyPr>
          <a:lstStyle/>
          <a:p>
            <a:pPr marL="257175" indent="-257175" eaLnBrk="0" hangingPunct="0"/>
            <a:r>
              <a:rPr lang="en-US" sz="1800" b="1" dirty="0">
                <a:ea typeface="ヒラギノ角ゴ Pro W3" pitchFamily="39" charset="-128"/>
              </a:rPr>
              <a:t>Open Label Phase</a:t>
            </a:r>
          </a:p>
          <a:p>
            <a:pPr marL="257175" indent="-257175" eaLnBrk="0" hangingPunct="0">
              <a:buClr>
                <a:schemeClr val="tx1"/>
              </a:buClr>
              <a:buFontTx/>
              <a:buChar char="•"/>
            </a:pPr>
            <a:r>
              <a:rPr lang="en-US" sz="1800" dirty="0">
                <a:ea typeface="ヒラギノ角ゴ Pro W3" pitchFamily="39" charset="-128"/>
              </a:rPr>
              <a:t>First 10 patients treated open-label</a:t>
            </a:r>
          </a:p>
          <a:p>
            <a:pPr marL="257175" indent="-257175" eaLnBrk="0" hangingPunct="0">
              <a:buClr>
                <a:schemeClr val="tx1"/>
              </a:buClr>
            </a:pPr>
            <a:endParaRPr lang="en-US" sz="1800" dirty="0">
              <a:ea typeface="ヒラギノ角ゴ Pro W3" pitchFamily="39" charset="-128"/>
            </a:endParaRPr>
          </a:p>
          <a:p>
            <a:pPr marL="257175" indent="-257175" eaLnBrk="0" hangingPunct="0">
              <a:buClr>
                <a:schemeClr val="tx1"/>
              </a:buClr>
            </a:pPr>
            <a:r>
              <a:rPr lang="en-US" sz="1800" b="1" dirty="0">
                <a:ea typeface="ヒラギノ角ゴ Pro W3" pitchFamily="39" charset="-128"/>
              </a:rPr>
              <a:t>Randomized Phase</a:t>
            </a:r>
          </a:p>
          <a:p>
            <a:pPr marL="257175" indent="-257175" eaLnBrk="0" hangingPunct="0">
              <a:buClr>
                <a:schemeClr val="tx1"/>
              </a:buClr>
              <a:buFontTx/>
              <a:buChar char="•"/>
            </a:pPr>
            <a:r>
              <a:rPr lang="en-US" sz="1800" dirty="0">
                <a:ea typeface="ヒラギノ角ゴ Pro W3" pitchFamily="39" charset="-128"/>
              </a:rPr>
              <a:t>140 patients randomized 1:1</a:t>
            </a:r>
          </a:p>
          <a:p>
            <a:pPr marL="257175" indent="-257175" eaLnBrk="0" hangingPunct="0">
              <a:buClr>
                <a:schemeClr val="tx1"/>
              </a:buClr>
              <a:buFontTx/>
              <a:buChar char="•"/>
            </a:pPr>
            <a:endParaRPr lang="en-US" sz="1800" dirty="0">
              <a:ea typeface="ヒラギノ角ゴ Pro W3" pitchFamily="39" charset="-128"/>
            </a:endParaRPr>
          </a:p>
          <a:p>
            <a:pPr marL="257175" indent="-257175" eaLnBrk="0" hangingPunct="0">
              <a:buClr>
                <a:schemeClr val="tx1"/>
              </a:buClr>
            </a:pPr>
            <a:r>
              <a:rPr lang="en-US" sz="1800" b="1" dirty="0">
                <a:ea typeface="ヒラギノ角ゴ Pro W3" pitchFamily="39" charset="-128"/>
              </a:rPr>
              <a:t>Primary Efficacy Objective</a:t>
            </a:r>
          </a:p>
          <a:p>
            <a:pPr marL="257175" indent="-257175" eaLnBrk="0" hangingPunct="0">
              <a:buClr>
                <a:schemeClr val="tx1"/>
              </a:buClr>
              <a:buFont typeface="Arial" charset="0"/>
              <a:buChar char="•"/>
            </a:pPr>
            <a:r>
              <a:rPr lang="en-US" sz="1800" dirty="0">
                <a:ea typeface="ヒラギノ角ゴ Pro W3" pitchFamily="39" charset="-128"/>
              </a:rPr>
              <a:t>To determine whether the Barostim </a:t>
            </a:r>
            <a:r>
              <a:rPr lang="en-US" sz="1800" i="1" dirty="0">
                <a:latin typeface="Times New Roman" pitchFamily="18" charset="0"/>
                <a:ea typeface="ヒラギノ角ゴ Pro W3" pitchFamily="39" charset="-128"/>
              </a:rPr>
              <a:t>neo</a:t>
            </a:r>
            <a:r>
              <a:rPr lang="en-US" sz="1800" dirty="0">
                <a:ea typeface="ヒラギノ角ゴ Pro W3" pitchFamily="39" charset="-128"/>
              </a:rPr>
              <a:t> system produces an increase in Left Ventricular Ejection Fraction (LVEF) from screening through 6 months of follow-up </a:t>
            </a:r>
          </a:p>
          <a:p>
            <a:pPr marL="257175" indent="-257175" eaLnBrk="0" hangingPunct="0">
              <a:buClr>
                <a:schemeClr val="accent2"/>
              </a:buClr>
            </a:pPr>
            <a:endParaRPr lang="en-US" sz="1800" dirty="0">
              <a:ea typeface="ヒラギノ角ゴ Pro W3" pitchFamily="39" charset="-128"/>
            </a:endParaRPr>
          </a:p>
          <a:p>
            <a:pPr marL="257175" indent="-257175" eaLnBrk="0" hangingPunct="0">
              <a:buClr>
                <a:schemeClr val="accent2"/>
              </a:buClr>
              <a:buFontTx/>
              <a:buChar char="•"/>
            </a:pPr>
            <a:endParaRPr lang="en-US" sz="1800" dirty="0">
              <a:ea typeface="ヒラギノ角ゴ Pro W3" pitchFamily="39" charset="-128"/>
            </a:endParaRPr>
          </a:p>
        </p:txBody>
      </p:sp>
      <p:sp>
        <p:nvSpPr>
          <p:cNvPr id="275476" name="Text Box 4"/>
          <p:cNvSpPr txBox="1">
            <a:spLocks noChangeArrowheads="1"/>
          </p:cNvSpPr>
          <p:nvPr/>
        </p:nvSpPr>
        <p:spPr bwMode="auto">
          <a:xfrm>
            <a:off x="5294313" y="3325813"/>
            <a:ext cx="3667125" cy="2847975"/>
          </a:xfrm>
          <a:prstGeom prst="rect">
            <a:avLst/>
          </a:prstGeom>
          <a:noFill/>
          <a:ln w="9525">
            <a:noFill/>
            <a:miter lim="800000"/>
            <a:headEnd/>
            <a:tailEnd/>
          </a:ln>
        </p:spPr>
        <p:txBody>
          <a:bodyPr lIns="101882" tIns="50941" rIns="101882" bIns="50941">
            <a:spAutoFit/>
          </a:bodyPr>
          <a:lstStyle/>
          <a:p>
            <a:pPr marL="257175" indent="-257175" eaLnBrk="0" hangingPunct="0"/>
            <a:r>
              <a:rPr lang="en-US" sz="1800" b="1">
                <a:ea typeface="ヒラギノ角ゴ Pro W3" pitchFamily="39" charset="-128"/>
              </a:rPr>
              <a:t>Key Inclusion Criteria</a:t>
            </a:r>
          </a:p>
          <a:p>
            <a:pPr marL="257175" indent="-257175" eaLnBrk="0" hangingPunct="0">
              <a:buClr>
                <a:schemeClr val="tx1"/>
              </a:buClr>
              <a:buFontTx/>
              <a:buChar char="•"/>
            </a:pPr>
            <a:r>
              <a:rPr lang="en-US" sz="1800">
                <a:ea typeface="ヒラギノ角ゴ Pro W3" pitchFamily="39" charset="-128"/>
              </a:rPr>
              <a:t>LVEF ≤ 35%</a:t>
            </a:r>
          </a:p>
          <a:p>
            <a:pPr marL="257175" indent="-257175" eaLnBrk="0" hangingPunct="0">
              <a:buClr>
                <a:schemeClr val="tx1"/>
              </a:buClr>
              <a:buFontTx/>
              <a:buChar char="•"/>
            </a:pPr>
            <a:r>
              <a:rPr lang="en-US" sz="1800">
                <a:ea typeface="ヒラギノ角ゴ Pro W3" pitchFamily="39" charset="-128"/>
              </a:rPr>
              <a:t>NYHA Class III</a:t>
            </a:r>
          </a:p>
          <a:p>
            <a:pPr marL="257175" indent="-257175" eaLnBrk="0" hangingPunct="0">
              <a:buClr>
                <a:schemeClr val="tx1"/>
              </a:buClr>
              <a:buFontTx/>
              <a:buChar char="•"/>
            </a:pPr>
            <a:r>
              <a:rPr lang="en-US" sz="1800">
                <a:ea typeface="ヒラギノ角ゴ Pro W3" pitchFamily="39" charset="-128"/>
              </a:rPr>
              <a:t>On stable, guideline-directed heart failure therapy for at least 4 weeks</a:t>
            </a:r>
          </a:p>
          <a:p>
            <a:pPr marL="257175" indent="-257175" eaLnBrk="0" hangingPunct="0">
              <a:buClr>
                <a:schemeClr val="tx1"/>
              </a:buClr>
              <a:buFontTx/>
              <a:buChar char="•"/>
            </a:pPr>
            <a:r>
              <a:rPr lang="en-US" sz="1800">
                <a:ea typeface="ヒラギノ角ゴ Pro W3" pitchFamily="39" charset="-128"/>
              </a:rPr>
              <a:t>Serum creatinine ≤ 2.5 mg/dL and not being treated with dialysis</a:t>
            </a:r>
          </a:p>
          <a:p>
            <a:pPr marL="257175" indent="-257175" eaLnBrk="0" hangingPunct="0">
              <a:buClr>
                <a:schemeClr val="accent2"/>
              </a:buClr>
            </a:pPr>
            <a:endParaRPr lang="en-US" sz="1800">
              <a:ea typeface="ヒラギノ角ゴ Pro W3" pitchFamily="39" charset="-128"/>
            </a:endParaRPr>
          </a:p>
        </p:txBody>
      </p:sp>
      <p:grpSp>
        <p:nvGrpSpPr>
          <p:cNvPr id="25" name="Group 24"/>
          <p:cNvGrpSpPr/>
          <p:nvPr/>
        </p:nvGrpSpPr>
        <p:grpSpPr>
          <a:xfrm>
            <a:off x="314325" y="1256364"/>
            <a:ext cx="8363716" cy="1540822"/>
            <a:chOff x="497799" y="1419955"/>
            <a:chExt cx="8363716" cy="1540822"/>
          </a:xfrm>
        </p:grpSpPr>
        <p:sp>
          <p:nvSpPr>
            <p:cNvPr id="26" name="Line 9"/>
            <p:cNvSpPr>
              <a:spLocks noChangeShapeType="1"/>
            </p:cNvSpPr>
            <p:nvPr/>
          </p:nvSpPr>
          <p:spPr bwMode="auto">
            <a:xfrm flipH="1">
              <a:off x="851956" y="2047875"/>
              <a:ext cx="944981" cy="0"/>
            </a:xfrm>
            <a:prstGeom prst="line">
              <a:avLst/>
            </a:prstGeom>
            <a:noFill/>
            <a:ln w="38100" cmpd="sng">
              <a:solidFill>
                <a:schemeClr val="tx1"/>
              </a:solidFill>
              <a:round/>
              <a:headEnd/>
              <a:tailEnd/>
            </a:ln>
          </p:spPr>
          <p:txBody>
            <a:bodyPr lIns="101882" tIns="50941" rIns="101882" bIns="50941"/>
            <a:lstStyle/>
            <a:p>
              <a:endParaRPr lang="en-US"/>
            </a:p>
          </p:txBody>
        </p:sp>
        <p:sp>
          <p:nvSpPr>
            <p:cNvPr id="27" name="Line 37"/>
            <p:cNvSpPr>
              <a:spLocks noChangeShapeType="1"/>
            </p:cNvSpPr>
            <p:nvPr/>
          </p:nvSpPr>
          <p:spPr bwMode="auto">
            <a:xfrm>
              <a:off x="3321996" y="1419955"/>
              <a:ext cx="2805" cy="1311448"/>
            </a:xfrm>
            <a:prstGeom prst="line">
              <a:avLst/>
            </a:prstGeom>
            <a:noFill/>
            <a:ln w="38100" cmpd="sng">
              <a:solidFill>
                <a:schemeClr val="tx1"/>
              </a:solidFill>
              <a:round/>
              <a:headEnd/>
              <a:tailEnd/>
            </a:ln>
          </p:spPr>
          <p:txBody>
            <a:bodyPr lIns="101882" tIns="50941" rIns="101882" bIns="50941"/>
            <a:lstStyle/>
            <a:p>
              <a:endParaRPr lang="en-US"/>
            </a:p>
          </p:txBody>
        </p:sp>
        <p:sp>
          <p:nvSpPr>
            <p:cNvPr id="28" name="Line 5"/>
            <p:cNvSpPr>
              <a:spLocks noChangeShapeType="1"/>
            </p:cNvSpPr>
            <p:nvPr/>
          </p:nvSpPr>
          <p:spPr bwMode="auto">
            <a:xfrm>
              <a:off x="7868876" y="1430474"/>
              <a:ext cx="0" cy="1305838"/>
            </a:xfrm>
            <a:prstGeom prst="line">
              <a:avLst/>
            </a:prstGeom>
            <a:noFill/>
            <a:ln w="38100" cmpd="sng">
              <a:solidFill>
                <a:schemeClr val="tx1"/>
              </a:solidFill>
              <a:round/>
              <a:headEnd/>
              <a:tailEnd/>
            </a:ln>
          </p:spPr>
          <p:txBody>
            <a:bodyPr lIns="101882" tIns="50941" rIns="101882" bIns="50941"/>
            <a:lstStyle/>
            <a:p>
              <a:endParaRPr lang="en-US"/>
            </a:p>
          </p:txBody>
        </p:sp>
        <p:sp>
          <p:nvSpPr>
            <p:cNvPr id="29" name="Line 8"/>
            <p:cNvSpPr>
              <a:spLocks noChangeShapeType="1"/>
            </p:cNvSpPr>
            <p:nvPr/>
          </p:nvSpPr>
          <p:spPr bwMode="auto">
            <a:xfrm flipH="1">
              <a:off x="4850439" y="1430474"/>
              <a:ext cx="0" cy="1305838"/>
            </a:xfrm>
            <a:prstGeom prst="line">
              <a:avLst/>
            </a:prstGeom>
            <a:noFill/>
            <a:ln w="38100" cmpd="sng">
              <a:solidFill>
                <a:schemeClr val="tx1"/>
              </a:solidFill>
              <a:round/>
              <a:headEnd/>
              <a:tailEnd/>
            </a:ln>
          </p:spPr>
          <p:txBody>
            <a:bodyPr lIns="101882" tIns="50941" rIns="101882" bIns="50941"/>
            <a:lstStyle/>
            <a:p>
              <a:endParaRPr lang="en-US"/>
            </a:p>
          </p:txBody>
        </p:sp>
        <p:sp>
          <p:nvSpPr>
            <p:cNvPr id="30" name="Line 9"/>
            <p:cNvSpPr>
              <a:spLocks noChangeShapeType="1"/>
            </p:cNvSpPr>
            <p:nvPr/>
          </p:nvSpPr>
          <p:spPr bwMode="auto">
            <a:xfrm>
              <a:off x="2342551" y="1424864"/>
              <a:ext cx="4208" cy="1311448"/>
            </a:xfrm>
            <a:prstGeom prst="line">
              <a:avLst/>
            </a:prstGeom>
            <a:noFill/>
            <a:ln w="38100" cmpd="sng">
              <a:solidFill>
                <a:schemeClr val="tx1"/>
              </a:solidFill>
              <a:round/>
              <a:headEnd/>
              <a:tailEnd/>
            </a:ln>
          </p:spPr>
          <p:txBody>
            <a:bodyPr lIns="101882" tIns="50941" rIns="101882" bIns="50941"/>
            <a:lstStyle/>
            <a:p>
              <a:endParaRPr lang="en-US"/>
            </a:p>
          </p:txBody>
        </p:sp>
        <p:sp>
          <p:nvSpPr>
            <p:cNvPr id="31" name="Text Box 11"/>
            <p:cNvSpPr txBox="1">
              <a:spLocks noChangeArrowheads="1"/>
            </p:cNvSpPr>
            <p:nvPr/>
          </p:nvSpPr>
          <p:spPr bwMode="auto">
            <a:xfrm rot="16200000">
              <a:off x="1069371" y="1992244"/>
              <a:ext cx="1251289" cy="241376"/>
            </a:xfrm>
            <a:prstGeom prst="rect">
              <a:avLst/>
            </a:prstGeom>
            <a:noFill/>
            <a:ln w="9525">
              <a:noFill/>
              <a:miter lim="800000"/>
              <a:headEnd/>
              <a:tailEnd/>
            </a:ln>
          </p:spPr>
          <p:txBody>
            <a:bodyPr wrap="square" lIns="101882" tIns="50941" rIns="101882" bIns="50941">
              <a:spAutoFit/>
            </a:bodyPr>
            <a:lstStyle/>
            <a:p>
              <a:pPr eaLnBrk="0" hangingPunct="0">
                <a:spcBef>
                  <a:spcPct val="50000"/>
                </a:spcBef>
              </a:pPr>
              <a:r>
                <a:rPr lang="en-US" sz="900" b="1" dirty="0" smtClean="0">
                  <a:ea typeface="ヒラギノ角ゴ Pro W3" pitchFamily="39" charset="-128"/>
                </a:rPr>
                <a:t>IMPLANT</a:t>
              </a:r>
              <a:endParaRPr lang="en-US" sz="900" b="1" dirty="0">
                <a:ea typeface="ヒラギノ角ゴ Pro W3" pitchFamily="39" charset="-128"/>
              </a:endParaRPr>
            </a:p>
          </p:txBody>
        </p:sp>
        <p:sp>
          <p:nvSpPr>
            <p:cNvPr id="32" name="Text Box 12"/>
            <p:cNvSpPr txBox="1">
              <a:spLocks noChangeArrowheads="1"/>
            </p:cNvSpPr>
            <p:nvPr/>
          </p:nvSpPr>
          <p:spPr bwMode="auto">
            <a:xfrm>
              <a:off x="1796938" y="1538176"/>
              <a:ext cx="6938756" cy="399642"/>
            </a:xfrm>
            <a:prstGeom prst="rect">
              <a:avLst/>
            </a:prstGeom>
            <a:gradFill flip="none" rotWithShape="1">
              <a:gsLst>
                <a:gs pos="0">
                  <a:schemeClr val="bg1">
                    <a:lumMod val="65000"/>
                  </a:schemeClr>
                </a:gs>
                <a:gs pos="100000">
                  <a:srgbClr val="FFFFFF">
                    <a:alpha val="0"/>
                  </a:srgbClr>
                </a:gs>
                <a:gs pos="92000">
                  <a:schemeClr val="bg1">
                    <a:lumMod val="65000"/>
                  </a:schemeClr>
                </a:gs>
              </a:gsLst>
              <a:lin ang="0" scaled="1"/>
              <a:tileRect/>
            </a:gradFill>
            <a:ln w="3175" algn="ctr">
              <a:noFill/>
              <a:miter lim="800000"/>
              <a:headEnd/>
              <a:tailEnd/>
            </a:ln>
          </p:spPr>
          <p:txBody>
            <a:bodyPr lIns="101882" tIns="50941" rIns="101882" bIns="50941" anchor="ctr">
              <a:noAutofit/>
            </a:bodyPr>
            <a:lstStyle/>
            <a:p>
              <a:pPr eaLnBrk="0" fontAlgn="auto" hangingPunct="0">
                <a:spcBef>
                  <a:spcPct val="50000"/>
                </a:spcBef>
                <a:spcAft>
                  <a:spcPts val="0"/>
                </a:spcAft>
                <a:defRPr/>
              </a:pPr>
              <a:r>
                <a:rPr lang="en-US" sz="1400" b="1" dirty="0" smtClean="0">
                  <a:solidFill>
                    <a:srgbClr val="000000"/>
                  </a:solidFill>
                  <a:latin typeface="+mn-lt"/>
                  <a:ea typeface="+mn-ea"/>
                  <a:cs typeface="+mn-cs"/>
                </a:rPr>
                <a:t>                        MEDICAL MANAGEMENT (N=70)</a:t>
              </a:r>
              <a:endParaRPr lang="en-US" sz="1400" b="1" dirty="0">
                <a:solidFill>
                  <a:srgbClr val="000000"/>
                </a:solidFill>
                <a:latin typeface="+mn-lt"/>
                <a:ea typeface="+mn-ea"/>
                <a:cs typeface="+mn-cs"/>
              </a:endParaRPr>
            </a:p>
          </p:txBody>
        </p:sp>
        <p:sp>
          <p:nvSpPr>
            <p:cNvPr id="33" name="Text Box 13"/>
            <p:cNvSpPr txBox="1">
              <a:spLocks noChangeArrowheads="1"/>
            </p:cNvSpPr>
            <p:nvPr/>
          </p:nvSpPr>
          <p:spPr bwMode="auto">
            <a:xfrm>
              <a:off x="1796938" y="2152121"/>
              <a:ext cx="6938756" cy="387123"/>
            </a:xfrm>
            <a:prstGeom prst="rect">
              <a:avLst/>
            </a:prstGeom>
            <a:gradFill flip="none" rotWithShape="1">
              <a:gsLst>
                <a:gs pos="0">
                  <a:schemeClr val="tx1"/>
                </a:gs>
                <a:gs pos="100000">
                  <a:srgbClr val="FFFFFF">
                    <a:alpha val="0"/>
                  </a:srgbClr>
                </a:gs>
                <a:gs pos="92000">
                  <a:schemeClr val="tx1"/>
                </a:gs>
              </a:gsLst>
              <a:lin ang="0" scaled="1"/>
              <a:tileRect/>
            </a:gradFill>
            <a:ln w="3175" algn="ctr">
              <a:noFill/>
              <a:miter lim="800000"/>
              <a:headEnd/>
              <a:tailEnd/>
            </a:ln>
          </p:spPr>
          <p:txBody>
            <a:bodyPr lIns="101882" tIns="50941" rIns="101882" bIns="50941" anchor="ctr">
              <a:noAutofit/>
            </a:bodyPr>
            <a:lstStyle>
              <a:defPPr>
                <a:defRPr lang="en-US"/>
              </a:defPPr>
              <a:lvl1pPr eaLnBrk="0" fontAlgn="auto" hangingPunct="0">
                <a:spcBef>
                  <a:spcPct val="50000"/>
                </a:spcBef>
                <a:spcAft>
                  <a:spcPts val="0"/>
                </a:spcAft>
                <a:defRPr sz="1400" b="1">
                  <a:solidFill>
                    <a:srgbClr val="000000"/>
                  </a:solidFill>
                  <a:latin typeface="+mn-lt"/>
                  <a:ea typeface="+mn-ea"/>
                  <a:cs typeface="+mn-cs"/>
                </a:defRPr>
              </a:lvl1pPr>
            </a:lstStyle>
            <a:p>
              <a:r>
                <a:rPr lang="en-US" dirty="0" smtClean="0">
                  <a:solidFill>
                    <a:srgbClr val="FFFFFF"/>
                  </a:solidFill>
                </a:rPr>
                <a:t>                        DEVICE </a:t>
              </a:r>
              <a:r>
                <a:rPr lang="en-US" dirty="0">
                  <a:solidFill>
                    <a:srgbClr val="FFFFFF"/>
                  </a:solidFill>
                </a:rPr>
                <a:t>+ MEDICAL </a:t>
              </a:r>
              <a:r>
                <a:rPr lang="en-US" dirty="0" smtClean="0">
                  <a:solidFill>
                    <a:srgbClr val="FFFFFF"/>
                  </a:solidFill>
                </a:rPr>
                <a:t>MANAGEMENT (N=70)</a:t>
              </a:r>
              <a:endParaRPr lang="en-US" dirty="0">
                <a:solidFill>
                  <a:srgbClr val="FFFFFF"/>
                </a:solidFill>
              </a:endParaRPr>
            </a:p>
          </p:txBody>
        </p:sp>
        <p:sp>
          <p:nvSpPr>
            <p:cNvPr id="34" name="Line 14"/>
            <p:cNvSpPr>
              <a:spLocks noChangeShapeType="1"/>
            </p:cNvSpPr>
            <p:nvPr/>
          </p:nvSpPr>
          <p:spPr bwMode="auto">
            <a:xfrm flipH="1">
              <a:off x="1796938" y="1424864"/>
              <a:ext cx="0" cy="1311448"/>
            </a:xfrm>
            <a:prstGeom prst="line">
              <a:avLst/>
            </a:prstGeom>
            <a:noFill/>
            <a:ln w="38100" cmpd="sng">
              <a:solidFill>
                <a:schemeClr val="tx1"/>
              </a:solidFill>
              <a:round/>
              <a:headEnd/>
              <a:tailEnd/>
            </a:ln>
          </p:spPr>
          <p:txBody>
            <a:bodyPr lIns="101882" tIns="50941" rIns="101882" bIns="50941"/>
            <a:lstStyle/>
            <a:p>
              <a:endParaRPr lang="en-US"/>
            </a:p>
          </p:txBody>
        </p:sp>
        <p:sp>
          <p:nvSpPr>
            <p:cNvPr id="35" name="Text Box 21"/>
            <p:cNvSpPr txBox="1">
              <a:spLocks noChangeArrowheads="1"/>
            </p:cNvSpPr>
            <p:nvPr/>
          </p:nvSpPr>
          <p:spPr bwMode="auto">
            <a:xfrm>
              <a:off x="4703387" y="2688623"/>
              <a:ext cx="824839" cy="272154"/>
            </a:xfrm>
            <a:prstGeom prst="rect">
              <a:avLst/>
            </a:prstGeom>
            <a:noFill/>
            <a:ln w="9525">
              <a:noFill/>
              <a:miter lim="800000"/>
              <a:headEnd/>
              <a:tailEnd/>
            </a:ln>
          </p:spPr>
          <p:txBody>
            <a:bodyPr wrap="none" lIns="101882" tIns="50941" rIns="101882" bIns="50941">
              <a:spAutoFit/>
            </a:bodyPr>
            <a:lstStyle/>
            <a:p>
              <a:pPr algn="ctr" eaLnBrk="0" hangingPunct="0">
                <a:spcBef>
                  <a:spcPct val="50000"/>
                </a:spcBef>
              </a:pPr>
              <a:r>
                <a:rPr lang="en-US" sz="1100" b="1" dirty="0" smtClean="0">
                  <a:ea typeface="ヒラギノ角ゴ Pro W3" pitchFamily="39" charset="-128"/>
                </a:rPr>
                <a:t>6 Months</a:t>
              </a:r>
              <a:endParaRPr lang="en-US" sz="1100" b="1" dirty="0">
                <a:ea typeface="ヒラギノ角ゴ Pro W3" pitchFamily="39" charset="-128"/>
              </a:endParaRPr>
            </a:p>
          </p:txBody>
        </p:sp>
        <p:sp>
          <p:nvSpPr>
            <p:cNvPr id="36" name="Text Box 23"/>
            <p:cNvSpPr txBox="1">
              <a:spLocks noChangeArrowheads="1"/>
            </p:cNvSpPr>
            <p:nvPr/>
          </p:nvSpPr>
          <p:spPr bwMode="auto">
            <a:xfrm>
              <a:off x="7698258" y="2688623"/>
              <a:ext cx="362660" cy="272154"/>
            </a:xfrm>
            <a:prstGeom prst="rect">
              <a:avLst/>
            </a:prstGeom>
            <a:noFill/>
            <a:ln w="9525">
              <a:noFill/>
              <a:miter lim="800000"/>
              <a:headEnd/>
              <a:tailEnd/>
            </a:ln>
          </p:spPr>
          <p:txBody>
            <a:bodyPr wrap="none" lIns="101882" tIns="50941" rIns="101882" bIns="50941">
              <a:spAutoFit/>
            </a:bodyPr>
            <a:lstStyle/>
            <a:p>
              <a:pPr algn="ctr" eaLnBrk="0" hangingPunct="0">
                <a:spcBef>
                  <a:spcPct val="50000"/>
                </a:spcBef>
              </a:pPr>
              <a:r>
                <a:rPr lang="en-US" sz="1100" b="1" dirty="0" smtClean="0">
                  <a:ea typeface="ヒラギノ角ゴ Pro W3" pitchFamily="39" charset="-128"/>
                </a:rPr>
                <a:t>12</a:t>
              </a:r>
              <a:endParaRPr lang="en-US" sz="1100" b="1" dirty="0">
                <a:ea typeface="ヒラギノ角ゴ Pro W3" pitchFamily="39" charset="-128"/>
              </a:endParaRPr>
            </a:p>
          </p:txBody>
        </p:sp>
        <p:sp>
          <p:nvSpPr>
            <p:cNvPr id="37" name="Text Box 34"/>
            <p:cNvSpPr txBox="1">
              <a:spLocks noChangeArrowheads="1"/>
            </p:cNvSpPr>
            <p:nvPr/>
          </p:nvSpPr>
          <p:spPr bwMode="auto">
            <a:xfrm>
              <a:off x="2187824" y="2688623"/>
              <a:ext cx="284207" cy="272154"/>
            </a:xfrm>
            <a:prstGeom prst="rect">
              <a:avLst/>
            </a:prstGeom>
            <a:noFill/>
            <a:ln w="9525">
              <a:noFill/>
              <a:miter lim="800000"/>
              <a:headEnd/>
              <a:tailEnd/>
            </a:ln>
          </p:spPr>
          <p:txBody>
            <a:bodyPr wrap="none" lIns="101882" tIns="50941" rIns="101882" bIns="50941">
              <a:spAutoFit/>
            </a:bodyPr>
            <a:lstStyle/>
            <a:p>
              <a:pPr algn="ctr" eaLnBrk="0" hangingPunct="0">
                <a:spcBef>
                  <a:spcPct val="50000"/>
                </a:spcBef>
              </a:pPr>
              <a:r>
                <a:rPr lang="en-US" sz="1100" b="1">
                  <a:ea typeface="ヒラギノ角ゴ Pro W3" pitchFamily="39" charset="-128"/>
                </a:rPr>
                <a:t>1</a:t>
              </a:r>
            </a:p>
          </p:txBody>
        </p:sp>
        <p:sp>
          <p:nvSpPr>
            <p:cNvPr id="38" name="Text Box 38"/>
            <p:cNvSpPr txBox="1">
              <a:spLocks noChangeArrowheads="1"/>
            </p:cNvSpPr>
            <p:nvPr/>
          </p:nvSpPr>
          <p:spPr bwMode="auto">
            <a:xfrm>
              <a:off x="3181998" y="2683714"/>
              <a:ext cx="284207" cy="272154"/>
            </a:xfrm>
            <a:prstGeom prst="rect">
              <a:avLst/>
            </a:prstGeom>
            <a:noFill/>
            <a:ln w="9525">
              <a:noFill/>
              <a:miter lim="800000"/>
              <a:headEnd/>
              <a:tailEnd/>
            </a:ln>
          </p:spPr>
          <p:txBody>
            <a:bodyPr wrap="none" lIns="101882" tIns="50941" rIns="101882" bIns="50941">
              <a:spAutoFit/>
            </a:bodyPr>
            <a:lstStyle/>
            <a:p>
              <a:pPr algn="ctr" eaLnBrk="0" hangingPunct="0">
                <a:spcBef>
                  <a:spcPct val="50000"/>
                </a:spcBef>
              </a:pPr>
              <a:r>
                <a:rPr lang="en-US" sz="1100" b="1" dirty="0" smtClean="0">
                  <a:ea typeface="ヒラギノ角ゴ Pro W3" pitchFamily="39" charset="-128"/>
                </a:rPr>
                <a:t>3</a:t>
              </a:r>
              <a:endParaRPr lang="en-US" sz="1100" b="1" dirty="0">
                <a:ea typeface="ヒラギノ角ゴ Pro W3" pitchFamily="39" charset="-128"/>
              </a:endParaRPr>
            </a:p>
          </p:txBody>
        </p:sp>
        <p:sp>
          <p:nvSpPr>
            <p:cNvPr id="39" name="Rectangle 38"/>
            <p:cNvSpPr/>
            <p:nvPr/>
          </p:nvSpPr>
          <p:spPr>
            <a:xfrm>
              <a:off x="497799" y="1419955"/>
              <a:ext cx="455084" cy="1379337"/>
            </a:xfrm>
            <a:prstGeom prst="rect">
              <a:avLst/>
            </a:prstGeom>
            <a:solidFill>
              <a:schemeClr val="tx1"/>
            </a:solidFill>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100" b="1" dirty="0">
                  <a:solidFill>
                    <a:schemeClr val="bg1"/>
                  </a:solidFill>
                </a:rPr>
                <a:t>BASELINE</a:t>
              </a:r>
            </a:p>
          </p:txBody>
        </p:sp>
        <p:sp>
          <p:nvSpPr>
            <p:cNvPr id="40" name="Rectangle 39"/>
            <p:cNvSpPr/>
            <p:nvPr/>
          </p:nvSpPr>
          <p:spPr>
            <a:xfrm>
              <a:off x="941624" y="1419955"/>
              <a:ext cx="455084" cy="1379337"/>
            </a:xfrm>
            <a:prstGeom prst="rect">
              <a:avLst/>
            </a:prstGeom>
            <a:solidFill>
              <a:schemeClr val="bg1"/>
            </a:solidFill>
            <a:ln w="19050" cmpd="sng">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vert270" wrap="square" lIns="91440" tIns="45720" rIns="91440" bIns="45720" numCol="1" spcCol="0" rtlCol="0" fromWordArt="0" anchor="ctr" anchorCtr="0" forceAA="0" compatLnSpc="1">
              <a:prstTxWarp prst="textNoShape">
                <a:avLst/>
              </a:prstTxWarp>
              <a:noAutofit/>
            </a:bodyPr>
            <a:lstStyle/>
            <a:p>
              <a:pPr algn="ctr"/>
              <a:r>
                <a:rPr lang="en-US" sz="1000" b="1" dirty="0" smtClean="0"/>
                <a:t>1:1 RANDOMIZATION</a:t>
              </a:r>
              <a:endParaRPr lang="en-US" sz="1000" b="1" dirty="0"/>
            </a:p>
          </p:txBody>
        </p:sp>
        <p:sp>
          <p:nvSpPr>
            <p:cNvPr id="41" name="Text Box 21"/>
            <p:cNvSpPr txBox="1">
              <a:spLocks noChangeArrowheads="1"/>
            </p:cNvSpPr>
            <p:nvPr/>
          </p:nvSpPr>
          <p:spPr bwMode="auto">
            <a:xfrm>
              <a:off x="8085161" y="2493776"/>
              <a:ext cx="776354" cy="379876"/>
            </a:xfrm>
            <a:prstGeom prst="rect">
              <a:avLst/>
            </a:prstGeom>
            <a:noFill/>
            <a:ln w="9525">
              <a:noFill/>
              <a:miter lim="800000"/>
              <a:headEnd/>
              <a:tailEnd/>
            </a:ln>
          </p:spPr>
          <p:txBody>
            <a:bodyPr wrap="none" lIns="101882" tIns="50941" rIns="101882" bIns="50941">
              <a:spAutoFit/>
            </a:bodyPr>
            <a:lstStyle/>
            <a:p>
              <a:pPr algn="ctr" eaLnBrk="0" hangingPunct="0">
                <a:spcBef>
                  <a:spcPct val="50000"/>
                </a:spcBef>
              </a:pPr>
              <a:r>
                <a:rPr lang="en-US" sz="900" b="1" dirty="0" smtClean="0">
                  <a:ea typeface="ヒラギノ角ゴ Pro W3" pitchFamily="39" charset="-128"/>
                </a:rPr>
                <a:t>Long-term</a:t>
              </a:r>
            </a:p>
            <a:p>
              <a:pPr algn="ctr" eaLnBrk="0" hangingPunct="0">
                <a:spcBef>
                  <a:spcPts val="0"/>
                </a:spcBef>
              </a:pPr>
              <a:r>
                <a:rPr lang="en-US" sz="900" b="1" dirty="0" smtClean="0">
                  <a:ea typeface="ヒラギノ角ゴ Pro W3" pitchFamily="39" charset="-128"/>
                </a:rPr>
                <a:t>Follow-up</a:t>
              </a:r>
              <a:endParaRPr lang="en-US" sz="900" b="1" dirty="0">
                <a:ea typeface="ヒラギノ角ゴ Pro W3" pitchFamily="39" charset="-128"/>
              </a:endParaRPr>
            </a:p>
          </p:txBody>
        </p:sp>
      </p:grpSp>
      <p:sp>
        <p:nvSpPr>
          <p:cNvPr id="3" name="Title 2"/>
          <p:cNvSpPr>
            <a:spLocks noGrp="1"/>
          </p:cNvSpPr>
          <p:nvPr>
            <p:ph type="title"/>
          </p:nvPr>
        </p:nvSpPr>
        <p:spPr/>
        <p:txBody>
          <a:bodyPr/>
          <a:lstStyle/>
          <a:p>
            <a:r>
              <a:rPr lang="en-US" dirty="0" smtClean="0">
                <a:cs typeface="Arial" charset="0"/>
              </a:rPr>
              <a:t>On-going Heart </a:t>
            </a:r>
            <a:r>
              <a:rPr lang="en-US" dirty="0">
                <a:cs typeface="Arial" charset="0"/>
              </a:rPr>
              <a:t>Failure </a:t>
            </a:r>
            <a:r>
              <a:rPr lang="en-US" dirty="0" smtClean="0">
                <a:cs typeface="Arial" charset="0"/>
              </a:rPr>
              <a:t>Trial</a:t>
            </a:r>
            <a:endParaRPr lang="en-US" dirty="0">
              <a:cs typeface="Arial" charset="0"/>
            </a:endParaRPr>
          </a:p>
        </p:txBody>
      </p:sp>
      <p:sp>
        <p:nvSpPr>
          <p:cNvPr id="275478" name="Title 49"/>
          <p:cNvSpPr>
            <a:spLocks/>
          </p:cNvSpPr>
          <p:nvPr/>
        </p:nvSpPr>
        <p:spPr bwMode="auto">
          <a:xfrm>
            <a:off x="53975" y="23813"/>
            <a:ext cx="8229600" cy="573087"/>
          </a:xfrm>
          <a:prstGeom prst="rect">
            <a:avLst/>
          </a:prstGeom>
          <a:noFill/>
          <a:ln w="9525">
            <a:noFill/>
            <a:miter lim="800000"/>
            <a:headEnd/>
            <a:tailEnd/>
          </a:ln>
        </p:spPr>
        <p:txBody>
          <a:bodyPr anchor="ctr"/>
          <a:lstStyle/>
          <a:p>
            <a:endParaRPr lang="en-US" b="1" dirty="0">
              <a:solidFill>
                <a:srgbClr val="FFFFFF"/>
              </a:solidFill>
              <a:cs typeface="Arial" charset="0"/>
            </a:endParaRPr>
          </a:p>
        </p:txBody>
      </p:sp>
    </p:spTree>
    <p:extLst>
      <p:ext uri="{BB962C8B-B14F-4D97-AF65-F5344CB8AC3E}">
        <p14:creationId xmlns:p14="http://schemas.microsoft.com/office/powerpoint/2010/main" xmlns="" val="3313242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
          <p:cNvGrpSpPr>
            <a:grpSpLocks/>
          </p:cNvGrpSpPr>
          <p:nvPr/>
        </p:nvGrpSpPr>
        <p:grpSpPr bwMode="auto">
          <a:xfrm>
            <a:off x="188218" y="621694"/>
            <a:ext cx="8414633" cy="4204387"/>
            <a:chOff x="0" y="811"/>
            <a:chExt cx="5744" cy="2870"/>
          </a:xfrm>
        </p:grpSpPr>
        <p:pic>
          <p:nvPicPr>
            <p:cNvPr id="5" name="Picture 5"/>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0" y="811"/>
              <a:ext cx="2862" cy="2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grpSp>
          <p:nvGrpSpPr>
            <p:cNvPr id="6" name="Group 11"/>
            <p:cNvGrpSpPr>
              <a:grpSpLocks/>
            </p:cNvGrpSpPr>
            <p:nvPr/>
          </p:nvGrpSpPr>
          <p:grpSpPr bwMode="auto">
            <a:xfrm>
              <a:off x="1003" y="813"/>
              <a:ext cx="4741" cy="2868"/>
              <a:chOff x="1003" y="813"/>
              <a:chExt cx="4741" cy="2868"/>
            </a:xfrm>
          </p:grpSpPr>
          <p:sp>
            <p:nvSpPr>
              <p:cNvPr id="7" name="Text Box 6"/>
              <p:cNvSpPr txBox="1">
                <a:spLocks noChangeArrowheads="1"/>
              </p:cNvSpPr>
              <p:nvPr/>
            </p:nvSpPr>
            <p:spPr bwMode="auto">
              <a:xfrm>
                <a:off x="1003" y="3007"/>
                <a:ext cx="646"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1993900" eaLnBrk="0" hangingPunct="0">
                  <a:defRPr sz="2800">
                    <a:solidFill>
                      <a:schemeClr val="tx1"/>
                    </a:solidFill>
                    <a:latin typeface="Times New Roman" charset="0"/>
                    <a:ea typeface="ＭＳ Ｐゴシック" charset="0"/>
                  </a:defRPr>
                </a:lvl1pPr>
                <a:lvl2pPr defTabSz="1993900" eaLnBrk="0" hangingPunct="0">
                  <a:defRPr sz="2800">
                    <a:solidFill>
                      <a:schemeClr val="tx1"/>
                    </a:solidFill>
                    <a:latin typeface="Times New Roman" charset="0"/>
                    <a:ea typeface="ＭＳ Ｐゴシック" charset="0"/>
                  </a:defRPr>
                </a:lvl2pPr>
                <a:lvl3pPr defTabSz="1993900" eaLnBrk="0" hangingPunct="0">
                  <a:defRPr sz="2800">
                    <a:solidFill>
                      <a:schemeClr val="tx1"/>
                    </a:solidFill>
                    <a:latin typeface="Times New Roman" charset="0"/>
                    <a:ea typeface="ＭＳ Ｐゴシック" charset="0"/>
                  </a:defRPr>
                </a:lvl3pPr>
                <a:lvl4pPr defTabSz="1993900" eaLnBrk="0" hangingPunct="0">
                  <a:defRPr sz="2800">
                    <a:solidFill>
                      <a:schemeClr val="tx1"/>
                    </a:solidFill>
                    <a:latin typeface="Times New Roman" charset="0"/>
                    <a:ea typeface="ＭＳ Ｐゴシック" charset="0"/>
                  </a:defRPr>
                </a:lvl4pPr>
                <a:lvl5pPr defTabSz="1993900" eaLnBrk="0" hangingPunct="0">
                  <a:defRPr sz="2800">
                    <a:solidFill>
                      <a:schemeClr val="tx1"/>
                    </a:solidFill>
                    <a:latin typeface="Times New Roman" charset="0"/>
                    <a:ea typeface="ＭＳ Ｐゴシック" charset="0"/>
                  </a:defRPr>
                </a:lvl5pPr>
                <a:lvl6pPr defTabSz="1993900" eaLnBrk="0" fontAlgn="base" hangingPunct="0">
                  <a:spcBef>
                    <a:spcPct val="0"/>
                  </a:spcBef>
                  <a:spcAft>
                    <a:spcPct val="0"/>
                  </a:spcAft>
                  <a:defRPr sz="2800">
                    <a:solidFill>
                      <a:schemeClr val="tx1"/>
                    </a:solidFill>
                    <a:latin typeface="Times New Roman" charset="0"/>
                    <a:ea typeface="ＭＳ Ｐゴシック" charset="0"/>
                  </a:defRPr>
                </a:lvl6pPr>
                <a:lvl7pPr defTabSz="1993900" eaLnBrk="0" fontAlgn="base" hangingPunct="0">
                  <a:spcBef>
                    <a:spcPct val="0"/>
                  </a:spcBef>
                  <a:spcAft>
                    <a:spcPct val="0"/>
                  </a:spcAft>
                  <a:defRPr sz="2800">
                    <a:solidFill>
                      <a:schemeClr val="tx1"/>
                    </a:solidFill>
                    <a:latin typeface="Times New Roman" charset="0"/>
                    <a:ea typeface="ＭＳ Ｐゴシック" charset="0"/>
                  </a:defRPr>
                </a:lvl7pPr>
                <a:lvl8pPr defTabSz="1993900" eaLnBrk="0" fontAlgn="base" hangingPunct="0">
                  <a:spcBef>
                    <a:spcPct val="0"/>
                  </a:spcBef>
                  <a:spcAft>
                    <a:spcPct val="0"/>
                  </a:spcAft>
                  <a:defRPr sz="2800">
                    <a:solidFill>
                      <a:schemeClr val="tx1"/>
                    </a:solidFill>
                    <a:latin typeface="Times New Roman" charset="0"/>
                    <a:ea typeface="ＭＳ Ｐゴシック" charset="0"/>
                  </a:defRPr>
                </a:lvl8pPr>
                <a:lvl9pPr defTabSz="19939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defRPr/>
                </a:pPr>
                <a:r>
                  <a:rPr lang="el-GR" sz="1200" b="1" dirty="0" smtClean="0">
                    <a:latin typeface="Arial" charset="0"/>
                    <a:cs typeface="Arial" charset="0"/>
                  </a:rPr>
                  <a:t>Δ</a:t>
                </a:r>
                <a:r>
                  <a:rPr lang="en-US" sz="1200" b="1" dirty="0" smtClean="0">
                    <a:latin typeface="Arial" charset="0"/>
                    <a:cs typeface="Arial" charset="0"/>
                  </a:rPr>
                  <a:t>=</a:t>
                </a:r>
                <a:r>
                  <a:rPr lang="en-US" sz="1200" b="1" dirty="0" smtClean="0">
                    <a:latin typeface="Arial" charset="0"/>
                    <a:cs typeface="+mn-cs"/>
                  </a:rPr>
                  <a:t>-8.8 </a:t>
                </a:r>
                <a:r>
                  <a:rPr lang="en-US" sz="1200" b="1" dirty="0" smtClean="0">
                    <a:latin typeface="Arial" charset="0"/>
                    <a:cs typeface="Arial" charset="0"/>
                  </a:rPr>
                  <a:t>± 2.2</a:t>
                </a:r>
              </a:p>
              <a:p>
                <a:pPr algn="ctr" eaLnBrk="1" hangingPunct="1">
                  <a:defRPr/>
                </a:pPr>
                <a:r>
                  <a:rPr lang="en-US" sz="1200" b="1" i="1" dirty="0" smtClean="0">
                    <a:latin typeface="Arial" charset="0"/>
                    <a:cs typeface="Arial" charset="0"/>
                  </a:rPr>
                  <a:t>p</a:t>
                </a:r>
                <a:r>
                  <a:rPr lang="en-US" sz="1200" b="1" dirty="0" smtClean="0">
                    <a:latin typeface="Arial" charset="0"/>
                    <a:cs typeface="Arial" charset="0"/>
                  </a:rPr>
                  <a:t>=0.01</a:t>
                </a:r>
              </a:p>
            </p:txBody>
          </p:sp>
          <p:sp>
            <p:nvSpPr>
              <p:cNvPr id="8" name="Text Box 7"/>
              <p:cNvSpPr txBox="1">
                <a:spLocks noChangeArrowheads="1"/>
              </p:cNvSpPr>
              <p:nvPr/>
            </p:nvSpPr>
            <p:spPr bwMode="auto">
              <a:xfrm>
                <a:off x="1607" y="3006"/>
                <a:ext cx="699" cy="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1993900" eaLnBrk="0" hangingPunct="0">
                  <a:defRPr sz="2800">
                    <a:solidFill>
                      <a:schemeClr val="tx1"/>
                    </a:solidFill>
                    <a:latin typeface="Times New Roman" charset="0"/>
                    <a:ea typeface="ＭＳ Ｐゴシック" charset="0"/>
                  </a:defRPr>
                </a:lvl1pPr>
                <a:lvl2pPr defTabSz="1993900" eaLnBrk="0" hangingPunct="0">
                  <a:defRPr sz="2800">
                    <a:solidFill>
                      <a:schemeClr val="tx1"/>
                    </a:solidFill>
                    <a:latin typeface="Times New Roman" charset="0"/>
                    <a:ea typeface="ＭＳ Ｐゴシック" charset="0"/>
                  </a:defRPr>
                </a:lvl2pPr>
                <a:lvl3pPr defTabSz="1993900" eaLnBrk="0" hangingPunct="0">
                  <a:defRPr sz="2800">
                    <a:solidFill>
                      <a:schemeClr val="tx1"/>
                    </a:solidFill>
                    <a:latin typeface="Times New Roman" charset="0"/>
                    <a:ea typeface="ＭＳ Ｐゴシック" charset="0"/>
                  </a:defRPr>
                </a:lvl3pPr>
                <a:lvl4pPr defTabSz="1993900" eaLnBrk="0" hangingPunct="0">
                  <a:defRPr sz="2800">
                    <a:solidFill>
                      <a:schemeClr val="tx1"/>
                    </a:solidFill>
                    <a:latin typeface="Times New Roman" charset="0"/>
                    <a:ea typeface="ＭＳ Ｐゴシック" charset="0"/>
                  </a:defRPr>
                </a:lvl4pPr>
                <a:lvl5pPr defTabSz="1993900" eaLnBrk="0" hangingPunct="0">
                  <a:defRPr sz="2800">
                    <a:solidFill>
                      <a:schemeClr val="tx1"/>
                    </a:solidFill>
                    <a:latin typeface="Times New Roman" charset="0"/>
                    <a:ea typeface="ＭＳ Ｐゴシック" charset="0"/>
                  </a:defRPr>
                </a:lvl5pPr>
                <a:lvl6pPr defTabSz="1993900" eaLnBrk="0" fontAlgn="base" hangingPunct="0">
                  <a:spcBef>
                    <a:spcPct val="0"/>
                  </a:spcBef>
                  <a:spcAft>
                    <a:spcPct val="0"/>
                  </a:spcAft>
                  <a:defRPr sz="2800">
                    <a:solidFill>
                      <a:schemeClr val="tx1"/>
                    </a:solidFill>
                    <a:latin typeface="Times New Roman" charset="0"/>
                    <a:ea typeface="ＭＳ Ｐゴシック" charset="0"/>
                  </a:defRPr>
                </a:lvl6pPr>
                <a:lvl7pPr defTabSz="1993900" eaLnBrk="0" fontAlgn="base" hangingPunct="0">
                  <a:spcBef>
                    <a:spcPct val="0"/>
                  </a:spcBef>
                  <a:spcAft>
                    <a:spcPct val="0"/>
                  </a:spcAft>
                  <a:defRPr sz="2800">
                    <a:solidFill>
                      <a:schemeClr val="tx1"/>
                    </a:solidFill>
                    <a:latin typeface="Times New Roman" charset="0"/>
                    <a:ea typeface="ＭＳ Ｐゴシック" charset="0"/>
                  </a:defRPr>
                </a:lvl7pPr>
                <a:lvl8pPr defTabSz="1993900" eaLnBrk="0" fontAlgn="base" hangingPunct="0">
                  <a:spcBef>
                    <a:spcPct val="0"/>
                  </a:spcBef>
                  <a:spcAft>
                    <a:spcPct val="0"/>
                  </a:spcAft>
                  <a:defRPr sz="2800">
                    <a:solidFill>
                      <a:schemeClr val="tx1"/>
                    </a:solidFill>
                    <a:latin typeface="Times New Roman" charset="0"/>
                    <a:ea typeface="ＭＳ Ｐゴシック" charset="0"/>
                  </a:defRPr>
                </a:lvl8pPr>
                <a:lvl9pPr defTabSz="19939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defRPr/>
                </a:pPr>
                <a:r>
                  <a:rPr lang="el-GR" sz="1200" b="1" smtClean="0">
                    <a:latin typeface="Arial" charset="0"/>
                    <a:cs typeface="Arial" charset="0"/>
                  </a:rPr>
                  <a:t>Δ</a:t>
                </a:r>
                <a:r>
                  <a:rPr lang="en-US" sz="1200" b="1" smtClean="0">
                    <a:latin typeface="Arial" charset="0"/>
                    <a:cs typeface="Arial" charset="0"/>
                  </a:rPr>
                  <a:t>=</a:t>
                </a:r>
                <a:r>
                  <a:rPr lang="en-US" sz="1200" b="1" smtClean="0">
                    <a:latin typeface="Arial" charset="0"/>
                    <a:cs typeface="+mn-cs"/>
                  </a:rPr>
                  <a:t>-13.6 </a:t>
                </a:r>
                <a:r>
                  <a:rPr lang="en-US" sz="1200" b="1" smtClean="0">
                    <a:latin typeface="Arial" charset="0"/>
                    <a:cs typeface="Arial" charset="0"/>
                  </a:rPr>
                  <a:t>± 1.1</a:t>
                </a:r>
              </a:p>
              <a:p>
                <a:pPr algn="ctr" eaLnBrk="1" hangingPunct="1">
                  <a:defRPr/>
                </a:pPr>
                <a:r>
                  <a:rPr lang="en-US" sz="1200" b="1" i="1" smtClean="0">
                    <a:latin typeface="Arial" charset="0"/>
                    <a:cs typeface="Arial" charset="0"/>
                  </a:rPr>
                  <a:t>p</a:t>
                </a:r>
                <a:r>
                  <a:rPr lang="en-US" sz="1200" b="1" smtClean="0">
                    <a:latin typeface="Arial" charset="0"/>
                    <a:cs typeface="Arial" charset="0"/>
                  </a:rPr>
                  <a:t>&lt;0.001</a:t>
                </a:r>
              </a:p>
            </p:txBody>
          </p:sp>
          <p:pic>
            <p:nvPicPr>
              <p:cNvPr id="9" name="Picture 9"/>
              <p:cNvPicPr>
                <a:picLocks noChangeAspect="1" noChangeArrowheads="1"/>
              </p:cNvPicPr>
              <p:nvPr/>
            </p:nvPicPr>
            <p:blipFill>
              <a:blip r:embed="rId3">
                <a:extLst>
                  <a:ext uri="{28A0092B-C50C-407E-A947-70E740481C1C}">
                    <a14:useLocalDpi xmlns:a14="http://schemas.microsoft.com/office/drawing/2010/main" xmlns=""/>
                  </a:ext>
                </a:extLst>
              </a:blip>
              <a:srcRect/>
              <a:stretch>
                <a:fillRect/>
              </a:stretch>
            </p:blipFill>
            <p:spPr bwMode="auto">
              <a:xfrm>
                <a:off x="2876" y="813"/>
                <a:ext cx="2868" cy="2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pic>
          <p:sp>
            <p:nvSpPr>
              <p:cNvPr id="10" name="Text Box 10"/>
              <p:cNvSpPr txBox="1">
                <a:spLocks noChangeArrowheads="1"/>
              </p:cNvSpPr>
              <p:nvPr/>
            </p:nvSpPr>
            <p:spPr bwMode="auto">
              <a:xfrm>
                <a:off x="4149" y="3026"/>
                <a:ext cx="784" cy="2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defTabSz="1993900" eaLnBrk="0" hangingPunct="0">
                  <a:defRPr sz="2800">
                    <a:solidFill>
                      <a:schemeClr val="tx1"/>
                    </a:solidFill>
                    <a:latin typeface="Times New Roman" charset="0"/>
                    <a:ea typeface="ＭＳ Ｐゴシック" charset="0"/>
                  </a:defRPr>
                </a:lvl1pPr>
                <a:lvl2pPr defTabSz="1993900" eaLnBrk="0" hangingPunct="0">
                  <a:defRPr sz="2800">
                    <a:solidFill>
                      <a:schemeClr val="tx1"/>
                    </a:solidFill>
                    <a:latin typeface="Times New Roman" charset="0"/>
                    <a:ea typeface="ＭＳ Ｐゴシック" charset="0"/>
                  </a:defRPr>
                </a:lvl2pPr>
                <a:lvl3pPr defTabSz="1993900" eaLnBrk="0" hangingPunct="0">
                  <a:defRPr sz="2800">
                    <a:solidFill>
                      <a:schemeClr val="tx1"/>
                    </a:solidFill>
                    <a:latin typeface="Times New Roman" charset="0"/>
                    <a:ea typeface="ＭＳ Ｐゴシック" charset="0"/>
                  </a:defRPr>
                </a:lvl3pPr>
                <a:lvl4pPr defTabSz="1993900" eaLnBrk="0" hangingPunct="0">
                  <a:defRPr sz="2800">
                    <a:solidFill>
                      <a:schemeClr val="tx1"/>
                    </a:solidFill>
                    <a:latin typeface="Times New Roman" charset="0"/>
                    <a:ea typeface="ＭＳ Ｐゴシック" charset="0"/>
                  </a:defRPr>
                </a:lvl4pPr>
                <a:lvl5pPr defTabSz="1993900" eaLnBrk="0" hangingPunct="0">
                  <a:defRPr sz="2800">
                    <a:solidFill>
                      <a:schemeClr val="tx1"/>
                    </a:solidFill>
                    <a:latin typeface="Times New Roman" charset="0"/>
                    <a:ea typeface="ＭＳ Ｐゴシック" charset="0"/>
                  </a:defRPr>
                </a:lvl5pPr>
                <a:lvl6pPr defTabSz="1993900" eaLnBrk="0" fontAlgn="base" hangingPunct="0">
                  <a:spcBef>
                    <a:spcPct val="0"/>
                  </a:spcBef>
                  <a:spcAft>
                    <a:spcPct val="0"/>
                  </a:spcAft>
                  <a:defRPr sz="2800">
                    <a:solidFill>
                      <a:schemeClr val="tx1"/>
                    </a:solidFill>
                    <a:latin typeface="Times New Roman" charset="0"/>
                    <a:ea typeface="ＭＳ Ｐゴシック" charset="0"/>
                  </a:defRPr>
                </a:lvl6pPr>
                <a:lvl7pPr defTabSz="1993900" eaLnBrk="0" fontAlgn="base" hangingPunct="0">
                  <a:spcBef>
                    <a:spcPct val="0"/>
                  </a:spcBef>
                  <a:spcAft>
                    <a:spcPct val="0"/>
                  </a:spcAft>
                  <a:defRPr sz="2800">
                    <a:solidFill>
                      <a:schemeClr val="tx1"/>
                    </a:solidFill>
                    <a:latin typeface="Times New Roman" charset="0"/>
                    <a:ea typeface="ＭＳ Ｐゴシック" charset="0"/>
                  </a:defRPr>
                </a:lvl7pPr>
                <a:lvl8pPr defTabSz="1993900" eaLnBrk="0" fontAlgn="base" hangingPunct="0">
                  <a:spcBef>
                    <a:spcPct val="0"/>
                  </a:spcBef>
                  <a:spcAft>
                    <a:spcPct val="0"/>
                  </a:spcAft>
                  <a:defRPr sz="2800">
                    <a:solidFill>
                      <a:schemeClr val="tx1"/>
                    </a:solidFill>
                    <a:latin typeface="Times New Roman" charset="0"/>
                    <a:ea typeface="ＭＳ Ｐゴシック" charset="0"/>
                  </a:defRPr>
                </a:lvl8pPr>
                <a:lvl9pPr defTabSz="1993900" eaLnBrk="0" fontAlgn="base" hangingPunct="0">
                  <a:spcBef>
                    <a:spcPct val="0"/>
                  </a:spcBef>
                  <a:spcAft>
                    <a:spcPct val="0"/>
                  </a:spcAft>
                  <a:defRPr sz="2800">
                    <a:solidFill>
                      <a:schemeClr val="tx1"/>
                    </a:solidFill>
                    <a:latin typeface="Times New Roman" charset="0"/>
                    <a:ea typeface="ＭＳ Ｐゴシック" charset="0"/>
                  </a:defRPr>
                </a:lvl9pPr>
              </a:lstStyle>
              <a:p>
                <a:pPr algn="ctr" eaLnBrk="1" hangingPunct="1">
                  <a:defRPr/>
                </a:pPr>
                <a:r>
                  <a:rPr lang="el-GR" sz="1200" b="1" smtClean="0">
                    <a:latin typeface="Arial" charset="0"/>
                    <a:cs typeface="Arial" charset="0"/>
                  </a:rPr>
                  <a:t>Δ</a:t>
                </a:r>
                <a:r>
                  <a:rPr lang="en-US" sz="1200" b="1" smtClean="0">
                    <a:latin typeface="Arial" charset="0"/>
                    <a:cs typeface="Arial" charset="0"/>
                  </a:rPr>
                  <a:t>=</a:t>
                </a:r>
                <a:r>
                  <a:rPr lang="en-US" sz="1200" b="1" smtClean="0">
                    <a:latin typeface="Arial" charset="0"/>
                    <a:cs typeface="+mn-cs"/>
                  </a:rPr>
                  <a:t>+76.2 </a:t>
                </a:r>
                <a:r>
                  <a:rPr lang="en-US" sz="1200" b="1" smtClean="0">
                    <a:latin typeface="Arial" charset="0"/>
                    <a:cs typeface="Arial" charset="0"/>
                  </a:rPr>
                  <a:t>± 14.7</a:t>
                </a:r>
              </a:p>
              <a:p>
                <a:pPr algn="ctr" eaLnBrk="1" hangingPunct="1">
                  <a:defRPr/>
                </a:pPr>
                <a:r>
                  <a:rPr lang="en-US" sz="1200" b="1" i="1" smtClean="0">
                    <a:latin typeface="Arial" charset="0"/>
                    <a:cs typeface="Arial" charset="0"/>
                  </a:rPr>
                  <a:t>p</a:t>
                </a:r>
                <a:r>
                  <a:rPr lang="en-US" sz="1200" b="1" smtClean="0">
                    <a:latin typeface="Arial" charset="0"/>
                    <a:cs typeface="Arial" charset="0"/>
                  </a:rPr>
                  <a:t>=0.004</a:t>
                </a:r>
              </a:p>
            </p:txBody>
          </p:sp>
        </p:grpSp>
      </p:grpSp>
      <p:sp>
        <p:nvSpPr>
          <p:cNvPr id="11" name="Rectangle 2"/>
          <p:cNvSpPr>
            <a:spLocks noGrp="1" noChangeArrowheads="1"/>
          </p:cNvSpPr>
          <p:nvPr>
            <p:ph type="title"/>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defRPr/>
            </a:pPr>
            <a:r>
              <a:rPr lang="en-US" sz="2400" dirty="0" smtClean="0"/>
              <a:t>Early Clinical </a:t>
            </a:r>
            <a:r>
              <a:rPr lang="en-US" sz="2400" dirty="0"/>
              <a:t>Results </a:t>
            </a:r>
            <a:r>
              <a:rPr lang="en-US" sz="2400" dirty="0" smtClean="0"/>
              <a:t>in Heart Failure</a:t>
            </a:r>
            <a:endParaRPr lang="en-US" sz="2400" dirty="0">
              <a:latin typeface="Arial" charset="0"/>
              <a:cs typeface="+mj-cs"/>
            </a:endParaRPr>
          </a:p>
        </p:txBody>
      </p:sp>
      <p:graphicFrame>
        <p:nvGraphicFramePr>
          <p:cNvPr id="12" name="Group 302"/>
          <p:cNvGraphicFramePr>
            <a:graphicFrameLocks noGrp="1"/>
          </p:cNvGraphicFramePr>
          <p:nvPr>
            <p:ph sz="half" idx="1"/>
            <p:extLst>
              <p:ext uri="{D42A27DB-BD31-4B8C-83A1-F6EECF244321}">
                <p14:modId xmlns:p14="http://schemas.microsoft.com/office/powerpoint/2010/main" xmlns="" val="764319431"/>
              </p:ext>
            </p:extLst>
          </p:nvPr>
        </p:nvGraphicFramePr>
        <p:xfrm>
          <a:off x="2469574" y="4814361"/>
          <a:ext cx="4293705" cy="1764864"/>
        </p:xfrm>
        <a:graphic>
          <a:graphicData uri="http://schemas.openxmlformats.org/drawingml/2006/table">
            <a:tbl>
              <a:tblPr/>
              <a:tblGrid>
                <a:gridCol w="386868"/>
                <a:gridCol w="1303337"/>
                <a:gridCol w="1301750"/>
                <a:gridCol w="1301750"/>
              </a:tblGrid>
              <a:tr h="267618">
                <a:tc gridSpan="4">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NYHA Class, N (%)</a:t>
                      </a:r>
                    </a:p>
                  </a:txBody>
                  <a:tcPr marT="45726" marB="45726" horzOverflow="overflow">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67618">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IV</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618">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III</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8 (100%)</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618">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II</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5 (71%)</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618">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I</a:t>
                      </a: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0"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0"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2 (29%)</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0"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1 (100%)</a:t>
                      </a: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7618">
                <a:tc>
                  <a:txBody>
                    <a:bodyPr/>
                    <a:lstStyle/>
                    <a:p>
                      <a:pPr marL="0" marR="0" lvl="0" indent="0" algn="l" defTabSz="1993900" rtl="0" eaLnBrk="0" fontAlgn="base" latinLnBrk="0" hangingPunct="0">
                        <a:lnSpc>
                          <a:spcPct val="95000"/>
                        </a:lnSpc>
                        <a:spcBef>
                          <a:spcPct val="15000"/>
                        </a:spcBef>
                        <a:spcAft>
                          <a:spcPct val="0"/>
                        </a:spcAft>
                        <a:buClr>
                          <a:srgbClr val="C00000"/>
                        </a:buClr>
                        <a:buSzPct val="110000"/>
                        <a:buFontTx/>
                        <a:buNone/>
                        <a:tabLst/>
                      </a:pPr>
                      <a:endPar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endParaRPr>
                    </a:p>
                  </a:txBody>
                  <a:tcPr marT="45726" marB="45726" horzOverflow="overflow">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Baseline</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a:ln>
                            <a:noFill/>
                          </a:ln>
                          <a:solidFill>
                            <a:srgbClr val="000000"/>
                          </a:solidFill>
                          <a:effectLst>
                            <a:outerShdw blurRad="38100" dist="38100" dir="2700000" algn="tl">
                              <a:srgbClr val="FFFFFF"/>
                            </a:outerShdw>
                          </a:effectLst>
                          <a:latin typeface="Arial" charset="0"/>
                          <a:ea typeface="ＭＳ Ｐゴシック" charset="0"/>
                        </a:rPr>
                        <a:t>3 Months</a:t>
                      </a: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1993900" rtl="0" eaLnBrk="0" fontAlgn="base" latinLnBrk="0" hangingPunct="0">
                        <a:lnSpc>
                          <a:spcPct val="95000"/>
                        </a:lnSpc>
                        <a:spcBef>
                          <a:spcPct val="15000"/>
                        </a:spcBef>
                        <a:spcAft>
                          <a:spcPct val="0"/>
                        </a:spcAft>
                        <a:buClr>
                          <a:srgbClr val="C00000"/>
                        </a:buClr>
                        <a:buSzPct val="110000"/>
                        <a:buFontTx/>
                        <a:buNone/>
                        <a:tabLst/>
                      </a:pPr>
                      <a:r>
                        <a:rPr kumimoji="0" lang="en-US" sz="1400" b="1" i="0" u="none" strike="noStrike" cap="none" normalizeH="0" baseline="0" dirty="0">
                          <a:ln>
                            <a:noFill/>
                          </a:ln>
                          <a:solidFill>
                            <a:srgbClr val="000000"/>
                          </a:solidFill>
                          <a:effectLst>
                            <a:outerShdw blurRad="38100" dist="38100" dir="2700000" algn="tl">
                              <a:srgbClr val="FFFFFF"/>
                            </a:outerShdw>
                          </a:effectLst>
                          <a:latin typeface="Arial" charset="0"/>
                          <a:ea typeface="ＭＳ Ｐゴシック" charset="0"/>
                        </a:rPr>
                        <a:t>6 Months</a:t>
                      </a:r>
                    </a:p>
                  </a:txBody>
                  <a:tcPr marT="45726" marB="45726" horzOverflow="overflow">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xmlns="" val="349652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p:cNvSpPr>
            <a:spLocks noGrp="1"/>
          </p:cNvSpPr>
          <p:nvPr>
            <p:ph idx="1"/>
          </p:nvPr>
        </p:nvSpPr>
        <p:spPr/>
        <p:txBody>
          <a:bodyPr>
            <a:normAutofit/>
          </a:bodyPr>
          <a:lstStyle/>
          <a:p>
            <a:pPr marL="0" indent="0" algn="ctr">
              <a:buNone/>
            </a:pPr>
            <a:r>
              <a:rPr lang="en-US" sz="4400" b="1" dirty="0" smtClean="0"/>
              <a:t>Take home messages:</a:t>
            </a:r>
          </a:p>
          <a:p>
            <a:pPr marL="0" indent="0" algn="ctr">
              <a:buNone/>
            </a:pPr>
            <a:endParaRPr lang="en-US" sz="4400" b="1" dirty="0" smtClean="0"/>
          </a:p>
          <a:p>
            <a:pPr>
              <a:buAutoNum type="arabicPeriod"/>
            </a:pPr>
            <a:r>
              <a:rPr lang="en-US" sz="1600" b="1" dirty="0" smtClean="0"/>
              <a:t>BAT is </a:t>
            </a:r>
            <a:r>
              <a:rPr lang="en-US" sz="1600" b="1" dirty="0" err="1" smtClean="0"/>
              <a:t>effectieve</a:t>
            </a:r>
            <a:r>
              <a:rPr lang="en-US" sz="1600" b="1" dirty="0" smtClean="0"/>
              <a:t>, </a:t>
            </a:r>
            <a:r>
              <a:rPr lang="en-US" sz="1600" b="1" dirty="0" err="1" smtClean="0"/>
              <a:t>alternatieve</a:t>
            </a:r>
            <a:r>
              <a:rPr lang="en-US" sz="1600" b="1" dirty="0" smtClean="0"/>
              <a:t> </a:t>
            </a:r>
            <a:r>
              <a:rPr lang="en-US" sz="1600" b="1" dirty="0" err="1" smtClean="0"/>
              <a:t>manier</a:t>
            </a:r>
            <a:r>
              <a:rPr lang="en-US" sz="1600" b="1" dirty="0" smtClean="0"/>
              <a:t> </a:t>
            </a:r>
            <a:r>
              <a:rPr lang="en-US" sz="1600" b="1" dirty="0" err="1" smtClean="0"/>
              <a:t>om</a:t>
            </a:r>
            <a:r>
              <a:rPr lang="en-US" sz="1600" b="1" dirty="0" smtClean="0"/>
              <a:t> BP </a:t>
            </a:r>
            <a:r>
              <a:rPr lang="en-US" sz="1600" b="1" dirty="0" err="1" smtClean="0"/>
              <a:t>te</a:t>
            </a:r>
            <a:r>
              <a:rPr lang="en-US" sz="1600" b="1" dirty="0"/>
              <a:t> </a:t>
            </a:r>
            <a:r>
              <a:rPr lang="en-US" sz="1600" b="1" dirty="0" err="1" smtClean="0"/>
              <a:t>verlagen</a:t>
            </a:r>
            <a:r>
              <a:rPr lang="en-US" sz="1600" b="1" dirty="0" smtClean="0"/>
              <a:t> </a:t>
            </a:r>
            <a:r>
              <a:rPr lang="en-US" sz="1600" b="1" dirty="0" err="1" smtClean="0"/>
              <a:t>bij</a:t>
            </a:r>
            <a:r>
              <a:rPr lang="en-US" sz="1600" b="1" dirty="0" smtClean="0"/>
              <a:t> </a:t>
            </a:r>
            <a:r>
              <a:rPr lang="en-US" sz="1600" b="1" dirty="0" err="1" smtClean="0"/>
              <a:t>therapieresistente</a:t>
            </a:r>
            <a:r>
              <a:rPr lang="en-US" sz="1600" b="1" dirty="0" smtClean="0"/>
              <a:t> </a:t>
            </a:r>
            <a:r>
              <a:rPr lang="en-US" sz="1600" b="1" dirty="0" err="1" smtClean="0"/>
              <a:t>hypertensie</a:t>
            </a:r>
            <a:endParaRPr lang="en-US" sz="1600" b="1" dirty="0" smtClean="0"/>
          </a:p>
          <a:p>
            <a:pPr>
              <a:buAutoNum type="arabicPeriod"/>
            </a:pPr>
            <a:endParaRPr lang="en-US" sz="1600" b="1" dirty="0" smtClean="0"/>
          </a:p>
          <a:p>
            <a:pPr>
              <a:buAutoNum type="arabicPeriod"/>
            </a:pPr>
            <a:r>
              <a:rPr lang="en-US" sz="1600" b="1" dirty="0" smtClean="0"/>
              <a:t>De </a:t>
            </a:r>
            <a:r>
              <a:rPr lang="en-US" sz="1600" b="1" dirty="0" err="1" smtClean="0"/>
              <a:t>tweede</a:t>
            </a:r>
            <a:r>
              <a:rPr lang="en-US" sz="1600" b="1" dirty="0" smtClean="0"/>
              <a:t> </a:t>
            </a:r>
            <a:r>
              <a:rPr lang="en-US" sz="1600" b="1" dirty="0" err="1" smtClean="0"/>
              <a:t>generatie</a:t>
            </a:r>
            <a:r>
              <a:rPr lang="en-US" sz="1600" b="1" dirty="0" smtClean="0"/>
              <a:t> is net </a:t>
            </a:r>
            <a:r>
              <a:rPr lang="en-US" sz="1600" b="1" dirty="0" err="1" smtClean="0"/>
              <a:t>zo</a:t>
            </a:r>
            <a:r>
              <a:rPr lang="en-US" sz="1600" b="1" dirty="0" smtClean="0"/>
              <a:t> </a:t>
            </a:r>
            <a:r>
              <a:rPr lang="en-US" sz="1600" b="1" dirty="0" err="1" smtClean="0"/>
              <a:t>effectief</a:t>
            </a:r>
            <a:r>
              <a:rPr lang="en-US" sz="1600" b="1" dirty="0" smtClean="0"/>
              <a:t> en </a:t>
            </a:r>
            <a:r>
              <a:rPr lang="en-US" sz="1600" b="1" dirty="0" err="1" smtClean="0"/>
              <a:t>veroorzaakt</a:t>
            </a:r>
            <a:r>
              <a:rPr lang="en-US" sz="1600" b="1" dirty="0" smtClean="0"/>
              <a:t> minder </a:t>
            </a:r>
            <a:r>
              <a:rPr lang="en-US" sz="1600" b="1" dirty="0" err="1" smtClean="0"/>
              <a:t>perioperatieve</a:t>
            </a:r>
            <a:r>
              <a:rPr lang="en-US" sz="1600" b="1" dirty="0" smtClean="0"/>
              <a:t> </a:t>
            </a:r>
            <a:r>
              <a:rPr lang="en-US" sz="1600" b="1" dirty="0" err="1" smtClean="0"/>
              <a:t>complicaties</a:t>
            </a:r>
            <a:endParaRPr lang="en-US" sz="1600" b="1" dirty="0" smtClean="0"/>
          </a:p>
          <a:p>
            <a:pPr>
              <a:buAutoNum type="arabicPeriod"/>
            </a:pPr>
            <a:endParaRPr lang="en-US" sz="1600" b="1" dirty="0" smtClean="0"/>
          </a:p>
          <a:p>
            <a:pPr>
              <a:buAutoNum type="arabicPeriod"/>
            </a:pPr>
            <a:r>
              <a:rPr lang="en-US" sz="1600" b="1" dirty="0" smtClean="0"/>
              <a:t>BAT </a:t>
            </a:r>
            <a:r>
              <a:rPr lang="en-US" sz="1600" b="1" dirty="0" err="1" smtClean="0"/>
              <a:t>heeft</a:t>
            </a:r>
            <a:r>
              <a:rPr lang="en-US" sz="1600" b="1" dirty="0" smtClean="0"/>
              <a:t> </a:t>
            </a:r>
            <a:r>
              <a:rPr lang="en-US" sz="1600" b="1" dirty="0" err="1" smtClean="0"/>
              <a:t>een</a:t>
            </a:r>
            <a:r>
              <a:rPr lang="en-US" sz="1600" b="1" dirty="0" smtClean="0"/>
              <a:t> </a:t>
            </a:r>
            <a:r>
              <a:rPr lang="en-US" sz="1600" b="1" dirty="0" err="1" smtClean="0"/>
              <a:t>gunstig</a:t>
            </a:r>
            <a:r>
              <a:rPr lang="en-US" sz="1600" b="1" dirty="0" smtClean="0"/>
              <a:t> </a:t>
            </a:r>
            <a:r>
              <a:rPr lang="en-US" sz="1600" b="1" smtClean="0"/>
              <a:t>effect op eindorgaanschade</a:t>
            </a:r>
            <a:r>
              <a:rPr lang="en-US" sz="1600" b="1" dirty="0" smtClean="0"/>
              <a:t> (</a:t>
            </a:r>
            <a:r>
              <a:rPr lang="en-US" sz="1600" b="1" dirty="0" err="1" smtClean="0"/>
              <a:t>cardiaal</a:t>
            </a:r>
            <a:r>
              <a:rPr lang="en-US" sz="1600" b="1" dirty="0" smtClean="0"/>
              <a:t>, </a:t>
            </a:r>
            <a:r>
              <a:rPr lang="en-US" sz="1600" b="1" dirty="0" err="1" smtClean="0"/>
              <a:t>renaal</a:t>
            </a:r>
            <a:r>
              <a:rPr lang="en-US" sz="1600" b="1" dirty="0" smtClean="0"/>
              <a:t> en </a:t>
            </a:r>
            <a:r>
              <a:rPr lang="en-US" sz="1600" b="1" dirty="0" err="1" smtClean="0"/>
              <a:t>vasculair</a:t>
            </a:r>
            <a:r>
              <a:rPr lang="en-US" sz="1600" b="1" dirty="0" smtClean="0"/>
              <a:t>)</a:t>
            </a:r>
          </a:p>
          <a:p>
            <a:pPr>
              <a:buAutoNum type="arabicPeriod"/>
            </a:pPr>
            <a:endParaRPr lang="en-US" sz="1600" b="1" dirty="0"/>
          </a:p>
          <a:p>
            <a:pPr>
              <a:buAutoNum type="arabicPeriod"/>
            </a:pPr>
            <a:r>
              <a:rPr lang="en-US" sz="1600" b="1" dirty="0" smtClean="0"/>
              <a:t>BAT is </a:t>
            </a:r>
            <a:r>
              <a:rPr lang="en-US" sz="1600" b="1" dirty="0" err="1" smtClean="0"/>
              <a:t>een</a:t>
            </a:r>
            <a:r>
              <a:rPr lang="en-US" sz="1600" b="1" dirty="0" smtClean="0"/>
              <a:t> </a:t>
            </a:r>
            <a:r>
              <a:rPr lang="en-US" sz="1600" b="1" dirty="0" err="1" smtClean="0"/>
              <a:t>alternatief</a:t>
            </a:r>
            <a:r>
              <a:rPr lang="en-US" sz="1600" b="1" dirty="0" smtClean="0"/>
              <a:t> </a:t>
            </a:r>
            <a:r>
              <a:rPr lang="en-US" sz="1600" b="1" dirty="0" err="1" smtClean="0"/>
              <a:t>bij</a:t>
            </a:r>
            <a:r>
              <a:rPr lang="en-US" sz="1600" b="1" dirty="0" smtClean="0"/>
              <a:t> non-responders </a:t>
            </a:r>
            <a:r>
              <a:rPr lang="en-US" sz="1600" b="1" dirty="0" err="1" smtClean="0"/>
              <a:t>na</a:t>
            </a:r>
            <a:r>
              <a:rPr lang="en-US" sz="1600" b="1" dirty="0" smtClean="0"/>
              <a:t> RDN</a:t>
            </a:r>
          </a:p>
          <a:p>
            <a:pPr>
              <a:buAutoNum type="arabicPeriod"/>
            </a:pPr>
            <a:endParaRPr lang="en-US" sz="1600" b="1" dirty="0" smtClean="0"/>
          </a:p>
          <a:p>
            <a:pPr>
              <a:buAutoNum type="arabicPeriod"/>
            </a:pPr>
            <a:r>
              <a:rPr lang="en-US" sz="1600" b="1" dirty="0" smtClean="0"/>
              <a:t>BAT is </a:t>
            </a:r>
            <a:r>
              <a:rPr lang="en-US" sz="1600" b="1" dirty="0" err="1" smtClean="0"/>
              <a:t>mogelijk</a:t>
            </a:r>
            <a:r>
              <a:rPr lang="en-US" sz="1600" b="1" dirty="0" smtClean="0"/>
              <a:t> </a:t>
            </a:r>
            <a:r>
              <a:rPr lang="en-US" sz="1600" b="1" dirty="0" err="1" smtClean="0"/>
              <a:t>inzetbaar</a:t>
            </a:r>
            <a:r>
              <a:rPr lang="en-US" sz="1600" b="1" dirty="0" smtClean="0"/>
              <a:t> </a:t>
            </a:r>
            <a:r>
              <a:rPr lang="en-US" sz="1600" b="1" dirty="0" err="1" smtClean="0"/>
              <a:t>bij</a:t>
            </a:r>
            <a:r>
              <a:rPr lang="en-US" sz="1600" b="1" dirty="0" smtClean="0"/>
              <a:t> </a:t>
            </a:r>
            <a:r>
              <a:rPr lang="en-US" sz="1600" b="1" dirty="0" err="1" smtClean="0"/>
              <a:t>hartfalen</a:t>
            </a:r>
            <a:endParaRPr lang="nl-NL" sz="1600" b="1" dirty="0"/>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57200" y="139700"/>
            <a:ext cx="4833937" cy="901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45342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Line 19"/>
          <p:cNvSpPr>
            <a:spLocks noChangeShapeType="1"/>
          </p:cNvSpPr>
          <p:nvPr/>
        </p:nvSpPr>
        <p:spPr bwMode="auto">
          <a:xfrm>
            <a:off x="781592" y="5055567"/>
            <a:ext cx="1046538" cy="0"/>
          </a:xfrm>
          <a:prstGeom prst="line">
            <a:avLst/>
          </a:prstGeom>
          <a:noFill/>
          <a:ln w="9525" cmpd="sng">
            <a:solidFill>
              <a:srgbClr val="000000"/>
            </a:solidFill>
            <a:round/>
            <a:headEnd/>
            <a:tailEnd type="triangle" w="med" len="med"/>
          </a:ln>
        </p:spPr>
        <p:txBody>
          <a:bodyPr/>
          <a:lstStyle/>
          <a:p>
            <a:endParaRPr lang="en-US"/>
          </a:p>
        </p:txBody>
      </p:sp>
      <p:sp>
        <p:nvSpPr>
          <p:cNvPr id="22" name="Rectangle 21"/>
          <p:cNvSpPr/>
          <p:nvPr/>
        </p:nvSpPr>
        <p:spPr>
          <a:xfrm>
            <a:off x="1136282" y="4587484"/>
            <a:ext cx="418586" cy="301124"/>
          </a:xfrm>
          <a:prstGeom prst="rect">
            <a:avLst/>
          </a:prstGeom>
          <a:solidFill>
            <a:srgbClr val="EDE8DD"/>
          </a:soli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1" name="Line 19"/>
          <p:cNvSpPr>
            <a:spLocks noChangeShapeType="1"/>
          </p:cNvSpPr>
          <p:nvPr/>
        </p:nvSpPr>
        <p:spPr bwMode="auto">
          <a:xfrm>
            <a:off x="781592" y="6218341"/>
            <a:ext cx="1046538" cy="0"/>
          </a:xfrm>
          <a:prstGeom prst="line">
            <a:avLst/>
          </a:prstGeom>
          <a:noFill/>
          <a:ln w="9525" cmpd="sng">
            <a:solidFill>
              <a:srgbClr val="000000"/>
            </a:solidFill>
            <a:round/>
            <a:headEnd/>
            <a:tailEnd type="triangle" w="med" len="med"/>
          </a:ln>
        </p:spPr>
        <p:txBody>
          <a:bodyPr/>
          <a:lstStyle/>
          <a:p>
            <a:endParaRPr lang="en-US"/>
          </a:p>
        </p:txBody>
      </p:sp>
      <p:sp>
        <p:nvSpPr>
          <p:cNvPr id="23" name="Rectangle 22"/>
          <p:cNvSpPr/>
          <p:nvPr/>
        </p:nvSpPr>
        <p:spPr>
          <a:xfrm>
            <a:off x="1091513" y="5762320"/>
            <a:ext cx="562106" cy="301124"/>
          </a:xfrm>
          <a:prstGeom prst="rect">
            <a:avLst/>
          </a:prstGeom>
          <a:solidFill>
            <a:srgbClr val="EDE8DD"/>
          </a:soli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Line 19"/>
          <p:cNvSpPr>
            <a:spLocks noChangeShapeType="1"/>
          </p:cNvSpPr>
          <p:nvPr/>
        </p:nvSpPr>
        <p:spPr bwMode="auto">
          <a:xfrm>
            <a:off x="779260" y="3744708"/>
            <a:ext cx="1046538" cy="0"/>
          </a:xfrm>
          <a:prstGeom prst="line">
            <a:avLst/>
          </a:prstGeom>
          <a:noFill/>
          <a:ln w="9525" cmpd="sng">
            <a:solidFill>
              <a:srgbClr val="000000"/>
            </a:solidFill>
            <a:round/>
            <a:headEnd/>
            <a:tailEnd type="triangle" w="med" len="med"/>
          </a:ln>
        </p:spPr>
        <p:txBody>
          <a:bodyPr/>
          <a:lstStyle/>
          <a:p>
            <a:endParaRPr lang="en-US"/>
          </a:p>
        </p:txBody>
      </p:sp>
      <p:sp>
        <p:nvSpPr>
          <p:cNvPr id="2" name="Rectangle 1"/>
          <p:cNvSpPr/>
          <p:nvPr/>
        </p:nvSpPr>
        <p:spPr>
          <a:xfrm>
            <a:off x="1013106" y="3647391"/>
            <a:ext cx="541761" cy="301124"/>
          </a:xfrm>
          <a:prstGeom prst="rect">
            <a:avLst/>
          </a:prstGeom>
          <a:solidFill>
            <a:srgbClr val="EDE8DD"/>
          </a:solidFill>
          <a:ln w="9525" cmpd="sng">
            <a:no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3433" name="Text Box 18"/>
          <p:cNvSpPr txBox="1">
            <a:spLocks noChangeArrowheads="1"/>
          </p:cNvSpPr>
          <p:nvPr/>
        </p:nvSpPr>
        <p:spPr bwMode="auto">
          <a:xfrm>
            <a:off x="2610366" y="727807"/>
            <a:ext cx="5129779" cy="1523482"/>
          </a:xfrm>
          <a:prstGeom prst="rect">
            <a:avLst/>
          </a:prstGeom>
          <a:noFill/>
          <a:ln w="9525">
            <a:noFill/>
            <a:miter lim="800000"/>
            <a:headEnd/>
            <a:tailEnd/>
          </a:ln>
        </p:spPr>
        <p:txBody>
          <a:bodyPr wrap="square" lIns="91429" tIns="45714" rIns="91429" bIns="45714">
            <a:spAutoFit/>
          </a:bodyPr>
          <a:lstStyle/>
          <a:p>
            <a:pPr lvl="0" defTabSz="914400" eaLnBrk="0" hangingPunct="0">
              <a:spcBef>
                <a:spcPts val="0"/>
              </a:spcBef>
            </a:pPr>
            <a:r>
              <a:rPr lang="en-US" sz="1600" b="1" dirty="0" smtClean="0">
                <a:ea typeface="ヒラギノ角ゴ Pro W3" pitchFamily="39" charset="-128"/>
              </a:rPr>
              <a:t>CVRx Programmable Barostim Platform</a:t>
            </a:r>
          </a:p>
          <a:p>
            <a:pPr lvl="0" defTabSz="914400" eaLnBrk="0" hangingPunct="0">
              <a:spcBef>
                <a:spcPts val="600"/>
              </a:spcBef>
            </a:pPr>
            <a:r>
              <a:rPr lang="en-US" sz="1400" dirty="0" smtClean="0">
                <a:latin typeface="Arial"/>
                <a:ea typeface="ＭＳ Ｐゴシック" charset="0"/>
                <a:cs typeface="Arial"/>
              </a:rPr>
              <a:t>Designed to </a:t>
            </a:r>
            <a:r>
              <a:rPr lang="en-US" sz="1400" i="1" dirty="0" smtClean="0">
                <a:latin typeface="Arial"/>
                <a:ea typeface="ＭＳ Ｐゴシック" charset="0"/>
                <a:cs typeface="Arial"/>
              </a:rPr>
              <a:t>electronically activate </a:t>
            </a:r>
            <a:r>
              <a:rPr lang="en-US" sz="1400" dirty="0" smtClean="0">
                <a:latin typeface="Arial"/>
                <a:ea typeface="ＭＳ Ｐゴシック" charset="0"/>
                <a:cs typeface="Arial"/>
              </a:rPr>
              <a:t>baroreceptors which signal the brain to orchestrate a multi-systemic response to address chronic, progressive diseases: hypertension, heart failure, arrhythmia… </a:t>
            </a:r>
          </a:p>
          <a:p>
            <a:pPr defTabSz="914400" eaLnBrk="0" hangingPunct="0">
              <a:spcBef>
                <a:spcPts val="0"/>
              </a:spcBef>
            </a:pPr>
            <a:endParaRPr lang="en-US" sz="1600" b="1" dirty="0">
              <a:ea typeface="ヒラギノ角ゴ Pro W3" pitchFamily="39" charset="-128"/>
            </a:endParaRPr>
          </a:p>
        </p:txBody>
      </p:sp>
      <p:sp>
        <p:nvSpPr>
          <p:cNvPr id="103437" name="AutoShape 25"/>
          <p:cNvSpPr>
            <a:spLocks noChangeArrowheads="1"/>
          </p:cNvSpPr>
          <p:nvPr/>
        </p:nvSpPr>
        <p:spPr bwMode="auto">
          <a:xfrm>
            <a:off x="220058" y="1833446"/>
            <a:ext cx="1105171" cy="374557"/>
          </a:xfrm>
          <a:prstGeom prst="roundRect">
            <a:avLst>
              <a:gd name="adj" fmla="val 16667"/>
            </a:avLst>
          </a:prstGeom>
          <a:solidFill>
            <a:srgbClr val="ADA684"/>
          </a:solidFill>
          <a:ln w="9525">
            <a:noFill/>
            <a:round/>
            <a:headEnd/>
            <a:tailEnd/>
          </a:ln>
        </p:spPr>
        <p:txBody>
          <a:bodyPr wrap="square" lIns="91429" tIns="45714" rIns="91429" bIns="45714" anchor="ctr">
            <a:spAutoFit/>
          </a:bodyPr>
          <a:lstStyle/>
          <a:p>
            <a:pPr algn="ctr" defTabSz="914400">
              <a:spcAft>
                <a:spcPct val="20000"/>
              </a:spcAft>
              <a:buClr>
                <a:srgbClr val="8C1A24"/>
              </a:buClr>
              <a:buSzPct val="115000"/>
              <a:tabLst>
                <a:tab pos="2455863" algn="l"/>
                <a:tab pos="3311525" algn="l"/>
              </a:tabLst>
            </a:pPr>
            <a:r>
              <a:rPr lang="en-US" sz="1600" b="1" dirty="0">
                <a:solidFill>
                  <a:schemeClr val="bg1"/>
                </a:solidFill>
                <a:ea typeface="ヒラギノ角ゴ Pro W3" pitchFamily="39" charset="-128"/>
              </a:rPr>
              <a:t>Brain</a:t>
            </a:r>
            <a:endParaRPr lang="en-US" sz="4000" b="1" dirty="0">
              <a:solidFill>
                <a:schemeClr val="bg1"/>
              </a:solidFill>
              <a:ea typeface="ヒラギノ角ゴ Pro W3" pitchFamily="39" charset="-128"/>
            </a:endParaRPr>
          </a:p>
        </p:txBody>
      </p:sp>
      <p:pic>
        <p:nvPicPr>
          <p:cNvPr id="103439" name="Picture 20" descr="RheosOneMOA copy.png"/>
          <p:cNvPicPr>
            <a:picLocks noChangeAspect="1"/>
          </p:cNvPicPr>
          <p:nvPr/>
        </p:nvPicPr>
        <p:blipFill>
          <a:blip r:embed="rId3" cstate="screen">
            <a:extLst>
              <a:ext uri="{28A0092B-C50C-407E-A947-70E740481C1C}">
                <a14:useLocalDpi xmlns:a14="http://schemas.microsoft.com/office/drawing/2010/main" xmlns=""/>
              </a:ext>
            </a:extLst>
          </a:blip>
          <a:srcRect/>
          <a:stretch>
            <a:fillRect/>
          </a:stretch>
        </p:blipFill>
        <p:spPr bwMode="auto">
          <a:xfrm>
            <a:off x="5234624" y="1759067"/>
            <a:ext cx="3909376" cy="4874157"/>
          </a:xfrm>
          <a:prstGeom prst="rect">
            <a:avLst/>
          </a:prstGeom>
          <a:noFill/>
          <a:ln w="9525">
            <a:noFill/>
            <a:miter lim="800000"/>
            <a:headEnd/>
            <a:tailEnd/>
          </a:ln>
        </p:spPr>
      </p:pic>
      <p:sp>
        <p:nvSpPr>
          <p:cNvPr id="103440" name="AutoShape 16"/>
          <p:cNvSpPr>
            <a:spLocks noChangeArrowheads="1"/>
          </p:cNvSpPr>
          <p:nvPr/>
        </p:nvSpPr>
        <p:spPr bwMode="auto">
          <a:xfrm>
            <a:off x="220059" y="2490668"/>
            <a:ext cx="3762392" cy="742104"/>
          </a:xfrm>
          <a:prstGeom prst="roundRect">
            <a:avLst>
              <a:gd name="adj" fmla="val 9449"/>
            </a:avLst>
          </a:prstGeom>
          <a:solidFill>
            <a:srgbClr val="ADA684"/>
          </a:solidFill>
          <a:ln w="9525">
            <a:noFill/>
            <a:round/>
            <a:headEnd/>
            <a:tailEnd/>
          </a:ln>
        </p:spPr>
        <p:txBody>
          <a:bodyPr wrap="square" lIns="91429" tIns="45714" rIns="91429" bIns="45714" anchor="ctr">
            <a:noAutofit/>
          </a:bodyPr>
          <a:lstStyle/>
          <a:p>
            <a:pPr algn="ctr" defTabSz="914400"/>
            <a:r>
              <a:rPr lang="en-US" sz="1600" b="1" dirty="0">
                <a:solidFill>
                  <a:schemeClr val="bg1"/>
                </a:solidFill>
                <a:ea typeface="ヒラギノ角ゴ Pro W3" pitchFamily="39" charset="-128"/>
              </a:rPr>
              <a:t>Autonomic Nervous System</a:t>
            </a:r>
            <a:endParaRPr lang="en-US" sz="3200" b="1" dirty="0">
              <a:solidFill>
                <a:schemeClr val="bg1"/>
              </a:solidFill>
              <a:ea typeface="ヒラギノ角ゴ Pro W3" pitchFamily="39" charset="-128"/>
            </a:endParaRPr>
          </a:p>
          <a:p>
            <a:pPr algn="ctr" defTabSz="914400"/>
            <a:r>
              <a:rPr lang="en-US" sz="1200" dirty="0" smtClean="0">
                <a:solidFill>
                  <a:schemeClr val="bg1"/>
                </a:solidFill>
                <a:ea typeface="ヒラギノ角ゴ Pro W3" pitchFamily="39" charset="-128"/>
              </a:rPr>
              <a:t>Reduce </a:t>
            </a:r>
            <a:r>
              <a:rPr lang="en-US" sz="1200" b="1" dirty="0">
                <a:solidFill>
                  <a:srgbClr val="8B1924"/>
                </a:solidFill>
                <a:ea typeface="ヒラギノ角ゴ Pro W3" pitchFamily="39" charset="-128"/>
              </a:rPr>
              <a:t>Sympathetic</a:t>
            </a:r>
            <a:r>
              <a:rPr lang="en-US" sz="1200" dirty="0">
                <a:solidFill>
                  <a:schemeClr val="bg1"/>
                </a:solidFill>
                <a:ea typeface="ヒラギノ角ゴ Pro W3" pitchFamily="39" charset="-128"/>
              </a:rPr>
              <a:t> Activity</a:t>
            </a:r>
          </a:p>
          <a:p>
            <a:pPr algn="ctr" defTabSz="914400"/>
            <a:r>
              <a:rPr lang="en-US" sz="1200" dirty="0" smtClean="0">
                <a:solidFill>
                  <a:schemeClr val="bg1"/>
                </a:solidFill>
                <a:ea typeface="ヒラギノ角ゴ Pro W3" pitchFamily="39" charset="-128"/>
              </a:rPr>
              <a:t>Enhance </a:t>
            </a:r>
            <a:r>
              <a:rPr lang="en-US" sz="1200" b="1" dirty="0">
                <a:solidFill>
                  <a:srgbClr val="8B1924"/>
                </a:solidFill>
                <a:ea typeface="ヒラギノ角ゴ Pro W3" pitchFamily="39" charset="-128"/>
              </a:rPr>
              <a:t>Parasympathetic</a:t>
            </a:r>
            <a:r>
              <a:rPr lang="en-US" sz="1200" dirty="0">
                <a:solidFill>
                  <a:schemeClr val="bg1"/>
                </a:solidFill>
                <a:ea typeface="ヒラギノ角ゴ Pro W3" pitchFamily="39" charset="-128"/>
              </a:rPr>
              <a:t> Activity</a:t>
            </a:r>
          </a:p>
        </p:txBody>
      </p:sp>
      <p:sp>
        <p:nvSpPr>
          <p:cNvPr id="17" name="AutoShape 25"/>
          <p:cNvSpPr>
            <a:spLocks noChangeArrowheads="1"/>
          </p:cNvSpPr>
          <p:nvPr/>
        </p:nvSpPr>
        <p:spPr bwMode="auto">
          <a:xfrm>
            <a:off x="220059" y="1189762"/>
            <a:ext cx="1105171" cy="374557"/>
          </a:xfrm>
          <a:prstGeom prst="roundRect">
            <a:avLst>
              <a:gd name="adj" fmla="val 16667"/>
            </a:avLst>
          </a:prstGeom>
          <a:solidFill>
            <a:schemeClr val="tx1"/>
          </a:solidFill>
          <a:ln w="9525">
            <a:solidFill>
              <a:srgbClr val="000000"/>
            </a:solidFill>
            <a:round/>
            <a:headEnd/>
            <a:tailEnd/>
          </a:ln>
        </p:spPr>
        <p:txBody>
          <a:bodyPr wrap="none" lIns="91429" tIns="45714" rIns="91429" bIns="45714" anchor="ctr">
            <a:spAutoFit/>
          </a:bodyPr>
          <a:lstStyle/>
          <a:p>
            <a:pPr algn="ctr" defTabSz="914400">
              <a:spcAft>
                <a:spcPct val="20000"/>
              </a:spcAft>
              <a:buClr>
                <a:srgbClr val="8C1A24"/>
              </a:buClr>
              <a:buSzPct val="115000"/>
              <a:tabLst>
                <a:tab pos="2455863" algn="l"/>
                <a:tab pos="3311525" algn="l"/>
              </a:tabLst>
            </a:pPr>
            <a:r>
              <a:rPr lang="en-US" sz="1600" b="1" dirty="0" smtClean="0">
                <a:solidFill>
                  <a:schemeClr val="bg1"/>
                </a:solidFill>
                <a:ea typeface="ヒラギノ角ゴ Pro W3" pitchFamily="39" charset="-128"/>
              </a:rPr>
              <a:t>Barostim</a:t>
            </a:r>
            <a:endParaRPr lang="en-US" sz="4000" b="1" dirty="0">
              <a:solidFill>
                <a:schemeClr val="bg1"/>
              </a:solidFill>
              <a:ea typeface="ヒラギノ角ゴ Pro W3" pitchFamily="39" charset="-128"/>
            </a:endParaRPr>
          </a:p>
        </p:txBody>
      </p:sp>
      <p:sp>
        <p:nvSpPr>
          <p:cNvPr id="18" name="Line 19"/>
          <p:cNvSpPr>
            <a:spLocks noChangeShapeType="1"/>
          </p:cNvSpPr>
          <p:nvPr/>
        </p:nvSpPr>
        <p:spPr bwMode="auto">
          <a:xfrm flipH="1">
            <a:off x="779260" y="1564319"/>
            <a:ext cx="0" cy="274637"/>
          </a:xfrm>
          <a:prstGeom prst="line">
            <a:avLst/>
          </a:prstGeom>
          <a:noFill/>
          <a:ln w="9525" cmpd="sng">
            <a:solidFill>
              <a:srgbClr val="000000"/>
            </a:solidFill>
            <a:round/>
            <a:headEnd/>
            <a:tailEnd type="triangle" w="med" len="med"/>
          </a:ln>
        </p:spPr>
        <p:txBody>
          <a:bodyPr/>
          <a:lstStyle/>
          <a:p>
            <a:endParaRPr lang="en-US"/>
          </a:p>
        </p:txBody>
      </p:sp>
      <p:sp>
        <p:nvSpPr>
          <p:cNvPr id="19" name="Line 19"/>
          <p:cNvSpPr>
            <a:spLocks noChangeShapeType="1"/>
          </p:cNvSpPr>
          <p:nvPr/>
        </p:nvSpPr>
        <p:spPr bwMode="auto">
          <a:xfrm flipH="1">
            <a:off x="779260" y="2211140"/>
            <a:ext cx="0" cy="274637"/>
          </a:xfrm>
          <a:prstGeom prst="line">
            <a:avLst/>
          </a:prstGeom>
          <a:noFill/>
          <a:ln w="9525" cmpd="sng">
            <a:solidFill>
              <a:srgbClr val="000000"/>
            </a:solidFill>
            <a:round/>
            <a:headEnd/>
            <a:tailEnd type="triangle" w="med" len="med"/>
          </a:ln>
        </p:spPr>
        <p:txBody>
          <a:bodyPr/>
          <a:lstStyle/>
          <a:p>
            <a:endParaRPr lang="en-US"/>
          </a:p>
        </p:txBody>
      </p:sp>
      <p:cxnSp>
        <p:nvCxnSpPr>
          <p:cNvPr id="4" name="Straight Connector 3"/>
          <p:cNvCxnSpPr>
            <a:endCxn id="31" idx="0"/>
          </p:cNvCxnSpPr>
          <p:nvPr/>
        </p:nvCxnSpPr>
        <p:spPr>
          <a:xfrm>
            <a:off x="781592" y="3232772"/>
            <a:ext cx="0" cy="2985569"/>
          </a:xfrm>
          <a:prstGeom prst="line">
            <a:avLst/>
          </a:prstGeom>
          <a:noFill/>
          <a:ln w="9525" cmpd="sng">
            <a:solidFill>
              <a:srgbClr val="000000"/>
            </a:solidFill>
            <a:round/>
            <a:headEnd type="none"/>
            <a:tailEnd type="none" w="med" len="med"/>
          </a:ln>
        </p:spPr>
      </p:cxnSp>
      <p:sp>
        <p:nvSpPr>
          <p:cNvPr id="6" name="TextBox 5"/>
          <p:cNvSpPr txBox="1"/>
          <p:nvPr/>
        </p:nvSpPr>
        <p:spPr>
          <a:xfrm>
            <a:off x="1834395" y="3606208"/>
            <a:ext cx="1931063" cy="1015663"/>
          </a:xfrm>
          <a:prstGeom prst="rect">
            <a:avLst/>
          </a:prstGeom>
          <a:noFill/>
        </p:spPr>
        <p:txBody>
          <a:bodyPr wrap="square" rtlCol="0">
            <a:spAutoFit/>
          </a:bodyPr>
          <a:lstStyle/>
          <a:p>
            <a:r>
              <a:rPr lang="en-US" sz="1200" b="1" dirty="0" smtClean="0">
                <a:solidFill>
                  <a:schemeClr val="accent2"/>
                </a:solidFill>
              </a:rPr>
              <a:t>HEART</a:t>
            </a:r>
            <a:r>
              <a:rPr lang="en-US" sz="1200" dirty="0" smtClean="0">
                <a:solidFill>
                  <a:schemeClr val="tx1">
                    <a:lumMod val="65000"/>
                    <a:lumOff val="35000"/>
                  </a:schemeClr>
                </a:solidFill>
              </a:rPr>
              <a:t>: rate slows, to allow more time for heart to fill with blood, and reduce workload and energy demand</a:t>
            </a:r>
            <a:endParaRPr lang="en-US" sz="1200" dirty="0">
              <a:solidFill>
                <a:schemeClr val="tx1">
                  <a:lumMod val="65000"/>
                  <a:lumOff val="35000"/>
                </a:schemeClr>
              </a:solidFill>
            </a:endParaRPr>
          </a:p>
        </p:txBody>
      </p:sp>
      <p:pic>
        <p:nvPicPr>
          <p:cNvPr id="9" name="Picture 8" descr="enlarged_failing_heart copy.png"/>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42324" y="3393260"/>
            <a:ext cx="765811" cy="918973"/>
          </a:xfrm>
          <a:prstGeom prst="rect">
            <a:avLst/>
          </a:prstGeom>
        </p:spPr>
      </p:pic>
      <p:sp>
        <p:nvSpPr>
          <p:cNvPr id="30" name="TextBox 29"/>
          <p:cNvSpPr txBox="1"/>
          <p:nvPr/>
        </p:nvSpPr>
        <p:spPr>
          <a:xfrm>
            <a:off x="1836726" y="4917067"/>
            <a:ext cx="2378725" cy="830997"/>
          </a:xfrm>
          <a:prstGeom prst="rect">
            <a:avLst/>
          </a:prstGeom>
          <a:noFill/>
        </p:spPr>
        <p:txBody>
          <a:bodyPr wrap="square" rtlCol="0">
            <a:spAutoFit/>
          </a:bodyPr>
          <a:lstStyle/>
          <a:p>
            <a:r>
              <a:rPr lang="en-US" sz="1200" b="1" dirty="0" smtClean="0">
                <a:solidFill>
                  <a:srgbClr val="C0504D"/>
                </a:solidFill>
              </a:rPr>
              <a:t>ARTERIES:</a:t>
            </a:r>
            <a:r>
              <a:rPr lang="en-US" sz="1200" dirty="0" smtClean="0">
                <a:solidFill>
                  <a:schemeClr val="tx1">
                    <a:lumMod val="65000"/>
                    <a:lumOff val="35000"/>
                  </a:schemeClr>
                </a:solidFill>
              </a:rPr>
              <a:t> relax, making it easier for blood to flow through the body and reducing cardiac exertion</a:t>
            </a:r>
            <a:endParaRPr lang="en-US" sz="1200" dirty="0">
              <a:solidFill>
                <a:schemeClr val="tx1">
                  <a:lumMod val="65000"/>
                  <a:lumOff val="35000"/>
                </a:schemeClr>
              </a:solidFill>
            </a:endParaRPr>
          </a:p>
        </p:txBody>
      </p:sp>
      <p:pic>
        <p:nvPicPr>
          <p:cNvPr id="7" name="Picture 6" descr="ArterialWall.png"/>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972418" y="4872394"/>
            <a:ext cx="705624" cy="705624"/>
          </a:xfrm>
          <a:prstGeom prst="rect">
            <a:avLst/>
          </a:prstGeom>
        </p:spPr>
      </p:pic>
      <p:sp>
        <p:nvSpPr>
          <p:cNvPr id="32" name="TextBox 31"/>
          <p:cNvSpPr txBox="1"/>
          <p:nvPr/>
        </p:nvSpPr>
        <p:spPr>
          <a:xfrm>
            <a:off x="1836726" y="6079841"/>
            <a:ext cx="2618002" cy="646331"/>
          </a:xfrm>
          <a:prstGeom prst="rect">
            <a:avLst/>
          </a:prstGeom>
          <a:noFill/>
        </p:spPr>
        <p:txBody>
          <a:bodyPr wrap="square" rtlCol="0">
            <a:spAutoFit/>
          </a:bodyPr>
          <a:lstStyle/>
          <a:p>
            <a:r>
              <a:rPr lang="en-US" sz="1200" b="1" dirty="0" smtClean="0">
                <a:solidFill>
                  <a:srgbClr val="C0504D"/>
                </a:solidFill>
              </a:rPr>
              <a:t>KIDNEYS:</a:t>
            </a:r>
            <a:r>
              <a:rPr lang="en-US" sz="1200" dirty="0" smtClean="0">
                <a:solidFill>
                  <a:schemeClr val="tx1">
                    <a:lumMod val="65000"/>
                    <a:lumOff val="35000"/>
                  </a:schemeClr>
                </a:solidFill>
              </a:rPr>
              <a:t> reduce fluid in the body, lowering excessive blood pressure and workload on the heart</a:t>
            </a:r>
            <a:endParaRPr lang="en-US" sz="1200" dirty="0">
              <a:solidFill>
                <a:schemeClr val="tx1">
                  <a:lumMod val="65000"/>
                  <a:lumOff val="35000"/>
                </a:schemeClr>
              </a:solidFill>
            </a:endParaRPr>
          </a:p>
        </p:txBody>
      </p:sp>
      <p:pic>
        <p:nvPicPr>
          <p:cNvPr id="8" name="Picture 7" descr="kidney copy.png"/>
          <p:cNvPicPr>
            <a:picLocks noChangeAspect="1"/>
          </p:cNvPicPr>
          <p:nvPr/>
        </p:nvPicPr>
        <p:blipFill>
          <a:blip r:embed="rId6" cstate="print">
            <a:extLst>
              <a:ext uri="{28A0092B-C50C-407E-A947-70E740481C1C}">
                <a14:useLocalDpi xmlns:a14="http://schemas.microsoft.com/office/drawing/2010/main" xmlns=""/>
              </a:ext>
            </a:extLst>
          </a:blip>
          <a:stretch>
            <a:fillRect/>
          </a:stretch>
        </p:blipFill>
        <p:spPr>
          <a:xfrm>
            <a:off x="972418" y="5845582"/>
            <a:ext cx="763641" cy="777902"/>
          </a:xfrm>
          <a:prstGeom prst="rect">
            <a:avLst/>
          </a:prstGeom>
        </p:spPr>
      </p:pic>
      <p:sp>
        <p:nvSpPr>
          <p:cNvPr id="5" name="Title 4"/>
          <p:cNvSpPr>
            <a:spLocks noGrp="1"/>
          </p:cNvSpPr>
          <p:nvPr>
            <p:ph type="title"/>
          </p:nvPr>
        </p:nvSpPr>
        <p:spPr/>
        <p:txBody>
          <a:bodyPr/>
          <a:lstStyle/>
          <a:p>
            <a:r>
              <a:rPr lang="en-US" dirty="0"/>
              <a:t>CVRx Barostim </a:t>
            </a:r>
            <a:r>
              <a:rPr lang="en-US" dirty="0" smtClean="0"/>
              <a:t>Platform</a:t>
            </a:r>
            <a:endParaRPr lang="en-US" dirty="0"/>
          </a:p>
        </p:txBody>
      </p:sp>
    </p:spTree>
    <p:extLst>
      <p:ext uri="{BB962C8B-B14F-4D97-AF65-F5344CB8AC3E}">
        <p14:creationId xmlns:p14="http://schemas.microsoft.com/office/powerpoint/2010/main" xmlns="" val="311318047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1275" y="23813"/>
            <a:ext cx="8229600" cy="573087"/>
          </a:xfrm>
        </p:spPr>
        <p:txBody>
          <a:bodyPr/>
          <a:lstStyle/>
          <a:p>
            <a:pPr eaLnBrk="1" hangingPunct="1"/>
            <a:r>
              <a:rPr lang="en-US" sz="2400" dirty="0" smtClean="0">
                <a:latin typeface="Arial" charset="0"/>
                <a:ea typeface="ＭＳ Ｐゴシック"/>
                <a:cs typeface="Arial" charset="0"/>
              </a:rPr>
              <a:t>Intended to </a:t>
            </a:r>
            <a:r>
              <a:rPr lang="en-US" dirty="0" smtClean="0">
                <a:latin typeface="Arial" charset="0"/>
                <a:ea typeface="ＭＳ Ｐゴシック"/>
                <a:cs typeface="Arial" charset="0"/>
              </a:rPr>
              <a:t>Inhibit </a:t>
            </a:r>
            <a:r>
              <a:rPr lang="en-US" sz="2400" dirty="0" smtClean="0">
                <a:latin typeface="Arial" charset="0"/>
                <a:ea typeface="ＭＳ Ｐゴシック"/>
                <a:cs typeface="Arial" charset="0"/>
              </a:rPr>
              <a:t>Sympathetic Activity</a:t>
            </a:r>
          </a:p>
        </p:txBody>
      </p:sp>
      <p:pic>
        <p:nvPicPr>
          <p:cNvPr id="105474" name="Picture 6"/>
          <p:cNvPicPr>
            <a:picLocks noChangeAspect="1" noChangeArrowheads="1"/>
          </p:cNvPicPr>
          <p:nvPr/>
        </p:nvPicPr>
        <p:blipFill>
          <a:blip r:embed="rId2"/>
          <a:srcRect/>
          <a:stretch>
            <a:fillRect/>
          </a:stretch>
        </p:blipFill>
        <p:spPr bwMode="auto">
          <a:xfrm>
            <a:off x="501650" y="1174750"/>
            <a:ext cx="8185150" cy="5016500"/>
          </a:xfrm>
          <a:prstGeom prst="rect">
            <a:avLst/>
          </a:prstGeom>
          <a:noFill/>
          <a:ln w="9525">
            <a:noFill/>
            <a:miter lim="800000"/>
            <a:headEnd/>
            <a:tailEnd/>
          </a:ln>
        </p:spPr>
      </p:pic>
      <p:sp>
        <p:nvSpPr>
          <p:cNvPr id="5" name="Title 1"/>
          <p:cNvSpPr txBox="1">
            <a:spLocks/>
          </p:cNvSpPr>
          <p:nvPr/>
        </p:nvSpPr>
        <p:spPr bwMode="auto">
          <a:xfrm>
            <a:off x="1041400" y="836613"/>
            <a:ext cx="7704138" cy="338137"/>
          </a:xfrm>
          <a:prstGeom prst="rect">
            <a:avLst/>
          </a:prstGeom>
          <a:noFill/>
          <a:ln w="9525">
            <a:noFill/>
            <a:miter lim="800000"/>
            <a:headEnd/>
            <a:tailEnd/>
          </a:ln>
          <a:effectLst/>
        </p:spPr>
        <p:txBody>
          <a:bodyPr anchor="b"/>
          <a:lstStyle/>
          <a:p>
            <a:pPr fontAlgn="auto">
              <a:lnSpc>
                <a:spcPct val="90000"/>
              </a:lnSpc>
              <a:spcBef>
                <a:spcPts val="0"/>
              </a:spcBef>
              <a:spcAft>
                <a:spcPts val="0"/>
              </a:spcAft>
              <a:defRPr/>
            </a:pPr>
            <a:r>
              <a:rPr lang="en-US" sz="1800" b="1" kern="0" dirty="0">
                <a:solidFill>
                  <a:srgbClr val="000000"/>
                </a:solidFill>
                <a:latin typeface="+mj-lt"/>
                <a:ea typeface="+mj-ea"/>
                <a:cs typeface="+mj-cs"/>
              </a:rPr>
              <a:t>Acute Muscle Sympathetic Nerve Activity After 3 Months of Therapy</a:t>
            </a:r>
          </a:p>
        </p:txBody>
      </p:sp>
      <p:sp>
        <p:nvSpPr>
          <p:cNvPr id="105476" name="Slide Number Placeholder 3"/>
          <p:cNvSpPr txBox="1">
            <a:spLocks noGrp="1"/>
          </p:cNvSpPr>
          <p:nvPr/>
        </p:nvSpPr>
        <p:spPr bwMode="auto">
          <a:xfrm>
            <a:off x="8366125" y="6591300"/>
            <a:ext cx="385763" cy="252413"/>
          </a:xfrm>
          <a:prstGeom prst="rect">
            <a:avLst/>
          </a:prstGeom>
          <a:noFill/>
          <a:ln w="9525">
            <a:noFill/>
            <a:miter lim="800000"/>
            <a:headEnd/>
            <a:tailEnd/>
          </a:ln>
        </p:spPr>
        <p:txBody>
          <a:bodyPr anchor="ctr"/>
          <a:lstStyle/>
          <a:p>
            <a:pPr algn="r"/>
            <a:fld id="{AF5E6AB4-06DD-490A-9D9C-0B2A200FAD9F}" type="slidenum">
              <a:rPr lang="en-US" sz="800"/>
              <a:pPr algn="r"/>
              <a:t>4</a:t>
            </a:fld>
            <a:endParaRPr lang="en-US" sz="800"/>
          </a:p>
        </p:txBody>
      </p:sp>
      <p:sp>
        <p:nvSpPr>
          <p:cNvPr id="7" name="Text Box 55"/>
          <p:cNvSpPr txBox="1">
            <a:spLocks noChangeArrowheads="1"/>
          </p:cNvSpPr>
          <p:nvPr/>
        </p:nvSpPr>
        <p:spPr bwMode="auto">
          <a:xfrm>
            <a:off x="0" y="6596063"/>
            <a:ext cx="3309938" cy="261937"/>
          </a:xfrm>
          <a:prstGeom prst="rect">
            <a:avLst/>
          </a:prstGeom>
          <a:noFill/>
          <a:ln w="9525" algn="ctr">
            <a:noFill/>
            <a:miter lim="800000"/>
            <a:headEnd/>
            <a:tailEnd/>
          </a:ln>
          <a:effectLst/>
        </p:spPr>
        <p:txBody>
          <a:bodyPr wrap="none">
            <a:spAutoFit/>
          </a:bodyPr>
          <a:lstStyle/>
          <a:p>
            <a:pPr fontAlgn="auto">
              <a:spcBef>
                <a:spcPts val="0"/>
              </a:spcBef>
              <a:spcAft>
                <a:spcPct val="20000"/>
              </a:spcAft>
              <a:buClr>
                <a:srgbClr val="8C1A24"/>
              </a:buClr>
              <a:buSzPct val="115000"/>
              <a:tabLst>
                <a:tab pos="2455863" algn="l"/>
                <a:tab pos="3311525" algn="l"/>
              </a:tabLst>
              <a:defRPr/>
            </a:pPr>
            <a:r>
              <a:rPr lang="en-US" sz="1100" i="1" dirty="0">
                <a:solidFill>
                  <a:srgbClr val="333333"/>
                </a:solidFill>
                <a:latin typeface="+mj-lt"/>
                <a:ea typeface="+mn-ea"/>
                <a:cs typeface="+mn-cs"/>
              </a:rPr>
              <a:t> Heusser et al., J </a:t>
            </a:r>
            <a:r>
              <a:rPr lang="en-US" sz="1100" i="1" dirty="0" err="1">
                <a:solidFill>
                  <a:srgbClr val="333333"/>
                </a:solidFill>
                <a:latin typeface="+mj-lt"/>
                <a:ea typeface="+mn-ea"/>
                <a:cs typeface="+mn-cs"/>
              </a:rPr>
              <a:t>Hypertens</a:t>
            </a:r>
            <a:r>
              <a:rPr lang="en-US" sz="1100" i="1" dirty="0">
                <a:solidFill>
                  <a:srgbClr val="333333"/>
                </a:solidFill>
                <a:latin typeface="+mj-lt"/>
                <a:ea typeface="+mn-ea"/>
                <a:cs typeface="+mn-cs"/>
              </a:rPr>
              <a:t> 2009;27(</a:t>
            </a:r>
            <a:r>
              <a:rPr lang="en-US" sz="1100" i="1" dirty="0" err="1">
                <a:solidFill>
                  <a:srgbClr val="333333"/>
                </a:solidFill>
                <a:latin typeface="+mj-lt"/>
                <a:ea typeface="+mn-ea"/>
                <a:cs typeface="+mn-cs"/>
              </a:rPr>
              <a:t>suppl</a:t>
            </a:r>
            <a:r>
              <a:rPr lang="en-US" sz="1100" i="1" dirty="0">
                <a:solidFill>
                  <a:srgbClr val="333333"/>
                </a:solidFill>
                <a:latin typeface="+mj-lt"/>
                <a:ea typeface="+mn-ea"/>
                <a:cs typeface="+mn-cs"/>
              </a:rPr>
              <a:t>):S288</a:t>
            </a:r>
          </a:p>
        </p:txBody>
      </p:sp>
    </p:spTree>
    <p:extLst>
      <p:ext uri="{BB962C8B-B14F-4D97-AF65-F5344CB8AC3E}">
        <p14:creationId xmlns:p14="http://schemas.microsoft.com/office/powerpoint/2010/main" xmlns="" val="2040487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2"/>
          <p:cNvSpPr>
            <a:spLocks noGrp="1" noChangeArrowheads="1"/>
          </p:cNvSpPr>
          <p:nvPr>
            <p:ph type="title" idx="4294967295"/>
          </p:nvPr>
        </p:nvSpPr>
        <p:spPr>
          <a:xfrm>
            <a:off x="428625" y="80963"/>
            <a:ext cx="8358188" cy="593725"/>
          </a:xfrm>
        </p:spPr>
        <p:txBody>
          <a:bodyPr/>
          <a:lstStyle/>
          <a:p>
            <a:pPr eaLnBrk="1" hangingPunct="1"/>
            <a:r>
              <a:rPr lang="en-US" sz="2900" dirty="0" smtClean="0">
                <a:solidFill>
                  <a:srgbClr val="FFFF00"/>
                </a:solidFill>
                <a:latin typeface="Arial" charset="0"/>
                <a:ea typeface="ヒラギノ角ゴ Pro W3" charset="0"/>
                <a:cs typeface="Arial" charset="0"/>
              </a:rPr>
              <a:t>Trial </a:t>
            </a:r>
            <a:r>
              <a:rPr lang="en-US" sz="2900" dirty="0">
                <a:solidFill>
                  <a:srgbClr val="FFFF00"/>
                </a:solidFill>
                <a:latin typeface="Arial" charset="0"/>
                <a:ea typeface="ヒラギノ角ゴ Pro W3" charset="0"/>
                <a:cs typeface="Arial" charset="0"/>
              </a:rPr>
              <a:t>Design</a:t>
            </a:r>
          </a:p>
        </p:txBody>
      </p:sp>
      <p:sp>
        <p:nvSpPr>
          <p:cNvPr id="133156" name="Text Box 37"/>
          <p:cNvSpPr txBox="1">
            <a:spLocks noChangeArrowheads="1"/>
          </p:cNvSpPr>
          <p:nvPr/>
        </p:nvSpPr>
        <p:spPr bwMode="blackWhite">
          <a:xfrm>
            <a:off x="474663" y="1512888"/>
            <a:ext cx="1662112" cy="574675"/>
          </a:xfrm>
          <a:prstGeom prst="rect">
            <a:avLst/>
          </a:prstGeom>
          <a:solidFill>
            <a:schemeClr val="tx1">
              <a:alpha val="30196"/>
            </a:schemeClr>
          </a:solidFill>
          <a:ln w="19050">
            <a:solidFill>
              <a:schemeClr val="tx1"/>
            </a:solidFill>
            <a:miter lim="800000"/>
            <a:headEnd/>
            <a:tailEnd/>
          </a:ln>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Baseline </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“OFF”</a:t>
            </a:r>
          </a:p>
        </p:txBody>
      </p:sp>
      <p:sp>
        <p:nvSpPr>
          <p:cNvPr id="133157" name="Text Box 38"/>
          <p:cNvSpPr txBox="1">
            <a:spLocks noChangeArrowheads="1"/>
          </p:cNvSpPr>
          <p:nvPr/>
        </p:nvSpPr>
        <p:spPr bwMode="blackWhite">
          <a:xfrm>
            <a:off x="2206625" y="1512888"/>
            <a:ext cx="6303963" cy="574675"/>
          </a:xfrm>
          <a:prstGeom prst="rect">
            <a:avLst/>
          </a:prstGeom>
          <a:solidFill>
            <a:schemeClr val="accent1">
              <a:alpha val="30196"/>
            </a:schemeClr>
          </a:solidFill>
          <a:ln w="19050">
            <a:solidFill>
              <a:srgbClr val="008000"/>
            </a:solidFill>
            <a:miter lim="800000"/>
            <a:headEnd/>
            <a:tailEnd/>
          </a:ln>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Therapy </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“ON”</a:t>
            </a:r>
          </a:p>
        </p:txBody>
      </p:sp>
      <p:sp>
        <p:nvSpPr>
          <p:cNvPr id="133158" name="Line 39"/>
          <p:cNvSpPr>
            <a:spLocks noChangeShapeType="1"/>
          </p:cNvSpPr>
          <p:nvPr/>
        </p:nvSpPr>
        <p:spPr bwMode="blackWhite">
          <a:xfrm>
            <a:off x="474663" y="2184400"/>
            <a:ext cx="1644650" cy="0"/>
          </a:xfrm>
          <a:prstGeom prst="line">
            <a:avLst/>
          </a:prstGeom>
          <a:noFill/>
          <a:ln w="25400">
            <a:solidFill>
              <a:srgbClr val="9933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59" name="Line 40"/>
          <p:cNvSpPr>
            <a:spLocks noChangeShapeType="1"/>
          </p:cNvSpPr>
          <p:nvPr/>
        </p:nvSpPr>
        <p:spPr bwMode="blackWhite">
          <a:xfrm>
            <a:off x="2206625" y="2184400"/>
            <a:ext cx="6234113" cy="0"/>
          </a:xfrm>
          <a:prstGeom prst="line">
            <a:avLst/>
          </a:prstGeom>
          <a:noFill/>
          <a:ln w="25400">
            <a:solidFill>
              <a:srgbClr val="008000"/>
            </a:solidFill>
            <a:miter lim="800000"/>
            <a:headEnd/>
            <a:tailEnd type="triangle" w="med" len="med"/>
          </a:ln>
          <a:extLst>
            <a:ext uri="{909E8E84-426E-40DD-AFC4-6F175D3DCCD1}">
              <a14:hiddenFill xmlns:a14="http://schemas.microsoft.com/office/drawing/2010/main" xmlns="">
                <a:noFill/>
              </a14:hiddenFill>
            </a:ext>
          </a:extLst>
        </p:spPr>
        <p:txBody>
          <a:bodyPr wrap="none"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0" name="Text Box 41"/>
          <p:cNvSpPr txBox="1">
            <a:spLocks noChangeArrowheads="1"/>
          </p:cNvSpPr>
          <p:nvPr/>
        </p:nvSpPr>
        <p:spPr bwMode="blackWhite">
          <a:xfrm>
            <a:off x="474663" y="2454275"/>
            <a:ext cx="1470025" cy="246063"/>
          </a:xfrm>
          <a:prstGeom prst="rect">
            <a:avLst/>
          </a:prstGeom>
          <a:solidFill>
            <a:schemeClr val="tx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Implant</a:t>
            </a:r>
          </a:p>
        </p:txBody>
      </p:sp>
      <p:sp>
        <p:nvSpPr>
          <p:cNvPr id="133161" name="Text Box 42"/>
          <p:cNvSpPr txBox="1">
            <a:spLocks noChangeArrowheads="1"/>
          </p:cNvSpPr>
          <p:nvPr/>
        </p:nvSpPr>
        <p:spPr bwMode="blackWhite">
          <a:xfrm>
            <a:off x="2206625" y="2463800"/>
            <a:ext cx="1609725" cy="246063"/>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Device Activation</a:t>
            </a:r>
          </a:p>
        </p:txBody>
      </p:sp>
      <p:sp>
        <p:nvSpPr>
          <p:cNvPr id="133162" name="Line 43"/>
          <p:cNvSpPr>
            <a:spLocks noChangeShapeType="1"/>
          </p:cNvSpPr>
          <p:nvPr/>
        </p:nvSpPr>
        <p:spPr bwMode="blackWhite">
          <a:xfrm>
            <a:off x="1928813" y="2589213"/>
            <a:ext cx="250825" cy="0"/>
          </a:xfrm>
          <a:prstGeom prst="line">
            <a:avLst/>
          </a:prstGeom>
          <a:noFill/>
          <a:ln w="38100">
            <a:solidFill>
              <a:srgbClr val="9933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3" name="Text Box 44"/>
          <p:cNvSpPr txBox="1">
            <a:spLocks noChangeArrowheads="1"/>
          </p:cNvSpPr>
          <p:nvPr/>
        </p:nvSpPr>
        <p:spPr bwMode="blackWhite">
          <a:xfrm>
            <a:off x="4684713" y="2252663"/>
            <a:ext cx="1609725" cy="492125"/>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3-Month</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follow-up</a:t>
            </a:r>
            <a:r>
              <a:rPr lang="en-US" sz="1400" b="1" smtClean="0">
                <a:solidFill>
                  <a:srgbClr val="FFFFFF"/>
                </a:solidFill>
                <a:ea typeface="ヒラギノ角ゴ Pro W3" charset="0"/>
                <a:cs typeface="ヒラギノ角ゴ Pro W3" charset="0"/>
              </a:rPr>
              <a:t> </a:t>
            </a:r>
          </a:p>
        </p:txBody>
      </p:sp>
      <p:sp>
        <p:nvSpPr>
          <p:cNvPr id="133164" name="Text Box 45"/>
          <p:cNvSpPr txBox="1">
            <a:spLocks noChangeArrowheads="1"/>
          </p:cNvSpPr>
          <p:nvPr/>
        </p:nvSpPr>
        <p:spPr bwMode="blackWhite">
          <a:xfrm>
            <a:off x="7056438" y="2252663"/>
            <a:ext cx="1454150" cy="492125"/>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Long-Term follow-up</a:t>
            </a:r>
          </a:p>
        </p:txBody>
      </p:sp>
      <p:sp>
        <p:nvSpPr>
          <p:cNvPr id="133165" name="Line 46"/>
          <p:cNvSpPr>
            <a:spLocks noChangeShapeType="1"/>
          </p:cNvSpPr>
          <p:nvPr/>
        </p:nvSpPr>
        <p:spPr bwMode="auto">
          <a:xfrm>
            <a:off x="3868738" y="2589213"/>
            <a:ext cx="747712" cy="0"/>
          </a:xfrm>
          <a:prstGeom prst="line">
            <a:avLst/>
          </a:prstGeom>
          <a:noFill/>
          <a:ln w="254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6" name="Text Box 47"/>
          <p:cNvSpPr txBox="1">
            <a:spLocks noChangeArrowheads="1"/>
          </p:cNvSpPr>
          <p:nvPr/>
        </p:nvSpPr>
        <p:spPr bwMode="auto">
          <a:xfrm>
            <a:off x="6224588" y="2790825"/>
            <a:ext cx="110807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lnSpc>
                <a:spcPct val="80000"/>
              </a:lnSpc>
              <a:spcBef>
                <a:spcPct val="50000"/>
              </a:spcBef>
              <a:spcAft>
                <a:spcPct val="0"/>
              </a:spcAft>
            </a:pPr>
            <a:r>
              <a:rPr lang="en-US" sz="1400" smtClean="0">
                <a:solidFill>
                  <a:srgbClr val="FFFFFF"/>
                </a:solidFill>
                <a:ea typeface="ヒラギノ角ゴ Pro W3" charset="0"/>
                <a:cs typeface="ヒラギノ角ゴ Pro W3" charset="0"/>
              </a:rPr>
              <a:t>Additional visits completed</a:t>
            </a:r>
          </a:p>
        </p:txBody>
      </p:sp>
      <p:sp>
        <p:nvSpPr>
          <p:cNvPr id="133167" name="Text Box 48"/>
          <p:cNvSpPr txBox="1">
            <a:spLocks noChangeArrowheads="1"/>
          </p:cNvSpPr>
          <p:nvPr/>
        </p:nvSpPr>
        <p:spPr bwMode="auto">
          <a:xfrm>
            <a:off x="3800475" y="2797175"/>
            <a:ext cx="1108075"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lnSpc>
                <a:spcPct val="80000"/>
              </a:lnSpc>
              <a:spcBef>
                <a:spcPct val="50000"/>
              </a:spcBef>
              <a:spcAft>
                <a:spcPct val="0"/>
              </a:spcAft>
            </a:pPr>
            <a:r>
              <a:rPr lang="en-US" sz="1400" smtClean="0">
                <a:solidFill>
                  <a:srgbClr val="FFFFFF"/>
                </a:solidFill>
                <a:ea typeface="ヒラギノ角ゴ Pro W3" charset="0"/>
                <a:cs typeface="ヒラギノ角ゴ Pro W3" charset="0"/>
              </a:rPr>
              <a:t>Additional visits completed</a:t>
            </a:r>
          </a:p>
        </p:txBody>
      </p:sp>
      <p:sp>
        <p:nvSpPr>
          <p:cNvPr id="133168" name="Line 49"/>
          <p:cNvSpPr>
            <a:spLocks noChangeShapeType="1"/>
          </p:cNvSpPr>
          <p:nvPr/>
        </p:nvSpPr>
        <p:spPr bwMode="auto">
          <a:xfrm>
            <a:off x="6294438" y="2589213"/>
            <a:ext cx="762000" cy="0"/>
          </a:xfrm>
          <a:prstGeom prst="line">
            <a:avLst/>
          </a:prstGeom>
          <a:noFill/>
          <a:ln w="254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9" name="Text Box 50"/>
          <p:cNvSpPr txBox="1">
            <a:spLocks noChangeArrowheads="1"/>
          </p:cNvSpPr>
          <p:nvPr/>
        </p:nvSpPr>
        <p:spPr bwMode="auto">
          <a:xfrm>
            <a:off x="692149" y="841375"/>
            <a:ext cx="2476931" cy="421405"/>
          </a:xfrm>
          <a:prstGeom prst="rect">
            <a:avLst/>
          </a:prstGeom>
          <a:noFill/>
          <a:ln>
            <a:noFill/>
          </a:ln>
          <a:effectLst>
            <a:prstShdw prst="shdw17" dist="17961" dir="2700000">
              <a:srgbClr val="999999">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2200" b="1" dirty="0" err="1" smtClean="0">
                <a:solidFill>
                  <a:srgbClr val="FFFF00"/>
                </a:solidFill>
                <a:latin typeface="Arial" charset="0"/>
                <a:ea typeface="ヒラギノ角ゴ Pro W3" charset="0"/>
                <a:cs typeface="Arial" charset="0"/>
              </a:rPr>
              <a:t>DEBuT</a:t>
            </a:r>
            <a:r>
              <a:rPr lang="en-US" sz="2200" b="1" dirty="0">
                <a:solidFill>
                  <a:srgbClr val="FFFF00"/>
                </a:solidFill>
                <a:latin typeface="Arial" charset="0"/>
                <a:ea typeface="ヒラギノ角ゴ Pro W3" charset="0"/>
                <a:cs typeface="Arial" charset="0"/>
              </a:rPr>
              <a:t> </a:t>
            </a:r>
            <a:r>
              <a:rPr lang="en-US" sz="2200" b="1" dirty="0" smtClean="0">
                <a:solidFill>
                  <a:srgbClr val="FFFF00"/>
                </a:solidFill>
                <a:latin typeface="Arial" charset="0"/>
                <a:ea typeface="ヒラギノ角ゴ Pro W3" charset="0"/>
                <a:cs typeface="Arial" charset="0"/>
              </a:rPr>
              <a:t>(phase 2) </a:t>
            </a:r>
          </a:p>
        </p:txBody>
      </p:sp>
    </p:spTree>
    <p:extLst>
      <p:ext uri="{BB962C8B-B14F-4D97-AF65-F5344CB8AC3E}">
        <p14:creationId xmlns:p14="http://schemas.microsoft.com/office/powerpoint/2010/main" xmlns="" val="332448856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90"/>
          <p:cNvSpPr txBox="1">
            <a:spLocks noGrp="1"/>
          </p:cNvSpPr>
          <p:nvPr/>
        </p:nvSpPr>
        <p:spPr bwMode="auto">
          <a:xfrm>
            <a:off x="8229600" y="6356350"/>
            <a:ext cx="457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eaLnBrk="1" hangingPunct="1"/>
            <a:fld id="{8BD56401-BBED-BF47-93B7-17EC4550E50E}" type="slidenum">
              <a:rPr lang="en-US" sz="1300">
                <a:solidFill>
                  <a:srgbClr val="FFFFFF"/>
                </a:solidFill>
                <a:latin typeface="Arial" charset="0"/>
                <a:ea typeface="ヒラギノ角ゴ Pro W3" charset="0"/>
                <a:cs typeface="ヒラギノ角ゴ Pro W3" charset="0"/>
              </a:rPr>
              <a:pPr algn="r" eaLnBrk="1" hangingPunct="1"/>
              <a:t>6</a:t>
            </a:fld>
            <a:endParaRPr lang="en-US" sz="1300">
              <a:solidFill>
                <a:srgbClr val="FFFFFF"/>
              </a:solidFill>
              <a:latin typeface="Arial" charset="0"/>
              <a:ea typeface="ヒラギノ角ゴ Pro W3" charset="0"/>
              <a:cs typeface="ヒラギノ角ゴ Pro W3" charset="0"/>
            </a:endParaRPr>
          </a:p>
        </p:txBody>
      </p:sp>
      <p:graphicFrame>
        <p:nvGraphicFramePr>
          <p:cNvPr id="82049" name="Group 129"/>
          <p:cNvGraphicFramePr>
            <a:graphicFrameLocks noGrp="1"/>
          </p:cNvGraphicFramePr>
          <p:nvPr/>
        </p:nvGraphicFramePr>
        <p:xfrm>
          <a:off x="6580188" y="3235325"/>
          <a:ext cx="2112962" cy="2422525"/>
        </p:xfrm>
        <a:graphic>
          <a:graphicData uri="http://schemas.openxmlformats.org/drawingml/2006/table">
            <a:tbl>
              <a:tblPr/>
              <a:tblGrid>
                <a:gridCol w="1060086"/>
                <a:gridCol w="1052876"/>
              </a:tblGrid>
              <a:tr h="498816">
                <a:tc gridSpan="2">
                  <a:txBody>
                    <a:bodyPr/>
                    <a:lstStyle/>
                    <a:p>
                      <a:pPr marL="0" marR="0" lvl="0" indent="0" algn="ctr" defTabSz="914400" rtl="0" eaLnBrk="1" fontAlgn="base" latinLnBrk="0" hangingPunct="1">
                        <a:lnSpc>
                          <a:spcPct val="95000"/>
                        </a:lnSpc>
                        <a:spcBef>
                          <a:spcPct val="0"/>
                        </a:spcBef>
                        <a:spcAft>
                          <a:spcPct val="0"/>
                        </a:spcAft>
                        <a:buClr>
                          <a:schemeClr val="accent2"/>
                        </a:buClr>
                        <a:buSzPct val="80000"/>
                        <a:buFont typeface="Wingdings" pitchFamily="2" charset="2"/>
                        <a:buNone/>
                        <a:tabLst>
                          <a:tab pos="2455863" algn="l"/>
                          <a:tab pos="3311525" algn="l"/>
                        </a:tabLst>
                      </a:pPr>
                      <a:r>
                        <a:rPr kumimoji="0" lang="en-US" sz="1400" b="1" i="0" u="none" strike="noStrike" cap="none" normalizeH="0" baseline="0" smtClean="0">
                          <a:ln>
                            <a:noFill/>
                          </a:ln>
                          <a:solidFill>
                            <a:schemeClr val="bg1"/>
                          </a:solidFill>
                          <a:effectLst/>
                          <a:latin typeface="Arial" pitchFamily="34" charset="0"/>
                          <a:ea typeface="ヒラギノ角ゴ Pro W3"/>
                          <a:cs typeface="ヒラギノ角ゴ Pro W3"/>
                        </a:rPr>
                        <a:t>Anti-hypertensive Medications Changes</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0070C0"/>
                    </a:solidFill>
                  </a:tcPr>
                </a:tc>
                <a:tc hMerge="1">
                  <a:txBody>
                    <a:bodyPr/>
                    <a:lstStyle/>
                    <a:p>
                      <a:endParaRPr lang="nl-NL"/>
                    </a:p>
                  </a:txBody>
                  <a:tcPr/>
                </a:tc>
              </a:tr>
              <a:tr h="341868">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Baseline</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5.0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1.3</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13846">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1 year</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-0.2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0.3</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30660">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2 years</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-0.7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0.4</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12445">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3 years</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Pct val="80000"/>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-0.8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0.3</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12445">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4 years</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Pct val="80000"/>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-1.6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0.3</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r h="312445">
                <a:tc>
                  <a:txBody>
                    <a:bodyPr/>
                    <a:lstStyle/>
                    <a:p>
                      <a:pPr marL="0" marR="0" lvl="0" indent="0" algn="l" defTabSz="914400" rtl="0" eaLnBrk="1" fontAlgn="base" latinLnBrk="0" hangingPunct="1">
                        <a:lnSpc>
                          <a:spcPct val="95000"/>
                        </a:lnSpc>
                        <a:spcBef>
                          <a:spcPct val="30000"/>
                        </a:spcBef>
                        <a:spcAft>
                          <a:spcPct val="30000"/>
                        </a:spcAft>
                        <a:buClr>
                          <a:srgbClr val="8C1A24"/>
                        </a:buClr>
                        <a:buSzPct val="115000"/>
                        <a:buFont typeface="Wingdings" pitchFamily="2" charset="2"/>
                        <a:buNone/>
                        <a:tabLst>
                          <a:tab pos="2455863" algn="l"/>
                          <a:tab pos="3311525" algn="l"/>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5 years</a:t>
                      </a: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95000"/>
                        </a:lnSpc>
                        <a:spcBef>
                          <a:spcPct val="0"/>
                        </a:spcBef>
                        <a:spcAft>
                          <a:spcPct val="0"/>
                        </a:spcAft>
                        <a:buClrTx/>
                        <a:buSzPct val="80000"/>
                        <a:buFont typeface="Wingdings" pitchFamily="2" charset="2"/>
                        <a:buNone/>
                        <a:tabLst/>
                      </a:pP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rPr>
                        <a:t>-1.6 </a:t>
                      </a:r>
                      <a:r>
                        <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sym typeface="Symbol" pitchFamily="18" charset="2"/>
                        </a:rPr>
                        <a:t> 0.4</a:t>
                      </a:r>
                      <a:endParaRPr kumimoji="0" lang="en-US" sz="1200" b="1" i="0" u="none" strike="noStrike" cap="none" normalizeH="0" baseline="0" smtClean="0">
                        <a:ln>
                          <a:noFill/>
                        </a:ln>
                        <a:solidFill>
                          <a:schemeClr val="bg1"/>
                        </a:solidFill>
                        <a:effectLst/>
                        <a:latin typeface="Arial" pitchFamily="34" charset="0"/>
                        <a:ea typeface="ヒラギノ角ゴ Pro W3"/>
                        <a:cs typeface="ヒラギノ角ゴ Pro W3"/>
                      </a:endParaRPr>
                    </a:p>
                  </a:txBody>
                  <a:tcPr marL="92563" marR="92563" marT="44960" marB="44960" anchor="ctr" horzOverflow="overflow">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noFill/>
                  </a:tcPr>
                </a:tc>
              </a:tr>
            </a:tbl>
          </a:graphicData>
        </a:graphic>
      </p:graphicFrame>
      <p:sp>
        <p:nvSpPr>
          <p:cNvPr id="131100" name="Text Box 4"/>
          <p:cNvSpPr txBox="1">
            <a:spLocks noChangeArrowheads="1"/>
          </p:cNvSpPr>
          <p:nvPr/>
        </p:nvSpPr>
        <p:spPr bwMode="auto">
          <a:xfrm>
            <a:off x="3640138" y="1173163"/>
            <a:ext cx="20669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i="1">
                <a:solidFill>
                  <a:srgbClr val="FFFFFF"/>
                </a:solidFill>
                <a:latin typeface="Arial" charset="0"/>
                <a:ea typeface="ヒラギノ角ゴ Pro W3" charset="0"/>
                <a:cs typeface="ヒラギノ角ゴ Pro W3" charset="0"/>
              </a:rPr>
              <a:t>Diastolic</a:t>
            </a:r>
          </a:p>
          <a:p>
            <a:pPr algn="ctr"/>
            <a:r>
              <a:rPr lang="en-US" sz="1100" b="1" i="1">
                <a:solidFill>
                  <a:srgbClr val="FFFFFF"/>
                </a:solidFill>
                <a:latin typeface="Arial" charset="0"/>
                <a:ea typeface="ヒラギノ角ゴ Pro W3" charset="0"/>
                <a:cs typeface="ヒラギノ角ゴ Pro W3" charset="0"/>
              </a:rPr>
              <a:t>(Baseline= 111 ± 20 mmHg)</a:t>
            </a:r>
          </a:p>
        </p:txBody>
      </p:sp>
      <p:sp>
        <p:nvSpPr>
          <p:cNvPr id="131101" name="Text Box 3"/>
          <p:cNvSpPr txBox="1">
            <a:spLocks noChangeArrowheads="1"/>
          </p:cNvSpPr>
          <p:nvPr/>
        </p:nvSpPr>
        <p:spPr bwMode="auto">
          <a:xfrm>
            <a:off x="860425" y="1173163"/>
            <a:ext cx="2105025" cy="47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i="1">
                <a:solidFill>
                  <a:srgbClr val="FFFFFF"/>
                </a:solidFill>
                <a:latin typeface="Arial" charset="0"/>
                <a:ea typeface="ヒラギノ角ゴ Pro W3" charset="0"/>
                <a:cs typeface="ヒラギノ角ゴ Pro W3" charset="0"/>
              </a:rPr>
              <a:t>Systolic</a:t>
            </a:r>
          </a:p>
          <a:p>
            <a:pPr algn="ctr"/>
            <a:r>
              <a:rPr lang="en-US" sz="1100" b="1" i="1">
                <a:solidFill>
                  <a:srgbClr val="FFFFFF"/>
                </a:solidFill>
                <a:latin typeface="Arial" charset="0"/>
                <a:ea typeface="ヒラギノ角ゴ Pro W3" charset="0"/>
                <a:cs typeface="ヒラギノ角ゴ Pro W3" charset="0"/>
              </a:rPr>
              <a:t>(Baseline = 193 ± 36 mmHg)</a:t>
            </a:r>
          </a:p>
        </p:txBody>
      </p:sp>
      <p:sp>
        <p:nvSpPr>
          <p:cNvPr id="131102" name="Line 13"/>
          <p:cNvSpPr>
            <a:spLocks noChangeShapeType="1"/>
          </p:cNvSpPr>
          <p:nvPr/>
        </p:nvSpPr>
        <p:spPr bwMode="auto">
          <a:xfrm flipH="1">
            <a:off x="787400" y="1666875"/>
            <a:ext cx="0" cy="371792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lIns="82048" tIns="41025" rIns="82048" bIns="41025"/>
          <a:lstStyle/>
          <a:p>
            <a:endParaRPr lang="nl-NL"/>
          </a:p>
        </p:txBody>
      </p:sp>
      <p:grpSp>
        <p:nvGrpSpPr>
          <p:cNvPr id="131103" name="Group 88"/>
          <p:cNvGrpSpPr>
            <a:grpSpLocks/>
          </p:cNvGrpSpPr>
          <p:nvPr/>
        </p:nvGrpSpPr>
        <p:grpSpPr bwMode="auto">
          <a:xfrm>
            <a:off x="444500" y="3670300"/>
            <a:ext cx="341313" cy="214313"/>
            <a:chOff x="695934" y="4553843"/>
            <a:chExt cx="390580" cy="246897"/>
          </a:xfrm>
        </p:grpSpPr>
        <p:sp>
          <p:nvSpPr>
            <p:cNvPr id="131216" name="Line 14"/>
            <p:cNvSpPr>
              <a:spLocks noChangeShapeType="1"/>
            </p:cNvSpPr>
            <p:nvPr/>
          </p:nvSpPr>
          <p:spPr bwMode="auto">
            <a:xfrm>
              <a:off x="1021077" y="4668382"/>
              <a:ext cx="6543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17" name="Rectangle 27"/>
            <p:cNvSpPr>
              <a:spLocks noChangeArrowheads="1"/>
            </p:cNvSpPr>
            <p:nvPr/>
          </p:nvSpPr>
          <p:spPr bwMode="auto">
            <a:xfrm>
              <a:off x="695934" y="4553843"/>
              <a:ext cx="295836" cy="2468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-30</a:t>
              </a:r>
              <a:endParaRPr lang="en-US" sz="800" i="1">
                <a:solidFill>
                  <a:srgbClr val="FFFFFF"/>
                </a:solidFill>
                <a:latin typeface="Arial" charset="0"/>
                <a:ea typeface="ヒラギノ角ゴ Pro W3" charset="0"/>
                <a:cs typeface="ヒラギノ角ゴ Pro W3" charset="0"/>
              </a:endParaRPr>
            </a:p>
          </p:txBody>
        </p:sp>
      </p:grpSp>
      <p:grpSp>
        <p:nvGrpSpPr>
          <p:cNvPr id="131104" name="Group 86"/>
          <p:cNvGrpSpPr>
            <a:grpSpLocks/>
          </p:cNvGrpSpPr>
          <p:nvPr/>
        </p:nvGrpSpPr>
        <p:grpSpPr bwMode="auto">
          <a:xfrm>
            <a:off x="444500" y="2967038"/>
            <a:ext cx="341313" cy="215900"/>
            <a:chOff x="695934" y="3492872"/>
            <a:chExt cx="390580" cy="246898"/>
          </a:xfrm>
        </p:grpSpPr>
        <p:sp>
          <p:nvSpPr>
            <p:cNvPr id="131214" name="Line 16"/>
            <p:cNvSpPr>
              <a:spLocks noChangeShapeType="1"/>
            </p:cNvSpPr>
            <p:nvPr/>
          </p:nvSpPr>
          <p:spPr bwMode="auto">
            <a:xfrm>
              <a:off x="1021077" y="3609225"/>
              <a:ext cx="6543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15" name="Rectangle 29"/>
            <p:cNvSpPr>
              <a:spLocks noChangeArrowheads="1"/>
            </p:cNvSpPr>
            <p:nvPr/>
          </p:nvSpPr>
          <p:spPr bwMode="auto">
            <a:xfrm>
              <a:off x="695934" y="3492872"/>
              <a:ext cx="295836" cy="2468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-20</a:t>
              </a:r>
              <a:endParaRPr lang="en-US" sz="800" i="1">
                <a:solidFill>
                  <a:srgbClr val="FFFFFF"/>
                </a:solidFill>
                <a:latin typeface="Arial" charset="0"/>
                <a:ea typeface="ヒラギノ角ゴ Pro W3" charset="0"/>
                <a:cs typeface="ヒラギノ角ゴ Pro W3" charset="0"/>
              </a:endParaRPr>
            </a:p>
          </p:txBody>
        </p:sp>
      </p:grpSp>
      <p:grpSp>
        <p:nvGrpSpPr>
          <p:cNvPr id="131105" name="Group 85"/>
          <p:cNvGrpSpPr>
            <a:grpSpLocks/>
          </p:cNvGrpSpPr>
          <p:nvPr/>
        </p:nvGrpSpPr>
        <p:grpSpPr bwMode="auto">
          <a:xfrm>
            <a:off x="438150" y="5080000"/>
            <a:ext cx="346075" cy="215900"/>
            <a:chOff x="689453" y="2963329"/>
            <a:chExt cx="396830" cy="245780"/>
          </a:xfrm>
        </p:grpSpPr>
        <p:sp>
          <p:nvSpPr>
            <p:cNvPr id="131212" name="Line 17"/>
            <p:cNvSpPr>
              <a:spLocks noChangeShapeType="1"/>
            </p:cNvSpPr>
            <p:nvPr/>
          </p:nvSpPr>
          <p:spPr bwMode="auto">
            <a:xfrm>
              <a:off x="1020606" y="3076117"/>
              <a:ext cx="6567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13" name="Rectangle 30"/>
            <p:cNvSpPr>
              <a:spLocks noChangeArrowheads="1"/>
            </p:cNvSpPr>
            <p:nvPr/>
          </p:nvSpPr>
          <p:spPr bwMode="auto">
            <a:xfrm>
              <a:off x="689453" y="2963329"/>
              <a:ext cx="307170" cy="245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-50</a:t>
              </a:r>
              <a:endParaRPr lang="en-US" sz="800" i="1">
                <a:solidFill>
                  <a:srgbClr val="FFFFFF"/>
                </a:solidFill>
                <a:latin typeface="Arial" charset="0"/>
                <a:ea typeface="ヒラギノ角ゴ Pro W3" charset="0"/>
                <a:cs typeface="ヒラギノ角ゴ Pro W3" charset="0"/>
              </a:endParaRPr>
            </a:p>
          </p:txBody>
        </p:sp>
      </p:grpSp>
      <p:grpSp>
        <p:nvGrpSpPr>
          <p:cNvPr id="131106" name="Group 84"/>
          <p:cNvGrpSpPr>
            <a:grpSpLocks/>
          </p:cNvGrpSpPr>
          <p:nvPr/>
        </p:nvGrpSpPr>
        <p:grpSpPr bwMode="auto">
          <a:xfrm>
            <a:off x="444500" y="2260600"/>
            <a:ext cx="341313" cy="215900"/>
            <a:chOff x="695934" y="2431438"/>
            <a:chExt cx="390580" cy="246899"/>
          </a:xfrm>
        </p:grpSpPr>
        <p:sp>
          <p:nvSpPr>
            <p:cNvPr id="131210" name="Line 18"/>
            <p:cNvSpPr>
              <a:spLocks noChangeShapeType="1"/>
            </p:cNvSpPr>
            <p:nvPr/>
          </p:nvSpPr>
          <p:spPr bwMode="auto">
            <a:xfrm>
              <a:off x="1021077" y="2545971"/>
              <a:ext cx="6543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11" name="Rectangle 31"/>
            <p:cNvSpPr>
              <a:spLocks noChangeArrowheads="1"/>
            </p:cNvSpPr>
            <p:nvPr/>
          </p:nvSpPr>
          <p:spPr bwMode="auto">
            <a:xfrm>
              <a:off x="695934" y="2431438"/>
              <a:ext cx="295836" cy="246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-10</a:t>
              </a:r>
              <a:endParaRPr lang="en-US" sz="800" i="1">
                <a:solidFill>
                  <a:srgbClr val="FFFFFF"/>
                </a:solidFill>
                <a:latin typeface="Arial" charset="0"/>
                <a:ea typeface="ヒラギノ角ゴ Pro W3" charset="0"/>
                <a:cs typeface="ヒラギノ角ゴ Pro W3" charset="0"/>
              </a:endParaRPr>
            </a:p>
          </p:txBody>
        </p:sp>
      </p:grpSp>
      <p:sp>
        <p:nvSpPr>
          <p:cNvPr id="131107" name="Rectangle 34"/>
          <p:cNvSpPr>
            <a:spLocks noChangeArrowheads="1"/>
          </p:cNvSpPr>
          <p:nvPr/>
        </p:nvSpPr>
        <p:spPr bwMode="auto">
          <a:xfrm rot="-5400000">
            <a:off x="-1419225" y="3130550"/>
            <a:ext cx="3205163" cy="2524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600" b="1" i="1">
                <a:solidFill>
                  <a:srgbClr val="FFFFFF"/>
                </a:solidFill>
                <a:latin typeface="Arial" charset="0"/>
                <a:ea typeface="ヒラギノ角ゴ Pro W3" charset="0"/>
                <a:cs typeface="ヒラギノ角ゴ Pro W3" charset="0"/>
              </a:rPr>
              <a:t>Change in BP (mmHg)</a:t>
            </a:r>
            <a:endParaRPr lang="en-US" sz="1600" i="1">
              <a:solidFill>
                <a:srgbClr val="FFFFFF"/>
              </a:solidFill>
              <a:latin typeface="Arial" charset="0"/>
              <a:ea typeface="ヒラギノ角ゴ Pro W3" charset="0"/>
              <a:cs typeface="ヒラギノ角ゴ Pro W3" charset="0"/>
            </a:endParaRPr>
          </a:p>
        </p:txBody>
      </p:sp>
      <p:grpSp>
        <p:nvGrpSpPr>
          <p:cNvPr id="131108" name="Group 59"/>
          <p:cNvGrpSpPr>
            <a:grpSpLocks/>
          </p:cNvGrpSpPr>
          <p:nvPr/>
        </p:nvGrpSpPr>
        <p:grpSpPr bwMode="auto">
          <a:xfrm>
            <a:off x="1604963" y="3975100"/>
            <a:ext cx="119062" cy="733425"/>
            <a:chOff x="2417768" y="5759029"/>
            <a:chExt cx="64523" cy="625362"/>
          </a:xfrm>
        </p:grpSpPr>
        <p:sp>
          <p:nvSpPr>
            <p:cNvPr id="131208" name="Line 83"/>
            <p:cNvSpPr>
              <a:spLocks noChangeShapeType="1"/>
            </p:cNvSpPr>
            <p:nvPr/>
          </p:nvSpPr>
          <p:spPr bwMode="auto">
            <a:xfrm>
              <a:off x="2447609" y="5758375"/>
              <a:ext cx="0" cy="61870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09" name="Line 84"/>
            <p:cNvSpPr>
              <a:spLocks noChangeShapeType="1"/>
            </p:cNvSpPr>
            <p:nvPr/>
          </p:nvSpPr>
          <p:spPr bwMode="auto">
            <a:xfrm>
              <a:off x="2419260" y="6383844"/>
              <a:ext cx="64430"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09" name="Group 100"/>
          <p:cNvGrpSpPr>
            <a:grpSpLocks/>
          </p:cNvGrpSpPr>
          <p:nvPr/>
        </p:nvGrpSpPr>
        <p:grpSpPr bwMode="auto">
          <a:xfrm>
            <a:off x="4365625" y="2735263"/>
            <a:ext cx="120650" cy="557212"/>
            <a:chOff x="4769714" y="3395663"/>
            <a:chExt cx="138113" cy="638175"/>
          </a:xfrm>
        </p:grpSpPr>
        <p:sp>
          <p:nvSpPr>
            <p:cNvPr id="131206" name="Line 83"/>
            <p:cNvSpPr>
              <a:spLocks noChangeShapeType="1"/>
            </p:cNvSpPr>
            <p:nvPr/>
          </p:nvSpPr>
          <p:spPr bwMode="auto">
            <a:xfrm>
              <a:off x="4839111" y="3395945"/>
              <a:ext cx="0" cy="638128"/>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07" name="Line 84"/>
            <p:cNvSpPr>
              <a:spLocks noChangeShapeType="1"/>
            </p:cNvSpPr>
            <p:nvPr/>
          </p:nvSpPr>
          <p:spPr bwMode="auto">
            <a:xfrm>
              <a:off x="4770038" y="4030437"/>
              <a:ext cx="138146"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10" name="Rectangle 11"/>
          <p:cNvSpPr>
            <a:spLocks noChangeArrowheads="1"/>
          </p:cNvSpPr>
          <p:nvPr/>
        </p:nvSpPr>
        <p:spPr bwMode="auto">
          <a:xfrm>
            <a:off x="4202113" y="1668463"/>
            <a:ext cx="490537" cy="1290637"/>
          </a:xfrm>
          <a:prstGeom prst="rect">
            <a:avLst/>
          </a:prstGeom>
          <a:solidFill>
            <a:srgbClr val="9AC0B3"/>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11" name="Rectangle 25"/>
          <p:cNvSpPr>
            <a:spLocks noChangeArrowheads="1"/>
          </p:cNvSpPr>
          <p:nvPr/>
        </p:nvSpPr>
        <p:spPr bwMode="auto">
          <a:xfrm>
            <a:off x="4184650" y="2627313"/>
            <a:ext cx="5572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333333"/>
                </a:solidFill>
                <a:latin typeface="Arial" charset="0"/>
                <a:ea typeface="ヒラギノ角ゴ Pro W3" charset="0"/>
                <a:cs typeface="ヒラギノ角ゴ Pro W3" charset="0"/>
              </a:rPr>
              <a:t>-18</a:t>
            </a:r>
            <a:endParaRPr lang="en-US" sz="1400" i="1">
              <a:solidFill>
                <a:srgbClr val="333333"/>
              </a:solidFill>
              <a:latin typeface="Arial" charset="0"/>
              <a:ea typeface="ヒラギノ角ゴ Pro W3" charset="0"/>
              <a:cs typeface="ヒラギノ角ゴ Pro W3" charset="0"/>
            </a:endParaRPr>
          </a:p>
        </p:txBody>
      </p:sp>
      <p:sp>
        <p:nvSpPr>
          <p:cNvPr id="131112" name="Rectangle 10"/>
          <p:cNvSpPr>
            <a:spLocks noChangeArrowheads="1"/>
          </p:cNvSpPr>
          <p:nvPr/>
        </p:nvSpPr>
        <p:spPr bwMode="auto">
          <a:xfrm>
            <a:off x="1431925" y="1668463"/>
            <a:ext cx="490538" cy="2566987"/>
          </a:xfrm>
          <a:prstGeom prst="rect">
            <a:avLst/>
          </a:prstGeom>
          <a:solidFill>
            <a:srgbClr val="9AC0B3"/>
          </a:solidFill>
          <a:ln w="8001">
            <a:solidFill>
              <a:schemeClr val="bg1"/>
            </a:solidFill>
            <a:miter lim="800000"/>
            <a:headEnd/>
            <a:tailEnd/>
          </a:ln>
        </p:spPr>
        <p:txBody>
          <a:bodyPr lIns="91418" tIns="45709" rIns="91418" bIns="45709"/>
          <a:lstStyle/>
          <a:p>
            <a:pPr algn="ctr" eaLnBrk="0" hangingPunct="0"/>
            <a:endParaRPr lang="en-US" sz="900" i="1">
              <a:solidFill>
                <a:srgbClr val="EDE8DD"/>
              </a:solidFill>
              <a:latin typeface="Arial" charset="0"/>
              <a:ea typeface="ヒラギノ角ゴ Pro W3" charset="0"/>
              <a:cs typeface="ヒラギノ角ゴ Pro W3" charset="0"/>
            </a:endParaRPr>
          </a:p>
        </p:txBody>
      </p:sp>
      <p:sp>
        <p:nvSpPr>
          <p:cNvPr id="131113" name="Rectangle 24"/>
          <p:cNvSpPr>
            <a:spLocks noChangeArrowheads="1"/>
          </p:cNvSpPr>
          <p:nvPr/>
        </p:nvSpPr>
        <p:spPr bwMode="auto">
          <a:xfrm>
            <a:off x="1416050" y="3832225"/>
            <a:ext cx="55721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333333"/>
                </a:solidFill>
                <a:latin typeface="Arial" charset="0"/>
                <a:ea typeface="ヒラギノ角ゴ Pro W3" charset="0"/>
                <a:cs typeface="ヒラギノ角ゴ Pro W3" charset="0"/>
              </a:rPr>
              <a:t>-36</a:t>
            </a:r>
          </a:p>
        </p:txBody>
      </p:sp>
      <p:sp>
        <p:nvSpPr>
          <p:cNvPr id="131114" name="Rectangle 45"/>
          <p:cNvSpPr>
            <a:spLocks noChangeArrowheads="1"/>
          </p:cNvSpPr>
          <p:nvPr/>
        </p:nvSpPr>
        <p:spPr bwMode="auto">
          <a:xfrm>
            <a:off x="3802063" y="4714875"/>
            <a:ext cx="193675" cy="187325"/>
          </a:xfrm>
          <a:prstGeom prst="rect">
            <a:avLst/>
          </a:prstGeom>
          <a:solidFill>
            <a:srgbClr val="9AC0B3"/>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15" name="Rectangle 46"/>
          <p:cNvSpPr>
            <a:spLocks noChangeArrowheads="1"/>
          </p:cNvSpPr>
          <p:nvPr/>
        </p:nvSpPr>
        <p:spPr bwMode="auto">
          <a:xfrm>
            <a:off x="4210050" y="4703763"/>
            <a:ext cx="617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i="1">
                <a:solidFill>
                  <a:srgbClr val="FFFFFF"/>
                </a:solidFill>
                <a:latin typeface="Arial" charset="0"/>
                <a:ea typeface="ヒラギノ角ゴ Pro W3" charset="0"/>
                <a:cs typeface="ヒラギノ角ゴ Pro W3" charset="0"/>
              </a:rPr>
              <a:t>2 years</a:t>
            </a:r>
            <a:endParaRPr lang="en-US" sz="800" i="1">
              <a:solidFill>
                <a:srgbClr val="FFFFFF"/>
              </a:solidFill>
              <a:latin typeface="Arial" charset="0"/>
              <a:ea typeface="ヒラギノ角ゴ Pro W3" charset="0"/>
              <a:cs typeface="ヒラギノ角ゴ Pro W3" charset="0"/>
            </a:endParaRPr>
          </a:p>
        </p:txBody>
      </p:sp>
      <p:grpSp>
        <p:nvGrpSpPr>
          <p:cNvPr id="131116" name="Group 90"/>
          <p:cNvGrpSpPr>
            <a:grpSpLocks/>
          </p:cNvGrpSpPr>
          <p:nvPr/>
        </p:nvGrpSpPr>
        <p:grpSpPr bwMode="auto">
          <a:xfrm>
            <a:off x="442913" y="4375150"/>
            <a:ext cx="341312" cy="215900"/>
            <a:chOff x="722691" y="5597825"/>
            <a:chExt cx="390582" cy="246899"/>
          </a:xfrm>
        </p:grpSpPr>
        <p:sp>
          <p:nvSpPr>
            <p:cNvPr id="131204" name="Rectangle 37"/>
            <p:cNvSpPr>
              <a:spLocks noChangeArrowheads="1"/>
            </p:cNvSpPr>
            <p:nvPr/>
          </p:nvSpPr>
          <p:spPr bwMode="auto">
            <a:xfrm>
              <a:off x="722691" y="5597825"/>
              <a:ext cx="295838" cy="2468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-40</a:t>
              </a:r>
              <a:endParaRPr lang="en-US" sz="800" i="1">
                <a:solidFill>
                  <a:srgbClr val="FFFFFF"/>
                </a:solidFill>
                <a:latin typeface="Arial" charset="0"/>
                <a:ea typeface="ヒラギノ角ゴ Pro W3" charset="0"/>
                <a:cs typeface="ヒラギノ角ゴ Pro W3" charset="0"/>
              </a:endParaRPr>
            </a:p>
          </p:txBody>
        </p:sp>
        <p:sp>
          <p:nvSpPr>
            <p:cNvPr id="131205" name="Line 38"/>
            <p:cNvSpPr>
              <a:spLocks noChangeShapeType="1"/>
            </p:cNvSpPr>
            <p:nvPr/>
          </p:nvSpPr>
          <p:spPr bwMode="auto">
            <a:xfrm>
              <a:off x="1047836" y="5743263"/>
              <a:ext cx="65437" cy="0"/>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17" name="Group 101"/>
          <p:cNvGrpSpPr>
            <a:grpSpLocks/>
          </p:cNvGrpSpPr>
          <p:nvPr/>
        </p:nvGrpSpPr>
        <p:grpSpPr bwMode="auto">
          <a:xfrm>
            <a:off x="4878388" y="2970213"/>
            <a:ext cx="119062" cy="560387"/>
            <a:chOff x="5326927" y="3690938"/>
            <a:chExt cx="136525" cy="642937"/>
          </a:xfrm>
        </p:grpSpPr>
        <p:sp>
          <p:nvSpPr>
            <p:cNvPr id="131202" name="Line 83"/>
            <p:cNvSpPr>
              <a:spLocks noChangeShapeType="1"/>
            </p:cNvSpPr>
            <p:nvPr/>
          </p:nvSpPr>
          <p:spPr bwMode="auto">
            <a:xfrm>
              <a:off x="5395834" y="3702910"/>
              <a:ext cx="0" cy="62540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03" name="Line 84"/>
            <p:cNvSpPr>
              <a:spLocks noChangeShapeType="1"/>
            </p:cNvSpPr>
            <p:nvPr/>
          </p:nvSpPr>
          <p:spPr bwMode="auto">
            <a:xfrm>
              <a:off x="5326761" y="4333765"/>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18" name="Rectangle 49"/>
          <p:cNvSpPr>
            <a:spLocks noChangeArrowheads="1"/>
          </p:cNvSpPr>
          <p:nvPr/>
        </p:nvSpPr>
        <p:spPr bwMode="auto">
          <a:xfrm>
            <a:off x="4691063" y="1668463"/>
            <a:ext cx="492125" cy="1474787"/>
          </a:xfrm>
          <a:prstGeom prst="rect">
            <a:avLst/>
          </a:prstGeom>
          <a:solidFill>
            <a:schemeClr val="accent2"/>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19" name="Rectangle 50"/>
          <p:cNvSpPr>
            <a:spLocks noChangeArrowheads="1"/>
          </p:cNvSpPr>
          <p:nvPr/>
        </p:nvSpPr>
        <p:spPr bwMode="auto">
          <a:xfrm>
            <a:off x="4662488" y="2803525"/>
            <a:ext cx="558800"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000000"/>
                </a:solidFill>
                <a:latin typeface="Arial" charset="0"/>
                <a:ea typeface="ヒラギノ角ゴ Pro W3" charset="0"/>
                <a:cs typeface="ヒラギノ角ゴ Pro W3" charset="0"/>
              </a:rPr>
              <a:t>-21</a:t>
            </a:r>
            <a:endParaRPr lang="en-US" sz="1400" i="1">
              <a:solidFill>
                <a:srgbClr val="000000"/>
              </a:solidFill>
              <a:latin typeface="Arial" charset="0"/>
              <a:ea typeface="ヒラギノ角ゴ Pro W3" charset="0"/>
              <a:cs typeface="ヒラギノ角ゴ Pro W3" charset="0"/>
            </a:endParaRPr>
          </a:p>
        </p:txBody>
      </p:sp>
      <p:grpSp>
        <p:nvGrpSpPr>
          <p:cNvPr id="131120" name="Group 62"/>
          <p:cNvGrpSpPr>
            <a:grpSpLocks/>
          </p:cNvGrpSpPr>
          <p:nvPr/>
        </p:nvGrpSpPr>
        <p:grpSpPr bwMode="auto">
          <a:xfrm>
            <a:off x="2101850" y="4240213"/>
            <a:ext cx="127000" cy="857250"/>
            <a:chOff x="2417768" y="5458378"/>
            <a:chExt cx="64523" cy="620845"/>
          </a:xfrm>
        </p:grpSpPr>
        <p:sp>
          <p:nvSpPr>
            <p:cNvPr id="131200" name="Line 83"/>
            <p:cNvSpPr>
              <a:spLocks noChangeShapeType="1"/>
            </p:cNvSpPr>
            <p:nvPr/>
          </p:nvSpPr>
          <p:spPr bwMode="auto">
            <a:xfrm>
              <a:off x="2445934" y="5468429"/>
              <a:ext cx="0" cy="607458"/>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201" name="Line 84"/>
            <p:cNvSpPr>
              <a:spLocks noChangeShapeType="1"/>
            </p:cNvSpPr>
            <p:nvPr/>
          </p:nvSpPr>
          <p:spPr bwMode="auto">
            <a:xfrm>
              <a:off x="2417828" y="6079338"/>
              <a:ext cx="64243"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21" name="Rectangle 40"/>
          <p:cNvSpPr>
            <a:spLocks noChangeArrowheads="1"/>
          </p:cNvSpPr>
          <p:nvPr/>
        </p:nvSpPr>
        <p:spPr bwMode="auto">
          <a:xfrm>
            <a:off x="1917700" y="1668463"/>
            <a:ext cx="492125" cy="2849562"/>
          </a:xfrm>
          <a:prstGeom prst="rect">
            <a:avLst/>
          </a:prstGeom>
          <a:solidFill>
            <a:schemeClr val="accent2"/>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22" name="Rectangle 41"/>
          <p:cNvSpPr>
            <a:spLocks noChangeArrowheads="1"/>
          </p:cNvSpPr>
          <p:nvPr/>
        </p:nvSpPr>
        <p:spPr bwMode="auto">
          <a:xfrm>
            <a:off x="1889125" y="4260850"/>
            <a:ext cx="55721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000000"/>
                </a:solidFill>
                <a:latin typeface="Arial" charset="0"/>
                <a:ea typeface="ヒラギノ角ゴ Pro W3" charset="0"/>
                <a:cs typeface="ヒラギノ角ゴ Pro W3" charset="0"/>
              </a:rPr>
              <a:t>-40</a:t>
            </a:r>
          </a:p>
        </p:txBody>
      </p:sp>
      <p:sp>
        <p:nvSpPr>
          <p:cNvPr id="131123" name="Rectangle 47"/>
          <p:cNvSpPr>
            <a:spLocks noChangeArrowheads="1"/>
          </p:cNvSpPr>
          <p:nvPr/>
        </p:nvSpPr>
        <p:spPr bwMode="auto">
          <a:xfrm>
            <a:off x="3803650" y="4983163"/>
            <a:ext cx="198438" cy="195262"/>
          </a:xfrm>
          <a:prstGeom prst="rect">
            <a:avLst/>
          </a:prstGeom>
          <a:solidFill>
            <a:schemeClr val="accent2"/>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24" name="Rectangle 48"/>
          <p:cNvSpPr>
            <a:spLocks noChangeArrowheads="1"/>
          </p:cNvSpPr>
          <p:nvPr/>
        </p:nvSpPr>
        <p:spPr bwMode="auto">
          <a:xfrm>
            <a:off x="4210050" y="4973638"/>
            <a:ext cx="61753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i="1">
                <a:solidFill>
                  <a:srgbClr val="FFFFFF"/>
                </a:solidFill>
                <a:latin typeface="Arial" charset="0"/>
                <a:ea typeface="ヒラギノ角ゴ Pro W3" charset="0"/>
                <a:cs typeface="ヒラギノ角ゴ Pro W3" charset="0"/>
              </a:rPr>
              <a:t>3 years</a:t>
            </a:r>
            <a:endParaRPr lang="en-US" sz="800" i="1">
              <a:solidFill>
                <a:srgbClr val="FFFFFF"/>
              </a:solidFill>
              <a:latin typeface="Arial" charset="0"/>
              <a:ea typeface="ヒラギノ角ゴ Pro W3" charset="0"/>
              <a:cs typeface="ヒラギノ角ゴ Pro W3" charset="0"/>
            </a:endParaRPr>
          </a:p>
        </p:txBody>
      </p:sp>
      <p:grpSp>
        <p:nvGrpSpPr>
          <p:cNvPr id="131125" name="Group 62"/>
          <p:cNvGrpSpPr>
            <a:grpSpLocks/>
          </p:cNvGrpSpPr>
          <p:nvPr/>
        </p:nvGrpSpPr>
        <p:grpSpPr bwMode="auto">
          <a:xfrm>
            <a:off x="2101850" y="4811713"/>
            <a:ext cx="127000" cy="285750"/>
            <a:chOff x="2417768" y="5458378"/>
            <a:chExt cx="64523" cy="620845"/>
          </a:xfrm>
        </p:grpSpPr>
        <p:sp>
          <p:nvSpPr>
            <p:cNvPr id="131198" name="Line 83"/>
            <p:cNvSpPr>
              <a:spLocks noChangeShapeType="1"/>
            </p:cNvSpPr>
            <p:nvPr/>
          </p:nvSpPr>
          <p:spPr bwMode="auto">
            <a:xfrm>
              <a:off x="2445934" y="5458304"/>
              <a:ext cx="0" cy="617814"/>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99" name="Line 84"/>
            <p:cNvSpPr>
              <a:spLocks noChangeShapeType="1"/>
            </p:cNvSpPr>
            <p:nvPr/>
          </p:nvSpPr>
          <p:spPr bwMode="auto">
            <a:xfrm>
              <a:off x="2417828" y="6079569"/>
              <a:ext cx="64243"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26" name="Group 99"/>
          <p:cNvGrpSpPr>
            <a:grpSpLocks/>
          </p:cNvGrpSpPr>
          <p:nvPr/>
        </p:nvGrpSpPr>
        <p:grpSpPr bwMode="auto">
          <a:xfrm>
            <a:off x="3894138" y="3076575"/>
            <a:ext cx="119062" cy="469900"/>
            <a:chOff x="4228377" y="3689350"/>
            <a:chExt cx="136525" cy="539750"/>
          </a:xfrm>
        </p:grpSpPr>
        <p:sp>
          <p:nvSpPr>
            <p:cNvPr id="131196" name="Line 83"/>
            <p:cNvSpPr>
              <a:spLocks noChangeShapeType="1"/>
            </p:cNvSpPr>
            <p:nvPr/>
          </p:nvSpPr>
          <p:spPr bwMode="auto">
            <a:xfrm flipH="1">
              <a:off x="4297439" y="3689754"/>
              <a:ext cx="0" cy="529047"/>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97" name="Line 84"/>
            <p:cNvSpPr>
              <a:spLocks noChangeShapeType="1"/>
            </p:cNvSpPr>
            <p:nvPr/>
          </p:nvSpPr>
          <p:spPr bwMode="auto">
            <a:xfrm>
              <a:off x="4228367" y="4226073"/>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27" name="Rectangle 10"/>
          <p:cNvSpPr>
            <a:spLocks noChangeArrowheads="1"/>
          </p:cNvSpPr>
          <p:nvPr/>
        </p:nvSpPr>
        <p:spPr bwMode="auto">
          <a:xfrm>
            <a:off x="3713163" y="1668463"/>
            <a:ext cx="488950" cy="1539875"/>
          </a:xfrm>
          <a:prstGeom prst="rect">
            <a:avLst/>
          </a:prstGeom>
          <a:solidFill>
            <a:srgbClr val="598B8E"/>
          </a:solidFill>
          <a:ln w="8001">
            <a:solidFill>
              <a:schemeClr val="bg1"/>
            </a:solidFill>
            <a:miter lim="800000"/>
            <a:headEnd/>
            <a:tailEnd/>
          </a:ln>
        </p:spPr>
        <p:txBody>
          <a:bodyPr lIns="91418" tIns="45709" rIns="91418" bIns="45709"/>
          <a:lstStyle/>
          <a:p>
            <a:pPr algn="ctr">
              <a:spcAft>
                <a:spcPct val="20000"/>
              </a:spcAft>
              <a:buClr>
                <a:srgbClr val="8C1A24"/>
              </a:buClr>
              <a:buSzPct val="115000"/>
            </a:pPr>
            <a:endParaRPr lang="en-US" sz="900" i="1">
              <a:solidFill>
                <a:srgbClr val="EDE8DD"/>
              </a:solidFill>
              <a:latin typeface="Arial" charset="0"/>
              <a:ea typeface="ヒラギノ角ゴ Pro W3" charset="0"/>
              <a:cs typeface="ヒラギノ角ゴ Pro W3" charset="0"/>
            </a:endParaRPr>
          </a:p>
        </p:txBody>
      </p:sp>
      <p:sp>
        <p:nvSpPr>
          <p:cNvPr id="131128" name="Rectangle 50"/>
          <p:cNvSpPr>
            <a:spLocks noChangeArrowheads="1"/>
          </p:cNvSpPr>
          <p:nvPr/>
        </p:nvSpPr>
        <p:spPr bwMode="auto">
          <a:xfrm>
            <a:off x="3698875" y="2835275"/>
            <a:ext cx="55721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EDE8DD"/>
                </a:solidFill>
                <a:latin typeface="Arial" charset="0"/>
                <a:ea typeface="ヒラギノ角ゴ Pro W3" charset="0"/>
                <a:cs typeface="ヒラギノ角ゴ Pro W3" charset="0"/>
              </a:rPr>
              <a:t>-22</a:t>
            </a:r>
            <a:endParaRPr lang="en-US" sz="1400" i="1">
              <a:solidFill>
                <a:srgbClr val="EDE8DD"/>
              </a:solidFill>
              <a:latin typeface="Arial" charset="0"/>
              <a:ea typeface="ヒラギノ角ゴ Pro W3" charset="0"/>
              <a:cs typeface="ヒラギノ角ゴ Pro W3" charset="0"/>
            </a:endParaRPr>
          </a:p>
        </p:txBody>
      </p:sp>
      <p:grpSp>
        <p:nvGrpSpPr>
          <p:cNvPr id="131129" name="Group 59"/>
          <p:cNvGrpSpPr>
            <a:grpSpLocks/>
          </p:cNvGrpSpPr>
          <p:nvPr/>
        </p:nvGrpSpPr>
        <p:grpSpPr bwMode="auto">
          <a:xfrm>
            <a:off x="1125538" y="4149725"/>
            <a:ext cx="120650" cy="725488"/>
            <a:chOff x="2412171" y="5688059"/>
            <a:chExt cx="64523" cy="620040"/>
          </a:xfrm>
        </p:grpSpPr>
        <p:sp>
          <p:nvSpPr>
            <p:cNvPr id="131194" name="Line 83"/>
            <p:cNvSpPr>
              <a:spLocks noChangeShapeType="1"/>
            </p:cNvSpPr>
            <p:nvPr/>
          </p:nvSpPr>
          <p:spPr bwMode="auto">
            <a:xfrm>
              <a:off x="2446070" y="5676533"/>
              <a:ext cx="0" cy="628773"/>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95" name="Line 84"/>
            <p:cNvSpPr>
              <a:spLocks noChangeShapeType="1"/>
            </p:cNvSpPr>
            <p:nvPr/>
          </p:nvSpPr>
          <p:spPr bwMode="auto">
            <a:xfrm>
              <a:off x="2412103" y="6308016"/>
              <a:ext cx="6453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30" name="Rectangle 10"/>
          <p:cNvSpPr>
            <a:spLocks noChangeArrowheads="1"/>
          </p:cNvSpPr>
          <p:nvPr/>
        </p:nvSpPr>
        <p:spPr bwMode="auto">
          <a:xfrm>
            <a:off x="944563" y="1668463"/>
            <a:ext cx="490537" cy="2703512"/>
          </a:xfrm>
          <a:prstGeom prst="rect">
            <a:avLst/>
          </a:prstGeom>
          <a:solidFill>
            <a:srgbClr val="598B8E"/>
          </a:solidFill>
          <a:ln w="8001">
            <a:solidFill>
              <a:schemeClr val="bg1"/>
            </a:solidFill>
            <a:miter lim="800000"/>
            <a:headEnd/>
            <a:tailEnd/>
          </a:ln>
        </p:spPr>
        <p:txBody>
          <a:bodyPr lIns="91418" tIns="45709" rIns="91418" bIns="45709"/>
          <a:lstStyle/>
          <a:p>
            <a:pPr algn="ctr">
              <a:spcAft>
                <a:spcPct val="20000"/>
              </a:spcAft>
              <a:buClr>
                <a:srgbClr val="8C1A24"/>
              </a:buClr>
              <a:buSzPct val="115000"/>
            </a:pPr>
            <a:endParaRPr lang="en-US" sz="900" i="1">
              <a:solidFill>
                <a:srgbClr val="EDE8DD"/>
              </a:solidFill>
              <a:latin typeface="Arial" charset="0"/>
              <a:ea typeface="ヒラギノ角ゴ Pro W3" charset="0"/>
              <a:cs typeface="ヒラギノ角ゴ Pro W3" charset="0"/>
            </a:endParaRPr>
          </a:p>
        </p:txBody>
      </p:sp>
      <p:sp>
        <p:nvSpPr>
          <p:cNvPr id="131131" name="Rectangle 41"/>
          <p:cNvSpPr>
            <a:spLocks noChangeArrowheads="1"/>
          </p:cNvSpPr>
          <p:nvPr/>
        </p:nvSpPr>
        <p:spPr bwMode="auto">
          <a:xfrm>
            <a:off x="928688" y="4056063"/>
            <a:ext cx="555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EDE8DD"/>
                </a:solidFill>
                <a:latin typeface="Arial" charset="0"/>
                <a:ea typeface="ヒラギノ角ゴ Pro W3" charset="0"/>
                <a:cs typeface="ヒラギノ角ゴ Pro W3" charset="0"/>
              </a:rPr>
              <a:t>-38</a:t>
            </a:r>
          </a:p>
        </p:txBody>
      </p:sp>
      <p:sp>
        <p:nvSpPr>
          <p:cNvPr id="131132" name="Rectangle 45"/>
          <p:cNvSpPr>
            <a:spLocks noChangeArrowheads="1"/>
          </p:cNvSpPr>
          <p:nvPr/>
        </p:nvSpPr>
        <p:spPr bwMode="auto">
          <a:xfrm>
            <a:off x="3803650" y="4446588"/>
            <a:ext cx="193675" cy="190500"/>
          </a:xfrm>
          <a:prstGeom prst="rect">
            <a:avLst/>
          </a:prstGeom>
          <a:solidFill>
            <a:srgbClr val="598B8E"/>
          </a:solidFill>
          <a:ln w="8001">
            <a:solidFill>
              <a:schemeClr val="bg1"/>
            </a:solidFill>
            <a:miter lim="800000"/>
            <a:headEnd/>
            <a:tailEnd/>
          </a:ln>
        </p:spPr>
        <p:txBody>
          <a:bodyPr lIns="91418" tIns="45709" rIns="91418" bIns="45709"/>
          <a:lstStyle/>
          <a:p>
            <a:pPr algn="ctr">
              <a:spcAft>
                <a:spcPct val="20000"/>
              </a:spcAft>
              <a:buClr>
                <a:srgbClr val="8C1A24"/>
              </a:buClr>
              <a:buSzPct val="115000"/>
            </a:pPr>
            <a:endParaRPr lang="en-US" sz="900" i="1">
              <a:solidFill>
                <a:srgbClr val="EDE8DD"/>
              </a:solidFill>
              <a:latin typeface="Arial" charset="0"/>
              <a:ea typeface="ヒラギノ角ゴ Pro W3" charset="0"/>
              <a:cs typeface="ヒラギノ角ゴ Pro W3" charset="0"/>
            </a:endParaRPr>
          </a:p>
        </p:txBody>
      </p:sp>
      <p:sp>
        <p:nvSpPr>
          <p:cNvPr id="131133" name="Rectangle 46"/>
          <p:cNvSpPr>
            <a:spLocks noChangeArrowheads="1"/>
          </p:cNvSpPr>
          <p:nvPr/>
        </p:nvSpPr>
        <p:spPr bwMode="auto">
          <a:xfrm>
            <a:off x="4210050" y="4435475"/>
            <a:ext cx="5334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i="1">
                <a:solidFill>
                  <a:srgbClr val="FFFFFF"/>
                </a:solidFill>
                <a:latin typeface="Arial" charset="0"/>
                <a:ea typeface="ヒラギノ角ゴ Pro W3" charset="0"/>
                <a:cs typeface="ヒラギノ角ゴ Pro W3" charset="0"/>
              </a:rPr>
              <a:t>1 year</a:t>
            </a:r>
            <a:endParaRPr lang="en-US" sz="800" i="1">
              <a:solidFill>
                <a:srgbClr val="FFFFFF"/>
              </a:solidFill>
              <a:latin typeface="Arial" charset="0"/>
              <a:ea typeface="ヒラギノ角ゴ Pro W3" charset="0"/>
              <a:cs typeface="ヒラギノ角ゴ Pro W3" charset="0"/>
            </a:endParaRPr>
          </a:p>
        </p:txBody>
      </p:sp>
      <p:sp>
        <p:nvSpPr>
          <p:cNvPr id="131134" name="Line 83"/>
          <p:cNvSpPr>
            <a:spLocks noChangeShapeType="1"/>
          </p:cNvSpPr>
          <p:nvPr/>
        </p:nvSpPr>
        <p:spPr bwMode="auto">
          <a:xfrm>
            <a:off x="1189038" y="4851400"/>
            <a:ext cx="0" cy="17463"/>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lIns="82048" tIns="41025" rIns="82048" bIns="41025"/>
          <a:lstStyle/>
          <a:p>
            <a:endParaRPr lang="nl-NL"/>
          </a:p>
        </p:txBody>
      </p:sp>
      <p:sp>
        <p:nvSpPr>
          <p:cNvPr id="131135" name="Line 84"/>
          <p:cNvSpPr>
            <a:spLocks noChangeShapeType="1"/>
          </p:cNvSpPr>
          <p:nvPr/>
        </p:nvSpPr>
        <p:spPr bwMode="auto">
          <a:xfrm>
            <a:off x="1125538" y="4875213"/>
            <a:ext cx="120650"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lIns="82048" tIns="41025" rIns="82048" bIns="41025"/>
          <a:lstStyle/>
          <a:p>
            <a:endParaRPr lang="nl-NL"/>
          </a:p>
        </p:txBody>
      </p:sp>
      <p:grpSp>
        <p:nvGrpSpPr>
          <p:cNvPr id="131136" name="Group 91"/>
          <p:cNvGrpSpPr>
            <a:grpSpLocks/>
          </p:cNvGrpSpPr>
          <p:nvPr/>
        </p:nvGrpSpPr>
        <p:grpSpPr bwMode="auto">
          <a:xfrm>
            <a:off x="519113" y="1565275"/>
            <a:ext cx="261937" cy="215900"/>
            <a:chOff x="785805" y="2432297"/>
            <a:chExt cx="300018" cy="247056"/>
          </a:xfrm>
        </p:grpSpPr>
        <p:sp>
          <p:nvSpPr>
            <p:cNvPr id="131192" name="Line 18"/>
            <p:cNvSpPr>
              <a:spLocks noChangeShapeType="1"/>
            </p:cNvSpPr>
            <p:nvPr/>
          </p:nvSpPr>
          <p:spPr bwMode="auto">
            <a:xfrm>
              <a:off x="1020266" y="2546903"/>
              <a:ext cx="65557"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93" name="Rectangle 31"/>
            <p:cNvSpPr>
              <a:spLocks noChangeArrowheads="1"/>
            </p:cNvSpPr>
            <p:nvPr/>
          </p:nvSpPr>
          <p:spPr bwMode="auto">
            <a:xfrm>
              <a:off x="785805" y="2432297"/>
              <a:ext cx="113820" cy="2470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0</a:t>
              </a:r>
              <a:endParaRPr lang="en-US" sz="800" i="1">
                <a:solidFill>
                  <a:srgbClr val="FFFFFF"/>
                </a:solidFill>
                <a:latin typeface="Arial" charset="0"/>
                <a:ea typeface="ヒラギノ角ゴ Pro W3" charset="0"/>
                <a:cs typeface="ヒラギノ角ゴ Pro W3" charset="0"/>
              </a:endParaRPr>
            </a:p>
          </p:txBody>
        </p:sp>
      </p:grpSp>
      <p:grpSp>
        <p:nvGrpSpPr>
          <p:cNvPr id="131137" name="Group 104"/>
          <p:cNvGrpSpPr>
            <a:grpSpLocks/>
          </p:cNvGrpSpPr>
          <p:nvPr/>
        </p:nvGrpSpPr>
        <p:grpSpPr bwMode="auto">
          <a:xfrm>
            <a:off x="5373688" y="3567113"/>
            <a:ext cx="117475" cy="560387"/>
            <a:chOff x="5326927" y="3690938"/>
            <a:chExt cx="136525" cy="642937"/>
          </a:xfrm>
        </p:grpSpPr>
        <p:sp>
          <p:nvSpPr>
            <p:cNvPr id="131190"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91"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38" name="Group 59"/>
          <p:cNvGrpSpPr>
            <a:grpSpLocks/>
          </p:cNvGrpSpPr>
          <p:nvPr/>
        </p:nvGrpSpPr>
        <p:grpSpPr bwMode="auto">
          <a:xfrm>
            <a:off x="2628900" y="5248275"/>
            <a:ext cx="119063" cy="733425"/>
            <a:chOff x="2417768" y="5759029"/>
            <a:chExt cx="64523" cy="625362"/>
          </a:xfrm>
        </p:grpSpPr>
        <p:sp>
          <p:nvSpPr>
            <p:cNvPr id="131188" name="Line 83"/>
            <p:cNvSpPr>
              <a:spLocks noChangeShapeType="1"/>
            </p:cNvSpPr>
            <p:nvPr/>
          </p:nvSpPr>
          <p:spPr bwMode="auto">
            <a:xfrm>
              <a:off x="2447558" y="5758922"/>
              <a:ext cx="0" cy="618699"/>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89" name="Line 84"/>
            <p:cNvSpPr>
              <a:spLocks noChangeShapeType="1"/>
            </p:cNvSpPr>
            <p:nvPr/>
          </p:nvSpPr>
          <p:spPr bwMode="auto">
            <a:xfrm>
              <a:off x="2419209" y="6384391"/>
              <a:ext cx="64430"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39" name="Rectangle 47"/>
          <p:cNvSpPr>
            <a:spLocks noChangeArrowheads="1"/>
          </p:cNvSpPr>
          <p:nvPr/>
        </p:nvSpPr>
        <p:spPr bwMode="auto">
          <a:xfrm>
            <a:off x="3810000" y="5253038"/>
            <a:ext cx="196850" cy="193675"/>
          </a:xfrm>
          <a:prstGeom prst="rect">
            <a:avLst/>
          </a:prstGeom>
          <a:solidFill>
            <a:srgbClr val="C0000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40" name="Rectangle 48"/>
          <p:cNvSpPr>
            <a:spLocks noChangeArrowheads="1"/>
          </p:cNvSpPr>
          <p:nvPr/>
        </p:nvSpPr>
        <p:spPr bwMode="auto">
          <a:xfrm>
            <a:off x="4214813" y="5243513"/>
            <a:ext cx="6350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i="1">
                <a:solidFill>
                  <a:srgbClr val="FFFFFF"/>
                </a:solidFill>
                <a:latin typeface="Arial" charset="0"/>
                <a:ea typeface="ヒラギノ角ゴ Pro W3" charset="0"/>
                <a:cs typeface="ヒラギノ角ゴ Pro W3" charset="0"/>
              </a:rPr>
              <a:t>4 years</a:t>
            </a:r>
            <a:endParaRPr lang="en-US" sz="800" i="1">
              <a:solidFill>
                <a:srgbClr val="FFFFFF"/>
              </a:solidFill>
              <a:latin typeface="Arial" charset="0"/>
              <a:ea typeface="ヒラギノ角ゴ Pro W3" charset="0"/>
              <a:cs typeface="ヒラギノ角ゴ Pro W3" charset="0"/>
            </a:endParaRPr>
          </a:p>
        </p:txBody>
      </p:sp>
      <p:sp>
        <p:nvSpPr>
          <p:cNvPr id="131141" name="Rectangle 40"/>
          <p:cNvSpPr>
            <a:spLocks noChangeArrowheads="1"/>
          </p:cNvSpPr>
          <p:nvPr/>
        </p:nvSpPr>
        <p:spPr bwMode="auto">
          <a:xfrm>
            <a:off x="2409825" y="1668463"/>
            <a:ext cx="488950" cy="3690937"/>
          </a:xfrm>
          <a:prstGeom prst="rect">
            <a:avLst/>
          </a:prstGeom>
          <a:solidFill>
            <a:srgbClr val="C0000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42" name="Rectangle 41"/>
          <p:cNvSpPr>
            <a:spLocks noChangeArrowheads="1"/>
          </p:cNvSpPr>
          <p:nvPr/>
        </p:nvSpPr>
        <p:spPr bwMode="auto">
          <a:xfrm>
            <a:off x="2389188" y="5016500"/>
            <a:ext cx="55562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-53</a:t>
            </a:r>
          </a:p>
        </p:txBody>
      </p:sp>
      <p:sp>
        <p:nvSpPr>
          <p:cNvPr id="131143" name="Rectangle 40"/>
          <p:cNvSpPr>
            <a:spLocks noChangeArrowheads="1"/>
          </p:cNvSpPr>
          <p:nvPr/>
        </p:nvSpPr>
        <p:spPr bwMode="auto">
          <a:xfrm>
            <a:off x="5181600" y="1670050"/>
            <a:ext cx="490538" cy="2120900"/>
          </a:xfrm>
          <a:prstGeom prst="rect">
            <a:avLst/>
          </a:prstGeom>
          <a:solidFill>
            <a:srgbClr val="C0000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44" name="Rectangle 41"/>
          <p:cNvSpPr>
            <a:spLocks noChangeArrowheads="1"/>
          </p:cNvSpPr>
          <p:nvPr/>
        </p:nvSpPr>
        <p:spPr bwMode="auto">
          <a:xfrm>
            <a:off x="5151438" y="3459163"/>
            <a:ext cx="557212"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-30</a:t>
            </a:r>
          </a:p>
        </p:txBody>
      </p:sp>
      <p:sp>
        <p:nvSpPr>
          <p:cNvPr id="131145" name="Line 35"/>
          <p:cNvSpPr>
            <a:spLocks noChangeShapeType="1"/>
          </p:cNvSpPr>
          <p:nvPr/>
        </p:nvSpPr>
        <p:spPr bwMode="auto">
          <a:xfrm>
            <a:off x="777875" y="1660525"/>
            <a:ext cx="8210550" cy="15875"/>
          </a:xfrm>
          <a:prstGeom prst="line">
            <a:avLst/>
          </a:prstGeom>
          <a:noFill/>
          <a:ln w="19050">
            <a:solidFill>
              <a:schemeClr val="bg1"/>
            </a:solidFill>
            <a:round/>
            <a:headEnd/>
            <a:tailEnd/>
          </a:ln>
          <a:extLst>
            <a:ext uri="{909E8E84-426E-40DD-AFC4-6F175D3DCCD1}">
              <a14:hiddenFill xmlns:a14="http://schemas.microsoft.com/office/drawing/2010/main" xmlns="">
                <a:noFill/>
              </a14:hiddenFill>
            </a:ext>
          </a:extLst>
        </p:spPr>
        <p:txBody>
          <a:bodyPr lIns="82048" tIns="41025" rIns="82048" bIns="41025"/>
          <a:lstStyle/>
          <a:p>
            <a:endParaRPr lang="nl-NL"/>
          </a:p>
        </p:txBody>
      </p:sp>
      <p:sp>
        <p:nvSpPr>
          <p:cNvPr id="131146" name="TextBox 100"/>
          <p:cNvSpPr txBox="1">
            <a:spLocks noChangeArrowheads="1"/>
          </p:cNvSpPr>
          <p:nvPr/>
        </p:nvSpPr>
        <p:spPr bwMode="auto">
          <a:xfrm>
            <a:off x="4214813" y="5981700"/>
            <a:ext cx="741362" cy="287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pPr>
            <a:r>
              <a:rPr lang="en-US" sz="1400">
                <a:solidFill>
                  <a:srgbClr val="FFFFFF"/>
                </a:solidFill>
                <a:latin typeface="Arial" charset="0"/>
                <a:ea typeface="ヒラギノ角ゴ Pro W3" charset="0"/>
                <a:cs typeface="ヒラギノ角ゴ Pro W3" charset="0"/>
              </a:rPr>
              <a:t>N = 18</a:t>
            </a:r>
          </a:p>
        </p:txBody>
      </p:sp>
      <p:sp>
        <p:nvSpPr>
          <p:cNvPr id="131147" name="Rectangle 2"/>
          <p:cNvSpPr txBox="1">
            <a:spLocks noChangeArrowheads="1"/>
          </p:cNvSpPr>
          <p:nvPr/>
        </p:nvSpPr>
        <p:spPr bwMode="auto">
          <a:xfrm>
            <a:off x="539750" y="212725"/>
            <a:ext cx="8643938"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lnSpc>
                <a:spcPct val="90000"/>
              </a:lnSpc>
            </a:pPr>
            <a:r>
              <a:rPr lang="en-US" sz="2900" b="1">
                <a:solidFill>
                  <a:srgbClr val="FFFF00"/>
                </a:solidFill>
                <a:latin typeface="Arial" charset="0"/>
                <a:ea typeface="ヒラギノ角ゴ Pro W3" charset="0"/>
                <a:cs typeface="ヒラギノ角ゴ Pro W3" charset="0"/>
              </a:rPr>
              <a:t>DEBuT Study Results</a:t>
            </a:r>
          </a:p>
          <a:p>
            <a:pPr eaLnBrk="1" hangingPunct="1">
              <a:lnSpc>
                <a:spcPct val="90000"/>
              </a:lnSpc>
            </a:pPr>
            <a:r>
              <a:rPr lang="en-US" sz="2500" b="1">
                <a:solidFill>
                  <a:srgbClr val="FFFF00"/>
                </a:solidFill>
                <a:latin typeface="Arial" charset="0"/>
                <a:ea typeface="ヒラギノ角ゴ Pro W3" charset="0"/>
                <a:cs typeface="ヒラギノ角ゴ Pro W3" charset="0"/>
              </a:rPr>
              <a:t>Sustained Reduction of BP over 5 years</a:t>
            </a:r>
          </a:p>
        </p:txBody>
      </p:sp>
      <p:grpSp>
        <p:nvGrpSpPr>
          <p:cNvPr id="131148" name="Group 104"/>
          <p:cNvGrpSpPr>
            <a:grpSpLocks/>
          </p:cNvGrpSpPr>
          <p:nvPr/>
        </p:nvGrpSpPr>
        <p:grpSpPr bwMode="auto">
          <a:xfrm>
            <a:off x="5868988" y="3567113"/>
            <a:ext cx="119062" cy="560387"/>
            <a:chOff x="5326927" y="3690938"/>
            <a:chExt cx="136525" cy="642937"/>
          </a:xfrm>
        </p:grpSpPr>
        <p:sp>
          <p:nvSpPr>
            <p:cNvPr id="131186"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87"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49" name="Rectangle 40"/>
          <p:cNvSpPr>
            <a:spLocks noChangeArrowheads="1"/>
          </p:cNvSpPr>
          <p:nvPr/>
        </p:nvSpPr>
        <p:spPr bwMode="auto">
          <a:xfrm>
            <a:off x="5676900" y="1670050"/>
            <a:ext cx="490538" cy="2006600"/>
          </a:xfrm>
          <a:prstGeom prst="rect">
            <a:avLst/>
          </a:prstGeom>
          <a:solidFill>
            <a:srgbClr val="FF505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50" name="Rectangle 41"/>
          <p:cNvSpPr>
            <a:spLocks noChangeArrowheads="1"/>
          </p:cNvSpPr>
          <p:nvPr/>
        </p:nvSpPr>
        <p:spPr bwMode="auto">
          <a:xfrm>
            <a:off x="5648325" y="3459163"/>
            <a:ext cx="557213"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-29</a:t>
            </a:r>
          </a:p>
        </p:txBody>
      </p:sp>
      <p:sp>
        <p:nvSpPr>
          <p:cNvPr id="131151" name="Rectangle 47"/>
          <p:cNvSpPr>
            <a:spLocks noChangeArrowheads="1"/>
          </p:cNvSpPr>
          <p:nvPr/>
        </p:nvSpPr>
        <p:spPr bwMode="auto">
          <a:xfrm>
            <a:off x="3817938" y="5521325"/>
            <a:ext cx="196850" cy="193675"/>
          </a:xfrm>
          <a:prstGeom prst="rect">
            <a:avLst/>
          </a:prstGeom>
          <a:solidFill>
            <a:srgbClr val="FF505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52" name="Rectangle 48"/>
          <p:cNvSpPr>
            <a:spLocks noChangeArrowheads="1"/>
          </p:cNvSpPr>
          <p:nvPr/>
        </p:nvSpPr>
        <p:spPr bwMode="auto">
          <a:xfrm>
            <a:off x="4197350" y="5519738"/>
            <a:ext cx="636588"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eaLnBrk="0" hangingPunct="0"/>
            <a:r>
              <a:rPr lang="en-US" sz="1400" b="1" i="1">
                <a:solidFill>
                  <a:srgbClr val="FFFFFF"/>
                </a:solidFill>
                <a:latin typeface="Arial" charset="0"/>
                <a:ea typeface="ヒラギノ角ゴ Pro W3" charset="0"/>
                <a:cs typeface="ヒラギノ角ゴ Pro W3" charset="0"/>
              </a:rPr>
              <a:t>5 years</a:t>
            </a:r>
            <a:endParaRPr lang="en-US" sz="800" i="1">
              <a:solidFill>
                <a:srgbClr val="FFFFFF"/>
              </a:solidFill>
              <a:latin typeface="Arial" charset="0"/>
              <a:ea typeface="ヒラギノ角ゴ Pro W3" charset="0"/>
              <a:cs typeface="ヒラギノ角ゴ Pro W3" charset="0"/>
            </a:endParaRPr>
          </a:p>
        </p:txBody>
      </p:sp>
      <p:sp>
        <p:nvSpPr>
          <p:cNvPr id="131153" name="Rectangle 40"/>
          <p:cNvSpPr>
            <a:spLocks noChangeArrowheads="1"/>
          </p:cNvSpPr>
          <p:nvPr/>
        </p:nvSpPr>
        <p:spPr bwMode="auto">
          <a:xfrm>
            <a:off x="2903538" y="1676400"/>
            <a:ext cx="488950" cy="3690938"/>
          </a:xfrm>
          <a:prstGeom prst="rect">
            <a:avLst/>
          </a:prstGeom>
          <a:solidFill>
            <a:srgbClr val="FF505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54" name="Rectangle 41"/>
          <p:cNvSpPr>
            <a:spLocks noChangeArrowheads="1"/>
          </p:cNvSpPr>
          <p:nvPr/>
        </p:nvSpPr>
        <p:spPr bwMode="auto">
          <a:xfrm>
            <a:off x="2838450" y="5016500"/>
            <a:ext cx="55721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-53</a:t>
            </a:r>
          </a:p>
        </p:txBody>
      </p:sp>
      <p:grpSp>
        <p:nvGrpSpPr>
          <p:cNvPr id="131155" name="Group 59"/>
          <p:cNvGrpSpPr>
            <a:grpSpLocks/>
          </p:cNvGrpSpPr>
          <p:nvPr/>
        </p:nvGrpSpPr>
        <p:grpSpPr bwMode="auto">
          <a:xfrm>
            <a:off x="3097213" y="5256213"/>
            <a:ext cx="117475" cy="733425"/>
            <a:chOff x="2417768" y="5759029"/>
            <a:chExt cx="64523" cy="625362"/>
          </a:xfrm>
        </p:grpSpPr>
        <p:sp>
          <p:nvSpPr>
            <p:cNvPr id="131184" name="Line 83"/>
            <p:cNvSpPr>
              <a:spLocks noChangeShapeType="1"/>
            </p:cNvSpPr>
            <p:nvPr/>
          </p:nvSpPr>
          <p:spPr bwMode="auto">
            <a:xfrm>
              <a:off x="2447558" y="5758922"/>
              <a:ext cx="0" cy="618699"/>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85" name="Line 84"/>
            <p:cNvSpPr>
              <a:spLocks noChangeShapeType="1"/>
            </p:cNvSpPr>
            <p:nvPr/>
          </p:nvSpPr>
          <p:spPr bwMode="auto">
            <a:xfrm>
              <a:off x="2419209" y="6384391"/>
              <a:ext cx="64430"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56" name="Text Box 55"/>
          <p:cNvSpPr txBox="1">
            <a:spLocks noChangeArrowheads="1"/>
          </p:cNvSpPr>
          <p:nvPr/>
        </p:nvSpPr>
        <p:spPr bwMode="auto">
          <a:xfrm>
            <a:off x="225425" y="6440488"/>
            <a:ext cx="1203325" cy="2619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tabLst>
                <a:tab pos="2454275" algn="l"/>
                <a:tab pos="3309938"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454275" algn="l"/>
                <a:tab pos="3309938" algn="l"/>
              </a:tabLst>
              <a:defRPr sz="2400">
                <a:solidFill>
                  <a:schemeClr val="tx1"/>
                </a:solidFill>
                <a:latin typeface="Times New Roman" charset="0"/>
                <a:ea typeface="ＭＳ Ｐゴシック" charset="0"/>
              </a:defRPr>
            </a:lvl2pPr>
            <a:lvl3pPr marL="1143000" indent="-228600" eaLnBrk="0" hangingPunct="0">
              <a:tabLst>
                <a:tab pos="2454275" algn="l"/>
                <a:tab pos="3309938" algn="l"/>
              </a:tabLst>
              <a:defRPr sz="2400">
                <a:solidFill>
                  <a:schemeClr val="tx1"/>
                </a:solidFill>
                <a:latin typeface="Times New Roman" charset="0"/>
                <a:ea typeface="ＭＳ Ｐゴシック" charset="0"/>
              </a:defRPr>
            </a:lvl3pPr>
            <a:lvl4pPr marL="1600200" indent="-228600" eaLnBrk="0" hangingPunct="0">
              <a:tabLst>
                <a:tab pos="2454275" algn="l"/>
                <a:tab pos="3309938" algn="l"/>
              </a:tabLst>
              <a:defRPr sz="2400">
                <a:solidFill>
                  <a:schemeClr val="tx1"/>
                </a:solidFill>
                <a:latin typeface="Times New Roman" charset="0"/>
                <a:ea typeface="ＭＳ Ｐゴシック" charset="0"/>
              </a:defRPr>
            </a:lvl4pPr>
            <a:lvl5pPr marL="2057400" indent="-228600" eaLnBrk="0" hangingPunct="0">
              <a:tabLst>
                <a:tab pos="2454275" algn="l"/>
                <a:tab pos="3309938"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454275" algn="l"/>
                <a:tab pos="3309938"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454275" algn="l"/>
                <a:tab pos="3309938"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454275" algn="l"/>
                <a:tab pos="3309938"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454275" algn="l"/>
                <a:tab pos="3309938" algn="l"/>
              </a:tabLst>
              <a:defRPr sz="2400">
                <a:solidFill>
                  <a:schemeClr val="tx1"/>
                </a:solidFill>
                <a:latin typeface="Times New Roman" charset="0"/>
                <a:ea typeface="ＭＳ Ｐゴシック" charset="0"/>
              </a:defRPr>
            </a:lvl9pPr>
          </a:lstStyle>
          <a:p>
            <a:pPr eaLnBrk="1" hangingPunct="1">
              <a:spcAft>
                <a:spcPct val="20000"/>
              </a:spcAft>
              <a:buClr>
                <a:srgbClr val="8C1A24"/>
              </a:buClr>
              <a:buSzPct val="115000"/>
            </a:pPr>
            <a:r>
              <a:rPr lang="en-US" sz="1100" i="1">
                <a:solidFill>
                  <a:srgbClr val="FFFFFF"/>
                </a:solidFill>
                <a:latin typeface="Arial" charset="0"/>
                <a:ea typeface="ヒラギノ角ゴ Pro W3" charset="0"/>
                <a:cs typeface="ヒラギノ角ゴ Pro W3" charset="0"/>
              </a:rPr>
              <a:t>On File at CVRx</a:t>
            </a:r>
          </a:p>
        </p:txBody>
      </p:sp>
      <p:sp>
        <p:nvSpPr>
          <p:cNvPr id="131157" name="Text Box 4"/>
          <p:cNvSpPr txBox="1">
            <a:spLocks noChangeArrowheads="1"/>
          </p:cNvSpPr>
          <p:nvPr/>
        </p:nvSpPr>
        <p:spPr bwMode="auto">
          <a:xfrm>
            <a:off x="6361113" y="1177925"/>
            <a:ext cx="2105025" cy="4778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r>
              <a:rPr lang="en-US" sz="1400" b="1" i="1">
                <a:solidFill>
                  <a:srgbClr val="FFFFFF"/>
                </a:solidFill>
                <a:latin typeface="Arial" charset="0"/>
                <a:ea typeface="ヒラギノ角ゴ Pro W3" charset="0"/>
                <a:cs typeface="ヒラギノ角ゴ Pro W3" charset="0"/>
              </a:rPr>
              <a:t>Heart Rate</a:t>
            </a:r>
          </a:p>
          <a:p>
            <a:pPr algn="ctr"/>
            <a:r>
              <a:rPr lang="en-US" sz="1100" b="1" i="1">
                <a:solidFill>
                  <a:srgbClr val="FFFFFF"/>
                </a:solidFill>
                <a:latin typeface="Arial" charset="0"/>
                <a:ea typeface="ヒラギノ角ゴ Pro W3" charset="0"/>
                <a:cs typeface="ヒラギノ角ゴ Pro W3" charset="0"/>
              </a:rPr>
              <a:t>(Baseline= 74 ± 12.8 mmHg)</a:t>
            </a:r>
          </a:p>
        </p:txBody>
      </p:sp>
      <p:sp>
        <p:nvSpPr>
          <p:cNvPr id="131158" name="Rectangle 11"/>
          <p:cNvSpPr>
            <a:spLocks noChangeArrowheads="1"/>
          </p:cNvSpPr>
          <p:nvPr/>
        </p:nvSpPr>
        <p:spPr bwMode="auto">
          <a:xfrm>
            <a:off x="6859588" y="1684338"/>
            <a:ext cx="488950" cy="334962"/>
          </a:xfrm>
          <a:prstGeom prst="rect">
            <a:avLst/>
          </a:prstGeom>
          <a:solidFill>
            <a:srgbClr val="9AC0B3"/>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59" name="Rectangle 49"/>
          <p:cNvSpPr>
            <a:spLocks noChangeArrowheads="1"/>
          </p:cNvSpPr>
          <p:nvPr/>
        </p:nvSpPr>
        <p:spPr bwMode="auto">
          <a:xfrm>
            <a:off x="7348538" y="1684338"/>
            <a:ext cx="492125" cy="93662"/>
          </a:xfrm>
          <a:prstGeom prst="rect">
            <a:avLst/>
          </a:prstGeom>
          <a:solidFill>
            <a:schemeClr val="accent2"/>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60" name="Rectangle 10"/>
          <p:cNvSpPr>
            <a:spLocks noChangeArrowheads="1"/>
          </p:cNvSpPr>
          <p:nvPr/>
        </p:nvSpPr>
        <p:spPr bwMode="auto">
          <a:xfrm>
            <a:off x="6370638" y="1684338"/>
            <a:ext cx="488950" cy="309562"/>
          </a:xfrm>
          <a:prstGeom prst="rect">
            <a:avLst/>
          </a:prstGeom>
          <a:solidFill>
            <a:srgbClr val="598B8E"/>
          </a:solidFill>
          <a:ln w="8001">
            <a:solidFill>
              <a:schemeClr val="bg1"/>
            </a:solidFill>
            <a:miter lim="800000"/>
            <a:headEnd/>
            <a:tailEnd/>
          </a:ln>
        </p:spPr>
        <p:txBody>
          <a:bodyPr lIns="91418" tIns="45709" rIns="91418" bIns="45709"/>
          <a:lstStyle/>
          <a:p>
            <a:pPr algn="ctr">
              <a:spcAft>
                <a:spcPct val="20000"/>
              </a:spcAft>
              <a:buClr>
                <a:srgbClr val="8C1A24"/>
              </a:buClr>
              <a:buSzPct val="115000"/>
            </a:pPr>
            <a:endParaRPr lang="en-US" sz="900" i="1">
              <a:solidFill>
                <a:srgbClr val="EDE8DD"/>
              </a:solidFill>
              <a:latin typeface="Arial" charset="0"/>
              <a:ea typeface="ヒラギノ角ゴ Pro W3" charset="0"/>
              <a:cs typeface="ヒラギノ角ゴ Pro W3" charset="0"/>
            </a:endParaRPr>
          </a:p>
        </p:txBody>
      </p:sp>
      <p:sp>
        <p:nvSpPr>
          <p:cNvPr id="131161" name="Rectangle 40"/>
          <p:cNvSpPr>
            <a:spLocks noChangeArrowheads="1"/>
          </p:cNvSpPr>
          <p:nvPr/>
        </p:nvSpPr>
        <p:spPr bwMode="auto">
          <a:xfrm>
            <a:off x="7837488" y="1685925"/>
            <a:ext cx="490537" cy="474663"/>
          </a:xfrm>
          <a:prstGeom prst="rect">
            <a:avLst/>
          </a:prstGeom>
          <a:solidFill>
            <a:srgbClr val="C0000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grpSp>
        <p:nvGrpSpPr>
          <p:cNvPr id="131162" name="Group 104"/>
          <p:cNvGrpSpPr>
            <a:grpSpLocks/>
          </p:cNvGrpSpPr>
          <p:nvPr/>
        </p:nvGrpSpPr>
        <p:grpSpPr bwMode="auto">
          <a:xfrm>
            <a:off x="8529638" y="1947863"/>
            <a:ext cx="117475" cy="223837"/>
            <a:chOff x="5326927" y="3690938"/>
            <a:chExt cx="136525" cy="642937"/>
          </a:xfrm>
        </p:grpSpPr>
        <p:sp>
          <p:nvSpPr>
            <p:cNvPr id="131182"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83"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31163" name="Rectangle 40"/>
          <p:cNvSpPr>
            <a:spLocks noChangeArrowheads="1"/>
          </p:cNvSpPr>
          <p:nvPr/>
        </p:nvSpPr>
        <p:spPr bwMode="auto">
          <a:xfrm>
            <a:off x="8334375" y="1685925"/>
            <a:ext cx="490538" cy="257175"/>
          </a:xfrm>
          <a:prstGeom prst="rect">
            <a:avLst/>
          </a:prstGeom>
          <a:solidFill>
            <a:srgbClr val="FF5050"/>
          </a:solidFill>
          <a:ln w="8001">
            <a:solidFill>
              <a:schemeClr val="bg1"/>
            </a:solidFill>
            <a:miter lim="800000"/>
            <a:headEnd/>
            <a:tailEnd/>
          </a:ln>
        </p:spPr>
        <p:txBody>
          <a:bodyPr lIns="91418" tIns="45709" rIns="91418" bIns="45709"/>
          <a:lstStyle/>
          <a:p>
            <a:pPr algn="ctr"/>
            <a:endParaRPr lang="en-US" sz="900" i="1">
              <a:solidFill>
                <a:srgbClr val="EDE8DD"/>
              </a:solidFill>
              <a:latin typeface="Arial" charset="0"/>
              <a:ea typeface="ヒラギノ角ゴ Pro W3" charset="0"/>
              <a:cs typeface="ヒラギノ角ゴ Pro W3" charset="0"/>
            </a:endParaRPr>
          </a:p>
        </p:txBody>
      </p:sp>
      <p:sp>
        <p:nvSpPr>
          <p:cNvPr id="131164" name="Rectangle 41"/>
          <p:cNvSpPr>
            <a:spLocks noChangeArrowheads="1"/>
          </p:cNvSpPr>
          <p:nvPr/>
        </p:nvSpPr>
        <p:spPr bwMode="auto">
          <a:xfrm>
            <a:off x="8299450" y="2222500"/>
            <a:ext cx="557213" cy="217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-3.1</a:t>
            </a:r>
          </a:p>
        </p:txBody>
      </p:sp>
      <p:sp>
        <p:nvSpPr>
          <p:cNvPr id="131165" name="Rectangle 41"/>
          <p:cNvSpPr>
            <a:spLocks noChangeArrowheads="1"/>
          </p:cNvSpPr>
          <p:nvPr/>
        </p:nvSpPr>
        <p:spPr bwMode="auto">
          <a:xfrm>
            <a:off x="7788275" y="2436813"/>
            <a:ext cx="557213" cy="217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FFFFFF"/>
                </a:solidFill>
                <a:latin typeface="Arial" charset="0"/>
                <a:ea typeface="ヒラギノ角ゴ Pro W3" charset="0"/>
                <a:cs typeface="ヒラギノ角ゴ Pro W3" charset="0"/>
              </a:rPr>
              <a:t>-5.4</a:t>
            </a:r>
          </a:p>
        </p:txBody>
      </p:sp>
      <p:sp>
        <p:nvSpPr>
          <p:cNvPr id="131166" name="Rectangle 50"/>
          <p:cNvSpPr>
            <a:spLocks noChangeArrowheads="1"/>
          </p:cNvSpPr>
          <p:nvPr/>
        </p:nvSpPr>
        <p:spPr bwMode="auto">
          <a:xfrm>
            <a:off x="7313613" y="2078038"/>
            <a:ext cx="558800"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EDE8DD"/>
                </a:solidFill>
                <a:latin typeface="Arial" charset="0"/>
                <a:ea typeface="ヒラギノ角ゴ Pro W3" charset="0"/>
                <a:cs typeface="ヒラギノ角ゴ Pro W3" charset="0"/>
              </a:rPr>
              <a:t>-0.8</a:t>
            </a:r>
          </a:p>
        </p:txBody>
      </p:sp>
      <p:sp>
        <p:nvSpPr>
          <p:cNvPr id="131167" name="Rectangle 25"/>
          <p:cNvSpPr>
            <a:spLocks noChangeArrowheads="1"/>
          </p:cNvSpPr>
          <p:nvPr/>
        </p:nvSpPr>
        <p:spPr bwMode="auto">
          <a:xfrm>
            <a:off x="6840538" y="2322513"/>
            <a:ext cx="5572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EDE8DD"/>
                </a:solidFill>
                <a:latin typeface="Arial" charset="0"/>
                <a:ea typeface="ヒラギノ角ゴ Pro W3" charset="0"/>
                <a:cs typeface="ヒラギノ角ゴ Pro W3" charset="0"/>
              </a:rPr>
              <a:t>-4.5</a:t>
            </a:r>
          </a:p>
        </p:txBody>
      </p:sp>
      <p:sp>
        <p:nvSpPr>
          <p:cNvPr id="131168" name="Rectangle 50"/>
          <p:cNvSpPr>
            <a:spLocks noChangeArrowheads="1"/>
          </p:cNvSpPr>
          <p:nvPr/>
        </p:nvSpPr>
        <p:spPr bwMode="auto">
          <a:xfrm>
            <a:off x="6364288" y="2303463"/>
            <a:ext cx="55721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eaLnBrk="0" hangingPunct="0"/>
            <a:r>
              <a:rPr lang="en-US" sz="1400" b="1" i="1">
                <a:solidFill>
                  <a:srgbClr val="EDE8DD"/>
                </a:solidFill>
                <a:latin typeface="Arial" charset="0"/>
                <a:ea typeface="ヒラギノ角ゴ Pro W3" charset="0"/>
                <a:cs typeface="ヒラギノ角ゴ Pro W3" charset="0"/>
              </a:rPr>
              <a:t>-4.2</a:t>
            </a:r>
            <a:endParaRPr lang="en-US" sz="1400" i="1">
              <a:solidFill>
                <a:srgbClr val="EDE8DD"/>
              </a:solidFill>
              <a:latin typeface="Arial" charset="0"/>
              <a:ea typeface="ヒラギノ角ゴ Pro W3" charset="0"/>
              <a:cs typeface="ヒラギノ角ゴ Pro W3" charset="0"/>
            </a:endParaRPr>
          </a:p>
        </p:txBody>
      </p:sp>
      <p:grpSp>
        <p:nvGrpSpPr>
          <p:cNvPr id="131169" name="Group 104"/>
          <p:cNvGrpSpPr>
            <a:grpSpLocks/>
          </p:cNvGrpSpPr>
          <p:nvPr/>
        </p:nvGrpSpPr>
        <p:grpSpPr bwMode="auto">
          <a:xfrm>
            <a:off x="8018463" y="2178050"/>
            <a:ext cx="117475" cy="182563"/>
            <a:chOff x="5326927" y="3690938"/>
            <a:chExt cx="136525" cy="642937"/>
          </a:xfrm>
        </p:grpSpPr>
        <p:sp>
          <p:nvSpPr>
            <p:cNvPr id="131180"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81"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70" name="Group 104"/>
          <p:cNvGrpSpPr>
            <a:grpSpLocks/>
          </p:cNvGrpSpPr>
          <p:nvPr/>
        </p:nvGrpSpPr>
        <p:grpSpPr bwMode="auto">
          <a:xfrm>
            <a:off x="7534275" y="1782763"/>
            <a:ext cx="119063" cy="217487"/>
            <a:chOff x="5326927" y="3690938"/>
            <a:chExt cx="136525" cy="642937"/>
          </a:xfrm>
        </p:grpSpPr>
        <p:sp>
          <p:nvSpPr>
            <p:cNvPr id="131178"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79"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71" name="Group 104"/>
          <p:cNvGrpSpPr>
            <a:grpSpLocks/>
          </p:cNvGrpSpPr>
          <p:nvPr/>
        </p:nvGrpSpPr>
        <p:grpSpPr bwMode="auto">
          <a:xfrm>
            <a:off x="7059613" y="2043113"/>
            <a:ext cx="119062" cy="236537"/>
            <a:chOff x="5326927" y="3690938"/>
            <a:chExt cx="136525" cy="642937"/>
          </a:xfrm>
        </p:grpSpPr>
        <p:sp>
          <p:nvSpPr>
            <p:cNvPr id="131176"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77"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grpSp>
        <p:nvGrpSpPr>
          <p:cNvPr id="131172" name="Group 104"/>
          <p:cNvGrpSpPr>
            <a:grpSpLocks/>
          </p:cNvGrpSpPr>
          <p:nvPr/>
        </p:nvGrpSpPr>
        <p:grpSpPr bwMode="auto">
          <a:xfrm>
            <a:off x="6580188" y="2025650"/>
            <a:ext cx="117475" cy="231775"/>
            <a:chOff x="5326927" y="3690938"/>
            <a:chExt cx="136525" cy="642937"/>
          </a:xfrm>
        </p:grpSpPr>
        <p:sp>
          <p:nvSpPr>
            <p:cNvPr id="131174" name="Line 83"/>
            <p:cNvSpPr>
              <a:spLocks noChangeShapeType="1"/>
            </p:cNvSpPr>
            <p:nvPr/>
          </p:nvSpPr>
          <p:spPr bwMode="auto">
            <a:xfrm>
              <a:off x="5394400" y="3691370"/>
              <a:ext cx="0" cy="634241"/>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sp>
          <p:nvSpPr>
            <p:cNvPr id="131175" name="Line 84"/>
            <p:cNvSpPr>
              <a:spLocks noChangeShapeType="1"/>
            </p:cNvSpPr>
            <p:nvPr/>
          </p:nvSpPr>
          <p:spPr bwMode="auto">
            <a:xfrm>
              <a:off x="5327145" y="4331077"/>
              <a:ext cx="136328" cy="0"/>
            </a:xfrm>
            <a:prstGeom prst="line">
              <a:avLst/>
            </a:prstGeom>
            <a:noFill/>
            <a:ln w="20638">
              <a:solidFill>
                <a:schemeClr val="bg2"/>
              </a:solidFill>
              <a:round/>
              <a:headEnd/>
              <a:tailEnd/>
            </a:ln>
            <a:extLst>
              <a:ext uri="{909E8E84-426E-40DD-AFC4-6F175D3DCCD1}">
                <a14:hiddenFill xmlns:a14="http://schemas.microsoft.com/office/drawing/2010/main" xmlns="">
                  <a:noFill/>
                </a14:hiddenFill>
              </a:ext>
            </a:extLst>
          </p:spPr>
          <p:txBody>
            <a:bodyPr/>
            <a:lstStyle/>
            <a:p>
              <a:endParaRPr lang="nl-NL"/>
            </a:p>
          </p:txBody>
        </p:sp>
      </p:grpSp>
      <p:sp>
        <p:nvSpPr>
          <p:cNvPr id="121" name="Text Box 128"/>
          <p:cNvSpPr txBox="1">
            <a:spLocks noChangeArrowheads="1"/>
          </p:cNvSpPr>
          <p:nvPr/>
        </p:nvSpPr>
        <p:spPr bwMode="auto">
          <a:xfrm>
            <a:off x="1922463" y="6354763"/>
            <a:ext cx="6096188" cy="431800"/>
          </a:xfrm>
          <a:prstGeom prst="rect">
            <a:avLst/>
          </a:prstGeom>
          <a:solidFill>
            <a:schemeClr val="accent1">
              <a:alpha val="30196"/>
            </a:schemeClr>
          </a:solidFill>
          <a:ln w="9525">
            <a:solidFill>
              <a:schemeClr val="tx1"/>
            </a:solidFill>
            <a:miter lim="800000"/>
            <a:headEnd/>
            <a:tailEnd/>
          </a:ln>
        </p:spPr>
        <p:txBody>
          <a:bodyPr wrap="square" lIns="91429" tIns="45714" rIns="91429" bIns="45714">
            <a:spAutoFit/>
          </a:bodyPr>
          <a:lstStyle/>
          <a:p>
            <a:pPr algn="ctr">
              <a:spcBef>
                <a:spcPct val="20000"/>
              </a:spcBef>
              <a:defRPr/>
            </a:pPr>
            <a:r>
              <a:rPr lang="nl-NL" sz="2200" b="1" dirty="0">
                <a:solidFill>
                  <a:srgbClr val="000000"/>
                </a:solidFill>
                <a:ea typeface="+mn-ea"/>
                <a:cs typeface="+mn-cs"/>
              </a:rPr>
              <a:t>193/111 </a:t>
            </a:r>
            <a:r>
              <a:rPr lang="nl-NL" sz="2200" b="1" dirty="0" err="1">
                <a:solidFill>
                  <a:srgbClr val="000000"/>
                </a:solidFill>
                <a:ea typeface="+mn-ea"/>
                <a:cs typeface="+mn-cs"/>
              </a:rPr>
              <a:t>mmHg</a:t>
            </a:r>
            <a:r>
              <a:rPr lang="nl-NL" sz="2200" b="1" dirty="0">
                <a:solidFill>
                  <a:srgbClr val="000000"/>
                </a:solidFill>
                <a:ea typeface="+mn-ea"/>
                <a:cs typeface="+mn-cs"/>
              </a:rPr>
              <a:t> </a:t>
            </a:r>
            <a:r>
              <a:rPr lang="nl-NL" sz="2200" b="1" dirty="0">
                <a:solidFill>
                  <a:srgbClr val="000000"/>
                </a:solidFill>
                <a:ea typeface="+mn-ea"/>
                <a:cs typeface="+mn-cs"/>
                <a:sym typeface="Symbol" charset="2"/>
              </a:rPr>
              <a:t></a:t>
            </a:r>
            <a:r>
              <a:rPr lang="nl-NL" sz="2200" b="1" dirty="0">
                <a:solidFill>
                  <a:srgbClr val="000000"/>
                </a:solidFill>
                <a:ea typeface="+mn-ea"/>
                <a:cs typeface="+mn-cs"/>
              </a:rPr>
              <a:t> 140/82 </a:t>
            </a:r>
            <a:r>
              <a:rPr lang="nl-NL" sz="2200" b="1" dirty="0" err="1">
                <a:solidFill>
                  <a:srgbClr val="000000"/>
                </a:solidFill>
                <a:ea typeface="+mn-ea"/>
                <a:cs typeface="+mn-cs"/>
              </a:rPr>
              <a:t>mmHg</a:t>
            </a:r>
            <a:r>
              <a:rPr lang="nl-NL" sz="2200" b="1" dirty="0">
                <a:solidFill>
                  <a:srgbClr val="000000"/>
                </a:solidFill>
                <a:ea typeface="+mn-ea"/>
                <a:cs typeface="+mn-cs"/>
              </a:rPr>
              <a:t> at 5 </a:t>
            </a:r>
            <a:r>
              <a:rPr lang="nl-NL" sz="2200" b="1" dirty="0" err="1">
                <a:solidFill>
                  <a:srgbClr val="000000"/>
                </a:solidFill>
                <a:ea typeface="+mn-ea"/>
                <a:cs typeface="+mn-cs"/>
              </a:rPr>
              <a:t>Years</a:t>
            </a:r>
            <a:endParaRPr lang="nl-NL" sz="2200" b="1" dirty="0">
              <a:solidFill>
                <a:srgbClr val="000000"/>
              </a:solidFill>
              <a:ea typeface="+mn-ea"/>
              <a:cs typeface="+mn-cs"/>
            </a:endParaRPr>
          </a:p>
        </p:txBody>
      </p:sp>
    </p:spTree>
    <p:extLst>
      <p:ext uri="{BB962C8B-B14F-4D97-AF65-F5344CB8AC3E}">
        <p14:creationId xmlns:p14="http://schemas.microsoft.com/office/powerpoint/2010/main" xmlns="" val="41246056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74638" y="233363"/>
            <a:ext cx="8869362" cy="649287"/>
          </a:xfrm>
        </p:spPr>
        <p:txBody>
          <a:bodyPr/>
          <a:lstStyle/>
          <a:p>
            <a:pPr eaLnBrk="1" hangingPunct="1"/>
            <a:r>
              <a:rPr lang="en-US" sz="2800">
                <a:solidFill>
                  <a:schemeClr val="bg2"/>
                </a:solidFill>
                <a:effectLst>
                  <a:outerShdw blurRad="38100" dist="38100" dir="2700000" algn="tl">
                    <a:srgbClr val="DDDDDD"/>
                  </a:outerShdw>
                </a:effectLst>
                <a:latin typeface="Arial" charset="0"/>
              </a:rPr>
              <a:t>Sustained Reduction in 24-hr Ambulatory BP</a:t>
            </a:r>
          </a:p>
        </p:txBody>
      </p:sp>
      <p:sp>
        <p:nvSpPr>
          <p:cNvPr id="96259" name="Text Box 3"/>
          <p:cNvSpPr txBox="1">
            <a:spLocks noChangeArrowheads="1"/>
          </p:cNvSpPr>
          <p:nvPr/>
        </p:nvSpPr>
        <p:spPr bwMode="auto">
          <a:xfrm>
            <a:off x="1570038" y="1184275"/>
            <a:ext cx="2149475" cy="615950"/>
          </a:xfrm>
          <a:prstGeom prst="rect">
            <a:avLst/>
          </a:prstGeom>
          <a:noFill/>
          <a:ln w="9525">
            <a:noFill/>
            <a:miter lim="800000"/>
            <a:headEnd/>
            <a:tailEnd/>
          </a:ln>
        </p:spPr>
        <p:txBody>
          <a:bodyPr wrap="none" lIns="91429" tIns="45714" rIns="91429" bIns="45714">
            <a:spAutoFit/>
          </a:bodyPr>
          <a:lstStyle/>
          <a:p>
            <a:pPr algn="ctr" defTabSz="914400" fontAlgn="base">
              <a:spcBef>
                <a:spcPct val="0"/>
              </a:spcBef>
              <a:spcAft>
                <a:spcPct val="0"/>
              </a:spcAft>
              <a:defRPr/>
            </a:pPr>
            <a:r>
              <a:rPr lang="en-US" sz="2000" b="1" dirty="0">
                <a:solidFill>
                  <a:srgbClr val="8C1A24"/>
                </a:solidFill>
                <a:latin typeface="Arial" charset="0"/>
                <a:ea typeface="ＭＳ Ｐゴシック" charset="0"/>
                <a:cs typeface="ＭＳ Ｐゴシック" charset="0"/>
              </a:rPr>
              <a:t>Systolic</a:t>
            </a:r>
          </a:p>
          <a:p>
            <a:pPr algn="ctr" defTabSz="914400" fontAlgn="base">
              <a:spcBef>
                <a:spcPct val="0"/>
              </a:spcBef>
              <a:spcAft>
                <a:spcPct val="0"/>
              </a:spcAft>
              <a:defRPr/>
            </a:pPr>
            <a:r>
              <a:rPr lang="en-US" sz="1400" b="1" dirty="0">
                <a:solidFill>
                  <a:srgbClr val="8C1A24"/>
                </a:solidFill>
                <a:latin typeface="Arial" charset="0"/>
                <a:ea typeface="ＭＳ Ｐゴシック" charset="0"/>
                <a:cs typeface="ＭＳ Ｐゴシック" charset="0"/>
              </a:rPr>
              <a:t>(Baseline = 176 mmHg)</a:t>
            </a:r>
          </a:p>
        </p:txBody>
      </p:sp>
      <p:sp>
        <p:nvSpPr>
          <p:cNvPr id="96260" name="Text Box 4"/>
          <p:cNvSpPr txBox="1">
            <a:spLocks noChangeArrowheads="1"/>
          </p:cNvSpPr>
          <p:nvPr/>
        </p:nvSpPr>
        <p:spPr bwMode="auto">
          <a:xfrm>
            <a:off x="3875088" y="1184275"/>
            <a:ext cx="2149475" cy="615950"/>
          </a:xfrm>
          <a:prstGeom prst="rect">
            <a:avLst/>
          </a:prstGeom>
          <a:noFill/>
          <a:ln w="9525">
            <a:noFill/>
            <a:miter lim="800000"/>
            <a:headEnd/>
            <a:tailEnd/>
          </a:ln>
        </p:spPr>
        <p:txBody>
          <a:bodyPr wrap="none" lIns="91429" tIns="45714" rIns="91429" bIns="45714">
            <a:spAutoFit/>
          </a:bodyPr>
          <a:lstStyle/>
          <a:p>
            <a:pPr algn="ctr" defTabSz="914400" fontAlgn="base">
              <a:spcBef>
                <a:spcPct val="0"/>
              </a:spcBef>
              <a:spcAft>
                <a:spcPct val="0"/>
              </a:spcAft>
              <a:defRPr/>
            </a:pPr>
            <a:r>
              <a:rPr lang="en-US" sz="2000" b="1" dirty="0">
                <a:solidFill>
                  <a:srgbClr val="8C1A24"/>
                </a:solidFill>
                <a:latin typeface="Arial" charset="0"/>
                <a:ea typeface="ＭＳ Ｐゴシック" charset="0"/>
                <a:cs typeface="ＭＳ Ｐゴシック" charset="0"/>
              </a:rPr>
              <a:t>Diastolic</a:t>
            </a:r>
          </a:p>
          <a:p>
            <a:pPr algn="ctr" defTabSz="914400" fontAlgn="base">
              <a:spcBef>
                <a:spcPct val="0"/>
              </a:spcBef>
              <a:spcAft>
                <a:spcPct val="0"/>
              </a:spcAft>
              <a:defRPr/>
            </a:pPr>
            <a:r>
              <a:rPr lang="en-US" sz="1400" b="1" dirty="0">
                <a:solidFill>
                  <a:srgbClr val="8C1A24"/>
                </a:solidFill>
                <a:latin typeface="Arial" charset="0"/>
                <a:ea typeface="ＭＳ Ｐゴシック" charset="0"/>
                <a:cs typeface="ＭＳ Ｐゴシック" charset="0"/>
              </a:rPr>
              <a:t>(Baseline = 107 mmHg)</a:t>
            </a:r>
          </a:p>
        </p:txBody>
      </p:sp>
      <p:sp>
        <p:nvSpPr>
          <p:cNvPr id="96261" name="Text Box 5"/>
          <p:cNvSpPr txBox="1">
            <a:spLocks noChangeArrowheads="1"/>
          </p:cNvSpPr>
          <p:nvPr/>
        </p:nvSpPr>
        <p:spPr bwMode="auto">
          <a:xfrm>
            <a:off x="6267450" y="1184275"/>
            <a:ext cx="1889125" cy="615950"/>
          </a:xfrm>
          <a:prstGeom prst="rect">
            <a:avLst/>
          </a:prstGeom>
          <a:noFill/>
          <a:ln w="9525">
            <a:noFill/>
            <a:miter lim="800000"/>
            <a:headEnd/>
            <a:tailEnd/>
          </a:ln>
        </p:spPr>
        <p:txBody>
          <a:bodyPr wrap="none" lIns="91429" tIns="45714" rIns="91429" bIns="45714">
            <a:spAutoFit/>
          </a:bodyPr>
          <a:lstStyle/>
          <a:p>
            <a:pPr algn="ctr" defTabSz="914400" fontAlgn="base">
              <a:spcBef>
                <a:spcPct val="0"/>
              </a:spcBef>
              <a:spcAft>
                <a:spcPct val="0"/>
              </a:spcAft>
              <a:defRPr/>
            </a:pPr>
            <a:r>
              <a:rPr lang="en-US" sz="2000" b="1" dirty="0">
                <a:solidFill>
                  <a:srgbClr val="8C1A24"/>
                </a:solidFill>
                <a:latin typeface="Arial" charset="0"/>
                <a:ea typeface="ＭＳ Ｐゴシック" charset="0"/>
                <a:cs typeface="ＭＳ Ｐゴシック" charset="0"/>
              </a:rPr>
              <a:t>Heart Rate</a:t>
            </a:r>
          </a:p>
          <a:p>
            <a:pPr algn="ctr" defTabSz="914400" fontAlgn="base">
              <a:spcBef>
                <a:spcPct val="0"/>
              </a:spcBef>
              <a:spcAft>
                <a:spcPct val="0"/>
              </a:spcAft>
              <a:defRPr/>
            </a:pPr>
            <a:r>
              <a:rPr lang="en-US" sz="1400" b="1" dirty="0">
                <a:solidFill>
                  <a:srgbClr val="8C1A24"/>
                </a:solidFill>
                <a:latin typeface="Arial" charset="0"/>
                <a:ea typeface="ＭＳ Ｐゴシック" charset="0"/>
                <a:cs typeface="ＭＳ Ｐゴシック" charset="0"/>
              </a:rPr>
              <a:t>(Baseline = 80 BPM)</a:t>
            </a:r>
          </a:p>
        </p:txBody>
      </p:sp>
      <p:sp>
        <p:nvSpPr>
          <p:cNvPr id="96262" name="Rectangle 6"/>
          <p:cNvSpPr>
            <a:spLocks noChangeArrowheads="1"/>
          </p:cNvSpPr>
          <p:nvPr/>
        </p:nvSpPr>
        <p:spPr bwMode="auto">
          <a:xfrm>
            <a:off x="1647825" y="1800225"/>
            <a:ext cx="5969000" cy="3184525"/>
          </a:xfrm>
          <a:prstGeom prst="rect">
            <a:avLst/>
          </a:prstGeom>
          <a:noFill/>
          <a:ln w="9525">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63" name="Rectangle 7"/>
          <p:cNvSpPr>
            <a:spLocks noChangeArrowheads="1"/>
          </p:cNvSpPr>
          <p:nvPr/>
        </p:nvSpPr>
        <p:spPr bwMode="auto">
          <a:xfrm>
            <a:off x="2035175" y="4811713"/>
            <a:ext cx="641350"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-19</a:t>
            </a:r>
            <a:endParaRPr lang="en-US" sz="900" dirty="0">
              <a:solidFill>
                <a:srgbClr val="8C1A24"/>
              </a:solidFill>
              <a:latin typeface="Arial" charset="0"/>
              <a:ea typeface="ＭＳ Ｐゴシック" charset="0"/>
              <a:cs typeface="ＭＳ Ｐゴシック" charset="0"/>
            </a:endParaRPr>
          </a:p>
        </p:txBody>
      </p:sp>
      <p:sp>
        <p:nvSpPr>
          <p:cNvPr id="96264" name="Rectangle 8"/>
          <p:cNvSpPr>
            <a:spLocks noChangeArrowheads="1"/>
          </p:cNvSpPr>
          <p:nvPr/>
        </p:nvSpPr>
        <p:spPr bwMode="auto">
          <a:xfrm>
            <a:off x="4367213" y="3098800"/>
            <a:ext cx="581025"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-8</a:t>
            </a:r>
            <a:endParaRPr lang="en-US" sz="900" dirty="0">
              <a:solidFill>
                <a:srgbClr val="8C1A24"/>
              </a:solidFill>
              <a:latin typeface="Arial" charset="0"/>
              <a:ea typeface="ＭＳ Ｐゴシック" charset="0"/>
              <a:cs typeface="ＭＳ Ｐゴシック" charset="0"/>
            </a:endParaRPr>
          </a:p>
        </p:txBody>
      </p:sp>
      <p:sp>
        <p:nvSpPr>
          <p:cNvPr id="96265" name="Rectangle 9"/>
          <p:cNvSpPr>
            <a:spLocks noChangeArrowheads="1"/>
          </p:cNvSpPr>
          <p:nvPr/>
        </p:nvSpPr>
        <p:spPr bwMode="auto">
          <a:xfrm>
            <a:off x="6634163" y="2782888"/>
            <a:ext cx="581025"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-6</a:t>
            </a:r>
            <a:endParaRPr lang="en-US" sz="900" dirty="0">
              <a:solidFill>
                <a:srgbClr val="8C1A24"/>
              </a:solidFill>
              <a:latin typeface="Arial" charset="0"/>
              <a:ea typeface="ＭＳ Ｐゴシック" charset="0"/>
              <a:cs typeface="ＭＳ Ｐゴシック" charset="0"/>
            </a:endParaRPr>
          </a:p>
        </p:txBody>
      </p:sp>
      <p:sp>
        <p:nvSpPr>
          <p:cNvPr id="96266" name="Rectangle 10"/>
          <p:cNvSpPr>
            <a:spLocks noChangeArrowheads="1"/>
          </p:cNvSpPr>
          <p:nvPr/>
        </p:nvSpPr>
        <p:spPr bwMode="auto">
          <a:xfrm>
            <a:off x="2603500" y="5519738"/>
            <a:ext cx="638175"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-24</a:t>
            </a:r>
          </a:p>
        </p:txBody>
      </p:sp>
      <p:sp>
        <p:nvSpPr>
          <p:cNvPr id="96267" name="Rectangle 11"/>
          <p:cNvSpPr>
            <a:spLocks noChangeArrowheads="1"/>
          </p:cNvSpPr>
          <p:nvPr/>
        </p:nvSpPr>
        <p:spPr bwMode="auto">
          <a:xfrm>
            <a:off x="4905375" y="3857625"/>
            <a:ext cx="638175"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-13</a:t>
            </a:r>
            <a:endParaRPr lang="en-US" sz="1600" dirty="0">
              <a:solidFill>
                <a:srgbClr val="8C1A24"/>
              </a:solidFill>
              <a:latin typeface="Arial" charset="0"/>
              <a:ea typeface="ＭＳ Ｐゴシック" charset="0"/>
              <a:cs typeface="ＭＳ Ｐゴシック" charset="0"/>
            </a:endParaRPr>
          </a:p>
        </p:txBody>
      </p:sp>
      <p:sp>
        <p:nvSpPr>
          <p:cNvPr id="96268" name="Rectangle 12"/>
          <p:cNvSpPr>
            <a:spLocks noChangeArrowheads="1"/>
          </p:cNvSpPr>
          <p:nvPr/>
        </p:nvSpPr>
        <p:spPr bwMode="auto">
          <a:xfrm>
            <a:off x="7200900" y="3506788"/>
            <a:ext cx="581025" cy="244475"/>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-11</a:t>
            </a:r>
            <a:endParaRPr lang="en-US" sz="900" dirty="0">
              <a:solidFill>
                <a:srgbClr val="8C1A24"/>
              </a:solidFill>
              <a:latin typeface="Arial" charset="0"/>
              <a:ea typeface="ＭＳ Ｐゴシック" charset="0"/>
              <a:cs typeface="ＭＳ Ｐゴシック" charset="0"/>
            </a:endParaRPr>
          </a:p>
        </p:txBody>
      </p:sp>
      <p:sp>
        <p:nvSpPr>
          <p:cNvPr id="96269" name="Rectangle 13"/>
          <p:cNvSpPr>
            <a:spLocks noChangeArrowheads="1"/>
          </p:cNvSpPr>
          <p:nvPr/>
        </p:nvSpPr>
        <p:spPr bwMode="auto">
          <a:xfrm>
            <a:off x="1250950" y="5426075"/>
            <a:ext cx="303213"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-25</a:t>
            </a:r>
            <a:endParaRPr lang="en-US" sz="900" dirty="0">
              <a:solidFill>
                <a:srgbClr val="8C1A24"/>
              </a:solidFill>
              <a:latin typeface="Arial" charset="0"/>
              <a:ea typeface="ＭＳ Ｐゴシック" charset="0"/>
              <a:cs typeface="ＭＳ Ｐゴシック" charset="0"/>
            </a:endParaRPr>
          </a:p>
        </p:txBody>
      </p:sp>
      <p:sp>
        <p:nvSpPr>
          <p:cNvPr id="96270" name="Rectangle 14"/>
          <p:cNvSpPr>
            <a:spLocks noChangeArrowheads="1"/>
          </p:cNvSpPr>
          <p:nvPr/>
        </p:nvSpPr>
        <p:spPr bwMode="auto">
          <a:xfrm>
            <a:off x="1250950" y="4670425"/>
            <a:ext cx="303213"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-20</a:t>
            </a:r>
            <a:endParaRPr lang="en-US" sz="900" dirty="0">
              <a:solidFill>
                <a:srgbClr val="8C1A24"/>
              </a:solidFill>
              <a:latin typeface="Arial" charset="0"/>
              <a:ea typeface="ＭＳ Ｐゴシック" charset="0"/>
              <a:cs typeface="ＭＳ Ｐゴシック" charset="0"/>
            </a:endParaRPr>
          </a:p>
        </p:txBody>
      </p:sp>
      <p:sp>
        <p:nvSpPr>
          <p:cNvPr id="96271" name="Rectangle 15"/>
          <p:cNvSpPr>
            <a:spLocks noChangeArrowheads="1"/>
          </p:cNvSpPr>
          <p:nvPr/>
        </p:nvSpPr>
        <p:spPr bwMode="auto">
          <a:xfrm>
            <a:off x="1250950" y="3922713"/>
            <a:ext cx="303213"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-15</a:t>
            </a:r>
            <a:endParaRPr lang="en-US" sz="900" dirty="0">
              <a:solidFill>
                <a:srgbClr val="8C1A24"/>
              </a:solidFill>
              <a:latin typeface="Arial" charset="0"/>
              <a:ea typeface="ＭＳ Ｐゴシック" charset="0"/>
              <a:cs typeface="ＭＳ Ｐゴシック" charset="0"/>
            </a:endParaRPr>
          </a:p>
        </p:txBody>
      </p:sp>
      <p:sp>
        <p:nvSpPr>
          <p:cNvPr id="96272" name="Rectangle 16"/>
          <p:cNvSpPr>
            <a:spLocks noChangeArrowheads="1"/>
          </p:cNvSpPr>
          <p:nvPr/>
        </p:nvSpPr>
        <p:spPr bwMode="auto">
          <a:xfrm>
            <a:off x="1250950" y="3171825"/>
            <a:ext cx="303213"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-10</a:t>
            </a:r>
            <a:endParaRPr lang="en-US" sz="900" dirty="0">
              <a:solidFill>
                <a:srgbClr val="8C1A24"/>
              </a:solidFill>
              <a:latin typeface="Arial" charset="0"/>
              <a:ea typeface="ＭＳ Ｐゴシック" charset="0"/>
              <a:cs typeface="ＭＳ Ｐゴシック" charset="0"/>
            </a:endParaRPr>
          </a:p>
        </p:txBody>
      </p:sp>
      <p:sp>
        <p:nvSpPr>
          <p:cNvPr id="96273" name="Rectangle 17"/>
          <p:cNvSpPr>
            <a:spLocks noChangeArrowheads="1"/>
          </p:cNvSpPr>
          <p:nvPr/>
        </p:nvSpPr>
        <p:spPr bwMode="auto">
          <a:xfrm>
            <a:off x="1357313" y="2430463"/>
            <a:ext cx="187325"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-5</a:t>
            </a:r>
            <a:endParaRPr lang="en-US" sz="900" dirty="0">
              <a:solidFill>
                <a:srgbClr val="8C1A24"/>
              </a:solidFill>
              <a:latin typeface="Arial" charset="0"/>
              <a:ea typeface="ＭＳ Ｐゴシック" charset="0"/>
              <a:cs typeface="ＭＳ Ｐゴシック" charset="0"/>
            </a:endParaRPr>
          </a:p>
        </p:txBody>
      </p:sp>
      <p:sp>
        <p:nvSpPr>
          <p:cNvPr id="96274" name="Rectangle 18"/>
          <p:cNvSpPr>
            <a:spLocks noChangeArrowheads="1"/>
          </p:cNvSpPr>
          <p:nvPr/>
        </p:nvSpPr>
        <p:spPr bwMode="auto">
          <a:xfrm>
            <a:off x="1425575" y="1687513"/>
            <a:ext cx="115888" cy="244475"/>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0</a:t>
            </a:r>
            <a:endParaRPr lang="en-US" sz="900" dirty="0">
              <a:solidFill>
                <a:srgbClr val="8C1A24"/>
              </a:solidFill>
              <a:latin typeface="Arial" charset="0"/>
              <a:ea typeface="ＭＳ Ｐゴシック" charset="0"/>
              <a:cs typeface="ＭＳ Ｐゴシック" charset="0"/>
            </a:endParaRPr>
          </a:p>
        </p:txBody>
      </p:sp>
      <p:sp>
        <p:nvSpPr>
          <p:cNvPr id="96275" name="Rectangle 19"/>
          <p:cNvSpPr>
            <a:spLocks noChangeArrowheads="1"/>
          </p:cNvSpPr>
          <p:nvPr/>
        </p:nvSpPr>
        <p:spPr bwMode="auto">
          <a:xfrm rot="16200000">
            <a:off x="-898525" y="3468688"/>
            <a:ext cx="3670300" cy="304800"/>
          </a:xfrm>
          <a:prstGeom prst="rect">
            <a:avLst/>
          </a:prstGeom>
          <a:noFill/>
          <a:ln w="9525">
            <a:noFill/>
            <a:miter lim="800000"/>
            <a:headEnd/>
            <a:tailEnd/>
          </a:ln>
        </p:spPr>
        <p:txBody>
          <a:bodyPr lIns="0" tIns="0" rIns="0" bIns="0">
            <a:spAutoFit/>
          </a:bodyPr>
          <a:lstStyle/>
          <a:p>
            <a:pPr algn="ctr" defTabSz="914400" fontAlgn="base">
              <a:spcBef>
                <a:spcPct val="50000"/>
              </a:spcBef>
              <a:spcAft>
                <a:spcPct val="0"/>
              </a:spcAft>
              <a:defRPr/>
            </a:pPr>
            <a:r>
              <a:rPr lang="en-US" sz="2000" b="1" dirty="0">
                <a:solidFill>
                  <a:srgbClr val="8C1A24"/>
                </a:solidFill>
                <a:latin typeface="Arial" charset="0"/>
                <a:ea typeface="ＭＳ Ｐゴシック" charset="0"/>
                <a:cs typeface="ＭＳ Ｐゴシック" charset="0"/>
              </a:rPr>
              <a:t>Change in mmHg or BPM</a:t>
            </a:r>
            <a:endParaRPr lang="en-US" sz="2000" dirty="0">
              <a:solidFill>
                <a:srgbClr val="8C1A24"/>
              </a:solidFill>
              <a:latin typeface="Arial" charset="0"/>
              <a:ea typeface="ＭＳ Ｐゴシック" charset="0"/>
              <a:cs typeface="ＭＳ Ｐゴシック" charset="0"/>
            </a:endParaRPr>
          </a:p>
        </p:txBody>
      </p:sp>
      <p:grpSp>
        <p:nvGrpSpPr>
          <p:cNvPr id="130068" name="Group 20"/>
          <p:cNvGrpSpPr>
            <a:grpSpLocks/>
          </p:cNvGrpSpPr>
          <p:nvPr/>
        </p:nvGrpSpPr>
        <p:grpSpPr bwMode="auto">
          <a:xfrm>
            <a:off x="4964113" y="5316538"/>
            <a:ext cx="3386137" cy="277812"/>
            <a:chOff x="3505" y="3282"/>
            <a:chExt cx="2096" cy="178"/>
          </a:xfrm>
        </p:grpSpPr>
        <p:sp>
          <p:nvSpPr>
            <p:cNvPr id="96293" name="Rectangle 21"/>
            <p:cNvSpPr>
              <a:spLocks noChangeArrowheads="1"/>
            </p:cNvSpPr>
            <p:nvPr/>
          </p:nvSpPr>
          <p:spPr bwMode="auto">
            <a:xfrm>
              <a:off x="3505" y="3295"/>
              <a:ext cx="167" cy="165"/>
            </a:xfrm>
            <a:prstGeom prst="rect">
              <a:avLst/>
            </a:prstGeom>
            <a:gradFill rotWithShape="1">
              <a:gsLst>
                <a:gs pos="0">
                  <a:srgbClr val="000000"/>
                </a:gs>
                <a:gs pos="50000">
                  <a:srgbClr val="800000"/>
                </a:gs>
                <a:gs pos="100000">
                  <a:srgbClr val="000000"/>
                </a:gs>
              </a:gsLst>
              <a:lin ang="0" scaled="1"/>
            </a:gradFill>
            <a:ln w="8001" algn="ctr">
              <a:noFill/>
              <a:miter lim="800000"/>
              <a:headEnd/>
              <a:tailEnd/>
            </a:ln>
          </p:spPr>
          <p:txBody>
            <a:bodyPr/>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94" name="Rectangle 22"/>
            <p:cNvSpPr>
              <a:spLocks noChangeArrowheads="1"/>
            </p:cNvSpPr>
            <p:nvPr/>
          </p:nvSpPr>
          <p:spPr bwMode="auto">
            <a:xfrm>
              <a:off x="3707" y="3282"/>
              <a:ext cx="740" cy="157"/>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1 year, n=22</a:t>
              </a:r>
              <a:endParaRPr lang="en-US" sz="900" dirty="0">
                <a:solidFill>
                  <a:srgbClr val="8C1A24"/>
                </a:solidFill>
                <a:latin typeface="Arial" charset="0"/>
                <a:ea typeface="ＭＳ Ｐゴシック" charset="0"/>
                <a:cs typeface="ＭＳ Ｐゴシック" charset="0"/>
              </a:endParaRPr>
            </a:p>
          </p:txBody>
        </p:sp>
        <p:sp>
          <p:nvSpPr>
            <p:cNvPr id="96295" name="Rectangle 23"/>
            <p:cNvSpPr>
              <a:spLocks noChangeArrowheads="1"/>
            </p:cNvSpPr>
            <p:nvPr/>
          </p:nvSpPr>
          <p:spPr bwMode="auto">
            <a:xfrm>
              <a:off x="4587" y="3295"/>
              <a:ext cx="165" cy="162"/>
            </a:xfrm>
            <a:prstGeom prst="rect">
              <a:avLst/>
            </a:prstGeom>
            <a:gradFill rotWithShape="1">
              <a:gsLst>
                <a:gs pos="0">
                  <a:srgbClr val="294045"/>
                </a:gs>
                <a:gs pos="50000">
                  <a:srgbClr val="598B95"/>
                </a:gs>
                <a:gs pos="100000">
                  <a:srgbClr val="294045"/>
                </a:gs>
              </a:gsLst>
              <a:lin ang="0" scaled="1"/>
            </a:gradFill>
            <a:ln w="8001" algn="ctr">
              <a:noFill/>
              <a:miter lim="800000"/>
              <a:headEnd/>
              <a:tailEnd/>
            </a:ln>
          </p:spPr>
          <p:txBody>
            <a:bodyPr/>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96" name="Rectangle 24"/>
            <p:cNvSpPr>
              <a:spLocks noChangeArrowheads="1"/>
            </p:cNvSpPr>
            <p:nvPr/>
          </p:nvSpPr>
          <p:spPr bwMode="auto">
            <a:xfrm>
              <a:off x="4782" y="3282"/>
              <a:ext cx="819" cy="157"/>
            </a:xfrm>
            <a:prstGeom prst="rect">
              <a:avLst/>
            </a:prstGeom>
            <a:noFill/>
            <a:ln w="9525">
              <a:noFill/>
              <a:miter lim="800000"/>
              <a:headEnd/>
              <a:tailEnd/>
            </a:ln>
          </p:spPr>
          <p:txBody>
            <a:bodyPr wrap="none" lIns="0" tIns="0" rIns="0" bIns="0">
              <a:spAutoFit/>
            </a:bodyPr>
            <a:lstStyle/>
            <a:p>
              <a:pPr algn="ctr" defTabSz="914400" fontAlgn="base">
                <a:spcBef>
                  <a:spcPct val="50000"/>
                </a:spcBef>
                <a:spcAft>
                  <a:spcPct val="0"/>
                </a:spcAft>
                <a:defRPr/>
              </a:pPr>
              <a:r>
                <a:rPr lang="en-US" sz="1600" b="1" dirty="0">
                  <a:solidFill>
                    <a:srgbClr val="8C1A24"/>
                  </a:solidFill>
                  <a:latin typeface="Arial" charset="0"/>
                  <a:ea typeface="ＭＳ Ｐゴシック" charset="0"/>
                  <a:cs typeface="ＭＳ Ｐゴシック" charset="0"/>
                </a:rPr>
                <a:t>2 years, n=15</a:t>
              </a:r>
              <a:endParaRPr lang="en-US" sz="900" dirty="0">
                <a:solidFill>
                  <a:srgbClr val="8C1A24"/>
                </a:solidFill>
                <a:latin typeface="Arial" charset="0"/>
                <a:ea typeface="ＭＳ Ｐゴシック" charset="0"/>
                <a:cs typeface="ＭＳ Ｐゴシック" charset="0"/>
              </a:endParaRPr>
            </a:p>
          </p:txBody>
        </p:sp>
      </p:grpSp>
      <p:sp>
        <p:nvSpPr>
          <p:cNvPr id="96277" name="Rectangle 25"/>
          <p:cNvSpPr>
            <a:spLocks noChangeArrowheads="1"/>
          </p:cNvSpPr>
          <p:nvPr/>
        </p:nvSpPr>
        <p:spPr bwMode="auto">
          <a:xfrm>
            <a:off x="2074863" y="1801813"/>
            <a:ext cx="582612" cy="2900362"/>
          </a:xfrm>
          <a:prstGeom prst="rect">
            <a:avLst/>
          </a:prstGeom>
          <a:gradFill rotWithShape="1">
            <a:gsLst>
              <a:gs pos="0">
                <a:srgbClr val="000000"/>
              </a:gs>
              <a:gs pos="50000">
                <a:srgbClr val="800000"/>
              </a:gs>
              <a:gs pos="100000">
                <a:srgbClr val="000000"/>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78" name="Rectangle 26"/>
          <p:cNvSpPr>
            <a:spLocks noChangeArrowheads="1"/>
          </p:cNvSpPr>
          <p:nvPr/>
        </p:nvSpPr>
        <p:spPr bwMode="auto">
          <a:xfrm>
            <a:off x="4354513" y="1801813"/>
            <a:ext cx="588962" cy="1203325"/>
          </a:xfrm>
          <a:prstGeom prst="rect">
            <a:avLst/>
          </a:prstGeom>
          <a:gradFill rotWithShape="1">
            <a:gsLst>
              <a:gs pos="0">
                <a:srgbClr val="000000"/>
              </a:gs>
              <a:gs pos="50000">
                <a:srgbClr val="800000"/>
              </a:gs>
              <a:gs pos="100000">
                <a:srgbClr val="000000"/>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79" name="Rectangle 27"/>
          <p:cNvSpPr>
            <a:spLocks noChangeArrowheads="1"/>
          </p:cNvSpPr>
          <p:nvPr/>
        </p:nvSpPr>
        <p:spPr bwMode="auto">
          <a:xfrm>
            <a:off x="6646863" y="1801813"/>
            <a:ext cx="565150" cy="882650"/>
          </a:xfrm>
          <a:prstGeom prst="rect">
            <a:avLst/>
          </a:prstGeom>
          <a:gradFill rotWithShape="1">
            <a:gsLst>
              <a:gs pos="0">
                <a:srgbClr val="000000"/>
              </a:gs>
              <a:gs pos="50000">
                <a:srgbClr val="800000"/>
              </a:gs>
              <a:gs pos="100000">
                <a:srgbClr val="000000"/>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0" name="Rectangle 28"/>
          <p:cNvSpPr>
            <a:spLocks noChangeArrowheads="1"/>
          </p:cNvSpPr>
          <p:nvPr/>
        </p:nvSpPr>
        <p:spPr bwMode="auto">
          <a:xfrm>
            <a:off x="2643188" y="1801813"/>
            <a:ext cx="565150" cy="3625850"/>
          </a:xfrm>
          <a:prstGeom prst="rect">
            <a:avLst/>
          </a:prstGeom>
          <a:gradFill rotWithShape="1">
            <a:gsLst>
              <a:gs pos="0">
                <a:srgbClr val="294045"/>
              </a:gs>
              <a:gs pos="50000">
                <a:srgbClr val="598B95"/>
              </a:gs>
              <a:gs pos="100000">
                <a:srgbClr val="294045"/>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1" name="Rectangle 29"/>
          <p:cNvSpPr>
            <a:spLocks noChangeArrowheads="1"/>
          </p:cNvSpPr>
          <p:nvPr/>
        </p:nvSpPr>
        <p:spPr bwMode="auto">
          <a:xfrm>
            <a:off x="4919663" y="1797050"/>
            <a:ext cx="585787" cy="1962150"/>
          </a:xfrm>
          <a:prstGeom prst="rect">
            <a:avLst/>
          </a:prstGeom>
          <a:gradFill rotWithShape="1">
            <a:gsLst>
              <a:gs pos="0">
                <a:srgbClr val="294045"/>
              </a:gs>
              <a:gs pos="50000">
                <a:srgbClr val="598B95"/>
              </a:gs>
              <a:gs pos="100000">
                <a:srgbClr val="294045"/>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2" name="Rectangle 30"/>
          <p:cNvSpPr>
            <a:spLocks noChangeArrowheads="1"/>
          </p:cNvSpPr>
          <p:nvPr/>
        </p:nvSpPr>
        <p:spPr bwMode="auto">
          <a:xfrm>
            <a:off x="7185025" y="1801813"/>
            <a:ext cx="588963" cy="1609725"/>
          </a:xfrm>
          <a:prstGeom prst="rect">
            <a:avLst/>
          </a:prstGeom>
          <a:gradFill rotWithShape="1">
            <a:gsLst>
              <a:gs pos="0">
                <a:srgbClr val="294045"/>
              </a:gs>
              <a:gs pos="50000">
                <a:srgbClr val="598B95"/>
              </a:gs>
              <a:gs pos="100000">
                <a:srgbClr val="294045"/>
              </a:gs>
            </a:gsLst>
            <a:lin ang="0" scaled="1"/>
          </a:gradFill>
          <a:ln w="8001" algn="ctr">
            <a:noFill/>
            <a:miter lim="800000"/>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3" name="Line 31"/>
          <p:cNvSpPr>
            <a:spLocks noChangeShapeType="1"/>
          </p:cNvSpPr>
          <p:nvPr/>
        </p:nvSpPr>
        <p:spPr bwMode="auto">
          <a:xfrm>
            <a:off x="1647825" y="1801813"/>
            <a:ext cx="1588" cy="3757612"/>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4" name="Line 32"/>
          <p:cNvSpPr>
            <a:spLocks noChangeShapeType="1"/>
          </p:cNvSpPr>
          <p:nvPr/>
        </p:nvSpPr>
        <p:spPr bwMode="auto">
          <a:xfrm>
            <a:off x="1582738" y="5551488"/>
            <a:ext cx="65087" cy="1587"/>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5" name="Line 33"/>
          <p:cNvSpPr>
            <a:spLocks noChangeShapeType="1"/>
          </p:cNvSpPr>
          <p:nvPr/>
        </p:nvSpPr>
        <p:spPr bwMode="auto">
          <a:xfrm>
            <a:off x="1582738" y="4795838"/>
            <a:ext cx="65087" cy="3175"/>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6" name="Line 34"/>
          <p:cNvSpPr>
            <a:spLocks noChangeShapeType="1"/>
          </p:cNvSpPr>
          <p:nvPr/>
        </p:nvSpPr>
        <p:spPr bwMode="auto">
          <a:xfrm>
            <a:off x="1582738" y="4048125"/>
            <a:ext cx="65087" cy="3175"/>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7" name="Line 35"/>
          <p:cNvSpPr>
            <a:spLocks noChangeShapeType="1"/>
          </p:cNvSpPr>
          <p:nvPr/>
        </p:nvSpPr>
        <p:spPr bwMode="auto">
          <a:xfrm>
            <a:off x="1582738" y="3298825"/>
            <a:ext cx="65087" cy="1588"/>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8" name="Line 36"/>
          <p:cNvSpPr>
            <a:spLocks noChangeShapeType="1"/>
          </p:cNvSpPr>
          <p:nvPr/>
        </p:nvSpPr>
        <p:spPr bwMode="auto">
          <a:xfrm>
            <a:off x="1582738" y="2554288"/>
            <a:ext cx="65087" cy="1587"/>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89" name="Line 37"/>
          <p:cNvSpPr>
            <a:spLocks noChangeShapeType="1"/>
          </p:cNvSpPr>
          <p:nvPr/>
        </p:nvSpPr>
        <p:spPr bwMode="auto">
          <a:xfrm>
            <a:off x="1582738" y="1801813"/>
            <a:ext cx="65087" cy="1587"/>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90" name="Line 38"/>
          <p:cNvSpPr>
            <a:spLocks noChangeShapeType="1"/>
          </p:cNvSpPr>
          <p:nvPr/>
        </p:nvSpPr>
        <p:spPr bwMode="auto">
          <a:xfrm>
            <a:off x="1646238" y="1801813"/>
            <a:ext cx="6611937" cy="1587"/>
          </a:xfrm>
          <a:prstGeom prst="line">
            <a:avLst/>
          </a:prstGeom>
          <a:noFill/>
          <a:ln w="9525">
            <a:solidFill>
              <a:srgbClr val="8C1A24"/>
            </a:solidFill>
            <a:round/>
            <a:headEnd/>
            <a:tailEnd/>
          </a:ln>
        </p:spPr>
        <p:txBody>
          <a:bodyPr lIns="91429" tIns="45714" rIns="91429" bIns="45714"/>
          <a:lstStyle/>
          <a:p>
            <a:pPr defTabSz="914400" fontAlgn="base">
              <a:spcBef>
                <a:spcPct val="0"/>
              </a:spcBef>
              <a:spcAft>
                <a:spcPct val="0"/>
              </a:spcAft>
              <a:defRPr/>
            </a:pPr>
            <a:endParaRPr lang="nl-NL" sz="2400">
              <a:solidFill>
                <a:srgbClr val="8C1A24"/>
              </a:solidFill>
              <a:latin typeface="Times New Roman" charset="0"/>
              <a:ea typeface="ＭＳ Ｐゴシック" charset="0"/>
              <a:cs typeface="ＭＳ Ｐゴシック" charset="0"/>
            </a:endParaRPr>
          </a:p>
        </p:txBody>
      </p:sp>
      <p:sp>
        <p:nvSpPr>
          <p:cNvPr id="96291" name="Text Box 40"/>
          <p:cNvSpPr txBox="1">
            <a:spLocks noChangeArrowheads="1"/>
          </p:cNvSpPr>
          <p:nvPr/>
        </p:nvSpPr>
        <p:spPr bwMode="auto">
          <a:xfrm>
            <a:off x="4468813" y="5795963"/>
            <a:ext cx="2381250" cy="338137"/>
          </a:xfrm>
          <a:prstGeom prst="rect">
            <a:avLst/>
          </a:prstGeom>
          <a:noFill/>
          <a:ln w="9525" algn="ctr">
            <a:noFill/>
            <a:miter lim="800000"/>
            <a:headEnd/>
            <a:tailEnd/>
          </a:ln>
        </p:spPr>
        <p:txBody>
          <a:bodyPr lIns="91429" tIns="45714" rIns="91429" bIns="45714">
            <a:spAutoFit/>
          </a:bodyPr>
          <a:lstStyle/>
          <a:p>
            <a:pPr algn="r" defTabSz="914400" fontAlgn="base">
              <a:spcBef>
                <a:spcPct val="0"/>
              </a:spcBef>
              <a:spcAft>
                <a:spcPct val="0"/>
              </a:spcAft>
              <a:defRPr/>
            </a:pPr>
            <a:r>
              <a:rPr lang="en-US" sz="1600" b="1" dirty="0">
                <a:solidFill>
                  <a:srgbClr val="8C1A24"/>
                </a:solidFill>
                <a:latin typeface="Arial" charset="0"/>
                <a:ea typeface="ＭＳ Ｐゴシック" charset="0"/>
                <a:cs typeface="ＭＳ Ｐゴシック" charset="0"/>
              </a:rPr>
              <a:t>All </a:t>
            </a:r>
            <a:r>
              <a:rPr lang="en-US" sz="1600" b="1" i="1" dirty="0">
                <a:solidFill>
                  <a:srgbClr val="8C1A24"/>
                </a:solidFill>
                <a:latin typeface="Arial" charset="0"/>
                <a:ea typeface="ＭＳ Ｐゴシック" charset="0"/>
                <a:cs typeface="ＭＳ Ｐゴシック" charset="0"/>
              </a:rPr>
              <a:t>P</a:t>
            </a:r>
            <a:r>
              <a:rPr lang="en-US" sz="1600" b="1" dirty="0">
                <a:solidFill>
                  <a:srgbClr val="8C1A24"/>
                </a:solidFill>
                <a:latin typeface="Arial" charset="0"/>
                <a:ea typeface="ＭＳ Ｐゴシック" charset="0"/>
                <a:cs typeface="ＭＳ Ｐゴシック" charset="0"/>
              </a:rPr>
              <a:t>-values &lt; 0.01</a:t>
            </a:r>
          </a:p>
        </p:txBody>
      </p:sp>
    </p:spTree>
    <p:extLst>
      <p:ext uri="{BB962C8B-B14F-4D97-AF65-F5344CB8AC3E}">
        <p14:creationId xmlns:p14="http://schemas.microsoft.com/office/powerpoint/2010/main" xmlns="" val="12962268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42"/>
          <p:cNvSpPr>
            <a:spLocks noGrp="1" noChangeArrowheads="1"/>
          </p:cNvSpPr>
          <p:nvPr>
            <p:ph type="title" idx="4294967295"/>
          </p:nvPr>
        </p:nvSpPr>
        <p:spPr>
          <a:xfrm>
            <a:off x="428625" y="80963"/>
            <a:ext cx="8358188" cy="593725"/>
          </a:xfrm>
        </p:spPr>
        <p:txBody>
          <a:bodyPr/>
          <a:lstStyle/>
          <a:p>
            <a:pPr eaLnBrk="1" hangingPunct="1"/>
            <a:r>
              <a:rPr lang="en-US" sz="2900" dirty="0" smtClean="0">
                <a:solidFill>
                  <a:srgbClr val="FFFF00"/>
                </a:solidFill>
                <a:latin typeface="Arial" charset="0"/>
                <a:ea typeface="ヒラギノ角ゴ Pro W3" charset="0"/>
                <a:cs typeface="Arial" charset="0"/>
              </a:rPr>
              <a:t>Trial </a:t>
            </a:r>
            <a:r>
              <a:rPr lang="en-US" sz="2900" dirty="0">
                <a:solidFill>
                  <a:srgbClr val="FFFF00"/>
                </a:solidFill>
                <a:latin typeface="Arial" charset="0"/>
                <a:ea typeface="ヒラギノ角ゴ Pro W3" charset="0"/>
                <a:cs typeface="Arial" charset="0"/>
              </a:rPr>
              <a:t>Design</a:t>
            </a:r>
          </a:p>
        </p:txBody>
      </p:sp>
      <p:sp>
        <p:nvSpPr>
          <p:cNvPr id="133123" name="Text Box 11"/>
          <p:cNvSpPr txBox="1">
            <a:spLocks noChangeArrowheads="1"/>
          </p:cNvSpPr>
          <p:nvPr/>
        </p:nvSpPr>
        <p:spPr bwMode="auto">
          <a:xfrm>
            <a:off x="2227263" y="4684713"/>
            <a:ext cx="1789112"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6-Month Blinded</a:t>
            </a:r>
          </a:p>
          <a:p>
            <a:pPr algn="ct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Evaluation Period</a:t>
            </a:r>
          </a:p>
        </p:txBody>
      </p:sp>
      <p:sp>
        <p:nvSpPr>
          <p:cNvPr id="133124" name="Text Box 12"/>
          <p:cNvSpPr txBox="1">
            <a:spLocks noChangeArrowheads="1"/>
          </p:cNvSpPr>
          <p:nvPr/>
        </p:nvSpPr>
        <p:spPr bwMode="auto">
          <a:xfrm>
            <a:off x="4910138" y="4684713"/>
            <a:ext cx="1789112" cy="585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6-Month Blinded</a:t>
            </a:r>
          </a:p>
          <a:p>
            <a:pPr algn="ct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Evaluation Period</a:t>
            </a:r>
          </a:p>
        </p:txBody>
      </p:sp>
      <p:sp>
        <p:nvSpPr>
          <p:cNvPr id="133125" name="Text Box 13"/>
          <p:cNvSpPr txBox="1">
            <a:spLocks noChangeArrowheads="1"/>
          </p:cNvSpPr>
          <p:nvPr/>
        </p:nvSpPr>
        <p:spPr bwMode="auto">
          <a:xfrm>
            <a:off x="7126288" y="4675188"/>
            <a:ext cx="1422400" cy="58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Long-Term Follow-Up</a:t>
            </a:r>
          </a:p>
        </p:txBody>
      </p:sp>
      <p:sp>
        <p:nvSpPr>
          <p:cNvPr id="35" name="Freeform 18"/>
          <p:cNvSpPr>
            <a:spLocks/>
          </p:cNvSpPr>
          <p:nvPr/>
        </p:nvSpPr>
        <p:spPr bwMode="auto">
          <a:xfrm>
            <a:off x="776288" y="4533900"/>
            <a:ext cx="530225" cy="1754188"/>
          </a:xfrm>
          <a:custGeom>
            <a:avLst/>
            <a:gdLst>
              <a:gd name="T0" fmla="*/ 0 w 366"/>
              <a:gd name="T1" fmla="*/ 0 h 1461"/>
              <a:gd name="T2" fmla="*/ 2147483647 w 366"/>
              <a:gd name="T3" fmla="*/ 0 h 1461"/>
              <a:gd name="T4" fmla="*/ 2147483647 w 366"/>
              <a:gd name="T5" fmla="*/ 2147483647 h 1461"/>
              <a:gd name="T6" fmla="*/ 0 60000 65536"/>
              <a:gd name="T7" fmla="*/ 0 60000 65536"/>
              <a:gd name="T8" fmla="*/ 0 60000 65536"/>
              <a:gd name="T9" fmla="*/ 0 w 366"/>
              <a:gd name="T10" fmla="*/ 0 h 1461"/>
              <a:gd name="T11" fmla="*/ 366 w 366"/>
              <a:gd name="T12" fmla="*/ 1461 h 1461"/>
            </a:gdLst>
            <a:ahLst/>
            <a:cxnLst>
              <a:cxn ang="T6">
                <a:pos x="T0" y="T1"/>
              </a:cxn>
              <a:cxn ang="T7">
                <a:pos x="T2" y="T3"/>
              </a:cxn>
              <a:cxn ang="T8">
                <a:pos x="T4" y="T5"/>
              </a:cxn>
            </a:cxnLst>
            <a:rect l="T9" t="T10" r="T11" b="T12"/>
            <a:pathLst>
              <a:path w="366" h="1461">
                <a:moveTo>
                  <a:pt x="0" y="0"/>
                </a:moveTo>
                <a:lnTo>
                  <a:pt x="366" y="0"/>
                </a:lnTo>
                <a:lnTo>
                  <a:pt x="366" y="1461"/>
                </a:lnTo>
              </a:path>
            </a:pathLst>
          </a:custGeom>
          <a:ln w="19050">
            <a:solidFill>
              <a:schemeClr val="tx2">
                <a:lumMod val="20000"/>
                <a:lumOff val="80000"/>
              </a:schemeClr>
            </a:solidFill>
            <a:headEnd/>
            <a:tailEnd/>
          </a:ln>
        </p:spPr>
        <p:style>
          <a:lnRef idx="1">
            <a:schemeClr val="accent1"/>
          </a:lnRef>
          <a:fillRef idx="0">
            <a:schemeClr val="accent1"/>
          </a:fillRef>
          <a:effectRef idx="0">
            <a:schemeClr val="accent1"/>
          </a:effectRef>
          <a:fontRef idx="minor">
            <a:schemeClr val="tx1"/>
          </a:fontRef>
        </p:style>
        <p:txBody>
          <a:bodyPr lIns="82048" tIns="41025" rIns="82048" bIns="41025"/>
          <a:lstStyle/>
          <a:p>
            <a:pPr defTabSz="914400" fontAlgn="base">
              <a:spcBef>
                <a:spcPct val="0"/>
              </a:spcBef>
              <a:spcAft>
                <a:spcPct val="0"/>
              </a:spcAft>
              <a:defRPr/>
            </a:pPr>
            <a:endParaRPr lang="en-US" dirty="0">
              <a:solidFill>
                <a:srgbClr val="FFFFFF"/>
              </a:solidFill>
              <a:latin typeface="Arial"/>
              <a:ea typeface="ヒラギノ角ゴ Pro W3"/>
            </a:endParaRPr>
          </a:p>
        </p:txBody>
      </p:sp>
      <p:sp>
        <p:nvSpPr>
          <p:cNvPr id="36" name="Line 20"/>
          <p:cNvSpPr>
            <a:spLocks noChangeShapeType="1"/>
          </p:cNvSpPr>
          <p:nvPr/>
        </p:nvSpPr>
        <p:spPr bwMode="auto">
          <a:xfrm>
            <a:off x="520700" y="6288088"/>
            <a:ext cx="8162925" cy="0"/>
          </a:xfrm>
          <a:prstGeom prst="line">
            <a:avLst/>
          </a:prstGeom>
          <a:ln w="19050">
            <a:solidFill>
              <a:schemeClr val="tx2">
                <a:lumMod val="20000"/>
                <a:lumOff val="80000"/>
              </a:schemeClr>
            </a:solidFill>
            <a:headEnd/>
            <a:tailEnd/>
          </a:ln>
        </p:spPr>
        <p:style>
          <a:lnRef idx="1">
            <a:schemeClr val="accent1"/>
          </a:lnRef>
          <a:fillRef idx="0">
            <a:schemeClr val="accent1"/>
          </a:fillRef>
          <a:effectRef idx="0">
            <a:schemeClr val="accent1"/>
          </a:effectRef>
          <a:fontRef idx="minor">
            <a:schemeClr val="tx1"/>
          </a:fontRef>
        </p:style>
        <p:txBody>
          <a:bodyPr lIns="82048" tIns="41025" rIns="82048" bIns="41025"/>
          <a:lstStyle/>
          <a:p>
            <a:pPr defTabSz="914400" fontAlgn="base">
              <a:spcBef>
                <a:spcPct val="0"/>
              </a:spcBef>
              <a:spcAft>
                <a:spcPct val="0"/>
              </a:spcAft>
              <a:defRPr/>
            </a:pPr>
            <a:endParaRPr lang="en-US" dirty="0">
              <a:solidFill>
                <a:srgbClr val="FFFFFF"/>
              </a:solidFill>
              <a:latin typeface="Arial"/>
              <a:ea typeface="ヒラギノ角ゴ Pro W3"/>
            </a:endParaRPr>
          </a:p>
        </p:txBody>
      </p:sp>
      <p:sp>
        <p:nvSpPr>
          <p:cNvPr id="133128" name="TextBox 30"/>
          <p:cNvSpPr txBox="1">
            <a:spLocks noChangeArrowheads="1"/>
          </p:cNvSpPr>
          <p:nvPr/>
        </p:nvSpPr>
        <p:spPr bwMode="auto">
          <a:xfrm>
            <a:off x="468313" y="4222750"/>
            <a:ext cx="9398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lnSpc>
                <a:spcPct val="90000"/>
              </a:lnSpc>
              <a:spcBef>
                <a:spcPct val="0"/>
              </a:spcBef>
              <a:spcAft>
                <a:spcPct val="0"/>
              </a:spcAft>
            </a:pPr>
            <a:r>
              <a:rPr lang="en-US" sz="1800" smtClean="0">
                <a:solidFill>
                  <a:srgbClr val="FFFFFF"/>
                </a:solidFill>
                <a:latin typeface="Arial" charset="0"/>
                <a:ea typeface="ヒラギノ角ゴ Pro W3" charset="0"/>
                <a:cs typeface="ヒラギノ角ゴ Pro W3" charset="0"/>
              </a:rPr>
              <a:t>Implant</a:t>
            </a:r>
          </a:p>
        </p:txBody>
      </p:sp>
      <p:sp>
        <p:nvSpPr>
          <p:cNvPr id="133129" name="TextBox 32"/>
          <p:cNvSpPr txBox="1">
            <a:spLocks noChangeArrowheads="1"/>
          </p:cNvSpPr>
          <p:nvPr/>
        </p:nvSpPr>
        <p:spPr bwMode="auto">
          <a:xfrm>
            <a:off x="1625600" y="4222750"/>
            <a:ext cx="1722438"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lnSpc>
                <a:spcPct val="90000"/>
              </a:lnSpc>
              <a:spcBef>
                <a:spcPct val="0"/>
              </a:spcBef>
              <a:spcAft>
                <a:spcPct val="0"/>
              </a:spcAft>
            </a:pPr>
            <a:r>
              <a:rPr lang="en-US" sz="1800" smtClean="0">
                <a:solidFill>
                  <a:srgbClr val="FFFFFF"/>
                </a:solidFill>
                <a:latin typeface="Arial" charset="0"/>
                <a:ea typeface="ヒラギノ角ゴ Pro W3" charset="0"/>
                <a:cs typeface="ヒラギノ角ゴ Pro W3" charset="0"/>
              </a:rPr>
              <a:t>Randomization</a:t>
            </a:r>
          </a:p>
        </p:txBody>
      </p:sp>
      <p:sp>
        <p:nvSpPr>
          <p:cNvPr id="133130" name="Rectangle 45"/>
          <p:cNvSpPr>
            <a:spLocks noChangeArrowheads="1"/>
          </p:cNvSpPr>
          <p:nvPr/>
        </p:nvSpPr>
        <p:spPr bwMode="auto">
          <a:xfrm>
            <a:off x="1736725" y="5386388"/>
            <a:ext cx="5573713" cy="358775"/>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nchor="ctr"/>
          <a:lstStyle/>
          <a:p>
            <a:pPr algn="ctr" defTabSz="914400" eaLnBrk="0" fontAlgn="base" hangingPunct="0">
              <a:spcBef>
                <a:spcPct val="0"/>
              </a:spcBef>
              <a:spcAft>
                <a:spcPct val="0"/>
              </a:spcAft>
            </a:pPr>
            <a:endParaRPr lang="nl-NL" sz="1700" smtClean="0">
              <a:solidFill>
                <a:srgbClr val="000000"/>
              </a:solidFill>
              <a:latin typeface="Arial" charset="0"/>
              <a:ea typeface="ヒラギノ角ゴ Pro W3" charset="0"/>
              <a:cs typeface="ヒラギノ角ゴ Pro W3" charset="0"/>
            </a:endParaRPr>
          </a:p>
        </p:txBody>
      </p:sp>
      <p:sp>
        <p:nvSpPr>
          <p:cNvPr id="18445" name="Rectangle 48"/>
          <p:cNvSpPr>
            <a:spLocks noChangeArrowheads="1"/>
          </p:cNvSpPr>
          <p:nvPr/>
        </p:nvSpPr>
        <p:spPr bwMode="auto">
          <a:xfrm>
            <a:off x="7187482" y="5385462"/>
            <a:ext cx="1360920" cy="358588"/>
          </a:xfrm>
          <a:prstGeom prst="rect">
            <a:avLst/>
          </a:prstGeom>
          <a:gradFill>
            <a:gsLst>
              <a:gs pos="100000">
                <a:srgbClr val="CCFFFF"/>
              </a:gs>
              <a:gs pos="40000">
                <a:srgbClr val="CCFFFF"/>
              </a:gs>
              <a:gs pos="0">
                <a:srgbClr val="CCFFFF">
                  <a:alpha val="0"/>
                </a:srgbClr>
              </a:gs>
            </a:gsLst>
            <a:lin ang="10800000" scaled="0"/>
          </a:gradFill>
          <a:ln w="9525" algn="ctr">
            <a:noFill/>
            <a:miter lim="800000"/>
            <a:headEnd/>
            <a:tailEnd/>
          </a:ln>
        </p:spPr>
        <p:txBody>
          <a:bodyPr wrap="none" lIns="91418" tIns="45709" rIns="91418" bIns="45709" anchor="ctr"/>
          <a:lstStyle/>
          <a:p>
            <a:pPr algn="ctr" defTabSz="914400" eaLnBrk="0" fontAlgn="base" hangingPunct="0">
              <a:spcBef>
                <a:spcPct val="0"/>
              </a:spcBef>
              <a:spcAft>
                <a:spcPct val="0"/>
              </a:spcAft>
              <a:defRPr/>
            </a:pPr>
            <a:endParaRPr lang="en-US" dirty="0">
              <a:solidFill>
                <a:srgbClr val="FFFFFF"/>
              </a:solidFill>
              <a:latin typeface="Arial" charset="0"/>
              <a:ea typeface="ヒラギノ角ゴ Pro W3" charset="-128"/>
              <a:cs typeface="Arial" pitchFamily="34" charset="0"/>
            </a:endParaRPr>
          </a:p>
        </p:txBody>
      </p:sp>
      <p:sp>
        <p:nvSpPr>
          <p:cNvPr id="133134" name="Text Box 53"/>
          <p:cNvSpPr txBox="1">
            <a:spLocks noChangeArrowheads="1"/>
          </p:cNvSpPr>
          <p:nvPr/>
        </p:nvSpPr>
        <p:spPr bwMode="auto">
          <a:xfrm>
            <a:off x="1779588" y="5405438"/>
            <a:ext cx="2674937"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0"/>
              </a:spcBef>
              <a:spcAft>
                <a:spcPct val="0"/>
              </a:spcAft>
            </a:pPr>
            <a:r>
              <a:rPr lang="en-US" sz="1600" b="1" smtClean="0">
                <a:solidFill>
                  <a:srgbClr val="000000"/>
                </a:solidFill>
                <a:latin typeface="Arial" charset="0"/>
                <a:ea typeface="ヒラギノ角ゴ Pro W3" charset="0"/>
                <a:cs typeface="ヒラギノ角ゴ Pro W3" charset="0"/>
              </a:rPr>
              <a:t>Group A – Device ON </a:t>
            </a:r>
          </a:p>
        </p:txBody>
      </p:sp>
      <p:sp>
        <p:nvSpPr>
          <p:cNvPr id="133135" name="Text Box 55"/>
          <p:cNvSpPr txBox="1">
            <a:spLocks noChangeArrowheads="1"/>
          </p:cNvSpPr>
          <p:nvPr/>
        </p:nvSpPr>
        <p:spPr bwMode="auto">
          <a:xfrm>
            <a:off x="4441825" y="5405438"/>
            <a:ext cx="2227263" cy="3286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0"/>
              </a:spcBef>
              <a:spcAft>
                <a:spcPct val="0"/>
              </a:spcAft>
            </a:pPr>
            <a:r>
              <a:rPr lang="en-US" sz="1600" b="1" smtClean="0">
                <a:solidFill>
                  <a:srgbClr val="000000"/>
                </a:solidFill>
                <a:latin typeface="Arial" charset="0"/>
                <a:ea typeface="ヒラギノ角ゴ Pro W3" charset="0"/>
                <a:cs typeface="ヒラギノ角ゴ Pro W3" charset="0"/>
              </a:rPr>
              <a:t>Group A – Device ON</a:t>
            </a:r>
          </a:p>
        </p:txBody>
      </p:sp>
      <p:sp>
        <p:nvSpPr>
          <p:cNvPr id="133136" name="Rectangle 46"/>
          <p:cNvSpPr>
            <a:spLocks noChangeArrowheads="1"/>
          </p:cNvSpPr>
          <p:nvPr/>
        </p:nvSpPr>
        <p:spPr bwMode="auto">
          <a:xfrm>
            <a:off x="3606800" y="5835650"/>
            <a:ext cx="3740150" cy="358775"/>
          </a:xfrm>
          <a:prstGeom prst="rect">
            <a:avLst/>
          </a:prstGeom>
          <a:solidFill>
            <a:srgbClr val="CC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nchor="ctr"/>
          <a:lstStyle/>
          <a:p>
            <a:pPr algn="ctr" defTabSz="914400" eaLnBrk="0" fontAlgn="base" hangingPunct="0">
              <a:spcBef>
                <a:spcPct val="0"/>
              </a:spcBef>
              <a:spcAft>
                <a:spcPct val="0"/>
              </a:spcAft>
            </a:pPr>
            <a:endParaRPr lang="nl-NL" b="1" smtClean="0">
              <a:solidFill>
                <a:srgbClr val="FFFFFF"/>
              </a:solidFill>
              <a:latin typeface="Arial" charset="0"/>
              <a:ea typeface="ヒラギノ角ゴ Pro W3" charset="0"/>
              <a:cs typeface="ヒラギノ角ゴ Pro W3" charset="0"/>
            </a:endParaRPr>
          </a:p>
        </p:txBody>
      </p:sp>
      <p:sp>
        <p:nvSpPr>
          <p:cNvPr id="133137" name="Rectangle 47"/>
          <p:cNvSpPr>
            <a:spLocks noChangeArrowheads="1"/>
          </p:cNvSpPr>
          <p:nvPr/>
        </p:nvSpPr>
        <p:spPr bwMode="auto">
          <a:xfrm>
            <a:off x="1735138" y="5834063"/>
            <a:ext cx="2690812" cy="360362"/>
          </a:xfrm>
          <a:prstGeom prst="rect">
            <a:avLst/>
          </a:prstGeom>
          <a:solidFill>
            <a:srgbClr val="C7373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nchor="b"/>
          <a:lstStyle/>
          <a:p>
            <a:pPr algn="ctr" defTabSz="914400" eaLnBrk="0" fontAlgn="base" hangingPunct="0">
              <a:spcBef>
                <a:spcPct val="0"/>
              </a:spcBef>
              <a:spcAft>
                <a:spcPct val="0"/>
              </a:spcAft>
            </a:pPr>
            <a:endParaRPr lang="nl-NL" sz="1600" smtClean="0">
              <a:solidFill>
                <a:srgbClr val="FFFFFF"/>
              </a:solidFill>
              <a:latin typeface="Arial" charset="0"/>
              <a:ea typeface="ヒラギノ角ゴ Pro W3" charset="0"/>
              <a:cs typeface="ヒラギノ角ゴ Pro W3" charset="0"/>
            </a:endParaRPr>
          </a:p>
        </p:txBody>
      </p:sp>
      <p:sp>
        <p:nvSpPr>
          <p:cNvPr id="133138" name="Text Box 56"/>
          <p:cNvSpPr txBox="1">
            <a:spLocks noChangeArrowheads="1"/>
          </p:cNvSpPr>
          <p:nvPr/>
        </p:nvSpPr>
        <p:spPr bwMode="auto">
          <a:xfrm>
            <a:off x="1778000" y="5857875"/>
            <a:ext cx="2676525"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0"/>
              </a:spcBef>
              <a:spcAft>
                <a:spcPct val="0"/>
              </a:spcAft>
            </a:pPr>
            <a:r>
              <a:rPr lang="en-US" sz="1600" b="1" smtClean="0">
                <a:solidFill>
                  <a:srgbClr val="FFFFFF"/>
                </a:solidFill>
                <a:latin typeface="Arial" charset="0"/>
                <a:ea typeface="ヒラギノ角ゴ Pro W3" charset="0"/>
                <a:cs typeface="ヒラギノ角ゴ Pro W3" charset="0"/>
              </a:rPr>
              <a:t>Group B – Device OFF</a:t>
            </a:r>
          </a:p>
        </p:txBody>
      </p:sp>
      <p:sp>
        <p:nvSpPr>
          <p:cNvPr id="133139" name="Text Box 57"/>
          <p:cNvSpPr txBox="1">
            <a:spLocks noChangeArrowheads="1"/>
          </p:cNvSpPr>
          <p:nvPr/>
        </p:nvSpPr>
        <p:spPr bwMode="auto">
          <a:xfrm>
            <a:off x="4441825" y="5857875"/>
            <a:ext cx="2241550" cy="328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spcBef>
                <a:spcPct val="0"/>
              </a:spcBef>
              <a:spcAft>
                <a:spcPct val="0"/>
              </a:spcAft>
            </a:pPr>
            <a:r>
              <a:rPr lang="en-US" sz="1600" b="1" smtClean="0">
                <a:solidFill>
                  <a:srgbClr val="000000"/>
                </a:solidFill>
                <a:latin typeface="Arial" charset="0"/>
                <a:ea typeface="ヒラギノ角ゴ Pro W3" charset="0"/>
                <a:cs typeface="ヒラギノ角ゴ Pro W3" charset="0"/>
              </a:rPr>
              <a:t>Group B – Device ON</a:t>
            </a:r>
          </a:p>
        </p:txBody>
      </p:sp>
      <p:sp>
        <p:nvSpPr>
          <p:cNvPr id="133140" name="TextBox 30"/>
          <p:cNvSpPr txBox="1">
            <a:spLocks noChangeArrowheads="1"/>
          </p:cNvSpPr>
          <p:nvPr/>
        </p:nvSpPr>
        <p:spPr bwMode="auto">
          <a:xfrm>
            <a:off x="7346950" y="6326188"/>
            <a:ext cx="923925" cy="287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91418" tIns="45709" rIns="91418" bIns="45709" anchor="b">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lnSpc>
                <a:spcPct val="90000"/>
              </a:lnSpc>
              <a:spcBef>
                <a:spcPct val="0"/>
              </a:spcBef>
              <a:spcAft>
                <a:spcPct val="0"/>
              </a:spcAft>
            </a:pPr>
            <a:r>
              <a:rPr lang="en-US" sz="1400" i="1" smtClean="0">
                <a:solidFill>
                  <a:srgbClr val="FFFFFF"/>
                </a:solidFill>
                <a:latin typeface="Arial" charset="0"/>
                <a:ea typeface="ヒラギノ角ゴ Pro W3" charset="0"/>
                <a:cs typeface="ヒラギノ角ゴ Pro W3" charset="0"/>
              </a:rPr>
              <a:t>(months)</a:t>
            </a:r>
          </a:p>
        </p:txBody>
      </p:sp>
      <p:sp>
        <p:nvSpPr>
          <p:cNvPr id="49" name="Freeform 19"/>
          <p:cNvSpPr>
            <a:spLocks/>
          </p:cNvSpPr>
          <p:nvPr/>
        </p:nvSpPr>
        <p:spPr bwMode="auto">
          <a:xfrm flipH="1">
            <a:off x="1731963" y="4533900"/>
            <a:ext cx="530225" cy="1754188"/>
          </a:xfrm>
          <a:custGeom>
            <a:avLst/>
            <a:gdLst>
              <a:gd name="T0" fmla="*/ 0 w 366"/>
              <a:gd name="T1" fmla="*/ 0 h 1461"/>
              <a:gd name="T2" fmla="*/ 2147483647 w 366"/>
              <a:gd name="T3" fmla="*/ 0 h 1461"/>
              <a:gd name="T4" fmla="*/ 2147483647 w 366"/>
              <a:gd name="T5" fmla="*/ 2147483647 h 1461"/>
              <a:gd name="T6" fmla="*/ 0 60000 65536"/>
              <a:gd name="T7" fmla="*/ 0 60000 65536"/>
              <a:gd name="T8" fmla="*/ 0 60000 65536"/>
              <a:gd name="T9" fmla="*/ 0 w 366"/>
              <a:gd name="T10" fmla="*/ 0 h 1461"/>
              <a:gd name="T11" fmla="*/ 366 w 366"/>
              <a:gd name="T12" fmla="*/ 1461 h 1461"/>
            </a:gdLst>
            <a:ahLst/>
            <a:cxnLst>
              <a:cxn ang="T6">
                <a:pos x="T0" y="T1"/>
              </a:cxn>
              <a:cxn ang="T7">
                <a:pos x="T2" y="T3"/>
              </a:cxn>
              <a:cxn ang="T8">
                <a:pos x="T4" y="T5"/>
              </a:cxn>
            </a:cxnLst>
            <a:rect l="T9" t="T10" r="T11" b="T12"/>
            <a:pathLst>
              <a:path w="366" h="1461">
                <a:moveTo>
                  <a:pt x="0" y="0"/>
                </a:moveTo>
                <a:lnTo>
                  <a:pt x="366" y="0"/>
                </a:lnTo>
                <a:lnTo>
                  <a:pt x="366" y="1461"/>
                </a:lnTo>
              </a:path>
            </a:pathLst>
          </a:custGeom>
          <a:ln w="19050">
            <a:solidFill>
              <a:schemeClr val="tx2">
                <a:lumMod val="20000"/>
                <a:lumOff val="80000"/>
              </a:schemeClr>
            </a:solidFill>
            <a:headEnd/>
            <a:tailEnd/>
          </a:ln>
        </p:spPr>
        <p:style>
          <a:lnRef idx="1">
            <a:schemeClr val="accent1"/>
          </a:lnRef>
          <a:fillRef idx="0">
            <a:schemeClr val="accent1"/>
          </a:fillRef>
          <a:effectRef idx="0">
            <a:schemeClr val="accent1"/>
          </a:effectRef>
          <a:fontRef idx="minor">
            <a:schemeClr val="tx1"/>
          </a:fontRef>
        </p:style>
        <p:txBody>
          <a:bodyPr lIns="82048" tIns="41025" rIns="82048" bIns="41025"/>
          <a:lstStyle/>
          <a:p>
            <a:pPr defTabSz="914400" fontAlgn="base">
              <a:spcBef>
                <a:spcPct val="0"/>
              </a:spcBef>
              <a:spcAft>
                <a:spcPct val="0"/>
              </a:spcAft>
              <a:defRPr/>
            </a:pPr>
            <a:endParaRPr lang="en-US" dirty="0">
              <a:solidFill>
                <a:srgbClr val="FFFFFF"/>
              </a:solidFill>
              <a:latin typeface="Arial"/>
              <a:ea typeface="ヒラギノ角ゴ Pro W3"/>
            </a:endParaRPr>
          </a:p>
        </p:txBody>
      </p:sp>
      <p:sp>
        <p:nvSpPr>
          <p:cNvPr id="50" name="Line 22"/>
          <p:cNvSpPr>
            <a:spLocks noChangeShapeType="1"/>
          </p:cNvSpPr>
          <p:nvPr/>
        </p:nvSpPr>
        <p:spPr bwMode="auto">
          <a:xfrm>
            <a:off x="7146925" y="4322763"/>
            <a:ext cx="0" cy="1965325"/>
          </a:xfrm>
          <a:prstGeom prst="line">
            <a:avLst/>
          </a:prstGeom>
          <a:ln w="19050">
            <a:solidFill>
              <a:schemeClr val="tx2">
                <a:lumMod val="20000"/>
                <a:lumOff val="80000"/>
              </a:schemeClr>
            </a:solidFill>
            <a:headEnd/>
            <a:tailEnd/>
          </a:ln>
        </p:spPr>
        <p:style>
          <a:lnRef idx="1">
            <a:schemeClr val="accent1"/>
          </a:lnRef>
          <a:fillRef idx="0">
            <a:schemeClr val="accent1"/>
          </a:fillRef>
          <a:effectRef idx="0">
            <a:schemeClr val="accent1"/>
          </a:effectRef>
          <a:fontRef idx="minor">
            <a:schemeClr val="tx1"/>
          </a:fontRef>
        </p:style>
        <p:txBody>
          <a:bodyPr lIns="82048" tIns="41025" rIns="82048" bIns="41025"/>
          <a:lstStyle/>
          <a:p>
            <a:pPr defTabSz="914400" fontAlgn="base">
              <a:spcBef>
                <a:spcPct val="0"/>
              </a:spcBef>
              <a:spcAft>
                <a:spcPct val="0"/>
              </a:spcAft>
              <a:defRPr/>
            </a:pPr>
            <a:endParaRPr lang="en-US" dirty="0">
              <a:solidFill>
                <a:srgbClr val="FFFFFF"/>
              </a:solidFill>
              <a:latin typeface="Arial"/>
              <a:ea typeface="ヒラギノ角ゴ Pro W3"/>
            </a:endParaRPr>
          </a:p>
        </p:txBody>
      </p:sp>
      <p:sp>
        <p:nvSpPr>
          <p:cNvPr id="51" name="Line 21"/>
          <p:cNvSpPr>
            <a:spLocks noChangeShapeType="1"/>
          </p:cNvSpPr>
          <p:nvPr/>
        </p:nvSpPr>
        <p:spPr bwMode="auto">
          <a:xfrm>
            <a:off x="4425950" y="4322763"/>
            <a:ext cx="0" cy="1965325"/>
          </a:xfrm>
          <a:prstGeom prst="line">
            <a:avLst/>
          </a:prstGeom>
          <a:ln w="19050">
            <a:solidFill>
              <a:schemeClr val="tx2">
                <a:lumMod val="20000"/>
                <a:lumOff val="80000"/>
              </a:schemeClr>
            </a:solidFill>
            <a:headEnd/>
            <a:tailEnd/>
          </a:ln>
        </p:spPr>
        <p:style>
          <a:lnRef idx="1">
            <a:schemeClr val="accent1"/>
          </a:lnRef>
          <a:fillRef idx="0">
            <a:schemeClr val="accent1"/>
          </a:fillRef>
          <a:effectRef idx="0">
            <a:schemeClr val="accent1"/>
          </a:effectRef>
          <a:fontRef idx="minor">
            <a:schemeClr val="tx1"/>
          </a:fontRef>
        </p:style>
        <p:txBody>
          <a:bodyPr lIns="82048" tIns="41025" rIns="82048" bIns="41025"/>
          <a:lstStyle/>
          <a:p>
            <a:pPr defTabSz="914400" fontAlgn="base">
              <a:spcBef>
                <a:spcPct val="0"/>
              </a:spcBef>
              <a:spcAft>
                <a:spcPct val="0"/>
              </a:spcAft>
              <a:defRPr/>
            </a:pPr>
            <a:endParaRPr lang="en-US" dirty="0">
              <a:solidFill>
                <a:srgbClr val="FFFFFF"/>
              </a:solidFill>
              <a:latin typeface="Arial"/>
              <a:ea typeface="ヒラギノ角ゴ Pro W3"/>
            </a:endParaRPr>
          </a:p>
        </p:txBody>
      </p:sp>
      <p:sp>
        <p:nvSpPr>
          <p:cNvPr id="133144" name="Text Box 27"/>
          <p:cNvSpPr txBox="1">
            <a:spLocks noChangeArrowheads="1"/>
          </p:cNvSpPr>
          <p:nvPr/>
        </p:nvSpPr>
        <p:spPr bwMode="auto">
          <a:xfrm>
            <a:off x="423863" y="5405438"/>
            <a:ext cx="890587" cy="328612"/>
          </a:xfrm>
          <a:prstGeom prst="rect">
            <a:avLst/>
          </a:prstGeom>
          <a:noFill/>
          <a:ln>
            <a:noFill/>
          </a:ln>
          <a:effectLst>
            <a:prstShdw prst="shdw17" dist="17961" dir="2700000">
              <a:srgbClr val="999999">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Arial" charset="0"/>
              </a:rPr>
              <a:t>N = 181</a:t>
            </a:r>
          </a:p>
        </p:txBody>
      </p:sp>
      <p:sp>
        <p:nvSpPr>
          <p:cNvPr id="133145" name="Text Box 28"/>
          <p:cNvSpPr txBox="1">
            <a:spLocks noChangeArrowheads="1"/>
          </p:cNvSpPr>
          <p:nvPr/>
        </p:nvSpPr>
        <p:spPr bwMode="auto">
          <a:xfrm>
            <a:off x="423863" y="5853113"/>
            <a:ext cx="776287" cy="330200"/>
          </a:xfrm>
          <a:prstGeom prst="rect">
            <a:avLst/>
          </a:prstGeom>
          <a:noFill/>
          <a:ln>
            <a:noFill/>
          </a:ln>
          <a:effectLst>
            <a:prstShdw prst="shdw17" dist="17961" dir="2700000">
              <a:srgbClr val="999999">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Arial" charset="0"/>
              </a:rPr>
              <a:t>N = 84</a:t>
            </a:r>
          </a:p>
        </p:txBody>
      </p:sp>
      <p:sp>
        <p:nvSpPr>
          <p:cNvPr id="28" name="Rectangle 48"/>
          <p:cNvSpPr>
            <a:spLocks noChangeArrowheads="1"/>
          </p:cNvSpPr>
          <p:nvPr/>
        </p:nvSpPr>
        <p:spPr bwMode="auto">
          <a:xfrm>
            <a:off x="7187482" y="5835098"/>
            <a:ext cx="1360920" cy="358588"/>
          </a:xfrm>
          <a:prstGeom prst="rect">
            <a:avLst/>
          </a:prstGeom>
          <a:gradFill>
            <a:gsLst>
              <a:gs pos="100000">
                <a:srgbClr val="CCFFFF"/>
              </a:gs>
              <a:gs pos="40000">
                <a:srgbClr val="CCFFFF"/>
              </a:gs>
              <a:gs pos="0">
                <a:srgbClr val="CCFFFF">
                  <a:alpha val="0"/>
                </a:srgbClr>
              </a:gs>
            </a:gsLst>
            <a:lin ang="10800000" scaled="0"/>
          </a:gradFill>
          <a:ln w="9525" algn="ctr">
            <a:noFill/>
            <a:miter lim="800000"/>
            <a:headEnd/>
            <a:tailEnd/>
          </a:ln>
        </p:spPr>
        <p:txBody>
          <a:bodyPr wrap="none" lIns="91418" tIns="45709" rIns="91418" bIns="45709" anchor="ctr"/>
          <a:lstStyle/>
          <a:p>
            <a:pPr algn="ctr" defTabSz="914400" eaLnBrk="0" fontAlgn="base" hangingPunct="0">
              <a:spcBef>
                <a:spcPct val="0"/>
              </a:spcBef>
              <a:spcAft>
                <a:spcPct val="0"/>
              </a:spcAft>
              <a:defRPr/>
            </a:pPr>
            <a:endParaRPr lang="en-US" dirty="0">
              <a:solidFill>
                <a:srgbClr val="FFFFFF"/>
              </a:solidFill>
              <a:latin typeface="Arial" charset="0"/>
              <a:ea typeface="ヒラギノ角ゴ Pro W3" charset="-128"/>
              <a:cs typeface="Arial" pitchFamily="34" charset="0"/>
            </a:endParaRPr>
          </a:p>
        </p:txBody>
      </p:sp>
      <p:sp>
        <p:nvSpPr>
          <p:cNvPr id="133149" name="Text Box 23"/>
          <p:cNvSpPr txBox="1">
            <a:spLocks noChangeArrowheads="1"/>
          </p:cNvSpPr>
          <p:nvPr/>
        </p:nvSpPr>
        <p:spPr bwMode="auto">
          <a:xfrm>
            <a:off x="1096963" y="6278563"/>
            <a:ext cx="593725"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-1</a:t>
            </a:r>
          </a:p>
        </p:txBody>
      </p:sp>
      <p:sp>
        <p:nvSpPr>
          <p:cNvPr id="133150" name="Text Box 23"/>
          <p:cNvSpPr txBox="1">
            <a:spLocks noChangeArrowheads="1"/>
          </p:cNvSpPr>
          <p:nvPr/>
        </p:nvSpPr>
        <p:spPr bwMode="auto">
          <a:xfrm>
            <a:off x="1579563" y="6278563"/>
            <a:ext cx="5921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0</a:t>
            </a:r>
          </a:p>
        </p:txBody>
      </p:sp>
      <p:sp>
        <p:nvSpPr>
          <p:cNvPr id="133151" name="Text Box 23"/>
          <p:cNvSpPr txBox="1">
            <a:spLocks noChangeArrowheads="1"/>
          </p:cNvSpPr>
          <p:nvPr/>
        </p:nvSpPr>
        <p:spPr bwMode="auto">
          <a:xfrm>
            <a:off x="4297363" y="6278563"/>
            <a:ext cx="5921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6</a:t>
            </a:r>
          </a:p>
        </p:txBody>
      </p:sp>
      <p:sp>
        <p:nvSpPr>
          <p:cNvPr id="133152" name="Text Box 23"/>
          <p:cNvSpPr txBox="1">
            <a:spLocks noChangeArrowheads="1"/>
          </p:cNvSpPr>
          <p:nvPr/>
        </p:nvSpPr>
        <p:spPr bwMode="auto">
          <a:xfrm>
            <a:off x="2940050" y="6278563"/>
            <a:ext cx="5921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3</a:t>
            </a:r>
          </a:p>
        </p:txBody>
      </p:sp>
      <p:sp>
        <p:nvSpPr>
          <p:cNvPr id="133153" name="Text Box 23"/>
          <p:cNvSpPr txBox="1">
            <a:spLocks noChangeArrowheads="1"/>
          </p:cNvSpPr>
          <p:nvPr/>
        </p:nvSpPr>
        <p:spPr bwMode="auto">
          <a:xfrm>
            <a:off x="5618163" y="6278563"/>
            <a:ext cx="592137"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9</a:t>
            </a:r>
          </a:p>
        </p:txBody>
      </p:sp>
      <p:sp>
        <p:nvSpPr>
          <p:cNvPr id="133154" name="Text Box 23"/>
          <p:cNvSpPr txBox="1">
            <a:spLocks noChangeArrowheads="1"/>
          </p:cNvSpPr>
          <p:nvPr/>
        </p:nvSpPr>
        <p:spPr bwMode="auto">
          <a:xfrm>
            <a:off x="6940550" y="6278563"/>
            <a:ext cx="592138" cy="338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8" tIns="45709" rIns="91418" bIns="45709">
            <a:spAutoFit/>
          </a:bodyPr>
          <a:lstStyle>
            <a:lvl1pPr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2pPr>
            <a:lvl3pPr marL="11430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3pPr>
            <a:lvl4pPr marL="16002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4pPr>
            <a:lvl5pPr marL="2057400" indent="-228600" eaLnBrk="0" hangingPunct="0">
              <a:tabLst>
                <a:tab pos="525463" algn="l"/>
                <a:tab pos="1857375" algn="l"/>
                <a:tab pos="3167063" algn="l"/>
                <a:tab pos="4478338" algn="l"/>
                <a:tab pos="5788025"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525463" algn="l"/>
                <a:tab pos="1857375" algn="l"/>
                <a:tab pos="3167063" algn="l"/>
                <a:tab pos="4478338" algn="l"/>
                <a:tab pos="5788025" algn="l"/>
              </a:tabLs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1600" smtClean="0">
                <a:solidFill>
                  <a:srgbClr val="FFFFFF"/>
                </a:solidFill>
                <a:latin typeface="Arial" charset="0"/>
                <a:ea typeface="ヒラギノ角ゴ Pro W3" charset="0"/>
                <a:cs typeface="ヒラギノ角ゴ Pro W3" charset="0"/>
              </a:rPr>
              <a:t>12</a:t>
            </a:r>
          </a:p>
        </p:txBody>
      </p:sp>
      <p:sp>
        <p:nvSpPr>
          <p:cNvPr id="133155" name="Slide Number Placeholder 32"/>
          <p:cNvSpPr txBox="1">
            <a:spLocks noGrp="1"/>
          </p:cNvSpPr>
          <p:nvPr/>
        </p:nvSpPr>
        <p:spPr bwMode="auto">
          <a:xfrm>
            <a:off x="8229600" y="6356350"/>
            <a:ext cx="4572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r" defTabSz="914400" eaLnBrk="1" fontAlgn="base" hangingPunct="1">
              <a:spcBef>
                <a:spcPct val="0"/>
              </a:spcBef>
              <a:spcAft>
                <a:spcPct val="0"/>
              </a:spcAft>
            </a:pPr>
            <a:fld id="{7F72AE5A-724B-EA40-BFB0-5A3206C376BA}" type="slidenum">
              <a:rPr lang="en-US" sz="1300" smtClean="0">
                <a:solidFill>
                  <a:srgbClr val="FFFFFF"/>
                </a:solidFill>
                <a:latin typeface="Arial" charset="0"/>
                <a:ea typeface="ヒラギノ角ゴ Pro W3" charset="0"/>
                <a:cs typeface="ヒラギノ角ゴ Pro W3" charset="0"/>
              </a:rPr>
              <a:pPr algn="r" defTabSz="914400" eaLnBrk="1" fontAlgn="base" hangingPunct="1">
                <a:spcBef>
                  <a:spcPct val="0"/>
                </a:spcBef>
                <a:spcAft>
                  <a:spcPct val="0"/>
                </a:spcAft>
              </a:pPr>
              <a:t>8</a:t>
            </a:fld>
            <a:endParaRPr lang="en-US" sz="1300" smtClean="0">
              <a:solidFill>
                <a:srgbClr val="FFFFFF"/>
              </a:solidFill>
              <a:latin typeface="Arial" charset="0"/>
              <a:ea typeface="ヒラギノ角ゴ Pro W3" charset="0"/>
              <a:cs typeface="ヒラギノ角ゴ Pro W3" charset="0"/>
            </a:endParaRPr>
          </a:p>
        </p:txBody>
      </p:sp>
      <p:sp>
        <p:nvSpPr>
          <p:cNvPr id="133156" name="Text Box 37"/>
          <p:cNvSpPr txBox="1">
            <a:spLocks noChangeArrowheads="1"/>
          </p:cNvSpPr>
          <p:nvPr/>
        </p:nvSpPr>
        <p:spPr bwMode="blackWhite">
          <a:xfrm>
            <a:off x="474663" y="1512888"/>
            <a:ext cx="1662112" cy="574675"/>
          </a:xfrm>
          <a:prstGeom prst="rect">
            <a:avLst/>
          </a:prstGeom>
          <a:solidFill>
            <a:schemeClr val="tx1">
              <a:alpha val="30196"/>
            </a:schemeClr>
          </a:solidFill>
          <a:ln w="19050">
            <a:solidFill>
              <a:schemeClr val="tx1"/>
            </a:solidFill>
            <a:miter lim="800000"/>
            <a:headEnd/>
            <a:tailEnd/>
          </a:ln>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Baseline </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“OFF”</a:t>
            </a:r>
          </a:p>
        </p:txBody>
      </p:sp>
      <p:sp>
        <p:nvSpPr>
          <p:cNvPr id="133157" name="Text Box 38"/>
          <p:cNvSpPr txBox="1">
            <a:spLocks noChangeArrowheads="1"/>
          </p:cNvSpPr>
          <p:nvPr/>
        </p:nvSpPr>
        <p:spPr bwMode="blackWhite">
          <a:xfrm>
            <a:off x="2206625" y="1512888"/>
            <a:ext cx="6303963" cy="574675"/>
          </a:xfrm>
          <a:prstGeom prst="rect">
            <a:avLst/>
          </a:prstGeom>
          <a:solidFill>
            <a:schemeClr val="accent1">
              <a:alpha val="30196"/>
            </a:schemeClr>
          </a:solidFill>
          <a:ln w="19050">
            <a:solidFill>
              <a:srgbClr val="008000"/>
            </a:solidFill>
            <a:miter lim="800000"/>
            <a:headEnd/>
            <a:tailEnd/>
          </a:ln>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Therapy </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“ON”</a:t>
            </a:r>
          </a:p>
        </p:txBody>
      </p:sp>
      <p:sp>
        <p:nvSpPr>
          <p:cNvPr id="133158" name="Line 39"/>
          <p:cNvSpPr>
            <a:spLocks noChangeShapeType="1"/>
          </p:cNvSpPr>
          <p:nvPr/>
        </p:nvSpPr>
        <p:spPr bwMode="blackWhite">
          <a:xfrm>
            <a:off x="474663" y="2184400"/>
            <a:ext cx="1644650" cy="0"/>
          </a:xfrm>
          <a:prstGeom prst="line">
            <a:avLst/>
          </a:prstGeom>
          <a:noFill/>
          <a:ln w="25400">
            <a:solidFill>
              <a:srgbClr val="9933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59" name="Line 40"/>
          <p:cNvSpPr>
            <a:spLocks noChangeShapeType="1"/>
          </p:cNvSpPr>
          <p:nvPr/>
        </p:nvSpPr>
        <p:spPr bwMode="blackWhite">
          <a:xfrm>
            <a:off x="2206625" y="2184400"/>
            <a:ext cx="6234113" cy="0"/>
          </a:xfrm>
          <a:prstGeom prst="line">
            <a:avLst/>
          </a:prstGeom>
          <a:noFill/>
          <a:ln w="25400">
            <a:solidFill>
              <a:srgbClr val="008000"/>
            </a:solidFill>
            <a:miter lim="800000"/>
            <a:headEnd/>
            <a:tailEnd type="triangle" w="med" len="med"/>
          </a:ln>
          <a:extLst>
            <a:ext uri="{909E8E84-426E-40DD-AFC4-6F175D3DCCD1}">
              <a14:hiddenFill xmlns:a14="http://schemas.microsoft.com/office/drawing/2010/main" xmlns="">
                <a:noFill/>
              </a14:hiddenFill>
            </a:ext>
          </a:extLst>
        </p:spPr>
        <p:txBody>
          <a:bodyPr wrap="none"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0" name="Text Box 41"/>
          <p:cNvSpPr txBox="1">
            <a:spLocks noChangeArrowheads="1"/>
          </p:cNvSpPr>
          <p:nvPr/>
        </p:nvSpPr>
        <p:spPr bwMode="blackWhite">
          <a:xfrm>
            <a:off x="474663" y="2454275"/>
            <a:ext cx="1470025" cy="246063"/>
          </a:xfrm>
          <a:prstGeom prst="rect">
            <a:avLst/>
          </a:prstGeom>
          <a:solidFill>
            <a:schemeClr val="tx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Implant</a:t>
            </a:r>
          </a:p>
        </p:txBody>
      </p:sp>
      <p:sp>
        <p:nvSpPr>
          <p:cNvPr id="133161" name="Text Box 42"/>
          <p:cNvSpPr txBox="1">
            <a:spLocks noChangeArrowheads="1"/>
          </p:cNvSpPr>
          <p:nvPr/>
        </p:nvSpPr>
        <p:spPr bwMode="blackWhite">
          <a:xfrm>
            <a:off x="2206625" y="2463800"/>
            <a:ext cx="1609725" cy="246063"/>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Device Activation</a:t>
            </a:r>
          </a:p>
        </p:txBody>
      </p:sp>
      <p:sp>
        <p:nvSpPr>
          <p:cNvPr id="133162" name="Line 43"/>
          <p:cNvSpPr>
            <a:spLocks noChangeShapeType="1"/>
          </p:cNvSpPr>
          <p:nvPr/>
        </p:nvSpPr>
        <p:spPr bwMode="blackWhite">
          <a:xfrm>
            <a:off x="1928813" y="2589213"/>
            <a:ext cx="250825" cy="0"/>
          </a:xfrm>
          <a:prstGeom prst="line">
            <a:avLst/>
          </a:prstGeom>
          <a:noFill/>
          <a:ln w="38100">
            <a:solidFill>
              <a:srgbClr val="9933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3" name="Text Box 44"/>
          <p:cNvSpPr txBox="1">
            <a:spLocks noChangeArrowheads="1"/>
          </p:cNvSpPr>
          <p:nvPr/>
        </p:nvSpPr>
        <p:spPr bwMode="blackWhite">
          <a:xfrm>
            <a:off x="4684713" y="2252663"/>
            <a:ext cx="1609725" cy="492125"/>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3-Month</a:t>
            </a:r>
          </a:p>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follow-up</a:t>
            </a:r>
            <a:r>
              <a:rPr lang="en-US" sz="1400" b="1" smtClean="0">
                <a:solidFill>
                  <a:srgbClr val="FFFFFF"/>
                </a:solidFill>
                <a:ea typeface="ヒラギノ角ゴ Pro W3" charset="0"/>
                <a:cs typeface="ヒラギノ角ゴ Pro W3" charset="0"/>
              </a:rPr>
              <a:t> </a:t>
            </a:r>
          </a:p>
        </p:txBody>
      </p:sp>
      <p:sp>
        <p:nvSpPr>
          <p:cNvPr id="133164" name="Text Box 45"/>
          <p:cNvSpPr txBox="1">
            <a:spLocks noChangeArrowheads="1"/>
          </p:cNvSpPr>
          <p:nvPr/>
        </p:nvSpPr>
        <p:spPr bwMode="blackWhite">
          <a:xfrm>
            <a:off x="7056438" y="2252663"/>
            <a:ext cx="1454150" cy="492125"/>
          </a:xfrm>
          <a:prstGeom prst="rect">
            <a:avLst/>
          </a:prstGeom>
          <a:solidFill>
            <a:schemeClr val="accent1">
              <a:alpha val="30196"/>
            </a:schemeClr>
          </a:solidFill>
          <a:ln>
            <a:noFill/>
          </a:ln>
          <a:extLst>
            <a:ext uri="{91240B29-F687-4F45-9708-019B960494DF}">
              <a14:hiddenLine xmlns:a14="http://schemas.microsoft.com/office/drawing/2010/main" xmlns="" w="19050">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1600" b="1" smtClean="0">
                <a:solidFill>
                  <a:srgbClr val="FFFFFF"/>
                </a:solidFill>
                <a:ea typeface="ヒラギノ角ゴ Pro W3" charset="0"/>
                <a:cs typeface="ヒラギノ角ゴ Pro W3" charset="0"/>
              </a:rPr>
              <a:t>Long-Term follow-up</a:t>
            </a:r>
          </a:p>
        </p:txBody>
      </p:sp>
      <p:sp>
        <p:nvSpPr>
          <p:cNvPr id="133165" name="Line 46"/>
          <p:cNvSpPr>
            <a:spLocks noChangeShapeType="1"/>
          </p:cNvSpPr>
          <p:nvPr/>
        </p:nvSpPr>
        <p:spPr bwMode="auto">
          <a:xfrm>
            <a:off x="3868738" y="2589213"/>
            <a:ext cx="747712" cy="0"/>
          </a:xfrm>
          <a:prstGeom prst="line">
            <a:avLst/>
          </a:prstGeom>
          <a:noFill/>
          <a:ln w="254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6" name="Text Box 47"/>
          <p:cNvSpPr txBox="1">
            <a:spLocks noChangeArrowheads="1"/>
          </p:cNvSpPr>
          <p:nvPr/>
        </p:nvSpPr>
        <p:spPr bwMode="auto">
          <a:xfrm>
            <a:off x="6224588" y="2790825"/>
            <a:ext cx="110807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lnSpc>
                <a:spcPct val="80000"/>
              </a:lnSpc>
              <a:spcBef>
                <a:spcPct val="50000"/>
              </a:spcBef>
              <a:spcAft>
                <a:spcPct val="0"/>
              </a:spcAft>
            </a:pPr>
            <a:r>
              <a:rPr lang="en-US" sz="1400" smtClean="0">
                <a:solidFill>
                  <a:srgbClr val="FFFFFF"/>
                </a:solidFill>
                <a:ea typeface="ヒラギノ角ゴ Pro W3" charset="0"/>
                <a:cs typeface="ヒラギノ角ゴ Pro W3" charset="0"/>
              </a:rPr>
              <a:t>Additional visits completed</a:t>
            </a:r>
          </a:p>
        </p:txBody>
      </p:sp>
      <p:sp>
        <p:nvSpPr>
          <p:cNvPr id="133167" name="Text Box 48"/>
          <p:cNvSpPr txBox="1">
            <a:spLocks noChangeArrowheads="1"/>
          </p:cNvSpPr>
          <p:nvPr/>
        </p:nvSpPr>
        <p:spPr bwMode="auto">
          <a:xfrm>
            <a:off x="3800475" y="2797175"/>
            <a:ext cx="1108075" cy="598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fontAlgn="base">
              <a:lnSpc>
                <a:spcPct val="80000"/>
              </a:lnSpc>
              <a:spcBef>
                <a:spcPct val="50000"/>
              </a:spcBef>
              <a:spcAft>
                <a:spcPct val="0"/>
              </a:spcAft>
            </a:pPr>
            <a:r>
              <a:rPr lang="en-US" sz="1400" smtClean="0">
                <a:solidFill>
                  <a:srgbClr val="FFFFFF"/>
                </a:solidFill>
                <a:ea typeface="ヒラギノ角ゴ Pro W3" charset="0"/>
                <a:cs typeface="ヒラギノ角ゴ Pro W3" charset="0"/>
              </a:rPr>
              <a:t>Additional visits completed</a:t>
            </a:r>
          </a:p>
        </p:txBody>
      </p:sp>
      <p:sp>
        <p:nvSpPr>
          <p:cNvPr id="133168" name="Line 49"/>
          <p:cNvSpPr>
            <a:spLocks noChangeShapeType="1"/>
          </p:cNvSpPr>
          <p:nvPr/>
        </p:nvSpPr>
        <p:spPr bwMode="auto">
          <a:xfrm>
            <a:off x="6294438" y="2589213"/>
            <a:ext cx="762000" cy="0"/>
          </a:xfrm>
          <a:prstGeom prst="line">
            <a:avLst/>
          </a:prstGeom>
          <a:noFill/>
          <a:ln w="25400">
            <a:solidFill>
              <a:srgbClr val="008000"/>
            </a:solidFill>
            <a:round/>
            <a:headEnd/>
            <a:tailEnd type="triangle" w="med" len="med"/>
          </a:ln>
          <a:extLst>
            <a:ext uri="{909E8E84-426E-40DD-AFC4-6F175D3DCCD1}">
              <a14:hiddenFill xmlns:a14="http://schemas.microsoft.com/office/drawing/2010/main" xmlns="">
                <a:noFill/>
              </a14:hiddenFill>
            </a:ext>
          </a:extLst>
        </p:spPr>
        <p:txBody>
          <a:bodyPr lIns="82048" tIns="41025" rIns="82048" bIns="41025"/>
          <a:lstStyle/>
          <a:p>
            <a:pPr defTabSz="914400" fontAlgn="base">
              <a:spcBef>
                <a:spcPct val="0"/>
              </a:spcBef>
              <a:spcAft>
                <a:spcPct val="0"/>
              </a:spcAft>
            </a:pPr>
            <a:endParaRPr lang="nl-NL" sz="2400" smtClean="0">
              <a:solidFill>
                <a:srgbClr val="000000"/>
              </a:solidFill>
              <a:latin typeface="Times New Roman" charset="0"/>
              <a:ea typeface="ＭＳ Ｐゴシック" charset="0"/>
              <a:cs typeface="ＭＳ Ｐゴシック" charset="0"/>
            </a:endParaRPr>
          </a:p>
        </p:txBody>
      </p:sp>
      <p:sp>
        <p:nvSpPr>
          <p:cNvPr id="133169" name="Text Box 50"/>
          <p:cNvSpPr txBox="1">
            <a:spLocks noChangeArrowheads="1"/>
          </p:cNvSpPr>
          <p:nvPr/>
        </p:nvSpPr>
        <p:spPr bwMode="auto">
          <a:xfrm>
            <a:off x="692149" y="841375"/>
            <a:ext cx="2476931" cy="421405"/>
          </a:xfrm>
          <a:prstGeom prst="rect">
            <a:avLst/>
          </a:prstGeom>
          <a:noFill/>
          <a:ln>
            <a:noFill/>
          </a:ln>
          <a:effectLst>
            <a:prstShdw prst="shdw17" dist="17961" dir="2700000">
              <a:srgbClr val="999999">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2200" b="1" dirty="0" err="1" smtClean="0">
                <a:solidFill>
                  <a:srgbClr val="FFFF00"/>
                </a:solidFill>
                <a:latin typeface="Arial" charset="0"/>
                <a:ea typeface="ヒラギノ角ゴ Pro W3" charset="0"/>
                <a:cs typeface="Arial" charset="0"/>
              </a:rPr>
              <a:t>DEBuT</a:t>
            </a:r>
            <a:r>
              <a:rPr lang="en-US" sz="2200" b="1" dirty="0">
                <a:solidFill>
                  <a:srgbClr val="FFFF00"/>
                </a:solidFill>
                <a:latin typeface="Arial" charset="0"/>
                <a:ea typeface="ヒラギノ角ゴ Pro W3" charset="0"/>
                <a:cs typeface="Arial" charset="0"/>
              </a:rPr>
              <a:t> </a:t>
            </a:r>
            <a:r>
              <a:rPr lang="en-US" sz="2200" b="1" dirty="0" smtClean="0">
                <a:solidFill>
                  <a:srgbClr val="FFFF00"/>
                </a:solidFill>
                <a:latin typeface="Arial" charset="0"/>
                <a:ea typeface="ヒラギノ角ゴ Pro W3" charset="0"/>
                <a:cs typeface="Arial" charset="0"/>
              </a:rPr>
              <a:t>(phase 2) </a:t>
            </a:r>
          </a:p>
        </p:txBody>
      </p:sp>
      <p:sp>
        <p:nvSpPr>
          <p:cNvPr id="133170" name="Text Box 51"/>
          <p:cNvSpPr txBox="1">
            <a:spLocks noChangeArrowheads="1"/>
          </p:cNvSpPr>
          <p:nvPr/>
        </p:nvSpPr>
        <p:spPr bwMode="auto">
          <a:xfrm>
            <a:off x="692150" y="3654425"/>
            <a:ext cx="2476930" cy="421405"/>
          </a:xfrm>
          <a:prstGeom prst="rect">
            <a:avLst/>
          </a:prstGeom>
          <a:noFill/>
          <a:ln>
            <a:noFill/>
          </a:ln>
          <a:effectLst>
            <a:prstShdw prst="shdw17" dist="17961" dir="2700000">
              <a:srgbClr val="999999">
                <a:alpha val="74998"/>
              </a:srgbClr>
            </a:prst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82048" tIns="41025" rIns="82048" bIns="41025">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defTabSz="914400" eaLnBrk="1" fontAlgn="base" hangingPunct="1">
              <a:spcBef>
                <a:spcPct val="0"/>
              </a:spcBef>
              <a:spcAft>
                <a:spcPct val="0"/>
              </a:spcAft>
            </a:pPr>
            <a:r>
              <a:rPr lang="en-US" sz="2200" b="1" dirty="0" smtClean="0">
                <a:solidFill>
                  <a:srgbClr val="FFFF00"/>
                </a:solidFill>
                <a:latin typeface="Arial" charset="0"/>
                <a:ea typeface="ヒラギノ角ゴ Pro W3" charset="0"/>
                <a:cs typeface="Arial" charset="0"/>
              </a:rPr>
              <a:t>Pivotal (phase 3)</a:t>
            </a:r>
          </a:p>
        </p:txBody>
      </p:sp>
    </p:spTree>
    <p:extLst>
      <p:ext uri="{BB962C8B-B14F-4D97-AF65-F5344CB8AC3E}">
        <p14:creationId xmlns:p14="http://schemas.microsoft.com/office/powerpoint/2010/main" xmlns="" val="382758009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5" name="Rectangle 40"/>
          <p:cNvSpPr>
            <a:spLocks noGrp="1" noChangeArrowheads="1"/>
          </p:cNvSpPr>
          <p:nvPr>
            <p:ph type="title"/>
          </p:nvPr>
        </p:nvSpPr>
        <p:spPr/>
        <p:txBody>
          <a:bodyPr/>
          <a:lstStyle/>
          <a:p>
            <a:pPr eaLnBrk="1" hangingPunct="1"/>
            <a:r>
              <a:rPr lang="en-US" dirty="0" smtClean="0">
                <a:latin typeface="Arial" charset="0"/>
                <a:ea typeface="ＭＳ Ｐゴシック"/>
                <a:cs typeface="Arial" charset="0"/>
              </a:rPr>
              <a:t> Phase-3 Long Term Data in Resistant HTN</a:t>
            </a:r>
            <a:endParaRPr lang="en-US" dirty="0" smtClean="0">
              <a:solidFill>
                <a:schemeClr val="bg1"/>
              </a:solidFill>
              <a:latin typeface="Arial" charset="0"/>
              <a:ea typeface="ＭＳ Ｐゴシック"/>
              <a:cs typeface="Arial" charset="0"/>
            </a:endParaRPr>
          </a:p>
        </p:txBody>
      </p:sp>
      <p:sp>
        <p:nvSpPr>
          <p:cNvPr id="82946" name="TextBox 11"/>
          <p:cNvSpPr txBox="1">
            <a:spLocks noChangeArrowheads="1"/>
          </p:cNvSpPr>
          <p:nvPr/>
        </p:nvSpPr>
        <p:spPr bwMode="auto">
          <a:xfrm>
            <a:off x="3289300" y="3632047"/>
            <a:ext cx="1805805" cy="371628"/>
          </a:xfrm>
          <a:prstGeom prst="rect">
            <a:avLst/>
          </a:prstGeom>
          <a:noFill/>
          <a:ln w="9525">
            <a:noFill/>
            <a:miter lim="800000"/>
            <a:headEnd/>
            <a:tailEnd/>
          </a:ln>
        </p:spPr>
        <p:txBody>
          <a:bodyPr wrap="square" lIns="91429" tIns="45714" rIns="91429" bIns="45714" anchor="b">
            <a:spAutoFit/>
          </a:bodyPr>
          <a:lstStyle/>
          <a:p>
            <a:pPr algn="ctr" defTabSz="914400">
              <a:lnSpc>
                <a:spcPct val="90000"/>
              </a:lnSpc>
            </a:pPr>
            <a:r>
              <a:rPr lang="en-US" sz="1100" b="1" dirty="0">
                <a:ea typeface="ヒラギノ角ゴ Pro W3" pitchFamily="39" charset="-128"/>
              </a:rPr>
              <a:t>Pre-Activation</a:t>
            </a:r>
          </a:p>
          <a:p>
            <a:pPr algn="ctr" defTabSz="914400">
              <a:lnSpc>
                <a:spcPct val="90000"/>
              </a:lnSpc>
            </a:pPr>
            <a:r>
              <a:rPr lang="en-US" sz="900" i="1" dirty="0">
                <a:ea typeface="ヒラギノ角ゴ Pro W3" pitchFamily="39" charset="-128"/>
              </a:rPr>
              <a:t>(1 month post</a:t>
            </a:r>
            <a:r>
              <a:rPr lang="en-US" sz="900" i="1" dirty="0" smtClean="0">
                <a:ea typeface="ヒラギノ角ゴ Pro W3" pitchFamily="39" charset="-128"/>
              </a:rPr>
              <a:t>-Implant</a:t>
            </a:r>
            <a:r>
              <a:rPr lang="en-US" sz="900" i="1" dirty="0">
                <a:ea typeface="ヒラギノ角ゴ Pro W3" pitchFamily="39" charset="-128"/>
              </a:rPr>
              <a:t>)</a:t>
            </a:r>
          </a:p>
        </p:txBody>
      </p:sp>
      <p:sp>
        <p:nvSpPr>
          <p:cNvPr id="82947" name="TextBox 11"/>
          <p:cNvSpPr txBox="1">
            <a:spLocks noChangeArrowheads="1"/>
          </p:cNvSpPr>
          <p:nvPr/>
        </p:nvSpPr>
        <p:spPr bwMode="auto">
          <a:xfrm>
            <a:off x="7849940" y="3632047"/>
            <a:ext cx="1084510" cy="371628"/>
          </a:xfrm>
          <a:prstGeom prst="rect">
            <a:avLst/>
          </a:prstGeom>
          <a:noFill/>
          <a:ln w="9525">
            <a:noFill/>
            <a:miter lim="800000"/>
            <a:headEnd/>
            <a:tailEnd/>
          </a:ln>
        </p:spPr>
        <p:txBody>
          <a:bodyPr wrap="none" lIns="91429" tIns="45714" rIns="91429" bIns="45714" anchor="b">
            <a:spAutoFit/>
          </a:bodyPr>
          <a:lstStyle/>
          <a:p>
            <a:pPr algn="r" defTabSz="914400">
              <a:lnSpc>
                <a:spcPct val="90000"/>
              </a:lnSpc>
            </a:pPr>
            <a:r>
              <a:rPr lang="en-US" sz="1100" b="1" dirty="0">
                <a:ea typeface="ヒラギノ角ゴ Pro W3" pitchFamily="39" charset="-128"/>
              </a:rPr>
              <a:t>Most Recent</a:t>
            </a:r>
          </a:p>
          <a:p>
            <a:pPr algn="r" defTabSz="914400">
              <a:lnSpc>
                <a:spcPct val="90000"/>
              </a:lnSpc>
            </a:pPr>
            <a:r>
              <a:rPr lang="en-US" sz="900" i="1" dirty="0">
                <a:ea typeface="ヒラギノ角ゴ Pro W3" pitchFamily="39" charset="-128"/>
              </a:rPr>
              <a:t>(22 – 53 months)</a:t>
            </a:r>
          </a:p>
        </p:txBody>
      </p:sp>
      <p:sp>
        <p:nvSpPr>
          <p:cNvPr id="2" name="Rectangle 14"/>
          <p:cNvSpPr>
            <a:spLocks noChangeArrowheads="1"/>
          </p:cNvSpPr>
          <p:nvPr/>
        </p:nvSpPr>
        <p:spPr bwMode="auto">
          <a:xfrm>
            <a:off x="1911350" y="946150"/>
            <a:ext cx="377825" cy="2419350"/>
          </a:xfrm>
          <a:prstGeom prst="rect">
            <a:avLst/>
          </a:prstGeom>
          <a:solidFill>
            <a:srgbClr val="000000"/>
          </a:solidFill>
          <a:ln w="9525">
            <a:solidFill>
              <a:schemeClr val="bg1"/>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solidFill>
                <a:schemeClr val="bg1"/>
              </a:solidFill>
              <a:latin typeface="+mn-lt"/>
              <a:ea typeface="+mn-ea"/>
              <a:cs typeface="ヒラギノ角ゴ Pro W3"/>
            </a:endParaRPr>
          </a:p>
        </p:txBody>
      </p:sp>
      <p:sp>
        <p:nvSpPr>
          <p:cNvPr id="82949" name="Rectangle 8"/>
          <p:cNvSpPr>
            <a:spLocks noChangeArrowheads="1"/>
          </p:cNvSpPr>
          <p:nvPr/>
        </p:nvSpPr>
        <p:spPr bwMode="auto">
          <a:xfrm>
            <a:off x="560388" y="3257550"/>
            <a:ext cx="879475" cy="215900"/>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Goal – 140</a:t>
            </a:r>
            <a:endParaRPr lang="en-US" sz="1200">
              <a:ea typeface="ヒラギノ角ゴ Pro W3" pitchFamily="39" charset="-128"/>
            </a:endParaRPr>
          </a:p>
        </p:txBody>
      </p:sp>
      <p:sp>
        <p:nvSpPr>
          <p:cNvPr id="82950" name="Rectangle 9"/>
          <p:cNvSpPr>
            <a:spLocks noChangeArrowheads="1"/>
          </p:cNvSpPr>
          <p:nvPr/>
        </p:nvSpPr>
        <p:spPr bwMode="auto">
          <a:xfrm>
            <a:off x="1139825" y="2678113"/>
            <a:ext cx="300038" cy="215900"/>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150</a:t>
            </a:r>
            <a:endParaRPr lang="en-US" sz="1200">
              <a:ea typeface="ヒラギノ角ゴ Pro W3" pitchFamily="39" charset="-128"/>
            </a:endParaRPr>
          </a:p>
        </p:txBody>
      </p:sp>
      <p:sp>
        <p:nvSpPr>
          <p:cNvPr id="82951" name="Rectangle 10"/>
          <p:cNvSpPr>
            <a:spLocks noChangeArrowheads="1"/>
          </p:cNvSpPr>
          <p:nvPr/>
        </p:nvSpPr>
        <p:spPr bwMode="auto">
          <a:xfrm>
            <a:off x="1139825" y="2117725"/>
            <a:ext cx="300038" cy="215900"/>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160</a:t>
            </a:r>
            <a:endParaRPr lang="en-US" sz="1200">
              <a:ea typeface="ヒラギノ角ゴ Pro W3" pitchFamily="39" charset="-128"/>
            </a:endParaRPr>
          </a:p>
        </p:txBody>
      </p:sp>
      <p:sp>
        <p:nvSpPr>
          <p:cNvPr id="82952" name="Rectangle 11"/>
          <p:cNvSpPr>
            <a:spLocks noChangeArrowheads="1"/>
          </p:cNvSpPr>
          <p:nvPr/>
        </p:nvSpPr>
        <p:spPr bwMode="auto">
          <a:xfrm>
            <a:off x="1139825" y="1558925"/>
            <a:ext cx="300038" cy="214313"/>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170</a:t>
            </a:r>
            <a:endParaRPr lang="en-US" sz="1200">
              <a:ea typeface="ヒラギノ角ゴ Pro W3" pitchFamily="39" charset="-128"/>
            </a:endParaRPr>
          </a:p>
        </p:txBody>
      </p:sp>
      <p:sp>
        <p:nvSpPr>
          <p:cNvPr id="82953" name="Rectangle 12"/>
          <p:cNvSpPr>
            <a:spLocks noChangeArrowheads="1"/>
          </p:cNvSpPr>
          <p:nvPr/>
        </p:nvSpPr>
        <p:spPr bwMode="auto">
          <a:xfrm>
            <a:off x="1139825" y="1023938"/>
            <a:ext cx="300038" cy="214312"/>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180</a:t>
            </a:r>
            <a:endParaRPr lang="en-US" sz="1200">
              <a:ea typeface="ヒラギノ角ゴ Pro W3" pitchFamily="39" charset="-128"/>
            </a:endParaRPr>
          </a:p>
        </p:txBody>
      </p:sp>
      <p:sp>
        <p:nvSpPr>
          <p:cNvPr id="82954" name="TextBox 11"/>
          <p:cNvSpPr txBox="1">
            <a:spLocks noChangeArrowheads="1"/>
          </p:cNvSpPr>
          <p:nvPr/>
        </p:nvSpPr>
        <p:spPr bwMode="auto">
          <a:xfrm>
            <a:off x="1624104" y="3632205"/>
            <a:ext cx="866684" cy="247492"/>
          </a:xfrm>
          <a:prstGeom prst="rect">
            <a:avLst/>
          </a:prstGeom>
          <a:noFill/>
          <a:ln w="9525">
            <a:noFill/>
            <a:miter lim="800000"/>
            <a:headEnd/>
            <a:tailEnd/>
          </a:ln>
        </p:spPr>
        <p:txBody>
          <a:bodyPr wrap="none" lIns="91429" tIns="45714" rIns="91429" bIns="45714" anchor="b">
            <a:spAutoFit/>
          </a:bodyPr>
          <a:lstStyle/>
          <a:p>
            <a:pPr algn="r" defTabSz="914400">
              <a:lnSpc>
                <a:spcPct val="90000"/>
              </a:lnSpc>
            </a:pPr>
            <a:r>
              <a:rPr lang="en-US" sz="1100" b="1" dirty="0">
                <a:ea typeface="ヒラギノ角ゴ Pro W3" pitchFamily="39" charset="-128"/>
              </a:rPr>
              <a:t>Screening</a:t>
            </a:r>
          </a:p>
        </p:txBody>
      </p:sp>
      <p:sp>
        <p:nvSpPr>
          <p:cNvPr id="82955" name="Line 16"/>
          <p:cNvSpPr>
            <a:spLocks noChangeShapeType="1"/>
          </p:cNvSpPr>
          <p:nvPr/>
        </p:nvSpPr>
        <p:spPr bwMode="auto">
          <a:xfrm flipH="1">
            <a:off x="1490663" y="2197100"/>
            <a:ext cx="95250" cy="0"/>
          </a:xfrm>
          <a:prstGeom prst="line">
            <a:avLst/>
          </a:prstGeom>
          <a:noFill/>
          <a:ln w="19050">
            <a:solidFill>
              <a:srgbClr val="000000"/>
            </a:solidFill>
            <a:round/>
            <a:headEnd/>
            <a:tailEnd/>
          </a:ln>
        </p:spPr>
        <p:txBody>
          <a:bodyPr lIns="82058" tIns="41029" rIns="82058" bIns="41029"/>
          <a:lstStyle/>
          <a:p>
            <a:endParaRPr lang="en-US"/>
          </a:p>
        </p:txBody>
      </p:sp>
      <p:sp>
        <p:nvSpPr>
          <p:cNvPr id="82956" name="Line 17"/>
          <p:cNvSpPr>
            <a:spLocks noChangeShapeType="1"/>
          </p:cNvSpPr>
          <p:nvPr/>
        </p:nvSpPr>
        <p:spPr bwMode="auto">
          <a:xfrm flipH="1">
            <a:off x="1490663" y="2767013"/>
            <a:ext cx="95250" cy="0"/>
          </a:xfrm>
          <a:prstGeom prst="line">
            <a:avLst/>
          </a:prstGeom>
          <a:noFill/>
          <a:ln w="19050">
            <a:solidFill>
              <a:srgbClr val="000000"/>
            </a:solidFill>
            <a:round/>
            <a:headEnd/>
            <a:tailEnd/>
          </a:ln>
        </p:spPr>
        <p:txBody>
          <a:bodyPr lIns="82058" tIns="41029" rIns="82058" bIns="41029"/>
          <a:lstStyle/>
          <a:p>
            <a:endParaRPr lang="en-US"/>
          </a:p>
        </p:txBody>
      </p:sp>
      <p:sp>
        <p:nvSpPr>
          <p:cNvPr id="82957" name="Line 18"/>
          <p:cNvSpPr>
            <a:spLocks noChangeShapeType="1"/>
          </p:cNvSpPr>
          <p:nvPr/>
        </p:nvSpPr>
        <p:spPr bwMode="auto">
          <a:xfrm flipH="1">
            <a:off x="1490663" y="1641475"/>
            <a:ext cx="95250" cy="0"/>
          </a:xfrm>
          <a:prstGeom prst="line">
            <a:avLst/>
          </a:prstGeom>
          <a:noFill/>
          <a:ln w="19050">
            <a:solidFill>
              <a:srgbClr val="000000"/>
            </a:solidFill>
            <a:round/>
            <a:headEnd/>
            <a:tailEnd/>
          </a:ln>
        </p:spPr>
        <p:txBody>
          <a:bodyPr lIns="82058" tIns="41029" rIns="82058" bIns="41029"/>
          <a:lstStyle/>
          <a:p>
            <a:endParaRPr lang="en-US"/>
          </a:p>
        </p:txBody>
      </p:sp>
      <p:sp>
        <p:nvSpPr>
          <p:cNvPr id="82958" name="Line 25"/>
          <p:cNvSpPr>
            <a:spLocks noChangeShapeType="1"/>
          </p:cNvSpPr>
          <p:nvPr/>
        </p:nvSpPr>
        <p:spPr bwMode="auto">
          <a:xfrm flipH="1">
            <a:off x="1490663" y="1111250"/>
            <a:ext cx="95250" cy="0"/>
          </a:xfrm>
          <a:prstGeom prst="line">
            <a:avLst/>
          </a:prstGeom>
          <a:noFill/>
          <a:ln w="19050">
            <a:solidFill>
              <a:srgbClr val="000000"/>
            </a:solidFill>
            <a:round/>
            <a:headEnd/>
            <a:tailEnd/>
          </a:ln>
        </p:spPr>
        <p:txBody>
          <a:bodyPr lIns="82058" tIns="41029" rIns="82058" bIns="41029"/>
          <a:lstStyle/>
          <a:p>
            <a:endParaRPr lang="en-US"/>
          </a:p>
        </p:txBody>
      </p:sp>
      <p:sp>
        <p:nvSpPr>
          <p:cNvPr id="82959" name="TextBox 34"/>
          <p:cNvSpPr txBox="1">
            <a:spLocks noChangeArrowheads="1"/>
          </p:cNvSpPr>
          <p:nvPr/>
        </p:nvSpPr>
        <p:spPr bwMode="auto">
          <a:xfrm rot="-5400000">
            <a:off x="-421480" y="1894681"/>
            <a:ext cx="2519362" cy="460375"/>
          </a:xfrm>
          <a:prstGeom prst="rect">
            <a:avLst/>
          </a:prstGeom>
          <a:noFill/>
          <a:ln w="9525">
            <a:noFill/>
            <a:miter lim="800000"/>
            <a:headEnd/>
            <a:tailEnd/>
          </a:ln>
        </p:spPr>
        <p:txBody>
          <a:bodyPr lIns="91429" tIns="45714" rIns="91429" bIns="45714">
            <a:spAutoFit/>
          </a:bodyPr>
          <a:lstStyle/>
          <a:p>
            <a:pPr algn="ctr"/>
            <a:r>
              <a:rPr lang="en-US" sz="1200" b="1" dirty="0">
                <a:ea typeface="ヒラギノ角ゴ Pro W3" pitchFamily="39" charset="-128"/>
              </a:rPr>
              <a:t>SBP</a:t>
            </a:r>
            <a:r>
              <a:rPr lang="en-US" sz="1200" dirty="0">
                <a:ea typeface="ヒラギノ角ゴ Pro W3" pitchFamily="39" charset="-128"/>
              </a:rPr>
              <a:t> using </a:t>
            </a:r>
            <a:r>
              <a:rPr lang="en-US" sz="1200" dirty="0" err="1">
                <a:ea typeface="ヒラギノ角ゴ Pro W3" pitchFamily="39" charset="-128"/>
              </a:rPr>
              <a:t>BpTRU</a:t>
            </a:r>
            <a:r>
              <a:rPr lang="en-US" sz="1200" dirty="0">
                <a:ea typeface="ヒラギノ角ゴ Pro W3" pitchFamily="39" charset="-128"/>
              </a:rPr>
              <a:t> </a:t>
            </a:r>
          </a:p>
          <a:p>
            <a:pPr algn="ctr"/>
            <a:r>
              <a:rPr lang="en-US" sz="1200" dirty="0">
                <a:ea typeface="ヒラギノ角ゴ Pro W3" pitchFamily="39" charset="-128"/>
              </a:rPr>
              <a:t>(mmHg)</a:t>
            </a:r>
          </a:p>
        </p:txBody>
      </p:sp>
      <p:sp>
        <p:nvSpPr>
          <p:cNvPr id="82960" name="Line 36"/>
          <p:cNvSpPr>
            <a:spLocks noChangeShapeType="1"/>
          </p:cNvSpPr>
          <p:nvPr/>
        </p:nvSpPr>
        <p:spPr bwMode="auto">
          <a:xfrm flipH="1" flipV="1">
            <a:off x="1581150" y="863600"/>
            <a:ext cx="3175" cy="2501900"/>
          </a:xfrm>
          <a:prstGeom prst="line">
            <a:avLst/>
          </a:prstGeom>
          <a:noFill/>
          <a:ln w="19050">
            <a:solidFill>
              <a:srgbClr val="000000"/>
            </a:solidFill>
            <a:round/>
            <a:headEnd/>
            <a:tailEnd/>
          </a:ln>
        </p:spPr>
        <p:txBody>
          <a:bodyPr lIns="82058" tIns="41029" rIns="82058" bIns="41029"/>
          <a:lstStyle/>
          <a:p>
            <a:endParaRPr lang="en-US"/>
          </a:p>
        </p:txBody>
      </p:sp>
      <p:sp>
        <p:nvSpPr>
          <p:cNvPr id="225295" name="Text Box 55"/>
          <p:cNvSpPr txBox="1">
            <a:spLocks noChangeArrowheads="1"/>
          </p:cNvSpPr>
          <p:nvPr/>
        </p:nvSpPr>
        <p:spPr bwMode="auto">
          <a:xfrm>
            <a:off x="1881188" y="711200"/>
            <a:ext cx="401637" cy="252413"/>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183</a:t>
            </a:r>
          </a:p>
        </p:txBody>
      </p:sp>
      <p:sp>
        <p:nvSpPr>
          <p:cNvPr id="34" name="Rectangle 14"/>
          <p:cNvSpPr>
            <a:spLocks noChangeArrowheads="1"/>
          </p:cNvSpPr>
          <p:nvPr/>
        </p:nvSpPr>
        <p:spPr bwMode="auto">
          <a:xfrm>
            <a:off x="2746375" y="1193800"/>
            <a:ext cx="377825" cy="2171700"/>
          </a:xfrm>
          <a:prstGeom prst="rect">
            <a:avLst/>
          </a:prstGeom>
          <a:solidFill>
            <a:srgbClr val="000000"/>
          </a:solidFill>
          <a:ln w="9525">
            <a:solidFill>
              <a:schemeClr val="bg1"/>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solidFill>
                <a:schemeClr val="bg1"/>
              </a:solidFill>
              <a:latin typeface="+mn-lt"/>
              <a:ea typeface="+mn-ea"/>
              <a:cs typeface="ヒラギノ角ゴ Pro W3"/>
            </a:endParaRPr>
          </a:p>
        </p:txBody>
      </p:sp>
      <p:sp>
        <p:nvSpPr>
          <p:cNvPr id="82963" name="TextBox 11"/>
          <p:cNvSpPr txBox="1">
            <a:spLocks noChangeArrowheads="1"/>
          </p:cNvSpPr>
          <p:nvPr/>
        </p:nvSpPr>
        <p:spPr bwMode="auto">
          <a:xfrm>
            <a:off x="2404941" y="3632205"/>
            <a:ext cx="966909" cy="247492"/>
          </a:xfrm>
          <a:prstGeom prst="rect">
            <a:avLst/>
          </a:prstGeom>
          <a:noFill/>
          <a:ln w="9525">
            <a:noFill/>
            <a:miter lim="800000"/>
            <a:headEnd/>
            <a:tailEnd/>
          </a:ln>
        </p:spPr>
        <p:txBody>
          <a:bodyPr wrap="none" lIns="91429" tIns="45714" rIns="91429" bIns="45714" anchor="b">
            <a:spAutoFit/>
          </a:bodyPr>
          <a:lstStyle/>
          <a:p>
            <a:pPr algn="r" defTabSz="914400">
              <a:lnSpc>
                <a:spcPct val="90000"/>
              </a:lnSpc>
            </a:pPr>
            <a:r>
              <a:rPr lang="en-US" sz="1100" b="1" dirty="0">
                <a:ea typeface="ヒラギノ角ゴ Pro W3" pitchFamily="39" charset="-128"/>
              </a:rPr>
              <a:t>Pre-Implant</a:t>
            </a:r>
          </a:p>
        </p:txBody>
      </p:sp>
      <p:sp>
        <p:nvSpPr>
          <p:cNvPr id="82964" name="TextBox 11"/>
          <p:cNvSpPr txBox="1">
            <a:spLocks noChangeArrowheads="1"/>
          </p:cNvSpPr>
          <p:nvPr/>
        </p:nvSpPr>
        <p:spPr bwMode="auto">
          <a:xfrm>
            <a:off x="5294525" y="3632205"/>
            <a:ext cx="725275" cy="247492"/>
          </a:xfrm>
          <a:prstGeom prst="rect">
            <a:avLst/>
          </a:prstGeom>
          <a:noFill/>
          <a:ln w="9525">
            <a:noFill/>
            <a:miter lim="800000"/>
            <a:headEnd/>
            <a:tailEnd/>
          </a:ln>
        </p:spPr>
        <p:txBody>
          <a:bodyPr wrap="none" lIns="91429" tIns="45714" rIns="91429" bIns="45714" anchor="b">
            <a:spAutoFit/>
          </a:bodyPr>
          <a:lstStyle/>
          <a:p>
            <a:pPr algn="r" defTabSz="914400">
              <a:lnSpc>
                <a:spcPct val="90000"/>
              </a:lnSpc>
            </a:pPr>
            <a:r>
              <a:rPr lang="en-US" sz="1100" b="1">
                <a:ea typeface="ヒラギノ角ゴ Pro W3" pitchFamily="39" charset="-128"/>
              </a:rPr>
              <a:t>Month 6</a:t>
            </a:r>
          </a:p>
        </p:txBody>
      </p:sp>
      <p:sp>
        <p:nvSpPr>
          <p:cNvPr id="82965" name="TextBox 11"/>
          <p:cNvSpPr txBox="1">
            <a:spLocks noChangeArrowheads="1"/>
          </p:cNvSpPr>
          <p:nvPr/>
        </p:nvSpPr>
        <p:spPr bwMode="auto">
          <a:xfrm>
            <a:off x="6762297" y="3632205"/>
            <a:ext cx="803728" cy="247492"/>
          </a:xfrm>
          <a:prstGeom prst="rect">
            <a:avLst/>
          </a:prstGeom>
          <a:noFill/>
          <a:ln w="9525">
            <a:noFill/>
            <a:miter lim="800000"/>
            <a:headEnd/>
            <a:tailEnd/>
          </a:ln>
        </p:spPr>
        <p:txBody>
          <a:bodyPr wrap="none" lIns="91429" tIns="45714" rIns="91429" bIns="45714" anchor="b">
            <a:spAutoFit/>
          </a:bodyPr>
          <a:lstStyle/>
          <a:p>
            <a:pPr algn="r" defTabSz="914400">
              <a:lnSpc>
                <a:spcPct val="90000"/>
              </a:lnSpc>
            </a:pPr>
            <a:r>
              <a:rPr lang="en-US" sz="1100" b="1">
                <a:ea typeface="ヒラギノ角ゴ Pro W3" pitchFamily="39" charset="-128"/>
              </a:rPr>
              <a:t>Month 12</a:t>
            </a:r>
          </a:p>
        </p:txBody>
      </p:sp>
      <p:sp>
        <p:nvSpPr>
          <p:cNvPr id="50" name="Rectangle 14"/>
          <p:cNvSpPr>
            <a:spLocks noChangeArrowheads="1"/>
          </p:cNvSpPr>
          <p:nvPr/>
        </p:nvSpPr>
        <p:spPr bwMode="auto">
          <a:xfrm>
            <a:off x="8196263" y="3168650"/>
            <a:ext cx="379412" cy="196850"/>
          </a:xfrm>
          <a:prstGeom prst="rect">
            <a:avLst/>
          </a:prstGeom>
          <a:solidFill>
            <a:schemeClr val="bg1"/>
          </a:solidFill>
          <a:ln w="9525">
            <a:solidFill>
              <a:srgbClr val="000000"/>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latin typeface="+mn-lt"/>
              <a:ea typeface="+mn-ea"/>
              <a:cs typeface="ヒラギノ角ゴ Pro W3"/>
            </a:endParaRPr>
          </a:p>
        </p:txBody>
      </p:sp>
      <p:sp>
        <p:nvSpPr>
          <p:cNvPr id="225312" name="Text Box 55"/>
          <p:cNvSpPr txBox="1">
            <a:spLocks noChangeArrowheads="1"/>
          </p:cNvSpPr>
          <p:nvPr/>
        </p:nvSpPr>
        <p:spPr bwMode="auto">
          <a:xfrm>
            <a:off x="2719388" y="957263"/>
            <a:ext cx="401637" cy="252412"/>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178</a:t>
            </a:r>
          </a:p>
        </p:txBody>
      </p:sp>
      <p:sp>
        <p:nvSpPr>
          <p:cNvPr id="225322" name="Text Box 55"/>
          <p:cNvSpPr txBox="1">
            <a:spLocks noChangeArrowheads="1"/>
          </p:cNvSpPr>
          <p:nvPr/>
        </p:nvSpPr>
        <p:spPr bwMode="auto">
          <a:xfrm>
            <a:off x="8174038" y="2927350"/>
            <a:ext cx="401637" cy="252413"/>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143</a:t>
            </a:r>
          </a:p>
        </p:txBody>
      </p:sp>
      <p:sp>
        <p:nvSpPr>
          <p:cNvPr id="82969" name="TextBox 1"/>
          <p:cNvSpPr txBox="1">
            <a:spLocks noChangeArrowheads="1"/>
          </p:cNvSpPr>
          <p:nvPr/>
        </p:nvSpPr>
        <p:spPr bwMode="auto">
          <a:xfrm>
            <a:off x="1824038" y="3363913"/>
            <a:ext cx="579437" cy="150812"/>
          </a:xfrm>
          <a:prstGeom prst="rect">
            <a:avLst/>
          </a:prstGeom>
          <a:noFill/>
          <a:ln w="9525">
            <a:noFill/>
            <a:miter lim="800000"/>
            <a:headEnd/>
            <a:tailEnd/>
          </a:ln>
        </p:spPr>
        <p:txBody>
          <a:bodyPr wrap="none">
            <a:spAutoFit/>
          </a:bodyPr>
          <a:lstStyle/>
          <a:p>
            <a:r>
              <a:rPr lang="en-US" sz="1000"/>
              <a:t>N=322</a:t>
            </a:r>
          </a:p>
        </p:txBody>
      </p:sp>
      <p:sp>
        <p:nvSpPr>
          <p:cNvPr id="82970" name="TextBox 62"/>
          <p:cNvSpPr txBox="1">
            <a:spLocks noChangeArrowheads="1"/>
          </p:cNvSpPr>
          <p:nvPr/>
        </p:nvSpPr>
        <p:spPr bwMode="auto">
          <a:xfrm>
            <a:off x="2644775" y="3363913"/>
            <a:ext cx="577850" cy="150812"/>
          </a:xfrm>
          <a:prstGeom prst="rect">
            <a:avLst/>
          </a:prstGeom>
          <a:noFill/>
          <a:ln w="9525">
            <a:noFill/>
            <a:miter lim="800000"/>
            <a:headEnd/>
            <a:tailEnd/>
          </a:ln>
        </p:spPr>
        <p:txBody>
          <a:bodyPr wrap="none">
            <a:spAutoFit/>
          </a:bodyPr>
          <a:lstStyle/>
          <a:p>
            <a:r>
              <a:rPr lang="en-US" sz="1000"/>
              <a:t>N=322</a:t>
            </a:r>
          </a:p>
        </p:txBody>
      </p:sp>
      <p:grpSp>
        <p:nvGrpSpPr>
          <p:cNvPr id="82971" name="Group 1"/>
          <p:cNvGrpSpPr>
            <a:grpSpLocks/>
          </p:cNvGrpSpPr>
          <p:nvPr/>
        </p:nvGrpSpPr>
        <p:grpSpPr bwMode="auto">
          <a:xfrm>
            <a:off x="4284663" y="1450975"/>
            <a:ext cx="431800" cy="2160588"/>
            <a:chOff x="3533775" y="1449388"/>
            <a:chExt cx="431203" cy="2160746"/>
          </a:xfrm>
        </p:grpSpPr>
        <p:sp>
          <p:nvSpPr>
            <p:cNvPr id="37" name="Rectangle 14"/>
            <p:cNvSpPr>
              <a:spLocks noChangeArrowheads="1"/>
            </p:cNvSpPr>
            <p:nvPr/>
          </p:nvSpPr>
          <p:spPr bwMode="auto">
            <a:xfrm>
              <a:off x="3586424" y="1686005"/>
              <a:ext cx="378554" cy="1678988"/>
            </a:xfrm>
            <a:prstGeom prst="rect">
              <a:avLst/>
            </a:prstGeom>
            <a:solidFill>
              <a:srgbClr val="000000"/>
            </a:solidFill>
            <a:ln w="9525">
              <a:solidFill>
                <a:schemeClr val="bg1"/>
              </a:solidFill>
              <a:miter lim="800000"/>
              <a:headEnd/>
              <a:tailEnd/>
            </a:ln>
          </p:spPr>
          <p:txBody>
            <a:bodyPr vert="vert270" wrap="none" lIns="82058" tIns="41029" rIns="82058" bIns="41029" anchor="ctr"/>
            <a:lstStyle/>
            <a:p>
              <a:pPr fontAlgn="auto">
                <a:spcBef>
                  <a:spcPts val="0"/>
                </a:spcBef>
                <a:spcAft>
                  <a:spcPts val="0"/>
                </a:spcAft>
                <a:defRPr/>
              </a:pPr>
              <a:r>
                <a:rPr lang="en-US" sz="1200" dirty="0">
                  <a:solidFill>
                    <a:schemeClr val="bg1"/>
                  </a:solidFill>
                  <a:latin typeface="+mn-lt"/>
                  <a:ea typeface="+mn-ea"/>
                  <a:cs typeface="ヒラギノ角ゴ Pro W3"/>
                </a:rPr>
                <a:t>Roll-in</a:t>
              </a:r>
            </a:p>
          </p:txBody>
        </p:sp>
        <p:sp>
          <p:nvSpPr>
            <p:cNvPr id="225313" name="Text Box 55"/>
            <p:cNvSpPr txBox="1">
              <a:spLocks noChangeArrowheads="1"/>
            </p:cNvSpPr>
            <p:nvPr/>
          </p:nvSpPr>
          <p:spPr bwMode="auto">
            <a:xfrm>
              <a:off x="3533775" y="1449388"/>
              <a:ext cx="399497" cy="252431"/>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169</a:t>
              </a:r>
            </a:p>
          </p:txBody>
        </p:sp>
        <p:sp>
          <p:nvSpPr>
            <p:cNvPr id="83078" name="TextBox 63"/>
            <p:cNvSpPr txBox="1">
              <a:spLocks noChangeArrowheads="1"/>
            </p:cNvSpPr>
            <p:nvPr/>
          </p:nvSpPr>
          <p:spPr bwMode="auto">
            <a:xfrm>
              <a:off x="3615532" y="3363913"/>
              <a:ext cx="338554" cy="246221"/>
            </a:xfrm>
            <a:prstGeom prst="rect">
              <a:avLst/>
            </a:prstGeom>
            <a:noFill/>
            <a:ln w="9525">
              <a:noFill/>
              <a:miter lim="800000"/>
              <a:headEnd/>
              <a:tailEnd/>
            </a:ln>
          </p:spPr>
          <p:txBody>
            <a:bodyPr wrap="none">
              <a:spAutoFit/>
            </a:bodyPr>
            <a:lstStyle/>
            <a:p>
              <a:r>
                <a:rPr lang="en-US" sz="1000"/>
                <a:t>54</a:t>
              </a:r>
            </a:p>
          </p:txBody>
        </p:sp>
      </p:grpSp>
      <p:grpSp>
        <p:nvGrpSpPr>
          <p:cNvPr id="82972" name="Group 2"/>
          <p:cNvGrpSpPr>
            <a:grpSpLocks/>
          </p:cNvGrpSpPr>
          <p:nvPr/>
        </p:nvGrpSpPr>
        <p:grpSpPr bwMode="auto">
          <a:xfrm>
            <a:off x="3913188" y="1449388"/>
            <a:ext cx="465137" cy="2065337"/>
            <a:chOff x="3913188" y="1449388"/>
            <a:chExt cx="465137" cy="2065337"/>
          </a:xfrm>
        </p:grpSpPr>
        <p:sp>
          <p:nvSpPr>
            <p:cNvPr id="40" name="Rectangle 14"/>
            <p:cNvSpPr>
              <a:spLocks noChangeArrowheads="1"/>
            </p:cNvSpPr>
            <p:nvPr/>
          </p:nvSpPr>
          <p:spPr bwMode="auto">
            <a:xfrm>
              <a:off x="3964978" y="1686005"/>
              <a:ext cx="378554" cy="1678988"/>
            </a:xfrm>
            <a:prstGeom prst="rect">
              <a:avLst/>
            </a:prstGeom>
            <a:solidFill>
              <a:srgbClr val="000000"/>
            </a:solidFill>
            <a:ln w="9525">
              <a:solidFill>
                <a:schemeClr val="bg1"/>
              </a:solidFill>
              <a:miter lim="800000"/>
              <a:headEnd/>
              <a:tailEnd/>
            </a:ln>
          </p:spPr>
          <p:txBody>
            <a:bodyPr vert="vert270" wrap="none" lIns="82058" tIns="41029" rIns="82058" bIns="41029" anchor="ctr"/>
            <a:lstStyle/>
            <a:p>
              <a:pPr fontAlgn="auto">
                <a:spcBef>
                  <a:spcPts val="0"/>
                </a:spcBef>
                <a:spcAft>
                  <a:spcPts val="0"/>
                </a:spcAft>
                <a:defRPr/>
              </a:pPr>
              <a:r>
                <a:rPr lang="en-US" sz="1200" dirty="0">
                  <a:solidFill>
                    <a:schemeClr val="bg1"/>
                  </a:solidFill>
                  <a:latin typeface="+mn-lt"/>
                  <a:ea typeface="+mn-ea"/>
                  <a:cs typeface="ヒラギノ角ゴ Pro W3"/>
                </a:rPr>
                <a:t>Group A</a:t>
              </a:r>
            </a:p>
          </p:txBody>
        </p:sp>
        <p:sp>
          <p:nvSpPr>
            <p:cNvPr id="225314" name="Text Box 55"/>
            <p:cNvSpPr txBox="1">
              <a:spLocks noChangeArrowheads="1"/>
            </p:cNvSpPr>
            <p:nvPr/>
          </p:nvSpPr>
          <p:spPr bwMode="auto">
            <a:xfrm>
              <a:off x="3913188" y="1449388"/>
              <a:ext cx="400050" cy="252412"/>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169</a:t>
              </a:r>
            </a:p>
          </p:txBody>
        </p:sp>
        <p:sp>
          <p:nvSpPr>
            <p:cNvPr id="83075" name="TextBox 64"/>
            <p:cNvSpPr txBox="1">
              <a:spLocks noChangeArrowheads="1"/>
            </p:cNvSpPr>
            <p:nvPr/>
          </p:nvSpPr>
          <p:spPr bwMode="auto">
            <a:xfrm>
              <a:off x="3970338" y="3363913"/>
              <a:ext cx="407987" cy="150812"/>
            </a:xfrm>
            <a:prstGeom prst="rect">
              <a:avLst/>
            </a:prstGeom>
            <a:noFill/>
            <a:ln w="9525">
              <a:noFill/>
              <a:miter lim="800000"/>
              <a:headEnd/>
              <a:tailEnd/>
            </a:ln>
          </p:spPr>
          <p:txBody>
            <a:bodyPr wrap="none">
              <a:spAutoFit/>
            </a:bodyPr>
            <a:lstStyle/>
            <a:p>
              <a:r>
                <a:rPr lang="en-US" sz="1000"/>
                <a:t>181</a:t>
              </a:r>
            </a:p>
          </p:txBody>
        </p:sp>
      </p:grpSp>
      <p:grpSp>
        <p:nvGrpSpPr>
          <p:cNvPr id="82973" name="Group 3"/>
          <p:cNvGrpSpPr>
            <a:grpSpLocks/>
          </p:cNvGrpSpPr>
          <p:nvPr/>
        </p:nvGrpSpPr>
        <p:grpSpPr bwMode="auto">
          <a:xfrm>
            <a:off x="3522663" y="1492250"/>
            <a:ext cx="504825" cy="2120900"/>
            <a:chOff x="4279678" y="1492250"/>
            <a:chExt cx="505267" cy="2120552"/>
          </a:xfrm>
        </p:grpSpPr>
        <p:sp>
          <p:nvSpPr>
            <p:cNvPr id="41" name="Rectangle 14"/>
            <p:cNvSpPr>
              <a:spLocks noChangeArrowheads="1"/>
            </p:cNvSpPr>
            <p:nvPr/>
          </p:nvSpPr>
          <p:spPr bwMode="auto">
            <a:xfrm>
              <a:off x="4343533" y="1728265"/>
              <a:ext cx="378554" cy="1636726"/>
            </a:xfrm>
            <a:prstGeom prst="rect">
              <a:avLst/>
            </a:prstGeom>
            <a:solidFill>
              <a:srgbClr val="000000"/>
            </a:solidFill>
            <a:ln w="9525">
              <a:solidFill>
                <a:schemeClr val="bg1"/>
              </a:solidFill>
              <a:miter lim="800000"/>
              <a:headEnd/>
              <a:tailEnd/>
            </a:ln>
          </p:spPr>
          <p:txBody>
            <a:bodyPr vert="vert270" wrap="none" lIns="82058" tIns="41029" rIns="82058" bIns="41029" anchor="ctr"/>
            <a:lstStyle/>
            <a:p>
              <a:pPr fontAlgn="auto">
                <a:spcBef>
                  <a:spcPts val="0"/>
                </a:spcBef>
                <a:spcAft>
                  <a:spcPts val="0"/>
                </a:spcAft>
                <a:defRPr/>
              </a:pPr>
              <a:r>
                <a:rPr lang="en-US" sz="1200" dirty="0">
                  <a:solidFill>
                    <a:schemeClr val="bg1"/>
                  </a:solidFill>
                  <a:latin typeface="+mn-lt"/>
                  <a:ea typeface="+mn-ea"/>
                  <a:cs typeface="ヒラギノ角ゴ Pro W3"/>
                </a:rPr>
                <a:t>Group B</a:t>
              </a:r>
            </a:p>
          </p:txBody>
        </p:sp>
        <p:sp>
          <p:nvSpPr>
            <p:cNvPr id="225315" name="Text Box 55"/>
            <p:cNvSpPr txBox="1">
              <a:spLocks noChangeArrowheads="1"/>
            </p:cNvSpPr>
            <p:nvPr/>
          </p:nvSpPr>
          <p:spPr bwMode="auto">
            <a:xfrm>
              <a:off x="4297155" y="1492250"/>
              <a:ext cx="400400" cy="252372"/>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168</a:t>
              </a:r>
            </a:p>
          </p:txBody>
        </p:sp>
        <p:sp>
          <p:nvSpPr>
            <p:cNvPr id="83072" name="TextBox 65"/>
            <p:cNvSpPr txBox="1">
              <a:spLocks noChangeArrowheads="1"/>
            </p:cNvSpPr>
            <p:nvPr/>
          </p:nvSpPr>
          <p:spPr bwMode="auto">
            <a:xfrm>
              <a:off x="4279678" y="3366581"/>
              <a:ext cx="505267" cy="246221"/>
            </a:xfrm>
            <a:prstGeom prst="rect">
              <a:avLst/>
            </a:prstGeom>
            <a:noFill/>
            <a:ln w="9525">
              <a:noFill/>
              <a:miter lim="800000"/>
              <a:headEnd/>
              <a:tailEnd/>
            </a:ln>
          </p:spPr>
          <p:txBody>
            <a:bodyPr wrap="none">
              <a:spAutoFit/>
            </a:bodyPr>
            <a:lstStyle/>
            <a:p>
              <a:r>
                <a:rPr lang="en-US" sz="1000"/>
                <a:t>N=84</a:t>
              </a:r>
            </a:p>
          </p:txBody>
        </p:sp>
      </p:grpSp>
      <p:grpSp>
        <p:nvGrpSpPr>
          <p:cNvPr id="82974" name="Group 10"/>
          <p:cNvGrpSpPr>
            <a:grpSpLocks/>
          </p:cNvGrpSpPr>
          <p:nvPr/>
        </p:nvGrpSpPr>
        <p:grpSpPr bwMode="auto">
          <a:xfrm>
            <a:off x="7334250" y="2817813"/>
            <a:ext cx="401638" cy="785812"/>
            <a:chOff x="6575425" y="2824163"/>
            <a:chExt cx="401638" cy="785971"/>
          </a:xfrm>
        </p:grpSpPr>
        <p:sp>
          <p:nvSpPr>
            <p:cNvPr id="46" name="Rectangle 14"/>
            <p:cNvSpPr>
              <a:spLocks noChangeArrowheads="1"/>
            </p:cNvSpPr>
            <p:nvPr/>
          </p:nvSpPr>
          <p:spPr bwMode="auto">
            <a:xfrm>
              <a:off x="6583363" y="3040107"/>
              <a:ext cx="377825" cy="325503"/>
            </a:xfrm>
            <a:prstGeom prst="rect">
              <a:avLst/>
            </a:prstGeom>
            <a:solidFill>
              <a:schemeClr val="bg1"/>
            </a:solidFill>
            <a:ln w="9525">
              <a:solidFill>
                <a:srgbClr val="000000"/>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latin typeface="+mn-lt"/>
                <a:ea typeface="+mn-ea"/>
                <a:cs typeface="ヒラギノ角ゴ Pro W3"/>
              </a:endParaRPr>
            </a:p>
          </p:txBody>
        </p:sp>
        <p:sp>
          <p:nvSpPr>
            <p:cNvPr id="225319" name="Text Box 55"/>
            <p:cNvSpPr txBox="1">
              <a:spLocks noChangeArrowheads="1"/>
            </p:cNvSpPr>
            <p:nvPr/>
          </p:nvSpPr>
          <p:spPr bwMode="auto">
            <a:xfrm>
              <a:off x="6575425" y="2824163"/>
              <a:ext cx="401638" cy="252463"/>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145</a:t>
              </a:r>
            </a:p>
          </p:txBody>
        </p:sp>
        <p:sp>
          <p:nvSpPr>
            <p:cNvPr id="83069" name="TextBox 69"/>
            <p:cNvSpPr txBox="1">
              <a:spLocks noChangeArrowheads="1"/>
            </p:cNvSpPr>
            <p:nvPr/>
          </p:nvSpPr>
          <p:spPr bwMode="auto">
            <a:xfrm>
              <a:off x="6638312" y="3363913"/>
              <a:ext cx="327308" cy="246221"/>
            </a:xfrm>
            <a:prstGeom prst="rect">
              <a:avLst/>
            </a:prstGeom>
            <a:noFill/>
            <a:ln w="9525">
              <a:noFill/>
              <a:miter lim="800000"/>
              <a:headEnd/>
              <a:tailEnd/>
            </a:ln>
          </p:spPr>
          <p:txBody>
            <a:bodyPr wrap="none">
              <a:spAutoFit/>
            </a:bodyPr>
            <a:lstStyle/>
            <a:p>
              <a:r>
                <a:rPr lang="en-US" sz="1000"/>
                <a:t>50</a:t>
              </a:r>
            </a:p>
          </p:txBody>
        </p:sp>
      </p:grpSp>
      <p:grpSp>
        <p:nvGrpSpPr>
          <p:cNvPr id="82975" name="Group 11"/>
          <p:cNvGrpSpPr>
            <a:grpSpLocks/>
          </p:cNvGrpSpPr>
          <p:nvPr/>
        </p:nvGrpSpPr>
        <p:grpSpPr bwMode="auto">
          <a:xfrm>
            <a:off x="6946900" y="2987675"/>
            <a:ext cx="452438" cy="527050"/>
            <a:chOff x="6946900" y="2987675"/>
            <a:chExt cx="452438" cy="527050"/>
          </a:xfrm>
        </p:grpSpPr>
        <p:sp>
          <p:nvSpPr>
            <p:cNvPr id="48" name="Rectangle 14"/>
            <p:cNvSpPr>
              <a:spLocks noChangeArrowheads="1"/>
            </p:cNvSpPr>
            <p:nvPr/>
          </p:nvSpPr>
          <p:spPr bwMode="auto">
            <a:xfrm>
              <a:off x="6962775" y="3222625"/>
              <a:ext cx="376238" cy="142875"/>
            </a:xfrm>
            <a:prstGeom prst="rect">
              <a:avLst/>
            </a:prstGeom>
            <a:solidFill>
              <a:schemeClr val="bg1"/>
            </a:solidFill>
            <a:ln w="9525">
              <a:solidFill>
                <a:srgbClr val="000000"/>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latin typeface="+mn-lt"/>
                <a:ea typeface="+mn-ea"/>
                <a:cs typeface="ヒラギノ角ゴ Pro W3"/>
              </a:endParaRPr>
            </a:p>
          </p:txBody>
        </p:sp>
        <p:sp>
          <p:nvSpPr>
            <p:cNvPr id="225320" name="Text Box 55"/>
            <p:cNvSpPr txBox="1">
              <a:spLocks noChangeArrowheads="1"/>
            </p:cNvSpPr>
            <p:nvPr/>
          </p:nvSpPr>
          <p:spPr bwMode="auto">
            <a:xfrm>
              <a:off x="6946900" y="2987675"/>
              <a:ext cx="400050" cy="252413"/>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142</a:t>
              </a:r>
            </a:p>
          </p:txBody>
        </p:sp>
        <p:sp>
          <p:nvSpPr>
            <p:cNvPr id="83066" name="TextBox 70"/>
            <p:cNvSpPr txBox="1">
              <a:spLocks noChangeArrowheads="1"/>
            </p:cNvSpPr>
            <p:nvPr/>
          </p:nvSpPr>
          <p:spPr bwMode="auto">
            <a:xfrm>
              <a:off x="6992938" y="3363913"/>
              <a:ext cx="406400" cy="150812"/>
            </a:xfrm>
            <a:prstGeom prst="rect">
              <a:avLst/>
            </a:prstGeom>
            <a:noFill/>
            <a:ln w="9525">
              <a:noFill/>
              <a:miter lim="800000"/>
              <a:headEnd/>
              <a:tailEnd/>
            </a:ln>
          </p:spPr>
          <p:txBody>
            <a:bodyPr wrap="none">
              <a:spAutoFit/>
            </a:bodyPr>
            <a:lstStyle/>
            <a:p>
              <a:r>
                <a:rPr lang="en-US" sz="1000"/>
                <a:t>166</a:t>
              </a:r>
            </a:p>
          </p:txBody>
        </p:sp>
      </p:grpSp>
      <p:grpSp>
        <p:nvGrpSpPr>
          <p:cNvPr id="82976" name="Group 12"/>
          <p:cNvGrpSpPr>
            <a:grpSpLocks/>
          </p:cNvGrpSpPr>
          <p:nvPr/>
        </p:nvGrpSpPr>
        <p:grpSpPr bwMode="auto">
          <a:xfrm>
            <a:off x="6546850" y="2921000"/>
            <a:ext cx="495300" cy="682625"/>
            <a:chOff x="7302000" y="2927350"/>
            <a:chExt cx="494809" cy="682784"/>
          </a:xfrm>
        </p:grpSpPr>
        <p:sp>
          <p:nvSpPr>
            <p:cNvPr id="49" name="Rectangle 14"/>
            <p:cNvSpPr>
              <a:spLocks noChangeArrowheads="1"/>
            </p:cNvSpPr>
            <p:nvPr/>
          </p:nvSpPr>
          <p:spPr bwMode="auto">
            <a:xfrm>
              <a:off x="7338477" y="3168706"/>
              <a:ext cx="380622" cy="196896"/>
            </a:xfrm>
            <a:prstGeom prst="rect">
              <a:avLst/>
            </a:prstGeom>
            <a:solidFill>
              <a:schemeClr val="bg1"/>
            </a:solidFill>
            <a:ln w="9525">
              <a:solidFill>
                <a:srgbClr val="000000"/>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latin typeface="+mn-lt"/>
                <a:ea typeface="+mn-ea"/>
                <a:cs typeface="ヒラギノ角ゴ Pro W3"/>
              </a:endParaRPr>
            </a:p>
          </p:txBody>
        </p:sp>
        <p:sp>
          <p:nvSpPr>
            <p:cNvPr id="225321" name="Text Box 55"/>
            <p:cNvSpPr txBox="1">
              <a:spLocks noChangeArrowheads="1"/>
            </p:cNvSpPr>
            <p:nvPr/>
          </p:nvSpPr>
          <p:spPr bwMode="auto">
            <a:xfrm>
              <a:off x="7311516" y="2927350"/>
              <a:ext cx="402825" cy="252472"/>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143</a:t>
              </a:r>
            </a:p>
          </p:txBody>
        </p:sp>
        <p:sp>
          <p:nvSpPr>
            <p:cNvPr id="83063" name="TextBox 71"/>
            <p:cNvSpPr txBox="1">
              <a:spLocks noChangeArrowheads="1"/>
            </p:cNvSpPr>
            <p:nvPr/>
          </p:nvSpPr>
          <p:spPr bwMode="auto">
            <a:xfrm>
              <a:off x="7302000" y="3363913"/>
              <a:ext cx="494809" cy="246221"/>
            </a:xfrm>
            <a:prstGeom prst="rect">
              <a:avLst/>
            </a:prstGeom>
            <a:noFill/>
            <a:ln w="9525">
              <a:noFill/>
              <a:miter lim="800000"/>
              <a:headEnd/>
              <a:tailEnd/>
            </a:ln>
          </p:spPr>
          <p:txBody>
            <a:bodyPr wrap="none">
              <a:spAutoFit/>
            </a:bodyPr>
            <a:lstStyle/>
            <a:p>
              <a:r>
                <a:rPr lang="en-US" sz="1000"/>
                <a:t>N=78</a:t>
              </a:r>
            </a:p>
          </p:txBody>
        </p:sp>
      </p:grpSp>
      <p:sp>
        <p:nvSpPr>
          <p:cNvPr id="82977" name="TextBox 72"/>
          <p:cNvSpPr txBox="1">
            <a:spLocks noChangeArrowheads="1"/>
          </p:cNvSpPr>
          <p:nvPr/>
        </p:nvSpPr>
        <p:spPr bwMode="auto">
          <a:xfrm>
            <a:off x="8107363" y="3365500"/>
            <a:ext cx="576262" cy="150813"/>
          </a:xfrm>
          <a:prstGeom prst="rect">
            <a:avLst/>
          </a:prstGeom>
          <a:noFill/>
          <a:ln w="9525">
            <a:noFill/>
            <a:miter lim="800000"/>
            <a:headEnd/>
            <a:tailEnd/>
          </a:ln>
        </p:spPr>
        <p:txBody>
          <a:bodyPr wrap="none">
            <a:spAutoFit/>
          </a:bodyPr>
          <a:lstStyle/>
          <a:p>
            <a:r>
              <a:rPr lang="en-US" sz="1000"/>
              <a:t>N=271</a:t>
            </a:r>
          </a:p>
        </p:txBody>
      </p:sp>
      <p:sp>
        <p:nvSpPr>
          <p:cNvPr id="82978" name="Rectangle 99"/>
          <p:cNvSpPr>
            <a:spLocks noChangeArrowheads="1"/>
          </p:cNvSpPr>
          <p:nvPr/>
        </p:nvSpPr>
        <p:spPr bwMode="auto">
          <a:xfrm>
            <a:off x="7554913" y="1111250"/>
            <a:ext cx="200025" cy="207963"/>
          </a:xfrm>
          <a:prstGeom prst="rect">
            <a:avLst/>
          </a:prstGeom>
          <a:solidFill>
            <a:srgbClr val="FFFFFF"/>
          </a:solidFill>
          <a:ln w="9525">
            <a:solidFill>
              <a:srgbClr val="000000"/>
            </a:solidFill>
            <a:miter lim="800000"/>
            <a:headEnd/>
            <a:tailEnd/>
          </a:ln>
        </p:spPr>
        <p:txBody>
          <a:bodyPr lIns="101882" tIns="50941" rIns="101882" bIns="50941"/>
          <a:lstStyle/>
          <a:p>
            <a:pPr algn="ctr" defTabSz="1019175">
              <a:spcAft>
                <a:spcPct val="20000"/>
              </a:spcAft>
              <a:buClr>
                <a:srgbClr val="8C1A24"/>
              </a:buClr>
              <a:buSzPct val="115000"/>
            </a:pPr>
            <a:endParaRPr lang="en-US" sz="1100" i="1">
              <a:solidFill>
                <a:srgbClr val="333333"/>
              </a:solidFill>
            </a:endParaRPr>
          </a:p>
        </p:txBody>
      </p:sp>
      <p:sp>
        <p:nvSpPr>
          <p:cNvPr id="82979" name="Rectangle 100"/>
          <p:cNvSpPr>
            <a:spLocks noChangeArrowheads="1"/>
          </p:cNvSpPr>
          <p:nvPr/>
        </p:nvSpPr>
        <p:spPr bwMode="auto">
          <a:xfrm>
            <a:off x="7804150" y="1111250"/>
            <a:ext cx="284163" cy="184150"/>
          </a:xfrm>
          <a:prstGeom prst="rect">
            <a:avLst/>
          </a:prstGeom>
          <a:noFill/>
          <a:ln w="9525">
            <a:noFill/>
            <a:miter lim="800000"/>
            <a:headEnd/>
            <a:tailEnd/>
          </a:ln>
        </p:spPr>
        <p:txBody>
          <a:bodyPr wrap="none" lIns="0" tIns="0" rIns="0" bIns="0">
            <a:spAutoFit/>
          </a:bodyPr>
          <a:lstStyle/>
          <a:p>
            <a:pPr defTabSz="1019175"/>
            <a:r>
              <a:rPr lang="en-US" sz="1200">
                <a:solidFill>
                  <a:srgbClr val="333333"/>
                </a:solidFill>
              </a:rPr>
              <a:t>BAT</a:t>
            </a:r>
          </a:p>
        </p:txBody>
      </p:sp>
      <p:sp>
        <p:nvSpPr>
          <p:cNvPr id="82980" name="Rectangle 99"/>
          <p:cNvSpPr>
            <a:spLocks noChangeArrowheads="1"/>
          </p:cNvSpPr>
          <p:nvPr/>
        </p:nvSpPr>
        <p:spPr bwMode="auto">
          <a:xfrm>
            <a:off x="7554913" y="865188"/>
            <a:ext cx="200025" cy="206375"/>
          </a:xfrm>
          <a:prstGeom prst="rect">
            <a:avLst/>
          </a:prstGeom>
          <a:solidFill>
            <a:schemeClr val="tx1"/>
          </a:solidFill>
          <a:ln w="9525">
            <a:solidFill>
              <a:srgbClr val="000000"/>
            </a:solidFill>
            <a:miter lim="800000"/>
            <a:headEnd/>
            <a:tailEnd/>
          </a:ln>
        </p:spPr>
        <p:txBody>
          <a:bodyPr lIns="101882" tIns="50941" rIns="101882" bIns="50941"/>
          <a:lstStyle/>
          <a:p>
            <a:pPr algn="ctr" defTabSz="1019175">
              <a:spcAft>
                <a:spcPct val="20000"/>
              </a:spcAft>
              <a:buClr>
                <a:srgbClr val="8C1A24"/>
              </a:buClr>
              <a:buSzPct val="115000"/>
            </a:pPr>
            <a:endParaRPr lang="en-US" sz="1100" i="1">
              <a:solidFill>
                <a:srgbClr val="333333"/>
              </a:solidFill>
            </a:endParaRPr>
          </a:p>
        </p:txBody>
      </p:sp>
      <p:sp>
        <p:nvSpPr>
          <p:cNvPr id="82981" name="Rectangle 100"/>
          <p:cNvSpPr>
            <a:spLocks noChangeArrowheads="1"/>
          </p:cNvSpPr>
          <p:nvPr/>
        </p:nvSpPr>
        <p:spPr bwMode="auto">
          <a:xfrm>
            <a:off x="7804150" y="863600"/>
            <a:ext cx="525463" cy="185738"/>
          </a:xfrm>
          <a:prstGeom prst="rect">
            <a:avLst/>
          </a:prstGeom>
          <a:noFill/>
          <a:ln w="9525">
            <a:noFill/>
            <a:miter lim="800000"/>
            <a:headEnd/>
            <a:tailEnd/>
          </a:ln>
        </p:spPr>
        <p:txBody>
          <a:bodyPr wrap="none" lIns="0" tIns="0" rIns="0" bIns="0">
            <a:spAutoFit/>
          </a:bodyPr>
          <a:lstStyle/>
          <a:p>
            <a:pPr defTabSz="1019175"/>
            <a:r>
              <a:rPr lang="en-US" sz="1200">
                <a:solidFill>
                  <a:srgbClr val="333333"/>
                </a:solidFill>
              </a:rPr>
              <a:t>No BAT</a:t>
            </a:r>
          </a:p>
        </p:txBody>
      </p:sp>
      <p:sp>
        <p:nvSpPr>
          <p:cNvPr id="82983" name="Rectangle 8"/>
          <p:cNvSpPr>
            <a:spLocks noChangeArrowheads="1"/>
          </p:cNvSpPr>
          <p:nvPr/>
        </p:nvSpPr>
        <p:spPr bwMode="auto">
          <a:xfrm>
            <a:off x="1169988" y="6191250"/>
            <a:ext cx="260350" cy="215900"/>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-40</a:t>
            </a:r>
            <a:endParaRPr lang="en-US" sz="1200">
              <a:ea typeface="ヒラギノ角ゴ Pro W3" pitchFamily="39" charset="-128"/>
            </a:endParaRPr>
          </a:p>
        </p:txBody>
      </p:sp>
      <p:sp>
        <p:nvSpPr>
          <p:cNvPr id="82984" name="Rectangle 9"/>
          <p:cNvSpPr>
            <a:spLocks noChangeArrowheads="1"/>
          </p:cNvSpPr>
          <p:nvPr/>
        </p:nvSpPr>
        <p:spPr bwMode="auto">
          <a:xfrm>
            <a:off x="1169988" y="5618163"/>
            <a:ext cx="260350" cy="214312"/>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-30</a:t>
            </a:r>
            <a:endParaRPr lang="en-US" sz="1200">
              <a:ea typeface="ヒラギノ角ゴ Pro W3" pitchFamily="39" charset="-128"/>
            </a:endParaRPr>
          </a:p>
        </p:txBody>
      </p:sp>
      <p:sp>
        <p:nvSpPr>
          <p:cNvPr id="82985" name="Rectangle 10"/>
          <p:cNvSpPr>
            <a:spLocks noChangeArrowheads="1"/>
          </p:cNvSpPr>
          <p:nvPr/>
        </p:nvSpPr>
        <p:spPr bwMode="auto">
          <a:xfrm>
            <a:off x="1169988" y="5075238"/>
            <a:ext cx="260350" cy="214312"/>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-20</a:t>
            </a:r>
            <a:endParaRPr lang="en-US" sz="1200">
              <a:ea typeface="ヒラギノ角ゴ Pro W3" pitchFamily="39" charset="-128"/>
            </a:endParaRPr>
          </a:p>
        </p:txBody>
      </p:sp>
      <p:sp>
        <p:nvSpPr>
          <p:cNvPr id="82986" name="Rectangle 11"/>
          <p:cNvSpPr>
            <a:spLocks noChangeArrowheads="1"/>
          </p:cNvSpPr>
          <p:nvPr/>
        </p:nvSpPr>
        <p:spPr bwMode="auto">
          <a:xfrm>
            <a:off x="1169988" y="4532313"/>
            <a:ext cx="260350" cy="214312"/>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-10</a:t>
            </a:r>
            <a:endParaRPr lang="en-US" sz="1200">
              <a:ea typeface="ヒラギノ角ゴ Pro W3" pitchFamily="39" charset="-128"/>
            </a:endParaRPr>
          </a:p>
        </p:txBody>
      </p:sp>
      <p:sp>
        <p:nvSpPr>
          <p:cNvPr id="82987" name="Rectangle 12"/>
          <p:cNvSpPr>
            <a:spLocks noChangeArrowheads="1"/>
          </p:cNvSpPr>
          <p:nvPr/>
        </p:nvSpPr>
        <p:spPr bwMode="auto">
          <a:xfrm>
            <a:off x="1330325" y="4013200"/>
            <a:ext cx="100013" cy="215900"/>
          </a:xfrm>
          <a:prstGeom prst="rect">
            <a:avLst/>
          </a:prstGeom>
          <a:noFill/>
          <a:ln w="9525">
            <a:noFill/>
            <a:miter lim="800000"/>
            <a:headEnd/>
            <a:tailEnd/>
          </a:ln>
        </p:spPr>
        <p:txBody>
          <a:bodyPr wrap="none" lIns="0" tIns="0" rIns="0" bIns="0">
            <a:spAutoFit/>
          </a:bodyPr>
          <a:lstStyle/>
          <a:p>
            <a:r>
              <a:rPr lang="en-US" sz="1400">
                <a:ea typeface="ヒラギノ角ゴ Pro W3" pitchFamily="39" charset="-128"/>
              </a:rPr>
              <a:t>0</a:t>
            </a:r>
            <a:endParaRPr lang="en-US" sz="1200">
              <a:ea typeface="ヒラギノ角ゴ Pro W3" pitchFamily="39" charset="-128"/>
            </a:endParaRPr>
          </a:p>
        </p:txBody>
      </p:sp>
      <p:sp>
        <p:nvSpPr>
          <p:cNvPr id="82988" name="Line 16"/>
          <p:cNvSpPr>
            <a:spLocks noChangeShapeType="1"/>
          </p:cNvSpPr>
          <p:nvPr/>
        </p:nvSpPr>
        <p:spPr bwMode="auto">
          <a:xfrm flipH="1">
            <a:off x="1487488" y="5183188"/>
            <a:ext cx="93662" cy="0"/>
          </a:xfrm>
          <a:prstGeom prst="line">
            <a:avLst/>
          </a:prstGeom>
          <a:noFill/>
          <a:ln w="19050">
            <a:solidFill>
              <a:srgbClr val="000000"/>
            </a:solidFill>
            <a:round/>
            <a:headEnd/>
            <a:tailEnd/>
          </a:ln>
        </p:spPr>
        <p:txBody>
          <a:bodyPr lIns="82058" tIns="41029" rIns="82058" bIns="41029"/>
          <a:lstStyle/>
          <a:p>
            <a:endParaRPr lang="en-US"/>
          </a:p>
        </p:txBody>
      </p:sp>
      <p:sp>
        <p:nvSpPr>
          <p:cNvPr id="82989" name="Line 17"/>
          <p:cNvSpPr>
            <a:spLocks noChangeShapeType="1"/>
          </p:cNvSpPr>
          <p:nvPr/>
        </p:nvSpPr>
        <p:spPr bwMode="auto">
          <a:xfrm flipH="1">
            <a:off x="1487488" y="5735638"/>
            <a:ext cx="93662" cy="0"/>
          </a:xfrm>
          <a:prstGeom prst="line">
            <a:avLst/>
          </a:prstGeom>
          <a:noFill/>
          <a:ln w="19050">
            <a:solidFill>
              <a:srgbClr val="000000"/>
            </a:solidFill>
            <a:round/>
            <a:headEnd/>
            <a:tailEnd/>
          </a:ln>
        </p:spPr>
        <p:txBody>
          <a:bodyPr lIns="82058" tIns="41029" rIns="82058" bIns="41029"/>
          <a:lstStyle/>
          <a:p>
            <a:endParaRPr lang="en-US"/>
          </a:p>
        </p:txBody>
      </p:sp>
      <p:sp>
        <p:nvSpPr>
          <p:cNvPr id="82990" name="Line 18"/>
          <p:cNvSpPr>
            <a:spLocks noChangeShapeType="1"/>
          </p:cNvSpPr>
          <p:nvPr/>
        </p:nvSpPr>
        <p:spPr bwMode="auto">
          <a:xfrm flipH="1">
            <a:off x="1487488" y="4645025"/>
            <a:ext cx="93662" cy="0"/>
          </a:xfrm>
          <a:prstGeom prst="line">
            <a:avLst/>
          </a:prstGeom>
          <a:noFill/>
          <a:ln w="19050">
            <a:solidFill>
              <a:srgbClr val="000000"/>
            </a:solidFill>
            <a:round/>
            <a:headEnd/>
            <a:tailEnd/>
          </a:ln>
        </p:spPr>
        <p:txBody>
          <a:bodyPr lIns="82058" tIns="41029" rIns="82058" bIns="41029"/>
          <a:lstStyle/>
          <a:p>
            <a:endParaRPr lang="en-US"/>
          </a:p>
        </p:txBody>
      </p:sp>
      <p:sp>
        <p:nvSpPr>
          <p:cNvPr id="82991" name="Line 25"/>
          <p:cNvSpPr>
            <a:spLocks noChangeShapeType="1"/>
          </p:cNvSpPr>
          <p:nvPr/>
        </p:nvSpPr>
        <p:spPr bwMode="auto">
          <a:xfrm flipH="1">
            <a:off x="1487488" y="6311900"/>
            <a:ext cx="93662" cy="0"/>
          </a:xfrm>
          <a:prstGeom prst="line">
            <a:avLst/>
          </a:prstGeom>
          <a:noFill/>
          <a:ln w="19050">
            <a:solidFill>
              <a:srgbClr val="000000"/>
            </a:solidFill>
            <a:round/>
            <a:headEnd/>
            <a:tailEnd/>
          </a:ln>
        </p:spPr>
        <p:txBody>
          <a:bodyPr lIns="82058" tIns="41029" rIns="82058" bIns="41029"/>
          <a:lstStyle/>
          <a:p>
            <a:endParaRPr lang="en-US"/>
          </a:p>
        </p:txBody>
      </p:sp>
      <p:sp>
        <p:nvSpPr>
          <p:cNvPr id="82992" name="Line 36"/>
          <p:cNvSpPr>
            <a:spLocks noChangeShapeType="1"/>
          </p:cNvSpPr>
          <p:nvPr/>
        </p:nvSpPr>
        <p:spPr bwMode="auto">
          <a:xfrm flipV="1">
            <a:off x="1581150" y="4130675"/>
            <a:ext cx="0" cy="2460625"/>
          </a:xfrm>
          <a:prstGeom prst="line">
            <a:avLst/>
          </a:prstGeom>
          <a:noFill/>
          <a:ln w="19050">
            <a:solidFill>
              <a:srgbClr val="000000"/>
            </a:solidFill>
            <a:round/>
            <a:headEnd/>
            <a:tailEnd/>
          </a:ln>
        </p:spPr>
        <p:txBody>
          <a:bodyPr lIns="82058" tIns="41029" rIns="82058" bIns="41029"/>
          <a:lstStyle/>
          <a:p>
            <a:endParaRPr lang="en-US"/>
          </a:p>
        </p:txBody>
      </p:sp>
      <p:sp>
        <p:nvSpPr>
          <p:cNvPr id="83" name="Rectangle 14"/>
          <p:cNvSpPr>
            <a:spLocks noChangeArrowheads="1"/>
          </p:cNvSpPr>
          <p:nvPr/>
        </p:nvSpPr>
        <p:spPr bwMode="auto">
          <a:xfrm>
            <a:off x="8188325" y="4129088"/>
            <a:ext cx="369888" cy="1731962"/>
          </a:xfrm>
          <a:prstGeom prst="rect">
            <a:avLst/>
          </a:prstGeom>
          <a:solidFill>
            <a:schemeClr val="bg1"/>
          </a:solidFill>
          <a:ln w="9525">
            <a:solidFill>
              <a:srgbClr val="000000"/>
            </a:solidFill>
            <a:miter lim="800000"/>
            <a:headEnd/>
            <a:tailEnd/>
          </a:ln>
        </p:spPr>
        <p:txBody>
          <a:bodyPr vert="vert270" wrap="none" lIns="82058" tIns="41029" rIns="82058" bIns="41029" anchor="b"/>
          <a:lstStyle/>
          <a:p>
            <a:pPr fontAlgn="auto">
              <a:spcBef>
                <a:spcPts val="0"/>
              </a:spcBef>
              <a:spcAft>
                <a:spcPts val="0"/>
              </a:spcAft>
              <a:defRPr/>
            </a:pPr>
            <a:endParaRPr lang="en-US" sz="1200" dirty="0">
              <a:latin typeface="+mn-lt"/>
              <a:ea typeface="+mn-ea"/>
              <a:cs typeface="ヒラギノ角ゴ Pro W3"/>
            </a:endParaRPr>
          </a:p>
        </p:txBody>
      </p:sp>
      <p:grpSp>
        <p:nvGrpSpPr>
          <p:cNvPr id="82994" name="Group 6"/>
          <p:cNvGrpSpPr>
            <a:grpSpLocks/>
          </p:cNvGrpSpPr>
          <p:nvPr/>
        </p:nvGrpSpPr>
        <p:grpSpPr bwMode="auto">
          <a:xfrm>
            <a:off x="3590925" y="4125913"/>
            <a:ext cx="369888" cy="819150"/>
            <a:chOff x="4333875" y="4124325"/>
            <a:chExt cx="369888" cy="819150"/>
          </a:xfrm>
        </p:grpSpPr>
        <p:sp>
          <p:nvSpPr>
            <p:cNvPr id="76" name="Rectangle 14"/>
            <p:cNvSpPr>
              <a:spLocks noChangeArrowheads="1"/>
            </p:cNvSpPr>
            <p:nvPr/>
          </p:nvSpPr>
          <p:spPr bwMode="auto">
            <a:xfrm>
              <a:off x="4333875" y="4124325"/>
              <a:ext cx="369888" cy="439737"/>
            </a:xfrm>
            <a:prstGeom prst="rect">
              <a:avLst/>
            </a:prstGeom>
            <a:solidFill>
              <a:srgbClr val="000000"/>
            </a:solidFill>
            <a:ln w="9525">
              <a:solidFill>
                <a:schemeClr val="bg1"/>
              </a:solidFill>
              <a:miter lim="800000"/>
              <a:headEnd/>
              <a:tailEnd/>
            </a:ln>
          </p:spPr>
          <p:txBody>
            <a:bodyPr vert="vert270" wrap="none" lIns="82058" tIns="41029" rIns="82058" bIns="41029" anchor="b"/>
            <a:lstStyle/>
            <a:p>
              <a:pPr algn="r" fontAlgn="auto">
                <a:spcBef>
                  <a:spcPts val="0"/>
                </a:spcBef>
                <a:spcAft>
                  <a:spcPts val="0"/>
                </a:spcAft>
                <a:defRPr/>
              </a:pPr>
              <a:endParaRPr lang="en-US" sz="900" dirty="0">
                <a:solidFill>
                  <a:schemeClr val="bg1"/>
                </a:solidFill>
                <a:latin typeface="+mn-lt"/>
                <a:ea typeface="+mn-ea"/>
                <a:cs typeface="ヒラギノ角ゴ Pro W3"/>
              </a:endParaRPr>
            </a:p>
          </p:txBody>
        </p:sp>
        <p:sp>
          <p:nvSpPr>
            <p:cNvPr id="86" name="Text Box 55"/>
            <p:cNvSpPr txBox="1">
              <a:spLocks noChangeArrowheads="1"/>
            </p:cNvSpPr>
            <p:nvPr/>
          </p:nvSpPr>
          <p:spPr bwMode="auto">
            <a:xfrm>
              <a:off x="4367213" y="4699000"/>
              <a:ext cx="285750"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-8</a:t>
              </a:r>
            </a:p>
          </p:txBody>
        </p:sp>
        <p:grpSp>
          <p:nvGrpSpPr>
            <p:cNvPr id="83058" name="Group 7"/>
            <p:cNvGrpSpPr>
              <a:grpSpLocks/>
            </p:cNvGrpSpPr>
            <p:nvPr/>
          </p:nvGrpSpPr>
          <p:grpSpPr bwMode="auto">
            <a:xfrm>
              <a:off x="4479925" y="4557713"/>
              <a:ext cx="77788" cy="188912"/>
              <a:chOff x="2531775" y="3158894"/>
              <a:chExt cx="78075" cy="1056882"/>
            </a:xfrm>
          </p:grpSpPr>
          <p:cxnSp>
            <p:nvCxnSpPr>
              <p:cNvPr id="127" name="Straight Connector 126"/>
              <p:cNvCxnSpPr/>
              <p:nvPr/>
            </p:nvCxnSpPr>
            <p:spPr>
              <a:xfrm>
                <a:off x="2570016" y="3158888"/>
                <a:ext cx="0" cy="1056888"/>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2531775" y="4206892"/>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2995" name="Group 4"/>
          <p:cNvGrpSpPr>
            <a:grpSpLocks/>
          </p:cNvGrpSpPr>
          <p:nvPr/>
        </p:nvGrpSpPr>
        <p:grpSpPr bwMode="auto">
          <a:xfrm>
            <a:off x="4327525" y="4124325"/>
            <a:ext cx="377825" cy="827088"/>
            <a:chOff x="3584575" y="4124325"/>
            <a:chExt cx="377825" cy="827088"/>
          </a:xfrm>
        </p:grpSpPr>
        <p:sp>
          <p:nvSpPr>
            <p:cNvPr id="74" name="Rectangle 14"/>
            <p:cNvSpPr>
              <a:spLocks noChangeArrowheads="1"/>
            </p:cNvSpPr>
            <p:nvPr/>
          </p:nvSpPr>
          <p:spPr bwMode="auto">
            <a:xfrm>
              <a:off x="3592513" y="4124325"/>
              <a:ext cx="369887" cy="514350"/>
            </a:xfrm>
            <a:prstGeom prst="rect">
              <a:avLst/>
            </a:prstGeom>
            <a:solidFill>
              <a:srgbClr val="000000"/>
            </a:solidFill>
            <a:ln w="9525">
              <a:solidFill>
                <a:schemeClr val="bg1"/>
              </a:solidFill>
              <a:miter lim="800000"/>
              <a:headEnd/>
              <a:tailEnd/>
            </a:ln>
          </p:spPr>
          <p:txBody>
            <a:bodyPr vert="vert270" wrap="none" lIns="82058" tIns="41029" rIns="82058" bIns="41029" anchor="b"/>
            <a:lstStyle/>
            <a:p>
              <a:pPr algn="r" fontAlgn="auto">
                <a:spcBef>
                  <a:spcPts val="0"/>
                </a:spcBef>
                <a:spcAft>
                  <a:spcPts val="0"/>
                </a:spcAft>
                <a:defRPr/>
              </a:pPr>
              <a:endParaRPr lang="en-US" sz="900" dirty="0">
                <a:solidFill>
                  <a:schemeClr val="bg1"/>
                </a:solidFill>
                <a:latin typeface="+mn-lt"/>
                <a:ea typeface="+mn-ea"/>
                <a:cs typeface="ヒラギノ角ゴ Pro W3"/>
              </a:endParaRPr>
            </a:p>
          </p:txBody>
        </p:sp>
        <p:sp>
          <p:nvSpPr>
            <p:cNvPr id="84" name="Text Box 55"/>
            <p:cNvSpPr txBox="1">
              <a:spLocks noChangeArrowheads="1"/>
            </p:cNvSpPr>
            <p:nvPr/>
          </p:nvSpPr>
          <p:spPr bwMode="auto">
            <a:xfrm>
              <a:off x="3584575" y="4706938"/>
              <a:ext cx="360363"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-10</a:t>
              </a:r>
            </a:p>
          </p:txBody>
        </p:sp>
        <p:grpSp>
          <p:nvGrpSpPr>
            <p:cNvPr id="83053" name="Group 78"/>
            <p:cNvGrpSpPr>
              <a:grpSpLocks/>
            </p:cNvGrpSpPr>
            <p:nvPr/>
          </p:nvGrpSpPr>
          <p:grpSpPr bwMode="auto">
            <a:xfrm>
              <a:off x="3736975" y="4610100"/>
              <a:ext cx="77788" cy="119063"/>
              <a:chOff x="2531775" y="3158894"/>
              <a:chExt cx="78075" cy="1056882"/>
            </a:xfrm>
          </p:grpSpPr>
          <p:cxnSp>
            <p:nvCxnSpPr>
              <p:cNvPr id="125" name="Straight Connector 124"/>
              <p:cNvCxnSpPr/>
              <p:nvPr/>
            </p:nvCxnSpPr>
            <p:spPr>
              <a:xfrm>
                <a:off x="2570016"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2531775" y="4215776"/>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2996" name="Group 5"/>
          <p:cNvGrpSpPr>
            <a:grpSpLocks/>
          </p:cNvGrpSpPr>
          <p:nvPr/>
        </p:nvGrpSpPr>
        <p:grpSpPr bwMode="auto">
          <a:xfrm>
            <a:off x="3944938" y="4124325"/>
            <a:ext cx="388937" cy="893763"/>
            <a:chOff x="3944938" y="4124325"/>
            <a:chExt cx="388937" cy="893763"/>
          </a:xfrm>
        </p:grpSpPr>
        <p:sp>
          <p:nvSpPr>
            <p:cNvPr id="75" name="Rectangle 14"/>
            <p:cNvSpPr>
              <a:spLocks noChangeArrowheads="1"/>
            </p:cNvSpPr>
            <p:nvPr/>
          </p:nvSpPr>
          <p:spPr bwMode="auto">
            <a:xfrm>
              <a:off x="3962400" y="4124325"/>
              <a:ext cx="371475" cy="514350"/>
            </a:xfrm>
            <a:prstGeom prst="rect">
              <a:avLst/>
            </a:prstGeom>
            <a:solidFill>
              <a:srgbClr val="000000"/>
            </a:solidFill>
            <a:ln w="9525">
              <a:solidFill>
                <a:schemeClr val="bg1"/>
              </a:solidFill>
              <a:miter lim="800000"/>
              <a:headEnd/>
              <a:tailEnd/>
            </a:ln>
          </p:spPr>
          <p:txBody>
            <a:bodyPr vert="vert270" wrap="none" lIns="82058" tIns="41029" rIns="82058" bIns="41029" anchor="b"/>
            <a:lstStyle/>
            <a:p>
              <a:pPr algn="r" fontAlgn="auto">
                <a:spcBef>
                  <a:spcPts val="0"/>
                </a:spcBef>
                <a:spcAft>
                  <a:spcPts val="0"/>
                </a:spcAft>
                <a:defRPr/>
              </a:pPr>
              <a:endParaRPr lang="en-US" sz="900" dirty="0">
                <a:solidFill>
                  <a:schemeClr val="bg1"/>
                </a:solidFill>
                <a:latin typeface="+mn-lt"/>
                <a:ea typeface="+mn-ea"/>
                <a:cs typeface="ヒラギノ角ゴ Pro W3"/>
              </a:endParaRPr>
            </a:p>
          </p:txBody>
        </p:sp>
        <p:sp>
          <p:nvSpPr>
            <p:cNvPr id="85" name="Text Box 55"/>
            <p:cNvSpPr txBox="1">
              <a:spLocks noChangeArrowheads="1"/>
            </p:cNvSpPr>
            <p:nvPr/>
          </p:nvSpPr>
          <p:spPr bwMode="auto">
            <a:xfrm>
              <a:off x="3944938" y="4773613"/>
              <a:ext cx="360362"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-10</a:t>
              </a:r>
            </a:p>
          </p:txBody>
        </p:sp>
        <p:grpSp>
          <p:nvGrpSpPr>
            <p:cNvPr id="83048" name="Group 81"/>
            <p:cNvGrpSpPr>
              <a:grpSpLocks/>
            </p:cNvGrpSpPr>
            <p:nvPr/>
          </p:nvGrpSpPr>
          <p:grpSpPr bwMode="auto">
            <a:xfrm>
              <a:off x="4102100" y="4632325"/>
              <a:ext cx="77788" cy="174625"/>
              <a:chOff x="2531775" y="3158894"/>
              <a:chExt cx="78075" cy="1056882"/>
            </a:xfrm>
          </p:grpSpPr>
          <p:cxnSp>
            <p:nvCxnSpPr>
              <p:cNvPr id="123" name="Straight Connector 122"/>
              <p:cNvCxnSpPr/>
              <p:nvPr/>
            </p:nvCxnSpPr>
            <p:spPr>
              <a:xfrm>
                <a:off x="2570016"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2531775" y="4206171"/>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42" name="Rectangle 14"/>
          <p:cNvSpPr>
            <a:spLocks noChangeArrowheads="1"/>
          </p:cNvSpPr>
          <p:nvPr/>
        </p:nvSpPr>
        <p:spPr bwMode="auto">
          <a:xfrm>
            <a:off x="5829300" y="2995613"/>
            <a:ext cx="379413" cy="366712"/>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fontAlgn="auto">
              <a:spcBef>
                <a:spcPts val="0"/>
              </a:spcBef>
              <a:spcAft>
                <a:spcPts val="0"/>
              </a:spcAft>
              <a:defRPr/>
            </a:pPr>
            <a:endParaRPr lang="en-US" sz="900" dirty="0">
              <a:latin typeface="+mn-lt"/>
              <a:ea typeface="+mn-ea"/>
              <a:cs typeface="ヒラギノ角ゴ Pro W3"/>
            </a:endParaRPr>
          </a:p>
        </p:txBody>
      </p:sp>
      <p:sp>
        <p:nvSpPr>
          <p:cNvPr id="225316" name="Text Box 55"/>
          <p:cNvSpPr txBox="1">
            <a:spLocks noChangeArrowheads="1"/>
          </p:cNvSpPr>
          <p:nvPr/>
        </p:nvSpPr>
        <p:spPr bwMode="auto">
          <a:xfrm>
            <a:off x="5807075" y="2767013"/>
            <a:ext cx="400050" cy="252412"/>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146</a:t>
            </a:r>
          </a:p>
        </p:txBody>
      </p:sp>
      <p:sp>
        <p:nvSpPr>
          <p:cNvPr id="82999" name="TextBox 66"/>
          <p:cNvSpPr txBox="1">
            <a:spLocks noChangeArrowheads="1"/>
          </p:cNvSpPr>
          <p:nvPr/>
        </p:nvSpPr>
        <p:spPr bwMode="auto">
          <a:xfrm>
            <a:off x="5875338" y="3368675"/>
            <a:ext cx="327025" cy="246063"/>
          </a:xfrm>
          <a:prstGeom prst="rect">
            <a:avLst/>
          </a:prstGeom>
          <a:noFill/>
          <a:ln w="9525">
            <a:noFill/>
            <a:miter lim="800000"/>
            <a:headEnd/>
            <a:tailEnd/>
          </a:ln>
        </p:spPr>
        <p:txBody>
          <a:bodyPr wrap="none">
            <a:spAutoFit/>
          </a:bodyPr>
          <a:lstStyle/>
          <a:p>
            <a:r>
              <a:rPr lang="en-US" sz="1000"/>
              <a:t>52</a:t>
            </a:r>
          </a:p>
        </p:txBody>
      </p:sp>
      <p:sp>
        <p:nvSpPr>
          <p:cNvPr id="77" name="Rectangle 14"/>
          <p:cNvSpPr>
            <a:spLocks noChangeArrowheads="1"/>
          </p:cNvSpPr>
          <p:nvPr/>
        </p:nvSpPr>
        <p:spPr bwMode="auto">
          <a:xfrm>
            <a:off x="5841523" y="4127459"/>
            <a:ext cx="370678" cy="1683764"/>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latin typeface="+mn-lt"/>
                <a:ea typeface="+mn-ea"/>
                <a:cs typeface="ヒラギノ角ゴ Pro W3"/>
              </a:rPr>
              <a:t>Roll-in</a:t>
            </a:r>
          </a:p>
        </p:txBody>
      </p:sp>
      <p:grpSp>
        <p:nvGrpSpPr>
          <p:cNvPr id="83001" name="Group 90"/>
          <p:cNvGrpSpPr>
            <a:grpSpLocks/>
          </p:cNvGrpSpPr>
          <p:nvPr/>
        </p:nvGrpSpPr>
        <p:grpSpPr bwMode="auto">
          <a:xfrm>
            <a:off x="5992813" y="5815013"/>
            <a:ext cx="79375" cy="309562"/>
            <a:chOff x="2531775" y="3158894"/>
            <a:chExt cx="78075" cy="1056882"/>
          </a:xfrm>
        </p:grpSpPr>
        <p:cxnSp>
          <p:nvCxnSpPr>
            <p:cNvPr id="121" name="Straight Connector 120"/>
            <p:cNvCxnSpPr/>
            <p:nvPr/>
          </p:nvCxnSpPr>
          <p:spPr>
            <a:xfrm>
              <a:off x="2569251"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2531775" y="4210358"/>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6" name="Text Box 55"/>
          <p:cNvSpPr txBox="1">
            <a:spLocks noChangeArrowheads="1"/>
          </p:cNvSpPr>
          <p:nvPr/>
        </p:nvSpPr>
        <p:spPr bwMode="auto">
          <a:xfrm>
            <a:off x="5851525" y="5602288"/>
            <a:ext cx="360363"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-32</a:t>
            </a:r>
          </a:p>
        </p:txBody>
      </p:sp>
      <p:sp>
        <p:nvSpPr>
          <p:cNvPr id="44" name="Rectangle 14"/>
          <p:cNvSpPr>
            <a:spLocks noChangeArrowheads="1"/>
          </p:cNvSpPr>
          <p:nvPr/>
        </p:nvSpPr>
        <p:spPr bwMode="auto">
          <a:xfrm>
            <a:off x="5455748" y="2678463"/>
            <a:ext cx="378554" cy="686529"/>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fontAlgn="auto">
              <a:spcBef>
                <a:spcPts val="0"/>
              </a:spcBef>
              <a:spcAft>
                <a:spcPts val="0"/>
              </a:spcAft>
              <a:defRPr/>
            </a:pPr>
            <a:r>
              <a:rPr lang="en-US" sz="1100" dirty="0">
                <a:latin typeface="+mn-lt"/>
                <a:ea typeface="+mn-ea"/>
                <a:cs typeface="ヒラギノ角ゴ Pro W3"/>
              </a:rPr>
              <a:t>Group A</a:t>
            </a:r>
          </a:p>
        </p:txBody>
      </p:sp>
      <p:sp>
        <p:nvSpPr>
          <p:cNvPr id="225317" name="Text Box 55"/>
          <p:cNvSpPr txBox="1">
            <a:spLocks noChangeArrowheads="1"/>
          </p:cNvSpPr>
          <p:nvPr/>
        </p:nvSpPr>
        <p:spPr bwMode="auto">
          <a:xfrm>
            <a:off x="5441950" y="2452688"/>
            <a:ext cx="401638" cy="25082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152</a:t>
            </a:r>
          </a:p>
        </p:txBody>
      </p:sp>
      <p:sp>
        <p:nvSpPr>
          <p:cNvPr id="83005" name="TextBox 67"/>
          <p:cNvSpPr txBox="1">
            <a:spLocks noChangeArrowheads="1"/>
          </p:cNvSpPr>
          <p:nvPr/>
        </p:nvSpPr>
        <p:spPr bwMode="auto">
          <a:xfrm>
            <a:off x="5475288" y="3363913"/>
            <a:ext cx="406400" cy="150812"/>
          </a:xfrm>
          <a:prstGeom prst="rect">
            <a:avLst/>
          </a:prstGeom>
          <a:noFill/>
          <a:ln w="9525">
            <a:noFill/>
            <a:miter lim="800000"/>
            <a:headEnd/>
            <a:tailEnd/>
          </a:ln>
        </p:spPr>
        <p:txBody>
          <a:bodyPr wrap="none">
            <a:spAutoFit/>
          </a:bodyPr>
          <a:lstStyle/>
          <a:p>
            <a:r>
              <a:rPr lang="en-US" sz="1000"/>
              <a:t>170</a:t>
            </a:r>
          </a:p>
        </p:txBody>
      </p:sp>
      <p:sp>
        <p:nvSpPr>
          <p:cNvPr id="78" name="Rectangle 14"/>
          <p:cNvSpPr>
            <a:spLocks noChangeArrowheads="1"/>
          </p:cNvSpPr>
          <p:nvPr/>
        </p:nvSpPr>
        <p:spPr bwMode="auto">
          <a:xfrm>
            <a:off x="5467990" y="4125013"/>
            <a:ext cx="370678" cy="1348588"/>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latin typeface="+mn-lt"/>
                <a:ea typeface="+mn-ea"/>
                <a:cs typeface="ヒラギノ角ゴ Pro W3"/>
              </a:rPr>
              <a:t>Group A</a:t>
            </a:r>
          </a:p>
        </p:txBody>
      </p:sp>
      <p:sp>
        <p:nvSpPr>
          <p:cNvPr id="97" name="Text Box 55"/>
          <p:cNvSpPr txBox="1">
            <a:spLocks noChangeArrowheads="1"/>
          </p:cNvSpPr>
          <p:nvPr/>
        </p:nvSpPr>
        <p:spPr bwMode="auto">
          <a:xfrm>
            <a:off x="5459413" y="5254625"/>
            <a:ext cx="360362"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-26</a:t>
            </a:r>
          </a:p>
        </p:txBody>
      </p:sp>
      <p:grpSp>
        <p:nvGrpSpPr>
          <p:cNvPr id="83008" name="Group 95"/>
          <p:cNvGrpSpPr>
            <a:grpSpLocks/>
          </p:cNvGrpSpPr>
          <p:nvPr/>
        </p:nvGrpSpPr>
        <p:grpSpPr bwMode="auto">
          <a:xfrm>
            <a:off x="5626100" y="5476875"/>
            <a:ext cx="79375" cy="85725"/>
            <a:chOff x="2531775" y="3158894"/>
            <a:chExt cx="78075" cy="1056882"/>
          </a:xfrm>
        </p:grpSpPr>
        <p:cxnSp>
          <p:nvCxnSpPr>
            <p:cNvPr id="119" name="Straight Connector 118"/>
            <p:cNvCxnSpPr/>
            <p:nvPr/>
          </p:nvCxnSpPr>
          <p:spPr>
            <a:xfrm>
              <a:off x="2569251"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2531775" y="4215776"/>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45" name="Rectangle 14"/>
          <p:cNvSpPr>
            <a:spLocks noChangeArrowheads="1"/>
          </p:cNvSpPr>
          <p:nvPr/>
        </p:nvSpPr>
        <p:spPr bwMode="auto">
          <a:xfrm>
            <a:off x="5078489" y="2157422"/>
            <a:ext cx="378554" cy="1207571"/>
          </a:xfrm>
          <a:prstGeom prst="rect">
            <a:avLst/>
          </a:prstGeom>
          <a:solidFill>
            <a:srgbClr val="000000"/>
          </a:solidFill>
          <a:ln w="9525">
            <a:solidFill>
              <a:schemeClr val="tx1"/>
            </a:solidFill>
            <a:miter lim="800000"/>
            <a:headEnd/>
            <a:tailEnd/>
          </a:ln>
        </p:spPr>
        <p:txBody>
          <a:bodyPr vert="vert270" wrap="none" lIns="82058" tIns="41029" rIns="82058" bIns="41029" anchor="ctr"/>
          <a:lstStyle/>
          <a:p>
            <a:pPr fontAlgn="auto">
              <a:spcBef>
                <a:spcPts val="0"/>
              </a:spcBef>
              <a:spcAft>
                <a:spcPts val="0"/>
              </a:spcAft>
              <a:defRPr/>
            </a:pPr>
            <a:r>
              <a:rPr lang="en-US" sz="1100" dirty="0">
                <a:solidFill>
                  <a:srgbClr val="FFFFFF"/>
                </a:solidFill>
                <a:latin typeface="+mn-lt"/>
                <a:ea typeface="+mn-ea"/>
                <a:cs typeface="ヒラギノ角ゴ Pro W3"/>
              </a:rPr>
              <a:t>Group B</a:t>
            </a:r>
          </a:p>
        </p:txBody>
      </p:sp>
      <p:sp>
        <p:nvSpPr>
          <p:cNvPr id="225318" name="Text Box 55"/>
          <p:cNvSpPr txBox="1">
            <a:spLocks noChangeArrowheads="1"/>
          </p:cNvSpPr>
          <p:nvPr/>
        </p:nvSpPr>
        <p:spPr bwMode="auto">
          <a:xfrm>
            <a:off x="5064125" y="1925638"/>
            <a:ext cx="400050" cy="252412"/>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160</a:t>
            </a:r>
          </a:p>
        </p:txBody>
      </p:sp>
      <p:sp>
        <p:nvSpPr>
          <p:cNvPr id="83011" name="TextBox 68"/>
          <p:cNvSpPr txBox="1">
            <a:spLocks noChangeArrowheads="1"/>
          </p:cNvSpPr>
          <p:nvPr/>
        </p:nvSpPr>
        <p:spPr bwMode="auto">
          <a:xfrm>
            <a:off x="5051425" y="3363913"/>
            <a:ext cx="495300" cy="246062"/>
          </a:xfrm>
          <a:prstGeom prst="rect">
            <a:avLst/>
          </a:prstGeom>
          <a:noFill/>
          <a:ln w="9525">
            <a:noFill/>
            <a:miter lim="800000"/>
            <a:headEnd/>
            <a:tailEnd/>
          </a:ln>
        </p:spPr>
        <p:txBody>
          <a:bodyPr wrap="none">
            <a:spAutoFit/>
          </a:bodyPr>
          <a:lstStyle/>
          <a:p>
            <a:r>
              <a:rPr lang="en-US" sz="1000"/>
              <a:t>N=80</a:t>
            </a:r>
          </a:p>
        </p:txBody>
      </p:sp>
      <p:sp>
        <p:nvSpPr>
          <p:cNvPr id="79" name="Rectangle 14"/>
          <p:cNvSpPr>
            <a:spLocks noChangeArrowheads="1"/>
          </p:cNvSpPr>
          <p:nvPr/>
        </p:nvSpPr>
        <p:spPr bwMode="auto">
          <a:xfrm>
            <a:off x="5095106" y="4129245"/>
            <a:ext cx="370678" cy="801817"/>
          </a:xfrm>
          <a:prstGeom prst="rect">
            <a:avLst/>
          </a:prstGeom>
          <a:solidFill>
            <a:srgbClr val="000000"/>
          </a:solidFill>
          <a:ln w="9525">
            <a:solidFill>
              <a:schemeClr val="tx1"/>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solidFill>
                  <a:srgbClr val="FFFFFF"/>
                </a:solidFill>
                <a:latin typeface="+mn-lt"/>
                <a:ea typeface="+mn-ea"/>
                <a:cs typeface="ヒラギノ角ゴ Pro W3"/>
              </a:rPr>
              <a:t>Group B</a:t>
            </a:r>
          </a:p>
        </p:txBody>
      </p:sp>
      <p:sp>
        <p:nvSpPr>
          <p:cNvPr id="99" name="Text Box 55"/>
          <p:cNvSpPr txBox="1">
            <a:spLocks noChangeArrowheads="1"/>
          </p:cNvSpPr>
          <p:nvPr/>
        </p:nvSpPr>
        <p:spPr bwMode="auto">
          <a:xfrm>
            <a:off x="5087938" y="5105400"/>
            <a:ext cx="360362" cy="244475"/>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-16</a:t>
            </a:r>
          </a:p>
        </p:txBody>
      </p:sp>
      <p:grpSp>
        <p:nvGrpSpPr>
          <p:cNvPr id="83014" name="Group 99"/>
          <p:cNvGrpSpPr>
            <a:grpSpLocks/>
          </p:cNvGrpSpPr>
          <p:nvPr/>
        </p:nvGrpSpPr>
        <p:grpSpPr bwMode="auto">
          <a:xfrm>
            <a:off x="5224463" y="4924425"/>
            <a:ext cx="107950" cy="219075"/>
            <a:chOff x="2531775" y="3158894"/>
            <a:chExt cx="78075" cy="1056882"/>
          </a:xfrm>
        </p:grpSpPr>
        <p:cxnSp>
          <p:nvCxnSpPr>
            <p:cNvPr id="117" name="Straight Connector 116"/>
            <p:cNvCxnSpPr/>
            <p:nvPr/>
          </p:nvCxnSpPr>
          <p:spPr>
            <a:xfrm>
              <a:off x="2569664"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2531775" y="4208120"/>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83015" name="Group 13"/>
          <p:cNvGrpSpPr>
            <a:grpSpLocks/>
          </p:cNvGrpSpPr>
          <p:nvPr/>
        </p:nvGrpSpPr>
        <p:grpSpPr bwMode="auto">
          <a:xfrm>
            <a:off x="7331075" y="4124325"/>
            <a:ext cx="387350" cy="1997075"/>
            <a:chOff x="6591300" y="4124402"/>
            <a:chExt cx="386930" cy="1996998"/>
          </a:xfrm>
        </p:grpSpPr>
        <p:sp>
          <p:nvSpPr>
            <p:cNvPr id="80" name="Rectangle 14"/>
            <p:cNvSpPr>
              <a:spLocks noChangeArrowheads="1"/>
            </p:cNvSpPr>
            <p:nvPr/>
          </p:nvSpPr>
          <p:spPr bwMode="auto">
            <a:xfrm>
              <a:off x="6607552" y="4124402"/>
              <a:ext cx="370678" cy="1685384"/>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latin typeface="+mn-lt"/>
                  <a:ea typeface="+mn-ea"/>
                  <a:cs typeface="ヒラギノ角ゴ Pro W3"/>
                </a:rPr>
                <a:t>Roll-in</a:t>
              </a:r>
            </a:p>
          </p:txBody>
        </p:sp>
        <p:sp>
          <p:nvSpPr>
            <p:cNvPr id="101" name="Text Box 55"/>
            <p:cNvSpPr txBox="1">
              <a:spLocks noChangeArrowheads="1"/>
            </p:cNvSpPr>
            <p:nvPr/>
          </p:nvSpPr>
          <p:spPr bwMode="auto">
            <a:xfrm>
              <a:off x="6591300" y="5568971"/>
              <a:ext cx="359972" cy="244466"/>
            </a:xfrm>
            <a:prstGeom prst="rect">
              <a:avLst/>
            </a:prstGeom>
            <a:noFill/>
            <a:ln w="9525">
              <a:noFill/>
              <a:miter lim="800000"/>
              <a:headEnd/>
              <a:tailEnd/>
            </a:ln>
          </p:spPr>
          <p:txBody>
            <a:bodyPr wrap="none" lIns="82058" tIns="41029" rIns="82058" bIns="41029">
              <a:spAutoFit/>
            </a:bodyPr>
            <a:lstStyle/>
            <a:p>
              <a:pPr>
                <a:defRPr/>
              </a:pPr>
              <a:r>
                <a:rPr lang="en-US" sz="1050" dirty="0">
                  <a:ea typeface="ヒラギノ角ゴ Pro W3"/>
                  <a:cs typeface="ヒラギノ角ゴ Pro W3"/>
                </a:rPr>
                <a:t>-32</a:t>
              </a:r>
            </a:p>
          </p:txBody>
        </p:sp>
        <p:grpSp>
          <p:nvGrpSpPr>
            <p:cNvPr id="83037" name="Group 104"/>
            <p:cNvGrpSpPr>
              <a:grpSpLocks/>
            </p:cNvGrpSpPr>
            <p:nvPr/>
          </p:nvGrpSpPr>
          <p:grpSpPr bwMode="auto">
            <a:xfrm>
              <a:off x="6756400" y="5810250"/>
              <a:ext cx="77788" cy="311150"/>
              <a:chOff x="2531775" y="3158894"/>
              <a:chExt cx="78075" cy="1056882"/>
            </a:xfrm>
          </p:grpSpPr>
          <p:cxnSp>
            <p:nvCxnSpPr>
              <p:cNvPr id="115" name="Straight Connector 114"/>
              <p:cNvCxnSpPr/>
              <p:nvPr/>
            </p:nvCxnSpPr>
            <p:spPr>
              <a:xfrm>
                <a:off x="2569795" y="3158935"/>
                <a:ext cx="0" cy="105684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2531596" y="4210386"/>
                <a:ext cx="77991"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3016" name="Group 14"/>
          <p:cNvGrpSpPr>
            <a:grpSpLocks/>
          </p:cNvGrpSpPr>
          <p:nvPr/>
        </p:nvGrpSpPr>
        <p:grpSpPr bwMode="auto">
          <a:xfrm>
            <a:off x="6956425" y="4125913"/>
            <a:ext cx="392113" cy="2039937"/>
            <a:chOff x="6956425" y="4126020"/>
            <a:chExt cx="392483" cy="2039830"/>
          </a:xfrm>
        </p:grpSpPr>
        <p:sp>
          <p:nvSpPr>
            <p:cNvPr id="81" name="Rectangle 14"/>
            <p:cNvSpPr>
              <a:spLocks noChangeArrowheads="1"/>
            </p:cNvSpPr>
            <p:nvPr/>
          </p:nvSpPr>
          <p:spPr bwMode="auto">
            <a:xfrm>
              <a:off x="6978230" y="4126020"/>
              <a:ext cx="370678" cy="1924566"/>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latin typeface="+mn-lt"/>
                  <a:ea typeface="+mn-ea"/>
                  <a:cs typeface="ヒラギノ角ゴ Pro W3"/>
                </a:rPr>
                <a:t>Group A</a:t>
              </a:r>
            </a:p>
          </p:txBody>
        </p:sp>
        <p:sp>
          <p:nvSpPr>
            <p:cNvPr id="103" name="Text Box 55"/>
            <p:cNvSpPr txBox="1">
              <a:spLocks noChangeArrowheads="1"/>
            </p:cNvSpPr>
            <p:nvPr/>
          </p:nvSpPr>
          <p:spPr bwMode="auto">
            <a:xfrm>
              <a:off x="6956425" y="5799157"/>
              <a:ext cx="360703" cy="244462"/>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-36</a:t>
              </a:r>
            </a:p>
          </p:txBody>
        </p:sp>
        <p:grpSp>
          <p:nvGrpSpPr>
            <p:cNvPr id="83032" name="Group 108"/>
            <p:cNvGrpSpPr>
              <a:grpSpLocks/>
            </p:cNvGrpSpPr>
            <p:nvPr/>
          </p:nvGrpSpPr>
          <p:grpSpPr bwMode="auto">
            <a:xfrm>
              <a:off x="7118350" y="6046788"/>
              <a:ext cx="77788" cy="119062"/>
              <a:chOff x="2531775" y="3158894"/>
              <a:chExt cx="78075" cy="1056882"/>
            </a:xfrm>
          </p:grpSpPr>
          <p:cxnSp>
            <p:nvCxnSpPr>
              <p:cNvPr id="113" name="Straight Connector 112"/>
              <p:cNvCxnSpPr/>
              <p:nvPr/>
            </p:nvCxnSpPr>
            <p:spPr>
              <a:xfrm>
                <a:off x="2570205" y="3158947"/>
                <a:ext cx="0" cy="1056829"/>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2531929" y="4215776"/>
                <a:ext cx="78148"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grpSp>
        <p:nvGrpSpPr>
          <p:cNvPr id="83017" name="Group 15"/>
          <p:cNvGrpSpPr>
            <a:grpSpLocks/>
          </p:cNvGrpSpPr>
          <p:nvPr/>
        </p:nvGrpSpPr>
        <p:grpSpPr bwMode="auto">
          <a:xfrm>
            <a:off x="6600825" y="4124325"/>
            <a:ext cx="377825" cy="1885950"/>
            <a:chOff x="7343775" y="4132383"/>
            <a:chExt cx="377456" cy="1885830"/>
          </a:xfrm>
        </p:grpSpPr>
        <p:sp>
          <p:nvSpPr>
            <p:cNvPr id="82" name="Rectangle 14"/>
            <p:cNvSpPr>
              <a:spLocks noChangeArrowheads="1"/>
            </p:cNvSpPr>
            <p:nvPr/>
          </p:nvSpPr>
          <p:spPr bwMode="auto">
            <a:xfrm>
              <a:off x="7350553" y="4132383"/>
              <a:ext cx="370678" cy="1677402"/>
            </a:xfrm>
            <a:prstGeom prst="rect">
              <a:avLst/>
            </a:prstGeom>
            <a:solidFill>
              <a:schemeClr val="bg1"/>
            </a:solidFill>
            <a:ln w="9525">
              <a:solidFill>
                <a:srgbClr val="000000"/>
              </a:solidFill>
              <a:miter lim="800000"/>
              <a:headEnd/>
              <a:tailEnd/>
            </a:ln>
          </p:spPr>
          <p:txBody>
            <a:bodyPr vert="vert270" wrap="none" lIns="82058" tIns="41029" rIns="82058" bIns="41029" anchor="ctr"/>
            <a:lstStyle/>
            <a:p>
              <a:pPr algn="r" fontAlgn="auto">
                <a:spcBef>
                  <a:spcPts val="0"/>
                </a:spcBef>
                <a:spcAft>
                  <a:spcPts val="0"/>
                </a:spcAft>
                <a:defRPr/>
              </a:pPr>
              <a:r>
                <a:rPr lang="en-US" sz="1200" dirty="0">
                  <a:latin typeface="+mn-lt"/>
                  <a:ea typeface="+mn-ea"/>
                  <a:cs typeface="ヒラギノ角ゴ Pro W3"/>
                </a:rPr>
                <a:t>Group B</a:t>
              </a:r>
            </a:p>
          </p:txBody>
        </p:sp>
        <p:sp>
          <p:nvSpPr>
            <p:cNvPr id="105" name="Text Box 55"/>
            <p:cNvSpPr txBox="1">
              <a:spLocks noChangeArrowheads="1"/>
            </p:cNvSpPr>
            <p:nvPr/>
          </p:nvSpPr>
          <p:spPr bwMode="auto">
            <a:xfrm>
              <a:off x="7343775" y="5568980"/>
              <a:ext cx="360011" cy="244459"/>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-32</a:t>
              </a:r>
            </a:p>
          </p:txBody>
        </p:sp>
        <p:grpSp>
          <p:nvGrpSpPr>
            <p:cNvPr id="83027" name="Group 112"/>
            <p:cNvGrpSpPr>
              <a:grpSpLocks/>
            </p:cNvGrpSpPr>
            <p:nvPr/>
          </p:nvGrpSpPr>
          <p:grpSpPr bwMode="auto">
            <a:xfrm>
              <a:off x="7480300" y="5810250"/>
              <a:ext cx="103188" cy="207963"/>
              <a:chOff x="2531775" y="3158894"/>
              <a:chExt cx="78075" cy="1056882"/>
            </a:xfrm>
          </p:grpSpPr>
          <p:cxnSp>
            <p:nvCxnSpPr>
              <p:cNvPr id="111" name="Straight Connector 110"/>
              <p:cNvCxnSpPr/>
              <p:nvPr/>
            </p:nvCxnSpPr>
            <p:spPr>
              <a:xfrm>
                <a:off x="2570074" y="3158965"/>
                <a:ext cx="0" cy="1056811"/>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2531674" y="4207711"/>
                <a:ext cx="77999"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07" name="Text Box 55"/>
          <p:cNvSpPr txBox="1">
            <a:spLocks noChangeArrowheads="1"/>
          </p:cNvSpPr>
          <p:nvPr/>
        </p:nvSpPr>
        <p:spPr bwMode="auto">
          <a:xfrm>
            <a:off x="8188325" y="5607050"/>
            <a:ext cx="360363" cy="244475"/>
          </a:xfrm>
          <a:prstGeom prst="rect">
            <a:avLst/>
          </a:prstGeom>
          <a:noFill/>
          <a:ln w="9525">
            <a:noFill/>
            <a:miter lim="800000"/>
            <a:headEnd/>
            <a:tailEnd/>
          </a:ln>
        </p:spPr>
        <p:txBody>
          <a:bodyPr wrap="none" lIns="82058" tIns="41029" rIns="82058" bIns="41029">
            <a:spAutoFit/>
          </a:bodyPr>
          <a:lstStyle/>
          <a:p>
            <a:pPr>
              <a:defRPr/>
            </a:pPr>
            <a:r>
              <a:rPr lang="en-US" sz="1050">
                <a:ea typeface="ヒラギノ角ゴ Pro W3"/>
                <a:cs typeface="ヒラギノ角ゴ Pro W3"/>
              </a:rPr>
              <a:t>-33</a:t>
            </a:r>
          </a:p>
        </p:txBody>
      </p:sp>
      <p:grpSp>
        <p:nvGrpSpPr>
          <p:cNvPr id="83019" name="Group 116"/>
          <p:cNvGrpSpPr>
            <a:grpSpLocks/>
          </p:cNvGrpSpPr>
          <p:nvPr/>
        </p:nvGrpSpPr>
        <p:grpSpPr bwMode="auto">
          <a:xfrm>
            <a:off x="8339138" y="5861050"/>
            <a:ext cx="79375" cy="119063"/>
            <a:chOff x="2531775" y="3158894"/>
            <a:chExt cx="78075" cy="1056882"/>
          </a:xfrm>
        </p:grpSpPr>
        <p:cxnSp>
          <p:nvCxnSpPr>
            <p:cNvPr id="109" name="Straight Connector 108"/>
            <p:cNvCxnSpPr/>
            <p:nvPr/>
          </p:nvCxnSpPr>
          <p:spPr>
            <a:xfrm>
              <a:off x="2569251" y="3158894"/>
              <a:ext cx="0" cy="1056882"/>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2531775" y="4215776"/>
              <a:ext cx="78075"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3020" name="TextBox 34"/>
          <p:cNvSpPr txBox="1">
            <a:spLocks noChangeArrowheads="1"/>
          </p:cNvSpPr>
          <p:nvPr/>
        </p:nvSpPr>
        <p:spPr bwMode="auto">
          <a:xfrm rot="-5400000">
            <a:off x="-284762" y="4997606"/>
            <a:ext cx="2242749" cy="461653"/>
          </a:xfrm>
          <a:prstGeom prst="rect">
            <a:avLst/>
          </a:prstGeom>
          <a:noFill/>
          <a:ln w="9525">
            <a:noFill/>
            <a:miter lim="800000"/>
            <a:headEnd/>
            <a:tailEnd/>
          </a:ln>
        </p:spPr>
        <p:txBody>
          <a:bodyPr wrap="none" lIns="91429" tIns="45714" rIns="91429" bIns="45714">
            <a:spAutoFit/>
          </a:bodyPr>
          <a:lstStyle/>
          <a:p>
            <a:pPr algn="ctr"/>
            <a:r>
              <a:rPr lang="en-US" sz="1200" b="1" dirty="0">
                <a:ea typeface="ヒラギノ角ゴ Pro W3" pitchFamily="39" charset="-128"/>
              </a:rPr>
              <a:t>Change in SBP </a:t>
            </a:r>
            <a:r>
              <a:rPr lang="en-US" sz="1200" dirty="0">
                <a:ea typeface="ヒラギノ角ゴ Pro W3" pitchFamily="39" charset="-128"/>
              </a:rPr>
              <a:t>using </a:t>
            </a:r>
            <a:r>
              <a:rPr lang="en-US" sz="1200" dirty="0" err="1">
                <a:ea typeface="ヒラギノ角ゴ Pro W3" pitchFamily="39" charset="-128"/>
              </a:rPr>
              <a:t>BpTRU</a:t>
            </a:r>
            <a:r>
              <a:rPr lang="en-US" sz="1200" dirty="0">
                <a:ea typeface="ヒラギノ角ゴ Pro W3" pitchFamily="39" charset="-128"/>
              </a:rPr>
              <a:t> </a:t>
            </a:r>
          </a:p>
          <a:p>
            <a:pPr algn="ctr"/>
            <a:r>
              <a:rPr lang="en-US" sz="1200" dirty="0">
                <a:ea typeface="ヒラギノ角ゴ Pro W3" pitchFamily="39" charset="-128"/>
              </a:rPr>
              <a:t>(mmHg, +/- SE)</a:t>
            </a:r>
          </a:p>
        </p:txBody>
      </p:sp>
      <p:sp>
        <p:nvSpPr>
          <p:cNvPr id="83021" name="Line 35"/>
          <p:cNvSpPr>
            <a:spLocks noChangeShapeType="1"/>
          </p:cNvSpPr>
          <p:nvPr/>
        </p:nvSpPr>
        <p:spPr bwMode="auto">
          <a:xfrm>
            <a:off x="1487488" y="3363913"/>
            <a:ext cx="7264400" cy="0"/>
          </a:xfrm>
          <a:prstGeom prst="line">
            <a:avLst/>
          </a:prstGeom>
          <a:noFill/>
          <a:ln w="19050">
            <a:solidFill>
              <a:srgbClr val="000000"/>
            </a:solidFill>
            <a:round/>
            <a:headEnd/>
            <a:tailEnd/>
          </a:ln>
        </p:spPr>
        <p:txBody>
          <a:bodyPr lIns="82058" tIns="41029" rIns="82058" bIns="41029"/>
          <a:lstStyle/>
          <a:p>
            <a:endParaRPr lang="en-US"/>
          </a:p>
        </p:txBody>
      </p:sp>
      <p:sp>
        <p:nvSpPr>
          <p:cNvPr id="83022" name="Line 35"/>
          <p:cNvSpPr>
            <a:spLocks noChangeShapeType="1"/>
          </p:cNvSpPr>
          <p:nvPr/>
        </p:nvSpPr>
        <p:spPr bwMode="auto">
          <a:xfrm>
            <a:off x="1487488" y="4124325"/>
            <a:ext cx="7264400" cy="0"/>
          </a:xfrm>
          <a:prstGeom prst="line">
            <a:avLst/>
          </a:prstGeom>
          <a:noFill/>
          <a:ln w="19050">
            <a:solidFill>
              <a:srgbClr val="000000"/>
            </a:solidFill>
            <a:round/>
            <a:headEnd/>
            <a:tailEnd/>
          </a:ln>
        </p:spPr>
        <p:txBody>
          <a:bodyPr lIns="82058" tIns="41029" rIns="82058" bIns="41029"/>
          <a:lstStyle/>
          <a:p>
            <a:endParaRPr lang="en-US"/>
          </a:p>
        </p:txBody>
      </p:sp>
      <p:sp>
        <p:nvSpPr>
          <p:cNvPr id="136" name="Text Box 55"/>
          <p:cNvSpPr txBox="1">
            <a:spLocks noChangeArrowheads="1"/>
          </p:cNvSpPr>
          <p:nvPr/>
        </p:nvSpPr>
        <p:spPr bwMode="auto">
          <a:xfrm>
            <a:off x="0" y="6596063"/>
            <a:ext cx="2708008" cy="261610"/>
          </a:xfrm>
          <a:prstGeom prst="rect">
            <a:avLst/>
          </a:prstGeom>
          <a:noFill/>
          <a:ln w="9525" algn="ctr">
            <a:noFill/>
            <a:miter lim="800000"/>
            <a:headEnd/>
            <a:tailEnd/>
          </a:ln>
          <a:effectLst/>
        </p:spPr>
        <p:txBody>
          <a:bodyPr wrap="none">
            <a:spAutoFit/>
          </a:bodyPr>
          <a:lstStyle/>
          <a:p>
            <a:pPr fontAlgn="auto">
              <a:spcBef>
                <a:spcPts val="0"/>
              </a:spcBef>
              <a:spcAft>
                <a:spcPct val="20000"/>
              </a:spcAft>
              <a:buClr>
                <a:srgbClr val="8C1A24"/>
              </a:buClr>
              <a:buSzPct val="115000"/>
              <a:tabLst>
                <a:tab pos="2455863" algn="l"/>
                <a:tab pos="3311525" algn="l"/>
              </a:tabLst>
              <a:defRPr/>
            </a:pPr>
            <a:r>
              <a:rPr lang="en-US" sz="1100" i="1" dirty="0">
                <a:solidFill>
                  <a:srgbClr val="333333"/>
                </a:solidFill>
                <a:latin typeface="+mj-lt"/>
                <a:ea typeface="+mn-ea"/>
                <a:cs typeface="+mn-cs"/>
              </a:rPr>
              <a:t> </a:t>
            </a:r>
            <a:r>
              <a:rPr lang="en-US" sz="1100" i="1" dirty="0" smtClean="0">
                <a:solidFill>
                  <a:srgbClr val="333333"/>
                </a:solidFill>
                <a:latin typeface="+mj-lt"/>
                <a:ea typeface="+mn-ea"/>
                <a:cs typeface="+mn-cs"/>
              </a:rPr>
              <a:t>Bakris et al</a:t>
            </a:r>
            <a:r>
              <a:rPr lang="en-US" sz="1100" i="1" dirty="0">
                <a:solidFill>
                  <a:srgbClr val="333333"/>
                </a:solidFill>
                <a:latin typeface="+mj-lt"/>
                <a:ea typeface="+mn-ea"/>
                <a:cs typeface="+mn-cs"/>
              </a:rPr>
              <a:t>., </a:t>
            </a:r>
            <a:r>
              <a:rPr lang="en-US" sz="1100" i="1" dirty="0" smtClean="0">
                <a:solidFill>
                  <a:srgbClr val="333333"/>
                </a:solidFill>
                <a:latin typeface="+mj-lt"/>
                <a:ea typeface="+mn-ea"/>
                <a:cs typeface="+mn-cs"/>
              </a:rPr>
              <a:t>J Am </a:t>
            </a:r>
            <a:r>
              <a:rPr lang="en-US" sz="1100" i="1" dirty="0" err="1" smtClean="0">
                <a:solidFill>
                  <a:srgbClr val="333333"/>
                </a:solidFill>
                <a:latin typeface="+mj-lt"/>
                <a:ea typeface="+mn-ea"/>
                <a:cs typeface="+mn-cs"/>
              </a:rPr>
              <a:t>Soc</a:t>
            </a:r>
            <a:r>
              <a:rPr lang="en-US" sz="1100" i="1" dirty="0" smtClean="0">
                <a:solidFill>
                  <a:srgbClr val="333333"/>
                </a:solidFill>
                <a:latin typeface="+mj-lt"/>
                <a:ea typeface="+mn-ea"/>
                <a:cs typeface="+mn-cs"/>
              </a:rPr>
              <a:t> </a:t>
            </a:r>
            <a:r>
              <a:rPr lang="en-US" sz="1100" i="1" dirty="0" err="1" smtClean="0">
                <a:solidFill>
                  <a:srgbClr val="333333"/>
                </a:solidFill>
                <a:latin typeface="+mj-lt"/>
                <a:ea typeface="+mn-ea"/>
                <a:cs typeface="+mn-cs"/>
              </a:rPr>
              <a:t>Hypertens</a:t>
            </a:r>
            <a:r>
              <a:rPr lang="en-US" sz="1100" i="1" dirty="0" smtClean="0">
                <a:solidFill>
                  <a:srgbClr val="333333"/>
                </a:solidFill>
                <a:latin typeface="+mj-lt"/>
                <a:ea typeface="+mn-ea"/>
                <a:cs typeface="+mn-cs"/>
              </a:rPr>
              <a:t> 2012</a:t>
            </a:r>
            <a:endParaRPr lang="en-US" sz="1100" i="1" dirty="0">
              <a:solidFill>
                <a:srgbClr val="333333"/>
              </a:solidFill>
              <a:latin typeface="+mj-lt"/>
              <a:ea typeface="+mn-ea"/>
              <a:cs typeface="+mn-cs"/>
            </a:endParaRPr>
          </a:p>
        </p:txBody>
      </p:sp>
    </p:spTree>
    <p:extLst>
      <p:ext uri="{BB962C8B-B14F-4D97-AF65-F5344CB8AC3E}">
        <p14:creationId xmlns:p14="http://schemas.microsoft.com/office/powerpoint/2010/main" xmlns="" val="391030341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3">
      <a:dk1>
        <a:srgbClr val="000000"/>
      </a:dk1>
      <a:lt1>
        <a:srgbClr val="FFFFFF"/>
      </a:lt1>
      <a:dk2>
        <a:srgbClr val="341455"/>
      </a:dk2>
      <a:lt2>
        <a:srgbClr val="808080"/>
      </a:lt2>
      <a:accent1>
        <a:srgbClr val="FFFFFF"/>
      </a:accent1>
      <a:accent2>
        <a:srgbClr val="EE9934"/>
      </a:accent2>
      <a:accent3>
        <a:srgbClr val="FFFFFF"/>
      </a:accent3>
      <a:accent4>
        <a:srgbClr val="000000"/>
      </a:accent4>
      <a:accent5>
        <a:srgbClr val="FFFFFF"/>
      </a:accent5>
      <a:accent6>
        <a:srgbClr val="D88A2E"/>
      </a:accent6>
      <a:hlink>
        <a:srgbClr val="341455"/>
      </a:hlink>
      <a:folHlink>
        <a:srgbClr val="074C36"/>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ea typeface="ヒラギノ角ゴ Pro W3" pitchFamily="3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ea typeface="ヒラギノ角ゴ Pro W3" pitchFamily="3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341455"/>
        </a:dk2>
        <a:lt2>
          <a:srgbClr val="808080"/>
        </a:lt2>
        <a:accent1>
          <a:srgbClr val="FFFFFF"/>
        </a:accent1>
        <a:accent2>
          <a:srgbClr val="EE9934"/>
        </a:accent2>
        <a:accent3>
          <a:srgbClr val="FFFFFF"/>
        </a:accent3>
        <a:accent4>
          <a:srgbClr val="000000"/>
        </a:accent4>
        <a:accent5>
          <a:srgbClr val="FFFFFF"/>
        </a:accent5>
        <a:accent6>
          <a:srgbClr val="D88A2E"/>
        </a:accent6>
        <a:hlink>
          <a:srgbClr val="341455"/>
        </a:hlink>
        <a:folHlink>
          <a:srgbClr val="074C3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VRxTemplate2006">
  <a:themeElements>
    <a:clrScheme name="">
      <a:dk1>
        <a:srgbClr val="8C1A24"/>
      </a:dk1>
      <a:lt1>
        <a:srgbClr val="FFFFFF"/>
      </a:lt1>
      <a:dk2>
        <a:srgbClr val="474747"/>
      </a:dk2>
      <a:lt2>
        <a:srgbClr val="1C1C1C"/>
      </a:lt2>
      <a:accent1>
        <a:srgbClr val="73C1C7"/>
      </a:accent1>
      <a:accent2>
        <a:srgbClr val="BAA484"/>
      </a:accent2>
      <a:accent3>
        <a:srgbClr val="FFFFFF"/>
      </a:accent3>
      <a:accent4>
        <a:srgbClr val="77141D"/>
      </a:accent4>
      <a:accent5>
        <a:srgbClr val="BCDDE0"/>
      </a:accent5>
      <a:accent6>
        <a:srgbClr val="A89477"/>
      </a:accent6>
      <a:hlink>
        <a:srgbClr val="808080"/>
      </a:hlink>
      <a:folHlink>
        <a:srgbClr val="3CB478"/>
      </a:folHlink>
    </a:clrScheme>
    <a:fontScheme name="CVRxTemplate2006">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VRxTemplate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VRxTemplate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VRxTemplate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VRxTemplate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VRxTemplate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VRxTemplate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VRxTemplate20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VRxTemplate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VRxTemplate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VRxTemplate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VRxTemplate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VRxTemplate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VRxTemplate2006 13">
        <a:dk1>
          <a:srgbClr val="8C1A24"/>
        </a:dk1>
        <a:lt1>
          <a:srgbClr val="FFFFFF"/>
        </a:lt1>
        <a:dk2>
          <a:srgbClr val="808080"/>
        </a:dk2>
        <a:lt2>
          <a:srgbClr val="808080"/>
        </a:lt2>
        <a:accent1>
          <a:srgbClr val="BBE0E3"/>
        </a:accent1>
        <a:accent2>
          <a:srgbClr val="333399"/>
        </a:accent2>
        <a:accent3>
          <a:srgbClr val="FFFFFF"/>
        </a:accent3>
        <a:accent4>
          <a:srgbClr val="77141D"/>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VRxTemplate2006 14">
        <a:dk1>
          <a:srgbClr val="8C1A24"/>
        </a:dk1>
        <a:lt1>
          <a:srgbClr val="FFFFFF"/>
        </a:lt1>
        <a:dk2>
          <a:srgbClr val="808080"/>
        </a:dk2>
        <a:lt2>
          <a:srgbClr val="808080"/>
        </a:lt2>
        <a:accent1>
          <a:srgbClr val="BBE0E3"/>
        </a:accent1>
        <a:accent2>
          <a:srgbClr val="DED4C3"/>
        </a:accent2>
        <a:accent3>
          <a:srgbClr val="FFFFFF"/>
        </a:accent3>
        <a:accent4>
          <a:srgbClr val="77141D"/>
        </a:accent4>
        <a:accent5>
          <a:srgbClr val="DAEDEF"/>
        </a:accent5>
        <a:accent6>
          <a:srgbClr val="C9C0B0"/>
        </a:accent6>
        <a:hlink>
          <a:srgbClr val="C0C0C0"/>
        </a:hlink>
        <a:folHlink>
          <a:srgbClr val="F4C4C9"/>
        </a:folHlink>
      </a:clrScheme>
      <a:clrMap bg1="lt1" tx1="dk1" bg2="lt2" tx2="dk2" accent1="accent1" accent2="accent2" accent3="accent3" accent4="accent4" accent5="accent5" accent6="accent6" hlink="hlink" folHlink="folHlink"/>
    </a:extraClrScheme>
    <a:extraClrScheme>
      <a:clrScheme name="CVRxTemplate2006 15">
        <a:dk1>
          <a:srgbClr val="8C1A24"/>
        </a:dk1>
        <a:lt1>
          <a:srgbClr val="FFFFFF"/>
        </a:lt1>
        <a:dk2>
          <a:srgbClr val="808080"/>
        </a:dk2>
        <a:lt2>
          <a:srgbClr val="1C1C1C"/>
        </a:lt2>
        <a:accent1>
          <a:srgbClr val="BBE0E3"/>
        </a:accent1>
        <a:accent2>
          <a:srgbClr val="DED4C3"/>
        </a:accent2>
        <a:accent3>
          <a:srgbClr val="FFFFFF"/>
        </a:accent3>
        <a:accent4>
          <a:srgbClr val="77141D"/>
        </a:accent4>
        <a:accent5>
          <a:srgbClr val="DAEDEF"/>
        </a:accent5>
        <a:accent6>
          <a:srgbClr val="C9C0B0"/>
        </a:accent6>
        <a:hlink>
          <a:srgbClr val="C0C0C0"/>
        </a:hlink>
        <a:folHlink>
          <a:srgbClr val="F4C4C9"/>
        </a:folHlink>
      </a:clrScheme>
      <a:clrMap bg1="lt1" tx1="dk1" bg2="lt2" tx2="dk2" accent1="accent1" accent2="accent2" accent3="accent3" accent4="accent4" accent5="accent5" accent6="accent6" hlink="hlink" folHlink="folHlink"/>
    </a:extraClrScheme>
    <a:extraClrScheme>
      <a:clrScheme name="CVRxTemplate2006 16">
        <a:dk1>
          <a:srgbClr val="8C1A24"/>
        </a:dk1>
        <a:lt1>
          <a:srgbClr val="FFFFFF"/>
        </a:lt1>
        <a:dk2>
          <a:srgbClr val="808080"/>
        </a:dk2>
        <a:lt2>
          <a:srgbClr val="1C1C1C"/>
        </a:lt2>
        <a:accent1>
          <a:srgbClr val="9AD2D6"/>
        </a:accent1>
        <a:accent2>
          <a:srgbClr val="DCD1C0"/>
        </a:accent2>
        <a:accent3>
          <a:srgbClr val="FFFFFF"/>
        </a:accent3>
        <a:accent4>
          <a:srgbClr val="77141D"/>
        </a:accent4>
        <a:accent5>
          <a:srgbClr val="CAE5E8"/>
        </a:accent5>
        <a:accent6>
          <a:srgbClr val="C7BDAE"/>
        </a:accent6>
        <a:hlink>
          <a:srgbClr val="C0C0C0"/>
        </a:hlink>
        <a:folHlink>
          <a:srgbClr val="F4C4C9"/>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3">
      <a:dk1>
        <a:srgbClr val="000000"/>
      </a:dk1>
      <a:lt1>
        <a:srgbClr val="FFFFFF"/>
      </a:lt1>
      <a:dk2>
        <a:srgbClr val="341455"/>
      </a:dk2>
      <a:lt2>
        <a:srgbClr val="808080"/>
      </a:lt2>
      <a:accent1>
        <a:srgbClr val="FFFFFF"/>
      </a:accent1>
      <a:accent2>
        <a:srgbClr val="EE9934"/>
      </a:accent2>
      <a:accent3>
        <a:srgbClr val="FFFFFF"/>
      </a:accent3>
      <a:accent4>
        <a:srgbClr val="000000"/>
      </a:accent4>
      <a:accent5>
        <a:srgbClr val="FFFFFF"/>
      </a:accent5>
      <a:accent6>
        <a:srgbClr val="D88A2E"/>
      </a:accent6>
      <a:hlink>
        <a:srgbClr val="341455"/>
      </a:hlink>
      <a:folHlink>
        <a:srgbClr val="074C36"/>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ea typeface="ヒラギノ角ゴ Pro W3" pitchFamily="39"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900" b="0" i="0" u="none" strike="noStrike" cap="none" normalizeH="0" baseline="0" smtClean="0">
            <a:ln>
              <a:noFill/>
            </a:ln>
            <a:solidFill>
              <a:schemeClr val="tx1"/>
            </a:solidFill>
            <a:effectLst/>
            <a:latin typeface="Arial" charset="0"/>
            <a:ea typeface="ヒラギノ角ゴ Pro W3" pitchFamily="39"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FFFFFF"/>
        </a:lt1>
        <a:dk2>
          <a:srgbClr val="341455"/>
        </a:dk2>
        <a:lt2>
          <a:srgbClr val="808080"/>
        </a:lt2>
        <a:accent1>
          <a:srgbClr val="FFFFFF"/>
        </a:accent1>
        <a:accent2>
          <a:srgbClr val="EE9934"/>
        </a:accent2>
        <a:accent3>
          <a:srgbClr val="FFFFFF"/>
        </a:accent3>
        <a:accent4>
          <a:srgbClr val="000000"/>
        </a:accent4>
        <a:accent5>
          <a:srgbClr val="FFFFFF"/>
        </a:accent5>
        <a:accent6>
          <a:srgbClr val="D88A2E"/>
        </a:accent6>
        <a:hlink>
          <a:srgbClr val="341455"/>
        </a:hlink>
        <a:folHlink>
          <a:srgbClr val="074C3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VRxTemplate2006">
  <a:themeElements>
    <a:clrScheme name="">
      <a:dk1>
        <a:srgbClr val="8C1A24"/>
      </a:dk1>
      <a:lt1>
        <a:srgbClr val="FFFFFF"/>
      </a:lt1>
      <a:dk2>
        <a:srgbClr val="474747"/>
      </a:dk2>
      <a:lt2>
        <a:srgbClr val="1C1C1C"/>
      </a:lt2>
      <a:accent1>
        <a:srgbClr val="73C1C7"/>
      </a:accent1>
      <a:accent2>
        <a:srgbClr val="BAA484"/>
      </a:accent2>
      <a:accent3>
        <a:srgbClr val="FFFFFF"/>
      </a:accent3>
      <a:accent4>
        <a:srgbClr val="77141D"/>
      </a:accent4>
      <a:accent5>
        <a:srgbClr val="BCDDE0"/>
      </a:accent5>
      <a:accent6>
        <a:srgbClr val="A89477"/>
      </a:accent6>
      <a:hlink>
        <a:srgbClr val="808080"/>
      </a:hlink>
      <a:folHlink>
        <a:srgbClr val="3CB478"/>
      </a:folHlink>
    </a:clrScheme>
    <a:fontScheme name="CVRxTemplate2006">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VRxTemplate20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VRxTemplate20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VRxTemplate20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VRxTemplate20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VRxTemplate20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VRxTemplate20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VRxTemplate20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VRxTemplate20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VRxTemplate20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VRxTemplate20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VRxTemplate20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VRxTemplate20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VRxTemplate2006 13">
        <a:dk1>
          <a:srgbClr val="8C1A24"/>
        </a:dk1>
        <a:lt1>
          <a:srgbClr val="FFFFFF"/>
        </a:lt1>
        <a:dk2>
          <a:srgbClr val="808080"/>
        </a:dk2>
        <a:lt2>
          <a:srgbClr val="808080"/>
        </a:lt2>
        <a:accent1>
          <a:srgbClr val="BBE0E3"/>
        </a:accent1>
        <a:accent2>
          <a:srgbClr val="333399"/>
        </a:accent2>
        <a:accent3>
          <a:srgbClr val="FFFFFF"/>
        </a:accent3>
        <a:accent4>
          <a:srgbClr val="77141D"/>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VRxTemplate2006 14">
        <a:dk1>
          <a:srgbClr val="8C1A24"/>
        </a:dk1>
        <a:lt1>
          <a:srgbClr val="FFFFFF"/>
        </a:lt1>
        <a:dk2>
          <a:srgbClr val="808080"/>
        </a:dk2>
        <a:lt2>
          <a:srgbClr val="808080"/>
        </a:lt2>
        <a:accent1>
          <a:srgbClr val="BBE0E3"/>
        </a:accent1>
        <a:accent2>
          <a:srgbClr val="DED4C3"/>
        </a:accent2>
        <a:accent3>
          <a:srgbClr val="FFFFFF"/>
        </a:accent3>
        <a:accent4>
          <a:srgbClr val="77141D"/>
        </a:accent4>
        <a:accent5>
          <a:srgbClr val="DAEDEF"/>
        </a:accent5>
        <a:accent6>
          <a:srgbClr val="C9C0B0"/>
        </a:accent6>
        <a:hlink>
          <a:srgbClr val="C0C0C0"/>
        </a:hlink>
        <a:folHlink>
          <a:srgbClr val="F4C4C9"/>
        </a:folHlink>
      </a:clrScheme>
      <a:clrMap bg1="lt1" tx1="dk1" bg2="lt2" tx2="dk2" accent1="accent1" accent2="accent2" accent3="accent3" accent4="accent4" accent5="accent5" accent6="accent6" hlink="hlink" folHlink="folHlink"/>
    </a:extraClrScheme>
    <a:extraClrScheme>
      <a:clrScheme name="CVRxTemplate2006 15">
        <a:dk1>
          <a:srgbClr val="8C1A24"/>
        </a:dk1>
        <a:lt1>
          <a:srgbClr val="FFFFFF"/>
        </a:lt1>
        <a:dk2>
          <a:srgbClr val="808080"/>
        </a:dk2>
        <a:lt2>
          <a:srgbClr val="1C1C1C"/>
        </a:lt2>
        <a:accent1>
          <a:srgbClr val="BBE0E3"/>
        </a:accent1>
        <a:accent2>
          <a:srgbClr val="DED4C3"/>
        </a:accent2>
        <a:accent3>
          <a:srgbClr val="FFFFFF"/>
        </a:accent3>
        <a:accent4>
          <a:srgbClr val="77141D"/>
        </a:accent4>
        <a:accent5>
          <a:srgbClr val="DAEDEF"/>
        </a:accent5>
        <a:accent6>
          <a:srgbClr val="C9C0B0"/>
        </a:accent6>
        <a:hlink>
          <a:srgbClr val="C0C0C0"/>
        </a:hlink>
        <a:folHlink>
          <a:srgbClr val="F4C4C9"/>
        </a:folHlink>
      </a:clrScheme>
      <a:clrMap bg1="lt1" tx1="dk1" bg2="lt2" tx2="dk2" accent1="accent1" accent2="accent2" accent3="accent3" accent4="accent4" accent5="accent5" accent6="accent6" hlink="hlink" folHlink="folHlink"/>
    </a:extraClrScheme>
    <a:extraClrScheme>
      <a:clrScheme name="CVRxTemplate2006 16">
        <a:dk1>
          <a:srgbClr val="8C1A24"/>
        </a:dk1>
        <a:lt1>
          <a:srgbClr val="FFFFFF"/>
        </a:lt1>
        <a:dk2>
          <a:srgbClr val="808080"/>
        </a:dk2>
        <a:lt2>
          <a:srgbClr val="1C1C1C"/>
        </a:lt2>
        <a:accent1>
          <a:srgbClr val="9AD2D6"/>
        </a:accent1>
        <a:accent2>
          <a:srgbClr val="DCD1C0"/>
        </a:accent2>
        <a:accent3>
          <a:srgbClr val="FFFFFF"/>
        </a:accent3>
        <a:accent4>
          <a:srgbClr val="77141D"/>
        </a:accent4>
        <a:accent5>
          <a:srgbClr val="CAE5E8"/>
        </a:accent5>
        <a:accent6>
          <a:srgbClr val="C7BDAE"/>
        </a:accent6>
        <a:hlink>
          <a:srgbClr val="C0C0C0"/>
        </a:hlink>
        <a:folHlink>
          <a:srgbClr val="F4C4C9"/>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Design">
  <a:themeElements>
    <a:clrScheme name="Default Design 1">
      <a:dk1>
        <a:srgbClr val="000000"/>
      </a:dk1>
      <a:lt1>
        <a:srgbClr val="FFFFFF"/>
      </a:lt1>
      <a:dk2>
        <a:srgbClr val="F6861F"/>
      </a:dk2>
      <a:lt2>
        <a:srgbClr val="0093D0"/>
      </a:lt2>
      <a:accent1>
        <a:srgbClr val="F6861F"/>
      </a:accent1>
      <a:accent2>
        <a:srgbClr val="0093D0"/>
      </a:accent2>
      <a:accent3>
        <a:srgbClr val="FFFFFF"/>
      </a:accent3>
      <a:accent4>
        <a:srgbClr val="000000"/>
      </a:accent4>
      <a:accent5>
        <a:srgbClr val="FAC3AB"/>
      </a:accent5>
      <a:accent6>
        <a:srgbClr val="0085BC"/>
      </a:accent6>
      <a:hlink>
        <a:srgbClr val="000000"/>
      </a:hlink>
      <a:folHlink>
        <a:srgbClr val="828282"/>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F6861F"/>
        </a:dk2>
        <a:lt2>
          <a:srgbClr val="0093D0"/>
        </a:lt2>
        <a:accent1>
          <a:srgbClr val="F6861F"/>
        </a:accent1>
        <a:accent2>
          <a:srgbClr val="0093D0"/>
        </a:accent2>
        <a:accent3>
          <a:srgbClr val="FFFFFF"/>
        </a:accent3>
        <a:accent4>
          <a:srgbClr val="000000"/>
        </a:accent4>
        <a:accent5>
          <a:srgbClr val="FAC3AB"/>
        </a:accent5>
        <a:accent6>
          <a:srgbClr val="0085BC"/>
        </a:accent6>
        <a:hlink>
          <a:srgbClr val="000000"/>
        </a:hlink>
        <a:folHlink>
          <a:srgbClr val="82828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Default Design">
  <a:themeElements>
    <a:clrScheme name="Default Design 1">
      <a:dk1>
        <a:srgbClr val="000000"/>
      </a:dk1>
      <a:lt1>
        <a:srgbClr val="FFFFFF"/>
      </a:lt1>
      <a:dk2>
        <a:srgbClr val="F6861F"/>
      </a:dk2>
      <a:lt2>
        <a:srgbClr val="0093D0"/>
      </a:lt2>
      <a:accent1>
        <a:srgbClr val="F6861F"/>
      </a:accent1>
      <a:accent2>
        <a:srgbClr val="0093D0"/>
      </a:accent2>
      <a:accent3>
        <a:srgbClr val="FFFFFF"/>
      </a:accent3>
      <a:accent4>
        <a:srgbClr val="000000"/>
      </a:accent4>
      <a:accent5>
        <a:srgbClr val="FAC3AB"/>
      </a:accent5>
      <a:accent6>
        <a:srgbClr val="0085BC"/>
      </a:accent6>
      <a:hlink>
        <a:srgbClr val="000000"/>
      </a:hlink>
      <a:folHlink>
        <a:srgbClr val="828282"/>
      </a:folHlink>
    </a:clrScheme>
    <a:fontScheme name="Default Design">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0000" tIns="46800" rIns="90000" bIns="46800" numCol="1" anchor="ctr" anchorCtr="0" compatLnSpc="1">
        <a:prstTxWarp prst="textNoShape">
          <a:avLst/>
        </a:prstTxWarp>
      </a:bodyPr>
      <a:lstStyle>
        <a:defPPr marL="0" marR="0" indent="0" algn="l" defTabSz="863600" rtl="0" eaLnBrk="1" fontAlgn="base" latinLnBrk="0" hangingPunct="1">
          <a:lnSpc>
            <a:spcPct val="100000"/>
          </a:lnSpc>
          <a:spcBef>
            <a:spcPct val="0"/>
          </a:spcBef>
          <a:spcAft>
            <a:spcPct val="0"/>
          </a:spcAft>
          <a:buClrTx/>
          <a:buSzTx/>
          <a:buFontTx/>
          <a:buNone/>
          <a:tabLst/>
          <a:defRPr kumimoji="0" lang="nl-NL"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F6861F"/>
        </a:dk2>
        <a:lt2>
          <a:srgbClr val="0093D0"/>
        </a:lt2>
        <a:accent1>
          <a:srgbClr val="F6861F"/>
        </a:accent1>
        <a:accent2>
          <a:srgbClr val="0093D0"/>
        </a:accent2>
        <a:accent3>
          <a:srgbClr val="FFFFFF"/>
        </a:accent3>
        <a:accent4>
          <a:srgbClr val="000000"/>
        </a:accent4>
        <a:accent5>
          <a:srgbClr val="FAC3AB"/>
        </a:accent5>
        <a:accent6>
          <a:srgbClr val="0085BC"/>
        </a:accent6>
        <a:hlink>
          <a:srgbClr val="000000"/>
        </a:hlink>
        <a:folHlink>
          <a:srgbClr val="82828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1541</Words>
  <Application>Microsoft Office PowerPoint</Application>
  <PresentationFormat>Diavoorstelling (4:3)</PresentationFormat>
  <Paragraphs>513</Paragraphs>
  <Slides>29</Slides>
  <Notes>15</Notes>
  <HiddenSlides>0</HiddenSlides>
  <MMClips>0</MMClips>
  <ScaleCrop>false</ScaleCrop>
  <HeadingPairs>
    <vt:vector size="6" baseType="variant">
      <vt:variant>
        <vt:lpstr>Thema</vt:lpstr>
      </vt:variant>
      <vt:variant>
        <vt:i4>7</vt:i4>
      </vt:variant>
      <vt:variant>
        <vt:lpstr>Ingesloten OLE-bronprogramma's</vt:lpstr>
      </vt:variant>
      <vt:variant>
        <vt:i4>1</vt:i4>
      </vt:variant>
      <vt:variant>
        <vt:lpstr>Diatitels</vt:lpstr>
      </vt:variant>
      <vt:variant>
        <vt:i4>29</vt:i4>
      </vt:variant>
    </vt:vector>
  </HeadingPairs>
  <TitlesOfParts>
    <vt:vector size="37" baseType="lpstr">
      <vt:lpstr>Office-thema</vt:lpstr>
      <vt:lpstr>Blank Presentation</vt:lpstr>
      <vt:lpstr>9_CVRxTemplate2006</vt:lpstr>
      <vt:lpstr>1_Blank Presentation</vt:lpstr>
      <vt:lpstr>1_CVRxTemplate2006</vt:lpstr>
      <vt:lpstr>Default Design</vt:lpstr>
      <vt:lpstr>1_Default Design</vt:lpstr>
      <vt:lpstr>Prism Project</vt:lpstr>
      <vt:lpstr>Dia 1</vt:lpstr>
      <vt:lpstr>The CVRx® Rheos System</vt:lpstr>
      <vt:lpstr>CVRx Barostim Platform</vt:lpstr>
      <vt:lpstr>Intended to Inhibit Sympathetic Activity</vt:lpstr>
      <vt:lpstr>Trial Design</vt:lpstr>
      <vt:lpstr>Dia 6</vt:lpstr>
      <vt:lpstr>Sustained Reduction in 24-hr Ambulatory BP</vt:lpstr>
      <vt:lpstr>Trial Design</vt:lpstr>
      <vt:lpstr> Phase-3 Long Term Data in Resistant HTN</vt:lpstr>
      <vt:lpstr>    eGFR (4 factor-MDRD)</vt:lpstr>
      <vt:lpstr> renin &amp; aldosterone</vt:lpstr>
      <vt:lpstr>Dia 12</vt:lpstr>
      <vt:lpstr>2nd Generation Platform</vt:lpstr>
      <vt:lpstr>2nd Generation – Efficacy</vt:lpstr>
      <vt:lpstr>Dia 15</vt:lpstr>
      <vt:lpstr>2nd Generation – Safety </vt:lpstr>
      <vt:lpstr>Dia 17</vt:lpstr>
      <vt:lpstr>Barostim After Renal Denervation</vt:lpstr>
      <vt:lpstr>Barostim After Renal Denervation</vt:lpstr>
      <vt:lpstr>Dia 20</vt:lpstr>
      <vt:lpstr>Dia 21</vt:lpstr>
      <vt:lpstr>Dia 22</vt:lpstr>
      <vt:lpstr>Barostim Therapy</vt:lpstr>
      <vt:lpstr>Effects of BAT vs Vagal Nerve Stimulation</vt:lpstr>
      <vt:lpstr>Effects of BAT Compared with Esmolol</vt:lpstr>
      <vt:lpstr>Pressure-Volume Loops with BAT</vt:lpstr>
      <vt:lpstr>On-going Heart Failure Trial</vt:lpstr>
      <vt:lpstr>Early Clinical Results in Heart Failure</vt:lpstr>
      <vt:lpstr>Dia 29</vt:lpstr>
    </vt:vector>
  </TitlesOfParts>
  <Company>MEDCON Europe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Onno Kaagman</dc:creator>
  <cp:lastModifiedBy>Judith</cp:lastModifiedBy>
  <cp:revision>18</cp:revision>
  <dcterms:created xsi:type="dcterms:W3CDTF">2013-06-05T11:41:31Z</dcterms:created>
  <dcterms:modified xsi:type="dcterms:W3CDTF">2013-07-02T08:05:22Z</dcterms:modified>
</cp:coreProperties>
</file>