
<file path=[Content_Types].xml><?xml version="1.0" encoding="utf-8"?>
<Types xmlns="http://schemas.openxmlformats.org/package/2006/content-types"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/>
              <a:pPr/>
              <a:t>11-04-2013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4.pd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8" name="Afbeelding 7" descr="BLOEDPLAATJE 1_0008.png"/>
          <p:cNvPicPr>
            <a:picLocks noChangeAspect="1"/>
          </p:cNvPicPr>
          <p:nvPr userDrawn="1"/>
        </p:nvPicPr>
        <p:blipFill>
          <a:blip r:embed="rId4">
            <a:alphaModFix amt="25000"/>
          </a:blip>
          <a:srcRect l="26578"/>
          <a:stretch>
            <a:fillRect/>
          </a:stretch>
        </p:blipFill>
        <p:spPr>
          <a:xfrm>
            <a:off x="0" y="-429977"/>
            <a:ext cx="1799650" cy="2451100"/>
          </a:xfrm>
          <a:prstGeom prst="rect">
            <a:avLst/>
          </a:prstGeom>
        </p:spPr>
      </p:pic>
      <p:pic>
        <p:nvPicPr>
          <p:cNvPr id="9" name="Afbeelding 8" descr="BLOEDPLAATJE 1_0008.png"/>
          <p:cNvPicPr>
            <a:picLocks noChangeAspect="1"/>
          </p:cNvPicPr>
          <p:nvPr userDrawn="1"/>
        </p:nvPicPr>
        <p:blipFill>
          <a:blip r:embed="rId4">
            <a:alphaModFix amt="21000"/>
          </a:blip>
          <a:stretch>
            <a:fillRect/>
          </a:stretch>
        </p:blipFill>
        <p:spPr>
          <a:xfrm rot="8378625">
            <a:off x="1373742" y="-364047"/>
            <a:ext cx="2030657" cy="2030657"/>
          </a:xfrm>
          <a:prstGeom prst="rect">
            <a:avLst/>
          </a:prstGeom>
        </p:spPr>
      </p:pic>
      <p:pic>
        <p:nvPicPr>
          <p:cNvPr id="10" name="Afbeelding 9" descr="Bloedplaatje 4_0021.png"/>
          <p:cNvPicPr>
            <a:picLocks noChangeAspect="1"/>
          </p:cNvPicPr>
          <p:nvPr userDrawn="1"/>
        </p:nvPicPr>
        <p:blipFill>
          <a:blip r:embed="rId5">
            <a:alphaModFix amt="24000"/>
          </a:blip>
          <a:stretch>
            <a:fillRect/>
          </a:stretch>
        </p:blipFill>
        <p:spPr>
          <a:xfrm>
            <a:off x="2233685" y="-90145"/>
            <a:ext cx="2294450" cy="2294450"/>
          </a:xfrm>
          <a:prstGeom prst="rect">
            <a:avLst/>
          </a:prstGeom>
        </p:spPr>
      </p:pic>
      <p:pic>
        <p:nvPicPr>
          <p:cNvPr id="11" name="Afbeelding 10" descr="Bloedplaatje 4_0021.png"/>
          <p:cNvPicPr>
            <a:picLocks noChangeAspect="1"/>
          </p:cNvPicPr>
          <p:nvPr userDrawn="1"/>
        </p:nvPicPr>
        <p:blipFill>
          <a:blip r:embed="rId5">
            <a:alphaModFix amt="24000"/>
          </a:blip>
          <a:stretch>
            <a:fillRect/>
          </a:stretch>
        </p:blipFill>
        <p:spPr>
          <a:xfrm rot="15228647">
            <a:off x="3970583" y="-595964"/>
            <a:ext cx="2843549" cy="2843549"/>
          </a:xfrm>
          <a:prstGeom prst="rect">
            <a:avLst/>
          </a:prstGeom>
        </p:spPr>
      </p:pic>
      <p:pic>
        <p:nvPicPr>
          <p:cNvPr id="12" name="Afbeelding 11" descr="BLOEDPLAATJE 1_0042.png"/>
          <p:cNvPicPr>
            <a:picLocks noChangeAspect="1"/>
          </p:cNvPicPr>
          <p:nvPr userDrawn="1"/>
        </p:nvPicPr>
        <p:blipFill>
          <a:blip r:embed="rId6">
            <a:alphaModFix amt="27000"/>
          </a:blip>
          <a:stretch>
            <a:fillRect/>
          </a:stretch>
        </p:blipFill>
        <p:spPr>
          <a:xfrm rot="1491556">
            <a:off x="5921011" y="262158"/>
            <a:ext cx="1599819" cy="1599819"/>
          </a:xfrm>
          <a:prstGeom prst="rect">
            <a:avLst/>
          </a:prstGeom>
        </p:spPr>
      </p:pic>
      <p:pic>
        <p:nvPicPr>
          <p:cNvPr id="13" name="Afbeelding 12" descr="BLOEDPLAATJE 1_0042.png"/>
          <p:cNvPicPr>
            <a:picLocks noChangeAspect="1"/>
          </p:cNvPicPr>
          <p:nvPr userDrawn="1"/>
        </p:nvPicPr>
        <p:blipFill>
          <a:blip r:embed="rId6">
            <a:alphaModFix amt="24000"/>
          </a:blip>
          <a:stretch>
            <a:fillRect/>
          </a:stretch>
        </p:blipFill>
        <p:spPr>
          <a:xfrm rot="15805686">
            <a:off x="7277097" y="-277985"/>
            <a:ext cx="2279182" cy="2279182"/>
          </a:xfrm>
          <a:prstGeom prst="rect">
            <a:avLst/>
          </a:prstGeom>
        </p:spPr>
      </p:pic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5" name="Afbeelding 14" descr="BLOEDPLAATJE 1_0008.png"/>
          <p:cNvPicPr>
            <a:picLocks noChangeAspect="1"/>
          </p:cNvPicPr>
          <p:nvPr userDrawn="1"/>
        </p:nvPicPr>
        <p:blipFill>
          <a:blip r:embed="rId4">
            <a:alphaModFix amt="21000"/>
          </a:blip>
          <a:stretch>
            <a:fillRect/>
          </a:stretch>
        </p:blipFill>
        <p:spPr>
          <a:xfrm rot="8173736">
            <a:off x="6525100" y="-81375"/>
            <a:ext cx="943054" cy="943054"/>
          </a:xfrm>
          <a:prstGeom prst="rect">
            <a:avLst/>
          </a:prstGeom>
        </p:spPr>
      </p:pic>
      <p:pic>
        <p:nvPicPr>
          <p:cNvPr id="16" name="Afbeelding 15" descr="Naamloos-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>
          <a:xfrm>
            <a:off x="7782987" y="245530"/>
            <a:ext cx="1053046" cy="13754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9311" y="2067703"/>
            <a:ext cx="6988190" cy="415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0350" cy="811212"/>
          </a:xfrm>
        </p:spPr>
        <p:txBody>
          <a:bodyPr>
            <a:noAutofit/>
          </a:bodyPr>
          <a:lstStyle/>
          <a:p>
            <a:r>
              <a:rPr lang="nl-NL" sz="36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Canakinumab</a:t>
            </a:r>
            <a: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trial</a:t>
            </a:r>
            <a:b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6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primary</a:t>
            </a:r>
            <a: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6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endParaRPr lang="nl-NL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87710" y="6175972"/>
            <a:ext cx="21665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Time </a:t>
            </a:r>
            <a:r>
              <a:rPr lang="nl-NL" sz="1600" dirty="0" err="1" smtClean="0">
                <a:solidFill>
                  <a:schemeClr val="bg1"/>
                </a:solidFill>
              </a:rPr>
              <a:t>on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study</a:t>
            </a:r>
            <a:r>
              <a:rPr lang="nl-NL" sz="1600" dirty="0" smtClean="0">
                <a:solidFill>
                  <a:schemeClr val="bg1"/>
                </a:solidFill>
              </a:rPr>
              <a:t> (</a:t>
            </a:r>
            <a:r>
              <a:rPr lang="nl-NL" sz="1600" dirty="0" err="1" smtClean="0">
                <a:solidFill>
                  <a:schemeClr val="bg1"/>
                </a:solidFill>
              </a:rPr>
              <a:t>months</a:t>
            </a:r>
            <a:r>
              <a:rPr lang="nl-NL" sz="1600" dirty="0" smtClean="0">
                <a:solidFill>
                  <a:schemeClr val="bg1"/>
                </a:solidFill>
              </a:rPr>
              <a:t>)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520700" y="1421372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Population means of stimulated C-peptide 2 h mean AUC over time for each treatment group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14600" y="6376601"/>
            <a:ext cx="6558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dirty="0" smtClean="0">
                <a:solidFill>
                  <a:schemeClr val="bg1"/>
                </a:solidFill>
              </a:rPr>
              <a:t>Moran A </a:t>
            </a:r>
            <a:r>
              <a:rPr lang="nl-NL" sz="1400" dirty="0" smtClean="0">
                <a:solidFill>
                  <a:schemeClr val="bg1"/>
                </a:solidFill>
              </a:rPr>
              <a:t>et </a:t>
            </a:r>
            <a:r>
              <a:rPr lang="nl-NL" sz="1400" dirty="0" smtClean="0">
                <a:solidFill>
                  <a:schemeClr val="bg1"/>
                </a:solidFill>
              </a:rPr>
              <a:t>al, Lancet April 2013</a:t>
            </a:r>
          </a:p>
          <a:p>
            <a:pPr algn="r"/>
            <a:r>
              <a:rPr lang="nl-NL" sz="1400" dirty="0" smtClean="0">
                <a:solidFill>
                  <a:schemeClr val="bg1"/>
                </a:solidFill>
              </a:rPr>
              <a:t>http://dx.doi.org/10.1016/S0140-6736(13)60023-9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76052" cy="1143000"/>
          </a:xfrm>
        </p:spPr>
        <p:txBody>
          <a:bodyPr>
            <a:noAutofit/>
          </a:bodyPr>
          <a:lstStyle/>
          <a:p>
            <a:r>
              <a:rPr lang="nl-NL" sz="36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Anakinra</a:t>
            </a:r>
            <a: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trial </a:t>
            </a:r>
            <a: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6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primary</a:t>
            </a:r>
            <a:r>
              <a:rPr lang="nl-NL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6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endParaRPr lang="nl-NL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8036" y="2067699"/>
            <a:ext cx="6625216" cy="405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>
            <a:off x="3540110" y="6125002"/>
            <a:ext cx="1672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Time </a:t>
            </a:r>
            <a:r>
              <a:rPr lang="nl-NL" sz="1200" dirty="0" err="1" smtClean="0">
                <a:solidFill>
                  <a:schemeClr val="bg1"/>
                </a:solidFill>
              </a:rPr>
              <a:t>on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study</a:t>
            </a:r>
            <a:r>
              <a:rPr lang="nl-NL" sz="1200" dirty="0" smtClean="0">
                <a:solidFill>
                  <a:schemeClr val="bg1"/>
                </a:solidFill>
              </a:rPr>
              <a:t> (</a:t>
            </a:r>
            <a:r>
              <a:rPr lang="nl-NL" sz="1200" dirty="0" err="1" smtClean="0">
                <a:solidFill>
                  <a:schemeClr val="bg1"/>
                </a:solidFill>
              </a:rPr>
              <a:t>months</a:t>
            </a:r>
            <a:r>
              <a:rPr lang="nl-NL" sz="1200" dirty="0" smtClean="0">
                <a:solidFill>
                  <a:schemeClr val="bg1"/>
                </a:solidFill>
              </a:rPr>
              <a:t>)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6311" y="1421368"/>
            <a:ext cx="782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Population means of stimulated C-peptide 2 h mean AUC over time for each treatment group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514600" y="6376601"/>
            <a:ext cx="6558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dirty="0" smtClean="0">
                <a:solidFill>
                  <a:schemeClr val="bg1"/>
                </a:solidFill>
              </a:rPr>
              <a:t>Moran A </a:t>
            </a:r>
            <a:r>
              <a:rPr lang="nl-NL" sz="1400" dirty="0" smtClean="0">
                <a:solidFill>
                  <a:schemeClr val="bg1"/>
                </a:solidFill>
              </a:rPr>
              <a:t>et </a:t>
            </a:r>
            <a:r>
              <a:rPr lang="nl-NL" sz="1400" dirty="0" smtClean="0">
                <a:solidFill>
                  <a:schemeClr val="bg1"/>
                </a:solidFill>
              </a:rPr>
              <a:t>al, Lancet April 2013</a:t>
            </a:r>
          </a:p>
          <a:p>
            <a:pPr algn="r"/>
            <a:r>
              <a:rPr lang="nl-NL" sz="1400" dirty="0" smtClean="0">
                <a:solidFill>
                  <a:schemeClr val="bg1"/>
                </a:solidFill>
              </a:rPr>
              <a:t>http://dx.doi.org/10.1016/S0140-6736(13)60023-9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Canakinumab trial primary outcome</vt:lpstr>
      <vt:lpstr>Anakinra trial  primary outcome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3</cp:revision>
  <dcterms:created xsi:type="dcterms:W3CDTF">2013-04-11T10:45:40Z</dcterms:created>
  <dcterms:modified xsi:type="dcterms:W3CDTF">2013-04-11T20:09:05Z</dcterms:modified>
</cp:coreProperties>
</file>