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196" y="-1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29-5-2013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29-5-2013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29-5-2013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29-5-2013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29-5-2013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2384" y="304548"/>
            <a:ext cx="7537827" cy="984921"/>
          </a:xfrm>
        </p:spPr>
        <p:txBody>
          <a:bodyPr>
            <a:noAutofit/>
          </a:bodyPr>
          <a:lstStyle/>
          <a:p>
            <a:r>
              <a:rPr lang="en-US" sz="2800" dirty="0" smtClean="0"/>
              <a:t>Cumulative incidence of stroke by </a:t>
            </a:r>
            <a:r>
              <a:rPr lang="en-US" sz="2800" dirty="0" err="1" smtClean="0"/>
              <a:t>tertiles</a:t>
            </a:r>
            <a:r>
              <a:rPr lang="en-US" sz="2800" dirty="0" smtClean="0"/>
              <a:t> of Framingham </a:t>
            </a:r>
            <a:r>
              <a:rPr lang="en-US" sz="2800" dirty="0" smtClean="0"/>
              <a:t>score</a:t>
            </a:r>
            <a:r>
              <a:rPr lang="en-US" sz="2800" dirty="0" smtClean="0"/>
              <a:t>.</a:t>
            </a:r>
            <a:endParaRPr lang="nl-NL" sz="2800" b="1" dirty="0">
              <a:solidFill>
                <a:srgbClr val="FFFF00"/>
              </a:solidFill>
            </a:endParaRPr>
          </a:p>
        </p:txBody>
      </p:sp>
      <p:grpSp>
        <p:nvGrpSpPr>
          <p:cNvPr id="12" name="Groep 11"/>
          <p:cNvGrpSpPr/>
          <p:nvPr/>
        </p:nvGrpSpPr>
        <p:grpSpPr>
          <a:xfrm>
            <a:off x="914400" y="1680047"/>
            <a:ext cx="6972300" cy="4795637"/>
            <a:chOff x="660400" y="1514515"/>
            <a:chExt cx="7226300" cy="516048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60400" y="1514515"/>
              <a:ext cx="7226300" cy="5160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11" name="Groep 10"/>
            <p:cNvGrpSpPr/>
            <p:nvPr/>
          </p:nvGrpSpPr>
          <p:grpSpPr>
            <a:xfrm>
              <a:off x="1255711" y="1751671"/>
              <a:ext cx="4908124" cy="1292702"/>
              <a:chOff x="1154111" y="1688171"/>
              <a:chExt cx="4908124" cy="1292702"/>
            </a:xfrm>
          </p:grpSpPr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154111" y="1864002"/>
                <a:ext cx="687389" cy="9576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grpSp>
            <p:nvGrpSpPr>
              <p:cNvPr id="10" name="Groep 9"/>
              <p:cNvGrpSpPr/>
              <p:nvPr/>
            </p:nvGrpSpPr>
            <p:grpSpPr>
              <a:xfrm>
                <a:off x="1848112" y="1688171"/>
                <a:ext cx="4214123" cy="1292702"/>
                <a:chOff x="1848112" y="1688171"/>
                <a:chExt cx="4214123" cy="1292702"/>
              </a:xfrm>
            </p:grpSpPr>
            <p:sp>
              <p:nvSpPr>
                <p:cNvPr id="7" name="Rechthoek 6"/>
                <p:cNvSpPr/>
                <p:nvPr/>
              </p:nvSpPr>
              <p:spPr>
                <a:xfrm>
                  <a:off x="1867432" y="1688171"/>
                  <a:ext cx="3402535" cy="36933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High Framingham stroke risk score</a:t>
                  </a:r>
                  <a:endParaRPr lang="nl-NL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" name="Rechthoek 7"/>
                <p:cNvSpPr/>
                <p:nvPr/>
              </p:nvSpPr>
              <p:spPr>
                <a:xfrm>
                  <a:off x="1867432" y="2133703"/>
                  <a:ext cx="4194803" cy="36933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nl-NL" dirty="0" err="1" smtClean="0">
                      <a:solidFill>
                        <a:schemeClr val="bg1"/>
                      </a:solidFill>
                    </a:rPr>
                    <a:t>Intermediate</a:t>
                  </a:r>
                  <a:r>
                    <a:rPr lang="nl-NL" dirty="0" smtClean="0">
                      <a:solidFill>
                        <a:schemeClr val="bg1"/>
                      </a:solidFill>
                    </a:rPr>
                    <a:t> </a:t>
                  </a:r>
                  <a:r>
                    <a:rPr lang="nl-NL" dirty="0" err="1" smtClean="0">
                      <a:solidFill>
                        <a:schemeClr val="bg1"/>
                      </a:solidFill>
                    </a:rPr>
                    <a:t>Framingham</a:t>
                  </a:r>
                  <a:r>
                    <a:rPr lang="nl-NL" dirty="0" smtClean="0">
                      <a:solidFill>
                        <a:schemeClr val="bg1"/>
                      </a:solidFill>
                    </a:rPr>
                    <a:t> </a:t>
                  </a:r>
                  <a:r>
                    <a:rPr lang="nl-NL" dirty="0" err="1" smtClean="0">
                      <a:solidFill>
                        <a:schemeClr val="bg1"/>
                      </a:solidFill>
                    </a:rPr>
                    <a:t>stroke</a:t>
                  </a:r>
                  <a:r>
                    <a:rPr lang="nl-NL" dirty="0" smtClean="0">
                      <a:solidFill>
                        <a:schemeClr val="bg1"/>
                      </a:solidFill>
                    </a:rPr>
                    <a:t> risk score</a:t>
                  </a:r>
                  <a:endParaRPr lang="nl-NL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" name="Rechthoek 8"/>
                <p:cNvSpPr/>
                <p:nvPr/>
              </p:nvSpPr>
              <p:spPr>
                <a:xfrm>
                  <a:off x="1848112" y="2611540"/>
                  <a:ext cx="3358355" cy="36933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bg1"/>
                      </a:solidFill>
                    </a:rPr>
                    <a:t>Low Framingham stroke risk score</a:t>
                  </a:r>
                  <a:endParaRPr lang="nl-NL" dirty="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13" name="Rechthoek 12"/>
          <p:cNvSpPr/>
          <p:nvPr/>
        </p:nvSpPr>
        <p:spPr>
          <a:xfrm>
            <a:off x="433004" y="1156827"/>
            <a:ext cx="6158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No </a:t>
            </a:r>
            <a:r>
              <a:rPr lang="en-US" sz="2800" dirty="0" smtClean="0">
                <a:solidFill>
                  <a:schemeClr val="bg1"/>
                </a:solidFill>
              </a:rPr>
              <a:t>difference between </a:t>
            </a:r>
            <a:r>
              <a:rPr lang="en-US" sz="2800" dirty="0" err="1" smtClean="0">
                <a:solidFill>
                  <a:schemeClr val="bg1"/>
                </a:solidFill>
              </a:rPr>
              <a:t>tertiles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nl-NL" sz="2800" dirty="0">
              <a:solidFill>
                <a:schemeClr val="bg1"/>
              </a:solidFill>
            </a:endParaRPr>
          </a:p>
        </p:txBody>
      </p:sp>
      <p:sp>
        <p:nvSpPr>
          <p:cNvPr id="14" name="Rechthoek 13"/>
          <p:cNvSpPr/>
          <p:nvPr/>
        </p:nvSpPr>
        <p:spPr>
          <a:xfrm rot="16200000">
            <a:off x="-1071646" y="3758834"/>
            <a:ext cx="33881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 err="1" smtClean="0">
                <a:solidFill>
                  <a:schemeClr val="bg1"/>
                </a:solidFill>
              </a:rPr>
              <a:t>Cumulative</a:t>
            </a:r>
            <a:r>
              <a:rPr lang="nl-NL" sz="2000" dirty="0" smtClean="0">
                <a:solidFill>
                  <a:schemeClr val="bg1"/>
                </a:solidFill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</a:rPr>
              <a:t>incidence</a:t>
            </a:r>
            <a:r>
              <a:rPr lang="nl-NL" sz="2000" dirty="0" smtClean="0">
                <a:solidFill>
                  <a:schemeClr val="bg1"/>
                </a:solidFill>
              </a:rPr>
              <a:t> of </a:t>
            </a:r>
            <a:r>
              <a:rPr lang="nl-NL" sz="2000" dirty="0" err="1" smtClean="0">
                <a:solidFill>
                  <a:schemeClr val="bg1"/>
                </a:solidFill>
              </a:rPr>
              <a:t>stroke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4509704" y="6521563"/>
            <a:ext cx="44864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dirty="0" err="1" smtClean="0">
                <a:solidFill>
                  <a:schemeClr val="bg1"/>
                </a:solidFill>
              </a:rPr>
              <a:t>Sabayan</a:t>
            </a:r>
            <a:r>
              <a:rPr lang="nl-NL" sz="1200" dirty="0" smtClean="0">
                <a:solidFill>
                  <a:schemeClr val="bg1"/>
                </a:solidFill>
              </a:rPr>
              <a:t> B et </a:t>
            </a:r>
            <a:r>
              <a:rPr lang="nl-NL" sz="1200" dirty="0" smtClean="0">
                <a:solidFill>
                  <a:schemeClr val="bg1"/>
                </a:solidFill>
              </a:rPr>
              <a:t>al. </a:t>
            </a:r>
            <a:r>
              <a:rPr lang="nl-NL" sz="1200" dirty="0" err="1" smtClean="0">
                <a:solidFill>
                  <a:schemeClr val="bg1"/>
                </a:solidFill>
              </a:rPr>
              <a:t>Stroke</a:t>
            </a:r>
            <a:r>
              <a:rPr lang="nl-NL" sz="1200" dirty="0" smtClean="0">
                <a:solidFill>
                  <a:schemeClr val="bg1"/>
                </a:solidFill>
              </a:rPr>
              <a:t>. 2013; DOI: 10.1161/STROKEAHA.113.001460</a:t>
            </a:r>
            <a:endParaRPr lang="nl-NL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337186" y="215900"/>
            <a:ext cx="73336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Cumulative incidence of stroke by </a:t>
            </a:r>
            <a:r>
              <a:rPr lang="en-US" sz="3200" b="1" dirty="0" err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tertiles</a:t>
            </a:r>
            <a:r>
              <a:rPr lang="en-US" sz="32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of MMSE score</a:t>
            </a:r>
            <a:endParaRPr lang="nl-NL" sz="32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4509704" y="6521563"/>
            <a:ext cx="44864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dirty="0" err="1" smtClean="0">
                <a:solidFill>
                  <a:schemeClr val="bg1"/>
                </a:solidFill>
              </a:rPr>
              <a:t>Sabayan</a:t>
            </a:r>
            <a:r>
              <a:rPr lang="nl-NL" sz="1200" dirty="0" smtClean="0">
                <a:solidFill>
                  <a:schemeClr val="bg1"/>
                </a:solidFill>
              </a:rPr>
              <a:t> B et </a:t>
            </a:r>
            <a:r>
              <a:rPr lang="nl-NL" sz="1200" dirty="0" smtClean="0">
                <a:solidFill>
                  <a:schemeClr val="bg1"/>
                </a:solidFill>
              </a:rPr>
              <a:t>al. </a:t>
            </a:r>
            <a:r>
              <a:rPr lang="nl-NL" sz="1200" dirty="0" err="1" smtClean="0">
                <a:solidFill>
                  <a:schemeClr val="bg1"/>
                </a:solidFill>
              </a:rPr>
              <a:t>Stroke</a:t>
            </a:r>
            <a:r>
              <a:rPr lang="nl-NL" sz="1200" dirty="0" smtClean="0">
                <a:solidFill>
                  <a:schemeClr val="bg1"/>
                </a:solidFill>
              </a:rPr>
              <a:t>. 2013; DOI: 10.1161/STROKEAHA.113.001460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409781" y="1293118"/>
            <a:ext cx="56392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</a:rPr>
              <a:t>Significant </a:t>
            </a:r>
            <a:r>
              <a:rPr lang="nl-NL" sz="2800" dirty="0" smtClean="0">
                <a:solidFill>
                  <a:schemeClr val="bg1"/>
                </a:solidFill>
              </a:rPr>
              <a:t>different </a:t>
            </a:r>
            <a:r>
              <a:rPr lang="nl-NL" sz="2800" dirty="0" err="1" smtClean="0">
                <a:solidFill>
                  <a:schemeClr val="bg1"/>
                </a:solidFill>
              </a:rPr>
              <a:t>between</a:t>
            </a:r>
            <a:r>
              <a:rPr lang="nl-NL" sz="2800" dirty="0" smtClean="0">
                <a:solidFill>
                  <a:schemeClr val="bg1"/>
                </a:solidFill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</a:rPr>
              <a:t>tertiles</a:t>
            </a:r>
            <a:endParaRPr lang="nl-NL" sz="2800" dirty="0">
              <a:solidFill>
                <a:schemeClr val="bg1"/>
              </a:solidFill>
            </a:endParaRPr>
          </a:p>
        </p:txBody>
      </p:sp>
      <p:grpSp>
        <p:nvGrpSpPr>
          <p:cNvPr id="14" name="Groep 13"/>
          <p:cNvGrpSpPr/>
          <p:nvPr/>
        </p:nvGrpSpPr>
        <p:grpSpPr>
          <a:xfrm>
            <a:off x="371585" y="2027436"/>
            <a:ext cx="7299215" cy="4182864"/>
            <a:chOff x="371585" y="2027436"/>
            <a:chExt cx="7299215" cy="4182864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77762" y="2221797"/>
              <a:ext cx="6893038" cy="3988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564986" y="2161547"/>
              <a:ext cx="663228" cy="8899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Rechthoek 9"/>
            <p:cNvSpPr/>
            <p:nvPr/>
          </p:nvSpPr>
          <p:spPr>
            <a:xfrm>
              <a:off x="2291334" y="2027436"/>
              <a:ext cx="26662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High cognitive impairment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11" name="Rechthoek 10"/>
            <p:cNvSpPr/>
            <p:nvPr/>
          </p:nvSpPr>
          <p:spPr>
            <a:xfrm>
              <a:off x="2291334" y="2441469"/>
              <a:ext cx="34585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err="1" smtClean="0">
                  <a:solidFill>
                    <a:schemeClr val="bg1"/>
                  </a:solidFill>
                </a:rPr>
                <a:t>Intermediate</a:t>
              </a:r>
              <a:r>
                <a:rPr lang="nl-NL" dirty="0" smtClean="0">
                  <a:solidFill>
                    <a:schemeClr val="bg1"/>
                  </a:solidFill>
                </a:rPr>
                <a:t> </a:t>
              </a:r>
              <a:r>
                <a:rPr lang="nl-NL" dirty="0" err="1" smtClean="0">
                  <a:solidFill>
                    <a:schemeClr val="bg1"/>
                  </a:solidFill>
                </a:rPr>
                <a:t>cognitive</a:t>
              </a:r>
              <a:r>
                <a:rPr lang="nl-NL" dirty="0" smtClean="0">
                  <a:solidFill>
                    <a:schemeClr val="bg1"/>
                  </a:solidFill>
                </a:rPr>
                <a:t> </a:t>
              </a:r>
              <a:r>
                <a:rPr lang="nl-NL" dirty="0" err="1" smtClean="0">
                  <a:solidFill>
                    <a:schemeClr val="bg1"/>
                  </a:solidFill>
                </a:rPr>
                <a:t>impairment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12" name="Rechthoek 11"/>
            <p:cNvSpPr/>
            <p:nvPr/>
          </p:nvSpPr>
          <p:spPr>
            <a:xfrm>
              <a:off x="2272693" y="2885524"/>
              <a:ext cx="26220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Low cognitive impairment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13" name="Rechthoek 12"/>
            <p:cNvSpPr/>
            <p:nvPr/>
          </p:nvSpPr>
          <p:spPr>
            <a:xfrm rot="16200000">
              <a:off x="-1122446" y="3758834"/>
              <a:ext cx="338817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000" dirty="0" err="1" smtClean="0">
                  <a:solidFill>
                    <a:schemeClr val="bg1"/>
                  </a:solidFill>
                </a:rPr>
                <a:t>Cumulative</a:t>
              </a:r>
              <a:r>
                <a:rPr lang="nl-NL" sz="2000" dirty="0" smtClean="0">
                  <a:solidFill>
                    <a:schemeClr val="bg1"/>
                  </a:solidFill>
                </a:rPr>
                <a:t> </a:t>
              </a:r>
              <a:r>
                <a:rPr lang="nl-NL" sz="2000" dirty="0" err="1" smtClean="0">
                  <a:solidFill>
                    <a:schemeClr val="bg1"/>
                  </a:solidFill>
                </a:rPr>
                <a:t>incidence</a:t>
              </a:r>
              <a:r>
                <a:rPr lang="nl-NL" sz="2000" dirty="0" smtClean="0">
                  <a:solidFill>
                    <a:schemeClr val="bg1"/>
                  </a:solidFill>
                </a:rPr>
                <a:t> of </a:t>
              </a:r>
              <a:r>
                <a:rPr lang="nl-NL" sz="2000" dirty="0" err="1" smtClean="0">
                  <a:solidFill>
                    <a:schemeClr val="bg1"/>
                  </a:solidFill>
                </a:rPr>
                <a:t>stroke</a:t>
              </a:r>
              <a:endParaRPr lang="nl-NL" sz="20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83</Words>
  <Application>Microsoft Office PowerPoint</Application>
  <PresentationFormat>Diavoorstelling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Cumulative incidence of stroke by tertiles of Framingham score.</vt:lpstr>
      <vt:lpstr>Dia 2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onno</cp:lastModifiedBy>
  <cp:revision>11</cp:revision>
  <dcterms:created xsi:type="dcterms:W3CDTF">2013-04-15T08:15:24Z</dcterms:created>
  <dcterms:modified xsi:type="dcterms:W3CDTF">2013-05-29T19:15:14Z</dcterms:modified>
</cp:coreProperties>
</file>