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4" r:id="rId2"/>
    <p:sldId id="602" r:id="rId3"/>
    <p:sldId id="598" r:id="rId4"/>
    <p:sldId id="595" r:id="rId5"/>
    <p:sldId id="596" r:id="rId6"/>
    <p:sldId id="622" r:id="rId7"/>
    <p:sldId id="601" r:id="rId8"/>
    <p:sldId id="600" r:id="rId9"/>
    <p:sldId id="599" r:id="rId10"/>
    <p:sldId id="538" r:id="rId11"/>
    <p:sldId id="580" r:id="rId12"/>
    <p:sldId id="581" r:id="rId13"/>
    <p:sldId id="552" r:id="rId14"/>
    <p:sldId id="553" r:id="rId15"/>
    <p:sldId id="620" r:id="rId16"/>
    <p:sldId id="554" r:id="rId17"/>
    <p:sldId id="604" r:id="rId18"/>
    <p:sldId id="605" r:id="rId19"/>
    <p:sldId id="607" r:id="rId20"/>
    <p:sldId id="611" r:id="rId21"/>
    <p:sldId id="612" r:id="rId22"/>
    <p:sldId id="613" r:id="rId23"/>
    <p:sldId id="621" r:id="rId24"/>
    <p:sldId id="614" r:id="rId25"/>
    <p:sldId id="618" r:id="rId26"/>
    <p:sldId id="587" r:id="rId27"/>
    <p:sldId id="592" r:id="rId28"/>
    <p:sldId id="534" r:id="rId29"/>
    <p:sldId id="603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000099"/>
    <a:srgbClr val="0000CC"/>
    <a:srgbClr val="96969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4" autoAdjust="0"/>
    <p:restoredTop sz="94660"/>
  </p:normalViewPr>
  <p:slideViewPr>
    <p:cSldViewPr>
      <p:cViewPr varScale="1">
        <p:scale>
          <a:sx n="45" d="100"/>
          <a:sy n="45" d="100"/>
        </p:scale>
        <p:origin x="-102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DEEEEC-0B67-48F7-B605-A507D0C2D84B}" type="datetimeFigureOut">
              <a:rPr lang="nl-NL"/>
              <a:pPr>
                <a:defRPr/>
              </a:pPr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D4AA85-A9DB-4B79-A1CC-28C1BED6F0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01C32F-9AAF-4C7C-A3AA-38D9B3A65BAF}" type="datetimeFigureOut">
              <a:rPr lang="en-GB"/>
              <a:pPr>
                <a:defRPr/>
              </a:pPr>
              <a:t>04/10/2013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7EB4EC-2410-4475-83D4-E150C9A82F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0B660-C078-4ED6-BD83-EBFC19B7A47C}" type="slidenum">
              <a:rPr lang="nl-NL" smtClean="0"/>
              <a:pPr>
                <a:defRPr/>
              </a:pPr>
              <a:t>1</a:t>
            </a:fld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g.nl/NL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00000">
            <a:off x="-3047206" y="3174206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University Medical </a:t>
            </a:r>
            <a:r>
              <a:rPr lang="en-GB" sz="900" b="1" i="1" dirty="0" err="1">
                <a:solidFill>
                  <a:schemeClr val="bg1">
                    <a:lumMod val="75000"/>
                  </a:schemeClr>
                </a:solidFill>
                <a:latin typeface="Swis721 Md BT"/>
              </a:rPr>
              <a:t>Center</a:t>
            </a: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 Groningen</a:t>
            </a:r>
          </a:p>
        </p:txBody>
      </p:sp>
      <p:pic>
        <p:nvPicPr>
          <p:cNvPr id="8" name="Picture 8" descr="UM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UG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6764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3" y="1844825"/>
            <a:ext cx="6573479" cy="144016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5720680" cy="14150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08725"/>
            <a:ext cx="4968875" cy="6127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209607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3568" y="1484313"/>
            <a:ext cx="8209607" cy="45259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>
            <a:off x="-3047206" y="3174206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University Medical </a:t>
            </a:r>
            <a:r>
              <a:rPr lang="en-GB" sz="900" b="1" i="1" dirty="0" err="1">
                <a:solidFill>
                  <a:schemeClr val="bg1">
                    <a:lumMod val="75000"/>
                  </a:schemeClr>
                </a:solidFill>
                <a:latin typeface="Swis721 Md BT"/>
              </a:rPr>
              <a:t>Center</a:t>
            </a: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 Groningen</a:t>
            </a:r>
          </a:p>
        </p:txBody>
      </p:sp>
      <p:pic>
        <p:nvPicPr>
          <p:cNvPr id="7" name="Picture 8" descr="UM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UG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6200000">
            <a:off x="-3028156" y="3172619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NL">
                <a:solidFill>
                  <a:schemeClr val="bg1"/>
                </a:solidFill>
              </a:rPr>
              <a:t>ZAHARA II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89626" y="188913"/>
            <a:ext cx="2074862" cy="5821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1863" y="188913"/>
            <a:ext cx="6075363" cy="5821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863" y="188913"/>
            <a:ext cx="8302625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00000">
            <a:off x="-3047206" y="3174206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sz="900" b="1" i="1">
              <a:latin typeface="Swis721 Md BT"/>
            </a:endParaRPr>
          </a:p>
        </p:txBody>
      </p:sp>
      <p:pic>
        <p:nvPicPr>
          <p:cNvPr id="8" name="Picture 8" descr="UM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UG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209607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313"/>
            <a:ext cx="8209607" cy="45259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512762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863" y="188913"/>
            <a:ext cx="8302625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1863" y="1484313"/>
            <a:ext cx="40751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89376" y="1484313"/>
            <a:ext cx="40751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888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4888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227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227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8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302625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MCG">
            <a:hlinkClick r:id="rId3" tooltip="Terug naar de voorpag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538163"/>
            <a:ext cx="19431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MCG">
            <a:hlinkClick r:id="rId3" tooltip="Terug naar de voorpag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385763"/>
            <a:ext cx="19431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UMCG">
            <a:hlinkClick r:id="rId3" tooltip="Terug naar de voorpag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385763"/>
            <a:ext cx="19431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2738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3488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G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207125"/>
            <a:ext cx="368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792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3792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0831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563938" y="6345238"/>
            <a:ext cx="4968875" cy="612775"/>
          </a:xfrm>
        </p:spPr>
        <p:txBody>
          <a:bodyPr/>
          <a:lstStyle>
            <a:lvl1pPr>
              <a:defRPr sz="9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umcg.nl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88913"/>
            <a:ext cx="8302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484313"/>
            <a:ext cx="83026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0066">
                  <a:alpha val="98824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Swis721 Md BT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/>
        </p:nvPicPr>
        <p:blipFill>
          <a:blip r:embed="rId14" cstate="print">
            <a:grayscl/>
            <a:biLevel thresh="50000"/>
          </a:blip>
          <a:srcRect l="3461" r="60562"/>
          <a:stretch>
            <a:fillRect/>
          </a:stretch>
        </p:blipFill>
        <p:spPr bwMode="auto">
          <a:xfrm>
            <a:off x="0" y="6226175"/>
            <a:ext cx="5445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 rot="-5400000">
            <a:off x="-3047206" y="3174206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NL">
                <a:solidFill>
                  <a:schemeClr val="bg1"/>
                </a:solidFill>
              </a:rPr>
              <a:t>ZAHARA II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95288" y="6553200"/>
            <a:ext cx="5551487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University Medical </a:t>
            </a:r>
            <a:r>
              <a:rPr lang="en-GB" sz="900" b="1" i="1" dirty="0" err="1">
                <a:solidFill>
                  <a:schemeClr val="bg1">
                    <a:lumMod val="75000"/>
                  </a:schemeClr>
                </a:solidFill>
                <a:latin typeface="Swis721 Md BT"/>
              </a:rPr>
              <a:t>Center</a:t>
            </a:r>
            <a:r>
              <a:rPr lang="en-GB" sz="900" b="1" i="1" dirty="0">
                <a:solidFill>
                  <a:schemeClr val="bg1">
                    <a:lumMod val="75000"/>
                  </a:schemeClr>
                </a:solidFill>
                <a:latin typeface="Swis721 Md BT"/>
              </a:rPr>
              <a:t> Groningen</a:t>
            </a:r>
          </a:p>
        </p:txBody>
      </p:sp>
      <p:pic>
        <p:nvPicPr>
          <p:cNvPr id="4" name="Picture 8" descr="UMC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63" y="62103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53355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99"/>
                </a:solidFill>
                <a:latin typeface="Swis721 Md B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Swis721 Md B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C721C"/>
          </a:solidFill>
          <a:latin typeface="Swis721 Md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C721C"/>
        </a:buClr>
        <a:buSzPct val="8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5/Pacific_Princess_1987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Bernie_Kopell_Adam_Bricker_Love_Boat_1977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76107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196752"/>
            <a:ext cx="7848872" cy="2952328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6000" dirty="0" smtClean="0"/>
              <a:t>Telemonitoring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200" dirty="0" smtClean="0"/>
              <a:t>IN TOUCH project </a:t>
            </a:r>
            <a:br>
              <a:rPr lang="nl-NL" sz="3200" dirty="0" smtClean="0"/>
            </a:br>
            <a:r>
              <a:rPr lang="nl-NL" sz="3200" dirty="0" smtClean="0"/>
              <a:t>Groningen</a:t>
            </a:r>
            <a:r>
              <a:rPr lang="nl-NL" sz="2800" dirty="0" smtClean="0">
                <a:solidFill>
                  <a:schemeClr val="tx1"/>
                </a:solidFill>
              </a:rPr>
              <a:t/>
            </a:r>
            <a:br>
              <a:rPr lang="nl-NL" sz="2800" dirty="0" smtClean="0">
                <a:solidFill>
                  <a:schemeClr val="tx1"/>
                </a:solidFill>
              </a:rPr>
            </a:br>
            <a:r>
              <a:rPr lang="nl-NL" sz="1600" i="1" u="sng" dirty="0" smtClean="0"/>
              <a:t/>
            </a:r>
            <a:br>
              <a:rPr lang="nl-NL" sz="1600" i="1" u="sng" dirty="0" smtClean="0"/>
            </a:br>
            <a:endParaRPr lang="nl-NL" sz="1600" dirty="0" smtClean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51571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Arjen de Vries, thoraxcentrum UMCG</a:t>
            </a:r>
            <a:endParaRPr lang="nl-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47" name="Group 1591"/>
          <p:cNvGraphicFramePr>
            <a:graphicFrameLocks noGrp="1"/>
          </p:cNvGraphicFramePr>
          <p:nvPr/>
        </p:nvGraphicFramePr>
        <p:xfrm>
          <a:off x="179388" y="188913"/>
          <a:ext cx="8713787" cy="6519546"/>
        </p:xfrm>
        <a:graphic>
          <a:graphicData uri="http://schemas.openxmlformats.org/drawingml/2006/table">
            <a:tbl>
              <a:tblPr/>
              <a:tblGrid>
                <a:gridCol w="936625"/>
                <a:gridCol w="503237"/>
                <a:gridCol w="504825"/>
                <a:gridCol w="647700"/>
                <a:gridCol w="647700"/>
                <a:gridCol w="647700"/>
                <a:gridCol w="503238"/>
                <a:gridCol w="1009650"/>
                <a:gridCol w="936625"/>
                <a:gridCol w="935037"/>
                <a:gridCol w="792163"/>
                <a:gridCol w="649287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Studie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Typ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N=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Studie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duur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Lft.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NYHA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LVEF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Technologie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Interventie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Reductie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Heropname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Reductie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 cause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mortality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Sig.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Clark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4264 (14)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3-16 mnd.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57-75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II-IV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&lt;40%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TM+TS+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Combinatie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Divers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P=0.003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Inglis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8323 (25)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3-18 mnd.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Variab.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TM+TS+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Combinatie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Divers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&lt;0.0001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&lt;0.0001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Chaudhry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Tele-HF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2010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RCT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1653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mnd.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I-IV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&lt;40%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TM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Inclusie na opname HF. TF based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ns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Koehler</a:t>
                      </a: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TIM-HF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RCT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 mnd.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II-III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&lt;35%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Inclusie tot 2 jaar na opname HF.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Device based. Data service centre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van Veldhuisen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DOT-HF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RCT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mnd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TM, optivol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maand na impl Optivol. Bij audible alert contact.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70" name="Rectangle 1560"/>
          <p:cNvSpPr>
            <a:spLocks noChangeArrowheads="1"/>
          </p:cNvSpPr>
          <p:nvPr/>
        </p:nvSpPr>
        <p:spPr bwMode="auto">
          <a:xfrm>
            <a:off x="0" y="555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71" name="Oval 88"/>
          <p:cNvSpPr>
            <a:spLocks noChangeArrowheads="1"/>
          </p:cNvSpPr>
          <p:nvPr/>
        </p:nvSpPr>
        <p:spPr bwMode="auto">
          <a:xfrm>
            <a:off x="6877050" y="1628775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2" name="Oval 88"/>
          <p:cNvSpPr>
            <a:spLocks noChangeArrowheads="1"/>
          </p:cNvSpPr>
          <p:nvPr/>
        </p:nvSpPr>
        <p:spPr bwMode="auto">
          <a:xfrm>
            <a:off x="6877050" y="3284538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3" name="Oval 88"/>
          <p:cNvSpPr>
            <a:spLocks noChangeArrowheads="1"/>
          </p:cNvSpPr>
          <p:nvPr/>
        </p:nvSpPr>
        <p:spPr bwMode="auto">
          <a:xfrm>
            <a:off x="7667625" y="3284538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4" name="Oval 88"/>
          <p:cNvSpPr>
            <a:spLocks noChangeArrowheads="1"/>
          </p:cNvSpPr>
          <p:nvPr/>
        </p:nvSpPr>
        <p:spPr bwMode="auto">
          <a:xfrm>
            <a:off x="7667625" y="5876925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5" name="Oval 88"/>
          <p:cNvSpPr>
            <a:spLocks noChangeArrowheads="1"/>
          </p:cNvSpPr>
          <p:nvPr/>
        </p:nvSpPr>
        <p:spPr bwMode="auto">
          <a:xfrm>
            <a:off x="6877050" y="5876925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6" name="Oval 88"/>
          <p:cNvSpPr>
            <a:spLocks noChangeArrowheads="1"/>
          </p:cNvSpPr>
          <p:nvPr/>
        </p:nvSpPr>
        <p:spPr bwMode="auto">
          <a:xfrm>
            <a:off x="6877050" y="4508500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7" name="Oval 88"/>
          <p:cNvSpPr>
            <a:spLocks noChangeArrowheads="1"/>
          </p:cNvSpPr>
          <p:nvPr/>
        </p:nvSpPr>
        <p:spPr bwMode="auto">
          <a:xfrm>
            <a:off x="7740650" y="4508500"/>
            <a:ext cx="2619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8" name="Oval 88"/>
          <p:cNvSpPr>
            <a:spLocks noChangeArrowheads="1"/>
          </p:cNvSpPr>
          <p:nvPr/>
        </p:nvSpPr>
        <p:spPr bwMode="auto">
          <a:xfrm>
            <a:off x="6877050" y="2349500"/>
            <a:ext cx="261938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79" name="Oval 88"/>
          <p:cNvSpPr>
            <a:spLocks noChangeArrowheads="1"/>
          </p:cNvSpPr>
          <p:nvPr/>
        </p:nvSpPr>
        <p:spPr bwMode="auto">
          <a:xfrm>
            <a:off x="7667625" y="1628775"/>
            <a:ext cx="261938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4680" name="Oval 88"/>
          <p:cNvSpPr>
            <a:spLocks noChangeArrowheads="1"/>
          </p:cNvSpPr>
          <p:nvPr/>
        </p:nvSpPr>
        <p:spPr bwMode="auto">
          <a:xfrm>
            <a:off x="7667625" y="2349500"/>
            <a:ext cx="261938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evidence TM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312"/>
            <a:ext cx="8209607" cy="4897015"/>
          </a:xfrm>
        </p:spPr>
        <p:txBody>
          <a:bodyPr/>
          <a:lstStyle/>
          <a:p>
            <a:r>
              <a:rPr lang="nl-NL" dirty="0" smtClean="0"/>
              <a:t>Studies hebben verschillende uitkomsten</a:t>
            </a:r>
          </a:p>
          <a:p>
            <a:r>
              <a:rPr lang="nl-NL" dirty="0" smtClean="0"/>
              <a:t>Verschillende designs, protocollen, follow-up en eindpunten</a:t>
            </a:r>
          </a:p>
          <a:p>
            <a:r>
              <a:rPr lang="nl-NL" dirty="0" smtClean="0"/>
              <a:t>Geeft mogelijk zelfs toename van zorg</a:t>
            </a:r>
          </a:p>
          <a:p>
            <a:r>
              <a:rPr lang="nl-NL" dirty="0" smtClean="0"/>
              <a:t>Matige compliance bij patiënten</a:t>
            </a:r>
          </a:p>
          <a:p>
            <a:r>
              <a:rPr lang="nl-NL" dirty="0" smtClean="0"/>
              <a:t>Kosten?</a:t>
            </a:r>
          </a:p>
          <a:p>
            <a:endParaRPr lang="nl-NL" dirty="0" smtClean="0"/>
          </a:p>
          <a:p>
            <a:pPr marL="514350" indent="-514350">
              <a:buNone/>
            </a:pPr>
            <a:r>
              <a:rPr lang="nl-NL" dirty="0" smtClean="0">
                <a:solidFill>
                  <a:srgbClr val="FF0000"/>
                </a:solidFill>
              </a:rPr>
              <a:t>	Geen opname TM in de richtlijn HF 2012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evidence TM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1125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251520" y="5445224"/>
            <a:ext cx="82096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2011:</a:t>
            </a:r>
            <a:r>
              <a:rPr kumimoji="0" lang="en-US" sz="6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35%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209607" cy="1143000"/>
          </a:xfrm>
        </p:spPr>
        <p:txBody>
          <a:bodyPr/>
          <a:lstStyle/>
          <a:p>
            <a:r>
              <a:rPr lang="nl-NL" dirty="0" smtClean="0"/>
              <a:t>TM</a:t>
            </a:r>
            <a:endParaRPr lang="nl-NL" dirty="0"/>
          </a:p>
        </p:txBody>
      </p:sp>
      <p:pic>
        <p:nvPicPr>
          <p:cNvPr id="44034" name="Picture 2" descr="\\zkh\dfs\gebruikers08\vriesae\Bureaublad\Artikelen\Artikel  3-TM\Indiening JMIR\RevisionII_JMIR\tabellen\TM_Fig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48016"/>
            <a:ext cx="7488832" cy="57933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971600" y="332656"/>
          <a:ext cx="7488832" cy="6352978"/>
        </p:xfrm>
        <a:graphic>
          <a:graphicData uri="http://schemas.openxmlformats.org/drawingml/2006/table">
            <a:tbl>
              <a:tblPr/>
              <a:tblGrid>
                <a:gridCol w="5417421"/>
                <a:gridCol w="2071411"/>
              </a:tblGrid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patients in TM 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care %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N= 31 clinics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8C8C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0-10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10-20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20-50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50-75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&gt;75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704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Main goal of using TM (31 + 12  clinics, more answers possible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%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N= 43 clinics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8C8C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Monitoring physical conditioning, signs of deterioration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Monitoring and adjustment of treatment 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Titration of medication 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 education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 goals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Duration of applying TM in patient 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care %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N= 31 clinics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8C8C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Between 3 and 6 months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Between 6 and 12 months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 limit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As long as necessary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683568" y="1412776"/>
          <a:ext cx="8208914" cy="4504536"/>
        </p:xfrm>
        <a:graphic>
          <a:graphicData uri="http://schemas.openxmlformats.org/drawingml/2006/table">
            <a:tbl>
              <a:tblPr/>
              <a:tblGrid>
                <a:gridCol w="4104457"/>
                <a:gridCol w="4104457"/>
              </a:tblGrid>
              <a:tr h="54194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Criteria for applying TM </a:t>
                      </a:r>
                      <a:endParaRPr lang="nl-NL" sz="24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R="600075" algn="l">
                        <a:spcAft>
                          <a:spcPts val="0"/>
                        </a:spcAft>
                        <a:tabLst>
                          <a:tab pos="522605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N= 43 clinics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318390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Education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(68%)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94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Patient management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(63%)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7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HF Re-admission</a:t>
                      </a:r>
                      <a:endParaRPr lang="nl-NL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(60%)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94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Complaints HF symptoms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(60%)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94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Based on actual NYHA class</a:t>
                      </a:r>
                      <a:endParaRPr lang="nl-NL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(30%)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942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Medication status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(19%)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390"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Different</a:t>
                      </a:r>
                      <a:endParaRPr lang="nl-NL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201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(4%)</a:t>
                      </a:r>
                      <a:endParaRPr lang="nl-NL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TM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35% van alle HF poli’s zet TM in</a:t>
            </a:r>
          </a:p>
          <a:p>
            <a:r>
              <a:rPr lang="nl-NL" dirty="0" smtClean="0"/>
              <a:t>Kleine aantallen</a:t>
            </a:r>
          </a:p>
          <a:p>
            <a:r>
              <a:rPr lang="nl-NL" dirty="0" smtClean="0"/>
              <a:t>Andere motieven</a:t>
            </a:r>
          </a:p>
          <a:p>
            <a:r>
              <a:rPr lang="nl-NL" dirty="0" smtClean="0"/>
              <a:t>Hoge verwachtingen</a:t>
            </a:r>
          </a:p>
          <a:p>
            <a:r>
              <a:rPr lang="nl-NL" dirty="0" smtClean="0"/>
              <a:t>Geen reflexie van hoge verwachtingen in feitelijke ervaring</a:t>
            </a:r>
          </a:p>
          <a:p>
            <a:pPr>
              <a:buNone/>
            </a:pPr>
            <a:endParaRPr lang="nl-NL" dirty="0" smtClean="0"/>
          </a:p>
          <a:p>
            <a:r>
              <a:rPr lang="nl-NL" i="1" dirty="0" smtClean="0"/>
              <a:t>Geen patiënten profilering!</a:t>
            </a:r>
          </a:p>
        </p:txBody>
      </p:sp>
      <p:sp>
        <p:nvSpPr>
          <p:cNvPr id="4" name="Rechthoek 3"/>
          <p:cNvSpPr/>
          <p:nvPr/>
        </p:nvSpPr>
        <p:spPr>
          <a:xfrm>
            <a:off x="611560" y="6237312"/>
            <a:ext cx="748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De Vries A.E  et al: Expectations and experiences of Telemonitoring; </a:t>
            </a:r>
            <a:r>
              <a:rPr lang="en-US" sz="900" i="1" dirty="0" smtClean="0"/>
              <a:t>J Med Internet Res. 2013 Jan</a:t>
            </a:r>
            <a:endParaRPr lang="en-US" sz="9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 TOUCH (scherp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476672"/>
            <a:ext cx="7344816" cy="1780953"/>
          </a:xfrm>
          <a:noFill/>
        </p:spPr>
      </p:pic>
      <p:sp>
        <p:nvSpPr>
          <p:cNvPr id="5" name="Rechthoek 4"/>
          <p:cNvSpPr/>
          <p:nvPr/>
        </p:nvSpPr>
        <p:spPr>
          <a:xfrm>
            <a:off x="827584" y="3212976"/>
            <a:ext cx="792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>
                <a:latin typeface="+mj-lt"/>
              </a:rPr>
              <a:t>10 ziekenhuizen in Nederland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>
                <a:latin typeface="+mj-lt"/>
              </a:rPr>
              <a:t>Inclusie december 2009  t/m januari 2012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/>
              <a:t>Totale inclusie 179 patiënten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dirty="0" smtClean="0">
                <a:latin typeface="+mj-lt"/>
              </a:rPr>
              <a:t>Follow-up t/m </a:t>
            </a:r>
            <a:r>
              <a:rPr lang="nl-NL" sz="2800" dirty="0" err="1" smtClean="0">
                <a:latin typeface="+mj-lt"/>
              </a:rPr>
              <a:t>sept</a:t>
            </a:r>
            <a:r>
              <a:rPr lang="nl-NL" sz="2800" dirty="0" smtClean="0">
                <a:latin typeface="+mj-lt"/>
              </a:rPr>
              <a:t> 2012</a:t>
            </a:r>
          </a:p>
          <a:p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1196752"/>
            <a:ext cx="77054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Opname vanwege hartfalen (nieuw en bekend) of bezoek op een HF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polikliniek met verslechtering waarvoor behandeling of aanpassing diuretica nodig is (oraal of i.v.)</a:t>
            </a: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Gedocumenteerde ejectiefractie ≤ 45%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870825" cy="1143000"/>
          </a:xfrm>
        </p:spPr>
        <p:txBody>
          <a:bodyPr/>
          <a:lstStyle/>
          <a:p>
            <a:pPr algn="l"/>
            <a:r>
              <a:rPr lang="nl-NL" sz="3600" dirty="0"/>
              <a:t>Inclusiecriteria</a:t>
            </a:r>
            <a:endParaRPr lang="en-US" sz="3600" dirty="0"/>
          </a:p>
        </p:txBody>
      </p:sp>
      <p:sp>
        <p:nvSpPr>
          <p:cNvPr id="5" name="Rechthoek 4"/>
          <p:cNvSpPr/>
          <p:nvPr/>
        </p:nvSpPr>
        <p:spPr>
          <a:xfrm>
            <a:off x="1403648" y="4005064"/>
            <a:ext cx="698477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r>
              <a:rPr lang="nl-NL" sz="2400" kern="0" dirty="0" smtClean="0"/>
              <a:t>Score gebaseerd op een gecombineerd eindpunt na 9 maanden van: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endParaRPr lang="nl-NL" sz="2400" kern="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nl-NL" sz="2400" kern="0" dirty="0" smtClean="0"/>
              <a:t>Mortaliteit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nl-NL" sz="2400" kern="0" dirty="0" smtClean="0"/>
              <a:t>Ziekenhuisopname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nl-NL" sz="2400" kern="0" dirty="0" smtClean="0"/>
              <a:t>Kwaliteit van leven</a:t>
            </a:r>
            <a:endParaRPr lang="nl-NL" sz="2400" kern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996952"/>
            <a:ext cx="7870825" cy="1143000"/>
          </a:xfrm>
        </p:spPr>
        <p:txBody>
          <a:bodyPr/>
          <a:lstStyle/>
          <a:p>
            <a:pPr algn="l"/>
            <a:r>
              <a:rPr lang="nl-NL" sz="3600" dirty="0"/>
              <a:t>Primair eindpunt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hthoek 3"/>
          <p:cNvSpPr>
            <a:spLocks noChangeArrowheads="1"/>
          </p:cNvSpPr>
          <p:nvPr/>
        </p:nvSpPr>
        <p:spPr bwMode="auto">
          <a:xfrm>
            <a:off x="857250" y="614362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nl-NL" sz="1400" b="0">
                <a:solidFill>
                  <a:srgbClr val="FFFFFF"/>
                </a:solidFill>
              </a:rPr>
              <a:t>A-HeFT, 2005</a:t>
            </a:r>
            <a:endParaRPr lang="en-US" sz="1400" b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2988" y="1628775"/>
            <a:ext cx="81010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Separate componenten van de primaire uitkomstmaten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Kosteneffectiviteit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Aantal dagen in leven en buiten het ziekenhuis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Aantal en duur van opnamen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Aantal visites op de (hartfalen)poli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Kennis en zelfzorg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Tevredenheid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870825" cy="1143000"/>
          </a:xfrm>
        </p:spPr>
        <p:txBody>
          <a:bodyPr/>
          <a:lstStyle/>
          <a:p>
            <a:pPr algn="l"/>
            <a:r>
              <a:rPr lang="nl-NL" sz="3600" dirty="0"/>
              <a:t>Secundaire eindpunten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TOUCH project 2009-2013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8209607" cy="4525962"/>
          </a:xfrm>
        </p:spPr>
        <p:txBody>
          <a:bodyPr/>
          <a:lstStyle/>
          <a:p>
            <a:r>
              <a:rPr lang="nl-NL" dirty="0" smtClean="0"/>
              <a:t>IN TOUCH studie</a:t>
            </a:r>
          </a:p>
          <a:p>
            <a:r>
              <a:rPr lang="nl-NL" dirty="0" smtClean="0"/>
              <a:t>Patiënt gebonden onderzoek</a:t>
            </a:r>
          </a:p>
          <a:p>
            <a:pPr lvl="1"/>
            <a:r>
              <a:rPr lang="nl-NL" dirty="0" smtClean="0"/>
              <a:t>Tevredenheid</a:t>
            </a:r>
          </a:p>
          <a:p>
            <a:pPr lvl="1"/>
            <a:r>
              <a:rPr lang="nl-NL" dirty="0" smtClean="0"/>
              <a:t>Keuze (langer leven versus tijd/kwaliteit)</a:t>
            </a:r>
          </a:p>
          <a:p>
            <a:r>
              <a:rPr lang="nl-NL" dirty="0" smtClean="0"/>
              <a:t>Hulpverleners</a:t>
            </a:r>
          </a:p>
          <a:p>
            <a:pPr lvl="1"/>
            <a:r>
              <a:rPr lang="nl-NL" dirty="0" smtClean="0"/>
              <a:t>Barrières in gebruik TM</a:t>
            </a:r>
          </a:p>
          <a:p>
            <a:pPr lvl="1"/>
            <a:r>
              <a:rPr lang="nl-NL" dirty="0" smtClean="0"/>
              <a:t>(Computer) gebruik</a:t>
            </a:r>
          </a:p>
          <a:p>
            <a:pPr lvl="1"/>
            <a:r>
              <a:rPr lang="nl-NL" dirty="0" smtClean="0"/>
              <a:t>Tevredenheid</a:t>
            </a:r>
          </a:p>
          <a:p>
            <a:pPr lvl="1"/>
            <a:r>
              <a:rPr lang="nl-NL" dirty="0" smtClean="0"/>
              <a:t>Verwachtingen</a:t>
            </a:r>
          </a:p>
          <a:p>
            <a:r>
              <a:rPr lang="nl-NL" dirty="0" smtClean="0"/>
              <a:t>Kosten</a:t>
            </a:r>
          </a:p>
          <a:p>
            <a:pPr>
              <a:buNone/>
            </a:pPr>
            <a:endParaRPr lang="nl-NL" i="1" dirty="0" smtClean="0"/>
          </a:p>
          <a:p>
            <a:pPr>
              <a:buNone/>
            </a:pPr>
            <a:endParaRPr lang="nl-NL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dirty="0" smtClean="0"/>
              <a:t>Basis karakteristieken populatie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40768"/>
            <a:ext cx="8209607" cy="4824536"/>
          </a:xfrm>
        </p:spPr>
        <p:txBody>
          <a:bodyPr/>
          <a:lstStyle/>
          <a:p>
            <a:pPr>
              <a:buNone/>
            </a:pPr>
            <a:r>
              <a:rPr lang="nl-NL" sz="2000" dirty="0" smtClean="0"/>
              <a:t> </a:t>
            </a:r>
          </a:p>
          <a:p>
            <a:pPr lvl="1"/>
            <a:r>
              <a:rPr lang="nl-NL" sz="2800" dirty="0" smtClean="0"/>
              <a:t>Leeftijd gem. 69 jaar, 72% mannen</a:t>
            </a:r>
          </a:p>
          <a:p>
            <a:pPr lvl="1"/>
            <a:r>
              <a:rPr lang="nl-NL" sz="2800" dirty="0" smtClean="0"/>
              <a:t>LVEF 27%, </a:t>
            </a:r>
          </a:p>
          <a:p>
            <a:pPr lvl="1"/>
            <a:r>
              <a:rPr lang="nl-NL" sz="2800" dirty="0" smtClean="0"/>
              <a:t>NYHA III/IV (77%)</a:t>
            </a:r>
          </a:p>
          <a:p>
            <a:pPr lvl="1"/>
            <a:r>
              <a:rPr lang="nl-NL" sz="2800" dirty="0" smtClean="0"/>
              <a:t>Etiologie, comorbiditeiten en lab (NT-proBNP 4513 ng/l) (vergelijkbaar met andere HF studies)</a:t>
            </a:r>
          </a:p>
          <a:p>
            <a:pPr lvl="1"/>
            <a:r>
              <a:rPr lang="nl-NL" sz="2800" dirty="0" smtClean="0"/>
              <a:t>Percentage medicatie overeenkomstig met Euro </a:t>
            </a:r>
            <a:r>
              <a:rPr lang="nl-NL" sz="2800" dirty="0" err="1" smtClean="0"/>
              <a:t>Heart</a:t>
            </a:r>
            <a:r>
              <a:rPr lang="nl-NL" sz="2800" dirty="0" smtClean="0"/>
              <a:t> </a:t>
            </a:r>
            <a:r>
              <a:rPr lang="nl-NL" sz="2800" dirty="0" err="1" smtClean="0"/>
              <a:t>Survey</a:t>
            </a:r>
            <a:r>
              <a:rPr lang="nl-NL" sz="2800" dirty="0" smtClean="0"/>
              <a:t> II</a:t>
            </a:r>
          </a:p>
          <a:p>
            <a:pPr lvl="1">
              <a:buNone/>
            </a:pPr>
            <a:endParaRPr lang="nl-NL" sz="2800" dirty="0" smtClean="0"/>
          </a:p>
          <a:p>
            <a:pPr lvl="1">
              <a:buNone/>
            </a:pPr>
            <a:r>
              <a:rPr lang="nl-NL" sz="2800" dirty="0" smtClean="0"/>
              <a:t>Conclusie: “de HF patiënt”  is geincludeerd</a:t>
            </a:r>
          </a:p>
          <a:p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dirty="0" smtClean="0"/>
              <a:t>Primair eindpunt</a:t>
            </a:r>
            <a:endParaRPr lang="nl-NL" sz="3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827584" y="1844824"/>
          <a:ext cx="7632848" cy="3535067"/>
        </p:xfrm>
        <a:graphic>
          <a:graphicData uri="http://schemas.openxmlformats.org/drawingml/2006/table">
            <a:tbl>
              <a:tblPr/>
              <a:tblGrid>
                <a:gridCol w="3392377"/>
                <a:gridCol w="1435037"/>
                <a:gridCol w="2023705"/>
                <a:gridCol w="781729"/>
              </a:tblGrid>
              <a:tr h="1008112">
                <a:tc>
                  <a:txBody>
                    <a:bodyPr/>
                    <a:lstStyle/>
                    <a:p>
                      <a:endParaRPr lang="nl-NL" sz="1400" dirty="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Geen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TM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=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80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Mean ± sd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TM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n = 97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Mean ± sd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-value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Primary endpoint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Composite endpoint score (mean,SEM)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-0.63 (0.26)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-0. 73 ± (0.27)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0.78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Secondary endpoints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Mortality % (n)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12 (10)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15 (14)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0.53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Re-admission HF % (n)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29 (24)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28 (26)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0.80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Change in quality of life (mean,SEM)</a:t>
                      </a:r>
                      <a:endParaRPr lang="nl-NL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-14.63 (3.12)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-13.97 (2.63)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0.87</a:t>
                      </a:r>
                      <a:endParaRPr lang="nl-NL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dirty="0" smtClean="0"/>
              <a:t>Secundaire eindpunten</a:t>
            </a:r>
            <a:endParaRPr lang="nl-NL" sz="3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755576" y="1340768"/>
          <a:ext cx="7488831" cy="4824534"/>
        </p:xfrm>
        <a:graphic>
          <a:graphicData uri="http://schemas.openxmlformats.org/drawingml/2006/table">
            <a:tbl>
              <a:tblPr/>
              <a:tblGrid>
                <a:gridCol w="3312368"/>
                <a:gridCol w="475979"/>
                <a:gridCol w="1234023"/>
                <a:gridCol w="1792855"/>
                <a:gridCol w="673606"/>
              </a:tblGrid>
              <a:tr h="4948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Geen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 = 80</a:t>
                      </a: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n = 97</a:t>
                      </a: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-value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6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patients with hospitalizations % (no.)</a:t>
                      </a:r>
                      <a:endParaRPr lang="nl-NL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All-cause hospitalization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 (40)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 (48)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0.68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Cardiovascular-related hospitalizations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18 (15)</a:t>
                      </a: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 (16)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0.86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  Heart failure-related hospitalizations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 (24)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 (26)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0.80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hospitalizations (no.)</a:t>
                      </a:r>
                      <a:endParaRPr lang="nl-NL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All cause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79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98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Cardiovascular-related</a:t>
                      </a: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18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Heart failure-related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days readmitted, mean (±sd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All- cause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6.9 (±12.4)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8.0 (±16.5)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0.95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Heart failure-related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3.7 (±8.3)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4.2  (9.8)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0.80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visits to outpatient clinics,  median (range)</a:t>
                      </a:r>
                      <a:endParaRPr lang="nl-NL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All- cause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 ( 0 - 22 )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 ( 0 - 24 )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0.47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6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Heart failure-related 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 ( 0 - 12 )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 ( 0 - 16 )</a:t>
                      </a:r>
                      <a:endParaRPr lang="nl-NL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0.01</a:t>
                      </a:r>
                      <a:endParaRPr lang="nl-NL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/>
            <a:r>
              <a:rPr lang="en-US" sz="2800" b="1" dirty="0" smtClean="0"/>
              <a:t>    </a:t>
            </a:r>
            <a:r>
              <a:rPr lang="en-US" sz="3600" dirty="0" err="1" smtClean="0"/>
              <a:t>Kosten</a:t>
            </a:r>
            <a:r>
              <a:rPr lang="en-US" sz="3600" dirty="0" smtClean="0"/>
              <a:t> analyse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96975"/>
            <a:ext cx="8302625" cy="719857"/>
          </a:xfrm>
        </p:spPr>
        <p:txBody>
          <a:bodyPr/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755576" y="1196752"/>
          <a:ext cx="7632849" cy="5400599"/>
        </p:xfrm>
        <a:graphic>
          <a:graphicData uri="http://schemas.openxmlformats.org/drawingml/2006/table">
            <a:tbl>
              <a:tblPr/>
              <a:tblGrid>
                <a:gridCol w="1333896"/>
                <a:gridCol w="1333896"/>
                <a:gridCol w="2128131"/>
                <a:gridCol w="1477747"/>
                <a:gridCol w="1359179"/>
              </a:tblGrid>
              <a:tr h="958692">
                <a:tc>
                  <a:txBody>
                    <a:bodyPr/>
                    <a:lstStyle/>
                    <a:p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400" b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TM</a:t>
                      </a:r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latin typeface="+mj-lt"/>
                          <a:ea typeface="Times New Roman"/>
                          <a:cs typeface="Times New Roman"/>
                        </a:rPr>
                        <a:t>TM</a:t>
                      </a:r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Difference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CI  (95%)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Intervention costs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€37 (software)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€1766 (software, telemonitoring devices and the handling of incoming data)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€1729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constant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8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j-lt"/>
                          <a:ea typeface="Times New Roman"/>
                          <a:cs typeface="Times New Roman"/>
                        </a:rPr>
                        <a:t>Re-admission costs</a:t>
                      </a:r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€3213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€2427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€786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-2875 +1525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Out of hospital care costs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j-lt"/>
                          <a:ea typeface="Times New Roman"/>
                          <a:cs typeface="Times New Roman"/>
                        </a:rPr>
                        <a:t>€1152</a:t>
                      </a:r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€1642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€490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-1297 +2880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Outpatient clinic costs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€603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€530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€73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-261 +110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€5006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j-lt"/>
                          <a:ea typeface="Times New Roman"/>
                          <a:cs typeface="Times New Roman"/>
                        </a:rPr>
                        <a:t>€6366</a:t>
                      </a:r>
                      <a:endParaRPr lang="nl-NL" sz="14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j-lt"/>
                          <a:ea typeface="Times New Roman"/>
                          <a:cs typeface="Times New Roman"/>
                        </a:rPr>
                        <a:t>€1360</a:t>
                      </a:r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j-lt"/>
                          <a:ea typeface="Times New Roman"/>
                          <a:cs typeface="Times New Roman"/>
                        </a:rPr>
                        <a:t>-2263 +5221</a:t>
                      </a:r>
                      <a:endParaRPr lang="nl-NL" sz="14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6552728" cy="1143000"/>
          </a:xfrm>
        </p:spPr>
        <p:txBody>
          <a:bodyPr/>
          <a:lstStyle/>
          <a:p>
            <a:pPr algn="l"/>
            <a:r>
              <a:rPr lang="en-US" sz="2800" b="1" dirty="0" smtClean="0"/>
              <a:t>     </a:t>
            </a:r>
            <a:r>
              <a:rPr lang="en-US" sz="3600" dirty="0" err="1" smtClean="0"/>
              <a:t>Conclusie</a:t>
            </a:r>
            <a:endParaRPr lang="en-US" sz="3600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96975"/>
            <a:ext cx="8302625" cy="4525963"/>
          </a:xfrm>
        </p:spPr>
        <p:txBody>
          <a:bodyPr/>
          <a:lstStyle/>
          <a:p>
            <a:pPr>
              <a:buNone/>
            </a:pPr>
            <a:endParaRPr lang="nl-NL" sz="2400" dirty="0" smtClean="0"/>
          </a:p>
          <a:p>
            <a:pPr lvl="1">
              <a:buNone/>
            </a:pPr>
            <a:endParaRPr lang="nl-NL" sz="2000" dirty="0" smtClean="0"/>
          </a:p>
          <a:p>
            <a:pPr lvl="1"/>
            <a:r>
              <a:rPr lang="nl-NL" sz="2800" dirty="0" smtClean="0"/>
              <a:t>Geen verschil op primaire eindpunt</a:t>
            </a:r>
          </a:p>
          <a:p>
            <a:pPr lvl="1"/>
            <a:r>
              <a:rPr lang="nl-NL" sz="2800" dirty="0" smtClean="0"/>
              <a:t>Lager aantal visites op de HF poli in de </a:t>
            </a:r>
            <a:r>
              <a:rPr lang="nl-NL" sz="2800" dirty="0" err="1" smtClean="0"/>
              <a:t>telemonitoring</a:t>
            </a:r>
            <a:r>
              <a:rPr lang="nl-NL" sz="2800" dirty="0" smtClean="0"/>
              <a:t> groep</a:t>
            </a:r>
          </a:p>
          <a:p>
            <a:pPr lvl="1"/>
            <a:r>
              <a:rPr lang="nl-NL" sz="2800" dirty="0" smtClean="0"/>
              <a:t>Compliance voor gebruik TM was 95%</a:t>
            </a:r>
          </a:p>
          <a:p>
            <a:pPr lvl="1"/>
            <a:r>
              <a:rPr lang="nl-NL" sz="2800" dirty="0" smtClean="0"/>
              <a:t>Relatief lage kosten (1360,-  incl. interventiekosten en </a:t>
            </a:r>
            <a:r>
              <a:rPr lang="nl-NL" sz="2800" dirty="0" err="1" smtClean="0"/>
              <a:t>handling</a:t>
            </a:r>
            <a:r>
              <a:rPr lang="nl-NL" sz="2800" dirty="0" smtClean="0"/>
              <a:t> kosten voor periode van 9 maanden)</a:t>
            </a:r>
          </a:p>
          <a:p>
            <a:pPr>
              <a:buNone/>
            </a:pPr>
            <a:r>
              <a:rPr lang="nl-NL" sz="2000" dirty="0" smtClean="0">
                <a:solidFill>
                  <a:srgbClr val="000066"/>
                </a:solidFill>
              </a:rPr>
              <a:t>		</a:t>
            </a:r>
          </a:p>
          <a:p>
            <a:pPr>
              <a:buNone/>
            </a:pPr>
            <a:endParaRPr lang="nl-NL" sz="20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nl-NL" sz="2000" dirty="0" smtClean="0">
              <a:solidFill>
                <a:srgbClr val="000066"/>
              </a:solidFill>
            </a:endParaRPr>
          </a:p>
          <a:p>
            <a:pPr lvl="1"/>
            <a:endParaRPr lang="nl-NL" sz="20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/>
            <a:r>
              <a:rPr lang="en-US" sz="3600" dirty="0" smtClean="0"/>
              <a:t>   Lessen van de IN TOUCH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96975"/>
            <a:ext cx="8302625" cy="4896321"/>
          </a:xfrm>
        </p:spPr>
        <p:txBody>
          <a:bodyPr/>
          <a:lstStyle/>
          <a:p>
            <a:pPr lvl="2">
              <a:buNone/>
            </a:pPr>
            <a:endParaRPr lang="nl-NL" sz="1600" dirty="0" smtClean="0">
              <a:solidFill>
                <a:srgbClr val="000066"/>
              </a:solidFill>
            </a:endParaRPr>
          </a:p>
          <a:p>
            <a:r>
              <a:rPr lang="nl-NL" sz="2200" dirty="0" smtClean="0"/>
              <a:t>35% (31 klinieken) van alle HF poli’s gebruikt al TM (2011)</a:t>
            </a:r>
          </a:p>
          <a:p>
            <a:r>
              <a:rPr lang="nl-NL" sz="2200" dirty="0" smtClean="0"/>
              <a:t>Verwachtingen zijn hoog, teleurstelling is een serieuze bedreiging</a:t>
            </a:r>
          </a:p>
          <a:p>
            <a:r>
              <a:rPr lang="nl-NL" sz="2200" dirty="0" smtClean="0"/>
              <a:t>Patiëntprofiel van “meest baat” zijn (nog) niet duidelijk</a:t>
            </a:r>
          </a:p>
          <a:p>
            <a:r>
              <a:rPr lang="nl-NL" sz="2200" dirty="0" smtClean="0"/>
              <a:t>Telemonitoring is veilig om in te zetten</a:t>
            </a:r>
          </a:p>
          <a:p>
            <a:r>
              <a:rPr lang="nl-NL" sz="2200" dirty="0" smtClean="0"/>
              <a:t>Zeer hoge compliance, protocol en apparatuur is goed te gebruiken</a:t>
            </a:r>
          </a:p>
          <a:p>
            <a:r>
              <a:rPr lang="nl-NL" sz="2200" dirty="0" smtClean="0"/>
              <a:t>TM kan bijdragen in toegankelijkheid van polikliniek en de </a:t>
            </a:r>
          </a:p>
          <a:p>
            <a:pPr>
              <a:buNone/>
            </a:pPr>
            <a:r>
              <a:rPr lang="nl-NL" sz="2200" dirty="0" smtClean="0"/>
              <a:t>  	wens van patiënten om op afstand te communiceren.</a:t>
            </a:r>
          </a:p>
          <a:p>
            <a:r>
              <a:rPr lang="nl-NL" sz="2200" dirty="0" smtClean="0"/>
              <a:t>Kosten van de TM interventie zijn te verantwoorden voor bepaalde behandeldoelen</a:t>
            </a:r>
          </a:p>
          <a:p>
            <a:r>
              <a:rPr lang="nl-NL" sz="2200" dirty="0" smtClean="0"/>
              <a:t>Gebrek aan integratie in eigen EPD wordt als gemis ervaren en geeft verhoging werklast</a:t>
            </a:r>
          </a:p>
          <a:p>
            <a:endParaRPr lang="nl-NL" sz="16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/>
            <a:r>
              <a:rPr lang="en-US" sz="2800" b="1" dirty="0" smtClean="0"/>
              <a:t>    </a:t>
            </a:r>
            <a:r>
              <a:rPr lang="en-US" sz="3600" dirty="0" err="1" smtClean="0"/>
              <a:t>Toekomst</a:t>
            </a:r>
            <a:r>
              <a:rPr lang="en-US" sz="3600" dirty="0" smtClean="0"/>
              <a:t>  </a:t>
            </a:r>
            <a:r>
              <a:rPr lang="en-US" sz="3600" dirty="0" err="1" smtClean="0"/>
              <a:t>voor</a:t>
            </a:r>
            <a:r>
              <a:rPr lang="en-US" sz="3600" dirty="0" smtClean="0"/>
              <a:t> Telemonitoring 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16832"/>
            <a:ext cx="8302625" cy="3456384"/>
          </a:xfrm>
        </p:spPr>
        <p:txBody>
          <a:bodyPr/>
          <a:lstStyle/>
          <a:p>
            <a:r>
              <a:rPr lang="nl-NL" dirty="0" smtClean="0"/>
              <a:t>TM is een veelbelovende technologie</a:t>
            </a:r>
          </a:p>
          <a:p>
            <a:r>
              <a:rPr lang="nl-NL" dirty="0" smtClean="0"/>
              <a:t>Inzet leidt niet automatisch tot verbetering van zorg</a:t>
            </a:r>
          </a:p>
          <a:p>
            <a:r>
              <a:rPr lang="nl-NL" dirty="0" smtClean="0"/>
              <a:t>Geen “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> fits all”</a:t>
            </a:r>
          </a:p>
          <a:p>
            <a:r>
              <a:rPr lang="nl-NL" dirty="0" smtClean="0"/>
              <a:t>Juiste patiënten profielen ontbreken</a:t>
            </a:r>
          </a:p>
          <a:p>
            <a:r>
              <a:rPr lang="nl-NL" dirty="0" smtClean="0"/>
              <a:t>Centrale coördineerde rol voor HF verpleegkundigen</a:t>
            </a:r>
          </a:p>
          <a:p>
            <a:r>
              <a:rPr lang="nl-NL" dirty="0" smtClean="0"/>
              <a:t>Best practice ontwikkelen, informatie delen!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otodepoto.nl/wp-content/uploads/comparis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768752" cy="62375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oray.com/images/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4648200" cy="2781301"/>
          </a:xfrm>
          <a:prstGeom prst="rect">
            <a:avLst/>
          </a:prstGeom>
          <a:noFill/>
        </p:spPr>
      </p:pic>
      <p:pic>
        <p:nvPicPr>
          <p:cNvPr id="1028" name="Picture 4" descr="How does it 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7704856" cy="2152651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99592" y="476672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3600" dirty="0" smtClean="0">
                <a:solidFill>
                  <a:srgbClr val="000099"/>
                </a:solidFill>
                <a:latin typeface="+mn-lt"/>
              </a:rPr>
              <a:t>Comoray</a:t>
            </a:r>
            <a:endParaRPr lang="en-GB" sz="360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Aanbevelingen TM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4393" y="1268760"/>
            <a:ext cx="8209607" cy="532859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Best practice ontwikkelen door:</a:t>
            </a:r>
          </a:p>
          <a:p>
            <a:pPr lvl="1"/>
            <a:r>
              <a:rPr lang="nl-NL" sz="2800" dirty="0" smtClean="0"/>
              <a:t>Zorgvuldige implementatie</a:t>
            </a:r>
          </a:p>
          <a:p>
            <a:pPr lvl="1"/>
            <a:r>
              <a:rPr lang="nl-NL" sz="2800" dirty="0" smtClean="0"/>
              <a:t>Welke patiënten (groep)</a:t>
            </a:r>
          </a:p>
          <a:p>
            <a:pPr lvl="1"/>
            <a:r>
              <a:rPr lang="nl-NL" sz="2800" dirty="0" smtClean="0"/>
              <a:t>Succescriteria afspreken</a:t>
            </a:r>
          </a:p>
          <a:p>
            <a:pPr lvl="1"/>
            <a:r>
              <a:rPr lang="nl-NL" sz="2800" dirty="0" smtClean="0"/>
              <a:t>Afspraken maken over:</a:t>
            </a:r>
          </a:p>
          <a:p>
            <a:pPr lvl="1">
              <a:buNone/>
            </a:pPr>
            <a:endParaRPr lang="nl-NL" dirty="0" smtClean="0"/>
          </a:p>
          <a:p>
            <a:pPr marL="1371600" lvl="2" indent="-457200">
              <a:buFont typeface="+mj-lt"/>
              <a:buAutoNum type="arabicPeriod"/>
            </a:pPr>
            <a:r>
              <a:rPr lang="nl-NL" sz="2200" i="1" dirty="0" smtClean="0"/>
              <a:t>Wie is verantwoordelijk voor de data?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i="1" dirty="0" smtClean="0"/>
              <a:t>Hoe en wanneer te reageren?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i="1" dirty="0" smtClean="0"/>
              <a:t>Type interventie?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i="1" dirty="0" smtClean="0"/>
              <a:t>Wijze van follow-up?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2200" i="1" dirty="0" smtClean="0"/>
              <a:t>Kantooruren of 24/7?</a:t>
            </a:r>
          </a:p>
          <a:p>
            <a:pPr marL="1371600" lvl="2" indent="-457200">
              <a:buFont typeface="+mj-lt"/>
              <a:buAutoNum type="arabicPeriod"/>
            </a:pPr>
            <a:endParaRPr lang="nl-NL" i="1" dirty="0" smtClean="0"/>
          </a:p>
          <a:p>
            <a:pPr marL="1371600" lvl="2" indent="-457200">
              <a:buNone/>
            </a:pPr>
            <a:endParaRPr lang="nl-NL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ISS016-E-032708 -- Astronaut Richard Linne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7" descr="imageDO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33375"/>
            <a:ext cx="2057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1" descr="History of Telemedic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14763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ts3.mm.bing.net/th?id=I.4920551562020722&amp;pid=15.1&amp;W=120&amp;H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89040"/>
            <a:ext cx="1800200" cy="2447640"/>
          </a:xfrm>
          <a:prstGeom prst="rect">
            <a:avLst/>
          </a:prstGeom>
          <a:noFill/>
        </p:spPr>
      </p:pic>
      <p:pic>
        <p:nvPicPr>
          <p:cNvPr id="29700" name="Picture 4" descr="Bernie Kopell Adam Bricker Love Boat 197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501008"/>
            <a:ext cx="2533650" cy="3190876"/>
          </a:xfrm>
          <a:prstGeom prst="rect">
            <a:avLst/>
          </a:prstGeom>
          <a:noFill/>
        </p:spPr>
      </p:pic>
      <p:pic>
        <p:nvPicPr>
          <p:cNvPr id="29702" name="Picture 6" descr="File:Pacific Princess 19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60648"/>
            <a:ext cx="8064896" cy="61889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561412" cy="6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1907704" y="3717032"/>
            <a:ext cx="5688632" cy="108012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http://vimeo.com/3761079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3.33</a:t>
            </a:r>
            <a:endParaRPr lang="nl-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920235" cy="5112345"/>
          </a:xfrm>
        </p:spPr>
        <p:txBody>
          <a:bodyPr/>
          <a:lstStyle/>
          <a:p>
            <a:pPr lvl="1">
              <a:buFontTx/>
              <a:buNone/>
            </a:pPr>
            <a:endParaRPr lang="en-US" sz="2000" dirty="0" smtClean="0"/>
          </a:p>
          <a:p>
            <a:pPr lvl="2"/>
            <a:r>
              <a:rPr lang="nl-NL" sz="2400" dirty="0" smtClean="0"/>
              <a:t>Gewicht</a:t>
            </a:r>
            <a:endParaRPr lang="en-US" sz="2400" dirty="0" smtClean="0"/>
          </a:p>
          <a:p>
            <a:pPr lvl="2"/>
            <a:r>
              <a:rPr lang="en-US" sz="2400" dirty="0" smtClean="0"/>
              <a:t>Bloeddruk </a:t>
            </a:r>
          </a:p>
          <a:p>
            <a:pPr lvl="2"/>
            <a:r>
              <a:rPr lang="en-US" sz="2400" dirty="0" smtClean="0"/>
              <a:t>HF frequentie, ECG</a:t>
            </a:r>
          </a:p>
          <a:p>
            <a:pPr lvl="2"/>
            <a:r>
              <a:rPr lang="nl-NL" sz="2400" dirty="0" smtClean="0"/>
              <a:t>Temperatuur</a:t>
            </a:r>
            <a:endParaRPr lang="en-US" sz="2400" dirty="0" smtClean="0"/>
          </a:p>
          <a:p>
            <a:pPr lvl="2"/>
            <a:r>
              <a:rPr lang="en-US" sz="2400" dirty="0" smtClean="0"/>
              <a:t>Klachten / gezondheidstatus</a:t>
            </a:r>
          </a:p>
          <a:p>
            <a:pPr lvl="2"/>
            <a:r>
              <a:rPr lang="en-US" sz="2400" dirty="0" smtClean="0"/>
              <a:t>Educatie</a:t>
            </a:r>
          </a:p>
          <a:p>
            <a:pPr lvl="2"/>
            <a:r>
              <a:rPr lang="en-US" sz="2400" dirty="0" smtClean="0"/>
              <a:t>Status van een batterij (pacemaker)  </a:t>
            </a:r>
          </a:p>
          <a:p>
            <a:pPr lvl="2"/>
            <a:r>
              <a:rPr lang="nl-NL" sz="2400" dirty="0" smtClean="0"/>
              <a:t>ICD</a:t>
            </a:r>
            <a:endParaRPr lang="en-US" sz="2400" dirty="0" smtClean="0"/>
          </a:p>
          <a:p>
            <a:pPr lvl="2"/>
            <a:r>
              <a:rPr lang="nl-NL" sz="2400" dirty="0" smtClean="0"/>
              <a:t>Impedantie</a:t>
            </a:r>
            <a:endParaRPr 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09607" cy="1143000"/>
          </a:xfrm>
        </p:spPr>
        <p:txBody>
          <a:bodyPr/>
          <a:lstStyle/>
          <a:p>
            <a:pPr algn="l"/>
            <a:r>
              <a:rPr lang="nl-NL" sz="3600" dirty="0" smtClean="0"/>
              <a:t>TM bij HF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274638"/>
            <a:ext cx="8209607" cy="1143000"/>
          </a:xfrm>
        </p:spPr>
        <p:txBody>
          <a:bodyPr/>
          <a:lstStyle/>
          <a:p>
            <a:pPr algn="l"/>
            <a:r>
              <a:rPr lang="nl-NL" sz="3600" dirty="0" smtClean="0"/>
              <a:t>Soorten TM bij HF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561262" cy="4114800"/>
          </a:xfrm>
        </p:spPr>
        <p:txBody>
          <a:bodyPr/>
          <a:lstStyle/>
          <a:p>
            <a:pPr marL="381000" indent="-381000"/>
            <a:r>
              <a:rPr lang="en-GB" sz="2800" dirty="0" err="1" smtClean="0"/>
              <a:t>Telefonische</a:t>
            </a:r>
            <a:r>
              <a:rPr lang="en-GB" sz="2800" dirty="0" smtClean="0"/>
              <a:t> </a:t>
            </a:r>
            <a:r>
              <a:rPr lang="en-GB" sz="2800" dirty="0" err="1" smtClean="0"/>
              <a:t>contacten</a:t>
            </a:r>
            <a:endParaRPr lang="en-GB" sz="2800" dirty="0" smtClean="0"/>
          </a:p>
          <a:p>
            <a:pPr marL="381000" indent="-381000"/>
            <a:r>
              <a:rPr lang="en-GB" sz="2800" dirty="0" smtClean="0"/>
              <a:t>Video </a:t>
            </a:r>
            <a:r>
              <a:rPr lang="en-GB" sz="2800" dirty="0" err="1" smtClean="0"/>
              <a:t>teleconsultatie</a:t>
            </a:r>
            <a:r>
              <a:rPr lang="en-GB" sz="2800" dirty="0" smtClean="0"/>
              <a:t>: </a:t>
            </a:r>
            <a:r>
              <a:rPr lang="en-GB" sz="2800" dirty="0" err="1" smtClean="0"/>
              <a:t>virtuele</a:t>
            </a:r>
            <a:r>
              <a:rPr lang="en-GB" sz="2800" dirty="0" smtClean="0"/>
              <a:t> </a:t>
            </a:r>
            <a:r>
              <a:rPr lang="en-GB" sz="2800" dirty="0" err="1" smtClean="0"/>
              <a:t>visite</a:t>
            </a:r>
            <a:endParaRPr lang="en-GB" sz="2800" dirty="0" smtClean="0"/>
          </a:p>
          <a:p>
            <a:pPr marL="381000" indent="-381000"/>
            <a:r>
              <a:rPr lang="en-GB" sz="2800" dirty="0" smtClean="0"/>
              <a:t>patient </a:t>
            </a:r>
            <a:r>
              <a:rPr lang="en-GB" sz="2800" dirty="0" smtClean="0">
                <a:sym typeface="Wingdings" pitchFamily="2" charset="2"/>
              </a:rPr>
              <a:t> </a:t>
            </a:r>
            <a:r>
              <a:rPr lang="en-GB" sz="2800" dirty="0" err="1" smtClean="0">
                <a:sym typeface="Wingdings" pitchFamily="2" charset="2"/>
              </a:rPr>
              <a:t>zorgverlener</a:t>
            </a:r>
            <a:endParaRPr lang="en-GB" sz="2800" dirty="0" smtClean="0">
              <a:sym typeface="Wingdings" pitchFamily="2" charset="2"/>
            </a:endParaRPr>
          </a:p>
          <a:p>
            <a:pPr marL="687388" lvl="1" indent="-342900">
              <a:buFont typeface="Wingdings" pitchFamily="2" charset="2"/>
              <a:buChar char="à"/>
            </a:pPr>
            <a:r>
              <a:rPr lang="en-GB" dirty="0" err="1" smtClean="0">
                <a:sym typeface="Wingdings" pitchFamily="2" charset="2"/>
              </a:rPr>
              <a:t>Actieve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rol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patiënt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 marL="687388" lvl="1" indent="-342900">
              <a:buClr>
                <a:schemeClr val="tx1"/>
              </a:buClr>
              <a:buFontTx/>
              <a:buChar char="•"/>
            </a:pPr>
            <a:r>
              <a:rPr lang="en-GB" dirty="0" err="1" smtClean="0"/>
              <a:t>Gewicht</a:t>
            </a:r>
            <a:r>
              <a:rPr lang="en-GB" dirty="0" smtClean="0"/>
              <a:t>, </a:t>
            </a:r>
            <a:r>
              <a:rPr lang="en-GB" dirty="0" err="1" smtClean="0"/>
              <a:t>bloeddruk</a:t>
            </a:r>
            <a:r>
              <a:rPr lang="en-GB" dirty="0" smtClean="0"/>
              <a:t>, ECG </a:t>
            </a:r>
          </a:p>
          <a:p>
            <a:pPr marL="381000" indent="-381000"/>
            <a:r>
              <a:rPr lang="en-GB" sz="2800" dirty="0" smtClean="0"/>
              <a:t>Uitlezen van geïmplanteerde apparaten </a:t>
            </a:r>
            <a:r>
              <a:rPr lang="en-GB" sz="2800" dirty="0" err="1" smtClean="0"/>
              <a:t>bij</a:t>
            </a:r>
            <a:r>
              <a:rPr lang="en-GB" sz="2800" dirty="0" smtClean="0"/>
              <a:t> </a:t>
            </a:r>
            <a:r>
              <a:rPr lang="en-GB" sz="2800" dirty="0" err="1" smtClean="0"/>
              <a:t>patiënten</a:t>
            </a:r>
            <a:r>
              <a:rPr lang="en-GB" sz="2800" dirty="0" smtClean="0"/>
              <a:t> </a:t>
            </a:r>
          </a:p>
          <a:p>
            <a:pPr marL="687388" lvl="1" indent="-342900">
              <a:buFont typeface="Wingdings" pitchFamily="2" charset="2"/>
              <a:buChar char="à"/>
            </a:pPr>
            <a:r>
              <a:rPr lang="en-GB" dirty="0" smtClean="0"/>
              <a:t>Passieve </a:t>
            </a:r>
            <a:r>
              <a:rPr lang="en-GB" dirty="0" err="1" smtClean="0"/>
              <a:t>rol</a:t>
            </a:r>
            <a:r>
              <a:rPr lang="en-GB" dirty="0" smtClean="0"/>
              <a:t> </a:t>
            </a:r>
            <a:r>
              <a:rPr lang="en-GB" dirty="0" err="1" smtClean="0"/>
              <a:t>patiënt</a:t>
            </a:r>
            <a:endParaRPr lang="en-GB" dirty="0" smtClean="0"/>
          </a:p>
          <a:p>
            <a:pPr marL="687388" lvl="1" indent="-342900">
              <a:buClr>
                <a:schemeClr val="tx1"/>
              </a:buClr>
              <a:buFontTx/>
              <a:buNone/>
            </a:pPr>
            <a:r>
              <a:rPr lang="nl-NL" sz="2400" dirty="0" smtClean="0"/>
              <a:t>	</a:t>
            </a:r>
            <a:endParaRPr lang="en-GB" sz="2400" dirty="0" smtClean="0"/>
          </a:p>
          <a:p>
            <a:pPr marL="381000" indent="-381000">
              <a:buClr>
                <a:schemeClr val="tx1"/>
              </a:buClr>
            </a:pPr>
            <a:endParaRPr lang="en-GB" sz="2400" dirty="0" smtClean="0"/>
          </a:p>
          <a:p>
            <a:pPr marL="381000" indent="-381000">
              <a:buFont typeface="Wingdings" pitchFamily="2" charset="2"/>
              <a:buChar char="à"/>
            </a:pPr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220149" cy="1143000"/>
          </a:xfrm>
        </p:spPr>
        <p:txBody>
          <a:bodyPr/>
          <a:lstStyle/>
          <a:p>
            <a:r>
              <a:rPr lang="nl-NL" sz="4400" dirty="0" smtClean="0"/>
              <a:t>Waarom TM bij HF?</a:t>
            </a:r>
            <a:endParaRPr lang="en-US" sz="4400" dirty="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859712" cy="4421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B</a:t>
            </a:r>
            <a:r>
              <a:rPr lang="en-US" sz="2800" dirty="0" err="1" smtClean="0"/>
              <a:t>ieden</a:t>
            </a:r>
            <a:r>
              <a:rPr lang="en-US" sz="2800" dirty="0" smtClean="0"/>
              <a:t> van </a:t>
            </a:r>
            <a:r>
              <a:rPr lang="en-US" sz="2800" dirty="0" err="1" smtClean="0"/>
              <a:t>kwalitatief</a:t>
            </a:r>
            <a:r>
              <a:rPr lang="en-US" sz="2800" dirty="0" smtClean="0"/>
              <a:t> </a:t>
            </a:r>
            <a:r>
              <a:rPr lang="en-US" sz="2800" dirty="0" err="1" smtClean="0"/>
              <a:t>betere</a:t>
            </a:r>
            <a:r>
              <a:rPr lang="en-US" sz="2800" dirty="0" smtClean="0"/>
              <a:t> </a:t>
            </a:r>
            <a:r>
              <a:rPr lang="en-US" sz="2800" dirty="0" err="1" smtClean="0"/>
              <a:t>zorg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V</a:t>
            </a:r>
            <a:r>
              <a:rPr lang="en-US" sz="2800" dirty="0" err="1" smtClean="0"/>
              <a:t>erlagen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werkdruk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</a:t>
            </a:r>
            <a:r>
              <a:rPr lang="en-US" sz="2800" dirty="0" smtClean="0"/>
              <a:t>inder (her)</a:t>
            </a:r>
            <a:r>
              <a:rPr lang="en-US" sz="2800" dirty="0" err="1" smtClean="0"/>
              <a:t>opnames</a:t>
            </a:r>
            <a:r>
              <a:rPr lang="en-US" sz="2800" dirty="0" smtClean="0"/>
              <a:t> en </a:t>
            </a:r>
            <a:r>
              <a:rPr lang="en-US" sz="2800" dirty="0" err="1" smtClean="0"/>
              <a:t>sterfte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V</a:t>
            </a:r>
            <a:r>
              <a:rPr lang="en-US" sz="2800" dirty="0" err="1" smtClean="0"/>
              <a:t>erlagen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kosten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V</a:t>
            </a:r>
            <a:r>
              <a:rPr lang="en-US" sz="2800" dirty="0" err="1" smtClean="0"/>
              <a:t>erhogen</a:t>
            </a:r>
            <a:r>
              <a:rPr lang="en-US" sz="2800" dirty="0" smtClean="0"/>
              <a:t> van </a:t>
            </a:r>
            <a:r>
              <a:rPr lang="en-US" sz="2800" dirty="0" err="1" smtClean="0"/>
              <a:t>zelfredzaamheid</a:t>
            </a:r>
            <a:r>
              <a:rPr lang="en-US" sz="2800" dirty="0" smtClean="0"/>
              <a:t> van </a:t>
            </a:r>
            <a:r>
              <a:rPr lang="en-US" sz="2800" dirty="0" err="1" smtClean="0"/>
              <a:t>patiënten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 1 - &amp;quot;&amp;#x0D;&amp;#x0A;&amp;#x0D;&amp;#x0A;&amp;#x0D;&amp;#x0A;Telemonitoring &amp;#x0D;&amp;#x0A;&amp;#x0D;&amp;#x0A;IN TOUCH project &amp;#x0D;&amp;#x0A;Groningen&amp;#x0D;&amp;#x0A;&amp;#x0D;&amp;#x0A;&amp;quot;&quot;/&gt;&lt;property id=&quot;20307&quot; value=&quot;344&quot;/&gt;&lt;/object&gt;&lt;object type=&quot;3&quot; unique_id=&quot;10005&quot;&gt;&lt;property id=&quot;20148&quot; value=&quot;5&quot;/&gt;&lt;property id=&quot;20300&quot; value=&quot;Dia 2 - &amp;quot;IN TOUCH project 2009-2013&amp;quot;&quot;/&gt;&lt;property id=&quot;20307&quot; value=&quot;602&quot;/&gt;&lt;/object&gt;&lt;object type=&quot;3&quot; unique_id=&quot;10006&quot;&gt;&lt;property id=&quot;20148&quot; value=&quot;5&quot;/&gt;&lt;property id=&quot;20300&quot; value=&quot;Dia 3&quot;/&gt;&lt;property id=&quot;20307&quot; value=&quot;598&quot;/&gt;&lt;/object&gt;&lt;object type=&quot;3&quot; unique_id=&quot;10007&quot;&gt;&lt;property id=&quot;20148&quot; value=&quot;5&quot;/&gt;&lt;property id=&quot;20300&quot; value=&quot;Dia 4&quot;/&gt;&lt;property id=&quot;20307&quot; value=&quot;595&quot;/&gt;&lt;/object&gt;&lt;object type=&quot;3&quot; unique_id=&quot;10008&quot;&gt;&lt;property id=&quot;20148&quot; value=&quot;5&quot;/&gt;&lt;property id=&quot;20300&quot; value=&quot;Dia 5&quot;/&gt;&lt;property id=&quot;20307&quot; value=&quot;596&quot;/&gt;&lt;/object&gt;&lt;object type=&quot;3&quot; unique_id=&quot;10009&quot;&gt;&lt;property id=&quot;20148&quot; value=&quot;5&quot;/&gt;&lt;property id=&quot;20300&quot; value=&quot;Dia 6&quot;/&gt;&lt;property id=&quot;20307&quot; value=&quot;622&quot;/&gt;&lt;/object&gt;&lt;object type=&quot;3&quot; unique_id=&quot;10010&quot;&gt;&lt;property id=&quot;20148&quot; value=&quot;5&quot;/&gt;&lt;property id=&quot;20300&quot; value=&quot;Dia 7 - &amp;quot;TM bij HF&amp;quot;&quot;/&gt;&lt;property id=&quot;20307&quot; value=&quot;601&quot;/&gt;&lt;/object&gt;&lt;object type=&quot;3&quot; unique_id=&quot;10011&quot;&gt;&lt;property id=&quot;20148&quot; value=&quot;5&quot;/&gt;&lt;property id=&quot;20300&quot; value=&quot;Dia 8 - &amp;quot;Soorten TM bij HF&amp;quot;&quot;/&gt;&lt;property id=&quot;20307&quot; value=&quot;600&quot;/&gt;&lt;/object&gt;&lt;object type=&quot;3&quot; unique_id=&quot;10012&quot;&gt;&lt;property id=&quot;20148&quot; value=&quot;5&quot;/&gt;&lt;property id=&quot;20300&quot; value=&quot;Dia 9 - &amp;quot;Waarom TM bij HF?&amp;quot;&quot;/&gt;&lt;property id=&quot;20307&quot; value=&quot;599&quot;/&gt;&lt;/object&gt;&lt;object type=&quot;3&quot; unique_id=&quot;10013&quot;&gt;&lt;property id=&quot;20148&quot; value=&quot;5&quot;/&gt;&lt;property id=&quot;20300&quot; value=&quot;Dia 10&quot;/&gt;&lt;property id=&quot;20307&quot; value=&quot;538&quot;/&gt;&lt;/object&gt;&lt;object type=&quot;3&quot; unique_id=&quot;10014&quot;&gt;&lt;property id=&quot;20148&quot; value=&quot;5&quot;/&gt;&lt;property id=&quot;20300&quot; value=&quot;Dia 11 - &amp;quot;Conclusie evidence TM&amp;quot;&quot;/&gt;&lt;property id=&quot;20307&quot; value=&quot;580&quot;/&gt;&lt;/object&gt;&lt;object type=&quot;3&quot; unique_id=&quot;10015&quot;&gt;&lt;property id=&quot;20148&quot; value=&quot;5&quot;/&gt;&lt;property id=&quot;20300&quot; value=&quot;Dia 12 - &amp;quot;Conclusie evidence TM&amp;quot;&quot;/&gt;&lt;property id=&quot;20307&quot; value=&quot;581&quot;/&gt;&lt;/object&gt;&lt;object type=&quot;3&quot; unique_id=&quot;10016&quot;&gt;&lt;property id=&quot;20148&quot; value=&quot;5&quot;/&gt;&lt;property id=&quot;20300&quot; value=&quot;Dia 13 - &amp;quot;TM&amp;quot;&quot;/&gt;&lt;property id=&quot;20307&quot; value=&quot;552&quot;/&gt;&lt;/object&gt;&lt;object type=&quot;3&quot; unique_id=&quot;10017&quot;&gt;&lt;property id=&quot;20148&quot; value=&quot;5&quot;/&gt;&lt;property id=&quot;20300&quot; value=&quot;Dia 14&quot;/&gt;&lt;property id=&quot;20307&quot; value=&quot;553&quot;/&gt;&lt;/object&gt;&lt;object type=&quot;3&quot; unique_id=&quot;10018&quot;&gt;&lt;property id=&quot;20148&quot; value=&quot;5&quot;/&gt;&lt;property id=&quot;20300&quot; value=&quot;Dia 15&quot;/&gt;&lt;property id=&quot;20307&quot; value=&quot;620&quot;/&gt;&lt;/object&gt;&lt;object type=&quot;3&quot; unique_id=&quot;10019&quot;&gt;&lt;property id=&quot;20148&quot; value=&quot;5&quot;/&gt;&lt;property id=&quot;20300&quot; value=&quot;Dia 16 - &amp;quot;Conclusie TM&amp;quot;&quot;/&gt;&lt;property id=&quot;20307&quot; value=&quot;554&quot;/&gt;&lt;/object&gt;&lt;object type=&quot;3&quot; unique_id=&quot;10020&quot;&gt;&lt;property id=&quot;20148&quot; value=&quot;5&quot;/&gt;&lt;property id=&quot;20300&quot; value=&quot;Dia 17&quot;/&gt;&lt;property id=&quot;20307&quot; value=&quot;604&quot;/&gt;&lt;/object&gt;&lt;object type=&quot;3&quot; unique_id=&quot;10021&quot;&gt;&lt;property id=&quot;20148&quot; value=&quot;5&quot;/&gt;&lt;property id=&quot;20300&quot; value=&quot;Dia 18 - &amp;quot;Inclusiecriteria&amp;quot;&quot;/&gt;&lt;property id=&quot;20307&quot; value=&quot;605&quot;/&gt;&lt;/object&gt;&lt;object type=&quot;3&quot; unique_id=&quot;10022&quot;&gt;&lt;property id=&quot;20148&quot; value=&quot;5&quot;/&gt;&lt;property id=&quot;20300&quot; value=&quot;Dia 19 - &amp;quot;Secundaire eindpunten&amp;quot;&quot;/&gt;&lt;property id=&quot;20307&quot; value=&quot;607&quot;/&gt;&lt;/object&gt;&lt;object type=&quot;3&quot; unique_id=&quot;10023&quot;&gt;&lt;property id=&quot;20148&quot; value=&quot;5&quot;/&gt;&lt;property id=&quot;20300&quot; value=&quot;Dia 20 - &amp;quot;Basis karakteristieken populatie&amp;quot;&quot;/&gt;&lt;property id=&quot;20307&quot; value=&quot;611&quot;/&gt;&lt;/object&gt;&lt;object type=&quot;3&quot; unique_id=&quot;10024&quot;&gt;&lt;property id=&quot;20148&quot; value=&quot;5&quot;/&gt;&lt;property id=&quot;20300&quot; value=&quot;Dia 21 - &amp;quot;Primair eindpunt&amp;quot;&quot;/&gt;&lt;property id=&quot;20307&quot; value=&quot;612&quot;/&gt;&lt;/object&gt;&lt;object type=&quot;3&quot; unique_id=&quot;10025&quot;&gt;&lt;property id=&quot;20148&quot; value=&quot;5&quot;/&gt;&lt;property id=&quot;20300&quot; value=&quot;Dia 22 - &amp;quot;Secundaire eindpunten&amp;quot;&quot;/&gt;&lt;property id=&quot;20307&quot; value=&quot;613&quot;/&gt;&lt;/object&gt;&lt;object type=&quot;3&quot; unique_id=&quot;10026&quot;&gt;&lt;property id=&quot;20148&quot; value=&quot;5&quot;/&gt;&lt;property id=&quot;20300&quot; value=&quot;Dia 23 - &amp;quot;    Kosten analyse&amp;quot;&quot;/&gt;&lt;property id=&quot;20307&quot; value=&quot;621&quot;/&gt;&lt;/object&gt;&lt;object type=&quot;3&quot; unique_id=&quot;10027&quot;&gt;&lt;property id=&quot;20148&quot; value=&quot;5&quot;/&gt;&lt;property id=&quot;20300&quot; value=&quot;Dia 24 - &amp;quot;     Conclusie&amp;quot;&quot;/&gt;&lt;property id=&quot;20307&quot; value=&quot;614&quot;/&gt;&lt;/object&gt;&lt;object type=&quot;3&quot; unique_id=&quot;10028&quot;&gt;&lt;property id=&quot;20148&quot; value=&quot;5&quot;/&gt;&lt;property id=&quot;20300&quot; value=&quot;Dia 25 - &amp;quot;   Lessen van de IN TOUCH&amp;quot;&quot;/&gt;&lt;property id=&quot;20307&quot; value=&quot;618&quot;/&gt;&lt;/object&gt;&lt;object type=&quot;3&quot; unique_id=&quot;10029&quot;&gt;&lt;property id=&quot;20148&quot; value=&quot;5&quot;/&gt;&lt;property id=&quot;20300&quot; value=&quot;Dia 26 - &amp;quot;    Toekomst  voor Telemonitoring ?&amp;quot;&quot;/&gt;&lt;property id=&quot;20307&quot; value=&quot;587&quot;/&gt;&lt;/object&gt;&lt;object type=&quot;3&quot; unique_id=&quot;10030&quot;&gt;&lt;property id=&quot;20148&quot; value=&quot;5&quot;/&gt;&lt;property id=&quot;20300&quot; value=&quot;Dia 27&quot;/&gt;&lt;property id=&quot;20307&quot; value=&quot;592&quot;/&gt;&lt;/object&gt;&lt;object type=&quot;3&quot; unique_id=&quot;10031&quot;&gt;&lt;property id=&quot;20148&quot; value=&quot;5&quot;/&gt;&lt;property id=&quot;20300&quot; value=&quot;Dia 28&quot;/&gt;&lt;property id=&quot;20307&quot; value=&quot;534&quot;/&gt;&lt;/object&gt;&lt;object type=&quot;3&quot; unique_id=&quot;10032&quot;&gt;&lt;property id=&quot;20148&quot; value=&quot;5&quot;/&gt;&lt;property id=&quot;20300&quot; value=&quot;Dia 29 - &amp;quot;Aanbevelingen TM&amp;quot;&quot;/&gt;&lt;property id=&quot;20307&quot; value=&quot;6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amodel_blu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Swis721 Md BT"/>
        <a:ea typeface=""/>
        <a:cs typeface=""/>
      </a:majorFont>
      <a:minorFont>
        <a:latin typeface="Swis721 Md B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diamodel_blue</Template>
  <TotalTime>59</TotalTime>
  <Words>1200</Words>
  <Application>Microsoft Office PowerPoint</Application>
  <PresentationFormat>Diavoorstelling (4:3)</PresentationFormat>
  <Paragraphs>385</Paragraphs>
  <Slides>29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diamodel_blue</vt:lpstr>
      <vt:lpstr>   Telemonitoring   IN TOUCH project  Groningen  </vt:lpstr>
      <vt:lpstr>IN TOUCH project 2009-2013</vt:lpstr>
      <vt:lpstr>Dia 3</vt:lpstr>
      <vt:lpstr>Dia 4</vt:lpstr>
      <vt:lpstr>Dia 5</vt:lpstr>
      <vt:lpstr>Dia 6</vt:lpstr>
      <vt:lpstr>TM bij HF</vt:lpstr>
      <vt:lpstr>Soorten TM bij HF</vt:lpstr>
      <vt:lpstr>Waarom TM bij HF?</vt:lpstr>
      <vt:lpstr>Dia 10</vt:lpstr>
      <vt:lpstr>Conclusie evidence TM</vt:lpstr>
      <vt:lpstr>Conclusie evidence TM</vt:lpstr>
      <vt:lpstr>TM</vt:lpstr>
      <vt:lpstr>Dia 14</vt:lpstr>
      <vt:lpstr>Dia 15</vt:lpstr>
      <vt:lpstr>Conclusie TM</vt:lpstr>
      <vt:lpstr>Dia 17</vt:lpstr>
      <vt:lpstr>Inclusiecriteria</vt:lpstr>
      <vt:lpstr>Secundaire eindpunten</vt:lpstr>
      <vt:lpstr>Basis karakteristieken populatie</vt:lpstr>
      <vt:lpstr>Primair eindpunt</vt:lpstr>
      <vt:lpstr>Secundaire eindpunten</vt:lpstr>
      <vt:lpstr>    Kosten analyse</vt:lpstr>
      <vt:lpstr>     Conclusie</vt:lpstr>
      <vt:lpstr>   Lessen van de IN TOUCH</vt:lpstr>
      <vt:lpstr>    Toekomst  voor Telemonitoring ?</vt:lpstr>
      <vt:lpstr>Dia 27</vt:lpstr>
      <vt:lpstr>Dia 28</vt:lpstr>
      <vt:lpstr>Aanbevelingen TM</vt:lpstr>
    </vt:vector>
  </TitlesOfParts>
  <Company>Universitair Medisch Centrum Groningen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Effectiviteit secundaire preventie polikliniek na acuut coronair syndroom</dc:title>
  <dc:creator>horsticc</dc:creator>
  <cp:lastModifiedBy>Bart</cp:lastModifiedBy>
  <cp:revision>579</cp:revision>
  <dcterms:created xsi:type="dcterms:W3CDTF">2011-05-25T09:09:38Z</dcterms:created>
  <dcterms:modified xsi:type="dcterms:W3CDTF">2013-10-04T11:30:16Z</dcterms:modified>
</cp:coreProperties>
</file>