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8" r:id="rId3"/>
  </p:sldMasterIdLst>
  <p:notesMasterIdLst>
    <p:notesMasterId r:id="rId32"/>
  </p:notesMasterIdLst>
  <p:sldIdLst>
    <p:sldId id="279" r:id="rId4"/>
    <p:sldId id="280" r:id="rId5"/>
    <p:sldId id="268" r:id="rId6"/>
    <p:sldId id="276" r:id="rId7"/>
    <p:sldId id="285" r:id="rId8"/>
    <p:sldId id="287" r:id="rId9"/>
    <p:sldId id="272" r:id="rId10"/>
    <p:sldId id="275" r:id="rId11"/>
    <p:sldId id="293" r:id="rId12"/>
    <p:sldId id="273" r:id="rId13"/>
    <p:sldId id="281" r:id="rId14"/>
    <p:sldId id="299" r:id="rId15"/>
    <p:sldId id="301" r:id="rId16"/>
    <p:sldId id="295" r:id="rId17"/>
    <p:sldId id="307" r:id="rId18"/>
    <p:sldId id="290" r:id="rId19"/>
    <p:sldId id="302" r:id="rId20"/>
    <p:sldId id="292" r:id="rId21"/>
    <p:sldId id="309" r:id="rId22"/>
    <p:sldId id="315" r:id="rId23"/>
    <p:sldId id="256" r:id="rId24"/>
    <p:sldId id="308" r:id="rId25"/>
    <p:sldId id="306" r:id="rId26"/>
    <p:sldId id="313" r:id="rId27"/>
    <p:sldId id="311" r:id="rId28"/>
    <p:sldId id="312" r:id="rId29"/>
    <p:sldId id="316" r:id="rId30"/>
    <p:sldId id="30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t" initials="G" lastIdx="0" clrIdx="0">
    <p:extLst>
      <p:ext uri="{19B8F6BF-5375-455C-9EA6-DF929625EA0E}">
        <p15:presenceInfo xmlns:p15="http://schemas.microsoft.com/office/powerpoint/2012/main" userId="Ger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F8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76085" autoAdjust="0"/>
  </p:normalViewPr>
  <p:slideViewPr>
    <p:cSldViewPr snapToGrid="0">
      <p:cViewPr varScale="1">
        <p:scale>
          <a:sx n="87" d="100"/>
          <a:sy n="87" d="100"/>
        </p:scale>
        <p:origin x="2286" y="84"/>
      </p:cViewPr>
      <p:guideLst/>
    </p:cSldViewPr>
  </p:slideViewPr>
  <p:notesTextViewPr>
    <p:cViewPr>
      <p:scale>
        <a:sx n="1" d="1"/>
        <a:sy n="1" d="1"/>
      </p:scale>
      <p:origin x="0" y="0"/>
    </p:cViewPr>
  </p:notesTextViewPr>
  <p:sorterViewPr>
    <p:cViewPr>
      <p:scale>
        <a:sx n="120" d="100"/>
        <a:sy n="120" d="100"/>
      </p:scale>
      <p:origin x="0" y="-4650"/>
    </p:cViewPr>
  </p:sorterViewPr>
  <p:notesViewPr>
    <p:cSldViewPr snapToGrid="0">
      <p:cViewPr>
        <p:scale>
          <a:sx n="90" d="100"/>
          <a:sy n="90" d="100"/>
        </p:scale>
        <p:origin x="2138" y="-6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600-405F-8F9B-0F49063C81B4}"/>
              </c:ext>
            </c:extLst>
          </c:dPt>
          <c:dPt>
            <c:idx val="1"/>
            <c:bubble3D val="0"/>
            <c:explosion val="3"/>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600-405F-8F9B-0F49063C81B4}"/>
              </c:ext>
            </c:extLst>
          </c:dPt>
          <c:dPt>
            <c:idx val="2"/>
            <c:bubble3D val="0"/>
            <c:explosion val="2"/>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600-405F-8F9B-0F49063C81B4}"/>
              </c:ext>
            </c:extLst>
          </c:dPt>
          <c:dPt>
            <c:idx val="3"/>
            <c:bubble3D val="0"/>
            <c:explosion val="2"/>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600-405F-8F9B-0F49063C81B4}"/>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600-405F-8F9B-0F49063C81B4}"/>
              </c:ext>
            </c:extLst>
          </c:dPt>
          <c:dLbls>
            <c:dLbl>
              <c:idx val="0"/>
              <c:layout>
                <c:manualLayout>
                  <c:x val="-6.9576808646598463E-3"/>
                  <c:y val="-4.2631621459734412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fld id="{AFBB6516-D209-4FD9-8421-686CEBD4B740}" type="CATEGORYNAME">
                      <a:rPr lang="en-US" sz="1400">
                        <a:solidFill>
                          <a:schemeClr val="tx1"/>
                        </a:solidFill>
                      </a:rPr>
                      <a:pPr>
                        <a:defRPr/>
                      </a:pPr>
                      <a:t>[CATEGORIENAAM]</a:t>
                    </a:fld>
                    <a:r>
                      <a:rPr lang="en-US" sz="1400" baseline="0" dirty="0">
                        <a:solidFill>
                          <a:schemeClr val="tx1"/>
                        </a:solidFill>
                      </a:rPr>
                      <a:t>
</a:t>
                    </a:r>
                    <a:fld id="{817D36D9-796F-4938-BAD7-A355D8EE95BD}" type="PERCENTAGE">
                      <a:rPr lang="en-US" sz="1400" baseline="0">
                        <a:solidFill>
                          <a:schemeClr val="tx1"/>
                        </a:solidFill>
                      </a:rPr>
                      <a:pPr>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600-405F-8F9B-0F49063C81B4}"/>
                </c:ext>
              </c:extLst>
            </c:dLbl>
            <c:dLbl>
              <c:idx val="1"/>
              <c:layout>
                <c:manualLayout>
                  <c:x val="-6.9810426214639574E-3"/>
                  <c:y val="-5.3289526824668995E-3"/>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fld id="{88DC07E4-77FB-4CE6-9397-802C450F9424}" type="CATEGORYNAME">
                      <a:rPr lang="en-US" sz="1400">
                        <a:solidFill>
                          <a:schemeClr val="tx1"/>
                        </a:solidFill>
                      </a:rPr>
                      <a:pPr>
                        <a:defRPr>
                          <a:solidFill>
                            <a:schemeClr val="accent6"/>
                          </a:solidFill>
                        </a:defRPr>
                      </a:pPr>
                      <a:t>[CATEGORIENAAM]</a:t>
                    </a:fld>
                    <a:r>
                      <a:rPr lang="en-US" sz="1400" baseline="0" dirty="0">
                        <a:solidFill>
                          <a:schemeClr val="tx1"/>
                        </a:solidFill>
                      </a:rPr>
                      <a:t>
</a:t>
                    </a:r>
                    <a:fld id="{6515E332-7269-4139-BC08-AA330C7A1927}" type="PERCENTAGE">
                      <a:rPr lang="en-US" sz="1400" baseline="0">
                        <a:solidFill>
                          <a:schemeClr val="tx1"/>
                        </a:solidFill>
                      </a:rPr>
                      <a:pPr>
                        <a:defRPr>
                          <a:solidFill>
                            <a:schemeClr val="accent6"/>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00-405F-8F9B-0F49063C81B4}"/>
                </c:ext>
              </c:extLst>
            </c:dLbl>
            <c:dLbl>
              <c:idx val="2"/>
              <c:layout>
                <c:manualLayout>
                  <c:x val="3.3159952451953786E-2"/>
                  <c:y val="4.2631621459734412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6"/>
                        </a:solidFill>
                        <a:latin typeface="+mn-lt"/>
                        <a:ea typeface="+mn-ea"/>
                        <a:cs typeface="+mn-cs"/>
                      </a:defRPr>
                    </a:pPr>
                    <a:fld id="{3A81024E-F94A-4E70-8699-65A831C67216}" type="CATEGORYNAME">
                      <a:rPr lang="en-US" sz="1400">
                        <a:solidFill>
                          <a:schemeClr val="tx1"/>
                        </a:solidFill>
                      </a:rPr>
                      <a:pPr>
                        <a:defRPr>
                          <a:solidFill>
                            <a:schemeClr val="accent6"/>
                          </a:solidFill>
                        </a:defRPr>
                      </a:pPr>
                      <a:t>[CATEGORIENAAM]</a:t>
                    </a:fld>
                    <a:r>
                      <a:rPr lang="en-US" baseline="0" dirty="0"/>
                      <a:t>
</a:t>
                    </a:r>
                    <a:fld id="{AC810AE1-6680-4FC9-8D88-25FEE9C49B7B}" type="PERCENTAGE">
                      <a:rPr lang="en-US" sz="1400" baseline="0">
                        <a:solidFill>
                          <a:schemeClr val="tx1"/>
                        </a:solidFill>
                      </a:rPr>
                      <a:pPr>
                        <a:defRPr>
                          <a:solidFill>
                            <a:schemeClr val="accent6"/>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6"/>
                      </a:solidFill>
                      <a:latin typeface="+mn-lt"/>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15:layout>
                    <c:manualLayout>
                      <c:w val="0.1681560015666119"/>
                      <c:h val="0.16378536069561714"/>
                    </c:manualLayout>
                  </c15:layout>
                  <c15:dlblFieldTable/>
                  <c15:showDataLabelsRange val="0"/>
                </c:ext>
                <c:ext xmlns:c16="http://schemas.microsoft.com/office/drawing/2014/chart" uri="{C3380CC4-5D6E-409C-BE32-E72D297353CC}">
                  <c16:uniqueId val="{00000005-7600-405F-8F9B-0F49063C81B4}"/>
                </c:ext>
              </c:extLst>
            </c:dLbl>
            <c:dLbl>
              <c:idx val="3"/>
              <c:layout>
                <c:manualLayout>
                  <c:x val="1.0471563932195936E-2"/>
                  <c:y val="-1.3322381706167005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fld id="{4F0BD179-388A-42E2-B2FD-93AEF0E3822E}" type="CATEGORYNAME">
                      <a:rPr lang="en-US" sz="1400">
                        <a:solidFill>
                          <a:schemeClr val="tx1"/>
                        </a:solidFill>
                      </a:rPr>
                      <a:pPr>
                        <a:defRPr>
                          <a:solidFill>
                            <a:schemeClr val="accent6"/>
                          </a:solidFill>
                        </a:defRPr>
                      </a:pPr>
                      <a:t>[CATEGORIENAAM]</a:t>
                    </a:fld>
                    <a:r>
                      <a:rPr lang="en-US" sz="1400" baseline="0" dirty="0">
                        <a:solidFill>
                          <a:schemeClr val="tx1"/>
                        </a:solidFill>
                      </a:rPr>
                      <a:t>
</a:t>
                    </a:r>
                    <a:fld id="{0EC332F3-A19D-40C1-83F7-5849507806CC}" type="PERCENTAGE">
                      <a:rPr lang="en-US" sz="1400" baseline="0">
                        <a:solidFill>
                          <a:schemeClr val="tx1"/>
                        </a:solidFill>
                      </a:rPr>
                      <a:pPr>
                        <a:defRPr>
                          <a:solidFill>
                            <a:schemeClr val="accent6"/>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600-405F-8F9B-0F49063C81B4}"/>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lumMod val="60000"/>
                        </a:schemeClr>
                      </a:solidFill>
                      <a:latin typeface="+mn-lt"/>
                      <a:ea typeface="+mn-ea"/>
                      <a:cs typeface="+mn-cs"/>
                    </a:defRPr>
                  </a:pPr>
                  <a:endParaRPr lang="nl-NL"/>
                </a:p>
              </c:txPr>
              <c:dLblPos val="outEnd"/>
              <c:showLegendKey val="0"/>
              <c:showVal val="0"/>
              <c:showCatName val="1"/>
              <c:showSerName val="0"/>
              <c:showPercent val="1"/>
              <c:showBubbleSize val="0"/>
              <c:extLst>
                <c:ext xmlns:c16="http://schemas.microsoft.com/office/drawing/2014/chart" uri="{C3380CC4-5D6E-409C-BE32-E72D297353CC}">
                  <c16:uniqueId val="{00000009-7600-405F-8F9B-0F49063C81B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Blad1!$C$1:$C$5</c:f>
              <c:numCache>
                <c:formatCode>General</c:formatCode>
                <c:ptCount val="5"/>
                <c:pt idx="0">
                  <c:v>50</c:v>
                </c:pt>
                <c:pt idx="1">
                  <c:v>11</c:v>
                </c:pt>
                <c:pt idx="2">
                  <c:v>16</c:v>
                </c:pt>
                <c:pt idx="3">
                  <c:v>23</c:v>
                </c:pt>
              </c:numCache>
            </c:numRef>
          </c:val>
          <c:extLst>
            <c:ext xmlns:c16="http://schemas.microsoft.com/office/drawing/2014/chart" uri="{C3380CC4-5D6E-409C-BE32-E72D297353CC}">
              <c16:uniqueId val="{0000000A-7600-405F-8F9B-0F49063C81B4}"/>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50722572381719"/>
          <c:y val="0.10155859213759916"/>
          <c:w val="0.63590267035006598"/>
          <c:h val="0.81362226531324633"/>
        </c:manualLayout>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409-406C-8055-66A2CBBA72B6}"/>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409-406C-8055-66A2CBBA72B6}"/>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409-406C-8055-66A2CBBA72B6}"/>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409-406C-8055-66A2CBBA72B6}"/>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409-406C-8055-66A2CBBA72B6}"/>
              </c:ext>
            </c:extLst>
          </c:dPt>
          <c:dLbls>
            <c:dLbl>
              <c:idx val="0"/>
              <c:tx>
                <c:rich>
                  <a:bodyPr rot="0" spcFirstLastPara="1" vertOverflow="ellipsis" horzOverflow="clip" vert="horz" wrap="square" lIns="38100" tIns="19050" rIns="38100" bIns="19050" anchor="ctr" anchorCtr="1">
                    <a:noAutofit/>
                  </a:bodyPr>
                  <a:lstStyle/>
                  <a:p>
                    <a:pPr>
                      <a:defRPr sz="1000" b="1" i="0" u="none" strike="noStrike" kern="1200" spc="0" baseline="0">
                        <a:solidFill>
                          <a:schemeClr val="accent6"/>
                        </a:solidFill>
                        <a:latin typeface="+mn-lt"/>
                        <a:ea typeface="+mn-ea"/>
                        <a:cs typeface="+mn-cs"/>
                      </a:defRPr>
                    </a:pPr>
                    <a:fld id="{BE73AEBB-1C85-489F-8675-C1AAA2DA5BFF}" type="CATEGORYNAME">
                      <a:rPr lang="en-US" sz="1600">
                        <a:solidFill>
                          <a:sysClr val="windowText" lastClr="000000"/>
                        </a:solidFill>
                      </a:rPr>
                      <a:pPr>
                        <a:defRPr spc="0"/>
                      </a:pPr>
                      <a:t>[CATEGORIENAAM]</a:t>
                    </a:fld>
                    <a:endParaRPr lang="en-US" sz="1600">
                      <a:solidFill>
                        <a:sysClr val="windowText" lastClr="000000"/>
                      </a:solidFill>
                    </a:endParaRPr>
                  </a:p>
                  <a:p>
                    <a:pPr>
                      <a:defRPr spc="0"/>
                    </a:pPr>
                    <a:r>
                      <a:rPr lang="en-US" sz="1600" baseline="0">
                        <a:solidFill>
                          <a:sysClr val="windowText" lastClr="000000"/>
                        </a:solidFill>
                      </a:rPr>
                      <a:t> </a:t>
                    </a:r>
                    <a:fld id="{F6AEF2FB-7082-4E86-B51C-3F12343AC143}" type="VALUE">
                      <a:rPr lang="en-US" sz="1600" baseline="0">
                        <a:solidFill>
                          <a:sysClr val="windowText" lastClr="000000"/>
                        </a:solidFill>
                      </a:rPr>
                      <a:pPr>
                        <a:defRPr spc="0"/>
                      </a:pPr>
                      <a:t>[WAARDE]</a:t>
                    </a:fld>
                    <a:r>
                      <a:rPr lang="en-US" sz="1600" baseline="0">
                        <a:solidFill>
                          <a:sysClr val="windowText" lastClr="000000"/>
                        </a:solidFill>
                      </a:rPr>
                      <a:t>%</a:t>
                    </a:r>
                  </a:p>
                </c:rich>
              </c:tx>
              <c:spPr>
                <a:noFill/>
                <a:ln>
                  <a:noFill/>
                </a:ln>
                <a:effectLst/>
              </c:spPr>
              <c:txPr>
                <a:bodyPr rot="0" spcFirstLastPara="1" vertOverflow="ellipsis" horzOverflow="clip" vert="horz" wrap="square" lIns="38100" tIns="19050" rIns="38100" bIns="19050" anchor="ctr" anchorCtr="1">
                  <a:noAutofit/>
                </a:bodyPr>
                <a:lstStyle/>
                <a:p>
                  <a:pPr>
                    <a:defRPr sz="1000" b="1" i="0" u="none" strike="noStrike" kern="1200" spc="0" baseline="0">
                      <a:solidFill>
                        <a:schemeClr val="accent6"/>
                      </a:solidFill>
                      <a:latin typeface="+mn-lt"/>
                      <a:ea typeface="+mn-ea"/>
                      <a:cs typeface="+mn-cs"/>
                    </a:defRPr>
                  </a:pPr>
                  <a:endParaRPr lang="nl-NL"/>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1-A409-406C-8055-66A2CBBA72B6}"/>
                </c:ext>
              </c:extLst>
            </c:dLbl>
            <c:dLbl>
              <c:idx val="1"/>
              <c:layout>
                <c:manualLayout>
                  <c:x val="9.0277887139107615E-2"/>
                  <c:y val="-1.2795774661161728E-3"/>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6"/>
                        </a:solidFill>
                        <a:latin typeface="+mn-lt"/>
                        <a:ea typeface="+mn-ea"/>
                        <a:cs typeface="+mn-cs"/>
                      </a:defRPr>
                    </a:pPr>
                    <a:fld id="{85291687-8609-495F-B23F-EE85B40480CF}" type="CATEGORYNAME">
                      <a:rPr lang="en-US" sz="1400">
                        <a:solidFill>
                          <a:sysClr val="windowText" lastClr="000000"/>
                        </a:solidFill>
                      </a:rPr>
                      <a:pPr>
                        <a:defRPr>
                          <a:solidFill>
                            <a:schemeClr val="accent6"/>
                          </a:solidFill>
                        </a:defRPr>
                      </a:pPr>
                      <a:t>[CATEGORIENAAM]</a:t>
                    </a:fld>
                    <a:endParaRPr lang="en-US" sz="1400">
                      <a:solidFill>
                        <a:sysClr val="windowText" lastClr="000000"/>
                      </a:solidFill>
                    </a:endParaRPr>
                  </a:p>
                  <a:p>
                    <a:pPr>
                      <a:defRPr>
                        <a:solidFill>
                          <a:schemeClr val="accent6"/>
                        </a:solidFill>
                      </a:defRPr>
                    </a:pPr>
                    <a:r>
                      <a:rPr lang="en-US" sz="1400" baseline="0">
                        <a:solidFill>
                          <a:sysClr val="windowText" lastClr="000000"/>
                        </a:solidFill>
                      </a:rPr>
                      <a:t> </a:t>
                    </a:r>
                    <a:fld id="{4571DD01-A4C7-4165-ADF0-F82E0E4F679F}" type="VALUE">
                      <a:rPr lang="en-US" sz="1400" baseline="0">
                        <a:solidFill>
                          <a:sysClr val="windowText" lastClr="000000"/>
                        </a:solidFill>
                      </a:rPr>
                      <a:pPr>
                        <a:defRPr>
                          <a:solidFill>
                            <a:schemeClr val="accent6"/>
                          </a:solidFill>
                        </a:defRPr>
                      </a:pPr>
                      <a:t>[WAARDE]</a:t>
                    </a:fld>
                    <a:r>
                      <a:rPr lang="en-US" sz="1400" baseline="0">
                        <a:solidFill>
                          <a:sysClr val="windowText" lastClr="000000"/>
                        </a:solidFill>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6"/>
                      </a:solidFill>
                      <a:latin typeface="+mn-lt"/>
                      <a:ea typeface="+mn-ea"/>
                      <a:cs typeface="+mn-cs"/>
                    </a:defRPr>
                  </a:pPr>
                  <a:endParaRPr lang="nl-NL"/>
                </a:p>
              </c:txPr>
              <c:dLblPos val="bestFit"/>
              <c:showLegendKey val="0"/>
              <c:showVal val="1"/>
              <c:showCatName val="1"/>
              <c:showSerName val="0"/>
              <c:showPercent val="0"/>
              <c:showBubbleSize val="0"/>
              <c:extLst>
                <c:ext xmlns:c15="http://schemas.microsoft.com/office/drawing/2012/chart" uri="{CE6537A1-D6FC-4f65-9D91-7224C49458BB}">
                  <c15:layout>
                    <c:manualLayout>
                      <c:w val="0.28722222222222216"/>
                      <c:h val="0.1824537037037037"/>
                    </c:manualLayout>
                  </c15:layout>
                  <c15:dlblFieldTable/>
                  <c15:showDataLabelsRange val="0"/>
                </c:ext>
                <c:ext xmlns:c16="http://schemas.microsoft.com/office/drawing/2014/chart" uri="{C3380CC4-5D6E-409C-BE32-E72D297353CC}">
                  <c16:uniqueId val="{00000003-A409-406C-8055-66A2CBBA72B6}"/>
                </c:ext>
              </c:extLst>
            </c:dLbl>
            <c:dLbl>
              <c:idx val="2"/>
              <c:tx>
                <c:rich>
                  <a:bodyPr rot="0" spcFirstLastPara="1" vertOverflow="ellipsis" horzOverflow="clip" vert="horz" wrap="square" lIns="38100" tIns="19050" rIns="38100" bIns="19050" anchor="ctr" anchorCtr="1">
                    <a:noAutofit/>
                  </a:bodyPr>
                  <a:lstStyle/>
                  <a:p>
                    <a:pPr>
                      <a:defRPr sz="1000" b="1" i="0" u="none" strike="noStrike" kern="1200" spc="0" baseline="0">
                        <a:solidFill>
                          <a:schemeClr val="accent6"/>
                        </a:solidFill>
                        <a:latin typeface="+mn-lt"/>
                        <a:ea typeface="+mn-ea"/>
                        <a:cs typeface="+mn-cs"/>
                      </a:defRPr>
                    </a:pPr>
                    <a:fld id="{FDC68123-A236-4649-B336-54384C34D807}" type="CATEGORYNAME">
                      <a:rPr lang="en-US" sz="1400">
                        <a:solidFill>
                          <a:sysClr val="windowText" lastClr="000000"/>
                        </a:solidFill>
                      </a:rPr>
                      <a:pPr>
                        <a:defRPr spc="0">
                          <a:solidFill>
                            <a:schemeClr val="accent6"/>
                          </a:solidFill>
                        </a:defRPr>
                      </a:pPr>
                      <a:t>[CATEGORIENAAM]</a:t>
                    </a:fld>
                    <a:endParaRPr lang="en-US" sz="1400">
                      <a:solidFill>
                        <a:sysClr val="windowText" lastClr="000000"/>
                      </a:solidFill>
                    </a:endParaRPr>
                  </a:p>
                  <a:p>
                    <a:pPr>
                      <a:defRPr spc="0">
                        <a:solidFill>
                          <a:schemeClr val="accent6"/>
                        </a:solidFill>
                      </a:defRPr>
                    </a:pPr>
                    <a:r>
                      <a:rPr lang="en-US" sz="1400" baseline="0">
                        <a:solidFill>
                          <a:sysClr val="windowText" lastClr="000000"/>
                        </a:solidFill>
                      </a:rPr>
                      <a:t> </a:t>
                    </a:r>
                    <a:fld id="{9F97751F-29AB-4B3C-AD23-6E5E2DD3B406}" type="VALUE">
                      <a:rPr lang="en-US" sz="1400" baseline="0">
                        <a:solidFill>
                          <a:sysClr val="windowText" lastClr="000000"/>
                        </a:solidFill>
                      </a:rPr>
                      <a:pPr>
                        <a:defRPr spc="0">
                          <a:solidFill>
                            <a:schemeClr val="accent6"/>
                          </a:solidFill>
                        </a:defRPr>
                      </a:pPr>
                      <a:t>[WAARDE]</a:t>
                    </a:fld>
                    <a:r>
                      <a:rPr lang="en-US" sz="1400" baseline="0">
                        <a:solidFill>
                          <a:sysClr val="windowText" lastClr="000000"/>
                        </a:solidFill>
                      </a:rPr>
                      <a:t>%</a:t>
                    </a:r>
                  </a:p>
                </c:rich>
              </c:tx>
              <c:spPr>
                <a:noFill/>
                <a:ln>
                  <a:noFill/>
                </a:ln>
                <a:effectLst/>
              </c:spPr>
              <c:txPr>
                <a:bodyPr rot="0" spcFirstLastPara="1" vertOverflow="ellipsis" horzOverflow="clip" vert="horz" wrap="square" lIns="38100" tIns="19050" rIns="38100" bIns="19050" anchor="ctr" anchorCtr="1">
                  <a:noAutofit/>
                </a:bodyPr>
                <a:lstStyle/>
                <a:p>
                  <a:pPr>
                    <a:defRPr sz="1000" b="1" i="0" u="none" strike="noStrike" kern="1200" spc="0" baseline="0">
                      <a:solidFill>
                        <a:schemeClr val="accent6"/>
                      </a:solidFill>
                      <a:latin typeface="+mn-lt"/>
                      <a:ea typeface="+mn-ea"/>
                      <a:cs typeface="+mn-cs"/>
                    </a:defRPr>
                  </a:pPr>
                  <a:endParaRPr lang="nl-NL"/>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5-A409-406C-8055-66A2CBBA72B6}"/>
                </c:ext>
              </c:extLst>
            </c:dLbl>
            <c:dLbl>
              <c:idx val="3"/>
              <c:layout>
                <c:manualLayout>
                  <c:x val="5.2777777777777771E-2"/>
                  <c:y val="2.3939062832814231E-2"/>
                </c:manualLayout>
              </c:layout>
              <c:tx>
                <c:rich>
                  <a:bodyPr rot="0" spcFirstLastPara="1" vertOverflow="ellipsis" horzOverflow="clip" vert="horz" wrap="square" lIns="38100" tIns="19050" rIns="38100" bIns="19050" anchor="ctr" anchorCtr="1">
                    <a:noAutofit/>
                  </a:bodyPr>
                  <a:lstStyle/>
                  <a:p>
                    <a:pPr>
                      <a:defRPr sz="1000" b="1" i="0" u="none" strike="noStrike" kern="1200" spc="0" baseline="0">
                        <a:solidFill>
                          <a:schemeClr val="accent6"/>
                        </a:solidFill>
                        <a:latin typeface="+mn-lt"/>
                        <a:ea typeface="+mn-ea"/>
                        <a:cs typeface="+mn-cs"/>
                      </a:defRPr>
                    </a:pPr>
                    <a:fld id="{027BB5D4-4740-466A-89C0-AC9053A1B1BE}" type="CATEGORYNAME">
                      <a:rPr lang="en-US" sz="1400">
                        <a:solidFill>
                          <a:sysClr val="windowText" lastClr="000000"/>
                        </a:solidFill>
                      </a:rPr>
                      <a:pPr>
                        <a:defRPr spc="0">
                          <a:solidFill>
                            <a:schemeClr val="accent6"/>
                          </a:solidFill>
                        </a:defRPr>
                      </a:pPr>
                      <a:t>[CATEGORIENAAM]</a:t>
                    </a:fld>
                    <a:endParaRPr lang="en-US" sz="1400">
                      <a:solidFill>
                        <a:sysClr val="windowText" lastClr="000000"/>
                      </a:solidFill>
                    </a:endParaRPr>
                  </a:p>
                  <a:p>
                    <a:pPr>
                      <a:defRPr spc="0">
                        <a:solidFill>
                          <a:schemeClr val="accent6"/>
                        </a:solidFill>
                      </a:defRPr>
                    </a:pPr>
                    <a:r>
                      <a:rPr lang="en-US" sz="1400" baseline="0">
                        <a:solidFill>
                          <a:sysClr val="windowText" lastClr="000000"/>
                        </a:solidFill>
                      </a:rPr>
                      <a:t> </a:t>
                    </a:r>
                    <a:fld id="{B29CB4F2-7740-49E9-AA88-56B3F6BE255C}" type="VALUE">
                      <a:rPr lang="en-US" sz="1400" baseline="0">
                        <a:solidFill>
                          <a:sysClr val="windowText" lastClr="000000"/>
                        </a:solidFill>
                      </a:rPr>
                      <a:pPr>
                        <a:defRPr spc="0">
                          <a:solidFill>
                            <a:schemeClr val="accent6"/>
                          </a:solidFill>
                        </a:defRPr>
                      </a:pPr>
                      <a:t>[WAARDE]</a:t>
                    </a:fld>
                    <a:r>
                      <a:rPr lang="en-US" sz="1400" baseline="0">
                        <a:solidFill>
                          <a:sysClr val="windowText" lastClr="000000"/>
                        </a:solidFill>
                      </a:rPr>
                      <a:t>%</a:t>
                    </a:r>
                  </a:p>
                </c:rich>
              </c:tx>
              <c:spPr>
                <a:noFill/>
                <a:ln>
                  <a:noFill/>
                </a:ln>
                <a:effectLst/>
              </c:spPr>
              <c:txPr>
                <a:bodyPr rot="0" spcFirstLastPara="1" vertOverflow="ellipsis" horzOverflow="clip" vert="horz" wrap="square" lIns="38100" tIns="19050" rIns="38100" bIns="19050" anchor="ctr" anchorCtr="1">
                  <a:noAutofit/>
                </a:bodyPr>
                <a:lstStyle/>
                <a:p>
                  <a:pPr>
                    <a:defRPr sz="1000" b="1" i="0" u="none" strike="noStrike" kern="1200" spc="0" baseline="0">
                      <a:solidFill>
                        <a:schemeClr val="accent6"/>
                      </a:solidFill>
                      <a:latin typeface="+mn-lt"/>
                      <a:ea typeface="+mn-ea"/>
                      <a:cs typeface="+mn-cs"/>
                    </a:defRPr>
                  </a:pPr>
                  <a:endParaRPr lang="nl-NL"/>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18802777777777777"/>
                      <c:h val="0.14926005676259674"/>
                    </c:manualLayout>
                  </c15:layout>
                  <c15:dlblFieldTable/>
                  <c15:showDataLabelsRange val="0"/>
                </c:ext>
                <c:ext xmlns:c16="http://schemas.microsoft.com/office/drawing/2014/chart" uri="{C3380CC4-5D6E-409C-BE32-E72D297353CC}">
                  <c16:uniqueId val="{00000007-A409-406C-8055-66A2CBBA72B6}"/>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9-A409-406C-8055-66A2CBBA72B6}"/>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Blad1!$C$1:$C$5</c:f>
              <c:numCache>
                <c:formatCode>General</c:formatCode>
                <c:ptCount val="5"/>
                <c:pt idx="0">
                  <c:v>43</c:v>
                </c:pt>
                <c:pt idx="1">
                  <c:v>22</c:v>
                </c:pt>
                <c:pt idx="2">
                  <c:v>21</c:v>
                </c:pt>
                <c:pt idx="3">
                  <c:v>13</c:v>
                </c:pt>
              </c:numCache>
            </c:numRef>
          </c:val>
          <c:extLst>
            <c:ext xmlns:c16="http://schemas.microsoft.com/office/drawing/2014/chart" uri="{C3380CC4-5D6E-409C-BE32-E72D297353CC}">
              <c16:uniqueId val="{0000000A-A409-406C-8055-66A2CBBA72B6}"/>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02E-42C2-8BCA-45C979785C78}"/>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02E-42C2-8BCA-45C979785C78}"/>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02E-42C2-8BCA-45C979785C78}"/>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02E-42C2-8BCA-45C979785C78}"/>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D02E-42C2-8BCA-45C979785C78}"/>
              </c:ext>
            </c:extLst>
          </c:dPt>
          <c:dPt>
            <c:idx val="5"/>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D02E-42C2-8BCA-45C979785C78}"/>
              </c:ext>
            </c:extLst>
          </c:dPt>
          <c:dLbls>
            <c:dLbl>
              <c:idx val="0"/>
              <c:layout>
                <c:manualLayout>
                  <c:x val="-6.3401659936232438E-2"/>
                  <c:y val="1.133095158013612E-2"/>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tx1"/>
                        </a:solidFill>
                        <a:latin typeface="+mn-lt"/>
                        <a:ea typeface="+mn-ea"/>
                        <a:cs typeface="+mn-cs"/>
                      </a:defRPr>
                    </a:pPr>
                    <a:fld id="{7D2719A3-5692-473B-9F60-3033802BD8FA}" type="CATEGORYNAME">
                      <a:rPr lang="en-US" sz="1400" smtClean="0">
                        <a:solidFill>
                          <a:schemeClr val="tx1"/>
                        </a:solidFill>
                      </a:rPr>
                      <a:pPr>
                        <a:defRPr sz="1000" b="1" i="0" u="none" strike="noStrike" kern="1200" spc="0" baseline="0">
                          <a:solidFill>
                            <a:schemeClr val="tx1"/>
                          </a:solidFill>
                          <a:latin typeface="+mn-lt"/>
                          <a:ea typeface="+mn-ea"/>
                          <a:cs typeface="+mn-cs"/>
                        </a:defRPr>
                      </a:pPr>
                      <a:t>[CATEGORIENAAM]</a:t>
                    </a:fld>
                    <a:endParaRPr lang="en-US" sz="1400" dirty="0">
                      <a:solidFill>
                        <a:schemeClr val="tx1"/>
                      </a:solidFill>
                    </a:endParaRPr>
                  </a:p>
                  <a:p>
                    <a:pPr>
                      <a:defRPr sz="1000" b="1" i="0" u="none" strike="noStrike" kern="1200" spc="0" baseline="0">
                        <a:solidFill>
                          <a:schemeClr val="tx1"/>
                        </a:solidFill>
                        <a:latin typeface="+mn-lt"/>
                        <a:ea typeface="+mn-ea"/>
                        <a:cs typeface="+mn-cs"/>
                      </a:defRPr>
                    </a:pPr>
                    <a:r>
                      <a:rPr lang="en-US" sz="1400" baseline="0" dirty="0">
                        <a:solidFill>
                          <a:schemeClr val="tx1"/>
                        </a:solidFill>
                      </a:rPr>
                      <a:t> </a:t>
                    </a:r>
                    <a:fld id="{1654FB08-CF8E-4430-A789-E4C59B8C3657}" type="VALUE">
                      <a:rPr lang="en-US" sz="1400" baseline="0">
                        <a:solidFill>
                          <a:schemeClr val="tx1"/>
                        </a:solidFill>
                      </a:rPr>
                      <a:pPr>
                        <a:defRPr sz="1000" b="1" i="0" u="none" strike="noStrike" kern="1200" spc="0" baseline="0">
                          <a:solidFill>
                            <a:schemeClr val="tx1"/>
                          </a:solidFill>
                          <a:latin typeface="+mn-lt"/>
                          <a:ea typeface="+mn-ea"/>
                          <a:cs typeface="+mn-cs"/>
                        </a:defRPr>
                      </a:pPr>
                      <a:t>[WAARDE]</a:t>
                    </a:fld>
                    <a:endParaRPr lang="en-US" sz="1400" baseline="0" dirty="0">
                      <a:solidFill>
                        <a:schemeClr val="tx1"/>
                      </a:solidFill>
                    </a:endParaRPr>
                  </a:p>
                </c:rich>
              </c:tx>
              <c:spPr>
                <a:noFill/>
                <a:ln>
                  <a:noFill/>
                </a:ln>
                <a:effectLst/>
              </c:sp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8857114623003657"/>
                      <c:h val="0.11745304867514766"/>
                    </c:manualLayout>
                  </c15:layout>
                  <c15:dlblFieldTable/>
                  <c15:showDataLabelsRange val="0"/>
                </c:ext>
                <c:ext xmlns:c16="http://schemas.microsoft.com/office/drawing/2014/chart" uri="{C3380CC4-5D6E-409C-BE32-E72D297353CC}">
                  <c16:uniqueId val="{00000001-D02E-42C2-8BCA-45C979785C78}"/>
                </c:ext>
              </c:extLst>
            </c:dLbl>
            <c:dLbl>
              <c:idx val="1"/>
              <c:layout>
                <c:manualLayout>
                  <c:x val="-1.4849660983881699E-2"/>
                  <c:y val="1.9788135179486372E-2"/>
                </c:manualLayout>
              </c:layout>
              <c:tx>
                <c:rich>
                  <a:bodyPr rot="60000" spcFirstLastPara="1" vertOverflow="ellipsis" vert="horz" wrap="square" lIns="72000" tIns="108000" rIns="108000" bIns="36000" anchor="ctr" anchorCtr="1">
                    <a:noAutofit/>
                  </a:bodyPr>
                  <a:lstStyle/>
                  <a:p>
                    <a:pPr>
                      <a:defRPr sz="1000" b="1" i="0" u="none" strike="noStrike" kern="1200" spc="0" baseline="0">
                        <a:solidFill>
                          <a:schemeClr val="tx1"/>
                        </a:solidFill>
                        <a:latin typeface="+mn-lt"/>
                        <a:ea typeface="+mn-ea"/>
                        <a:cs typeface="+mn-cs"/>
                      </a:defRPr>
                    </a:pPr>
                    <a:r>
                      <a:rPr lang="en-US" sz="1400" dirty="0">
                        <a:solidFill>
                          <a:schemeClr val="tx1"/>
                        </a:solidFill>
                      </a:rPr>
                      <a:t>   </a:t>
                    </a:r>
                    <a:fld id="{D75E7E0B-368D-426F-BB9D-37B2CDADEBA3}" type="CATEGORYNAME">
                      <a:rPr lang="en-US" sz="1400" smtClean="0">
                        <a:solidFill>
                          <a:schemeClr val="tx1"/>
                        </a:solidFill>
                      </a:rPr>
                      <a:pPr>
                        <a:defRPr sz="1000" b="1" i="0" u="none" strike="noStrike" kern="1200" spc="0" baseline="0">
                          <a:solidFill>
                            <a:schemeClr val="tx1"/>
                          </a:solidFill>
                          <a:latin typeface="+mn-lt"/>
                          <a:ea typeface="+mn-ea"/>
                          <a:cs typeface="+mn-cs"/>
                        </a:defRPr>
                      </a:pPr>
                      <a:t>[CATEGORIENAAM]</a:t>
                    </a:fld>
                    <a:endParaRPr lang="en-US" sz="1400" dirty="0">
                      <a:solidFill>
                        <a:schemeClr val="tx1"/>
                      </a:solidFill>
                    </a:endParaRPr>
                  </a:p>
                  <a:p>
                    <a:pPr>
                      <a:defRPr sz="1000" b="1" i="0" u="none" strike="noStrike" kern="1200" spc="0" baseline="0">
                        <a:solidFill>
                          <a:schemeClr val="tx1"/>
                        </a:solidFill>
                        <a:latin typeface="+mn-lt"/>
                        <a:ea typeface="+mn-ea"/>
                        <a:cs typeface="+mn-cs"/>
                      </a:defRPr>
                    </a:pPr>
                    <a:r>
                      <a:rPr lang="en-US" sz="1400" baseline="0" dirty="0">
                        <a:solidFill>
                          <a:schemeClr val="tx1"/>
                        </a:solidFill>
                      </a:rPr>
                      <a:t>  </a:t>
                    </a:r>
                    <a:fld id="{7557FDE3-3B94-465A-AC3E-80E36760CFDE}" type="VALUE">
                      <a:rPr lang="en-US" sz="1400" baseline="0">
                        <a:solidFill>
                          <a:schemeClr val="tx1"/>
                        </a:solidFill>
                      </a:rPr>
                      <a:pPr>
                        <a:defRPr sz="1000" b="1" i="0" u="none" strike="noStrike" kern="1200" spc="0" baseline="0">
                          <a:solidFill>
                            <a:schemeClr val="tx1"/>
                          </a:solidFill>
                          <a:latin typeface="+mn-lt"/>
                          <a:ea typeface="+mn-ea"/>
                          <a:cs typeface="+mn-cs"/>
                        </a:defRPr>
                      </a:pPr>
                      <a:t>[WAARDE]</a:t>
                    </a:fld>
                    <a:endParaRPr lang="en-US" sz="1400" baseline="0" dirty="0">
                      <a:solidFill>
                        <a:schemeClr val="tx1"/>
                      </a:solidFill>
                    </a:endParaRPr>
                  </a:p>
                </c:rich>
              </c:tx>
              <c:spPr>
                <a:noFill/>
                <a:ln>
                  <a:noFill/>
                </a:ln>
                <a:effectLst/>
              </c:sp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6949369405966788"/>
                      <c:h val="0.14728118032026735"/>
                    </c:manualLayout>
                  </c15:layout>
                  <c15:dlblFieldTable/>
                  <c15:showDataLabelsRange val="0"/>
                </c:ext>
                <c:ext xmlns:c16="http://schemas.microsoft.com/office/drawing/2014/chart" uri="{C3380CC4-5D6E-409C-BE32-E72D297353CC}">
                  <c16:uniqueId val="{00000003-D02E-42C2-8BCA-45C979785C78}"/>
                </c:ext>
              </c:extLst>
            </c:dLbl>
            <c:dLbl>
              <c:idx val="2"/>
              <c:layout>
                <c:manualLayout>
                  <c:x val="-1.8443399930076286E-2"/>
                  <c:y val="6.8626228594178051E-2"/>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tx1"/>
                        </a:solidFill>
                        <a:latin typeface="+mn-lt"/>
                        <a:ea typeface="+mn-ea"/>
                        <a:cs typeface="+mn-cs"/>
                      </a:defRPr>
                    </a:pPr>
                    <a:fld id="{E1630384-8987-488A-AA92-AB5B603BCB9D}" type="CATEGORYNAME">
                      <a:rPr lang="en-US" sz="2000" smtClean="0">
                        <a:solidFill>
                          <a:schemeClr val="tx1"/>
                        </a:solidFill>
                      </a:rPr>
                      <a:pPr>
                        <a:defRPr sz="1000" b="1" i="0" u="none" strike="noStrike" kern="1200" spc="0" baseline="0">
                          <a:solidFill>
                            <a:schemeClr val="tx1"/>
                          </a:solidFill>
                          <a:latin typeface="+mn-lt"/>
                          <a:ea typeface="+mn-ea"/>
                          <a:cs typeface="+mn-cs"/>
                        </a:defRPr>
                      </a:pPr>
                      <a:t>[CATEGORIENAAM]</a:t>
                    </a:fld>
                    <a:r>
                      <a:rPr lang="en-US" sz="1200" baseline="0" dirty="0">
                        <a:solidFill>
                          <a:schemeClr val="tx1"/>
                        </a:solidFill>
                      </a:rPr>
                      <a:t> </a:t>
                    </a:r>
                    <a:fld id="{0A93733B-94AE-4F85-8521-7DFAD6415C40}" type="VALUE">
                      <a:rPr lang="en-US" sz="1200" baseline="0" smtClean="0">
                        <a:solidFill>
                          <a:schemeClr val="tx1"/>
                        </a:solidFill>
                      </a:rPr>
                      <a:pPr>
                        <a:defRPr sz="1000" b="1" i="0" u="none" strike="noStrike" kern="1200" spc="0" baseline="0">
                          <a:solidFill>
                            <a:schemeClr val="tx1"/>
                          </a:solidFill>
                          <a:latin typeface="+mn-lt"/>
                          <a:ea typeface="+mn-ea"/>
                          <a:cs typeface="+mn-cs"/>
                        </a:defRPr>
                      </a:pPr>
                      <a:t>[WAARDE]</a:t>
                    </a:fld>
                    <a:endParaRPr lang="en-US" sz="1200" baseline="0" dirty="0">
                      <a:solidFill>
                        <a:schemeClr val="tx1"/>
                      </a:solidFill>
                    </a:endParaRPr>
                  </a:p>
                </c:rich>
              </c:tx>
              <c:spPr>
                <a:noFill/>
                <a:ln>
                  <a:noFill/>
                </a:ln>
                <a:effectLst/>
              </c:sp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2634557604442895"/>
                      <c:h val="0.14378569015731119"/>
                    </c:manualLayout>
                  </c15:layout>
                  <c15:dlblFieldTable/>
                  <c15:showDataLabelsRange val="0"/>
                </c:ext>
                <c:ext xmlns:c16="http://schemas.microsoft.com/office/drawing/2014/chart" uri="{C3380CC4-5D6E-409C-BE32-E72D297353CC}">
                  <c16:uniqueId val="{00000005-D02E-42C2-8BCA-45C979785C78}"/>
                </c:ext>
              </c:extLst>
            </c:dLbl>
            <c:dLbl>
              <c:idx val="3"/>
              <c:layout>
                <c:manualLayout>
                  <c:x val="0.13373247124977616"/>
                  <c:y val="-0.40597327414475126"/>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tx1"/>
                        </a:solidFill>
                        <a:latin typeface="+mn-lt"/>
                        <a:ea typeface="+mn-ea"/>
                        <a:cs typeface="+mn-cs"/>
                      </a:defRPr>
                    </a:pPr>
                    <a:fld id="{C17E6360-7CC9-4A48-87F6-DC559723119A}" type="CATEGORYNAME">
                      <a:rPr lang="en-US" sz="1400" smtClean="0">
                        <a:solidFill>
                          <a:schemeClr val="tx1"/>
                        </a:solidFill>
                      </a:rPr>
                      <a:pPr>
                        <a:defRPr sz="1000" b="1" i="0" u="none" strike="noStrike" kern="1200" spc="0" baseline="0">
                          <a:solidFill>
                            <a:schemeClr val="tx1"/>
                          </a:solidFill>
                          <a:latin typeface="+mn-lt"/>
                          <a:ea typeface="+mn-ea"/>
                          <a:cs typeface="+mn-cs"/>
                        </a:defRPr>
                      </a:pPr>
                      <a:t>[CATEGORIENAAM]</a:t>
                    </a:fld>
                    <a:endParaRPr lang="en-US" sz="1400" dirty="0">
                      <a:solidFill>
                        <a:schemeClr val="tx1"/>
                      </a:solidFill>
                    </a:endParaRPr>
                  </a:p>
                  <a:p>
                    <a:pPr>
                      <a:defRPr sz="1000" b="1" i="0" u="none" strike="noStrike" kern="1200" spc="0" baseline="0">
                        <a:solidFill>
                          <a:schemeClr val="tx1"/>
                        </a:solidFill>
                        <a:latin typeface="+mn-lt"/>
                        <a:ea typeface="+mn-ea"/>
                        <a:cs typeface="+mn-cs"/>
                      </a:defRPr>
                    </a:pPr>
                    <a:r>
                      <a:rPr lang="en-US" sz="1400" baseline="0" dirty="0">
                        <a:solidFill>
                          <a:schemeClr val="tx1"/>
                        </a:solidFill>
                      </a:rPr>
                      <a:t> </a:t>
                    </a:r>
                    <a:fld id="{1739AE03-C8CD-43DC-9438-57741953E520}" type="VALUE">
                      <a:rPr lang="en-US" sz="1400" baseline="0">
                        <a:solidFill>
                          <a:schemeClr val="tx1"/>
                        </a:solidFill>
                      </a:rPr>
                      <a:pPr>
                        <a:defRPr sz="1000" b="1" i="0" u="none" strike="noStrike" kern="1200" spc="0" baseline="0">
                          <a:solidFill>
                            <a:schemeClr val="tx1"/>
                          </a:solidFill>
                          <a:latin typeface="+mn-lt"/>
                          <a:ea typeface="+mn-ea"/>
                          <a:cs typeface="+mn-cs"/>
                        </a:defRPr>
                      </a:pPr>
                      <a:t>[WAARDE]</a:t>
                    </a:fld>
                    <a:endParaRPr lang="en-US" sz="1400" baseline="0" dirty="0">
                      <a:solidFill>
                        <a:schemeClr val="tx1"/>
                      </a:solidFill>
                    </a:endParaRPr>
                  </a:p>
                </c:rich>
              </c:tx>
              <c:spPr>
                <a:noFill/>
                <a:ln>
                  <a:noFill/>
                </a:ln>
                <a:effectLst/>
              </c:spPr>
              <c:dLblPos val="bestFit"/>
              <c:showLegendKey val="0"/>
              <c:showVal val="1"/>
              <c:showCatName val="1"/>
              <c:showSerName val="0"/>
              <c:showPercent val="0"/>
              <c:showBubbleSize val="0"/>
              <c:extLst>
                <c:ext xmlns:c15="http://schemas.microsoft.com/office/drawing/2012/chart" uri="{CE6537A1-D6FC-4f65-9D91-7224C49458BB}">
                  <c15:layout>
                    <c:manualLayout>
                      <c:w val="0.21687532781464508"/>
                      <c:h val="0.177735520263994"/>
                    </c:manualLayout>
                  </c15:layout>
                  <c15:dlblFieldTable/>
                  <c15:showDataLabelsRange val="0"/>
                </c:ext>
                <c:ext xmlns:c16="http://schemas.microsoft.com/office/drawing/2014/chart" uri="{C3380CC4-5D6E-409C-BE32-E72D297353CC}">
                  <c16:uniqueId val="{00000007-D02E-42C2-8BCA-45C979785C78}"/>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9-D02E-42C2-8BCA-45C979785C78}"/>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B-D02E-42C2-8BCA-45C979785C78}"/>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Blad1!$C$1:$C$6</c:f>
              <c:numCache>
                <c:formatCode>0%</c:formatCode>
                <c:ptCount val="6"/>
                <c:pt idx="0">
                  <c:v>0.17</c:v>
                </c:pt>
                <c:pt idx="1">
                  <c:v>0.04</c:v>
                </c:pt>
                <c:pt idx="2">
                  <c:v>0.14000000000000001</c:v>
                </c:pt>
                <c:pt idx="3">
                  <c:v>0.65</c:v>
                </c:pt>
              </c:numCache>
            </c:numRef>
          </c:val>
          <c:extLst>
            <c:ext xmlns:c16="http://schemas.microsoft.com/office/drawing/2014/chart" uri="{C3380CC4-5D6E-409C-BE32-E72D297353CC}">
              <c16:uniqueId val="{0000000C-D02E-42C2-8BCA-45C979785C78}"/>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EF479B-FEC4-426E-9EA2-DF04E56844CB}" type="datetimeFigureOut">
              <a:rPr lang="nl-NL" smtClean="0"/>
              <a:t>9-2-2017</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C19D9-4BBF-47D6-BDFF-14FA5B439114}" type="slidenum">
              <a:rPr lang="nl-NL" smtClean="0"/>
              <a:t>‹nr.›</a:t>
            </a:fld>
            <a:endParaRPr lang="nl-NL"/>
          </a:p>
        </p:txBody>
      </p:sp>
    </p:spTree>
    <p:extLst>
      <p:ext uri="{BB962C8B-B14F-4D97-AF65-F5344CB8AC3E}">
        <p14:creationId xmlns:p14="http://schemas.microsoft.com/office/powerpoint/2010/main" val="1192410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Waarom moeten wij ‘t weer over dit onderwerp hebben? Ik heb hier vorig jaar op deze plaats een pleidooi over gehouden, maar de organisatie heeft  </a:t>
            </a:r>
          </a:p>
          <a:p>
            <a:r>
              <a:rPr lang="nl-NL" dirty="0"/>
              <a:t>gemeend dat het nuttig is mij met dezelfde positieve boodschap nu tegenover een ´ontkenner´, ik zou bijna zeggen  ‘klimaatontkenner’, te plaatsen</a:t>
            </a:r>
          </a:p>
        </p:txBody>
      </p:sp>
      <p:sp>
        <p:nvSpPr>
          <p:cNvPr id="4" name="Tijdelijke aanduiding voor dianummer 3"/>
          <p:cNvSpPr>
            <a:spLocks noGrp="1"/>
          </p:cNvSpPr>
          <p:nvPr>
            <p:ph type="sldNum" sz="quarter" idx="10"/>
          </p:nvPr>
        </p:nvSpPr>
        <p:spPr/>
        <p:txBody>
          <a:bodyPr/>
          <a:lstStyle/>
          <a:p>
            <a:fld id="{B799A2D7-0A97-4359-A0D1-8016272BA027}" type="slidenum">
              <a:rPr lang="nl-NL" smtClean="0"/>
              <a:t>1</a:t>
            </a:fld>
            <a:endParaRPr lang="nl-NL"/>
          </a:p>
        </p:txBody>
      </p:sp>
    </p:spTree>
    <p:extLst>
      <p:ext uri="{BB962C8B-B14F-4D97-AF65-F5344CB8AC3E}">
        <p14:creationId xmlns:p14="http://schemas.microsoft.com/office/powerpoint/2010/main" val="3888610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799A2D7-0A97-4359-A0D1-8016272BA027}" type="slidenum">
              <a:rPr lang="nl-NL" smtClean="0"/>
              <a:t>10</a:t>
            </a:fld>
            <a:endParaRPr lang="nl-NL"/>
          </a:p>
        </p:txBody>
      </p:sp>
    </p:spTree>
    <p:extLst>
      <p:ext uri="{BB962C8B-B14F-4D97-AF65-F5344CB8AC3E}">
        <p14:creationId xmlns:p14="http://schemas.microsoft.com/office/powerpoint/2010/main" val="2589748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Nederland moeten dit soort gegevens voorlopig beperkt blijven tot gemodelleerde studies: Hier een studie uit het </a:t>
            </a:r>
            <a:r>
              <a:rPr lang="nl-NL" dirty="0" err="1"/>
              <a:t>RIVM</a:t>
            </a:r>
            <a:r>
              <a:rPr lang="nl-NL" dirty="0"/>
              <a:t> in 2011 op basis van de risicofactor verdeling in de Doetinchem studie; vergelijking </a:t>
            </a:r>
            <a:r>
              <a:rPr lang="nl-NL" dirty="0" err="1"/>
              <a:t>vaN</a:t>
            </a:r>
            <a:r>
              <a:rPr lang="nl-NL" dirty="0"/>
              <a:t> VERSCHILLENDE FORMULES </a:t>
            </a:r>
            <a:r>
              <a:rPr lang="nl-NL" dirty="0" err="1"/>
              <a:t>POLYPIL</a:t>
            </a:r>
            <a:r>
              <a:rPr lang="nl-NL" dirty="0"/>
              <a:t> EN SCENARIO WAARBIJ ALLEEN </a:t>
            </a:r>
            <a:r>
              <a:rPr lang="nl-NL" dirty="0" err="1"/>
              <a:t>REEELE</a:t>
            </a:r>
            <a:r>
              <a:rPr lang="nl-NL" dirty="0"/>
              <a:t> verhoging van bloeddruk en cholesterol behandeld worden. Dit is een flow </a:t>
            </a:r>
            <a:r>
              <a:rPr lang="nl-NL" dirty="0" err="1"/>
              <a:t>chart</a:t>
            </a:r>
            <a:r>
              <a:rPr lang="nl-NL" dirty="0"/>
              <a:t> waarbij de aannames getoond worden. Alles vrij streng, ook de hypothetische bloeddrukdaling laag gesteld, nl 7.5/5.5 </a:t>
            </a:r>
            <a:r>
              <a:rPr lang="nl-NL" dirty="0" err="1"/>
              <a:t>mmHg</a:t>
            </a:r>
            <a:r>
              <a:rPr lang="nl-NL" dirty="0"/>
              <a:t>.</a:t>
            </a:r>
          </a:p>
        </p:txBody>
      </p:sp>
      <p:sp>
        <p:nvSpPr>
          <p:cNvPr id="4" name="Tijdelijke aanduiding voor dianummer 3"/>
          <p:cNvSpPr>
            <a:spLocks noGrp="1"/>
          </p:cNvSpPr>
          <p:nvPr>
            <p:ph type="sldNum" sz="quarter" idx="10"/>
          </p:nvPr>
        </p:nvSpPr>
        <p:spPr/>
        <p:txBody>
          <a:bodyPr/>
          <a:lstStyle/>
          <a:p>
            <a:fld id="{81BC19D9-4BBF-47D6-BDFF-14FA5B439114}" type="slidenum">
              <a:rPr lang="nl-NL" smtClean="0"/>
              <a:t>12</a:t>
            </a:fld>
            <a:endParaRPr lang="nl-NL"/>
          </a:p>
        </p:txBody>
      </p:sp>
    </p:spTree>
    <p:extLst>
      <p:ext uri="{BB962C8B-B14F-4D97-AF65-F5344CB8AC3E}">
        <p14:creationId xmlns:p14="http://schemas.microsoft.com/office/powerpoint/2010/main" val="3142558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BC19D9-4BBF-47D6-BDFF-14FA5B439114}" type="slidenum">
              <a:rPr lang="nl-NL" smtClean="0"/>
              <a:t>13</a:t>
            </a:fld>
            <a:endParaRPr lang="nl-NL"/>
          </a:p>
        </p:txBody>
      </p:sp>
    </p:spTree>
    <p:extLst>
      <p:ext uri="{BB962C8B-B14F-4D97-AF65-F5344CB8AC3E}">
        <p14:creationId xmlns:p14="http://schemas.microsoft.com/office/powerpoint/2010/main" val="3506819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BC19D9-4BBF-47D6-BDFF-14FA5B439114}" type="slidenum">
              <a:rPr lang="nl-NL" smtClean="0"/>
              <a:t>14</a:t>
            </a:fld>
            <a:endParaRPr lang="nl-NL"/>
          </a:p>
        </p:txBody>
      </p:sp>
    </p:spTree>
    <p:extLst>
      <p:ext uri="{BB962C8B-B14F-4D97-AF65-F5344CB8AC3E}">
        <p14:creationId xmlns:p14="http://schemas.microsoft.com/office/powerpoint/2010/main" val="218432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BC19D9-4BBF-47D6-BDFF-14FA5B439114}" type="slidenum">
              <a:rPr lang="nl-NL" smtClean="0"/>
              <a:t>16</a:t>
            </a:fld>
            <a:endParaRPr lang="nl-NL"/>
          </a:p>
        </p:txBody>
      </p:sp>
    </p:spTree>
    <p:extLst>
      <p:ext uri="{BB962C8B-B14F-4D97-AF65-F5344CB8AC3E}">
        <p14:creationId xmlns:p14="http://schemas.microsoft.com/office/powerpoint/2010/main" val="3766705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799A2D7-0A97-4359-A0D1-8016272BA027}" type="slidenum">
              <a:rPr lang="nl-NL" smtClean="0"/>
              <a:t>18</a:t>
            </a:fld>
            <a:endParaRPr lang="nl-NL"/>
          </a:p>
        </p:txBody>
      </p:sp>
    </p:spTree>
    <p:extLst>
      <p:ext uri="{BB962C8B-B14F-4D97-AF65-F5344CB8AC3E}">
        <p14:creationId xmlns:p14="http://schemas.microsoft.com/office/powerpoint/2010/main" val="3439133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 zo’n aandoening dus als </a:t>
            </a:r>
            <a:r>
              <a:rPr lang="nl-NL" b="1" dirty="0"/>
              <a:t>hypertensie</a:t>
            </a:r>
            <a:r>
              <a:rPr lang="nl-NL" dirty="0"/>
              <a:t>, ligt ‘t voor de hand om afspraken te hebben over een gemakkelijk uitvoerbare en betaalbare opsporingsstrategie!</a:t>
            </a:r>
          </a:p>
          <a:p>
            <a:endParaRPr lang="nl-NL" dirty="0"/>
          </a:p>
          <a:p>
            <a:endParaRPr lang="nl-NL" dirty="0"/>
          </a:p>
          <a:p>
            <a:r>
              <a:rPr lang="nl-NL" dirty="0"/>
              <a:t>Welnu, dit is de uitdaging, er zijn op grond van prevalenties en bevolkingsonderzoeken naar schatting 2 miljoen personen onbekend met hypertensie</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C19D9-4BBF-47D6-BDFF-14FA5B43911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455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Zoetermeer zo te zien even veel onderrapportage hypertensie als in de rest van Nederland, er zouden immers afgaand op al het bevolkingsonderzoek gemiddeld 30% </a:t>
            </a:r>
            <a:r>
              <a:rPr lang="nl-NL" dirty="0" err="1"/>
              <a:t>patienten</a:t>
            </a:r>
            <a:r>
              <a:rPr lang="nl-NL" dirty="0"/>
              <a:t> met hypertensie behoren te zijn? Of is men in Zoetermeer extreem gezond? In ieder geval 2% meer depressief dan landelijk gemiddelde, 2% meer astma, wellicht door de doorsnijding van de </a:t>
            </a:r>
            <a:r>
              <a:rPr lang="nl-NL" dirty="0" err="1"/>
              <a:t>A12</a:t>
            </a:r>
            <a:r>
              <a:rPr lang="nl-NL" dirty="0"/>
              <a:t>, maar evenveel kwetsbare ouderen als gemiddeld. </a:t>
            </a:r>
          </a:p>
        </p:txBody>
      </p:sp>
      <p:sp>
        <p:nvSpPr>
          <p:cNvPr id="4" name="Tijdelijke aanduiding voor dianummer 3"/>
          <p:cNvSpPr>
            <a:spLocks noGrp="1"/>
          </p:cNvSpPr>
          <p:nvPr>
            <p:ph type="sldNum" sz="quarter" idx="10"/>
          </p:nvPr>
        </p:nvSpPr>
        <p:spPr/>
        <p:txBody>
          <a:bodyPr/>
          <a:lstStyle/>
          <a:p>
            <a:fld id="{81BC19D9-4BBF-47D6-BDFF-14FA5B439114}" type="slidenum">
              <a:rPr lang="nl-NL" smtClean="0"/>
              <a:t>21</a:t>
            </a:fld>
            <a:endParaRPr lang="nl-NL"/>
          </a:p>
        </p:txBody>
      </p:sp>
    </p:spTree>
    <p:extLst>
      <p:ext uri="{BB962C8B-B14F-4D97-AF65-F5344CB8AC3E}">
        <p14:creationId xmlns:p14="http://schemas.microsoft.com/office/powerpoint/2010/main" val="2929750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BC19D9-4BBF-47D6-BDFF-14FA5B439114}" type="slidenum">
              <a:rPr lang="nl-NL" smtClean="0"/>
              <a:t>22</a:t>
            </a:fld>
            <a:endParaRPr lang="nl-NL"/>
          </a:p>
        </p:txBody>
      </p:sp>
    </p:spTree>
    <p:extLst>
      <p:ext uri="{BB962C8B-B14F-4D97-AF65-F5344CB8AC3E}">
        <p14:creationId xmlns:p14="http://schemas.microsoft.com/office/powerpoint/2010/main" val="1233554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782E5766-68CF-462F-AA14-90147E984486}" type="slidenum">
              <a:rPr kumimoji="0" lang="nl-NL" altLang="nl-NL" sz="12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ct val="0"/>
                </a:spcBef>
                <a:spcAft>
                  <a:spcPts val="0"/>
                </a:spcAft>
                <a:buClrTx/>
                <a:buSzTx/>
                <a:buFontTx/>
                <a:buNone/>
                <a:tabLst/>
                <a:defRPr/>
              </a:pPr>
              <a:t>23</a:t>
            </a:fld>
            <a:endParaRPr kumimoji="0" lang="nl-NL" altLang="nl-NL" sz="12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dirty="0"/>
              <a:t>Als we dus gezien hebben dat er een continue relatie bestaat tussen de complicaties van hypertensie en de hoogte van de bloeddruk, komt het ook niet onverwacht dat deze relatie ook te zien is in de categorie ‘hoog-normaal’. Deze gegevens komen uit het langlopende </a:t>
            </a:r>
            <a:r>
              <a:rPr lang="nl-NL" altLang="nl-NL" dirty="0" err="1"/>
              <a:t>Framingham</a:t>
            </a:r>
            <a:r>
              <a:rPr lang="nl-NL" altLang="nl-NL" dirty="0"/>
              <a:t> cohort, een klein plaatsje aan de Oostkust van Amerika waar al meer dan 50 jaar de hele bevolking elke 2 jaar geheel wordt onderzocht. Als je dus maar lang genoeg wacht met een marginaal verhoogde bloeddruk niet te behandelen, komen de beroertes en hartinfarcten op den duur inderdaad vaker voor dan bij degenen met een echt normale </a:t>
            </a:r>
            <a:r>
              <a:rPr lang="nl-NL" altLang="nl-NL" dirty="0" err="1"/>
              <a:t>bloeddruk.Dit</a:t>
            </a:r>
            <a:r>
              <a:rPr lang="nl-NL" altLang="nl-NL" dirty="0"/>
              <a:t> komt zeker ook omdat een belangrijk deel van personen met ‘prehypertensie’ = </a:t>
            </a:r>
            <a:r>
              <a:rPr lang="nl-NL" altLang="nl-NL" dirty="0" err="1"/>
              <a:t>hoognormaal</a:t>
            </a:r>
            <a:r>
              <a:rPr lang="nl-NL" altLang="nl-NL" dirty="0"/>
              <a:t>, overgaat in ernstiger vormen van hypertensie. In de </a:t>
            </a:r>
            <a:r>
              <a:rPr lang="nl-NL" altLang="nl-NL" dirty="0" err="1"/>
              <a:t>Helius</a:t>
            </a:r>
            <a:r>
              <a:rPr lang="nl-NL" altLang="nl-NL" dirty="0"/>
              <a:t> studie (2016) heeft 48% van de blanke mannen prehypertensie bij eenmalige bloeddrukmeting.</a:t>
            </a:r>
          </a:p>
        </p:txBody>
      </p:sp>
    </p:spTree>
    <p:extLst>
      <p:ext uri="{BB962C8B-B14F-4D97-AF65-F5344CB8AC3E}">
        <p14:creationId xmlns:p14="http://schemas.microsoft.com/office/powerpoint/2010/main" val="156934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Dus wat ik heb gedaan is de titel minder stellig gemaakt, nog eens goed nagedacht over de belangrijkste punten, en geprobeerd enkele alternatieve feiten te verzinnen die wellicht meer aanspreken…</a:t>
            </a:r>
          </a:p>
          <a:p>
            <a:r>
              <a:rPr lang="nl-NL" dirty="0"/>
              <a:t> </a:t>
            </a:r>
          </a:p>
        </p:txBody>
      </p:sp>
      <p:sp>
        <p:nvSpPr>
          <p:cNvPr id="4" name="Tijdelijke aanduiding voor dianummer 3"/>
          <p:cNvSpPr>
            <a:spLocks noGrp="1"/>
          </p:cNvSpPr>
          <p:nvPr>
            <p:ph type="sldNum" sz="quarter" idx="10"/>
          </p:nvPr>
        </p:nvSpPr>
        <p:spPr/>
        <p:txBody>
          <a:bodyPr/>
          <a:lstStyle/>
          <a:p>
            <a:fld id="{B799A2D7-0A97-4359-A0D1-8016272BA027}" type="slidenum">
              <a:rPr lang="nl-NL" smtClean="0"/>
              <a:t>2</a:t>
            </a:fld>
            <a:endParaRPr lang="nl-NL"/>
          </a:p>
        </p:txBody>
      </p:sp>
    </p:spTree>
    <p:extLst>
      <p:ext uri="{BB962C8B-B14F-4D97-AF65-F5344CB8AC3E}">
        <p14:creationId xmlns:p14="http://schemas.microsoft.com/office/powerpoint/2010/main" val="3537457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nl-NL"/>
          </a:p>
        </p:txBody>
      </p:sp>
    </p:spTree>
    <p:extLst>
      <p:ext uri="{BB962C8B-B14F-4D97-AF65-F5344CB8AC3E}">
        <p14:creationId xmlns:p14="http://schemas.microsoft.com/office/powerpoint/2010/main" val="2793047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60F65A-206E-4DFF-ACF4-0A522008FBD1}" type="slidenum">
              <a:rPr lang="nl-NL" smtClean="0"/>
              <a:t>25</a:t>
            </a:fld>
            <a:endParaRPr lang="nl-NL"/>
          </a:p>
        </p:txBody>
      </p:sp>
    </p:spTree>
    <p:extLst>
      <p:ext uri="{BB962C8B-B14F-4D97-AF65-F5344CB8AC3E}">
        <p14:creationId xmlns:p14="http://schemas.microsoft.com/office/powerpoint/2010/main" val="2883627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60F65A-206E-4DFF-ACF4-0A522008FBD1}" type="slidenum">
              <a:rPr lang="nl-NL" smtClean="0"/>
              <a:t>26</a:t>
            </a:fld>
            <a:endParaRPr lang="nl-NL"/>
          </a:p>
        </p:txBody>
      </p:sp>
    </p:spTree>
    <p:extLst>
      <p:ext uri="{BB962C8B-B14F-4D97-AF65-F5344CB8AC3E}">
        <p14:creationId xmlns:p14="http://schemas.microsoft.com/office/powerpoint/2010/main" val="3273517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 zo’n aandoening dus als </a:t>
            </a:r>
            <a:r>
              <a:rPr lang="nl-NL" b="1" dirty="0"/>
              <a:t>hypertensie</a:t>
            </a:r>
            <a:r>
              <a:rPr lang="nl-NL" dirty="0"/>
              <a:t>, ligt ‘t voor de hand om afspraken te hebben over een gemakkelijk uitvoerbare en betaalbare opsporingsstrategie!</a:t>
            </a:r>
          </a:p>
          <a:p>
            <a:endParaRPr lang="nl-NL" dirty="0"/>
          </a:p>
          <a:p>
            <a:endParaRPr lang="nl-NL" dirty="0"/>
          </a:p>
          <a:p>
            <a:r>
              <a:rPr lang="nl-NL" dirty="0"/>
              <a:t>Welnu, dit is de uitdaging, er zijn op grond van prevalenties en bevolkingsonderzoeken naar schatting 2 miljoen personen onbekend met hypertensie</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C19D9-4BBF-47D6-BDFF-14FA5B43911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663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799A2D7-0A97-4359-A0D1-8016272BA027}" type="slidenum">
              <a:rPr lang="nl-NL" smtClean="0"/>
              <a:t>28</a:t>
            </a:fld>
            <a:endParaRPr lang="nl-NL"/>
          </a:p>
        </p:txBody>
      </p:sp>
    </p:spTree>
    <p:extLst>
      <p:ext uri="{BB962C8B-B14F-4D97-AF65-F5344CB8AC3E}">
        <p14:creationId xmlns:p14="http://schemas.microsoft.com/office/powerpoint/2010/main" val="3660168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een gemakkelijk vast te stellen aandoening als hypertensie die </a:t>
            </a:r>
          </a:p>
          <a:p>
            <a:pPr marL="171450" indent="-171450">
              <a:buFontTx/>
              <a:buChar char="-"/>
            </a:pPr>
            <a:r>
              <a:rPr lang="nl-NL" dirty="0"/>
              <a:t>extreem veel voorkomt… </a:t>
            </a:r>
          </a:p>
          <a:p>
            <a:endParaRPr lang="nl-NL" dirty="0"/>
          </a:p>
        </p:txBody>
      </p:sp>
      <p:sp>
        <p:nvSpPr>
          <p:cNvPr id="4" name="Tijdelijke aanduiding voor dianummer 3"/>
          <p:cNvSpPr>
            <a:spLocks noGrp="1"/>
          </p:cNvSpPr>
          <p:nvPr>
            <p:ph type="sldNum" sz="quarter" idx="10"/>
          </p:nvPr>
        </p:nvSpPr>
        <p:spPr/>
        <p:txBody>
          <a:bodyPr/>
          <a:lstStyle/>
          <a:p>
            <a:fld id="{81BC19D9-4BBF-47D6-BDFF-14FA5B439114}" type="slidenum">
              <a:rPr lang="nl-NL" smtClean="0"/>
              <a:t>3</a:t>
            </a:fld>
            <a:endParaRPr lang="nl-NL"/>
          </a:p>
        </p:txBody>
      </p:sp>
    </p:spTree>
    <p:extLst>
      <p:ext uri="{BB962C8B-B14F-4D97-AF65-F5344CB8AC3E}">
        <p14:creationId xmlns:p14="http://schemas.microsoft.com/office/powerpoint/2010/main" val="192830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jdelijke aanduiding voor dia-afbeelding 1"/>
          <p:cNvSpPr>
            <a:spLocks noGrp="1" noRot="1" noChangeAspect="1" noTextEdit="1"/>
          </p:cNvSpPr>
          <p:nvPr>
            <p:ph type="sldImg"/>
          </p:nvPr>
        </p:nvSpPr>
        <p:spPr>
          <a:ln/>
        </p:spPr>
      </p:sp>
      <p:sp>
        <p:nvSpPr>
          <p:cNvPr id="112643" name="Tijdelijke aanduiding voor notities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die de meeste ziektelast geeft…</a:t>
            </a:r>
          </a:p>
          <a:p>
            <a:endParaRPr lang="nl-NL" sz="1200" b="1" kern="1200" dirty="0">
              <a:solidFill>
                <a:schemeClr val="tx1"/>
              </a:solidFill>
              <a:effectLst/>
              <a:latin typeface="Calibri" panose="020F0502020204030204" pitchFamily="34" charset="0"/>
              <a:ea typeface="ＭＳ Ｐゴシック" panose="020B0600070205080204" pitchFamily="34" charset="-128"/>
              <a:cs typeface="+mn-cs"/>
            </a:endParaRPr>
          </a:p>
          <a:p>
            <a:endParaRPr lang="nl-NL" sz="1200" b="1" kern="1200" dirty="0">
              <a:solidFill>
                <a:schemeClr val="tx1"/>
              </a:solidFill>
              <a:effectLst/>
              <a:latin typeface="Calibri" panose="020F0502020204030204" pitchFamily="34" charset="0"/>
              <a:ea typeface="ＭＳ Ｐゴシック" panose="020B0600070205080204" pitchFamily="34" charset="-128"/>
              <a:cs typeface="+mn-cs"/>
            </a:endParaRPr>
          </a:p>
          <a:p>
            <a:endParaRPr lang="nl-NL" sz="1200" b="1" kern="1200" dirty="0">
              <a:solidFill>
                <a:schemeClr val="tx1"/>
              </a:solidFill>
              <a:effectLst/>
              <a:latin typeface="Calibri" panose="020F0502020204030204" pitchFamily="34" charset="0"/>
              <a:ea typeface="ＭＳ Ｐゴシック" panose="020B0600070205080204" pitchFamily="34" charset="-128"/>
              <a:cs typeface="+mn-cs"/>
            </a:endParaRPr>
          </a:p>
          <a:p>
            <a:r>
              <a:rPr lang="nl-NL" sz="1200" b="1" kern="1200" dirty="0">
                <a:solidFill>
                  <a:schemeClr val="tx1"/>
                </a:solidFill>
                <a:effectLst/>
                <a:latin typeface="Calibri" panose="020F0502020204030204" pitchFamily="34" charset="0"/>
                <a:ea typeface="ＭＳ Ｐゴシック" panose="020B0600070205080204" pitchFamily="34" charset="-128"/>
                <a:cs typeface="+mn-cs"/>
              </a:rPr>
              <a:t>Hypertensie is de belangrijkste risicofactor voor ziekte en sterfte </a:t>
            </a:r>
          </a:p>
          <a:p>
            <a:r>
              <a:rPr lang="nl-NL" altLang="nl-NL" dirty="0"/>
              <a:t>In het decembernummer van de Lancet uit 2012</a:t>
            </a:r>
            <a:r>
              <a:rPr lang="nl-NL" altLang="nl-NL" baseline="30000" dirty="0"/>
              <a:t>1</a:t>
            </a:r>
            <a:r>
              <a:rPr lang="nl-NL" altLang="nl-NL" dirty="0"/>
              <a:t> staat dit overzicht uit 2010 van de gezondheidslast uitgedrukt als </a:t>
            </a:r>
            <a:r>
              <a:rPr lang="nl-NL" altLang="nl-NL" dirty="0" err="1"/>
              <a:t>DALY’s</a:t>
            </a:r>
            <a:r>
              <a:rPr lang="nl-NL" altLang="nl-NL" dirty="0"/>
              <a:t> ( </a:t>
            </a:r>
            <a:r>
              <a:rPr lang="nl-NL" altLang="nl-NL" dirty="0" err="1"/>
              <a:t>disability</a:t>
            </a:r>
            <a:r>
              <a:rPr lang="nl-NL" altLang="nl-NL" dirty="0"/>
              <a:t> </a:t>
            </a:r>
            <a:r>
              <a:rPr lang="nl-NL" altLang="nl-NL" dirty="0" err="1"/>
              <a:t>adjusted</a:t>
            </a:r>
            <a:r>
              <a:rPr lang="nl-NL" altLang="nl-NL" dirty="0"/>
              <a:t> life-</a:t>
            </a:r>
            <a:r>
              <a:rPr lang="nl-NL" altLang="nl-NL" dirty="0" err="1"/>
              <a:t>years</a:t>
            </a:r>
            <a:r>
              <a:rPr lang="nl-NL" altLang="nl-NL" dirty="0"/>
              <a:t>) van de 20 belangrijkste risicofactoren wereldwijd. Blauw is cardiovasculaire ziekte, groen staat voor andere niet besmettelijke ziekten. Voor mannen en vrouwen samen staat hypertensie op de eerste plaats. Dat komt onder meer omdat in de ontwikkelingslanden weliswaar nog minder hypertensie voorkomt dan in de ontwikkelde landen, maar de behandeling er slechter is. In de ontwikkelingslanden vindt momenteel in hoog tempo een overgang plaats van </a:t>
            </a:r>
            <a:r>
              <a:rPr lang="nl-NL" altLang="nl-NL" i="1" dirty="0" err="1"/>
              <a:t>communicable</a:t>
            </a:r>
            <a:r>
              <a:rPr lang="nl-NL" altLang="nl-NL" dirty="0"/>
              <a:t> naar </a:t>
            </a:r>
            <a:r>
              <a:rPr lang="nl-NL" altLang="nl-NL" i="1" dirty="0"/>
              <a:t>non-</a:t>
            </a:r>
            <a:r>
              <a:rPr lang="nl-NL" altLang="nl-NL" i="1" dirty="0" err="1"/>
              <a:t>communicable</a:t>
            </a:r>
            <a:r>
              <a:rPr lang="nl-NL" altLang="nl-NL" i="1" dirty="0"/>
              <a:t> </a:t>
            </a:r>
            <a:r>
              <a:rPr lang="nl-NL" altLang="nl-NL" i="1" dirty="0" err="1"/>
              <a:t>diseases</a:t>
            </a:r>
            <a:r>
              <a:rPr lang="nl-NL" altLang="nl-NL" i="1" dirty="0"/>
              <a:t>. </a:t>
            </a:r>
            <a:r>
              <a:rPr lang="nl-NL" altLang="nl-NL" dirty="0"/>
              <a:t>Obesitas, diabetes en hypertensie nemen wereldwijd snel toe.</a:t>
            </a:r>
          </a:p>
        </p:txBody>
      </p:sp>
      <p:sp>
        <p:nvSpPr>
          <p:cNvPr id="112644" name="Tijdelijke aanduiding voor dianumm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B1D7CB-220D-48D3-85DB-202DDECBA3A5}" type="slidenum">
              <a:rPr lang="en-US" altLang="nl-NL" smtClean="0"/>
              <a:pPr/>
              <a:t>4</a:t>
            </a:fld>
            <a:endParaRPr lang="en-US" altLang="nl-NL"/>
          </a:p>
        </p:txBody>
      </p:sp>
    </p:spTree>
    <p:extLst>
      <p:ext uri="{BB962C8B-B14F-4D97-AF65-F5344CB8AC3E}">
        <p14:creationId xmlns:p14="http://schemas.microsoft.com/office/powerpoint/2010/main" val="7146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algn="ctr" eaLnBrk="0" fontAlgn="base" hangingPunct="0">
              <a:spcBef>
                <a:spcPct val="50000"/>
              </a:spcBef>
              <a:spcAft>
                <a:spcPct val="0"/>
              </a:spcAft>
              <a:defRPr sz="2800">
                <a:solidFill>
                  <a:schemeClr val="tx1"/>
                </a:solidFill>
                <a:latin typeface="Verdana" panose="020B0604030504040204" pitchFamily="34" charset="0"/>
              </a:defRPr>
            </a:lvl6pPr>
            <a:lvl7pPr marL="2971800" indent="-228600" algn="ctr" eaLnBrk="0" fontAlgn="base" hangingPunct="0">
              <a:spcBef>
                <a:spcPct val="50000"/>
              </a:spcBef>
              <a:spcAft>
                <a:spcPct val="0"/>
              </a:spcAft>
              <a:defRPr sz="2800">
                <a:solidFill>
                  <a:schemeClr val="tx1"/>
                </a:solidFill>
                <a:latin typeface="Verdana" panose="020B0604030504040204" pitchFamily="34" charset="0"/>
              </a:defRPr>
            </a:lvl7pPr>
            <a:lvl8pPr marL="3429000" indent="-228600" algn="ctr" eaLnBrk="0" fontAlgn="base" hangingPunct="0">
              <a:spcBef>
                <a:spcPct val="50000"/>
              </a:spcBef>
              <a:spcAft>
                <a:spcPct val="0"/>
              </a:spcAft>
              <a:defRPr sz="2800">
                <a:solidFill>
                  <a:schemeClr val="tx1"/>
                </a:solidFill>
                <a:latin typeface="Verdana" panose="020B0604030504040204" pitchFamily="34" charset="0"/>
              </a:defRPr>
            </a:lvl8pPr>
            <a:lvl9pPr marL="3886200" indent="-228600" algn="ctr" eaLnBrk="0" fontAlgn="base" hangingPunct="0">
              <a:spcBef>
                <a:spcPct val="50000"/>
              </a:spcBef>
              <a:spcAft>
                <a:spcPct val="0"/>
              </a:spcAft>
              <a:defRPr sz="2800">
                <a:solidFill>
                  <a:schemeClr val="tx1"/>
                </a:solidFill>
                <a:latin typeface="Verdan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02FA7-1D89-4A79-9418-E065D8EC42DF}" type="slidenum">
              <a:rPr kumimoji="0" lang="fr-FR"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fr-FR"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waarvan behandeling bijzonder veel effect heeft…</a:t>
            </a:r>
          </a:p>
          <a:p>
            <a:endParaRPr lang="fr-FR" altLang="nl-NL" dirty="0"/>
          </a:p>
        </p:txBody>
      </p:sp>
    </p:spTree>
    <p:extLst>
      <p:ext uri="{BB962C8B-B14F-4D97-AF65-F5344CB8AC3E}">
        <p14:creationId xmlns:p14="http://schemas.microsoft.com/office/powerpoint/2010/main" val="1279648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waardoor miljarden bespaard kunnen worden aan vermeden cardiovasculaire ziekte door goede hypertensiebehandeling van iedereen die ‘t heeft…</a:t>
            </a:r>
          </a:p>
        </p:txBody>
      </p:sp>
      <p:sp>
        <p:nvSpPr>
          <p:cNvPr id="4" name="Tijdelijke aanduiding voor dianummer 3"/>
          <p:cNvSpPr>
            <a:spLocks noGrp="1"/>
          </p:cNvSpPr>
          <p:nvPr>
            <p:ph type="sldNum" sz="quarter" idx="10"/>
          </p:nvPr>
        </p:nvSpPr>
        <p:spPr/>
        <p:txBody>
          <a:bodyPr/>
          <a:lstStyle/>
          <a:p>
            <a:fld id="{81BC19D9-4BBF-47D6-BDFF-14FA5B439114}" type="slidenum">
              <a:rPr lang="nl-NL" smtClean="0"/>
              <a:t>6</a:t>
            </a:fld>
            <a:endParaRPr lang="nl-NL"/>
          </a:p>
        </p:txBody>
      </p:sp>
    </p:spTree>
    <p:extLst>
      <p:ext uri="{BB962C8B-B14F-4D97-AF65-F5344CB8AC3E}">
        <p14:creationId xmlns:p14="http://schemas.microsoft.com/office/powerpoint/2010/main" val="1067190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Maar die frequent niet onderkend wordt, zoals blijkt bij bevolkingsonderzoek… Dit is geen nep nieuws, maar oud nieuws! Al jaren onveranderd, zelfs als regel verheven, de regel der helften…</a:t>
            </a:r>
          </a:p>
          <a:p>
            <a:endParaRPr lang="nl-NL" dirty="0"/>
          </a:p>
        </p:txBody>
      </p:sp>
      <p:sp>
        <p:nvSpPr>
          <p:cNvPr id="4" name="Tijdelijke aanduiding voor dianummer 3"/>
          <p:cNvSpPr>
            <a:spLocks noGrp="1"/>
          </p:cNvSpPr>
          <p:nvPr>
            <p:ph type="sldNum" sz="quarter" idx="10"/>
          </p:nvPr>
        </p:nvSpPr>
        <p:spPr/>
        <p:txBody>
          <a:bodyPr/>
          <a:lstStyle/>
          <a:p>
            <a:fld id="{B799A2D7-0A97-4359-A0D1-8016272BA027}" type="slidenum">
              <a:rPr lang="nl-NL" smtClean="0"/>
              <a:t>7</a:t>
            </a:fld>
            <a:endParaRPr lang="nl-NL"/>
          </a:p>
        </p:txBody>
      </p:sp>
    </p:spTree>
    <p:extLst>
      <p:ext uri="{BB962C8B-B14F-4D97-AF65-F5344CB8AC3E}">
        <p14:creationId xmlns:p14="http://schemas.microsoft.com/office/powerpoint/2010/main" val="338470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ook in de huisartspraktijken…</a:t>
            </a:r>
          </a:p>
          <a:p>
            <a:endParaRPr lang="nl-NL" dirty="0"/>
          </a:p>
          <a:p>
            <a:r>
              <a:rPr lang="nl-NL" dirty="0"/>
              <a:t>Dat niet onderkennen blijkt heus niet alleen bij het bevolkingsonderzoek zoals de figuur van het </a:t>
            </a:r>
            <a:r>
              <a:rPr lang="nl-NL" dirty="0" err="1"/>
              <a:t>HELIUS</a:t>
            </a:r>
            <a:r>
              <a:rPr lang="nl-NL" dirty="0"/>
              <a:t> onderzoek op de vorige dia. Hier een samenvatting van percentage </a:t>
            </a:r>
            <a:r>
              <a:rPr lang="nl-NL" dirty="0" err="1"/>
              <a:t>patienten</a:t>
            </a:r>
            <a:r>
              <a:rPr lang="nl-NL" dirty="0"/>
              <a:t> dat voor primaire </a:t>
            </a:r>
            <a:r>
              <a:rPr lang="nl-NL" dirty="0" err="1"/>
              <a:t>HVZ</a:t>
            </a:r>
            <a:r>
              <a:rPr lang="nl-NL" dirty="0"/>
              <a:t> preventie gecontroleerd wordt in de huisartspraktijken die weer aangesloten zijn bij de zorggroepen. Het is slechts 8% gemiddeld zoals te zien in dit overzicht van 2015 van 46 zorggroepen. Het klopt vast niet heel precies, maar we kunnen toch zeggen dat 8% onder controle wel erg veel minder is dan de 30% hypertensie die we gemiddeld bij volwassenen vinden.</a:t>
            </a:r>
          </a:p>
          <a:p>
            <a:endParaRPr lang="nl-NL" dirty="0"/>
          </a:p>
        </p:txBody>
      </p:sp>
      <p:sp>
        <p:nvSpPr>
          <p:cNvPr id="4" name="Tijdelijke aanduiding voor dianummer 3"/>
          <p:cNvSpPr>
            <a:spLocks noGrp="1"/>
          </p:cNvSpPr>
          <p:nvPr>
            <p:ph type="sldNum" sz="quarter" idx="10"/>
          </p:nvPr>
        </p:nvSpPr>
        <p:spPr/>
        <p:txBody>
          <a:bodyPr/>
          <a:lstStyle/>
          <a:p>
            <a:fld id="{B799A2D7-0A97-4359-A0D1-8016272BA027}" type="slidenum">
              <a:rPr lang="nl-NL" smtClean="0"/>
              <a:t>8</a:t>
            </a:fld>
            <a:endParaRPr lang="nl-NL"/>
          </a:p>
        </p:txBody>
      </p:sp>
    </p:spTree>
    <p:extLst>
      <p:ext uri="{BB962C8B-B14F-4D97-AF65-F5344CB8AC3E}">
        <p14:creationId xmlns:p14="http://schemas.microsoft.com/office/powerpoint/2010/main" val="1853625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 zo’n aandoening dus als </a:t>
            </a:r>
            <a:r>
              <a:rPr lang="nl-NL" b="1" dirty="0"/>
              <a:t>hypertensie</a:t>
            </a:r>
            <a:r>
              <a:rPr lang="nl-NL" dirty="0"/>
              <a:t>, ligt ‘t voor de hand om afspraken te hebben over een gemakkelijk uitvoerbare en betaalbare opsporingsstrategie, waar iedereen zich con </a:t>
            </a:r>
            <a:r>
              <a:rPr lang="nl-NL" dirty="0" err="1"/>
              <a:t>amore</a:t>
            </a:r>
            <a:r>
              <a:rPr lang="nl-NL" dirty="0"/>
              <a:t> aan houdt!</a:t>
            </a:r>
          </a:p>
          <a:p>
            <a:endParaRPr lang="nl-NL" dirty="0"/>
          </a:p>
          <a:p>
            <a:endParaRPr lang="nl-NL" dirty="0"/>
          </a:p>
          <a:p>
            <a:r>
              <a:rPr lang="nl-NL" dirty="0"/>
              <a:t>Welnu, dit is de uitdaging, er zijn op grond van prevalenties en bevolkingsonderzoeken naar schatting 2 miljoen personen onbekend met hypertensie</a:t>
            </a:r>
          </a:p>
        </p:txBody>
      </p:sp>
      <p:sp>
        <p:nvSpPr>
          <p:cNvPr id="4" name="Tijdelijke aanduiding voor dianummer 3"/>
          <p:cNvSpPr>
            <a:spLocks noGrp="1"/>
          </p:cNvSpPr>
          <p:nvPr>
            <p:ph type="sldNum" sz="quarter" idx="10"/>
          </p:nvPr>
        </p:nvSpPr>
        <p:spPr/>
        <p:txBody>
          <a:bodyPr/>
          <a:lstStyle/>
          <a:p>
            <a:fld id="{81BC19D9-4BBF-47D6-BDFF-14FA5B439114}" type="slidenum">
              <a:rPr lang="nl-NL" smtClean="0"/>
              <a:t>9</a:t>
            </a:fld>
            <a:endParaRPr lang="nl-NL"/>
          </a:p>
        </p:txBody>
      </p:sp>
    </p:spTree>
    <p:extLst>
      <p:ext uri="{BB962C8B-B14F-4D97-AF65-F5344CB8AC3E}">
        <p14:creationId xmlns:p14="http://schemas.microsoft.com/office/powerpoint/2010/main" val="711345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de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C796DE2B-2821-43DA-89DB-24A1B26001EA}" type="datetimeFigureOut">
              <a:rPr lang="nl-NL" smtClean="0"/>
              <a:t>9-2-2017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331212-9749-4DC8-B51B-773B32B65B06}" type="slidenum">
              <a:rPr lang="nl-NL" smtClean="0"/>
              <a:t>‹nr.›</a:t>
            </a:fld>
            <a:endParaRPr lang="nl-NL"/>
          </a:p>
        </p:txBody>
      </p:sp>
    </p:spTree>
    <p:extLst>
      <p:ext uri="{BB962C8B-B14F-4D97-AF65-F5344CB8AC3E}">
        <p14:creationId xmlns:p14="http://schemas.microsoft.com/office/powerpoint/2010/main" val="2966235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796DE2B-2821-43DA-89DB-24A1B26001EA}" type="datetimeFigureOut">
              <a:rPr lang="nl-NL" smtClean="0"/>
              <a:t>9-2-2017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331212-9749-4DC8-B51B-773B32B65B06}" type="slidenum">
              <a:rPr lang="nl-NL" smtClean="0"/>
              <a:t>‹nr.›</a:t>
            </a:fld>
            <a:endParaRPr lang="nl-NL"/>
          </a:p>
        </p:txBody>
      </p:sp>
    </p:spTree>
    <p:extLst>
      <p:ext uri="{BB962C8B-B14F-4D97-AF65-F5344CB8AC3E}">
        <p14:creationId xmlns:p14="http://schemas.microsoft.com/office/powerpoint/2010/main" val="2977694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796DE2B-2821-43DA-89DB-24A1B26001EA}" type="datetimeFigureOut">
              <a:rPr lang="nl-NL" smtClean="0"/>
              <a:t>9-2-2017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331212-9749-4DC8-B51B-773B32B65B06}" type="slidenum">
              <a:rPr lang="nl-NL" smtClean="0"/>
              <a:t>‹nr.›</a:t>
            </a:fld>
            <a:endParaRPr lang="nl-NL"/>
          </a:p>
        </p:txBody>
      </p:sp>
    </p:spTree>
    <p:extLst>
      <p:ext uri="{BB962C8B-B14F-4D97-AF65-F5344CB8AC3E}">
        <p14:creationId xmlns:p14="http://schemas.microsoft.com/office/powerpoint/2010/main" val="4233469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52287189"/>
      </p:ext>
    </p:extLst>
  </p:cSld>
  <p:clrMapOvr>
    <a:masterClrMapping/>
  </p:clrMapOvr>
  <p:transition>
    <p:cover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8348546"/>
      </p:ext>
    </p:extLst>
  </p:cSld>
  <p:clrMapOvr>
    <a:masterClrMapping/>
  </p:clrMapOvr>
  <p:transition>
    <p:cover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55998759"/>
      </p:ext>
    </p:extLst>
  </p:cSld>
  <p:clrMapOvr>
    <a:masterClrMapping/>
  </p:clrMapOvr>
  <p:transition>
    <p:cover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355810"/>
      </p:ext>
    </p:extLst>
  </p:cSld>
  <p:clrMapOvr>
    <a:masterClrMapping/>
  </p:clrMapOvr>
  <p:transition>
    <p:cover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693437"/>
      </p:ext>
    </p:extLst>
  </p:cSld>
  <p:clrMapOvr>
    <a:masterClrMapping/>
  </p:clrMapOvr>
  <p:transition>
    <p:cover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7567371"/>
      </p:ext>
    </p:extLst>
  </p:cSld>
  <p:clrMapOvr>
    <a:masterClrMapping/>
  </p:clrMapOvr>
  <p:transition>
    <p:cover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970429"/>
      </p:ext>
    </p:extLst>
  </p:cSld>
  <p:clrMapOvr>
    <a:masterClrMapping/>
  </p:clrMapOvr>
  <p:transition>
    <p:cover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3876400"/>
      </p:ext>
    </p:extLst>
  </p:cSld>
  <p:clrMapOvr>
    <a:masterClrMapping/>
  </p:clrMapOvr>
  <p:transition>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796DE2B-2821-43DA-89DB-24A1B26001EA}" type="datetimeFigureOut">
              <a:rPr lang="nl-NL" smtClean="0"/>
              <a:t>9-2-2017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331212-9749-4DC8-B51B-773B32B65B06}" type="slidenum">
              <a:rPr lang="nl-NL" smtClean="0"/>
              <a:t>‹nr.›</a:t>
            </a:fld>
            <a:endParaRPr lang="nl-NL"/>
          </a:p>
        </p:txBody>
      </p:sp>
    </p:spTree>
    <p:extLst>
      <p:ext uri="{BB962C8B-B14F-4D97-AF65-F5344CB8AC3E}">
        <p14:creationId xmlns:p14="http://schemas.microsoft.com/office/powerpoint/2010/main" val="2411048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26015996"/>
      </p:ext>
    </p:extLst>
  </p:cSld>
  <p:clrMapOvr>
    <a:masterClrMapping/>
  </p:clrMapOvr>
  <p:transition>
    <p:cover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689599"/>
      </p:ext>
    </p:extLst>
  </p:cSld>
  <p:clrMapOvr>
    <a:masterClrMapping/>
  </p:clrMapOvr>
  <p:transition>
    <p:cover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2171753"/>
      </p:ext>
    </p:extLst>
  </p:cSld>
  <p:clrMapOvr>
    <a:masterClrMapping/>
  </p:clrMapOvr>
  <p:transition>
    <p:cover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fr-F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fr-FR"/>
          </a:p>
        </p:txBody>
      </p:sp>
      <p:sp>
        <p:nvSpPr>
          <p:cNvPr id="4" name="Tijdelijke aanduiding voor datum 3"/>
          <p:cNvSpPr>
            <a:spLocks noGrp="1"/>
          </p:cNvSpPr>
          <p:nvPr>
            <p:ph type="dt" sz="half" idx="10"/>
          </p:nvPr>
        </p:nvSpPr>
        <p:spPr/>
        <p:txBody>
          <a:bodyPr/>
          <a:lstStyle>
            <a:lvl1pPr>
              <a:defRPr/>
            </a:lvl1pPr>
          </a:lstStyle>
          <a:p>
            <a:pPr>
              <a:defRPr/>
            </a:pPr>
            <a:fld id="{C4A8D4DF-CD74-4C3D-B7C1-5644B0EC10F5}" type="datetime1">
              <a:rPr lang="nl-NL" smtClean="0"/>
              <a:t>9-2-2017</a:t>
            </a:fld>
            <a:endParaRPr lang="fr-FR"/>
          </a:p>
        </p:txBody>
      </p:sp>
      <p:sp>
        <p:nvSpPr>
          <p:cNvPr id="5" name="Tijdelijke aanduiding voor voettekst 4"/>
          <p:cNvSpPr>
            <a:spLocks noGrp="1"/>
          </p:cNvSpPr>
          <p:nvPr>
            <p:ph type="ftr" sz="quarter" idx="11"/>
          </p:nvPr>
        </p:nvSpPr>
        <p:spPr/>
        <p:txBody>
          <a:bodyPr/>
          <a:lstStyle>
            <a:lvl1pPr>
              <a:defRPr/>
            </a:lvl1pPr>
          </a:lstStyle>
          <a:p>
            <a:pPr>
              <a:defRPr/>
            </a:pPr>
            <a:endParaRPr lang="fr-FR"/>
          </a:p>
        </p:txBody>
      </p:sp>
      <p:sp>
        <p:nvSpPr>
          <p:cNvPr id="6" name="Tijdelijke aanduiding voor dianummer 5"/>
          <p:cNvSpPr>
            <a:spLocks noGrp="1"/>
          </p:cNvSpPr>
          <p:nvPr>
            <p:ph type="sldNum" sz="quarter" idx="12"/>
          </p:nvPr>
        </p:nvSpPr>
        <p:spPr/>
        <p:txBody>
          <a:bodyPr/>
          <a:lstStyle>
            <a:lvl1pPr>
              <a:defRPr/>
            </a:lvl1pPr>
          </a:lstStyle>
          <a:p>
            <a:fld id="{91A2567E-A260-4B43-A5D4-C66110EB03DB}" type="slidenum">
              <a:rPr lang="fr-FR" altLang="nl-NL"/>
              <a:pPr/>
              <a:t>‹nr.›</a:t>
            </a:fld>
            <a:endParaRPr lang="fr-FR" altLang="nl-NL"/>
          </a:p>
        </p:txBody>
      </p:sp>
    </p:spTree>
    <p:extLst>
      <p:ext uri="{BB962C8B-B14F-4D97-AF65-F5344CB8AC3E}">
        <p14:creationId xmlns:p14="http://schemas.microsoft.com/office/powerpoint/2010/main" val="4154768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fr-F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Tijdelijke aanduiding voor datum 3"/>
          <p:cNvSpPr>
            <a:spLocks noGrp="1"/>
          </p:cNvSpPr>
          <p:nvPr>
            <p:ph type="dt" sz="half" idx="10"/>
          </p:nvPr>
        </p:nvSpPr>
        <p:spPr/>
        <p:txBody>
          <a:bodyPr/>
          <a:lstStyle>
            <a:lvl1pPr>
              <a:defRPr/>
            </a:lvl1pPr>
          </a:lstStyle>
          <a:p>
            <a:pPr>
              <a:defRPr/>
            </a:pPr>
            <a:fld id="{B6027E8B-5613-4B63-A55E-24E21DD0F698}" type="datetime1">
              <a:rPr lang="nl-NL" smtClean="0"/>
              <a:t>9-2-2017</a:t>
            </a:fld>
            <a:endParaRPr lang="fr-FR"/>
          </a:p>
        </p:txBody>
      </p:sp>
      <p:sp>
        <p:nvSpPr>
          <p:cNvPr id="5" name="Tijdelijke aanduiding voor voettekst 4"/>
          <p:cNvSpPr>
            <a:spLocks noGrp="1"/>
          </p:cNvSpPr>
          <p:nvPr>
            <p:ph type="ftr" sz="quarter" idx="11"/>
          </p:nvPr>
        </p:nvSpPr>
        <p:spPr/>
        <p:txBody>
          <a:bodyPr/>
          <a:lstStyle>
            <a:lvl1pPr>
              <a:defRPr/>
            </a:lvl1pPr>
          </a:lstStyle>
          <a:p>
            <a:pPr>
              <a:defRPr/>
            </a:pPr>
            <a:endParaRPr lang="fr-FR"/>
          </a:p>
        </p:txBody>
      </p:sp>
      <p:sp>
        <p:nvSpPr>
          <p:cNvPr id="6" name="Tijdelijke aanduiding voor dianummer 5"/>
          <p:cNvSpPr>
            <a:spLocks noGrp="1"/>
          </p:cNvSpPr>
          <p:nvPr>
            <p:ph type="sldNum" sz="quarter" idx="12"/>
          </p:nvPr>
        </p:nvSpPr>
        <p:spPr/>
        <p:txBody>
          <a:bodyPr/>
          <a:lstStyle>
            <a:lvl1pPr>
              <a:defRPr/>
            </a:lvl1pPr>
          </a:lstStyle>
          <a:p>
            <a:fld id="{65511CD1-F871-4A5F-9B54-E0BC402358EB}" type="slidenum">
              <a:rPr lang="fr-FR" altLang="nl-NL"/>
              <a:pPr/>
              <a:t>‹nr.›</a:t>
            </a:fld>
            <a:endParaRPr lang="fr-FR" altLang="nl-NL"/>
          </a:p>
        </p:txBody>
      </p:sp>
    </p:spTree>
    <p:extLst>
      <p:ext uri="{BB962C8B-B14F-4D97-AF65-F5344CB8AC3E}">
        <p14:creationId xmlns:p14="http://schemas.microsoft.com/office/powerpoint/2010/main" val="3787906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fr-F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C05A5B7C-1B30-448C-AAEB-2242CC1DCD16}" type="datetime1">
              <a:rPr lang="nl-NL" smtClean="0"/>
              <a:t>9-2-2017</a:t>
            </a:fld>
            <a:endParaRPr lang="fr-FR"/>
          </a:p>
        </p:txBody>
      </p:sp>
      <p:sp>
        <p:nvSpPr>
          <p:cNvPr id="5" name="Tijdelijke aanduiding voor voettekst 4"/>
          <p:cNvSpPr>
            <a:spLocks noGrp="1"/>
          </p:cNvSpPr>
          <p:nvPr>
            <p:ph type="ftr" sz="quarter" idx="11"/>
          </p:nvPr>
        </p:nvSpPr>
        <p:spPr/>
        <p:txBody>
          <a:bodyPr/>
          <a:lstStyle>
            <a:lvl1pPr>
              <a:defRPr/>
            </a:lvl1pPr>
          </a:lstStyle>
          <a:p>
            <a:pPr>
              <a:defRPr/>
            </a:pPr>
            <a:endParaRPr lang="fr-FR"/>
          </a:p>
        </p:txBody>
      </p:sp>
      <p:sp>
        <p:nvSpPr>
          <p:cNvPr id="6" name="Tijdelijke aanduiding voor dianummer 5"/>
          <p:cNvSpPr>
            <a:spLocks noGrp="1"/>
          </p:cNvSpPr>
          <p:nvPr>
            <p:ph type="sldNum" sz="quarter" idx="12"/>
          </p:nvPr>
        </p:nvSpPr>
        <p:spPr/>
        <p:txBody>
          <a:bodyPr/>
          <a:lstStyle>
            <a:lvl1pPr>
              <a:defRPr/>
            </a:lvl1pPr>
          </a:lstStyle>
          <a:p>
            <a:fld id="{97C3DA4D-9EE4-44D3-8DA4-BBEEF94B01C8}" type="slidenum">
              <a:rPr lang="fr-FR" altLang="nl-NL"/>
              <a:pPr/>
              <a:t>‹nr.›</a:t>
            </a:fld>
            <a:endParaRPr lang="fr-FR" altLang="nl-NL"/>
          </a:p>
        </p:txBody>
      </p:sp>
    </p:spTree>
    <p:extLst>
      <p:ext uri="{BB962C8B-B14F-4D97-AF65-F5344CB8AC3E}">
        <p14:creationId xmlns:p14="http://schemas.microsoft.com/office/powerpoint/2010/main" val="890074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fr-F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5" name="Tijdelijke aanduiding voor datum 3"/>
          <p:cNvSpPr>
            <a:spLocks noGrp="1"/>
          </p:cNvSpPr>
          <p:nvPr>
            <p:ph type="dt" sz="half" idx="10"/>
          </p:nvPr>
        </p:nvSpPr>
        <p:spPr/>
        <p:txBody>
          <a:bodyPr/>
          <a:lstStyle>
            <a:lvl1pPr>
              <a:defRPr/>
            </a:lvl1pPr>
          </a:lstStyle>
          <a:p>
            <a:pPr>
              <a:defRPr/>
            </a:pPr>
            <a:fld id="{A3740873-0AF0-48F4-9FEA-930EF79B4BD6}" type="datetime1">
              <a:rPr lang="nl-NL" smtClean="0"/>
              <a:t>9-2-2017</a:t>
            </a:fld>
            <a:endParaRPr lang="fr-FR"/>
          </a:p>
        </p:txBody>
      </p:sp>
      <p:sp>
        <p:nvSpPr>
          <p:cNvPr id="6" name="Tijdelijke aanduiding voor voettekst 4"/>
          <p:cNvSpPr>
            <a:spLocks noGrp="1"/>
          </p:cNvSpPr>
          <p:nvPr>
            <p:ph type="ftr" sz="quarter" idx="11"/>
          </p:nvPr>
        </p:nvSpPr>
        <p:spPr/>
        <p:txBody>
          <a:bodyPr/>
          <a:lstStyle>
            <a:lvl1pPr>
              <a:defRPr/>
            </a:lvl1pPr>
          </a:lstStyle>
          <a:p>
            <a:pPr>
              <a:defRPr/>
            </a:pPr>
            <a:endParaRPr lang="fr-FR"/>
          </a:p>
        </p:txBody>
      </p:sp>
      <p:sp>
        <p:nvSpPr>
          <p:cNvPr id="7" name="Tijdelijke aanduiding voor dianummer 5"/>
          <p:cNvSpPr>
            <a:spLocks noGrp="1"/>
          </p:cNvSpPr>
          <p:nvPr>
            <p:ph type="sldNum" sz="quarter" idx="12"/>
          </p:nvPr>
        </p:nvSpPr>
        <p:spPr/>
        <p:txBody>
          <a:bodyPr/>
          <a:lstStyle>
            <a:lvl1pPr>
              <a:defRPr/>
            </a:lvl1pPr>
          </a:lstStyle>
          <a:p>
            <a:fld id="{92EC2911-9015-445B-B629-174C149769D5}" type="slidenum">
              <a:rPr lang="fr-FR" altLang="nl-NL"/>
              <a:pPr/>
              <a:t>‹nr.›</a:t>
            </a:fld>
            <a:endParaRPr lang="fr-FR" altLang="nl-NL"/>
          </a:p>
        </p:txBody>
      </p:sp>
    </p:spTree>
    <p:extLst>
      <p:ext uri="{BB962C8B-B14F-4D97-AF65-F5344CB8AC3E}">
        <p14:creationId xmlns:p14="http://schemas.microsoft.com/office/powerpoint/2010/main" val="3989030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fr-F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7" name="Tijdelijke aanduiding voor datum 3"/>
          <p:cNvSpPr>
            <a:spLocks noGrp="1"/>
          </p:cNvSpPr>
          <p:nvPr>
            <p:ph type="dt" sz="half" idx="10"/>
          </p:nvPr>
        </p:nvSpPr>
        <p:spPr/>
        <p:txBody>
          <a:bodyPr/>
          <a:lstStyle>
            <a:lvl1pPr>
              <a:defRPr/>
            </a:lvl1pPr>
          </a:lstStyle>
          <a:p>
            <a:pPr>
              <a:defRPr/>
            </a:pPr>
            <a:fld id="{AC8180CD-00B3-4E4D-8793-890789ED3332}" type="datetime1">
              <a:rPr lang="nl-NL" smtClean="0"/>
              <a:t>9-2-2017</a:t>
            </a:fld>
            <a:endParaRPr lang="fr-FR"/>
          </a:p>
        </p:txBody>
      </p:sp>
      <p:sp>
        <p:nvSpPr>
          <p:cNvPr id="8" name="Tijdelijke aanduiding voor voettekst 4"/>
          <p:cNvSpPr>
            <a:spLocks noGrp="1"/>
          </p:cNvSpPr>
          <p:nvPr>
            <p:ph type="ftr" sz="quarter" idx="11"/>
          </p:nvPr>
        </p:nvSpPr>
        <p:spPr/>
        <p:txBody>
          <a:bodyPr/>
          <a:lstStyle>
            <a:lvl1pPr>
              <a:defRPr/>
            </a:lvl1pPr>
          </a:lstStyle>
          <a:p>
            <a:pPr>
              <a:defRPr/>
            </a:pPr>
            <a:endParaRPr lang="fr-FR"/>
          </a:p>
        </p:txBody>
      </p:sp>
      <p:sp>
        <p:nvSpPr>
          <p:cNvPr id="9" name="Tijdelijke aanduiding voor dianummer 5"/>
          <p:cNvSpPr>
            <a:spLocks noGrp="1"/>
          </p:cNvSpPr>
          <p:nvPr>
            <p:ph type="sldNum" sz="quarter" idx="12"/>
          </p:nvPr>
        </p:nvSpPr>
        <p:spPr/>
        <p:txBody>
          <a:bodyPr/>
          <a:lstStyle>
            <a:lvl1pPr>
              <a:defRPr/>
            </a:lvl1pPr>
          </a:lstStyle>
          <a:p>
            <a:fld id="{61723D8E-10E8-45B3-B7FE-7CF69AC78111}" type="slidenum">
              <a:rPr lang="fr-FR" altLang="nl-NL"/>
              <a:pPr/>
              <a:t>‹nr.›</a:t>
            </a:fld>
            <a:endParaRPr lang="fr-FR" altLang="nl-NL"/>
          </a:p>
        </p:txBody>
      </p:sp>
    </p:spTree>
    <p:extLst>
      <p:ext uri="{BB962C8B-B14F-4D97-AF65-F5344CB8AC3E}">
        <p14:creationId xmlns:p14="http://schemas.microsoft.com/office/powerpoint/2010/main" val="1687428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fr-FR"/>
          </a:p>
        </p:txBody>
      </p:sp>
      <p:sp>
        <p:nvSpPr>
          <p:cNvPr id="3" name="Tijdelijke aanduiding voor datum 3"/>
          <p:cNvSpPr>
            <a:spLocks noGrp="1"/>
          </p:cNvSpPr>
          <p:nvPr>
            <p:ph type="dt" sz="half" idx="10"/>
          </p:nvPr>
        </p:nvSpPr>
        <p:spPr/>
        <p:txBody>
          <a:bodyPr/>
          <a:lstStyle>
            <a:lvl1pPr>
              <a:defRPr/>
            </a:lvl1pPr>
          </a:lstStyle>
          <a:p>
            <a:pPr>
              <a:defRPr/>
            </a:pPr>
            <a:fld id="{42AA24D8-07FD-476B-AFDA-0E95C20C384E}" type="datetime1">
              <a:rPr lang="nl-NL" smtClean="0"/>
              <a:t>9-2-2017</a:t>
            </a:fld>
            <a:endParaRPr lang="fr-FR"/>
          </a:p>
        </p:txBody>
      </p:sp>
      <p:sp>
        <p:nvSpPr>
          <p:cNvPr id="4" name="Tijdelijke aanduiding voor voettekst 4"/>
          <p:cNvSpPr>
            <a:spLocks noGrp="1"/>
          </p:cNvSpPr>
          <p:nvPr>
            <p:ph type="ftr" sz="quarter" idx="11"/>
          </p:nvPr>
        </p:nvSpPr>
        <p:spPr/>
        <p:txBody>
          <a:bodyPr/>
          <a:lstStyle>
            <a:lvl1pPr>
              <a:defRPr/>
            </a:lvl1pPr>
          </a:lstStyle>
          <a:p>
            <a:pPr>
              <a:defRPr/>
            </a:pPr>
            <a:endParaRPr lang="fr-FR"/>
          </a:p>
        </p:txBody>
      </p:sp>
      <p:sp>
        <p:nvSpPr>
          <p:cNvPr id="5" name="Tijdelijke aanduiding voor dianummer 5"/>
          <p:cNvSpPr>
            <a:spLocks noGrp="1"/>
          </p:cNvSpPr>
          <p:nvPr>
            <p:ph type="sldNum" sz="quarter" idx="12"/>
          </p:nvPr>
        </p:nvSpPr>
        <p:spPr/>
        <p:txBody>
          <a:bodyPr/>
          <a:lstStyle>
            <a:lvl1pPr>
              <a:defRPr/>
            </a:lvl1pPr>
          </a:lstStyle>
          <a:p>
            <a:fld id="{E770B75F-6FA0-4135-B8EB-773AE7113D9F}" type="slidenum">
              <a:rPr lang="fr-FR" altLang="nl-NL"/>
              <a:pPr/>
              <a:t>‹nr.›</a:t>
            </a:fld>
            <a:endParaRPr lang="fr-FR" altLang="nl-NL"/>
          </a:p>
        </p:txBody>
      </p:sp>
    </p:spTree>
    <p:extLst>
      <p:ext uri="{BB962C8B-B14F-4D97-AF65-F5344CB8AC3E}">
        <p14:creationId xmlns:p14="http://schemas.microsoft.com/office/powerpoint/2010/main" val="839309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1E1FE796-A71C-47FF-BD6B-82752FA5A595}" type="datetime1">
              <a:rPr lang="nl-NL" smtClean="0"/>
              <a:t>9-2-2017</a:t>
            </a:fld>
            <a:endParaRPr lang="fr-FR"/>
          </a:p>
        </p:txBody>
      </p:sp>
      <p:sp>
        <p:nvSpPr>
          <p:cNvPr id="3" name="Tijdelijke aanduiding voor voettekst 4"/>
          <p:cNvSpPr>
            <a:spLocks noGrp="1"/>
          </p:cNvSpPr>
          <p:nvPr>
            <p:ph type="ftr" sz="quarter" idx="11"/>
          </p:nvPr>
        </p:nvSpPr>
        <p:spPr/>
        <p:txBody>
          <a:bodyPr/>
          <a:lstStyle>
            <a:lvl1pPr>
              <a:defRPr/>
            </a:lvl1pPr>
          </a:lstStyle>
          <a:p>
            <a:pPr>
              <a:defRPr/>
            </a:pPr>
            <a:endParaRPr lang="fr-FR"/>
          </a:p>
        </p:txBody>
      </p:sp>
      <p:sp>
        <p:nvSpPr>
          <p:cNvPr id="4" name="Tijdelijke aanduiding voor dianummer 5"/>
          <p:cNvSpPr>
            <a:spLocks noGrp="1"/>
          </p:cNvSpPr>
          <p:nvPr>
            <p:ph type="sldNum" sz="quarter" idx="12"/>
          </p:nvPr>
        </p:nvSpPr>
        <p:spPr/>
        <p:txBody>
          <a:bodyPr/>
          <a:lstStyle>
            <a:lvl1pPr>
              <a:defRPr/>
            </a:lvl1pPr>
          </a:lstStyle>
          <a:p>
            <a:fld id="{9F1157A6-658F-4B16-A9D2-90A1B565A7AE}" type="slidenum">
              <a:rPr lang="fr-FR" altLang="nl-NL"/>
              <a:pPr/>
              <a:t>‹nr.›</a:t>
            </a:fld>
            <a:endParaRPr lang="fr-FR" altLang="nl-NL"/>
          </a:p>
        </p:txBody>
      </p:sp>
    </p:spTree>
    <p:extLst>
      <p:ext uri="{BB962C8B-B14F-4D97-AF65-F5344CB8AC3E}">
        <p14:creationId xmlns:p14="http://schemas.microsoft.com/office/powerpoint/2010/main" val="3704143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C796DE2B-2821-43DA-89DB-24A1B26001EA}" type="datetimeFigureOut">
              <a:rPr lang="nl-NL" smtClean="0"/>
              <a:t>9-2-2017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0331212-9749-4DC8-B51B-773B32B65B06}" type="slidenum">
              <a:rPr lang="nl-NL" smtClean="0"/>
              <a:t>‹nr.›</a:t>
            </a:fld>
            <a:endParaRPr lang="nl-NL"/>
          </a:p>
        </p:txBody>
      </p:sp>
    </p:spTree>
    <p:extLst>
      <p:ext uri="{BB962C8B-B14F-4D97-AF65-F5344CB8AC3E}">
        <p14:creationId xmlns:p14="http://schemas.microsoft.com/office/powerpoint/2010/main" val="1667522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fr-F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B7C75F8D-E9A5-45C1-B59A-A6A242AB5B0D}" type="datetime1">
              <a:rPr lang="nl-NL" smtClean="0"/>
              <a:t>9-2-2017</a:t>
            </a:fld>
            <a:endParaRPr lang="fr-FR"/>
          </a:p>
        </p:txBody>
      </p:sp>
      <p:sp>
        <p:nvSpPr>
          <p:cNvPr id="6" name="Tijdelijke aanduiding voor voettekst 4"/>
          <p:cNvSpPr>
            <a:spLocks noGrp="1"/>
          </p:cNvSpPr>
          <p:nvPr>
            <p:ph type="ftr" sz="quarter" idx="11"/>
          </p:nvPr>
        </p:nvSpPr>
        <p:spPr/>
        <p:txBody>
          <a:bodyPr/>
          <a:lstStyle>
            <a:lvl1pPr>
              <a:defRPr/>
            </a:lvl1pPr>
          </a:lstStyle>
          <a:p>
            <a:pPr>
              <a:defRPr/>
            </a:pPr>
            <a:endParaRPr lang="fr-FR"/>
          </a:p>
        </p:txBody>
      </p:sp>
      <p:sp>
        <p:nvSpPr>
          <p:cNvPr id="7" name="Tijdelijke aanduiding voor dianummer 5"/>
          <p:cNvSpPr>
            <a:spLocks noGrp="1"/>
          </p:cNvSpPr>
          <p:nvPr>
            <p:ph type="sldNum" sz="quarter" idx="12"/>
          </p:nvPr>
        </p:nvSpPr>
        <p:spPr/>
        <p:txBody>
          <a:bodyPr/>
          <a:lstStyle>
            <a:lvl1pPr>
              <a:defRPr/>
            </a:lvl1pPr>
          </a:lstStyle>
          <a:p>
            <a:fld id="{9386576F-6B45-4E05-B23B-8382B4C079AA}" type="slidenum">
              <a:rPr lang="fr-FR" altLang="nl-NL"/>
              <a:pPr/>
              <a:t>‹nr.›</a:t>
            </a:fld>
            <a:endParaRPr lang="fr-FR" altLang="nl-NL"/>
          </a:p>
        </p:txBody>
      </p:sp>
    </p:spTree>
    <p:extLst>
      <p:ext uri="{BB962C8B-B14F-4D97-AF65-F5344CB8AC3E}">
        <p14:creationId xmlns:p14="http://schemas.microsoft.com/office/powerpoint/2010/main" val="783068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fr-FR"/>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C81FAB15-ED8A-467D-971C-463B206FFB03}" type="datetime1">
              <a:rPr lang="nl-NL" smtClean="0"/>
              <a:t>9-2-2017</a:t>
            </a:fld>
            <a:endParaRPr lang="fr-FR"/>
          </a:p>
        </p:txBody>
      </p:sp>
      <p:sp>
        <p:nvSpPr>
          <p:cNvPr id="6" name="Tijdelijke aanduiding voor voettekst 4"/>
          <p:cNvSpPr>
            <a:spLocks noGrp="1"/>
          </p:cNvSpPr>
          <p:nvPr>
            <p:ph type="ftr" sz="quarter" idx="11"/>
          </p:nvPr>
        </p:nvSpPr>
        <p:spPr/>
        <p:txBody>
          <a:bodyPr/>
          <a:lstStyle>
            <a:lvl1pPr>
              <a:defRPr/>
            </a:lvl1pPr>
          </a:lstStyle>
          <a:p>
            <a:pPr>
              <a:defRPr/>
            </a:pPr>
            <a:endParaRPr lang="fr-FR"/>
          </a:p>
        </p:txBody>
      </p:sp>
      <p:sp>
        <p:nvSpPr>
          <p:cNvPr id="7" name="Tijdelijke aanduiding voor dianummer 5"/>
          <p:cNvSpPr>
            <a:spLocks noGrp="1"/>
          </p:cNvSpPr>
          <p:nvPr>
            <p:ph type="sldNum" sz="quarter" idx="12"/>
          </p:nvPr>
        </p:nvSpPr>
        <p:spPr/>
        <p:txBody>
          <a:bodyPr/>
          <a:lstStyle>
            <a:lvl1pPr>
              <a:defRPr/>
            </a:lvl1pPr>
          </a:lstStyle>
          <a:p>
            <a:fld id="{E39A99CF-0241-484A-A141-33EF7B2A27D3}" type="slidenum">
              <a:rPr lang="fr-FR" altLang="nl-NL"/>
              <a:pPr/>
              <a:t>‹nr.›</a:t>
            </a:fld>
            <a:endParaRPr lang="fr-FR" altLang="nl-NL"/>
          </a:p>
        </p:txBody>
      </p:sp>
    </p:spTree>
    <p:extLst>
      <p:ext uri="{BB962C8B-B14F-4D97-AF65-F5344CB8AC3E}">
        <p14:creationId xmlns:p14="http://schemas.microsoft.com/office/powerpoint/2010/main" val="455519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fr-F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Tijdelijke aanduiding voor datum 3"/>
          <p:cNvSpPr>
            <a:spLocks noGrp="1"/>
          </p:cNvSpPr>
          <p:nvPr>
            <p:ph type="dt" sz="half" idx="10"/>
          </p:nvPr>
        </p:nvSpPr>
        <p:spPr/>
        <p:txBody>
          <a:bodyPr/>
          <a:lstStyle>
            <a:lvl1pPr>
              <a:defRPr/>
            </a:lvl1pPr>
          </a:lstStyle>
          <a:p>
            <a:pPr>
              <a:defRPr/>
            </a:pPr>
            <a:fld id="{CB02BB22-0B4E-45BF-9CC5-8C8AB99F9992}" type="datetime1">
              <a:rPr lang="nl-NL" smtClean="0"/>
              <a:t>9-2-2017</a:t>
            </a:fld>
            <a:endParaRPr lang="fr-FR"/>
          </a:p>
        </p:txBody>
      </p:sp>
      <p:sp>
        <p:nvSpPr>
          <p:cNvPr id="5" name="Tijdelijke aanduiding voor voettekst 4"/>
          <p:cNvSpPr>
            <a:spLocks noGrp="1"/>
          </p:cNvSpPr>
          <p:nvPr>
            <p:ph type="ftr" sz="quarter" idx="11"/>
          </p:nvPr>
        </p:nvSpPr>
        <p:spPr/>
        <p:txBody>
          <a:bodyPr/>
          <a:lstStyle>
            <a:lvl1pPr>
              <a:defRPr/>
            </a:lvl1pPr>
          </a:lstStyle>
          <a:p>
            <a:pPr>
              <a:defRPr/>
            </a:pPr>
            <a:endParaRPr lang="fr-FR"/>
          </a:p>
        </p:txBody>
      </p:sp>
      <p:sp>
        <p:nvSpPr>
          <p:cNvPr id="6" name="Tijdelijke aanduiding voor dianummer 5"/>
          <p:cNvSpPr>
            <a:spLocks noGrp="1"/>
          </p:cNvSpPr>
          <p:nvPr>
            <p:ph type="sldNum" sz="quarter" idx="12"/>
          </p:nvPr>
        </p:nvSpPr>
        <p:spPr/>
        <p:txBody>
          <a:bodyPr/>
          <a:lstStyle>
            <a:lvl1pPr>
              <a:defRPr/>
            </a:lvl1pPr>
          </a:lstStyle>
          <a:p>
            <a:fld id="{291E390A-2DED-4277-9E6F-BEDE5778277A}" type="slidenum">
              <a:rPr lang="fr-FR" altLang="nl-NL"/>
              <a:pPr/>
              <a:t>‹nr.›</a:t>
            </a:fld>
            <a:endParaRPr lang="fr-FR" altLang="nl-NL"/>
          </a:p>
        </p:txBody>
      </p:sp>
    </p:spTree>
    <p:extLst>
      <p:ext uri="{BB962C8B-B14F-4D97-AF65-F5344CB8AC3E}">
        <p14:creationId xmlns:p14="http://schemas.microsoft.com/office/powerpoint/2010/main" val="1336926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fr-F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Tijdelijke aanduiding voor datum 3"/>
          <p:cNvSpPr>
            <a:spLocks noGrp="1"/>
          </p:cNvSpPr>
          <p:nvPr>
            <p:ph type="dt" sz="half" idx="10"/>
          </p:nvPr>
        </p:nvSpPr>
        <p:spPr/>
        <p:txBody>
          <a:bodyPr/>
          <a:lstStyle>
            <a:lvl1pPr>
              <a:defRPr/>
            </a:lvl1pPr>
          </a:lstStyle>
          <a:p>
            <a:pPr>
              <a:defRPr/>
            </a:pPr>
            <a:fld id="{CB0AC4B9-A533-4274-BAD7-4DD22E4C50EC}" type="datetime1">
              <a:rPr lang="nl-NL" smtClean="0"/>
              <a:t>9-2-2017</a:t>
            </a:fld>
            <a:endParaRPr lang="fr-FR"/>
          </a:p>
        </p:txBody>
      </p:sp>
      <p:sp>
        <p:nvSpPr>
          <p:cNvPr id="5" name="Tijdelijke aanduiding voor voettekst 4"/>
          <p:cNvSpPr>
            <a:spLocks noGrp="1"/>
          </p:cNvSpPr>
          <p:nvPr>
            <p:ph type="ftr" sz="quarter" idx="11"/>
          </p:nvPr>
        </p:nvSpPr>
        <p:spPr/>
        <p:txBody>
          <a:bodyPr/>
          <a:lstStyle>
            <a:lvl1pPr>
              <a:defRPr/>
            </a:lvl1pPr>
          </a:lstStyle>
          <a:p>
            <a:pPr>
              <a:defRPr/>
            </a:pPr>
            <a:endParaRPr lang="fr-FR"/>
          </a:p>
        </p:txBody>
      </p:sp>
      <p:sp>
        <p:nvSpPr>
          <p:cNvPr id="6" name="Tijdelijke aanduiding voor dianummer 5"/>
          <p:cNvSpPr>
            <a:spLocks noGrp="1"/>
          </p:cNvSpPr>
          <p:nvPr>
            <p:ph type="sldNum" sz="quarter" idx="12"/>
          </p:nvPr>
        </p:nvSpPr>
        <p:spPr/>
        <p:txBody>
          <a:bodyPr/>
          <a:lstStyle>
            <a:lvl1pPr>
              <a:defRPr/>
            </a:lvl1pPr>
          </a:lstStyle>
          <a:p>
            <a:fld id="{3D157F98-5E70-4E69-9811-3899B8EA7CC3}" type="slidenum">
              <a:rPr lang="fr-FR" altLang="nl-NL"/>
              <a:pPr/>
              <a:t>‹nr.›</a:t>
            </a:fld>
            <a:endParaRPr lang="fr-FR" altLang="nl-NL"/>
          </a:p>
        </p:txBody>
      </p:sp>
    </p:spTree>
    <p:extLst>
      <p:ext uri="{BB962C8B-B14F-4D97-AF65-F5344CB8AC3E}">
        <p14:creationId xmlns:p14="http://schemas.microsoft.com/office/powerpoint/2010/main" val="2107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796DE2B-2821-43DA-89DB-24A1B26001EA}" type="datetimeFigureOut">
              <a:rPr lang="nl-NL" smtClean="0"/>
              <a:t>9-2-2017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0331212-9749-4DC8-B51B-773B32B65B06}" type="slidenum">
              <a:rPr lang="nl-NL" smtClean="0"/>
              <a:t>‹nr.›</a:t>
            </a:fld>
            <a:endParaRPr lang="nl-NL"/>
          </a:p>
        </p:txBody>
      </p:sp>
    </p:spTree>
    <p:extLst>
      <p:ext uri="{BB962C8B-B14F-4D97-AF65-F5344CB8AC3E}">
        <p14:creationId xmlns:p14="http://schemas.microsoft.com/office/powerpoint/2010/main" val="99474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C796DE2B-2821-43DA-89DB-24A1B26001EA}" type="datetimeFigureOut">
              <a:rPr lang="nl-NL" smtClean="0"/>
              <a:t>9-2-2017</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0331212-9749-4DC8-B51B-773B32B65B06}" type="slidenum">
              <a:rPr lang="nl-NL" smtClean="0"/>
              <a:t>‹nr.›</a:t>
            </a:fld>
            <a:endParaRPr lang="nl-NL"/>
          </a:p>
        </p:txBody>
      </p:sp>
    </p:spTree>
    <p:extLst>
      <p:ext uri="{BB962C8B-B14F-4D97-AF65-F5344CB8AC3E}">
        <p14:creationId xmlns:p14="http://schemas.microsoft.com/office/powerpoint/2010/main" val="284810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C796DE2B-2821-43DA-89DB-24A1B26001EA}" type="datetimeFigureOut">
              <a:rPr lang="nl-NL" smtClean="0"/>
              <a:t>9-2-2017</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0331212-9749-4DC8-B51B-773B32B65B06}" type="slidenum">
              <a:rPr lang="nl-NL" smtClean="0"/>
              <a:t>‹nr.›</a:t>
            </a:fld>
            <a:endParaRPr lang="nl-NL"/>
          </a:p>
        </p:txBody>
      </p:sp>
      <p:pic>
        <p:nvPicPr>
          <p:cNvPr id="6" name="Afbeelding 5"/>
          <p:cNvPicPr>
            <a:picLocks noChangeAspect="1"/>
          </p:cNvPicPr>
          <p:nvPr userDrawn="1"/>
        </p:nvPicPr>
        <p:blipFill rotWithShape="1">
          <a:blip r:embed="rId2"/>
          <a:srcRect l="29375" t="34860" r="48624" b="5995"/>
          <a:stretch/>
        </p:blipFill>
        <p:spPr>
          <a:xfrm>
            <a:off x="0" y="1"/>
            <a:ext cx="9144000" cy="6858000"/>
          </a:xfrm>
          <a:prstGeom prst="rect">
            <a:avLst/>
          </a:prstGeom>
        </p:spPr>
      </p:pic>
    </p:spTree>
    <p:extLst>
      <p:ext uri="{BB962C8B-B14F-4D97-AF65-F5344CB8AC3E}">
        <p14:creationId xmlns:p14="http://schemas.microsoft.com/office/powerpoint/2010/main" val="2878589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96DE2B-2821-43DA-89DB-24A1B26001EA}" type="datetimeFigureOut">
              <a:rPr lang="nl-NL" smtClean="0"/>
              <a:t>9-2-2017</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0331212-9749-4DC8-B51B-773B32B65B06}" type="slidenum">
              <a:rPr lang="nl-NL" smtClean="0"/>
              <a:t>‹nr.›</a:t>
            </a:fld>
            <a:endParaRPr lang="nl-NL"/>
          </a:p>
        </p:txBody>
      </p:sp>
    </p:spTree>
    <p:extLst>
      <p:ext uri="{BB962C8B-B14F-4D97-AF65-F5344CB8AC3E}">
        <p14:creationId xmlns:p14="http://schemas.microsoft.com/office/powerpoint/2010/main" val="1489043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C796DE2B-2821-43DA-89DB-24A1B26001EA}" type="datetimeFigureOut">
              <a:rPr lang="nl-NL" smtClean="0"/>
              <a:t>9-2-2017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0331212-9749-4DC8-B51B-773B32B65B06}" type="slidenum">
              <a:rPr lang="nl-NL" smtClean="0"/>
              <a:t>‹nr.›</a:t>
            </a:fld>
            <a:endParaRPr lang="nl-NL"/>
          </a:p>
        </p:txBody>
      </p:sp>
    </p:spTree>
    <p:extLst>
      <p:ext uri="{BB962C8B-B14F-4D97-AF65-F5344CB8AC3E}">
        <p14:creationId xmlns:p14="http://schemas.microsoft.com/office/powerpoint/2010/main" val="3345216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C796DE2B-2821-43DA-89DB-24A1B26001EA}" type="datetimeFigureOut">
              <a:rPr lang="nl-NL" smtClean="0"/>
              <a:t>9-2-2017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0331212-9749-4DC8-B51B-773B32B65B06}" type="slidenum">
              <a:rPr lang="nl-NL" smtClean="0"/>
              <a:t>‹nr.›</a:t>
            </a:fld>
            <a:endParaRPr lang="nl-NL"/>
          </a:p>
        </p:txBody>
      </p:sp>
    </p:spTree>
    <p:extLst>
      <p:ext uri="{BB962C8B-B14F-4D97-AF65-F5344CB8AC3E}">
        <p14:creationId xmlns:p14="http://schemas.microsoft.com/office/powerpoint/2010/main" val="619566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extLst>
              <a:ext uri="{BEBA8EAE-BF5A-486C-A8C5-ECC9F3942E4B}">
                <a14:imgProps xmlns:a14="http://schemas.microsoft.com/office/drawing/2010/main">
                  <a14:imgLayer r:embed="rId14">
                    <a14:imgEffect>
                      <a14:brightnessContrast bright="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6DE2B-2821-43DA-89DB-24A1B26001EA}" type="datetimeFigureOut">
              <a:rPr lang="nl-NL" smtClean="0"/>
              <a:t>9-2-2017</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31212-9749-4DC8-B51B-773B32B65B06}" type="slidenum">
              <a:rPr lang="nl-NL" smtClean="0"/>
              <a:t>‹nr.›</a:t>
            </a:fld>
            <a:endParaRPr lang="nl-NL"/>
          </a:p>
        </p:txBody>
      </p:sp>
    </p:spTree>
    <p:extLst>
      <p:ext uri="{BB962C8B-B14F-4D97-AF65-F5344CB8AC3E}">
        <p14:creationId xmlns:p14="http://schemas.microsoft.com/office/powerpoint/2010/main" val="45860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extLst>
              <a:ext uri="{BEBA8EAE-BF5A-486C-A8C5-ECC9F3942E4B}">
                <a14:imgProps xmlns:a14="http://schemas.microsoft.com/office/drawing/2010/main">
                  <a14:imgLayer r:embed="rId14">
                    <a14:imgEffect>
                      <a14:brightnessContrast bright="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990210" name="Rectangle 2"/>
          <p:cNvSpPr>
            <a:spLocks noGrp="1" noChangeArrowheads="1"/>
          </p:cNvSpPr>
          <p:nvPr/>
        </p:nvSpPr>
        <p:spPr bwMode="auto">
          <a:xfrm>
            <a:off x="698500" y="6248400"/>
            <a:ext cx="7747000" cy="457200"/>
          </a:xfrm>
          <a:prstGeom prst="rect">
            <a:avLst/>
          </a:prstGeom>
          <a:noFill/>
          <a:ln w="9525">
            <a:noFill/>
            <a:miter lim="800000"/>
            <a:headEnd/>
            <a:tailEnd/>
          </a:ln>
          <a:effectLst/>
        </p:spPr>
        <p:txBody>
          <a:bodyPr anchor="ctr"/>
          <a:lstStyle/>
          <a:p>
            <a:pPr>
              <a:spcBef>
                <a:spcPct val="0"/>
              </a:spcBef>
              <a:defRPr/>
            </a:pPr>
            <a:r>
              <a:rPr lang="en-US" sz="1100">
                <a:solidFill>
                  <a:schemeClr val="bg1"/>
                </a:solidFill>
                <a:latin typeface="Tahoma" pitchFamily="34" charset="0"/>
              </a:rPr>
              <a:t>2010 </a:t>
            </a:r>
            <a:r>
              <a:rPr lang="en-US" sz="1100" b="1">
                <a:solidFill>
                  <a:schemeClr val="bg1"/>
                </a:solidFill>
                <a:latin typeface="Tahoma" pitchFamily="34" charset="0"/>
              </a:rPr>
              <a:t>C</a:t>
            </a:r>
            <a:r>
              <a:rPr lang="en-US" sz="1100">
                <a:solidFill>
                  <a:schemeClr val="bg1"/>
                </a:solidFill>
                <a:latin typeface="Tahoma" pitchFamily="34" charset="0"/>
              </a:rPr>
              <a:t>anadian </a:t>
            </a:r>
            <a:r>
              <a:rPr lang="en-US" sz="1100" b="1">
                <a:solidFill>
                  <a:schemeClr val="bg1"/>
                </a:solidFill>
                <a:latin typeface="Tahoma" pitchFamily="34" charset="0"/>
              </a:rPr>
              <a:t>H</a:t>
            </a:r>
            <a:r>
              <a:rPr lang="en-US" sz="1100">
                <a:solidFill>
                  <a:schemeClr val="bg1"/>
                </a:solidFill>
                <a:latin typeface="Tahoma" pitchFamily="34" charset="0"/>
              </a:rPr>
              <a:t>ypertension </a:t>
            </a:r>
            <a:r>
              <a:rPr lang="en-US" sz="1100" b="1">
                <a:solidFill>
                  <a:schemeClr val="bg1"/>
                </a:solidFill>
                <a:latin typeface="Tahoma" pitchFamily="34" charset="0"/>
              </a:rPr>
              <a:t>E</a:t>
            </a:r>
            <a:r>
              <a:rPr lang="en-US" sz="1100">
                <a:solidFill>
                  <a:schemeClr val="bg1"/>
                </a:solidFill>
                <a:latin typeface="Tahoma" pitchFamily="34" charset="0"/>
              </a:rPr>
              <a:t>ducation </a:t>
            </a:r>
            <a:r>
              <a:rPr lang="en-US" sz="1100" b="1">
                <a:solidFill>
                  <a:schemeClr val="bg1"/>
                </a:solidFill>
                <a:latin typeface="Tahoma" pitchFamily="34" charset="0"/>
              </a:rPr>
              <a:t>P</a:t>
            </a:r>
            <a:r>
              <a:rPr lang="en-US" sz="1100">
                <a:solidFill>
                  <a:schemeClr val="bg1"/>
                </a:solidFill>
                <a:latin typeface="Tahoma" pitchFamily="34" charset="0"/>
              </a:rPr>
              <a:t>rogram Recommendations</a:t>
            </a:r>
            <a:endParaRPr lang="en-US" sz="1400">
              <a:latin typeface="Times" pitchFamily="18" charset="0"/>
            </a:endParaRPr>
          </a:p>
        </p:txBody>
      </p:sp>
      <p:sp>
        <p:nvSpPr>
          <p:cNvPr id="5123" name="Rectangle 3"/>
          <p:cNvSpPr>
            <a:spLocks noGrp="1" noChangeArrowheads="1"/>
          </p:cNvSpPr>
          <p:nvPr>
            <p:ph type="title"/>
          </p:nvPr>
        </p:nvSpPr>
        <p:spPr bwMode="auto">
          <a:xfrm>
            <a:off x="685800" y="457200"/>
            <a:ext cx="7772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Cliquez et modifiez le titre</a:t>
            </a:r>
          </a:p>
        </p:txBody>
      </p:sp>
      <p:sp>
        <p:nvSpPr>
          <p:cNvPr id="5124" name="Rectangle 4"/>
          <p:cNvSpPr>
            <a:spLocks noGrp="1" noChangeArrowheads="1"/>
          </p:cNvSpPr>
          <p:nvPr>
            <p:ph type="body" idx="1"/>
          </p:nvPr>
        </p:nvSpPr>
        <p:spPr bwMode="auto">
          <a:xfrm>
            <a:off x="685800" y="1828800"/>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Cliquez pour modifier les styles du texte du masque</a:t>
            </a:r>
          </a:p>
          <a:p>
            <a:pPr lvl="1"/>
            <a:r>
              <a:rPr lang="en-US" altLang="nl-NL"/>
              <a:t>Deuxième niveau</a:t>
            </a:r>
          </a:p>
          <a:p>
            <a:pPr lvl="2"/>
            <a:r>
              <a:rPr lang="en-US" altLang="nl-NL"/>
              <a:t>Troisième niveau</a:t>
            </a:r>
          </a:p>
          <a:p>
            <a:pPr lvl="3"/>
            <a:r>
              <a:rPr lang="en-US" altLang="nl-NL"/>
              <a:t>Quatrième niveau</a:t>
            </a:r>
          </a:p>
          <a:p>
            <a:pPr lvl="4"/>
            <a:r>
              <a:rPr lang="en-US" altLang="nl-NL"/>
              <a:t>Cinquième niveau</a:t>
            </a:r>
          </a:p>
        </p:txBody>
      </p:sp>
      <p:sp>
        <p:nvSpPr>
          <p:cNvPr id="990213" name="Rectangle 5"/>
          <p:cNvSpPr>
            <a:spLocks noChangeArrowheads="1"/>
          </p:cNvSpPr>
          <p:nvPr/>
        </p:nvSpPr>
        <p:spPr bwMode="auto">
          <a:xfrm>
            <a:off x="8670925" y="6391275"/>
            <a:ext cx="392113" cy="304800"/>
          </a:xfrm>
          <a:prstGeom prst="rect">
            <a:avLst/>
          </a:prstGeom>
          <a:noFill/>
          <a:ln w="38100">
            <a:noFill/>
            <a:miter lim="800000"/>
            <a:headEnd/>
            <a:tailEnd/>
          </a:ln>
          <a:effectLst/>
        </p:spPr>
        <p:txBody>
          <a:bodyPr wrap="none">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algn="ctr" eaLnBrk="0" fontAlgn="base" hangingPunct="0">
              <a:spcBef>
                <a:spcPct val="50000"/>
              </a:spcBef>
              <a:spcAft>
                <a:spcPct val="0"/>
              </a:spcAft>
              <a:defRPr sz="2800">
                <a:solidFill>
                  <a:schemeClr val="tx1"/>
                </a:solidFill>
                <a:latin typeface="Verdana" panose="020B0604030504040204" pitchFamily="34" charset="0"/>
              </a:defRPr>
            </a:lvl6pPr>
            <a:lvl7pPr marL="2971800" indent="-228600" algn="ctr" eaLnBrk="0" fontAlgn="base" hangingPunct="0">
              <a:spcBef>
                <a:spcPct val="50000"/>
              </a:spcBef>
              <a:spcAft>
                <a:spcPct val="0"/>
              </a:spcAft>
              <a:defRPr sz="2800">
                <a:solidFill>
                  <a:schemeClr val="tx1"/>
                </a:solidFill>
                <a:latin typeface="Verdana" panose="020B0604030504040204" pitchFamily="34" charset="0"/>
              </a:defRPr>
            </a:lvl7pPr>
            <a:lvl8pPr marL="3429000" indent="-228600" algn="ctr" eaLnBrk="0" fontAlgn="base" hangingPunct="0">
              <a:spcBef>
                <a:spcPct val="50000"/>
              </a:spcBef>
              <a:spcAft>
                <a:spcPct val="0"/>
              </a:spcAft>
              <a:defRPr sz="2800">
                <a:solidFill>
                  <a:schemeClr val="tx1"/>
                </a:solidFill>
                <a:latin typeface="Verdana" panose="020B0604030504040204" pitchFamily="34" charset="0"/>
              </a:defRPr>
            </a:lvl8pPr>
            <a:lvl9pPr marL="3886200" indent="-228600" algn="ctr" eaLnBrk="0" fontAlgn="base" hangingPunct="0">
              <a:spcBef>
                <a:spcPct val="50000"/>
              </a:spcBef>
              <a:spcAft>
                <a:spcPct val="0"/>
              </a:spcAft>
              <a:defRPr sz="2800">
                <a:solidFill>
                  <a:schemeClr val="tx1"/>
                </a:solidFill>
                <a:latin typeface="Verdana" panose="020B0604030504040204" pitchFamily="34" charset="0"/>
              </a:defRPr>
            </a:lvl9pPr>
          </a:lstStyle>
          <a:p>
            <a:fld id="{FE58D8CC-F3C2-43B4-B318-47C000C9AFAA}" type="slidenum">
              <a:rPr lang="en-US" altLang="nl-NL" sz="1400">
                <a:solidFill>
                  <a:schemeClr val="bg1"/>
                </a:solidFill>
                <a:latin typeface="Times New Roman" panose="02020603050405020304" pitchFamily="18" charset="0"/>
              </a:rPr>
              <a:pPr/>
              <a:t>‹nr.›</a:t>
            </a:fld>
            <a:endParaRPr lang="en-US" altLang="nl-NL" sz="140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28149068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cover dir="r"/>
  </p:transition>
  <p:txStyles>
    <p:titleStyle>
      <a:lvl1pPr algn="l" rtl="0" eaLnBrk="0" fontAlgn="base" hangingPunct="0">
        <a:spcBef>
          <a:spcPct val="0"/>
        </a:spcBef>
        <a:spcAft>
          <a:spcPct val="0"/>
        </a:spcAft>
        <a:defRPr sz="2400" b="1">
          <a:solidFill>
            <a:srgbClr val="FFF821"/>
          </a:solidFill>
          <a:latin typeface="+mj-lt"/>
          <a:ea typeface="+mj-ea"/>
          <a:cs typeface="+mj-cs"/>
        </a:defRPr>
      </a:lvl1pPr>
      <a:lvl2pPr algn="l" rtl="0" eaLnBrk="0" fontAlgn="base" hangingPunct="0">
        <a:spcBef>
          <a:spcPct val="0"/>
        </a:spcBef>
        <a:spcAft>
          <a:spcPct val="0"/>
        </a:spcAft>
        <a:defRPr sz="2400" b="1">
          <a:solidFill>
            <a:srgbClr val="FFF821"/>
          </a:solidFill>
          <a:latin typeface="Verdana" pitchFamily="34" charset="0"/>
        </a:defRPr>
      </a:lvl2pPr>
      <a:lvl3pPr algn="l" rtl="0" eaLnBrk="0" fontAlgn="base" hangingPunct="0">
        <a:spcBef>
          <a:spcPct val="0"/>
        </a:spcBef>
        <a:spcAft>
          <a:spcPct val="0"/>
        </a:spcAft>
        <a:defRPr sz="2400" b="1">
          <a:solidFill>
            <a:srgbClr val="FFF821"/>
          </a:solidFill>
          <a:latin typeface="Verdana" pitchFamily="34" charset="0"/>
        </a:defRPr>
      </a:lvl3pPr>
      <a:lvl4pPr algn="l" rtl="0" eaLnBrk="0" fontAlgn="base" hangingPunct="0">
        <a:spcBef>
          <a:spcPct val="0"/>
        </a:spcBef>
        <a:spcAft>
          <a:spcPct val="0"/>
        </a:spcAft>
        <a:defRPr sz="2400" b="1">
          <a:solidFill>
            <a:srgbClr val="FFF821"/>
          </a:solidFill>
          <a:latin typeface="Verdana" pitchFamily="34" charset="0"/>
        </a:defRPr>
      </a:lvl4pPr>
      <a:lvl5pPr algn="l" rtl="0" eaLnBrk="0" fontAlgn="base" hangingPunct="0">
        <a:spcBef>
          <a:spcPct val="0"/>
        </a:spcBef>
        <a:spcAft>
          <a:spcPct val="0"/>
        </a:spcAft>
        <a:defRPr sz="2400" b="1">
          <a:solidFill>
            <a:srgbClr val="FFF821"/>
          </a:solidFill>
          <a:latin typeface="Verdana" pitchFamily="34" charset="0"/>
        </a:defRPr>
      </a:lvl5pPr>
      <a:lvl6pPr marL="457200" algn="l" rtl="0" eaLnBrk="0" fontAlgn="base" hangingPunct="0">
        <a:spcBef>
          <a:spcPct val="0"/>
        </a:spcBef>
        <a:spcAft>
          <a:spcPct val="0"/>
        </a:spcAft>
        <a:defRPr sz="2400" b="1">
          <a:solidFill>
            <a:srgbClr val="FFF821"/>
          </a:solidFill>
          <a:latin typeface="Verdana" pitchFamily="34" charset="0"/>
        </a:defRPr>
      </a:lvl6pPr>
      <a:lvl7pPr marL="914400" algn="l" rtl="0" eaLnBrk="0" fontAlgn="base" hangingPunct="0">
        <a:spcBef>
          <a:spcPct val="0"/>
        </a:spcBef>
        <a:spcAft>
          <a:spcPct val="0"/>
        </a:spcAft>
        <a:defRPr sz="2400" b="1">
          <a:solidFill>
            <a:srgbClr val="FFF821"/>
          </a:solidFill>
          <a:latin typeface="Verdana" pitchFamily="34" charset="0"/>
        </a:defRPr>
      </a:lvl7pPr>
      <a:lvl8pPr marL="1371600" algn="l" rtl="0" eaLnBrk="0" fontAlgn="base" hangingPunct="0">
        <a:spcBef>
          <a:spcPct val="0"/>
        </a:spcBef>
        <a:spcAft>
          <a:spcPct val="0"/>
        </a:spcAft>
        <a:defRPr sz="2400" b="1">
          <a:solidFill>
            <a:srgbClr val="FFF821"/>
          </a:solidFill>
          <a:latin typeface="Verdana" pitchFamily="34" charset="0"/>
        </a:defRPr>
      </a:lvl8pPr>
      <a:lvl9pPr marL="1828800" algn="l" rtl="0" eaLnBrk="0" fontAlgn="base" hangingPunct="0">
        <a:spcBef>
          <a:spcPct val="0"/>
        </a:spcBef>
        <a:spcAft>
          <a:spcPct val="0"/>
        </a:spcAft>
        <a:defRPr sz="2400" b="1">
          <a:solidFill>
            <a:srgbClr val="FFF821"/>
          </a:solidFill>
          <a:latin typeface="Verdana" pitchFamily="34" charset="0"/>
        </a:defRPr>
      </a:lvl9pPr>
    </p:titleStyle>
    <p:bodyStyle>
      <a:lvl1pPr marL="342900" indent="-342900" algn="l" rtl="0" eaLnBrk="0" fontAlgn="base" hangingPunct="0">
        <a:spcBef>
          <a:spcPct val="20000"/>
        </a:spcBef>
        <a:spcAft>
          <a:spcPct val="0"/>
        </a:spcAft>
        <a:buFont typeface="Times" panose="02020603050405020304" pitchFamily="18" charset="0"/>
        <a:buChar char="•"/>
        <a:defRPr sz="3000">
          <a:solidFill>
            <a:schemeClr val="bg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400">
          <a:solidFill>
            <a:schemeClr val="bg1"/>
          </a:solidFill>
          <a:latin typeface="+mn-lt"/>
        </a:defRPr>
      </a:lvl2pPr>
      <a:lvl3pPr marL="1143000" indent="-228600" algn="l" rtl="0" eaLnBrk="0" fontAlgn="base" hangingPunct="0">
        <a:spcBef>
          <a:spcPct val="20000"/>
        </a:spcBef>
        <a:spcAft>
          <a:spcPct val="0"/>
        </a:spcAft>
        <a:buFont typeface="Times" panose="02020603050405020304" pitchFamily="18" charset="0"/>
        <a:buChar char="•"/>
        <a:defRPr sz="2000">
          <a:solidFill>
            <a:schemeClr val="bg1"/>
          </a:solidFill>
          <a:latin typeface="+mn-lt"/>
        </a:defRPr>
      </a:lvl3pPr>
      <a:lvl4pPr marL="1600200" indent="-228600" algn="l" rtl="0" eaLnBrk="0" fontAlgn="base" hangingPunct="0">
        <a:spcBef>
          <a:spcPct val="20000"/>
        </a:spcBef>
        <a:spcAft>
          <a:spcPct val="0"/>
        </a:spcAft>
        <a:buFont typeface="Times" panose="02020603050405020304" pitchFamily="18" charset="0"/>
        <a:buChar char="•"/>
        <a:defRPr>
          <a:solidFill>
            <a:schemeClr val="bg1"/>
          </a:solidFill>
          <a:latin typeface="+mn-lt"/>
        </a:defRPr>
      </a:lvl4pPr>
      <a:lvl5pPr marL="2057400" indent="-228600" algn="l" rtl="0" eaLnBrk="0" fontAlgn="base" hangingPunct="0">
        <a:spcBef>
          <a:spcPct val="20000"/>
        </a:spcBef>
        <a:spcAft>
          <a:spcPct val="0"/>
        </a:spcAft>
        <a:buFont typeface="Times" panose="02020603050405020304" pitchFamily="18" charset="0"/>
        <a:buChar char="•"/>
        <a:defRPr sz="1600">
          <a:solidFill>
            <a:schemeClr val="bg1"/>
          </a:solidFill>
          <a:latin typeface="+mn-lt"/>
        </a:defRPr>
      </a:lvl5pPr>
      <a:lvl6pPr marL="2514600" indent="-228600" algn="l" rtl="0" eaLnBrk="0" fontAlgn="base" hangingPunct="0">
        <a:spcBef>
          <a:spcPct val="20000"/>
        </a:spcBef>
        <a:spcAft>
          <a:spcPct val="0"/>
        </a:spcAft>
        <a:buFont typeface="Times" pitchFamily="18" charset="0"/>
        <a:buChar char="•"/>
        <a:defRPr sz="1600">
          <a:solidFill>
            <a:schemeClr val="bg1"/>
          </a:solidFill>
          <a:latin typeface="+mn-lt"/>
        </a:defRPr>
      </a:lvl6pPr>
      <a:lvl7pPr marL="2971800" indent="-228600" algn="l" rtl="0" eaLnBrk="0" fontAlgn="base" hangingPunct="0">
        <a:spcBef>
          <a:spcPct val="20000"/>
        </a:spcBef>
        <a:spcAft>
          <a:spcPct val="0"/>
        </a:spcAft>
        <a:buFont typeface="Times" pitchFamily="18" charset="0"/>
        <a:buChar char="•"/>
        <a:defRPr sz="1600">
          <a:solidFill>
            <a:schemeClr val="bg1"/>
          </a:solidFill>
          <a:latin typeface="+mn-lt"/>
        </a:defRPr>
      </a:lvl7pPr>
      <a:lvl8pPr marL="3429000" indent="-228600" algn="l" rtl="0" eaLnBrk="0" fontAlgn="base" hangingPunct="0">
        <a:spcBef>
          <a:spcPct val="20000"/>
        </a:spcBef>
        <a:spcAft>
          <a:spcPct val="0"/>
        </a:spcAft>
        <a:buFont typeface="Times" pitchFamily="18" charset="0"/>
        <a:buChar char="•"/>
        <a:defRPr sz="1600">
          <a:solidFill>
            <a:schemeClr val="bg1"/>
          </a:solidFill>
          <a:latin typeface="+mn-lt"/>
        </a:defRPr>
      </a:lvl8pPr>
      <a:lvl9pPr marL="3886200" indent="-228600" algn="l" rtl="0" eaLnBrk="0" fontAlgn="base" hangingPunct="0">
        <a:spcBef>
          <a:spcPct val="20000"/>
        </a:spcBef>
        <a:spcAft>
          <a:spcPct val="0"/>
        </a:spcAft>
        <a:buFont typeface="Times" pitchFamily="18" charset="0"/>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ijdelijke aanduiding voor ti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endParaRPr lang="fr-FR" altLang="nl-NL"/>
          </a:p>
        </p:txBody>
      </p:sp>
      <p:sp>
        <p:nvSpPr>
          <p:cNvPr id="5123" name="Tijdelijke aanduiding voor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fr-FR" alt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E8A119C-4280-43F3-80FC-BA74B19D34CC}" type="datetime1">
              <a:rPr lang="nl-NL" smtClean="0"/>
              <a:t>9-2-2017</a:t>
            </a:fld>
            <a:endParaRPr lang="fr-F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0418790-02D1-4AAC-8919-698955CC0411}" type="slidenum">
              <a:rPr lang="fr-FR" altLang="nl-NL"/>
              <a:pPr/>
              <a:t>‹nr.›</a:t>
            </a:fld>
            <a:endParaRPr lang="fr-FR" altLang="nl-NL"/>
          </a:p>
        </p:txBody>
      </p:sp>
    </p:spTree>
    <p:extLst>
      <p:ext uri="{BB962C8B-B14F-4D97-AF65-F5344CB8AC3E}">
        <p14:creationId xmlns:p14="http://schemas.microsoft.com/office/powerpoint/2010/main" val="337621766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B5CA8F87-3D87-4528-BEF0-500DD041A434}" type="slidenum">
              <a:rPr lang="nl-NL" smtClean="0"/>
              <a:t>1</a:t>
            </a:fld>
            <a:endParaRPr lang="nl-NL"/>
          </a:p>
        </p:txBody>
      </p:sp>
      <p:pic>
        <p:nvPicPr>
          <p:cNvPr id="3" name="Afbeelding 2"/>
          <p:cNvPicPr>
            <a:picLocks noChangeAspect="1"/>
          </p:cNvPicPr>
          <p:nvPr/>
        </p:nvPicPr>
        <p:blipFill rotWithShape="1">
          <a:blip r:embed="rId3"/>
          <a:srcRect l="24322" t="37258" r="42034" b="20323"/>
          <a:stretch/>
        </p:blipFill>
        <p:spPr>
          <a:xfrm>
            <a:off x="-131113" y="-136524"/>
            <a:ext cx="9379285" cy="7081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kstvak 9"/>
          <p:cNvSpPr txBox="1"/>
          <p:nvPr/>
        </p:nvSpPr>
        <p:spPr>
          <a:xfrm>
            <a:off x="600684" y="1110056"/>
            <a:ext cx="8228662" cy="2185214"/>
          </a:xfrm>
          <a:prstGeom prst="rect">
            <a:avLst/>
          </a:prstGeom>
          <a:noFill/>
        </p:spPr>
        <p:txBody>
          <a:bodyPr wrap="square" rtlCol="0">
            <a:spAutoFit/>
          </a:bodyPr>
          <a:lstStyle/>
          <a:p>
            <a:pPr algn="ctr"/>
            <a:r>
              <a:rPr lang="nl-NL" sz="4800" b="1" dirty="0">
                <a:solidFill>
                  <a:schemeClr val="bg1"/>
                </a:solidFill>
              </a:rPr>
              <a:t>Opsporing van Hypertensie loont </a:t>
            </a:r>
          </a:p>
          <a:p>
            <a:pPr algn="ctr"/>
            <a:endParaRPr lang="nl-NL" sz="2000" b="1" dirty="0">
              <a:solidFill>
                <a:schemeClr val="bg1"/>
              </a:solidFill>
            </a:endParaRPr>
          </a:p>
          <a:p>
            <a:endParaRPr lang="nl-NL" sz="2000" b="1" dirty="0"/>
          </a:p>
        </p:txBody>
      </p:sp>
      <p:sp>
        <p:nvSpPr>
          <p:cNvPr id="5" name="Rechthoek 4"/>
          <p:cNvSpPr/>
          <p:nvPr/>
        </p:nvSpPr>
        <p:spPr>
          <a:xfrm>
            <a:off x="4566209" y="4901100"/>
            <a:ext cx="4572000" cy="830997"/>
          </a:xfrm>
          <a:prstGeom prst="rect">
            <a:avLst/>
          </a:prstGeom>
        </p:spPr>
        <p:txBody>
          <a:bodyPr>
            <a:spAutoFit/>
          </a:bodyPr>
          <a:lstStyle/>
          <a:p>
            <a:pPr algn="ctr"/>
            <a:r>
              <a:rPr lang="nl-NL" sz="2400" dirty="0">
                <a:solidFill>
                  <a:schemeClr val="bg1"/>
                </a:solidFill>
              </a:rPr>
              <a:t>Gert van Montfrans, </a:t>
            </a:r>
            <a:r>
              <a:rPr lang="nl-NL" sz="2400" dirty="0" err="1">
                <a:solidFill>
                  <a:schemeClr val="bg1"/>
                </a:solidFill>
              </a:rPr>
              <a:t>AMC</a:t>
            </a:r>
            <a:endParaRPr lang="nl-NL" sz="2400" dirty="0">
              <a:solidFill>
                <a:schemeClr val="bg1"/>
              </a:solidFill>
            </a:endParaRPr>
          </a:p>
          <a:p>
            <a:pPr algn="ctr"/>
            <a:r>
              <a:rPr lang="nl-NL" sz="2400" dirty="0">
                <a:solidFill>
                  <a:schemeClr val="bg1"/>
                </a:solidFill>
              </a:rPr>
              <a:t>3 februari 2017</a:t>
            </a:r>
          </a:p>
        </p:txBody>
      </p:sp>
    </p:spTree>
    <p:extLst>
      <p:ext uri="{BB962C8B-B14F-4D97-AF65-F5344CB8AC3E}">
        <p14:creationId xmlns:p14="http://schemas.microsoft.com/office/powerpoint/2010/main" val="631504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ek 1"/>
          <p:cNvGraphicFramePr>
            <a:graphicFrameLocks/>
          </p:cNvGraphicFramePr>
          <p:nvPr>
            <p:extLst>
              <p:ext uri="{D42A27DB-BD31-4B8C-83A1-F6EECF244321}">
                <p14:modId xmlns:p14="http://schemas.microsoft.com/office/powerpoint/2010/main" val="1241563321"/>
              </p:ext>
            </p:extLst>
          </p:nvPr>
        </p:nvGraphicFramePr>
        <p:xfrm>
          <a:off x="536714" y="1948070"/>
          <a:ext cx="4094922" cy="4184373"/>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vak 2"/>
          <p:cNvSpPr txBox="1"/>
          <p:nvPr/>
        </p:nvSpPr>
        <p:spPr>
          <a:xfrm>
            <a:off x="734785" y="695738"/>
            <a:ext cx="7842685" cy="1508105"/>
          </a:xfrm>
          <a:prstGeom prst="rect">
            <a:avLst/>
          </a:prstGeom>
          <a:noFill/>
        </p:spPr>
        <p:txBody>
          <a:bodyPr wrap="square" rtlCol="0">
            <a:spAutoFit/>
          </a:bodyPr>
          <a:lstStyle/>
          <a:p>
            <a:pPr algn="ctr"/>
            <a:r>
              <a:rPr lang="nl-NL" sz="3200" b="1" dirty="0">
                <a:latin typeface="Arial" panose="020B0604020202020204" pitchFamily="34" charset="0"/>
                <a:cs typeface="Arial" panose="020B0604020202020204" pitchFamily="34" charset="0"/>
              </a:rPr>
              <a:t>Hypertensie in Canada</a:t>
            </a:r>
          </a:p>
          <a:p>
            <a:r>
              <a:rPr lang="nl-NL" sz="3200" b="1" dirty="0">
                <a:latin typeface="Arial" panose="020B0604020202020204" pitchFamily="34" charset="0"/>
                <a:cs typeface="Arial" panose="020B0604020202020204" pitchFamily="34" charset="0"/>
              </a:rPr>
              <a:t>1985 – 1982, en 2007 – 2009, 10 </a:t>
            </a:r>
            <a:r>
              <a:rPr lang="nl-NL" sz="3200" b="1" dirty="0" err="1">
                <a:latin typeface="Arial" panose="020B0604020202020204" pitchFamily="34" charset="0"/>
                <a:cs typeface="Arial" panose="020B0604020202020204" pitchFamily="34" charset="0"/>
              </a:rPr>
              <a:t>jr</a:t>
            </a:r>
            <a:r>
              <a:rPr lang="nl-NL" sz="3200" b="1" dirty="0">
                <a:latin typeface="Arial" panose="020B0604020202020204" pitchFamily="34" charset="0"/>
                <a:cs typeface="Arial" panose="020B0604020202020204" pitchFamily="34" charset="0"/>
              </a:rPr>
              <a:t> </a:t>
            </a:r>
            <a:r>
              <a:rPr lang="nl-NL" sz="3200" b="1" dirty="0" err="1">
                <a:latin typeface="Arial" panose="020B0604020202020204" pitchFamily="34" charset="0"/>
                <a:cs typeface="Arial" panose="020B0604020202020204" pitchFamily="34" charset="0"/>
              </a:rPr>
              <a:t>CHEP</a:t>
            </a:r>
            <a:endParaRPr lang="nl-NL" sz="3200" b="1" dirty="0">
              <a:latin typeface="Arial" panose="020B0604020202020204" pitchFamily="34" charset="0"/>
              <a:cs typeface="Arial" panose="020B0604020202020204" pitchFamily="34" charset="0"/>
            </a:endParaRPr>
          </a:p>
          <a:p>
            <a:endParaRPr lang="nl-NL" sz="2800" dirty="0">
              <a:latin typeface="Arial" panose="020B0604020202020204" pitchFamily="34" charset="0"/>
              <a:cs typeface="Arial" panose="020B0604020202020204" pitchFamily="34" charset="0"/>
            </a:endParaRPr>
          </a:p>
        </p:txBody>
      </p:sp>
      <p:sp>
        <p:nvSpPr>
          <p:cNvPr id="4" name="Tekstvak 3"/>
          <p:cNvSpPr txBox="1"/>
          <p:nvPr/>
        </p:nvSpPr>
        <p:spPr>
          <a:xfrm>
            <a:off x="1143000" y="6013174"/>
            <a:ext cx="7434470" cy="369332"/>
          </a:xfrm>
          <a:prstGeom prst="rect">
            <a:avLst/>
          </a:prstGeom>
          <a:noFill/>
        </p:spPr>
        <p:txBody>
          <a:bodyPr wrap="square" rtlCol="0">
            <a:spAutoFit/>
          </a:bodyPr>
          <a:lstStyle/>
          <a:p>
            <a:r>
              <a:rPr lang="nl-NL" dirty="0"/>
              <a:t>1 = onbekend; 2 = onbehandeld; 3 = slecht behandeld; 4 = goed behandeld</a:t>
            </a:r>
          </a:p>
        </p:txBody>
      </p:sp>
      <p:graphicFrame>
        <p:nvGraphicFramePr>
          <p:cNvPr id="5" name="Grafiek 4"/>
          <p:cNvGraphicFramePr>
            <a:graphicFrameLocks/>
          </p:cNvGraphicFramePr>
          <p:nvPr>
            <p:extLst>
              <p:ext uri="{D42A27DB-BD31-4B8C-83A1-F6EECF244321}">
                <p14:modId xmlns:p14="http://schemas.microsoft.com/office/powerpoint/2010/main" val="1434648847"/>
              </p:ext>
            </p:extLst>
          </p:nvPr>
        </p:nvGraphicFramePr>
        <p:xfrm>
          <a:off x="4962289" y="1472746"/>
          <a:ext cx="3260035" cy="5227982"/>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echte verbindingslijn 6"/>
          <p:cNvCxnSpPr>
            <a:cxnSpLocks/>
            <a:stCxn id="3" idx="2"/>
          </p:cNvCxnSpPr>
          <p:nvPr/>
        </p:nvCxnSpPr>
        <p:spPr>
          <a:xfrm flipH="1">
            <a:off x="4631638" y="2203843"/>
            <a:ext cx="24490" cy="3600609"/>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Tijdelijke aanduiding voor dianummer 5"/>
          <p:cNvSpPr>
            <a:spLocks noGrp="1"/>
          </p:cNvSpPr>
          <p:nvPr>
            <p:ph type="sldNum" sz="quarter" idx="12"/>
          </p:nvPr>
        </p:nvSpPr>
        <p:spPr/>
        <p:txBody>
          <a:bodyPr/>
          <a:lstStyle/>
          <a:p>
            <a:fld id="{B5CA8F87-3D87-4528-BEF0-500DD041A434}" type="slidenum">
              <a:rPr lang="nl-NL" smtClean="0"/>
              <a:t>10</a:t>
            </a:fld>
            <a:endParaRPr lang="nl-NL"/>
          </a:p>
        </p:txBody>
      </p:sp>
    </p:spTree>
    <p:extLst>
      <p:ext uri="{BB962C8B-B14F-4D97-AF65-F5344CB8AC3E}">
        <p14:creationId xmlns:p14="http://schemas.microsoft.com/office/powerpoint/2010/main" val="2744703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25242" t="35561" r="47587" b="8652"/>
          <a:stretch/>
        </p:blipFill>
        <p:spPr>
          <a:xfrm>
            <a:off x="1720111" y="1673274"/>
            <a:ext cx="5168370" cy="5184726"/>
          </a:xfrm>
          <a:prstGeom prst="rect">
            <a:avLst/>
          </a:prstGeom>
        </p:spPr>
      </p:pic>
      <p:sp>
        <p:nvSpPr>
          <p:cNvPr id="3" name="Tekstvak 2"/>
          <p:cNvSpPr txBox="1"/>
          <p:nvPr/>
        </p:nvSpPr>
        <p:spPr>
          <a:xfrm>
            <a:off x="1205348" y="665019"/>
            <a:ext cx="6816437" cy="1077218"/>
          </a:xfrm>
          <a:prstGeom prst="rect">
            <a:avLst/>
          </a:prstGeom>
          <a:noFill/>
        </p:spPr>
        <p:txBody>
          <a:bodyPr wrap="square" rtlCol="0">
            <a:spAutoFit/>
          </a:bodyPr>
          <a:lstStyle/>
          <a:p>
            <a:pPr algn="ctr"/>
            <a:r>
              <a:rPr lang="nl-NL" sz="3200" b="1" dirty="0">
                <a:latin typeface="Arial" panose="020B0604020202020204" pitchFamily="34" charset="0"/>
                <a:cs typeface="Arial" panose="020B0604020202020204" pitchFamily="34" charset="0"/>
              </a:rPr>
              <a:t>Sterfte aan beroerte in Canada, voor en na invoering </a:t>
            </a:r>
            <a:r>
              <a:rPr lang="nl-NL" sz="3200" b="1" dirty="0" err="1">
                <a:latin typeface="Arial" panose="020B0604020202020204" pitchFamily="34" charset="0"/>
                <a:cs typeface="Arial" panose="020B0604020202020204" pitchFamily="34" charset="0"/>
              </a:rPr>
              <a:t>CHEP</a:t>
            </a:r>
            <a:endParaRPr lang="nl-NL" sz="3200" b="1" dirty="0">
              <a:latin typeface="Arial" panose="020B0604020202020204" pitchFamily="34" charset="0"/>
              <a:cs typeface="Arial" panose="020B0604020202020204" pitchFamily="34" charset="0"/>
            </a:endParaRPr>
          </a:p>
        </p:txBody>
      </p:sp>
      <p:cxnSp>
        <p:nvCxnSpPr>
          <p:cNvPr id="5" name="Rechte verbindingslijn 4"/>
          <p:cNvCxnSpPr>
            <a:cxnSpLocks/>
          </p:cNvCxnSpPr>
          <p:nvPr/>
        </p:nvCxnSpPr>
        <p:spPr>
          <a:xfrm flipV="1">
            <a:off x="5001490" y="2203269"/>
            <a:ext cx="23356" cy="4128258"/>
          </a:xfrm>
          <a:prstGeom prst="line">
            <a:avLst/>
          </a:prstGeom>
          <a:ln w="38100">
            <a:prstDash val="sysDash"/>
          </a:ln>
        </p:spPr>
        <p:style>
          <a:lnRef idx="2">
            <a:schemeClr val="accent2"/>
          </a:lnRef>
          <a:fillRef idx="0">
            <a:schemeClr val="accent2"/>
          </a:fillRef>
          <a:effectRef idx="1">
            <a:schemeClr val="accent2"/>
          </a:effectRef>
          <a:fontRef idx="minor">
            <a:schemeClr val="tx1"/>
          </a:fontRef>
        </p:style>
      </p:cxnSp>
      <p:sp>
        <p:nvSpPr>
          <p:cNvPr id="4" name="Tijdelijke aanduiding voor dianummer 3"/>
          <p:cNvSpPr>
            <a:spLocks noGrp="1"/>
          </p:cNvSpPr>
          <p:nvPr>
            <p:ph type="sldNum" sz="quarter" idx="12"/>
          </p:nvPr>
        </p:nvSpPr>
        <p:spPr/>
        <p:txBody>
          <a:bodyPr/>
          <a:lstStyle/>
          <a:p>
            <a:fld id="{B5CA8F87-3D87-4528-BEF0-500DD041A434}" type="slidenum">
              <a:rPr lang="nl-NL" smtClean="0"/>
              <a:t>11</a:t>
            </a:fld>
            <a:endParaRPr lang="nl-NL"/>
          </a:p>
        </p:txBody>
      </p:sp>
      <p:sp>
        <p:nvSpPr>
          <p:cNvPr id="6" name="Tekstvak 5"/>
          <p:cNvSpPr txBox="1"/>
          <p:nvPr/>
        </p:nvSpPr>
        <p:spPr>
          <a:xfrm>
            <a:off x="576072" y="521208"/>
            <a:ext cx="7939278" cy="1200329"/>
          </a:xfrm>
          <a:prstGeom prst="rect">
            <a:avLst/>
          </a:prstGeom>
          <a:solidFill>
            <a:srgbClr val="C00000"/>
          </a:solidFill>
        </p:spPr>
        <p:txBody>
          <a:bodyPr wrap="square" rtlCol="0">
            <a:spAutoFit/>
          </a:bodyPr>
          <a:lstStyle/>
          <a:p>
            <a:pPr algn="ctr"/>
            <a:r>
              <a:rPr lang="nl-NL" sz="3600" b="1" dirty="0">
                <a:solidFill>
                  <a:schemeClr val="bg1"/>
                </a:solidFill>
                <a:latin typeface="Arial" panose="020B0604020202020204" pitchFamily="34" charset="0"/>
                <a:cs typeface="Arial" panose="020B0604020202020204" pitchFamily="34" charset="0"/>
              </a:rPr>
              <a:t>Opportunistische screening! Iedereen die op het spreekuur komt</a:t>
            </a:r>
          </a:p>
        </p:txBody>
      </p:sp>
    </p:spTree>
    <p:extLst>
      <p:ext uri="{BB962C8B-B14F-4D97-AF65-F5344CB8AC3E}">
        <p14:creationId xmlns:p14="http://schemas.microsoft.com/office/powerpoint/2010/main" val="253238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75063" y="1384663"/>
            <a:ext cx="7410994" cy="369332"/>
          </a:xfrm>
          <a:prstGeom prst="rect">
            <a:avLst/>
          </a:prstGeom>
          <a:noFill/>
        </p:spPr>
        <p:txBody>
          <a:bodyPr wrap="square" rtlCol="0">
            <a:spAutoFit/>
          </a:bodyPr>
          <a:lstStyle/>
          <a:p>
            <a:r>
              <a:rPr lang="nl-NL" dirty="0"/>
              <a:t>Modelleer studie KEA screening voorbeeld</a:t>
            </a:r>
          </a:p>
        </p:txBody>
      </p:sp>
      <p:pic>
        <p:nvPicPr>
          <p:cNvPr id="3" name="Afbeelding 2"/>
          <p:cNvPicPr>
            <a:picLocks noChangeAspect="1"/>
          </p:cNvPicPr>
          <p:nvPr/>
        </p:nvPicPr>
        <p:blipFill rotWithShape="1">
          <a:blip r:embed="rId3"/>
          <a:srcRect l="34365" t="26370" r="21053" b="1559"/>
          <a:stretch/>
        </p:blipFill>
        <p:spPr>
          <a:xfrm>
            <a:off x="648086" y="1"/>
            <a:ext cx="7971678" cy="6858000"/>
          </a:xfrm>
          <a:prstGeom prst="rect">
            <a:avLst/>
          </a:prstGeom>
        </p:spPr>
      </p:pic>
    </p:spTree>
    <p:extLst>
      <p:ext uri="{BB962C8B-B14F-4D97-AF65-F5344CB8AC3E}">
        <p14:creationId xmlns:p14="http://schemas.microsoft.com/office/powerpoint/2010/main" val="3980126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76709" t="53984" r="7216" b="12960"/>
          <a:stretch/>
        </p:blipFill>
        <p:spPr>
          <a:xfrm>
            <a:off x="4861374" y="1748320"/>
            <a:ext cx="3310363" cy="3622333"/>
          </a:xfrm>
          <a:prstGeom prst="rect">
            <a:avLst/>
          </a:prstGeom>
        </p:spPr>
      </p:pic>
      <p:pic>
        <p:nvPicPr>
          <p:cNvPr id="3" name="Afbeelding 2"/>
          <p:cNvPicPr>
            <a:picLocks noChangeAspect="1"/>
          </p:cNvPicPr>
          <p:nvPr/>
        </p:nvPicPr>
        <p:blipFill rotWithShape="1">
          <a:blip r:embed="rId3"/>
          <a:srcRect l="8354" t="53316" r="69873" b="12694"/>
          <a:stretch/>
        </p:blipFill>
        <p:spPr>
          <a:xfrm>
            <a:off x="495358" y="1689056"/>
            <a:ext cx="4447036" cy="3694560"/>
          </a:xfrm>
          <a:prstGeom prst="rect">
            <a:avLst/>
          </a:prstGeom>
        </p:spPr>
      </p:pic>
      <p:sp>
        <p:nvSpPr>
          <p:cNvPr id="4" name="Tekstvak 3"/>
          <p:cNvSpPr txBox="1"/>
          <p:nvPr/>
        </p:nvSpPr>
        <p:spPr>
          <a:xfrm>
            <a:off x="590310" y="335666"/>
            <a:ext cx="8599989" cy="1200329"/>
          </a:xfrm>
          <a:prstGeom prst="rect">
            <a:avLst/>
          </a:prstGeom>
          <a:noFill/>
        </p:spPr>
        <p:txBody>
          <a:bodyPr wrap="square" rtlCol="0">
            <a:spAutoFit/>
          </a:bodyPr>
          <a:lstStyle/>
          <a:p>
            <a:pPr algn="ctr"/>
            <a:r>
              <a:rPr lang="nl-NL" sz="2400" b="1" dirty="0">
                <a:latin typeface="Arial" panose="020B0604020202020204" pitchFamily="34" charset="0"/>
                <a:cs typeface="Arial" panose="020B0604020202020204" pitchFamily="34" charset="0"/>
              </a:rPr>
              <a:t>Kosteneffectiviteit opportunistisch screenen 7.000.000 Nederlanders risicoprofiel, + behandelen hypertensie en verhoogd cholesterol </a:t>
            </a:r>
            <a:r>
              <a:rPr lang="nl-NL" b="1" dirty="0">
                <a:latin typeface="Arial" panose="020B0604020202020204" pitchFamily="34" charset="0"/>
                <a:cs typeface="Arial" panose="020B0604020202020204" pitchFamily="34" charset="0"/>
              </a:rPr>
              <a:t>(SCORE 7.5%) </a:t>
            </a:r>
            <a:endParaRPr lang="nl-NL" sz="2400" b="1" dirty="0">
              <a:latin typeface="Arial" panose="020B0604020202020204" pitchFamily="34" charset="0"/>
              <a:cs typeface="Arial" panose="020B0604020202020204" pitchFamily="34" charset="0"/>
            </a:endParaRPr>
          </a:p>
        </p:txBody>
      </p:sp>
      <p:sp>
        <p:nvSpPr>
          <p:cNvPr id="5" name="Rechthoek 4"/>
          <p:cNvSpPr/>
          <p:nvPr/>
        </p:nvSpPr>
        <p:spPr>
          <a:xfrm>
            <a:off x="555590" y="4896091"/>
            <a:ext cx="6285053" cy="4745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532436" y="1676093"/>
            <a:ext cx="7639302" cy="37306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555590" y="1722394"/>
            <a:ext cx="7616148" cy="36482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5359077" y="5879939"/>
            <a:ext cx="4097438" cy="400110"/>
          </a:xfrm>
          <a:prstGeom prst="rect">
            <a:avLst/>
          </a:prstGeom>
          <a:noFill/>
        </p:spPr>
        <p:txBody>
          <a:bodyPr wrap="square" rtlCol="0">
            <a:spAutoFit/>
          </a:bodyPr>
          <a:lstStyle/>
          <a:p>
            <a:r>
              <a:rPr lang="nl-NL" sz="2000" dirty="0"/>
              <a:t>Van Gils </a:t>
            </a:r>
            <a:r>
              <a:rPr lang="nl-NL" sz="2000" dirty="0" err="1"/>
              <a:t>PF</a:t>
            </a:r>
            <a:r>
              <a:rPr lang="nl-NL" sz="2000" dirty="0"/>
              <a:t>, </a:t>
            </a:r>
            <a:r>
              <a:rPr lang="nl-NL" sz="2000" dirty="0" err="1"/>
              <a:t>BMJ</a:t>
            </a:r>
            <a:r>
              <a:rPr lang="nl-NL" sz="2000" dirty="0"/>
              <a:t> open 2011</a:t>
            </a:r>
          </a:p>
        </p:txBody>
      </p:sp>
      <p:sp>
        <p:nvSpPr>
          <p:cNvPr id="9" name="Tekstvak 8"/>
          <p:cNvSpPr txBox="1"/>
          <p:nvPr/>
        </p:nvSpPr>
        <p:spPr>
          <a:xfrm>
            <a:off x="428268" y="5695273"/>
            <a:ext cx="4699326" cy="400110"/>
          </a:xfrm>
          <a:prstGeom prst="rect">
            <a:avLst/>
          </a:prstGeom>
          <a:noFill/>
        </p:spPr>
        <p:txBody>
          <a:bodyPr wrap="square" rtlCol="0">
            <a:spAutoFit/>
          </a:bodyPr>
          <a:lstStyle/>
          <a:p>
            <a:r>
              <a:rPr lang="nl-NL" sz="2000" dirty="0" err="1"/>
              <a:t>RR</a:t>
            </a:r>
            <a:r>
              <a:rPr lang="nl-NL" sz="2000" dirty="0"/>
              <a:t> BP     7.4 </a:t>
            </a:r>
            <a:r>
              <a:rPr lang="nl-NL" sz="2000" dirty="0" err="1"/>
              <a:t>mmHg</a:t>
            </a:r>
            <a:r>
              <a:rPr lang="nl-NL" sz="2000" dirty="0"/>
              <a:t>: 0.76 </a:t>
            </a:r>
            <a:r>
              <a:rPr lang="nl-NL" sz="2000" dirty="0" err="1"/>
              <a:t>stroke</a:t>
            </a:r>
            <a:r>
              <a:rPr lang="nl-NL" sz="2000" dirty="0"/>
              <a:t>, 0.82 </a:t>
            </a:r>
            <a:r>
              <a:rPr lang="nl-NL" sz="2000" dirty="0" err="1"/>
              <a:t>AMI</a:t>
            </a:r>
            <a:endParaRPr lang="nl-NL" sz="2000" dirty="0"/>
          </a:p>
        </p:txBody>
      </p:sp>
      <p:cxnSp>
        <p:nvCxnSpPr>
          <p:cNvPr id="11" name="Rechte verbindingslijn met pijl 10"/>
          <p:cNvCxnSpPr>
            <a:cxnSpLocks/>
          </p:cNvCxnSpPr>
          <p:nvPr/>
        </p:nvCxnSpPr>
        <p:spPr>
          <a:xfrm>
            <a:off x="1226916" y="5753146"/>
            <a:ext cx="11575" cy="2767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347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31519" y="940523"/>
            <a:ext cx="8273143" cy="1631216"/>
          </a:xfrm>
          <a:prstGeom prst="rect">
            <a:avLst/>
          </a:prstGeom>
          <a:noFill/>
        </p:spPr>
        <p:txBody>
          <a:bodyPr wrap="square" rtlCol="0">
            <a:spAutoFit/>
          </a:bodyPr>
          <a:lstStyle/>
          <a:p>
            <a:r>
              <a:rPr lang="nl-NL" sz="2000" b="1" dirty="0"/>
              <a:t>Kaiser Permanente </a:t>
            </a:r>
            <a:r>
              <a:rPr lang="nl-NL" sz="2000" b="1" dirty="0" err="1"/>
              <a:t>Northern</a:t>
            </a:r>
            <a:r>
              <a:rPr lang="nl-NL" sz="2000" b="1" dirty="0"/>
              <a:t> California, </a:t>
            </a:r>
            <a:r>
              <a:rPr lang="nl-NL" sz="2000" b="1" dirty="0" err="1"/>
              <a:t>HCD</a:t>
            </a:r>
            <a:r>
              <a:rPr lang="nl-NL" sz="2000" b="1" dirty="0"/>
              <a:t> systeem</a:t>
            </a:r>
          </a:p>
          <a:p>
            <a:pPr marL="285750" indent="-285750">
              <a:buFontTx/>
              <a:buChar char="-"/>
            </a:pPr>
            <a:r>
              <a:rPr lang="nl-NL" sz="2000" dirty="0"/>
              <a:t>&gt; 2.3 miljoen personen, 21 ziekenhuizen, 45 gezondheidsposten, &gt; 7000 </a:t>
            </a:r>
            <a:r>
              <a:rPr lang="nl-NL" sz="2000" dirty="0" err="1"/>
              <a:t>Dr</a:t>
            </a:r>
            <a:endParaRPr lang="nl-NL" sz="2000" dirty="0"/>
          </a:p>
          <a:p>
            <a:r>
              <a:rPr lang="nl-NL" sz="2000" dirty="0"/>
              <a:t> </a:t>
            </a:r>
          </a:p>
          <a:p>
            <a:r>
              <a:rPr lang="nl-NL" sz="2000" b="1" dirty="0"/>
              <a:t>Kwaliteitsverbetering programma voor hypertensie, 2001-2009</a:t>
            </a:r>
          </a:p>
          <a:p>
            <a:pPr marL="342900" indent="-342900">
              <a:buFontTx/>
              <a:buChar char="-"/>
            </a:pPr>
            <a:r>
              <a:rPr lang="nl-NL" sz="2000" dirty="0"/>
              <a:t>350.000 (2001) ---- 650.000 (2009), gem. 63 jr.  </a:t>
            </a:r>
            <a:r>
              <a:rPr lang="nl-NL" sz="2000" dirty="0" err="1"/>
              <a:t>HT</a:t>
            </a:r>
            <a:r>
              <a:rPr lang="nl-NL" sz="2000" dirty="0"/>
              <a:t> van </a:t>
            </a:r>
            <a:r>
              <a:rPr lang="nl-NL" sz="2000" b="1" dirty="0"/>
              <a:t>15.4 – 27.5 %</a:t>
            </a:r>
          </a:p>
        </p:txBody>
      </p:sp>
      <p:pic>
        <p:nvPicPr>
          <p:cNvPr id="3" name="Afbeelding 2"/>
          <p:cNvPicPr>
            <a:picLocks noChangeAspect="1"/>
          </p:cNvPicPr>
          <p:nvPr/>
        </p:nvPicPr>
        <p:blipFill rotWithShape="1">
          <a:blip r:embed="rId3"/>
          <a:srcRect l="10127" t="30674" r="56582" b="14856"/>
          <a:stretch/>
        </p:blipFill>
        <p:spPr>
          <a:xfrm>
            <a:off x="1971794" y="2571739"/>
            <a:ext cx="4698963" cy="4091493"/>
          </a:xfrm>
          <a:prstGeom prst="rect">
            <a:avLst/>
          </a:prstGeom>
          <a:ln>
            <a:noFill/>
          </a:ln>
          <a:effectLst>
            <a:outerShdw blurRad="292100" dist="139700" dir="2700000" algn="tl" rotWithShape="0">
              <a:srgbClr val="333333">
                <a:alpha val="65000"/>
              </a:srgbClr>
            </a:outerShdw>
          </a:effectLst>
        </p:spPr>
      </p:pic>
      <p:sp>
        <p:nvSpPr>
          <p:cNvPr id="4" name="Tekstvak 3"/>
          <p:cNvSpPr txBox="1"/>
          <p:nvPr/>
        </p:nvSpPr>
        <p:spPr>
          <a:xfrm>
            <a:off x="2569579" y="5139159"/>
            <a:ext cx="833377" cy="369332"/>
          </a:xfrm>
          <a:prstGeom prst="rect">
            <a:avLst/>
          </a:prstGeom>
          <a:noFill/>
        </p:spPr>
        <p:txBody>
          <a:bodyPr wrap="square" rtlCol="0">
            <a:spAutoFit/>
          </a:bodyPr>
          <a:lstStyle/>
          <a:p>
            <a:r>
              <a:rPr lang="nl-NL" b="1" dirty="0">
                <a:solidFill>
                  <a:srgbClr val="FF0000"/>
                </a:solidFill>
              </a:rPr>
              <a:t>44 %</a:t>
            </a:r>
          </a:p>
        </p:txBody>
      </p:sp>
      <p:sp>
        <p:nvSpPr>
          <p:cNvPr id="5" name="Tekstvak 4"/>
          <p:cNvSpPr txBox="1"/>
          <p:nvPr/>
        </p:nvSpPr>
        <p:spPr>
          <a:xfrm>
            <a:off x="5856790" y="3611301"/>
            <a:ext cx="960699" cy="369332"/>
          </a:xfrm>
          <a:prstGeom prst="rect">
            <a:avLst/>
          </a:prstGeom>
          <a:noFill/>
        </p:spPr>
        <p:txBody>
          <a:bodyPr wrap="square" rtlCol="0">
            <a:spAutoFit/>
          </a:bodyPr>
          <a:lstStyle/>
          <a:p>
            <a:r>
              <a:rPr lang="nl-NL" b="1" dirty="0">
                <a:solidFill>
                  <a:srgbClr val="FF0000"/>
                </a:solidFill>
              </a:rPr>
              <a:t>80 %</a:t>
            </a:r>
          </a:p>
        </p:txBody>
      </p:sp>
    </p:spTree>
    <p:extLst>
      <p:ext uri="{BB962C8B-B14F-4D97-AF65-F5344CB8AC3E}">
        <p14:creationId xmlns:p14="http://schemas.microsoft.com/office/powerpoint/2010/main" val="1919379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31519" y="604856"/>
            <a:ext cx="8273143" cy="1631216"/>
          </a:xfrm>
          <a:prstGeom prst="rect">
            <a:avLst/>
          </a:prstGeom>
          <a:noFill/>
        </p:spPr>
        <p:txBody>
          <a:bodyPr wrap="square" rtlCol="0">
            <a:spAutoFit/>
          </a:bodyPr>
          <a:lstStyle/>
          <a:p>
            <a:r>
              <a:rPr lang="nl-NL" sz="2000" b="1" dirty="0"/>
              <a:t>Kaiser Permanente </a:t>
            </a:r>
            <a:r>
              <a:rPr lang="nl-NL" sz="2000" b="1" dirty="0" err="1"/>
              <a:t>Northern</a:t>
            </a:r>
            <a:r>
              <a:rPr lang="nl-NL" sz="2000" b="1" dirty="0"/>
              <a:t> California, </a:t>
            </a:r>
            <a:r>
              <a:rPr lang="nl-NL" sz="2000" b="1" dirty="0" err="1"/>
              <a:t>HCD</a:t>
            </a:r>
            <a:r>
              <a:rPr lang="nl-NL" sz="2000" b="1" dirty="0"/>
              <a:t> system</a:t>
            </a:r>
          </a:p>
          <a:p>
            <a:pPr marL="285750" indent="-285750">
              <a:buFontTx/>
              <a:buChar char="-"/>
            </a:pPr>
            <a:r>
              <a:rPr lang="nl-NL" sz="2000" dirty="0"/>
              <a:t>&gt; 2.3 miljoen personen, 21 ziekenhuizen, 45 gezondheidsposten, &gt; 7000 </a:t>
            </a:r>
            <a:r>
              <a:rPr lang="nl-NL" sz="2000" dirty="0" err="1"/>
              <a:t>Dr</a:t>
            </a:r>
            <a:endParaRPr lang="nl-NL" sz="2000" dirty="0"/>
          </a:p>
          <a:p>
            <a:r>
              <a:rPr lang="nl-NL" sz="2000" dirty="0"/>
              <a:t> </a:t>
            </a:r>
          </a:p>
          <a:p>
            <a:r>
              <a:rPr lang="nl-NL" sz="2000" b="1" dirty="0"/>
              <a:t>Kwaliteitsverbetering programma voor hypertensie, 2001-2009</a:t>
            </a:r>
          </a:p>
          <a:p>
            <a:pPr marL="342900" indent="-342900">
              <a:buFontTx/>
              <a:buChar char="-"/>
            </a:pPr>
            <a:r>
              <a:rPr lang="nl-NL" sz="2000" dirty="0"/>
              <a:t>350.000 (2001) ---- 650.000 (2009)</a:t>
            </a:r>
          </a:p>
        </p:txBody>
      </p:sp>
      <p:sp>
        <p:nvSpPr>
          <p:cNvPr id="3" name="Tekstvak 2"/>
          <p:cNvSpPr txBox="1"/>
          <p:nvPr/>
        </p:nvSpPr>
        <p:spPr>
          <a:xfrm>
            <a:off x="532431" y="2569580"/>
            <a:ext cx="8472231" cy="3477875"/>
          </a:xfrm>
          <a:prstGeom prst="rect">
            <a:avLst/>
          </a:prstGeom>
          <a:noFill/>
        </p:spPr>
        <p:txBody>
          <a:bodyPr wrap="square" rtlCol="0">
            <a:spAutoFit/>
          </a:bodyPr>
          <a:lstStyle/>
          <a:p>
            <a:r>
              <a:rPr lang="nl-NL" sz="2000" b="1" dirty="0"/>
              <a:t>Redenen van </a:t>
            </a:r>
            <a:r>
              <a:rPr lang="nl-NL" sz="2000" b="1" dirty="0" err="1"/>
              <a:t>sukses</a:t>
            </a:r>
            <a:endParaRPr lang="nl-NL" sz="2000" b="1" dirty="0"/>
          </a:p>
          <a:p>
            <a:pPr marL="457200" indent="-457200">
              <a:buAutoNum type="arabicPeriod"/>
            </a:pPr>
            <a:r>
              <a:rPr lang="nl-NL" sz="2000" dirty="0"/>
              <a:t>Uitgebreid hypertensie register, review dossiers, koppeling ziekenhuisinfo</a:t>
            </a:r>
          </a:p>
          <a:p>
            <a:pPr marL="457200" indent="-457200">
              <a:buAutoNum type="arabicPeriod"/>
            </a:pPr>
            <a:endParaRPr lang="nl-NL" sz="2000" dirty="0"/>
          </a:p>
          <a:p>
            <a:pPr marL="457200" indent="-457200">
              <a:buAutoNum type="arabicPeriod"/>
            </a:pPr>
            <a:r>
              <a:rPr lang="nl-NL" sz="2000" dirty="0"/>
              <a:t>Stringente protocollen, standaardisatie medicatiestappen, ‘performance-</a:t>
            </a:r>
            <a:r>
              <a:rPr lang="nl-NL" sz="2000" dirty="0" err="1"/>
              <a:t>metrics</a:t>
            </a:r>
            <a:r>
              <a:rPr lang="nl-NL" sz="2000" dirty="0"/>
              <a:t>’ op kliniek niveau</a:t>
            </a:r>
          </a:p>
          <a:p>
            <a:pPr marL="457200" indent="-457200">
              <a:buAutoNum type="arabicPeriod"/>
            </a:pPr>
            <a:endParaRPr lang="nl-NL" sz="2000" dirty="0"/>
          </a:p>
          <a:p>
            <a:pPr marL="457200" indent="-457200">
              <a:buAutoNum type="arabicPeriod"/>
            </a:pPr>
            <a:r>
              <a:rPr lang="nl-NL" sz="2000" dirty="0"/>
              <a:t>Inschakeling </a:t>
            </a:r>
            <a:r>
              <a:rPr lang="nl-NL" sz="2000" dirty="0" err="1"/>
              <a:t>medical</a:t>
            </a:r>
            <a:r>
              <a:rPr lang="nl-NL" sz="2000" dirty="0"/>
              <a:t> </a:t>
            </a:r>
            <a:r>
              <a:rPr lang="nl-NL" sz="2000" dirty="0" err="1"/>
              <a:t>assistants</a:t>
            </a:r>
            <a:endParaRPr lang="nl-NL" sz="2000" dirty="0"/>
          </a:p>
          <a:p>
            <a:pPr marL="457200" indent="-457200">
              <a:buAutoNum type="arabicPeriod"/>
            </a:pPr>
            <a:endParaRPr lang="nl-NL" sz="2000" dirty="0"/>
          </a:p>
          <a:p>
            <a:pPr marL="457200" indent="-457200">
              <a:buAutoNum type="arabicPeriod"/>
            </a:pPr>
            <a:r>
              <a:rPr lang="nl-NL" sz="2000" dirty="0"/>
              <a:t>Breed voorschrijven combinatie </a:t>
            </a:r>
            <a:r>
              <a:rPr lang="nl-NL" sz="2000" dirty="0" err="1"/>
              <a:t>diu</a:t>
            </a:r>
            <a:r>
              <a:rPr lang="nl-NL" sz="2000" dirty="0"/>
              <a:t>-ace</a:t>
            </a:r>
          </a:p>
          <a:p>
            <a:pPr marL="457200" indent="-457200">
              <a:buAutoNum type="arabicPeriod"/>
            </a:pPr>
            <a:endParaRPr lang="nl-NL" sz="2000" dirty="0"/>
          </a:p>
          <a:p>
            <a:pPr marL="457200" indent="-457200">
              <a:buAutoNum type="arabicPeriod"/>
            </a:pPr>
            <a:r>
              <a:rPr lang="nl-NL" sz="2000" dirty="0"/>
              <a:t>Voldoende financiering alle betrokkenen, data-managers </a:t>
            </a:r>
            <a:r>
              <a:rPr lang="nl-NL" sz="2000" dirty="0" err="1"/>
              <a:t>etc</a:t>
            </a:r>
            <a:r>
              <a:rPr lang="nl-NL" sz="2000" dirty="0"/>
              <a:t>!</a:t>
            </a:r>
          </a:p>
        </p:txBody>
      </p:sp>
    </p:spTree>
    <p:extLst>
      <p:ext uri="{BB962C8B-B14F-4D97-AF65-F5344CB8AC3E}">
        <p14:creationId xmlns:p14="http://schemas.microsoft.com/office/powerpoint/2010/main" val="712850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50471" y="1287564"/>
            <a:ext cx="8801939" cy="2215991"/>
          </a:xfrm>
          <a:prstGeom prst="rect">
            <a:avLst/>
          </a:prstGeom>
          <a:noFill/>
        </p:spPr>
        <p:txBody>
          <a:bodyPr wrap="square" rtlCol="0">
            <a:spAutoFit/>
          </a:bodyPr>
          <a:lstStyle/>
          <a:p>
            <a:r>
              <a:rPr lang="nl-NL" dirty="0"/>
              <a:t>	</a:t>
            </a:r>
            <a:r>
              <a:rPr lang="nl-NL" b="1" dirty="0" err="1"/>
              <a:t>CBO</a:t>
            </a:r>
            <a:r>
              <a:rPr lang="nl-NL" b="1" dirty="0"/>
              <a:t> 2000, </a:t>
            </a:r>
            <a:r>
              <a:rPr lang="nl-NL" b="1" dirty="0" err="1"/>
              <a:t>CVRM</a:t>
            </a:r>
            <a:r>
              <a:rPr lang="nl-NL" b="1" dirty="0"/>
              <a:t> 2006, 2011, 2017?</a:t>
            </a:r>
          </a:p>
          <a:p>
            <a:r>
              <a:rPr lang="nl-NL" dirty="0"/>
              <a:t>	</a:t>
            </a:r>
            <a:r>
              <a:rPr lang="nl-NL" sz="2000" dirty="0"/>
              <a:t>- oproepen en screenen van iedereen  &gt; 40 </a:t>
            </a:r>
            <a:r>
              <a:rPr lang="nl-NL" sz="2000" dirty="0" err="1"/>
              <a:t>jr</a:t>
            </a:r>
            <a:r>
              <a:rPr lang="nl-NL" sz="2000" dirty="0"/>
              <a:t> (</a:t>
            </a:r>
            <a:r>
              <a:rPr lang="nl-NL" sz="2000" dirty="0" err="1"/>
              <a:t>ESCP</a:t>
            </a:r>
            <a:r>
              <a:rPr lang="nl-NL" sz="2000" dirty="0"/>
              <a:t> 2016, </a:t>
            </a:r>
            <a:r>
              <a:rPr lang="nl-NL" sz="2000" dirty="0" err="1"/>
              <a:t>CVRM</a:t>
            </a:r>
            <a:r>
              <a:rPr lang="nl-NL" sz="2000" dirty="0"/>
              <a:t> 2017?)</a:t>
            </a:r>
          </a:p>
          <a:p>
            <a:r>
              <a:rPr lang="nl-NL" sz="2000" dirty="0"/>
              <a:t>	- oproepen en screenen van geselecteerde </a:t>
            </a:r>
            <a:r>
              <a:rPr lang="nl-NL" sz="2000" dirty="0" err="1"/>
              <a:t>hoogrisicogroepen</a:t>
            </a:r>
            <a:r>
              <a:rPr lang="nl-NL" sz="2000" dirty="0"/>
              <a:t> 	 			(</a:t>
            </a:r>
            <a:r>
              <a:rPr lang="nl-NL" sz="2000" dirty="0" err="1"/>
              <a:t>NHG</a:t>
            </a:r>
            <a:r>
              <a:rPr lang="nl-NL" sz="2000" dirty="0"/>
              <a:t> preventieconsult, 2011)*</a:t>
            </a:r>
          </a:p>
          <a:p>
            <a:r>
              <a:rPr lang="nl-NL" sz="2000" dirty="0"/>
              <a:t>	- bloeddrukmeting aanbieden aan alle bezoekers van het spreekuur &gt; 20 </a:t>
            </a:r>
            <a:r>
              <a:rPr lang="nl-NL" sz="2000" dirty="0" err="1"/>
              <a:t>jr</a:t>
            </a:r>
            <a:endParaRPr lang="nl-NL" sz="2000" dirty="0"/>
          </a:p>
          <a:p>
            <a:r>
              <a:rPr lang="nl-NL" sz="2000" dirty="0"/>
              <a:t>	 (ons – oud – plan), op zoek naar de ontbrekende 2.000.000 + risicoprofiel 	 	aanbieden </a:t>
            </a:r>
            <a:r>
              <a:rPr lang="nl-NL" sz="2000" dirty="0" err="1"/>
              <a:t>hoogrisico</a:t>
            </a:r>
            <a:r>
              <a:rPr lang="nl-NL" sz="2000" dirty="0"/>
              <a:t> </a:t>
            </a:r>
            <a:r>
              <a:rPr lang="nl-NL" sz="2000" dirty="0" err="1"/>
              <a:t>normotensieven</a:t>
            </a:r>
            <a:r>
              <a:rPr lang="nl-NL" sz="2000" dirty="0"/>
              <a:t> </a:t>
            </a:r>
          </a:p>
        </p:txBody>
      </p:sp>
      <p:sp>
        <p:nvSpPr>
          <p:cNvPr id="3" name="Tekstvak 2"/>
          <p:cNvSpPr txBox="1"/>
          <p:nvPr/>
        </p:nvSpPr>
        <p:spPr>
          <a:xfrm>
            <a:off x="486137" y="3718559"/>
            <a:ext cx="8466273" cy="1938992"/>
          </a:xfrm>
          <a:prstGeom prst="rect">
            <a:avLst/>
          </a:prstGeom>
          <a:noFill/>
        </p:spPr>
        <p:txBody>
          <a:bodyPr wrap="square" rtlCol="0">
            <a:spAutoFit/>
          </a:bodyPr>
          <a:lstStyle/>
          <a:p>
            <a:r>
              <a:rPr lang="nl-NL" sz="2000" b="1" dirty="0"/>
              <a:t>…* Preventieconsult (2011) - rokende mannen en vrouwen &gt; 50 jaar</a:t>
            </a:r>
          </a:p>
          <a:p>
            <a:r>
              <a:rPr lang="nl-NL" sz="2000" b="1" dirty="0"/>
              <a:t>						   - ouderen &gt; 60 jaar</a:t>
            </a:r>
          </a:p>
          <a:p>
            <a:r>
              <a:rPr lang="nl-NL" sz="2000" b="1" dirty="0"/>
              <a:t>						   - iedereen met zelfverklaard matig tot hoog risico</a:t>
            </a:r>
          </a:p>
          <a:p>
            <a:endParaRPr lang="nl-NL" sz="2000" b="1" dirty="0"/>
          </a:p>
          <a:p>
            <a:r>
              <a:rPr lang="nl-NL" sz="2000" dirty="0"/>
              <a:t>… Het is niet uit te sluiten dat de (kosten)effectiviteit van (medicamenteuze) therapie bij door vragenlijsten opgespoorde mensen lager is…</a:t>
            </a:r>
          </a:p>
        </p:txBody>
      </p:sp>
      <p:sp>
        <p:nvSpPr>
          <p:cNvPr id="4" name="Tekstvak 3"/>
          <p:cNvSpPr txBox="1"/>
          <p:nvPr/>
        </p:nvSpPr>
        <p:spPr>
          <a:xfrm>
            <a:off x="60960" y="180564"/>
            <a:ext cx="8891451" cy="1077218"/>
          </a:xfrm>
          <a:prstGeom prst="rect">
            <a:avLst/>
          </a:prstGeom>
          <a:noFill/>
        </p:spPr>
        <p:txBody>
          <a:bodyPr wrap="square" rtlCol="0">
            <a:spAutoFit/>
          </a:bodyPr>
          <a:lstStyle/>
          <a:p>
            <a:pPr algn="ctr"/>
            <a:r>
              <a:rPr lang="nl-NL" sz="3200" b="1" dirty="0"/>
              <a:t>Opsporingsstrategieën primaire (selectieve) preventie</a:t>
            </a:r>
          </a:p>
        </p:txBody>
      </p:sp>
      <p:pic>
        <p:nvPicPr>
          <p:cNvPr id="5" name="Afbeelding 4"/>
          <p:cNvPicPr>
            <a:picLocks noChangeAspect="1"/>
          </p:cNvPicPr>
          <p:nvPr/>
        </p:nvPicPr>
        <p:blipFill rotWithShape="1">
          <a:blip r:embed="rId3"/>
          <a:srcRect l="45792" t="32526" r="8426" b="24744"/>
          <a:stretch/>
        </p:blipFill>
        <p:spPr>
          <a:xfrm>
            <a:off x="3100031" y="5547394"/>
            <a:ext cx="2061057" cy="1265873"/>
          </a:xfrm>
          <a:prstGeom prst="rect">
            <a:avLst/>
          </a:prstGeom>
        </p:spPr>
      </p:pic>
    </p:spTree>
    <p:extLst>
      <p:ext uri="{BB962C8B-B14F-4D97-AF65-F5344CB8AC3E}">
        <p14:creationId xmlns:p14="http://schemas.microsoft.com/office/powerpoint/2010/main" val="347312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92595" y="1481560"/>
            <a:ext cx="8924082" cy="3923818"/>
          </a:xfrm>
          <a:prstGeom prst="rect">
            <a:avLst/>
          </a:prstGeom>
        </p:spPr>
      </p:pic>
      <p:sp>
        <p:nvSpPr>
          <p:cNvPr id="3" name="Tekstvak 2"/>
          <p:cNvSpPr txBox="1"/>
          <p:nvPr/>
        </p:nvSpPr>
        <p:spPr>
          <a:xfrm>
            <a:off x="219918" y="347241"/>
            <a:ext cx="8796759" cy="523220"/>
          </a:xfrm>
          <a:prstGeom prst="rect">
            <a:avLst/>
          </a:prstGeom>
          <a:noFill/>
        </p:spPr>
        <p:txBody>
          <a:bodyPr wrap="square" rtlCol="0">
            <a:spAutoFit/>
          </a:bodyPr>
          <a:lstStyle/>
          <a:p>
            <a:r>
              <a:rPr lang="nl-NL" sz="2800" b="1" dirty="0"/>
              <a:t>Joint </a:t>
            </a:r>
            <a:r>
              <a:rPr lang="nl-NL" sz="2800" b="1" dirty="0" err="1"/>
              <a:t>ESC</a:t>
            </a:r>
            <a:r>
              <a:rPr lang="nl-NL" sz="2800" b="1" dirty="0"/>
              <a:t> </a:t>
            </a:r>
            <a:r>
              <a:rPr lang="nl-NL" sz="2800" b="1" dirty="0" err="1"/>
              <a:t>Guidelines</a:t>
            </a:r>
            <a:r>
              <a:rPr lang="nl-NL" sz="2800" b="1" dirty="0"/>
              <a:t> / </a:t>
            </a:r>
            <a:r>
              <a:rPr lang="nl-NL" sz="2800" b="1" dirty="0" err="1"/>
              <a:t>Atherosclerosis</a:t>
            </a:r>
            <a:r>
              <a:rPr lang="nl-NL" sz="2800" b="1" dirty="0"/>
              <a:t> 252 (2016) 207 - 274</a:t>
            </a:r>
          </a:p>
        </p:txBody>
      </p:sp>
      <p:sp>
        <p:nvSpPr>
          <p:cNvPr id="4" name="Rechthoek 3"/>
          <p:cNvSpPr/>
          <p:nvPr/>
        </p:nvSpPr>
        <p:spPr>
          <a:xfrm>
            <a:off x="81023" y="4386805"/>
            <a:ext cx="8935654" cy="10185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97676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B5CA8F87-3D87-4528-BEF0-500DD041A434}" type="slidenum">
              <a:rPr lang="nl-NL" smtClean="0"/>
              <a:t>18</a:t>
            </a:fld>
            <a:endParaRPr lang="nl-NL"/>
          </a:p>
        </p:txBody>
      </p:sp>
      <p:pic>
        <p:nvPicPr>
          <p:cNvPr id="3" name="Afbeelding 2"/>
          <p:cNvPicPr>
            <a:picLocks noChangeAspect="1"/>
          </p:cNvPicPr>
          <p:nvPr/>
        </p:nvPicPr>
        <p:blipFill rotWithShape="1">
          <a:blip r:embed="rId3"/>
          <a:srcRect l="24322" t="37258" r="42034" b="20323"/>
          <a:stretch/>
        </p:blipFill>
        <p:spPr>
          <a:xfrm>
            <a:off x="477269" y="522515"/>
            <a:ext cx="8191745" cy="5529942"/>
          </a:xfrm>
          <a:prstGeom prst="rect">
            <a:avLst/>
          </a:prstGeom>
          <a:ln>
            <a:noFill/>
          </a:ln>
          <a:effectLst>
            <a:outerShdw blurRad="292100" dist="139700" dir="2700000" algn="tl" rotWithShape="0">
              <a:srgbClr val="333333">
                <a:alpha val="65000"/>
              </a:srgbClr>
            </a:outerShdw>
          </a:effectLst>
        </p:spPr>
      </p:pic>
      <p:sp>
        <p:nvSpPr>
          <p:cNvPr id="4" name="Tekstvak 3"/>
          <p:cNvSpPr txBox="1"/>
          <p:nvPr/>
        </p:nvSpPr>
        <p:spPr>
          <a:xfrm>
            <a:off x="3933779" y="3697429"/>
            <a:ext cx="2867186" cy="523220"/>
          </a:xfrm>
          <a:prstGeom prst="rect">
            <a:avLst/>
          </a:prstGeom>
          <a:noFill/>
        </p:spPr>
        <p:txBody>
          <a:bodyPr wrap="square" rtlCol="0">
            <a:spAutoFit/>
          </a:bodyPr>
          <a:lstStyle/>
          <a:p>
            <a:r>
              <a:rPr lang="nl-NL" sz="2800" b="1" dirty="0">
                <a:solidFill>
                  <a:schemeClr val="bg1"/>
                </a:solidFill>
              </a:rPr>
              <a:t>Patiënten</a:t>
            </a:r>
          </a:p>
        </p:txBody>
      </p:sp>
      <p:sp>
        <p:nvSpPr>
          <p:cNvPr id="6" name="Tekstvak 5"/>
          <p:cNvSpPr txBox="1"/>
          <p:nvPr/>
        </p:nvSpPr>
        <p:spPr>
          <a:xfrm>
            <a:off x="1239864" y="2440982"/>
            <a:ext cx="1340603" cy="523220"/>
          </a:xfrm>
          <a:prstGeom prst="rect">
            <a:avLst/>
          </a:prstGeom>
          <a:noFill/>
        </p:spPr>
        <p:txBody>
          <a:bodyPr wrap="square" rtlCol="0">
            <a:spAutoFit/>
          </a:bodyPr>
          <a:lstStyle/>
          <a:p>
            <a:r>
              <a:rPr lang="nl-NL" sz="2800" b="1" dirty="0">
                <a:solidFill>
                  <a:schemeClr val="bg1"/>
                </a:solidFill>
              </a:rPr>
              <a:t>Dokters</a:t>
            </a:r>
          </a:p>
        </p:txBody>
      </p:sp>
      <p:sp>
        <p:nvSpPr>
          <p:cNvPr id="7" name="Tekstvak 6"/>
          <p:cNvSpPr txBox="1"/>
          <p:nvPr/>
        </p:nvSpPr>
        <p:spPr>
          <a:xfrm>
            <a:off x="4736592" y="1642821"/>
            <a:ext cx="2702593" cy="523220"/>
          </a:xfrm>
          <a:prstGeom prst="rect">
            <a:avLst/>
          </a:prstGeom>
          <a:noFill/>
        </p:spPr>
        <p:txBody>
          <a:bodyPr wrap="square" rtlCol="0">
            <a:spAutoFit/>
          </a:bodyPr>
          <a:lstStyle/>
          <a:p>
            <a:r>
              <a:rPr lang="nl-NL" sz="2800" b="1" dirty="0">
                <a:solidFill>
                  <a:schemeClr val="bg1"/>
                </a:solidFill>
              </a:rPr>
              <a:t>Zorgverzekeraars</a:t>
            </a:r>
          </a:p>
        </p:txBody>
      </p:sp>
      <p:sp>
        <p:nvSpPr>
          <p:cNvPr id="8" name="Tekstvak 7"/>
          <p:cNvSpPr txBox="1"/>
          <p:nvPr/>
        </p:nvSpPr>
        <p:spPr>
          <a:xfrm>
            <a:off x="5650992" y="3448373"/>
            <a:ext cx="2051664" cy="523220"/>
          </a:xfrm>
          <a:prstGeom prst="rect">
            <a:avLst/>
          </a:prstGeom>
          <a:noFill/>
        </p:spPr>
        <p:txBody>
          <a:bodyPr wrap="square" rtlCol="0">
            <a:spAutoFit/>
          </a:bodyPr>
          <a:lstStyle/>
          <a:p>
            <a:r>
              <a:rPr lang="nl-NL" sz="2800" b="1" dirty="0">
                <a:solidFill>
                  <a:schemeClr val="bg1"/>
                </a:solidFill>
              </a:rPr>
              <a:t>Gemeenten</a:t>
            </a:r>
          </a:p>
        </p:txBody>
      </p:sp>
      <p:sp>
        <p:nvSpPr>
          <p:cNvPr id="9" name="Tekstvak 8"/>
          <p:cNvSpPr txBox="1"/>
          <p:nvPr/>
        </p:nvSpPr>
        <p:spPr>
          <a:xfrm>
            <a:off x="3626603" y="1910758"/>
            <a:ext cx="922150" cy="523220"/>
          </a:xfrm>
          <a:prstGeom prst="rect">
            <a:avLst/>
          </a:prstGeom>
          <a:noFill/>
        </p:spPr>
        <p:txBody>
          <a:bodyPr wrap="square" rtlCol="0">
            <a:spAutoFit/>
          </a:bodyPr>
          <a:lstStyle/>
          <a:p>
            <a:r>
              <a:rPr lang="nl-NL" sz="2800" b="1" dirty="0">
                <a:solidFill>
                  <a:schemeClr val="bg1"/>
                </a:solidFill>
              </a:rPr>
              <a:t>Rijk</a:t>
            </a:r>
          </a:p>
        </p:txBody>
      </p:sp>
    </p:spTree>
    <p:extLst>
      <p:ext uri="{BB962C8B-B14F-4D97-AF65-F5344CB8AC3E}">
        <p14:creationId xmlns:p14="http://schemas.microsoft.com/office/powerpoint/2010/main" val="141140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extLst>
              <a:ext uri="{BEBA8EAE-BF5A-486C-A8C5-ECC9F3942E4B}">
                <a14:imgProps xmlns:a14="http://schemas.microsoft.com/office/drawing/2010/main">
                  <a14:imgLayer r:embed="rId4">
                    <a14:imgEffect>
                      <a14:brightnessContrast bright="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kstvak 1"/>
          <p:cNvSpPr txBox="1"/>
          <p:nvPr/>
        </p:nvSpPr>
        <p:spPr>
          <a:xfrm>
            <a:off x="237744" y="2005152"/>
            <a:ext cx="861364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miljoen onbekende hypertensiepatiënten</a:t>
            </a:r>
          </a:p>
        </p:txBody>
      </p:sp>
      <p:sp>
        <p:nvSpPr>
          <p:cNvPr id="3" name="Rechthoek 2"/>
          <p:cNvSpPr/>
          <p:nvPr/>
        </p:nvSpPr>
        <p:spPr>
          <a:xfrm>
            <a:off x="237744" y="1643745"/>
            <a:ext cx="8514370" cy="127362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38100">
            <a:solidFill>
              <a:srgbClr val="C00000"/>
            </a:solidFill>
            <a:prstDash val="solid"/>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2.000.000 onbekende </a:t>
            </a:r>
            <a:r>
              <a:rPr kumimoji="0" lang="nl-NL"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hypertensiepatienten</a:t>
            </a:r>
            <a:endPar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1436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B5CA8F87-3D87-4528-BEF0-500DD041A434}" type="slidenum">
              <a:rPr lang="nl-NL" smtClean="0"/>
              <a:t>2</a:t>
            </a:fld>
            <a:endParaRPr lang="nl-NL"/>
          </a:p>
        </p:txBody>
      </p:sp>
      <p:pic>
        <p:nvPicPr>
          <p:cNvPr id="3" name="Afbeelding 2"/>
          <p:cNvPicPr>
            <a:picLocks noChangeAspect="1"/>
          </p:cNvPicPr>
          <p:nvPr/>
        </p:nvPicPr>
        <p:blipFill rotWithShape="1">
          <a:blip r:embed="rId3"/>
          <a:srcRect l="24322" t="37258" r="42034" b="20323"/>
          <a:stretch/>
        </p:blipFill>
        <p:spPr>
          <a:xfrm>
            <a:off x="-131113" y="-136524"/>
            <a:ext cx="9379285" cy="7081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kstvak 9"/>
          <p:cNvSpPr txBox="1"/>
          <p:nvPr/>
        </p:nvSpPr>
        <p:spPr>
          <a:xfrm>
            <a:off x="600684" y="1110056"/>
            <a:ext cx="8228662" cy="1569660"/>
          </a:xfrm>
          <a:prstGeom prst="rect">
            <a:avLst/>
          </a:prstGeom>
          <a:noFill/>
        </p:spPr>
        <p:txBody>
          <a:bodyPr wrap="square" rtlCol="0">
            <a:spAutoFit/>
          </a:bodyPr>
          <a:lstStyle/>
          <a:p>
            <a:pPr algn="ctr"/>
            <a:r>
              <a:rPr lang="nl-NL" sz="4800" b="1" dirty="0">
                <a:solidFill>
                  <a:schemeClr val="bg1"/>
                </a:solidFill>
              </a:rPr>
              <a:t>Opsporing van Hypertensie zou moeten lonen… </a:t>
            </a:r>
            <a:endParaRPr lang="nl-NL" sz="2000" b="1" dirty="0"/>
          </a:p>
        </p:txBody>
      </p:sp>
      <p:sp>
        <p:nvSpPr>
          <p:cNvPr id="5" name="Rechthoek 4"/>
          <p:cNvSpPr/>
          <p:nvPr/>
        </p:nvSpPr>
        <p:spPr>
          <a:xfrm>
            <a:off x="4566209" y="4901100"/>
            <a:ext cx="4572000" cy="830997"/>
          </a:xfrm>
          <a:prstGeom prst="rect">
            <a:avLst/>
          </a:prstGeom>
        </p:spPr>
        <p:txBody>
          <a:bodyPr>
            <a:spAutoFit/>
          </a:bodyPr>
          <a:lstStyle/>
          <a:p>
            <a:pPr algn="ctr"/>
            <a:r>
              <a:rPr lang="nl-NL" sz="2400" dirty="0">
                <a:solidFill>
                  <a:schemeClr val="bg1"/>
                </a:solidFill>
              </a:rPr>
              <a:t>Gert van Montfrans, </a:t>
            </a:r>
            <a:r>
              <a:rPr lang="nl-NL" sz="2400" dirty="0" err="1">
                <a:solidFill>
                  <a:schemeClr val="bg1"/>
                </a:solidFill>
              </a:rPr>
              <a:t>AMC</a:t>
            </a:r>
            <a:endParaRPr lang="nl-NL" sz="2400" dirty="0">
              <a:solidFill>
                <a:schemeClr val="bg1"/>
              </a:solidFill>
            </a:endParaRPr>
          </a:p>
          <a:p>
            <a:pPr algn="ctr"/>
            <a:r>
              <a:rPr lang="nl-NL" sz="2400" dirty="0">
                <a:solidFill>
                  <a:schemeClr val="bg1"/>
                </a:solidFill>
              </a:rPr>
              <a:t>3 februari 2017</a:t>
            </a:r>
          </a:p>
        </p:txBody>
      </p:sp>
    </p:spTree>
    <p:extLst>
      <p:ext uri="{BB962C8B-B14F-4D97-AF65-F5344CB8AC3E}">
        <p14:creationId xmlns:p14="http://schemas.microsoft.com/office/powerpoint/2010/main" val="2800077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447800" y="1208314"/>
            <a:ext cx="6193971" cy="3170099"/>
          </a:xfrm>
          <a:prstGeom prst="rect">
            <a:avLst/>
          </a:prstGeom>
          <a:noFill/>
        </p:spPr>
        <p:txBody>
          <a:bodyPr wrap="square" rtlCol="0">
            <a:spAutoFit/>
          </a:bodyPr>
          <a:lstStyle/>
          <a:p>
            <a:r>
              <a:rPr lang="nl-NL" sz="4000" dirty="0"/>
              <a:t>Meer				</a:t>
            </a:r>
            <a:r>
              <a:rPr lang="nl-NL" sz="4000" dirty="0" err="1"/>
              <a:t>Citius</a:t>
            </a:r>
            <a:endParaRPr lang="nl-NL" sz="4000" dirty="0"/>
          </a:p>
          <a:p>
            <a:endParaRPr lang="nl-NL" sz="4000" dirty="0"/>
          </a:p>
          <a:p>
            <a:r>
              <a:rPr lang="nl-NL" sz="4000" dirty="0"/>
              <a:t>Eerder				</a:t>
            </a:r>
            <a:r>
              <a:rPr lang="nl-NL" sz="4000" dirty="0" err="1"/>
              <a:t>Altius</a:t>
            </a:r>
            <a:endParaRPr lang="nl-NL" sz="4000" dirty="0"/>
          </a:p>
          <a:p>
            <a:endParaRPr lang="nl-NL" sz="4000" dirty="0"/>
          </a:p>
          <a:p>
            <a:r>
              <a:rPr lang="nl-NL" sz="4000" dirty="0"/>
              <a:t>Beter				</a:t>
            </a:r>
            <a:r>
              <a:rPr lang="nl-NL" sz="4000" dirty="0" err="1"/>
              <a:t>Fortius</a:t>
            </a:r>
            <a:endParaRPr lang="nl-NL" sz="4000" dirty="0"/>
          </a:p>
        </p:txBody>
      </p:sp>
    </p:spTree>
    <p:extLst>
      <p:ext uri="{BB962C8B-B14F-4D97-AF65-F5344CB8AC3E}">
        <p14:creationId xmlns:p14="http://schemas.microsoft.com/office/powerpoint/2010/main" val="2764481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pic>
        <p:nvPicPr>
          <p:cNvPr id="5" name="Afbeelding 4"/>
          <p:cNvPicPr>
            <a:picLocks noChangeAspect="1"/>
          </p:cNvPicPr>
          <p:nvPr/>
        </p:nvPicPr>
        <p:blipFill rotWithShape="1">
          <a:blip r:embed="rId3"/>
          <a:srcRect l="17678" t="24653" r="27232" b="8143"/>
          <a:stretch/>
        </p:blipFill>
        <p:spPr>
          <a:xfrm>
            <a:off x="216568" y="971550"/>
            <a:ext cx="8737265" cy="5706836"/>
          </a:xfrm>
          <a:prstGeom prst="rect">
            <a:avLst/>
          </a:prstGeom>
        </p:spPr>
      </p:pic>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a:blip r:embed="rId4"/>
          <a:stretch>
            <a:fillRect/>
          </a:stretch>
        </p:blipFill>
        <p:spPr>
          <a:xfrm>
            <a:off x="4495800" y="3352800"/>
            <a:ext cx="152400" cy="152400"/>
          </a:xfrm>
          <a:prstGeom prst="rect">
            <a:avLst/>
          </a:prstGeom>
        </p:spPr>
      </p:pic>
      <p:sp>
        <p:nvSpPr>
          <p:cNvPr id="6" name="Rechthoek 5"/>
          <p:cNvSpPr/>
          <p:nvPr/>
        </p:nvSpPr>
        <p:spPr>
          <a:xfrm>
            <a:off x="287383" y="4429919"/>
            <a:ext cx="4005943" cy="182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22502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8987" t="25916" r="30000" b="3438"/>
          <a:stretch/>
        </p:blipFill>
        <p:spPr>
          <a:xfrm>
            <a:off x="175566" y="1342664"/>
            <a:ext cx="8697223" cy="5359078"/>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175566" y="185195"/>
            <a:ext cx="8829538" cy="523220"/>
          </a:xfrm>
          <a:prstGeom prst="rect">
            <a:avLst/>
          </a:prstGeom>
          <a:noFill/>
        </p:spPr>
        <p:txBody>
          <a:bodyPr wrap="square" rtlCol="0">
            <a:spAutoFit/>
          </a:bodyPr>
          <a:lstStyle/>
          <a:p>
            <a:r>
              <a:rPr lang="nl-NL" sz="2800" b="1" dirty="0">
                <a:latin typeface="Arial" panose="020B0604020202020204" pitchFamily="34" charset="0"/>
                <a:cs typeface="Arial" panose="020B0604020202020204" pitchFamily="34" charset="0"/>
              </a:rPr>
              <a:t>Risicofactoren </a:t>
            </a:r>
            <a:r>
              <a:rPr lang="nl-NL" sz="2800" b="1" dirty="0" err="1">
                <a:latin typeface="Arial" panose="020B0604020202020204" pitchFamily="34" charset="0"/>
                <a:cs typeface="Arial" panose="020B0604020202020204" pitchFamily="34" charset="0"/>
              </a:rPr>
              <a:t>HVZ</a:t>
            </a:r>
            <a:r>
              <a:rPr lang="nl-NL" sz="2800" b="1" dirty="0">
                <a:latin typeface="Arial" panose="020B0604020202020204" pitchFamily="34" charset="0"/>
                <a:cs typeface="Arial" panose="020B0604020202020204" pitchFamily="34" charset="0"/>
              </a:rPr>
              <a:t> Paramaribo, </a:t>
            </a:r>
            <a:r>
              <a:rPr lang="nl-NL" sz="2800" b="1" dirty="0" err="1">
                <a:latin typeface="Arial" panose="020B0604020202020204" pitchFamily="34" charset="0"/>
                <a:cs typeface="Arial" panose="020B0604020202020204" pitchFamily="34" charset="0"/>
              </a:rPr>
              <a:t>HeliSur</a:t>
            </a:r>
            <a:r>
              <a:rPr lang="nl-NL" sz="2800" b="1" dirty="0">
                <a:latin typeface="Arial" panose="020B0604020202020204" pitchFamily="34" charset="0"/>
                <a:cs typeface="Arial" panose="020B0604020202020204" pitchFamily="34" charset="0"/>
              </a:rPr>
              <a:t>, 2015</a:t>
            </a:r>
          </a:p>
        </p:txBody>
      </p:sp>
    </p:spTree>
    <p:extLst>
      <p:ext uri="{BB962C8B-B14F-4D97-AF65-F5344CB8AC3E}">
        <p14:creationId xmlns:p14="http://schemas.microsoft.com/office/powerpoint/2010/main" val="808943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0" name="Picture 2"/>
          <p:cNvPicPr>
            <a:picLocks noChangeAspect="1" noChangeArrowheads="1"/>
          </p:cNvPicPr>
          <p:nvPr/>
        </p:nvPicPr>
        <p:blipFill>
          <a:blip r:embed="rId3"/>
          <a:srcRect l="24742" t="21658" r="5069" b="19083"/>
          <a:stretch>
            <a:fillRect/>
          </a:stretch>
        </p:blipFill>
        <p:spPr bwMode="auto">
          <a:xfrm>
            <a:off x="381000" y="3819525"/>
            <a:ext cx="5334000" cy="2952750"/>
          </a:xfrm>
          <a:prstGeom prst="rect">
            <a:avLst/>
          </a:prstGeom>
          <a:ln>
            <a:noFill/>
          </a:ln>
          <a:effectLst>
            <a:outerShdw blurRad="292100" dist="139700" dir="2700000" algn="tl" rotWithShape="0">
              <a:srgbClr val="333333">
                <a:alpha val="65000"/>
              </a:srgbClr>
            </a:outerShdw>
          </a:effectLst>
        </p:spPr>
      </p:pic>
      <p:pic>
        <p:nvPicPr>
          <p:cNvPr id="467971" name="Picture 3"/>
          <p:cNvPicPr>
            <a:picLocks noChangeAspect="1" noChangeArrowheads="1"/>
          </p:cNvPicPr>
          <p:nvPr/>
        </p:nvPicPr>
        <p:blipFill>
          <a:blip r:embed="rId4"/>
          <a:srcRect l="29420" t="33253" r="5069" b="8775"/>
          <a:stretch>
            <a:fillRect/>
          </a:stretch>
        </p:blipFill>
        <p:spPr bwMode="auto">
          <a:xfrm>
            <a:off x="381000" y="914400"/>
            <a:ext cx="5334000" cy="2819400"/>
          </a:xfrm>
          <a:prstGeom prst="rect">
            <a:avLst/>
          </a:prstGeom>
          <a:ln>
            <a:noFill/>
          </a:ln>
          <a:effectLst>
            <a:outerShdw blurRad="292100" dist="139700" dir="2700000" algn="tl" rotWithShape="0">
              <a:srgbClr val="333333">
                <a:alpha val="65000"/>
              </a:srgbClr>
            </a:outerShdw>
          </a:effectLst>
        </p:spPr>
      </p:pic>
      <p:sp>
        <p:nvSpPr>
          <p:cNvPr id="46084" name="Text Box 4"/>
          <p:cNvSpPr txBox="1">
            <a:spLocks noChangeArrowheads="1"/>
          </p:cNvSpPr>
          <p:nvPr/>
        </p:nvSpPr>
        <p:spPr bwMode="auto">
          <a:xfrm>
            <a:off x="5791200" y="1371600"/>
            <a:ext cx="3200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nl-NL" sz="1800" b="1" i="0" u="none" strike="noStrike" kern="0" cap="none" spc="0" normalizeH="0" baseline="0" noProof="0">
                <a:ln>
                  <a:noFill/>
                </a:ln>
                <a:solidFill>
                  <a:schemeClr val="accent2"/>
                </a:solidFill>
                <a:effectLst/>
                <a:uLnTx/>
                <a:uFillTx/>
                <a:latin typeface="Arial" panose="020B0604020202020204" pitchFamily="34" charset="0"/>
              </a:rPr>
              <a:t>Optimal: BP &lt;120/80 mmHg</a:t>
            </a:r>
          </a:p>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nl-NL" sz="1800" b="1" i="0" u="none" strike="noStrike" kern="0" cap="none" spc="0" normalizeH="0" baseline="0" noProof="0">
                <a:ln>
                  <a:noFill/>
                </a:ln>
                <a:solidFill>
                  <a:schemeClr val="accent2"/>
                </a:solidFill>
                <a:effectLst/>
                <a:uLnTx/>
                <a:uFillTx/>
                <a:latin typeface="Arial" panose="020B0604020202020204" pitchFamily="34" charset="0"/>
              </a:rPr>
              <a:t>Normal:120-129/80–84 mmHg</a:t>
            </a:r>
          </a:p>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nl-NL" sz="1800" b="1" i="0" u="none" strike="noStrike" kern="0" cap="none" spc="0" normalizeH="0" baseline="0" noProof="0">
                <a:ln>
                  <a:noFill/>
                </a:ln>
                <a:solidFill>
                  <a:schemeClr val="accent2"/>
                </a:solidFill>
                <a:effectLst/>
                <a:uLnTx/>
                <a:uFillTx/>
                <a:latin typeface="Arial" panose="020B0604020202020204" pitchFamily="34" charset="0"/>
              </a:rPr>
              <a:t>High-normal: 130-139/85-89</a:t>
            </a:r>
            <a:endParaRPr kumimoji="0" lang="en-GB" altLang="nl-NL" sz="1800" b="1" i="0" u="none" strike="noStrike" kern="0" cap="none" spc="0" normalizeH="0" baseline="0" noProof="0">
              <a:ln>
                <a:noFill/>
              </a:ln>
              <a:solidFill>
                <a:schemeClr val="accent2"/>
              </a:solidFill>
              <a:effectLst/>
              <a:uLnTx/>
              <a:uFillTx/>
              <a:latin typeface="Arial" panose="020B0604020202020204" pitchFamily="34" charset="0"/>
            </a:endParaRPr>
          </a:p>
        </p:txBody>
      </p:sp>
      <p:sp>
        <p:nvSpPr>
          <p:cNvPr id="16389" name="Text Box 5"/>
          <p:cNvSpPr txBox="1">
            <a:spLocks noChangeArrowheads="1"/>
          </p:cNvSpPr>
          <p:nvPr/>
        </p:nvSpPr>
        <p:spPr bwMode="auto">
          <a:xfrm>
            <a:off x="381000" y="0"/>
            <a:ext cx="8458200" cy="946150"/>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dirty="0">
                <a:ln>
                  <a:noFill/>
                </a:ln>
                <a:effectLst>
                  <a:outerShdw blurRad="38100" dist="38100" dir="2700000" algn="tl">
                    <a:srgbClr val="000000">
                      <a:alpha val="43137"/>
                    </a:srgbClr>
                  </a:outerShdw>
                </a:effectLst>
                <a:uLnTx/>
                <a:uFillTx/>
                <a:latin typeface="Arial" charset="0"/>
                <a:cs typeface="Arial" charset="0"/>
              </a:rPr>
              <a:t>Cumulative incidence cardiovascular events according to Blood Pressure at entry</a:t>
            </a:r>
            <a:endParaRPr kumimoji="0" lang="en-GB" sz="2800" b="1" i="0" u="none" strike="noStrike" kern="0" cap="none" spc="0" normalizeH="0" baseline="0" noProof="0" dirty="0">
              <a:ln>
                <a:noFill/>
              </a:ln>
              <a:effectLst>
                <a:outerShdw blurRad="38100" dist="38100" dir="2700000" algn="tl">
                  <a:srgbClr val="000000">
                    <a:alpha val="43137"/>
                  </a:srgbClr>
                </a:outerShdw>
              </a:effectLst>
              <a:uLnTx/>
              <a:uFillTx/>
              <a:latin typeface="Arial" charset="0"/>
              <a:cs typeface="Arial" charset="0"/>
            </a:endParaRPr>
          </a:p>
        </p:txBody>
      </p:sp>
      <p:sp>
        <p:nvSpPr>
          <p:cNvPr id="46086" name="Text Box 6"/>
          <p:cNvSpPr txBox="1">
            <a:spLocks noChangeArrowheads="1"/>
          </p:cNvSpPr>
          <p:nvPr/>
        </p:nvSpPr>
        <p:spPr bwMode="auto">
          <a:xfrm>
            <a:off x="6027738" y="3430588"/>
            <a:ext cx="2574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nl-NL" sz="1800" b="0" i="1" u="none" strike="noStrike" kern="0" cap="none" spc="0" normalizeH="0" baseline="0" noProof="0">
                <a:ln>
                  <a:noFill/>
                </a:ln>
                <a:solidFill>
                  <a:schemeClr val="tx2"/>
                </a:solidFill>
                <a:effectLst/>
                <a:uLnTx/>
                <a:uFillTx/>
                <a:latin typeface="Comic Sans MS" panose="030F0702030302020204" pitchFamily="66" charset="0"/>
              </a:rPr>
              <a:t>Framingham, NEJM, 2001</a:t>
            </a:r>
            <a:endParaRPr kumimoji="0" lang="en-GB" altLang="nl-NL" sz="1800" b="0" i="1" u="none" strike="noStrike" kern="0" cap="none" spc="0" normalizeH="0" baseline="0" noProof="0">
              <a:ln>
                <a:noFill/>
              </a:ln>
              <a:solidFill>
                <a:schemeClr val="tx2"/>
              </a:solidFill>
              <a:effectLst/>
              <a:uLnTx/>
              <a:uFillTx/>
              <a:latin typeface="Comic Sans MS" panose="030F0702030302020204" pitchFamily="66" charset="0"/>
            </a:endParaRPr>
          </a:p>
        </p:txBody>
      </p:sp>
    </p:spTree>
    <p:extLst>
      <p:ext uri="{BB962C8B-B14F-4D97-AF65-F5344CB8AC3E}">
        <p14:creationId xmlns:p14="http://schemas.microsoft.com/office/powerpoint/2010/main" val="12531191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685800" y="381000"/>
            <a:ext cx="77390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nl-NL"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Schematic time course of human atherogenesis</a:t>
            </a:r>
            <a:endParaRPr kumimoji="0" lang="en-US" altLang="nl-NL" sz="2800" b="1" i="1"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49155" name="AutoShape 3"/>
          <p:cNvSpPr>
            <a:spLocks noChangeArrowheads="1"/>
          </p:cNvSpPr>
          <p:nvPr/>
        </p:nvSpPr>
        <p:spPr bwMode="auto">
          <a:xfrm flipV="1">
            <a:off x="6165850" y="4138613"/>
            <a:ext cx="1808163" cy="1119187"/>
          </a:xfrm>
          <a:prstGeom prst="roundRect">
            <a:avLst>
              <a:gd name="adj" fmla="val 16667"/>
            </a:avLst>
          </a:prstGeom>
          <a:gradFill rotWithShape="0">
            <a:gsLst>
              <a:gs pos="0">
                <a:srgbClr val="0033CC"/>
              </a:gs>
              <a:gs pos="100000">
                <a:srgbClr val="50005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6" name="AutoShape 4"/>
          <p:cNvSpPr>
            <a:spLocks noChangeArrowheads="1"/>
          </p:cNvSpPr>
          <p:nvPr/>
        </p:nvSpPr>
        <p:spPr bwMode="auto">
          <a:xfrm flipV="1">
            <a:off x="788988" y="4106863"/>
            <a:ext cx="2143125" cy="1150937"/>
          </a:xfrm>
          <a:prstGeom prst="roundRect">
            <a:avLst>
              <a:gd name="adj" fmla="val 16667"/>
            </a:avLst>
          </a:prstGeom>
          <a:gradFill rotWithShape="0">
            <a:gsLst>
              <a:gs pos="0">
                <a:srgbClr val="0033CC"/>
              </a:gs>
              <a:gs pos="100000">
                <a:srgbClr val="50005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621" name="Rectangle 5"/>
          <p:cNvSpPr>
            <a:spLocks noChangeArrowheads="1"/>
          </p:cNvSpPr>
          <p:nvPr/>
        </p:nvSpPr>
        <p:spPr bwMode="auto">
          <a:xfrm>
            <a:off x="895350" y="4433888"/>
            <a:ext cx="1930400" cy="790575"/>
          </a:xfrm>
          <a:prstGeom prst="rect">
            <a:avLst/>
          </a:prstGeom>
          <a:noFill/>
          <a:ln w="76200" cmpd="tri">
            <a:noFill/>
            <a:miter lim="800000"/>
            <a:headEnd/>
            <a:tailEnd/>
          </a:ln>
          <a:effectLst/>
        </p:spPr>
        <p:txBody>
          <a:bodyPr lIns="104775" tIns="52387" rIns="104775" bIns="52387">
            <a:spAutoFit/>
          </a:bodyPr>
          <a:lstStyle/>
          <a:p>
            <a:pPr marL="0" marR="0" lvl="0" indent="0" algn="ctr" defTabSz="1033463" rtl="0" eaLnBrk="0" fontAlgn="auto" latinLnBrk="0" hangingPunct="0">
              <a:lnSpc>
                <a:spcPct val="90000"/>
              </a:lnSpc>
              <a:spcBef>
                <a:spcPts val="0"/>
              </a:spcBef>
              <a:spcAft>
                <a:spcPts val="0"/>
              </a:spcAft>
              <a:buClrTx/>
              <a:buSzTx/>
              <a:buFontTx/>
              <a:buNone/>
              <a:tabLst/>
              <a:defRPr/>
            </a:pPr>
            <a:r>
              <a:rPr kumimoji="0" lang="en-US" sz="25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No </a:t>
            </a:r>
            <a:br>
              <a:rPr kumimoji="0" lang="en-US" sz="25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br>
            <a:r>
              <a:rPr kumimoji="0" lang="en-US" sz="25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symptoms</a:t>
            </a:r>
          </a:p>
        </p:txBody>
      </p:sp>
      <p:sp>
        <p:nvSpPr>
          <p:cNvPr id="49158" name="AutoShape 6"/>
          <p:cNvSpPr>
            <a:spLocks noChangeArrowheads="1"/>
          </p:cNvSpPr>
          <p:nvPr/>
        </p:nvSpPr>
        <p:spPr bwMode="auto">
          <a:xfrm flipV="1">
            <a:off x="3125788" y="4076700"/>
            <a:ext cx="2143125" cy="1181100"/>
          </a:xfrm>
          <a:prstGeom prst="roundRect">
            <a:avLst>
              <a:gd name="adj" fmla="val 16667"/>
            </a:avLst>
          </a:prstGeom>
          <a:gradFill rotWithShape="0">
            <a:gsLst>
              <a:gs pos="0">
                <a:srgbClr val="0033CC"/>
              </a:gs>
              <a:gs pos="100000">
                <a:srgbClr val="50005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623" name="Rectangle 7"/>
          <p:cNvSpPr>
            <a:spLocks noChangeArrowheads="1"/>
          </p:cNvSpPr>
          <p:nvPr/>
        </p:nvSpPr>
        <p:spPr bwMode="auto">
          <a:xfrm>
            <a:off x="3232150" y="4741863"/>
            <a:ext cx="1930400" cy="447675"/>
          </a:xfrm>
          <a:prstGeom prst="rect">
            <a:avLst/>
          </a:prstGeom>
          <a:noFill/>
          <a:ln w="76200" cmpd="tri">
            <a:noFill/>
            <a:miter lim="800000"/>
            <a:headEnd/>
            <a:tailEnd/>
          </a:ln>
          <a:effectLst/>
        </p:spPr>
        <p:txBody>
          <a:bodyPr lIns="104775" tIns="52387" rIns="104775" bIns="52387">
            <a:spAutoFit/>
          </a:bodyPr>
          <a:lstStyle/>
          <a:p>
            <a:pPr marL="0" marR="0" lvl="0" indent="0" algn="ctr" defTabSz="1033463" rtl="0" eaLnBrk="0" fontAlgn="auto" latinLnBrk="0" hangingPunct="0">
              <a:lnSpc>
                <a:spcPct val="90000"/>
              </a:lnSpc>
              <a:spcBef>
                <a:spcPts val="0"/>
              </a:spcBef>
              <a:spcAft>
                <a:spcPts val="0"/>
              </a:spcAft>
              <a:buClrTx/>
              <a:buSzTx/>
              <a:buFontTx/>
              <a:buNone/>
              <a:tabLst/>
              <a:defRPr/>
            </a:pPr>
            <a:r>
              <a:rPr kumimoji="0" lang="en-US" sz="2500" b="0" i="0" u="sng"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a:t>
            </a:r>
            <a:r>
              <a:rPr kumimoji="0" lang="en-US" sz="25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 Symptoms</a:t>
            </a:r>
          </a:p>
        </p:txBody>
      </p:sp>
      <p:sp>
        <p:nvSpPr>
          <p:cNvPr id="49160" name="AutoShape 8"/>
          <p:cNvSpPr>
            <a:spLocks noChangeArrowheads="1"/>
          </p:cNvSpPr>
          <p:nvPr/>
        </p:nvSpPr>
        <p:spPr bwMode="auto">
          <a:xfrm flipV="1">
            <a:off x="788988" y="1446213"/>
            <a:ext cx="2143125" cy="2592387"/>
          </a:xfrm>
          <a:prstGeom prst="roundRect">
            <a:avLst>
              <a:gd name="adj" fmla="val 16667"/>
            </a:avLst>
          </a:prstGeom>
          <a:gradFill rotWithShape="0">
            <a:gsLst>
              <a:gs pos="0">
                <a:srgbClr val="0033CC"/>
              </a:gs>
              <a:gs pos="100000">
                <a:srgbClr val="00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61" name="AutoShape 9"/>
          <p:cNvSpPr>
            <a:spLocks noChangeArrowheads="1"/>
          </p:cNvSpPr>
          <p:nvPr/>
        </p:nvSpPr>
        <p:spPr bwMode="auto">
          <a:xfrm>
            <a:off x="5219700" y="1624013"/>
            <a:ext cx="1368425" cy="2225675"/>
          </a:xfrm>
          <a:prstGeom prst="roundRect">
            <a:avLst>
              <a:gd name="adj" fmla="val 16667"/>
            </a:avLst>
          </a:prstGeom>
          <a:gradFill rotWithShape="0">
            <a:gsLst>
              <a:gs pos="0">
                <a:srgbClr val="000099"/>
              </a:gs>
              <a:gs pos="100000">
                <a:srgbClr val="0033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62" name="AutoShape 10"/>
          <p:cNvSpPr>
            <a:spLocks noChangeArrowheads="1"/>
          </p:cNvSpPr>
          <p:nvPr/>
        </p:nvSpPr>
        <p:spPr bwMode="auto">
          <a:xfrm>
            <a:off x="6153150" y="2373313"/>
            <a:ext cx="1839913" cy="750887"/>
          </a:xfrm>
          <a:prstGeom prst="roundRect">
            <a:avLst>
              <a:gd name="adj" fmla="val 16667"/>
            </a:avLst>
          </a:prstGeom>
          <a:gradFill rotWithShape="0">
            <a:gsLst>
              <a:gs pos="0">
                <a:srgbClr val="000066"/>
              </a:gs>
              <a:gs pos="100000">
                <a:srgbClr val="0033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63" name="AutoShape 11"/>
          <p:cNvSpPr>
            <a:spLocks noChangeArrowheads="1"/>
          </p:cNvSpPr>
          <p:nvPr/>
        </p:nvSpPr>
        <p:spPr bwMode="auto">
          <a:xfrm>
            <a:off x="6153150" y="1422400"/>
            <a:ext cx="1771650" cy="787400"/>
          </a:xfrm>
          <a:prstGeom prst="roundRect">
            <a:avLst>
              <a:gd name="adj" fmla="val 16667"/>
            </a:avLst>
          </a:prstGeom>
          <a:gradFill rotWithShape="0">
            <a:gsLst>
              <a:gs pos="0">
                <a:srgbClr val="0000CC"/>
              </a:gs>
              <a:gs pos="100000">
                <a:srgbClr val="00005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nl-NL" sz="2800" b="1" i="0" u="none" strike="noStrike" kern="1200" cap="none" spc="0" normalizeH="0" baseline="0" noProof="0">
              <a:ln>
                <a:noFill/>
              </a:ln>
              <a:solidFill>
                <a:srgbClr val="FF3300"/>
              </a:solidFill>
              <a:effectLst/>
              <a:uLnTx/>
              <a:uFillTx/>
              <a:latin typeface="Times New Roman" panose="02020603050405020304" pitchFamily="18" charset="0"/>
              <a:ea typeface="+mn-ea"/>
              <a:cs typeface="Arial" panose="020B0604020202020204" pitchFamily="34" charset="0"/>
            </a:endParaRPr>
          </a:p>
        </p:txBody>
      </p:sp>
      <p:sp>
        <p:nvSpPr>
          <p:cNvPr id="49164" name="AutoShape 12"/>
          <p:cNvSpPr>
            <a:spLocks noChangeArrowheads="1"/>
          </p:cNvSpPr>
          <p:nvPr/>
        </p:nvSpPr>
        <p:spPr bwMode="auto">
          <a:xfrm>
            <a:off x="5291138" y="2528888"/>
            <a:ext cx="827087" cy="368300"/>
          </a:xfrm>
          <a:prstGeom prst="rightArrow">
            <a:avLst>
              <a:gd name="adj1" fmla="val 49194"/>
              <a:gd name="adj2" fmla="val 80938"/>
            </a:avLst>
          </a:prstGeom>
          <a:gradFill rotWithShape="0">
            <a:gsLst>
              <a:gs pos="0">
                <a:srgbClr val="0000BE"/>
              </a:gs>
              <a:gs pos="100000">
                <a:srgbClr val="33CC3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629" name="Oval 13" descr="Horizontal brick"/>
          <p:cNvSpPr>
            <a:spLocks noChangeArrowheads="1"/>
          </p:cNvSpPr>
          <p:nvPr/>
        </p:nvSpPr>
        <p:spPr bwMode="auto">
          <a:xfrm>
            <a:off x="1919288" y="2138363"/>
            <a:ext cx="901700" cy="1085850"/>
          </a:xfrm>
          <a:prstGeom prst="ellipse">
            <a:avLst/>
          </a:prstGeom>
          <a:pattFill prst="horzBrick">
            <a:fgClr>
              <a:schemeClr val="bg2"/>
            </a:fgClr>
            <a:bgClr>
              <a:schemeClr val="hlink"/>
            </a:bgClr>
          </a:pattFill>
          <a:ln w="12700">
            <a:solidFill>
              <a:srgbClr val="A2C1FE"/>
            </a:solidFill>
            <a:round/>
            <a:headEnd/>
            <a:tailEnd/>
          </a:ln>
          <a:effectLst>
            <a:outerShdw dist="107763"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9166" name="Oval 14"/>
          <p:cNvSpPr>
            <a:spLocks noChangeArrowheads="1"/>
          </p:cNvSpPr>
          <p:nvPr/>
        </p:nvSpPr>
        <p:spPr bwMode="auto">
          <a:xfrm>
            <a:off x="2030413" y="2286000"/>
            <a:ext cx="668337" cy="803275"/>
          </a:xfrm>
          <a:prstGeom prst="ellipse">
            <a:avLst/>
          </a:prstGeom>
          <a:solidFill>
            <a:schemeClr val="accent1"/>
          </a:solidFill>
          <a:ln w="12700">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631" name="Oval 15" descr="Horizontal brick"/>
          <p:cNvSpPr>
            <a:spLocks noChangeArrowheads="1"/>
          </p:cNvSpPr>
          <p:nvPr/>
        </p:nvSpPr>
        <p:spPr bwMode="auto">
          <a:xfrm>
            <a:off x="2976563" y="2044700"/>
            <a:ext cx="1009650" cy="1246188"/>
          </a:xfrm>
          <a:prstGeom prst="ellipse">
            <a:avLst/>
          </a:prstGeom>
          <a:pattFill prst="horzBrick">
            <a:fgClr>
              <a:schemeClr val="bg2"/>
            </a:fgClr>
            <a:bgClr>
              <a:schemeClr val="hlink"/>
            </a:bgClr>
          </a:pattFill>
          <a:ln w="12700">
            <a:solidFill>
              <a:srgbClr val="A2C1FE"/>
            </a:solidFill>
            <a:round/>
            <a:headEnd/>
            <a:tailEnd/>
          </a:ln>
          <a:effectLst>
            <a:outerShdw dist="107763"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9168" name="Oval 16"/>
          <p:cNvSpPr>
            <a:spLocks noChangeArrowheads="1"/>
          </p:cNvSpPr>
          <p:nvPr/>
        </p:nvSpPr>
        <p:spPr bwMode="auto">
          <a:xfrm>
            <a:off x="3086100" y="2205038"/>
            <a:ext cx="801688" cy="950912"/>
          </a:xfrm>
          <a:prstGeom prst="ellipse">
            <a:avLst/>
          </a:prstGeom>
          <a:solidFill>
            <a:schemeClr val="accent1"/>
          </a:solidFill>
          <a:ln w="12700">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633" name="Oval 17" descr="Horizontal brick"/>
          <p:cNvSpPr>
            <a:spLocks noChangeArrowheads="1"/>
          </p:cNvSpPr>
          <p:nvPr/>
        </p:nvSpPr>
        <p:spPr bwMode="auto">
          <a:xfrm>
            <a:off x="4232275" y="1965325"/>
            <a:ext cx="1200150" cy="1500188"/>
          </a:xfrm>
          <a:prstGeom prst="ellipse">
            <a:avLst/>
          </a:prstGeom>
          <a:pattFill prst="horzBrick">
            <a:fgClr>
              <a:schemeClr val="bg2"/>
            </a:fgClr>
            <a:bgClr>
              <a:schemeClr val="hlink"/>
            </a:bgClr>
          </a:pattFill>
          <a:ln w="12700">
            <a:solidFill>
              <a:srgbClr val="A2C1FE"/>
            </a:solidFill>
            <a:round/>
            <a:headEnd/>
            <a:tailEnd/>
          </a:ln>
          <a:effectLst>
            <a:outerShdw dist="107763"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9170" name="Oval 18"/>
          <p:cNvSpPr>
            <a:spLocks noChangeArrowheads="1"/>
          </p:cNvSpPr>
          <p:nvPr/>
        </p:nvSpPr>
        <p:spPr bwMode="auto">
          <a:xfrm>
            <a:off x="4354513" y="2125663"/>
            <a:ext cx="977900" cy="1150937"/>
          </a:xfrm>
          <a:prstGeom prst="ellipse">
            <a:avLst/>
          </a:prstGeom>
          <a:solidFill>
            <a:schemeClr val="accent1"/>
          </a:solidFill>
          <a:ln w="12700">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635" name="Oval 19" descr="Horizontal brick"/>
          <p:cNvSpPr>
            <a:spLocks noChangeArrowheads="1"/>
          </p:cNvSpPr>
          <p:nvPr/>
        </p:nvSpPr>
        <p:spPr bwMode="auto">
          <a:xfrm>
            <a:off x="881063" y="2160588"/>
            <a:ext cx="901700" cy="1058862"/>
          </a:xfrm>
          <a:prstGeom prst="ellipse">
            <a:avLst/>
          </a:prstGeom>
          <a:pattFill prst="horzBrick">
            <a:fgClr>
              <a:schemeClr val="bg2"/>
            </a:fgClr>
            <a:bgClr>
              <a:schemeClr val="hlink"/>
            </a:bgClr>
          </a:pattFill>
          <a:ln w="12700">
            <a:solidFill>
              <a:srgbClr val="A2C1FE"/>
            </a:solidFill>
            <a:round/>
            <a:headEnd/>
            <a:tailEnd/>
          </a:ln>
          <a:effectLst>
            <a:outerShdw dist="107763" dir="2700000" algn="ctr" rotWithShape="0">
              <a:schemeClr val="bg2"/>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9172" name="Oval 20"/>
          <p:cNvSpPr>
            <a:spLocks noChangeArrowheads="1"/>
          </p:cNvSpPr>
          <p:nvPr/>
        </p:nvSpPr>
        <p:spPr bwMode="auto">
          <a:xfrm>
            <a:off x="1016000" y="2301875"/>
            <a:ext cx="654050" cy="790575"/>
          </a:xfrm>
          <a:prstGeom prst="ellipse">
            <a:avLst/>
          </a:prstGeom>
          <a:solidFill>
            <a:srgbClr val="FFCCFF"/>
          </a:solidFill>
          <a:ln w="12700">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73" name="Oval 21"/>
          <p:cNvSpPr>
            <a:spLocks noChangeArrowheads="1"/>
          </p:cNvSpPr>
          <p:nvPr/>
        </p:nvSpPr>
        <p:spPr bwMode="auto">
          <a:xfrm>
            <a:off x="4537075" y="2387600"/>
            <a:ext cx="133350" cy="587375"/>
          </a:xfrm>
          <a:prstGeom prst="ellipse">
            <a:avLst/>
          </a:prstGeom>
          <a:solidFill>
            <a:srgbClr val="FFCCFF"/>
          </a:solidFill>
          <a:ln w="12700">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74" name="Oval 22"/>
          <p:cNvSpPr>
            <a:spLocks noChangeArrowheads="1"/>
          </p:cNvSpPr>
          <p:nvPr/>
        </p:nvSpPr>
        <p:spPr bwMode="auto">
          <a:xfrm>
            <a:off x="2085975" y="2379663"/>
            <a:ext cx="498475" cy="630237"/>
          </a:xfrm>
          <a:prstGeom prst="ellipse">
            <a:avLst/>
          </a:prstGeom>
          <a:solidFill>
            <a:srgbClr val="FFCCFF"/>
          </a:solidFill>
          <a:ln w="12700">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75" name="Oval 23"/>
          <p:cNvSpPr>
            <a:spLocks noChangeArrowheads="1"/>
          </p:cNvSpPr>
          <p:nvPr/>
        </p:nvSpPr>
        <p:spPr bwMode="auto">
          <a:xfrm>
            <a:off x="3203575" y="2387600"/>
            <a:ext cx="409575" cy="628650"/>
          </a:xfrm>
          <a:prstGeom prst="ellipse">
            <a:avLst/>
          </a:prstGeom>
          <a:solidFill>
            <a:srgbClr val="FFCCFF"/>
          </a:solidFill>
          <a:ln w="12700">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76" name="AutoShape 24"/>
          <p:cNvSpPr>
            <a:spLocks noChangeArrowheads="1"/>
          </p:cNvSpPr>
          <p:nvPr/>
        </p:nvSpPr>
        <p:spPr bwMode="auto">
          <a:xfrm rot="-1800000">
            <a:off x="5340350" y="1830388"/>
            <a:ext cx="827088" cy="368300"/>
          </a:xfrm>
          <a:prstGeom prst="rightArrow">
            <a:avLst>
              <a:gd name="adj1" fmla="val 49194"/>
              <a:gd name="adj2" fmla="val 80938"/>
            </a:avLst>
          </a:prstGeom>
          <a:gradFill rotWithShape="0">
            <a:gsLst>
              <a:gs pos="0">
                <a:srgbClr val="000098"/>
              </a:gs>
              <a:gs pos="100000">
                <a:srgbClr val="33CC33"/>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77" name="AutoShape 25"/>
          <p:cNvSpPr>
            <a:spLocks noChangeArrowheads="1"/>
          </p:cNvSpPr>
          <p:nvPr/>
        </p:nvSpPr>
        <p:spPr bwMode="auto">
          <a:xfrm rot="1800000" flipV="1">
            <a:off x="5340350" y="3271838"/>
            <a:ext cx="827088" cy="369887"/>
          </a:xfrm>
          <a:prstGeom prst="rightArrow">
            <a:avLst>
              <a:gd name="adj1" fmla="val 49194"/>
              <a:gd name="adj2" fmla="val 80591"/>
            </a:avLst>
          </a:prstGeom>
          <a:gradFill rotWithShape="0">
            <a:gsLst>
              <a:gs pos="0">
                <a:srgbClr val="0000A8"/>
              </a:gs>
              <a:gs pos="100000">
                <a:srgbClr val="33CC33"/>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78" name="AutoShape 26"/>
          <p:cNvSpPr>
            <a:spLocks noChangeArrowheads="1"/>
          </p:cNvSpPr>
          <p:nvPr/>
        </p:nvSpPr>
        <p:spPr bwMode="auto">
          <a:xfrm>
            <a:off x="6153150" y="3276600"/>
            <a:ext cx="2305050" cy="838200"/>
          </a:xfrm>
          <a:prstGeom prst="roundRect">
            <a:avLst>
              <a:gd name="adj" fmla="val 16667"/>
            </a:avLst>
          </a:prstGeom>
          <a:gradFill rotWithShape="0">
            <a:gsLst>
              <a:gs pos="0">
                <a:srgbClr val="000066"/>
              </a:gs>
              <a:gs pos="100000">
                <a:srgbClr val="0033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79" name="AutoShape 27"/>
          <p:cNvSpPr>
            <a:spLocks noChangeArrowheads="1"/>
          </p:cNvSpPr>
          <p:nvPr/>
        </p:nvSpPr>
        <p:spPr bwMode="auto">
          <a:xfrm>
            <a:off x="965200" y="3359150"/>
            <a:ext cx="1782763" cy="306388"/>
          </a:xfrm>
          <a:prstGeom prst="rightArrow">
            <a:avLst>
              <a:gd name="adj1" fmla="val 49519"/>
              <a:gd name="adj2" fmla="val 87387"/>
            </a:avLst>
          </a:prstGeom>
          <a:gradFill rotWithShape="0">
            <a:gsLst>
              <a:gs pos="0">
                <a:srgbClr val="0000A0"/>
              </a:gs>
              <a:gs pos="100000">
                <a:srgbClr val="FF99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644" name="Rectangle 28"/>
          <p:cNvSpPr>
            <a:spLocks noChangeArrowheads="1"/>
          </p:cNvSpPr>
          <p:nvPr/>
        </p:nvSpPr>
        <p:spPr bwMode="auto">
          <a:xfrm>
            <a:off x="6180138" y="4741863"/>
            <a:ext cx="1779587" cy="379412"/>
          </a:xfrm>
          <a:prstGeom prst="rect">
            <a:avLst/>
          </a:prstGeom>
          <a:noFill/>
          <a:ln w="76200" cmpd="tri">
            <a:noFill/>
            <a:miter lim="800000"/>
            <a:headEnd/>
            <a:tailEnd/>
          </a:ln>
          <a:effectLst/>
        </p:spPr>
        <p:txBody>
          <a:bodyPr lIns="104775" tIns="52387" rIns="104775" bIns="52387">
            <a:spAutoFit/>
          </a:bodyPr>
          <a:lstStyle/>
          <a:p>
            <a:pPr marL="0" marR="0" lvl="0" indent="0" algn="ctr" defTabSz="1033463" rtl="0" eaLnBrk="0" fontAlgn="auto" latinLnBrk="0" hangingPunct="0">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Symptoms</a:t>
            </a:r>
          </a:p>
        </p:txBody>
      </p:sp>
      <p:sp>
        <p:nvSpPr>
          <p:cNvPr id="111645" name="Rectangle 29"/>
          <p:cNvSpPr>
            <a:spLocks noChangeArrowheads="1"/>
          </p:cNvSpPr>
          <p:nvPr/>
        </p:nvSpPr>
        <p:spPr bwMode="auto">
          <a:xfrm>
            <a:off x="895350" y="3686175"/>
            <a:ext cx="1930400" cy="393700"/>
          </a:xfrm>
          <a:prstGeom prst="rect">
            <a:avLst/>
          </a:prstGeom>
          <a:noFill/>
          <a:ln w="76200" cmpd="tri">
            <a:noFill/>
            <a:miter lim="800000"/>
            <a:headEnd/>
            <a:tailEnd/>
          </a:ln>
          <a:effectLst/>
        </p:spPr>
        <p:txBody>
          <a:bodyPr lIns="104775" tIns="52387" rIns="104775" bIns="52387">
            <a:spAutoFit/>
          </a:bodyPr>
          <a:lstStyle/>
          <a:p>
            <a:pPr marL="0" marR="0" lvl="0" indent="0" algn="ctr" defTabSz="1033463" rtl="0" eaLnBrk="0" fontAlgn="auto" latinLnBrk="0" hangingPunct="0">
              <a:lnSpc>
                <a:spcPct val="9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Lesion initiation</a:t>
            </a:r>
          </a:p>
        </p:txBody>
      </p:sp>
      <p:sp>
        <p:nvSpPr>
          <p:cNvPr id="49182" name="Text Box 30"/>
          <p:cNvSpPr txBox="1">
            <a:spLocks noChangeArrowheads="1"/>
          </p:cNvSpPr>
          <p:nvPr/>
        </p:nvSpPr>
        <p:spPr bwMode="auto">
          <a:xfrm>
            <a:off x="6164263" y="1447800"/>
            <a:ext cx="18399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nl-NL"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Arial" panose="020B0604020202020204" pitchFamily="34" charset="0"/>
              </a:rPr>
              <a:t>Ischemic Heart</a:t>
            </a:r>
            <a:br>
              <a:rPr kumimoji="0" lang="en-US" altLang="nl-NL"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Arial" panose="020B0604020202020204" pitchFamily="34" charset="0"/>
              </a:rPr>
            </a:br>
            <a:r>
              <a:rPr kumimoji="0" lang="en-US" altLang="nl-NL"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Arial" panose="020B0604020202020204" pitchFamily="34" charset="0"/>
              </a:rPr>
              <a:t>Disease</a:t>
            </a:r>
          </a:p>
        </p:txBody>
      </p:sp>
      <p:sp>
        <p:nvSpPr>
          <p:cNvPr id="49183" name="Text Box 31"/>
          <p:cNvSpPr txBox="1">
            <a:spLocks noChangeArrowheads="1"/>
          </p:cNvSpPr>
          <p:nvPr/>
        </p:nvSpPr>
        <p:spPr bwMode="auto">
          <a:xfrm>
            <a:off x="6230938" y="2425700"/>
            <a:ext cx="23034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nl-NL"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Cerebrovascular</a:t>
            </a:r>
            <a:br>
              <a:rPr kumimoji="0" lang="en-US" altLang="nl-NL"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br>
            <a:r>
              <a:rPr kumimoji="0" lang="en-US" altLang="nl-NL"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Disease</a:t>
            </a:r>
          </a:p>
        </p:txBody>
      </p:sp>
      <p:sp>
        <p:nvSpPr>
          <p:cNvPr id="49184" name="Text Box 32"/>
          <p:cNvSpPr txBox="1">
            <a:spLocks noChangeArrowheads="1"/>
          </p:cNvSpPr>
          <p:nvPr/>
        </p:nvSpPr>
        <p:spPr bwMode="auto">
          <a:xfrm>
            <a:off x="6219825" y="3336925"/>
            <a:ext cx="2695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nl-NL"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Arial" panose="020B0604020202020204" pitchFamily="34" charset="0"/>
              </a:rPr>
              <a:t>Peripheral Vascular</a:t>
            </a:r>
            <a:br>
              <a:rPr kumimoji="0" lang="en-US" altLang="nl-NL"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Arial" panose="020B0604020202020204" pitchFamily="34" charset="0"/>
              </a:rPr>
            </a:br>
            <a:r>
              <a:rPr kumimoji="0" lang="en-US" altLang="nl-NL"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Arial" panose="020B0604020202020204" pitchFamily="34" charset="0"/>
              </a:rPr>
              <a:t>Disease</a:t>
            </a:r>
          </a:p>
        </p:txBody>
      </p:sp>
      <p:grpSp>
        <p:nvGrpSpPr>
          <p:cNvPr id="49185" name="Group 33"/>
          <p:cNvGrpSpPr>
            <a:grpSpLocks/>
          </p:cNvGrpSpPr>
          <p:nvPr/>
        </p:nvGrpSpPr>
        <p:grpSpPr bwMode="auto">
          <a:xfrm>
            <a:off x="1143000" y="5607050"/>
            <a:ext cx="6858000" cy="488950"/>
            <a:chOff x="672" y="3408"/>
            <a:chExt cx="4320" cy="308"/>
          </a:xfrm>
        </p:grpSpPr>
        <p:sp>
          <p:nvSpPr>
            <p:cNvPr id="49187" name="AutoShape 34"/>
            <p:cNvSpPr>
              <a:spLocks noChangeArrowheads="1"/>
            </p:cNvSpPr>
            <p:nvPr/>
          </p:nvSpPr>
          <p:spPr bwMode="auto">
            <a:xfrm>
              <a:off x="672" y="3408"/>
              <a:ext cx="4320" cy="144"/>
            </a:xfrm>
            <a:custGeom>
              <a:avLst/>
              <a:gdLst>
                <a:gd name="T0" fmla="*/ 130 w 21600"/>
                <a:gd name="T1" fmla="*/ 0 h 21600"/>
                <a:gd name="T2" fmla="*/ 0 w 21600"/>
                <a:gd name="T3" fmla="*/ 0 h 21600"/>
                <a:gd name="T4" fmla="*/ 130 w 21600"/>
                <a:gd name="T5" fmla="*/ 0 h 21600"/>
                <a:gd name="T6" fmla="*/ 173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88" name="Text Box 35"/>
            <p:cNvSpPr txBox="1">
              <a:spLocks noChangeArrowheads="1"/>
            </p:cNvSpPr>
            <p:nvPr/>
          </p:nvSpPr>
          <p:spPr bwMode="auto">
            <a:xfrm>
              <a:off x="2112" y="3504"/>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nl-NL" sz="1600" b="1" i="0" u="none" strike="noStrike" kern="1200" cap="none" spc="0" normalizeH="0" baseline="0" noProof="0">
                  <a:ln>
                    <a:noFill/>
                  </a:ln>
                  <a:solidFill>
                    <a:srgbClr val="4F81BD"/>
                  </a:solidFill>
                  <a:effectLst/>
                  <a:uLnTx/>
                  <a:uFillTx/>
                  <a:latin typeface="Arial Unicode MS" panose="020B0604020202020204" pitchFamily="34" charset="-128"/>
                  <a:ea typeface="+mn-ea"/>
                  <a:cs typeface="Arial" panose="020B0604020202020204" pitchFamily="34" charset="0"/>
                </a:rPr>
                <a:t>years</a:t>
              </a:r>
            </a:p>
          </p:txBody>
        </p:sp>
      </p:grpSp>
      <p:pic>
        <p:nvPicPr>
          <p:cNvPr id="49186" name="Picture 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6189663"/>
            <a:ext cx="9144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22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rotWithShape="1">
          <a:blip r:embed="rId3"/>
          <a:srcRect l="54933" t="29985" r="2630" b="6279"/>
          <a:stretch/>
        </p:blipFill>
        <p:spPr>
          <a:xfrm>
            <a:off x="0" y="1"/>
            <a:ext cx="9144000" cy="6858000"/>
          </a:xfrm>
          <a:prstGeom prst="rect">
            <a:avLst/>
          </a:prstGeom>
        </p:spPr>
      </p:pic>
    </p:spTree>
    <p:extLst>
      <p:ext uri="{BB962C8B-B14F-4D97-AF65-F5344CB8AC3E}">
        <p14:creationId xmlns:p14="http://schemas.microsoft.com/office/powerpoint/2010/main" val="3024508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rotWithShape="1">
          <a:blip r:embed="rId3"/>
          <a:srcRect l="13892" t="18435" r="11573"/>
          <a:stretch/>
        </p:blipFill>
        <p:spPr>
          <a:xfrm>
            <a:off x="1" y="0"/>
            <a:ext cx="9106636" cy="7001691"/>
          </a:xfrm>
          <a:prstGeom prst="rect">
            <a:avLst/>
          </a:prstGeom>
        </p:spPr>
      </p:pic>
    </p:spTree>
    <p:extLst>
      <p:ext uri="{BB962C8B-B14F-4D97-AF65-F5344CB8AC3E}">
        <p14:creationId xmlns:p14="http://schemas.microsoft.com/office/powerpoint/2010/main" val="2437548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extLst>
              <a:ext uri="{BEBA8EAE-BF5A-486C-A8C5-ECC9F3942E4B}">
                <a14:imgProps xmlns:a14="http://schemas.microsoft.com/office/drawing/2010/main">
                  <a14:imgLayer r:embed="rId4">
                    <a14:imgEffect>
                      <a14:brightnessContrast bright="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kstvak 1"/>
          <p:cNvSpPr txBox="1"/>
          <p:nvPr/>
        </p:nvSpPr>
        <p:spPr>
          <a:xfrm>
            <a:off x="237744" y="2005152"/>
            <a:ext cx="861364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miljoen onbekende hypertensiepatiënten</a:t>
            </a:r>
          </a:p>
        </p:txBody>
      </p:sp>
      <p:sp>
        <p:nvSpPr>
          <p:cNvPr id="3" name="Rechthoek 2"/>
          <p:cNvSpPr/>
          <p:nvPr/>
        </p:nvSpPr>
        <p:spPr>
          <a:xfrm>
            <a:off x="237744" y="1643745"/>
            <a:ext cx="8514370" cy="127362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38100">
            <a:solidFill>
              <a:srgbClr val="C00000"/>
            </a:solidFill>
            <a:prstDash val="solid"/>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2.000.000 onbekende </a:t>
            </a:r>
            <a:r>
              <a:rPr kumimoji="0" lang="nl-NL"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hypertensiepatienten</a:t>
            </a:r>
            <a:endPar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5383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6439" t="42006" r="39470" b="15971"/>
          <a:stretch/>
        </p:blipFill>
        <p:spPr>
          <a:xfrm>
            <a:off x="129731" y="1382318"/>
            <a:ext cx="8932121" cy="4932217"/>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517585" y="241540"/>
            <a:ext cx="8307238" cy="892552"/>
          </a:xfrm>
          <a:prstGeom prst="rect">
            <a:avLst/>
          </a:prstGeom>
          <a:noFill/>
        </p:spPr>
        <p:txBody>
          <a:bodyPr wrap="square" rtlCol="0">
            <a:spAutoFit/>
          </a:bodyPr>
          <a:lstStyle/>
          <a:p>
            <a:pPr algn="ctr"/>
            <a:r>
              <a:rPr lang="nl-NL" sz="3200" b="1" dirty="0">
                <a:latin typeface="Arial" panose="020B0604020202020204" pitchFamily="34" charset="0"/>
                <a:cs typeface="Arial" panose="020B0604020202020204" pitchFamily="34" charset="0"/>
              </a:rPr>
              <a:t>Hypertensiezorg in de nieuwe wereld</a:t>
            </a:r>
          </a:p>
          <a:p>
            <a:pPr algn="ctr"/>
            <a:endParaRPr lang="nl-NL" sz="20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2"/>
          </p:nvPr>
        </p:nvSpPr>
        <p:spPr/>
        <p:txBody>
          <a:bodyPr/>
          <a:lstStyle/>
          <a:p>
            <a:fld id="{B5CA8F87-3D87-4528-BEF0-500DD041A434}" type="slidenum">
              <a:rPr lang="nl-NL" smtClean="0"/>
              <a:t>28</a:t>
            </a:fld>
            <a:endParaRPr lang="nl-NL"/>
          </a:p>
        </p:txBody>
      </p:sp>
    </p:spTree>
    <p:extLst>
      <p:ext uri="{BB962C8B-B14F-4D97-AF65-F5344CB8AC3E}">
        <p14:creationId xmlns:p14="http://schemas.microsoft.com/office/powerpoint/2010/main" val="3581567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1"/>
          <p:cNvGraphicFramePr>
            <a:graphicFrameLocks noChangeAspect="1"/>
          </p:cNvGraphicFramePr>
          <p:nvPr>
            <p:extLst>
              <p:ext uri="{D42A27DB-BD31-4B8C-83A1-F6EECF244321}">
                <p14:modId xmlns:p14="http://schemas.microsoft.com/office/powerpoint/2010/main" val="879950087"/>
              </p:ext>
            </p:extLst>
          </p:nvPr>
        </p:nvGraphicFramePr>
        <p:xfrm>
          <a:off x="801831" y="1061972"/>
          <a:ext cx="7762010" cy="5468880"/>
        </p:xfrm>
        <a:graphic>
          <a:graphicData uri="http://schemas.openxmlformats.org/presentationml/2006/ole">
            <mc:AlternateContent xmlns:mc="http://schemas.openxmlformats.org/markup-compatibility/2006">
              <mc:Choice xmlns:v="urn:schemas-microsoft-com:vml" Requires="v">
                <p:oleObj spid="_x0000_s2093" name="PDF" r:id="rId4" imgW="0" imgH="0" progId="FoxitReader.Document">
                  <p:embed/>
                </p:oleObj>
              </mc:Choice>
              <mc:Fallback>
                <p:oleObj name="PDF" r:id="rId4" imgW="0" imgH="0" progId="FoxitReader.Document">
                  <p:embed/>
                  <p:pic>
                    <p:nvPicPr>
                      <p:cNvPr id="41986"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831" y="1061972"/>
                        <a:ext cx="7762010" cy="5468880"/>
                      </a:xfrm>
                      <a:prstGeom prst="rect">
                        <a:avLst/>
                      </a:prstGeom>
                      <a:noFill/>
                      <a:ln>
                        <a:noFill/>
                      </a:ln>
                      <a:extLst/>
                    </p:spPr>
                  </p:pic>
                </p:oleObj>
              </mc:Fallback>
            </mc:AlternateContent>
          </a:graphicData>
        </a:graphic>
      </p:graphicFrame>
      <p:sp>
        <p:nvSpPr>
          <p:cNvPr id="2" name="Tekstvak 1"/>
          <p:cNvSpPr txBox="1"/>
          <p:nvPr/>
        </p:nvSpPr>
        <p:spPr>
          <a:xfrm>
            <a:off x="651164" y="415640"/>
            <a:ext cx="8063345" cy="646331"/>
          </a:xfrm>
          <a:prstGeom prst="rect">
            <a:avLst/>
          </a:prstGeom>
          <a:noFill/>
        </p:spPr>
        <p:txBody>
          <a:bodyPr wrap="square" rtlCol="0">
            <a:spAutoFit/>
          </a:bodyPr>
          <a:lstStyle/>
          <a:p>
            <a:r>
              <a:rPr lang="nl-NL" sz="3600" b="1" dirty="0">
                <a:latin typeface="Arial" panose="020B0604020202020204" pitchFamily="34" charset="0"/>
                <a:cs typeface="Arial" panose="020B0604020202020204" pitchFamily="34" charset="0"/>
              </a:rPr>
              <a:t>Prevalentie verhoogde bloeddruk</a:t>
            </a:r>
          </a:p>
        </p:txBody>
      </p:sp>
      <p:sp>
        <p:nvSpPr>
          <p:cNvPr id="3" name="Rechthoek 2"/>
          <p:cNvSpPr/>
          <p:nvPr/>
        </p:nvSpPr>
        <p:spPr>
          <a:xfrm>
            <a:off x="801831" y="1232807"/>
            <a:ext cx="3280312" cy="318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5760720" y="3611746"/>
            <a:ext cx="2194560" cy="646331"/>
          </a:xfrm>
          <a:prstGeom prst="rect">
            <a:avLst/>
          </a:prstGeom>
          <a:noFill/>
        </p:spPr>
        <p:txBody>
          <a:bodyPr wrap="square" rtlCol="0">
            <a:spAutoFit/>
          </a:bodyPr>
          <a:lstStyle/>
          <a:p>
            <a:r>
              <a:rPr lang="nl-NL" sz="3600" b="1" dirty="0">
                <a:solidFill>
                  <a:srgbClr val="FF0000"/>
                </a:solidFill>
              </a:rPr>
              <a:t>30 %</a:t>
            </a:r>
          </a:p>
        </p:txBody>
      </p:sp>
    </p:spTree>
    <p:extLst>
      <p:ext uri="{BB962C8B-B14F-4D97-AF65-F5344CB8AC3E}">
        <p14:creationId xmlns:p14="http://schemas.microsoft.com/office/powerpoint/2010/main" val="196536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51349"/>
            <a:ext cx="9039225" cy="54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kstvak 2"/>
          <p:cNvSpPr txBox="1">
            <a:spLocks noChangeArrowheads="1"/>
          </p:cNvSpPr>
          <p:nvPr/>
        </p:nvSpPr>
        <p:spPr bwMode="auto">
          <a:xfrm>
            <a:off x="4852988" y="6438217"/>
            <a:ext cx="3570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nl-NL" altLang="nl-NL" sz="1400" dirty="0"/>
              <a:t>Lim, lancet 2012, 13 december</a:t>
            </a:r>
          </a:p>
        </p:txBody>
      </p:sp>
      <p:sp>
        <p:nvSpPr>
          <p:cNvPr id="2" name="Tekstvak 1"/>
          <p:cNvSpPr txBox="1"/>
          <p:nvPr/>
        </p:nvSpPr>
        <p:spPr>
          <a:xfrm>
            <a:off x="104775" y="99552"/>
            <a:ext cx="8924925" cy="954107"/>
          </a:xfrm>
          <a:prstGeom prst="rect">
            <a:avLst/>
          </a:prstGeom>
          <a:noFill/>
        </p:spPr>
        <p:txBody>
          <a:bodyPr wrap="square" rtlCol="0">
            <a:spAutoFit/>
          </a:bodyPr>
          <a:lstStyle/>
          <a:p>
            <a:pPr algn="ctr"/>
            <a:r>
              <a:rPr lang="nl-NL" sz="2800" b="1" dirty="0">
                <a:latin typeface="Arial" panose="020B0604020202020204" pitchFamily="34" charset="0"/>
                <a:cs typeface="Arial" panose="020B0604020202020204" pitchFamily="34" charset="0"/>
              </a:rPr>
              <a:t>Hypertensie wereldwijd belangrijkste risicofactorziekte  (en sterfte)</a:t>
            </a:r>
          </a:p>
        </p:txBody>
      </p:sp>
    </p:spTree>
    <p:extLst>
      <p:ext uri="{BB962C8B-B14F-4D97-AF65-F5344CB8AC3E}">
        <p14:creationId xmlns:p14="http://schemas.microsoft.com/office/powerpoint/2010/main" val="185291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2351088" y="5897563"/>
            <a:ext cx="6005512" cy="336550"/>
          </a:xfrm>
          <a:prstGeom prst="rect">
            <a:avLst/>
          </a:prstGeom>
          <a:solidFill>
            <a:srgbClr val="0939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algn="ctr" eaLnBrk="0" fontAlgn="base" hangingPunct="0">
              <a:spcBef>
                <a:spcPct val="50000"/>
              </a:spcBef>
              <a:spcAft>
                <a:spcPct val="0"/>
              </a:spcAft>
              <a:defRPr sz="2800">
                <a:solidFill>
                  <a:schemeClr val="tx1"/>
                </a:solidFill>
                <a:latin typeface="Verdana" panose="020B0604030504040204" pitchFamily="34" charset="0"/>
              </a:defRPr>
            </a:lvl6pPr>
            <a:lvl7pPr marL="2971800" indent="-228600" algn="ctr" eaLnBrk="0" fontAlgn="base" hangingPunct="0">
              <a:spcBef>
                <a:spcPct val="50000"/>
              </a:spcBef>
              <a:spcAft>
                <a:spcPct val="0"/>
              </a:spcAft>
              <a:defRPr sz="2800">
                <a:solidFill>
                  <a:schemeClr val="tx1"/>
                </a:solidFill>
                <a:latin typeface="Verdana" panose="020B0604030504040204" pitchFamily="34" charset="0"/>
              </a:defRPr>
            </a:lvl7pPr>
            <a:lvl8pPr marL="3429000" indent="-228600" algn="ctr" eaLnBrk="0" fontAlgn="base" hangingPunct="0">
              <a:spcBef>
                <a:spcPct val="50000"/>
              </a:spcBef>
              <a:spcAft>
                <a:spcPct val="0"/>
              </a:spcAft>
              <a:defRPr sz="2800">
                <a:solidFill>
                  <a:schemeClr val="tx1"/>
                </a:solidFill>
                <a:latin typeface="Verdana" panose="020B0604030504040204" pitchFamily="34" charset="0"/>
              </a:defRPr>
            </a:lvl8pPr>
            <a:lvl9pPr marL="3886200" indent="-228600" algn="ctr" eaLnBrk="0" fontAlgn="base" hangingPunct="0">
              <a:spcBef>
                <a:spcPct val="50000"/>
              </a:spcBef>
              <a:spcAft>
                <a:spcPct val="0"/>
              </a:spcAft>
              <a:defRPr sz="2800">
                <a:solidFill>
                  <a:schemeClr val="tx1"/>
                </a:solidFill>
                <a:latin typeface="Verdana" panose="020B060403050404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nl-NL"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Emberson et al. </a:t>
            </a:r>
            <a:r>
              <a:rPr kumimoji="0" lang="en-US" altLang="nl-NL" sz="1600" b="0" i="1" u="none" strike="noStrike" kern="1200" cap="none" spc="0" normalizeH="0" baseline="0" noProof="0">
                <a:ln>
                  <a:noFill/>
                </a:ln>
                <a:solidFill>
                  <a:srgbClr val="FFFFFF"/>
                </a:solidFill>
                <a:effectLst/>
                <a:uLnTx/>
                <a:uFillTx/>
                <a:latin typeface="Arial" panose="020B0604020202020204" pitchFamily="34" charset="0"/>
                <a:ea typeface="+mn-ea"/>
                <a:cs typeface="+mn-cs"/>
              </a:rPr>
              <a:t>Eur Heart J.</a:t>
            </a:r>
            <a:r>
              <a:rPr kumimoji="0" lang="en-US" altLang="nl-NL"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2004;25:484-491. </a:t>
            </a:r>
          </a:p>
        </p:txBody>
      </p:sp>
      <p:grpSp>
        <p:nvGrpSpPr>
          <p:cNvPr id="2" name="Group 4"/>
          <p:cNvGrpSpPr>
            <a:grpSpLocks/>
          </p:cNvGrpSpPr>
          <p:nvPr/>
        </p:nvGrpSpPr>
        <p:grpSpPr bwMode="auto">
          <a:xfrm>
            <a:off x="565150" y="3514725"/>
            <a:ext cx="2347913" cy="1693863"/>
            <a:chOff x="347" y="1445"/>
            <a:chExt cx="1479" cy="1067"/>
          </a:xfrm>
        </p:grpSpPr>
        <p:sp>
          <p:nvSpPr>
            <p:cNvPr id="32782" name="AutoShape 5"/>
            <p:cNvSpPr>
              <a:spLocks noChangeArrowheads="1"/>
            </p:cNvSpPr>
            <p:nvPr/>
          </p:nvSpPr>
          <p:spPr bwMode="auto">
            <a:xfrm>
              <a:off x="347" y="1445"/>
              <a:ext cx="1479" cy="1067"/>
            </a:xfrm>
            <a:prstGeom prst="downArrow">
              <a:avLst>
                <a:gd name="adj1" fmla="val 62676"/>
                <a:gd name="adj2" fmla="val 25958"/>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algn="ctr" eaLnBrk="0" fontAlgn="base" hangingPunct="0">
                <a:spcBef>
                  <a:spcPct val="50000"/>
                </a:spcBef>
                <a:spcAft>
                  <a:spcPct val="0"/>
                </a:spcAft>
                <a:defRPr sz="2800">
                  <a:solidFill>
                    <a:schemeClr val="tx1"/>
                  </a:solidFill>
                  <a:latin typeface="Verdana" panose="020B0604030504040204" pitchFamily="34" charset="0"/>
                </a:defRPr>
              </a:lvl6pPr>
              <a:lvl7pPr marL="2971800" indent="-228600" algn="ctr" eaLnBrk="0" fontAlgn="base" hangingPunct="0">
                <a:spcBef>
                  <a:spcPct val="50000"/>
                </a:spcBef>
                <a:spcAft>
                  <a:spcPct val="0"/>
                </a:spcAft>
                <a:defRPr sz="2800">
                  <a:solidFill>
                    <a:schemeClr val="tx1"/>
                  </a:solidFill>
                  <a:latin typeface="Verdana" panose="020B0604030504040204" pitchFamily="34" charset="0"/>
                </a:defRPr>
              </a:lvl7pPr>
              <a:lvl8pPr marL="3429000" indent="-228600" algn="ctr" eaLnBrk="0" fontAlgn="base" hangingPunct="0">
                <a:spcBef>
                  <a:spcPct val="50000"/>
                </a:spcBef>
                <a:spcAft>
                  <a:spcPct val="0"/>
                </a:spcAft>
                <a:defRPr sz="2800">
                  <a:solidFill>
                    <a:schemeClr val="tx1"/>
                  </a:solidFill>
                  <a:latin typeface="Verdana" panose="020B0604030504040204" pitchFamily="34" charset="0"/>
                </a:defRPr>
              </a:lvl8pPr>
              <a:lvl9pPr marL="3886200" indent="-228600" algn="ctr" eaLnBrk="0" fontAlgn="base" hangingPunct="0">
                <a:spcBef>
                  <a:spcPct val="50000"/>
                </a:spcBef>
                <a:spcAft>
                  <a:spcPct val="0"/>
                </a:spcAft>
                <a:defRPr sz="28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CA" altLang="nl-NL" sz="28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32783" name="Text Box 6"/>
            <p:cNvSpPr txBox="1">
              <a:spLocks noChangeArrowheads="1"/>
            </p:cNvSpPr>
            <p:nvPr/>
          </p:nvSpPr>
          <p:spPr bwMode="auto">
            <a:xfrm>
              <a:off x="583" y="1578"/>
              <a:ext cx="1032"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algn="ctr" eaLnBrk="0" fontAlgn="base" hangingPunct="0">
                <a:spcBef>
                  <a:spcPct val="50000"/>
                </a:spcBef>
                <a:spcAft>
                  <a:spcPct val="0"/>
                </a:spcAft>
                <a:defRPr sz="2800">
                  <a:solidFill>
                    <a:schemeClr val="tx1"/>
                  </a:solidFill>
                  <a:latin typeface="Verdana" panose="020B0604030504040204" pitchFamily="34" charset="0"/>
                </a:defRPr>
              </a:lvl6pPr>
              <a:lvl7pPr marL="2971800" indent="-228600" algn="ctr" eaLnBrk="0" fontAlgn="base" hangingPunct="0">
                <a:spcBef>
                  <a:spcPct val="50000"/>
                </a:spcBef>
                <a:spcAft>
                  <a:spcPct val="0"/>
                </a:spcAft>
                <a:defRPr sz="2800">
                  <a:solidFill>
                    <a:schemeClr val="tx1"/>
                  </a:solidFill>
                  <a:latin typeface="Verdana" panose="020B0604030504040204" pitchFamily="34" charset="0"/>
                </a:defRPr>
              </a:lvl7pPr>
              <a:lvl8pPr marL="3429000" indent="-228600" algn="ctr" eaLnBrk="0" fontAlgn="base" hangingPunct="0">
                <a:spcBef>
                  <a:spcPct val="50000"/>
                </a:spcBef>
                <a:spcAft>
                  <a:spcPct val="0"/>
                </a:spcAft>
                <a:defRPr sz="2800">
                  <a:solidFill>
                    <a:schemeClr val="tx1"/>
                  </a:solidFill>
                  <a:latin typeface="Verdana" panose="020B0604030504040204" pitchFamily="34" charset="0"/>
                </a:defRPr>
              </a:lvl8pPr>
              <a:lvl9pPr marL="3886200" indent="-228600" algn="ctr" eaLnBrk="0" fontAlgn="base" hangingPunct="0">
                <a:spcBef>
                  <a:spcPct val="50000"/>
                </a:spcBef>
                <a:spcAft>
                  <a:spcPct val="0"/>
                </a:spcAft>
                <a:defRPr sz="28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10% Reduction</a:t>
              </a:r>
              <a:br>
                <a:rPr kumimoji="0" lang="en-US" alt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 BP</a:t>
              </a:r>
            </a:p>
          </p:txBody>
        </p:sp>
      </p:grpSp>
      <p:grpSp>
        <p:nvGrpSpPr>
          <p:cNvPr id="3" name="Group 7"/>
          <p:cNvGrpSpPr>
            <a:grpSpLocks/>
          </p:cNvGrpSpPr>
          <p:nvPr/>
        </p:nvGrpSpPr>
        <p:grpSpPr bwMode="auto">
          <a:xfrm>
            <a:off x="2759075" y="3409950"/>
            <a:ext cx="2871788" cy="1693863"/>
            <a:chOff x="1738" y="1452"/>
            <a:chExt cx="1809" cy="1067"/>
          </a:xfrm>
        </p:grpSpPr>
        <p:sp>
          <p:nvSpPr>
            <p:cNvPr id="32778" name="AutoShape 8"/>
            <p:cNvSpPr>
              <a:spLocks noChangeArrowheads="1"/>
            </p:cNvSpPr>
            <p:nvPr/>
          </p:nvSpPr>
          <p:spPr bwMode="auto">
            <a:xfrm>
              <a:off x="2068" y="1452"/>
              <a:ext cx="1479" cy="1067"/>
            </a:xfrm>
            <a:prstGeom prst="downArrow">
              <a:avLst>
                <a:gd name="adj1" fmla="val 62676"/>
                <a:gd name="adj2" fmla="val 25958"/>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algn="ctr" eaLnBrk="0" fontAlgn="base" hangingPunct="0">
                <a:spcBef>
                  <a:spcPct val="50000"/>
                </a:spcBef>
                <a:spcAft>
                  <a:spcPct val="0"/>
                </a:spcAft>
                <a:defRPr sz="2800">
                  <a:solidFill>
                    <a:schemeClr val="tx1"/>
                  </a:solidFill>
                  <a:latin typeface="Verdana" panose="020B0604030504040204" pitchFamily="34" charset="0"/>
                </a:defRPr>
              </a:lvl6pPr>
              <a:lvl7pPr marL="2971800" indent="-228600" algn="ctr" eaLnBrk="0" fontAlgn="base" hangingPunct="0">
                <a:spcBef>
                  <a:spcPct val="50000"/>
                </a:spcBef>
                <a:spcAft>
                  <a:spcPct val="0"/>
                </a:spcAft>
                <a:defRPr sz="2800">
                  <a:solidFill>
                    <a:schemeClr val="tx1"/>
                  </a:solidFill>
                  <a:latin typeface="Verdana" panose="020B0604030504040204" pitchFamily="34" charset="0"/>
                </a:defRPr>
              </a:lvl7pPr>
              <a:lvl8pPr marL="3429000" indent="-228600" algn="ctr" eaLnBrk="0" fontAlgn="base" hangingPunct="0">
                <a:spcBef>
                  <a:spcPct val="50000"/>
                </a:spcBef>
                <a:spcAft>
                  <a:spcPct val="0"/>
                </a:spcAft>
                <a:defRPr sz="2800">
                  <a:solidFill>
                    <a:schemeClr val="tx1"/>
                  </a:solidFill>
                  <a:latin typeface="Verdana" panose="020B0604030504040204" pitchFamily="34" charset="0"/>
                </a:defRPr>
              </a:lvl8pPr>
              <a:lvl9pPr marL="3886200" indent="-228600" algn="ctr" eaLnBrk="0" fontAlgn="base" hangingPunct="0">
                <a:spcBef>
                  <a:spcPct val="50000"/>
                </a:spcBef>
                <a:spcAft>
                  <a:spcPct val="0"/>
                </a:spcAft>
                <a:defRPr sz="28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CA" altLang="nl-NL" sz="28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grpSp>
          <p:nvGrpSpPr>
            <p:cNvPr id="32779" name="Group 9"/>
            <p:cNvGrpSpPr>
              <a:grpSpLocks/>
            </p:cNvGrpSpPr>
            <p:nvPr/>
          </p:nvGrpSpPr>
          <p:grpSpPr bwMode="auto">
            <a:xfrm>
              <a:off x="1738" y="1578"/>
              <a:ext cx="1513" cy="634"/>
              <a:chOff x="1738" y="1578"/>
              <a:chExt cx="1513" cy="634"/>
            </a:xfrm>
          </p:grpSpPr>
          <p:sp>
            <p:nvSpPr>
              <p:cNvPr id="32780" name="Text Box 10"/>
              <p:cNvSpPr txBox="1">
                <a:spLocks noChangeArrowheads="1"/>
              </p:cNvSpPr>
              <p:nvPr/>
            </p:nvSpPr>
            <p:spPr bwMode="auto">
              <a:xfrm>
                <a:off x="2331" y="1578"/>
                <a:ext cx="92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algn="ctr" eaLnBrk="0" fontAlgn="base" hangingPunct="0">
                  <a:spcBef>
                    <a:spcPct val="50000"/>
                  </a:spcBef>
                  <a:spcAft>
                    <a:spcPct val="0"/>
                  </a:spcAft>
                  <a:defRPr sz="2800">
                    <a:solidFill>
                      <a:schemeClr val="tx1"/>
                    </a:solidFill>
                    <a:latin typeface="Verdana" panose="020B0604030504040204" pitchFamily="34" charset="0"/>
                  </a:defRPr>
                </a:lvl6pPr>
                <a:lvl7pPr marL="2971800" indent="-228600" algn="ctr" eaLnBrk="0" fontAlgn="base" hangingPunct="0">
                  <a:spcBef>
                    <a:spcPct val="50000"/>
                  </a:spcBef>
                  <a:spcAft>
                    <a:spcPct val="0"/>
                  </a:spcAft>
                  <a:defRPr sz="2800">
                    <a:solidFill>
                      <a:schemeClr val="tx1"/>
                    </a:solidFill>
                    <a:latin typeface="Verdana" panose="020B0604030504040204" pitchFamily="34" charset="0"/>
                  </a:defRPr>
                </a:lvl7pPr>
                <a:lvl8pPr marL="3429000" indent="-228600" algn="ctr" eaLnBrk="0" fontAlgn="base" hangingPunct="0">
                  <a:spcBef>
                    <a:spcPct val="50000"/>
                  </a:spcBef>
                  <a:spcAft>
                    <a:spcPct val="0"/>
                  </a:spcAft>
                  <a:defRPr sz="2800">
                    <a:solidFill>
                      <a:schemeClr val="tx1"/>
                    </a:solidFill>
                    <a:latin typeface="Verdana" panose="020B0604030504040204" pitchFamily="34" charset="0"/>
                  </a:defRPr>
                </a:lvl8pPr>
                <a:lvl9pPr marL="3886200" indent="-228600" algn="ctr" eaLnBrk="0" fontAlgn="base" hangingPunct="0">
                  <a:spcBef>
                    <a:spcPct val="50000"/>
                  </a:spcBef>
                  <a:spcAft>
                    <a:spcPct val="0"/>
                  </a:spcAft>
                  <a:defRPr sz="28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10% Reduction</a:t>
                </a:r>
                <a:br>
                  <a:rPr kumimoji="0" lang="en-US" alt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 Total-C</a:t>
                </a:r>
              </a:p>
            </p:txBody>
          </p:sp>
          <p:sp>
            <p:nvSpPr>
              <p:cNvPr id="32781" name="Text Box 11"/>
              <p:cNvSpPr txBox="1">
                <a:spLocks noChangeArrowheads="1"/>
              </p:cNvSpPr>
              <p:nvPr/>
            </p:nvSpPr>
            <p:spPr bwMode="auto">
              <a:xfrm>
                <a:off x="1738" y="1578"/>
                <a:ext cx="489"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algn="ctr" eaLnBrk="0" fontAlgn="base" hangingPunct="0">
                  <a:spcBef>
                    <a:spcPct val="50000"/>
                  </a:spcBef>
                  <a:spcAft>
                    <a:spcPct val="0"/>
                  </a:spcAft>
                  <a:defRPr sz="2800">
                    <a:solidFill>
                      <a:schemeClr val="tx1"/>
                    </a:solidFill>
                    <a:latin typeface="Verdana" panose="020B0604030504040204" pitchFamily="34" charset="0"/>
                  </a:defRPr>
                </a:lvl6pPr>
                <a:lvl7pPr marL="2971800" indent="-228600" algn="ctr" eaLnBrk="0" fontAlgn="base" hangingPunct="0">
                  <a:spcBef>
                    <a:spcPct val="50000"/>
                  </a:spcBef>
                  <a:spcAft>
                    <a:spcPct val="0"/>
                  </a:spcAft>
                  <a:defRPr sz="2800">
                    <a:solidFill>
                      <a:schemeClr val="tx1"/>
                    </a:solidFill>
                    <a:latin typeface="Verdana" panose="020B0604030504040204" pitchFamily="34" charset="0"/>
                  </a:defRPr>
                </a:lvl7pPr>
                <a:lvl8pPr marL="3429000" indent="-228600" algn="ctr" eaLnBrk="0" fontAlgn="base" hangingPunct="0">
                  <a:spcBef>
                    <a:spcPct val="50000"/>
                  </a:spcBef>
                  <a:spcAft>
                    <a:spcPct val="0"/>
                  </a:spcAft>
                  <a:defRPr sz="2800">
                    <a:solidFill>
                      <a:schemeClr val="tx1"/>
                    </a:solidFill>
                    <a:latin typeface="Verdana" panose="020B0604030504040204" pitchFamily="34" charset="0"/>
                  </a:defRPr>
                </a:lvl8pPr>
                <a:lvl9pPr marL="3886200" indent="-228600" algn="ctr" eaLnBrk="0" fontAlgn="base" hangingPunct="0">
                  <a:spcBef>
                    <a:spcPct val="50000"/>
                  </a:spcBef>
                  <a:spcAft>
                    <a:spcPct val="0"/>
                  </a:spcAft>
                  <a:defRPr sz="28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nl-NL" sz="6000" b="0" i="0" u="none" strike="noStrike" kern="1200" cap="none" spc="0" normalizeH="0" baseline="0" noProof="0" dirty="0">
                    <a:ln>
                      <a:noFill/>
                    </a:ln>
                    <a:effectLst/>
                    <a:uLnTx/>
                    <a:uFillTx/>
                    <a:latin typeface="Arial" panose="020B0604020202020204" pitchFamily="34" charset="0"/>
                    <a:ea typeface="+mn-ea"/>
                    <a:cs typeface="+mn-cs"/>
                  </a:rPr>
                  <a:t>+</a:t>
                </a:r>
              </a:p>
            </p:txBody>
          </p:sp>
        </p:grpSp>
      </p:grpSp>
      <p:grpSp>
        <p:nvGrpSpPr>
          <p:cNvPr id="5" name="Group 12"/>
          <p:cNvGrpSpPr>
            <a:grpSpLocks/>
          </p:cNvGrpSpPr>
          <p:nvPr/>
        </p:nvGrpSpPr>
        <p:grpSpPr bwMode="auto">
          <a:xfrm>
            <a:off x="5370513" y="3284538"/>
            <a:ext cx="3398837" cy="2609850"/>
            <a:chOff x="3365" y="1430"/>
            <a:chExt cx="2141" cy="1644"/>
          </a:xfrm>
        </p:grpSpPr>
        <p:sp>
          <p:nvSpPr>
            <p:cNvPr id="32775" name="AutoShape 13"/>
            <p:cNvSpPr>
              <a:spLocks noChangeArrowheads="1"/>
            </p:cNvSpPr>
            <p:nvPr/>
          </p:nvSpPr>
          <p:spPr bwMode="auto">
            <a:xfrm>
              <a:off x="3718" y="1430"/>
              <a:ext cx="1788" cy="1644"/>
            </a:xfrm>
            <a:prstGeom prst="downArrow">
              <a:avLst>
                <a:gd name="adj1" fmla="val 65796"/>
                <a:gd name="adj2" fmla="val 24431"/>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algn="ctr" eaLnBrk="0" fontAlgn="base" hangingPunct="0">
                <a:spcBef>
                  <a:spcPct val="50000"/>
                </a:spcBef>
                <a:spcAft>
                  <a:spcPct val="0"/>
                </a:spcAft>
                <a:defRPr sz="2800">
                  <a:solidFill>
                    <a:schemeClr val="tx1"/>
                  </a:solidFill>
                  <a:latin typeface="Verdana" panose="020B0604030504040204" pitchFamily="34" charset="0"/>
                </a:defRPr>
              </a:lvl6pPr>
              <a:lvl7pPr marL="2971800" indent="-228600" algn="ctr" eaLnBrk="0" fontAlgn="base" hangingPunct="0">
                <a:spcBef>
                  <a:spcPct val="50000"/>
                </a:spcBef>
                <a:spcAft>
                  <a:spcPct val="0"/>
                </a:spcAft>
                <a:defRPr sz="2800">
                  <a:solidFill>
                    <a:schemeClr val="tx1"/>
                  </a:solidFill>
                  <a:latin typeface="Verdana" panose="020B0604030504040204" pitchFamily="34" charset="0"/>
                </a:defRPr>
              </a:lvl7pPr>
              <a:lvl8pPr marL="3429000" indent="-228600" algn="ctr" eaLnBrk="0" fontAlgn="base" hangingPunct="0">
                <a:spcBef>
                  <a:spcPct val="50000"/>
                </a:spcBef>
                <a:spcAft>
                  <a:spcPct val="0"/>
                </a:spcAft>
                <a:defRPr sz="2800">
                  <a:solidFill>
                    <a:schemeClr val="tx1"/>
                  </a:solidFill>
                  <a:latin typeface="Verdana" panose="020B0604030504040204" pitchFamily="34" charset="0"/>
                </a:defRPr>
              </a:lvl8pPr>
              <a:lvl9pPr marL="3886200" indent="-228600" algn="ctr" eaLnBrk="0" fontAlgn="base" hangingPunct="0">
                <a:spcBef>
                  <a:spcPct val="50000"/>
                </a:spcBef>
                <a:spcAft>
                  <a:spcPct val="0"/>
                </a:spcAft>
                <a:defRPr sz="28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CA" altLang="nl-NL" sz="28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32776" name="Text Box 14"/>
            <p:cNvSpPr txBox="1">
              <a:spLocks noChangeArrowheads="1"/>
            </p:cNvSpPr>
            <p:nvPr/>
          </p:nvSpPr>
          <p:spPr bwMode="auto">
            <a:xfrm>
              <a:off x="3939" y="1521"/>
              <a:ext cx="1341"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algn="ctr" eaLnBrk="0" fontAlgn="base" hangingPunct="0">
                <a:spcBef>
                  <a:spcPct val="50000"/>
                </a:spcBef>
                <a:spcAft>
                  <a:spcPct val="0"/>
                </a:spcAft>
                <a:defRPr sz="2800">
                  <a:solidFill>
                    <a:schemeClr val="tx1"/>
                  </a:solidFill>
                  <a:latin typeface="Verdana" panose="020B0604030504040204" pitchFamily="34" charset="0"/>
                </a:defRPr>
              </a:lvl6pPr>
              <a:lvl7pPr marL="2971800" indent="-228600" algn="ctr" eaLnBrk="0" fontAlgn="base" hangingPunct="0">
                <a:spcBef>
                  <a:spcPct val="50000"/>
                </a:spcBef>
                <a:spcAft>
                  <a:spcPct val="0"/>
                </a:spcAft>
                <a:defRPr sz="2800">
                  <a:solidFill>
                    <a:schemeClr val="tx1"/>
                  </a:solidFill>
                  <a:latin typeface="Verdana" panose="020B0604030504040204" pitchFamily="34" charset="0"/>
                </a:defRPr>
              </a:lvl7pPr>
              <a:lvl8pPr marL="3429000" indent="-228600" algn="ctr" eaLnBrk="0" fontAlgn="base" hangingPunct="0">
                <a:spcBef>
                  <a:spcPct val="50000"/>
                </a:spcBef>
                <a:spcAft>
                  <a:spcPct val="0"/>
                </a:spcAft>
                <a:defRPr sz="2800">
                  <a:solidFill>
                    <a:schemeClr val="tx1"/>
                  </a:solidFill>
                  <a:latin typeface="Verdana" panose="020B0604030504040204" pitchFamily="34" charset="0"/>
                </a:defRPr>
              </a:lvl8pPr>
              <a:lvl9pPr marL="3886200" indent="-228600" algn="ctr" eaLnBrk="0" fontAlgn="base" hangingPunct="0">
                <a:spcBef>
                  <a:spcPct val="50000"/>
                </a:spcBef>
                <a:spcAft>
                  <a:spcPct val="0"/>
                </a:spcAft>
                <a:defRPr sz="28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45% Reduction</a:t>
              </a:r>
              <a:br>
                <a:rPr kumimoji="0" lang="en-US" altLang="nl-NL"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nl-NL"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in CVD</a:t>
              </a:r>
            </a:p>
          </p:txBody>
        </p:sp>
        <p:sp>
          <p:nvSpPr>
            <p:cNvPr id="32777" name="Text Box 15"/>
            <p:cNvSpPr txBox="1">
              <a:spLocks noChangeArrowheads="1"/>
            </p:cNvSpPr>
            <p:nvPr/>
          </p:nvSpPr>
          <p:spPr bwMode="auto">
            <a:xfrm>
              <a:off x="3365" y="1578"/>
              <a:ext cx="635"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algn="ctr" eaLnBrk="0" fontAlgn="base" hangingPunct="0">
                <a:spcBef>
                  <a:spcPct val="50000"/>
                </a:spcBef>
                <a:spcAft>
                  <a:spcPct val="0"/>
                </a:spcAft>
                <a:defRPr sz="2800">
                  <a:solidFill>
                    <a:schemeClr val="tx1"/>
                  </a:solidFill>
                  <a:latin typeface="Verdana" panose="020B0604030504040204" pitchFamily="34" charset="0"/>
                </a:defRPr>
              </a:lvl6pPr>
              <a:lvl7pPr marL="2971800" indent="-228600" algn="ctr" eaLnBrk="0" fontAlgn="base" hangingPunct="0">
                <a:spcBef>
                  <a:spcPct val="50000"/>
                </a:spcBef>
                <a:spcAft>
                  <a:spcPct val="0"/>
                </a:spcAft>
                <a:defRPr sz="2800">
                  <a:solidFill>
                    <a:schemeClr val="tx1"/>
                  </a:solidFill>
                  <a:latin typeface="Verdana" panose="020B0604030504040204" pitchFamily="34" charset="0"/>
                </a:defRPr>
              </a:lvl7pPr>
              <a:lvl8pPr marL="3429000" indent="-228600" algn="ctr" eaLnBrk="0" fontAlgn="base" hangingPunct="0">
                <a:spcBef>
                  <a:spcPct val="50000"/>
                </a:spcBef>
                <a:spcAft>
                  <a:spcPct val="0"/>
                </a:spcAft>
                <a:defRPr sz="2800">
                  <a:solidFill>
                    <a:schemeClr val="tx1"/>
                  </a:solidFill>
                  <a:latin typeface="Verdana" panose="020B0604030504040204" pitchFamily="34" charset="0"/>
                </a:defRPr>
              </a:lvl8pPr>
              <a:lvl9pPr marL="3886200" indent="-228600" algn="ctr" eaLnBrk="0" fontAlgn="base" hangingPunct="0">
                <a:spcBef>
                  <a:spcPct val="50000"/>
                </a:spcBef>
                <a:spcAft>
                  <a:spcPct val="0"/>
                </a:spcAft>
                <a:defRPr sz="28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nl-NL" sz="6000" b="0" i="0" u="none" strike="noStrike" kern="1200" cap="none" spc="0" normalizeH="0" baseline="0" noProof="0" dirty="0">
                  <a:ln>
                    <a:noFill/>
                  </a:ln>
                  <a:effectLst/>
                  <a:uLnTx/>
                  <a:uFillTx/>
                  <a:latin typeface="Arial" panose="020B0604020202020204" pitchFamily="34" charset="0"/>
                  <a:ea typeface="+mn-ea"/>
                  <a:cs typeface="+mn-cs"/>
                </a:rPr>
                <a:t>=</a:t>
              </a:r>
            </a:p>
          </p:txBody>
        </p:sp>
      </p:grpSp>
      <p:sp>
        <p:nvSpPr>
          <p:cNvPr id="32774" name="Text Box 16"/>
          <p:cNvSpPr txBox="1">
            <a:spLocks noChangeArrowheads="1"/>
          </p:cNvSpPr>
          <p:nvPr/>
        </p:nvSpPr>
        <p:spPr bwMode="auto">
          <a:xfrm>
            <a:off x="181363" y="636588"/>
            <a:ext cx="875111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algn="ctr" eaLnBrk="0" fontAlgn="base" hangingPunct="0">
              <a:spcBef>
                <a:spcPct val="50000"/>
              </a:spcBef>
              <a:spcAft>
                <a:spcPct val="0"/>
              </a:spcAft>
              <a:defRPr sz="2800">
                <a:solidFill>
                  <a:schemeClr val="tx1"/>
                </a:solidFill>
                <a:latin typeface="Verdana" panose="020B0604030504040204" pitchFamily="34" charset="0"/>
              </a:defRPr>
            </a:lvl6pPr>
            <a:lvl7pPr marL="2971800" indent="-228600" algn="ctr" eaLnBrk="0" fontAlgn="base" hangingPunct="0">
              <a:spcBef>
                <a:spcPct val="50000"/>
              </a:spcBef>
              <a:spcAft>
                <a:spcPct val="0"/>
              </a:spcAft>
              <a:defRPr sz="2800">
                <a:solidFill>
                  <a:schemeClr val="tx1"/>
                </a:solidFill>
                <a:latin typeface="Verdana" panose="020B0604030504040204" pitchFamily="34" charset="0"/>
              </a:defRPr>
            </a:lvl7pPr>
            <a:lvl8pPr marL="3429000" indent="-228600" algn="ctr" eaLnBrk="0" fontAlgn="base" hangingPunct="0">
              <a:spcBef>
                <a:spcPct val="50000"/>
              </a:spcBef>
              <a:spcAft>
                <a:spcPct val="0"/>
              </a:spcAft>
              <a:defRPr sz="2800">
                <a:solidFill>
                  <a:schemeClr val="tx1"/>
                </a:solidFill>
                <a:latin typeface="Verdana" panose="020B0604030504040204" pitchFamily="34" charset="0"/>
              </a:defRPr>
            </a:lvl8pPr>
            <a:lvl9pPr marL="3886200" indent="-228600" algn="ctr" eaLnBrk="0" fontAlgn="base" hangingPunct="0">
              <a:spcBef>
                <a:spcPct val="50000"/>
              </a:spcBef>
              <a:spcAft>
                <a:spcPct val="0"/>
              </a:spcAft>
              <a:defRPr sz="28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nl-NL" sz="3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90% of Hypertensive Canadians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nl-NL" sz="3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have other Cardiovascular Risk factors</a:t>
            </a:r>
          </a:p>
        </p:txBody>
      </p:sp>
    </p:spTree>
    <p:extLst>
      <p:ext uri="{BB962C8B-B14F-4D97-AF65-F5344CB8AC3E}">
        <p14:creationId xmlns:p14="http://schemas.microsoft.com/office/powerpoint/2010/main" val="14612167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02336" y="596114"/>
            <a:ext cx="8439911" cy="6001643"/>
          </a:xfrm>
          <a:prstGeom prst="rect">
            <a:avLst/>
          </a:prstGeom>
        </p:spPr>
        <p:txBody>
          <a:bodyPr wrap="square">
            <a:spAutoFit/>
          </a:bodyPr>
          <a:lstStyle/>
          <a:p>
            <a:pPr marL="285750" indent="-285750">
              <a:buFont typeface="Arial" panose="020B0604020202020204" pitchFamily="34" charset="0"/>
              <a:buChar char="•"/>
            </a:pPr>
            <a:r>
              <a:rPr lang="nl-NL" sz="2800" dirty="0"/>
              <a:t>In Nederland (2015) 41.300 </a:t>
            </a:r>
            <a:r>
              <a:rPr lang="nl-NL" sz="2800" b="1" dirty="0"/>
              <a:t>beroertes</a:t>
            </a:r>
            <a:r>
              <a:rPr lang="nl-NL" sz="2800" dirty="0"/>
              <a:t> à  </a:t>
            </a:r>
          </a:p>
          <a:p>
            <a:r>
              <a:rPr lang="nl-NL" sz="2800" dirty="0"/>
              <a:t>	</a:t>
            </a:r>
            <a:r>
              <a:rPr lang="nl-NL" sz="2800" b="1" dirty="0"/>
              <a:t>€ 2.270.000.000 </a:t>
            </a:r>
            <a:r>
              <a:rPr lang="nl-NL" sz="2800" dirty="0"/>
              <a:t>(prijspeil 2011) 		(</a:t>
            </a:r>
            <a:r>
              <a:rPr lang="nl-NL" sz="2800" dirty="0" err="1">
                <a:solidFill>
                  <a:srgbClr val="00B0F0"/>
                </a:solidFill>
              </a:rPr>
              <a:t>volksgezondheidenzorg.info</a:t>
            </a:r>
            <a:r>
              <a:rPr lang="nl-NL" sz="2800" dirty="0"/>
              <a:t>)</a:t>
            </a:r>
          </a:p>
          <a:p>
            <a:endParaRPr lang="nl-NL" sz="2800" dirty="0"/>
          </a:p>
          <a:p>
            <a:pPr marL="285750" indent="-285750">
              <a:buFont typeface="Arial" panose="020B0604020202020204" pitchFamily="34" charset="0"/>
              <a:buChar char="•"/>
            </a:pPr>
            <a:r>
              <a:rPr lang="nl-NL" sz="2800" dirty="0"/>
              <a:t>Indien we door goede hypertensiebehandeling de  ≈ 50 %  aan hypertensie gerelateerde beroerte kunnen elimineren, miljarden zorgkosten besparing</a:t>
            </a:r>
          </a:p>
          <a:p>
            <a:pPr marL="285750" indent="-285750">
              <a:buFont typeface="Arial" panose="020B0604020202020204" pitchFamily="34" charset="0"/>
              <a:buChar char="•"/>
            </a:pPr>
            <a:endParaRPr lang="nl-NL" sz="2800" dirty="0"/>
          </a:p>
          <a:p>
            <a:pPr marL="285750" indent="-285750">
              <a:buFont typeface="Arial" panose="020B0604020202020204" pitchFamily="34" charset="0"/>
              <a:buChar char="•"/>
            </a:pPr>
            <a:r>
              <a:rPr lang="nl-NL" sz="2800" dirty="0"/>
              <a:t>Vergeet ook de 53.800 </a:t>
            </a:r>
            <a:r>
              <a:rPr lang="nl-NL" sz="2800" dirty="0" err="1"/>
              <a:t>TIA’s</a:t>
            </a:r>
            <a:r>
              <a:rPr lang="nl-NL" sz="2800" dirty="0"/>
              <a:t> niet (2015)</a:t>
            </a:r>
          </a:p>
          <a:p>
            <a:pPr marL="285750" indent="-285750">
              <a:buFont typeface="Arial" panose="020B0604020202020204" pitchFamily="34" charset="0"/>
              <a:buChar char="•"/>
            </a:pPr>
            <a:endParaRPr lang="nl-NL" sz="2800" dirty="0"/>
          </a:p>
          <a:p>
            <a:pPr marL="285750" indent="-285750">
              <a:buFont typeface="Arial" panose="020B0604020202020204" pitchFamily="34" charset="0"/>
              <a:buChar char="•"/>
            </a:pPr>
            <a:r>
              <a:rPr lang="nl-NL" sz="2800" dirty="0"/>
              <a:t>voor ischemische hartziekten en hartfalen zullen dit miljoenen zijn </a:t>
            </a:r>
          </a:p>
          <a:p>
            <a:pPr marL="285750" indent="-285750">
              <a:buFont typeface="Arial" panose="020B0604020202020204" pitchFamily="34" charset="0"/>
              <a:buChar char="•"/>
            </a:pPr>
            <a:endParaRPr lang="nl-NL" sz="2800" dirty="0"/>
          </a:p>
          <a:p>
            <a:endParaRPr lang="nl-NL" sz="2000" dirty="0"/>
          </a:p>
        </p:txBody>
      </p:sp>
    </p:spTree>
    <p:extLst>
      <p:ext uri="{BB962C8B-B14F-4D97-AF65-F5344CB8AC3E}">
        <p14:creationId xmlns:p14="http://schemas.microsoft.com/office/powerpoint/2010/main" val="1240123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767443" y="414779"/>
            <a:ext cx="7669548" cy="1200329"/>
          </a:xfrm>
          <a:prstGeom prst="rect">
            <a:avLst/>
          </a:prstGeom>
          <a:noFill/>
        </p:spPr>
        <p:txBody>
          <a:bodyPr wrap="square" rtlCol="0">
            <a:spAutoFit/>
          </a:bodyPr>
          <a:lstStyle/>
          <a:p>
            <a:r>
              <a:rPr lang="nl-NL" sz="3600" b="1" dirty="0"/>
              <a:t>Hypertensie in </a:t>
            </a:r>
            <a:r>
              <a:rPr lang="nl-NL" sz="3600" b="1" dirty="0" err="1"/>
              <a:t>HELIUS</a:t>
            </a:r>
            <a:r>
              <a:rPr lang="nl-NL" sz="3600" b="1" dirty="0"/>
              <a:t>, Amsterdam</a:t>
            </a:r>
          </a:p>
          <a:p>
            <a:r>
              <a:rPr lang="nl-NL" sz="3600" b="1" dirty="0"/>
              <a:t> </a:t>
            </a:r>
            <a:endParaRPr lang="nl-NL" sz="3200" dirty="0"/>
          </a:p>
        </p:txBody>
      </p:sp>
      <p:sp>
        <p:nvSpPr>
          <p:cNvPr id="5" name="Tekstvak 4"/>
          <p:cNvSpPr txBox="1"/>
          <p:nvPr/>
        </p:nvSpPr>
        <p:spPr>
          <a:xfrm>
            <a:off x="207034" y="1021210"/>
            <a:ext cx="8863487" cy="954107"/>
          </a:xfrm>
          <a:prstGeom prst="rect">
            <a:avLst/>
          </a:prstGeom>
          <a:noFill/>
        </p:spPr>
        <p:txBody>
          <a:bodyPr wrap="square" rtlCol="0">
            <a:spAutoFit/>
          </a:bodyPr>
          <a:lstStyle/>
          <a:p>
            <a:pPr algn="ctr"/>
            <a:r>
              <a:rPr lang="nl-NL" sz="2800" dirty="0"/>
              <a:t> 496 (24 %) van 2054 autochtone </a:t>
            </a:r>
            <a:r>
              <a:rPr lang="nl-NL" sz="2800" dirty="0" err="1"/>
              <a:t>A’dammers</a:t>
            </a:r>
            <a:endParaRPr lang="nl-NL" sz="2800" dirty="0"/>
          </a:p>
          <a:p>
            <a:r>
              <a:rPr lang="nl-NL" sz="2800" dirty="0"/>
              <a:t>		 </a:t>
            </a:r>
          </a:p>
        </p:txBody>
      </p:sp>
      <p:graphicFrame>
        <p:nvGraphicFramePr>
          <p:cNvPr id="6" name="Grafiek 5"/>
          <p:cNvGraphicFramePr>
            <a:graphicFrameLocks/>
          </p:cNvGraphicFramePr>
          <p:nvPr>
            <p:extLst/>
          </p:nvPr>
        </p:nvGraphicFramePr>
        <p:xfrm>
          <a:off x="2976115" y="1355330"/>
          <a:ext cx="4209690" cy="4700413"/>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vak 7"/>
          <p:cNvSpPr txBox="1"/>
          <p:nvPr/>
        </p:nvSpPr>
        <p:spPr>
          <a:xfrm>
            <a:off x="879895" y="6107495"/>
            <a:ext cx="7272068" cy="369332"/>
          </a:xfrm>
          <a:prstGeom prst="rect">
            <a:avLst/>
          </a:prstGeom>
          <a:noFill/>
        </p:spPr>
        <p:txBody>
          <a:bodyPr wrap="square" rtlCol="0">
            <a:spAutoFit/>
          </a:bodyPr>
          <a:lstStyle/>
          <a:p>
            <a:r>
              <a:rPr lang="nl-NL" dirty="0"/>
              <a:t>1 = onbekend; 2 = onbehandeld; 3 = slecht behandeld; 4 = goed behandeld</a:t>
            </a:r>
          </a:p>
        </p:txBody>
      </p:sp>
      <p:sp>
        <p:nvSpPr>
          <p:cNvPr id="2" name="Tijdelijke aanduiding voor dianummer 1"/>
          <p:cNvSpPr>
            <a:spLocks noGrp="1"/>
          </p:cNvSpPr>
          <p:nvPr>
            <p:ph type="sldNum" sz="quarter" idx="12"/>
          </p:nvPr>
        </p:nvSpPr>
        <p:spPr/>
        <p:txBody>
          <a:bodyPr/>
          <a:lstStyle/>
          <a:p>
            <a:fld id="{B5CA8F87-3D87-4528-BEF0-500DD041A434}" type="slidenum">
              <a:rPr lang="nl-NL" smtClean="0"/>
              <a:t>7</a:t>
            </a:fld>
            <a:endParaRPr lang="nl-NL"/>
          </a:p>
        </p:txBody>
      </p:sp>
      <p:sp>
        <p:nvSpPr>
          <p:cNvPr id="4" name="Tekstvak 3"/>
          <p:cNvSpPr txBox="1"/>
          <p:nvPr/>
        </p:nvSpPr>
        <p:spPr>
          <a:xfrm>
            <a:off x="6212264" y="1615108"/>
            <a:ext cx="1939699" cy="369332"/>
          </a:xfrm>
          <a:prstGeom prst="rect">
            <a:avLst/>
          </a:prstGeom>
          <a:noFill/>
        </p:spPr>
        <p:txBody>
          <a:bodyPr wrap="square" rtlCol="0">
            <a:spAutoFit/>
          </a:bodyPr>
          <a:lstStyle/>
          <a:p>
            <a:r>
              <a:rPr lang="nl-NL" dirty="0"/>
              <a:t>J </a:t>
            </a:r>
            <a:r>
              <a:rPr lang="nl-NL" dirty="0" err="1"/>
              <a:t>hypertens</a:t>
            </a:r>
            <a:r>
              <a:rPr lang="nl-NL" dirty="0"/>
              <a:t> 2016</a:t>
            </a:r>
          </a:p>
        </p:txBody>
      </p:sp>
    </p:spTree>
    <p:extLst>
      <p:ext uri="{BB962C8B-B14F-4D97-AF65-F5344CB8AC3E}">
        <p14:creationId xmlns:p14="http://schemas.microsoft.com/office/powerpoint/2010/main" val="2643662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B5CA8F87-3D87-4528-BEF0-500DD041A434}" type="slidenum">
              <a:rPr lang="nl-NL" smtClean="0"/>
              <a:t>8</a:t>
            </a:fld>
            <a:endParaRPr lang="nl-NL"/>
          </a:p>
        </p:txBody>
      </p:sp>
      <p:pic>
        <p:nvPicPr>
          <p:cNvPr id="3" name="Afbeelding 2"/>
          <p:cNvPicPr>
            <a:picLocks noChangeAspect="1"/>
          </p:cNvPicPr>
          <p:nvPr/>
        </p:nvPicPr>
        <p:blipFill rotWithShape="1">
          <a:blip r:embed="rId3"/>
          <a:srcRect l="11630" t="31465" r="38892" b="3833"/>
          <a:stretch/>
        </p:blipFill>
        <p:spPr>
          <a:xfrm>
            <a:off x="1592945" y="1906292"/>
            <a:ext cx="6256947" cy="4450058"/>
          </a:xfrm>
          <a:prstGeom prst="rect">
            <a:avLst/>
          </a:prstGeom>
          <a:ln>
            <a:noFill/>
          </a:ln>
          <a:effectLst>
            <a:outerShdw blurRad="292100" dist="139700" dir="2700000" algn="tl" rotWithShape="0">
              <a:srgbClr val="333333">
                <a:alpha val="65000"/>
              </a:srgbClr>
            </a:outerShdw>
          </a:effectLst>
        </p:spPr>
      </p:pic>
      <p:sp>
        <p:nvSpPr>
          <p:cNvPr id="4" name="Tekstvak 3"/>
          <p:cNvSpPr txBox="1"/>
          <p:nvPr/>
        </p:nvSpPr>
        <p:spPr>
          <a:xfrm>
            <a:off x="495946" y="681924"/>
            <a:ext cx="8283844" cy="1077218"/>
          </a:xfrm>
          <a:prstGeom prst="rect">
            <a:avLst/>
          </a:prstGeom>
          <a:noFill/>
        </p:spPr>
        <p:txBody>
          <a:bodyPr wrap="square" rtlCol="0">
            <a:spAutoFit/>
          </a:bodyPr>
          <a:lstStyle/>
          <a:p>
            <a:pPr algn="ctr"/>
            <a:r>
              <a:rPr lang="nl-NL" sz="3200" b="1" dirty="0"/>
              <a:t>% primaire preventie </a:t>
            </a:r>
            <a:r>
              <a:rPr lang="nl-NL" sz="3200" b="1" dirty="0" err="1"/>
              <a:t>HVZ</a:t>
            </a:r>
            <a:r>
              <a:rPr lang="nl-NL" sz="3200" b="1" dirty="0"/>
              <a:t> bij  46 zorggroepen, 2015: 8 % (!)</a:t>
            </a:r>
          </a:p>
        </p:txBody>
      </p:sp>
    </p:spTree>
    <p:extLst>
      <p:ext uri="{BB962C8B-B14F-4D97-AF65-F5344CB8AC3E}">
        <p14:creationId xmlns:p14="http://schemas.microsoft.com/office/powerpoint/2010/main" val="2727491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extLst>
              <a:ext uri="{BEBA8EAE-BF5A-486C-A8C5-ECC9F3942E4B}">
                <a14:imgProps xmlns:a14="http://schemas.microsoft.com/office/drawing/2010/main">
                  <a14:imgLayer r:embed="rId4">
                    <a14:imgEffect>
                      <a14:brightnessContrast bright="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kstvak 1"/>
          <p:cNvSpPr txBox="1"/>
          <p:nvPr/>
        </p:nvSpPr>
        <p:spPr>
          <a:xfrm>
            <a:off x="237744" y="2005152"/>
            <a:ext cx="8613648" cy="584775"/>
          </a:xfrm>
          <a:prstGeom prst="rect">
            <a:avLst/>
          </a:prstGeom>
          <a:noFill/>
        </p:spPr>
        <p:txBody>
          <a:bodyPr wrap="square" rtlCol="0">
            <a:spAutoFit/>
          </a:bodyPr>
          <a:lstStyle/>
          <a:p>
            <a:pPr algn="ctr"/>
            <a:r>
              <a:rPr lang="nl-NL" sz="3200" b="1" dirty="0">
                <a:latin typeface="Arial" panose="020B0604020202020204" pitchFamily="34" charset="0"/>
                <a:cs typeface="Arial" panose="020B0604020202020204" pitchFamily="34" charset="0"/>
              </a:rPr>
              <a:t>2 miljoen onbekende hypertensiepatiënten</a:t>
            </a:r>
          </a:p>
        </p:txBody>
      </p:sp>
      <p:sp>
        <p:nvSpPr>
          <p:cNvPr id="3" name="Rechthoek 2"/>
          <p:cNvSpPr/>
          <p:nvPr/>
        </p:nvSpPr>
        <p:spPr>
          <a:xfrm>
            <a:off x="237744" y="1643745"/>
            <a:ext cx="8514370" cy="127362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38100">
            <a:solidFill>
              <a:srgbClr val="C00000"/>
            </a:solidFill>
            <a:prstDash val="solid"/>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r>
              <a:rPr lang="nl-NL" sz="3200" b="1" dirty="0">
                <a:solidFill>
                  <a:schemeClr val="tx1"/>
                </a:solidFill>
                <a:latin typeface="Arial" panose="020B0604020202020204" pitchFamily="34" charset="0"/>
                <a:cs typeface="Arial" panose="020B0604020202020204" pitchFamily="34" charset="0"/>
              </a:rPr>
              <a:t>2.000.000 onbekende </a:t>
            </a:r>
            <a:r>
              <a:rPr lang="nl-NL" sz="3200" b="1" dirty="0" err="1">
                <a:solidFill>
                  <a:schemeClr val="tx1"/>
                </a:solidFill>
                <a:latin typeface="Arial" panose="020B0604020202020204" pitchFamily="34" charset="0"/>
                <a:cs typeface="Arial" panose="020B0604020202020204" pitchFamily="34" charset="0"/>
              </a:rPr>
              <a:t>hypertensiepatienten</a:t>
            </a:r>
            <a:endParaRPr lang="nl-NL" sz="3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6339783"/>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Nouvelle présentation">
  <a:themeElements>
    <a:clrScheme name="">
      <a:dk1>
        <a:srgbClr val="000000"/>
      </a:dk1>
      <a:lt1>
        <a:srgbClr val="FFFFFF"/>
      </a:lt1>
      <a:dk2>
        <a:srgbClr val="000000"/>
      </a:dk2>
      <a:lt2>
        <a:srgbClr val="808080"/>
      </a:lt2>
      <a:accent1>
        <a:srgbClr val="FFFFCC"/>
      </a:accent1>
      <a:accent2>
        <a:srgbClr val="00FFFF"/>
      </a:accent2>
      <a:accent3>
        <a:srgbClr val="FFFFFF"/>
      </a:accent3>
      <a:accent4>
        <a:srgbClr val="000000"/>
      </a:accent4>
      <a:accent5>
        <a:srgbClr val="FFFFE2"/>
      </a:accent5>
      <a:accent6>
        <a:srgbClr val="00E7E7"/>
      </a:accent6>
      <a:hlink>
        <a:srgbClr val="FF0000"/>
      </a:hlink>
      <a:folHlink>
        <a:srgbClr val="B2B2B2"/>
      </a:folHlink>
    </a:clrScheme>
    <a:fontScheme name="4_Nouvelle pré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5464</TotalTime>
  <Words>1377</Words>
  <Application>Microsoft Office PowerPoint</Application>
  <PresentationFormat>Diavoorstelling (4:3)</PresentationFormat>
  <Paragraphs>191</Paragraphs>
  <Slides>28</Slides>
  <Notes>24</Notes>
  <HiddenSlides>0</HiddenSlides>
  <MMClips>0</MMClips>
  <ScaleCrop>false</ScaleCrop>
  <HeadingPairs>
    <vt:vector size="8" baseType="variant">
      <vt:variant>
        <vt:lpstr>Gebruikte lettertypen</vt:lpstr>
      </vt:variant>
      <vt:variant>
        <vt:i4>10</vt:i4>
      </vt:variant>
      <vt:variant>
        <vt:lpstr>Thema</vt:lpstr>
      </vt:variant>
      <vt:variant>
        <vt:i4>3</vt:i4>
      </vt:variant>
      <vt:variant>
        <vt:lpstr>Ingesloten OLE-bronprogramma's</vt:lpstr>
      </vt:variant>
      <vt:variant>
        <vt:i4>1</vt:i4>
      </vt:variant>
      <vt:variant>
        <vt:lpstr>Diatitels</vt:lpstr>
      </vt:variant>
      <vt:variant>
        <vt:i4>28</vt:i4>
      </vt:variant>
    </vt:vector>
  </HeadingPairs>
  <TitlesOfParts>
    <vt:vector size="42" baseType="lpstr">
      <vt:lpstr>Arial Unicode MS</vt:lpstr>
      <vt:lpstr>ＭＳ Ｐゴシック</vt:lpstr>
      <vt:lpstr>Arial</vt:lpstr>
      <vt:lpstr>Calibri</vt:lpstr>
      <vt:lpstr>Calibri Light</vt:lpstr>
      <vt:lpstr>Comic Sans MS</vt:lpstr>
      <vt:lpstr>Tahoma</vt:lpstr>
      <vt:lpstr>Times</vt:lpstr>
      <vt:lpstr>Times New Roman</vt:lpstr>
      <vt:lpstr>Verdana</vt:lpstr>
      <vt:lpstr>Kantoorthema</vt:lpstr>
      <vt:lpstr>4_Nouvelle présentation</vt:lpstr>
      <vt:lpstr>Office-thema</vt:lpstr>
      <vt:lpstr>PDF</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Gert</dc:creator>
  <cp:lastModifiedBy>Marianne Deinum</cp:lastModifiedBy>
  <cp:revision>108</cp:revision>
  <dcterms:created xsi:type="dcterms:W3CDTF">2016-12-05T12:08:15Z</dcterms:created>
  <dcterms:modified xsi:type="dcterms:W3CDTF">2017-02-09T13:00:49Z</dcterms:modified>
</cp:coreProperties>
</file>