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4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566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9-9-2014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7483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9-9-2014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6784848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500" b="1" i="0" kern="1200" baseline="0">
                <a:solidFill>
                  <a:srgbClr val="FFFF00"/>
                </a:solidFill>
                <a:latin typeface="Verdana" pitchFamily="34" charset="0"/>
                <a:ea typeface="+mj-ea"/>
                <a:cs typeface="Corbel"/>
              </a:defRPr>
            </a:lvl1pPr>
          </a:lstStyle>
          <a:p>
            <a:r>
              <a:rPr lang="nl-NL" sz="2800" smtClean="0"/>
              <a:t>CONFIRM-HF: </a:t>
            </a:r>
            <a:r>
              <a:rPr lang="nl-NL" sz="2800" b="0" smtClean="0"/>
              <a:t>6-minute walking test in iron-deficient HF patients treated with ferric carboxymaltose</a:t>
            </a:r>
            <a:endParaRPr lang="nl-NL" sz="2800" b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1696" y="2769370"/>
            <a:ext cx="7815013" cy="2259208"/>
          </a:xfrm>
          <a:prstGeom prst="rect">
            <a:avLst/>
          </a:prstGeom>
        </p:spPr>
      </p:pic>
      <p:sp>
        <p:nvSpPr>
          <p:cNvPr id="8" name="Tekstvak 7"/>
          <p:cNvSpPr txBox="1"/>
          <p:nvPr/>
        </p:nvSpPr>
        <p:spPr>
          <a:xfrm>
            <a:off x="6510528" y="6444960"/>
            <a:ext cx="3035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Ponikowski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Eur Heart J 2014</a:t>
            </a:r>
            <a:endParaRPr lang="nl-NL" sz="1400">
              <a:solidFill>
                <a:schemeClr val="bg1"/>
              </a:solidFill>
            </a:endParaRPr>
          </a:p>
        </p:txBody>
      </p:sp>
      <p:cxnSp>
        <p:nvCxnSpPr>
          <p:cNvPr id="9" name="Rechte verbindingslijn 8"/>
          <p:cNvCxnSpPr/>
          <p:nvPr/>
        </p:nvCxnSpPr>
        <p:spPr>
          <a:xfrm>
            <a:off x="1109472" y="2584704"/>
            <a:ext cx="390144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1109472" y="2822859"/>
            <a:ext cx="390144" cy="0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kstvak 10"/>
          <p:cNvSpPr txBox="1"/>
          <p:nvPr/>
        </p:nvSpPr>
        <p:spPr>
          <a:xfrm>
            <a:off x="1499616" y="2400038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FCM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1499616" y="2638193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placebo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 rot="16200000">
            <a:off x="-1364405" y="2977594"/>
            <a:ext cx="3596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6-minute walking test change from baseline (least squares mean)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658091" y="2584704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40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664049" y="2826056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30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658090" y="3058829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20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667631" y="3317445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76516" y="3559113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  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606016" y="3783218"/>
            <a:ext cx="502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-10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611217" y="4019187"/>
            <a:ext cx="502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-20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606015" y="4243292"/>
            <a:ext cx="502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-30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00813" y="4479261"/>
            <a:ext cx="502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-40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608566" y="4693255"/>
            <a:ext cx="5024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-50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>
            <a:off x="1030464" y="4988609"/>
            <a:ext cx="10115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Baseline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6" name="Tekstvak 25"/>
          <p:cNvSpPr txBox="1"/>
          <p:nvPr/>
        </p:nvSpPr>
        <p:spPr>
          <a:xfrm>
            <a:off x="3224784" y="5327163"/>
            <a:ext cx="3035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Weeks since randomisation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27" name="Tekstvak 26"/>
          <p:cNvSpPr txBox="1"/>
          <p:nvPr/>
        </p:nvSpPr>
        <p:spPr>
          <a:xfrm>
            <a:off x="2136632" y="4996464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6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8" name="Tekstvak 27"/>
          <p:cNvSpPr txBox="1"/>
          <p:nvPr/>
        </p:nvSpPr>
        <p:spPr>
          <a:xfrm>
            <a:off x="2886202" y="4988609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12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9" name="Tekstvak 28"/>
          <p:cNvSpPr txBox="1"/>
          <p:nvPr/>
        </p:nvSpPr>
        <p:spPr>
          <a:xfrm>
            <a:off x="3677822" y="4971732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18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0" name="Tekstvak 29"/>
          <p:cNvSpPr txBox="1"/>
          <p:nvPr/>
        </p:nvSpPr>
        <p:spPr>
          <a:xfrm>
            <a:off x="4478315" y="4954855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24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1" name="Tekstvak 30"/>
          <p:cNvSpPr txBox="1"/>
          <p:nvPr/>
        </p:nvSpPr>
        <p:spPr>
          <a:xfrm>
            <a:off x="5303192" y="4953662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30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2" name="Tekstvak 31"/>
          <p:cNvSpPr txBox="1"/>
          <p:nvPr/>
        </p:nvSpPr>
        <p:spPr>
          <a:xfrm>
            <a:off x="6105216" y="4953662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36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3" name="Tekstvak 32"/>
          <p:cNvSpPr txBox="1"/>
          <p:nvPr/>
        </p:nvSpPr>
        <p:spPr>
          <a:xfrm>
            <a:off x="6907240" y="4949865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42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7732117" y="4954855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48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8521717" y="4933658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52</a:t>
            </a:r>
            <a:endParaRPr lang="nl-NL" sz="160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323088" y="302388"/>
            <a:ext cx="7345680" cy="1143000"/>
          </a:xfrm>
        </p:spPr>
        <p:txBody>
          <a:bodyPr>
            <a:noAutofit/>
          </a:bodyPr>
          <a:lstStyle/>
          <a:p>
            <a:r>
              <a:rPr lang="nl-NL" sz="2800" b="0" smtClean="0"/>
              <a:t>Time to first hospitalisation due to worsening heart failure, after treatment with</a:t>
            </a:r>
            <a:r>
              <a:rPr lang="nl-NL" sz="2800" smtClean="0"/>
              <a:t> </a:t>
            </a:r>
            <a:r>
              <a:rPr lang="nl-NL" sz="2800" b="0"/>
              <a:t>ferric </a:t>
            </a:r>
            <a:r>
              <a:rPr lang="nl-NL" sz="2800" b="0" smtClean="0"/>
              <a:t>carboxymaltose or placebo</a:t>
            </a:r>
            <a:endParaRPr lang="nl-NL" sz="280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1672" y="1937045"/>
            <a:ext cx="5932360" cy="3981629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6510528" y="6444960"/>
            <a:ext cx="3035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Ponikowski </a:t>
            </a:r>
            <a:r>
              <a:rPr lang="nl-NL" sz="1400" i="1" smtClean="0">
                <a:solidFill>
                  <a:schemeClr val="bg1"/>
                </a:solidFill>
              </a:rPr>
              <a:t>et al</a:t>
            </a:r>
            <a:r>
              <a:rPr lang="nl-NL" sz="1400" smtClean="0">
                <a:solidFill>
                  <a:schemeClr val="bg1"/>
                </a:solidFill>
              </a:rPr>
              <a:t>., Eur Heart J 2014</a:t>
            </a:r>
            <a:endParaRPr lang="nl-NL" sz="1400">
              <a:solidFill>
                <a:schemeClr val="bg1"/>
              </a:solidFill>
            </a:endParaRP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2182368" y="2297501"/>
            <a:ext cx="390144" cy="0"/>
          </a:xfrm>
          <a:prstGeom prst="line">
            <a:avLst/>
          </a:prstGeom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2182368" y="2535656"/>
            <a:ext cx="390144" cy="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kstvak 12"/>
          <p:cNvSpPr txBox="1"/>
          <p:nvPr/>
        </p:nvSpPr>
        <p:spPr>
          <a:xfrm>
            <a:off x="2572512" y="2078199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FCM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75618" y="232391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placebo</a:t>
            </a:r>
            <a:endParaRPr lang="nl-NL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969772" y="3106366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20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969773" y="1692715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30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969773" y="4418848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1095268" y="5731330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1261672" y="5899635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2706424" y="5882758"/>
            <a:ext cx="4211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90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3995928" y="5900607"/>
            <a:ext cx="58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180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5396083" y="5882758"/>
            <a:ext cx="58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270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3" name="Tekstvak 22"/>
          <p:cNvSpPr txBox="1"/>
          <p:nvPr/>
        </p:nvSpPr>
        <p:spPr>
          <a:xfrm>
            <a:off x="6788059" y="5886841"/>
            <a:ext cx="588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smtClean="0">
                <a:solidFill>
                  <a:schemeClr val="bg1"/>
                </a:solidFill>
              </a:rPr>
              <a:t>360</a:t>
            </a:r>
            <a:endParaRPr lang="nl-NL" sz="1600">
              <a:solidFill>
                <a:schemeClr val="bg1"/>
              </a:solidFill>
            </a:endParaRPr>
          </a:p>
        </p:txBody>
      </p:sp>
      <p:sp>
        <p:nvSpPr>
          <p:cNvPr id="24" name="Tekstvak 23"/>
          <p:cNvSpPr txBox="1"/>
          <p:nvPr/>
        </p:nvSpPr>
        <p:spPr>
          <a:xfrm>
            <a:off x="2686010" y="6247727"/>
            <a:ext cx="30358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smtClean="0">
                <a:solidFill>
                  <a:schemeClr val="bg1"/>
                </a:solidFill>
              </a:rPr>
              <a:t>Time in days</a:t>
            </a:r>
            <a:endParaRPr lang="nl-NL" sz="1400">
              <a:solidFill>
                <a:schemeClr val="bg1"/>
              </a:solidFill>
            </a:endParaRPr>
          </a:p>
        </p:txBody>
      </p:sp>
      <p:sp>
        <p:nvSpPr>
          <p:cNvPr id="25" name="Tekstvak 24"/>
          <p:cNvSpPr txBox="1"/>
          <p:nvPr/>
        </p:nvSpPr>
        <p:spPr>
          <a:xfrm rot="16200000">
            <a:off x="-1072925" y="3973240"/>
            <a:ext cx="372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chemeClr val="bg1"/>
                </a:solidFill>
              </a:rPr>
              <a:t>Hospitalisation rate (per 100 subjects)</a:t>
            </a:r>
            <a:endParaRPr lang="nl-NL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470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109</Words>
  <Application>Microsoft Office PowerPoint</Application>
  <PresentationFormat>Diavoorstelling (4:3)</PresentationFormat>
  <Paragraphs>41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Corbel</vt:lpstr>
      <vt:lpstr>Verdana</vt:lpstr>
      <vt:lpstr>Office-thema</vt:lpstr>
      <vt:lpstr>PowerPoint-presentatie</vt:lpstr>
      <vt:lpstr>Time to first hospitalisation due to worsening heart failure, after treatment with ferric carboxymaltose or placebo</vt:lpstr>
    </vt:vector>
  </TitlesOfParts>
  <Company>MEDCON Europe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21</cp:revision>
  <dcterms:created xsi:type="dcterms:W3CDTF">2013-04-15T08:15:24Z</dcterms:created>
  <dcterms:modified xsi:type="dcterms:W3CDTF">2014-09-09T13:39:52Z</dcterms:modified>
</cp:coreProperties>
</file>