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728" y="-672"/>
      </p:cViewPr>
      <p:guideLst>
        <p:guide orient="horz" pos="2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9/11/13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9/11/13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22" name="Titel 1"/>
          <p:cNvSpPr txBox="1">
            <a:spLocks/>
          </p:cNvSpPr>
          <p:nvPr/>
        </p:nvSpPr>
        <p:spPr>
          <a:xfrm>
            <a:off x="304800" y="274637"/>
            <a:ext cx="7447498" cy="16432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Mean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change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from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baseline in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glycated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hemoglobin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over time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after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alogliptin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vs.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 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cs typeface="Corbel"/>
              </a:rPr>
              <a:t>placebo</a:t>
            </a: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122" y="2382782"/>
            <a:ext cx="7556289" cy="395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hthoek 23"/>
          <p:cNvSpPr/>
          <p:nvPr/>
        </p:nvSpPr>
        <p:spPr>
          <a:xfrm>
            <a:off x="4225148" y="191787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Mean (±SD) </a:t>
            </a:r>
            <a:r>
              <a:rPr lang="en-US" dirty="0" err="1" smtClean="0">
                <a:solidFill>
                  <a:schemeClr val="bg1"/>
                </a:solidFill>
              </a:rPr>
              <a:t>glycated</a:t>
            </a:r>
            <a:r>
              <a:rPr lang="en-US" dirty="0" smtClean="0">
                <a:solidFill>
                  <a:schemeClr val="bg1"/>
                </a:solidFill>
              </a:rPr>
              <a:t> hemoglobin at baseline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Placebo, 8.03±1.11%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Alogliptin</a:t>
            </a:r>
            <a:r>
              <a:rPr lang="en-US" dirty="0" smtClean="0">
                <a:solidFill>
                  <a:schemeClr val="bg1"/>
                </a:solidFill>
              </a:rPr>
              <a:t>, 8.03±1.09%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 rot="16200000">
            <a:off x="-1568766" y="3975376"/>
            <a:ext cx="413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Mean Change in </a:t>
            </a:r>
            <a:r>
              <a:rPr lang="en-US" dirty="0" err="1" smtClean="0">
                <a:solidFill>
                  <a:schemeClr val="bg1"/>
                </a:solidFill>
              </a:rPr>
              <a:t>Glycated</a:t>
            </a:r>
            <a:r>
              <a:rPr lang="en-US" dirty="0" smtClean="0">
                <a:solidFill>
                  <a:schemeClr val="bg1"/>
                </a:solidFill>
              </a:rPr>
              <a:t> Hemoglobin (%)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6534386" y="3429000"/>
            <a:ext cx="1850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Placebo (N=2679)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6534386" y="4659868"/>
            <a:ext cx="2006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Alogliptin</a:t>
            </a:r>
            <a:r>
              <a:rPr lang="nl-NL" dirty="0" smtClean="0">
                <a:solidFill>
                  <a:schemeClr val="bg1"/>
                </a:solidFill>
              </a:rPr>
              <a:t> (N=2701)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2686" y="6286513"/>
            <a:ext cx="224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White e</a:t>
            </a:r>
            <a:r>
              <a:rPr lang="en-GB" sz="1600" i="1" dirty="0" smtClean="0">
                <a:solidFill>
                  <a:schemeClr val="bg1"/>
                </a:solidFill>
              </a:rPr>
              <a:t>t al. </a:t>
            </a:r>
            <a:r>
              <a:rPr lang="en-GB" sz="1600" dirty="0" smtClean="0">
                <a:solidFill>
                  <a:schemeClr val="bg1"/>
                </a:solidFill>
              </a:rPr>
              <a:t>NEJM 2013</a:t>
            </a:r>
            <a:endParaRPr lang="en-GB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753056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Time to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first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occurrence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of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primary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endpoint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after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alogliptin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 </a:t>
            </a:r>
            <a:r>
              <a:rPr lang="nl-NL" sz="3000" dirty="0" err="1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vs.</a:t>
            </a:r>
            <a:r>
              <a:rPr lang="nl-NL" sz="3000" dirty="0" smtClean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rPr>
              <a:t> placebo</a:t>
            </a: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9" name="Rechthoek 5"/>
          <p:cNvSpPr/>
          <p:nvPr/>
        </p:nvSpPr>
        <p:spPr>
          <a:xfrm>
            <a:off x="4114800" y="1803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Hazard ratio, 0.96 (upper boundary of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one-sided repeated CI, 1.16)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6"/>
          <p:cNvSpPr/>
          <p:nvPr/>
        </p:nvSpPr>
        <p:spPr>
          <a:xfrm>
            <a:off x="6194288" y="3149760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Placebo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Rechthoek 7"/>
          <p:cNvSpPr/>
          <p:nvPr/>
        </p:nvSpPr>
        <p:spPr>
          <a:xfrm>
            <a:off x="6908042" y="3824292"/>
            <a:ext cx="1079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Alogliptin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8"/>
          <p:cNvSpPr/>
          <p:nvPr/>
        </p:nvSpPr>
        <p:spPr>
          <a:xfrm>
            <a:off x="3717518" y="6220662"/>
            <a:ext cx="911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Months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3" name="Groep 20"/>
          <p:cNvGrpSpPr/>
          <p:nvPr/>
        </p:nvGrpSpPr>
        <p:grpSpPr>
          <a:xfrm>
            <a:off x="279473" y="1033788"/>
            <a:ext cx="8377116" cy="5292710"/>
            <a:chOff x="279473" y="1033788"/>
            <a:chExt cx="8377116" cy="5292710"/>
          </a:xfrm>
        </p:grpSpPr>
        <p:grpSp>
          <p:nvGrpSpPr>
            <p:cNvPr id="14" name="Groep 19"/>
            <p:cNvGrpSpPr/>
            <p:nvPr/>
          </p:nvGrpSpPr>
          <p:grpSpPr>
            <a:xfrm>
              <a:off x="917959" y="1982342"/>
              <a:ext cx="7738630" cy="4344156"/>
              <a:chOff x="618405" y="2013874"/>
              <a:chExt cx="7738630" cy="4344156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951623" y="2191408"/>
                <a:ext cx="7213217" cy="37648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echthoek 9"/>
              <p:cNvSpPr/>
              <p:nvPr/>
            </p:nvSpPr>
            <p:spPr>
              <a:xfrm>
                <a:off x="2375069" y="5952640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6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hthoek 10"/>
              <p:cNvSpPr/>
              <p:nvPr/>
            </p:nvSpPr>
            <p:spPr>
              <a:xfrm>
                <a:off x="3757217" y="5963146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12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hthoek 11"/>
              <p:cNvSpPr/>
              <p:nvPr/>
            </p:nvSpPr>
            <p:spPr>
              <a:xfrm>
                <a:off x="5149712" y="5963146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18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hthoek 12"/>
              <p:cNvSpPr/>
              <p:nvPr/>
            </p:nvSpPr>
            <p:spPr>
              <a:xfrm>
                <a:off x="6547957" y="5988698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24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hthoek 13"/>
              <p:cNvSpPr/>
              <p:nvPr/>
            </p:nvSpPr>
            <p:spPr>
              <a:xfrm>
                <a:off x="7938331" y="5988698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30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echthoek 14"/>
              <p:cNvSpPr/>
              <p:nvPr/>
            </p:nvSpPr>
            <p:spPr>
              <a:xfrm>
                <a:off x="649937" y="4707165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6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echthoek 15"/>
              <p:cNvSpPr/>
              <p:nvPr/>
            </p:nvSpPr>
            <p:spPr>
              <a:xfrm>
                <a:off x="618405" y="3781520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12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hthoek 16"/>
              <p:cNvSpPr/>
              <p:nvPr/>
            </p:nvSpPr>
            <p:spPr>
              <a:xfrm>
                <a:off x="634171" y="2902030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18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hthoek 17"/>
              <p:cNvSpPr/>
              <p:nvPr/>
            </p:nvSpPr>
            <p:spPr>
              <a:xfrm>
                <a:off x="628911" y="2013874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24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Rechthoek 18"/>
            <p:cNvSpPr/>
            <p:nvPr/>
          </p:nvSpPr>
          <p:spPr>
            <a:xfrm rot="16200000">
              <a:off x="-1683361" y="299662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Cumulative Incidence of Primary</a:t>
              </a:r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End-</a:t>
              </a:r>
              <a:r>
                <a:rPr lang="en-US" dirty="0" smtClean="0">
                  <a:solidFill>
                    <a:schemeClr val="bg1"/>
                  </a:solidFill>
                </a:rPr>
                <a:t>Point Events (</a:t>
              </a:r>
              <a:r>
                <a:rPr lang="en-US" dirty="0" smtClean="0">
                  <a:solidFill>
                    <a:schemeClr val="bg1"/>
                  </a:solidFill>
                </a:rPr>
                <a:t>%)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902686" y="6420717"/>
            <a:ext cx="224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White e</a:t>
            </a:r>
            <a:r>
              <a:rPr lang="en-GB" sz="1600" i="1" dirty="0" smtClean="0">
                <a:solidFill>
                  <a:schemeClr val="bg1"/>
                </a:solidFill>
              </a:rPr>
              <a:t>t al. </a:t>
            </a:r>
            <a:r>
              <a:rPr lang="en-GB" sz="1600" dirty="0" smtClean="0">
                <a:solidFill>
                  <a:schemeClr val="bg1"/>
                </a:solidFill>
              </a:rPr>
              <a:t>NEJM 2013</a:t>
            </a:r>
            <a:endParaRPr lang="en-GB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119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Slide 1</vt:lpstr>
      <vt:lpstr>Slide 2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21</cp:revision>
  <dcterms:created xsi:type="dcterms:W3CDTF">2013-09-11T21:16:18Z</dcterms:created>
  <dcterms:modified xsi:type="dcterms:W3CDTF">2013-09-11T21:25:09Z</dcterms:modified>
</cp:coreProperties>
</file>