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248" y="-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549D0-4EFD-4354-9A19-3AD27CF1B60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4-2-2013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4-2-2013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4-2-2013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700"/>
              </a:spcAft>
              <a:buNone/>
              <a:defRPr sz="2600" kern="1200">
                <a:solidFill>
                  <a:srgbClr val="FFFF00"/>
                </a:solidFill>
                <a:latin typeface="Arial Black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200" b="1" dirty="0" smtClean="0">
                <a:latin typeface="Verdana"/>
                <a:ea typeface="ＭＳ Ｐゴシック"/>
                <a:cs typeface="+mj-cs"/>
              </a:rPr>
              <a:t>Comparison of dual blockade of the </a:t>
            </a:r>
            <a:r>
              <a:rPr lang="en-US" sz="2200" b="1" dirty="0" err="1" smtClean="0">
                <a:latin typeface="Verdana"/>
                <a:ea typeface="ＭＳ Ｐゴシック"/>
                <a:cs typeface="+mj-cs"/>
              </a:rPr>
              <a:t>renin-angiotensin</a:t>
            </a:r>
            <a:r>
              <a:rPr lang="en-US" sz="2200" b="1" dirty="0" smtClean="0">
                <a:latin typeface="Verdana"/>
                <a:ea typeface="ＭＳ Ｐゴシック"/>
                <a:cs typeface="+mj-cs"/>
              </a:rPr>
              <a:t> system (RAS) with </a:t>
            </a:r>
            <a:r>
              <a:rPr lang="en-US" sz="2200" b="1" dirty="0" err="1" smtClean="0">
                <a:latin typeface="Verdana"/>
                <a:ea typeface="ＭＳ Ｐゴシック"/>
                <a:cs typeface="+mj-cs"/>
              </a:rPr>
              <a:t>monotherapy</a:t>
            </a:r>
            <a:r>
              <a:rPr lang="en-US" sz="2200" b="1" dirty="0" smtClean="0">
                <a:latin typeface="Verdana"/>
                <a:ea typeface="ＭＳ Ｐゴシック"/>
                <a:cs typeface="+mj-cs"/>
              </a:rPr>
              <a:t> for all cause mortality</a:t>
            </a:r>
            <a:endParaRPr lang="nl-NL" sz="2200" b="1" dirty="0"/>
          </a:p>
        </p:txBody>
      </p:sp>
      <p:sp>
        <p:nvSpPr>
          <p:cNvPr id="7" name="Rechthoek 6"/>
          <p:cNvSpPr/>
          <p:nvPr/>
        </p:nvSpPr>
        <p:spPr>
          <a:xfrm>
            <a:off x="4993558" y="6495147"/>
            <a:ext cx="39998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000" dirty="0" err="1" smtClean="0">
                <a:solidFill>
                  <a:schemeClr val="bg1"/>
                </a:solidFill>
              </a:rPr>
              <a:t>Makani</a:t>
            </a:r>
            <a:r>
              <a:rPr lang="nl-NL" sz="1000" dirty="0" smtClean="0">
                <a:solidFill>
                  <a:schemeClr val="bg1"/>
                </a:solidFill>
              </a:rPr>
              <a:t> H et al. BMJ </a:t>
            </a:r>
            <a:r>
              <a:rPr lang="nl-NL" sz="1000" dirty="0" smtClean="0">
                <a:solidFill>
                  <a:schemeClr val="bg1"/>
                </a:solidFill>
              </a:rPr>
              <a:t>2013;346:f360 </a:t>
            </a:r>
            <a:r>
              <a:rPr lang="nl-NL" sz="1000" dirty="0" err="1" smtClean="0">
                <a:solidFill>
                  <a:schemeClr val="bg1"/>
                </a:solidFill>
              </a:rPr>
              <a:t>doi</a:t>
            </a:r>
            <a:r>
              <a:rPr lang="nl-NL" sz="1000" dirty="0" smtClean="0">
                <a:solidFill>
                  <a:schemeClr val="bg1"/>
                </a:solidFill>
              </a:rPr>
              <a:t>: 10.1136/bmj.f360</a:t>
            </a:r>
            <a:endParaRPr lang="nl-NL" sz="1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255180" y="1052736"/>
          <a:ext cx="3657601" cy="4950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032"/>
                <a:gridCol w="1033670"/>
                <a:gridCol w="139918"/>
                <a:gridCol w="1140981"/>
              </a:tblGrid>
              <a:tr h="537822">
                <a:tc>
                  <a:txBody>
                    <a:bodyPr/>
                    <a:lstStyle/>
                    <a:p>
                      <a:endParaRPr lang="nl-NL" sz="105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Trial</a:t>
                      </a:r>
                      <a:endParaRPr lang="nl-NL" sz="10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05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</a:rPr>
                        <a:t>Dual</a:t>
                      </a:r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RAS</a:t>
                      </a:r>
                      <a:endParaRPr lang="nl-NL" sz="10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nl-NL" sz="105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</a:rPr>
                        <a:t>ACEi</a:t>
                      </a:r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ARB </a:t>
                      </a:r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DRI</a:t>
                      </a:r>
                      <a:endParaRPr lang="nl-NL" sz="10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88311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rgbClr val="FFFF00"/>
                          </a:solidFill>
                        </a:rPr>
                        <a:t>Cohort </a:t>
                      </a:r>
                      <a:r>
                        <a:rPr lang="nl-NL" sz="1100" b="1" dirty="0" err="1" smtClean="0">
                          <a:solidFill>
                            <a:srgbClr val="FFFF00"/>
                          </a:solidFill>
                        </a:rPr>
                        <a:t>with</a:t>
                      </a:r>
                      <a:r>
                        <a:rPr lang="nl-NL" sz="11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nl-NL" sz="1100" b="1" dirty="0" err="1" smtClean="0">
                          <a:solidFill>
                            <a:srgbClr val="FFFF00"/>
                          </a:solidFill>
                        </a:rPr>
                        <a:t>Heart</a:t>
                      </a:r>
                      <a:r>
                        <a:rPr lang="nl-NL" sz="11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nl-NL" sz="1100" b="1" dirty="0" err="1" smtClean="0">
                          <a:solidFill>
                            <a:srgbClr val="FFFF00"/>
                          </a:solidFill>
                        </a:rPr>
                        <a:t>Failure</a:t>
                      </a:r>
                      <a:endParaRPr lang="nl-NL" sz="11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288311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CHARM </a:t>
                      </a:r>
                      <a:r>
                        <a:rPr lang="nl-NL" sz="1000" dirty="0" err="1" smtClean="0">
                          <a:solidFill>
                            <a:schemeClr val="bg1"/>
                          </a:solidFill>
                        </a:rPr>
                        <a:t>Added</a:t>
                      </a:r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 2003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377/1276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412/1272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23753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err="1" smtClean="0">
                          <a:solidFill>
                            <a:schemeClr val="bg1"/>
                          </a:solidFill>
                        </a:rPr>
                        <a:t>Cice</a:t>
                      </a:r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 2012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58/165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91/167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err="1" smtClean="0">
                          <a:solidFill>
                            <a:schemeClr val="bg1"/>
                          </a:solidFill>
                        </a:rPr>
                        <a:t>Kum</a:t>
                      </a:r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 2008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2/25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1/25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Val Heft 2001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495/2511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484/2499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VALIANT 2003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941/4885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1937/9818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37698">
                <a:tc>
                  <a:txBody>
                    <a:bodyPr/>
                    <a:lstStyle/>
                    <a:p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SUBTOTAL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1873/8862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2925/13781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nl-NL" sz="1100" b="1" dirty="0" smtClean="0">
                          <a:solidFill>
                            <a:srgbClr val="FFFF00"/>
                          </a:solidFill>
                        </a:rPr>
                        <a:t>Cohort</a:t>
                      </a:r>
                      <a:r>
                        <a:rPr lang="nl-NL" sz="1100" b="1" baseline="0" dirty="0" smtClean="0">
                          <a:solidFill>
                            <a:srgbClr val="FFFF00"/>
                          </a:solidFill>
                        </a:rPr>
                        <a:t> without </a:t>
                      </a:r>
                      <a:r>
                        <a:rPr lang="nl-NL" sz="1100" b="1" baseline="0" dirty="0" err="1" smtClean="0">
                          <a:solidFill>
                            <a:srgbClr val="FFFF00"/>
                          </a:solidFill>
                        </a:rPr>
                        <a:t>Heart</a:t>
                      </a:r>
                      <a:r>
                        <a:rPr lang="nl-NL" sz="11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nl-NL" sz="1100" b="1" baseline="0" dirty="0" err="1" smtClean="0">
                          <a:solidFill>
                            <a:srgbClr val="FFFF00"/>
                          </a:solidFill>
                        </a:rPr>
                        <a:t>Failure</a:t>
                      </a:r>
                      <a:endParaRPr lang="nl-NL" sz="11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ALTITUDE 2012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376/4274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358/4287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ONTARGET 2008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1065/8502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2003/17118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SUBTOTAL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1441/12776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2361/21405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TOTAL</a:t>
                      </a:r>
                      <a:endParaRPr lang="nl-NL" sz="1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3314/21638</a:t>
                      </a:r>
                      <a:endParaRPr lang="nl-NL" sz="1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nl-NL" sz="1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5286/35186</a:t>
                      </a:r>
                      <a:endParaRPr lang="nl-NL" sz="1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 15"/>
          <p:cNvGraphicFramePr>
            <a:graphicFrameLocks noGrp="1"/>
          </p:cNvGraphicFramePr>
          <p:nvPr/>
        </p:nvGraphicFramePr>
        <p:xfrm>
          <a:off x="6588224" y="1173523"/>
          <a:ext cx="2483768" cy="4775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1271"/>
                <a:gridCol w="1672497"/>
              </a:tblGrid>
              <a:tr h="537822">
                <a:tc>
                  <a:txBody>
                    <a:bodyPr/>
                    <a:lstStyle/>
                    <a:p>
                      <a:endParaRPr lang="nl-NL" sz="105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nl-NL" sz="1050" b="1" dirty="0" err="1" smtClean="0">
                          <a:solidFill>
                            <a:schemeClr val="bg1"/>
                          </a:solidFill>
                        </a:rPr>
                        <a:t>Weight</a:t>
                      </a:r>
                      <a:endParaRPr lang="nl-NL" sz="1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1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nl-NL" sz="1100" b="1" dirty="0" smtClean="0">
                          <a:solidFill>
                            <a:schemeClr val="bg1"/>
                          </a:solidFill>
                        </a:rPr>
                        <a:t>Risk</a:t>
                      </a:r>
                      <a:r>
                        <a:rPr lang="nl-NL" sz="11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100" b="1" baseline="0" dirty="0" smtClean="0">
                          <a:solidFill>
                            <a:schemeClr val="bg1"/>
                          </a:solidFill>
                        </a:rPr>
                        <a:t>ratio</a:t>
                      </a:r>
                      <a:endParaRPr lang="nl-NL" sz="1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883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1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</a:tr>
              <a:tr h="288311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17.0</a:t>
                      </a:r>
                      <a:endParaRPr lang="nl-NL" sz="105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091 (0.81-1.02</a:t>
                      </a:r>
                      <a:endParaRPr lang="nl-NL" sz="1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3753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7.8</a:t>
                      </a:r>
                      <a:endParaRPr lang="nl-NL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0.65 (0.50 -0.83)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0.1</a:t>
                      </a:r>
                      <a:endParaRPr lang="nl-NL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2.00 (0.19 – 20.67)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17.3</a:t>
                      </a:r>
                      <a:endParaRPr lang="nl-NL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1.02 (0.91 – 1.14)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21.4</a:t>
                      </a:r>
                      <a:endParaRPr lang="nl-NL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0.98 (0.91 – 1.05)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63.7</a:t>
                      </a:r>
                      <a:endParaRPr lang="nl-NL" sz="10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0.92 (0.82 – 1.03)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15.0</a:t>
                      </a:r>
                      <a:endParaRPr lang="nl-NL" sz="105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1.05 (0.92 – 1.21)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dirty="0" smtClean="0">
                          <a:solidFill>
                            <a:schemeClr val="bg1"/>
                          </a:solidFill>
                        </a:rPr>
                        <a:t>21.4</a:t>
                      </a:r>
                      <a:endParaRPr lang="nl-NL" sz="105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>
                          <a:solidFill>
                            <a:schemeClr val="bg1"/>
                          </a:solidFill>
                        </a:rPr>
                        <a:t>1.07 (1.00 -  1.15)</a:t>
                      </a:r>
                      <a:endParaRPr lang="nl-NL" sz="1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b="1" dirty="0" smtClean="0">
                          <a:solidFill>
                            <a:schemeClr val="bg1"/>
                          </a:solidFill>
                        </a:rPr>
                        <a:t>36.3</a:t>
                      </a:r>
                      <a:endParaRPr lang="nl-NL" sz="10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1.07 (1.00 – 1.14)</a:t>
                      </a:r>
                      <a:endParaRPr lang="nl-NL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05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100.0</a:t>
                      </a:r>
                      <a:endParaRPr lang="nl-NL" sz="105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b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0.97 (0.89 – 1.06)</a:t>
                      </a:r>
                      <a:endParaRPr lang="nl-NL" sz="1000" b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Rechte verbindingslijn 19"/>
          <p:cNvCxnSpPr/>
          <p:nvPr/>
        </p:nvCxnSpPr>
        <p:spPr>
          <a:xfrm flipV="1">
            <a:off x="4990058" y="6517849"/>
            <a:ext cx="0" cy="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2413591" y="6517849"/>
            <a:ext cx="0" cy="3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ep 47"/>
          <p:cNvGrpSpPr/>
          <p:nvPr/>
        </p:nvGrpSpPr>
        <p:grpSpPr>
          <a:xfrm>
            <a:off x="1619672" y="836712"/>
            <a:ext cx="5104684" cy="5544616"/>
            <a:chOff x="1828800" y="1185965"/>
            <a:chExt cx="5104684" cy="5544616"/>
          </a:xfrm>
        </p:grpSpPr>
        <p:grpSp>
          <p:nvGrpSpPr>
            <p:cNvPr id="3" name="Groep 45"/>
            <p:cNvGrpSpPr/>
            <p:nvPr/>
          </p:nvGrpSpPr>
          <p:grpSpPr>
            <a:xfrm>
              <a:off x="1828800" y="1185965"/>
              <a:ext cx="5104684" cy="5544616"/>
              <a:chOff x="1828800" y="1264795"/>
              <a:chExt cx="5104684" cy="5544616"/>
            </a:xfrm>
          </p:grpSpPr>
          <p:grpSp>
            <p:nvGrpSpPr>
              <p:cNvPr id="4" name="Groep 40"/>
              <p:cNvGrpSpPr/>
              <p:nvPr/>
            </p:nvGrpSpPr>
            <p:grpSpPr>
              <a:xfrm>
                <a:off x="2965753" y="2048900"/>
                <a:ext cx="3967731" cy="4760511"/>
                <a:chOff x="2965753" y="1931937"/>
                <a:chExt cx="3967731" cy="4760511"/>
              </a:xfrm>
            </p:grpSpPr>
            <p:grpSp>
              <p:nvGrpSpPr>
                <p:cNvPr id="10" name="Groep 34"/>
                <p:cNvGrpSpPr/>
                <p:nvPr/>
              </p:nvGrpSpPr>
              <p:grpSpPr>
                <a:xfrm>
                  <a:off x="3173640" y="1931937"/>
                  <a:ext cx="3716177" cy="4401594"/>
                  <a:chOff x="3173640" y="1931937"/>
                  <a:chExt cx="3716177" cy="4401594"/>
                </a:xfrm>
              </p:grpSpPr>
              <p:grpSp>
                <p:nvGrpSpPr>
                  <p:cNvPr id="12" name="Groep 12"/>
                  <p:cNvGrpSpPr/>
                  <p:nvPr/>
                </p:nvGrpSpPr>
                <p:grpSpPr>
                  <a:xfrm>
                    <a:off x="3912639" y="1931937"/>
                    <a:ext cx="2977178" cy="4326745"/>
                    <a:chOff x="4306121" y="1956391"/>
                    <a:chExt cx="2977178" cy="4326745"/>
                  </a:xfrm>
                </p:grpSpPr>
                <p:pic>
                  <p:nvPicPr>
                    <p:cNvPr id="1028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lum bright="100000"/>
                    </a:blip>
                    <a:srcRect b="66732"/>
                    <a:stretch>
                      <a:fillRect/>
                    </a:stretch>
                  </p:blipFill>
                  <p:spPr bwMode="auto">
                    <a:xfrm>
                      <a:off x="4359286" y="2208121"/>
                      <a:ext cx="2838959" cy="228947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6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lum bright="100000"/>
                    </a:blip>
                    <a:srcRect t="50178" b="33458"/>
                    <a:stretch>
                      <a:fillRect/>
                    </a:stretch>
                  </p:blipFill>
                  <p:spPr bwMode="auto">
                    <a:xfrm>
                      <a:off x="4306121" y="4686322"/>
                      <a:ext cx="2977178" cy="104462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pic>
                  <p:nvPicPr>
                    <p:cNvPr id="9" name="Picture 4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lum bright="100000"/>
                    </a:blip>
                    <a:srcRect t="77565" b="11677"/>
                    <a:stretch>
                      <a:fillRect/>
                    </a:stretch>
                  </p:blipFill>
                  <p:spPr bwMode="auto">
                    <a:xfrm>
                      <a:off x="4561303" y="5730711"/>
                      <a:ext cx="2275431" cy="552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</p:pic>
                <p:cxnSp>
                  <p:nvCxnSpPr>
                    <p:cNvPr id="11" name="Rechte verbindingslijn 10"/>
                    <p:cNvCxnSpPr/>
                    <p:nvPr/>
                  </p:nvCxnSpPr>
                  <p:spPr>
                    <a:xfrm>
                      <a:off x="5379992" y="1956391"/>
                      <a:ext cx="0" cy="4284459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" name="Groep 33"/>
                  <p:cNvGrpSpPr/>
                  <p:nvPr/>
                </p:nvGrpSpPr>
                <p:grpSpPr>
                  <a:xfrm>
                    <a:off x="3173640" y="6283923"/>
                    <a:ext cx="3641756" cy="49608"/>
                    <a:chOff x="3173640" y="6347721"/>
                    <a:chExt cx="3641756" cy="49608"/>
                  </a:xfrm>
                </p:grpSpPr>
                <p:grpSp>
                  <p:nvGrpSpPr>
                    <p:cNvPr id="14" name="Groep 31"/>
                    <p:cNvGrpSpPr/>
                    <p:nvPr/>
                  </p:nvGrpSpPr>
                  <p:grpSpPr>
                    <a:xfrm>
                      <a:off x="3173640" y="6347721"/>
                      <a:ext cx="3641756" cy="0"/>
                      <a:chOff x="3163007" y="6517849"/>
                      <a:chExt cx="3641756" cy="0"/>
                    </a:xfrm>
                  </p:grpSpPr>
                  <p:cxnSp>
                    <p:nvCxnSpPr>
                      <p:cNvPr id="17" name="Rechte verbindingslijn 16"/>
                      <p:cNvCxnSpPr/>
                      <p:nvPr/>
                    </p:nvCxnSpPr>
                    <p:spPr>
                      <a:xfrm>
                        <a:off x="4986510" y="6517849"/>
                        <a:ext cx="1818253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Rechte verbindingslijn 17"/>
                      <p:cNvCxnSpPr/>
                      <p:nvPr/>
                    </p:nvCxnSpPr>
                    <p:spPr>
                      <a:xfrm>
                        <a:off x="3163007" y="6517849"/>
                        <a:ext cx="1818253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bg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6" name="Rechte verbindingslijn 25"/>
                    <p:cNvCxnSpPr/>
                    <p:nvPr/>
                  </p:nvCxnSpPr>
                  <p:spPr>
                    <a:xfrm flipV="1">
                      <a:off x="4986572" y="6347721"/>
                      <a:ext cx="0" cy="35437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Rechte verbindingslijn 30"/>
                    <p:cNvCxnSpPr/>
                    <p:nvPr/>
                  </p:nvCxnSpPr>
                  <p:spPr>
                    <a:xfrm flipV="1">
                      <a:off x="6808353" y="6361892"/>
                      <a:ext cx="0" cy="35437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Rechte verbindingslijn 32"/>
                    <p:cNvCxnSpPr/>
                    <p:nvPr/>
                  </p:nvCxnSpPr>
                  <p:spPr>
                    <a:xfrm flipV="1">
                      <a:off x="3189595" y="6358354"/>
                      <a:ext cx="0" cy="35437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6" name="Tekstvak 35"/>
                <p:cNvSpPr txBox="1"/>
                <p:nvPr/>
              </p:nvSpPr>
              <p:spPr>
                <a:xfrm>
                  <a:off x="3429730" y="6260400"/>
                  <a:ext cx="1207382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nl-NL" sz="1100" dirty="0" err="1" smtClean="0">
                      <a:solidFill>
                        <a:schemeClr val="bg1"/>
                      </a:solidFill>
                    </a:rPr>
                    <a:t>Favours</a:t>
                  </a:r>
                  <a:r>
                    <a:rPr lang="nl-NL" sz="11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sz="1100" dirty="0" err="1" smtClean="0">
                      <a:solidFill>
                        <a:schemeClr val="bg1"/>
                      </a:solidFill>
                    </a:rPr>
                    <a:t>dual</a:t>
                  </a:r>
                  <a:endParaRPr lang="nl-NL" sz="1100" dirty="0" smtClean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nl-NL" sz="1100" dirty="0" smtClean="0">
                      <a:solidFill>
                        <a:schemeClr val="bg1"/>
                      </a:solidFill>
                    </a:rPr>
                    <a:t> RAS </a:t>
                  </a:r>
                  <a:r>
                    <a:rPr lang="nl-NL" sz="1100" dirty="0" err="1" smtClean="0">
                      <a:solidFill>
                        <a:schemeClr val="bg1"/>
                      </a:solidFill>
                    </a:rPr>
                    <a:t>Blockade</a:t>
                  </a:r>
                  <a:endParaRPr lang="nl-NL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Tekstvak 36"/>
                <p:cNvSpPr txBox="1"/>
                <p:nvPr/>
              </p:nvSpPr>
              <p:spPr>
                <a:xfrm>
                  <a:off x="2965753" y="6266955"/>
                  <a:ext cx="436338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100" dirty="0" smtClean="0">
                      <a:solidFill>
                        <a:schemeClr val="bg1"/>
                      </a:solidFill>
                    </a:rPr>
                    <a:t>0.05</a:t>
                  </a:r>
                  <a:endParaRPr lang="nl-NL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Tekstvak 37"/>
                <p:cNvSpPr txBox="1"/>
                <p:nvPr/>
              </p:nvSpPr>
              <p:spPr>
                <a:xfrm>
                  <a:off x="6604548" y="6283923"/>
                  <a:ext cx="32893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100" dirty="0" smtClean="0">
                      <a:solidFill>
                        <a:schemeClr val="bg1"/>
                      </a:solidFill>
                    </a:rPr>
                    <a:t>20</a:t>
                  </a:r>
                  <a:endParaRPr lang="nl-NL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Tekstvak 38"/>
                <p:cNvSpPr txBox="1"/>
                <p:nvPr/>
              </p:nvSpPr>
              <p:spPr>
                <a:xfrm>
                  <a:off x="4875196" y="6274241"/>
                  <a:ext cx="2568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100" dirty="0" smtClean="0">
                      <a:solidFill>
                        <a:schemeClr val="bg1"/>
                      </a:solidFill>
                    </a:rPr>
                    <a:t>1</a:t>
                  </a:r>
                  <a:endParaRPr lang="nl-NL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Tekstvak 39"/>
                <p:cNvSpPr txBox="1"/>
                <p:nvPr/>
              </p:nvSpPr>
              <p:spPr>
                <a:xfrm>
                  <a:off x="5285184" y="6261561"/>
                  <a:ext cx="1116011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100" dirty="0" err="1" smtClean="0">
                      <a:solidFill>
                        <a:schemeClr val="bg1"/>
                      </a:solidFill>
                    </a:rPr>
                    <a:t>Favours</a:t>
                  </a:r>
                  <a:r>
                    <a:rPr lang="nl-NL" sz="1100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sz="1100" dirty="0" err="1" smtClean="0">
                      <a:solidFill>
                        <a:schemeClr val="bg1"/>
                      </a:solidFill>
                    </a:rPr>
                    <a:t>ACEi</a:t>
                  </a:r>
                  <a:endParaRPr lang="nl-NL" sz="1100" dirty="0" smtClean="0">
                    <a:solidFill>
                      <a:schemeClr val="bg1"/>
                    </a:solidFill>
                  </a:endParaRPr>
                </a:p>
                <a:p>
                  <a:r>
                    <a:rPr lang="nl-NL" sz="1100" dirty="0" smtClean="0">
                      <a:solidFill>
                        <a:schemeClr val="bg1"/>
                      </a:solidFill>
                    </a:rPr>
                    <a:t>ARB, </a:t>
                  </a:r>
                  <a:r>
                    <a:rPr lang="nl-NL" sz="1100" dirty="0" err="1" smtClean="0">
                      <a:solidFill>
                        <a:schemeClr val="bg1"/>
                      </a:solidFill>
                    </a:rPr>
                    <a:t>or</a:t>
                  </a:r>
                  <a:r>
                    <a:rPr lang="nl-NL" sz="1100" dirty="0" smtClean="0">
                      <a:solidFill>
                        <a:schemeClr val="bg1"/>
                      </a:solidFill>
                    </a:rPr>
                    <a:t> DRI</a:t>
                  </a:r>
                  <a:endParaRPr lang="nl-NL" sz="11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" name="Groep 44"/>
              <p:cNvGrpSpPr/>
              <p:nvPr/>
            </p:nvGrpSpPr>
            <p:grpSpPr>
              <a:xfrm>
                <a:off x="1828800" y="1264795"/>
                <a:ext cx="1956021" cy="350309"/>
                <a:chOff x="1828800" y="1264795"/>
                <a:chExt cx="1956021" cy="350309"/>
              </a:xfrm>
            </p:grpSpPr>
            <p:sp>
              <p:nvSpPr>
                <p:cNvPr id="42" name="Tekstvak 41"/>
                <p:cNvSpPr txBox="1"/>
                <p:nvPr/>
              </p:nvSpPr>
              <p:spPr>
                <a:xfrm>
                  <a:off x="2189204" y="1264795"/>
                  <a:ext cx="105657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dirty="0" err="1" smtClean="0">
                      <a:solidFill>
                        <a:schemeClr val="bg1"/>
                      </a:solidFill>
                    </a:rPr>
                    <a:t>Events</a:t>
                  </a:r>
                  <a:r>
                    <a:rPr lang="nl-NL" sz="1400" dirty="0" smtClean="0">
                      <a:solidFill>
                        <a:schemeClr val="bg1"/>
                      </a:solidFill>
                    </a:rPr>
                    <a:t> Total</a:t>
                  </a:r>
                  <a:endParaRPr lang="nl-NL" sz="140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44" name="Rechte verbindingslijn 43"/>
                <p:cNvCxnSpPr/>
                <p:nvPr/>
              </p:nvCxnSpPr>
              <p:spPr>
                <a:xfrm flipH="1">
                  <a:off x="1828800" y="1615104"/>
                  <a:ext cx="1956021" cy="0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7" name="Tekstvak 46"/>
            <p:cNvSpPr txBox="1"/>
            <p:nvPr/>
          </p:nvSpPr>
          <p:spPr>
            <a:xfrm>
              <a:off x="4463372" y="1539103"/>
              <a:ext cx="13163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 smtClean="0">
                  <a:solidFill>
                    <a:schemeClr val="bg1"/>
                  </a:solidFill>
                </a:rPr>
                <a:t>Risk ratio M-H</a:t>
              </a:r>
            </a:p>
            <a:p>
              <a:r>
                <a:rPr lang="nl-NL" sz="1200" b="1" dirty="0" smtClean="0">
                  <a:solidFill>
                    <a:schemeClr val="bg1"/>
                  </a:solidFill>
                </a:rPr>
                <a:t>Random (95% CI)</a:t>
              </a:r>
              <a:endParaRPr lang="nl-NL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177</Words>
  <Application>Microsoft Office PowerPoint</Application>
  <PresentationFormat>Diavoorstelling (4:3)</PresentationFormat>
  <Paragraphs>75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Comparison of dual blockade of the renin-angiotensin system (RAS) with monotherapy for all cause mortality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142</cp:revision>
  <dcterms:created xsi:type="dcterms:W3CDTF">2011-09-14T14:53:57Z</dcterms:created>
  <dcterms:modified xsi:type="dcterms:W3CDTF">2013-02-04T20:57:51Z</dcterms:modified>
</cp:coreProperties>
</file>