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28-10-2014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28-10-2014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28-10-2014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296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Hazard of incident coronary heart disease by diabetes status, with or without elevation of troponin T</a:t>
            </a:r>
            <a:endParaRPr lang="nl-NL" sz="28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3" y="1525658"/>
            <a:ext cx="6614423" cy="4079699"/>
          </a:xfrm>
          <a:prstGeom prst="rect">
            <a:avLst/>
          </a:prstGeom>
        </p:spPr>
      </p:pic>
      <p:grpSp>
        <p:nvGrpSpPr>
          <p:cNvPr id="4" name="Groep 3"/>
          <p:cNvGrpSpPr/>
          <p:nvPr/>
        </p:nvGrpSpPr>
        <p:grpSpPr>
          <a:xfrm>
            <a:off x="1088082" y="5532740"/>
            <a:ext cx="7034445" cy="1023657"/>
            <a:chOff x="1088082" y="5532740"/>
            <a:chExt cx="7034445" cy="1023657"/>
          </a:xfrm>
        </p:grpSpPr>
        <p:sp>
          <p:nvSpPr>
            <p:cNvPr id="5" name="Tekstvak 4"/>
            <p:cNvSpPr txBox="1"/>
            <p:nvPr/>
          </p:nvSpPr>
          <p:spPr>
            <a:xfrm>
              <a:off x="1209213" y="5573000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2312538" y="5565006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445685" y="5842005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4498951" y="5540734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5602276" y="5532740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6735423" y="5809739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088082" y="6187065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FF00"/>
                  </a:solidFill>
                </a:rPr>
                <a:t>No elevation in hs-cTnT (&lt;14 ng/L)</a:t>
              </a:r>
              <a:endParaRPr lang="nl-NL">
                <a:solidFill>
                  <a:srgbClr val="FFFF00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51130" y="6184272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0066"/>
                  </a:solidFill>
                </a:rPr>
                <a:t>Elevation in hs-cTnT (</a:t>
              </a:r>
              <a:r>
                <a:rPr lang="nl-NL" u="sng" smtClean="0">
                  <a:solidFill>
                    <a:srgbClr val="FF0066"/>
                  </a:solidFill>
                </a:rPr>
                <a:t>&gt;</a:t>
              </a:r>
              <a:r>
                <a:rPr lang="nl-NL" smtClean="0">
                  <a:solidFill>
                    <a:srgbClr val="FF0066"/>
                  </a:solidFill>
                </a:rPr>
                <a:t>14 ng/L)</a:t>
              </a:r>
              <a:endParaRPr lang="nl-NL">
                <a:solidFill>
                  <a:srgbClr val="FF0066"/>
                </a:solidFill>
              </a:endParaRPr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259858" y="1137937"/>
            <a:ext cx="878505" cy="4458558"/>
            <a:chOff x="259858" y="1137937"/>
            <a:chExt cx="878505" cy="4458558"/>
          </a:xfrm>
        </p:grpSpPr>
        <p:sp>
          <p:nvSpPr>
            <p:cNvPr id="14" name="Tekstvak 13"/>
            <p:cNvSpPr txBox="1"/>
            <p:nvPr/>
          </p:nvSpPr>
          <p:spPr>
            <a:xfrm rot="16200000">
              <a:off x="-1576352" y="2974147"/>
              <a:ext cx="4041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Adjusted Hazard Ratio (95%CI)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 flipH="1">
              <a:off x="656734" y="4299467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 flipH="1">
              <a:off x="659149" y="342902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 flipH="1">
              <a:off x="659149" y="253976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flipH="1">
              <a:off x="659149" y="2001019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6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 flipH="1">
              <a:off x="659149" y="1631955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8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rot="10800000" flipV="1">
              <a:off x="604061" y="1308270"/>
              <a:ext cx="460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 flipH="1">
              <a:off x="510577" y="5227163"/>
              <a:ext cx="627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0.5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22" name="Tekstvak 21"/>
          <p:cNvSpPr txBox="1"/>
          <p:nvPr/>
        </p:nvSpPr>
        <p:spPr>
          <a:xfrm>
            <a:off x="6842235" y="6477259"/>
            <a:ext cx="230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Selvin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Circulation 2014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7311" cy="1143000"/>
          </a:xfrm>
        </p:spPr>
        <p:txBody>
          <a:bodyPr>
            <a:noAutofit/>
          </a:bodyPr>
          <a:lstStyle/>
          <a:p>
            <a:r>
              <a:rPr lang="nl-NL" sz="2800"/>
              <a:t>Hazard of </a:t>
            </a:r>
            <a:r>
              <a:rPr lang="nl-NL" sz="2800"/>
              <a:t>incident </a:t>
            </a:r>
            <a:r>
              <a:rPr lang="nl-NL" sz="2800" smtClean="0"/>
              <a:t>heart failure </a:t>
            </a:r>
            <a:r>
              <a:rPr lang="nl-NL" sz="2800"/>
              <a:t>by diabetes status, with or without elevation of troponin T</a:t>
            </a:r>
            <a:endParaRPr lang="nl-NL" sz="280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082" y="1536298"/>
            <a:ext cx="6501438" cy="4010011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1088082" y="5501210"/>
            <a:ext cx="7034445" cy="1023657"/>
            <a:chOff x="1088082" y="5532740"/>
            <a:chExt cx="7034445" cy="1023657"/>
          </a:xfrm>
        </p:grpSpPr>
        <p:sp>
          <p:nvSpPr>
            <p:cNvPr id="6" name="Tekstvak 5"/>
            <p:cNvSpPr txBox="1"/>
            <p:nvPr/>
          </p:nvSpPr>
          <p:spPr>
            <a:xfrm>
              <a:off x="1209213" y="5573000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2312538" y="5565006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445685" y="5842005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4498951" y="5540734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602276" y="5532740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6735423" y="5809739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088082" y="6187065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FF00"/>
                  </a:solidFill>
                </a:rPr>
                <a:t>No elevation in hs-cTnT (&lt;14 ng/L)</a:t>
              </a:r>
              <a:endParaRPr lang="nl-NL">
                <a:solidFill>
                  <a:srgbClr val="FFFF00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451130" y="6184272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0066"/>
                  </a:solidFill>
                </a:rPr>
                <a:t>Elevation in hs-cTnT (</a:t>
              </a:r>
              <a:r>
                <a:rPr lang="nl-NL" u="sng" smtClean="0">
                  <a:solidFill>
                    <a:srgbClr val="FF0066"/>
                  </a:solidFill>
                </a:rPr>
                <a:t>&gt;</a:t>
              </a:r>
              <a:r>
                <a:rPr lang="nl-NL" smtClean="0">
                  <a:solidFill>
                    <a:srgbClr val="FF0066"/>
                  </a:solidFill>
                </a:rPr>
                <a:t>14 ng/L)</a:t>
              </a:r>
              <a:endParaRPr lang="nl-NL">
                <a:solidFill>
                  <a:srgbClr val="FF0066"/>
                </a:solidFill>
              </a:endParaRPr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354454" y="1122171"/>
            <a:ext cx="878505" cy="4458558"/>
            <a:chOff x="259858" y="1137937"/>
            <a:chExt cx="878505" cy="4458558"/>
          </a:xfrm>
        </p:grpSpPr>
        <p:sp>
          <p:nvSpPr>
            <p:cNvPr id="15" name="Tekstvak 14"/>
            <p:cNvSpPr txBox="1"/>
            <p:nvPr/>
          </p:nvSpPr>
          <p:spPr>
            <a:xfrm rot="16200000">
              <a:off x="-1576352" y="2974147"/>
              <a:ext cx="4041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Adjusted Hazard Ratio (95%CI)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 flipH="1">
              <a:off x="656734" y="4299467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 flipH="1">
              <a:off x="659149" y="342902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flipH="1">
              <a:off x="659149" y="253976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 flipH="1">
              <a:off x="659149" y="2001019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6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flipH="1">
              <a:off x="659149" y="1647721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8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 rot="10800000" flipV="1">
              <a:off x="604061" y="1371334"/>
              <a:ext cx="460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 flipH="1">
              <a:off x="510577" y="5227163"/>
              <a:ext cx="627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0.5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23" name="Tekstvak 22"/>
          <p:cNvSpPr txBox="1"/>
          <p:nvPr/>
        </p:nvSpPr>
        <p:spPr>
          <a:xfrm>
            <a:off x="6842235" y="6556089"/>
            <a:ext cx="230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Selvin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Circulation 2014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el 1"/>
          <p:cNvSpPr txBox="1">
            <a:spLocks/>
          </p:cNvSpPr>
          <p:nvPr/>
        </p:nvSpPr>
        <p:spPr>
          <a:xfrm>
            <a:off x="270141" y="272078"/>
            <a:ext cx="7409793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Hazard of incident all-cause mortality by diabetes status, with or without elevation of troponin T</a:t>
            </a:r>
            <a:endParaRPr lang="nl-NL" sz="2800"/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26" y="1580967"/>
            <a:ext cx="6501494" cy="4010046"/>
          </a:xfrm>
          <a:prstGeom prst="rect">
            <a:avLst/>
          </a:prstGeom>
        </p:spPr>
      </p:pic>
      <p:grpSp>
        <p:nvGrpSpPr>
          <p:cNvPr id="28" name="Groep 27"/>
          <p:cNvGrpSpPr/>
          <p:nvPr/>
        </p:nvGrpSpPr>
        <p:grpSpPr>
          <a:xfrm>
            <a:off x="1088082" y="5548506"/>
            <a:ext cx="7034445" cy="1023657"/>
            <a:chOff x="1088082" y="5532740"/>
            <a:chExt cx="7034445" cy="1023657"/>
          </a:xfrm>
        </p:grpSpPr>
        <p:sp>
          <p:nvSpPr>
            <p:cNvPr id="29" name="Tekstvak 28"/>
            <p:cNvSpPr txBox="1"/>
            <p:nvPr/>
          </p:nvSpPr>
          <p:spPr>
            <a:xfrm>
              <a:off x="1209213" y="5573000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312538" y="5565006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3445685" y="5842005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498951" y="5540734"/>
              <a:ext cx="11033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No</a:t>
              </a:r>
            </a:p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5602276" y="5532740"/>
              <a:ext cx="1108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mtClean="0">
                  <a:solidFill>
                    <a:schemeClr val="bg1"/>
                  </a:solidFill>
                </a:rPr>
                <a:t>Pre-diabetes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6735423" y="5809739"/>
              <a:ext cx="1387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Diabetes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088082" y="6187065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FF00"/>
                  </a:solidFill>
                </a:rPr>
                <a:t>No elevation in hs-cTnT (&lt;14 ng/L)</a:t>
              </a:r>
              <a:endParaRPr lang="nl-NL">
                <a:solidFill>
                  <a:srgbClr val="FFFF00"/>
                </a:solidFill>
              </a:endParaRP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4451130" y="6184272"/>
              <a:ext cx="341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0066"/>
                  </a:solidFill>
                </a:rPr>
                <a:t>Elevation in hs-cTnT (</a:t>
              </a:r>
              <a:r>
                <a:rPr lang="nl-NL" u="sng" smtClean="0">
                  <a:solidFill>
                    <a:srgbClr val="FF0066"/>
                  </a:solidFill>
                </a:rPr>
                <a:t>&gt;</a:t>
              </a:r>
              <a:r>
                <a:rPr lang="nl-NL" smtClean="0">
                  <a:solidFill>
                    <a:srgbClr val="FF0066"/>
                  </a:solidFill>
                </a:rPr>
                <a:t>14 ng/L)</a:t>
              </a:r>
              <a:endParaRPr lang="nl-NL">
                <a:solidFill>
                  <a:srgbClr val="FF0066"/>
                </a:solidFill>
              </a:endParaRPr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270142" y="1227496"/>
            <a:ext cx="878505" cy="4458558"/>
            <a:chOff x="259858" y="1137937"/>
            <a:chExt cx="878505" cy="4458558"/>
          </a:xfrm>
        </p:grpSpPr>
        <p:sp>
          <p:nvSpPr>
            <p:cNvPr id="38" name="Tekstvak 37"/>
            <p:cNvSpPr txBox="1"/>
            <p:nvPr/>
          </p:nvSpPr>
          <p:spPr>
            <a:xfrm rot="16200000">
              <a:off x="-1576352" y="2974147"/>
              <a:ext cx="4041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Adjusted Hazard Ratio (95%CI)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9" name="Tekstvak 38"/>
            <p:cNvSpPr txBox="1"/>
            <p:nvPr/>
          </p:nvSpPr>
          <p:spPr>
            <a:xfrm flipH="1">
              <a:off x="656734" y="4299467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0" name="Tekstvak 39"/>
            <p:cNvSpPr txBox="1"/>
            <p:nvPr/>
          </p:nvSpPr>
          <p:spPr>
            <a:xfrm flipH="1">
              <a:off x="659149" y="342902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1" name="Tekstvak 40"/>
            <p:cNvSpPr txBox="1"/>
            <p:nvPr/>
          </p:nvSpPr>
          <p:spPr>
            <a:xfrm flipH="1">
              <a:off x="659149" y="2539762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2" name="Tekstvak 41"/>
            <p:cNvSpPr txBox="1"/>
            <p:nvPr/>
          </p:nvSpPr>
          <p:spPr>
            <a:xfrm flipH="1">
              <a:off x="659149" y="2001019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6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3" name="Tekstvak 42"/>
            <p:cNvSpPr txBox="1"/>
            <p:nvPr/>
          </p:nvSpPr>
          <p:spPr>
            <a:xfrm flipH="1">
              <a:off x="659149" y="1631955"/>
              <a:ext cx="378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8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4" name="Tekstvak 43"/>
            <p:cNvSpPr txBox="1"/>
            <p:nvPr/>
          </p:nvSpPr>
          <p:spPr>
            <a:xfrm rot="10800000" flipV="1">
              <a:off x="604061" y="1308270"/>
              <a:ext cx="460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5" name="Tekstvak 44"/>
            <p:cNvSpPr txBox="1"/>
            <p:nvPr/>
          </p:nvSpPr>
          <p:spPr>
            <a:xfrm flipH="1">
              <a:off x="510577" y="5227163"/>
              <a:ext cx="627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0.5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46" name="Tekstvak 45"/>
          <p:cNvSpPr txBox="1"/>
          <p:nvPr/>
        </p:nvSpPr>
        <p:spPr>
          <a:xfrm>
            <a:off x="6842235" y="6477259"/>
            <a:ext cx="230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Selvin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Circulation 2014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1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175</Words>
  <Application>Microsoft Office PowerPoint</Application>
  <PresentationFormat>Diavoorstelling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Verdana</vt:lpstr>
      <vt:lpstr>Office-thema</vt:lpstr>
      <vt:lpstr>PowerPoint-presentatie</vt:lpstr>
      <vt:lpstr>Hazard of incident heart failure by diabetes status, with or without elevation of troponin T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2014-10-28T16:11:42Z</dcterms:modified>
</cp:coreProperties>
</file>