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10-3-2015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/>
          <p:cNvSpPr txBox="1">
            <a:spLocks/>
          </p:cNvSpPr>
          <p:nvPr/>
        </p:nvSpPr>
        <p:spPr>
          <a:xfrm>
            <a:off x="381529" y="189501"/>
            <a:ext cx="756504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REALIZE: change in LDL-c with CETP-inhibition vs. placebo in heterozygous FH</a:t>
            </a:r>
            <a:endParaRPr lang="nl-NL" sz="2800"/>
          </a:p>
        </p:txBody>
      </p:sp>
      <p:sp>
        <p:nvSpPr>
          <p:cNvPr id="3" name="Rechthoek 2"/>
          <p:cNvSpPr/>
          <p:nvPr/>
        </p:nvSpPr>
        <p:spPr>
          <a:xfrm rot="16200000">
            <a:off x="-812050" y="3397201"/>
            <a:ext cx="3773218" cy="277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Change in </a:t>
            </a:r>
            <a:r>
              <a:rPr lang="nl-NL" sz="1200" dirty="0" err="1" smtClean="0">
                <a:solidFill>
                  <a:schemeClr val="bg1"/>
                </a:solidFill>
              </a:rPr>
              <a:t>mean</a:t>
            </a:r>
            <a:r>
              <a:rPr lang="nl-NL" sz="1200" dirty="0" smtClean="0">
                <a:solidFill>
                  <a:schemeClr val="bg1"/>
                </a:solidFill>
              </a:rPr>
              <a:t> LDL-C </a:t>
            </a:r>
            <a:r>
              <a:rPr lang="nl-NL" sz="1200" dirty="0" err="1" smtClean="0">
                <a:solidFill>
                  <a:schemeClr val="bg1"/>
                </a:solidFill>
              </a:rPr>
              <a:t>concentration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from</a:t>
            </a:r>
            <a:r>
              <a:rPr lang="nl-NL" sz="1200" dirty="0" smtClean="0">
                <a:solidFill>
                  <a:schemeClr val="bg1"/>
                </a:solidFill>
              </a:rPr>
              <a:t> baseline (%)</a:t>
            </a:r>
            <a:endParaRPr lang="nl-NL" sz="1200" dirty="0">
              <a:solidFill>
                <a:schemeClr val="bg1"/>
              </a:solidFill>
            </a:endParaRPr>
          </a:p>
        </p:txBody>
      </p:sp>
      <p:grpSp>
        <p:nvGrpSpPr>
          <p:cNvPr id="4" name="Groep 3"/>
          <p:cNvGrpSpPr/>
          <p:nvPr/>
        </p:nvGrpSpPr>
        <p:grpSpPr>
          <a:xfrm>
            <a:off x="1270536" y="1828802"/>
            <a:ext cx="6211780" cy="4431482"/>
            <a:chOff x="1270536" y="1828802"/>
            <a:chExt cx="6211780" cy="4431482"/>
          </a:xfrm>
        </p:grpSpPr>
        <p:grpSp>
          <p:nvGrpSpPr>
            <p:cNvPr id="5" name="Groep 4"/>
            <p:cNvGrpSpPr/>
            <p:nvPr/>
          </p:nvGrpSpPr>
          <p:grpSpPr>
            <a:xfrm>
              <a:off x="1270536" y="1828802"/>
              <a:ext cx="6211780" cy="4062150"/>
              <a:chOff x="1270536" y="1886552"/>
              <a:chExt cx="6211780" cy="4062150"/>
            </a:xfrm>
          </p:grpSpPr>
          <p:pic>
            <p:nvPicPr>
              <p:cNvPr id="7" name="Afbeelding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270536" y="1886552"/>
                <a:ext cx="6129880" cy="3792354"/>
              </a:xfrm>
              <a:prstGeom prst="rect">
                <a:avLst/>
              </a:prstGeom>
            </p:spPr>
          </p:pic>
          <p:pic>
            <p:nvPicPr>
              <p:cNvPr id="8" name="Afbeelding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4566" y="5769264"/>
                <a:ext cx="5937750" cy="179438"/>
              </a:xfrm>
              <a:prstGeom prst="rect">
                <a:avLst/>
              </a:prstGeom>
            </p:spPr>
          </p:pic>
        </p:grpSp>
        <p:sp>
          <p:nvSpPr>
            <p:cNvPr id="6" name="Rechthoek 5"/>
            <p:cNvSpPr/>
            <p:nvPr/>
          </p:nvSpPr>
          <p:spPr>
            <a:xfrm>
              <a:off x="3805844" y="5890952"/>
              <a:ext cx="7164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Week</a:t>
              </a:r>
            </a:p>
          </p:txBody>
        </p:sp>
      </p:grpSp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7534" y="1944966"/>
            <a:ext cx="2531478" cy="487716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5486400" y="6430684"/>
            <a:ext cx="4312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Adapted from: Kastelein </a:t>
            </a:r>
            <a:r>
              <a:rPr lang="nl-NL" sz="1600" i="1" smtClean="0">
                <a:solidFill>
                  <a:schemeClr val="bg1"/>
                </a:solidFill>
              </a:rPr>
              <a:t>et al</a:t>
            </a:r>
            <a:r>
              <a:rPr lang="nl-NL" sz="1600" smtClean="0">
                <a:solidFill>
                  <a:schemeClr val="bg1"/>
                </a:solidFill>
              </a:rPr>
              <a:t>., The Lancet 2015</a:t>
            </a:r>
            <a:endParaRPr lang="nl-NL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1270536" y="2059806"/>
            <a:ext cx="6198668" cy="4237192"/>
            <a:chOff x="1270536" y="1867301"/>
            <a:chExt cx="6198668" cy="4237192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70536" y="1867301"/>
              <a:ext cx="6198668" cy="3867860"/>
            </a:xfrm>
            <a:prstGeom prst="rect">
              <a:avLst/>
            </a:prstGeom>
          </p:spPr>
        </p:pic>
        <p:sp>
          <p:nvSpPr>
            <p:cNvPr id="5" name="Rechthoek 4"/>
            <p:cNvSpPr/>
            <p:nvPr/>
          </p:nvSpPr>
          <p:spPr>
            <a:xfrm>
              <a:off x="3740082" y="5735161"/>
              <a:ext cx="7164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Week</a:t>
              </a:r>
            </a:p>
          </p:txBody>
        </p:sp>
      </p:grp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381" y="1633013"/>
            <a:ext cx="2531478" cy="487716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981433" y="6411639"/>
            <a:ext cx="4312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Adapted from: Kastelein </a:t>
            </a:r>
            <a:r>
              <a:rPr lang="nl-NL" sz="1600" i="1" smtClean="0">
                <a:solidFill>
                  <a:schemeClr val="bg1"/>
                </a:solidFill>
              </a:rPr>
              <a:t>et al</a:t>
            </a:r>
            <a:r>
              <a:rPr lang="nl-NL" sz="1600" smtClean="0">
                <a:solidFill>
                  <a:schemeClr val="bg1"/>
                </a:solidFill>
              </a:rPr>
              <a:t>., The Lancet 2015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8" name="Titel 2"/>
          <p:cNvSpPr txBox="1">
            <a:spLocks/>
          </p:cNvSpPr>
          <p:nvPr/>
        </p:nvSpPr>
        <p:spPr>
          <a:xfrm>
            <a:off x="425391" y="276617"/>
            <a:ext cx="7640435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REALIZE: change in HDL-c with CETP-inhibition vs placebo in heterozygous FH</a:t>
            </a:r>
            <a:endParaRPr lang="nl-NL" sz="2800"/>
          </a:p>
        </p:txBody>
      </p:sp>
      <p:sp>
        <p:nvSpPr>
          <p:cNvPr id="9" name="Rechthoek 8"/>
          <p:cNvSpPr/>
          <p:nvPr/>
        </p:nvSpPr>
        <p:spPr>
          <a:xfrm rot="16200000">
            <a:off x="-812051" y="3807915"/>
            <a:ext cx="3773218" cy="277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Change in </a:t>
            </a:r>
            <a:r>
              <a:rPr lang="nl-NL" sz="1200" err="1" smtClean="0">
                <a:solidFill>
                  <a:schemeClr val="bg1"/>
                </a:solidFill>
              </a:rPr>
              <a:t>mean</a:t>
            </a:r>
            <a:r>
              <a:rPr lang="nl-NL" sz="1200" smtClean="0">
                <a:solidFill>
                  <a:schemeClr val="bg1"/>
                </a:solidFill>
              </a:rPr>
              <a:t> </a:t>
            </a:r>
            <a:r>
              <a:rPr lang="nl-NL" sz="1200" smtClean="0">
                <a:solidFill>
                  <a:schemeClr val="bg1"/>
                </a:solidFill>
              </a:rPr>
              <a:t>HDL-C </a:t>
            </a:r>
            <a:r>
              <a:rPr lang="nl-NL" sz="1200" dirty="0" err="1" smtClean="0">
                <a:solidFill>
                  <a:schemeClr val="bg1"/>
                </a:solidFill>
              </a:rPr>
              <a:t>concentration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from</a:t>
            </a:r>
            <a:r>
              <a:rPr lang="nl-NL" sz="1200" dirty="0" smtClean="0">
                <a:solidFill>
                  <a:schemeClr val="bg1"/>
                </a:solidFill>
              </a:rPr>
              <a:t> baseline (%)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63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Verdana</vt:lpstr>
      <vt:lpstr>Office-thema</vt:lpstr>
      <vt:lpstr>PowerPoint-presentatie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2015-03-10T08:37:49Z</dcterms:modified>
</cp:coreProperties>
</file>