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3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AFF"/>
    <a:srgbClr val="8EC3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36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11-4-2013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5170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11-4-2013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73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11-4-2013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11-4-2013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11-4-2013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Age-specific prevalence of obesity (BMI ≥30 kg/m2) over 16 years follow-up </a:t>
            </a:r>
            <a:r>
              <a:rPr lang="en-US" sz="3200" b="1" dirty="0" smtClean="0"/>
              <a:t>in 4 generations men</a:t>
            </a:r>
            <a:endParaRPr lang="nl-NL" sz="32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451" y="1970866"/>
            <a:ext cx="608323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hoek 7"/>
          <p:cNvSpPr/>
          <p:nvPr/>
        </p:nvSpPr>
        <p:spPr>
          <a:xfrm>
            <a:off x="2936051" y="5312241"/>
            <a:ext cx="2428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200" dirty="0" err="1" smtClean="0">
                <a:solidFill>
                  <a:schemeClr val="bg1"/>
                </a:solidFill>
              </a:rPr>
              <a:t>Mean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age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generation</a:t>
            </a:r>
            <a:r>
              <a:rPr lang="nl-NL" sz="1200" dirty="0" smtClean="0">
                <a:solidFill>
                  <a:schemeClr val="bg1"/>
                </a:solidFill>
              </a:rPr>
              <a:t> (</a:t>
            </a:r>
            <a:r>
              <a:rPr lang="nl-NL" sz="1200" dirty="0" err="1" smtClean="0">
                <a:solidFill>
                  <a:schemeClr val="bg1"/>
                </a:solidFill>
              </a:rPr>
              <a:t>years</a:t>
            </a:r>
            <a:r>
              <a:rPr lang="nl-NL" sz="1200" dirty="0" smtClean="0">
                <a:solidFill>
                  <a:schemeClr val="bg1"/>
                </a:solidFill>
              </a:rPr>
              <a:t>)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524328" y="3356992"/>
            <a:ext cx="941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FFFF00"/>
              </a:buClr>
              <a:buFont typeface="Wingdings 2" pitchFamily="18" charset="2"/>
              <a:buChar char="¢"/>
            </a:pPr>
            <a:r>
              <a:rPr lang="nl-NL" dirty="0" smtClean="0">
                <a:solidFill>
                  <a:schemeClr val="bg1"/>
                </a:solidFill>
              </a:rPr>
              <a:t> 20’s</a:t>
            </a:r>
          </a:p>
          <a:p>
            <a:pPr>
              <a:buClr>
                <a:srgbClr val="FF0000"/>
              </a:buClr>
              <a:buFont typeface="Wingdings 2" pitchFamily="18" charset="2"/>
              <a:buChar char="¢"/>
            </a:pPr>
            <a:r>
              <a:rPr lang="nl-NL" dirty="0" smtClean="0">
                <a:solidFill>
                  <a:schemeClr val="bg1"/>
                </a:solidFill>
              </a:rPr>
              <a:t> 30’s</a:t>
            </a:r>
          </a:p>
          <a:p>
            <a:pPr>
              <a:buClr>
                <a:srgbClr val="00B0F0"/>
              </a:buClr>
              <a:buFont typeface="Wingdings 2" pitchFamily="18" charset="2"/>
              <a:buChar char="¢"/>
            </a:pPr>
            <a:r>
              <a:rPr lang="nl-NL" dirty="0" smtClean="0">
                <a:solidFill>
                  <a:schemeClr val="bg1"/>
                </a:solidFill>
              </a:rPr>
              <a:t> 40’s</a:t>
            </a:r>
          </a:p>
          <a:p>
            <a:pPr>
              <a:buClr>
                <a:srgbClr val="00B050"/>
              </a:buClr>
              <a:buFont typeface="Wingdings 2" pitchFamily="18" charset="2"/>
              <a:buChar char="¢"/>
            </a:pPr>
            <a:r>
              <a:rPr lang="nl-NL" dirty="0" smtClean="0">
                <a:solidFill>
                  <a:schemeClr val="bg1"/>
                </a:solidFill>
              </a:rPr>
              <a:t> 50’s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796136" y="4561126"/>
            <a:ext cx="3235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low </a:t>
            </a:r>
            <a:r>
              <a:rPr lang="en-US" sz="1200" dirty="0">
                <a:solidFill>
                  <a:schemeClr val="bg1"/>
                </a:solidFill>
              </a:rPr>
              <a:t>socioeconomic status (solid </a:t>
            </a:r>
            <a:r>
              <a:rPr lang="en-US" sz="1200" dirty="0" smtClean="0">
                <a:solidFill>
                  <a:schemeClr val="bg1"/>
                </a:solidFill>
              </a:rPr>
              <a:t>line)</a:t>
            </a:r>
          </a:p>
          <a:p>
            <a:r>
              <a:rPr lang="en-US" sz="1200" dirty="0" smtClean="0">
                <a:solidFill>
                  <a:schemeClr val="bg1"/>
                </a:solidFill>
              </a:rPr>
              <a:t>high </a:t>
            </a:r>
            <a:r>
              <a:rPr lang="en-US" sz="1200" dirty="0">
                <a:solidFill>
                  <a:schemeClr val="bg1"/>
                </a:solidFill>
              </a:rPr>
              <a:t>socioeconomic status (dotted line)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5198253" y="6350168"/>
            <a:ext cx="37692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 err="1">
                <a:solidFill>
                  <a:schemeClr val="bg1"/>
                </a:solidFill>
              </a:rPr>
              <a:t>Hulsegge</a:t>
            </a:r>
            <a:r>
              <a:rPr lang="nl-NL" sz="1200" dirty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G et </a:t>
            </a:r>
            <a:r>
              <a:rPr lang="nl-NL" sz="1200" dirty="0">
                <a:solidFill>
                  <a:schemeClr val="bg1"/>
                </a:solidFill>
              </a:rPr>
              <a:t>al. </a:t>
            </a:r>
            <a:r>
              <a:rPr lang="nl-NL" sz="1200" dirty="0" err="1" smtClean="0">
                <a:solidFill>
                  <a:schemeClr val="bg1"/>
                </a:solidFill>
              </a:rPr>
              <a:t>Eur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>
                <a:solidFill>
                  <a:schemeClr val="bg1"/>
                </a:solidFill>
              </a:rPr>
              <a:t>J </a:t>
            </a:r>
            <a:r>
              <a:rPr lang="nl-NL" sz="1200" dirty="0" err="1">
                <a:solidFill>
                  <a:schemeClr val="bg1"/>
                </a:solidFill>
              </a:rPr>
              <a:t>Prevent</a:t>
            </a:r>
            <a:r>
              <a:rPr lang="nl-NL" sz="1200" dirty="0">
                <a:solidFill>
                  <a:schemeClr val="bg1"/>
                </a:solidFill>
              </a:rPr>
              <a:t> </a:t>
            </a:r>
            <a:r>
              <a:rPr lang="nl-NL" sz="1200" dirty="0" err="1">
                <a:solidFill>
                  <a:schemeClr val="bg1"/>
                </a:solidFill>
              </a:rPr>
              <a:t>Cardiol</a:t>
            </a:r>
            <a:r>
              <a:rPr lang="nl-NL" sz="1200" dirty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2013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56</Words>
  <Application>Microsoft Office PowerPoint</Application>
  <PresentationFormat>Diavoorstelling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Age-specific prevalence of obesity (BMI ≥30 kg/m2) over 16 years follow-up in 4 generations men</vt:lpstr>
    </vt:vector>
  </TitlesOfParts>
  <Company>Medcon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Marianne Deinum</cp:lastModifiedBy>
  <cp:revision>146</cp:revision>
  <dcterms:created xsi:type="dcterms:W3CDTF">2011-09-14T14:53:57Z</dcterms:created>
  <dcterms:modified xsi:type="dcterms:W3CDTF">2013-04-11T10:38:53Z</dcterms:modified>
</cp:coreProperties>
</file>