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732" y="-10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2-10-2013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CA09E-989E-47F0-A9D5-7A097049B9E7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304548"/>
            <a:ext cx="7772400" cy="984921"/>
          </a:xfrm>
        </p:spPr>
        <p:txBody>
          <a:bodyPr>
            <a:noAutofit/>
          </a:bodyPr>
          <a:lstStyle/>
          <a:p>
            <a:r>
              <a:rPr lang="nl-NL" sz="2800" b="1" dirty="0" smtClean="0">
                <a:solidFill>
                  <a:srgbClr val="FFFF00"/>
                </a:solidFill>
              </a:rPr>
              <a:t>30-day </a:t>
            </a:r>
            <a:r>
              <a:rPr lang="nl-NL" sz="2800" b="1" dirty="0" err="1" smtClean="0">
                <a:solidFill>
                  <a:srgbClr val="FFFF00"/>
                </a:solidFill>
              </a:rPr>
              <a:t>mortality</a:t>
            </a:r>
            <a:r>
              <a:rPr lang="nl-NL" sz="2800" b="1" dirty="0" smtClean="0">
                <a:solidFill>
                  <a:srgbClr val="FFFF00"/>
                </a:solidFill>
              </a:rPr>
              <a:t> </a:t>
            </a:r>
            <a:r>
              <a:rPr lang="nl-NL" sz="2800" b="1" dirty="0" err="1" smtClean="0">
                <a:solidFill>
                  <a:srgbClr val="FFFF00"/>
                </a:solidFill>
              </a:rPr>
              <a:t>rate</a:t>
            </a:r>
            <a:r>
              <a:rPr lang="nl-NL" sz="2800" b="1" dirty="0" smtClean="0">
                <a:solidFill>
                  <a:srgbClr val="FFFF00"/>
                </a:solidFill>
              </a:rPr>
              <a:t> </a:t>
            </a:r>
            <a:r>
              <a:rPr lang="nl-NL" sz="2800" b="1" dirty="0" err="1" smtClean="0">
                <a:solidFill>
                  <a:srgbClr val="FFFF00"/>
                </a:solidFill>
              </a:rPr>
              <a:t>after</a:t>
            </a:r>
            <a:r>
              <a:rPr lang="nl-NL" sz="2800" b="1" dirty="0" smtClean="0">
                <a:solidFill>
                  <a:srgbClr val="FFFF00"/>
                </a:solidFill>
              </a:rPr>
              <a:t> a major </a:t>
            </a:r>
            <a:r>
              <a:rPr lang="nl-NL" sz="2800" b="1" dirty="0" err="1" smtClean="0">
                <a:solidFill>
                  <a:srgbClr val="FFFF00"/>
                </a:solidFill>
              </a:rPr>
              <a:t>bleeding</a:t>
            </a:r>
            <a:r>
              <a:rPr lang="nl-NL" sz="2800" b="1" dirty="0" smtClean="0">
                <a:solidFill>
                  <a:srgbClr val="FFFF00"/>
                </a:solidFill>
              </a:rPr>
              <a:t> </a:t>
            </a:r>
            <a:r>
              <a:rPr lang="nl-NL" sz="2800" b="1" dirty="0" err="1" smtClean="0">
                <a:solidFill>
                  <a:srgbClr val="FFFF00"/>
                </a:solidFill>
              </a:rPr>
              <a:t>event</a:t>
            </a:r>
            <a:r>
              <a:rPr lang="nl-NL" sz="2800" b="1" dirty="0" smtClean="0">
                <a:solidFill>
                  <a:srgbClr val="FFFF00"/>
                </a:solidFill>
              </a:rPr>
              <a:t>, </a:t>
            </a:r>
            <a:r>
              <a:rPr lang="nl-NL" sz="2800" b="0" dirty="0" smtClean="0">
                <a:solidFill>
                  <a:srgbClr val="FFFF00"/>
                </a:solidFill>
              </a:rPr>
              <a:t>in 5 </a:t>
            </a:r>
            <a:r>
              <a:rPr lang="nl-NL" sz="2800" b="0" dirty="0" err="1" smtClean="0">
                <a:solidFill>
                  <a:srgbClr val="FFFF00"/>
                </a:solidFill>
              </a:rPr>
              <a:t>phase</a:t>
            </a:r>
            <a:r>
              <a:rPr lang="nl-NL" sz="2800" b="0" dirty="0" smtClean="0">
                <a:solidFill>
                  <a:srgbClr val="FFFF00"/>
                </a:solidFill>
              </a:rPr>
              <a:t> III trials </a:t>
            </a:r>
            <a:r>
              <a:rPr lang="nl-NL" sz="2800" b="0" dirty="0" err="1" smtClean="0">
                <a:solidFill>
                  <a:srgbClr val="FFFF00"/>
                </a:solidFill>
              </a:rPr>
              <a:t>comparing</a:t>
            </a:r>
            <a:r>
              <a:rPr lang="nl-NL" sz="2800" b="0" dirty="0" smtClean="0">
                <a:solidFill>
                  <a:srgbClr val="FFFF00"/>
                </a:solidFill>
              </a:rPr>
              <a:t> dabigatran </a:t>
            </a:r>
            <a:r>
              <a:rPr lang="nl-NL" sz="2800" b="0" dirty="0" err="1" smtClean="0">
                <a:solidFill>
                  <a:srgbClr val="FFFF00"/>
                </a:solidFill>
              </a:rPr>
              <a:t>with</a:t>
            </a:r>
            <a:r>
              <a:rPr lang="nl-NL" sz="2800" b="0" dirty="0" smtClean="0">
                <a:solidFill>
                  <a:srgbClr val="FFFF00"/>
                </a:solidFill>
              </a:rPr>
              <a:t> warfarin</a:t>
            </a:r>
            <a:endParaRPr lang="nl-NL" sz="2800" b="0" dirty="0">
              <a:solidFill>
                <a:srgbClr val="FFFF00"/>
              </a:solidFill>
            </a:endParaRPr>
          </a:p>
        </p:txBody>
      </p:sp>
      <p:grpSp>
        <p:nvGrpSpPr>
          <p:cNvPr id="27" name="Groep 26"/>
          <p:cNvGrpSpPr/>
          <p:nvPr/>
        </p:nvGrpSpPr>
        <p:grpSpPr>
          <a:xfrm>
            <a:off x="578823" y="1530769"/>
            <a:ext cx="7282477" cy="5337986"/>
            <a:chOff x="515323" y="1264069"/>
            <a:chExt cx="7282477" cy="5337986"/>
          </a:xfrm>
        </p:grpSpPr>
        <p:sp>
          <p:nvSpPr>
            <p:cNvPr id="13" name="Tekstvak 12"/>
            <p:cNvSpPr txBox="1"/>
            <p:nvPr/>
          </p:nvSpPr>
          <p:spPr>
            <a:xfrm flipH="1">
              <a:off x="1290319" y="5822890"/>
              <a:ext cx="2590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smtClean="0">
                  <a:solidFill>
                    <a:schemeClr val="bg1"/>
                  </a:solidFill>
                </a:rPr>
                <a:t>0</a:t>
              </a:r>
              <a:endParaRPr lang="nl-NL" sz="2000" dirty="0">
                <a:solidFill>
                  <a:schemeClr val="bg1"/>
                </a:solidFill>
              </a:endParaRPr>
            </a:p>
          </p:txBody>
        </p:sp>
        <p:sp>
          <p:nvSpPr>
            <p:cNvPr id="14" name="Tekstvak 13"/>
            <p:cNvSpPr txBox="1"/>
            <p:nvPr/>
          </p:nvSpPr>
          <p:spPr>
            <a:xfrm flipH="1">
              <a:off x="2166619" y="5835590"/>
              <a:ext cx="2590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smtClean="0">
                  <a:solidFill>
                    <a:schemeClr val="bg1"/>
                  </a:solidFill>
                </a:rPr>
                <a:t>5</a:t>
              </a:r>
              <a:endParaRPr lang="nl-NL" sz="2000" dirty="0">
                <a:solidFill>
                  <a:schemeClr val="bg1"/>
                </a:solidFill>
              </a:endParaRPr>
            </a:p>
          </p:txBody>
        </p:sp>
        <p:sp>
          <p:nvSpPr>
            <p:cNvPr id="15" name="Tekstvak 14"/>
            <p:cNvSpPr txBox="1"/>
            <p:nvPr/>
          </p:nvSpPr>
          <p:spPr>
            <a:xfrm flipH="1">
              <a:off x="2984500" y="5835590"/>
              <a:ext cx="469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smtClean="0">
                  <a:solidFill>
                    <a:schemeClr val="bg1"/>
                  </a:solidFill>
                </a:rPr>
                <a:t>10</a:t>
              </a:r>
              <a:endParaRPr lang="nl-NL" sz="2000" dirty="0">
                <a:solidFill>
                  <a:schemeClr val="bg1"/>
                </a:solidFill>
              </a:endParaRPr>
            </a:p>
          </p:txBody>
        </p:sp>
        <p:sp>
          <p:nvSpPr>
            <p:cNvPr id="16" name="Tekstvak 15"/>
            <p:cNvSpPr txBox="1"/>
            <p:nvPr/>
          </p:nvSpPr>
          <p:spPr>
            <a:xfrm flipH="1">
              <a:off x="3810000" y="5835590"/>
              <a:ext cx="469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smtClean="0">
                  <a:solidFill>
                    <a:schemeClr val="bg1"/>
                  </a:solidFill>
                </a:rPr>
                <a:t>15</a:t>
              </a:r>
              <a:endParaRPr lang="nl-NL" sz="2000" dirty="0">
                <a:solidFill>
                  <a:schemeClr val="bg1"/>
                </a:solidFill>
              </a:endParaRPr>
            </a:p>
          </p:txBody>
        </p:sp>
        <p:sp>
          <p:nvSpPr>
            <p:cNvPr id="17" name="Tekstvak 16"/>
            <p:cNvSpPr txBox="1"/>
            <p:nvPr/>
          </p:nvSpPr>
          <p:spPr>
            <a:xfrm flipH="1">
              <a:off x="4711700" y="5835590"/>
              <a:ext cx="469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smtClean="0">
                  <a:solidFill>
                    <a:schemeClr val="bg1"/>
                  </a:solidFill>
                </a:rPr>
                <a:t>20</a:t>
              </a:r>
              <a:endParaRPr lang="nl-NL" sz="2000" dirty="0">
                <a:solidFill>
                  <a:schemeClr val="bg1"/>
                </a:solidFill>
              </a:endParaRPr>
            </a:p>
          </p:txBody>
        </p:sp>
        <p:sp>
          <p:nvSpPr>
            <p:cNvPr id="18" name="Tekstvak 17"/>
            <p:cNvSpPr txBox="1"/>
            <p:nvPr/>
          </p:nvSpPr>
          <p:spPr>
            <a:xfrm flipH="1">
              <a:off x="5562600" y="5835590"/>
              <a:ext cx="469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smtClean="0">
                  <a:solidFill>
                    <a:schemeClr val="bg1"/>
                  </a:solidFill>
                </a:rPr>
                <a:t>25</a:t>
              </a:r>
              <a:endParaRPr lang="nl-NL" sz="2000" dirty="0">
                <a:solidFill>
                  <a:schemeClr val="bg1"/>
                </a:solidFill>
              </a:endParaRPr>
            </a:p>
          </p:txBody>
        </p:sp>
        <p:sp>
          <p:nvSpPr>
            <p:cNvPr id="19" name="Tekstvak 18"/>
            <p:cNvSpPr txBox="1"/>
            <p:nvPr/>
          </p:nvSpPr>
          <p:spPr>
            <a:xfrm flipH="1">
              <a:off x="6464300" y="5835590"/>
              <a:ext cx="469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smtClean="0">
                  <a:solidFill>
                    <a:schemeClr val="bg1"/>
                  </a:solidFill>
                </a:rPr>
                <a:t>30</a:t>
              </a:r>
              <a:endParaRPr lang="nl-NL" sz="2000" dirty="0">
                <a:solidFill>
                  <a:schemeClr val="bg1"/>
                </a:solidFill>
              </a:endParaRPr>
            </a:p>
          </p:txBody>
        </p:sp>
        <p:sp>
          <p:nvSpPr>
            <p:cNvPr id="20" name="Tekstvak 19"/>
            <p:cNvSpPr txBox="1"/>
            <p:nvPr/>
          </p:nvSpPr>
          <p:spPr>
            <a:xfrm flipH="1">
              <a:off x="7327900" y="5835590"/>
              <a:ext cx="469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smtClean="0">
                  <a:solidFill>
                    <a:schemeClr val="bg1"/>
                  </a:solidFill>
                </a:rPr>
                <a:t>35</a:t>
              </a:r>
              <a:endParaRPr lang="nl-NL" sz="2000" dirty="0">
                <a:solidFill>
                  <a:schemeClr val="bg1"/>
                </a:solidFill>
              </a:endParaRPr>
            </a:p>
          </p:txBody>
        </p:sp>
        <p:grpSp>
          <p:nvGrpSpPr>
            <p:cNvPr id="26" name="Groep 25"/>
            <p:cNvGrpSpPr/>
            <p:nvPr/>
          </p:nvGrpSpPr>
          <p:grpSpPr>
            <a:xfrm>
              <a:off x="515323" y="1264069"/>
              <a:ext cx="7066577" cy="5337986"/>
              <a:chOff x="515323" y="1264069"/>
              <a:chExt cx="7066577" cy="5337986"/>
            </a:xfrm>
          </p:grpSpPr>
          <p:grpSp>
            <p:nvGrpSpPr>
              <p:cNvPr id="25" name="Groep 24"/>
              <p:cNvGrpSpPr/>
              <p:nvPr/>
            </p:nvGrpSpPr>
            <p:grpSpPr>
              <a:xfrm>
                <a:off x="515323" y="1439598"/>
                <a:ext cx="7066577" cy="5162457"/>
                <a:chOff x="515323" y="1439598"/>
                <a:chExt cx="7066577" cy="5162457"/>
              </a:xfrm>
            </p:grpSpPr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339850" y="1439598"/>
                  <a:ext cx="6242050" cy="44214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5" name="Tekstvak 4"/>
                <p:cNvSpPr txBox="1"/>
                <p:nvPr/>
              </p:nvSpPr>
              <p:spPr>
                <a:xfrm rot="16200000">
                  <a:off x="-448114" y="3600391"/>
                  <a:ext cx="238853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2400" dirty="0" err="1" smtClean="0">
                      <a:solidFill>
                        <a:schemeClr val="bg1"/>
                      </a:solidFill>
                    </a:rPr>
                    <a:t>Mortality</a:t>
                  </a:r>
                  <a:r>
                    <a:rPr lang="nl-NL" sz="2400" dirty="0" smtClean="0">
                      <a:solidFill>
                        <a:schemeClr val="bg1"/>
                      </a:solidFill>
                    </a:rPr>
                    <a:t> </a:t>
                  </a:r>
                  <a:r>
                    <a:rPr lang="nl-NL" sz="2400" dirty="0" err="1" smtClean="0">
                      <a:solidFill>
                        <a:schemeClr val="bg1"/>
                      </a:solidFill>
                    </a:rPr>
                    <a:t>rate</a:t>
                  </a:r>
                  <a:r>
                    <a:rPr lang="nl-NL" sz="2400" dirty="0" smtClean="0">
                      <a:solidFill>
                        <a:schemeClr val="bg1"/>
                      </a:solidFill>
                    </a:rPr>
                    <a:t> (%)</a:t>
                  </a:r>
                  <a:endParaRPr lang="nl-NL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" name="Tekstvak 5"/>
                <p:cNvSpPr txBox="1"/>
                <p:nvPr/>
              </p:nvSpPr>
              <p:spPr>
                <a:xfrm>
                  <a:off x="3644900" y="6140390"/>
                  <a:ext cx="162038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2400" dirty="0" smtClean="0">
                      <a:solidFill>
                        <a:schemeClr val="bg1"/>
                      </a:solidFill>
                    </a:rPr>
                    <a:t>Time (</a:t>
                  </a:r>
                  <a:r>
                    <a:rPr lang="nl-NL" sz="2400" dirty="0" err="1" smtClean="0">
                      <a:solidFill>
                        <a:schemeClr val="bg1"/>
                      </a:solidFill>
                    </a:rPr>
                    <a:t>days</a:t>
                  </a:r>
                  <a:r>
                    <a:rPr lang="nl-NL" sz="2400" dirty="0" smtClean="0">
                      <a:solidFill>
                        <a:schemeClr val="bg1"/>
                      </a:solidFill>
                    </a:rPr>
                    <a:t>)</a:t>
                  </a:r>
                  <a:endParaRPr lang="nl-NL" sz="2400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8" name="Rechte verbindingslijn 7"/>
                <p:cNvCxnSpPr/>
                <p:nvPr/>
              </p:nvCxnSpPr>
              <p:spPr>
                <a:xfrm>
                  <a:off x="5372100" y="4845732"/>
                  <a:ext cx="635000" cy="0"/>
                </a:xfrm>
                <a:prstGeom prst="line">
                  <a:avLst/>
                </a:prstGeom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Rechte verbindingslijn 8"/>
                <p:cNvCxnSpPr/>
                <p:nvPr/>
              </p:nvCxnSpPr>
              <p:spPr>
                <a:xfrm>
                  <a:off x="5372100" y="5181600"/>
                  <a:ext cx="635000" cy="0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Tekstvak 10"/>
                <p:cNvSpPr txBox="1"/>
                <p:nvPr/>
              </p:nvSpPr>
              <p:spPr>
                <a:xfrm>
                  <a:off x="6075681" y="4991100"/>
                  <a:ext cx="150621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2000" dirty="0" err="1" smtClean="0">
                      <a:solidFill>
                        <a:schemeClr val="bg1"/>
                      </a:solidFill>
                    </a:rPr>
                    <a:t>Dabigatran</a:t>
                  </a:r>
                  <a:endParaRPr lang="nl-NL" sz="2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" name="Tekstvak 11"/>
                <p:cNvSpPr txBox="1"/>
                <p:nvPr/>
              </p:nvSpPr>
              <p:spPr>
                <a:xfrm>
                  <a:off x="6075681" y="4660900"/>
                  <a:ext cx="150621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2000" dirty="0" err="1" smtClean="0">
                      <a:solidFill>
                        <a:schemeClr val="bg1"/>
                      </a:solidFill>
                    </a:rPr>
                    <a:t>Warfarin</a:t>
                  </a:r>
                  <a:endParaRPr lang="nl-NL" sz="20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1" name="Tekstvak 20"/>
              <p:cNvSpPr txBox="1"/>
              <p:nvPr/>
            </p:nvSpPr>
            <p:spPr>
              <a:xfrm flipH="1">
                <a:off x="914399" y="5575180"/>
                <a:ext cx="63506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000" dirty="0" smtClean="0">
                    <a:solidFill>
                      <a:schemeClr val="bg1"/>
                    </a:solidFill>
                  </a:rPr>
                  <a:t>0.0</a:t>
                </a:r>
                <a:endParaRPr lang="nl-NL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Tekstvak 21"/>
              <p:cNvSpPr txBox="1"/>
              <p:nvPr/>
            </p:nvSpPr>
            <p:spPr>
              <a:xfrm flipH="1">
                <a:off x="914368" y="3409890"/>
                <a:ext cx="63506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000" dirty="0" smtClean="0">
                    <a:solidFill>
                      <a:schemeClr val="bg1"/>
                    </a:solidFill>
                  </a:rPr>
                  <a:t>0.1</a:t>
                </a:r>
                <a:endParaRPr lang="nl-NL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Tekstvak 22"/>
              <p:cNvSpPr txBox="1"/>
              <p:nvPr/>
            </p:nvSpPr>
            <p:spPr>
              <a:xfrm flipH="1">
                <a:off x="901667" y="1264069"/>
                <a:ext cx="8001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000" smtClean="0">
                    <a:solidFill>
                      <a:schemeClr val="bg1"/>
                    </a:solidFill>
                  </a:rPr>
                  <a:t>0.2 </a:t>
                </a:r>
                <a:r>
                  <a:rPr lang="nl-NL" sz="2000" dirty="0" smtClean="0">
                    <a:solidFill>
                      <a:schemeClr val="bg1"/>
                    </a:solidFill>
                  </a:rPr>
                  <a:t>-</a:t>
                </a:r>
                <a:endParaRPr lang="nl-NL" sz="20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4" name="Tekstvak 23"/>
          <p:cNvSpPr txBox="1"/>
          <p:nvPr/>
        </p:nvSpPr>
        <p:spPr>
          <a:xfrm>
            <a:off x="6070600" y="6388100"/>
            <a:ext cx="307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Majeed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i="1" dirty="0" smtClean="0">
                <a:solidFill>
                  <a:schemeClr val="bg1"/>
                </a:solidFill>
              </a:rPr>
              <a:t>et al.,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Circulation</a:t>
            </a:r>
            <a:r>
              <a:rPr lang="nl-NL" dirty="0" smtClean="0">
                <a:solidFill>
                  <a:schemeClr val="bg1"/>
                </a:solidFill>
              </a:rPr>
              <a:t> 2013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1765359" y="2228850"/>
            <a:ext cx="4762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>
                <a:solidFill>
                  <a:schemeClr val="bg1"/>
                </a:solidFill>
              </a:rPr>
              <a:t>Adjusted</a:t>
            </a:r>
            <a:r>
              <a:rPr lang="nl-NL" b="1" dirty="0" smtClean="0">
                <a:solidFill>
                  <a:schemeClr val="bg1"/>
                </a:solidFill>
              </a:rPr>
              <a:t> OR: </a:t>
            </a:r>
            <a:r>
              <a:rPr lang="nl-NL" b="1" dirty="0" smtClean="0">
                <a:solidFill>
                  <a:schemeClr val="bg1"/>
                </a:solidFill>
              </a:rPr>
              <a:t>0.66 (95%CI: 0.44-1.00, P=0.051) </a:t>
            </a:r>
            <a:endParaRPr lang="nl-NL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57</Words>
  <Application>Microsoft Office PowerPoint</Application>
  <PresentationFormat>Diavoorstelling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30-day mortality rate after a major bleeding event, in 5 phase III trials comparing dabigatran with warfarin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11</cp:revision>
  <dcterms:created xsi:type="dcterms:W3CDTF">2013-04-15T08:15:24Z</dcterms:created>
  <dcterms:modified xsi:type="dcterms:W3CDTF">2013-10-02T12:06:07Z</dcterms:modified>
</cp:coreProperties>
</file>