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62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  <a:sp3d>
                <a:contourClr>
                  <a:srgbClr val="0070C0"/>
                </a:contourClr>
              </a:sp3d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  <a:sp3d>
                <a:contourClr>
                  <a:srgbClr val="0070C0"/>
                </a:contourClr>
              </a:sp3d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cat>
            <c:strRef>
              <c:f>Tabelle1!$A$2:$A$4</c:f>
              <c:strCache>
                <c:ptCount val="3"/>
                <c:pt idx="0">
                  <c:v>Atorvastatin (mg)</c:v>
                </c:pt>
                <c:pt idx="1">
                  <c:v>Rosuvastatin (mg)</c:v>
                </c:pt>
                <c:pt idx="2">
                  <c:v>Simvastatin (mg)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3.03</c:v>
                </c:pt>
                <c:pt idx="1">
                  <c:v>2.83</c:v>
                </c:pt>
                <c:pt idx="2">
                  <c:v>2.2599999999999998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Datenreihe 2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  <a:effectLst/>
            <a:sp3d>
              <a:contourClr>
                <a:schemeClr val="accent6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cat>
            <c:strRef>
              <c:f>Tabelle1!$A$2:$A$4</c:f>
              <c:strCache>
                <c:ptCount val="3"/>
                <c:pt idx="0">
                  <c:v>Atorvastatin (mg)</c:v>
                </c:pt>
                <c:pt idx="1">
                  <c:v>Rosuvastatin (mg)</c:v>
                </c:pt>
                <c:pt idx="2">
                  <c:v>Simvastatin (mg)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3.85</c:v>
                </c:pt>
                <c:pt idx="1">
                  <c:v>3.5</c:v>
                </c:pt>
                <c:pt idx="2">
                  <c:v>2.54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Datenreihe 3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accent3"/>
              </a:solidFill>
            </a:ln>
            <a:effectLst/>
            <a:sp3d>
              <a:contourClr>
                <a:schemeClr val="accent3"/>
              </a:contourClr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cat>
            <c:strRef>
              <c:f>Tabelle1!$A$2:$A$4</c:f>
              <c:strCache>
                <c:ptCount val="3"/>
                <c:pt idx="0">
                  <c:v>Atorvastatin (mg)</c:v>
                </c:pt>
                <c:pt idx="1">
                  <c:v>Rosuvastatin (mg)</c:v>
                </c:pt>
                <c:pt idx="2">
                  <c:v>Simvastatin (mg)</c:v>
                </c:pt>
              </c:strCache>
            </c:strRef>
          </c:cat>
          <c:val>
            <c:numRef>
              <c:f>Tabelle1!$D$2:$D$4</c:f>
              <c:numCache>
                <c:formatCode>General</c:formatCode>
                <c:ptCount val="3"/>
                <c:pt idx="0">
                  <c:v>4.4800000000000004</c:v>
                </c:pt>
                <c:pt idx="1">
                  <c:v>3.83</c:v>
                </c:pt>
                <c:pt idx="2">
                  <c:v>2.59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Datenreihe 4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4"/>
              </a:solidFill>
            </a:ln>
            <a:effectLst/>
            <a:sp3d>
              <a:contourClr>
                <a:schemeClr val="accent4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  <a:sp3d>
                <a:contourClr>
                  <a:srgbClr val="FF0000"/>
                </a:contourClr>
              </a:sp3d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  <a:sp3d>
                <a:contourClr>
                  <a:srgbClr val="FF0000"/>
                </a:contourClr>
              </a:sp3d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  <a:sp3d>
                <a:contourClr>
                  <a:srgbClr val="FF0000"/>
                </a:contourClr>
              </a:sp3d>
            </c:spPr>
          </c:dPt>
          <c:cat>
            <c:strRef>
              <c:f>Tabelle1!$A$2:$A$4</c:f>
              <c:strCache>
                <c:ptCount val="3"/>
                <c:pt idx="0">
                  <c:v>Atorvastatin (mg)</c:v>
                </c:pt>
                <c:pt idx="1">
                  <c:v>Rosuvastatin (mg)</c:v>
                </c:pt>
                <c:pt idx="2">
                  <c:v>Simvastatin (mg)</c:v>
                </c:pt>
              </c:strCache>
            </c:strRef>
          </c:cat>
          <c:val>
            <c:numRef>
              <c:f>Tabelle1!$E$2:$E$4</c:f>
              <c:numCache>
                <c:formatCode>General</c:formatCode>
                <c:ptCount val="3"/>
                <c:pt idx="0">
                  <c:v>5.48</c:v>
                </c:pt>
                <c:pt idx="1">
                  <c:v>4.8899999999999997</c:v>
                </c:pt>
                <c:pt idx="2">
                  <c:v>3.57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0"/>
        <c:shape val="box"/>
        <c:axId val="506626440"/>
        <c:axId val="506626832"/>
        <c:axId val="0"/>
      </c:bar3DChart>
      <c:catAx>
        <c:axId val="506626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506626832"/>
        <c:crosses val="autoZero"/>
        <c:auto val="1"/>
        <c:lblAlgn val="ctr"/>
        <c:lblOffset val="100"/>
        <c:noMultiLvlLbl val="0"/>
      </c:catAx>
      <c:valAx>
        <c:axId val="506626832"/>
        <c:scaling>
          <c:orientation val="minMax"/>
          <c:max val="7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506626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0.09026</cdr:x>
      <cdr:y>0.84309</cdr:y>
    </cdr:from>
    <cdr:to>
      <cdr:x>0.90032</cdr:x>
      <cdr:y>0.91018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88088" y="4568431"/>
          <a:ext cx="7072829" cy="3635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400" b="1" dirty="0" smtClean="0"/>
            <a:t>10       20       40        80                         5          10        20        40                         10      20        40       80  </a:t>
          </a:r>
          <a:endParaRPr lang="el-GR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25-2-2016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3511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25-2-2016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167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25-2-2016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25-2-2016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25-2-2016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 title="  "/>
          <p:cNvGrpSpPr/>
          <p:nvPr/>
        </p:nvGrpSpPr>
        <p:grpSpPr>
          <a:xfrm>
            <a:off x="181396" y="165267"/>
            <a:ext cx="8731250" cy="6523909"/>
            <a:chOff x="181396" y="165267"/>
            <a:chExt cx="8731250" cy="6523909"/>
          </a:xfrm>
        </p:grpSpPr>
        <p:graphicFrame>
          <p:nvGraphicFramePr>
            <p:cNvPr id="3" name="Diagramm 2"/>
            <p:cNvGraphicFramePr/>
            <p:nvPr>
              <p:extLst/>
            </p:nvPr>
          </p:nvGraphicFramePr>
          <p:xfrm>
            <a:off x="181396" y="1270509"/>
            <a:ext cx="8731250" cy="541866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Textfeld 3"/>
            <p:cNvSpPr txBox="1"/>
            <p:nvPr/>
          </p:nvSpPr>
          <p:spPr>
            <a:xfrm>
              <a:off x="181396" y="165267"/>
              <a:ext cx="8648241" cy="193899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sz="2800" b="1" dirty="0">
                  <a:solidFill>
                    <a:srgbClr val="FFFF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Percentage of patients </a:t>
              </a:r>
              <a:r>
                <a:rPr lang="en-US" sz="2800" b="1" dirty="0" smtClean="0">
                  <a:solidFill>
                    <a:srgbClr val="FFFF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achieving</a:t>
              </a:r>
            </a:p>
            <a:p>
              <a:r>
                <a:rPr lang="en-US" sz="2800" b="1" dirty="0" smtClean="0">
                  <a:solidFill>
                    <a:srgbClr val="FFFF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on-treatment </a:t>
              </a:r>
              <a:r>
                <a:rPr lang="en-US" sz="2800" b="1" dirty="0">
                  <a:solidFill>
                    <a:srgbClr val="FFFF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TG </a:t>
              </a:r>
              <a:r>
                <a:rPr lang="en-US" sz="2800" b="1" dirty="0" smtClean="0">
                  <a:solidFill>
                    <a:srgbClr val="FFFF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level </a:t>
              </a:r>
            </a:p>
            <a:p>
              <a:r>
                <a:rPr lang="en-US" sz="2800" b="1" dirty="0" smtClean="0">
                  <a:solidFill>
                    <a:srgbClr val="FFFF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of &lt;150 mg/</a:t>
              </a:r>
              <a:r>
                <a:rPr lang="en-US" sz="2800" b="1" dirty="0" err="1" smtClean="0">
                  <a:solidFill>
                    <a:srgbClr val="FFFF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dL</a:t>
              </a:r>
              <a:r>
                <a:rPr lang="en-US" sz="2800" b="1" dirty="0" smtClean="0">
                  <a:solidFill>
                    <a:srgbClr val="FFFF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(&lt;1.7 </a:t>
              </a:r>
              <a:r>
                <a:rPr lang="en-US" sz="2800" b="1" dirty="0" err="1" smtClean="0">
                  <a:solidFill>
                    <a:srgbClr val="FFFF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mmol</a:t>
              </a:r>
              <a:r>
                <a:rPr lang="en-US" sz="2800" b="1" dirty="0" smtClean="0">
                  <a:solidFill>
                    <a:srgbClr val="FFFF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/L) </a:t>
              </a:r>
            </a:p>
            <a:p>
              <a:r>
                <a:rPr lang="en-US" dirty="0" smtClean="0">
                  <a:solidFill>
                    <a:schemeClr val="bg1"/>
                  </a:solidFill>
                </a:rPr>
                <a:t>with baseline triglyceride (TG) &gt;150 mg/</a:t>
              </a:r>
              <a:r>
                <a:rPr lang="en-US" dirty="0" err="1" smtClean="0">
                  <a:solidFill>
                    <a:schemeClr val="bg1"/>
                  </a:solidFill>
                </a:rPr>
                <a:t>dL</a:t>
              </a:r>
              <a:r>
                <a:rPr lang="en-US" dirty="0" smtClean="0">
                  <a:solidFill>
                    <a:schemeClr val="bg1"/>
                  </a:solidFill>
                </a:rPr>
                <a:t> (&gt;1.7 </a:t>
              </a:r>
              <a:r>
                <a:rPr lang="en-US" dirty="0" err="1" smtClean="0">
                  <a:solidFill>
                    <a:schemeClr val="bg1"/>
                  </a:solidFill>
                </a:rPr>
                <a:t>mmol</a:t>
              </a:r>
              <a:r>
                <a:rPr lang="en-US" dirty="0" smtClean="0">
                  <a:solidFill>
                    <a:schemeClr val="bg1"/>
                  </a:solidFill>
                </a:rPr>
                <a:t>/L) </a:t>
              </a:r>
            </a:p>
            <a:p>
              <a:r>
                <a:rPr lang="en-US" dirty="0" smtClean="0">
                  <a:solidFill>
                    <a:schemeClr val="bg1"/>
                  </a:solidFill>
                </a:rPr>
                <a:t>adjusted for study and </a:t>
              </a:r>
              <a:r>
                <a:rPr lang="en-GB" dirty="0" smtClean="0">
                  <a:solidFill>
                    <a:schemeClr val="bg1"/>
                  </a:solidFill>
                </a:rPr>
                <a:t>baseline TG level</a:t>
              </a:r>
              <a:endParaRPr lang="el-GR" dirty="0">
                <a:solidFill>
                  <a:schemeClr val="bg1"/>
                </a:solidFill>
              </a:endParaRPr>
            </a:p>
          </p:txBody>
        </p:sp>
        <p:sp>
          <p:nvSpPr>
            <p:cNvPr id="2" name="Textfeld 1"/>
            <p:cNvSpPr txBox="1"/>
            <p:nvPr/>
          </p:nvSpPr>
          <p:spPr>
            <a:xfrm>
              <a:off x="826265" y="3811488"/>
              <a:ext cx="672029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de-DE" sz="1400" b="1" dirty="0" smtClean="0">
                  <a:solidFill>
                    <a:schemeClr val="bg1"/>
                  </a:solidFill>
                </a:rPr>
                <a:t>30.3%</a:t>
              </a:r>
              <a:endParaRPr lang="el-G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1314679" y="3315577"/>
              <a:ext cx="672029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de-DE" sz="1400" b="1" dirty="0" smtClean="0">
                  <a:solidFill>
                    <a:schemeClr val="bg1"/>
                  </a:solidFill>
                </a:rPr>
                <a:t>38.5%</a:t>
              </a:r>
              <a:endParaRPr lang="el-G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1760863" y="2819666"/>
              <a:ext cx="672029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de-DE" sz="1400" b="1" dirty="0" smtClean="0">
                  <a:solidFill>
                    <a:schemeClr val="bg1"/>
                  </a:solidFill>
                </a:rPr>
                <a:t>44.8%</a:t>
              </a:r>
              <a:endParaRPr lang="el-G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2333740" y="2251478"/>
              <a:ext cx="672029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de-DE" sz="1400" b="1" dirty="0" smtClean="0">
                  <a:solidFill>
                    <a:schemeClr val="bg1"/>
                  </a:solidFill>
                </a:rPr>
                <a:t>54.8%</a:t>
              </a:r>
              <a:endParaRPr lang="el-G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3413393" y="3979842"/>
              <a:ext cx="672029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de-DE" sz="1400" b="1" dirty="0" smtClean="0">
                  <a:solidFill>
                    <a:schemeClr val="bg1"/>
                  </a:solidFill>
                </a:rPr>
                <a:t>28.3%</a:t>
              </a:r>
              <a:endParaRPr lang="el-G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3857107" y="3503711"/>
              <a:ext cx="672029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de-DE" sz="1400" b="1" dirty="0" smtClean="0">
                  <a:solidFill>
                    <a:schemeClr val="bg1"/>
                  </a:solidFill>
                </a:rPr>
                <a:t>35.0%</a:t>
              </a:r>
              <a:endParaRPr lang="el-G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4345521" y="3335357"/>
              <a:ext cx="672029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de-DE" sz="1400" b="1" dirty="0" smtClean="0">
                  <a:solidFill>
                    <a:schemeClr val="bg1"/>
                  </a:solidFill>
                </a:rPr>
                <a:t>38.3%</a:t>
              </a:r>
              <a:endParaRPr lang="el-G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5000739" y="2662897"/>
              <a:ext cx="672029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de-DE" sz="1400" b="1" dirty="0" smtClean="0">
                  <a:solidFill>
                    <a:schemeClr val="bg1"/>
                  </a:solidFill>
                </a:rPr>
                <a:t>48.9%</a:t>
              </a:r>
              <a:endParaRPr lang="el-G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6000521" y="4287619"/>
              <a:ext cx="672029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de-DE" sz="1400" b="1" dirty="0" smtClean="0">
                  <a:solidFill>
                    <a:schemeClr val="bg1"/>
                  </a:solidFill>
                </a:rPr>
                <a:t>22.6%</a:t>
              </a:r>
              <a:endParaRPr lang="el-G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6531166" y="4133730"/>
              <a:ext cx="672029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de-DE" sz="1400" b="1" dirty="0" smtClean="0">
                  <a:solidFill>
                    <a:schemeClr val="bg1"/>
                  </a:solidFill>
                </a:rPr>
                <a:t>25.4%</a:t>
              </a:r>
              <a:endParaRPr lang="el-G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6994793" y="4058843"/>
              <a:ext cx="672029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de-DE" sz="1400" b="1" dirty="0" smtClean="0">
                  <a:solidFill>
                    <a:schemeClr val="bg1"/>
                  </a:solidFill>
                </a:rPr>
                <a:t>25.9%</a:t>
              </a:r>
              <a:endParaRPr lang="el-G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7532818" y="3469465"/>
              <a:ext cx="672029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de-DE" sz="1400" b="1" dirty="0" smtClean="0">
                  <a:solidFill>
                    <a:schemeClr val="bg1"/>
                  </a:solidFill>
                </a:rPr>
                <a:t>35.7%</a:t>
              </a:r>
              <a:endParaRPr lang="el-GR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979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71</Words>
  <Application>Microsoft Office PowerPoint</Application>
  <PresentationFormat>Diavoorstelling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Corbel</vt:lpstr>
      <vt:lpstr>Verdana</vt:lpstr>
      <vt:lpstr>Office-thema</vt:lpstr>
      <vt:lpstr>PowerPoint-presentatie</vt:lpstr>
    </vt:vector>
  </TitlesOfParts>
  <Company>MEDCON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Marianne Deinum</cp:lastModifiedBy>
  <cp:revision>19</cp:revision>
  <dcterms:created xsi:type="dcterms:W3CDTF">2013-04-15T08:15:24Z</dcterms:created>
  <dcterms:modified xsi:type="dcterms:W3CDTF">2016-02-25T13:12:32Z</dcterms:modified>
</cp:coreProperties>
</file>