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84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PCSK9i+ezetimibe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LDL C</c:v>
                </c:pt>
                <c:pt idx="1">
                  <c:v>Total C</c:v>
                </c:pt>
                <c:pt idx="2">
                  <c:v>Apo B</c:v>
                </c:pt>
                <c:pt idx="3">
                  <c:v>Lipo (a)</c:v>
                </c:pt>
                <c:pt idx="4">
                  <c:v>PCSK9 levels</c:v>
                </c:pt>
              </c:strCache>
            </c:strRef>
          </c:cat>
          <c:val>
            <c:numRef>
              <c:f>Tabelle1!$B$2:$B$6</c:f>
              <c:numCache>
                <c:formatCode>0%</c:formatCode>
                <c:ptCount val="5"/>
                <c:pt idx="0">
                  <c:v>-0.69</c:v>
                </c:pt>
                <c:pt idx="1">
                  <c:v>-0.46</c:v>
                </c:pt>
                <c:pt idx="2">
                  <c:v>-0.53</c:v>
                </c:pt>
                <c:pt idx="3" formatCode="0.00%">
                  <c:v>-0.25700000000000001</c:v>
                </c:pt>
                <c:pt idx="4">
                  <c:v>-0.59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PCSK9i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LDL C</c:v>
                </c:pt>
                <c:pt idx="1">
                  <c:v>Total C</c:v>
                </c:pt>
                <c:pt idx="2">
                  <c:v>Apo B</c:v>
                </c:pt>
                <c:pt idx="3">
                  <c:v>Lipo (a)</c:v>
                </c:pt>
                <c:pt idx="4">
                  <c:v>PCSK9 levels</c:v>
                </c:pt>
              </c:strCache>
            </c:strRef>
          </c:cat>
          <c:val>
            <c:numRef>
              <c:f>Tabelle1!$C$2:$C$6</c:f>
              <c:numCache>
                <c:formatCode>0%</c:formatCode>
                <c:ptCount val="5"/>
                <c:pt idx="0">
                  <c:v>-0.56999999999999995</c:v>
                </c:pt>
                <c:pt idx="1">
                  <c:v>-0.36</c:v>
                </c:pt>
                <c:pt idx="2">
                  <c:v>-0.46</c:v>
                </c:pt>
                <c:pt idx="3">
                  <c:v>-0.24299999999999999</c:v>
                </c:pt>
                <c:pt idx="4">
                  <c:v>-0.47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Ezetimibe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LDL C</c:v>
                </c:pt>
                <c:pt idx="1">
                  <c:v>Total C</c:v>
                </c:pt>
                <c:pt idx="2">
                  <c:v>Apo B</c:v>
                </c:pt>
                <c:pt idx="3">
                  <c:v>Lipo (a)</c:v>
                </c:pt>
                <c:pt idx="4">
                  <c:v>PCSK9 levels</c:v>
                </c:pt>
              </c:strCache>
            </c:strRef>
          </c:cat>
          <c:val>
            <c:numRef>
              <c:f>Tabelle1!$D$2:$D$6</c:f>
              <c:numCache>
                <c:formatCode>0%</c:formatCode>
                <c:ptCount val="5"/>
                <c:pt idx="0">
                  <c:v>-0.21</c:v>
                </c:pt>
                <c:pt idx="1">
                  <c:v>-0.16</c:v>
                </c:pt>
                <c:pt idx="2">
                  <c:v>-0.16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overlap val="-27"/>
        <c:axId val="505082320"/>
        <c:axId val="505082712"/>
      </c:barChart>
      <c:catAx>
        <c:axId val="50508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05082712"/>
        <c:crosses val="autoZero"/>
        <c:auto val="1"/>
        <c:lblAlgn val="ctr"/>
        <c:lblOffset val="100"/>
        <c:noMultiLvlLbl val="0"/>
      </c:catAx>
      <c:valAx>
        <c:axId val="505082712"/>
        <c:scaling>
          <c:orientation val="minMax"/>
          <c:max val="0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050823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887719795138644"/>
          <c:y val="0.76554252134167677"/>
          <c:w val="0.29926615207653995"/>
          <c:h val="0.176500238000956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18-2-2016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663121" y="245739"/>
            <a:ext cx="69935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3000" b="1">
                <a:solidFill>
                  <a:srgbClr val="FFFF00"/>
                </a:solidFill>
              </a:rPr>
              <a:t>Effect </a:t>
            </a:r>
            <a:r>
              <a:rPr lang="en-GB" sz="3000" b="1" smtClean="0">
                <a:solidFill>
                  <a:srgbClr val="FFFF00"/>
                </a:solidFill>
              </a:rPr>
              <a:t>of treatment with PCSK9 inhibition, ezetimibe, or both on </a:t>
            </a:r>
            <a:r>
              <a:rPr lang="en-GB" sz="3000" b="1">
                <a:solidFill>
                  <a:srgbClr val="FFFF00"/>
                </a:solidFill>
              </a:rPr>
              <a:t>5 lipid measures</a:t>
            </a:r>
            <a:endParaRPr lang="en-GB" sz="3000" b="1" dirty="0">
              <a:solidFill>
                <a:srgbClr val="FFFF0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 rot="16200000">
            <a:off x="-922441" y="3394104"/>
            <a:ext cx="3550010" cy="378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chemeClr val="bg1"/>
                </a:solidFill>
              </a:rPr>
              <a:t>% reductions compared to placebo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602310" y="6413021"/>
            <a:ext cx="354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Based on Lipinski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Eur Heart J. 2016</a:t>
            </a:r>
            <a:endParaRPr lang="nl-NL" sz="1400">
              <a:solidFill>
                <a:schemeClr val="bg1"/>
              </a:solidFill>
            </a:endParaRPr>
          </a:p>
        </p:txBody>
      </p:sp>
      <p:graphicFrame>
        <p:nvGraphicFramePr>
          <p:cNvPr id="6" name="Diagramm 8"/>
          <p:cNvGraphicFramePr/>
          <p:nvPr>
            <p:extLst>
              <p:ext uri="{D42A27DB-BD31-4B8C-83A1-F6EECF244321}">
                <p14:modId xmlns:p14="http://schemas.microsoft.com/office/powerpoint/2010/main" val="462634172"/>
              </p:ext>
            </p:extLst>
          </p:nvPr>
        </p:nvGraphicFramePr>
        <p:xfrm>
          <a:off x="1123208" y="1440407"/>
          <a:ext cx="6962563" cy="4944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25</cp:revision>
  <dcterms:created xsi:type="dcterms:W3CDTF">2013-04-15T08:15:24Z</dcterms:created>
  <dcterms:modified xsi:type="dcterms:W3CDTF">2016-02-18T15:50:57Z</dcterms:modified>
</cp:coreProperties>
</file>