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414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29-7-2014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29-7-2014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29-7-2014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29-7-2014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29-7-2014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3623" y="304548"/>
            <a:ext cx="7772400" cy="984921"/>
          </a:xfrm>
        </p:spPr>
        <p:txBody>
          <a:bodyPr>
            <a:noAutofit/>
          </a:bodyPr>
          <a:lstStyle/>
          <a:p>
            <a:r>
              <a:rPr lang="en-GB" sz="2800" b="1" smtClean="0">
                <a:solidFill>
                  <a:srgbClr val="FFFF00"/>
                </a:solidFill>
              </a:rPr>
              <a:t>Cumulative incidence of primary endpoint with intensive vs. standard lipid-lowering in treatment-resistant hypertension</a:t>
            </a:r>
            <a:endParaRPr lang="nl-NL" sz="2800" b="1">
              <a:solidFill>
                <a:srgbClr val="FFFF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2193" y="2351884"/>
            <a:ext cx="7387680" cy="3756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kstvak 3"/>
          <p:cNvSpPr txBox="1"/>
          <p:nvPr/>
        </p:nvSpPr>
        <p:spPr>
          <a:xfrm>
            <a:off x="1203052" y="2351884"/>
            <a:ext cx="37167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>
                <a:solidFill>
                  <a:srgbClr val="FFFF00"/>
                </a:solidFill>
              </a:rPr>
              <a:t>Primary endpoint</a:t>
            </a:r>
            <a:r>
              <a:rPr lang="en-GB" smtClean="0">
                <a:solidFill>
                  <a:schemeClr val="bg1"/>
                </a:solidFill>
              </a:rPr>
              <a:t>: </a:t>
            </a:r>
            <a:r>
              <a:rPr lang="en-GB" b="1" smtClean="0">
                <a:solidFill>
                  <a:srgbClr val="FFFF00"/>
                </a:solidFill>
              </a:rPr>
              <a:t>death from CHD, non-fatal non-procedure-related MI, resuscitation after cardiac </a:t>
            </a:r>
            <a:r>
              <a:rPr lang="en-GB" b="1" smtClean="0">
                <a:solidFill>
                  <a:srgbClr val="FFFF00"/>
                </a:solidFill>
              </a:rPr>
              <a:t>arrest </a:t>
            </a:r>
            <a:r>
              <a:rPr lang="en-GB" b="1" smtClean="0">
                <a:solidFill>
                  <a:srgbClr val="FFFF00"/>
                </a:solidFill>
              </a:rPr>
              <a:t>,</a:t>
            </a:r>
            <a:r>
              <a:rPr lang="en-GB" b="1" smtClean="0">
                <a:solidFill>
                  <a:srgbClr val="FFFF00"/>
                </a:solidFill>
              </a:rPr>
              <a:t> </a:t>
            </a:r>
            <a:r>
              <a:rPr lang="en-GB" b="1" smtClean="0">
                <a:solidFill>
                  <a:srgbClr val="FFFF00"/>
                </a:solidFill>
              </a:rPr>
              <a:t>fatal or non-fatal stroke</a:t>
            </a:r>
            <a:endParaRPr lang="nl-NL"/>
          </a:p>
        </p:txBody>
      </p:sp>
      <p:sp>
        <p:nvSpPr>
          <p:cNvPr id="5" name="Tekstvak 4"/>
          <p:cNvSpPr txBox="1"/>
          <p:nvPr/>
        </p:nvSpPr>
        <p:spPr>
          <a:xfrm rot="16200000">
            <a:off x="-1034911" y="3940145"/>
            <a:ext cx="29463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smtClean="0">
                <a:solidFill>
                  <a:schemeClr val="bg1"/>
                </a:solidFill>
              </a:rPr>
              <a:t>Primary outcome (%)</a:t>
            </a:r>
            <a:endParaRPr lang="nl-NL" sz="2000" b="1">
              <a:solidFill>
                <a:schemeClr val="bg1"/>
              </a:solidFill>
            </a:endParaRPr>
          </a:p>
        </p:txBody>
      </p:sp>
      <p:cxnSp>
        <p:nvCxnSpPr>
          <p:cNvPr id="7" name="Rechte verbindingslijn 6"/>
          <p:cNvCxnSpPr/>
          <p:nvPr/>
        </p:nvCxnSpPr>
        <p:spPr>
          <a:xfrm>
            <a:off x="5530473" y="2145208"/>
            <a:ext cx="590550" cy="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5530473" y="2526208"/>
            <a:ext cx="59055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kstvak 9"/>
          <p:cNvSpPr txBox="1"/>
          <p:nvPr/>
        </p:nvSpPr>
        <p:spPr>
          <a:xfrm>
            <a:off x="6121023" y="1954708"/>
            <a:ext cx="2305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smtClean="0">
                <a:solidFill>
                  <a:schemeClr val="bg1"/>
                </a:solidFill>
              </a:rPr>
              <a:t>Atorvastatine 10 mg</a:t>
            </a:r>
            <a:endParaRPr lang="nl-NL" sz="2000">
              <a:solidFill>
                <a:schemeClr val="bg1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6121023" y="2307163"/>
            <a:ext cx="2305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smtClean="0">
                <a:solidFill>
                  <a:schemeClr val="bg1"/>
                </a:solidFill>
              </a:rPr>
              <a:t>Atorvastatine 80 mg</a:t>
            </a:r>
            <a:endParaRPr lang="nl-NL" sz="2000">
              <a:solidFill>
                <a:schemeClr val="bg1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633600" y="2278618"/>
            <a:ext cx="569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>
                <a:solidFill>
                  <a:schemeClr val="bg1"/>
                </a:solidFill>
              </a:rPr>
              <a:t>30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638344" y="3257550"/>
            <a:ext cx="569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>
                <a:solidFill>
                  <a:schemeClr val="bg1"/>
                </a:solidFill>
              </a:rPr>
              <a:t>20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677467" y="4406384"/>
            <a:ext cx="569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>
                <a:solidFill>
                  <a:schemeClr val="bg1"/>
                </a:solidFill>
              </a:rPr>
              <a:t>10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734617" y="5301218"/>
            <a:ext cx="569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>
                <a:solidFill>
                  <a:schemeClr val="bg1"/>
                </a:solidFill>
              </a:rPr>
              <a:t>0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992648" y="5613400"/>
            <a:ext cx="569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>
                <a:solidFill>
                  <a:schemeClr val="bg1"/>
                </a:solidFill>
              </a:rPr>
              <a:t>0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2343150" y="5613400"/>
            <a:ext cx="569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>
                <a:solidFill>
                  <a:schemeClr val="bg1"/>
                </a:solidFill>
              </a:rPr>
              <a:t>1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3716798" y="5613400"/>
            <a:ext cx="569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>
                <a:solidFill>
                  <a:schemeClr val="bg1"/>
                </a:solidFill>
              </a:rPr>
              <a:t>2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5101475" y="5613400"/>
            <a:ext cx="569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>
                <a:solidFill>
                  <a:schemeClr val="bg1"/>
                </a:solidFill>
              </a:rPr>
              <a:t>3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6498098" y="5632450"/>
            <a:ext cx="569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>
                <a:solidFill>
                  <a:schemeClr val="bg1"/>
                </a:solidFill>
              </a:rPr>
              <a:t>4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7856621" y="5632450"/>
            <a:ext cx="569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>
                <a:solidFill>
                  <a:schemeClr val="bg1"/>
                </a:solidFill>
              </a:rPr>
              <a:t>5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5444374" y="6400740"/>
            <a:ext cx="37377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smtClean="0">
                <a:solidFill>
                  <a:schemeClr val="bg1"/>
                </a:solidFill>
              </a:rPr>
              <a:t>Bangalore </a:t>
            </a:r>
            <a:r>
              <a:rPr lang="en-GB" sz="2000" i="1" smtClean="0">
                <a:solidFill>
                  <a:schemeClr val="bg1"/>
                </a:solidFill>
              </a:rPr>
              <a:t>et al., </a:t>
            </a:r>
            <a:r>
              <a:rPr lang="en-GB" sz="2000" smtClean="0">
                <a:solidFill>
                  <a:schemeClr val="bg1"/>
                </a:solidFill>
              </a:rPr>
              <a:t>Eur Heart J 2014</a:t>
            </a:r>
            <a:endParaRPr lang="nl-NL" sz="2000">
              <a:solidFill>
                <a:schemeClr val="bg1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1246919" y="6001782"/>
            <a:ext cx="2305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smtClean="0">
                <a:solidFill>
                  <a:schemeClr val="bg1"/>
                </a:solidFill>
              </a:rPr>
              <a:t>Follow-up (years)</a:t>
            </a:r>
            <a:endParaRPr lang="nl-NL" sz="20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65</Words>
  <Application>Microsoft Office PowerPoint</Application>
  <PresentationFormat>Diavoorstelling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Cumulative incidence of primary endpoint with intensive vs. standard lipid-lowering in treatment-resistant hypertension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10</cp:revision>
  <dcterms:created xsi:type="dcterms:W3CDTF">2013-04-15T08:15:24Z</dcterms:created>
  <dcterms:modified xsi:type="dcterms:W3CDTF">2014-07-29T07:43:07Z</dcterms:modified>
</cp:coreProperties>
</file>