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349" r:id="rId2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EC3E4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722" y="-2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44E174-51D6-4608-8DC1-70BCE87B2DC3}" type="datetimeFigureOut">
              <a:rPr lang="nl-NL" smtClean="0"/>
              <a:pPr/>
              <a:t>4-10-2012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083E07-74B5-4647-A906-289A6A9543D8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CC2690-D71B-415C-8DFF-8B9BCB891972}" type="datetimeFigureOut">
              <a:rPr lang="nl-NL" smtClean="0"/>
              <a:pPr/>
              <a:t>4-10-2012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66E6E8-FFA6-468D-804F-3C0623FA4A64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4400"/>
            </a:lvl1pPr>
          </a:lstStyle>
          <a:p>
            <a:r>
              <a:rPr lang="nl-NL" sz="4000" b="1" spc="50" dirty="0" smtClean="0">
                <a:solidFill>
                  <a:srgbClr val="FFFF00"/>
                </a:solidFill>
              </a:rPr>
              <a:t>De gele tekst</a:t>
            </a:r>
            <a:endParaRPr lang="nl-NL" dirty="0"/>
          </a:p>
        </p:txBody>
      </p:sp>
      <p:sp>
        <p:nvSpPr>
          <p:cNvPr id="3" name="Subtitel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z="4000" i="1" spc="50" dirty="0" smtClean="0">
                <a:solidFill>
                  <a:schemeClr val="bg1"/>
                </a:solidFill>
              </a:rPr>
              <a:t>En de </a:t>
            </a:r>
            <a:r>
              <a:rPr lang="en-US" sz="4000" i="1" spc="50" dirty="0" err="1" smtClean="0">
                <a:solidFill>
                  <a:schemeClr val="bg1"/>
                </a:solidFill>
              </a:rPr>
              <a:t>witte</a:t>
            </a:r>
            <a:r>
              <a:rPr lang="en-US" sz="4000" i="1" spc="50" dirty="0" smtClean="0">
                <a:solidFill>
                  <a:schemeClr val="bg1"/>
                </a:solidFill>
              </a:rPr>
              <a:t> </a:t>
            </a:r>
            <a:r>
              <a:rPr lang="en-US" sz="4000" i="1" spc="50" dirty="0" err="1" smtClean="0">
                <a:solidFill>
                  <a:schemeClr val="bg1"/>
                </a:solidFill>
              </a:rPr>
              <a:t>tekst</a:t>
            </a:r>
            <a:endParaRPr lang="en-US" sz="4000" i="1" spc="50" dirty="0" smtClean="0">
              <a:solidFill>
                <a:schemeClr val="bg1"/>
              </a:solidFill>
            </a:endParaRP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EDBEC79-67A9-4E75-A57E-8C4E88205109}" type="datetime1">
              <a:rPr lang="nl-NL"/>
              <a:pPr/>
              <a:t>4-10-2012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pic>
        <p:nvPicPr>
          <p:cNvPr id="7" name="Afbeelding 6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 sz="4000">
                <a:solidFill>
                  <a:srgbClr val="FFFF00"/>
                </a:solidFill>
              </a:defRPr>
            </a:lvl1pPr>
          </a:lstStyle>
          <a:p>
            <a:r>
              <a:rPr lang="nl-NL" dirty="0" smtClean="0"/>
              <a:t>Titelstijl van model bewerken</a:t>
            </a:r>
            <a:endParaRPr lang="nl-NL" dirty="0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F97DF66-C9C9-4335-B5FA-C9B803DA0C49}" type="datetime1">
              <a:rPr lang="nl-NL"/>
              <a:pPr/>
              <a:t>4-10-2012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4BBC16-E3C7-4AA0-B5B5-B995CFFF70E3}" type="slidenum">
              <a:rPr lang="nl-NL"/>
              <a:pPr/>
              <a:t>‹nr.›</a:t>
            </a:fld>
            <a:endParaRPr lang="nl-NL"/>
          </a:p>
        </p:txBody>
      </p:sp>
      <p:pic>
        <p:nvPicPr>
          <p:cNvPr id="7" name="Afbeelding 6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4E545AB-683C-4956-ACA8-6616B6AD5141}" type="datetime1">
              <a:rPr lang="nl-NL"/>
              <a:pPr/>
              <a:t>4-10-2012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759980-35AA-4C3B-BA9D-06B413E8E6E5}" type="slidenum">
              <a:rPr lang="nl-NL"/>
              <a:pPr/>
              <a:t>‹nr.›</a:t>
            </a:fld>
            <a:endParaRPr lang="nl-NL"/>
          </a:p>
        </p:txBody>
      </p:sp>
      <p:pic>
        <p:nvPicPr>
          <p:cNvPr id="7" name="Afbeelding 6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53988" y="195916"/>
            <a:ext cx="8836025" cy="755650"/>
          </a:xfrm>
        </p:spPr>
        <p:txBody>
          <a:bodyPr/>
          <a:lstStyle>
            <a:lvl1pPr algn="l">
              <a:defRPr sz="4000">
                <a:solidFill>
                  <a:srgbClr val="FFFF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Chart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604838"/>
            <a:ext cx="8508181" cy="384175"/>
          </a:xfrm>
        </p:spPr>
        <p:txBody>
          <a:bodyPr/>
          <a:lstStyle>
            <a:lvl1pPr algn="l">
              <a:defRPr sz="3600">
                <a:solidFill>
                  <a:srgbClr val="FFFF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81000" y="1522413"/>
            <a:ext cx="4181475" cy="45370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714875" y="1522413"/>
            <a:ext cx="4183063" cy="4537075"/>
          </a:xfrm>
        </p:spPr>
        <p:txBody>
          <a:bodyPr/>
          <a:lstStyle/>
          <a:p>
            <a:pPr lvl="0"/>
            <a:endParaRPr lang="en-US" noProof="0" smtClean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 sz="4000" baseline="0">
                <a:solidFill>
                  <a:srgbClr val="FFFF00"/>
                </a:solidFill>
              </a:defRPr>
            </a:lvl1pPr>
          </a:lstStyle>
          <a:p>
            <a:r>
              <a:rPr lang="nl-NL" dirty="0" smtClean="0"/>
              <a:t>Titelstijl van model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nl-NL" dirty="0" smtClean="0"/>
              <a:t>Klik om de tekststijl van het model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AB86B49-8930-4176-8B07-FCFD5AB192F3}" type="datetime1">
              <a:rPr lang="nl-NL"/>
              <a:pPr/>
              <a:t>4-10-2012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pic>
        <p:nvPicPr>
          <p:cNvPr id="7" name="Afbeelding 6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dirty="0" smtClean="0"/>
              <a:t>Titelstijl van model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821415C-8934-45B6-A578-26CB4893DDF4}" type="datetime1">
              <a:rPr lang="nl-NL"/>
              <a:pPr/>
              <a:t>4-10-2012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dirty="0"/>
          </a:p>
        </p:txBody>
      </p:sp>
      <p:pic>
        <p:nvPicPr>
          <p:cNvPr id="7" name="Afbeelding 6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 sz="4000">
                <a:solidFill>
                  <a:srgbClr val="FFFF00"/>
                </a:solidFill>
              </a:defRPr>
            </a:lvl1pPr>
          </a:lstStyle>
          <a:p>
            <a:r>
              <a:rPr lang="nl-NL" dirty="0" smtClean="0"/>
              <a:t>Titelstijl van model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09B4E74-B586-45DB-A626-FC5E0C60BE5B}" type="datetime1">
              <a:rPr lang="nl-NL"/>
              <a:pPr/>
              <a:t>4-10-2012</a:t>
            </a:fld>
            <a:endParaRPr lang="nl-NL" dirty="0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dirty="0"/>
          </a:p>
        </p:txBody>
      </p:sp>
      <p:pic>
        <p:nvPicPr>
          <p:cNvPr id="8" name="Afbeelding 7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0D11638-C780-4FD8-8F05-72B70A5C8A34}" type="datetime1">
              <a:rPr lang="nl-NL"/>
              <a:pPr/>
              <a:t>4-10-2012</a:t>
            </a:fld>
            <a:endParaRPr lang="nl-NL"/>
          </a:p>
        </p:txBody>
      </p:sp>
      <p:sp>
        <p:nvSpPr>
          <p:cNvPr id="8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2F1FA9-57F9-4474-8321-102B398C0850}" type="slidenum">
              <a:rPr lang="nl-NL"/>
              <a:pPr/>
              <a:t>‹nr.›</a:t>
            </a:fld>
            <a:endParaRPr lang="nl-NL"/>
          </a:p>
        </p:txBody>
      </p:sp>
      <p:pic>
        <p:nvPicPr>
          <p:cNvPr id="10" name="Afbeelding 9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 sz="4000" baseline="0">
                <a:solidFill>
                  <a:srgbClr val="FFFF00"/>
                </a:solidFill>
              </a:defRPr>
            </a:lvl1pPr>
          </a:lstStyle>
          <a:p>
            <a:r>
              <a:rPr lang="nl-NL" dirty="0" smtClean="0"/>
              <a:t>Titelstijl van model bewerken</a:t>
            </a:r>
            <a:endParaRPr lang="nl-NL" dirty="0"/>
          </a:p>
        </p:txBody>
      </p:sp>
      <p:sp>
        <p:nvSpPr>
          <p:cNvPr id="3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34ACCD8-C934-4E0C-8B3C-4F4E34F5B967}" type="datetime1">
              <a:rPr lang="nl-NL"/>
              <a:pPr/>
              <a:t>4-10-2012</a:t>
            </a:fld>
            <a:endParaRPr lang="nl-NL"/>
          </a:p>
        </p:txBody>
      </p:sp>
      <p:sp>
        <p:nvSpPr>
          <p:cNvPr id="4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3A2502-3E2F-4B72-BCD3-0F438D3A3FDA}" type="slidenum">
              <a:rPr lang="nl-NL"/>
              <a:pPr/>
              <a:t>‹nr.›</a:t>
            </a:fld>
            <a:endParaRPr lang="nl-NL"/>
          </a:p>
        </p:txBody>
      </p:sp>
      <p:pic>
        <p:nvPicPr>
          <p:cNvPr id="6" name="Afbeelding 5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0CBF491-6CA2-4CDE-9635-429009883E4E}" type="datetime1">
              <a:rPr lang="nl-NL"/>
              <a:pPr/>
              <a:t>4-10-2012</a:t>
            </a:fld>
            <a:endParaRPr lang="nl-NL"/>
          </a:p>
        </p:txBody>
      </p:sp>
      <p:sp>
        <p:nvSpPr>
          <p:cNvPr id="3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F10787-18C6-4FC5-88C3-658C95315D08}" type="slidenum">
              <a:rPr lang="nl-NL"/>
              <a:pPr/>
              <a:t>‹nr.›</a:t>
            </a:fld>
            <a:endParaRPr lang="nl-NL"/>
          </a:p>
        </p:txBody>
      </p:sp>
      <p:pic>
        <p:nvPicPr>
          <p:cNvPr id="5" name="Afbeelding 4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solidFill>
                  <a:srgbClr val="FFFF00"/>
                </a:solidFill>
              </a:defRPr>
            </a:lvl1pPr>
          </a:lstStyle>
          <a:p>
            <a:r>
              <a:rPr lang="nl-NL" dirty="0" smtClean="0"/>
              <a:t>Titelstijl van model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C310F20-E26D-4E06-BB2C-04A206509EDB}" type="datetime1">
              <a:rPr lang="nl-NL"/>
              <a:pPr/>
              <a:t>4-10-2012</a:t>
            </a:fld>
            <a:endParaRPr lang="nl-NL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9693DD-1153-45B9-8C3F-87D9C88058B8}" type="slidenum">
              <a:rPr lang="nl-NL"/>
              <a:pPr/>
              <a:t>‹nr.›</a:t>
            </a:fld>
            <a:endParaRPr lang="nl-NL"/>
          </a:p>
        </p:txBody>
      </p:sp>
      <p:pic>
        <p:nvPicPr>
          <p:cNvPr id="8" name="Afbeelding 7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A400183-D8D7-4279-B00F-2E4BC83613B9}" type="datetime1">
              <a:rPr lang="nl-NL"/>
              <a:pPr/>
              <a:t>4-10-2012</a:t>
            </a:fld>
            <a:endParaRPr lang="nl-NL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4F0D66-E2DD-4059-BA0B-B779A5E8EF0D}" type="slidenum">
              <a:rPr lang="nl-NL"/>
              <a:pPr/>
              <a:t>‹nr.›</a:t>
            </a:fld>
            <a:endParaRPr lang="nl-NL"/>
          </a:p>
        </p:txBody>
      </p:sp>
      <p:pic>
        <p:nvPicPr>
          <p:cNvPr id="8" name="Afbeelding 7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jdelijke aanduiding voor titel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sz="4000" b="1" spc="50" dirty="0" smtClean="0">
                <a:solidFill>
                  <a:srgbClr val="FFFF00"/>
                </a:solidFill>
              </a:rPr>
              <a:t>De gele tekst</a:t>
            </a:r>
            <a:endParaRPr lang="nl-NL" dirty="0" smtClean="0"/>
          </a:p>
        </p:txBody>
      </p:sp>
      <p:sp>
        <p:nvSpPr>
          <p:cNvPr id="1027" name="Tijdelijke aanduiding voor teks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z="4000" i="1" spc="50" dirty="0" smtClean="0">
                <a:solidFill>
                  <a:schemeClr val="bg1"/>
                </a:solidFill>
              </a:rPr>
              <a:t>En de </a:t>
            </a:r>
            <a:r>
              <a:rPr lang="en-US" sz="4000" i="1" spc="50" dirty="0" err="1" smtClean="0">
                <a:solidFill>
                  <a:schemeClr val="bg1"/>
                </a:solidFill>
              </a:rPr>
              <a:t>witte</a:t>
            </a:r>
            <a:r>
              <a:rPr lang="en-US" sz="4000" i="1" spc="50" dirty="0" smtClean="0">
                <a:solidFill>
                  <a:schemeClr val="bg1"/>
                </a:solidFill>
              </a:rPr>
              <a:t> </a:t>
            </a:r>
            <a:r>
              <a:rPr lang="en-US" sz="4000" i="1" spc="50" dirty="0" err="1" smtClean="0">
                <a:solidFill>
                  <a:schemeClr val="bg1"/>
                </a:solidFill>
              </a:rPr>
              <a:t>tekst</a:t>
            </a:r>
            <a:endParaRPr lang="en-US" sz="4000" i="1" spc="50" dirty="0" smtClean="0">
              <a:solidFill>
                <a:schemeClr val="bg1"/>
              </a:solidFill>
            </a:endParaRPr>
          </a:p>
          <a:p>
            <a:pPr lvl="0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fld id="{A9999C47-799A-435D-A9FA-88FC9ED5CD6A}" type="datetime1">
              <a:rPr lang="nl-NL">
                <a:cs typeface="Arial" charset="0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</a:pPr>
              <a:t>4-10-2012</a:t>
            </a:fld>
            <a:endParaRPr lang="nl-NL">
              <a:cs typeface="Arial" charset="0"/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en-US">
              <a:cs typeface="Arial" charset="0"/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2000" b="1" i="1">
                <a:solidFill>
                  <a:srgbClr val="FFFF00"/>
                </a:solidFill>
                <a:latin typeface="Calibri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nl-NL" dirty="0">
              <a:cs typeface="Arial" charset="0"/>
            </a:endParaRPr>
          </a:p>
        </p:txBody>
      </p:sp>
      <p:pic>
        <p:nvPicPr>
          <p:cNvPr id="7" name="Afbeelding 6" descr="CvG.nl.png"/>
          <p:cNvPicPr>
            <a:picLocks noChangeAspect="1"/>
          </p:cNvPicPr>
          <p:nvPr userDrawn="1"/>
        </p:nvPicPr>
        <p:blipFill>
          <a:blip r:embed="rId16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 baseline="0">
          <a:solidFill>
            <a:schemeClr val="bg1"/>
          </a:solidFill>
          <a:latin typeface="+mn-lt"/>
          <a:ea typeface="ＭＳ Ｐゴシック" charset="-128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bg1"/>
          </a:solidFill>
          <a:latin typeface="+mn-lt"/>
          <a:ea typeface="ＭＳ Ｐゴシック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bg1"/>
          </a:solidFill>
          <a:latin typeface="+mn-lt"/>
          <a:ea typeface="ＭＳ Ｐゴシック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bg1"/>
          </a:solidFill>
          <a:latin typeface="+mn-lt"/>
          <a:ea typeface="ＭＳ Ｐゴシック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ep 35"/>
          <p:cNvGrpSpPr/>
          <p:nvPr/>
        </p:nvGrpSpPr>
        <p:grpSpPr>
          <a:xfrm>
            <a:off x="1432590" y="1340768"/>
            <a:ext cx="5659690" cy="4536504"/>
            <a:chOff x="1072550" y="1412776"/>
            <a:chExt cx="5659690" cy="4536504"/>
          </a:xfrm>
        </p:grpSpPr>
        <p:grpSp>
          <p:nvGrpSpPr>
            <p:cNvPr id="35" name="Groep 34"/>
            <p:cNvGrpSpPr/>
            <p:nvPr/>
          </p:nvGrpSpPr>
          <p:grpSpPr>
            <a:xfrm>
              <a:off x="1072550" y="1412776"/>
              <a:ext cx="5659690" cy="4536504"/>
              <a:chOff x="1144558" y="1340768"/>
              <a:chExt cx="5659690" cy="4536504"/>
            </a:xfrm>
          </p:grpSpPr>
          <p:grpSp>
            <p:nvGrpSpPr>
              <p:cNvPr id="34" name="Groep 33"/>
              <p:cNvGrpSpPr/>
              <p:nvPr/>
            </p:nvGrpSpPr>
            <p:grpSpPr>
              <a:xfrm>
                <a:off x="1144558" y="1340768"/>
                <a:ext cx="5659690" cy="4536504"/>
                <a:chOff x="1144558" y="1340768"/>
                <a:chExt cx="5659690" cy="4536504"/>
              </a:xfrm>
            </p:grpSpPr>
            <p:grpSp>
              <p:nvGrpSpPr>
                <p:cNvPr id="32" name="Groep 31"/>
                <p:cNvGrpSpPr/>
                <p:nvPr/>
              </p:nvGrpSpPr>
              <p:grpSpPr>
                <a:xfrm>
                  <a:off x="1740367" y="1412776"/>
                  <a:ext cx="5063881" cy="4375984"/>
                  <a:chOff x="1763688" y="1412776"/>
                  <a:chExt cx="5063881" cy="4375984"/>
                </a:xfrm>
              </p:grpSpPr>
              <p:pic>
                <p:nvPicPr>
                  <p:cNvPr id="2050" name="Picture 2"/>
                  <p:cNvPicPr>
                    <a:picLocks noChangeAspect="1" noChangeArrowheads="1"/>
                  </p:cNvPicPr>
                  <p:nvPr/>
                </p:nvPicPr>
                <p:blipFill>
                  <a:blip r:embed="rId2" cstate="print">
                    <a:clrChange>
                      <a:clrFrom>
                        <a:srgbClr val="FFFFFF"/>
                      </a:clrFrom>
                      <a:clrTo>
                        <a:srgbClr val="FFFFFF">
                          <a:alpha val="0"/>
                        </a:srgbClr>
                      </a:clrTo>
                    </a:clrChange>
                    <a:lum bright="39000" contrast="55000"/>
                  </a:blip>
                  <a:srcRect t="9258"/>
                  <a:stretch>
                    <a:fillRect/>
                  </a:stretch>
                </p:blipFill>
                <p:spPr bwMode="auto">
                  <a:xfrm>
                    <a:off x="1763688" y="1412776"/>
                    <a:ext cx="4541431" cy="4375984"/>
                  </a:xfrm>
                  <a:prstGeom prst="rect">
                    <a:avLst/>
                  </a:prstGeom>
                  <a:solidFill>
                    <a:schemeClr val="tx2">
                      <a:lumMod val="20000"/>
                      <a:lumOff val="80000"/>
                      <a:alpha val="9000"/>
                    </a:schemeClr>
                  </a:solidFill>
                  <a:ln w="9525">
                    <a:noFill/>
                    <a:miter lim="800000"/>
                    <a:headEnd/>
                    <a:tailEnd/>
                  </a:ln>
                </p:spPr>
              </p:pic>
              <p:sp>
                <p:nvSpPr>
                  <p:cNvPr id="16" name="Tekstvak 15"/>
                  <p:cNvSpPr txBox="1"/>
                  <p:nvPr/>
                </p:nvSpPr>
                <p:spPr>
                  <a:xfrm>
                    <a:off x="5580112" y="4437112"/>
                    <a:ext cx="1247457" cy="369332"/>
                  </a:xfrm>
                  <a:prstGeom prst="rect">
                    <a:avLst/>
                  </a:prstGeom>
                  <a:solidFill>
                    <a:schemeClr val="accent2">
                      <a:lumMod val="20000"/>
                      <a:lumOff val="80000"/>
                      <a:alpha val="55000"/>
                    </a:schemeClr>
                  </a:solidFill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nl-NL" b="1" dirty="0" smtClean="0">
                        <a:solidFill>
                          <a:srgbClr val="FF0000"/>
                        </a:solidFill>
                      </a:rPr>
                      <a:t>SEAS T3</a:t>
                    </a:r>
                    <a:endParaRPr lang="nl-NL" b="1" dirty="0">
                      <a:solidFill>
                        <a:srgbClr val="FF0000"/>
                      </a:solidFill>
                    </a:endParaRPr>
                  </a:p>
                </p:txBody>
              </p:sp>
              <p:sp>
                <p:nvSpPr>
                  <p:cNvPr id="17" name="Tekstvak 16"/>
                  <p:cNvSpPr txBox="1"/>
                  <p:nvPr/>
                </p:nvSpPr>
                <p:spPr>
                  <a:xfrm>
                    <a:off x="5580112" y="2492896"/>
                    <a:ext cx="1247457" cy="369332"/>
                  </a:xfrm>
                  <a:prstGeom prst="rect">
                    <a:avLst/>
                  </a:prstGeom>
                  <a:solidFill>
                    <a:schemeClr val="accent2">
                      <a:lumMod val="20000"/>
                      <a:lumOff val="80000"/>
                      <a:alpha val="55000"/>
                    </a:schemeClr>
                  </a:solidFill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nl-NL" b="1" dirty="0" smtClean="0">
                        <a:solidFill>
                          <a:srgbClr val="FF0000"/>
                        </a:solidFill>
                      </a:rPr>
                      <a:t>SEAS T2</a:t>
                    </a:r>
                    <a:endParaRPr lang="nl-NL" b="1" dirty="0">
                      <a:solidFill>
                        <a:srgbClr val="FF0000"/>
                      </a:solidFill>
                    </a:endParaRPr>
                  </a:p>
                </p:txBody>
              </p:sp>
            </p:grpSp>
            <p:sp>
              <p:nvSpPr>
                <p:cNvPr id="12" name="Rechthoek 11"/>
                <p:cNvSpPr/>
                <p:nvPr/>
              </p:nvSpPr>
              <p:spPr>
                <a:xfrm>
                  <a:off x="1956391" y="5445224"/>
                  <a:ext cx="3726160" cy="307777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r>
                    <a:rPr lang="en-US" sz="1400" dirty="0" smtClean="0">
                      <a:solidFill>
                        <a:schemeClr val="bg1"/>
                      </a:solidFill>
                    </a:rPr>
                    <a:t>Reduction in LDL cholesterol (</a:t>
                  </a:r>
                  <a:r>
                    <a:rPr lang="en-US" sz="1400" dirty="0" err="1" smtClean="0">
                      <a:solidFill>
                        <a:schemeClr val="bg1"/>
                      </a:solidFill>
                    </a:rPr>
                    <a:t>mmol</a:t>
                  </a:r>
                  <a:r>
                    <a:rPr lang="en-US" sz="1400" dirty="0" smtClean="0">
                      <a:solidFill>
                        <a:schemeClr val="bg1"/>
                      </a:solidFill>
                    </a:rPr>
                    <a:t>/L)</a:t>
                  </a:r>
                  <a:endParaRPr lang="nl-NL" sz="1400" dirty="0">
                    <a:solidFill>
                      <a:schemeClr val="bg1"/>
                    </a:solidFill>
                  </a:endParaRPr>
                </a:p>
              </p:txBody>
            </p:sp>
            <p:grpSp>
              <p:nvGrpSpPr>
                <p:cNvPr id="31" name="Groep 30"/>
                <p:cNvGrpSpPr/>
                <p:nvPr/>
              </p:nvGrpSpPr>
              <p:grpSpPr>
                <a:xfrm>
                  <a:off x="1144558" y="1340768"/>
                  <a:ext cx="667817" cy="4536504"/>
                  <a:chOff x="1167879" y="1340768"/>
                  <a:chExt cx="667817" cy="4536504"/>
                </a:xfrm>
              </p:grpSpPr>
              <p:sp>
                <p:nvSpPr>
                  <p:cNvPr id="20" name="Tekstvak 19"/>
                  <p:cNvSpPr txBox="1"/>
                  <p:nvPr/>
                </p:nvSpPr>
                <p:spPr>
                  <a:xfrm>
                    <a:off x="1537216" y="4149080"/>
                    <a:ext cx="298480" cy="307777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nl-NL" sz="1400" dirty="0" smtClean="0">
                        <a:solidFill>
                          <a:schemeClr val="bg1"/>
                        </a:solidFill>
                      </a:rPr>
                      <a:t>0</a:t>
                    </a:r>
                    <a:endParaRPr lang="nl-NL" sz="1400" dirty="0">
                      <a:solidFill>
                        <a:schemeClr val="bg1"/>
                      </a:solidFill>
                    </a:endParaRPr>
                  </a:p>
                </p:txBody>
              </p:sp>
              <p:sp>
                <p:nvSpPr>
                  <p:cNvPr id="21" name="Tekstvak 20"/>
                  <p:cNvSpPr txBox="1"/>
                  <p:nvPr/>
                </p:nvSpPr>
                <p:spPr>
                  <a:xfrm>
                    <a:off x="1341650" y="4633391"/>
                    <a:ext cx="494046" cy="307777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nl-NL" sz="1400" dirty="0" smtClean="0">
                        <a:solidFill>
                          <a:schemeClr val="bg1"/>
                        </a:solidFill>
                      </a:rPr>
                      <a:t>-10</a:t>
                    </a:r>
                    <a:endParaRPr lang="nl-NL" sz="1400" dirty="0">
                      <a:solidFill>
                        <a:schemeClr val="bg1"/>
                      </a:solidFill>
                    </a:endParaRPr>
                  </a:p>
                </p:txBody>
              </p:sp>
              <p:sp>
                <p:nvSpPr>
                  <p:cNvPr id="22" name="Tekstvak 21"/>
                  <p:cNvSpPr txBox="1"/>
                  <p:nvPr/>
                </p:nvSpPr>
                <p:spPr>
                  <a:xfrm>
                    <a:off x="1341650" y="5085184"/>
                    <a:ext cx="494046" cy="307777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nl-NL" sz="1400" dirty="0" smtClean="0">
                        <a:solidFill>
                          <a:schemeClr val="bg1"/>
                        </a:solidFill>
                      </a:rPr>
                      <a:t>-20</a:t>
                    </a:r>
                    <a:endParaRPr lang="nl-NL" sz="1400" dirty="0">
                      <a:solidFill>
                        <a:schemeClr val="bg1"/>
                      </a:solidFill>
                    </a:endParaRPr>
                  </a:p>
                </p:txBody>
              </p:sp>
              <p:sp>
                <p:nvSpPr>
                  <p:cNvPr id="23" name="Tekstvak 22"/>
                  <p:cNvSpPr txBox="1"/>
                  <p:nvPr/>
                </p:nvSpPr>
                <p:spPr>
                  <a:xfrm>
                    <a:off x="1341650" y="5569495"/>
                    <a:ext cx="494046" cy="307777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nl-NL" sz="1400" dirty="0" smtClean="0">
                        <a:solidFill>
                          <a:schemeClr val="bg1"/>
                        </a:solidFill>
                      </a:rPr>
                      <a:t>-30</a:t>
                    </a:r>
                    <a:endParaRPr lang="nl-NL" sz="1400" dirty="0">
                      <a:solidFill>
                        <a:schemeClr val="bg1"/>
                      </a:solidFill>
                    </a:endParaRPr>
                  </a:p>
                </p:txBody>
              </p:sp>
              <p:sp>
                <p:nvSpPr>
                  <p:cNvPr id="24" name="Tekstvak 23"/>
                  <p:cNvSpPr txBox="1"/>
                  <p:nvPr/>
                </p:nvSpPr>
                <p:spPr>
                  <a:xfrm>
                    <a:off x="1423404" y="3697287"/>
                    <a:ext cx="412292" cy="307777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nl-NL" sz="1400" dirty="0" smtClean="0">
                        <a:solidFill>
                          <a:schemeClr val="bg1"/>
                        </a:solidFill>
                      </a:rPr>
                      <a:t>10</a:t>
                    </a:r>
                    <a:endParaRPr lang="nl-NL" sz="1400" dirty="0">
                      <a:solidFill>
                        <a:schemeClr val="bg1"/>
                      </a:solidFill>
                    </a:endParaRPr>
                  </a:p>
                </p:txBody>
              </p:sp>
              <p:sp>
                <p:nvSpPr>
                  <p:cNvPr id="25" name="Tekstvak 24"/>
                  <p:cNvSpPr txBox="1"/>
                  <p:nvPr/>
                </p:nvSpPr>
                <p:spPr>
                  <a:xfrm>
                    <a:off x="1423404" y="3212976"/>
                    <a:ext cx="412292" cy="307777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nl-NL" sz="1400" dirty="0" smtClean="0">
                        <a:solidFill>
                          <a:schemeClr val="bg1"/>
                        </a:solidFill>
                      </a:rPr>
                      <a:t>20</a:t>
                    </a:r>
                    <a:endParaRPr lang="nl-NL" sz="1400" dirty="0">
                      <a:solidFill>
                        <a:schemeClr val="bg1"/>
                      </a:solidFill>
                    </a:endParaRPr>
                  </a:p>
                </p:txBody>
              </p:sp>
              <p:sp>
                <p:nvSpPr>
                  <p:cNvPr id="26" name="Tekstvak 25"/>
                  <p:cNvSpPr txBox="1"/>
                  <p:nvPr/>
                </p:nvSpPr>
                <p:spPr>
                  <a:xfrm>
                    <a:off x="1423404" y="2708920"/>
                    <a:ext cx="412292" cy="307777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nl-NL" sz="1400" dirty="0" smtClean="0">
                        <a:solidFill>
                          <a:schemeClr val="bg1"/>
                        </a:solidFill>
                      </a:rPr>
                      <a:t>3</a:t>
                    </a:r>
                    <a:r>
                      <a:rPr lang="nl-NL" sz="1400" dirty="0" smtClean="0">
                        <a:solidFill>
                          <a:schemeClr val="bg1"/>
                        </a:solidFill>
                      </a:rPr>
                      <a:t>0</a:t>
                    </a:r>
                    <a:endParaRPr lang="nl-NL" sz="1400" dirty="0">
                      <a:solidFill>
                        <a:schemeClr val="bg1"/>
                      </a:solidFill>
                    </a:endParaRPr>
                  </a:p>
                </p:txBody>
              </p:sp>
              <p:sp>
                <p:nvSpPr>
                  <p:cNvPr id="27" name="Tekstvak 26"/>
                  <p:cNvSpPr txBox="1"/>
                  <p:nvPr/>
                </p:nvSpPr>
                <p:spPr>
                  <a:xfrm>
                    <a:off x="1423404" y="2257127"/>
                    <a:ext cx="412292" cy="307777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nl-NL" sz="1400" dirty="0" smtClean="0">
                        <a:solidFill>
                          <a:schemeClr val="bg1"/>
                        </a:solidFill>
                      </a:rPr>
                      <a:t>4</a:t>
                    </a:r>
                    <a:r>
                      <a:rPr lang="nl-NL" sz="1400" dirty="0" smtClean="0">
                        <a:solidFill>
                          <a:schemeClr val="bg1"/>
                        </a:solidFill>
                      </a:rPr>
                      <a:t>0</a:t>
                    </a:r>
                    <a:endParaRPr lang="nl-NL" sz="1400" dirty="0">
                      <a:solidFill>
                        <a:schemeClr val="bg1"/>
                      </a:solidFill>
                    </a:endParaRPr>
                  </a:p>
                </p:txBody>
              </p:sp>
              <p:sp>
                <p:nvSpPr>
                  <p:cNvPr id="28" name="Tekstvak 27"/>
                  <p:cNvSpPr txBox="1"/>
                  <p:nvPr/>
                </p:nvSpPr>
                <p:spPr>
                  <a:xfrm>
                    <a:off x="1423404" y="1772816"/>
                    <a:ext cx="412292" cy="307777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nl-NL" sz="1400" dirty="0" smtClean="0">
                        <a:solidFill>
                          <a:schemeClr val="bg1"/>
                        </a:solidFill>
                      </a:rPr>
                      <a:t>50</a:t>
                    </a:r>
                    <a:endParaRPr lang="nl-NL" sz="1400" dirty="0">
                      <a:solidFill>
                        <a:schemeClr val="bg1"/>
                      </a:solidFill>
                    </a:endParaRPr>
                  </a:p>
                </p:txBody>
              </p:sp>
              <p:sp>
                <p:nvSpPr>
                  <p:cNvPr id="29" name="Tekstvak 28"/>
                  <p:cNvSpPr txBox="1"/>
                  <p:nvPr/>
                </p:nvSpPr>
                <p:spPr>
                  <a:xfrm>
                    <a:off x="1423404" y="1340768"/>
                    <a:ext cx="412292" cy="307777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nl-NL" sz="1400" dirty="0" smtClean="0">
                        <a:solidFill>
                          <a:schemeClr val="bg1"/>
                        </a:solidFill>
                      </a:rPr>
                      <a:t>60</a:t>
                    </a:r>
                    <a:endParaRPr lang="nl-NL" sz="1400" dirty="0">
                      <a:solidFill>
                        <a:schemeClr val="bg1"/>
                      </a:solidFill>
                    </a:endParaRPr>
                  </a:p>
                </p:txBody>
              </p:sp>
              <p:sp>
                <p:nvSpPr>
                  <p:cNvPr id="30" name="Rechthoek 29"/>
                  <p:cNvSpPr/>
                  <p:nvPr/>
                </p:nvSpPr>
                <p:spPr>
                  <a:xfrm rot="16200000">
                    <a:off x="-721333" y="3446004"/>
                    <a:ext cx="4086201" cy="307777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r>
                      <a:rPr lang="en-US" sz="1400" dirty="0" smtClean="0">
                        <a:solidFill>
                          <a:schemeClr val="bg1"/>
                        </a:solidFill>
                      </a:rPr>
                      <a:t>Proportional reduction in event rates (SE)</a:t>
                    </a:r>
                    <a:endParaRPr lang="nl-NL" sz="1400" dirty="0">
                      <a:solidFill>
                        <a:schemeClr val="bg1"/>
                      </a:solidFill>
                    </a:endParaRPr>
                  </a:p>
                </p:txBody>
              </p:sp>
            </p:grpSp>
          </p:grpSp>
          <p:sp>
            <p:nvSpPr>
              <p:cNvPr id="18" name="Tekstvak 17"/>
              <p:cNvSpPr txBox="1"/>
              <p:nvPr/>
            </p:nvSpPr>
            <p:spPr>
              <a:xfrm>
                <a:off x="4067944" y="1763524"/>
                <a:ext cx="1247457" cy="369332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  <a:alpha val="55000"/>
                </a:schemeClr>
              </a:solidFill>
            </p:spPr>
            <p:txBody>
              <a:bodyPr wrap="none" rtlCol="0">
                <a:spAutoFit/>
              </a:bodyPr>
              <a:lstStyle/>
              <a:p>
                <a:r>
                  <a:rPr lang="nl-NL" b="1" dirty="0" smtClean="0">
                    <a:solidFill>
                      <a:srgbClr val="FF0000"/>
                    </a:solidFill>
                  </a:rPr>
                  <a:t>SEAS T1</a:t>
                </a:r>
                <a:endParaRPr lang="nl-NL" b="1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19" name="Tekstvak 18"/>
              <p:cNvSpPr txBox="1"/>
              <p:nvPr/>
            </p:nvSpPr>
            <p:spPr>
              <a:xfrm>
                <a:off x="2123728" y="2852936"/>
                <a:ext cx="1072730" cy="369332"/>
              </a:xfrm>
              <a:prstGeom prst="rect">
                <a:avLst/>
              </a:prstGeom>
              <a:solidFill>
                <a:schemeClr val="accent2">
                  <a:lumMod val="60000"/>
                  <a:lumOff val="40000"/>
                  <a:alpha val="22000"/>
                </a:schemeClr>
              </a:solidFill>
            </p:spPr>
            <p:txBody>
              <a:bodyPr wrap="none" rtlCol="0">
                <a:spAutoFit/>
              </a:bodyPr>
              <a:lstStyle/>
              <a:p>
                <a:r>
                  <a:rPr lang="nl-NL" b="1" dirty="0" smtClean="0">
                    <a:solidFill>
                      <a:srgbClr val="FFFF00"/>
                    </a:solidFill>
                  </a:rPr>
                  <a:t>SHARP</a:t>
                </a:r>
                <a:endParaRPr lang="nl-NL" b="1" dirty="0">
                  <a:solidFill>
                    <a:srgbClr val="FFFF00"/>
                  </a:solidFill>
                </a:endParaRPr>
              </a:p>
            </p:txBody>
          </p:sp>
        </p:grpSp>
        <p:sp>
          <p:nvSpPr>
            <p:cNvPr id="9" name="Tekstvak 8"/>
            <p:cNvSpPr txBox="1"/>
            <p:nvPr/>
          </p:nvSpPr>
          <p:spPr>
            <a:xfrm>
              <a:off x="3301896" y="4417367"/>
              <a:ext cx="47801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400" dirty="0" smtClean="0">
                  <a:solidFill>
                    <a:schemeClr val="bg1"/>
                  </a:solidFill>
                </a:rPr>
                <a:t>1.0</a:t>
              </a:r>
              <a:endParaRPr lang="nl-NL" sz="1400" dirty="0">
                <a:solidFill>
                  <a:schemeClr val="bg1"/>
                </a:solidFill>
              </a:endParaRPr>
            </a:p>
          </p:txBody>
        </p:sp>
        <p:sp>
          <p:nvSpPr>
            <p:cNvPr id="10" name="Tekstvak 9"/>
            <p:cNvSpPr txBox="1"/>
            <p:nvPr/>
          </p:nvSpPr>
          <p:spPr>
            <a:xfrm>
              <a:off x="2411760" y="4417367"/>
              <a:ext cx="47801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400" dirty="0" smtClean="0">
                  <a:solidFill>
                    <a:schemeClr val="bg1"/>
                  </a:solidFill>
                </a:rPr>
                <a:t>0.5</a:t>
              </a:r>
              <a:endParaRPr lang="nl-NL" sz="1400" dirty="0">
                <a:solidFill>
                  <a:schemeClr val="bg1"/>
                </a:solidFill>
              </a:endParaRPr>
            </a:p>
          </p:txBody>
        </p:sp>
        <p:sp>
          <p:nvSpPr>
            <p:cNvPr id="11" name="Tekstvak 10"/>
            <p:cNvSpPr txBox="1"/>
            <p:nvPr/>
          </p:nvSpPr>
          <p:spPr>
            <a:xfrm>
              <a:off x="4165992" y="4417367"/>
              <a:ext cx="47801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400" dirty="0" smtClean="0">
                  <a:solidFill>
                    <a:schemeClr val="bg1"/>
                  </a:solidFill>
                </a:rPr>
                <a:t>1.5</a:t>
              </a:r>
              <a:endParaRPr lang="nl-NL" sz="1400" dirty="0">
                <a:solidFill>
                  <a:schemeClr val="bg1"/>
                </a:solidFill>
              </a:endParaRPr>
            </a:p>
          </p:txBody>
        </p:sp>
      </p:grpSp>
      <p:sp>
        <p:nvSpPr>
          <p:cNvPr id="37" name="Titel 1"/>
          <p:cNvSpPr>
            <a:spLocks noGrp="1"/>
          </p:cNvSpPr>
          <p:nvPr>
            <p:ph type="title"/>
          </p:nvPr>
        </p:nvSpPr>
        <p:spPr>
          <a:xfrm>
            <a:off x="179512" y="269776"/>
            <a:ext cx="8712968" cy="1143000"/>
          </a:xfrm>
        </p:spPr>
        <p:txBody>
          <a:bodyPr/>
          <a:lstStyle/>
          <a:p>
            <a:r>
              <a:rPr lang="nl-NL" sz="2400" b="1" dirty="0" smtClean="0"/>
              <a:t>Proportionele reductie van grote </a:t>
            </a:r>
            <a:r>
              <a:rPr lang="nl-NL" sz="2400" b="1" dirty="0" err="1" smtClean="0"/>
              <a:t>ischemische</a:t>
            </a:r>
            <a:r>
              <a:rPr lang="nl-NL" sz="2400" b="1" dirty="0" smtClean="0"/>
              <a:t> complicaties per gemiddelde daling </a:t>
            </a:r>
            <a:r>
              <a:rPr lang="nl-NL" sz="2400" b="1" dirty="0" smtClean="0"/>
              <a:t>van de LDL-C </a:t>
            </a:r>
            <a:r>
              <a:rPr lang="nl-NL" sz="2400" b="1" dirty="0" smtClean="0"/>
              <a:t>in </a:t>
            </a:r>
            <a:r>
              <a:rPr lang="nl-NL" sz="2400" b="1" dirty="0" smtClean="0"/>
              <a:t>de </a:t>
            </a:r>
            <a:r>
              <a:rPr lang="nl-NL" sz="2400" b="1" dirty="0" smtClean="0"/>
              <a:t>SEAS &amp; SHARP trials </a:t>
            </a:r>
            <a:r>
              <a:rPr lang="nl-NL" sz="2400" b="1" dirty="0" err="1" smtClean="0"/>
              <a:t>t.o.v</a:t>
            </a:r>
            <a:r>
              <a:rPr lang="nl-NL" sz="2400" b="1" dirty="0" smtClean="0"/>
              <a:t> </a:t>
            </a:r>
            <a:r>
              <a:rPr lang="nl-NL" sz="2400" b="1" dirty="0" smtClean="0"/>
              <a:t>in de </a:t>
            </a:r>
            <a:r>
              <a:rPr lang="nl-NL" sz="2400" b="1" dirty="0" smtClean="0"/>
              <a:t>CTT </a:t>
            </a:r>
            <a:r>
              <a:rPr lang="nl-NL" sz="2400" b="1" dirty="0" smtClean="0"/>
              <a:t>meta-analyse</a:t>
            </a:r>
            <a:endParaRPr lang="nl-NL" sz="2400" b="1" dirty="0"/>
          </a:p>
        </p:txBody>
      </p:sp>
      <p:sp>
        <p:nvSpPr>
          <p:cNvPr id="38" name="Rechthoek 37"/>
          <p:cNvSpPr/>
          <p:nvPr/>
        </p:nvSpPr>
        <p:spPr>
          <a:xfrm>
            <a:off x="3635896" y="6093296"/>
            <a:ext cx="518206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 err="1" smtClean="0">
                <a:solidFill>
                  <a:schemeClr val="bg1"/>
                </a:solidFill>
              </a:rPr>
              <a:t>Phan</a:t>
            </a:r>
            <a:r>
              <a:rPr lang="en-US" sz="1400" dirty="0" smtClean="0">
                <a:solidFill>
                  <a:schemeClr val="bg1"/>
                </a:solidFill>
              </a:rPr>
              <a:t> BA et al, </a:t>
            </a:r>
            <a:r>
              <a:rPr lang="en-US" sz="1400" dirty="0" err="1" smtClean="0">
                <a:solidFill>
                  <a:schemeClr val="bg1"/>
                </a:solidFill>
              </a:rPr>
              <a:t>Vasc</a:t>
            </a:r>
            <a:r>
              <a:rPr lang="en-US" sz="1400" dirty="0" smtClean="0">
                <a:solidFill>
                  <a:schemeClr val="bg1"/>
                </a:solidFill>
              </a:rPr>
              <a:t> Health Risk </a:t>
            </a:r>
            <a:r>
              <a:rPr lang="en-US" sz="1400" dirty="0" err="1" smtClean="0">
                <a:solidFill>
                  <a:schemeClr val="bg1"/>
                </a:solidFill>
              </a:rPr>
              <a:t>Manag</a:t>
            </a:r>
            <a:r>
              <a:rPr lang="en-US" sz="1400" dirty="0" smtClean="0">
                <a:solidFill>
                  <a:schemeClr val="bg1"/>
                </a:solidFill>
              </a:rPr>
              <a:t>. 2012;8:415-27</a:t>
            </a:r>
            <a:endParaRPr lang="nl-NL" sz="1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-thema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1004</TotalTime>
  <Words>72</Words>
  <Application>Microsoft Office PowerPoint</Application>
  <PresentationFormat>Diavoorstelling (4:3)</PresentationFormat>
  <Paragraphs>21</Paragraphs>
  <Slides>1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2" baseType="lpstr">
      <vt:lpstr>1_Office-thema</vt:lpstr>
      <vt:lpstr>Proportionele reductie van grote ischemische complicaties per gemiddelde daling van de LDL-C in de SEAS &amp; SHARP trials t.o.v in de CTT meta-analyse</vt:lpstr>
    </vt:vector>
  </TitlesOfParts>
  <Company>Medcon Europe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ESC review 2011</dc:title>
  <dc:creator>Karan</dc:creator>
  <cp:lastModifiedBy>onno</cp:lastModifiedBy>
  <cp:revision>135</cp:revision>
  <dcterms:created xsi:type="dcterms:W3CDTF">2011-09-14T14:53:57Z</dcterms:created>
  <dcterms:modified xsi:type="dcterms:W3CDTF">2012-10-04T20:18:25Z</dcterms:modified>
</cp:coreProperties>
</file>