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250003"/>
    <a:srgbClr val="670101"/>
    <a:srgbClr val="800000"/>
    <a:srgbClr val="3500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812" autoAdjust="0"/>
  </p:normalViewPr>
  <p:slideViewPr>
    <p:cSldViewPr snapToGrid="0" snapToObjects="1">
      <p:cViewPr>
        <p:scale>
          <a:sx n="70" d="100"/>
          <a:sy n="70" d="100"/>
        </p:scale>
        <p:origin x="-1156" y="-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108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werk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werkblad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werkblad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werkblad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werkblad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werkblad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werkblad7.xlsx"/></Relationships>
</file>

<file path=ppt/charts/chart1.xml><?xml version="1.0" encoding="utf-8"?>
<c:chartSpace xmlns:c="http://schemas.openxmlformats.org/drawingml/2006/chart" xmlns:a="http://schemas.openxmlformats.org/drawingml/2006/main" xmlns:r="http://schemas.openxmlformats.org/officeDocument/2006/relationships">
  <c:lang val="nl-NL"/>
  <c:chart>
    <c:autoTitleDeleted val="1"/>
    <c:plotArea>
      <c:layout>
        <c:manualLayout>
          <c:layoutTarget val="inner"/>
          <c:xMode val="edge"/>
          <c:yMode val="edge"/>
          <c:x val="9.6774193548388579E-2"/>
          <c:y val="6.3694267515924134E-3"/>
          <c:w val="0.8440860215053767"/>
          <c:h val="1"/>
        </c:manualLayout>
      </c:layout>
      <c:pieChart>
        <c:varyColors val="1"/>
        <c:ser>
          <c:idx val="0"/>
          <c:order val="0"/>
          <c:tx>
            <c:strRef>
              <c:f>Sheet1!$A$2</c:f>
              <c:strCache>
                <c:ptCount val="1"/>
                <c:pt idx="0">
                  <c:v>East</c:v>
                </c:pt>
              </c:strCache>
            </c:strRef>
          </c:tx>
          <c:spPr>
            <a:solidFill>
              <a:schemeClr val="accent1"/>
            </a:solidFill>
            <a:ln w="18596">
              <a:noFill/>
            </a:ln>
          </c:spPr>
          <c:dPt>
            <c:idx val="0"/>
            <c:spPr>
              <a:solidFill>
                <a:schemeClr val="tx2"/>
              </a:solidFill>
              <a:ln w="18596">
                <a:noFill/>
              </a:ln>
            </c:spPr>
          </c:dPt>
          <c:dPt>
            <c:idx val="1"/>
            <c:spPr>
              <a:solidFill>
                <a:schemeClr val="accent3">
                  <a:lumMod val="65000"/>
                </a:schemeClr>
              </a:solidFill>
              <a:ln w="18596">
                <a:noFill/>
              </a:ln>
            </c:spPr>
          </c:dPt>
          <c:dPt>
            <c:idx val="3"/>
            <c:spPr>
              <a:solidFill>
                <a:schemeClr val="accent2"/>
              </a:solidFill>
              <a:ln w="18596">
                <a:noFill/>
              </a:ln>
            </c:spPr>
          </c:dPt>
          <c:cat>
            <c:strRef>
              <c:f>Sheet1!$B$1:$E$1</c:f>
              <c:strCache>
                <c:ptCount val="4"/>
                <c:pt idx="0">
                  <c:v>1st Qtr</c:v>
                </c:pt>
                <c:pt idx="1">
                  <c:v>2nd Qtr</c:v>
                </c:pt>
                <c:pt idx="2">
                  <c:v>3rd Qtr</c:v>
                </c:pt>
                <c:pt idx="3">
                  <c:v>4th Qtr</c:v>
                </c:pt>
              </c:strCache>
            </c:strRef>
          </c:cat>
          <c:val>
            <c:numRef>
              <c:f>Sheet1!$B$2:$E$2</c:f>
              <c:numCache>
                <c:formatCode>General</c:formatCode>
                <c:ptCount val="4"/>
                <c:pt idx="0">
                  <c:v>5</c:v>
                </c:pt>
                <c:pt idx="1">
                  <c:v>31</c:v>
                </c:pt>
                <c:pt idx="2">
                  <c:v>58</c:v>
                </c:pt>
                <c:pt idx="3">
                  <c:v>6</c:v>
                </c:pt>
              </c:numCache>
            </c:numRef>
          </c:val>
        </c:ser>
        <c:firstSliceAng val="0"/>
      </c:pieChart>
      <c:spPr>
        <a:noFill/>
        <a:ln w="25317">
          <a:noFill/>
        </a:ln>
      </c:spPr>
    </c:plotArea>
    <c:plotVisOnly val="1"/>
    <c:dispBlanksAs val="zero"/>
  </c:chart>
  <c:spPr>
    <a:noFill/>
    <a:ln>
      <a:noFill/>
    </a:ln>
  </c:spPr>
  <c:txPr>
    <a:bodyPr/>
    <a:lstStyle/>
    <a:p>
      <a:pPr>
        <a:defRPr sz="385" b="1" i="0" u="none" strike="noStrike" baseline="0">
          <a:solidFill>
            <a:schemeClr val="tx1"/>
          </a:solidFill>
          <a:latin typeface="Arial"/>
          <a:ea typeface="Arial"/>
          <a:cs typeface="Arial"/>
        </a:defRPr>
      </a:pPr>
      <a:endParaRPr lang="nl-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NL"/>
  <c:chart>
    <c:autoTitleDeleted val="1"/>
    <c:plotArea>
      <c:layout>
        <c:manualLayout>
          <c:layoutTarget val="inner"/>
          <c:xMode val="edge"/>
          <c:yMode val="edge"/>
          <c:x val="1.2891344383057101E-2"/>
          <c:y val="3.5120147874306853E-2"/>
          <c:w val="0.96961325966850953"/>
          <c:h val="0.94085027726432613"/>
        </c:manualLayout>
      </c:layout>
      <c:barChart>
        <c:barDir val="col"/>
        <c:grouping val="clustered"/>
        <c:ser>
          <c:idx val="0"/>
          <c:order val="0"/>
          <c:tx>
            <c:strRef>
              <c:f>Sheet1!$A$2</c:f>
              <c:strCache>
                <c:ptCount val="1"/>
                <c:pt idx="0">
                  <c:v>East</c:v>
                </c:pt>
              </c:strCache>
            </c:strRef>
          </c:tx>
          <c:spPr>
            <a:solidFill>
              <a:schemeClr val="accent1"/>
            </a:solidFill>
            <a:ln w="12632">
              <a:solidFill>
                <a:schemeClr val="tx1"/>
              </a:solidFill>
              <a:prstDash val="solid"/>
            </a:ln>
          </c:spPr>
          <c:dPt>
            <c:idx val="0"/>
            <c:spPr>
              <a:solidFill>
                <a:schemeClr val="accent1"/>
              </a:solidFill>
              <a:ln w="25263">
                <a:noFill/>
              </a:ln>
            </c:spPr>
          </c:dPt>
          <c:dPt>
            <c:idx val="1"/>
            <c:spPr>
              <a:solidFill>
                <a:schemeClr val="accent2"/>
              </a:solidFill>
              <a:ln w="25263">
                <a:noFill/>
              </a:ln>
            </c:spPr>
          </c:dPt>
          <c:dPt>
            <c:idx val="2"/>
            <c:spPr>
              <a:solidFill>
                <a:schemeClr val="hlink"/>
              </a:solidFill>
              <a:ln w="25263">
                <a:noFill/>
              </a:ln>
            </c:spPr>
          </c:dPt>
          <c:dLbls>
            <c:spPr>
              <a:noFill/>
              <a:ln w="25263">
                <a:noFill/>
              </a:ln>
            </c:spPr>
            <c:txPr>
              <a:bodyPr/>
              <a:lstStyle/>
              <a:p>
                <a:pPr>
                  <a:defRPr sz="1591" b="0" i="0" u="none" strike="noStrike" baseline="0">
                    <a:solidFill>
                      <a:schemeClr val="bg1"/>
                    </a:solidFill>
                    <a:latin typeface="Arial"/>
                    <a:ea typeface="Arial"/>
                    <a:cs typeface="Arial"/>
                  </a:defRPr>
                </a:pPr>
                <a:endParaRPr lang="nl-NL"/>
              </a:p>
            </c:txPr>
            <c:showVal val="1"/>
          </c:dLbls>
          <c:cat>
            <c:numRef>
              <c:f>Sheet1!$B$1:$D$1</c:f>
              <c:numCache>
                <c:formatCode>General</c:formatCode>
                <c:ptCount val="3"/>
              </c:numCache>
            </c:numRef>
          </c:cat>
          <c:val>
            <c:numRef>
              <c:f>Sheet1!$B$2:$D$2</c:f>
              <c:numCache>
                <c:formatCode>0.0</c:formatCode>
                <c:ptCount val="3"/>
                <c:pt idx="0" formatCode="General">
                  <c:v>10.4</c:v>
                </c:pt>
                <c:pt idx="1">
                  <c:v>22</c:v>
                </c:pt>
                <c:pt idx="2" formatCode="General">
                  <c:v>42.3</c:v>
                </c:pt>
              </c:numCache>
            </c:numRef>
          </c:val>
        </c:ser>
        <c:axId val="127025920"/>
        <c:axId val="127027456"/>
      </c:barChart>
      <c:catAx>
        <c:axId val="127025920"/>
        <c:scaling>
          <c:orientation val="minMax"/>
        </c:scaling>
        <c:axPos val="b"/>
        <c:numFmt formatCode="General" sourceLinked="1"/>
        <c:tickLblPos val="none"/>
        <c:spPr>
          <a:ln w="37895">
            <a:solidFill>
              <a:schemeClr val="bg1"/>
            </a:solidFill>
            <a:prstDash val="solid"/>
          </a:ln>
        </c:spPr>
        <c:crossAx val="127027456"/>
        <c:crosses val="autoZero"/>
        <c:auto val="1"/>
        <c:lblAlgn val="ctr"/>
        <c:lblOffset val="100"/>
        <c:tickMarkSkip val="1"/>
      </c:catAx>
      <c:valAx>
        <c:axId val="127027456"/>
        <c:scaling>
          <c:orientation val="minMax"/>
        </c:scaling>
        <c:axPos val="l"/>
        <c:numFmt formatCode="General" sourceLinked="1"/>
        <c:tickLblPos val="none"/>
        <c:spPr>
          <a:ln w="37895">
            <a:solidFill>
              <a:schemeClr val="bg1"/>
            </a:solidFill>
            <a:prstDash val="solid"/>
          </a:ln>
        </c:spPr>
        <c:crossAx val="127025920"/>
        <c:crosses val="autoZero"/>
        <c:crossBetween val="between"/>
      </c:valAx>
      <c:spPr>
        <a:noFill/>
        <a:ln w="25263">
          <a:noFill/>
        </a:ln>
      </c:spPr>
    </c:plotArea>
    <c:plotVisOnly val="1"/>
    <c:dispBlanksAs val="gap"/>
  </c:chart>
  <c:spPr>
    <a:noFill/>
    <a:ln>
      <a:noFill/>
    </a:ln>
  </c:spPr>
  <c:txPr>
    <a:bodyPr/>
    <a:lstStyle/>
    <a:p>
      <a:pPr>
        <a:defRPr sz="1591" b="0" i="0" u="none" strike="noStrike" baseline="0">
          <a:solidFill>
            <a:schemeClr val="tx1"/>
          </a:solidFill>
          <a:latin typeface="Arial"/>
          <a:ea typeface="Arial"/>
          <a:cs typeface="Arial"/>
        </a:defRPr>
      </a:pPr>
      <a:endParaRPr lang="nl-NL"/>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NL"/>
  <c:chart>
    <c:plotArea>
      <c:layout>
        <c:manualLayout>
          <c:layoutTarget val="inner"/>
          <c:xMode val="edge"/>
          <c:yMode val="edge"/>
          <c:x val="0.29815982722473439"/>
          <c:y val="5.9229009513711177E-2"/>
          <c:w val="0.65773714532500061"/>
          <c:h val="0.65943361892432784"/>
        </c:manualLayout>
      </c:layout>
      <c:barChart>
        <c:barDir val="col"/>
        <c:grouping val="clustered"/>
        <c:ser>
          <c:idx val="0"/>
          <c:order val="0"/>
          <c:tx>
            <c:strRef>
              <c:f>Sheet1!$B$1</c:f>
              <c:strCache>
                <c:ptCount val="1"/>
                <c:pt idx="0">
                  <c:v>Series 1</c:v>
                </c:pt>
              </c:strCache>
            </c:strRef>
          </c:tx>
          <c:dLbls>
            <c:showVal val="1"/>
          </c:dLbls>
          <c:cat>
            <c:numRef>
              <c:f>Sheet1!$A$2</c:f>
              <c:numCache>
                <c:formatCode>General</c:formatCode>
                <c:ptCount val="1"/>
              </c:numCache>
            </c:numRef>
          </c:cat>
          <c:val>
            <c:numRef>
              <c:f>Sheet1!$B$2</c:f>
              <c:numCache>
                <c:formatCode>General</c:formatCode>
                <c:ptCount val="1"/>
                <c:pt idx="0">
                  <c:v>171.4</c:v>
                </c:pt>
              </c:numCache>
            </c:numRef>
          </c:val>
        </c:ser>
        <c:ser>
          <c:idx val="1"/>
          <c:order val="1"/>
          <c:tx>
            <c:strRef>
              <c:f>Sheet1!$C$1</c:f>
              <c:strCache>
                <c:ptCount val="1"/>
                <c:pt idx="0">
                  <c:v>Series 2</c:v>
                </c:pt>
              </c:strCache>
            </c:strRef>
          </c:tx>
          <c:dLbls>
            <c:showVal val="1"/>
          </c:dLbls>
          <c:cat>
            <c:numRef>
              <c:f>Sheet1!$A$2</c:f>
              <c:numCache>
                <c:formatCode>General</c:formatCode>
                <c:ptCount val="1"/>
              </c:numCache>
            </c:numRef>
          </c:cat>
          <c:val>
            <c:numRef>
              <c:f>Sheet1!$C$2</c:f>
              <c:numCache>
                <c:formatCode>General</c:formatCode>
                <c:ptCount val="1"/>
                <c:pt idx="0">
                  <c:v>93.7</c:v>
                </c:pt>
              </c:numCache>
            </c:numRef>
          </c:val>
        </c:ser>
        <c:gapWidth val="83"/>
        <c:overlap val="-78"/>
        <c:axId val="176974080"/>
        <c:axId val="176979968"/>
      </c:barChart>
      <c:catAx>
        <c:axId val="176974080"/>
        <c:scaling>
          <c:orientation val="minMax"/>
        </c:scaling>
        <c:axPos val="b"/>
        <c:numFmt formatCode="General" sourceLinked="1"/>
        <c:tickLblPos val="nextTo"/>
        <c:crossAx val="176979968"/>
        <c:crosses val="autoZero"/>
        <c:auto val="1"/>
        <c:lblAlgn val="ctr"/>
        <c:lblOffset val="100"/>
      </c:catAx>
      <c:valAx>
        <c:axId val="176979968"/>
        <c:scaling>
          <c:orientation val="minMax"/>
          <c:max val="200"/>
        </c:scaling>
        <c:axPos val="l"/>
        <c:title>
          <c:tx>
            <c:rich>
              <a:bodyPr/>
              <a:lstStyle/>
              <a:p>
                <a:pPr>
                  <a:defRPr/>
                </a:pPr>
                <a:r>
                  <a:rPr lang="nl-NL"/>
                  <a:t>ng/mL</a:t>
                </a:r>
              </a:p>
            </c:rich>
          </c:tx>
          <c:layout/>
        </c:title>
        <c:numFmt formatCode="#,##0" sourceLinked="0"/>
        <c:tickLblPos val="nextTo"/>
        <c:crossAx val="176974080"/>
        <c:crosses val="autoZero"/>
        <c:crossBetween val="between"/>
        <c:majorUnit val="50"/>
      </c:valAx>
      <c:spPr>
        <a:noFill/>
        <a:ln w="25287">
          <a:noFill/>
        </a:ln>
      </c:spPr>
    </c:plotArea>
    <c:plotVisOnly val="1"/>
    <c:dispBlanksAs val="gap"/>
  </c:chart>
  <c:txPr>
    <a:bodyPr/>
    <a:lstStyle/>
    <a:p>
      <a:pPr>
        <a:defRPr sz="1593">
          <a:solidFill>
            <a:schemeClr val="bg1"/>
          </a:solidFill>
        </a:defRPr>
      </a:pPr>
      <a:endParaRPr lang="nl-NL"/>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NL"/>
  <c:chart>
    <c:plotArea>
      <c:layout>
        <c:manualLayout>
          <c:layoutTarget val="inner"/>
          <c:xMode val="edge"/>
          <c:yMode val="edge"/>
          <c:x val="0.29815982722473439"/>
          <c:y val="5.9229009513711177E-2"/>
          <c:w val="0.65773714532500061"/>
          <c:h val="0.65943361892432784"/>
        </c:manualLayout>
      </c:layout>
      <c:barChart>
        <c:barDir val="col"/>
        <c:grouping val="clustered"/>
        <c:ser>
          <c:idx val="0"/>
          <c:order val="0"/>
          <c:tx>
            <c:strRef>
              <c:f>Sheet1!$B$1</c:f>
              <c:strCache>
                <c:ptCount val="1"/>
                <c:pt idx="0">
                  <c:v>Series 1</c:v>
                </c:pt>
              </c:strCache>
            </c:strRef>
          </c:tx>
          <c:dLbls>
            <c:showVal val="1"/>
          </c:dLbls>
          <c:cat>
            <c:numRef>
              <c:f>Sheet1!$A$2</c:f>
              <c:numCache>
                <c:formatCode>General</c:formatCode>
                <c:ptCount val="1"/>
              </c:numCache>
            </c:numRef>
          </c:cat>
          <c:val>
            <c:numRef>
              <c:f>Sheet1!$B$2</c:f>
              <c:numCache>
                <c:formatCode>General</c:formatCode>
                <c:ptCount val="1"/>
                <c:pt idx="0">
                  <c:v>335.1</c:v>
                </c:pt>
              </c:numCache>
            </c:numRef>
          </c:val>
        </c:ser>
        <c:ser>
          <c:idx val="1"/>
          <c:order val="1"/>
          <c:tx>
            <c:strRef>
              <c:f>Sheet1!$C$1</c:f>
              <c:strCache>
                <c:ptCount val="1"/>
                <c:pt idx="0">
                  <c:v>Series 2</c:v>
                </c:pt>
              </c:strCache>
            </c:strRef>
          </c:tx>
          <c:dLbls>
            <c:showVal val="1"/>
          </c:dLbls>
          <c:cat>
            <c:numRef>
              <c:f>Sheet1!$A$2</c:f>
              <c:numCache>
                <c:formatCode>General</c:formatCode>
                <c:ptCount val="1"/>
              </c:numCache>
            </c:numRef>
          </c:cat>
          <c:val>
            <c:numRef>
              <c:f>Sheet1!$C$2</c:f>
              <c:numCache>
                <c:formatCode>General</c:formatCode>
                <c:ptCount val="1"/>
                <c:pt idx="0">
                  <c:v>205.3</c:v>
                </c:pt>
              </c:numCache>
            </c:numRef>
          </c:val>
        </c:ser>
        <c:gapWidth val="83"/>
        <c:overlap val="-78"/>
        <c:axId val="177005312"/>
        <c:axId val="177006848"/>
      </c:barChart>
      <c:catAx>
        <c:axId val="177005312"/>
        <c:scaling>
          <c:orientation val="minMax"/>
        </c:scaling>
        <c:axPos val="b"/>
        <c:numFmt formatCode="General" sourceLinked="1"/>
        <c:tickLblPos val="nextTo"/>
        <c:crossAx val="177006848"/>
        <c:crosses val="autoZero"/>
        <c:auto val="1"/>
        <c:lblAlgn val="ctr"/>
        <c:lblOffset val="100"/>
      </c:catAx>
      <c:valAx>
        <c:axId val="177006848"/>
        <c:scaling>
          <c:orientation val="minMax"/>
          <c:max val="400"/>
        </c:scaling>
        <c:axPos val="l"/>
        <c:title>
          <c:tx>
            <c:rich>
              <a:bodyPr/>
              <a:lstStyle/>
              <a:p>
                <a:pPr>
                  <a:defRPr/>
                </a:pPr>
                <a:r>
                  <a:rPr lang="nl-NL"/>
                  <a:t>pg/mg creatinine</a:t>
                </a:r>
              </a:p>
            </c:rich>
          </c:tx>
          <c:layout/>
        </c:title>
        <c:numFmt formatCode="#,##0" sourceLinked="0"/>
        <c:tickLblPos val="nextTo"/>
        <c:crossAx val="177005312"/>
        <c:crosses val="autoZero"/>
        <c:crossBetween val="between"/>
        <c:majorUnit val="100"/>
      </c:valAx>
      <c:spPr>
        <a:noFill/>
        <a:ln w="25186">
          <a:noFill/>
        </a:ln>
      </c:spPr>
    </c:plotArea>
    <c:plotVisOnly val="1"/>
    <c:dispBlanksAs val="gap"/>
  </c:chart>
  <c:txPr>
    <a:bodyPr/>
    <a:lstStyle/>
    <a:p>
      <a:pPr>
        <a:defRPr sz="1587">
          <a:solidFill>
            <a:schemeClr val="bg1"/>
          </a:solidFill>
        </a:defRPr>
      </a:pPr>
      <a:endParaRPr lang="nl-NL"/>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l-NL"/>
  <c:chart>
    <c:plotArea>
      <c:layout>
        <c:manualLayout>
          <c:layoutTarget val="inner"/>
          <c:xMode val="edge"/>
          <c:yMode val="edge"/>
          <c:x val="0.29815982722473439"/>
          <c:y val="5.9229009513711177E-2"/>
          <c:w val="0.65773714532500061"/>
          <c:h val="0.65943361892432784"/>
        </c:manualLayout>
      </c:layout>
      <c:barChart>
        <c:barDir val="col"/>
        <c:grouping val="clustered"/>
        <c:ser>
          <c:idx val="0"/>
          <c:order val="0"/>
          <c:tx>
            <c:strRef>
              <c:f>Sheet1!$B$1</c:f>
              <c:strCache>
                <c:ptCount val="1"/>
                <c:pt idx="0">
                  <c:v>Series 1</c:v>
                </c:pt>
              </c:strCache>
            </c:strRef>
          </c:tx>
          <c:dLbls>
            <c:showVal val="1"/>
          </c:dLbls>
          <c:cat>
            <c:numRef>
              <c:f>Sheet1!$A$2</c:f>
              <c:numCache>
                <c:formatCode>General</c:formatCode>
                <c:ptCount val="1"/>
              </c:numCache>
            </c:numRef>
          </c:cat>
          <c:val>
            <c:numRef>
              <c:f>Sheet1!$B$2</c:f>
              <c:numCache>
                <c:formatCode>General</c:formatCode>
                <c:ptCount val="1"/>
                <c:pt idx="0">
                  <c:v>7.2</c:v>
                </c:pt>
              </c:numCache>
            </c:numRef>
          </c:val>
        </c:ser>
        <c:ser>
          <c:idx val="1"/>
          <c:order val="1"/>
          <c:tx>
            <c:strRef>
              <c:f>Sheet1!$C$1</c:f>
              <c:strCache>
                <c:ptCount val="1"/>
                <c:pt idx="0">
                  <c:v>Series 2</c:v>
                </c:pt>
              </c:strCache>
            </c:strRef>
          </c:tx>
          <c:dLbls>
            <c:showVal val="1"/>
          </c:dLbls>
          <c:cat>
            <c:numRef>
              <c:f>Sheet1!$A$2</c:f>
              <c:numCache>
                <c:formatCode>General</c:formatCode>
                <c:ptCount val="1"/>
              </c:numCache>
            </c:numRef>
          </c:cat>
          <c:val>
            <c:numRef>
              <c:f>Sheet1!$C$2</c:f>
              <c:numCache>
                <c:formatCode>General</c:formatCode>
                <c:ptCount val="1"/>
                <c:pt idx="0">
                  <c:v>12.6</c:v>
                </c:pt>
              </c:numCache>
            </c:numRef>
          </c:val>
        </c:ser>
        <c:gapWidth val="83"/>
        <c:overlap val="-78"/>
        <c:axId val="177171456"/>
        <c:axId val="177177344"/>
      </c:barChart>
      <c:catAx>
        <c:axId val="177171456"/>
        <c:scaling>
          <c:orientation val="minMax"/>
        </c:scaling>
        <c:axPos val="b"/>
        <c:numFmt formatCode="General" sourceLinked="1"/>
        <c:tickLblPos val="nextTo"/>
        <c:crossAx val="177177344"/>
        <c:crosses val="autoZero"/>
        <c:auto val="1"/>
        <c:lblAlgn val="ctr"/>
        <c:lblOffset val="100"/>
      </c:catAx>
      <c:valAx>
        <c:axId val="177177344"/>
        <c:scaling>
          <c:orientation val="minMax"/>
          <c:max val="20"/>
          <c:min val="0"/>
        </c:scaling>
        <c:axPos val="l"/>
        <c:title>
          <c:tx>
            <c:rich>
              <a:bodyPr/>
              <a:lstStyle/>
              <a:p>
                <a:pPr>
                  <a:defRPr/>
                </a:pPr>
                <a:r>
                  <a:rPr lang="nl-NL"/>
                  <a:t>ng/mL</a:t>
                </a:r>
              </a:p>
            </c:rich>
          </c:tx>
          <c:layout/>
        </c:title>
        <c:numFmt formatCode="#,##0" sourceLinked="0"/>
        <c:tickLblPos val="nextTo"/>
        <c:crossAx val="177171456"/>
        <c:crosses val="autoZero"/>
        <c:crossBetween val="between"/>
        <c:majorUnit val="5"/>
      </c:valAx>
      <c:spPr>
        <a:noFill/>
        <a:ln w="25186">
          <a:noFill/>
        </a:ln>
      </c:spPr>
    </c:plotArea>
    <c:plotVisOnly val="1"/>
    <c:dispBlanksAs val="gap"/>
  </c:chart>
  <c:txPr>
    <a:bodyPr/>
    <a:lstStyle/>
    <a:p>
      <a:pPr>
        <a:defRPr sz="1587">
          <a:solidFill>
            <a:schemeClr val="bg1"/>
          </a:solidFill>
        </a:defRPr>
      </a:pPr>
      <a:endParaRPr lang="nl-NL"/>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nl-NL"/>
  <c:chart>
    <c:plotArea>
      <c:layout>
        <c:manualLayout>
          <c:layoutTarget val="inner"/>
          <c:xMode val="edge"/>
          <c:yMode val="edge"/>
          <c:x val="0.29815982722473439"/>
          <c:y val="5.9229009513711177E-2"/>
          <c:w val="0.65773714532500061"/>
          <c:h val="0.65943361892432784"/>
        </c:manualLayout>
      </c:layout>
      <c:barChart>
        <c:barDir val="col"/>
        <c:grouping val="clustered"/>
        <c:ser>
          <c:idx val="0"/>
          <c:order val="0"/>
          <c:tx>
            <c:strRef>
              <c:f>Sheet1!$B$1</c:f>
              <c:strCache>
                <c:ptCount val="1"/>
                <c:pt idx="0">
                  <c:v>Series 1</c:v>
                </c:pt>
              </c:strCache>
            </c:strRef>
          </c:tx>
          <c:dLbls>
            <c:showVal val="1"/>
          </c:dLbls>
          <c:cat>
            <c:numRef>
              <c:f>Sheet1!$A$2</c:f>
              <c:numCache>
                <c:formatCode>General</c:formatCode>
                <c:ptCount val="1"/>
              </c:numCache>
            </c:numRef>
          </c:cat>
          <c:val>
            <c:numRef>
              <c:f>Sheet1!$B$2</c:f>
              <c:numCache>
                <c:formatCode>General</c:formatCode>
                <c:ptCount val="1"/>
                <c:pt idx="0">
                  <c:v>0.92</c:v>
                </c:pt>
              </c:numCache>
            </c:numRef>
          </c:val>
        </c:ser>
        <c:ser>
          <c:idx val="1"/>
          <c:order val="1"/>
          <c:tx>
            <c:strRef>
              <c:f>Sheet1!$C$1</c:f>
              <c:strCache>
                <c:ptCount val="1"/>
                <c:pt idx="0">
                  <c:v>Series 2</c:v>
                </c:pt>
              </c:strCache>
            </c:strRef>
          </c:tx>
          <c:dLbls>
            <c:showVal val="1"/>
          </c:dLbls>
          <c:cat>
            <c:numRef>
              <c:f>Sheet1!$A$2</c:f>
              <c:numCache>
                <c:formatCode>General</c:formatCode>
                <c:ptCount val="1"/>
              </c:numCache>
            </c:numRef>
          </c:cat>
          <c:val>
            <c:numRef>
              <c:f>Sheet1!$C$2</c:f>
              <c:numCache>
                <c:formatCode>General</c:formatCode>
                <c:ptCount val="1"/>
                <c:pt idx="0">
                  <c:v>0.98</c:v>
                </c:pt>
              </c:numCache>
            </c:numRef>
          </c:val>
        </c:ser>
        <c:gapWidth val="83"/>
        <c:overlap val="-78"/>
        <c:axId val="177187072"/>
        <c:axId val="177221632"/>
      </c:barChart>
      <c:catAx>
        <c:axId val="177187072"/>
        <c:scaling>
          <c:orientation val="minMax"/>
        </c:scaling>
        <c:axPos val="b"/>
        <c:numFmt formatCode="General" sourceLinked="1"/>
        <c:tickLblPos val="nextTo"/>
        <c:crossAx val="177221632"/>
        <c:crosses val="autoZero"/>
        <c:auto val="1"/>
        <c:lblAlgn val="ctr"/>
        <c:lblOffset val="100"/>
      </c:catAx>
      <c:valAx>
        <c:axId val="177221632"/>
        <c:scaling>
          <c:orientation val="minMax"/>
          <c:max val="1.5"/>
          <c:min val="0.5"/>
        </c:scaling>
        <c:axPos val="l"/>
        <c:title>
          <c:tx>
            <c:rich>
              <a:bodyPr/>
              <a:lstStyle/>
              <a:p>
                <a:pPr>
                  <a:defRPr/>
                </a:pPr>
                <a:r>
                  <a:rPr lang="nl-NL"/>
                  <a:t>mmol/L</a:t>
                </a:r>
              </a:p>
            </c:rich>
          </c:tx>
          <c:layout/>
        </c:title>
        <c:numFmt formatCode="#,##0.0" sourceLinked="0"/>
        <c:tickLblPos val="nextTo"/>
        <c:crossAx val="177187072"/>
        <c:crosses val="autoZero"/>
        <c:crossBetween val="between"/>
        <c:majorUnit val="0.5"/>
      </c:valAx>
      <c:spPr>
        <a:noFill/>
        <a:ln w="25186">
          <a:noFill/>
        </a:ln>
      </c:spPr>
    </c:plotArea>
    <c:plotVisOnly val="1"/>
    <c:dispBlanksAs val="gap"/>
  </c:chart>
  <c:txPr>
    <a:bodyPr/>
    <a:lstStyle/>
    <a:p>
      <a:pPr>
        <a:defRPr sz="1587">
          <a:solidFill>
            <a:schemeClr val="bg1"/>
          </a:solidFill>
        </a:defRPr>
      </a:pPr>
      <a:endParaRPr lang="nl-NL"/>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nl-NL"/>
  <c:chart>
    <c:plotArea>
      <c:layout>
        <c:manualLayout>
          <c:layoutTarget val="inner"/>
          <c:xMode val="edge"/>
          <c:yMode val="edge"/>
          <c:x val="0.17460792207862261"/>
          <c:y val="4.7396498907024805E-2"/>
          <c:w val="0.5156936259588627"/>
          <c:h val="0.81025904925149661"/>
        </c:manualLayout>
      </c:layout>
      <c:barChart>
        <c:barDir val="col"/>
        <c:grouping val="clustered"/>
        <c:ser>
          <c:idx val="0"/>
          <c:order val="0"/>
          <c:tx>
            <c:strRef>
              <c:f>Sheet1!$B$1</c:f>
              <c:strCache>
                <c:ptCount val="1"/>
                <c:pt idx="0">
                  <c:v>Controls</c:v>
                </c:pt>
              </c:strCache>
            </c:strRef>
          </c:tx>
          <c:spPr>
            <a:solidFill>
              <a:schemeClr val="bg1">
                <a:lumMod val="50000"/>
              </a:schemeClr>
            </a:solidFill>
          </c:spPr>
          <c:errBars>
            <c:errBarType val="both"/>
            <c:errValType val="cust"/>
            <c:plus>
              <c:numRef>
                <c:f>Sheet1!$F$2:$F$3</c:f>
                <c:numCache>
                  <c:formatCode>General</c:formatCode>
                  <c:ptCount val="2"/>
                  <c:pt idx="0">
                    <c:v>0.2</c:v>
                  </c:pt>
                  <c:pt idx="1">
                    <c:v>0.1</c:v>
                  </c:pt>
                </c:numCache>
              </c:numRef>
            </c:plus>
            <c:minus>
              <c:numRef>
                <c:f>Sheet1!$F$2:$F$3</c:f>
                <c:numCache>
                  <c:formatCode>General</c:formatCode>
                  <c:ptCount val="2"/>
                  <c:pt idx="0">
                    <c:v>0.2</c:v>
                  </c:pt>
                  <c:pt idx="1">
                    <c:v>0.1</c:v>
                  </c:pt>
                </c:numCache>
              </c:numRef>
            </c:minus>
            <c:spPr>
              <a:ln>
                <a:solidFill>
                  <a:prstClr val="white"/>
                </a:solidFill>
              </a:ln>
            </c:spPr>
          </c:errBars>
          <c:cat>
            <c:strRef>
              <c:f>Sheet1!$A$2:$A$3</c:f>
              <c:strCache>
                <c:ptCount val="2"/>
                <c:pt idx="0">
                  <c:v>Left ventricle</c:v>
                </c:pt>
                <c:pt idx="1">
                  <c:v>Right atrium</c:v>
                </c:pt>
              </c:strCache>
            </c:strRef>
          </c:cat>
          <c:val>
            <c:numRef>
              <c:f>Sheet1!$B$2:$B$3</c:f>
              <c:numCache>
                <c:formatCode>General</c:formatCode>
                <c:ptCount val="2"/>
                <c:pt idx="0">
                  <c:v>1</c:v>
                </c:pt>
                <c:pt idx="1">
                  <c:v>1</c:v>
                </c:pt>
              </c:numCache>
            </c:numRef>
          </c:val>
        </c:ser>
        <c:ser>
          <c:idx val="1"/>
          <c:order val="1"/>
          <c:tx>
            <c:strRef>
              <c:f>Sheet1!$C$1</c:f>
              <c:strCache>
                <c:ptCount val="1"/>
                <c:pt idx="0">
                  <c:v>Patients with CHF</c:v>
                </c:pt>
              </c:strCache>
            </c:strRef>
          </c:tx>
          <c:spPr>
            <a:solidFill>
              <a:schemeClr val="accent1"/>
            </a:solidFill>
          </c:spPr>
          <c:errBars>
            <c:errBarType val="both"/>
            <c:errValType val="cust"/>
            <c:plus>
              <c:numRef>
                <c:f>Sheet1!$G$2:$G$3</c:f>
                <c:numCache>
                  <c:formatCode>General</c:formatCode>
                  <c:ptCount val="2"/>
                  <c:pt idx="0">
                    <c:v>0.4</c:v>
                  </c:pt>
                  <c:pt idx="1">
                    <c:v>1</c:v>
                  </c:pt>
                </c:numCache>
              </c:numRef>
            </c:plus>
            <c:minus>
              <c:numRef>
                <c:f>Sheet1!$G$2:$G$3</c:f>
                <c:numCache>
                  <c:formatCode>General</c:formatCode>
                  <c:ptCount val="2"/>
                  <c:pt idx="0">
                    <c:v>0.4</c:v>
                  </c:pt>
                  <c:pt idx="1">
                    <c:v>1</c:v>
                  </c:pt>
                </c:numCache>
              </c:numRef>
            </c:minus>
            <c:spPr>
              <a:ln>
                <a:solidFill>
                  <a:schemeClr val="bg1"/>
                </a:solidFill>
              </a:ln>
            </c:spPr>
          </c:errBars>
          <c:cat>
            <c:strRef>
              <c:f>Sheet1!$A$2:$A$3</c:f>
              <c:strCache>
                <c:ptCount val="2"/>
                <c:pt idx="0">
                  <c:v>Left ventricle</c:v>
                </c:pt>
                <c:pt idx="1">
                  <c:v>Right atrium</c:v>
                </c:pt>
              </c:strCache>
            </c:strRef>
          </c:cat>
          <c:val>
            <c:numRef>
              <c:f>Sheet1!$C$2:$C$3</c:f>
              <c:numCache>
                <c:formatCode>General</c:formatCode>
                <c:ptCount val="2"/>
                <c:pt idx="0">
                  <c:v>2.6</c:v>
                </c:pt>
                <c:pt idx="1">
                  <c:v>3.8</c:v>
                </c:pt>
              </c:numCache>
            </c:numRef>
          </c:val>
        </c:ser>
        <c:axId val="180327168"/>
        <c:axId val="180328704"/>
      </c:barChart>
      <c:catAx>
        <c:axId val="180327168"/>
        <c:scaling>
          <c:orientation val="minMax"/>
        </c:scaling>
        <c:axPos val="b"/>
        <c:numFmt formatCode="General" sourceLinked="1"/>
        <c:majorTickMark val="none"/>
        <c:tickLblPos val="nextTo"/>
        <c:spPr>
          <a:ln w="31650">
            <a:solidFill>
              <a:schemeClr val="bg1"/>
            </a:solidFill>
          </a:ln>
        </c:spPr>
        <c:txPr>
          <a:bodyPr/>
          <a:lstStyle/>
          <a:p>
            <a:pPr>
              <a:defRPr sz="1196">
                <a:solidFill>
                  <a:schemeClr val="bg1"/>
                </a:solidFill>
              </a:defRPr>
            </a:pPr>
            <a:endParaRPr lang="nl-NL"/>
          </a:p>
        </c:txPr>
        <c:crossAx val="180328704"/>
        <c:crosses val="autoZero"/>
        <c:auto val="1"/>
        <c:lblAlgn val="ctr"/>
        <c:lblOffset val="100"/>
      </c:catAx>
      <c:valAx>
        <c:axId val="180328704"/>
        <c:scaling>
          <c:orientation val="minMax"/>
          <c:max val="5"/>
        </c:scaling>
        <c:axPos val="l"/>
        <c:title>
          <c:tx>
            <c:rich>
              <a:bodyPr/>
              <a:lstStyle/>
              <a:p>
                <a:pPr>
                  <a:defRPr sz="1196" b="0" i="0" u="none" strike="noStrike" baseline="0">
                    <a:solidFill>
                      <a:schemeClr val="bg1"/>
                    </a:solidFill>
                    <a:latin typeface="Calibri"/>
                    <a:ea typeface="Calibri"/>
                    <a:cs typeface="Calibri"/>
                  </a:defRPr>
                </a:pPr>
                <a:r>
                  <a:rPr lang="en-US">
                    <a:solidFill>
                      <a:schemeClr val="bg1"/>
                    </a:solidFill>
                  </a:rPr>
                  <a:t>GAPDH-normalized human 
relaxin-2 mRNA expression (arbitrary units)</a:t>
                </a:r>
              </a:p>
            </c:rich>
          </c:tx>
          <c:layout/>
        </c:title>
        <c:numFmt formatCode="General" sourceLinked="1"/>
        <c:majorTickMark val="none"/>
        <c:tickLblPos val="nextTo"/>
        <c:spPr>
          <a:ln w="31650">
            <a:solidFill>
              <a:schemeClr val="bg1"/>
            </a:solidFill>
          </a:ln>
        </c:spPr>
        <c:txPr>
          <a:bodyPr/>
          <a:lstStyle/>
          <a:p>
            <a:pPr>
              <a:defRPr sz="1196">
                <a:solidFill>
                  <a:schemeClr val="bg1"/>
                </a:solidFill>
              </a:defRPr>
            </a:pPr>
            <a:endParaRPr lang="nl-NL"/>
          </a:p>
        </c:txPr>
        <c:crossAx val="180327168"/>
        <c:crosses val="autoZero"/>
        <c:crossBetween val="between"/>
        <c:majorUnit val="1"/>
      </c:valAx>
      <c:spPr>
        <a:noFill/>
        <a:ln w="25320">
          <a:noFill/>
        </a:ln>
      </c:spPr>
    </c:plotArea>
    <c:legend>
      <c:legendPos val="r"/>
      <c:layout>
        <c:manualLayout>
          <c:xMode val="edge"/>
          <c:yMode val="edge"/>
          <c:x val="0.18396846254927765"/>
          <c:y val="7.0938215102974822E-2"/>
          <c:w val="0.40998685939553264"/>
          <c:h val="0.13501144164759749"/>
        </c:manualLayout>
      </c:layout>
      <c:txPr>
        <a:bodyPr/>
        <a:lstStyle/>
        <a:p>
          <a:pPr>
            <a:defRPr sz="1196">
              <a:solidFill>
                <a:schemeClr val="bg1"/>
              </a:solidFill>
            </a:defRPr>
          </a:pPr>
          <a:endParaRPr lang="nl-NL"/>
        </a:p>
      </c:txPr>
    </c:legend>
    <c:plotVisOnly val="1"/>
    <c:dispBlanksAs val="gap"/>
  </c:chart>
  <c:txPr>
    <a:bodyPr/>
    <a:lstStyle/>
    <a:p>
      <a:pPr>
        <a:defRPr sz="1396"/>
      </a:pPr>
      <a:endParaRPr lang="nl-NL"/>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17DFD3-803F-FD42-A21E-1975BB90B0C4}" type="datetimeFigureOut">
              <a:rPr lang="nl-NL"/>
              <a:pPr/>
              <a:t>30-12-2013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413ED4-C4D9-AA43-9CAC-8BFB0F7CC911}" type="slidenum">
              <a: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9787D-0ADD-4A84-BF78-EAAF210948D2}" type="datetimeFigureOut">
              <a:rPr lang="nl-NL" smtClean="0"/>
              <a:pPr/>
              <a:t>30-12-2013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CA09E-989E-47F0-A9D5-7A097049B9E7}"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pPr defTabSz="934688"/>
            <a:fld id="{B3A4F63A-5072-4149-8B4F-671235369A85}" type="slidenum">
              <a:rPr lang="de-DE" smtClean="0">
                <a:solidFill>
                  <a:prstClr val="black"/>
                </a:solidFill>
              </a:rPr>
              <a:pPr defTabSz="934688"/>
              <a:t>2</a:t>
            </a:fld>
            <a:endParaRPr lang="de-DE" dirty="0" smtClean="0">
              <a:solidFill>
                <a:prstClr val="black"/>
              </a:solidFill>
            </a:endParaRPr>
          </a:p>
        </p:txBody>
      </p:sp>
      <p:sp>
        <p:nvSpPr>
          <p:cNvPr id="66562" name="Rectangle 2"/>
          <p:cNvSpPr>
            <a:spLocks noGrp="1" noRot="1" noChangeAspect="1" noChangeArrowheads="1" noTextEdit="1"/>
          </p:cNvSpPr>
          <p:nvPr>
            <p:ph type="sldImg"/>
          </p:nvPr>
        </p:nvSpPr>
        <p:spPr>
          <a:xfrm>
            <a:off x="1146175" y="687388"/>
            <a:ext cx="4568825" cy="3427412"/>
          </a:xfrm>
          <a:ln/>
        </p:spPr>
      </p:sp>
      <p:sp>
        <p:nvSpPr>
          <p:cNvPr id="66563" name="Rectangle 3"/>
          <p:cNvSpPr>
            <a:spLocks noGrp="1" noChangeArrowheads="1"/>
          </p:cNvSpPr>
          <p:nvPr>
            <p:ph type="body" idx="1"/>
          </p:nvPr>
        </p:nvSpPr>
        <p:spPr>
          <a:xfrm>
            <a:off x="615010" y="4240440"/>
            <a:ext cx="5627981" cy="4777111"/>
          </a:xfrm>
          <a:noFill/>
          <a:ln/>
        </p:spPr>
        <p:txBody>
          <a:bodyPr lIns="97716" tIns="48857" rIns="97716" bIns="48857">
            <a:normAutofit lnSpcReduction="10000"/>
          </a:bodyPr>
          <a:lstStyle/>
          <a:p>
            <a:pPr eaLnBrk="1" hangingPunct="1">
              <a:spcBef>
                <a:spcPct val="0"/>
              </a:spcBef>
            </a:pPr>
            <a:r>
              <a:rPr lang="de-CH" sz="900" b="1" dirty="0" err="1" smtClean="0">
                <a:latin typeface="Arial" charset="0"/>
              </a:rPr>
              <a:t>Acute</a:t>
            </a:r>
            <a:r>
              <a:rPr lang="de-CH" sz="900" b="1" dirty="0" smtClean="0">
                <a:latin typeface="Arial" charset="0"/>
              </a:rPr>
              <a:t> </a:t>
            </a:r>
            <a:r>
              <a:rPr lang="de-CH" sz="900" b="1" dirty="0" err="1" smtClean="0">
                <a:latin typeface="Arial" charset="0"/>
              </a:rPr>
              <a:t>heart</a:t>
            </a:r>
            <a:r>
              <a:rPr lang="de-CH" sz="900" b="1" dirty="0" smtClean="0">
                <a:latin typeface="Arial" charset="0"/>
              </a:rPr>
              <a:t> </a:t>
            </a:r>
            <a:r>
              <a:rPr lang="de-CH" sz="900" b="1" dirty="0" err="1" smtClean="0">
                <a:latin typeface="Arial" charset="0"/>
              </a:rPr>
              <a:t>failure</a:t>
            </a:r>
            <a:r>
              <a:rPr lang="de-CH" sz="900" b="1" dirty="0" smtClean="0">
                <a:latin typeface="Arial" charset="0"/>
              </a:rPr>
              <a:t> </a:t>
            </a:r>
            <a:r>
              <a:rPr lang="de-CH" sz="900" b="1" dirty="0" err="1" smtClean="0">
                <a:latin typeface="Arial" charset="0"/>
              </a:rPr>
              <a:t>presentation</a:t>
            </a:r>
            <a:r>
              <a:rPr lang="de-CH" sz="900" b="1" dirty="0" smtClean="0">
                <a:latin typeface="Arial" charset="0"/>
              </a:rPr>
              <a:t> in </a:t>
            </a:r>
            <a:r>
              <a:rPr lang="de-CH" sz="900" b="1" dirty="0" err="1" smtClean="0">
                <a:latin typeface="Arial" charset="0"/>
              </a:rPr>
              <a:t>the</a:t>
            </a:r>
            <a:r>
              <a:rPr lang="de-CH" sz="900" b="1" dirty="0" smtClean="0">
                <a:latin typeface="Arial" charset="0"/>
              </a:rPr>
              <a:t> ER: </a:t>
            </a:r>
            <a:r>
              <a:rPr lang="de-CH" sz="900" b="1" dirty="0" err="1" smtClean="0">
                <a:latin typeface="Arial" charset="0"/>
              </a:rPr>
              <a:t>Pulmonary</a:t>
            </a:r>
            <a:r>
              <a:rPr lang="de-CH" sz="900" b="1" dirty="0" smtClean="0">
                <a:latin typeface="Arial" charset="0"/>
              </a:rPr>
              <a:t> </a:t>
            </a:r>
            <a:r>
              <a:rPr lang="de-CH" sz="900" b="1" dirty="0" err="1" smtClean="0">
                <a:latin typeface="Arial" charset="0"/>
              </a:rPr>
              <a:t>congestion</a:t>
            </a:r>
            <a:r>
              <a:rPr lang="de-CH" sz="900" b="1" dirty="0" smtClean="0">
                <a:latin typeface="Arial" charset="0"/>
              </a:rPr>
              <a:t> </a:t>
            </a:r>
            <a:r>
              <a:rPr lang="de-CH" sz="900" b="1" dirty="0" err="1" smtClean="0">
                <a:latin typeface="Arial" charset="0"/>
              </a:rPr>
              <a:t>is</a:t>
            </a:r>
            <a:r>
              <a:rPr lang="de-CH" sz="900" b="1" dirty="0" smtClean="0">
                <a:latin typeface="Arial" charset="0"/>
              </a:rPr>
              <a:t> an </a:t>
            </a:r>
            <a:r>
              <a:rPr lang="de-CH" sz="900" b="1" dirty="0" err="1" smtClean="0">
                <a:latin typeface="Arial" charset="0"/>
              </a:rPr>
              <a:t>almost</a:t>
            </a:r>
            <a:r>
              <a:rPr lang="de-CH" sz="900" b="1" dirty="0" smtClean="0">
                <a:latin typeface="Arial" charset="0"/>
              </a:rPr>
              <a:t> universal </a:t>
            </a:r>
            <a:r>
              <a:rPr lang="de-CH" sz="900" b="1" dirty="0" err="1" smtClean="0">
                <a:latin typeface="Arial" charset="0"/>
              </a:rPr>
              <a:t>finding</a:t>
            </a:r>
            <a:endParaRPr lang="en-US" sz="900" b="1" dirty="0" smtClean="0">
              <a:latin typeface="Arial" charset="0"/>
            </a:endParaRPr>
          </a:p>
          <a:p>
            <a:pPr>
              <a:spcBef>
                <a:spcPts val="307"/>
              </a:spcBef>
            </a:pPr>
            <a:r>
              <a:rPr lang="en-GB" sz="900" dirty="0" smtClean="0">
                <a:latin typeface="Arial" charset="0"/>
              </a:rPr>
              <a:t>In patients presenting to the emergency room (ER) with acute heart failure (AHF), the most common clinical symptoms and signs are </a:t>
            </a:r>
            <a:r>
              <a:rPr lang="en-GB" sz="900" dirty="0" err="1" smtClean="0">
                <a:latin typeface="Arial" charset="0"/>
              </a:rPr>
              <a:t>dyspnea</a:t>
            </a:r>
            <a:r>
              <a:rPr lang="en-GB" sz="900" dirty="0" smtClean="0">
                <a:latin typeface="Arial" charset="0"/>
              </a:rPr>
              <a:t> (89%), pulmonary </a:t>
            </a:r>
            <a:r>
              <a:rPr lang="en-GB" sz="900" dirty="0" err="1" smtClean="0">
                <a:latin typeface="Arial" charset="0"/>
              </a:rPr>
              <a:t>rales</a:t>
            </a:r>
            <a:r>
              <a:rPr lang="en-GB" sz="900" dirty="0" smtClean="0">
                <a:latin typeface="Arial" charset="0"/>
              </a:rPr>
              <a:t> (67%), and peripheral </a:t>
            </a:r>
            <a:r>
              <a:rPr lang="en-GB" sz="900" dirty="0" err="1" smtClean="0">
                <a:latin typeface="Arial" charset="0"/>
              </a:rPr>
              <a:t>edema</a:t>
            </a:r>
            <a:r>
              <a:rPr lang="en-GB" sz="900" dirty="0" smtClean="0">
                <a:latin typeface="Arial" charset="0"/>
              </a:rPr>
              <a:t> (66%; based on findings of the ADHERE study</a:t>
            </a:r>
            <a:r>
              <a:rPr lang="en-GB" sz="900" baseline="30000" dirty="0" smtClean="0">
                <a:latin typeface="Arial" charset="0"/>
              </a:rPr>
              <a:t>1</a:t>
            </a:r>
            <a:r>
              <a:rPr lang="en-GB" sz="900" dirty="0" smtClean="0">
                <a:latin typeface="Arial" charset="0"/>
              </a:rPr>
              <a:t>). These signs and symptoms are all features of congestion (pulmonary or peripheral), which is an almost universal finding in AHF. Tiredness/ fatigue is also common. Pulmonary congestion, which causes </a:t>
            </a:r>
            <a:r>
              <a:rPr lang="en-GB" sz="900" dirty="0" err="1" smtClean="0">
                <a:latin typeface="Arial" charset="0"/>
              </a:rPr>
              <a:t>dyspnea</a:t>
            </a:r>
            <a:r>
              <a:rPr lang="en-GB" sz="900" dirty="0" smtClean="0">
                <a:latin typeface="Arial" charset="0"/>
              </a:rPr>
              <a:t>, is due to increased pulmonary capillary wedge pressure (PCWP), itself a result of increased left ventricular filling pressure. H</a:t>
            </a:r>
            <a:r>
              <a:rPr lang="en-US" sz="900" dirty="0" err="1" smtClean="0">
                <a:latin typeface="Arial" charset="0"/>
              </a:rPr>
              <a:t>emodynamic</a:t>
            </a:r>
            <a:r>
              <a:rPr lang="en-US" sz="900" dirty="0" smtClean="0">
                <a:latin typeface="Arial" charset="0"/>
              </a:rPr>
              <a:t> changes often precede clinical manifestations, but are not detected until patients become symptomatic.</a:t>
            </a:r>
            <a:r>
              <a:rPr lang="en-US" sz="900" baseline="30000" dirty="0" smtClean="0">
                <a:latin typeface="Arial" charset="0"/>
              </a:rPr>
              <a:t>2</a:t>
            </a:r>
            <a:r>
              <a:rPr lang="en-US" sz="900" dirty="0" smtClean="0">
                <a:latin typeface="Arial" charset="0"/>
              </a:rPr>
              <a:t> </a:t>
            </a:r>
            <a:r>
              <a:rPr lang="en-GB" sz="900" dirty="0" smtClean="0">
                <a:latin typeface="Arial" charset="0"/>
              </a:rPr>
              <a:t>Hemodynamic congestion refers to a state of volume overload or fluid redistribution resulting in increased left ventricular (LV) filling pressure, the clinical manifestations of which include a constellation of signs and symptoms including cardiopulmonary symptoms (respiratory distress, third heart sound, </a:t>
            </a:r>
            <a:r>
              <a:rPr lang="en-GB" sz="900" dirty="0" err="1" smtClean="0">
                <a:latin typeface="Arial" charset="0"/>
              </a:rPr>
              <a:t>rales</a:t>
            </a:r>
            <a:r>
              <a:rPr lang="en-GB" sz="900" dirty="0" smtClean="0">
                <a:latin typeface="Arial" charset="0"/>
              </a:rPr>
              <a:t>, interstitial/alveolar </a:t>
            </a:r>
            <a:r>
              <a:rPr lang="en-GB" sz="900" dirty="0" err="1" smtClean="0">
                <a:latin typeface="Arial" charset="0"/>
              </a:rPr>
              <a:t>edema</a:t>
            </a:r>
            <a:r>
              <a:rPr lang="en-GB" sz="900" dirty="0" smtClean="0">
                <a:latin typeface="Arial" charset="0"/>
              </a:rPr>
              <a:t>, signs of congestion on chest x-ray). Systemic congestion is evidenced by jugular venous </a:t>
            </a:r>
            <a:r>
              <a:rPr lang="en-GB" sz="900" dirty="0" err="1" smtClean="0">
                <a:latin typeface="Arial" charset="0"/>
              </a:rPr>
              <a:t>distention</a:t>
            </a:r>
            <a:r>
              <a:rPr lang="en-GB" sz="900" dirty="0" smtClean="0">
                <a:latin typeface="Arial" charset="0"/>
              </a:rPr>
              <a:t>, and peripheral </a:t>
            </a:r>
            <a:r>
              <a:rPr lang="en-GB" sz="900" dirty="0" err="1" smtClean="0">
                <a:latin typeface="Arial" charset="0"/>
              </a:rPr>
              <a:t>edema</a:t>
            </a:r>
            <a:r>
              <a:rPr lang="en-GB" sz="900" dirty="0" smtClean="0">
                <a:latin typeface="Arial" charset="0"/>
              </a:rPr>
              <a:t> (ankles, legs, </a:t>
            </a:r>
            <a:r>
              <a:rPr lang="en-GB" sz="900" dirty="0" err="1" smtClean="0">
                <a:latin typeface="Arial" charset="0"/>
              </a:rPr>
              <a:t>ascites</a:t>
            </a:r>
            <a:r>
              <a:rPr lang="en-GB" sz="900" dirty="0" smtClean="0">
                <a:latin typeface="Arial" charset="0"/>
              </a:rPr>
              <a:t>). </a:t>
            </a:r>
          </a:p>
          <a:p>
            <a:pPr>
              <a:spcBef>
                <a:spcPts val="307"/>
              </a:spcBef>
            </a:pPr>
            <a:r>
              <a:rPr lang="en-GB" sz="900" dirty="0" smtClean="0">
                <a:latin typeface="Arial" charset="0"/>
              </a:rPr>
              <a:t>Patients presenting with acute congestive HF may be discharged when clinical symptoms resolve, even though hemodynamic abnormalities remain. This may increase the risk of </a:t>
            </a:r>
            <a:r>
              <a:rPr lang="en-GB" sz="900" dirty="0" err="1" smtClean="0">
                <a:latin typeface="Arial" charset="0"/>
              </a:rPr>
              <a:t>rehospitalization</a:t>
            </a:r>
            <a:r>
              <a:rPr lang="en-GB" sz="900" dirty="0" smtClean="0">
                <a:latin typeface="Arial" charset="0"/>
              </a:rPr>
              <a:t>, and leave patients at risk of further cardiac damage </a:t>
            </a:r>
            <a:r>
              <a:rPr lang="en-US" sz="900" dirty="0" smtClean="0">
                <a:latin typeface="Arial" charset="0"/>
              </a:rPr>
              <a:t>(hemodynamic congestion</a:t>
            </a:r>
            <a:r>
              <a:rPr lang="en-GB" sz="900" dirty="0" smtClean="0">
                <a:latin typeface="Arial" charset="0"/>
              </a:rPr>
              <a:t> increases LV wall stress and contributes to </a:t>
            </a:r>
            <a:r>
              <a:rPr lang="en-GB" sz="900" dirty="0" err="1" smtClean="0">
                <a:latin typeface="Arial" charset="0"/>
              </a:rPr>
              <a:t>neurohormonal</a:t>
            </a:r>
            <a:r>
              <a:rPr lang="en-GB" sz="900" dirty="0" smtClean="0">
                <a:latin typeface="Arial" charset="0"/>
              </a:rPr>
              <a:t> activation; it may also contribute to LV </a:t>
            </a:r>
            <a:r>
              <a:rPr lang="en-GB" sz="900" dirty="0" err="1" smtClean="0">
                <a:latin typeface="Arial" charset="0"/>
              </a:rPr>
              <a:t>remodeling</a:t>
            </a:r>
            <a:r>
              <a:rPr lang="en-GB" sz="900" dirty="0" smtClean="0">
                <a:latin typeface="Arial" charset="0"/>
              </a:rPr>
              <a:t> and progression of HF). Therefore, it is important that congestion is recognized by physicians treating AHF. However, there are limitations to the therapeutic options available for managing congestion. Treatment of congestion in patients with AHF is based largely on use of diuretics to relieve volume overload; however, diuretics are often associated with adverse effects and may not fully relieve symptoms. Thus, there is an unmet need for new treatments to improve hemodynamic and clinical congestive symptoms in AHF.</a:t>
            </a:r>
          </a:p>
          <a:p>
            <a:pPr eaLnBrk="1" hangingPunct="1">
              <a:spcBef>
                <a:spcPct val="0"/>
              </a:spcBef>
            </a:pPr>
            <a:endParaRPr lang="en-US" sz="900" dirty="0" smtClean="0">
              <a:latin typeface="Arial" charset="0"/>
            </a:endParaRPr>
          </a:p>
          <a:p>
            <a:pPr eaLnBrk="1" hangingPunct="1">
              <a:spcBef>
                <a:spcPct val="0"/>
              </a:spcBef>
            </a:pPr>
            <a:r>
              <a:rPr lang="en-US" sz="900" b="1" dirty="0" smtClean="0">
                <a:latin typeface="Arial" charset="0"/>
              </a:rPr>
              <a:t>Abbreviations</a:t>
            </a:r>
          </a:p>
          <a:p>
            <a:pPr eaLnBrk="1" hangingPunct="1">
              <a:spcBef>
                <a:spcPct val="0"/>
              </a:spcBef>
            </a:pPr>
            <a:r>
              <a:rPr lang="en-US" sz="900" dirty="0" smtClean="0">
                <a:latin typeface="Arial" charset="0"/>
              </a:rPr>
              <a:t>AHF=acute heart failure; ER=emergency room; LV=left ventricular; PCWP=pulmonary capillary wedge pressure</a:t>
            </a:r>
          </a:p>
          <a:p>
            <a:pPr eaLnBrk="1" hangingPunct="1">
              <a:spcBef>
                <a:spcPct val="0"/>
              </a:spcBef>
            </a:pPr>
            <a:endParaRPr lang="en-US" sz="900" b="1" dirty="0" smtClean="0">
              <a:latin typeface="Arial" charset="0"/>
            </a:endParaRPr>
          </a:p>
          <a:p>
            <a:pPr eaLnBrk="1" hangingPunct="1">
              <a:spcBef>
                <a:spcPct val="0"/>
              </a:spcBef>
            </a:pPr>
            <a:r>
              <a:rPr lang="en-US" sz="900" b="1" dirty="0" smtClean="0">
                <a:latin typeface="Arial" charset="0"/>
              </a:rPr>
              <a:t>References</a:t>
            </a:r>
          </a:p>
          <a:p>
            <a:pPr>
              <a:spcBef>
                <a:spcPct val="0"/>
              </a:spcBef>
              <a:buFontTx/>
              <a:buAutoNum type="arabicPeriod"/>
            </a:pPr>
            <a:r>
              <a:rPr lang="de-CH" sz="900" dirty="0" smtClean="0">
                <a:latin typeface="Arial" charset="0"/>
              </a:rPr>
              <a:t>Adams et al. Am Heart J 2005;149:209–16</a:t>
            </a:r>
          </a:p>
          <a:p>
            <a:pPr>
              <a:spcBef>
                <a:spcPct val="0"/>
              </a:spcBef>
              <a:buFontTx/>
              <a:buAutoNum type="arabicPeriod"/>
            </a:pPr>
            <a:r>
              <a:rPr lang="de-CH" sz="900" dirty="0" err="1" smtClean="0">
                <a:latin typeface="Arial" charset="0"/>
              </a:rPr>
              <a:t>Gheorghiade</a:t>
            </a:r>
            <a:r>
              <a:rPr lang="de-CH" sz="900" dirty="0" smtClean="0">
                <a:latin typeface="Arial" charset="0"/>
              </a:rPr>
              <a:t> et al. Am J </a:t>
            </a:r>
            <a:r>
              <a:rPr lang="de-CH" sz="900" dirty="0" err="1" smtClean="0">
                <a:latin typeface="Arial" charset="0"/>
              </a:rPr>
              <a:t>Med</a:t>
            </a:r>
            <a:r>
              <a:rPr lang="de-CH" sz="900" dirty="0" smtClean="0">
                <a:latin typeface="Arial" charset="0"/>
              </a:rPr>
              <a:t> 2006;119:S3–10</a:t>
            </a:r>
          </a:p>
          <a:p>
            <a:pPr>
              <a:spcBef>
                <a:spcPct val="0"/>
              </a:spcBef>
            </a:pPr>
            <a:endParaRPr lang="de-CH" sz="900" dirty="0" smtClean="0">
              <a:latin typeface="Arial" charset="0"/>
            </a:endParaRPr>
          </a:p>
          <a:p>
            <a:pPr>
              <a:spcBef>
                <a:spcPct val="0"/>
              </a:spcBef>
            </a:pPr>
            <a:r>
              <a:rPr lang="nb-NO" sz="900" b="1" dirty="0" smtClean="0">
                <a:latin typeface="Arial" charset="0"/>
              </a:rPr>
              <a:t>Key communication points</a:t>
            </a:r>
          </a:p>
          <a:p>
            <a:pPr>
              <a:spcBef>
                <a:spcPct val="0"/>
              </a:spcBef>
              <a:buFontTx/>
              <a:buAutoNum type="arabicPeriod"/>
            </a:pPr>
            <a:r>
              <a:rPr lang="en-GB" sz="900" dirty="0" smtClean="0">
                <a:latin typeface="Arial" charset="0"/>
              </a:rPr>
              <a:t>AHF is characterized by both clinical symptoms and hemodynamic abnormalities, which usually relate to clinical (pulmonary/peripheral) and hemodynamic congestion</a:t>
            </a:r>
          </a:p>
          <a:p>
            <a:pPr>
              <a:spcBef>
                <a:spcPct val="0"/>
              </a:spcBef>
              <a:buFontTx/>
              <a:buAutoNum type="arabicPeriod"/>
            </a:pPr>
            <a:r>
              <a:rPr lang="en-GB" sz="900" dirty="0" smtClean="0">
                <a:latin typeface="Arial" charset="0"/>
              </a:rPr>
              <a:t>Hemodynamic congestion may be present before onset of clinical symptoms and/or after clinical symptoms resolve</a:t>
            </a:r>
          </a:p>
          <a:p>
            <a:pPr>
              <a:spcBef>
                <a:spcPct val="0"/>
              </a:spcBef>
              <a:buFontTx/>
              <a:buAutoNum type="arabicPeriod"/>
            </a:pPr>
            <a:r>
              <a:rPr lang="en-GB" sz="900" dirty="0" smtClean="0">
                <a:latin typeface="Arial" charset="0"/>
              </a:rPr>
              <a:t>New treatment modalities may be needed to adequately address congestion in AHF</a:t>
            </a:r>
            <a:endParaRPr lang="en-US" sz="900"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noTextEdit="1"/>
          </p:cNvSpPr>
          <p:nvPr>
            <p:ph type="sldImg"/>
          </p:nvPr>
        </p:nvSpPr>
        <p:spPr>
          <a:ln/>
        </p:spPr>
      </p:sp>
      <p:sp>
        <p:nvSpPr>
          <p:cNvPr id="232450" name="Notes Placeholder 2"/>
          <p:cNvSpPr>
            <a:spLocks noGrp="1"/>
          </p:cNvSpPr>
          <p:nvPr>
            <p:ph type="body" idx="1"/>
          </p:nvPr>
        </p:nvSpPr>
        <p:spPr>
          <a:xfrm>
            <a:off x="688683" y="4343363"/>
            <a:ext cx="5493447" cy="4540388"/>
          </a:xfrm>
          <a:noFill/>
          <a:ln/>
        </p:spPr>
        <p:txBody>
          <a:bodyPr/>
          <a:lstStyle/>
          <a:p>
            <a:r>
              <a:rPr lang="en-GB" sz="800" b="1" dirty="0" smtClean="0">
                <a:latin typeface="Arial" charset="0"/>
              </a:rPr>
              <a:t>Facing the challenges of acute heart failure</a:t>
            </a:r>
          </a:p>
          <a:p>
            <a:r>
              <a:rPr lang="en-GB" sz="700" dirty="0" smtClean="0">
                <a:latin typeface="Arial" charset="0"/>
              </a:rPr>
              <a:t>Acute heart failure (HF) is a complex syndrome with three main </a:t>
            </a:r>
            <a:r>
              <a:rPr lang="en-GB" sz="700" dirty="0" err="1" smtClean="0">
                <a:latin typeface="Arial" charset="0"/>
              </a:rPr>
              <a:t>pathophysiological</a:t>
            </a:r>
            <a:r>
              <a:rPr lang="en-GB" sz="700" dirty="0" smtClean="0">
                <a:latin typeface="Arial" charset="0"/>
              </a:rPr>
              <a:t> components:</a:t>
            </a:r>
          </a:p>
          <a:p>
            <a:pPr>
              <a:buFontTx/>
              <a:buAutoNum type="arabicPeriod"/>
            </a:pPr>
            <a:r>
              <a:rPr lang="en-GB" sz="700" b="1" dirty="0" smtClean="0">
                <a:latin typeface="Arial" charset="0"/>
              </a:rPr>
              <a:t> Myocardial and renal overload. </a:t>
            </a:r>
            <a:r>
              <a:rPr lang="en-GB" sz="700" dirty="0" smtClean="0">
                <a:latin typeface="Arial" charset="0"/>
              </a:rPr>
              <a:t>A large proportion of patients hospitalized for acute HF present with high blood pressure, which may be due to increased vascular resistance/stiffness. An increase in vascular resistance/stiffness can lead to reduced capacitance in large veins and increased arterial resistance, resulting in heightened preload and </a:t>
            </a:r>
            <a:r>
              <a:rPr lang="en-GB" sz="700" dirty="0" err="1" smtClean="0">
                <a:latin typeface="Arial" charset="0"/>
              </a:rPr>
              <a:t>afterload</a:t>
            </a:r>
            <a:r>
              <a:rPr lang="en-GB" sz="700" dirty="0" smtClean="0">
                <a:latin typeface="Arial" charset="0"/>
              </a:rPr>
              <a:t>, respectively. In combination with reduced cardiac contractility, increased preload and </a:t>
            </a:r>
            <a:r>
              <a:rPr lang="en-GB" sz="700" dirty="0" err="1" smtClean="0">
                <a:latin typeface="Arial" charset="0"/>
              </a:rPr>
              <a:t>afterload</a:t>
            </a:r>
            <a:r>
              <a:rPr lang="en-GB" sz="700" dirty="0" smtClean="0">
                <a:latin typeface="Arial" charset="0"/>
              </a:rPr>
              <a:t> can lead to redistribution of fluid to the lungs.</a:t>
            </a:r>
            <a:r>
              <a:rPr lang="en-GB" sz="700" baseline="30000" dirty="0" smtClean="0">
                <a:latin typeface="Arial" charset="0"/>
              </a:rPr>
              <a:t>1</a:t>
            </a:r>
            <a:r>
              <a:rPr lang="en-GB" sz="700" dirty="0" smtClean="0">
                <a:latin typeface="Arial" charset="0"/>
              </a:rPr>
              <a:t> Fluid overload may also be the result of renal dysfunction, the use of certain medications (e.g. non-steroidal anti-inflammatory drugs), or dietary noncompliance.</a:t>
            </a:r>
            <a:r>
              <a:rPr lang="en-GB" sz="700" baseline="30000" dirty="0" smtClean="0">
                <a:latin typeface="Arial" charset="0"/>
              </a:rPr>
              <a:t>1,2</a:t>
            </a:r>
          </a:p>
          <a:p>
            <a:pPr>
              <a:buFontTx/>
              <a:buAutoNum type="arabicPeriod"/>
            </a:pPr>
            <a:r>
              <a:rPr lang="en-GB" sz="700" b="1" dirty="0" smtClean="0">
                <a:latin typeface="Arial" charset="0"/>
              </a:rPr>
              <a:t> Myocardial and renal cell death. </a:t>
            </a:r>
            <a:r>
              <a:rPr lang="en-GB" sz="700" dirty="0" smtClean="0">
                <a:latin typeface="Arial" charset="0"/>
              </a:rPr>
              <a:t>Myocardial ischemia during an acute HF episode occurs in approximately 20% of patients. Activation of the </a:t>
            </a:r>
            <a:r>
              <a:rPr lang="en-GB" sz="700" dirty="0" err="1" smtClean="0">
                <a:latin typeface="Arial" charset="0"/>
              </a:rPr>
              <a:t>pathophysiological</a:t>
            </a:r>
            <a:r>
              <a:rPr lang="en-GB" sz="700" dirty="0" smtClean="0">
                <a:latin typeface="Arial" charset="0"/>
              </a:rPr>
              <a:t> processes in acute HF may cause additional myocardial necrosis, leading to further reductions in cardiac contractility.</a:t>
            </a:r>
            <a:r>
              <a:rPr lang="en-GB" sz="700" baseline="30000" dirty="0" smtClean="0">
                <a:latin typeface="Arial" charset="0"/>
              </a:rPr>
              <a:t>3 </a:t>
            </a:r>
            <a:r>
              <a:rPr lang="en-GB" sz="700" dirty="0" smtClean="0">
                <a:latin typeface="Arial" charset="0"/>
              </a:rPr>
              <a:t>Markers of apoptosis are increased in patients with acute HF,</a:t>
            </a:r>
            <a:r>
              <a:rPr lang="en-GB" sz="700" baseline="30000" dirty="0" smtClean="0">
                <a:latin typeface="Arial" charset="0"/>
              </a:rPr>
              <a:t>4</a:t>
            </a:r>
            <a:r>
              <a:rPr lang="en-GB" sz="700" dirty="0" smtClean="0">
                <a:latin typeface="Arial" charset="0"/>
              </a:rPr>
              <a:t> and </a:t>
            </a:r>
            <a:r>
              <a:rPr lang="en-GB" sz="700" dirty="0" err="1" smtClean="0">
                <a:latin typeface="Arial" charset="0"/>
              </a:rPr>
              <a:t>cardiomyocyte</a:t>
            </a:r>
            <a:r>
              <a:rPr lang="en-GB" sz="700" dirty="0" smtClean="0">
                <a:latin typeface="Arial" charset="0"/>
              </a:rPr>
              <a:t> apoptosis can by induced by stretch, </a:t>
            </a:r>
            <a:r>
              <a:rPr lang="en-GB" sz="700" dirty="0" err="1" smtClean="0">
                <a:latin typeface="Arial" charset="0"/>
              </a:rPr>
              <a:t>norepinephrine</a:t>
            </a:r>
            <a:r>
              <a:rPr lang="en-GB" sz="700" dirty="0" smtClean="0">
                <a:latin typeface="Arial" charset="0"/>
              </a:rPr>
              <a:t>, </a:t>
            </a:r>
            <a:r>
              <a:rPr lang="en-GB" sz="700" dirty="0" err="1" smtClean="0">
                <a:latin typeface="Arial" charset="0"/>
              </a:rPr>
              <a:t>angiotensin</a:t>
            </a:r>
            <a:r>
              <a:rPr lang="en-GB" sz="700" dirty="0" smtClean="0">
                <a:latin typeface="Arial" charset="0"/>
              </a:rPr>
              <a:t> II, inflammatory cytokines and oxidative stress.</a:t>
            </a:r>
            <a:r>
              <a:rPr lang="en-GB" sz="700" baseline="30000" dirty="0" smtClean="0">
                <a:latin typeface="Arial" charset="0"/>
              </a:rPr>
              <a:t>5</a:t>
            </a:r>
            <a:r>
              <a:rPr lang="en-GB" sz="700" baseline="30000" dirty="0" smtClean="0">
                <a:solidFill>
                  <a:srgbClr val="000000"/>
                </a:solidFill>
                <a:latin typeface="Arial" charset="0"/>
              </a:rPr>
              <a:t>–7 </a:t>
            </a:r>
            <a:r>
              <a:rPr lang="en-GB" sz="700" dirty="0" smtClean="0">
                <a:latin typeface="Arial" charset="0"/>
              </a:rPr>
              <a:t>Acute HF may also cause renal cell death; activation of the </a:t>
            </a:r>
            <a:r>
              <a:rPr lang="en-GB" sz="700" dirty="0" err="1" smtClean="0">
                <a:latin typeface="Arial" charset="0"/>
              </a:rPr>
              <a:t>renin-angiotensin-aldosterone</a:t>
            </a:r>
            <a:r>
              <a:rPr lang="en-GB" sz="700" dirty="0" smtClean="0">
                <a:latin typeface="Arial" charset="0"/>
              </a:rPr>
              <a:t> system and </a:t>
            </a:r>
            <a:r>
              <a:rPr lang="en-GB" sz="700" dirty="0" err="1" smtClean="0">
                <a:latin typeface="Arial" charset="0"/>
              </a:rPr>
              <a:t>neurohormonal</a:t>
            </a:r>
            <a:r>
              <a:rPr lang="en-GB" sz="700" dirty="0" smtClean="0">
                <a:latin typeface="Arial" charset="0"/>
              </a:rPr>
              <a:t> and inflammatory pathways during acute HF can lead to renal dysfunction with hypoxic and </a:t>
            </a:r>
            <a:r>
              <a:rPr lang="en-GB" sz="700" dirty="0" err="1" smtClean="0">
                <a:latin typeface="Arial" charset="0"/>
              </a:rPr>
              <a:t>vasoconstrictive</a:t>
            </a:r>
            <a:r>
              <a:rPr lang="en-GB" sz="700" dirty="0" smtClean="0">
                <a:latin typeface="Arial" charset="0"/>
              </a:rPr>
              <a:t> injury, possibly resulting in tubular necrosis.</a:t>
            </a:r>
            <a:r>
              <a:rPr lang="en-GB" sz="700" baseline="30000" dirty="0" smtClean="0">
                <a:latin typeface="Arial" charset="0"/>
              </a:rPr>
              <a:t>1</a:t>
            </a:r>
            <a:endParaRPr lang="en-GB" sz="700" dirty="0" smtClean="0">
              <a:solidFill>
                <a:srgbClr val="000000"/>
              </a:solidFill>
              <a:latin typeface="Arial" charset="0"/>
            </a:endParaRPr>
          </a:p>
          <a:p>
            <a:pPr>
              <a:buFontTx/>
              <a:buAutoNum type="arabicPeriod"/>
            </a:pPr>
            <a:r>
              <a:rPr lang="en-GB" sz="700" b="1" dirty="0" smtClean="0">
                <a:solidFill>
                  <a:srgbClr val="000000"/>
                </a:solidFill>
                <a:latin typeface="Arial" charset="0"/>
              </a:rPr>
              <a:t> Myocardial </a:t>
            </a:r>
            <a:r>
              <a:rPr lang="en-GB" sz="700" b="1" dirty="0" err="1" smtClean="0">
                <a:solidFill>
                  <a:srgbClr val="000000"/>
                </a:solidFill>
                <a:latin typeface="Arial" charset="0"/>
              </a:rPr>
              <a:t>remodeling</a:t>
            </a:r>
            <a:r>
              <a:rPr lang="en-GB" sz="700" b="1" dirty="0" smtClean="0">
                <a:solidFill>
                  <a:srgbClr val="000000"/>
                </a:solidFill>
                <a:latin typeface="Arial" charset="0"/>
              </a:rPr>
              <a:t> and renal dysfunction.</a:t>
            </a:r>
            <a:r>
              <a:rPr lang="en-GB" sz="700" dirty="0" smtClean="0">
                <a:solidFill>
                  <a:srgbClr val="000000"/>
                </a:solidFill>
                <a:latin typeface="Arial" charset="0"/>
              </a:rPr>
              <a:t> Extracellular matrix (ECM) turnover contributes to pathological myocardial </a:t>
            </a:r>
            <a:r>
              <a:rPr lang="en-GB" sz="700" dirty="0" err="1" smtClean="0">
                <a:solidFill>
                  <a:srgbClr val="000000"/>
                </a:solidFill>
                <a:latin typeface="Arial" charset="0"/>
              </a:rPr>
              <a:t>remodeling</a:t>
            </a:r>
            <a:r>
              <a:rPr lang="en-GB" sz="700" dirty="0" smtClean="0">
                <a:solidFill>
                  <a:srgbClr val="000000"/>
                </a:solidFill>
                <a:latin typeface="Arial" charset="0"/>
              </a:rPr>
              <a:t>. Markers of collagen synthesis (</a:t>
            </a:r>
            <a:r>
              <a:rPr lang="en-GB" sz="700" dirty="0" err="1" smtClean="0">
                <a:solidFill>
                  <a:srgbClr val="000000"/>
                </a:solidFill>
                <a:latin typeface="Arial" charset="0"/>
              </a:rPr>
              <a:t>procollagen</a:t>
            </a:r>
            <a:r>
              <a:rPr lang="en-GB" sz="700" dirty="0" smtClean="0">
                <a:solidFill>
                  <a:srgbClr val="000000"/>
                </a:solidFill>
                <a:latin typeface="Arial" charset="0"/>
              </a:rPr>
              <a:t> type III N-terminal peptide) and ECM degradation (matrix metalloproteinase-2 and tissue inhibitors of matrix metalloproteinases-1) are elevated in acute HF patients compared to those with chronic stable HF,</a:t>
            </a:r>
            <a:r>
              <a:rPr lang="en-GB" sz="700" baseline="30000" dirty="0" smtClean="0">
                <a:solidFill>
                  <a:srgbClr val="000000"/>
                </a:solidFill>
                <a:latin typeface="Arial" charset="0"/>
              </a:rPr>
              <a:t> </a:t>
            </a:r>
            <a:r>
              <a:rPr lang="en-GB" sz="700" dirty="0" smtClean="0">
                <a:solidFill>
                  <a:srgbClr val="000000"/>
                </a:solidFill>
                <a:latin typeface="Arial" charset="0"/>
              </a:rPr>
              <a:t>indicating acceleration of pathological myocardial </a:t>
            </a:r>
            <a:r>
              <a:rPr lang="en-GB" sz="700" dirty="0" err="1" smtClean="0">
                <a:solidFill>
                  <a:srgbClr val="000000"/>
                </a:solidFill>
                <a:latin typeface="Arial" charset="0"/>
              </a:rPr>
              <a:t>remodeling</a:t>
            </a:r>
            <a:r>
              <a:rPr lang="en-GB" sz="700" dirty="0" smtClean="0">
                <a:solidFill>
                  <a:srgbClr val="000000"/>
                </a:solidFill>
                <a:latin typeface="Arial" charset="0"/>
              </a:rPr>
              <a:t> during acute HF.</a:t>
            </a:r>
            <a:r>
              <a:rPr lang="en-GB" sz="700" baseline="30000" dirty="0" smtClean="0">
                <a:solidFill>
                  <a:srgbClr val="000000"/>
                </a:solidFill>
                <a:latin typeface="Arial" charset="0"/>
              </a:rPr>
              <a:t>8 </a:t>
            </a:r>
            <a:r>
              <a:rPr lang="en-GB" sz="700" dirty="0" smtClean="0">
                <a:solidFill>
                  <a:srgbClr val="000000"/>
                </a:solidFill>
                <a:latin typeface="Arial" charset="0"/>
              </a:rPr>
              <a:t>Acute HF can also accelerate the development of renal dysfunction by reducing renal perfusion, which consequently decreases </a:t>
            </a:r>
            <a:r>
              <a:rPr lang="en-GB" sz="700" dirty="0" err="1" smtClean="0">
                <a:solidFill>
                  <a:srgbClr val="000000"/>
                </a:solidFill>
                <a:latin typeface="Arial" charset="0"/>
              </a:rPr>
              <a:t>glomerular</a:t>
            </a:r>
            <a:r>
              <a:rPr lang="en-GB" sz="700" dirty="0" smtClean="0">
                <a:solidFill>
                  <a:srgbClr val="000000"/>
                </a:solidFill>
                <a:latin typeface="Arial" charset="0"/>
              </a:rPr>
              <a:t> filtration rate, and through activation of </a:t>
            </a:r>
            <a:r>
              <a:rPr lang="en-GB" sz="700" dirty="0" err="1" smtClean="0">
                <a:solidFill>
                  <a:srgbClr val="000000"/>
                </a:solidFill>
                <a:latin typeface="Arial" charset="0"/>
              </a:rPr>
              <a:t>neurohormonal</a:t>
            </a:r>
            <a:r>
              <a:rPr lang="en-GB" sz="700" dirty="0" smtClean="0">
                <a:solidFill>
                  <a:srgbClr val="000000"/>
                </a:solidFill>
                <a:latin typeface="Arial" charset="0"/>
              </a:rPr>
              <a:t> and inflammatory pathways. Ultimately, renal dysfunction may lead to tubular necrosis and </a:t>
            </a:r>
            <a:r>
              <a:rPr lang="en-GB" sz="700" dirty="0" err="1" smtClean="0">
                <a:solidFill>
                  <a:srgbClr val="000000"/>
                </a:solidFill>
                <a:latin typeface="Arial" charset="0"/>
              </a:rPr>
              <a:t>nephron</a:t>
            </a:r>
            <a:r>
              <a:rPr lang="en-GB" sz="700" dirty="0" smtClean="0">
                <a:solidFill>
                  <a:srgbClr val="000000"/>
                </a:solidFill>
                <a:latin typeface="Arial" charset="0"/>
              </a:rPr>
              <a:t> loss.</a:t>
            </a:r>
            <a:r>
              <a:rPr lang="en-GB" sz="700" baseline="30000" dirty="0" smtClean="0">
                <a:solidFill>
                  <a:srgbClr val="000000"/>
                </a:solidFill>
                <a:latin typeface="Arial" charset="0"/>
              </a:rPr>
              <a:t>1</a:t>
            </a:r>
          </a:p>
          <a:p>
            <a:pPr>
              <a:buFontTx/>
              <a:buAutoNum type="arabicPeriod"/>
            </a:pPr>
            <a:endParaRPr lang="en-GB" sz="700" baseline="30000" dirty="0" smtClean="0">
              <a:solidFill>
                <a:srgbClr val="000000"/>
              </a:solidFill>
              <a:latin typeface="Arial" charset="0"/>
            </a:endParaRPr>
          </a:p>
          <a:p>
            <a:r>
              <a:rPr lang="en-GB" sz="800" b="1" dirty="0" smtClean="0">
                <a:solidFill>
                  <a:srgbClr val="000000"/>
                </a:solidFill>
                <a:latin typeface="Arial" charset="0"/>
              </a:rPr>
              <a:t>Abbreviations</a:t>
            </a:r>
          </a:p>
          <a:p>
            <a:r>
              <a:rPr lang="en-GB" sz="700" dirty="0" err="1" smtClean="0">
                <a:solidFill>
                  <a:srgbClr val="000000"/>
                </a:solidFill>
                <a:latin typeface="Arial" charset="0"/>
              </a:rPr>
              <a:t>Ang</a:t>
            </a:r>
            <a:r>
              <a:rPr lang="en-GB" sz="700" dirty="0" smtClean="0">
                <a:solidFill>
                  <a:srgbClr val="000000"/>
                </a:solidFill>
                <a:latin typeface="Arial" charset="0"/>
              </a:rPr>
              <a:t> II=</a:t>
            </a:r>
            <a:r>
              <a:rPr lang="en-GB" sz="700" dirty="0" err="1" smtClean="0">
                <a:solidFill>
                  <a:srgbClr val="000000"/>
                </a:solidFill>
                <a:latin typeface="Arial" charset="0"/>
              </a:rPr>
              <a:t>angiotensin</a:t>
            </a:r>
            <a:r>
              <a:rPr lang="en-GB" sz="700" dirty="0" smtClean="0">
                <a:solidFill>
                  <a:srgbClr val="000000"/>
                </a:solidFill>
                <a:latin typeface="Arial" charset="0"/>
              </a:rPr>
              <a:t> II; CF=cardiac fibroblasts; ECM=extracellular matrix; GFR=</a:t>
            </a:r>
            <a:r>
              <a:rPr lang="en-GB" sz="700" dirty="0" err="1" smtClean="0">
                <a:solidFill>
                  <a:srgbClr val="000000"/>
                </a:solidFill>
                <a:latin typeface="Arial" charset="0"/>
              </a:rPr>
              <a:t>glomerular</a:t>
            </a:r>
            <a:r>
              <a:rPr lang="en-GB" sz="700" dirty="0" smtClean="0">
                <a:solidFill>
                  <a:srgbClr val="000000"/>
                </a:solidFill>
                <a:latin typeface="Arial" charset="0"/>
              </a:rPr>
              <a:t> filtration rate; HF=heart failure; MMP-2=matrix metalloproteinase-2; NSAIDs=non-steroidal anti-inflammatory drugs; TIMP-1=tissue inhibitors of matrix metalloproteinases-1</a:t>
            </a:r>
          </a:p>
          <a:p>
            <a:endParaRPr lang="en-GB" sz="800" dirty="0" smtClean="0">
              <a:solidFill>
                <a:srgbClr val="000000"/>
              </a:solidFill>
              <a:latin typeface="Arial" charset="0"/>
            </a:endParaRPr>
          </a:p>
          <a:p>
            <a:r>
              <a:rPr lang="it-IT" sz="800" b="1" dirty="0" smtClean="0">
                <a:solidFill>
                  <a:srgbClr val="000000"/>
                </a:solidFill>
                <a:latin typeface="Arial" charset="0"/>
                <a:ea typeface="MS PGothic" pitchFamily="34" charset="-128"/>
              </a:rPr>
              <a:t>References</a:t>
            </a:r>
          </a:p>
          <a:p>
            <a:pPr>
              <a:buFontTx/>
              <a:buAutoNum type="arabicPeriod"/>
            </a:pPr>
            <a:r>
              <a:rPr lang="en-GB" sz="700" dirty="0" smtClean="0">
                <a:solidFill>
                  <a:srgbClr val="000000"/>
                </a:solidFill>
                <a:latin typeface="Arial" charset="0"/>
                <a:ea typeface="MS PGothic" pitchFamily="34" charset="-128"/>
              </a:rPr>
              <a:t>Cotter et al. </a:t>
            </a:r>
            <a:r>
              <a:rPr lang="en-GB" sz="700" dirty="0" err="1" smtClean="0">
                <a:solidFill>
                  <a:srgbClr val="000000"/>
                </a:solidFill>
                <a:latin typeface="Arial" charset="0"/>
                <a:ea typeface="MS PGothic" pitchFamily="34" charset="-128"/>
              </a:rPr>
              <a:t>Eur</a:t>
            </a:r>
            <a:r>
              <a:rPr lang="en-GB" sz="700" dirty="0" smtClean="0">
                <a:solidFill>
                  <a:srgbClr val="000000"/>
                </a:solidFill>
                <a:latin typeface="Arial" charset="0"/>
                <a:ea typeface="MS PGothic" pitchFamily="34" charset="-128"/>
              </a:rPr>
              <a:t> J Heart Fail 2008;10:165</a:t>
            </a:r>
            <a:r>
              <a:rPr lang="en-GB" sz="700" dirty="0" smtClean="0">
                <a:solidFill>
                  <a:srgbClr val="000000"/>
                </a:solidFill>
                <a:latin typeface="Arial" charset="0"/>
              </a:rPr>
              <a:t>–69 </a:t>
            </a:r>
          </a:p>
          <a:p>
            <a:pPr>
              <a:buFontTx/>
              <a:buAutoNum type="arabicPeriod"/>
            </a:pPr>
            <a:r>
              <a:rPr lang="en-GB" sz="700" dirty="0" smtClean="0">
                <a:solidFill>
                  <a:srgbClr val="000000"/>
                </a:solidFill>
                <a:latin typeface="Arial" charset="0"/>
              </a:rPr>
              <a:t>Hunt et al. J Am </a:t>
            </a:r>
            <a:r>
              <a:rPr lang="en-GB" sz="700" dirty="0" err="1" smtClean="0">
                <a:solidFill>
                  <a:srgbClr val="000000"/>
                </a:solidFill>
                <a:latin typeface="Arial" charset="0"/>
              </a:rPr>
              <a:t>Coll</a:t>
            </a:r>
            <a:r>
              <a:rPr lang="en-GB" sz="700" dirty="0" smtClean="0">
                <a:solidFill>
                  <a:srgbClr val="000000"/>
                </a:solidFill>
                <a:latin typeface="Arial" charset="0"/>
              </a:rPr>
              <a:t> </a:t>
            </a:r>
            <a:r>
              <a:rPr lang="en-GB" sz="700" dirty="0" err="1" smtClean="0">
                <a:solidFill>
                  <a:srgbClr val="000000"/>
                </a:solidFill>
                <a:latin typeface="Arial" charset="0"/>
              </a:rPr>
              <a:t>Cardiol</a:t>
            </a:r>
            <a:r>
              <a:rPr lang="en-GB" sz="700" dirty="0" smtClean="0">
                <a:solidFill>
                  <a:srgbClr val="000000"/>
                </a:solidFill>
                <a:latin typeface="Arial" charset="0"/>
              </a:rPr>
              <a:t> 2009;53:e1–e90</a:t>
            </a:r>
          </a:p>
          <a:p>
            <a:pPr>
              <a:buFontTx/>
              <a:buAutoNum type="arabicPeriod"/>
            </a:pPr>
            <a:r>
              <a:rPr lang="en-GB" sz="700" dirty="0" smtClean="0">
                <a:solidFill>
                  <a:srgbClr val="000000"/>
                </a:solidFill>
                <a:latin typeface="Arial" charset="0"/>
              </a:rPr>
              <a:t>Cotter et al. Am Heart J 2008;155:9–18</a:t>
            </a:r>
            <a:endParaRPr lang="en-GB" sz="700" dirty="0" smtClean="0">
              <a:solidFill>
                <a:srgbClr val="000000"/>
              </a:solidFill>
              <a:latin typeface="Arial" charset="0"/>
              <a:ea typeface="MS PGothic" pitchFamily="34" charset="-128"/>
            </a:endParaRPr>
          </a:p>
          <a:p>
            <a:pPr>
              <a:buFontTx/>
              <a:buAutoNum type="arabicPeriod"/>
            </a:pPr>
            <a:r>
              <a:rPr lang="en-GB" sz="700" dirty="0" err="1" smtClean="0">
                <a:solidFill>
                  <a:srgbClr val="000000"/>
                </a:solidFill>
                <a:latin typeface="Arial" charset="0"/>
                <a:ea typeface="MS PGothic" pitchFamily="34" charset="-128"/>
              </a:rPr>
              <a:t>Bott-Fl</a:t>
            </a:r>
            <a:r>
              <a:rPr lang="en-GB" sz="700" dirty="0" err="1" smtClean="0">
                <a:solidFill>
                  <a:srgbClr val="000000"/>
                </a:solidFill>
                <a:latin typeface="Arial" charset="0"/>
                <a:ea typeface="MS PGothic" pitchFamily="34" charset="-128"/>
                <a:cs typeface="Arial" charset="0"/>
              </a:rPr>
              <a:t>ü</a:t>
            </a:r>
            <a:r>
              <a:rPr lang="en-GB" sz="700" dirty="0" err="1" smtClean="0">
                <a:solidFill>
                  <a:srgbClr val="000000"/>
                </a:solidFill>
                <a:latin typeface="Arial" charset="0"/>
                <a:ea typeface="MS PGothic" pitchFamily="34" charset="-128"/>
              </a:rPr>
              <a:t>gel</a:t>
            </a:r>
            <a:r>
              <a:rPr lang="en-GB" sz="700" dirty="0" smtClean="0">
                <a:solidFill>
                  <a:srgbClr val="000000"/>
                </a:solidFill>
                <a:latin typeface="Arial" charset="0"/>
                <a:ea typeface="MS PGothic" pitchFamily="34" charset="-128"/>
              </a:rPr>
              <a:t> et al. </a:t>
            </a:r>
            <a:r>
              <a:rPr lang="en-GB" sz="700" dirty="0" err="1" smtClean="0">
                <a:solidFill>
                  <a:srgbClr val="000000"/>
                </a:solidFill>
                <a:latin typeface="Arial" charset="0"/>
                <a:ea typeface="MS PGothic" pitchFamily="34" charset="-128"/>
              </a:rPr>
              <a:t>Eur</a:t>
            </a:r>
            <a:r>
              <a:rPr lang="en-GB" sz="700" dirty="0" smtClean="0">
                <a:solidFill>
                  <a:srgbClr val="000000"/>
                </a:solidFill>
                <a:latin typeface="Arial" charset="0"/>
                <a:ea typeface="MS PGothic" pitchFamily="34" charset="-128"/>
              </a:rPr>
              <a:t> J Heart Fail 2008;10:129</a:t>
            </a:r>
            <a:r>
              <a:rPr lang="en-GB" sz="700" dirty="0" smtClean="0">
                <a:solidFill>
                  <a:srgbClr val="000000"/>
                </a:solidFill>
                <a:latin typeface="Arial" charset="0"/>
              </a:rPr>
              <a:t>–32</a:t>
            </a:r>
          </a:p>
          <a:p>
            <a:pPr>
              <a:buFontTx/>
              <a:buAutoNum type="arabicPeriod"/>
            </a:pPr>
            <a:r>
              <a:rPr lang="en-GB" sz="700" dirty="0" err="1" smtClean="0">
                <a:solidFill>
                  <a:srgbClr val="000000"/>
                </a:solidFill>
                <a:latin typeface="Arial" charset="0"/>
              </a:rPr>
              <a:t>Feng</a:t>
            </a:r>
            <a:r>
              <a:rPr lang="en-GB" sz="700" dirty="0" smtClean="0">
                <a:solidFill>
                  <a:srgbClr val="000000"/>
                </a:solidFill>
                <a:latin typeface="Arial" charset="0"/>
              </a:rPr>
              <a:t> &amp; Wang. J </a:t>
            </a:r>
            <a:r>
              <a:rPr lang="en-GB" sz="700" dirty="0" err="1" smtClean="0">
                <a:solidFill>
                  <a:srgbClr val="000000"/>
                </a:solidFill>
                <a:latin typeface="Arial" charset="0"/>
              </a:rPr>
              <a:t>Geriatr</a:t>
            </a:r>
            <a:r>
              <a:rPr lang="en-GB" sz="700" dirty="0" smtClean="0">
                <a:solidFill>
                  <a:srgbClr val="000000"/>
                </a:solidFill>
                <a:latin typeface="Arial" charset="0"/>
              </a:rPr>
              <a:t> </a:t>
            </a:r>
            <a:r>
              <a:rPr lang="en-GB" sz="700" dirty="0" err="1" smtClean="0">
                <a:solidFill>
                  <a:srgbClr val="000000"/>
                </a:solidFill>
                <a:latin typeface="Arial" charset="0"/>
              </a:rPr>
              <a:t>Cardiol</a:t>
            </a:r>
            <a:r>
              <a:rPr lang="en-GB" sz="700" dirty="0" smtClean="0">
                <a:solidFill>
                  <a:srgbClr val="000000"/>
                </a:solidFill>
                <a:latin typeface="Arial" charset="0"/>
              </a:rPr>
              <a:t> 2008;5:1–6</a:t>
            </a:r>
          </a:p>
          <a:p>
            <a:pPr>
              <a:buFontTx/>
              <a:buAutoNum type="arabicPeriod"/>
            </a:pPr>
            <a:r>
              <a:rPr lang="en-GB" sz="700" dirty="0" err="1" smtClean="0">
                <a:solidFill>
                  <a:srgbClr val="000000"/>
                </a:solidFill>
                <a:latin typeface="Arial" charset="0"/>
              </a:rPr>
              <a:t>Tsutsui</a:t>
            </a:r>
            <a:r>
              <a:rPr lang="en-GB" sz="700" dirty="0" smtClean="0">
                <a:solidFill>
                  <a:srgbClr val="000000"/>
                </a:solidFill>
                <a:latin typeface="Arial" charset="0"/>
              </a:rPr>
              <a:t> et al. Am J </a:t>
            </a:r>
            <a:r>
              <a:rPr lang="en-GB" sz="700" dirty="0" err="1" smtClean="0">
                <a:solidFill>
                  <a:srgbClr val="000000"/>
                </a:solidFill>
                <a:latin typeface="Arial" charset="0"/>
              </a:rPr>
              <a:t>Physiol</a:t>
            </a:r>
            <a:r>
              <a:rPr lang="en-GB" sz="700" dirty="0" smtClean="0">
                <a:solidFill>
                  <a:srgbClr val="000000"/>
                </a:solidFill>
                <a:latin typeface="Arial" charset="0"/>
              </a:rPr>
              <a:t> Heart Circ </a:t>
            </a:r>
            <a:r>
              <a:rPr lang="en-GB" sz="700" dirty="0" err="1" smtClean="0">
                <a:solidFill>
                  <a:srgbClr val="000000"/>
                </a:solidFill>
                <a:latin typeface="Arial" charset="0"/>
              </a:rPr>
              <a:t>Physiol</a:t>
            </a:r>
            <a:r>
              <a:rPr lang="en-GB" sz="700" dirty="0" smtClean="0">
                <a:solidFill>
                  <a:srgbClr val="000000"/>
                </a:solidFill>
                <a:latin typeface="Arial" charset="0"/>
              </a:rPr>
              <a:t> 2011;301:H2181–90</a:t>
            </a:r>
          </a:p>
          <a:p>
            <a:pPr>
              <a:buFontTx/>
              <a:buAutoNum type="arabicPeriod"/>
            </a:pPr>
            <a:r>
              <a:rPr lang="en-GB" sz="700" dirty="0" err="1" smtClean="0">
                <a:solidFill>
                  <a:srgbClr val="000000"/>
                </a:solidFill>
                <a:latin typeface="Arial" charset="0"/>
              </a:rPr>
              <a:t>Oikonomou</a:t>
            </a:r>
            <a:r>
              <a:rPr lang="en-GB" sz="700" dirty="0" smtClean="0">
                <a:solidFill>
                  <a:srgbClr val="000000"/>
                </a:solidFill>
                <a:latin typeface="Arial" charset="0"/>
              </a:rPr>
              <a:t> et al. Hellenic J </a:t>
            </a:r>
            <a:r>
              <a:rPr lang="en-GB" sz="700" dirty="0" err="1" smtClean="0">
                <a:solidFill>
                  <a:srgbClr val="000000"/>
                </a:solidFill>
                <a:latin typeface="Arial" charset="0"/>
              </a:rPr>
              <a:t>Cardiol</a:t>
            </a:r>
            <a:r>
              <a:rPr lang="en-GB" sz="700" dirty="0" smtClean="0">
                <a:solidFill>
                  <a:srgbClr val="000000"/>
                </a:solidFill>
                <a:latin typeface="Arial" charset="0"/>
              </a:rPr>
              <a:t> 2011;52:30–40</a:t>
            </a:r>
          </a:p>
          <a:p>
            <a:pPr>
              <a:buFontTx/>
              <a:buAutoNum type="arabicPeriod"/>
            </a:pPr>
            <a:r>
              <a:rPr lang="en-GB" sz="700" dirty="0" err="1" smtClean="0">
                <a:solidFill>
                  <a:srgbClr val="000000"/>
                </a:solidFill>
                <a:latin typeface="Arial" charset="0"/>
              </a:rPr>
              <a:t>Biolo</a:t>
            </a:r>
            <a:r>
              <a:rPr lang="en-GB" sz="700" dirty="0" smtClean="0">
                <a:solidFill>
                  <a:srgbClr val="000000"/>
                </a:solidFill>
                <a:latin typeface="Arial" charset="0"/>
              </a:rPr>
              <a:t> et al. Circ Heart Fail 2010;3:44–50</a:t>
            </a:r>
          </a:p>
          <a:p>
            <a:endParaRPr lang="en-GB" sz="700" dirty="0" smtClean="0">
              <a:solidFill>
                <a:srgbClr val="000000"/>
              </a:solidFill>
              <a:latin typeface="Arial" charset="0"/>
            </a:endParaRPr>
          </a:p>
          <a:p>
            <a:r>
              <a:rPr lang="en-US" sz="800" b="1" dirty="0" smtClean="0">
                <a:latin typeface="Arial" charset="0"/>
              </a:rPr>
              <a:t>Key communication points</a:t>
            </a:r>
          </a:p>
          <a:p>
            <a:pPr>
              <a:buFontTx/>
              <a:buAutoNum type="arabicPeriod"/>
            </a:pPr>
            <a:r>
              <a:rPr lang="en-US" sz="700" dirty="0" smtClean="0">
                <a:latin typeface="Arial" charset="0"/>
              </a:rPr>
              <a:t> Acute HF is a complex syndrome</a:t>
            </a:r>
          </a:p>
          <a:p>
            <a:pPr>
              <a:buFontTx/>
              <a:buAutoNum type="arabicPeriod"/>
            </a:pPr>
            <a:r>
              <a:rPr lang="en-US" sz="700" dirty="0" smtClean="0">
                <a:latin typeface="Arial" charset="0"/>
              </a:rPr>
              <a:t> There are three main </a:t>
            </a:r>
            <a:r>
              <a:rPr lang="en-US" sz="700" dirty="0" err="1" smtClean="0">
                <a:latin typeface="Arial" charset="0"/>
              </a:rPr>
              <a:t>pathophysiological</a:t>
            </a:r>
            <a:r>
              <a:rPr lang="en-US" sz="700" dirty="0" smtClean="0">
                <a:latin typeface="Arial" charset="0"/>
              </a:rPr>
              <a:t> components of  acute HF: (1) myocardial and renal overload; (2) myocardial and renal cell death; and (3) myocardial remodeling and renal dysfunction</a:t>
            </a:r>
          </a:p>
          <a:p>
            <a:pPr>
              <a:buFontTx/>
              <a:buAutoNum type="arabicPeriod"/>
            </a:pPr>
            <a:endParaRPr lang="en-US" sz="700" dirty="0" smtClean="0">
              <a:latin typeface="Arial" charset="0"/>
            </a:endParaRPr>
          </a:p>
          <a:p>
            <a:endParaRPr lang="en-GB" sz="700" dirty="0" smtClean="0">
              <a:solidFill>
                <a:srgbClr val="000000"/>
              </a:solidFill>
              <a:latin typeface="Arial" charset="0"/>
              <a:ea typeface="MS PGothic" pitchFamily="34" charset="-128"/>
            </a:endParaRPr>
          </a:p>
          <a:p>
            <a:endParaRPr lang="en-GB" sz="700" dirty="0" smtClean="0">
              <a:solidFill>
                <a:srgbClr val="000000"/>
              </a:solidFill>
              <a:latin typeface="Arial" charset="0"/>
            </a:endParaRPr>
          </a:p>
        </p:txBody>
      </p:sp>
      <p:sp>
        <p:nvSpPr>
          <p:cNvPr id="4" name="Slide Number Placeholder 3"/>
          <p:cNvSpPr>
            <a:spLocks noGrp="1"/>
          </p:cNvSpPr>
          <p:nvPr>
            <p:ph type="sldNum" sz="quarter" idx="5"/>
          </p:nvPr>
        </p:nvSpPr>
        <p:spPr/>
        <p:txBody>
          <a:bodyPr/>
          <a:lstStyle/>
          <a:p>
            <a:pPr>
              <a:defRPr/>
            </a:pPr>
            <a:fld id="{A5B44E2F-ABED-4B4C-97FF-00C7F88362B7}" type="slidenum">
              <a:rPr lang="en-GB" smtClean="0">
                <a:solidFill>
                  <a:prstClr val="black"/>
                </a:solidFill>
              </a:rPr>
              <a:pPr>
                <a:defRPr/>
              </a:pPr>
              <a:t>11</a:t>
            </a:fld>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a:xfrm>
            <a:off x="1144588" y="687388"/>
            <a:ext cx="4568825" cy="3427412"/>
          </a:xfrm>
          <a:ln/>
        </p:spPr>
      </p:sp>
      <p:sp>
        <p:nvSpPr>
          <p:cNvPr id="252931" name="Rectangle 3"/>
          <p:cNvSpPr>
            <a:spLocks noGrp="1" noChangeArrowheads="1"/>
          </p:cNvSpPr>
          <p:nvPr>
            <p:ph type="body" idx="1"/>
          </p:nvPr>
        </p:nvSpPr>
        <p:spPr>
          <a:ln/>
        </p:spPr>
        <p:txBody>
          <a:bodyPr>
            <a:normAutofit/>
          </a:bodyPr>
          <a:lstStyle/>
          <a:p>
            <a:pPr eaLnBrk="1" hangingPunct="1">
              <a:defRPr/>
            </a:pPr>
            <a:r>
              <a:rPr lang="en-GB" b="1" dirty="0" smtClean="0"/>
              <a:t>Signalling exists between the heart and kidneys in acute heart failure</a:t>
            </a:r>
          </a:p>
          <a:p>
            <a:pPr>
              <a:defRPr/>
            </a:pPr>
            <a:r>
              <a:rPr lang="en-GB" dirty="0" smtClean="0"/>
              <a:t>As well as intrinsic/pre-existing structural kidney disease caused by diabetes, hypertension and atherosclerosis, renal dysfunction can be caused by acute  heart failure (HF). For example, the effects of acute HF lead to decreased cardiac output and/or systemic vasoconstriction, high renal venous pressures and </a:t>
            </a:r>
            <a:r>
              <a:rPr lang="en-GB" dirty="0" err="1" smtClean="0"/>
              <a:t>neurohormonal</a:t>
            </a:r>
            <a:r>
              <a:rPr lang="en-GB" dirty="0" smtClean="0"/>
              <a:t> activation. All of these factors lead to worsening renal function. In turn, the impaired renal function leads to increased sodium and water retention and decreased cardiac performance, establishing a vicious cycle. </a:t>
            </a:r>
          </a:p>
          <a:p>
            <a:pPr eaLnBrk="1" hangingPunct="1">
              <a:defRPr/>
            </a:pPr>
            <a:endParaRPr lang="en-GB" dirty="0" smtClean="0"/>
          </a:p>
          <a:p>
            <a:pPr eaLnBrk="1" hangingPunct="1">
              <a:defRPr/>
            </a:pPr>
            <a:r>
              <a:rPr lang="en-GB" b="1" dirty="0" smtClean="0"/>
              <a:t>Abbreviations</a:t>
            </a:r>
          </a:p>
          <a:p>
            <a:pPr>
              <a:defRPr/>
            </a:pPr>
            <a:r>
              <a:rPr lang="en-GB" dirty="0" smtClean="0"/>
              <a:t>HF=heart failure</a:t>
            </a:r>
          </a:p>
          <a:p>
            <a:pPr>
              <a:defRPr/>
            </a:pPr>
            <a:endParaRPr lang="en-GB" dirty="0" smtClean="0"/>
          </a:p>
          <a:p>
            <a:pPr eaLnBrk="1" hangingPunct="1">
              <a:defRPr/>
            </a:pPr>
            <a:r>
              <a:rPr lang="en-GB" b="1" dirty="0" smtClean="0"/>
              <a:t>Reference</a:t>
            </a:r>
          </a:p>
          <a:p>
            <a:pPr eaLnBrk="1" hangingPunct="1">
              <a:defRPr/>
            </a:pPr>
            <a:r>
              <a:rPr lang="en-GB" dirty="0" err="1" smtClean="0"/>
              <a:t>Gheorghiade</a:t>
            </a:r>
            <a:r>
              <a:rPr lang="en-GB" dirty="0" smtClean="0"/>
              <a:t> &amp; Pang. J Am </a:t>
            </a:r>
            <a:r>
              <a:rPr lang="en-GB" dirty="0" err="1" smtClean="0"/>
              <a:t>Coll</a:t>
            </a:r>
            <a:r>
              <a:rPr lang="en-GB" dirty="0" smtClean="0"/>
              <a:t> </a:t>
            </a:r>
            <a:r>
              <a:rPr lang="en-GB" dirty="0" err="1" smtClean="0"/>
              <a:t>Cardiol</a:t>
            </a:r>
            <a:r>
              <a:rPr lang="en-GB" dirty="0" smtClean="0"/>
              <a:t> 2009;53:557</a:t>
            </a:r>
            <a:r>
              <a:rPr lang="en-GB" dirty="0" smtClean="0">
                <a:cs typeface="Arial" pitchFamily="34" charset="0"/>
              </a:rPr>
              <a:t>–</a:t>
            </a:r>
            <a:r>
              <a:rPr lang="en-GB" dirty="0" smtClean="0"/>
              <a:t>73</a:t>
            </a:r>
          </a:p>
          <a:p>
            <a:pPr eaLnBrk="1" hangingPunct="1">
              <a:defRPr/>
            </a:pPr>
            <a:endParaRPr lang="en-GB" dirty="0" smtClean="0"/>
          </a:p>
          <a:p>
            <a:pPr eaLnBrk="1" hangingPunct="1">
              <a:defRPr/>
            </a:pPr>
            <a:r>
              <a:rPr lang="en-US" b="1" dirty="0" smtClean="0"/>
              <a:t>Key communication points</a:t>
            </a:r>
          </a:p>
          <a:p>
            <a:pPr marL="223306" indent="-223306">
              <a:buFontTx/>
              <a:buAutoNum type="arabicPeriod"/>
              <a:defRPr/>
            </a:pPr>
            <a:r>
              <a:rPr lang="en-US" dirty="0" smtClean="0"/>
              <a:t>As well as intrinsic/pre-existing kidney disease, renal dysfunction can be caused by the effects of HF</a:t>
            </a:r>
          </a:p>
          <a:p>
            <a:pPr>
              <a:defRPr/>
            </a:pPr>
            <a:endParaRPr lang="en-US" dirty="0" smtClean="0"/>
          </a:p>
        </p:txBody>
      </p:sp>
      <p:sp>
        <p:nvSpPr>
          <p:cNvPr id="4" name="Rectangle 7"/>
          <p:cNvSpPr>
            <a:spLocks noGrp="1" noChangeArrowheads="1"/>
          </p:cNvSpPr>
          <p:nvPr>
            <p:ph type="sldNum" sz="quarter" idx="5"/>
          </p:nvPr>
        </p:nvSpPr>
        <p:spPr/>
        <p:txBody>
          <a:bodyPr/>
          <a:lstStyle/>
          <a:p>
            <a:pPr>
              <a:defRPr/>
            </a:pPr>
            <a:fld id="{97F30334-EA88-4C3C-B087-5AFF9A18FA4E}" type="slidenum">
              <a:rPr lang="en-GB" smtClean="0">
                <a:solidFill>
                  <a:prstClr val="black"/>
                </a:solidFill>
              </a:rPr>
              <a:pPr>
                <a:defRPr/>
              </a:pPr>
              <a:t>12</a:t>
            </a:fld>
            <a:endParaRPr lang="en-GB"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Rot="1" noChangeAspect="1" noChangeArrowheads="1" noTextEdit="1"/>
          </p:cNvSpPr>
          <p:nvPr>
            <p:ph type="sldImg"/>
          </p:nvPr>
        </p:nvSpPr>
        <p:spPr>
          <a:xfrm>
            <a:off x="1141413" y="685800"/>
            <a:ext cx="4575175" cy="3432175"/>
          </a:xfrm>
          <a:ln/>
        </p:spPr>
      </p:sp>
      <p:sp>
        <p:nvSpPr>
          <p:cNvPr id="146435" name="Rectangle 3"/>
          <p:cNvSpPr>
            <a:spLocks noGrp="1" noChangeArrowheads="1"/>
          </p:cNvSpPr>
          <p:nvPr>
            <p:ph type="body" idx="1"/>
          </p:nvPr>
        </p:nvSpPr>
        <p:spPr>
          <a:ln/>
        </p:spPr>
        <p:txBody>
          <a:bodyPr/>
          <a:lstStyle/>
          <a:p>
            <a:pPr>
              <a:spcAft>
                <a:spcPts val="292"/>
              </a:spcAft>
              <a:defRPr/>
            </a:pPr>
            <a:r>
              <a:rPr lang="en-GB" sz="1000" b="1" dirty="0" smtClean="0"/>
              <a:t>Myocardial injury is an important marker in heart failure</a:t>
            </a:r>
          </a:p>
          <a:p>
            <a:pPr>
              <a:spcAft>
                <a:spcPts val="292"/>
              </a:spcAft>
              <a:defRPr/>
            </a:pPr>
            <a:r>
              <a:rPr lang="en-GB" sz="1000" dirty="0" smtClean="0"/>
              <a:t>The importance of myocardial injury in acute heart failure (HF) has not been well studied and remains an area of investigation. However, some useful information is known. Myocardial injury may be related to hemodynamic and/or neurohormonal abnormalities or the result of an ischemic event, such as myocardial infarction (MI). Injury may also be the consequence of a high left ventricular (LV) diastolic pressure, further activation of neurohormones, and/or inotropic stimulation. </a:t>
            </a:r>
          </a:p>
          <a:p>
            <a:pPr>
              <a:spcAft>
                <a:spcPts val="292"/>
              </a:spcAft>
              <a:defRPr/>
            </a:pPr>
            <a:r>
              <a:rPr lang="en-GB" sz="1000" dirty="0" smtClean="0"/>
              <a:t>Troponin is a marker of myocardial damage, and is often released in patients with acute HF, which likely reflects myocardial injury. Troponin release is associated with a three-fold increase in in-hospital mortality, a two-fold increase in post-discharge mortality and a three-fold increase in rehospitalization.</a:t>
            </a:r>
          </a:p>
          <a:p>
            <a:pPr>
              <a:spcAft>
                <a:spcPts val="292"/>
              </a:spcAft>
              <a:defRPr/>
            </a:pPr>
            <a:endParaRPr lang="en-GB" sz="1000" dirty="0" smtClean="0"/>
          </a:p>
          <a:p>
            <a:pPr>
              <a:spcAft>
                <a:spcPts val="292"/>
              </a:spcAft>
              <a:defRPr/>
            </a:pPr>
            <a:r>
              <a:rPr lang="en-GB" sz="1000" b="1" dirty="0" smtClean="0"/>
              <a:t>Abbreviations</a:t>
            </a:r>
          </a:p>
          <a:p>
            <a:pPr>
              <a:spcAft>
                <a:spcPts val="292"/>
              </a:spcAft>
              <a:defRPr/>
            </a:pPr>
            <a:r>
              <a:rPr lang="en-GB" sz="1000" dirty="0" smtClean="0"/>
              <a:t>HF=heart failure; LV=left ventricular; MI=myocardial infarction</a:t>
            </a:r>
          </a:p>
          <a:p>
            <a:pPr>
              <a:spcAft>
                <a:spcPts val="292"/>
              </a:spcAft>
              <a:defRPr/>
            </a:pPr>
            <a:endParaRPr lang="en-GB" sz="1000" dirty="0" smtClean="0"/>
          </a:p>
          <a:p>
            <a:pPr>
              <a:spcAft>
                <a:spcPts val="292"/>
              </a:spcAft>
              <a:defRPr/>
            </a:pPr>
            <a:r>
              <a:rPr lang="en-GB" sz="1000" b="1" dirty="0" smtClean="0"/>
              <a:t>Reference</a:t>
            </a:r>
          </a:p>
          <a:p>
            <a:pPr>
              <a:spcAft>
                <a:spcPts val="292"/>
              </a:spcAft>
              <a:defRPr/>
            </a:pPr>
            <a:r>
              <a:rPr lang="en-GB" sz="1000" dirty="0" smtClean="0"/>
              <a:t>Gheorghiade &amp; Pang. J Am Coll Cardiol 2009;53:557</a:t>
            </a:r>
            <a:r>
              <a:rPr lang="en-GB" sz="1000" dirty="0" smtClean="0">
                <a:cs typeface="Arial" pitchFamily="34" charset="0"/>
              </a:rPr>
              <a:t>–</a:t>
            </a:r>
            <a:r>
              <a:rPr lang="en-GB" sz="1000" dirty="0" smtClean="0"/>
              <a:t>73</a:t>
            </a:r>
          </a:p>
          <a:p>
            <a:pPr>
              <a:spcAft>
                <a:spcPts val="292"/>
              </a:spcAft>
              <a:defRPr/>
            </a:pPr>
            <a:endParaRPr lang="en-GB" sz="1000" dirty="0" smtClean="0"/>
          </a:p>
          <a:p>
            <a:pPr>
              <a:spcAft>
                <a:spcPts val="292"/>
              </a:spcAft>
              <a:defRPr/>
            </a:pPr>
            <a:r>
              <a:rPr lang="en-US" sz="1000" b="1" dirty="0" smtClean="0"/>
              <a:t>Key communication points</a:t>
            </a:r>
          </a:p>
          <a:p>
            <a:pPr marL="222909" indent="-222909">
              <a:spcAft>
                <a:spcPts val="292"/>
              </a:spcAft>
              <a:buFontTx/>
              <a:buAutoNum type="arabicPeriod"/>
              <a:defRPr/>
            </a:pPr>
            <a:r>
              <a:rPr lang="en-US" sz="1000" dirty="0" smtClean="0"/>
              <a:t>Myocardial injury is an important marker in HF</a:t>
            </a:r>
          </a:p>
          <a:p>
            <a:pPr marL="222909" indent="-222909">
              <a:spcAft>
                <a:spcPts val="292"/>
              </a:spcAft>
              <a:buFontTx/>
              <a:buAutoNum type="arabicPeriod"/>
              <a:defRPr/>
            </a:pPr>
            <a:r>
              <a:rPr lang="en-US" sz="1000" dirty="0" smtClean="0"/>
              <a:t>Troponin, a marker of myocardial damage, is often released in acute HF and is associated with a poor prognosis</a:t>
            </a:r>
            <a:endParaRPr lang="en-GB" sz="1000" dirty="0" smtClean="0"/>
          </a:p>
        </p:txBody>
      </p:sp>
      <p:sp>
        <p:nvSpPr>
          <p:cNvPr id="4" name="Rectangle 7"/>
          <p:cNvSpPr>
            <a:spLocks noGrp="1" noChangeArrowheads="1"/>
          </p:cNvSpPr>
          <p:nvPr>
            <p:ph type="sldNum" sz="quarter" idx="5"/>
          </p:nvPr>
        </p:nvSpPr>
        <p:spPr/>
        <p:txBody>
          <a:bodyPr/>
          <a:lstStyle/>
          <a:p>
            <a:pPr>
              <a:defRPr/>
            </a:pPr>
            <a:fld id="{144E98E1-0173-47CA-AEE0-20A2B5EE4DCA}" type="slidenum">
              <a:rPr lang="en-GB" smtClean="0">
                <a:solidFill>
                  <a:prstClr val="black"/>
                </a:solidFill>
              </a:rPr>
              <a:pPr>
                <a:defRPr/>
              </a:pPr>
              <a:t>13</a:t>
            </a:fld>
            <a:endParaRPr lang="en-GB" dirty="0"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8683" y="4343363"/>
            <a:ext cx="5479033" cy="4406588"/>
          </a:xfrm>
        </p:spPr>
        <p:txBody>
          <a:bodyPr>
            <a:normAutofit/>
          </a:bodyPr>
          <a:lstStyle/>
          <a:p>
            <a:pPr>
              <a:lnSpc>
                <a:spcPct val="120000"/>
              </a:lnSpc>
              <a:defRPr/>
            </a:pPr>
            <a:r>
              <a:rPr lang="en-US" sz="800" b="1" dirty="0" smtClean="0"/>
              <a:t>Acute heart failure syndrome episodes are associated with transient increases in </a:t>
            </a:r>
            <a:r>
              <a:rPr lang="en-GB" sz="800" b="1" dirty="0" smtClean="0"/>
              <a:t>N-terminal pro-B-type natriuretic peptide</a:t>
            </a:r>
            <a:r>
              <a:rPr lang="en-US" sz="800" b="1" dirty="0" smtClean="0"/>
              <a:t> and troponin I, a marker of cell injury/death</a:t>
            </a:r>
          </a:p>
          <a:p>
            <a:pPr>
              <a:lnSpc>
                <a:spcPct val="120000"/>
              </a:lnSpc>
              <a:defRPr/>
            </a:pPr>
            <a:r>
              <a:rPr lang="en-GB" sz="700" dirty="0" smtClean="0"/>
              <a:t>An assessment of markers for myocyte injury/death in patients with acute heart failure syndrome (AHFS; n=39), patients with chronic stable systolic heart failure (HF; n=21) and control subjects without HF (n=20) revealed that N-terminal pro B-type natriuretic peptide (NT-pro-BNP) levels were markedly elevated in patients with AHFS  compared with control subjects and patients with stable HF. This increase was transient and the levels of NT-pro-BNP in patients with AHFS steadily decreased following admission to hospital. Troponin I levels were also elevated in both patients with stable HF and AHFS compared with control subjects (p&lt;0.05 for both comparisons), although troponin I levels in patients with AHFS were significantly greater than those in patients with stable HF (p&lt;0.05 for AHFS and stable HF comparison). The increase in troponin I levels in patients with AHFS was transient and levels of troponin I were significantly decreased following chronic recompensation.</a:t>
            </a:r>
            <a:r>
              <a:rPr lang="en-GB" sz="700" baseline="30000" dirty="0" smtClean="0"/>
              <a:t>1</a:t>
            </a:r>
            <a:r>
              <a:rPr lang="en-GB" sz="700" dirty="0" smtClean="0"/>
              <a:t> In a study of circulating cardiac troponin I in patients with HF, the troponin I concentration (mean±SEM) was 72.1±15.8 pg/mL in patients with severe congestive HF (n=35), and 20.4±3.2 and 36.5±5.5 pg/mL in healthy (n=55) and hospitalized (n=25) control subjects, respectively (p&lt;0.01 versus HF patients). None of the patients with HF had evidence of acute myocardial infarction or injury.</a:t>
            </a:r>
            <a:r>
              <a:rPr lang="en-GB" sz="700" baseline="30000" dirty="0" smtClean="0"/>
              <a:t>2</a:t>
            </a:r>
            <a:r>
              <a:rPr lang="en-GB" sz="700" dirty="0" smtClean="0"/>
              <a:t> Thus, troponin I, a marker for cardiac myocyte injury and/or death, is elevated during episodes of AHFS and in patients with severe congestive HF.</a:t>
            </a:r>
          </a:p>
          <a:p>
            <a:pPr>
              <a:lnSpc>
                <a:spcPct val="120000"/>
              </a:lnSpc>
              <a:defRPr/>
            </a:pPr>
            <a:r>
              <a:rPr lang="en-GB" sz="700" dirty="0" smtClean="0"/>
              <a:t>In a study on rat papillary muscles, overstretching caused a 2.4- and a 21-fold increase in the generation of reactive oxygen species and in apoptotic myocyte cell death, respectively. Addition of a nitric oxide-releasing drug (C87-3754) prevented the formation of superoxide anion and programmed cell death. Overstretching is therefore coupled with oxidant stress and myocyte cell death.</a:t>
            </a:r>
            <a:r>
              <a:rPr lang="en-GB" sz="700" baseline="30000" dirty="0" smtClean="0"/>
              <a:t>3 </a:t>
            </a:r>
          </a:p>
          <a:p>
            <a:pPr>
              <a:lnSpc>
                <a:spcPct val="120000"/>
              </a:lnSpc>
              <a:defRPr/>
            </a:pPr>
            <a:endParaRPr lang="en-GB" sz="700" dirty="0" smtClean="0"/>
          </a:p>
          <a:p>
            <a:pPr>
              <a:lnSpc>
                <a:spcPct val="120000"/>
              </a:lnSpc>
              <a:defRPr/>
            </a:pPr>
            <a:r>
              <a:rPr lang="en-GB" sz="800" b="1" dirty="0" smtClean="0"/>
              <a:t>Abbreviations</a:t>
            </a:r>
          </a:p>
          <a:p>
            <a:pPr>
              <a:lnSpc>
                <a:spcPct val="120000"/>
              </a:lnSpc>
              <a:defRPr/>
            </a:pPr>
            <a:r>
              <a:rPr lang="en-GB" sz="700" dirty="0" smtClean="0"/>
              <a:t>AHFS=acute heart failure syndrome; HF=heart failure; NT-pro-BNP= N-terminal pro-B-type natriuretic peptide</a:t>
            </a:r>
          </a:p>
          <a:p>
            <a:pPr>
              <a:lnSpc>
                <a:spcPct val="120000"/>
              </a:lnSpc>
              <a:defRPr/>
            </a:pPr>
            <a:endParaRPr lang="en-GB" sz="700" dirty="0" smtClean="0"/>
          </a:p>
          <a:p>
            <a:pPr>
              <a:lnSpc>
                <a:spcPct val="120000"/>
              </a:lnSpc>
              <a:defRPr/>
            </a:pPr>
            <a:r>
              <a:rPr lang="en-GB" sz="800" b="1" dirty="0" smtClean="0"/>
              <a:t>References</a:t>
            </a:r>
          </a:p>
          <a:p>
            <a:pPr marL="224325" indent="-224325">
              <a:lnSpc>
                <a:spcPct val="120000"/>
              </a:lnSpc>
              <a:buFont typeface="+mj-lt"/>
              <a:buAutoNum type="arabicPeriod"/>
              <a:defRPr/>
            </a:pPr>
            <a:r>
              <a:rPr lang="en-GB" sz="700" dirty="0" smtClean="0"/>
              <a:t>Biolo et al. Circ Heart Fail 2010;3:44–50 </a:t>
            </a:r>
          </a:p>
          <a:p>
            <a:pPr marL="224325" indent="-224325">
              <a:lnSpc>
                <a:spcPct val="120000"/>
              </a:lnSpc>
              <a:buFont typeface="+mj-lt"/>
              <a:buAutoNum type="arabicPeriod"/>
              <a:defRPr/>
            </a:pPr>
            <a:r>
              <a:rPr lang="en-GB" sz="700" dirty="0" smtClean="0"/>
              <a:t>Missov et al. Circulation 1997;96:2953–58</a:t>
            </a:r>
          </a:p>
          <a:p>
            <a:pPr marL="224325" indent="-224325">
              <a:lnSpc>
                <a:spcPct val="120000"/>
              </a:lnSpc>
              <a:buFont typeface="+mj-lt"/>
              <a:buAutoNum type="arabicPeriod"/>
              <a:defRPr/>
            </a:pPr>
            <a:r>
              <a:rPr lang="en-GB" sz="700" dirty="0" smtClean="0"/>
              <a:t>Cheng et al. J Clin Invest 1995;96:2247–59</a:t>
            </a:r>
          </a:p>
          <a:p>
            <a:pPr>
              <a:lnSpc>
                <a:spcPct val="120000"/>
              </a:lnSpc>
              <a:defRPr/>
            </a:pPr>
            <a:endParaRPr lang="en-GB" sz="700" dirty="0" smtClean="0"/>
          </a:p>
          <a:p>
            <a:pPr>
              <a:lnSpc>
                <a:spcPct val="120000"/>
              </a:lnSpc>
              <a:defRPr/>
            </a:pPr>
            <a:r>
              <a:rPr lang="en-US" sz="800" b="1" dirty="0" smtClean="0"/>
              <a:t>Key communication points</a:t>
            </a:r>
          </a:p>
          <a:p>
            <a:pPr marL="224325" indent="-224325">
              <a:lnSpc>
                <a:spcPct val="120000"/>
              </a:lnSpc>
              <a:buFont typeface="+mj-lt"/>
              <a:buAutoNum type="arabicPeriod"/>
              <a:defRPr/>
            </a:pPr>
            <a:r>
              <a:rPr lang="en-GB" sz="700" dirty="0" smtClean="0"/>
              <a:t>Markers of cell injury/death are elevated during AHFS episodes and in patients with severe congestive HF</a:t>
            </a:r>
          </a:p>
          <a:p>
            <a:pPr marL="224325" indent="-224325">
              <a:lnSpc>
                <a:spcPct val="120000"/>
              </a:lnSpc>
              <a:buFont typeface="+mj-lt"/>
              <a:buAutoNum type="arabicPeriod"/>
              <a:defRPr/>
            </a:pPr>
            <a:r>
              <a:rPr lang="en-GB" sz="700" dirty="0" smtClean="0"/>
              <a:t>Non-ischemic processes that occur during AHFS, such as mechanical strain and oxidative stress, can cause myocyte cell death</a:t>
            </a:r>
          </a:p>
        </p:txBody>
      </p:sp>
      <p:sp>
        <p:nvSpPr>
          <p:cNvPr id="4" name="Slide Number Placeholder 3"/>
          <p:cNvSpPr>
            <a:spLocks noGrp="1"/>
          </p:cNvSpPr>
          <p:nvPr>
            <p:ph type="sldNum" sz="quarter" idx="5"/>
          </p:nvPr>
        </p:nvSpPr>
        <p:spPr/>
        <p:txBody>
          <a:bodyPr/>
          <a:lstStyle/>
          <a:p>
            <a:pPr>
              <a:defRPr/>
            </a:pPr>
            <a:fld id="{8B76D937-9E93-48D8-B670-2767C98018DB}" type="slidenum">
              <a:rPr lang="en-GB" smtClean="0">
                <a:solidFill>
                  <a:prstClr val="black"/>
                </a:solidFill>
              </a:rPr>
              <a:pPr>
                <a:defRPr/>
              </a:pPr>
              <a:t>14</a:t>
            </a:fld>
            <a:endParaRPr lang="en-GB"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000" b="1" dirty="0" smtClean="0"/>
              <a:t>RELAX-AHF: increase from baseline in hs-cTnT levels was associated with increased mortality in patients with AHF</a:t>
            </a:r>
          </a:p>
          <a:p>
            <a:pPr>
              <a:defRPr/>
            </a:pPr>
            <a:r>
              <a:rPr lang="en-GB" sz="1000" dirty="0" smtClean="0"/>
              <a:t>In the RELAX-AHF study, 1161 patients hospitalized for acute heart failure with systolic blood pressure &gt;125 mmHg and mild-to-moderate renal impairment, and who had received i.v. furosemide (or equivalent), were randomized within 16 hours of presentation to serelaxin 30 µg/kg/d (n=581) or placebo (n=580). An increase in hs-cTnT levels ≥20% from baseline was associated with a significant increase risk of 180-day mortality (hazard ratio 1.80, 95% confidence interval 1.16, 2.78). Increases in hs-cTnT levels from baseline at Days 2, 5 and 14 were also associated with increased 180-day mortality. At Day 2, an increase in hs-cTnT ≥20% over baseline, </a:t>
            </a:r>
            <a:r>
              <a:rPr lang="en-GB" sz="1000" dirty="0" smtClean="0">
                <a:solidFill>
                  <a:srgbClr val="000000"/>
                </a:solidFill>
                <a:ea typeface="MS PGothic" pitchFamily="34" charset="-128"/>
              </a:rPr>
              <a:t>indicative of substantial additional myocardial necrosis, almost doubled the risk of mortality through Day 180.</a:t>
            </a:r>
          </a:p>
          <a:p>
            <a:pPr>
              <a:defRPr/>
            </a:pPr>
            <a:endParaRPr lang="en-GB" sz="1000" dirty="0" smtClean="0">
              <a:solidFill>
                <a:srgbClr val="000000"/>
              </a:solidFill>
              <a:ea typeface="MS PGothic" pitchFamily="34" charset="-128"/>
            </a:endParaRPr>
          </a:p>
          <a:p>
            <a:pPr>
              <a:defRPr/>
            </a:pPr>
            <a:r>
              <a:rPr lang="en-GB" sz="1000" b="1" dirty="0" smtClean="0"/>
              <a:t>Abbreviations</a:t>
            </a:r>
            <a:endParaRPr lang="en-GB" sz="1000" dirty="0" smtClean="0"/>
          </a:p>
          <a:p>
            <a:pPr eaLnBrk="1" hangingPunct="1">
              <a:spcBef>
                <a:spcPct val="0"/>
              </a:spcBef>
              <a:defRPr/>
            </a:pPr>
            <a:r>
              <a:rPr lang="en-GB" sz="1000" dirty="0" smtClean="0">
                <a:cs typeface="Arial" pitchFamily="34" charset="0"/>
              </a:rPr>
              <a:t>hs-cTnT=</a:t>
            </a:r>
            <a:r>
              <a:rPr lang="en-GB" sz="1000" dirty="0" smtClean="0"/>
              <a:t>high sensitivity cardiac troponin T;</a:t>
            </a:r>
            <a:r>
              <a:rPr lang="en-GB" sz="1000" dirty="0" smtClean="0">
                <a:cs typeface="Arial" pitchFamily="34" charset="0"/>
              </a:rPr>
              <a:t> RELAX-AHF=RELAXin in Acute Heart Failure</a:t>
            </a:r>
            <a:endParaRPr lang="en-GB" sz="1000" dirty="0" smtClean="0"/>
          </a:p>
          <a:p>
            <a:pPr eaLnBrk="1" hangingPunct="1">
              <a:spcBef>
                <a:spcPct val="0"/>
              </a:spcBef>
              <a:defRPr/>
            </a:pPr>
            <a:endParaRPr lang="en-GB" sz="1000" b="1" dirty="0" smtClean="0"/>
          </a:p>
          <a:p>
            <a:pPr eaLnBrk="1" hangingPunct="1">
              <a:spcBef>
                <a:spcPct val="0"/>
              </a:spcBef>
              <a:defRPr/>
            </a:pPr>
            <a:r>
              <a:rPr lang="en-GB" sz="1000" b="1" dirty="0" smtClean="0"/>
              <a:t>Reference</a:t>
            </a:r>
          </a:p>
          <a:p>
            <a:pPr eaLnBrk="1" hangingPunct="1">
              <a:spcBef>
                <a:spcPct val="0"/>
              </a:spcBef>
              <a:defRPr/>
            </a:pPr>
            <a:r>
              <a:rPr lang="en-US" sz="1000" dirty="0" smtClean="0"/>
              <a:t>Metra et al. J </a:t>
            </a:r>
            <a:r>
              <a:rPr lang="en-US" sz="1000" kern="0" dirty="0" smtClean="0">
                <a:solidFill>
                  <a:prstClr val="black"/>
                </a:solidFill>
              </a:rPr>
              <a:t>Am </a:t>
            </a:r>
            <a:r>
              <a:rPr lang="en-US" sz="1000" kern="0" dirty="0" err="1" smtClean="0">
                <a:solidFill>
                  <a:prstClr val="black"/>
                </a:solidFill>
              </a:rPr>
              <a:t>Coll</a:t>
            </a:r>
            <a:r>
              <a:rPr lang="en-US" sz="1000" kern="0" dirty="0" smtClean="0">
                <a:solidFill>
                  <a:prstClr val="black"/>
                </a:solidFill>
              </a:rPr>
              <a:t> </a:t>
            </a:r>
            <a:r>
              <a:rPr lang="en-US" sz="1000" kern="0" dirty="0" err="1" smtClean="0">
                <a:solidFill>
                  <a:prstClr val="black"/>
                </a:solidFill>
              </a:rPr>
              <a:t>Cardiol</a:t>
            </a:r>
            <a:r>
              <a:rPr lang="en-US" sz="1000" kern="0" dirty="0" smtClean="0">
                <a:solidFill>
                  <a:prstClr val="black"/>
                </a:solidFill>
              </a:rPr>
              <a:t> 2013;61:196–206</a:t>
            </a:r>
            <a:endParaRPr lang="en-US" sz="1000" dirty="0" smtClean="0"/>
          </a:p>
          <a:p>
            <a:pPr eaLnBrk="1" hangingPunct="1">
              <a:spcBef>
                <a:spcPct val="0"/>
              </a:spcBef>
              <a:defRPr/>
            </a:pPr>
            <a:endParaRPr lang="en-GB" sz="1000" b="1" dirty="0" smtClean="0"/>
          </a:p>
          <a:p>
            <a:pPr eaLnBrk="1" hangingPunct="1">
              <a:spcBef>
                <a:spcPct val="0"/>
              </a:spcBef>
              <a:defRPr/>
            </a:pPr>
            <a:r>
              <a:rPr lang="en-GB" sz="1000" b="1" dirty="0" smtClean="0"/>
              <a:t>Key communication point</a:t>
            </a:r>
          </a:p>
          <a:p>
            <a:pPr>
              <a:defRPr/>
            </a:pPr>
            <a:r>
              <a:rPr lang="en-GB" sz="1000" dirty="0" smtClean="0"/>
              <a:t>In the RELAX-AHF study, an increase in hs-cTnT levels was associated with increased 180-day mortality.</a:t>
            </a:r>
          </a:p>
          <a:p>
            <a:pPr>
              <a:defRPr/>
            </a:pPr>
            <a:endParaRPr lang="en-GB" sz="1000" dirty="0" smtClean="0"/>
          </a:p>
        </p:txBody>
      </p:sp>
      <p:sp>
        <p:nvSpPr>
          <p:cNvPr id="4" name="Slide Number Placeholder 3"/>
          <p:cNvSpPr>
            <a:spLocks noGrp="1"/>
          </p:cNvSpPr>
          <p:nvPr>
            <p:ph type="sldNum" sz="quarter" idx="5"/>
          </p:nvPr>
        </p:nvSpPr>
        <p:spPr/>
        <p:txBody>
          <a:bodyPr/>
          <a:lstStyle/>
          <a:p>
            <a:pPr>
              <a:defRPr/>
            </a:pPr>
            <a:fld id="{90C55A85-EA6D-4A90-BAD8-1570A9E2301B}" type="slidenum">
              <a:rPr lang="en-GB" smtClean="0">
                <a:solidFill>
                  <a:prstClr val="black"/>
                </a:solidFill>
              </a:rPr>
              <a:pPr>
                <a:defRPr/>
              </a:pPr>
              <a:t>15</a:t>
            </a:fld>
            <a:endParaRPr lang="en-GB"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p:spPr>
        <p:txBody>
          <a:bodyPr/>
          <a:lstStyle/>
          <a:p>
            <a:r>
              <a:rPr lang="en-GB" sz="1000" b="1" dirty="0" smtClean="0">
                <a:latin typeface="Arial" charset="0"/>
              </a:rPr>
              <a:t>Cell death and injury in heart failure: multiple mechanisms and evolving concepts</a:t>
            </a:r>
          </a:p>
          <a:p>
            <a:r>
              <a:rPr lang="en-GB" sz="1000" dirty="0" smtClean="0">
                <a:latin typeface="Arial" charset="0"/>
              </a:rPr>
              <a:t>It has been well established that cells can die via different processes, such as apoptosis (programmed cell death) or by necrosis (accidental cell death). These processes may occur to myocardial cells in response to various stimuli, such as oxidative or mechanical stress, in acute heart failure. Another process called </a:t>
            </a:r>
            <a:r>
              <a:rPr lang="en-GB" sz="1000" dirty="0" err="1" smtClean="0">
                <a:latin typeface="Arial" charset="0"/>
              </a:rPr>
              <a:t>necroptosis</a:t>
            </a:r>
            <a:r>
              <a:rPr lang="en-GB" sz="1000" dirty="0" smtClean="0">
                <a:latin typeface="Arial" charset="0"/>
              </a:rPr>
              <a:t>, a kind of programmed cell necrosis, has been postulated and this process could also play a role in mediating myocardial cell death in acute heart failure.</a:t>
            </a:r>
            <a:endParaRPr lang="en-GB" sz="1000" dirty="0" smtClean="0">
              <a:solidFill>
                <a:srgbClr val="000000"/>
              </a:solidFill>
              <a:latin typeface="Arial" charset="0"/>
              <a:ea typeface="MS PGothic" pitchFamily="34" charset="-128"/>
            </a:endParaRPr>
          </a:p>
          <a:p>
            <a:endParaRPr lang="en-GB" sz="1000" dirty="0" smtClean="0">
              <a:solidFill>
                <a:srgbClr val="000000"/>
              </a:solidFill>
              <a:latin typeface="Arial" charset="0"/>
              <a:ea typeface="MS PGothic" pitchFamily="34" charset="-128"/>
            </a:endParaRPr>
          </a:p>
          <a:p>
            <a:r>
              <a:rPr lang="en-GB" sz="1000" b="1" dirty="0" smtClean="0">
                <a:latin typeface="Arial" charset="0"/>
              </a:rPr>
              <a:t>Abbreviations</a:t>
            </a:r>
            <a:endParaRPr lang="en-GB" sz="1000" dirty="0" smtClean="0">
              <a:latin typeface="Arial" charset="0"/>
            </a:endParaRPr>
          </a:p>
          <a:p>
            <a:pPr eaLnBrk="1" hangingPunct="1"/>
            <a:r>
              <a:rPr lang="en-GB" sz="1000" dirty="0" smtClean="0">
                <a:latin typeface="Arial" charset="0"/>
              </a:rPr>
              <a:t>DNA=deoxyribonucleic acid; RIPK= receptor-interacting serine/</a:t>
            </a:r>
            <a:r>
              <a:rPr lang="en-GB" sz="1000" dirty="0" err="1" smtClean="0">
                <a:latin typeface="Arial" charset="0"/>
              </a:rPr>
              <a:t>threonine</a:t>
            </a:r>
            <a:r>
              <a:rPr lang="en-GB" sz="1000" dirty="0" smtClean="0">
                <a:latin typeface="Arial" charset="0"/>
              </a:rPr>
              <a:t>-protein </a:t>
            </a:r>
            <a:r>
              <a:rPr lang="en-GB" sz="1000" dirty="0" err="1" smtClean="0">
                <a:latin typeface="Arial" charset="0"/>
              </a:rPr>
              <a:t>kinase</a:t>
            </a:r>
            <a:endParaRPr lang="en-US" sz="1000" dirty="0" smtClean="0">
              <a:latin typeface="Arial" charset="0"/>
            </a:endParaRPr>
          </a:p>
          <a:p>
            <a:pPr eaLnBrk="1" hangingPunct="1">
              <a:spcBef>
                <a:spcPct val="0"/>
              </a:spcBef>
            </a:pPr>
            <a:endParaRPr lang="en-GB" sz="1000" b="1" dirty="0" smtClean="0">
              <a:latin typeface="Arial" charset="0"/>
            </a:endParaRPr>
          </a:p>
          <a:p>
            <a:pPr eaLnBrk="1" hangingPunct="1">
              <a:spcBef>
                <a:spcPct val="0"/>
              </a:spcBef>
            </a:pPr>
            <a:r>
              <a:rPr lang="en-GB" sz="1000" b="1" dirty="0" smtClean="0">
                <a:latin typeface="Arial" charset="0"/>
              </a:rPr>
              <a:t>Reference</a:t>
            </a:r>
          </a:p>
          <a:p>
            <a:pPr eaLnBrk="1" hangingPunct="1">
              <a:spcBef>
                <a:spcPct val="0"/>
              </a:spcBef>
            </a:pPr>
            <a:r>
              <a:rPr lang="en-GB" sz="1000" dirty="0" smtClean="0">
                <a:solidFill>
                  <a:srgbClr val="000000"/>
                </a:solidFill>
                <a:latin typeface="Arial" charset="0"/>
              </a:rPr>
              <a:t>Liu. Can J </a:t>
            </a:r>
            <a:r>
              <a:rPr lang="en-GB" sz="1000" dirty="0" err="1" smtClean="0">
                <a:solidFill>
                  <a:srgbClr val="000000"/>
                </a:solidFill>
                <a:latin typeface="Arial" charset="0"/>
              </a:rPr>
              <a:t>Cardiol</a:t>
            </a:r>
            <a:r>
              <a:rPr lang="en-GB" sz="1000" dirty="0" smtClean="0">
                <a:solidFill>
                  <a:srgbClr val="000000"/>
                </a:solidFill>
                <a:latin typeface="Arial" charset="0"/>
              </a:rPr>
              <a:t> 1999;15:8–10B</a:t>
            </a:r>
          </a:p>
          <a:p>
            <a:pPr eaLnBrk="1" hangingPunct="1">
              <a:spcBef>
                <a:spcPct val="0"/>
              </a:spcBef>
            </a:pPr>
            <a:r>
              <a:rPr lang="en-GB" sz="1000" dirty="0" smtClean="0">
                <a:solidFill>
                  <a:srgbClr val="000000"/>
                </a:solidFill>
                <a:latin typeface="Arial" charset="0"/>
              </a:rPr>
              <a:t>Li, Liu.  Circ Res 2009;</a:t>
            </a:r>
            <a:r>
              <a:rPr lang="en-CA" sz="1000" dirty="0" smtClean="0">
                <a:latin typeface="Arial" charset="0"/>
              </a:rPr>
              <a:t>104:896–904 </a:t>
            </a:r>
            <a:br>
              <a:rPr lang="en-CA" sz="1000" dirty="0" smtClean="0">
                <a:latin typeface="Arial" charset="0"/>
              </a:rPr>
            </a:br>
            <a:r>
              <a:rPr lang="en-CA" sz="1000" dirty="0" smtClean="0">
                <a:latin typeface="Arial" charset="0"/>
              </a:rPr>
              <a:t>Li et al. Hypertension 2010;56:1109–17</a:t>
            </a:r>
          </a:p>
          <a:p>
            <a:pPr eaLnBrk="1" hangingPunct="1">
              <a:spcBef>
                <a:spcPct val="0"/>
              </a:spcBef>
            </a:pPr>
            <a:r>
              <a:rPr lang="en-CA" sz="1000" dirty="0" smtClean="0">
                <a:solidFill>
                  <a:srgbClr val="000000"/>
                </a:solidFill>
                <a:latin typeface="Arial" charset="0"/>
              </a:rPr>
              <a:t>Li et al. Cell 2012;150:339–50</a:t>
            </a:r>
          </a:p>
          <a:p>
            <a:pPr eaLnBrk="1" hangingPunct="1">
              <a:spcBef>
                <a:spcPct val="0"/>
              </a:spcBef>
            </a:pPr>
            <a:r>
              <a:rPr lang="en-CA" sz="1000" dirty="0" err="1" smtClean="0">
                <a:solidFill>
                  <a:srgbClr val="000000"/>
                </a:solidFill>
                <a:latin typeface="Arial" charset="0"/>
              </a:rPr>
              <a:t>Vandenbeele</a:t>
            </a:r>
            <a:r>
              <a:rPr lang="en-CA" sz="1000" dirty="0" smtClean="0">
                <a:solidFill>
                  <a:srgbClr val="000000"/>
                </a:solidFill>
                <a:latin typeface="Arial" charset="0"/>
              </a:rPr>
              <a:t> et al. Nat Review </a:t>
            </a:r>
            <a:r>
              <a:rPr lang="en-CA" sz="1000" dirty="0" err="1" smtClean="0">
                <a:solidFill>
                  <a:srgbClr val="000000"/>
                </a:solidFill>
                <a:latin typeface="Arial" charset="0"/>
              </a:rPr>
              <a:t>Molec</a:t>
            </a:r>
            <a:r>
              <a:rPr lang="en-CA" sz="1000" dirty="0" smtClean="0">
                <a:solidFill>
                  <a:srgbClr val="000000"/>
                </a:solidFill>
                <a:latin typeface="Arial" charset="0"/>
              </a:rPr>
              <a:t> Cell </a:t>
            </a:r>
            <a:r>
              <a:rPr lang="en-CA" sz="1000" dirty="0" err="1" smtClean="0">
                <a:solidFill>
                  <a:srgbClr val="000000"/>
                </a:solidFill>
                <a:latin typeface="Arial" charset="0"/>
              </a:rPr>
              <a:t>Biol</a:t>
            </a:r>
            <a:r>
              <a:rPr lang="en-CA" sz="1000" dirty="0" smtClean="0">
                <a:solidFill>
                  <a:srgbClr val="000000"/>
                </a:solidFill>
                <a:latin typeface="Arial" charset="0"/>
              </a:rPr>
              <a:t> 2010;11:700–14</a:t>
            </a:r>
            <a:endParaRPr lang="en-GB" sz="1000" dirty="0" smtClean="0">
              <a:solidFill>
                <a:srgbClr val="000000"/>
              </a:solidFill>
              <a:latin typeface="Arial" charset="0"/>
            </a:endParaRPr>
          </a:p>
          <a:p>
            <a:pPr eaLnBrk="1" hangingPunct="1">
              <a:spcBef>
                <a:spcPct val="0"/>
              </a:spcBef>
            </a:pPr>
            <a:endParaRPr lang="en-GB" sz="1000" b="1" dirty="0" smtClean="0">
              <a:latin typeface="Arial" charset="0"/>
            </a:endParaRPr>
          </a:p>
          <a:p>
            <a:pPr eaLnBrk="1" hangingPunct="1">
              <a:spcBef>
                <a:spcPct val="0"/>
              </a:spcBef>
            </a:pPr>
            <a:r>
              <a:rPr lang="en-GB" sz="1000" b="1" dirty="0" smtClean="0">
                <a:latin typeface="Arial" charset="0"/>
              </a:rPr>
              <a:t>Key communication point</a:t>
            </a:r>
          </a:p>
          <a:p>
            <a:r>
              <a:rPr lang="en-GB" sz="1000" dirty="0" smtClean="0">
                <a:latin typeface="Arial" charset="0"/>
              </a:rPr>
              <a:t>Myocardial damage may occur in acute heart failure via different processes</a:t>
            </a:r>
            <a:endParaRPr lang="en-US" sz="1000" dirty="0" smtClean="0">
              <a:latin typeface="Arial" charset="0"/>
            </a:endParaRPr>
          </a:p>
        </p:txBody>
      </p:sp>
      <p:sp>
        <p:nvSpPr>
          <p:cNvPr id="4" name="Rectangle 7"/>
          <p:cNvSpPr>
            <a:spLocks noGrp="1" noChangeArrowheads="1"/>
          </p:cNvSpPr>
          <p:nvPr>
            <p:ph type="sldNum" sz="quarter" idx="5"/>
          </p:nvPr>
        </p:nvSpPr>
        <p:spPr/>
        <p:txBody>
          <a:bodyPr/>
          <a:lstStyle/>
          <a:p>
            <a:pPr>
              <a:defRPr/>
            </a:pPr>
            <a:fld id="{5A583C79-2984-474B-A9CC-6AD81403F591}" type="slidenum">
              <a:rPr lang="en-GB" smtClean="0">
                <a:solidFill>
                  <a:prstClr val="black"/>
                </a:solidFill>
              </a:rPr>
              <a:pPr>
                <a:defRPr/>
              </a:pPr>
              <a:t>16</a:t>
            </a:fld>
            <a:endParaRPr lang="en-GB" dirty="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Autofit/>
          </a:bodyPr>
          <a:lstStyle/>
          <a:p>
            <a:pPr>
              <a:defRPr/>
            </a:pPr>
            <a:r>
              <a:rPr lang="en-GB" sz="1000" b="1" dirty="0" smtClean="0"/>
              <a:t>Inflammatory cytokine expression is associated with worsening renal function, cardiac stress and increased mortality in acute heart failure</a:t>
            </a:r>
          </a:p>
          <a:p>
            <a:pPr>
              <a:defRPr/>
            </a:pPr>
            <a:r>
              <a:rPr lang="en-US" sz="1000" dirty="0" smtClean="0"/>
              <a:t>Tumor necrosis factor-α (TNF-α) and interleukin-6 (IL-6) are inflammatory cytokines. In this study, 465 patients hospitalized for AHF (diagnosed using European Society of Cardiology [ESC] guidelines) underwent blood sampling ~48 hours post-admission to analyze levels of markers including cystatin C, N-terminal pro-B-type natriuretic peptide (NT-</a:t>
            </a:r>
            <a:r>
              <a:rPr lang="en-US" sz="1000" dirty="0" err="1" smtClean="0"/>
              <a:t>proBNP</a:t>
            </a:r>
            <a:r>
              <a:rPr lang="en-US" sz="1000" dirty="0" smtClean="0"/>
              <a:t>), TNF-α and IL-6. Levels of TNF-α and IL-6 were assessed relative to renal function (evaluated using cystatin C) and cardiac stress (evaluated using NT-</a:t>
            </a:r>
            <a:r>
              <a:rPr lang="en-US" sz="1000" dirty="0" err="1" smtClean="0"/>
              <a:t>proBNP</a:t>
            </a:r>
            <a:r>
              <a:rPr lang="en-US" sz="1000" dirty="0" smtClean="0"/>
              <a:t>). Patients were followed-up for 12 months to assess all-cause mortality incidence relative to inflammatory marker levels.</a:t>
            </a:r>
          </a:p>
          <a:p>
            <a:pPr>
              <a:defRPr/>
            </a:pPr>
            <a:r>
              <a:rPr lang="en-GB" sz="1000" dirty="0" smtClean="0"/>
              <a:t>The main findings of this study were that elevated levels of TNF-α significantly correlated with worsening renal function (assessed using cystatin C; p&lt;0.001) and elevated levels of IL-6 significantly correlated with increased cardiac stress (assessed using NT-</a:t>
            </a:r>
            <a:r>
              <a:rPr lang="en-GB" sz="1000" dirty="0" err="1" smtClean="0"/>
              <a:t>proBNP</a:t>
            </a:r>
            <a:r>
              <a:rPr lang="en-GB" sz="1000" dirty="0" smtClean="0"/>
              <a:t>; p&lt;0.001). </a:t>
            </a:r>
            <a:r>
              <a:rPr lang="en-US" sz="1000" dirty="0" smtClean="0">
                <a:solidFill>
                  <a:srgbClr val="000000"/>
                </a:solidFill>
              </a:rPr>
              <a:t>Furthermore, elevated IL-6 was an independent predictor of 1-year mortality (p&lt;0.001). </a:t>
            </a:r>
            <a:r>
              <a:rPr lang="en-GB" sz="1000" dirty="0"/>
              <a:t>TNF-α </a:t>
            </a:r>
            <a:r>
              <a:rPr lang="en-GB" sz="1000" dirty="0" smtClean="0"/>
              <a:t>was not an independent predictor of mortality in the overall patient population, but did have significant prognostic value in the subgroup of patients with both low cystatin C and low NT-</a:t>
            </a:r>
            <a:r>
              <a:rPr lang="en-GB" sz="1000" dirty="0" err="1" smtClean="0"/>
              <a:t>proBNP</a:t>
            </a:r>
            <a:r>
              <a:rPr lang="en-GB" sz="1000" dirty="0" smtClean="0"/>
              <a:t> (p=0.03).</a:t>
            </a:r>
            <a:endParaRPr lang="en-US" sz="1000" dirty="0" smtClean="0"/>
          </a:p>
          <a:p>
            <a:pPr>
              <a:defRPr/>
            </a:pPr>
            <a:endParaRPr lang="en-US" sz="1000" dirty="0" smtClean="0"/>
          </a:p>
          <a:p>
            <a:pPr>
              <a:defRPr/>
            </a:pPr>
            <a:r>
              <a:rPr lang="en-US" sz="1000" b="1" dirty="0" smtClean="0"/>
              <a:t>Abbreviations</a:t>
            </a:r>
          </a:p>
          <a:p>
            <a:pPr>
              <a:defRPr/>
            </a:pPr>
            <a:r>
              <a:rPr lang="en-US" sz="1000" dirty="0" smtClean="0"/>
              <a:t>AHF=acute heart failure; ESC=European Society of Cardiology; IL-6=interleukin-6; NT-pro-BNP= N-terminal pro-B-type natriuretic peptide; TNF-α=Tumor necrosis factor-α</a:t>
            </a:r>
          </a:p>
          <a:p>
            <a:pPr>
              <a:defRPr/>
            </a:pPr>
            <a:endParaRPr lang="en-US" sz="1000" dirty="0" smtClean="0"/>
          </a:p>
          <a:p>
            <a:pPr>
              <a:defRPr/>
            </a:pPr>
            <a:r>
              <a:rPr lang="en-US" sz="1000" b="1" dirty="0" smtClean="0"/>
              <a:t>References</a:t>
            </a:r>
          </a:p>
          <a:p>
            <a:pPr>
              <a:defRPr/>
            </a:pPr>
            <a:r>
              <a:rPr lang="en-US" sz="1000" dirty="0" err="1" smtClean="0">
                <a:solidFill>
                  <a:srgbClr val="000000"/>
                </a:solidFill>
                <a:ea typeface="msgothic"/>
                <a:cs typeface="msgothic"/>
              </a:rPr>
              <a:t>Lassus</a:t>
            </a:r>
            <a:r>
              <a:rPr lang="en-US" sz="1000" dirty="0" smtClean="0">
                <a:solidFill>
                  <a:srgbClr val="000000"/>
                </a:solidFill>
                <a:ea typeface="msgothic"/>
                <a:cs typeface="msgothic"/>
              </a:rPr>
              <a:t> et al. Biomarkers 2011;16:302–310.</a:t>
            </a:r>
          </a:p>
          <a:p>
            <a:pPr>
              <a:defRPr/>
            </a:pPr>
            <a:endParaRPr lang="en-US" sz="1000" dirty="0" smtClean="0"/>
          </a:p>
          <a:p>
            <a:pPr>
              <a:defRPr/>
            </a:pPr>
            <a:r>
              <a:rPr lang="en-US" sz="1000" b="1" dirty="0" smtClean="0"/>
              <a:t>Key communication points</a:t>
            </a:r>
          </a:p>
          <a:p>
            <a:pPr marL="224325" indent="-224325">
              <a:buFont typeface="+mj-lt"/>
              <a:buAutoNum type="arabicPeriod"/>
              <a:defRPr/>
            </a:pPr>
            <a:r>
              <a:rPr lang="en-US" sz="1000" dirty="0" smtClean="0"/>
              <a:t>Elevated levels of inflammatory markers are associated with worsening renal function and cardiac stress in patients with AHF</a:t>
            </a:r>
          </a:p>
          <a:p>
            <a:pPr marL="224325" indent="-224325">
              <a:buFont typeface="+mj-lt"/>
              <a:buAutoNum type="arabicPeriod"/>
              <a:defRPr/>
            </a:pPr>
            <a:r>
              <a:rPr lang="en-US" sz="1000" dirty="0" smtClean="0"/>
              <a:t>Furthermore, elevated levels of inflammatory markers, such as IL-6, are also associated with increased risk of mortality in patients with AHF</a:t>
            </a:r>
          </a:p>
          <a:p>
            <a:pPr>
              <a:defRPr/>
            </a:pPr>
            <a:endParaRPr lang="en-US" sz="1000" dirty="0"/>
          </a:p>
        </p:txBody>
      </p:sp>
      <p:sp>
        <p:nvSpPr>
          <p:cNvPr id="4" name="Slide Number Placeholder 3"/>
          <p:cNvSpPr>
            <a:spLocks noGrp="1"/>
          </p:cNvSpPr>
          <p:nvPr>
            <p:ph type="sldNum" sz="quarter" idx="5"/>
          </p:nvPr>
        </p:nvSpPr>
        <p:spPr/>
        <p:txBody>
          <a:bodyPr/>
          <a:lstStyle/>
          <a:p>
            <a:pPr>
              <a:defRPr/>
            </a:pPr>
            <a:fld id="{5F101C07-1BCA-409E-B104-2AD4C79045FC}" type="slidenum">
              <a:rPr lang="en-GB" smtClean="0">
                <a:solidFill>
                  <a:prstClr val="black"/>
                </a:solidFill>
              </a:rPr>
              <a:pPr>
                <a:defRPr/>
              </a:pPr>
              <a:t>17</a:t>
            </a:fld>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r>
              <a:rPr lang="en-US" b="1" dirty="0" smtClean="0"/>
              <a:t>Episodes of acute heart failure syndrome are associated with marked and transient increases in markers for extracellular matrix turnover</a:t>
            </a:r>
          </a:p>
          <a:p>
            <a:pPr>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r>
              <a:rPr lang="en-GB" dirty="0" smtClean="0"/>
              <a:t>An assessment of markers for extracellular matrix (ECM) turnover in patients with acute heart failure syndrome (AHFS; n=39), patients with chronic stable systolic heart failure (HF; n=21) and control subjects without HF (n=20) revealed that </a:t>
            </a:r>
            <a:r>
              <a:rPr lang="en-GB" dirty="0" err="1" smtClean="0"/>
              <a:t>procollagen</a:t>
            </a:r>
            <a:r>
              <a:rPr lang="en-GB" dirty="0" smtClean="0"/>
              <a:t> type III N-terminal peptide (PIIINP), a marker of collagen synthesis, was significantly increased in patients with AHFS compared with control subjects and patients with stable HF (p&lt;0.05 for both comparisons). The increase in PIIINP was transient, and levels of PIIINP in AHFS patients were significantly decreased following chronic </a:t>
            </a:r>
            <a:r>
              <a:rPr lang="en-GB" dirty="0" err="1" smtClean="0"/>
              <a:t>recompensation</a:t>
            </a:r>
            <a:r>
              <a:rPr lang="en-GB" dirty="0" smtClean="0"/>
              <a:t>. Similarly, matrix metalloproteinase-2 (MMP-2) and tissue inhibitors of matrix metalloproteinases-1 (TIMP-1) were also significantly increased in patients with AHFS compared with control subjects and patients with stable HF (p&lt;0.05 for all comparisons). These increases in MMP-2 and TIMP-1 in patients with AHFS were transient and decreased following chronic </a:t>
            </a:r>
            <a:r>
              <a:rPr lang="en-GB" dirty="0" err="1" smtClean="0"/>
              <a:t>recompensation</a:t>
            </a:r>
            <a:r>
              <a:rPr lang="en-GB" dirty="0" smtClean="0"/>
              <a:t>. Thus, episodes of AHFS are associated with increases in markers for ECM turnover.</a:t>
            </a:r>
            <a:r>
              <a:rPr lang="en-GB" baseline="30000" dirty="0" smtClean="0"/>
              <a:t>1</a:t>
            </a:r>
            <a:endParaRPr lang="en-GB" dirty="0" smtClean="0">
              <a:latin typeface="Arial" charset="0"/>
              <a:ea typeface="msgothic" charset="0"/>
              <a:cs typeface="msgothic" charset="0"/>
            </a:endParaRPr>
          </a:p>
          <a:p>
            <a:pPr>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r>
              <a:rPr lang="en-GB" dirty="0" smtClean="0">
                <a:latin typeface="Arial" charset="0"/>
                <a:ea typeface="msgothic" charset="0"/>
                <a:cs typeface="msgothic" charset="0"/>
              </a:rPr>
              <a:t>In a study that examined markers of ECM turnover in control subjects without hypertension (n=39), control patients with hypertension (n=14), patients with left ventricular hypertrophy (LVH) but without chronic heart failure (CHF) (n=23), and patients with LVH and CHF (n=26), levels of MMP-13 were significant decreased in patients with LVH (with or without CHF) compared with control subjects. Furthermore, TIMP-1 was elevated in patients with LVH and CHF but not in those with LVH without CHF. Higher levels of TIMP-1 were associated with increased left ventricular (LV) mass and decreased LV volume/mass ratio, and TIMP-1 levels &gt;1200 </a:t>
            </a:r>
            <a:r>
              <a:rPr lang="en-GB" dirty="0" err="1" smtClean="0">
                <a:latin typeface="Arial" charset="0"/>
                <a:ea typeface="msgothic" charset="0"/>
                <a:cs typeface="msgothic" charset="0"/>
              </a:rPr>
              <a:t>ng</a:t>
            </a:r>
            <a:r>
              <a:rPr lang="en-GB" dirty="0" smtClean="0">
                <a:latin typeface="Arial" charset="0"/>
                <a:ea typeface="msgothic" charset="0"/>
                <a:cs typeface="msgothic" charset="0"/>
              </a:rPr>
              <a:t>/</a:t>
            </a:r>
            <a:r>
              <a:rPr lang="en-GB" dirty="0" err="1" smtClean="0">
                <a:latin typeface="Arial" charset="0"/>
                <a:ea typeface="msgothic" charset="0"/>
                <a:cs typeface="msgothic" charset="0"/>
              </a:rPr>
              <a:t>mL</a:t>
            </a:r>
            <a:r>
              <a:rPr lang="en-GB" dirty="0" smtClean="0">
                <a:latin typeface="Arial" charset="0"/>
                <a:ea typeface="msgothic" charset="0"/>
                <a:cs typeface="msgothic" charset="0"/>
              </a:rPr>
              <a:t> were predictive of having LVH with CHF. The results of this study indicate that the development of CHF may involve changes in the levels of MMPs and TIMPs, such as a decrease in MMP-13 and an increase in TIMP-1.</a:t>
            </a:r>
            <a:r>
              <a:rPr lang="en-GB" baseline="30000" dirty="0" smtClean="0">
                <a:latin typeface="Arial" charset="0"/>
                <a:ea typeface="msgothic" charset="0"/>
                <a:cs typeface="msgothic" charset="0"/>
              </a:rPr>
              <a:t>2</a:t>
            </a:r>
          </a:p>
          <a:p>
            <a:pPr>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endParaRPr lang="en-GB" baseline="30000" dirty="0" smtClean="0">
              <a:latin typeface="Arial" charset="0"/>
              <a:ea typeface="msgothic" charset="0"/>
              <a:cs typeface="msgothic" charset="0"/>
            </a:endParaRPr>
          </a:p>
          <a:p>
            <a:pPr>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r>
              <a:rPr lang="en-GB" b="1" dirty="0" smtClean="0">
                <a:solidFill>
                  <a:srgbClr val="000000"/>
                </a:solidFill>
              </a:rPr>
              <a:t>Abbreviations</a:t>
            </a:r>
          </a:p>
          <a:p>
            <a:pPr>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r>
              <a:rPr lang="en-GB" dirty="0" smtClean="0">
                <a:solidFill>
                  <a:srgbClr val="000000"/>
                </a:solidFill>
                <a:latin typeface="Arial" charset="0"/>
                <a:ea typeface="msgothic" charset="0"/>
                <a:cs typeface="msgothic" charset="0"/>
              </a:rPr>
              <a:t>AHFS=acute heart failure syndrome; CHF=chronic heart failure; ECM=extracellular matrix; HF=heart failure; LV=left ventricular; LVH= LV hypertrophy; MMP=</a:t>
            </a:r>
            <a:r>
              <a:rPr lang="en-GB" dirty="0" smtClean="0"/>
              <a:t>matrix metalloproteinase;</a:t>
            </a:r>
            <a:r>
              <a:rPr lang="en-GB" dirty="0" smtClean="0">
                <a:solidFill>
                  <a:srgbClr val="000000"/>
                </a:solidFill>
                <a:latin typeface="Arial" charset="0"/>
                <a:ea typeface="msgothic" charset="0"/>
                <a:cs typeface="msgothic" charset="0"/>
              </a:rPr>
              <a:t> PIIINP=</a:t>
            </a:r>
            <a:r>
              <a:rPr lang="en-GB" dirty="0" err="1" smtClean="0"/>
              <a:t>procollagen</a:t>
            </a:r>
            <a:r>
              <a:rPr lang="en-GB" dirty="0" smtClean="0"/>
              <a:t> type III N-terminal peptide ; TIMP=tissue inhibitors of matrix </a:t>
            </a:r>
            <a:r>
              <a:rPr lang="en-GB" dirty="0" err="1" smtClean="0"/>
              <a:t>metalloproteinases</a:t>
            </a:r>
            <a:endParaRPr lang="en-GB" dirty="0" smtClean="0"/>
          </a:p>
          <a:p>
            <a:pPr>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endParaRPr lang="en-GB" dirty="0" smtClean="0">
              <a:solidFill>
                <a:srgbClr val="000000"/>
              </a:solidFill>
              <a:latin typeface="Arial" charset="0"/>
              <a:ea typeface="msgothic" charset="0"/>
              <a:cs typeface="msgothic" charset="0"/>
            </a:endParaRPr>
          </a:p>
          <a:p>
            <a:pPr>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r>
              <a:rPr lang="en-GB" b="1" dirty="0" smtClean="0">
                <a:solidFill>
                  <a:srgbClr val="000000"/>
                </a:solidFill>
                <a:latin typeface="Arial" charset="0"/>
                <a:ea typeface="msgothic" charset="0"/>
                <a:cs typeface="msgothic" charset="0"/>
              </a:rPr>
              <a:t>References</a:t>
            </a:r>
          </a:p>
          <a:p>
            <a:pPr marL="224325" indent="-224325">
              <a:lnSpc>
                <a:spcPct val="120000"/>
              </a:lnSpc>
              <a:spcBef>
                <a:spcPct val="0"/>
              </a:spcBef>
              <a:spcAft>
                <a:spcPts val="294"/>
              </a:spcAft>
              <a:buSzPct val="100000"/>
              <a:buFont typeface="+mj-lt"/>
              <a:buAutoNum type="arabicPeriod"/>
              <a:tabLst>
                <a:tab pos="680102" algn="l"/>
                <a:tab pos="1360203" algn="l"/>
                <a:tab pos="2040305" algn="l"/>
                <a:tab pos="2720406" algn="l"/>
                <a:tab pos="3400508" algn="l"/>
                <a:tab pos="4080609" algn="l"/>
                <a:tab pos="4760711" algn="l"/>
              </a:tabLst>
              <a:defRPr/>
            </a:pPr>
            <a:r>
              <a:rPr lang="en-GB" dirty="0" err="1" smtClean="0">
                <a:solidFill>
                  <a:srgbClr val="000000"/>
                </a:solidFill>
                <a:latin typeface="Arial" charset="0"/>
                <a:ea typeface="msgothic" charset="0"/>
                <a:cs typeface="msgothic" charset="0"/>
              </a:rPr>
              <a:t>Biolo</a:t>
            </a:r>
            <a:r>
              <a:rPr lang="en-GB" dirty="0" smtClean="0">
                <a:solidFill>
                  <a:srgbClr val="000000"/>
                </a:solidFill>
                <a:latin typeface="Arial" charset="0"/>
                <a:ea typeface="msgothic" charset="0"/>
                <a:cs typeface="msgothic" charset="0"/>
              </a:rPr>
              <a:t> et al. Circ Heart Fail 2010;3:44–50</a:t>
            </a:r>
          </a:p>
          <a:p>
            <a:pPr marL="224325" indent="-224325">
              <a:lnSpc>
                <a:spcPct val="120000"/>
              </a:lnSpc>
              <a:spcBef>
                <a:spcPct val="0"/>
              </a:spcBef>
              <a:spcAft>
                <a:spcPts val="294"/>
              </a:spcAft>
              <a:buSzPct val="100000"/>
              <a:buFont typeface="+mj-lt"/>
              <a:buAutoNum type="arabicPeriod"/>
              <a:tabLst>
                <a:tab pos="680102" algn="l"/>
                <a:tab pos="1360203" algn="l"/>
                <a:tab pos="2040305" algn="l"/>
                <a:tab pos="2720406" algn="l"/>
                <a:tab pos="3400508" algn="l"/>
                <a:tab pos="4080609" algn="l"/>
                <a:tab pos="4760711" algn="l"/>
              </a:tabLst>
              <a:defRPr/>
            </a:pPr>
            <a:r>
              <a:rPr lang="en-GB" dirty="0" smtClean="0">
                <a:solidFill>
                  <a:srgbClr val="000000"/>
                </a:solidFill>
                <a:latin typeface="Arial" charset="0"/>
                <a:ea typeface="msgothic" charset="0"/>
                <a:cs typeface="msgothic" charset="0"/>
              </a:rPr>
              <a:t>Ahmed et al. Circulation 2006;113:2089–96</a:t>
            </a:r>
          </a:p>
          <a:p>
            <a:pPr marL="224325" indent="-224325">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endParaRPr lang="en-GB" dirty="0" smtClean="0">
              <a:solidFill>
                <a:srgbClr val="000000"/>
              </a:solidFill>
              <a:latin typeface="Arial" charset="0"/>
            </a:endParaRPr>
          </a:p>
          <a:p>
            <a:pPr marL="224325" indent="-224325">
              <a:lnSpc>
                <a:spcPct val="120000"/>
              </a:lnSpc>
              <a:spcBef>
                <a:spcPct val="0"/>
              </a:spcBef>
              <a:spcAft>
                <a:spcPts val="294"/>
              </a:spcAft>
              <a:buSzPct val="45000"/>
              <a:tabLst>
                <a:tab pos="680102" algn="l"/>
                <a:tab pos="1360203" algn="l"/>
                <a:tab pos="2040305" algn="l"/>
                <a:tab pos="2720406" algn="l"/>
                <a:tab pos="3400508" algn="l"/>
                <a:tab pos="4080609" algn="l"/>
                <a:tab pos="4760711" algn="l"/>
              </a:tabLst>
              <a:defRPr/>
            </a:pPr>
            <a:r>
              <a:rPr lang="en-US" b="1" dirty="0" smtClean="0"/>
              <a:t>Key communication point</a:t>
            </a:r>
          </a:p>
          <a:p>
            <a:pPr marL="224325" indent="-224325">
              <a:lnSpc>
                <a:spcPct val="120000"/>
              </a:lnSpc>
              <a:spcBef>
                <a:spcPct val="0"/>
              </a:spcBef>
              <a:spcAft>
                <a:spcPts val="294"/>
              </a:spcAft>
              <a:buSzPct val="100000"/>
              <a:buFont typeface="+mj-lt"/>
              <a:buAutoNum type="arabicPeriod"/>
              <a:tabLst>
                <a:tab pos="680102" algn="l"/>
                <a:tab pos="1360203" algn="l"/>
                <a:tab pos="2040305" algn="l"/>
                <a:tab pos="2720406" algn="l"/>
                <a:tab pos="3400508" algn="l"/>
                <a:tab pos="4080609" algn="l"/>
                <a:tab pos="4760711" algn="l"/>
              </a:tabLst>
              <a:defRPr/>
            </a:pPr>
            <a:r>
              <a:rPr lang="en-US" dirty="0" smtClean="0"/>
              <a:t>Acceleration of pathological myocardial remodeling may occur during episodes of acute HF </a:t>
            </a:r>
            <a:r>
              <a:rPr lang="en-US" dirty="0" err="1" smtClean="0"/>
              <a:t>decompensation</a:t>
            </a:r>
            <a:endParaRPr lang="en-US" dirty="0" smtClean="0"/>
          </a:p>
          <a:p>
            <a:pPr marL="224325" indent="-224325">
              <a:lnSpc>
                <a:spcPct val="120000"/>
              </a:lnSpc>
              <a:spcBef>
                <a:spcPct val="0"/>
              </a:spcBef>
              <a:spcAft>
                <a:spcPts val="589"/>
              </a:spcAft>
              <a:buSzPct val="45000"/>
              <a:tabLst>
                <a:tab pos="680102" algn="l"/>
                <a:tab pos="1360203" algn="l"/>
                <a:tab pos="2040305" algn="l"/>
                <a:tab pos="2720406" algn="l"/>
                <a:tab pos="3400508" algn="l"/>
                <a:tab pos="4080609" algn="l"/>
                <a:tab pos="4760711" algn="l"/>
              </a:tabLst>
              <a:defRPr/>
            </a:pPr>
            <a:endParaRPr lang="en-US" dirty="0" smtClean="0"/>
          </a:p>
          <a:p>
            <a:pPr marL="224325" indent="-224325">
              <a:lnSpc>
                <a:spcPct val="120000"/>
              </a:lnSpc>
              <a:spcBef>
                <a:spcPct val="0"/>
              </a:spcBef>
              <a:spcAft>
                <a:spcPts val="589"/>
              </a:spcAft>
              <a:buSzPct val="45000"/>
              <a:buFontTx/>
              <a:buAutoNum type="arabicPeriod"/>
              <a:tabLst>
                <a:tab pos="680102" algn="l"/>
                <a:tab pos="1360203" algn="l"/>
                <a:tab pos="2040305" algn="l"/>
                <a:tab pos="2720406" algn="l"/>
                <a:tab pos="3400508" algn="l"/>
                <a:tab pos="4080609" algn="l"/>
                <a:tab pos="4760711" algn="l"/>
              </a:tabLst>
              <a:defRPr/>
            </a:pPr>
            <a:endParaRPr lang="en-GB" dirty="0" smtClean="0">
              <a:solidFill>
                <a:srgbClr val="000000"/>
              </a:solidFill>
              <a:latin typeface="Arial" charset="0"/>
              <a:ea typeface="msgothic" charset="0"/>
              <a:cs typeface="msgothic" charset="0"/>
            </a:endParaRPr>
          </a:p>
          <a:p>
            <a:pPr>
              <a:lnSpc>
                <a:spcPct val="120000"/>
              </a:lnSpc>
              <a:spcBef>
                <a:spcPct val="0"/>
              </a:spcBef>
              <a:spcAft>
                <a:spcPts val="589"/>
              </a:spcAft>
              <a:buSzPct val="45000"/>
              <a:tabLst>
                <a:tab pos="680102" algn="l"/>
                <a:tab pos="1360203" algn="l"/>
                <a:tab pos="2040305" algn="l"/>
                <a:tab pos="2720406" algn="l"/>
                <a:tab pos="3400508" algn="l"/>
                <a:tab pos="4080609" algn="l"/>
                <a:tab pos="4760711" algn="l"/>
              </a:tabLst>
              <a:defRPr/>
            </a:pPr>
            <a:endParaRPr lang="en-GB" dirty="0" smtClean="0">
              <a:solidFill>
                <a:srgbClr val="000000"/>
              </a:solidFill>
              <a:latin typeface="Arial" charset="0"/>
              <a:ea typeface="msgothic" charset="0"/>
              <a:cs typeface="msgothic" charset="0"/>
            </a:endParaRPr>
          </a:p>
          <a:p>
            <a:pPr>
              <a:lnSpc>
                <a:spcPct val="120000"/>
              </a:lnSpc>
              <a:spcBef>
                <a:spcPct val="0"/>
              </a:spcBef>
              <a:spcAft>
                <a:spcPts val="589"/>
              </a:spcAft>
              <a:buSzPct val="45000"/>
              <a:tabLst>
                <a:tab pos="680102" algn="l"/>
                <a:tab pos="1360203" algn="l"/>
                <a:tab pos="2040305" algn="l"/>
                <a:tab pos="2720406" algn="l"/>
                <a:tab pos="3400508" algn="l"/>
                <a:tab pos="4080609" algn="l"/>
                <a:tab pos="4760711" algn="l"/>
              </a:tabLst>
              <a:defRPr/>
            </a:pPr>
            <a:endParaRPr lang="en-GB" dirty="0" smtClean="0">
              <a:solidFill>
                <a:srgbClr val="000000"/>
              </a:solidFill>
              <a:latin typeface="Arial" charset="0"/>
              <a:ea typeface="msgothic" charset="0"/>
              <a:cs typeface="msgothic" charset="0"/>
            </a:endParaRPr>
          </a:p>
          <a:p>
            <a:pPr>
              <a:lnSpc>
                <a:spcPct val="120000"/>
              </a:lnSpc>
              <a:spcBef>
                <a:spcPct val="0"/>
              </a:spcBef>
              <a:spcAft>
                <a:spcPts val="589"/>
              </a:spcAft>
              <a:buSzPct val="45000"/>
              <a:tabLst>
                <a:tab pos="680102" algn="l"/>
                <a:tab pos="1360203" algn="l"/>
                <a:tab pos="2040305" algn="l"/>
                <a:tab pos="2720406" algn="l"/>
                <a:tab pos="3400508" algn="l"/>
                <a:tab pos="4080609" algn="l"/>
                <a:tab pos="4760711" algn="l"/>
              </a:tabLst>
              <a:defRPr/>
            </a:pPr>
            <a:endParaRPr lang="en-GB" dirty="0" smtClean="0">
              <a:latin typeface="Arial" charset="0"/>
              <a:ea typeface="msgothic" charset="0"/>
              <a:cs typeface="msgothic" charset="0"/>
            </a:endParaRPr>
          </a:p>
          <a:p>
            <a:pPr>
              <a:lnSpc>
                <a:spcPct val="120000"/>
              </a:lnSpc>
              <a:spcAft>
                <a:spcPts val="589"/>
              </a:spcAft>
              <a:defRPr/>
            </a:pPr>
            <a:endParaRPr lang="en-GB" dirty="0"/>
          </a:p>
        </p:txBody>
      </p:sp>
      <p:sp>
        <p:nvSpPr>
          <p:cNvPr id="4" name="Slide Number Placeholder 3"/>
          <p:cNvSpPr>
            <a:spLocks noGrp="1"/>
          </p:cNvSpPr>
          <p:nvPr>
            <p:ph type="sldNum" sz="quarter" idx="5"/>
          </p:nvPr>
        </p:nvSpPr>
        <p:spPr/>
        <p:txBody>
          <a:bodyPr/>
          <a:lstStyle/>
          <a:p>
            <a:pPr>
              <a:defRPr/>
            </a:pPr>
            <a:fld id="{E36A5E15-0523-431E-988A-D78744626788}" type="slidenum">
              <a:rPr lang="en-GB" smtClean="0">
                <a:solidFill>
                  <a:prstClr val="black"/>
                </a:solidFill>
              </a:rPr>
              <a:pPr>
                <a:defRPr/>
              </a:pPr>
              <a:t>18</a:t>
            </a:fld>
            <a:endParaRPr lang="en-GB"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defTabSz="897139">
              <a:lnSpc>
                <a:spcPct val="120000"/>
              </a:lnSpc>
              <a:spcBef>
                <a:spcPct val="0"/>
              </a:spcBef>
              <a:defRPr/>
            </a:pPr>
            <a:r>
              <a:rPr lang="en-US" sz="1300" b="1" kern="0" dirty="0"/>
              <a:t>Episodes of acute heart failure </a:t>
            </a:r>
            <a:r>
              <a:rPr lang="en-US" sz="1300" b="1" kern="0" dirty="0" smtClean="0"/>
              <a:t>are </a:t>
            </a:r>
            <a:r>
              <a:rPr lang="en-US" sz="1300" b="1" kern="0" dirty="0"/>
              <a:t>associated with free radical generation and collagen synthesis, promoting myocardial </a:t>
            </a:r>
            <a:r>
              <a:rPr lang="en-US" sz="1300" b="1" kern="0" dirty="0" smtClean="0"/>
              <a:t>remodeling</a:t>
            </a:r>
            <a:endParaRPr lang="en-US" sz="1300" b="1" kern="0" dirty="0"/>
          </a:p>
          <a:p>
            <a:pPr>
              <a:lnSpc>
                <a:spcPct val="120000"/>
              </a:lnSpc>
              <a:defRPr/>
            </a:pPr>
            <a:r>
              <a:rPr lang="en-GB" dirty="0" smtClean="0"/>
              <a:t>A key step in th</a:t>
            </a:r>
            <a:r>
              <a:rPr lang="en-GB" dirty="0"/>
              <a:t>e progression of myocardial </a:t>
            </a:r>
            <a:r>
              <a:rPr lang="en-GB" dirty="0" smtClean="0"/>
              <a:t>remodeling </a:t>
            </a:r>
            <a:r>
              <a:rPr lang="en-GB" dirty="0"/>
              <a:t>is rebuilding of the myocardial extracellular matrix, which is </a:t>
            </a:r>
            <a:r>
              <a:rPr lang="en-GB" dirty="0" smtClean="0"/>
              <a:t>predominantly composed of </a:t>
            </a:r>
            <a:r>
              <a:rPr lang="en-GB" dirty="0"/>
              <a:t>collagen </a:t>
            </a:r>
            <a:r>
              <a:rPr lang="en-GB" dirty="0" smtClean="0"/>
              <a:t>fibers. Free </a:t>
            </a:r>
            <a:r>
              <a:rPr lang="en-GB" dirty="0"/>
              <a:t>radical generation </a:t>
            </a:r>
            <a:r>
              <a:rPr lang="en-GB" dirty="0" smtClean="0"/>
              <a:t>(oxidative stress) has been linked with myocardial remodeling.</a:t>
            </a:r>
          </a:p>
          <a:p>
            <a:pPr>
              <a:lnSpc>
                <a:spcPct val="120000"/>
              </a:lnSpc>
              <a:defRPr/>
            </a:pPr>
            <a:r>
              <a:rPr lang="en-GB" dirty="0" smtClean="0"/>
              <a:t>This </a:t>
            </a:r>
            <a:r>
              <a:rPr lang="en-GB" dirty="0"/>
              <a:t>study of 43 patients </a:t>
            </a:r>
            <a:r>
              <a:rPr lang="en-GB" dirty="0" smtClean="0"/>
              <a:t>hospitalized with acute heart failure (HF) assessed:</a:t>
            </a:r>
          </a:p>
          <a:p>
            <a:pPr marL="168244" indent="-168244">
              <a:lnSpc>
                <a:spcPct val="120000"/>
              </a:lnSpc>
              <a:buFont typeface="Arial" pitchFamily="34" charset="0"/>
              <a:buChar char="•"/>
              <a:defRPr/>
            </a:pPr>
            <a:r>
              <a:rPr lang="en-US" kern="0" dirty="0" smtClean="0">
                <a:solidFill>
                  <a:srgbClr val="000000"/>
                </a:solidFill>
                <a:latin typeface="Arial"/>
              </a:rPr>
              <a:t>collagen </a:t>
            </a:r>
            <a:r>
              <a:rPr lang="en-US" kern="0" dirty="0">
                <a:solidFill>
                  <a:srgbClr val="000000"/>
                </a:solidFill>
                <a:latin typeface="Arial"/>
              </a:rPr>
              <a:t>type I synthesis </a:t>
            </a:r>
            <a:r>
              <a:rPr lang="en-US" kern="0" dirty="0" smtClean="0">
                <a:solidFill>
                  <a:srgbClr val="000000"/>
                </a:solidFill>
                <a:latin typeface="Arial"/>
              </a:rPr>
              <a:t>(measured using </a:t>
            </a:r>
            <a:r>
              <a:rPr lang="en-GB" dirty="0" smtClean="0"/>
              <a:t>serum </a:t>
            </a:r>
            <a:r>
              <a:rPr lang="en-GB" dirty="0"/>
              <a:t>concentration of the carboxy-terminal propeptide of procollagen type I </a:t>
            </a:r>
            <a:r>
              <a:rPr lang="en-GB" dirty="0" smtClean="0"/>
              <a:t>[PIP]);</a:t>
            </a:r>
            <a:endParaRPr lang="en-US" kern="0" dirty="0">
              <a:solidFill>
                <a:srgbClr val="000000"/>
              </a:solidFill>
              <a:latin typeface="Arial"/>
            </a:endParaRPr>
          </a:p>
          <a:p>
            <a:pPr marL="168244" indent="-168244">
              <a:lnSpc>
                <a:spcPct val="120000"/>
              </a:lnSpc>
              <a:buFont typeface="Arial" pitchFamily="34" charset="0"/>
              <a:buChar char="•"/>
              <a:defRPr/>
            </a:pPr>
            <a:r>
              <a:rPr lang="en-US" kern="0" dirty="0" smtClean="0">
                <a:solidFill>
                  <a:srgbClr val="000000"/>
                </a:solidFill>
                <a:latin typeface="Arial"/>
              </a:rPr>
              <a:t>collagen </a:t>
            </a:r>
            <a:r>
              <a:rPr lang="en-US" kern="0" dirty="0">
                <a:solidFill>
                  <a:srgbClr val="000000"/>
                </a:solidFill>
                <a:latin typeface="Arial"/>
              </a:rPr>
              <a:t>type I degradation </a:t>
            </a:r>
            <a:r>
              <a:rPr lang="en-US" kern="0" dirty="0" smtClean="0">
                <a:solidFill>
                  <a:srgbClr val="000000"/>
                </a:solidFill>
                <a:latin typeface="Arial"/>
              </a:rPr>
              <a:t>(</a:t>
            </a:r>
            <a:r>
              <a:rPr lang="en-US" kern="0" dirty="0">
                <a:solidFill>
                  <a:srgbClr val="000000"/>
                </a:solidFill>
                <a:latin typeface="Arial"/>
              </a:rPr>
              <a:t>measured using </a:t>
            </a:r>
            <a:r>
              <a:rPr lang="en-US" kern="0" dirty="0" smtClean="0">
                <a:solidFill>
                  <a:srgbClr val="000000"/>
                </a:solidFill>
                <a:latin typeface="Arial"/>
              </a:rPr>
              <a:t>levels of the </a:t>
            </a:r>
            <a:r>
              <a:rPr lang="en-GB" dirty="0" smtClean="0"/>
              <a:t>12-kDa carboxy-terminal </a:t>
            </a:r>
            <a:r>
              <a:rPr lang="en-GB" dirty="0"/>
              <a:t>telopeptide of collagen type I </a:t>
            </a:r>
            <a:r>
              <a:rPr lang="en-GB" dirty="0" smtClean="0"/>
              <a:t>[CITP]);</a:t>
            </a:r>
          </a:p>
          <a:p>
            <a:pPr marL="168244" indent="-168244">
              <a:lnSpc>
                <a:spcPct val="120000"/>
              </a:lnSpc>
              <a:buFont typeface="Arial" pitchFamily="34" charset="0"/>
              <a:buChar char="•"/>
              <a:defRPr/>
            </a:pPr>
            <a:r>
              <a:rPr lang="en-US" kern="0" dirty="0" smtClean="0">
                <a:solidFill>
                  <a:srgbClr val="000000"/>
                </a:solidFill>
                <a:latin typeface="Arial"/>
              </a:rPr>
              <a:t>oxidative </a:t>
            </a:r>
            <a:r>
              <a:rPr lang="en-US" kern="0" dirty="0">
                <a:solidFill>
                  <a:srgbClr val="000000"/>
                </a:solidFill>
                <a:latin typeface="Arial"/>
              </a:rPr>
              <a:t>stress (measured using </a:t>
            </a:r>
            <a:r>
              <a:rPr lang="en-GB" dirty="0"/>
              <a:t>urinary excretion of 8-iso-prostaglandin F</a:t>
            </a:r>
            <a:r>
              <a:rPr lang="en-GB" baseline="-25000" dirty="0"/>
              <a:t>2α</a:t>
            </a:r>
            <a:r>
              <a:rPr lang="en-GB" dirty="0"/>
              <a:t>);</a:t>
            </a:r>
            <a:endParaRPr lang="en-US" kern="0" dirty="0">
              <a:solidFill>
                <a:srgbClr val="000000"/>
              </a:solidFill>
              <a:latin typeface="Arial"/>
            </a:endParaRPr>
          </a:p>
          <a:p>
            <a:pPr marL="168244" indent="-168244">
              <a:lnSpc>
                <a:spcPct val="120000"/>
              </a:lnSpc>
              <a:buFont typeface="Arial" pitchFamily="34" charset="0"/>
              <a:buChar char="•"/>
              <a:defRPr/>
            </a:pPr>
            <a:r>
              <a:rPr lang="en-US" kern="0" dirty="0" smtClean="0">
                <a:solidFill>
                  <a:srgbClr val="000000"/>
                </a:solidFill>
                <a:latin typeface="Arial"/>
              </a:rPr>
              <a:t>total </a:t>
            </a:r>
            <a:r>
              <a:rPr lang="en-US" kern="0" dirty="0">
                <a:solidFill>
                  <a:srgbClr val="000000"/>
                </a:solidFill>
                <a:latin typeface="Arial"/>
              </a:rPr>
              <a:t>antioxidant </a:t>
            </a:r>
            <a:r>
              <a:rPr lang="en-US" kern="0" dirty="0" smtClean="0">
                <a:solidFill>
                  <a:srgbClr val="000000"/>
                </a:solidFill>
                <a:latin typeface="Arial"/>
              </a:rPr>
              <a:t>status.</a:t>
            </a:r>
          </a:p>
          <a:p>
            <a:pPr>
              <a:lnSpc>
                <a:spcPct val="120000"/>
              </a:lnSpc>
              <a:defRPr/>
            </a:pPr>
            <a:r>
              <a:rPr lang="en-GB" dirty="0" smtClean="0"/>
              <a:t>Assessments were made </a:t>
            </a:r>
            <a:r>
              <a:rPr lang="en-GB" dirty="0"/>
              <a:t>at admission </a:t>
            </a:r>
            <a:r>
              <a:rPr lang="en-GB" dirty="0" smtClean="0"/>
              <a:t>(acute HF) </a:t>
            </a:r>
            <a:r>
              <a:rPr lang="en-GB" dirty="0"/>
              <a:t>and after approximately 2 weeks of conventional treatment </a:t>
            </a:r>
            <a:r>
              <a:rPr lang="en-GB" dirty="0" smtClean="0"/>
              <a:t>(post-acute HF).</a:t>
            </a:r>
            <a:endParaRPr lang="en-GB" dirty="0"/>
          </a:p>
          <a:p>
            <a:pPr>
              <a:lnSpc>
                <a:spcPct val="120000"/>
              </a:lnSpc>
              <a:defRPr/>
            </a:pPr>
            <a:r>
              <a:rPr lang="en-GB" dirty="0" smtClean="0"/>
              <a:t>Relative to the post-acute phase, oxidative stress was significantly elevated in the acute phase (p&lt;0.0001), with a reduction in serum antioxidant capacity observed at the same time (p&lt;0.01). In addition, collagen type I synthesis levels were significantly increased, whereas degradation was reduced (both p&lt;0.0001). Overall, these results indicate increased oxidative stress and collagen synthesis during acute episodes of HF.</a:t>
            </a:r>
          </a:p>
          <a:p>
            <a:pPr>
              <a:lnSpc>
                <a:spcPct val="120000"/>
              </a:lnSpc>
              <a:spcBef>
                <a:spcPct val="0"/>
              </a:spcBef>
              <a:spcAft>
                <a:spcPts val="294"/>
              </a:spcAft>
              <a:buSzPct val="45000"/>
              <a:tabLst>
                <a:tab pos="679979" algn="l"/>
                <a:tab pos="1359959" algn="l"/>
                <a:tab pos="2039938" algn="l"/>
                <a:tab pos="2719916" algn="l"/>
                <a:tab pos="3399895" algn="l"/>
                <a:tab pos="4079875" algn="l"/>
                <a:tab pos="4759855" algn="l"/>
              </a:tabLst>
              <a:defRPr/>
            </a:pPr>
            <a:endParaRPr lang="en-GB" baseline="30000" dirty="0" smtClean="0">
              <a:latin typeface="Arial" charset="0"/>
              <a:ea typeface="msgothic" charset="0"/>
              <a:cs typeface="msgothic" charset="0"/>
            </a:endParaRPr>
          </a:p>
          <a:p>
            <a:pPr>
              <a:lnSpc>
                <a:spcPct val="120000"/>
              </a:lnSpc>
              <a:spcBef>
                <a:spcPct val="0"/>
              </a:spcBef>
              <a:spcAft>
                <a:spcPts val="294"/>
              </a:spcAft>
              <a:buSzPct val="45000"/>
              <a:tabLst>
                <a:tab pos="679979" algn="l"/>
                <a:tab pos="1359959" algn="l"/>
                <a:tab pos="2039938" algn="l"/>
                <a:tab pos="2719916" algn="l"/>
                <a:tab pos="3399895" algn="l"/>
                <a:tab pos="4079875" algn="l"/>
                <a:tab pos="4759855" algn="l"/>
              </a:tabLst>
              <a:defRPr/>
            </a:pPr>
            <a:r>
              <a:rPr lang="en-GB" sz="1300" b="1" dirty="0" smtClean="0">
                <a:solidFill>
                  <a:srgbClr val="000000"/>
                </a:solidFill>
              </a:rPr>
              <a:t>Abbreviations</a:t>
            </a:r>
          </a:p>
          <a:p>
            <a:pPr defTabSz="897139">
              <a:lnSpc>
                <a:spcPct val="120000"/>
              </a:lnSpc>
              <a:spcBef>
                <a:spcPct val="0"/>
              </a:spcBef>
              <a:spcAft>
                <a:spcPts val="294"/>
              </a:spcAft>
              <a:buSzPct val="45000"/>
              <a:tabLst>
                <a:tab pos="679979" algn="l"/>
                <a:tab pos="1359959" algn="l"/>
                <a:tab pos="2039938" algn="l"/>
                <a:tab pos="2719916" algn="l"/>
                <a:tab pos="3399895" algn="l"/>
                <a:tab pos="4079875" algn="l"/>
                <a:tab pos="4759855" algn="l"/>
              </a:tabLst>
              <a:defRPr/>
            </a:pPr>
            <a:r>
              <a:rPr lang="en-GB" dirty="0" smtClean="0">
                <a:solidFill>
                  <a:srgbClr val="000000"/>
                </a:solidFill>
                <a:latin typeface="Arial" charset="0"/>
                <a:ea typeface="msgothic" charset="0"/>
                <a:cs typeface="msgothic" charset="0"/>
              </a:rPr>
              <a:t>HF=heart failure; </a:t>
            </a:r>
            <a:r>
              <a:rPr lang="en-GB" dirty="0" smtClean="0"/>
              <a:t>CITP=carboxy-terminal </a:t>
            </a:r>
            <a:r>
              <a:rPr lang="en-GB" dirty="0"/>
              <a:t>telopeptide of collagen type I; 8-iso-GF2</a:t>
            </a:r>
            <a:r>
              <a:rPr lang="el-GR" dirty="0"/>
              <a:t>α</a:t>
            </a:r>
            <a:r>
              <a:rPr lang="en-GB" dirty="0"/>
              <a:t>=8-iso-prostaglandin F2</a:t>
            </a:r>
            <a:r>
              <a:rPr lang="el-GR" dirty="0"/>
              <a:t>α</a:t>
            </a:r>
            <a:r>
              <a:rPr lang="en-GB" dirty="0"/>
              <a:t>; PIP=procollagen type I </a:t>
            </a:r>
            <a:r>
              <a:rPr lang="en-GB" dirty="0" smtClean="0"/>
              <a:t>carboxy-terminal </a:t>
            </a:r>
            <a:r>
              <a:rPr lang="en-GB" dirty="0"/>
              <a:t>peptide</a:t>
            </a:r>
            <a:endParaRPr lang="en-GB" dirty="0">
              <a:solidFill>
                <a:srgbClr val="000000"/>
              </a:solidFill>
              <a:latin typeface="Arial" charset="0"/>
              <a:ea typeface="msgothic" charset="0"/>
              <a:cs typeface="msgothic" charset="0"/>
            </a:endParaRPr>
          </a:p>
          <a:p>
            <a:pPr>
              <a:lnSpc>
                <a:spcPct val="120000"/>
              </a:lnSpc>
              <a:spcBef>
                <a:spcPct val="0"/>
              </a:spcBef>
              <a:spcAft>
                <a:spcPts val="294"/>
              </a:spcAft>
              <a:buSzPct val="45000"/>
              <a:tabLst>
                <a:tab pos="679979" algn="l"/>
                <a:tab pos="1359959" algn="l"/>
                <a:tab pos="2039938" algn="l"/>
                <a:tab pos="2719916" algn="l"/>
                <a:tab pos="3399895" algn="l"/>
                <a:tab pos="4079875" algn="l"/>
                <a:tab pos="4759855" algn="l"/>
              </a:tabLst>
              <a:defRPr/>
            </a:pPr>
            <a:endParaRPr lang="en-GB" dirty="0" smtClean="0">
              <a:solidFill>
                <a:srgbClr val="000000"/>
              </a:solidFill>
              <a:latin typeface="Arial" charset="0"/>
              <a:ea typeface="msgothic" charset="0"/>
              <a:cs typeface="msgothic" charset="0"/>
            </a:endParaRPr>
          </a:p>
          <a:p>
            <a:pPr>
              <a:lnSpc>
                <a:spcPct val="120000"/>
              </a:lnSpc>
              <a:spcBef>
                <a:spcPct val="0"/>
              </a:spcBef>
              <a:spcAft>
                <a:spcPts val="294"/>
              </a:spcAft>
              <a:buSzPct val="45000"/>
              <a:tabLst>
                <a:tab pos="679979" algn="l"/>
                <a:tab pos="1359959" algn="l"/>
                <a:tab pos="2039938" algn="l"/>
                <a:tab pos="2719916" algn="l"/>
                <a:tab pos="3399895" algn="l"/>
                <a:tab pos="4079875" algn="l"/>
                <a:tab pos="4759855" algn="l"/>
              </a:tabLst>
              <a:defRPr/>
            </a:pPr>
            <a:r>
              <a:rPr lang="en-GB" sz="1300" b="1" dirty="0" smtClean="0">
                <a:solidFill>
                  <a:srgbClr val="000000"/>
                </a:solidFill>
                <a:latin typeface="Arial" charset="0"/>
                <a:ea typeface="msgothic" charset="0"/>
                <a:cs typeface="msgothic" charset="0"/>
              </a:rPr>
              <a:t>References</a:t>
            </a:r>
          </a:p>
          <a:p>
            <a:pPr marL="224285" indent="-224285" defTabSz="897139">
              <a:lnSpc>
                <a:spcPct val="120000"/>
              </a:lnSpc>
              <a:spcBef>
                <a:spcPct val="0"/>
              </a:spcBef>
              <a:spcAft>
                <a:spcPts val="294"/>
              </a:spcAft>
              <a:buSzPct val="45000"/>
              <a:tabLst>
                <a:tab pos="679979" algn="l"/>
                <a:tab pos="1359959" algn="l"/>
                <a:tab pos="2039938" algn="l"/>
                <a:tab pos="2719916" algn="l"/>
                <a:tab pos="3399895" algn="l"/>
                <a:tab pos="4079875" algn="l"/>
                <a:tab pos="4759855" algn="l"/>
              </a:tabLst>
              <a:defRPr/>
            </a:pPr>
            <a:r>
              <a:rPr lang="en-GB" dirty="0">
                <a:solidFill>
                  <a:srgbClr val="000000"/>
                </a:solidFill>
                <a:latin typeface="Arial" charset="0"/>
                <a:ea typeface="msgothic" charset="0"/>
                <a:cs typeface="msgothic" charset="0"/>
              </a:rPr>
              <a:t>Kunishige et al. Circ J 2007;71:1893–7</a:t>
            </a:r>
          </a:p>
          <a:p>
            <a:pPr marL="224285" indent="-224285">
              <a:lnSpc>
                <a:spcPct val="120000"/>
              </a:lnSpc>
              <a:spcBef>
                <a:spcPct val="0"/>
              </a:spcBef>
              <a:spcAft>
                <a:spcPts val="294"/>
              </a:spcAft>
              <a:buSzPct val="45000"/>
              <a:tabLst>
                <a:tab pos="679979" algn="l"/>
                <a:tab pos="1359959" algn="l"/>
                <a:tab pos="2039938" algn="l"/>
                <a:tab pos="2719916" algn="l"/>
                <a:tab pos="3399895" algn="l"/>
                <a:tab pos="4079875" algn="l"/>
                <a:tab pos="4759855" algn="l"/>
              </a:tabLst>
              <a:defRPr/>
            </a:pPr>
            <a:endParaRPr lang="en-GB" sz="1300" dirty="0" smtClean="0">
              <a:solidFill>
                <a:srgbClr val="000000"/>
              </a:solidFill>
              <a:latin typeface="Arial" charset="0"/>
            </a:endParaRPr>
          </a:p>
          <a:p>
            <a:pPr marL="224285" indent="-224285">
              <a:lnSpc>
                <a:spcPct val="120000"/>
              </a:lnSpc>
              <a:spcBef>
                <a:spcPct val="0"/>
              </a:spcBef>
              <a:spcAft>
                <a:spcPts val="294"/>
              </a:spcAft>
              <a:buSzPct val="45000"/>
              <a:tabLst>
                <a:tab pos="679979" algn="l"/>
                <a:tab pos="1359959" algn="l"/>
                <a:tab pos="2039938" algn="l"/>
                <a:tab pos="2719916" algn="l"/>
                <a:tab pos="3399895" algn="l"/>
                <a:tab pos="4079875" algn="l"/>
                <a:tab pos="4759855" algn="l"/>
              </a:tabLst>
              <a:defRPr/>
            </a:pPr>
            <a:r>
              <a:rPr lang="en-US" sz="1300" b="1" dirty="0" smtClean="0"/>
              <a:t>Key communication point</a:t>
            </a:r>
          </a:p>
          <a:p>
            <a:pPr>
              <a:lnSpc>
                <a:spcPct val="120000"/>
              </a:lnSpc>
              <a:spcBef>
                <a:spcPct val="0"/>
              </a:spcBef>
              <a:spcAft>
                <a:spcPts val="294"/>
              </a:spcAft>
              <a:buSzPct val="100000"/>
              <a:tabLst>
                <a:tab pos="679979" algn="l"/>
                <a:tab pos="1359959" algn="l"/>
                <a:tab pos="2039938" algn="l"/>
                <a:tab pos="2719916" algn="l"/>
                <a:tab pos="3399895" algn="l"/>
                <a:tab pos="4079875" algn="l"/>
                <a:tab pos="4759855" algn="l"/>
              </a:tabLst>
              <a:defRPr/>
            </a:pPr>
            <a:r>
              <a:rPr lang="en-GB" dirty="0" smtClean="0"/>
              <a:t>Increased oxidative stress and collagen synthesis are apparent during episodes of acute HF</a:t>
            </a:r>
            <a:endParaRPr lang="en-GB" dirty="0"/>
          </a:p>
        </p:txBody>
      </p:sp>
      <p:sp>
        <p:nvSpPr>
          <p:cNvPr id="4" name="Slide Number Placeholder 3"/>
          <p:cNvSpPr>
            <a:spLocks noGrp="1"/>
          </p:cNvSpPr>
          <p:nvPr>
            <p:ph type="sldNum" sz="quarter" idx="5"/>
          </p:nvPr>
        </p:nvSpPr>
        <p:spPr/>
        <p:txBody>
          <a:bodyPr/>
          <a:lstStyle/>
          <a:p>
            <a:pPr>
              <a:defRPr/>
            </a:pPr>
            <a:fld id="{3039EB88-CCE9-4FC1-90BA-9BAFCE52DCC0}" type="slidenum">
              <a:rPr lang="en-GB" smtClean="0">
                <a:solidFill>
                  <a:prstClr val="black"/>
                </a:solidFill>
              </a:rPr>
              <a:pPr>
                <a:defRPr/>
              </a:pPr>
              <a:t>19</a:t>
            </a:fld>
            <a:endParaRPr lang="en-GB"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ln/>
        </p:spPr>
        <p:txBody>
          <a:bodyPr>
            <a:normAutofit fontScale="92500"/>
          </a:bodyPr>
          <a:lstStyle/>
          <a:p>
            <a:pPr>
              <a:spcAft>
                <a:spcPts val="294"/>
              </a:spcAft>
              <a:defRPr/>
            </a:pPr>
            <a:r>
              <a:rPr lang="en-GB" b="1" dirty="0" smtClean="0"/>
              <a:t>Renal impairment is common in patients with heart failure</a:t>
            </a:r>
          </a:p>
          <a:p>
            <a:pPr>
              <a:spcAft>
                <a:spcPts val="294"/>
              </a:spcAft>
              <a:defRPr/>
            </a:pPr>
            <a:r>
              <a:rPr lang="en-GB" dirty="0" smtClean="0"/>
              <a:t>In acute HF, structural renal dysfunction due to diabetes, hypertension and atherosclerosis are common.</a:t>
            </a:r>
            <a:r>
              <a:rPr lang="en-GB" baseline="30000" dirty="0" smtClean="0"/>
              <a:t>1</a:t>
            </a:r>
            <a:r>
              <a:rPr lang="en-GB" dirty="0" smtClean="0"/>
              <a:t> Furthermore, the prevalence of renal dysfunction increases with HF severity, age, a history of hypertension or diabetes.</a:t>
            </a:r>
            <a:r>
              <a:rPr lang="en-GB" baseline="30000" dirty="0" smtClean="0"/>
              <a:t>2</a:t>
            </a:r>
            <a:r>
              <a:rPr lang="en-GB" dirty="0" smtClean="0"/>
              <a:t> The consequences of renal abnormalities in acute HF are promotion of sodium and water retention.</a:t>
            </a:r>
            <a:r>
              <a:rPr lang="en-GB" baseline="30000" dirty="0" smtClean="0"/>
              <a:t>1</a:t>
            </a:r>
            <a:r>
              <a:rPr lang="en-GB" dirty="0" smtClean="0"/>
              <a:t> </a:t>
            </a:r>
          </a:p>
          <a:p>
            <a:pPr>
              <a:spcAft>
                <a:spcPts val="294"/>
              </a:spcAft>
              <a:defRPr/>
            </a:pPr>
            <a:r>
              <a:rPr lang="en-GB" dirty="0" smtClean="0"/>
              <a:t>When patients are hospitalized for HF, renal function worsens in 20–30% of cases.</a:t>
            </a:r>
            <a:r>
              <a:rPr lang="en-GB" baseline="30000" dirty="0" smtClean="0"/>
              <a:t>1 </a:t>
            </a:r>
            <a:r>
              <a:rPr lang="en-GB" dirty="0" smtClean="0"/>
              <a:t>In addition, soon after hospital discharge, approximately 20% of patients experience worsening renal function.</a:t>
            </a:r>
            <a:r>
              <a:rPr lang="en-GB" baseline="30000" dirty="0" smtClean="0"/>
              <a:t>1</a:t>
            </a:r>
            <a:r>
              <a:rPr lang="en-GB" dirty="0" smtClean="0"/>
              <a:t> This worsening during or after discharge may result from further </a:t>
            </a:r>
            <a:r>
              <a:rPr lang="en-GB" dirty="0" err="1" smtClean="0"/>
              <a:t>neurohormonal</a:t>
            </a:r>
            <a:r>
              <a:rPr lang="en-GB" dirty="0" smtClean="0"/>
              <a:t> and hemodynamic abnormalities (low cardiac output and/or high venous pressure), which may be aggravated by high-dose loop diuretics.</a:t>
            </a:r>
            <a:r>
              <a:rPr lang="en-GB" baseline="30000" dirty="0" smtClean="0"/>
              <a:t>1</a:t>
            </a:r>
            <a:endParaRPr lang="en-GB" dirty="0" smtClean="0"/>
          </a:p>
          <a:p>
            <a:pPr>
              <a:spcAft>
                <a:spcPts val="294"/>
              </a:spcAft>
              <a:defRPr/>
            </a:pPr>
            <a:endParaRPr lang="en-GB" dirty="0" smtClean="0"/>
          </a:p>
          <a:p>
            <a:pPr>
              <a:spcAft>
                <a:spcPts val="294"/>
              </a:spcAft>
              <a:defRPr/>
            </a:pPr>
            <a:r>
              <a:rPr lang="en-GB" b="1" dirty="0" smtClean="0"/>
              <a:t>Abbreviations</a:t>
            </a:r>
          </a:p>
          <a:p>
            <a:pPr>
              <a:spcAft>
                <a:spcPts val="294"/>
              </a:spcAft>
              <a:defRPr/>
            </a:pPr>
            <a:r>
              <a:rPr lang="en-GB" dirty="0" smtClean="0"/>
              <a:t>HF=heart failure</a:t>
            </a:r>
          </a:p>
          <a:p>
            <a:pPr>
              <a:spcAft>
                <a:spcPts val="294"/>
              </a:spcAft>
              <a:defRPr/>
            </a:pPr>
            <a:endParaRPr lang="en-GB" dirty="0" smtClean="0"/>
          </a:p>
          <a:p>
            <a:pPr>
              <a:spcAft>
                <a:spcPts val="294"/>
              </a:spcAft>
              <a:defRPr/>
            </a:pPr>
            <a:r>
              <a:rPr lang="en-GB" b="1" dirty="0" smtClean="0"/>
              <a:t>Reference</a:t>
            </a:r>
          </a:p>
          <a:p>
            <a:pPr>
              <a:spcAft>
                <a:spcPts val="294"/>
              </a:spcAft>
              <a:defRPr/>
            </a:pPr>
            <a:r>
              <a:rPr lang="en-GB" dirty="0" err="1" smtClean="0"/>
              <a:t>Gheorghiade</a:t>
            </a:r>
            <a:r>
              <a:rPr lang="en-GB" dirty="0" smtClean="0"/>
              <a:t> &amp; Pang. J Am </a:t>
            </a:r>
            <a:r>
              <a:rPr lang="en-GB" dirty="0" err="1" smtClean="0"/>
              <a:t>Coll</a:t>
            </a:r>
            <a:r>
              <a:rPr lang="en-GB" dirty="0" smtClean="0"/>
              <a:t> </a:t>
            </a:r>
            <a:r>
              <a:rPr lang="en-GB" dirty="0" err="1" smtClean="0"/>
              <a:t>Cardiol</a:t>
            </a:r>
            <a:r>
              <a:rPr lang="en-GB" dirty="0" smtClean="0"/>
              <a:t> 2009;53:557</a:t>
            </a:r>
            <a:r>
              <a:rPr lang="en-GB" dirty="0" smtClean="0">
                <a:cs typeface="Arial" pitchFamily="34" charset="0"/>
              </a:rPr>
              <a:t>–</a:t>
            </a:r>
            <a:r>
              <a:rPr lang="en-GB" dirty="0" smtClean="0"/>
              <a:t>73</a:t>
            </a:r>
          </a:p>
          <a:p>
            <a:pPr>
              <a:spcAft>
                <a:spcPts val="294"/>
              </a:spcAft>
              <a:defRPr/>
            </a:pPr>
            <a:endParaRPr lang="en-GB" dirty="0" smtClean="0"/>
          </a:p>
          <a:p>
            <a:pPr>
              <a:spcAft>
                <a:spcPts val="294"/>
              </a:spcAft>
              <a:defRPr/>
            </a:pPr>
            <a:r>
              <a:rPr lang="en-US" b="1" dirty="0" smtClean="0"/>
              <a:t>Key communication points</a:t>
            </a:r>
          </a:p>
          <a:p>
            <a:pPr marL="224325" indent="-224325">
              <a:spcAft>
                <a:spcPts val="294"/>
              </a:spcAft>
              <a:buFontTx/>
              <a:buAutoNum type="arabicPeriod"/>
              <a:defRPr/>
            </a:pPr>
            <a:r>
              <a:rPr lang="en-US" dirty="0" smtClean="0"/>
              <a:t>Renal impairment is common in HF, often as a result of co-morbidities</a:t>
            </a:r>
          </a:p>
          <a:p>
            <a:pPr marL="224325" indent="-224325">
              <a:spcAft>
                <a:spcPts val="294"/>
              </a:spcAft>
              <a:buFontTx/>
              <a:buAutoNum type="arabicPeriod"/>
              <a:defRPr/>
            </a:pPr>
            <a:r>
              <a:rPr lang="en-US" dirty="0" smtClean="0"/>
              <a:t>Renal function worsens in approximately one-fifth of patients with acute HF during hospitalization or soon after discharge</a:t>
            </a: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xfrm>
            <a:off x="1144588" y="685800"/>
            <a:ext cx="4572000" cy="3429000"/>
          </a:xfrm>
          <a:ln/>
        </p:spPr>
      </p:sp>
      <p:sp>
        <p:nvSpPr>
          <p:cNvPr id="132101" name="Notes Placeholder 2"/>
          <p:cNvSpPr>
            <a:spLocks noGrp="1"/>
          </p:cNvSpPr>
          <p:nvPr>
            <p:ph type="body" idx="1"/>
          </p:nvPr>
        </p:nvSpPr>
        <p:spPr>
          <a:ln/>
        </p:spPr>
        <p:txBody>
          <a:bodyPr lIns="89566" tIns="44782" rIns="89566" bIns="44782"/>
          <a:lstStyle/>
          <a:p>
            <a:pPr>
              <a:spcAft>
                <a:spcPts val="293"/>
              </a:spcAft>
              <a:defRPr/>
            </a:pPr>
            <a:r>
              <a:rPr lang="en-GB" b="1" dirty="0" smtClean="0"/>
              <a:t>Mortality following admission for AHF exceeds that of most cancers</a:t>
            </a:r>
          </a:p>
          <a:p>
            <a:pPr>
              <a:spcAft>
                <a:spcPts val="293"/>
              </a:spcAft>
              <a:defRPr/>
            </a:pPr>
            <a:r>
              <a:rPr lang="en-GB" dirty="0" smtClean="0"/>
              <a:t>A Scottish study examined data obtained from the National Health Service regarding patients with a first admission to a Scottish hospital in 1991 for AHF, MI or the four most common types of cancer specific to men and women (lung, large bowel, prostate and bladder for men and breast, lung, large bowel and ovarian for women). Five-Year survival rates were then compared.</a:t>
            </a:r>
          </a:p>
          <a:p>
            <a:pPr>
              <a:spcAft>
                <a:spcPts val="293"/>
              </a:spcAft>
              <a:defRPr/>
            </a:pPr>
            <a:r>
              <a:rPr lang="en-GB" dirty="0" smtClean="0"/>
              <a:t>With the exception of lung cancer, AHF was associated with the poorest 5-year survival rate (approximately 25% for both sexes) and the median survival time was 16 months. </a:t>
            </a:r>
          </a:p>
          <a:p>
            <a:pPr>
              <a:spcAft>
                <a:spcPts val="293"/>
              </a:spcAft>
              <a:defRPr/>
            </a:pPr>
            <a:endParaRPr lang="en-GB" dirty="0" smtClean="0"/>
          </a:p>
          <a:p>
            <a:pPr>
              <a:spcAft>
                <a:spcPts val="293"/>
              </a:spcAft>
              <a:defRPr/>
            </a:pPr>
            <a:r>
              <a:rPr lang="en-GB" b="1" dirty="0" smtClean="0"/>
              <a:t>Abbreviations</a:t>
            </a:r>
          </a:p>
          <a:p>
            <a:pPr>
              <a:spcAft>
                <a:spcPts val="293"/>
              </a:spcAft>
              <a:defRPr/>
            </a:pPr>
            <a:r>
              <a:rPr lang="en-GB" dirty="0" smtClean="0"/>
              <a:t>AHF=acute heart failure; MI=myocardial infarction</a:t>
            </a:r>
            <a:endParaRPr lang="en-US" dirty="0" smtClean="0"/>
          </a:p>
          <a:p>
            <a:pPr>
              <a:spcAft>
                <a:spcPts val="293"/>
              </a:spcAft>
              <a:defRPr/>
            </a:pPr>
            <a:endParaRPr lang="en-GB" dirty="0" smtClean="0"/>
          </a:p>
          <a:p>
            <a:pPr>
              <a:spcAft>
                <a:spcPts val="293"/>
              </a:spcAft>
              <a:defRPr/>
            </a:pPr>
            <a:r>
              <a:rPr lang="en-GB" b="1" dirty="0" smtClean="0"/>
              <a:t>Reference</a:t>
            </a:r>
          </a:p>
          <a:p>
            <a:pPr>
              <a:spcAft>
                <a:spcPts val="293"/>
              </a:spcAft>
              <a:defRPr/>
            </a:pPr>
            <a:r>
              <a:rPr lang="en-GB" dirty="0" smtClean="0">
                <a:cs typeface="Arial" pitchFamily="34" charset="0"/>
              </a:rPr>
              <a:t>Stewart et al. </a:t>
            </a:r>
            <a:r>
              <a:rPr lang="en-GB" dirty="0" err="1" smtClean="0">
                <a:cs typeface="Arial" pitchFamily="34" charset="0"/>
              </a:rPr>
              <a:t>Eur</a:t>
            </a:r>
            <a:r>
              <a:rPr lang="en-GB" dirty="0" smtClean="0">
                <a:cs typeface="Arial" pitchFamily="34" charset="0"/>
              </a:rPr>
              <a:t> J Heart Fail 2001;3:315–22</a:t>
            </a:r>
            <a:endParaRPr lang="en-GB" dirty="0" smtClean="0"/>
          </a:p>
          <a:p>
            <a:pPr marL="223720" indent="-223720">
              <a:spcAft>
                <a:spcPts val="293"/>
              </a:spcAft>
              <a:defRPr/>
            </a:pPr>
            <a:endParaRPr lang="en-GB" dirty="0" smtClean="0"/>
          </a:p>
          <a:p>
            <a:pPr>
              <a:spcAft>
                <a:spcPts val="293"/>
              </a:spcAft>
              <a:defRPr/>
            </a:pPr>
            <a:r>
              <a:rPr lang="en-US" b="1" dirty="0" smtClean="0"/>
              <a:t>Key communication points</a:t>
            </a:r>
          </a:p>
          <a:p>
            <a:pPr marL="223720" indent="-223720">
              <a:spcAft>
                <a:spcPts val="293"/>
              </a:spcAft>
              <a:buFontTx/>
              <a:buAutoNum type="arabicPeriod"/>
              <a:defRPr/>
            </a:pPr>
            <a:r>
              <a:rPr lang="en-US" dirty="0" smtClean="0"/>
              <a:t>AHF mortality exceeds that of most cancers</a:t>
            </a:r>
          </a:p>
          <a:p>
            <a:pPr marL="223720" indent="-223720">
              <a:spcAft>
                <a:spcPts val="293"/>
              </a:spcAft>
              <a:buFontTx/>
              <a:buAutoNum type="arabicPeriod"/>
              <a:defRPr/>
            </a:pPr>
            <a:r>
              <a:rPr lang="en-US" dirty="0" smtClean="0"/>
              <a:t>The 5-year survival rate for AHF is approximately 25%</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lnSpc>
                <a:spcPct val="110000"/>
              </a:lnSpc>
              <a:defRPr/>
            </a:pPr>
            <a:r>
              <a:rPr lang="en-GB" b="1" dirty="0" smtClean="0"/>
              <a:t>Worsening renal function (WRF) is associated with poor prognosis in patients hospitalized for AHF</a:t>
            </a:r>
          </a:p>
          <a:p>
            <a:pPr>
              <a:lnSpc>
                <a:spcPct val="110000"/>
              </a:lnSpc>
              <a:defRPr/>
            </a:pPr>
            <a:r>
              <a:rPr lang="en-GB" dirty="0" smtClean="0"/>
              <a:t>This study was designed to investigate the effect of worsening renal function (WRF) on prognosis in patients hospitalized with acute heart failure (AHF). A total of 318 consecutive patients who were admitted to hospital for AHF at the Institute of Cardiology, Brescia, Italy were followed for 480±363 days.  The incidence of WRF was assessed using the definition of a ≥25% and a ≥0.3 mg/</a:t>
            </a:r>
            <a:r>
              <a:rPr lang="en-GB" dirty="0" err="1" smtClean="0"/>
              <a:t>dL</a:t>
            </a:r>
            <a:r>
              <a:rPr lang="en-GB" dirty="0" smtClean="0"/>
              <a:t> increase in serum </a:t>
            </a:r>
            <a:r>
              <a:rPr lang="en-GB" dirty="0" err="1" smtClean="0"/>
              <a:t>creatinine</a:t>
            </a:r>
            <a:r>
              <a:rPr lang="en-GB" dirty="0" smtClean="0"/>
              <a:t> (</a:t>
            </a:r>
            <a:r>
              <a:rPr lang="en-GB" dirty="0" err="1" smtClean="0"/>
              <a:t>s</a:t>
            </a:r>
            <a:r>
              <a:rPr lang="en-GB" dirty="0" smtClean="0"/>
              <a:t>-Cr) from admission at any time during the hospitalization. The prognostic significance of WRF was then determined by assessing the effect of WRF on cardiovascular (CV) mortality and HF hospitalizations (co-primary endpoint) using Kaplan-Meier analysis.</a:t>
            </a:r>
          </a:p>
          <a:p>
            <a:pPr>
              <a:lnSpc>
                <a:spcPct val="110000"/>
              </a:lnSpc>
              <a:spcBef>
                <a:spcPts val="294"/>
              </a:spcBef>
              <a:defRPr/>
            </a:pPr>
            <a:r>
              <a:rPr lang="en-GB" dirty="0" smtClean="0"/>
              <a:t>On admission, </a:t>
            </a:r>
            <a:r>
              <a:rPr lang="en-GB" dirty="0" err="1" smtClean="0"/>
              <a:t>s</a:t>
            </a:r>
            <a:r>
              <a:rPr lang="en-GB" dirty="0" smtClean="0"/>
              <a:t>-Cr was 1.51±0.84 mg/</a:t>
            </a:r>
            <a:r>
              <a:rPr lang="en-GB" dirty="0" err="1" smtClean="0"/>
              <a:t>dL</a:t>
            </a:r>
            <a:r>
              <a:rPr lang="en-GB" dirty="0" smtClean="0"/>
              <a:t> (range, 0.40 to 9.70 mg/</a:t>
            </a:r>
            <a:r>
              <a:rPr lang="en-GB" dirty="0" err="1" smtClean="0"/>
              <a:t>dL</a:t>
            </a:r>
            <a:r>
              <a:rPr lang="en-GB" dirty="0" smtClean="0"/>
              <a:t>; median, </a:t>
            </a:r>
            <a:r>
              <a:rPr lang="en-GB" dirty="0" err="1" smtClean="0"/>
              <a:t>interquartile</a:t>
            </a:r>
            <a:r>
              <a:rPr lang="en-GB" dirty="0" smtClean="0"/>
              <a:t> range, [IQR] 1.30, 1.00–1.70 mg/</a:t>
            </a:r>
            <a:r>
              <a:rPr lang="en-GB" dirty="0" err="1" smtClean="0"/>
              <a:t>dL</a:t>
            </a:r>
            <a:r>
              <a:rPr lang="en-GB" dirty="0" smtClean="0"/>
              <a:t>). During the follow-up period, 53 patients (17%) died and 132 (41%) were </a:t>
            </a:r>
            <a:r>
              <a:rPr lang="en-GB" dirty="0" err="1" smtClean="0"/>
              <a:t>rehospitalized</a:t>
            </a:r>
            <a:r>
              <a:rPr lang="en-GB" dirty="0" smtClean="0"/>
              <a:t> for HF. WRF occurred in 107 patients (34%) patients. Kaplan-Meier analysis showed that patients who developed WRF (increase in </a:t>
            </a:r>
            <a:r>
              <a:rPr lang="en-GB" dirty="0" err="1" smtClean="0"/>
              <a:t>s</a:t>
            </a:r>
            <a:r>
              <a:rPr lang="en-GB" dirty="0" smtClean="0"/>
              <a:t>-Cr from admission of ≥25% </a:t>
            </a:r>
            <a:r>
              <a:rPr lang="en-GB" b="1" dirty="0" smtClean="0"/>
              <a:t>and</a:t>
            </a:r>
            <a:r>
              <a:rPr lang="en-GB" dirty="0" smtClean="0"/>
              <a:t> ≥0.3 mg/</a:t>
            </a:r>
            <a:r>
              <a:rPr lang="en-GB" dirty="0" err="1" smtClean="0"/>
              <a:t>dL</a:t>
            </a:r>
            <a:r>
              <a:rPr lang="en-GB" dirty="0" smtClean="0"/>
              <a:t>) during the index hospitalization had a significantly higher incidence of subsequent CV death and HF hospitalizations than patients with an increase in </a:t>
            </a:r>
            <a:r>
              <a:rPr lang="en-GB" dirty="0" err="1" smtClean="0"/>
              <a:t>s</a:t>
            </a:r>
            <a:r>
              <a:rPr lang="en-GB" dirty="0" smtClean="0"/>
              <a:t>-Cr from admission of  &lt;25% </a:t>
            </a:r>
            <a:r>
              <a:rPr lang="en-GB" b="1" dirty="0" smtClean="0"/>
              <a:t>or</a:t>
            </a:r>
            <a:r>
              <a:rPr lang="en-GB" dirty="0" smtClean="0"/>
              <a:t> &lt;0.3 mg/</a:t>
            </a:r>
            <a:r>
              <a:rPr lang="en-GB" dirty="0" err="1" smtClean="0"/>
              <a:t>dL</a:t>
            </a:r>
            <a:r>
              <a:rPr lang="en-GB" dirty="0" smtClean="0"/>
              <a:t> (p&lt;0.001). </a:t>
            </a:r>
          </a:p>
          <a:p>
            <a:pPr>
              <a:lnSpc>
                <a:spcPct val="110000"/>
              </a:lnSpc>
              <a:spcBef>
                <a:spcPts val="294"/>
              </a:spcBef>
              <a:defRPr/>
            </a:pPr>
            <a:r>
              <a:rPr lang="en-GB" dirty="0" smtClean="0"/>
              <a:t>This study shows that WRF is common in patients hospitalized with AHF. Furthermore, when defined as both an absolute and percentage increase from baseline, WRF is a powerful indicator of subsequent CV mortality and HF hospitalization. </a:t>
            </a:r>
          </a:p>
          <a:p>
            <a:pPr>
              <a:lnSpc>
                <a:spcPct val="110000"/>
              </a:lnSpc>
              <a:defRPr/>
            </a:pPr>
            <a:r>
              <a:rPr lang="en-GB" dirty="0" smtClean="0"/>
              <a:t> </a:t>
            </a:r>
          </a:p>
          <a:p>
            <a:pPr>
              <a:lnSpc>
                <a:spcPct val="110000"/>
              </a:lnSpc>
              <a:defRPr/>
            </a:pPr>
            <a:r>
              <a:rPr lang="en-GB" b="1" dirty="0" smtClean="0"/>
              <a:t>Abbreviations</a:t>
            </a:r>
          </a:p>
          <a:p>
            <a:pPr>
              <a:lnSpc>
                <a:spcPct val="110000"/>
              </a:lnSpc>
              <a:defRPr/>
            </a:pPr>
            <a:r>
              <a:rPr lang="en-GB" dirty="0" smtClean="0">
                <a:cs typeface="Arial" pitchFamily="34" charset="0"/>
              </a:rPr>
              <a:t>AHF=acute heart failure; CV=cardiovascular; HF=heart failure; </a:t>
            </a:r>
            <a:r>
              <a:rPr lang="en-GB" dirty="0" err="1" smtClean="0">
                <a:cs typeface="Arial" pitchFamily="34" charset="0"/>
              </a:rPr>
              <a:t>s</a:t>
            </a:r>
            <a:r>
              <a:rPr lang="en-GB" dirty="0" smtClean="0">
                <a:cs typeface="Arial" pitchFamily="34" charset="0"/>
              </a:rPr>
              <a:t>-Cr=serum </a:t>
            </a:r>
            <a:r>
              <a:rPr lang="en-GB" dirty="0" err="1" smtClean="0">
                <a:cs typeface="Arial" pitchFamily="34" charset="0"/>
              </a:rPr>
              <a:t>creatinine</a:t>
            </a:r>
            <a:r>
              <a:rPr lang="en-GB" dirty="0" smtClean="0">
                <a:cs typeface="Arial" pitchFamily="34" charset="0"/>
              </a:rPr>
              <a:t>; WRF=worsening renal function</a:t>
            </a:r>
          </a:p>
          <a:p>
            <a:pPr>
              <a:lnSpc>
                <a:spcPct val="110000"/>
              </a:lnSpc>
              <a:defRPr/>
            </a:pPr>
            <a:endParaRPr lang="en-GB" b="1" dirty="0" smtClean="0"/>
          </a:p>
          <a:p>
            <a:pPr>
              <a:lnSpc>
                <a:spcPct val="110000"/>
              </a:lnSpc>
              <a:defRPr/>
            </a:pPr>
            <a:r>
              <a:rPr lang="en-GB" b="1" dirty="0" smtClean="0"/>
              <a:t>Reference</a:t>
            </a:r>
          </a:p>
          <a:p>
            <a:pPr>
              <a:lnSpc>
                <a:spcPct val="110000"/>
              </a:lnSpc>
              <a:defRPr/>
            </a:pPr>
            <a:r>
              <a:rPr lang="en-US" dirty="0" err="1" smtClean="0"/>
              <a:t>Metra</a:t>
            </a:r>
            <a:r>
              <a:rPr lang="en-US" dirty="0" smtClean="0"/>
              <a:t> et al. </a:t>
            </a:r>
            <a:r>
              <a:rPr lang="en-US" dirty="0" err="1" smtClean="0"/>
              <a:t>Eur</a:t>
            </a:r>
            <a:r>
              <a:rPr lang="en-US" dirty="0" smtClean="0"/>
              <a:t> J Heart Fail 2008;10:188–95</a:t>
            </a:r>
          </a:p>
          <a:p>
            <a:pPr>
              <a:lnSpc>
                <a:spcPct val="110000"/>
              </a:lnSpc>
              <a:defRPr/>
            </a:pPr>
            <a:endParaRPr lang="en-GB" b="1" dirty="0" smtClean="0"/>
          </a:p>
          <a:p>
            <a:pPr>
              <a:lnSpc>
                <a:spcPct val="110000"/>
              </a:lnSpc>
              <a:defRPr/>
            </a:pPr>
            <a:r>
              <a:rPr lang="en-GB" b="1" dirty="0" smtClean="0"/>
              <a:t>Key communication point</a:t>
            </a:r>
          </a:p>
          <a:p>
            <a:pPr>
              <a:lnSpc>
                <a:spcPct val="110000"/>
              </a:lnSpc>
              <a:defRPr/>
            </a:pPr>
            <a:r>
              <a:rPr lang="en-GB" dirty="0" smtClean="0"/>
              <a:t>In patients hospitalized with AHF, worsening renal function  is associated with subsequent CV mortality and HF hospitalization, especially if worsening renal function is defined as both an absolute and percentage increase in serum </a:t>
            </a:r>
            <a:r>
              <a:rPr lang="en-GB" dirty="0" err="1" smtClean="0"/>
              <a:t>creatinine</a:t>
            </a:r>
            <a:r>
              <a:rPr lang="en-GB" dirty="0" smtClean="0"/>
              <a:t> from baseline.</a:t>
            </a:r>
            <a:endParaRPr lang="en-GB" dirty="0"/>
          </a:p>
        </p:txBody>
      </p:sp>
      <p:sp>
        <p:nvSpPr>
          <p:cNvPr id="4" name="Slide Number Placeholder 3"/>
          <p:cNvSpPr>
            <a:spLocks noGrp="1"/>
          </p:cNvSpPr>
          <p:nvPr>
            <p:ph type="sldNum" sz="quarter" idx="5"/>
          </p:nvPr>
        </p:nvSpPr>
        <p:spPr/>
        <p:txBody>
          <a:bodyPr/>
          <a:lstStyle/>
          <a:p>
            <a:pPr>
              <a:defRPr/>
            </a:pPr>
            <a:fld id="{4E4A4B3C-4BAA-4C96-9D20-ED14E3079798}" type="slidenum">
              <a:rPr lang="en-GB" smtClean="0">
                <a:solidFill>
                  <a:prstClr val="black"/>
                </a:solidFill>
              </a:rPr>
              <a:pPr>
                <a:defRPr/>
              </a:pPr>
              <a:t>21</a:t>
            </a:fld>
            <a:endParaRPr lang="en-GB"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GB" sz="1000" b="1" dirty="0" smtClean="0">
                <a:latin typeface="+mj-lt"/>
              </a:rPr>
              <a:t>RELAX-AHF: worsening renal function increased the risk of 180-day mortality in patients with AHF</a:t>
            </a:r>
          </a:p>
          <a:p>
            <a:pPr>
              <a:defRPr/>
            </a:pPr>
            <a:r>
              <a:rPr lang="en-GB" sz="1000" dirty="0" smtClean="0">
                <a:latin typeface="+mj-lt"/>
              </a:rPr>
              <a:t>In the RELAX-AHF study, 1,161 patients hospitalized for acute heart failure with systolic blood pressure &gt;125 mmHg and mild-to-moderate renal impairment, and who had received i.v. furosemide (or equivalent), were randomized within 16 hours of presentation to serelaxin 30 µg/kg/d (n=581) or placebo (n=580).</a:t>
            </a:r>
            <a:r>
              <a:rPr lang="en-GB" sz="1000" baseline="30000" dirty="0" smtClean="0">
                <a:latin typeface="+mj-lt"/>
              </a:rPr>
              <a:t>1</a:t>
            </a:r>
            <a:r>
              <a:rPr lang="en-GB" sz="1000" dirty="0" smtClean="0">
                <a:latin typeface="+mj-lt"/>
              </a:rPr>
              <a:t> </a:t>
            </a:r>
          </a:p>
          <a:p>
            <a:pPr>
              <a:defRPr/>
            </a:pPr>
            <a:r>
              <a:rPr lang="en-GB" sz="1000" dirty="0">
                <a:latin typeface="+mj-lt"/>
              </a:rPr>
              <a:t>Previous studies indicate that the relationship between renal dysfunction and adverse outcomes is </a:t>
            </a:r>
            <a:r>
              <a:rPr lang="en-GB" sz="1000" dirty="0" smtClean="0">
                <a:latin typeface="+mj-lt"/>
              </a:rPr>
              <a:t>linear, </a:t>
            </a:r>
            <a:r>
              <a:rPr lang="en-GB" sz="1000" dirty="0">
                <a:latin typeface="+mj-lt"/>
              </a:rPr>
              <a:t>and a ≥0.3 mg/dL increase in serum creatinine has been suggested to define worsening renal </a:t>
            </a:r>
            <a:r>
              <a:rPr lang="en-GB" sz="1000" dirty="0" smtClean="0">
                <a:latin typeface="+mj-lt"/>
              </a:rPr>
              <a:t>function</a:t>
            </a:r>
            <a:r>
              <a:rPr lang="en-GB" sz="1000" baseline="30000" dirty="0" smtClean="0">
                <a:latin typeface="+mj-lt"/>
              </a:rPr>
              <a:t>2,3</a:t>
            </a:r>
            <a:endParaRPr lang="en-GB" sz="1000" baseline="30000" dirty="0">
              <a:latin typeface="+mj-lt"/>
            </a:endParaRPr>
          </a:p>
          <a:p>
            <a:pPr>
              <a:defRPr/>
            </a:pPr>
            <a:r>
              <a:rPr lang="en-GB" sz="1000" dirty="0" smtClean="0">
                <a:solidFill>
                  <a:srgbClr val="000000"/>
                </a:solidFill>
                <a:latin typeface="+mj-lt"/>
                <a:ea typeface="MS PGothic" pitchFamily="34" charset="-128"/>
              </a:rPr>
              <a:t>In RELAX-AHF, worsening renal function, defined as a serum creatinine increase ≥27 </a:t>
            </a:r>
            <a:r>
              <a:rPr lang="en-GB" sz="1000" dirty="0" smtClean="0">
                <a:solidFill>
                  <a:srgbClr val="000000"/>
                </a:solidFill>
                <a:latin typeface="+mj-lt"/>
                <a:ea typeface="MS PGothic" pitchFamily="34" charset="-128"/>
                <a:cs typeface="Arial"/>
              </a:rPr>
              <a:t>µmol/L (0.3 mg/dL) from baseline to Day 2 was significantly associated with increased mortality through Day 180 (p=0.017).</a:t>
            </a:r>
            <a:r>
              <a:rPr lang="en-GB" sz="1000" baseline="30000" dirty="0" smtClean="0">
                <a:solidFill>
                  <a:srgbClr val="000000"/>
                </a:solidFill>
                <a:latin typeface="+mj-lt"/>
                <a:ea typeface="MS PGothic" pitchFamily="34" charset="-128"/>
                <a:cs typeface="Arial"/>
              </a:rPr>
              <a:t>1</a:t>
            </a:r>
            <a:endParaRPr lang="en-GB" sz="1000" baseline="30000" dirty="0" smtClean="0">
              <a:solidFill>
                <a:srgbClr val="000000"/>
              </a:solidFill>
              <a:latin typeface="+mj-lt"/>
              <a:ea typeface="MS PGothic" pitchFamily="34" charset="-128"/>
            </a:endParaRPr>
          </a:p>
          <a:p>
            <a:pPr eaLnBrk="1" hangingPunct="1">
              <a:spcBef>
                <a:spcPct val="0"/>
              </a:spcBef>
              <a:defRPr/>
            </a:pPr>
            <a:endParaRPr lang="en-GB" sz="1000" b="1" dirty="0" smtClean="0">
              <a:latin typeface="+mj-lt"/>
            </a:endParaRPr>
          </a:p>
          <a:p>
            <a:pPr eaLnBrk="1" hangingPunct="1">
              <a:spcBef>
                <a:spcPct val="0"/>
              </a:spcBef>
              <a:defRPr/>
            </a:pPr>
            <a:r>
              <a:rPr lang="en-GB" sz="1000" b="1" dirty="0" smtClean="0">
                <a:latin typeface="+mj-lt"/>
                <a:cs typeface="Arial" pitchFamily="34" charset="0"/>
              </a:rPr>
              <a:t>Abbreviations</a:t>
            </a:r>
          </a:p>
          <a:p>
            <a:pPr eaLnBrk="1" hangingPunct="1">
              <a:spcBef>
                <a:spcPct val="0"/>
              </a:spcBef>
              <a:defRPr/>
            </a:pPr>
            <a:r>
              <a:rPr lang="en-GB" sz="1000" dirty="0" smtClean="0">
                <a:latin typeface="+mj-lt"/>
                <a:cs typeface="Arial" pitchFamily="34" charset="0"/>
              </a:rPr>
              <a:t>RELAX-AHF=RELAXin in Acute Heart Failure</a:t>
            </a:r>
            <a:endParaRPr lang="en-GB" sz="1000" b="1" dirty="0" smtClean="0">
              <a:latin typeface="+mj-lt"/>
            </a:endParaRPr>
          </a:p>
          <a:p>
            <a:pPr eaLnBrk="1" hangingPunct="1">
              <a:spcBef>
                <a:spcPct val="0"/>
              </a:spcBef>
              <a:defRPr/>
            </a:pPr>
            <a:endParaRPr lang="en-GB" sz="1000" b="1" dirty="0" smtClean="0">
              <a:latin typeface="+mj-lt"/>
            </a:endParaRPr>
          </a:p>
          <a:p>
            <a:pPr eaLnBrk="1" hangingPunct="1">
              <a:spcBef>
                <a:spcPct val="0"/>
              </a:spcBef>
              <a:defRPr/>
            </a:pPr>
            <a:r>
              <a:rPr lang="en-GB" sz="1000" b="1" dirty="0" smtClean="0">
                <a:latin typeface="+mj-lt"/>
              </a:rPr>
              <a:t>Reference</a:t>
            </a:r>
          </a:p>
          <a:p>
            <a:pPr eaLnBrk="1" hangingPunct="1">
              <a:spcBef>
                <a:spcPct val="0"/>
              </a:spcBef>
              <a:defRPr/>
            </a:pPr>
            <a:r>
              <a:rPr lang="en-US" sz="1000" dirty="0" smtClean="0">
                <a:latin typeface="+mj-lt"/>
              </a:rPr>
              <a:t>1. Metra et al. J</a:t>
            </a:r>
            <a:r>
              <a:rPr lang="en-GB" sz="1000" dirty="0" smtClean="0">
                <a:latin typeface="+mj-lt"/>
              </a:rPr>
              <a:t> Am </a:t>
            </a:r>
            <a:r>
              <a:rPr lang="en-GB" sz="1000" dirty="0" err="1" smtClean="0">
                <a:latin typeface="+mj-lt"/>
              </a:rPr>
              <a:t>Coll</a:t>
            </a:r>
            <a:r>
              <a:rPr lang="en-GB" sz="1000" dirty="0" smtClean="0">
                <a:latin typeface="+mj-lt"/>
              </a:rPr>
              <a:t> </a:t>
            </a:r>
            <a:r>
              <a:rPr lang="en-GB" sz="1000" dirty="0" err="1" smtClean="0">
                <a:latin typeface="+mj-lt"/>
              </a:rPr>
              <a:t>Cardiol</a:t>
            </a:r>
            <a:r>
              <a:rPr lang="en-GB" sz="1000" dirty="0" smtClean="0">
                <a:latin typeface="+mj-lt"/>
              </a:rPr>
              <a:t> 2013;61:196–206</a:t>
            </a:r>
            <a:endParaRPr lang="en-US" sz="1000" dirty="0" smtClean="0">
              <a:latin typeface="+mj-lt"/>
            </a:endParaRPr>
          </a:p>
          <a:p>
            <a:pPr eaLnBrk="1" hangingPunct="1">
              <a:spcBef>
                <a:spcPct val="0"/>
              </a:spcBef>
              <a:defRPr/>
            </a:pPr>
            <a:r>
              <a:rPr lang="en-GB" sz="1000" dirty="0" smtClean="0">
                <a:solidFill>
                  <a:srgbClr val="000000"/>
                </a:solidFill>
                <a:latin typeface="+mj-lt"/>
              </a:rPr>
              <a:t>2. </a:t>
            </a:r>
            <a:r>
              <a:rPr lang="en-GB" sz="1000" dirty="0">
                <a:solidFill>
                  <a:srgbClr val="000000"/>
                </a:solidFill>
                <a:latin typeface="+mj-lt"/>
              </a:rPr>
              <a:t>Cotter et al. Am Heart J. </a:t>
            </a:r>
            <a:r>
              <a:rPr lang="en-GB" sz="1000" dirty="0" smtClean="0">
                <a:solidFill>
                  <a:srgbClr val="000000"/>
                </a:solidFill>
                <a:latin typeface="+mj-lt"/>
              </a:rPr>
              <a:t>2008;155:9–18 </a:t>
            </a:r>
            <a:r>
              <a:rPr lang="en-GB" sz="1000" dirty="0">
                <a:solidFill>
                  <a:srgbClr val="000000"/>
                </a:solidFill>
                <a:latin typeface="+mj-lt"/>
              </a:rPr>
              <a:t/>
            </a:r>
            <a:br>
              <a:rPr lang="en-GB" sz="1000" dirty="0">
                <a:solidFill>
                  <a:srgbClr val="000000"/>
                </a:solidFill>
                <a:latin typeface="+mj-lt"/>
              </a:rPr>
            </a:br>
            <a:r>
              <a:rPr lang="en-GB" sz="1000" dirty="0" smtClean="0">
                <a:solidFill>
                  <a:srgbClr val="000000"/>
                </a:solidFill>
                <a:latin typeface="+mj-lt"/>
              </a:rPr>
              <a:t>3. </a:t>
            </a:r>
            <a:r>
              <a:rPr lang="en-GB" sz="1000" dirty="0">
                <a:solidFill>
                  <a:srgbClr val="000000"/>
                </a:solidFill>
                <a:latin typeface="+mj-lt"/>
              </a:rPr>
              <a:t>Gottlieb et al. </a:t>
            </a:r>
            <a:r>
              <a:rPr lang="en-GB" sz="1000" dirty="0">
                <a:latin typeface="+mj-lt"/>
              </a:rPr>
              <a:t>J Card Fail 2002;8:136–41</a:t>
            </a:r>
            <a:endParaRPr lang="en-GB" sz="1000" dirty="0">
              <a:solidFill>
                <a:srgbClr val="000000"/>
              </a:solidFill>
              <a:latin typeface="+mj-lt"/>
            </a:endParaRPr>
          </a:p>
          <a:p>
            <a:pPr eaLnBrk="1" hangingPunct="1">
              <a:spcBef>
                <a:spcPct val="0"/>
              </a:spcBef>
              <a:defRPr/>
            </a:pPr>
            <a:endParaRPr lang="en-US" sz="1000" dirty="0" smtClean="0">
              <a:latin typeface="+mj-lt"/>
            </a:endParaRPr>
          </a:p>
          <a:p>
            <a:pPr eaLnBrk="1" hangingPunct="1">
              <a:spcBef>
                <a:spcPct val="0"/>
              </a:spcBef>
              <a:defRPr/>
            </a:pPr>
            <a:endParaRPr lang="en-GB" sz="1000" b="1" dirty="0" smtClean="0">
              <a:latin typeface="+mj-lt"/>
            </a:endParaRPr>
          </a:p>
          <a:p>
            <a:pPr eaLnBrk="1" hangingPunct="1">
              <a:spcBef>
                <a:spcPct val="0"/>
              </a:spcBef>
              <a:defRPr/>
            </a:pPr>
            <a:r>
              <a:rPr lang="en-GB" sz="1000" b="1" dirty="0" smtClean="0">
                <a:latin typeface="+mj-lt"/>
              </a:rPr>
              <a:t>Key communication point</a:t>
            </a:r>
          </a:p>
          <a:p>
            <a:pPr>
              <a:defRPr/>
            </a:pPr>
            <a:r>
              <a:rPr lang="en-GB" sz="1000" dirty="0" smtClean="0">
                <a:latin typeface="+mj-lt"/>
              </a:rPr>
              <a:t>In the RELAX-AHF study, worsening renal function, defined by increases in creatinine or cystatin C, was associated with increased 180-day mortality.</a:t>
            </a:r>
          </a:p>
          <a:p>
            <a:pPr>
              <a:defRPr/>
            </a:pPr>
            <a:endParaRPr lang="en-GB" sz="1000" dirty="0" smtClean="0">
              <a:latin typeface="+mj-lt"/>
            </a:endParaRPr>
          </a:p>
          <a:p>
            <a:pPr>
              <a:defRPr/>
            </a:pPr>
            <a:endParaRPr lang="en-GB" sz="1000" dirty="0" smtClean="0">
              <a:latin typeface="+mj-lt"/>
            </a:endParaRPr>
          </a:p>
        </p:txBody>
      </p:sp>
      <p:sp>
        <p:nvSpPr>
          <p:cNvPr id="4" name="Slide Number Placeholder 3"/>
          <p:cNvSpPr>
            <a:spLocks noGrp="1"/>
          </p:cNvSpPr>
          <p:nvPr>
            <p:ph type="sldNum" sz="quarter" idx="5"/>
          </p:nvPr>
        </p:nvSpPr>
        <p:spPr/>
        <p:txBody>
          <a:bodyPr/>
          <a:lstStyle/>
          <a:p>
            <a:pPr>
              <a:defRPr/>
            </a:pPr>
            <a:fld id="{C6A8CC01-4718-4650-834E-89A96C227D38}" type="slidenum">
              <a:rPr lang="en-GB" smtClean="0">
                <a:solidFill>
                  <a:prstClr val="black"/>
                </a:solidFill>
              </a:rPr>
              <a:pPr>
                <a:defRPr/>
              </a:pPr>
              <a:t>22</a:t>
            </a:fld>
            <a:endParaRPr lang="en-GB"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r>
              <a:rPr lang="en-GB" sz="1000" b="1" dirty="0" smtClean="0">
                <a:latin typeface="Arial" charset="0"/>
              </a:rPr>
              <a:t>RELAX-AHF: worsening renal function increased the risk of 180-day mortality in patients with AHF</a:t>
            </a:r>
          </a:p>
          <a:p>
            <a:r>
              <a:rPr lang="en-GB" sz="1000" dirty="0" smtClean="0">
                <a:latin typeface="Arial" charset="0"/>
              </a:rPr>
              <a:t>In the RELAX-AHF study, 1,161 patients hospitalized for acute heart failure with systolic blood pressure &gt;125 mmHg and mild-to-moderate renal impairment, and who had received </a:t>
            </a:r>
            <a:r>
              <a:rPr lang="en-GB" sz="1000" dirty="0" err="1" smtClean="0">
                <a:latin typeface="Arial" charset="0"/>
              </a:rPr>
              <a:t>i.v</a:t>
            </a:r>
            <a:r>
              <a:rPr lang="en-GB" sz="1000" dirty="0" smtClean="0">
                <a:latin typeface="Arial" charset="0"/>
              </a:rPr>
              <a:t>. </a:t>
            </a:r>
            <a:r>
              <a:rPr lang="en-GB" sz="1000" dirty="0" err="1" smtClean="0">
                <a:latin typeface="Arial" charset="0"/>
              </a:rPr>
              <a:t>furosemide</a:t>
            </a:r>
            <a:r>
              <a:rPr lang="en-GB" sz="1000" dirty="0" smtClean="0">
                <a:latin typeface="Arial" charset="0"/>
              </a:rPr>
              <a:t> (or equivalent), were randomized within 16 hours of presentation to </a:t>
            </a:r>
            <a:r>
              <a:rPr lang="en-GB" sz="1000" dirty="0" err="1" smtClean="0">
                <a:latin typeface="Arial" charset="0"/>
              </a:rPr>
              <a:t>serelaxin</a:t>
            </a:r>
            <a:r>
              <a:rPr lang="en-GB" sz="1000" dirty="0" smtClean="0">
                <a:latin typeface="Arial" charset="0"/>
              </a:rPr>
              <a:t> 30 µg/kg/d (n=581) or placebo (n=580). </a:t>
            </a:r>
            <a:r>
              <a:rPr lang="en-GB" sz="1000" dirty="0" smtClean="0">
                <a:solidFill>
                  <a:srgbClr val="000000"/>
                </a:solidFill>
                <a:latin typeface="Arial" charset="0"/>
                <a:ea typeface="MS PGothic" pitchFamily="34" charset="-128"/>
              </a:rPr>
              <a:t>Worsening renal function, defined as an increase in </a:t>
            </a:r>
            <a:r>
              <a:rPr lang="en-GB" sz="1000" dirty="0" smtClean="0">
                <a:solidFill>
                  <a:srgbClr val="000000"/>
                </a:solidFill>
                <a:latin typeface="Arial" charset="0"/>
                <a:ea typeface="MS PGothic" pitchFamily="34" charset="-128"/>
                <a:cs typeface="Arial" charset="0"/>
              </a:rPr>
              <a:t>plasma </a:t>
            </a:r>
            <a:r>
              <a:rPr lang="en-GB" sz="1000" dirty="0" err="1" smtClean="0">
                <a:solidFill>
                  <a:srgbClr val="000000"/>
                </a:solidFill>
                <a:latin typeface="Arial" charset="0"/>
                <a:ea typeface="MS PGothic" pitchFamily="34" charset="-128"/>
                <a:cs typeface="Arial" charset="0"/>
              </a:rPr>
              <a:t>cystatin</a:t>
            </a:r>
            <a:r>
              <a:rPr lang="en-GB" sz="1000" dirty="0" smtClean="0">
                <a:solidFill>
                  <a:srgbClr val="000000"/>
                </a:solidFill>
                <a:latin typeface="Arial" charset="0"/>
                <a:ea typeface="MS PGothic" pitchFamily="34" charset="-128"/>
                <a:cs typeface="Arial" charset="0"/>
              </a:rPr>
              <a:t> C </a:t>
            </a:r>
            <a:r>
              <a:rPr lang="en-GB" sz="1000" dirty="0" smtClean="0">
                <a:solidFill>
                  <a:srgbClr val="000000"/>
                </a:solidFill>
                <a:latin typeface="Arial" charset="0"/>
                <a:ea typeface="MS PGothic" pitchFamily="34" charset="-128"/>
              </a:rPr>
              <a:t>≥22 </a:t>
            </a:r>
            <a:r>
              <a:rPr lang="en-GB" sz="1000" dirty="0" err="1" smtClean="0">
                <a:solidFill>
                  <a:srgbClr val="000000"/>
                </a:solidFill>
                <a:latin typeface="Arial" charset="0"/>
                <a:ea typeface="MS PGothic" pitchFamily="34" charset="-128"/>
              </a:rPr>
              <a:t>nmol</a:t>
            </a:r>
            <a:r>
              <a:rPr lang="en-GB" sz="1000" dirty="0" smtClean="0">
                <a:solidFill>
                  <a:srgbClr val="000000"/>
                </a:solidFill>
                <a:latin typeface="Arial" charset="0"/>
                <a:ea typeface="MS PGothic" pitchFamily="34" charset="-128"/>
              </a:rPr>
              <a:t>/L from baseline to Day 2 was significantly associated with increased mortality through Day 180 (p&lt;0.001).</a:t>
            </a:r>
          </a:p>
          <a:p>
            <a:pPr eaLnBrk="1" hangingPunct="1">
              <a:spcBef>
                <a:spcPct val="0"/>
              </a:spcBef>
            </a:pPr>
            <a:endParaRPr lang="en-GB" sz="1000" b="1" dirty="0" smtClean="0">
              <a:latin typeface="Arial" charset="0"/>
            </a:endParaRPr>
          </a:p>
          <a:p>
            <a:pPr eaLnBrk="1" hangingPunct="1">
              <a:spcBef>
                <a:spcPct val="0"/>
              </a:spcBef>
            </a:pPr>
            <a:r>
              <a:rPr lang="en-GB" sz="1000" b="1" dirty="0" smtClean="0">
                <a:latin typeface="Arial" charset="0"/>
                <a:cs typeface="Arial" charset="0"/>
              </a:rPr>
              <a:t>Abbreviations</a:t>
            </a:r>
          </a:p>
          <a:p>
            <a:pPr eaLnBrk="1" hangingPunct="1">
              <a:spcBef>
                <a:spcPct val="0"/>
              </a:spcBef>
            </a:pPr>
            <a:r>
              <a:rPr lang="en-GB" sz="1000" dirty="0" smtClean="0">
                <a:latin typeface="Arial" charset="0"/>
                <a:cs typeface="Arial" charset="0"/>
              </a:rPr>
              <a:t>RELAX-AHF=</a:t>
            </a:r>
            <a:r>
              <a:rPr lang="en-GB" sz="1000" dirty="0" err="1" smtClean="0">
                <a:latin typeface="Arial" charset="0"/>
                <a:cs typeface="Arial" charset="0"/>
              </a:rPr>
              <a:t>RELAXin</a:t>
            </a:r>
            <a:r>
              <a:rPr lang="en-GB" sz="1000" dirty="0" smtClean="0">
                <a:latin typeface="Arial" charset="0"/>
                <a:cs typeface="Arial" charset="0"/>
              </a:rPr>
              <a:t> in Acute Heart Failure</a:t>
            </a:r>
            <a:endParaRPr lang="en-GB" sz="1000" b="1" dirty="0" smtClean="0">
              <a:latin typeface="Arial" charset="0"/>
            </a:endParaRPr>
          </a:p>
          <a:p>
            <a:pPr eaLnBrk="1" hangingPunct="1">
              <a:spcBef>
                <a:spcPct val="0"/>
              </a:spcBef>
            </a:pPr>
            <a:endParaRPr lang="en-GB" sz="1000" b="1" dirty="0" smtClean="0">
              <a:latin typeface="Arial" charset="0"/>
            </a:endParaRPr>
          </a:p>
          <a:p>
            <a:pPr eaLnBrk="1" hangingPunct="1">
              <a:spcBef>
                <a:spcPct val="0"/>
              </a:spcBef>
            </a:pPr>
            <a:r>
              <a:rPr lang="en-GB" sz="1000" b="1" dirty="0" smtClean="0">
                <a:latin typeface="Arial" charset="0"/>
              </a:rPr>
              <a:t>Reference</a:t>
            </a:r>
          </a:p>
          <a:p>
            <a:pPr eaLnBrk="1" hangingPunct="1">
              <a:spcBef>
                <a:spcPct val="0"/>
              </a:spcBef>
            </a:pPr>
            <a:r>
              <a:rPr lang="en-US" sz="1000" dirty="0" err="1" smtClean="0">
                <a:latin typeface="Arial" charset="0"/>
              </a:rPr>
              <a:t>Metra</a:t>
            </a:r>
            <a:r>
              <a:rPr lang="en-US" sz="1000" dirty="0" smtClean="0">
                <a:latin typeface="Arial" charset="0"/>
              </a:rPr>
              <a:t> et al. </a:t>
            </a:r>
            <a:r>
              <a:rPr lang="en-US" sz="1000" dirty="0" smtClean="0">
                <a:solidFill>
                  <a:srgbClr val="000000"/>
                </a:solidFill>
                <a:latin typeface="Arial" charset="0"/>
              </a:rPr>
              <a:t>J Am </a:t>
            </a:r>
            <a:r>
              <a:rPr lang="en-US" sz="1000" dirty="0" err="1" smtClean="0">
                <a:solidFill>
                  <a:srgbClr val="000000"/>
                </a:solidFill>
                <a:latin typeface="Arial" charset="0"/>
              </a:rPr>
              <a:t>Coll</a:t>
            </a:r>
            <a:r>
              <a:rPr lang="en-US" sz="1000" dirty="0" smtClean="0">
                <a:solidFill>
                  <a:srgbClr val="000000"/>
                </a:solidFill>
                <a:latin typeface="Arial" charset="0"/>
              </a:rPr>
              <a:t> </a:t>
            </a:r>
            <a:r>
              <a:rPr lang="en-US" sz="1000" dirty="0" err="1" smtClean="0">
                <a:solidFill>
                  <a:srgbClr val="000000"/>
                </a:solidFill>
                <a:latin typeface="Arial" charset="0"/>
              </a:rPr>
              <a:t>Cardiol</a:t>
            </a:r>
            <a:r>
              <a:rPr lang="en-US" sz="1000" dirty="0" smtClean="0">
                <a:solidFill>
                  <a:srgbClr val="000000"/>
                </a:solidFill>
                <a:latin typeface="Arial" charset="0"/>
              </a:rPr>
              <a:t> 2013;61:196–206</a:t>
            </a:r>
            <a:endParaRPr lang="en-US" sz="1000" dirty="0" smtClean="0">
              <a:latin typeface="Arial" charset="0"/>
            </a:endParaRPr>
          </a:p>
          <a:p>
            <a:pPr eaLnBrk="1" hangingPunct="1">
              <a:spcBef>
                <a:spcPct val="0"/>
              </a:spcBef>
            </a:pPr>
            <a:endParaRPr lang="en-GB" sz="1000" b="1" dirty="0" smtClean="0">
              <a:latin typeface="Arial" charset="0"/>
            </a:endParaRPr>
          </a:p>
          <a:p>
            <a:pPr eaLnBrk="1" hangingPunct="1">
              <a:spcBef>
                <a:spcPct val="0"/>
              </a:spcBef>
            </a:pPr>
            <a:r>
              <a:rPr lang="en-GB" sz="1000" b="1" dirty="0" smtClean="0">
                <a:latin typeface="Arial" charset="0"/>
              </a:rPr>
              <a:t>Key communication point</a:t>
            </a:r>
          </a:p>
          <a:p>
            <a:r>
              <a:rPr lang="en-GB" sz="1000" dirty="0" smtClean="0">
                <a:latin typeface="Arial" charset="0"/>
              </a:rPr>
              <a:t>In the RELAX-AHF study, worsening renal function, defined by increases in </a:t>
            </a:r>
            <a:r>
              <a:rPr lang="en-GB" sz="1000" dirty="0" err="1" smtClean="0">
                <a:latin typeface="Arial" charset="0"/>
              </a:rPr>
              <a:t>creatinine</a:t>
            </a:r>
            <a:r>
              <a:rPr lang="en-GB" sz="1000" dirty="0" smtClean="0">
                <a:latin typeface="Arial" charset="0"/>
              </a:rPr>
              <a:t> or </a:t>
            </a:r>
            <a:r>
              <a:rPr lang="en-GB" sz="1000" dirty="0" err="1" smtClean="0">
                <a:latin typeface="Arial" charset="0"/>
              </a:rPr>
              <a:t>cystatin</a:t>
            </a:r>
            <a:r>
              <a:rPr lang="en-GB" sz="1000" dirty="0" smtClean="0">
                <a:latin typeface="Arial" charset="0"/>
              </a:rPr>
              <a:t> C, was associated with increased 180-day mortality.</a:t>
            </a:r>
          </a:p>
          <a:p>
            <a:endParaRPr lang="en-GB" sz="1000" dirty="0" smtClean="0">
              <a:latin typeface="Arial" charset="0"/>
            </a:endParaRPr>
          </a:p>
          <a:p>
            <a:endParaRPr lang="en-GB" sz="1000" dirty="0" smtClean="0">
              <a:latin typeface="Arial" charset="0"/>
            </a:endParaRPr>
          </a:p>
        </p:txBody>
      </p:sp>
      <p:sp>
        <p:nvSpPr>
          <p:cNvPr id="4" name="Slide Number Placeholder 3"/>
          <p:cNvSpPr>
            <a:spLocks noGrp="1"/>
          </p:cNvSpPr>
          <p:nvPr>
            <p:ph type="sldNum" sz="quarter" idx="5"/>
          </p:nvPr>
        </p:nvSpPr>
        <p:spPr/>
        <p:txBody>
          <a:bodyPr/>
          <a:lstStyle/>
          <a:p>
            <a:pPr>
              <a:defRPr/>
            </a:pPr>
            <a:fld id="{776166BB-9F7D-4D37-9776-954F3DA0A091}" type="slidenum">
              <a:rPr lang="en-GB" smtClean="0">
                <a:solidFill>
                  <a:prstClr val="black"/>
                </a:solidFill>
              </a:rPr>
              <a:pPr>
                <a:defRPr/>
              </a:pPr>
              <a:t>23</a:t>
            </a:fld>
            <a:endParaRPr lang="en-GB"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ln/>
        </p:spPr>
        <p:txBody>
          <a:bodyPr>
            <a:normAutofit/>
          </a:bodyPr>
          <a:lstStyle/>
          <a:p>
            <a:pPr>
              <a:spcBef>
                <a:spcPts val="562"/>
              </a:spcBef>
              <a:defRPr/>
            </a:pPr>
            <a:r>
              <a:rPr lang="en-GB" sz="1000" b="1" dirty="0"/>
              <a:t>The evidence base for many commonly used acute heart failure treatments is limited with no long-term benefits proven</a:t>
            </a:r>
          </a:p>
          <a:p>
            <a:pPr>
              <a:spcBef>
                <a:spcPts val="562"/>
              </a:spcBef>
              <a:defRPr/>
            </a:pPr>
            <a:r>
              <a:rPr lang="en-GB" sz="1000" dirty="0"/>
              <a:t>Recent guidelines on heart failure (HF) management have recognized that there is very limited evidence of efficacy for the pharmacological agents currently used for acute HF treatment.</a:t>
            </a:r>
            <a:r>
              <a:rPr lang="en-GB" sz="1000" baseline="30000" dirty="0"/>
              <a:t>1</a:t>
            </a:r>
            <a:r>
              <a:rPr lang="en-GB" sz="1000" dirty="0"/>
              <a:t> Currently, treatment for acute HF consists of diuretics in almost all patients, plus either vasodilators or inotropic agents depending on a patient’s clinical characteristics. However, the use of these agents is based on limited evidence, generally from small, single-centre studies assessing the effect on acute hemodynamic parameters.</a:t>
            </a:r>
            <a:r>
              <a:rPr lang="en-GB" sz="1000" baseline="30000" dirty="0"/>
              <a:t>1,2</a:t>
            </a:r>
            <a:r>
              <a:rPr lang="en-GB" sz="1000" dirty="0"/>
              <a:t> There is very limited evidence on the effect of these agents on outcomes or even symptoms of acute HF. Only very recently developed drugs have clinical evidence of efficacy in acute HF.</a:t>
            </a:r>
            <a:r>
              <a:rPr lang="en-GB" sz="1000" baseline="30000" dirty="0"/>
              <a:t>2 </a:t>
            </a:r>
            <a:r>
              <a:rPr lang="en-US" sz="1000" dirty="0"/>
              <a:t>Many therapies for acute HF are based on expert opinion </a:t>
            </a:r>
            <a:r>
              <a:rPr lang="en-US" sz="1000" i="1" dirty="0"/>
              <a:t>(‘level of evidence: C’</a:t>
            </a:r>
            <a:r>
              <a:rPr lang="en-US" sz="1000" dirty="0"/>
              <a:t>). Furthermore, new therapies and technologies have failed to improve survival or decrease repeat hospital stays.</a:t>
            </a:r>
            <a:r>
              <a:rPr lang="en-US" sz="1000" baseline="30000" dirty="0"/>
              <a:t>3</a:t>
            </a:r>
            <a:endParaRPr lang="en-GB" sz="1000" baseline="30000" dirty="0"/>
          </a:p>
          <a:p>
            <a:pPr>
              <a:spcBef>
                <a:spcPts val="562"/>
              </a:spcBef>
              <a:defRPr/>
            </a:pPr>
            <a:r>
              <a:rPr lang="en-GB" sz="1000" b="1" dirty="0"/>
              <a:t>Abbreviations</a:t>
            </a:r>
          </a:p>
          <a:p>
            <a:pPr>
              <a:spcBef>
                <a:spcPts val="562"/>
              </a:spcBef>
              <a:defRPr/>
            </a:pPr>
            <a:r>
              <a:rPr lang="en-GB" sz="1000" dirty="0" smtClean="0"/>
              <a:t>HF=heart </a:t>
            </a:r>
            <a:r>
              <a:rPr lang="en-GB" sz="1000" dirty="0"/>
              <a:t>failure; RCT=randomized controlled trials</a:t>
            </a:r>
          </a:p>
          <a:p>
            <a:pPr>
              <a:spcBef>
                <a:spcPts val="562"/>
              </a:spcBef>
              <a:defRPr/>
            </a:pPr>
            <a:r>
              <a:rPr lang="en-GB" sz="1000" b="1" dirty="0"/>
              <a:t>References</a:t>
            </a:r>
          </a:p>
          <a:p>
            <a:pPr marL="222889" indent="-222889">
              <a:spcBef>
                <a:spcPts val="562"/>
              </a:spcBef>
              <a:buFontTx/>
              <a:buAutoNum type="arabicPeriod"/>
              <a:defRPr/>
            </a:pPr>
            <a:r>
              <a:rPr lang="en-GB" sz="1000" dirty="0">
                <a:solidFill>
                  <a:srgbClr val="000000"/>
                </a:solidFill>
                <a:latin typeface="Arial"/>
              </a:rPr>
              <a:t>McMurray et al. Eur Heart J 2012;</a:t>
            </a:r>
            <a:r>
              <a:rPr lang="en-GB" sz="1000" dirty="0"/>
              <a:t>33:1787–847</a:t>
            </a:r>
            <a:endParaRPr lang="en-GB" sz="1000" b="1" dirty="0">
              <a:solidFill>
                <a:srgbClr val="000000"/>
              </a:solidFill>
              <a:latin typeface="Arial"/>
            </a:endParaRPr>
          </a:p>
          <a:p>
            <a:pPr marL="222889" indent="-222889">
              <a:spcBef>
                <a:spcPts val="562"/>
              </a:spcBef>
              <a:buFontTx/>
              <a:buAutoNum type="arabicPeriod"/>
              <a:defRPr/>
            </a:pPr>
            <a:r>
              <a:rPr lang="en-GB" sz="1000" dirty="0"/>
              <a:t>Metra et al. Heart Fail Rev 2009;14:299–307</a:t>
            </a:r>
          </a:p>
          <a:p>
            <a:pPr marL="222889" indent="-222889">
              <a:spcBef>
                <a:spcPts val="562"/>
              </a:spcBef>
              <a:buFontTx/>
              <a:buAutoNum type="arabicPeriod"/>
              <a:defRPr/>
            </a:pPr>
            <a:r>
              <a:rPr lang="en-US" sz="1000" dirty="0"/>
              <a:t>Peacock et al. J Am Coll Cardiol 2010;56:343–51</a:t>
            </a:r>
            <a:endParaRPr lang="en-GB" sz="1000" dirty="0"/>
          </a:p>
          <a:p>
            <a:pPr>
              <a:spcBef>
                <a:spcPts val="562"/>
              </a:spcBef>
              <a:defRPr/>
            </a:pPr>
            <a:r>
              <a:rPr lang="en-US" sz="1000" b="1" dirty="0"/>
              <a:t>Key communication point</a:t>
            </a:r>
          </a:p>
          <a:p>
            <a:pPr marL="222288" indent="-222288">
              <a:spcBef>
                <a:spcPts val="562"/>
              </a:spcBef>
              <a:defRPr/>
            </a:pPr>
            <a:r>
              <a:rPr lang="en-US" sz="1000" dirty="0"/>
              <a:t>There is limited efficacy evidence for agents currently used to treat acute HF</a:t>
            </a:r>
          </a:p>
        </p:txBody>
      </p:sp>
      <p:sp>
        <p:nvSpPr>
          <p:cNvPr id="4" name="Rectangle 7"/>
          <p:cNvSpPr>
            <a:spLocks noGrp="1" noChangeArrowheads="1"/>
          </p:cNvSpPr>
          <p:nvPr>
            <p:ph type="sldNum" sz="quarter" idx="5"/>
          </p:nvPr>
        </p:nvSpPr>
        <p:spPr/>
        <p:txBody>
          <a:bodyPr/>
          <a:lstStyle/>
          <a:p>
            <a:pPr>
              <a:defRPr/>
            </a:pPr>
            <a:fld id="{1A21FC4A-E234-40D0-8B5B-D7E63E393922}" type="slidenum">
              <a:rPr lang="en-GB" smtClean="0">
                <a:solidFill>
                  <a:prstClr val="black"/>
                </a:solidFill>
              </a:rPr>
              <a:pPr>
                <a:defRPr/>
              </a:pPr>
              <a:t>24</a:t>
            </a:fld>
            <a:endParaRPr lang="en-GB" dirty="0"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120000"/>
              </a:lnSpc>
              <a:spcBef>
                <a:spcPct val="0"/>
              </a:spcBef>
              <a:defRPr/>
            </a:pPr>
            <a:r>
              <a:rPr lang="en-GB" sz="800" b="1" kern="0" dirty="0" smtClean="0">
                <a:latin typeface="Arial"/>
              </a:rPr>
              <a:t>Large randomized controlled trials in acute heart failure have failed to demonstrate outcome benefits</a:t>
            </a:r>
          </a:p>
          <a:p>
            <a:pPr eaLnBrk="1" hangingPunct="1">
              <a:lnSpc>
                <a:spcPct val="120000"/>
              </a:lnSpc>
              <a:defRPr/>
            </a:pPr>
            <a:r>
              <a:rPr lang="en-GB" sz="700" dirty="0" smtClean="0"/>
              <a:t>While there is a lack of data on the effect of therapies in patients with acute heart failure (HF), there have been some studies in this patient population, including OPTIME-CHF, VERITAS, SURVIVE, EVEREST, ASCEND-HF and PROTECT.</a:t>
            </a:r>
            <a:r>
              <a:rPr lang="en-GB" sz="700" baseline="30000" dirty="0" smtClean="0"/>
              <a:t>1–6</a:t>
            </a:r>
            <a:r>
              <a:rPr lang="en-GB" sz="700" dirty="0" smtClean="0"/>
              <a:t> These studies assessed the effect of a range of treatments for HF, however only levosimendan caused a significant improvement to the primary endpoint, although no significant improvement was observed in a later study when compared with dobutamine.</a:t>
            </a:r>
            <a:r>
              <a:rPr lang="en-GB" sz="700" baseline="30000" dirty="0" smtClean="0"/>
              <a:t>1–6</a:t>
            </a:r>
            <a:endParaRPr lang="en-GB" sz="700" dirty="0" smtClean="0"/>
          </a:p>
          <a:p>
            <a:pPr eaLnBrk="1" hangingPunct="1">
              <a:lnSpc>
                <a:spcPct val="120000"/>
              </a:lnSpc>
              <a:defRPr/>
            </a:pPr>
            <a:r>
              <a:rPr lang="en-GB" sz="700" dirty="0" smtClean="0"/>
              <a:t>In OPTIME-CHF, there was no significant improvement in length of hospitalization after 48 hours’ treatment with milrinone versus placebo in patients with an exacerbation of systolic HF.</a:t>
            </a:r>
            <a:r>
              <a:rPr lang="en-GB" sz="700" baseline="30000" dirty="0" smtClean="0"/>
              <a:t>1</a:t>
            </a:r>
            <a:r>
              <a:rPr lang="en-GB" sz="700" dirty="0" smtClean="0"/>
              <a:t> In VERITAS, intravenous (i.v.) tezosentan for 24–72 hours did not improve dyspnea, or incidence of death or worsening HF in patients hospitalized with acute HF.</a:t>
            </a:r>
            <a:r>
              <a:rPr lang="en-GB" sz="700" baseline="30000" dirty="0" smtClean="0"/>
              <a:t>2</a:t>
            </a:r>
            <a:r>
              <a:rPr lang="en-GB" sz="700" dirty="0" smtClean="0"/>
              <a:t> Similarly, in SURVIVE, levosimendan did not significantly reduce all-cause mortality at 180 days compared with dobutamine in patients hospitalized with acute HF.</a:t>
            </a:r>
            <a:r>
              <a:rPr lang="en-GB" sz="700" baseline="30000" dirty="0" smtClean="0"/>
              <a:t>3</a:t>
            </a:r>
            <a:r>
              <a:rPr lang="en-GB" sz="700" dirty="0" smtClean="0"/>
              <a:t> In EVEREST, tolvaptan for 60 days showed no effect on all-cause mortality and cardiovascular (CV) death or HF hospitalization  compared with placebo.</a:t>
            </a:r>
            <a:r>
              <a:rPr lang="en-GB" sz="700" baseline="30000" dirty="0" smtClean="0"/>
              <a:t>4</a:t>
            </a:r>
            <a:r>
              <a:rPr lang="en-GB" sz="700" dirty="0" smtClean="0"/>
              <a:t> Even nesiritide, which was approved for acute HF by the Food and Drug Administration (FDA) in 2001 has not shown conclusive efficacy. The largest study so far for nesiritide in 7141 patients showed that nesiritide was  not associated with a significant reduction in 30-day all-cause mortality or HF hospitalization compared with placebo. Furthermore, these was no improvement in dyspnea at 6 or 24 hours after treatment.</a:t>
            </a:r>
            <a:r>
              <a:rPr lang="en-GB" sz="700" baseline="30000" dirty="0" smtClean="0"/>
              <a:t>5 </a:t>
            </a:r>
            <a:r>
              <a:rPr lang="en-GB" sz="700" dirty="0" smtClean="0"/>
              <a:t>Rolofylline also failed to improve the composite endpoint of survival, HF status and renal function versus placebo.</a:t>
            </a:r>
            <a:r>
              <a:rPr lang="en-GB" sz="700" baseline="30000" dirty="0" smtClean="0"/>
              <a:t>6</a:t>
            </a:r>
            <a:r>
              <a:rPr lang="en-GB" sz="700" dirty="0" smtClean="0"/>
              <a:t> It is clear that even agents currently used to treat acute HF have shown little evidence of efficacy in clinical trials.</a:t>
            </a:r>
          </a:p>
          <a:p>
            <a:pPr eaLnBrk="1" hangingPunct="1">
              <a:lnSpc>
                <a:spcPct val="120000"/>
              </a:lnSpc>
              <a:defRPr/>
            </a:pPr>
            <a:endParaRPr lang="en-GB" sz="700" b="1" dirty="0" smtClean="0"/>
          </a:p>
          <a:p>
            <a:pPr eaLnBrk="1" hangingPunct="1">
              <a:lnSpc>
                <a:spcPct val="120000"/>
              </a:lnSpc>
              <a:defRPr/>
            </a:pPr>
            <a:r>
              <a:rPr lang="en-GB" sz="800" b="1" dirty="0" smtClean="0"/>
              <a:t>Abbreviations</a:t>
            </a:r>
          </a:p>
          <a:p>
            <a:pPr>
              <a:lnSpc>
                <a:spcPct val="120000"/>
              </a:lnSpc>
              <a:defRPr/>
            </a:pPr>
            <a:r>
              <a:rPr lang="en-GB" sz="700" dirty="0" smtClean="0"/>
              <a:t>ASCEND-HF=Acute Study of Clinical Effectiveness of Nesiritide in Decompensated Heart Failure trial; CV=cardiovascular; EVEREST=Efficacy of Vasopressin antagonism in hEart failuRE: outcome Study with Tolvaptan; HF=heart failure; i.v.=intravenous; OPTIME-CHF=Outcomes of a Prospective Trial of Intravenous Milrinone for Exacerbations of Chronic Heart Failure; REVIVE=</a:t>
            </a:r>
            <a:r>
              <a:rPr lang="en-GB" sz="700" dirty="0"/>
              <a:t>Randomized Multicenter Evaluation of Intravenous Levosimendan </a:t>
            </a:r>
            <a:r>
              <a:rPr lang="en-GB" sz="700" dirty="0" smtClean="0"/>
              <a:t>Efficacy; SURVIVE=Survival of Patients With Acute Heart Failure in Need of Intravenous Inotropic Support; VERITAS=Value of Endothelin Receptor Inhibition with Tezosentan in Acute heart failure Studies</a:t>
            </a:r>
          </a:p>
          <a:p>
            <a:pPr eaLnBrk="1" hangingPunct="1">
              <a:lnSpc>
                <a:spcPct val="120000"/>
              </a:lnSpc>
              <a:defRPr/>
            </a:pPr>
            <a:endParaRPr lang="en-GB" sz="700" b="1" dirty="0" smtClean="0"/>
          </a:p>
          <a:p>
            <a:pPr eaLnBrk="1" hangingPunct="1">
              <a:lnSpc>
                <a:spcPct val="120000"/>
              </a:lnSpc>
              <a:defRPr/>
            </a:pPr>
            <a:r>
              <a:rPr lang="en-GB" sz="800" b="1" dirty="0" smtClean="0"/>
              <a:t>References</a:t>
            </a:r>
          </a:p>
          <a:p>
            <a:pPr>
              <a:lnSpc>
                <a:spcPct val="120000"/>
              </a:lnSpc>
              <a:defRPr/>
            </a:pPr>
            <a:r>
              <a:rPr lang="en-GB" sz="700" dirty="0" smtClean="0"/>
              <a:t>1. Cuffe et al. JAMA 2002;287:1541–7; 2. McMurray et al. JAMA 2007;298:2009–19; 3. Mebazaa et al. JAMA 2007;297:1883–91; 4. Konstam et al. JAMA 2007;297:1319–31; 5. O’Connor et al. N Engl J Med 2011;365:32–43; 6. Massie et al. N Engl J Med 2010;363:1419–28</a:t>
            </a:r>
          </a:p>
          <a:p>
            <a:pPr eaLnBrk="1" hangingPunct="1">
              <a:lnSpc>
                <a:spcPct val="120000"/>
              </a:lnSpc>
              <a:defRPr/>
            </a:pPr>
            <a:endParaRPr lang="en-US" sz="700" b="1" dirty="0" smtClean="0"/>
          </a:p>
          <a:p>
            <a:pPr eaLnBrk="1" hangingPunct="1">
              <a:lnSpc>
                <a:spcPct val="120000"/>
              </a:lnSpc>
              <a:defRPr/>
            </a:pPr>
            <a:r>
              <a:rPr lang="en-US" sz="800" b="1" dirty="0" smtClean="0"/>
              <a:t>Key communication point</a:t>
            </a:r>
          </a:p>
          <a:p>
            <a:pPr marL="222308" indent="-222308">
              <a:lnSpc>
                <a:spcPct val="120000"/>
              </a:lnSpc>
              <a:defRPr/>
            </a:pPr>
            <a:r>
              <a:rPr lang="en-US" sz="700" dirty="0" smtClean="0"/>
              <a:t>No therapies for acute HF have shown a consistent significant improvement in the primary endpoint</a:t>
            </a:r>
          </a:p>
        </p:txBody>
      </p:sp>
      <p:sp>
        <p:nvSpPr>
          <p:cNvPr id="4" name="Slide Number Placeholder 3"/>
          <p:cNvSpPr>
            <a:spLocks noGrp="1"/>
          </p:cNvSpPr>
          <p:nvPr>
            <p:ph type="sldNum" sz="quarter" idx="5"/>
          </p:nvPr>
        </p:nvSpPr>
        <p:spPr/>
        <p:txBody>
          <a:bodyPr/>
          <a:lstStyle/>
          <a:p>
            <a:pPr>
              <a:defRPr/>
            </a:pPr>
            <a:fld id="{F6B6664A-1C49-4EAC-B4AF-20E431D8F046}" type="slidenum">
              <a:rPr lang="en-GB" smtClean="0">
                <a:solidFill>
                  <a:prstClr val="black"/>
                </a:solidFill>
              </a:rPr>
              <a:pPr>
                <a:defRPr/>
              </a:pPr>
              <a:t>25</a:t>
            </a:fld>
            <a:endParaRPr lang="en-GB"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p:cNvSpPr>
            <a:spLocks noGrp="1" noRot="1" noChangeAspect="1" noTextEdit="1"/>
          </p:cNvSpPr>
          <p:nvPr>
            <p:ph type="sldImg"/>
          </p:nvPr>
        </p:nvSpPr>
        <p:spPr>
          <a:xfrm>
            <a:off x="1144588" y="685800"/>
            <a:ext cx="4572000" cy="3430588"/>
          </a:xfrm>
          <a:ln/>
        </p:spPr>
      </p:sp>
      <p:sp>
        <p:nvSpPr>
          <p:cNvPr id="271362" name="Notes Placeholder 2"/>
          <p:cNvSpPr>
            <a:spLocks noGrp="1"/>
          </p:cNvSpPr>
          <p:nvPr>
            <p:ph type="body" idx="1"/>
          </p:nvPr>
        </p:nvSpPr>
        <p:spPr>
          <a:noFill/>
          <a:ln/>
        </p:spPr>
        <p:txBody>
          <a:bodyPr lIns="89000" tIns="44499" rIns="89000" bIns="44499"/>
          <a:lstStyle/>
          <a:p>
            <a:pPr>
              <a:lnSpc>
                <a:spcPct val="90000"/>
              </a:lnSpc>
              <a:spcBef>
                <a:spcPct val="0"/>
              </a:spcBef>
              <a:spcAft>
                <a:spcPts val="294"/>
              </a:spcAft>
            </a:pPr>
            <a:r>
              <a:rPr lang="en-GB" sz="1000" b="1" dirty="0" smtClean="0">
                <a:latin typeface="Arial" charset="0"/>
              </a:rPr>
              <a:t>There is a need for therapeutic advances in acute heart failure</a:t>
            </a:r>
          </a:p>
          <a:p>
            <a:pPr>
              <a:lnSpc>
                <a:spcPct val="90000"/>
              </a:lnSpc>
              <a:spcBef>
                <a:spcPct val="0"/>
              </a:spcBef>
              <a:spcAft>
                <a:spcPts val="294"/>
              </a:spcAft>
            </a:pPr>
            <a:r>
              <a:rPr lang="en-GB" sz="1000" dirty="0" smtClean="0">
                <a:latin typeface="Arial" charset="0"/>
              </a:rPr>
              <a:t>There has been little change in the therapeutic approach to acute heart failure (HF) in the last few decades and the portfolio of available therapies is very limited.</a:t>
            </a:r>
            <a:r>
              <a:rPr lang="en-GB" sz="1000" baseline="30000" dirty="0" smtClean="0">
                <a:latin typeface="Arial" charset="0"/>
              </a:rPr>
              <a:t>1</a:t>
            </a:r>
            <a:r>
              <a:rPr lang="en-GB" sz="1000" dirty="0" smtClean="0">
                <a:latin typeface="Arial" charset="0"/>
              </a:rPr>
              <a:t> Of those therapies that are available, there is a lack of clinical trial data and robust long-term outcome data in the acute HF population.</a:t>
            </a:r>
            <a:r>
              <a:rPr lang="en-GB" sz="1000" baseline="30000" dirty="0" smtClean="0">
                <a:latin typeface="Arial" charset="0"/>
              </a:rPr>
              <a:t>1</a:t>
            </a:r>
            <a:r>
              <a:rPr lang="en-GB" sz="1000" dirty="0" smtClean="0">
                <a:latin typeface="Arial" charset="0"/>
              </a:rPr>
              <a:t> In the last 15 years, there have only been two new drugs approved for acute HF – </a:t>
            </a:r>
            <a:r>
              <a:rPr lang="en-GB" sz="1000" dirty="0" err="1" smtClean="0">
                <a:latin typeface="Arial" charset="0"/>
              </a:rPr>
              <a:t>nesiritide</a:t>
            </a:r>
            <a:r>
              <a:rPr lang="en-GB" sz="1000" dirty="0" smtClean="0">
                <a:latin typeface="Arial" charset="0"/>
              </a:rPr>
              <a:t> in the USA and </a:t>
            </a:r>
            <a:r>
              <a:rPr lang="en-GB" sz="1000" dirty="0" err="1" smtClean="0">
                <a:latin typeface="Arial" charset="0"/>
              </a:rPr>
              <a:t>levosimendan</a:t>
            </a:r>
            <a:r>
              <a:rPr lang="en-GB" sz="1000" dirty="0" smtClean="0">
                <a:latin typeface="Arial" charset="0"/>
              </a:rPr>
              <a:t> in Europe.</a:t>
            </a:r>
            <a:r>
              <a:rPr lang="en-GB" sz="1000" baseline="30000" dirty="0" smtClean="0">
                <a:latin typeface="Arial" charset="0"/>
              </a:rPr>
              <a:t>1–3</a:t>
            </a:r>
            <a:endParaRPr lang="en-GB" sz="1000" dirty="0" smtClean="0">
              <a:latin typeface="Arial" charset="0"/>
            </a:endParaRPr>
          </a:p>
          <a:p>
            <a:pPr>
              <a:lnSpc>
                <a:spcPct val="90000"/>
              </a:lnSpc>
              <a:spcBef>
                <a:spcPct val="0"/>
              </a:spcBef>
              <a:spcAft>
                <a:spcPts val="294"/>
              </a:spcAft>
            </a:pPr>
            <a:r>
              <a:rPr lang="en-GB" sz="1000" dirty="0" smtClean="0">
                <a:latin typeface="Arial" charset="0"/>
              </a:rPr>
              <a:t>In recent years, acute HF has received new attention from researchers, clinicians, regulatory agencies and the pharmaceutical industry due to its unique diagnostic and management challenges.</a:t>
            </a:r>
            <a:r>
              <a:rPr lang="en-GB" sz="1000" baseline="30000" dirty="0" smtClean="0">
                <a:latin typeface="Arial" charset="0"/>
              </a:rPr>
              <a:t>2</a:t>
            </a:r>
          </a:p>
          <a:p>
            <a:pPr>
              <a:lnSpc>
                <a:spcPct val="90000"/>
              </a:lnSpc>
              <a:spcBef>
                <a:spcPct val="0"/>
              </a:spcBef>
              <a:spcAft>
                <a:spcPts val="294"/>
              </a:spcAft>
            </a:pPr>
            <a:r>
              <a:rPr lang="en-GB" sz="1000" dirty="0" smtClean="0">
                <a:latin typeface="Arial" charset="0"/>
              </a:rPr>
              <a:t>As a result, there is need to identify those treatment strategies and regimens that have a beneficial effect on HF </a:t>
            </a:r>
            <a:r>
              <a:rPr lang="en-GB" sz="1000" dirty="0" err="1" smtClean="0">
                <a:latin typeface="Arial" charset="0"/>
              </a:rPr>
              <a:t>rehospitalizations</a:t>
            </a:r>
            <a:r>
              <a:rPr lang="en-GB" sz="1000" dirty="0" smtClean="0">
                <a:latin typeface="Arial" charset="0"/>
              </a:rPr>
              <a:t> in patients after acute HF.</a:t>
            </a:r>
            <a:r>
              <a:rPr lang="en-GB" sz="1000" baseline="30000" dirty="0" smtClean="0">
                <a:latin typeface="Arial" charset="0"/>
              </a:rPr>
              <a:t>1</a:t>
            </a:r>
            <a:endParaRPr lang="en-GB" sz="1000" dirty="0" smtClean="0">
              <a:latin typeface="Arial" charset="0"/>
            </a:endParaRPr>
          </a:p>
          <a:p>
            <a:pPr>
              <a:lnSpc>
                <a:spcPct val="90000"/>
              </a:lnSpc>
              <a:spcBef>
                <a:spcPct val="0"/>
              </a:spcBef>
              <a:spcAft>
                <a:spcPts val="294"/>
              </a:spcAft>
            </a:pPr>
            <a:endParaRPr lang="en-GB" sz="1000" dirty="0" smtClean="0">
              <a:latin typeface="Arial" charset="0"/>
            </a:endParaRPr>
          </a:p>
          <a:p>
            <a:pPr>
              <a:lnSpc>
                <a:spcPct val="90000"/>
              </a:lnSpc>
              <a:spcBef>
                <a:spcPct val="0"/>
              </a:spcBef>
              <a:spcAft>
                <a:spcPts val="294"/>
              </a:spcAft>
            </a:pPr>
            <a:r>
              <a:rPr lang="en-GB" sz="1000" b="1" dirty="0" smtClean="0">
                <a:latin typeface="Arial" charset="0"/>
              </a:rPr>
              <a:t>Abbreviations</a:t>
            </a:r>
          </a:p>
          <a:p>
            <a:pPr>
              <a:lnSpc>
                <a:spcPct val="90000"/>
              </a:lnSpc>
              <a:spcBef>
                <a:spcPct val="0"/>
              </a:spcBef>
              <a:spcAft>
                <a:spcPts val="294"/>
              </a:spcAft>
            </a:pPr>
            <a:r>
              <a:rPr lang="en-GB" sz="1000" dirty="0" smtClean="0">
                <a:latin typeface="Arial" charset="0"/>
              </a:rPr>
              <a:t>HF=heart failure; USA=United States of America</a:t>
            </a:r>
            <a:endParaRPr lang="en-US" sz="1000" dirty="0" smtClean="0">
              <a:latin typeface="Arial" charset="0"/>
            </a:endParaRPr>
          </a:p>
          <a:p>
            <a:pPr>
              <a:lnSpc>
                <a:spcPct val="90000"/>
              </a:lnSpc>
              <a:spcBef>
                <a:spcPct val="0"/>
              </a:spcBef>
              <a:spcAft>
                <a:spcPts val="294"/>
              </a:spcAft>
            </a:pPr>
            <a:endParaRPr lang="en-GB" sz="1000" dirty="0" smtClean="0">
              <a:latin typeface="Arial" charset="0"/>
            </a:endParaRPr>
          </a:p>
          <a:p>
            <a:pPr>
              <a:spcBef>
                <a:spcPct val="0"/>
              </a:spcBef>
              <a:spcAft>
                <a:spcPts val="294"/>
              </a:spcAft>
            </a:pPr>
            <a:r>
              <a:rPr lang="en-GB" sz="1000" b="1" dirty="0" smtClean="0">
                <a:latin typeface="Arial" charset="0"/>
              </a:rPr>
              <a:t>References</a:t>
            </a:r>
          </a:p>
          <a:p>
            <a:pPr eaLnBrk="1" hangingPunct="1">
              <a:lnSpc>
                <a:spcPct val="90000"/>
              </a:lnSpc>
              <a:spcBef>
                <a:spcPct val="0"/>
              </a:spcBef>
              <a:buFontTx/>
              <a:buAutoNum type="arabicPeriod"/>
            </a:pPr>
            <a:r>
              <a:rPr lang="it-IT" sz="1000" dirty="0" smtClean="0">
                <a:latin typeface="Arial" charset="0"/>
                <a:cs typeface="Arial" charset="0"/>
              </a:rPr>
              <a:t>Felker et al. </a:t>
            </a:r>
            <a:r>
              <a:rPr lang="en-GB" sz="1000" dirty="0" smtClean="0">
                <a:latin typeface="Arial" charset="0"/>
              </a:rPr>
              <a:t>Circ Heart Fail 2010;3:314–25</a:t>
            </a:r>
            <a:endParaRPr lang="en-GB" sz="1000" dirty="0" smtClean="0">
              <a:latin typeface="Arial" charset="0"/>
              <a:cs typeface="Arial" charset="0"/>
            </a:endParaRPr>
          </a:p>
          <a:p>
            <a:pPr eaLnBrk="1" hangingPunct="1">
              <a:lnSpc>
                <a:spcPct val="90000"/>
              </a:lnSpc>
              <a:spcBef>
                <a:spcPct val="0"/>
              </a:spcBef>
              <a:buFontTx/>
              <a:buAutoNum type="arabicPeriod"/>
            </a:pPr>
            <a:r>
              <a:rPr lang="en-GB" sz="1000" dirty="0" err="1" smtClean="0">
                <a:latin typeface="Arial" charset="0"/>
                <a:cs typeface="Arial" charset="0"/>
              </a:rPr>
              <a:t>Gheorghiade</a:t>
            </a:r>
            <a:r>
              <a:rPr lang="en-GB" sz="1000" dirty="0" smtClean="0">
                <a:latin typeface="Arial" charset="0"/>
                <a:cs typeface="Arial" charset="0"/>
              </a:rPr>
              <a:t> et al. Circulation 2005;112:3958–68</a:t>
            </a:r>
          </a:p>
          <a:p>
            <a:pPr eaLnBrk="1" hangingPunct="1">
              <a:lnSpc>
                <a:spcPct val="90000"/>
              </a:lnSpc>
              <a:spcBef>
                <a:spcPct val="0"/>
              </a:spcBef>
              <a:buFontTx/>
              <a:buAutoNum type="arabicPeriod"/>
            </a:pPr>
            <a:r>
              <a:rPr lang="it-IT" sz="1000" dirty="0" smtClean="0">
                <a:latin typeface="Arial" charset="0"/>
                <a:cs typeface="Arial" charset="0"/>
              </a:rPr>
              <a:t>Hunt et al. J Am Coll Cardiol 2009;53:e1–90</a:t>
            </a:r>
          </a:p>
          <a:p>
            <a:pPr>
              <a:lnSpc>
                <a:spcPct val="90000"/>
              </a:lnSpc>
              <a:spcBef>
                <a:spcPct val="0"/>
              </a:spcBef>
              <a:spcAft>
                <a:spcPts val="294"/>
              </a:spcAft>
            </a:pPr>
            <a:endParaRPr lang="en-GB" sz="1000" dirty="0" smtClean="0">
              <a:latin typeface="Arial" charset="0"/>
            </a:endParaRPr>
          </a:p>
          <a:p>
            <a:pPr>
              <a:lnSpc>
                <a:spcPct val="90000"/>
              </a:lnSpc>
              <a:spcBef>
                <a:spcPct val="0"/>
              </a:spcBef>
              <a:spcAft>
                <a:spcPts val="294"/>
              </a:spcAft>
            </a:pPr>
            <a:r>
              <a:rPr lang="en-US" sz="1000" b="1" dirty="0" smtClean="0">
                <a:latin typeface="Arial" charset="0"/>
              </a:rPr>
              <a:t>Key communication points</a:t>
            </a:r>
          </a:p>
          <a:p>
            <a:pPr>
              <a:lnSpc>
                <a:spcPct val="90000"/>
              </a:lnSpc>
              <a:spcBef>
                <a:spcPct val="0"/>
              </a:spcBef>
              <a:spcAft>
                <a:spcPts val="294"/>
              </a:spcAft>
              <a:buFontTx/>
              <a:buAutoNum type="arabicPeriod"/>
            </a:pPr>
            <a:r>
              <a:rPr lang="en-US" sz="1000" dirty="0" smtClean="0">
                <a:latin typeface="Arial" charset="0"/>
              </a:rPr>
              <a:t>There has been little change in the therapeutic approach to acute HF in the last few decades</a:t>
            </a:r>
          </a:p>
          <a:p>
            <a:pPr>
              <a:lnSpc>
                <a:spcPct val="90000"/>
              </a:lnSpc>
              <a:spcBef>
                <a:spcPct val="0"/>
              </a:spcBef>
              <a:spcAft>
                <a:spcPts val="294"/>
              </a:spcAft>
              <a:buFontTx/>
              <a:buAutoNum type="arabicPeriod"/>
            </a:pPr>
            <a:r>
              <a:rPr lang="en-US" sz="1000" dirty="0" smtClean="0">
                <a:latin typeface="Arial" charset="0"/>
              </a:rPr>
              <a:t>There is a need for new therapeutic approaches in acute HF</a:t>
            </a:r>
          </a:p>
        </p:txBody>
      </p:sp>
      <p:sp>
        <p:nvSpPr>
          <p:cNvPr id="4" name="Rectangle 7"/>
          <p:cNvSpPr>
            <a:spLocks noGrp="1" noChangeArrowheads="1"/>
          </p:cNvSpPr>
          <p:nvPr>
            <p:ph type="sldNum" sz="quarter" idx="5"/>
          </p:nvPr>
        </p:nvSpPr>
        <p:spPr/>
        <p:txBody>
          <a:bodyPr/>
          <a:lstStyle/>
          <a:p>
            <a:pPr>
              <a:defRPr/>
            </a:pPr>
            <a:fld id="{EF9755DC-73AC-4E52-96A0-8868B6178639}" type="slidenum">
              <a:rPr lang="en-GB" smtClean="0">
                <a:solidFill>
                  <a:prstClr val="black"/>
                </a:solidFill>
              </a:rPr>
              <a:pPr>
                <a:defRPr/>
              </a:pPr>
              <a:t>26</a:t>
            </a:fld>
            <a:endParaRPr lang="en-GB" dirty="0"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Slide Image Placeholder 1"/>
          <p:cNvSpPr>
            <a:spLocks noGrp="1" noRot="1" noChangeAspect="1" noTextEdit="1"/>
          </p:cNvSpPr>
          <p:nvPr>
            <p:ph type="sldImg"/>
          </p:nvPr>
        </p:nvSpPr>
        <p:spPr>
          <a:xfrm>
            <a:off x="1030288" y="590550"/>
            <a:ext cx="4565650" cy="3425825"/>
          </a:xfrm>
          <a:ln/>
        </p:spPr>
      </p:sp>
      <p:sp>
        <p:nvSpPr>
          <p:cNvPr id="273410" name="Notes Placeholder 2"/>
          <p:cNvSpPr>
            <a:spLocks noGrp="1"/>
          </p:cNvSpPr>
          <p:nvPr>
            <p:ph type="body" idx="1"/>
          </p:nvPr>
        </p:nvSpPr>
        <p:spPr>
          <a:noFill/>
          <a:ln/>
        </p:spPr>
        <p:txBody>
          <a:bodyPr lIns="88902" tIns="44451" rIns="88902" bIns="44451"/>
          <a:lstStyle/>
          <a:p>
            <a:pPr eaLnBrk="1" hangingPunct="1"/>
            <a:r>
              <a:rPr lang="en-GB" sz="800" b="1" dirty="0" smtClean="0">
                <a:latin typeface="Arial" charset="0"/>
              </a:rPr>
              <a:t>Treatment of acute heart failure: immediate, intermediate and long-term goals (1)</a:t>
            </a:r>
          </a:p>
          <a:p>
            <a:r>
              <a:rPr lang="en-GB" sz="700" dirty="0" smtClean="0">
                <a:latin typeface="Arial" charset="0"/>
              </a:rPr>
              <a:t>Guidelines split the goals of treatment for acute heart failure (HF) into three sections: immediate, intermediate and long-term.</a:t>
            </a:r>
            <a:r>
              <a:rPr lang="en-GB" sz="700" baseline="30000" dirty="0" smtClean="0">
                <a:latin typeface="Arial" charset="0"/>
              </a:rPr>
              <a:t>1–3</a:t>
            </a:r>
            <a:r>
              <a:rPr lang="en-GB" sz="700" dirty="0" smtClean="0">
                <a:latin typeface="Arial" charset="0"/>
              </a:rPr>
              <a:t> </a:t>
            </a:r>
          </a:p>
          <a:p>
            <a:r>
              <a:rPr lang="en-GB" sz="700" dirty="0" smtClean="0">
                <a:latin typeface="Arial" charset="0"/>
              </a:rPr>
              <a:t>The immediate goals are to relieve symptoms and stabilize </a:t>
            </a:r>
            <a:r>
              <a:rPr lang="en-GB" sz="700" dirty="0" err="1" smtClean="0">
                <a:latin typeface="Arial" charset="0"/>
              </a:rPr>
              <a:t>hemodynamics</a:t>
            </a:r>
            <a:r>
              <a:rPr lang="en-GB" sz="700" dirty="0" smtClean="0">
                <a:latin typeface="Arial" charset="0"/>
              </a:rPr>
              <a:t>, </a:t>
            </a:r>
            <a:r>
              <a:rPr lang="en-US" sz="700" dirty="0" smtClean="0">
                <a:latin typeface="Arial" charset="0"/>
              </a:rPr>
              <a:t>while preserving organ function (</a:t>
            </a:r>
            <a:r>
              <a:rPr lang="en-US" sz="700" dirty="0" err="1" smtClean="0">
                <a:latin typeface="Arial" charset="0"/>
              </a:rPr>
              <a:t>e.g</a:t>
            </a:r>
            <a:r>
              <a:rPr lang="en-US" sz="700" dirty="0" smtClean="0">
                <a:latin typeface="Arial" charset="0"/>
              </a:rPr>
              <a:t> renal function).</a:t>
            </a:r>
            <a:r>
              <a:rPr lang="en-US" sz="700" b="1" dirty="0" smtClean="0">
                <a:latin typeface="Arial" charset="0"/>
              </a:rPr>
              <a:t> </a:t>
            </a:r>
            <a:r>
              <a:rPr lang="en-US" sz="700" dirty="0" err="1" smtClean="0">
                <a:latin typeface="Arial" charset="0"/>
              </a:rPr>
              <a:t>Dyspnea</a:t>
            </a:r>
            <a:r>
              <a:rPr lang="en-US" sz="700" dirty="0" smtClean="0">
                <a:latin typeface="Arial" charset="0"/>
              </a:rPr>
              <a:t> and other symptoms and signs of cardiopulmonary congestion are the primary manifestations of acute HF and require immediate attention on presentation to the emergency department or hospital ward. Patients need to be stabilized initially by early administration of diuretics, </a:t>
            </a:r>
            <a:r>
              <a:rPr lang="en-US" sz="700" dirty="0" err="1" smtClean="0">
                <a:latin typeface="Arial" charset="0"/>
              </a:rPr>
              <a:t>vasoactive</a:t>
            </a:r>
            <a:r>
              <a:rPr lang="en-US" sz="700" dirty="0" smtClean="0">
                <a:latin typeface="Arial" charset="0"/>
              </a:rPr>
              <a:t> substances, and/or noninvasive ventilation (e.g. continuous positive airway pressure [CPAP] or </a:t>
            </a:r>
            <a:r>
              <a:rPr lang="en-US" sz="700" dirty="0" err="1" smtClean="0">
                <a:latin typeface="Arial" charset="0"/>
              </a:rPr>
              <a:t>bilevel</a:t>
            </a:r>
            <a:r>
              <a:rPr lang="en-US" sz="700" dirty="0" smtClean="0">
                <a:latin typeface="Arial" charset="0"/>
              </a:rPr>
              <a:t> positive airway pressure [</a:t>
            </a:r>
            <a:r>
              <a:rPr lang="en-US" sz="700" dirty="0" err="1" smtClean="0">
                <a:latin typeface="Arial" charset="0"/>
              </a:rPr>
              <a:t>BiPAP</a:t>
            </a:r>
            <a:r>
              <a:rPr lang="en-US" sz="700" dirty="0" smtClean="0">
                <a:latin typeface="Arial" charset="0"/>
              </a:rPr>
              <a:t>]). </a:t>
            </a:r>
            <a:r>
              <a:rPr lang="en-GB" sz="700" dirty="0" smtClean="0">
                <a:latin typeface="Arial" charset="0"/>
              </a:rPr>
              <a:t>The immediate goals of treatment for acute HF involve resolving </a:t>
            </a:r>
            <a:r>
              <a:rPr lang="en-GB" sz="700" dirty="0" err="1" smtClean="0">
                <a:latin typeface="Arial" charset="0"/>
              </a:rPr>
              <a:t>dyspnea</a:t>
            </a:r>
            <a:r>
              <a:rPr lang="en-GB" sz="700" dirty="0" smtClean="0">
                <a:latin typeface="Arial" charset="0"/>
              </a:rPr>
              <a:t>, </a:t>
            </a:r>
            <a:r>
              <a:rPr lang="en-GB" sz="700" dirty="0" err="1" smtClean="0">
                <a:latin typeface="Arial" charset="0"/>
              </a:rPr>
              <a:t>orthopnea</a:t>
            </a:r>
            <a:r>
              <a:rPr lang="en-GB" sz="700" dirty="0" smtClean="0">
                <a:latin typeface="Arial" charset="0"/>
              </a:rPr>
              <a:t>, </a:t>
            </a:r>
            <a:r>
              <a:rPr lang="en-GB" sz="700" dirty="0" err="1" smtClean="0">
                <a:latin typeface="Arial" charset="0"/>
              </a:rPr>
              <a:t>ascites</a:t>
            </a:r>
            <a:r>
              <a:rPr lang="en-GB" sz="700" dirty="0" smtClean="0">
                <a:latin typeface="Arial" charset="0"/>
              </a:rPr>
              <a:t> and peripheral </a:t>
            </a:r>
            <a:r>
              <a:rPr lang="en-GB" sz="700" dirty="0" err="1" smtClean="0">
                <a:latin typeface="Arial" charset="0"/>
              </a:rPr>
              <a:t>edema</a:t>
            </a:r>
            <a:r>
              <a:rPr lang="en-GB" sz="700" dirty="0" smtClean="0">
                <a:latin typeface="Arial" charset="0"/>
              </a:rPr>
              <a:t>, reducing jugular venous pressure and controlling hypertension.</a:t>
            </a:r>
            <a:r>
              <a:rPr lang="en-GB" sz="700" baseline="30000" dirty="0" smtClean="0">
                <a:latin typeface="Arial" charset="0"/>
              </a:rPr>
              <a:t>4</a:t>
            </a:r>
            <a:r>
              <a:rPr lang="en-GB" sz="700" dirty="0" smtClean="0">
                <a:latin typeface="Arial" charset="0"/>
              </a:rPr>
              <a:t> Attainment of these goals is achieved when the following hemodynamic targets are reached: systolic blood pressure (SBP) ≥80 mmHg, right </a:t>
            </a:r>
            <a:r>
              <a:rPr lang="en-GB" sz="700" dirty="0" err="1" smtClean="0">
                <a:latin typeface="Arial" charset="0"/>
              </a:rPr>
              <a:t>atrial</a:t>
            </a:r>
            <a:r>
              <a:rPr lang="en-GB" sz="700" dirty="0" smtClean="0">
                <a:latin typeface="Arial" charset="0"/>
              </a:rPr>
              <a:t> pressure ≤8 mmHg, </a:t>
            </a:r>
            <a:r>
              <a:rPr lang="en-US" sz="700" dirty="0" smtClean="0">
                <a:latin typeface="Arial" charset="0"/>
              </a:rPr>
              <a:t>pulmonary capillary wedge pressure (</a:t>
            </a:r>
            <a:r>
              <a:rPr lang="en-GB" sz="700" dirty="0" smtClean="0">
                <a:latin typeface="Arial" charset="0"/>
              </a:rPr>
              <a:t>PCWP) ≤16 mmHg, and systemic vascular resistance ≤1,200 dynes/s/cm</a:t>
            </a:r>
            <a:r>
              <a:rPr lang="en-GB" sz="700" baseline="30000" dirty="0" smtClean="0">
                <a:latin typeface="Arial" charset="0"/>
              </a:rPr>
              <a:t>-5</a:t>
            </a:r>
            <a:r>
              <a:rPr lang="en-GB" sz="700" dirty="0" smtClean="0">
                <a:latin typeface="Arial" charset="0"/>
              </a:rPr>
              <a:t>. Additional clinical goals are to minimize adverse effects of treatment, reduce duration and cost of stay and initiate treatments that improve long-term outcomes.</a:t>
            </a:r>
            <a:r>
              <a:rPr lang="en-GB" sz="700" baseline="30000" dirty="0" smtClean="0">
                <a:latin typeface="Arial" charset="0"/>
              </a:rPr>
              <a:t>4</a:t>
            </a:r>
            <a:endParaRPr lang="en-GB" sz="700" dirty="0" smtClean="0">
              <a:latin typeface="Arial" charset="0"/>
            </a:endParaRPr>
          </a:p>
          <a:p>
            <a:pPr eaLnBrk="1" hangingPunct="1"/>
            <a:r>
              <a:rPr lang="en-US" sz="700" dirty="0" smtClean="0">
                <a:latin typeface="Arial" charset="0"/>
              </a:rPr>
              <a:t>The intermediate treatment phase begins once the patient is stabilized and </a:t>
            </a:r>
            <a:r>
              <a:rPr lang="en-US" sz="700" dirty="0" err="1" smtClean="0">
                <a:latin typeface="Arial" charset="0"/>
              </a:rPr>
              <a:t>dyspnea</a:t>
            </a:r>
            <a:r>
              <a:rPr lang="en-US" sz="700" dirty="0" smtClean="0">
                <a:latin typeface="Arial" charset="0"/>
              </a:rPr>
              <a:t> is improved. Because a significant number of patients continue to have signs and symptoms of HF, the goals of this phase are continued hemodynamic and symptomatic improvement while preventing myocardial and renal injury. </a:t>
            </a:r>
            <a:r>
              <a:rPr lang="en-GB" sz="700" dirty="0" smtClean="0">
                <a:latin typeface="Arial" charset="0"/>
              </a:rPr>
              <a:t>The intermediate goals are to initiate pharmacological therapy and minimize the length of hospital stay, and the long-term goals are to prevent rehospitalization.</a:t>
            </a:r>
            <a:r>
              <a:rPr lang="en-GB" sz="700" baseline="30000" dirty="0" smtClean="0">
                <a:latin typeface="Arial" charset="0"/>
              </a:rPr>
              <a:t>1–3</a:t>
            </a:r>
            <a:r>
              <a:rPr lang="en-GB" sz="700" dirty="0" smtClean="0">
                <a:latin typeface="Arial" charset="0"/>
              </a:rPr>
              <a:t> </a:t>
            </a:r>
          </a:p>
          <a:p>
            <a:pPr eaLnBrk="1" hangingPunct="1"/>
            <a:endParaRPr lang="en-GB" sz="700" b="1" dirty="0" smtClean="0">
              <a:latin typeface="Arial" charset="0"/>
            </a:endParaRPr>
          </a:p>
          <a:p>
            <a:pPr eaLnBrk="1" hangingPunct="1"/>
            <a:r>
              <a:rPr lang="en-GB" sz="800" b="1" dirty="0" smtClean="0">
                <a:latin typeface="Arial" charset="0"/>
              </a:rPr>
              <a:t>Abbreviations</a:t>
            </a:r>
          </a:p>
          <a:p>
            <a:pPr eaLnBrk="1" hangingPunct="1"/>
            <a:r>
              <a:rPr lang="en-US" sz="700" dirty="0" err="1" smtClean="0">
                <a:latin typeface="Arial" charset="0"/>
              </a:rPr>
              <a:t>BiPAP</a:t>
            </a:r>
            <a:r>
              <a:rPr lang="en-US" sz="700" dirty="0" smtClean="0">
                <a:latin typeface="Arial" charset="0"/>
              </a:rPr>
              <a:t>=</a:t>
            </a:r>
            <a:r>
              <a:rPr lang="en-US" sz="700" dirty="0" err="1" smtClean="0">
                <a:latin typeface="Arial" charset="0"/>
              </a:rPr>
              <a:t>bilevel</a:t>
            </a:r>
            <a:r>
              <a:rPr lang="en-US" sz="700" dirty="0" smtClean="0">
                <a:latin typeface="Arial" charset="0"/>
              </a:rPr>
              <a:t> positive airway pressure; CPAP=continuous positive airway pressure; HF=heart failure; JVP=jugular venous pressure; PCWP=pulmonary capillary wedge pressure; SBP=systolic blood pressure</a:t>
            </a:r>
          </a:p>
          <a:p>
            <a:pPr eaLnBrk="1" hangingPunct="1"/>
            <a:endParaRPr lang="en-GB" sz="700" b="1" dirty="0" smtClean="0">
              <a:latin typeface="Arial" charset="0"/>
            </a:endParaRPr>
          </a:p>
          <a:p>
            <a:pPr eaLnBrk="1" hangingPunct="1"/>
            <a:r>
              <a:rPr lang="en-GB" sz="800" b="1" dirty="0" smtClean="0">
                <a:latin typeface="Arial" charset="0"/>
              </a:rPr>
              <a:t>References</a:t>
            </a:r>
          </a:p>
          <a:p>
            <a:pPr eaLnBrk="1" hangingPunct="1">
              <a:buFontTx/>
              <a:buAutoNum type="arabicPeriod"/>
            </a:pPr>
            <a:r>
              <a:rPr lang="en-GB" sz="700" dirty="0" err="1" smtClean="0">
                <a:latin typeface="Arial" charset="0"/>
              </a:rPr>
              <a:t>Gheorghiade</a:t>
            </a:r>
            <a:r>
              <a:rPr lang="en-GB" sz="700" dirty="0" smtClean="0">
                <a:latin typeface="Arial" charset="0"/>
              </a:rPr>
              <a:t> et al. Circulation 2005;112:3958–68</a:t>
            </a:r>
          </a:p>
          <a:p>
            <a:pPr eaLnBrk="1" hangingPunct="1">
              <a:buFontTx/>
              <a:buAutoNum type="arabicPeriod"/>
            </a:pPr>
            <a:r>
              <a:rPr lang="en-GB" sz="700" dirty="0" smtClean="0">
                <a:latin typeface="Arial" charset="0"/>
                <a:cs typeface="Arial" charset="0"/>
              </a:rPr>
              <a:t>Dickstein et al. </a:t>
            </a:r>
            <a:r>
              <a:rPr lang="en-GB" sz="700" dirty="0" err="1" smtClean="0">
                <a:latin typeface="Arial" charset="0"/>
                <a:cs typeface="Arial" charset="0"/>
              </a:rPr>
              <a:t>Eur</a:t>
            </a:r>
            <a:r>
              <a:rPr lang="en-GB" sz="700" dirty="0" smtClean="0">
                <a:latin typeface="Arial" charset="0"/>
                <a:cs typeface="Arial" charset="0"/>
              </a:rPr>
              <a:t> Heart J 2008;29:2388–442</a:t>
            </a:r>
          </a:p>
          <a:p>
            <a:pPr eaLnBrk="1" hangingPunct="1">
              <a:buFontTx/>
              <a:buAutoNum type="arabicPeriod"/>
            </a:pPr>
            <a:r>
              <a:rPr lang="it-IT" sz="700" dirty="0" smtClean="0">
                <a:latin typeface="Arial" charset="0"/>
                <a:cs typeface="Arial" charset="0"/>
              </a:rPr>
              <a:t>Hunt et al. J Am Coll Cardiol 2009;53:e1–90</a:t>
            </a:r>
          </a:p>
          <a:p>
            <a:pPr eaLnBrk="1" hangingPunct="1">
              <a:buFontTx/>
              <a:buAutoNum type="arabicPeriod"/>
            </a:pPr>
            <a:r>
              <a:rPr lang="en-GB" sz="700" dirty="0" err="1" smtClean="0">
                <a:latin typeface="Arial" charset="0"/>
              </a:rPr>
              <a:t>Colucci</a:t>
            </a:r>
            <a:r>
              <a:rPr lang="en-GB" sz="700" dirty="0" smtClean="0">
                <a:latin typeface="Arial" charset="0"/>
              </a:rPr>
              <a:t> (Ed.). Atlas of Heart Failure, 5</a:t>
            </a:r>
            <a:r>
              <a:rPr lang="en-GB" sz="700" baseline="30000" dirty="0" smtClean="0">
                <a:latin typeface="Arial" charset="0"/>
              </a:rPr>
              <a:t>th</a:t>
            </a:r>
            <a:r>
              <a:rPr lang="en-GB" sz="700" dirty="0" smtClean="0">
                <a:latin typeface="Arial" charset="0"/>
              </a:rPr>
              <a:t> ed. Springer 2008</a:t>
            </a:r>
          </a:p>
          <a:p>
            <a:pPr eaLnBrk="1" hangingPunct="1"/>
            <a:endParaRPr lang="en-US" sz="800" b="1" dirty="0" smtClean="0">
              <a:latin typeface="Arial" charset="0"/>
            </a:endParaRPr>
          </a:p>
          <a:p>
            <a:pPr eaLnBrk="1" hangingPunct="1"/>
            <a:r>
              <a:rPr lang="en-US" sz="800" b="1" dirty="0" smtClean="0">
                <a:latin typeface="Arial" charset="0"/>
              </a:rPr>
              <a:t>Key communication points</a:t>
            </a:r>
          </a:p>
          <a:p>
            <a:pPr eaLnBrk="1" hangingPunct="1">
              <a:buFontTx/>
              <a:buAutoNum type="arabicPeriod"/>
            </a:pPr>
            <a:r>
              <a:rPr lang="en-GB" sz="700" dirty="0" smtClean="0">
                <a:latin typeface="Arial" charset="0"/>
              </a:rPr>
              <a:t>Guidelines split the goals of treatment for acute HF into three sections: immediate, intermediate and long-term</a:t>
            </a:r>
          </a:p>
          <a:p>
            <a:pPr eaLnBrk="1" hangingPunct="1">
              <a:buFontTx/>
              <a:buAutoNum type="arabicPeriod"/>
            </a:pPr>
            <a:r>
              <a:rPr lang="en-GB" sz="700" dirty="0" smtClean="0">
                <a:latin typeface="Arial" charset="0"/>
              </a:rPr>
              <a:t>The immediate goals are to relieve symptoms and stabilize the hemodynamic condition</a:t>
            </a:r>
            <a:endParaRPr lang="en-US" sz="700" dirty="0" smtClean="0">
              <a:latin typeface="Arial" charset="0"/>
            </a:endParaRPr>
          </a:p>
        </p:txBody>
      </p:sp>
      <p:sp>
        <p:nvSpPr>
          <p:cNvPr id="4" name="Rectangle 7"/>
          <p:cNvSpPr>
            <a:spLocks noGrp="1" noChangeArrowheads="1"/>
          </p:cNvSpPr>
          <p:nvPr>
            <p:ph type="sldNum" sz="quarter" idx="5"/>
          </p:nvPr>
        </p:nvSpPr>
        <p:spPr/>
        <p:txBody>
          <a:bodyPr/>
          <a:lstStyle/>
          <a:p>
            <a:pPr>
              <a:defRPr/>
            </a:pPr>
            <a:fld id="{C1D37804-088E-4FF2-8A90-5FA274F04A9E}" type="slidenum">
              <a:rPr lang="en-GB" smtClean="0">
                <a:solidFill>
                  <a:prstClr val="black"/>
                </a:solidFill>
              </a:rPr>
              <a:pPr>
                <a:defRPr/>
              </a:pPr>
              <a:t>27</a:t>
            </a:fld>
            <a:endParaRPr lang="en-GB" dirty="0"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ln/>
        </p:spPr>
        <p:txBody>
          <a:bodyPr>
            <a:normAutofit fontScale="70000" lnSpcReduction="20000"/>
          </a:bodyPr>
          <a:lstStyle/>
          <a:p>
            <a:pPr>
              <a:lnSpc>
                <a:spcPct val="120000"/>
              </a:lnSpc>
              <a:defRPr/>
            </a:pPr>
            <a:r>
              <a:rPr lang="en-GB" sz="1500" b="1" dirty="0"/>
              <a:t>There are four essential endpoints for assessing acute heart failure therapies</a:t>
            </a:r>
          </a:p>
          <a:p>
            <a:pPr>
              <a:lnSpc>
                <a:spcPct val="120000"/>
              </a:lnSpc>
              <a:defRPr/>
            </a:pPr>
            <a:r>
              <a:rPr lang="en-GB" dirty="0"/>
              <a:t>As no single endpoint can capture all the elements of the clinical course of acute </a:t>
            </a:r>
            <a:r>
              <a:rPr lang="en-GB" dirty="0" smtClean="0"/>
              <a:t>heart failure (HF), </a:t>
            </a:r>
            <a:r>
              <a:rPr lang="en-GB" dirty="0"/>
              <a:t>it is suggested that four different domains are assessed and reported in phase III studies of therapies for acute HF. The four domains are: improvements in signs and symptoms; improvement in in-hospital measures; prevention of end-organ damage; and reductions in post-discharge events. Within each domain there are different suggested endpoints that can be measured in clinical trials depending on their appropriateness to the therapy or patient population. </a:t>
            </a:r>
          </a:p>
          <a:p>
            <a:pPr>
              <a:lnSpc>
                <a:spcPct val="120000"/>
              </a:lnSpc>
              <a:defRPr/>
            </a:pPr>
            <a:r>
              <a:rPr lang="en-GB" b="1" dirty="0"/>
              <a:t>Signs and symptoms: </a:t>
            </a:r>
            <a:r>
              <a:rPr lang="en-GB" dirty="0"/>
              <a:t>a</a:t>
            </a:r>
            <a:r>
              <a:rPr lang="en-GB" dirty="0" smtClean="0"/>
              <a:t>s </a:t>
            </a:r>
            <a:r>
              <a:rPr lang="en-GB" dirty="0"/>
              <a:t>the primary symptom of acute HF is breathlessness, this is an important measure in phase III studies. However, for improvement in breathlessness to be considered clinically important it needs to rapid, substantial and sustained beyond a few hours and therefore needs to be measured at multiple timepoints and under standardized conditions. Measure of congestion relief provide supportive evidence of clinical effect, but are probably not suitable as primary efficacy endpoints. </a:t>
            </a:r>
            <a:r>
              <a:rPr lang="en-GB" b="1" dirty="0"/>
              <a:t>In-hospital measures: </a:t>
            </a:r>
            <a:r>
              <a:rPr lang="en-GB" dirty="0"/>
              <a:t>t</a:t>
            </a:r>
            <a:r>
              <a:rPr lang="en-GB" dirty="0" smtClean="0"/>
              <a:t>hese </a:t>
            </a:r>
            <a:r>
              <a:rPr lang="en-GB" dirty="0"/>
              <a:t>assessments provide an indication of efficacy in the timeframe between immediate symptom relief and post-discharge outcomes. Worsening HF is increasingly accepted as an important clinical measure and been a component of the primary endpoint in several phase III studies. Length of hospital stay can be influenced by factors not related to clinical status, and in-hospital mortality is only relevant in very ill patients. </a:t>
            </a:r>
            <a:r>
              <a:rPr lang="en-GB" b="1" dirty="0"/>
              <a:t>Prevention of end-organ damage: </a:t>
            </a:r>
            <a:r>
              <a:rPr lang="en-GB" dirty="0"/>
              <a:t>m</a:t>
            </a:r>
            <a:r>
              <a:rPr lang="en-GB" dirty="0" smtClean="0"/>
              <a:t>arkers </a:t>
            </a:r>
            <a:r>
              <a:rPr lang="en-GB" dirty="0"/>
              <a:t>of end-organ damage are powerful predictors of outcomes in acute HF and a valuable assessment in clinical trials. </a:t>
            </a:r>
            <a:r>
              <a:rPr lang="en-GB" b="1" dirty="0"/>
              <a:t>Post-discharge events:</a:t>
            </a:r>
            <a:r>
              <a:rPr lang="en-GB" dirty="0"/>
              <a:t> </a:t>
            </a:r>
            <a:r>
              <a:rPr lang="en-GB" dirty="0" smtClean="0"/>
              <a:t>as </a:t>
            </a:r>
            <a:r>
              <a:rPr lang="en-GB" dirty="0"/>
              <a:t>these are a major unmet need in acute HF and an important target for therapy, their assessment is important in clinical trials. Formal adjudication of endpoints is important to ascertain the role of HF as opposed to other comorbid </a:t>
            </a:r>
            <a:r>
              <a:rPr lang="en-GB" dirty="0" smtClean="0"/>
              <a:t>conditions; </a:t>
            </a:r>
            <a:r>
              <a:rPr lang="en-GB" dirty="0"/>
              <a:t>e.g. in the assessment of HF hospitalization. Days hospitalized or dead could be influenced by cultural variability not related to clinical status. Long-term mortality is unlikely to be affected by short-term treatments and </a:t>
            </a:r>
            <a:r>
              <a:rPr lang="en-GB" dirty="0" smtClean="0"/>
              <a:t>is not </a:t>
            </a:r>
            <a:r>
              <a:rPr lang="en-GB" dirty="0"/>
              <a:t>an appropriate assessment in this setting. </a:t>
            </a:r>
          </a:p>
          <a:p>
            <a:pPr>
              <a:lnSpc>
                <a:spcPct val="120000"/>
              </a:lnSpc>
              <a:defRPr/>
            </a:pPr>
            <a:endParaRPr lang="en-GB" sz="1500" b="1" dirty="0" smtClean="0"/>
          </a:p>
          <a:p>
            <a:pPr>
              <a:lnSpc>
                <a:spcPct val="120000"/>
              </a:lnSpc>
              <a:defRPr/>
            </a:pPr>
            <a:r>
              <a:rPr lang="en-GB" sz="1500" b="1" dirty="0" smtClean="0"/>
              <a:t>Abbreviations</a:t>
            </a:r>
            <a:endParaRPr lang="en-GB" sz="1500" b="1" dirty="0"/>
          </a:p>
          <a:p>
            <a:pPr>
              <a:lnSpc>
                <a:spcPct val="120000"/>
              </a:lnSpc>
              <a:defRPr/>
            </a:pPr>
            <a:r>
              <a:rPr lang="en-US" dirty="0"/>
              <a:t>CV=cardiovascular; HF=heart failure; JVP=jugular venous pressure; </a:t>
            </a:r>
            <a:r>
              <a:rPr lang="en-GB" dirty="0"/>
              <a:t>HF=heart failure; LV=left ventricular</a:t>
            </a:r>
          </a:p>
          <a:p>
            <a:pPr>
              <a:lnSpc>
                <a:spcPct val="120000"/>
              </a:lnSpc>
              <a:defRPr/>
            </a:pPr>
            <a:endParaRPr lang="en-GB" b="1" dirty="0" smtClean="0"/>
          </a:p>
          <a:p>
            <a:pPr>
              <a:lnSpc>
                <a:spcPct val="120000"/>
              </a:lnSpc>
              <a:defRPr/>
            </a:pPr>
            <a:r>
              <a:rPr lang="en-GB" sz="1500" b="1" dirty="0" smtClean="0"/>
              <a:t>Reference</a:t>
            </a:r>
            <a:endParaRPr lang="en-GB" sz="1500" b="1" dirty="0"/>
          </a:p>
          <a:p>
            <a:pPr>
              <a:lnSpc>
                <a:spcPct val="120000"/>
              </a:lnSpc>
              <a:defRPr/>
            </a:pPr>
            <a:r>
              <a:rPr lang="en-US" dirty="0"/>
              <a:t>Felker et al. Circ Heart Fail 2010;3:314</a:t>
            </a:r>
            <a:r>
              <a:rPr lang="en-US" dirty="0">
                <a:cs typeface="Arial" pitchFamily="34" charset="0"/>
              </a:rPr>
              <a:t>–25</a:t>
            </a:r>
            <a:endParaRPr lang="en-GB" dirty="0"/>
          </a:p>
          <a:p>
            <a:pPr>
              <a:lnSpc>
                <a:spcPct val="120000"/>
              </a:lnSpc>
              <a:defRPr/>
            </a:pPr>
            <a:endParaRPr lang="en-US" b="1" dirty="0" smtClean="0"/>
          </a:p>
          <a:p>
            <a:pPr>
              <a:lnSpc>
                <a:spcPct val="120000"/>
              </a:lnSpc>
              <a:defRPr/>
            </a:pPr>
            <a:r>
              <a:rPr lang="en-US" sz="1500" b="1" dirty="0" smtClean="0"/>
              <a:t>Key </a:t>
            </a:r>
            <a:r>
              <a:rPr lang="en-US" sz="1500" b="1" dirty="0"/>
              <a:t>communication point</a:t>
            </a:r>
          </a:p>
          <a:p>
            <a:pPr>
              <a:lnSpc>
                <a:spcPct val="120000"/>
              </a:lnSpc>
              <a:defRPr/>
            </a:pPr>
            <a:r>
              <a:rPr lang="en-US" dirty="0"/>
              <a:t>There are four different effects that should be measured when assessing acute HF therapies: </a:t>
            </a:r>
            <a:r>
              <a:rPr lang="en-GB" dirty="0"/>
              <a:t>improvements in signs and symptoms; improvement in in-hospital measures; prevention of end-organ damage; and reductions in post-discharge events</a:t>
            </a:r>
            <a:endParaRPr lang="en-US" dirty="0"/>
          </a:p>
          <a:p>
            <a:pPr>
              <a:lnSpc>
                <a:spcPct val="120000"/>
              </a:lnSpc>
              <a:defRPr/>
            </a:pPr>
            <a:endParaRPr lang="en-US" dirty="0"/>
          </a:p>
          <a:p>
            <a:pPr>
              <a:lnSpc>
                <a:spcPct val="120000"/>
              </a:lnSpc>
              <a:defRPr/>
            </a:pPr>
            <a:endParaRPr lang="en-US" dirty="0" smtClean="0"/>
          </a:p>
        </p:txBody>
      </p:sp>
      <p:sp>
        <p:nvSpPr>
          <p:cNvPr id="4" name="Rectangle 7"/>
          <p:cNvSpPr>
            <a:spLocks noGrp="1" noChangeArrowheads="1"/>
          </p:cNvSpPr>
          <p:nvPr>
            <p:ph type="sldNum" sz="quarter" idx="5"/>
          </p:nvPr>
        </p:nvSpPr>
        <p:spPr/>
        <p:txBody>
          <a:bodyPr/>
          <a:lstStyle/>
          <a:p>
            <a:pPr>
              <a:defRPr/>
            </a:pPr>
            <a:fld id="{4B97B6CA-6DDC-453A-BDE6-781CF5F050B8}" type="slidenum">
              <a:rPr lang="en-GB" smtClean="0">
                <a:solidFill>
                  <a:prstClr val="black"/>
                </a:solidFill>
              </a:rPr>
              <a:pPr>
                <a:defRPr/>
              </a:pPr>
              <a:t>28</a:t>
            </a:fld>
            <a:endParaRPr lang="en-GB" dirty="0"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Slide Image Placeholder 1"/>
          <p:cNvSpPr>
            <a:spLocks noGrp="1" noRot="1" noChangeAspect="1"/>
          </p:cNvSpPr>
          <p:nvPr>
            <p:ph type="sldImg"/>
          </p:nvPr>
        </p:nvSpPr>
        <p:spPr>
          <a:ln/>
        </p:spPr>
      </p:sp>
      <p:sp>
        <p:nvSpPr>
          <p:cNvPr id="279554" name="Notes Placeholder 2"/>
          <p:cNvSpPr>
            <a:spLocks noGrp="1"/>
          </p:cNvSpPr>
          <p:nvPr>
            <p:ph type="body" idx="1"/>
          </p:nvPr>
        </p:nvSpPr>
        <p:spPr>
          <a:noFill/>
          <a:ln/>
        </p:spPr>
        <p:txBody>
          <a:bodyPr/>
          <a:lstStyle/>
          <a:p>
            <a:endParaRPr lang="en-US" smtClean="0">
              <a:latin typeface="Arial" charset="0"/>
            </a:endParaRPr>
          </a:p>
        </p:txBody>
      </p:sp>
      <p:sp>
        <p:nvSpPr>
          <p:cNvPr id="4" name="Slide Number Placeholder 3"/>
          <p:cNvSpPr>
            <a:spLocks noGrp="1"/>
          </p:cNvSpPr>
          <p:nvPr>
            <p:ph type="sldNum" sz="quarter" idx="5"/>
          </p:nvPr>
        </p:nvSpPr>
        <p:spPr/>
        <p:txBody>
          <a:bodyPr/>
          <a:lstStyle/>
          <a:p>
            <a:pPr>
              <a:defRPr/>
            </a:pPr>
            <a:fld id="{B5FAC644-2117-44D1-9B4F-B743F45BD4BE}" type="slidenum">
              <a:rPr lang="en-GB" smtClean="0">
                <a:solidFill>
                  <a:prstClr val="black"/>
                </a:solidFill>
              </a:rPr>
              <a:pPr>
                <a:defRPr/>
              </a:pPr>
              <a:t>29</a:t>
            </a:fld>
            <a:endParaRPr lang="en-GB"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7"/>
          <p:cNvSpPr txBox="1">
            <a:spLocks noGrp="1" noChangeArrowheads="1"/>
          </p:cNvSpPr>
          <p:nvPr/>
        </p:nvSpPr>
        <p:spPr bwMode="auto">
          <a:xfrm>
            <a:off x="3883851" y="8685257"/>
            <a:ext cx="2972547" cy="457273"/>
          </a:xfrm>
          <a:prstGeom prst="rect">
            <a:avLst/>
          </a:prstGeom>
          <a:noFill/>
          <a:ln w="9525">
            <a:noFill/>
            <a:miter lim="800000"/>
            <a:headEnd/>
            <a:tailEnd/>
          </a:ln>
        </p:spPr>
        <p:txBody>
          <a:bodyPr lIns="89708" tIns="44855" rIns="89708" bIns="44855" anchor="b"/>
          <a:lstStyle/>
          <a:p>
            <a:pPr algn="r"/>
            <a:fld id="{B3C18696-B01C-4AF2-ADF0-82CC58AD3120}" type="slidenum">
              <a:rPr lang="en-US" sz="1200">
                <a:solidFill>
                  <a:srgbClr val="000000"/>
                </a:solidFill>
                <a:cs typeface="Arial" charset="0"/>
              </a:rPr>
              <a:pPr algn="r"/>
              <a:t>30</a:t>
            </a:fld>
            <a:endParaRPr lang="en-US" sz="1200" dirty="0">
              <a:solidFill>
                <a:srgbClr val="000000"/>
              </a:solidFill>
              <a:cs typeface="Arial" charset="0"/>
            </a:endParaRPr>
          </a:p>
        </p:txBody>
      </p:sp>
      <p:sp>
        <p:nvSpPr>
          <p:cNvPr id="281602" name="Rectangle 2"/>
          <p:cNvSpPr>
            <a:spLocks noGrp="1" noRot="1" noChangeAspect="1" noChangeArrowheads="1" noTextEdit="1"/>
          </p:cNvSpPr>
          <p:nvPr>
            <p:ph type="sldImg"/>
          </p:nvPr>
        </p:nvSpPr>
        <p:spPr>
          <a:xfrm>
            <a:off x="1136650" y="668338"/>
            <a:ext cx="4643438" cy="3482975"/>
          </a:xfrm>
          <a:solidFill>
            <a:srgbClr val="FFFFFF"/>
          </a:solidFill>
          <a:ln/>
        </p:spPr>
      </p:sp>
      <p:sp>
        <p:nvSpPr>
          <p:cNvPr id="24579" name="Rectangle 3"/>
          <p:cNvSpPr>
            <a:spLocks noGrp="1" noChangeArrowheads="1"/>
          </p:cNvSpPr>
          <p:nvPr>
            <p:ph type="body" idx="1"/>
          </p:nvPr>
        </p:nvSpPr>
        <p:spPr>
          <a:xfrm>
            <a:off x="688683" y="4374241"/>
            <a:ext cx="5554307" cy="4078704"/>
          </a:xfrm>
          <a:solidFill>
            <a:srgbClr val="FFFFFF"/>
          </a:solidFill>
          <a:ln/>
        </p:spPr>
        <p:txBody>
          <a:bodyPr lIns="87009" tIns="43505" rIns="87009" bIns="43505">
            <a:normAutofit lnSpcReduction="10000"/>
          </a:bodyPr>
          <a:lstStyle/>
          <a:p>
            <a:pPr>
              <a:defRPr/>
            </a:pPr>
            <a:r>
              <a:rPr lang="en-US" sz="900" b="1" dirty="0" err="1"/>
              <a:t>Serelaxin</a:t>
            </a:r>
            <a:r>
              <a:rPr lang="en-US" sz="900" b="1" dirty="0"/>
              <a:t> is a recombinant form of human relaxin-2</a:t>
            </a:r>
          </a:p>
          <a:p>
            <a:pPr>
              <a:defRPr/>
            </a:pPr>
            <a:r>
              <a:rPr lang="en-GB" sz="900" dirty="0"/>
              <a:t>Human relaxin-2 is a 53 amino acid peptide belonging to a family of peptide hormones, the relaxin peptide family.</a:t>
            </a:r>
            <a:r>
              <a:rPr lang="en-GB" sz="900" baseline="30000" dirty="0"/>
              <a:t>1,2</a:t>
            </a:r>
            <a:r>
              <a:rPr lang="en-GB" sz="900" dirty="0"/>
              <a:t> Serelaxin is the recombinant form of human relaxin-2.</a:t>
            </a:r>
            <a:endParaRPr lang="en-GB" sz="900" baseline="30000" dirty="0"/>
          </a:p>
          <a:p>
            <a:pPr>
              <a:spcBef>
                <a:spcPts val="563"/>
              </a:spcBef>
              <a:defRPr/>
            </a:pPr>
            <a:r>
              <a:rPr lang="en-GB" sz="900" dirty="0">
                <a:cs typeface="Arial" pitchFamily="34" charset="0"/>
              </a:rPr>
              <a:t>Relaxin acts by binding to specific </a:t>
            </a:r>
            <a:r>
              <a:rPr lang="da-DK" sz="900" dirty="0">
                <a:cs typeface="Arial" pitchFamily="34" charset="0"/>
              </a:rPr>
              <a:t>leucine-rich repeat-containing G-protein-coupled receptor family, which are also known as relaxin family peptide (RXFP) receptors.</a:t>
            </a:r>
            <a:r>
              <a:rPr lang="da-DK" sz="900" baseline="30000" dirty="0">
                <a:cs typeface="Arial" pitchFamily="34" charset="0"/>
              </a:rPr>
              <a:t>1</a:t>
            </a:r>
            <a:r>
              <a:rPr lang="da-DK" sz="900" dirty="0">
                <a:cs typeface="Arial" pitchFamily="34" charset="0"/>
              </a:rPr>
              <a:t> In humans, relaxin binding sites have been identified in blood vessels and heart tissue.</a:t>
            </a:r>
            <a:r>
              <a:rPr lang="da-DK" sz="900" baseline="30000" dirty="0">
                <a:cs typeface="Arial" pitchFamily="34" charset="0"/>
              </a:rPr>
              <a:t>1 </a:t>
            </a:r>
            <a:endParaRPr lang="da-DK" sz="900" dirty="0">
              <a:cs typeface="Arial" pitchFamily="34" charset="0"/>
            </a:endParaRPr>
          </a:p>
          <a:p>
            <a:pPr>
              <a:spcBef>
                <a:spcPts val="563"/>
              </a:spcBef>
              <a:defRPr/>
            </a:pPr>
            <a:r>
              <a:rPr lang="en-GB" sz="900" dirty="0"/>
              <a:t>Relaxin contributes to the important systemic and </a:t>
            </a:r>
            <a:r>
              <a:rPr lang="en-GB" sz="900" dirty="0" err="1"/>
              <a:t>renovascular</a:t>
            </a:r>
            <a:r>
              <a:rPr lang="en-GB" sz="900" dirty="0"/>
              <a:t> adaptive changes of pregnancy that allow the pregnant mother to adjust to the demands of pregnancy.</a:t>
            </a:r>
            <a:r>
              <a:rPr lang="en-GB" sz="900" baseline="30000" dirty="0"/>
              <a:t>1</a:t>
            </a:r>
            <a:r>
              <a:rPr lang="en-GB" sz="900" dirty="0"/>
              <a:t> Hemodynamic and </a:t>
            </a:r>
            <a:r>
              <a:rPr lang="en-GB" sz="900" dirty="0" err="1"/>
              <a:t>renovascular</a:t>
            </a:r>
            <a:r>
              <a:rPr lang="en-GB" sz="900" dirty="0"/>
              <a:t> adaptive changes are seen coincident with a rise in circulating endogenous relaxin levels during the first trimester of pregnancy: global arterial compliance increases, systemic vascular resistance falls, and cardiac output, renal blood flow and glomerular filtration rate increase in this period, and remain altered throughout pregnancy.</a:t>
            </a:r>
            <a:r>
              <a:rPr lang="en-GB" sz="900" baseline="30000" dirty="0"/>
              <a:t>1</a:t>
            </a:r>
            <a:r>
              <a:rPr lang="en-GB" sz="900" dirty="0"/>
              <a:t> Studies in rats and humans indicate that administration of exogenous relaxin-2 produces effects on systemic </a:t>
            </a:r>
            <a:r>
              <a:rPr lang="en-GB" sz="900" dirty="0" err="1"/>
              <a:t>hemodynamics</a:t>
            </a:r>
            <a:r>
              <a:rPr lang="en-GB" sz="900" dirty="0"/>
              <a:t> and renal circulation that mimic maternal vasodilation in pregnancy.</a:t>
            </a:r>
            <a:r>
              <a:rPr lang="en-GB" sz="900" baseline="30000" dirty="0"/>
              <a:t>4</a:t>
            </a:r>
            <a:r>
              <a:rPr lang="en-GB" sz="900" dirty="0"/>
              <a:t> Therefore, it was postulated that pharmacologic use of relaxin may produce these beneficial effects on the cardiovascular system in heart failure. </a:t>
            </a:r>
            <a:endParaRPr lang="en-GB" sz="900" dirty="0" smtClean="0"/>
          </a:p>
          <a:p>
            <a:pPr>
              <a:spcBef>
                <a:spcPts val="563"/>
              </a:spcBef>
              <a:defRPr/>
            </a:pPr>
            <a:r>
              <a:rPr lang="en-US" sz="900" b="1" dirty="0" smtClean="0">
                <a:cs typeface="Arial" pitchFamily="34" charset="0"/>
              </a:rPr>
              <a:t>Abbreviations</a:t>
            </a:r>
            <a:endParaRPr lang="en-US" sz="900" b="1" dirty="0">
              <a:cs typeface="Arial" pitchFamily="34" charset="0"/>
            </a:endParaRPr>
          </a:p>
          <a:p>
            <a:pPr>
              <a:defRPr/>
            </a:pPr>
            <a:r>
              <a:rPr lang="en-GB" sz="900" dirty="0">
                <a:cs typeface="Arial" pitchFamily="34" charset="0"/>
              </a:rPr>
              <a:t>AHF=acute heart failure; </a:t>
            </a:r>
            <a:r>
              <a:rPr lang="en-GB" sz="900" dirty="0" err="1">
                <a:cs typeface="Arial" pitchFamily="34" charset="0"/>
              </a:rPr>
              <a:t>i.v.</a:t>
            </a:r>
            <a:r>
              <a:rPr lang="en-GB" sz="900" dirty="0">
                <a:cs typeface="Arial" pitchFamily="34" charset="0"/>
              </a:rPr>
              <a:t>=intravenous; </a:t>
            </a:r>
            <a:r>
              <a:rPr lang="da-DK" sz="900" dirty="0">
                <a:cs typeface="Arial" pitchFamily="34" charset="0"/>
              </a:rPr>
              <a:t>LGR=leucine-rich repeat-containing G-protein-coupled receptor; RXFP=relaxin family peptide receptor</a:t>
            </a:r>
          </a:p>
          <a:p>
            <a:pPr>
              <a:spcBef>
                <a:spcPts val="563"/>
              </a:spcBef>
              <a:defRPr/>
            </a:pPr>
            <a:r>
              <a:rPr lang="en-US" sz="900" b="1" dirty="0"/>
              <a:t>References</a:t>
            </a:r>
          </a:p>
          <a:p>
            <a:pPr marL="224284" indent="-224284">
              <a:buFontTx/>
              <a:buAutoNum type="arabicPeriod"/>
              <a:defRPr/>
            </a:pPr>
            <a:r>
              <a:rPr lang="en-GB" sz="900" dirty="0" err="1"/>
              <a:t>Teichman</a:t>
            </a:r>
            <a:r>
              <a:rPr lang="en-GB" sz="900" dirty="0"/>
              <a:t> et al. Heart Fail Rev 2009;14:321</a:t>
            </a:r>
            <a:r>
              <a:rPr lang="en-GB" sz="900" dirty="0">
                <a:cs typeface="Arial" pitchFamily="34" charset="0"/>
              </a:rPr>
              <a:t>–</a:t>
            </a:r>
            <a:r>
              <a:rPr lang="en-GB" sz="900" dirty="0"/>
              <a:t>9</a:t>
            </a:r>
          </a:p>
          <a:p>
            <a:pPr marL="224284" indent="-224284">
              <a:buFontTx/>
              <a:buAutoNum type="arabicPeriod"/>
              <a:defRPr/>
            </a:pPr>
            <a:r>
              <a:rPr lang="nb-NO" sz="900" dirty="0"/>
              <a:t>Kong et al. Moll Cell Endocrinol 2010;320:1–15</a:t>
            </a:r>
          </a:p>
          <a:p>
            <a:pPr marL="224284" indent="-224284">
              <a:buFontTx/>
              <a:buAutoNum type="arabicPeriod"/>
              <a:defRPr/>
            </a:pPr>
            <a:r>
              <a:rPr lang="en-US" sz="900" dirty="0" err="1">
                <a:cs typeface="Arial" pitchFamily="34" charset="0"/>
              </a:rPr>
              <a:t>Dschietzig</a:t>
            </a:r>
            <a:r>
              <a:rPr lang="en-US" sz="900" dirty="0">
                <a:cs typeface="Arial" pitchFamily="34" charset="0"/>
              </a:rPr>
              <a:t> et al. </a:t>
            </a:r>
            <a:r>
              <a:rPr lang="en-US" sz="900" dirty="0" err="1">
                <a:cs typeface="Arial" pitchFamily="34" charset="0"/>
              </a:rPr>
              <a:t>Pharmacol</a:t>
            </a:r>
            <a:r>
              <a:rPr lang="en-US" sz="900" dirty="0">
                <a:cs typeface="Arial" pitchFamily="34" charset="0"/>
              </a:rPr>
              <a:t> </a:t>
            </a:r>
            <a:r>
              <a:rPr lang="en-US" sz="900" dirty="0" err="1">
                <a:cs typeface="Arial" pitchFamily="34" charset="0"/>
              </a:rPr>
              <a:t>Therap</a:t>
            </a:r>
            <a:r>
              <a:rPr lang="en-US" sz="900" dirty="0">
                <a:cs typeface="Arial" pitchFamily="34" charset="0"/>
              </a:rPr>
              <a:t> 2006;112:38–56 </a:t>
            </a:r>
          </a:p>
          <a:p>
            <a:pPr marL="224284" indent="-224284">
              <a:buFontTx/>
              <a:buAutoNum type="arabicPeriod"/>
              <a:defRPr/>
            </a:pPr>
            <a:r>
              <a:rPr lang="en-GB" sz="900" dirty="0"/>
              <a:t>Conrad. Hypertension 2010;56:2</a:t>
            </a:r>
            <a:r>
              <a:rPr lang="en-GB" sz="900" dirty="0">
                <a:cs typeface="Arial" pitchFamily="34" charset="0"/>
              </a:rPr>
              <a:t>–</a:t>
            </a:r>
            <a:r>
              <a:rPr lang="en-GB" sz="900" dirty="0"/>
              <a:t>9</a:t>
            </a:r>
          </a:p>
          <a:p>
            <a:pPr>
              <a:spcBef>
                <a:spcPts val="563"/>
              </a:spcBef>
              <a:defRPr/>
            </a:pPr>
            <a:r>
              <a:rPr lang="nb-NO" sz="900" b="1" dirty="0" smtClean="0"/>
              <a:t>Key </a:t>
            </a:r>
            <a:r>
              <a:rPr lang="nb-NO" sz="900" b="1" dirty="0"/>
              <a:t>communication points</a:t>
            </a:r>
          </a:p>
          <a:p>
            <a:pPr marL="224284" indent="-224284">
              <a:buFontTx/>
              <a:buAutoNum type="arabicPeriod"/>
              <a:defRPr/>
            </a:pPr>
            <a:r>
              <a:rPr lang="en-GB" sz="900" dirty="0"/>
              <a:t>Serelaxin is a recombinant form of human relaxin-2.</a:t>
            </a:r>
          </a:p>
          <a:p>
            <a:pPr marL="224284" indent="-224284">
              <a:buFontTx/>
              <a:buAutoNum type="arabicPeriod"/>
              <a:defRPr/>
            </a:pPr>
            <a:r>
              <a:rPr lang="en-GB" sz="900" dirty="0"/>
              <a:t>Relaxin contributes to the important systemic cardiovascular and </a:t>
            </a:r>
            <a:r>
              <a:rPr lang="en-GB" sz="900" dirty="0" err="1"/>
              <a:t>renovascular</a:t>
            </a:r>
            <a:r>
              <a:rPr lang="en-GB" sz="900" dirty="0"/>
              <a:t> adaptive changes of pregnancy that allow the pregnant mother to adjust to the demands of pregnancy.</a:t>
            </a:r>
          </a:p>
          <a:p>
            <a:pPr marL="224284" indent="-224284">
              <a:buFontTx/>
              <a:buAutoNum type="arabicPeriod"/>
              <a:defRPr/>
            </a:pPr>
            <a:r>
              <a:rPr lang="en-GB" sz="900" dirty="0"/>
              <a:t>Exogenous administration of relaxin mimics the </a:t>
            </a:r>
            <a:r>
              <a:rPr lang="en-GB" sz="900" dirty="0" err="1"/>
              <a:t>vasodilatory</a:t>
            </a:r>
            <a:r>
              <a:rPr lang="en-GB" sz="900" dirty="0"/>
              <a:t> effects seen in pregnancy, indicating a potential for pharmacologic use or relaxin to produce beneficial effects in heart failure</a:t>
            </a:r>
            <a:r>
              <a:rPr lang="en-GB" sz="900" dirty="0" smtClean="0"/>
              <a:t>.</a:t>
            </a:r>
            <a:endParaRPr lang="en-GB"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ln/>
        </p:spPr>
        <p:txBody>
          <a:bodyPr>
            <a:noAutofit/>
          </a:bodyPr>
          <a:lstStyle/>
          <a:p>
            <a:pPr>
              <a:spcBef>
                <a:spcPts val="563"/>
              </a:spcBef>
              <a:defRPr/>
            </a:pPr>
            <a:r>
              <a:rPr lang="en-GB" sz="900" b="1" dirty="0" smtClean="0"/>
              <a:t>Hospitalization for acute heart failure is a significant and growing healthcare burden</a:t>
            </a:r>
          </a:p>
          <a:p>
            <a:pPr>
              <a:spcBef>
                <a:spcPts val="563"/>
              </a:spcBef>
              <a:defRPr/>
            </a:pPr>
            <a:r>
              <a:rPr lang="en-GB" sz="900" dirty="0" smtClean="0"/>
              <a:t>In individuals aged over 65 years, acute heart failure (HF) is the most frequent cause of hospitalization.</a:t>
            </a:r>
            <a:r>
              <a:rPr lang="en-GB" sz="900" baseline="30000" dirty="0" smtClean="0"/>
              <a:t>1,2 </a:t>
            </a:r>
            <a:r>
              <a:rPr lang="en-GB" sz="900" dirty="0" smtClean="0"/>
              <a:t>Furthermore, in patients with chronic HF, hospitalization for acute HF is one of the most important predictors of post-discharge mortality and readmission.</a:t>
            </a:r>
            <a:r>
              <a:rPr lang="en-GB" sz="900" baseline="30000" dirty="0" smtClean="0"/>
              <a:t>3 </a:t>
            </a:r>
            <a:r>
              <a:rPr lang="en-GB" sz="900" dirty="0" smtClean="0"/>
              <a:t>Indeed, the combined incidence of death or rehospitalization within 60 days of hospitalization for acute HF is 30–50%.</a:t>
            </a:r>
            <a:r>
              <a:rPr lang="en-GB" sz="900" baseline="30000" dirty="0" smtClean="0"/>
              <a:t>4 </a:t>
            </a:r>
            <a:r>
              <a:rPr lang="en-GB" sz="900" dirty="0" smtClean="0"/>
              <a:t>At 6 months after hospitalization for HF, the rate of rehospitalization is ~50%. Patients with acute HF also have a high risk of mortality</a:t>
            </a:r>
            <a:r>
              <a:rPr lang="en-GB" sz="900" dirty="0"/>
              <a:t>, with 10% of patients </a:t>
            </a:r>
            <a:r>
              <a:rPr lang="en-GB" sz="900" dirty="0" smtClean="0"/>
              <a:t>dying </a:t>
            </a:r>
            <a:r>
              <a:rPr lang="en-GB" sz="900" dirty="0"/>
              <a:t>within a month </a:t>
            </a:r>
            <a:r>
              <a:rPr lang="en-GB" sz="900" dirty="0" smtClean="0"/>
              <a:t>and a mortality rate of 25–35% at </a:t>
            </a:r>
            <a:r>
              <a:rPr lang="en-GB" sz="900" dirty="0"/>
              <a:t>12 </a:t>
            </a:r>
            <a:r>
              <a:rPr lang="en-GB" sz="900" dirty="0" smtClean="0"/>
              <a:t>months.</a:t>
            </a:r>
            <a:r>
              <a:rPr lang="en-GB" sz="900" baseline="30000" dirty="0" smtClean="0"/>
              <a:t>2,5,6 </a:t>
            </a:r>
          </a:p>
          <a:p>
            <a:pPr>
              <a:spcBef>
                <a:spcPts val="563"/>
              </a:spcBef>
              <a:defRPr/>
            </a:pPr>
            <a:r>
              <a:rPr lang="en-GB" sz="900" dirty="0" smtClean="0"/>
              <a:t>HF is the primary diagnosis cited for over 1 million hospitalizations each year within the USA.</a:t>
            </a:r>
            <a:r>
              <a:rPr lang="en-GB" sz="900" baseline="30000" dirty="0"/>
              <a:t>3</a:t>
            </a:r>
            <a:r>
              <a:rPr lang="en-GB" sz="900" dirty="0" smtClean="0"/>
              <a:t> However, the incidence of HF is increasing, with hospital discharge data indicating that the diagnosis of HF at discharge has tripled over the last three decades.</a:t>
            </a:r>
            <a:r>
              <a:rPr lang="en-GB" sz="900" baseline="30000" dirty="0"/>
              <a:t>3</a:t>
            </a:r>
            <a:r>
              <a:rPr lang="en-GB" sz="900" dirty="0" smtClean="0"/>
              <a:t> This trend in increasing HF incidence is likely to continue due to an aging population, improved survival after myocardial infarction (MI), and improved prevention of sudden cardiac death.</a:t>
            </a:r>
            <a:r>
              <a:rPr lang="en-GB" sz="900" baseline="30000" dirty="0"/>
              <a:t>3</a:t>
            </a:r>
            <a:endParaRPr lang="en-GB" sz="900" baseline="30000" dirty="0" smtClean="0"/>
          </a:p>
          <a:p>
            <a:pPr>
              <a:spcBef>
                <a:spcPts val="563"/>
              </a:spcBef>
              <a:defRPr/>
            </a:pPr>
            <a:r>
              <a:rPr lang="en-US" sz="900" dirty="0" smtClean="0"/>
              <a:t>AHF </a:t>
            </a:r>
            <a:r>
              <a:rPr lang="en-US" sz="900" dirty="0"/>
              <a:t>represents a major economic burden to healthcare </a:t>
            </a:r>
            <a:r>
              <a:rPr lang="en-US" sz="900" dirty="0" smtClean="0"/>
              <a:t>systems. Indeed, in </a:t>
            </a:r>
            <a:r>
              <a:rPr lang="en-US" sz="900" dirty="0"/>
              <a:t>the US, the average cost of each hospital admission for a patient with AHF was USD18,667 in </a:t>
            </a:r>
            <a:r>
              <a:rPr lang="en-US" sz="900" dirty="0" smtClean="0"/>
              <a:t>2003</a:t>
            </a:r>
            <a:r>
              <a:rPr lang="en-US" sz="900" baseline="30000" dirty="0" smtClean="0"/>
              <a:t>7</a:t>
            </a:r>
            <a:endParaRPr lang="en-GB" sz="900" dirty="0" smtClean="0"/>
          </a:p>
          <a:p>
            <a:pPr>
              <a:spcBef>
                <a:spcPts val="563"/>
              </a:spcBef>
              <a:defRPr/>
            </a:pPr>
            <a:r>
              <a:rPr lang="en-GB" sz="900" b="1" dirty="0" smtClean="0"/>
              <a:t>Abbreviations</a:t>
            </a:r>
          </a:p>
          <a:p>
            <a:pPr>
              <a:spcBef>
                <a:spcPts val="563"/>
              </a:spcBef>
              <a:defRPr/>
            </a:pPr>
            <a:r>
              <a:rPr lang="en-GB" sz="900" dirty="0" smtClean="0"/>
              <a:t>HF=heart failure; MI=myocardial infarction; USA=United States of America</a:t>
            </a:r>
          </a:p>
          <a:p>
            <a:pPr>
              <a:spcBef>
                <a:spcPts val="563"/>
              </a:spcBef>
              <a:defRPr/>
            </a:pPr>
            <a:r>
              <a:rPr lang="en-GB" sz="900" b="1" dirty="0" smtClean="0"/>
              <a:t>References</a:t>
            </a:r>
            <a:endParaRPr lang="en-GB" sz="900" dirty="0" smtClean="0"/>
          </a:p>
          <a:p>
            <a:pPr marL="224325" indent="-224325">
              <a:spcBef>
                <a:spcPts val="294"/>
              </a:spcBef>
              <a:buFontTx/>
              <a:buAutoNum type="arabicPeriod"/>
              <a:defRPr/>
            </a:pPr>
            <a:r>
              <a:rPr lang="en-GB" sz="900" dirty="0" err="1" smtClean="0">
                <a:solidFill>
                  <a:srgbClr val="000000"/>
                </a:solidFill>
                <a:latin typeface="Arial"/>
              </a:rPr>
              <a:t>Tavazzi</a:t>
            </a:r>
            <a:r>
              <a:rPr lang="en-GB" sz="900" dirty="0" smtClean="0">
                <a:solidFill>
                  <a:srgbClr val="000000"/>
                </a:solidFill>
                <a:latin typeface="Arial"/>
              </a:rPr>
              <a:t> </a:t>
            </a:r>
            <a:r>
              <a:rPr lang="en-GB" sz="900" dirty="0">
                <a:solidFill>
                  <a:srgbClr val="000000"/>
                </a:solidFill>
                <a:latin typeface="Arial"/>
              </a:rPr>
              <a:t>et al. </a:t>
            </a:r>
            <a:r>
              <a:rPr lang="en-GB" sz="900" dirty="0" err="1">
                <a:solidFill>
                  <a:srgbClr val="000000"/>
                </a:solidFill>
                <a:latin typeface="Arial"/>
              </a:rPr>
              <a:t>Eur</a:t>
            </a:r>
            <a:r>
              <a:rPr lang="en-GB" sz="900" dirty="0">
                <a:solidFill>
                  <a:srgbClr val="000000"/>
                </a:solidFill>
                <a:latin typeface="Arial"/>
              </a:rPr>
              <a:t> Heart J </a:t>
            </a:r>
            <a:r>
              <a:rPr lang="en-GB" sz="900" dirty="0" smtClean="0">
                <a:solidFill>
                  <a:srgbClr val="000000"/>
                </a:solidFill>
                <a:latin typeface="Arial"/>
              </a:rPr>
              <a:t>2006;27:1207–15</a:t>
            </a:r>
          </a:p>
          <a:p>
            <a:pPr marL="224325" indent="-224325">
              <a:spcBef>
                <a:spcPts val="294"/>
              </a:spcBef>
              <a:buFontTx/>
              <a:buAutoNum type="arabicPeriod"/>
              <a:defRPr/>
            </a:pPr>
            <a:r>
              <a:rPr lang="en-GB" sz="900" dirty="0" smtClean="0">
                <a:solidFill>
                  <a:srgbClr val="000000"/>
                </a:solidFill>
                <a:latin typeface="Arial"/>
              </a:rPr>
              <a:t>Hunt </a:t>
            </a:r>
            <a:r>
              <a:rPr lang="en-GB" sz="900" dirty="0">
                <a:solidFill>
                  <a:srgbClr val="000000"/>
                </a:solidFill>
                <a:latin typeface="Arial"/>
              </a:rPr>
              <a:t>et al. J Am </a:t>
            </a:r>
            <a:r>
              <a:rPr lang="en-GB" sz="900" dirty="0" err="1">
                <a:solidFill>
                  <a:srgbClr val="000000"/>
                </a:solidFill>
                <a:latin typeface="Arial"/>
              </a:rPr>
              <a:t>Coll</a:t>
            </a:r>
            <a:r>
              <a:rPr lang="en-GB" sz="900" dirty="0">
                <a:solidFill>
                  <a:srgbClr val="000000"/>
                </a:solidFill>
                <a:latin typeface="Arial"/>
              </a:rPr>
              <a:t> </a:t>
            </a:r>
            <a:r>
              <a:rPr lang="en-GB" sz="900" dirty="0" err="1">
                <a:solidFill>
                  <a:srgbClr val="000000"/>
                </a:solidFill>
                <a:latin typeface="Arial"/>
              </a:rPr>
              <a:t>Cardiol</a:t>
            </a:r>
            <a:r>
              <a:rPr lang="en-GB" sz="900" dirty="0">
                <a:solidFill>
                  <a:srgbClr val="000000"/>
                </a:solidFill>
                <a:latin typeface="Arial"/>
              </a:rPr>
              <a:t> </a:t>
            </a:r>
            <a:r>
              <a:rPr lang="en-GB" sz="900" dirty="0" smtClean="0">
                <a:solidFill>
                  <a:srgbClr val="000000"/>
                </a:solidFill>
                <a:latin typeface="Arial"/>
              </a:rPr>
              <a:t>2009;53:e1–90</a:t>
            </a:r>
          </a:p>
          <a:p>
            <a:pPr marL="224325" indent="-224325">
              <a:spcBef>
                <a:spcPts val="294"/>
              </a:spcBef>
              <a:buFontTx/>
              <a:buAutoNum type="arabicPeriod"/>
              <a:defRPr/>
            </a:pPr>
            <a:r>
              <a:rPr lang="en-GB" sz="900" dirty="0" err="1" smtClean="0">
                <a:solidFill>
                  <a:srgbClr val="000000"/>
                </a:solidFill>
                <a:latin typeface="Arial"/>
              </a:rPr>
              <a:t>Gheorghiade</a:t>
            </a:r>
            <a:r>
              <a:rPr lang="en-GB" sz="900" dirty="0" smtClean="0">
                <a:solidFill>
                  <a:srgbClr val="000000"/>
                </a:solidFill>
                <a:latin typeface="Arial"/>
              </a:rPr>
              <a:t> </a:t>
            </a:r>
            <a:r>
              <a:rPr lang="en-GB" sz="900" dirty="0">
                <a:solidFill>
                  <a:srgbClr val="000000"/>
                </a:solidFill>
                <a:latin typeface="Arial"/>
              </a:rPr>
              <a:t>&amp; Pang. J Am </a:t>
            </a:r>
            <a:r>
              <a:rPr lang="en-GB" sz="900" dirty="0" err="1">
                <a:solidFill>
                  <a:srgbClr val="000000"/>
                </a:solidFill>
                <a:latin typeface="Arial"/>
              </a:rPr>
              <a:t>Coll</a:t>
            </a:r>
            <a:r>
              <a:rPr lang="en-GB" sz="900" dirty="0">
                <a:solidFill>
                  <a:srgbClr val="000000"/>
                </a:solidFill>
                <a:latin typeface="Arial"/>
              </a:rPr>
              <a:t> </a:t>
            </a:r>
            <a:r>
              <a:rPr lang="en-GB" sz="900" dirty="0" err="1">
                <a:solidFill>
                  <a:srgbClr val="000000"/>
                </a:solidFill>
                <a:latin typeface="Arial"/>
              </a:rPr>
              <a:t>Cardiol</a:t>
            </a:r>
            <a:r>
              <a:rPr lang="en-GB" sz="900" dirty="0">
                <a:solidFill>
                  <a:srgbClr val="000000"/>
                </a:solidFill>
                <a:latin typeface="Arial"/>
              </a:rPr>
              <a:t> </a:t>
            </a:r>
            <a:r>
              <a:rPr lang="en-GB" sz="900" dirty="0" smtClean="0">
                <a:solidFill>
                  <a:srgbClr val="000000"/>
                </a:solidFill>
                <a:latin typeface="Arial"/>
              </a:rPr>
              <a:t>2009;53:557–73</a:t>
            </a:r>
          </a:p>
          <a:p>
            <a:pPr marL="224325" indent="-224325">
              <a:spcBef>
                <a:spcPts val="294"/>
              </a:spcBef>
              <a:buFontTx/>
              <a:buAutoNum type="arabicPeriod"/>
              <a:defRPr/>
            </a:pPr>
            <a:r>
              <a:rPr lang="en-GB" sz="900" dirty="0" smtClean="0">
                <a:solidFill>
                  <a:srgbClr val="000000"/>
                </a:solidFill>
                <a:latin typeface="Arial"/>
              </a:rPr>
              <a:t>Dickstein </a:t>
            </a:r>
            <a:r>
              <a:rPr lang="en-GB" sz="900" dirty="0">
                <a:solidFill>
                  <a:srgbClr val="000000"/>
                </a:solidFill>
                <a:latin typeface="Arial"/>
              </a:rPr>
              <a:t>et al. </a:t>
            </a:r>
            <a:r>
              <a:rPr lang="en-GB" sz="900" dirty="0" err="1">
                <a:solidFill>
                  <a:srgbClr val="000000"/>
                </a:solidFill>
                <a:latin typeface="Arial"/>
              </a:rPr>
              <a:t>Eur</a:t>
            </a:r>
            <a:r>
              <a:rPr lang="en-GB" sz="900" dirty="0">
                <a:solidFill>
                  <a:srgbClr val="000000"/>
                </a:solidFill>
                <a:latin typeface="Arial"/>
              </a:rPr>
              <a:t> Heart J </a:t>
            </a:r>
            <a:r>
              <a:rPr lang="en-GB" sz="900" dirty="0" smtClean="0">
                <a:solidFill>
                  <a:srgbClr val="000000"/>
                </a:solidFill>
                <a:latin typeface="Arial"/>
              </a:rPr>
              <a:t>2008;29:2388–442</a:t>
            </a:r>
          </a:p>
          <a:p>
            <a:pPr marL="224325" indent="-224325">
              <a:spcBef>
                <a:spcPts val="294"/>
              </a:spcBef>
              <a:buFontTx/>
              <a:buAutoNum type="arabicPeriod"/>
              <a:defRPr/>
            </a:pPr>
            <a:r>
              <a:rPr lang="en-US" sz="900" dirty="0" err="1" smtClean="0"/>
              <a:t>Harjola</a:t>
            </a:r>
            <a:r>
              <a:rPr lang="en-US" sz="900" dirty="0" smtClean="0"/>
              <a:t> </a:t>
            </a:r>
            <a:r>
              <a:rPr lang="en-US" sz="900" dirty="0"/>
              <a:t>et al. </a:t>
            </a:r>
            <a:r>
              <a:rPr lang="en-US" sz="900" dirty="0" err="1"/>
              <a:t>Eur</a:t>
            </a:r>
            <a:r>
              <a:rPr lang="en-US" sz="900" dirty="0"/>
              <a:t> J Heart Fail </a:t>
            </a:r>
            <a:r>
              <a:rPr lang="en-US" sz="900" dirty="0" smtClean="0"/>
              <a:t>2010;12:239–48</a:t>
            </a:r>
          </a:p>
          <a:p>
            <a:pPr marL="224325" indent="-224325">
              <a:spcBef>
                <a:spcPts val="294"/>
              </a:spcBef>
              <a:buFontTx/>
              <a:buAutoNum type="arabicPeriod"/>
              <a:defRPr/>
            </a:pPr>
            <a:r>
              <a:rPr lang="en-US" sz="900" dirty="0" err="1" smtClean="0"/>
              <a:t>Siirilä-Waris</a:t>
            </a:r>
            <a:r>
              <a:rPr lang="en-US" sz="900" dirty="0" smtClean="0"/>
              <a:t> </a:t>
            </a:r>
            <a:r>
              <a:rPr lang="en-US" sz="900" dirty="0"/>
              <a:t>et </a:t>
            </a:r>
            <a:r>
              <a:rPr lang="en-US" sz="900" dirty="0" smtClean="0"/>
              <a:t>al. </a:t>
            </a:r>
            <a:r>
              <a:rPr lang="en-US" sz="900" dirty="0" err="1"/>
              <a:t>Eur</a:t>
            </a:r>
            <a:r>
              <a:rPr lang="en-US" sz="900" dirty="0"/>
              <a:t> Heart </a:t>
            </a:r>
            <a:r>
              <a:rPr lang="en-US" sz="900" dirty="0" smtClean="0"/>
              <a:t>J 2006;27:3011–7</a:t>
            </a:r>
          </a:p>
          <a:p>
            <a:pPr marL="224325" indent="-224325">
              <a:spcBef>
                <a:spcPts val="294"/>
              </a:spcBef>
              <a:buFontTx/>
              <a:buAutoNum type="arabicPeriod"/>
              <a:defRPr/>
            </a:pPr>
            <a:r>
              <a:rPr lang="de-CH" sz="900" dirty="0" smtClean="0"/>
              <a:t>Ng </a:t>
            </a:r>
            <a:r>
              <a:rPr lang="de-CH" sz="900" dirty="0"/>
              <a:t>et al</a:t>
            </a:r>
            <a:r>
              <a:rPr lang="en-US" sz="900" dirty="0"/>
              <a:t>. Congest Heart Fail 2008;14:202–10.</a:t>
            </a:r>
            <a:endParaRPr lang="en-GB" sz="900" dirty="0">
              <a:solidFill>
                <a:srgbClr val="000000"/>
              </a:solidFill>
              <a:latin typeface="Arial"/>
            </a:endParaRPr>
          </a:p>
          <a:p>
            <a:pPr>
              <a:spcBef>
                <a:spcPts val="563"/>
              </a:spcBef>
              <a:defRPr/>
            </a:pPr>
            <a:r>
              <a:rPr lang="en-US" sz="900" b="1" dirty="0" smtClean="0"/>
              <a:t>Key communication points</a:t>
            </a:r>
          </a:p>
          <a:p>
            <a:pPr marL="222308" indent="-222308">
              <a:spcBef>
                <a:spcPts val="563"/>
              </a:spcBef>
              <a:buFontTx/>
              <a:buAutoNum type="arabicPeriod"/>
              <a:defRPr/>
            </a:pPr>
            <a:r>
              <a:rPr lang="en-US" sz="900" dirty="0" smtClean="0"/>
              <a:t>Hospitalization for acute HF is an important predictor of post-discharge mortality and readmission</a:t>
            </a:r>
          </a:p>
          <a:p>
            <a:pPr marL="222308" indent="-222308">
              <a:spcBef>
                <a:spcPts val="563"/>
              </a:spcBef>
              <a:buFontTx/>
              <a:buAutoNum type="arabicPeriod"/>
              <a:defRPr/>
            </a:pPr>
            <a:r>
              <a:rPr lang="en-US" sz="900" dirty="0" smtClean="0"/>
              <a:t>The incidence of HF hospitalization is high and increasing</a:t>
            </a:r>
            <a:endParaRPr lang="en-GB" sz="900" dirty="0" smtClean="0"/>
          </a:p>
        </p:txBody>
      </p:sp>
      <p:sp>
        <p:nvSpPr>
          <p:cNvPr id="4" name="Rectangle 7"/>
          <p:cNvSpPr>
            <a:spLocks noGrp="1" noChangeArrowheads="1"/>
          </p:cNvSpPr>
          <p:nvPr>
            <p:ph type="sldNum" sz="quarter" idx="5"/>
          </p:nvPr>
        </p:nvSpPr>
        <p:spPr/>
        <p:txBody>
          <a:bodyPr/>
          <a:lstStyle/>
          <a:p>
            <a:pPr>
              <a:defRPr/>
            </a:pPr>
            <a:fld id="{700B48F8-E3FF-4C30-B16B-DBC00DE50EE5}" type="slidenum">
              <a:rPr lang="en-GB" smtClean="0">
                <a:solidFill>
                  <a:prstClr val="black"/>
                </a:solidFill>
              </a:rPr>
              <a:pPr>
                <a:defRPr/>
              </a:pPr>
              <a:t>4</a:t>
            </a:fld>
            <a:endParaRPr lang="en-GB" dirty="0"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spcBef>
                <a:spcPct val="0"/>
              </a:spcBef>
              <a:defRPr/>
            </a:pPr>
            <a:r>
              <a:rPr lang="en-US" sz="1100" b="1" dirty="0" smtClean="0"/>
              <a:t>Serelaxin triggers multiple pathways following binding to its receptor</a:t>
            </a:r>
          </a:p>
          <a:p>
            <a:pPr eaLnBrk="1" hangingPunct="1">
              <a:spcBef>
                <a:spcPct val="0"/>
              </a:spcBef>
              <a:defRPr/>
            </a:pPr>
            <a:r>
              <a:rPr lang="da-DK" sz="1100" dirty="0" smtClean="0">
                <a:cs typeface="Arial" pitchFamily="34" charset="0"/>
              </a:rPr>
              <a:t>Serelaxin and human relaxin-2 act by binding to G-protein-coupled receptors, also </a:t>
            </a:r>
            <a:r>
              <a:rPr lang="da-DK" sz="1100" dirty="0">
                <a:cs typeface="Arial" pitchFamily="34" charset="0"/>
              </a:rPr>
              <a:t>known as relaxin family peptide (RXFP) </a:t>
            </a:r>
            <a:r>
              <a:rPr lang="da-DK" sz="1100" dirty="0" smtClean="0">
                <a:cs typeface="Arial" pitchFamily="34" charset="0"/>
              </a:rPr>
              <a:t>receptors.</a:t>
            </a:r>
            <a:r>
              <a:rPr lang="da-DK" sz="1100" baseline="30000" dirty="0" smtClean="0">
                <a:cs typeface="Arial" pitchFamily="34" charset="0"/>
              </a:rPr>
              <a:t>1</a:t>
            </a:r>
            <a:r>
              <a:rPr lang="da-DK" sz="1100" dirty="0" smtClean="0">
                <a:cs typeface="Arial" pitchFamily="34" charset="0"/>
              </a:rPr>
              <a:t> RXFP1 </a:t>
            </a:r>
            <a:r>
              <a:rPr lang="da-DK" sz="1100" dirty="0">
                <a:cs typeface="Arial" pitchFamily="34" charset="0"/>
              </a:rPr>
              <a:t>has been found to be localized in small renal and mesenteric arteries and in the aorta in rats and mice, and RXFP2 is thought to have a similar distribution. In humans, relaxin binding sites have been identified in blood vessels and heart </a:t>
            </a:r>
            <a:r>
              <a:rPr lang="da-DK" sz="1100" dirty="0" smtClean="0">
                <a:cs typeface="Arial" pitchFamily="34" charset="0"/>
              </a:rPr>
              <a:t>tissue.</a:t>
            </a:r>
            <a:r>
              <a:rPr lang="da-DK" sz="1100" baseline="30000" dirty="0" smtClean="0">
                <a:cs typeface="Arial" pitchFamily="34" charset="0"/>
              </a:rPr>
              <a:t>1 </a:t>
            </a:r>
            <a:endParaRPr lang="da-DK" sz="1100" dirty="0">
              <a:cs typeface="Arial" pitchFamily="34" charset="0"/>
            </a:endParaRPr>
          </a:p>
          <a:p>
            <a:pPr>
              <a:spcBef>
                <a:spcPts val="589"/>
              </a:spcBef>
              <a:defRPr/>
            </a:pPr>
            <a:r>
              <a:rPr lang="en-GB" sz="1100" dirty="0" smtClean="0"/>
              <a:t>An important intracellular second messenger in </a:t>
            </a:r>
            <a:r>
              <a:rPr lang="en-GB" sz="1100" dirty="0" err="1" smtClean="0"/>
              <a:t>relaxin</a:t>
            </a:r>
            <a:r>
              <a:rPr lang="en-GB" sz="1100" dirty="0" smtClean="0"/>
              <a:t> </a:t>
            </a:r>
            <a:r>
              <a:rPr lang="en-GB" sz="1100" dirty="0" err="1" smtClean="0"/>
              <a:t>signaling</a:t>
            </a:r>
            <a:r>
              <a:rPr lang="en-GB" sz="1100" dirty="0" smtClean="0"/>
              <a:t> is </a:t>
            </a:r>
            <a:r>
              <a:rPr lang="en-GB" sz="1100" dirty="0" err="1" smtClean="0"/>
              <a:t>cAMP</a:t>
            </a:r>
            <a:r>
              <a:rPr lang="en-GB" sz="1100" dirty="0" smtClean="0"/>
              <a:t>. Binding of serelaxin to its receptor leads to activation phosphoinositide-3-kinase (PI3K) and adenylyl </a:t>
            </a:r>
            <a:r>
              <a:rPr lang="en-GB" sz="1100" dirty="0" err="1" smtClean="0"/>
              <a:t>cyclase</a:t>
            </a:r>
            <a:r>
              <a:rPr lang="en-GB" sz="1100" dirty="0" smtClean="0"/>
              <a:t> to induce increases in </a:t>
            </a:r>
            <a:r>
              <a:rPr lang="en-GB" sz="1100" dirty="0" err="1" smtClean="0"/>
              <a:t>cAMP</a:t>
            </a:r>
            <a:r>
              <a:rPr lang="en-GB" sz="1100" dirty="0" smtClean="0"/>
              <a:t> in target cells. The rise in intracellular </a:t>
            </a:r>
            <a:r>
              <a:rPr lang="en-GB" sz="1100" dirty="0" err="1" smtClean="0"/>
              <a:t>cAMP</a:t>
            </a:r>
            <a:r>
              <a:rPr lang="en-GB" sz="1100" dirty="0" smtClean="0"/>
              <a:t> levels also activates protein kinase A (PKA) and </a:t>
            </a:r>
            <a:r>
              <a:rPr lang="en-GB" sz="1100" dirty="0" err="1" smtClean="0"/>
              <a:t>cAMP</a:t>
            </a:r>
            <a:r>
              <a:rPr lang="en-GB" sz="1100" dirty="0" smtClean="0"/>
              <a:t> response element (CRE) to cause changes in gene expression for various proteins, including iNOS.</a:t>
            </a:r>
            <a:r>
              <a:rPr lang="en-GB" sz="1100" baseline="30000" dirty="0" smtClean="0"/>
              <a:t>2</a:t>
            </a:r>
          </a:p>
          <a:p>
            <a:pPr>
              <a:spcBef>
                <a:spcPts val="589"/>
              </a:spcBef>
              <a:defRPr/>
            </a:pPr>
            <a:r>
              <a:rPr lang="en-GB" sz="1100" dirty="0" smtClean="0"/>
              <a:t>These multiple pathways activated by serelaxin trigger systemic and renal hemodynamic effects indirectly by mediating changes in modulators of vascular tone and structure such as NO, </a:t>
            </a:r>
            <a:r>
              <a:rPr lang="en-GB" sz="1100" dirty="0" err="1" smtClean="0"/>
              <a:t>endothelin</a:t>
            </a:r>
            <a:r>
              <a:rPr lang="en-GB" sz="1100" dirty="0" smtClean="0"/>
              <a:t> type B receptor [ET</a:t>
            </a:r>
            <a:r>
              <a:rPr lang="en-GB" sz="1100" baseline="-25000" dirty="0" smtClean="0"/>
              <a:t>B</a:t>
            </a:r>
            <a:r>
              <a:rPr lang="en-GB" sz="1100" dirty="0" smtClean="0"/>
              <a:t>R] matrix </a:t>
            </a:r>
            <a:r>
              <a:rPr lang="en-GB" sz="1100" dirty="0" err="1" smtClean="0"/>
              <a:t>metalloproteinases</a:t>
            </a:r>
            <a:r>
              <a:rPr lang="en-GB" sz="1100" dirty="0" smtClean="0"/>
              <a:t> (MMPs), and vascular endothelial growth factor (VEGF).</a:t>
            </a:r>
            <a:r>
              <a:rPr lang="en-GB" sz="1100" baseline="30000" dirty="0" smtClean="0"/>
              <a:t>1,2</a:t>
            </a:r>
          </a:p>
          <a:p>
            <a:pPr>
              <a:spcBef>
                <a:spcPts val="589"/>
              </a:spcBef>
              <a:defRPr/>
            </a:pPr>
            <a:r>
              <a:rPr lang="en-US" sz="1100" b="1" dirty="0" smtClean="0">
                <a:cs typeface="Arial" pitchFamily="34" charset="0"/>
              </a:rPr>
              <a:t>Abbreviations</a:t>
            </a:r>
            <a:endParaRPr lang="en-US" sz="1100" b="1" dirty="0">
              <a:cs typeface="Arial" pitchFamily="34" charset="0"/>
            </a:endParaRPr>
          </a:p>
          <a:p>
            <a:pPr>
              <a:defRPr/>
            </a:pPr>
            <a:r>
              <a:rPr lang="da-DK" sz="1100" dirty="0" smtClean="0">
                <a:cs typeface="Arial" pitchFamily="34" charset="0"/>
              </a:rPr>
              <a:t>RXFP=relaxin </a:t>
            </a:r>
            <a:r>
              <a:rPr lang="da-DK" sz="1100" dirty="0">
                <a:cs typeface="Arial" pitchFamily="34" charset="0"/>
              </a:rPr>
              <a:t>family peptide </a:t>
            </a:r>
            <a:r>
              <a:rPr lang="da-DK" sz="1100" dirty="0" smtClean="0">
                <a:cs typeface="Arial" pitchFamily="34" charset="0"/>
              </a:rPr>
              <a:t>receptor; NO=nitric oxide; Endothein</a:t>
            </a:r>
            <a:endParaRPr lang="da-DK" sz="1100" dirty="0">
              <a:cs typeface="Arial" pitchFamily="34" charset="0"/>
            </a:endParaRPr>
          </a:p>
          <a:p>
            <a:pPr>
              <a:spcBef>
                <a:spcPts val="589"/>
              </a:spcBef>
              <a:defRPr/>
            </a:pPr>
            <a:r>
              <a:rPr lang="en-US" sz="1100" b="1" dirty="0" smtClean="0">
                <a:cs typeface="Arial" pitchFamily="34" charset="0"/>
              </a:rPr>
              <a:t>References</a:t>
            </a:r>
            <a:endParaRPr lang="en-US" sz="1100" b="1" dirty="0">
              <a:cs typeface="Arial" pitchFamily="34" charset="0"/>
            </a:endParaRPr>
          </a:p>
          <a:p>
            <a:pPr marL="185459" indent="-185459">
              <a:buFont typeface="+mj-lt"/>
              <a:buAutoNum type="arabicPeriod"/>
              <a:defRPr/>
            </a:pPr>
            <a:r>
              <a:rPr lang="da-DK" sz="1100" dirty="0" smtClean="0">
                <a:cs typeface="Arial" pitchFamily="34" charset="0"/>
              </a:rPr>
              <a:t>Teichman </a:t>
            </a:r>
            <a:r>
              <a:rPr lang="da-DK" sz="1100" dirty="0">
                <a:cs typeface="Arial" pitchFamily="34" charset="0"/>
              </a:rPr>
              <a:t>et al. Heart Fail Rev </a:t>
            </a:r>
            <a:r>
              <a:rPr lang="da-DK" sz="1100" dirty="0" smtClean="0">
                <a:cs typeface="Arial" pitchFamily="34" charset="0"/>
              </a:rPr>
              <a:t>2009;14:321–9</a:t>
            </a:r>
          </a:p>
          <a:p>
            <a:pPr marL="185459" indent="-185459">
              <a:buFont typeface="+mj-lt"/>
              <a:buAutoNum type="arabicPeriod"/>
              <a:defRPr/>
            </a:pPr>
            <a:r>
              <a:rPr lang="en-GB" sz="1100" dirty="0" smtClean="0"/>
              <a:t>Du et al. Nat Rev </a:t>
            </a:r>
            <a:r>
              <a:rPr lang="en-GB" sz="1100" dirty="0" err="1" smtClean="0"/>
              <a:t>Cardiol</a:t>
            </a:r>
            <a:r>
              <a:rPr lang="en-GB" sz="1100" dirty="0" smtClean="0"/>
              <a:t> 2009;7:48</a:t>
            </a:r>
            <a:r>
              <a:rPr lang="da-DK" sz="1100" dirty="0" smtClean="0"/>
              <a:t>–</a:t>
            </a:r>
            <a:r>
              <a:rPr lang="en-GB" sz="1100" dirty="0" smtClean="0"/>
              <a:t>58</a:t>
            </a:r>
            <a:endParaRPr lang="da-DK" sz="1100" dirty="0">
              <a:cs typeface="Arial" pitchFamily="34" charset="0"/>
            </a:endParaRPr>
          </a:p>
          <a:p>
            <a:pPr marL="185459" indent="-185459">
              <a:spcBef>
                <a:spcPts val="589"/>
              </a:spcBef>
              <a:defRPr/>
            </a:pPr>
            <a:r>
              <a:rPr lang="nb-NO" sz="1100" b="1" dirty="0" smtClean="0">
                <a:cs typeface="Arial" pitchFamily="34" charset="0"/>
              </a:rPr>
              <a:t>Key </a:t>
            </a:r>
            <a:r>
              <a:rPr lang="nb-NO" sz="1100" b="1" dirty="0">
                <a:cs typeface="Arial" pitchFamily="34" charset="0"/>
              </a:rPr>
              <a:t>communication points</a:t>
            </a:r>
          </a:p>
          <a:p>
            <a:pPr marL="185459" indent="-185459">
              <a:buFontTx/>
              <a:buAutoNum type="arabicPeriod"/>
              <a:defRPr/>
            </a:pPr>
            <a:r>
              <a:rPr lang="en-GB" sz="1100" dirty="0" smtClean="0">
                <a:cs typeface="Arial" pitchFamily="34" charset="0"/>
              </a:rPr>
              <a:t>Serelaxin </a:t>
            </a:r>
            <a:r>
              <a:rPr lang="en-GB" sz="1100" dirty="0">
                <a:cs typeface="Arial" pitchFamily="34" charset="0"/>
              </a:rPr>
              <a:t>mediates its effects through binding to specific high-affinity G-protein-coupled receptors.</a:t>
            </a:r>
          </a:p>
          <a:p>
            <a:pPr marL="185459" indent="-185459">
              <a:buFontTx/>
              <a:buAutoNum type="arabicPeriod"/>
              <a:defRPr/>
            </a:pPr>
            <a:r>
              <a:rPr lang="en-US" sz="1100" dirty="0" smtClean="0">
                <a:cs typeface="Arial" pitchFamily="34" charset="0"/>
              </a:rPr>
              <a:t>Serelaxin triggers multiple pathways to influence vascular structure and function.</a:t>
            </a:r>
            <a:endParaRPr lang="en-US" sz="1100" dirty="0">
              <a:cs typeface="Arial" pitchFamily="34" charset="0"/>
            </a:endParaRPr>
          </a:p>
          <a:p>
            <a:pPr>
              <a:defRPr/>
            </a:pPr>
            <a:endParaRPr lang="en-US" sz="1100" dirty="0">
              <a:cs typeface="Arial" pitchFamily="34" charset="0"/>
            </a:endParaRPr>
          </a:p>
        </p:txBody>
      </p:sp>
      <p:sp>
        <p:nvSpPr>
          <p:cNvPr id="4" name="Slide Number Placeholder 3"/>
          <p:cNvSpPr>
            <a:spLocks noGrp="1"/>
          </p:cNvSpPr>
          <p:nvPr>
            <p:ph type="sldNum" sz="quarter" idx="5"/>
          </p:nvPr>
        </p:nvSpPr>
        <p:spPr/>
        <p:txBody>
          <a:bodyPr/>
          <a:lstStyle/>
          <a:p>
            <a:pPr>
              <a:defRPr/>
            </a:pPr>
            <a:fld id="{EBA9E0AD-683F-4CFB-8D7E-5749A218D2F6}" type="slidenum">
              <a:rPr lang="en-GB" smtClean="0">
                <a:solidFill>
                  <a:prstClr val="black"/>
                </a:solidFill>
              </a:rPr>
              <a:pPr>
                <a:defRPr/>
              </a:pPr>
              <a:t>31</a:t>
            </a:fld>
            <a:endParaRPr lang="en-GB"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1031"/>
          <p:cNvSpPr>
            <a:spLocks noGrp="1" noChangeArrowheads="1"/>
          </p:cNvSpPr>
          <p:nvPr>
            <p:ph type="sldNum" sz="quarter" idx="5"/>
          </p:nvPr>
        </p:nvSpPr>
        <p:spPr>
          <a:noFill/>
        </p:spPr>
        <p:txBody>
          <a:bodyPr/>
          <a:lstStyle/>
          <a:p>
            <a:pPr defTabSz="901975"/>
            <a:fld id="{7FD2FC6D-DE51-4F73-A4C2-863441E80F42}" type="slidenum">
              <a:rPr lang="en-US" smtClean="0">
                <a:solidFill>
                  <a:srgbClr val="000000"/>
                </a:solidFill>
                <a:ea typeface="MS PGothic" pitchFamily="34" charset="-128"/>
              </a:rPr>
              <a:pPr defTabSz="901975"/>
              <a:t>32</a:t>
            </a:fld>
            <a:endParaRPr lang="en-US" dirty="0" smtClean="0">
              <a:solidFill>
                <a:srgbClr val="000000"/>
              </a:solidFill>
              <a:ea typeface="MS PGothic" pitchFamily="34" charset="-128"/>
            </a:endParaRPr>
          </a:p>
        </p:txBody>
      </p:sp>
      <p:sp>
        <p:nvSpPr>
          <p:cNvPr id="287746"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extLst/>
        </p:spPr>
        <p:txBody>
          <a:bodyPr>
            <a:normAutofit fontScale="92500"/>
          </a:bodyPr>
          <a:lstStyle/>
          <a:p>
            <a:pPr>
              <a:spcBef>
                <a:spcPts val="307"/>
              </a:spcBef>
              <a:defRPr/>
            </a:pPr>
            <a:r>
              <a:rPr lang="en-US" sz="1100" b="1" dirty="0" err="1" smtClean="0">
                <a:cs typeface="Arial" pitchFamily="34" charset="0"/>
              </a:rPr>
              <a:t>Relaxin</a:t>
            </a:r>
            <a:r>
              <a:rPr lang="en-US" sz="1100" b="1" dirty="0" smtClean="0">
                <a:cs typeface="Arial" pitchFamily="34" charset="0"/>
              </a:rPr>
              <a:t> mediates maternal hemodynamic improvements during pregnancy</a:t>
            </a:r>
          </a:p>
          <a:p>
            <a:pPr>
              <a:spcBef>
                <a:spcPts val="307"/>
              </a:spcBef>
              <a:defRPr/>
            </a:pPr>
            <a:r>
              <a:rPr lang="en-GB" sz="1100" dirty="0" smtClean="0"/>
              <a:t>Relaxin-2 or </a:t>
            </a:r>
            <a:r>
              <a:rPr lang="en-GB" sz="1100" dirty="0" err="1" smtClean="0"/>
              <a:t>relaxin</a:t>
            </a:r>
            <a:r>
              <a:rPr lang="en-GB" sz="1100" dirty="0" smtClean="0"/>
              <a:t>, produced by the corpus </a:t>
            </a:r>
            <a:r>
              <a:rPr lang="en-GB" sz="1100" dirty="0" err="1" smtClean="0"/>
              <a:t>luteum</a:t>
            </a:r>
            <a:r>
              <a:rPr lang="en-GB" sz="1100" dirty="0" smtClean="0"/>
              <a:t> and/or placenta, is essential for normal pregnancy and parturition in many species.</a:t>
            </a:r>
            <a:r>
              <a:rPr lang="en-GB" sz="1100" baseline="30000" dirty="0" smtClean="0"/>
              <a:t>1</a:t>
            </a:r>
            <a:r>
              <a:rPr lang="en-GB" sz="1100" dirty="0" smtClean="0"/>
              <a:t> In some species </a:t>
            </a:r>
            <a:r>
              <a:rPr lang="en-GB" sz="1100" dirty="0" err="1" smtClean="0"/>
              <a:t>relaxin</a:t>
            </a:r>
            <a:r>
              <a:rPr lang="en-GB" sz="1100" dirty="0" smtClean="0"/>
              <a:t> is responsible for relaxation of the female reproductive tract (</a:t>
            </a:r>
            <a:r>
              <a:rPr lang="en-US" sz="1100" dirty="0" smtClean="0"/>
              <a:t>lengthening the </a:t>
            </a:r>
            <a:r>
              <a:rPr lang="en-US" sz="1100" dirty="0" err="1" smtClean="0"/>
              <a:t>interpubic</a:t>
            </a:r>
            <a:r>
              <a:rPr lang="en-US" sz="1100" dirty="0" smtClean="0"/>
              <a:t> ligament and softening the tissues of the birth canal</a:t>
            </a:r>
            <a:r>
              <a:rPr lang="en-GB" sz="1100" dirty="0" smtClean="0"/>
              <a:t>) in preparation for labor.</a:t>
            </a:r>
            <a:r>
              <a:rPr lang="en-GB" sz="1100" baseline="30000" dirty="0" smtClean="0"/>
              <a:t>2</a:t>
            </a:r>
            <a:r>
              <a:rPr lang="en-GB" sz="1100" dirty="0" smtClean="0"/>
              <a:t> </a:t>
            </a:r>
          </a:p>
          <a:p>
            <a:pPr>
              <a:spcBef>
                <a:spcPts val="307"/>
              </a:spcBef>
              <a:defRPr/>
            </a:pPr>
            <a:r>
              <a:rPr lang="en-GB" sz="1100" dirty="0" smtClean="0"/>
              <a:t>Important systemic and </a:t>
            </a:r>
            <a:r>
              <a:rPr lang="en-GB" sz="1100" dirty="0" err="1" smtClean="0"/>
              <a:t>renovascular</a:t>
            </a:r>
            <a:r>
              <a:rPr lang="en-GB" sz="1100" dirty="0" smtClean="0"/>
              <a:t> adaptive changes of pregnancy that allow the pregnant mother to adjust to the demands of pregnancy.</a:t>
            </a:r>
            <a:r>
              <a:rPr lang="en-GB" sz="1100" baseline="30000" dirty="0" smtClean="0"/>
              <a:t>3</a:t>
            </a:r>
            <a:r>
              <a:rPr lang="en-GB" sz="1100" dirty="0" smtClean="0"/>
              <a:t> Hemodynamic and </a:t>
            </a:r>
            <a:r>
              <a:rPr lang="en-GB" sz="1100" dirty="0" err="1" smtClean="0"/>
              <a:t>renovascular</a:t>
            </a:r>
            <a:r>
              <a:rPr lang="en-GB" sz="1100" dirty="0" smtClean="0"/>
              <a:t> adaptive changes are seen coincident with a rise in circulating endogenous </a:t>
            </a:r>
            <a:r>
              <a:rPr lang="en-GB" sz="1100" dirty="0" err="1" smtClean="0"/>
              <a:t>relaxin</a:t>
            </a:r>
            <a:r>
              <a:rPr lang="en-GB" sz="1100" dirty="0" smtClean="0"/>
              <a:t> levels during the first trimester of pregnancy: global arterial compliance increases, systemic vascular resistance falls, and cardiac output, renal blood flow and glomerular filtration rate increase in this period, and remain altered throughout pregnancy.</a:t>
            </a:r>
            <a:r>
              <a:rPr lang="en-GB" sz="1100" baseline="30000" dirty="0" smtClean="0"/>
              <a:t>4,5</a:t>
            </a:r>
            <a:r>
              <a:rPr lang="en-GB" sz="1100" dirty="0" smtClean="0"/>
              <a:t> </a:t>
            </a:r>
          </a:p>
          <a:p>
            <a:pPr>
              <a:spcBef>
                <a:spcPts val="307"/>
              </a:spcBef>
              <a:defRPr/>
            </a:pPr>
            <a:r>
              <a:rPr lang="en-GB" sz="1100" dirty="0" smtClean="0"/>
              <a:t>It has been suggested that the effects of </a:t>
            </a:r>
            <a:r>
              <a:rPr lang="en-GB" sz="1100" dirty="0" err="1" smtClean="0"/>
              <a:t>relaxin</a:t>
            </a:r>
            <a:r>
              <a:rPr lang="en-GB" sz="1100" dirty="0" smtClean="0"/>
              <a:t> on the cardiovascular system may be beneficial in heart failure.</a:t>
            </a:r>
            <a:r>
              <a:rPr lang="en-GB" sz="1100" baseline="30000" dirty="0" smtClean="0"/>
              <a:t>6</a:t>
            </a:r>
            <a:endParaRPr lang="en-US" sz="1100" baseline="30000" dirty="0" smtClean="0"/>
          </a:p>
          <a:p>
            <a:pPr>
              <a:spcBef>
                <a:spcPts val="615"/>
              </a:spcBef>
              <a:defRPr/>
            </a:pPr>
            <a:r>
              <a:rPr lang="en-US" sz="1100" b="1" dirty="0" smtClean="0"/>
              <a:t>References</a:t>
            </a:r>
          </a:p>
          <a:p>
            <a:pPr marL="185459" indent="-185459">
              <a:buFontTx/>
              <a:buAutoNum type="arabicPeriod"/>
              <a:defRPr/>
            </a:pPr>
            <a:r>
              <a:rPr lang="nb-NO" sz="1100" dirty="0" smtClean="0"/>
              <a:t>Kong et al. Moll Cell Endocrinol 2010;320:1–15</a:t>
            </a:r>
            <a:endParaRPr lang="en-GB" sz="1100" dirty="0" smtClean="0"/>
          </a:p>
          <a:p>
            <a:pPr marL="185459" indent="-185459">
              <a:buFontTx/>
              <a:buAutoNum type="arabicPeriod"/>
              <a:defRPr/>
            </a:pPr>
            <a:r>
              <a:rPr lang="en-US" sz="1100" dirty="0" err="1" smtClean="0">
                <a:cs typeface="Arial" pitchFamily="34" charset="0"/>
              </a:rPr>
              <a:t>Dschietzig</a:t>
            </a:r>
            <a:r>
              <a:rPr lang="en-US" sz="1100" dirty="0" smtClean="0">
                <a:cs typeface="Arial" pitchFamily="34" charset="0"/>
              </a:rPr>
              <a:t> et al. </a:t>
            </a:r>
            <a:r>
              <a:rPr lang="en-US" sz="1100" dirty="0" err="1" smtClean="0">
                <a:cs typeface="Arial" pitchFamily="34" charset="0"/>
              </a:rPr>
              <a:t>Pharmacol</a:t>
            </a:r>
            <a:r>
              <a:rPr lang="en-US" sz="1100" dirty="0" smtClean="0">
                <a:cs typeface="Arial" pitchFamily="34" charset="0"/>
              </a:rPr>
              <a:t> </a:t>
            </a:r>
            <a:r>
              <a:rPr lang="en-US" sz="1100" dirty="0" err="1" smtClean="0">
                <a:cs typeface="Arial" pitchFamily="34" charset="0"/>
              </a:rPr>
              <a:t>Therap</a:t>
            </a:r>
            <a:r>
              <a:rPr lang="en-US" sz="1100" dirty="0" smtClean="0">
                <a:cs typeface="Arial" pitchFamily="34" charset="0"/>
              </a:rPr>
              <a:t> 2006;112:38–56 </a:t>
            </a:r>
            <a:endParaRPr lang="en-GB" sz="1100" dirty="0" smtClean="0"/>
          </a:p>
          <a:p>
            <a:pPr marL="185459" indent="-185459">
              <a:buFontTx/>
              <a:buAutoNum type="arabicPeriod"/>
              <a:defRPr/>
            </a:pPr>
            <a:r>
              <a:rPr lang="en-US" sz="1100" dirty="0" err="1" smtClean="0">
                <a:solidFill>
                  <a:prstClr val="black"/>
                </a:solidFill>
              </a:rPr>
              <a:t>Schrier</a:t>
            </a:r>
            <a:r>
              <a:rPr lang="en-US" sz="1100" dirty="0" smtClean="0">
                <a:solidFill>
                  <a:prstClr val="black"/>
                </a:solidFill>
              </a:rPr>
              <a:t>, RW, et al. Am J Kid Dis 1987; </a:t>
            </a:r>
            <a:r>
              <a:rPr lang="en-GB" sz="1100" dirty="0" smtClean="0"/>
              <a:t>284–9;</a:t>
            </a:r>
            <a:r>
              <a:rPr lang="en-US" sz="1100" dirty="0" smtClean="0"/>
              <a:t> </a:t>
            </a:r>
          </a:p>
          <a:p>
            <a:pPr marL="185459" indent="-185459">
              <a:buFontTx/>
              <a:buAutoNum type="arabicPeriod"/>
              <a:defRPr/>
            </a:pPr>
            <a:r>
              <a:rPr lang="da-DK" sz="1100" dirty="0" smtClean="0">
                <a:cs typeface="Arial" pitchFamily="34" charset="0"/>
              </a:rPr>
              <a:t>Teichman et al. Heart Fail Rev 2009;14:321–9</a:t>
            </a:r>
          </a:p>
          <a:p>
            <a:pPr marL="185459" indent="-185459">
              <a:buFontTx/>
              <a:buAutoNum type="arabicPeriod"/>
              <a:defRPr/>
            </a:pPr>
            <a:r>
              <a:rPr lang="en-US" sz="1100" dirty="0" err="1" smtClean="0">
                <a:solidFill>
                  <a:prstClr val="black"/>
                </a:solidFill>
              </a:rPr>
              <a:t>Baylis</a:t>
            </a:r>
            <a:r>
              <a:rPr lang="en-US" sz="1100" dirty="0" smtClean="0">
                <a:solidFill>
                  <a:prstClr val="black"/>
                </a:solidFill>
              </a:rPr>
              <a:t>, C. Am J Kid Dis 1999; </a:t>
            </a:r>
            <a:r>
              <a:rPr lang="en-GB" sz="1100" dirty="0" smtClean="0"/>
              <a:t>34:1142–4;</a:t>
            </a:r>
            <a:r>
              <a:rPr lang="en-GB" sz="1100" dirty="0">
                <a:solidFill>
                  <a:srgbClr val="000000"/>
                </a:solidFill>
              </a:rPr>
              <a:t> </a:t>
            </a:r>
            <a:endParaRPr lang="en-GB" sz="1100" dirty="0" smtClean="0">
              <a:solidFill>
                <a:srgbClr val="000000"/>
              </a:solidFill>
            </a:endParaRPr>
          </a:p>
          <a:p>
            <a:pPr marL="185459" indent="-185459">
              <a:buFontTx/>
              <a:buAutoNum type="arabicPeriod"/>
              <a:defRPr/>
            </a:pPr>
            <a:r>
              <a:rPr lang="en-GB" sz="1100" dirty="0" err="1" smtClean="0">
                <a:solidFill>
                  <a:srgbClr val="000000"/>
                </a:solidFill>
              </a:rPr>
              <a:t>Jeyabalan</a:t>
            </a:r>
            <a:r>
              <a:rPr lang="en-GB" sz="1100" dirty="0" smtClean="0">
                <a:solidFill>
                  <a:srgbClr val="000000"/>
                </a:solidFill>
              </a:rPr>
              <a:t> </a:t>
            </a:r>
            <a:r>
              <a:rPr lang="en-GB" sz="1100" dirty="0">
                <a:solidFill>
                  <a:srgbClr val="000000"/>
                </a:solidFill>
              </a:rPr>
              <a:t>et al. </a:t>
            </a:r>
            <a:r>
              <a:rPr lang="en-GB" sz="1100" dirty="0" err="1">
                <a:solidFill>
                  <a:srgbClr val="000000"/>
                </a:solidFill>
              </a:rPr>
              <a:t>Adv</a:t>
            </a:r>
            <a:r>
              <a:rPr lang="en-GB" sz="1100" dirty="0">
                <a:solidFill>
                  <a:srgbClr val="000000"/>
                </a:solidFill>
              </a:rPr>
              <a:t> </a:t>
            </a:r>
            <a:r>
              <a:rPr lang="en-GB" sz="1100" dirty="0" err="1">
                <a:solidFill>
                  <a:srgbClr val="000000"/>
                </a:solidFill>
              </a:rPr>
              <a:t>Exp</a:t>
            </a:r>
            <a:r>
              <a:rPr lang="en-GB" sz="1100" dirty="0">
                <a:solidFill>
                  <a:srgbClr val="000000"/>
                </a:solidFill>
              </a:rPr>
              <a:t> Med </a:t>
            </a:r>
            <a:r>
              <a:rPr lang="en-GB" sz="1100" dirty="0" err="1">
                <a:solidFill>
                  <a:srgbClr val="000000"/>
                </a:solidFill>
              </a:rPr>
              <a:t>Biol</a:t>
            </a:r>
            <a:r>
              <a:rPr lang="en-GB" sz="1100" dirty="0">
                <a:solidFill>
                  <a:srgbClr val="000000"/>
                </a:solidFill>
              </a:rPr>
              <a:t> 2007;612:65–87</a:t>
            </a:r>
          </a:p>
          <a:p>
            <a:pPr>
              <a:spcBef>
                <a:spcPts val="615"/>
              </a:spcBef>
              <a:defRPr/>
            </a:pPr>
            <a:r>
              <a:rPr lang="nb-NO" sz="1100" b="1" dirty="0" smtClean="0"/>
              <a:t>Key communication points</a:t>
            </a:r>
          </a:p>
          <a:p>
            <a:pPr marL="185459" indent="-185459">
              <a:buFontTx/>
              <a:buAutoNum type="arabicPeriod"/>
              <a:defRPr/>
            </a:pPr>
            <a:r>
              <a:rPr lang="en-GB" sz="1100" dirty="0" err="1" smtClean="0"/>
              <a:t>Relaxin</a:t>
            </a:r>
            <a:r>
              <a:rPr lang="en-GB" sz="1100" dirty="0" smtClean="0"/>
              <a:t> contributes to the important systemic cardiovascular and </a:t>
            </a:r>
            <a:r>
              <a:rPr lang="en-GB" sz="1100" dirty="0" err="1" smtClean="0"/>
              <a:t>renovascular</a:t>
            </a:r>
            <a:r>
              <a:rPr lang="en-GB" sz="1100" dirty="0" smtClean="0"/>
              <a:t> adaptive changes of pregnancy that allow the pregnant mother to adjust to the demands of pregnancy.</a:t>
            </a:r>
          </a:p>
          <a:p>
            <a:pPr marL="185459" indent="-185459">
              <a:buFontTx/>
              <a:buAutoNum type="arabicPeriod"/>
              <a:defRPr/>
            </a:pPr>
            <a:r>
              <a:rPr lang="en-GB" sz="1100" dirty="0" smtClean="0"/>
              <a:t>Exogenous administration of </a:t>
            </a:r>
            <a:r>
              <a:rPr lang="en-GB" sz="1100" dirty="0" err="1" smtClean="0"/>
              <a:t>relaxin</a:t>
            </a:r>
            <a:r>
              <a:rPr lang="en-GB" sz="1100" dirty="0" smtClean="0"/>
              <a:t> mimics the </a:t>
            </a:r>
            <a:r>
              <a:rPr lang="en-GB" sz="1100" dirty="0" err="1" smtClean="0"/>
              <a:t>vasodilatory</a:t>
            </a:r>
            <a:r>
              <a:rPr lang="en-GB" sz="1100" dirty="0" smtClean="0"/>
              <a:t> effects seen in pregnancy, indicating a potential for pharmacologic use or </a:t>
            </a:r>
            <a:r>
              <a:rPr lang="en-GB" sz="1100" dirty="0" err="1" smtClean="0"/>
              <a:t>relaxin</a:t>
            </a:r>
            <a:r>
              <a:rPr lang="en-GB" sz="1100" dirty="0" smtClean="0"/>
              <a:t> to produce beneficial effects in heart failure.</a:t>
            </a:r>
          </a:p>
          <a:p>
            <a:pPr eaLnBrk="1" hangingPunct="1">
              <a:defRPr/>
            </a:pPr>
            <a:endParaRPr lang="en-US" sz="1100" dirty="0" smtClean="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GB" b="1" dirty="0" err="1" smtClean="0"/>
              <a:t>Relaxin</a:t>
            </a:r>
            <a:r>
              <a:rPr lang="en-GB" b="1" dirty="0" smtClean="0"/>
              <a:t> is expressed in myocardial tissues and levels are elevated in patients with heart failure</a:t>
            </a:r>
          </a:p>
          <a:p>
            <a:pPr>
              <a:defRPr/>
            </a:pPr>
            <a:r>
              <a:rPr lang="en-GB" dirty="0" smtClean="0"/>
              <a:t>The expression of </a:t>
            </a:r>
            <a:r>
              <a:rPr lang="en-GB" dirty="0" err="1" smtClean="0"/>
              <a:t>relaxin</a:t>
            </a:r>
            <a:r>
              <a:rPr lang="en-GB" dirty="0" smtClean="0"/>
              <a:t> was examined in patients with congestive heart failure (CHF) and New York Heart Association (NYHA) class IV (severe CHF) (n=14) or NYHA class II (moderate CHF) (n=13), and in control subjects (n=13) who were undergoing cardiac catheterization for suspected coronary artery disease and had no evidence of structural cardiovascular disease. Human relaxin-2 mRNA was detected by RT-PCR in left ventricles, right atria, mammary arteries, and </a:t>
            </a:r>
            <a:r>
              <a:rPr lang="en-GB" dirty="0" err="1" smtClean="0"/>
              <a:t>saphenous</a:t>
            </a:r>
            <a:r>
              <a:rPr lang="en-GB" dirty="0" smtClean="0"/>
              <a:t> veins from control subject. The GAPDH-normalized expression of human relaxin-2 mRNA was elevated in left ventricles from patients with CHF compared with control subjects (2.6±0.4 </a:t>
            </a:r>
            <a:r>
              <a:rPr lang="en-GB" dirty="0" err="1" smtClean="0"/>
              <a:t>vs</a:t>
            </a:r>
            <a:r>
              <a:rPr lang="en-GB" dirty="0" smtClean="0"/>
              <a:t> 1.0±0.2 arbitrary units, p&lt;0.05). Similarly, the expression of relaxin-2 mRNA was elevated in right atria from patients with CHF compared with control subjects (3.8±1.0 </a:t>
            </a:r>
            <a:r>
              <a:rPr lang="en-GB" dirty="0" err="1" smtClean="0"/>
              <a:t>vs</a:t>
            </a:r>
            <a:r>
              <a:rPr lang="en-GB" dirty="0" smtClean="0"/>
              <a:t> 1.0±0.1 arbitrary units, p&lt;0.05). Plasma levels of </a:t>
            </a:r>
            <a:r>
              <a:rPr lang="en-GB" dirty="0" err="1" smtClean="0"/>
              <a:t>relaxin</a:t>
            </a:r>
            <a:r>
              <a:rPr lang="en-GB" dirty="0" smtClean="0"/>
              <a:t> in the left ventricle, pulmonary artery, coronary sinus and </a:t>
            </a:r>
            <a:r>
              <a:rPr lang="en-GB" dirty="0" err="1" smtClean="0"/>
              <a:t>antecubital</a:t>
            </a:r>
            <a:r>
              <a:rPr lang="en-GB" dirty="0" smtClean="0"/>
              <a:t> vein, measured by ELISA, were 4- to 6-fold higher in patients with moderate CHF than in control subjects. In patients with severe CHF, plasma levels of </a:t>
            </a:r>
            <a:r>
              <a:rPr lang="en-GB" dirty="0" err="1" smtClean="0"/>
              <a:t>relaxin</a:t>
            </a:r>
            <a:r>
              <a:rPr lang="en-GB" dirty="0" smtClean="0"/>
              <a:t> were 2.2- to 2.6-fold higher than those in patients with moderate CHF, and 12- to 16-fold higher than those in control subjects.</a:t>
            </a:r>
          </a:p>
          <a:p>
            <a:pPr>
              <a:defRPr/>
            </a:pPr>
            <a:endParaRPr lang="en-GB" dirty="0" smtClean="0"/>
          </a:p>
          <a:p>
            <a:pPr>
              <a:defRPr/>
            </a:pPr>
            <a:r>
              <a:rPr lang="en-US" b="1" dirty="0" smtClean="0"/>
              <a:t>Abbreviations</a:t>
            </a:r>
          </a:p>
          <a:p>
            <a:pPr>
              <a:defRPr/>
            </a:pPr>
            <a:r>
              <a:rPr lang="en-US" dirty="0" smtClean="0">
                <a:solidFill>
                  <a:srgbClr val="000000"/>
                </a:solidFill>
              </a:rPr>
              <a:t>CHF=congestive heart failure; ELISA=enzyme-linked </a:t>
            </a:r>
            <a:r>
              <a:rPr lang="en-US" dirty="0" err="1" smtClean="0">
                <a:solidFill>
                  <a:srgbClr val="000000"/>
                </a:solidFill>
              </a:rPr>
              <a:t>immunosorbent</a:t>
            </a:r>
            <a:r>
              <a:rPr lang="en-US" dirty="0" smtClean="0">
                <a:solidFill>
                  <a:srgbClr val="000000"/>
                </a:solidFill>
              </a:rPr>
              <a:t> assay; GAPDH=glyceraldehyde-3-phosphate </a:t>
            </a:r>
            <a:r>
              <a:rPr lang="en-US" dirty="0" err="1" smtClean="0">
                <a:solidFill>
                  <a:srgbClr val="000000"/>
                </a:solidFill>
              </a:rPr>
              <a:t>dehydrogenase</a:t>
            </a:r>
            <a:r>
              <a:rPr lang="en-US" dirty="0" smtClean="0">
                <a:solidFill>
                  <a:srgbClr val="000000"/>
                </a:solidFill>
              </a:rPr>
              <a:t>; </a:t>
            </a:r>
            <a:br>
              <a:rPr lang="en-US" dirty="0" smtClean="0">
                <a:solidFill>
                  <a:srgbClr val="000000"/>
                </a:solidFill>
              </a:rPr>
            </a:br>
            <a:r>
              <a:rPr lang="en-US" dirty="0" smtClean="0">
                <a:solidFill>
                  <a:srgbClr val="000000"/>
                </a:solidFill>
              </a:rPr>
              <a:t>mRNA= messenger </a:t>
            </a:r>
            <a:r>
              <a:rPr lang="en-US" dirty="0" err="1" smtClean="0">
                <a:solidFill>
                  <a:srgbClr val="000000"/>
                </a:solidFill>
              </a:rPr>
              <a:t>ribnucleic</a:t>
            </a:r>
            <a:r>
              <a:rPr lang="en-US" dirty="0" smtClean="0">
                <a:solidFill>
                  <a:srgbClr val="000000"/>
                </a:solidFill>
              </a:rPr>
              <a:t> acid; NYHA=</a:t>
            </a:r>
            <a:r>
              <a:rPr lang="en-GB" dirty="0" smtClean="0"/>
              <a:t>New York Heart Association; </a:t>
            </a:r>
            <a:r>
              <a:rPr lang="en-US" dirty="0" smtClean="0">
                <a:solidFill>
                  <a:srgbClr val="000000"/>
                </a:solidFill>
              </a:rPr>
              <a:t>RT-PCR=reverse transcriptase polymerase chain reaction; </a:t>
            </a:r>
            <a:r>
              <a:rPr lang="en-US" dirty="0" err="1" smtClean="0">
                <a:solidFill>
                  <a:srgbClr val="000000"/>
                </a:solidFill>
              </a:rPr>
              <a:t>vs</a:t>
            </a:r>
            <a:r>
              <a:rPr lang="en-US" dirty="0" smtClean="0">
                <a:solidFill>
                  <a:srgbClr val="000000"/>
                </a:solidFill>
              </a:rPr>
              <a:t>=versus</a:t>
            </a:r>
          </a:p>
          <a:p>
            <a:pPr>
              <a:defRPr/>
            </a:pPr>
            <a:endParaRPr lang="en-US" b="1" dirty="0" smtClean="0"/>
          </a:p>
          <a:p>
            <a:pPr>
              <a:defRPr/>
            </a:pPr>
            <a:r>
              <a:rPr lang="en-US" b="1" dirty="0" smtClean="0"/>
              <a:t>References</a:t>
            </a:r>
          </a:p>
          <a:p>
            <a:pPr marL="224325" indent="-224325">
              <a:buFontTx/>
              <a:buAutoNum type="arabicPeriod"/>
              <a:defRPr/>
            </a:pPr>
            <a:r>
              <a:rPr lang="en-US" dirty="0" err="1" smtClean="0">
                <a:solidFill>
                  <a:srgbClr val="000000"/>
                </a:solidFill>
              </a:rPr>
              <a:t>Dschietzig</a:t>
            </a:r>
            <a:r>
              <a:rPr lang="en-US" dirty="0" smtClean="0">
                <a:solidFill>
                  <a:srgbClr val="000000"/>
                </a:solidFill>
              </a:rPr>
              <a:t> et al. FASEB J 2001;15:2187–95</a:t>
            </a:r>
          </a:p>
          <a:p>
            <a:pPr marL="177558" indent="-177558">
              <a:defRPr/>
            </a:pPr>
            <a:endParaRPr lang="nb-NO" dirty="0" smtClean="0"/>
          </a:p>
          <a:p>
            <a:pPr marL="177558" indent="-177558">
              <a:defRPr/>
            </a:pPr>
            <a:r>
              <a:rPr lang="nb-NO" b="1" dirty="0" smtClean="0"/>
              <a:t>Key communication points</a:t>
            </a:r>
          </a:p>
          <a:p>
            <a:pPr marL="177558" indent="-177558">
              <a:buFontTx/>
              <a:buAutoNum type="arabicPeriod"/>
              <a:defRPr/>
            </a:pPr>
            <a:r>
              <a:rPr lang="en-GB" dirty="0" err="1" smtClean="0"/>
              <a:t>Relaxin</a:t>
            </a:r>
            <a:r>
              <a:rPr lang="en-GB" dirty="0" smtClean="0"/>
              <a:t> is expressed in the human heart.</a:t>
            </a:r>
          </a:p>
          <a:p>
            <a:pPr marL="177558" indent="-177558">
              <a:buFontTx/>
              <a:buAutoNum type="arabicPeriod"/>
              <a:defRPr/>
            </a:pPr>
            <a:r>
              <a:rPr lang="en-GB" dirty="0" smtClean="0"/>
              <a:t>Plasma levels of </a:t>
            </a:r>
            <a:r>
              <a:rPr lang="en-GB" dirty="0" err="1" smtClean="0"/>
              <a:t>relaxin</a:t>
            </a:r>
            <a:r>
              <a:rPr lang="en-GB" dirty="0" smtClean="0"/>
              <a:t> are elevated in patients with CHF.</a:t>
            </a:r>
          </a:p>
          <a:p>
            <a:pPr>
              <a:defRPr/>
            </a:pPr>
            <a:endParaRPr lang="en-GB" dirty="0"/>
          </a:p>
        </p:txBody>
      </p:sp>
      <p:sp>
        <p:nvSpPr>
          <p:cNvPr id="4" name="Slide Number Placeholder 3"/>
          <p:cNvSpPr>
            <a:spLocks noGrp="1"/>
          </p:cNvSpPr>
          <p:nvPr>
            <p:ph type="sldNum" sz="quarter" idx="5"/>
          </p:nvPr>
        </p:nvSpPr>
        <p:spPr/>
        <p:txBody>
          <a:bodyPr/>
          <a:lstStyle/>
          <a:p>
            <a:pPr>
              <a:defRPr/>
            </a:pPr>
            <a:fld id="{7BECE351-3A33-4000-98A1-10C5159B2DA4}" type="slidenum">
              <a:rPr lang="en-GB" smtClean="0">
                <a:solidFill>
                  <a:prstClr val="black"/>
                </a:solidFill>
              </a:rPr>
              <a:pPr>
                <a:defRPr/>
              </a:pPr>
              <a:t>33</a:t>
            </a:fld>
            <a:endParaRPr lang="en-GB"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xfrm>
            <a:off x="685480" y="4343363"/>
            <a:ext cx="5487041" cy="4341893"/>
          </a:xfrm>
        </p:spPr>
        <p:txBody>
          <a:bodyPr>
            <a:noAutofit/>
          </a:bodyPr>
          <a:lstStyle/>
          <a:p>
            <a:pPr>
              <a:spcAft>
                <a:spcPts val="589"/>
              </a:spcAft>
              <a:defRPr/>
            </a:pPr>
            <a:r>
              <a:rPr lang="en-GB" sz="900" b="1" dirty="0" smtClean="0"/>
              <a:t>Serelaxin has potential multi-mechanistic effects which may address the pathophysiology of acute heart failure</a:t>
            </a:r>
          </a:p>
          <a:p>
            <a:pPr>
              <a:spcAft>
                <a:spcPts val="589"/>
              </a:spcAft>
              <a:defRPr/>
            </a:pPr>
            <a:r>
              <a:rPr lang="en-GB" sz="900" dirty="0" smtClean="0"/>
              <a:t>Data from various experimental animal models have demonstrated the potential cardioprotective effects of relaxin which may  beneficial effect of three main pathophysiological components of acute heart failure (HF):</a:t>
            </a:r>
          </a:p>
          <a:p>
            <a:pPr marL="224325" indent="-224325">
              <a:spcAft>
                <a:spcPts val="589"/>
              </a:spcAft>
              <a:buFontTx/>
              <a:buAutoNum type="arabicPeriod"/>
              <a:defRPr/>
            </a:pPr>
            <a:r>
              <a:rPr lang="en-GB" sz="900" b="1" dirty="0" smtClean="0"/>
              <a:t>Decreasing myocardial overload (preload and afterload). </a:t>
            </a:r>
            <a:r>
              <a:rPr lang="en-GB" sz="900" dirty="0" smtClean="0"/>
              <a:t>Serelaxin may reduce myocardial overload through its vasorelaxant effects. Relaxin promotes vasorelaxation by increasing nitric oxide production from the endothelium and decreasing endothelin-1- and angiotensin II-mediated vasoconstriction. Relaxin also reduces platelet aggregation.</a:t>
            </a:r>
          </a:p>
          <a:p>
            <a:pPr marL="224325" indent="-224325">
              <a:spcAft>
                <a:spcPts val="589"/>
              </a:spcAft>
              <a:buFontTx/>
              <a:buAutoNum type="arabicPeriod"/>
              <a:defRPr/>
            </a:pPr>
            <a:r>
              <a:rPr lang="en-GB" sz="900" b="1" dirty="0" smtClean="0"/>
              <a:t>Increasing cell preservation. </a:t>
            </a:r>
            <a:r>
              <a:rPr lang="en-GB" sz="900" dirty="0" smtClean="0"/>
              <a:t>Relaxin has a number of anti-inflammatory effects, including reducing inflammatory cell infiltration and oxidative stress, that may be cardioprotective. In addition, relaxin promotes cell survival by reducing oxidative stress-mediated apoptosis, calcium overload and infarct size. By stimulating angiogenesis, and improving stem cell survival and cell-cell coupling, relaxin may also facilitate myocardial tissue healing. Serelaxin may therefore promote cell preservation via a number of different mechanisms.</a:t>
            </a:r>
          </a:p>
          <a:p>
            <a:pPr marL="224325" indent="-224325">
              <a:spcAft>
                <a:spcPts val="589"/>
              </a:spcAft>
              <a:buFontTx/>
              <a:buAutoNum type="arabicPeriod"/>
              <a:defRPr/>
            </a:pPr>
            <a:r>
              <a:rPr lang="en-GB" sz="900" b="1" dirty="0" smtClean="0"/>
              <a:t>Decreasing cardiac remodeling. </a:t>
            </a:r>
            <a:r>
              <a:rPr lang="en-GB" sz="900" dirty="0" smtClean="0"/>
              <a:t>Relaxin decreases cardiac fibroblast (CF)-stimulated protein synthesis and increases atrial natriuretic peptide secretion, indicating that serelaxin may reduce pathological cardiac remodeling. In addition, relaxin has a number of antifibrotic properties; relaxin decreases CF activation and proliferation, inhibits collagen synthesis and promotes collagen breakdown. Serelaxin may therefore also ameliorate cardiac fibrosis.</a:t>
            </a:r>
          </a:p>
          <a:p>
            <a:pPr marL="224325" indent="-224325">
              <a:spcAft>
                <a:spcPts val="589"/>
              </a:spcAft>
              <a:defRPr/>
            </a:pPr>
            <a:r>
              <a:rPr lang="en-GB" sz="900" b="1" dirty="0" smtClean="0"/>
              <a:t>Abbreviations</a:t>
            </a:r>
          </a:p>
          <a:p>
            <a:pPr marL="224325" indent="-224325">
              <a:spcAft>
                <a:spcPts val="589"/>
              </a:spcAft>
              <a:defRPr/>
            </a:pPr>
            <a:r>
              <a:rPr lang="en-GB" sz="900" dirty="0" smtClean="0"/>
              <a:t>CF=cardiac fibroblast; CV=cardiovascular; HF=heart failure</a:t>
            </a:r>
          </a:p>
          <a:p>
            <a:pPr marL="224325" indent="-224325">
              <a:spcAft>
                <a:spcPts val="589"/>
              </a:spcAft>
              <a:defRPr/>
            </a:pPr>
            <a:r>
              <a:rPr lang="en-GB" sz="900" b="1" dirty="0" smtClean="0"/>
              <a:t>References</a:t>
            </a:r>
          </a:p>
          <a:p>
            <a:pPr>
              <a:spcAft>
                <a:spcPts val="589"/>
              </a:spcAft>
              <a:defRPr/>
            </a:pPr>
            <a:r>
              <a:rPr lang="en-US" sz="900" kern="0" dirty="0" smtClean="0">
                <a:solidFill>
                  <a:prstClr val="black"/>
                </a:solidFill>
              </a:rPr>
              <a:t>Du et al. Nat Rev Cardiol 2010;7:48–58</a:t>
            </a:r>
            <a:endParaRPr lang="en-US" sz="900" b="1" kern="0" dirty="0" smtClean="0">
              <a:solidFill>
                <a:prstClr val="black"/>
              </a:solidFill>
            </a:endParaRPr>
          </a:p>
          <a:p>
            <a:pPr marL="224325" indent="-224325">
              <a:spcAft>
                <a:spcPts val="589"/>
              </a:spcAft>
              <a:defRPr/>
            </a:pPr>
            <a:r>
              <a:rPr lang="en-US" sz="900" b="1" kern="0" dirty="0" smtClean="0">
                <a:solidFill>
                  <a:prstClr val="black"/>
                </a:solidFill>
              </a:rPr>
              <a:t>Key communication point</a:t>
            </a:r>
          </a:p>
          <a:p>
            <a:pPr marL="224325" indent="-224325">
              <a:spcAft>
                <a:spcPts val="589"/>
              </a:spcAft>
              <a:buFontTx/>
              <a:buAutoNum type="arabicPeriod"/>
              <a:defRPr/>
            </a:pPr>
            <a:r>
              <a:rPr lang="en-US" sz="900" kern="0" dirty="0" smtClean="0">
                <a:solidFill>
                  <a:prstClr val="black"/>
                </a:solidFill>
              </a:rPr>
              <a:t>Serelaxin has the potential to exert a variety of beneficial CV effects that may ameliorate the pathophysiology of acute HF</a:t>
            </a:r>
          </a:p>
          <a:p>
            <a:pPr marL="224325" indent="-224325">
              <a:lnSpc>
                <a:spcPct val="120000"/>
              </a:lnSpc>
              <a:defRPr/>
            </a:pPr>
            <a:endParaRPr lang="en-US" sz="900" kern="0" dirty="0" smtClean="0">
              <a:solidFill>
                <a:prstClr val="black"/>
              </a:solidFill>
            </a:endParaRPr>
          </a:p>
        </p:txBody>
      </p:sp>
      <p:sp>
        <p:nvSpPr>
          <p:cNvPr id="4" name="Slide Number Placeholder 3"/>
          <p:cNvSpPr>
            <a:spLocks noGrp="1"/>
          </p:cNvSpPr>
          <p:nvPr>
            <p:ph type="sldNum" sz="quarter" idx="5"/>
          </p:nvPr>
        </p:nvSpPr>
        <p:spPr/>
        <p:txBody>
          <a:bodyPr/>
          <a:lstStyle/>
          <a:p>
            <a:pPr>
              <a:defRPr/>
            </a:pPr>
            <a:fld id="{98EC7F6D-8CF0-4EAE-A813-251EE7E64545}" type="slidenum">
              <a:rPr lang="en-GB">
                <a:solidFill>
                  <a:prstClr val="black"/>
                </a:solidFill>
              </a:rPr>
              <a:pPr>
                <a:defRPr/>
              </a:pPr>
              <a:t>34</a:t>
            </a:fld>
            <a:endParaRPr lang="en-GB"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sz="1100" b="1" dirty="0" smtClean="0">
                <a:cs typeface="Arial" pitchFamily="34" charset="0"/>
              </a:rPr>
              <a:t>RELAX-AHF: study design</a:t>
            </a:r>
          </a:p>
          <a:p>
            <a:pPr>
              <a:defRPr/>
            </a:pPr>
            <a:r>
              <a:rPr lang="en-GB" sz="1000" dirty="0" smtClean="0">
                <a:cs typeface="Arial" pitchFamily="34" charset="0"/>
              </a:rPr>
              <a:t>RELAX-AHF was a Phase III, randomized, double-blind, placebo-controlled study conducted across 96 sites in 11 countries.</a:t>
            </a:r>
            <a:r>
              <a:rPr lang="en-GB" sz="1000" baseline="30000" dirty="0" smtClean="0">
                <a:cs typeface="Arial" pitchFamily="34" charset="0"/>
              </a:rPr>
              <a:t>1–3</a:t>
            </a:r>
            <a:r>
              <a:rPr lang="en-GB" sz="1000" dirty="0" smtClean="0">
                <a:cs typeface="Arial" pitchFamily="34" charset="0"/>
              </a:rPr>
              <a:t> A total of 1,161 patients with acute heart failure (AHF), normal to elevated blood pressure and mild-to-moderate renal impairment were enrolled in RELAX-AHF. Patients were randomized (1:1)</a:t>
            </a:r>
            <a:r>
              <a:rPr lang="en-US" sz="1000" dirty="0" smtClean="0">
                <a:ea typeface="MS PGothic"/>
                <a:cs typeface="Arial" pitchFamily="34" charset="0"/>
              </a:rPr>
              <a:t> in a double-blind manner</a:t>
            </a:r>
            <a:r>
              <a:rPr lang="en-GB" sz="1000" dirty="0" smtClean="0">
                <a:cs typeface="Arial" pitchFamily="34" charset="0"/>
              </a:rPr>
              <a:t>, within 16 hours from presentation, to receive placebo or serelaxin 30 </a:t>
            </a:r>
            <a:r>
              <a:rPr lang="en-US" sz="1000" dirty="0" smtClean="0">
                <a:ea typeface="MS PGothic"/>
                <a:cs typeface="Arial" pitchFamily="34" charset="0"/>
              </a:rPr>
              <a:t>µg/kg/day</a:t>
            </a:r>
            <a:r>
              <a:rPr lang="en-GB" sz="1000" dirty="0" smtClean="0">
                <a:cs typeface="Arial" pitchFamily="34" charset="0"/>
              </a:rPr>
              <a:t> on top of standard of care</a:t>
            </a:r>
            <a:r>
              <a:rPr lang="en-US" sz="1000" dirty="0" smtClean="0">
                <a:ea typeface="MS PGothic"/>
                <a:cs typeface="Arial" pitchFamily="34" charset="0"/>
              </a:rPr>
              <a:t>.</a:t>
            </a:r>
            <a:r>
              <a:rPr lang="en-GB" sz="1000" baseline="30000" dirty="0" smtClean="0">
                <a:cs typeface="Arial" pitchFamily="34" charset="0"/>
              </a:rPr>
              <a:t>1–3</a:t>
            </a:r>
            <a:r>
              <a:rPr lang="en-GB" sz="1000" dirty="0" smtClean="0">
                <a:cs typeface="Arial" pitchFamily="34" charset="0"/>
              </a:rPr>
              <a:t> </a:t>
            </a:r>
            <a:r>
              <a:rPr lang="en-GB" sz="1000" dirty="0">
                <a:cs typeface="Arial" pitchFamily="34" charset="0"/>
              </a:rPr>
              <a:t>The </a:t>
            </a:r>
            <a:r>
              <a:rPr lang="en-GB" sz="1000" dirty="0" smtClean="0">
                <a:cs typeface="Arial" pitchFamily="34" charset="0"/>
              </a:rPr>
              <a:t>30 </a:t>
            </a:r>
            <a:r>
              <a:rPr lang="en-US" sz="1000" dirty="0" smtClean="0">
                <a:ea typeface="MS PGothic"/>
                <a:cs typeface="Arial" pitchFamily="34" charset="0"/>
              </a:rPr>
              <a:t>µg/kg/day</a:t>
            </a:r>
            <a:r>
              <a:rPr lang="en-GB" sz="1000" dirty="0" smtClean="0">
                <a:cs typeface="Arial" pitchFamily="34" charset="0"/>
              </a:rPr>
              <a:t> dose of serelaxin was selected based on its favorable efficacy and safety profile in Pre-RELAX-AHF.</a:t>
            </a:r>
            <a:r>
              <a:rPr lang="en-GB" sz="1000" baseline="30000" dirty="0" smtClean="0">
                <a:cs typeface="Arial" pitchFamily="34" charset="0"/>
              </a:rPr>
              <a:t>2,4</a:t>
            </a:r>
            <a:r>
              <a:rPr lang="en-GB" sz="1000" dirty="0" smtClean="0">
                <a:cs typeface="Arial" pitchFamily="34" charset="0"/>
              </a:rPr>
              <a:t> </a:t>
            </a:r>
            <a:r>
              <a:rPr lang="en-US" sz="1000" dirty="0" smtClean="0">
                <a:ea typeface="MS PGothic"/>
                <a:cs typeface="Arial" pitchFamily="34" charset="0"/>
              </a:rPr>
              <a:t>The study drug was administered as an i.v. infusion for 48 hours. Study drug administration was stopped if, </a:t>
            </a:r>
            <a:r>
              <a:rPr lang="en-GB" sz="1000" dirty="0" smtClean="0">
                <a:cs typeface="Arial" pitchFamily="34" charset="0"/>
              </a:rPr>
              <a:t>at any time during dosing, SBP fell to &lt;100 mmHg.</a:t>
            </a:r>
            <a:r>
              <a:rPr lang="en-GB" sz="1000" baseline="30000" dirty="0" smtClean="0">
                <a:cs typeface="Arial" pitchFamily="34" charset="0"/>
              </a:rPr>
              <a:t>3,4 </a:t>
            </a:r>
          </a:p>
          <a:p>
            <a:pPr>
              <a:defRPr/>
            </a:pPr>
            <a:endParaRPr lang="en-GB" sz="1000" dirty="0" smtClean="0">
              <a:cs typeface="Arial" pitchFamily="34" charset="0"/>
            </a:endParaRPr>
          </a:p>
          <a:p>
            <a:pPr>
              <a:defRPr/>
            </a:pPr>
            <a:r>
              <a:rPr lang="en-US" sz="1100" b="1" dirty="0" smtClean="0">
                <a:cs typeface="Arial" pitchFamily="34" charset="0"/>
              </a:rPr>
              <a:t>Abbreviations</a:t>
            </a:r>
          </a:p>
          <a:p>
            <a:pPr>
              <a:defRPr/>
            </a:pPr>
            <a:r>
              <a:rPr lang="en-GB" sz="1000" dirty="0" smtClean="0">
                <a:cs typeface="Arial" pitchFamily="34" charset="0"/>
              </a:rPr>
              <a:t>AHF=acute heart failure; i.v.=intravenous; RELAX-AHF=RELAXin in Acute Heart Failure; SBP=systolic blood pressure</a:t>
            </a:r>
          </a:p>
          <a:p>
            <a:pPr>
              <a:defRPr/>
            </a:pPr>
            <a:endParaRPr lang="en-GB" sz="1000" dirty="0" smtClean="0">
              <a:cs typeface="Arial" pitchFamily="34" charset="0"/>
            </a:endParaRPr>
          </a:p>
          <a:p>
            <a:pPr>
              <a:defRPr/>
            </a:pPr>
            <a:r>
              <a:rPr lang="en-US" sz="1100" b="1" dirty="0" smtClean="0">
                <a:cs typeface="Arial" pitchFamily="34" charset="0"/>
              </a:rPr>
              <a:t>References</a:t>
            </a:r>
          </a:p>
          <a:p>
            <a:pPr marL="179138" indent="-179138">
              <a:buFontTx/>
              <a:buAutoNum type="arabicPeriod"/>
              <a:defRPr/>
            </a:pPr>
            <a:r>
              <a:rPr lang="en-GB" sz="1000" dirty="0" smtClean="0">
                <a:cs typeface="Arial" pitchFamily="34" charset="0"/>
              </a:rPr>
              <a:t>Clinicaltrials.gov 2009 (NCT00520806)</a:t>
            </a:r>
          </a:p>
          <a:p>
            <a:pPr marL="179138" indent="-179138">
              <a:buFontTx/>
              <a:buAutoNum type="arabicPeriod"/>
              <a:defRPr/>
            </a:pPr>
            <a:r>
              <a:rPr lang="en-GB" sz="1000" dirty="0" smtClean="0">
                <a:cs typeface="Arial" pitchFamily="34" charset="0"/>
              </a:rPr>
              <a:t>RLX.CHF.003 (Pre-RELAX-AHF/ RELAX–AHF) Study Protocol</a:t>
            </a:r>
          </a:p>
          <a:p>
            <a:pPr marL="179138" indent="-179138">
              <a:buFontTx/>
              <a:buAutoNum type="arabicPeriod"/>
              <a:defRPr/>
            </a:pPr>
            <a:r>
              <a:rPr lang="en-US" sz="1000" kern="0" dirty="0" smtClean="0">
                <a:solidFill>
                  <a:prstClr val="black"/>
                </a:solidFill>
              </a:rPr>
              <a:t>Teerlink et al. Lancet 2013;381:29–39</a:t>
            </a:r>
          </a:p>
          <a:p>
            <a:pPr marL="179138" indent="-179138">
              <a:buFontTx/>
              <a:buAutoNum type="arabicPeriod"/>
              <a:defRPr/>
            </a:pPr>
            <a:r>
              <a:rPr lang="en-US" sz="1000" kern="0" dirty="0" smtClean="0">
                <a:solidFill>
                  <a:prstClr val="black"/>
                </a:solidFill>
              </a:rPr>
              <a:t>Ponikowski et al. Am Heart J 2012;163:149–55.e1</a:t>
            </a:r>
          </a:p>
          <a:p>
            <a:pPr marL="179138" indent="-179138">
              <a:buFontTx/>
              <a:buAutoNum type="arabicPeriod"/>
              <a:defRPr/>
            </a:pPr>
            <a:endParaRPr lang="en-US" sz="900" kern="0" dirty="0" smtClean="0">
              <a:solidFill>
                <a:prstClr val="black"/>
              </a:solidFill>
            </a:endParaRPr>
          </a:p>
          <a:p>
            <a:pPr marL="179138" indent="-179138">
              <a:defRPr/>
            </a:pPr>
            <a:r>
              <a:rPr lang="nb-NO" sz="1100" b="1" dirty="0" smtClean="0">
                <a:cs typeface="Arial" pitchFamily="34" charset="0"/>
              </a:rPr>
              <a:t>Key communication point</a:t>
            </a:r>
          </a:p>
          <a:p>
            <a:pPr marL="179138" indent="-179138">
              <a:defRPr/>
            </a:pPr>
            <a:r>
              <a:rPr lang="en-GB" sz="1000" dirty="0" smtClean="0">
                <a:cs typeface="Arial" pitchFamily="34" charset="0"/>
              </a:rPr>
              <a:t>RELAX-AHF was a Phase III, randomized, double-blind, placebo-controlled study conducted in 1,161 patients to assess the efficacy and safety of serelaxin in patients with AHF.</a:t>
            </a:r>
          </a:p>
          <a:p>
            <a:pPr>
              <a:defRPr/>
            </a:pPr>
            <a:endParaRPr lang="en-GB" sz="1000" dirty="0"/>
          </a:p>
        </p:txBody>
      </p:sp>
      <p:sp>
        <p:nvSpPr>
          <p:cNvPr id="4" name="Slide Number Placeholder 3"/>
          <p:cNvSpPr>
            <a:spLocks noGrp="1"/>
          </p:cNvSpPr>
          <p:nvPr>
            <p:ph type="sldNum" sz="quarter" idx="5"/>
          </p:nvPr>
        </p:nvSpPr>
        <p:spPr/>
        <p:txBody>
          <a:bodyPr/>
          <a:lstStyle/>
          <a:p>
            <a:pPr>
              <a:defRPr/>
            </a:pPr>
            <a:fld id="{3B05ED92-11CB-4248-8E39-F243CD2F5377}" type="slidenum">
              <a:rPr lang="en-GB" smtClean="0"/>
              <a:pPr>
                <a:defRPr/>
              </a:pPr>
              <a:t>35</a:t>
            </a:fld>
            <a:endParaRPr lang="en-GB"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Image Placeholder 1"/>
          <p:cNvSpPr>
            <a:spLocks noGrp="1" noRot="1" noChangeAspect="1"/>
          </p:cNvSpPr>
          <p:nvPr>
            <p:ph type="sldImg"/>
          </p:nvPr>
        </p:nvSpPr>
        <p:spPr>
          <a:ln/>
        </p:spPr>
      </p:sp>
      <p:sp>
        <p:nvSpPr>
          <p:cNvPr id="3" name="Notes Placeholder 2"/>
          <p:cNvSpPr>
            <a:spLocks noGrp="1"/>
          </p:cNvSpPr>
          <p:nvPr>
            <p:ph type="body" idx="1"/>
          </p:nvPr>
        </p:nvSpPr>
        <p:spPr>
          <a:xfrm>
            <a:off x="685480" y="4343364"/>
            <a:ext cx="5487041" cy="4590379"/>
          </a:xfrm>
        </p:spPr>
        <p:txBody>
          <a:bodyPr>
            <a:noAutofit/>
          </a:bodyPr>
          <a:lstStyle/>
          <a:p>
            <a:pPr>
              <a:defRPr/>
            </a:pPr>
            <a:r>
              <a:rPr lang="en-US" sz="1000" b="1" dirty="0" smtClean="0">
                <a:cs typeface="Arial" pitchFamily="34" charset="0"/>
              </a:rPr>
              <a:t>RELAX-AHF: inclusion criteria</a:t>
            </a:r>
          </a:p>
          <a:p>
            <a:pPr>
              <a:defRPr/>
            </a:pPr>
            <a:r>
              <a:rPr lang="en-GB" sz="1000" dirty="0" smtClean="0">
                <a:cs typeface="Arial" pitchFamily="34" charset="0"/>
              </a:rPr>
              <a:t>The RELAX-AHF program had two phases – Pre-RELAX-AHF and RELAX-AHF. </a:t>
            </a:r>
            <a:br>
              <a:rPr lang="en-GB" sz="1000" dirty="0" smtClean="0">
                <a:cs typeface="Arial" pitchFamily="34" charset="0"/>
              </a:rPr>
            </a:br>
            <a:r>
              <a:rPr lang="en-GB" sz="1000" dirty="0" smtClean="0">
                <a:cs typeface="Arial" pitchFamily="34" charset="0"/>
              </a:rPr>
              <a:t>Pre-RELAX-AHF was the Phase II dose-finding portion of the study and RELAX-AHF was designed to provide a fuller evaluation of the efficacy and safety of serelaxin in a patient population with the same characteristics as those enrolled for preliminary investigation of serelaxin in Pre-RELAX-AHF. As such, RELAX-AHF and Pre-RELAX-AHF shared common inclusion criteria, i.e. </a:t>
            </a:r>
            <a:r>
              <a:rPr lang="en-GB" sz="1000" dirty="0" smtClean="0"/>
              <a:t>patients aged ≥18 years with acute heart failure (AHF) and with normal or elevated blood pressure and mild-to-moderate renal insufficiency on screening</a:t>
            </a:r>
            <a:r>
              <a:rPr lang="en-GB" sz="1000" dirty="0" smtClean="0">
                <a:cs typeface="Arial" pitchFamily="34" charset="0"/>
              </a:rPr>
              <a:t>. </a:t>
            </a:r>
            <a:r>
              <a:rPr lang="en-GB" sz="1000" dirty="0" smtClean="0"/>
              <a:t>Patients presenting in hospital with AHF were eligible for the study if they displayed all of the following signs: dyspnea at rest or with minimal exertion, pulmonary congestion on chest X-ray, and increased natriuretic peptide concentrations (B-type natriuretic peptide [BNP] ≥350 pg/mL or NT-proBNP ≥1400 pg/mL). </a:t>
            </a:r>
          </a:p>
          <a:p>
            <a:pPr>
              <a:defRPr/>
            </a:pPr>
            <a:r>
              <a:rPr lang="en-GB" sz="1000" dirty="0" smtClean="0"/>
              <a:t>Patients were screened only if they had received i.v. furosemide at a dosage ≥40 mg (in the ambulance or on admission to hospital). Patients were screened to identify those meeting criteria of SBP &gt;125 mmHg and mild-to-moderately impaired renal function (simplified </a:t>
            </a:r>
            <a:r>
              <a:rPr lang="nb-NO" sz="1000" dirty="0" smtClean="0">
                <a:solidFill>
                  <a:srgbClr val="000000"/>
                </a:solidFill>
              </a:rPr>
              <a:t>Modification of Diet in Renal Disease estimated glomerular filtration rate </a:t>
            </a:r>
            <a:r>
              <a:rPr lang="en-GB" sz="1000" dirty="0" smtClean="0"/>
              <a:t>30–75 mL/min/1.73 m</a:t>
            </a:r>
            <a:r>
              <a:rPr lang="en-GB" sz="1000" baseline="30000" dirty="0" smtClean="0"/>
              <a:t>2</a:t>
            </a:r>
            <a:r>
              <a:rPr lang="en-GB" sz="1000" dirty="0" smtClean="0"/>
              <a:t>).</a:t>
            </a:r>
          </a:p>
          <a:p>
            <a:pPr>
              <a:defRPr/>
            </a:pPr>
            <a:r>
              <a:rPr lang="en-GB" sz="1000" dirty="0" smtClean="0"/>
              <a:t>Screening and randomization were required to take place within 16 hours of initial presentation.</a:t>
            </a:r>
          </a:p>
          <a:p>
            <a:pPr>
              <a:defRPr/>
            </a:pPr>
            <a:endParaRPr lang="en-GB" sz="1000" dirty="0" smtClean="0">
              <a:cs typeface="Arial" pitchFamily="34" charset="0"/>
            </a:endParaRPr>
          </a:p>
          <a:p>
            <a:pPr>
              <a:defRPr/>
            </a:pPr>
            <a:r>
              <a:rPr lang="en-US" sz="1000" b="1" dirty="0" smtClean="0">
                <a:cs typeface="Arial" pitchFamily="34" charset="0"/>
              </a:rPr>
              <a:t>Abbreviations</a:t>
            </a:r>
          </a:p>
          <a:p>
            <a:pPr>
              <a:defRPr/>
            </a:pPr>
            <a:r>
              <a:rPr lang="en-GB" sz="1000" dirty="0" smtClean="0">
                <a:cs typeface="Arial" pitchFamily="34" charset="0"/>
              </a:rPr>
              <a:t>AHF=acute heart failure; BNP=B-type natriuretic peptide; i.v.=intravenous; NT-proBNP=N-terminal pro B-type natriuretic peptide; Pre-RELAX-AHF=preliminary study of RELAXin in Acute Heart Failure; RELAX-AHF=RELAXin in Acute Heart Failure; SBP=systolic blood pressure.</a:t>
            </a:r>
          </a:p>
          <a:p>
            <a:pPr>
              <a:defRPr/>
            </a:pPr>
            <a:endParaRPr lang="en-US" sz="1000" b="1" dirty="0" smtClean="0">
              <a:cs typeface="Arial" pitchFamily="34" charset="0"/>
            </a:endParaRPr>
          </a:p>
          <a:p>
            <a:pPr>
              <a:defRPr/>
            </a:pPr>
            <a:r>
              <a:rPr lang="en-US" sz="1000" b="1" dirty="0" smtClean="0">
                <a:cs typeface="Arial" pitchFamily="34" charset="0"/>
              </a:rPr>
              <a:t>References</a:t>
            </a:r>
          </a:p>
          <a:p>
            <a:pPr marL="234264" indent="-234264">
              <a:buFontTx/>
              <a:buAutoNum type="arabicPeriod"/>
              <a:defRPr/>
            </a:pPr>
            <a:r>
              <a:rPr lang="en-GB" sz="1000" dirty="0" smtClean="0">
                <a:cs typeface="Arial" pitchFamily="34" charset="0"/>
              </a:rPr>
              <a:t>Clinicaltrials.gov 2009 (NCT00520806)</a:t>
            </a:r>
          </a:p>
          <a:p>
            <a:pPr marL="234264" indent="-234264">
              <a:buFontTx/>
              <a:buAutoNum type="arabicPeriod"/>
              <a:defRPr/>
            </a:pPr>
            <a:r>
              <a:rPr lang="en-GB" sz="1000" dirty="0" smtClean="0"/>
              <a:t>Teerlink et al. </a:t>
            </a:r>
            <a:r>
              <a:rPr lang="en-US" sz="1000" kern="0" dirty="0" smtClean="0">
                <a:solidFill>
                  <a:prstClr val="black"/>
                </a:solidFill>
              </a:rPr>
              <a:t>Lancet 2013;381:29–39</a:t>
            </a:r>
            <a:endParaRPr lang="en-GB" sz="1000" dirty="0" smtClean="0"/>
          </a:p>
          <a:p>
            <a:pPr marL="234264" indent="-234264">
              <a:buFontTx/>
              <a:buAutoNum type="arabicPeriod"/>
              <a:defRPr/>
            </a:pPr>
            <a:r>
              <a:rPr lang="en-US" sz="1000" kern="0" dirty="0" smtClean="0">
                <a:solidFill>
                  <a:prstClr val="black"/>
                </a:solidFill>
              </a:rPr>
              <a:t>Ponikowski et al. Am Heart J 2012;163:149–55.e1</a:t>
            </a:r>
            <a:endParaRPr lang="en-GB" sz="1000" dirty="0" smtClean="0">
              <a:cs typeface="Arial" pitchFamily="34" charset="0"/>
            </a:endParaRPr>
          </a:p>
          <a:p>
            <a:pPr>
              <a:defRPr/>
            </a:pPr>
            <a:endParaRPr lang="nb-NO" sz="1000" dirty="0" smtClean="0">
              <a:cs typeface="Arial" pitchFamily="34" charset="0"/>
            </a:endParaRPr>
          </a:p>
          <a:p>
            <a:pPr>
              <a:defRPr/>
            </a:pPr>
            <a:r>
              <a:rPr lang="nb-NO" sz="1000" b="1" dirty="0" smtClean="0">
                <a:cs typeface="Arial" pitchFamily="34" charset="0"/>
              </a:rPr>
              <a:t>Key communication point</a:t>
            </a:r>
          </a:p>
          <a:p>
            <a:pPr>
              <a:defRPr/>
            </a:pPr>
            <a:r>
              <a:rPr lang="en-GB" sz="1000" dirty="0" smtClean="0"/>
              <a:t>Inclusion criteria for RELAX-AHF were the same as for Pre-RELAX-AHF, and were set to select a patient population with AHF and normal or elevated blood pressure and mild-to-moderate renal insufficiency.</a:t>
            </a:r>
          </a:p>
          <a:p>
            <a:pPr>
              <a:defRPr/>
            </a:pPr>
            <a:endParaRPr lang="en-GB" sz="1000" dirty="0"/>
          </a:p>
        </p:txBody>
      </p:sp>
      <p:sp>
        <p:nvSpPr>
          <p:cNvPr id="4" name="Slide Number Placeholder 3"/>
          <p:cNvSpPr>
            <a:spLocks noGrp="1"/>
          </p:cNvSpPr>
          <p:nvPr>
            <p:ph type="sldNum" sz="quarter" idx="5"/>
          </p:nvPr>
        </p:nvSpPr>
        <p:spPr/>
        <p:txBody>
          <a:bodyPr/>
          <a:lstStyle/>
          <a:p>
            <a:pPr>
              <a:defRPr/>
            </a:pPr>
            <a:fld id="{0A8EC0D6-506A-4C60-9833-D4693FEF9253}" type="slidenum">
              <a:rPr lang="en-GB" smtClean="0"/>
              <a:pPr>
                <a:defRPr/>
              </a:pPr>
              <a:t>36</a:t>
            </a:fld>
            <a:endParaRPr lang="en-GB"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Autofit/>
          </a:bodyPr>
          <a:lstStyle/>
          <a:p>
            <a:pPr>
              <a:defRPr/>
            </a:pPr>
            <a:r>
              <a:rPr lang="en-US" sz="1000" b="1" dirty="0" smtClean="0">
                <a:cs typeface="Arial" pitchFamily="34" charset="0"/>
              </a:rPr>
              <a:t>RELAX-AHF: key exclusion criteria</a:t>
            </a:r>
          </a:p>
          <a:p>
            <a:pPr>
              <a:defRPr/>
            </a:pPr>
            <a:r>
              <a:rPr lang="en-GB" sz="1000" dirty="0" smtClean="0">
                <a:cs typeface="Arial" pitchFamily="34" charset="0"/>
              </a:rPr>
              <a:t>Patients were excluded from RELAX-AHF if they met any of the following criteria: pregnant or breast-feeding; current (within 2 hours prior to screening) or planned treatment with any i.v. therapies, including vasodilators (e.g. nesiritide), positive inotropic agents and vasopressors, or mechanical support (intra-aortic balloon pump, endotracheal intubation, mechanical ventilation, or any ventricular assist device), with the exception of i.v. nitrates at a dose of </a:t>
            </a:r>
            <a:r>
              <a:rPr lang="en-GB" sz="1000" dirty="0" smtClean="0">
                <a:cs typeface="Arial"/>
              </a:rPr>
              <a:t>≤</a:t>
            </a:r>
            <a:r>
              <a:rPr lang="en-GB" sz="1000" dirty="0" smtClean="0">
                <a:cs typeface="Arial" pitchFamily="34" charset="0"/>
              </a:rPr>
              <a:t>0.1 mg/kg/hr if the patient has systolic blood pressure &gt;150 mmHg at screening; current or planned ultrafiltration, hemofiltration, or dialysis; signs of active infection; known significant pulmonary disease; known significant valvular disease (including severe aortic stenosis, severe aortic regurgitation or severe mitral stenosis); acute heart failure due to significant arrhythmias; organ transplant recipient, or currently listed for transplant or admitted for any transplantation; major surgery within 30 days; non-cardiac pulmonary edema, including suspected sepsis; hematocrit &lt;25% or blood transfusion in the prior 14 days or active, life-threatening gastro-intestinal bleeding; clinical diagnosis of acute coronary syndrome within 45 days prior to screening (including the present admission); troponin ≥3 times the level diagnostic of myocardial infarction.</a:t>
            </a:r>
          </a:p>
          <a:p>
            <a:pPr>
              <a:defRPr/>
            </a:pPr>
            <a:endParaRPr lang="en-GB" sz="1000" dirty="0" smtClean="0">
              <a:cs typeface="Arial" pitchFamily="34" charset="0"/>
            </a:endParaRPr>
          </a:p>
          <a:p>
            <a:pPr>
              <a:defRPr/>
            </a:pPr>
            <a:r>
              <a:rPr lang="en-US" sz="1000" b="1" dirty="0" smtClean="0">
                <a:cs typeface="Arial" pitchFamily="34" charset="0"/>
              </a:rPr>
              <a:t>Abbreviations</a:t>
            </a:r>
          </a:p>
          <a:p>
            <a:pPr>
              <a:defRPr/>
            </a:pPr>
            <a:r>
              <a:rPr lang="en-GB" sz="1000" dirty="0" smtClean="0">
                <a:cs typeface="Arial" pitchFamily="34" charset="0"/>
              </a:rPr>
              <a:t>hr=hour; i.v.=intravenous; Pre-RELAX-AHF=preliminary study of RELAXin in Acute Heart Failure; RELAX-AHF=RELAXin in Acute Heart Failure.</a:t>
            </a:r>
          </a:p>
          <a:p>
            <a:pPr>
              <a:defRPr/>
            </a:pPr>
            <a:endParaRPr lang="en-US" sz="1000" b="1" dirty="0" smtClean="0">
              <a:cs typeface="Arial" pitchFamily="34" charset="0"/>
            </a:endParaRPr>
          </a:p>
          <a:p>
            <a:pPr>
              <a:defRPr/>
            </a:pPr>
            <a:r>
              <a:rPr lang="en-US" sz="1000" b="1" dirty="0" smtClean="0">
                <a:cs typeface="Arial" pitchFamily="34" charset="0"/>
              </a:rPr>
              <a:t>References</a:t>
            </a:r>
          </a:p>
          <a:p>
            <a:pPr marL="185459" indent="-185459">
              <a:buFontTx/>
              <a:buAutoNum type="arabicPeriod"/>
              <a:defRPr/>
            </a:pPr>
            <a:r>
              <a:rPr lang="en-GB" sz="1000" dirty="0" smtClean="0">
                <a:cs typeface="Arial" pitchFamily="34" charset="0"/>
              </a:rPr>
              <a:t>Clinicaltrials.gov 2009 (NCT00520806)</a:t>
            </a:r>
          </a:p>
          <a:p>
            <a:pPr marL="185459" indent="-185459">
              <a:buFontTx/>
              <a:buAutoNum type="arabicPeriod"/>
              <a:defRPr/>
            </a:pPr>
            <a:r>
              <a:rPr lang="en-GB" sz="1000" dirty="0" smtClean="0">
                <a:cs typeface="Arial" pitchFamily="34" charset="0"/>
              </a:rPr>
              <a:t>Teerlink et al. </a:t>
            </a:r>
            <a:r>
              <a:rPr lang="en-US" sz="1000" kern="0" dirty="0" smtClean="0">
                <a:solidFill>
                  <a:prstClr val="black"/>
                </a:solidFill>
              </a:rPr>
              <a:t>Lancet 2013;381:29–39</a:t>
            </a:r>
            <a:endParaRPr lang="en-GB" sz="1000" dirty="0" smtClean="0">
              <a:cs typeface="Arial" pitchFamily="34" charset="0"/>
            </a:endParaRPr>
          </a:p>
          <a:p>
            <a:pPr marL="185459" indent="-185459">
              <a:buFontTx/>
              <a:buAutoNum type="arabicPeriod"/>
              <a:defRPr/>
            </a:pPr>
            <a:r>
              <a:rPr lang="en-US" sz="1000" kern="0" dirty="0" smtClean="0">
                <a:solidFill>
                  <a:prstClr val="black"/>
                </a:solidFill>
              </a:rPr>
              <a:t>Ponikowski et al. Am Heart J 2012;163:149–55.e1</a:t>
            </a:r>
            <a:endParaRPr lang="en-GB" sz="1000" dirty="0" smtClean="0">
              <a:cs typeface="Arial" pitchFamily="34" charset="0"/>
            </a:endParaRPr>
          </a:p>
          <a:p>
            <a:pPr marL="185459" indent="-185459">
              <a:defRPr/>
            </a:pPr>
            <a:endParaRPr lang="nb-NO" sz="1000" dirty="0" smtClean="0">
              <a:cs typeface="Arial" pitchFamily="34" charset="0"/>
            </a:endParaRPr>
          </a:p>
          <a:p>
            <a:pPr marL="185459" indent="-185459">
              <a:defRPr/>
            </a:pPr>
            <a:r>
              <a:rPr lang="nb-NO" sz="1000" b="1" dirty="0" smtClean="0">
                <a:cs typeface="Arial" pitchFamily="34" charset="0"/>
              </a:rPr>
              <a:t>Key communication point</a:t>
            </a:r>
          </a:p>
          <a:p>
            <a:pPr>
              <a:defRPr/>
            </a:pPr>
            <a:r>
              <a:rPr lang="en-GB" sz="1000" dirty="0" smtClean="0">
                <a:cs typeface="Arial" pitchFamily="34" charset="0"/>
              </a:rPr>
              <a:t>Exclusion criteria for RELAX-AHF were the same as for Pre-RELAX-AHF, and were set to exclude patients with a high risk of complications and those with a current or recent treatment history that could interfere with assessment of the treatment effect of serelaxin.</a:t>
            </a:r>
          </a:p>
          <a:p>
            <a:pPr>
              <a:defRPr/>
            </a:pPr>
            <a:endParaRPr lang="en-GB" sz="1000" dirty="0"/>
          </a:p>
        </p:txBody>
      </p:sp>
      <p:sp>
        <p:nvSpPr>
          <p:cNvPr id="4" name="Slide Number Placeholder 3"/>
          <p:cNvSpPr>
            <a:spLocks noGrp="1"/>
          </p:cNvSpPr>
          <p:nvPr>
            <p:ph type="sldNum" sz="quarter" idx="5"/>
          </p:nvPr>
        </p:nvSpPr>
        <p:spPr/>
        <p:txBody>
          <a:bodyPr/>
          <a:lstStyle/>
          <a:p>
            <a:pPr>
              <a:defRPr/>
            </a:pPr>
            <a:fld id="{F43A7162-1AB3-4B98-9C8C-F6D57F82F83F}" type="slidenum">
              <a:rPr lang="en-GB" smtClean="0"/>
              <a:pPr>
                <a:defRPr/>
              </a:pPr>
              <a:t>37</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a:ln/>
        </p:spPr>
      </p:sp>
      <p:sp>
        <p:nvSpPr>
          <p:cNvPr id="220162" name="Rectangle 3"/>
          <p:cNvSpPr>
            <a:spLocks noGrp="1" noChangeArrowheads="1"/>
          </p:cNvSpPr>
          <p:nvPr>
            <p:ph type="body" idx="1"/>
          </p:nvPr>
        </p:nvSpPr>
        <p:spPr>
          <a:noFill/>
          <a:ln/>
        </p:spPr>
        <p:txBody>
          <a:bodyPr/>
          <a:lstStyle/>
          <a:p>
            <a:pPr>
              <a:spcBef>
                <a:spcPts val="564"/>
              </a:spcBef>
            </a:pPr>
            <a:r>
              <a:rPr lang="en-GB" sz="1000" b="1" dirty="0" smtClean="0">
                <a:latin typeface="Arial" charset="0"/>
              </a:rPr>
              <a:t>Treatment of acute heart failure remains suboptimal</a:t>
            </a:r>
          </a:p>
          <a:p>
            <a:pPr>
              <a:spcBef>
                <a:spcPts val="564"/>
              </a:spcBef>
            </a:pPr>
            <a:r>
              <a:rPr lang="en-GB" sz="1000" dirty="0" smtClean="0">
                <a:latin typeface="Arial" charset="0"/>
              </a:rPr>
              <a:t>Data from URGENT Dyspnoea, an international, multicenter, observational cohort study of 534 patients hospitalized for AHF has revealed that only 58% of patients had good symptom relief at 6 hours.</a:t>
            </a:r>
            <a:r>
              <a:rPr lang="en-GB" sz="1000" baseline="30000" dirty="0" smtClean="0">
                <a:latin typeface="Arial" charset="0"/>
              </a:rPr>
              <a:t>1,2</a:t>
            </a:r>
            <a:r>
              <a:rPr lang="en-GB" sz="1000" dirty="0" smtClean="0">
                <a:latin typeface="Arial" charset="0"/>
              </a:rPr>
              <a:t> In addition the ESC Heart Failure Pilot Survey collated date from 1892 patient with acute heart failure in Europe and it was noted that 24% of patients still had signs of congestion at discharge.</a:t>
            </a:r>
            <a:r>
              <a:rPr lang="en-GB" sz="1000" baseline="30000" dirty="0" smtClean="0">
                <a:latin typeface="Arial" charset="0"/>
              </a:rPr>
              <a:t>3</a:t>
            </a:r>
            <a:r>
              <a:rPr lang="en-GB" sz="1000" dirty="0" smtClean="0">
                <a:latin typeface="Arial" charset="0"/>
              </a:rPr>
              <a:t> This suboptimal treatment may have consequences for the patients. Indeed, a study of 146 patients with AHF discharged after admission to the hospital has reported that patients with symptoms of congestion at discharge were at an increased risk of mortality compared with patients with no symptoms of congestion at discharge.</a:t>
            </a:r>
            <a:r>
              <a:rPr lang="en-GB" sz="1000" baseline="30000" dirty="0" smtClean="0">
                <a:latin typeface="Arial" charset="0"/>
              </a:rPr>
              <a:t>4</a:t>
            </a:r>
            <a:endParaRPr lang="en-GB" sz="1000" b="1" baseline="30000" dirty="0" smtClean="0">
              <a:latin typeface="Arial" charset="0"/>
            </a:endParaRPr>
          </a:p>
          <a:p>
            <a:pPr>
              <a:spcBef>
                <a:spcPts val="564"/>
              </a:spcBef>
            </a:pPr>
            <a:r>
              <a:rPr lang="en-GB" sz="1000" b="1" dirty="0" smtClean="0">
                <a:latin typeface="Arial" charset="0"/>
              </a:rPr>
              <a:t>Abbreviations</a:t>
            </a:r>
          </a:p>
          <a:p>
            <a:pPr>
              <a:spcBef>
                <a:spcPts val="564"/>
              </a:spcBef>
            </a:pPr>
            <a:r>
              <a:rPr lang="en-GB" sz="1000" dirty="0" smtClean="0">
                <a:latin typeface="Arial" charset="0"/>
              </a:rPr>
              <a:t>HF=heart failure</a:t>
            </a:r>
          </a:p>
          <a:p>
            <a:pPr>
              <a:spcBef>
                <a:spcPts val="564"/>
              </a:spcBef>
            </a:pPr>
            <a:r>
              <a:rPr lang="en-GB" sz="1000" b="1" dirty="0" smtClean="0">
                <a:latin typeface="Arial" charset="0"/>
              </a:rPr>
              <a:t>References</a:t>
            </a:r>
          </a:p>
          <a:p>
            <a:pPr>
              <a:spcBef>
                <a:spcPts val="564"/>
              </a:spcBef>
              <a:buFontTx/>
              <a:buAutoNum type="arabicPeriod"/>
            </a:pPr>
            <a:r>
              <a:rPr lang="en-US" sz="1000" dirty="0" err="1" smtClean="0">
                <a:solidFill>
                  <a:srgbClr val="000000"/>
                </a:solidFill>
                <a:latin typeface="Arial" charset="0"/>
              </a:rPr>
              <a:t>Mebazaa</a:t>
            </a:r>
            <a:r>
              <a:rPr lang="en-US" sz="1000" dirty="0" smtClean="0">
                <a:solidFill>
                  <a:srgbClr val="000000"/>
                </a:solidFill>
                <a:latin typeface="Arial" charset="0"/>
              </a:rPr>
              <a:t> et al. </a:t>
            </a:r>
            <a:r>
              <a:rPr lang="en-US" sz="1000" dirty="0" err="1" smtClean="0">
                <a:solidFill>
                  <a:srgbClr val="000000"/>
                </a:solidFill>
                <a:latin typeface="Arial" charset="0"/>
              </a:rPr>
              <a:t>Eur</a:t>
            </a:r>
            <a:r>
              <a:rPr lang="en-US" sz="1000" dirty="0" smtClean="0">
                <a:solidFill>
                  <a:srgbClr val="000000"/>
                </a:solidFill>
                <a:latin typeface="Arial" charset="0"/>
              </a:rPr>
              <a:t> Heart J 2010;31:832–41</a:t>
            </a:r>
          </a:p>
          <a:p>
            <a:pPr>
              <a:spcBef>
                <a:spcPts val="564"/>
              </a:spcBef>
              <a:buFontTx/>
              <a:buAutoNum type="arabicPeriod"/>
            </a:pPr>
            <a:r>
              <a:rPr lang="en-US" sz="1000" dirty="0" smtClean="0">
                <a:solidFill>
                  <a:srgbClr val="000000"/>
                </a:solidFill>
                <a:latin typeface="Arial" charset="0"/>
              </a:rPr>
              <a:t>Hogg &amp; McMurray. </a:t>
            </a:r>
            <a:r>
              <a:rPr lang="en-US" sz="1000" dirty="0" err="1" smtClean="0">
                <a:solidFill>
                  <a:srgbClr val="000000"/>
                </a:solidFill>
                <a:latin typeface="Arial" charset="0"/>
              </a:rPr>
              <a:t>Eur</a:t>
            </a:r>
            <a:r>
              <a:rPr lang="en-US" sz="1000" dirty="0" smtClean="0">
                <a:solidFill>
                  <a:srgbClr val="000000"/>
                </a:solidFill>
                <a:latin typeface="Arial" charset="0"/>
              </a:rPr>
              <a:t> Heart J 2010;31:771–772</a:t>
            </a:r>
          </a:p>
          <a:p>
            <a:pPr>
              <a:spcBef>
                <a:spcPts val="564"/>
              </a:spcBef>
              <a:buFontTx/>
              <a:buAutoNum type="arabicPeriod"/>
            </a:pPr>
            <a:r>
              <a:rPr lang="de-CH" sz="1000" dirty="0" err="1" smtClean="0">
                <a:solidFill>
                  <a:srgbClr val="000000"/>
                </a:solidFill>
                <a:latin typeface="Arial" charset="0"/>
              </a:rPr>
              <a:t>Maggioni</a:t>
            </a:r>
            <a:r>
              <a:rPr lang="de-CH" sz="1000" dirty="0" smtClean="0">
                <a:solidFill>
                  <a:srgbClr val="000000"/>
                </a:solidFill>
                <a:latin typeface="Arial" charset="0"/>
              </a:rPr>
              <a:t> et al. </a:t>
            </a:r>
            <a:r>
              <a:rPr lang="en-GB" sz="1000" dirty="0" err="1" smtClean="0">
                <a:solidFill>
                  <a:srgbClr val="000000"/>
                </a:solidFill>
                <a:latin typeface="Arial" charset="0"/>
              </a:rPr>
              <a:t>Eur</a:t>
            </a:r>
            <a:r>
              <a:rPr lang="en-GB" sz="1000" dirty="0" smtClean="0">
                <a:solidFill>
                  <a:srgbClr val="000000"/>
                </a:solidFill>
                <a:latin typeface="Arial" charset="0"/>
              </a:rPr>
              <a:t> J Heart Fail 2010;12:1076–84</a:t>
            </a:r>
            <a:r>
              <a:rPr lang="en-US" sz="1000" dirty="0" smtClean="0">
                <a:solidFill>
                  <a:srgbClr val="000000"/>
                </a:solidFill>
                <a:latin typeface="Arial" charset="0"/>
              </a:rPr>
              <a:t> </a:t>
            </a:r>
          </a:p>
          <a:p>
            <a:pPr>
              <a:spcBef>
                <a:spcPts val="564"/>
              </a:spcBef>
              <a:buFontTx/>
              <a:buAutoNum type="arabicPeriod"/>
            </a:pPr>
            <a:r>
              <a:rPr lang="de-CH" sz="1000" dirty="0" smtClean="0">
                <a:solidFill>
                  <a:srgbClr val="000000"/>
                </a:solidFill>
                <a:latin typeface="Arial" charset="0"/>
              </a:rPr>
              <a:t>Lucas et al. Am Heart J 2000;140:840–7</a:t>
            </a:r>
          </a:p>
          <a:p>
            <a:pPr>
              <a:spcBef>
                <a:spcPts val="564"/>
              </a:spcBef>
            </a:pPr>
            <a:r>
              <a:rPr lang="en-US" sz="1000" b="1" dirty="0" smtClean="0">
                <a:latin typeface="Arial" charset="0"/>
              </a:rPr>
              <a:t>Key communication points</a:t>
            </a:r>
          </a:p>
          <a:p>
            <a:pPr>
              <a:spcBef>
                <a:spcPts val="564"/>
              </a:spcBef>
              <a:buFontTx/>
              <a:buAutoNum type="arabicPeriod"/>
            </a:pPr>
            <a:r>
              <a:rPr lang="en-US" sz="1000" dirty="0" smtClean="0">
                <a:latin typeface="Arial" charset="0"/>
              </a:rPr>
              <a:t>Treatment of patients with acute heart failure is suboptimal with some not receiving symptom relief and many having symptoms of congestion at discharge</a:t>
            </a:r>
          </a:p>
          <a:p>
            <a:pPr>
              <a:spcBef>
                <a:spcPts val="564"/>
              </a:spcBef>
              <a:buFontTx/>
              <a:buAutoNum type="arabicPeriod"/>
            </a:pPr>
            <a:r>
              <a:rPr lang="en-US" sz="1000" dirty="0" smtClean="0">
                <a:latin typeface="Arial" charset="0"/>
              </a:rPr>
              <a:t>Poor relief of congestion at discharge is associated with poor prognosis</a:t>
            </a:r>
          </a:p>
          <a:p>
            <a:pPr eaLnBrk="1" hangingPunct="1">
              <a:spcBef>
                <a:spcPct val="0"/>
              </a:spcBef>
            </a:pPr>
            <a:endParaRPr lang="en-GB" sz="1000" dirty="0" smtClean="0">
              <a:latin typeface="Arial" charset="0"/>
            </a:endParaRPr>
          </a:p>
        </p:txBody>
      </p:sp>
      <p:sp>
        <p:nvSpPr>
          <p:cNvPr id="20484" name="Rectangle 7"/>
          <p:cNvSpPr>
            <a:spLocks noGrp="1" noChangeArrowheads="1"/>
          </p:cNvSpPr>
          <p:nvPr>
            <p:ph type="sldNum" sz="quarter" idx="5"/>
          </p:nvPr>
        </p:nvSpPr>
        <p:spPr/>
        <p:txBody>
          <a:bodyPr/>
          <a:lstStyle/>
          <a:p>
            <a:pPr>
              <a:defRPr/>
            </a:pPr>
            <a:fld id="{4FBD2945-49AD-45CD-A897-F7E312C0F44E}" type="slidenum">
              <a:rPr lang="en-GB" smtClean="0">
                <a:solidFill>
                  <a:srgbClr val="000000"/>
                </a:solidFill>
              </a:rPr>
              <a:pPr>
                <a:defRPr/>
              </a:pPr>
              <a:t>5</a:t>
            </a:fld>
            <a:endParaRPr lang="en-GB"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ln/>
        </p:spPr>
        <p:txBody>
          <a:bodyPr/>
          <a:lstStyle/>
          <a:p>
            <a:pPr>
              <a:spcBef>
                <a:spcPts val="563"/>
              </a:spcBef>
              <a:defRPr/>
            </a:pPr>
            <a:r>
              <a:rPr lang="en-GB" sz="1000" b="1" dirty="0" smtClean="0"/>
              <a:t>Patients have a poor prognosis following heart failure hospitalization</a:t>
            </a:r>
          </a:p>
          <a:p>
            <a:pPr>
              <a:spcBef>
                <a:spcPts val="563"/>
              </a:spcBef>
              <a:defRPr/>
            </a:pPr>
            <a:r>
              <a:rPr lang="en-GB" sz="1000" dirty="0" smtClean="0"/>
              <a:t>The Atherosclerosis Risk in Communities (ARIC) study is a population-based study from four communities within the USA (1987–2002). Incident heart failure (HF) was defined by the International Classification of Diseases codes for HF from hospitalization or death certificates. There were 1,282 incident HF cases over 198,417 person-years. </a:t>
            </a:r>
          </a:p>
          <a:p>
            <a:pPr>
              <a:spcBef>
                <a:spcPts val="563"/>
              </a:spcBef>
              <a:defRPr/>
            </a:pPr>
            <a:r>
              <a:rPr lang="en-GB" sz="1000" dirty="0" smtClean="0"/>
              <a:t>Survival and case fatality were calculated for hospitalized HF and did not include incident HF deaths without previous hospitalization for HF. Deaths for the survival analysis were defined as all-cause mortality occurring until the end of 2002. Of those patients hospitalized with HF, the median follow-up was 2.5 years after hospitalization. Thirty-day, 1-year, and 5-year case fatalities following hospitalization for HF were 10.4, 22.0 and 42.3%, respectively.</a:t>
            </a:r>
          </a:p>
          <a:p>
            <a:pPr>
              <a:spcBef>
                <a:spcPts val="563"/>
              </a:spcBef>
              <a:defRPr/>
            </a:pPr>
            <a:r>
              <a:rPr lang="en-GB" sz="1000" b="1" dirty="0" smtClean="0"/>
              <a:t>Abbreviations</a:t>
            </a:r>
          </a:p>
          <a:p>
            <a:pPr>
              <a:spcBef>
                <a:spcPts val="563"/>
              </a:spcBef>
              <a:defRPr/>
            </a:pPr>
            <a:r>
              <a:rPr lang="en-GB" sz="1000" dirty="0" smtClean="0"/>
              <a:t>ARIC=Atherosclerosis Risk in Communities; HF=heart failure; USA=United States of America</a:t>
            </a:r>
          </a:p>
          <a:p>
            <a:pPr>
              <a:spcBef>
                <a:spcPts val="563"/>
              </a:spcBef>
              <a:defRPr/>
            </a:pPr>
            <a:r>
              <a:rPr lang="en-GB" sz="1000" b="1" dirty="0" smtClean="0"/>
              <a:t>Reference</a:t>
            </a:r>
          </a:p>
          <a:p>
            <a:pPr>
              <a:spcBef>
                <a:spcPts val="563"/>
              </a:spcBef>
              <a:defRPr/>
            </a:pPr>
            <a:r>
              <a:rPr lang="en-GB" sz="1000" dirty="0" smtClean="0"/>
              <a:t>Loehr et al. Am J Cardiol 2008;101:1016–22</a:t>
            </a:r>
          </a:p>
          <a:p>
            <a:pPr>
              <a:spcBef>
                <a:spcPts val="563"/>
              </a:spcBef>
              <a:defRPr/>
            </a:pPr>
            <a:r>
              <a:rPr lang="en-US" sz="1000" b="1" dirty="0" smtClean="0"/>
              <a:t>Key communication points</a:t>
            </a:r>
          </a:p>
          <a:p>
            <a:pPr marL="222308" indent="-222308">
              <a:spcBef>
                <a:spcPts val="563"/>
              </a:spcBef>
              <a:buFontTx/>
              <a:buAutoNum type="arabicPeriod"/>
              <a:defRPr/>
            </a:pPr>
            <a:r>
              <a:rPr lang="en-US" sz="1000" dirty="0" smtClean="0"/>
              <a:t>After hospitalization for HF, the mortality rate is high</a:t>
            </a:r>
          </a:p>
          <a:p>
            <a:pPr marL="222308" indent="-222308">
              <a:spcBef>
                <a:spcPts val="563"/>
              </a:spcBef>
              <a:buFontTx/>
              <a:buAutoNum type="arabicPeriod"/>
              <a:defRPr/>
            </a:pPr>
            <a:r>
              <a:rPr lang="en-US" sz="1000" dirty="0" smtClean="0"/>
              <a:t>After hospitalization for HF in the ARIC study, one-tenth of patients died within 30 days, over one-fifth of patients died within 1 year and almost half died within 5 years</a:t>
            </a:r>
            <a:endParaRPr lang="en-US" sz="1000" dirty="0"/>
          </a:p>
        </p:txBody>
      </p:sp>
      <p:sp>
        <p:nvSpPr>
          <p:cNvPr id="4" name="Rectangle 7"/>
          <p:cNvSpPr>
            <a:spLocks noGrp="1" noChangeArrowheads="1"/>
          </p:cNvSpPr>
          <p:nvPr>
            <p:ph type="sldNum" sz="quarter" idx="5"/>
          </p:nvPr>
        </p:nvSpPr>
        <p:spPr/>
        <p:txBody>
          <a:bodyPr/>
          <a:lstStyle/>
          <a:p>
            <a:pPr>
              <a:defRPr/>
            </a:pPr>
            <a:fld id="{3A31E53C-68D0-4016-9E1E-96374E799B3B}" type="slidenum">
              <a:rPr lang="en-GB" smtClean="0">
                <a:solidFill>
                  <a:prstClr val="black"/>
                </a:solidFill>
              </a:rPr>
              <a:pPr>
                <a:defRPr/>
              </a:pPr>
              <a:t>6</a:t>
            </a:fld>
            <a:endParaRPr lang="en-GB"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ln/>
        </p:spPr>
      </p:sp>
      <p:sp>
        <p:nvSpPr>
          <p:cNvPr id="224258" name="Rectangle 3"/>
          <p:cNvSpPr>
            <a:spLocks noGrp="1" noChangeArrowheads="1"/>
          </p:cNvSpPr>
          <p:nvPr>
            <p:ph type="body" idx="1"/>
          </p:nvPr>
        </p:nvSpPr>
        <p:spPr>
          <a:noFill/>
          <a:ln/>
        </p:spPr>
        <p:txBody>
          <a:bodyPr>
            <a:normAutofit fontScale="92500"/>
          </a:bodyPr>
          <a:lstStyle/>
          <a:p>
            <a:pPr>
              <a:spcBef>
                <a:spcPts val="564"/>
              </a:spcBef>
            </a:pPr>
            <a:r>
              <a:rPr lang="en-GB" sz="1000" b="1" dirty="0" smtClean="0">
                <a:latin typeface="Arial" charset="0"/>
              </a:rPr>
              <a:t>Acute heart failure is associated with high in-hospital mortality</a:t>
            </a:r>
          </a:p>
          <a:p>
            <a:pPr>
              <a:spcBef>
                <a:spcPts val="564"/>
              </a:spcBef>
            </a:pPr>
            <a:r>
              <a:rPr lang="en-GB" sz="1000" dirty="0" smtClean="0">
                <a:latin typeface="Arial" charset="0"/>
              </a:rPr>
              <a:t>Acute heart failure (HF) results in high mortality rates. Outcomes data from surveys and registries of patients with acute HF indicate the in-hospital mortality rate varies considerably (~4–11%).</a:t>
            </a:r>
            <a:r>
              <a:rPr lang="en-GB" sz="1000" baseline="30000" dirty="0" smtClean="0">
                <a:latin typeface="Arial" charset="0"/>
              </a:rPr>
              <a:t>1–5</a:t>
            </a:r>
            <a:r>
              <a:rPr lang="en-GB" sz="1000" dirty="0" smtClean="0">
                <a:latin typeface="Arial" charset="0"/>
              </a:rPr>
              <a:t> A reason for the difference in mortality rates may lie in the time spent in hospital. Studies with a short hospital stay had a lower in-hospital mortality rate than studies with a longer hospital stay.</a:t>
            </a:r>
            <a:r>
              <a:rPr lang="en-GB" sz="1000" baseline="30000" dirty="0" smtClean="0">
                <a:latin typeface="Arial" charset="0"/>
              </a:rPr>
              <a:t>1–5</a:t>
            </a:r>
            <a:r>
              <a:rPr lang="en-GB" sz="1000" dirty="0" smtClean="0">
                <a:latin typeface="Arial" charset="0"/>
              </a:rPr>
              <a:t> Moreover, the highest mortality rate of patients with acute HF is during the first few days following an index event; therefore, increasing the time spent in hospital may increase the deaths recorded in hospital.</a:t>
            </a:r>
            <a:r>
              <a:rPr lang="en-GB" sz="1000" baseline="30000" dirty="0" smtClean="0">
                <a:latin typeface="Arial" charset="0"/>
              </a:rPr>
              <a:t>5</a:t>
            </a:r>
            <a:r>
              <a:rPr lang="en-GB" sz="1000" dirty="0" smtClean="0">
                <a:latin typeface="Arial" charset="0"/>
              </a:rPr>
              <a:t> The duration of hospital stays for acute HF appear to vary by region, with a mean stay of approximately 4–6 days in reported US surveys compared with approximately 8–11 days in the European surveys.</a:t>
            </a:r>
            <a:r>
              <a:rPr lang="en-GB" sz="1000" baseline="30000" dirty="0" smtClean="0">
                <a:latin typeface="Arial" charset="0"/>
              </a:rPr>
              <a:t>1–5 </a:t>
            </a:r>
            <a:r>
              <a:rPr lang="en-GB" sz="1000" dirty="0" smtClean="0">
                <a:latin typeface="Arial" charset="0"/>
              </a:rPr>
              <a:t>In addition to the long hospital stays associated with acute HF, many of these hospitalizations include a spell in the intensive care unit (ICU). An Italian observational study found that of the patients admitted to hospital for acute HF, 69% spent time in the intensive cardiac care unit.</a:t>
            </a:r>
            <a:r>
              <a:rPr lang="en-GB" sz="1000" baseline="30000" dirty="0" smtClean="0">
                <a:latin typeface="Arial" charset="0"/>
              </a:rPr>
              <a:t>6</a:t>
            </a:r>
          </a:p>
          <a:p>
            <a:pPr>
              <a:spcBef>
                <a:spcPts val="564"/>
              </a:spcBef>
            </a:pPr>
            <a:r>
              <a:rPr lang="en-GB" sz="1000" b="1" dirty="0" smtClean="0">
                <a:latin typeface="Arial" charset="0"/>
              </a:rPr>
              <a:t>Abbreviations</a:t>
            </a:r>
          </a:p>
          <a:p>
            <a:pPr>
              <a:spcBef>
                <a:spcPts val="564"/>
              </a:spcBef>
            </a:pPr>
            <a:r>
              <a:rPr lang="en-GB" sz="1000" dirty="0" smtClean="0">
                <a:latin typeface="Arial" charset="0"/>
              </a:rPr>
              <a:t>ADHERE=acute </a:t>
            </a:r>
            <a:r>
              <a:rPr lang="en-GB" sz="1000" dirty="0" err="1" smtClean="0">
                <a:latin typeface="Arial" charset="0"/>
              </a:rPr>
              <a:t>decompensated</a:t>
            </a:r>
            <a:r>
              <a:rPr lang="en-GB" sz="1000" dirty="0" smtClean="0">
                <a:latin typeface="Arial" charset="0"/>
              </a:rPr>
              <a:t> heart failure registry; Euro-HF=European heart failure study; HF=heart failure; ICU=intensive care unit; OPTIMIZE-HF=organized program to initiate life-saving treatment in hospitalized patients with heart failure; USA=United States of America</a:t>
            </a:r>
          </a:p>
          <a:p>
            <a:pPr>
              <a:spcBef>
                <a:spcPts val="564"/>
              </a:spcBef>
            </a:pPr>
            <a:r>
              <a:rPr lang="en-GB" sz="1000" b="1" dirty="0" smtClean="0">
                <a:latin typeface="Arial" charset="0"/>
              </a:rPr>
              <a:t>References</a:t>
            </a:r>
          </a:p>
          <a:p>
            <a:pPr eaLnBrk="1" hangingPunct="1">
              <a:spcBef>
                <a:spcPct val="0"/>
              </a:spcBef>
              <a:buFontTx/>
              <a:buAutoNum type="arabicPeriod"/>
            </a:pPr>
            <a:r>
              <a:rPr lang="en-GB" sz="1000" dirty="0" smtClean="0">
                <a:latin typeface="Arial" charset="0"/>
                <a:cs typeface="Arial" charset="0"/>
              </a:rPr>
              <a:t>Adams et al. </a:t>
            </a:r>
            <a:r>
              <a:rPr lang="en-GB" sz="1000" dirty="0" smtClean="0">
                <a:latin typeface="Arial" charset="0"/>
              </a:rPr>
              <a:t>Am Heart J 2005;149:209–16</a:t>
            </a:r>
          </a:p>
          <a:p>
            <a:pPr eaLnBrk="1" hangingPunct="1">
              <a:spcBef>
                <a:spcPct val="0"/>
              </a:spcBef>
              <a:buFontTx/>
              <a:buAutoNum type="arabicPeriod"/>
            </a:pPr>
            <a:r>
              <a:rPr lang="en-GB" sz="1000" dirty="0" err="1" smtClean="0">
                <a:latin typeface="Arial" charset="0"/>
              </a:rPr>
              <a:t>Gheorghiade</a:t>
            </a:r>
            <a:r>
              <a:rPr lang="en-GB" sz="1000" dirty="0" smtClean="0">
                <a:latin typeface="Arial" charset="0"/>
              </a:rPr>
              <a:t> et al. JAMA 2006;296:2217</a:t>
            </a:r>
            <a:r>
              <a:rPr lang="en-GB" sz="1000" dirty="0" smtClean="0">
                <a:latin typeface="Arial" charset="0"/>
                <a:cs typeface="Arial" charset="0"/>
              </a:rPr>
              <a:t>–</a:t>
            </a:r>
            <a:r>
              <a:rPr lang="en-GB" sz="1000" dirty="0" smtClean="0">
                <a:latin typeface="Arial" charset="0"/>
              </a:rPr>
              <a:t>26</a:t>
            </a:r>
          </a:p>
          <a:p>
            <a:pPr eaLnBrk="1" hangingPunct="1">
              <a:spcBef>
                <a:spcPct val="0"/>
              </a:spcBef>
              <a:buFontTx/>
              <a:buAutoNum type="arabicPeriod"/>
            </a:pPr>
            <a:r>
              <a:rPr lang="en-GB" sz="1000" dirty="0" smtClean="0">
                <a:latin typeface="Arial" charset="0"/>
              </a:rPr>
              <a:t>Goldberg et al. Am J Med 2005;118:728–34</a:t>
            </a:r>
          </a:p>
          <a:p>
            <a:pPr eaLnBrk="1" hangingPunct="1">
              <a:spcBef>
                <a:spcPct val="0"/>
              </a:spcBef>
              <a:buFontTx/>
              <a:buAutoNum type="arabicPeriod"/>
            </a:pPr>
            <a:r>
              <a:rPr lang="en-GB" sz="1000" dirty="0" err="1" smtClean="0">
                <a:latin typeface="Arial" charset="0"/>
              </a:rPr>
              <a:t>Rudiger</a:t>
            </a:r>
            <a:r>
              <a:rPr lang="en-GB" sz="1000" dirty="0" smtClean="0">
                <a:latin typeface="Arial" charset="0"/>
              </a:rPr>
              <a:t> et al. </a:t>
            </a:r>
            <a:r>
              <a:rPr lang="en-GB" sz="1000" dirty="0" err="1" smtClean="0">
                <a:latin typeface="Arial" charset="0"/>
              </a:rPr>
              <a:t>Eur</a:t>
            </a:r>
            <a:r>
              <a:rPr lang="en-GB" sz="1000" dirty="0" smtClean="0">
                <a:latin typeface="Arial" charset="0"/>
              </a:rPr>
              <a:t> J Heart Fail 2005;7:662–70</a:t>
            </a:r>
          </a:p>
          <a:p>
            <a:pPr eaLnBrk="1" hangingPunct="1">
              <a:spcBef>
                <a:spcPct val="0"/>
              </a:spcBef>
              <a:buFontTx/>
              <a:buAutoNum type="arabicPeriod"/>
            </a:pPr>
            <a:r>
              <a:rPr lang="en-GB" sz="1000" dirty="0" smtClean="0">
                <a:latin typeface="Arial" charset="0"/>
              </a:rPr>
              <a:t>Cleland et al. </a:t>
            </a:r>
            <a:r>
              <a:rPr lang="en-GB" sz="1000" dirty="0" err="1" smtClean="0">
                <a:latin typeface="Arial" charset="0"/>
              </a:rPr>
              <a:t>Eur</a:t>
            </a:r>
            <a:r>
              <a:rPr lang="en-GB" sz="1000" dirty="0" smtClean="0">
                <a:latin typeface="Arial" charset="0"/>
              </a:rPr>
              <a:t> Heart J 2003;24:442–63</a:t>
            </a:r>
          </a:p>
          <a:p>
            <a:pPr eaLnBrk="1" hangingPunct="1">
              <a:spcBef>
                <a:spcPct val="0"/>
              </a:spcBef>
              <a:buFontTx/>
              <a:buAutoNum type="arabicPeriod"/>
            </a:pPr>
            <a:r>
              <a:rPr lang="en-GB" sz="1000" dirty="0" err="1" smtClean="0">
                <a:latin typeface="Arial" charset="0"/>
                <a:cs typeface="Arial" charset="0"/>
              </a:rPr>
              <a:t>Tavazzi</a:t>
            </a:r>
            <a:r>
              <a:rPr lang="en-GB" sz="1000" dirty="0" smtClean="0">
                <a:latin typeface="Arial" charset="0"/>
                <a:cs typeface="Arial" charset="0"/>
              </a:rPr>
              <a:t> et al. </a:t>
            </a:r>
            <a:r>
              <a:rPr lang="en-GB" sz="1000" dirty="0" err="1" smtClean="0">
                <a:latin typeface="Arial" charset="0"/>
                <a:cs typeface="Arial" charset="0"/>
              </a:rPr>
              <a:t>Eur</a:t>
            </a:r>
            <a:r>
              <a:rPr lang="en-GB" sz="1000" dirty="0" smtClean="0">
                <a:latin typeface="Arial" charset="0"/>
                <a:cs typeface="Arial" charset="0"/>
              </a:rPr>
              <a:t> Heart J 2006;27:1207–15</a:t>
            </a:r>
            <a:endParaRPr lang="en-GB" sz="1000" dirty="0" smtClean="0">
              <a:latin typeface="Arial" charset="0"/>
            </a:endParaRPr>
          </a:p>
          <a:p>
            <a:pPr>
              <a:spcBef>
                <a:spcPts val="564"/>
              </a:spcBef>
            </a:pPr>
            <a:r>
              <a:rPr lang="en-US" sz="1000" b="1" dirty="0" smtClean="0">
                <a:latin typeface="Arial" charset="0"/>
              </a:rPr>
              <a:t>Key communication points</a:t>
            </a:r>
          </a:p>
          <a:p>
            <a:pPr eaLnBrk="1" hangingPunct="1">
              <a:spcBef>
                <a:spcPct val="0"/>
              </a:spcBef>
              <a:buFontTx/>
              <a:buAutoNum type="arabicPeriod"/>
            </a:pPr>
            <a:r>
              <a:rPr lang="en-US" sz="1000" dirty="0" smtClean="0">
                <a:latin typeface="Arial" charset="0"/>
              </a:rPr>
              <a:t>Acute HF is associated with high rates of in-hospital mortality</a:t>
            </a:r>
          </a:p>
          <a:p>
            <a:pPr eaLnBrk="1" hangingPunct="1">
              <a:spcBef>
                <a:spcPct val="0"/>
              </a:spcBef>
              <a:buFontTx/>
              <a:buAutoNum type="arabicPeriod"/>
            </a:pPr>
            <a:r>
              <a:rPr lang="en-US" sz="1000" dirty="0" smtClean="0">
                <a:latin typeface="Arial" charset="0"/>
              </a:rPr>
              <a:t>Variations in mortality rate may be due to differences in the duration of hospital stay</a:t>
            </a:r>
            <a:endParaRPr lang="en-GB" sz="1000" dirty="0" smtClean="0">
              <a:latin typeface="Arial" charset="0"/>
            </a:endParaRPr>
          </a:p>
        </p:txBody>
      </p:sp>
      <p:sp>
        <p:nvSpPr>
          <p:cNvPr id="4" name="Rectangle 7"/>
          <p:cNvSpPr>
            <a:spLocks noGrp="1" noChangeArrowheads="1"/>
          </p:cNvSpPr>
          <p:nvPr>
            <p:ph type="sldNum" sz="quarter" idx="5"/>
          </p:nvPr>
        </p:nvSpPr>
        <p:spPr/>
        <p:txBody>
          <a:bodyPr/>
          <a:lstStyle/>
          <a:p>
            <a:pPr>
              <a:defRPr/>
            </a:pPr>
            <a:fld id="{35CAEA39-EB90-4A8E-A51F-B942F74B2F90}" type="slidenum">
              <a:rPr lang="en-GB" smtClean="0">
                <a:solidFill>
                  <a:prstClr val="black"/>
                </a:solidFill>
              </a:rPr>
              <a:pPr>
                <a:defRPr/>
              </a:pPr>
              <a:t>7</a:t>
            </a:fld>
            <a:endParaRPr lang="en-GB"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spect="1" noChangeArrowheads="1" noTextEdit="1"/>
          </p:cNvSpPr>
          <p:nvPr>
            <p:ph type="sldImg"/>
          </p:nvPr>
        </p:nvSpPr>
        <p:spPr>
          <a:xfrm>
            <a:off x="1141413" y="685800"/>
            <a:ext cx="4575175" cy="3432175"/>
          </a:xfrm>
          <a:ln/>
        </p:spPr>
      </p:sp>
      <p:sp>
        <p:nvSpPr>
          <p:cNvPr id="226306" name="Rectangle 3"/>
          <p:cNvSpPr>
            <a:spLocks noGrp="1" noChangeArrowheads="1"/>
          </p:cNvSpPr>
          <p:nvPr>
            <p:ph type="body" idx="1"/>
          </p:nvPr>
        </p:nvSpPr>
        <p:spPr>
          <a:noFill/>
          <a:ln/>
        </p:spPr>
        <p:txBody>
          <a:bodyPr>
            <a:normAutofit lnSpcReduction="10000"/>
          </a:bodyPr>
          <a:lstStyle/>
          <a:p>
            <a:pPr>
              <a:spcBef>
                <a:spcPct val="0"/>
              </a:spcBef>
              <a:spcAft>
                <a:spcPts val="294"/>
              </a:spcAft>
            </a:pPr>
            <a:r>
              <a:rPr lang="en-GB" sz="1000" b="1" dirty="0" smtClean="0">
                <a:latin typeface="Arial" charset="0"/>
              </a:rPr>
              <a:t>Several factors are associated with poor one-year mortality in patients with acute heart failure</a:t>
            </a:r>
          </a:p>
          <a:p>
            <a:pPr>
              <a:spcBef>
                <a:spcPct val="0"/>
              </a:spcBef>
              <a:spcAft>
                <a:spcPts val="294"/>
              </a:spcAft>
            </a:pPr>
            <a:r>
              <a:rPr lang="en-GB" sz="1000" dirty="0" smtClean="0">
                <a:latin typeface="Arial" charset="0"/>
              </a:rPr>
              <a:t>A prospective study of 312 consecutive patients hospitalized with acute heart failure (HF) at two European centres (Switzerland and Finland) aimed to identify risk factors for an unfavourable outcome. Survival estimates for all-cause mortality were estimated using Kaplan-Meier analysis and the log rank test was used to compare the mortality of subgroups. </a:t>
            </a:r>
          </a:p>
          <a:p>
            <a:pPr>
              <a:spcBef>
                <a:spcPct val="0"/>
              </a:spcBef>
              <a:spcAft>
                <a:spcPts val="294"/>
              </a:spcAft>
            </a:pPr>
            <a:r>
              <a:rPr lang="en-GB" sz="1000" dirty="0" smtClean="0">
                <a:latin typeface="Arial" charset="0"/>
              </a:rPr>
              <a:t>In total, 28% of patients had new onset acute HF and 72% had worsening (</a:t>
            </a:r>
            <a:r>
              <a:rPr lang="en-GB" sz="1000" dirty="0" err="1" smtClean="0">
                <a:latin typeface="Arial" charset="0"/>
              </a:rPr>
              <a:t>decompensation</a:t>
            </a:r>
            <a:r>
              <a:rPr lang="en-GB" sz="1000" dirty="0" smtClean="0">
                <a:latin typeface="Arial" charset="0"/>
              </a:rPr>
              <a:t>) of chronic HF. Coronary heart disease (CHD) was the most common underlying disease and was present in more than half the patients. Thirty-day mortality was significantly higher in patients with </a:t>
            </a:r>
            <a:r>
              <a:rPr lang="en-GB" sz="1000" dirty="0" err="1" smtClean="0">
                <a:latin typeface="Arial" charset="0"/>
              </a:rPr>
              <a:t>cardiogenic</a:t>
            </a:r>
            <a:r>
              <a:rPr lang="en-GB" sz="1000" dirty="0" smtClean="0">
                <a:latin typeface="Arial" charset="0"/>
              </a:rPr>
              <a:t> shock (p=0.001) or elevated </a:t>
            </a:r>
            <a:r>
              <a:rPr lang="en-GB" sz="1000" dirty="0" err="1" smtClean="0">
                <a:latin typeface="Arial" charset="0"/>
              </a:rPr>
              <a:t>troponin</a:t>
            </a:r>
            <a:r>
              <a:rPr lang="en-GB" sz="1000" dirty="0" smtClean="0">
                <a:latin typeface="Arial" charset="0"/>
              </a:rPr>
              <a:t> T levels (p=0.002) than in those without. Odds ratios for one-year mortality were significantly higher in patients with </a:t>
            </a:r>
            <a:r>
              <a:rPr lang="en-GB" sz="1000" dirty="0" err="1" smtClean="0">
                <a:latin typeface="Arial" charset="0"/>
              </a:rPr>
              <a:t>cardiogenic</a:t>
            </a:r>
            <a:r>
              <a:rPr lang="en-GB" sz="1000" dirty="0" smtClean="0">
                <a:latin typeface="Arial" charset="0"/>
              </a:rPr>
              <a:t> shock, left ventricular (LV) dysfunction, renal insufficiency (</a:t>
            </a:r>
            <a:r>
              <a:rPr lang="en-GB" sz="1000" dirty="0" err="1" smtClean="0">
                <a:latin typeface="Arial" charset="0"/>
              </a:rPr>
              <a:t>creatinine</a:t>
            </a:r>
            <a:r>
              <a:rPr lang="en-GB" sz="1000" dirty="0" smtClean="0">
                <a:latin typeface="Arial" charset="0"/>
              </a:rPr>
              <a:t> clearance [</a:t>
            </a:r>
            <a:r>
              <a:rPr lang="en-GB" sz="1000" dirty="0" err="1" smtClean="0">
                <a:latin typeface="Arial" charset="0"/>
              </a:rPr>
              <a:t>CrCl</a:t>
            </a:r>
            <a:r>
              <a:rPr lang="en-GB" sz="1000" dirty="0" smtClean="0">
                <a:latin typeface="Arial" charset="0"/>
              </a:rPr>
              <a:t>] &lt;50 </a:t>
            </a:r>
            <a:r>
              <a:rPr lang="en-GB" sz="1000" dirty="0" err="1" smtClean="0">
                <a:latin typeface="Arial" charset="0"/>
              </a:rPr>
              <a:t>mL</a:t>
            </a:r>
            <a:r>
              <a:rPr lang="en-GB" sz="1000" dirty="0" smtClean="0">
                <a:latin typeface="Arial" charset="0"/>
              </a:rPr>
              <a:t>/min), CHD, and advanced age (&gt;65 years).</a:t>
            </a:r>
          </a:p>
          <a:p>
            <a:pPr>
              <a:spcBef>
                <a:spcPct val="0"/>
              </a:spcBef>
              <a:spcAft>
                <a:spcPts val="294"/>
              </a:spcAft>
            </a:pPr>
            <a:endParaRPr lang="en-GB" sz="1000" b="1" dirty="0" smtClean="0">
              <a:latin typeface="Arial" charset="0"/>
            </a:endParaRPr>
          </a:p>
          <a:p>
            <a:pPr>
              <a:spcBef>
                <a:spcPct val="0"/>
              </a:spcBef>
              <a:spcAft>
                <a:spcPts val="294"/>
              </a:spcAft>
            </a:pPr>
            <a:r>
              <a:rPr lang="en-GB" sz="1000" b="1" dirty="0" smtClean="0">
                <a:latin typeface="Arial" charset="0"/>
              </a:rPr>
              <a:t>Abbreviations</a:t>
            </a:r>
          </a:p>
          <a:p>
            <a:pPr>
              <a:spcBef>
                <a:spcPct val="0"/>
              </a:spcBef>
              <a:spcAft>
                <a:spcPts val="294"/>
              </a:spcAft>
            </a:pPr>
            <a:r>
              <a:rPr lang="en-GB" sz="1000" dirty="0" smtClean="0">
                <a:latin typeface="Arial" charset="0"/>
              </a:rPr>
              <a:t>BP=blood pressure; CHD=coronary heart disease; </a:t>
            </a:r>
            <a:r>
              <a:rPr lang="en-GB" sz="1000" dirty="0" err="1" smtClean="0">
                <a:latin typeface="Arial" charset="0"/>
              </a:rPr>
              <a:t>CrCl</a:t>
            </a:r>
            <a:r>
              <a:rPr lang="en-GB" sz="1000" dirty="0" smtClean="0">
                <a:latin typeface="Arial" charset="0"/>
              </a:rPr>
              <a:t>=</a:t>
            </a:r>
            <a:r>
              <a:rPr lang="en-GB" sz="1000" dirty="0" err="1" smtClean="0">
                <a:latin typeface="Arial" charset="0"/>
              </a:rPr>
              <a:t>creatinine</a:t>
            </a:r>
            <a:r>
              <a:rPr lang="en-GB" sz="1000" dirty="0" smtClean="0">
                <a:latin typeface="Arial" charset="0"/>
              </a:rPr>
              <a:t> clearance; HF=heart failure; LV=left ventricular; LVEF=left ventricular ejection fraction</a:t>
            </a:r>
          </a:p>
          <a:p>
            <a:pPr>
              <a:spcBef>
                <a:spcPct val="0"/>
              </a:spcBef>
              <a:spcAft>
                <a:spcPts val="294"/>
              </a:spcAft>
            </a:pPr>
            <a:endParaRPr lang="en-GB" sz="1000" b="1" dirty="0" smtClean="0">
              <a:latin typeface="Arial" charset="0"/>
            </a:endParaRPr>
          </a:p>
          <a:p>
            <a:pPr>
              <a:spcBef>
                <a:spcPct val="0"/>
              </a:spcBef>
              <a:spcAft>
                <a:spcPts val="294"/>
              </a:spcAft>
            </a:pPr>
            <a:r>
              <a:rPr lang="en-GB" sz="1000" b="1" dirty="0" smtClean="0">
                <a:latin typeface="Arial" charset="0"/>
              </a:rPr>
              <a:t>Reference</a:t>
            </a:r>
          </a:p>
          <a:p>
            <a:pPr>
              <a:spcBef>
                <a:spcPct val="0"/>
              </a:spcBef>
              <a:spcAft>
                <a:spcPts val="294"/>
              </a:spcAft>
            </a:pPr>
            <a:r>
              <a:rPr lang="en-GB" sz="1000" dirty="0" err="1" smtClean="0">
                <a:latin typeface="Arial" charset="0"/>
              </a:rPr>
              <a:t>Rudiger</a:t>
            </a:r>
            <a:r>
              <a:rPr lang="en-GB" sz="1000" dirty="0" smtClean="0">
                <a:latin typeface="Arial" charset="0"/>
              </a:rPr>
              <a:t> et al. </a:t>
            </a:r>
            <a:r>
              <a:rPr lang="en-GB" sz="1000" dirty="0" err="1" smtClean="0">
                <a:latin typeface="Arial" charset="0"/>
              </a:rPr>
              <a:t>Eur</a:t>
            </a:r>
            <a:r>
              <a:rPr lang="en-GB" sz="1000" dirty="0" smtClean="0">
                <a:latin typeface="Arial" charset="0"/>
              </a:rPr>
              <a:t> J Heart Fail 2005;7:662</a:t>
            </a:r>
            <a:r>
              <a:rPr lang="en-GB" sz="1000" dirty="0" smtClean="0">
                <a:latin typeface="Arial" charset="0"/>
                <a:cs typeface="Arial" charset="0"/>
              </a:rPr>
              <a:t>–70</a:t>
            </a:r>
            <a:r>
              <a:rPr lang="en-GB" sz="1000" dirty="0" smtClean="0">
                <a:latin typeface="Arial" charset="0"/>
              </a:rPr>
              <a:t> </a:t>
            </a:r>
          </a:p>
          <a:p>
            <a:pPr>
              <a:spcBef>
                <a:spcPct val="0"/>
              </a:spcBef>
              <a:spcAft>
                <a:spcPts val="294"/>
              </a:spcAft>
            </a:pPr>
            <a:endParaRPr lang="en-US" sz="1000" b="1" dirty="0" smtClean="0">
              <a:latin typeface="Arial" charset="0"/>
            </a:endParaRPr>
          </a:p>
          <a:p>
            <a:pPr>
              <a:spcBef>
                <a:spcPct val="0"/>
              </a:spcBef>
              <a:spcAft>
                <a:spcPts val="294"/>
              </a:spcAft>
            </a:pPr>
            <a:r>
              <a:rPr lang="en-US" sz="1000" b="1" dirty="0" smtClean="0">
                <a:latin typeface="Arial" charset="0"/>
              </a:rPr>
              <a:t>Key communication point</a:t>
            </a:r>
          </a:p>
          <a:p>
            <a:pPr>
              <a:spcBef>
                <a:spcPct val="0"/>
              </a:spcBef>
              <a:spcAft>
                <a:spcPts val="294"/>
              </a:spcAft>
            </a:pPr>
            <a:r>
              <a:rPr lang="en-GB" sz="1000" dirty="0" smtClean="0">
                <a:latin typeface="Arial" charset="0"/>
              </a:rPr>
              <a:t>Risk of one-year mortality is higher in acute HF patients with </a:t>
            </a:r>
            <a:r>
              <a:rPr lang="en-GB" sz="1000" dirty="0" err="1" smtClean="0">
                <a:latin typeface="Arial" charset="0"/>
              </a:rPr>
              <a:t>cardiogenic</a:t>
            </a:r>
            <a:r>
              <a:rPr lang="en-GB" sz="1000" dirty="0" smtClean="0">
                <a:latin typeface="Arial" charset="0"/>
              </a:rPr>
              <a:t> shock, LV dysfunction, renal insufficiency, coronary heart disease, or advanced age compared with those without these risk factors</a:t>
            </a:r>
          </a:p>
        </p:txBody>
      </p:sp>
      <p:sp>
        <p:nvSpPr>
          <p:cNvPr id="4" name="Rectangle 7"/>
          <p:cNvSpPr>
            <a:spLocks noGrp="1" noChangeArrowheads="1"/>
          </p:cNvSpPr>
          <p:nvPr>
            <p:ph type="sldNum" sz="quarter" idx="5"/>
          </p:nvPr>
        </p:nvSpPr>
        <p:spPr/>
        <p:txBody>
          <a:bodyPr/>
          <a:lstStyle/>
          <a:p>
            <a:pPr>
              <a:defRPr/>
            </a:pPr>
            <a:fld id="{0B1855A1-379F-42D6-9D36-8866D200FE3C}" type="slidenum">
              <a:rPr lang="en-GB" smtClean="0">
                <a:solidFill>
                  <a:prstClr val="black"/>
                </a:solidFill>
              </a:rPr>
              <a:pPr>
                <a:defRPr/>
              </a:pPr>
              <a:t>8</a:t>
            </a:fld>
            <a:endParaRPr lang="en-GB"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ln/>
        </p:spPr>
        <p:txBody>
          <a:bodyPr>
            <a:noAutofit/>
          </a:bodyPr>
          <a:lstStyle/>
          <a:p>
            <a:pPr eaLnBrk="1" hangingPunct="1">
              <a:defRPr/>
            </a:pPr>
            <a:r>
              <a:rPr lang="en-GB" sz="900" b="1" dirty="0" smtClean="0"/>
              <a:t>The pathophysiology of heart failure results in an increasingly downward spiral </a:t>
            </a:r>
          </a:p>
          <a:p>
            <a:pPr eaLnBrk="1" hangingPunct="1">
              <a:defRPr/>
            </a:pPr>
            <a:r>
              <a:rPr lang="en-GB" sz="900" dirty="0" smtClean="0"/>
              <a:t>A review of heart failure (HF) studies highlights that acute decompensated HF is associated with a high mortality and high frequency of rehospitalizations.</a:t>
            </a:r>
            <a:r>
              <a:rPr lang="en-GB" sz="900" baseline="30000" dirty="0" smtClean="0"/>
              <a:t>1</a:t>
            </a:r>
            <a:r>
              <a:rPr lang="en-GB" sz="900" dirty="0" smtClean="0"/>
              <a:t> In the Euro Heart Failure Survey (Euro-HF), which included 11,327 patients hospitalized with HF across Europe, 24% were rehospitalized at least once in the 3 months after the initial hospitalization.</a:t>
            </a:r>
            <a:r>
              <a:rPr lang="en-GB" sz="900" baseline="30000" dirty="0" smtClean="0"/>
              <a:t>1,2</a:t>
            </a:r>
            <a:r>
              <a:rPr lang="en-GB" sz="900" dirty="0" smtClean="0"/>
              <a:t> In addition, high mortality rates are observed in the first year after the initial hospitalization, ranging from 27–43% of patients across different HF studies.</a:t>
            </a:r>
            <a:r>
              <a:rPr lang="en-GB" sz="900" baseline="30000" dirty="0" smtClean="0"/>
              <a:t>1</a:t>
            </a:r>
            <a:endParaRPr lang="en-GB" sz="900" dirty="0" smtClean="0"/>
          </a:p>
          <a:p>
            <a:pPr eaLnBrk="1" hangingPunct="1">
              <a:defRPr/>
            </a:pPr>
            <a:r>
              <a:rPr lang="en-GB" sz="900" dirty="0" smtClean="0"/>
              <a:t>The hemodynamic and neurohormonal changes that occur during an episode of acute decompensated HF, together with effects of drug treatment, may result in myocardial injury or renal damage.</a:t>
            </a:r>
            <a:r>
              <a:rPr lang="en-GB" sz="900" baseline="30000" dirty="0" smtClean="0"/>
              <a:t>3</a:t>
            </a:r>
            <a:r>
              <a:rPr lang="en-GB" sz="900" dirty="0" smtClean="0"/>
              <a:t> This means that although the patient may show short-term improvement, there is a further decrease in cardiac and/or renal function. This increases the risk of decompensation and progression of HF, setting up a downward spiral of decompensation, further residual cardiac/renal damage, and increased risk of further decompensations.</a:t>
            </a:r>
            <a:r>
              <a:rPr lang="en-GB" sz="900" baseline="30000" dirty="0" smtClean="0"/>
              <a:t>3 </a:t>
            </a:r>
            <a:r>
              <a:rPr lang="en-US" sz="900" dirty="0" smtClean="0"/>
              <a:t>Thus, with each rehospitalization for acute HF, myocardial or renal injury contributes to progressive left ventricular (LV) or renal dysfunction, leading to an increasing frequency of acute events with high rates of hospitalization and increased risk of mortality. Current </a:t>
            </a:r>
            <a:r>
              <a:rPr lang="en-US" sz="900" dirty="0"/>
              <a:t>therapies only treat symptoms and do not target the underlying mechanisms leading to cardiac and renal injury</a:t>
            </a:r>
            <a:r>
              <a:rPr lang="en-GB" sz="900" dirty="0" smtClean="0"/>
              <a:t>.</a:t>
            </a:r>
            <a:endParaRPr lang="en-US" sz="900" dirty="0" smtClean="0"/>
          </a:p>
          <a:p>
            <a:pPr eaLnBrk="1" hangingPunct="1">
              <a:defRPr/>
            </a:pPr>
            <a:endParaRPr lang="en-GB" sz="900" dirty="0" smtClean="0"/>
          </a:p>
          <a:p>
            <a:pPr eaLnBrk="1" hangingPunct="1">
              <a:defRPr/>
            </a:pPr>
            <a:r>
              <a:rPr lang="en-GB" sz="900" b="1" dirty="0" smtClean="0"/>
              <a:t>Abbreviations</a:t>
            </a:r>
          </a:p>
          <a:p>
            <a:pPr eaLnBrk="1" hangingPunct="1">
              <a:defRPr/>
            </a:pPr>
            <a:r>
              <a:rPr lang="en-GB" sz="900" dirty="0" smtClean="0"/>
              <a:t>Euro-HF=Euro Heart Failure Survey; HF=heart failure; LV=left ventricular</a:t>
            </a:r>
          </a:p>
          <a:p>
            <a:pPr eaLnBrk="1" hangingPunct="1">
              <a:defRPr/>
            </a:pPr>
            <a:endParaRPr lang="en-GB" sz="900" dirty="0" smtClean="0"/>
          </a:p>
          <a:p>
            <a:pPr eaLnBrk="1" hangingPunct="1">
              <a:defRPr/>
            </a:pPr>
            <a:r>
              <a:rPr lang="en-GB" sz="900" b="1" dirty="0" smtClean="0"/>
              <a:t>References</a:t>
            </a:r>
          </a:p>
          <a:p>
            <a:pPr marL="222308" indent="-222308">
              <a:buFontTx/>
              <a:buAutoNum type="arabicPeriod"/>
              <a:defRPr/>
            </a:pPr>
            <a:r>
              <a:rPr lang="en-GB" sz="900" dirty="0" smtClean="0">
                <a:ea typeface="MS PGothic" pitchFamily="34" charset="-128"/>
                <a:cs typeface="Arial" pitchFamily="34" charset="0"/>
              </a:rPr>
              <a:t>Alla et al. Heart Fail Rev 2007;12:91–5</a:t>
            </a:r>
          </a:p>
          <a:p>
            <a:pPr marL="222308" indent="-222308">
              <a:buFontTx/>
              <a:buAutoNum type="arabicPeriod"/>
              <a:defRPr/>
            </a:pPr>
            <a:r>
              <a:rPr lang="en-GB" sz="900" dirty="0" smtClean="0">
                <a:latin typeface="Arial"/>
              </a:rPr>
              <a:t>Cleland et al. Eur Heart J 2003;24:442–636</a:t>
            </a:r>
          </a:p>
          <a:p>
            <a:pPr marL="222308" indent="-222308">
              <a:buFontTx/>
              <a:buAutoNum type="arabicPeriod"/>
              <a:defRPr/>
            </a:pPr>
            <a:r>
              <a:rPr lang="en-GB" sz="900" dirty="0" smtClean="0">
                <a:ea typeface="MS PGothic" pitchFamily="34" charset="-128"/>
                <a:cs typeface="Arial" pitchFamily="34" charset="0"/>
              </a:rPr>
              <a:t>G</a:t>
            </a:r>
            <a:r>
              <a:rPr lang="en-US" sz="900" dirty="0" smtClean="0">
                <a:ea typeface="MS PGothic" pitchFamily="34" charset="-128"/>
                <a:cs typeface="Arial" pitchFamily="34" charset="0"/>
              </a:rPr>
              <a:t>heorghiade et al. Am J Cardiol 2005;96:11G–17G</a:t>
            </a:r>
            <a:endParaRPr lang="en-GB" sz="900" dirty="0" smtClean="0"/>
          </a:p>
          <a:p>
            <a:pPr marL="222308" indent="-222308">
              <a:defRPr/>
            </a:pPr>
            <a:endParaRPr lang="en-GB" sz="900" dirty="0" smtClean="0"/>
          </a:p>
          <a:p>
            <a:pPr eaLnBrk="1" hangingPunct="1">
              <a:defRPr/>
            </a:pPr>
            <a:r>
              <a:rPr lang="en-US" sz="900" b="1" dirty="0" smtClean="0"/>
              <a:t>Key communication points</a:t>
            </a:r>
          </a:p>
          <a:p>
            <a:pPr marL="222308" indent="-222308">
              <a:buFontTx/>
              <a:buAutoNum type="arabicPeriod"/>
              <a:defRPr/>
            </a:pPr>
            <a:r>
              <a:rPr lang="en-US" sz="900" dirty="0" smtClean="0"/>
              <a:t>Acute decompensated HF is associated with high readmission and mortality rates</a:t>
            </a:r>
          </a:p>
          <a:p>
            <a:pPr marL="222308" indent="-222308">
              <a:buFontTx/>
              <a:buAutoNum type="arabicPeriod"/>
              <a:defRPr/>
            </a:pPr>
            <a:r>
              <a:rPr lang="en-US" sz="900" dirty="0" smtClean="0"/>
              <a:t>With each decompensation, there is more residual cardiac/renal damage, increasing the risk of further decompensations</a:t>
            </a:r>
            <a:endParaRPr lang="en-GB" sz="900" dirty="0" smtClean="0"/>
          </a:p>
        </p:txBody>
      </p:sp>
      <p:sp>
        <p:nvSpPr>
          <p:cNvPr id="4" name="Rectangle 7"/>
          <p:cNvSpPr>
            <a:spLocks noGrp="1" noChangeArrowheads="1"/>
          </p:cNvSpPr>
          <p:nvPr>
            <p:ph type="sldNum" sz="quarter" idx="5"/>
          </p:nvPr>
        </p:nvSpPr>
        <p:spPr/>
        <p:txBody>
          <a:bodyPr/>
          <a:lstStyle/>
          <a:p>
            <a:pPr>
              <a:defRPr/>
            </a:pPr>
            <a:fld id="{B3450B20-6E0B-4B95-81A4-F2E8D41B6EC4}" type="slidenum">
              <a:rPr lang="en-GB" smtClean="0">
                <a:solidFill>
                  <a:prstClr val="black"/>
                </a:solidFill>
              </a:rPr>
              <a:pPr>
                <a:defRPr/>
              </a:pPr>
              <a:t>9</a:t>
            </a:fld>
            <a:endParaRPr lang="en-GB"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ln/>
        </p:spPr>
        <p:txBody>
          <a:bodyPr>
            <a:normAutofit/>
          </a:bodyPr>
          <a:lstStyle/>
          <a:p>
            <a:pPr eaLnBrk="1" hangingPunct="1">
              <a:defRPr/>
            </a:pPr>
            <a:r>
              <a:rPr lang="en-GB" sz="1000" b="1" dirty="0" smtClean="0"/>
              <a:t>The pathophysiology of acute heart failure remains poorly understood</a:t>
            </a:r>
          </a:p>
          <a:p>
            <a:pPr eaLnBrk="1" hangingPunct="1">
              <a:spcBef>
                <a:spcPct val="0"/>
              </a:spcBef>
              <a:defRPr/>
            </a:pPr>
            <a:r>
              <a:rPr lang="en-GB" sz="1000" dirty="0" smtClean="0"/>
              <a:t>The pathophysiology of acute heart failure (HF) involves a complex set of interactions between the heart, kidney and peripheral vasculature. There is reasonable understanding of the hemodynamics involved in HF, such as increased ventricular filling pressures causing back-up of pressure and fluid, and consequently congestion and edema; and reduced cardiac output causing hypoperfusion and dysfunction of target organs, plus increased ischemia and further worsening of HF. However, these descriptions of the hemodynamic responses in HF do not fully explain the complex interactions between the heart, kidney and peripheral vasculature, or capture the role of circulating mediators that commonly occur in acute HF. Further research is required to identify the exact mechanisms involved in the ‘cross-talk’ between systems, and the relative contribution of these mechanisms in the pathogenesis of acute HF. This task is further complicated by the fact that the precise mechanisms implicated in connecting the heart, kidney and peripheral vasculature, and their relative importance, may vary between patients.</a:t>
            </a:r>
          </a:p>
          <a:p>
            <a:pPr eaLnBrk="1" hangingPunct="1">
              <a:defRPr/>
            </a:pPr>
            <a:endParaRPr lang="en-GB" sz="1000" b="1" dirty="0" smtClean="0"/>
          </a:p>
          <a:p>
            <a:pPr eaLnBrk="1" hangingPunct="1">
              <a:defRPr/>
            </a:pPr>
            <a:r>
              <a:rPr lang="en-GB" sz="1000" b="1" dirty="0" smtClean="0"/>
              <a:t>Abbreviations</a:t>
            </a:r>
          </a:p>
          <a:p>
            <a:pPr eaLnBrk="1" hangingPunct="1">
              <a:defRPr/>
            </a:pPr>
            <a:r>
              <a:rPr lang="en-GB" sz="1000" dirty="0" smtClean="0"/>
              <a:t>HF=heart failure</a:t>
            </a:r>
          </a:p>
          <a:p>
            <a:pPr eaLnBrk="1" hangingPunct="1">
              <a:defRPr/>
            </a:pPr>
            <a:endParaRPr lang="en-GB" sz="1000" b="1" dirty="0" smtClean="0"/>
          </a:p>
          <a:p>
            <a:pPr eaLnBrk="1" hangingPunct="1">
              <a:defRPr/>
            </a:pPr>
            <a:r>
              <a:rPr lang="en-GB" sz="1000" b="1" dirty="0" smtClean="0"/>
              <a:t>Reference</a:t>
            </a:r>
          </a:p>
          <a:p>
            <a:pPr eaLnBrk="1" hangingPunct="1">
              <a:defRPr/>
            </a:pPr>
            <a:r>
              <a:rPr lang="en-GB" sz="1000" dirty="0" smtClean="0"/>
              <a:t>Felker et al. Circ Heart Fail 2010;3(2):314</a:t>
            </a:r>
            <a:r>
              <a:rPr lang="en-GB" sz="1000" dirty="0" smtClean="0">
                <a:cs typeface="Arial" pitchFamily="34" charset="0"/>
              </a:rPr>
              <a:t>–</a:t>
            </a:r>
            <a:r>
              <a:rPr lang="en-GB" sz="1000" dirty="0" smtClean="0"/>
              <a:t>25</a:t>
            </a:r>
          </a:p>
          <a:p>
            <a:pPr eaLnBrk="1" hangingPunct="1">
              <a:defRPr/>
            </a:pPr>
            <a:endParaRPr lang="en-US" sz="1000" b="1" dirty="0" smtClean="0"/>
          </a:p>
          <a:p>
            <a:pPr eaLnBrk="1" hangingPunct="1">
              <a:defRPr/>
            </a:pPr>
            <a:r>
              <a:rPr lang="en-US" sz="1000" b="1" dirty="0" smtClean="0"/>
              <a:t>Key communication points</a:t>
            </a:r>
          </a:p>
          <a:p>
            <a:pPr marL="222308" indent="-222308">
              <a:buFontTx/>
              <a:buAutoNum type="arabicPeriod"/>
              <a:defRPr/>
            </a:pPr>
            <a:r>
              <a:rPr lang="en-US" sz="1000" dirty="0" smtClean="0"/>
              <a:t>Much of the pathophysiology of acute HF is poorly understood</a:t>
            </a:r>
          </a:p>
          <a:p>
            <a:pPr marL="222308" indent="-222308">
              <a:buFontTx/>
              <a:buAutoNum type="arabicPeriod"/>
              <a:defRPr/>
            </a:pPr>
            <a:r>
              <a:rPr lang="en-US" sz="1000" dirty="0" smtClean="0"/>
              <a:t>Many different mechanisms have been implicated in the pathogenesis of HF, but their relative importance and exact roles remain uncertain</a:t>
            </a:r>
            <a:endParaRPr lang="en-GB" sz="1000" dirty="0" smtClean="0"/>
          </a:p>
        </p:txBody>
      </p:sp>
      <p:sp>
        <p:nvSpPr>
          <p:cNvPr id="4" name="Rectangle 7"/>
          <p:cNvSpPr>
            <a:spLocks noGrp="1" noChangeArrowheads="1"/>
          </p:cNvSpPr>
          <p:nvPr>
            <p:ph type="sldNum" sz="quarter" idx="5"/>
          </p:nvPr>
        </p:nvSpPr>
        <p:spPr/>
        <p:txBody>
          <a:bodyPr/>
          <a:lstStyle/>
          <a:p>
            <a:pPr>
              <a:defRPr/>
            </a:pPr>
            <a:fld id="{4D2A789B-B0D4-4456-A2E6-E2ADE22EC9DB}" type="slidenum">
              <a:rPr lang="en-GB" smtClean="0">
                <a:solidFill>
                  <a:prstClr val="black"/>
                </a:solidFill>
              </a:rPr>
              <a:pPr>
                <a:defRPr/>
              </a:pPr>
              <a:t>10</a:t>
            </a:fld>
            <a:endParaRPr lang="en-GB"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b="1" i="0" baseline="0">
                <a:solidFill>
                  <a:srgbClr val="FFFF00"/>
                </a:solidFill>
                <a:latin typeface="Verdana" pitchFamily="34" charset="0"/>
              </a:defRPr>
            </a:lvl1pPr>
          </a:lstStyle>
          <a:p>
            <a:r>
              <a:rPr lang="nl-NL" dirty="0"/>
              <a:t>Titelstijl van model bewerken</a:t>
            </a:r>
          </a:p>
        </p:txBody>
      </p:sp>
      <p:sp>
        <p:nvSpPr>
          <p:cNvPr id="3" name="Subtitel 2"/>
          <p:cNvSpPr>
            <a:spLocks noGrp="1"/>
          </p:cNvSpPr>
          <p:nvPr>
            <p:ph type="subTitle" idx="1"/>
          </p:nvPr>
        </p:nvSpPr>
        <p:spPr>
          <a:xfrm>
            <a:off x="1371600" y="3886200"/>
            <a:ext cx="6400800" cy="1752600"/>
          </a:xfrm>
          <a:prstGeom prst="rect">
            <a:avLst/>
          </a:prstGeom>
        </p:spPr>
        <p:txBody>
          <a:bodyPr/>
          <a:lstStyle>
            <a:lvl1pPr marL="0" indent="0" algn="ctr">
              <a:buNone/>
              <a:defRPr baseline="0">
                <a:solidFill>
                  <a:schemeClr val="bg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4" name="Tijdelijke aanduiding voor datum 3"/>
          <p:cNvSpPr>
            <a:spLocks noGrp="1"/>
          </p:cNvSpPr>
          <p:nvPr>
            <p:ph type="dt" sz="half" idx="10"/>
          </p:nvPr>
        </p:nvSpPr>
        <p:spPr/>
        <p:txBody>
          <a:bodyPr/>
          <a:lstStyle/>
          <a:p>
            <a:fld id="{04171176-7B2E-2245-A120-94B0D6F1A217}" type="datetimeFigureOut">
              <a:rPr lang="nl-NL"/>
              <a:pPr/>
              <a:t>30-12-2013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A3B026-D802-A340-A95E-058596117549}" type="slidenum">
              <a: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b="1" i="0" baseline="0">
                <a:solidFill>
                  <a:srgbClr val="FFFF00"/>
                </a:solidFill>
                <a:latin typeface="Verdana" pitchFamily="34" charset="0"/>
              </a:defRPr>
            </a:lvl1pPr>
          </a:lstStyle>
          <a:p>
            <a:r>
              <a:rPr lang="nl-NL" dirty="0"/>
              <a:t>Titelstijl van model bewerken</a:t>
            </a:r>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baseline="0">
                <a:solidFill>
                  <a:schemeClr val="bg1"/>
                </a:solidFill>
                <a:latin typeface="Arial" pitchFamily="34" charset="0"/>
              </a:defRPr>
            </a:lvl1pPr>
            <a:lvl2pPr>
              <a:defRPr baseline="0">
                <a:solidFill>
                  <a:schemeClr val="bg1"/>
                </a:solidFill>
                <a:latin typeface="Arial" pitchFamily="34" charset="0"/>
              </a:defRPr>
            </a:lvl2pPr>
            <a:lvl3pPr>
              <a:defRPr baseline="0">
                <a:solidFill>
                  <a:schemeClr val="bg1"/>
                </a:solidFill>
                <a:latin typeface="Arial" pitchFamily="34" charset="0"/>
              </a:defRPr>
            </a:lvl3pPr>
            <a:lvl4pPr>
              <a:defRPr baseline="0">
                <a:solidFill>
                  <a:schemeClr val="bg1"/>
                </a:solidFill>
                <a:latin typeface="Arial" pitchFamily="34" charset="0"/>
              </a:defRPr>
            </a:lvl4pPr>
            <a:lvl5pPr>
              <a:defRPr baseline="0">
                <a:solidFill>
                  <a:schemeClr val="bg1"/>
                </a:solidFill>
                <a:latin typeface="Arial" pitchFamily="34" charset="0"/>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04171176-7B2E-2245-A120-94B0D6F1A217}" type="datetimeFigureOut">
              <a:rPr lang="nl-NL"/>
              <a:pPr/>
              <a:t>30-12-2013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FA3B026-D802-A340-A95E-058596117549}" type="slidenum">
              <a: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148149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val="31679746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6" name="Groep 15"/>
          <p:cNvGrpSpPr/>
          <p:nvPr userDrawn="1"/>
        </p:nvGrpSpPr>
        <p:grpSpPr>
          <a:xfrm>
            <a:off x="0" y="-595964"/>
            <a:ext cx="9556280" cy="2843549"/>
            <a:chOff x="0" y="-595964"/>
            <a:chExt cx="9556280" cy="2843549"/>
          </a:xfrm>
        </p:grpSpPr>
        <p:pic>
          <p:nvPicPr>
            <p:cNvPr id="8" name="Afbeelding 7" descr="BLOEDPLAATJE 1_0008.png"/>
            <p:cNvPicPr>
              <a:picLocks noChangeAspect="1"/>
            </p:cNvPicPr>
            <p:nvPr userDrawn="1"/>
          </p:nvPicPr>
          <p:blipFill>
            <a:blip r:embed="rId6">
              <a:alphaModFix amt="25000"/>
            </a:blip>
            <a:srcRect l="26578"/>
            <a:stretch>
              <a:fillRect/>
            </a:stretch>
          </p:blipFill>
          <p:spPr>
            <a:xfrm>
              <a:off x="0" y="-429977"/>
              <a:ext cx="1799650" cy="2451100"/>
            </a:xfrm>
            <a:prstGeom prst="rect">
              <a:avLst/>
            </a:prstGeom>
          </p:spPr>
        </p:pic>
        <p:pic>
          <p:nvPicPr>
            <p:cNvPr id="9" name="Afbeelding 8" descr="BLOEDPLAATJE 1_0008.png"/>
            <p:cNvPicPr>
              <a:picLocks noChangeAspect="1"/>
            </p:cNvPicPr>
            <p:nvPr userDrawn="1"/>
          </p:nvPicPr>
          <p:blipFill>
            <a:blip r:embed="rId6">
              <a:alphaModFix amt="21000"/>
            </a:blip>
            <a:stretch>
              <a:fillRect/>
            </a:stretch>
          </p:blipFill>
          <p:spPr>
            <a:xfrm rot="8378625">
              <a:off x="1373742" y="-364047"/>
              <a:ext cx="2030657" cy="2030657"/>
            </a:xfrm>
            <a:prstGeom prst="rect">
              <a:avLst/>
            </a:prstGeom>
          </p:spPr>
        </p:pic>
        <p:pic>
          <p:nvPicPr>
            <p:cNvPr id="10" name="Afbeelding 9" descr="Bloedplaatje 4_0021.png"/>
            <p:cNvPicPr>
              <a:picLocks noChangeAspect="1"/>
            </p:cNvPicPr>
            <p:nvPr userDrawn="1"/>
          </p:nvPicPr>
          <p:blipFill>
            <a:blip r:embed="rId7">
              <a:alphaModFix amt="24000"/>
            </a:blip>
            <a:stretch>
              <a:fillRect/>
            </a:stretch>
          </p:blipFill>
          <p:spPr>
            <a:xfrm>
              <a:off x="2233685" y="-90145"/>
              <a:ext cx="2294450" cy="2294450"/>
            </a:xfrm>
            <a:prstGeom prst="rect">
              <a:avLst/>
            </a:prstGeom>
          </p:spPr>
        </p:pic>
        <p:pic>
          <p:nvPicPr>
            <p:cNvPr id="11" name="Afbeelding 10" descr="Bloedplaatje 4_0021.png"/>
            <p:cNvPicPr>
              <a:picLocks noChangeAspect="1"/>
            </p:cNvPicPr>
            <p:nvPr userDrawn="1"/>
          </p:nvPicPr>
          <p:blipFill>
            <a:blip r:embed="rId7">
              <a:alphaModFix amt="24000"/>
            </a:blip>
            <a:stretch>
              <a:fillRect/>
            </a:stretch>
          </p:blipFill>
          <p:spPr>
            <a:xfrm rot="15228647">
              <a:off x="3970583" y="-595964"/>
              <a:ext cx="2843549" cy="2843549"/>
            </a:xfrm>
            <a:prstGeom prst="rect">
              <a:avLst/>
            </a:prstGeom>
          </p:spPr>
        </p:pic>
        <p:pic>
          <p:nvPicPr>
            <p:cNvPr id="12" name="Afbeelding 11" descr="BLOEDPLAATJE 1_0042.png"/>
            <p:cNvPicPr>
              <a:picLocks noChangeAspect="1"/>
            </p:cNvPicPr>
            <p:nvPr userDrawn="1"/>
          </p:nvPicPr>
          <p:blipFill>
            <a:blip r:embed="rId8">
              <a:alphaModFix amt="27000"/>
            </a:blip>
            <a:stretch>
              <a:fillRect/>
            </a:stretch>
          </p:blipFill>
          <p:spPr>
            <a:xfrm rot="1491556">
              <a:off x="5921011" y="262158"/>
              <a:ext cx="1599819" cy="1599819"/>
            </a:xfrm>
            <a:prstGeom prst="rect">
              <a:avLst/>
            </a:prstGeom>
          </p:spPr>
        </p:pic>
        <p:pic>
          <p:nvPicPr>
            <p:cNvPr id="13" name="Afbeelding 12" descr="BLOEDPLAATJE 1_0042.png"/>
            <p:cNvPicPr>
              <a:picLocks noChangeAspect="1"/>
            </p:cNvPicPr>
            <p:nvPr userDrawn="1"/>
          </p:nvPicPr>
          <p:blipFill>
            <a:blip r:embed="rId8">
              <a:alphaModFix amt="24000"/>
            </a:blip>
            <a:stretch>
              <a:fillRect/>
            </a:stretch>
          </p:blipFill>
          <p:spPr>
            <a:xfrm rot="15805686">
              <a:off x="7277098" y="-313781"/>
              <a:ext cx="2279182" cy="2279182"/>
            </a:xfrm>
            <a:prstGeom prst="rect">
              <a:avLst/>
            </a:prstGeom>
          </p:spPr>
        </p:pic>
        <p:pic>
          <p:nvPicPr>
            <p:cNvPr id="15" name="Afbeelding 14" descr="BLOEDPLAATJE 1_0008.png"/>
            <p:cNvPicPr>
              <a:picLocks noChangeAspect="1"/>
            </p:cNvPicPr>
            <p:nvPr userDrawn="1"/>
          </p:nvPicPr>
          <p:blipFill>
            <a:blip r:embed="rId6">
              <a:alphaModFix amt="21000"/>
            </a:blip>
            <a:stretch>
              <a:fillRect/>
            </a:stretch>
          </p:blipFill>
          <p:spPr>
            <a:xfrm rot="8173736">
              <a:off x="6525100" y="-81375"/>
              <a:ext cx="943054" cy="943054"/>
            </a:xfrm>
            <a:prstGeom prst="rect">
              <a:avLst/>
            </a:prstGeom>
          </p:spPr>
        </p:pic>
      </p:grpSp>
      <p:sp>
        <p:nvSpPr>
          <p:cNvPr id="17" name="Rechthoek 16"/>
          <p:cNvSpPr/>
          <p:nvPr userDrawn="1"/>
        </p:nvSpPr>
        <p:spPr>
          <a:xfrm rot="10800000">
            <a:off x="0" y="0"/>
            <a:ext cx="9144000" cy="6858000"/>
          </a:xfrm>
          <a:prstGeom prst="rect">
            <a:avLst/>
          </a:prstGeom>
          <a:gradFill flip="none" rotWithShape="1">
            <a:gsLst>
              <a:gs pos="30000">
                <a:srgbClr val="000035"/>
              </a:gs>
              <a:gs pos="100000">
                <a:srgbClr val="000480"/>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274638"/>
            <a:ext cx="7414191" cy="1143000"/>
          </a:xfrm>
          <a:prstGeom prst="rect">
            <a:avLst/>
          </a:prstGeom>
        </p:spPr>
        <p:txBody>
          <a:bodyPr vert="horz" lIns="91440" tIns="45720" rIns="91440" bIns="45720" rtlCol="0" anchor="t">
            <a:normAutofit/>
          </a:bodyPr>
          <a:lstStyle/>
          <a:p>
            <a:r>
              <a:rPr lang="nl-NL" dirty="0"/>
              <a:t>Titelstijl van model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71176-7B2E-2245-A120-94B0D6F1A217}" type="datetimeFigureOut">
              <a:rPr lang="nl-NL"/>
              <a:pPr/>
              <a:t>30-12-2013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3B026-D802-A340-A95E-058596117549}" type="slidenum">
              <a:rPr/>
              <a:pPr/>
              <a:t>‹nr.›</a:t>
            </a:fld>
            <a:endParaRPr lang="nl-NL"/>
          </a:p>
        </p:txBody>
      </p:sp>
      <p:pic>
        <p:nvPicPr>
          <p:cNvPr id="14" name="Afbeelding 13" descr="BLOEDPLAATJE 1_0042.png"/>
          <p:cNvPicPr>
            <a:picLocks noChangeAspect="1"/>
          </p:cNvPicPr>
          <p:nvPr userDrawn="1"/>
        </p:nvPicPr>
        <p:blipFill>
          <a:blip r:embed="rId8">
            <a:alphaModFix amt="13000"/>
          </a:blip>
          <a:stretch>
            <a:fillRect/>
          </a:stretch>
        </p:blipFill>
        <p:spPr>
          <a:xfrm rot="4153776">
            <a:off x="3793216" y="-152748"/>
            <a:ext cx="854772" cy="854772"/>
          </a:xfrm>
          <a:prstGeom prst="rect">
            <a:avLst/>
          </a:prstGeom>
        </p:spPr>
      </p:pic>
      <p:pic>
        <p:nvPicPr>
          <p:cNvPr id="19" name="Afbeelding 18" descr="CVGK.gif"/>
          <p:cNvPicPr>
            <a:picLocks noChangeAspect="1"/>
          </p:cNvPicPr>
          <p:nvPr userDrawn="1"/>
        </p:nvPicPr>
        <p:blipFill>
          <a:blip r:embed="rId9"/>
          <a:stretch>
            <a:fillRect/>
          </a:stretch>
        </p:blipFill>
        <p:spPr>
          <a:xfrm>
            <a:off x="7871391" y="304549"/>
            <a:ext cx="891341" cy="11522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457200" rtl="0" eaLnBrk="1" latinLnBrk="0" hangingPunct="1">
        <a:spcBef>
          <a:spcPct val="0"/>
        </a:spcBef>
        <a:buNone/>
        <a:defRPr sz="3500" b="1" i="0" kern="1200" baseline="0">
          <a:solidFill>
            <a:srgbClr val="FFFF00"/>
          </a:solidFill>
          <a:latin typeface="Verdana" pitchFamily="34" charset="0"/>
          <a:ea typeface="+mj-ea"/>
          <a:cs typeface="Corbe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qualitymeasures.ahrq.gov/content.aspx?id=27444"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24.emf"/><Relationship Id="rId5" Type="http://schemas.openxmlformats.org/officeDocument/2006/relationships/image" Target="../media/image23.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9"/>
          <p:cNvSpPr>
            <a:spLocks noGrp="1" noChangeArrowheads="1"/>
          </p:cNvSpPr>
          <p:nvPr>
            <p:ph type="title" idx="4294967295"/>
          </p:nvPr>
        </p:nvSpPr>
        <p:spPr/>
        <p:txBody>
          <a:bodyPr>
            <a:normAutofit fontScale="90000"/>
          </a:bodyPr>
          <a:lstStyle/>
          <a:p>
            <a:pPr eaLnBrk="1" hangingPunct="1"/>
            <a:r>
              <a:rPr lang="en-GB" smtClean="0"/>
              <a:t>Heart failure has two distinctive subtypes</a:t>
            </a:r>
          </a:p>
        </p:txBody>
      </p:sp>
      <p:graphicFrame>
        <p:nvGraphicFramePr>
          <p:cNvPr id="200707" name="Group 3"/>
          <p:cNvGraphicFramePr>
            <a:graphicFrameLocks noGrp="1"/>
          </p:cNvGraphicFramePr>
          <p:nvPr>
            <p:ph idx="4294967295"/>
          </p:nvPr>
        </p:nvGraphicFramePr>
        <p:xfrm>
          <a:off x="468313" y="2046288"/>
          <a:ext cx="8207375" cy="2166938"/>
        </p:xfrm>
        <a:graphic>
          <a:graphicData uri="http://schemas.openxmlformats.org/drawingml/2006/table">
            <a:tbl>
              <a:tblPr/>
              <a:tblGrid>
                <a:gridCol w="3416300"/>
                <a:gridCol w="4791075"/>
              </a:tblGrid>
              <a:tr h="404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pitchFamily="34" charset="0"/>
                        </a:rPr>
                        <a:t>Chronic HF</a:t>
                      </a:r>
                    </a:p>
                  </a:txBody>
                  <a:tcPr marL="36000" marR="468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pitchFamily="34" charset="0"/>
                        </a:rPr>
                        <a:t>Acute HF</a:t>
                      </a:r>
                    </a:p>
                  </a:txBody>
                  <a:tcPr marL="36000" marR="468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762125">
                <a:tc>
                  <a:txBody>
                    <a:bodyPr/>
                    <a:lstStyle/>
                    <a:p>
                      <a:pPr marL="196850" marR="0" lvl="1" indent="-196850"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rPr>
                        <a:t>Persistent; stable, worsening or decompensated</a:t>
                      </a:r>
                      <a:r>
                        <a:rPr kumimoji="0" lang="en-GB" sz="1600" b="0" i="0" u="none" strike="noStrike" cap="none" normalizeH="0" baseline="30000" dirty="0" smtClean="0">
                          <a:ln>
                            <a:noFill/>
                          </a:ln>
                          <a:solidFill>
                            <a:schemeClr val="tx1"/>
                          </a:solidFill>
                          <a:effectLst/>
                          <a:latin typeface="Arial" pitchFamily="34" charset="0"/>
                        </a:rPr>
                        <a:t>1</a:t>
                      </a:r>
                    </a:p>
                    <a:p>
                      <a:pPr marL="0" marR="0" lvl="0" indent="0" algn="l" defTabSz="914400" rtl="0" eaLnBrk="1" fontAlgn="base" latinLnBrk="0" hangingPunct="1">
                        <a:lnSpc>
                          <a:spcPct val="100000"/>
                        </a:lnSpc>
                        <a:spcBef>
                          <a:spcPts val="600"/>
                        </a:spcBef>
                        <a:spcAft>
                          <a:spcPts val="60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a:txBody>
                  <a:tcPr marL="36000" marR="468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171450" marR="0" lvl="1" indent="-169863"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rPr>
                        <a:t>Rapid onset or change in the signs and symptoms of HF, resulting in the need for urgent therapy (ESC)</a:t>
                      </a:r>
                      <a:r>
                        <a:rPr kumimoji="0" lang="en-US" sz="1400" b="0" i="0" u="none" strike="noStrike" cap="none" normalizeH="0" baseline="40000" dirty="0" smtClean="0">
                          <a:ln>
                            <a:noFill/>
                          </a:ln>
                          <a:solidFill>
                            <a:schemeClr val="tx1"/>
                          </a:solidFill>
                          <a:effectLst/>
                          <a:latin typeface="Arial" pitchFamily="34" charset="0"/>
                        </a:rPr>
                        <a:t>1</a:t>
                      </a:r>
                      <a:endParaRPr kumimoji="0" lang="en-GB" sz="1400" b="0" i="0" u="none" strike="noStrike" cap="none" normalizeH="0" baseline="40000" dirty="0" smtClean="0">
                        <a:ln>
                          <a:noFill/>
                        </a:ln>
                        <a:solidFill>
                          <a:schemeClr val="tx1"/>
                        </a:solidFill>
                        <a:effectLst/>
                        <a:latin typeface="Arial" pitchFamily="34" charset="0"/>
                      </a:endParaRPr>
                    </a:p>
                    <a:p>
                      <a:pPr marL="171450" marR="0" lvl="1" indent="-169863" algn="l" defTabSz="914400" rtl="0" eaLnBrk="1" fontAlgn="base" latinLnBrk="0" hangingPunct="1">
                        <a:lnSpc>
                          <a:spcPct val="100000"/>
                        </a:lnSpc>
                        <a:spcBef>
                          <a:spcPts val="600"/>
                        </a:spcBef>
                        <a:spcAft>
                          <a:spcPts val="600"/>
                        </a:spcAft>
                        <a:buClrTx/>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rPr>
                        <a:t>Development of acute or progressive symptoms of HF resulting in the need for hospitalization of the patient (ACC/AHA)</a:t>
                      </a:r>
                      <a:r>
                        <a:rPr kumimoji="0" lang="en-US" sz="1400" b="0" i="0" u="none" strike="noStrike" cap="none" normalizeH="0" baseline="40000" dirty="0" smtClean="0">
                          <a:ln>
                            <a:noFill/>
                          </a:ln>
                          <a:solidFill>
                            <a:schemeClr val="tx1"/>
                          </a:solidFill>
                          <a:effectLst/>
                          <a:latin typeface="Arial" pitchFamily="34" charset="0"/>
                        </a:rPr>
                        <a:t>2</a:t>
                      </a:r>
                      <a:endParaRPr kumimoji="0" lang="en-GB" sz="1400" b="0" i="0" u="none" strike="noStrike" cap="none" normalizeH="0" baseline="40000" dirty="0" smtClean="0">
                        <a:ln>
                          <a:noFill/>
                        </a:ln>
                        <a:solidFill>
                          <a:schemeClr val="tx1"/>
                        </a:solidFill>
                        <a:effectLst/>
                        <a:latin typeface="Arial" pitchFamily="34" charset="0"/>
                      </a:endParaRPr>
                    </a:p>
                  </a:txBody>
                  <a:tcPr marL="36000" marR="46800" marT="46800" marB="4680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bl>
          </a:graphicData>
        </a:graphic>
      </p:graphicFrame>
      <p:sp>
        <p:nvSpPr>
          <p:cNvPr id="64525" name="Rectangle 5"/>
          <p:cNvSpPr>
            <a:spLocks noChangeArrowheads="1"/>
          </p:cNvSpPr>
          <p:nvPr/>
        </p:nvSpPr>
        <p:spPr bwMode="auto">
          <a:xfrm>
            <a:off x="1771650" y="6076950"/>
            <a:ext cx="7153275" cy="663575"/>
          </a:xfrm>
          <a:prstGeom prst="rect">
            <a:avLst/>
          </a:prstGeom>
          <a:noFill/>
          <a:ln w="9525">
            <a:noFill/>
            <a:miter lim="800000"/>
            <a:headEnd/>
            <a:tailEnd/>
          </a:ln>
        </p:spPr>
        <p:txBody>
          <a:bodyPr lIns="0" tIns="0" rIns="108000" bIns="108000" anchor="b">
            <a:spAutoFit/>
          </a:bodyPr>
          <a:lstStyle/>
          <a:p>
            <a:pPr algn="r"/>
            <a:r>
              <a:rPr lang="en-GB" sz="1200" dirty="0">
                <a:solidFill>
                  <a:schemeClr val="bg1"/>
                </a:solidFill>
                <a:cs typeface="Arial" charset="0"/>
              </a:rPr>
              <a:t>HF=heart failure; ESC=European Society of Cardiology; ACC=American College of Cardiology; </a:t>
            </a:r>
            <a:br>
              <a:rPr lang="en-GB" sz="1200" dirty="0">
                <a:solidFill>
                  <a:schemeClr val="bg1"/>
                </a:solidFill>
                <a:cs typeface="Arial" charset="0"/>
              </a:rPr>
            </a:br>
            <a:r>
              <a:rPr lang="en-GB" sz="1200" dirty="0">
                <a:solidFill>
                  <a:schemeClr val="bg1"/>
                </a:solidFill>
                <a:cs typeface="Arial" charset="0"/>
              </a:rPr>
              <a:t>AHA=American Heart Association</a:t>
            </a:r>
          </a:p>
          <a:p>
            <a:pPr algn="r"/>
            <a:r>
              <a:rPr lang="en-GB" sz="1200" dirty="0">
                <a:solidFill>
                  <a:schemeClr val="bg1"/>
                </a:solidFill>
                <a:cs typeface="Arial" charset="0"/>
              </a:rPr>
              <a:t>1. Dickstein et al. </a:t>
            </a:r>
            <a:r>
              <a:rPr lang="en-GB" sz="1200" dirty="0" err="1">
                <a:solidFill>
                  <a:schemeClr val="bg1"/>
                </a:solidFill>
                <a:cs typeface="Arial" charset="0"/>
              </a:rPr>
              <a:t>Eur</a:t>
            </a:r>
            <a:r>
              <a:rPr lang="en-GB" sz="1200" dirty="0">
                <a:solidFill>
                  <a:schemeClr val="bg1"/>
                </a:solidFill>
                <a:cs typeface="Arial" charset="0"/>
              </a:rPr>
              <a:t> Heart J 2008;29:2388–442; </a:t>
            </a:r>
            <a:r>
              <a:rPr lang="en-US" sz="1200" dirty="0">
                <a:solidFill>
                  <a:schemeClr val="bg1"/>
                </a:solidFill>
                <a:cs typeface="Arial" charset="0"/>
              </a:rPr>
              <a:t>2. </a:t>
            </a:r>
            <a:r>
              <a:rPr lang="it-IT" sz="1200" dirty="0">
                <a:solidFill>
                  <a:schemeClr val="bg1"/>
                </a:solidFill>
                <a:ea typeface="Arial Unicode MS" pitchFamily="34" charset="-128"/>
                <a:cs typeface="Arial Unicode MS" pitchFamily="34" charset="-128"/>
              </a:rPr>
              <a:t>Hunt et al. J Am Coll Cardiol 2009;53:e1–90</a:t>
            </a:r>
            <a:endParaRPr lang="en-GB" sz="1200" dirty="0">
              <a:solidFill>
                <a:schemeClr val="bg1"/>
              </a:solidFill>
              <a:ea typeface="Arial Unicode MS" pitchFamily="34" charset="-128"/>
              <a:cs typeface="Arial Unicode MS" pitchFamily="34" charset="-128"/>
            </a:endParaRPr>
          </a:p>
        </p:txBody>
      </p:sp>
    </p:spTree>
    <p:extLst>
      <p:ext uri="{BB962C8B-B14F-4D97-AF65-F5344CB8AC3E}">
        <p14:creationId xmlns="" xmlns:p14="http://schemas.microsoft.com/office/powerpoint/2010/main" val="114440202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2"/>
          <p:cNvSpPr>
            <a:spLocks noChangeShapeType="1"/>
          </p:cNvSpPr>
          <p:nvPr/>
        </p:nvSpPr>
        <p:spPr bwMode="auto">
          <a:xfrm>
            <a:off x="4564063" y="3163888"/>
            <a:ext cx="0" cy="1128712"/>
          </a:xfrm>
          <a:prstGeom prst="line">
            <a:avLst/>
          </a:prstGeom>
          <a:noFill/>
          <a:ln w="19050">
            <a:solidFill>
              <a:schemeClr val="bg1"/>
            </a:solidFill>
            <a:round/>
            <a:headEnd/>
            <a:tailEnd/>
          </a:ln>
        </p:spPr>
        <p:txBody>
          <a:bodyPr/>
          <a:lstStyle/>
          <a:p>
            <a:pPr eaLnBrk="0" hangingPunct="0">
              <a:spcBef>
                <a:spcPct val="30000"/>
              </a:spcBef>
              <a:defRPr/>
            </a:pPr>
            <a:endParaRPr lang="en-GB" sz="1200" dirty="0">
              <a:solidFill>
                <a:schemeClr val="bg1"/>
              </a:solidFill>
              <a:latin typeface="Arial"/>
            </a:endParaRPr>
          </a:p>
        </p:txBody>
      </p:sp>
      <p:sp>
        <p:nvSpPr>
          <p:cNvPr id="73731" name="Line 3"/>
          <p:cNvSpPr>
            <a:spLocks noChangeShapeType="1"/>
          </p:cNvSpPr>
          <p:nvPr/>
        </p:nvSpPr>
        <p:spPr bwMode="auto">
          <a:xfrm flipV="1">
            <a:off x="5159375" y="2105025"/>
            <a:ext cx="1000125" cy="619125"/>
          </a:xfrm>
          <a:prstGeom prst="line">
            <a:avLst/>
          </a:prstGeom>
          <a:noFill/>
          <a:ln w="19050">
            <a:solidFill>
              <a:schemeClr val="bg1"/>
            </a:solidFill>
            <a:round/>
            <a:headEnd/>
            <a:tailEnd/>
          </a:ln>
        </p:spPr>
        <p:txBody>
          <a:bodyPr/>
          <a:lstStyle/>
          <a:p>
            <a:pPr eaLnBrk="0" hangingPunct="0">
              <a:spcBef>
                <a:spcPct val="30000"/>
              </a:spcBef>
              <a:defRPr/>
            </a:pPr>
            <a:endParaRPr lang="en-GB" sz="1200" dirty="0">
              <a:solidFill>
                <a:schemeClr val="bg1"/>
              </a:solidFill>
              <a:latin typeface="Arial"/>
            </a:endParaRPr>
          </a:p>
        </p:txBody>
      </p:sp>
      <p:sp>
        <p:nvSpPr>
          <p:cNvPr id="229379" name="Rectangle 4"/>
          <p:cNvSpPr>
            <a:spLocks noGrp="1" noChangeArrowheads="1"/>
          </p:cNvSpPr>
          <p:nvPr>
            <p:ph type="title"/>
          </p:nvPr>
        </p:nvSpPr>
        <p:spPr/>
        <p:txBody>
          <a:bodyPr>
            <a:normAutofit/>
          </a:bodyPr>
          <a:lstStyle/>
          <a:p>
            <a:pPr eaLnBrk="1" hangingPunct="1"/>
            <a:r>
              <a:rPr lang="en-GB" sz="2800" dirty="0" smtClean="0"/>
              <a:t>The </a:t>
            </a:r>
            <a:r>
              <a:rPr lang="en-GB" sz="2800" dirty="0" err="1" smtClean="0"/>
              <a:t>pathophysiology</a:t>
            </a:r>
            <a:r>
              <a:rPr lang="en-GB" sz="2800" dirty="0" smtClean="0"/>
              <a:t> of acute heart failure remains poorly understood</a:t>
            </a:r>
          </a:p>
        </p:txBody>
      </p:sp>
      <p:sp>
        <p:nvSpPr>
          <p:cNvPr id="229380" name="Content Placeholder 2"/>
          <p:cNvSpPr>
            <a:spLocks noGrp="1"/>
          </p:cNvSpPr>
          <p:nvPr>
            <p:ph idx="4294967295"/>
          </p:nvPr>
        </p:nvSpPr>
        <p:spPr>
          <a:xfrm>
            <a:off x="1241425" y="5445125"/>
            <a:ext cx="6661150" cy="752475"/>
          </a:xfrm>
          <a:prstGeom prst="roundRect">
            <a:avLst>
              <a:gd name="adj" fmla="val 16667"/>
            </a:avLst>
          </a:prstGeom>
          <a:solidFill>
            <a:schemeClr val="accent1"/>
          </a:solidFill>
        </p:spPr>
        <p:txBody>
          <a:bodyPr anchor="ctr"/>
          <a:lstStyle/>
          <a:p>
            <a:pPr algn="ctr" eaLnBrk="1" hangingPunct="1">
              <a:buFont typeface="Wingdings" pitchFamily="2" charset="2"/>
              <a:buNone/>
            </a:pPr>
            <a:r>
              <a:rPr lang="en-GB" sz="1800" smtClean="0"/>
              <a:t>The exact mechanisms and the relative contribution of each </a:t>
            </a:r>
            <a:br>
              <a:rPr lang="en-GB" sz="1800" smtClean="0"/>
            </a:br>
            <a:r>
              <a:rPr lang="en-GB" sz="1800" smtClean="0"/>
              <a:t>is uncertain and is likely to vary between patients</a:t>
            </a:r>
          </a:p>
        </p:txBody>
      </p:sp>
      <p:pic>
        <p:nvPicPr>
          <p:cNvPr id="229381" name="Picture 2"/>
          <p:cNvPicPr>
            <a:picLocks noChangeAspect="1" noChangeArrowheads="1"/>
          </p:cNvPicPr>
          <p:nvPr/>
        </p:nvPicPr>
        <p:blipFill>
          <a:blip r:embed="rId3" cstate="print"/>
          <a:srcRect/>
          <a:stretch>
            <a:fillRect/>
          </a:stretch>
        </p:blipFill>
        <p:spPr bwMode="auto">
          <a:xfrm>
            <a:off x="1395413" y="1542033"/>
            <a:ext cx="1200150" cy="1562100"/>
          </a:xfrm>
          <a:prstGeom prst="rect">
            <a:avLst/>
          </a:prstGeom>
          <a:noFill/>
          <a:ln w="9525">
            <a:noFill/>
            <a:miter lim="800000"/>
            <a:headEnd/>
            <a:tailEnd/>
          </a:ln>
        </p:spPr>
      </p:pic>
      <p:sp>
        <p:nvSpPr>
          <p:cNvPr id="73735" name="TextBox 6"/>
          <p:cNvSpPr txBox="1">
            <a:spLocks noChangeArrowheads="1"/>
          </p:cNvSpPr>
          <p:nvPr/>
        </p:nvSpPr>
        <p:spPr bwMode="auto">
          <a:xfrm>
            <a:off x="1331913" y="2997770"/>
            <a:ext cx="1439862" cy="368300"/>
          </a:xfrm>
          <a:prstGeom prst="rect">
            <a:avLst/>
          </a:prstGeom>
          <a:noFill/>
          <a:ln w="9525">
            <a:noFill/>
            <a:miter lim="800000"/>
            <a:headEnd/>
            <a:tailEnd/>
          </a:ln>
        </p:spPr>
        <p:txBody>
          <a:bodyPr>
            <a:spAutoFit/>
          </a:bodyPr>
          <a:lstStyle/>
          <a:p>
            <a:pPr algn="ctr">
              <a:defRPr/>
            </a:pPr>
            <a:r>
              <a:rPr lang="en-GB" sz="1800" dirty="0">
                <a:solidFill>
                  <a:schemeClr val="bg1"/>
                </a:solidFill>
                <a:latin typeface="Arial"/>
              </a:rPr>
              <a:t>Heart</a:t>
            </a:r>
          </a:p>
        </p:txBody>
      </p:sp>
      <p:pic>
        <p:nvPicPr>
          <p:cNvPr id="229383" name="Picture 3"/>
          <p:cNvPicPr>
            <a:picLocks noChangeAspect="1" noChangeArrowheads="1"/>
          </p:cNvPicPr>
          <p:nvPr/>
        </p:nvPicPr>
        <p:blipFill>
          <a:blip r:embed="rId4" cstate="print"/>
          <a:srcRect/>
          <a:stretch>
            <a:fillRect/>
          </a:stretch>
        </p:blipFill>
        <p:spPr bwMode="auto">
          <a:xfrm>
            <a:off x="6164263" y="1597595"/>
            <a:ext cx="1752600" cy="1400175"/>
          </a:xfrm>
          <a:prstGeom prst="rect">
            <a:avLst/>
          </a:prstGeom>
          <a:noFill/>
          <a:ln w="9525">
            <a:noFill/>
            <a:miter lim="800000"/>
            <a:headEnd/>
            <a:tailEnd/>
          </a:ln>
        </p:spPr>
      </p:pic>
      <p:sp>
        <p:nvSpPr>
          <p:cNvPr id="73737" name="TextBox 8"/>
          <p:cNvSpPr txBox="1">
            <a:spLocks noChangeArrowheads="1"/>
          </p:cNvSpPr>
          <p:nvPr/>
        </p:nvSpPr>
        <p:spPr bwMode="auto">
          <a:xfrm>
            <a:off x="6380163" y="3037458"/>
            <a:ext cx="1441450" cy="641350"/>
          </a:xfrm>
          <a:prstGeom prst="rect">
            <a:avLst/>
          </a:prstGeom>
          <a:noFill/>
          <a:ln w="9525">
            <a:noFill/>
            <a:miter lim="800000"/>
            <a:headEnd/>
            <a:tailEnd/>
          </a:ln>
        </p:spPr>
        <p:txBody>
          <a:bodyPr>
            <a:spAutoFit/>
          </a:bodyPr>
          <a:lstStyle/>
          <a:p>
            <a:pPr algn="ctr">
              <a:defRPr/>
            </a:pPr>
            <a:r>
              <a:rPr lang="en-GB" sz="1800" dirty="0">
                <a:solidFill>
                  <a:schemeClr val="bg1"/>
                </a:solidFill>
                <a:latin typeface="Arial"/>
              </a:rPr>
              <a:t>Peripheral vasculature</a:t>
            </a:r>
          </a:p>
        </p:txBody>
      </p:sp>
      <p:sp>
        <p:nvSpPr>
          <p:cNvPr id="73738" name="TextBox 10"/>
          <p:cNvSpPr txBox="1">
            <a:spLocks noChangeArrowheads="1"/>
          </p:cNvSpPr>
          <p:nvPr/>
        </p:nvSpPr>
        <p:spPr bwMode="auto">
          <a:xfrm>
            <a:off x="4787900" y="4438650"/>
            <a:ext cx="1439863" cy="366713"/>
          </a:xfrm>
          <a:prstGeom prst="rect">
            <a:avLst/>
          </a:prstGeom>
          <a:noFill/>
          <a:ln w="9525">
            <a:noFill/>
            <a:miter lim="800000"/>
            <a:headEnd/>
            <a:tailEnd/>
          </a:ln>
        </p:spPr>
        <p:txBody>
          <a:bodyPr>
            <a:spAutoFit/>
          </a:bodyPr>
          <a:lstStyle/>
          <a:p>
            <a:pPr algn="ctr">
              <a:defRPr/>
            </a:pPr>
            <a:r>
              <a:rPr lang="en-GB" sz="1800" dirty="0">
                <a:solidFill>
                  <a:schemeClr val="bg1"/>
                </a:solidFill>
                <a:latin typeface="Arial"/>
              </a:rPr>
              <a:t>Kidney</a:t>
            </a:r>
          </a:p>
        </p:txBody>
      </p:sp>
      <p:sp>
        <p:nvSpPr>
          <p:cNvPr id="73739" name="TextBox 24"/>
          <p:cNvSpPr txBox="1">
            <a:spLocks noChangeArrowheads="1"/>
          </p:cNvSpPr>
          <p:nvPr/>
        </p:nvSpPr>
        <p:spPr bwMode="auto">
          <a:xfrm>
            <a:off x="3233737" y="6488764"/>
            <a:ext cx="5724525" cy="261938"/>
          </a:xfrm>
          <a:prstGeom prst="rect">
            <a:avLst/>
          </a:prstGeom>
          <a:noFill/>
          <a:ln w="9525">
            <a:noFill/>
            <a:miter lim="800000"/>
            <a:headEnd/>
            <a:tailEnd/>
          </a:ln>
        </p:spPr>
        <p:txBody>
          <a:bodyPr>
            <a:spAutoFit/>
          </a:bodyPr>
          <a:lstStyle/>
          <a:p>
            <a:pPr algn="r">
              <a:defRPr/>
            </a:pPr>
            <a:r>
              <a:rPr lang="en-GB" sz="1100" dirty="0">
                <a:solidFill>
                  <a:schemeClr val="bg1"/>
                </a:solidFill>
                <a:latin typeface="Arial"/>
              </a:rPr>
              <a:t>Felker et al. Circ Heart Fail 2010;3:314</a:t>
            </a:r>
            <a:r>
              <a:rPr lang="en-GB" sz="1100" dirty="0">
                <a:solidFill>
                  <a:schemeClr val="bg1"/>
                </a:solidFill>
                <a:latin typeface="Arial"/>
                <a:cs typeface="Arial" pitchFamily="34" charset="0"/>
              </a:rPr>
              <a:t>–</a:t>
            </a:r>
            <a:r>
              <a:rPr lang="en-GB" sz="1100" dirty="0">
                <a:solidFill>
                  <a:schemeClr val="bg1"/>
                </a:solidFill>
                <a:latin typeface="Arial"/>
              </a:rPr>
              <a:t>25</a:t>
            </a:r>
          </a:p>
        </p:txBody>
      </p:sp>
      <p:pic>
        <p:nvPicPr>
          <p:cNvPr id="229387" name="Picture 4"/>
          <p:cNvPicPr>
            <a:picLocks noChangeAspect="1" noChangeArrowheads="1"/>
          </p:cNvPicPr>
          <p:nvPr/>
        </p:nvPicPr>
        <p:blipFill>
          <a:blip r:embed="rId5" cstate="print"/>
          <a:srcRect t="4381"/>
          <a:stretch>
            <a:fillRect/>
          </a:stretch>
        </p:blipFill>
        <p:spPr bwMode="auto">
          <a:xfrm>
            <a:off x="4125913" y="4149725"/>
            <a:ext cx="941387" cy="1212850"/>
          </a:xfrm>
          <a:prstGeom prst="rect">
            <a:avLst/>
          </a:prstGeom>
          <a:noFill/>
          <a:ln w="9525">
            <a:noFill/>
            <a:miter lim="800000"/>
            <a:headEnd/>
            <a:tailEnd/>
          </a:ln>
        </p:spPr>
      </p:pic>
      <p:sp>
        <p:nvSpPr>
          <p:cNvPr id="73741" name="Line 13"/>
          <p:cNvSpPr>
            <a:spLocks noChangeShapeType="1"/>
          </p:cNvSpPr>
          <p:nvPr/>
        </p:nvSpPr>
        <p:spPr bwMode="auto">
          <a:xfrm flipH="1" flipV="1">
            <a:off x="2595563" y="2105025"/>
            <a:ext cx="1000125" cy="619125"/>
          </a:xfrm>
          <a:prstGeom prst="line">
            <a:avLst/>
          </a:prstGeom>
          <a:noFill/>
          <a:ln w="19050">
            <a:solidFill>
              <a:schemeClr val="bg1"/>
            </a:solidFill>
            <a:round/>
            <a:headEnd/>
            <a:tailEnd/>
          </a:ln>
        </p:spPr>
        <p:txBody>
          <a:bodyPr/>
          <a:lstStyle/>
          <a:p>
            <a:pPr eaLnBrk="0" hangingPunct="0">
              <a:spcBef>
                <a:spcPct val="30000"/>
              </a:spcBef>
              <a:defRPr/>
            </a:pPr>
            <a:endParaRPr lang="en-GB" sz="1200" dirty="0">
              <a:solidFill>
                <a:schemeClr val="bg1"/>
              </a:solidFill>
              <a:latin typeface="Arial"/>
            </a:endParaRPr>
          </a:p>
        </p:txBody>
      </p:sp>
      <p:sp>
        <p:nvSpPr>
          <p:cNvPr id="73742" name="Oval 3"/>
          <p:cNvSpPr>
            <a:spLocks noChangeArrowheads="1"/>
          </p:cNvSpPr>
          <p:nvPr/>
        </p:nvSpPr>
        <p:spPr bwMode="auto">
          <a:xfrm>
            <a:off x="3448050" y="1933575"/>
            <a:ext cx="2060575" cy="1860550"/>
          </a:xfrm>
          <a:prstGeom prst="ellipse">
            <a:avLst/>
          </a:prstGeom>
          <a:solidFill>
            <a:schemeClr val="accent1"/>
          </a:solidFill>
          <a:ln w="9525" algn="ctr">
            <a:noFill/>
            <a:round/>
            <a:headEnd/>
            <a:tailEnd/>
          </a:ln>
        </p:spPr>
        <p:txBody>
          <a:bodyPr anchor="ctr"/>
          <a:lstStyle/>
          <a:p>
            <a:pPr algn="ctr">
              <a:defRPr/>
            </a:pPr>
            <a:r>
              <a:rPr lang="en-GB" sz="1600" dirty="0">
                <a:solidFill>
                  <a:schemeClr val="bg1"/>
                </a:solidFill>
                <a:latin typeface="Arial"/>
              </a:rPr>
              <a:t>Acute HF involves a complex set of interactions between systems</a:t>
            </a:r>
          </a:p>
        </p:txBody>
      </p:sp>
    </p:spTree>
    <p:extLst>
      <p:ext uri="{BB962C8B-B14F-4D97-AF65-F5344CB8AC3E}">
        <p14:creationId xmlns="" xmlns:p14="http://schemas.microsoft.com/office/powerpoint/2010/main" val="215689011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5"/>
          <p:cNvSpPr/>
          <p:nvPr/>
        </p:nvSpPr>
        <p:spPr bwMode="auto">
          <a:xfrm rot="16200000">
            <a:off x="4024792" y="1773175"/>
            <a:ext cx="1053674" cy="1048853"/>
          </a:xfrm>
          <a:prstGeom prst="trapezoid">
            <a:avLst>
              <a:gd name="adj" fmla="val 32156"/>
            </a:avLst>
          </a:prstGeom>
          <a:gradFill flip="none" rotWithShape="1">
            <a:gsLst>
              <a:gs pos="72000">
                <a:srgbClr val="FFCC00"/>
              </a:gs>
              <a:gs pos="0">
                <a:schemeClr val="accent1">
                  <a:lumMod val="20000"/>
                  <a:lumOff val="80000"/>
                  <a:alpha val="0"/>
                </a:schemeClr>
              </a:gs>
              <a:gs pos="100000">
                <a:schemeClr val="accent1">
                  <a:shade val="100000"/>
                  <a:satMod val="115000"/>
                </a:schemeClr>
              </a:gs>
            </a:gsLst>
            <a:lin ang="5400000" scaled="0"/>
            <a:tileRect/>
          </a:gradFill>
          <a:ln w="9525" cap="flat" cmpd="sng" algn="ctr">
            <a:noFill/>
            <a:prstDash val="solid"/>
            <a:round/>
            <a:headEnd type="none" w="med" len="med"/>
            <a:tailEnd type="none" w="med" len="med"/>
          </a:ln>
          <a:effectLst/>
          <a:extLst/>
        </p:spPr>
        <p:txBody>
          <a:bodyPr/>
          <a:lstStyle/>
          <a:p>
            <a:pPr algn="ctr">
              <a:defRPr/>
            </a:pPr>
            <a:endParaRPr lang="en-US" sz="1600" dirty="0">
              <a:solidFill>
                <a:srgbClr val="000000"/>
              </a:solidFill>
              <a:latin typeface="Arial" pitchFamily="34" charset="0"/>
              <a:cs typeface="Arial" pitchFamily="34" charset="0"/>
            </a:endParaRPr>
          </a:p>
        </p:txBody>
      </p:sp>
      <p:sp>
        <p:nvSpPr>
          <p:cNvPr id="231428" name="Title 1"/>
          <p:cNvSpPr>
            <a:spLocks noGrp="1"/>
          </p:cNvSpPr>
          <p:nvPr>
            <p:ph type="title"/>
          </p:nvPr>
        </p:nvSpPr>
        <p:spPr>
          <a:xfrm>
            <a:off x="539750" y="319088"/>
            <a:ext cx="7993063" cy="893762"/>
          </a:xfrm>
        </p:spPr>
        <p:txBody>
          <a:bodyPr>
            <a:normAutofit fontScale="90000"/>
          </a:bodyPr>
          <a:lstStyle/>
          <a:p>
            <a:r>
              <a:rPr lang="en-US" sz="2800" dirty="0" smtClean="0"/>
              <a:t>Facing the challenges of AHF</a:t>
            </a:r>
            <a:br>
              <a:rPr lang="en-US" sz="2800" dirty="0" smtClean="0"/>
            </a:br>
            <a:r>
              <a:rPr lang="en-US" sz="1600" dirty="0" smtClean="0"/>
              <a:t>complex syndrome with three main </a:t>
            </a:r>
            <a:r>
              <a:rPr lang="en-US" sz="1600" dirty="0" err="1" smtClean="0"/>
              <a:t>pathophysiological</a:t>
            </a:r>
            <a:r>
              <a:rPr lang="en-US" sz="1600" dirty="0" smtClean="0"/>
              <a:t/>
            </a:r>
            <a:br>
              <a:rPr lang="en-US" sz="1600" dirty="0" smtClean="0"/>
            </a:br>
            <a:r>
              <a:rPr lang="en-US" sz="1600" dirty="0" smtClean="0"/>
              <a:t>components</a:t>
            </a:r>
          </a:p>
        </p:txBody>
      </p:sp>
      <p:sp>
        <p:nvSpPr>
          <p:cNvPr id="231429" name="Rectangle 3"/>
          <p:cNvSpPr>
            <a:spLocks noChangeArrowheads="1"/>
          </p:cNvSpPr>
          <p:nvPr/>
        </p:nvSpPr>
        <p:spPr bwMode="auto">
          <a:xfrm>
            <a:off x="1149350" y="1852613"/>
            <a:ext cx="2974975" cy="890587"/>
          </a:xfrm>
          <a:prstGeom prst="rect">
            <a:avLst/>
          </a:prstGeom>
          <a:solidFill>
            <a:schemeClr val="accent1"/>
          </a:solidFill>
          <a:ln w="9525">
            <a:noFill/>
            <a:miter lim="800000"/>
            <a:headEnd/>
            <a:tailEnd/>
          </a:ln>
        </p:spPr>
        <p:txBody>
          <a:bodyPr anchor="ctr"/>
          <a:lstStyle/>
          <a:p>
            <a:pPr marL="541338" algn="ctr"/>
            <a:r>
              <a:rPr lang="en-US" sz="2000">
                <a:solidFill>
                  <a:srgbClr val="000000"/>
                </a:solidFill>
                <a:cs typeface="Arial" charset="0"/>
              </a:rPr>
              <a:t>Myocardial and </a:t>
            </a:r>
            <a:br>
              <a:rPr lang="en-US" sz="2000">
                <a:solidFill>
                  <a:srgbClr val="000000"/>
                </a:solidFill>
                <a:cs typeface="Arial" charset="0"/>
              </a:rPr>
            </a:br>
            <a:r>
              <a:rPr lang="en-US" sz="2000">
                <a:solidFill>
                  <a:srgbClr val="000000"/>
                </a:solidFill>
                <a:cs typeface="Arial" charset="0"/>
              </a:rPr>
              <a:t>renal overload</a:t>
            </a:r>
            <a:endParaRPr lang="en-US" sz="1600">
              <a:solidFill>
                <a:srgbClr val="000000"/>
              </a:solidFill>
              <a:cs typeface="Arial" charset="0"/>
            </a:endParaRPr>
          </a:p>
        </p:txBody>
      </p:sp>
      <p:sp>
        <p:nvSpPr>
          <p:cNvPr id="231430" name="Rectangle 6"/>
          <p:cNvSpPr>
            <a:spLocks noChangeArrowheads="1"/>
          </p:cNvSpPr>
          <p:nvPr/>
        </p:nvSpPr>
        <p:spPr bwMode="auto">
          <a:xfrm>
            <a:off x="5219700" y="1611313"/>
            <a:ext cx="3455988" cy="1387475"/>
          </a:xfrm>
          <a:prstGeom prst="rect">
            <a:avLst/>
          </a:prstGeom>
          <a:solidFill>
            <a:schemeClr val="accent2"/>
          </a:solidFill>
          <a:ln w="9525" algn="ctr">
            <a:noFill/>
            <a:round/>
            <a:headEnd/>
            <a:tailEnd/>
          </a:ln>
        </p:spPr>
        <p:txBody>
          <a:bodyPr/>
          <a:lstStyle/>
          <a:p>
            <a:pPr marL="166688" indent="-166688">
              <a:buFont typeface="Arial" charset="0"/>
              <a:buChar char="•"/>
            </a:pPr>
            <a:r>
              <a:rPr lang="en-US" sz="1200">
                <a:solidFill>
                  <a:srgbClr val="FFFFFF"/>
                </a:solidFill>
                <a:cs typeface="Arial" charset="0"/>
              </a:rPr>
              <a:t>Impaired cardiac function coupled with rapid increases in afterload or preload due to:</a:t>
            </a:r>
          </a:p>
          <a:p>
            <a:pPr marL="349250" lvl="1" indent="-174625">
              <a:buClr>
                <a:srgbClr val="FFFFFF"/>
              </a:buClr>
              <a:buFont typeface="Arial" charset="0"/>
              <a:buChar char="–"/>
            </a:pPr>
            <a:r>
              <a:rPr lang="en-US" sz="1200">
                <a:solidFill>
                  <a:srgbClr val="FFFFFF"/>
                </a:solidFill>
                <a:cs typeface="Arial" charset="0"/>
              </a:rPr>
              <a:t>vasoconstriction or uncontrolled BP</a:t>
            </a:r>
            <a:r>
              <a:rPr lang="en-US" sz="1200" baseline="30000">
                <a:solidFill>
                  <a:srgbClr val="FFFFFF"/>
                </a:solidFill>
                <a:cs typeface="Arial" charset="0"/>
              </a:rPr>
              <a:t>1</a:t>
            </a:r>
            <a:endParaRPr lang="en-US" sz="1200">
              <a:solidFill>
                <a:srgbClr val="FFFFFF"/>
              </a:solidFill>
              <a:cs typeface="Arial" charset="0"/>
            </a:endParaRPr>
          </a:p>
          <a:p>
            <a:pPr marL="349250" lvl="1" indent="-174625">
              <a:buClr>
                <a:srgbClr val="FFFFFF"/>
              </a:buClr>
              <a:buFont typeface="Arial" charset="0"/>
              <a:buChar char="–"/>
            </a:pPr>
            <a:r>
              <a:rPr lang="en-US" sz="1200">
                <a:solidFill>
                  <a:srgbClr val="FFFFFF"/>
                </a:solidFill>
                <a:cs typeface="Arial" charset="0"/>
              </a:rPr>
              <a:t>acute rise in systemic vascular resistance</a:t>
            </a:r>
          </a:p>
          <a:p>
            <a:pPr marL="349250" lvl="1" indent="-174625">
              <a:buClr>
                <a:srgbClr val="FFFFFF"/>
              </a:buClr>
              <a:buFont typeface="Arial" charset="0"/>
              <a:buChar char="–"/>
            </a:pPr>
            <a:r>
              <a:rPr lang="en-US" sz="1200">
                <a:solidFill>
                  <a:srgbClr val="FFFFFF"/>
                </a:solidFill>
                <a:cs typeface="Arial" charset="0"/>
              </a:rPr>
              <a:t>fluid overload due to renal impairment, dietary indiscretion, medications, etc</a:t>
            </a:r>
            <a:r>
              <a:rPr lang="en-US" sz="1200" baseline="30000">
                <a:solidFill>
                  <a:srgbClr val="FFFFFF"/>
                </a:solidFill>
                <a:cs typeface="Arial" charset="0"/>
              </a:rPr>
              <a:t>1,2</a:t>
            </a:r>
            <a:endParaRPr lang="en-US" sz="1200">
              <a:solidFill>
                <a:srgbClr val="FFFFFF"/>
              </a:solidFill>
              <a:cs typeface="Arial" charset="0"/>
            </a:endParaRPr>
          </a:p>
          <a:p>
            <a:pPr marL="349250" lvl="1" indent="-174625">
              <a:buClr>
                <a:srgbClr val="FFFFFF"/>
              </a:buClr>
              <a:buFont typeface="Arial" charset="0"/>
              <a:buChar char="–"/>
            </a:pPr>
            <a:r>
              <a:rPr lang="en-US" sz="1200">
                <a:solidFill>
                  <a:srgbClr val="FFFFFF"/>
                </a:solidFill>
                <a:cs typeface="Arial" charset="0"/>
              </a:rPr>
              <a:t>fluid redistribution to pulmonary circulation</a:t>
            </a:r>
            <a:r>
              <a:rPr lang="en-US" sz="1200" baseline="30000">
                <a:solidFill>
                  <a:srgbClr val="FFFFFF"/>
                </a:solidFill>
                <a:cs typeface="Arial" charset="0"/>
              </a:rPr>
              <a:t>1</a:t>
            </a:r>
            <a:endParaRPr lang="en-US" sz="1400" baseline="30000">
              <a:solidFill>
                <a:srgbClr val="FFFFFF"/>
              </a:solidFill>
              <a:cs typeface="Arial" charset="0"/>
            </a:endParaRPr>
          </a:p>
        </p:txBody>
      </p:sp>
      <p:sp>
        <p:nvSpPr>
          <p:cNvPr id="9" name="TextBox 8"/>
          <p:cNvSpPr txBox="1"/>
          <p:nvPr/>
        </p:nvSpPr>
        <p:spPr>
          <a:xfrm>
            <a:off x="635582" y="1255713"/>
            <a:ext cx="3168650" cy="579437"/>
          </a:xfrm>
          <a:prstGeom prst="rect">
            <a:avLst/>
          </a:prstGeom>
          <a:noFill/>
        </p:spPr>
        <p:txBody>
          <a:bodyPr>
            <a:spAutoFit/>
          </a:bodyPr>
          <a:lstStyle/>
          <a:p>
            <a:pPr algn="ctr">
              <a:lnSpc>
                <a:spcPts val="1900"/>
              </a:lnSpc>
              <a:spcBef>
                <a:spcPts val="600"/>
              </a:spcBef>
              <a:defRPr/>
            </a:pPr>
            <a:r>
              <a:rPr lang="en-US" b="1" dirty="0">
                <a:solidFill>
                  <a:schemeClr val="bg1"/>
                </a:solidFill>
                <a:latin typeface="Arial" pitchFamily="34" charset="0"/>
                <a:cs typeface="Arial" pitchFamily="34" charset="0"/>
              </a:rPr>
              <a:t>Pathophysiological components</a:t>
            </a:r>
          </a:p>
        </p:txBody>
      </p:sp>
      <p:sp>
        <p:nvSpPr>
          <p:cNvPr id="10" name="Rectangle 9"/>
          <p:cNvSpPr/>
          <p:nvPr/>
        </p:nvSpPr>
        <p:spPr>
          <a:xfrm>
            <a:off x="5050428" y="1212850"/>
            <a:ext cx="2852063" cy="369332"/>
          </a:xfrm>
          <a:prstGeom prst="rect">
            <a:avLst/>
          </a:prstGeom>
        </p:spPr>
        <p:txBody>
          <a:bodyPr wrap="none">
            <a:spAutoFit/>
          </a:bodyPr>
          <a:lstStyle/>
          <a:p>
            <a:pPr>
              <a:defRPr/>
            </a:pPr>
            <a:r>
              <a:rPr lang="en-US" b="1" dirty="0">
                <a:solidFill>
                  <a:schemeClr val="bg1"/>
                </a:solidFill>
                <a:latin typeface="Arial" pitchFamily="34" charset="0"/>
                <a:cs typeface="Arial" pitchFamily="34" charset="0"/>
              </a:rPr>
              <a:t>Underlying mechanisms</a:t>
            </a:r>
            <a:endParaRPr lang="en-US" sz="1050" b="1" dirty="0">
              <a:solidFill>
                <a:schemeClr val="bg1"/>
              </a:solidFill>
              <a:latin typeface="Arial" pitchFamily="34" charset="0"/>
              <a:cs typeface="Arial" pitchFamily="34" charset="0"/>
            </a:endParaRPr>
          </a:p>
        </p:txBody>
      </p:sp>
      <p:sp>
        <p:nvSpPr>
          <p:cNvPr id="231433" name="Rectangle 10"/>
          <p:cNvSpPr>
            <a:spLocks noChangeArrowheads="1"/>
          </p:cNvSpPr>
          <p:nvPr/>
        </p:nvSpPr>
        <p:spPr bwMode="auto">
          <a:xfrm>
            <a:off x="1149350" y="3290888"/>
            <a:ext cx="2974975" cy="890587"/>
          </a:xfrm>
          <a:prstGeom prst="rect">
            <a:avLst/>
          </a:prstGeom>
          <a:solidFill>
            <a:schemeClr val="accent1"/>
          </a:solidFill>
          <a:ln w="9525">
            <a:noFill/>
            <a:miter lim="800000"/>
            <a:headEnd/>
            <a:tailEnd/>
          </a:ln>
        </p:spPr>
        <p:txBody>
          <a:bodyPr anchor="ctr"/>
          <a:lstStyle/>
          <a:p>
            <a:pPr marL="541338" algn="ctr"/>
            <a:r>
              <a:rPr lang="en-US" sz="2000">
                <a:solidFill>
                  <a:srgbClr val="000000"/>
                </a:solidFill>
                <a:cs typeface="Arial" charset="0"/>
              </a:rPr>
              <a:t>Myocardial and </a:t>
            </a:r>
            <a:br>
              <a:rPr lang="en-US" sz="2000">
                <a:solidFill>
                  <a:srgbClr val="000000"/>
                </a:solidFill>
                <a:cs typeface="Arial" charset="0"/>
              </a:rPr>
            </a:br>
            <a:r>
              <a:rPr lang="en-US" sz="2000">
                <a:solidFill>
                  <a:srgbClr val="000000"/>
                </a:solidFill>
                <a:cs typeface="Arial" charset="0"/>
              </a:rPr>
              <a:t>renal cell death</a:t>
            </a:r>
            <a:endParaRPr lang="en-US" sz="1600" baseline="30000">
              <a:solidFill>
                <a:srgbClr val="000000"/>
              </a:solidFill>
              <a:cs typeface="Arial" charset="0"/>
            </a:endParaRPr>
          </a:p>
        </p:txBody>
      </p:sp>
      <p:sp>
        <p:nvSpPr>
          <p:cNvPr id="231434" name="Rectangle 12"/>
          <p:cNvSpPr>
            <a:spLocks noChangeArrowheads="1"/>
          </p:cNvSpPr>
          <p:nvPr/>
        </p:nvSpPr>
        <p:spPr bwMode="auto">
          <a:xfrm>
            <a:off x="5219700" y="3101975"/>
            <a:ext cx="3455988" cy="1387475"/>
          </a:xfrm>
          <a:prstGeom prst="rect">
            <a:avLst/>
          </a:prstGeom>
          <a:solidFill>
            <a:schemeClr val="accent2"/>
          </a:solidFill>
          <a:ln w="9525">
            <a:noFill/>
            <a:miter lim="800000"/>
            <a:headEnd/>
            <a:tailEnd/>
          </a:ln>
        </p:spPr>
        <p:txBody>
          <a:bodyPr/>
          <a:lstStyle/>
          <a:p>
            <a:pPr marL="169863" indent="-169863">
              <a:buFont typeface="Arial" charset="0"/>
              <a:buChar char="•"/>
            </a:pPr>
            <a:r>
              <a:rPr lang="en-US" sz="1200">
                <a:solidFill>
                  <a:srgbClr val="FFFFFF"/>
                </a:solidFill>
                <a:cs typeface="Arial" charset="0"/>
              </a:rPr>
              <a:t>Accelerated cardiomyocyte and renal cell death during AHF episodes due to:</a:t>
            </a:r>
          </a:p>
          <a:p>
            <a:pPr marL="339725" lvl="1" indent="-169863">
              <a:buClr>
                <a:srgbClr val="FFFFFF"/>
              </a:buClr>
              <a:buFont typeface="Arial" charset="0"/>
              <a:buChar char="–"/>
            </a:pPr>
            <a:r>
              <a:rPr lang="en-US" sz="1200">
                <a:solidFill>
                  <a:srgbClr val="FFFFFF"/>
                </a:solidFill>
                <a:cs typeface="Arial" charset="0"/>
              </a:rPr>
              <a:t>ischemia due to sudden O</a:t>
            </a:r>
            <a:r>
              <a:rPr lang="en-US" sz="1200" baseline="-25000">
                <a:solidFill>
                  <a:srgbClr val="FFFFFF"/>
                </a:solidFill>
                <a:cs typeface="Arial" charset="0"/>
              </a:rPr>
              <a:t>2</a:t>
            </a:r>
            <a:r>
              <a:rPr lang="en-US" sz="1200">
                <a:solidFill>
                  <a:srgbClr val="FFFFFF"/>
                </a:solidFill>
                <a:cs typeface="Arial" charset="0"/>
              </a:rPr>
              <a:t> supply-demand mismatch</a:t>
            </a:r>
            <a:r>
              <a:rPr lang="en-US" sz="1200" baseline="30000">
                <a:solidFill>
                  <a:srgbClr val="FFFFFF"/>
                </a:solidFill>
                <a:cs typeface="Arial" charset="0"/>
              </a:rPr>
              <a:t>1,3</a:t>
            </a:r>
            <a:endParaRPr lang="en-US" sz="1200">
              <a:solidFill>
                <a:srgbClr val="FFFFFF"/>
              </a:solidFill>
              <a:cs typeface="Arial" charset="0"/>
            </a:endParaRPr>
          </a:p>
          <a:p>
            <a:pPr marL="339725" lvl="1" indent="-169863">
              <a:buClr>
                <a:srgbClr val="FFFFFF"/>
              </a:buClr>
              <a:buFont typeface="Arial" charset="0"/>
              <a:buChar char="–"/>
            </a:pPr>
            <a:r>
              <a:rPr lang="en-US" sz="1200">
                <a:solidFill>
                  <a:srgbClr val="FFFFFF"/>
                </a:solidFill>
                <a:cs typeface="Arial" charset="0"/>
              </a:rPr>
              <a:t>apoptosis induced by stretch, norepinephrine, Ang II, inflammatory cytokines or oxidative stress</a:t>
            </a:r>
            <a:r>
              <a:rPr lang="en-US" sz="1200" baseline="30000">
                <a:solidFill>
                  <a:srgbClr val="FFFFFF"/>
                </a:solidFill>
                <a:cs typeface="Arial" charset="0"/>
              </a:rPr>
              <a:t>4</a:t>
            </a:r>
            <a:r>
              <a:rPr lang="en-GB" sz="1200" baseline="30000">
                <a:solidFill>
                  <a:srgbClr val="FFFFFF"/>
                </a:solidFill>
                <a:cs typeface="Arial" charset="0"/>
              </a:rPr>
              <a:t>–</a:t>
            </a:r>
            <a:r>
              <a:rPr lang="en-US" sz="1200" baseline="30000">
                <a:solidFill>
                  <a:srgbClr val="FFFFFF"/>
                </a:solidFill>
                <a:cs typeface="Arial" charset="0"/>
              </a:rPr>
              <a:t>7</a:t>
            </a:r>
            <a:endParaRPr lang="en-US" sz="1200">
              <a:solidFill>
                <a:srgbClr val="FFFFFF"/>
              </a:solidFill>
              <a:cs typeface="Arial" charset="0"/>
            </a:endParaRPr>
          </a:p>
          <a:p>
            <a:pPr marL="339725" lvl="1" indent="-169863">
              <a:buClr>
                <a:srgbClr val="FFFFFF"/>
              </a:buClr>
              <a:buFont typeface="Arial" charset="0"/>
              <a:buChar char="–"/>
            </a:pPr>
            <a:endParaRPr lang="en-US" sz="1200">
              <a:solidFill>
                <a:srgbClr val="FFFFFF"/>
              </a:solidFill>
              <a:cs typeface="Arial" charset="0"/>
            </a:endParaRPr>
          </a:p>
          <a:p>
            <a:pPr marL="339725" lvl="1" indent="-169863">
              <a:buClr>
                <a:srgbClr val="FFFFFF"/>
              </a:buClr>
              <a:buFont typeface="Arial" charset="0"/>
              <a:buChar char="–"/>
            </a:pPr>
            <a:endParaRPr lang="en-US" sz="1200">
              <a:solidFill>
                <a:srgbClr val="FFFFFF"/>
              </a:solidFill>
              <a:cs typeface="Arial" charset="0"/>
            </a:endParaRPr>
          </a:p>
        </p:txBody>
      </p:sp>
      <p:sp>
        <p:nvSpPr>
          <p:cNvPr id="231435" name="Rectangle 13"/>
          <p:cNvSpPr>
            <a:spLocks noChangeArrowheads="1"/>
          </p:cNvSpPr>
          <p:nvPr/>
        </p:nvSpPr>
        <p:spPr bwMode="auto">
          <a:xfrm>
            <a:off x="1154113" y="4595813"/>
            <a:ext cx="2962275" cy="1012825"/>
          </a:xfrm>
          <a:prstGeom prst="rect">
            <a:avLst/>
          </a:prstGeom>
          <a:solidFill>
            <a:schemeClr val="accent1"/>
          </a:solidFill>
          <a:ln w="9525">
            <a:noFill/>
            <a:miter lim="800000"/>
            <a:headEnd/>
            <a:tailEnd/>
          </a:ln>
        </p:spPr>
        <p:txBody>
          <a:bodyPr anchor="ctr"/>
          <a:lstStyle/>
          <a:p>
            <a:pPr marL="628650" algn="ctr"/>
            <a:r>
              <a:rPr lang="en-US" sz="2000">
                <a:solidFill>
                  <a:srgbClr val="000000"/>
                </a:solidFill>
                <a:cs typeface="Arial" charset="0"/>
              </a:rPr>
              <a:t>Myocardial remodeling and renal dysfunction</a:t>
            </a:r>
            <a:endParaRPr lang="en-US" sz="1600" baseline="30000">
              <a:solidFill>
                <a:srgbClr val="000000"/>
              </a:solidFill>
              <a:cs typeface="Arial" charset="0"/>
            </a:endParaRPr>
          </a:p>
        </p:txBody>
      </p:sp>
      <p:sp>
        <p:nvSpPr>
          <p:cNvPr id="231436" name="Rectangle 15"/>
          <p:cNvSpPr>
            <a:spLocks noChangeArrowheads="1"/>
          </p:cNvSpPr>
          <p:nvPr/>
        </p:nvSpPr>
        <p:spPr bwMode="auto">
          <a:xfrm>
            <a:off x="5219700" y="4632325"/>
            <a:ext cx="3455988" cy="1066800"/>
          </a:xfrm>
          <a:prstGeom prst="rect">
            <a:avLst/>
          </a:prstGeom>
          <a:solidFill>
            <a:schemeClr val="accent2"/>
          </a:solidFill>
          <a:ln w="9525">
            <a:noFill/>
            <a:miter lim="800000"/>
            <a:headEnd/>
            <a:tailEnd/>
          </a:ln>
        </p:spPr>
        <p:txBody>
          <a:bodyPr/>
          <a:lstStyle/>
          <a:p>
            <a:pPr marL="166688" indent="-166688">
              <a:buFont typeface="Arial" charset="0"/>
              <a:buChar char="•"/>
            </a:pPr>
            <a:r>
              <a:rPr lang="en-US" sz="1200">
                <a:solidFill>
                  <a:srgbClr val="FFFFFF"/>
                </a:solidFill>
                <a:cs typeface="Arial" charset="0"/>
              </a:rPr>
              <a:t>Activation of matrix metalloproteinases </a:t>
            </a:r>
            <a:br>
              <a:rPr lang="en-US" sz="1200">
                <a:solidFill>
                  <a:srgbClr val="FFFFFF"/>
                </a:solidFill>
                <a:cs typeface="Arial" charset="0"/>
              </a:rPr>
            </a:br>
            <a:r>
              <a:rPr lang="en-US" sz="1200">
                <a:solidFill>
                  <a:srgbClr val="FFFFFF"/>
                </a:solidFill>
                <a:cs typeface="Arial" charset="0"/>
              </a:rPr>
              <a:t>(MMP-2, TIMP-1)</a:t>
            </a:r>
            <a:r>
              <a:rPr lang="en-US" sz="1200" baseline="30000">
                <a:solidFill>
                  <a:srgbClr val="FFFFFF"/>
                </a:solidFill>
                <a:cs typeface="Arial" charset="0"/>
              </a:rPr>
              <a:t>8</a:t>
            </a:r>
            <a:endParaRPr lang="en-US" sz="1200">
              <a:solidFill>
                <a:srgbClr val="FFFFFF"/>
              </a:solidFill>
              <a:cs typeface="Arial" charset="0"/>
            </a:endParaRPr>
          </a:p>
          <a:p>
            <a:pPr marL="166688" indent="-166688">
              <a:buFont typeface="Arial" charset="0"/>
              <a:buChar char="•"/>
            </a:pPr>
            <a:r>
              <a:rPr lang="en-US" sz="1200">
                <a:solidFill>
                  <a:srgbClr val="FFFFFF"/>
                </a:solidFill>
                <a:cs typeface="Arial" charset="0"/>
              </a:rPr>
              <a:t>Stimulation of cardiac fibroblasts (CF) with increased collagen deposition</a:t>
            </a:r>
            <a:r>
              <a:rPr lang="en-US" sz="1200" baseline="30000">
                <a:solidFill>
                  <a:srgbClr val="FFFFFF"/>
                </a:solidFill>
                <a:cs typeface="Arial" charset="0"/>
              </a:rPr>
              <a:t>8</a:t>
            </a:r>
            <a:endParaRPr lang="en-US" sz="1200">
              <a:solidFill>
                <a:srgbClr val="FFFFFF"/>
              </a:solidFill>
              <a:cs typeface="Arial" charset="0"/>
            </a:endParaRPr>
          </a:p>
          <a:p>
            <a:pPr marL="166688" indent="-166688">
              <a:buFont typeface="Arial" charset="0"/>
              <a:buChar char="•"/>
            </a:pPr>
            <a:r>
              <a:rPr lang="en-US" sz="1200">
                <a:solidFill>
                  <a:srgbClr val="FFFFFF"/>
                </a:solidFill>
                <a:cs typeface="Arial" charset="0"/>
              </a:rPr>
              <a:t>Nephron loss and decreased GFR</a:t>
            </a:r>
            <a:r>
              <a:rPr lang="en-US" sz="1200" baseline="30000">
                <a:solidFill>
                  <a:srgbClr val="FFFFFF"/>
                </a:solidFill>
                <a:cs typeface="Arial" charset="0"/>
              </a:rPr>
              <a:t>1</a:t>
            </a:r>
            <a:endParaRPr lang="en-US" sz="1200">
              <a:solidFill>
                <a:srgbClr val="FFFFFF"/>
              </a:solidFill>
              <a:cs typeface="Arial" charset="0"/>
            </a:endParaRPr>
          </a:p>
        </p:txBody>
      </p:sp>
      <p:sp>
        <p:nvSpPr>
          <p:cNvPr id="231437" name="Oval 18"/>
          <p:cNvSpPr>
            <a:spLocks noChangeArrowheads="1"/>
          </p:cNvSpPr>
          <p:nvPr/>
        </p:nvSpPr>
        <p:spPr bwMode="auto">
          <a:xfrm>
            <a:off x="1246188" y="2009775"/>
            <a:ext cx="573087" cy="573088"/>
          </a:xfrm>
          <a:prstGeom prst="ellipse">
            <a:avLst/>
          </a:prstGeom>
          <a:solidFill>
            <a:schemeClr val="bg1"/>
          </a:solidFill>
          <a:ln w="9525">
            <a:noFill/>
            <a:round/>
            <a:headEnd/>
            <a:tailEnd/>
          </a:ln>
        </p:spPr>
        <p:txBody>
          <a:bodyPr anchor="ctr"/>
          <a:lstStyle/>
          <a:p>
            <a:pPr algn="ctr"/>
            <a:r>
              <a:rPr lang="en-US" sz="3600">
                <a:solidFill>
                  <a:srgbClr val="000000"/>
                </a:solidFill>
                <a:cs typeface="Arial" charset="0"/>
              </a:rPr>
              <a:t>1</a:t>
            </a:r>
            <a:endParaRPr lang="en-US" sz="1800">
              <a:solidFill>
                <a:srgbClr val="000000"/>
              </a:solidFill>
              <a:cs typeface="Arial" charset="0"/>
            </a:endParaRPr>
          </a:p>
        </p:txBody>
      </p:sp>
      <p:sp>
        <p:nvSpPr>
          <p:cNvPr id="231438" name="Oval 19"/>
          <p:cNvSpPr>
            <a:spLocks noChangeArrowheads="1"/>
          </p:cNvSpPr>
          <p:nvPr/>
        </p:nvSpPr>
        <p:spPr bwMode="auto">
          <a:xfrm>
            <a:off x="1246188" y="3444875"/>
            <a:ext cx="573087" cy="574675"/>
          </a:xfrm>
          <a:prstGeom prst="ellipse">
            <a:avLst/>
          </a:prstGeom>
          <a:solidFill>
            <a:schemeClr val="bg1"/>
          </a:solidFill>
          <a:ln w="9525">
            <a:noFill/>
            <a:round/>
            <a:headEnd/>
            <a:tailEnd/>
          </a:ln>
        </p:spPr>
        <p:txBody>
          <a:bodyPr anchor="ctr"/>
          <a:lstStyle/>
          <a:p>
            <a:pPr algn="ctr"/>
            <a:r>
              <a:rPr lang="en-US" sz="3600">
                <a:solidFill>
                  <a:srgbClr val="000000"/>
                </a:solidFill>
                <a:cs typeface="Arial" charset="0"/>
              </a:rPr>
              <a:t>2</a:t>
            </a:r>
          </a:p>
        </p:txBody>
      </p:sp>
      <p:sp>
        <p:nvSpPr>
          <p:cNvPr id="231439" name="Oval 20"/>
          <p:cNvSpPr>
            <a:spLocks noChangeArrowheads="1"/>
          </p:cNvSpPr>
          <p:nvPr/>
        </p:nvSpPr>
        <p:spPr bwMode="auto">
          <a:xfrm>
            <a:off x="1220788" y="4964113"/>
            <a:ext cx="574675" cy="573087"/>
          </a:xfrm>
          <a:prstGeom prst="ellipse">
            <a:avLst/>
          </a:prstGeom>
          <a:solidFill>
            <a:schemeClr val="bg1"/>
          </a:solidFill>
          <a:ln w="9525">
            <a:noFill/>
            <a:round/>
            <a:headEnd/>
            <a:tailEnd/>
          </a:ln>
        </p:spPr>
        <p:txBody>
          <a:bodyPr anchor="ctr"/>
          <a:lstStyle/>
          <a:p>
            <a:pPr algn="ctr"/>
            <a:r>
              <a:rPr lang="en-US" sz="3600">
                <a:solidFill>
                  <a:srgbClr val="000000"/>
                </a:solidFill>
                <a:cs typeface="Arial" charset="0"/>
              </a:rPr>
              <a:t>3</a:t>
            </a:r>
          </a:p>
        </p:txBody>
      </p:sp>
      <p:sp>
        <p:nvSpPr>
          <p:cNvPr id="24" name="Trapezoid 23"/>
          <p:cNvSpPr/>
          <p:nvPr/>
        </p:nvSpPr>
        <p:spPr bwMode="auto">
          <a:xfrm rot="16200000">
            <a:off x="4024783" y="3243297"/>
            <a:ext cx="1053692" cy="1048853"/>
          </a:xfrm>
          <a:prstGeom prst="trapezoid">
            <a:avLst>
              <a:gd name="adj" fmla="val 32156"/>
            </a:avLst>
          </a:prstGeom>
          <a:gradFill flip="none" rotWithShape="1">
            <a:gsLst>
              <a:gs pos="72000">
                <a:srgbClr val="FFCC00"/>
              </a:gs>
              <a:gs pos="0">
                <a:schemeClr val="accent1">
                  <a:lumMod val="20000"/>
                  <a:lumOff val="80000"/>
                  <a:alpha val="0"/>
                </a:schemeClr>
              </a:gs>
              <a:gs pos="100000">
                <a:schemeClr val="accent1">
                  <a:shade val="100000"/>
                  <a:satMod val="115000"/>
                </a:schemeClr>
              </a:gs>
            </a:gsLst>
            <a:lin ang="5400000" scaled="0"/>
            <a:tileRect/>
          </a:gradFill>
          <a:ln w="9525" cap="flat" cmpd="sng" algn="ctr">
            <a:noFill/>
            <a:prstDash val="solid"/>
            <a:round/>
            <a:headEnd type="none" w="med" len="med"/>
            <a:tailEnd type="none" w="med" len="med"/>
          </a:ln>
          <a:effectLst/>
          <a:extLst/>
        </p:spPr>
        <p:txBody>
          <a:bodyPr/>
          <a:lstStyle/>
          <a:p>
            <a:pPr algn="ctr">
              <a:defRPr/>
            </a:pPr>
            <a:endParaRPr lang="en-US" sz="1600" dirty="0">
              <a:solidFill>
                <a:srgbClr val="000000"/>
              </a:solidFill>
              <a:latin typeface="Arial" pitchFamily="34" charset="0"/>
              <a:cs typeface="Arial" pitchFamily="34" charset="0"/>
            </a:endParaRPr>
          </a:p>
        </p:txBody>
      </p:sp>
      <p:sp>
        <p:nvSpPr>
          <p:cNvPr id="25" name="Trapezoid 24"/>
          <p:cNvSpPr/>
          <p:nvPr/>
        </p:nvSpPr>
        <p:spPr bwMode="auto">
          <a:xfrm rot="16200000">
            <a:off x="4024792" y="4612109"/>
            <a:ext cx="1053674" cy="1048853"/>
          </a:xfrm>
          <a:prstGeom prst="trapezoid">
            <a:avLst>
              <a:gd name="adj" fmla="val 32156"/>
            </a:avLst>
          </a:prstGeom>
          <a:gradFill flip="none" rotWithShape="1">
            <a:gsLst>
              <a:gs pos="72000">
                <a:srgbClr val="FFCC00"/>
              </a:gs>
              <a:gs pos="0">
                <a:schemeClr val="accent1">
                  <a:lumMod val="20000"/>
                  <a:lumOff val="80000"/>
                  <a:alpha val="0"/>
                </a:schemeClr>
              </a:gs>
              <a:gs pos="100000">
                <a:schemeClr val="accent1">
                  <a:shade val="100000"/>
                  <a:satMod val="115000"/>
                </a:schemeClr>
              </a:gs>
            </a:gsLst>
            <a:lin ang="5400000" scaled="0"/>
            <a:tileRect/>
          </a:gradFill>
          <a:ln w="9525" cap="flat" cmpd="sng" algn="ctr">
            <a:noFill/>
            <a:prstDash val="solid"/>
            <a:round/>
            <a:headEnd type="none" w="med" len="med"/>
            <a:tailEnd type="none" w="med" len="med"/>
          </a:ln>
          <a:effectLst/>
          <a:extLst/>
        </p:spPr>
        <p:txBody>
          <a:bodyPr/>
          <a:lstStyle/>
          <a:p>
            <a:pPr algn="ctr">
              <a:defRPr/>
            </a:pPr>
            <a:endParaRPr lang="en-US" sz="1600" dirty="0">
              <a:solidFill>
                <a:srgbClr val="000000"/>
              </a:solidFill>
              <a:latin typeface="Arial" pitchFamily="34" charset="0"/>
              <a:cs typeface="Arial" pitchFamily="34" charset="0"/>
            </a:endParaRPr>
          </a:p>
        </p:txBody>
      </p:sp>
      <p:sp>
        <p:nvSpPr>
          <p:cNvPr id="17" name="Rectangle 51"/>
          <p:cNvSpPr>
            <a:spLocks noChangeArrowheads="1"/>
          </p:cNvSpPr>
          <p:nvPr/>
        </p:nvSpPr>
        <p:spPr bwMode="auto">
          <a:xfrm>
            <a:off x="342900" y="5983141"/>
            <a:ext cx="8686800" cy="784830"/>
          </a:xfrm>
          <a:prstGeom prst="rect">
            <a:avLst/>
          </a:prstGeom>
          <a:noFill/>
          <a:ln w="9525">
            <a:noFill/>
            <a:miter lim="800000"/>
            <a:headEnd/>
            <a:tailEnd/>
          </a:ln>
        </p:spPr>
        <p:txBody>
          <a:bodyPr>
            <a:spAutoFit/>
          </a:bodyPr>
          <a:lstStyle/>
          <a:p>
            <a:pPr algn="r" eaLnBrk="0" hangingPunct="0">
              <a:defRPr/>
            </a:pPr>
            <a:endParaRPr lang="it-IT" sz="900" dirty="0">
              <a:solidFill>
                <a:schemeClr val="bg1"/>
              </a:solidFill>
              <a:latin typeface="Arial"/>
              <a:ea typeface="MS PGothic" pitchFamily="34" charset="-128"/>
              <a:cs typeface="Arial" pitchFamily="34" charset="0"/>
            </a:endParaRPr>
          </a:p>
          <a:p>
            <a:pPr marL="228600" indent="-228600" algn="r">
              <a:defRPr/>
            </a:pPr>
            <a:r>
              <a:rPr lang="en-GB" sz="900" dirty="0">
                <a:solidFill>
                  <a:schemeClr val="bg1"/>
                </a:solidFill>
                <a:latin typeface="Arial"/>
                <a:ea typeface="MS PGothic" pitchFamily="34" charset="-128"/>
                <a:cs typeface="Arial" pitchFamily="34" charset="0"/>
              </a:rPr>
              <a:t>1. Cotter et al. Eur J Heart Fail 2008;10:165</a:t>
            </a:r>
            <a:r>
              <a:rPr lang="en-GB" sz="900" dirty="0">
                <a:solidFill>
                  <a:schemeClr val="bg1"/>
                </a:solidFill>
                <a:latin typeface="Arial" pitchFamily="34" charset="0"/>
                <a:cs typeface="Arial" pitchFamily="34" charset="0"/>
              </a:rPr>
              <a:t>–9; 2. Hunt et al. J Am Coll Cardiol 2009;53:e1–e90; </a:t>
            </a:r>
          </a:p>
          <a:p>
            <a:pPr marL="228600" indent="-228600" algn="r">
              <a:defRPr/>
            </a:pPr>
            <a:r>
              <a:rPr lang="en-GB" sz="900" dirty="0">
                <a:solidFill>
                  <a:schemeClr val="bg1"/>
                </a:solidFill>
                <a:latin typeface="Arial" pitchFamily="34" charset="0"/>
                <a:cs typeface="Arial" pitchFamily="34" charset="0"/>
              </a:rPr>
              <a:t>3. Cotter et al. Am Heart J. 2008;155:9–18</a:t>
            </a:r>
            <a:r>
              <a:rPr lang="en-GB" sz="900" dirty="0">
                <a:solidFill>
                  <a:schemeClr val="bg1"/>
                </a:solidFill>
                <a:latin typeface="Arial"/>
                <a:ea typeface="MS PGothic" pitchFamily="34" charset="-128"/>
                <a:cs typeface="Arial" pitchFamily="34" charset="0"/>
              </a:rPr>
              <a:t>; 4. Bott-Fl</a:t>
            </a:r>
            <a:r>
              <a:rPr lang="en-GB" sz="900" dirty="0">
                <a:solidFill>
                  <a:schemeClr val="bg1"/>
                </a:solidFill>
                <a:latin typeface="Arial"/>
                <a:ea typeface="MS PGothic" pitchFamily="34" charset="-128"/>
                <a:cs typeface="Arial"/>
              </a:rPr>
              <a:t>ü</a:t>
            </a:r>
            <a:r>
              <a:rPr lang="en-GB" sz="900" dirty="0">
                <a:solidFill>
                  <a:schemeClr val="bg1"/>
                </a:solidFill>
                <a:latin typeface="Arial"/>
                <a:ea typeface="MS PGothic" pitchFamily="34" charset="-128"/>
                <a:cs typeface="Arial" pitchFamily="34" charset="0"/>
              </a:rPr>
              <a:t>gel et al. Eur J Heart Fail 2008;10:129</a:t>
            </a:r>
            <a:r>
              <a:rPr lang="en-GB" sz="900" dirty="0">
                <a:solidFill>
                  <a:schemeClr val="bg1"/>
                </a:solidFill>
                <a:latin typeface="Arial" pitchFamily="34" charset="0"/>
                <a:cs typeface="Arial" pitchFamily="34" charset="0"/>
              </a:rPr>
              <a:t>–32; </a:t>
            </a:r>
          </a:p>
          <a:p>
            <a:pPr marL="228600" indent="-228600" algn="r">
              <a:defRPr/>
            </a:pPr>
            <a:r>
              <a:rPr lang="en-GB" sz="900" dirty="0">
                <a:solidFill>
                  <a:schemeClr val="bg1"/>
                </a:solidFill>
                <a:latin typeface="Arial" pitchFamily="34" charset="0"/>
                <a:cs typeface="Arial" pitchFamily="34" charset="0"/>
              </a:rPr>
              <a:t>5. Feng &amp; Wang. J Geriatr Cardiol 2008;5:1–6; 6. Tsutsui et al. Am J Physiol Heart Circ Physiol 2011;301:H2181–90; </a:t>
            </a:r>
          </a:p>
          <a:p>
            <a:pPr marL="228600" indent="-228600" algn="r">
              <a:defRPr/>
            </a:pPr>
            <a:r>
              <a:rPr lang="en-GB" sz="900" dirty="0">
                <a:solidFill>
                  <a:schemeClr val="bg1"/>
                </a:solidFill>
                <a:latin typeface="Arial" pitchFamily="34" charset="0"/>
                <a:cs typeface="Arial" pitchFamily="34" charset="0"/>
              </a:rPr>
              <a:t>7. Oikonomou et al. Hellenic J Cardiol 2011;52:30–40; 8. Biolo et al. Circ Heart Fail 2010;3:44–50</a:t>
            </a:r>
            <a:endParaRPr lang="en-GB" sz="900" dirty="0">
              <a:solidFill>
                <a:schemeClr val="bg1"/>
              </a:solidFill>
              <a:latin typeface="Arial"/>
              <a:ea typeface="MS PGothic" pitchFamily="34" charset="-128"/>
              <a:cs typeface="Arial" pitchFamily="34" charset="0"/>
            </a:endParaRPr>
          </a:p>
        </p:txBody>
      </p:sp>
      <p:sp>
        <p:nvSpPr>
          <p:cNvPr id="231447" name="Rectangle 51"/>
          <p:cNvSpPr>
            <a:spLocks noChangeArrowheads="1"/>
          </p:cNvSpPr>
          <p:nvPr/>
        </p:nvSpPr>
        <p:spPr bwMode="auto">
          <a:xfrm>
            <a:off x="357188" y="5761327"/>
            <a:ext cx="8686800" cy="400050"/>
          </a:xfrm>
          <a:prstGeom prst="rect">
            <a:avLst/>
          </a:prstGeom>
          <a:noFill/>
          <a:ln w="9525">
            <a:noFill/>
            <a:miter lim="800000"/>
            <a:headEnd/>
            <a:tailEnd/>
          </a:ln>
        </p:spPr>
        <p:txBody>
          <a:bodyPr>
            <a:spAutoFit/>
          </a:bodyPr>
          <a:lstStyle/>
          <a:p>
            <a:pPr eaLnBrk="0" hangingPunct="0"/>
            <a:r>
              <a:rPr lang="en-GB" sz="1000" dirty="0">
                <a:solidFill>
                  <a:schemeClr val="bg1"/>
                </a:solidFill>
                <a:cs typeface="Arial" charset="0"/>
              </a:rPr>
              <a:t>AHF=acute heart failure; </a:t>
            </a:r>
            <a:r>
              <a:rPr lang="en-GB" sz="1000" dirty="0" err="1">
                <a:solidFill>
                  <a:schemeClr val="bg1"/>
                </a:solidFill>
                <a:cs typeface="Arial" charset="0"/>
              </a:rPr>
              <a:t>Ang</a:t>
            </a:r>
            <a:r>
              <a:rPr lang="en-GB" sz="1000" dirty="0">
                <a:solidFill>
                  <a:schemeClr val="bg1"/>
                </a:solidFill>
                <a:cs typeface="Arial" charset="0"/>
              </a:rPr>
              <a:t> II=</a:t>
            </a:r>
            <a:r>
              <a:rPr lang="en-GB" sz="1000" dirty="0" err="1">
                <a:solidFill>
                  <a:schemeClr val="bg1"/>
                </a:solidFill>
                <a:cs typeface="Arial" charset="0"/>
              </a:rPr>
              <a:t>angiotensin</a:t>
            </a:r>
            <a:r>
              <a:rPr lang="en-GB" sz="1000" dirty="0">
                <a:solidFill>
                  <a:schemeClr val="bg1"/>
                </a:solidFill>
                <a:cs typeface="Arial" charset="0"/>
              </a:rPr>
              <a:t> II; BP=blood pressure; GFR=</a:t>
            </a:r>
            <a:r>
              <a:rPr lang="en-GB" sz="1000" dirty="0" err="1">
                <a:solidFill>
                  <a:schemeClr val="bg1"/>
                </a:solidFill>
                <a:cs typeface="Arial" charset="0"/>
              </a:rPr>
              <a:t>glomerular</a:t>
            </a:r>
            <a:r>
              <a:rPr lang="en-GB" sz="1000" dirty="0">
                <a:solidFill>
                  <a:schemeClr val="bg1"/>
                </a:solidFill>
                <a:cs typeface="Arial" charset="0"/>
              </a:rPr>
              <a:t> filtration rate; MMP-2=matrix metalloproteinase-2; </a:t>
            </a:r>
            <a:br>
              <a:rPr lang="en-GB" sz="1000" dirty="0">
                <a:solidFill>
                  <a:schemeClr val="bg1"/>
                </a:solidFill>
                <a:cs typeface="Arial" charset="0"/>
              </a:rPr>
            </a:br>
            <a:r>
              <a:rPr lang="it-IT" sz="1000" dirty="0">
                <a:solidFill>
                  <a:schemeClr val="bg1"/>
                </a:solidFill>
                <a:ea typeface="MS PGothic" pitchFamily="34" charset="-128"/>
                <a:cs typeface="Arial" charset="0"/>
              </a:rPr>
              <a:t>NSAIDS=</a:t>
            </a:r>
            <a:r>
              <a:rPr lang="en-GB" sz="1000" dirty="0">
                <a:solidFill>
                  <a:schemeClr val="bg1"/>
                </a:solidFill>
                <a:cs typeface="Arial" charset="0"/>
              </a:rPr>
              <a:t>non-steroidal anti-inflammatory drugs; TIMP-1=tissue inhibitors of matrix metalloproteinases-1</a:t>
            </a:r>
            <a:endParaRPr lang="it-IT" sz="1000" dirty="0">
              <a:solidFill>
                <a:schemeClr val="bg1"/>
              </a:solidFill>
              <a:ea typeface="MS PGothic" pitchFamily="34" charset="-128"/>
              <a:cs typeface="Arial" charset="0"/>
            </a:endParaRPr>
          </a:p>
        </p:txBody>
      </p:sp>
      <p:sp>
        <p:nvSpPr>
          <p:cNvPr id="231448" name="TextBox 18"/>
          <p:cNvSpPr txBox="1">
            <a:spLocks noChangeArrowheads="1"/>
          </p:cNvSpPr>
          <p:nvPr/>
        </p:nvSpPr>
        <p:spPr bwMode="auto">
          <a:xfrm rot="16200000" flipH="1">
            <a:off x="-104775" y="2024569"/>
            <a:ext cx="1274763" cy="584775"/>
          </a:xfrm>
          <a:prstGeom prst="rect">
            <a:avLst/>
          </a:prstGeom>
          <a:noFill/>
          <a:ln w="9525">
            <a:noFill/>
            <a:miter lim="800000"/>
            <a:headEnd/>
            <a:tailEnd/>
          </a:ln>
        </p:spPr>
        <p:txBody>
          <a:bodyPr>
            <a:spAutoFit/>
          </a:bodyPr>
          <a:lstStyle/>
          <a:p>
            <a:pPr algn="ctr"/>
            <a:r>
              <a:rPr lang="en-US" sz="1600" b="1">
                <a:solidFill>
                  <a:schemeClr val="bg1"/>
                </a:solidFill>
                <a:cs typeface="Arial" charset="0"/>
              </a:rPr>
              <a:t>Initiation phase</a:t>
            </a:r>
          </a:p>
        </p:txBody>
      </p:sp>
      <p:sp>
        <p:nvSpPr>
          <p:cNvPr id="231449" name="TextBox 19"/>
          <p:cNvSpPr txBox="1">
            <a:spLocks noChangeArrowheads="1"/>
          </p:cNvSpPr>
          <p:nvPr/>
        </p:nvSpPr>
        <p:spPr bwMode="auto">
          <a:xfrm rot="16200000" flipH="1">
            <a:off x="-336550" y="4191506"/>
            <a:ext cx="1741488" cy="584775"/>
          </a:xfrm>
          <a:prstGeom prst="rect">
            <a:avLst/>
          </a:prstGeom>
          <a:noFill/>
          <a:ln w="9525">
            <a:noFill/>
            <a:miter lim="800000"/>
            <a:headEnd/>
            <a:tailEnd/>
          </a:ln>
        </p:spPr>
        <p:txBody>
          <a:bodyPr>
            <a:spAutoFit/>
          </a:bodyPr>
          <a:lstStyle/>
          <a:p>
            <a:pPr algn="ctr"/>
            <a:r>
              <a:rPr lang="en-US" sz="1600" b="1">
                <a:solidFill>
                  <a:schemeClr val="bg1"/>
                </a:solidFill>
                <a:cs typeface="Arial" charset="0"/>
              </a:rPr>
              <a:t>Amplification phase</a:t>
            </a:r>
          </a:p>
        </p:txBody>
      </p:sp>
      <p:sp>
        <p:nvSpPr>
          <p:cNvPr id="231450" name="Left Brace 20"/>
          <p:cNvSpPr>
            <a:spLocks/>
          </p:cNvSpPr>
          <p:nvPr/>
        </p:nvSpPr>
        <p:spPr bwMode="auto">
          <a:xfrm>
            <a:off x="823913" y="1663700"/>
            <a:ext cx="239712" cy="1228725"/>
          </a:xfrm>
          <a:prstGeom prst="leftBrace">
            <a:avLst>
              <a:gd name="adj1" fmla="val 8329"/>
              <a:gd name="adj2" fmla="val 50000"/>
            </a:avLst>
          </a:prstGeom>
          <a:noFill/>
          <a:ln w="38100" algn="ctr">
            <a:solidFill>
              <a:schemeClr val="bg1"/>
            </a:solidFill>
            <a:round/>
            <a:headEnd/>
            <a:tailEnd/>
          </a:ln>
        </p:spPr>
        <p:txBody>
          <a:bodyPr/>
          <a:lstStyle/>
          <a:p>
            <a:pPr algn="ctr"/>
            <a:endParaRPr lang="en-US" sz="1800">
              <a:solidFill>
                <a:srgbClr val="000000"/>
              </a:solidFill>
              <a:cs typeface="Arial" charset="0"/>
            </a:endParaRPr>
          </a:p>
        </p:txBody>
      </p:sp>
      <p:sp>
        <p:nvSpPr>
          <p:cNvPr id="231451" name="Left Brace 21"/>
          <p:cNvSpPr>
            <a:spLocks/>
          </p:cNvSpPr>
          <p:nvPr/>
        </p:nvSpPr>
        <p:spPr bwMode="auto">
          <a:xfrm>
            <a:off x="827088" y="3252788"/>
            <a:ext cx="252412" cy="2503487"/>
          </a:xfrm>
          <a:prstGeom prst="leftBrace">
            <a:avLst>
              <a:gd name="adj1" fmla="val 8311"/>
              <a:gd name="adj2" fmla="val 50000"/>
            </a:avLst>
          </a:prstGeom>
          <a:noFill/>
          <a:ln w="38100" algn="ctr">
            <a:solidFill>
              <a:schemeClr val="bg1"/>
            </a:solidFill>
            <a:round/>
            <a:headEnd/>
            <a:tailEnd/>
          </a:ln>
        </p:spPr>
        <p:txBody>
          <a:bodyPr/>
          <a:lstStyle/>
          <a:p>
            <a:pPr algn="ctr"/>
            <a:endParaRPr lang="en-US" sz="1800">
              <a:solidFill>
                <a:srgbClr val="000000"/>
              </a:solidFill>
              <a:cs typeface="Arial" charset="0"/>
            </a:endParaRPr>
          </a:p>
        </p:txBody>
      </p:sp>
    </p:spTree>
    <p:extLst>
      <p:ext uri="{BB962C8B-B14F-4D97-AF65-F5344CB8AC3E}">
        <p14:creationId xmlns="" xmlns:p14="http://schemas.microsoft.com/office/powerpoint/2010/main" val="21258793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4"/>
          <p:cNvPicPr>
            <a:picLocks noChangeAspect="1" noChangeArrowheads="1"/>
          </p:cNvPicPr>
          <p:nvPr/>
        </p:nvPicPr>
        <p:blipFill>
          <a:blip r:embed="rId3" cstate="print"/>
          <a:srcRect/>
          <a:stretch>
            <a:fillRect/>
          </a:stretch>
        </p:blipFill>
        <p:spPr bwMode="auto">
          <a:xfrm>
            <a:off x="4289425" y="4486275"/>
            <a:ext cx="565150" cy="760413"/>
          </a:xfrm>
          <a:prstGeom prst="rect">
            <a:avLst/>
          </a:prstGeom>
          <a:noFill/>
          <a:ln w="9525">
            <a:noFill/>
            <a:miter lim="800000"/>
            <a:headEnd/>
            <a:tailEnd/>
          </a:ln>
        </p:spPr>
      </p:pic>
      <p:pic>
        <p:nvPicPr>
          <p:cNvPr id="233474" name="Picture 2"/>
          <p:cNvPicPr>
            <a:picLocks noChangeAspect="1" noChangeArrowheads="1"/>
          </p:cNvPicPr>
          <p:nvPr/>
        </p:nvPicPr>
        <p:blipFill>
          <a:blip r:embed="rId4" cstate="print"/>
          <a:srcRect/>
          <a:stretch>
            <a:fillRect/>
          </a:stretch>
        </p:blipFill>
        <p:spPr bwMode="auto">
          <a:xfrm>
            <a:off x="4067175" y="1268413"/>
            <a:ext cx="830263" cy="1081087"/>
          </a:xfrm>
          <a:prstGeom prst="rect">
            <a:avLst/>
          </a:prstGeom>
          <a:noFill/>
          <a:ln w="9525">
            <a:noFill/>
            <a:miter lim="800000"/>
            <a:headEnd/>
            <a:tailEnd/>
          </a:ln>
        </p:spPr>
      </p:pic>
      <p:sp>
        <p:nvSpPr>
          <p:cNvPr id="233475" name="Rectangle 2"/>
          <p:cNvSpPr>
            <a:spLocks noGrp="1" noChangeArrowheads="1"/>
          </p:cNvSpPr>
          <p:nvPr>
            <p:ph type="title"/>
          </p:nvPr>
        </p:nvSpPr>
        <p:spPr>
          <a:xfrm>
            <a:off x="447675" y="219075"/>
            <a:ext cx="8226425" cy="923925"/>
          </a:xfrm>
        </p:spPr>
        <p:txBody>
          <a:bodyPr>
            <a:noAutofit/>
          </a:bodyPr>
          <a:lstStyle/>
          <a:p>
            <a:r>
              <a:rPr lang="en-GB" sz="2400" dirty="0" smtClean="0"/>
              <a:t>Signalling exists between the heart and kidneys in acute heart failure</a:t>
            </a:r>
          </a:p>
        </p:txBody>
      </p:sp>
      <p:sp>
        <p:nvSpPr>
          <p:cNvPr id="233476" name="Text Box 3"/>
          <p:cNvSpPr txBox="1">
            <a:spLocks noChangeArrowheads="1"/>
          </p:cNvSpPr>
          <p:nvPr/>
        </p:nvSpPr>
        <p:spPr bwMode="auto">
          <a:xfrm>
            <a:off x="1936837" y="6586538"/>
            <a:ext cx="6167437" cy="277812"/>
          </a:xfrm>
          <a:prstGeom prst="rect">
            <a:avLst/>
          </a:prstGeom>
          <a:noFill/>
          <a:ln w="9525" algn="ctr">
            <a:noFill/>
            <a:miter lim="800000"/>
            <a:headEnd/>
            <a:tailEnd/>
          </a:ln>
        </p:spPr>
        <p:txBody>
          <a:bodyPr lIns="0" tIns="0" rIns="108000" bIns="108000" anchor="b">
            <a:spAutoFit/>
          </a:bodyPr>
          <a:lstStyle/>
          <a:p>
            <a:pPr marL="342900" indent="-342900" algn="r"/>
            <a:r>
              <a:rPr lang="en-GB" sz="1100" dirty="0" err="1">
                <a:solidFill>
                  <a:schemeClr val="bg1"/>
                </a:solidFill>
                <a:ea typeface="MS PGothic" pitchFamily="34" charset="-128"/>
                <a:cs typeface="Times New Roman" pitchFamily="18" charset="0"/>
              </a:rPr>
              <a:t>Gheorghiade</a:t>
            </a:r>
            <a:r>
              <a:rPr lang="en-GB" sz="1100" dirty="0">
                <a:solidFill>
                  <a:schemeClr val="bg1"/>
                </a:solidFill>
                <a:ea typeface="MS PGothic" pitchFamily="34" charset="-128"/>
                <a:cs typeface="Times New Roman" pitchFamily="18" charset="0"/>
              </a:rPr>
              <a:t>, Pang</a:t>
            </a:r>
            <a:r>
              <a:rPr lang="en-GB" sz="1100" i="1" dirty="0">
                <a:solidFill>
                  <a:schemeClr val="bg1"/>
                </a:solidFill>
                <a:ea typeface="MS PGothic" pitchFamily="34" charset="-128"/>
                <a:cs typeface="Times New Roman" pitchFamily="18" charset="0"/>
              </a:rPr>
              <a:t>.</a:t>
            </a:r>
            <a:r>
              <a:rPr lang="en-GB" sz="1100" dirty="0">
                <a:solidFill>
                  <a:schemeClr val="bg1"/>
                </a:solidFill>
                <a:ea typeface="MS PGothic" pitchFamily="34" charset="-128"/>
                <a:cs typeface="Times New Roman" pitchFamily="18" charset="0"/>
              </a:rPr>
              <a:t> J Am </a:t>
            </a:r>
            <a:r>
              <a:rPr lang="en-GB" sz="1100" dirty="0" err="1">
                <a:solidFill>
                  <a:schemeClr val="bg1"/>
                </a:solidFill>
                <a:ea typeface="MS PGothic" pitchFamily="34" charset="-128"/>
                <a:cs typeface="Times New Roman" pitchFamily="18" charset="0"/>
              </a:rPr>
              <a:t>Coll</a:t>
            </a:r>
            <a:r>
              <a:rPr lang="en-GB" sz="1100" dirty="0">
                <a:solidFill>
                  <a:schemeClr val="bg1"/>
                </a:solidFill>
                <a:ea typeface="MS PGothic" pitchFamily="34" charset="-128"/>
                <a:cs typeface="Times New Roman" pitchFamily="18" charset="0"/>
              </a:rPr>
              <a:t> </a:t>
            </a:r>
            <a:r>
              <a:rPr lang="en-GB" sz="1100" dirty="0" err="1">
                <a:solidFill>
                  <a:schemeClr val="bg1"/>
                </a:solidFill>
                <a:ea typeface="MS PGothic" pitchFamily="34" charset="-128"/>
                <a:cs typeface="Times New Roman" pitchFamily="18" charset="0"/>
              </a:rPr>
              <a:t>Cardiol</a:t>
            </a:r>
            <a:r>
              <a:rPr lang="en-GB" sz="1100" dirty="0">
                <a:solidFill>
                  <a:schemeClr val="bg1"/>
                </a:solidFill>
                <a:ea typeface="MS PGothic" pitchFamily="34" charset="-128"/>
                <a:cs typeface="Times New Roman" pitchFamily="18" charset="0"/>
              </a:rPr>
              <a:t> 2009;53:557–73</a:t>
            </a:r>
          </a:p>
        </p:txBody>
      </p:sp>
      <p:sp>
        <p:nvSpPr>
          <p:cNvPr id="233477" name="Rectangle 4"/>
          <p:cNvSpPr>
            <a:spLocks noChangeArrowheads="1"/>
          </p:cNvSpPr>
          <p:nvPr/>
        </p:nvSpPr>
        <p:spPr bwMode="auto">
          <a:xfrm>
            <a:off x="63500" y="2390775"/>
            <a:ext cx="2871788" cy="285750"/>
          </a:xfrm>
          <a:prstGeom prst="rect">
            <a:avLst/>
          </a:prstGeom>
          <a:noFill/>
          <a:ln w="9525">
            <a:noFill/>
            <a:miter lim="800000"/>
            <a:headEnd/>
            <a:tailEnd/>
          </a:ln>
        </p:spPr>
        <p:txBody>
          <a:bodyPr wrap="none" anchor="ctr"/>
          <a:lstStyle/>
          <a:p>
            <a:pPr algn="r"/>
            <a:r>
              <a:rPr lang="en-GB" sz="1400">
                <a:solidFill>
                  <a:schemeClr val="accent1">
                    <a:lumMod val="20000"/>
                    <a:lumOff val="80000"/>
                  </a:schemeClr>
                </a:solidFill>
                <a:cs typeface="Arial" charset="0"/>
              </a:rPr>
              <a:t>Decreased cardiac performance</a:t>
            </a:r>
          </a:p>
        </p:txBody>
      </p:sp>
      <p:sp>
        <p:nvSpPr>
          <p:cNvPr id="233478" name="AutoShape 5"/>
          <p:cNvSpPr>
            <a:spLocks noChangeArrowheads="1"/>
          </p:cNvSpPr>
          <p:nvPr/>
        </p:nvSpPr>
        <p:spPr bwMode="auto">
          <a:xfrm>
            <a:off x="2555875" y="4737100"/>
            <a:ext cx="2747963" cy="481013"/>
          </a:xfrm>
          <a:prstGeom prst="roundRect">
            <a:avLst>
              <a:gd name="adj" fmla="val 16667"/>
            </a:avLst>
          </a:prstGeom>
          <a:noFill/>
          <a:ln w="9525" algn="ctr">
            <a:noFill/>
            <a:round/>
            <a:headEnd/>
            <a:tailEnd/>
          </a:ln>
        </p:spPr>
        <p:txBody>
          <a:bodyPr wrap="none" anchor="ctr"/>
          <a:lstStyle/>
          <a:p>
            <a:pPr algn="ctr"/>
            <a:r>
              <a:rPr lang="en-GB" sz="1800" dirty="0">
                <a:solidFill>
                  <a:schemeClr val="bg1"/>
                </a:solidFill>
                <a:cs typeface="Arial" charset="0"/>
              </a:rPr>
              <a:t>Kidney</a:t>
            </a:r>
          </a:p>
        </p:txBody>
      </p:sp>
      <p:sp>
        <p:nvSpPr>
          <p:cNvPr id="233479" name="AutoShape 6"/>
          <p:cNvSpPr>
            <a:spLocks noChangeArrowheads="1"/>
          </p:cNvSpPr>
          <p:nvPr/>
        </p:nvSpPr>
        <p:spPr bwMode="auto">
          <a:xfrm>
            <a:off x="2369132" y="1296988"/>
            <a:ext cx="2747963" cy="481012"/>
          </a:xfrm>
          <a:prstGeom prst="roundRect">
            <a:avLst>
              <a:gd name="adj" fmla="val 16667"/>
            </a:avLst>
          </a:prstGeom>
          <a:noFill/>
          <a:ln w="9525">
            <a:noFill/>
            <a:round/>
            <a:headEnd/>
            <a:tailEnd/>
          </a:ln>
        </p:spPr>
        <p:txBody>
          <a:bodyPr wrap="none" anchor="ctr"/>
          <a:lstStyle/>
          <a:p>
            <a:pPr algn="ctr"/>
            <a:r>
              <a:rPr lang="en-GB" sz="1800" dirty="0">
                <a:solidFill>
                  <a:schemeClr val="bg1"/>
                </a:solidFill>
                <a:cs typeface="Arial" charset="0"/>
              </a:rPr>
              <a:t>Heart</a:t>
            </a:r>
          </a:p>
        </p:txBody>
      </p:sp>
      <p:sp>
        <p:nvSpPr>
          <p:cNvPr id="233480" name="Rectangle 7"/>
          <p:cNvSpPr>
            <a:spLocks noChangeArrowheads="1"/>
          </p:cNvSpPr>
          <p:nvPr/>
        </p:nvSpPr>
        <p:spPr bwMode="auto">
          <a:xfrm>
            <a:off x="6173788" y="2344738"/>
            <a:ext cx="2678112" cy="398462"/>
          </a:xfrm>
          <a:prstGeom prst="rect">
            <a:avLst/>
          </a:prstGeom>
          <a:noFill/>
          <a:ln w="9525">
            <a:noFill/>
            <a:miter lim="800000"/>
            <a:headEnd/>
            <a:tailEnd/>
          </a:ln>
        </p:spPr>
        <p:txBody>
          <a:bodyPr wrap="none" anchor="ctr"/>
          <a:lstStyle/>
          <a:p>
            <a:r>
              <a:rPr lang="en-GB" sz="1400" dirty="0">
                <a:solidFill>
                  <a:schemeClr val="accent1">
                    <a:lumMod val="20000"/>
                    <a:lumOff val="80000"/>
                  </a:schemeClr>
                </a:solidFill>
                <a:cs typeface="Arial" charset="0"/>
              </a:rPr>
              <a:t>Decreased cardiac output </a:t>
            </a:r>
            <a:br>
              <a:rPr lang="en-GB" sz="1400" dirty="0">
                <a:solidFill>
                  <a:schemeClr val="accent1">
                    <a:lumMod val="20000"/>
                    <a:lumOff val="80000"/>
                  </a:schemeClr>
                </a:solidFill>
                <a:cs typeface="Arial" charset="0"/>
              </a:rPr>
            </a:br>
            <a:r>
              <a:rPr lang="en-GB" sz="1400" dirty="0">
                <a:solidFill>
                  <a:schemeClr val="accent1">
                    <a:lumMod val="20000"/>
                    <a:lumOff val="80000"/>
                  </a:schemeClr>
                </a:solidFill>
                <a:cs typeface="Arial" charset="0"/>
              </a:rPr>
              <a:t>and/or systemic vasoconstriction*</a:t>
            </a:r>
          </a:p>
        </p:txBody>
      </p:sp>
      <p:sp>
        <p:nvSpPr>
          <p:cNvPr id="233481" name="Rectangle 8"/>
          <p:cNvSpPr>
            <a:spLocks noChangeArrowheads="1"/>
          </p:cNvSpPr>
          <p:nvPr/>
        </p:nvSpPr>
        <p:spPr bwMode="auto">
          <a:xfrm>
            <a:off x="6173788" y="3340100"/>
            <a:ext cx="2255837" cy="338138"/>
          </a:xfrm>
          <a:prstGeom prst="rect">
            <a:avLst/>
          </a:prstGeom>
          <a:noFill/>
          <a:ln w="9525">
            <a:noFill/>
            <a:miter lim="800000"/>
            <a:headEnd/>
            <a:tailEnd/>
          </a:ln>
        </p:spPr>
        <p:txBody>
          <a:bodyPr wrap="none" anchor="ctr"/>
          <a:lstStyle/>
          <a:p>
            <a:r>
              <a:rPr lang="en-GB" sz="1400">
                <a:solidFill>
                  <a:schemeClr val="accent1">
                    <a:lumMod val="20000"/>
                    <a:lumOff val="80000"/>
                  </a:schemeClr>
                </a:solidFill>
                <a:cs typeface="Arial" charset="0"/>
              </a:rPr>
              <a:t>High renal venous pressure </a:t>
            </a:r>
          </a:p>
        </p:txBody>
      </p:sp>
      <p:sp>
        <p:nvSpPr>
          <p:cNvPr id="233482" name="Rectangle 9"/>
          <p:cNvSpPr>
            <a:spLocks noChangeArrowheads="1"/>
          </p:cNvSpPr>
          <p:nvPr/>
        </p:nvSpPr>
        <p:spPr bwMode="auto">
          <a:xfrm>
            <a:off x="6173788" y="4132263"/>
            <a:ext cx="2098675" cy="336550"/>
          </a:xfrm>
          <a:prstGeom prst="rect">
            <a:avLst/>
          </a:prstGeom>
          <a:noFill/>
          <a:ln w="9525">
            <a:noFill/>
            <a:miter lim="800000"/>
            <a:headEnd/>
            <a:tailEnd/>
          </a:ln>
        </p:spPr>
        <p:txBody>
          <a:bodyPr wrap="none" anchor="ctr"/>
          <a:lstStyle/>
          <a:p>
            <a:r>
              <a:rPr lang="en-GB" sz="1400" dirty="0" err="1">
                <a:solidFill>
                  <a:schemeClr val="accent1">
                    <a:lumMod val="20000"/>
                    <a:lumOff val="80000"/>
                  </a:schemeClr>
                </a:solidFill>
                <a:cs typeface="Arial" charset="0"/>
              </a:rPr>
              <a:t>Neurohormonal</a:t>
            </a:r>
            <a:r>
              <a:rPr lang="en-GB" sz="1400" dirty="0">
                <a:solidFill>
                  <a:schemeClr val="accent1">
                    <a:lumMod val="20000"/>
                    <a:lumOff val="80000"/>
                  </a:schemeClr>
                </a:solidFill>
                <a:cs typeface="Arial" charset="0"/>
              </a:rPr>
              <a:t> activation</a:t>
            </a:r>
          </a:p>
        </p:txBody>
      </p:sp>
      <p:sp>
        <p:nvSpPr>
          <p:cNvPr id="233483" name="Rectangle 10"/>
          <p:cNvSpPr>
            <a:spLocks noChangeArrowheads="1"/>
          </p:cNvSpPr>
          <p:nvPr/>
        </p:nvSpPr>
        <p:spPr bwMode="auto">
          <a:xfrm>
            <a:off x="927100" y="3219450"/>
            <a:ext cx="2074863" cy="338138"/>
          </a:xfrm>
          <a:prstGeom prst="rect">
            <a:avLst/>
          </a:prstGeom>
          <a:noFill/>
          <a:ln w="9525">
            <a:noFill/>
            <a:miter lim="800000"/>
            <a:headEnd/>
            <a:tailEnd/>
          </a:ln>
        </p:spPr>
        <p:txBody>
          <a:bodyPr wrap="none" anchor="ctr"/>
          <a:lstStyle/>
          <a:p>
            <a:pPr algn="r"/>
            <a:r>
              <a:rPr lang="en-GB" sz="1400" dirty="0">
                <a:solidFill>
                  <a:schemeClr val="accent1">
                    <a:lumMod val="20000"/>
                    <a:lumOff val="80000"/>
                  </a:schemeClr>
                </a:solidFill>
                <a:cs typeface="Arial" charset="0"/>
              </a:rPr>
              <a:t>Increased sodium and</a:t>
            </a:r>
          </a:p>
          <a:p>
            <a:pPr algn="r"/>
            <a:r>
              <a:rPr lang="en-GB" sz="1400" dirty="0">
                <a:solidFill>
                  <a:schemeClr val="accent1">
                    <a:lumMod val="20000"/>
                    <a:lumOff val="80000"/>
                  </a:schemeClr>
                </a:solidFill>
                <a:cs typeface="Arial" charset="0"/>
              </a:rPr>
              <a:t>water retention</a:t>
            </a:r>
          </a:p>
        </p:txBody>
      </p:sp>
      <p:sp>
        <p:nvSpPr>
          <p:cNvPr id="233484" name="Rectangle 11"/>
          <p:cNvSpPr>
            <a:spLocks noChangeArrowheads="1"/>
          </p:cNvSpPr>
          <p:nvPr/>
        </p:nvSpPr>
        <p:spPr bwMode="auto">
          <a:xfrm>
            <a:off x="3551238" y="4387850"/>
            <a:ext cx="1573212" cy="1485900"/>
          </a:xfrm>
          <a:prstGeom prst="rect">
            <a:avLst/>
          </a:prstGeom>
          <a:noFill/>
          <a:ln w="9525">
            <a:noFill/>
            <a:miter lim="800000"/>
            <a:headEnd/>
            <a:tailEnd/>
          </a:ln>
        </p:spPr>
        <p:txBody>
          <a:bodyPr wrap="none" anchor="ctr"/>
          <a:lstStyle/>
          <a:p>
            <a:pPr algn="ctr"/>
            <a:endParaRPr lang="en-US" sz="1400">
              <a:solidFill>
                <a:srgbClr val="00004C"/>
              </a:solidFill>
              <a:cs typeface="Arial" charset="0"/>
            </a:endParaRPr>
          </a:p>
        </p:txBody>
      </p:sp>
      <p:sp>
        <p:nvSpPr>
          <p:cNvPr id="233485" name="Rectangle 12"/>
          <p:cNvSpPr>
            <a:spLocks noChangeArrowheads="1"/>
          </p:cNvSpPr>
          <p:nvPr/>
        </p:nvSpPr>
        <p:spPr bwMode="auto">
          <a:xfrm>
            <a:off x="625475" y="4117975"/>
            <a:ext cx="2347913" cy="338138"/>
          </a:xfrm>
          <a:prstGeom prst="rect">
            <a:avLst/>
          </a:prstGeom>
          <a:noFill/>
          <a:ln w="9525">
            <a:noFill/>
            <a:miter lim="800000"/>
            <a:headEnd/>
            <a:tailEnd/>
          </a:ln>
        </p:spPr>
        <p:txBody>
          <a:bodyPr wrap="none" anchor="ctr"/>
          <a:lstStyle/>
          <a:p>
            <a:pPr algn="r"/>
            <a:r>
              <a:rPr lang="en-GB" sz="1400">
                <a:solidFill>
                  <a:schemeClr val="accent1">
                    <a:lumMod val="20000"/>
                    <a:lumOff val="80000"/>
                  </a:schemeClr>
                </a:solidFill>
                <a:cs typeface="Arial" charset="0"/>
              </a:rPr>
              <a:t>Impaired renal function</a:t>
            </a:r>
          </a:p>
        </p:txBody>
      </p:sp>
      <p:sp>
        <p:nvSpPr>
          <p:cNvPr id="233486" name="Rectangle 13"/>
          <p:cNvSpPr>
            <a:spLocks noChangeArrowheads="1"/>
          </p:cNvSpPr>
          <p:nvPr/>
        </p:nvSpPr>
        <p:spPr bwMode="auto">
          <a:xfrm>
            <a:off x="3608388" y="5778500"/>
            <a:ext cx="1755775" cy="687388"/>
          </a:xfrm>
          <a:prstGeom prst="rect">
            <a:avLst/>
          </a:prstGeom>
          <a:noFill/>
          <a:ln w="9525">
            <a:noFill/>
            <a:miter lim="800000"/>
            <a:headEnd/>
            <a:tailEnd/>
          </a:ln>
        </p:spPr>
        <p:txBody>
          <a:bodyPr>
            <a:spAutoFit/>
          </a:bodyPr>
          <a:lstStyle/>
          <a:p>
            <a:pPr>
              <a:buClr>
                <a:srgbClr val="BFBFBF"/>
              </a:buClr>
              <a:buFontTx/>
              <a:buChar char="•"/>
              <a:tabLst>
                <a:tab pos="363538" algn="l"/>
              </a:tabLst>
            </a:pPr>
            <a:r>
              <a:rPr lang="en-GB" sz="1300" dirty="0">
                <a:solidFill>
                  <a:schemeClr val="bg1"/>
                </a:solidFill>
                <a:cs typeface="Arial" charset="0"/>
              </a:rPr>
              <a:t> Diabetes</a:t>
            </a:r>
          </a:p>
          <a:p>
            <a:pPr>
              <a:buClr>
                <a:srgbClr val="BFBFBF"/>
              </a:buClr>
              <a:buFontTx/>
              <a:buChar char="•"/>
              <a:tabLst>
                <a:tab pos="363538" algn="l"/>
              </a:tabLst>
            </a:pPr>
            <a:r>
              <a:rPr lang="en-GB" sz="1300" dirty="0">
                <a:solidFill>
                  <a:schemeClr val="bg1"/>
                </a:solidFill>
                <a:cs typeface="Arial" charset="0"/>
              </a:rPr>
              <a:t> Hypertension </a:t>
            </a:r>
          </a:p>
          <a:p>
            <a:pPr>
              <a:buClr>
                <a:srgbClr val="BFBFBF"/>
              </a:buClr>
              <a:buFontTx/>
              <a:buChar char="•"/>
              <a:tabLst>
                <a:tab pos="363538" algn="l"/>
              </a:tabLst>
            </a:pPr>
            <a:r>
              <a:rPr lang="en-GB" sz="1300" dirty="0">
                <a:solidFill>
                  <a:schemeClr val="bg1"/>
                </a:solidFill>
                <a:cs typeface="Arial" charset="0"/>
              </a:rPr>
              <a:t> Atherosclerosis</a:t>
            </a:r>
          </a:p>
        </p:txBody>
      </p:sp>
      <p:sp>
        <p:nvSpPr>
          <p:cNvPr id="233487" name="Rectangle 15"/>
          <p:cNvSpPr>
            <a:spLocks noChangeArrowheads="1"/>
          </p:cNvSpPr>
          <p:nvPr/>
        </p:nvSpPr>
        <p:spPr bwMode="auto">
          <a:xfrm>
            <a:off x="3609975" y="5561013"/>
            <a:ext cx="1898650" cy="304800"/>
          </a:xfrm>
          <a:prstGeom prst="rect">
            <a:avLst/>
          </a:prstGeom>
          <a:noFill/>
          <a:ln w="9525">
            <a:noFill/>
            <a:miter lim="800000"/>
            <a:headEnd/>
            <a:tailEnd/>
          </a:ln>
        </p:spPr>
        <p:txBody>
          <a:bodyPr wrap="none">
            <a:spAutoFit/>
          </a:bodyPr>
          <a:lstStyle/>
          <a:p>
            <a:r>
              <a:rPr lang="en-GB" sz="1400">
                <a:solidFill>
                  <a:srgbClr val="00004C"/>
                </a:solidFill>
                <a:cs typeface="Arial" charset="0"/>
              </a:rPr>
              <a:t>Intrinsic renal disease</a:t>
            </a:r>
          </a:p>
        </p:txBody>
      </p:sp>
      <p:sp>
        <p:nvSpPr>
          <p:cNvPr id="233488" name="AutoShape 18"/>
          <p:cNvSpPr>
            <a:spLocks noChangeArrowheads="1"/>
          </p:cNvSpPr>
          <p:nvPr/>
        </p:nvSpPr>
        <p:spPr bwMode="auto">
          <a:xfrm rot="10800000">
            <a:off x="2382838" y="2660650"/>
            <a:ext cx="495300" cy="428625"/>
          </a:xfrm>
          <a:prstGeom prst="downArrow">
            <a:avLst>
              <a:gd name="adj1" fmla="val 50000"/>
              <a:gd name="adj2" fmla="val 25000"/>
            </a:avLst>
          </a:prstGeom>
          <a:gradFill rotWithShape="1">
            <a:gsLst>
              <a:gs pos="0">
                <a:schemeClr val="bg1"/>
              </a:gs>
              <a:gs pos="100000">
                <a:schemeClr val="tx1"/>
              </a:gs>
            </a:gsLst>
            <a:lin ang="5400000" scaled="1"/>
          </a:gradFill>
          <a:ln w="9525">
            <a:noFill/>
            <a:miter lim="800000"/>
            <a:headEnd/>
            <a:tailEnd/>
          </a:ln>
        </p:spPr>
        <p:txBody>
          <a:bodyPr wrap="none" anchor="ctr"/>
          <a:lstStyle/>
          <a:p>
            <a:pPr algn="ctr"/>
            <a:endParaRPr lang="en-US" sz="1800" b="1">
              <a:solidFill>
                <a:srgbClr val="000000"/>
              </a:solidFill>
              <a:cs typeface="Arial" charset="0"/>
            </a:endParaRPr>
          </a:p>
        </p:txBody>
      </p:sp>
      <p:sp>
        <p:nvSpPr>
          <p:cNvPr id="233489" name="AutoShape 19"/>
          <p:cNvSpPr>
            <a:spLocks noChangeArrowheads="1"/>
          </p:cNvSpPr>
          <p:nvPr/>
        </p:nvSpPr>
        <p:spPr bwMode="auto">
          <a:xfrm rot="10800000">
            <a:off x="2382838" y="3654425"/>
            <a:ext cx="495300" cy="425450"/>
          </a:xfrm>
          <a:prstGeom prst="downArrow">
            <a:avLst>
              <a:gd name="adj1" fmla="val 50000"/>
              <a:gd name="adj2" fmla="val 25000"/>
            </a:avLst>
          </a:prstGeom>
          <a:gradFill rotWithShape="1">
            <a:gsLst>
              <a:gs pos="0">
                <a:schemeClr val="bg1"/>
              </a:gs>
              <a:gs pos="100000">
                <a:schemeClr val="tx1"/>
              </a:gs>
            </a:gsLst>
            <a:lin ang="5400000" scaled="1"/>
          </a:gradFill>
          <a:ln w="9525">
            <a:noFill/>
            <a:miter lim="800000"/>
            <a:headEnd/>
            <a:tailEnd/>
          </a:ln>
        </p:spPr>
        <p:txBody>
          <a:bodyPr wrap="none" anchor="ctr"/>
          <a:lstStyle/>
          <a:p>
            <a:pPr algn="ctr"/>
            <a:endParaRPr lang="en-US" sz="1800" b="1">
              <a:solidFill>
                <a:srgbClr val="000000"/>
              </a:solidFill>
              <a:cs typeface="Arial" charset="0"/>
            </a:endParaRPr>
          </a:p>
        </p:txBody>
      </p:sp>
      <p:sp>
        <p:nvSpPr>
          <p:cNvPr id="233490" name="AutoShape 20"/>
          <p:cNvSpPr>
            <a:spLocks noChangeArrowheads="1"/>
          </p:cNvSpPr>
          <p:nvPr/>
        </p:nvSpPr>
        <p:spPr bwMode="auto">
          <a:xfrm rot="10800000">
            <a:off x="4321175" y="5304990"/>
            <a:ext cx="495300" cy="349250"/>
          </a:xfrm>
          <a:prstGeom prst="downArrow">
            <a:avLst>
              <a:gd name="adj1" fmla="val 50000"/>
              <a:gd name="adj2" fmla="val 25000"/>
            </a:avLst>
          </a:prstGeom>
          <a:gradFill rotWithShape="1">
            <a:gsLst>
              <a:gs pos="0">
                <a:schemeClr val="bg1"/>
              </a:gs>
              <a:gs pos="100000">
                <a:schemeClr val="tx1"/>
              </a:gs>
            </a:gsLst>
            <a:lin ang="5400000" scaled="1"/>
          </a:gradFill>
          <a:ln w="9525">
            <a:noFill/>
            <a:miter lim="800000"/>
            <a:headEnd/>
            <a:tailEnd/>
          </a:ln>
        </p:spPr>
        <p:txBody>
          <a:bodyPr wrap="none" anchor="ctr"/>
          <a:lstStyle/>
          <a:p>
            <a:pPr algn="ctr"/>
            <a:endParaRPr lang="en-US" sz="1800" b="1">
              <a:solidFill>
                <a:srgbClr val="000000"/>
              </a:solidFill>
              <a:cs typeface="Arial" charset="0"/>
            </a:endParaRPr>
          </a:p>
        </p:txBody>
      </p:sp>
      <p:sp>
        <p:nvSpPr>
          <p:cNvPr id="233491" name="AutoShape 21"/>
          <p:cNvSpPr>
            <a:spLocks noChangeArrowheads="1"/>
          </p:cNvSpPr>
          <p:nvPr/>
        </p:nvSpPr>
        <p:spPr bwMode="auto">
          <a:xfrm rot="5400000" flipH="1">
            <a:off x="2547938" y="1670050"/>
            <a:ext cx="598487" cy="658813"/>
          </a:xfrm>
          <a:custGeom>
            <a:avLst/>
            <a:gdLst>
              <a:gd name="T0" fmla="*/ 318863229 w 21600"/>
              <a:gd name="T1" fmla="*/ 0 h 21600"/>
              <a:gd name="T2" fmla="*/ 178235737 w 21600"/>
              <a:gd name="T3" fmla="*/ 204294604 h 21600"/>
              <a:gd name="T4" fmla="*/ 0 w 21600"/>
              <a:gd name="T5" fmla="*/ 496238147 h 21600"/>
              <a:gd name="T6" fmla="*/ 196911960 w 21600"/>
              <a:gd name="T7" fmla="*/ 612884972 h 21600"/>
              <a:gd name="T8" fmla="*/ 393824807 w 21600"/>
              <a:gd name="T9" fmla="*/ 425614394 h 21600"/>
              <a:gd name="T10" fmla="*/ 459469276 w 21600"/>
              <a:gd name="T11" fmla="*/ 204294604 h 21600"/>
              <a:gd name="T12" fmla="*/ 17694720 60000 65536"/>
              <a:gd name="T13" fmla="*/ 11796480 60000 65536"/>
              <a:gd name="T14" fmla="*/ 11796480 60000 65536"/>
              <a:gd name="T15" fmla="*/ 5898240 60000 65536"/>
              <a:gd name="T16" fmla="*/ 0 60000 65536"/>
              <a:gd name="T17" fmla="*/ 0 60000 65536"/>
              <a:gd name="T18" fmla="*/ 0 w 21600"/>
              <a:gd name="T19" fmla="*/ 13376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990" y="0"/>
                </a:moveTo>
                <a:lnTo>
                  <a:pt x="8379" y="7200"/>
                </a:lnTo>
                <a:lnTo>
                  <a:pt x="11465" y="7200"/>
                </a:lnTo>
                <a:lnTo>
                  <a:pt x="11465" y="13376"/>
                </a:lnTo>
                <a:lnTo>
                  <a:pt x="0" y="13376"/>
                </a:lnTo>
                <a:lnTo>
                  <a:pt x="0" y="21600"/>
                </a:lnTo>
                <a:lnTo>
                  <a:pt x="18514" y="21600"/>
                </a:lnTo>
                <a:lnTo>
                  <a:pt x="18514" y="7200"/>
                </a:lnTo>
                <a:lnTo>
                  <a:pt x="21600" y="7200"/>
                </a:lnTo>
                <a:lnTo>
                  <a:pt x="14990" y="0"/>
                </a:lnTo>
                <a:close/>
              </a:path>
            </a:pathLst>
          </a:custGeom>
          <a:gradFill rotWithShape="1">
            <a:gsLst>
              <a:gs pos="0">
                <a:schemeClr val="bg1"/>
              </a:gs>
              <a:gs pos="100000">
                <a:schemeClr val="tx1"/>
              </a:gs>
            </a:gsLst>
            <a:lin ang="0" scaled="1"/>
          </a:gradFill>
          <a:ln w="9525">
            <a:noFill/>
            <a:miter lim="800000"/>
            <a:headEnd/>
            <a:tailEnd/>
          </a:ln>
        </p:spPr>
        <p:txBody>
          <a:bodyPr wrap="none" anchor="ctr"/>
          <a:lstStyle/>
          <a:p>
            <a:endParaRPr lang="en-US" sz="1800">
              <a:solidFill>
                <a:srgbClr val="000000"/>
              </a:solidFill>
              <a:cs typeface="Arial" charset="0"/>
            </a:endParaRPr>
          </a:p>
        </p:txBody>
      </p:sp>
      <p:sp>
        <p:nvSpPr>
          <p:cNvPr id="233492" name="AutoShape 22"/>
          <p:cNvSpPr>
            <a:spLocks noChangeArrowheads="1"/>
          </p:cNvSpPr>
          <p:nvPr/>
        </p:nvSpPr>
        <p:spPr bwMode="auto">
          <a:xfrm flipH="1">
            <a:off x="2403475" y="4438650"/>
            <a:ext cx="688975" cy="531813"/>
          </a:xfrm>
          <a:custGeom>
            <a:avLst/>
            <a:gdLst>
              <a:gd name="T0" fmla="*/ 486464020 w 21600"/>
              <a:gd name="T1" fmla="*/ 0 h 21600"/>
              <a:gd name="T2" fmla="*/ 271920089 w 21600"/>
              <a:gd name="T3" fmla="*/ 107460312 h 21600"/>
              <a:gd name="T4" fmla="*/ 0 w 21600"/>
              <a:gd name="T5" fmla="*/ 261023870 h 21600"/>
              <a:gd name="T6" fmla="*/ 300413023 w 21600"/>
              <a:gd name="T7" fmla="*/ 322380886 h 21600"/>
              <a:gd name="T8" fmla="*/ 600827066 w 21600"/>
              <a:gd name="T9" fmla="*/ 223875760 h 21600"/>
              <a:gd name="T10" fmla="*/ 700975415 w 21600"/>
              <a:gd name="T11" fmla="*/ 107460312 h 21600"/>
              <a:gd name="T12" fmla="*/ 17694720 60000 65536"/>
              <a:gd name="T13" fmla="*/ 11796480 60000 65536"/>
              <a:gd name="T14" fmla="*/ 11796480 60000 65536"/>
              <a:gd name="T15" fmla="*/ 5898240 60000 65536"/>
              <a:gd name="T16" fmla="*/ 0 60000 65536"/>
              <a:gd name="T17" fmla="*/ 0 60000 65536"/>
              <a:gd name="T18" fmla="*/ 0 w 21600"/>
              <a:gd name="T19" fmla="*/ 13376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990" y="0"/>
                </a:moveTo>
                <a:lnTo>
                  <a:pt x="8379" y="7200"/>
                </a:lnTo>
                <a:lnTo>
                  <a:pt x="11465" y="7200"/>
                </a:lnTo>
                <a:lnTo>
                  <a:pt x="11465" y="13376"/>
                </a:lnTo>
                <a:lnTo>
                  <a:pt x="0" y="13376"/>
                </a:lnTo>
                <a:lnTo>
                  <a:pt x="0" y="21600"/>
                </a:lnTo>
                <a:lnTo>
                  <a:pt x="18514" y="21600"/>
                </a:lnTo>
                <a:lnTo>
                  <a:pt x="18514" y="7200"/>
                </a:lnTo>
                <a:lnTo>
                  <a:pt x="21600" y="7200"/>
                </a:lnTo>
                <a:lnTo>
                  <a:pt x="14990" y="0"/>
                </a:lnTo>
                <a:close/>
              </a:path>
            </a:pathLst>
          </a:custGeom>
          <a:gradFill rotWithShape="1">
            <a:gsLst>
              <a:gs pos="0">
                <a:schemeClr val="bg1"/>
              </a:gs>
              <a:gs pos="100000">
                <a:schemeClr val="tx1"/>
              </a:gs>
            </a:gsLst>
            <a:lin ang="0" scaled="1"/>
          </a:gradFill>
          <a:ln w="9525">
            <a:noFill/>
            <a:miter lim="800000"/>
            <a:headEnd/>
            <a:tailEnd/>
          </a:ln>
        </p:spPr>
        <p:txBody>
          <a:bodyPr wrap="none" anchor="ctr"/>
          <a:lstStyle/>
          <a:p>
            <a:endParaRPr lang="en-US" sz="1800">
              <a:solidFill>
                <a:srgbClr val="000000"/>
              </a:solidFill>
              <a:cs typeface="Arial" charset="0"/>
            </a:endParaRPr>
          </a:p>
        </p:txBody>
      </p:sp>
      <p:sp>
        <p:nvSpPr>
          <p:cNvPr id="233493" name="AutoShape 23"/>
          <p:cNvSpPr>
            <a:spLocks noChangeArrowheads="1"/>
          </p:cNvSpPr>
          <p:nvPr/>
        </p:nvSpPr>
        <p:spPr bwMode="auto">
          <a:xfrm flipH="1">
            <a:off x="6242050" y="2868613"/>
            <a:ext cx="495300" cy="425450"/>
          </a:xfrm>
          <a:prstGeom prst="downArrow">
            <a:avLst>
              <a:gd name="adj1" fmla="val 50000"/>
              <a:gd name="adj2" fmla="val 25000"/>
            </a:avLst>
          </a:prstGeom>
          <a:gradFill rotWithShape="1">
            <a:gsLst>
              <a:gs pos="0">
                <a:schemeClr val="bg1"/>
              </a:gs>
              <a:gs pos="100000">
                <a:schemeClr val="tx1"/>
              </a:gs>
            </a:gsLst>
            <a:lin ang="5400000" scaled="1"/>
          </a:gradFill>
          <a:ln w="9525">
            <a:noFill/>
            <a:miter lim="800000"/>
            <a:headEnd/>
            <a:tailEnd/>
          </a:ln>
        </p:spPr>
        <p:txBody>
          <a:bodyPr wrap="none" anchor="ctr"/>
          <a:lstStyle/>
          <a:p>
            <a:pPr algn="ctr"/>
            <a:endParaRPr lang="en-US" sz="1800" b="1" dirty="0">
              <a:solidFill>
                <a:srgbClr val="000000"/>
              </a:solidFill>
              <a:cs typeface="Arial" charset="0"/>
            </a:endParaRPr>
          </a:p>
        </p:txBody>
      </p:sp>
      <p:sp>
        <p:nvSpPr>
          <p:cNvPr id="233494" name="AutoShape 24"/>
          <p:cNvSpPr>
            <a:spLocks noChangeArrowheads="1"/>
          </p:cNvSpPr>
          <p:nvPr/>
        </p:nvSpPr>
        <p:spPr bwMode="auto">
          <a:xfrm flipH="1">
            <a:off x="6242050" y="3717925"/>
            <a:ext cx="495300" cy="423863"/>
          </a:xfrm>
          <a:prstGeom prst="downArrow">
            <a:avLst>
              <a:gd name="adj1" fmla="val 50000"/>
              <a:gd name="adj2" fmla="val 25000"/>
            </a:avLst>
          </a:prstGeom>
          <a:gradFill rotWithShape="1">
            <a:gsLst>
              <a:gs pos="0">
                <a:schemeClr val="bg1"/>
              </a:gs>
              <a:gs pos="100000">
                <a:schemeClr val="tx1"/>
              </a:gs>
            </a:gsLst>
            <a:lin ang="5400000" scaled="1"/>
          </a:gradFill>
          <a:ln w="9525">
            <a:noFill/>
            <a:miter lim="800000"/>
            <a:headEnd/>
            <a:tailEnd/>
          </a:ln>
        </p:spPr>
        <p:txBody>
          <a:bodyPr wrap="none" anchor="ctr"/>
          <a:lstStyle/>
          <a:p>
            <a:pPr algn="ctr"/>
            <a:endParaRPr lang="en-US" sz="1800" b="1" dirty="0">
              <a:solidFill>
                <a:srgbClr val="000000"/>
              </a:solidFill>
              <a:cs typeface="Arial" charset="0"/>
            </a:endParaRPr>
          </a:p>
        </p:txBody>
      </p:sp>
      <p:sp>
        <p:nvSpPr>
          <p:cNvPr id="233495" name="AutoShape 25"/>
          <p:cNvSpPr>
            <a:spLocks noChangeArrowheads="1"/>
          </p:cNvSpPr>
          <p:nvPr/>
        </p:nvSpPr>
        <p:spPr bwMode="auto">
          <a:xfrm rot="10800000" flipH="1">
            <a:off x="6000750" y="1741488"/>
            <a:ext cx="688975" cy="573087"/>
          </a:xfrm>
          <a:custGeom>
            <a:avLst/>
            <a:gdLst>
              <a:gd name="T0" fmla="*/ 486464020 w 21600"/>
              <a:gd name="T1" fmla="*/ 0 h 21600"/>
              <a:gd name="T2" fmla="*/ 271920089 w 21600"/>
              <a:gd name="T3" fmla="*/ 134472322 h 21600"/>
              <a:gd name="T4" fmla="*/ 0 w 21600"/>
              <a:gd name="T5" fmla="*/ 326637079 h 21600"/>
              <a:gd name="T6" fmla="*/ 300413023 w 21600"/>
              <a:gd name="T7" fmla="*/ 403416913 h 21600"/>
              <a:gd name="T8" fmla="*/ 600827066 w 21600"/>
              <a:gd name="T9" fmla="*/ 280150613 h 21600"/>
              <a:gd name="T10" fmla="*/ 700975415 w 21600"/>
              <a:gd name="T11" fmla="*/ 134472322 h 21600"/>
              <a:gd name="T12" fmla="*/ 17694720 60000 65536"/>
              <a:gd name="T13" fmla="*/ 11796480 60000 65536"/>
              <a:gd name="T14" fmla="*/ 11796480 60000 65536"/>
              <a:gd name="T15" fmla="*/ 5898240 60000 65536"/>
              <a:gd name="T16" fmla="*/ 0 60000 65536"/>
              <a:gd name="T17" fmla="*/ 0 60000 65536"/>
              <a:gd name="T18" fmla="*/ 0 w 21600"/>
              <a:gd name="T19" fmla="*/ 13376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990" y="0"/>
                </a:moveTo>
                <a:lnTo>
                  <a:pt x="8379" y="7200"/>
                </a:lnTo>
                <a:lnTo>
                  <a:pt x="11465" y="7200"/>
                </a:lnTo>
                <a:lnTo>
                  <a:pt x="11465" y="13376"/>
                </a:lnTo>
                <a:lnTo>
                  <a:pt x="0" y="13376"/>
                </a:lnTo>
                <a:lnTo>
                  <a:pt x="0" y="21600"/>
                </a:lnTo>
                <a:lnTo>
                  <a:pt x="18514" y="21600"/>
                </a:lnTo>
                <a:lnTo>
                  <a:pt x="18514" y="7200"/>
                </a:lnTo>
                <a:lnTo>
                  <a:pt x="21600" y="7200"/>
                </a:lnTo>
                <a:lnTo>
                  <a:pt x="14990" y="0"/>
                </a:lnTo>
                <a:close/>
              </a:path>
            </a:pathLst>
          </a:custGeom>
          <a:gradFill rotWithShape="1">
            <a:gsLst>
              <a:gs pos="0">
                <a:schemeClr val="bg1"/>
              </a:gs>
              <a:gs pos="100000">
                <a:schemeClr val="tx1"/>
              </a:gs>
            </a:gsLst>
            <a:lin ang="0" scaled="1"/>
          </a:gradFill>
          <a:ln w="9525">
            <a:noFill/>
            <a:miter lim="800000"/>
            <a:headEnd/>
            <a:tailEnd/>
          </a:ln>
        </p:spPr>
        <p:txBody>
          <a:bodyPr wrap="none" anchor="ctr"/>
          <a:lstStyle/>
          <a:p>
            <a:endParaRPr lang="en-US" sz="1800">
              <a:solidFill>
                <a:srgbClr val="000000"/>
              </a:solidFill>
              <a:cs typeface="Arial" charset="0"/>
            </a:endParaRPr>
          </a:p>
        </p:txBody>
      </p:sp>
      <p:sp>
        <p:nvSpPr>
          <p:cNvPr id="233496" name="AutoShape 26"/>
          <p:cNvSpPr>
            <a:spLocks noChangeArrowheads="1"/>
          </p:cNvSpPr>
          <p:nvPr/>
        </p:nvSpPr>
        <p:spPr bwMode="auto">
          <a:xfrm rot="16200000" flipH="1">
            <a:off x="6004719" y="4468019"/>
            <a:ext cx="600075" cy="611187"/>
          </a:xfrm>
          <a:custGeom>
            <a:avLst/>
            <a:gdLst>
              <a:gd name="T0" fmla="*/ 321408166 w 21600"/>
              <a:gd name="T1" fmla="*/ 0 h 21600"/>
              <a:gd name="T2" fmla="*/ 179658223 w 21600"/>
              <a:gd name="T3" fmla="*/ 163114829 h 21600"/>
              <a:gd name="T4" fmla="*/ 0 w 21600"/>
              <a:gd name="T5" fmla="*/ 396210092 h 21600"/>
              <a:gd name="T6" fmla="*/ 198483902 w 21600"/>
              <a:gd name="T7" fmla="*/ 489344431 h 21600"/>
              <a:gd name="T8" fmla="*/ 396967805 w 21600"/>
              <a:gd name="T9" fmla="*/ 339822226 h 21600"/>
              <a:gd name="T10" fmla="*/ 463136495 w 21600"/>
              <a:gd name="T11" fmla="*/ 163114829 h 21600"/>
              <a:gd name="T12" fmla="*/ 17694720 60000 65536"/>
              <a:gd name="T13" fmla="*/ 11796480 60000 65536"/>
              <a:gd name="T14" fmla="*/ 11796480 60000 65536"/>
              <a:gd name="T15" fmla="*/ 5898240 60000 65536"/>
              <a:gd name="T16" fmla="*/ 0 60000 65536"/>
              <a:gd name="T17" fmla="*/ 0 60000 65536"/>
              <a:gd name="T18" fmla="*/ 0 w 21600"/>
              <a:gd name="T19" fmla="*/ 13376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990" y="0"/>
                </a:moveTo>
                <a:lnTo>
                  <a:pt x="8379" y="7200"/>
                </a:lnTo>
                <a:lnTo>
                  <a:pt x="11465" y="7200"/>
                </a:lnTo>
                <a:lnTo>
                  <a:pt x="11465" y="13376"/>
                </a:lnTo>
                <a:lnTo>
                  <a:pt x="0" y="13376"/>
                </a:lnTo>
                <a:lnTo>
                  <a:pt x="0" y="21600"/>
                </a:lnTo>
                <a:lnTo>
                  <a:pt x="18514" y="21600"/>
                </a:lnTo>
                <a:lnTo>
                  <a:pt x="18514" y="7200"/>
                </a:lnTo>
                <a:lnTo>
                  <a:pt x="21600" y="7200"/>
                </a:lnTo>
                <a:lnTo>
                  <a:pt x="14990" y="0"/>
                </a:lnTo>
                <a:close/>
              </a:path>
            </a:pathLst>
          </a:custGeom>
          <a:gradFill rotWithShape="1">
            <a:gsLst>
              <a:gs pos="0">
                <a:schemeClr val="bg1"/>
              </a:gs>
              <a:gs pos="100000">
                <a:schemeClr val="tx1"/>
              </a:gs>
            </a:gsLst>
            <a:lin ang="0" scaled="1"/>
          </a:gradFill>
          <a:ln w="9525">
            <a:noFill/>
            <a:miter lim="800000"/>
            <a:headEnd/>
            <a:tailEnd/>
          </a:ln>
        </p:spPr>
        <p:txBody>
          <a:bodyPr wrap="none" anchor="ctr"/>
          <a:lstStyle/>
          <a:p>
            <a:endParaRPr lang="en-US" sz="1800">
              <a:solidFill>
                <a:srgbClr val="000000"/>
              </a:solidFill>
              <a:cs typeface="Arial" charset="0"/>
            </a:endParaRPr>
          </a:p>
        </p:txBody>
      </p:sp>
      <p:sp>
        <p:nvSpPr>
          <p:cNvPr id="29" name="Text Box 15"/>
          <p:cNvSpPr txBox="1">
            <a:spLocks noChangeArrowheads="1"/>
          </p:cNvSpPr>
          <p:nvPr/>
        </p:nvSpPr>
        <p:spPr bwMode="auto">
          <a:xfrm>
            <a:off x="395288" y="6021388"/>
            <a:ext cx="2592387" cy="492125"/>
          </a:xfrm>
          <a:prstGeom prst="rect">
            <a:avLst/>
          </a:prstGeom>
          <a:noFill/>
          <a:ln w="9525">
            <a:noFill/>
            <a:miter lim="800000"/>
            <a:headEnd/>
            <a:tailEnd/>
          </a:ln>
        </p:spPr>
        <p:txBody>
          <a:bodyPr>
            <a:spAutoFit/>
          </a:bodyPr>
          <a:lstStyle/>
          <a:p>
            <a:pPr>
              <a:spcBef>
                <a:spcPts val="0"/>
              </a:spcBef>
              <a:defRPr/>
            </a:pPr>
            <a:r>
              <a:rPr lang="en-US" sz="1300" dirty="0">
                <a:solidFill>
                  <a:schemeClr val="bg1"/>
                </a:solidFill>
                <a:latin typeface="Arial"/>
                <a:ea typeface="MS PGothic" pitchFamily="34" charset="-128"/>
                <a:cs typeface="Arial" pitchFamily="34" charset="0"/>
              </a:rPr>
              <a:t>*Most patients do not have </a:t>
            </a:r>
          </a:p>
          <a:p>
            <a:pPr marL="90488" indent="-90488">
              <a:spcBef>
                <a:spcPts val="0"/>
              </a:spcBef>
              <a:defRPr/>
            </a:pPr>
            <a:r>
              <a:rPr lang="en-US" sz="1300" dirty="0">
                <a:solidFill>
                  <a:schemeClr val="bg1"/>
                </a:solidFill>
                <a:latin typeface="Arial"/>
                <a:ea typeface="MS PGothic" pitchFamily="34" charset="-128"/>
                <a:cs typeface="Arial" pitchFamily="34" charset="0"/>
              </a:rPr>
              <a:t>  low cardiac output</a:t>
            </a:r>
          </a:p>
        </p:txBody>
      </p:sp>
      <p:pic>
        <p:nvPicPr>
          <p:cNvPr id="233498" name="Picture 2"/>
          <p:cNvPicPr>
            <a:picLocks noChangeAspect="1" noChangeArrowheads="1"/>
          </p:cNvPicPr>
          <p:nvPr/>
        </p:nvPicPr>
        <p:blipFill>
          <a:blip r:embed="rId5" cstate="print"/>
          <a:srcRect/>
          <a:stretch>
            <a:fillRect/>
          </a:stretch>
        </p:blipFill>
        <p:spPr bwMode="auto">
          <a:xfrm>
            <a:off x="4259263" y="3219450"/>
            <a:ext cx="660400" cy="527050"/>
          </a:xfrm>
          <a:prstGeom prst="rect">
            <a:avLst/>
          </a:prstGeom>
          <a:noFill/>
          <a:ln w="9525">
            <a:noFill/>
            <a:miter lim="800000"/>
            <a:headEnd/>
            <a:tailEnd/>
          </a:ln>
        </p:spPr>
      </p:pic>
      <p:grpSp>
        <p:nvGrpSpPr>
          <p:cNvPr id="2" name="Group 32"/>
          <p:cNvGrpSpPr>
            <a:grpSpLocks/>
          </p:cNvGrpSpPr>
          <p:nvPr/>
        </p:nvGrpSpPr>
        <p:grpSpPr bwMode="auto">
          <a:xfrm>
            <a:off x="4341813" y="2418915"/>
            <a:ext cx="495300" cy="722312"/>
            <a:chOff x="3779912" y="2851720"/>
            <a:chExt cx="495300" cy="722512"/>
          </a:xfrm>
          <a:solidFill>
            <a:schemeClr val="tx2">
              <a:lumMod val="20000"/>
              <a:lumOff val="80000"/>
            </a:schemeClr>
          </a:solidFill>
        </p:grpSpPr>
        <p:sp>
          <p:nvSpPr>
            <p:cNvPr id="34" name="AutoShape 16"/>
            <p:cNvSpPr>
              <a:spLocks noChangeArrowheads="1"/>
            </p:cNvSpPr>
            <p:nvPr/>
          </p:nvSpPr>
          <p:spPr bwMode="auto">
            <a:xfrm>
              <a:off x="3779912" y="2924765"/>
              <a:ext cx="495300" cy="649467"/>
            </a:xfrm>
            <a:prstGeom prst="downArrow">
              <a:avLst>
                <a:gd name="adj1" fmla="val 50000"/>
                <a:gd name="adj2" fmla="val 32772"/>
              </a:avLst>
            </a:prstGeom>
            <a:grpFill/>
            <a:ln w="9525">
              <a:noFill/>
              <a:miter lim="800000"/>
              <a:headEnd/>
              <a:tailEnd/>
            </a:ln>
          </p:spPr>
          <p:txBody>
            <a:bodyPr wrap="none" anchor="ctr"/>
            <a:lstStyle/>
            <a:p>
              <a:pPr algn="ctr">
                <a:defRPr/>
              </a:pPr>
              <a:endParaRPr lang="en-US" sz="1800" b="1">
                <a:solidFill>
                  <a:srgbClr val="000000"/>
                </a:solidFill>
                <a:latin typeface="Arial"/>
              </a:endParaRPr>
            </a:p>
          </p:txBody>
        </p:sp>
        <p:sp>
          <p:nvSpPr>
            <p:cNvPr id="35" name="AutoShape 16"/>
            <p:cNvSpPr>
              <a:spLocks noChangeArrowheads="1"/>
            </p:cNvSpPr>
            <p:nvPr/>
          </p:nvSpPr>
          <p:spPr bwMode="auto">
            <a:xfrm flipV="1">
              <a:off x="3779912" y="2851720"/>
              <a:ext cx="495300" cy="649467"/>
            </a:xfrm>
            <a:prstGeom prst="downArrow">
              <a:avLst>
                <a:gd name="adj1" fmla="val 50000"/>
                <a:gd name="adj2" fmla="val 32772"/>
              </a:avLst>
            </a:prstGeom>
            <a:grpFill/>
            <a:ln w="9525">
              <a:noFill/>
              <a:miter lim="800000"/>
              <a:headEnd/>
              <a:tailEnd/>
            </a:ln>
          </p:spPr>
          <p:txBody>
            <a:bodyPr wrap="none" anchor="ctr"/>
            <a:lstStyle/>
            <a:p>
              <a:pPr algn="ctr">
                <a:defRPr/>
              </a:pPr>
              <a:endParaRPr lang="en-US" sz="1800" b="1">
                <a:solidFill>
                  <a:srgbClr val="000000"/>
                </a:solidFill>
                <a:latin typeface="Arial"/>
              </a:endParaRPr>
            </a:p>
          </p:txBody>
        </p:sp>
      </p:grpSp>
      <p:grpSp>
        <p:nvGrpSpPr>
          <p:cNvPr id="3" name="Group 35"/>
          <p:cNvGrpSpPr>
            <a:grpSpLocks/>
          </p:cNvGrpSpPr>
          <p:nvPr/>
        </p:nvGrpSpPr>
        <p:grpSpPr bwMode="auto">
          <a:xfrm>
            <a:off x="4341813" y="3778824"/>
            <a:ext cx="495300" cy="723900"/>
            <a:chOff x="3779912" y="2851720"/>
            <a:chExt cx="495300" cy="722512"/>
          </a:xfrm>
          <a:solidFill>
            <a:schemeClr val="tx2">
              <a:lumMod val="20000"/>
              <a:lumOff val="80000"/>
            </a:schemeClr>
          </a:solidFill>
        </p:grpSpPr>
        <p:sp>
          <p:nvSpPr>
            <p:cNvPr id="37" name="AutoShape 16"/>
            <p:cNvSpPr>
              <a:spLocks noChangeArrowheads="1"/>
            </p:cNvSpPr>
            <p:nvPr/>
          </p:nvSpPr>
          <p:spPr bwMode="auto">
            <a:xfrm>
              <a:off x="3779912" y="2924605"/>
              <a:ext cx="495300" cy="649627"/>
            </a:xfrm>
            <a:prstGeom prst="downArrow">
              <a:avLst>
                <a:gd name="adj1" fmla="val 50000"/>
                <a:gd name="adj2" fmla="val 32772"/>
              </a:avLst>
            </a:prstGeom>
            <a:grpFill/>
            <a:ln w="9525">
              <a:noFill/>
              <a:miter lim="800000"/>
              <a:headEnd/>
              <a:tailEnd/>
            </a:ln>
          </p:spPr>
          <p:txBody>
            <a:bodyPr wrap="none" anchor="ctr"/>
            <a:lstStyle/>
            <a:p>
              <a:pPr algn="ctr">
                <a:defRPr/>
              </a:pPr>
              <a:endParaRPr lang="en-US" sz="1800" b="1">
                <a:solidFill>
                  <a:srgbClr val="000000"/>
                </a:solidFill>
                <a:latin typeface="Arial"/>
              </a:endParaRPr>
            </a:p>
          </p:txBody>
        </p:sp>
        <p:sp>
          <p:nvSpPr>
            <p:cNvPr id="38" name="AutoShape 16"/>
            <p:cNvSpPr>
              <a:spLocks noChangeArrowheads="1"/>
            </p:cNvSpPr>
            <p:nvPr/>
          </p:nvSpPr>
          <p:spPr bwMode="auto">
            <a:xfrm flipV="1">
              <a:off x="3779912" y="2851720"/>
              <a:ext cx="495300" cy="649627"/>
            </a:xfrm>
            <a:prstGeom prst="downArrow">
              <a:avLst>
                <a:gd name="adj1" fmla="val 50000"/>
                <a:gd name="adj2" fmla="val 32772"/>
              </a:avLst>
            </a:prstGeom>
            <a:grpFill/>
            <a:ln w="9525">
              <a:noFill/>
              <a:miter lim="800000"/>
              <a:headEnd/>
              <a:tailEnd/>
            </a:ln>
          </p:spPr>
          <p:txBody>
            <a:bodyPr wrap="none" anchor="ctr"/>
            <a:lstStyle/>
            <a:p>
              <a:pPr algn="ctr">
                <a:defRPr/>
              </a:pPr>
              <a:endParaRPr lang="en-US" sz="1800" b="1">
                <a:solidFill>
                  <a:srgbClr val="000000"/>
                </a:solidFill>
                <a:latin typeface="Arial"/>
              </a:endParaRPr>
            </a:p>
          </p:txBody>
        </p:sp>
      </p:grpSp>
      <p:sp>
        <p:nvSpPr>
          <p:cNvPr id="39" name="AutoShape 6"/>
          <p:cNvSpPr>
            <a:spLocks noChangeArrowheads="1"/>
          </p:cNvSpPr>
          <p:nvPr/>
        </p:nvSpPr>
        <p:spPr bwMode="auto">
          <a:xfrm>
            <a:off x="2497138" y="3235325"/>
            <a:ext cx="2747962" cy="481013"/>
          </a:xfrm>
          <a:prstGeom prst="roundRect">
            <a:avLst>
              <a:gd name="adj" fmla="val 16667"/>
            </a:avLst>
          </a:prstGeom>
          <a:noFill/>
          <a:ln w="9525">
            <a:noFill/>
            <a:round/>
            <a:headEnd/>
            <a:tailEnd/>
          </a:ln>
        </p:spPr>
        <p:txBody>
          <a:bodyPr wrap="none" anchor="ctr"/>
          <a:lstStyle/>
          <a:p>
            <a:pPr algn="ctr">
              <a:defRPr/>
            </a:pPr>
            <a:r>
              <a:rPr lang="en-GB" sz="1800" dirty="0">
                <a:solidFill>
                  <a:schemeClr val="bg1"/>
                </a:solidFill>
                <a:latin typeface="Arial"/>
              </a:rPr>
              <a:t>Blood</a:t>
            </a:r>
            <a:br>
              <a:rPr lang="en-GB" sz="1800" dirty="0">
                <a:solidFill>
                  <a:schemeClr val="bg1"/>
                </a:solidFill>
                <a:latin typeface="Arial"/>
              </a:rPr>
            </a:br>
            <a:r>
              <a:rPr lang="en-GB" sz="1800" dirty="0">
                <a:solidFill>
                  <a:schemeClr val="bg1"/>
                </a:solidFill>
                <a:latin typeface="Arial"/>
              </a:rPr>
              <a:t>vessel</a:t>
            </a:r>
          </a:p>
        </p:txBody>
      </p:sp>
    </p:spTree>
    <p:extLst>
      <p:ext uri="{BB962C8B-B14F-4D97-AF65-F5344CB8AC3E}">
        <p14:creationId xmlns="" xmlns:p14="http://schemas.microsoft.com/office/powerpoint/2010/main" val="2217074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8"/>
          <p:cNvSpPr>
            <a:spLocks noGrp="1" noChangeArrowheads="1"/>
          </p:cNvSpPr>
          <p:nvPr>
            <p:ph type="title"/>
          </p:nvPr>
        </p:nvSpPr>
        <p:spPr/>
        <p:txBody>
          <a:bodyPr>
            <a:noAutofit/>
          </a:bodyPr>
          <a:lstStyle/>
          <a:p>
            <a:pPr eaLnBrk="1" hangingPunct="1"/>
            <a:r>
              <a:rPr lang="en-GB" sz="2800" dirty="0" smtClean="0"/>
              <a:t>Myocardial injury is an important marker in heart failure</a:t>
            </a:r>
          </a:p>
        </p:txBody>
      </p:sp>
      <p:sp>
        <p:nvSpPr>
          <p:cNvPr id="237570" name="Rectangle 9"/>
          <p:cNvSpPr>
            <a:spLocks noGrp="1" noChangeArrowheads="1"/>
          </p:cNvSpPr>
          <p:nvPr>
            <p:ph idx="1"/>
          </p:nvPr>
        </p:nvSpPr>
        <p:spPr>
          <a:xfrm>
            <a:off x="468313" y="1304925"/>
            <a:ext cx="8191500" cy="5038725"/>
          </a:xfrm>
        </p:spPr>
        <p:txBody>
          <a:bodyPr/>
          <a:lstStyle/>
          <a:p>
            <a:pPr marL="250825" indent="-250825" eaLnBrk="1" hangingPunct="1">
              <a:spcAft>
                <a:spcPts val="900"/>
              </a:spcAft>
            </a:pPr>
            <a:r>
              <a:rPr lang="en-GB" sz="1800" smtClean="0"/>
              <a:t>The importance of myocardial injury in acute HF has not been well studied</a:t>
            </a:r>
          </a:p>
          <a:p>
            <a:pPr marL="250825" indent="-250825" eaLnBrk="1" hangingPunct="1">
              <a:spcAft>
                <a:spcPts val="900"/>
              </a:spcAft>
            </a:pPr>
            <a:r>
              <a:rPr lang="en-GB" sz="1800" smtClean="0"/>
              <a:t>Myocardial injury may be related to:</a:t>
            </a:r>
          </a:p>
          <a:p>
            <a:pPr marL="446088" lvl="1" indent="-193675" eaLnBrk="1" hangingPunct="1">
              <a:spcAft>
                <a:spcPts val="900"/>
              </a:spcAft>
              <a:buSzPct val="110000"/>
            </a:pPr>
            <a:r>
              <a:rPr lang="en-GB" sz="1600" smtClean="0"/>
              <a:t>hemodynamic abnormalities</a:t>
            </a:r>
          </a:p>
          <a:p>
            <a:pPr marL="446088" lvl="1" indent="-193675" eaLnBrk="1" hangingPunct="1">
              <a:spcAft>
                <a:spcPts val="900"/>
              </a:spcAft>
              <a:buSzPct val="110000"/>
            </a:pPr>
            <a:r>
              <a:rPr lang="en-GB" sz="1600" smtClean="0"/>
              <a:t>neurohormonal abnormalities/activation</a:t>
            </a:r>
          </a:p>
          <a:p>
            <a:pPr marL="446088" lvl="1" indent="-193675" eaLnBrk="1" hangingPunct="1">
              <a:spcAft>
                <a:spcPts val="900"/>
              </a:spcAft>
              <a:buSzPct val="110000"/>
            </a:pPr>
            <a:r>
              <a:rPr lang="en-GB" sz="1600" smtClean="0"/>
              <a:t>an ischemic event, such as a MI</a:t>
            </a:r>
          </a:p>
          <a:p>
            <a:pPr marL="446088" lvl="1" indent="-193675" eaLnBrk="1" hangingPunct="1">
              <a:spcAft>
                <a:spcPts val="900"/>
              </a:spcAft>
              <a:buSzPct val="110000"/>
            </a:pPr>
            <a:r>
              <a:rPr lang="en-GB" sz="1600" smtClean="0"/>
              <a:t>high LV diastolic pressure</a:t>
            </a:r>
          </a:p>
          <a:p>
            <a:pPr marL="446088" lvl="1" indent="-193675" eaLnBrk="1" hangingPunct="1">
              <a:spcAft>
                <a:spcPts val="900"/>
              </a:spcAft>
              <a:buSzPct val="110000"/>
            </a:pPr>
            <a:r>
              <a:rPr lang="en-GB" sz="1600" smtClean="0"/>
              <a:t>inotropic stimulation</a:t>
            </a:r>
          </a:p>
          <a:p>
            <a:pPr marL="250825" indent="-250825" eaLnBrk="1" hangingPunct="1">
              <a:spcAft>
                <a:spcPts val="900"/>
              </a:spcAft>
            </a:pPr>
            <a:r>
              <a:rPr lang="en-GB" sz="1800" smtClean="0"/>
              <a:t>Troponin, a marker of myocardial damage, is often released in patients with acute HF</a:t>
            </a:r>
          </a:p>
          <a:p>
            <a:pPr marL="250825" indent="-250825" eaLnBrk="1" hangingPunct="1">
              <a:spcAft>
                <a:spcPts val="900"/>
              </a:spcAft>
            </a:pPr>
            <a:r>
              <a:rPr lang="en-GB" sz="1800" smtClean="0"/>
              <a:t>In acute HF, troponin release is a prognostic indicator associated with:</a:t>
            </a:r>
          </a:p>
          <a:p>
            <a:pPr marL="446088" lvl="1" indent="-193675" eaLnBrk="1" hangingPunct="1">
              <a:spcAft>
                <a:spcPts val="900"/>
              </a:spcAft>
              <a:buSzPct val="110000"/>
            </a:pPr>
            <a:r>
              <a:rPr lang="en-GB" sz="1600" smtClean="0"/>
              <a:t>3-fold increase in in-hospital mortality</a:t>
            </a:r>
          </a:p>
          <a:p>
            <a:pPr marL="446088" lvl="1" indent="-193675" eaLnBrk="1" hangingPunct="1">
              <a:spcAft>
                <a:spcPts val="900"/>
              </a:spcAft>
              <a:buSzPct val="110000"/>
            </a:pPr>
            <a:r>
              <a:rPr lang="en-GB" sz="1600" smtClean="0"/>
              <a:t>2-fold increase in post-discharge mortality</a:t>
            </a:r>
          </a:p>
          <a:p>
            <a:pPr marL="446088" lvl="1" indent="-193675" eaLnBrk="1" hangingPunct="1">
              <a:spcAft>
                <a:spcPts val="900"/>
              </a:spcAft>
              <a:buSzPct val="110000"/>
            </a:pPr>
            <a:r>
              <a:rPr lang="en-GB" sz="1600" smtClean="0"/>
              <a:t>3-fold increase in the rehospitalization rate</a:t>
            </a:r>
          </a:p>
        </p:txBody>
      </p:sp>
      <p:sp>
        <p:nvSpPr>
          <p:cNvPr id="55300" name="TextBox 4"/>
          <p:cNvSpPr txBox="1">
            <a:spLocks noChangeArrowheads="1"/>
          </p:cNvSpPr>
          <p:nvPr/>
        </p:nvSpPr>
        <p:spPr bwMode="auto">
          <a:xfrm>
            <a:off x="2174154" y="6527006"/>
            <a:ext cx="6840537" cy="246063"/>
          </a:xfrm>
          <a:prstGeom prst="rect">
            <a:avLst/>
          </a:prstGeom>
          <a:noFill/>
          <a:ln w="9525">
            <a:noFill/>
            <a:miter lim="800000"/>
            <a:headEnd/>
            <a:tailEnd/>
          </a:ln>
        </p:spPr>
        <p:txBody>
          <a:bodyPr>
            <a:spAutoFit/>
          </a:bodyPr>
          <a:lstStyle/>
          <a:p>
            <a:pPr algn="r">
              <a:defRPr/>
            </a:pPr>
            <a:r>
              <a:rPr lang="en-GB" sz="1000" dirty="0">
                <a:solidFill>
                  <a:schemeClr val="bg1"/>
                </a:solidFill>
                <a:latin typeface="Arial" pitchFamily="34" charset="0"/>
              </a:rPr>
              <a:t>Gheorghiade &amp; Pang. J Am Coll Cardiol 2009;53:557</a:t>
            </a:r>
            <a:r>
              <a:rPr lang="en-GB" sz="1000" dirty="0">
                <a:solidFill>
                  <a:schemeClr val="bg1"/>
                </a:solidFill>
                <a:latin typeface="Arial" pitchFamily="34" charset="0"/>
                <a:cs typeface="Arial" pitchFamily="34" charset="0"/>
              </a:rPr>
              <a:t>–</a:t>
            </a:r>
            <a:r>
              <a:rPr lang="en-GB" sz="1000" dirty="0">
                <a:solidFill>
                  <a:schemeClr val="bg1"/>
                </a:solidFill>
                <a:latin typeface="Arial" pitchFamily="34" charset="0"/>
              </a:rPr>
              <a:t>73</a:t>
            </a:r>
          </a:p>
        </p:txBody>
      </p:sp>
    </p:spTree>
    <p:extLst>
      <p:ext uri="{BB962C8B-B14F-4D97-AF65-F5344CB8AC3E}">
        <p14:creationId xmlns="" xmlns:p14="http://schemas.microsoft.com/office/powerpoint/2010/main" val="37115175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457200" y="200750"/>
            <a:ext cx="7414191" cy="1143000"/>
          </a:xfrm>
        </p:spPr>
        <p:txBody>
          <a:bodyPr/>
          <a:lstStyle/>
          <a:p>
            <a:r>
              <a:rPr lang="en-US" sz="2000" dirty="0" smtClean="0"/>
              <a:t>Acute heart failure syndrome episodes are associated with transient increases in NT-</a:t>
            </a:r>
            <a:r>
              <a:rPr lang="en-US" sz="2000" dirty="0" err="1" smtClean="0"/>
              <a:t>proBNP</a:t>
            </a:r>
            <a:r>
              <a:rPr lang="en-US" sz="2000" dirty="0" smtClean="0"/>
              <a:t> and </a:t>
            </a:r>
            <a:r>
              <a:rPr lang="en-US" sz="2000" dirty="0" err="1" smtClean="0"/>
              <a:t>troponin</a:t>
            </a:r>
            <a:r>
              <a:rPr lang="en-US" sz="2000" dirty="0" smtClean="0"/>
              <a:t> I, a marker of cell injury/death</a:t>
            </a:r>
            <a:r>
              <a:rPr lang="en-US" sz="2000" baseline="30000" dirty="0" smtClean="0"/>
              <a:t>1</a:t>
            </a:r>
            <a:endParaRPr lang="en-GB" sz="2000" dirty="0" smtClean="0"/>
          </a:p>
        </p:txBody>
      </p:sp>
      <p:sp>
        <p:nvSpPr>
          <p:cNvPr id="80899" name="Content Placeholder 25"/>
          <p:cNvSpPr>
            <a:spLocks noGrp="1"/>
          </p:cNvSpPr>
          <p:nvPr>
            <p:ph idx="1"/>
          </p:nvPr>
        </p:nvSpPr>
        <p:spPr>
          <a:xfrm>
            <a:off x="468313" y="4941888"/>
            <a:ext cx="8191500" cy="1330325"/>
          </a:xfrm>
        </p:spPr>
        <p:txBody>
          <a:bodyPr/>
          <a:lstStyle/>
          <a:p>
            <a:pPr marL="158750" indent="-158750">
              <a:spcAft>
                <a:spcPts val="200"/>
              </a:spcAft>
              <a:defRPr/>
            </a:pPr>
            <a:r>
              <a:rPr lang="en-US" sz="1200" dirty="0" smtClean="0"/>
              <a:t>Troponin, a marker of myocyte injury and/or death, is known to be elevated in patients with HF without evidence of acute myocardial infarction</a:t>
            </a:r>
            <a:r>
              <a:rPr lang="en-US" sz="1200" baseline="30000" dirty="0" smtClean="0"/>
              <a:t>2</a:t>
            </a:r>
          </a:p>
          <a:p>
            <a:pPr marL="158750" indent="-158750">
              <a:spcAft>
                <a:spcPts val="200"/>
              </a:spcAft>
              <a:defRPr/>
            </a:pPr>
            <a:r>
              <a:rPr lang="en-US" sz="1200" dirty="0" smtClean="0"/>
              <a:t>Episodes of AHFS are associated with non-ischemic processes known to cause myocyte death, including mechanical strain and oxidative stress</a:t>
            </a:r>
            <a:r>
              <a:rPr lang="en-US" sz="1200" baseline="30000" dirty="0" smtClean="0"/>
              <a:t>3</a:t>
            </a:r>
          </a:p>
          <a:p>
            <a:pPr marL="158750" indent="-158750">
              <a:spcAft>
                <a:spcPts val="200"/>
              </a:spcAft>
              <a:defRPr/>
            </a:pPr>
            <a:r>
              <a:rPr lang="en-US" sz="1200" dirty="0" smtClean="0"/>
              <a:t>These data suggest that episodes of acute HF decompensation may be associated with cardiac myocyte injury and/or death</a:t>
            </a:r>
          </a:p>
          <a:p>
            <a:pPr>
              <a:spcAft>
                <a:spcPts val="200"/>
              </a:spcAft>
              <a:defRPr/>
            </a:pPr>
            <a:endParaRPr lang="en-US" sz="1200" dirty="0" smtClean="0"/>
          </a:p>
        </p:txBody>
      </p:sp>
      <p:sp>
        <p:nvSpPr>
          <p:cNvPr id="239619" name="Rectangle 4"/>
          <p:cNvSpPr>
            <a:spLocks noChangeArrowheads="1"/>
          </p:cNvSpPr>
          <p:nvPr/>
        </p:nvSpPr>
        <p:spPr bwMode="auto">
          <a:xfrm>
            <a:off x="304800" y="4600575"/>
            <a:ext cx="8274050" cy="246063"/>
          </a:xfrm>
          <a:prstGeom prst="rect">
            <a:avLst/>
          </a:prstGeom>
          <a:noFill/>
          <a:ln w="9525">
            <a:noFill/>
            <a:miter lim="800000"/>
            <a:headEnd/>
            <a:tailEnd/>
          </a:ln>
        </p:spPr>
        <p:txBody>
          <a:bodyPr>
            <a:spAutoFit/>
          </a:bodyPr>
          <a:lstStyle/>
          <a:p>
            <a:pPr>
              <a:tabLst>
                <a:tab pos="655638" algn="l"/>
                <a:tab pos="1312863" algn="l"/>
                <a:tab pos="1968500" algn="l"/>
                <a:tab pos="2625725" algn="l"/>
                <a:tab pos="3282950" algn="l"/>
              </a:tabLst>
            </a:pPr>
            <a:r>
              <a:rPr lang="en-GB" sz="1000" dirty="0">
                <a:solidFill>
                  <a:schemeClr val="bg1"/>
                </a:solidFill>
                <a:ea typeface="msgothic"/>
                <a:cs typeface="msgothic"/>
              </a:rPr>
              <a:t>*p&lt;0.05 </a:t>
            </a:r>
            <a:r>
              <a:rPr lang="en-GB" sz="1000" dirty="0" err="1">
                <a:solidFill>
                  <a:schemeClr val="bg1"/>
                </a:solidFill>
                <a:ea typeface="msgothic"/>
                <a:cs typeface="msgothic"/>
              </a:rPr>
              <a:t>vs</a:t>
            </a:r>
            <a:r>
              <a:rPr lang="en-GB" sz="1000" dirty="0">
                <a:solidFill>
                  <a:schemeClr val="bg1"/>
                </a:solidFill>
                <a:ea typeface="msgothic"/>
                <a:cs typeface="msgothic"/>
              </a:rPr>
              <a:t> control; </a:t>
            </a:r>
            <a:r>
              <a:rPr lang="en-GB" sz="1000" baseline="30000" dirty="0">
                <a:solidFill>
                  <a:schemeClr val="bg1"/>
                </a:solidFill>
                <a:ea typeface="msgothic"/>
                <a:cs typeface="msgothic"/>
              </a:rPr>
              <a:t>†</a:t>
            </a:r>
            <a:r>
              <a:rPr lang="en-GB" sz="1000" dirty="0">
                <a:solidFill>
                  <a:schemeClr val="bg1"/>
                </a:solidFill>
                <a:ea typeface="msgothic"/>
                <a:cs typeface="msgothic"/>
              </a:rPr>
              <a:t>p&lt;0.05 </a:t>
            </a:r>
            <a:r>
              <a:rPr lang="en-GB" sz="1000" dirty="0" err="1">
                <a:solidFill>
                  <a:schemeClr val="bg1"/>
                </a:solidFill>
                <a:ea typeface="msgothic"/>
                <a:cs typeface="msgothic"/>
              </a:rPr>
              <a:t>vs</a:t>
            </a:r>
            <a:r>
              <a:rPr lang="en-GB" sz="1000" dirty="0">
                <a:solidFill>
                  <a:schemeClr val="bg1"/>
                </a:solidFill>
                <a:ea typeface="msgothic"/>
                <a:cs typeface="msgothic"/>
              </a:rPr>
              <a:t> stable; </a:t>
            </a:r>
            <a:r>
              <a:rPr lang="en-GB" sz="1000" baseline="30000" dirty="0">
                <a:solidFill>
                  <a:schemeClr val="bg1"/>
                </a:solidFill>
                <a:ea typeface="msgothic"/>
                <a:cs typeface="msgothic"/>
              </a:rPr>
              <a:t>‡</a:t>
            </a:r>
            <a:r>
              <a:rPr lang="en-GB" sz="1000" dirty="0">
                <a:solidFill>
                  <a:schemeClr val="bg1"/>
                </a:solidFill>
                <a:ea typeface="msgothic"/>
                <a:cs typeface="msgothic"/>
              </a:rPr>
              <a:t>p&lt;0.05 </a:t>
            </a:r>
            <a:r>
              <a:rPr lang="en-GB" sz="1000" dirty="0" err="1">
                <a:solidFill>
                  <a:schemeClr val="bg1"/>
                </a:solidFill>
                <a:ea typeface="msgothic"/>
                <a:cs typeface="msgothic"/>
              </a:rPr>
              <a:t>vs</a:t>
            </a:r>
            <a:r>
              <a:rPr lang="en-GB" sz="1000" dirty="0">
                <a:solidFill>
                  <a:schemeClr val="bg1"/>
                </a:solidFill>
                <a:ea typeface="msgothic"/>
                <a:cs typeface="msgothic"/>
              </a:rPr>
              <a:t> admission</a:t>
            </a:r>
          </a:p>
        </p:txBody>
      </p:sp>
      <p:sp>
        <p:nvSpPr>
          <p:cNvPr id="239620" name="TextBox 5"/>
          <p:cNvSpPr txBox="1">
            <a:spLocks noChangeArrowheads="1"/>
          </p:cNvSpPr>
          <p:nvPr/>
        </p:nvSpPr>
        <p:spPr bwMode="auto">
          <a:xfrm>
            <a:off x="672348" y="1287463"/>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2,500</a:t>
            </a:r>
          </a:p>
        </p:txBody>
      </p:sp>
      <p:sp>
        <p:nvSpPr>
          <p:cNvPr id="239621" name="TextBox 6"/>
          <p:cNvSpPr txBox="1">
            <a:spLocks noChangeArrowheads="1"/>
          </p:cNvSpPr>
          <p:nvPr/>
        </p:nvSpPr>
        <p:spPr bwMode="auto">
          <a:xfrm>
            <a:off x="672348" y="1527175"/>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2,000</a:t>
            </a:r>
          </a:p>
        </p:txBody>
      </p:sp>
      <p:sp>
        <p:nvSpPr>
          <p:cNvPr id="239622" name="TextBox 7"/>
          <p:cNvSpPr txBox="1">
            <a:spLocks noChangeArrowheads="1"/>
          </p:cNvSpPr>
          <p:nvPr/>
        </p:nvSpPr>
        <p:spPr bwMode="auto">
          <a:xfrm>
            <a:off x="672348" y="1765300"/>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1,500</a:t>
            </a:r>
          </a:p>
        </p:txBody>
      </p:sp>
      <p:sp>
        <p:nvSpPr>
          <p:cNvPr id="239623" name="TextBox 8"/>
          <p:cNvSpPr txBox="1">
            <a:spLocks noChangeArrowheads="1"/>
          </p:cNvSpPr>
          <p:nvPr/>
        </p:nvSpPr>
        <p:spPr bwMode="auto">
          <a:xfrm>
            <a:off x="672348" y="2003425"/>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1,000</a:t>
            </a:r>
          </a:p>
        </p:txBody>
      </p:sp>
      <p:sp>
        <p:nvSpPr>
          <p:cNvPr id="239624" name="TextBox 9"/>
          <p:cNvSpPr txBox="1">
            <a:spLocks noChangeArrowheads="1"/>
          </p:cNvSpPr>
          <p:nvPr/>
        </p:nvSpPr>
        <p:spPr bwMode="auto">
          <a:xfrm>
            <a:off x="789368" y="2241550"/>
            <a:ext cx="420307" cy="276999"/>
          </a:xfrm>
          <a:prstGeom prst="rect">
            <a:avLst/>
          </a:prstGeom>
          <a:noFill/>
          <a:ln w="9525">
            <a:noFill/>
            <a:miter lim="800000"/>
            <a:headEnd/>
            <a:tailEnd/>
          </a:ln>
        </p:spPr>
        <p:txBody>
          <a:bodyPr wrap="none">
            <a:spAutoFit/>
          </a:bodyPr>
          <a:lstStyle/>
          <a:p>
            <a:pPr algn="r"/>
            <a:r>
              <a:rPr lang="en-GB" sz="1200" dirty="0">
                <a:solidFill>
                  <a:schemeClr val="bg1"/>
                </a:solidFill>
                <a:cs typeface="Arial" charset="0"/>
              </a:rPr>
              <a:t>500</a:t>
            </a:r>
          </a:p>
        </p:txBody>
      </p:sp>
      <p:sp>
        <p:nvSpPr>
          <p:cNvPr id="239625" name="TextBox 10"/>
          <p:cNvSpPr txBox="1">
            <a:spLocks noChangeArrowheads="1"/>
          </p:cNvSpPr>
          <p:nvPr/>
        </p:nvSpPr>
        <p:spPr bwMode="auto">
          <a:xfrm>
            <a:off x="939800" y="2481263"/>
            <a:ext cx="269875" cy="276225"/>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a:t>
            </a:r>
          </a:p>
        </p:txBody>
      </p:sp>
      <p:sp>
        <p:nvSpPr>
          <p:cNvPr id="239626" name="TextBox 11"/>
          <p:cNvSpPr txBox="1">
            <a:spLocks noChangeArrowheads="1"/>
          </p:cNvSpPr>
          <p:nvPr/>
        </p:nvSpPr>
        <p:spPr bwMode="auto">
          <a:xfrm>
            <a:off x="1467094" y="2668588"/>
            <a:ext cx="645625" cy="276999"/>
          </a:xfrm>
          <a:prstGeom prst="rect">
            <a:avLst/>
          </a:prstGeom>
          <a:noFill/>
          <a:ln w="9525">
            <a:noFill/>
            <a:miter lim="800000"/>
            <a:headEnd/>
            <a:tailEnd/>
          </a:ln>
        </p:spPr>
        <p:txBody>
          <a:bodyPr wrap="none">
            <a:spAutoFit/>
          </a:bodyPr>
          <a:lstStyle/>
          <a:p>
            <a:pPr algn="ctr"/>
            <a:r>
              <a:rPr lang="en-GB" sz="1200" dirty="0">
                <a:solidFill>
                  <a:schemeClr val="bg1"/>
                </a:solidFill>
                <a:cs typeface="Arial" charset="0"/>
              </a:rPr>
              <a:t>Control</a:t>
            </a:r>
          </a:p>
        </p:txBody>
      </p:sp>
      <p:sp>
        <p:nvSpPr>
          <p:cNvPr id="239627" name="TextBox 12"/>
          <p:cNvSpPr txBox="1">
            <a:spLocks noChangeArrowheads="1"/>
          </p:cNvSpPr>
          <p:nvPr/>
        </p:nvSpPr>
        <p:spPr bwMode="auto">
          <a:xfrm>
            <a:off x="2471145" y="2668588"/>
            <a:ext cx="772711"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Stable HF</a:t>
            </a:r>
          </a:p>
        </p:txBody>
      </p:sp>
      <p:sp>
        <p:nvSpPr>
          <p:cNvPr id="239628" name="TextBox 13"/>
          <p:cNvSpPr txBox="1">
            <a:spLocks noChangeArrowheads="1"/>
          </p:cNvSpPr>
          <p:nvPr/>
        </p:nvSpPr>
        <p:spPr bwMode="auto">
          <a:xfrm>
            <a:off x="3679870" y="2668588"/>
            <a:ext cx="509498"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AHFS</a:t>
            </a:r>
          </a:p>
        </p:txBody>
      </p:sp>
      <p:sp>
        <p:nvSpPr>
          <p:cNvPr id="239629" name="TextBox 14"/>
          <p:cNvSpPr txBox="1">
            <a:spLocks noChangeArrowheads="1"/>
          </p:cNvSpPr>
          <p:nvPr/>
        </p:nvSpPr>
        <p:spPr bwMode="auto">
          <a:xfrm>
            <a:off x="2424277" y="1166813"/>
            <a:ext cx="944233" cy="276999"/>
          </a:xfrm>
          <a:prstGeom prst="rect">
            <a:avLst/>
          </a:prstGeom>
          <a:noFill/>
          <a:ln w="9525">
            <a:noFill/>
            <a:miter lim="800000"/>
            <a:headEnd/>
            <a:tailEnd/>
          </a:ln>
        </p:spPr>
        <p:txBody>
          <a:bodyPr wrap="none">
            <a:spAutoFit/>
          </a:bodyPr>
          <a:lstStyle/>
          <a:p>
            <a:pPr algn="ctr"/>
            <a:r>
              <a:rPr lang="en-GB" sz="1200" b="1">
                <a:solidFill>
                  <a:schemeClr val="bg1"/>
                </a:solidFill>
                <a:cs typeface="Arial" charset="0"/>
              </a:rPr>
              <a:t>NT-pro-BNP</a:t>
            </a:r>
          </a:p>
        </p:txBody>
      </p:sp>
      <p:sp>
        <p:nvSpPr>
          <p:cNvPr id="239630" name="TextBox 15"/>
          <p:cNvSpPr txBox="1">
            <a:spLocks noChangeArrowheads="1"/>
          </p:cNvSpPr>
          <p:nvPr/>
        </p:nvSpPr>
        <p:spPr bwMode="auto">
          <a:xfrm rot="-5400000">
            <a:off x="-76994" y="1904207"/>
            <a:ext cx="1247775" cy="277812"/>
          </a:xfrm>
          <a:prstGeom prst="rect">
            <a:avLst/>
          </a:prstGeom>
          <a:noFill/>
          <a:ln w="9525">
            <a:noFill/>
            <a:miter lim="800000"/>
            <a:headEnd/>
            <a:tailEnd/>
          </a:ln>
        </p:spPr>
        <p:txBody>
          <a:bodyPr>
            <a:spAutoFit/>
          </a:bodyPr>
          <a:lstStyle/>
          <a:p>
            <a:pPr algn="ctr"/>
            <a:r>
              <a:rPr lang="en-GB" sz="1200">
                <a:solidFill>
                  <a:schemeClr val="bg1"/>
                </a:solidFill>
                <a:cs typeface="Arial" charset="0"/>
              </a:rPr>
              <a:t>fmol/mL</a:t>
            </a:r>
          </a:p>
        </p:txBody>
      </p:sp>
      <p:grpSp>
        <p:nvGrpSpPr>
          <p:cNvPr id="2" name="Group 3099"/>
          <p:cNvGrpSpPr>
            <a:grpSpLocks/>
          </p:cNvGrpSpPr>
          <p:nvPr/>
        </p:nvGrpSpPr>
        <p:grpSpPr bwMode="auto">
          <a:xfrm>
            <a:off x="1163638" y="1419225"/>
            <a:ext cx="3313112" cy="1292225"/>
            <a:chOff x="1049338" y="1579562"/>
            <a:chExt cx="3313113" cy="1292225"/>
          </a:xfrm>
        </p:grpSpPr>
        <p:sp>
          <p:nvSpPr>
            <p:cNvPr id="239744" name="Line 7"/>
            <p:cNvSpPr>
              <a:spLocks noChangeShapeType="1"/>
            </p:cNvSpPr>
            <p:nvPr/>
          </p:nvSpPr>
          <p:spPr bwMode="auto">
            <a:xfrm>
              <a:off x="1049338" y="1589087"/>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45" name="Line 8"/>
            <p:cNvSpPr>
              <a:spLocks noChangeShapeType="1"/>
            </p:cNvSpPr>
            <p:nvPr/>
          </p:nvSpPr>
          <p:spPr bwMode="auto">
            <a:xfrm>
              <a:off x="1049338" y="1827212"/>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46" name="Line 9"/>
            <p:cNvSpPr>
              <a:spLocks noChangeShapeType="1"/>
            </p:cNvSpPr>
            <p:nvPr/>
          </p:nvSpPr>
          <p:spPr bwMode="auto">
            <a:xfrm>
              <a:off x="1049338" y="2065337"/>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47" name="Line 10"/>
            <p:cNvSpPr>
              <a:spLocks noChangeShapeType="1"/>
            </p:cNvSpPr>
            <p:nvPr/>
          </p:nvSpPr>
          <p:spPr bwMode="auto">
            <a:xfrm>
              <a:off x="1049338" y="2306637"/>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48" name="Line 11"/>
            <p:cNvSpPr>
              <a:spLocks noChangeShapeType="1"/>
            </p:cNvSpPr>
            <p:nvPr/>
          </p:nvSpPr>
          <p:spPr bwMode="auto">
            <a:xfrm>
              <a:off x="1049338" y="2544762"/>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49" name="Line 12"/>
            <p:cNvSpPr>
              <a:spLocks noChangeShapeType="1"/>
            </p:cNvSpPr>
            <p:nvPr/>
          </p:nvSpPr>
          <p:spPr bwMode="auto">
            <a:xfrm>
              <a:off x="1049338" y="2782887"/>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50" name="Line 13"/>
            <p:cNvSpPr>
              <a:spLocks noChangeShapeType="1"/>
            </p:cNvSpPr>
            <p:nvPr/>
          </p:nvSpPr>
          <p:spPr bwMode="auto">
            <a:xfrm flipV="1">
              <a:off x="1674813" y="2782887"/>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51" name="Line 14"/>
            <p:cNvSpPr>
              <a:spLocks noChangeShapeType="1"/>
            </p:cNvSpPr>
            <p:nvPr/>
          </p:nvSpPr>
          <p:spPr bwMode="auto">
            <a:xfrm flipV="1">
              <a:off x="2740026" y="2782887"/>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52" name="Line 15"/>
            <p:cNvSpPr>
              <a:spLocks noChangeShapeType="1"/>
            </p:cNvSpPr>
            <p:nvPr/>
          </p:nvSpPr>
          <p:spPr bwMode="auto">
            <a:xfrm flipV="1">
              <a:off x="3806826" y="2782887"/>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53" name="Freeform 16"/>
            <p:cNvSpPr>
              <a:spLocks/>
            </p:cNvSpPr>
            <p:nvPr/>
          </p:nvSpPr>
          <p:spPr bwMode="auto">
            <a:xfrm>
              <a:off x="1497013" y="2617787"/>
              <a:ext cx="358775" cy="0"/>
            </a:xfrm>
            <a:custGeom>
              <a:avLst/>
              <a:gdLst>
                <a:gd name="T0" fmla="*/ 0 w 226"/>
                <a:gd name="T1" fmla="*/ 282257523 w 226"/>
                <a:gd name="T2" fmla="*/ 56955535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112" y="0"/>
                  </a:lnTo>
                  <a:lnTo>
                    <a:pt x="226" y="0"/>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39754" name="Line 17"/>
            <p:cNvSpPr>
              <a:spLocks noChangeShapeType="1"/>
            </p:cNvSpPr>
            <p:nvPr/>
          </p:nvSpPr>
          <p:spPr bwMode="auto">
            <a:xfrm flipV="1">
              <a:off x="1674813" y="2617787"/>
              <a:ext cx="0" cy="158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55" name="Rectangle 18"/>
            <p:cNvSpPr>
              <a:spLocks noChangeArrowheads="1"/>
            </p:cNvSpPr>
            <p:nvPr/>
          </p:nvSpPr>
          <p:spPr bwMode="auto">
            <a:xfrm>
              <a:off x="1319213" y="2633662"/>
              <a:ext cx="714375" cy="149225"/>
            </a:xfrm>
            <a:prstGeom prst="rect">
              <a:avLst/>
            </a:prstGeom>
            <a:solidFill>
              <a:srgbClr val="808080"/>
            </a:solidFill>
            <a:ln w="9525">
              <a:solidFill>
                <a:schemeClr val="bg1"/>
              </a:solidFill>
              <a:miter lim="800000"/>
              <a:headEnd/>
              <a:tailEnd/>
            </a:ln>
          </p:spPr>
          <p:txBody>
            <a:bodyPr/>
            <a:lstStyle/>
            <a:p>
              <a:endParaRPr lang="en-US" sz="1800">
                <a:solidFill>
                  <a:schemeClr val="bg1"/>
                </a:solidFill>
                <a:cs typeface="Arial" charset="0"/>
              </a:endParaRPr>
            </a:p>
          </p:txBody>
        </p:sp>
        <p:sp>
          <p:nvSpPr>
            <p:cNvPr id="239756" name="Freeform 19"/>
            <p:cNvSpPr>
              <a:spLocks/>
            </p:cNvSpPr>
            <p:nvPr/>
          </p:nvSpPr>
          <p:spPr bwMode="auto">
            <a:xfrm>
              <a:off x="2562226" y="2405062"/>
              <a:ext cx="355600" cy="0"/>
            </a:xfrm>
            <a:custGeom>
              <a:avLst/>
              <a:gdLst>
                <a:gd name="T0" fmla="*/ 0 w 224"/>
                <a:gd name="T1" fmla="*/ 282257522 w 224"/>
                <a:gd name="T2" fmla="*/ 564515045 w 224"/>
                <a:gd name="T3" fmla="*/ 0 60000 65536"/>
                <a:gd name="T4" fmla="*/ 0 60000 65536"/>
                <a:gd name="T5" fmla="*/ 0 60000 65536"/>
                <a:gd name="T6" fmla="*/ 0 w 224"/>
                <a:gd name="T7" fmla="*/ 224 w 224"/>
              </a:gdLst>
              <a:ahLst/>
              <a:cxnLst>
                <a:cxn ang="T3">
                  <a:pos x="T0" y="0"/>
                </a:cxn>
                <a:cxn ang="T4">
                  <a:pos x="T1" y="0"/>
                </a:cxn>
                <a:cxn ang="T5">
                  <a:pos x="T2" y="0"/>
                </a:cxn>
              </a:cxnLst>
              <a:rect l="T6" t="0" r="T7" b="0"/>
              <a:pathLst>
                <a:path w="224">
                  <a:moveTo>
                    <a:pt x="0" y="0"/>
                  </a:moveTo>
                  <a:lnTo>
                    <a:pt x="112" y="0"/>
                  </a:lnTo>
                  <a:lnTo>
                    <a:pt x="224" y="0"/>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39757" name="Line 20"/>
            <p:cNvSpPr>
              <a:spLocks noChangeShapeType="1"/>
            </p:cNvSpPr>
            <p:nvPr/>
          </p:nvSpPr>
          <p:spPr bwMode="auto">
            <a:xfrm flipV="1">
              <a:off x="2740026" y="2405062"/>
              <a:ext cx="0" cy="4762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58" name="Rectangle 21"/>
            <p:cNvSpPr>
              <a:spLocks noChangeArrowheads="1"/>
            </p:cNvSpPr>
            <p:nvPr/>
          </p:nvSpPr>
          <p:spPr bwMode="auto">
            <a:xfrm>
              <a:off x="2384426" y="2452687"/>
              <a:ext cx="711200" cy="330200"/>
            </a:xfrm>
            <a:prstGeom prst="rect">
              <a:avLst/>
            </a:prstGeom>
            <a:solidFill>
              <a:schemeClr val="accent2"/>
            </a:solidFill>
            <a:ln w="9525">
              <a:solidFill>
                <a:schemeClr val="bg1"/>
              </a:solidFill>
              <a:miter lim="800000"/>
              <a:headEnd/>
              <a:tailEnd/>
            </a:ln>
          </p:spPr>
          <p:txBody>
            <a:bodyPr/>
            <a:lstStyle/>
            <a:p>
              <a:endParaRPr lang="en-US" sz="1800">
                <a:solidFill>
                  <a:schemeClr val="bg1"/>
                </a:solidFill>
                <a:cs typeface="Arial" charset="0"/>
              </a:endParaRPr>
            </a:p>
          </p:txBody>
        </p:sp>
        <p:sp>
          <p:nvSpPr>
            <p:cNvPr id="239759" name="Freeform 22"/>
            <p:cNvSpPr>
              <a:spLocks/>
            </p:cNvSpPr>
            <p:nvPr/>
          </p:nvSpPr>
          <p:spPr bwMode="auto">
            <a:xfrm>
              <a:off x="3629026" y="1792287"/>
              <a:ext cx="358775" cy="0"/>
            </a:xfrm>
            <a:custGeom>
              <a:avLst/>
              <a:gdLst>
                <a:gd name="T0" fmla="*/ 0 w 226"/>
                <a:gd name="T1" fmla="*/ 282257523 w 226"/>
                <a:gd name="T2" fmla="*/ 56955535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112" y="0"/>
                  </a:lnTo>
                  <a:lnTo>
                    <a:pt x="226" y="0"/>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39760" name="Line 23"/>
            <p:cNvSpPr>
              <a:spLocks noChangeShapeType="1"/>
            </p:cNvSpPr>
            <p:nvPr/>
          </p:nvSpPr>
          <p:spPr bwMode="auto">
            <a:xfrm flipV="1">
              <a:off x="3806826" y="1792287"/>
              <a:ext cx="0" cy="9842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61" name="Rectangle 24"/>
            <p:cNvSpPr>
              <a:spLocks noChangeArrowheads="1"/>
            </p:cNvSpPr>
            <p:nvPr/>
          </p:nvSpPr>
          <p:spPr bwMode="auto">
            <a:xfrm>
              <a:off x="3451226" y="1890712"/>
              <a:ext cx="714375" cy="892175"/>
            </a:xfrm>
            <a:prstGeom prst="rect">
              <a:avLst/>
            </a:prstGeom>
            <a:solidFill>
              <a:srgbClr val="923222"/>
            </a:solidFill>
            <a:ln w="9525">
              <a:solidFill>
                <a:schemeClr val="bg1"/>
              </a:solidFill>
              <a:miter lim="800000"/>
              <a:headEnd/>
              <a:tailEnd/>
            </a:ln>
          </p:spPr>
          <p:txBody>
            <a:bodyPr/>
            <a:lstStyle/>
            <a:p>
              <a:endParaRPr lang="en-US" sz="1800">
                <a:solidFill>
                  <a:schemeClr val="bg1"/>
                </a:solidFill>
                <a:cs typeface="Arial" charset="0"/>
              </a:endParaRPr>
            </a:p>
          </p:txBody>
        </p:sp>
        <p:sp>
          <p:nvSpPr>
            <p:cNvPr id="239762" name="Freeform 6"/>
            <p:cNvSpPr>
              <a:spLocks/>
            </p:cNvSpPr>
            <p:nvPr/>
          </p:nvSpPr>
          <p:spPr bwMode="auto">
            <a:xfrm>
              <a:off x="1141413" y="1579562"/>
              <a:ext cx="3221038" cy="1203325"/>
            </a:xfrm>
            <a:custGeom>
              <a:avLst/>
              <a:gdLst>
                <a:gd name="T0" fmla="*/ 0 w 2029"/>
                <a:gd name="T1" fmla="*/ 0 h 758"/>
                <a:gd name="T2" fmla="*/ 0 w 2029"/>
                <a:gd name="T3" fmla="*/ 1910278616 h 758"/>
                <a:gd name="T4" fmla="*/ 2147483647 w 2029"/>
                <a:gd name="T5" fmla="*/ 1910278616 h 758"/>
                <a:gd name="T6" fmla="*/ 0 60000 65536"/>
                <a:gd name="T7" fmla="*/ 0 60000 65536"/>
                <a:gd name="T8" fmla="*/ 0 60000 65536"/>
                <a:gd name="T9" fmla="*/ 0 w 2029"/>
                <a:gd name="T10" fmla="*/ 0 h 758"/>
                <a:gd name="T11" fmla="*/ 2029 w 2029"/>
                <a:gd name="T12" fmla="*/ 758 h 758"/>
              </a:gdLst>
              <a:ahLst/>
              <a:cxnLst>
                <a:cxn ang="T6">
                  <a:pos x="T0" y="T1"/>
                </a:cxn>
                <a:cxn ang="T7">
                  <a:pos x="T2" y="T3"/>
                </a:cxn>
                <a:cxn ang="T8">
                  <a:pos x="T4" y="T5"/>
                </a:cxn>
              </a:cxnLst>
              <a:rect l="T9" t="T10" r="T11" b="T12"/>
              <a:pathLst>
                <a:path w="2029" h="758">
                  <a:moveTo>
                    <a:pt x="0" y="0"/>
                  </a:moveTo>
                  <a:lnTo>
                    <a:pt x="0" y="758"/>
                  </a:lnTo>
                  <a:lnTo>
                    <a:pt x="2029" y="758"/>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grpSp>
      <p:grpSp>
        <p:nvGrpSpPr>
          <p:cNvPr id="3" name="Group 3100"/>
          <p:cNvGrpSpPr>
            <a:grpSpLocks/>
          </p:cNvGrpSpPr>
          <p:nvPr/>
        </p:nvGrpSpPr>
        <p:grpSpPr bwMode="auto">
          <a:xfrm>
            <a:off x="1163638" y="3189288"/>
            <a:ext cx="3313112" cy="1292225"/>
            <a:chOff x="1163740" y="3335279"/>
            <a:chExt cx="3313113" cy="1292225"/>
          </a:xfrm>
        </p:grpSpPr>
        <p:sp>
          <p:nvSpPr>
            <p:cNvPr id="239724" name="Line 26"/>
            <p:cNvSpPr>
              <a:spLocks noChangeShapeType="1"/>
            </p:cNvSpPr>
            <p:nvPr/>
          </p:nvSpPr>
          <p:spPr bwMode="auto">
            <a:xfrm>
              <a:off x="1163740" y="3344804"/>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25" name="Line 27"/>
            <p:cNvSpPr>
              <a:spLocks noChangeShapeType="1"/>
            </p:cNvSpPr>
            <p:nvPr/>
          </p:nvSpPr>
          <p:spPr bwMode="auto">
            <a:xfrm>
              <a:off x="1163740" y="3544829"/>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26" name="Line 28"/>
            <p:cNvSpPr>
              <a:spLocks noChangeShapeType="1"/>
            </p:cNvSpPr>
            <p:nvPr/>
          </p:nvSpPr>
          <p:spPr bwMode="auto">
            <a:xfrm>
              <a:off x="1163740" y="3741679"/>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27" name="Line 29"/>
            <p:cNvSpPr>
              <a:spLocks noChangeShapeType="1"/>
            </p:cNvSpPr>
            <p:nvPr/>
          </p:nvSpPr>
          <p:spPr bwMode="auto">
            <a:xfrm>
              <a:off x="1163740" y="3941704"/>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28" name="Line 30"/>
            <p:cNvSpPr>
              <a:spLocks noChangeShapeType="1"/>
            </p:cNvSpPr>
            <p:nvPr/>
          </p:nvSpPr>
          <p:spPr bwMode="auto">
            <a:xfrm>
              <a:off x="1163740" y="4141729"/>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29" name="Line 31"/>
            <p:cNvSpPr>
              <a:spLocks noChangeShapeType="1"/>
            </p:cNvSpPr>
            <p:nvPr/>
          </p:nvSpPr>
          <p:spPr bwMode="auto">
            <a:xfrm>
              <a:off x="1163740" y="4338579"/>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30" name="Line 32"/>
            <p:cNvSpPr>
              <a:spLocks noChangeShapeType="1"/>
            </p:cNvSpPr>
            <p:nvPr/>
          </p:nvSpPr>
          <p:spPr bwMode="auto">
            <a:xfrm>
              <a:off x="1163740" y="4538604"/>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31" name="Line 33"/>
            <p:cNvSpPr>
              <a:spLocks noChangeShapeType="1"/>
            </p:cNvSpPr>
            <p:nvPr/>
          </p:nvSpPr>
          <p:spPr bwMode="auto">
            <a:xfrm flipV="1">
              <a:off x="1789215" y="4538604"/>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32" name="Line 34"/>
            <p:cNvSpPr>
              <a:spLocks noChangeShapeType="1"/>
            </p:cNvSpPr>
            <p:nvPr/>
          </p:nvSpPr>
          <p:spPr bwMode="auto">
            <a:xfrm flipV="1">
              <a:off x="2854428" y="4538604"/>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33" name="Line 35"/>
            <p:cNvSpPr>
              <a:spLocks noChangeShapeType="1"/>
            </p:cNvSpPr>
            <p:nvPr/>
          </p:nvSpPr>
          <p:spPr bwMode="auto">
            <a:xfrm flipV="1">
              <a:off x="3921228" y="4538604"/>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34" name="Freeform 36"/>
            <p:cNvSpPr>
              <a:spLocks/>
            </p:cNvSpPr>
            <p:nvPr/>
          </p:nvSpPr>
          <p:spPr bwMode="auto">
            <a:xfrm>
              <a:off x="1611415" y="4297304"/>
              <a:ext cx="358775" cy="0"/>
            </a:xfrm>
            <a:custGeom>
              <a:avLst/>
              <a:gdLst>
                <a:gd name="T0" fmla="*/ 0 w 226"/>
                <a:gd name="T1" fmla="*/ 282257523 w 226"/>
                <a:gd name="T2" fmla="*/ 56955535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112" y="0"/>
                  </a:lnTo>
                  <a:lnTo>
                    <a:pt x="226" y="0"/>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39735" name="Line 37"/>
            <p:cNvSpPr>
              <a:spLocks noChangeShapeType="1"/>
            </p:cNvSpPr>
            <p:nvPr/>
          </p:nvSpPr>
          <p:spPr bwMode="auto">
            <a:xfrm flipV="1">
              <a:off x="1789215" y="4297304"/>
              <a:ext cx="0" cy="508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36" name="Rectangle 38"/>
            <p:cNvSpPr>
              <a:spLocks noChangeArrowheads="1"/>
            </p:cNvSpPr>
            <p:nvPr/>
          </p:nvSpPr>
          <p:spPr bwMode="auto">
            <a:xfrm>
              <a:off x="1433615" y="4348104"/>
              <a:ext cx="714375" cy="190500"/>
            </a:xfrm>
            <a:prstGeom prst="rect">
              <a:avLst/>
            </a:prstGeom>
            <a:solidFill>
              <a:srgbClr val="808080"/>
            </a:solidFill>
            <a:ln w="9525">
              <a:solidFill>
                <a:schemeClr val="bg1"/>
              </a:solidFill>
              <a:miter lim="800000"/>
              <a:headEnd/>
              <a:tailEnd/>
            </a:ln>
          </p:spPr>
          <p:txBody>
            <a:bodyPr/>
            <a:lstStyle/>
            <a:p>
              <a:endParaRPr lang="en-US" sz="1800">
                <a:solidFill>
                  <a:schemeClr val="bg1"/>
                </a:solidFill>
                <a:cs typeface="Arial" charset="0"/>
              </a:endParaRPr>
            </a:p>
          </p:txBody>
        </p:sp>
        <p:sp>
          <p:nvSpPr>
            <p:cNvPr id="239737" name="Freeform 39"/>
            <p:cNvSpPr>
              <a:spLocks/>
            </p:cNvSpPr>
            <p:nvPr/>
          </p:nvSpPr>
          <p:spPr bwMode="auto">
            <a:xfrm>
              <a:off x="2676628" y="3979804"/>
              <a:ext cx="355600" cy="0"/>
            </a:xfrm>
            <a:custGeom>
              <a:avLst/>
              <a:gdLst>
                <a:gd name="T0" fmla="*/ 0 w 224"/>
                <a:gd name="T1" fmla="*/ 282257522 w 224"/>
                <a:gd name="T2" fmla="*/ 564515045 w 224"/>
                <a:gd name="T3" fmla="*/ 0 60000 65536"/>
                <a:gd name="T4" fmla="*/ 0 60000 65536"/>
                <a:gd name="T5" fmla="*/ 0 60000 65536"/>
                <a:gd name="T6" fmla="*/ 0 w 224"/>
                <a:gd name="T7" fmla="*/ 224 w 224"/>
              </a:gdLst>
              <a:ahLst/>
              <a:cxnLst>
                <a:cxn ang="T3">
                  <a:pos x="T0" y="0"/>
                </a:cxn>
                <a:cxn ang="T4">
                  <a:pos x="T1" y="0"/>
                </a:cxn>
                <a:cxn ang="T5">
                  <a:pos x="T2" y="0"/>
                </a:cxn>
              </a:cxnLst>
              <a:rect l="T6" t="0" r="T7" b="0"/>
              <a:pathLst>
                <a:path w="224">
                  <a:moveTo>
                    <a:pt x="0" y="0"/>
                  </a:moveTo>
                  <a:lnTo>
                    <a:pt x="112" y="0"/>
                  </a:lnTo>
                  <a:lnTo>
                    <a:pt x="224" y="0"/>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39738" name="Line 40"/>
            <p:cNvSpPr>
              <a:spLocks noChangeShapeType="1"/>
            </p:cNvSpPr>
            <p:nvPr/>
          </p:nvSpPr>
          <p:spPr bwMode="auto">
            <a:xfrm flipV="1">
              <a:off x="2854428" y="3979804"/>
              <a:ext cx="0" cy="1047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39" name="Rectangle 41"/>
            <p:cNvSpPr>
              <a:spLocks noChangeArrowheads="1"/>
            </p:cNvSpPr>
            <p:nvPr/>
          </p:nvSpPr>
          <p:spPr bwMode="auto">
            <a:xfrm>
              <a:off x="2498828" y="4084579"/>
              <a:ext cx="711200" cy="454025"/>
            </a:xfrm>
            <a:prstGeom prst="rect">
              <a:avLst/>
            </a:prstGeom>
            <a:solidFill>
              <a:schemeClr val="accent2"/>
            </a:solidFill>
            <a:ln w="9525">
              <a:solidFill>
                <a:schemeClr val="bg1"/>
              </a:solidFill>
              <a:miter lim="800000"/>
              <a:headEnd/>
              <a:tailEnd/>
            </a:ln>
          </p:spPr>
          <p:txBody>
            <a:bodyPr/>
            <a:lstStyle/>
            <a:p>
              <a:endParaRPr lang="en-US" sz="1800">
                <a:solidFill>
                  <a:schemeClr val="bg1"/>
                </a:solidFill>
                <a:cs typeface="Arial" charset="0"/>
              </a:endParaRPr>
            </a:p>
          </p:txBody>
        </p:sp>
        <p:sp>
          <p:nvSpPr>
            <p:cNvPr id="239740" name="Freeform 42"/>
            <p:cNvSpPr>
              <a:spLocks/>
            </p:cNvSpPr>
            <p:nvPr/>
          </p:nvSpPr>
          <p:spPr bwMode="auto">
            <a:xfrm>
              <a:off x="3743428" y="3675004"/>
              <a:ext cx="358775" cy="0"/>
            </a:xfrm>
            <a:custGeom>
              <a:avLst/>
              <a:gdLst>
                <a:gd name="T0" fmla="*/ 0 w 226"/>
                <a:gd name="T1" fmla="*/ 282257523 w 226"/>
                <a:gd name="T2" fmla="*/ 569555357 w 226"/>
                <a:gd name="T3" fmla="*/ 0 60000 65536"/>
                <a:gd name="T4" fmla="*/ 0 60000 65536"/>
                <a:gd name="T5" fmla="*/ 0 60000 65536"/>
                <a:gd name="T6" fmla="*/ 0 w 226"/>
                <a:gd name="T7" fmla="*/ 226 w 226"/>
              </a:gdLst>
              <a:ahLst/>
              <a:cxnLst>
                <a:cxn ang="T3">
                  <a:pos x="T0" y="0"/>
                </a:cxn>
                <a:cxn ang="T4">
                  <a:pos x="T1" y="0"/>
                </a:cxn>
                <a:cxn ang="T5">
                  <a:pos x="T2" y="0"/>
                </a:cxn>
              </a:cxnLst>
              <a:rect l="T6" t="0" r="T7" b="0"/>
              <a:pathLst>
                <a:path w="226">
                  <a:moveTo>
                    <a:pt x="0" y="0"/>
                  </a:moveTo>
                  <a:lnTo>
                    <a:pt x="112" y="0"/>
                  </a:lnTo>
                  <a:lnTo>
                    <a:pt x="226" y="0"/>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39741" name="Line 43"/>
            <p:cNvSpPr>
              <a:spLocks noChangeShapeType="1"/>
            </p:cNvSpPr>
            <p:nvPr/>
          </p:nvSpPr>
          <p:spPr bwMode="auto">
            <a:xfrm flipV="1">
              <a:off x="3921228" y="3675004"/>
              <a:ext cx="0" cy="12382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42" name="Rectangle 44"/>
            <p:cNvSpPr>
              <a:spLocks noChangeArrowheads="1"/>
            </p:cNvSpPr>
            <p:nvPr/>
          </p:nvSpPr>
          <p:spPr bwMode="auto">
            <a:xfrm>
              <a:off x="3565628" y="3798829"/>
              <a:ext cx="714375" cy="739775"/>
            </a:xfrm>
            <a:prstGeom prst="rect">
              <a:avLst/>
            </a:prstGeom>
            <a:solidFill>
              <a:srgbClr val="923222"/>
            </a:solidFill>
            <a:ln w="9525">
              <a:solidFill>
                <a:schemeClr val="bg1"/>
              </a:solidFill>
              <a:miter lim="800000"/>
              <a:headEnd/>
              <a:tailEnd/>
            </a:ln>
          </p:spPr>
          <p:txBody>
            <a:bodyPr/>
            <a:lstStyle/>
            <a:p>
              <a:endParaRPr lang="en-US" sz="1800">
                <a:solidFill>
                  <a:schemeClr val="bg1"/>
                </a:solidFill>
                <a:cs typeface="Arial" charset="0"/>
              </a:endParaRPr>
            </a:p>
          </p:txBody>
        </p:sp>
        <p:sp>
          <p:nvSpPr>
            <p:cNvPr id="239743" name="Freeform 25"/>
            <p:cNvSpPr>
              <a:spLocks/>
            </p:cNvSpPr>
            <p:nvPr/>
          </p:nvSpPr>
          <p:spPr bwMode="auto">
            <a:xfrm>
              <a:off x="1255815" y="3335279"/>
              <a:ext cx="3221038" cy="1203325"/>
            </a:xfrm>
            <a:custGeom>
              <a:avLst/>
              <a:gdLst>
                <a:gd name="T0" fmla="*/ 0 w 2029"/>
                <a:gd name="T1" fmla="*/ 0 h 758"/>
                <a:gd name="T2" fmla="*/ 0 w 2029"/>
                <a:gd name="T3" fmla="*/ 1910278616 h 758"/>
                <a:gd name="T4" fmla="*/ 2147483647 w 2029"/>
                <a:gd name="T5" fmla="*/ 1910278616 h 758"/>
                <a:gd name="T6" fmla="*/ 0 60000 65536"/>
                <a:gd name="T7" fmla="*/ 0 60000 65536"/>
                <a:gd name="T8" fmla="*/ 0 60000 65536"/>
                <a:gd name="T9" fmla="*/ 0 w 2029"/>
                <a:gd name="T10" fmla="*/ 0 h 758"/>
                <a:gd name="T11" fmla="*/ 2029 w 2029"/>
                <a:gd name="T12" fmla="*/ 758 h 758"/>
              </a:gdLst>
              <a:ahLst/>
              <a:cxnLst>
                <a:cxn ang="T6">
                  <a:pos x="T0" y="T1"/>
                </a:cxn>
                <a:cxn ang="T7">
                  <a:pos x="T2" y="T3"/>
                </a:cxn>
                <a:cxn ang="T8">
                  <a:pos x="T4" y="T5"/>
                </a:cxn>
              </a:cxnLst>
              <a:rect l="T9" t="T10" r="T11" b="T12"/>
              <a:pathLst>
                <a:path w="2029" h="758">
                  <a:moveTo>
                    <a:pt x="0" y="0"/>
                  </a:moveTo>
                  <a:lnTo>
                    <a:pt x="0" y="758"/>
                  </a:lnTo>
                  <a:lnTo>
                    <a:pt x="2029" y="758"/>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grpSp>
      <p:grpSp>
        <p:nvGrpSpPr>
          <p:cNvPr id="4" name="Group 3101"/>
          <p:cNvGrpSpPr>
            <a:grpSpLocks/>
          </p:cNvGrpSpPr>
          <p:nvPr/>
        </p:nvGrpSpPr>
        <p:grpSpPr bwMode="auto">
          <a:xfrm>
            <a:off x="5283200" y="3182938"/>
            <a:ext cx="3309938" cy="1292225"/>
            <a:chOff x="5283303" y="3328929"/>
            <a:chExt cx="3309938" cy="1292225"/>
          </a:xfrm>
        </p:grpSpPr>
        <p:sp>
          <p:nvSpPr>
            <p:cNvPr id="239700" name="Freeform 55"/>
            <p:cNvSpPr>
              <a:spLocks/>
            </p:cNvSpPr>
            <p:nvPr/>
          </p:nvSpPr>
          <p:spPr bwMode="auto">
            <a:xfrm>
              <a:off x="5375378" y="3328929"/>
              <a:ext cx="3217863" cy="1203325"/>
            </a:xfrm>
            <a:custGeom>
              <a:avLst/>
              <a:gdLst>
                <a:gd name="T0" fmla="*/ 0 w 2027"/>
                <a:gd name="T1" fmla="*/ 0 h 758"/>
                <a:gd name="T2" fmla="*/ 0 w 2027"/>
                <a:gd name="T3" fmla="*/ 1910278616 h 758"/>
                <a:gd name="T4" fmla="*/ 2147483647 w 2027"/>
                <a:gd name="T5" fmla="*/ 1910278616 h 758"/>
                <a:gd name="T6" fmla="*/ 0 60000 65536"/>
                <a:gd name="T7" fmla="*/ 0 60000 65536"/>
                <a:gd name="T8" fmla="*/ 0 60000 65536"/>
                <a:gd name="T9" fmla="*/ 0 w 2027"/>
                <a:gd name="T10" fmla="*/ 0 h 758"/>
                <a:gd name="T11" fmla="*/ 2027 w 2027"/>
                <a:gd name="T12" fmla="*/ 758 h 758"/>
              </a:gdLst>
              <a:ahLst/>
              <a:cxnLst>
                <a:cxn ang="T6">
                  <a:pos x="T0" y="T1"/>
                </a:cxn>
                <a:cxn ang="T7">
                  <a:pos x="T2" y="T3"/>
                </a:cxn>
                <a:cxn ang="T8">
                  <a:pos x="T4" y="T5"/>
                </a:cxn>
              </a:cxnLst>
              <a:rect l="T9" t="T10" r="T11" b="T12"/>
              <a:pathLst>
                <a:path w="2027" h="758">
                  <a:moveTo>
                    <a:pt x="0" y="0"/>
                  </a:moveTo>
                  <a:lnTo>
                    <a:pt x="0" y="758"/>
                  </a:lnTo>
                  <a:lnTo>
                    <a:pt x="2027" y="758"/>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39701" name="Line 56"/>
            <p:cNvSpPr>
              <a:spLocks noChangeShapeType="1"/>
            </p:cNvSpPr>
            <p:nvPr/>
          </p:nvSpPr>
          <p:spPr bwMode="auto">
            <a:xfrm>
              <a:off x="5283303" y="3338454"/>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02" name="Line 57"/>
            <p:cNvSpPr>
              <a:spLocks noChangeShapeType="1"/>
            </p:cNvSpPr>
            <p:nvPr/>
          </p:nvSpPr>
          <p:spPr bwMode="auto">
            <a:xfrm>
              <a:off x="5283303" y="3538479"/>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03" name="Line 58"/>
            <p:cNvSpPr>
              <a:spLocks noChangeShapeType="1"/>
            </p:cNvSpPr>
            <p:nvPr/>
          </p:nvSpPr>
          <p:spPr bwMode="auto">
            <a:xfrm>
              <a:off x="5283303" y="3735329"/>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04" name="Line 59"/>
            <p:cNvSpPr>
              <a:spLocks noChangeShapeType="1"/>
            </p:cNvSpPr>
            <p:nvPr/>
          </p:nvSpPr>
          <p:spPr bwMode="auto">
            <a:xfrm>
              <a:off x="5283303" y="3935354"/>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05" name="Line 60"/>
            <p:cNvSpPr>
              <a:spLocks noChangeShapeType="1"/>
            </p:cNvSpPr>
            <p:nvPr/>
          </p:nvSpPr>
          <p:spPr bwMode="auto">
            <a:xfrm>
              <a:off x="5283303" y="4135379"/>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06" name="Line 61"/>
            <p:cNvSpPr>
              <a:spLocks noChangeShapeType="1"/>
            </p:cNvSpPr>
            <p:nvPr/>
          </p:nvSpPr>
          <p:spPr bwMode="auto">
            <a:xfrm>
              <a:off x="5283303" y="4332229"/>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07" name="Line 62"/>
            <p:cNvSpPr>
              <a:spLocks noChangeShapeType="1"/>
            </p:cNvSpPr>
            <p:nvPr/>
          </p:nvSpPr>
          <p:spPr bwMode="auto">
            <a:xfrm>
              <a:off x="5283303" y="4532254"/>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08" name="Line 63"/>
            <p:cNvSpPr>
              <a:spLocks noChangeShapeType="1"/>
            </p:cNvSpPr>
            <p:nvPr/>
          </p:nvSpPr>
          <p:spPr bwMode="auto">
            <a:xfrm flipV="1">
              <a:off x="5908778" y="4532254"/>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09" name="Line 64"/>
            <p:cNvSpPr>
              <a:spLocks noChangeShapeType="1"/>
            </p:cNvSpPr>
            <p:nvPr/>
          </p:nvSpPr>
          <p:spPr bwMode="auto">
            <a:xfrm flipV="1">
              <a:off x="6973990" y="4532254"/>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10" name="Line 65"/>
            <p:cNvSpPr>
              <a:spLocks noChangeShapeType="1"/>
            </p:cNvSpPr>
            <p:nvPr/>
          </p:nvSpPr>
          <p:spPr bwMode="auto">
            <a:xfrm flipV="1">
              <a:off x="8040790" y="4532254"/>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711" name="Line 66"/>
            <p:cNvSpPr>
              <a:spLocks noChangeShapeType="1"/>
            </p:cNvSpPr>
            <p:nvPr/>
          </p:nvSpPr>
          <p:spPr bwMode="auto">
            <a:xfrm>
              <a:off x="5851628" y="3516254"/>
              <a:ext cx="85725"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712" name="Line 67"/>
            <p:cNvSpPr>
              <a:spLocks noChangeShapeType="1"/>
            </p:cNvSpPr>
            <p:nvPr/>
          </p:nvSpPr>
          <p:spPr bwMode="auto">
            <a:xfrm>
              <a:off x="5851628" y="3868679"/>
              <a:ext cx="85725"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713" name="Line 68"/>
            <p:cNvSpPr>
              <a:spLocks noChangeShapeType="1"/>
            </p:cNvSpPr>
            <p:nvPr/>
          </p:nvSpPr>
          <p:spPr bwMode="auto">
            <a:xfrm>
              <a:off x="5896078" y="3516254"/>
              <a:ext cx="0" cy="352425"/>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714" name="Line 78"/>
            <p:cNvSpPr>
              <a:spLocks noChangeShapeType="1"/>
            </p:cNvSpPr>
            <p:nvPr/>
          </p:nvSpPr>
          <p:spPr bwMode="auto">
            <a:xfrm>
              <a:off x="6934303" y="3405129"/>
              <a:ext cx="8096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715" name="Line 79"/>
            <p:cNvSpPr>
              <a:spLocks noChangeShapeType="1"/>
            </p:cNvSpPr>
            <p:nvPr/>
          </p:nvSpPr>
          <p:spPr bwMode="auto">
            <a:xfrm>
              <a:off x="6934303" y="3814704"/>
              <a:ext cx="8096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716" name="Line 80"/>
            <p:cNvSpPr>
              <a:spLocks noChangeShapeType="1"/>
            </p:cNvSpPr>
            <p:nvPr/>
          </p:nvSpPr>
          <p:spPr bwMode="auto">
            <a:xfrm>
              <a:off x="6973990" y="3405129"/>
              <a:ext cx="0" cy="409575"/>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717" name="Line 81"/>
            <p:cNvSpPr>
              <a:spLocks noChangeShapeType="1"/>
            </p:cNvSpPr>
            <p:nvPr/>
          </p:nvSpPr>
          <p:spPr bwMode="auto">
            <a:xfrm>
              <a:off x="7999515" y="3948054"/>
              <a:ext cx="82550"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718" name="Line 82"/>
            <p:cNvSpPr>
              <a:spLocks noChangeShapeType="1"/>
            </p:cNvSpPr>
            <p:nvPr/>
          </p:nvSpPr>
          <p:spPr bwMode="auto">
            <a:xfrm>
              <a:off x="7999515" y="4173479"/>
              <a:ext cx="82550"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719" name="Line 83"/>
            <p:cNvSpPr>
              <a:spLocks noChangeShapeType="1"/>
            </p:cNvSpPr>
            <p:nvPr/>
          </p:nvSpPr>
          <p:spPr bwMode="auto">
            <a:xfrm>
              <a:off x="8040790" y="3948054"/>
              <a:ext cx="0" cy="225425"/>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720" name="Rectangle 84"/>
            <p:cNvSpPr>
              <a:spLocks noChangeArrowheads="1"/>
            </p:cNvSpPr>
            <p:nvPr/>
          </p:nvSpPr>
          <p:spPr bwMode="auto">
            <a:xfrm>
              <a:off x="8015390" y="4030604"/>
              <a:ext cx="53975" cy="53975"/>
            </a:xfrm>
            <a:prstGeom prst="rect">
              <a:avLst/>
            </a:prstGeom>
            <a:solidFill>
              <a:schemeClr val="accent2"/>
            </a:solidFill>
            <a:ln w="19050">
              <a:solidFill>
                <a:schemeClr val="bg1"/>
              </a:solidFill>
              <a:miter lim="800000"/>
              <a:headEnd/>
              <a:tailEnd/>
            </a:ln>
          </p:spPr>
          <p:txBody>
            <a:bodyPr/>
            <a:lstStyle/>
            <a:p>
              <a:endParaRPr lang="en-US" sz="1800">
                <a:solidFill>
                  <a:schemeClr val="bg1"/>
                </a:solidFill>
                <a:cs typeface="Arial" charset="0"/>
              </a:endParaRPr>
            </a:p>
          </p:txBody>
        </p:sp>
        <p:sp>
          <p:nvSpPr>
            <p:cNvPr id="239721" name="Rectangle 85"/>
            <p:cNvSpPr>
              <a:spLocks noChangeArrowheads="1"/>
            </p:cNvSpPr>
            <p:nvPr/>
          </p:nvSpPr>
          <p:spPr bwMode="auto">
            <a:xfrm>
              <a:off x="6947003" y="3582929"/>
              <a:ext cx="52388" cy="53975"/>
            </a:xfrm>
            <a:prstGeom prst="rect">
              <a:avLst/>
            </a:prstGeom>
            <a:solidFill>
              <a:schemeClr val="accent2"/>
            </a:solidFill>
            <a:ln w="19050">
              <a:solidFill>
                <a:schemeClr val="bg1"/>
              </a:solidFill>
              <a:miter lim="800000"/>
              <a:headEnd/>
              <a:tailEnd/>
            </a:ln>
          </p:spPr>
          <p:txBody>
            <a:bodyPr/>
            <a:lstStyle/>
            <a:p>
              <a:endParaRPr lang="en-US" sz="1800">
                <a:solidFill>
                  <a:schemeClr val="bg1"/>
                </a:solidFill>
                <a:cs typeface="Arial" charset="0"/>
              </a:endParaRPr>
            </a:p>
          </p:txBody>
        </p:sp>
        <p:sp>
          <p:nvSpPr>
            <p:cNvPr id="239722" name="Rectangle 86"/>
            <p:cNvSpPr>
              <a:spLocks noChangeArrowheads="1"/>
            </p:cNvSpPr>
            <p:nvPr/>
          </p:nvSpPr>
          <p:spPr bwMode="auto">
            <a:xfrm>
              <a:off x="5867503" y="3668654"/>
              <a:ext cx="53975" cy="53975"/>
            </a:xfrm>
            <a:prstGeom prst="rect">
              <a:avLst/>
            </a:prstGeom>
            <a:solidFill>
              <a:schemeClr val="accent2"/>
            </a:solidFill>
            <a:ln w="19050">
              <a:solidFill>
                <a:schemeClr val="bg1"/>
              </a:solidFill>
              <a:miter lim="800000"/>
              <a:headEnd/>
              <a:tailEnd/>
            </a:ln>
          </p:spPr>
          <p:txBody>
            <a:bodyPr/>
            <a:lstStyle/>
            <a:p>
              <a:endParaRPr lang="en-US" sz="1800">
                <a:solidFill>
                  <a:schemeClr val="bg1"/>
                </a:solidFill>
                <a:cs typeface="Arial" charset="0"/>
              </a:endParaRPr>
            </a:p>
          </p:txBody>
        </p:sp>
        <p:sp>
          <p:nvSpPr>
            <p:cNvPr id="239723" name="Freeform 90"/>
            <p:cNvSpPr>
              <a:spLocks/>
            </p:cNvSpPr>
            <p:nvPr/>
          </p:nvSpPr>
          <p:spPr bwMode="auto">
            <a:xfrm>
              <a:off x="5896078" y="3608329"/>
              <a:ext cx="2144713" cy="450850"/>
            </a:xfrm>
            <a:custGeom>
              <a:avLst/>
              <a:gdLst>
                <a:gd name="T0" fmla="*/ 0 w 1351"/>
                <a:gd name="T1" fmla="*/ 136088429 h 284"/>
                <a:gd name="T2" fmla="*/ 1711187462 w 1351"/>
                <a:gd name="T3" fmla="*/ 0 h 284"/>
                <a:gd name="T4" fmla="*/ 2147483647 w 1351"/>
                <a:gd name="T5" fmla="*/ 715724266 h 284"/>
                <a:gd name="T6" fmla="*/ 0 60000 65536"/>
                <a:gd name="T7" fmla="*/ 0 60000 65536"/>
                <a:gd name="T8" fmla="*/ 0 60000 65536"/>
                <a:gd name="T9" fmla="*/ 0 w 1351"/>
                <a:gd name="T10" fmla="*/ 0 h 284"/>
                <a:gd name="T11" fmla="*/ 1351 w 1351"/>
                <a:gd name="T12" fmla="*/ 284 h 284"/>
              </a:gdLst>
              <a:ahLst/>
              <a:cxnLst>
                <a:cxn ang="T6">
                  <a:pos x="T0" y="T1"/>
                </a:cxn>
                <a:cxn ang="T7">
                  <a:pos x="T2" y="T3"/>
                </a:cxn>
                <a:cxn ang="T8">
                  <a:pos x="T4" y="T5"/>
                </a:cxn>
              </a:cxnLst>
              <a:rect l="T9" t="T10" r="T11" b="T12"/>
              <a:pathLst>
                <a:path w="1351" h="284">
                  <a:moveTo>
                    <a:pt x="0" y="54"/>
                  </a:moveTo>
                  <a:lnTo>
                    <a:pt x="679" y="0"/>
                  </a:lnTo>
                  <a:lnTo>
                    <a:pt x="1351" y="284"/>
                  </a:lnTo>
                </a:path>
              </a:pathLst>
            </a:custGeom>
            <a:noFill/>
            <a:ln w="28575" cap="flat">
              <a:solidFill>
                <a:srgbClr val="C00000"/>
              </a:solidFill>
              <a:prstDash val="solid"/>
              <a:miter lim="800000"/>
              <a:headEnd/>
              <a:tailEnd/>
            </a:ln>
          </p:spPr>
          <p:txBody>
            <a:bodyPr/>
            <a:lstStyle/>
            <a:p>
              <a:endParaRPr lang="en-US" sz="1800">
                <a:solidFill>
                  <a:schemeClr val="bg1"/>
                </a:solidFill>
                <a:cs typeface="Arial" charset="0"/>
              </a:endParaRPr>
            </a:p>
          </p:txBody>
        </p:sp>
      </p:grpSp>
      <p:grpSp>
        <p:nvGrpSpPr>
          <p:cNvPr id="5" name="Group 3096"/>
          <p:cNvGrpSpPr>
            <a:grpSpLocks/>
          </p:cNvGrpSpPr>
          <p:nvPr/>
        </p:nvGrpSpPr>
        <p:grpSpPr bwMode="auto">
          <a:xfrm>
            <a:off x="5283200" y="1419225"/>
            <a:ext cx="3309938" cy="1292225"/>
            <a:chOff x="5168901" y="1579562"/>
            <a:chExt cx="3309938" cy="1292225"/>
          </a:xfrm>
        </p:grpSpPr>
        <p:sp>
          <p:nvSpPr>
            <p:cNvPr id="239677" name="Freeform 45"/>
            <p:cNvSpPr>
              <a:spLocks/>
            </p:cNvSpPr>
            <p:nvPr/>
          </p:nvSpPr>
          <p:spPr bwMode="auto">
            <a:xfrm>
              <a:off x="5260976" y="1579562"/>
              <a:ext cx="3217863" cy="1203325"/>
            </a:xfrm>
            <a:custGeom>
              <a:avLst/>
              <a:gdLst>
                <a:gd name="T0" fmla="*/ 0 w 2027"/>
                <a:gd name="T1" fmla="*/ 0 h 758"/>
                <a:gd name="T2" fmla="*/ 0 w 2027"/>
                <a:gd name="T3" fmla="*/ 1910278616 h 758"/>
                <a:gd name="T4" fmla="*/ 2147483647 w 2027"/>
                <a:gd name="T5" fmla="*/ 1910278616 h 758"/>
                <a:gd name="T6" fmla="*/ 0 60000 65536"/>
                <a:gd name="T7" fmla="*/ 0 60000 65536"/>
                <a:gd name="T8" fmla="*/ 0 60000 65536"/>
                <a:gd name="T9" fmla="*/ 0 w 2027"/>
                <a:gd name="T10" fmla="*/ 0 h 758"/>
                <a:gd name="T11" fmla="*/ 2027 w 2027"/>
                <a:gd name="T12" fmla="*/ 758 h 758"/>
              </a:gdLst>
              <a:ahLst/>
              <a:cxnLst>
                <a:cxn ang="T6">
                  <a:pos x="T0" y="T1"/>
                </a:cxn>
                <a:cxn ang="T7">
                  <a:pos x="T2" y="T3"/>
                </a:cxn>
                <a:cxn ang="T8">
                  <a:pos x="T4" y="T5"/>
                </a:cxn>
              </a:cxnLst>
              <a:rect l="T9" t="T10" r="T11" b="T12"/>
              <a:pathLst>
                <a:path w="2027" h="758">
                  <a:moveTo>
                    <a:pt x="0" y="0"/>
                  </a:moveTo>
                  <a:lnTo>
                    <a:pt x="0" y="758"/>
                  </a:lnTo>
                  <a:lnTo>
                    <a:pt x="2027" y="758"/>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39678" name="Line 46"/>
            <p:cNvSpPr>
              <a:spLocks noChangeShapeType="1"/>
            </p:cNvSpPr>
            <p:nvPr/>
          </p:nvSpPr>
          <p:spPr bwMode="auto">
            <a:xfrm>
              <a:off x="5168901" y="1589087"/>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679" name="Line 47"/>
            <p:cNvSpPr>
              <a:spLocks noChangeShapeType="1"/>
            </p:cNvSpPr>
            <p:nvPr/>
          </p:nvSpPr>
          <p:spPr bwMode="auto">
            <a:xfrm>
              <a:off x="5168901" y="1827212"/>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680" name="Line 48"/>
            <p:cNvSpPr>
              <a:spLocks noChangeShapeType="1"/>
            </p:cNvSpPr>
            <p:nvPr/>
          </p:nvSpPr>
          <p:spPr bwMode="auto">
            <a:xfrm>
              <a:off x="5168901" y="2065337"/>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681" name="Line 49"/>
            <p:cNvSpPr>
              <a:spLocks noChangeShapeType="1"/>
            </p:cNvSpPr>
            <p:nvPr/>
          </p:nvSpPr>
          <p:spPr bwMode="auto">
            <a:xfrm>
              <a:off x="5168901" y="2306637"/>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682" name="Line 50"/>
            <p:cNvSpPr>
              <a:spLocks noChangeShapeType="1"/>
            </p:cNvSpPr>
            <p:nvPr/>
          </p:nvSpPr>
          <p:spPr bwMode="auto">
            <a:xfrm>
              <a:off x="5168901" y="2544762"/>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683" name="Line 51"/>
            <p:cNvSpPr>
              <a:spLocks noChangeShapeType="1"/>
            </p:cNvSpPr>
            <p:nvPr/>
          </p:nvSpPr>
          <p:spPr bwMode="auto">
            <a:xfrm>
              <a:off x="5168901" y="2782887"/>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684" name="Line 52"/>
            <p:cNvSpPr>
              <a:spLocks noChangeShapeType="1"/>
            </p:cNvSpPr>
            <p:nvPr/>
          </p:nvSpPr>
          <p:spPr bwMode="auto">
            <a:xfrm flipV="1">
              <a:off x="5794376" y="2782887"/>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685" name="Line 53"/>
            <p:cNvSpPr>
              <a:spLocks noChangeShapeType="1"/>
            </p:cNvSpPr>
            <p:nvPr/>
          </p:nvSpPr>
          <p:spPr bwMode="auto">
            <a:xfrm flipV="1">
              <a:off x="6859588" y="2782887"/>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686" name="Line 54"/>
            <p:cNvSpPr>
              <a:spLocks noChangeShapeType="1"/>
            </p:cNvSpPr>
            <p:nvPr/>
          </p:nvSpPr>
          <p:spPr bwMode="auto">
            <a:xfrm flipV="1">
              <a:off x="7926388" y="2782887"/>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39687" name="Line 69"/>
            <p:cNvSpPr>
              <a:spLocks noChangeShapeType="1"/>
            </p:cNvSpPr>
            <p:nvPr/>
          </p:nvSpPr>
          <p:spPr bwMode="auto">
            <a:xfrm>
              <a:off x="5737226" y="1792287"/>
              <a:ext cx="85725"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688" name="Line 70"/>
            <p:cNvSpPr>
              <a:spLocks noChangeShapeType="1"/>
            </p:cNvSpPr>
            <p:nvPr/>
          </p:nvSpPr>
          <p:spPr bwMode="auto">
            <a:xfrm>
              <a:off x="5737226" y="2001837"/>
              <a:ext cx="85725"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689" name="Line 71"/>
            <p:cNvSpPr>
              <a:spLocks noChangeShapeType="1"/>
            </p:cNvSpPr>
            <p:nvPr/>
          </p:nvSpPr>
          <p:spPr bwMode="auto">
            <a:xfrm>
              <a:off x="5781676" y="1792287"/>
              <a:ext cx="0" cy="20955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690" name="Line 72"/>
            <p:cNvSpPr>
              <a:spLocks noChangeShapeType="1"/>
            </p:cNvSpPr>
            <p:nvPr/>
          </p:nvSpPr>
          <p:spPr bwMode="auto">
            <a:xfrm>
              <a:off x="6819901" y="2011362"/>
              <a:ext cx="8096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691" name="Line 73"/>
            <p:cNvSpPr>
              <a:spLocks noChangeShapeType="1"/>
            </p:cNvSpPr>
            <p:nvPr/>
          </p:nvSpPr>
          <p:spPr bwMode="auto">
            <a:xfrm>
              <a:off x="6819901" y="2205037"/>
              <a:ext cx="8096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692" name="Line 74"/>
            <p:cNvSpPr>
              <a:spLocks noChangeShapeType="1"/>
            </p:cNvSpPr>
            <p:nvPr/>
          </p:nvSpPr>
          <p:spPr bwMode="auto">
            <a:xfrm>
              <a:off x="6859588" y="2011362"/>
              <a:ext cx="0" cy="193675"/>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693" name="Line 75"/>
            <p:cNvSpPr>
              <a:spLocks noChangeShapeType="1"/>
            </p:cNvSpPr>
            <p:nvPr/>
          </p:nvSpPr>
          <p:spPr bwMode="auto">
            <a:xfrm>
              <a:off x="7885113" y="2335212"/>
              <a:ext cx="82550"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694" name="Line 76"/>
            <p:cNvSpPr>
              <a:spLocks noChangeShapeType="1"/>
            </p:cNvSpPr>
            <p:nvPr/>
          </p:nvSpPr>
          <p:spPr bwMode="auto">
            <a:xfrm>
              <a:off x="7885113" y="2497137"/>
              <a:ext cx="82550"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695" name="Line 77"/>
            <p:cNvSpPr>
              <a:spLocks noChangeShapeType="1"/>
            </p:cNvSpPr>
            <p:nvPr/>
          </p:nvSpPr>
          <p:spPr bwMode="auto">
            <a:xfrm>
              <a:off x="7926388" y="2335212"/>
              <a:ext cx="0" cy="161925"/>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39696" name="Rectangle 87"/>
            <p:cNvSpPr>
              <a:spLocks noChangeArrowheads="1"/>
            </p:cNvSpPr>
            <p:nvPr/>
          </p:nvSpPr>
          <p:spPr bwMode="auto">
            <a:xfrm>
              <a:off x="7900988" y="2392362"/>
              <a:ext cx="53975" cy="53975"/>
            </a:xfrm>
            <a:prstGeom prst="rect">
              <a:avLst/>
            </a:prstGeom>
            <a:solidFill>
              <a:schemeClr val="accent2"/>
            </a:solidFill>
            <a:ln w="19050">
              <a:solidFill>
                <a:schemeClr val="bg1"/>
              </a:solidFill>
              <a:miter lim="800000"/>
              <a:headEnd/>
              <a:tailEnd/>
            </a:ln>
          </p:spPr>
          <p:txBody>
            <a:bodyPr/>
            <a:lstStyle/>
            <a:p>
              <a:endParaRPr lang="en-US" sz="1800">
                <a:solidFill>
                  <a:schemeClr val="bg1"/>
                </a:solidFill>
                <a:cs typeface="Arial" charset="0"/>
              </a:endParaRPr>
            </a:p>
          </p:txBody>
        </p:sp>
        <p:sp>
          <p:nvSpPr>
            <p:cNvPr id="239697" name="Rectangle 88"/>
            <p:cNvSpPr>
              <a:spLocks noChangeArrowheads="1"/>
            </p:cNvSpPr>
            <p:nvPr/>
          </p:nvSpPr>
          <p:spPr bwMode="auto">
            <a:xfrm>
              <a:off x="6832601" y="2078037"/>
              <a:ext cx="52388" cy="53975"/>
            </a:xfrm>
            <a:prstGeom prst="rect">
              <a:avLst/>
            </a:prstGeom>
            <a:solidFill>
              <a:schemeClr val="accent2"/>
            </a:solidFill>
            <a:ln w="19050">
              <a:solidFill>
                <a:schemeClr val="bg1"/>
              </a:solidFill>
              <a:miter lim="800000"/>
              <a:headEnd/>
              <a:tailEnd/>
            </a:ln>
          </p:spPr>
          <p:txBody>
            <a:bodyPr/>
            <a:lstStyle/>
            <a:p>
              <a:endParaRPr lang="en-US" sz="1800">
                <a:solidFill>
                  <a:schemeClr val="bg1"/>
                </a:solidFill>
                <a:cs typeface="Arial" charset="0"/>
              </a:endParaRPr>
            </a:p>
          </p:txBody>
        </p:sp>
        <p:sp>
          <p:nvSpPr>
            <p:cNvPr id="239698" name="Rectangle 89"/>
            <p:cNvSpPr>
              <a:spLocks noChangeArrowheads="1"/>
            </p:cNvSpPr>
            <p:nvPr/>
          </p:nvSpPr>
          <p:spPr bwMode="auto">
            <a:xfrm>
              <a:off x="5753101" y="1868487"/>
              <a:ext cx="53975" cy="53975"/>
            </a:xfrm>
            <a:prstGeom prst="rect">
              <a:avLst/>
            </a:prstGeom>
            <a:solidFill>
              <a:schemeClr val="accent2"/>
            </a:solidFill>
            <a:ln w="19050">
              <a:solidFill>
                <a:schemeClr val="bg1"/>
              </a:solidFill>
              <a:miter lim="800000"/>
              <a:headEnd/>
              <a:tailEnd/>
            </a:ln>
          </p:spPr>
          <p:txBody>
            <a:bodyPr/>
            <a:lstStyle/>
            <a:p>
              <a:endParaRPr lang="en-US" sz="1800">
                <a:solidFill>
                  <a:schemeClr val="bg1"/>
                </a:solidFill>
                <a:cs typeface="Arial" charset="0"/>
              </a:endParaRPr>
            </a:p>
          </p:txBody>
        </p:sp>
        <p:sp>
          <p:nvSpPr>
            <p:cNvPr id="239699" name="Freeform 91"/>
            <p:cNvSpPr>
              <a:spLocks/>
            </p:cNvSpPr>
            <p:nvPr/>
          </p:nvSpPr>
          <p:spPr bwMode="auto">
            <a:xfrm>
              <a:off x="5781676" y="1897062"/>
              <a:ext cx="2144713" cy="520700"/>
            </a:xfrm>
            <a:custGeom>
              <a:avLst/>
              <a:gdLst>
                <a:gd name="T0" fmla="*/ 0 w 1351"/>
                <a:gd name="T1" fmla="*/ 0 h 328"/>
                <a:gd name="T2" fmla="*/ 1703626200 w 1351"/>
                <a:gd name="T3" fmla="*/ 332660600 h 328"/>
                <a:gd name="T4" fmla="*/ 2147483647 w 1351"/>
                <a:gd name="T5" fmla="*/ 826611141 h 328"/>
                <a:gd name="T6" fmla="*/ 0 60000 65536"/>
                <a:gd name="T7" fmla="*/ 0 60000 65536"/>
                <a:gd name="T8" fmla="*/ 0 60000 65536"/>
                <a:gd name="T9" fmla="*/ 0 w 1351"/>
                <a:gd name="T10" fmla="*/ 0 h 328"/>
                <a:gd name="T11" fmla="*/ 1351 w 1351"/>
                <a:gd name="T12" fmla="*/ 328 h 328"/>
              </a:gdLst>
              <a:ahLst/>
              <a:cxnLst>
                <a:cxn ang="T6">
                  <a:pos x="T0" y="T1"/>
                </a:cxn>
                <a:cxn ang="T7">
                  <a:pos x="T2" y="T3"/>
                </a:cxn>
                <a:cxn ang="T8">
                  <a:pos x="T4" y="T5"/>
                </a:cxn>
              </a:cxnLst>
              <a:rect l="T9" t="T10" r="T11" b="T12"/>
              <a:pathLst>
                <a:path w="1351" h="328">
                  <a:moveTo>
                    <a:pt x="0" y="0"/>
                  </a:moveTo>
                  <a:lnTo>
                    <a:pt x="676" y="132"/>
                  </a:lnTo>
                  <a:lnTo>
                    <a:pt x="1351" y="328"/>
                  </a:lnTo>
                </a:path>
              </a:pathLst>
            </a:custGeom>
            <a:noFill/>
            <a:ln w="28575" cap="flat">
              <a:solidFill>
                <a:srgbClr val="C00000"/>
              </a:solidFill>
              <a:prstDash val="solid"/>
              <a:miter lim="800000"/>
              <a:headEnd/>
              <a:tailEnd/>
            </a:ln>
          </p:spPr>
          <p:txBody>
            <a:bodyPr/>
            <a:lstStyle/>
            <a:p>
              <a:endParaRPr lang="en-US" sz="1800">
                <a:solidFill>
                  <a:schemeClr val="bg1"/>
                </a:solidFill>
                <a:cs typeface="Arial" charset="0"/>
              </a:endParaRPr>
            </a:p>
          </p:txBody>
        </p:sp>
      </p:grpSp>
      <p:sp>
        <p:nvSpPr>
          <p:cNvPr id="239635" name="TextBox 106"/>
          <p:cNvSpPr txBox="1">
            <a:spLocks noChangeArrowheads="1"/>
          </p:cNvSpPr>
          <p:nvPr/>
        </p:nvSpPr>
        <p:spPr bwMode="auto">
          <a:xfrm>
            <a:off x="1467094" y="4437063"/>
            <a:ext cx="645625"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Control</a:t>
            </a:r>
          </a:p>
        </p:txBody>
      </p:sp>
      <p:sp>
        <p:nvSpPr>
          <p:cNvPr id="239636" name="TextBox 107"/>
          <p:cNvSpPr txBox="1">
            <a:spLocks noChangeArrowheads="1"/>
          </p:cNvSpPr>
          <p:nvPr/>
        </p:nvSpPr>
        <p:spPr bwMode="auto">
          <a:xfrm>
            <a:off x="2471145" y="4437063"/>
            <a:ext cx="772711"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Stable HF</a:t>
            </a:r>
          </a:p>
        </p:txBody>
      </p:sp>
      <p:sp>
        <p:nvSpPr>
          <p:cNvPr id="239637" name="TextBox 108"/>
          <p:cNvSpPr txBox="1">
            <a:spLocks noChangeArrowheads="1"/>
          </p:cNvSpPr>
          <p:nvPr/>
        </p:nvSpPr>
        <p:spPr bwMode="auto">
          <a:xfrm>
            <a:off x="3679870" y="4437063"/>
            <a:ext cx="509498"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AHFS</a:t>
            </a:r>
          </a:p>
        </p:txBody>
      </p:sp>
      <p:sp>
        <p:nvSpPr>
          <p:cNvPr id="239638" name="TextBox 109"/>
          <p:cNvSpPr txBox="1">
            <a:spLocks noChangeArrowheads="1"/>
          </p:cNvSpPr>
          <p:nvPr/>
        </p:nvSpPr>
        <p:spPr bwMode="auto">
          <a:xfrm>
            <a:off x="4791911" y="1287463"/>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2,500</a:t>
            </a:r>
          </a:p>
        </p:txBody>
      </p:sp>
      <p:sp>
        <p:nvSpPr>
          <p:cNvPr id="239639" name="TextBox 110"/>
          <p:cNvSpPr txBox="1">
            <a:spLocks noChangeArrowheads="1"/>
          </p:cNvSpPr>
          <p:nvPr/>
        </p:nvSpPr>
        <p:spPr bwMode="auto">
          <a:xfrm>
            <a:off x="4791911" y="1527175"/>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2,000</a:t>
            </a:r>
          </a:p>
        </p:txBody>
      </p:sp>
      <p:sp>
        <p:nvSpPr>
          <p:cNvPr id="239640" name="TextBox 111"/>
          <p:cNvSpPr txBox="1">
            <a:spLocks noChangeArrowheads="1"/>
          </p:cNvSpPr>
          <p:nvPr/>
        </p:nvSpPr>
        <p:spPr bwMode="auto">
          <a:xfrm>
            <a:off x="4791911" y="1765300"/>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1,500</a:t>
            </a:r>
          </a:p>
        </p:txBody>
      </p:sp>
      <p:sp>
        <p:nvSpPr>
          <p:cNvPr id="239641" name="TextBox 112"/>
          <p:cNvSpPr txBox="1">
            <a:spLocks noChangeArrowheads="1"/>
          </p:cNvSpPr>
          <p:nvPr/>
        </p:nvSpPr>
        <p:spPr bwMode="auto">
          <a:xfrm>
            <a:off x="4791911" y="2003425"/>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1,000</a:t>
            </a:r>
          </a:p>
        </p:txBody>
      </p:sp>
      <p:sp>
        <p:nvSpPr>
          <p:cNvPr id="239642" name="TextBox 113"/>
          <p:cNvSpPr txBox="1">
            <a:spLocks noChangeArrowheads="1"/>
          </p:cNvSpPr>
          <p:nvPr/>
        </p:nvSpPr>
        <p:spPr bwMode="auto">
          <a:xfrm>
            <a:off x="4908931" y="2241550"/>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500</a:t>
            </a:r>
          </a:p>
        </p:txBody>
      </p:sp>
      <p:sp>
        <p:nvSpPr>
          <p:cNvPr id="239643" name="TextBox 114"/>
          <p:cNvSpPr txBox="1">
            <a:spLocks noChangeArrowheads="1"/>
          </p:cNvSpPr>
          <p:nvPr/>
        </p:nvSpPr>
        <p:spPr bwMode="auto">
          <a:xfrm>
            <a:off x="5059363" y="2481263"/>
            <a:ext cx="269875" cy="276225"/>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a:t>
            </a:r>
          </a:p>
        </p:txBody>
      </p:sp>
      <p:sp>
        <p:nvSpPr>
          <p:cNvPr id="239644" name="TextBox 115"/>
          <p:cNvSpPr txBox="1">
            <a:spLocks noChangeArrowheads="1"/>
          </p:cNvSpPr>
          <p:nvPr/>
        </p:nvSpPr>
        <p:spPr bwMode="auto">
          <a:xfrm rot="-5400000">
            <a:off x="4042569" y="1904206"/>
            <a:ext cx="1247775" cy="277813"/>
          </a:xfrm>
          <a:prstGeom prst="rect">
            <a:avLst/>
          </a:prstGeom>
          <a:noFill/>
          <a:ln w="9525">
            <a:noFill/>
            <a:miter lim="800000"/>
            <a:headEnd/>
            <a:tailEnd/>
          </a:ln>
        </p:spPr>
        <p:txBody>
          <a:bodyPr>
            <a:spAutoFit/>
          </a:bodyPr>
          <a:lstStyle/>
          <a:p>
            <a:pPr algn="ctr"/>
            <a:r>
              <a:rPr lang="en-GB" sz="1200">
                <a:solidFill>
                  <a:schemeClr val="bg1"/>
                </a:solidFill>
                <a:cs typeface="Arial" charset="0"/>
              </a:rPr>
              <a:t>fmol/mL</a:t>
            </a:r>
          </a:p>
        </p:txBody>
      </p:sp>
      <p:sp>
        <p:nvSpPr>
          <p:cNvPr id="239645" name="TextBox 116"/>
          <p:cNvSpPr txBox="1">
            <a:spLocks noChangeArrowheads="1"/>
          </p:cNvSpPr>
          <p:nvPr/>
        </p:nvSpPr>
        <p:spPr bwMode="auto">
          <a:xfrm>
            <a:off x="6850063" y="1655763"/>
            <a:ext cx="252412" cy="234950"/>
          </a:xfrm>
          <a:prstGeom prst="rect">
            <a:avLst/>
          </a:prstGeom>
          <a:noFill/>
          <a:ln w="9525">
            <a:noFill/>
            <a:miter lim="800000"/>
            <a:headEnd/>
            <a:tailEnd/>
          </a:ln>
        </p:spPr>
        <p:txBody>
          <a:bodyPr wrap="none">
            <a:spAutoFit/>
          </a:bodyPr>
          <a:lstStyle/>
          <a:p>
            <a:pPr algn="r"/>
            <a:r>
              <a:rPr lang="en-GB" sz="1400" baseline="30000">
                <a:solidFill>
                  <a:schemeClr val="bg1"/>
                </a:solidFill>
                <a:cs typeface="Arial" charset="0"/>
              </a:rPr>
              <a:t>‡</a:t>
            </a:r>
            <a:endParaRPr lang="en-GB" sz="1200" baseline="30000">
              <a:solidFill>
                <a:schemeClr val="bg1"/>
              </a:solidFill>
              <a:cs typeface="Arial" charset="0"/>
            </a:endParaRPr>
          </a:p>
        </p:txBody>
      </p:sp>
      <p:sp>
        <p:nvSpPr>
          <p:cNvPr id="239646" name="TextBox 117"/>
          <p:cNvSpPr txBox="1">
            <a:spLocks noChangeArrowheads="1"/>
          </p:cNvSpPr>
          <p:nvPr/>
        </p:nvSpPr>
        <p:spPr bwMode="auto">
          <a:xfrm>
            <a:off x="7923213" y="1976438"/>
            <a:ext cx="252412" cy="236537"/>
          </a:xfrm>
          <a:prstGeom prst="rect">
            <a:avLst/>
          </a:prstGeom>
          <a:noFill/>
          <a:ln w="9525">
            <a:noFill/>
            <a:miter lim="800000"/>
            <a:headEnd/>
            <a:tailEnd/>
          </a:ln>
        </p:spPr>
        <p:txBody>
          <a:bodyPr wrap="none">
            <a:spAutoFit/>
          </a:bodyPr>
          <a:lstStyle/>
          <a:p>
            <a:pPr algn="r"/>
            <a:r>
              <a:rPr lang="en-GB" sz="1400" baseline="30000">
                <a:solidFill>
                  <a:schemeClr val="bg1"/>
                </a:solidFill>
                <a:cs typeface="Arial" charset="0"/>
              </a:rPr>
              <a:t>‡</a:t>
            </a:r>
            <a:endParaRPr lang="en-GB" sz="1200" baseline="30000">
              <a:solidFill>
                <a:schemeClr val="bg1"/>
              </a:solidFill>
              <a:cs typeface="Arial" charset="0"/>
            </a:endParaRPr>
          </a:p>
        </p:txBody>
      </p:sp>
      <p:sp>
        <p:nvSpPr>
          <p:cNvPr id="239647" name="TextBox 118"/>
          <p:cNvSpPr txBox="1">
            <a:spLocks noChangeArrowheads="1"/>
          </p:cNvSpPr>
          <p:nvPr/>
        </p:nvSpPr>
        <p:spPr bwMode="auto">
          <a:xfrm>
            <a:off x="7923213" y="3621088"/>
            <a:ext cx="252412" cy="234950"/>
          </a:xfrm>
          <a:prstGeom prst="rect">
            <a:avLst/>
          </a:prstGeom>
          <a:noFill/>
          <a:ln w="9525">
            <a:noFill/>
            <a:miter lim="800000"/>
            <a:headEnd/>
            <a:tailEnd/>
          </a:ln>
        </p:spPr>
        <p:txBody>
          <a:bodyPr wrap="none">
            <a:spAutoFit/>
          </a:bodyPr>
          <a:lstStyle/>
          <a:p>
            <a:pPr algn="r"/>
            <a:r>
              <a:rPr lang="en-GB" sz="1400" baseline="30000">
                <a:solidFill>
                  <a:schemeClr val="bg1"/>
                </a:solidFill>
                <a:cs typeface="Arial" charset="0"/>
              </a:rPr>
              <a:t>‡</a:t>
            </a:r>
            <a:endParaRPr lang="en-GB" sz="1200" baseline="30000">
              <a:solidFill>
                <a:schemeClr val="bg1"/>
              </a:solidFill>
              <a:cs typeface="Arial" charset="0"/>
            </a:endParaRPr>
          </a:p>
        </p:txBody>
      </p:sp>
      <p:sp>
        <p:nvSpPr>
          <p:cNvPr id="239648" name="TextBox 119"/>
          <p:cNvSpPr txBox="1">
            <a:spLocks noChangeArrowheads="1"/>
          </p:cNvSpPr>
          <p:nvPr/>
        </p:nvSpPr>
        <p:spPr bwMode="auto">
          <a:xfrm>
            <a:off x="3754067" y="1370013"/>
            <a:ext cx="333746" cy="307777"/>
          </a:xfrm>
          <a:prstGeom prst="rect">
            <a:avLst/>
          </a:prstGeom>
          <a:noFill/>
          <a:ln w="9525">
            <a:noFill/>
            <a:miter lim="800000"/>
            <a:headEnd/>
            <a:tailEnd/>
          </a:ln>
        </p:spPr>
        <p:txBody>
          <a:bodyPr wrap="none">
            <a:spAutoFit/>
          </a:bodyPr>
          <a:lstStyle/>
          <a:p>
            <a:pPr algn="r"/>
            <a:r>
              <a:rPr lang="en-GB" sz="1400" dirty="0">
                <a:solidFill>
                  <a:schemeClr val="bg1"/>
                </a:solidFill>
                <a:cs typeface="Arial" charset="0"/>
              </a:rPr>
              <a:t>*</a:t>
            </a:r>
            <a:r>
              <a:rPr lang="en-GB" sz="1400" baseline="30000" dirty="0">
                <a:solidFill>
                  <a:schemeClr val="bg1"/>
                </a:solidFill>
                <a:cs typeface="Arial" charset="0"/>
              </a:rPr>
              <a:t>†</a:t>
            </a:r>
            <a:endParaRPr lang="en-GB" sz="1200" baseline="30000" dirty="0">
              <a:solidFill>
                <a:schemeClr val="bg1"/>
              </a:solidFill>
              <a:cs typeface="Arial" charset="0"/>
            </a:endParaRPr>
          </a:p>
        </p:txBody>
      </p:sp>
      <p:sp>
        <p:nvSpPr>
          <p:cNvPr id="239649" name="TextBox 120"/>
          <p:cNvSpPr txBox="1">
            <a:spLocks noChangeArrowheads="1"/>
          </p:cNvSpPr>
          <p:nvPr/>
        </p:nvSpPr>
        <p:spPr bwMode="auto">
          <a:xfrm>
            <a:off x="3754067" y="3282950"/>
            <a:ext cx="333746"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a:t>
            </a:r>
            <a:r>
              <a:rPr lang="en-GB" sz="1400" baseline="30000">
                <a:solidFill>
                  <a:schemeClr val="bg1"/>
                </a:solidFill>
                <a:cs typeface="Arial" charset="0"/>
              </a:rPr>
              <a:t>†</a:t>
            </a:r>
            <a:endParaRPr lang="en-GB" sz="1200" baseline="30000">
              <a:solidFill>
                <a:schemeClr val="bg1"/>
              </a:solidFill>
              <a:cs typeface="Arial" charset="0"/>
            </a:endParaRPr>
          </a:p>
        </p:txBody>
      </p:sp>
      <p:sp>
        <p:nvSpPr>
          <p:cNvPr id="239650" name="TextBox 121"/>
          <p:cNvSpPr txBox="1">
            <a:spLocks noChangeArrowheads="1"/>
          </p:cNvSpPr>
          <p:nvPr/>
        </p:nvSpPr>
        <p:spPr bwMode="auto">
          <a:xfrm>
            <a:off x="2711654" y="3579813"/>
            <a:ext cx="274434"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a:t>
            </a:r>
            <a:endParaRPr lang="en-GB" sz="1200" baseline="30000">
              <a:solidFill>
                <a:schemeClr val="bg1"/>
              </a:solidFill>
              <a:cs typeface="Arial" charset="0"/>
            </a:endParaRPr>
          </a:p>
        </p:txBody>
      </p:sp>
      <p:sp>
        <p:nvSpPr>
          <p:cNvPr id="239651" name="TextBox 122"/>
          <p:cNvSpPr txBox="1">
            <a:spLocks noChangeArrowheads="1"/>
          </p:cNvSpPr>
          <p:nvPr/>
        </p:nvSpPr>
        <p:spPr bwMode="auto">
          <a:xfrm>
            <a:off x="750896" y="325913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0.10</a:t>
            </a:r>
          </a:p>
        </p:txBody>
      </p:sp>
      <p:sp>
        <p:nvSpPr>
          <p:cNvPr id="239652" name="TextBox 123"/>
          <p:cNvSpPr txBox="1">
            <a:spLocks noChangeArrowheads="1"/>
          </p:cNvSpPr>
          <p:nvPr/>
        </p:nvSpPr>
        <p:spPr bwMode="auto">
          <a:xfrm>
            <a:off x="750896" y="345598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0.08</a:t>
            </a:r>
          </a:p>
        </p:txBody>
      </p:sp>
      <p:sp>
        <p:nvSpPr>
          <p:cNvPr id="239653" name="TextBox 124"/>
          <p:cNvSpPr txBox="1">
            <a:spLocks noChangeArrowheads="1"/>
          </p:cNvSpPr>
          <p:nvPr/>
        </p:nvSpPr>
        <p:spPr bwMode="auto">
          <a:xfrm>
            <a:off x="750896" y="384968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0.04</a:t>
            </a:r>
          </a:p>
        </p:txBody>
      </p:sp>
      <p:sp>
        <p:nvSpPr>
          <p:cNvPr id="239654" name="TextBox 125"/>
          <p:cNvSpPr txBox="1">
            <a:spLocks noChangeArrowheads="1"/>
          </p:cNvSpPr>
          <p:nvPr/>
        </p:nvSpPr>
        <p:spPr bwMode="auto">
          <a:xfrm>
            <a:off x="750896" y="404653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0.02</a:t>
            </a:r>
          </a:p>
        </p:txBody>
      </p:sp>
      <p:sp>
        <p:nvSpPr>
          <p:cNvPr id="239655" name="TextBox 126"/>
          <p:cNvSpPr txBox="1">
            <a:spLocks noChangeArrowheads="1"/>
          </p:cNvSpPr>
          <p:nvPr/>
        </p:nvSpPr>
        <p:spPr bwMode="auto">
          <a:xfrm>
            <a:off x="939800" y="4243388"/>
            <a:ext cx="269875" cy="277812"/>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a:t>
            </a:r>
          </a:p>
        </p:txBody>
      </p:sp>
      <p:sp>
        <p:nvSpPr>
          <p:cNvPr id="239656" name="TextBox 127"/>
          <p:cNvSpPr txBox="1">
            <a:spLocks noChangeArrowheads="1"/>
          </p:cNvSpPr>
          <p:nvPr/>
        </p:nvSpPr>
        <p:spPr bwMode="auto">
          <a:xfrm rot="-5400000">
            <a:off x="-76994" y="3666332"/>
            <a:ext cx="1247775" cy="277812"/>
          </a:xfrm>
          <a:prstGeom prst="rect">
            <a:avLst/>
          </a:prstGeom>
          <a:noFill/>
          <a:ln w="9525">
            <a:noFill/>
            <a:miter lim="800000"/>
            <a:headEnd/>
            <a:tailEnd/>
          </a:ln>
        </p:spPr>
        <p:txBody>
          <a:bodyPr>
            <a:spAutoFit/>
          </a:bodyPr>
          <a:lstStyle/>
          <a:p>
            <a:pPr algn="ctr"/>
            <a:r>
              <a:rPr lang="en-GB" sz="1200">
                <a:solidFill>
                  <a:schemeClr val="bg1"/>
                </a:solidFill>
                <a:cs typeface="Arial" charset="0"/>
              </a:rPr>
              <a:t>ng/mL</a:t>
            </a:r>
          </a:p>
        </p:txBody>
      </p:sp>
      <p:sp>
        <p:nvSpPr>
          <p:cNvPr id="239657" name="TextBox 128"/>
          <p:cNvSpPr txBox="1">
            <a:spLocks noChangeArrowheads="1"/>
          </p:cNvSpPr>
          <p:nvPr/>
        </p:nvSpPr>
        <p:spPr bwMode="auto">
          <a:xfrm>
            <a:off x="750896" y="306228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0.12</a:t>
            </a:r>
          </a:p>
        </p:txBody>
      </p:sp>
      <p:sp>
        <p:nvSpPr>
          <p:cNvPr id="239658" name="TextBox 129"/>
          <p:cNvSpPr txBox="1">
            <a:spLocks noChangeArrowheads="1"/>
          </p:cNvSpPr>
          <p:nvPr/>
        </p:nvSpPr>
        <p:spPr bwMode="auto">
          <a:xfrm>
            <a:off x="750896" y="365283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0.06</a:t>
            </a:r>
          </a:p>
        </p:txBody>
      </p:sp>
      <p:sp>
        <p:nvSpPr>
          <p:cNvPr id="239659" name="TextBox 130"/>
          <p:cNvSpPr txBox="1">
            <a:spLocks noChangeArrowheads="1"/>
          </p:cNvSpPr>
          <p:nvPr/>
        </p:nvSpPr>
        <p:spPr bwMode="auto">
          <a:xfrm>
            <a:off x="4873634" y="325913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0.10</a:t>
            </a:r>
          </a:p>
        </p:txBody>
      </p:sp>
      <p:sp>
        <p:nvSpPr>
          <p:cNvPr id="239660" name="TextBox 131"/>
          <p:cNvSpPr txBox="1">
            <a:spLocks noChangeArrowheads="1"/>
          </p:cNvSpPr>
          <p:nvPr/>
        </p:nvSpPr>
        <p:spPr bwMode="auto">
          <a:xfrm>
            <a:off x="4873634" y="345598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0.08</a:t>
            </a:r>
          </a:p>
        </p:txBody>
      </p:sp>
      <p:sp>
        <p:nvSpPr>
          <p:cNvPr id="239661" name="TextBox 132"/>
          <p:cNvSpPr txBox="1">
            <a:spLocks noChangeArrowheads="1"/>
          </p:cNvSpPr>
          <p:nvPr/>
        </p:nvSpPr>
        <p:spPr bwMode="auto">
          <a:xfrm>
            <a:off x="4873634" y="384968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0.04</a:t>
            </a:r>
          </a:p>
        </p:txBody>
      </p:sp>
      <p:sp>
        <p:nvSpPr>
          <p:cNvPr id="239662" name="TextBox 133"/>
          <p:cNvSpPr txBox="1">
            <a:spLocks noChangeArrowheads="1"/>
          </p:cNvSpPr>
          <p:nvPr/>
        </p:nvSpPr>
        <p:spPr bwMode="auto">
          <a:xfrm>
            <a:off x="4873634" y="404653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0.02</a:t>
            </a:r>
          </a:p>
        </p:txBody>
      </p:sp>
      <p:sp>
        <p:nvSpPr>
          <p:cNvPr id="239663" name="TextBox 134"/>
          <p:cNvSpPr txBox="1">
            <a:spLocks noChangeArrowheads="1"/>
          </p:cNvSpPr>
          <p:nvPr/>
        </p:nvSpPr>
        <p:spPr bwMode="auto">
          <a:xfrm>
            <a:off x="5062538" y="4243388"/>
            <a:ext cx="269875" cy="277812"/>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a:t>
            </a:r>
          </a:p>
        </p:txBody>
      </p:sp>
      <p:sp>
        <p:nvSpPr>
          <p:cNvPr id="239664" name="TextBox 135"/>
          <p:cNvSpPr txBox="1">
            <a:spLocks noChangeArrowheads="1"/>
          </p:cNvSpPr>
          <p:nvPr/>
        </p:nvSpPr>
        <p:spPr bwMode="auto">
          <a:xfrm rot="-5400000">
            <a:off x="4044950" y="3667125"/>
            <a:ext cx="1247775" cy="276225"/>
          </a:xfrm>
          <a:prstGeom prst="rect">
            <a:avLst/>
          </a:prstGeom>
          <a:noFill/>
          <a:ln w="9525">
            <a:noFill/>
            <a:miter lim="800000"/>
            <a:headEnd/>
            <a:tailEnd/>
          </a:ln>
        </p:spPr>
        <p:txBody>
          <a:bodyPr>
            <a:spAutoFit/>
          </a:bodyPr>
          <a:lstStyle/>
          <a:p>
            <a:pPr algn="ctr"/>
            <a:r>
              <a:rPr lang="en-GB" sz="1200">
                <a:solidFill>
                  <a:schemeClr val="bg1"/>
                </a:solidFill>
                <a:cs typeface="Arial" charset="0"/>
              </a:rPr>
              <a:t>ng/mL</a:t>
            </a:r>
          </a:p>
        </p:txBody>
      </p:sp>
      <p:sp>
        <p:nvSpPr>
          <p:cNvPr id="239665" name="TextBox 136"/>
          <p:cNvSpPr txBox="1">
            <a:spLocks noChangeArrowheads="1"/>
          </p:cNvSpPr>
          <p:nvPr/>
        </p:nvSpPr>
        <p:spPr bwMode="auto">
          <a:xfrm>
            <a:off x="4873634" y="306228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0.12</a:t>
            </a:r>
          </a:p>
        </p:txBody>
      </p:sp>
      <p:sp>
        <p:nvSpPr>
          <p:cNvPr id="239666" name="TextBox 137"/>
          <p:cNvSpPr txBox="1">
            <a:spLocks noChangeArrowheads="1"/>
          </p:cNvSpPr>
          <p:nvPr/>
        </p:nvSpPr>
        <p:spPr bwMode="auto">
          <a:xfrm>
            <a:off x="4873634" y="365283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0.06</a:t>
            </a:r>
          </a:p>
        </p:txBody>
      </p:sp>
      <p:sp>
        <p:nvSpPr>
          <p:cNvPr id="239667" name="TextBox 138"/>
          <p:cNvSpPr txBox="1">
            <a:spLocks noChangeArrowheads="1"/>
          </p:cNvSpPr>
          <p:nvPr/>
        </p:nvSpPr>
        <p:spPr bwMode="auto">
          <a:xfrm>
            <a:off x="5488567" y="2668588"/>
            <a:ext cx="832279"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Admission</a:t>
            </a:r>
          </a:p>
        </p:txBody>
      </p:sp>
      <p:sp>
        <p:nvSpPr>
          <p:cNvPr id="239668" name="TextBox 139"/>
          <p:cNvSpPr txBox="1">
            <a:spLocks noChangeArrowheads="1"/>
          </p:cNvSpPr>
          <p:nvPr/>
        </p:nvSpPr>
        <p:spPr bwMode="auto">
          <a:xfrm>
            <a:off x="6575493" y="2668588"/>
            <a:ext cx="793615"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Discharge</a:t>
            </a:r>
          </a:p>
        </p:txBody>
      </p:sp>
      <p:sp>
        <p:nvSpPr>
          <p:cNvPr id="239669" name="TextBox 140"/>
          <p:cNvSpPr txBox="1">
            <a:spLocks noChangeArrowheads="1"/>
          </p:cNvSpPr>
          <p:nvPr/>
        </p:nvSpPr>
        <p:spPr bwMode="auto">
          <a:xfrm>
            <a:off x="7433994" y="2668588"/>
            <a:ext cx="1230850"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Recompensation</a:t>
            </a:r>
          </a:p>
        </p:txBody>
      </p:sp>
      <p:sp>
        <p:nvSpPr>
          <p:cNvPr id="239670" name="TextBox 141"/>
          <p:cNvSpPr txBox="1">
            <a:spLocks noChangeArrowheads="1"/>
          </p:cNvSpPr>
          <p:nvPr/>
        </p:nvSpPr>
        <p:spPr bwMode="auto">
          <a:xfrm>
            <a:off x="5488567" y="4443413"/>
            <a:ext cx="832279"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Admission</a:t>
            </a:r>
          </a:p>
        </p:txBody>
      </p:sp>
      <p:sp>
        <p:nvSpPr>
          <p:cNvPr id="239671" name="TextBox 142"/>
          <p:cNvSpPr txBox="1">
            <a:spLocks noChangeArrowheads="1"/>
          </p:cNvSpPr>
          <p:nvPr/>
        </p:nvSpPr>
        <p:spPr bwMode="auto">
          <a:xfrm>
            <a:off x="6575493" y="4443413"/>
            <a:ext cx="793615"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Discharge</a:t>
            </a:r>
          </a:p>
        </p:txBody>
      </p:sp>
      <p:sp>
        <p:nvSpPr>
          <p:cNvPr id="239672" name="TextBox 143"/>
          <p:cNvSpPr txBox="1">
            <a:spLocks noChangeArrowheads="1"/>
          </p:cNvSpPr>
          <p:nvPr/>
        </p:nvSpPr>
        <p:spPr bwMode="auto">
          <a:xfrm>
            <a:off x="7433994" y="4443413"/>
            <a:ext cx="1230850"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Recompensation</a:t>
            </a:r>
          </a:p>
        </p:txBody>
      </p:sp>
      <p:sp>
        <p:nvSpPr>
          <p:cNvPr id="239673" name="TextBox 144"/>
          <p:cNvSpPr txBox="1">
            <a:spLocks noChangeArrowheads="1"/>
          </p:cNvSpPr>
          <p:nvPr/>
        </p:nvSpPr>
        <p:spPr bwMode="auto">
          <a:xfrm>
            <a:off x="5171000" y="1166813"/>
            <a:ext cx="2746970" cy="276999"/>
          </a:xfrm>
          <a:prstGeom prst="rect">
            <a:avLst/>
          </a:prstGeom>
          <a:noFill/>
          <a:ln w="9525">
            <a:noFill/>
            <a:miter lim="800000"/>
            <a:headEnd/>
            <a:tailEnd/>
          </a:ln>
        </p:spPr>
        <p:txBody>
          <a:bodyPr wrap="none">
            <a:spAutoFit/>
          </a:bodyPr>
          <a:lstStyle/>
          <a:p>
            <a:pPr algn="ctr"/>
            <a:r>
              <a:rPr lang="en-GB" sz="1200" b="1" dirty="0">
                <a:solidFill>
                  <a:schemeClr val="bg1"/>
                </a:solidFill>
                <a:cs typeface="Arial" charset="0"/>
              </a:rPr>
              <a:t>NT-pro-BNP levels in patients with AHFS</a:t>
            </a:r>
          </a:p>
        </p:txBody>
      </p:sp>
      <p:sp>
        <p:nvSpPr>
          <p:cNvPr id="239674" name="TextBox 145"/>
          <p:cNvSpPr txBox="1">
            <a:spLocks noChangeArrowheads="1"/>
          </p:cNvSpPr>
          <p:nvPr/>
        </p:nvSpPr>
        <p:spPr bwMode="auto">
          <a:xfrm>
            <a:off x="2477112" y="2997200"/>
            <a:ext cx="838563" cy="276999"/>
          </a:xfrm>
          <a:prstGeom prst="rect">
            <a:avLst/>
          </a:prstGeom>
          <a:noFill/>
          <a:ln w="9525">
            <a:noFill/>
            <a:miter lim="800000"/>
            <a:headEnd/>
            <a:tailEnd/>
          </a:ln>
        </p:spPr>
        <p:txBody>
          <a:bodyPr wrap="none">
            <a:spAutoFit/>
          </a:bodyPr>
          <a:lstStyle/>
          <a:p>
            <a:pPr algn="ctr"/>
            <a:r>
              <a:rPr lang="en-GB" sz="1200" b="1">
                <a:solidFill>
                  <a:schemeClr val="bg1"/>
                </a:solidFill>
                <a:cs typeface="Arial" charset="0"/>
              </a:rPr>
              <a:t>Troponin I</a:t>
            </a:r>
          </a:p>
        </p:txBody>
      </p:sp>
      <p:sp>
        <p:nvSpPr>
          <p:cNvPr id="239675" name="TextBox 146"/>
          <p:cNvSpPr txBox="1">
            <a:spLocks noChangeArrowheads="1"/>
          </p:cNvSpPr>
          <p:nvPr/>
        </p:nvSpPr>
        <p:spPr bwMode="auto">
          <a:xfrm>
            <a:off x="5630219" y="2997200"/>
            <a:ext cx="2641300" cy="276999"/>
          </a:xfrm>
          <a:prstGeom prst="rect">
            <a:avLst/>
          </a:prstGeom>
          <a:noFill/>
          <a:ln w="9525">
            <a:noFill/>
            <a:miter lim="800000"/>
            <a:headEnd/>
            <a:tailEnd/>
          </a:ln>
        </p:spPr>
        <p:txBody>
          <a:bodyPr wrap="none">
            <a:spAutoFit/>
          </a:bodyPr>
          <a:lstStyle/>
          <a:p>
            <a:pPr algn="ctr"/>
            <a:r>
              <a:rPr lang="en-GB" sz="1200" b="1">
                <a:solidFill>
                  <a:schemeClr val="bg1"/>
                </a:solidFill>
                <a:cs typeface="Arial" charset="0"/>
              </a:rPr>
              <a:t>Troponin I levels in patients with AHFS</a:t>
            </a:r>
          </a:p>
        </p:txBody>
      </p:sp>
      <p:sp>
        <p:nvSpPr>
          <p:cNvPr id="239676" name="Text Box 4"/>
          <p:cNvSpPr txBox="1">
            <a:spLocks noChangeArrowheads="1"/>
          </p:cNvSpPr>
          <p:nvPr/>
        </p:nvSpPr>
        <p:spPr bwMode="auto">
          <a:xfrm>
            <a:off x="1704181" y="6272213"/>
            <a:ext cx="7158038" cy="492125"/>
          </a:xfrm>
          <a:prstGeom prst="rect">
            <a:avLst/>
          </a:prstGeom>
          <a:noFill/>
          <a:ln w="9525">
            <a:noFill/>
            <a:miter lim="800000"/>
            <a:headEnd/>
            <a:tailEnd/>
          </a:ln>
        </p:spPr>
        <p:txBody>
          <a:bodyPr lIns="0" tIns="0" rIns="0" bIns="0"/>
          <a:lstStyle/>
          <a:p>
            <a:pPr algn="r">
              <a:tabLst>
                <a:tab pos="655638" algn="l"/>
                <a:tab pos="1312863" algn="l"/>
                <a:tab pos="1968500" algn="l"/>
                <a:tab pos="2625725" algn="l"/>
                <a:tab pos="3282950" algn="l"/>
              </a:tabLst>
            </a:pPr>
            <a:r>
              <a:rPr lang="en-GB" sz="1000" dirty="0">
                <a:solidFill>
                  <a:schemeClr val="bg1"/>
                </a:solidFill>
                <a:ea typeface="msgothic"/>
                <a:cs typeface="msgothic"/>
              </a:rPr>
              <a:t>AHFS=acute heart failure syndrome; NT-pro-BNP=N-terminal pro-B-type </a:t>
            </a:r>
            <a:r>
              <a:rPr lang="en-GB" sz="1000" dirty="0" err="1">
                <a:solidFill>
                  <a:schemeClr val="bg1"/>
                </a:solidFill>
                <a:ea typeface="msgothic"/>
                <a:cs typeface="msgothic"/>
              </a:rPr>
              <a:t>natriuretic</a:t>
            </a:r>
            <a:r>
              <a:rPr lang="en-GB" sz="1000" dirty="0">
                <a:solidFill>
                  <a:schemeClr val="bg1"/>
                </a:solidFill>
                <a:ea typeface="msgothic"/>
                <a:cs typeface="msgothic"/>
              </a:rPr>
              <a:t> peptide </a:t>
            </a:r>
            <a:br>
              <a:rPr lang="en-GB" sz="1000" dirty="0">
                <a:solidFill>
                  <a:schemeClr val="bg1"/>
                </a:solidFill>
                <a:ea typeface="msgothic"/>
                <a:cs typeface="msgothic"/>
              </a:rPr>
            </a:br>
            <a:r>
              <a:rPr lang="en-GB" sz="1000" dirty="0">
                <a:solidFill>
                  <a:schemeClr val="bg1"/>
                </a:solidFill>
                <a:ea typeface="msgothic"/>
                <a:cs typeface="msgothic"/>
              </a:rPr>
              <a:t>1. </a:t>
            </a:r>
            <a:r>
              <a:rPr lang="en-GB" sz="1000" dirty="0" err="1">
                <a:solidFill>
                  <a:schemeClr val="bg1"/>
                </a:solidFill>
                <a:ea typeface="msgothic"/>
                <a:cs typeface="msgothic"/>
              </a:rPr>
              <a:t>Biolo</a:t>
            </a:r>
            <a:r>
              <a:rPr lang="en-GB" sz="1000" dirty="0">
                <a:solidFill>
                  <a:schemeClr val="bg1"/>
                </a:solidFill>
                <a:ea typeface="msgothic"/>
                <a:cs typeface="msgothic"/>
              </a:rPr>
              <a:t> et al. Circ Heart Fail 2010;3:44–50; 2 </a:t>
            </a:r>
            <a:r>
              <a:rPr lang="en-GB" sz="1000" dirty="0" err="1">
                <a:solidFill>
                  <a:schemeClr val="bg1"/>
                </a:solidFill>
                <a:ea typeface="msgothic"/>
                <a:cs typeface="msgothic"/>
              </a:rPr>
              <a:t>Missov</a:t>
            </a:r>
            <a:r>
              <a:rPr lang="en-GB" sz="1000" dirty="0">
                <a:solidFill>
                  <a:schemeClr val="bg1"/>
                </a:solidFill>
                <a:ea typeface="msgothic"/>
                <a:cs typeface="msgothic"/>
              </a:rPr>
              <a:t> et al. Circulation 1997;96:2953–58;</a:t>
            </a:r>
            <a:br>
              <a:rPr lang="en-GB" sz="1000" dirty="0">
                <a:solidFill>
                  <a:schemeClr val="bg1"/>
                </a:solidFill>
                <a:ea typeface="msgothic"/>
                <a:cs typeface="msgothic"/>
              </a:rPr>
            </a:br>
            <a:r>
              <a:rPr lang="en-GB" sz="1000" dirty="0">
                <a:solidFill>
                  <a:schemeClr val="bg1"/>
                </a:solidFill>
                <a:ea typeface="msgothic"/>
                <a:cs typeface="msgothic"/>
              </a:rPr>
              <a:t>3. Cheng et al. J </a:t>
            </a:r>
            <a:r>
              <a:rPr lang="en-GB" sz="1000" dirty="0" err="1">
                <a:solidFill>
                  <a:schemeClr val="bg1"/>
                </a:solidFill>
                <a:ea typeface="msgothic"/>
                <a:cs typeface="msgothic"/>
              </a:rPr>
              <a:t>Clin</a:t>
            </a:r>
            <a:r>
              <a:rPr lang="en-GB" sz="1000" dirty="0">
                <a:solidFill>
                  <a:schemeClr val="bg1"/>
                </a:solidFill>
                <a:ea typeface="msgothic"/>
                <a:cs typeface="msgothic"/>
              </a:rPr>
              <a:t> Invest 1995;96:2247–59</a:t>
            </a:r>
          </a:p>
        </p:txBody>
      </p:sp>
    </p:spTree>
    <p:extLst>
      <p:ext uri="{BB962C8B-B14F-4D97-AF65-F5344CB8AC3E}">
        <p14:creationId xmlns="" xmlns:p14="http://schemas.microsoft.com/office/powerpoint/2010/main" val="417745615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2"/>
          <p:cNvSpPr>
            <a:spLocks noGrp="1"/>
          </p:cNvSpPr>
          <p:nvPr>
            <p:ph type="title"/>
          </p:nvPr>
        </p:nvSpPr>
        <p:spPr>
          <a:xfrm>
            <a:off x="397857" y="319088"/>
            <a:ext cx="7435850" cy="793750"/>
          </a:xfrm>
        </p:spPr>
        <p:txBody>
          <a:bodyPr>
            <a:normAutofit fontScale="90000"/>
          </a:bodyPr>
          <a:lstStyle/>
          <a:p>
            <a:r>
              <a:rPr lang="en-GB" sz="2400" dirty="0" smtClean="0"/>
              <a:t>RELAX AHF: increases from baseline in </a:t>
            </a:r>
            <a:r>
              <a:rPr lang="en-GB" sz="2400" dirty="0" err="1" smtClean="0"/>
              <a:t>hs-cTnT</a:t>
            </a:r>
            <a:r>
              <a:rPr lang="en-GB" sz="2400" dirty="0" smtClean="0"/>
              <a:t> levels are associated with increased mortality in patients with AHF</a:t>
            </a:r>
          </a:p>
        </p:txBody>
      </p:sp>
      <p:sp>
        <p:nvSpPr>
          <p:cNvPr id="8" name="Text Box 33"/>
          <p:cNvSpPr txBox="1">
            <a:spLocks noChangeArrowheads="1"/>
          </p:cNvSpPr>
          <p:nvPr/>
        </p:nvSpPr>
        <p:spPr bwMode="auto">
          <a:xfrm>
            <a:off x="996156" y="6169025"/>
            <a:ext cx="8059737" cy="738664"/>
          </a:xfrm>
          <a:prstGeom prst="rect">
            <a:avLst/>
          </a:prstGeom>
          <a:noFill/>
          <a:ln w="9525">
            <a:noFill/>
            <a:miter lim="800000"/>
            <a:headEnd/>
            <a:tailEnd/>
          </a:ln>
        </p:spPr>
        <p:txBody>
          <a:bodyPr>
            <a:spAutoFit/>
          </a:bodyPr>
          <a:lstStyle/>
          <a:p>
            <a:pPr algn="r">
              <a:defRPr/>
            </a:pPr>
            <a:r>
              <a:rPr lang="en-US" sz="1050" kern="0" dirty="0">
                <a:solidFill>
                  <a:schemeClr val="bg1"/>
                </a:solidFill>
                <a:latin typeface="Arial" pitchFamily="34" charset="0"/>
                <a:cs typeface="Arial" pitchFamily="34" charset="0"/>
              </a:rPr>
              <a:t>AHF=acute heart failure; CI=confidence interval; HR=hazard ratio; hs-cTnT=high sensitivity cardiac troponin T; </a:t>
            </a:r>
            <a:br>
              <a:rPr lang="en-US" sz="1050" kern="0" dirty="0">
                <a:solidFill>
                  <a:schemeClr val="bg1"/>
                </a:solidFill>
                <a:latin typeface="Arial" pitchFamily="34" charset="0"/>
                <a:cs typeface="Arial" pitchFamily="34" charset="0"/>
              </a:rPr>
            </a:br>
            <a:r>
              <a:rPr lang="en-US" sz="1050" kern="0" dirty="0">
                <a:solidFill>
                  <a:schemeClr val="bg1"/>
                </a:solidFill>
                <a:latin typeface="Arial" pitchFamily="34" charset="0"/>
                <a:cs typeface="Arial" pitchFamily="34" charset="0"/>
              </a:rPr>
              <a:t>KM=Kaplan-Meier; </a:t>
            </a:r>
            <a:r>
              <a:rPr lang="en-GB" sz="1050" dirty="0">
                <a:solidFill>
                  <a:schemeClr val="bg1"/>
                </a:solidFill>
                <a:latin typeface="Arial" pitchFamily="34" charset="0"/>
                <a:cs typeface="Arial" pitchFamily="34" charset="0"/>
              </a:rPr>
              <a:t>RELAX-AHF=RELAXin in Acute Heart Failure</a:t>
            </a:r>
            <a:r>
              <a:rPr lang="en-US" sz="1050" kern="0" dirty="0">
                <a:solidFill>
                  <a:schemeClr val="bg1"/>
                </a:solidFill>
                <a:latin typeface="Arial" pitchFamily="34" charset="0"/>
                <a:cs typeface="Arial" pitchFamily="34" charset="0"/>
              </a:rPr>
              <a:t> </a:t>
            </a:r>
          </a:p>
          <a:p>
            <a:pPr algn="r">
              <a:defRPr/>
            </a:pPr>
            <a:endParaRPr lang="en-US" sz="1050" kern="0" dirty="0" smtClean="0">
              <a:solidFill>
                <a:schemeClr val="bg1"/>
              </a:solidFill>
              <a:latin typeface="Arial" pitchFamily="34" charset="0"/>
              <a:cs typeface="Arial" pitchFamily="34" charset="0"/>
            </a:endParaRPr>
          </a:p>
          <a:p>
            <a:pPr algn="r">
              <a:defRPr/>
            </a:pPr>
            <a:r>
              <a:rPr lang="en-US" sz="1050" kern="0" dirty="0" err="1" smtClean="0">
                <a:solidFill>
                  <a:schemeClr val="bg1"/>
                </a:solidFill>
                <a:latin typeface="Arial" pitchFamily="34" charset="0"/>
                <a:cs typeface="Arial" pitchFamily="34" charset="0"/>
              </a:rPr>
              <a:t>Metra</a:t>
            </a:r>
            <a:r>
              <a:rPr lang="en-US" sz="1050" kern="0" dirty="0" smtClean="0">
                <a:solidFill>
                  <a:schemeClr val="bg1"/>
                </a:solidFill>
                <a:latin typeface="Arial" pitchFamily="34" charset="0"/>
                <a:cs typeface="Arial" pitchFamily="34" charset="0"/>
              </a:rPr>
              <a:t> </a:t>
            </a:r>
            <a:r>
              <a:rPr lang="en-US" sz="1050" kern="0" dirty="0">
                <a:solidFill>
                  <a:schemeClr val="bg1"/>
                </a:solidFill>
                <a:latin typeface="Arial" pitchFamily="34" charset="0"/>
                <a:cs typeface="Arial" pitchFamily="34" charset="0"/>
              </a:rPr>
              <a:t>et al. J Am Coll </a:t>
            </a:r>
            <a:r>
              <a:rPr lang="en-US" sz="1050" kern="0" dirty="0" err="1">
                <a:solidFill>
                  <a:schemeClr val="bg1"/>
                </a:solidFill>
                <a:latin typeface="Arial" pitchFamily="34" charset="0"/>
                <a:cs typeface="Arial" pitchFamily="34" charset="0"/>
              </a:rPr>
              <a:t>Cardiol</a:t>
            </a:r>
            <a:r>
              <a:rPr lang="en-US" sz="1050" kern="0" dirty="0">
                <a:solidFill>
                  <a:schemeClr val="bg1"/>
                </a:solidFill>
                <a:latin typeface="Arial" pitchFamily="34" charset="0"/>
                <a:cs typeface="Arial" pitchFamily="34" charset="0"/>
              </a:rPr>
              <a:t> 2013;61:196–206</a:t>
            </a:r>
          </a:p>
        </p:txBody>
      </p:sp>
      <p:sp>
        <p:nvSpPr>
          <p:cNvPr id="9" name="Content Placeholder 7"/>
          <p:cNvSpPr txBox="1">
            <a:spLocks/>
          </p:cNvSpPr>
          <p:nvPr/>
        </p:nvSpPr>
        <p:spPr bwMode="gray">
          <a:xfrm>
            <a:off x="377219" y="1486507"/>
            <a:ext cx="8536780" cy="880241"/>
          </a:xfrm>
          <a:prstGeom prst="rect">
            <a:avLst/>
          </a:prstGeom>
          <a:noFill/>
          <a:ln w="9525">
            <a:noFill/>
            <a:miter lim="800000"/>
            <a:headEnd/>
            <a:tailEnd/>
          </a:ln>
        </p:spPr>
        <p:txBody>
          <a:bodyPr wrap="square">
            <a:spAutoFit/>
          </a:bodyPr>
          <a:lstStyle/>
          <a:p>
            <a:pPr marL="233363" indent="-233363" eaLnBrk="0" hangingPunct="0">
              <a:spcAft>
                <a:spcPct val="20000"/>
              </a:spcAft>
              <a:buClr>
                <a:srgbClr val="FCAF17"/>
              </a:buClr>
              <a:buSzPct val="110000"/>
              <a:buFont typeface="Wingdings" pitchFamily="2" charset="2"/>
              <a:buChar char="§"/>
              <a:defRPr/>
            </a:pPr>
            <a:r>
              <a:rPr lang="en-GB" sz="1600" kern="0" dirty="0">
                <a:solidFill>
                  <a:schemeClr val="bg1"/>
                </a:solidFill>
                <a:latin typeface="Arial"/>
                <a:ea typeface="MS PGothic" pitchFamily="34" charset="-128"/>
              </a:rPr>
              <a:t>Increased hs-cTnT levels from baseline were associated with increased 180-day mortality</a:t>
            </a:r>
          </a:p>
          <a:p>
            <a:pPr marL="233363" indent="-233363" eaLnBrk="0" hangingPunct="0">
              <a:spcAft>
                <a:spcPct val="20000"/>
              </a:spcAft>
              <a:buClr>
                <a:srgbClr val="FCAF17"/>
              </a:buClr>
              <a:buSzPct val="110000"/>
              <a:buFont typeface="Wingdings" pitchFamily="2" charset="2"/>
              <a:buChar char="§"/>
              <a:defRPr/>
            </a:pPr>
            <a:r>
              <a:rPr lang="en-GB" sz="1600" dirty="0">
                <a:solidFill>
                  <a:schemeClr val="bg1"/>
                </a:solidFill>
                <a:latin typeface="Arial" pitchFamily="34" charset="0"/>
                <a:ea typeface="MS PGothic" pitchFamily="34" charset="-128"/>
                <a:cs typeface="Arial" pitchFamily="34" charset="0"/>
              </a:rPr>
              <a:t>At Day 2, an increase in hs-cTnT ≥20% over baseline, indicative of substantial additional myocardial necrosis, nearly doubled the risk of mortality through Day 180</a:t>
            </a:r>
          </a:p>
        </p:txBody>
      </p:sp>
      <p:sp>
        <p:nvSpPr>
          <p:cNvPr id="14" name="Text Box 6"/>
          <p:cNvSpPr txBox="1">
            <a:spLocks noChangeArrowheads="1"/>
          </p:cNvSpPr>
          <p:nvPr/>
        </p:nvSpPr>
        <p:spPr bwMode="auto">
          <a:xfrm>
            <a:off x="3316288" y="5133975"/>
            <a:ext cx="3589337" cy="366713"/>
          </a:xfrm>
          <a:prstGeom prst="rect">
            <a:avLst/>
          </a:prstGeom>
          <a:noFill/>
          <a:ln w="9525">
            <a:noFill/>
            <a:miter lim="800000"/>
            <a:headEnd/>
            <a:tailEnd/>
          </a:ln>
        </p:spPr>
        <p:txBody>
          <a:bodyPr/>
          <a:lstStyle/>
          <a:p>
            <a:pPr>
              <a:tabLst>
                <a:tab pos="376238" algn="ctr"/>
                <a:tab pos="719138" algn="ctr"/>
                <a:tab pos="1052513" algn="ctr"/>
                <a:tab pos="1376363" algn="ctr"/>
                <a:tab pos="1714500" algn="ctr"/>
                <a:tab pos="2047875" algn="ctr"/>
                <a:tab pos="2371725" algn="ctr"/>
                <a:tab pos="2705100" algn="ctr"/>
                <a:tab pos="3038475" algn="ctr"/>
              </a:tabLst>
              <a:defRPr/>
            </a:pPr>
            <a:r>
              <a:rPr lang="en-GB" sz="1400" dirty="0">
                <a:solidFill>
                  <a:schemeClr val="bg1"/>
                </a:solidFill>
                <a:latin typeface="Arial"/>
              </a:rPr>
              <a:t>0	20	40	60	80	100	120	140	160	180</a:t>
            </a:r>
          </a:p>
        </p:txBody>
      </p:sp>
      <p:sp>
        <p:nvSpPr>
          <p:cNvPr id="15" name="Text Box 9"/>
          <p:cNvSpPr txBox="1">
            <a:spLocks noChangeArrowheads="1"/>
          </p:cNvSpPr>
          <p:nvPr/>
        </p:nvSpPr>
        <p:spPr bwMode="auto">
          <a:xfrm rot="16200000">
            <a:off x="1218407" y="3659981"/>
            <a:ext cx="2482850" cy="325437"/>
          </a:xfrm>
          <a:prstGeom prst="rect">
            <a:avLst/>
          </a:prstGeom>
          <a:noFill/>
          <a:ln w="9525">
            <a:noFill/>
            <a:miter lim="800000"/>
            <a:headEnd/>
            <a:tailEnd/>
          </a:ln>
        </p:spPr>
        <p:txBody>
          <a:bodyPr/>
          <a:lstStyle/>
          <a:p>
            <a:pPr algn="ctr">
              <a:defRPr/>
            </a:pPr>
            <a:r>
              <a:rPr lang="en-GB" sz="1600" dirty="0">
                <a:solidFill>
                  <a:schemeClr val="bg1"/>
                </a:solidFill>
                <a:latin typeface="Arial"/>
              </a:rPr>
              <a:t>Cumulative risk </a:t>
            </a:r>
            <a:br>
              <a:rPr lang="en-GB" sz="1600" dirty="0">
                <a:solidFill>
                  <a:schemeClr val="bg1"/>
                </a:solidFill>
                <a:latin typeface="Arial"/>
              </a:rPr>
            </a:br>
            <a:r>
              <a:rPr lang="en-GB" sz="1600" dirty="0">
                <a:solidFill>
                  <a:schemeClr val="bg1"/>
                </a:solidFill>
                <a:latin typeface="Arial"/>
              </a:rPr>
              <a:t>(all-cause mortality)</a:t>
            </a:r>
          </a:p>
        </p:txBody>
      </p:sp>
      <p:sp>
        <p:nvSpPr>
          <p:cNvPr id="241670" name="Text Box 9"/>
          <p:cNvSpPr txBox="1">
            <a:spLocks noChangeArrowheads="1"/>
          </p:cNvSpPr>
          <p:nvPr/>
        </p:nvSpPr>
        <p:spPr bwMode="auto">
          <a:xfrm>
            <a:off x="2872516" y="2432050"/>
            <a:ext cx="548547" cy="338554"/>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0.20</a:t>
            </a:r>
          </a:p>
        </p:txBody>
      </p:sp>
      <p:sp>
        <p:nvSpPr>
          <p:cNvPr id="17" name="Rectangle 10"/>
          <p:cNvSpPr>
            <a:spLocks noChangeArrowheads="1"/>
          </p:cNvSpPr>
          <p:nvPr/>
        </p:nvSpPr>
        <p:spPr bwMode="auto">
          <a:xfrm>
            <a:off x="3011488" y="2379663"/>
            <a:ext cx="3625850" cy="3698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Aft>
                <a:spcPts val="0"/>
              </a:spcAft>
              <a:buClr>
                <a:srgbClr val="FCAF17"/>
              </a:buClr>
              <a:buSzPct val="110000"/>
              <a:buFont typeface="Wingdings" pitchFamily="2" charset="2"/>
              <a:buNone/>
              <a:defRPr/>
            </a:pPr>
            <a:r>
              <a:rPr lang="en-GB" sz="1800" b="1" dirty="0">
                <a:solidFill>
                  <a:schemeClr val="bg1"/>
                </a:solidFill>
                <a:latin typeface="Arial" pitchFamily="34" charset="0"/>
                <a:cs typeface="Arial" pitchFamily="34" charset="0"/>
              </a:rPr>
              <a:t>Troponin T</a:t>
            </a:r>
            <a:endParaRPr lang="en-GB" sz="1800" b="1" dirty="0">
              <a:solidFill>
                <a:schemeClr val="bg1"/>
              </a:solidFill>
              <a:latin typeface="Arial"/>
            </a:endParaRPr>
          </a:p>
        </p:txBody>
      </p:sp>
      <p:sp>
        <p:nvSpPr>
          <p:cNvPr id="241672" name="Text Box 9"/>
          <p:cNvSpPr txBox="1">
            <a:spLocks noChangeArrowheads="1"/>
          </p:cNvSpPr>
          <p:nvPr/>
        </p:nvSpPr>
        <p:spPr bwMode="auto">
          <a:xfrm>
            <a:off x="2872516" y="4927600"/>
            <a:ext cx="548547" cy="338554"/>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0.00</a:t>
            </a:r>
          </a:p>
        </p:txBody>
      </p:sp>
      <p:sp>
        <p:nvSpPr>
          <p:cNvPr id="241673" name="Text Box 9"/>
          <p:cNvSpPr txBox="1">
            <a:spLocks noChangeArrowheads="1"/>
          </p:cNvSpPr>
          <p:nvPr/>
        </p:nvSpPr>
        <p:spPr bwMode="auto">
          <a:xfrm>
            <a:off x="2872516" y="3059113"/>
            <a:ext cx="548547" cy="338554"/>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0.15</a:t>
            </a:r>
          </a:p>
        </p:txBody>
      </p:sp>
      <p:sp>
        <p:nvSpPr>
          <p:cNvPr id="241674" name="Text Box 9"/>
          <p:cNvSpPr txBox="1">
            <a:spLocks noChangeArrowheads="1"/>
          </p:cNvSpPr>
          <p:nvPr/>
        </p:nvSpPr>
        <p:spPr bwMode="auto">
          <a:xfrm>
            <a:off x="2872516" y="3687763"/>
            <a:ext cx="548547" cy="338554"/>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0.10</a:t>
            </a:r>
          </a:p>
        </p:txBody>
      </p:sp>
      <p:sp>
        <p:nvSpPr>
          <p:cNvPr id="241675" name="Text Box 9"/>
          <p:cNvSpPr txBox="1">
            <a:spLocks noChangeArrowheads="1"/>
          </p:cNvSpPr>
          <p:nvPr/>
        </p:nvSpPr>
        <p:spPr bwMode="auto">
          <a:xfrm>
            <a:off x="2872516" y="4314825"/>
            <a:ext cx="548547" cy="338554"/>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0.05</a:t>
            </a:r>
          </a:p>
        </p:txBody>
      </p:sp>
      <p:sp>
        <p:nvSpPr>
          <p:cNvPr id="22" name="Rectangle 108"/>
          <p:cNvSpPr>
            <a:spLocks noChangeArrowheads="1"/>
          </p:cNvSpPr>
          <p:nvPr/>
        </p:nvSpPr>
        <p:spPr bwMode="auto">
          <a:xfrm>
            <a:off x="2044700" y="5445125"/>
            <a:ext cx="4932363" cy="723900"/>
          </a:xfrm>
          <a:prstGeom prst="rect">
            <a:avLst/>
          </a:prstGeom>
          <a:noFill/>
          <a:ln w="9525">
            <a:noFill/>
            <a:miter lim="800000"/>
            <a:headEnd/>
            <a:tailEnd/>
          </a:ln>
        </p:spPr>
        <p:txBody>
          <a:bodyPr lIns="0">
            <a:spAutoFit/>
          </a:bodyPr>
          <a:lstStyle/>
          <a:p>
            <a:pPr>
              <a:spcBef>
                <a:spcPts val="0"/>
              </a:spcBef>
              <a:spcAft>
                <a:spcPts val="300"/>
              </a:spcAft>
              <a:buClr>
                <a:srgbClr val="FCAF17"/>
              </a:buClr>
              <a:buSzPct val="110000"/>
              <a:buFont typeface="Wingdings" pitchFamily="2" charset="2"/>
              <a:buNone/>
              <a:tabLst>
                <a:tab pos="1419225" algn="ctr"/>
                <a:tab pos="1747838" algn="ctr"/>
                <a:tab pos="2076450" algn="ctr"/>
                <a:tab pos="2409825" algn="ctr"/>
                <a:tab pos="2747963" algn="ctr"/>
                <a:tab pos="3071813" algn="ctr"/>
                <a:tab pos="3409950" algn="ctr"/>
                <a:tab pos="3738563" algn="ctr"/>
                <a:tab pos="4071938" algn="ctr"/>
                <a:tab pos="4410075" algn="ctr"/>
              </a:tabLst>
              <a:defRPr/>
            </a:pPr>
            <a:r>
              <a:rPr lang="en-GB" altLang="ja-JP" sz="1200" dirty="0">
                <a:solidFill>
                  <a:schemeClr val="bg1"/>
                </a:solidFill>
                <a:latin typeface="Arial"/>
                <a:ea typeface="MS PGothic" pitchFamily="34" charset="-128"/>
              </a:rPr>
              <a:t>Number at risk:</a:t>
            </a:r>
          </a:p>
          <a:p>
            <a:pPr>
              <a:spcBef>
                <a:spcPts val="0"/>
              </a:spcBef>
              <a:spcAft>
                <a:spcPts val="300"/>
              </a:spcAft>
              <a:buClr>
                <a:srgbClr val="FCAF17"/>
              </a:buClr>
              <a:buSzPct val="110000"/>
              <a:buFont typeface="Wingdings" pitchFamily="2" charset="2"/>
              <a:buNone/>
              <a:tabLst>
                <a:tab pos="1419225" algn="ctr"/>
                <a:tab pos="1747838" algn="ctr"/>
                <a:tab pos="2076450" algn="ctr"/>
                <a:tab pos="2409825" algn="ctr"/>
                <a:tab pos="2747963" algn="ctr"/>
                <a:tab pos="3071813" algn="ctr"/>
                <a:tab pos="3409950" algn="ctr"/>
                <a:tab pos="3738563" algn="ctr"/>
                <a:tab pos="4071938" algn="ctr"/>
                <a:tab pos="4410075" algn="ctr"/>
              </a:tabLst>
              <a:defRPr/>
            </a:pPr>
            <a:r>
              <a:rPr lang="en-US" altLang="ja-JP" sz="1200" dirty="0">
                <a:solidFill>
                  <a:schemeClr val="bg1"/>
                </a:solidFill>
                <a:latin typeface="Arial"/>
                <a:ea typeface="MS PGothic" pitchFamily="34" charset="-128"/>
              </a:rPr>
              <a:t>&lt;20% increase	825	810	799	790	782	775	771	762	759	654</a:t>
            </a:r>
          </a:p>
          <a:p>
            <a:pPr>
              <a:spcBef>
                <a:spcPts val="0"/>
              </a:spcBef>
              <a:spcAft>
                <a:spcPts val="300"/>
              </a:spcAft>
              <a:buClr>
                <a:srgbClr val="FCAF17"/>
              </a:buClr>
              <a:buSzPct val="110000"/>
              <a:buFont typeface="Wingdings" pitchFamily="2" charset="2"/>
              <a:buNone/>
              <a:tabLst>
                <a:tab pos="1419225" algn="ctr"/>
                <a:tab pos="1747838" algn="ctr"/>
                <a:tab pos="2076450" algn="ctr"/>
                <a:tab pos="2409825" algn="ctr"/>
                <a:tab pos="2747963" algn="ctr"/>
                <a:tab pos="3071813" algn="ctr"/>
                <a:tab pos="3409950" algn="ctr"/>
                <a:tab pos="3738563" algn="ctr"/>
                <a:tab pos="4071938" algn="ctr"/>
                <a:tab pos="4410075" algn="ctr"/>
              </a:tabLst>
              <a:defRPr/>
            </a:pPr>
            <a:r>
              <a:rPr lang="en-US" altLang="ja-JP" sz="1200" dirty="0">
                <a:solidFill>
                  <a:schemeClr val="bg1"/>
                </a:solidFill>
                <a:latin typeface="Arial"/>
                <a:ea typeface="MS PGothic" pitchFamily="34" charset="-128"/>
              </a:rPr>
              <a:t>≥20% increase	231	219	218	216	210	207	204	200	199	174</a:t>
            </a:r>
          </a:p>
        </p:txBody>
      </p:sp>
      <p:sp>
        <p:nvSpPr>
          <p:cNvPr id="23" name="Rectangle 108"/>
          <p:cNvSpPr>
            <a:spLocks noChangeArrowheads="1"/>
          </p:cNvSpPr>
          <p:nvPr/>
        </p:nvSpPr>
        <p:spPr bwMode="auto">
          <a:xfrm>
            <a:off x="6353175" y="3497263"/>
            <a:ext cx="2822575" cy="523875"/>
          </a:xfrm>
          <a:prstGeom prst="rect">
            <a:avLst/>
          </a:prstGeom>
          <a:noFill/>
          <a:ln w="9525">
            <a:noFill/>
            <a:miter lim="800000"/>
            <a:headEnd/>
            <a:tailEnd/>
          </a:ln>
        </p:spPr>
        <p:txBody>
          <a:bodyPr>
            <a:spAutoFit/>
          </a:bodyPr>
          <a:lstStyle/>
          <a:p>
            <a:pPr>
              <a:spcBef>
                <a:spcPts val="0"/>
              </a:spcBef>
              <a:spcAft>
                <a:spcPts val="0"/>
              </a:spcAft>
              <a:buClr>
                <a:srgbClr val="FCAF17"/>
              </a:buClr>
              <a:buSzPct val="110000"/>
              <a:buFont typeface="Wingdings" pitchFamily="2" charset="2"/>
              <a:buNone/>
              <a:tabLst>
                <a:tab pos="1438275" algn="l"/>
              </a:tabLst>
              <a:defRPr/>
            </a:pPr>
            <a:r>
              <a:rPr lang="en-GB" altLang="ja-JP" sz="1400" dirty="0">
                <a:solidFill>
                  <a:schemeClr val="bg1"/>
                </a:solidFill>
                <a:latin typeface="Arial"/>
                <a:ea typeface="MS PGothic" pitchFamily="34" charset="-128"/>
              </a:rPr>
              <a:t>HR 1.80 (95%CI 1.16, 2.78)</a:t>
            </a:r>
          </a:p>
          <a:p>
            <a:pPr>
              <a:spcBef>
                <a:spcPts val="0"/>
              </a:spcBef>
              <a:spcAft>
                <a:spcPts val="0"/>
              </a:spcAft>
              <a:buClr>
                <a:srgbClr val="FCAF17"/>
              </a:buClr>
              <a:buSzPct val="110000"/>
              <a:buFont typeface="Wingdings" pitchFamily="2" charset="2"/>
              <a:buNone/>
              <a:tabLst>
                <a:tab pos="1438275" algn="l"/>
              </a:tabLst>
              <a:defRPr/>
            </a:pPr>
            <a:r>
              <a:rPr lang="en-GB" altLang="ja-JP" sz="1400" dirty="0">
                <a:solidFill>
                  <a:schemeClr val="bg1"/>
                </a:solidFill>
                <a:latin typeface="Arial"/>
                <a:ea typeface="MS PGothic" pitchFamily="34" charset="-128"/>
              </a:rPr>
              <a:t>p=0.0076</a:t>
            </a:r>
            <a:endParaRPr lang="en-US" altLang="ja-JP" sz="1400" dirty="0">
              <a:solidFill>
                <a:schemeClr val="bg1"/>
              </a:solidFill>
              <a:latin typeface="Arial"/>
              <a:ea typeface="MS PGothic" pitchFamily="34" charset="-128"/>
            </a:endParaRPr>
          </a:p>
        </p:txBody>
      </p:sp>
      <p:grpSp>
        <p:nvGrpSpPr>
          <p:cNvPr id="2" name="Group 23"/>
          <p:cNvGrpSpPr>
            <a:grpSpLocks/>
          </p:cNvGrpSpPr>
          <p:nvPr/>
        </p:nvGrpSpPr>
        <p:grpSpPr bwMode="auto">
          <a:xfrm>
            <a:off x="3370263" y="2601913"/>
            <a:ext cx="3097212" cy="2586037"/>
            <a:chOff x="-8856663" y="1698625"/>
            <a:chExt cx="3097212" cy="3251200"/>
          </a:xfrm>
        </p:grpSpPr>
        <p:sp>
          <p:nvSpPr>
            <p:cNvPr id="241684" name="Freeform 8"/>
            <p:cNvSpPr>
              <a:spLocks/>
            </p:cNvSpPr>
            <p:nvPr/>
          </p:nvSpPr>
          <p:spPr bwMode="auto">
            <a:xfrm>
              <a:off x="-8764588" y="1698625"/>
              <a:ext cx="2989263" cy="3159125"/>
            </a:xfrm>
            <a:custGeom>
              <a:avLst/>
              <a:gdLst>
                <a:gd name="T0" fmla="*/ 0 w 1883"/>
                <a:gd name="T1" fmla="*/ 0 h 1990"/>
                <a:gd name="T2" fmla="*/ 0 w 1883"/>
                <a:gd name="T3" fmla="*/ 3159125 h 1990"/>
                <a:gd name="T4" fmla="*/ 2989263 w 1883"/>
                <a:gd name="T5" fmla="*/ 3159125 h 1990"/>
                <a:gd name="T6" fmla="*/ 0 60000 65536"/>
                <a:gd name="T7" fmla="*/ 0 60000 65536"/>
                <a:gd name="T8" fmla="*/ 0 60000 65536"/>
                <a:gd name="T9" fmla="*/ 0 w 1883"/>
                <a:gd name="T10" fmla="*/ 0 h 1990"/>
                <a:gd name="T11" fmla="*/ 1883 w 1883"/>
                <a:gd name="T12" fmla="*/ 1990 h 1990"/>
              </a:gdLst>
              <a:ahLst/>
              <a:cxnLst>
                <a:cxn ang="T6">
                  <a:pos x="T0" y="T1"/>
                </a:cxn>
                <a:cxn ang="T7">
                  <a:pos x="T2" y="T3"/>
                </a:cxn>
                <a:cxn ang="T8">
                  <a:pos x="T4" y="T5"/>
                </a:cxn>
              </a:cxnLst>
              <a:rect l="T9" t="T10" r="T11" b="T12"/>
              <a:pathLst>
                <a:path w="1883" h="1990">
                  <a:moveTo>
                    <a:pt x="0" y="0"/>
                  </a:moveTo>
                  <a:lnTo>
                    <a:pt x="0" y="1990"/>
                  </a:lnTo>
                  <a:lnTo>
                    <a:pt x="1883" y="1990"/>
                  </a:lnTo>
                </a:path>
              </a:pathLst>
            </a:custGeom>
            <a:noFill/>
            <a:ln w="28575" cap="sq">
              <a:solidFill>
                <a:schemeClr val="bg1"/>
              </a:solidFill>
              <a:prstDash val="solid"/>
              <a:miter lim="800000"/>
              <a:headEnd/>
              <a:tailEnd/>
            </a:ln>
          </p:spPr>
          <p:txBody>
            <a:bodyPr/>
            <a:lstStyle/>
            <a:p>
              <a:endParaRPr lang="en-US" sz="1800">
                <a:solidFill>
                  <a:schemeClr val="bg1"/>
                </a:solidFill>
                <a:cs typeface="Arial" charset="0"/>
              </a:endParaRPr>
            </a:p>
          </p:txBody>
        </p:sp>
        <p:sp>
          <p:nvSpPr>
            <p:cNvPr id="241685" name="Line 9"/>
            <p:cNvSpPr>
              <a:spLocks noChangeShapeType="1"/>
            </p:cNvSpPr>
            <p:nvPr/>
          </p:nvSpPr>
          <p:spPr bwMode="auto">
            <a:xfrm>
              <a:off x="-8856663" y="4857750"/>
              <a:ext cx="92075" cy="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241686" name="Line 10"/>
            <p:cNvSpPr>
              <a:spLocks noChangeShapeType="1"/>
            </p:cNvSpPr>
            <p:nvPr/>
          </p:nvSpPr>
          <p:spPr bwMode="auto">
            <a:xfrm flipV="1">
              <a:off x="-8764588" y="4857750"/>
              <a:ext cx="0" cy="92075"/>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241687" name="Line 11"/>
            <p:cNvSpPr>
              <a:spLocks noChangeShapeType="1"/>
            </p:cNvSpPr>
            <p:nvPr/>
          </p:nvSpPr>
          <p:spPr bwMode="auto">
            <a:xfrm flipV="1">
              <a:off x="-8434388"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88" name="Line 12"/>
            <p:cNvSpPr>
              <a:spLocks noChangeShapeType="1"/>
            </p:cNvSpPr>
            <p:nvPr/>
          </p:nvSpPr>
          <p:spPr bwMode="auto">
            <a:xfrm flipV="1">
              <a:off x="-8101013"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89" name="Line 13"/>
            <p:cNvSpPr>
              <a:spLocks noChangeShapeType="1"/>
            </p:cNvSpPr>
            <p:nvPr/>
          </p:nvSpPr>
          <p:spPr bwMode="auto">
            <a:xfrm flipV="1">
              <a:off x="-7767638"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0" name="Line 14"/>
            <p:cNvSpPr>
              <a:spLocks noChangeShapeType="1"/>
            </p:cNvSpPr>
            <p:nvPr/>
          </p:nvSpPr>
          <p:spPr bwMode="auto">
            <a:xfrm flipV="1">
              <a:off x="-7437438"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1" name="Line 15"/>
            <p:cNvSpPr>
              <a:spLocks noChangeShapeType="1"/>
            </p:cNvSpPr>
            <p:nvPr/>
          </p:nvSpPr>
          <p:spPr bwMode="auto">
            <a:xfrm flipV="1">
              <a:off x="-7105651"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2" name="Line 16"/>
            <p:cNvSpPr>
              <a:spLocks noChangeShapeType="1"/>
            </p:cNvSpPr>
            <p:nvPr/>
          </p:nvSpPr>
          <p:spPr bwMode="auto">
            <a:xfrm flipV="1">
              <a:off x="-6772276"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3" name="Line 17"/>
            <p:cNvSpPr>
              <a:spLocks noChangeShapeType="1"/>
            </p:cNvSpPr>
            <p:nvPr/>
          </p:nvSpPr>
          <p:spPr bwMode="auto">
            <a:xfrm flipV="1">
              <a:off x="-6442076"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4" name="Line 18"/>
            <p:cNvSpPr>
              <a:spLocks noChangeShapeType="1"/>
            </p:cNvSpPr>
            <p:nvPr/>
          </p:nvSpPr>
          <p:spPr bwMode="auto">
            <a:xfrm flipV="1">
              <a:off x="-6108701"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5" name="Line 19"/>
            <p:cNvSpPr>
              <a:spLocks noChangeShapeType="1"/>
            </p:cNvSpPr>
            <p:nvPr/>
          </p:nvSpPr>
          <p:spPr bwMode="auto">
            <a:xfrm flipV="1">
              <a:off x="-5775326"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6" name="Line 20"/>
            <p:cNvSpPr>
              <a:spLocks noChangeShapeType="1"/>
            </p:cNvSpPr>
            <p:nvPr/>
          </p:nvSpPr>
          <p:spPr bwMode="auto">
            <a:xfrm>
              <a:off x="-8856663" y="4067175"/>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7" name="Line 21"/>
            <p:cNvSpPr>
              <a:spLocks noChangeShapeType="1"/>
            </p:cNvSpPr>
            <p:nvPr/>
          </p:nvSpPr>
          <p:spPr bwMode="auto">
            <a:xfrm>
              <a:off x="-8856663" y="3276600"/>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8" name="Line 22"/>
            <p:cNvSpPr>
              <a:spLocks noChangeShapeType="1"/>
            </p:cNvSpPr>
            <p:nvPr/>
          </p:nvSpPr>
          <p:spPr bwMode="auto">
            <a:xfrm>
              <a:off x="-8856663" y="2489200"/>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699" name="Line 23"/>
            <p:cNvSpPr>
              <a:spLocks noChangeShapeType="1"/>
            </p:cNvSpPr>
            <p:nvPr/>
          </p:nvSpPr>
          <p:spPr bwMode="auto">
            <a:xfrm>
              <a:off x="-8856663" y="1698625"/>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1700" name="Freeform 24"/>
            <p:cNvSpPr>
              <a:spLocks/>
            </p:cNvSpPr>
            <p:nvPr/>
          </p:nvSpPr>
          <p:spPr bwMode="auto">
            <a:xfrm>
              <a:off x="-8764588" y="2644775"/>
              <a:ext cx="2989263" cy="2149475"/>
            </a:xfrm>
            <a:custGeom>
              <a:avLst/>
              <a:gdLst>
                <a:gd name="T0" fmla="*/ 0 w 1883"/>
                <a:gd name="T1" fmla="*/ 2149475 h 1354"/>
                <a:gd name="T2" fmla="*/ 34925 w 1883"/>
                <a:gd name="T3" fmla="*/ 2149475 h 1354"/>
                <a:gd name="T4" fmla="*/ 34925 w 1883"/>
                <a:gd name="T5" fmla="*/ 1866900 h 1354"/>
                <a:gd name="T6" fmla="*/ 47625 w 1883"/>
                <a:gd name="T7" fmla="*/ 1866900 h 1354"/>
                <a:gd name="T8" fmla="*/ 47625 w 1883"/>
                <a:gd name="T9" fmla="*/ 1793875 h 1354"/>
                <a:gd name="T10" fmla="*/ 79375 w 1883"/>
                <a:gd name="T11" fmla="*/ 1793875 h 1354"/>
                <a:gd name="T12" fmla="*/ 79375 w 1883"/>
                <a:gd name="T13" fmla="*/ 1657350 h 1354"/>
                <a:gd name="T14" fmla="*/ 127000 w 1883"/>
                <a:gd name="T15" fmla="*/ 1657350 h 1354"/>
                <a:gd name="T16" fmla="*/ 127000 w 1883"/>
                <a:gd name="T17" fmla="*/ 1584325 h 1354"/>
                <a:gd name="T18" fmla="*/ 180975 w 1883"/>
                <a:gd name="T19" fmla="*/ 1584325 h 1354"/>
                <a:gd name="T20" fmla="*/ 180975 w 1883"/>
                <a:gd name="T21" fmla="*/ 1508125 h 1354"/>
                <a:gd name="T22" fmla="*/ 234950 w 1883"/>
                <a:gd name="T23" fmla="*/ 1508125 h 1354"/>
                <a:gd name="T24" fmla="*/ 234950 w 1883"/>
                <a:gd name="T25" fmla="*/ 1441450 h 1354"/>
                <a:gd name="T26" fmla="*/ 384175 w 1883"/>
                <a:gd name="T27" fmla="*/ 1441450 h 1354"/>
                <a:gd name="T28" fmla="*/ 384175 w 1883"/>
                <a:gd name="T29" fmla="*/ 1371600 h 1354"/>
                <a:gd name="T30" fmla="*/ 762000 w 1883"/>
                <a:gd name="T31" fmla="*/ 1371600 h 1354"/>
                <a:gd name="T32" fmla="*/ 762000 w 1883"/>
                <a:gd name="T33" fmla="*/ 1295400 h 1354"/>
                <a:gd name="T34" fmla="*/ 981075 w 1883"/>
                <a:gd name="T35" fmla="*/ 1295400 h 1354"/>
                <a:gd name="T36" fmla="*/ 981075 w 1883"/>
                <a:gd name="T37" fmla="*/ 1149350 h 1354"/>
                <a:gd name="T38" fmla="*/ 1012825 w 1883"/>
                <a:gd name="T39" fmla="*/ 1149350 h 1354"/>
                <a:gd name="T40" fmla="*/ 1012825 w 1883"/>
                <a:gd name="T41" fmla="*/ 1073150 h 1354"/>
                <a:gd name="T42" fmla="*/ 1066800 w 1883"/>
                <a:gd name="T43" fmla="*/ 1073150 h 1354"/>
                <a:gd name="T44" fmla="*/ 1066800 w 1883"/>
                <a:gd name="T45" fmla="*/ 920750 h 1354"/>
                <a:gd name="T46" fmla="*/ 1095375 w 1883"/>
                <a:gd name="T47" fmla="*/ 920750 h 1354"/>
                <a:gd name="T48" fmla="*/ 1095375 w 1883"/>
                <a:gd name="T49" fmla="*/ 844550 h 1354"/>
                <a:gd name="T50" fmla="*/ 1165225 w 1883"/>
                <a:gd name="T51" fmla="*/ 844550 h 1354"/>
                <a:gd name="T52" fmla="*/ 1165225 w 1883"/>
                <a:gd name="T53" fmla="*/ 774700 h 1354"/>
                <a:gd name="T54" fmla="*/ 1495425 w 1883"/>
                <a:gd name="T55" fmla="*/ 774700 h 1354"/>
                <a:gd name="T56" fmla="*/ 1495425 w 1883"/>
                <a:gd name="T57" fmla="*/ 701675 h 1354"/>
                <a:gd name="T58" fmla="*/ 1544638 w 1883"/>
                <a:gd name="T59" fmla="*/ 701675 h 1354"/>
                <a:gd name="T60" fmla="*/ 1544638 w 1883"/>
                <a:gd name="T61" fmla="*/ 622300 h 1354"/>
                <a:gd name="T62" fmla="*/ 1560513 w 1883"/>
                <a:gd name="T63" fmla="*/ 622300 h 1354"/>
                <a:gd name="T64" fmla="*/ 1560513 w 1883"/>
                <a:gd name="T65" fmla="*/ 549275 h 1354"/>
                <a:gd name="T66" fmla="*/ 1843088 w 1883"/>
                <a:gd name="T67" fmla="*/ 549275 h 1354"/>
                <a:gd name="T68" fmla="*/ 1843088 w 1883"/>
                <a:gd name="T69" fmla="*/ 469900 h 1354"/>
                <a:gd name="T70" fmla="*/ 1878013 w 1883"/>
                <a:gd name="T71" fmla="*/ 469900 h 1354"/>
                <a:gd name="T72" fmla="*/ 1878013 w 1883"/>
                <a:gd name="T73" fmla="*/ 390525 h 1354"/>
                <a:gd name="T74" fmla="*/ 2090738 w 1883"/>
                <a:gd name="T75" fmla="*/ 390525 h 1354"/>
                <a:gd name="T76" fmla="*/ 2090738 w 1883"/>
                <a:gd name="T77" fmla="*/ 311150 h 1354"/>
                <a:gd name="T78" fmla="*/ 2135188 w 1883"/>
                <a:gd name="T79" fmla="*/ 311150 h 1354"/>
                <a:gd name="T80" fmla="*/ 2135188 w 1883"/>
                <a:gd name="T81" fmla="*/ 231775 h 1354"/>
                <a:gd name="T82" fmla="*/ 2208213 w 1883"/>
                <a:gd name="T83" fmla="*/ 231775 h 1354"/>
                <a:gd name="T84" fmla="*/ 2208213 w 1883"/>
                <a:gd name="T85" fmla="*/ 158750 h 1354"/>
                <a:gd name="T86" fmla="*/ 2271713 w 1883"/>
                <a:gd name="T87" fmla="*/ 158750 h 1354"/>
                <a:gd name="T88" fmla="*/ 2271713 w 1883"/>
                <a:gd name="T89" fmla="*/ 69850 h 1354"/>
                <a:gd name="T90" fmla="*/ 2608263 w 1883"/>
                <a:gd name="T91" fmla="*/ 69850 h 1354"/>
                <a:gd name="T92" fmla="*/ 2608263 w 1883"/>
                <a:gd name="T93" fmla="*/ 0 h 1354"/>
                <a:gd name="T94" fmla="*/ 2989263 w 1883"/>
                <a:gd name="T95" fmla="*/ 0 h 13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83"/>
                <a:gd name="T145" fmla="*/ 0 h 1354"/>
                <a:gd name="T146" fmla="*/ 1883 w 1883"/>
                <a:gd name="T147" fmla="*/ 1354 h 13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83" h="1354">
                  <a:moveTo>
                    <a:pt x="0" y="1354"/>
                  </a:moveTo>
                  <a:lnTo>
                    <a:pt x="22" y="1354"/>
                  </a:lnTo>
                  <a:lnTo>
                    <a:pt x="22" y="1176"/>
                  </a:lnTo>
                  <a:lnTo>
                    <a:pt x="30" y="1176"/>
                  </a:lnTo>
                  <a:lnTo>
                    <a:pt x="30" y="1130"/>
                  </a:lnTo>
                  <a:lnTo>
                    <a:pt x="50" y="1130"/>
                  </a:lnTo>
                  <a:lnTo>
                    <a:pt x="50" y="1044"/>
                  </a:lnTo>
                  <a:lnTo>
                    <a:pt x="80" y="1044"/>
                  </a:lnTo>
                  <a:lnTo>
                    <a:pt x="80" y="998"/>
                  </a:lnTo>
                  <a:lnTo>
                    <a:pt x="114" y="998"/>
                  </a:lnTo>
                  <a:lnTo>
                    <a:pt x="114" y="950"/>
                  </a:lnTo>
                  <a:lnTo>
                    <a:pt x="148" y="950"/>
                  </a:lnTo>
                  <a:lnTo>
                    <a:pt x="148" y="908"/>
                  </a:lnTo>
                  <a:lnTo>
                    <a:pt x="242" y="908"/>
                  </a:lnTo>
                  <a:lnTo>
                    <a:pt x="242" y="864"/>
                  </a:lnTo>
                  <a:lnTo>
                    <a:pt x="480" y="864"/>
                  </a:lnTo>
                  <a:lnTo>
                    <a:pt x="480" y="816"/>
                  </a:lnTo>
                  <a:lnTo>
                    <a:pt x="618" y="816"/>
                  </a:lnTo>
                  <a:lnTo>
                    <a:pt x="618" y="724"/>
                  </a:lnTo>
                  <a:lnTo>
                    <a:pt x="638" y="724"/>
                  </a:lnTo>
                  <a:lnTo>
                    <a:pt x="638" y="676"/>
                  </a:lnTo>
                  <a:lnTo>
                    <a:pt x="672" y="676"/>
                  </a:lnTo>
                  <a:lnTo>
                    <a:pt x="672" y="580"/>
                  </a:lnTo>
                  <a:lnTo>
                    <a:pt x="690" y="580"/>
                  </a:lnTo>
                  <a:lnTo>
                    <a:pt x="690" y="532"/>
                  </a:lnTo>
                  <a:lnTo>
                    <a:pt x="734" y="532"/>
                  </a:lnTo>
                  <a:lnTo>
                    <a:pt x="734" y="488"/>
                  </a:lnTo>
                  <a:lnTo>
                    <a:pt x="942" y="488"/>
                  </a:lnTo>
                  <a:lnTo>
                    <a:pt x="942" y="442"/>
                  </a:lnTo>
                  <a:lnTo>
                    <a:pt x="973" y="442"/>
                  </a:lnTo>
                  <a:lnTo>
                    <a:pt x="973" y="392"/>
                  </a:lnTo>
                  <a:lnTo>
                    <a:pt x="983" y="392"/>
                  </a:lnTo>
                  <a:lnTo>
                    <a:pt x="983" y="346"/>
                  </a:lnTo>
                  <a:lnTo>
                    <a:pt x="1161" y="346"/>
                  </a:lnTo>
                  <a:lnTo>
                    <a:pt x="1161" y="296"/>
                  </a:lnTo>
                  <a:lnTo>
                    <a:pt x="1183" y="296"/>
                  </a:lnTo>
                  <a:lnTo>
                    <a:pt x="1183" y="246"/>
                  </a:lnTo>
                  <a:lnTo>
                    <a:pt x="1317" y="246"/>
                  </a:lnTo>
                  <a:lnTo>
                    <a:pt x="1317" y="196"/>
                  </a:lnTo>
                  <a:lnTo>
                    <a:pt x="1345" y="196"/>
                  </a:lnTo>
                  <a:lnTo>
                    <a:pt x="1345" y="146"/>
                  </a:lnTo>
                  <a:lnTo>
                    <a:pt x="1391" y="146"/>
                  </a:lnTo>
                  <a:lnTo>
                    <a:pt x="1391" y="100"/>
                  </a:lnTo>
                  <a:lnTo>
                    <a:pt x="1431" y="100"/>
                  </a:lnTo>
                  <a:lnTo>
                    <a:pt x="1431" y="44"/>
                  </a:lnTo>
                  <a:lnTo>
                    <a:pt x="1643" y="44"/>
                  </a:lnTo>
                  <a:lnTo>
                    <a:pt x="1643" y="0"/>
                  </a:lnTo>
                  <a:lnTo>
                    <a:pt x="1883" y="0"/>
                  </a:lnTo>
                </a:path>
              </a:pathLst>
            </a:custGeom>
            <a:noFill/>
            <a:ln w="28575" cap="flat">
              <a:solidFill>
                <a:schemeClr val="accent2"/>
              </a:solidFill>
              <a:prstDash val="solid"/>
              <a:miter lim="800000"/>
              <a:headEnd/>
              <a:tailEnd/>
            </a:ln>
          </p:spPr>
          <p:txBody>
            <a:bodyPr/>
            <a:lstStyle/>
            <a:p>
              <a:endParaRPr lang="en-US" sz="1800">
                <a:solidFill>
                  <a:schemeClr val="bg1"/>
                </a:solidFill>
                <a:cs typeface="Arial" charset="0"/>
              </a:endParaRPr>
            </a:p>
          </p:txBody>
        </p:sp>
        <p:sp>
          <p:nvSpPr>
            <p:cNvPr id="241701" name="Freeform 25"/>
            <p:cNvSpPr>
              <a:spLocks/>
            </p:cNvSpPr>
            <p:nvPr/>
          </p:nvSpPr>
          <p:spPr bwMode="auto">
            <a:xfrm>
              <a:off x="-8764588" y="3632200"/>
              <a:ext cx="2989263" cy="1206500"/>
            </a:xfrm>
            <a:custGeom>
              <a:avLst/>
              <a:gdLst>
                <a:gd name="T0" fmla="*/ 69850 w 1883"/>
                <a:gd name="T1" fmla="*/ 1206500 h 760"/>
                <a:gd name="T2" fmla="*/ 88900 w 1883"/>
                <a:gd name="T3" fmla="*/ 1187450 h 760"/>
                <a:gd name="T4" fmla="*/ 136525 w 1883"/>
                <a:gd name="T5" fmla="*/ 1171575 h 760"/>
                <a:gd name="T6" fmla="*/ 231775 w 1883"/>
                <a:gd name="T7" fmla="*/ 1152525 h 760"/>
                <a:gd name="T8" fmla="*/ 247650 w 1883"/>
                <a:gd name="T9" fmla="*/ 1066800 h 760"/>
                <a:gd name="T10" fmla="*/ 295275 w 1883"/>
                <a:gd name="T11" fmla="*/ 1041400 h 760"/>
                <a:gd name="T12" fmla="*/ 314325 w 1883"/>
                <a:gd name="T13" fmla="*/ 1025525 h 760"/>
                <a:gd name="T14" fmla="*/ 396875 w 1883"/>
                <a:gd name="T15" fmla="*/ 1012825 h 760"/>
                <a:gd name="T16" fmla="*/ 412750 w 1883"/>
                <a:gd name="T17" fmla="*/ 990600 h 760"/>
                <a:gd name="T18" fmla="*/ 425450 w 1883"/>
                <a:gd name="T19" fmla="*/ 974725 h 760"/>
                <a:gd name="T20" fmla="*/ 441325 w 1883"/>
                <a:gd name="T21" fmla="*/ 955675 h 760"/>
                <a:gd name="T22" fmla="*/ 498475 w 1883"/>
                <a:gd name="T23" fmla="*/ 908050 h 760"/>
                <a:gd name="T24" fmla="*/ 527050 w 1883"/>
                <a:gd name="T25" fmla="*/ 889000 h 760"/>
                <a:gd name="T26" fmla="*/ 546100 w 1883"/>
                <a:gd name="T27" fmla="*/ 876300 h 760"/>
                <a:gd name="T28" fmla="*/ 574675 w 1883"/>
                <a:gd name="T29" fmla="*/ 854075 h 760"/>
                <a:gd name="T30" fmla="*/ 593725 w 1883"/>
                <a:gd name="T31" fmla="*/ 835025 h 760"/>
                <a:gd name="T32" fmla="*/ 615950 w 1883"/>
                <a:gd name="T33" fmla="*/ 812800 h 760"/>
                <a:gd name="T34" fmla="*/ 682625 w 1883"/>
                <a:gd name="T35" fmla="*/ 793750 h 760"/>
                <a:gd name="T36" fmla="*/ 711200 w 1883"/>
                <a:gd name="T37" fmla="*/ 777875 h 760"/>
                <a:gd name="T38" fmla="*/ 727075 w 1883"/>
                <a:gd name="T39" fmla="*/ 758825 h 760"/>
                <a:gd name="T40" fmla="*/ 733425 w 1883"/>
                <a:gd name="T41" fmla="*/ 742950 h 760"/>
                <a:gd name="T42" fmla="*/ 749300 w 1883"/>
                <a:gd name="T43" fmla="*/ 727075 h 760"/>
                <a:gd name="T44" fmla="*/ 857250 w 1883"/>
                <a:gd name="T45" fmla="*/ 717550 h 760"/>
                <a:gd name="T46" fmla="*/ 869950 w 1883"/>
                <a:gd name="T47" fmla="*/ 704850 h 760"/>
                <a:gd name="T48" fmla="*/ 879475 w 1883"/>
                <a:gd name="T49" fmla="*/ 688975 h 760"/>
                <a:gd name="T50" fmla="*/ 923925 w 1883"/>
                <a:gd name="T51" fmla="*/ 676275 h 760"/>
                <a:gd name="T52" fmla="*/ 996950 w 1883"/>
                <a:gd name="T53" fmla="*/ 654050 h 760"/>
                <a:gd name="T54" fmla="*/ 1022350 w 1883"/>
                <a:gd name="T55" fmla="*/ 631825 h 760"/>
                <a:gd name="T56" fmla="*/ 1076325 w 1883"/>
                <a:gd name="T57" fmla="*/ 615950 h 760"/>
                <a:gd name="T58" fmla="*/ 1095375 w 1883"/>
                <a:gd name="T59" fmla="*/ 590550 h 760"/>
                <a:gd name="T60" fmla="*/ 1139825 w 1883"/>
                <a:gd name="T61" fmla="*/ 558800 h 760"/>
                <a:gd name="T62" fmla="*/ 1225550 w 1883"/>
                <a:gd name="T63" fmla="*/ 536575 h 760"/>
                <a:gd name="T64" fmla="*/ 1260475 w 1883"/>
                <a:gd name="T65" fmla="*/ 514350 h 760"/>
                <a:gd name="T66" fmla="*/ 1339850 w 1883"/>
                <a:gd name="T67" fmla="*/ 476250 h 760"/>
                <a:gd name="T68" fmla="*/ 1349375 w 1883"/>
                <a:gd name="T69" fmla="*/ 460375 h 760"/>
                <a:gd name="T70" fmla="*/ 1368425 w 1883"/>
                <a:gd name="T71" fmla="*/ 441325 h 760"/>
                <a:gd name="T72" fmla="*/ 1397000 w 1883"/>
                <a:gd name="T73" fmla="*/ 431800 h 760"/>
                <a:gd name="T74" fmla="*/ 1509713 w 1883"/>
                <a:gd name="T75" fmla="*/ 412750 h 760"/>
                <a:gd name="T76" fmla="*/ 1608138 w 1883"/>
                <a:gd name="T77" fmla="*/ 396875 h 760"/>
                <a:gd name="T78" fmla="*/ 1693863 w 1883"/>
                <a:gd name="T79" fmla="*/ 349250 h 760"/>
                <a:gd name="T80" fmla="*/ 1811338 w 1883"/>
                <a:gd name="T81" fmla="*/ 333375 h 760"/>
                <a:gd name="T82" fmla="*/ 1925638 w 1883"/>
                <a:gd name="T83" fmla="*/ 314325 h 760"/>
                <a:gd name="T84" fmla="*/ 1989138 w 1883"/>
                <a:gd name="T85" fmla="*/ 295275 h 760"/>
                <a:gd name="T86" fmla="*/ 2008188 w 1883"/>
                <a:gd name="T87" fmla="*/ 266700 h 760"/>
                <a:gd name="T88" fmla="*/ 2024063 w 1883"/>
                <a:gd name="T89" fmla="*/ 225425 h 760"/>
                <a:gd name="T90" fmla="*/ 2100263 w 1883"/>
                <a:gd name="T91" fmla="*/ 209550 h 760"/>
                <a:gd name="T92" fmla="*/ 2141538 w 1883"/>
                <a:gd name="T93" fmla="*/ 187325 h 760"/>
                <a:gd name="T94" fmla="*/ 2201863 w 1883"/>
                <a:gd name="T95" fmla="*/ 171450 h 760"/>
                <a:gd name="T96" fmla="*/ 2252663 w 1883"/>
                <a:gd name="T97" fmla="*/ 149225 h 760"/>
                <a:gd name="T98" fmla="*/ 2262188 w 1883"/>
                <a:gd name="T99" fmla="*/ 133350 h 760"/>
                <a:gd name="T100" fmla="*/ 2268538 w 1883"/>
                <a:gd name="T101" fmla="*/ 123825 h 760"/>
                <a:gd name="T102" fmla="*/ 2455863 w 1883"/>
                <a:gd name="T103" fmla="*/ 107950 h 760"/>
                <a:gd name="T104" fmla="*/ 2509838 w 1883"/>
                <a:gd name="T105" fmla="*/ 82550 h 760"/>
                <a:gd name="T106" fmla="*/ 2643188 w 1883"/>
                <a:gd name="T107" fmla="*/ 66675 h 760"/>
                <a:gd name="T108" fmla="*/ 2817813 w 1883"/>
                <a:gd name="T109" fmla="*/ 44450 h 760"/>
                <a:gd name="T110" fmla="*/ 2833688 w 1883"/>
                <a:gd name="T111" fmla="*/ 28575 h 760"/>
                <a:gd name="T112" fmla="*/ 2852738 w 1883"/>
                <a:gd name="T113" fmla="*/ 9525 h 760"/>
                <a:gd name="T114" fmla="*/ 2989263 w 1883"/>
                <a:gd name="T115" fmla="*/ 0 h 7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83"/>
                <a:gd name="T175" fmla="*/ 0 h 760"/>
                <a:gd name="T176" fmla="*/ 1883 w 1883"/>
                <a:gd name="T177" fmla="*/ 760 h 7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83" h="760">
                  <a:moveTo>
                    <a:pt x="0" y="760"/>
                  </a:moveTo>
                  <a:lnTo>
                    <a:pt x="44" y="760"/>
                  </a:lnTo>
                  <a:lnTo>
                    <a:pt x="44" y="748"/>
                  </a:lnTo>
                  <a:lnTo>
                    <a:pt x="56" y="748"/>
                  </a:lnTo>
                  <a:lnTo>
                    <a:pt x="56" y="738"/>
                  </a:lnTo>
                  <a:lnTo>
                    <a:pt x="86" y="738"/>
                  </a:lnTo>
                  <a:lnTo>
                    <a:pt x="86" y="726"/>
                  </a:lnTo>
                  <a:lnTo>
                    <a:pt x="146" y="726"/>
                  </a:lnTo>
                  <a:lnTo>
                    <a:pt x="146" y="672"/>
                  </a:lnTo>
                  <a:lnTo>
                    <a:pt x="156" y="672"/>
                  </a:lnTo>
                  <a:lnTo>
                    <a:pt x="156" y="656"/>
                  </a:lnTo>
                  <a:lnTo>
                    <a:pt x="186" y="656"/>
                  </a:lnTo>
                  <a:lnTo>
                    <a:pt x="186" y="646"/>
                  </a:lnTo>
                  <a:lnTo>
                    <a:pt x="198" y="646"/>
                  </a:lnTo>
                  <a:lnTo>
                    <a:pt x="198" y="638"/>
                  </a:lnTo>
                  <a:lnTo>
                    <a:pt x="250" y="638"/>
                  </a:lnTo>
                  <a:lnTo>
                    <a:pt x="250" y="624"/>
                  </a:lnTo>
                  <a:lnTo>
                    <a:pt x="260" y="624"/>
                  </a:lnTo>
                  <a:lnTo>
                    <a:pt x="260" y="614"/>
                  </a:lnTo>
                  <a:lnTo>
                    <a:pt x="268" y="614"/>
                  </a:lnTo>
                  <a:lnTo>
                    <a:pt x="268" y="602"/>
                  </a:lnTo>
                  <a:lnTo>
                    <a:pt x="278" y="602"/>
                  </a:lnTo>
                  <a:lnTo>
                    <a:pt x="278" y="572"/>
                  </a:lnTo>
                  <a:lnTo>
                    <a:pt x="314" y="572"/>
                  </a:lnTo>
                  <a:lnTo>
                    <a:pt x="314" y="560"/>
                  </a:lnTo>
                  <a:lnTo>
                    <a:pt x="332" y="560"/>
                  </a:lnTo>
                  <a:lnTo>
                    <a:pt x="332" y="552"/>
                  </a:lnTo>
                  <a:lnTo>
                    <a:pt x="344" y="552"/>
                  </a:lnTo>
                  <a:lnTo>
                    <a:pt x="344" y="538"/>
                  </a:lnTo>
                  <a:lnTo>
                    <a:pt x="362" y="538"/>
                  </a:lnTo>
                  <a:lnTo>
                    <a:pt x="362" y="526"/>
                  </a:lnTo>
                  <a:lnTo>
                    <a:pt x="374" y="526"/>
                  </a:lnTo>
                  <a:lnTo>
                    <a:pt x="374" y="512"/>
                  </a:lnTo>
                  <a:lnTo>
                    <a:pt x="388" y="512"/>
                  </a:lnTo>
                  <a:lnTo>
                    <a:pt x="388" y="500"/>
                  </a:lnTo>
                  <a:lnTo>
                    <a:pt x="430" y="500"/>
                  </a:lnTo>
                  <a:lnTo>
                    <a:pt x="430" y="490"/>
                  </a:lnTo>
                  <a:lnTo>
                    <a:pt x="448" y="490"/>
                  </a:lnTo>
                  <a:lnTo>
                    <a:pt x="448" y="478"/>
                  </a:lnTo>
                  <a:lnTo>
                    <a:pt x="458" y="478"/>
                  </a:lnTo>
                  <a:lnTo>
                    <a:pt x="458" y="468"/>
                  </a:lnTo>
                  <a:lnTo>
                    <a:pt x="462" y="468"/>
                  </a:lnTo>
                  <a:lnTo>
                    <a:pt x="462" y="458"/>
                  </a:lnTo>
                  <a:lnTo>
                    <a:pt x="472" y="458"/>
                  </a:lnTo>
                  <a:lnTo>
                    <a:pt x="472" y="452"/>
                  </a:lnTo>
                  <a:lnTo>
                    <a:pt x="540" y="452"/>
                  </a:lnTo>
                  <a:lnTo>
                    <a:pt x="540" y="444"/>
                  </a:lnTo>
                  <a:lnTo>
                    <a:pt x="548" y="444"/>
                  </a:lnTo>
                  <a:lnTo>
                    <a:pt x="548" y="434"/>
                  </a:lnTo>
                  <a:lnTo>
                    <a:pt x="554" y="434"/>
                  </a:lnTo>
                  <a:lnTo>
                    <a:pt x="554" y="426"/>
                  </a:lnTo>
                  <a:lnTo>
                    <a:pt x="582" y="426"/>
                  </a:lnTo>
                  <a:lnTo>
                    <a:pt x="582" y="412"/>
                  </a:lnTo>
                  <a:lnTo>
                    <a:pt x="628" y="412"/>
                  </a:lnTo>
                  <a:lnTo>
                    <a:pt x="628" y="398"/>
                  </a:lnTo>
                  <a:lnTo>
                    <a:pt x="644" y="398"/>
                  </a:lnTo>
                  <a:lnTo>
                    <a:pt x="644" y="388"/>
                  </a:lnTo>
                  <a:lnTo>
                    <a:pt x="678" y="388"/>
                  </a:lnTo>
                  <a:lnTo>
                    <a:pt x="678" y="372"/>
                  </a:lnTo>
                  <a:lnTo>
                    <a:pt x="690" y="372"/>
                  </a:lnTo>
                  <a:lnTo>
                    <a:pt x="690" y="352"/>
                  </a:lnTo>
                  <a:lnTo>
                    <a:pt x="718" y="352"/>
                  </a:lnTo>
                  <a:lnTo>
                    <a:pt x="718" y="338"/>
                  </a:lnTo>
                  <a:lnTo>
                    <a:pt x="772" y="338"/>
                  </a:lnTo>
                  <a:lnTo>
                    <a:pt x="772" y="324"/>
                  </a:lnTo>
                  <a:lnTo>
                    <a:pt x="794" y="324"/>
                  </a:lnTo>
                  <a:lnTo>
                    <a:pt x="794" y="300"/>
                  </a:lnTo>
                  <a:lnTo>
                    <a:pt x="844" y="300"/>
                  </a:lnTo>
                  <a:lnTo>
                    <a:pt x="844" y="290"/>
                  </a:lnTo>
                  <a:lnTo>
                    <a:pt x="850" y="290"/>
                  </a:lnTo>
                  <a:lnTo>
                    <a:pt x="850" y="278"/>
                  </a:lnTo>
                  <a:lnTo>
                    <a:pt x="862" y="278"/>
                  </a:lnTo>
                  <a:lnTo>
                    <a:pt x="862" y="272"/>
                  </a:lnTo>
                  <a:lnTo>
                    <a:pt x="880" y="272"/>
                  </a:lnTo>
                  <a:lnTo>
                    <a:pt x="880" y="260"/>
                  </a:lnTo>
                  <a:lnTo>
                    <a:pt x="951" y="260"/>
                  </a:lnTo>
                  <a:lnTo>
                    <a:pt x="951" y="250"/>
                  </a:lnTo>
                  <a:lnTo>
                    <a:pt x="1013" y="250"/>
                  </a:lnTo>
                  <a:lnTo>
                    <a:pt x="1013" y="220"/>
                  </a:lnTo>
                  <a:lnTo>
                    <a:pt x="1067" y="220"/>
                  </a:lnTo>
                  <a:lnTo>
                    <a:pt x="1067" y="210"/>
                  </a:lnTo>
                  <a:lnTo>
                    <a:pt x="1141" y="210"/>
                  </a:lnTo>
                  <a:lnTo>
                    <a:pt x="1141" y="198"/>
                  </a:lnTo>
                  <a:lnTo>
                    <a:pt x="1213" y="198"/>
                  </a:lnTo>
                  <a:lnTo>
                    <a:pt x="1213" y="186"/>
                  </a:lnTo>
                  <a:lnTo>
                    <a:pt x="1253" y="186"/>
                  </a:lnTo>
                  <a:lnTo>
                    <a:pt x="1253" y="168"/>
                  </a:lnTo>
                  <a:lnTo>
                    <a:pt x="1265" y="168"/>
                  </a:lnTo>
                  <a:lnTo>
                    <a:pt x="1265" y="142"/>
                  </a:lnTo>
                  <a:lnTo>
                    <a:pt x="1275" y="142"/>
                  </a:lnTo>
                  <a:lnTo>
                    <a:pt x="1275" y="132"/>
                  </a:lnTo>
                  <a:lnTo>
                    <a:pt x="1323" y="132"/>
                  </a:lnTo>
                  <a:lnTo>
                    <a:pt x="1323" y="118"/>
                  </a:lnTo>
                  <a:lnTo>
                    <a:pt x="1349" y="118"/>
                  </a:lnTo>
                  <a:lnTo>
                    <a:pt x="1349" y="108"/>
                  </a:lnTo>
                  <a:lnTo>
                    <a:pt x="1387" y="108"/>
                  </a:lnTo>
                  <a:lnTo>
                    <a:pt x="1387" y="94"/>
                  </a:lnTo>
                  <a:lnTo>
                    <a:pt x="1419" y="94"/>
                  </a:lnTo>
                  <a:lnTo>
                    <a:pt x="1419" y="84"/>
                  </a:lnTo>
                  <a:lnTo>
                    <a:pt x="1425" y="84"/>
                  </a:lnTo>
                  <a:lnTo>
                    <a:pt x="1425" y="78"/>
                  </a:lnTo>
                  <a:lnTo>
                    <a:pt x="1429" y="78"/>
                  </a:lnTo>
                  <a:lnTo>
                    <a:pt x="1429" y="68"/>
                  </a:lnTo>
                  <a:lnTo>
                    <a:pt x="1547" y="68"/>
                  </a:lnTo>
                  <a:lnTo>
                    <a:pt x="1547" y="52"/>
                  </a:lnTo>
                  <a:lnTo>
                    <a:pt x="1581" y="52"/>
                  </a:lnTo>
                  <a:lnTo>
                    <a:pt x="1581" y="42"/>
                  </a:lnTo>
                  <a:lnTo>
                    <a:pt x="1665" y="42"/>
                  </a:lnTo>
                  <a:lnTo>
                    <a:pt x="1665" y="28"/>
                  </a:lnTo>
                  <a:lnTo>
                    <a:pt x="1775" y="28"/>
                  </a:lnTo>
                  <a:lnTo>
                    <a:pt x="1775" y="18"/>
                  </a:lnTo>
                  <a:lnTo>
                    <a:pt x="1785" y="18"/>
                  </a:lnTo>
                  <a:lnTo>
                    <a:pt x="1785" y="6"/>
                  </a:lnTo>
                  <a:lnTo>
                    <a:pt x="1797" y="6"/>
                  </a:lnTo>
                  <a:lnTo>
                    <a:pt x="1797" y="0"/>
                  </a:lnTo>
                  <a:lnTo>
                    <a:pt x="1883" y="0"/>
                  </a:lnTo>
                </a:path>
              </a:pathLst>
            </a:custGeom>
            <a:no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241702" name="Line 26"/>
            <p:cNvSpPr>
              <a:spLocks noChangeShapeType="1"/>
            </p:cNvSpPr>
            <p:nvPr/>
          </p:nvSpPr>
          <p:spPr bwMode="auto">
            <a:xfrm>
              <a:off x="-8583613" y="4184650"/>
              <a:ext cx="0" cy="88900"/>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sp>
          <p:nvSpPr>
            <p:cNvPr id="241703" name="Line 27"/>
            <p:cNvSpPr>
              <a:spLocks noChangeShapeType="1"/>
            </p:cNvSpPr>
            <p:nvPr/>
          </p:nvSpPr>
          <p:spPr bwMode="auto">
            <a:xfrm flipH="1">
              <a:off x="-8628063" y="4229100"/>
              <a:ext cx="88900" cy="0"/>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sp>
          <p:nvSpPr>
            <p:cNvPr id="241704" name="Line 28"/>
            <p:cNvSpPr>
              <a:spLocks noChangeShapeType="1"/>
            </p:cNvSpPr>
            <p:nvPr/>
          </p:nvSpPr>
          <p:spPr bwMode="auto">
            <a:xfrm>
              <a:off x="-8529638" y="4714875"/>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05" name="Line 29"/>
            <p:cNvSpPr>
              <a:spLocks noChangeShapeType="1"/>
            </p:cNvSpPr>
            <p:nvPr/>
          </p:nvSpPr>
          <p:spPr bwMode="auto">
            <a:xfrm flipH="1">
              <a:off x="-8574088" y="4762500"/>
              <a:ext cx="88900"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06" name="Line 30"/>
            <p:cNvSpPr>
              <a:spLocks noChangeShapeType="1"/>
            </p:cNvSpPr>
            <p:nvPr/>
          </p:nvSpPr>
          <p:spPr bwMode="auto">
            <a:xfrm>
              <a:off x="-8675688" y="475615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07" name="Line 31"/>
            <p:cNvSpPr>
              <a:spLocks noChangeShapeType="1"/>
            </p:cNvSpPr>
            <p:nvPr/>
          </p:nvSpPr>
          <p:spPr bwMode="auto">
            <a:xfrm flipH="1">
              <a:off x="-8720138" y="4803775"/>
              <a:ext cx="88900"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08" name="Line 32"/>
            <p:cNvSpPr>
              <a:spLocks noChangeShapeType="1"/>
            </p:cNvSpPr>
            <p:nvPr/>
          </p:nvSpPr>
          <p:spPr bwMode="auto">
            <a:xfrm>
              <a:off x="-8631238" y="4746625"/>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09" name="Line 33"/>
            <p:cNvSpPr>
              <a:spLocks noChangeShapeType="1"/>
            </p:cNvSpPr>
            <p:nvPr/>
          </p:nvSpPr>
          <p:spPr bwMode="auto">
            <a:xfrm flipH="1">
              <a:off x="-8678863" y="479425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0" name="Line 34"/>
            <p:cNvSpPr>
              <a:spLocks noChangeShapeType="1"/>
            </p:cNvSpPr>
            <p:nvPr/>
          </p:nvSpPr>
          <p:spPr bwMode="auto">
            <a:xfrm>
              <a:off x="-7786688" y="4241800"/>
              <a:ext cx="0" cy="8890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1" name="Line 35"/>
            <p:cNvSpPr>
              <a:spLocks noChangeShapeType="1"/>
            </p:cNvSpPr>
            <p:nvPr/>
          </p:nvSpPr>
          <p:spPr bwMode="auto">
            <a:xfrm flipH="1">
              <a:off x="-7834313" y="428625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2" name="Line 36"/>
            <p:cNvSpPr>
              <a:spLocks noChangeShapeType="1"/>
            </p:cNvSpPr>
            <p:nvPr/>
          </p:nvSpPr>
          <p:spPr bwMode="auto">
            <a:xfrm>
              <a:off x="-7742238" y="4219575"/>
              <a:ext cx="0" cy="8890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3" name="Line 37"/>
            <p:cNvSpPr>
              <a:spLocks noChangeShapeType="1"/>
            </p:cNvSpPr>
            <p:nvPr/>
          </p:nvSpPr>
          <p:spPr bwMode="auto">
            <a:xfrm flipH="1">
              <a:off x="-7789863" y="4264025"/>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4" name="Line 38"/>
            <p:cNvSpPr>
              <a:spLocks noChangeShapeType="1"/>
            </p:cNvSpPr>
            <p:nvPr/>
          </p:nvSpPr>
          <p:spPr bwMode="auto">
            <a:xfrm>
              <a:off x="-7156451" y="398145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5" name="Line 39"/>
            <p:cNvSpPr>
              <a:spLocks noChangeShapeType="1"/>
            </p:cNvSpPr>
            <p:nvPr/>
          </p:nvSpPr>
          <p:spPr bwMode="auto">
            <a:xfrm flipH="1">
              <a:off x="-7200901" y="4029075"/>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6" name="Line 40"/>
            <p:cNvSpPr>
              <a:spLocks noChangeShapeType="1"/>
            </p:cNvSpPr>
            <p:nvPr/>
          </p:nvSpPr>
          <p:spPr bwMode="auto">
            <a:xfrm>
              <a:off x="-5886451" y="3587750"/>
              <a:ext cx="0" cy="8890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7" name="Line 41"/>
            <p:cNvSpPr>
              <a:spLocks noChangeShapeType="1"/>
            </p:cNvSpPr>
            <p:nvPr/>
          </p:nvSpPr>
          <p:spPr bwMode="auto">
            <a:xfrm flipH="1">
              <a:off x="-5934076" y="363220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8" name="Line 42"/>
            <p:cNvSpPr>
              <a:spLocks noChangeShapeType="1"/>
            </p:cNvSpPr>
            <p:nvPr/>
          </p:nvSpPr>
          <p:spPr bwMode="auto">
            <a:xfrm>
              <a:off x="-5864226" y="3587750"/>
              <a:ext cx="0" cy="8890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19" name="Line 43"/>
            <p:cNvSpPr>
              <a:spLocks noChangeShapeType="1"/>
            </p:cNvSpPr>
            <p:nvPr/>
          </p:nvSpPr>
          <p:spPr bwMode="auto">
            <a:xfrm flipH="1">
              <a:off x="-5911851" y="363220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20" name="Line 44"/>
            <p:cNvSpPr>
              <a:spLocks noChangeShapeType="1"/>
            </p:cNvSpPr>
            <p:nvPr/>
          </p:nvSpPr>
          <p:spPr bwMode="auto">
            <a:xfrm>
              <a:off x="-5845176" y="3587750"/>
              <a:ext cx="0" cy="8890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21" name="Line 45"/>
            <p:cNvSpPr>
              <a:spLocks noChangeShapeType="1"/>
            </p:cNvSpPr>
            <p:nvPr/>
          </p:nvSpPr>
          <p:spPr bwMode="auto">
            <a:xfrm flipH="1">
              <a:off x="-5892801" y="363220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22" name="Line 46"/>
            <p:cNvSpPr>
              <a:spLocks noChangeShapeType="1"/>
            </p:cNvSpPr>
            <p:nvPr/>
          </p:nvSpPr>
          <p:spPr bwMode="auto">
            <a:xfrm>
              <a:off x="-5826126" y="3587750"/>
              <a:ext cx="0" cy="8890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23" name="Line 47"/>
            <p:cNvSpPr>
              <a:spLocks noChangeShapeType="1"/>
            </p:cNvSpPr>
            <p:nvPr/>
          </p:nvSpPr>
          <p:spPr bwMode="auto">
            <a:xfrm flipH="1">
              <a:off x="-5870576" y="3632200"/>
              <a:ext cx="88900"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24" name="Line 48"/>
            <p:cNvSpPr>
              <a:spLocks noChangeShapeType="1"/>
            </p:cNvSpPr>
            <p:nvPr/>
          </p:nvSpPr>
          <p:spPr bwMode="auto">
            <a:xfrm>
              <a:off x="-5807076" y="3587750"/>
              <a:ext cx="0" cy="8890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25" name="Line 49"/>
            <p:cNvSpPr>
              <a:spLocks noChangeShapeType="1"/>
            </p:cNvSpPr>
            <p:nvPr/>
          </p:nvSpPr>
          <p:spPr bwMode="auto">
            <a:xfrm flipH="1">
              <a:off x="-5851526" y="363220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41726" name="Line 50"/>
            <p:cNvSpPr>
              <a:spLocks noChangeShapeType="1"/>
            </p:cNvSpPr>
            <p:nvPr/>
          </p:nvSpPr>
          <p:spPr bwMode="auto">
            <a:xfrm>
              <a:off x="-8529638" y="4108450"/>
              <a:ext cx="0" cy="88900"/>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sp>
          <p:nvSpPr>
            <p:cNvPr id="241727" name="Line 51"/>
            <p:cNvSpPr>
              <a:spLocks noChangeShapeType="1"/>
            </p:cNvSpPr>
            <p:nvPr/>
          </p:nvSpPr>
          <p:spPr bwMode="auto">
            <a:xfrm flipH="1">
              <a:off x="-8574088" y="4152900"/>
              <a:ext cx="88900" cy="0"/>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sp>
          <p:nvSpPr>
            <p:cNvPr id="241728" name="Line 52"/>
            <p:cNvSpPr>
              <a:spLocks noChangeShapeType="1"/>
            </p:cNvSpPr>
            <p:nvPr/>
          </p:nvSpPr>
          <p:spPr bwMode="auto">
            <a:xfrm>
              <a:off x="-6673851" y="2987675"/>
              <a:ext cx="0" cy="92075"/>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sp>
          <p:nvSpPr>
            <p:cNvPr id="241729" name="Line 53"/>
            <p:cNvSpPr>
              <a:spLocks noChangeShapeType="1"/>
            </p:cNvSpPr>
            <p:nvPr/>
          </p:nvSpPr>
          <p:spPr bwMode="auto">
            <a:xfrm flipH="1">
              <a:off x="-6718301" y="3035300"/>
              <a:ext cx="88900" cy="0"/>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grpSp>
      <p:cxnSp>
        <p:nvCxnSpPr>
          <p:cNvPr id="241679" name="Straight Connector 70"/>
          <p:cNvCxnSpPr>
            <a:cxnSpLocks noChangeShapeType="1"/>
          </p:cNvCxnSpPr>
          <p:nvPr/>
        </p:nvCxnSpPr>
        <p:spPr bwMode="auto">
          <a:xfrm>
            <a:off x="3609975" y="2979738"/>
            <a:ext cx="288925" cy="0"/>
          </a:xfrm>
          <a:prstGeom prst="line">
            <a:avLst/>
          </a:prstGeom>
          <a:noFill/>
          <a:ln w="28575" algn="ctr">
            <a:solidFill>
              <a:schemeClr val="accent1"/>
            </a:solidFill>
            <a:round/>
            <a:headEnd/>
            <a:tailEnd/>
          </a:ln>
        </p:spPr>
      </p:cxnSp>
      <p:cxnSp>
        <p:nvCxnSpPr>
          <p:cNvPr id="241680" name="Straight Connector 71"/>
          <p:cNvCxnSpPr>
            <a:cxnSpLocks noChangeShapeType="1"/>
          </p:cNvCxnSpPr>
          <p:nvPr/>
        </p:nvCxnSpPr>
        <p:spPr bwMode="auto">
          <a:xfrm>
            <a:off x="3609975" y="3260725"/>
            <a:ext cx="288925" cy="0"/>
          </a:xfrm>
          <a:prstGeom prst="line">
            <a:avLst/>
          </a:prstGeom>
          <a:noFill/>
          <a:ln w="28575" algn="ctr">
            <a:solidFill>
              <a:schemeClr val="accent2"/>
            </a:solidFill>
            <a:round/>
            <a:headEnd/>
            <a:tailEnd/>
          </a:ln>
        </p:spPr>
      </p:cxnSp>
      <p:sp>
        <p:nvSpPr>
          <p:cNvPr id="73" name="Rectangle 108"/>
          <p:cNvSpPr>
            <a:spLocks noChangeArrowheads="1"/>
          </p:cNvSpPr>
          <p:nvPr/>
        </p:nvSpPr>
        <p:spPr bwMode="auto">
          <a:xfrm>
            <a:off x="3868738" y="2822575"/>
            <a:ext cx="1593850" cy="600075"/>
          </a:xfrm>
          <a:prstGeom prst="rect">
            <a:avLst/>
          </a:prstGeom>
          <a:noFill/>
          <a:ln w="9525">
            <a:noFill/>
            <a:miter lim="800000"/>
            <a:headEnd/>
            <a:tailEnd/>
          </a:ln>
        </p:spPr>
        <p:txBody>
          <a:bodyPr>
            <a:spAutoFit/>
          </a:bodyPr>
          <a:lstStyle/>
          <a:p>
            <a:pPr>
              <a:spcBef>
                <a:spcPts val="0"/>
              </a:spcBef>
              <a:spcAft>
                <a:spcPts val="600"/>
              </a:spcAft>
              <a:buClr>
                <a:srgbClr val="FCAF17"/>
              </a:buClr>
              <a:buSzPct val="110000"/>
              <a:buFont typeface="Wingdings" pitchFamily="2" charset="2"/>
              <a:buNone/>
              <a:tabLst>
                <a:tab pos="1438275" algn="l"/>
              </a:tabLst>
              <a:defRPr/>
            </a:pPr>
            <a:r>
              <a:rPr lang="en-GB" altLang="ja-JP" sz="1400" dirty="0">
                <a:solidFill>
                  <a:schemeClr val="bg1"/>
                </a:solidFill>
                <a:latin typeface="Arial"/>
                <a:ea typeface="MS PGothic" pitchFamily="34" charset="-128"/>
              </a:rPr>
              <a:t>&lt;20% increase</a:t>
            </a:r>
          </a:p>
          <a:p>
            <a:pPr>
              <a:spcBef>
                <a:spcPts val="0"/>
              </a:spcBef>
              <a:spcAft>
                <a:spcPts val="600"/>
              </a:spcAft>
              <a:buClr>
                <a:srgbClr val="FCAF17"/>
              </a:buClr>
              <a:buSzPct val="110000"/>
              <a:buFont typeface="Wingdings" pitchFamily="2" charset="2"/>
              <a:buNone/>
              <a:tabLst>
                <a:tab pos="1438275" algn="l"/>
              </a:tabLst>
              <a:defRPr/>
            </a:pPr>
            <a:r>
              <a:rPr lang="en-GB" altLang="ja-JP" sz="1400" dirty="0">
                <a:solidFill>
                  <a:schemeClr val="bg1"/>
                </a:solidFill>
                <a:latin typeface="Arial"/>
                <a:ea typeface="MS PGothic" pitchFamily="34" charset="-128"/>
              </a:rPr>
              <a:t>≥20% increase</a:t>
            </a:r>
            <a:endParaRPr lang="en-US" altLang="ja-JP" sz="1400" dirty="0">
              <a:solidFill>
                <a:schemeClr val="bg1"/>
              </a:solidFill>
              <a:latin typeface="Arial"/>
              <a:ea typeface="MS PGothic" pitchFamily="34" charset="-128"/>
            </a:endParaRPr>
          </a:p>
        </p:txBody>
      </p:sp>
      <p:sp>
        <p:nvSpPr>
          <p:cNvPr id="74" name="Rectangle 108"/>
          <p:cNvSpPr>
            <a:spLocks noChangeArrowheads="1"/>
          </p:cNvSpPr>
          <p:nvPr/>
        </p:nvSpPr>
        <p:spPr bwMode="auto">
          <a:xfrm>
            <a:off x="3462338" y="5362575"/>
            <a:ext cx="3005137" cy="338138"/>
          </a:xfrm>
          <a:prstGeom prst="rect">
            <a:avLst/>
          </a:prstGeom>
          <a:noFill/>
          <a:ln w="9525">
            <a:noFill/>
            <a:miter lim="800000"/>
            <a:headEnd/>
            <a:tailEnd/>
          </a:ln>
        </p:spPr>
        <p:txBody>
          <a:bodyPr>
            <a:spAutoFit/>
          </a:bodyPr>
          <a:lstStyle/>
          <a:p>
            <a:pPr algn="ctr">
              <a:spcBef>
                <a:spcPct val="75000"/>
              </a:spcBef>
              <a:buClr>
                <a:srgbClr val="FCAF17"/>
              </a:buClr>
              <a:buSzPct val="110000"/>
              <a:buFont typeface="Wingdings" pitchFamily="2" charset="2"/>
              <a:buNone/>
              <a:defRPr/>
            </a:pPr>
            <a:r>
              <a:rPr lang="en-GB" altLang="ja-JP" sz="1600" dirty="0">
                <a:solidFill>
                  <a:schemeClr val="bg1"/>
                </a:solidFill>
                <a:latin typeface="Arial"/>
                <a:ea typeface="MS PGothic" pitchFamily="34" charset="-128"/>
              </a:rPr>
              <a:t>Study day</a:t>
            </a:r>
            <a:endParaRPr lang="en-US" altLang="ja-JP" sz="1600" dirty="0">
              <a:solidFill>
                <a:schemeClr val="bg1"/>
              </a:solidFill>
              <a:latin typeface="Arial"/>
              <a:ea typeface="MS PGothic" pitchFamily="34" charset="-128"/>
            </a:endParaRPr>
          </a:p>
        </p:txBody>
      </p:sp>
    </p:spTree>
    <p:extLst>
      <p:ext uri="{BB962C8B-B14F-4D97-AF65-F5344CB8AC3E}">
        <p14:creationId xmlns="" xmlns:p14="http://schemas.microsoft.com/office/powerpoint/2010/main" val="32208662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2" name="Line 10"/>
          <p:cNvSpPr>
            <a:spLocks noChangeShapeType="1"/>
          </p:cNvSpPr>
          <p:nvPr/>
        </p:nvSpPr>
        <p:spPr bwMode="auto">
          <a:xfrm flipH="1">
            <a:off x="4572000" y="2932113"/>
            <a:ext cx="0" cy="300037"/>
          </a:xfrm>
          <a:prstGeom prst="line">
            <a:avLst/>
          </a:prstGeom>
          <a:noFill/>
          <a:ln w="28575">
            <a:solidFill>
              <a:schemeClr val="accent1">
                <a:lumMod val="20000"/>
                <a:lumOff val="80000"/>
              </a:schemeClr>
            </a:solidFill>
            <a:prstDash val="sysDot"/>
            <a:round/>
            <a:headEnd/>
            <a:tailEnd type="triangle" w="lg" len="lg"/>
          </a:ln>
        </p:spPr>
        <p:txBody>
          <a:bodyPr/>
          <a:lstStyle/>
          <a:p>
            <a:pPr eaLnBrk="0" hangingPunct="0">
              <a:spcBef>
                <a:spcPct val="30000"/>
              </a:spcBef>
              <a:defRPr/>
            </a:pPr>
            <a:endParaRPr lang="en-GB" sz="1200" dirty="0">
              <a:solidFill>
                <a:srgbClr val="000000"/>
              </a:solidFill>
              <a:latin typeface="Arial"/>
            </a:endParaRPr>
          </a:p>
        </p:txBody>
      </p:sp>
      <p:sp>
        <p:nvSpPr>
          <p:cNvPr id="74759" name="Line 7"/>
          <p:cNvSpPr>
            <a:spLocks noChangeShapeType="1"/>
          </p:cNvSpPr>
          <p:nvPr/>
        </p:nvSpPr>
        <p:spPr bwMode="auto">
          <a:xfrm flipH="1">
            <a:off x="2979738" y="2868613"/>
            <a:ext cx="725487" cy="379412"/>
          </a:xfrm>
          <a:prstGeom prst="line">
            <a:avLst/>
          </a:prstGeom>
          <a:noFill/>
          <a:ln w="28575">
            <a:solidFill>
              <a:schemeClr val="accent1">
                <a:lumMod val="20000"/>
                <a:lumOff val="80000"/>
              </a:schemeClr>
            </a:solidFill>
            <a:prstDash val="sysDot"/>
            <a:round/>
            <a:headEnd/>
            <a:tailEnd type="triangle" w="lg" len="lg"/>
          </a:ln>
        </p:spPr>
        <p:txBody>
          <a:bodyPr/>
          <a:lstStyle/>
          <a:p>
            <a:pPr eaLnBrk="0" hangingPunct="0">
              <a:spcBef>
                <a:spcPct val="30000"/>
              </a:spcBef>
              <a:defRPr/>
            </a:pPr>
            <a:endParaRPr lang="en-GB" sz="1200" dirty="0">
              <a:solidFill>
                <a:srgbClr val="000000"/>
              </a:solidFill>
              <a:latin typeface="Arial"/>
            </a:endParaRPr>
          </a:p>
        </p:txBody>
      </p:sp>
      <p:sp>
        <p:nvSpPr>
          <p:cNvPr id="245763" name="Rectangle 2"/>
          <p:cNvSpPr>
            <a:spLocks noGrp="1" noChangeArrowheads="1"/>
          </p:cNvSpPr>
          <p:nvPr>
            <p:ph type="title"/>
          </p:nvPr>
        </p:nvSpPr>
        <p:spPr>
          <a:xfrm>
            <a:off x="446567" y="264005"/>
            <a:ext cx="7414191" cy="1143000"/>
          </a:xfrm>
        </p:spPr>
        <p:txBody>
          <a:bodyPr>
            <a:noAutofit/>
          </a:bodyPr>
          <a:lstStyle/>
          <a:p>
            <a:r>
              <a:rPr lang="en-GB" sz="2400" dirty="0" smtClean="0"/>
              <a:t>Cell death and injury in heart failure: multiple mechanisms and evolving concepts</a:t>
            </a:r>
          </a:p>
        </p:txBody>
      </p:sp>
      <p:sp>
        <p:nvSpPr>
          <p:cNvPr id="74756" name="AutoShape 4"/>
          <p:cNvSpPr>
            <a:spLocks noChangeArrowheads="1"/>
          </p:cNvSpPr>
          <p:nvPr/>
        </p:nvSpPr>
        <p:spPr bwMode="auto">
          <a:xfrm>
            <a:off x="3679825" y="2325688"/>
            <a:ext cx="1784350" cy="598487"/>
          </a:xfrm>
          <a:prstGeom prst="roundRect">
            <a:avLst>
              <a:gd name="adj" fmla="val 16667"/>
            </a:avLst>
          </a:prstGeom>
          <a:solidFill>
            <a:schemeClr val="accent1"/>
          </a:solidFill>
          <a:ln w="9525">
            <a:noFill/>
            <a:round/>
            <a:headEnd/>
            <a:tailEnd/>
          </a:ln>
        </p:spPr>
        <p:txBody>
          <a:bodyPr anchor="ctr"/>
          <a:lstStyle/>
          <a:p>
            <a:pPr marL="1588" lvl="1" algn="ctr">
              <a:defRPr/>
            </a:pPr>
            <a:r>
              <a:rPr lang="en-GB" sz="1600" b="1" dirty="0">
                <a:solidFill>
                  <a:schemeClr val="bg1"/>
                </a:solidFill>
                <a:latin typeface="Arial"/>
              </a:rPr>
              <a:t>Cell fate</a:t>
            </a:r>
          </a:p>
          <a:p>
            <a:pPr marL="1588" lvl="1" algn="ctr">
              <a:defRPr/>
            </a:pPr>
            <a:r>
              <a:rPr lang="en-GB" sz="1600" b="1" dirty="0">
                <a:solidFill>
                  <a:schemeClr val="bg1"/>
                </a:solidFill>
                <a:latin typeface="Arial"/>
              </a:rPr>
              <a:t>decision</a:t>
            </a:r>
          </a:p>
        </p:txBody>
      </p:sp>
      <p:sp>
        <p:nvSpPr>
          <p:cNvPr id="74757" name="Line 5"/>
          <p:cNvSpPr>
            <a:spLocks noChangeShapeType="1"/>
          </p:cNvSpPr>
          <p:nvPr/>
        </p:nvSpPr>
        <p:spPr bwMode="auto">
          <a:xfrm>
            <a:off x="2859088" y="1814513"/>
            <a:ext cx="814387" cy="582612"/>
          </a:xfrm>
          <a:prstGeom prst="line">
            <a:avLst/>
          </a:prstGeom>
          <a:noFill/>
          <a:ln w="28575">
            <a:solidFill>
              <a:schemeClr val="accent1">
                <a:lumMod val="20000"/>
                <a:lumOff val="80000"/>
              </a:schemeClr>
            </a:solidFill>
            <a:prstDash val="sysDot"/>
            <a:round/>
            <a:headEnd/>
            <a:tailEnd type="triangle" w="lg" len="lg"/>
          </a:ln>
        </p:spPr>
        <p:txBody>
          <a:bodyPr/>
          <a:lstStyle/>
          <a:p>
            <a:pPr eaLnBrk="0" hangingPunct="0">
              <a:spcBef>
                <a:spcPct val="30000"/>
              </a:spcBef>
              <a:defRPr/>
            </a:pPr>
            <a:endParaRPr lang="en-GB" sz="1200" dirty="0">
              <a:solidFill>
                <a:srgbClr val="000000"/>
              </a:solidFill>
              <a:latin typeface="Arial"/>
            </a:endParaRPr>
          </a:p>
        </p:txBody>
      </p:sp>
      <p:sp>
        <p:nvSpPr>
          <p:cNvPr id="74758" name="AutoShape 6"/>
          <p:cNvSpPr>
            <a:spLocks noChangeArrowheads="1"/>
          </p:cNvSpPr>
          <p:nvPr/>
        </p:nvSpPr>
        <p:spPr bwMode="auto">
          <a:xfrm>
            <a:off x="1615926" y="1513335"/>
            <a:ext cx="1419225" cy="598487"/>
          </a:xfrm>
          <a:prstGeom prst="roundRect">
            <a:avLst>
              <a:gd name="adj" fmla="val 16667"/>
            </a:avLst>
          </a:prstGeom>
          <a:solidFill>
            <a:schemeClr val="accent1"/>
          </a:solidFill>
          <a:ln w="9525">
            <a:noFill/>
            <a:round/>
            <a:headEnd/>
            <a:tailEnd/>
          </a:ln>
        </p:spPr>
        <p:txBody>
          <a:bodyPr anchor="ctr"/>
          <a:lstStyle/>
          <a:p>
            <a:pPr marL="1588" lvl="1" algn="ctr">
              <a:defRPr/>
            </a:pPr>
            <a:r>
              <a:rPr lang="en-GB" sz="1600" b="1" dirty="0">
                <a:solidFill>
                  <a:schemeClr val="bg1"/>
                </a:solidFill>
                <a:latin typeface="Arial"/>
              </a:rPr>
              <a:t>Mechanical</a:t>
            </a:r>
          </a:p>
          <a:p>
            <a:pPr marL="1588" lvl="1" algn="ctr">
              <a:defRPr/>
            </a:pPr>
            <a:r>
              <a:rPr lang="en-GB" sz="1600" b="1" dirty="0">
                <a:solidFill>
                  <a:schemeClr val="bg1"/>
                </a:solidFill>
                <a:latin typeface="Arial"/>
              </a:rPr>
              <a:t>stress </a:t>
            </a:r>
          </a:p>
        </p:txBody>
      </p:sp>
      <p:sp>
        <p:nvSpPr>
          <p:cNvPr id="74760" name="AutoShape 8"/>
          <p:cNvSpPr>
            <a:spLocks noChangeArrowheads="1"/>
          </p:cNvSpPr>
          <p:nvPr/>
        </p:nvSpPr>
        <p:spPr bwMode="auto">
          <a:xfrm>
            <a:off x="468313" y="3195638"/>
            <a:ext cx="2590800" cy="2189162"/>
          </a:xfrm>
          <a:prstGeom prst="roundRect">
            <a:avLst>
              <a:gd name="adj" fmla="val 7616"/>
            </a:avLst>
          </a:prstGeom>
          <a:solidFill>
            <a:schemeClr val="bg1"/>
          </a:solidFill>
          <a:ln w="28575">
            <a:solidFill>
              <a:schemeClr val="accent1"/>
            </a:solidFill>
            <a:round/>
            <a:headEnd/>
            <a:tailEnd/>
          </a:ln>
        </p:spPr>
        <p:txBody>
          <a:bodyPr lIns="72000" rIns="72000">
            <a:spAutoFit/>
          </a:bodyPr>
          <a:lstStyle/>
          <a:p>
            <a:pPr marL="0" lvl="1" algn="ctr">
              <a:defRPr/>
            </a:pPr>
            <a:r>
              <a:rPr lang="en-GB" sz="1800" b="1" i="1" dirty="0">
                <a:solidFill>
                  <a:srgbClr val="000000"/>
                </a:solidFill>
                <a:latin typeface="Arial"/>
              </a:rPr>
              <a:t>Apoptosis </a:t>
            </a:r>
          </a:p>
          <a:p>
            <a:pPr marL="0" lvl="1" algn="ctr">
              <a:spcAft>
                <a:spcPts val="600"/>
              </a:spcAft>
              <a:defRPr/>
            </a:pPr>
            <a:r>
              <a:rPr lang="en-GB" sz="1400" b="1" dirty="0">
                <a:solidFill>
                  <a:srgbClr val="000000"/>
                </a:solidFill>
                <a:latin typeface="Arial"/>
              </a:rPr>
              <a:t>(Programmed cell death </a:t>
            </a:r>
            <a:br>
              <a:rPr lang="en-GB" sz="1400" b="1" dirty="0">
                <a:solidFill>
                  <a:srgbClr val="000000"/>
                </a:solidFill>
                <a:latin typeface="Arial"/>
              </a:rPr>
            </a:br>
            <a:r>
              <a:rPr lang="en-GB" sz="1400" b="1" dirty="0">
                <a:solidFill>
                  <a:srgbClr val="000000"/>
                </a:solidFill>
                <a:latin typeface="Arial"/>
              </a:rPr>
              <a:t>e.g. development)</a:t>
            </a:r>
          </a:p>
          <a:p>
            <a:pPr marL="200025" lvl="1" indent="-200025">
              <a:spcAft>
                <a:spcPts val="400"/>
              </a:spcAft>
              <a:buFont typeface="Arial" pitchFamily="34" charset="0"/>
              <a:buChar char="•"/>
              <a:defRPr/>
            </a:pPr>
            <a:r>
              <a:rPr lang="en-GB" sz="1400" dirty="0">
                <a:solidFill>
                  <a:srgbClr val="000000"/>
                </a:solidFill>
                <a:latin typeface="Arial"/>
              </a:rPr>
              <a:t>Mitochondrial or intracellular signal cascade</a:t>
            </a:r>
          </a:p>
          <a:p>
            <a:pPr marL="200025" lvl="1" indent="-200025">
              <a:spcAft>
                <a:spcPts val="400"/>
              </a:spcAft>
              <a:buFont typeface="Arial" pitchFamily="34" charset="0"/>
              <a:buChar char="•"/>
              <a:defRPr/>
            </a:pPr>
            <a:r>
              <a:rPr lang="en-GB" sz="1400" dirty="0">
                <a:solidFill>
                  <a:srgbClr val="000000"/>
                </a:solidFill>
                <a:latin typeface="Arial"/>
              </a:rPr>
              <a:t>Activation of caspases</a:t>
            </a:r>
          </a:p>
          <a:p>
            <a:pPr marL="200025" lvl="1" indent="-200025">
              <a:spcAft>
                <a:spcPts val="400"/>
              </a:spcAft>
              <a:buFont typeface="Arial" pitchFamily="34" charset="0"/>
              <a:buChar char="•"/>
              <a:defRPr/>
            </a:pPr>
            <a:r>
              <a:rPr lang="en-GB" sz="1400" dirty="0">
                <a:solidFill>
                  <a:srgbClr val="000000"/>
                </a:solidFill>
                <a:latin typeface="Arial"/>
              </a:rPr>
              <a:t>DNA fragmentation</a:t>
            </a:r>
          </a:p>
          <a:p>
            <a:pPr marL="200025" lvl="1" indent="-200025">
              <a:buFont typeface="Arial" pitchFamily="34" charset="0"/>
              <a:buChar char="•"/>
              <a:defRPr/>
            </a:pPr>
            <a:r>
              <a:rPr lang="en-GB" sz="1400" dirty="0">
                <a:solidFill>
                  <a:srgbClr val="000000"/>
                </a:solidFill>
                <a:latin typeface="Arial"/>
              </a:rPr>
              <a:t>No inflammation</a:t>
            </a:r>
            <a:endParaRPr lang="en-GB" sz="1200" b="1" dirty="0">
              <a:solidFill>
                <a:srgbClr val="000000"/>
              </a:solidFill>
              <a:latin typeface="Arial"/>
            </a:endParaRPr>
          </a:p>
        </p:txBody>
      </p:sp>
      <p:sp>
        <p:nvSpPr>
          <p:cNvPr id="74761" name="Line 9"/>
          <p:cNvSpPr>
            <a:spLocks noChangeShapeType="1"/>
          </p:cNvSpPr>
          <p:nvPr/>
        </p:nvSpPr>
        <p:spPr bwMode="auto">
          <a:xfrm flipH="1">
            <a:off x="5400675" y="1795463"/>
            <a:ext cx="874713" cy="601662"/>
          </a:xfrm>
          <a:prstGeom prst="line">
            <a:avLst/>
          </a:prstGeom>
          <a:noFill/>
          <a:ln w="28575">
            <a:solidFill>
              <a:schemeClr val="accent1">
                <a:lumMod val="20000"/>
                <a:lumOff val="80000"/>
              </a:schemeClr>
            </a:solidFill>
            <a:prstDash val="sysDot"/>
            <a:round/>
            <a:headEnd/>
            <a:tailEnd type="triangle" w="lg" len="lg"/>
          </a:ln>
        </p:spPr>
        <p:txBody>
          <a:bodyPr/>
          <a:lstStyle/>
          <a:p>
            <a:pPr eaLnBrk="0" hangingPunct="0">
              <a:spcBef>
                <a:spcPct val="30000"/>
              </a:spcBef>
              <a:defRPr/>
            </a:pPr>
            <a:endParaRPr lang="en-GB" sz="1200" dirty="0">
              <a:solidFill>
                <a:srgbClr val="000000"/>
              </a:solidFill>
              <a:latin typeface="Arial"/>
            </a:endParaRPr>
          </a:p>
        </p:txBody>
      </p:sp>
      <p:sp>
        <p:nvSpPr>
          <p:cNvPr id="74763" name="AutoShape 11"/>
          <p:cNvSpPr>
            <a:spLocks noChangeArrowheads="1"/>
          </p:cNvSpPr>
          <p:nvPr/>
        </p:nvSpPr>
        <p:spPr bwMode="auto">
          <a:xfrm>
            <a:off x="6048226" y="1513335"/>
            <a:ext cx="1603375" cy="598487"/>
          </a:xfrm>
          <a:prstGeom prst="roundRect">
            <a:avLst>
              <a:gd name="adj" fmla="val 16667"/>
            </a:avLst>
          </a:prstGeom>
          <a:solidFill>
            <a:schemeClr val="accent1"/>
          </a:solidFill>
          <a:ln w="9525">
            <a:noFill/>
            <a:round/>
            <a:headEnd/>
            <a:tailEnd/>
          </a:ln>
        </p:spPr>
        <p:txBody>
          <a:bodyPr anchor="ctr"/>
          <a:lstStyle/>
          <a:p>
            <a:pPr marL="1588" lvl="1" algn="ctr">
              <a:defRPr/>
            </a:pPr>
            <a:r>
              <a:rPr lang="en-GB" sz="1600" b="1" dirty="0">
                <a:solidFill>
                  <a:schemeClr val="bg1"/>
                </a:solidFill>
                <a:latin typeface="Arial"/>
              </a:rPr>
              <a:t>Growth or death signals</a:t>
            </a:r>
          </a:p>
        </p:txBody>
      </p:sp>
      <p:sp>
        <p:nvSpPr>
          <p:cNvPr id="74765" name="Line 13"/>
          <p:cNvSpPr>
            <a:spLocks noChangeShapeType="1"/>
          </p:cNvSpPr>
          <p:nvPr/>
        </p:nvSpPr>
        <p:spPr bwMode="auto">
          <a:xfrm>
            <a:off x="4572000" y="1560513"/>
            <a:ext cx="0" cy="788987"/>
          </a:xfrm>
          <a:prstGeom prst="line">
            <a:avLst/>
          </a:prstGeom>
          <a:noFill/>
          <a:ln w="28575">
            <a:solidFill>
              <a:schemeClr val="accent1">
                <a:lumMod val="20000"/>
                <a:lumOff val="80000"/>
              </a:schemeClr>
            </a:solidFill>
            <a:prstDash val="sysDot"/>
            <a:round/>
            <a:headEnd/>
            <a:tailEnd type="triangle" w="lg" len="lg"/>
          </a:ln>
        </p:spPr>
        <p:txBody>
          <a:bodyPr/>
          <a:lstStyle/>
          <a:p>
            <a:pPr eaLnBrk="0" hangingPunct="0">
              <a:spcBef>
                <a:spcPct val="30000"/>
              </a:spcBef>
              <a:defRPr/>
            </a:pPr>
            <a:endParaRPr lang="en-GB" sz="1200" dirty="0">
              <a:solidFill>
                <a:srgbClr val="000000"/>
              </a:solidFill>
              <a:latin typeface="Arial"/>
            </a:endParaRPr>
          </a:p>
        </p:txBody>
      </p:sp>
      <p:sp>
        <p:nvSpPr>
          <p:cNvPr id="74766" name="AutoShape 14"/>
          <p:cNvSpPr>
            <a:spLocks noChangeArrowheads="1"/>
          </p:cNvSpPr>
          <p:nvPr/>
        </p:nvSpPr>
        <p:spPr bwMode="auto">
          <a:xfrm>
            <a:off x="3828901" y="1513335"/>
            <a:ext cx="1422400" cy="598487"/>
          </a:xfrm>
          <a:prstGeom prst="roundRect">
            <a:avLst>
              <a:gd name="adj" fmla="val 16667"/>
            </a:avLst>
          </a:prstGeom>
          <a:solidFill>
            <a:schemeClr val="accent1"/>
          </a:solidFill>
          <a:ln w="9525">
            <a:noFill/>
            <a:round/>
            <a:headEnd/>
            <a:tailEnd/>
          </a:ln>
        </p:spPr>
        <p:txBody>
          <a:bodyPr anchor="ctr"/>
          <a:lstStyle/>
          <a:p>
            <a:pPr marL="1588" lvl="1" algn="ctr">
              <a:defRPr/>
            </a:pPr>
            <a:r>
              <a:rPr lang="en-GB" sz="1600" b="1" dirty="0">
                <a:solidFill>
                  <a:schemeClr val="bg1"/>
                </a:solidFill>
                <a:latin typeface="Arial"/>
              </a:rPr>
              <a:t>Oxidative</a:t>
            </a:r>
          </a:p>
          <a:p>
            <a:pPr marL="1588" lvl="1" algn="ctr">
              <a:defRPr/>
            </a:pPr>
            <a:r>
              <a:rPr lang="en-GB" sz="1600" b="1" dirty="0">
                <a:solidFill>
                  <a:schemeClr val="bg1"/>
                </a:solidFill>
                <a:latin typeface="Arial"/>
              </a:rPr>
              <a:t>stress</a:t>
            </a:r>
          </a:p>
        </p:txBody>
      </p:sp>
      <p:sp>
        <p:nvSpPr>
          <p:cNvPr id="15" name="AutoShape 8"/>
          <p:cNvSpPr>
            <a:spLocks noChangeArrowheads="1"/>
          </p:cNvSpPr>
          <p:nvPr/>
        </p:nvSpPr>
        <p:spPr bwMode="auto">
          <a:xfrm>
            <a:off x="3173413" y="3195638"/>
            <a:ext cx="2786062" cy="2243137"/>
          </a:xfrm>
          <a:prstGeom prst="roundRect">
            <a:avLst>
              <a:gd name="adj" fmla="val 7616"/>
            </a:avLst>
          </a:prstGeom>
          <a:solidFill>
            <a:schemeClr val="bg1"/>
          </a:solidFill>
          <a:ln w="28575">
            <a:solidFill>
              <a:schemeClr val="accent1"/>
            </a:solidFill>
            <a:round/>
            <a:headEnd/>
            <a:tailEnd/>
          </a:ln>
        </p:spPr>
        <p:txBody>
          <a:bodyPr>
            <a:spAutoFit/>
          </a:bodyPr>
          <a:lstStyle/>
          <a:p>
            <a:pPr marL="0" lvl="1" algn="ctr">
              <a:defRPr/>
            </a:pPr>
            <a:r>
              <a:rPr lang="en-GB" sz="1800" b="1" i="1" dirty="0">
                <a:solidFill>
                  <a:srgbClr val="000000"/>
                </a:solidFill>
                <a:latin typeface="Arial"/>
              </a:rPr>
              <a:t>Necrosis</a:t>
            </a:r>
          </a:p>
          <a:p>
            <a:pPr marL="0" lvl="1" algn="ctr">
              <a:defRPr/>
            </a:pPr>
            <a:r>
              <a:rPr lang="en-GB" sz="1400" b="1" dirty="0">
                <a:solidFill>
                  <a:srgbClr val="000000"/>
                </a:solidFill>
                <a:latin typeface="Arial"/>
              </a:rPr>
              <a:t>(Accidental cell death</a:t>
            </a:r>
          </a:p>
          <a:p>
            <a:pPr marL="0" lvl="1" algn="ctr">
              <a:spcAft>
                <a:spcPts val="600"/>
              </a:spcAft>
              <a:defRPr/>
            </a:pPr>
            <a:r>
              <a:rPr lang="en-GB" sz="1400" b="1" dirty="0">
                <a:solidFill>
                  <a:srgbClr val="000000"/>
                </a:solidFill>
                <a:latin typeface="Arial"/>
              </a:rPr>
              <a:t>e.g. ischemia)</a:t>
            </a:r>
          </a:p>
          <a:p>
            <a:pPr marL="200025" lvl="1" indent="-200025">
              <a:spcAft>
                <a:spcPts val="400"/>
              </a:spcAft>
              <a:buFont typeface="Arial" pitchFamily="34" charset="0"/>
              <a:buChar char="•"/>
              <a:defRPr/>
            </a:pPr>
            <a:r>
              <a:rPr lang="en-GB" sz="1400" dirty="0">
                <a:solidFill>
                  <a:srgbClr val="000000"/>
                </a:solidFill>
                <a:latin typeface="Arial"/>
              </a:rPr>
              <a:t>Energy exhaustion</a:t>
            </a:r>
          </a:p>
          <a:p>
            <a:pPr marL="200025" lvl="1" indent="-200025">
              <a:spcAft>
                <a:spcPts val="400"/>
              </a:spcAft>
              <a:buFont typeface="Arial" pitchFamily="34" charset="0"/>
              <a:buChar char="•"/>
              <a:defRPr/>
            </a:pPr>
            <a:r>
              <a:rPr lang="en-GB" sz="1400" dirty="0">
                <a:solidFill>
                  <a:srgbClr val="000000"/>
                </a:solidFill>
                <a:latin typeface="Arial"/>
              </a:rPr>
              <a:t>Excessive free radicals</a:t>
            </a:r>
          </a:p>
          <a:p>
            <a:pPr marL="200025" lvl="1" indent="-200025">
              <a:spcAft>
                <a:spcPts val="400"/>
              </a:spcAft>
              <a:buFont typeface="Arial" pitchFamily="34" charset="0"/>
              <a:buChar char="•"/>
              <a:defRPr/>
            </a:pPr>
            <a:r>
              <a:rPr lang="en-GB" sz="1400" dirty="0">
                <a:solidFill>
                  <a:srgbClr val="000000"/>
                </a:solidFill>
                <a:latin typeface="Arial"/>
              </a:rPr>
              <a:t>Membrane disintegration</a:t>
            </a:r>
          </a:p>
          <a:p>
            <a:pPr marL="200025" lvl="1" indent="-200025">
              <a:spcAft>
                <a:spcPts val="400"/>
              </a:spcAft>
              <a:buFont typeface="Arial" pitchFamily="34" charset="0"/>
              <a:buChar char="•"/>
              <a:defRPr/>
            </a:pPr>
            <a:r>
              <a:rPr lang="en-GB" sz="1400" dirty="0">
                <a:solidFill>
                  <a:srgbClr val="000000"/>
                </a:solidFill>
                <a:latin typeface="Arial"/>
              </a:rPr>
              <a:t>Cell swelling and spillage</a:t>
            </a:r>
          </a:p>
          <a:p>
            <a:pPr marL="200025" lvl="1" indent="-200025">
              <a:spcAft>
                <a:spcPts val="400"/>
              </a:spcAft>
              <a:buFont typeface="Arial" pitchFamily="34" charset="0"/>
              <a:buChar char="•"/>
              <a:defRPr/>
            </a:pPr>
            <a:r>
              <a:rPr lang="en-GB" sz="1400" dirty="0">
                <a:solidFill>
                  <a:srgbClr val="000000"/>
                </a:solidFill>
                <a:latin typeface="Arial"/>
              </a:rPr>
              <a:t>Pro-inflammatory</a:t>
            </a:r>
            <a:endParaRPr lang="en-GB" sz="1200" dirty="0">
              <a:solidFill>
                <a:srgbClr val="000000"/>
              </a:solidFill>
              <a:latin typeface="Arial"/>
            </a:endParaRPr>
          </a:p>
        </p:txBody>
      </p:sp>
      <p:sp>
        <p:nvSpPr>
          <p:cNvPr id="245773" name="TextBox 13"/>
          <p:cNvSpPr txBox="1">
            <a:spLocks noChangeArrowheads="1"/>
          </p:cNvSpPr>
          <p:nvPr/>
        </p:nvSpPr>
        <p:spPr bwMode="auto">
          <a:xfrm>
            <a:off x="357188" y="5494519"/>
            <a:ext cx="3600450" cy="461963"/>
          </a:xfrm>
          <a:prstGeom prst="rect">
            <a:avLst/>
          </a:prstGeom>
          <a:noFill/>
          <a:ln w="9525">
            <a:noFill/>
            <a:miter lim="800000"/>
            <a:headEnd/>
            <a:tailEnd/>
          </a:ln>
        </p:spPr>
        <p:txBody>
          <a:bodyPr>
            <a:spAutoFit/>
          </a:bodyPr>
          <a:lstStyle/>
          <a:p>
            <a:r>
              <a:rPr lang="en-GB" sz="1200" dirty="0">
                <a:solidFill>
                  <a:schemeClr val="bg1"/>
                </a:solidFill>
                <a:cs typeface="Arial" charset="0"/>
              </a:rPr>
              <a:t>DNA=deoxyribonucleic acid; RIPK=receptor-interacting serine/</a:t>
            </a:r>
            <a:r>
              <a:rPr lang="en-GB" sz="1200" dirty="0" err="1">
                <a:solidFill>
                  <a:schemeClr val="bg1"/>
                </a:solidFill>
                <a:cs typeface="Arial" charset="0"/>
              </a:rPr>
              <a:t>threonine</a:t>
            </a:r>
            <a:r>
              <a:rPr lang="en-GB" sz="1200" dirty="0">
                <a:solidFill>
                  <a:schemeClr val="bg1"/>
                </a:solidFill>
                <a:cs typeface="Arial" charset="0"/>
              </a:rPr>
              <a:t>-protein </a:t>
            </a:r>
            <a:r>
              <a:rPr lang="en-GB" sz="1200" dirty="0" err="1">
                <a:solidFill>
                  <a:schemeClr val="bg1"/>
                </a:solidFill>
                <a:cs typeface="Arial" charset="0"/>
              </a:rPr>
              <a:t>kinase</a:t>
            </a:r>
            <a:endParaRPr lang="en-US" sz="1200" dirty="0">
              <a:solidFill>
                <a:schemeClr val="bg1"/>
              </a:solidFill>
              <a:cs typeface="Arial" charset="0"/>
            </a:endParaRPr>
          </a:p>
        </p:txBody>
      </p:sp>
      <p:sp>
        <p:nvSpPr>
          <p:cNvPr id="245774" name="Rectangle 15"/>
          <p:cNvSpPr>
            <a:spLocks noChangeArrowheads="1"/>
          </p:cNvSpPr>
          <p:nvPr/>
        </p:nvSpPr>
        <p:spPr bwMode="auto">
          <a:xfrm>
            <a:off x="357188" y="6026150"/>
            <a:ext cx="6107112" cy="646113"/>
          </a:xfrm>
          <a:prstGeom prst="rect">
            <a:avLst/>
          </a:prstGeom>
          <a:noFill/>
          <a:ln w="9525">
            <a:noFill/>
            <a:miter lim="800000"/>
            <a:headEnd/>
            <a:tailEnd/>
          </a:ln>
        </p:spPr>
        <p:txBody>
          <a:bodyPr>
            <a:spAutoFit/>
          </a:bodyPr>
          <a:lstStyle/>
          <a:p>
            <a:r>
              <a:rPr lang="en-GB" sz="1200" dirty="0">
                <a:solidFill>
                  <a:schemeClr val="bg1"/>
                </a:solidFill>
                <a:cs typeface="Arial" charset="0"/>
              </a:rPr>
              <a:t>Liu. Can J </a:t>
            </a:r>
            <a:r>
              <a:rPr lang="en-GB" sz="1200" dirty="0" err="1">
                <a:solidFill>
                  <a:schemeClr val="bg1"/>
                </a:solidFill>
                <a:cs typeface="Arial" charset="0"/>
              </a:rPr>
              <a:t>Cardiol</a:t>
            </a:r>
            <a:r>
              <a:rPr lang="en-GB" sz="1200" dirty="0">
                <a:solidFill>
                  <a:schemeClr val="bg1"/>
                </a:solidFill>
                <a:cs typeface="Arial" charset="0"/>
              </a:rPr>
              <a:t> 1999;15:8–10B;  Li et al.  Circ Res 2009;</a:t>
            </a:r>
            <a:r>
              <a:rPr lang="en-CA" sz="1200" dirty="0">
                <a:solidFill>
                  <a:schemeClr val="bg1"/>
                </a:solidFill>
                <a:cs typeface="Arial" charset="0"/>
              </a:rPr>
              <a:t>104:896–904; </a:t>
            </a:r>
            <a:br>
              <a:rPr lang="en-CA" sz="1200" dirty="0">
                <a:solidFill>
                  <a:schemeClr val="bg1"/>
                </a:solidFill>
                <a:cs typeface="Arial" charset="0"/>
              </a:rPr>
            </a:br>
            <a:r>
              <a:rPr lang="en-CA" sz="1200" dirty="0">
                <a:solidFill>
                  <a:schemeClr val="bg1"/>
                </a:solidFill>
                <a:cs typeface="Arial" charset="0"/>
              </a:rPr>
              <a:t>Li et al. Hypertension 2010;56:1109–17; Li et al. Cell 2012;150:339–50;  </a:t>
            </a:r>
            <a:br>
              <a:rPr lang="en-CA" sz="1200" dirty="0">
                <a:solidFill>
                  <a:schemeClr val="bg1"/>
                </a:solidFill>
                <a:cs typeface="Arial" charset="0"/>
              </a:rPr>
            </a:br>
            <a:r>
              <a:rPr lang="en-CA" sz="1200" dirty="0" err="1">
                <a:solidFill>
                  <a:schemeClr val="bg1"/>
                </a:solidFill>
                <a:cs typeface="Arial" charset="0"/>
              </a:rPr>
              <a:t>Vandenabeele</a:t>
            </a:r>
            <a:r>
              <a:rPr lang="en-CA" sz="1200" dirty="0">
                <a:solidFill>
                  <a:schemeClr val="bg1"/>
                </a:solidFill>
                <a:cs typeface="Arial" charset="0"/>
              </a:rPr>
              <a:t> et al. Nat Review </a:t>
            </a:r>
            <a:r>
              <a:rPr lang="en-CA" sz="1200" dirty="0" err="1">
                <a:solidFill>
                  <a:schemeClr val="bg1"/>
                </a:solidFill>
                <a:cs typeface="Arial" charset="0"/>
              </a:rPr>
              <a:t>Molec</a:t>
            </a:r>
            <a:r>
              <a:rPr lang="en-CA" sz="1200" dirty="0">
                <a:solidFill>
                  <a:schemeClr val="bg1"/>
                </a:solidFill>
                <a:cs typeface="Arial" charset="0"/>
              </a:rPr>
              <a:t> Cell </a:t>
            </a:r>
            <a:r>
              <a:rPr lang="en-CA" sz="1200" dirty="0" err="1">
                <a:solidFill>
                  <a:schemeClr val="bg1"/>
                </a:solidFill>
                <a:cs typeface="Arial" charset="0"/>
              </a:rPr>
              <a:t>Biol</a:t>
            </a:r>
            <a:r>
              <a:rPr lang="en-CA" sz="1200" dirty="0">
                <a:solidFill>
                  <a:schemeClr val="bg1"/>
                </a:solidFill>
                <a:cs typeface="Arial" charset="0"/>
              </a:rPr>
              <a:t> 2010;11:700–14</a:t>
            </a:r>
            <a:endParaRPr lang="en-GB" sz="1200" dirty="0">
              <a:solidFill>
                <a:schemeClr val="bg1"/>
              </a:solidFill>
              <a:cs typeface="Arial" charset="0"/>
            </a:endParaRPr>
          </a:p>
        </p:txBody>
      </p:sp>
      <p:sp>
        <p:nvSpPr>
          <p:cNvPr id="17" name="AutoShape 8"/>
          <p:cNvSpPr>
            <a:spLocks noChangeArrowheads="1"/>
          </p:cNvSpPr>
          <p:nvPr/>
        </p:nvSpPr>
        <p:spPr bwMode="auto">
          <a:xfrm>
            <a:off x="6057900" y="3216275"/>
            <a:ext cx="2897188" cy="2813050"/>
          </a:xfrm>
          <a:prstGeom prst="roundRect">
            <a:avLst>
              <a:gd name="adj" fmla="val 7616"/>
            </a:avLst>
          </a:prstGeom>
          <a:solidFill>
            <a:schemeClr val="bg1"/>
          </a:solidFill>
          <a:ln w="28575">
            <a:solidFill>
              <a:schemeClr val="accent1"/>
            </a:solidFill>
            <a:round/>
            <a:headEnd/>
            <a:tailEnd/>
          </a:ln>
        </p:spPr>
        <p:txBody>
          <a:bodyPr lIns="72000" tIns="36000" rIns="72000" bIns="36000" anchor="ctr">
            <a:spAutoFit/>
          </a:bodyPr>
          <a:lstStyle/>
          <a:p>
            <a:pPr marL="0" lvl="1" algn="ctr">
              <a:spcAft>
                <a:spcPts val="400"/>
              </a:spcAft>
              <a:defRPr/>
            </a:pPr>
            <a:r>
              <a:rPr lang="en-GB" sz="1800" b="1" i="1" dirty="0" err="1">
                <a:solidFill>
                  <a:srgbClr val="000000"/>
                </a:solidFill>
                <a:latin typeface="Arial"/>
                <a:cs typeface="Arial" pitchFamily="34" charset="0"/>
              </a:rPr>
              <a:t>Necroptosis</a:t>
            </a:r>
            <a:r>
              <a:rPr lang="en-GB" sz="1400" b="1" i="1" dirty="0">
                <a:solidFill>
                  <a:srgbClr val="000000"/>
                </a:solidFill>
                <a:latin typeface="Arial"/>
                <a:cs typeface="Arial" pitchFamily="34" charset="0"/>
              </a:rPr>
              <a:t/>
            </a:r>
            <a:br>
              <a:rPr lang="en-GB" sz="1400" b="1" i="1" dirty="0">
                <a:solidFill>
                  <a:srgbClr val="000000"/>
                </a:solidFill>
                <a:latin typeface="Arial"/>
                <a:cs typeface="Arial" pitchFamily="34" charset="0"/>
              </a:rPr>
            </a:br>
            <a:r>
              <a:rPr lang="en-GB" sz="1400" b="1" dirty="0">
                <a:solidFill>
                  <a:srgbClr val="000000"/>
                </a:solidFill>
                <a:latin typeface="Arial"/>
                <a:cs typeface="Arial" pitchFamily="34" charset="0"/>
              </a:rPr>
              <a:t> (Programmed necrosis)</a:t>
            </a:r>
            <a:br>
              <a:rPr lang="en-GB" sz="1400" b="1" dirty="0">
                <a:solidFill>
                  <a:srgbClr val="000000"/>
                </a:solidFill>
                <a:latin typeface="Arial"/>
                <a:cs typeface="Arial" pitchFamily="34" charset="0"/>
              </a:rPr>
            </a:br>
            <a:endParaRPr lang="en-GB" sz="1400" b="1" dirty="0">
              <a:solidFill>
                <a:srgbClr val="000000"/>
              </a:solidFill>
              <a:latin typeface="Arial"/>
              <a:cs typeface="Arial" pitchFamily="34" charset="0"/>
            </a:endParaRPr>
          </a:p>
          <a:p>
            <a:pPr marL="200025" lvl="1" indent="-200025">
              <a:spcAft>
                <a:spcPts val="400"/>
              </a:spcAft>
              <a:buFont typeface="Arial" pitchFamily="34" charset="0"/>
              <a:buChar char="•"/>
              <a:defRPr/>
            </a:pPr>
            <a:r>
              <a:rPr lang="en-GB" sz="1400" dirty="0">
                <a:solidFill>
                  <a:srgbClr val="000000"/>
                </a:solidFill>
                <a:latin typeface="Arial"/>
              </a:rPr>
              <a:t>Alternative mode for cell to die under chronic stress</a:t>
            </a:r>
          </a:p>
          <a:p>
            <a:pPr marL="200025" lvl="1" indent="-200025">
              <a:spcAft>
                <a:spcPts val="400"/>
              </a:spcAft>
              <a:buFont typeface="Arial" pitchFamily="34" charset="0"/>
              <a:buChar char="•"/>
              <a:defRPr/>
            </a:pPr>
            <a:r>
              <a:rPr lang="en-GB" sz="1400" dirty="0">
                <a:solidFill>
                  <a:srgbClr val="000000"/>
                </a:solidFill>
                <a:latin typeface="Arial"/>
              </a:rPr>
              <a:t>Activated in presence of innate immune or mitochondrial stress</a:t>
            </a:r>
          </a:p>
          <a:p>
            <a:pPr marL="200025" lvl="1" indent="-200025">
              <a:spcAft>
                <a:spcPts val="400"/>
              </a:spcAft>
              <a:buFont typeface="Arial" pitchFamily="34" charset="0"/>
              <a:buChar char="•"/>
              <a:defRPr/>
            </a:pPr>
            <a:r>
              <a:rPr lang="en-GB" sz="1400" dirty="0">
                <a:solidFill>
                  <a:srgbClr val="000000"/>
                </a:solidFill>
                <a:latin typeface="Arial"/>
              </a:rPr>
              <a:t>Promoted by oxidative stress</a:t>
            </a:r>
          </a:p>
          <a:p>
            <a:pPr marL="200025" lvl="1" indent="-200025">
              <a:spcAft>
                <a:spcPts val="400"/>
              </a:spcAft>
              <a:buFont typeface="Arial" pitchFamily="34" charset="0"/>
              <a:buChar char="•"/>
              <a:defRPr/>
            </a:pPr>
            <a:r>
              <a:rPr lang="en-GB" sz="1400" dirty="0">
                <a:solidFill>
                  <a:srgbClr val="000000"/>
                </a:solidFill>
                <a:latin typeface="Arial"/>
              </a:rPr>
              <a:t>RIPK1 / RIPK3 complex key to execution</a:t>
            </a:r>
          </a:p>
        </p:txBody>
      </p:sp>
      <p:sp>
        <p:nvSpPr>
          <p:cNvPr id="18" name="Line 10"/>
          <p:cNvSpPr>
            <a:spLocks noChangeShapeType="1"/>
          </p:cNvSpPr>
          <p:nvPr/>
        </p:nvSpPr>
        <p:spPr bwMode="auto">
          <a:xfrm>
            <a:off x="5400675" y="2900363"/>
            <a:ext cx="731838" cy="331787"/>
          </a:xfrm>
          <a:prstGeom prst="line">
            <a:avLst/>
          </a:prstGeom>
          <a:noFill/>
          <a:ln w="28575">
            <a:solidFill>
              <a:schemeClr val="accent1">
                <a:lumMod val="20000"/>
                <a:lumOff val="80000"/>
              </a:schemeClr>
            </a:solidFill>
            <a:prstDash val="sysDot"/>
            <a:round/>
            <a:headEnd/>
            <a:tailEnd type="triangle" w="lg" len="lg"/>
          </a:ln>
        </p:spPr>
        <p:txBody>
          <a:bodyPr/>
          <a:lstStyle/>
          <a:p>
            <a:pPr eaLnBrk="0" hangingPunct="0">
              <a:spcBef>
                <a:spcPct val="30000"/>
              </a:spcBef>
              <a:defRPr/>
            </a:pPr>
            <a:endParaRPr lang="en-GB" sz="1200" dirty="0">
              <a:solidFill>
                <a:srgbClr val="000000"/>
              </a:solidFill>
              <a:latin typeface="Arial"/>
            </a:endParaRPr>
          </a:p>
        </p:txBody>
      </p:sp>
    </p:spTree>
    <p:extLst>
      <p:ext uri="{BB962C8B-B14F-4D97-AF65-F5344CB8AC3E}">
        <p14:creationId xmlns="" xmlns:p14="http://schemas.microsoft.com/office/powerpoint/2010/main" val="349434864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p:txBody>
          <a:bodyPr/>
          <a:lstStyle/>
          <a:p>
            <a:r>
              <a:rPr lang="en-GB" sz="2000" smtClean="0"/>
              <a:t>Inflammatory cytokine expression is associated with worsening renal function, cardiac stress and increased mortality in acute heart failure</a:t>
            </a:r>
          </a:p>
        </p:txBody>
      </p:sp>
      <p:sp>
        <p:nvSpPr>
          <p:cNvPr id="3" name="Content Placeholder 2"/>
          <p:cNvSpPr>
            <a:spLocks noGrp="1"/>
          </p:cNvSpPr>
          <p:nvPr>
            <p:ph idx="1"/>
          </p:nvPr>
        </p:nvSpPr>
        <p:spPr>
          <a:xfrm>
            <a:off x="468313" y="1304925"/>
            <a:ext cx="8191500" cy="1979613"/>
          </a:xfrm>
        </p:spPr>
        <p:txBody>
          <a:bodyPr/>
          <a:lstStyle/>
          <a:p>
            <a:pPr>
              <a:spcAft>
                <a:spcPts val="1200"/>
              </a:spcAft>
              <a:defRPr/>
            </a:pPr>
            <a:r>
              <a:rPr lang="en-US" sz="1400" dirty="0" smtClean="0"/>
              <a:t>TNF-α and IL-6 are inflammatory cytokines</a:t>
            </a:r>
          </a:p>
          <a:p>
            <a:pPr>
              <a:defRPr/>
            </a:pPr>
            <a:r>
              <a:rPr lang="en-US" sz="1400" dirty="0" smtClean="0"/>
              <a:t>In a study in 465 patients hospitalized for AHF with blood samples taken ~48 hours post-admission:</a:t>
            </a:r>
          </a:p>
          <a:p>
            <a:pPr lvl="1">
              <a:buFont typeface="Arial" pitchFamily="34" charset="0"/>
              <a:buChar char="•"/>
              <a:defRPr/>
            </a:pPr>
            <a:r>
              <a:rPr lang="en-US" sz="1400" dirty="0" smtClean="0"/>
              <a:t>Elevated levels of TNF-α significantly correlated with worsening renal function (assessed using cystatin C; p&lt;0.001)</a:t>
            </a:r>
          </a:p>
          <a:p>
            <a:pPr lvl="1">
              <a:spcAft>
                <a:spcPts val="1200"/>
              </a:spcAft>
              <a:buFont typeface="Arial" pitchFamily="34" charset="0"/>
              <a:buChar char="•"/>
              <a:defRPr/>
            </a:pPr>
            <a:r>
              <a:rPr lang="en-US" sz="1400" dirty="0" smtClean="0">
                <a:ea typeface="+mn-ea"/>
                <a:cs typeface="+mn-cs"/>
              </a:rPr>
              <a:t>Elevated </a:t>
            </a:r>
            <a:r>
              <a:rPr lang="en-US" sz="1400" dirty="0">
                <a:ea typeface="+mn-ea"/>
                <a:cs typeface="+mn-cs"/>
              </a:rPr>
              <a:t>levels of </a:t>
            </a:r>
            <a:r>
              <a:rPr lang="en-US" sz="1400" dirty="0" smtClean="0">
                <a:ea typeface="+mn-ea"/>
                <a:cs typeface="+mn-cs"/>
              </a:rPr>
              <a:t>IL-6 significantly correlated with increased cardiac stress (assessed using</a:t>
            </a:r>
            <a:br>
              <a:rPr lang="en-US" sz="1400" dirty="0" smtClean="0">
                <a:ea typeface="+mn-ea"/>
                <a:cs typeface="+mn-cs"/>
              </a:rPr>
            </a:br>
            <a:r>
              <a:rPr lang="en-US" sz="1400" dirty="0" smtClean="0">
                <a:ea typeface="+mn-ea"/>
                <a:cs typeface="+mn-cs"/>
              </a:rPr>
              <a:t>NT-</a:t>
            </a:r>
            <a:r>
              <a:rPr lang="en-US" sz="1400" dirty="0" err="1" smtClean="0">
                <a:ea typeface="+mn-ea"/>
                <a:cs typeface="+mn-cs"/>
              </a:rPr>
              <a:t>proBNP</a:t>
            </a:r>
            <a:r>
              <a:rPr lang="en-US" sz="1400" dirty="0" smtClean="0">
                <a:ea typeface="+mn-ea"/>
                <a:cs typeface="+mn-cs"/>
              </a:rPr>
              <a:t>; p&lt;0.001)</a:t>
            </a:r>
          </a:p>
          <a:p>
            <a:pPr>
              <a:spcAft>
                <a:spcPts val="1200"/>
              </a:spcAft>
              <a:buFont typeface="Arial" pitchFamily="34" charset="0"/>
              <a:buChar char="•"/>
              <a:defRPr/>
            </a:pPr>
            <a:r>
              <a:rPr lang="en-US" sz="1400" dirty="0" smtClean="0"/>
              <a:t>Furthermore, elevated IL-6 was an independent predictor of 1-year mortality</a:t>
            </a:r>
            <a:endParaRPr lang="en-US" sz="1400" dirty="0"/>
          </a:p>
        </p:txBody>
      </p:sp>
      <p:sp>
        <p:nvSpPr>
          <p:cNvPr id="249859" name="Text Box 4"/>
          <p:cNvSpPr txBox="1">
            <a:spLocks noChangeArrowheads="1"/>
          </p:cNvSpPr>
          <p:nvPr/>
        </p:nvSpPr>
        <p:spPr bwMode="auto">
          <a:xfrm>
            <a:off x="457200" y="6462713"/>
            <a:ext cx="2773091" cy="315912"/>
          </a:xfrm>
          <a:prstGeom prst="rect">
            <a:avLst/>
          </a:prstGeom>
          <a:noFill/>
          <a:ln w="9525">
            <a:noFill/>
            <a:miter lim="800000"/>
            <a:headEnd/>
            <a:tailEnd/>
          </a:ln>
        </p:spPr>
        <p:txBody>
          <a:bodyPr lIns="0" tIns="0" rIns="0" bIns="0" anchor="b"/>
          <a:lstStyle/>
          <a:p>
            <a:pPr>
              <a:tabLst>
                <a:tab pos="655638" algn="l"/>
                <a:tab pos="1312863" algn="l"/>
                <a:tab pos="1968500" algn="l"/>
                <a:tab pos="2625725" algn="l"/>
                <a:tab pos="3282950" algn="l"/>
              </a:tabLst>
            </a:pPr>
            <a:r>
              <a:rPr lang="en-US" sz="1000" dirty="0">
                <a:solidFill>
                  <a:schemeClr val="bg1"/>
                </a:solidFill>
                <a:cs typeface="Arial" charset="0"/>
              </a:rPr>
              <a:t>Median IL-6=15.2 </a:t>
            </a:r>
            <a:r>
              <a:rPr lang="en-US" sz="1000" dirty="0" err="1">
                <a:solidFill>
                  <a:schemeClr val="bg1"/>
                </a:solidFill>
                <a:cs typeface="Arial" charset="0"/>
              </a:rPr>
              <a:t>ng</a:t>
            </a:r>
            <a:r>
              <a:rPr lang="en-US" sz="1000" dirty="0">
                <a:solidFill>
                  <a:schemeClr val="bg1"/>
                </a:solidFill>
                <a:cs typeface="Arial" charset="0"/>
              </a:rPr>
              <a:t>/L (15.2 pg/</a:t>
            </a:r>
            <a:r>
              <a:rPr lang="en-US" sz="1000" dirty="0" err="1">
                <a:solidFill>
                  <a:schemeClr val="bg1"/>
                </a:solidFill>
                <a:cs typeface="Arial" charset="0"/>
              </a:rPr>
              <a:t>mL</a:t>
            </a:r>
            <a:r>
              <a:rPr lang="en-US" sz="1000" dirty="0">
                <a:solidFill>
                  <a:schemeClr val="bg1"/>
                </a:solidFill>
                <a:cs typeface="Arial" charset="0"/>
              </a:rPr>
              <a:t>)</a:t>
            </a:r>
          </a:p>
          <a:p>
            <a:pPr>
              <a:tabLst>
                <a:tab pos="655638" algn="l"/>
                <a:tab pos="1312863" algn="l"/>
                <a:tab pos="1968500" algn="l"/>
                <a:tab pos="2625725" algn="l"/>
                <a:tab pos="3282950" algn="l"/>
              </a:tabLst>
            </a:pPr>
            <a:r>
              <a:rPr lang="en-US" sz="1000" dirty="0">
                <a:solidFill>
                  <a:schemeClr val="bg1"/>
                </a:solidFill>
                <a:cs typeface="Arial" charset="0"/>
              </a:rPr>
              <a:t>TNF-α=Tumor necrosis factor-α; </a:t>
            </a:r>
            <a:r>
              <a:rPr lang="en-US" sz="1000" dirty="0" smtClean="0">
                <a:solidFill>
                  <a:schemeClr val="bg1"/>
                </a:solidFill>
                <a:cs typeface="Arial" charset="0"/>
              </a:rPr>
              <a:t>IL-6=interleukin-6</a:t>
            </a:r>
            <a:endParaRPr lang="en-GB" sz="1000" dirty="0">
              <a:solidFill>
                <a:schemeClr val="bg1"/>
              </a:solidFill>
              <a:ea typeface="msgothic"/>
              <a:cs typeface="msgothic"/>
            </a:endParaRPr>
          </a:p>
        </p:txBody>
      </p:sp>
      <p:sp>
        <p:nvSpPr>
          <p:cNvPr id="6" name="Text Box 7"/>
          <p:cNvSpPr txBox="1">
            <a:spLocks noChangeArrowheads="1"/>
          </p:cNvSpPr>
          <p:nvPr/>
        </p:nvSpPr>
        <p:spPr bwMode="auto">
          <a:xfrm>
            <a:off x="971550" y="3489325"/>
            <a:ext cx="7200900" cy="307975"/>
          </a:xfrm>
          <a:prstGeom prst="rect">
            <a:avLst/>
          </a:prstGeom>
          <a:noFill/>
          <a:ln w="9525">
            <a:noFill/>
            <a:miter lim="800000"/>
            <a:headEnd/>
            <a:tailEnd/>
          </a:ln>
        </p:spPr>
        <p:txBody>
          <a:bodyPr>
            <a:spAutoFit/>
          </a:bodyPr>
          <a:lstStyle/>
          <a:p>
            <a:pPr algn="ctr">
              <a:defRPr/>
            </a:pPr>
            <a:r>
              <a:rPr lang="en-GB" sz="1400" dirty="0">
                <a:solidFill>
                  <a:schemeClr val="bg1"/>
                </a:solidFill>
                <a:latin typeface="Arial" pitchFamily="34" charset="0"/>
              </a:rPr>
              <a:t>Kaplan-Meier survival curves for patients with AHF with IL-6 above or below the median</a:t>
            </a:r>
          </a:p>
        </p:txBody>
      </p:sp>
      <p:cxnSp>
        <p:nvCxnSpPr>
          <p:cNvPr id="249861" name="Straight Connector 6"/>
          <p:cNvCxnSpPr>
            <a:cxnSpLocks noChangeShapeType="1"/>
          </p:cNvCxnSpPr>
          <p:nvPr/>
        </p:nvCxnSpPr>
        <p:spPr bwMode="auto">
          <a:xfrm>
            <a:off x="2436813" y="5000923"/>
            <a:ext cx="447675" cy="0"/>
          </a:xfrm>
          <a:prstGeom prst="line">
            <a:avLst/>
          </a:prstGeom>
          <a:noFill/>
          <a:ln w="28575" algn="ctr">
            <a:solidFill>
              <a:schemeClr val="accent1"/>
            </a:solidFill>
            <a:round/>
            <a:headEnd/>
            <a:tailEnd/>
          </a:ln>
        </p:spPr>
      </p:cxnSp>
      <p:sp>
        <p:nvSpPr>
          <p:cNvPr id="249862" name="TextBox 7"/>
          <p:cNvSpPr txBox="1">
            <a:spLocks noChangeArrowheads="1"/>
          </p:cNvSpPr>
          <p:nvPr/>
        </p:nvSpPr>
        <p:spPr bwMode="auto">
          <a:xfrm>
            <a:off x="2870200" y="4848523"/>
            <a:ext cx="1528880" cy="307777"/>
          </a:xfrm>
          <a:prstGeom prst="rect">
            <a:avLst/>
          </a:prstGeom>
          <a:noFill/>
          <a:ln w="9525">
            <a:noFill/>
            <a:miter lim="800000"/>
            <a:headEnd/>
            <a:tailEnd/>
          </a:ln>
        </p:spPr>
        <p:txBody>
          <a:bodyPr wrap="none">
            <a:spAutoFit/>
          </a:bodyPr>
          <a:lstStyle/>
          <a:p>
            <a:r>
              <a:rPr lang="en-GB" sz="1400">
                <a:solidFill>
                  <a:schemeClr val="bg1"/>
                </a:solidFill>
                <a:cs typeface="Arial" charset="0"/>
              </a:rPr>
              <a:t>IL-6 below median</a:t>
            </a:r>
          </a:p>
        </p:txBody>
      </p:sp>
      <p:cxnSp>
        <p:nvCxnSpPr>
          <p:cNvPr id="249863" name="Straight Connector 9"/>
          <p:cNvCxnSpPr>
            <a:cxnSpLocks noChangeShapeType="1"/>
          </p:cNvCxnSpPr>
          <p:nvPr/>
        </p:nvCxnSpPr>
        <p:spPr bwMode="auto">
          <a:xfrm>
            <a:off x="2436813" y="5320011"/>
            <a:ext cx="447675" cy="0"/>
          </a:xfrm>
          <a:prstGeom prst="line">
            <a:avLst/>
          </a:prstGeom>
          <a:noFill/>
          <a:ln w="28575" algn="ctr">
            <a:solidFill>
              <a:srgbClr val="EC8026"/>
            </a:solidFill>
            <a:round/>
            <a:headEnd/>
            <a:tailEnd/>
          </a:ln>
        </p:spPr>
      </p:cxnSp>
      <p:sp>
        <p:nvSpPr>
          <p:cNvPr id="249864" name="TextBox 10"/>
          <p:cNvSpPr txBox="1">
            <a:spLocks noChangeArrowheads="1"/>
          </p:cNvSpPr>
          <p:nvPr/>
        </p:nvSpPr>
        <p:spPr bwMode="auto">
          <a:xfrm>
            <a:off x="2870200" y="5177136"/>
            <a:ext cx="1525482" cy="307777"/>
          </a:xfrm>
          <a:prstGeom prst="rect">
            <a:avLst/>
          </a:prstGeom>
          <a:noFill/>
          <a:ln w="9525">
            <a:noFill/>
            <a:miter lim="800000"/>
            <a:headEnd/>
            <a:tailEnd/>
          </a:ln>
        </p:spPr>
        <p:txBody>
          <a:bodyPr wrap="none">
            <a:spAutoFit/>
          </a:bodyPr>
          <a:lstStyle/>
          <a:p>
            <a:r>
              <a:rPr lang="en-GB" sz="1400">
                <a:solidFill>
                  <a:schemeClr val="bg1"/>
                </a:solidFill>
                <a:cs typeface="Arial" charset="0"/>
              </a:rPr>
              <a:t>IL-6 above median</a:t>
            </a:r>
          </a:p>
        </p:txBody>
      </p:sp>
      <p:sp>
        <p:nvSpPr>
          <p:cNvPr id="249865" name="TextBox 11"/>
          <p:cNvSpPr txBox="1">
            <a:spLocks noChangeArrowheads="1"/>
          </p:cNvSpPr>
          <p:nvPr/>
        </p:nvSpPr>
        <p:spPr bwMode="auto">
          <a:xfrm rot="-5400000">
            <a:off x="788824" y="4686697"/>
            <a:ext cx="755976" cy="307777"/>
          </a:xfrm>
          <a:prstGeom prst="rect">
            <a:avLst/>
          </a:prstGeom>
          <a:noFill/>
          <a:ln w="9525">
            <a:noFill/>
            <a:miter lim="800000"/>
            <a:headEnd/>
            <a:tailEnd/>
          </a:ln>
        </p:spPr>
        <p:txBody>
          <a:bodyPr wrap="none">
            <a:spAutoFit/>
          </a:bodyPr>
          <a:lstStyle/>
          <a:p>
            <a:pPr algn="ctr"/>
            <a:r>
              <a:rPr lang="en-GB" sz="1400" dirty="0">
                <a:solidFill>
                  <a:schemeClr val="bg1"/>
                </a:solidFill>
                <a:cs typeface="Arial" charset="0"/>
              </a:rPr>
              <a:t>Survival</a:t>
            </a:r>
          </a:p>
        </p:txBody>
      </p:sp>
      <p:sp>
        <p:nvSpPr>
          <p:cNvPr id="249866" name="TextBox 12"/>
          <p:cNvSpPr txBox="1">
            <a:spLocks noChangeArrowheads="1"/>
          </p:cNvSpPr>
          <p:nvPr/>
        </p:nvSpPr>
        <p:spPr bwMode="auto">
          <a:xfrm>
            <a:off x="1340308" y="3818236"/>
            <a:ext cx="412292" cy="307777"/>
          </a:xfrm>
          <a:prstGeom prst="rect">
            <a:avLst/>
          </a:prstGeom>
          <a:noFill/>
          <a:ln w="9525">
            <a:noFill/>
            <a:miter lim="800000"/>
            <a:headEnd/>
            <a:tailEnd/>
          </a:ln>
        </p:spPr>
        <p:txBody>
          <a:bodyPr wrap="none">
            <a:spAutoFit/>
          </a:bodyPr>
          <a:lstStyle/>
          <a:p>
            <a:pPr algn="r"/>
            <a:r>
              <a:rPr lang="en-GB" sz="1400" dirty="0">
                <a:solidFill>
                  <a:schemeClr val="bg1"/>
                </a:solidFill>
                <a:cs typeface="Arial" charset="0"/>
              </a:rPr>
              <a:t>1.0</a:t>
            </a:r>
          </a:p>
        </p:txBody>
      </p:sp>
      <p:sp>
        <p:nvSpPr>
          <p:cNvPr id="249867" name="TextBox 13"/>
          <p:cNvSpPr txBox="1">
            <a:spLocks noChangeArrowheads="1"/>
          </p:cNvSpPr>
          <p:nvPr/>
        </p:nvSpPr>
        <p:spPr bwMode="auto">
          <a:xfrm>
            <a:off x="1340308" y="4169073"/>
            <a:ext cx="412292"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0.8</a:t>
            </a:r>
          </a:p>
        </p:txBody>
      </p:sp>
      <p:sp>
        <p:nvSpPr>
          <p:cNvPr id="249868" name="TextBox 14"/>
          <p:cNvSpPr txBox="1">
            <a:spLocks noChangeArrowheads="1"/>
          </p:cNvSpPr>
          <p:nvPr/>
        </p:nvSpPr>
        <p:spPr bwMode="auto">
          <a:xfrm>
            <a:off x="1340308" y="4518323"/>
            <a:ext cx="412292"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0.6</a:t>
            </a:r>
          </a:p>
        </p:txBody>
      </p:sp>
      <p:sp>
        <p:nvSpPr>
          <p:cNvPr id="249869" name="TextBox 15"/>
          <p:cNvSpPr txBox="1">
            <a:spLocks noChangeArrowheads="1"/>
          </p:cNvSpPr>
          <p:nvPr/>
        </p:nvSpPr>
        <p:spPr bwMode="auto">
          <a:xfrm>
            <a:off x="1340308" y="5218411"/>
            <a:ext cx="412292"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0.2</a:t>
            </a:r>
          </a:p>
        </p:txBody>
      </p:sp>
      <p:sp>
        <p:nvSpPr>
          <p:cNvPr id="249870" name="TextBox 16"/>
          <p:cNvSpPr txBox="1">
            <a:spLocks noChangeArrowheads="1"/>
          </p:cNvSpPr>
          <p:nvPr/>
        </p:nvSpPr>
        <p:spPr bwMode="auto">
          <a:xfrm>
            <a:off x="1470025" y="5569248"/>
            <a:ext cx="282575" cy="307975"/>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0</a:t>
            </a:r>
          </a:p>
        </p:txBody>
      </p:sp>
      <p:sp>
        <p:nvSpPr>
          <p:cNvPr id="249871" name="TextBox 17"/>
          <p:cNvSpPr txBox="1">
            <a:spLocks noChangeArrowheads="1"/>
          </p:cNvSpPr>
          <p:nvPr/>
        </p:nvSpPr>
        <p:spPr bwMode="auto">
          <a:xfrm>
            <a:off x="1617663" y="5751662"/>
            <a:ext cx="6454775" cy="307975"/>
          </a:xfrm>
          <a:prstGeom prst="rect">
            <a:avLst/>
          </a:prstGeom>
          <a:noFill/>
          <a:ln w="9525">
            <a:noFill/>
            <a:miter lim="800000"/>
            <a:headEnd/>
            <a:tailEnd/>
          </a:ln>
        </p:spPr>
        <p:txBody>
          <a:bodyPr>
            <a:spAutoFit/>
          </a:bodyPr>
          <a:lstStyle/>
          <a:p>
            <a:pPr>
              <a:tabLst>
                <a:tab pos="95250" algn="ctr"/>
                <a:tab pos="1517650" algn="ctr"/>
                <a:tab pos="2940050" algn="ctr"/>
                <a:tab pos="4362450" algn="ctr"/>
                <a:tab pos="5784850" algn="ctr"/>
              </a:tabLst>
            </a:pPr>
            <a:r>
              <a:rPr lang="en-GB" sz="1400">
                <a:solidFill>
                  <a:schemeClr val="bg1"/>
                </a:solidFill>
                <a:cs typeface="Arial" charset="0"/>
              </a:rPr>
              <a:t>	0	100	200	300	400</a:t>
            </a:r>
          </a:p>
        </p:txBody>
      </p:sp>
      <p:sp>
        <p:nvSpPr>
          <p:cNvPr id="249872" name="TextBox 18"/>
          <p:cNvSpPr txBox="1">
            <a:spLocks noChangeArrowheads="1"/>
          </p:cNvSpPr>
          <p:nvPr/>
        </p:nvSpPr>
        <p:spPr bwMode="auto">
          <a:xfrm>
            <a:off x="1340308" y="4869161"/>
            <a:ext cx="412292" cy="307777"/>
          </a:xfrm>
          <a:prstGeom prst="rect">
            <a:avLst/>
          </a:prstGeom>
          <a:noFill/>
          <a:ln w="9525">
            <a:noFill/>
            <a:miter lim="800000"/>
            <a:headEnd/>
            <a:tailEnd/>
          </a:ln>
        </p:spPr>
        <p:txBody>
          <a:bodyPr wrap="none">
            <a:spAutoFit/>
          </a:bodyPr>
          <a:lstStyle/>
          <a:p>
            <a:pPr algn="r"/>
            <a:r>
              <a:rPr lang="en-GB" sz="1400" dirty="0">
                <a:solidFill>
                  <a:schemeClr val="bg1"/>
                </a:solidFill>
                <a:cs typeface="Arial" charset="0"/>
              </a:rPr>
              <a:t>0.4</a:t>
            </a:r>
          </a:p>
        </p:txBody>
      </p:sp>
      <p:sp>
        <p:nvSpPr>
          <p:cNvPr id="249873" name="TextBox 19"/>
          <p:cNvSpPr txBox="1">
            <a:spLocks noChangeArrowheads="1"/>
          </p:cNvSpPr>
          <p:nvPr/>
        </p:nvSpPr>
        <p:spPr bwMode="auto">
          <a:xfrm>
            <a:off x="1690688" y="5967413"/>
            <a:ext cx="5859462" cy="307975"/>
          </a:xfrm>
          <a:prstGeom prst="rect">
            <a:avLst/>
          </a:prstGeom>
          <a:noFill/>
          <a:ln w="9525">
            <a:noFill/>
            <a:miter lim="800000"/>
            <a:headEnd/>
            <a:tailEnd/>
          </a:ln>
        </p:spPr>
        <p:txBody>
          <a:bodyPr>
            <a:spAutoFit/>
          </a:bodyPr>
          <a:lstStyle/>
          <a:p>
            <a:pPr algn="ctr">
              <a:tabLst>
                <a:tab pos="342900" algn="ctr"/>
                <a:tab pos="1187450" algn="ctr"/>
              </a:tabLst>
            </a:pPr>
            <a:r>
              <a:rPr lang="en-GB" sz="1400">
                <a:solidFill>
                  <a:schemeClr val="bg1"/>
                </a:solidFill>
                <a:cs typeface="Arial" charset="0"/>
              </a:rPr>
              <a:t>Time (days)</a:t>
            </a:r>
          </a:p>
        </p:txBody>
      </p:sp>
      <p:sp>
        <p:nvSpPr>
          <p:cNvPr id="249874" name="TextBox 20"/>
          <p:cNvSpPr txBox="1">
            <a:spLocks noChangeArrowheads="1"/>
          </p:cNvSpPr>
          <p:nvPr/>
        </p:nvSpPr>
        <p:spPr bwMode="auto">
          <a:xfrm>
            <a:off x="6091238" y="4994573"/>
            <a:ext cx="779381" cy="307777"/>
          </a:xfrm>
          <a:prstGeom prst="rect">
            <a:avLst/>
          </a:prstGeom>
          <a:noFill/>
          <a:ln w="9525">
            <a:noFill/>
            <a:miter lim="800000"/>
            <a:headEnd/>
            <a:tailEnd/>
          </a:ln>
        </p:spPr>
        <p:txBody>
          <a:bodyPr wrap="none">
            <a:spAutoFit/>
          </a:bodyPr>
          <a:lstStyle/>
          <a:p>
            <a:r>
              <a:rPr lang="en-GB" sz="1400">
                <a:solidFill>
                  <a:schemeClr val="bg1"/>
                </a:solidFill>
                <a:cs typeface="Arial" charset="0"/>
              </a:rPr>
              <a:t>p&lt;0.001</a:t>
            </a:r>
          </a:p>
        </p:txBody>
      </p:sp>
      <p:grpSp>
        <p:nvGrpSpPr>
          <p:cNvPr id="2" name="Group 117766"/>
          <p:cNvGrpSpPr>
            <a:grpSpLocks/>
          </p:cNvGrpSpPr>
          <p:nvPr/>
        </p:nvGrpSpPr>
        <p:grpSpPr bwMode="auto">
          <a:xfrm>
            <a:off x="1708150" y="3959523"/>
            <a:ext cx="5800725" cy="1858963"/>
            <a:chOff x="2030413" y="4041775"/>
            <a:chExt cx="5438775" cy="1743075"/>
          </a:xfrm>
        </p:grpSpPr>
        <p:sp>
          <p:nvSpPr>
            <p:cNvPr id="249876" name="Freeform 6"/>
            <p:cNvSpPr>
              <a:spLocks/>
            </p:cNvSpPr>
            <p:nvPr/>
          </p:nvSpPr>
          <p:spPr bwMode="auto">
            <a:xfrm>
              <a:off x="2119313" y="4041775"/>
              <a:ext cx="5349875" cy="1654175"/>
            </a:xfrm>
            <a:custGeom>
              <a:avLst/>
              <a:gdLst>
                <a:gd name="T0" fmla="*/ 0 w 3370"/>
                <a:gd name="T1" fmla="*/ 0 h 1042"/>
                <a:gd name="T2" fmla="*/ 0 w 3370"/>
                <a:gd name="T3" fmla="*/ 1654175 h 1042"/>
                <a:gd name="T4" fmla="*/ 5349875 w 3370"/>
                <a:gd name="T5" fmla="*/ 1654175 h 1042"/>
                <a:gd name="T6" fmla="*/ 0 60000 65536"/>
                <a:gd name="T7" fmla="*/ 0 60000 65536"/>
                <a:gd name="T8" fmla="*/ 0 60000 65536"/>
                <a:gd name="T9" fmla="*/ 0 w 3370"/>
                <a:gd name="T10" fmla="*/ 0 h 1042"/>
                <a:gd name="T11" fmla="*/ 3370 w 3370"/>
                <a:gd name="T12" fmla="*/ 1042 h 1042"/>
              </a:gdLst>
              <a:ahLst/>
              <a:cxnLst>
                <a:cxn ang="T6">
                  <a:pos x="T0" y="T1"/>
                </a:cxn>
                <a:cxn ang="T7">
                  <a:pos x="T2" y="T3"/>
                </a:cxn>
                <a:cxn ang="T8">
                  <a:pos x="T4" y="T5"/>
                </a:cxn>
              </a:cxnLst>
              <a:rect l="T9" t="T10" r="T11" b="T12"/>
              <a:pathLst>
                <a:path w="3370" h="1042">
                  <a:moveTo>
                    <a:pt x="0" y="0"/>
                  </a:moveTo>
                  <a:lnTo>
                    <a:pt x="0" y="1042"/>
                  </a:lnTo>
                  <a:lnTo>
                    <a:pt x="3370" y="1042"/>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49877" name="Freeform 7"/>
            <p:cNvSpPr>
              <a:spLocks/>
            </p:cNvSpPr>
            <p:nvPr/>
          </p:nvSpPr>
          <p:spPr bwMode="auto">
            <a:xfrm>
              <a:off x="2157413" y="4054475"/>
              <a:ext cx="4851400" cy="273050"/>
            </a:xfrm>
            <a:custGeom>
              <a:avLst/>
              <a:gdLst>
                <a:gd name="T0" fmla="*/ 0 w 3056"/>
                <a:gd name="T1" fmla="*/ 0 h 172"/>
                <a:gd name="T2" fmla="*/ 34925 w 3056"/>
                <a:gd name="T3" fmla="*/ 0 h 172"/>
                <a:gd name="T4" fmla="*/ 34925 w 3056"/>
                <a:gd name="T5" fmla="*/ 22225 h 172"/>
                <a:gd name="T6" fmla="*/ 88900 w 3056"/>
                <a:gd name="T7" fmla="*/ 22225 h 172"/>
                <a:gd name="T8" fmla="*/ 88900 w 3056"/>
                <a:gd name="T9" fmla="*/ 31750 h 172"/>
                <a:gd name="T10" fmla="*/ 134938 w 3056"/>
                <a:gd name="T11" fmla="*/ 31750 h 172"/>
                <a:gd name="T12" fmla="*/ 134938 w 3056"/>
                <a:gd name="T13" fmla="*/ 41275 h 172"/>
                <a:gd name="T14" fmla="*/ 477838 w 3056"/>
                <a:gd name="T15" fmla="*/ 41275 h 172"/>
                <a:gd name="T16" fmla="*/ 477838 w 3056"/>
                <a:gd name="T17" fmla="*/ 57150 h 172"/>
                <a:gd name="T18" fmla="*/ 515938 w 3056"/>
                <a:gd name="T19" fmla="*/ 57150 h 172"/>
                <a:gd name="T20" fmla="*/ 515938 w 3056"/>
                <a:gd name="T21" fmla="*/ 66675 h 172"/>
                <a:gd name="T22" fmla="*/ 611187 w 3056"/>
                <a:gd name="T23" fmla="*/ 66675 h 172"/>
                <a:gd name="T24" fmla="*/ 611187 w 3056"/>
                <a:gd name="T25" fmla="*/ 76200 h 172"/>
                <a:gd name="T26" fmla="*/ 715962 w 3056"/>
                <a:gd name="T27" fmla="*/ 76200 h 172"/>
                <a:gd name="T28" fmla="*/ 715962 w 3056"/>
                <a:gd name="T29" fmla="*/ 82550 h 172"/>
                <a:gd name="T30" fmla="*/ 919163 w 3056"/>
                <a:gd name="T31" fmla="*/ 82550 h 172"/>
                <a:gd name="T32" fmla="*/ 919163 w 3056"/>
                <a:gd name="T33" fmla="*/ 92075 h 172"/>
                <a:gd name="T34" fmla="*/ 985838 w 3056"/>
                <a:gd name="T35" fmla="*/ 92075 h 172"/>
                <a:gd name="T36" fmla="*/ 985838 w 3056"/>
                <a:gd name="T37" fmla="*/ 101600 h 172"/>
                <a:gd name="T38" fmla="*/ 1020763 w 3056"/>
                <a:gd name="T39" fmla="*/ 101600 h 172"/>
                <a:gd name="T40" fmla="*/ 1020763 w 3056"/>
                <a:gd name="T41" fmla="*/ 111125 h 172"/>
                <a:gd name="T42" fmla="*/ 1265237 w 3056"/>
                <a:gd name="T43" fmla="*/ 111125 h 172"/>
                <a:gd name="T44" fmla="*/ 1265237 w 3056"/>
                <a:gd name="T45" fmla="*/ 123825 h 172"/>
                <a:gd name="T46" fmla="*/ 1395412 w 3056"/>
                <a:gd name="T47" fmla="*/ 123825 h 172"/>
                <a:gd name="T48" fmla="*/ 1395412 w 3056"/>
                <a:gd name="T49" fmla="*/ 130175 h 172"/>
                <a:gd name="T50" fmla="*/ 1439862 w 3056"/>
                <a:gd name="T51" fmla="*/ 130175 h 172"/>
                <a:gd name="T52" fmla="*/ 1439862 w 3056"/>
                <a:gd name="T53" fmla="*/ 146050 h 172"/>
                <a:gd name="T54" fmla="*/ 1477962 w 3056"/>
                <a:gd name="T55" fmla="*/ 146050 h 172"/>
                <a:gd name="T56" fmla="*/ 1477962 w 3056"/>
                <a:gd name="T57" fmla="*/ 155575 h 172"/>
                <a:gd name="T58" fmla="*/ 1744663 w 3056"/>
                <a:gd name="T59" fmla="*/ 155575 h 172"/>
                <a:gd name="T60" fmla="*/ 1744663 w 3056"/>
                <a:gd name="T61" fmla="*/ 165100 h 172"/>
                <a:gd name="T62" fmla="*/ 2347913 w 3056"/>
                <a:gd name="T63" fmla="*/ 165100 h 172"/>
                <a:gd name="T64" fmla="*/ 2347913 w 3056"/>
                <a:gd name="T65" fmla="*/ 171450 h 172"/>
                <a:gd name="T66" fmla="*/ 2446337 w 3056"/>
                <a:gd name="T67" fmla="*/ 171450 h 172"/>
                <a:gd name="T68" fmla="*/ 2446337 w 3056"/>
                <a:gd name="T69" fmla="*/ 180975 h 172"/>
                <a:gd name="T70" fmla="*/ 2586037 w 3056"/>
                <a:gd name="T71" fmla="*/ 180975 h 172"/>
                <a:gd name="T72" fmla="*/ 2586037 w 3056"/>
                <a:gd name="T73" fmla="*/ 190500 h 172"/>
                <a:gd name="T74" fmla="*/ 2681287 w 3056"/>
                <a:gd name="T75" fmla="*/ 190500 h 172"/>
                <a:gd name="T76" fmla="*/ 2681287 w 3056"/>
                <a:gd name="T77" fmla="*/ 193675 h 172"/>
                <a:gd name="T78" fmla="*/ 2922587 w 3056"/>
                <a:gd name="T79" fmla="*/ 193675 h 172"/>
                <a:gd name="T80" fmla="*/ 2922587 w 3056"/>
                <a:gd name="T81" fmla="*/ 209550 h 172"/>
                <a:gd name="T82" fmla="*/ 3068637 w 3056"/>
                <a:gd name="T83" fmla="*/ 209550 h 172"/>
                <a:gd name="T84" fmla="*/ 3068637 w 3056"/>
                <a:gd name="T85" fmla="*/ 215900 h 172"/>
                <a:gd name="T86" fmla="*/ 3595688 w 3056"/>
                <a:gd name="T87" fmla="*/ 215900 h 172"/>
                <a:gd name="T88" fmla="*/ 3595688 w 3056"/>
                <a:gd name="T89" fmla="*/ 225425 h 172"/>
                <a:gd name="T90" fmla="*/ 3840163 w 3056"/>
                <a:gd name="T91" fmla="*/ 225425 h 172"/>
                <a:gd name="T92" fmla="*/ 3840163 w 3056"/>
                <a:gd name="T93" fmla="*/ 231775 h 172"/>
                <a:gd name="T94" fmla="*/ 4021138 w 3056"/>
                <a:gd name="T95" fmla="*/ 231775 h 172"/>
                <a:gd name="T96" fmla="*/ 4021138 w 3056"/>
                <a:gd name="T97" fmla="*/ 238125 h 172"/>
                <a:gd name="T98" fmla="*/ 4294188 w 3056"/>
                <a:gd name="T99" fmla="*/ 238125 h 172"/>
                <a:gd name="T100" fmla="*/ 4294188 w 3056"/>
                <a:gd name="T101" fmla="*/ 247650 h 172"/>
                <a:gd name="T102" fmla="*/ 4418013 w 3056"/>
                <a:gd name="T103" fmla="*/ 247650 h 172"/>
                <a:gd name="T104" fmla="*/ 4418013 w 3056"/>
                <a:gd name="T105" fmla="*/ 254000 h 172"/>
                <a:gd name="T106" fmla="*/ 4579938 w 3056"/>
                <a:gd name="T107" fmla="*/ 254000 h 172"/>
                <a:gd name="T108" fmla="*/ 4579938 w 3056"/>
                <a:gd name="T109" fmla="*/ 263525 h 172"/>
                <a:gd name="T110" fmla="*/ 4614863 w 3056"/>
                <a:gd name="T111" fmla="*/ 263525 h 172"/>
                <a:gd name="T112" fmla="*/ 4614863 w 3056"/>
                <a:gd name="T113" fmla="*/ 273050 h 172"/>
                <a:gd name="T114" fmla="*/ 4851400 w 3056"/>
                <a:gd name="T115" fmla="*/ 273050 h 1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056"/>
                <a:gd name="T175" fmla="*/ 0 h 172"/>
                <a:gd name="T176" fmla="*/ 3056 w 3056"/>
                <a:gd name="T177" fmla="*/ 172 h 1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056" h="172">
                  <a:moveTo>
                    <a:pt x="0" y="0"/>
                  </a:moveTo>
                  <a:lnTo>
                    <a:pt x="22" y="0"/>
                  </a:lnTo>
                  <a:lnTo>
                    <a:pt x="22" y="14"/>
                  </a:lnTo>
                  <a:lnTo>
                    <a:pt x="56" y="14"/>
                  </a:lnTo>
                  <a:lnTo>
                    <a:pt x="56" y="20"/>
                  </a:lnTo>
                  <a:lnTo>
                    <a:pt x="85" y="20"/>
                  </a:lnTo>
                  <a:lnTo>
                    <a:pt x="85" y="26"/>
                  </a:lnTo>
                  <a:lnTo>
                    <a:pt x="301" y="26"/>
                  </a:lnTo>
                  <a:lnTo>
                    <a:pt x="301" y="36"/>
                  </a:lnTo>
                  <a:lnTo>
                    <a:pt x="325" y="36"/>
                  </a:lnTo>
                  <a:lnTo>
                    <a:pt x="325" y="42"/>
                  </a:lnTo>
                  <a:lnTo>
                    <a:pt x="385" y="42"/>
                  </a:lnTo>
                  <a:lnTo>
                    <a:pt x="385" y="48"/>
                  </a:lnTo>
                  <a:lnTo>
                    <a:pt x="451" y="48"/>
                  </a:lnTo>
                  <a:lnTo>
                    <a:pt x="451" y="52"/>
                  </a:lnTo>
                  <a:lnTo>
                    <a:pt x="579" y="52"/>
                  </a:lnTo>
                  <a:lnTo>
                    <a:pt x="579" y="58"/>
                  </a:lnTo>
                  <a:lnTo>
                    <a:pt x="621" y="58"/>
                  </a:lnTo>
                  <a:lnTo>
                    <a:pt x="621" y="64"/>
                  </a:lnTo>
                  <a:lnTo>
                    <a:pt x="643" y="64"/>
                  </a:lnTo>
                  <a:lnTo>
                    <a:pt x="643" y="70"/>
                  </a:lnTo>
                  <a:lnTo>
                    <a:pt x="797" y="70"/>
                  </a:lnTo>
                  <a:lnTo>
                    <a:pt x="797" y="78"/>
                  </a:lnTo>
                  <a:lnTo>
                    <a:pt x="879" y="78"/>
                  </a:lnTo>
                  <a:lnTo>
                    <a:pt x="879" y="82"/>
                  </a:lnTo>
                  <a:lnTo>
                    <a:pt x="907" y="82"/>
                  </a:lnTo>
                  <a:lnTo>
                    <a:pt x="907" y="92"/>
                  </a:lnTo>
                  <a:lnTo>
                    <a:pt x="931" y="92"/>
                  </a:lnTo>
                  <a:lnTo>
                    <a:pt x="931" y="98"/>
                  </a:lnTo>
                  <a:lnTo>
                    <a:pt x="1099" y="98"/>
                  </a:lnTo>
                  <a:lnTo>
                    <a:pt x="1099" y="104"/>
                  </a:lnTo>
                  <a:lnTo>
                    <a:pt x="1479" y="104"/>
                  </a:lnTo>
                  <a:lnTo>
                    <a:pt x="1479" y="108"/>
                  </a:lnTo>
                  <a:lnTo>
                    <a:pt x="1541" y="108"/>
                  </a:lnTo>
                  <a:lnTo>
                    <a:pt x="1541" y="114"/>
                  </a:lnTo>
                  <a:lnTo>
                    <a:pt x="1629" y="114"/>
                  </a:lnTo>
                  <a:lnTo>
                    <a:pt x="1629" y="120"/>
                  </a:lnTo>
                  <a:lnTo>
                    <a:pt x="1689" y="120"/>
                  </a:lnTo>
                  <a:lnTo>
                    <a:pt x="1689" y="122"/>
                  </a:lnTo>
                  <a:lnTo>
                    <a:pt x="1841" y="122"/>
                  </a:lnTo>
                  <a:lnTo>
                    <a:pt x="1841" y="132"/>
                  </a:lnTo>
                  <a:lnTo>
                    <a:pt x="1933" y="132"/>
                  </a:lnTo>
                  <a:lnTo>
                    <a:pt x="1933" y="136"/>
                  </a:lnTo>
                  <a:lnTo>
                    <a:pt x="2265" y="136"/>
                  </a:lnTo>
                  <a:lnTo>
                    <a:pt x="2265" y="142"/>
                  </a:lnTo>
                  <a:lnTo>
                    <a:pt x="2419" y="142"/>
                  </a:lnTo>
                  <a:lnTo>
                    <a:pt x="2419" y="146"/>
                  </a:lnTo>
                  <a:lnTo>
                    <a:pt x="2533" y="146"/>
                  </a:lnTo>
                  <a:lnTo>
                    <a:pt x="2533" y="150"/>
                  </a:lnTo>
                  <a:lnTo>
                    <a:pt x="2705" y="150"/>
                  </a:lnTo>
                  <a:lnTo>
                    <a:pt x="2705" y="156"/>
                  </a:lnTo>
                  <a:lnTo>
                    <a:pt x="2783" y="156"/>
                  </a:lnTo>
                  <a:lnTo>
                    <a:pt x="2783" y="160"/>
                  </a:lnTo>
                  <a:lnTo>
                    <a:pt x="2885" y="160"/>
                  </a:lnTo>
                  <a:lnTo>
                    <a:pt x="2885" y="166"/>
                  </a:lnTo>
                  <a:lnTo>
                    <a:pt x="2907" y="166"/>
                  </a:lnTo>
                  <a:lnTo>
                    <a:pt x="2907" y="172"/>
                  </a:lnTo>
                  <a:lnTo>
                    <a:pt x="3056" y="172"/>
                  </a:lnTo>
                </a:path>
              </a:pathLst>
            </a:custGeom>
            <a:no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249878" name="Freeform 8"/>
            <p:cNvSpPr>
              <a:spLocks/>
            </p:cNvSpPr>
            <p:nvPr/>
          </p:nvSpPr>
          <p:spPr bwMode="auto">
            <a:xfrm>
              <a:off x="2157413" y="4073525"/>
              <a:ext cx="4851400" cy="539750"/>
            </a:xfrm>
            <a:custGeom>
              <a:avLst/>
              <a:gdLst>
                <a:gd name="T0" fmla="*/ 31750 w 3056"/>
                <a:gd name="T1" fmla="*/ 0 h 340"/>
                <a:gd name="T2" fmla="*/ 44450 w 3056"/>
                <a:gd name="T3" fmla="*/ 34925 h 340"/>
                <a:gd name="T4" fmla="*/ 63500 w 3056"/>
                <a:gd name="T5" fmla="*/ 47625 h 340"/>
                <a:gd name="T6" fmla="*/ 82550 w 3056"/>
                <a:gd name="T7" fmla="*/ 66675 h 340"/>
                <a:gd name="T8" fmla="*/ 98425 w 3056"/>
                <a:gd name="T9" fmla="*/ 73025 h 340"/>
                <a:gd name="T10" fmla="*/ 144463 w 3056"/>
                <a:gd name="T11" fmla="*/ 98425 h 340"/>
                <a:gd name="T12" fmla="*/ 153987 w 3056"/>
                <a:gd name="T13" fmla="*/ 107950 h 340"/>
                <a:gd name="T14" fmla="*/ 173037 w 3056"/>
                <a:gd name="T15" fmla="*/ 117475 h 340"/>
                <a:gd name="T16" fmla="*/ 195262 w 3056"/>
                <a:gd name="T17" fmla="*/ 127000 h 340"/>
                <a:gd name="T18" fmla="*/ 214313 w 3056"/>
                <a:gd name="T19" fmla="*/ 136525 h 340"/>
                <a:gd name="T20" fmla="*/ 239713 w 3056"/>
                <a:gd name="T21" fmla="*/ 142875 h 340"/>
                <a:gd name="T22" fmla="*/ 255588 w 3056"/>
                <a:gd name="T23" fmla="*/ 165100 h 340"/>
                <a:gd name="T24" fmla="*/ 290513 w 3056"/>
                <a:gd name="T25" fmla="*/ 174625 h 340"/>
                <a:gd name="T26" fmla="*/ 347662 w 3056"/>
                <a:gd name="T27" fmla="*/ 187325 h 340"/>
                <a:gd name="T28" fmla="*/ 455613 w 3056"/>
                <a:gd name="T29" fmla="*/ 203200 h 340"/>
                <a:gd name="T30" fmla="*/ 471488 w 3056"/>
                <a:gd name="T31" fmla="*/ 209550 h 340"/>
                <a:gd name="T32" fmla="*/ 493713 w 3056"/>
                <a:gd name="T33" fmla="*/ 222250 h 340"/>
                <a:gd name="T34" fmla="*/ 560388 w 3056"/>
                <a:gd name="T35" fmla="*/ 225425 h 340"/>
                <a:gd name="T36" fmla="*/ 569913 w 3056"/>
                <a:gd name="T37" fmla="*/ 234950 h 340"/>
                <a:gd name="T38" fmla="*/ 652462 w 3056"/>
                <a:gd name="T39" fmla="*/ 244475 h 340"/>
                <a:gd name="T40" fmla="*/ 661987 w 3056"/>
                <a:gd name="T41" fmla="*/ 254000 h 340"/>
                <a:gd name="T42" fmla="*/ 804862 w 3056"/>
                <a:gd name="T43" fmla="*/ 260350 h 340"/>
                <a:gd name="T44" fmla="*/ 836613 w 3056"/>
                <a:gd name="T45" fmla="*/ 276225 h 340"/>
                <a:gd name="T46" fmla="*/ 849313 w 3056"/>
                <a:gd name="T47" fmla="*/ 292100 h 340"/>
                <a:gd name="T48" fmla="*/ 862013 w 3056"/>
                <a:gd name="T49" fmla="*/ 301625 h 340"/>
                <a:gd name="T50" fmla="*/ 950913 w 3056"/>
                <a:gd name="T51" fmla="*/ 307975 h 340"/>
                <a:gd name="T52" fmla="*/ 995363 w 3056"/>
                <a:gd name="T53" fmla="*/ 314325 h 340"/>
                <a:gd name="T54" fmla="*/ 1020763 w 3056"/>
                <a:gd name="T55" fmla="*/ 327025 h 340"/>
                <a:gd name="T56" fmla="*/ 1144588 w 3056"/>
                <a:gd name="T57" fmla="*/ 336550 h 340"/>
                <a:gd name="T58" fmla="*/ 1189038 w 3056"/>
                <a:gd name="T59" fmla="*/ 339725 h 340"/>
                <a:gd name="T60" fmla="*/ 1277937 w 3056"/>
                <a:gd name="T61" fmla="*/ 352425 h 340"/>
                <a:gd name="T62" fmla="*/ 1296987 w 3056"/>
                <a:gd name="T63" fmla="*/ 368300 h 340"/>
                <a:gd name="T64" fmla="*/ 1319212 w 3056"/>
                <a:gd name="T65" fmla="*/ 377825 h 340"/>
                <a:gd name="T66" fmla="*/ 1525587 w 3056"/>
                <a:gd name="T67" fmla="*/ 387350 h 340"/>
                <a:gd name="T68" fmla="*/ 1662113 w 3056"/>
                <a:gd name="T69" fmla="*/ 400050 h 340"/>
                <a:gd name="T70" fmla="*/ 1798638 w 3056"/>
                <a:gd name="T71" fmla="*/ 406400 h 340"/>
                <a:gd name="T72" fmla="*/ 2424113 w 3056"/>
                <a:gd name="T73" fmla="*/ 415925 h 340"/>
                <a:gd name="T74" fmla="*/ 2617787 w 3056"/>
                <a:gd name="T75" fmla="*/ 422275 h 340"/>
                <a:gd name="T76" fmla="*/ 2636837 w 3056"/>
                <a:gd name="T77" fmla="*/ 431800 h 340"/>
                <a:gd name="T78" fmla="*/ 2652712 w 3056"/>
                <a:gd name="T79" fmla="*/ 441325 h 340"/>
                <a:gd name="T80" fmla="*/ 2830512 w 3056"/>
                <a:gd name="T81" fmla="*/ 447675 h 340"/>
                <a:gd name="T82" fmla="*/ 2916237 w 3056"/>
                <a:gd name="T83" fmla="*/ 454025 h 340"/>
                <a:gd name="T84" fmla="*/ 3325813 w 3056"/>
                <a:gd name="T85" fmla="*/ 460375 h 340"/>
                <a:gd name="T86" fmla="*/ 3557588 w 3056"/>
                <a:gd name="T87" fmla="*/ 469900 h 340"/>
                <a:gd name="T88" fmla="*/ 3671888 w 3056"/>
                <a:gd name="T89" fmla="*/ 479425 h 340"/>
                <a:gd name="T90" fmla="*/ 3976688 w 3056"/>
                <a:gd name="T91" fmla="*/ 485775 h 340"/>
                <a:gd name="T92" fmla="*/ 4062413 w 3056"/>
                <a:gd name="T93" fmla="*/ 495300 h 340"/>
                <a:gd name="T94" fmla="*/ 4179888 w 3056"/>
                <a:gd name="T95" fmla="*/ 508000 h 340"/>
                <a:gd name="T96" fmla="*/ 4662488 w 3056"/>
                <a:gd name="T97" fmla="*/ 517525 h 340"/>
                <a:gd name="T98" fmla="*/ 4727575 w 3056"/>
                <a:gd name="T99" fmla="*/ 527050 h 340"/>
                <a:gd name="T100" fmla="*/ 4851400 w 3056"/>
                <a:gd name="T101" fmla="*/ 539750 h 3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56"/>
                <a:gd name="T154" fmla="*/ 0 h 340"/>
                <a:gd name="T155" fmla="*/ 3056 w 3056"/>
                <a:gd name="T156" fmla="*/ 340 h 3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56" h="340">
                  <a:moveTo>
                    <a:pt x="0" y="0"/>
                  </a:moveTo>
                  <a:lnTo>
                    <a:pt x="20" y="0"/>
                  </a:lnTo>
                  <a:lnTo>
                    <a:pt x="20" y="22"/>
                  </a:lnTo>
                  <a:lnTo>
                    <a:pt x="28" y="22"/>
                  </a:lnTo>
                  <a:lnTo>
                    <a:pt x="28" y="30"/>
                  </a:lnTo>
                  <a:lnTo>
                    <a:pt x="40" y="30"/>
                  </a:lnTo>
                  <a:lnTo>
                    <a:pt x="40" y="42"/>
                  </a:lnTo>
                  <a:lnTo>
                    <a:pt x="52" y="42"/>
                  </a:lnTo>
                  <a:lnTo>
                    <a:pt x="52" y="46"/>
                  </a:lnTo>
                  <a:lnTo>
                    <a:pt x="62" y="46"/>
                  </a:lnTo>
                  <a:lnTo>
                    <a:pt x="62" y="62"/>
                  </a:lnTo>
                  <a:lnTo>
                    <a:pt x="91" y="62"/>
                  </a:lnTo>
                  <a:lnTo>
                    <a:pt x="91" y="68"/>
                  </a:lnTo>
                  <a:lnTo>
                    <a:pt x="97" y="68"/>
                  </a:lnTo>
                  <a:lnTo>
                    <a:pt x="97" y="74"/>
                  </a:lnTo>
                  <a:lnTo>
                    <a:pt x="109" y="74"/>
                  </a:lnTo>
                  <a:lnTo>
                    <a:pt x="109" y="80"/>
                  </a:lnTo>
                  <a:lnTo>
                    <a:pt x="123" y="80"/>
                  </a:lnTo>
                  <a:lnTo>
                    <a:pt x="123" y="86"/>
                  </a:lnTo>
                  <a:lnTo>
                    <a:pt x="135" y="86"/>
                  </a:lnTo>
                  <a:lnTo>
                    <a:pt x="135" y="90"/>
                  </a:lnTo>
                  <a:lnTo>
                    <a:pt x="151" y="90"/>
                  </a:lnTo>
                  <a:lnTo>
                    <a:pt x="151" y="104"/>
                  </a:lnTo>
                  <a:lnTo>
                    <a:pt x="161" y="104"/>
                  </a:lnTo>
                  <a:lnTo>
                    <a:pt x="161" y="110"/>
                  </a:lnTo>
                  <a:lnTo>
                    <a:pt x="183" y="110"/>
                  </a:lnTo>
                  <a:lnTo>
                    <a:pt x="183" y="118"/>
                  </a:lnTo>
                  <a:lnTo>
                    <a:pt x="219" y="118"/>
                  </a:lnTo>
                  <a:lnTo>
                    <a:pt x="219" y="128"/>
                  </a:lnTo>
                  <a:lnTo>
                    <a:pt x="287" y="128"/>
                  </a:lnTo>
                  <a:lnTo>
                    <a:pt x="287" y="132"/>
                  </a:lnTo>
                  <a:lnTo>
                    <a:pt x="297" y="132"/>
                  </a:lnTo>
                  <a:lnTo>
                    <a:pt x="297" y="140"/>
                  </a:lnTo>
                  <a:lnTo>
                    <a:pt x="311" y="140"/>
                  </a:lnTo>
                  <a:lnTo>
                    <a:pt x="311" y="142"/>
                  </a:lnTo>
                  <a:lnTo>
                    <a:pt x="353" y="142"/>
                  </a:lnTo>
                  <a:lnTo>
                    <a:pt x="353" y="148"/>
                  </a:lnTo>
                  <a:lnTo>
                    <a:pt x="359" y="148"/>
                  </a:lnTo>
                  <a:lnTo>
                    <a:pt x="359" y="154"/>
                  </a:lnTo>
                  <a:lnTo>
                    <a:pt x="411" y="154"/>
                  </a:lnTo>
                  <a:lnTo>
                    <a:pt x="411" y="160"/>
                  </a:lnTo>
                  <a:lnTo>
                    <a:pt x="417" y="160"/>
                  </a:lnTo>
                  <a:lnTo>
                    <a:pt x="417" y="164"/>
                  </a:lnTo>
                  <a:lnTo>
                    <a:pt x="507" y="164"/>
                  </a:lnTo>
                  <a:lnTo>
                    <a:pt x="507" y="174"/>
                  </a:lnTo>
                  <a:lnTo>
                    <a:pt x="527" y="174"/>
                  </a:lnTo>
                  <a:lnTo>
                    <a:pt x="527" y="184"/>
                  </a:lnTo>
                  <a:lnTo>
                    <a:pt x="535" y="184"/>
                  </a:lnTo>
                  <a:lnTo>
                    <a:pt x="535" y="190"/>
                  </a:lnTo>
                  <a:lnTo>
                    <a:pt x="543" y="190"/>
                  </a:lnTo>
                  <a:lnTo>
                    <a:pt x="543" y="194"/>
                  </a:lnTo>
                  <a:lnTo>
                    <a:pt x="599" y="194"/>
                  </a:lnTo>
                  <a:lnTo>
                    <a:pt x="599" y="198"/>
                  </a:lnTo>
                  <a:lnTo>
                    <a:pt x="627" y="198"/>
                  </a:lnTo>
                  <a:lnTo>
                    <a:pt x="627" y="206"/>
                  </a:lnTo>
                  <a:lnTo>
                    <a:pt x="643" y="206"/>
                  </a:lnTo>
                  <a:lnTo>
                    <a:pt x="643" y="212"/>
                  </a:lnTo>
                  <a:lnTo>
                    <a:pt x="721" y="212"/>
                  </a:lnTo>
                  <a:lnTo>
                    <a:pt x="721" y="214"/>
                  </a:lnTo>
                  <a:lnTo>
                    <a:pt x="749" y="214"/>
                  </a:lnTo>
                  <a:lnTo>
                    <a:pt x="749" y="222"/>
                  </a:lnTo>
                  <a:lnTo>
                    <a:pt x="805" y="222"/>
                  </a:lnTo>
                  <a:lnTo>
                    <a:pt x="805" y="232"/>
                  </a:lnTo>
                  <a:lnTo>
                    <a:pt x="817" y="232"/>
                  </a:lnTo>
                  <a:lnTo>
                    <a:pt x="817" y="238"/>
                  </a:lnTo>
                  <a:lnTo>
                    <a:pt x="831" y="238"/>
                  </a:lnTo>
                  <a:lnTo>
                    <a:pt x="831" y="244"/>
                  </a:lnTo>
                  <a:lnTo>
                    <a:pt x="961" y="244"/>
                  </a:lnTo>
                  <a:lnTo>
                    <a:pt x="961" y="252"/>
                  </a:lnTo>
                  <a:lnTo>
                    <a:pt x="1047" y="252"/>
                  </a:lnTo>
                  <a:lnTo>
                    <a:pt x="1047" y="256"/>
                  </a:lnTo>
                  <a:lnTo>
                    <a:pt x="1133" y="256"/>
                  </a:lnTo>
                  <a:lnTo>
                    <a:pt x="1133" y="262"/>
                  </a:lnTo>
                  <a:lnTo>
                    <a:pt x="1527" y="262"/>
                  </a:lnTo>
                  <a:lnTo>
                    <a:pt x="1527" y="266"/>
                  </a:lnTo>
                  <a:lnTo>
                    <a:pt x="1649" y="266"/>
                  </a:lnTo>
                  <a:lnTo>
                    <a:pt x="1649" y="272"/>
                  </a:lnTo>
                  <a:lnTo>
                    <a:pt x="1661" y="272"/>
                  </a:lnTo>
                  <a:lnTo>
                    <a:pt x="1661" y="278"/>
                  </a:lnTo>
                  <a:lnTo>
                    <a:pt x="1671" y="278"/>
                  </a:lnTo>
                  <a:lnTo>
                    <a:pt x="1671" y="282"/>
                  </a:lnTo>
                  <a:lnTo>
                    <a:pt x="1783" y="282"/>
                  </a:lnTo>
                  <a:lnTo>
                    <a:pt x="1783" y="286"/>
                  </a:lnTo>
                  <a:lnTo>
                    <a:pt x="1837" y="286"/>
                  </a:lnTo>
                  <a:lnTo>
                    <a:pt x="1837" y="290"/>
                  </a:lnTo>
                  <a:lnTo>
                    <a:pt x="2095" y="290"/>
                  </a:lnTo>
                  <a:lnTo>
                    <a:pt x="2095" y="296"/>
                  </a:lnTo>
                  <a:lnTo>
                    <a:pt x="2241" y="296"/>
                  </a:lnTo>
                  <a:lnTo>
                    <a:pt x="2241" y="302"/>
                  </a:lnTo>
                  <a:lnTo>
                    <a:pt x="2313" y="302"/>
                  </a:lnTo>
                  <a:lnTo>
                    <a:pt x="2313" y="306"/>
                  </a:lnTo>
                  <a:lnTo>
                    <a:pt x="2505" y="306"/>
                  </a:lnTo>
                  <a:lnTo>
                    <a:pt x="2505" y="312"/>
                  </a:lnTo>
                  <a:lnTo>
                    <a:pt x="2559" y="312"/>
                  </a:lnTo>
                  <a:lnTo>
                    <a:pt x="2559" y="320"/>
                  </a:lnTo>
                  <a:lnTo>
                    <a:pt x="2633" y="320"/>
                  </a:lnTo>
                  <a:lnTo>
                    <a:pt x="2633" y="326"/>
                  </a:lnTo>
                  <a:lnTo>
                    <a:pt x="2937" y="326"/>
                  </a:lnTo>
                  <a:lnTo>
                    <a:pt x="2937" y="332"/>
                  </a:lnTo>
                  <a:lnTo>
                    <a:pt x="2978" y="332"/>
                  </a:lnTo>
                  <a:lnTo>
                    <a:pt x="2978" y="340"/>
                  </a:lnTo>
                  <a:lnTo>
                    <a:pt x="3056" y="340"/>
                  </a:lnTo>
                </a:path>
              </a:pathLst>
            </a:custGeom>
            <a:noFill/>
            <a:ln w="28575" cap="flat">
              <a:solidFill>
                <a:schemeClr val="accent6"/>
              </a:solidFill>
              <a:prstDash val="solid"/>
              <a:miter lim="800000"/>
              <a:headEnd/>
              <a:tailEnd/>
            </a:ln>
          </p:spPr>
          <p:txBody>
            <a:bodyPr/>
            <a:lstStyle/>
            <a:p>
              <a:endParaRPr lang="en-US" sz="1800">
                <a:solidFill>
                  <a:schemeClr val="bg1"/>
                </a:solidFill>
                <a:cs typeface="Arial" charset="0"/>
              </a:endParaRPr>
            </a:p>
          </p:txBody>
        </p:sp>
        <p:sp>
          <p:nvSpPr>
            <p:cNvPr id="249879" name="Line 9"/>
            <p:cNvSpPr>
              <a:spLocks noChangeShapeType="1"/>
            </p:cNvSpPr>
            <p:nvPr/>
          </p:nvSpPr>
          <p:spPr bwMode="auto">
            <a:xfrm flipH="1">
              <a:off x="2030413" y="4054475"/>
              <a:ext cx="889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0" name="Line 10"/>
            <p:cNvSpPr>
              <a:spLocks noChangeShapeType="1"/>
            </p:cNvSpPr>
            <p:nvPr/>
          </p:nvSpPr>
          <p:spPr bwMode="auto">
            <a:xfrm flipH="1">
              <a:off x="2030413" y="4381500"/>
              <a:ext cx="889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1" name="Line 11"/>
            <p:cNvSpPr>
              <a:spLocks noChangeShapeType="1"/>
            </p:cNvSpPr>
            <p:nvPr/>
          </p:nvSpPr>
          <p:spPr bwMode="auto">
            <a:xfrm flipH="1">
              <a:off x="2030413" y="4708525"/>
              <a:ext cx="889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2" name="Line 12"/>
            <p:cNvSpPr>
              <a:spLocks noChangeShapeType="1"/>
            </p:cNvSpPr>
            <p:nvPr/>
          </p:nvSpPr>
          <p:spPr bwMode="auto">
            <a:xfrm flipH="1">
              <a:off x="2030413" y="5038725"/>
              <a:ext cx="889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3" name="Line 13"/>
            <p:cNvSpPr>
              <a:spLocks noChangeShapeType="1"/>
            </p:cNvSpPr>
            <p:nvPr/>
          </p:nvSpPr>
          <p:spPr bwMode="auto">
            <a:xfrm>
              <a:off x="3457576" y="5695950"/>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4" name="Line 14"/>
            <p:cNvSpPr>
              <a:spLocks noChangeShapeType="1"/>
            </p:cNvSpPr>
            <p:nvPr/>
          </p:nvSpPr>
          <p:spPr bwMode="auto">
            <a:xfrm>
              <a:off x="4787901" y="5695950"/>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5" name="Line 15"/>
            <p:cNvSpPr>
              <a:spLocks noChangeShapeType="1"/>
            </p:cNvSpPr>
            <p:nvPr/>
          </p:nvSpPr>
          <p:spPr bwMode="auto">
            <a:xfrm>
              <a:off x="6121401" y="5695950"/>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6" name="Line 16"/>
            <p:cNvSpPr>
              <a:spLocks noChangeShapeType="1"/>
            </p:cNvSpPr>
            <p:nvPr/>
          </p:nvSpPr>
          <p:spPr bwMode="auto">
            <a:xfrm>
              <a:off x="7456488" y="5695950"/>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7" name="Line 17"/>
            <p:cNvSpPr>
              <a:spLocks noChangeShapeType="1"/>
            </p:cNvSpPr>
            <p:nvPr/>
          </p:nvSpPr>
          <p:spPr bwMode="auto">
            <a:xfrm>
              <a:off x="2119313" y="5695950"/>
              <a:ext cx="0" cy="8890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8" name="Line 18"/>
            <p:cNvSpPr>
              <a:spLocks noChangeShapeType="1"/>
            </p:cNvSpPr>
            <p:nvPr/>
          </p:nvSpPr>
          <p:spPr bwMode="auto">
            <a:xfrm flipH="1">
              <a:off x="2030413" y="5365750"/>
              <a:ext cx="889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49889" name="Line 19"/>
            <p:cNvSpPr>
              <a:spLocks noChangeShapeType="1"/>
            </p:cNvSpPr>
            <p:nvPr/>
          </p:nvSpPr>
          <p:spPr bwMode="auto">
            <a:xfrm flipH="1">
              <a:off x="2030413" y="5695950"/>
              <a:ext cx="889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grpSp>
      <p:sp>
        <p:nvSpPr>
          <p:cNvPr id="35" name="Text Box 4"/>
          <p:cNvSpPr txBox="1">
            <a:spLocks noChangeArrowheads="1"/>
          </p:cNvSpPr>
          <p:nvPr/>
        </p:nvSpPr>
        <p:spPr bwMode="auto">
          <a:xfrm>
            <a:off x="6595120" y="6462713"/>
            <a:ext cx="2345033" cy="315912"/>
          </a:xfrm>
          <a:prstGeom prst="rect">
            <a:avLst/>
          </a:prstGeom>
          <a:noFill/>
          <a:ln w="9525">
            <a:noFill/>
            <a:miter lim="800000"/>
            <a:headEnd/>
            <a:tailEnd/>
          </a:ln>
        </p:spPr>
        <p:txBody>
          <a:bodyPr lIns="0" tIns="0" rIns="0" bIns="0" anchor="b"/>
          <a:lstStyle/>
          <a:p>
            <a:pPr algn="r">
              <a:tabLst>
                <a:tab pos="655638" algn="l"/>
                <a:tab pos="1312863" algn="l"/>
                <a:tab pos="1968500" algn="l"/>
                <a:tab pos="2625725" algn="l"/>
                <a:tab pos="3282950" algn="l"/>
              </a:tabLst>
            </a:pPr>
            <a:r>
              <a:rPr lang="en-GB" sz="1000" dirty="0">
                <a:solidFill>
                  <a:schemeClr val="bg1"/>
                </a:solidFill>
                <a:ea typeface="msgothic"/>
                <a:cs typeface="msgothic"/>
              </a:rPr>
              <a:t/>
            </a:r>
            <a:br>
              <a:rPr lang="en-GB" sz="1000" dirty="0">
                <a:solidFill>
                  <a:schemeClr val="bg1"/>
                </a:solidFill>
                <a:ea typeface="msgothic"/>
                <a:cs typeface="msgothic"/>
              </a:rPr>
            </a:br>
            <a:r>
              <a:rPr lang="en-GB" sz="1000" dirty="0" err="1" smtClean="0">
                <a:solidFill>
                  <a:schemeClr val="bg1"/>
                </a:solidFill>
                <a:ea typeface="msgothic"/>
                <a:cs typeface="msgothic"/>
              </a:rPr>
              <a:t>Lassus</a:t>
            </a:r>
            <a:r>
              <a:rPr lang="en-GB" sz="1000" dirty="0" smtClean="0">
                <a:solidFill>
                  <a:schemeClr val="bg1"/>
                </a:solidFill>
                <a:ea typeface="msgothic"/>
                <a:cs typeface="msgothic"/>
              </a:rPr>
              <a:t> et al. Biomarkers 2011;16:302–310</a:t>
            </a:r>
            <a:endParaRPr lang="en-GB" sz="1000" dirty="0">
              <a:solidFill>
                <a:schemeClr val="bg1"/>
              </a:solidFill>
              <a:ea typeface="msgothic"/>
              <a:cs typeface="msgothic"/>
            </a:endParaRPr>
          </a:p>
        </p:txBody>
      </p:sp>
    </p:spTree>
    <p:extLst>
      <p:ext uri="{BB962C8B-B14F-4D97-AF65-F5344CB8AC3E}">
        <p14:creationId xmlns="" xmlns:p14="http://schemas.microsoft.com/office/powerpoint/2010/main" val="402648417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ext Box 4"/>
          <p:cNvSpPr txBox="1">
            <a:spLocks noChangeArrowheads="1"/>
          </p:cNvSpPr>
          <p:nvPr/>
        </p:nvSpPr>
        <p:spPr bwMode="auto">
          <a:xfrm>
            <a:off x="357189" y="6302375"/>
            <a:ext cx="2852840"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dirty="0">
                <a:solidFill>
                  <a:schemeClr val="bg1"/>
                </a:solidFill>
                <a:cs typeface="Arial" charset="0"/>
              </a:rPr>
              <a:t>PIIINP=</a:t>
            </a:r>
            <a:r>
              <a:rPr lang="en-GB" sz="1100" dirty="0" err="1">
                <a:solidFill>
                  <a:schemeClr val="bg1"/>
                </a:solidFill>
                <a:cs typeface="Arial" charset="0"/>
              </a:rPr>
              <a:t>procollagen</a:t>
            </a:r>
            <a:r>
              <a:rPr lang="en-GB" sz="1100" dirty="0">
                <a:solidFill>
                  <a:schemeClr val="bg1"/>
                </a:solidFill>
                <a:cs typeface="Arial" charset="0"/>
              </a:rPr>
              <a:t> type III N-terminal </a:t>
            </a:r>
            <a:r>
              <a:rPr lang="en-GB" sz="1100" dirty="0" smtClean="0">
                <a:solidFill>
                  <a:schemeClr val="bg1"/>
                </a:solidFill>
                <a:cs typeface="Arial" charset="0"/>
              </a:rPr>
              <a:t>peptide</a:t>
            </a:r>
            <a:endParaRPr lang="en-GB" sz="1100" dirty="0">
              <a:solidFill>
                <a:schemeClr val="bg1"/>
              </a:solidFill>
              <a:ea typeface="msgothic"/>
              <a:cs typeface="msgothic"/>
            </a:endParaRPr>
          </a:p>
          <a:p>
            <a:pPr>
              <a:tabLst>
                <a:tab pos="655638" algn="l"/>
                <a:tab pos="1312863" algn="l"/>
                <a:tab pos="1968500" algn="l"/>
                <a:tab pos="2625725" algn="l"/>
                <a:tab pos="3282950" algn="l"/>
              </a:tabLst>
            </a:pPr>
            <a:endParaRPr lang="en-GB" sz="1100" dirty="0">
              <a:solidFill>
                <a:schemeClr val="bg1"/>
              </a:solidFill>
              <a:ea typeface="msgothic"/>
              <a:cs typeface="msgothic"/>
            </a:endParaRPr>
          </a:p>
        </p:txBody>
      </p:sp>
      <p:sp>
        <p:nvSpPr>
          <p:cNvPr id="5" name="Content Placeholder 25"/>
          <p:cNvSpPr txBox="1">
            <a:spLocks/>
          </p:cNvSpPr>
          <p:nvPr/>
        </p:nvSpPr>
        <p:spPr>
          <a:xfrm>
            <a:off x="433388" y="5229225"/>
            <a:ext cx="8531225" cy="1189038"/>
          </a:xfrm>
          <a:prstGeom prst="rect">
            <a:avLst/>
          </a:prstGeom>
        </p:spPr>
        <p:txBody>
          <a:bodyPr/>
          <a:lstStyle/>
          <a:p>
            <a:pPr marL="276225" indent="-276225" eaLnBrk="0" hangingPunct="0">
              <a:spcAft>
                <a:spcPct val="20000"/>
              </a:spcAft>
              <a:buClr>
                <a:srgbClr val="FCAF17"/>
              </a:buClr>
              <a:buSzPct val="110000"/>
              <a:buFont typeface="Wingdings" pitchFamily="2" charset="2"/>
              <a:buChar char="§"/>
              <a:defRPr/>
            </a:pPr>
            <a:r>
              <a:rPr lang="en-US" sz="1400" kern="0" dirty="0">
                <a:solidFill>
                  <a:schemeClr val="bg1"/>
                </a:solidFill>
                <a:latin typeface="Arial"/>
              </a:rPr>
              <a:t>In cross-sectional studies of patients with HF with diastolic dysfunction, alterations in circulating MMP and TIMP levels are related to the extent of LV remodeling and predict clinical outcomes</a:t>
            </a:r>
            <a:r>
              <a:rPr lang="en-US" sz="1400" kern="0" baseline="30000" dirty="0">
                <a:solidFill>
                  <a:schemeClr val="bg1"/>
                </a:solidFill>
                <a:latin typeface="Arial"/>
              </a:rPr>
              <a:t>2</a:t>
            </a:r>
          </a:p>
          <a:p>
            <a:pPr marL="276225" indent="-276225" eaLnBrk="0" hangingPunct="0">
              <a:spcAft>
                <a:spcPct val="20000"/>
              </a:spcAft>
              <a:buClr>
                <a:srgbClr val="FCAF17"/>
              </a:buClr>
              <a:buSzPct val="110000"/>
              <a:buFont typeface="Wingdings" pitchFamily="2" charset="2"/>
              <a:buChar char="§"/>
              <a:defRPr/>
            </a:pPr>
            <a:r>
              <a:rPr lang="en-US" sz="1400" kern="0" dirty="0">
                <a:solidFill>
                  <a:schemeClr val="bg1"/>
                </a:solidFill>
                <a:latin typeface="Arial"/>
              </a:rPr>
              <a:t>These data suggest that episodes of acute HF </a:t>
            </a:r>
            <a:r>
              <a:rPr lang="en-US" sz="1400" kern="0" dirty="0" err="1">
                <a:solidFill>
                  <a:schemeClr val="bg1"/>
                </a:solidFill>
                <a:latin typeface="Arial"/>
              </a:rPr>
              <a:t>decompensation</a:t>
            </a:r>
            <a:r>
              <a:rPr lang="en-US" sz="1400" kern="0" dirty="0">
                <a:solidFill>
                  <a:schemeClr val="bg1"/>
                </a:solidFill>
                <a:latin typeface="Arial"/>
              </a:rPr>
              <a:t> may be associated with an acceleration of pathological myocardial remodeling</a:t>
            </a:r>
          </a:p>
        </p:txBody>
      </p:sp>
      <p:sp>
        <p:nvSpPr>
          <p:cNvPr id="251907" name="TextBox 5"/>
          <p:cNvSpPr txBox="1">
            <a:spLocks noChangeArrowheads="1"/>
          </p:cNvSpPr>
          <p:nvPr/>
        </p:nvSpPr>
        <p:spPr bwMode="auto">
          <a:xfrm>
            <a:off x="357188" y="4837113"/>
            <a:ext cx="7632700" cy="246062"/>
          </a:xfrm>
          <a:prstGeom prst="rect">
            <a:avLst/>
          </a:prstGeom>
          <a:noFill/>
          <a:ln w="9525">
            <a:noFill/>
            <a:miter lim="800000"/>
            <a:headEnd/>
            <a:tailEnd/>
          </a:ln>
        </p:spPr>
        <p:txBody>
          <a:bodyPr>
            <a:spAutoFit/>
          </a:bodyPr>
          <a:lstStyle/>
          <a:p>
            <a:r>
              <a:rPr lang="fr-FR" sz="1000">
                <a:solidFill>
                  <a:schemeClr val="bg1"/>
                </a:solidFill>
                <a:cs typeface="Arial" charset="0"/>
              </a:rPr>
              <a:t>*p&lt;0.05 vs control; </a:t>
            </a:r>
            <a:r>
              <a:rPr lang="fr-FR" sz="1000" baseline="30000">
                <a:solidFill>
                  <a:schemeClr val="bg1"/>
                </a:solidFill>
                <a:cs typeface="Arial" charset="0"/>
              </a:rPr>
              <a:t>†</a:t>
            </a:r>
            <a:r>
              <a:rPr lang="fr-FR" sz="1000">
                <a:solidFill>
                  <a:schemeClr val="bg1"/>
                </a:solidFill>
                <a:cs typeface="Arial" charset="0"/>
              </a:rPr>
              <a:t>p&lt;0.05 vs stable; </a:t>
            </a:r>
            <a:r>
              <a:rPr lang="fr-FR" sz="1000" baseline="30000">
                <a:solidFill>
                  <a:schemeClr val="bg1"/>
                </a:solidFill>
                <a:cs typeface="Arial" charset="0"/>
              </a:rPr>
              <a:t>‡</a:t>
            </a:r>
            <a:r>
              <a:rPr lang="fr-FR" sz="1000">
                <a:solidFill>
                  <a:schemeClr val="bg1"/>
                </a:solidFill>
                <a:cs typeface="Arial" charset="0"/>
              </a:rPr>
              <a:t>p&lt;0.05 vs admission</a:t>
            </a:r>
            <a:endParaRPr lang="en-GB" sz="1000">
              <a:solidFill>
                <a:schemeClr val="bg1"/>
              </a:solidFill>
              <a:cs typeface="Arial" charset="0"/>
            </a:endParaRPr>
          </a:p>
        </p:txBody>
      </p:sp>
      <p:sp>
        <p:nvSpPr>
          <p:cNvPr id="251908" name="TextBox 6"/>
          <p:cNvSpPr txBox="1">
            <a:spLocks noChangeArrowheads="1"/>
          </p:cNvSpPr>
          <p:nvPr/>
        </p:nvSpPr>
        <p:spPr bwMode="auto">
          <a:xfrm>
            <a:off x="750896" y="1296988"/>
            <a:ext cx="458779"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10.0</a:t>
            </a:r>
          </a:p>
        </p:txBody>
      </p:sp>
      <p:sp>
        <p:nvSpPr>
          <p:cNvPr id="251909" name="TextBox 7"/>
          <p:cNvSpPr txBox="1">
            <a:spLocks noChangeArrowheads="1"/>
          </p:cNvSpPr>
          <p:nvPr/>
        </p:nvSpPr>
        <p:spPr bwMode="auto">
          <a:xfrm>
            <a:off x="829443" y="1471613"/>
            <a:ext cx="380232"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7.5</a:t>
            </a:r>
          </a:p>
        </p:txBody>
      </p:sp>
      <p:sp>
        <p:nvSpPr>
          <p:cNvPr id="251910" name="TextBox 8"/>
          <p:cNvSpPr txBox="1">
            <a:spLocks noChangeArrowheads="1"/>
          </p:cNvSpPr>
          <p:nvPr/>
        </p:nvSpPr>
        <p:spPr bwMode="auto">
          <a:xfrm>
            <a:off x="829443" y="1646238"/>
            <a:ext cx="380232"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5.0</a:t>
            </a:r>
          </a:p>
        </p:txBody>
      </p:sp>
      <p:sp>
        <p:nvSpPr>
          <p:cNvPr id="251911" name="TextBox 9"/>
          <p:cNvSpPr txBox="1">
            <a:spLocks noChangeArrowheads="1"/>
          </p:cNvSpPr>
          <p:nvPr/>
        </p:nvSpPr>
        <p:spPr bwMode="auto">
          <a:xfrm>
            <a:off x="829443" y="1820863"/>
            <a:ext cx="380232"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2.5</a:t>
            </a:r>
          </a:p>
        </p:txBody>
      </p:sp>
      <p:sp>
        <p:nvSpPr>
          <p:cNvPr id="251912" name="TextBox 10"/>
          <p:cNvSpPr txBox="1">
            <a:spLocks noChangeArrowheads="1"/>
          </p:cNvSpPr>
          <p:nvPr/>
        </p:nvSpPr>
        <p:spPr bwMode="auto">
          <a:xfrm>
            <a:off x="939800" y="1995488"/>
            <a:ext cx="269875" cy="276225"/>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a:t>
            </a:r>
          </a:p>
        </p:txBody>
      </p:sp>
      <p:sp>
        <p:nvSpPr>
          <p:cNvPr id="251913" name="TextBox 11"/>
          <p:cNvSpPr txBox="1">
            <a:spLocks noChangeArrowheads="1"/>
          </p:cNvSpPr>
          <p:nvPr/>
        </p:nvSpPr>
        <p:spPr bwMode="auto">
          <a:xfrm>
            <a:off x="2581275" y="1250950"/>
            <a:ext cx="630238" cy="277813"/>
          </a:xfrm>
          <a:prstGeom prst="rect">
            <a:avLst/>
          </a:prstGeom>
          <a:noFill/>
          <a:ln w="9525">
            <a:noFill/>
            <a:miter lim="800000"/>
            <a:headEnd/>
            <a:tailEnd/>
          </a:ln>
        </p:spPr>
        <p:txBody>
          <a:bodyPr wrap="none">
            <a:spAutoFit/>
          </a:bodyPr>
          <a:lstStyle/>
          <a:p>
            <a:pPr algn="ctr"/>
            <a:r>
              <a:rPr lang="en-GB" sz="1200" b="1" dirty="0">
                <a:solidFill>
                  <a:srgbClr val="000000"/>
                </a:solidFill>
                <a:cs typeface="Arial" charset="0"/>
              </a:rPr>
              <a:t>PIIINP</a:t>
            </a:r>
          </a:p>
        </p:txBody>
      </p:sp>
      <p:sp>
        <p:nvSpPr>
          <p:cNvPr id="251914" name="TextBox 12"/>
          <p:cNvSpPr txBox="1">
            <a:spLocks noChangeArrowheads="1"/>
          </p:cNvSpPr>
          <p:nvPr/>
        </p:nvSpPr>
        <p:spPr bwMode="auto">
          <a:xfrm rot="-5400000">
            <a:off x="174625" y="1622426"/>
            <a:ext cx="744537" cy="277812"/>
          </a:xfrm>
          <a:prstGeom prst="rect">
            <a:avLst/>
          </a:prstGeom>
          <a:noFill/>
          <a:ln w="9525">
            <a:noFill/>
            <a:miter lim="800000"/>
            <a:headEnd/>
            <a:tailEnd/>
          </a:ln>
        </p:spPr>
        <p:txBody>
          <a:bodyPr>
            <a:spAutoFit/>
          </a:bodyPr>
          <a:lstStyle/>
          <a:p>
            <a:pPr algn="ctr"/>
            <a:r>
              <a:rPr lang="el-GR" sz="1200">
                <a:solidFill>
                  <a:schemeClr val="bg1"/>
                </a:solidFill>
                <a:cs typeface="Arial" charset="0"/>
              </a:rPr>
              <a:t>μ</a:t>
            </a:r>
            <a:r>
              <a:rPr lang="en-GB" sz="1200">
                <a:solidFill>
                  <a:schemeClr val="bg1"/>
                </a:solidFill>
                <a:cs typeface="Arial" charset="0"/>
              </a:rPr>
              <a:t>g/L</a:t>
            </a:r>
          </a:p>
        </p:txBody>
      </p:sp>
      <p:sp>
        <p:nvSpPr>
          <p:cNvPr id="251915" name="TextBox 13"/>
          <p:cNvSpPr txBox="1">
            <a:spLocks noChangeArrowheads="1"/>
          </p:cNvSpPr>
          <p:nvPr/>
        </p:nvSpPr>
        <p:spPr bwMode="auto">
          <a:xfrm>
            <a:off x="672348" y="2511425"/>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3,000</a:t>
            </a:r>
          </a:p>
        </p:txBody>
      </p:sp>
      <p:sp>
        <p:nvSpPr>
          <p:cNvPr id="251916" name="TextBox 14"/>
          <p:cNvSpPr txBox="1">
            <a:spLocks noChangeArrowheads="1"/>
          </p:cNvSpPr>
          <p:nvPr/>
        </p:nvSpPr>
        <p:spPr bwMode="auto">
          <a:xfrm>
            <a:off x="672348" y="2741613"/>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2,000</a:t>
            </a:r>
          </a:p>
        </p:txBody>
      </p:sp>
      <p:sp>
        <p:nvSpPr>
          <p:cNvPr id="251917" name="TextBox 15"/>
          <p:cNvSpPr txBox="1">
            <a:spLocks noChangeArrowheads="1"/>
          </p:cNvSpPr>
          <p:nvPr/>
        </p:nvSpPr>
        <p:spPr bwMode="auto">
          <a:xfrm>
            <a:off x="672348" y="2970213"/>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1,000</a:t>
            </a:r>
          </a:p>
        </p:txBody>
      </p:sp>
      <p:sp>
        <p:nvSpPr>
          <p:cNvPr id="251918" name="TextBox 16"/>
          <p:cNvSpPr txBox="1">
            <a:spLocks noChangeArrowheads="1"/>
          </p:cNvSpPr>
          <p:nvPr/>
        </p:nvSpPr>
        <p:spPr bwMode="auto">
          <a:xfrm>
            <a:off x="939800" y="3200400"/>
            <a:ext cx="269875" cy="276225"/>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a:t>
            </a:r>
          </a:p>
        </p:txBody>
      </p:sp>
      <p:sp>
        <p:nvSpPr>
          <p:cNvPr id="251919" name="TextBox 17"/>
          <p:cNvSpPr txBox="1">
            <a:spLocks noChangeArrowheads="1"/>
          </p:cNvSpPr>
          <p:nvPr/>
        </p:nvSpPr>
        <p:spPr bwMode="auto">
          <a:xfrm>
            <a:off x="2555875" y="2473325"/>
            <a:ext cx="681038" cy="277813"/>
          </a:xfrm>
          <a:prstGeom prst="rect">
            <a:avLst/>
          </a:prstGeom>
          <a:noFill/>
          <a:ln w="9525">
            <a:noFill/>
            <a:miter lim="800000"/>
            <a:headEnd/>
            <a:tailEnd/>
          </a:ln>
        </p:spPr>
        <p:txBody>
          <a:bodyPr wrap="none">
            <a:spAutoFit/>
          </a:bodyPr>
          <a:lstStyle/>
          <a:p>
            <a:pPr algn="ctr"/>
            <a:r>
              <a:rPr lang="en-GB" sz="1200" b="1">
                <a:solidFill>
                  <a:schemeClr val="bg1"/>
                </a:solidFill>
                <a:cs typeface="Arial" charset="0"/>
              </a:rPr>
              <a:t>MMP-2</a:t>
            </a:r>
          </a:p>
        </p:txBody>
      </p:sp>
      <p:sp>
        <p:nvSpPr>
          <p:cNvPr id="251920" name="TextBox 18"/>
          <p:cNvSpPr txBox="1">
            <a:spLocks noChangeArrowheads="1"/>
          </p:cNvSpPr>
          <p:nvPr/>
        </p:nvSpPr>
        <p:spPr bwMode="auto">
          <a:xfrm rot="-5400000">
            <a:off x="197644" y="2850357"/>
            <a:ext cx="698500" cy="277812"/>
          </a:xfrm>
          <a:prstGeom prst="rect">
            <a:avLst/>
          </a:prstGeom>
          <a:noFill/>
          <a:ln w="9525">
            <a:noFill/>
            <a:miter lim="800000"/>
            <a:headEnd/>
            <a:tailEnd/>
          </a:ln>
        </p:spPr>
        <p:txBody>
          <a:bodyPr>
            <a:spAutoFit/>
          </a:bodyPr>
          <a:lstStyle/>
          <a:p>
            <a:pPr algn="ctr"/>
            <a:r>
              <a:rPr lang="en-GB" sz="1200">
                <a:solidFill>
                  <a:schemeClr val="bg1"/>
                </a:solidFill>
                <a:cs typeface="Arial" charset="0"/>
              </a:rPr>
              <a:t>ng/mL</a:t>
            </a:r>
          </a:p>
        </p:txBody>
      </p:sp>
      <p:sp>
        <p:nvSpPr>
          <p:cNvPr id="251921" name="TextBox 19"/>
          <p:cNvSpPr txBox="1">
            <a:spLocks noChangeArrowheads="1"/>
          </p:cNvSpPr>
          <p:nvPr/>
        </p:nvSpPr>
        <p:spPr bwMode="auto">
          <a:xfrm>
            <a:off x="672348" y="3702050"/>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1,000</a:t>
            </a:r>
          </a:p>
        </p:txBody>
      </p:sp>
      <p:sp>
        <p:nvSpPr>
          <p:cNvPr id="251922" name="TextBox 20"/>
          <p:cNvSpPr txBox="1">
            <a:spLocks noChangeArrowheads="1"/>
          </p:cNvSpPr>
          <p:nvPr/>
        </p:nvSpPr>
        <p:spPr bwMode="auto">
          <a:xfrm>
            <a:off x="789368" y="3873500"/>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750</a:t>
            </a:r>
          </a:p>
        </p:txBody>
      </p:sp>
      <p:sp>
        <p:nvSpPr>
          <p:cNvPr id="251923" name="TextBox 21"/>
          <p:cNvSpPr txBox="1">
            <a:spLocks noChangeArrowheads="1"/>
          </p:cNvSpPr>
          <p:nvPr/>
        </p:nvSpPr>
        <p:spPr bwMode="auto">
          <a:xfrm>
            <a:off x="789368" y="4044950"/>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500</a:t>
            </a:r>
          </a:p>
        </p:txBody>
      </p:sp>
      <p:sp>
        <p:nvSpPr>
          <p:cNvPr id="251924" name="TextBox 22"/>
          <p:cNvSpPr txBox="1">
            <a:spLocks noChangeArrowheads="1"/>
          </p:cNvSpPr>
          <p:nvPr/>
        </p:nvSpPr>
        <p:spPr bwMode="auto">
          <a:xfrm>
            <a:off x="789368" y="4217988"/>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250</a:t>
            </a:r>
          </a:p>
        </p:txBody>
      </p:sp>
      <p:sp>
        <p:nvSpPr>
          <p:cNvPr id="251925" name="TextBox 23"/>
          <p:cNvSpPr txBox="1">
            <a:spLocks noChangeArrowheads="1"/>
          </p:cNvSpPr>
          <p:nvPr/>
        </p:nvSpPr>
        <p:spPr bwMode="auto">
          <a:xfrm>
            <a:off x="939800" y="4389438"/>
            <a:ext cx="269875" cy="276225"/>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a:t>
            </a:r>
          </a:p>
        </p:txBody>
      </p:sp>
      <p:sp>
        <p:nvSpPr>
          <p:cNvPr id="251926" name="TextBox 24"/>
          <p:cNvSpPr txBox="1">
            <a:spLocks noChangeArrowheads="1"/>
          </p:cNvSpPr>
          <p:nvPr/>
        </p:nvSpPr>
        <p:spPr bwMode="auto">
          <a:xfrm rot="-5400000">
            <a:off x="197644" y="4050507"/>
            <a:ext cx="698500" cy="277812"/>
          </a:xfrm>
          <a:prstGeom prst="rect">
            <a:avLst/>
          </a:prstGeom>
          <a:noFill/>
          <a:ln w="9525">
            <a:noFill/>
            <a:miter lim="800000"/>
            <a:headEnd/>
            <a:tailEnd/>
          </a:ln>
        </p:spPr>
        <p:txBody>
          <a:bodyPr>
            <a:spAutoFit/>
          </a:bodyPr>
          <a:lstStyle/>
          <a:p>
            <a:pPr algn="ctr"/>
            <a:r>
              <a:rPr lang="en-GB" sz="1200">
                <a:solidFill>
                  <a:schemeClr val="bg1"/>
                </a:solidFill>
                <a:cs typeface="Arial" charset="0"/>
              </a:rPr>
              <a:t>ng/mL</a:t>
            </a:r>
          </a:p>
        </p:txBody>
      </p:sp>
      <p:grpSp>
        <p:nvGrpSpPr>
          <p:cNvPr id="2" name="Group 383057"/>
          <p:cNvGrpSpPr>
            <a:grpSpLocks/>
          </p:cNvGrpSpPr>
          <p:nvPr/>
        </p:nvGrpSpPr>
        <p:grpSpPr bwMode="auto">
          <a:xfrm>
            <a:off x="5281613" y="3830638"/>
            <a:ext cx="3311525" cy="701675"/>
            <a:chOff x="5281614" y="3830955"/>
            <a:chExt cx="3311525" cy="701675"/>
          </a:xfrm>
        </p:grpSpPr>
        <p:sp>
          <p:nvSpPr>
            <p:cNvPr id="252079" name="Freeform 80"/>
            <p:cNvSpPr>
              <a:spLocks/>
            </p:cNvSpPr>
            <p:nvPr/>
          </p:nvSpPr>
          <p:spPr bwMode="auto">
            <a:xfrm>
              <a:off x="5376865" y="3830955"/>
              <a:ext cx="3216274" cy="701675"/>
            </a:xfrm>
            <a:custGeom>
              <a:avLst/>
              <a:gdLst>
                <a:gd name="T0" fmla="*/ 0 w 2057"/>
                <a:gd name="T1" fmla="*/ 0 h 442"/>
                <a:gd name="T2" fmla="*/ 0 w 2057"/>
                <a:gd name="T3" fmla="*/ 701675 h 442"/>
                <a:gd name="T4" fmla="*/ 3216274 w 2057"/>
                <a:gd name="T5" fmla="*/ 701675 h 442"/>
                <a:gd name="T6" fmla="*/ 0 60000 65536"/>
                <a:gd name="T7" fmla="*/ 0 60000 65536"/>
                <a:gd name="T8" fmla="*/ 0 60000 65536"/>
                <a:gd name="T9" fmla="*/ 0 w 2057"/>
                <a:gd name="T10" fmla="*/ 0 h 442"/>
                <a:gd name="T11" fmla="*/ 2057 w 2057"/>
                <a:gd name="T12" fmla="*/ 442 h 442"/>
              </a:gdLst>
              <a:ahLst/>
              <a:cxnLst>
                <a:cxn ang="T6">
                  <a:pos x="T0" y="T1"/>
                </a:cxn>
                <a:cxn ang="T7">
                  <a:pos x="T2" y="T3"/>
                </a:cxn>
                <a:cxn ang="T8">
                  <a:pos x="T4" y="T5"/>
                </a:cxn>
              </a:cxnLst>
              <a:rect l="T9" t="T10" r="T11" b="T12"/>
              <a:pathLst>
                <a:path w="2057" h="442">
                  <a:moveTo>
                    <a:pt x="0" y="0"/>
                  </a:moveTo>
                  <a:lnTo>
                    <a:pt x="0" y="442"/>
                  </a:lnTo>
                  <a:lnTo>
                    <a:pt x="2057" y="442"/>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2080" name="Line 81"/>
            <p:cNvSpPr>
              <a:spLocks noChangeShapeType="1"/>
            </p:cNvSpPr>
            <p:nvPr/>
          </p:nvSpPr>
          <p:spPr bwMode="auto">
            <a:xfrm>
              <a:off x="5281614" y="3840480"/>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81" name="Line 82"/>
            <p:cNvSpPr>
              <a:spLocks noChangeShapeType="1"/>
            </p:cNvSpPr>
            <p:nvPr/>
          </p:nvSpPr>
          <p:spPr bwMode="auto">
            <a:xfrm>
              <a:off x="5281614" y="4186555"/>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82" name="Line 83"/>
            <p:cNvSpPr>
              <a:spLocks noChangeShapeType="1"/>
            </p:cNvSpPr>
            <p:nvPr/>
          </p:nvSpPr>
          <p:spPr bwMode="auto">
            <a:xfrm>
              <a:off x="5281614" y="4011930"/>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83" name="Line 84"/>
            <p:cNvSpPr>
              <a:spLocks noChangeShapeType="1"/>
            </p:cNvSpPr>
            <p:nvPr/>
          </p:nvSpPr>
          <p:spPr bwMode="auto">
            <a:xfrm>
              <a:off x="5281614" y="4358005"/>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84" name="Line 85"/>
            <p:cNvSpPr>
              <a:spLocks noChangeShapeType="1"/>
            </p:cNvSpPr>
            <p:nvPr/>
          </p:nvSpPr>
          <p:spPr bwMode="auto">
            <a:xfrm>
              <a:off x="5281614" y="4532630"/>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85" name="Line 115"/>
            <p:cNvSpPr>
              <a:spLocks noChangeShapeType="1"/>
            </p:cNvSpPr>
            <p:nvPr/>
          </p:nvSpPr>
          <p:spPr bwMode="auto">
            <a:xfrm>
              <a:off x="5872165" y="3900805"/>
              <a:ext cx="7302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86" name="Line 116"/>
            <p:cNvSpPr>
              <a:spLocks noChangeShapeType="1"/>
            </p:cNvSpPr>
            <p:nvPr/>
          </p:nvSpPr>
          <p:spPr bwMode="auto">
            <a:xfrm>
              <a:off x="5872165" y="4069080"/>
              <a:ext cx="7302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87" name="Line 117"/>
            <p:cNvSpPr>
              <a:spLocks noChangeShapeType="1"/>
            </p:cNvSpPr>
            <p:nvPr/>
          </p:nvSpPr>
          <p:spPr bwMode="auto">
            <a:xfrm>
              <a:off x="5908677" y="3900805"/>
              <a:ext cx="0" cy="1682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88" name="Line 118"/>
            <p:cNvSpPr>
              <a:spLocks noChangeShapeType="1"/>
            </p:cNvSpPr>
            <p:nvPr/>
          </p:nvSpPr>
          <p:spPr bwMode="auto">
            <a:xfrm>
              <a:off x="6935392" y="3903980"/>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89" name="Line 119"/>
            <p:cNvSpPr>
              <a:spLocks noChangeShapeType="1"/>
            </p:cNvSpPr>
            <p:nvPr/>
          </p:nvSpPr>
          <p:spPr bwMode="auto">
            <a:xfrm>
              <a:off x="6935392" y="4088130"/>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90" name="Line 120"/>
            <p:cNvSpPr>
              <a:spLocks noChangeShapeType="1"/>
            </p:cNvSpPr>
            <p:nvPr/>
          </p:nvSpPr>
          <p:spPr bwMode="auto">
            <a:xfrm>
              <a:off x="6970317" y="3903980"/>
              <a:ext cx="0" cy="18415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91" name="Line 121"/>
            <p:cNvSpPr>
              <a:spLocks noChangeShapeType="1"/>
            </p:cNvSpPr>
            <p:nvPr/>
          </p:nvSpPr>
          <p:spPr bwMode="auto">
            <a:xfrm>
              <a:off x="8004017" y="4256405"/>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92" name="Line 122"/>
            <p:cNvSpPr>
              <a:spLocks noChangeShapeType="1"/>
            </p:cNvSpPr>
            <p:nvPr/>
          </p:nvSpPr>
          <p:spPr bwMode="auto">
            <a:xfrm>
              <a:off x="8004017" y="4402455"/>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93" name="Line 123"/>
            <p:cNvSpPr>
              <a:spLocks noChangeShapeType="1"/>
            </p:cNvSpPr>
            <p:nvPr/>
          </p:nvSpPr>
          <p:spPr bwMode="auto">
            <a:xfrm>
              <a:off x="8038942" y="4256405"/>
              <a:ext cx="0" cy="14605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94" name="Rectangle 124"/>
            <p:cNvSpPr>
              <a:spLocks noChangeArrowheads="1"/>
            </p:cNvSpPr>
            <p:nvPr/>
          </p:nvSpPr>
          <p:spPr bwMode="auto">
            <a:xfrm>
              <a:off x="5875340" y="3951605"/>
              <a:ext cx="66675" cy="63500"/>
            </a:xfrm>
            <a:prstGeom prst="rect">
              <a:avLst/>
            </a:prstGeom>
            <a:solidFill>
              <a:schemeClr val="accent2"/>
            </a:solidFill>
            <a:ln w="12700">
              <a:noFill/>
              <a:miter lim="800000"/>
              <a:headEnd/>
              <a:tailEnd/>
            </a:ln>
          </p:spPr>
          <p:txBody>
            <a:bodyPr/>
            <a:lstStyle/>
            <a:p>
              <a:endParaRPr lang="en-US" sz="1800">
                <a:solidFill>
                  <a:schemeClr val="bg1"/>
                </a:solidFill>
                <a:cs typeface="Arial" charset="0"/>
              </a:endParaRPr>
            </a:p>
          </p:txBody>
        </p:sp>
        <p:sp>
          <p:nvSpPr>
            <p:cNvPr id="252095" name="Rectangle 125"/>
            <p:cNvSpPr>
              <a:spLocks noChangeArrowheads="1"/>
            </p:cNvSpPr>
            <p:nvPr/>
          </p:nvSpPr>
          <p:spPr bwMode="auto">
            <a:xfrm>
              <a:off x="6936980" y="3964305"/>
              <a:ext cx="66675" cy="63500"/>
            </a:xfrm>
            <a:prstGeom prst="rect">
              <a:avLst/>
            </a:prstGeom>
            <a:solidFill>
              <a:schemeClr val="accent2"/>
            </a:solidFill>
            <a:ln w="12700">
              <a:noFill/>
              <a:miter lim="800000"/>
              <a:headEnd/>
              <a:tailEnd/>
            </a:ln>
          </p:spPr>
          <p:txBody>
            <a:bodyPr/>
            <a:lstStyle/>
            <a:p>
              <a:endParaRPr lang="en-US" sz="1800">
                <a:solidFill>
                  <a:schemeClr val="bg1"/>
                </a:solidFill>
                <a:cs typeface="Arial" charset="0"/>
              </a:endParaRPr>
            </a:p>
          </p:txBody>
        </p:sp>
        <p:sp>
          <p:nvSpPr>
            <p:cNvPr id="252096" name="Rectangle 126"/>
            <p:cNvSpPr>
              <a:spLocks noChangeArrowheads="1"/>
            </p:cNvSpPr>
            <p:nvPr/>
          </p:nvSpPr>
          <p:spPr bwMode="auto">
            <a:xfrm>
              <a:off x="8007192" y="4300855"/>
              <a:ext cx="63500" cy="63500"/>
            </a:xfrm>
            <a:prstGeom prst="rect">
              <a:avLst/>
            </a:prstGeom>
            <a:solidFill>
              <a:schemeClr val="accent2"/>
            </a:solidFill>
            <a:ln w="12700">
              <a:noFill/>
              <a:miter lim="800000"/>
              <a:headEnd/>
              <a:tailEnd/>
            </a:ln>
          </p:spPr>
          <p:txBody>
            <a:bodyPr/>
            <a:lstStyle/>
            <a:p>
              <a:endParaRPr lang="en-US" sz="1800">
                <a:solidFill>
                  <a:schemeClr val="bg1"/>
                </a:solidFill>
                <a:cs typeface="Arial" charset="0"/>
              </a:endParaRPr>
            </a:p>
          </p:txBody>
        </p:sp>
        <p:sp>
          <p:nvSpPr>
            <p:cNvPr id="252097" name="Freeform 127"/>
            <p:cNvSpPr>
              <a:spLocks/>
            </p:cNvSpPr>
            <p:nvPr/>
          </p:nvSpPr>
          <p:spPr bwMode="auto">
            <a:xfrm>
              <a:off x="5881689" y="3977005"/>
              <a:ext cx="2192338" cy="355600"/>
            </a:xfrm>
            <a:custGeom>
              <a:avLst/>
              <a:gdLst>
                <a:gd name="T0" fmla="*/ 2192338 w 1381"/>
                <a:gd name="T1" fmla="*/ 355600 h 224"/>
                <a:gd name="T2" fmla="*/ 1100138 w 1381"/>
                <a:gd name="T3" fmla="*/ 19050 h 224"/>
                <a:gd name="T4" fmla="*/ 0 w 1381"/>
                <a:gd name="T5" fmla="*/ 0 h 224"/>
                <a:gd name="T6" fmla="*/ 0 60000 65536"/>
                <a:gd name="T7" fmla="*/ 0 60000 65536"/>
                <a:gd name="T8" fmla="*/ 0 60000 65536"/>
                <a:gd name="T9" fmla="*/ 0 w 1381"/>
                <a:gd name="T10" fmla="*/ 0 h 224"/>
                <a:gd name="T11" fmla="*/ 1381 w 1381"/>
                <a:gd name="T12" fmla="*/ 224 h 224"/>
              </a:gdLst>
              <a:ahLst/>
              <a:cxnLst>
                <a:cxn ang="T6">
                  <a:pos x="T0" y="T1"/>
                </a:cxn>
                <a:cxn ang="T7">
                  <a:pos x="T2" y="T3"/>
                </a:cxn>
                <a:cxn ang="T8">
                  <a:pos x="T4" y="T5"/>
                </a:cxn>
              </a:cxnLst>
              <a:rect l="T9" t="T10" r="T11" b="T12"/>
              <a:pathLst>
                <a:path w="1381" h="224">
                  <a:moveTo>
                    <a:pt x="1381" y="224"/>
                  </a:moveTo>
                  <a:lnTo>
                    <a:pt x="693" y="12"/>
                  </a:lnTo>
                  <a:lnTo>
                    <a:pt x="0" y="0"/>
                  </a:lnTo>
                </a:path>
              </a:pathLst>
            </a:custGeom>
            <a:noFill/>
            <a:ln w="12700" cap="flat">
              <a:solidFill>
                <a:srgbClr val="CC0000"/>
              </a:solidFill>
              <a:prstDash val="solid"/>
              <a:miter lim="800000"/>
              <a:headEnd/>
              <a:tailEnd/>
            </a:ln>
          </p:spPr>
          <p:txBody>
            <a:bodyPr/>
            <a:lstStyle/>
            <a:p>
              <a:endParaRPr lang="en-US" sz="1800">
                <a:solidFill>
                  <a:schemeClr val="bg1"/>
                </a:solidFill>
                <a:cs typeface="Arial" charset="0"/>
              </a:endParaRPr>
            </a:p>
          </p:txBody>
        </p:sp>
      </p:grpSp>
      <p:grpSp>
        <p:nvGrpSpPr>
          <p:cNvPr id="3" name="Group 383054"/>
          <p:cNvGrpSpPr>
            <a:grpSpLocks/>
          </p:cNvGrpSpPr>
          <p:nvPr/>
        </p:nvGrpSpPr>
        <p:grpSpPr bwMode="auto">
          <a:xfrm>
            <a:off x="1166813" y="1430338"/>
            <a:ext cx="3309937" cy="793750"/>
            <a:chOff x="1166813" y="1430337"/>
            <a:chExt cx="3309938" cy="793750"/>
          </a:xfrm>
        </p:grpSpPr>
        <p:sp>
          <p:nvSpPr>
            <p:cNvPr id="252061" name="Line 7"/>
            <p:cNvSpPr>
              <a:spLocks noChangeShapeType="1"/>
            </p:cNvSpPr>
            <p:nvPr/>
          </p:nvSpPr>
          <p:spPr bwMode="auto">
            <a:xfrm>
              <a:off x="1166813" y="1439862"/>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62" name="Line 8"/>
            <p:cNvSpPr>
              <a:spLocks noChangeShapeType="1"/>
            </p:cNvSpPr>
            <p:nvPr/>
          </p:nvSpPr>
          <p:spPr bwMode="auto">
            <a:xfrm>
              <a:off x="1166813" y="1614487"/>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63" name="Line 9"/>
            <p:cNvSpPr>
              <a:spLocks noChangeShapeType="1"/>
            </p:cNvSpPr>
            <p:nvPr/>
          </p:nvSpPr>
          <p:spPr bwMode="auto">
            <a:xfrm>
              <a:off x="1166813" y="1785937"/>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64" name="Line 10"/>
            <p:cNvSpPr>
              <a:spLocks noChangeShapeType="1"/>
            </p:cNvSpPr>
            <p:nvPr/>
          </p:nvSpPr>
          <p:spPr bwMode="auto">
            <a:xfrm>
              <a:off x="1166813" y="1960562"/>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65" name="Line 11"/>
            <p:cNvSpPr>
              <a:spLocks noChangeShapeType="1"/>
            </p:cNvSpPr>
            <p:nvPr/>
          </p:nvSpPr>
          <p:spPr bwMode="auto">
            <a:xfrm>
              <a:off x="1166813" y="2132012"/>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66" name="Line 12"/>
            <p:cNvSpPr>
              <a:spLocks noChangeShapeType="1"/>
            </p:cNvSpPr>
            <p:nvPr/>
          </p:nvSpPr>
          <p:spPr bwMode="auto">
            <a:xfrm flipV="1">
              <a:off x="1789215" y="2132012"/>
              <a:ext cx="0" cy="920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67" name="Line 13"/>
            <p:cNvSpPr>
              <a:spLocks noChangeShapeType="1"/>
            </p:cNvSpPr>
            <p:nvPr/>
          </p:nvSpPr>
          <p:spPr bwMode="auto">
            <a:xfrm flipV="1">
              <a:off x="2854428" y="2132012"/>
              <a:ext cx="0" cy="920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68" name="Line 14"/>
            <p:cNvSpPr>
              <a:spLocks noChangeShapeType="1"/>
            </p:cNvSpPr>
            <p:nvPr/>
          </p:nvSpPr>
          <p:spPr bwMode="auto">
            <a:xfrm flipV="1">
              <a:off x="3921228" y="2132012"/>
              <a:ext cx="0" cy="920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69" name="Freeform 15"/>
            <p:cNvSpPr>
              <a:spLocks/>
            </p:cNvSpPr>
            <p:nvPr/>
          </p:nvSpPr>
          <p:spPr bwMode="auto">
            <a:xfrm>
              <a:off x="1602094" y="1839912"/>
              <a:ext cx="381000" cy="0"/>
            </a:xfrm>
            <a:custGeom>
              <a:avLst/>
              <a:gdLst>
                <a:gd name="T0" fmla="*/ 0 w 240"/>
                <a:gd name="T1" fmla="*/ 187325 w 240"/>
                <a:gd name="T2" fmla="*/ 381000 w 240"/>
                <a:gd name="T3" fmla="*/ 0 60000 65536"/>
                <a:gd name="T4" fmla="*/ 0 60000 65536"/>
                <a:gd name="T5" fmla="*/ 0 60000 65536"/>
                <a:gd name="T6" fmla="*/ 0 w 240"/>
                <a:gd name="T7" fmla="*/ 240 w 240"/>
              </a:gdLst>
              <a:ahLst/>
              <a:cxnLst>
                <a:cxn ang="T3">
                  <a:pos x="T0" y="0"/>
                </a:cxn>
                <a:cxn ang="T4">
                  <a:pos x="T1" y="0"/>
                </a:cxn>
                <a:cxn ang="T5">
                  <a:pos x="T2" y="0"/>
                </a:cxn>
              </a:cxnLst>
              <a:rect l="T6" t="0" r="T7" b="0"/>
              <a:pathLst>
                <a:path w="240">
                  <a:moveTo>
                    <a:pt x="0" y="0"/>
                  </a:moveTo>
                  <a:lnTo>
                    <a:pt x="118" y="0"/>
                  </a:lnTo>
                  <a:lnTo>
                    <a:pt x="240" y="0"/>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2070" name="Line 16"/>
            <p:cNvSpPr>
              <a:spLocks noChangeShapeType="1"/>
            </p:cNvSpPr>
            <p:nvPr/>
          </p:nvSpPr>
          <p:spPr bwMode="auto">
            <a:xfrm flipV="1">
              <a:off x="1792594" y="1839912"/>
              <a:ext cx="0" cy="254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71" name="Rectangle 17"/>
            <p:cNvSpPr>
              <a:spLocks noChangeArrowheads="1"/>
            </p:cNvSpPr>
            <p:nvPr/>
          </p:nvSpPr>
          <p:spPr bwMode="auto">
            <a:xfrm>
              <a:off x="1435190" y="1865312"/>
              <a:ext cx="712800" cy="266700"/>
            </a:xfrm>
            <a:prstGeom prst="rect">
              <a:avLst/>
            </a:prstGeom>
            <a:solidFill>
              <a:srgbClr val="808080"/>
            </a:solidFill>
            <a:ln w="12700">
              <a:solidFill>
                <a:schemeClr val="bg1"/>
              </a:solidFill>
              <a:miter lim="800000"/>
              <a:headEnd/>
              <a:tailEnd/>
            </a:ln>
          </p:spPr>
          <p:txBody>
            <a:bodyPr/>
            <a:lstStyle/>
            <a:p>
              <a:endParaRPr lang="en-US" sz="1800">
                <a:solidFill>
                  <a:schemeClr val="bg1"/>
                </a:solidFill>
                <a:cs typeface="Arial" charset="0"/>
              </a:endParaRPr>
            </a:p>
          </p:txBody>
        </p:sp>
        <p:sp>
          <p:nvSpPr>
            <p:cNvPr id="252072" name="Freeform 18"/>
            <p:cNvSpPr>
              <a:spLocks/>
            </p:cNvSpPr>
            <p:nvPr/>
          </p:nvSpPr>
          <p:spPr bwMode="auto">
            <a:xfrm>
              <a:off x="2663928" y="1808162"/>
              <a:ext cx="381000" cy="0"/>
            </a:xfrm>
            <a:custGeom>
              <a:avLst/>
              <a:gdLst>
                <a:gd name="T0" fmla="*/ 0 w 240"/>
                <a:gd name="T1" fmla="*/ 190500 w 240"/>
                <a:gd name="T2" fmla="*/ 381000 w 240"/>
                <a:gd name="T3" fmla="*/ 0 60000 65536"/>
                <a:gd name="T4" fmla="*/ 0 60000 65536"/>
                <a:gd name="T5" fmla="*/ 0 60000 65536"/>
                <a:gd name="T6" fmla="*/ 0 w 240"/>
                <a:gd name="T7" fmla="*/ 240 w 240"/>
              </a:gdLst>
              <a:ahLst/>
              <a:cxnLst>
                <a:cxn ang="T3">
                  <a:pos x="T0" y="0"/>
                </a:cxn>
                <a:cxn ang="T4">
                  <a:pos x="T1" y="0"/>
                </a:cxn>
                <a:cxn ang="T5">
                  <a:pos x="T2" y="0"/>
                </a:cxn>
              </a:cxnLst>
              <a:rect l="T6" t="0" r="T7" b="0"/>
              <a:pathLst>
                <a:path w="240">
                  <a:moveTo>
                    <a:pt x="0" y="0"/>
                  </a:moveTo>
                  <a:lnTo>
                    <a:pt x="120" y="0"/>
                  </a:lnTo>
                  <a:lnTo>
                    <a:pt x="240" y="0"/>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2073" name="Line 19"/>
            <p:cNvSpPr>
              <a:spLocks noChangeShapeType="1"/>
            </p:cNvSpPr>
            <p:nvPr/>
          </p:nvSpPr>
          <p:spPr bwMode="auto">
            <a:xfrm flipV="1">
              <a:off x="2854428" y="1808162"/>
              <a:ext cx="0" cy="285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74" name="Rectangle 20"/>
            <p:cNvSpPr>
              <a:spLocks noChangeArrowheads="1"/>
            </p:cNvSpPr>
            <p:nvPr/>
          </p:nvSpPr>
          <p:spPr bwMode="auto">
            <a:xfrm>
              <a:off x="2497228" y="1836737"/>
              <a:ext cx="712800" cy="295275"/>
            </a:xfrm>
            <a:prstGeom prst="rect">
              <a:avLst/>
            </a:prstGeom>
            <a:solidFill>
              <a:schemeClr val="accent2"/>
            </a:solidFill>
            <a:ln w="12700">
              <a:solidFill>
                <a:schemeClr val="bg1"/>
              </a:solidFill>
              <a:miter lim="800000"/>
              <a:headEnd/>
              <a:tailEnd/>
            </a:ln>
          </p:spPr>
          <p:txBody>
            <a:bodyPr/>
            <a:lstStyle/>
            <a:p>
              <a:endParaRPr lang="en-US" sz="1800">
                <a:solidFill>
                  <a:schemeClr val="bg1"/>
                </a:solidFill>
                <a:cs typeface="Arial" charset="0"/>
              </a:endParaRPr>
            </a:p>
          </p:txBody>
        </p:sp>
        <p:sp>
          <p:nvSpPr>
            <p:cNvPr id="252075" name="Freeform 21"/>
            <p:cNvSpPr>
              <a:spLocks/>
            </p:cNvSpPr>
            <p:nvPr/>
          </p:nvSpPr>
          <p:spPr bwMode="auto">
            <a:xfrm>
              <a:off x="3732315" y="1627187"/>
              <a:ext cx="377825" cy="0"/>
            </a:xfrm>
            <a:custGeom>
              <a:avLst/>
              <a:gdLst>
                <a:gd name="T0" fmla="*/ 0 w 238"/>
                <a:gd name="T1" fmla="*/ 187325 w 238"/>
                <a:gd name="T2" fmla="*/ 377825 w 238"/>
                <a:gd name="T3" fmla="*/ 0 60000 65536"/>
                <a:gd name="T4" fmla="*/ 0 60000 65536"/>
                <a:gd name="T5" fmla="*/ 0 60000 65536"/>
                <a:gd name="T6" fmla="*/ 0 w 238"/>
                <a:gd name="T7" fmla="*/ 238 w 238"/>
              </a:gdLst>
              <a:ahLst/>
              <a:cxnLst>
                <a:cxn ang="T3">
                  <a:pos x="T0" y="0"/>
                </a:cxn>
                <a:cxn ang="T4">
                  <a:pos x="T1" y="0"/>
                </a:cxn>
                <a:cxn ang="T5">
                  <a:pos x="T2" y="0"/>
                </a:cxn>
              </a:cxnLst>
              <a:rect l="T6" t="0" r="T7" b="0"/>
              <a:pathLst>
                <a:path w="238">
                  <a:moveTo>
                    <a:pt x="0" y="0"/>
                  </a:moveTo>
                  <a:lnTo>
                    <a:pt x="118" y="0"/>
                  </a:lnTo>
                  <a:lnTo>
                    <a:pt x="238" y="0"/>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2076" name="Line 22"/>
            <p:cNvSpPr>
              <a:spLocks noChangeShapeType="1"/>
            </p:cNvSpPr>
            <p:nvPr/>
          </p:nvSpPr>
          <p:spPr bwMode="auto">
            <a:xfrm flipV="1">
              <a:off x="3919640" y="1627187"/>
              <a:ext cx="0" cy="3175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77" name="Rectangle 23"/>
            <p:cNvSpPr>
              <a:spLocks noChangeArrowheads="1"/>
            </p:cNvSpPr>
            <p:nvPr/>
          </p:nvSpPr>
          <p:spPr bwMode="auto">
            <a:xfrm>
              <a:off x="3567203" y="1658937"/>
              <a:ext cx="712800" cy="473075"/>
            </a:xfrm>
            <a:prstGeom prst="rect">
              <a:avLst/>
            </a:prstGeom>
            <a:solidFill>
              <a:srgbClr val="923222"/>
            </a:solidFill>
            <a:ln w="12700">
              <a:solidFill>
                <a:schemeClr val="bg1"/>
              </a:solidFill>
              <a:miter lim="800000"/>
              <a:headEnd/>
              <a:tailEnd/>
            </a:ln>
          </p:spPr>
          <p:txBody>
            <a:bodyPr/>
            <a:lstStyle/>
            <a:p>
              <a:endParaRPr lang="en-US" sz="1800">
                <a:solidFill>
                  <a:schemeClr val="bg1"/>
                </a:solidFill>
                <a:cs typeface="Arial" charset="0"/>
              </a:endParaRPr>
            </a:p>
          </p:txBody>
        </p:sp>
        <p:sp>
          <p:nvSpPr>
            <p:cNvPr id="252078" name="Freeform 6"/>
            <p:cNvSpPr>
              <a:spLocks/>
            </p:cNvSpPr>
            <p:nvPr/>
          </p:nvSpPr>
          <p:spPr bwMode="auto">
            <a:xfrm>
              <a:off x="1258889" y="1430337"/>
              <a:ext cx="3217862" cy="701675"/>
            </a:xfrm>
            <a:custGeom>
              <a:avLst/>
              <a:gdLst>
                <a:gd name="T0" fmla="*/ 0 w 2057"/>
                <a:gd name="T1" fmla="*/ 0 h 442"/>
                <a:gd name="T2" fmla="*/ 0 w 2057"/>
                <a:gd name="T3" fmla="*/ 701675 h 442"/>
                <a:gd name="T4" fmla="*/ 3217862 w 2057"/>
                <a:gd name="T5" fmla="*/ 701675 h 442"/>
                <a:gd name="T6" fmla="*/ 0 60000 65536"/>
                <a:gd name="T7" fmla="*/ 0 60000 65536"/>
                <a:gd name="T8" fmla="*/ 0 60000 65536"/>
                <a:gd name="T9" fmla="*/ 0 w 2057"/>
                <a:gd name="T10" fmla="*/ 0 h 442"/>
                <a:gd name="T11" fmla="*/ 2057 w 2057"/>
                <a:gd name="T12" fmla="*/ 442 h 442"/>
              </a:gdLst>
              <a:ahLst/>
              <a:cxnLst>
                <a:cxn ang="T6">
                  <a:pos x="T0" y="T1"/>
                </a:cxn>
                <a:cxn ang="T7">
                  <a:pos x="T2" y="T3"/>
                </a:cxn>
                <a:cxn ang="T8">
                  <a:pos x="T4" y="T5"/>
                </a:cxn>
              </a:cxnLst>
              <a:rect l="T9" t="T10" r="T11" b="T12"/>
              <a:pathLst>
                <a:path w="2057" h="442">
                  <a:moveTo>
                    <a:pt x="0" y="0"/>
                  </a:moveTo>
                  <a:lnTo>
                    <a:pt x="0" y="442"/>
                  </a:lnTo>
                  <a:lnTo>
                    <a:pt x="2057" y="442"/>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grpSp>
      <p:grpSp>
        <p:nvGrpSpPr>
          <p:cNvPr id="4" name="Group 383055"/>
          <p:cNvGrpSpPr>
            <a:grpSpLocks/>
          </p:cNvGrpSpPr>
          <p:nvPr/>
        </p:nvGrpSpPr>
        <p:grpSpPr bwMode="auto">
          <a:xfrm>
            <a:off x="1166813" y="2636838"/>
            <a:ext cx="3309937" cy="790575"/>
            <a:chOff x="1166813" y="2636599"/>
            <a:chExt cx="3309938" cy="790575"/>
          </a:xfrm>
        </p:grpSpPr>
        <p:sp>
          <p:nvSpPr>
            <p:cNvPr id="252044" name="Line 25"/>
            <p:cNvSpPr>
              <a:spLocks noChangeShapeType="1"/>
            </p:cNvSpPr>
            <p:nvPr/>
          </p:nvSpPr>
          <p:spPr bwMode="auto">
            <a:xfrm>
              <a:off x="1166813" y="2646124"/>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45" name="Line 26"/>
            <p:cNvSpPr>
              <a:spLocks noChangeShapeType="1"/>
            </p:cNvSpPr>
            <p:nvPr/>
          </p:nvSpPr>
          <p:spPr bwMode="auto">
            <a:xfrm>
              <a:off x="1166813" y="2874724"/>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46" name="Line 27"/>
            <p:cNvSpPr>
              <a:spLocks noChangeShapeType="1"/>
            </p:cNvSpPr>
            <p:nvPr/>
          </p:nvSpPr>
          <p:spPr bwMode="auto">
            <a:xfrm>
              <a:off x="1166813" y="3106499"/>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47" name="Line 28"/>
            <p:cNvSpPr>
              <a:spLocks noChangeShapeType="1"/>
            </p:cNvSpPr>
            <p:nvPr/>
          </p:nvSpPr>
          <p:spPr bwMode="auto">
            <a:xfrm>
              <a:off x="1166813" y="3338274"/>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48" name="Line 29"/>
            <p:cNvSpPr>
              <a:spLocks noChangeShapeType="1"/>
            </p:cNvSpPr>
            <p:nvPr/>
          </p:nvSpPr>
          <p:spPr bwMode="auto">
            <a:xfrm flipV="1">
              <a:off x="1789215" y="3338274"/>
              <a:ext cx="0" cy="889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49" name="Line 30"/>
            <p:cNvSpPr>
              <a:spLocks noChangeShapeType="1"/>
            </p:cNvSpPr>
            <p:nvPr/>
          </p:nvSpPr>
          <p:spPr bwMode="auto">
            <a:xfrm flipV="1">
              <a:off x="2854428" y="3338274"/>
              <a:ext cx="0" cy="889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50" name="Line 31"/>
            <p:cNvSpPr>
              <a:spLocks noChangeShapeType="1"/>
            </p:cNvSpPr>
            <p:nvPr/>
          </p:nvSpPr>
          <p:spPr bwMode="auto">
            <a:xfrm flipV="1">
              <a:off x="3921228" y="3338274"/>
              <a:ext cx="0" cy="889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51" name="Freeform 32"/>
            <p:cNvSpPr>
              <a:spLocks/>
            </p:cNvSpPr>
            <p:nvPr/>
          </p:nvSpPr>
          <p:spPr bwMode="auto">
            <a:xfrm>
              <a:off x="1602094" y="3027124"/>
              <a:ext cx="381000" cy="0"/>
            </a:xfrm>
            <a:custGeom>
              <a:avLst/>
              <a:gdLst>
                <a:gd name="T0" fmla="*/ 0 w 240"/>
                <a:gd name="T1" fmla="*/ 187325 w 240"/>
                <a:gd name="T2" fmla="*/ 381000 w 240"/>
                <a:gd name="T3" fmla="*/ 0 60000 65536"/>
                <a:gd name="T4" fmla="*/ 0 60000 65536"/>
                <a:gd name="T5" fmla="*/ 0 60000 65536"/>
                <a:gd name="T6" fmla="*/ 0 w 240"/>
                <a:gd name="T7" fmla="*/ 240 w 240"/>
              </a:gdLst>
              <a:ahLst/>
              <a:cxnLst>
                <a:cxn ang="T3">
                  <a:pos x="T0" y="0"/>
                </a:cxn>
                <a:cxn ang="T4">
                  <a:pos x="T1" y="0"/>
                </a:cxn>
                <a:cxn ang="T5">
                  <a:pos x="T2" y="0"/>
                </a:cxn>
              </a:cxnLst>
              <a:rect l="T6" t="0" r="T7" b="0"/>
              <a:pathLst>
                <a:path w="240">
                  <a:moveTo>
                    <a:pt x="0" y="0"/>
                  </a:moveTo>
                  <a:lnTo>
                    <a:pt x="118" y="0"/>
                  </a:lnTo>
                  <a:lnTo>
                    <a:pt x="240" y="0"/>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2052" name="Line 33"/>
            <p:cNvSpPr>
              <a:spLocks noChangeShapeType="1"/>
            </p:cNvSpPr>
            <p:nvPr/>
          </p:nvSpPr>
          <p:spPr bwMode="auto">
            <a:xfrm flipV="1">
              <a:off x="1792594" y="3027124"/>
              <a:ext cx="0" cy="2222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53" name="Rectangle 34"/>
            <p:cNvSpPr>
              <a:spLocks noChangeArrowheads="1"/>
            </p:cNvSpPr>
            <p:nvPr/>
          </p:nvSpPr>
          <p:spPr bwMode="auto">
            <a:xfrm>
              <a:off x="1435190" y="3049349"/>
              <a:ext cx="712800" cy="288925"/>
            </a:xfrm>
            <a:prstGeom prst="rect">
              <a:avLst/>
            </a:prstGeom>
            <a:solidFill>
              <a:srgbClr val="808080"/>
            </a:solidFill>
            <a:ln w="12700">
              <a:solidFill>
                <a:schemeClr val="bg1"/>
              </a:solidFill>
              <a:miter lim="800000"/>
              <a:headEnd/>
              <a:tailEnd/>
            </a:ln>
          </p:spPr>
          <p:txBody>
            <a:bodyPr/>
            <a:lstStyle/>
            <a:p>
              <a:endParaRPr lang="en-US" sz="1800">
                <a:solidFill>
                  <a:schemeClr val="bg1"/>
                </a:solidFill>
                <a:cs typeface="Arial" charset="0"/>
              </a:endParaRPr>
            </a:p>
          </p:txBody>
        </p:sp>
        <p:sp>
          <p:nvSpPr>
            <p:cNvPr id="252054" name="Freeform 35"/>
            <p:cNvSpPr>
              <a:spLocks/>
            </p:cNvSpPr>
            <p:nvPr/>
          </p:nvSpPr>
          <p:spPr bwMode="auto">
            <a:xfrm>
              <a:off x="2663928" y="2947749"/>
              <a:ext cx="381000" cy="0"/>
            </a:xfrm>
            <a:custGeom>
              <a:avLst/>
              <a:gdLst>
                <a:gd name="T0" fmla="*/ 0 w 240"/>
                <a:gd name="T1" fmla="*/ 190500 w 240"/>
                <a:gd name="T2" fmla="*/ 381000 w 240"/>
                <a:gd name="T3" fmla="*/ 0 60000 65536"/>
                <a:gd name="T4" fmla="*/ 0 60000 65536"/>
                <a:gd name="T5" fmla="*/ 0 60000 65536"/>
                <a:gd name="T6" fmla="*/ 0 w 240"/>
                <a:gd name="T7" fmla="*/ 240 w 240"/>
              </a:gdLst>
              <a:ahLst/>
              <a:cxnLst>
                <a:cxn ang="T3">
                  <a:pos x="T0" y="0"/>
                </a:cxn>
                <a:cxn ang="T4">
                  <a:pos x="T1" y="0"/>
                </a:cxn>
                <a:cxn ang="T5">
                  <a:pos x="T2" y="0"/>
                </a:cxn>
              </a:cxnLst>
              <a:rect l="T6" t="0" r="T7" b="0"/>
              <a:pathLst>
                <a:path w="240">
                  <a:moveTo>
                    <a:pt x="0" y="0"/>
                  </a:moveTo>
                  <a:lnTo>
                    <a:pt x="120" y="0"/>
                  </a:lnTo>
                  <a:lnTo>
                    <a:pt x="240" y="0"/>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2055" name="Line 36"/>
            <p:cNvSpPr>
              <a:spLocks noChangeShapeType="1"/>
            </p:cNvSpPr>
            <p:nvPr/>
          </p:nvSpPr>
          <p:spPr bwMode="auto">
            <a:xfrm flipV="1">
              <a:off x="2854428" y="2947749"/>
              <a:ext cx="0" cy="1905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56" name="Rectangle 37"/>
            <p:cNvSpPr>
              <a:spLocks noChangeArrowheads="1"/>
            </p:cNvSpPr>
            <p:nvPr/>
          </p:nvSpPr>
          <p:spPr bwMode="auto">
            <a:xfrm>
              <a:off x="2497228" y="2966799"/>
              <a:ext cx="712800" cy="371475"/>
            </a:xfrm>
            <a:prstGeom prst="rect">
              <a:avLst/>
            </a:prstGeom>
            <a:solidFill>
              <a:schemeClr val="accent2"/>
            </a:solidFill>
            <a:ln w="12700">
              <a:solidFill>
                <a:schemeClr val="bg1"/>
              </a:solidFill>
              <a:miter lim="800000"/>
              <a:headEnd/>
              <a:tailEnd/>
            </a:ln>
          </p:spPr>
          <p:txBody>
            <a:bodyPr/>
            <a:lstStyle/>
            <a:p>
              <a:endParaRPr lang="en-US" sz="1800">
                <a:solidFill>
                  <a:schemeClr val="bg1"/>
                </a:solidFill>
                <a:cs typeface="Arial" charset="0"/>
              </a:endParaRPr>
            </a:p>
          </p:txBody>
        </p:sp>
        <p:sp>
          <p:nvSpPr>
            <p:cNvPr id="252057" name="Freeform 38"/>
            <p:cNvSpPr>
              <a:spLocks/>
            </p:cNvSpPr>
            <p:nvPr/>
          </p:nvSpPr>
          <p:spPr bwMode="auto">
            <a:xfrm>
              <a:off x="3732315" y="2782649"/>
              <a:ext cx="377825" cy="0"/>
            </a:xfrm>
            <a:custGeom>
              <a:avLst/>
              <a:gdLst>
                <a:gd name="T0" fmla="*/ 0 w 238"/>
                <a:gd name="T1" fmla="*/ 187325 w 238"/>
                <a:gd name="T2" fmla="*/ 377825 w 238"/>
                <a:gd name="T3" fmla="*/ 0 60000 65536"/>
                <a:gd name="T4" fmla="*/ 0 60000 65536"/>
                <a:gd name="T5" fmla="*/ 0 60000 65536"/>
                <a:gd name="T6" fmla="*/ 0 w 238"/>
                <a:gd name="T7" fmla="*/ 238 w 238"/>
              </a:gdLst>
              <a:ahLst/>
              <a:cxnLst>
                <a:cxn ang="T3">
                  <a:pos x="T0" y="0"/>
                </a:cxn>
                <a:cxn ang="T4">
                  <a:pos x="T1" y="0"/>
                </a:cxn>
                <a:cxn ang="T5">
                  <a:pos x="T2" y="0"/>
                </a:cxn>
              </a:cxnLst>
              <a:rect l="T6" t="0" r="T7" b="0"/>
              <a:pathLst>
                <a:path w="238">
                  <a:moveTo>
                    <a:pt x="0" y="0"/>
                  </a:moveTo>
                  <a:lnTo>
                    <a:pt x="118" y="0"/>
                  </a:lnTo>
                  <a:lnTo>
                    <a:pt x="238" y="0"/>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2058" name="Line 39"/>
            <p:cNvSpPr>
              <a:spLocks noChangeShapeType="1"/>
            </p:cNvSpPr>
            <p:nvPr/>
          </p:nvSpPr>
          <p:spPr bwMode="auto">
            <a:xfrm flipV="1">
              <a:off x="3919640" y="2782649"/>
              <a:ext cx="0" cy="285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59" name="Rectangle 40"/>
            <p:cNvSpPr>
              <a:spLocks noChangeArrowheads="1"/>
            </p:cNvSpPr>
            <p:nvPr/>
          </p:nvSpPr>
          <p:spPr bwMode="auto">
            <a:xfrm>
              <a:off x="3567203" y="2811224"/>
              <a:ext cx="712800" cy="527050"/>
            </a:xfrm>
            <a:prstGeom prst="rect">
              <a:avLst/>
            </a:prstGeom>
            <a:solidFill>
              <a:srgbClr val="923222"/>
            </a:solidFill>
            <a:ln w="12700">
              <a:solidFill>
                <a:schemeClr val="bg1"/>
              </a:solidFill>
              <a:miter lim="800000"/>
              <a:headEnd/>
              <a:tailEnd/>
            </a:ln>
          </p:spPr>
          <p:txBody>
            <a:bodyPr/>
            <a:lstStyle/>
            <a:p>
              <a:endParaRPr lang="en-US" sz="1800">
                <a:solidFill>
                  <a:schemeClr val="bg1"/>
                </a:solidFill>
                <a:cs typeface="Arial" charset="0"/>
              </a:endParaRPr>
            </a:p>
          </p:txBody>
        </p:sp>
        <p:sp>
          <p:nvSpPr>
            <p:cNvPr id="252060" name="Freeform 24"/>
            <p:cNvSpPr>
              <a:spLocks/>
            </p:cNvSpPr>
            <p:nvPr/>
          </p:nvSpPr>
          <p:spPr bwMode="auto">
            <a:xfrm>
              <a:off x="1258889" y="2636599"/>
              <a:ext cx="3217862" cy="701675"/>
            </a:xfrm>
            <a:custGeom>
              <a:avLst/>
              <a:gdLst>
                <a:gd name="T0" fmla="*/ 0 w 2057"/>
                <a:gd name="T1" fmla="*/ 0 h 442"/>
                <a:gd name="T2" fmla="*/ 0 w 2057"/>
                <a:gd name="T3" fmla="*/ 701675 h 442"/>
                <a:gd name="T4" fmla="*/ 3217862 w 2057"/>
                <a:gd name="T5" fmla="*/ 701675 h 442"/>
                <a:gd name="T6" fmla="*/ 0 60000 65536"/>
                <a:gd name="T7" fmla="*/ 0 60000 65536"/>
                <a:gd name="T8" fmla="*/ 0 60000 65536"/>
                <a:gd name="T9" fmla="*/ 0 w 2057"/>
                <a:gd name="T10" fmla="*/ 0 h 442"/>
                <a:gd name="T11" fmla="*/ 2057 w 2057"/>
                <a:gd name="T12" fmla="*/ 442 h 442"/>
              </a:gdLst>
              <a:ahLst/>
              <a:cxnLst>
                <a:cxn ang="T6">
                  <a:pos x="T0" y="T1"/>
                </a:cxn>
                <a:cxn ang="T7">
                  <a:pos x="T2" y="T3"/>
                </a:cxn>
                <a:cxn ang="T8">
                  <a:pos x="T4" y="T5"/>
                </a:cxn>
              </a:cxnLst>
              <a:rect l="T9" t="T10" r="T11" b="T12"/>
              <a:pathLst>
                <a:path w="2057" h="442">
                  <a:moveTo>
                    <a:pt x="0" y="0"/>
                  </a:moveTo>
                  <a:lnTo>
                    <a:pt x="0" y="442"/>
                  </a:lnTo>
                  <a:lnTo>
                    <a:pt x="2057" y="442"/>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grpSp>
      <p:grpSp>
        <p:nvGrpSpPr>
          <p:cNvPr id="6" name="Group 383058"/>
          <p:cNvGrpSpPr>
            <a:grpSpLocks/>
          </p:cNvGrpSpPr>
          <p:nvPr/>
        </p:nvGrpSpPr>
        <p:grpSpPr bwMode="auto">
          <a:xfrm>
            <a:off x="5281613" y="2636838"/>
            <a:ext cx="3311525" cy="790575"/>
            <a:chOff x="5281614" y="2636599"/>
            <a:chExt cx="3311525" cy="790575"/>
          </a:xfrm>
        </p:grpSpPr>
        <p:sp>
          <p:nvSpPr>
            <p:cNvPr id="252023" name="Freeform 72"/>
            <p:cNvSpPr>
              <a:spLocks/>
            </p:cNvSpPr>
            <p:nvPr/>
          </p:nvSpPr>
          <p:spPr bwMode="auto">
            <a:xfrm>
              <a:off x="5376865" y="2636599"/>
              <a:ext cx="3216274" cy="701675"/>
            </a:xfrm>
            <a:custGeom>
              <a:avLst/>
              <a:gdLst>
                <a:gd name="T0" fmla="*/ 0 w 2057"/>
                <a:gd name="T1" fmla="*/ 0 h 442"/>
                <a:gd name="T2" fmla="*/ 0 w 2057"/>
                <a:gd name="T3" fmla="*/ 701675 h 442"/>
                <a:gd name="T4" fmla="*/ 3216274 w 2057"/>
                <a:gd name="T5" fmla="*/ 701675 h 442"/>
                <a:gd name="T6" fmla="*/ 0 60000 65536"/>
                <a:gd name="T7" fmla="*/ 0 60000 65536"/>
                <a:gd name="T8" fmla="*/ 0 60000 65536"/>
                <a:gd name="T9" fmla="*/ 0 w 2057"/>
                <a:gd name="T10" fmla="*/ 0 h 442"/>
                <a:gd name="T11" fmla="*/ 2057 w 2057"/>
                <a:gd name="T12" fmla="*/ 442 h 442"/>
              </a:gdLst>
              <a:ahLst/>
              <a:cxnLst>
                <a:cxn ang="T6">
                  <a:pos x="T0" y="T1"/>
                </a:cxn>
                <a:cxn ang="T7">
                  <a:pos x="T2" y="T3"/>
                </a:cxn>
                <a:cxn ang="T8">
                  <a:pos x="T4" y="T5"/>
                </a:cxn>
              </a:cxnLst>
              <a:rect l="T9" t="T10" r="T11" b="T12"/>
              <a:pathLst>
                <a:path w="2057" h="442">
                  <a:moveTo>
                    <a:pt x="0" y="0"/>
                  </a:moveTo>
                  <a:lnTo>
                    <a:pt x="0" y="442"/>
                  </a:lnTo>
                  <a:lnTo>
                    <a:pt x="2057" y="442"/>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2024" name="Line 73"/>
            <p:cNvSpPr>
              <a:spLocks noChangeShapeType="1"/>
            </p:cNvSpPr>
            <p:nvPr/>
          </p:nvSpPr>
          <p:spPr bwMode="auto">
            <a:xfrm>
              <a:off x="5281614" y="2646124"/>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25" name="Line 74"/>
            <p:cNvSpPr>
              <a:spLocks noChangeShapeType="1"/>
            </p:cNvSpPr>
            <p:nvPr/>
          </p:nvSpPr>
          <p:spPr bwMode="auto">
            <a:xfrm>
              <a:off x="5281614" y="2876840"/>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26" name="Line 75"/>
            <p:cNvSpPr>
              <a:spLocks noChangeShapeType="1"/>
            </p:cNvSpPr>
            <p:nvPr/>
          </p:nvSpPr>
          <p:spPr bwMode="auto">
            <a:xfrm>
              <a:off x="5281614" y="3107556"/>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27" name="Line 76"/>
            <p:cNvSpPr>
              <a:spLocks noChangeShapeType="1"/>
            </p:cNvSpPr>
            <p:nvPr/>
          </p:nvSpPr>
          <p:spPr bwMode="auto">
            <a:xfrm>
              <a:off x="5281614" y="3338274"/>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28" name="Line 77"/>
            <p:cNvSpPr>
              <a:spLocks noChangeShapeType="1"/>
            </p:cNvSpPr>
            <p:nvPr/>
          </p:nvSpPr>
          <p:spPr bwMode="auto">
            <a:xfrm flipV="1">
              <a:off x="5908677" y="3338274"/>
              <a:ext cx="0" cy="889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29" name="Line 78"/>
            <p:cNvSpPr>
              <a:spLocks noChangeShapeType="1"/>
            </p:cNvSpPr>
            <p:nvPr/>
          </p:nvSpPr>
          <p:spPr bwMode="auto">
            <a:xfrm flipV="1">
              <a:off x="6970317" y="3338274"/>
              <a:ext cx="0" cy="889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0" name="Line 79"/>
            <p:cNvSpPr>
              <a:spLocks noChangeShapeType="1"/>
            </p:cNvSpPr>
            <p:nvPr/>
          </p:nvSpPr>
          <p:spPr bwMode="auto">
            <a:xfrm flipV="1">
              <a:off x="8038942" y="3338274"/>
              <a:ext cx="0" cy="889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1" name="Line 102"/>
            <p:cNvSpPr>
              <a:spLocks noChangeShapeType="1"/>
            </p:cNvSpPr>
            <p:nvPr/>
          </p:nvSpPr>
          <p:spPr bwMode="auto">
            <a:xfrm>
              <a:off x="5872165" y="2763599"/>
              <a:ext cx="7302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2" name="Line 103"/>
            <p:cNvSpPr>
              <a:spLocks noChangeShapeType="1"/>
            </p:cNvSpPr>
            <p:nvPr/>
          </p:nvSpPr>
          <p:spPr bwMode="auto">
            <a:xfrm>
              <a:off x="5872165" y="2922349"/>
              <a:ext cx="7302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3" name="Line 104"/>
            <p:cNvSpPr>
              <a:spLocks noChangeShapeType="1"/>
            </p:cNvSpPr>
            <p:nvPr/>
          </p:nvSpPr>
          <p:spPr bwMode="auto">
            <a:xfrm>
              <a:off x="5908677" y="2763599"/>
              <a:ext cx="0" cy="15875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4" name="Line 105"/>
            <p:cNvSpPr>
              <a:spLocks noChangeShapeType="1"/>
            </p:cNvSpPr>
            <p:nvPr/>
          </p:nvSpPr>
          <p:spPr bwMode="auto">
            <a:xfrm>
              <a:off x="6935392" y="2944574"/>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5" name="Line 106"/>
            <p:cNvSpPr>
              <a:spLocks noChangeShapeType="1"/>
            </p:cNvSpPr>
            <p:nvPr/>
          </p:nvSpPr>
          <p:spPr bwMode="auto">
            <a:xfrm>
              <a:off x="6935392" y="3081099"/>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6" name="Line 107"/>
            <p:cNvSpPr>
              <a:spLocks noChangeShapeType="1"/>
            </p:cNvSpPr>
            <p:nvPr/>
          </p:nvSpPr>
          <p:spPr bwMode="auto">
            <a:xfrm>
              <a:off x="6970317" y="2944574"/>
              <a:ext cx="0" cy="13652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7" name="Line 108"/>
            <p:cNvSpPr>
              <a:spLocks noChangeShapeType="1"/>
            </p:cNvSpPr>
            <p:nvPr/>
          </p:nvSpPr>
          <p:spPr bwMode="auto">
            <a:xfrm>
              <a:off x="8004017" y="3027124"/>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8" name="Line 109"/>
            <p:cNvSpPr>
              <a:spLocks noChangeShapeType="1"/>
            </p:cNvSpPr>
            <p:nvPr/>
          </p:nvSpPr>
          <p:spPr bwMode="auto">
            <a:xfrm>
              <a:off x="8004017" y="3169999"/>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39" name="Line 110"/>
            <p:cNvSpPr>
              <a:spLocks noChangeShapeType="1"/>
            </p:cNvSpPr>
            <p:nvPr/>
          </p:nvSpPr>
          <p:spPr bwMode="auto">
            <a:xfrm>
              <a:off x="8038942" y="3027124"/>
              <a:ext cx="0" cy="1428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40" name="Rectangle 111"/>
            <p:cNvSpPr>
              <a:spLocks noChangeArrowheads="1"/>
            </p:cNvSpPr>
            <p:nvPr/>
          </p:nvSpPr>
          <p:spPr bwMode="auto">
            <a:xfrm>
              <a:off x="5875340" y="2808049"/>
              <a:ext cx="66675" cy="63500"/>
            </a:xfrm>
            <a:prstGeom prst="rect">
              <a:avLst/>
            </a:prstGeom>
            <a:solidFill>
              <a:schemeClr val="accent2"/>
            </a:solidFill>
            <a:ln w="12700">
              <a:noFill/>
              <a:miter lim="800000"/>
              <a:headEnd/>
              <a:tailEnd/>
            </a:ln>
          </p:spPr>
          <p:txBody>
            <a:bodyPr/>
            <a:lstStyle/>
            <a:p>
              <a:endParaRPr lang="en-US" sz="1800">
                <a:solidFill>
                  <a:schemeClr val="bg1"/>
                </a:solidFill>
                <a:cs typeface="Arial" charset="0"/>
              </a:endParaRPr>
            </a:p>
          </p:txBody>
        </p:sp>
        <p:sp>
          <p:nvSpPr>
            <p:cNvPr id="252041" name="Rectangle 112"/>
            <p:cNvSpPr>
              <a:spLocks noChangeArrowheads="1"/>
            </p:cNvSpPr>
            <p:nvPr/>
          </p:nvSpPr>
          <p:spPr bwMode="auto">
            <a:xfrm>
              <a:off x="6936980" y="2979499"/>
              <a:ext cx="66675" cy="63500"/>
            </a:xfrm>
            <a:prstGeom prst="rect">
              <a:avLst/>
            </a:prstGeom>
            <a:solidFill>
              <a:schemeClr val="accent2"/>
            </a:solidFill>
            <a:ln w="12700">
              <a:noFill/>
              <a:miter lim="800000"/>
              <a:headEnd/>
              <a:tailEnd/>
            </a:ln>
          </p:spPr>
          <p:txBody>
            <a:bodyPr/>
            <a:lstStyle/>
            <a:p>
              <a:endParaRPr lang="en-US" sz="1800">
                <a:solidFill>
                  <a:schemeClr val="bg1"/>
                </a:solidFill>
                <a:cs typeface="Arial" charset="0"/>
              </a:endParaRPr>
            </a:p>
          </p:txBody>
        </p:sp>
        <p:sp>
          <p:nvSpPr>
            <p:cNvPr id="252042" name="Rectangle 113"/>
            <p:cNvSpPr>
              <a:spLocks noChangeArrowheads="1"/>
            </p:cNvSpPr>
            <p:nvPr/>
          </p:nvSpPr>
          <p:spPr bwMode="auto">
            <a:xfrm>
              <a:off x="8007192" y="3065224"/>
              <a:ext cx="63500" cy="66675"/>
            </a:xfrm>
            <a:prstGeom prst="rect">
              <a:avLst/>
            </a:prstGeom>
            <a:solidFill>
              <a:schemeClr val="accent2"/>
            </a:solidFill>
            <a:ln w="12700">
              <a:noFill/>
              <a:miter lim="800000"/>
              <a:headEnd/>
              <a:tailEnd/>
            </a:ln>
          </p:spPr>
          <p:txBody>
            <a:bodyPr/>
            <a:lstStyle/>
            <a:p>
              <a:endParaRPr lang="en-US" sz="1800">
                <a:solidFill>
                  <a:schemeClr val="bg1"/>
                </a:solidFill>
                <a:cs typeface="Arial" charset="0"/>
              </a:endParaRPr>
            </a:p>
          </p:txBody>
        </p:sp>
        <p:sp>
          <p:nvSpPr>
            <p:cNvPr id="252043" name="Freeform 114"/>
            <p:cNvSpPr>
              <a:spLocks/>
            </p:cNvSpPr>
            <p:nvPr/>
          </p:nvSpPr>
          <p:spPr bwMode="auto">
            <a:xfrm>
              <a:off x="5897564" y="2842974"/>
              <a:ext cx="2192338" cy="257175"/>
            </a:xfrm>
            <a:custGeom>
              <a:avLst/>
              <a:gdLst>
                <a:gd name="T0" fmla="*/ 0 w 1381"/>
                <a:gd name="T1" fmla="*/ 0 h 162"/>
                <a:gd name="T2" fmla="*/ 1100138 w 1381"/>
                <a:gd name="T3" fmla="*/ 168275 h 162"/>
                <a:gd name="T4" fmla="*/ 2192338 w 1381"/>
                <a:gd name="T5" fmla="*/ 257175 h 162"/>
                <a:gd name="T6" fmla="*/ 0 60000 65536"/>
                <a:gd name="T7" fmla="*/ 0 60000 65536"/>
                <a:gd name="T8" fmla="*/ 0 60000 65536"/>
                <a:gd name="T9" fmla="*/ 0 w 1381"/>
                <a:gd name="T10" fmla="*/ 0 h 162"/>
                <a:gd name="T11" fmla="*/ 1381 w 1381"/>
                <a:gd name="T12" fmla="*/ 162 h 162"/>
              </a:gdLst>
              <a:ahLst/>
              <a:cxnLst>
                <a:cxn ang="T6">
                  <a:pos x="T0" y="T1"/>
                </a:cxn>
                <a:cxn ang="T7">
                  <a:pos x="T2" y="T3"/>
                </a:cxn>
                <a:cxn ang="T8">
                  <a:pos x="T4" y="T5"/>
                </a:cxn>
              </a:cxnLst>
              <a:rect l="T9" t="T10" r="T11" b="T12"/>
              <a:pathLst>
                <a:path w="1381" h="162">
                  <a:moveTo>
                    <a:pt x="0" y="0"/>
                  </a:moveTo>
                  <a:lnTo>
                    <a:pt x="693" y="106"/>
                  </a:lnTo>
                  <a:lnTo>
                    <a:pt x="1381" y="162"/>
                  </a:lnTo>
                </a:path>
              </a:pathLst>
            </a:custGeom>
            <a:noFill/>
            <a:ln w="12700" cap="flat">
              <a:solidFill>
                <a:srgbClr val="C00000"/>
              </a:solidFill>
              <a:prstDash val="solid"/>
              <a:miter lim="800000"/>
              <a:headEnd/>
              <a:tailEnd/>
            </a:ln>
          </p:spPr>
          <p:txBody>
            <a:bodyPr/>
            <a:lstStyle/>
            <a:p>
              <a:endParaRPr lang="en-US" sz="1800">
                <a:solidFill>
                  <a:schemeClr val="bg1"/>
                </a:solidFill>
                <a:cs typeface="Arial" charset="0"/>
              </a:endParaRPr>
            </a:p>
          </p:txBody>
        </p:sp>
      </p:grpSp>
      <p:sp>
        <p:nvSpPr>
          <p:cNvPr id="251931" name="TextBox 104"/>
          <p:cNvSpPr txBox="1">
            <a:spLocks noChangeArrowheads="1"/>
          </p:cNvSpPr>
          <p:nvPr/>
        </p:nvSpPr>
        <p:spPr bwMode="auto">
          <a:xfrm>
            <a:off x="2574030" y="3646488"/>
            <a:ext cx="644728" cy="276999"/>
          </a:xfrm>
          <a:prstGeom prst="rect">
            <a:avLst/>
          </a:prstGeom>
          <a:noFill/>
          <a:ln w="9525">
            <a:noFill/>
            <a:miter lim="800000"/>
            <a:headEnd/>
            <a:tailEnd/>
          </a:ln>
        </p:spPr>
        <p:txBody>
          <a:bodyPr wrap="none">
            <a:spAutoFit/>
          </a:bodyPr>
          <a:lstStyle/>
          <a:p>
            <a:pPr algn="ctr"/>
            <a:r>
              <a:rPr lang="en-GB" sz="1200" b="1">
                <a:solidFill>
                  <a:schemeClr val="bg1"/>
                </a:solidFill>
                <a:cs typeface="Arial" charset="0"/>
              </a:rPr>
              <a:t>TIMP-1</a:t>
            </a:r>
          </a:p>
        </p:txBody>
      </p:sp>
      <p:sp>
        <p:nvSpPr>
          <p:cNvPr id="251932" name="TextBox 105"/>
          <p:cNvSpPr txBox="1">
            <a:spLocks noChangeArrowheads="1"/>
          </p:cNvSpPr>
          <p:nvPr/>
        </p:nvSpPr>
        <p:spPr bwMode="auto">
          <a:xfrm>
            <a:off x="5658138" y="1250950"/>
            <a:ext cx="2198038" cy="261610"/>
          </a:xfrm>
          <a:prstGeom prst="rect">
            <a:avLst/>
          </a:prstGeom>
          <a:noFill/>
          <a:ln w="9525">
            <a:noFill/>
            <a:miter lim="800000"/>
            <a:headEnd/>
            <a:tailEnd/>
          </a:ln>
        </p:spPr>
        <p:txBody>
          <a:bodyPr wrap="none">
            <a:spAutoFit/>
          </a:bodyPr>
          <a:lstStyle/>
          <a:p>
            <a:r>
              <a:rPr lang="en-GB" sz="1100" b="1" dirty="0">
                <a:solidFill>
                  <a:schemeClr val="bg1"/>
                </a:solidFill>
                <a:cs typeface="Arial" charset="0"/>
              </a:rPr>
              <a:t>PIIINP levels in patients with AHFS</a:t>
            </a:r>
          </a:p>
        </p:txBody>
      </p:sp>
      <p:sp>
        <p:nvSpPr>
          <p:cNvPr id="251933" name="TextBox 106"/>
          <p:cNvSpPr txBox="1">
            <a:spLocks noChangeArrowheads="1"/>
          </p:cNvSpPr>
          <p:nvPr/>
        </p:nvSpPr>
        <p:spPr bwMode="auto">
          <a:xfrm>
            <a:off x="5781828" y="2473325"/>
            <a:ext cx="2463495" cy="276999"/>
          </a:xfrm>
          <a:prstGeom prst="rect">
            <a:avLst/>
          </a:prstGeom>
          <a:noFill/>
          <a:ln w="9525">
            <a:noFill/>
            <a:miter lim="800000"/>
            <a:headEnd/>
            <a:tailEnd/>
          </a:ln>
        </p:spPr>
        <p:txBody>
          <a:bodyPr wrap="none">
            <a:spAutoFit/>
          </a:bodyPr>
          <a:lstStyle/>
          <a:p>
            <a:pPr algn="ctr"/>
            <a:r>
              <a:rPr lang="en-GB" sz="1200" b="1">
                <a:solidFill>
                  <a:schemeClr val="bg1"/>
                </a:solidFill>
                <a:cs typeface="Arial" charset="0"/>
              </a:rPr>
              <a:t>MMP-2 levels in patients with AHFS</a:t>
            </a:r>
          </a:p>
        </p:txBody>
      </p:sp>
      <p:sp>
        <p:nvSpPr>
          <p:cNvPr id="251934" name="TextBox 107"/>
          <p:cNvSpPr txBox="1">
            <a:spLocks noChangeArrowheads="1"/>
          </p:cNvSpPr>
          <p:nvPr/>
        </p:nvSpPr>
        <p:spPr bwMode="auto">
          <a:xfrm>
            <a:off x="5789842" y="3646488"/>
            <a:ext cx="2447465" cy="276999"/>
          </a:xfrm>
          <a:prstGeom prst="rect">
            <a:avLst/>
          </a:prstGeom>
          <a:noFill/>
          <a:ln w="9525">
            <a:noFill/>
            <a:miter lim="800000"/>
            <a:headEnd/>
            <a:tailEnd/>
          </a:ln>
        </p:spPr>
        <p:txBody>
          <a:bodyPr wrap="none">
            <a:spAutoFit/>
          </a:bodyPr>
          <a:lstStyle/>
          <a:p>
            <a:pPr algn="ctr"/>
            <a:r>
              <a:rPr lang="en-GB" sz="1200" b="1">
                <a:solidFill>
                  <a:schemeClr val="bg1"/>
                </a:solidFill>
                <a:cs typeface="Arial" charset="0"/>
              </a:rPr>
              <a:t>TIMP-1 levels in patients with AHFS</a:t>
            </a:r>
          </a:p>
        </p:txBody>
      </p:sp>
      <p:sp>
        <p:nvSpPr>
          <p:cNvPr id="251935" name="TextBox 108"/>
          <p:cNvSpPr txBox="1">
            <a:spLocks noChangeArrowheads="1"/>
          </p:cNvSpPr>
          <p:nvPr/>
        </p:nvSpPr>
        <p:spPr bwMode="auto">
          <a:xfrm>
            <a:off x="4956943" y="1296988"/>
            <a:ext cx="380232"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8.5</a:t>
            </a:r>
          </a:p>
        </p:txBody>
      </p:sp>
      <p:sp>
        <p:nvSpPr>
          <p:cNvPr id="251936" name="TextBox 109"/>
          <p:cNvSpPr txBox="1">
            <a:spLocks noChangeArrowheads="1"/>
          </p:cNvSpPr>
          <p:nvPr/>
        </p:nvSpPr>
        <p:spPr bwMode="auto">
          <a:xfrm>
            <a:off x="4956943" y="1471613"/>
            <a:ext cx="380232"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7.5</a:t>
            </a:r>
          </a:p>
        </p:txBody>
      </p:sp>
      <p:sp>
        <p:nvSpPr>
          <p:cNvPr id="251937" name="TextBox 110"/>
          <p:cNvSpPr txBox="1">
            <a:spLocks noChangeArrowheads="1"/>
          </p:cNvSpPr>
          <p:nvPr/>
        </p:nvSpPr>
        <p:spPr bwMode="auto">
          <a:xfrm>
            <a:off x="4956943" y="1646238"/>
            <a:ext cx="380232"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6.5</a:t>
            </a:r>
          </a:p>
        </p:txBody>
      </p:sp>
      <p:sp>
        <p:nvSpPr>
          <p:cNvPr id="251938" name="TextBox 111"/>
          <p:cNvSpPr txBox="1">
            <a:spLocks noChangeArrowheads="1"/>
          </p:cNvSpPr>
          <p:nvPr/>
        </p:nvSpPr>
        <p:spPr bwMode="auto">
          <a:xfrm>
            <a:off x="4956943" y="1820863"/>
            <a:ext cx="380232"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5.5</a:t>
            </a:r>
          </a:p>
        </p:txBody>
      </p:sp>
      <p:sp>
        <p:nvSpPr>
          <p:cNvPr id="251939" name="TextBox 112"/>
          <p:cNvSpPr txBox="1">
            <a:spLocks noChangeArrowheads="1"/>
          </p:cNvSpPr>
          <p:nvPr/>
        </p:nvSpPr>
        <p:spPr bwMode="auto">
          <a:xfrm>
            <a:off x="4956943" y="1995488"/>
            <a:ext cx="380232"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4.5</a:t>
            </a:r>
          </a:p>
        </p:txBody>
      </p:sp>
      <p:sp>
        <p:nvSpPr>
          <p:cNvPr id="251940" name="TextBox 113"/>
          <p:cNvSpPr txBox="1">
            <a:spLocks noChangeArrowheads="1"/>
          </p:cNvSpPr>
          <p:nvPr/>
        </p:nvSpPr>
        <p:spPr bwMode="auto">
          <a:xfrm rot="-5400000">
            <a:off x="4337844" y="1623219"/>
            <a:ext cx="744537" cy="276225"/>
          </a:xfrm>
          <a:prstGeom prst="rect">
            <a:avLst/>
          </a:prstGeom>
          <a:noFill/>
          <a:ln w="9525">
            <a:noFill/>
            <a:miter lim="800000"/>
            <a:headEnd/>
            <a:tailEnd/>
          </a:ln>
        </p:spPr>
        <p:txBody>
          <a:bodyPr>
            <a:spAutoFit/>
          </a:bodyPr>
          <a:lstStyle/>
          <a:p>
            <a:pPr algn="ctr"/>
            <a:r>
              <a:rPr lang="el-GR" sz="1200">
                <a:solidFill>
                  <a:schemeClr val="bg1"/>
                </a:solidFill>
                <a:cs typeface="Arial" charset="0"/>
              </a:rPr>
              <a:t>μ</a:t>
            </a:r>
            <a:r>
              <a:rPr lang="en-GB" sz="1200">
                <a:solidFill>
                  <a:schemeClr val="bg1"/>
                </a:solidFill>
                <a:cs typeface="Arial" charset="0"/>
              </a:rPr>
              <a:t>g/L</a:t>
            </a:r>
          </a:p>
        </p:txBody>
      </p:sp>
      <p:sp>
        <p:nvSpPr>
          <p:cNvPr id="251941" name="TextBox 114"/>
          <p:cNvSpPr txBox="1">
            <a:spLocks noChangeArrowheads="1"/>
          </p:cNvSpPr>
          <p:nvPr/>
        </p:nvSpPr>
        <p:spPr bwMode="auto">
          <a:xfrm>
            <a:off x="4799848" y="2511425"/>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2,600</a:t>
            </a:r>
          </a:p>
        </p:txBody>
      </p:sp>
      <p:sp>
        <p:nvSpPr>
          <p:cNvPr id="251942" name="TextBox 115"/>
          <p:cNvSpPr txBox="1">
            <a:spLocks noChangeArrowheads="1"/>
          </p:cNvSpPr>
          <p:nvPr/>
        </p:nvSpPr>
        <p:spPr bwMode="auto">
          <a:xfrm>
            <a:off x="4799848" y="2741613"/>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2,200</a:t>
            </a:r>
          </a:p>
        </p:txBody>
      </p:sp>
      <p:sp>
        <p:nvSpPr>
          <p:cNvPr id="251943" name="TextBox 116"/>
          <p:cNvSpPr txBox="1">
            <a:spLocks noChangeArrowheads="1"/>
          </p:cNvSpPr>
          <p:nvPr/>
        </p:nvSpPr>
        <p:spPr bwMode="auto">
          <a:xfrm>
            <a:off x="4799848" y="2970213"/>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1,800</a:t>
            </a:r>
          </a:p>
        </p:txBody>
      </p:sp>
      <p:sp>
        <p:nvSpPr>
          <p:cNvPr id="251944" name="TextBox 117"/>
          <p:cNvSpPr txBox="1">
            <a:spLocks noChangeArrowheads="1"/>
          </p:cNvSpPr>
          <p:nvPr/>
        </p:nvSpPr>
        <p:spPr bwMode="auto">
          <a:xfrm>
            <a:off x="4799848" y="3200400"/>
            <a:ext cx="53732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1,400</a:t>
            </a:r>
          </a:p>
        </p:txBody>
      </p:sp>
      <p:sp>
        <p:nvSpPr>
          <p:cNvPr id="251945" name="TextBox 118"/>
          <p:cNvSpPr txBox="1">
            <a:spLocks noChangeArrowheads="1"/>
          </p:cNvSpPr>
          <p:nvPr/>
        </p:nvSpPr>
        <p:spPr bwMode="auto">
          <a:xfrm rot="-5400000">
            <a:off x="4360863" y="2851150"/>
            <a:ext cx="698500" cy="276225"/>
          </a:xfrm>
          <a:prstGeom prst="rect">
            <a:avLst/>
          </a:prstGeom>
          <a:noFill/>
          <a:ln w="9525">
            <a:noFill/>
            <a:miter lim="800000"/>
            <a:headEnd/>
            <a:tailEnd/>
          </a:ln>
        </p:spPr>
        <p:txBody>
          <a:bodyPr>
            <a:spAutoFit/>
          </a:bodyPr>
          <a:lstStyle/>
          <a:p>
            <a:pPr algn="ctr"/>
            <a:r>
              <a:rPr lang="en-GB" sz="1200">
                <a:solidFill>
                  <a:schemeClr val="bg1"/>
                </a:solidFill>
                <a:cs typeface="Arial" charset="0"/>
              </a:rPr>
              <a:t>ng/mL</a:t>
            </a:r>
          </a:p>
        </p:txBody>
      </p:sp>
      <p:sp>
        <p:nvSpPr>
          <p:cNvPr id="251946" name="TextBox 119"/>
          <p:cNvSpPr txBox="1">
            <a:spLocks noChangeArrowheads="1"/>
          </p:cNvSpPr>
          <p:nvPr/>
        </p:nvSpPr>
        <p:spPr bwMode="auto">
          <a:xfrm>
            <a:off x="4916868" y="3702050"/>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800</a:t>
            </a:r>
          </a:p>
        </p:txBody>
      </p:sp>
      <p:sp>
        <p:nvSpPr>
          <p:cNvPr id="251947" name="TextBox 120"/>
          <p:cNvSpPr txBox="1">
            <a:spLocks noChangeArrowheads="1"/>
          </p:cNvSpPr>
          <p:nvPr/>
        </p:nvSpPr>
        <p:spPr bwMode="auto">
          <a:xfrm>
            <a:off x="4916868" y="3873500"/>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700</a:t>
            </a:r>
          </a:p>
        </p:txBody>
      </p:sp>
      <p:sp>
        <p:nvSpPr>
          <p:cNvPr id="251948" name="TextBox 121"/>
          <p:cNvSpPr txBox="1">
            <a:spLocks noChangeArrowheads="1"/>
          </p:cNvSpPr>
          <p:nvPr/>
        </p:nvSpPr>
        <p:spPr bwMode="auto">
          <a:xfrm>
            <a:off x="4916868" y="4044950"/>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600</a:t>
            </a:r>
          </a:p>
        </p:txBody>
      </p:sp>
      <p:sp>
        <p:nvSpPr>
          <p:cNvPr id="251949" name="TextBox 122"/>
          <p:cNvSpPr txBox="1">
            <a:spLocks noChangeArrowheads="1"/>
          </p:cNvSpPr>
          <p:nvPr/>
        </p:nvSpPr>
        <p:spPr bwMode="auto">
          <a:xfrm>
            <a:off x="4916868" y="4217988"/>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500</a:t>
            </a:r>
          </a:p>
        </p:txBody>
      </p:sp>
      <p:sp>
        <p:nvSpPr>
          <p:cNvPr id="251950" name="TextBox 123"/>
          <p:cNvSpPr txBox="1">
            <a:spLocks noChangeArrowheads="1"/>
          </p:cNvSpPr>
          <p:nvPr/>
        </p:nvSpPr>
        <p:spPr bwMode="auto">
          <a:xfrm>
            <a:off x="4916868" y="4389438"/>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400</a:t>
            </a:r>
          </a:p>
        </p:txBody>
      </p:sp>
      <p:sp>
        <p:nvSpPr>
          <p:cNvPr id="251951" name="TextBox 124"/>
          <p:cNvSpPr txBox="1">
            <a:spLocks noChangeArrowheads="1"/>
          </p:cNvSpPr>
          <p:nvPr/>
        </p:nvSpPr>
        <p:spPr bwMode="auto">
          <a:xfrm rot="-5400000">
            <a:off x="4360863" y="4051300"/>
            <a:ext cx="698500" cy="276225"/>
          </a:xfrm>
          <a:prstGeom prst="rect">
            <a:avLst/>
          </a:prstGeom>
          <a:noFill/>
          <a:ln w="9525">
            <a:noFill/>
            <a:miter lim="800000"/>
            <a:headEnd/>
            <a:tailEnd/>
          </a:ln>
        </p:spPr>
        <p:txBody>
          <a:bodyPr>
            <a:spAutoFit/>
          </a:bodyPr>
          <a:lstStyle/>
          <a:p>
            <a:pPr algn="ctr"/>
            <a:r>
              <a:rPr lang="en-GB" sz="1200">
                <a:solidFill>
                  <a:schemeClr val="bg1"/>
                </a:solidFill>
                <a:cs typeface="Arial" charset="0"/>
              </a:rPr>
              <a:t>ng/mL</a:t>
            </a:r>
          </a:p>
        </p:txBody>
      </p:sp>
      <p:sp>
        <p:nvSpPr>
          <p:cNvPr id="251952" name="TextBox 125"/>
          <p:cNvSpPr txBox="1">
            <a:spLocks noChangeArrowheads="1"/>
          </p:cNvSpPr>
          <p:nvPr/>
        </p:nvSpPr>
        <p:spPr bwMode="auto">
          <a:xfrm>
            <a:off x="5509204" y="2181225"/>
            <a:ext cx="832279"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Admission</a:t>
            </a:r>
          </a:p>
        </p:txBody>
      </p:sp>
      <p:sp>
        <p:nvSpPr>
          <p:cNvPr id="251953" name="TextBox 126"/>
          <p:cNvSpPr txBox="1">
            <a:spLocks noChangeArrowheads="1"/>
          </p:cNvSpPr>
          <p:nvPr/>
        </p:nvSpPr>
        <p:spPr bwMode="auto">
          <a:xfrm>
            <a:off x="6602480" y="2181225"/>
            <a:ext cx="793615"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Discharge</a:t>
            </a:r>
          </a:p>
        </p:txBody>
      </p:sp>
      <p:sp>
        <p:nvSpPr>
          <p:cNvPr id="251954" name="TextBox 127"/>
          <p:cNvSpPr txBox="1">
            <a:spLocks noChangeArrowheads="1"/>
          </p:cNvSpPr>
          <p:nvPr/>
        </p:nvSpPr>
        <p:spPr bwMode="auto">
          <a:xfrm>
            <a:off x="7467331" y="2181225"/>
            <a:ext cx="1230850" cy="276999"/>
          </a:xfrm>
          <a:prstGeom prst="rect">
            <a:avLst/>
          </a:prstGeom>
          <a:noFill/>
          <a:ln w="9525">
            <a:noFill/>
            <a:miter lim="800000"/>
            <a:headEnd/>
            <a:tailEnd/>
          </a:ln>
        </p:spPr>
        <p:txBody>
          <a:bodyPr wrap="none">
            <a:spAutoFit/>
          </a:bodyPr>
          <a:lstStyle/>
          <a:p>
            <a:pPr algn="ctr"/>
            <a:r>
              <a:rPr lang="en-GB" sz="1200" dirty="0" err="1">
                <a:solidFill>
                  <a:schemeClr val="bg1"/>
                </a:solidFill>
                <a:cs typeface="Arial" charset="0"/>
              </a:rPr>
              <a:t>Recompensation</a:t>
            </a:r>
            <a:endParaRPr lang="en-GB" sz="1200" dirty="0">
              <a:solidFill>
                <a:schemeClr val="bg1"/>
              </a:solidFill>
              <a:cs typeface="Arial" charset="0"/>
            </a:endParaRPr>
          </a:p>
        </p:txBody>
      </p:sp>
      <p:sp>
        <p:nvSpPr>
          <p:cNvPr id="251955" name="TextBox 128"/>
          <p:cNvSpPr txBox="1">
            <a:spLocks noChangeArrowheads="1"/>
          </p:cNvSpPr>
          <p:nvPr/>
        </p:nvSpPr>
        <p:spPr bwMode="auto">
          <a:xfrm>
            <a:off x="5509204" y="3381375"/>
            <a:ext cx="832279"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Admission</a:t>
            </a:r>
          </a:p>
        </p:txBody>
      </p:sp>
      <p:sp>
        <p:nvSpPr>
          <p:cNvPr id="251956" name="TextBox 129"/>
          <p:cNvSpPr txBox="1">
            <a:spLocks noChangeArrowheads="1"/>
          </p:cNvSpPr>
          <p:nvPr/>
        </p:nvSpPr>
        <p:spPr bwMode="auto">
          <a:xfrm>
            <a:off x="6602480" y="3381375"/>
            <a:ext cx="793615"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Discharge</a:t>
            </a:r>
          </a:p>
        </p:txBody>
      </p:sp>
      <p:sp>
        <p:nvSpPr>
          <p:cNvPr id="251957" name="TextBox 130"/>
          <p:cNvSpPr txBox="1">
            <a:spLocks noChangeArrowheads="1"/>
          </p:cNvSpPr>
          <p:nvPr/>
        </p:nvSpPr>
        <p:spPr bwMode="auto">
          <a:xfrm>
            <a:off x="7467331" y="3381375"/>
            <a:ext cx="1230850" cy="276999"/>
          </a:xfrm>
          <a:prstGeom prst="rect">
            <a:avLst/>
          </a:prstGeom>
          <a:noFill/>
          <a:ln w="9525">
            <a:noFill/>
            <a:miter lim="800000"/>
            <a:headEnd/>
            <a:tailEnd/>
          </a:ln>
        </p:spPr>
        <p:txBody>
          <a:bodyPr wrap="none">
            <a:spAutoFit/>
          </a:bodyPr>
          <a:lstStyle/>
          <a:p>
            <a:pPr algn="ctr"/>
            <a:r>
              <a:rPr lang="en-GB" sz="1200" dirty="0" err="1">
                <a:solidFill>
                  <a:schemeClr val="bg1"/>
                </a:solidFill>
                <a:cs typeface="Arial" charset="0"/>
              </a:rPr>
              <a:t>Recompensation</a:t>
            </a:r>
            <a:endParaRPr lang="en-GB" sz="1200" dirty="0">
              <a:solidFill>
                <a:schemeClr val="bg1"/>
              </a:solidFill>
              <a:cs typeface="Arial" charset="0"/>
            </a:endParaRPr>
          </a:p>
        </p:txBody>
      </p:sp>
      <p:sp>
        <p:nvSpPr>
          <p:cNvPr id="251958" name="TextBox 131"/>
          <p:cNvSpPr txBox="1">
            <a:spLocks noChangeArrowheads="1"/>
          </p:cNvSpPr>
          <p:nvPr/>
        </p:nvSpPr>
        <p:spPr bwMode="auto">
          <a:xfrm>
            <a:off x="3747717" y="1374775"/>
            <a:ext cx="333746"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a:t>
            </a:r>
            <a:r>
              <a:rPr lang="en-GB" sz="1400" baseline="30000">
                <a:solidFill>
                  <a:schemeClr val="bg1"/>
                </a:solidFill>
                <a:cs typeface="Arial" charset="0"/>
              </a:rPr>
              <a:t>†</a:t>
            </a:r>
            <a:endParaRPr lang="en-GB" sz="1200" baseline="30000">
              <a:solidFill>
                <a:schemeClr val="bg1"/>
              </a:solidFill>
              <a:cs typeface="Arial" charset="0"/>
            </a:endParaRPr>
          </a:p>
        </p:txBody>
      </p:sp>
      <p:sp>
        <p:nvSpPr>
          <p:cNvPr id="251959" name="TextBox 132"/>
          <p:cNvSpPr txBox="1">
            <a:spLocks noChangeArrowheads="1"/>
          </p:cNvSpPr>
          <p:nvPr/>
        </p:nvSpPr>
        <p:spPr bwMode="auto">
          <a:xfrm>
            <a:off x="3747717" y="2511425"/>
            <a:ext cx="333746"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a:t>
            </a:r>
            <a:r>
              <a:rPr lang="en-GB" sz="1400" baseline="30000">
                <a:solidFill>
                  <a:schemeClr val="bg1"/>
                </a:solidFill>
                <a:cs typeface="Arial" charset="0"/>
              </a:rPr>
              <a:t>†</a:t>
            </a:r>
            <a:endParaRPr lang="en-GB" sz="1200" baseline="30000">
              <a:solidFill>
                <a:schemeClr val="bg1"/>
              </a:solidFill>
              <a:cs typeface="Arial" charset="0"/>
            </a:endParaRPr>
          </a:p>
        </p:txBody>
      </p:sp>
      <p:sp>
        <p:nvSpPr>
          <p:cNvPr id="251960" name="TextBox 133"/>
          <p:cNvSpPr txBox="1">
            <a:spLocks noChangeArrowheads="1"/>
          </p:cNvSpPr>
          <p:nvPr/>
        </p:nvSpPr>
        <p:spPr bwMode="auto">
          <a:xfrm>
            <a:off x="3747717" y="3738563"/>
            <a:ext cx="333746"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a:t>
            </a:r>
            <a:r>
              <a:rPr lang="en-GB" sz="1400" baseline="30000">
                <a:solidFill>
                  <a:schemeClr val="bg1"/>
                </a:solidFill>
                <a:cs typeface="Arial" charset="0"/>
              </a:rPr>
              <a:t>†</a:t>
            </a:r>
            <a:endParaRPr lang="en-GB" sz="1200" baseline="30000">
              <a:solidFill>
                <a:schemeClr val="bg1"/>
              </a:solidFill>
              <a:cs typeface="Arial" charset="0"/>
            </a:endParaRPr>
          </a:p>
        </p:txBody>
      </p:sp>
      <p:sp>
        <p:nvSpPr>
          <p:cNvPr id="251961" name="TextBox 134"/>
          <p:cNvSpPr txBox="1">
            <a:spLocks noChangeArrowheads="1"/>
          </p:cNvSpPr>
          <p:nvPr/>
        </p:nvSpPr>
        <p:spPr bwMode="auto">
          <a:xfrm>
            <a:off x="7913688" y="4068763"/>
            <a:ext cx="250825" cy="236537"/>
          </a:xfrm>
          <a:prstGeom prst="rect">
            <a:avLst/>
          </a:prstGeom>
          <a:noFill/>
          <a:ln w="9525">
            <a:noFill/>
            <a:miter lim="800000"/>
            <a:headEnd/>
            <a:tailEnd/>
          </a:ln>
        </p:spPr>
        <p:txBody>
          <a:bodyPr wrap="none">
            <a:spAutoFit/>
          </a:bodyPr>
          <a:lstStyle/>
          <a:p>
            <a:pPr algn="r"/>
            <a:r>
              <a:rPr lang="en-GB" sz="1400" baseline="30000">
                <a:solidFill>
                  <a:schemeClr val="bg1"/>
                </a:solidFill>
                <a:cs typeface="Arial" charset="0"/>
              </a:rPr>
              <a:t>‡</a:t>
            </a:r>
            <a:endParaRPr lang="en-GB" sz="1200" baseline="30000">
              <a:solidFill>
                <a:schemeClr val="bg1"/>
              </a:solidFill>
              <a:cs typeface="Arial" charset="0"/>
            </a:endParaRPr>
          </a:p>
        </p:txBody>
      </p:sp>
      <p:sp>
        <p:nvSpPr>
          <p:cNvPr id="251962" name="TextBox 135"/>
          <p:cNvSpPr txBox="1">
            <a:spLocks noChangeArrowheads="1"/>
          </p:cNvSpPr>
          <p:nvPr/>
        </p:nvSpPr>
        <p:spPr bwMode="auto">
          <a:xfrm>
            <a:off x="7913688" y="2859088"/>
            <a:ext cx="250825" cy="236537"/>
          </a:xfrm>
          <a:prstGeom prst="rect">
            <a:avLst/>
          </a:prstGeom>
          <a:noFill/>
          <a:ln w="9525">
            <a:noFill/>
            <a:miter lim="800000"/>
            <a:headEnd/>
            <a:tailEnd/>
          </a:ln>
        </p:spPr>
        <p:txBody>
          <a:bodyPr wrap="none">
            <a:spAutoFit/>
          </a:bodyPr>
          <a:lstStyle/>
          <a:p>
            <a:pPr algn="r"/>
            <a:r>
              <a:rPr lang="en-GB" sz="1400" baseline="30000">
                <a:solidFill>
                  <a:schemeClr val="bg1"/>
                </a:solidFill>
                <a:cs typeface="Arial" charset="0"/>
              </a:rPr>
              <a:t>‡</a:t>
            </a:r>
            <a:endParaRPr lang="en-GB" sz="1200" baseline="30000">
              <a:solidFill>
                <a:schemeClr val="bg1"/>
              </a:solidFill>
              <a:cs typeface="Arial" charset="0"/>
            </a:endParaRPr>
          </a:p>
        </p:txBody>
      </p:sp>
      <p:sp>
        <p:nvSpPr>
          <p:cNvPr id="251963" name="TextBox 136"/>
          <p:cNvSpPr txBox="1">
            <a:spLocks noChangeArrowheads="1"/>
          </p:cNvSpPr>
          <p:nvPr/>
        </p:nvSpPr>
        <p:spPr bwMode="auto">
          <a:xfrm>
            <a:off x="6880225" y="2763838"/>
            <a:ext cx="252413" cy="234950"/>
          </a:xfrm>
          <a:prstGeom prst="rect">
            <a:avLst/>
          </a:prstGeom>
          <a:noFill/>
          <a:ln w="9525">
            <a:noFill/>
            <a:miter lim="800000"/>
            <a:headEnd/>
            <a:tailEnd/>
          </a:ln>
        </p:spPr>
        <p:txBody>
          <a:bodyPr wrap="none">
            <a:spAutoFit/>
          </a:bodyPr>
          <a:lstStyle/>
          <a:p>
            <a:pPr algn="r"/>
            <a:r>
              <a:rPr lang="en-GB" sz="1400" baseline="30000">
                <a:solidFill>
                  <a:schemeClr val="bg1"/>
                </a:solidFill>
                <a:cs typeface="Arial" charset="0"/>
              </a:rPr>
              <a:t>‡</a:t>
            </a:r>
            <a:endParaRPr lang="en-GB" sz="1200" baseline="30000">
              <a:solidFill>
                <a:schemeClr val="bg1"/>
              </a:solidFill>
              <a:cs typeface="Arial" charset="0"/>
            </a:endParaRPr>
          </a:p>
        </p:txBody>
      </p:sp>
      <p:grpSp>
        <p:nvGrpSpPr>
          <p:cNvPr id="7" name="Group 383053"/>
          <p:cNvGrpSpPr>
            <a:grpSpLocks/>
          </p:cNvGrpSpPr>
          <p:nvPr/>
        </p:nvGrpSpPr>
        <p:grpSpPr bwMode="auto">
          <a:xfrm>
            <a:off x="5281613" y="1430338"/>
            <a:ext cx="3311525" cy="793750"/>
            <a:chOff x="5281614" y="1430337"/>
            <a:chExt cx="3311525" cy="793750"/>
          </a:xfrm>
        </p:grpSpPr>
        <p:sp>
          <p:nvSpPr>
            <p:cNvPr id="252000" name="Freeform 59"/>
            <p:cNvSpPr>
              <a:spLocks/>
            </p:cNvSpPr>
            <p:nvPr/>
          </p:nvSpPr>
          <p:spPr bwMode="auto">
            <a:xfrm>
              <a:off x="5376865" y="1430337"/>
              <a:ext cx="3216274" cy="701675"/>
            </a:xfrm>
            <a:custGeom>
              <a:avLst/>
              <a:gdLst>
                <a:gd name="T0" fmla="*/ 0 w 2057"/>
                <a:gd name="T1" fmla="*/ 0 h 442"/>
                <a:gd name="T2" fmla="*/ 0 w 2057"/>
                <a:gd name="T3" fmla="*/ 701675 h 442"/>
                <a:gd name="T4" fmla="*/ 3216274 w 2057"/>
                <a:gd name="T5" fmla="*/ 701675 h 442"/>
                <a:gd name="T6" fmla="*/ 0 60000 65536"/>
                <a:gd name="T7" fmla="*/ 0 60000 65536"/>
                <a:gd name="T8" fmla="*/ 0 60000 65536"/>
                <a:gd name="T9" fmla="*/ 0 w 2057"/>
                <a:gd name="T10" fmla="*/ 0 h 442"/>
                <a:gd name="T11" fmla="*/ 2057 w 2057"/>
                <a:gd name="T12" fmla="*/ 442 h 442"/>
              </a:gdLst>
              <a:ahLst/>
              <a:cxnLst>
                <a:cxn ang="T6">
                  <a:pos x="T0" y="T1"/>
                </a:cxn>
                <a:cxn ang="T7">
                  <a:pos x="T2" y="T3"/>
                </a:cxn>
                <a:cxn ang="T8">
                  <a:pos x="T4" y="T5"/>
                </a:cxn>
              </a:cxnLst>
              <a:rect l="T9" t="T10" r="T11" b="T12"/>
              <a:pathLst>
                <a:path w="2057" h="442">
                  <a:moveTo>
                    <a:pt x="0" y="0"/>
                  </a:moveTo>
                  <a:lnTo>
                    <a:pt x="0" y="442"/>
                  </a:lnTo>
                  <a:lnTo>
                    <a:pt x="2057" y="442"/>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2001" name="Line 60"/>
            <p:cNvSpPr>
              <a:spLocks noChangeShapeType="1"/>
            </p:cNvSpPr>
            <p:nvPr/>
          </p:nvSpPr>
          <p:spPr bwMode="auto">
            <a:xfrm>
              <a:off x="5281614" y="1439862"/>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02" name="Line 62"/>
            <p:cNvSpPr>
              <a:spLocks noChangeShapeType="1"/>
            </p:cNvSpPr>
            <p:nvPr/>
          </p:nvSpPr>
          <p:spPr bwMode="auto">
            <a:xfrm>
              <a:off x="5281614" y="1614487"/>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03" name="Line 64"/>
            <p:cNvSpPr>
              <a:spLocks noChangeShapeType="1"/>
            </p:cNvSpPr>
            <p:nvPr/>
          </p:nvSpPr>
          <p:spPr bwMode="auto">
            <a:xfrm>
              <a:off x="5281614" y="1785937"/>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04" name="Line 67"/>
            <p:cNvSpPr>
              <a:spLocks noChangeShapeType="1"/>
            </p:cNvSpPr>
            <p:nvPr/>
          </p:nvSpPr>
          <p:spPr bwMode="auto">
            <a:xfrm>
              <a:off x="5281614" y="1960562"/>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05" name="Line 68"/>
            <p:cNvSpPr>
              <a:spLocks noChangeShapeType="1"/>
            </p:cNvSpPr>
            <p:nvPr/>
          </p:nvSpPr>
          <p:spPr bwMode="auto">
            <a:xfrm>
              <a:off x="5281614" y="2132012"/>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06" name="Line 69"/>
            <p:cNvSpPr>
              <a:spLocks noChangeShapeType="1"/>
            </p:cNvSpPr>
            <p:nvPr/>
          </p:nvSpPr>
          <p:spPr bwMode="auto">
            <a:xfrm flipV="1">
              <a:off x="5908677" y="2132012"/>
              <a:ext cx="0" cy="920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07" name="Line 70"/>
            <p:cNvSpPr>
              <a:spLocks noChangeShapeType="1"/>
            </p:cNvSpPr>
            <p:nvPr/>
          </p:nvSpPr>
          <p:spPr bwMode="auto">
            <a:xfrm flipV="1">
              <a:off x="6970317" y="2132012"/>
              <a:ext cx="0" cy="920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08" name="Line 71"/>
            <p:cNvSpPr>
              <a:spLocks noChangeShapeType="1"/>
            </p:cNvSpPr>
            <p:nvPr/>
          </p:nvSpPr>
          <p:spPr bwMode="auto">
            <a:xfrm flipV="1">
              <a:off x="8038942" y="2132012"/>
              <a:ext cx="0" cy="9207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09" name="Line 89"/>
            <p:cNvSpPr>
              <a:spLocks noChangeShapeType="1"/>
            </p:cNvSpPr>
            <p:nvPr/>
          </p:nvSpPr>
          <p:spPr bwMode="auto">
            <a:xfrm>
              <a:off x="5872165" y="1636712"/>
              <a:ext cx="7302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10" name="Line 90"/>
            <p:cNvSpPr>
              <a:spLocks noChangeShapeType="1"/>
            </p:cNvSpPr>
            <p:nvPr/>
          </p:nvSpPr>
          <p:spPr bwMode="auto">
            <a:xfrm>
              <a:off x="5872165" y="1827212"/>
              <a:ext cx="7302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11" name="Line 91"/>
            <p:cNvSpPr>
              <a:spLocks noChangeShapeType="1"/>
            </p:cNvSpPr>
            <p:nvPr/>
          </p:nvSpPr>
          <p:spPr bwMode="auto">
            <a:xfrm>
              <a:off x="5908677" y="1636712"/>
              <a:ext cx="0" cy="1905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12" name="Line 92"/>
            <p:cNvSpPr>
              <a:spLocks noChangeShapeType="1"/>
            </p:cNvSpPr>
            <p:nvPr/>
          </p:nvSpPr>
          <p:spPr bwMode="auto">
            <a:xfrm>
              <a:off x="6935392" y="1557337"/>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13" name="Line 93"/>
            <p:cNvSpPr>
              <a:spLocks noChangeShapeType="1"/>
            </p:cNvSpPr>
            <p:nvPr/>
          </p:nvSpPr>
          <p:spPr bwMode="auto">
            <a:xfrm>
              <a:off x="6935392" y="1792287"/>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14" name="Line 94"/>
            <p:cNvSpPr>
              <a:spLocks noChangeShapeType="1"/>
            </p:cNvSpPr>
            <p:nvPr/>
          </p:nvSpPr>
          <p:spPr bwMode="auto">
            <a:xfrm>
              <a:off x="6970317" y="1557337"/>
              <a:ext cx="0" cy="23495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15" name="Line 95"/>
            <p:cNvSpPr>
              <a:spLocks noChangeShapeType="1"/>
            </p:cNvSpPr>
            <p:nvPr/>
          </p:nvSpPr>
          <p:spPr bwMode="auto">
            <a:xfrm>
              <a:off x="8004017" y="1900237"/>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16" name="Line 96"/>
            <p:cNvSpPr>
              <a:spLocks noChangeShapeType="1"/>
            </p:cNvSpPr>
            <p:nvPr/>
          </p:nvSpPr>
          <p:spPr bwMode="auto">
            <a:xfrm>
              <a:off x="8004017" y="2071687"/>
              <a:ext cx="69850"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17" name="Line 97"/>
            <p:cNvSpPr>
              <a:spLocks noChangeShapeType="1"/>
            </p:cNvSpPr>
            <p:nvPr/>
          </p:nvSpPr>
          <p:spPr bwMode="auto">
            <a:xfrm>
              <a:off x="8038942" y="1900237"/>
              <a:ext cx="0" cy="17145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2018" name="Rectangle 98"/>
            <p:cNvSpPr>
              <a:spLocks noChangeArrowheads="1"/>
            </p:cNvSpPr>
            <p:nvPr/>
          </p:nvSpPr>
          <p:spPr bwMode="auto">
            <a:xfrm>
              <a:off x="5875340" y="1700212"/>
              <a:ext cx="66675" cy="63500"/>
            </a:xfrm>
            <a:prstGeom prst="rect">
              <a:avLst/>
            </a:prstGeom>
            <a:solidFill>
              <a:schemeClr val="accent2"/>
            </a:solidFill>
            <a:ln w="12700">
              <a:noFill/>
              <a:miter lim="800000"/>
              <a:headEnd/>
              <a:tailEnd/>
            </a:ln>
          </p:spPr>
          <p:txBody>
            <a:bodyPr/>
            <a:lstStyle/>
            <a:p>
              <a:endParaRPr lang="en-US" sz="1800">
                <a:solidFill>
                  <a:schemeClr val="bg1"/>
                </a:solidFill>
                <a:cs typeface="Arial" charset="0"/>
              </a:endParaRPr>
            </a:p>
          </p:txBody>
        </p:sp>
        <p:sp>
          <p:nvSpPr>
            <p:cNvPr id="252019" name="Rectangle 99"/>
            <p:cNvSpPr>
              <a:spLocks noChangeArrowheads="1"/>
            </p:cNvSpPr>
            <p:nvPr/>
          </p:nvSpPr>
          <p:spPr bwMode="auto">
            <a:xfrm>
              <a:off x="6936980" y="1646237"/>
              <a:ext cx="66675" cy="63500"/>
            </a:xfrm>
            <a:prstGeom prst="rect">
              <a:avLst/>
            </a:prstGeom>
            <a:solidFill>
              <a:schemeClr val="accent2"/>
            </a:solidFill>
            <a:ln w="12700">
              <a:noFill/>
              <a:miter lim="800000"/>
              <a:headEnd/>
              <a:tailEnd/>
            </a:ln>
          </p:spPr>
          <p:txBody>
            <a:bodyPr/>
            <a:lstStyle/>
            <a:p>
              <a:endParaRPr lang="en-US" sz="1800">
                <a:solidFill>
                  <a:schemeClr val="bg1"/>
                </a:solidFill>
                <a:cs typeface="Arial" charset="0"/>
              </a:endParaRPr>
            </a:p>
          </p:txBody>
        </p:sp>
        <p:sp>
          <p:nvSpPr>
            <p:cNvPr id="252020" name="Rectangle 100"/>
            <p:cNvSpPr>
              <a:spLocks noChangeArrowheads="1"/>
            </p:cNvSpPr>
            <p:nvPr/>
          </p:nvSpPr>
          <p:spPr bwMode="auto">
            <a:xfrm>
              <a:off x="8007192" y="1947862"/>
              <a:ext cx="63500" cy="63500"/>
            </a:xfrm>
            <a:prstGeom prst="rect">
              <a:avLst/>
            </a:prstGeom>
            <a:solidFill>
              <a:schemeClr val="accent2"/>
            </a:solidFill>
            <a:ln w="12700">
              <a:noFill/>
              <a:miter lim="800000"/>
              <a:headEnd/>
              <a:tailEnd/>
            </a:ln>
          </p:spPr>
          <p:txBody>
            <a:bodyPr/>
            <a:lstStyle/>
            <a:p>
              <a:endParaRPr lang="en-US" sz="1800">
                <a:solidFill>
                  <a:schemeClr val="bg1"/>
                </a:solidFill>
                <a:cs typeface="Arial" charset="0"/>
              </a:endParaRPr>
            </a:p>
          </p:txBody>
        </p:sp>
        <p:sp>
          <p:nvSpPr>
            <p:cNvPr id="252021" name="Freeform 101"/>
            <p:cNvSpPr>
              <a:spLocks/>
            </p:cNvSpPr>
            <p:nvPr/>
          </p:nvSpPr>
          <p:spPr bwMode="auto">
            <a:xfrm>
              <a:off x="5897564" y="1674812"/>
              <a:ext cx="2192338" cy="304800"/>
            </a:xfrm>
            <a:custGeom>
              <a:avLst/>
              <a:gdLst>
                <a:gd name="T0" fmla="*/ 2192338 w 1381"/>
                <a:gd name="T1" fmla="*/ 304800 h 192"/>
                <a:gd name="T2" fmla="*/ 1100138 w 1381"/>
                <a:gd name="T3" fmla="*/ 0 h 192"/>
                <a:gd name="T4" fmla="*/ 0 w 1381"/>
                <a:gd name="T5" fmla="*/ 57150 h 192"/>
                <a:gd name="T6" fmla="*/ 0 60000 65536"/>
                <a:gd name="T7" fmla="*/ 0 60000 65536"/>
                <a:gd name="T8" fmla="*/ 0 60000 65536"/>
                <a:gd name="T9" fmla="*/ 0 w 1381"/>
                <a:gd name="T10" fmla="*/ 0 h 192"/>
                <a:gd name="T11" fmla="*/ 1381 w 1381"/>
                <a:gd name="T12" fmla="*/ 192 h 192"/>
              </a:gdLst>
              <a:ahLst/>
              <a:cxnLst>
                <a:cxn ang="T6">
                  <a:pos x="T0" y="T1"/>
                </a:cxn>
                <a:cxn ang="T7">
                  <a:pos x="T2" y="T3"/>
                </a:cxn>
                <a:cxn ang="T8">
                  <a:pos x="T4" y="T5"/>
                </a:cxn>
              </a:cxnLst>
              <a:rect l="T9" t="T10" r="T11" b="T12"/>
              <a:pathLst>
                <a:path w="1381" h="192">
                  <a:moveTo>
                    <a:pt x="1381" y="192"/>
                  </a:moveTo>
                  <a:lnTo>
                    <a:pt x="693" y="0"/>
                  </a:lnTo>
                  <a:lnTo>
                    <a:pt x="0" y="36"/>
                  </a:lnTo>
                </a:path>
              </a:pathLst>
            </a:custGeom>
            <a:noFill/>
            <a:ln w="12700" cap="flat">
              <a:solidFill>
                <a:srgbClr val="CC0000"/>
              </a:solidFill>
              <a:prstDash val="solid"/>
              <a:miter lim="800000"/>
              <a:headEnd/>
              <a:tailEnd/>
            </a:ln>
          </p:spPr>
          <p:txBody>
            <a:bodyPr/>
            <a:lstStyle/>
            <a:p>
              <a:endParaRPr lang="en-US" sz="1800">
                <a:solidFill>
                  <a:schemeClr val="bg1"/>
                </a:solidFill>
                <a:cs typeface="Arial" charset="0"/>
              </a:endParaRPr>
            </a:p>
          </p:txBody>
        </p:sp>
        <p:sp>
          <p:nvSpPr>
            <p:cNvPr id="252022" name="TextBox 160"/>
            <p:cNvSpPr txBox="1">
              <a:spLocks noChangeArrowheads="1"/>
            </p:cNvSpPr>
            <p:nvPr/>
          </p:nvSpPr>
          <p:spPr bwMode="auto">
            <a:xfrm>
              <a:off x="7912946" y="1709231"/>
              <a:ext cx="251992" cy="235962"/>
            </a:xfrm>
            <a:prstGeom prst="rect">
              <a:avLst/>
            </a:prstGeom>
            <a:noFill/>
            <a:ln w="12700">
              <a:noFill/>
              <a:miter lim="800000"/>
              <a:headEnd/>
              <a:tailEnd/>
            </a:ln>
          </p:spPr>
          <p:txBody>
            <a:bodyPr wrap="none">
              <a:spAutoFit/>
            </a:bodyPr>
            <a:lstStyle/>
            <a:p>
              <a:pPr algn="r"/>
              <a:r>
                <a:rPr lang="en-GB" sz="1400" baseline="30000">
                  <a:solidFill>
                    <a:schemeClr val="bg1"/>
                  </a:solidFill>
                  <a:cs typeface="Arial" charset="0"/>
                </a:rPr>
                <a:t>‡</a:t>
              </a:r>
              <a:endParaRPr lang="en-GB" sz="1200" baseline="30000">
                <a:solidFill>
                  <a:schemeClr val="bg1"/>
                </a:solidFill>
                <a:cs typeface="Arial" charset="0"/>
              </a:endParaRPr>
            </a:p>
          </p:txBody>
        </p:sp>
      </p:grpSp>
      <p:sp>
        <p:nvSpPr>
          <p:cNvPr id="251965" name="Line 33"/>
          <p:cNvSpPr>
            <a:spLocks noChangeShapeType="1"/>
          </p:cNvSpPr>
          <p:nvPr/>
        </p:nvSpPr>
        <p:spPr bwMode="auto">
          <a:xfrm flipV="1">
            <a:off x="1789113" y="4538663"/>
            <a:ext cx="0" cy="8890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251966" name="Line 34"/>
          <p:cNvSpPr>
            <a:spLocks noChangeShapeType="1"/>
          </p:cNvSpPr>
          <p:nvPr/>
        </p:nvSpPr>
        <p:spPr bwMode="auto">
          <a:xfrm flipV="1">
            <a:off x="2854325" y="4538663"/>
            <a:ext cx="0" cy="8890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251967" name="Line 35"/>
          <p:cNvSpPr>
            <a:spLocks noChangeShapeType="1"/>
          </p:cNvSpPr>
          <p:nvPr/>
        </p:nvSpPr>
        <p:spPr bwMode="auto">
          <a:xfrm flipV="1">
            <a:off x="3921125" y="4538663"/>
            <a:ext cx="0" cy="8890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251968" name="TextBox 164"/>
          <p:cNvSpPr txBox="1">
            <a:spLocks noChangeArrowheads="1"/>
          </p:cNvSpPr>
          <p:nvPr/>
        </p:nvSpPr>
        <p:spPr bwMode="auto">
          <a:xfrm>
            <a:off x="1466300" y="4583113"/>
            <a:ext cx="645625"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Control</a:t>
            </a:r>
          </a:p>
        </p:txBody>
      </p:sp>
      <p:sp>
        <p:nvSpPr>
          <p:cNvPr id="251969" name="TextBox 165"/>
          <p:cNvSpPr txBox="1">
            <a:spLocks noChangeArrowheads="1"/>
          </p:cNvSpPr>
          <p:nvPr/>
        </p:nvSpPr>
        <p:spPr bwMode="auto">
          <a:xfrm>
            <a:off x="2470350" y="4583113"/>
            <a:ext cx="772712"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Stable HF</a:t>
            </a:r>
          </a:p>
        </p:txBody>
      </p:sp>
      <p:sp>
        <p:nvSpPr>
          <p:cNvPr id="251970" name="TextBox 166"/>
          <p:cNvSpPr txBox="1">
            <a:spLocks noChangeArrowheads="1"/>
          </p:cNvSpPr>
          <p:nvPr/>
        </p:nvSpPr>
        <p:spPr bwMode="auto">
          <a:xfrm>
            <a:off x="3678282" y="4583113"/>
            <a:ext cx="509498"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AHFS</a:t>
            </a:r>
          </a:p>
        </p:txBody>
      </p:sp>
      <p:sp>
        <p:nvSpPr>
          <p:cNvPr id="251971" name="Rectangle 52"/>
          <p:cNvSpPr>
            <a:spLocks noChangeArrowheads="1"/>
          </p:cNvSpPr>
          <p:nvPr/>
        </p:nvSpPr>
        <p:spPr bwMode="auto">
          <a:xfrm>
            <a:off x="1435100" y="4233863"/>
            <a:ext cx="712788" cy="304800"/>
          </a:xfrm>
          <a:prstGeom prst="rect">
            <a:avLst/>
          </a:prstGeom>
          <a:solidFill>
            <a:srgbClr val="808080"/>
          </a:solidFill>
          <a:ln w="9525">
            <a:noFill/>
            <a:miter lim="800000"/>
            <a:headEnd/>
            <a:tailEnd/>
          </a:ln>
        </p:spPr>
        <p:txBody>
          <a:bodyPr/>
          <a:lstStyle/>
          <a:p>
            <a:endParaRPr lang="en-US" sz="1800">
              <a:solidFill>
                <a:schemeClr val="bg1"/>
              </a:solidFill>
              <a:cs typeface="Arial" charset="0"/>
            </a:endParaRPr>
          </a:p>
        </p:txBody>
      </p:sp>
      <p:grpSp>
        <p:nvGrpSpPr>
          <p:cNvPr id="8" name="Group 383056"/>
          <p:cNvGrpSpPr>
            <a:grpSpLocks/>
          </p:cNvGrpSpPr>
          <p:nvPr/>
        </p:nvGrpSpPr>
        <p:grpSpPr bwMode="auto">
          <a:xfrm>
            <a:off x="1166813" y="3836988"/>
            <a:ext cx="3309937" cy="701675"/>
            <a:chOff x="1166813" y="3837305"/>
            <a:chExt cx="3309938" cy="701675"/>
          </a:xfrm>
        </p:grpSpPr>
        <p:sp>
          <p:nvSpPr>
            <p:cNvPr id="251986" name="Line 42"/>
            <p:cNvSpPr>
              <a:spLocks noChangeShapeType="1"/>
            </p:cNvSpPr>
            <p:nvPr/>
          </p:nvSpPr>
          <p:spPr bwMode="auto">
            <a:xfrm>
              <a:off x="1166813" y="3846830"/>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87" name="Line 43"/>
            <p:cNvSpPr>
              <a:spLocks noChangeShapeType="1"/>
            </p:cNvSpPr>
            <p:nvPr/>
          </p:nvSpPr>
          <p:spPr bwMode="auto">
            <a:xfrm>
              <a:off x="1166813" y="4192905"/>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88" name="Line 44"/>
            <p:cNvSpPr>
              <a:spLocks noChangeShapeType="1"/>
            </p:cNvSpPr>
            <p:nvPr/>
          </p:nvSpPr>
          <p:spPr bwMode="auto">
            <a:xfrm>
              <a:off x="1166813" y="4018280"/>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89" name="Line 45"/>
            <p:cNvSpPr>
              <a:spLocks noChangeShapeType="1"/>
            </p:cNvSpPr>
            <p:nvPr/>
          </p:nvSpPr>
          <p:spPr bwMode="auto">
            <a:xfrm>
              <a:off x="1166813" y="4364355"/>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90" name="Line 46"/>
            <p:cNvSpPr>
              <a:spLocks noChangeShapeType="1"/>
            </p:cNvSpPr>
            <p:nvPr/>
          </p:nvSpPr>
          <p:spPr bwMode="auto">
            <a:xfrm>
              <a:off x="1166813" y="4538980"/>
              <a:ext cx="92075" cy="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91" name="Freeform 50"/>
            <p:cNvSpPr>
              <a:spLocks/>
            </p:cNvSpPr>
            <p:nvPr/>
          </p:nvSpPr>
          <p:spPr bwMode="auto">
            <a:xfrm>
              <a:off x="1602094" y="4215130"/>
              <a:ext cx="381000" cy="0"/>
            </a:xfrm>
            <a:custGeom>
              <a:avLst/>
              <a:gdLst>
                <a:gd name="T0" fmla="*/ 0 w 240"/>
                <a:gd name="T1" fmla="*/ 187325 w 240"/>
                <a:gd name="T2" fmla="*/ 381000 w 240"/>
                <a:gd name="T3" fmla="*/ 0 60000 65536"/>
                <a:gd name="T4" fmla="*/ 0 60000 65536"/>
                <a:gd name="T5" fmla="*/ 0 60000 65536"/>
                <a:gd name="T6" fmla="*/ 0 w 240"/>
                <a:gd name="T7" fmla="*/ 240 w 240"/>
              </a:gdLst>
              <a:ahLst/>
              <a:cxnLst>
                <a:cxn ang="T3">
                  <a:pos x="T0" y="0"/>
                </a:cxn>
                <a:cxn ang="T4">
                  <a:pos x="T1" y="0"/>
                </a:cxn>
                <a:cxn ang="T5">
                  <a:pos x="T2" y="0"/>
                </a:cxn>
              </a:cxnLst>
              <a:rect l="T6" t="0" r="T7" b="0"/>
              <a:pathLst>
                <a:path w="240">
                  <a:moveTo>
                    <a:pt x="0" y="0"/>
                  </a:moveTo>
                  <a:lnTo>
                    <a:pt x="118" y="0"/>
                  </a:lnTo>
                  <a:lnTo>
                    <a:pt x="240" y="0"/>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1992" name="Line 51"/>
            <p:cNvSpPr>
              <a:spLocks noChangeShapeType="1"/>
            </p:cNvSpPr>
            <p:nvPr/>
          </p:nvSpPr>
          <p:spPr bwMode="auto">
            <a:xfrm flipV="1">
              <a:off x="1792594" y="4215130"/>
              <a:ext cx="0" cy="1905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93" name="Freeform 53"/>
            <p:cNvSpPr>
              <a:spLocks/>
            </p:cNvSpPr>
            <p:nvPr/>
          </p:nvSpPr>
          <p:spPr bwMode="auto">
            <a:xfrm>
              <a:off x="2663928" y="4161155"/>
              <a:ext cx="381000" cy="0"/>
            </a:xfrm>
            <a:custGeom>
              <a:avLst/>
              <a:gdLst>
                <a:gd name="T0" fmla="*/ 0 w 240"/>
                <a:gd name="T1" fmla="*/ 190500 w 240"/>
                <a:gd name="T2" fmla="*/ 381000 w 240"/>
                <a:gd name="T3" fmla="*/ 0 60000 65536"/>
                <a:gd name="T4" fmla="*/ 0 60000 65536"/>
                <a:gd name="T5" fmla="*/ 0 60000 65536"/>
                <a:gd name="T6" fmla="*/ 0 w 240"/>
                <a:gd name="T7" fmla="*/ 240 w 240"/>
              </a:gdLst>
              <a:ahLst/>
              <a:cxnLst>
                <a:cxn ang="T3">
                  <a:pos x="T0" y="0"/>
                </a:cxn>
                <a:cxn ang="T4">
                  <a:pos x="T1" y="0"/>
                </a:cxn>
                <a:cxn ang="T5">
                  <a:pos x="T2" y="0"/>
                </a:cxn>
              </a:cxnLst>
              <a:rect l="T6" t="0" r="T7" b="0"/>
              <a:pathLst>
                <a:path w="240">
                  <a:moveTo>
                    <a:pt x="0" y="0"/>
                  </a:moveTo>
                  <a:lnTo>
                    <a:pt x="120" y="0"/>
                  </a:lnTo>
                  <a:lnTo>
                    <a:pt x="240" y="0"/>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1994" name="Line 54"/>
            <p:cNvSpPr>
              <a:spLocks noChangeShapeType="1"/>
            </p:cNvSpPr>
            <p:nvPr/>
          </p:nvSpPr>
          <p:spPr bwMode="auto">
            <a:xfrm flipV="1">
              <a:off x="2854428" y="4161155"/>
              <a:ext cx="0" cy="1905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95" name="Rectangle 55"/>
            <p:cNvSpPr>
              <a:spLocks noChangeArrowheads="1"/>
            </p:cNvSpPr>
            <p:nvPr/>
          </p:nvSpPr>
          <p:spPr bwMode="auto">
            <a:xfrm>
              <a:off x="2497228" y="4180205"/>
              <a:ext cx="712800" cy="358775"/>
            </a:xfrm>
            <a:prstGeom prst="rect">
              <a:avLst/>
            </a:prstGeom>
            <a:solidFill>
              <a:schemeClr val="accent2"/>
            </a:solidFill>
            <a:ln w="12700">
              <a:solidFill>
                <a:schemeClr val="bg1"/>
              </a:solidFill>
              <a:miter lim="800000"/>
              <a:headEnd/>
              <a:tailEnd/>
            </a:ln>
          </p:spPr>
          <p:txBody>
            <a:bodyPr/>
            <a:lstStyle/>
            <a:p>
              <a:endParaRPr lang="en-US" sz="1800">
                <a:solidFill>
                  <a:schemeClr val="bg1"/>
                </a:solidFill>
                <a:cs typeface="Arial" charset="0"/>
              </a:endParaRPr>
            </a:p>
          </p:txBody>
        </p:sp>
        <p:sp>
          <p:nvSpPr>
            <p:cNvPr id="251996" name="Freeform 56"/>
            <p:cNvSpPr>
              <a:spLocks/>
            </p:cNvSpPr>
            <p:nvPr/>
          </p:nvSpPr>
          <p:spPr bwMode="auto">
            <a:xfrm>
              <a:off x="3732315" y="4011930"/>
              <a:ext cx="377825" cy="0"/>
            </a:xfrm>
            <a:custGeom>
              <a:avLst/>
              <a:gdLst>
                <a:gd name="T0" fmla="*/ 0 w 238"/>
                <a:gd name="T1" fmla="*/ 187325 w 238"/>
                <a:gd name="T2" fmla="*/ 377825 w 238"/>
                <a:gd name="T3" fmla="*/ 0 60000 65536"/>
                <a:gd name="T4" fmla="*/ 0 60000 65536"/>
                <a:gd name="T5" fmla="*/ 0 60000 65536"/>
                <a:gd name="T6" fmla="*/ 0 w 238"/>
                <a:gd name="T7" fmla="*/ 238 w 238"/>
              </a:gdLst>
              <a:ahLst/>
              <a:cxnLst>
                <a:cxn ang="T3">
                  <a:pos x="T0" y="0"/>
                </a:cxn>
                <a:cxn ang="T4">
                  <a:pos x="T1" y="0"/>
                </a:cxn>
                <a:cxn ang="T5">
                  <a:pos x="T2" y="0"/>
                </a:cxn>
              </a:cxnLst>
              <a:rect l="T6" t="0" r="T7" b="0"/>
              <a:pathLst>
                <a:path w="238">
                  <a:moveTo>
                    <a:pt x="0" y="0"/>
                  </a:moveTo>
                  <a:lnTo>
                    <a:pt x="118" y="0"/>
                  </a:lnTo>
                  <a:lnTo>
                    <a:pt x="238" y="0"/>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51997" name="Line 57"/>
            <p:cNvSpPr>
              <a:spLocks noChangeShapeType="1"/>
            </p:cNvSpPr>
            <p:nvPr/>
          </p:nvSpPr>
          <p:spPr bwMode="auto">
            <a:xfrm flipV="1">
              <a:off x="3919640" y="4011930"/>
              <a:ext cx="0" cy="34925"/>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98" name="Rectangle 58"/>
            <p:cNvSpPr>
              <a:spLocks noChangeArrowheads="1"/>
            </p:cNvSpPr>
            <p:nvPr/>
          </p:nvSpPr>
          <p:spPr bwMode="auto">
            <a:xfrm>
              <a:off x="3567203" y="4046855"/>
              <a:ext cx="712800" cy="492125"/>
            </a:xfrm>
            <a:prstGeom prst="rect">
              <a:avLst/>
            </a:prstGeom>
            <a:solidFill>
              <a:srgbClr val="923222"/>
            </a:solidFill>
            <a:ln w="12700">
              <a:solidFill>
                <a:schemeClr val="bg1"/>
              </a:solidFill>
              <a:miter lim="800000"/>
              <a:headEnd/>
              <a:tailEnd/>
            </a:ln>
          </p:spPr>
          <p:txBody>
            <a:bodyPr/>
            <a:lstStyle/>
            <a:p>
              <a:endParaRPr lang="en-US" sz="1800">
                <a:solidFill>
                  <a:schemeClr val="bg1"/>
                </a:solidFill>
                <a:cs typeface="Arial" charset="0"/>
              </a:endParaRPr>
            </a:p>
          </p:txBody>
        </p:sp>
        <p:sp>
          <p:nvSpPr>
            <p:cNvPr id="251999" name="Freeform 41"/>
            <p:cNvSpPr>
              <a:spLocks/>
            </p:cNvSpPr>
            <p:nvPr/>
          </p:nvSpPr>
          <p:spPr bwMode="auto">
            <a:xfrm>
              <a:off x="1258889" y="3837305"/>
              <a:ext cx="3217862" cy="701675"/>
            </a:xfrm>
            <a:custGeom>
              <a:avLst/>
              <a:gdLst>
                <a:gd name="T0" fmla="*/ 0 w 2057"/>
                <a:gd name="T1" fmla="*/ 0 h 442"/>
                <a:gd name="T2" fmla="*/ 0 w 2057"/>
                <a:gd name="T3" fmla="*/ 701675 h 442"/>
                <a:gd name="T4" fmla="*/ 3217862 w 2057"/>
                <a:gd name="T5" fmla="*/ 701675 h 442"/>
                <a:gd name="T6" fmla="*/ 0 60000 65536"/>
                <a:gd name="T7" fmla="*/ 0 60000 65536"/>
                <a:gd name="T8" fmla="*/ 0 60000 65536"/>
                <a:gd name="T9" fmla="*/ 0 w 2057"/>
                <a:gd name="T10" fmla="*/ 0 h 442"/>
                <a:gd name="T11" fmla="*/ 2057 w 2057"/>
                <a:gd name="T12" fmla="*/ 442 h 442"/>
              </a:gdLst>
              <a:ahLst/>
              <a:cxnLst>
                <a:cxn ang="T6">
                  <a:pos x="T0" y="T1"/>
                </a:cxn>
                <a:cxn ang="T7">
                  <a:pos x="T2" y="T3"/>
                </a:cxn>
                <a:cxn ang="T8">
                  <a:pos x="T4" y="T5"/>
                </a:cxn>
              </a:cxnLst>
              <a:rect l="T9" t="T10" r="T11" b="T12"/>
              <a:pathLst>
                <a:path w="2057" h="442">
                  <a:moveTo>
                    <a:pt x="0" y="0"/>
                  </a:moveTo>
                  <a:lnTo>
                    <a:pt x="0" y="442"/>
                  </a:lnTo>
                  <a:lnTo>
                    <a:pt x="2057" y="442"/>
                  </a:lnTo>
                </a:path>
              </a:pathLst>
            </a:custGeom>
            <a:noFill/>
            <a:ln w="12700" cap="flat">
              <a:solidFill>
                <a:schemeClr val="bg1"/>
              </a:solidFill>
              <a:prstDash val="solid"/>
              <a:miter lim="800000"/>
              <a:headEnd/>
              <a:tailEnd/>
            </a:ln>
          </p:spPr>
          <p:txBody>
            <a:bodyPr/>
            <a:lstStyle/>
            <a:p>
              <a:endParaRPr lang="en-US" sz="1800">
                <a:solidFill>
                  <a:schemeClr val="bg1"/>
                </a:solidFill>
                <a:cs typeface="Arial" charset="0"/>
              </a:endParaRPr>
            </a:p>
          </p:txBody>
        </p:sp>
      </p:grpSp>
      <p:sp>
        <p:nvSpPr>
          <p:cNvPr id="251973" name="Line 63"/>
          <p:cNvSpPr>
            <a:spLocks noChangeShapeType="1"/>
          </p:cNvSpPr>
          <p:nvPr/>
        </p:nvSpPr>
        <p:spPr bwMode="auto">
          <a:xfrm flipV="1">
            <a:off x="5908675" y="4532313"/>
            <a:ext cx="0" cy="889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74" name="Line 64"/>
          <p:cNvSpPr>
            <a:spLocks noChangeShapeType="1"/>
          </p:cNvSpPr>
          <p:nvPr/>
        </p:nvSpPr>
        <p:spPr bwMode="auto">
          <a:xfrm flipV="1">
            <a:off x="6970713" y="4532313"/>
            <a:ext cx="0" cy="889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75" name="Line 65"/>
          <p:cNvSpPr>
            <a:spLocks noChangeShapeType="1"/>
          </p:cNvSpPr>
          <p:nvPr/>
        </p:nvSpPr>
        <p:spPr bwMode="auto">
          <a:xfrm flipV="1">
            <a:off x="8039100" y="4532313"/>
            <a:ext cx="0" cy="88900"/>
          </a:xfrm>
          <a:prstGeom prst="line">
            <a:avLst/>
          </a:prstGeom>
          <a:noFill/>
          <a:ln w="12700">
            <a:solidFill>
              <a:schemeClr val="bg1"/>
            </a:solidFill>
            <a:miter lim="800000"/>
            <a:headEnd/>
            <a:tailEnd/>
          </a:ln>
        </p:spPr>
        <p:txBody>
          <a:bodyPr/>
          <a:lstStyle/>
          <a:p>
            <a:endParaRPr lang="en-US" sz="1800">
              <a:solidFill>
                <a:schemeClr val="bg1"/>
              </a:solidFill>
              <a:cs typeface="Arial" charset="0"/>
            </a:endParaRPr>
          </a:p>
        </p:txBody>
      </p:sp>
      <p:sp>
        <p:nvSpPr>
          <p:cNvPr id="251976" name="TextBox 186"/>
          <p:cNvSpPr txBox="1">
            <a:spLocks noChangeArrowheads="1"/>
          </p:cNvSpPr>
          <p:nvPr/>
        </p:nvSpPr>
        <p:spPr bwMode="auto">
          <a:xfrm>
            <a:off x="5488567" y="4591050"/>
            <a:ext cx="832279"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Admission</a:t>
            </a:r>
          </a:p>
        </p:txBody>
      </p:sp>
      <p:sp>
        <p:nvSpPr>
          <p:cNvPr id="251977" name="TextBox 187"/>
          <p:cNvSpPr txBox="1">
            <a:spLocks noChangeArrowheads="1"/>
          </p:cNvSpPr>
          <p:nvPr/>
        </p:nvSpPr>
        <p:spPr bwMode="auto">
          <a:xfrm>
            <a:off x="6575493" y="4591050"/>
            <a:ext cx="793615"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Discharge</a:t>
            </a:r>
          </a:p>
        </p:txBody>
      </p:sp>
      <p:sp>
        <p:nvSpPr>
          <p:cNvPr id="251978" name="TextBox 188"/>
          <p:cNvSpPr txBox="1">
            <a:spLocks noChangeArrowheads="1"/>
          </p:cNvSpPr>
          <p:nvPr/>
        </p:nvSpPr>
        <p:spPr bwMode="auto">
          <a:xfrm>
            <a:off x="7433994" y="4591050"/>
            <a:ext cx="1230850" cy="276999"/>
          </a:xfrm>
          <a:prstGeom prst="rect">
            <a:avLst/>
          </a:prstGeom>
          <a:noFill/>
          <a:ln w="9525">
            <a:noFill/>
            <a:miter lim="800000"/>
            <a:headEnd/>
            <a:tailEnd/>
          </a:ln>
        </p:spPr>
        <p:txBody>
          <a:bodyPr wrap="none">
            <a:spAutoFit/>
          </a:bodyPr>
          <a:lstStyle/>
          <a:p>
            <a:pPr algn="ctr"/>
            <a:r>
              <a:rPr lang="en-GB" sz="1200" dirty="0" err="1">
                <a:solidFill>
                  <a:schemeClr val="bg1"/>
                </a:solidFill>
                <a:cs typeface="Arial" charset="0"/>
              </a:rPr>
              <a:t>Recompensation</a:t>
            </a:r>
            <a:endParaRPr lang="en-GB" sz="1200" dirty="0">
              <a:solidFill>
                <a:schemeClr val="bg1"/>
              </a:solidFill>
              <a:cs typeface="Arial" charset="0"/>
            </a:endParaRPr>
          </a:p>
        </p:txBody>
      </p:sp>
      <p:sp>
        <p:nvSpPr>
          <p:cNvPr id="251979" name="TextBox 189"/>
          <p:cNvSpPr txBox="1">
            <a:spLocks noChangeArrowheads="1"/>
          </p:cNvSpPr>
          <p:nvPr/>
        </p:nvSpPr>
        <p:spPr bwMode="auto">
          <a:xfrm>
            <a:off x="1466300" y="3429000"/>
            <a:ext cx="645625"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Control</a:t>
            </a:r>
          </a:p>
        </p:txBody>
      </p:sp>
      <p:sp>
        <p:nvSpPr>
          <p:cNvPr id="251980" name="TextBox 190"/>
          <p:cNvSpPr txBox="1">
            <a:spLocks noChangeArrowheads="1"/>
          </p:cNvSpPr>
          <p:nvPr/>
        </p:nvSpPr>
        <p:spPr bwMode="auto">
          <a:xfrm>
            <a:off x="2470350" y="3429000"/>
            <a:ext cx="772712"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Stable HF</a:t>
            </a:r>
          </a:p>
        </p:txBody>
      </p:sp>
      <p:sp>
        <p:nvSpPr>
          <p:cNvPr id="251981" name="TextBox 191"/>
          <p:cNvSpPr txBox="1">
            <a:spLocks noChangeArrowheads="1"/>
          </p:cNvSpPr>
          <p:nvPr/>
        </p:nvSpPr>
        <p:spPr bwMode="auto">
          <a:xfrm>
            <a:off x="3678282" y="3429000"/>
            <a:ext cx="509498"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AHFS</a:t>
            </a:r>
          </a:p>
        </p:txBody>
      </p:sp>
      <p:sp>
        <p:nvSpPr>
          <p:cNvPr id="251982" name="TextBox 192"/>
          <p:cNvSpPr txBox="1">
            <a:spLocks noChangeArrowheads="1"/>
          </p:cNvSpPr>
          <p:nvPr/>
        </p:nvSpPr>
        <p:spPr bwMode="auto">
          <a:xfrm>
            <a:off x="1466300" y="2205038"/>
            <a:ext cx="645625"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Control</a:t>
            </a:r>
          </a:p>
        </p:txBody>
      </p:sp>
      <p:sp>
        <p:nvSpPr>
          <p:cNvPr id="251983" name="TextBox 193"/>
          <p:cNvSpPr txBox="1">
            <a:spLocks noChangeArrowheads="1"/>
          </p:cNvSpPr>
          <p:nvPr/>
        </p:nvSpPr>
        <p:spPr bwMode="auto">
          <a:xfrm>
            <a:off x="2470350" y="2205038"/>
            <a:ext cx="772712"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Stable HF</a:t>
            </a:r>
          </a:p>
        </p:txBody>
      </p:sp>
      <p:sp>
        <p:nvSpPr>
          <p:cNvPr id="251984" name="TextBox 194"/>
          <p:cNvSpPr txBox="1">
            <a:spLocks noChangeArrowheads="1"/>
          </p:cNvSpPr>
          <p:nvPr/>
        </p:nvSpPr>
        <p:spPr bwMode="auto">
          <a:xfrm>
            <a:off x="3678282" y="2205038"/>
            <a:ext cx="509498"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AHFS</a:t>
            </a:r>
          </a:p>
        </p:txBody>
      </p:sp>
      <p:sp>
        <p:nvSpPr>
          <p:cNvPr id="196" name="Title 14"/>
          <p:cNvSpPr txBox="1">
            <a:spLocks/>
          </p:cNvSpPr>
          <p:nvPr/>
        </p:nvSpPr>
        <p:spPr>
          <a:xfrm>
            <a:off x="460375" y="210179"/>
            <a:ext cx="7237597" cy="923925"/>
          </a:xfrm>
          <a:prstGeom prst="rect">
            <a:avLst/>
          </a:prstGeom>
        </p:spPr>
        <p:txBody>
          <a:bodyPr anchor="b"/>
          <a:lstStyle/>
          <a:p>
            <a:pPr eaLnBrk="0" hangingPunct="0">
              <a:lnSpc>
                <a:spcPct val="95000"/>
              </a:lnSpc>
              <a:defRPr/>
            </a:pPr>
            <a:r>
              <a:rPr lang="en-US" sz="2400" kern="0" dirty="0">
                <a:solidFill>
                  <a:srgbClr val="FFFF00"/>
                </a:solidFill>
                <a:latin typeface="Arial"/>
                <a:ea typeface="+mj-ea"/>
                <a:cs typeface="+mj-cs"/>
              </a:rPr>
              <a:t>Episodes of acute heart failure syndrome are associated with marked and transient increases in markers for extracellular matrix turnover</a:t>
            </a:r>
            <a:r>
              <a:rPr lang="en-US" sz="2400" kern="0" baseline="30000" dirty="0">
                <a:solidFill>
                  <a:srgbClr val="FFFF00"/>
                </a:solidFill>
                <a:latin typeface="Arial"/>
                <a:ea typeface="+mj-ea"/>
                <a:cs typeface="+mj-cs"/>
              </a:rPr>
              <a:t>1</a:t>
            </a:r>
            <a:endParaRPr lang="en-US" sz="2400" kern="0" dirty="0">
              <a:solidFill>
                <a:srgbClr val="FFFF00"/>
              </a:solidFill>
              <a:latin typeface="Arial"/>
              <a:ea typeface="+mj-ea"/>
              <a:cs typeface="+mj-cs"/>
            </a:endParaRPr>
          </a:p>
        </p:txBody>
      </p:sp>
      <p:sp>
        <p:nvSpPr>
          <p:cNvPr id="195" name="Text Box 4"/>
          <p:cNvSpPr txBox="1">
            <a:spLocks noChangeArrowheads="1"/>
          </p:cNvSpPr>
          <p:nvPr/>
        </p:nvSpPr>
        <p:spPr bwMode="auto">
          <a:xfrm>
            <a:off x="3593764" y="6534149"/>
            <a:ext cx="5411787" cy="45719"/>
          </a:xfrm>
          <a:prstGeom prst="rect">
            <a:avLst/>
          </a:prstGeom>
          <a:noFill/>
          <a:ln w="9525">
            <a:noFill/>
            <a:round/>
            <a:headEnd/>
            <a:tailEnd/>
          </a:ln>
        </p:spPr>
        <p:txBody>
          <a:bodyPr lIns="0" tIns="0" rIns="0" bIns="0"/>
          <a:lstStyle/>
          <a:p>
            <a:pPr algn="r">
              <a:tabLst>
                <a:tab pos="655638" algn="l"/>
                <a:tab pos="1312863" algn="l"/>
                <a:tab pos="1968500" algn="l"/>
                <a:tab pos="2625725" algn="l"/>
                <a:tab pos="3282950" algn="l"/>
              </a:tabLst>
            </a:pPr>
            <a:r>
              <a:rPr lang="en-GB" sz="1100" dirty="0" smtClean="0">
                <a:solidFill>
                  <a:schemeClr val="bg1"/>
                </a:solidFill>
                <a:ea typeface="msgothic"/>
                <a:cs typeface="msgothic"/>
              </a:rPr>
              <a:t>1</a:t>
            </a:r>
            <a:r>
              <a:rPr lang="en-GB" sz="1100" dirty="0">
                <a:solidFill>
                  <a:schemeClr val="bg1"/>
                </a:solidFill>
                <a:ea typeface="msgothic"/>
                <a:cs typeface="msgothic"/>
              </a:rPr>
              <a:t>. </a:t>
            </a:r>
            <a:r>
              <a:rPr lang="en-GB" sz="1100" dirty="0" err="1">
                <a:solidFill>
                  <a:schemeClr val="bg1"/>
                </a:solidFill>
                <a:ea typeface="msgothic"/>
                <a:cs typeface="msgothic"/>
              </a:rPr>
              <a:t>Biolo</a:t>
            </a:r>
            <a:r>
              <a:rPr lang="en-GB" sz="1100" dirty="0">
                <a:solidFill>
                  <a:schemeClr val="bg1"/>
                </a:solidFill>
                <a:ea typeface="msgothic"/>
                <a:cs typeface="msgothic"/>
              </a:rPr>
              <a:t> et al. Circ Heart Fail 2010;3:44–50; 2. Ahmed et al. Circulation 2006;113:2089–96</a:t>
            </a:r>
          </a:p>
          <a:p>
            <a:pPr algn="r">
              <a:tabLst>
                <a:tab pos="655638" algn="l"/>
                <a:tab pos="1312863" algn="l"/>
                <a:tab pos="1968500" algn="l"/>
                <a:tab pos="2625725" algn="l"/>
                <a:tab pos="3282950" algn="l"/>
              </a:tabLst>
            </a:pPr>
            <a:endParaRPr lang="en-GB" sz="1100" dirty="0">
              <a:solidFill>
                <a:schemeClr val="bg1"/>
              </a:solidFill>
              <a:ea typeface="msgothic"/>
              <a:cs typeface="msgothic"/>
            </a:endParaRPr>
          </a:p>
        </p:txBody>
      </p:sp>
    </p:spTree>
    <p:extLst>
      <p:ext uri="{BB962C8B-B14F-4D97-AF65-F5344CB8AC3E}">
        <p14:creationId xmlns="" xmlns:p14="http://schemas.microsoft.com/office/powerpoint/2010/main" val="219376235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ext Box 4"/>
          <p:cNvSpPr txBox="1">
            <a:spLocks noChangeArrowheads="1"/>
          </p:cNvSpPr>
          <p:nvPr/>
        </p:nvSpPr>
        <p:spPr bwMode="auto">
          <a:xfrm>
            <a:off x="200905" y="6381750"/>
            <a:ext cx="4947357" cy="231775"/>
          </a:xfrm>
          <a:prstGeom prst="rect">
            <a:avLst/>
          </a:prstGeom>
          <a:noFill/>
          <a:ln w="9525">
            <a:noFill/>
            <a:round/>
            <a:headEnd/>
            <a:tailEnd/>
          </a:ln>
        </p:spPr>
        <p:txBody>
          <a:bodyPr lIns="0" tIns="0" rIns="0" bIns="0"/>
          <a:lstStyle/>
          <a:p>
            <a:pPr>
              <a:tabLst>
                <a:tab pos="655638" algn="l"/>
                <a:tab pos="1312863" algn="l"/>
                <a:tab pos="1968500" algn="l"/>
                <a:tab pos="2625725" algn="l"/>
                <a:tab pos="3282950" algn="l"/>
              </a:tabLst>
            </a:pPr>
            <a:r>
              <a:rPr lang="en-GB" sz="1100" dirty="0">
                <a:solidFill>
                  <a:schemeClr val="bg1"/>
                </a:solidFill>
                <a:cs typeface="Arial" charset="0"/>
              </a:rPr>
              <a:t>CITP=</a:t>
            </a:r>
            <a:r>
              <a:rPr lang="en-GB" sz="1100" dirty="0" err="1">
                <a:solidFill>
                  <a:schemeClr val="bg1"/>
                </a:solidFill>
                <a:cs typeface="Arial" charset="0"/>
              </a:rPr>
              <a:t>carboxy</a:t>
            </a:r>
            <a:r>
              <a:rPr lang="en-GB" sz="1100" dirty="0">
                <a:solidFill>
                  <a:schemeClr val="bg1"/>
                </a:solidFill>
                <a:cs typeface="Arial" charset="0"/>
              </a:rPr>
              <a:t>-terminal </a:t>
            </a:r>
            <a:r>
              <a:rPr lang="en-GB" sz="1100" dirty="0" err="1">
                <a:solidFill>
                  <a:schemeClr val="bg1"/>
                </a:solidFill>
                <a:cs typeface="Arial" charset="0"/>
              </a:rPr>
              <a:t>telopeptide</a:t>
            </a:r>
            <a:r>
              <a:rPr lang="en-GB" sz="1100" dirty="0">
                <a:solidFill>
                  <a:schemeClr val="bg1"/>
                </a:solidFill>
                <a:cs typeface="Arial" charset="0"/>
              </a:rPr>
              <a:t> of collagen type I; 8-iso-PGF</a:t>
            </a:r>
            <a:r>
              <a:rPr lang="en-GB" sz="1100" baseline="-25000" dirty="0">
                <a:solidFill>
                  <a:schemeClr val="bg1"/>
                </a:solidFill>
                <a:cs typeface="Arial" charset="0"/>
              </a:rPr>
              <a:t>2</a:t>
            </a:r>
            <a:r>
              <a:rPr lang="el-GR" sz="1100" baseline="-25000" dirty="0">
                <a:solidFill>
                  <a:schemeClr val="bg1"/>
                </a:solidFill>
                <a:cs typeface="Arial" charset="0"/>
              </a:rPr>
              <a:t>α</a:t>
            </a:r>
            <a:r>
              <a:rPr lang="en-GB" sz="1100" dirty="0">
                <a:solidFill>
                  <a:schemeClr val="bg1"/>
                </a:solidFill>
                <a:cs typeface="Arial" charset="0"/>
              </a:rPr>
              <a:t>=8-iso-prostaglandin F</a:t>
            </a:r>
            <a:r>
              <a:rPr lang="en-GB" sz="1100" baseline="-25000" dirty="0">
                <a:solidFill>
                  <a:schemeClr val="bg1"/>
                </a:solidFill>
                <a:cs typeface="Arial" charset="0"/>
              </a:rPr>
              <a:t>2</a:t>
            </a:r>
            <a:r>
              <a:rPr lang="el-GR" sz="1100" baseline="-25000" dirty="0">
                <a:solidFill>
                  <a:schemeClr val="bg1"/>
                </a:solidFill>
                <a:cs typeface="Arial" charset="0"/>
              </a:rPr>
              <a:t>α</a:t>
            </a:r>
            <a:r>
              <a:rPr lang="en-GB" sz="1100" dirty="0">
                <a:solidFill>
                  <a:schemeClr val="bg1"/>
                </a:solidFill>
                <a:cs typeface="Arial" charset="0"/>
              </a:rPr>
              <a:t>; </a:t>
            </a:r>
            <a:r>
              <a:rPr lang="en-GB" sz="1100" dirty="0" smtClean="0">
                <a:solidFill>
                  <a:schemeClr val="bg1"/>
                </a:solidFill>
                <a:cs typeface="Arial" charset="0"/>
              </a:rPr>
              <a:t>PIP=</a:t>
            </a:r>
            <a:r>
              <a:rPr lang="en-GB" sz="1100" dirty="0" err="1" smtClean="0">
                <a:solidFill>
                  <a:schemeClr val="bg1"/>
                </a:solidFill>
                <a:cs typeface="Arial" charset="0"/>
              </a:rPr>
              <a:t>procollagen</a:t>
            </a:r>
            <a:r>
              <a:rPr lang="en-GB" sz="1100" dirty="0" smtClean="0">
                <a:solidFill>
                  <a:schemeClr val="bg1"/>
                </a:solidFill>
                <a:cs typeface="Arial" charset="0"/>
              </a:rPr>
              <a:t> </a:t>
            </a:r>
            <a:r>
              <a:rPr lang="en-GB" sz="1100" dirty="0">
                <a:solidFill>
                  <a:schemeClr val="bg1"/>
                </a:solidFill>
                <a:cs typeface="Arial" charset="0"/>
              </a:rPr>
              <a:t>type I </a:t>
            </a:r>
            <a:r>
              <a:rPr lang="en-GB" sz="1100" dirty="0" err="1">
                <a:solidFill>
                  <a:schemeClr val="bg1"/>
                </a:solidFill>
                <a:cs typeface="Arial" charset="0"/>
              </a:rPr>
              <a:t>carboxy</a:t>
            </a:r>
            <a:r>
              <a:rPr lang="en-GB" sz="1100" dirty="0">
                <a:solidFill>
                  <a:schemeClr val="bg1"/>
                </a:solidFill>
                <a:cs typeface="Arial" charset="0"/>
              </a:rPr>
              <a:t>-terminal </a:t>
            </a:r>
            <a:r>
              <a:rPr lang="en-GB" sz="1100" dirty="0" smtClean="0">
                <a:solidFill>
                  <a:schemeClr val="bg1"/>
                </a:solidFill>
                <a:cs typeface="Arial" charset="0"/>
              </a:rPr>
              <a:t>peptide</a:t>
            </a:r>
            <a:endParaRPr lang="en-GB" sz="1100" dirty="0">
              <a:solidFill>
                <a:schemeClr val="bg1"/>
              </a:solidFill>
              <a:ea typeface="msgothic"/>
              <a:cs typeface="msgothic"/>
            </a:endParaRPr>
          </a:p>
        </p:txBody>
      </p:sp>
      <p:sp>
        <p:nvSpPr>
          <p:cNvPr id="12" name="TextBox 11"/>
          <p:cNvSpPr txBox="1"/>
          <p:nvPr/>
        </p:nvSpPr>
        <p:spPr>
          <a:xfrm>
            <a:off x="1687513" y="1174750"/>
            <a:ext cx="2076450" cy="438150"/>
          </a:xfrm>
          <a:prstGeom prst="rect">
            <a:avLst/>
          </a:prstGeom>
          <a:noFill/>
        </p:spPr>
        <p:txBody>
          <a:bodyPr wrap="none">
            <a:spAutoFit/>
          </a:bodyPr>
          <a:lstStyle/>
          <a:p>
            <a:pPr algn="ctr">
              <a:defRPr/>
            </a:pPr>
            <a:r>
              <a:rPr lang="en-GB" sz="1200" b="1" dirty="0">
                <a:solidFill>
                  <a:schemeClr val="bg1"/>
                </a:solidFill>
                <a:latin typeface="Arial" pitchFamily="34" charset="0"/>
                <a:cs typeface="Arial" pitchFamily="34" charset="0"/>
              </a:rPr>
              <a:t>Collagen type I synthesis </a:t>
            </a:r>
            <a:br>
              <a:rPr lang="en-GB" sz="1200" b="1" dirty="0">
                <a:solidFill>
                  <a:schemeClr val="bg1"/>
                </a:solidFill>
                <a:latin typeface="Arial" pitchFamily="34" charset="0"/>
                <a:cs typeface="Arial" pitchFamily="34" charset="0"/>
              </a:rPr>
            </a:br>
            <a:r>
              <a:rPr lang="en-GB" sz="1050" dirty="0">
                <a:solidFill>
                  <a:schemeClr val="bg1"/>
                </a:solidFill>
                <a:latin typeface="Arial" pitchFamily="34" charset="0"/>
                <a:cs typeface="Arial" pitchFamily="34" charset="0"/>
              </a:rPr>
              <a:t>(PIP concentration)</a:t>
            </a:r>
          </a:p>
        </p:txBody>
      </p:sp>
      <p:sp>
        <p:nvSpPr>
          <p:cNvPr id="106" name="TextBox 105"/>
          <p:cNvSpPr txBox="1"/>
          <p:nvPr/>
        </p:nvSpPr>
        <p:spPr>
          <a:xfrm>
            <a:off x="5726671" y="1174750"/>
            <a:ext cx="2247900" cy="438150"/>
          </a:xfrm>
          <a:prstGeom prst="rect">
            <a:avLst/>
          </a:prstGeom>
          <a:noFill/>
        </p:spPr>
        <p:txBody>
          <a:bodyPr wrap="none">
            <a:spAutoFit/>
          </a:bodyPr>
          <a:lstStyle/>
          <a:p>
            <a:pPr algn="ctr">
              <a:defRPr/>
            </a:pPr>
            <a:r>
              <a:rPr lang="en-GB" sz="1200" b="1" dirty="0">
                <a:solidFill>
                  <a:schemeClr val="bg1"/>
                </a:solidFill>
                <a:latin typeface="Arial" pitchFamily="34" charset="0"/>
                <a:cs typeface="Arial" pitchFamily="34" charset="0"/>
              </a:rPr>
              <a:t>Collagen type I degradation </a:t>
            </a:r>
          </a:p>
          <a:p>
            <a:pPr algn="ctr">
              <a:defRPr/>
            </a:pPr>
            <a:r>
              <a:rPr lang="en-GB" sz="1050" dirty="0">
                <a:solidFill>
                  <a:schemeClr val="bg1"/>
                </a:solidFill>
                <a:latin typeface="Arial" pitchFamily="34" charset="0"/>
                <a:cs typeface="Arial" pitchFamily="34" charset="0"/>
              </a:rPr>
              <a:t>(CITP concentration)</a:t>
            </a:r>
          </a:p>
        </p:txBody>
      </p:sp>
      <p:graphicFrame>
        <p:nvGraphicFramePr>
          <p:cNvPr id="26" name="Object 2"/>
          <p:cNvGraphicFramePr>
            <a:graphicFrameLocks/>
          </p:cNvGraphicFramePr>
          <p:nvPr/>
        </p:nvGraphicFramePr>
        <p:xfrm>
          <a:off x="749300" y="1597025"/>
          <a:ext cx="3167063" cy="1420813"/>
        </p:xfrm>
        <a:graphic>
          <a:graphicData uri="http://schemas.openxmlformats.org/drawingml/2006/chart">
            <c:chart xmlns:c="http://schemas.openxmlformats.org/drawingml/2006/chart" xmlns:r="http://schemas.openxmlformats.org/officeDocument/2006/relationships" r:id="rId3"/>
          </a:graphicData>
        </a:graphic>
      </p:graphicFrame>
      <p:sp>
        <p:nvSpPr>
          <p:cNvPr id="253957" name="TextBox 3"/>
          <p:cNvSpPr txBox="1">
            <a:spLocks noChangeArrowheads="1"/>
          </p:cNvSpPr>
          <p:nvPr/>
        </p:nvSpPr>
        <p:spPr bwMode="auto">
          <a:xfrm>
            <a:off x="3089275" y="1741488"/>
            <a:ext cx="415498" cy="369332"/>
          </a:xfrm>
          <a:prstGeom prst="rect">
            <a:avLst/>
          </a:prstGeom>
          <a:noFill/>
          <a:ln w="9525">
            <a:noFill/>
            <a:miter lim="800000"/>
            <a:headEnd/>
            <a:tailEnd/>
          </a:ln>
        </p:spPr>
        <p:txBody>
          <a:bodyPr wrap="none">
            <a:spAutoFit/>
          </a:bodyPr>
          <a:lstStyle/>
          <a:p>
            <a:r>
              <a:rPr lang="en-GB" sz="1800">
                <a:solidFill>
                  <a:schemeClr val="bg1"/>
                </a:solidFill>
                <a:cs typeface="Arial" charset="0"/>
              </a:rPr>
              <a:t>**</a:t>
            </a:r>
          </a:p>
        </p:txBody>
      </p:sp>
      <p:graphicFrame>
        <p:nvGraphicFramePr>
          <p:cNvPr id="27" name="Object 3"/>
          <p:cNvGraphicFramePr>
            <a:graphicFrameLocks/>
          </p:cNvGraphicFramePr>
          <p:nvPr/>
        </p:nvGraphicFramePr>
        <p:xfrm>
          <a:off x="766763" y="3238500"/>
          <a:ext cx="3167062" cy="1420813"/>
        </p:xfrm>
        <a:graphic>
          <a:graphicData uri="http://schemas.openxmlformats.org/drawingml/2006/chart">
            <c:chart xmlns:c="http://schemas.openxmlformats.org/drawingml/2006/chart" xmlns:r="http://schemas.openxmlformats.org/officeDocument/2006/relationships" r:id="rId4"/>
          </a:graphicData>
        </a:graphic>
      </p:graphicFrame>
      <p:sp>
        <p:nvSpPr>
          <p:cNvPr id="253959" name="TextBox 200"/>
          <p:cNvSpPr txBox="1">
            <a:spLocks noChangeArrowheads="1"/>
          </p:cNvSpPr>
          <p:nvPr/>
        </p:nvSpPr>
        <p:spPr bwMode="auto">
          <a:xfrm>
            <a:off x="3078163" y="3346450"/>
            <a:ext cx="415498" cy="369332"/>
          </a:xfrm>
          <a:prstGeom prst="rect">
            <a:avLst/>
          </a:prstGeom>
          <a:noFill/>
          <a:ln w="9525">
            <a:noFill/>
            <a:miter lim="800000"/>
            <a:headEnd/>
            <a:tailEnd/>
          </a:ln>
        </p:spPr>
        <p:txBody>
          <a:bodyPr wrap="none">
            <a:spAutoFit/>
          </a:bodyPr>
          <a:lstStyle/>
          <a:p>
            <a:r>
              <a:rPr lang="en-GB" sz="1800">
                <a:solidFill>
                  <a:schemeClr val="bg1"/>
                </a:solidFill>
                <a:cs typeface="Arial" charset="0"/>
              </a:rPr>
              <a:t>**</a:t>
            </a:r>
          </a:p>
        </p:txBody>
      </p:sp>
      <p:graphicFrame>
        <p:nvGraphicFramePr>
          <p:cNvPr id="28" name="Object 4"/>
          <p:cNvGraphicFramePr>
            <a:graphicFrameLocks/>
          </p:cNvGraphicFramePr>
          <p:nvPr/>
        </p:nvGraphicFramePr>
        <p:xfrm>
          <a:off x="5148263" y="1576388"/>
          <a:ext cx="3168650" cy="1420812"/>
        </p:xfrm>
        <a:graphic>
          <a:graphicData uri="http://schemas.openxmlformats.org/drawingml/2006/chart">
            <c:chart xmlns:c="http://schemas.openxmlformats.org/drawingml/2006/chart" xmlns:r="http://schemas.openxmlformats.org/officeDocument/2006/relationships" r:id="rId5"/>
          </a:graphicData>
        </a:graphic>
      </p:graphicFrame>
      <p:sp>
        <p:nvSpPr>
          <p:cNvPr id="253961" name="TextBox 204"/>
          <p:cNvSpPr txBox="1">
            <a:spLocks noChangeArrowheads="1"/>
          </p:cNvSpPr>
          <p:nvPr/>
        </p:nvSpPr>
        <p:spPr bwMode="auto">
          <a:xfrm>
            <a:off x="7499350" y="1581150"/>
            <a:ext cx="415498" cy="369332"/>
          </a:xfrm>
          <a:prstGeom prst="rect">
            <a:avLst/>
          </a:prstGeom>
          <a:noFill/>
          <a:ln w="9525">
            <a:noFill/>
            <a:miter lim="800000"/>
            <a:headEnd/>
            <a:tailEnd/>
          </a:ln>
        </p:spPr>
        <p:txBody>
          <a:bodyPr wrap="none">
            <a:spAutoFit/>
          </a:bodyPr>
          <a:lstStyle/>
          <a:p>
            <a:r>
              <a:rPr lang="en-GB" sz="1800">
                <a:solidFill>
                  <a:schemeClr val="bg1"/>
                </a:solidFill>
                <a:cs typeface="Arial" charset="0"/>
              </a:rPr>
              <a:t>**</a:t>
            </a:r>
          </a:p>
        </p:txBody>
      </p:sp>
      <p:graphicFrame>
        <p:nvGraphicFramePr>
          <p:cNvPr id="29" name="Object 5"/>
          <p:cNvGraphicFramePr>
            <a:graphicFrameLocks/>
          </p:cNvGraphicFramePr>
          <p:nvPr/>
        </p:nvGraphicFramePr>
        <p:xfrm>
          <a:off x="5148263" y="3238500"/>
          <a:ext cx="3168650" cy="1420813"/>
        </p:xfrm>
        <a:graphic>
          <a:graphicData uri="http://schemas.openxmlformats.org/drawingml/2006/chart">
            <c:chart xmlns:c="http://schemas.openxmlformats.org/drawingml/2006/chart" xmlns:r="http://schemas.openxmlformats.org/officeDocument/2006/relationships" r:id="rId6"/>
          </a:graphicData>
        </a:graphic>
      </p:graphicFrame>
      <p:sp>
        <p:nvSpPr>
          <p:cNvPr id="253963" name="TextBox 208"/>
          <p:cNvSpPr txBox="1">
            <a:spLocks noChangeArrowheads="1"/>
          </p:cNvSpPr>
          <p:nvPr/>
        </p:nvSpPr>
        <p:spPr bwMode="auto">
          <a:xfrm>
            <a:off x="7508875" y="3394075"/>
            <a:ext cx="300082" cy="369332"/>
          </a:xfrm>
          <a:prstGeom prst="rect">
            <a:avLst/>
          </a:prstGeom>
          <a:noFill/>
          <a:ln w="9525">
            <a:noFill/>
            <a:miter lim="800000"/>
            <a:headEnd/>
            <a:tailEnd/>
          </a:ln>
        </p:spPr>
        <p:txBody>
          <a:bodyPr wrap="none">
            <a:spAutoFit/>
          </a:bodyPr>
          <a:lstStyle/>
          <a:p>
            <a:r>
              <a:rPr lang="en-GB" sz="1800">
                <a:solidFill>
                  <a:schemeClr val="bg1"/>
                </a:solidFill>
                <a:cs typeface="Arial" charset="0"/>
              </a:rPr>
              <a:t>*</a:t>
            </a:r>
          </a:p>
        </p:txBody>
      </p:sp>
      <p:sp>
        <p:nvSpPr>
          <p:cNvPr id="253964" name="TextBox 5"/>
          <p:cNvSpPr txBox="1">
            <a:spLocks noChangeArrowheads="1"/>
          </p:cNvSpPr>
          <p:nvPr/>
        </p:nvSpPr>
        <p:spPr bwMode="auto">
          <a:xfrm>
            <a:off x="985838" y="4556125"/>
            <a:ext cx="5889625" cy="246063"/>
          </a:xfrm>
          <a:prstGeom prst="rect">
            <a:avLst/>
          </a:prstGeom>
          <a:noFill/>
          <a:ln w="9525">
            <a:noFill/>
            <a:miter lim="800000"/>
            <a:headEnd/>
            <a:tailEnd/>
          </a:ln>
        </p:spPr>
        <p:txBody>
          <a:bodyPr>
            <a:spAutoFit/>
          </a:bodyPr>
          <a:lstStyle/>
          <a:p>
            <a:r>
              <a:rPr lang="fr-FR" sz="1000">
                <a:solidFill>
                  <a:schemeClr val="bg1"/>
                </a:solidFill>
                <a:cs typeface="Arial" charset="0"/>
              </a:rPr>
              <a:t>*p&lt;0.01; **p&lt;0.0001 vs acute phase; </a:t>
            </a:r>
            <a:r>
              <a:rPr lang="en-GB" sz="1000" baseline="30000">
                <a:solidFill>
                  <a:schemeClr val="bg1"/>
                </a:solidFill>
                <a:cs typeface="Arial" charset="0"/>
              </a:rPr>
              <a:t>‡</a:t>
            </a:r>
            <a:r>
              <a:rPr lang="en-GB" sz="1000">
                <a:solidFill>
                  <a:schemeClr val="bg1"/>
                </a:solidFill>
                <a:cs typeface="Arial" charset="0"/>
              </a:rPr>
              <a:t>Post-acute HF measurements taken ~2 weeks after admission</a:t>
            </a:r>
          </a:p>
        </p:txBody>
      </p:sp>
      <p:sp>
        <p:nvSpPr>
          <p:cNvPr id="253965" name="TextBox 193"/>
          <p:cNvSpPr txBox="1">
            <a:spLocks noChangeArrowheads="1"/>
          </p:cNvSpPr>
          <p:nvPr/>
        </p:nvSpPr>
        <p:spPr bwMode="auto">
          <a:xfrm>
            <a:off x="1832195" y="2647950"/>
            <a:ext cx="748859"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Acute HF</a:t>
            </a:r>
          </a:p>
        </p:txBody>
      </p:sp>
      <p:sp>
        <p:nvSpPr>
          <p:cNvPr id="253966" name="TextBox 194"/>
          <p:cNvSpPr txBox="1">
            <a:spLocks noChangeArrowheads="1"/>
          </p:cNvSpPr>
          <p:nvPr/>
        </p:nvSpPr>
        <p:spPr bwMode="auto">
          <a:xfrm>
            <a:off x="2683779" y="2640013"/>
            <a:ext cx="1099916"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Post-acute HF</a:t>
            </a:r>
            <a:r>
              <a:rPr lang="en-GB" sz="1200" baseline="30000">
                <a:solidFill>
                  <a:schemeClr val="bg1"/>
                </a:solidFill>
                <a:cs typeface="Arial" charset="0"/>
              </a:rPr>
              <a:t>‡</a:t>
            </a:r>
            <a:endParaRPr lang="en-GB" sz="1200">
              <a:solidFill>
                <a:schemeClr val="bg1"/>
              </a:solidFill>
              <a:cs typeface="Arial" charset="0"/>
            </a:endParaRPr>
          </a:p>
        </p:txBody>
      </p:sp>
      <p:sp>
        <p:nvSpPr>
          <p:cNvPr id="253967" name="TextBox 201"/>
          <p:cNvSpPr txBox="1">
            <a:spLocks noChangeArrowheads="1"/>
          </p:cNvSpPr>
          <p:nvPr/>
        </p:nvSpPr>
        <p:spPr bwMode="auto">
          <a:xfrm>
            <a:off x="6232745" y="2627313"/>
            <a:ext cx="748859"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Acute HF</a:t>
            </a:r>
          </a:p>
        </p:txBody>
      </p:sp>
      <p:sp>
        <p:nvSpPr>
          <p:cNvPr id="253968" name="TextBox 202"/>
          <p:cNvSpPr txBox="1">
            <a:spLocks noChangeArrowheads="1"/>
          </p:cNvSpPr>
          <p:nvPr/>
        </p:nvSpPr>
        <p:spPr bwMode="auto">
          <a:xfrm>
            <a:off x="7084329" y="2619375"/>
            <a:ext cx="1099916" cy="461665"/>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Post-acute HF</a:t>
            </a:r>
            <a:r>
              <a:rPr lang="en-GB" sz="1200" baseline="30000">
                <a:solidFill>
                  <a:schemeClr val="bg1"/>
                </a:solidFill>
                <a:cs typeface="Arial" charset="0"/>
              </a:rPr>
              <a:t>‡</a:t>
            </a:r>
            <a:endParaRPr lang="en-GB" sz="1200">
              <a:solidFill>
                <a:schemeClr val="bg1"/>
              </a:solidFill>
              <a:cs typeface="Arial" charset="0"/>
            </a:endParaRPr>
          </a:p>
          <a:p>
            <a:pPr algn="ctr"/>
            <a:endParaRPr lang="en-GB" sz="1200">
              <a:solidFill>
                <a:schemeClr val="bg1"/>
              </a:solidFill>
              <a:cs typeface="Arial" charset="0"/>
            </a:endParaRPr>
          </a:p>
        </p:txBody>
      </p:sp>
      <p:sp>
        <p:nvSpPr>
          <p:cNvPr id="253969" name="TextBox 197"/>
          <p:cNvSpPr txBox="1">
            <a:spLocks noChangeArrowheads="1"/>
          </p:cNvSpPr>
          <p:nvPr/>
        </p:nvSpPr>
        <p:spPr bwMode="auto">
          <a:xfrm>
            <a:off x="1849658" y="4287838"/>
            <a:ext cx="748859"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Acute HF</a:t>
            </a:r>
          </a:p>
        </p:txBody>
      </p:sp>
      <p:sp>
        <p:nvSpPr>
          <p:cNvPr id="253970" name="TextBox 198"/>
          <p:cNvSpPr txBox="1">
            <a:spLocks noChangeArrowheads="1"/>
          </p:cNvSpPr>
          <p:nvPr/>
        </p:nvSpPr>
        <p:spPr bwMode="auto">
          <a:xfrm>
            <a:off x="2700448" y="4281488"/>
            <a:ext cx="1099916"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Post-acute HF</a:t>
            </a:r>
            <a:r>
              <a:rPr lang="en-GB" sz="1200" baseline="30000">
                <a:solidFill>
                  <a:schemeClr val="bg1"/>
                </a:solidFill>
                <a:cs typeface="Arial" charset="0"/>
              </a:rPr>
              <a:t>‡</a:t>
            </a:r>
          </a:p>
        </p:txBody>
      </p:sp>
      <p:sp>
        <p:nvSpPr>
          <p:cNvPr id="253971" name="TextBox 205"/>
          <p:cNvSpPr txBox="1">
            <a:spLocks noChangeArrowheads="1"/>
          </p:cNvSpPr>
          <p:nvPr/>
        </p:nvSpPr>
        <p:spPr bwMode="auto">
          <a:xfrm>
            <a:off x="6232745" y="4287838"/>
            <a:ext cx="748859"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Acute HF</a:t>
            </a:r>
          </a:p>
        </p:txBody>
      </p:sp>
      <p:sp>
        <p:nvSpPr>
          <p:cNvPr id="253972" name="TextBox 206"/>
          <p:cNvSpPr txBox="1">
            <a:spLocks noChangeArrowheads="1"/>
          </p:cNvSpPr>
          <p:nvPr/>
        </p:nvSpPr>
        <p:spPr bwMode="auto">
          <a:xfrm>
            <a:off x="7084329" y="4281488"/>
            <a:ext cx="1099916" cy="276999"/>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Post-acute HF</a:t>
            </a:r>
            <a:r>
              <a:rPr lang="en-GB" sz="1200" baseline="30000">
                <a:solidFill>
                  <a:schemeClr val="bg1"/>
                </a:solidFill>
                <a:cs typeface="Arial" charset="0"/>
              </a:rPr>
              <a:t>‡</a:t>
            </a:r>
            <a:endParaRPr lang="en-GB" sz="1200">
              <a:solidFill>
                <a:schemeClr val="bg1"/>
              </a:solidFill>
              <a:cs typeface="Arial" charset="0"/>
            </a:endParaRPr>
          </a:p>
        </p:txBody>
      </p:sp>
      <p:sp>
        <p:nvSpPr>
          <p:cNvPr id="107" name="TextBox 106"/>
          <p:cNvSpPr txBox="1"/>
          <p:nvPr/>
        </p:nvSpPr>
        <p:spPr>
          <a:xfrm>
            <a:off x="5921375" y="2852738"/>
            <a:ext cx="2184400" cy="438150"/>
          </a:xfrm>
          <a:prstGeom prst="rect">
            <a:avLst/>
          </a:prstGeom>
          <a:noFill/>
        </p:spPr>
        <p:txBody>
          <a:bodyPr wrap="none">
            <a:spAutoFit/>
          </a:bodyPr>
          <a:lstStyle/>
          <a:p>
            <a:pPr algn="ctr">
              <a:defRPr/>
            </a:pPr>
            <a:r>
              <a:rPr lang="en-GB" sz="1200" b="1" dirty="0">
                <a:solidFill>
                  <a:schemeClr val="bg1"/>
                </a:solidFill>
                <a:latin typeface="Arial" pitchFamily="34" charset="0"/>
                <a:cs typeface="Arial" pitchFamily="34" charset="0"/>
              </a:rPr>
              <a:t>Serum antioxidant capacity</a:t>
            </a:r>
            <a:br>
              <a:rPr lang="en-GB" sz="1200" b="1" dirty="0">
                <a:solidFill>
                  <a:schemeClr val="bg1"/>
                </a:solidFill>
                <a:latin typeface="Arial" pitchFamily="34" charset="0"/>
                <a:cs typeface="Arial" pitchFamily="34" charset="0"/>
              </a:rPr>
            </a:br>
            <a:r>
              <a:rPr lang="en-GB" sz="1050" dirty="0">
                <a:solidFill>
                  <a:schemeClr val="bg1"/>
                </a:solidFill>
                <a:latin typeface="Arial" pitchFamily="34" charset="0"/>
                <a:cs typeface="Arial" pitchFamily="34" charset="0"/>
              </a:rPr>
              <a:t>(Total antioxidant status)</a:t>
            </a:r>
          </a:p>
        </p:txBody>
      </p:sp>
      <p:sp>
        <p:nvSpPr>
          <p:cNvPr id="108" name="TextBox 107"/>
          <p:cNvSpPr txBox="1"/>
          <p:nvPr/>
        </p:nvSpPr>
        <p:spPr>
          <a:xfrm>
            <a:off x="1576388" y="2852738"/>
            <a:ext cx="2289175" cy="438150"/>
          </a:xfrm>
          <a:prstGeom prst="rect">
            <a:avLst/>
          </a:prstGeom>
          <a:noFill/>
        </p:spPr>
        <p:txBody>
          <a:bodyPr wrap="none">
            <a:spAutoFit/>
          </a:bodyPr>
          <a:lstStyle/>
          <a:p>
            <a:pPr algn="ctr">
              <a:defRPr/>
            </a:pPr>
            <a:r>
              <a:rPr lang="en-GB" sz="1200" b="1" dirty="0">
                <a:solidFill>
                  <a:schemeClr val="bg1"/>
                </a:solidFill>
                <a:latin typeface="Arial" pitchFamily="34" charset="0"/>
                <a:cs typeface="Arial" pitchFamily="34" charset="0"/>
              </a:rPr>
              <a:t>Oxidative stress</a:t>
            </a:r>
          </a:p>
          <a:p>
            <a:pPr algn="ctr">
              <a:defRPr/>
            </a:pPr>
            <a:r>
              <a:rPr lang="en-GB" sz="1050" dirty="0">
                <a:solidFill>
                  <a:schemeClr val="bg1"/>
                </a:solidFill>
                <a:latin typeface="Arial" pitchFamily="34" charset="0"/>
                <a:cs typeface="Arial" pitchFamily="34" charset="0"/>
              </a:rPr>
              <a:t>(urinary 8-iso-PGF</a:t>
            </a:r>
            <a:r>
              <a:rPr lang="en-GB" sz="1050" baseline="-25000" dirty="0">
                <a:solidFill>
                  <a:schemeClr val="bg1"/>
                </a:solidFill>
                <a:latin typeface="Arial" pitchFamily="34" charset="0"/>
                <a:cs typeface="Arial" pitchFamily="34" charset="0"/>
              </a:rPr>
              <a:t>2</a:t>
            </a:r>
            <a:r>
              <a:rPr lang="el-GR" sz="1050" baseline="-25000" dirty="0">
                <a:solidFill>
                  <a:schemeClr val="bg1"/>
                </a:solidFill>
                <a:latin typeface="Arial" pitchFamily="34" charset="0"/>
                <a:cs typeface="Arial" pitchFamily="34" charset="0"/>
              </a:rPr>
              <a:t>α</a:t>
            </a:r>
            <a:r>
              <a:rPr lang="en-GB" sz="1050" dirty="0">
                <a:solidFill>
                  <a:schemeClr val="bg1"/>
                </a:solidFill>
                <a:latin typeface="Arial" pitchFamily="34" charset="0"/>
                <a:cs typeface="Arial" pitchFamily="34" charset="0"/>
              </a:rPr>
              <a:t> concentration)</a:t>
            </a:r>
          </a:p>
        </p:txBody>
      </p:sp>
      <p:sp>
        <p:nvSpPr>
          <p:cNvPr id="253975" name="Title 6"/>
          <p:cNvSpPr>
            <a:spLocks noGrp="1"/>
          </p:cNvSpPr>
          <p:nvPr>
            <p:ph type="title"/>
          </p:nvPr>
        </p:nvSpPr>
        <p:spPr>
          <a:xfrm>
            <a:off x="394766" y="274638"/>
            <a:ext cx="7414191" cy="1143000"/>
          </a:xfrm>
        </p:spPr>
        <p:txBody>
          <a:bodyPr>
            <a:normAutofit/>
          </a:bodyPr>
          <a:lstStyle/>
          <a:p>
            <a:r>
              <a:rPr lang="en-US" sz="2000" dirty="0" smtClean="0"/>
              <a:t>Episodes of acute heart failure are associated with increased oxidative stress and collagen synthesis</a:t>
            </a:r>
            <a:endParaRPr lang="en-GB" sz="2000" dirty="0" smtClean="0"/>
          </a:p>
        </p:txBody>
      </p:sp>
      <p:sp>
        <p:nvSpPr>
          <p:cNvPr id="253976" name="Content Placeholder 7"/>
          <p:cNvSpPr>
            <a:spLocks noGrp="1"/>
          </p:cNvSpPr>
          <p:nvPr>
            <p:ph idx="1"/>
          </p:nvPr>
        </p:nvSpPr>
        <p:spPr>
          <a:xfrm>
            <a:off x="468313" y="4802188"/>
            <a:ext cx="8191500" cy="1541462"/>
          </a:xfrm>
        </p:spPr>
        <p:txBody>
          <a:bodyPr/>
          <a:lstStyle/>
          <a:p>
            <a:pPr marL="174625" indent="-174625">
              <a:spcAft>
                <a:spcPts val="200"/>
              </a:spcAft>
            </a:pPr>
            <a:r>
              <a:rPr lang="en-US" sz="1400" dirty="0" smtClean="0"/>
              <a:t>Myocardial remodeling involves rebuilding of the myocardial extracellular matrix, which is predominantly composed of collagen fibers </a:t>
            </a:r>
          </a:p>
          <a:p>
            <a:pPr marL="174625" indent="-174625">
              <a:spcAft>
                <a:spcPts val="200"/>
              </a:spcAft>
            </a:pPr>
            <a:r>
              <a:rPr lang="en-US" sz="1400" dirty="0" smtClean="0"/>
              <a:t>Free radical generation has also been linked with myocardial remodeling</a:t>
            </a:r>
          </a:p>
          <a:p>
            <a:pPr marL="174625" indent="-174625">
              <a:spcAft>
                <a:spcPts val="200"/>
              </a:spcAft>
            </a:pPr>
            <a:r>
              <a:rPr lang="en-US" sz="1400" dirty="0" smtClean="0"/>
              <a:t>These data from a study in 43 patients with acute HF demonstrate increased markers of collagen type I synthesis and oxidative stress, and reduced collagen type I degradation and total antioxidant status during the acute HF phase compared with ~2 weeks after admission</a:t>
            </a:r>
          </a:p>
        </p:txBody>
      </p:sp>
      <p:sp>
        <p:nvSpPr>
          <p:cNvPr id="30" name="Text Box 4"/>
          <p:cNvSpPr txBox="1">
            <a:spLocks noChangeArrowheads="1"/>
          </p:cNvSpPr>
          <p:nvPr/>
        </p:nvSpPr>
        <p:spPr bwMode="auto">
          <a:xfrm>
            <a:off x="6561268" y="6497637"/>
            <a:ext cx="2495378" cy="231775"/>
          </a:xfrm>
          <a:prstGeom prst="rect">
            <a:avLst/>
          </a:prstGeom>
          <a:noFill/>
          <a:ln w="9525">
            <a:noFill/>
            <a:round/>
            <a:headEnd/>
            <a:tailEnd/>
          </a:ln>
        </p:spPr>
        <p:txBody>
          <a:bodyPr lIns="0" tIns="0" rIns="0" bIns="0"/>
          <a:lstStyle/>
          <a:p>
            <a:pPr algn="r">
              <a:tabLst>
                <a:tab pos="655638" algn="l"/>
                <a:tab pos="1312863" algn="l"/>
                <a:tab pos="1968500" algn="l"/>
                <a:tab pos="2625725" algn="l"/>
                <a:tab pos="3282950" algn="l"/>
              </a:tabLst>
            </a:pPr>
            <a:r>
              <a:rPr lang="en-GB" sz="1100" dirty="0" err="1" smtClean="0">
                <a:solidFill>
                  <a:schemeClr val="bg1"/>
                </a:solidFill>
                <a:ea typeface="msgothic"/>
                <a:cs typeface="msgothic"/>
              </a:rPr>
              <a:t>Kunishige</a:t>
            </a:r>
            <a:r>
              <a:rPr lang="en-GB" sz="1100" dirty="0" smtClean="0">
                <a:solidFill>
                  <a:schemeClr val="bg1"/>
                </a:solidFill>
                <a:ea typeface="msgothic"/>
                <a:cs typeface="msgothic"/>
              </a:rPr>
              <a:t> </a:t>
            </a:r>
            <a:r>
              <a:rPr lang="en-GB" sz="1100" dirty="0">
                <a:solidFill>
                  <a:schemeClr val="bg1"/>
                </a:solidFill>
                <a:ea typeface="msgothic"/>
                <a:cs typeface="msgothic"/>
              </a:rPr>
              <a:t>et al. Circ J 2007;71:1893–7</a:t>
            </a:r>
          </a:p>
        </p:txBody>
      </p:sp>
    </p:spTree>
    <p:extLst>
      <p:ext uri="{BB962C8B-B14F-4D97-AF65-F5344CB8AC3E}">
        <p14:creationId xmlns="" xmlns:p14="http://schemas.microsoft.com/office/powerpoint/2010/main" val="13578967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76225" y="4602163"/>
            <a:ext cx="8718550" cy="171291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pitchFamily="34" charset="0"/>
            </a:endParaRPr>
          </a:p>
        </p:txBody>
      </p:sp>
      <p:sp>
        <p:nvSpPr>
          <p:cNvPr id="65538" name="TextBox 56"/>
          <p:cNvSpPr txBox="1">
            <a:spLocks noChangeArrowheads="1"/>
          </p:cNvSpPr>
          <p:nvPr/>
        </p:nvSpPr>
        <p:spPr bwMode="auto">
          <a:xfrm>
            <a:off x="323850" y="4559300"/>
            <a:ext cx="3017838" cy="369888"/>
          </a:xfrm>
          <a:prstGeom prst="rect">
            <a:avLst/>
          </a:prstGeom>
          <a:noFill/>
          <a:ln w="9525">
            <a:noFill/>
            <a:miter lim="800000"/>
            <a:headEnd/>
            <a:tailEnd/>
          </a:ln>
        </p:spPr>
        <p:txBody>
          <a:bodyPr wrap="none">
            <a:spAutoFit/>
          </a:bodyPr>
          <a:lstStyle/>
          <a:p>
            <a:r>
              <a:rPr lang="en-US" sz="1800">
                <a:solidFill>
                  <a:srgbClr val="000000"/>
                </a:solidFill>
                <a:cs typeface="Arial" charset="0"/>
              </a:rPr>
              <a:t>Hemodynamic presentation</a:t>
            </a:r>
          </a:p>
        </p:txBody>
      </p:sp>
      <p:sp>
        <p:nvSpPr>
          <p:cNvPr id="59" name="Rectangle 58"/>
          <p:cNvSpPr/>
          <p:nvPr/>
        </p:nvSpPr>
        <p:spPr>
          <a:xfrm>
            <a:off x="107950" y="1265717"/>
            <a:ext cx="8886825" cy="3248025"/>
          </a:xfrm>
          <a:prstGeom prst="rect">
            <a:avLst/>
          </a:prstGeom>
          <a:solidFill>
            <a:schemeClr val="accent1">
              <a:lumMod val="20000"/>
              <a:lumOff val="80000"/>
            </a:schemeClr>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cs typeface="Arial" pitchFamily="34" charset="0"/>
            </a:endParaRPr>
          </a:p>
        </p:txBody>
      </p:sp>
      <p:pic>
        <p:nvPicPr>
          <p:cNvPr id="64" name="Picture 10" descr="http://www.kardionet.com/Images/Herzvergroesserung_Roentgen.jpg"/>
          <p:cNvPicPr>
            <a:picLocks noChangeAspect="1" noChangeArrowheads="1"/>
          </p:cNvPicPr>
          <p:nvPr/>
        </p:nvPicPr>
        <p:blipFill>
          <a:blip r:embed="rId3" cstate="print"/>
          <a:srcRect/>
          <a:stretch>
            <a:fillRect/>
          </a:stretch>
        </p:blipFill>
        <p:spPr bwMode="auto">
          <a:xfrm>
            <a:off x="1811867" y="1923239"/>
            <a:ext cx="1071280" cy="1167115"/>
          </a:xfrm>
          <a:prstGeom prst="rect">
            <a:avLst/>
          </a:prstGeom>
          <a:ln>
            <a:noFill/>
          </a:ln>
          <a:effectLst>
            <a:softEdge rad="112500"/>
          </a:effectLst>
        </p:spPr>
      </p:pic>
      <p:pic>
        <p:nvPicPr>
          <p:cNvPr id="67" name="Picture 6" descr="http://meded.ucsd.edu/clinicalimg/head_ejdistension2.jpg"/>
          <p:cNvPicPr>
            <a:picLocks noChangeAspect="1" noChangeArrowheads="1"/>
          </p:cNvPicPr>
          <p:nvPr/>
        </p:nvPicPr>
        <p:blipFill>
          <a:blip r:embed="rId4" cstate="print"/>
          <a:srcRect/>
          <a:stretch>
            <a:fillRect/>
          </a:stretch>
        </p:blipFill>
        <p:spPr bwMode="auto">
          <a:xfrm>
            <a:off x="581146" y="3114840"/>
            <a:ext cx="1202914" cy="1244901"/>
          </a:xfrm>
          <a:prstGeom prst="rect">
            <a:avLst/>
          </a:prstGeom>
          <a:ln>
            <a:noFill/>
          </a:ln>
          <a:effectLst>
            <a:softEdge rad="112500"/>
          </a:effectLst>
        </p:spPr>
      </p:pic>
      <p:pic>
        <p:nvPicPr>
          <p:cNvPr id="69" name="Picture 8" descr="Typische Dellen bei geschwollenen Beinen (Oedem)."/>
          <p:cNvPicPr>
            <a:picLocks noChangeAspect="1" noChangeArrowheads="1"/>
          </p:cNvPicPr>
          <p:nvPr/>
        </p:nvPicPr>
        <p:blipFill>
          <a:blip r:embed="rId5" cstate="print"/>
          <a:srcRect/>
          <a:stretch>
            <a:fillRect/>
          </a:stretch>
        </p:blipFill>
        <p:spPr bwMode="auto">
          <a:xfrm>
            <a:off x="1816080" y="3080528"/>
            <a:ext cx="1207240" cy="1305304"/>
          </a:xfrm>
          <a:prstGeom prst="rect">
            <a:avLst/>
          </a:prstGeom>
          <a:ln>
            <a:noFill/>
          </a:ln>
          <a:effectLst>
            <a:softEdge rad="112500"/>
          </a:effectLst>
        </p:spPr>
      </p:pic>
      <p:sp>
        <p:nvSpPr>
          <p:cNvPr id="65543" name="TextBox 70"/>
          <p:cNvSpPr txBox="1">
            <a:spLocks noChangeArrowheads="1"/>
          </p:cNvSpPr>
          <p:nvPr/>
        </p:nvSpPr>
        <p:spPr bwMode="auto">
          <a:xfrm>
            <a:off x="276225" y="1376363"/>
            <a:ext cx="2262188" cy="369887"/>
          </a:xfrm>
          <a:prstGeom prst="rect">
            <a:avLst/>
          </a:prstGeom>
          <a:noFill/>
          <a:ln w="9525">
            <a:noFill/>
            <a:miter lim="800000"/>
            <a:headEnd/>
            <a:tailEnd/>
          </a:ln>
        </p:spPr>
        <p:txBody>
          <a:bodyPr wrap="none">
            <a:spAutoFit/>
          </a:bodyPr>
          <a:lstStyle/>
          <a:p>
            <a:r>
              <a:rPr lang="en-US" sz="1800">
                <a:solidFill>
                  <a:srgbClr val="000000"/>
                </a:solidFill>
                <a:cs typeface="Arial" charset="0"/>
              </a:rPr>
              <a:t>Clinical presentation</a:t>
            </a:r>
          </a:p>
        </p:txBody>
      </p:sp>
      <p:graphicFrame>
        <p:nvGraphicFramePr>
          <p:cNvPr id="72" name="Table 71"/>
          <p:cNvGraphicFramePr>
            <a:graphicFrameLocks noGrp="1"/>
          </p:cNvGraphicFramePr>
          <p:nvPr/>
        </p:nvGraphicFramePr>
        <p:xfrm>
          <a:off x="3240075" y="1282686"/>
          <a:ext cx="5790712" cy="3226432"/>
        </p:xfrm>
        <a:graphic>
          <a:graphicData uri="http://schemas.openxmlformats.org/drawingml/2006/table">
            <a:tbl>
              <a:tblPr>
                <a:tableStyleId>{5C22544A-7EE6-4342-B048-85BDC9FD1C3A}</a:tableStyleId>
              </a:tblPr>
              <a:tblGrid>
                <a:gridCol w="329974"/>
                <a:gridCol w="1698387"/>
                <a:gridCol w="334432"/>
                <a:gridCol w="3427919"/>
              </a:tblGrid>
              <a:tr h="393285">
                <a:tc row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              CONGESTION</a:t>
                      </a:r>
                    </a:p>
                  </a:txBody>
                  <a:tcPr marT="72000" marB="72000" vert="vert270">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CB830"/>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rPr>
                        <a:t>Pulmonary</a:t>
                      </a:r>
                      <a:r>
                        <a:rPr lang="de-CH" sz="1400" baseline="0" dirty="0" smtClean="0">
                          <a:solidFill>
                            <a:schemeClr val="tx1"/>
                          </a:solidFill>
                        </a:rPr>
                        <a:t> congestion/</a:t>
                      </a:r>
                    </a:p>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rPr>
                        <a:t>alveolar edema</a:t>
                      </a:r>
                      <a:r>
                        <a:rPr lang="de-CH" sz="1400" baseline="30000" dirty="0" smtClean="0">
                          <a:solidFill>
                            <a:schemeClr val="tx1"/>
                          </a:solidFill>
                        </a:rPr>
                        <a:t>1</a:t>
                      </a:r>
                      <a:endParaRPr lang="en-US" sz="1400" baseline="30000" dirty="0" smtClean="0">
                        <a:solidFill>
                          <a:schemeClr val="tx1"/>
                        </a:solidFill>
                      </a:endParaRPr>
                    </a:p>
                  </a:txBody>
                  <a:tcPr marT="72000" marB="72000">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T="72000" marB="72000">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0"/>
                        </a:spcAft>
                      </a:pPr>
                      <a:r>
                        <a:rPr lang="de-CH" sz="1400" dirty="0" smtClean="0">
                          <a:solidFill>
                            <a:schemeClr val="tx1"/>
                          </a:solidFill>
                        </a:rPr>
                        <a:t>Dyspnea</a:t>
                      </a:r>
                      <a:endParaRPr lang="en-GB" sz="1400" dirty="0">
                        <a:solidFill>
                          <a:schemeClr val="tx1"/>
                        </a:solidFill>
                      </a:endParaRPr>
                    </a:p>
                  </a:txBody>
                  <a:tcPr marL="144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r>
              <a:tr h="393285">
                <a:tc vMerge="1">
                  <a:txBody>
                    <a:bodyPr/>
                    <a:lstStyle/>
                    <a:p>
                      <a:endParaRPr lang="en-US"/>
                    </a:p>
                  </a:txBody>
                  <a:tcPr/>
                </a:tc>
                <a:tc vMerge="1">
                  <a:txBody>
                    <a:bodyPr/>
                    <a:lstStyle/>
                    <a:p>
                      <a:endParaRPr lang="en-GB" dirty="0">
                        <a:solidFill>
                          <a:schemeClr val="tx1"/>
                        </a:solidFill>
                      </a:endParaRPr>
                    </a:p>
                  </a:txBody>
                  <a:tcPr/>
                </a:tc>
                <a:tc vMerge="1">
                  <a:txBody>
                    <a:bodyPr/>
                    <a:lstStyle/>
                    <a:p>
                      <a:endParaRPr lang="en-US"/>
                    </a:p>
                  </a:txBody>
                  <a:tcPr/>
                </a:tc>
                <a:tc>
                  <a:txBody>
                    <a:bodyPr/>
                    <a:lstStyle/>
                    <a:p>
                      <a:pPr>
                        <a:spcBef>
                          <a:spcPts val="0"/>
                        </a:spcBef>
                        <a:spcAft>
                          <a:spcPts val="0"/>
                        </a:spcAft>
                      </a:pPr>
                      <a:r>
                        <a:rPr lang="de-CH" sz="1400" dirty="0" smtClean="0">
                          <a:solidFill>
                            <a:schemeClr val="tx1"/>
                          </a:solidFill>
                        </a:rPr>
                        <a:t>Rales</a:t>
                      </a:r>
                      <a:endParaRPr lang="en-GB" sz="1400" dirty="0">
                        <a:solidFill>
                          <a:schemeClr val="tx1"/>
                        </a:solidFill>
                      </a:endParaRPr>
                    </a:p>
                  </a:txBody>
                  <a:tcPr marL="144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r>
              <a:tr h="393285">
                <a:tc vMerge="1">
                  <a:txBody>
                    <a:bodyPr/>
                    <a:lstStyle/>
                    <a:p>
                      <a:endParaRPr lang="en-US"/>
                    </a:p>
                  </a:txBody>
                  <a:tcPr/>
                </a:tc>
                <a:tc vMerge="1">
                  <a:txBody>
                    <a:bodyPr/>
                    <a:lstStyle/>
                    <a:p>
                      <a:endParaRPr lang="en-GB" dirty="0">
                        <a:solidFill>
                          <a:schemeClr val="tx1"/>
                        </a:solidFill>
                      </a:endParaRPr>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rPr>
                        <a:t>3rd</a:t>
                      </a:r>
                      <a:r>
                        <a:rPr lang="de-CH" sz="1400" baseline="0" dirty="0" smtClean="0">
                          <a:solidFill>
                            <a:schemeClr val="tx1"/>
                          </a:solidFill>
                        </a:rPr>
                        <a:t> </a:t>
                      </a:r>
                      <a:r>
                        <a:rPr lang="de-CH" sz="1400" dirty="0" smtClean="0">
                          <a:solidFill>
                            <a:schemeClr val="tx1"/>
                          </a:solidFill>
                        </a:rPr>
                        <a:t>heart sound</a:t>
                      </a:r>
                      <a:endParaRPr lang="en-US" sz="1400" dirty="0" smtClean="0">
                        <a:solidFill>
                          <a:schemeClr val="tx1"/>
                        </a:solidFill>
                      </a:endParaRPr>
                    </a:p>
                  </a:txBody>
                  <a:tcPr marL="144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40000"/>
                        <a:lumOff val="60000"/>
                      </a:schemeClr>
                    </a:solidFill>
                  </a:tcPr>
                </a:tc>
              </a:tr>
              <a:tr h="393285">
                <a:tc vMerge="1">
                  <a:txBody>
                    <a:bodyPr/>
                    <a:lstStyle/>
                    <a:p>
                      <a:endParaRPr lang="en-US"/>
                    </a:p>
                  </a:txBody>
                  <a:tcPr/>
                </a:tc>
                <a:tc vMerge="1">
                  <a:txBody>
                    <a:bodyPr/>
                    <a:lstStyle/>
                    <a:p>
                      <a:endParaRPr lang="en-GB" dirty="0">
                        <a:solidFill>
                          <a:schemeClr val="tx1"/>
                        </a:solidFill>
                      </a:endParaRPr>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rPr>
                        <a:t>Chest X-ray pulmonary</a:t>
                      </a:r>
                      <a:r>
                        <a:rPr lang="de-CH" sz="1400" baseline="0" dirty="0" smtClean="0">
                          <a:solidFill>
                            <a:schemeClr val="tx1"/>
                          </a:solidFill>
                        </a:rPr>
                        <a:t> congestion</a:t>
                      </a:r>
                      <a:endParaRPr lang="en-US" sz="1400" dirty="0" smtClean="0">
                        <a:solidFill>
                          <a:schemeClr val="tx1"/>
                        </a:solidFill>
                      </a:endParaRPr>
                    </a:p>
                  </a:txBody>
                  <a:tcPr marL="144000" marT="72000" marB="72000">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455407">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endParaRPr>
                    </a:p>
                  </a:txBody>
                  <a:tcPr marT="72000" marB="7200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baseline="0" dirty="0" smtClean="0">
                          <a:solidFill>
                            <a:schemeClr val="bg1"/>
                          </a:solidFill>
                        </a:rPr>
                        <a:t>Systemic congestion</a:t>
                      </a:r>
                      <a:r>
                        <a:rPr lang="de-CH" sz="1400" baseline="30000" dirty="0" smtClean="0">
                          <a:solidFill>
                            <a:schemeClr val="bg1"/>
                          </a:solidFill>
                        </a:rPr>
                        <a:t>1</a:t>
                      </a:r>
                    </a:p>
                  </a:txBody>
                  <a:tcPr marT="72000" marB="7200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endParaRPr>
                    </a:p>
                  </a:txBody>
                  <a:tcPr marT="72000" marB="72000">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E6E3"/>
                    </a:solidFill>
                  </a:tcPr>
                </a:tc>
                <a:tc>
                  <a:txBody>
                    <a:bodyPr/>
                    <a:lstStyle/>
                    <a:p>
                      <a:pPr>
                        <a:spcBef>
                          <a:spcPts val="1200"/>
                        </a:spcBef>
                        <a:spcAft>
                          <a:spcPts val="0"/>
                        </a:spcAft>
                      </a:pPr>
                      <a:r>
                        <a:rPr lang="de-CH" sz="1400" dirty="0" smtClean="0">
                          <a:solidFill>
                            <a:schemeClr val="tx1"/>
                          </a:solidFill>
                        </a:rPr>
                        <a:t>Fatigue</a:t>
                      </a:r>
                      <a:endParaRPr lang="en-GB" sz="1400" dirty="0">
                        <a:solidFill>
                          <a:srgbClr val="FF0000"/>
                        </a:solidFill>
                      </a:endParaRPr>
                    </a:p>
                  </a:txBody>
                  <a:tcPr marL="144000" marT="72000" marB="72000">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tr>
              <a:tr h="393285">
                <a:tc vMerge="1">
                  <a:txBody>
                    <a:bodyPr/>
                    <a:lstStyle/>
                    <a:p>
                      <a:endParaRPr lang="en-US"/>
                    </a:p>
                  </a:txBody>
                  <a:tcPr/>
                </a:tc>
                <a:tc vMerge="1">
                  <a:txBody>
                    <a:bodyPr/>
                    <a:lstStyle/>
                    <a:p>
                      <a:endParaRPr lang="en-GB" dirty="0">
                        <a:solidFill>
                          <a:schemeClr val="tx1"/>
                        </a:solidFill>
                      </a:endParaRPr>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rPr>
                        <a:t>Jugular venous distention</a:t>
                      </a:r>
                      <a:endParaRPr lang="en-US" sz="1400" dirty="0" smtClean="0">
                        <a:solidFill>
                          <a:schemeClr val="tx1"/>
                        </a:solidFill>
                      </a:endParaRPr>
                    </a:p>
                  </a:txBody>
                  <a:tcPr marL="144000" marT="72000" marB="72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20000"/>
                        <a:lumOff val="80000"/>
                      </a:schemeClr>
                    </a:solidFill>
                  </a:tcPr>
                </a:tc>
              </a:tr>
              <a:tr h="393285">
                <a:tc vMerge="1">
                  <a:txBody>
                    <a:bodyPr/>
                    <a:lstStyle/>
                    <a:p>
                      <a:endParaRPr lang="en-US"/>
                    </a:p>
                  </a:txBody>
                  <a:tcPr/>
                </a:tc>
                <a:tc vMerge="1">
                  <a:txBody>
                    <a:bodyPr/>
                    <a:lstStyle/>
                    <a:p>
                      <a:endParaRPr lang="en-GB" dirty="0">
                        <a:solidFill>
                          <a:schemeClr val="tx1"/>
                        </a:solidFill>
                      </a:endParaRPr>
                    </a:p>
                  </a:txBody>
                  <a:tcPr/>
                </a:tc>
                <a:tc vMerge="1">
                  <a:txBody>
                    <a:bodyPr/>
                    <a:lstStyle/>
                    <a:p>
                      <a:endParaRPr lang="en-US"/>
                    </a:p>
                  </a:txBody>
                  <a:tcPr/>
                </a:tc>
                <a:tc>
                  <a:txBody>
                    <a:bodyPr/>
                    <a:lstStyle/>
                    <a:p>
                      <a:pPr>
                        <a:spcBef>
                          <a:spcPts val="0"/>
                        </a:spcBef>
                        <a:spcAft>
                          <a:spcPts val="0"/>
                        </a:spcAft>
                      </a:pPr>
                      <a:r>
                        <a:rPr lang="de-CH" sz="1400" dirty="0" smtClean="0">
                          <a:solidFill>
                            <a:schemeClr val="tx1"/>
                          </a:solidFill>
                        </a:rPr>
                        <a:t>Weight gain/peripheral edema</a:t>
                      </a:r>
                      <a:endParaRPr lang="en-US" sz="1400" dirty="0">
                        <a:solidFill>
                          <a:schemeClr val="tx1"/>
                        </a:solidFill>
                      </a:endParaRPr>
                    </a:p>
                  </a:txBody>
                  <a:tcPr marL="144000" marT="72000" marB="72000">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411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marT="72000" marB="72000">
                    <a:lnL w="12700" cmpd="sng">
                      <a:noFill/>
                    </a:lnL>
                    <a:lnR w="12700" cmpd="sng">
                      <a:noFill/>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rPr>
                        <a:t>Renal dysfunction</a:t>
                      </a:r>
                      <a:r>
                        <a:rPr lang="de-CH" sz="1400" baseline="30000" dirty="0" smtClean="0">
                          <a:solidFill>
                            <a:schemeClr val="tx1"/>
                          </a:solidFill>
                        </a:rPr>
                        <a:t>2</a:t>
                      </a:r>
                      <a:endParaRPr lang="en-US" sz="1400" baseline="30000" dirty="0" smtClean="0">
                        <a:solidFill>
                          <a:schemeClr val="tx1"/>
                        </a:solidFill>
                      </a:endParaRPr>
                    </a:p>
                  </a:txBody>
                  <a:tcPr marT="72000" marB="72000">
                    <a:lnL w="12700" cmpd="sng">
                      <a:noFill/>
                    </a:lnL>
                    <a:lnR w="12700" cmpd="sng">
                      <a:noFill/>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bg1"/>
                        </a:solidFill>
                      </a:endParaRPr>
                    </a:p>
                  </a:txBody>
                  <a:tcPr marT="72000" marB="72000">
                    <a:lnL w="12700" cmpd="sng">
                      <a:noFill/>
                    </a:lnL>
                    <a:lnR w="12700" cmpd="sng">
                      <a:noFill/>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AD7B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400" dirty="0" smtClean="0">
                          <a:solidFill>
                            <a:schemeClr val="tx1"/>
                          </a:solidFill>
                        </a:rPr>
                        <a:t>Increased creatinine</a:t>
                      </a:r>
                      <a:endParaRPr lang="en-US" sz="1400" dirty="0" smtClean="0">
                        <a:solidFill>
                          <a:schemeClr val="tx1"/>
                        </a:solidFill>
                      </a:endParaRPr>
                    </a:p>
                  </a:txBody>
                  <a:tcPr marL="144000" marT="72000" marB="72000">
                    <a:lnL w="12700" cmpd="sng">
                      <a:noFill/>
                    </a:lnL>
                    <a:lnR w="12700" cmpd="sng">
                      <a:noFill/>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
        <p:nvSpPr>
          <p:cNvPr id="65545" name="TextBox 71"/>
          <p:cNvSpPr txBox="1">
            <a:spLocks noChangeArrowheads="1"/>
          </p:cNvSpPr>
          <p:nvPr/>
        </p:nvSpPr>
        <p:spPr bwMode="auto">
          <a:xfrm>
            <a:off x="2344258" y="6486203"/>
            <a:ext cx="6519863" cy="221018"/>
          </a:xfrm>
          <a:prstGeom prst="rect">
            <a:avLst/>
          </a:prstGeom>
          <a:noFill/>
          <a:ln w="9525">
            <a:noFill/>
            <a:miter lim="800000"/>
            <a:headEnd/>
            <a:tailEnd/>
          </a:ln>
        </p:spPr>
        <p:txBody>
          <a:bodyPr lIns="0" tIns="0" rIns="0" bIns="36000" anchor="b">
            <a:spAutoFit/>
          </a:bodyPr>
          <a:lstStyle/>
          <a:p>
            <a:pPr algn="r"/>
            <a:r>
              <a:rPr lang="de-CH" sz="1200" dirty="0">
                <a:solidFill>
                  <a:schemeClr val="bg1"/>
                </a:solidFill>
                <a:cs typeface="Arial" charset="0"/>
              </a:rPr>
              <a:t>1. </a:t>
            </a:r>
            <a:r>
              <a:rPr lang="de-CH" sz="1200" dirty="0" err="1">
                <a:solidFill>
                  <a:schemeClr val="bg1"/>
                </a:solidFill>
                <a:cs typeface="Arial" charset="0"/>
              </a:rPr>
              <a:t>Gheorghiade</a:t>
            </a:r>
            <a:r>
              <a:rPr lang="de-CH" sz="1200" dirty="0">
                <a:solidFill>
                  <a:schemeClr val="bg1"/>
                </a:solidFill>
                <a:cs typeface="Arial" charset="0"/>
              </a:rPr>
              <a:t> et al. Am J </a:t>
            </a:r>
            <a:r>
              <a:rPr lang="de-CH" sz="1200" dirty="0" err="1">
                <a:solidFill>
                  <a:schemeClr val="bg1"/>
                </a:solidFill>
                <a:cs typeface="Arial" charset="0"/>
              </a:rPr>
              <a:t>Med</a:t>
            </a:r>
            <a:r>
              <a:rPr lang="de-CH" sz="1200" dirty="0">
                <a:solidFill>
                  <a:schemeClr val="bg1"/>
                </a:solidFill>
                <a:cs typeface="Arial" charset="0"/>
              </a:rPr>
              <a:t> 2006;119:S3–10; 2. Adams et al. Am Heart J </a:t>
            </a:r>
            <a:r>
              <a:rPr lang="de-CH" sz="1200" dirty="0" smtClean="0">
                <a:solidFill>
                  <a:schemeClr val="bg1"/>
                </a:solidFill>
                <a:cs typeface="Arial" charset="0"/>
              </a:rPr>
              <a:t>2005;149:209–16 </a:t>
            </a:r>
            <a:endParaRPr lang="en-US" sz="1200" dirty="0">
              <a:solidFill>
                <a:schemeClr val="bg1"/>
              </a:solidFill>
              <a:cs typeface="Arial" charset="0"/>
            </a:endParaRPr>
          </a:p>
        </p:txBody>
      </p:sp>
      <p:sp>
        <p:nvSpPr>
          <p:cNvPr id="65546" name="Title 5"/>
          <p:cNvSpPr>
            <a:spLocks noGrp="1"/>
          </p:cNvSpPr>
          <p:nvPr>
            <p:ph type="title"/>
          </p:nvPr>
        </p:nvSpPr>
        <p:spPr>
          <a:xfrm>
            <a:off x="457200" y="221473"/>
            <a:ext cx="7414191" cy="1143000"/>
          </a:xfrm>
        </p:spPr>
        <p:txBody>
          <a:bodyPr>
            <a:normAutofit fontScale="90000"/>
          </a:bodyPr>
          <a:lstStyle/>
          <a:p>
            <a:r>
              <a:rPr lang="de-CH" dirty="0" err="1" smtClean="0"/>
              <a:t>Acute</a:t>
            </a:r>
            <a:r>
              <a:rPr lang="de-CH" dirty="0" smtClean="0"/>
              <a:t> </a:t>
            </a:r>
            <a:r>
              <a:rPr lang="de-CH" dirty="0" err="1" smtClean="0"/>
              <a:t>heart</a:t>
            </a:r>
            <a:r>
              <a:rPr lang="de-CH" dirty="0" smtClean="0"/>
              <a:t> </a:t>
            </a:r>
            <a:r>
              <a:rPr lang="de-CH" dirty="0" err="1" smtClean="0"/>
              <a:t>failure</a:t>
            </a:r>
            <a:r>
              <a:rPr lang="de-CH" dirty="0" smtClean="0"/>
              <a:t> </a:t>
            </a:r>
            <a:r>
              <a:rPr lang="de-CH" dirty="0" err="1" smtClean="0"/>
              <a:t>presentation</a:t>
            </a:r>
            <a:r>
              <a:rPr lang="de-CH" dirty="0" smtClean="0"/>
              <a:t> in </a:t>
            </a:r>
            <a:r>
              <a:rPr lang="de-CH" dirty="0" err="1" smtClean="0"/>
              <a:t>the</a:t>
            </a:r>
            <a:r>
              <a:rPr lang="de-CH" dirty="0" smtClean="0"/>
              <a:t> ER</a:t>
            </a:r>
            <a:r>
              <a:rPr lang="de-CH" sz="2400" dirty="0" smtClean="0">
                <a:solidFill>
                  <a:srgbClr val="666666"/>
                </a:solidFill>
              </a:rPr>
              <a:t/>
            </a:r>
            <a:br>
              <a:rPr lang="de-CH" sz="2400" dirty="0" smtClean="0">
                <a:solidFill>
                  <a:srgbClr val="666666"/>
                </a:solidFill>
              </a:rPr>
            </a:br>
            <a:r>
              <a:rPr lang="de-CH" sz="2000" i="1" dirty="0" err="1" smtClean="0">
                <a:solidFill>
                  <a:schemeClr val="tx1"/>
                </a:solidFill>
              </a:rPr>
              <a:t>Pulmonary</a:t>
            </a:r>
            <a:r>
              <a:rPr lang="de-CH" sz="2000" i="1" dirty="0" smtClean="0">
                <a:solidFill>
                  <a:schemeClr val="tx1"/>
                </a:solidFill>
              </a:rPr>
              <a:t> </a:t>
            </a:r>
            <a:r>
              <a:rPr lang="de-CH" sz="2000" i="1" dirty="0" err="1" smtClean="0">
                <a:solidFill>
                  <a:schemeClr val="tx1"/>
                </a:solidFill>
              </a:rPr>
              <a:t>congestion</a:t>
            </a:r>
            <a:endParaRPr lang="en-GB" sz="2400" i="1" dirty="0" smtClean="0">
              <a:solidFill>
                <a:schemeClr val="tx1"/>
              </a:solidFill>
            </a:endParaRPr>
          </a:p>
        </p:txBody>
      </p:sp>
      <p:pic>
        <p:nvPicPr>
          <p:cNvPr id="65547" name="Picture 2"/>
          <p:cNvPicPr>
            <a:picLocks noChangeAspect="1" noChangeArrowheads="1"/>
          </p:cNvPicPr>
          <p:nvPr/>
        </p:nvPicPr>
        <p:blipFill>
          <a:blip r:embed="rId6" cstate="print"/>
          <a:srcRect/>
          <a:stretch>
            <a:fillRect/>
          </a:stretch>
        </p:blipFill>
        <p:spPr bwMode="auto">
          <a:xfrm>
            <a:off x="660400" y="5072063"/>
            <a:ext cx="1627188" cy="852487"/>
          </a:xfrm>
          <a:prstGeom prst="rect">
            <a:avLst/>
          </a:prstGeom>
          <a:noFill/>
          <a:ln w="9525">
            <a:noFill/>
            <a:miter lim="800000"/>
            <a:headEnd/>
            <a:tailEnd/>
          </a:ln>
        </p:spPr>
      </p:pic>
      <p:sp>
        <p:nvSpPr>
          <p:cNvPr id="65548" name="TextBox 16"/>
          <p:cNvSpPr txBox="1">
            <a:spLocks noChangeArrowheads="1"/>
          </p:cNvSpPr>
          <p:nvPr/>
        </p:nvSpPr>
        <p:spPr bwMode="auto">
          <a:xfrm>
            <a:off x="3563938" y="5008563"/>
            <a:ext cx="1595437" cy="523875"/>
          </a:xfrm>
          <a:prstGeom prst="rect">
            <a:avLst/>
          </a:prstGeom>
          <a:noFill/>
          <a:ln w="9525">
            <a:noFill/>
            <a:miter lim="800000"/>
            <a:headEnd/>
            <a:tailEnd/>
          </a:ln>
        </p:spPr>
        <p:txBody>
          <a:bodyPr wrap="none">
            <a:spAutoFit/>
          </a:bodyPr>
          <a:lstStyle/>
          <a:p>
            <a:r>
              <a:rPr lang="de-CH" sz="1400">
                <a:solidFill>
                  <a:srgbClr val="000000"/>
                </a:solidFill>
                <a:cs typeface="Arial" charset="0"/>
              </a:rPr>
              <a:t>LV filling pressure</a:t>
            </a:r>
            <a:br>
              <a:rPr lang="de-CH" sz="1400">
                <a:solidFill>
                  <a:srgbClr val="000000"/>
                </a:solidFill>
                <a:cs typeface="Arial" charset="0"/>
              </a:rPr>
            </a:br>
            <a:r>
              <a:rPr lang="de-CH" sz="1400">
                <a:solidFill>
                  <a:srgbClr val="000000"/>
                </a:solidFill>
                <a:cs typeface="Arial" charset="0"/>
              </a:rPr>
              <a:t>increased</a:t>
            </a:r>
            <a:endParaRPr lang="en-US" sz="1400">
              <a:solidFill>
                <a:srgbClr val="000000"/>
              </a:solidFill>
              <a:cs typeface="Arial" charset="0"/>
            </a:endParaRPr>
          </a:p>
        </p:txBody>
      </p:sp>
      <p:sp>
        <p:nvSpPr>
          <p:cNvPr id="65549" name="TextBox 17"/>
          <p:cNvSpPr txBox="1">
            <a:spLocks noChangeArrowheads="1"/>
          </p:cNvSpPr>
          <p:nvPr/>
        </p:nvSpPr>
        <p:spPr bwMode="auto">
          <a:xfrm>
            <a:off x="3563938" y="5857875"/>
            <a:ext cx="1687512" cy="307975"/>
          </a:xfrm>
          <a:prstGeom prst="rect">
            <a:avLst/>
          </a:prstGeom>
          <a:noFill/>
          <a:ln w="9525">
            <a:noFill/>
            <a:miter lim="800000"/>
            <a:headEnd/>
            <a:tailEnd/>
          </a:ln>
        </p:spPr>
        <p:txBody>
          <a:bodyPr wrap="none">
            <a:spAutoFit/>
          </a:bodyPr>
          <a:lstStyle/>
          <a:p>
            <a:r>
              <a:rPr lang="de-CH" sz="1400">
                <a:solidFill>
                  <a:srgbClr val="000000"/>
                </a:solidFill>
                <a:cs typeface="Arial" charset="0"/>
              </a:rPr>
              <a:t>Cardiac wall stress</a:t>
            </a:r>
            <a:endParaRPr lang="en-US" sz="1400">
              <a:solidFill>
                <a:srgbClr val="000000"/>
              </a:solidFill>
              <a:cs typeface="Arial" charset="0"/>
            </a:endParaRPr>
          </a:p>
        </p:txBody>
      </p:sp>
      <p:sp>
        <p:nvSpPr>
          <p:cNvPr id="65550" name="TextBox 63"/>
          <p:cNvSpPr txBox="1">
            <a:spLocks noChangeArrowheads="1"/>
          </p:cNvSpPr>
          <p:nvPr/>
        </p:nvSpPr>
        <p:spPr bwMode="auto">
          <a:xfrm>
            <a:off x="5711825" y="5008563"/>
            <a:ext cx="1963738" cy="523875"/>
          </a:xfrm>
          <a:prstGeom prst="rect">
            <a:avLst/>
          </a:prstGeom>
          <a:noFill/>
          <a:ln w="9525">
            <a:noFill/>
            <a:miter lim="800000"/>
            <a:headEnd/>
            <a:tailEnd/>
          </a:ln>
        </p:spPr>
        <p:txBody>
          <a:bodyPr wrap="none">
            <a:spAutoFit/>
          </a:bodyPr>
          <a:lstStyle/>
          <a:p>
            <a:r>
              <a:rPr lang="de-CH" sz="1400">
                <a:solidFill>
                  <a:srgbClr val="000000"/>
                </a:solidFill>
                <a:cs typeface="Arial" charset="0"/>
              </a:rPr>
              <a:t>PCWP (25–30 mmHg)</a:t>
            </a:r>
          </a:p>
          <a:p>
            <a:r>
              <a:rPr lang="de-CH" sz="1400">
                <a:solidFill>
                  <a:srgbClr val="000000"/>
                </a:solidFill>
                <a:cs typeface="Arial" charset="0"/>
              </a:rPr>
              <a:t>Elevated NT-pro-BNP</a:t>
            </a:r>
            <a:endParaRPr lang="en-US" sz="1400">
              <a:solidFill>
                <a:srgbClr val="000000"/>
              </a:solidFill>
              <a:cs typeface="Arial" charset="0"/>
            </a:endParaRPr>
          </a:p>
        </p:txBody>
      </p:sp>
      <p:sp>
        <p:nvSpPr>
          <p:cNvPr id="65551" name="TextBox 65"/>
          <p:cNvSpPr txBox="1">
            <a:spLocks noChangeArrowheads="1"/>
          </p:cNvSpPr>
          <p:nvPr/>
        </p:nvSpPr>
        <p:spPr bwMode="auto">
          <a:xfrm>
            <a:off x="5719763" y="5857875"/>
            <a:ext cx="1577975" cy="307975"/>
          </a:xfrm>
          <a:prstGeom prst="rect">
            <a:avLst/>
          </a:prstGeom>
          <a:noFill/>
          <a:ln w="9525">
            <a:noFill/>
            <a:miter lim="800000"/>
            <a:headEnd/>
            <a:tailEnd/>
          </a:ln>
        </p:spPr>
        <p:txBody>
          <a:bodyPr wrap="none">
            <a:spAutoFit/>
          </a:bodyPr>
          <a:lstStyle/>
          <a:p>
            <a:r>
              <a:rPr lang="de-CH" sz="1400">
                <a:solidFill>
                  <a:srgbClr val="000000"/>
                </a:solidFill>
                <a:cs typeface="Arial" charset="0"/>
              </a:rPr>
              <a:t>Elevated troponin</a:t>
            </a:r>
            <a:endParaRPr lang="en-US" sz="1400">
              <a:solidFill>
                <a:srgbClr val="000000"/>
              </a:solidFill>
              <a:cs typeface="Arial" charset="0"/>
            </a:endParaRPr>
          </a:p>
        </p:txBody>
      </p:sp>
      <p:grpSp>
        <p:nvGrpSpPr>
          <p:cNvPr id="2" name="Group 39"/>
          <p:cNvGrpSpPr>
            <a:grpSpLocks/>
          </p:cNvGrpSpPr>
          <p:nvPr/>
        </p:nvGrpSpPr>
        <p:grpSpPr bwMode="auto">
          <a:xfrm>
            <a:off x="5314950" y="1484313"/>
            <a:ext cx="265113" cy="4518025"/>
            <a:chOff x="5196371" y="1519562"/>
            <a:chExt cx="238125" cy="4404713"/>
          </a:xfrm>
        </p:grpSpPr>
        <p:cxnSp>
          <p:nvCxnSpPr>
            <p:cNvPr id="11" name="Straight Arrow Connector 10"/>
            <p:cNvCxnSpPr/>
            <p:nvPr/>
          </p:nvCxnSpPr>
          <p:spPr>
            <a:xfrm>
              <a:off x="5196371" y="1519562"/>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5196371" y="1918865"/>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5196371" y="2299596"/>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196371" y="2689612"/>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5196371" y="3081176"/>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5196371" y="3461907"/>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196371" y="3861210"/>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5196371" y="4223368"/>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196371" y="5186029"/>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196371" y="5924275"/>
              <a:ext cx="2381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48129" name="Picture 1"/>
          <p:cNvPicPr>
            <a:picLocks noChangeAspect="1" noChangeArrowheads="1"/>
          </p:cNvPicPr>
          <p:nvPr/>
        </p:nvPicPr>
        <p:blipFill>
          <a:blip r:embed="rId7" cstate="print"/>
          <a:srcRect/>
          <a:stretch>
            <a:fillRect/>
          </a:stretch>
        </p:blipFill>
        <p:spPr bwMode="auto">
          <a:xfrm>
            <a:off x="653698" y="1813692"/>
            <a:ext cx="1109990" cy="1296264"/>
          </a:xfrm>
          <a:prstGeom prst="rect">
            <a:avLst/>
          </a:prstGeom>
          <a:ln>
            <a:noFill/>
          </a:ln>
          <a:effectLst>
            <a:softEdge rad="112500"/>
          </a:effectLst>
        </p:spPr>
      </p:pic>
      <p:pic>
        <p:nvPicPr>
          <p:cNvPr id="48132" name="Picture 4"/>
          <p:cNvPicPr>
            <a:picLocks noChangeAspect="1" noChangeArrowheads="1"/>
          </p:cNvPicPr>
          <p:nvPr/>
        </p:nvPicPr>
        <p:blipFill>
          <a:blip r:embed="rId8" cstate="print"/>
          <a:srcRect/>
          <a:stretch>
            <a:fillRect/>
          </a:stretch>
        </p:blipFill>
        <p:spPr bwMode="auto">
          <a:xfrm>
            <a:off x="1873241" y="1899674"/>
            <a:ext cx="1166649" cy="1159405"/>
          </a:xfrm>
          <a:prstGeom prst="rect">
            <a:avLst/>
          </a:prstGeom>
          <a:ln>
            <a:noFill/>
          </a:ln>
          <a:effectLst>
            <a:softEdge rad="112500"/>
          </a:effectLst>
        </p:spPr>
      </p:pic>
      <p:pic>
        <p:nvPicPr>
          <p:cNvPr id="65555" name="Picture 6" descr="http://www.rocket.pwp.blueyonder.co.uk/Image2.jpg"/>
          <p:cNvPicPr>
            <a:picLocks noChangeAspect="1" noChangeArrowheads="1"/>
          </p:cNvPicPr>
          <p:nvPr/>
        </p:nvPicPr>
        <p:blipFill>
          <a:blip r:embed="rId9" cstate="print"/>
          <a:srcRect/>
          <a:stretch>
            <a:fillRect/>
          </a:stretch>
        </p:blipFill>
        <p:spPr bwMode="auto">
          <a:xfrm>
            <a:off x="614363" y="5013325"/>
            <a:ext cx="1719262" cy="1141413"/>
          </a:xfrm>
          <a:prstGeom prst="rect">
            <a:avLst/>
          </a:prstGeom>
          <a:noFill/>
          <a:ln w="28575">
            <a:solidFill>
              <a:schemeClr val="tx1"/>
            </a:solidFill>
            <a:miter lim="800000"/>
            <a:headEnd/>
            <a:tailEnd/>
          </a:ln>
        </p:spPr>
      </p:pic>
      <p:cxnSp>
        <p:nvCxnSpPr>
          <p:cNvPr id="34" name="Straight Arrow Connector 33"/>
          <p:cNvCxnSpPr/>
          <p:nvPr/>
        </p:nvCxnSpPr>
        <p:spPr>
          <a:xfrm>
            <a:off x="4284663" y="5580063"/>
            <a:ext cx="0" cy="2254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auto">
          <a:xfrm>
            <a:off x="9017000" y="4095750"/>
            <a:ext cx="0" cy="433388"/>
          </a:xfrm>
          <a:prstGeom prst="line">
            <a:avLst/>
          </a:prstGeom>
          <a:solidFill>
            <a:schemeClr val="accent1"/>
          </a:solidFill>
          <a:ln w="19050" cap="flat" cmpd="sng" algn="ctr">
            <a:solidFill>
              <a:schemeClr val="accent1">
                <a:lumMod val="20000"/>
                <a:lumOff val="80000"/>
              </a:schemeClr>
            </a:solidFill>
            <a:prstDash val="solid"/>
            <a:round/>
            <a:headEnd type="none" w="med" len="med"/>
            <a:tailEnd type="none" w="med" len="med"/>
          </a:ln>
          <a:effectLst/>
          <a:extLst/>
        </p:spPr>
      </p:cxnSp>
    </p:spTree>
    <p:extLst>
      <p:ext uri="{BB962C8B-B14F-4D97-AF65-F5344CB8AC3E}">
        <p14:creationId xmlns="" xmlns:p14="http://schemas.microsoft.com/office/powerpoint/2010/main" val="176667597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title"/>
          </p:nvPr>
        </p:nvSpPr>
        <p:spPr>
          <a:xfrm>
            <a:off x="447675" y="176213"/>
            <a:ext cx="8226425" cy="923925"/>
          </a:xfrm>
        </p:spPr>
        <p:txBody>
          <a:bodyPr>
            <a:noAutofit/>
          </a:bodyPr>
          <a:lstStyle/>
          <a:p>
            <a:pPr eaLnBrk="1" hangingPunct="1"/>
            <a:r>
              <a:rPr lang="en-GB" sz="2800" dirty="0" smtClean="0"/>
              <a:t>Renal impairment is common in patients with heart failure</a:t>
            </a:r>
          </a:p>
        </p:txBody>
      </p:sp>
      <p:sp>
        <p:nvSpPr>
          <p:cNvPr id="256002" name="Rectangle 8"/>
          <p:cNvSpPr>
            <a:spLocks noGrp="1" noChangeArrowheads="1"/>
          </p:cNvSpPr>
          <p:nvPr>
            <p:ph idx="1"/>
          </p:nvPr>
        </p:nvSpPr>
        <p:spPr>
          <a:xfrm>
            <a:off x="434975" y="1449017"/>
            <a:ext cx="8226425" cy="4227512"/>
          </a:xfrm>
        </p:spPr>
        <p:txBody>
          <a:bodyPr/>
          <a:lstStyle/>
          <a:p>
            <a:pPr eaLnBrk="1" hangingPunct="1">
              <a:spcBef>
                <a:spcPts val="600"/>
              </a:spcBef>
              <a:spcAft>
                <a:spcPct val="0"/>
              </a:spcAft>
            </a:pPr>
            <a:r>
              <a:rPr lang="en-GB" sz="2000" dirty="0" smtClean="0"/>
              <a:t>Renal dysfunction in HF is often attributable to co-morbidities</a:t>
            </a:r>
            <a:r>
              <a:rPr lang="en-GB" sz="2000" baseline="30000" dirty="0" smtClean="0"/>
              <a:t>1</a:t>
            </a:r>
            <a:endParaRPr lang="en-GB" sz="2000" dirty="0" smtClean="0"/>
          </a:p>
          <a:p>
            <a:pPr lvl="1" eaLnBrk="1" hangingPunct="1">
              <a:spcBef>
                <a:spcPct val="15000"/>
              </a:spcBef>
              <a:spcAft>
                <a:spcPct val="0"/>
              </a:spcAft>
            </a:pPr>
            <a:r>
              <a:rPr lang="en-GB" sz="1800" dirty="0" smtClean="0"/>
              <a:t>diabetes, hypertension, and arteriosclerosis</a:t>
            </a:r>
          </a:p>
          <a:p>
            <a:pPr lvl="1" eaLnBrk="1" hangingPunct="1">
              <a:spcBef>
                <a:spcPct val="15000"/>
              </a:spcBef>
              <a:spcAft>
                <a:spcPct val="0"/>
              </a:spcAft>
            </a:pPr>
            <a:r>
              <a:rPr lang="en-GB" sz="1800" dirty="0" smtClean="0"/>
              <a:t>prevalence of renal dysfunction increases with HF severity, increasing age and history of hypertension or diabetes</a:t>
            </a:r>
            <a:r>
              <a:rPr lang="en-GB" sz="1800" baseline="30000" dirty="0" smtClean="0"/>
              <a:t>2</a:t>
            </a:r>
            <a:r>
              <a:rPr lang="en-GB" sz="1800" dirty="0" smtClean="0"/>
              <a:t> </a:t>
            </a:r>
          </a:p>
          <a:p>
            <a:pPr eaLnBrk="1" hangingPunct="1">
              <a:spcBef>
                <a:spcPts val="900"/>
              </a:spcBef>
              <a:spcAft>
                <a:spcPct val="0"/>
              </a:spcAft>
            </a:pPr>
            <a:r>
              <a:rPr lang="en-GB" sz="2000" dirty="0" smtClean="0"/>
              <a:t>Worsening renal function occurs in 20–30% of patients during hospitalization for HF</a:t>
            </a:r>
            <a:r>
              <a:rPr lang="en-GB" sz="2000" baseline="30000" dirty="0" smtClean="0"/>
              <a:t>1</a:t>
            </a:r>
          </a:p>
          <a:p>
            <a:pPr eaLnBrk="1" hangingPunct="1">
              <a:spcBef>
                <a:spcPts val="900"/>
              </a:spcBef>
              <a:spcAft>
                <a:spcPct val="0"/>
              </a:spcAft>
            </a:pPr>
            <a:r>
              <a:rPr lang="en-GB" sz="2000" dirty="0" smtClean="0"/>
              <a:t>Renal abnormalities promote sodium and water retention</a:t>
            </a:r>
            <a:r>
              <a:rPr lang="en-GB" sz="2000" baseline="30000" dirty="0" smtClean="0"/>
              <a:t>1</a:t>
            </a:r>
            <a:endParaRPr lang="en-GB" sz="2000" dirty="0" smtClean="0"/>
          </a:p>
          <a:p>
            <a:pPr eaLnBrk="1" hangingPunct="1">
              <a:spcBef>
                <a:spcPts val="900"/>
              </a:spcBef>
              <a:spcAft>
                <a:spcPct val="0"/>
              </a:spcAft>
            </a:pPr>
            <a:r>
              <a:rPr lang="en-GB" sz="2000" dirty="0" smtClean="0"/>
              <a:t>Approximately 20% of patients have worsening renal function soon after discharge</a:t>
            </a:r>
            <a:r>
              <a:rPr lang="en-GB" sz="2000" baseline="30000" dirty="0" smtClean="0"/>
              <a:t>1</a:t>
            </a:r>
            <a:endParaRPr lang="en-GB" sz="2000" dirty="0" smtClean="0"/>
          </a:p>
          <a:p>
            <a:pPr lvl="1" eaLnBrk="1" hangingPunct="1">
              <a:spcBef>
                <a:spcPct val="15000"/>
              </a:spcBef>
              <a:spcAft>
                <a:spcPct val="0"/>
              </a:spcAft>
            </a:pPr>
            <a:r>
              <a:rPr lang="en-GB" sz="1800" dirty="0" smtClean="0"/>
              <a:t>may result from further </a:t>
            </a:r>
            <a:r>
              <a:rPr lang="en-GB" sz="1800" dirty="0" err="1" smtClean="0"/>
              <a:t>neurohormonal</a:t>
            </a:r>
            <a:r>
              <a:rPr lang="en-GB" sz="1800" dirty="0" smtClean="0"/>
              <a:t> and hemodynamic abnormalities </a:t>
            </a:r>
            <a:br>
              <a:rPr lang="en-GB" sz="1800" dirty="0" smtClean="0"/>
            </a:br>
            <a:r>
              <a:rPr lang="en-GB" sz="1800" dirty="0" smtClean="0"/>
              <a:t>(low cardiac output and/or high venous pressure), aggravated by high-dose loop diuretics</a:t>
            </a:r>
          </a:p>
        </p:txBody>
      </p:sp>
      <p:sp>
        <p:nvSpPr>
          <p:cNvPr id="256003" name="TextBox 4"/>
          <p:cNvSpPr txBox="1">
            <a:spLocks noChangeArrowheads="1"/>
          </p:cNvSpPr>
          <p:nvPr/>
        </p:nvSpPr>
        <p:spPr bwMode="auto">
          <a:xfrm>
            <a:off x="1980036" y="6308725"/>
            <a:ext cx="6840538" cy="369888"/>
          </a:xfrm>
          <a:prstGeom prst="rect">
            <a:avLst/>
          </a:prstGeom>
          <a:noFill/>
          <a:ln w="9525">
            <a:noFill/>
            <a:miter lim="800000"/>
            <a:headEnd/>
            <a:tailEnd/>
          </a:ln>
        </p:spPr>
        <p:txBody>
          <a:bodyPr>
            <a:spAutoFit/>
          </a:bodyPr>
          <a:lstStyle/>
          <a:p>
            <a:pPr algn="r"/>
            <a:r>
              <a:rPr lang="en-GB" sz="900" dirty="0">
                <a:solidFill>
                  <a:schemeClr val="bg1"/>
                </a:solidFill>
                <a:cs typeface="Arial" charset="0"/>
              </a:rPr>
              <a:t>1. </a:t>
            </a:r>
            <a:r>
              <a:rPr lang="en-GB" sz="900" dirty="0" err="1">
                <a:solidFill>
                  <a:schemeClr val="bg1"/>
                </a:solidFill>
                <a:cs typeface="Arial" charset="0"/>
              </a:rPr>
              <a:t>Gheorghiade</a:t>
            </a:r>
            <a:r>
              <a:rPr lang="en-GB" sz="900" dirty="0">
                <a:solidFill>
                  <a:schemeClr val="bg1"/>
                </a:solidFill>
                <a:cs typeface="Arial" charset="0"/>
              </a:rPr>
              <a:t> &amp; Pang. J Am </a:t>
            </a:r>
            <a:r>
              <a:rPr lang="en-GB" sz="900" dirty="0" err="1">
                <a:solidFill>
                  <a:schemeClr val="bg1"/>
                </a:solidFill>
                <a:cs typeface="Arial" charset="0"/>
              </a:rPr>
              <a:t>Coll</a:t>
            </a:r>
            <a:r>
              <a:rPr lang="en-GB" sz="900" dirty="0">
                <a:solidFill>
                  <a:schemeClr val="bg1"/>
                </a:solidFill>
                <a:cs typeface="Arial" charset="0"/>
              </a:rPr>
              <a:t> </a:t>
            </a:r>
            <a:r>
              <a:rPr lang="en-GB" sz="900" dirty="0" err="1">
                <a:solidFill>
                  <a:schemeClr val="bg1"/>
                </a:solidFill>
                <a:cs typeface="Arial" charset="0"/>
              </a:rPr>
              <a:t>Cardiol</a:t>
            </a:r>
            <a:r>
              <a:rPr lang="en-GB" sz="900" dirty="0">
                <a:solidFill>
                  <a:schemeClr val="bg1"/>
                </a:solidFill>
                <a:cs typeface="Arial" charset="0"/>
              </a:rPr>
              <a:t> 2009;53:557–73 </a:t>
            </a:r>
          </a:p>
          <a:p>
            <a:pPr algn="r"/>
            <a:r>
              <a:rPr lang="en-GB" sz="900" dirty="0">
                <a:solidFill>
                  <a:schemeClr val="bg1"/>
                </a:solidFill>
                <a:cs typeface="Arial" charset="0"/>
              </a:rPr>
              <a:t>2. Dickstein et al. </a:t>
            </a:r>
            <a:r>
              <a:rPr lang="en-GB" sz="900" dirty="0" err="1">
                <a:solidFill>
                  <a:schemeClr val="bg1"/>
                </a:solidFill>
                <a:cs typeface="Arial" charset="0"/>
              </a:rPr>
              <a:t>Eur</a:t>
            </a:r>
            <a:r>
              <a:rPr lang="en-GB" sz="900" dirty="0">
                <a:solidFill>
                  <a:schemeClr val="bg1"/>
                </a:solidFill>
                <a:cs typeface="Arial" charset="0"/>
              </a:rPr>
              <a:t> Heart J 2008;29:2388–442</a:t>
            </a:r>
          </a:p>
        </p:txBody>
      </p:sp>
    </p:spTree>
    <p:extLst>
      <p:ext uri="{BB962C8B-B14F-4D97-AF65-F5344CB8AC3E}">
        <p14:creationId xmlns="" xmlns:p14="http://schemas.microsoft.com/office/powerpoint/2010/main" val="175378967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a:grpSpLocks/>
          </p:cNvGrpSpPr>
          <p:nvPr/>
        </p:nvGrpSpPr>
        <p:grpSpPr bwMode="auto">
          <a:xfrm>
            <a:off x="1501775" y="2114550"/>
            <a:ext cx="3844925" cy="2940050"/>
            <a:chOff x="1501775" y="1916112"/>
            <a:chExt cx="3844925" cy="2940051"/>
          </a:xfrm>
        </p:grpSpPr>
        <p:sp>
          <p:nvSpPr>
            <p:cNvPr id="260118" name="Freeform 6"/>
            <p:cNvSpPr>
              <a:spLocks/>
            </p:cNvSpPr>
            <p:nvPr/>
          </p:nvSpPr>
          <p:spPr bwMode="auto">
            <a:xfrm>
              <a:off x="1590675" y="1916112"/>
              <a:ext cx="3756025" cy="2851150"/>
            </a:xfrm>
            <a:custGeom>
              <a:avLst/>
              <a:gdLst>
                <a:gd name="T0" fmla="*/ 0 w 2366"/>
                <a:gd name="T1" fmla="*/ 0 h 1796"/>
                <a:gd name="T2" fmla="*/ 0 w 2366"/>
                <a:gd name="T3" fmla="*/ 2851150 h 1796"/>
                <a:gd name="T4" fmla="*/ 3756025 w 2366"/>
                <a:gd name="T5" fmla="*/ 2851150 h 1796"/>
                <a:gd name="T6" fmla="*/ 0 60000 65536"/>
                <a:gd name="T7" fmla="*/ 0 60000 65536"/>
                <a:gd name="T8" fmla="*/ 0 60000 65536"/>
                <a:gd name="T9" fmla="*/ 0 w 2366"/>
                <a:gd name="T10" fmla="*/ 0 h 1796"/>
                <a:gd name="T11" fmla="*/ 2366 w 2366"/>
                <a:gd name="T12" fmla="*/ 1796 h 1796"/>
              </a:gdLst>
              <a:ahLst/>
              <a:cxnLst>
                <a:cxn ang="T6">
                  <a:pos x="T0" y="T1"/>
                </a:cxn>
                <a:cxn ang="T7">
                  <a:pos x="T2" y="T3"/>
                </a:cxn>
                <a:cxn ang="T8">
                  <a:pos x="T4" y="T5"/>
                </a:cxn>
              </a:cxnLst>
              <a:rect l="T9" t="T10" r="T11" b="T12"/>
              <a:pathLst>
                <a:path w="2366" h="1796">
                  <a:moveTo>
                    <a:pt x="0" y="0"/>
                  </a:moveTo>
                  <a:lnTo>
                    <a:pt x="0" y="1796"/>
                  </a:lnTo>
                  <a:lnTo>
                    <a:pt x="2366" y="1796"/>
                  </a:lnTo>
                </a:path>
              </a:pathLst>
            </a:custGeom>
            <a:noFill/>
            <a:ln w="28575" cap="flat">
              <a:solidFill>
                <a:schemeClr val="bg1"/>
              </a:solidFill>
              <a:prstDash val="solid"/>
              <a:round/>
              <a:headEnd/>
              <a:tailEnd/>
            </a:ln>
          </p:spPr>
          <p:txBody>
            <a:bodyPr/>
            <a:lstStyle/>
            <a:p>
              <a:endParaRPr lang="en-US" sz="1800">
                <a:solidFill>
                  <a:schemeClr val="bg1"/>
                </a:solidFill>
                <a:cs typeface="Arial" charset="0"/>
              </a:endParaRPr>
            </a:p>
          </p:txBody>
        </p:sp>
        <p:sp>
          <p:nvSpPr>
            <p:cNvPr id="260119" name="Line 7"/>
            <p:cNvSpPr>
              <a:spLocks noChangeShapeType="1"/>
            </p:cNvSpPr>
            <p:nvPr/>
          </p:nvSpPr>
          <p:spPr bwMode="auto">
            <a:xfrm flipH="1">
              <a:off x="1501775" y="2497137"/>
              <a:ext cx="88900" cy="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0" name="Line 8"/>
            <p:cNvSpPr>
              <a:spLocks noChangeShapeType="1"/>
            </p:cNvSpPr>
            <p:nvPr/>
          </p:nvSpPr>
          <p:spPr bwMode="auto">
            <a:xfrm flipH="1">
              <a:off x="1501775" y="3065462"/>
              <a:ext cx="88900" cy="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1" name="Line 9"/>
            <p:cNvSpPr>
              <a:spLocks noChangeShapeType="1"/>
            </p:cNvSpPr>
            <p:nvPr/>
          </p:nvSpPr>
          <p:spPr bwMode="auto">
            <a:xfrm flipH="1">
              <a:off x="1501775" y="3630613"/>
              <a:ext cx="88900" cy="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2" name="Line 10"/>
            <p:cNvSpPr>
              <a:spLocks noChangeShapeType="1"/>
            </p:cNvSpPr>
            <p:nvPr/>
          </p:nvSpPr>
          <p:spPr bwMode="auto">
            <a:xfrm flipH="1">
              <a:off x="1501775" y="4195763"/>
              <a:ext cx="88900" cy="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3" name="Line 11"/>
            <p:cNvSpPr>
              <a:spLocks noChangeShapeType="1"/>
            </p:cNvSpPr>
            <p:nvPr/>
          </p:nvSpPr>
          <p:spPr bwMode="auto">
            <a:xfrm flipH="1">
              <a:off x="1501775" y="4767263"/>
              <a:ext cx="88900" cy="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4" name="Line 12"/>
            <p:cNvSpPr>
              <a:spLocks noChangeShapeType="1"/>
            </p:cNvSpPr>
            <p:nvPr/>
          </p:nvSpPr>
          <p:spPr bwMode="auto">
            <a:xfrm>
              <a:off x="2060575" y="4767263"/>
              <a:ext cx="0" cy="8890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5" name="Line 13"/>
            <p:cNvSpPr>
              <a:spLocks noChangeShapeType="1"/>
            </p:cNvSpPr>
            <p:nvPr/>
          </p:nvSpPr>
          <p:spPr bwMode="auto">
            <a:xfrm>
              <a:off x="2527300" y="4767263"/>
              <a:ext cx="0" cy="8890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6" name="Line 14"/>
            <p:cNvSpPr>
              <a:spLocks noChangeShapeType="1"/>
            </p:cNvSpPr>
            <p:nvPr/>
          </p:nvSpPr>
          <p:spPr bwMode="auto">
            <a:xfrm>
              <a:off x="2994025" y="4767263"/>
              <a:ext cx="0" cy="8890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7" name="Line 15"/>
            <p:cNvSpPr>
              <a:spLocks noChangeShapeType="1"/>
            </p:cNvSpPr>
            <p:nvPr/>
          </p:nvSpPr>
          <p:spPr bwMode="auto">
            <a:xfrm>
              <a:off x="3463925" y="4767263"/>
              <a:ext cx="0" cy="8890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8" name="Line 16"/>
            <p:cNvSpPr>
              <a:spLocks noChangeShapeType="1"/>
            </p:cNvSpPr>
            <p:nvPr/>
          </p:nvSpPr>
          <p:spPr bwMode="auto">
            <a:xfrm>
              <a:off x="3930650" y="4767263"/>
              <a:ext cx="0" cy="8890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29" name="Line 17"/>
            <p:cNvSpPr>
              <a:spLocks noChangeShapeType="1"/>
            </p:cNvSpPr>
            <p:nvPr/>
          </p:nvSpPr>
          <p:spPr bwMode="auto">
            <a:xfrm>
              <a:off x="4397375" y="4767263"/>
              <a:ext cx="0" cy="8890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30" name="Line 18"/>
            <p:cNvSpPr>
              <a:spLocks noChangeShapeType="1"/>
            </p:cNvSpPr>
            <p:nvPr/>
          </p:nvSpPr>
          <p:spPr bwMode="auto">
            <a:xfrm>
              <a:off x="4867275" y="4767263"/>
              <a:ext cx="0" cy="8890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31" name="Line 19"/>
            <p:cNvSpPr>
              <a:spLocks noChangeShapeType="1"/>
            </p:cNvSpPr>
            <p:nvPr/>
          </p:nvSpPr>
          <p:spPr bwMode="auto">
            <a:xfrm>
              <a:off x="5334000" y="4767263"/>
              <a:ext cx="0" cy="8890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32" name="Line 20"/>
            <p:cNvSpPr>
              <a:spLocks noChangeShapeType="1"/>
            </p:cNvSpPr>
            <p:nvPr/>
          </p:nvSpPr>
          <p:spPr bwMode="auto">
            <a:xfrm>
              <a:off x="1590675" y="4767263"/>
              <a:ext cx="0" cy="8890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33" name="Line 21"/>
            <p:cNvSpPr>
              <a:spLocks noChangeShapeType="1"/>
            </p:cNvSpPr>
            <p:nvPr/>
          </p:nvSpPr>
          <p:spPr bwMode="auto">
            <a:xfrm flipH="1">
              <a:off x="1501775" y="1928812"/>
              <a:ext cx="88900" cy="0"/>
            </a:xfrm>
            <a:prstGeom prst="line">
              <a:avLst/>
            </a:prstGeom>
            <a:noFill/>
            <a:ln w="28575">
              <a:solidFill>
                <a:schemeClr val="bg1"/>
              </a:solidFill>
              <a:round/>
              <a:headEnd/>
              <a:tailEnd/>
            </a:ln>
          </p:spPr>
          <p:txBody>
            <a:bodyPr/>
            <a:lstStyle/>
            <a:p>
              <a:endParaRPr lang="en-US" sz="1800">
                <a:solidFill>
                  <a:schemeClr val="bg1"/>
                </a:solidFill>
                <a:cs typeface="Arial" charset="0"/>
              </a:endParaRPr>
            </a:p>
          </p:txBody>
        </p:sp>
        <p:sp>
          <p:nvSpPr>
            <p:cNvPr id="260134" name="Freeform 22"/>
            <p:cNvSpPr>
              <a:spLocks/>
            </p:cNvSpPr>
            <p:nvPr/>
          </p:nvSpPr>
          <p:spPr bwMode="auto">
            <a:xfrm>
              <a:off x="1590675" y="1928812"/>
              <a:ext cx="3743325" cy="2044700"/>
            </a:xfrm>
            <a:custGeom>
              <a:avLst/>
              <a:gdLst>
                <a:gd name="T0" fmla="*/ 22225 w 2358"/>
                <a:gd name="T1" fmla="*/ 0 h 1288"/>
                <a:gd name="T2" fmla="*/ 34925 w 2358"/>
                <a:gd name="T3" fmla="*/ 85725 h 1288"/>
                <a:gd name="T4" fmla="*/ 88900 w 2358"/>
                <a:gd name="T5" fmla="*/ 111125 h 1288"/>
                <a:gd name="T6" fmla="*/ 95250 w 2358"/>
                <a:gd name="T7" fmla="*/ 139700 h 1288"/>
                <a:gd name="T8" fmla="*/ 107950 w 2358"/>
                <a:gd name="T9" fmla="*/ 171450 h 1288"/>
                <a:gd name="T10" fmla="*/ 117475 w 2358"/>
                <a:gd name="T11" fmla="*/ 196850 h 1288"/>
                <a:gd name="T12" fmla="*/ 139700 w 2358"/>
                <a:gd name="T13" fmla="*/ 219075 h 1288"/>
                <a:gd name="T14" fmla="*/ 149225 w 2358"/>
                <a:gd name="T15" fmla="*/ 244475 h 1288"/>
                <a:gd name="T16" fmla="*/ 196850 w 2358"/>
                <a:gd name="T17" fmla="*/ 276225 h 1288"/>
                <a:gd name="T18" fmla="*/ 212725 w 2358"/>
                <a:gd name="T19" fmla="*/ 295275 h 1288"/>
                <a:gd name="T20" fmla="*/ 238125 w 2358"/>
                <a:gd name="T21" fmla="*/ 327025 h 1288"/>
                <a:gd name="T22" fmla="*/ 250825 w 2358"/>
                <a:gd name="T23" fmla="*/ 355600 h 1288"/>
                <a:gd name="T24" fmla="*/ 269875 w 2358"/>
                <a:gd name="T25" fmla="*/ 381000 h 1288"/>
                <a:gd name="T26" fmla="*/ 301625 w 2358"/>
                <a:gd name="T27" fmla="*/ 409575 h 1288"/>
                <a:gd name="T28" fmla="*/ 317500 w 2358"/>
                <a:gd name="T29" fmla="*/ 454025 h 1288"/>
                <a:gd name="T30" fmla="*/ 346075 w 2358"/>
                <a:gd name="T31" fmla="*/ 488950 h 1288"/>
                <a:gd name="T32" fmla="*/ 368300 w 2358"/>
                <a:gd name="T33" fmla="*/ 533400 h 1288"/>
                <a:gd name="T34" fmla="*/ 419100 w 2358"/>
                <a:gd name="T35" fmla="*/ 565150 h 1288"/>
                <a:gd name="T36" fmla="*/ 431800 w 2358"/>
                <a:gd name="T37" fmla="*/ 625475 h 1288"/>
                <a:gd name="T38" fmla="*/ 454025 w 2358"/>
                <a:gd name="T39" fmla="*/ 673100 h 1288"/>
                <a:gd name="T40" fmla="*/ 479425 w 2358"/>
                <a:gd name="T41" fmla="*/ 701675 h 1288"/>
                <a:gd name="T42" fmla="*/ 488950 w 2358"/>
                <a:gd name="T43" fmla="*/ 733425 h 1288"/>
                <a:gd name="T44" fmla="*/ 542925 w 2358"/>
                <a:gd name="T45" fmla="*/ 758825 h 1288"/>
                <a:gd name="T46" fmla="*/ 625475 w 2358"/>
                <a:gd name="T47" fmla="*/ 774700 h 1288"/>
                <a:gd name="T48" fmla="*/ 660400 w 2358"/>
                <a:gd name="T49" fmla="*/ 806450 h 1288"/>
                <a:gd name="T50" fmla="*/ 758825 w 2358"/>
                <a:gd name="T51" fmla="*/ 835025 h 1288"/>
                <a:gd name="T52" fmla="*/ 790575 w 2358"/>
                <a:gd name="T53" fmla="*/ 863600 h 1288"/>
                <a:gd name="T54" fmla="*/ 803275 w 2358"/>
                <a:gd name="T55" fmla="*/ 898525 h 1288"/>
                <a:gd name="T56" fmla="*/ 822325 w 2358"/>
                <a:gd name="T57" fmla="*/ 927100 h 1288"/>
                <a:gd name="T58" fmla="*/ 898525 w 2358"/>
                <a:gd name="T59" fmla="*/ 955675 h 1288"/>
                <a:gd name="T60" fmla="*/ 939800 w 2358"/>
                <a:gd name="T61" fmla="*/ 981075 h 1288"/>
                <a:gd name="T62" fmla="*/ 996950 w 2358"/>
                <a:gd name="T63" fmla="*/ 1009650 h 1288"/>
                <a:gd name="T64" fmla="*/ 1047750 w 2358"/>
                <a:gd name="T65" fmla="*/ 1038225 h 1288"/>
                <a:gd name="T66" fmla="*/ 1069975 w 2358"/>
                <a:gd name="T67" fmla="*/ 1066800 h 1288"/>
                <a:gd name="T68" fmla="*/ 1149350 w 2358"/>
                <a:gd name="T69" fmla="*/ 1127125 h 1288"/>
                <a:gd name="T70" fmla="*/ 1162050 w 2358"/>
                <a:gd name="T71" fmla="*/ 1171575 h 1288"/>
                <a:gd name="T72" fmla="*/ 1235075 w 2358"/>
                <a:gd name="T73" fmla="*/ 1193800 h 1288"/>
                <a:gd name="T74" fmla="*/ 1244600 w 2358"/>
                <a:gd name="T75" fmla="*/ 1222375 h 1288"/>
                <a:gd name="T76" fmla="*/ 1295400 w 2358"/>
                <a:gd name="T77" fmla="*/ 1260475 h 1288"/>
                <a:gd name="T78" fmla="*/ 1362075 w 2358"/>
                <a:gd name="T79" fmla="*/ 1289050 h 1288"/>
                <a:gd name="T80" fmla="*/ 1441450 w 2358"/>
                <a:gd name="T81" fmla="*/ 1327150 h 1288"/>
                <a:gd name="T82" fmla="*/ 1514475 w 2358"/>
                <a:gd name="T83" fmla="*/ 1355725 h 1288"/>
                <a:gd name="T84" fmla="*/ 1527175 w 2358"/>
                <a:gd name="T85" fmla="*/ 1400175 h 1288"/>
                <a:gd name="T86" fmla="*/ 1708150 w 2358"/>
                <a:gd name="T87" fmla="*/ 1425575 h 1288"/>
                <a:gd name="T88" fmla="*/ 1778000 w 2358"/>
                <a:gd name="T89" fmla="*/ 1463675 h 1288"/>
                <a:gd name="T90" fmla="*/ 1873250 w 2358"/>
                <a:gd name="T91" fmla="*/ 1498600 h 1288"/>
                <a:gd name="T92" fmla="*/ 2000250 w 2358"/>
                <a:gd name="T93" fmla="*/ 1530350 h 1288"/>
                <a:gd name="T94" fmla="*/ 2120900 w 2358"/>
                <a:gd name="T95" fmla="*/ 1577975 h 1288"/>
                <a:gd name="T96" fmla="*/ 2206625 w 2358"/>
                <a:gd name="T97" fmla="*/ 1616075 h 1288"/>
                <a:gd name="T98" fmla="*/ 2371725 w 2358"/>
                <a:gd name="T99" fmla="*/ 1654175 h 1288"/>
                <a:gd name="T100" fmla="*/ 2476500 w 2358"/>
                <a:gd name="T101" fmla="*/ 1704975 h 1288"/>
                <a:gd name="T102" fmla="*/ 2813050 w 2358"/>
                <a:gd name="T103" fmla="*/ 1752600 h 1288"/>
                <a:gd name="T104" fmla="*/ 3006725 w 2358"/>
                <a:gd name="T105" fmla="*/ 1809750 h 1288"/>
                <a:gd name="T106" fmla="*/ 3355975 w 2358"/>
                <a:gd name="T107" fmla="*/ 1870075 h 1288"/>
                <a:gd name="T108" fmla="*/ 3419475 w 2358"/>
                <a:gd name="T109" fmla="*/ 1933575 h 1288"/>
                <a:gd name="T110" fmla="*/ 3571875 w 2358"/>
                <a:gd name="T111" fmla="*/ 1984375 h 1288"/>
                <a:gd name="T112" fmla="*/ 3743325 w 2358"/>
                <a:gd name="T113" fmla="*/ 2044700 h 128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358"/>
                <a:gd name="T172" fmla="*/ 0 h 1288"/>
                <a:gd name="T173" fmla="*/ 2358 w 2358"/>
                <a:gd name="T174" fmla="*/ 1288 h 128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358" h="1288">
                  <a:moveTo>
                    <a:pt x="0" y="0"/>
                  </a:moveTo>
                  <a:lnTo>
                    <a:pt x="14" y="0"/>
                  </a:lnTo>
                  <a:lnTo>
                    <a:pt x="14" y="54"/>
                  </a:lnTo>
                  <a:lnTo>
                    <a:pt x="22" y="54"/>
                  </a:lnTo>
                  <a:lnTo>
                    <a:pt x="22" y="70"/>
                  </a:lnTo>
                  <a:lnTo>
                    <a:pt x="56" y="70"/>
                  </a:lnTo>
                  <a:lnTo>
                    <a:pt x="56" y="88"/>
                  </a:lnTo>
                  <a:lnTo>
                    <a:pt x="60" y="88"/>
                  </a:lnTo>
                  <a:lnTo>
                    <a:pt x="60" y="108"/>
                  </a:lnTo>
                  <a:lnTo>
                    <a:pt x="68" y="108"/>
                  </a:lnTo>
                  <a:lnTo>
                    <a:pt x="68" y="124"/>
                  </a:lnTo>
                  <a:lnTo>
                    <a:pt x="74" y="124"/>
                  </a:lnTo>
                  <a:lnTo>
                    <a:pt x="74" y="138"/>
                  </a:lnTo>
                  <a:lnTo>
                    <a:pt x="88" y="138"/>
                  </a:lnTo>
                  <a:lnTo>
                    <a:pt x="88" y="154"/>
                  </a:lnTo>
                  <a:lnTo>
                    <a:pt x="94" y="154"/>
                  </a:lnTo>
                  <a:lnTo>
                    <a:pt x="94" y="174"/>
                  </a:lnTo>
                  <a:lnTo>
                    <a:pt x="124" y="174"/>
                  </a:lnTo>
                  <a:lnTo>
                    <a:pt x="124" y="186"/>
                  </a:lnTo>
                  <a:lnTo>
                    <a:pt x="134" y="186"/>
                  </a:lnTo>
                  <a:lnTo>
                    <a:pt x="134" y="206"/>
                  </a:lnTo>
                  <a:lnTo>
                    <a:pt x="150" y="206"/>
                  </a:lnTo>
                  <a:lnTo>
                    <a:pt x="150" y="224"/>
                  </a:lnTo>
                  <a:lnTo>
                    <a:pt x="158" y="224"/>
                  </a:lnTo>
                  <a:lnTo>
                    <a:pt x="158" y="240"/>
                  </a:lnTo>
                  <a:lnTo>
                    <a:pt x="170" y="240"/>
                  </a:lnTo>
                  <a:lnTo>
                    <a:pt x="170" y="258"/>
                  </a:lnTo>
                  <a:lnTo>
                    <a:pt x="190" y="258"/>
                  </a:lnTo>
                  <a:lnTo>
                    <a:pt x="190" y="286"/>
                  </a:lnTo>
                  <a:lnTo>
                    <a:pt x="200" y="286"/>
                  </a:lnTo>
                  <a:lnTo>
                    <a:pt x="200" y="308"/>
                  </a:lnTo>
                  <a:lnTo>
                    <a:pt x="218" y="308"/>
                  </a:lnTo>
                  <a:lnTo>
                    <a:pt x="218" y="336"/>
                  </a:lnTo>
                  <a:lnTo>
                    <a:pt x="232" y="336"/>
                  </a:lnTo>
                  <a:lnTo>
                    <a:pt x="232" y="356"/>
                  </a:lnTo>
                  <a:lnTo>
                    <a:pt x="264" y="356"/>
                  </a:lnTo>
                  <a:lnTo>
                    <a:pt x="264" y="394"/>
                  </a:lnTo>
                  <a:lnTo>
                    <a:pt x="272" y="394"/>
                  </a:lnTo>
                  <a:lnTo>
                    <a:pt x="272" y="424"/>
                  </a:lnTo>
                  <a:lnTo>
                    <a:pt x="286" y="424"/>
                  </a:lnTo>
                  <a:lnTo>
                    <a:pt x="286" y="442"/>
                  </a:lnTo>
                  <a:lnTo>
                    <a:pt x="302" y="442"/>
                  </a:lnTo>
                  <a:lnTo>
                    <a:pt x="302" y="462"/>
                  </a:lnTo>
                  <a:lnTo>
                    <a:pt x="308" y="462"/>
                  </a:lnTo>
                  <a:lnTo>
                    <a:pt x="308" y="478"/>
                  </a:lnTo>
                  <a:lnTo>
                    <a:pt x="342" y="478"/>
                  </a:lnTo>
                  <a:lnTo>
                    <a:pt x="342" y="488"/>
                  </a:lnTo>
                  <a:lnTo>
                    <a:pt x="394" y="488"/>
                  </a:lnTo>
                  <a:lnTo>
                    <a:pt x="394" y="508"/>
                  </a:lnTo>
                  <a:lnTo>
                    <a:pt x="416" y="508"/>
                  </a:lnTo>
                  <a:lnTo>
                    <a:pt x="416" y="526"/>
                  </a:lnTo>
                  <a:lnTo>
                    <a:pt x="478" y="526"/>
                  </a:lnTo>
                  <a:lnTo>
                    <a:pt x="478" y="544"/>
                  </a:lnTo>
                  <a:lnTo>
                    <a:pt x="498" y="544"/>
                  </a:lnTo>
                  <a:lnTo>
                    <a:pt x="498" y="566"/>
                  </a:lnTo>
                  <a:lnTo>
                    <a:pt x="506" y="566"/>
                  </a:lnTo>
                  <a:lnTo>
                    <a:pt x="506" y="584"/>
                  </a:lnTo>
                  <a:lnTo>
                    <a:pt x="518" y="584"/>
                  </a:lnTo>
                  <a:lnTo>
                    <a:pt x="518" y="602"/>
                  </a:lnTo>
                  <a:lnTo>
                    <a:pt x="566" y="602"/>
                  </a:lnTo>
                  <a:lnTo>
                    <a:pt x="566" y="618"/>
                  </a:lnTo>
                  <a:lnTo>
                    <a:pt x="592" y="618"/>
                  </a:lnTo>
                  <a:lnTo>
                    <a:pt x="592" y="636"/>
                  </a:lnTo>
                  <a:lnTo>
                    <a:pt x="628" y="636"/>
                  </a:lnTo>
                  <a:lnTo>
                    <a:pt x="628" y="654"/>
                  </a:lnTo>
                  <a:lnTo>
                    <a:pt x="660" y="654"/>
                  </a:lnTo>
                  <a:lnTo>
                    <a:pt x="660" y="672"/>
                  </a:lnTo>
                  <a:lnTo>
                    <a:pt x="674" y="672"/>
                  </a:lnTo>
                  <a:lnTo>
                    <a:pt x="674" y="710"/>
                  </a:lnTo>
                  <a:lnTo>
                    <a:pt x="724" y="710"/>
                  </a:lnTo>
                  <a:lnTo>
                    <a:pt x="724" y="738"/>
                  </a:lnTo>
                  <a:lnTo>
                    <a:pt x="732" y="738"/>
                  </a:lnTo>
                  <a:lnTo>
                    <a:pt x="732" y="752"/>
                  </a:lnTo>
                  <a:lnTo>
                    <a:pt x="778" y="752"/>
                  </a:lnTo>
                  <a:lnTo>
                    <a:pt x="778" y="770"/>
                  </a:lnTo>
                  <a:lnTo>
                    <a:pt x="784" y="770"/>
                  </a:lnTo>
                  <a:lnTo>
                    <a:pt x="784" y="794"/>
                  </a:lnTo>
                  <a:lnTo>
                    <a:pt x="816" y="794"/>
                  </a:lnTo>
                  <a:lnTo>
                    <a:pt x="816" y="812"/>
                  </a:lnTo>
                  <a:lnTo>
                    <a:pt x="858" y="812"/>
                  </a:lnTo>
                  <a:lnTo>
                    <a:pt x="858" y="836"/>
                  </a:lnTo>
                  <a:lnTo>
                    <a:pt x="908" y="836"/>
                  </a:lnTo>
                  <a:lnTo>
                    <a:pt x="908" y="854"/>
                  </a:lnTo>
                  <a:lnTo>
                    <a:pt x="954" y="854"/>
                  </a:lnTo>
                  <a:lnTo>
                    <a:pt x="954" y="882"/>
                  </a:lnTo>
                  <a:lnTo>
                    <a:pt x="962" y="882"/>
                  </a:lnTo>
                  <a:lnTo>
                    <a:pt x="962" y="898"/>
                  </a:lnTo>
                  <a:lnTo>
                    <a:pt x="1076" y="898"/>
                  </a:lnTo>
                  <a:lnTo>
                    <a:pt x="1076" y="922"/>
                  </a:lnTo>
                  <a:lnTo>
                    <a:pt x="1120" y="922"/>
                  </a:lnTo>
                  <a:lnTo>
                    <a:pt x="1120" y="944"/>
                  </a:lnTo>
                  <a:lnTo>
                    <a:pt x="1180" y="944"/>
                  </a:lnTo>
                  <a:lnTo>
                    <a:pt x="1180" y="964"/>
                  </a:lnTo>
                  <a:lnTo>
                    <a:pt x="1260" y="964"/>
                  </a:lnTo>
                  <a:lnTo>
                    <a:pt x="1260" y="994"/>
                  </a:lnTo>
                  <a:lnTo>
                    <a:pt x="1336" y="994"/>
                  </a:lnTo>
                  <a:lnTo>
                    <a:pt x="1336" y="1018"/>
                  </a:lnTo>
                  <a:lnTo>
                    <a:pt x="1390" y="1018"/>
                  </a:lnTo>
                  <a:lnTo>
                    <a:pt x="1390" y="1042"/>
                  </a:lnTo>
                  <a:lnTo>
                    <a:pt x="1494" y="1042"/>
                  </a:lnTo>
                  <a:lnTo>
                    <a:pt x="1494" y="1074"/>
                  </a:lnTo>
                  <a:lnTo>
                    <a:pt x="1560" y="1074"/>
                  </a:lnTo>
                  <a:lnTo>
                    <a:pt x="1560" y="1104"/>
                  </a:lnTo>
                  <a:lnTo>
                    <a:pt x="1772" y="1104"/>
                  </a:lnTo>
                  <a:lnTo>
                    <a:pt x="1772" y="1140"/>
                  </a:lnTo>
                  <a:lnTo>
                    <a:pt x="1894" y="1140"/>
                  </a:lnTo>
                  <a:lnTo>
                    <a:pt x="1894" y="1178"/>
                  </a:lnTo>
                  <a:lnTo>
                    <a:pt x="2114" y="1178"/>
                  </a:lnTo>
                  <a:lnTo>
                    <a:pt x="2114" y="1218"/>
                  </a:lnTo>
                  <a:lnTo>
                    <a:pt x="2154" y="1218"/>
                  </a:lnTo>
                  <a:lnTo>
                    <a:pt x="2154" y="1250"/>
                  </a:lnTo>
                  <a:lnTo>
                    <a:pt x="2250" y="1250"/>
                  </a:lnTo>
                  <a:lnTo>
                    <a:pt x="2250" y="1288"/>
                  </a:lnTo>
                  <a:lnTo>
                    <a:pt x="2358" y="1288"/>
                  </a:lnTo>
                </a:path>
              </a:pathLst>
            </a:custGeom>
            <a:no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260135" name="Freeform 23"/>
            <p:cNvSpPr>
              <a:spLocks/>
            </p:cNvSpPr>
            <p:nvPr/>
          </p:nvSpPr>
          <p:spPr bwMode="auto">
            <a:xfrm>
              <a:off x="1600200" y="1928812"/>
              <a:ext cx="3733800" cy="1279525"/>
            </a:xfrm>
            <a:custGeom>
              <a:avLst/>
              <a:gdLst>
                <a:gd name="T0" fmla="*/ 12700 w 2352"/>
                <a:gd name="T1" fmla="*/ 0 h 806"/>
                <a:gd name="T2" fmla="*/ 28575 w 2352"/>
                <a:gd name="T3" fmla="*/ 73025 h 806"/>
                <a:gd name="T4" fmla="*/ 50800 w 2352"/>
                <a:gd name="T5" fmla="*/ 111125 h 806"/>
                <a:gd name="T6" fmla="*/ 120650 w 2352"/>
                <a:gd name="T7" fmla="*/ 127000 h 806"/>
                <a:gd name="T8" fmla="*/ 130175 w 2352"/>
                <a:gd name="T9" fmla="*/ 171450 h 806"/>
                <a:gd name="T10" fmla="*/ 146050 w 2352"/>
                <a:gd name="T11" fmla="*/ 209550 h 806"/>
                <a:gd name="T12" fmla="*/ 161925 w 2352"/>
                <a:gd name="T13" fmla="*/ 241300 h 806"/>
                <a:gd name="T14" fmla="*/ 196850 w 2352"/>
                <a:gd name="T15" fmla="*/ 276225 h 806"/>
                <a:gd name="T16" fmla="*/ 219075 w 2352"/>
                <a:gd name="T17" fmla="*/ 295275 h 806"/>
                <a:gd name="T18" fmla="*/ 241300 w 2352"/>
                <a:gd name="T19" fmla="*/ 307975 h 806"/>
                <a:gd name="T20" fmla="*/ 257175 w 2352"/>
                <a:gd name="T21" fmla="*/ 317500 h 806"/>
                <a:gd name="T22" fmla="*/ 273050 w 2352"/>
                <a:gd name="T23" fmla="*/ 336550 h 806"/>
                <a:gd name="T24" fmla="*/ 285750 w 2352"/>
                <a:gd name="T25" fmla="*/ 346075 h 806"/>
                <a:gd name="T26" fmla="*/ 301625 w 2352"/>
                <a:gd name="T27" fmla="*/ 377825 h 806"/>
                <a:gd name="T28" fmla="*/ 320675 w 2352"/>
                <a:gd name="T29" fmla="*/ 390525 h 806"/>
                <a:gd name="T30" fmla="*/ 409575 w 2352"/>
                <a:gd name="T31" fmla="*/ 409575 h 806"/>
                <a:gd name="T32" fmla="*/ 425450 w 2352"/>
                <a:gd name="T33" fmla="*/ 422275 h 806"/>
                <a:gd name="T34" fmla="*/ 447675 w 2352"/>
                <a:gd name="T35" fmla="*/ 434975 h 806"/>
                <a:gd name="T36" fmla="*/ 460375 w 2352"/>
                <a:gd name="T37" fmla="*/ 444500 h 806"/>
                <a:gd name="T38" fmla="*/ 469900 w 2352"/>
                <a:gd name="T39" fmla="*/ 457200 h 806"/>
                <a:gd name="T40" fmla="*/ 520700 w 2352"/>
                <a:gd name="T41" fmla="*/ 466725 h 806"/>
                <a:gd name="T42" fmla="*/ 536575 w 2352"/>
                <a:gd name="T43" fmla="*/ 476250 h 806"/>
                <a:gd name="T44" fmla="*/ 552450 w 2352"/>
                <a:gd name="T45" fmla="*/ 488950 h 806"/>
                <a:gd name="T46" fmla="*/ 574675 w 2352"/>
                <a:gd name="T47" fmla="*/ 501650 h 806"/>
                <a:gd name="T48" fmla="*/ 622300 w 2352"/>
                <a:gd name="T49" fmla="*/ 527050 h 806"/>
                <a:gd name="T50" fmla="*/ 660400 w 2352"/>
                <a:gd name="T51" fmla="*/ 542925 h 806"/>
                <a:gd name="T52" fmla="*/ 704850 w 2352"/>
                <a:gd name="T53" fmla="*/ 561975 h 806"/>
                <a:gd name="T54" fmla="*/ 714375 w 2352"/>
                <a:gd name="T55" fmla="*/ 574675 h 806"/>
                <a:gd name="T56" fmla="*/ 866775 w 2352"/>
                <a:gd name="T57" fmla="*/ 587375 h 806"/>
                <a:gd name="T58" fmla="*/ 889000 w 2352"/>
                <a:gd name="T59" fmla="*/ 622300 h 806"/>
                <a:gd name="T60" fmla="*/ 904875 w 2352"/>
                <a:gd name="T61" fmla="*/ 635000 h 806"/>
                <a:gd name="T62" fmla="*/ 923925 w 2352"/>
                <a:gd name="T63" fmla="*/ 644525 h 806"/>
                <a:gd name="T64" fmla="*/ 987425 w 2352"/>
                <a:gd name="T65" fmla="*/ 673100 h 806"/>
                <a:gd name="T66" fmla="*/ 1028700 w 2352"/>
                <a:gd name="T67" fmla="*/ 692150 h 806"/>
                <a:gd name="T68" fmla="*/ 1060450 w 2352"/>
                <a:gd name="T69" fmla="*/ 698500 h 806"/>
                <a:gd name="T70" fmla="*/ 1076325 w 2352"/>
                <a:gd name="T71" fmla="*/ 714375 h 806"/>
                <a:gd name="T72" fmla="*/ 1184275 w 2352"/>
                <a:gd name="T73" fmla="*/ 736600 h 806"/>
                <a:gd name="T74" fmla="*/ 1203325 w 2352"/>
                <a:gd name="T75" fmla="*/ 749300 h 806"/>
                <a:gd name="T76" fmla="*/ 1216025 w 2352"/>
                <a:gd name="T77" fmla="*/ 758825 h 806"/>
                <a:gd name="T78" fmla="*/ 1244600 w 2352"/>
                <a:gd name="T79" fmla="*/ 771525 h 806"/>
                <a:gd name="T80" fmla="*/ 1254125 w 2352"/>
                <a:gd name="T81" fmla="*/ 784225 h 806"/>
                <a:gd name="T82" fmla="*/ 1323975 w 2352"/>
                <a:gd name="T83" fmla="*/ 796925 h 806"/>
                <a:gd name="T84" fmla="*/ 1336675 w 2352"/>
                <a:gd name="T85" fmla="*/ 806450 h 806"/>
                <a:gd name="T86" fmla="*/ 1346200 w 2352"/>
                <a:gd name="T87" fmla="*/ 815975 h 806"/>
                <a:gd name="T88" fmla="*/ 1358900 w 2352"/>
                <a:gd name="T89" fmla="*/ 825500 h 806"/>
                <a:gd name="T90" fmla="*/ 1409700 w 2352"/>
                <a:gd name="T91" fmla="*/ 844550 h 806"/>
                <a:gd name="T92" fmla="*/ 1530350 w 2352"/>
                <a:gd name="T93" fmla="*/ 860425 h 806"/>
                <a:gd name="T94" fmla="*/ 1590675 w 2352"/>
                <a:gd name="T95" fmla="*/ 882650 h 806"/>
                <a:gd name="T96" fmla="*/ 1600200 w 2352"/>
                <a:gd name="T97" fmla="*/ 895350 h 806"/>
                <a:gd name="T98" fmla="*/ 1616075 w 2352"/>
                <a:gd name="T99" fmla="*/ 904875 h 806"/>
                <a:gd name="T100" fmla="*/ 1644650 w 2352"/>
                <a:gd name="T101" fmla="*/ 917575 h 806"/>
                <a:gd name="T102" fmla="*/ 1800225 w 2352"/>
                <a:gd name="T103" fmla="*/ 930275 h 806"/>
                <a:gd name="T104" fmla="*/ 1908175 w 2352"/>
                <a:gd name="T105" fmla="*/ 949325 h 806"/>
                <a:gd name="T106" fmla="*/ 2070100 w 2352"/>
                <a:gd name="T107" fmla="*/ 968375 h 806"/>
                <a:gd name="T108" fmla="*/ 2079625 w 2352"/>
                <a:gd name="T109" fmla="*/ 1000125 h 806"/>
                <a:gd name="T110" fmla="*/ 2244725 w 2352"/>
                <a:gd name="T111" fmla="*/ 1019175 h 806"/>
                <a:gd name="T112" fmla="*/ 2273300 w 2352"/>
                <a:gd name="T113" fmla="*/ 1050925 h 806"/>
                <a:gd name="T114" fmla="*/ 2492375 w 2352"/>
                <a:gd name="T115" fmla="*/ 1076325 h 806"/>
                <a:gd name="T116" fmla="*/ 3127374 w 2352"/>
                <a:gd name="T117" fmla="*/ 1104900 h 806"/>
                <a:gd name="T118" fmla="*/ 3140074 w 2352"/>
                <a:gd name="T119" fmla="*/ 1149350 h 806"/>
                <a:gd name="T120" fmla="*/ 3530600 w 2352"/>
                <a:gd name="T121" fmla="*/ 1181100 h 806"/>
                <a:gd name="T122" fmla="*/ 3540125 w 2352"/>
                <a:gd name="T123" fmla="*/ 1235075 h 806"/>
                <a:gd name="T124" fmla="*/ 3733800 w 2352"/>
                <a:gd name="T125" fmla="*/ 1279525 h 8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52"/>
                <a:gd name="T190" fmla="*/ 0 h 806"/>
                <a:gd name="T191" fmla="*/ 2352 w 2352"/>
                <a:gd name="T192" fmla="*/ 806 h 8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52" h="806">
                  <a:moveTo>
                    <a:pt x="0" y="0"/>
                  </a:moveTo>
                  <a:lnTo>
                    <a:pt x="8" y="0"/>
                  </a:lnTo>
                  <a:lnTo>
                    <a:pt x="8" y="46"/>
                  </a:lnTo>
                  <a:lnTo>
                    <a:pt x="18" y="46"/>
                  </a:lnTo>
                  <a:lnTo>
                    <a:pt x="18" y="70"/>
                  </a:lnTo>
                  <a:lnTo>
                    <a:pt x="32" y="70"/>
                  </a:lnTo>
                  <a:lnTo>
                    <a:pt x="32" y="80"/>
                  </a:lnTo>
                  <a:lnTo>
                    <a:pt x="76" y="80"/>
                  </a:lnTo>
                  <a:lnTo>
                    <a:pt x="76" y="108"/>
                  </a:lnTo>
                  <a:lnTo>
                    <a:pt x="82" y="108"/>
                  </a:lnTo>
                  <a:lnTo>
                    <a:pt x="82" y="132"/>
                  </a:lnTo>
                  <a:lnTo>
                    <a:pt x="92" y="132"/>
                  </a:lnTo>
                  <a:lnTo>
                    <a:pt x="92" y="152"/>
                  </a:lnTo>
                  <a:lnTo>
                    <a:pt x="102" y="152"/>
                  </a:lnTo>
                  <a:lnTo>
                    <a:pt x="102" y="174"/>
                  </a:lnTo>
                  <a:lnTo>
                    <a:pt x="124" y="174"/>
                  </a:lnTo>
                  <a:lnTo>
                    <a:pt x="124" y="186"/>
                  </a:lnTo>
                  <a:lnTo>
                    <a:pt x="138" y="186"/>
                  </a:lnTo>
                  <a:lnTo>
                    <a:pt x="138" y="194"/>
                  </a:lnTo>
                  <a:lnTo>
                    <a:pt x="152" y="194"/>
                  </a:lnTo>
                  <a:lnTo>
                    <a:pt x="152" y="200"/>
                  </a:lnTo>
                  <a:lnTo>
                    <a:pt x="162" y="200"/>
                  </a:lnTo>
                  <a:lnTo>
                    <a:pt x="162" y="212"/>
                  </a:lnTo>
                  <a:lnTo>
                    <a:pt x="172" y="212"/>
                  </a:lnTo>
                  <a:lnTo>
                    <a:pt x="172" y="218"/>
                  </a:lnTo>
                  <a:lnTo>
                    <a:pt x="180" y="218"/>
                  </a:lnTo>
                  <a:lnTo>
                    <a:pt x="180" y="238"/>
                  </a:lnTo>
                  <a:lnTo>
                    <a:pt x="190" y="238"/>
                  </a:lnTo>
                  <a:lnTo>
                    <a:pt x="190" y="246"/>
                  </a:lnTo>
                  <a:lnTo>
                    <a:pt x="202" y="246"/>
                  </a:lnTo>
                  <a:lnTo>
                    <a:pt x="202" y="258"/>
                  </a:lnTo>
                  <a:lnTo>
                    <a:pt x="258" y="258"/>
                  </a:lnTo>
                  <a:lnTo>
                    <a:pt x="258" y="266"/>
                  </a:lnTo>
                  <a:lnTo>
                    <a:pt x="268" y="266"/>
                  </a:lnTo>
                  <a:lnTo>
                    <a:pt x="268" y="274"/>
                  </a:lnTo>
                  <a:lnTo>
                    <a:pt x="282" y="274"/>
                  </a:lnTo>
                  <a:lnTo>
                    <a:pt x="282" y="280"/>
                  </a:lnTo>
                  <a:lnTo>
                    <a:pt x="290" y="280"/>
                  </a:lnTo>
                  <a:lnTo>
                    <a:pt x="290" y="288"/>
                  </a:lnTo>
                  <a:lnTo>
                    <a:pt x="296" y="288"/>
                  </a:lnTo>
                  <a:lnTo>
                    <a:pt x="296" y="294"/>
                  </a:lnTo>
                  <a:lnTo>
                    <a:pt x="328" y="294"/>
                  </a:lnTo>
                  <a:lnTo>
                    <a:pt x="328" y="300"/>
                  </a:lnTo>
                  <a:lnTo>
                    <a:pt x="338" y="300"/>
                  </a:lnTo>
                  <a:lnTo>
                    <a:pt x="338" y="308"/>
                  </a:lnTo>
                  <a:lnTo>
                    <a:pt x="348" y="308"/>
                  </a:lnTo>
                  <a:lnTo>
                    <a:pt x="348" y="316"/>
                  </a:lnTo>
                  <a:lnTo>
                    <a:pt x="362" y="316"/>
                  </a:lnTo>
                  <a:lnTo>
                    <a:pt x="362" y="332"/>
                  </a:lnTo>
                  <a:lnTo>
                    <a:pt x="392" y="332"/>
                  </a:lnTo>
                  <a:lnTo>
                    <a:pt x="392" y="342"/>
                  </a:lnTo>
                  <a:lnTo>
                    <a:pt x="416" y="342"/>
                  </a:lnTo>
                  <a:lnTo>
                    <a:pt x="416" y="354"/>
                  </a:lnTo>
                  <a:lnTo>
                    <a:pt x="444" y="354"/>
                  </a:lnTo>
                  <a:lnTo>
                    <a:pt x="444" y="362"/>
                  </a:lnTo>
                  <a:lnTo>
                    <a:pt x="450" y="362"/>
                  </a:lnTo>
                  <a:lnTo>
                    <a:pt x="450" y="370"/>
                  </a:lnTo>
                  <a:lnTo>
                    <a:pt x="546" y="370"/>
                  </a:lnTo>
                  <a:lnTo>
                    <a:pt x="546" y="392"/>
                  </a:lnTo>
                  <a:lnTo>
                    <a:pt x="560" y="392"/>
                  </a:lnTo>
                  <a:lnTo>
                    <a:pt x="560" y="400"/>
                  </a:lnTo>
                  <a:lnTo>
                    <a:pt x="570" y="400"/>
                  </a:lnTo>
                  <a:lnTo>
                    <a:pt x="570" y="406"/>
                  </a:lnTo>
                  <a:lnTo>
                    <a:pt x="582" y="406"/>
                  </a:lnTo>
                  <a:lnTo>
                    <a:pt x="582" y="424"/>
                  </a:lnTo>
                  <a:lnTo>
                    <a:pt x="622" y="424"/>
                  </a:lnTo>
                  <a:lnTo>
                    <a:pt x="622" y="436"/>
                  </a:lnTo>
                  <a:lnTo>
                    <a:pt x="648" y="436"/>
                  </a:lnTo>
                  <a:lnTo>
                    <a:pt x="648" y="440"/>
                  </a:lnTo>
                  <a:lnTo>
                    <a:pt x="668" y="440"/>
                  </a:lnTo>
                  <a:lnTo>
                    <a:pt x="668" y="450"/>
                  </a:lnTo>
                  <a:lnTo>
                    <a:pt x="678" y="450"/>
                  </a:lnTo>
                  <a:lnTo>
                    <a:pt x="678" y="464"/>
                  </a:lnTo>
                  <a:lnTo>
                    <a:pt x="746" y="464"/>
                  </a:lnTo>
                  <a:lnTo>
                    <a:pt x="746" y="472"/>
                  </a:lnTo>
                  <a:lnTo>
                    <a:pt x="758" y="472"/>
                  </a:lnTo>
                  <a:lnTo>
                    <a:pt x="758" y="478"/>
                  </a:lnTo>
                  <a:lnTo>
                    <a:pt x="766" y="478"/>
                  </a:lnTo>
                  <a:lnTo>
                    <a:pt x="766" y="486"/>
                  </a:lnTo>
                  <a:lnTo>
                    <a:pt x="784" y="486"/>
                  </a:lnTo>
                  <a:lnTo>
                    <a:pt x="784" y="494"/>
                  </a:lnTo>
                  <a:lnTo>
                    <a:pt x="790" y="494"/>
                  </a:lnTo>
                  <a:lnTo>
                    <a:pt x="790" y="502"/>
                  </a:lnTo>
                  <a:lnTo>
                    <a:pt x="834" y="502"/>
                  </a:lnTo>
                  <a:lnTo>
                    <a:pt x="834" y="508"/>
                  </a:lnTo>
                  <a:lnTo>
                    <a:pt x="842" y="508"/>
                  </a:lnTo>
                  <a:lnTo>
                    <a:pt x="842" y="514"/>
                  </a:lnTo>
                  <a:lnTo>
                    <a:pt x="848" y="514"/>
                  </a:lnTo>
                  <a:lnTo>
                    <a:pt x="848" y="520"/>
                  </a:lnTo>
                  <a:lnTo>
                    <a:pt x="856" y="520"/>
                  </a:lnTo>
                  <a:lnTo>
                    <a:pt x="856" y="532"/>
                  </a:lnTo>
                  <a:lnTo>
                    <a:pt x="888" y="532"/>
                  </a:lnTo>
                  <a:lnTo>
                    <a:pt x="888" y="542"/>
                  </a:lnTo>
                  <a:lnTo>
                    <a:pt x="964" y="542"/>
                  </a:lnTo>
                  <a:lnTo>
                    <a:pt x="964" y="556"/>
                  </a:lnTo>
                  <a:lnTo>
                    <a:pt x="1002" y="556"/>
                  </a:lnTo>
                  <a:lnTo>
                    <a:pt x="1002" y="564"/>
                  </a:lnTo>
                  <a:lnTo>
                    <a:pt x="1008" y="564"/>
                  </a:lnTo>
                  <a:lnTo>
                    <a:pt x="1008" y="570"/>
                  </a:lnTo>
                  <a:lnTo>
                    <a:pt x="1018" y="570"/>
                  </a:lnTo>
                  <a:lnTo>
                    <a:pt x="1018" y="578"/>
                  </a:lnTo>
                  <a:lnTo>
                    <a:pt x="1036" y="578"/>
                  </a:lnTo>
                  <a:lnTo>
                    <a:pt x="1036" y="586"/>
                  </a:lnTo>
                  <a:lnTo>
                    <a:pt x="1134" y="586"/>
                  </a:lnTo>
                  <a:lnTo>
                    <a:pt x="1134" y="598"/>
                  </a:lnTo>
                  <a:lnTo>
                    <a:pt x="1202" y="598"/>
                  </a:lnTo>
                  <a:lnTo>
                    <a:pt x="1202" y="610"/>
                  </a:lnTo>
                  <a:lnTo>
                    <a:pt x="1304" y="610"/>
                  </a:lnTo>
                  <a:lnTo>
                    <a:pt x="1304" y="630"/>
                  </a:lnTo>
                  <a:lnTo>
                    <a:pt x="1310" y="630"/>
                  </a:lnTo>
                  <a:lnTo>
                    <a:pt x="1310" y="642"/>
                  </a:lnTo>
                  <a:lnTo>
                    <a:pt x="1414" y="642"/>
                  </a:lnTo>
                  <a:lnTo>
                    <a:pt x="1414" y="662"/>
                  </a:lnTo>
                  <a:lnTo>
                    <a:pt x="1432" y="662"/>
                  </a:lnTo>
                  <a:lnTo>
                    <a:pt x="1432" y="678"/>
                  </a:lnTo>
                  <a:lnTo>
                    <a:pt x="1570" y="678"/>
                  </a:lnTo>
                  <a:lnTo>
                    <a:pt x="1570" y="696"/>
                  </a:lnTo>
                  <a:lnTo>
                    <a:pt x="1970" y="696"/>
                  </a:lnTo>
                  <a:lnTo>
                    <a:pt x="1970" y="724"/>
                  </a:lnTo>
                  <a:lnTo>
                    <a:pt x="1978" y="724"/>
                  </a:lnTo>
                  <a:lnTo>
                    <a:pt x="1978" y="744"/>
                  </a:lnTo>
                  <a:lnTo>
                    <a:pt x="2224" y="744"/>
                  </a:lnTo>
                  <a:lnTo>
                    <a:pt x="2224" y="778"/>
                  </a:lnTo>
                  <a:lnTo>
                    <a:pt x="2230" y="778"/>
                  </a:lnTo>
                  <a:lnTo>
                    <a:pt x="2230" y="806"/>
                  </a:lnTo>
                  <a:lnTo>
                    <a:pt x="2352" y="806"/>
                  </a:lnTo>
                </a:path>
              </a:pathLst>
            </a:custGeom>
            <a:noFill/>
            <a:ln w="28575" cap="flat">
              <a:solidFill>
                <a:srgbClr val="CC0000"/>
              </a:solidFill>
              <a:prstDash val="solid"/>
              <a:miter lim="800000"/>
              <a:headEnd/>
              <a:tailEnd/>
            </a:ln>
          </p:spPr>
          <p:txBody>
            <a:bodyPr/>
            <a:lstStyle/>
            <a:p>
              <a:endParaRPr lang="en-US" sz="1800">
                <a:solidFill>
                  <a:schemeClr val="bg1"/>
                </a:solidFill>
                <a:cs typeface="Arial" charset="0"/>
              </a:endParaRPr>
            </a:p>
          </p:txBody>
        </p:sp>
      </p:grpSp>
      <p:sp>
        <p:nvSpPr>
          <p:cNvPr id="260098" name="Title 1"/>
          <p:cNvSpPr>
            <a:spLocks noGrp="1"/>
          </p:cNvSpPr>
          <p:nvPr>
            <p:ph type="title"/>
          </p:nvPr>
        </p:nvSpPr>
        <p:spPr/>
        <p:txBody>
          <a:bodyPr>
            <a:normAutofit fontScale="90000"/>
          </a:bodyPr>
          <a:lstStyle/>
          <a:p>
            <a:r>
              <a:rPr lang="en-GB" sz="2400" smtClean="0"/>
              <a:t>Worsening renal function (WRF) is associated with poor prognosis in patients hospitalized for AHF</a:t>
            </a:r>
          </a:p>
        </p:txBody>
      </p:sp>
      <p:sp>
        <p:nvSpPr>
          <p:cNvPr id="260099" name="TextBox 3"/>
          <p:cNvSpPr txBox="1">
            <a:spLocks noChangeArrowheads="1"/>
          </p:cNvSpPr>
          <p:nvPr/>
        </p:nvSpPr>
        <p:spPr bwMode="auto">
          <a:xfrm>
            <a:off x="1809791" y="1530350"/>
            <a:ext cx="3241593" cy="584775"/>
          </a:xfrm>
          <a:prstGeom prst="rect">
            <a:avLst/>
          </a:prstGeom>
          <a:noFill/>
          <a:ln w="9525">
            <a:noFill/>
            <a:miter lim="800000"/>
            <a:headEnd/>
            <a:tailEnd/>
          </a:ln>
        </p:spPr>
        <p:txBody>
          <a:bodyPr wrap="none">
            <a:spAutoFit/>
          </a:bodyPr>
          <a:lstStyle/>
          <a:p>
            <a:pPr algn="ctr"/>
            <a:r>
              <a:rPr lang="en-GB" sz="1600">
                <a:solidFill>
                  <a:schemeClr val="bg1"/>
                </a:solidFill>
                <a:cs typeface="Arial" charset="0"/>
              </a:rPr>
              <a:t>Kaplan-Meier HF hospitalization and </a:t>
            </a:r>
            <a:br>
              <a:rPr lang="en-GB" sz="1600">
                <a:solidFill>
                  <a:schemeClr val="bg1"/>
                </a:solidFill>
                <a:cs typeface="Arial" charset="0"/>
              </a:rPr>
            </a:br>
            <a:r>
              <a:rPr lang="en-GB" sz="1600">
                <a:solidFill>
                  <a:schemeClr val="bg1"/>
                </a:solidFill>
                <a:cs typeface="Arial" charset="0"/>
              </a:rPr>
              <a:t>CV mortality free survival curves</a:t>
            </a:r>
          </a:p>
        </p:txBody>
      </p:sp>
      <p:sp>
        <p:nvSpPr>
          <p:cNvPr id="260100" name="TextBox 5"/>
          <p:cNvSpPr txBox="1">
            <a:spLocks noChangeArrowheads="1"/>
          </p:cNvSpPr>
          <p:nvPr/>
        </p:nvSpPr>
        <p:spPr bwMode="auto">
          <a:xfrm>
            <a:off x="6205538" y="2103438"/>
            <a:ext cx="2724150" cy="1385887"/>
          </a:xfrm>
          <a:prstGeom prst="rect">
            <a:avLst/>
          </a:prstGeom>
          <a:noFill/>
          <a:ln w="9525">
            <a:noFill/>
            <a:miter lim="800000"/>
            <a:headEnd/>
            <a:tailEnd/>
          </a:ln>
        </p:spPr>
        <p:txBody>
          <a:bodyPr>
            <a:spAutoFit/>
          </a:bodyPr>
          <a:lstStyle/>
          <a:p>
            <a:r>
              <a:rPr lang="en-GB" sz="1400" b="1" dirty="0">
                <a:solidFill>
                  <a:schemeClr val="bg1"/>
                </a:solidFill>
                <a:cs typeface="Arial" charset="0"/>
              </a:rPr>
              <a:t>WRF defined as absolute </a:t>
            </a:r>
            <a:r>
              <a:rPr lang="en-GB" sz="1400" b="1" u="sng" dirty="0">
                <a:solidFill>
                  <a:schemeClr val="bg1"/>
                </a:solidFill>
                <a:cs typeface="Arial" charset="0"/>
              </a:rPr>
              <a:t>or</a:t>
            </a:r>
            <a:r>
              <a:rPr lang="en-GB" sz="1400" b="1" dirty="0">
                <a:solidFill>
                  <a:schemeClr val="bg1"/>
                </a:solidFill>
                <a:cs typeface="Arial" charset="0"/>
              </a:rPr>
              <a:t> </a:t>
            </a:r>
            <a:br>
              <a:rPr lang="en-GB" sz="1400" b="1" dirty="0">
                <a:solidFill>
                  <a:schemeClr val="bg1"/>
                </a:solidFill>
                <a:cs typeface="Arial" charset="0"/>
              </a:rPr>
            </a:br>
            <a:r>
              <a:rPr lang="en-GB" sz="1400" b="1" dirty="0">
                <a:solidFill>
                  <a:schemeClr val="bg1"/>
                </a:solidFill>
                <a:cs typeface="Arial" charset="0"/>
              </a:rPr>
              <a:t>% increase in serum </a:t>
            </a:r>
            <a:r>
              <a:rPr lang="en-GB" sz="1400" b="1" dirty="0" err="1">
                <a:solidFill>
                  <a:schemeClr val="bg1"/>
                </a:solidFill>
                <a:cs typeface="Arial" charset="0"/>
              </a:rPr>
              <a:t>creatinine</a:t>
            </a:r>
            <a:r>
              <a:rPr lang="en-GB" sz="1400" b="1" dirty="0">
                <a:solidFill>
                  <a:schemeClr val="bg1"/>
                </a:solidFill>
                <a:cs typeface="Arial" charset="0"/>
              </a:rPr>
              <a:t> (s-Cr) </a:t>
            </a:r>
            <a:r>
              <a:rPr lang="en-GB" sz="1400" dirty="0">
                <a:solidFill>
                  <a:schemeClr val="bg1"/>
                </a:solidFill>
                <a:cs typeface="Arial" charset="0"/>
              </a:rPr>
              <a:t>that developed during hospitalization </a:t>
            </a:r>
            <a:br>
              <a:rPr lang="en-GB" sz="1400" dirty="0">
                <a:solidFill>
                  <a:schemeClr val="bg1"/>
                </a:solidFill>
                <a:cs typeface="Arial" charset="0"/>
              </a:rPr>
            </a:br>
            <a:r>
              <a:rPr lang="en-GB" sz="1400" dirty="0">
                <a:solidFill>
                  <a:schemeClr val="bg1"/>
                </a:solidFill>
                <a:cs typeface="Arial" charset="0"/>
              </a:rPr>
              <a:t>(s-Cr increase &lt;0.3 mg/</a:t>
            </a:r>
            <a:r>
              <a:rPr lang="en-GB" sz="1400" dirty="0" err="1">
                <a:solidFill>
                  <a:schemeClr val="bg1"/>
                </a:solidFill>
                <a:cs typeface="Arial" charset="0"/>
              </a:rPr>
              <a:t>dL</a:t>
            </a:r>
            <a:r>
              <a:rPr lang="en-GB" sz="1400" dirty="0">
                <a:solidFill>
                  <a:schemeClr val="bg1"/>
                </a:solidFill>
                <a:cs typeface="Arial" charset="0"/>
              </a:rPr>
              <a:t> or &lt;25% from baseline)</a:t>
            </a:r>
          </a:p>
        </p:txBody>
      </p:sp>
      <p:sp>
        <p:nvSpPr>
          <p:cNvPr id="260101" name="TextBox 9"/>
          <p:cNvSpPr txBox="1">
            <a:spLocks noChangeArrowheads="1"/>
          </p:cNvSpPr>
          <p:nvPr/>
        </p:nvSpPr>
        <p:spPr bwMode="auto">
          <a:xfrm>
            <a:off x="6205538" y="3600450"/>
            <a:ext cx="2724150" cy="1385888"/>
          </a:xfrm>
          <a:prstGeom prst="rect">
            <a:avLst/>
          </a:prstGeom>
          <a:noFill/>
          <a:ln w="9525">
            <a:noFill/>
            <a:miter lim="800000"/>
            <a:headEnd/>
            <a:tailEnd/>
          </a:ln>
        </p:spPr>
        <p:txBody>
          <a:bodyPr>
            <a:spAutoFit/>
          </a:bodyPr>
          <a:lstStyle/>
          <a:p>
            <a:r>
              <a:rPr lang="en-GB" sz="1400" b="1" dirty="0">
                <a:solidFill>
                  <a:schemeClr val="bg1"/>
                </a:solidFill>
                <a:cs typeface="Arial" charset="0"/>
              </a:rPr>
              <a:t>WRF defined as absolute </a:t>
            </a:r>
            <a:r>
              <a:rPr lang="en-GB" sz="1400" b="1" u="sng" dirty="0">
                <a:solidFill>
                  <a:schemeClr val="bg1"/>
                </a:solidFill>
                <a:cs typeface="Arial" charset="0"/>
              </a:rPr>
              <a:t>and</a:t>
            </a:r>
            <a:r>
              <a:rPr lang="en-GB" sz="1400" b="1" dirty="0">
                <a:solidFill>
                  <a:schemeClr val="bg1"/>
                </a:solidFill>
                <a:cs typeface="Arial" charset="0"/>
              </a:rPr>
              <a:t> </a:t>
            </a:r>
            <a:br>
              <a:rPr lang="en-GB" sz="1400" b="1" dirty="0">
                <a:solidFill>
                  <a:schemeClr val="bg1"/>
                </a:solidFill>
                <a:cs typeface="Arial" charset="0"/>
              </a:rPr>
            </a:br>
            <a:r>
              <a:rPr lang="en-GB" sz="1400" b="1" dirty="0">
                <a:solidFill>
                  <a:schemeClr val="bg1"/>
                </a:solidFill>
                <a:cs typeface="Arial" charset="0"/>
              </a:rPr>
              <a:t>% increase in serum </a:t>
            </a:r>
            <a:r>
              <a:rPr lang="en-GB" sz="1400" b="1" dirty="0" err="1">
                <a:solidFill>
                  <a:schemeClr val="bg1"/>
                </a:solidFill>
                <a:cs typeface="Arial" charset="0"/>
              </a:rPr>
              <a:t>creatinine</a:t>
            </a:r>
            <a:r>
              <a:rPr lang="en-GB" sz="1400" b="1" dirty="0">
                <a:solidFill>
                  <a:schemeClr val="bg1"/>
                </a:solidFill>
                <a:cs typeface="Arial" charset="0"/>
              </a:rPr>
              <a:t> (s-Cr) </a:t>
            </a:r>
            <a:r>
              <a:rPr lang="en-GB" sz="1400" dirty="0">
                <a:solidFill>
                  <a:schemeClr val="bg1"/>
                </a:solidFill>
                <a:cs typeface="Arial" charset="0"/>
              </a:rPr>
              <a:t>that developed during hospitalization</a:t>
            </a:r>
          </a:p>
          <a:p>
            <a:r>
              <a:rPr lang="en-GB" sz="1400" dirty="0">
                <a:solidFill>
                  <a:schemeClr val="bg1"/>
                </a:solidFill>
                <a:cs typeface="Arial" charset="0"/>
              </a:rPr>
              <a:t>(s-Cr increase ≥0.3 mg/</a:t>
            </a:r>
            <a:r>
              <a:rPr lang="en-GB" sz="1400" dirty="0" err="1">
                <a:solidFill>
                  <a:schemeClr val="bg1"/>
                </a:solidFill>
                <a:cs typeface="Arial" charset="0"/>
              </a:rPr>
              <a:t>dL</a:t>
            </a:r>
            <a:r>
              <a:rPr lang="en-GB" sz="1400" dirty="0">
                <a:solidFill>
                  <a:schemeClr val="bg1"/>
                </a:solidFill>
                <a:cs typeface="Arial" charset="0"/>
              </a:rPr>
              <a:t> and ≥25% from baseline</a:t>
            </a:r>
          </a:p>
        </p:txBody>
      </p:sp>
      <p:cxnSp>
        <p:nvCxnSpPr>
          <p:cNvPr id="7" name="Straight Connector 6"/>
          <p:cNvCxnSpPr/>
          <p:nvPr/>
        </p:nvCxnSpPr>
        <p:spPr>
          <a:xfrm>
            <a:off x="5761038" y="2260600"/>
            <a:ext cx="4683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61038" y="3756025"/>
            <a:ext cx="46831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0104" name="TextBox 10"/>
          <p:cNvSpPr txBox="1">
            <a:spLocks noChangeArrowheads="1"/>
          </p:cNvSpPr>
          <p:nvPr/>
        </p:nvSpPr>
        <p:spPr bwMode="auto">
          <a:xfrm>
            <a:off x="1154571" y="1974850"/>
            <a:ext cx="412292"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1.0</a:t>
            </a:r>
          </a:p>
        </p:txBody>
      </p:sp>
      <p:sp>
        <p:nvSpPr>
          <p:cNvPr id="260105" name="TextBox 13"/>
          <p:cNvSpPr txBox="1">
            <a:spLocks noChangeArrowheads="1"/>
          </p:cNvSpPr>
          <p:nvPr/>
        </p:nvSpPr>
        <p:spPr bwMode="auto">
          <a:xfrm>
            <a:off x="1154571" y="2541588"/>
            <a:ext cx="412292"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0.8</a:t>
            </a:r>
          </a:p>
        </p:txBody>
      </p:sp>
      <p:sp>
        <p:nvSpPr>
          <p:cNvPr id="260106" name="TextBox 14"/>
          <p:cNvSpPr txBox="1">
            <a:spLocks noChangeArrowheads="1"/>
          </p:cNvSpPr>
          <p:nvPr/>
        </p:nvSpPr>
        <p:spPr bwMode="auto">
          <a:xfrm>
            <a:off x="1154571" y="3109913"/>
            <a:ext cx="412292"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0.6</a:t>
            </a:r>
          </a:p>
        </p:txBody>
      </p:sp>
      <p:sp>
        <p:nvSpPr>
          <p:cNvPr id="260107" name="TextBox 15"/>
          <p:cNvSpPr txBox="1">
            <a:spLocks noChangeArrowheads="1"/>
          </p:cNvSpPr>
          <p:nvPr/>
        </p:nvSpPr>
        <p:spPr bwMode="auto">
          <a:xfrm>
            <a:off x="1154571" y="3676650"/>
            <a:ext cx="412292"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0.4</a:t>
            </a:r>
          </a:p>
        </p:txBody>
      </p:sp>
      <p:sp>
        <p:nvSpPr>
          <p:cNvPr id="260108" name="TextBox 16"/>
          <p:cNvSpPr txBox="1">
            <a:spLocks noChangeArrowheads="1"/>
          </p:cNvSpPr>
          <p:nvPr/>
        </p:nvSpPr>
        <p:spPr bwMode="auto">
          <a:xfrm>
            <a:off x="1154571" y="4244975"/>
            <a:ext cx="412292" cy="307777"/>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0.2</a:t>
            </a:r>
          </a:p>
        </p:txBody>
      </p:sp>
      <p:sp>
        <p:nvSpPr>
          <p:cNvPr id="260109" name="TextBox 17"/>
          <p:cNvSpPr txBox="1">
            <a:spLocks noChangeArrowheads="1"/>
          </p:cNvSpPr>
          <p:nvPr/>
        </p:nvSpPr>
        <p:spPr bwMode="auto">
          <a:xfrm>
            <a:off x="1282700" y="4813300"/>
            <a:ext cx="284163" cy="306388"/>
          </a:xfrm>
          <a:prstGeom prst="rect">
            <a:avLst/>
          </a:prstGeom>
          <a:noFill/>
          <a:ln w="9525">
            <a:noFill/>
            <a:miter lim="800000"/>
            <a:headEnd/>
            <a:tailEnd/>
          </a:ln>
        </p:spPr>
        <p:txBody>
          <a:bodyPr wrap="none">
            <a:spAutoFit/>
          </a:bodyPr>
          <a:lstStyle/>
          <a:p>
            <a:pPr algn="r"/>
            <a:r>
              <a:rPr lang="en-GB" sz="1400">
                <a:solidFill>
                  <a:schemeClr val="bg1"/>
                </a:solidFill>
                <a:cs typeface="Arial" charset="0"/>
              </a:rPr>
              <a:t>0</a:t>
            </a:r>
          </a:p>
        </p:txBody>
      </p:sp>
      <p:sp>
        <p:nvSpPr>
          <p:cNvPr id="260110" name="TextBox 18"/>
          <p:cNvSpPr txBox="1">
            <a:spLocks noChangeArrowheads="1"/>
          </p:cNvSpPr>
          <p:nvPr/>
        </p:nvSpPr>
        <p:spPr bwMode="auto">
          <a:xfrm rot="-5400000">
            <a:off x="-293039" y="3389411"/>
            <a:ext cx="2551404" cy="307777"/>
          </a:xfrm>
          <a:prstGeom prst="rect">
            <a:avLst/>
          </a:prstGeom>
          <a:noFill/>
          <a:ln w="9525">
            <a:noFill/>
            <a:miter lim="800000"/>
            <a:headEnd/>
            <a:tailEnd/>
          </a:ln>
        </p:spPr>
        <p:txBody>
          <a:bodyPr wrap="none">
            <a:spAutoFit/>
          </a:bodyPr>
          <a:lstStyle/>
          <a:p>
            <a:pPr algn="ctr"/>
            <a:r>
              <a:rPr lang="en-GB" sz="1400">
                <a:solidFill>
                  <a:schemeClr val="bg1"/>
                </a:solidFill>
                <a:cs typeface="Arial" charset="0"/>
              </a:rPr>
              <a:t>Proportion of event free survival</a:t>
            </a:r>
          </a:p>
        </p:txBody>
      </p:sp>
      <p:sp>
        <p:nvSpPr>
          <p:cNvPr id="260111" name="TextBox 19"/>
          <p:cNvSpPr txBox="1">
            <a:spLocks noChangeArrowheads="1"/>
          </p:cNvSpPr>
          <p:nvPr/>
        </p:nvSpPr>
        <p:spPr bwMode="auto">
          <a:xfrm>
            <a:off x="1444625" y="5033963"/>
            <a:ext cx="4175125" cy="307975"/>
          </a:xfrm>
          <a:prstGeom prst="rect">
            <a:avLst/>
          </a:prstGeom>
          <a:noFill/>
          <a:ln w="9525">
            <a:noFill/>
            <a:miter lim="800000"/>
            <a:headEnd/>
            <a:tailEnd/>
          </a:ln>
        </p:spPr>
        <p:txBody>
          <a:bodyPr wrap="none">
            <a:spAutoFit/>
          </a:bodyPr>
          <a:lstStyle/>
          <a:p>
            <a:pPr>
              <a:tabLst>
                <a:tab pos="55563" algn="ctr"/>
                <a:tab pos="527050" algn="ctr"/>
                <a:tab pos="996950" algn="ctr"/>
                <a:tab pos="1458913" algn="ctr"/>
                <a:tab pos="1930400" algn="ctr"/>
                <a:tab pos="2401888" algn="ctr"/>
                <a:tab pos="2863850" algn="ctr"/>
                <a:tab pos="3333750" algn="ctr"/>
                <a:tab pos="3805238" algn="ctr"/>
              </a:tabLst>
            </a:pPr>
            <a:r>
              <a:rPr lang="en-GB" sz="1400">
                <a:solidFill>
                  <a:schemeClr val="bg1"/>
                </a:solidFill>
                <a:cs typeface="Arial" charset="0"/>
              </a:rPr>
              <a:t>	0	90	180	270	360	450	540	630	720</a:t>
            </a:r>
          </a:p>
        </p:txBody>
      </p:sp>
      <p:sp>
        <p:nvSpPr>
          <p:cNvPr id="260112" name="TextBox 20"/>
          <p:cNvSpPr txBox="1">
            <a:spLocks noChangeArrowheads="1"/>
          </p:cNvSpPr>
          <p:nvPr/>
        </p:nvSpPr>
        <p:spPr bwMode="auto">
          <a:xfrm>
            <a:off x="471487" y="5265738"/>
            <a:ext cx="5400675" cy="954107"/>
          </a:xfrm>
          <a:prstGeom prst="rect">
            <a:avLst/>
          </a:prstGeom>
          <a:noFill/>
          <a:ln w="9525">
            <a:noFill/>
            <a:miter lim="800000"/>
            <a:headEnd/>
            <a:tailEnd/>
          </a:ln>
        </p:spPr>
        <p:txBody>
          <a:bodyPr>
            <a:spAutoFit/>
          </a:bodyPr>
          <a:lstStyle/>
          <a:p>
            <a:r>
              <a:rPr lang="en-GB" sz="1400" dirty="0">
                <a:solidFill>
                  <a:schemeClr val="bg1"/>
                </a:solidFill>
                <a:cs typeface="Arial" charset="0"/>
              </a:rPr>
              <a:t>Patients at risk</a:t>
            </a:r>
          </a:p>
          <a:p>
            <a:r>
              <a:rPr lang="en-GB" sz="1400" dirty="0">
                <a:solidFill>
                  <a:schemeClr val="bg1"/>
                </a:solidFill>
                <a:cs typeface="Arial" charset="0"/>
              </a:rPr>
              <a:t>Absolute and percent s-Cr change:</a:t>
            </a:r>
          </a:p>
          <a:p>
            <a:r>
              <a:rPr lang="en-GB" sz="1400" dirty="0">
                <a:solidFill>
                  <a:schemeClr val="bg1"/>
                </a:solidFill>
                <a:cs typeface="Arial" charset="0"/>
              </a:rPr>
              <a:t>&lt;0.3 or 25%	</a:t>
            </a:r>
            <a:r>
              <a:rPr lang="en-GB" sz="1400" dirty="0" smtClean="0">
                <a:solidFill>
                  <a:schemeClr val="bg1"/>
                </a:solidFill>
                <a:cs typeface="Arial" charset="0"/>
              </a:rPr>
              <a:t>      211	    143</a:t>
            </a:r>
            <a:r>
              <a:rPr lang="en-GB" sz="1400" dirty="0">
                <a:solidFill>
                  <a:schemeClr val="bg1"/>
                </a:solidFill>
                <a:cs typeface="Arial" charset="0"/>
              </a:rPr>
              <a:t>	</a:t>
            </a:r>
            <a:r>
              <a:rPr lang="en-GB" sz="1400" dirty="0" smtClean="0">
                <a:solidFill>
                  <a:schemeClr val="bg1"/>
                </a:solidFill>
                <a:cs typeface="Arial" charset="0"/>
              </a:rPr>
              <a:t>          92</a:t>
            </a:r>
            <a:r>
              <a:rPr lang="en-GB" sz="1400" dirty="0">
                <a:solidFill>
                  <a:schemeClr val="bg1"/>
                </a:solidFill>
                <a:cs typeface="Arial" charset="0"/>
              </a:rPr>
              <a:t>	</a:t>
            </a:r>
            <a:r>
              <a:rPr lang="en-GB" sz="1400" dirty="0" smtClean="0">
                <a:solidFill>
                  <a:schemeClr val="bg1"/>
                </a:solidFill>
                <a:cs typeface="Arial" charset="0"/>
              </a:rPr>
              <a:t>         55</a:t>
            </a:r>
            <a:r>
              <a:rPr lang="en-GB" sz="1400" dirty="0">
                <a:solidFill>
                  <a:schemeClr val="bg1"/>
                </a:solidFill>
                <a:cs typeface="Arial" charset="0"/>
              </a:rPr>
              <a:t>	</a:t>
            </a:r>
            <a:r>
              <a:rPr lang="en-GB" sz="1400" dirty="0" smtClean="0">
                <a:solidFill>
                  <a:schemeClr val="bg1"/>
                </a:solidFill>
                <a:cs typeface="Arial" charset="0"/>
              </a:rPr>
              <a:t>       36</a:t>
            </a:r>
            <a:endParaRPr lang="en-GB" sz="1400" dirty="0">
              <a:solidFill>
                <a:schemeClr val="bg1"/>
              </a:solidFill>
              <a:cs typeface="Arial" charset="0"/>
            </a:endParaRPr>
          </a:p>
          <a:p>
            <a:r>
              <a:rPr lang="en-GB" sz="1400" dirty="0">
                <a:solidFill>
                  <a:schemeClr val="bg1"/>
                </a:solidFill>
                <a:cs typeface="Arial" charset="0"/>
              </a:rPr>
              <a:t>≥0.3 and </a:t>
            </a:r>
            <a:r>
              <a:rPr lang="en-GB" sz="1400" dirty="0" smtClean="0">
                <a:solidFill>
                  <a:schemeClr val="bg1"/>
                </a:solidFill>
                <a:cs typeface="Arial" charset="0"/>
              </a:rPr>
              <a:t>25%    107	      </a:t>
            </a:r>
            <a:r>
              <a:rPr lang="en-GB" sz="1400" dirty="0">
                <a:solidFill>
                  <a:schemeClr val="bg1"/>
                </a:solidFill>
                <a:cs typeface="Arial" charset="0"/>
              </a:rPr>
              <a:t>64	</a:t>
            </a:r>
            <a:r>
              <a:rPr lang="en-GB" sz="1400" dirty="0" smtClean="0">
                <a:solidFill>
                  <a:schemeClr val="bg1"/>
                </a:solidFill>
                <a:cs typeface="Arial" charset="0"/>
              </a:rPr>
              <a:t>          36                 19</a:t>
            </a:r>
            <a:r>
              <a:rPr lang="en-GB" sz="1400" dirty="0">
                <a:solidFill>
                  <a:schemeClr val="bg1"/>
                </a:solidFill>
                <a:cs typeface="Arial" charset="0"/>
              </a:rPr>
              <a:t>	</a:t>
            </a:r>
            <a:r>
              <a:rPr lang="en-GB" sz="1400" dirty="0" smtClean="0">
                <a:solidFill>
                  <a:schemeClr val="bg1"/>
                </a:solidFill>
                <a:cs typeface="Arial" charset="0"/>
              </a:rPr>
              <a:t>       14</a:t>
            </a:r>
            <a:endParaRPr lang="en-GB" sz="1400" dirty="0">
              <a:solidFill>
                <a:schemeClr val="bg1"/>
              </a:solidFill>
              <a:cs typeface="Arial" charset="0"/>
            </a:endParaRPr>
          </a:p>
        </p:txBody>
      </p:sp>
      <p:sp>
        <p:nvSpPr>
          <p:cNvPr id="260113" name="TextBox 21"/>
          <p:cNvSpPr txBox="1">
            <a:spLocks noChangeArrowheads="1"/>
          </p:cNvSpPr>
          <p:nvPr/>
        </p:nvSpPr>
        <p:spPr bwMode="auto">
          <a:xfrm>
            <a:off x="3171825" y="5265738"/>
            <a:ext cx="529119" cy="307777"/>
          </a:xfrm>
          <a:prstGeom prst="rect">
            <a:avLst/>
          </a:prstGeom>
          <a:noFill/>
          <a:ln w="9525">
            <a:noFill/>
            <a:miter lim="800000"/>
            <a:headEnd/>
            <a:tailEnd/>
          </a:ln>
        </p:spPr>
        <p:txBody>
          <a:bodyPr wrap="none">
            <a:spAutoFit/>
          </a:bodyPr>
          <a:lstStyle/>
          <a:p>
            <a:r>
              <a:rPr lang="en-GB" sz="1400">
                <a:solidFill>
                  <a:schemeClr val="bg1"/>
                </a:solidFill>
                <a:cs typeface="Arial" charset="0"/>
              </a:rPr>
              <a:t>Days</a:t>
            </a:r>
          </a:p>
        </p:txBody>
      </p:sp>
      <p:sp>
        <p:nvSpPr>
          <p:cNvPr id="260114" name="TextBox 22"/>
          <p:cNvSpPr txBox="1">
            <a:spLocks noChangeArrowheads="1"/>
          </p:cNvSpPr>
          <p:nvPr/>
        </p:nvSpPr>
        <p:spPr bwMode="auto">
          <a:xfrm>
            <a:off x="1835150" y="3806825"/>
            <a:ext cx="779381" cy="307777"/>
          </a:xfrm>
          <a:prstGeom prst="rect">
            <a:avLst/>
          </a:prstGeom>
          <a:noFill/>
          <a:ln w="9525">
            <a:noFill/>
            <a:miter lim="800000"/>
            <a:headEnd/>
            <a:tailEnd/>
          </a:ln>
        </p:spPr>
        <p:txBody>
          <a:bodyPr wrap="none">
            <a:spAutoFit/>
          </a:bodyPr>
          <a:lstStyle/>
          <a:p>
            <a:r>
              <a:rPr lang="en-GB" sz="1400">
                <a:solidFill>
                  <a:schemeClr val="bg1"/>
                </a:solidFill>
                <a:cs typeface="Arial" charset="0"/>
              </a:rPr>
              <a:t>p&lt;0.001</a:t>
            </a:r>
          </a:p>
        </p:txBody>
      </p:sp>
      <p:sp>
        <p:nvSpPr>
          <p:cNvPr id="260115" name="TextBox 23"/>
          <p:cNvSpPr txBox="1">
            <a:spLocks noChangeArrowheads="1"/>
          </p:cNvSpPr>
          <p:nvPr/>
        </p:nvSpPr>
        <p:spPr bwMode="auto">
          <a:xfrm>
            <a:off x="4892675" y="3011488"/>
            <a:ext cx="495649" cy="307777"/>
          </a:xfrm>
          <a:prstGeom prst="rect">
            <a:avLst/>
          </a:prstGeom>
          <a:noFill/>
          <a:ln w="9525">
            <a:noFill/>
            <a:miter lim="800000"/>
            <a:headEnd/>
            <a:tailEnd/>
          </a:ln>
        </p:spPr>
        <p:txBody>
          <a:bodyPr wrap="none">
            <a:spAutoFit/>
          </a:bodyPr>
          <a:lstStyle/>
          <a:p>
            <a:r>
              <a:rPr lang="en-GB" sz="1400">
                <a:solidFill>
                  <a:schemeClr val="bg1"/>
                </a:solidFill>
                <a:cs typeface="Arial" charset="0"/>
              </a:rPr>
              <a:t>55%</a:t>
            </a:r>
          </a:p>
        </p:txBody>
      </p:sp>
      <p:sp>
        <p:nvSpPr>
          <p:cNvPr id="260116" name="TextBox 24"/>
          <p:cNvSpPr txBox="1">
            <a:spLocks noChangeArrowheads="1"/>
          </p:cNvSpPr>
          <p:nvPr/>
        </p:nvSpPr>
        <p:spPr bwMode="auto">
          <a:xfrm>
            <a:off x="4892675" y="4175125"/>
            <a:ext cx="495649" cy="307777"/>
          </a:xfrm>
          <a:prstGeom prst="rect">
            <a:avLst/>
          </a:prstGeom>
          <a:noFill/>
          <a:ln w="9525">
            <a:noFill/>
            <a:miter lim="800000"/>
            <a:headEnd/>
            <a:tailEnd/>
          </a:ln>
        </p:spPr>
        <p:txBody>
          <a:bodyPr wrap="none">
            <a:spAutoFit/>
          </a:bodyPr>
          <a:lstStyle/>
          <a:p>
            <a:r>
              <a:rPr lang="en-GB" sz="1400">
                <a:solidFill>
                  <a:schemeClr val="bg1"/>
                </a:solidFill>
                <a:cs typeface="Arial" charset="0"/>
              </a:rPr>
              <a:t>28%</a:t>
            </a:r>
          </a:p>
        </p:txBody>
      </p:sp>
      <p:sp>
        <p:nvSpPr>
          <p:cNvPr id="48" name="TextBox 3"/>
          <p:cNvSpPr txBox="1">
            <a:spLocks noChangeArrowheads="1"/>
          </p:cNvSpPr>
          <p:nvPr/>
        </p:nvSpPr>
        <p:spPr bwMode="auto">
          <a:xfrm>
            <a:off x="2129980" y="6392863"/>
            <a:ext cx="6516687" cy="261937"/>
          </a:xfrm>
          <a:prstGeom prst="rect">
            <a:avLst/>
          </a:prstGeom>
          <a:noFill/>
          <a:ln w="9525">
            <a:noFill/>
            <a:miter lim="800000"/>
            <a:headEnd/>
            <a:tailEnd/>
          </a:ln>
        </p:spPr>
        <p:txBody>
          <a:bodyPr>
            <a:spAutoFit/>
          </a:bodyPr>
          <a:lstStyle/>
          <a:p>
            <a:pPr algn="r">
              <a:defRPr/>
            </a:pPr>
            <a:r>
              <a:rPr lang="fr-FR" sz="1100" dirty="0" err="1">
                <a:solidFill>
                  <a:schemeClr val="bg1"/>
                </a:solidFill>
                <a:latin typeface="Arial" pitchFamily="34" charset="0"/>
              </a:rPr>
              <a:t>Metra</a:t>
            </a:r>
            <a:r>
              <a:rPr lang="fr-FR" sz="1100" dirty="0">
                <a:solidFill>
                  <a:schemeClr val="bg1"/>
                </a:solidFill>
                <a:latin typeface="Arial" pitchFamily="34" charset="0"/>
              </a:rPr>
              <a:t> et al. </a:t>
            </a:r>
            <a:r>
              <a:rPr lang="fr-FR" sz="1100" dirty="0" err="1">
                <a:solidFill>
                  <a:schemeClr val="bg1"/>
                </a:solidFill>
                <a:latin typeface="Arial" pitchFamily="34" charset="0"/>
              </a:rPr>
              <a:t>Eur</a:t>
            </a:r>
            <a:r>
              <a:rPr lang="fr-FR" sz="1100" dirty="0">
                <a:solidFill>
                  <a:schemeClr val="bg1"/>
                </a:solidFill>
                <a:latin typeface="Arial" pitchFamily="34" charset="0"/>
              </a:rPr>
              <a:t> J </a:t>
            </a:r>
            <a:r>
              <a:rPr lang="fr-FR" sz="1100" dirty="0" err="1">
                <a:solidFill>
                  <a:schemeClr val="bg1"/>
                </a:solidFill>
                <a:latin typeface="Arial" pitchFamily="34" charset="0"/>
              </a:rPr>
              <a:t>Heart</a:t>
            </a:r>
            <a:r>
              <a:rPr lang="fr-FR" sz="1100" dirty="0">
                <a:solidFill>
                  <a:schemeClr val="bg1"/>
                </a:solidFill>
                <a:latin typeface="Arial" pitchFamily="34" charset="0"/>
              </a:rPr>
              <a:t> Fail 2008;10:188–95</a:t>
            </a:r>
          </a:p>
        </p:txBody>
      </p:sp>
    </p:spTree>
    <p:extLst>
      <p:ext uri="{BB962C8B-B14F-4D97-AF65-F5344CB8AC3E}">
        <p14:creationId xmlns="" xmlns:p14="http://schemas.microsoft.com/office/powerpoint/2010/main" val="337233481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2"/>
          <p:cNvSpPr>
            <a:spLocks noGrp="1"/>
          </p:cNvSpPr>
          <p:nvPr>
            <p:ph type="title"/>
          </p:nvPr>
        </p:nvSpPr>
        <p:spPr>
          <a:xfrm>
            <a:off x="539750" y="319088"/>
            <a:ext cx="7228123" cy="793750"/>
          </a:xfrm>
        </p:spPr>
        <p:txBody>
          <a:bodyPr>
            <a:normAutofit fontScale="90000"/>
          </a:bodyPr>
          <a:lstStyle/>
          <a:p>
            <a:r>
              <a:rPr lang="en-GB" sz="2400" dirty="0" smtClean="0"/>
              <a:t>RELAX AHF: worsening renal function increases the risk of 180-day mortality in patients with AHF</a:t>
            </a:r>
          </a:p>
        </p:txBody>
      </p:sp>
      <p:sp>
        <p:nvSpPr>
          <p:cNvPr id="262146" name="Content Placeholder 7"/>
          <p:cNvSpPr>
            <a:spLocks noGrp="1"/>
          </p:cNvSpPr>
          <p:nvPr>
            <p:ph idx="1"/>
          </p:nvPr>
        </p:nvSpPr>
        <p:spPr>
          <a:xfrm>
            <a:off x="369331" y="1497398"/>
            <a:ext cx="8134350" cy="1671307"/>
          </a:xfrm>
        </p:spPr>
        <p:txBody>
          <a:bodyPr/>
          <a:lstStyle/>
          <a:p>
            <a:r>
              <a:rPr lang="en-GB" sz="1600" dirty="0" smtClean="0"/>
              <a:t>Previous studies indicate that the relationship between renal dysfunction and adverse outcomes is linear, and a ≥0.3 mg/</a:t>
            </a:r>
            <a:r>
              <a:rPr lang="en-GB" sz="1600" dirty="0" err="1" smtClean="0"/>
              <a:t>dL</a:t>
            </a:r>
            <a:r>
              <a:rPr lang="en-GB" sz="1600" dirty="0" smtClean="0"/>
              <a:t> increase in serum </a:t>
            </a:r>
            <a:r>
              <a:rPr lang="en-GB" sz="1600" dirty="0" err="1" smtClean="0"/>
              <a:t>creatinine</a:t>
            </a:r>
            <a:r>
              <a:rPr lang="en-GB" sz="1600" dirty="0" smtClean="0"/>
              <a:t> has been suggested to define worsening renal function</a:t>
            </a:r>
            <a:r>
              <a:rPr lang="en-GB" sz="1600" baseline="30000" dirty="0" smtClean="0"/>
              <a:t>1,2</a:t>
            </a:r>
          </a:p>
          <a:p>
            <a:r>
              <a:rPr lang="en-GB" sz="1600" dirty="0" smtClean="0">
                <a:ea typeface="MS PGothic" pitchFamily="34" charset="-128"/>
              </a:rPr>
              <a:t>In RELAX-AHF, worsening renal function, defined as a serum </a:t>
            </a:r>
            <a:r>
              <a:rPr lang="en-GB" sz="1600" dirty="0" err="1" smtClean="0">
                <a:ea typeface="MS PGothic" pitchFamily="34" charset="-128"/>
              </a:rPr>
              <a:t>creatinine</a:t>
            </a:r>
            <a:r>
              <a:rPr lang="en-GB" sz="1600" dirty="0" smtClean="0">
                <a:ea typeface="MS PGothic" pitchFamily="34" charset="-128"/>
              </a:rPr>
              <a:t> increase </a:t>
            </a:r>
            <a:br>
              <a:rPr lang="en-GB" sz="1600" dirty="0" smtClean="0">
                <a:ea typeface="MS PGothic" pitchFamily="34" charset="-128"/>
              </a:rPr>
            </a:br>
            <a:r>
              <a:rPr lang="en-GB" sz="1600" dirty="0" smtClean="0">
                <a:ea typeface="MS PGothic" pitchFamily="34" charset="-128"/>
              </a:rPr>
              <a:t>≥27 </a:t>
            </a:r>
            <a:r>
              <a:rPr lang="en-GB" sz="1600" dirty="0" smtClean="0">
                <a:ea typeface="MS PGothic" pitchFamily="34" charset="-128"/>
                <a:cs typeface="Arial" charset="0"/>
              </a:rPr>
              <a:t>µmol/L (0.3 mg/</a:t>
            </a:r>
            <a:r>
              <a:rPr lang="en-GB" sz="1600" dirty="0" err="1" smtClean="0">
                <a:ea typeface="MS PGothic" pitchFamily="34" charset="-128"/>
                <a:cs typeface="Arial" charset="0"/>
              </a:rPr>
              <a:t>dL</a:t>
            </a:r>
            <a:r>
              <a:rPr lang="en-GB" sz="1600" dirty="0" smtClean="0">
                <a:ea typeface="MS PGothic" pitchFamily="34" charset="-128"/>
                <a:cs typeface="Arial" charset="0"/>
              </a:rPr>
              <a:t>) from baseline to Day 2, was significantly associated with increased mortality through Day 180</a:t>
            </a:r>
            <a:r>
              <a:rPr lang="en-GB" sz="1600" baseline="30000" dirty="0" smtClean="0">
                <a:ea typeface="MS PGothic" pitchFamily="34" charset="-128"/>
                <a:cs typeface="Arial" charset="0"/>
              </a:rPr>
              <a:t>3</a:t>
            </a:r>
          </a:p>
          <a:p>
            <a:endParaRPr lang="en-GB" sz="1600" dirty="0" smtClean="0">
              <a:solidFill>
                <a:srgbClr val="000000"/>
              </a:solidFill>
              <a:ea typeface="MS PGothic" pitchFamily="34" charset="-128"/>
            </a:endParaRPr>
          </a:p>
          <a:p>
            <a:endParaRPr lang="en-GB" sz="1600" dirty="0" smtClean="0">
              <a:solidFill>
                <a:srgbClr val="000000"/>
              </a:solidFill>
              <a:ea typeface="MS PGothic" pitchFamily="34" charset="-128"/>
            </a:endParaRPr>
          </a:p>
          <a:p>
            <a:endParaRPr lang="en-GB" sz="1600" dirty="0" smtClean="0">
              <a:solidFill>
                <a:srgbClr val="000000"/>
              </a:solidFill>
              <a:ea typeface="MS PGothic" pitchFamily="34" charset="-128"/>
            </a:endParaRPr>
          </a:p>
          <a:p>
            <a:endParaRPr lang="en-GB" sz="1600" dirty="0" smtClean="0">
              <a:solidFill>
                <a:srgbClr val="000000"/>
              </a:solidFill>
              <a:ea typeface="MS PGothic" pitchFamily="34" charset="-128"/>
            </a:endParaRPr>
          </a:p>
          <a:p>
            <a:endParaRPr lang="en-GB" sz="1600" dirty="0" smtClean="0"/>
          </a:p>
        </p:txBody>
      </p:sp>
      <p:graphicFrame>
        <p:nvGraphicFramePr>
          <p:cNvPr id="11" name="Table 10"/>
          <p:cNvGraphicFramePr>
            <a:graphicFrameLocks noGrp="1"/>
          </p:cNvGraphicFramePr>
          <p:nvPr/>
        </p:nvGraphicFramePr>
        <p:xfrm>
          <a:off x="393700" y="3223182"/>
          <a:ext cx="8281550" cy="2261067"/>
        </p:xfrm>
        <a:graphic>
          <a:graphicData uri="http://schemas.openxmlformats.org/drawingml/2006/table">
            <a:tbl>
              <a:tblPr firstRow="1" bandRow="1">
                <a:tableStyleId>{5C22544A-7EE6-4342-B048-85BDC9FD1C3A}</a:tableStyleId>
              </a:tblPr>
              <a:tblGrid>
                <a:gridCol w="2349062"/>
                <a:gridCol w="1665027"/>
                <a:gridCol w="1760561"/>
                <a:gridCol w="1405719"/>
                <a:gridCol w="1101181"/>
              </a:tblGrid>
              <a:tr h="89607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bg1"/>
                          </a:solidFill>
                        </a:rPr>
                        <a:t>Death through </a:t>
                      </a:r>
                      <a:br>
                        <a:rPr lang="en-GB" sz="1600" b="1" dirty="0" smtClean="0">
                          <a:solidFill>
                            <a:schemeClr val="bg1"/>
                          </a:solidFill>
                        </a:rPr>
                      </a:br>
                      <a:r>
                        <a:rPr lang="en-GB" sz="1600" b="1" dirty="0" smtClean="0">
                          <a:solidFill>
                            <a:schemeClr val="bg1"/>
                          </a:solidFill>
                        </a:rPr>
                        <a:t>Day 180 </a:t>
                      </a:r>
                    </a:p>
                  </a:txBody>
                  <a:tcPr marL="72000" marR="72000" marT="36000" marB="36000" anchor="b">
                    <a:lnB w="28575" cap="flat" cmpd="sng" algn="ctr">
                      <a:solidFill>
                        <a:schemeClr val="bg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bg1"/>
                          </a:solidFill>
                        </a:rPr>
                        <a:t>Change in serum creatinine from baseline to Day 2</a:t>
                      </a:r>
                    </a:p>
                  </a:txBody>
                  <a:tcPr marL="72000" marR="72000" marT="36000" marB="36000" anchor="b">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endParaRPr lang="en-GB"/>
                    </a:p>
                  </a:txBody>
                  <a:tcPr/>
                </a:tc>
                <a:tc rowSpan="2">
                  <a:txBody>
                    <a:bodyPr/>
                    <a:lstStyle/>
                    <a:p>
                      <a:pPr algn="ctr"/>
                      <a:r>
                        <a:rPr lang="en-GB" sz="1600" b="1" dirty="0" smtClean="0">
                          <a:solidFill>
                            <a:schemeClr val="bg1"/>
                          </a:solidFill>
                        </a:rPr>
                        <a:t>Hazard ratio</a:t>
                      </a:r>
                      <a:r>
                        <a:rPr lang="en-GB" sz="1600" b="1" baseline="0" dirty="0" smtClean="0">
                          <a:solidFill>
                            <a:schemeClr val="bg1"/>
                          </a:solidFill>
                        </a:rPr>
                        <a:t> </a:t>
                      </a:r>
                      <a:br>
                        <a:rPr lang="en-GB" sz="1600" b="1" baseline="0" dirty="0" smtClean="0">
                          <a:solidFill>
                            <a:schemeClr val="bg1"/>
                          </a:solidFill>
                        </a:rPr>
                      </a:br>
                      <a:r>
                        <a:rPr lang="en-GB" sz="1600" b="1" baseline="0" dirty="0" smtClean="0">
                          <a:solidFill>
                            <a:schemeClr val="bg1"/>
                          </a:solidFill>
                        </a:rPr>
                        <a:t>(95% CI)</a:t>
                      </a:r>
                      <a:endParaRPr lang="en-GB" sz="1600" b="1" dirty="0" smtClean="0">
                        <a:solidFill>
                          <a:schemeClr val="bg1"/>
                        </a:solidFill>
                      </a:endParaRPr>
                    </a:p>
                  </a:txBody>
                  <a:tcPr marL="72000" marR="72000" marT="36000" marB="36000" anchor="b">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tc rowSpan="2">
                  <a:txBody>
                    <a:bodyPr/>
                    <a:lstStyle/>
                    <a:p>
                      <a:pPr algn="ctr"/>
                      <a:r>
                        <a:rPr lang="en-GB" sz="1600" b="1" dirty="0" smtClean="0">
                          <a:solidFill>
                            <a:schemeClr val="bg1"/>
                          </a:solidFill>
                        </a:rPr>
                        <a:t>p value</a:t>
                      </a:r>
                    </a:p>
                  </a:txBody>
                  <a:tcPr marL="72000" marR="72000" marT="36000" marB="36000" anchor="b">
                    <a:lnB w="28575" cap="flat" cmpd="sng" algn="ctr">
                      <a:solidFill>
                        <a:schemeClr val="bg1"/>
                      </a:solidFill>
                      <a:prstDash val="solid"/>
                      <a:round/>
                      <a:headEnd type="none" w="med" len="med"/>
                      <a:tailEnd type="none" w="med" len="med"/>
                    </a:lnB>
                  </a:tcPr>
                </a:tc>
              </a:tr>
              <a:tr h="335672">
                <a:tc vMerge="1">
                  <a:txBody>
                    <a:bodyPr/>
                    <a:lstStyle/>
                    <a:p>
                      <a:endParaRPr lang="en-GB" sz="1100" dirty="0"/>
                    </a:p>
                  </a:txBody>
                  <a:tcPr marL="72000" marR="72000" marT="36000" marB="36000">
                    <a:solidFill>
                      <a:schemeClr val="accent1"/>
                    </a:solidFill>
                  </a:tcPr>
                </a:tc>
                <a:tc>
                  <a:txBody>
                    <a:bodyPr/>
                    <a:lstStyle/>
                    <a:p>
                      <a:pPr algn="ctr"/>
                      <a:r>
                        <a:rPr lang="en-GB" sz="1600" b="1" dirty="0" smtClean="0">
                          <a:solidFill>
                            <a:schemeClr val="bg1"/>
                          </a:solidFill>
                          <a:sym typeface="Symbol"/>
                        </a:rPr>
                        <a:t>&lt;27 </a:t>
                      </a:r>
                      <a:r>
                        <a:rPr lang="el-GR" sz="1600" b="1" dirty="0" smtClean="0">
                          <a:solidFill>
                            <a:schemeClr val="bg1"/>
                          </a:solidFill>
                          <a:sym typeface="Symbol"/>
                        </a:rPr>
                        <a:t>μ</a:t>
                      </a:r>
                      <a:r>
                        <a:rPr lang="en-GB" sz="1600" b="1" dirty="0" smtClean="0">
                          <a:solidFill>
                            <a:schemeClr val="bg1"/>
                          </a:solidFill>
                          <a:sym typeface="Symbol"/>
                        </a:rPr>
                        <a:t>mol/L increase*</a:t>
                      </a:r>
                      <a:endParaRPr lang="en-GB" sz="1600" b="1" dirty="0" smtClean="0">
                        <a:solidFill>
                          <a:schemeClr val="bg1"/>
                        </a:solidFill>
                      </a:endParaRPr>
                    </a:p>
                  </a:txBody>
                  <a:tcPr marL="72000" marR="72000" marT="36000" marB="3600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lang="en-GB" sz="1600" b="1" dirty="0" smtClean="0">
                          <a:solidFill>
                            <a:schemeClr val="bg1"/>
                          </a:solidFill>
                          <a:sym typeface="Symbol"/>
                        </a:rPr>
                        <a:t>27 </a:t>
                      </a:r>
                      <a:r>
                        <a:rPr lang="el-GR" sz="1600" b="1" dirty="0" smtClean="0">
                          <a:solidFill>
                            <a:schemeClr val="bg1"/>
                          </a:solidFill>
                          <a:sym typeface="Symbol"/>
                        </a:rPr>
                        <a:t>μ</a:t>
                      </a:r>
                      <a:r>
                        <a:rPr lang="en-GB" sz="1600" b="1" dirty="0" smtClean="0">
                          <a:solidFill>
                            <a:schemeClr val="bg1"/>
                          </a:solidFill>
                          <a:sym typeface="Symbol"/>
                        </a:rPr>
                        <a:t>mol/L increase*</a:t>
                      </a:r>
                      <a:endParaRPr lang="en-GB" sz="1600" b="1" dirty="0" smtClean="0">
                        <a:solidFill>
                          <a:schemeClr val="bg1"/>
                        </a:solidFill>
                      </a:endParaRPr>
                    </a:p>
                  </a:txBody>
                  <a:tcPr marL="72000" marR="72000" marT="36000" marB="36000">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tr>
              <a:tr h="8053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rPr>
                        <a:t>n/N</a:t>
                      </a:r>
                      <a:br>
                        <a:rPr lang="en-GB" sz="1600" dirty="0" smtClean="0">
                          <a:solidFill>
                            <a:schemeClr val="tx1"/>
                          </a:solidFill>
                        </a:rPr>
                      </a:br>
                      <a:r>
                        <a:rPr lang="en-GB" sz="1600" dirty="0" smtClean="0">
                          <a:solidFill>
                            <a:schemeClr val="tx1"/>
                          </a:solidFill>
                        </a:rPr>
                        <a:t>KM % </a:t>
                      </a:r>
                      <a:br>
                        <a:rPr lang="en-GB" sz="1600" dirty="0" smtClean="0">
                          <a:solidFill>
                            <a:schemeClr val="tx1"/>
                          </a:solidFill>
                        </a:rPr>
                      </a:br>
                      <a:r>
                        <a:rPr lang="en-GB" sz="1600" dirty="0" smtClean="0">
                          <a:solidFill>
                            <a:schemeClr val="tx1"/>
                          </a:solidFill>
                        </a:rPr>
                        <a:t>(95% CI) </a:t>
                      </a:r>
                      <a:endParaRPr lang="en-GB" sz="1600" dirty="0" smtClean="0"/>
                    </a:p>
                  </a:txBody>
                  <a:tcPr marL="72000" marR="72000" marT="36000" marB="36000">
                    <a:lnT w="28575"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75/919</a:t>
                      </a:r>
                    </a:p>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8.2 </a:t>
                      </a:r>
                      <a:br>
                        <a:rPr lang="en-GB" sz="1600" dirty="0" smtClean="0"/>
                      </a:br>
                      <a:r>
                        <a:rPr lang="en-GB" sz="1600" dirty="0" smtClean="0"/>
                        <a:t>(6.6, 10.2)</a:t>
                      </a:r>
                    </a:p>
                  </a:txBody>
                  <a:tcPr marL="72000" marR="72000" marT="36000" marB="36000">
                    <a:lnT w="28575"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355600" algn="dec"/>
                        </a:tabLst>
                        <a:defRPr/>
                      </a:pPr>
                      <a:r>
                        <a:rPr lang="en-GB" sz="1600" dirty="0" smtClean="0"/>
                        <a:t>23/167</a:t>
                      </a:r>
                    </a:p>
                    <a:p>
                      <a:pPr marL="0" marR="0" indent="0" algn="ctr" defTabSz="914400" rtl="0" eaLnBrk="1" fontAlgn="auto" latinLnBrk="0" hangingPunct="1">
                        <a:lnSpc>
                          <a:spcPct val="100000"/>
                        </a:lnSpc>
                        <a:spcBef>
                          <a:spcPts val="0"/>
                        </a:spcBef>
                        <a:spcAft>
                          <a:spcPts val="0"/>
                        </a:spcAft>
                        <a:buClrTx/>
                        <a:buSzTx/>
                        <a:buFontTx/>
                        <a:buNone/>
                        <a:tabLst>
                          <a:tab pos="355600" algn="dec"/>
                        </a:tabLst>
                        <a:defRPr/>
                      </a:pPr>
                      <a:r>
                        <a:rPr lang="en-GB" sz="1600" dirty="0" smtClean="0"/>
                        <a:t>13.8 </a:t>
                      </a:r>
                      <a:br>
                        <a:rPr lang="en-GB" sz="1600" dirty="0" smtClean="0"/>
                      </a:br>
                      <a:r>
                        <a:rPr lang="en-GB" sz="1600" dirty="0" smtClean="0"/>
                        <a:t>(9.4, 20.0)</a:t>
                      </a:r>
                    </a:p>
                  </a:txBody>
                  <a:tcPr marL="72000" marR="72000" marT="36000" marB="36000">
                    <a:lnT w="28575"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355600" algn="dec"/>
                        </a:tabLst>
                        <a:defRPr/>
                      </a:pPr>
                      <a:endParaRPr lang="en-GB" sz="1600" dirty="0" smtClean="0"/>
                    </a:p>
                    <a:p>
                      <a:pPr marL="0" marR="0" indent="0" algn="ctr" defTabSz="914400" rtl="0" eaLnBrk="1" fontAlgn="auto" latinLnBrk="0" hangingPunct="1">
                        <a:lnSpc>
                          <a:spcPct val="100000"/>
                        </a:lnSpc>
                        <a:spcBef>
                          <a:spcPts val="0"/>
                        </a:spcBef>
                        <a:spcAft>
                          <a:spcPts val="0"/>
                        </a:spcAft>
                        <a:buClrTx/>
                        <a:buSzTx/>
                        <a:buFontTx/>
                        <a:buNone/>
                        <a:tabLst>
                          <a:tab pos="355600" algn="dec"/>
                        </a:tabLst>
                        <a:defRPr/>
                      </a:pPr>
                      <a:r>
                        <a:rPr lang="en-GB" sz="1600" dirty="0" smtClean="0"/>
                        <a:t>1.76</a:t>
                      </a:r>
                    </a:p>
                    <a:p>
                      <a:pPr marL="0" marR="0" indent="0" algn="ctr" defTabSz="914400" rtl="0" eaLnBrk="1" fontAlgn="auto" latinLnBrk="0" hangingPunct="1">
                        <a:lnSpc>
                          <a:spcPct val="100000"/>
                        </a:lnSpc>
                        <a:spcBef>
                          <a:spcPts val="0"/>
                        </a:spcBef>
                        <a:spcAft>
                          <a:spcPts val="0"/>
                        </a:spcAft>
                        <a:buClrTx/>
                        <a:buSzTx/>
                        <a:buFontTx/>
                        <a:buNone/>
                        <a:tabLst>
                          <a:tab pos="355600" algn="dec"/>
                        </a:tabLst>
                        <a:defRPr/>
                      </a:pPr>
                      <a:r>
                        <a:rPr lang="en-GB" sz="1600" dirty="0" smtClean="0"/>
                        <a:t>(1.11, 2.82)</a:t>
                      </a:r>
                    </a:p>
                  </a:txBody>
                  <a:tcPr marL="72000" marR="72000" marT="36000" marB="36000">
                    <a:lnT w="28575"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355600" algn="dec"/>
                        </a:tabLst>
                        <a:defRPr/>
                      </a:pPr>
                      <a:endParaRPr lang="en-GB" sz="1600" dirty="0" smtClean="0"/>
                    </a:p>
                    <a:p>
                      <a:pPr marL="0" marR="0" indent="0" algn="ctr" defTabSz="914400" rtl="0" eaLnBrk="1" fontAlgn="auto" latinLnBrk="0" hangingPunct="1">
                        <a:lnSpc>
                          <a:spcPct val="100000"/>
                        </a:lnSpc>
                        <a:spcBef>
                          <a:spcPts val="0"/>
                        </a:spcBef>
                        <a:spcAft>
                          <a:spcPts val="0"/>
                        </a:spcAft>
                        <a:buClrTx/>
                        <a:buSzTx/>
                        <a:buFontTx/>
                        <a:buNone/>
                        <a:tabLst>
                          <a:tab pos="355600" algn="dec"/>
                        </a:tabLst>
                        <a:defRPr/>
                      </a:pPr>
                      <a:r>
                        <a:rPr lang="en-GB" sz="1600" dirty="0" smtClean="0"/>
                        <a:t>0.017</a:t>
                      </a:r>
                    </a:p>
                  </a:txBody>
                  <a:tcPr marL="72000" marR="72000" marT="36000" marB="36000">
                    <a:lnT w="28575" cap="flat" cmpd="sng" algn="ctr">
                      <a:solidFill>
                        <a:schemeClr val="bg1"/>
                      </a:solidFill>
                      <a:prstDash val="solid"/>
                      <a:round/>
                      <a:headEnd type="none" w="med" len="med"/>
                      <a:tailEnd type="none" w="med" len="med"/>
                    </a:lnT>
                  </a:tcPr>
                </a:tc>
              </a:tr>
            </a:tbl>
          </a:graphicData>
        </a:graphic>
      </p:graphicFrame>
      <p:sp>
        <p:nvSpPr>
          <p:cNvPr id="262172" name="TextBox 11"/>
          <p:cNvSpPr txBox="1">
            <a:spLocks noChangeArrowheads="1"/>
          </p:cNvSpPr>
          <p:nvPr/>
        </p:nvSpPr>
        <p:spPr bwMode="auto">
          <a:xfrm>
            <a:off x="373063" y="5413375"/>
            <a:ext cx="927100" cy="277813"/>
          </a:xfrm>
          <a:prstGeom prst="rect">
            <a:avLst/>
          </a:prstGeom>
          <a:noFill/>
          <a:ln w="9525">
            <a:noFill/>
            <a:miter lim="800000"/>
            <a:headEnd/>
            <a:tailEnd/>
          </a:ln>
        </p:spPr>
        <p:txBody>
          <a:bodyPr wrap="none">
            <a:spAutoFit/>
          </a:bodyPr>
          <a:lstStyle/>
          <a:p>
            <a:r>
              <a:rPr lang="en-US" sz="1200">
                <a:solidFill>
                  <a:srgbClr val="000000"/>
                </a:solidFill>
                <a:cs typeface="Arial" charset="0"/>
              </a:rPr>
              <a:t>*0.3 mg/dL</a:t>
            </a:r>
          </a:p>
        </p:txBody>
      </p:sp>
      <p:sp>
        <p:nvSpPr>
          <p:cNvPr id="14" name="Text Box 33"/>
          <p:cNvSpPr txBox="1">
            <a:spLocks noChangeArrowheads="1"/>
          </p:cNvSpPr>
          <p:nvPr/>
        </p:nvSpPr>
        <p:spPr bwMode="auto">
          <a:xfrm>
            <a:off x="342900" y="5540117"/>
            <a:ext cx="8059738" cy="261610"/>
          </a:xfrm>
          <a:prstGeom prst="rect">
            <a:avLst/>
          </a:prstGeom>
          <a:noFill/>
          <a:ln w="9525">
            <a:noFill/>
            <a:miter lim="800000"/>
            <a:headEnd/>
            <a:tailEnd/>
          </a:ln>
        </p:spPr>
        <p:txBody>
          <a:bodyPr>
            <a:spAutoFit/>
          </a:bodyPr>
          <a:lstStyle/>
          <a:p>
            <a:pPr>
              <a:defRPr/>
            </a:pPr>
            <a:r>
              <a:rPr lang="en-US" sz="1100" kern="0" dirty="0">
                <a:solidFill>
                  <a:schemeClr val="bg1"/>
                </a:solidFill>
                <a:latin typeface="Arial" pitchFamily="34" charset="0"/>
                <a:cs typeface="Arial" pitchFamily="34" charset="0"/>
              </a:rPr>
              <a:t>AHF=acute heart failure; CI=confidence interval; KM=Kaplan-Meier; </a:t>
            </a:r>
            <a:r>
              <a:rPr lang="en-GB" sz="1100" dirty="0">
                <a:solidFill>
                  <a:schemeClr val="bg1"/>
                </a:solidFill>
                <a:latin typeface="Arial" pitchFamily="34" charset="0"/>
                <a:cs typeface="Arial" pitchFamily="34" charset="0"/>
              </a:rPr>
              <a:t>RELAX-AHF=RELAXin in Acute Heart </a:t>
            </a:r>
            <a:r>
              <a:rPr lang="en-GB" sz="1100" dirty="0" smtClean="0">
                <a:solidFill>
                  <a:schemeClr val="bg1"/>
                </a:solidFill>
                <a:latin typeface="Arial" pitchFamily="34" charset="0"/>
                <a:cs typeface="Arial" pitchFamily="34" charset="0"/>
              </a:rPr>
              <a:t>Failure</a:t>
            </a:r>
            <a:endParaRPr lang="en-US" sz="1100" kern="0" dirty="0">
              <a:solidFill>
                <a:schemeClr val="bg1"/>
              </a:solidFill>
              <a:latin typeface="Arial" pitchFamily="34" charset="0"/>
              <a:cs typeface="Arial" pitchFamily="34" charset="0"/>
            </a:endParaRPr>
          </a:p>
        </p:txBody>
      </p:sp>
      <p:sp>
        <p:nvSpPr>
          <p:cNvPr id="8" name="Text Box 33"/>
          <p:cNvSpPr txBox="1">
            <a:spLocks noChangeArrowheads="1"/>
          </p:cNvSpPr>
          <p:nvPr/>
        </p:nvSpPr>
        <p:spPr bwMode="auto">
          <a:xfrm>
            <a:off x="5504506" y="6108454"/>
            <a:ext cx="3448883" cy="600164"/>
          </a:xfrm>
          <a:prstGeom prst="rect">
            <a:avLst/>
          </a:prstGeom>
          <a:noFill/>
          <a:ln w="9525">
            <a:noFill/>
            <a:miter lim="800000"/>
            <a:headEnd/>
            <a:tailEnd/>
          </a:ln>
        </p:spPr>
        <p:txBody>
          <a:bodyPr wrap="square">
            <a:spAutoFit/>
          </a:bodyPr>
          <a:lstStyle/>
          <a:p>
            <a:pPr algn="r">
              <a:defRPr/>
            </a:pPr>
            <a:r>
              <a:rPr lang="en-GB" sz="1100" dirty="0" smtClean="0">
                <a:solidFill>
                  <a:schemeClr val="bg1"/>
                </a:solidFill>
                <a:latin typeface="Arial" pitchFamily="34" charset="0"/>
                <a:cs typeface="Arial" pitchFamily="34" charset="0"/>
              </a:rPr>
              <a:t>1</a:t>
            </a:r>
            <a:r>
              <a:rPr lang="en-GB" sz="1100" dirty="0">
                <a:solidFill>
                  <a:schemeClr val="bg1"/>
                </a:solidFill>
                <a:latin typeface="Arial" pitchFamily="34" charset="0"/>
                <a:cs typeface="Arial" pitchFamily="34" charset="0"/>
              </a:rPr>
              <a:t>. Cotter et al. Am Heart J. 2008;155:9–18 </a:t>
            </a:r>
            <a:br>
              <a:rPr lang="en-GB" sz="1100" dirty="0">
                <a:solidFill>
                  <a:schemeClr val="bg1"/>
                </a:solidFill>
                <a:latin typeface="Arial" pitchFamily="34" charset="0"/>
                <a:cs typeface="Arial" pitchFamily="34" charset="0"/>
              </a:rPr>
            </a:br>
            <a:r>
              <a:rPr lang="en-GB" sz="1100" dirty="0">
                <a:solidFill>
                  <a:schemeClr val="bg1"/>
                </a:solidFill>
                <a:latin typeface="Arial" pitchFamily="34" charset="0"/>
                <a:cs typeface="Arial" pitchFamily="34" charset="0"/>
              </a:rPr>
              <a:t>2. Gottlieb et al. J Card Fail 2002;8:136–41</a:t>
            </a:r>
          </a:p>
          <a:p>
            <a:pPr algn="r">
              <a:defRPr/>
            </a:pPr>
            <a:r>
              <a:rPr lang="en-US" sz="1100" kern="0" dirty="0">
                <a:solidFill>
                  <a:schemeClr val="bg1"/>
                </a:solidFill>
                <a:latin typeface="Arial" pitchFamily="34" charset="0"/>
                <a:cs typeface="Arial" pitchFamily="34" charset="0"/>
              </a:rPr>
              <a:t>3. Metra et al. J Am </a:t>
            </a:r>
            <a:r>
              <a:rPr lang="en-US" sz="1100" kern="0" dirty="0" err="1">
                <a:solidFill>
                  <a:schemeClr val="bg1"/>
                </a:solidFill>
                <a:latin typeface="Arial" pitchFamily="34" charset="0"/>
                <a:cs typeface="Arial" pitchFamily="34" charset="0"/>
              </a:rPr>
              <a:t>Coll</a:t>
            </a:r>
            <a:r>
              <a:rPr lang="en-US" sz="1100" kern="0" dirty="0">
                <a:solidFill>
                  <a:schemeClr val="bg1"/>
                </a:solidFill>
                <a:latin typeface="Arial" pitchFamily="34" charset="0"/>
                <a:cs typeface="Arial" pitchFamily="34" charset="0"/>
              </a:rPr>
              <a:t> </a:t>
            </a:r>
            <a:r>
              <a:rPr lang="en-US" sz="1100" kern="0" dirty="0" err="1">
                <a:solidFill>
                  <a:schemeClr val="bg1"/>
                </a:solidFill>
                <a:latin typeface="Arial" pitchFamily="34" charset="0"/>
                <a:cs typeface="Arial" pitchFamily="34" charset="0"/>
              </a:rPr>
              <a:t>Cardiol</a:t>
            </a:r>
            <a:r>
              <a:rPr lang="en-US" sz="1100" kern="0" dirty="0">
                <a:solidFill>
                  <a:schemeClr val="bg1"/>
                </a:solidFill>
                <a:latin typeface="Arial" pitchFamily="34" charset="0"/>
                <a:cs typeface="Arial" pitchFamily="34" charset="0"/>
              </a:rPr>
              <a:t> 2013;61:196–206</a:t>
            </a:r>
          </a:p>
        </p:txBody>
      </p:sp>
    </p:spTree>
    <p:extLst>
      <p:ext uri="{BB962C8B-B14F-4D97-AF65-F5344CB8AC3E}">
        <p14:creationId xmlns="" xmlns:p14="http://schemas.microsoft.com/office/powerpoint/2010/main" val="426139979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2"/>
          <p:cNvSpPr>
            <a:spLocks noGrp="1"/>
          </p:cNvSpPr>
          <p:nvPr>
            <p:ph type="title"/>
          </p:nvPr>
        </p:nvSpPr>
        <p:spPr>
          <a:xfrm>
            <a:off x="539751" y="319088"/>
            <a:ext cx="7291498" cy="793750"/>
          </a:xfrm>
        </p:spPr>
        <p:txBody>
          <a:bodyPr>
            <a:normAutofit fontScale="90000"/>
          </a:bodyPr>
          <a:lstStyle/>
          <a:p>
            <a:r>
              <a:rPr lang="en-GB" sz="2400" dirty="0" smtClean="0"/>
              <a:t>RELAX AHF: worsening renal function increases the risk of 180-day mortality in patients with AHF</a:t>
            </a:r>
          </a:p>
        </p:txBody>
      </p:sp>
      <p:sp>
        <p:nvSpPr>
          <p:cNvPr id="14" name="Text Box 33"/>
          <p:cNvSpPr txBox="1">
            <a:spLocks noChangeArrowheads="1"/>
          </p:cNvSpPr>
          <p:nvPr/>
        </p:nvSpPr>
        <p:spPr bwMode="auto">
          <a:xfrm>
            <a:off x="5634917" y="6436985"/>
            <a:ext cx="3361930" cy="261610"/>
          </a:xfrm>
          <a:prstGeom prst="rect">
            <a:avLst/>
          </a:prstGeom>
          <a:noFill/>
          <a:ln w="9525">
            <a:noFill/>
            <a:miter lim="800000"/>
            <a:headEnd/>
            <a:tailEnd/>
          </a:ln>
        </p:spPr>
        <p:txBody>
          <a:bodyPr wrap="square">
            <a:spAutoFit/>
          </a:bodyPr>
          <a:lstStyle/>
          <a:p>
            <a:pPr algn="r">
              <a:defRPr/>
            </a:pPr>
            <a:r>
              <a:rPr lang="en-US" sz="1100" kern="0" dirty="0" err="1" smtClean="0">
                <a:solidFill>
                  <a:schemeClr val="bg1"/>
                </a:solidFill>
                <a:latin typeface="Arial" pitchFamily="34" charset="0"/>
                <a:cs typeface="Arial" pitchFamily="34" charset="0"/>
              </a:rPr>
              <a:t>Metra</a:t>
            </a:r>
            <a:r>
              <a:rPr lang="en-US" sz="1100" kern="0" dirty="0" smtClean="0">
                <a:solidFill>
                  <a:schemeClr val="bg1"/>
                </a:solidFill>
                <a:latin typeface="Arial" pitchFamily="34" charset="0"/>
                <a:cs typeface="Arial" pitchFamily="34" charset="0"/>
              </a:rPr>
              <a:t> </a:t>
            </a:r>
            <a:r>
              <a:rPr lang="en-US" sz="1100" kern="0" dirty="0">
                <a:solidFill>
                  <a:schemeClr val="bg1"/>
                </a:solidFill>
                <a:latin typeface="Arial" pitchFamily="34" charset="0"/>
                <a:cs typeface="Arial" pitchFamily="34" charset="0"/>
              </a:rPr>
              <a:t>et al. J Am </a:t>
            </a:r>
            <a:r>
              <a:rPr lang="en-US" sz="1100" kern="0" dirty="0" err="1">
                <a:solidFill>
                  <a:schemeClr val="bg1"/>
                </a:solidFill>
                <a:latin typeface="Arial" pitchFamily="34" charset="0"/>
                <a:cs typeface="Arial" pitchFamily="34" charset="0"/>
              </a:rPr>
              <a:t>Coll</a:t>
            </a:r>
            <a:r>
              <a:rPr lang="en-US" sz="1100" kern="0" dirty="0">
                <a:solidFill>
                  <a:schemeClr val="bg1"/>
                </a:solidFill>
                <a:latin typeface="Arial" pitchFamily="34" charset="0"/>
                <a:cs typeface="Arial" pitchFamily="34" charset="0"/>
              </a:rPr>
              <a:t> </a:t>
            </a:r>
            <a:r>
              <a:rPr lang="en-US" sz="1100" kern="0" dirty="0" err="1">
                <a:solidFill>
                  <a:schemeClr val="bg1"/>
                </a:solidFill>
                <a:latin typeface="Arial" pitchFamily="34" charset="0"/>
                <a:cs typeface="Arial" pitchFamily="34" charset="0"/>
              </a:rPr>
              <a:t>Cardiol</a:t>
            </a:r>
            <a:r>
              <a:rPr lang="en-US" sz="1100" kern="0" dirty="0">
                <a:solidFill>
                  <a:schemeClr val="bg1"/>
                </a:solidFill>
                <a:latin typeface="Arial" pitchFamily="34" charset="0"/>
                <a:cs typeface="Arial" pitchFamily="34" charset="0"/>
              </a:rPr>
              <a:t> 2013;61:196–206</a:t>
            </a:r>
          </a:p>
        </p:txBody>
      </p:sp>
      <p:grpSp>
        <p:nvGrpSpPr>
          <p:cNvPr id="2" name="Group 1"/>
          <p:cNvGrpSpPr>
            <a:grpSpLocks/>
          </p:cNvGrpSpPr>
          <p:nvPr/>
        </p:nvGrpSpPr>
        <p:grpSpPr bwMode="auto">
          <a:xfrm>
            <a:off x="1053816" y="1514015"/>
            <a:ext cx="7251700" cy="4189412"/>
            <a:chOff x="3862552" y="2127596"/>
            <a:chExt cx="7252366" cy="4189220"/>
          </a:xfrm>
        </p:grpSpPr>
        <p:sp>
          <p:nvSpPr>
            <p:cNvPr id="9" name="Text Box 6"/>
            <p:cNvSpPr txBox="1">
              <a:spLocks noChangeArrowheads="1"/>
            </p:cNvSpPr>
            <p:nvPr/>
          </p:nvSpPr>
          <p:spPr bwMode="auto">
            <a:xfrm>
              <a:off x="5445434" y="5275464"/>
              <a:ext cx="3589668" cy="366696"/>
            </a:xfrm>
            <a:prstGeom prst="rect">
              <a:avLst/>
            </a:prstGeom>
            <a:noFill/>
            <a:ln w="9525">
              <a:noFill/>
              <a:miter lim="800000"/>
              <a:headEnd/>
              <a:tailEnd/>
            </a:ln>
          </p:spPr>
          <p:txBody>
            <a:bodyPr/>
            <a:lstStyle/>
            <a:p>
              <a:pPr>
                <a:tabLst>
                  <a:tab pos="376238" algn="ctr"/>
                  <a:tab pos="719138" algn="ctr"/>
                  <a:tab pos="1052513" algn="ctr"/>
                  <a:tab pos="1376363" algn="ctr"/>
                  <a:tab pos="1714500" algn="ctr"/>
                  <a:tab pos="2047875" algn="ctr"/>
                  <a:tab pos="2371725" algn="ctr"/>
                  <a:tab pos="2705100" algn="ctr"/>
                  <a:tab pos="3038475" algn="ctr"/>
                </a:tabLst>
                <a:defRPr/>
              </a:pPr>
              <a:r>
                <a:rPr lang="en-GB" sz="1400" dirty="0">
                  <a:solidFill>
                    <a:schemeClr val="bg1"/>
                  </a:solidFill>
                  <a:latin typeface="Arial"/>
                </a:rPr>
                <a:t>0	20	40	60	80	100	120	140	160	180</a:t>
              </a:r>
            </a:p>
          </p:txBody>
        </p:sp>
        <p:sp>
          <p:nvSpPr>
            <p:cNvPr id="15" name="Text Box 9"/>
            <p:cNvSpPr txBox="1">
              <a:spLocks noChangeArrowheads="1"/>
            </p:cNvSpPr>
            <p:nvPr/>
          </p:nvSpPr>
          <p:spPr bwMode="auto">
            <a:xfrm rot="16200000">
              <a:off x="3265778" y="3680073"/>
              <a:ext cx="2639892" cy="388974"/>
            </a:xfrm>
            <a:prstGeom prst="rect">
              <a:avLst/>
            </a:prstGeom>
            <a:noFill/>
            <a:ln w="9525">
              <a:noFill/>
              <a:miter lim="800000"/>
              <a:headEnd/>
              <a:tailEnd/>
            </a:ln>
          </p:spPr>
          <p:txBody>
            <a:bodyPr/>
            <a:lstStyle/>
            <a:p>
              <a:pPr algn="ctr">
                <a:defRPr/>
              </a:pPr>
              <a:r>
                <a:rPr lang="en-GB" sz="1600" dirty="0">
                  <a:solidFill>
                    <a:schemeClr val="bg1"/>
                  </a:solidFill>
                  <a:latin typeface="Arial"/>
                </a:rPr>
                <a:t>Cumulative risk </a:t>
              </a:r>
              <a:br>
                <a:rPr lang="en-GB" sz="1600" dirty="0">
                  <a:solidFill>
                    <a:schemeClr val="bg1"/>
                  </a:solidFill>
                  <a:latin typeface="Arial"/>
                </a:rPr>
              </a:br>
              <a:r>
                <a:rPr lang="en-GB" sz="1600" dirty="0">
                  <a:solidFill>
                    <a:schemeClr val="bg1"/>
                  </a:solidFill>
                  <a:latin typeface="Arial"/>
                </a:rPr>
                <a:t>(all-cause mortality)</a:t>
              </a:r>
            </a:p>
          </p:txBody>
        </p:sp>
        <p:sp>
          <p:nvSpPr>
            <p:cNvPr id="264200" name="Text Box 9"/>
            <p:cNvSpPr txBox="1">
              <a:spLocks noChangeArrowheads="1"/>
            </p:cNvSpPr>
            <p:nvPr/>
          </p:nvSpPr>
          <p:spPr bwMode="auto">
            <a:xfrm>
              <a:off x="5001463" y="2431614"/>
              <a:ext cx="548597" cy="338538"/>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0.20</a:t>
              </a:r>
            </a:p>
          </p:txBody>
        </p:sp>
        <p:sp>
          <p:nvSpPr>
            <p:cNvPr id="17" name="Rectangle 10"/>
            <p:cNvSpPr>
              <a:spLocks noChangeArrowheads="1"/>
            </p:cNvSpPr>
            <p:nvPr/>
          </p:nvSpPr>
          <p:spPr bwMode="auto">
            <a:xfrm>
              <a:off x="5386692" y="2127596"/>
              <a:ext cx="3289602" cy="36987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Aft>
                  <a:spcPts val="0"/>
                </a:spcAft>
                <a:buClr>
                  <a:srgbClr val="FCAF17"/>
                </a:buClr>
                <a:buSzPct val="110000"/>
                <a:buFont typeface="Wingdings" pitchFamily="2" charset="2"/>
                <a:buNone/>
                <a:defRPr/>
              </a:pPr>
              <a:r>
                <a:rPr lang="en-GB" sz="1800" b="1" dirty="0">
                  <a:solidFill>
                    <a:schemeClr val="bg1"/>
                  </a:solidFill>
                  <a:latin typeface="Arial" pitchFamily="34" charset="0"/>
                  <a:cs typeface="Arial" pitchFamily="34" charset="0"/>
                </a:rPr>
                <a:t>Cystatin C</a:t>
              </a:r>
              <a:endParaRPr lang="en-GB" sz="1800" b="1" dirty="0">
                <a:solidFill>
                  <a:schemeClr val="bg1"/>
                </a:solidFill>
                <a:latin typeface="Arial"/>
              </a:endParaRPr>
            </a:p>
          </p:txBody>
        </p:sp>
        <p:sp>
          <p:nvSpPr>
            <p:cNvPr id="18" name="Rectangle 108"/>
            <p:cNvSpPr>
              <a:spLocks noChangeArrowheads="1"/>
            </p:cNvSpPr>
            <p:nvPr/>
          </p:nvSpPr>
          <p:spPr bwMode="auto">
            <a:xfrm>
              <a:off x="5591498" y="5504053"/>
              <a:ext cx="3005414" cy="338123"/>
            </a:xfrm>
            <a:prstGeom prst="rect">
              <a:avLst/>
            </a:prstGeom>
            <a:noFill/>
            <a:ln w="9525">
              <a:noFill/>
              <a:miter lim="800000"/>
              <a:headEnd/>
              <a:tailEnd/>
            </a:ln>
          </p:spPr>
          <p:txBody>
            <a:bodyPr>
              <a:spAutoFit/>
            </a:bodyPr>
            <a:lstStyle/>
            <a:p>
              <a:pPr algn="ctr">
                <a:spcBef>
                  <a:spcPct val="75000"/>
                </a:spcBef>
                <a:buClr>
                  <a:srgbClr val="FCAF17"/>
                </a:buClr>
                <a:buSzPct val="110000"/>
                <a:buFont typeface="Wingdings" pitchFamily="2" charset="2"/>
                <a:buNone/>
                <a:defRPr/>
              </a:pPr>
              <a:r>
                <a:rPr lang="en-GB" altLang="ja-JP" sz="1600" dirty="0">
                  <a:solidFill>
                    <a:schemeClr val="bg1"/>
                  </a:solidFill>
                  <a:latin typeface="Arial"/>
                  <a:ea typeface="MS PGothic" pitchFamily="34" charset="-128"/>
                </a:rPr>
                <a:t>Study day</a:t>
              </a:r>
              <a:endParaRPr lang="en-US" altLang="ja-JP" sz="1600" dirty="0">
                <a:solidFill>
                  <a:schemeClr val="bg1"/>
                </a:solidFill>
                <a:latin typeface="Arial"/>
                <a:ea typeface="MS PGothic" pitchFamily="34" charset="-128"/>
              </a:endParaRPr>
            </a:p>
          </p:txBody>
        </p:sp>
        <p:sp>
          <p:nvSpPr>
            <p:cNvPr id="264203" name="Text Box 9"/>
            <p:cNvSpPr txBox="1">
              <a:spLocks noChangeArrowheads="1"/>
            </p:cNvSpPr>
            <p:nvPr/>
          </p:nvSpPr>
          <p:spPr bwMode="auto">
            <a:xfrm>
              <a:off x="5001463" y="5084713"/>
              <a:ext cx="548597" cy="338538"/>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0.00</a:t>
              </a:r>
            </a:p>
          </p:txBody>
        </p:sp>
        <p:sp>
          <p:nvSpPr>
            <p:cNvPr id="264204" name="Text Box 9"/>
            <p:cNvSpPr txBox="1">
              <a:spLocks noChangeArrowheads="1"/>
            </p:cNvSpPr>
            <p:nvPr/>
          </p:nvSpPr>
          <p:spPr bwMode="auto">
            <a:xfrm>
              <a:off x="5001463" y="3090947"/>
              <a:ext cx="548597" cy="338538"/>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0.15</a:t>
              </a:r>
            </a:p>
          </p:txBody>
        </p:sp>
        <p:sp>
          <p:nvSpPr>
            <p:cNvPr id="264205" name="Text Box 9"/>
            <p:cNvSpPr txBox="1">
              <a:spLocks noChangeArrowheads="1"/>
            </p:cNvSpPr>
            <p:nvPr/>
          </p:nvSpPr>
          <p:spPr bwMode="auto">
            <a:xfrm>
              <a:off x="5001463" y="3750280"/>
              <a:ext cx="548597" cy="338538"/>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0.10</a:t>
              </a:r>
            </a:p>
          </p:txBody>
        </p:sp>
        <p:sp>
          <p:nvSpPr>
            <p:cNvPr id="264206" name="Text Box 9"/>
            <p:cNvSpPr txBox="1">
              <a:spLocks noChangeArrowheads="1"/>
            </p:cNvSpPr>
            <p:nvPr/>
          </p:nvSpPr>
          <p:spPr bwMode="auto">
            <a:xfrm>
              <a:off x="5001463" y="4409613"/>
              <a:ext cx="548597" cy="338538"/>
            </a:xfrm>
            <a:prstGeom prst="rect">
              <a:avLst/>
            </a:prstGeom>
            <a:noFill/>
            <a:ln w="9525">
              <a:noFill/>
              <a:miter lim="800000"/>
              <a:headEnd/>
              <a:tailEnd/>
            </a:ln>
          </p:spPr>
          <p:txBody>
            <a:bodyPr wrap="none">
              <a:spAutoFit/>
            </a:bodyPr>
            <a:lstStyle/>
            <a:p>
              <a:pPr algn="r">
                <a:spcAft>
                  <a:spcPts val="900"/>
                </a:spcAft>
              </a:pPr>
              <a:r>
                <a:rPr lang="en-GB" sz="1600" dirty="0">
                  <a:solidFill>
                    <a:schemeClr val="bg1"/>
                  </a:solidFill>
                  <a:cs typeface="Arial" charset="0"/>
                </a:rPr>
                <a:t>0.05</a:t>
              </a:r>
            </a:p>
          </p:txBody>
        </p:sp>
        <p:sp>
          <p:nvSpPr>
            <p:cNvPr id="23" name="Rectangle 108"/>
            <p:cNvSpPr>
              <a:spLocks noChangeArrowheads="1"/>
            </p:cNvSpPr>
            <p:nvPr/>
          </p:nvSpPr>
          <p:spPr bwMode="auto">
            <a:xfrm>
              <a:off x="3862552" y="5592949"/>
              <a:ext cx="5242406" cy="723867"/>
            </a:xfrm>
            <a:prstGeom prst="rect">
              <a:avLst/>
            </a:prstGeom>
            <a:noFill/>
            <a:ln w="9525">
              <a:noFill/>
              <a:miter lim="800000"/>
              <a:headEnd/>
              <a:tailEnd/>
            </a:ln>
          </p:spPr>
          <p:txBody>
            <a:bodyPr lIns="0">
              <a:spAutoFit/>
            </a:bodyPr>
            <a:lstStyle/>
            <a:p>
              <a:pPr>
                <a:spcBef>
                  <a:spcPts val="0"/>
                </a:spcBef>
                <a:spcAft>
                  <a:spcPts val="300"/>
                </a:spcAft>
                <a:buClr>
                  <a:srgbClr val="FCAF17"/>
                </a:buClr>
                <a:buSzPct val="110000"/>
                <a:buFont typeface="Wingdings" pitchFamily="2" charset="2"/>
                <a:buNone/>
                <a:tabLst>
                  <a:tab pos="1419225" algn="ctr"/>
                  <a:tab pos="1747838" algn="ctr"/>
                  <a:tab pos="2076450" algn="ctr"/>
                  <a:tab pos="2409825" algn="ctr"/>
                  <a:tab pos="2747963" algn="ctr"/>
                  <a:tab pos="3071813" algn="ctr"/>
                  <a:tab pos="3409950" algn="ctr"/>
                  <a:tab pos="3738563" algn="ctr"/>
                  <a:tab pos="4071938" algn="ctr"/>
                  <a:tab pos="4410075" algn="ctr"/>
                </a:tabLst>
                <a:defRPr/>
              </a:pPr>
              <a:r>
                <a:rPr lang="en-GB" altLang="ja-JP" sz="1200" dirty="0">
                  <a:solidFill>
                    <a:schemeClr val="bg1"/>
                  </a:solidFill>
                  <a:latin typeface="Arial"/>
                  <a:ea typeface="MS PGothic" pitchFamily="34" charset="-128"/>
                </a:rPr>
                <a:t>Number at risk:</a:t>
              </a:r>
            </a:p>
            <a:p>
              <a:pPr>
                <a:spcBef>
                  <a:spcPts val="0"/>
                </a:spcBef>
                <a:spcAft>
                  <a:spcPts val="300"/>
                </a:spcAft>
                <a:buClr>
                  <a:srgbClr val="FCAF17"/>
                </a:buClr>
                <a:buSzPct val="110000"/>
                <a:buFont typeface="Wingdings" pitchFamily="2" charset="2"/>
                <a:buNone/>
                <a:tabLst>
                  <a:tab pos="1419225" algn="ctr"/>
                  <a:tab pos="1747838" algn="ctr"/>
                  <a:tab pos="2076450" algn="ctr"/>
                  <a:tab pos="2409825" algn="ctr"/>
                  <a:tab pos="2747963" algn="ctr"/>
                  <a:tab pos="3071813" algn="ctr"/>
                  <a:tab pos="3409950" algn="ctr"/>
                  <a:tab pos="3738563" algn="ctr"/>
                  <a:tab pos="4071938" algn="ctr"/>
                  <a:tab pos="4410075" algn="ctr"/>
                </a:tabLst>
                <a:defRPr/>
              </a:pPr>
              <a:r>
                <a:rPr lang="en-US" altLang="ja-JP" sz="1200" dirty="0">
                  <a:solidFill>
                    <a:schemeClr val="bg1"/>
                  </a:solidFill>
                  <a:latin typeface="Arial"/>
                  <a:ea typeface="MS PGothic" pitchFamily="34" charset="-128"/>
                </a:rPr>
                <a:t>&lt;22 nmol/L increase		869	851	841	834	826	819	815	804	798	687</a:t>
              </a:r>
            </a:p>
            <a:p>
              <a:pPr>
                <a:spcBef>
                  <a:spcPts val="0"/>
                </a:spcBef>
                <a:spcAft>
                  <a:spcPts val="300"/>
                </a:spcAft>
                <a:buClr>
                  <a:srgbClr val="FCAF17"/>
                </a:buClr>
                <a:buSzPct val="110000"/>
                <a:buFont typeface="Wingdings" pitchFamily="2" charset="2"/>
                <a:buNone/>
                <a:tabLst>
                  <a:tab pos="1419225" algn="ctr"/>
                  <a:tab pos="1747838" algn="ctr"/>
                  <a:tab pos="2076450" algn="ctr"/>
                  <a:tab pos="2409825" algn="ctr"/>
                  <a:tab pos="2747963" algn="ctr"/>
                  <a:tab pos="3071813" algn="ctr"/>
                  <a:tab pos="3409950" algn="ctr"/>
                  <a:tab pos="3738563" algn="ctr"/>
                  <a:tab pos="4071938" algn="ctr"/>
                  <a:tab pos="4410075" algn="ctr"/>
                </a:tabLst>
                <a:defRPr/>
              </a:pPr>
              <a:r>
                <a:rPr lang="en-US" altLang="ja-JP" sz="1200" dirty="0">
                  <a:solidFill>
                    <a:schemeClr val="bg1"/>
                  </a:solidFill>
                  <a:latin typeface="Arial"/>
                  <a:ea typeface="MS PGothic" pitchFamily="34" charset="-128"/>
                </a:rPr>
                <a:t>≥22 nmol/L increase		212	202	199	194	187	184	181	179	179	160</a:t>
              </a:r>
            </a:p>
          </p:txBody>
        </p:sp>
        <p:sp>
          <p:nvSpPr>
            <p:cNvPr id="264208" name="Rectangle 108"/>
            <p:cNvSpPr>
              <a:spLocks noChangeArrowheads="1"/>
            </p:cNvSpPr>
            <p:nvPr/>
          </p:nvSpPr>
          <p:spPr bwMode="auto">
            <a:xfrm>
              <a:off x="8450327" y="3307992"/>
              <a:ext cx="2664591" cy="523220"/>
            </a:xfrm>
            <a:prstGeom prst="rect">
              <a:avLst/>
            </a:prstGeom>
            <a:noFill/>
            <a:ln w="9525">
              <a:noFill/>
              <a:miter lim="800000"/>
              <a:headEnd/>
              <a:tailEnd/>
            </a:ln>
          </p:spPr>
          <p:txBody>
            <a:bodyPr>
              <a:spAutoFit/>
            </a:bodyPr>
            <a:lstStyle/>
            <a:p>
              <a:pPr>
                <a:buClr>
                  <a:srgbClr val="FCAF17"/>
                </a:buClr>
                <a:buSzPct val="110000"/>
                <a:buFont typeface="Wingdings" pitchFamily="2" charset="2"/>
                <a:buNone/>
                <a:tabLst>
                  <a:tab pos="1438275" algn="l"/>
                </a:tabLst>
              </a:pPr>
              <a:r>
                <a:rPr lang="en-GB" altLang="ja-JP" sz="1400">
                  <a:solidFill>
                    <a:schemeClr val="bg1"/>
                  </a:solidFill>
                  <a:ea typeface="MS PGothic" pitchFamily="34" charset="-128"/>
                  <a:cs typeface="Arial" charset="0"/>
                </a:rPr>
                <a:t>HR 2.10 (95%CI 1.38, 3.20)</a:t>
              </a:r>
            </a:p>
            <a:p>
              <a:pPr>
                <a:buClr>
                  <a:srgbClr val="FCAF17"/>
                </a:buClr>
                <a:buSzPct val="110000"/>
                <a:buFont typeface="Wingdings" pitchFamily="2" charset="2"/>
                <a:buNone/>
                <a:tabLst>
                  <a:tab pos="1438275" algn="l"/>
                </a:tabLst>
              </a:pPr>
              <a:r>
                <a:rPr lang="en-GB" altLang="ja-JP" sz="1400">
                  <a:solidFill>
                    <a:schemeClr val="bg1"/>
                  </a:solidFill>
                  <a:ea typeface="MS PGothic" pitchFamily="34" charset="-128"/>
                  <a:cs typeface="Arial" charset="0"/>
                </a:rPr>
                <a:t>p&lt;0.001</a:t>
              </a:r>
              <a:endParaRPr lang="en-US" altLang="ja-JP" sz="1400">
                <a:solidFill>
                  <a:schemeClr val="bg1"/>
                </a:solidFill>
                <a:ea typeface="MS PGothic" pitchFamily="34" charset="-128"/>
                <a:cs typeface="Arial" charset="0"/>
              </a:endParaRPr>
            </a:p>
          </p:txBody>
        </p:sp>
        <p:grpSp>
          <p:nvGrpSpPr>
            <p:cNvPr id="3" name="Group 24"/>
            <p:cNvGrpSpPr>
              <a:grpSpLocks/>
            </p:cNvGrpSpPr>
            <p:nvPr/>
          </p:nvGrpSpPr>
          <p:grpSpPr bwMode="auto">
            <a:xfrm>
              <a:off x="5499260" y="2601309"/>
              <a:ext cx="3097213" cy="2728077"/>
              <a:chOff x="-5138738" y="1698625"/>
              <a:chExt cx="3097213" cy="3251200"/>
            </a:xfrm>
          </p:grpSpPr>
          <p:sp>
            <p:nvSpPr>
              <p:cNvPr id="264213" name="Freeform 53"/>
              <p:cNvSpPr>
                <a:spLocks/>
              </p:cNvSpPr>
              <p:nvPr/>
            </p:nvSpPr>
            <p:spPr bwMode="auto">
              <a:xfrm>
                <a:off x="-5046663" y="1698625"/>
                <a:ext cx="2989263" cy="3159125"/>
              </a:xfrm>
              <a:custGeom>
                <a:avLst/>
                <a:gdLst>
                  <a:gd name="T0" fmla="*/ 0 w 1883"/>
                  <a:gd name="T1" fmla="*/ 0 h 1990"/>
                  <a:gd name="T2" fmla="*/ 0 w 1883"/>
                  <a:gd name="T3" fmla="*/ 3159125 h 1990"/>
                  <a:gd name="T4" fmla="*/ 2989263 w 1883"/>
                  <a:gd name="T5" fmla="*/ 3159125 h 1990"/>
                  <a:gd name="T6" fmla="*/ 0 60000 65536"/>
                  <a:gd name="T7" fmla="*/ 0 60000 65536"/>
                  <a:gd name="T8" fmla="*/ 0 60000 65536"/>
                  <a:gd name="T9" fmla="*/ 0 w 1883"/>
                  <a:gd name="T10" fmla="*/ 0 h 1990"/>
                  <a:gd name="T11" fmla="*/ 1883 w 1883"/>
                  <a:gd name="T12" fmla="*/ 1990 h 1990"/>
                </a:gdLst>
                <a:ahLst/>
                <a:cxnLst>
                  <a:cxn ang="T6">
                    <a:pos x="T0" y="T1"/>
                  </a:cxn>
                  <a:cxn ang="T7">
                    <a:pos x="T2" y="T3"/>
                  </a:cxn>
                  <a:cxn ang="T8">
                    <a:pos x="T4" y="T5"/>
                  </a:cxn>
                </a:cxnLst>
                <a:rect l="T9" t="T10" r="T11" b="T12"/>
                <a:pathLst>
                  <a:path w="1883" h="1990">
                    <a:moveTo>
                      <a:pt x="0" y="0"/>
                    </a:moveTo>
                    <a:lnTo>
                      <a:pt x="0" y="1990"/>
                    </a:lnTo>
                    <a:lnTo>
                      <a:pt x="1883" y="1990"/>
                    </a:lnTo>
                  </a:path>
                </a:pathLst>
              </a:custGeom>
              <a:noFill/>
              <a:ln w="28575" cap="sq">
                <a:solidFill>
                  <a:schemeClr val="bg1"/>
                </a:solidFill>
                <a:prstDash val="solid"/>
                <a:miter lim="800000"/>
                <a:headEnd/>
                <a:tailEnd/>
              </a:ln>
            </p:spPr>
            <p:txBody>
              <a:bodyPr/>
              <a:lstStyle/>
              <a:p>
                <a:endParaRPr lang="en-US" sz="1800">
                  <a:solidFill>
                    <a:schemeClr val="bg1"/>
                  </a:solidFill>
                  <a:cs typeface="Arial" charset="0"/>
                </a:endParaRPr>
              </a:p>
            </p:txBody>
          </p:sp>
          <p:sp>
            <p:nvSpPr>
              <p:cNvPr id="264214" name="Line 54"/>
              <p:cNvSpPr>
                <a:spLocks noChangeShapeType="1"/>
              </p:cNvSpPr>
              <p:nvPr/>
            </p:nvSpPr>
            <p:spPr bwMode="auto">
              <a:xfrm>
                <a:off x="-5138738" y="4857750"/>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15" name="Line 55"/>
              <p:cNvSpPr>
                <a:spLocks noChangeShapeType="1"/>
              </p:cNvSpPr>
              <p:nvPr/>
            </p:nvSpPr>
            <p:spPr bwMode="auto">
              <a:xfrm flipV="1">
                <a:off x="-5046663"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16" name="Line 56"/>
              <p:cNvSpPr>
                <a:spLocks noChangeShapeType="1"/>
              </p:cNvSpPr>
              <p:nvPr/>
            </p:nvSpPr>
            <p:spPr bwMode="auto">
              <a:xfrm flipV="1">
                <a:off x="-4716463"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17" name="Line 57"/>
              <p:cNvSpPr>
                <a:spLocks noChangeShapeType="1"/>
              </p:cNvSpPr>
              <p:nvPr/>
            </p:nvSpPr>
            <p:spPr bwMode="auto">
              <a:xfrm flipV="1">
                <a:off x="-4383088"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18" name="Line 58"/>
              <p:cNvSpPr>
                <a:spLocks noChangeShapeType="1"/>
              </p:cNvSpPr>
              <p:nvPr/>
            </p:nvSpPr>
            <p:spPr bwMode="auto">
              <a:xfrm flipV="1">
                <a:off x="-4049713"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19" name="Line 59"/>
              <p:cNvSpPr>
                <a:spLocks noChangeShapeType="1"/>
              </p:cNvSpPr>
              <p:nvPr/>
            </p:nvSpPr>
            <p:spPr bwMode="auto">
              <a:xfrm flipV="1">
                <a:off x="-3719513"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0" name="Line 60"/>
              <p:cNvSpPr>
                <a:spLocks noChangeShapeType="1"/>
              </p:cNvSpPr>
              <p:nvPr/>
            </p:nvSpPr>
            <p:spPr bwMode="auto">
              <a:xfrm flipV="1">
                <a:off x="-3387725"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1" name="Line 61"/>
              <p:cNvSpPr>
                <a:spLocks noChangeShapeType="1"/>
              </p:cNvSpPr>
              <p:nvPr/>
            </p:nvSpPr>
            <p:spPr bwMode="auto">
              <a:xfrm flipV="1">
                <a:off x="-3054350"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2" name="Line 62"/>
              <p:cNvSpPr>
                <a:spLocks noChangeShapeType="1"/>
              </p:cNvSpPr>
              <p:nvPr/>
            </p:nvSpPr>
            <p:spPr bwMode="auto">
              <a:xfrm flipV="1">
                <a:off x="-2724150"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3" name="Line 63"/>
              <p:cNvSpPr>
                <a:spLocks noChangeShapeType="1"/>
              </p:cNvSpPr>
              <p:nvPr/>
            </p:nvSpPr>
            <p:spPr bwMode="auto">
              <a:xfrm flipV="1">
                <a:off x="-2390775"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4" name="Line 64"/>
              <p:cNvSpPr>
                <a:spLocks noChangeShapeType="1"/>
              </p:cNvSpPr>
              <p:nvPr/>
            </p:nvSpPr>
            <p:spPr bwMode="auto">
              <a:xfrm flipV="1">
                <a:off x="-2057400" y="4857750"/>
                <a:ext cx="0" cy="92075"/>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5" name="Line 65"/>
              <p:cNvSpPr>
                <a:spLocks noChangeShapeType="1"/>
              </p:cNvSpPr>
              <p:nvPr/>
            </p:nvSpPr>
            <p:spPr bwMode="auto">
              <a:xfrm>
                <a:off x="-5138738" y="4067175"/>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6" name="Line 66"/>
              <p:cNvSpPr>
                <a:spLocks noChangeShapeType="1"/>
              </p:cNvSpPr>
              <p:nvPr/>
            </p:nvSpPr>
            <p:spPr bwMode="auto">
              <a:xfrm>
                <a:off x="-5138738" y="3276600"/>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7" name="Line 67"/>
              <p:cNvSpPr>
                <a:spLocks noChangeShapeType="1"/>
              </p:cNvSpPr>
              <p:nvPr/>
            </p:nvSpPr>
            <p:spPr bwMode="auto">
              <a:xfrm>
                <a:off x="-5138738" y="2489200"/>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8" name="Line 68"/>
              <p:cNvSpPr>
                <a:spLocks noChangeShapeType="1"/>
              </p:cNvSpPr>
              <p:nvPr/>
            </p:nvSpPr>
            <p:spPr bwMode="auto">
              <a:xfrm>
                <a:off x="-5138738" y="1698625"/>
                <a:ext cx="92075"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64229" name="Line 69"/>
              <p:cNvSpPr>
                <a:spLocks noChangeShapeType="1"/>
              </p:cNvSpPr>
              <p:nvPr/>
            </p:nvSpPr>
            <p:spPr bwMode="auto">
              <a:xfrm>
                <a:off x="-2168525" y="356870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30" name="Freeform 70"/>
              <p:cNvSpPr>
                <a:spLocks/>
              </p:cNvSpPr>
              <p:nvPr/>
            </p:nvSpPr>
            <p:spPr bwMode="auto">
              <a:xfrm>
                <a:off x="-5046663" y="3613150"/>
                <a:ext cx="2922588" cy="1193800"/>
              </a:xfrm>
              <a:custGeom>
                <a:avLst/>
                <a:gdLst>
                  <a:gd name="T0" fmla="*/ 73025 w 1841"/>
                  <a:gd name="T1" fmla="*/ 1171575 h 752"/>
                  <a:gd name="T2" fmla="*/ 120650 w 1841"/>
                  <a:gd name="T3" fmla="*/ 1155700 h 752"/>
                  <a:gd name="T4" fmla="*/ 146050 w 1841"/>
                  <a:gd name="T5" fmla="*/ 1120775 h 752"/>
                  <a:gd name="T6" fmla="*/ 209550 w 1841"/>
                  <a:gd name="T7" fmla="*/ 1095375 h 752"/>
                  <a:gd name="T8" fmla="*/ 231775 w 1841"/>
                  <a:gd name="T9" fmla="*/ 1054100 h 752"/>
                  <a:gd name="T10" fmla="*/ 314325 w 1841"/>
                  <a:gd name="T11" fmla="*/ 1019175 h 752"/>
                  <a:gd name="T12" fmla="*/ 393700 w 1841"/>
                  <a:gd name="T13" fmla="*/ 993775 h 752"/>
                  <a:gd name="T14" fmla="*/ 434975 w 1841"/>
                  <a:gd name="T15" fmla="*/ 974725 h 752"/>
                  <a:gd name="T16" fmla="*/ 450850 w 1841"/>
                  <a:gd name="T17" fmla="*/ 927100 h 752"/>
                  <a:gd name="T18" fmla="*/ 533400 w 1841"/>
                  <a:gd name="T19" fmla="*/ 911225 h 752"/>
                  <a:gd name="T20" fmla="*/ 549275 w 1841"/>
                  <a:gd name="T21" fmla="*/ 873125 h 752"/>
                  <a:gd name="T22" fmla="*/ 593725 w 1841"/>
                  <a:gd name="T23" fmla="*/ 857250 h 752"/>
                  <a:gd name="T24" fmla="*/ 612775 w 1841"/>
                  <a:gd name="T25" fmla="*/ 819150 h 752"/>
                  <a:gd name="T26" fmla="*/ 714375 w 1841"/>
                  <a:gd name="T27" fmla="*/ 803275 h 752"/>
                  <a:gd name="T28" fmla="*/ 720725 w 1841"/>
                  <a:gd name="T29" fmla="*/ 777875 h 752"/>
                  <a:gd name="T30" fmla="*/ 746125 w 1841"/>
                  <a:gd name="T31" fmla="*/ 762000 h 752"/>
                  <a:gd name="T32" fmla="*/ 879475 w 1841"/>
                  <a:gd name="T33" fmla="*/ 736600 h 752"/>
                  <a:gd name="T34" fmla="*/ 971550 w 1841"/>
                  <a:gd name="T35" fmla="*/ 727075 h 752"/>
                  <a:gd name="T36" fmla="*/ 990600 w 1841"/>
                  <a:gd name="T37" fmla="*/ 704850 h 752"/>
                  <a:gd name="T38" fmla="*/ 1016000 w 1841"/>
                  <a:gd name="T39" fmla="*/ 688975 h 752"/>
                  <a:gd name="T40" fmla="*/ 1095375 w 1841"/>
                  <a:gd name="T41" fmla="*/ 647700 h 752"/>
                  <a:gd name="T42" fmla="*/ 1165225 w 1841"/>
                  <a:gd name="T43" fmla="*/ 635000 h 752"/>
                  <a:gd name="T44" fmla="*/ 1181100 w 1841"/>
                  <a:gd name="T45" fmla="*/ 609600 h 752"/>
                  <a:gd name="T46" fmla="*/ 1260475 w 1841"/>
                  <a:gd name="T47" fmla="*/ 584200 h 752"/>
                  <a:gd name="T48" fmla="*/ 1343025 w 1841"/>
                  <a:gd name="T49" fmla="*/ 549275 h 752"/>
                  <a:gd name="T50" fmla="*/ 1489075 w 1841"/>
                  <a:gd name="T51" fmla="*/ 536575 h 752"/>
                  <a:gd name="T52" fmla="*/ 1511300 w 1841"/>
                  <a:gd name="T53" fmla="*/ 501650 h 752"/>
                  <a:gd name="T54" fmla="*/ 1543050 w 1841"/>
                  <a:gd name="T55" fmla="*/ 495300 h 752"/>
                  <a:gd name="T56" fmla="*/ 1625601 w 1841"/>
                  <a:gd name="T57" fmla="*/ 460375 h 752"/>
                  <a:gd name="T58" fmla="*/ 1874838 w 1841"/>
                  <a:gd name="T59" fmla="*/ 434975 h 752"/>
                  <a:gd name="T60" fmla="*/ 1925638 w 1841"/>
                  <a:gd name="T61" fmla="*/ 393700 h 752"/>
                  <a:gd name="T62" fmla="*/ 1985963 w 1841"/>
                  <a:gd name="T63" fmla="*/ 381000 h 752"/>
                  <a:gd name="T64" fmla="*/ 2001838 w 1841"/>
                  <a:gd name="T65" fmla="*/ 355600 h 752"/>
                  <a:gd name="T66" fmla="*/ 2017713 w 1841"/>
                  <a:gd name="T67" fmla="*/ 320675 h 752"/>
                  <a:gd name="T68" fmla="*/ 2033588 w 1841"/>
                  <a:gd name="T69" fmla="*/ 301625 h 752"/>
                  <a:gd name="T70" fmla="*/ 2112963 w 1841"/>
                  <a:gd name="T71" fmla="*/ 288925 h 752"/>
                  <a:gd name="T72" fmla="*/ 2141538 w 1841"/>
                  <a:gd name="T73" fmla="*/ 238125 h 752"/>
                  <a:gd name="T74" fmla="*/ 2255838 w 1841"/>
                  <a:gd name="T75" fmla="*/ 219075 h 752"/>
                  <a:gd name="T76" fmla="*/ 2278063 w 1841"/>
                  <a:gd name="T77" fmla="*/ 146050 h 752"/>
                  <a:gd name="T78" fmla="*/ 2500313 w 1841"/>
                  <a:gd name="T79" fmla="*/ 127000 h 752"/>
                  <a:gd name="T80" fmla="*/ 2566988 w 1841"/>
                  <a:gd name="T81" fmla="*/ 95250 h 752"/>
                  <a:gd name="T82" fmla="*/ 2601913 w 1841"/>
                  <a:gd name="T83" fmla="*/ 85725 h 752"/>
                  <a:gd name="T84" fmla="*/ 2633663 w 1841"/>
                  <a:gd name="T85" fmla="*/ 47625 h 752"/>
                  <a:gd name="T86" fmla="*/ 2833688 w 1841"/>
                  <a:gd name="T87" fmla="*/ 25400 h 7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41"/>
                  <a:gd name="T133" fmla="*/ 0 h 752"/>
                  <a:gd name="T134" fmla="*/ 1841 w 1841"/>
                  <a:gd name="T135" fmla="*/ 752 h 7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41" h="752">
                    <a:moveTo>
                      <a:pt x="0" y="752"/>
                    </a:moveTo>
                    <a:lnTo>
                      <a:pt x="46" y="752"/>
                    </a:lnTo>
                    <a:lnTo>
                      <a:pt x="46" y="738"/>
                    </a:lnTo>
                    <a:lnTo>
                      <a:pt x="60" y="738"/>
                    </a:lnTo>
                    <a:lnTo>
                      <a:pt x="60" y="728"/>
                    </a:lnTo>
                    <a:lnTo>
                      <a:pt x="76" y="728"/>
                    </a:lnTo>
                    <a:lnTo>
                      <a:pt x="76" y="712"/>
                    </a:lnTo>
                    <a:lnTo>
                      <a:pt x="92" y="712"/>
                    </a:lnTo>
                    <a:lnTo>
                      <a:pt x="92" y="706"/>
                    </a:lnTo>
                    <a:lnTo>
                      <a:pt x="116" y="706"/>
                    </a:lnTo>
                    <a:lnTo>
                      <a:pt x="116" y="690"/>
                    </a:lnTo>
                    <a:lnTo>
                      <a:pt x="132" y="690"/>
                    </a:lnTo>
                    <a:lnTo>
                      <a:pt x="132" y="684"/>
                    </a:lnTo>
                    <a:lnTo>
                      <a:pt x="146" y="684"/>
                    </a:lnTo>
                    <a:lnTo>
                      <a:pt x="146" y="664"/>
                    </a:lnTo>
                    <a:lnTo>
                      <a:pt x="158" y="664"/>
                    </a:lnTo>
                    <a:lnTo>
                      <a:pt x="158" y="642"/>
                    </a:lnTo>
                    <a:lnTo>
                      <a:pt x="198" y="642"/>
                    </a:lnTo>
                    <a:lnTo>
                      <a:pt x="198" y="634"/>
                    </a:lnTo>
                    <a:lnTo>
                      <a:pt x="248" y="634"/>
                    </a:lnTo>
                    <a:lnTo>
                      <a:pt x="248" y="626"/>
                    </a:lnTo>
                    <a:lnTo>
                      <a:pt x="260" y="626"/>
                    </a:lnTo>
                    <a:lnTo>
                      <a:pt x="260" y="614"/>
                    </a:lnTo>
                    <a:lnTo>
                      <a:pt x="274" y="614"/>
                    </a:lnTo>
                    <a:lnTo>
                      <a:pt x="274" y="598"/>
                    </a:lnTo>
                    <a:lnTo>
                      <a:pt x="284" y="598"/>
                    </a:lnTo>
                    <a:lnTo>
                      <a:pt x="284" y="584"/>
                    </a:lnTo>
                    <a:lnTo>
                      <a:pt x="314" y="584"/>
                    </a:lnTo>
                    <a:lnTo>
                      <a:pt x="314" y="574"/>
                    </a:lnTo>
                    <a:lnTo>
                      <a:pt x="336" y="574"/>
                    </a:lnTo>
                    <a:lnTo>
                      <a:pt x="336" y="562"/>
                    </a:lnTo>
                    <a:lnTo>
                      <a:pt x="346" y="562"/>
                    </a:lnTo>
                    <a:lnTo>
                      <a:pt x="346" y="550"/>
                    </a:lnTo>
                    <a:lnTo>
                      <a:pt x="368" y="550"/>
                    </a:lnTo>
                    <a:lnTo>
                      <a:pt x="368" y="540"/>
                    </a:lnTo>
                    <a:lnTo>
                      <a:pt x="374" y="540"/>
                    </a:lnTo>
                    <a:lnTo>
                      <a:pt x="374" y="530"/>
                    </a:lnTo>
                    <a:lnTo>
                      <a:pt x="386" y="530"/>
                    </a:lnTo>
                    <a:lnTo>
                      <a:pt x="386" y="516"/>
                    </a:lnTo>
                    <a:lnTo>
                      <a:pt x="428" y="516"/>
                    </a:lnTo>
                    <a:lnTo>
                      <a:pt x="428" y="506"/>
                    </a:lnTo>
                    <a:lnTo>
                      <a:pt x="450" y="506"/>
                    </a:lnTo>
                    <a:lnTo>
                      <a:pt x="450" y="496"/>
                    </a:lnTo>
                    <a:lnTo>
                      <a:pt x="454" y="496"/>
                    </a:lnTo>
                    <a:lnTo>
                      <a:pt x="454" y="490"/>
                    </a:lnTo>
                    <a:lnTo>
                      <a:pt x="460" y="490"/>
                    </a:lnTo>
                    <a:lnTo>
                      <a:pt x="460" y="480"/>
                    </a:lnTo>
                    <a:lnTo>
                      <a:pt x="470" y="480"/>
                    </a:lnTo>
                    <a:lnTo>
                      <a:pt x="470" y="472"/>
                    </a:lnTo>
                    <a:lnTo>
                      <a:pt x="554" y="472"/>
                    </a:lnTo>
                    <a:lnTo>
                      <a:pt x="554" y="464"/>
                    </a:lnTo>
                    <a:lnTo>
                      <a:pt x="558" y="464"/>
                    </a:lnTo>
                    <a:lnTo>
                      <a:pt x="558" y="458"/>
                    </a:lnTo>
                    <a:lnTo>
                      <a:pt x="612" y="458"/>
                    </a:lnTo>
                    <a:lnTo>
                      <a:pt x="612" y="450"/>
                    </a:lnTo>
                    <a:lnTo>
                      <a:pt x="624" y="450"/>
                    </a:lnTo>
                    <a:lnTo>
                      <a:pt x="624" y="444"/>
                    </a:lnTo>
                    <a:lnTo>
                      <a:pt x="632" y="444"/>
                    </a:lnTo>
                    <a:lnTo>
                      <a:pt x="632" y="434"/>
                    </a:lnTo>
                    <a:lnTo>
                      <a:pt x="640" y="434"/>
                    </a:lnTo>
                    <a:lnTo>
                      <a:pt x="640" y="420"/>
                    </a:lnTo>
                    <a:lnTo>
                      <a:pt x="690" y="420"/>
                    </a:lnTo>
                    <a:lnTo>
                      <a:pt x="690" y="408"/>
                    </a:lnTo>
                    <a:lnTo>
                      <a:pt x="722" y="408"/>
                    </a:lnTo>
                    <a:lnTo>
                      <a:pt x="722" y="400"/>
                    </a:lnTo>
                    <a:lnTo>
                      <a:pt x="734" y="400"/>
                    </a:lnTo>
                    <a:lnTo>
                      <a:pt x="734" y="392"/>
                    </a:lnTo>
                    <a:lnTo>
                      <a:pt x="744" y="392"/>
                    </a:lnTo>
                    <a:lnTo>
                      <a:pt x="744" y="384"/>
                    </a:lnTo>
                    <a:lnTo>
                      <a:pt x="774" y="384"/>
                    </a:lnTo>
                    <a:lnTo>
                      <a:pt x="774" y="368"/>
                    </a:lnTo>
                    <a:lnTo>
                      <a:pt x="794" y="368"/>
                    </a:lnTo>
                    <a:lnTo>
                      <a:pt x="794" y="358"/>
                    </a:lnTo>
                    <a:lnTo>
                      <a:pt x="846" y="358"/>
                    </a:lnTo>
                    <a:lnTo>
                      <a:pt x="846" y="346"/>
                    </a:lnTo>
                    <a:lnTo>
                      <a:pt x="856" y="346"/>
                    </a:lnTo>
                    <a:lnTo>
                      <a:pt x="856" y="338"/>
                    </a:lnTo>
                    <a:lnTo>
                      <a:pt x="938" y="338"/>
                    </a:lnTo>
                    <a:lnTo>
                      <a:pt x="938" y="324"/>
                    </a:lnTo>
                    <a:lnTo>
                      <a:pt x="952" y="324"/>
                    </a:lnTo>
                    <a:lnTo>
                      <a:pt x="952" y="316"/>
                    </a:lnTo>
                    <a:lnTo>
                      <a:pt x="960" y="316"/>
                    </a:lnTo>
                    <a:lnTo>
                      <a:pt x="960" y="312"/>
                    </a:lnTo>
                    <a:lnTo>
                      <a:pt x="972" y="312"/>
                    </a:lnTo>
                    <a:lnTo>
                      <a:pt x="972" y="300"/>
                    </a:lnTo>
                    <a:lnTo>
                      <a:pt x="1024" y="300"/>
                    </a:lnTo>
                    <a:lnTo>
                      <a:pt x="1024" y="290"/>
                    </a:lnTo>
                    <a:lnTo>
                      <a:pt x="1067" y="290"/>
                    </a:lnTo>
                    <a:lnTo>
                      <a:pt x="1067" y="274"/>
                    </a:lnTo>
                    <a:lnTo>
                      <a:pt x="1181" y="274"/>
                    </a:lnTo>
                    <a:lnTo>
                      <a:pt x="1181" y="264"/>
                    </a:lnTo>
                    <a:lnTo>
                      <a:pt x="1213" y="264"/>
                    </a:lnTo>
                    <a:lnTo>
                      <a:pt x="1213" y="248"/>
                    </a:lnTo>
                    <a:lnTo>
                      <a:pt x="1233" y="248"/>
                    </a:lnTo>
                    <a:lnTo>
                      <a:pt x="1233" y="240"/>
                    </a:lnTo>
                    <a:lnTo>
                      <a:pt x="1251" y="240"/>
                    </a:lnTo>
                    <a:lnTo>
                      <a:pt x="1251" y="230"/>
                    </a:lnTo>
                    <a:lnTo>
                      <a:pt x="1261" y="230"/>
                    </a:lnTo>
                    <a:lnTo>
                      <a:pt x="1261" y="224"/>
                    </a:lnTo>
                    <a:lnTo>
                      <a:pt x="1265" y="224"/>
                    </a:lnTo>
                    <a:lnTo>
                      <a:pt x="1265" y="202"/>
                    </a:lnTo>
                    <a:lnTo>
                      <a:pt x="1271" y="202"/>
                    </a:lnTo>
                    <a:lnTo>
                      <a:pt x="1271" y="194"/>
                    </a:lnTo>
                    <a:lnTo>
                      <a:pt x="1281" y="194"/>
                    </a:lnTo>
                    <a:lnTo>
                      <a:pt x="1281" y="190"/>
                    </a:lnTo>
                    <a:lnTo>
                      <a:pt x="1325" y="190"/>
                    </a:lnTo>
                    <a:lnTo>
                      <a:pt x="1325" y="182"/>
                    </a:lnTo>
                    <a:lnTo>
                      <a:pt x="1331" y="182"/>
                    </a:lnTo>
                    <a:lnTo>
                      <a:pt x="1331" y="176"/>
                    </a:lnTo>
                    <a:lnTo>
                      <a:pt x="1349" y="176"/>
                    </a:lnTo>
                    <a:lnTo>
                      <a:pt x="1349" y="150"/>
                    </a:lnTo>
                    <a:lnTo>
                      <a:pt x="1385" y="150"/>
                    </a:lnTo>
                    <a:lnTo>
                      <a:pt x="1385" y="138"/>
                    </a:lnTo>
                    <a:lnTo>
                      <a:pt x="1421" y="138"/>
                    </a:lnTo>
                    <a:lnTo>
                      <a:pt x="1421" y="116"/>
                    </a:lnTo>
                    <a:lnTo>
                      <a:pt x="1435" y="116"/>
                    </a:lnTo>
                    <a:lnTo>
                      <a:pt x="1435" y="92"/>
                    </a:lnTo>
                    <a:lnTo>
                      <a:pt x="1547" y="92"/>
                    </a:lnTo>
                    <a:lnTo>
                      <a:pt x="1547" y="80"/>
                    </a:lnTo>
                    <a:lnTo>
                      <a:pt x="1575" y="80"/>
                    </a:lnTo>
                    <a:lnTo>
                      <a:pt x="1575" y="68"/>
                    </a:lnTo>
                    <a:lnTo>
                      <a:pt x="1617" y="68"/>
                    </a:lnTo>
                    <a:lnTo>
                      <a:pt x="1617" y="60"/>
                    </a:lnTo>
                    <a:lnTo>
                      <a:pt x="1623" y="60"/>
                    </a:lnTo>
                    <a:lnTo>
                      <a:pt x="1623" y="54"/>
                    </a:lnTo>
                    <a:lnTo>
                      <a:pt x="1639" y="54"/>
                    </a:lnTo>
                    <a:lnTo>
                      <a:pt x="1639" y="42"/>
                    </a:lnTo>
                    <a:lnTo>
                      <a:pt x="1659" y="42"/>
                    </a:lnTo>
                    <a:lnTo>
                      <a:pt x="1659" y="30"/>
                    </a:lnTo>
                    <a:lnTo>
                      <a:pt x="1773" y="30"/>
                    </a:lnTo>
                    <a:lnTo>
                      <a:pt x="1773" y="16"/>
                    </a:lnTo>
                    <a:lnTo>
                      <a:pt x="1785" y="16"/>
                    </a:lnTo>
                    <a:lnTo>
                      <a:pt x="1785" y="0"/>
                    </a:lnTo>
                    <a:lnTo>
                      <a:pt x="1841" y="0"/>
                    </a:lnTo>
                  </a:path>
                </a:pathLst>
              </a:custGeom>
              <a:no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264231" name="Line 71"/>
              <p:cNvSpPr>
                <a:spLocks noChangeShapeType="1"/>
              </p:cNvSpPr>
              <p:nvPr/>
            </p:nvSpPr>
            <p:spPr bwMode="auto">
              <a:xfrm>
                <a:off x="-2149475" y="356870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32" name="Line 72"/>
              <p:cNvSpPr>
                <a:spLocks noChangeShapeType="1"/>
              </p:cNvSpPr>
              <p:nvPr/>
            </p:nvSpPr>
            <p:spPr bwMode="auto">
              <a:xfrm flipH="1">
                <a:off x="-2193925" y="361315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33" name="Line 73"/>
              <p:cNvSpPr>
                <a:spLocks noChangeShapeType="1"/>
              </p:cNvSpPr>
              <p:nvPr/>
            </p:nvSpPr>
            <p:spPr bwMode="auto">
              <a:xfrm>
                <a:off x="-2127250" y="356870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34" name="Line 74"/>
              <p:cNvSpPr>
                <a:spLocks noChangeShapeType="1"/>
              </p:cNvSpPr>
              <p:nvPr/>
            </p:nvSpPr>
            <p:spPr bwMode="auto">
              <a:xfrm flipH="1">
                <a:off x="-2174875" y="361315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35" name="Line 75"/>
              <p:cNvSpPr>
                <a:spLocks noChangeShapeType="1"/>
              </p:cNvSpPr>
              <p:nvPr/>
            </p:nvSpPr>
            <p:spPr bwMode="auto">
              <a:xfrm>
                <a:off x="-2108200" y="356870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36" name="Line 76"/>
              <p:cNvSpPr>
                <a:spLocks noChangeShapeType="1"/>
              </p:cNvSpPr>
              <p:nvPr/>
            </p:nvSpPr>
            <p:spPr bwMode="auto">
              <a:xfrm flipH="1">
                <a:off x="-2152650" y="361315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37" name="Line 77"/>
              <p:cNvSpPr>
                <a:spLocks noChangeShapeType="1"/>
              </p:cNvSpPr>
              <p:nvPr/>
            </p:nvSpPr>
            <p:spPr bwMode="auto">
              <a:xfrm>
                <a:off x="-2089150" y="356870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38" name="Line 78"/>
              <p:cNvSpPr>
                <a:spLocks noChangeShapeType="1"/>
              </p:cNvSpPr>
              <p:nvPr/>
            </p:nvSpPr>
            <p:spPr bwMode="auto">
              <a:xfrm flipH="1">
                <a:off x="-2133600" y="361315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39" name="Line 79"/>
              <p:cNvSpPr>
                <a:spLocks noChangeShapeType="1"/>
              </p:cNvSpPr>
              <p:nvPr/>
            </p:nvSpPr>
            <p:spPr bwMode="auto">
              <a:xfrm>
                <a:off x="-4030663" y="424815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0" name="Line 80"/>
              <p:cNvSpPr>
                <a:spLocks noChangeShapeType="1"/>
              </p:cNvSpPr>
              <p:nvPr/>
            </p:nvSpPr>
            <p:spPr bwMode="auto">
              <a:xfrm flipH="1">
                <a:off x="-4075113" y="4295775"/>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1" name="Line 81"/>
              <p:cNvSpPr>
                <a:spLocks noChangeShapeType="1"/>
              </p:cNvSpPr>
              <p:nvPr/>
            </p:nvSpPr>
            <p:spPr bwMode="auto">
              <a:xfrm>
                <a:off x="-3436938" y="4041775"/>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2" name="Line 82"/>
              <p:cNvSpPr>
                <a:spLocks noChangeShapeType="1"/>
              </p:cNvSpPr>
              <p:nvPr/>
            </p:nvSpPr>
            <p:spPr bwMode="auto">
              <a:xfrm flipH="1">
                <a:off x="-3481388" y="4089400"/>
                <a:ext cx="90488"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3" name="Line 83"/>
              <p:cNvSpPr>
                <a:spLocks noChangeShapeType="1"/>
              </p:cNvSpPr>
              <p:nvPr/>
            </p:nvSpPr>
            <p:spPr bwMode="auto">
              <a:xfrm>
                <a:off x="-4049713" y="427355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4" name="Line 84"/>
              <p:cNvSpPr>
                <a:spLocks noChangeShapeType="1"/>
              </p:cNvSpPr>
              <p:nvPr/>
            </p:nvSpPr>
            <p:spPr bwMode="auto">
              <a:xfrm flipH="1">
                <a:off x="-4094163" y="4321175"/>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5" name="Line 85"/>
              <p:cNvSpPr>
                <a:spLocks noChangeShapeType="1"/>
              </p:cNvSpPr>
              <p:nvPr/>
            </p:nvSpPr>
            <p:spPr bwMode="auto">
              <a:xfrm>
                <a:off x="-4075113" y="4295775"/>
                <a:ext cx="0" cy="8890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6" name="Line 86"/>
              <p:cNvSpPr>
                <a:spLocks noChangeShapeType="1"/>
              </p:cNvSpPr>
              <p:nvPr/>
            </p:nvSpPr>
            <p:spPr bwMode="auto">
              <a:xfrm flipH="1">
                <a:off x="-4119563" y="4340225"/>
                <a:ext cx="88900"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7" name="Line 87"/>
              <p:cNvSpPr>
                <a:spLocks noChangeShapeType="1"/>
              </p:cNvSpPr>
              <p:nvPr/>
            </p:nvSpPr>
            <p:spPr bwMode="auto">
              <a:xfrm>
                <a:off x="-4814888" y="4651375"/>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8" name="Line 88"/>
              <p:cNvSpPr>
                <a:spLocks noChangeShapeType="1"/>
              </p:cNvSpPr>
              <p:nvPr/>
            </p:nvSpPr>
            <p:spPr bwMode="auto">
              <a:xfrm flipH="1">
                <a:off x="-4862513" y="4699000"/>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49" name="Line 89"/>
              <p:cNvSpPr>
                <a:spLocks noChangeShapeType="1"/>
              </p:cNvSpPr>
              <p:nvPr/>
            </p:nvSpPr>
            <p:spPr bwMode="auto">
              <a:xfrm>
                <a:off x="-4862513" y="4686300"/>
                <a:ext cx="0" cy="92075"/>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50" name="Line 90"/>
              <p:cNvSpPr>
                <a:spLocks noChangeShapeType="1"/>
              </p:cNvSpPr>
              <p:nvPr/>
            </p:nvSpPr>
            <p:spPr bwMode="auto">
              <a:xfrm flipH="1">
                <a:off x="-4906963" y="4733925"/>
                <a:ext cx="92075"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sp>
            <p:nvSpPr>
              <p:cNvPr id="264251" name="Line 91"/>
              <p:cNvSpPr>
                <a:spLocks noChangeShapeType="1"/>
              </p:cNvSpPr>
              <p:nvPr/>
            </p:nvSpPr>
            <p:spPr bwMode="auto">
              <a:xfrm>
                <a:off x="-4814888" y="4286250"/>
                <a:ext cx="0" cy="92075"/>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sp>
            <p:nvSpPr>
              <p:cNvPr id="264252" name="Line 92"/>
              <p:cNvSpPr>
                <a:spLocks noChangeShapeType="1"/>
              </p:cNvSpPr>
              <p:nvPr/>
            </p:nvSpPr>
            <p:spPr bwMode="auto">
              <a:xfrm flipH="1">
                <a:off x="-4862513" y="4333875"/>
                <a:ext cx="92075" cy="0"/>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sp>
            <p:nvSpPr>
              <p:cNvPr id="264253" name="Line 93"/>
              <p:cNvSpPr>
                <a:spLocks noChangeShapeType="1"/>
              </p:cNvSpPr>
              <p:nvPr/>
            </p:nvSpPr>
            <p:spPr bwMode="auto">
              <a:xfrm>
                <a:off x="-2955925" y="2384425"/>
                <a:ext cx="0" cy="92075"/>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sp>
            <p:nvSpPr>
              <p:cNvPr id="264254" name="Line 94"/>
              <p:cNvSpPr>
                <a:spLocks noChangeShapeType="1"/>
              </p:cNvSpPr>
              <p:nvPr/>
            </p:nvSpPr>
            <p:spPr bwMode="auto">
              <a:xfrm flipH="1">
                <a:off x="-3000375" y="2432050"/>
                <a:ext cx="88900" cy="0"/>
              </a:xfrm>
              <a:prstGeom prst="line">
                <a:avLst/>
              </a:prstGeom>
              <a:noFill/>
              <a:ln w="28575">
                <a:solidFill>
                  <a:schemeClr val="accent2"/>
                </a:solidFill>
                <a:miter lim="800000"/>
                <a:headEnd/>
                <a:tailEnd/>
              </a:ln>
            </p:spPr>
            <p:txBody>
              <a:bodyPr/>
              <a:lstStyle/>
              <a:p>
                <a:endParaRPr lang="en-US" sz="1800">
                  <a:solidFill>
                    <a:schemeClr val="bg1"/>
                  </a:solidFill>
                  <a:cs typeface="Arial" charset="0"/>
                </a:endParaRPr>
              </a:p>
            </p:txBody>
          </p:sp>
          <p:sp>
            <p:nvSpPr>
              <p:cNvPr id="264255" name="Freeform 95"/>
              <p:cNvSpPr>
                <a:spLocks/>
              </p:cNvSpPr>
              <p:nvPr/>
            </p:nvSpPr>
            <p:spPr bwMode="auto">
              <a:xfrm>
                <a:off x="-5046663" y="2257425"/>
                <a:ext cx="2989263" cy="2536825"/>
              </a:xfrm>
              <a:custGeom>
                <a:avLst/>
                <a:gdLst>
                  <a:gd name="T0" fmla="*/ 0 w 1883"/>
                  <a:gd name="T1" fmla="*/ 2536825 h 1598"/>
                  <a:gd name="T2" fmla="*/ 34925 w 1883"/>
                  <a:gd name="T3" fmla="*/ 2536825 h 1598"/>
                  <a:gd name="T4" fmla="*/ 34925 w 1883"/>
                  <a:gd name="T5" fmla="*/ 2378075 h 1598"/>
                  <a:gd name="T6" fmla="*/ 60325 w 1883"/>
                  <a:gd name="T7" fmla="*/ 2378075 h 1598"/>
                  <a:gd name="T8" fmla="*/ 60325 w 1883"/>
                  <a:gd name="T9" fmla="*/ 2295525 h 1598"/>
                  <a:gd name="T10" fmla="*/ 85725 w 1883"/>
                  <a:gd name="T11" fmla="*/ 2295525 h 1598"/>
                  <a:gd name="T12" fmla="*/ 85725 w 1883"/>
                  <a:gd name="T13" fmla="*/ 2225675 h 1598"/>
                  <a:gd name="T14" fmla="*/ 133350 w 1883"/>
                  <a:gd name="T15" fmla="*/ 2225675 h 1598"/>
                  <a:gd name="T16" fmla="*/ 133350 w 1883"/>
                  <a:gd name="T17" fmla="*/ 2143125 h 1598"/>
                  <a:gd name="T18" fmla="*/ 231775 w 1883"/>
                  <a:gd name="T19" fmla="*/ 2143125 h 1598"/>
                  <a:gd name="T20" fmla="*/ 231775 w 1883"/>
                  <a:gd name="T21" fmla="*/ 1987550 h 1598"/>
                  <a:gd name="T22" fmla="*/ 247650 w 1883"/>
                  <a:gd name="T23" fmla="*/ 1987550 h 1598"/>
                  <a:gd name="T24" fmla="*/ 247650 w 1883"/>
                  <a:gd name="T25" fmla="*/ 1908175 h 1598"/>
                  <a:gd name="T26" fmla="*/ 304800 w 1883"/>
                  <a:gd name="T27" fmla="*/ 1908175 h 1598"/>
                  <a:gd name="T28" fmla="*/ 304800 w 1883"/>
                  <a:gd name="T29" fmla="*/ 1838325 h 1598"/>
                  <a:gd name="T30" fmla="*/ 384175 w 1883"/>
                  <a:gd name="T31" fmla="*/ 1838325 h 1598"/>
                  <a:gd name="T32" fmla="*/ 384175 w 1883"/>
                  <a:gd name="T33" fmla="*/ 1755775 h 1598"/>
                  <a:gd name="T34" fmla="*/ 415925 w 1883"/>
                  <a:gd name="T35" fmla="*/ 1755775 h 1598"/>
                  <a:gd name="T36" fmla="*/ 415925 w 1883"/>
                  <a:gd name="T37" fmla="*/ 1676400 h 1598"/>
                  <a:gd name="T38" fmla="*/ 498475 w 1883"/>
                  <a:gd name="T39" fmla="*/ 1676400 h 1598"/>
                  <a:gd name="T40" fmla="*/ 498475 w 1883"/>
                  <a:gd name="T41" fmla="*/ 1593850 h 1598"/>
                  <a:gd name="T42" fmla="*/ 762000 w 1883"/>
                  <a:gd name="T43" fmla="*/ 1593850 h 1598"/>
                  <a:gd name="T44" fmla="*/ 762000 w 1883"/>
                  <a:gd name="T45" fmla="*/ 1517650 h 1598"/>
                  <a:gd name="T46" fmla="*/ 863600 w 1883"/>
                  <a:gd name="T47" fmla="*/ 1517650 h 1598"/>
                  <a:gd name="T48" fmla="*/ 863600 w 1883"/>
                  <a:gd name="T49" fmla="*/ 1435100 h 1598"/>
                  <a:gd name="T50" fmla="*/ 885825 w 1883"/>
                  <a:gd name="T51" fmla="*/ 1435100 h 1598"/>
                  <a:gd name="T52" fmla="*/ 885825 w 1883"/>
                  <a:gd name="T53" fmla="*/ 1362075 h 1598"/>
                  <a:gd name="T54" fmla="*/ 962025 w 1883"/>
                  <a:gd name="T55" fmla="*/ 1362075 h 1598"/>
                  <a:gd name="T56" fmla="*/ 962025 w 1883"/>
                  <a:gd name="T57" fmla="*/ 1266825 h 1598"/>
                  <a:gd name="T58" fmla="*/ 981075 w 1883"/>
                  <a:gd name="T59" fmla="*/ 1266825 h 1598"/>
                  <a:gd name="T60" fmla="*/ 981075 w 1883"/>
                  <a:gd name="T61" fmla="*/ 1190625 h 1598"/>
                  <a:gd name="T62" fmla="*/ 1016000 w 1883"/>
                  <a:gd name="T63" fmla="*/ 1190625 h 1598"/>
                  <a:gd name="T64" fmla="*/ 1016000 w 1883"/>
                  <a:gd name="T65" fmla="*/ 1104900 h 1598"/>
                  <a:gd name="T66" fmla="*/ 1063625 w 1883"/>
                  <a:gd name="T67" fmla="*/ 1104900 h 1598"/>
                  <a:gd name="T68" fmla="*/ 1063625 w 1883"/>
                  <a:gd name="T69" fmla="*/ 993775 h 1598"/>
                  <a:gd name="T70" fmla="*/ 1076325 w 1883"/>
                  <a:gd name="T71" fmla="*/ 993775 h 1598"/>
                  <a:gd name="T72" fmla="*/ 1076325 w 1883"/>
                  <a:gd name="T73" fmla="*/ 835025 h 1598"/>
                  <a:gd name="T74" fmla="*/ 1095375 w 1883"/>
                  <a:gd name="T75" fmla="*/ 835025 h 1598"/>
                  <a:gd name="T76" fmla="*/ 1095375 w 1883"/>
                  <a:gd name="T77" fmla="*/ 781050 h 1598"/>
                  <a:gd name="T78" fmla="*/ 1143000 w 1883"/>
                  <a:gd name="T79" fmla="*/ 781050 h 1598"/>
                  <a:gd name="T80" fmla="*/ 1143000 w 1883"/>
                  <a:gd name="T81" fmla="*/ 708025 h 1598"/>
                  <a:gd name="T82" fmla="*/ 1158875 w 1883"/>
                  <a:gd name="T83" fmla="*/ 708025 h 1598"/>
                  <a:gd name="T84" fmla="*/ 1158875 w 1883"/>
                  <a:gd name="T85" fmla="*/ 609600 h 1598"/>
                  <a:gd name="T86" fmla="*/ 1343025 w 1883"/>
                  <a:gd name="T87" fmla="*/ 609600 h 1598"/>
                  <a:gd name="T88" fmla="*/ 1343025 w 1883"/>
                  <a:gd name="T89" fmla="*/ 527050 h 1598"/>
                  <a:gd name="T90" fmla="*/ 1400175 w 1883"/>
                  <a:gd name="T91" fmla="*/ 527050 h 1598"/>
                  <a:gd name="T92" fmla="*/ 1400175 w 1883"/>
                  <a:gd name="T93" fmla="*/ 434975 h 1598"/>
                  <a:gd name="T94" fmla="*/ 1558925 w 1883"/>
                  <a:gd name="T95" fmla="*/ 434975 h 1598"/>
                  <a:gd name="T96" fmla="*/ 1558925 w 1883"/>
                  <a:gd name="T97" fmla="*/ 349250 h 1598"/>
                  <a:gd name="T98" fmla="*/ 1690688 w 1883"/>
                  <a:gd name="T99" fmla="*/ 349250 h 1598"/>
                  <a:gd name="T100" fmla="*/ 1690688 w 1883"/>
                  <a:gd name="T101" fmla="*/ 263525 h 1598"/>
                  <a:gd name="T102" fmla="*/ 1808163 w 1883"/>
                  <a:gd name="T103" fmla="*/ 263525 h 1598"/>
                  <a:gd name="T104" fmla="*/ 1808163 w 1883"/>
                  <a:gd name="T105" fmla="*/ 180975 h 1598"/>
                  <a:gd name="T106" fmla="*/ 2090738 w 1883"/>
                  <a:gd name="T107" fmla="*/ 180975 h 1598"/>
                  <a:gd name="T108" fmla="*/ 2090738 w 1883"/>
                  <a:gd name="T109" fmla="*/ 66675 h 1598"/>
                  <a:gd name="T110" fmla="*/ 2125663 w 1883"/>
                  <a:gd name="T111" fmla="*/ 66675 h 1598"/>
                  <a:gd name="T112" fmla="*/ 2125663 w 1883"/>
                  <a:gd name="T113" fmla="*/ 0 h 1598"/>
                  <a:gd name="T114" fmla="*/ 2989263 w 1883"/>
                  <a:gd name="T115" fmla="*/ 0 h 15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83"/>
                  <a:gd name="T175" fmla="*/ 0 h 1598"/>
                  <a:gd name="T176" fmla="*/ 1883 w 1883"/>
                  <a:gd name="T177" fmla="*/ 1598 h 15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83" h="1598">
                    <a:moveTo>
                      <a:pt x="0" y="1598"/>
                    </a:moveTo>
                    <a:lnTo>
                      <a:pt x="22" y="1598"/>
                    </a:lnTo>
                    <a:lnTo>
                      <a:pt x="22" y="1498"/>
                    </a:lnTo>
                    <a:lnTo>
                      <a:pt x="38" y="1498"/>
                    </a:lnTo>
                    <a:lnTo>
                      <a:pt x="38" y="1446"/>
                    </a:lnTo>
                    <a:lnTo>
                      <a:pt x="54" y="1446"/>
                    </a:lnTo>
                    <a:lnTo>
                      <a:pt x="54" y="1402"/>
                    </a:lnTo>
                    <a:lnTo>
                      <a:pt x="84" y="1402"/>
                    </a:lnTo>
                    <a:lnTo>
                      <a:pt x="84" y="1350"/>
                    </a:lnTo>
                    <a:lnTo>
                      <a:pt x="146" y="1350"/>
                    </a:lnTo>
                    <a:lnTo>
                      <a:pt x="146" y="1252"/>
                    </a:lnTo>
                    <a:lnTo>
                      <a:pt x="156" y="1252"/>
                    </a:lnTo>
                    <a:lnTo>
                      <a:pt x="156" y="1202"/>
                    </a:lnTo>
                    <a:lnTo>
                      <a:pt x="192" y="1202"/>
                    </a:lnTo>
                    <a:lnTo>
                      <a:pt x="192" y="1158"/>
                    </a:lnTo>
                    <a:lnTo>
                      <a:pt x="242" y="1158"/>
                    </a:lnTo>
                    <a:lnTo>
                      <a:pt x="242" y="1106"/>
                    </a:lnTo>
                    <a:lnTo>
                      <a:pt x="262" y="1106"/>
                    </a:lnTo>
                    <a:lnTo>
                      <a:pt x="262" y="1056"/>
                    </a:lnTo>
                    <a:lnTo>
                      <a:pt x="314" y="1056"/>
                    </a:lnTo>
                    <a:lnTo>
                      <a:pt x="314" y="1004"/>
                    </a:lnTo>
                    <a:lnTo>
                      <a:pt x="480" y="1004"/>
                    </a:lnTo>
                    <a:lnTo>
                      <a:pt x="480" y="956"/>
                    </a:lnTo>
                    <a:lnTo>
                      <a:pt x="544" y="956"/>
                    </a:lnTo>
                    <a:lnTo>
                      <a:pt x="544" y="904"/>
                    </a:lnTo>
                    <a:lnTo>
                      <a:pt x="558" y="904"/>
                    </a:lnTo>
                    <a:lnTo>
                      <a:pt x="558" y="858"/>
                    </a:lnTo>
                    <a:lnTo>
                      <a:pt x="606" y="858"/>
                    </a:lnTo>
                    <a:lnTo>
                      <a:pt x="606" y="798"/>
                    </a:lnTo>
                    <a:lnTo>
                      <a:pt x="618" y="798"/>
                    </a:lnTo>
                    <a:lnTo>
                      <a:pt x="618" y="750"/>
                    </a:lnTo>
                    <a:lnTo>
                      <a:pt x="640" y="750"/>
                    </a:lnTo>
                    <a:lnTo>
                      <a:pt x="640" y="696"/>
                    </a:lnTo>
                    <a:lnTo>
                      <a:pt x="670" y="696"/>
                    </a:lnTo>
                    <a:lnTo>
                      <a:pt x="670" y="626"/>
                    </a:lnTo>
                    <a:lnTo>
                      <a:pt x="678" y="626"/>
                    </a:lnTo>
                    <a:lnTo>
                      <a:pt x="678" y="526"/>
                    </a:lnTo>
                    <a:lnTo>
                      <a:pt x="690" y="526"/>
                    </a:lnTo>
                    <a:lnTo>
                      <a:pt x="690" y="492"/>
                    </a:lnTo>
                    <a:lnTo>
                      <a:pt x="720" y="492"/>
                    </a:lnTo>
                    <a:lnTo>
                      <a:pt x="720" y="446"/>
                    </a:lnTo>
                    <a:lnTo>
                      <a:pt x="730" y="446"/>
                    </a:lnTo>
                    <a:lnTo>
                      <a:pt x="730" y="384"/>
                    </a:lnTo>
                    <a:lnTo>
                      <a:pt x="846" y="384"/>
                    </a:lnTo>
                    <a:lnTo>
                      <a:pt x="846" y="332"/>
                    </a:lnTo>
                    <a:lnTo>
                      <a:pt x="882" y="332"/>
                    </a:lnTo>
                    <a:lnTo>
                      <a:pt x="882" y="274"/>
                    </a:lnTo>
                    <a:lnTo>
                      <a:pt x="982" y="274"/>
                    </a:lnTo>
                    <a:lnTo>
                      <a:pt x="982" y="220"/>
                    </a:lnTo>
                    <a:lnTo>
                      <a:pt x="1065" y="220"/>
                    </a:lnTo>
                    <a:lnTo>
                      <a:pt x="1065" y="166"/>
                    </a:lnTo>
                    <a:lnTo>
                      <a:pt x="1139" y="166"/>
                    </a:lnTo>
                    <a:lnTo>
                      <a:pt x="1139" y="114"/>
                    </a:lnTo>
                    <a:lnTo>
                      <a:pt x="1317" y="114"/>
                    </a:lnTo>
                    <a:lnTo>
                      <a:pt x="1317" y="42"/>
                    </a:lnTo>
                    <a:lnTo>
                      <a:pt x="1339" y="42"/>
                    </a:lnTo>
                    <a:lnTo>
                      <a:pt x="1339" y="0"/>
                    </a:lnTo>
                    <a:lnTo>
                      <a:pt x="1883" y="0"/>
                    </a:lnTo>
                  </a:path>
                </a:pathLst>
              </a:custGeom>
              <a:noFill/>
              <a:ln w="28575" cap="flat">
                <a:solidFill>
                  <a:schemeClr val="accent2"/>
                </a:solidFill>
                <a:prstDash val="solid"/>
                <a:miter lim="800000"/>
                <a:headEnd/>
                <a:tailEnd/>
              </a:ln>
            </p:spPr>
            <p:txBody>
              <a:bodyPr/>
              <a:lstStyle/>
              <a:p>
                <a:endParaRPr lang="en-US" sz="1800">
                  <a:solidFill>
                    <a:schemeClr val="bg1"/>
                  </a:solidFill>
                  <a:cs typeface="Arial" charset="0"/>
                </a:endParaRPr>
              </a:p>
            </p:txBody>
          </p:sp>
          <p:sp>
            <p:nvSpPr>
              <p:cNvPr id="264256" name="Line 96"/>
              <p:cNvSpPr>
                <a:spLocks noChangeShapeType="1"/>
              </p:cNvSpPr>
              <p:nvPr/>
            </p:nvSpPr>
            <p:spPr bwMode="auto">
              <a:xfrm>
                <a:off x="-2057400" y="3613150"/>
                <a:ext cx="0" cy="0"/>
              </a:xfrm>
              <a:prstGeom prst="line">
                <a:avLst/>
              </a:prstGeom>
              <a:noFill/>
              <a:ln w="28575">
                <a:solidFill>
                  <a:schemeClr val="accent1"/>
                </a:solidFill>
                <a:miter lim="800000"/>
                <a:headEnd/>
                <a:tailEnd/>
              </a:ln>
            </p:spPr>
            <p:txBody>
              <a:bodyPr/>
              <a:lstStyle/>
              <a:p>
                <a:endParaRPr lang="en-US" sz="1800">
                  <a:solidFill>
                    <a:schemeClr val="bg1"/>
                  </a:solidFill>
                  <a:cs typeface="Arial" charset="0"/>
                </a:endParaRPr>
              </a:p>
            </p:txBody>
          </p:sp>
        </p:grpSp>
        <p:cxnSp>
          <p:nvCxnSpPr>
            <p:cNvPr id="264210" name="Straight Connector 69"/>
            <p:cNvCxnSpPr>
              <a:cxnSpLocks noChangeShapeType="1"/>
            </p:cNvCxnSpPr>
            <p:nvPr/>
          </p:nvCxnSpPr>
          <p:spPr bwMode="auto">
            <a:xfrm>
              <a:off x="5738655" y="2664515"/>
              <a:ext cx="288000" cy="0"/>
            </a:xfrm>
            <a:prstGeom prst="line">
              <a:avLst/>
            </a:prstGeom>
            <a:noFill/>
            <a:ln w="28575" algn="ctr">
              <a:solidFill>
                <a:schemeClr val="accent1"/>
              </a:solidFill>
              <a:round/>
              <a:headEnd/>
              <a:tailEnd/>
            </a:ln>
          </p:spPr>
        </p:cxnSp>
        <p:cxnSp>
          <p:nvCxnSpPr>
            <p:cNvPr id="264211" name="Straight Connector 70"/>
            <p:cNvCxnSpPr>
              <a:cxnSpLocks noChangeShapeType="1"/>
            </p:cNvCxnSpPr>
            <p:nvPr/>
          </p:nvCxnSpPr>
          <p:spPr bwMode="auto">
            <a:xfrm>
              <a:off x="5738655" y="2897715"/>
              <a:ext cx="288000" cy="0"/>
            </a:xfrm>
            <a:prstGeom prst="line">
              <a:avLst/>
            </a:prstGeom>
            <a:noFill/>
            <a:ln w="28575" algn="ctr">
              <a:solidFill>
                <a:schemeClr val="accent2"/>
              </a:solidFill>
              <a:round/>
              <a:headEnd/>
              <a:tailEnd/>
            </a:ln>
          </p:spPr>
        </p:cxnSp>
        <p:sp>
          <p:nvSpPr>
            <p:cNvPr id="72" name="Rectangle 108"/>
            <p:cNvSpPr>
              <a:spLocks noChangeArrowheads="1"/>
            </p:cNvSpPr>
            <p:nvPr/>
          </p:nvSpPr>
          <p:spPr bwMode="auto">
            <a:xfrm>
              <a:off x="6107483" y="2491116"/>
              <a:ext cx="2800607" cy="561949"/>
            </a:xfrm>
            <a:prstGeom prst="rect">
              <a:avLst/>
            </a:prstGeom>
            <a:noFill/>
            <a:ln w="9525">
              <a:noFill/>
              <a:miter lim="800000"/>
              <a:headEnd/>
              <a:tailEnd/>
            </a:ln>
          </p:spPr>
          <p:txBody>
            <a:bodyPr>
              <a:spAutoFit/>
            </a:bodyPr>
            <a:lstStyle/>
            <a:p>
              <a:pPr>
                <a:spcBef>
                  <a:spcPts val="0"/>
                </a:spcBef>
                <a:spcAft>
                  <a:spcPts val="300"/>
                </a:spcAft>
                <a:buClr>
                  <a:srgbClr val="FCAF17"/>
                </a:buClr>
                <a:buSzPct val="110000"/>
                <a:buFont typeface="Wingdings" pitchFamily="2" charset="2"/>
                <a:buNone/>
                <a:tabLst>
                  <a:tab pos="1438275" algn="l"/>
                </a:tabLst>
                <a:defRPr/>
              </a:pPr>
              <a:r>
                <a:rPr lang="en-GB" altLang="ja-JP" sz="1400" dirty="0">
                  <a:solidFill>
                    <a:schemeClr val="bg1"/>
                  </a:solidFill>
                  <a:latin typeface="Arial"/>
                  <a:ea typeface="MS PGothic" pitchFamily="34" charset="-128"/>
                </a:rPr>
                <a:t>&lt;22 nmol/L </a:t>
              </a:r>
              <a:r>
                <a:rPr lang="en-GB" altLang="ja-JP" sz="1400" spc="-30" dirty="0">
                  <a:solidFill>
                    <a:schemeClr val="bg1"/>
                  </a:solidFill>
                  <a:latin typeface="Arial"/>
                  <a:ea typeface="MS PGothic" pitchFamily="34" charset="-128"/>
                </a:rPr>
                <a:t>increase (0.3 mg/L)</a:t>
              </a:r>
            </a:p>
            <a:p>
              <a:pPr>
                <a:spcBef>
                  <a:spcPts val="0"/>
                </a:spcBef>
                <a:spcAft>
                  <a:spcPts val="300"/>
                </a:spcAft>
                <a:buClr>
                  <a:srgbClr val="FCAF17"/>
                </a:buClr>
                <a:buSzPct val="110000"/>
                <a:buFont typeface="Wingdings" pitchFamily="2" charset="2"/>
                <a:buNone/>
                <a:tabLst>
                  <a:tab pos="1438275" algn="l"/>
                </a:tabLst>
                <a:defRPr/>
              </a:pPr>
              <a:r>
                <a:rPr lang="en-GB" altLang="ja-JP" sz="1400" dirty="0">
                  <a:solidFill>
                    <a:schemeClr val="bg1"/>
                  </a:solidFill>
                  <a:latin typeface="Arial"/>
                  <a:ea typeface="MS PGothic" pitchFamily="34" charset="-128"/>
                </a:rPr>
                <a:t>≥22 nmol/L increase (0.3 mg/L)</a:t>
              </a:r>
              <a:endParaRPr lang="en-US" altLang="ja-JP" sz="1400" dirty="0">
                <a:solidFill>
                  <a:schemeClr val="bg1"/>
                </a:solidFill>
                <a:latin typeface="Arial"/>
                <a:ea typeface="MS PGothic" pitchFamily="34" charset="-128"/>
              </a:endParaRPr>
            </a:p>
          </p:txBody>
        </p:sp>
      </p:grpSp>
      <p:sp>
        <p:nvSpPr>
          <p:cNvPr id="65" name="Text Box 33"/>
          <p:cNvSpPr txBox="1">
            <a:spLocks noChangeArrowheads="1"/>
          </p:cNvSpPr>
          <p:nvPr/>
        </p:nvSpPr>
        <p:spPr bwMode="auto">
          <a:xfrm>
            <a:off x="197389" y="5739639"/>
            <a:ext cx="4429882" cy="430887"/>
          </a:xfrm>
          <a:prstGeom prst="rect">
            <a:avLst/>
          </a:prstGeom>
          <a:noFill/>
          <a:ln w="9525">
            <a:noFill/>
            <a:miter lim="800000"/>
            <a:headEnd/>
            <a:tailEnd/>
          </a:ln>
        </p:spPr>
        <p:txBody>
          <a:bodyPr wrap="square">
            <a:spAutoFit/>
          </a:bodyPr>
          <a:lstStyle/>
          <a:p>
            <a:pPr>
              <a:defRPr/>
            </a:pPr>
            <a:r>
              <a:rPr lang="en-US" sz="1100" kern="0" dirty="0">
                <a:solidFill>
                  <a:schemeClr val="bg1"/>
                </a:solidFill>
                <a:latin typeface="Arial" pitchFamily="34" charset="0"/>
                <a:cs typeface="Arial" pitchFamily="34" charset="0"/>
              </a:rPr>
              <a:t>AHF=acute heart failure; CI=confidence interval; HR=hazard ratio; </a:t>
            </a:r>
            <a:br>
              <a:rPr lang="en-US" sz="1100" kern="0" dirty="0">
                <a:solidFill>
                  <a:schemeClr val="bg1"/>
                </a:solidFill>
                <a:latin typeface="Arial" pitchFamily="34" charset="0"/>
                <a:cs typeface="Arial" pitchFamily="34" charset="0"/>
              </a:rPr>
            </a:br>
            <a:r>
              <a:rPr lang="en-GB" sz="1100" dirty="0" smtClean="0">
                <a:solidFill>
                  <a:schemeClr val="bg1"/>
                </a:solidFill>
                <a:latin typeface="Arial" pitchFamily="34" charset="0"/>
                <a:cs typeface="Arial" pitchFamily="34" charset="0"/>
              </a:rPr>
              <a:t>RELAX-AHF=</a:t>
            </a:r>
            <a:r>
              <a:rPr lang="en-GB" sz="1100" dirty="0" err="1" smtClean="0">
                <a:solidFill>
                  <a:schemeClr val="bg1"/>
                </a:solidFill>
                <a:latin typeface="Arial" pitchFamily="34" charset="0"/>
                <a:cs typeface="Arial" pitchFamily="34" charset="0"/>
              </a:rPr>
              <a:t>RELAXin</a:t>
            </a:r>
            <a:r>
              <a:rPr lang="en-GB" sz="1100" dirty="0" smtClean="0">
                <a:solidFill>
                  <a:schemeClr val="bg1"/>
                </a:solidFill>
                <a:latin typeface="Arial" pitchFamily="34" charset="0"/>
                <a:cs typeface="Arial" pitchFamily="34" charset="0"/>
              </a:rPr>
              <a:t> in Acute Heart Failure</a:t>
            </a:r>
            <a:endParaRPr lang="en-US" sz="1100" kern="0" dirty="0" smtClean="0">
              <a:solidFill>
                <a:schemeClr val="bg1"/>
              </a:solidFill>
              <a:latin typeface="Arial" pitchFamily="34" charset="0"/>
              <a:cs typeface="Arial" pitchFamily="34" charset="0"/>
            </a:endParaRPr>
          </a:p>
        </p:txBody>
      </p:sp>
    </p:spTree>
    <p:extLst>
      <p:ext uri="{BB962C8B-B14F-4D97-AF65-F5344CB8AC3E}">
        <p14:creationId xmlns="" xmlns:p14="http://schemas.microsoft.com/office/powerpoint/2010/main" val="422646444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58"/>
          <p:cNvSpPr>
            <a:spLocks noGrp="1" noChangeArrowheads="1"/>
          </p:cNvSpPr>
          <p:nvPr>
            <p:ph type="title"/>
          </p:nvPr>
        </p:nvSpPr>
        <p:spPr/>
        <p:txBody>
          <a:bodyPr/>
          <a:lstStyle/>
          <a:p>
            <a:r>
              <a:rPr lang="en-GB" sz="2000" smtClean="0"/>
              <a:t>The evidence base for many commonly used acute heart failure treatments is limited with no proven long-term benefits</a:t>
            </a:r>
          </a:p>
        </p:txBody>
      </p:sp>
      <p:sp>
        <p:nvSpPr>
          <p:cNvPr id="98308" name="TextBox 5"/>
          <p:cNvSpPr txBox="1">
            <a:spLocks noChangeArrowheads="1"/>
          </p:cNvSpPr>
          <p:nvPr/>
        </p:nvSpPr>
        <p:spPr bwMode="auto">
          <a:xfrm>
            <a:off x="368300" y="5445125"/>
            <a:ext cx="8307388" cy="938213"/>
          </a:xfrm>
          <a:prstGeom prst="rect">
            <a:avLst/>
          </a:prstGeom>
          <a:noFill/>
          <a:ln w="9525">
            <a:noFill/>
            <a:miter lim="800000"/>
            <a:headEnd/>
            <a:tailEnd/>
          </a:ln>
        </p:spPr>
        <p:txBody>
          <a:bodyPr>
            <a:spAutoFit/>
          </a:bodyPr>
          <a:lstStyle/>
          <a:p>
            <a:pPr>
              <a:defRPr/>
            </a:pPr>
            <a:r>
              <a:rPr lang="en-GB" sz="1100" baseline="30000" dirty="0">
                <a:solidFill>
                  <a:schemeClr val="bg1"/>
                </a:solidFill>
                <a:latin typeface="Arial"/>
              </a:rPr>
              <a:t>†</a:t>
            </a:r>
            <a:r>
              <a:rPr lang="en-GB" sz="1100" dirty="0">
                <a:solidFill>
                  <a:schemeClr val="bg1"/>
                </a:solidFill>
                <a:latin typeface="Arial"/>
              </a:rPr>
              <a:t>A=data derived from multiple RCTs or meta-analyses; B=data derived from a single RCT or large non-randomized studies; C=consensus of opinion of the experts and/or small studies, retrospective studies, registries</a:t>
            </a:r>
          </a:p>
          <a:p>
            <a:pPr>
              <a:defRPr/>
            </a:pPr>
            <a:r>
              <a:rPr lang="en-GB" sz="1100" dirty="0">
                <a:solidFill>
                  <a:schemeClr val="bg1"/>
                </a:solidFill>
                <a:latin typeface="Arial"/>
              </a:rPr>
              <a:t>*Inotropic agents are not recommended unless the patient has hypotension (systolic blood pressure [SBP] &lt;85 mmHg), hypoperfusion or shock due to safety concerns</a:t>
            </a:r>
          </a:p>
          <a:p>
            <a:pPr>
              <a:defRPr/>
            </a:pPr>
            <a:r>
              <a:rPr lang="en-GB" sz="1100" dirty="0">
                <a:solidFill>
                  <a:schemeClr val="bg1"/>
                </a:solidFill>
                <a:latin typeface="Arial"/>
              </a:rPr>
              <a:t>IV=intravenous; RCT=randomized controlled trial</a:t>
            </a:r>
          </a:p>
        </p:txBody>
      </p:sp>
      <p:graphicFrame>
        <p:nvGraphicFramePr>
          <p:cNvPr id="66715" name="Group 155"/>
          <p:cNvGraphicFramePr>
            <a:graphicFrameLocks noGrp="1"/>
          </p:cNvGraphicFramePr>
          <p:nvPr/>
        </p:nvGraphicFramePr>
        <p:xfrm>
          <a:off x="468313" y="1590288"/>
          <a:ext cx="8207375" cy="2529440"/>
        </p:xfrm>
        <a:graphic>
          <a:graphicData uri="http://schemas.openxmlformats.org/drawingml/2006/table">
            <a:tbl>
              <a:tblPr/>
              <a:tblGrid>
                <a:gridCol w="1587500"/>
                <a:gridCol w="2740025"/>
                <a:gridCol w="2074862"/>
                <a:gridCol w="1804988"/>
              </a:tblGrid>
              <a:tr h="627281">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1" i="0" u="none" strike="noStrike" cap="none" normalizeH="0" baseline="0" dirty="0" smtClean="0">
                          <a:ln>
                            <a:noFill/>
                          </a:ln>
                          <a:solidFill>
                            <a:schemeClr val="bg1"/>
                          </a:solidFill>
                          <a:effectLst/>
                          <a:latin typeface="Arial" pitchFamily="34" charset="0"/>
                        </a:rPr>
                        <a:t>Group</a:t>
                      </a:r>
                    </a:p>
                  </a:txBody>
                  <a:tcPr marL="36000" marR="36000" marT="3601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1" i="0" u="none" strike="noStrike" cap="none" normalizeH="0" baseline="0" dirty="0" smtClean="0">
                          <a:ln>
                            <a:noFill/>
                          </a:ln>
                          <a:solidFill>
                            <a:schemeClr val="bg1"/>
                          </a:solidFill>
                          <a:effectLst/>
                          <a:latin typeface="Arial" pitchFamily="34" charset="0"/>
                        </a:rPr>
                        <a:t>Medication</a:t>
                      </a:r>
                    </a:p>
                  </a:txBody>
                  <a:tcPr marL="36000" marR="36000" marT="3601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1" i="0" u="none" strike="noStrike" cap="none" normalizeH="0" baseline="0" dirty="0" smtClean="0">
                          <a:ln>
                            <a:noFill/>
                          </a:ln>
                          <a:solidFill>
                            <a:schemeClr val="bg1"/>
                          </a:solidFill>
                          <a:effectLst/>
                          <a:latin typeface="Arial" pitchFamily="34" charset="0"/>
                        </a:rPr>
                        <a:t>Class of recommendation </a:t>
                      </a:r>
                    </a:p>
                  </a:txBody>
                  <a:tcPr marL="36000" marR="36000" marT="3601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1" i="0" u="none" strike="noStrike" cap="none" normalizeH="0" baseline="0" dirty="0" smtClean="0">
                          <a:ln>
                            <a:noFill/>
                          </a:ln>
                          <a:solidFill>
                            <a:schemeClr val="bg1"/>
                          </a:solidFill>
                          <a:effectLst/>
                          <a:latin typeface="Arial" pitchFamily="34" charset="0"/>
                        </a:rPr>
                        <a:t>Level of evidence</a:t>
                      </a:r>
                      <a:r>
                        <a:rPr kumimoji="0" lang="en-GB" sz="1400" b="1" i="0" u="none" strike="noStrike" cap="none" normalizeH="0" baseline="50000" dirty="0" smtClean="0">
                          <a:ln>
                            <a:noFill/>
                          </a:ln>
                          <a:solidFill>
                            <a:schemeClr val="bg1"/>
                          </a:solidFill>
                          <a:effectLst/>
                          <a:latin typeface="Arial" pitchFamily="34" charset="0"/>
                        </a:rPr>
                        <a:t>†</a:t>
                      </a:r>
                      <a:r>
                        <a:rPr kumimoji="0" lang="en-GB" sz="1600" b="1" i="0" u="none" strike="noStrike" cap="none" normalizeH="0" baseline="0" dirty="0" smtClean="0">
                          <a:ln>
                            <a:noFill/>
                          </a:ln>
                          <a:solidFill>
                            <a:schemeClr val="bg1"/>
                          </a:solidFill>
                          <a:effectLst/>
                          <a:latin typeface="Arial" pitchFamily="34" charset="0"/>
                        </a:rPr>
                        <a:t/>
                      </a:r>
                      <a:br>
                        <a:rPr kumimoji="0" lang="en-GB" sz="1600" b="1" i="0" u="none" strike="noStrike" cap="none" normalizeH="0" baseline="0" dirty="0" smtClean="0">
                          <a:ln>
                            <a:noFill/>
                          </a:ln>
                          <a:solidFill>
                            <a:schemeClr val="bg1"/>
                          </a:solidFill>
                          <a:effectLst/>
                          <a:latin typeface="Arial" pitchFamily="34" charset="0"/>
                        </a:rPr>
                      </a:br>
                      <a:r>
                        <a:rPr kumimoji="0" lang="en-GB" sz="1600" b="1" i="0" u="none" strike="noStrike" cap="none" normalizeH="0" baseline="0" dirty="0" smtClean="0">
                          <a:ln>
                            <a:noFill/>
                          </a:ln>
                          <a:solidFill>
                            <a:schemeClr val="bg1"/>
                          </a:solidFill>
                          <a:effectLst/>
                          <a:latin typeface="Arial" pitchFamily="34" charset="0"/>
                        </a:rPr>
                        <a:t>(A–C)</a:t>
                      </a:r>
                    </a:p>
                  </a:txBody>
                  <a:tcPr marL="36000" marR="36000" marT="36012"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63664">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Diuretics</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IV loop diuretics</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I</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B</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r h="362076">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Vasodilators</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IV nitrates</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IIa</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B</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r h="363664">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endParaRPr kumimoji="0" lang="en-US" sz="1600" b="0" i="0" u="none" strike="noStrike" cap="none" normalizeH="0" baseline="0" dirty="0" smtClean="0">
                        <a:ln>
                          <a:noFill/>
                        </a:ln>
                        <a:solidFill>
                          <a:schemeClr val="tx1"/>
                        </a:solidFill>
                        <a:effectLst/>
                        <a:latin typeface="Arial" pitchFamily="34" charset="0"/>
                      </a:endParaRP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Sodium nitroprusside</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IIb</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B</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r h="362076">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IV opiates</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Morphine</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IIa</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C</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r h="310428">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600" b="0" i="0" u="none" strike="noStrike" cap="none" normalizeH="0" baseline="0" dirty="0" smtClean="0">
                          <a:ln>
                            <a:noFill/>
                          </a:ln>
                          <a:solidFill>
                            <a:schemeClr val="tx1"/>
                          </a:solidFill>
                          <a:effectLst/>
                          <a:latin typeface="Arial" pitchFamily="34" charset="0"/>
                        </a:rPr>
                        <a:t>Inotropes*</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endParaRPr lang="en-GB" sz="1800" dirty="0"/>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smtClean="0">
                          <a:ln>
                            <a:noFill/>
                          </a:ln>
                          <a:solidFill>
                            <a:schemeClr val="tx1"/>
                          </a:solidFill>
                          <a:effectLst/>
                          <a:latin typeface="Arial" pitchFamily="34" charset="0"/>
                        </a:rPr>
                        <a:t>IIa or IIb</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cap="none" normalizeH="0" baseline="0" dirty="0" smtClean="0">
                          <a:ln>
                            <a:noFill/>
                          </a:ln>
                          <a:solidFill>
                            <a:schemeClr val="tx1"/>
                          </a:solidFill>
                          <a:effectLst/>
                          <a:latin typeface="Arial" pitchFamily="34" charset="0"/>
                        </a:rPr>
                        <a:t>C</a:t>
                      </a:r>
                    </a:p>
                  </a:txBody>
                  <a:tcPr marL="36000" marR="36000" marT="36012"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bl>
          </a:graphicData>
        </a:graphic>
      </p:graphicFrame>
      <p:sp>
        <p:nvSpPr>
          <p:cNvPr id="98361" name="TextBox 5"/>
          <p:cNvSpPr txBox="1">
            <a:spLocks noChangeArrowheads="1"/>
          </p:cNvSpPr>
          <p:nvPr/>
        </p:nvSpPr>
        <p:spPr bwMode="auto">
          <a:xfrm>
            <a:off x="1508126" y="6538119"/>
            <a:ext cx="7167562" cy="261938"/>
          </a:xfrm>
          <a:prstGeom prst="rect">
            <a:avLst/>
          </a:prstGeom>
          <a:noFill/>
          <a:ln w="9525">
            <a:noFill/>
            <a:miter lim="800000"/>
            <a:headEnd/>
            <a:tailEnd/>
          </a:ln>
        </p:spPr>
        <p:txBody>
          <a:bodyPr>
            <a:spAutoFit/>
          </a:bodyPr>
          <a:lstStyle/>
          <a:p>
            <a:pPr algn="r">
              <a:defRPr/>
            </a:pPr>
            <a:r>
              <a:rPr lang="en-GB" sz="1100" dirty="0">
                <a:solidFill>
                  <a:schemeClr val="bg1"/>
                </a:solidFill>
                <a:latin typeface="Arial"/>
              </a:rPr>
              <a:t>Adapted from McMurray et al. Eur Heart J 2012;</a:t>
            </a:r>
            <a:r>
              <a:rPr lang="en-GB" sz="1100" dirty="0">
                <a:solidFill>
                  <a:schemeClr val="bg1"/>
                </a:solidFill>
                <a:latin typeface="Arial" pitchFamily="34" charset="0"/>
                <a:cs typeface="Arial" pitchFamily="34" charset="0"/>
              </a:rPr>
              <a:t>33:1787–847</a:t>
            </a:r>
            <a:endParaRPr lang="en-GB" sz="1600" b="1" dirty="0">
              <a:solidFill>
                <a:schemeClr val="bg1"/>
              </a:solidFill>
              <a:latin typeface="Arial"/>
            </a:endParaRPr>
          </a:p>
        </p:txBody>
      </p:sp>
      <p:sp>
        <p:nvSpPr>
          <p:cNvPr id="266281" name="Rounded Rectangle 1"/>
          <p:cNvSpPr>
            <a:spLocks noChangeArrowheads="1"/>
          </p:cNvSpPr>
          <p:nvPr/>
        </p:nvSpPr>
        <p:spPr bwMode="auto">
          <a:xfrm>
            <a:off x="6881813" y="1621094"/>
            <a:ext cx="1765300" cy="2498634"/>
          </a:xfrm>
          <a:prstGeom prst="roundRect">
            <a:avLst>
              <a:gd name="adj" fmla="val 16667"/>
            </a:avLst>
          </a:prstGeom>
          <a:noFill/>
          <a:ln w="25400" algn="ctr">
            <a:solidFill>
              <a:srgbClr val="A50021"/>
            </a:solidFill>
            <a:round/>
            <a:headEnd/>
            <a:tailEnd/>
          </a:ln>
        </p:spPr>
        <p:txBody>
          <a:bodyPr/>
          <a:lstStyle/>
          <a:p>
            <a:pPr algn="ctr"/>
            <a:endParaRPr lang="en-US" sz="1800">
              <a:solidFill>
                <a:srgbClr val="000000"/>
              </a:solidFill>
              <a:cs typeface="Arial" charset="0"/>
            </a:endParaRPr>
          </a:p>
        </p:txBody>
      </p:sp>
      <p:sp>
        <p:nvSpPr>
          <p:cNvPr id="266282" name="TextBox 2"/>
          <p:cNvSpPr txBox="1">
            <a:spLocks noChangeArrowheads="1"/>
          </p:cNvSpPr>
          <p:nvPr/>
        </p:nvSpPr>
        <p:spPr bwMode="auto">
          <a:xfrm>
            <a:off x="944559" y="4149725"/>
            <a:ext cx="7223131" cy="1323439"/>
          </a:xfrm>
          <a:prstGeom prst="rect">
            <a:avLst/>
          </a:prstGeom>
          <a:noFill/>
          <a:ln w="9525">
            <a:noFill/>
            <a:miter lim="800000"/>
            <a:headEnd/>
            <a:tailEnd/>
          </a:ln>
        </p:spPr>
        <p:txBody>
          <a:bodyPr wrap="none">
            <a:spAutoFit/>
          </a:bodyPr>
          <a:lstStyle/>
          <a:p>
            <a:pPr algn="ctr"/>
            <a:r>
              <a:rPr lang="en-GB" sz="2000" i="1">
                <a:solidFill>
                  <a:schemeClr val="bg1"/>
                </a:solidFill>
                <a:cs typeface="Arial" charset="0"/>
              </a:rPr>
              <a:t>“The treatment of acute heart failure remains largely opinion-based</a:t>
            </a:r>
          </a:p>
          <a:p>
            <a:pPr algn="ctr"/>
            <a:r>
              <a:rPr lang="en-GB" sz="2000" i="1">
                <a:solidFill>
                  <a:schemeClr val="bg1"/>
                </a:solidFill>
                <a:cs typeface="Arial" charset="0"/>
              </a:rPr>
              <a:t>with little good evidence to guide therapy”</a:t>
            </a:r>
          </a:p>
          <a:p>
            <a:pPr algn="ctr"/>
            <a:r>
              <a:rPr lang="en-GB" sz="2000" i="1">
                <a:solidFill>
                  <a:schemeClr val="bg1"/>
                </a:solidFill>
                <a:cs typeface="Arial" charset="0"/>
              </a:rPr>
              <a:t/>
            </a:r>
            <a:br>
              <a:rPr lang="en-GB" sz="2000" i="1">
                <a:solidFill>
                  <a:schemeClr val="bg1"/>
                </a:solidFill>
                <a:cs typeface="Arial" charset="0"/>
              </a:rPr>
            </a:br>
            <a:r>
              <a:rPr lang="en-GB" sz="2000" i="1">
                <a:solidFill>
                  <a:schemeClr val="bg1"/>
                </a:solidFill>
                <a:cs typeface="Arial" charset="0"/>
              </a:rPr>
              <a:t>“Intravenous nitrates—efficacy and safety still uncertain”</a:t>
            </a:r>
          </a:p>
        </p:txBody>
      </p:sp>
    </p:spTree>
    <p:extLst>
      <p:ext uri="{BB962C8B-B14F-4D97-AF65-F5344CB8AC3E}">
        <p14:creationId xmlns="" xmlns:p14="http://schemas.microsoft.com/office/powerpoint/2010/main" val="91207446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
          <p:cNvGraphicFramePr>
            <a:graphicFrameLocks noGrp="1"/>
          </p:cNvGraphicFramePr>
          <p:nvPr/>
        </p:nvGraphicFramePr>
        <p:xfrm>
          <a:off x="468313" y="1433513"/>
          <a:ext cx="8207376" cy="4114799"/>
        </p:xfrm>
        <a:graphic>
          <a:graphicData uri="http://schemas.openxmlformats.org/drawingml/2006/table">
            <a:tbl>
              <a:tblPr/>
              <a:tblGrid>
                <a:gridCol w="1175287"/>
                <a:gridCol w="1700317"/>
                <a:gridCol w="1845327"/>
                <a:gridCol w="2480740"/>
                <a:gridCol w="1005705"/>
              </a:tblGrid>
              <a:tr h="489854">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1" i="0" u="none" strike="noStrike" cap="none" normalizeH="0" baseline="0" dirty="0" smtClean="0">
                          <a:ln>
                            <a:noFill/>
                          </a:ln>
                          <a:solidFill>
                            <a:schemeClr val="bg1"/>
                          </a:solidFill>
                          <a:effectLst/>
                          <a:latin typeface="+mn-lt"/>
                        </a:rPr>
                        <a:t>Trial name</a:t>
                      </a:r>
                    </a:p>
                  </a:txBody>
                  <a:tcPr marL="54000" marR="46800" marT="46801" marB="4680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50000"/>
                        </a:spcAft>
                        <a:buClr>
                          <a:schemeClr val="accent1"/>
                        </a:buClr>
                        <a:buSzPct val="110000"/>
                        <a:buFont typeface="Wingdings" pitchFamily="2" charset="2"/>
                        <a:buNone/>
                        <a:tabLst/>
                      </a:pPr>
                      <a:r>
                        <a:rPr kumimoji="0" lang="en-GB" sz="1300" b="1" i="0" u="none" strike="noStrike" cap="none" normalizeH="0" baseline="0" dirty="0" smtClean="0">
                          <a:ln>
                            <a:noFill/>
                          </a:ln>
                          <a:solidFill>
                            <a:schemeClr val="bg1"/>
                          </a:solidFill>
                          <a:effectLst/>
                          <a:latin typeface="+mn-lt"/>
                        </a:rPr>
                        <a:t>Patient population</a:t>
                      </a:r>
                    </a:p>
                  </a:txBody>
                  <a:tcPr marL="54000" marR="46800" marT="46801" marB="4680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50000"/>
                        </a:spcAft>
                        <a:buClr>
                          <a:schemeClr val="accent1"/>
                        </a:buClr>
                        <a:buSzPct val="110000"/>
                        <a:buFont typeface="Wingdings" pitchFamily="2" charset="2"/>
                        <a:buNone/>
                        <a:tabLst/>
                      </a:pPr>
                      <a:r>
                        <a:rPr kumimoji="0" lang="en-GB" sz="1300" b="1" i="0" u="none" strike="noStrike" cap="none" normalizeH="0" baseline="0" dirty="0" smtClean="0">
                          <a:ln>
                            <a:noFill/>
                          </a:ln>
                          <a:solidFill>
                            <a:schemeClr val="bg1"/>
                          </a:solidFill>
                          <a:effectLst/>
                          <a:latin typeface="+mn-lt"/>
                        </a:rPr>
                        <a:t>Intervention</a:t>
                      </a:r>
                    </a:p>
                  </a:txBody>
                  <a:tcPr marL="54000" marR="46800" marT="46801" marB="4680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50000"/>
                        </a:spcAft>
                        <a:buClr>
                          <a:schemeClr val="accent1"/>
                        </a:buClr>
                        <a:buSzPct val="110000"/>
                        <a:buFont typeface="Wingdings" pitchFamily="2" charset="2"/>
                        <a:buNone/>
                        <a:tabLst/>
                      </a:pPr>
                      <a:r>
                        <a:rPr kumimoji="0" lang="en-GB" sz="1300" b="1" i="0" u="none" strike="noStrike" cap="none" normalizeH="0" baseline="0" dirty="0" smtClean="0">
                          <a:ln>
                            <a:noFill/>
                          </a:ln>
                          <a:solidFill>
                            <a:schemeClr val="bg1"/>
                          </a:solidFill>
                          <a:effectLst/>
                          <a:latin typeface="+mn-lt"/>
                        </a:rPr>
                        <a:t>Primary endpoint</a:t>
                      </a:r>
                    </a:p>
                  </a:txBody>
                  <a:tcPr marL="54000" marR="46800" marT="46801" marB="4680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50000"/>
                        </a:spcAft>
                        <a:buClr>
                          <a:schemeClr val="accent1"/>
                        </a:buClr>
                        <a:buSzPct val="110000"/>
                        <a:buFont typeface="Wingdings" pitchFamily="2" charset="2"/>
                        <a:buNone/>
                        <a:tabLst/>
                      </a:pPr>
                      <a:r>
                        <a:rPr kumimoji="0" lang="en-GB" sz="1300" b="1" i="0" u="none" strike="noStrike" cap="none" normalizeH="0" baseline="0" dirty="0" smtClean="0">
                          <a:ln>
                            <a:noFill/>
                          </a:ln>
                          <a:solidFill>
                            <a:schemeClr val="bg1"/>
                          </a:solidFill>
                          <a:effectLst/>
                          <a:latin typeface="+mn-lt"/>
                        </a:rPr>
                        <a:t>Significant effect?</a:t>
                      </a:r>
                    </a:p>
                  </a:txBody>
                  <a:tcPr marL="54000" marR="46800" marT="46801" marB="4680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687980">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defRPr/>
                      </a:pPr>
                      <a:r>
                        <a:rPr kumimoji="0" lang="en-GB" sz="1300" b="0" i="0" u="none" strike="noStrike" cap="none" normalizeH="0" baseline="0" dirty="0" smtClean="0">
                          <a:ln>
                            <a:noFill/>
                          </a:ln>
                          <a:solidFill>
                            <a:schemeClr val="tx1"/>
                          </a:solidFill>
                          <a:effectLst/>
                          <a:latin typeface="+mn-lt"/>
                        </a:rPr>
                        <a:t>OPTIME-CHF</a:t>
                      </a:r>
                      <a:r>
                        <a:rPr kumimoji="0" lang="en-GB" sz="1300" b="0" i="0" u="none" strike="noStrike" cap="none" normalizeH="0" baseline="30000" dirty="0" smtClean="0">
                          <a:ln>
                            <a:noFill/>
                          </a:ln>
                          <a:solidFill>
                            <a:schemeClr val="tx1"/>
                          </a:solidFill>
                          <a:effectLst/>
                          <a:latin typeface="+mn-lt"/>
                        </a:rPr>
                        <a:t>1</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r>
                        <a:rPr lang="en-GB" sz="1300" dirty="0" smtClean="0"/>
                        <a:t>951 patients admitted with exacerbation of systolic HF</a:t>
                      </a:r>
                      <a:endParaRPr lang="en-GB" sz="1300" dirty="0">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r>
                        <a:rPr lang="en-GB" sz="1300" dirty="0" smtClean="0"/>
                        <a:t>i.v. </a:t>
                      </a:r>
                      <a:r>
                        <a:rPr lang="en-GB" sz="1300" b="1" dirty="0" smtClean="0"/>
                        <a:t>milrinone</a:t>
                      </a:r>
                      <a:r>
                        <a:rPr lang="en-GB" sz="1300" dirty="0" smtClean="0"/>
                        <a:t> vs pbo </a:t>
                      </a:r>
                      <a:r>
                        <a:rPr lang="en-GB" sz="1300" baseline="0" dirty="0" smtClean="0"/>
                        <a:t>for </a:t>
                      </a:r>
                      <a:r>
                        <a:rPr lang="en-GB" sz="1300" dirty="0" smtClean="0"/>
                        <a:t>48</a:t>
                      </a:r>
                      <a:r>
                        <a:rPr lang="en-GB" sz="1300" baseline="0" dirty="0" smtClean="0"/>
                        <a:t> </a:t>
                      </a:r>
                      <a:r>
                        <a:rPr lang="en-GB" sz="1300" dirty="0" smtClean="0"/>
                        <a:t>hours</a:t>
                      </a:r>
                      <a:endParaRPr lang="en-GB" sz="1300" dirty="0">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rgbClr val="FCAF17"/>
                        </a:buClr>
                        <a:buSzPct val="110000"/>
                        <a:buFont typeface="Wingdings" pitchFamily="2" charset="2"/>
                        <a:buNone/>
                        <a:tabLst/>
                        <a:defRPr/>
                      </a:pPr>
                      <a:r>
                        <a:rPr lang="en-GB" sz="1300" dirty="0" smtClean="0"/>
                        <a:t>Length</a:t>
                      </a:r>
                      <a:r>
                        <a:rPr lang="en-GB" sz="1300" baseline="0" dirty="0" smtClean="0"/>
                        <a:t> of h</a:t>
                      </a:r>
                      <a:r>
                        <a:rPr lang="en-GB" sz="1300" dirty="0" smtClean="0"/>
                        <a:t>ospitalization for CV causes</a:t>
                      </a:r>
                      <a:endParaRPr kumimoji="0" lang="en-GB" sz="1300" b="0" i="0" u="none" strike="noStrike" kern="1200" cap="none" spc="0" normalizeH="0" baseline="0" noProof="0" dirty="0" smtClean="0">
                        <a:ln>
                          <a:noFill/>
                        </a:ln>
                        <a:solidFill>
                          <a:srgbClr val="000000"/>
                        </a:solidFill>
                        <a:effectLst/>
                        <a:uLnTx/>
                        <a:uFillTx/>
                        <a:latin typeface="+mn-lt"/>
                        <a:ea typeface="+mn-ea"/>
                        <a:cs typeface="+mn-cs"/>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rgbClr val="FCAF17"/>
                        </a:buClr>
                        <a:buSzPct val="110000"/>
                        <a:buFont typeface="Wingdings" pitchFamily="2" charset="2"/>
                        <a:buNone/>
                        <a:tabLst/>
                        <a:defRPr/>
                      </a:pPr>
                      <a:r>
                        <a:rPr kumimoji="0" lang="en-GB" sz="2800" b="0" i="0" u="none" strike="noStrike" kern="1200" cap="none" spc="0" normalizeH="0" baseline="0" noProof="0" dirty="0" smtClean="0">
                          <a:ln>
                            <a:noFill/>
                          </a:ln>
                          <a:solidFill>
                            <a:srgbClr val="000000"/>
                          </a:solidFill>
                          <a:effectLst/>
                          <a:uLnTx/>
                          <a:uFillTx/>
                          <a:latin typeface="+mn-lt"/>
                          <a:ea typeface="+mn-ea"/>
                          <a:cs typeface="+mn-cs"/>
                          <a:sym typeface="Wingdings"/>
                        </a:rPr>
                        <a:t> </a:t>
                      </a:r>
                      <a:endParaRPr kumimoji="0" lang="en-GB" sz="1300" b="0" i="0" u="none" strike="noStrike" kern="1200" cap="none" spc="0" normalizeH="0" baseline="0" noProof="0" dirty="0" smtClean="0">
                        <a:ln>
                          <a:noFill/>
                        </a:ln>
                        <a:solidFill>
                          <a:srgbClr val="000000"/>
                        </a:solidFill>
                        <a:effectLst/>
                        <a:uLnTx/>
                        <a:uFillTx/>
                        <a:latin typeface="+mn-lt"/>
                        <a:ea typeface="+mn-ea"/>
                        <a:cs typeface="+mn-cs"/>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r h="687980">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VERITAS</a:t>
                      </a:r>
                      <a:r>
                        <a:rPr kumimoji="0" lang="en-GB" sz="1300" b="0" i="0" u="none" strike="noStrike" cap="none" normalizeH="0" baseline="30000" dirty="0" smtClean="0">
                          <a:ln>
                            <a:noFill/>
                          </a:ln>
                          <a:solidFill>
                            <a:schemeClr val="tx1"/>
                          </a:solidFill>
                          <a:effectLst/>
                          <a:latin typeface="+mn-lt"/>
                        </a:rPr>
                        <a:t>2</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1,448 </a:t>
                      </a:r>
                      <a:r>
                        <a:rPr lang="en-GB" sz="1300" kern="1200" baseline="0" dirty="0" smtClean="0">
                          <a:solidFill>
                            <a:schemeClr val="tx1"/>
                          </a:solidFill>
                          <a:latin typeface="+mn-lt"/>
                          <a:ea typeface="+mn-ea"/>
                          <a:cs typeface="+mn-cs"/>
                        </a:rPr>
                        <a:t>patients hospitalized with AHF</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defRPr/>
                      </a:pPr>
                      <a:r>
                        <a:rPr kumimoji="0" lang="en-GB" sz="1300" b="0" i="0" u="none" strike="noStrike" cap="none" normalizeH="0" baseline="0" dirty="0" smtClean="0">
                          <a:ln>
                            <a:noFill/>
                          </a:ln>
                          <a:solidFill>
                            <a:schemeClr val="tx1"/>
                          </a:solidFill>
                          <a:effectLst/>
                          <a:latin typeface="+mn-lt"/>
                        </a:rPr>
                        <a:t>i.v. </a:t>
                      </a:r>
                      <a:r>
                        <a:rPr lang="en-GB" sz="1300" b="1" dirty="0" smtClean="0"/>
                        <a:t>tezosentan</a:t>
                      </a:r>
                      <a:r>
                        <a:rPr lang="en-GB" sz="1300" dirty="0" smtClean="0"/>
                        <a:t> vs</a:t>
                      </a:r>
                      <a:r>
                        <a:rPr lang="en-GB" sz="1300" baseline="0" dirty="0" smtClean="0"/>
                        <a:t> pbo </a:t>
                      </a:r>
                      <a:r>
                        <a:rPr lang="en-GB" sz="1300" dirty="0" smtClean="0"/>
                        <a:t>for 24</a:t>
                      </a:r>
                      <a:r>
                        <a:rPr lang="en-GB" sz="1300" baseline="0" dirty="0" smtClean="0"/>
                        <a:t>–</a:t>
                      </a:r>
                      <a:r>
                        <a:rPr lang="en-GB" sz="1300" dirty="0" smtClean="0"/>
                        <a:t>72 hours </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defRPr/>
                      </a:pPr>
                      <a:r>
                        <a:rPr lang="en-GB" sz="1300" dirty="0" smtClean="0"/>
                        <a:t>Change in dyspnea, incidence of death and worsening HF at </a:t>
                      </a:r>
                      <a:br>
                        <a:rPr lang="en-GB" sz="1300" dirty="0" smtClean="0"/>
                      </a:br>
                      <a:r>
                        <a:rPr lang="en-GB" sz="1300" dirty="0" smtClean="0"/>
                        <a:t>7 days</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defRPr/>
                      </a:pPr>
                      <a:r>
                        <a:rPr kumimoji="0" lang="en-GB" sz="28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r h="520335">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SURVIVE</a:t>
                      </a:r>
                      <a:r>
                        <a:rPr kumimoji="0" lang="en-GB" sz="1300" b="0" i="0" u="none" strike="noStrike" cap="none" normalizeH="0" baseline="30000" dirty="0" smtClean="0">
                          <a:ln>
                            <a:noFill/>
                          </a:ln>
                          <a:solidFill>
                            <a:schemeClr val="tx1"/>
                          </a:solidFill>
                          <a:effectLst/>
                          <a:latin typeface="+mn-lt"/>
                        </a:rPr>
                        <a:t>3</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lang="en-GB" sz="1300" kern="1200" baseline="0" dirty="0" smtClean="0">
                          <a:solidFill>
                            <a:schemeClr val="tx1"/>
                          </a:solidFill>
                          <a:latin typeface="+mn-lt"/>
                          <a:ea typeface="+mn-ea"/>
                          <a:cs typeface="+mn-cs"/>
                        </a:rPr>
                        <a:t>1,327 patients hospitalized with AHF</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r>
                        <a:rPr lang="en-GB" sz="1300" kern="1200" baseline="0" dirty="0" smtClean="0">
                          <a:solidFill>
                            <a:schemeClr val="tx1"/>
                          </a:solidFill>
                          <a:latin typeface="+mn-lt"/>
                          <a:ea typeface="+mn-ea"/>
                          <a:cs typeface="+mn-cs"/>
                        </a:rPr>
                        <a:t>i.v. </a:t>
                      </a:r>
                      <a:r>
                        <a:rPr lang="en-GB" sz="1300" b="1" kern="1200" baseline="0" dirty="0" smtClean="0">
                          <a:solidFill>
                            <a:schemeClr val="tx1"/>
                          </a:solidFill>
                          <a:latin typeface="+mn-lt"/>
                          <a:ea typeface="+mn-ea"/>
                          <a:cs typeface="+mn-cs"/>
                        </a:rPr>
                        <a:t>levosimendan</a:t>
                      </a:r>
                      <a:r>
                        <a:rPr lang="en-GB" sz="1300" kern="1200" baseline="0" dirty="0" smtClean="0">
                          <a:solidFill>
                            <a:schemeClr val="tx1"/>
                          </a:solidFill>
                          <a:latin typeface="+mn-lt"/>
                          <a:ea typeface="+mn-ea"/>
                          <a:cs typeface="+mn-cs"/>
                        </a:rPr>
                        <a:t> vs dobutamine</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defRPr/>
                      </a:pPr>
                      <a:r>
                        <a:rPr lang="en-GB" sz="1300" dirty="0" smtClean="0"/>
                        <a:t>All-cause mortality at 180 days </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defRPr/>
                      </a:pPr>
                      <a:r>
                        <a:rPr kumimoji="0" lang="en-GB" sz="28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r h="520335">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EVEREST</a:t>
                      </a:r>
                      <a:r>
                        <a:rPr kumimoji="0" lang="en-GB" sz="1300" b="0" i="0" u="none" strike="noStrike" cap="none" normalizeH="0" baseline="30000" dirty="0" smtClean="0">
                          <a:ln>
                            <a:noFill/>
                          </a:ln>
                          <a:solidFill>
                            <a:schemeClr val="tx1"/>
                          </a:solidFill>
                          <a:effectLst/>
                          <a:latin typeface="+mn-lt"/>
                        </a:rPr>
                        <a:t>4</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4,133 patients hospitalized with AHF</a:t>
                      </a: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lang="en-GB" sz="1300" b="1" dirty="0" smtClean="0"/>
                        <a:t>Tolvaptan</a:t>
                      </a:r>
                      <a:r>
                        <a:rPr lang="en-GB" sz="1300" dirty="0" smtClean="0"/>
                        <a:t> 30 mg once-daily</a:t>
                      </a:r>
                      <a:r>
                        <a:rPr lang="en-GB" sz="1300" baseline="0" dirty="0" smtClean="0"/>
                        <a:t> </a:t>
                      </a:r>
                      <a:r>
                        <a:rPr lang="en-GB" sz="1300" dirty="0" smtClean="0"/>
                        <a:t>vs pbo for 60 days</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lang="en-GB" sz="1300" dirty="0" smtClean="0"/>
                        <a:t>All-cause mortality and CV death or hospitalization for HF</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28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r h="687980">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ASCEND-HF</a:t>
                      </a:r>
                      <a:r>
                        <a:rPr kumimoji="0" lang="en-GB" sz="1300" b="0" i="0" u="none" strike="noStrike" cap="none" normalizeH="0" baseline="30000" dirty="0" smtClean="0">
                          <a:ln>
                            <a:noFill/>
                          </a:ln>
                          <a:solidFill>
                            <a:schemeClr val="tx1"/>
                          </a:solidFill>
                          <a:effectLst/>
                          <a:latin typeface="+mn-lt"/>
                        </a:rPr>
                        <a:t>5</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7,141 patients hospitalized for AHF</a:t>
                      </a: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lang="en-GB" sz="1300" dirty="0" smtClean="0"/>
                        <a:t>i.v.</a:t>
                      </a:r>
                      <a:r>
                        <a:rPr lang="en-GB" sz="1300" baseline="0" dirty="0" smtClean="0"/>
                        <a:t> </a:t>
                      </a:r>
                      <a:r>
                        <a:rPr lang="en-GB" sz="1300" b="1" dirty="0" smtClean="0"/>
                        <a:t>nesiritide</a:t>
                      </a:r>
                      <a:r>
                        <a:rPr lang="en-GB" sz="1300" dirty="0" smtClean="0"/>
                        <a:t> vs pbo</a:t>
                      </a:r>
                      <a:r>
                        <a:rPr lang="en-GB" sz="1300" baseline="0" dirty="0" smtClean="0"/>
                        <a:t> </a:t>
                      </a:r>
                      <a:r>
                        <a:rPr lang="en-GB" sz="1300" dirty="0" smtClean="0"/>
                        <a:t>for 24 hours</a:t>
                      </a:r>
                      <a:r>
                        <a:rPr lang="en-GB" sz="1300" baseline="0" dirty="0" smtClean="0"/>
                        <a:t>–</a:t>
                      </a:r>
                      <a:r>
                        <a:rPr lang="en-GB" sz="1300" dirty="0" smtClean="0"/>
                        <a:t>7 days</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lang="en-GB" sz="1300" dirty="0" smtClean="0"/>
                        <a:t>Change in dyspnea and 30-day all-cause mortality</a:t>
                      </a:r>
                      <a:r>
                        <a:rPr lang="en-GB" sz="1300" baseline="0" dirty="0" smtClean="0"/>
                        <a:t> or HF hospitalization</a:t>
                      </a:r>
                      <a:endParaRPr kumimoji="0" lang="en-GB" sz="1300" b="0" i="0" u="none" strike="noStrike" cap="none" normalizeH="0" baseline="0" dirty="0" smtClean="0">
                        <a:ln>
                          <a:noFill/>
                        </a:ln>
                        <a:solidFill>
                          <a:schemeClr val="tx1"/>
                        </a:solidFill>
                        <a:effectLst/>
                        <a:latin typeface="+mn-lt"/>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rgbClr val="FCAF17"/>
                        </a:buClr>
                        <a:buSzPct val="110000"/>
                        <a:buFont typeface="Wingdings" pitchFamily="2" charset="2"/>
                        <a:buNone/>
                        <a:tabLst/>
                        <a:defRPr/>
                      </a:pPr>
                      <a:r>
                        <a:rPr kumimoji="0" lang="en-GB" sz="28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en-GB" sz="1300" b="0" i="0" u="none" strike="noStrike" kern="1200" cap="none" spc="0" normalizeH="0" baseline="0" noProof="0" dirty="0" smtClean="0">
                        <a:ln>
                          <a:noFill/>
                        </a:ln>
                        <a:solidFill>
                          <a:srgbClr val="000000"/>
                        </a:solidFill>
                        <a:effectLst/>
                        <a:uLnTx/>
                        <a:uFillTx/>
                        <a:latin typeface="+mn-lt"/>
                        <a:ea typeface="+mn-ea"/>
                        <a:cs typeface="+mn-cs"/>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r h="520335">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PROTECT</a:t>
                      </a:r>
                      <a:r>
                        <a:rPr kumimoji="0" lang="en-GB" sz="1300" b="0" i="0" u="none" strike="noStrike" cap="none" normalizeH="0" baseline="30000" dirty="0" smtClean="0">
                          <a:ln>
                            <a:noFill/>
                          </a:ln>
                          <a:solidFill>
                            <a:schemeClr val="tx1"/>
                          </a:solidFill>
                          <a:effectLst/>
                          <a:latin typeface="+mn-lt"/>
                        </a:rPr>
                        <a:t>6</a:t>
                      </a:r>
                      <a:r>
                        <a:rPr kumimoji="0" lang="en-GB" sz="1300" b="0" i="0" u="none" strike="noStrike" cap="none" normalizeH="0" baseline="0" dirty="0" smtClean="0">
                          <a:ln>
                            <a:noFill/>
                          </a:ln>
                          <a:solidFill>
                            <a:schemeClr val="tx1"/>
                          </a:solidFill>
                          <a:effectLst/>
                          <a:latin typeface="+mn-lt"/>
                        </a:rPr>
                        <a:t>                         </a:t>
                      </a: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2,033 patients hospitalized for AHF</a:t>
                      </a: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i.v. </a:t>
                      </a:r>
                      <a:r>
                        <a:rPr kumimoji="0" lang="en-GB" sz="1300" b="1" i="0" u="none" strike="noStrike" cap="none" normalizeH="0" baseline="0" dirty="0" smtClean="0">
                          <a:ln>
                            <a:noFill/>
                          </a:ln>
                          <a:solidFill>
                            <a:schemeClr val="tx1"/>
                          </a:solidFill>
                          <a:effectLst/>
                          <a:latin typeface="+mn-lt"/>
                        </a:rPr>
                        <a:t>rolofylline </a:t>
                      </a:r>
                      <a:r>
                        <a:rPr kumimoji="0" lang="en-GB" sz="1300" b="0" i="0" u="none" strike="noStrike" cap="none" normalizeH="0" baseline="0" dirty="0" smtClean="0">
                          <a:ln>
                            <a:noFill/>
                          </a:ln>
                          <a:solidFill>
                            <a:schemeClr val="tx1"/>
                          </a:solidFill>
                          <a:effectLst/>
                          <a:latin typeface="+mn-lt"/>
                        </a:rPr>
                        <a:t>vs pbo for up to 3 days</a:t>
                      </a: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300" b="0" i="0" u="none" strike="noStrike" cap="none" normalizeH="0" baseline="0" dirty="0" smtClean="0">
                          <a:ln>
                            <a:noFill/>
                          </a:ln>
                          <a:solidFill>
                            <a:schemeClr val="tx1"/>
                          </a:solidFill>
                          <a:effectLst/>
                          <a:latin typeface="+mn-lt"/>
                        </a:rPr>
                        <a:t>Composite of survival, HF status and renal function</a:t>
                      </a: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rgbClr val="FCAF17"/>
                        </a:buClr>
                        <a:buSzPct val="110000"/>
                        <a:buFont typeface="Wingdings" pitchFamily="2" charset="2"/>
                        <a:buNone/>
                        <a:tabLst/>
                        <a:defRPr/>
                      </a:pPr>
                      <a:r>
                        <a:rPr kumimoji="0" lang="en-GB" sz="2800" b="0" i="0" u="none" strike="noStrike" kern="1200" cap="none" spc="0" normalizeH="0" baseline="0" noProof="0" dirty="0" smtClean="0">
                          <a:ln>
                            <a:noFill/>
                          </a:ln>
                          <a:solidFill>
                            <a:srgbClr val="000000"/>
                          </a:solidFill>
                          <a:effectLst/>
                          <a:uLnTx/>
                          <a:uFillTx/>
                          <a:latin typeface="+mn-lt"/>
                          <a:ea typeface="+mn-ea"/>
                          <a:cs typeface="+mn-cs"/>
                          <a:sym typeface="Wingdings"/>
                        </a:rPr>
                        <a:t></a:t>
                      </a:r>
                      <a:endParaRPr kumimoji="0" lang="en-GB" sz="1300" b="0" i="0" u="none" strike="noStrike" kern="1200" cap="none" spc="0" normalizeH="0" baseline="0" noProof="0" dirty="0" smtClean="0">
                        <a:ln>
                          <a:noFill/>
                        </a:ln>
                        <a:solidFill>
                          <a:srgbClr val="000000"/>
                        </a:solidFill>
                        <a:effectLst/>
                        <a:uLnTx/>
                        <a:uFillTx/>
                        <a:latin typeface="+mn-lt"/>
                        <a:ea typeface="+mn-ea"/>
                        <a:cs typeface="+mn-cs"/>
                      </a:endParaRPr>
                    </a:p>
                  </a:txBody>
                  <a:tcPr marL="54000" marR="46800" marT="46801" marB="468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bl>
          </a:graphicData>
        </a:graphic>
      </p:graphicFrame>
      <p:sp>
        <p:nvSpPr>
          <p:cNvPr id="5" name="TextBox 4"/>
          <p:cNvSpPr txBox="1"/>
          <p:nvPr/>
        </p:nvSpPr>
        <p:spPr>
          <a:xfrm>
            <a:off x="1436984" y="6116638"/>
            <a:ext cx="7056437" cy="508000"/>
          </a:xfrm>
          <a:prstGeom prst="rect">
            <a:avLst/>
          </a:prstGeom>
          <a:noFill/>
        </p:spPr>
        <p:txBody>
          <a:bodyPr lIns="0" tIns="0" rIns="0" bIns="0">
            <a:spAutoFit/>
          </a:bodyPr>
          <a:lstStyle/>
          <a:p>
            <a:pPr algn="r" eaLnBrk="0" hangingPunct="0">
              <a:spcBef>
                <a:spcPts val="0"/>
              </a:spcBef>
              <a:defRPr/>
            </a:pPr>
            <a:r>
              <a:rPr lang="en-GB" sz="1100" dirty="0">
                <a:solidFill>
                  <a:schemeClr val="bg1"/>
                </a:solidFill>
                <a:latin typeface="Arial"/>
              </a:rPr>
              <a:t>1. Cuffe et al. JAMA 2002;287:1541–7; 2. McMurray et al. JAMA 2007;298:2009–19; </a:t>
            </a:r>
          </a:p>
          <a:p>
            <a:pPr algn="r" eaLnBrk="0" hangingPunct="0">
              <a:spcBef>
                <a:spcPts val="0"/>
              </a:spcBef>
              <a:defRPr/>
            </a:pPr>
            <a:r>
              <a:rPr lang="en-GB" sz="1100" dirty="0">
                <a:solidFill>
                  <a:schemeClr val="bg1"/>
                </a:solidFill>
                <a:latin typeface="Arial"/>
              </a:rPr>
              <a:t>3. Mebazaa et al. JAMA 2007;297:1883–91; 4. Konstam et al. JAMA 2007;297:1319–31;</a:t>
            </a:r>
          </a:p>
          <a:p>
            <a:pPr algn="r" eaLnBrk="0" hangingPunct="0">
              <a:spcBef>
                <a:spcPts val="0"/>
              </a:spcBef>
              <a:defRPr/>
            </a:pPr>
            <a:r>
              <a:rPr lang="en-GB" sz="1100" dirty="0">
                <a:solidFill>
                  <a:schemeClr val="bg1"/>
                </a:solidFill>
                <a:latin typeface="Arial"/>
              </a:rPr>
              <a:t>5. O’Connor et al. N Engl J Med 2011;365:32–43; 6. Massie et al. N Engl J Med 2010;363:1419–28 </a:t>
            </a:r>
          </a:p>
        </p:txBody>
      </p:sp>
      <p:sp>
        <p:nvSpPr>
          <p:cNvPr id="6" name="TextBox 12"/>
          <p:cNvSpPr txBox="1">
            <a:spLocks noChangeArrowheads="1"/>
          </p:cNvSpPr>
          <p:nvPr/>
        </p:nvSpPr>
        <p:spPr bwMode="auto">
          <a:xfrm>
            <a:off x="395288" y="5722080"/>
            <a:ext cx="7088187" cy="274638"/>
          </a:xfrm>
          <a:prstGeom prst="rect">
            <a:avLst/>
          </a:prstGeom>
          <a:noFill/>
          <a:ln w="9525">
            <a:noFill/>
            <a:miter lim="800000"/>
            <a:headEnd/>
            <a:tailEnd/>
          </a:ln>
        </p:spPr>
        <p:txBody>
          <a:bodyPr anchor="b">
            <a:spAutoFit/>
          </a:bodyPr>
          <a:lstStyle/>
          <a:p>
            <a:pPr>
              <a:defRPr/>
            </a:pPr>
            <a:r>
              <a:rPr lang="en-GB" sz="1200" dirty="0">
                <a:solidFill>
                  <a:schemeClr val="bg1"/>
                </a:solidFill>
                <a:latin typeface="Arial"/>
                <a:ea typeface="MS PGothic" pitchFamily="34" charset="-128"/>
              </a:rPr>
              <a:t>pbo=placebo</a:t>
            </a:r>
          </a:p>
        </p:txBody>
      </p:sp>
      <p:sp>
        <p:nvSpPr>
          <p:cNvPr id="268341" name="Title 3"/>
          <p:cNvSpPr>
            <a:spLocks noGrp="1"/>
          </p:cNvSpPr>
          <p:nvPr>
            <p:ph type="title"/>
          </p:nvPr>
        </p:nvSpPr>
        <p:spPr/>
        <p:txBody>
          <a:bodyPr>
            <a:noAutofit/>
          </a:bodyPr>
          <a:lstStyle/>
          <a:p>
            <a:r>
              <a:rPr lang="en-GB" sz="2400" dirty="0" smtClean="0"/>
              <a:t>Large randomized controlled trials in acute heart failure have failed to demonstrate outcome benefits</a:t>
            </a:r>
          </a:p>
        </p:txBody>
      </p:sp>
    </p:spTree>
    <p:extLst>
      <p:ext uri="{BB962C8B-B14F-4D97-AF65-F5344CB8AC3E}">
        <p14:creationId xmlns="" xmlns:p14="http://schemas.microsoft.com/office/powerpoint/2010/main" val="42357577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2"/>
          <p:cNvSpPr>
            <a:spLocks noGrp="1" noChangeArrowheads="1"/>
          </p:cNvSpPr>
          <p:nvPr>
            <p:ph type="title"/>
          </p:nvPr>
        </p:nvSpPr>
        <p:spPr/>
        <p:txBody>
          <a:bodyPr>
            <a:noAutofit/>
          </a:bodyPr>
          <a:lstStyle/>
          <a:p>
            <a:r>
              <a:rPr lang="en-GB" sz="2400" dirty="0" smtClean="0"/>
              <a:t>There is a need for therapeutic advances in acute heart failure</a:t>
            </a:r>
          </a:p>
        </p:txBody>
      </p:sp>
      <p:sp>
        <p:nvSpPr>
          <p:cNvPr id="29699" name="Rectangle 3"/>
          <p:cNvSpPr>
            <a:spLocks noGrp="1" noChangeArrowheads="1"/>
          </p:cNvSpPr>
          <p:nvPr>
            <p:ph idx="1"/>
          </p:nvPr>
        </p:nvSpPr>
        <p:spPr>
          <a:xfrm>
            <a:off x="468313" y="1440721"/>
            <a:ext cx="8191500" cy="4398758"/>
          </a:xfrm>
        </p:spPr>
        <p:txBody>
          <a:bodyPr/>
          <a:lstStyle/>
          <a:p>
            <a:r>
              <a:rPr lang="en-GB" sz="2000" dirty="0" smtClean="0"/>
              <a:t>The therapeutic approach to acute HF has not changed much in the last few decades</a:t>
            </a:r>
            <a:r>
              <a:rPr lang="en-GB" sz="2000" baseline="30000" dirty="0" smtClean="0"/>
              <a:t>1</a:t>
            </a:r>
          </a:p>
          <a:p>
            <a:pPr lvl="1"/>
            <a:r>
              <a:rPr lang="en-GB" sz="1800" dirty="0" smtClean="0"/>
              <a:t>few randomized controlled trials are available in this patient population </a:t>
            </a:r>
          </a:p>
          <a:p>
            <a:pPr lvl="1"/>
            <a:r>
              <a:rPr lang="en-GB" sz="1800" dirty="0" smtClean="0"/>
              <a:t>the therapeutic portfolio available for patients with acute HF is limited</a:t>
            </a:r>
          </a:p>
          <a:p>
            <a:pPr lvl="1">
              <a:spcAft>
                <a:spcPts val="1200"/>
              </a:spcAft>
            </a:pPr>
            <a:r>
              <a:rPr lang="en-GB" sz="1800" dirty="0" smtClean="0"/>
              <a:t>only one drug in the USA and one drug in Europe have been approved in the last 15 years</a:t>
            </a:r>
            <a:r>
              <a:rPr lang="en-GB" sz="1800" baseline="30000" dirty="0" smtClean="0"/>
              <a:t>1–3 </a:t>
            </a:r>
          </a:p>
          <a:p>
            <a:pPr>
              <a:spcAft>
                <a:spcPts val="1200"/>
              </a:spcAft>
            </a:pPr>
            <a:r>
              <a:rPr lang="en-GB" sz="2000" dirty="0" smtClean="0"/>
              <a:t>Acute HF has recently received attention from researchers, clinicians, regulatory agencies and the pharmaceutical industry, due to its unique diagnostic and management challenges</a:t>
            </a:r>
            <a:r>
              <a:rPr lang="en-GB" sz="2000" baseline="30000" dirty="0" smtClean="0"/>
              <a:t>2</a:t>
            </a:r>
          </a:p>
          <a:p>
            <a:pPr>
              <a:spcAft>
                <a:spcPts val="1200"/>
              </a:spcAft>
            </a:pPr>
            <a:r>
              <a:rPr lang="en-GB" sz="2000" dirty="0" smtClean="0"/>
              <a:t>There is a need to identify treatment strategies and regimens that reduce mortality and the incidence of HF </a:t>
            </a:r>
            <a:r>
              <a:rPr lang="en-GB" sz="2000" dirty="0" err="1" smtClean="0"/>
              <a:t>rehospitalization</a:t>
            </a:r>
            <a:r>
              <a:rPr lang="en-GB" sz="2000" dirty="0" smtClean="0"/>
              <a:t> in patients post-acute HF</a:t>
            </a:r>
            <a:r>
              <a:rPr lang="en-GB" sz="2000" baseline="30000" dirty="0" smtClean="0"/>
              <a:t>1</a:t>
            </a:r>
          </a:p>
        </p:txBody>
      </p:sp>
      <p:sp>
        <p:nvSpPr>
          <p:cNvPr id="49156" name="TextBox 7"/>
          <p:cNvSpPr txBox="1">
            <a:spLocks noChangeArrowheads="1"/>
          </p:cNvSpPr>
          <p:nvPr/>
        </p:nvSpPr>
        <p:spPr bwMode="auto">
          <a:xfrm>
            <a:off x="2118919" y="6270625"/>
            <a:ext cx="6691313" cy="339725"/>
          </a:xfrm>
          <a:prstGeom prst="rect">
            <a:avLst/>
          </a:prstGeom>
          <a:noFill/>
          <a:ln w="9525">
            <a:noFill/>
            <a:miter lim="800000"/>
            <a:headEnd/>
            <a:tailEnd/>
          </a:ln>
        </p:spPr>
        <p:txBody>
          <a:bodyPr lIns="0" tIns="0" rIns="0" bIns="0">
            <a:spAutoFit/>
          </a:bodyPr>
          <a:lstStyle/>
          <a:p>
            <a:pPr algn="r">
              <a:defRPr/>
            </a:pPr>
            <a:r>
              <a:rPr lang="en-GB" sz="1100" dirty="0">
                <a:solidFill>
                  <a:schemeClr val="bg1"/>
                </a:solidFill>
                <a:latin typeface="Arial"/>
                <a:cs typeface="Arial" pitchFamily="34" charset="0"/>
              </a:rPr>
              <a:t>1. </a:t>
            </a:r>
            <a:r>
              <a:rPr lang="it-IT" sz="1100" dirty="0">
                <a:solidFill>
                  <a:schemeClr val="bg1"/>
                </a:solidFill>
                <a:latin typeface="Arial" pitchFamily="34" charset="0"/>
                <a:cs typeface="Arial" pitchFamily="34" charset="0"/>
              </a:rPr>
              <a:t>Felker et al. </a:t>
            </a:r>
            <a:r>
              <a:rPr lang="en-GB" sz="1100" dirty="0">
                <a:solidFill>
                  <a:schemeClr val="bg1"/>
                </a:solidFill>
                <a:latin typeface="Arial" pitchFamily="34" charset="0"/>
              </a:rPr>
              <a:t>Circ Heart Fail 2010;3:314–25</a:t>
            </a:r>
            <a:r>
              <a:rPr lang="en-GB" sz="1100" dirty="0">
                <a:solidFill>
                  <a:schemeClr val="bg1"/>
                </a:solidFill>
                <a:latin typeface="Arial" pitchFamily="34" charset="0"/>
                <a:cs typeface="Arial" pitchFamily="34" charset="0"/>
              </a:rPr>
              <a:t>; 2. </a:t>
            </a:r>
            <a:r>
              <a:rPr lang="en-GB" sz="1100" dirty="0">
                <a:solidFill>
                  <a:schemeClr val="bg1"/>
                </a:solidFill>
                <a:latin typeface="Arial"/>
                <a:cs typeface="Arial" pitchFamily="34" charset="0"/>
              </a:rPr>
              <a:t>Gheorghiade et al. Circulation 2005;112:3958–68;</a:t>
            </a:r>
          </a:p>
          <a:p>
            <a:pPr algn="r">
              <a:defRPr/>
            </a:pPr>
            <a:r>
              <a:rPr lang="en-GB" sz="1100" dirty="0">
                <a:solidFill>
                  <a:schemeClr val="bg1"/>
                </a:solidFill>
                <a:latin typeface="Arial"/>
                <a:cs typeface="Arial" pitchFamily="34" charset="0"/>
              </a:rPr>
              <a:t>3. </a:t>
            </a:r>
            <a:r>
              <a:rPr lang="it-IT" sz="1100" dirty="0">
                <a:solidFill>
                  <a:schemeClr val="bg1"/>
                </a:solidFill>
                <a:latin typeface="Arial"/>
                <a:cs typeface="Arial" pitchFamily="34" charset="0"/>
              </a:rPr>
              <a:t>Hunt et al. J Am Coll Cardiol 2009;53:e1–90</a:t>
            </a:r>
            <a:endParaRPr lang="en-GB" sz="1100" dirty="0">
              <a:solidFill>
                <a:schemeClr val="bg1"/>
              </a:solidFill>
              <a:latin typeface="Arial"/>
              <a:cs typeface="Arial" pitchFamily="34" charset="0"/>
            </a:endParaRPr>
          </a:p>
        </p:txBody>
      </p:sp>
    </p:spTree>
    <p:extLst>
      <p:ext uri="{BB962C8B-B14F-4D97-AF65-F5344CB8AC3E}">
        <p14:creationId xmlns="" xmlns:p14="http://schemas.microsoft.com/office/powerpoint/2010/main" val="2235478753"/>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14"/>
          <p:cNvSpPr>
            <a:spLocks noGrp="1" noChangeArrowheads="1"/>
          </p:cNvSpPr>
          <p:nvPr>
            <p:ph type="title"/>
          </p:nvPr>
        </p:nvSpPr>
        <p:spPr>
          <a:xfrm>
            <a:off x="420988" y="292744"/>
            <a:ext cx="7414191" cy="1143000"/>
          </a:xfrm>
        </p:spPr>
        <p:txBody>
          <a:bodyPr>
            <a:noAutofit/>
          </a:bodyPr>
          <a:lstStyle/>
          <a:p>
            <a:pPr eaLnBrk="1" hangingPunct="1"/>
            <a:r>
              <a:rPr lang="en-GB" sz="2400" dirty="0" smtClean="0"/>
              <a:t>Treatment of acute heart failure: immediate, intermediate and long-term goals</a:t>
            </a:r>
          </a:p>
        </p:txBody>
      </p:sp>
      <p:sp>
        <p:nvSpPr>
          <p:cNvPr id="88067" name="Rectangle 15"/>
          <p:cNvSpPr>
            <a:spLocks noGrp="1" noChangeArrowheads="1"/>
          </p:cNvSpPr>
          <p:nvPr>
            <p:ph idx="1"/>
          </p:nvPr>
        </p:nvSpPr>
        <p:spPr>
          <a:xfrm>
            <a:off x="468313" y="1467879"/>
            <a:ext cx="8191500" cy="5038725"/>
          </a:xfrm>
        </p:spPr>
        <p:txBody>
          <a:bodyPr/>
          <a:lstStyle/>
          <a:p>
            <a:pPr marL="198438" indent="-198438" eaLnBrk="1" hangingPunct="1">
              <a:defRPr/>
            </a:pPr>
            <a:r>
              <a:rPr lang="en-GB" sz="1600" dirty="0" smtClean="0"/>
              <a:t>Current guidelines split treatment goals into:</a:t>
            </a:r>
            <a:r>
              <a:rPr lang="en-GB" sz="1400" baseline="40000" dirty="0" smtClean="0"/>
              <a:t>1–3</a:t>
            </a:r>
            <a:r>
              <a:rPr lang="en-GB" sz="1600" dirty="0" smtClean="0"/>
              <a:t> </a:t>
            </a:r>
          </a:p>
          <a:p>
            <a:pPr marL="219075" indent="-219075" eaLnBrk="1" hangingPunct="1">
              <a:defRPr/>
            </a:pPr>
            <a:endParaRPr lang="en-GB" sz="1600" dirty="0" smtClean="0"/>
          </a:p>
          <a:p>
            <a:pPr marL="219075" indent="-219075" eaLnBrk="1" hangingPunct="1">
              <a:defRPr/>
            </a:pPr>
            <a:endParaRPr lang="en-GB" sz="1600" dirty="0" smtClean="0"/>
          </a:p>
          <a:p>
            <a:pPr marL="219075" indent="-219075" eaLnBrk="1" hangingPunct="1">
              <a:defRPr/>
            </a:pPr>
            <a:endParaRPr lang="en-GB" sz="1600" dirty="0" smtClean="0"/>
          </a:p>
          <a:p>
            <a:pPr marL="219075" indent="-219075" eaLnBrk="1" hangingPunct="1">
              <a:defRPr/>
            </a:pPr>
            <a:endParaRPr lang="en-GB" sz="1600" dirty="0" smtClean="0"/>
          </a:p>
          <a:p>
            <a:pPr marL="198438" indent="-198438" eaLnBrk="1" hangingPunct="1">
              <a:spcBef>
                <a:spcPts val="1200"/>
              </a:spcBef>
              <a:defRPr/>
            </a:pPr>
            <a:r>
              <a:rPr lang="en-GB" sz="1600" dirty="0" smtClean="0"/>
              <a:t>Goals of in-patient therapy for acute HF:</a:t>
            </a:r>
            <a:r>
              <a:rPr lang="en-GB" sz="1400" baseline="40000" dirty="0" smtClean="0"/>
              <a:t>4</a:t>
            </a:r>
          </a:p>
        </p:txBody>
      </p:sp>
      <p:sp>
        <p:nvSpPr>
          <p:cNvPr id="92164" name="TextBox 7"/>
          <p:cNvSpPr txBox="1">
            <a:spLocks noChangeArrowheads="1"/>
          </p:cNvSpPr>
          <p:nvPr/>
        </p:nvSpPr>
        <p:spPr bwMode="auto">
          <a:xfrm>
            <a:off x="1742282" y="6416074"/>
            <a:ext cx="7161212" cy="431800"/>
          </a:xfrm>
          <a:prstGeom prst="rect">
            <a:avLst/>
          </a:prstGeom>
          <a:noFill/>
          <a:ln w="9525">
            <a:noFill/>
            <a:miter lim="800000"/>
            <a:headEnd/>
            <a:tailEnd/>
          </a:ln>
        </p:spPr>
        <p:txBody>
          <a:bodyPr>
            <a:spAutoFit/>
          </a:bodyPr>
          <a:lstStyle/>
          <a:p>
            <a:pPr algn="r">
              <a:defRPr/>
            </a:pPr>
            <a:r>
              <a:rPr lang="en-GB" sz="1100" dirty="0">
                <a:solidFill>
                  <a:schemeClr val="bg1"/>
                </a:solidFill>
                <a:latin typeface="Arial"/>
              </a:rPr>
              <a:t>1. Gheorghiade et al. Circulation 2005;112:3958–68; 2. </a:t>
            </a:r>
            <a:r>
              <a:rPr lang="en-GB" sz="1100" dirty="0">
                <a:solidFill>
                  <a:schemeClr val="bg1"/>
                </a:solidFill>
                <a:latin typeface="Arial"/>
                <a:cs typeface="Arial" pitchFamily="34" charset="0"/>
              </a:rPr>
              <a:t>Dickstein et al. Eur Heart J 2008;29:2388–442</a:t>
            </a:r>
            <a:br>
              <a:rPr lang="en-GB" sz="1100" dirty="0">
                <a:solidFill>
                  <a:schemeClr val="bg1"/>
                </a:solidFill>
                <a:latin typeface="Arial"/>
                <a:cs typeface="Arial" pitchFamily="34" charset="0"/>
              </a:rPr>
            </a:br>
            <a:r>
              <a:rPr lang="en-GB" sz="1100" dirty="0">
                <a:solidFill>
                  <a:schemeClr val="bg1"/>
                </a:solidFill>
                <a:latin typeface="Arial"/>
              </a:rPr>
              <a:t>3. </a:t>
            </a:r>
            <a:r>
              <a:rPr lang="it-IT" sz="1100" dirty="0">
                <a:solidFill>
                  <a:schemeClr val="bg1"/>
                </a:solidFill>
                <a:latin typeface="Arial"/>
                <a:cs typeface="Arial" pitchFamily="34" charset="0"/>
              </a:rPr>
              <a:t>Hunt et al. J Am Coll Cardiol 2009;53:e1–90; 4. </a:t>
            </a:r>
            <a:r>
              <a:rPr lang="en-GB" sz="1100" dirty="0">
                <a:solidFill>
                  <a:schemeClr val="bg1"/>
                </a:solidFill>
                <a:latin typeface="Arial"/>
              </a:rPr>
              <a:t>Colucci (Ed.). Atlas of Heart Failure, 5</a:t>
            </a:r>
            <a:r>
              <a:rPr lang="en-GB" sz="1100" baseline="30000" dirty="0">
                <a:solidFill>
                  <a:schemeClr val="bg1"/>
                </a:solidFill>
                <a:latin typeface="Arial"/>
              </a:rPr>
              <a:t>th</a:t>
            </a:r>
            <a:r>
              <a:rPr lang="en-GB" sz="1100" dirty="0">
                <a:solidFill>
                  <a:schemeClr val="bg1"/>
                </a:solidFill>
                <a:latin typeface="Arial"/>
              </a:rPr>
              <a:t> ed. Springer 2008</a:t>
            </a:r>
            <a:endParaRPr lang="en-GB" sz="1100" dirty="0">
              <a:solidFill>
                <a:schemeClr val="bg1"/>
              </a:solidFill>
              <a:latin typeface="Arial"/>
              <a:cs typeface="Arial" pitchFamily="34" charset="0"/>
            </a:endParaRPr>
          </a:p>
        </p:txBody>
      </p:sp>
      <p:grpSp>
        <p:nvGrpSpPr>
          <p:cNvPr id="2" name="Group 11"/>
          <p:cNvGrpSpPr>
            <a:grpSpLocks/>
          </p:cNvGrpSpPr>
          <p:nvPr/>
        </p:nvGrpSpPr>
        <p:grpSpPr bwMode="auto">
          <a:xfrm>
            <a:off x="460375" y="1791729"/>
            <a:ext cx="8229600" cy="1230313"/>
            <a:chOff x="420688" y="1695450"/>
            <a:chExt cx="8229600" cy="1441450"/>
          </a:xfrm>
        </p:grpSpPr>
        <p:sp>
          <p:nvSpPr>
            <p:cNvPr id="92165" name="Pentagon 10"/>
            <p:cNvSpPr>
              <a:spLocks noChangeArrowheads="1"/>
            </p:cNvSpPr>
            <p:nvPr/>
          </p:nvSpPr>
          <p:spPr bwMode="auto">
            <a:xfrm>
              <a:off x="5283201" y="1695450"/>
              <a:ext cx="3367087" cy="1441450"/>
            </a:xfrm>
            <a:prstGeom prst="homePlate">
              <a:avLst>
                <a:gd name="adj" fmla="val 27112"/>
              </a:avLst>
            </a:prstGeom>
            <a:solidFill>
              <a:srgbClr val="E44C16"/>
            </a:solidFill>
            <a:ln w="9525" algn="ctr">
              <a:noFill/>
              <a:round/>
              <a:headEnd/>
              <a:tailEnd/>
            </a:ln>
          </p:spPr>
          <p:txBody>
            <a:bodyPr/>
            <a:lstStyle/>
            <a:p>
              <a:pPr marL="0" lvl="1">
                <a:spcBef>
                  <a:spcPct val="50000"/>
                </a:spcBef>
                <a:defRPr/>
              </a:pPr>
              <a:endParaRPr lang="en-US" sz="2000" b="1" dirty="0">
                <a:solidFill>
                  <a:srgbClr val="FFFFFF"/>
                </a:solidFill>
                <a:latin typeface="Arial"/>
              </a:endParaRPr>
            </a:p>
          </p:txBody>
        </p:sp>
        <p:sp>
          <p:nvSpPr>
            <p:cNvPr id="92166" name="Pentagon 11"/>
            <p:cNvSpPr>
              <a:spLocks noChangeArrowheads="1"/>
            </p:cNvSpPr>
            <p:nvPr/>
          </p:nvSpPr>
          <p:spPr bwMode="auto">
            <a:xfrm>
              <a:off x="2230438" y="1695450"/>
              <a:ext cx="4165600" cy="1441450"/>
            </a:xfrm>
            <a:prstGeom prst="homePlate">
              <a:avLst>
                <a:gd name="adj" fmla="val 27106"/>
              </a:avLst>
            </a:prstGeom>
            <a:solidFill>
              <a:schemeClr val="accent2"/>
            </a:solidFill>
            <a:ln w="9525" algn="ctr">
              <a:noFill/>
              <a:round/>
              <a:headEnd/>
              <a:tailEnd/>
            </a:ln>
          </p:spPr>
          <p:txBody>
            <a:bodyPr/>
            <a:lstStyle/>
            <a:p>
              <a:pPr marL="0" lvl="1">
                <a:spcBef>
                  <a:spcPct val="50000"/>
                </a:spcBef>
                <a:defRPr/>
              </a:pPr>
              <a:endParaRPr lang="en-US" sz="2000" b="1" dirty="0">
                <a:solidFill>
                  <a:srgbClr val="FFFFFF"/>
                </a:solidFill>
                <a:latin typeface="Arial"/>
              </a:endParaRPr>
            </a:p>
          </p:txBody>
        </p:sp>
        <p:sp>
          <p:nvSpPr>
            <p:cNvPr id="92167" name="Pentagon 8"/>
            <p:cNvSpPr>
              <a:spLocks noChangeArrowheads="1"/>
            </p:cNvSpPr>
            <p:nvPr/>
          </p:nvSpPr>
          <p:spPr bwMode="auto">
            <a:xfrm>
              <a:off x="420688" y="1695450"/>
              <a:ext cx="2643188" cy="1441450"/>
            </a:xfrm>
            <a:prstGeom prst="homePlate">
              <a:avLst>
                <a:gd name="adj" fmla="val 27107"/>
              </a:avLst>
            </a:prstGeom>
            <a:solidFill>
              <a:schemeClr val="accent1"/>
            </a:solidFill>
            <a:ln w="9525" algn="ctr">
              <a:noFill/>
              <a:round/>
              <a:headEnd/>
              <a:tailEnd/>
            </a:ln>
          </p:spPr>
          <p:txBody>
            <a:bodyPr/>
            <a:lstStyle/>
            <a:p>
              <a:pPr marL="0" lvl="1">
                <a:spcBef>
                  <a:spcPct val="50000"/>
                </a:spcBef>
                <a:defRPr/>
              </a:pPr>
              <a:endParaRPr lang="en-US" sz="2000" b="1" dirty="0">
                <a:solidFill>
                  <a:srgbClr val="FFFFFF"/>
                </a:solidFill>
                <a:latin typeface="Arial"/>
              </a:endParaRPr>
            </a:p>
          </p:txBody>
        </p:sp>
      </p:grpSp>
      <p:sp>
        <p:nvSpPr>
          <p:cNvPr id="92168" name="Rectangle 4"/>
          <p:cNvSpPr>
            <a:spLocks noChangeArrowheads="1"/>
          </p:cNvSpPr>
          <p:nvPr/>
        </p:nvSpPr>
        <p:spPr bwMode="auto">
          <a:xfrm>
            <a:off x="396875" y="1799667"/>
            <a:ext cx="2919413" cy="1368425"/>
          </a:xfrm>
          <a:prstGeom prst="rect">
            <a:avLst/>
          </a:prstGeom>
          <a:noFill/>
          <a:ln w="9525" algn="ctr">
            <a:noFill/>
            <a:round/>
            <a:headEnd/>
            <a:tailEnd/>
          </a:ln>
        </p:spPr>
        <p:txBody>
          <a:bodyPr/>
          <a:lstStyle/>
          <a:p>
            <a:pPr marL="87313" lvl="1">
              <a:spcAft>
                <a:spcPct val="20000"/>
              </a:spcAft>
              <a:defRPr/>
            </a:pPr>
            <a:r>
              <a:rPr lang="en-GB" sz="1600" b="1" dirty="0">
                <a:solidFill>
                  <a:schemeClr val="bg1"/>
                </a:solidFill>
                <a:latin typeface="Arial"/>
              </a:rPr>
              <a:t>Immediate </a:t>
            </a:r>
            <a:br>
              <a:rPr lang="en-GB" sz="1600" b="1" dirty="0">
                <a:solidFill>
                  <a:schemeClr val="bg1"/>
                </a:solidFill>
                <a:latin typeface="Arial"/>
              </a:rPr>
            </a:br>
            <a:r>
              <a:rPr lang="en-GB" sz="1600" b="1" dirty="0">
                <a:solidFill>
                  <a:schemeClr val="bg1"/>
                </a:solidFill>
                <a:latin typeface="Arial"/>
              </a:rPr>
              <a:t>(emergency department)</a:t>
            </a:r>
          </a:p>
          <a:p>
            <a:pPr marL="87313" lvl="1">
              <a:spcAft>
                <a:spcPct val="20000"/>
              </a:spcAft>
              <a:defRPr/>
            </a:pPr>
            <a:r>
              <a:rPr lang="en-GB" sz="1400" dirty="0">
                <a:solidFill>
                  <a:schemeClr val="bg1"/>
                </a:solidFill>
                <a:latin typeface="Arial"/>
              </a:rPr>
              <a:t>Relieve symptoms and stabilize the hemodynamic condition</a:t>
            </a:r>
          </a:p>
        </p:txBody>
      </p:sp>
      <p:sp>
        <p:nvSpPr>
          <p:cNvPr id="92169" name="Rectangle 5"/>
          <p:cNvSpPr>
            <a:spLocks noChangeArrowheads="1"/>
          </p:cNvSpPr>
          <p:nvPr/>
        </p:nvSpPr>
        <p:spPr bwMode="auto">
          <a:xfrm>
            <a:off x="3170238" y="1799667"/>
            <a:ext cx="3306762" cy="1135062"/>
          </a:xfrm>
          <a:prstGeom prst="rect">
            <a:avLst/>
          </a:prstGeom>
          <a:noFill/>
          <a:ln w="9525" algn="ctr">
            <a:noFill/>
            <a:round/>
            <a:headEnd/>
            <a:tailEnd/>
          </a:ln>
        </p:spPr>
        <p:txBody>
          <a:bodyPr/>
          <a:lstStyle/>
          <a:p>
            <a:pPr marL="87313" lvl="1">
              <a:spcAft>
                <a:spcPct val="20000"/>
              </a:spcAft>
              <a:defRPr/>
            </a:pPr>
            <a:r>
              <a:rPr lang="en-GB" sz="1600" b="1" dirty="0">
                <a:solidFill>
                  <a:schemeClr val="bg1"/>
                </a:solidFill>
                <a:latin typeface="Arial"/>
              </a:rPr>
              <a:t>Intermediate </a:t>
            </a:r>
            <a:br>
              <a:rPr lang="en-GB" sz="1600" b="1" dirty="0">
                <a:solidFill>
                  <a:schemeClr val="bg1"/>
                </a:solidFill>
                <a:latin typeface="Arial"/>
              </a:rPr>
            </a:br>
            <a:r>
              <a:rPr lang="en-GB" sz="1600" b="1" dirty="0">
                <a:solidFill>
                  <a:schemeClr val="bg1"/>
                </a:solidFill>
                <a:latin typeface="Arial"/>
              </a:rPr>
              <a:t>(in-hospital stabilization)</a:t>
            </a:r>
          </a:p>
          <a:p>
            <a:pPr marL="87313" lvl="1">
              <a:spcAft>
                <a:spcPct val="20000"/>
              </a:spcAft>
              <a:defRPr/>
            </a:pPr>
            <a:r>
              <a:rPr lang="en-GB" sz="1400" dirty="0">
                <a:solidFill>
                  <a:schemeClr val="bg1"/>
                </a:solidFill>
                <a:latin typeface="Arial"/>
              </a:rPr>
              <a:t>Initiate pharmacological therapy and minimize length of hospitalization</a:t>
            </a:r>
          </a:p>
        </p:txBody>
      </p:sp>
      <p:sp>
        <p:nvSpPr>
          <p:cNvPr id="92170" name="Rectangle 6"/>
          <p:cNvSpPr>
            <a:spLocks noChangeArrowheads="1"/>
          </p:cNvSpPr>
          <p:nvPr/>
        </p:nvSpPr>
        <p:spPr bwMode="auto">
          <a:xfrm>
            <a:off x="6465888" y="1799667"/>
            <a:ext cx="1962150" cy="860425"/>
          </a:xfrm>
          <a:prstGeom prst="rect">
            <a:avLst/>
          </a:prstGeom>
          <a:noFill/>
          <a:ln w="9525" algn="ctr">
            <a:noFill/>
            <a:round/>
            <a:headEnd/>
            <a:tailEnd/>
          </a:ln>
        </p:spPr>
        <p:txBody>
          <a:bodyPr/>
          <a:lstStyle/>
          <a:p>
            <a:pPr marL="0" lvl="1">
              <a:spcAft>
                <a:spcPct val="20000"/>
              </a:spcAft>
              <a:defRPr/>
            </a:pPr>
            <a:r>
              <a:rPr lang="en-GB" sz="1600" b="1" dirty="0">
                <a:solidFill>
                  <a:schemeClr val="bg1"/>
                </a:solidFill>
                <a:latin typeface="Arial"/>
              </a:rPr>
              <a:t>Long-term </a:t>
            </a:r>
            <a:br>
              <a:rPr lang="en-GB" sz="1600" b="1" dirty="0">
                <a:solidFill>
                  <a:schemeClr val="bg1"/>
                </a:solidFill>
                <a:latin typeface="Arial"/>
              </a:rPr>
            </a:br>
            <a:r>
              <a:rPr lang="en-GB" sz="1600" b="1" dirty="0">
                <a:solidFill>
                  <a:schemeClr val="bg1"/>
                </a:solidFill>
                <a:latin typeface="Arial"/>
              </a:rPr>
              <a:t>(post-discharge)</a:t>
            </a:r>
          </a:p>
          <a:p>
            <a:pPr marL="0" lvl="1">
              <a:spcAft>
                <a:spcPct val="20000"/>
              </a:spcAft>
              <a:defRPr/>
            </a:pPr>
            <a:r>
              <a:rPr lang="en-GB" sz="1400" dirty="0">
                <a:solidFill>
                  <a:schemeClr val="bg1"/>
                </a:solidFill>
                <a:latin typeface="Arial"/>
              </a:rPr>
              <a:t>Prevent </a:t>
            </a:r>
            <a:br>
              <a:rPr lang="en-GB" sz="1400" dirty="0">
                <a:solidFill>
                  <a:schemeClr val="bg1"/>
                </a:solidFill>
                <a:latin typeface="Arial"/>
              </a:rPr>
            </a:br>
            <a:r>
              <a:rPr lang="en-GB" sz="1400" dirty="0">
                <a:solidFill>
                  <a:schemeClr val="bg1"/>
                </a:solidFill>
                <a:latin typeface="Arial"/>
              </a:rPr>
              <a:t>rehospitalization</a:t>
            </a:r>
          </a:p>
        </p:txBody>
      </p:sp>
      <p:graphicFrame>
        <p:nvGraphicFramePr>
          <p:cNvPr id="92198" name="Group 38"/>
          <p:cNvGraphicFramePr>
            <a:graphicFrameLocks noGrp="1"/>
          </p:cNvGraphicFramePr>
          <p:nvPr/>
        </p:nvGraphicFramePr>
        <p:xfrm>
          <a:off x="460375" y="3520517"/>
          <a:ext cx="8215245" cy="2462670"/>
        </p:xfrm>
        <a:graphic>
          <a:graphicData uri="http://schemas.openxmlformats.org/drawingml/2006/table">
            <a:tbl>
              <a:tblPr/>
              <a:tblGrid>
                <a:gridCol w="4180072"/>
                <a:gridCol w="4035173"/>
              </a:tblGrid>
              <a:tr h="321273">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1" i="0" u="none" strike="noStrike" cap="none" normalizeH="0" baseline="0" dirty="0" smtClean="0">
                          <a:ln>
                            <a:noFill/>
                          </a:ln>
                          <a:solidFill>
                            <a:schemeClr val="bg1"/>
                          </a:solidFill>
                          <a:effectLst/>
                          <a:latin typeface="Arial" pitchFamily="34" charset="0"/>
                        </a:rPr>
                        <a:t>Clinical goals</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1" i="0" u="none" strike="noStrike" cap="none" normalizeH="0" baseline="0" dirty="0" smtClean="0">
                          <a:ln>
                            <a:noFill/>
                          </a:ln>
                          <a:solidFill>
                            <a:schemeClr val="bg1"/>
                          </a:solidFill>
                          <a:effectLst/>
                          <a:latin typeface="Arial" pitchFamily="34" charset="0"/>
                        </a:rPr>
                        <a:t>Hemodynamic goals</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21273">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Resolution of dyspnea and orthopnea</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SBP </a:t>
                      </a:r>
                      <a:r>
                        <a:rPr kumimoji="0" lang="en-GB" sz="1400" b="0" i="0" u="none" strike="noStrike" cap="none" normalizeH="0" baseline="0" dirty="0" smtClean="0">
                          <a:ln>
                            <a:noFill/>
                          </a:ln>
                          <a:solidFill>
                            <a:schemeClr val="tx1"/>
                          </a:solidFill>
                          <a:effectLst/>
                          <a:latin typeface="Arial" pitchFamily="34" charset="0"/>
                          <a:cs typeface="Arial" pitchFamily="34" charset="0"/>
                        </a:rPr>
                        <a:t>≥80 mmHg</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r h="321273">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Resolution of ascites and peripheral edema</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Right atrial pressure </a:t>
                      </a:r>
                      <a:r>
                        <a:rPr kumimoji="0" lang="en-GB" sz="1400" b="0" i="0" u="none" strike="noStrike" cap="none" normalizeH="0" baseline="0" dirty="0" smtClean="0">
                          <a:ln>
                            <a:noFill/>
                          </a:ln>
                          <a:solidFill>
                            <a:schemeClr val="tx1"/>
                          </a:solidFill>
                          <a:effectLst/>
                          <a:latin typeface="Arial" pitchFamily="34" charset="0"/>
                          <a:cs typeface="Arial" pitchFamily="34" charset="0"/>
                        </a:rPr>
                        <a:t>≤8 mmHg</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r h="321273">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JVP </a:t>
                      </a:r>
                      <a:r>
                        <a:rPr kumimoji="0" lang="en-GB" sz="1400" b="0" i="0" u="none" strike="noStrike" cap="none" normalizeH="0" baseline="0" dirty="0" smtClean="0">
                          <a:ln>
                            <a:noFill/>
                          </a:ln>
                          <a:solidFill>
                            <a:schemeClr val="tx1"/>
                          </a:solidFill>
                          <a:effectLst/>
                          <a:latin typeface="Arial" pitchFamily="34" charset="0"/>
                          <a:cs typeface="Arial" pitchFamily="34" charset="0"/>
                        </a:rPr>
                        <a:t>≤8 cm H</a:t>
                      </a:r>
                      <a:r>
                        <a:rPr kumimoji="0" lang="en-GB" sz="1400" b="0" i="0" u="none" strike="noStrike" cap="none" normalizeH="0" baseline="-25000" dirty="0" smtClean="0">
                          <a:ln>
                            <a:noFill/>
                          </a:ln>
                          <a:solidFill>
                            <a:schemeClr val="tx1"/>
                          </a:solidFill>
                          <a:effectLst/>
                          <a:latin typeface="Arial" pitchFamily="34" charset="0"/>
                          <a:cs typeface="Arial" pitchFamily="34" charset="0"/>
                        </a:rPr>
                        <a:t>2</a:t>
                      </a:r>
                      <a:r>
                        <a:rPr kumimoji="0" lang="en-GB" sz="1400" b="0" i="0" u="none" strike="noStrike" cap="none" normalizeH="0" baseline="0" dirty="0" smtClean="0">
                          <a:ln>
                            <a:noFill/>
                          </a:ln>
                          <a:solidFill>
                            <a:schemeClr val="tx1"/>
                          </a:solidFill>
                          <a:effectLst/>
                          <a:latin typeface="Arial" pitchFamily="34" charset="0"/>
                          <a:cs typeface="Arial" pitchFamily="34" charset="0"/>
                        </a:rPr>
                        <a:t>O</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PCWP </a:t>
                      </a:r>
                      <a:r>
                        <a:rPr kumimoji="0" lang="en-GB" sz="1400" b="0" i="0" u="none" strike="noStrike" cap="none" normalizeH="0" baseline="0" dirty="0" smtClean="0">
                          <a:ln>
                            <a:noFill/>
                          </a:ln>
                          <a:solidFill>
                            <a:schemeClr val="tx1"/>
                          </a:solidFill>
                          <a:effectLst/>
                          <a:latin typeface="Arial" pitchFamily="34" charset="0"/>
                          <a:cs typeface="Arial" pitchFamily="34" charset="0"/>
                        </a:rPr>
                        <a:t>≤16 mmHg</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r h="321273">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Control of hypertension</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Systemic vascular resistance </a:t>
                      </a:r>
                      <a:r>
                        <a:rPr kumimoji="0" lang="en-GB" sz="1400" b="0" i="0" u="none" strike="noStrike" cap="none" normalizeH="0" baseline="0" dirty="0" smtClean="0">
                          <a:ln>
                            <a:noFill/>
                          </a:ln>
                          <a:solidFill>
                            <a:schemeClr val="tx1"/>
                          </a:solidFill>
                          <a:effectLst/>
                          <a:latin typeface="Arial" pitchFamily="34" charset="0"/>
                          <a:cs typeface="Arial" pitchFamily="34" charset="0"/>
                        </a:rPr>
                        <a:t>≤1,200 dynes/s/cm</a:t>
                      </a:r>
                      <a:r>
                        <a:rPr kumimoji="0" lang="en-GB" sz="1400" b="0" i="0" u="none" strike="noStrike" cap="none" normalizeH="0" baseline="30000" dirty="0" smtClean="0">
                          <a:ln>
                            <a:noFill/>
                          </a:ln>
                          <a:solidFill>
                            <a:schemeClr val="tx1"/>
                          </a:solidFill>
                          <a:effectLst/>
                          <a:latin typeface="Arial" pitchFamily="34" charset="0"/>
                          <a:cs typeface="Arial" pitchFamily="34" charset="0"/>
                        </a:rPr>
                        <a:t>-5</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r h="534575">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Minimize adverse effects of treatment, reduce duration and cost of stay</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endParaRPr kumimoji="0" lang="en-US" sz="1400" b="0" i="0" u="none" strike="noStrike" cap="none" normalizeH="0" baseline="0" dirty="0" smtClean="0">
                        <a:ln>
                          <a:noFill/>
                        </a:ln>
                        <a:solidFill>
                          <a:schemeClr val="tx1"/>
                        </a:solidFill>
                        <a:effectLst/>
                        <a:latin typeface="Arial" pitchFamily="34" charset="0"/>
                      </a:endParaRP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r h="321273">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r>
                        <a:rPr kumimoji="0" lang="en-GB" sz="1400" b="0" i="0" u="none" strike="noStrike" cap="none" normalizeH="0" baseline="0" dirty="0" smtClean="0">
                          <a:ln>
                            <a:noFill/>
                          </a:ln>
                          <a:solidFill>
                            <a:schemeClr val="tx1"/>
                          </a:solidFill>
                          <a:effectLst/>
                          <a:latin typeface="Arial" pitchFamily="34" charset="0"/>
                        </a:rPr>
                        <a:t>Initiate treatments that improve long-term outcome</a:t>
                      </a: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l" defTabSz="914400" rtl="0" eaLnBrk="1" fontAlgn="base" latinLnBrk="0" hangingPunct="1">
                        <a:lnSpc>
                          <a:spcPct val="100000"/>
                        </a:lnSpc>
                        <a:spcBef>
                          <a:spcPct val="0"/>
                        </a:spcBef>
                        <a:spcAft>
                          <a:spcPct val="20000"/>
                        </a:spcAft>
                        <a:buClr>
                          <a:schemeClr val="accent1"/>
                        </a:buClr>
                        <a:buSzPct val="110000"/>
                        <a:buFont typeface="Wingdings" pitchFamily="2" charset="2"/>
                        <a:buNone/>
                        <a:tabLst/>
                      </a:pPr>
                      <a:endParaRPr kumimoji="0" lang="en-US" sz="1400" b="0" i="0" u="none" strike="noStrike" cap="none" normalizeH="0" baseline="0" dirty="0" smtClean="0">
                        <a:ln>
                          <a:noFill/>
                        </a:ln>
                        <a:solidFill>
                          <a:schemeClr val="tx1"/>
                        </a:solidFill>
                        <a:effectLst/>
                        <a:latin typeface="Arial" pitchFamily="34" charset="0"/>
                      </a:endParaRPr>
                    </a:p>
                  </a:txBody>
                  <a:tcPr marL="36000" marR="36000" marT="53985" marB="5398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bl>
          </a:graphicData>
        </a:graphic>
      </p:graphicFrame>
      <p:sp>
        <p:nvSpPr>
          <p:cNvPr id="13" name="Rectangle 12"/>
          <p:cNvSpPr/>
          <p:nvPr/>
        </p:nvSpPr>
        <p:spPr>
          <a:xfrm>
            <a:off x="395288" y="6039879"/>
            <a:ext cx="7705725" cy="246063"/>
          </a:xfrm>
          <a:prstGeom prst="rect">
            <a:avLst/>
          </a:prstGeom>
        </p:spPr>
        <p:txBody>
          <a:bodyPr>
            <a:spAutoFit/>
          </a:bodyPr>
          <a:lstStyle/>
          <a:p>
            <a:pPr eaLnBrk="0" hangingPunct="0">
              <a:spcBef>
                <a:spcPct val="30000"/>
              </a:spcBef>
              <a:defRPr/>
            </a:pPr>
            <a:r>
              <a:rPr lang="en-GB" sz="1000" dirty="0">
                <a:solidFill>
                  <a:schemeClr val="bg1"/>
                </a:solidFill>
                <a:latin typeface="Arial" pitchFamily="34" charset="0"/>
              </a:rPr>
              <a:t>JVP=jugular venous pressure; PCWP=pulmonary capillary wedge pressure</a:t>
            </a:r>
          </a:p>
        </p:txBody>
      </p:sp>
    </p:spTree>
    <p:extLst>
      <p:ext uri="{BB962C8B-B14F-4D97-AF65-F5344CB8AC3E}">
        <p14:creationId xmlns="" xmlns:p14="http://schemas.microsoft.com/office/powerpoint/2010/main" val="204453570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11"/>
          <p:cNvSpPr>
            <a:spLocks noGrp="1" noChangeArrowheads="1"/>
          </p:cNvSpPr>
          <p:nvPr>
            <p:ph type="title"/>
          </p:nvPr>
        </p:nvSpPr>
        <p:spPr/>
        <p:txBody>
          <a:bodyPr>
            <a:noAutofit/>
          </a:bodyPr>
          <a:lstStyle/>
          <a:p>
            <a:r>
              <a:rPr lang="en-US" sz="2400" dirty="0" smtClean="0"/>
              <a:t>There are four essential endpoints for assessing acute heart failure therapies</a:t>
            </a:r>
          </a:p>
        </p:txBody>
      </p:sp>
      <p:sp>
        <p:nvSpPr>
          <p:cNvPr id="99331" name="Text Box 4"/>
          <p:cNvSpPr txBox="1">
            <a:spLocks noChangeArrowheads="1"/>
          </p:cNvSpPr>
          <p:nvPr/>
        </p:nvSpPr>
        <p:spPr bwMode="auto">
          <a:xfrm>
            <a:off x="2162176" y="6151563"/>
            <a:ext cx="6513512" cy="557212"/>
          </a:xfrm>
          <a:prstGeom prst="rect">
            <a:avLst/>
          </a:prstGeom>
          <a:noFill/>
          <a:ln w="9525">
            <a:noFill/>
            <a:miter lim="800000"/>
            <a:headEnd/>
            <a:tailEnd/>
          </a:ln>
        </p:spPr>
        <p:txBody>
          <a:bodyPr lIns="108000" tIns="108000" rIns="108000" bIns="108000" anchor="b">
            <a:spAutoFit/>
          </a:bodyPr>
          <a:lstStyle/>
          <a:p>
            <a:pPr algn="r">
              <a:spcBef>
                <a:spcPct val="50000"/>
              </a:spcBef>
              <a:defRPr/>
            </a:pPr>
            <a:r>
              <a:rPr lang="en-US" sz="1100" dirty="0">
                <a:solidFill>
                  <a:schemeClr val="bg1"/>
                </a:solidFill>
                <a:latin typeface="Arial"/>
              </a:rPr>
              <a:t>Felker et al. Circ Heart Fail 2010;3:314</a:t>
            </a:r>
            <a:r>
              <a:rPr lang="en-US" sz="1100" dirty="0">
                <a:solidFill>
                  <a:schemeClr val="bg1"/>
                </a:solidFill>
                <a:latin typeface="Arial"/>
                <a:cs typeface="Arial" pitchFamily="34" charset="0"/>
              </a:rPr>
              <a:t>–25;  Agency for Healthcare Research and Quality (</a:t>
            </a:r>
            <a:r>
              <a:rPr lang="en-US" sz="1100" dirty="0">
                <a:solidFill>
                  <a:schemeClr val="bg1"/>
                </a:solidFill>
                <a:latin typeface="Arial"/>
                <a:cs typeface="Arial" pitchFamily="34" charset="0"/>
                <a:hlinkClick r:id="rId3"/>
              </a:rPr>
              <a:t>http://www.qualitymeasures.ahrq.gov/content.aspx?id=27444</a:t>
            </a:r>
            <a:r>
              <a:rPr lang="en-US" sz="1100" dirty="0">
                <a:solidFill>
                  <a:schemeClr val="bg1"/>
                </a:solidFill>
                <a:latin typeface="Arial"/>
                <a:cs typeface="Arial" pitchFamily="34" charset="0"/>
              </a:rPr>
              <a:t> accessed November 2012)</a:t>
            </a:r>
          </a:p>
        </p:txBody>
      </p:sp>
      <p:sp>
        <p:nvSpPr>
          <p:cNvPr id="99332" name="Text Box 5"/>
          <p:cNvSpPr txBox="1">
            <a:spLocks noChangeArrowheads="1"/>
          </p:cNvSpPr>
          <p:nvPr/>
        </p:nvSpPr>
        <p:spPr bwMode="auto">
          <a:xfrm>
            <a:off x="347663" y="6151563"/>
            <a:ext cx="4643437" cy="398462"/>
          </a:xfrm>
          <a:prstGeom prst="rect">
            <a:avLst/>
          </a:prstGeom>
          <a:noFill/>
          <a:ln w="9525">
            <a:noFill/>
            <a:miter lim="800000"/>
            <a:headEnd/>
            <a:tailEnd/>
          </a:ln>
        </p:spPr>
        <p:txBody>
          <a:bodyPr lIns="108000" tIns="108000" rIns="108000" bIns="108000" anchor="b">
            <a:spAutoFit/>
          </a:bodyPr>
          <a:lstStyle/>
          <a:p>
            <a:pPr>
              <a:spcBef>
                <a:spcPct val="50000"/>
              </a:spcBef>
              <a:defRPr/>
            </a:pPr>
            <a:endParaRPr lang="en-US" sz="1200" dirty="0">
              <a:solidFill>
                <a:srgbClr val="000000"/>
              </a:solidFill>
              <a:latin typeface="Arial"/>
            </a:endParaRPr>
          </a:p>
        </p:txBody>
      </p:sp>
      <p:sp>
        <p:nvSpPr>
          <p:cNvPr id="99333" name="AutoShape 11"/>
          <p:cNvSpPr>
            <a:spLocks noChangeArrowheads="1"/>
          </p:cNvSpPr>
          <p:nvPr/>
        </p:nvSpPr>
        <p:spPr bwMode="auto">
          <a:xfrm>
            <a:off x="468313" y="2600325"/>
            <a:ext cx="2663825" cy="900113"/>
          </a:xfrm>
          <a:prstGeom prst="roundRect">
            <a:avLst>
              <a:gd name="adj" fmla="val 8912"/>
            </a:avLst>
          </a:prstGeom>
          <a:solidFill>
            <a:schemeClr val="accent1"/>
          </a:solidFill>
          <a:ln w="9525">
            <a:noFill/>
            <a:round/>
            <a:headEnd/>
            <a:tailEnd/>
          </a:ln>
        </p:spPr>
        <p:txBody>
          <a:bodyPr wrap="none" anchor="ctr"/>
          <a:lstStyle/>
          <a:p>
            <a:pPr marL="273050" indent="-273050">
              <a:defRPr/>
            </a:pPr>
            <a:r>
              <a:rPr lang="en-GB" sz="1600" b="1" dirty="0">
                <a:solidFill>
                  <a:schemeClr val="bg1"/>
                </a:solidFill>
                <a:latin typeface="Arial"/>
              </a:rPr>
              <a:t>2.  </a:t>
            </a:r>
            <a:r>
              <a:rPr lang="en-US" sz="1600" b="1" dirty="0">
                <a:solidFill>
                  <a:schemeClr val="bg1"/>
                </a:solidFill>
                <a:latin typeface="Arial"/>
              </a:rPr>
              <a:t>Improvement of </a:t>
            </a:r>
            <a:br>
              <a:rPr lang="en-US" sz="1600" b="1" dirty="0">
                <a:solidFill>
                  <a:schemeClr val="bg1"/>
                </a:solidFill>
                <a:latin typeface="Arial"/>
              </a:rPr>
            </a:br>
            <a:r>
              <a:rPr lang="en-US" sz="1600" b="1" dirty="0">
                <a:solidFill>
                  <a:schemeClr val="bg1"/>
                </a:solidFill>
                <a:latin typeface="Arial"/>
              </a:rPr>
              <a:t>in-hospital measures</a:t>
            </a:r>
          </a:p>
        </p:txBody>
      </p:sp>
      <p:sp>
        <p:nvSpPr>
          <p:cNvPr id="99334" name="AutoShape 10"/>
          <p:cNvSpPr>
            <a:spLocks noChangeArrowheads="1"/>
          </p:cNvSpPr>
          <p:nvPr/>
        </p:nvSpPr>
        <p:spPr bwMode="auto">
          <a:xfrm>
            <a:off x="468313" y="1412875"/>
            <a:ext cx="2663825" cy="900113"/>
          </a:xfrm>
          <a:prstGeom prst="roundRect">
            <a:avLst>
              <a:gd name="adj" fmla="val 8912"/>
            </a:avLst>
          </a:prstGeom>
          <a:solidFill>
            <a:schemeClr val="accent1"/>
          </a:solidFill>
          <a:ln w="9525">
            <a:noFill/>
            <a:round/>
            <a:headEnd/>
            <a:tailEnd/>
          </a:ln>
        </p:spPr>
        <p:txBody>
          <a:bodyPr wrap="none" anchor="ctr"/>
          <a:lstStyle/>
          <a:p>
            <a:pPr marL="273050" indent="-273050">
              <a:lnSpc>
                <a:spcPct val="90000"/>
              </a:lnSpc>
              <a:buClr>
                <a:srgbClr val="000000"/>
              </a:buClr>
              <a:defRPr/>
            </a:pPr>
            <a:r>
              <a:rPr lang="en-US" sz="1600" b="1" dirty="0">
                <a:solidFill>
                  <a:schemeClr val="bg1"/>
                </a:solidFill>
                <a:latin typeface="Arial"/>
              </a:rPr>
              <a:t>1.  Improvements in </a:t>
            </a:r>
            <a:br>
              <a:rPr lang="en-US" sz="1600" b="1" dirty="0">
                <a:solidFill>
                  <a:schemeClr val="bg1"/>
                </a:solidFill>
                <a:latin typeface="Arial"/>
              </a:rPr>
            </a:br>
            <a:r>
              <a:rPr lang="en-US" sz="1600" b="1" dirty="0">
                <a:solidFill>
                  <a:schemeClr val="bg1"/>
                </a:solidFill>
                <a:latin typeface="Arial"/>
              </a:rPr>
              <a:t>signs and symptoms</a:t>
            </a:r>
          </a:p>
        </p:txBody>
      </p:sp>
      <p:sp>
        <p:nvSpPr>
          <p:cNvPr id="99335" name="AutoShape 12"/>
          <p:cNvSpPr>
            <a:spLocks noChangeArrowheads="1"/>
          </p:cNvSpPr>
          <p:nvPr/>
        </p:nvSpPr>
        <p:spPr bwMode="auto">
          <a:xfrm>
            <a:off x="468313" y="3789363"/>
            <a:ext cx="2663825" cy="900112"/>
          </a:xfrm>
          <a:prstGeom prst="roundRect">
            <a:avLst>
              <a:gd name="adj" fmla="val 7741"/>
            </a:avLst>
          </a:prstGeom>
          <a:solidFill>
            <a:schemeClr val="accent1"/>
          </a:solidFill>
          <a:ln w="9525">
            <a:noFill/>
            <a:round/>
            <a:headEnd/>
            <a:tailEnd/>
          </a:ln>
        </p:spPr>
        <p:txBody>
          <a:bodyPr wrap="none" anchor="ctr"/>
          <a:lstStyle/>
          <a:p>
            <a:pPr marL="273050" indent="-273050">
              <a:lnSpc>
                <a:spcPct val="90000"/>
              </a:lnSpc>
              <a:buClr>
                <a:srgbClr val="000000"/>
              </a:buClr>
              <a:defRPr/>
            </a:pPr>
            <a:r>
              <a:rPr lang="en-GB" sz="1600" b="1" dirty="0">
                <a:solidFill>
                  <a:schemeClr val="bg1"/>
                </a:solidFill>
                <a:latin typeface="Arial"/>
              </a:rPr>
              <a:t>3.  </a:t>
            </a:r>
            <a:r>
              <a:rPr lang="en-US" sz="1600" b="1" dirty="0">
                <a:solidFill>
                  <a:schemeClr val="bg1"/>
                </a:solidFill>
                <a:latin typeface="Arial"/>
              </a:rPr>
              <a:t>Prevention of </a:t>
            </a:r>
            <a:br>
              <a:rPr lang="en-US" sz="1600" b="1" dirty="0">
                <a:solidFill>
                  <a:schemeClr val="bg1"/>
                </a:solidFill>
                <a:latin typeface="Arial"/>
              </a:rPr>
            </a:br>
            <a:r>
              <a:rPr lang="en-US" sz="1600" b="1" dirty="0">
                <a:solidFill>
                  <a:schemeClr val="bg1"/>
                </a:solidFill>
                <a:latin typeface="Arial"/>
              </a:rPr>
              <a:t>end-organ damage</a:t>
            </a:r>
          </a:p>
        </p:txBody>
      </p:sp>
      <p:sp>
        <p:nvSpPr>
          <p:cNvPr id="99336" name="AutoShape 12"/>
          <p:cNvSpPr>
            <a:spLocks noChangeArrowheads="1"/>
          </p:cNvSpPr>
          <p:nvPr/>
        </p:nvSpPr>
        <p:spPr bwMode="auto">
          <a:xfrm>
            <a:off x="468313" y="5013325"/>
            <a:ext cx="2663825" cy="900113"/>
          </a:xfrm>
          <a:prstGeom prst="roundRect">
            <a:avLst>
              <a:gd name="adj" fmla="val 7741"/>
            </a:avLst>
          </a:prstGeom>
          <a:solidFill>
            <a:schemeClr val="accent1"/>
          </a:solidFill>
          <a:ln w="9525">
            <a:noFill/>
            <a:round/>
            <a:headEnd/>
            <a:tailEnd/>
          </a:ln>
        </p:spPr>
        <p:txBody>
          <a:bodyPr wrap="none" anchor="ctr"/>
          <a:lstStyle/>
          <a:p>
            <a:pPr marL="273050" indent="-273050">
              <a:lnSpc>
                <a:spcPct val="90000"/>
              </a:lnSpc>
              <a:buClr>
                <a:srgbClr val="000000"/>
              </a:buClr>
              <a:defRPr/>
            </a:pPr>
            <a:r>
              <a:rPr lang="en-GB" sz="1600" b="1" dirty="0">
                <a:solidFill>
                  <a:schemeClr val="bg1"/>
                </a:solidFill>
                <a:latin typeface="Arial"/>
              </a:rPr>
              <a:t>4.  </a:t>
            </a:r>
            <a:r>
              <a:rPr lang="en-US" sz="1600" b="1" dirty="0">
                <a:solidFill>
                  <a:schemeClr val="bg1"/>
                </a:solidFill>
                <a:latin typeface="Arial"/>
              </a:rPr>
              <a:t>Reductions in </a:t>
            </a:r>
            <a:br>
              <a:rPr lang="en-US" sz="1600" b="1" dirty="0">
                <a:solidFill>
                  <a:schemeClr val="bg1"/>
                </a:solidFill>
                <a:latin typeface="Arial"/>
              </a:rPr>
            </a:br>
            <a:r>
              <a:rPr lang="en-US" sz="1600" b="1" dirty="0">
                <a:solidFill>
                  <a:schemeClr val="bg1"/>
                </a:solidFill>
                <a:latin typeface="Arial"/>
              </a:rPr>
              <a:t>post-discharge events</a:t>
            </a:r>
          </a:p>
        </p:txBody>
      </p:sp>
      <p:sp>
        <p:nvSpPr>
          <p:cNvPr id="99337" name="AutoShape 10"/>
          <p:cNvSpPr>
            <a:spLocks noChangeArrowheads="1"/>
          </p:cNvSpPr>
          <p:nvPr/>
        </p:nvSpPr>
        <p:spPr bwMode="auto">
          <a:xfrm>
            <a:off x="3598863" y="1412875"/>
            <a:ext cx="5076825" cy="900113"/>
          </a:xfrm>
          <a:prstGeom prst="roundRect">
            <a:avLst>
              <a:gd name="adj" fmla="val 8912"/>
            </a:avLst>
          </a:prstGeom>
          <a:solidFill>
            <a:srgbClr val="FFCC66"/>
          </a:solidFill>
          <a:ln w="9525">
            <a:noFill/>
            <a:round/>
            <a:headEnd/>
            <a:tailEnd/>
          </a:ln>
        </p:spPr>
        <p:txBody>
          <a:bodyPr wrap="none" anchor="ctr"/>
          <a:lstStyle/>
          <a:p>
            <a:pPr marL="269875" lvl="1" indent="-176213">
              <a:lnSpc>
                <a:spcPct val="90000"/>
              </a:lnSpc>
              <a:buFont typeface="Wingdings" pitchFamily="2" charset="2"/>
              <a:buChar char="§"/>
              <a:defRPr/>
            </a:pPr>
            <a:r>
              <a:rPr lang="en-US" sz="1400" dirty="0">
                <a:solidFill>
                  <a:srgbClr val="000000"/>
                </a:solidFill>
                <a:latin typeface="Arial"/>
              </a:rPr>
              <a:t>Symptom relief (as assessed by Visual Analog Scale, </a:t>
            </a:r>
            <a:br>
              <a:rPr lang="en-US" sz="1400" dirty="0">
                <a:solidFill>
                  <a:srgbClr val="000000"/>
                </a:solidFill>
                <a:latin typeface="Arial"/>
              </a:rPr>
            </a:br>
            <a:r>
              <a:rPr lang="en-US" sz="1400" dirty="0">
                <a:solidFill>
                  <a:srgbClr val="000000"/>
                </a:solidFill>
                <a:latin typeface="Arial"/>
              </a:rPr>
              <a:t>Likert scale, other)</a:t>
            </a:r>
          </a:p>
          <a:p>
            <a:pPr marL="269875" lvl="1" indent="-176213">
              <a:lnSpc>
                <a:spcPct val="90000"/>
              </a:lnSpc>
              <a:spcAft>
                <a:spcPct val="50000"/>
              </a:spcAft>
              <a:buFont typeface="Wingdings" pitchFamily="2" charset="2"/>
              <a:buChar char="§"/>
              <a:defRPr/>
            </a:pPr>
            <a:r>
              <a:rPr lang="en-US" sz="1400" dirty="0">
                <a:solidFill>
                  <a:srgbClr val="000000"/>
                </a:solidFill>
                <a:latin typeface="Arial"/>
              </a:rPr>
              <a:t>Measures of congestion relief (reduction in edema, rales, </a:t>
            </a:r>
            <a:br>
              <a:rPr lang="en-US" sz="1400" dirty="0">
                <a:solidFill>
                  <a:srgbClr val="000000"/>
                </a:solidFill>
                <a:latin typeface="Arial"/>
              </a:rPr>
            </a:br>
            <a:r>
              <a:rPr lang="en-US" sz="1400" dirty="0">
                <a:solidFill>
                  <a:srgbClr val="000000"/>
                </a:solidFill>
                <a:latin typeface="Arial"/>
              </a:rPr>
              <a:t>JVP, weight)</a:t>
            </a:r>
            <a:endParaRPr lang="en-US" sz="1600" dirty="0">
              <a:solidFill>
                <a:srgbClr val="000000"/>
              </a:solidFill>
              <a:latin typeface="Arial"/>
            </a:endParaRPr>
          </a:p>
        </p:txBody>
      </p:sp>
      <p:sp>
        <p:nvSpPr>
          <p:cNvPr id="99338" name="AutoShape 10"/>
          <p:cNvSpPr>
            <a:spLocks noChangeArrowheads="1"/>
          </p:cNvSpPr>
          <p:nvPr/>
        </p:nvSpPr>
        <p:spPr bwMode="auto">
          <a:xfrm>
            <a:off x="3598863" y="2636838"/>
            <a:ext cx="5076825" cy="900112"/>
          </a:xfrm>
          <a:prstGeom prst="roundRect">
            <a:avLst>
              <a:gd name="adj" fmla="val 8912"/>
            </a:avLst>
          </a:prstGeom>
          <a:solidFill>
            <a:srgbClr val="FFCC66"/>
          </a:solidFill>
          <a:ln w="9525">
            <a:noFill/>
            <a:round/>
            <a:headEnd/>
            <a:tailEnd/>
          </a:ln>
        </p:spPr>
        <p:txBody>
          <a:bodyPr wrap="none" anchor="ctr"/>
          <a:lstStyle/>
          <a:p>
            <a:pPr marL="269875" lvl="1" indent="-176213">
              <a:lnSpc>
                <a:spcPct val="90000"/>
              </a:lnSpc>
              <a:buFont typeface="Wingdings" pitchFamily="2" charset="2"/>
              <a:buChar char="§"/>
              <a:defRPr/>
            </a:pPr>
            <a:r>
              <a:rPr lang="en-US" sz="1400" dirty="0">
                <a:solidFill>
                  <a:srgbClr val="000000"/>
                </a:solidFill>
                <a:latin typeface="Arial"/>
              </a:rPr>
              <a:t>In-hospital mortality</a:t>
            </a:r>
          </a:p>
          <a:p>
            <a:pPr marL="269875" lvl="1" indent="-176213">
              <a:lnSpc>
                <a:spcPct val="90000"/>
              </a:lnSpc>
              <a:buFont typeface="Wingdings" pitchFamily="2" charset="2"/>
              <a:buChar char="§"/>
              <a:defRPr/>
            </a:pPr>
            <a:r>
              <a:rPr lang="en-US" sz="1400" dirty="0">
                <a:solidFill>
                  <a:srgbClr val="000000"/>
                </a:solidFill>
                <a:latin typeface="Arial"/>
              </a:rPr>
              <a:t>Length of stay</a:t>
            </a:r>
          </a:p>
          <a:p>
            <a:pPr marL="269875" lvl="1" indent="-176213">
              <a:lnSpc>
                <a:spcPct val="90000"/>
              </a:lnSpc>
              <a:spcAft>
                <a:spcPct val="50000"/>
              </a:spcAft>
              <a:buFont typeface="Wingdings" pitchFamily="2" charset="2"/>
              <a:buChar char="§"/>
              <a:defRPr/>
            </a:pPr>
            <a:r>
              <a:rPr lang="en-US" sz="1400" dirty="0">
                <a:solidFill>
                  <a:srgbClr val="000000"/>
                </a:solidFill>
                <a:latin typeface="Arial"/>
              </a:rPr>
              <a:t>Worsening of HF in hospital (failure to improve or </a:t>
            </a:r>
            <a:br>
              <a:rPr lang="en-US" sz="1400" dirty="0">
                <a:solidFill>
                  <a:srgbClr val="000000"/>
                </a:solidFill>
                <a:latin typeface="Arial"/>
              </a:rPr>
            </a:br>
            <a:r>
              <a:rPr lang="en-US" sz="1400" dirty="0">
                <a:solidFill>
                  <a:srgbClr val="000000"/>
                </a:solidFill>
                <a:latin typeface="Arial"/>
              </a:rPr>
              <a:t>worsening signs and symptoms of HF despite therapy)</a:t>
            </a:r>
            <a:endParaRPr lang="en-US" sz="1600" dirty="0">
              <a:solidFill>
                <a:srgbClr val="000000"/>
              </a:solidFill>
              <a:latin typeface="Arial"/>
            </a:endParaRPr>
          </a:p>
        </p:txBody>
      </p:sp>
      <p:sp>
        <p:nvSpPr>
          <p:cNvPr id="99339" name="AutoShape 10"/>
          <p:cNvSpPr>
            <a:spLocks noChangeArrowheads="1"/>
          </p:cNvSpPr>
          <p:nvPr/>
        </p:nvSpPr>
        <p:spPr bwMode="auto">
          <a:xfrm>
            <a:off x="3598863" y="3789363"/>
            <a:ext cx="5076825" cy="900112"/>
          </a:xfrm>
          <a:prstGeom prst="roundRect">
            <a:avLst>
              <a:gd name="adj" fmla="val 8912"/>
            </a:avLst>
          </a:prstGeom>
          <a:solidFill>
            <a:srgbClr val="FFCC66"/>
          </a:solidFill>
          <a:ln w="9525">
            <a:noFill/>
            <a:round/>
            <a:headEnd/>
            <a:tailEnd/>
          </a:ln>
        </p:spPr>
        <p:txBody>
          <a:bodyPr wrap="none" anchor="ctr"/>
          <a:lstStyle/>
          <a:p>
            <a:pPr marL="269875" lvl="1" indent="-176213">
              <a:lnSpc>
                <a:spcPct val="90000"/>
              </a:lnSpc>
              <a:buFont typeface="Wingdings" pitchFamily="2" charset="2"/>
              <a:buChar char="§"/>
              <a:defRPr/>
            </a:pPr>
            <a:r>
              <a:rPr lang="en-US" sz="1400" dirty="0">
                <a:solidFill>
                  <a:srgbClr val="000000"/>
                </a:solidFill>
                <a:latin typeface="Arial"/>
              </a:rPr>
              <a:t>Renal dysfunction or injury (blood urea nitrogen, </a:t>
            </a:r>
            <a:br>
              <a:rPr lang="en-US" sz="1400" dirty="0">
                <a:solidFill>
                  <a:srgbClr val="000000"/>
                </a:solidFill>
                <a:latin typeface="Arial"/>
              </a:rPr>
            </a:br>
            <a:r>
              <a:rPr lang="en-US" sz="1400" dirty="0">
                <a:solidFill>
                  <a:srgbClr val="000000"/>
                </a:solidFill>
                <a:latin typeface="Arial"/>
              </a:rPr>
              <a:t>creatinine, cystatin C, other markers)</a:t>
            </a:r>
          </a:p>
          <a:p>
            <a:pPr marL="269875" lvl="1" indent="-176213">
              <a:lnSpc>
                <a:spcPct val="90000"/>
              </a:lnSpc>
              <a:spcAft>
                <a:spcPct val="50000"/>
              </a:spcAft>
              <a:buFont typeface="Wingdings" pitchFamily="2" charset="2"/>
              <a:buChar char="§"/>
              <a:defRPr/>
            </a:pPr>
            <a:r>
              <a:rPr lang="en-US" sz="1400" dirty="0">
                <a:solidFill>
                  <a:srgbClr val="000000"/>
                </a:solidFill>
                <a:latin typeface="Arial"/>
              </a:rPr>
              <a:t>Myocardial injury (troponin)</a:t>
            </a:r>
            <a:endParaRPr lang="en-US" sz="1600" dirty="0">
              <a:solidFill>
                <a:srgbClr val="000000"/>
              </a:solidFill>
              <a:latin typeface="Arial"/>
            </a:endParaRPr>
          </a:p>
        </p:txBody>
      </p:sp>
      <p:sp>
        <p:nvSpPr>
          <p:cNvPr id="99340" name="AutoShape 10"/>
          <p:cNvSpPr>
            <a:spLocks noChangeArrowheads="1"/>
          </p:cNvSpPr>
          <p:nvPr/>
        </p:nvSpPr>
        <p:spPr bwMode="auto">
          <a:xfrm>
            <a:off x="3598863" y="5013325"/>
            <a:ext cx="5076825" cy="900113"/>
          </a:xfrm>
          <a:prstGeom prst="roundRect">
            <a:avLst>
              <a:gd name="adj" fmla="val 8912"/>
            </a:avLst>
          </a:prstGeom>
          <a:solidFill>
            <a:srgbClr val="FFCC66"/>
          </a:solidFill>
          <a:ln w="9525">
            <a:noFill/>
            <a:round/>
            <a:headEnd/>
            <a:tailEnd/>
          </a:ln>
        </p:spPr>
        <p:txBody>
          <a:bodyPr wrap="none" anchor="ctr"/>
          <a:lstStyle/>
          <a:p>
            <a:pPr marL="269875" lvl="1" indent="-176213">
              <a:lnSpc>
                <a:spcPct val="90000"/>
              </a:lnSpc>
              <a:buFont typeface="Wingdings" pitchFamily="2" charset="2"/>
              <a:buChar char="§"/>
              <a:defRPr/>
            </a:pPr>
            <a:r>
              <a:rPr lang="en-US" sz="1400" dirty="0">
                <a:solidFill>
                  <a:srgbClr val="000000"/>
                </a:solidFill>
                <a:latin typeface="Arial"/>
              </a:rPr>
              <a:t>30-day </a:t>
            </a:r>
            <a:r>
              <a:rPr lang="en-US" sz="1400" dirty="0" err="1">
                <a:solidFill>
                  <a:srgbClr val="000000"/>
                </a:solidFill>
                <a:latin typeface="Arial"/>
              </a:rPr>
              <a:t>rehospitalization</a:t>
            </a:r>
            <a:endParaRPr lang="en-US" sz="1400" dirty="0">
              <a:solidFill>
                <a:srgbClr val="000000"/>
              </a:solidFill>
              <a:latin typeface="Arial"/>
            </a:endParaRPr>
          </a:p>
          <a:p>
            <a:pPr marL="269875" lvl="1" indent="-176213">
              <a:lnSpc>
                <a:spcPct val="90000"/>
              </a:lnSpc>
              <a:buFont typeface="Wingdings" pitchFamily="2" charset="2"/>
              <a:buChar char="§"/>
              <a:defRPr/>
            </a:pPr>
            <a:r>
              <a:rPr lang="en-US" sz="1400" dirty="0">
                <a:solidFill>
                  <a:srgbClr val="000000"/>
                </a:solidFill>
                <a:latin typeface="Arial"/>
              </a:rPr>
              <a:t>Death and rehospitalization at 60 days</a:t>
            </a:r>
          </a:p>
          <a:p>
            <a:pPr marL="269875" lvl="1" indent="-176213">
              <a:lnSpc>
                <a:spcPct val="90000"/>
              </a:lnSpc>
              <a:buFont typeface="Wingdings" pitchFamily="2" charset="2"/>
              <a:buChar char="§"/>
              <a:defRPr/>
            </a:pPr>
            <a:r>
              <a:rPr lang="en-US" sz="1400" dirty="0">
                <a:solidFill>
                  <a:srgbClr val="000000"/>
                </a:solidFill>
                <a:latin typeface="Arial"/>
              </a:rPr>
              <a:t>Days hospitalized or death within 60 days</a:t>
            </a:r>
          </a:p>
          <a:p>
            <a:pPr marL="269875" lvl="1" indent="-176213">
              <a:lnSpc>
                <a:spcPct val="90000"/>
              </a:lnSpc>
              <a:buFont typeface="Wingdings" pitchFamily="2" charset="2"/>
              <a:buChar char="§"/>
              <a:defRPr/>
            </a:pPr>
            <a:r>
              <a:rPr lang="en-US" sz="1400" dirty="0">
                <a:solidFill>
                  <a:srgbClr val="000000"/>
                </a:solidFill>
                <a:latin typeface="Arial"/>
              </a:rPr>
              <a:t>Mortality (all-cause or CV) at 180 days</a:t>
            </a:r>
            <a:endParaRPr lang="en-US" sz="1600" dirty="0">
              <a:solidFill>
                <a:srgbClr val="000000"/>
              </a:solidFill>
              <a:latin typeface="Arial"/>
            </a:endParaRPr>
          </a:p>
        </p:txBody>
      </p:sp>
      <p:sp>
        <p:nvSpPr>
          <p:cNvPr id="14" name="Isosceles Triangle 13"/>
          <p:cNvSpPr/>
          <p:nvPr/>
        </p:nvSpPr>
        <p:spPr bwMode="auto">
          <a:xfrm rot="5400000">
            <a:off x="3060701" y="1701800"/>
            <a:ext cx="576262" cy="287337"/>
          </a:xfrm>
          <a:prstGeom prst="triangle">
            <a:avLst/>
          </a:prstGeom>
          <a:solidFill>
            <a:schemeClr val="accent4"/>
          </a:solidFill>
          <a:ln w="9525" cap="flat" cmpd="sng" algn="ctr">
            <a:solidFill>
              <a:schemeClr val="tx1"/>
            </a:solidFill>
            <a:prstDash val="solid"/>
            <a:round/>
            <a:headEnd type="none" w="med" len="med"/>
            <a:tailEnd type="none" w="med" len="med"/>
          </a:ln>
          <a:effectLst/>
          <a:extLst/>
        </p:spPr>
        <p:txBody>
          <a:bodyPr/>
          <a:lstStyle/>
          <a:p>
            <a:pPr algn="ctr">
              <a:defRPr/>
            </a:pPr>
            <a:endParaRPr lang="en-GB" sz="1800" dirty="0">
              <a:solidFill>
                <a:srgbClr val="000000"/>
              </a:solidFill>
              <a:latin typeface="Arial"/>
            </a:endParaRPr>
          </a:p>
        </p:txBody>
      </p:sp>
      <p:sp>
        <p:nvSpPr>
          <p:cNvPr id="15" name="Isosceles Triangle 14"/>
          <p:cNvSpPr/>
          <p:nvPr/>
        </p:nvSpPr>
        <p:spPr bwMode="auto">
          <a:xfrm rot="5400000">
            <a:off x="3060700" y="2925763"/>
            <a:ext cx="576263" cy="287337"/>
          </a:xfrm>
          <a:prstGeom prst="triangle">
            <a:avLst/>
          </a:prstGeom>
          <a:solidFill>
            <a:schemeClr val="accent4"/>
          </a:solidFill>
          <a:ln w="9525" cap="flat" cmpd="sng" algn="ctr">
            <a:solidFill>
              <a:schemeClr val="tx1"/>
            </a:solidFill>
            <a:prstDash val="solid"/>
            <a:round/>
            <a:headEnd type="none" w="med" len="med"/>
            <a:tailEnd type="none" w="med" len="med"/>
          </a:ln>
          <a:effectLst/>
          <a:extLst/>
        </p:spPr>
        <p:txBody>
          <a:bodyPr/>
          <a:lstStyle/>
          <a:p>
            <a:pPr algn="ctr">
              <a:defRPr/>
            </a:pPr>
            <a:endParaRPr lang="en-GB" sz="1800" dirty="0">
              <a:solidFill>
                <a:srgbClr val="000000"/>
              </a:solidFill>
              <a:latin typeface="Arial"/>
            </a:endParaRPr>
          </a:p>
        </p:txBody>
      </p:sp>
      <p:sp>
        <p:nvSpPr>
          <p:cNvPr id="16" name="Isosceles Triangle 15"/>
          <p:cNvSpPr/>
          <p:nvPr/>
        </p:nvSpPr>
        <p:spPr bwMode="auto">
          <a:xfrm rot="5400000">
            <a:off x="3059906" y="4077494"/>
            <a:ext cx="574675" cy="287338"/>
          </a:xfrm>
          <a:prstGeom prst="triangle">
            <a:avLst/>
          </a:prstGeom>
          <a:solidFill>
            <a:schemeClr val="accent4"/>
          </a:solidFill>
          <a:ln w="9525" cap="flat" cmpd="sng" algn="ctr">
            <a:solidFill>
              <a:schemeClr val="tx1"/>
            </a:solidFill>
            <a:prstDash val="solid"/>
            <a:round/>
            <a:headEnd type="none" w="med" len="med"/>
            <a:tailEnd type="none" w="med" len="med"/>
          </a:ln>
          <a:effectLst/>
          <a:extLst/>
        </p:spPr>
        <p:txBody>
          <a:bodyPr/>
          <a:lstStyle/>
          <a:p>
            <a:pPr algn="ctr">
              <a:defRPr/>
            </a:pPr>
            <a:endParaRPr lang="en-GB" sz="1800" dirty="0">
              <a:solidFill>
                <a:srgbClr val="000000"/>
              </a:solidFill>
              <a:latin typeface="Arial"/>
            </a:endParaRPr>
          </a:p>
        </p:txBody>
      </p:sp>
      <p:sp>
        <p:nvSpPr>
          <p:cNvPr id="17" name="Isosceles Triangle 16"/>
          <p:cNvSpPr/>
          <p:nvPr/>
        </p:nvSpPr>
        <p:spPr bwMode="auto">
          <a:xfrm rot="5400000">
            <a:off x="3059906" y="5301457"/>
            <a:ext cx="574675" cy="287338"/>
          </a:xfrm>
          <a:prstGeom prst="triangle">
            <a:avLst/>
          </a:prstGeom>
          <a:solidFill>
            <a:schemeClr val="accent4"/>
          </a:solidFill>
          <a:ln w="9525" cap="flat" cmpd="sng" algn="ctr">
            <a:solidFill>
              <a:schemeClr val="tx1"/>
            </a:solidFill>
            <a:prstDash val="solid"/>
            <a:round/>
            <a:headEnd type="none" w="med" len="med"/>
            <a:tailEnd type="none" w="med" len="med"/>
          </a:ln>
          <a:effectLst/>
          <a:extLst/>
        </p:spPr>
        <p:txBody>
          <a:bodyPr/>
          <a:lstStyle/>
          <a:p>
            <a:pPr algn="ctr">
              <a:defRPr/>
            </a:pPr>
            <a:endParaRPr lang="en-GB" sz="1800" dirty="0">
              <a:solidFill>
                <a:srgbClr val="000000"/>
              </a:solidFill>
              <a:latin typeface="Arial"/>
            </a:endParaRPr>
          </a:p>
        </p:txBody>
      </p:sp>
    </p:spTree>
    <p:extLst>
      <p:ext uri="{BB962C8B-B14F-4D97-AF65-F5344CB8AC3E}">
        <p14:creationId xmlns="" xmlns:p14="http://schemas.microsoft.com/office/powerpoint/2010/main" val="25298088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3"/>
          <p:cNvSpPr>
            <a:spLocks noGrp="1"/>
          </p:cNvSpPr>
          <p:nvPr>
            <p:ph type="ctrTitle" sz="quarter"/>
          </p:nvPr>
        </p:nvSpPr>
        <p:spPr>
          <a:xfrm>
            <a:off x="1150324" y="3038476"/>
            <a:ext cx="7413625" cy="534987"/>
          </a:xfrm>
        </p:spPr>
        <p:txBody>
          <a:bodyPr>
            <a:noAutofit/>
          </a:bodyPr>
          <a:lstStyle/>
          <a:p>
            <a:pPr eaLnBrk="1" hangingPunct="1"/>
            <a:r>
              <a:rPr lang="en-US" sz="4000" b="1" dirty="0" smtClean="0"/>
              <a:t>Relaxin-2 and </a:t>
            </a:r>
            <a:r>
              <a:rPr lang="en-US" sz="4000" b="1" dirty="0" err="1" smtClean="0"/>
              <a:t>Serelaxin</a:t>
            </a:r>
            <a:r>
              <a:rPr lang="en-US" sz="4000" dirty="0" smtClean="0"/>
              <a:t/>
            </a:r>
            <a:br>
              <a:rPr lang="en-US" sz="4000" dirty="0" smtClean="0"/>
            </a:br>
            <a:endParaRPr lang="en-US" sz="4000" dirty="0" smtClean="0"/>
          </a:p>
        </p:txBody>
      </p:sp>
    </p:spTree>
    <p:extLst>
      <p:ext uri="{BB962C8B-B14F-4D97-AF65-F5344CB8AC3E}">
        <p14:creationId xmlns="" xmlns:p14="http://schemas.microsoft.com/office/powerpoint/2010/main" val="184368206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4" name="Rectangle 99"/>
          <p:cNvSpPr>
            <a:spLocks noGrp="1" noChangeArrowheads="1"/>
          </p:cNvSpPr>
          <p:nvPr>
            <p:ph type="title" idx="4294967295"/>
          </p:nvPr>
        </p:nvSpPr>
        <p:spPr>
          <a:xfrm>
            <a:off x="468313" y="203200"/>
            <a:ext cx="7278687" cy="923925"/>
          </a:xfrm>
        </p:spPr>
        <p:txBody>
          <a:bodyPr>
            <a:noAutofit/>
          </a:bodyPr>
          <a:lstStyle/>
          <a:p>
            <a:pPr eaLnBrk="1" hangingPunct="1"/>
            <a:r>
              <a:rPr lang="en-US" sz="2800" dirty="0" smtClean="0"/>
              <a:t>Mortality following admission for acute heart failure exceeds that of most cancers</a:t>
            </a:r>
            <a:endParaRPr lang="en-GB" sz="2800" dirty="0" smtClean="0"/>
          </a:p>
        </p:txBody>
      </p:sp>
      <p:sp>
        <p:nvSpPr>
          <p:cNvPr id="215045" name="Rectangle 100"/>
          <p:cNvSpPr>
            <a:spLocks noGrp="1" noChangeArrowheads="1"/>
          </p:cNvSpPr>
          <p:nvPr>
            <p:ph type="body" idx="4294967295"/>
          </p:nvPr>
        </p:nvSpPr>
        <p:spPr>
          <a:xfrm>
            <a:off x="917575" y="5795963"/>
            <a:ext cx="8226425" cy="479425"/>
          </a:xfrm>
          <a:prstGeom prst="rect">
            <a:avLst/>
          </a:prstGeom>
        </p:spPr>
        <p:txBody>
          <a:bodyPr/>
          <a:lstStyle/>
          <a:p>
            <a:pPr marL="0" indent="0" eaLnBrk="1" hangingPunct="1">
              <a:buFont typeface="Wingdings" pitchFamily="2" charset="2"/>
              <a:buNone/>
            </a:pPr>
            <a:r>
              <a:rPr lang="en-GB" sz="1300" smtClean="0">
                <a:solidFill>
                  <a:schemeClr val="bg1"/>
                </a:solidFill>
              </a:rPr>
              <a:t>All patients with a first admission to any Scottish hospital in 1991 for HF, MI or the four most common types of cancer specific to men and women were identified, and 5-year survival rates compared</a:t>
            </a:r>
          </a:p>
        </p:txBody>
      </p:sp>
      <p:sp>
        <p:nvSpPr>
          <p:cNvPr id="215046" name="Rectangle 3"/>
          <p:cNvSpPr>
            <a:spLocks noChangeArrowheads="1"/>
          </p:cNvSpPr>
          <p:nvPr/>
        </p:nvSpPr>
        <p:spPr bwMode="auto">
          <a:xfrm>
            <a:off x="6391275" y="6479173"/>
            <a:ext cx="2545569" cy="338554"/>
          </a:xfrm>
          <a:prstGeom prst="rect">
            <a:avLst/>
          </a:prstGeom>
          <a:noFill/>
          <a:ln w="9525" algn="ctr">
            <a:noFill/>
            <a:miter lim="800000"/>
            <a:headEnd/>
            <a:tailEnd/>
          </a:ln>
        </p:spPr>
        <p:txBody>
          <a:bodyPr wrap="none" lIns="0" tIns="0" rIns="0" bIns="0" anchor="b">
            <a:spAutoFit/>
          </a:bodyPr>
          <a:lstStyle/>
          <a:p>
            <a:pPr marL="342900" indent="-342900"/>
            <a:endParaRPr lang="en-GB" sz="1100" dirty="0">
              <a:solidFill>
                <a:schemeClr val="bg1"/>
              </a:solidFill>
              <a:cs typeface="Arial" charset="0"/>
            </a:endParaRPr>
          </a:p>
          <a:p>
            <a:pPr marL="342900" indent="-342900"/>
            <a:r>
              <a:rPr lang="en-GB" sz="1100" dirty="0">
                <a:solidFill>
                  <a:schemeClr val="bg1"/>
                </a:solidFill>
                <a:cs typeface="Arial" charset="0"/>
              </a:rPr>
              <a:t>Stewart et al. </a:t>
            </a:r>
            <a:r>
              <a:rPr lang="en-GB" sz="1100" dirty="0" err="1">
                <a:solidFill>
                  <a:schemeClr val="bg1"/>
                </a:solidFill>
                <a:cs typeface="Arial" charset="0"/>
              </a:rPr>
              <a:t>Eur</a:t>
            </a:r>
            <a:r>
              <a:rPr lang="en-GB" sz="1100" dirty="0">
                <a:solidFill>
                  <a:schemeClr val="bg1"/>
                </a:solidFill>
                <a:cs typeface="Arial" charset="0"/>
              </a:rPr>
              <a:t> J Heart Fail 2001;3:315–22</a:t>
            </a:r>
          </a:p>
        </p:txBody>
      </p:sp>
      <p:sp>
        <p:nvSpPr>
          <p:cNvPr id="215047" name="Round Same Side Corner Rectangle 273"/>
          <p:cNvSpPr>
            <a:spLocks noChangeArrowheads="1"/>
          </p:cNvSpPr>
          <p:nvPr/>
        </p:nvSpPr>
        <p:spPr bwMode="auto">
          <a:xfrm>
            <a:off x="969963" y="1636713"/>
            <a:ext cx="3098800" cy="581025"/>
          </a:xfrm>
          <a:prstGeom prst="rect">
            <a:avLst/>
          </a:prstGeom>
          <a:noFill/>
          <a:ln w="9525">
            <a:noFill/>
            <a:miter lim="800000"/>
            <a:headEnd/>
            <a:tailEnd/>
          </a:ln>
        </p:spPr>
        <p:txBody>
          <a:bodyPr>
            <a:spAutoFit/>
          </a:bodyPr>
          <a:lstStyle/>
          <a:p>
            <a:pPr algn="ctr"/>
            <a:r>
              <a:rPr lang="en-GB" altLang="ja-JP" sz="1600" dirty="0">
                <a:solidFill>
                  <a:schemeClr val="bg1"/>
                </a:solidFill>
                <a:ea typeface="MS PGothic" pitchFamily="34" charset="-128"/>
                <a:cs typeface="Arial" charset="0"/>
              </a:rPr>
              <a:t>Female survival rates (%):</a:t>
            </a:r>
            <a:br>
              <a:rPr lang="en-GB" altLang="ja-JP" sz="1600" dirty="0">
                <a:solidFill>
                  <a:schemeClr val="bg1"/>
                </a:solidFill>
                <a:ea typeface="MS PGothic" pitchFamily="34" charset="-128"/>
                <a:cs typeface="Arial" charset="0"/>
              </a:rPr>
            </a:br>
            <a:r>
              <a:rPr lang="en-GB" altLang="ja-JP" sz="1600" dirty="0">
                <a:solidFill>
                  <a:schemeClr val="bg1"/>
                </a:solidFill>
                <a:ea typeface="MS PGothic" pitchFamily="34" charset="-128"/>
                <a:cs typeface="Arial" charset="0"/>
              </a:rPr>
              <a:t>HF, MI and other malignancies</a:t>
            </a:r>
            <a:endParaRPr lang="en-GB" altLang="ja-JP" sz="1400" baseline="40000" dirty="0">
              <a:solidFill>
                <a:schemeClr val="bg1"/>
              </a:solidFill>
              <a:ea typeface="MS PGothic" pitchFamily="34" charset="-128"/>
              <a:cs typeface="Arial Unicode MS" pitchFamily="34" charset="-128"/>
            </a:endParaRPr>
          </a:p>
        </p:txBody>
      </p:sp>
      <p:sp>
        <p:nvSpPr>
          <p:cNvPr id="215048" name="Round Same Side Corner Rectangle 274"/>
          <p:cNvSpPr>
            <a:spLocks noChangeArrowheads="1"/>
          </p:cNvSpPr>
          <p:nvPr/>
        </p:nvSpPr>
        <p:spPr bwMode="auto">
          <a:xfrm>
            <a:off x="5073650" y="1636713"/>
            <a:ext cx="3098800" cy="581025"/>
          </a:xfrm>
          <a:prstGeom prst="rect">
            <a:avLst/>
          </a:prstGeom>
          <a:noFill/>
          <a:ln w="9525">
            <a:noFill/>
            <a:miter lim="800000"/>
            <a:headEnd/>
            <a:tailEnd/>
          </a:ln>
        </p:spPr>
        <p:txBody>
          <a:bodyPr>
            <a:spAutoFit/>
          </a:bodyPr>
          <a:lstStyle/>
          <a:p>
            <a:pPr algn="ctr"/>
            <a:r>
              <a:rPr lang="en-GB" altLang="ja-JP" sz="1600">
                <a:solidFill>
                  <a:schemeClr val="bg1"/>
                </a:solidFill>
                <a:ea typeface="MS PGothic" pitchFamily="34" charset="-128"/>
                <a:cs typeface="Arial" charset="0"/>
              </a:rPr>
              <a:t>Male survival rates (%):</a:t>
            </a:r>
            <a:br>
              <a:rPr lang="en-GB" altLang="ja-JP" sz="1600">
                <a:solidFill>
                  <a:schemeClr val="bg1"/>
                </a:solidFill>
                <a:ea typeface="MS PGothic" pitchFamily="34" charset="-128"/>
                <a:cs typeface="Arial" charset="0"/>
              </a:rPr>
            </a:br>
            <a:r>
              <a:rPr lang="en-GB" altLang="ja-JP" sz="1600">
                <a:solidFill>
                  <a:schemeClr val="bg1"/>
                </a:solidFill>
                <a:ea typeface="MS PGothic" pitchFamily="34" charset="-128"/>
                <a:cs typeface="Arial" charset="0"/>
              </a:rPr>
              <a:t>HF, MI and other malignancies</a:t>
            </a:r>
            <a:endParaRPr lang="en-GB" altLang="ja-JP" sz="1400" baseline="40000">
              <a:solidFill>
                <a:schemeClr val="bg1"/>
              </a:solidFill>
              <a:ea typeface="MS PGothic" pitchFamily="34" charset="-128"/>
              <a:cs typeface="Arial Unicode MS" pitchFamily="34" charset="-128"/>
            </a:endParaRPr>
          </a:p>
        </p:txBody>
      </p:sp>
      <p:sp>
        <p:nvSpPr>
          <p:cNvPr id="215049" name="Rectangle 50"/>
          <p:cNvSpPr>
            <a:spLocks noChangeArrowheads="1"/>
          </p:cNvSpPr>
          <p:nvPr/>
        </p:nvSpPr>
        <p:spPr bwMode="gray">
          <a:xfrm>
            <a:off x="769324" y="2419350"/>
            <a:ext cx="227626" cy="2606804"/>
          </a:xfrm>
          <a:prstGeom prst="rect">
            <a:avLst/>
          </a:prstGeom>
          <a:noFill/>
          <a:ln w="9525">
            <a:noFill/>
            <a:miter lim="800000"/>
            <a:headEnd/>
            <a:tailEnd/>
          </a:ln>
        </p:spPr>
        <p:txBody>
          <a:bodyPr wrap="none" lIns="0" tIns="0" rIns="0" bIns="0">
            <a:spAutoFit/>
          </a:bodyPr>
          <a:lstStyle/>
          <a:p>
            <a:pPr algn="r">
              <a:spcAft>
                <a:spcPct val="122000"/>
              </a:spcAft>
            </a:pPr>
            <a:r>
              <a:rPr lang="en-US" altLang="ja-JP" sz="1400" dirty="0">
                <a:solidFill>
                  <a:schemeClr val="bg1"/>
                </a:solidFill>
                <a:ea typeface="MS PGothic" pitchFamily="34" charset="-128"/>
                <a:cs typeface="Arial" charset="0"/>
              </a:rPr>
              <a:t>1.0</a:t>
            </a:r>
          </a:p>
          <a:p>
            <a:pPr algn="r">
              <a:spcAft>
                <a:spcPct val="122000"/>
              </a:spcAft>
            </a:pPr>
            <a:r>
              <a:rPr lang="en-US" altLang="ja-JP" sz="1400" dirty="0">
                <a:solidFill>
                  <a:schemeClr val="bg1"/>
                </a:solidFill>
                <a:ea typeface="MS PGothic" pitchFamily="34" charset="-128"/>
                <a:cs typeface="Arial" charset="0"/>
              </a:rPr>
              <a:t>0.8</a:t>
            </a:r>
          </a:p>
          <a:p>
            <a:pPr algn="r">
              <a:spcAft>
                <a:spcPct val="122000"/>
              </a:spcAft>
            </a:pPr>
            <a:r>
              <a:rPr lang="en-US" altLang="ja-JP" sz="1400" dirty="0">
                <a:solidFill>
                  <a:schemeClr val="bg1"/>
                </a:solidFill>
                <a:ea typeface="MS PGothic" pitchFamily="34" charset="-128"/>
                <a:cs typeface="Arial" charset="0"/>
              </a:rPr>
              <a:t>0.6</a:t>
            </a:r>
          </a:p>
          <a:p>
            <a:pPr algn="r">
              <a:spcAft>
                <a:spcPct val="122000"/>
              </a:spcAft>
            </a:pPr>
            <a:r>
              <a:rPr lang="en-US" altLang="ja-JP" sz="1400" dirty="0">
                <a:solidFill>
                  <a:schemeClr val="bg1"/>
                </a:solidFill>
                <a:ea typeface="MS PGothic" pitchFamily="34" charset="-128"/>
                <a:cs typeface="Arial" charset="0"/>
              </a:rPr>
              <a:t>0.4</a:t>
            </a:r>
          </a:p>
          <a:p>
            <a:pPr algn="r">
              <a:spcAft>
                <a:spcPct val="122000"/>
              </a:spcAft>
            </a:pPr>
            <a:r>
              <a:rPr lang="en-US" altLang="ja-JP" sz="1400" dirty="0">
                <a:solidFill>
                  <a:schemeClr val="bg1"/>
                </a:solidFill>
                <a:ea typeface="MS PGothic" pitchFamily="34" charset="-128"/>
                <a:cs typeface="Arial" charset="0"/>
              </a:rPr>
              <a:t>0.2</a:t>
            </a:r>
          </a:p>
          <a:p>
            <a:pPr algn="r">
              <a:spcAft>
                <a:spcPct val="122000"/>
              </a:spcAft>
            </a:pPr>
            <a:r>
              <a:rPr lang="en-US" altLang="ja-JP" sz="1400" dirty="0">
                <a:solidFill>
                  <a:schemeClr val="bg1"/>
                </a:solidFill>
                <a:ea typeface="MS PGothic" pitchFamily="34" charset="-128"/>
                <a:cs typeface="Arial" charset="0"/>
              </a:rPr>
              <a:t>0</a:t>
            </a:r>
          </a:p>
        </p:txBody>
      </p:sp>
      <p:sp>
        <p:nvSpPr>
          <p:cNvPr id="215050" name="Rectangle 51"/>
          <p:cNvSpPr>
            <a:spLocks noChangeArrowheads="1"/>
          </p:cNvSpPr>
          <p:nvPr/>
        </p:nvSpPr>
        <p:spPr bwMode="gray">
          <a:xfrm>
            <a:off x="1000125" y="4967288"/>
            <a:ext cx="3128963" cy="215444"/>
          </a:xfrm>
          <a:prstGeom prst="rect">
            <a:avLst/>
          </a:prstGeom>
          <a:noFill/>
          <a:ln w="9525">
            <a:noFill/>
            <a:miter lim="800000"/>
            <a:headEnd/>
            <a:tailEnd/>
          </a:ln>
        </p:spPr>
        <p:txBody>
          <a:bodyPr lIns="0" tIns="0" rIns="0" bIns="0">
            <a:spAutoFit/>
          </a:bodyPr>
          <a:lstStyle/>
          <a:p>
            <a:pPr>
              <a:tabLst>
                <a:tab pos="109538" algn="ctr"/>
                <a:tab pos="376238" algn="ctr"/>
                <a:tab pos="647700" algn="ctr"/>
                <a:tab pos="914400" algn="ctr"/>
                <a:tab pos="1181100" algn="ctr"/>
                <a:tab pos="1447800" algn="ctr"/>
                <a:tab pos="1714500" algn="ctr"/>
                <a:tab pos="1981200" algn="ctr"/>
                <a:tab pos="2247900" algn="ctr"/>
                <a:tab pos="2514600" algn="ctr"/>
                <a:tab pos="2786063" algn="ctr"/>
              </a:tabLst>
            </a:pPr>
            <a:r>
              <a:rPr lang="en-US" altLang="ja-JP" sz="1400">
                <a:solidFill>
                  <a:schemeClr val="bg1"/>
                </a:solidFill>
                <a:ea typeface="MS PGothic" pitchFamily="34" charset="-128"/>
                <a:cs typeface="Arial" charset="0"/>
              </a:rPr>
              <a:t>	0	6	12	18	24	30	36	42	48	54	60</a:t>
            </a:r>
          </a:p>
        </p:txBody>
      </p:sp>
      <p:sp>
        <p:nvSpPr>
          <p:cNvPr id="215051" name="Rectangle 62"/>
          <p:cNvSpPr>
            <a:spLocks noChangeArrowheads="1"/>
          </p:cNvSpPr>
          <p:nvPr/>
        </p:nvSpPr>
        <p:spPr bwMode="gray">
          <a:xfrm>
            <a:off x="3866189" y="3630613"/>
            <a:ext cx="198772" cy="215444"/>
          </a:xfrm>
          <a:prstGeom prst="rect">
            <a:avLst/>
          </a:prstGeom>
          <a:noFill/>
          <a:ln w="9525">
            <a:noFill/>
            <a:miter lim="800000"/>
            <a:headEnd/>
            <a:tailEnd/>
          </a:ln>
        </p:spPr>
        <p:txBody>
          <a:bodyPr wrap="none" lIns="0" tIns="0" rIns="0" bIns="0">
            <a:spAutoFit/>
          </a:bodyPr>
          <a:lstStyle/>
          <a:p>
            <a:pPr algn="ctr"/>
            <a:r>
              <a:rPr lang="en-US" altLang="ja-JP" sz="1400">
                <a:solidFill>
                  <a:schemeClr val="bg1"/>
                </a:solidFill>
                <a:ea typeface="MS PGothic" pitchFamily="34" charset="-128"/>
                <a:cs typeface="Arial" charset="0"/>
              </a:rPr>
              <a:t>MI</a:t>
            </a:r>
          </a:p>
        </p:txBody>
      </p:sp>
      <p:sp>
        <p:nvSpPr>
          <p:cNvPr id="215052" name="Rectangle 87"/>
          <p:cNvSpPr>
            <a:spLocks noChangeArrowheads="1"/>
          </p:cNvSpPr>
          <p:nvPr/>
        </p:nvSpPr>
        <p:spPr bwMode="gray">
          <a:xfrm>
            <a:off x="3851791" y="3311525"/>
            <a:ext cx="503792" cy="215444"/>
          </a:xfrm>
          <a:prstGeom prst="rect">
            <a:avLst/>
          </a:prstGeom>
          <a:noFill/>
          <a:ln w="50800">
            <a:noFill/>
            <a:miter lim="800000"/>
            <a:headEnd/>
            <a:tailEnd/>
          </a:ln>
        </p:spPr>
        <p:txBody>
          <a:bodyPr wrap="none" lIns="0" tIns="0" rIns="0" bIns="0">
            <a:spAutoFit/>
          </a:bodyPr>
          <a:lstStyle/>
          <a:p>
            <a:pPr algn="ctr"/>
            <a:r>
              <a:rPr lang="en-US" altLang="ja-JP" sz="1400">
                <a:solidFill>
                  <a:schemeClr val="bg1"/>
                </a:solidFill>
                <a:ea typeface="MS PGothic" pitchFamily="34" charset="-128"/>
                <a:cs typeface="Arial" charset="0"/>
              </a:rPr>
              <a:t>Breast </a:t>
            </a:r>
          </a:p>
        </p:txBody>
      </p:sp>
      <p:sp>
        <p:nvSpPr>
          <p:cNvPr id="215053" name="Rectangle 100"/>
          <p:cNvSpPr>
            <a:spLocks noChangeArrowheads="1"/>
          </p:cNvSpPr>
          <p:nvPr/>
        </p:nvSpPr>
        <p:spPr bwMode="gray">
          <a:xfrm>
            <a:off x="3884374" y="3860800"/>
            <a:ext cx="449739" cy="215444"/>
          </a:xfrm>
          <a:prstGeom prst="rect">
            <a:avLst/>
          </a:prstGeom>
          <a:noFill/>
          <a:ln w="9525">
            <a:noFill/>
            <a:miter lim="800000"/>
            <a:headEnd/>
            <a:tailEnd/>
          </a:ln>
        </p:spPr>
        <p:txBody>
          <a:bodyPr wrap="none" lIns="0" tIns="0" rIns="0" bIns="0">
            <a:spAutoFit/>
          </a:bodyPr>
          <a:lstStyle/>
          <a:p>
            <a:pPr algn="ctr"/>
            <a:r>
              <a:rPr lang="en-US" altLang="ja-JP" sz="1400" dirty="0">
                <a:solidFill>
                  <a:schemeClr val="bg1"/>
                </a:solidFill>
                <a:ea typeface="MS PGothic" pitchFamily="34" charset="-128"/>
                <a:cs typeface="Arial" charset="0"/>
              </a:rPr>
              <a:t>Bowel</a:t>
            </a:r>
          </a:p>
        </p:txBody>
      </p:sp>
      <p:sp>
        <p:nvSpPr>
          <p:cNvPr id="215054" name="Rectangle 101"/>
          <p:cNvSpPr>
            <a:spLocks noChangeArrowheads="1"/>
          </p:cNvSpPr>
          <p:nvPr/>
        </p:nvSpPr>
        <p:spPr bwMode="gray">
          <a:xfrm>
            <a:off x="3888437" y="4275138"/>
            <a:ext cx="193964" cy="215444"/>
          </a:xfrm>
          <a:prstGeom prst="rect">
            <a:avLst/>
          </a:prstGeom>
          <a:noFill/>
          <a:ln w="9525">
            <a:noFill/>
            <a:miter lim="800000"/>
            <a:headEnd/>
            <a:tailEnd/>
          </a:ln>
        </p:spPr>
        <p:txBody>
          <a:bodyPr wrap="none" lIns="0" tIns="0" rIns="0" bIns="0">
            <a:spAutoFit/>
          </a:bodyPr>
          <a:lstStyle/>
          <a:p>
            <a:pPr algn="ctr"/>
            <a:r>
              <a:rPr lang="en-US" altLang="ja-JP" sz="1400">
                <a:solidFill>
                  <a:srgbClr val="00B0F0"/>
                </a:solidFill>
                <a:ea typeface="MS PGothic" pitchFamily="34" charset="-128"/>
                <a:cs typeface="Arial" charset="0"/>
              </a:rPr>
              <a:t>HF</a:t>
            </a:r>
          </a:p>
        </p:txBody>
      </p:sp>
      <p:sp>
        <p:nvSpPr>
          <p:cNvPr id="215055" name="Rectangle 114"/>
          <p:cNvSpPr>
            <a:spLocks noChangeArrowheads="1"/>
          </p:cNvSpPr>
          <p:nvPr/>
        </p:nvSpPr>
        <p:spPr bwMode="gray">
          <a:xfrm>
            <a:off x="3844822" y="4662488"/>
            <a:ext cx="349455" cy="215444"/>
          </a:xfrm>
          <a:prstGeom prst="rect">
            <a:avLst/>
          </a:prstGeom>
          <a:noFill/>
          <a:ln w="9525">
            <a:noFill/>
            <a:miter lim="800000"/>
            <a:headEnd/>
            <a:tailEnd/>
          </a:ln>
        </p:spPr>
        <p:txBody>
          <a:bodyPr wrap="none" lIns="0" tIns="0" rIns="0" bIns="0">
            <a:spAutoFit/>
          </a:bodyPr>
          <a:lstStyle/>
          <a:p>
            <a:pPr algn="ctr"/>
            <a:r>
              <a:rPr lang="en-US" altLang="ja-JP" sz="1400">
                <a:solidFill>
                  <a:schemeClr val="bg1"/>
                </a:solidFill>
                <a:ea typeface="MS PGothic" pitchFamily="34" charset="-128"/>
                <a:cs typeface="Arial" charset="0"/>
              </a:rPr>
              <a:t>Lung</a:t>
            </a:r>
          </a:p>
        </p:txBody>
      </p:sp>
      <p:sp>
        <p:nvSpPr>
          <p:cNvPr id="215056" name="Rectangle 255"/>
          <p:cNvSpPr>
            <a:spLocks noChangeArrowheads="1"/>
          </p:cNvSpPr>
          <p:nvPr/>
        </p:nvSpPr>
        <p:spPr bwMode="gray">
          <a:xfrm>
            <a:off x="8033377" y="3384550"/>
            <a:ext cx="198772" cy="215444"/>
          </a:xfrm>
          <a:prstGeom prst="rect">
            <a:avLst/>
          </a:prstGeom>
          <a:noFill/>
          <a:ln w="9525">
            <a:noFill/>
            <a:miter lim="800000"/>
            <a:headEnd/>
            <a:tailEnd/>
          </a:ln>
        </p:spPr>
        <p:txBody>
          <a:bodyPr wrap="none" lIns="0" tIns="0" rIns="0" bIns="0">
            <a:spAutoFit/>
          </a:bodyPr>
          <a:lstStyle/>
          <a:p>
            <a:pPr algn="ctr"/>
            <a:r>
              <a:rPr lang="en-US" altLang="ja-JP" sz="1400">
                <a:solidFill>
                  <a:schemeClr val="bg1"/>
                </a:solidFill>
                <a:ea typeface="MS PGothic" pitchFamily="34" charset="-128"/>
                <a:cs typeface="Arial" charset="0"/>
              </a:rPr>
              <a:t>MI</a:t>
            </a:r>
          </a:p>
        </p:txBody>
      </p:sp>
      <p:sp>
        <p:nvSpPr>
          <p:cNvPr id="215057" name="Rectangle 258"/>
          <p:cNvSpPr>
            <a:spLocks noChangeArrowheads="1"/>
          </p:cNvSpPr>
          <p:nvPr/>
        </p:nvSpPr>
        <p:spPr bwMode="gray">
          <a:xfrm>
            <a:off x="8056200" y="3589338"/>
            <a:ext cx="567463" cy="215444"/>
          </a:xfrm>
          <a:prstGeom prst="rect">
            <a:avLst/>
          </a:prstGeom>
          <a:noFill/>
          <a:ln w="9525">
            <a:noFill/>
            <a:miter lim="800000"/>
            <a:headEnd/>
            <a:tailEnd/>
          </a:ln>
        </p:spPr>
        <p:txBody>
          <a:bodyPr wrap="none" lIns="0" tIns="0" rIns="0" bIns="0">
            <a:spAutoFit/>
          </a:bodyPr>
          <a:lstStyle/>
          <a:p>
            <a:pPr algn="ctr"/>
            <a:r>
              <a:rPr lang="en-US" altLang="ja-JP" sz="1400">
                <a:solidFill>
                  <a:schemeClr val="bg1"/>
                </a:solidFill>
                <a:ea typeface="MS PGothic" pitchFamily="34" charset="-128"/>
                <a:cs typeface="Arial" charset="0"/>
              </a:rPr>
              <a:t>Bladder</a:t>
            </a:r>
          </a:p>
        </p:txBody>
      </p:sp>
      <p:sp>
        <p:nvSpPr>
          <p:cNvPr id="215058" name="Rectangle 261"/>
          <p:cNvSpPr>
            <a:spLocks noChangeArrowheads="1"/>
          </p:cNvSpPr>
          <p:nvPr/>
        </p:nvSpPr>
        <p:spPr bwMode="gray">
          <a:xfrm>
            <a:off x="8065048" y="3871913"/>
            <a:ext cx="648191" cy="215444"/>
          </a:xfrm>
          <a:prstGeom prst="rect">
            <a:avLst/>
          </a:prstGeom>
          <a:noFill/>
          <a:ln w="9525">
            <a:noFill/>
            <a:miter lim="800000"/>
            <a:headEnd/>
            <a:tailEnd/>
          </a:ln>
        </p:spPr>
        <p:txBody>
          <a:bodyPr wrap="none" lIns="0" tIns="0" rIns="0" bIns="0">
            <a:spAutoFit/>
          </a:bodyPr>
          <a:lstStyle/>
          <a:p>
            <a:pPr algn="ctr"/>
            <a:r>
              <a:rPr lang="en-US" altLang="ja-JP" sz="1400" dirty="0">
                <a:solidFill>
                  <a:schemeClr val="bg1"/>
                </a:solidFill>
                <a:ea typeface="MS PGothic" pitchFamily="34" charset="-128"/>
                <a:cs typeface="Arial" charset="0"/>
              </a:rPr>
              <a:t>Prostate </a:t>
            </a:r>
          </a:p>
        </p:txBody>
      </p:sp>
      <p:sp>
        <p:nvSpPr>
          <p:cNvPr id="215059" name="Rectangle 264"/>
          <p:cNvSpPr>
            <a:spLocks noChangeArrowheads="1"/>
          </p:cNvSpPr>
          <p:nvPr/>
        </p:nvSpPr>
        <p:spPr bwMode="gray">
          <a:xfrm>
            <a:off x="8034338" y="4044950"/>
            <a:ext cx="484187" cy="212725"/>
          </a:xfrm>
          <a:prstGeom prst="rect">
            <a:avLst/>
          </a:prstGeom>
          <a:noFill/>
          <a:ln w="9525">
            <a:noFill/>
            <a:miter lim="800000"/>
            <a:headEnd/>
            <a:tailEnd/>
          </a:ln>
        </p:spPr>
        <p:txBody>
          <a:bodyPr wrap="none" lIns="0" tIns="0" rIns="0" bIns="0">
            <a:spAutoFit/>
          </a:bodyPr>
          <a:lstStyle/>
          <a:p>
            <a:pPr algn="ctr"/>
            <a:r>
              <a:rPr lang="en-US" altLang="ja-JP" sz="1400">
                <a:solidFill>
                  <a:srgbClr val="000000"/>
                </a:solidFill>
                <a:ea typeface="MS PGothic" pitchFamily="34" charset="-128"/>
                <a:cs typeface="Arial" charset="0"/>
              </a:rPr>
              <a:t>Bowel</a:t>
            </a:r>
          </a:p>
        </p:txBody>
      </p:sp>
      <p:sp>
        <p:nvSpPr>
          <p:cNvPr id="215060" name="Rectangle 270"/>
          <p:cNvSpPr>
            <a:spLocks noChangeArrowheads="1"/>
          </p:cNvSpPr>
          <p:nvPr/>
        </p:nvSpPr>
        <p:spPr bwMode="gray">
          <a:xfrm>
            <a:off x="8056460" y="4651375"/>
            <a:ext cx="349455" cy="215444"/>
          </a:xfrm>
          <a:prstGeom prst="rect">
            <a:avLst/>
          </a:prstGeom>
          <a:noFill/>
          <a:ln w="9525">
            <a:noFill/>
            <a:miter lim="800000"/>
            <a:headEnd/>
            <a:tailEnd/>
          </a:ln>
        </p:spPr>
        <p:txBody>
          <a:bodyPr wrap="none" lIns="0" tIns="0" rIns="0" bIns="0">
            <a:spAutoFit/>
          </a:bodyPr>
          <a:lstStyle/>
          <a:p>
            <a:pPr algn="ctr"/>
            <a:r>
              <a:rPr lang="en-US" altLang="ja-JP" sz="1400" dirty="0">
                <a:solidFill>
                  <a:schemeClr val="bg1"/>
                </a:solidFill>
                <a:ea typeface="MS PGothic" pitchFamily="34" charset="-128"/>
                <a:cs typeface="Arial" charset="0"/>
              </a:rPr>
              <a:t>Lung</a:t>
            </a:r>
          </a:p>
        </p:txBody>
      </p:sp>
      <p:sp>
        <p:nvSpPr>
          <p:cNvPr id="215061" name="Rectangle 101"/>
          <p:cNvSpPr>
            <a:spLocks noChangeArrowheads="1"/>
          </p:cNvSpPr>
          <p:nvPr/>
        </p:nvSpPr>
        <p:spPr bwMode="gray">
          <a:xfrm>
            <a:off x="8055625" y="4238625"/>
            <a:ext cx="193963" cy="215444"/>
          </a:xfrm>
          <a:prstGeom prst="rect">
            <a:avLst/>
          </a:prstGeom>
          <a:noFill/>
          <a:ln w="9525">
            <a:noFill/>
            <a:miter lim="800000"/>
            <a:headEnd/>
            <a:tailEnd/>
          </a:ln>
        </p:spPr>
        <p:txBody>
          <a:bodyPr wrap="none" lIns="0" tIns="0" rIns="0" bIns="0">
            <a:spAutoFit/>
          </a:bodyPr>
          <a:lstStyle/>
          <a:p>
            <a:pPr algn="ctr"/>
            <a:r>
              <a:rPr lang="en-US" altLang="ja-JP" sz="1400" dirty="0">
                <a:solidFill>
                  <a:srgbClr val="00B0F0"/>
                </a:solidFill>
                <a:ea typeface="MS PGothic" pitchFamily="34" charset="-128"/>
                <a:cs typeface="Arial" charset="0"/>
              </a:rPr>
              <a:t>HF</a:t>
            </a:r>
          </a:p>
        </p:txBody>
      </p:sp>
      <p:sp>
        <p:nvSpPr>
          <p:cNvPr id="215062" name="Rectangle 100"/>
          <p:cNvSpPr>
            <a:spLocks noChangeArrowheads="1"/>
          </p:cNvSpPr>
          <p:nvPr/>
        </p:nvSpPr>
        <p:spPr bwMode="gray">
          <a:xfrm>
            <a:off x="3892685" y="4044950"/>
            <a:ext cx="569643" cy="215444"/>
          </a:xfrm>
          <a:prstGeom prst="rect">
            <a:avLst/>
          </a:prstGeom>
          <a:noFill/>
          <a:ln w="9525">
            <a:noFill/>
            <a:miter lim="800000"/>
            <a:headEnd/>
            <a:tailEnd/>
          </a:ln>
        </p:spPr>
        <p:txBody>
          <a:bodyPr wrap="none" lIns="0" tIns="0" rIns="0" bIns="0">
            <a:spAutoFit/>
          </a:bodyPr>
          <a:lstStyle/>
          <a:p>
            <a:pPr algn="ctr"/>
            <a:r>
              <a:rPr lang="en-US" altLang="ja-JP" sz="1400">
                <a:solidFill>
                  <a:schemeClr val="bg1"/>
                </a:solidFill>
                <a:ea typeface="MS PGothic" pitchFamily="34" charset="-128"/>
                <a:cs typeface="Arial" charset="0"/>
              </a:rPr>
              <a:t>Ovarian</a:t>
            </a:r>
          </a:p>
        </p:txBody>
      </p:sp>
      <p:sp>
        <p:nvSpPr>
          <p:cNvPr id="215063" name="Text Box 97"/>
          <p:cNvSpPr txBox="1">
            <a:spLocks noChangeArrowheads="1"/>
          </p:cNvSpPr>
          <p:nvPr/>
        </p:nvSpPr>
        <p:spPr bwMode="auto">
          <a:xfrm rot="10800000">
            <a:off x="339696" y="2327275"/>
            <a:ext cx="400110" cy="2740025"/>
          </a:xfrm>
          <a:prstGeom prst="rect">
            <a:avLst/>
          </a:prstGeom>
          <a:noFill/>
          <a:ln w="9525">
            <a:noFill/>
            <a:miter lim="800000"/>
            <a:headEnd/>
            <a:tailEnd/>
          </a:ln>
        </p:spPr>
        <p:txBody>
          <a:bodyPr vert="eaVert">
            <a:spAutoFit/>
          </a:bodyPr>
          <a:lstStyle/>
          <a:p>
            <a:pPr>
              <a:spcBef>
                <a:spcPct val="50000"/>
              </a:spcBef>
            </a:pPr>
            <a:r>
              <a:rPr lang="en-GB" sz="1400">
                <a:solidFill>
                  <a:schemeClr val="bg1"/>
                </a:solidFill>
                <a:cs typeface="Arial" charset="0"/>
              </a:rPr>
              <a:t>Cumulative probability of survival </a:t>
            </a:r>
          </a:p>
        </p:txBody>
      </p:sp>
      <p:sp>
        <p:nvSpPr>
          <p:cNvPr id="215064" name="Text Box 98"/>
          <p:cNvSpPr txBox="1">
            <a:spLocks noChangeArrowheads="1"/>
          </p:cNvSpPr>
          <p:nvPr/>
        </p:nvSpPr>
        <p:spPr bwMode="auto">
          <a:xfrm rot="10800000">
            <a:off x="4514821" y="2312988"/>
            <a:ext cx="400110" cy="2740025"/>
          </a:xfrm>
          <a:prstGeom prst="rect">
            <a:avLst/>
          </a:prstGeom>
          <a:noFill/>
          <a:ln w="9525">
            <a:noFill/>
            <a:miter lim="800000"/>
            <a:headEnd/>
            <a:tailEnd/>
          </a:ln>
        </p:spPr>
        <p:txBody>
          <a:bodyPr vert="eaVert">
            <a:spAutoFit/>
          </a:bodyPr>
          <a:lstStyle/>
          <a:p>
            <a:pPr>
              <a:spcBef>
                <a:spcPct val="50000"/>
              </a:spcBef>
            </a:pPr>
            <a:r>
              <a:rPr lang="en-GB" sz="1400">
                <a:solidFill>
                  <a:schemeClr val="bg1"/>
                </a:solidFill>
                <a:cs typeface="Arial" charset="0"/>
              </a:rPr>
              <a:t>Cumulative probability of survival </a:t>
            </a:r>
          </a:p>
        </p:txBody>
      </p:sp>
      <p:graphicFrame>
        <p:nvGraphicFramePr>
          <p:cNvPr id="215042" name="Object 2"/>
          <p:cNvGraphicFramePr>
            <a:graphicFrameLocks noChangeAspect="1"/>
          </p:cNvGraphicFramePr>
          <p:nvPr/>
        </p:nvGraphicFramePr>
        <p:xfrm>
          <a:off x="1003300" y="2492375"/>
          <a:ext cx="2828925" cy="2484438"/>
        </p:xfrm>
        <a:graphic>
          <a:graphicData uri="http://schemas.openxmlformats.org/presentationml/2006/ole">
            <p:oleObj spid="_x0000_s11266" name="CorelDRAW" r:id="rId4" imgW="2828544" imgH="2484120" progId="">
              <p:embed/>
            </p:oleObj>
          </a:graphicData>
        </a:graphic>
      </p:graphicFrame>
      <p:graphicFrame>
        <p:nvGraphicFramePr>
          <p:cNvPr id="215043" name="Object 3"/>
          <p:cNvGraphicFramePr>
            <a:graphicFrameLocks noChangeAspect="1"/>
          </p:cNvGraphicFramePr>
          <p:nvPr/>
        </p:nvGraphicFramePr>
        <p:xfrm>
          <a:off x="5194300" y="2490788"/>
          <a:ext cx="2809875" cy="2486025"/>
        </p:xfrm>
        <a:graphic>
          <a:graphicData uri="http://schemas.openxmlformats.org/presentationml/2006/ole">
            <p:oleObj spid="_x0000_s11267" name="CorelDRAW" r:id="rId5" imgW="2810256" imgH="2487168" progId="">
              <p:embed/>
            </p:oleObj>
          </a:graphicData>
        </a:graphic>
      </p:graphicFrame>
      <p:sp>
        <p:nvSpPr>
          <p:cNvPr id="215065" name="Rectangle 50"/>
          <p:cNvSpPr>
            <a:spLocks noChangeArrowheads="1"/>
          </p:cNvSpPr>
          <p:nvPr/>
        </p:nvSpPr>
        <p:spPr bwMode="gray">
          <a:xfrm>
            <a:off x="4965087" y="2419350"/>
            <a:ext cx="227626" cy="2606804"/>
          </a:xfrm>
          <a:prstGeom prst="rect">
            <a:avLst/>
          </a:prstGeom>
          <a:noFill/>
          <a:ln w="9525">
            <a:noFill/>
            <a:miter lim="800000"/>
            <a:headEnd/>
            <a:tailEnd/>
          </a:ln>
        </p:spPr>
        <p:txBody>
          <a:bodyPr wrap="none" lIns="0" tIns="0" rIns="0" bIns="0">
            <a:spAutoFit/>
          </a:bodyPr>
          <a:lstStyle/>
          <a:p>
            <a:pPr algn="r">
              <a:spcAft>
                <a:spcPct val="122000"/>
              </a:spcAft>
            </a:pPr>
            <a:r>
              <a:rPr lang="en-US" altLang="ja-JP" sz="1400">
                <a:solidFill>
                  <a:schemeClr val="bg1"/>
                </a:solidFill>
                <a:ea typeface="MS PGothic" pitchFamily="34" charset="-128"/>
                <a:cs typeface="Arial" charset="0"/>
              </a:rPr>
              <a:t>1.0</a:t>
            </a:r>
          </a:p>
          <a:p>
            <a:pPr algn="r">
              <a:spcAft>
                <a:spcPct val="122000"/>
              </a:spcAft>
            </a:pPr>
            <a:r>
              <a:rPr lang="en-US" altLang="ja-JP" sz="1400">
                <a:solidFill>
                  <a:schemeClr val="bg1"/>
                </a:solidFill>
                <a:ea typeface="MS PGothic" pitchFamily="34" charset="-128"/>
                <a:cs typeface="Arial" charset="0"/>
              </a:rPr>
              <a:t>0.8</a:t>
            </a:r>
          </a:p>
          <a:p>
            <a:pPr algn="r">
              <a:spcAft>
                <a:spcPct val="122000"/>
              </a:spcAft>
            </a:pPr>
            <a:r>
              <a:rPr lang="en-US" altLang="ja-JP" sz="1400">
                <a:solidFill>
                  <a:schemeClr val="bg1"/>
                </a:solidFill>
                <a:ea typeface="MS PGothic" pitchFamily="34" charset="-128"/>
                <a:cs typeface="Arial" charset="0"/>
              </a:rPr>
              <a:t>0.6</a:t>
            </a:r>
          </a:p>
          <a:p>
            <a:pPr algn="r">
              <a:spcAft>
                <a:spcPct val="122000"/>
              </a:spcAft>
            </a:pPr>
            <a:r>
              <a:rPr lang="en-US" altLang="ja-JP" sz="1400">
                <a:solidFill>
                  <a:schemeClr val="bg1"/>
                </a:solidFill>
                <a:ea typeface="MS PGothic" pitchFamily="34" charset="-128"/>
                <a:cs typeface="Arial" charset="0"/>
              </a:rPr>
              <a:t>0.4</a:t>
            </a:r>
          </a:p>
          <a:p>
            <a:pPr algn="r">
              <a:spcAft>
                <a:spcPct val="122000"/>
              </a:spcAft>
            </a:pPr>
            <a:r>
              <a:rPr lang="en-US" altLang="ja-JP" sz="1400">
                <a:solidFill>
                  <a:schemeClr val="bg1"/>
                </a:solidFill>
                <a:ea typeface="MS PGothic" pitchFamily="34" charset="-128"/>
                <a:cs typeface="Arial" charset="0"/>
              </a:rPr>
              <a:t>0.2</a:t>
            </a:r>
          </a:p>
          <a:p>
            <a:pPr algn="r">
              <a:spcAft>
                <a:spcPct val="122000"/>
              </a:spcAft>
            </a:pPr>
            <a:r>
              <a:rPr lang="en-US" altLang="ja-JP" sz="1400">
                <a:solidFill>
                  <a:schemeClr val="bg1"/>
                </a:solidFill>
                <a:ea typeface="MS PGothic" pitchFamily="34" charset="-128"/>
                <a:cs typeface="Arial" charset="0"/>
              </a:rPr>
              <a:t>0</a:t>
            </a:r>
          </a:p>
        </p:txBody>
      </p:sp>
      <p:sp>
        <p:nvSpPr>
          <p:cNvPr id="215066" name="Rectangle 108"/>
          <p:cNvSpPr>
            <a:spLocks noChangeArrowheads="1"/>
          </p:cNvSpPr>
          <p:nvPr/>
        </p:nvSpPr>
        <p:spPr bwMode="auto">
          <a:xfrm>
            <a:off x="1635808" y="5160963"/>
            <a:ext cx="1605183" cy="297004"/>
          </a:xfrm>
          <a:prstGeom prst="rect">
            <a:avLst/>
          </a:prstGeom>
          <a:noFill/>
          <a:ln w="9525">
            <a:noFill/>
            <a:miter lim="800000"/>
            <a:headEnd/>
            <a:tailEnd/>
          </a:ln>
        </p:spPr>
        <p:txBody>
          <a:bodyPr wrap="none">
            <a:spAutoFit/>
          </a:bodyPr>
          <a:lstStyle/>
          <a:p>
            <a:pPr algn="ctr">
              <a:lnSpc>
                <a:spcPct val="95000"/>
              </a:lnSpc>
              <a:spcBef>
                <a:spcPct val="75000"/>
              </a:spcBef>
              <a:buClr>
                <a:srgbClr val="FCAF17"/>
              </a:buClr>
              <a:buSzPct val="110000"/>
              <a:buFont typeface="Wingdings" pitchFamily="2" charset="2"/>
              <a:buNone/>
            </a:pPr>
            <a:r>
              <a:rPr lang="en-US" altLang="ja-JP" sz="1400" dirty="0">
                <a:solidFill>
                  <a:schemeClr val="bg1"/>
                </a:solidFill>
                <a:ea typeface="MS PGothic" pitchFamily="34" charset="-128"/>
                <a:cs typeface="Arial" charset="0"/>
              </a:rPr>
              <a:t>Month of follow-up</a:t>
            </a:r>
          </a:p>
        </p:txBody>
      </p:sp>
      <p:sp>
        <p:nvSpPr>
          <p:cNvPr id="215067" name="Rectangle 51"/>
          <p:cNvSpPr>
            <a:spLocks noChangeArrowheads="1"/>
          </p:cNvSpPr>
          <p:nvPr/>
        </p:nvSpPr>
        <p:spPr bwMode="gray">
          <a:xfrm>
            <a:off x="5197475" y="4967288"/>
            <a:ext cx="3128963" cy="215444"/>
          </a:xfrm>
          <a:prstGeom prst="rect">
            <a:avLst/>
          </a:prstGeom>
          <a:noFill/>
          <a:ln w="9525">
            <a:noFill/>
            <a:miter lim="800000"/>
            <a:headEnd/>
            <a:tailEnd/>
          </a:ln>
        </p:spPr>
        <p:txBody>
          <a:bodyPr lIns="0" tIns="0" rIns="0" bIns="0">
            <a:spAutoFit/>
          </a:bodyPr>
          <a:lstStyle/>
          <a:p>
            <a:pPr>
              <a:tabLst>
                <a:tab pos="109538" algn="ctr"/>
                <a:tab pos="376238" algn="ctr"/>
                <a:tab pos="647700" algn="ctr"/>
                <a:tab pos="914400" algn="ctr"/>
                <a:tab pos="1181100" algn="ctr"/>
                <a:tab pos="1447800" algn="ctr"/>
                <a:tab pos="1714500" algn="ctr"/>
                <a:tab pos="1981200" algn="ctr"/>
                <a:tab pos="2247900" algn="ctr"/>
                <a:tab pos="2514600" algn="ctr"/>
                <a:tab pos="2786063" algn="ctr"/>
              </a:tabLst>
            </a:pPr>
            <a:r>
              <a:rPr lang="en-US" altLang="ja-JP" sz="1400">
                <a:solidFill>
                  <a:schemeClr val="bg1"/>
                </a:solidFill>
                <a:ea typeface="MS PGothic" pitchFamily="34" charset="-128"/>
                <a:cs typeface="Arial" charset="0"/>
              </a:rPr>
              <a:t>	0	6	12	18	24	30	36	42	48	54	60</a:t>
            </a:r>
          </a:p>
        </p:txBody>
      </p:sp>
      <p:sp>
        <p:nvSpPr>
          <p:cNvPr id="215068" name="Rectangle 110"/>
          <p:cNvSpPr>
            <a:spLocks noChangeArrowheads="1"/>
          </p:cNvSpPr>
          <p:nvPr/>
        </p:nvSpPr>
        <p:spPr bwMode="auto">
          <a:xfrm>
            <a:off x="5833158" y="5160963"/>
            <a:ext cx="1605183" cy="297004"/>
          </a:xfrm>
          <a:prstGeom prst="rect">
            <a:avLst/>
          </a:prstGeom>
          <a:noFill/>
          <a:ln w="9525">
            <a:noFill/>
            <a:miter lim="800000"/>
            <a:headEnd/>
            <a:tailEnd/>
          </a:ln>
        </p:spPr>
        <p:txBody>
          <a:bodyPr wrap="none">
            <a:spAutoFit/>
          </a:bodyPr>
          <a:lstStyle/>
          <a:p>
            <a:pPr algn="ctr">
              <a:lnSpc>
                <a:spcPct val="95000"/>
              </a:lnSpc>
              <a:spcBef>
                <a:spcPct val="75000"/>
              </a:spcBef>
              <a:buClr>
                <a:srgbClr val="FCAF17"/>
              </a:buClr>
              <a:buSzPct val="110000"/>
              <a:buFont typeface="Wingdings" pitchFamily="2" charset="2"/>
              <a:buNone/>
            </a:pPr>
            <a:r>
              <a:rPr lang="en-US" altLang="ja-JP" sz="1400" dirty="0">
                <a:solidFill>
                  <a:schemeClr val="bg1"/>
                </a:solidFill>
                <a:ea typeface="MS PGothic" pitchFamily="34" charset="-128"/>
                <a:cs typeface="Arial" charset="0"/>
              </a:rPr>
              <a:t>Month of follow-up</a:t>
            </a:r>
          </a:p>
        </p:txBody>
      </p:sp>
    </p:spTree>
    <p:extLst>
      <p:ext uri="{BB962C8B-B14F-4D97-AF65-F5344CB8AC3E}">
        <p14:creationId xmlns="" xmlns:p14="http://schemas.microsoft.com/office/powerpoint/2010/main" val="2138360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188"/>
          <p:cNvSpPr>
            <a:spLocks noChangeArrowheads="1"/>
          </p:cNvSpPr>
          <p:nvPr/>
        </p:nvSpPr>
        <p:spPr bwMode="auto">
          <a:xfrm>
            <a:off x="53975" y="4456541"/>
            <a:ext cx="4572000" cy="1728787"/>
          </a:xfrm>
          <a:prstGeom prst="rect">
            <a:avLst/>
          </a:prstGeom>
          <a:solidFill>
            <a:srgbClr val="923222"/>
          </a:solidFill>
          <a:ln w="9525" algn="ctr">
            <a:solidFill>
              <a:schemeClr val="tx1"/>
            </a:solidFill>
            <a:round/>
            <a:headEnd/>
            <a:tailEnd/>
          </a:ln>
        </p:spPr>
        <p:txBody>
          <a:bodyPr/>
          <a:lstStyle/>
          <a:p>
            <a:pPr algn="ctr"/>
            <a:endParaRPr lang="en-US" sz="1800">
              <a:solidFill>
                <a:prstClr val="black"/>
              </a:solidFill>
              <a:cs typeface="Arial" charset="0"/>
            </a:endParaRPr>
          </a:p>
        </p:txBody>
      </p:sp>
      <p:sp>
        <p:nvSpPr>
          <p:cNvPr id="280578" name="Rectangle 187"/>
          <p:cNvSpPr>
            <a:spLocks noChangeArrowheads="1"/>
          </p:cNvSpPr>
          <p:nvPr/>
        </p:nvSpPr>
        <p:spPr bwMode="auto">
          <a:xfrm>
            <a:off x="1258888" y="2008616"/>
            <a:ext cx="2017712" cy="1871662"/>
          </a:xfrm>
          <a:prstGeom prst="rect">
            <a:avLst/>
          </a:prstGeom>
          <a:solidFill>
            <a:schemeClr val="accent1"/>
          </a:solidFill>
          <a:ln w="9525" algn="ctr">
            <a:solidFill>
              <a:schemeClr val="tx1"/>
            </a:solidFill>
            <a:round/>
            <a:headEnd/>
            <a:tailEnd/>
          </a:ln>
        </p:spPr>
        <p:txBody>
          <a:bodyPr/>
          <a:lstStyle/>
          <a:p>
            <a:pPr algn="ctr"/>
            <a:endParaRPr lang="en-US" sz="1800">
              <a:solidFill>
                <a:schemeClr val="bg1"/>
              </a:solidFill>
              <a:cs typeface="Arial" charset="0"/>
            </a:endParaRPr>
          </a:p>
        </p:txBody>
      </p:sp>
      <p:sp>
        <p:nvSpPr>
          <p:cNvPr id="280579" name="Rectangle 188"/>
          <p:cNvSpPr>
            <a:spLocks noGrp="1" noChangeArrowheads="1"/>
          </p:cNvSpPr>
          <p:nvPr>
            <p:ph type="title"/>
          </p:nvPr>
        </p:nvSpPr>
        <p:spPr>
          <a:xfrm>
            <a:off x="457200" y="383274"/>
            <a:ext cx="7414191" cy="1143000"/>
          </a:xfrm>
        </p:spPr>
        <p:txBody>
          <a:bodyPr>
            <a:noAutofit/>
          </a:bodyPr>
          <a:lstStyle/>
          <a:p>
            <a:pPr eaLnBrk="1" hangingPunct="1"/>
            <a:r>
              <a:rPr lang="en-US" sz="2000" dirty="0" err="1" smtClean="0"/>
              <a:t>Serelaxin</a:t>
            </a:r>
            <a:r>
              <a:rPr lang="en-US" sz="2000" dirty="0" smtClean="0"/>
              <a:t> is a recombinant form of the human hormone relaxin-2 that acts directly on CV tissues</a:t>
            </a:r>
          </a:p>
        </p:txBody>
      </p:sp>
      <p:sp>
        <p:nvSpPr>
          <p:cNvPr id="63491" name="Rectangle 190"/>
          <p:cNvSpPr>
            <a:spLocks noGrp="1" noChangeArrowheads="1"/>
          </p:cNvSpPr>
          <p:nvPr>
            <p:ph idx="1"/>
          </p:nvPr>
        </p:nvSpPr>
        <p:spPr>
          <a:xfrm>
            <a:off x="4787900" y="1486328"/>
            <a:ext cx="4105275" cy="5038725"/>
          </a:xfrm>
        </p:spPr>
        <p:txBody>
          <a:bodyPr/>
          <a:lstStyle/>
          <a:p>
            <a:pPr eaLnBrk="1" hangingPunct="1">
              <a:spcBef>
                <a:spcPts val="0"/>
              </a:spcBef>
              <a:spcAft>
                <a:spcPct val="70000"/>
              </a:spcAft>
              <a:defRPr/>
            </a:pPr>
            <a:r>
              <a:rPr lang="en-US" sz="1500" dirty="0" smtClean="0"/>
              <a:t>Relaxin-2 is a naturally occurring peptide hormone which </a:t>
            </a:r>
            <a:r>
              <a:rPr lang="en-GB" sz="1500" dirty="0" smtClean="0"/>
              <a:t>mediates systemic hemodynamic and renal adaptive changes during pregnancy</a:t>
            </a:r>
            <a:endParaRPr lang="en-US" sz="1500" dirty="0" smtClean="0"/>
          </a:p>
          <a:p>
            <a:pPr eaLnBrk="1" hangingPunct="1">
              <a:spcBef>
                <a:spcPts val="0"/>
              </a:spcBef>
              <a:spcAft>
                <a:spcPct val="70000"/>
              </a:spcAft>
              <a:defRPr/>
            </a:pPr>
            <a:r>
              <a:rPr lang="en-US" sz="1500" dirty="0" smtClean="0"/>
              <a:t>Structure of human relaxin-2: </a:t>
            </a:r>
            <a:br>
              <a:rPr lang="en-US" sz="1500" dirty="0" smtClean="0"/>
            </a:br>
            <a:r>
              <a:rPr lang="en-US" sz="1500" dirty="0" smtClean="0"/>
              <a:t>53 amino acids (2 chains connected by 2 </a:t>
            </a:r>
            <a:r>
              <a:rPr lang="en-US" sz="1500" dirty="0" err="1" smtClean="0"/>
              <a:t>disulphide</a:t>
            </a:r>
            <a:r>
              <a:rPr lang="en-US" sz="1500" dirty="0" smtClean="0"/>
              <a:t> bonds) </a:t>
            </a:r>
          </a:p>
          <a:p>
            <a:pPr eaLnBrk="1" hangingPunct="1">
              <a:spcBef>
                <a:spcPts val="0"/>
              </a:spcBef>
              <a:spcAft>
                <a:spcPct val="70000"/>
              </a:spcAft>
              <a:defRPr/>
            </a:pPr>
            <a:r>
              <a:rPr lang="en-US" sz="1500" dirty="0" smtClean="0"/>
              <a:t>Human relaxin-2 is one of seven peptides in the </a:t>
            </a:r>
            <a:r>
              <a:rPr lang="en-US" sz="1500" dirty="0" err="1" smtClean="0"/>
              <a:t>relaxin</a:t>
            </a:r>
            <a:r>
              <a:rPr lang="en-US" sz="1500" dirty="0" smtClean="0"/>
              <a:t> family of hormones</a:t>
            </a:r>
          </a:p>
          <a:p>
            <a:pPr eaLnBrk="1" hangingPunct="1">
              <a:spcBef>
                <a:spcPts val="0"/>
              </a:spcBef>
              <a:spcAft>
                <a:spcPts val="1200"/>
              </a:spcAft>
              <a:defRPr/>
            </a:pPr>
            <a:r>
              <a:rPr lang="en-GB" sz="1500" dirty="0" smtClean="0"/>
              <a:t>Relaxin-2 mediates its effects </a:t>
            </a:r>
            <a:br>
              <a:rPr lang="en-GB" sz="1500" dirty="0" smtClean="0"/>
            </a:br>
            <a:r>
              <a:rPr lang="en-GB" sz="1500" dirty="0" smtClean="0"/>
              <a:t>via specific G-protein-coupled receptors</a:t>
            </a:r>
            <a:r>
              <a:rPr lang="en-US" sz="1500" dirty="0" smtClean="0"/>
              <a:t>: RXFP1 (LGR7) and RXFP2 (LGR8)</a:t>
            </a:r>
          </a:p>
          <a:p>
            <a:pPr eaLnBrk="1" hangingPunct="1">
              <a:spcBef>
                <a:spcPts val="0"/>
              </a:spcBef>
              <a:defRPr/>
            </a:pPr>
            <a:r>
              <a:rPr lang="en-US" sz="1500" dirty="0" smtClean="0"/>
              <a:t>Cardiovascular tissues are equipped with relaxin receptors that are activated by circulating or regionally generated relaxin -2 to mediate diverse signaling pathways</a:t>
            </a:r>
            <a:endParaRPr lang="en-GB" sz="1500" dirty="0" smtClean="0"/>
          </a:p>
          <a:p>
            <a:pPr marL="0" indent="0" eaLnBrk="1" hangingPunct="1">
              <a:spcBef>
                <a:spcPts val="0"/>
              </a:spcBef>
              <a:spcAft>
                <a:spcPct val="70000"/>
              </a:spcAft>
              <a:buFont typeface="Wingdings" pitchFamily="2" charset="2"/>
              <a:buNone/>
              <a:defRPr/>
            </a:pPr>
            <a:endParaRPr lang="en-GB" sz="1500" dirty="0" smtClean="0"/>
          </a:p>
        </p:txBody>
      </p:sp>
      <p:sp>
        <p:nvSpPr>
          <p:cNvPr id="92164" name="Text Box 4"/>
          <p:cNvSpPr txBox="1">
            <a:spLocks noChangeArrowheads="1"/>
          </p:cNvSpPr>
          <p:nvPr/>
        </p:nvSpPr>
        <p:spPr bwMode="auto">
          <a:xfrm>
            <a:off x="1808163" y="6284911"/>
            <a:ext cx="7085012" cy="6000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sz="1050" dirty="0" err="1">
                <a:solidFill>
                  <a:schemeClr val="bg1"/>
                </a:solidFill>
              </a:rPr>
              <a:t>Teichman</a:t>
            </a:r>
            <a:r>
              <a:rPr lang="en-GB" sz="1050" dirty="0">
                <a:solidFill>
                  <a:schemeClr val="bg1"/>
                </a:solidFill>
              </a:rPr>
              <a:t> et al. Heart Fail Rev 2009;14:321–9; </a:t>
            </a:r>
            <a:r>
              <a:rPr lang="en-GB" sz="1050" dirty="0" err="1">
                <a:solidFill>
                  <a:schemeClr val="bg1"/>
                </a:solidFill>
              </a:rPr>
              <a:t>Jeyabalan</a:t>
            </a:r>
            <a:r>
              <a:rPr lang="en-GB" sz="1050" dirty="0">
                <a:solidFill>
                  <a:schemeClr val="bg1"/>
                </a:solidFill>
              </a:rPr>
              <a:t> et al. Adv Exp Med </a:t>
            </a:r>
            <a:r>
              <a:rPr lang="en-GB" sz="1050" dirty="0" err="1">
                <a:solidFill>
                  <a:schemeClr val="bg1"/>
                </a:solidFill>
              </a:rPr>
              <a:t>Biol</a:t>
            </a:r>
            <a:r>
              <a:rPr lang="en-GB" sz="1050" dirty="0">
                <a:solidFill>
                  <a:schemeClr val="bg1"/>
                </a:solidFill>
              </a:rPr>
              <a:t> 2007;612:65–87</a:t>
            </a:r>
          </a:p>
          <a:p>
            <a:pPr algn="r" eaLnBrk="1" hangingPunct="1">
              <a:defRPr/>
            </a:pPr>
            <a:r>
              <a:rPr lang="nb-NO" sz="1050" dirty="0">
                <a:solidFill>
                  <a:schemeClr val="bg1"/>
                </a:solidFill>
              </a:rPr>
              <a:t>Kong et al. Moll Cell Endocrinol </a:t>
            </a:r>
            <a:r>
              <a:rPr lang="nb-NO" sz="1050" dirty="0" smtClean="0">
                <a:solidFill>
                  <a:schemeClr val="bg1"/>
                </a:solidFill>
              </a:rPr>
              <a:t>2010;320:1–15; </a:t>
            </a:r>
            <a:r>
              <a:rPr lang="en-US" sz="1050" kern="0" dirty="0" smtClean="0">
                <a:solidFill>
                  <a:schemeClr val="bg1"/>
                </a:solidFill>
              </a:rPr>
              <a:t>Du et al. Nat Rev </a:t>
            </a:r>
            <a:r>
              <a:rPr lang="en-US" sz="1050" kern="0" dirty="0" err="1" smtClean="0">
                <a:solidFill>
                  <a:schemeClr val="bg1"/>
                </a:solidFill>
              </a:rPr>
              <a:t>Cardiol</a:t>
            </a:r>
            <a:r>
              <a:rPr lang="en-US" sz="1050" kern="0" dirty="0" smtClean="0">
                <a:solidFill>
                  <a:schemeClr val="bg1"/>
                </a:solidFill>
              </a:rPr>
              <a:t> 2010;7:48–58</a:t>
            </a:r>
            <a:endParaRPr lang="en-US" sz="1050" dirty="0" smtClean="0">
              <a:solidFill>
                <a:schemeClr val="bg1"/>
              </a:solidFill>
            </a:endParaRPr>
          </a:p>
          <a:p>
            <a:pPr algn="r" eaLnBrk="1" hangingPunct="1">
              <a:defRPr/>
            </a:pPr>
            <a:r>
              <a:rPr lang="en-US" sz="1050" kern="0" dirty="0" smtClean="0">
                <a:solidFill>
                  <a:schemeClr val="bg1"/>
                </a:solidFill>
              </a:rPr>
              <a:t>Novak J. et al.</a:t>
            </a:r>
            <a:r>
              <a:rPr lang="en-US" sz="1050" dirty="0" smtClean="0">
                <a:solidFill>
                  <a:schemeClr val="bg1"/>
                </a:solidFill>
              </a:rPr>
              <a:t> FASEB J. 2006; 20: 2352–2362</a:t>
            </a:r>
            <a:r>
              <a:rPr lang="en-US" sz="1050" kern="0" dirty="0" smtClean="0">
                <a:solidFill>
                  <a:schemeClr val="bg1"/>
                </a:solidFill>
              </a:rPr>
              <a:t>  </a:t>
            </a:r>
          </a:p>
        </p:txBody>
      </p:sp>
      <p:sp>
        <p:nvSpPr>
          <p:cNvPr id="280582" name="Text Box 184"/>
          <p:cNvSpPr txBox="1">
            <a:spLocks noChangeArrowheads="1"/>
          </p:cNvSpPr>
          <p:nvPr/>
        </p:nvSpPr>
        <p:spPr bwMode="auto">
          <a:xfrm>
            <a:off x="500063" y="1432353"/>
            <a:ext cx="3908425" cy="584200"/>
          </a:xfrm>
          <a:prstGeom prst="rect">
            <a:avLst/>
          </a:prstGeom>
          <a:noFill/>
          <a:ln w="9525">
            <a:noFill/>
            <a:miter lim="800000"/>
            <a:headEnd/>
            <a:tailEnd/>
          </a:ln>
          <a:effectLst>
            <a:prstShdw prst="shdw17" dist="17961" dir="2700000">
              <a:srgbClr val="97690E"/>
            </a:prstShdw>
          </a:effectLst>
        </p:spPr>
        <p:txBody>
          <a:bodyPr>
            <a:spAutoFit/>
          </a:bodyPr>
          <a:lstStyle/>
          <a:p>
            <a:pPr algn="ctr"/>
            <a:r>
              <a:rPr lang="en-GB" sz="1600" b="1" dirty="0">
                <a:solidFill>
                  <a:schemeClr val="bg1"/>
                </a:solidFill>
                <a:cs typeface="Arial" charset="0"/>
              </a:rPr>
              <a:t>Structure of native and</a:t>
            </a:r>
            <a:br>
              <a:rPr lang="en-GB" sz="1600" b="1" dirty="0">
                <a:solidFill>
                  <a:schemeClr val="bg1"/>
                </a:solidFill>
                <a:cs typeface="Arial" charset="0"/>
              </a:rPr>
            </a:br>
            <a:r>
              <a:rPr lang="en-GB" sz="1600" b="1" dirty="0">
                <a:solidFill>
                  <a:schemeClr val="bg1"/>
                </a:solidFill>
                <a:cs typeface="Arial" charset="0"/>
              </a:rPr>
              <a:t>manufactured human relaxin-2</a:t>
            </a:r>
          </a:p>
        </p:txBody>
      </p:sp>
      <p:pic>
        <p:nvPicPr>
          <p:cNvPr id="280583" name="Picture 51" descr="Relaxin.bmp"/>
          <p:cNvPicPr>
            <a:picLocks noChangeAspect="1"/>
          </p:cNvPicPr>
          <p:nvPr/>
        </p:nvPicPr>
        <p:blipFill>
          <a:blip r:embed="rId3" cstate="print"/>
          <a:srcRect/>
          <a:stretch>
            <a:fillRect/>
          </a:stretch>
        </p:blipFill>
        <p:spPr bwMode="auto">
          <a:xfrm>
            <a:off x="1368425" y="2107041"/>
            <a:ext cx="1835150" cy="1689100"/>
          </a:xfrm>
          <a:prstGeom prst="rect">
            <a:avLst/>
          </a:prstGeom>
          <a:noFill/>
          <a:ln w="9525">
            <a:noFill/>
            <a:miter lim="800000"/>
            <a:headEnd/>
            <a:tailEnd/>
          </a:ln>
        </p:spPr>
      </p:pic>
      <p:pic>
        <p:nvPicPr>
          <p:cNvPr id="280584" name="Picture 185" descr="serelaxrelaxin receptors.JPG"/>
          <p:cNvPicPr>
            <a:picLocks noChangeAspect="1"/>
          </p:cNvPicPr>
          <p:nvPr/>
        </p:nvPicPr>
        <p:blipFill>
          <a:blip r:embed="rId4" cstate="print"/>
          <a:srcRect/>
          <a:stretch>
            <a:fillRect/>
          </a:stretch>
        </p:blipFill>
        <p:spPr bwMode="auto">
          <a:xfrm>
            <a:off x="719138" y="4691491"/>
            <a:ext cx="3240087" cy="1133475"/>
          </a:xfrm>
          <a:prstGeom prst="rect">
            <a:avLst/>
          </a:prstGeom>
          <a:noFill/>
          <a:ln w="9525">
            <a:noFill/>
            <a:miter lim="800000"/>
            <a:headEnd/>
            <a:tailEnd/>
          </a:ln>
        </p:spPr>
      </p:pic>
      <p:sp>
        <p:nvSpPr>
          <p:cNvPr id="280585" name="Rectangle 186"/>
          <p:cNvSpPr>
            <a:spLocks noChangeArrowheads="1"/>
          </p:cNvSpPr>
          <p:nvPr/>
        </p:nvSpPr>
        <p:spPr bwMode="auto">
          <a:xfrm>
            <a:off x="17463" y="5824966"/>
            <a:ext cx="4645025" cy="368300"/>
          </a:xfrm>
          <a:prstGeom prst="rect">
            <a:avLst/>
          </a:prstGeom>
          <a:noFill/>
          <a:ln w="9525">
            <a:noFill/>
            <a:miter lim="800000"/>
            <a:headEnd/>
            <a:tailEnd/>
          </a:ln>
        </p:spPr>
        <p:txBody>
          <a:bodyPr>
            <a:spAutoFit/>
          </a:bodyPr>
          <a:lstStyle/>
          <a:p>
            <a:r>
              <a:rPr lang="en-US" sz="900" b="1">
                <a:solidFill>
                  <a:prstClr val="white"/>
                </a:solidFill>
                <a:cs typeface="Arial" charset="0"/>
              </a:rPr>
              <a:t>Positive immunostaining for relaxin and precursor forms in both the endothelium and vascular smooth muscle of a small renal artery from a virgin female rat </a:t>
            </a:r>
          </a:p>
        </p:txBody>
      </p:sp>
      <p:sp>
        <p:nvSpPr>
          <p:cNvPr id="190" name="TextBox 189"/>
          <p:cNvSpPr txBox="1"/>
          <p:nvPr/>
        </p:nvSpPr>
        <p:spPr>
          <a:xfrm>
            <a:off x="755650" y="4456541"/>
            <a:ext cx="1625600" cy="254000"/>
          </a:xfrm>
          <a:prstGeom prst="rect">
            <a:avLst/>
          </a:prstGeom>
          <a:noFill/>
        </p:spPr>
        <p:txBody>
          <a:bodyPr wrap="none">
            <a:spAutoFit/>
          </a:bodyPr>
          <a:lstStyle/>
          <a:p>
            <a:pPr>
              <a:defRPr/>
            </a:pPr>
            <a:r>
              <a:rPr lang="en-US" sz="1050" b="1" dirty="0">
                <a:solidFill>
                  <a:schemeClr val="bg1"/>
                </a:solidFill>
                <a:latin typeface="Arial" pitchFamily="34" charset="0"/>
                <a:cs typeface="Arial" pitchFamily="34" charset="0"/>
              </a:rPr>
              <a:t>Relaxin MCA1 </a:t>
            </a:r>
            <a:r>
              <a:rPr lang="en-US" sz="1050" b="1" dirty="0" err="1">
                <a:solidFill>
                  <a:schemeClr val="bg1"/>
                </a:solidFill>
                <a:latin typeface="Arial" pitchFamily="34" charset="0"/>
                <a:cs typeface="Arial" pitchFamily="34" charset="0"/>
              </a:rPr>
              <a:t>mAb</a:t>
            </a:r>
            <a:r>
              <a:rPr lang="en-US" sz="1050" b="1" dirty="0">
                <a:solidFill>
                  <a:schemeClr val="bg1"/>
                </a:solidFill>
                <a:latin typeface="Arial" pitchFamily="34" charset="0"/>
                <a:cs typeface="Arial" pitchFamily="34" charset="0"/>
              </a:rPr>
              <a:t> (+)</a:t>
            </a:r>
          </a:p>
        </p:txBody>
      </p:sp>
      <p:sp>
        <p:nvSpPr>
          <p:cNvPr id="191" name="TextBox 190"/>
          <p:cNvSpPr txBox="1"/>
          <p:nvPr/>
        </p:nvSpPr>
        <p:spPr>
          <a:xfrm>
            <a:off x="2370138" y="4456541"/>
            <a:ext cx="1625600" cy="254000"/>
          </a:xfrm>
          <a:prstGeom prst="rect">
            <a:avLst/>
          </a:prstGeom>
          <a:noFill/>
        </p:spPr>
        <p:txBody>
          <a:bodyPr wrap="none">
            <a:spAutoFit/>
          </a:bodyPr>
          <a:lstStyle/>
          <a:p>
            <a:pPr>
              <a:defRPr/>
            </a:pPr>
            <a:r>
              <a:rPr lang="en-US" sz="1050" b="1" dirty="0">
                <a:solidFill>
                  <a:schemeClr val="bg1"/>
                </a:solidFill>
                <a:latin typeface="Arial" pitchFamily="34" charset="0"/>
                <a:cs typeface="Arial" pitchFamily="34" charset="0"/>
              </a:rPr>
              <a:t>Relaxin MCA1 </a:t>
            </a:r>
            <a:r>
              <a:rPr lang="en-US" sz="1050" b="1" dirty="0" err="1">
                <a:solidFill>
                  <a:schemeClr val="bg1"/>
                </a:solidFill>
                <a:latin typeface="Arial" pitchFamily="34" charset="0"/>
                <a:cs typeface="Arial" pitchFamily="34" charset="0"/>
              </a:rPr>
              <a:t>mAb</a:t>
            </a:r>
            <a:r>
              <a:rPr lang="en-US" sz="1050" b="1" dirty="0">
                <a:solidFill>
                  <a:schemeClr val="bg1"/>
                </a:solidFill>
                <a:latin typeface="Arial" pitchFamily="34" charset="0"/>
                <a:cs typeface="Arial" pitchFamily="34" charset="0"/>
              </a:rPr>
              <a:t> (-)</a:t>
            </a:r>
          </a:p>
        </p:txBody>
      </p:sp>
      <p:sp>
        <p:nvSpPr>
          <p:cNvPr id="280588" name="Text Box 184"/>
          <p:cNvSpPr txBox="1">
            <a:spLocks noChangeArrowheads="1"/>
          </p:cNvSpPr>
          <p:nvPr/>
        </p:nvSpPr>
        <p:spPr bwMode="auto">
          <a:xfrm>
            <a:off x="395288" y="4086653"/>
            <a:ext cx="3908425" cy="339725"/>
          </a:xfrm>
          <a:prstGeom prst="rect">
            <a:avLst/>
          </a:prstGeom>
          <a:noFill/>
          <a:ln w="9525">
            <a:noFill/>
            <a:miter lim="800000"/>
            <a:headEnd/>
            <a:tailEnd/>
          </a:ln>
          <a:effectLst>
            <a:prstShdw prst="shdw17" dist="17961" dir="2700000">
              <a:srgbClr val="97690E"/>
            </a:prstShdw>
          </a:effectLst>
        </p:spPr>
        <p:txBody>
          <a:bodyPr>
            <a:spAutoFit/>
          </a:bodyPr>
          <a:lstStyle/>
          <a:p>
            <a:pPr algn="ctr"/>
            <a:r>
              <a:rPr lang="en-GB" sz="1600" b="1" dirty="0" err="1">
                <a:solidFill>
                  <a:schemeClr val="bg1"/>
                </a:solidFill>
                <a:cs typeface="Arial" charset="0"/>
              </a:rPr>
              <a:t>Relaxin</a:t>
            </a:r>
            <a:r>
              <a:rPr lang="en-GB" sz="1600" b="1" dirty="0">
                <a:solidFill>
                  <a:schemeClr val="bg1"/>
                </a:solidFill>
                <a:cs typeface="Arial" charset="0"/>
              </a:rPr>
              <a:t> acts directly on CV tissues</a:t>
            </a:r>
          </a:p>
        </p:txBody>
      </p:sp>
    </p:spTree>
    <p:extLst>
      <p:ext uri="{BB962C8B-B14F-4D97-AF65-F5344CB8AC3E}">
        <p14:creationId xmlns="" xmlns:p14="http://schemas.microsoft.com/office/powerpoint/2010/main" val="28923566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7"/>
          <p:cNvSpPr>
            <a:spLocks noGrp="1"/>
          </p:cNvSpPr>
          <p:nvPr>
            <p:ph type="title"/>
          </p:nvPr>
        </p:nvSpPr>
        <p:spPr/>
        <p:txBody>
          <a:bodyPr>
            <a:noAutofit/>
          </a:bodyPr>
          <a:lstStyle/>
          <a:p>
            <a:pPr eaLnBrk="1" hangingPunct="1"/>
            <a:r>
              <a:rPr lang="en-US" sz="2400" dirty="0" err="1" smtClean="0"/>
              <a:t>Serelaxin</a:t>
            </a:r>
            <a:r>
              <a:rPr lang="en-US" sz="2400" dirty="0" smtClean="0"/>
              <a:t> triggers multiple pathways following binding to its receptor</a:t>
            </a:r>
            <a:endParaRPr lang="en-GB" sz="2400" dirty="0" smtClean="0"/>
          </a:p>
        </p:txBody>
      </p:sp>
      <p:sp>
        <p:nvSpPr>
          <p:cNvPr id="284674" name="TextBox 2"/>
          <p:cNvSpPr txBox="1">
            <a:spLocks noChangeArrowheads="1"/>
          </p:cNvSpPr>
          <p:nvPr/>
        </p:nvSpPr>
        <p:spPr bwMode="auto">
          <a:xfrm>
            <a:off x="5631255" y="6409853"/>
            <a:ext cx="3213352" cy="430887"/>
          </a:xfrm>
          <a:prstGeom prst="rect">
            <a:avLst/>
          </a:prstGeom>
          <a:noFill/>
          <a:ln w="9525">
            <a:noFill/>
            <a:miter lim="800000"/>
            <a:headEnd/>
            <a:tailEnd/>
          </a:ln>
        </p:spPr>
        <p:txBody>
          <a:bodyPr wrap="square">
            <a:spAutoFit/>
          </a:bodyPr>
          <a:lstStyle/>
          <a:p>
            <a:pPr algn="r"/>
            <a:r>
              <a:rPr lang="en-US" sz="1050" dirty="0" smtClean="0">
                <a:solidFill>
                  <a:schemeClr val="bg1"/>
                </a:solidFill>
                <a:cs typeface="Arial" charset="0"/>
              </a:rPr>
              <a:t> </a:t>
            </a:r>
            <a:endParaRPr lang="en-US" sz="1050" dirty="0">
              <a:solidFill>
                <a:schemeClr val="bg1"/>
              </a:solidFill>
              <a:cs typeface="Arial" charset="0"/>
            </a:endParaRPr>
          </a:p>
          <a:p>
            <a:pPr algn="r"/>
            <a:r>
              <a:rPr lang="en-US" sz="1050" dirty="0">
                <a:solidFill>
                  <a:schemeClr val="bg1"/>
                </a:solidFill>
                <a:cs typeface="Arial" charset="0"/>
              </a:rPr>
              <a:t>Adapted from </a:t>
            </a:r>
            <a:r>
              <a:rPr lang="en-GB" sz="1050" dirty="0">
                <a:solidFill>
                  <a:schemeClr val="bg1"/>
                </a:solidFill>
                <a:cs typeface="Arial" charset="0"/>
              </a:rPr>
              <a:t>Du et al. Nat Rev </a:t>
            </a:r>
            <a:r>
              <a:rPr lang="en-GB" sz="1050" dirty="0" err="1">
                <a:solidFill>
                  <a:schemeClr val="bg1"/>
                </a:solidFill>
                <a:cs typeface="Arial" charset="0"/>
              </a:rPr>
              <a:t>Cardiol</a:t>
            </a:r>
            <a:r>
              <a:rPr lang="en-GB" sz="1050" dirty="0">
                <a:solidFill>
                  <a:schemeClr val="bg1"/>
                </a:solidFill>
                <a:cs typeface="Arial" charset="0"/>
              </a:rPr>
              <a:t> 2009;7:48</a:t>
            </a:r>
            <a:r>
              <a:rPr lang="da-DK" sz="1050" dirty="0">
                <a:solidFill>
                  <a:schemeClr val="bg1"/>
                </a:solidFill>
                <a:cs typeface="Arial" charset="0"/>
              </a:rPr>
              <a:t>–</a:t>
            </a:r>
            <a:r>
              <a:rPr lang="en-GB" sz="1050" dirty="0">
                <a:solidFill>
                  <a:schemeClr val="bg1"/>
                </a:solidFill>
                <a:cs typeface="Arial" charset="0"/>
              </a:rPr>
              <a:t>58</a:t>
            </a:r>
          </a:p>
        </p:txBody>
      </p:sp>
      <p:pic>
        <p:nvPicPr>
          <p:cNvPr id="284675" name="Picture 2"/>
          <p:cNvPicPr>
            <a:picLocks noChangeAspect="1" noChangeArrowheads="1"/>
          </p:cNvPicPr>
          <p:nvPr/>
        </p:nvPicPr>
        <p:blipFill>
          <a:blip r:embed="rId3" cstate="print"/>
          <a:srcRect/>
          <a:stretch>
            <a:fillRect/>
          </a:stretch>
        </p:blipFill>
        <p:spPr bwMode="auto">
          <a:xfrm>
            <a:off x="2012950" y="1308100"/>
            <a:ext cx="5268913" cy="4905375"/>
          </a:xfrm>
          <a:prstGeom prst="rect">
            <a:avLst/>
          </a:prstGeom>
          <a:noFill/>
          <a:ln w="9525">
            <a:solidFill>
              <a:srgbClr val="923222"/>
            </a:solidFill>
            <a:miter lim="800000"/>
            <a:headEnd/>
            <a:tailEnd/>
          </a:ln>
        </p:spPr>
      </p:pic>
      <p:sp>
        <p:nvSpPr>
          <p:cNvPr id="30" name="Rectangle 29"/>
          <p:cNvSpPr/>
          <p:nvPr/>
        </p:nvSpPr>
        <p:spPr>
          <a:xfrm>
            <a:off x="2879725" y="4856163"/>
            <a:ext cx="611188" cy="2000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prstClr val="black"/>
                </a:solidFill>
                <a:latin typeface="Arial Narrow" pitchFamily="34" charset="0"/>
                <a:ea typeface="Arial Unicode MS" pitchFamily="34" charset="-128"/>
                <a:cs typeface="Arial Unicode MS" pitchFamily="34" charset="-128"/>
              </a:rPr>
              <a:t>iNOS</a:t>
            </a:r>
            <a:endParaRPr lang="en-US" sz="1200" dirty="0">
              <a:solidFill>
                <a:prstClr val="black"/>
              </a:solidFill>
              <a:latin typeface="Arial Narrow" pitchFamily="34" charset="0"/>
              <a:ea typeface="Arial Unicode MS" pitchFamily="34" charset="-128"/>
              <a:cs typeface="Arial Unicode MS" pitchFamily="34" charset="-128"/>
            </a:endParaRPr>
          </a:p>
        </p:txBody>
      </p:sp>
      <p:sp>
        <p:nvSpPr>
          <p:cNvPr id="31" name="Rectangle 30"/>
          <p:cNvSpPr/>
          <p:nvPr/>
        </p:nvSpPr>
        <p:spPr>
          <a:xfrm>
            <a:off x="4197350" y="5397500"/>
            <a:ext cx="539750" cy="1905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latin typeface="Arial Narrow" pitchFamily="34" charset="0"/>
                <a:ea typeface="Arial Unicode MS" pitchFamily="34" charset="-128"/>
                <a:cs typeface="Arial Unicode MS" pitchFamily="34" charset="-128"/>
              </a:rPr>
              <a:t>ET</a:t>
            </a:r>
            <a:r>
              <a:rPr lang="en-US" sz="1200" baseline="-25000" dirty="0">
                <a:solidFill>
                  <a:prstClr val="black"/>
                </a:solidFill>
                <a:latin typeface="Arial Narrow" pitchFamily="34" charset="0"/>
                <a:ea typeface="Arial Unicode MS" pitchFamily="34" charset="-128"/>
                <a:cs typeface="Arial Unicode MS" pitchFamily="34" charset="-128"/>
              </a:rPr>
              <a:t>B</a:t>
            </a:r>
            <a:r>
              <a:rPr lang="en-US" sz="1200" dirty="0">
                <a:solidFill>
                  <a:prstClr val="black"/>
                </a:solidFill>
                <a:latin typeface="Arial Narrow" pitchFamily="34" charset="0"/>
                <a:ea typeface="Arial Unicode MS" pitchFamily="34" charset="-128"/>
                <a:cs typeface="Arial Unicode MS" pitchFamily="34" charset="-128"/>
              </a:rPr>
              <a:t>R</a:t>
            </a:r>
          </a:p>
        </p:txBody>
      </p:sp>
      <p:sp>
        <p:nvSpPr>
          <p:cNvPr id="32" name="Rectangle 31"/>
          <p:cNvSpPr/>
          <p:nvPr/>
        </p:nvSpPr>
        <p:spPr>
          <a:xfrm>
            <a:off x="2906713" y="4248150"/>
            <a:ext cx="611187" cy="20002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prstClr val="black"/>
                </a:solidFill>
                <a:latin typeface="Arial Narrow" pitchFamily="34" charset="0"/>
                <a:ea typeface="Arial Unicode MS" pitchFamily="34" charset="-128"/>
                <a:cs typeface="Arial Unicode MS" pitchFamily="34" charset="-128"/>
              </a:rPr>
              <a:t>eNOS</a:t>
            </a:r>
            <a:endParaRPr lang="en-US" sz="1200" dirty="0">
              <a:solidFill>
                <a:prstClr val="black"/>
              </a:solidFill>
              <a:latin typeface="Arial Narrow" pitchFamily="34" charset="0"/>
              <a:ea typeface="Arial Unicode MS" pitchFamily="34" charset="-128"/>
              <a:cs typeface="Arial Unicode MS" pitchFamily="34" charset="-128"/>
            </a:endParaRPr>
          </a:p>
        </p:txBody>
      </p:sp>
      <p:sp>
        <p:nvSpPr>
          <p:cNvPr id="33" name="Rectangle 32"/>
          <p:cNvSpPr/>
          <p:nvPr/>
        </p:nvSpPr>
        <p:spPr>
          <a:xfrm>
            <a:off x="3467100" y="5399088"/>
            <a:ext cx="539750" cy="1889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latin typeface="Arial Narrow" pitchFamily="34" charset="0"/>
                <a:ea typeface="Arial Unicode MS" pitchFamily="34" charset="-128"/>
                <a:cs typeface="Arial Unicode MS" pitchFamily="34" charset="-128"/>
              </a:rPr>
              <a:t>MMPs</a:t>
            </a:r>
          </a:p>
        </p:txBody>
      </p:sp>
      <p:sp>
        <p:nvSpPr>
          <p:cNvPr id="36" name="Rectangle 35"/>
          <p:cNvSpPr/>
          <p:nvPr/>
        </p:nvSpPr>
        <p:spPr>
          <a:xfrm>
            <a:off x="5403850" y="5199063"/>
            <a:ext cx="539750" cy="1889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black"/>
                </a:solidFill>
                <a:latin typeface="Arial Narrow" pitchFamily="34" charset="0"/>
                <a:ea typeface="Arial Unicode MS" pitchFamily="34" charset="-128"/>
                <a:cs typeface="Arial Unicode MS" pitchFamily="34" charset="-128"/>
              </a:rPr>
              <a:t>VEGF</a:t>
            </a:r>
          </a:p>
        </p:txBody>
      </p:sp>
      <p:cxnSp>
        <p:nvCxnSpPr>
          <p:cNvPr id="37" name="Straight Arrow Connector 36"/>
          <p:cNvCxnSpPr/>
          <p:nvPr/>
        </p:nvCxnSpPr>
        <p:spPr>
          <a:xfrm>
            <a:off x="4481513" y="4513263"/>
            <a:ext cx="0" cy="863600"/>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1" name="TextBox 2"/>
          <p:cNvSpPr txBox="1">
            <a:spLocks noChangeArrowheads="1"/>
          </p:cNvSpPr>
          <p:nvPr/>
        </p:nvSpPr>
        <p:spPr bwMode="auto">
          <a:xfrm>
            <a:off x="276133" y="6231581"/>
            <a:ext cx="5486400" cy="430887"/>
          </a:xfrm>
          <a:prstGeom prst="rect">
            <a:avLst/>
          </a:prstGeom>
          <a:noFill/>
          <a:ln w="9525">
            <a:noFill/>
            <a:miter lim="800000"/>
            <a:headEnd/>
            <a:tailEnd/>
          </a:ln>
        </p:spPr>
        <p:txBody>
          <a:bodyPr wrap="square">
            <a:spAutoFit/>
          </a:bodyPr>
          <a:lstStyle/>
          <a:p>
            <a:r>
              <a:rPr lang="en-US" sz="1100" dirty="0">
                <a:solidFill>
                  <a:schemeClr val="bg1"/>
                </a:solidFill>
                <a:cs typeface="Arial" charset="0"/>
              </a:rPr>
              <a:t>NOS=nitric oxide </a:t>
            </a:r>
            <a:r>
              <a:rPr lang="en-US" sz="1100" dirty="0" err="1">
                <a:solidFill>
                  <a:schemeClr val="bg1"/>
                </a:solidFill>
                <a:cs typeface="Arial" charset="0"/>
              </a:rPr>
              <a:t>synthase</a:t>
            </a:r>
            <a:r>
              <a:rPr lang="en-US" sz="1100" dirty="0">
                <a:solidFill>
                  <a:schemeClr val="bg1"/>
                </a:solidFill>
                <a:cs typeface="Arial" charset="0"/>
              </a:rPr>
              <a:t>; ET</a:t>
            </a:r>
            <a:r>
              <a:rPr lang="en-US" sz="1100" baseline="-25000" dirty="0">
                <a:solidFill>
                  <a:schemeClr val="bg1"/>
                </a:solidFill>
                <a:cs typeface="Arial" charset="0"/>
              </a:rPr>
              <a:t>B</a:t>
            </a:r>
            <a:r>
              <a:rPr lang="en-US" sz="1100" dirty="0">
                <a:solidFill>
                  <a:schemeClr val="bg1"/>
                </a:solidFill>
                <a:cs typeface="Arial" charset="0"/>
              </a:rPr>
              <a:t>R=</a:t>
            </a:r>
            <a:r>
              <a:rPr lang="en-US" sz="1100" dirty="0" err="1">
                <a:solidFill>
                  <a:schemeClr val="bg1"/>
                </a:solidFill>
                <a:cs typeface="Arial" charset="0"/>
              </a:rPr>
              <a:t>endothelin</a:t>
            </a:r>
            <a:r>
              <a:rPr lang="en-US" sz="1100" dirty="0">
                <a:solidFill>
                  <a:schemeClr val="bg1"/>
                </a:solidFill>
                <a:cs typeface="Arial" charset="0"/>
              </a:rPr>
              <a:t> type B receptor; MMP=matrix metalloproteinase; </a:t>
            </a:r>
            <a:r>
              <a:rPr lang="en-US" sz="1100" dirty="0" smtClean="0">
                <a:solidFill>
                  <a:schemeClr val="bg1"/>
                </a:solidFill>
                <a:cs typeface="Arial" charset="0"/>
              </a:rPr>
              <a:t> VEGF=vascular </a:t>
            </a:r>
            <a:r>
              <a:rPr lang="en-US" sz="1100" dirty="0">
                <a:solidFill>
                  <a:schemeClr val="bg1"/>
                </a:solidFill>
                <a:cs typeface="Arial" charset="0"/>
              </a:rPr>
              <a:t>endothelial growth factor </a:t>
            </a:r>
          </a:p>
        </p:txBody>
      </p:sp>
    </p:spTree>
    <p:extLst>
      <p:ext uri="{BB962C8B-B14F-4D97-AF65-F5344CB8AC3E}">
        <p14:creationId xmlns="" xmlns:p14="http://schemas.microsoft.com/office/powerpoint/2010/main" val="2816699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2"/>
          <p:cNvSpPr>
            <a:spLocks noGrp="1" noChangeArrowheads="1"/>
          </p:cNvSpPr>
          <p:nvPr>
            <p:ph type="title"/>
          </p:nvPr>
        </p:nvSpPr>
        <p:spPr/>
        <p:txBody>
          <a:bodyPr/>
          <a:lstStyle/>
          <a:p>
            <a:pPr eaLnBrk="1" hangingPunct="1"/>
            <a:r>
              <a:rPr lang="en-US" sz="2400" dirty="0" err="1" smtClean="0">
                <a:cs typeface="Arial" charset="0"/>
              </a:rPr>
              <a:t>Relaxin</a:t>
            </a:r>
            <a:r>
              <a:rPr lang="en-US" sz="2400" dirty="0" smtClean="0">
                <a:cs typeface="Arial" charset="0"/>
              </a:rPr>
              <a:t> mediates maternal hemodynamic improvements during pregnancy</a:t>
            </a:r>
          </a:p>
        </p:txBody>
      </p:sp>
      <p:sp>
        <p:nvSpPr>
          <p:cNvPr id="7171" name="Rectangle 44"/>
          <p:cNvSpPr>
            <a:spLocks noGrp="1" noChangeArrowheads="1"/>
          </p:cNvSpPr>
          <p:nvPr>
            <p:ph idx="1"/>
          </p:nvPr>
        </p:nvSpPr>
        <p:spPr>
          <a:prstGeom prst="rect">
            <a:avLst/>
          </a:prstGeom>
        </p:spPr>
        <p:txBody>
          <a:bodyPr rtlCol="0">
            <a:normAutofit/>
          </a:bodyPr>
          <a:lstStyle/>
          <a:p>
            <a:pPr eaLnBrk="1" fontAlgn="auto" hangingPunct="1">
              <a:lnSpc>
                <a:spcPct val="120000"/>
              </a:lnSpc>
              <a:spcBef>
                <a:spcPts val="1075"/>
              </a:spcBef>
              <a:spcAft>
                <a:spcPts val="0"/>
              </a:spcAft>
              <a:defRPr/>
            </a:pPr>
            <a:r>
              <a:rPr lang="en-US" sz="2000" dirty="0" smtClean="0">
                <a:cs typeface="Arial" pitchFamily="34" charset="0"/>
                <a:sym typeface="Wingdings" pitchFamily="2" charset="2"/>
              </a:rPr>
              <a:t>Onset of hemodynamic changes coincident with </a:t>
            </a:r>
            <a:r>
              <a:rPr lang="en-US" sz="2000" dirty="0" err="1" smtClean="0">
                <a:cs typeface="Arial" pitchFamily="34" charset="0"/>
                <a:sym typeface="Wingdings" pitchFamily="2" charset="2"/>
              </a:rPr>
              <a:t>relaxin</a:t>
            </a:r>
            <a:r>
              <a:rPr lang="en-US" sz="2000" dirty="0" smtClean="0">
                <a:cs typeface="Arial" pitchFamily="34" charset="0"/>
                <a:sym typeface="Wingdings" pitchFamily="2" charset="2"/>
              </a:rPr>
              <a:t> elevation during 1st trimester of pregnancy; similar but smaller changes observed during the luteal phase of menstrual cycle</a:t>
            </a:r>
          </a:p>
          <a:p>
            <a:pPr eaLnBrk="1" fontAlgn="auto" hangingPunct="1">
              <a:lnSpc>
                <a:spcPct val="120000"/>
              </a:lnSpc>
              <a:spcBef>
                <a:spcPts val="1075"/>
              </a:spcBef>
              <a:spcAft>
                <a:spcPts val="0"/>
              </a:spcAft>
              <a:defRPr/>
            </a:pPr>
            <a:r>
              <a:rPr lang="en-US" sz="2000" dirty="0" smtClean="0">
                <a:cs typeface="Arial" pitchFamily="34" charset="0"/>
                <a:sym typeface="Wingdings" pitchFamily="2" charset="2"/>
              </a:rPr>
              <a:t>The beneficial effects of </a:t>
            </a:r>
            <a:r>
              <a:rPr lang="en-US" sz="2000" dirty="0" err="1" smtClean="0">
                <a:cs typeface="Arial" pitchFamily="34" charset="0"/>
                <a:sym typeface="Wingdings" pitchFamily="2" charset="2"/>
              </a:rPr>
              <a:t>relaxin</a:t>
            </a:r>
            <a:r>
              <a:rPr lang="en-US" sz="2000" dirty="0" smtClean="0">
                <a:cs typeface="Arial" pitchFamily="34" charset="0"/>
                <a:sym typeface="Wingdings" pitchFamily="2" charset="2"/>
              </a:rPr>
              <a:t> see in pregnancy may be beneficial in acute heart failure</a:t>
            </a:r>
            <a:endParaRPr lang="en-US" sz="2000" dirty="0" smtClean="0">
              <a:cs typeface="Arial" pitchFamily="34" charset="0"/>
            </a:endParaRPr>
          </a:p>
        </p:txBody>
      </p:sp>
      <p:graphicFrame>
        <p:nvGraphicFramePr>
          <p:cNvPr id="6193" name="Group 49"/>
          <p:cNvGraphicFramePr>
            <a:graphicFrameLocks noGrp="1"/>
          </p:cNvGraphicFramePr>
          <p:nvPr/>
        </p:nvGraphicFramePr>
        <p:xfrm>
          <a:off x="468313" y="1347788"/>
          <a:ext cx="8207375" cy="3343277"/>
        </p:xfrm>
        <a:graphic>
          <a:graphicData uri="http://schemas.openxmlformats.org/drawingml/2006/table">
            <a:tbl>
              <a:tblPr/>
              <a:tblGrid>
                <a:gridCol w="4673655"/>
                <a:gridCol w="3533720"/>
              </a:tblGrid>
              <a:tr h="4776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effectLst/>
                          <a:latin typeface="+mn-lt"/>
                          <a:ea typeface="MS Mincho"/>
                          <a:cs typeface="Times New Roman"/>
                        </a:rPr>
                        <a:t>PARAMETER</a:t>
                      </a:r>
                    </a:p>
                  </a:txBody>
                  <a:tcPr marL="36000" marR="36000" marT="36000" marB="36000" anchor="ctr">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algn="ctr">
                        <a:spcBef>
                          <a:spcPts val="200"/>
                        </a:spcBef>
                        <a:spcAft>
                          <a:spcPts val="100"/>
                        </a:spcAft>
                        <a:tabLst>
                          <a:tab pos="180340" algn="l"/>
                        </a:tabLst>
                      </a:pPr>
                      <a:r>
                        <a:rPr lang="en-US" sz="1600" b="1" dirty="0" smtClean="0">
                          <a:solidFill>
                            <a:schemeClr val="bg1"/>
                          </a:solidFill>
                          <a:effectLst/>
                          <a:latin typeface="Arial"/>
                          <a:ea typeface="MS Mincho"/>
                          <a:cs typeface="Times New Roman"/>
                        </a:rPr>
                        <a:t>PREGNANCY</a:t>
                      </a:r>
                      <a:endParaRPr lang="en-US" sz="1600" b="1" dirty="0">
                        <a:solidFill>
                          <a:schemeClr val="bg1"/>
                        </a:solidFill>
                        <a:effectLst/>
                        <a:latin typeface="Arial"/>
                        <a:ea typeface="MS Mincho"/>
                        <a:cs typeface="Times New Roman"/>
                      </a:endParaRPr>
                    </a:p>
                  </a:txBody>
                  <a:tcPr marL="36000" marR="36000" marT="36000" marB="36000" anchor="ctr">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4776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Systemic vascular resistance </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(dyn.s.cm</a:t>
                      </a:r>
                      <a:r>
                        <a:rPr kumimoji="0" lang="en-US" sz="1400" b="0" i="0" u="none" strike="noStrike" cap="none" normalizeH="0" baseline="30000" dirty="0" smtClean="0">
                          <a:ln>
                            <a:noFill/>
                          </a:ln>
                          <a:solidFill>
                            <a:schemeClr val="tx1"/>
                          </a:solidFill>
                          <a:effectLst/>
                          <a:latin typeface="Arial" pitchFamily="-111" charset="0"/>
                          <a:ea typeface="Arial" pitchFamily="-111" charset="0"/>
                          <a:cs typeface="Arial" pitchFamily="-111" charset="0"/>
                        </a:rPr>
                        <a:t>2</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a:t>
                      </a:r>
                      <a:endParaRPr kumimoji="0" lang="en-US" sz="14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  </a:t>
                      </a:r>
                      <a:endPar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tr>
              <a:tr h="4776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rPr>
                        <a:t>Cardiac </a:t>
                      </a:r>
                      <a:r>
                        <a:rPr kumimoji="0" lang="en-US" sz="16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output </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a:t>
                      </a:r>
                      <a:r>
                        <a:rPr kumimoji="0" lang="en-US" sz="1400" b="0" i="0" u="none" strike="noStrike" cap="none" normalizeH="0" baseline="0" dirty="0">
                          <a:ln>
                            <a:noFill/>
                          </a:ln>
                          <a:solidFill>
                            <a:schemeClr val="tx1"/>
                          </a:solidFill>
                          <a:effectLst/>
                          <a:latin typeface="Arial" pitchFamily="-111" charset="0"/>
                          <a:ea typeface="Arial" pitchFamily="-111" charset="0"/>
                          <a:cs typeface="Arial" pitchFamily="-111" charset="0"/>
                        </a:rPr>
                        <a:t>L/min)</a:t>
                      </a:r>
                    </a:p>
                  </a:txBody>
                  <a:tcPr marL="36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776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rPr>
                        <a:t>Global </a:t>
                      </a:r>
                      <a:r>
                        <a:rPr kumimoji="0" lang="en-US" sz="16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arterial </a:t>
                      </a:r>
                      <a:r>
                        <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rPr>
                        <a:t>c</a:t>
                      </a:r>
                      <a:r>
                        <a:rPr kumimoji="0" lang="en-US" sz="16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ompliance </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a:t>
                      </a:r>
                      <a:r>
                        <a:rPr kumimoji="0" lang="en-US" sz="1400" b="0" i="0" u="none" strike="noStrike" cap="none" normalizeH="0" baseline="0" dirty="0">
                          <a:ln>
                            <a:noFill/>
                          </a:ln>
                          <a:solidFill>
                            <a:schemeClr val="tx1"/>
                          </a:solidFill>
                          <a:effectLst/>
                          <a:latin typeface="Arial" pitchFamily="-111" charset="0"/>
                          <a:ea typeface="Arial" pitchFamily="-111" charset="0"/>
                          <a:cs typeface="Arial" pitchFamily="-111" charset="0"/>
                        </a:rPr>
                        <a:t>mL/mm Hg)</a:t>
                      </a:r>
                    </a:p>
                  </a:txBody>
                  <a:tcPr marL="36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776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Renal vascular resistance </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(dyn.s.cm</a:t>
                      </a:r>
                      <a:r>
                        <a:rPr kumimoji="0" lang="en-US" sz="1400" b="0" i="0" u="none" strike="noStrike" cap="none" normalizeH="0" baseline="30000" dirty="0" smtClean="0">
                          <a:ln>
                            <a:noFill/>
                          </a:ln>
                          <a:solidFill>
                            <a:schemeClr val="tx1"/>
                          </a:solidFill>
                          <a:effectLst/>
                          <a:latin typeface="Arial" pitchFamily="-111" charset="0"/>
                          <a:ea typeface="Arial" pitchFamily="-111" charset="0"/>
                          <a:cs typeface="Arial" pitchFamily="-111" charset="0"/>
                        </a:rPr>
                        <a:t>2</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a:t>
                      </a:r>
                      <a:endParaRPr kumimoji="0" lang="en-US" sz="14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776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Renal blood flow </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(mL/min/1.73m</a:t>
                      </a:r>
                      <a:r>
                        <a:rPr kumimoji="0" lang="en-US" sz="1400" b="0" i="0" u="none" strike="noStrike" cap="none" normalizeH="0" baseline="30000" dirty="0" smtClean="0">
                          <a:ln>
                            <a:noFill/>
                          </a:ln>
                          <a:solidFill>
                            <a:schemeClr val="tx1"/>
                          </a:solidFill>
                          <a:effectLst/>
                          <a:latin typeface="Arial" pitchFamily="-111" charset="0"/>
                          <a:ea typeface="Arial" pitchFamily="-111" charset="0"/>
                          <a:cs typeface="Arial" pitchFamily="-111" charset="0"/>
                        </a:rPr>
                        <a:t>2</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a:t>
                      </a:r>
                      <a:endParaRPr kumimoji="0" lang="en-US" sz="14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776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rPr>
                        <a:t>Creatinine </a:t>
                      </a:r>
                      <a:r>
                        <a:rPr kumimoji="0" lang="en-US" sz="16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clearance </a:t>
                      </a:r>
                      <a:r>
                        <a:rPr kumimoji="0" lang="en-US" sz="1400" b="0" i="0" u="none" strike="noStrike" cap="none" normalizeH="0" baseline="0" dirty="0">
                          <a:ln>
                            <a:noFill/>
                          </a:ln>
                          <a:solidFill>
                            <a:schemeClr val="tx1"/>
                          </a:solidFill>
                          <a:effectLst/>
                          <a:latin typeface="Arial" pitchFamily="-111" charset="0"/>
                          <a:ea typeface="Arial" pitchFamily="-111" charset="0"/>
                          <a:cs typeface="Arial" pitchFamily="-111" charset="0"/>
                        </a:rPr>
                        <a:t>(</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mL/min/1.73m</a:t>
                      </a:r>
                      <a:r>
                        <a:rPr kumimoji="0" lang="en-US" sz="1400" b="0" i="0" u="none" strike="noStrike" cap="none" normalizeH="0" baseline="30000" dirty="0" smtClean="0">
                          <a:ln>
                            <a:noFill/>
                          </a:ln>
                          <a:solidFill>
                            <a:schemeClr val="tx1"/>
                          </a:solidFill>
                          <a:effectLst/>
                          <a:latin typeface="Arial" pitchFamily="-111" charset="0"/>
                          <a:ea typeface="Arial" pitchFamily="-111" charset="0"/>
                          <a:cs typeface="Arial" pitchFamily="-111" charset="0"/>
                        </a:rPr>
                        <a:t>2</a:t>
                      </a:r>
                      <a:r>
                        <a:rPr kumimoji="0" lang="en-US" sz="1400" b="0" i="0" u="none" strike="noStrike" cap="none" normalizeH="0" baseline="0" dirty="0" smtClean="0">
                          <a:ln>
                            <a:noFill/>
                          </a:ln>
                          <a:solidFill>
                            <a:schemeClr val="tx1"/>
                          </a:solidFill>
                          <a:effectLst/>
                          <a:latin typeface="Arial" pitchFamily="-111" charset="0"/>
                          <a:ea typeface="Arial" pitchFamily="-111" charset="0"/>
                          <a:cs typeface="Arial" pitchFamily="-111" charset="0"/>
                        </a:rPr>
                        <a:t>)</a:t>
                      </a:r>
                      <a:endParaRPr kumimoji="0" lang="en-US" sz="14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pitchFamily="-111" charset="0"/>
                        <a:ea typeface="Arial" pitchFamily="-111" charset="0"/>
                        <a:cs typeface="Arial" pitchFamily="-111" charset="0"/>
                      </a:endParaRPr>
                    </a:p>
                  </a:txBody>
                  <a:tcPr marL="36000" marR="36000" marT="36000" marB="36000"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chemeClr val="bg1">
                        <a:lumMod val="85000"/>
                      </a:schemeClr>
                    </a:solidFill>
                  </a:tcPr>
                </a:tc>
              </a:tr>
            </a:tbl>
          </a:graphicData>
        </a:graphic>
      </p:graphicFrame>
      <p:sp>
        <p:nvSpPr>
          <p:cNvPr id="286751" name="Text Box 8"/>
          <p:cNvSpPr txBox="1">
            <a:spLocks noChangeArrowheads="1"/>
          </p:cNvSpPr>
          <p:nvPr/>
        </p:nvSpPr>
        <p:spPr bwMode="auto">
          <a:xfrm>
            <a:off x="2054948" y="6249988"/>
            <a:ext cx="6631852" cy="430212"/>
          </a:xfrm>
          <a:prstGeom prst="rect">
            <a:avLst/>
          </a:prstGeom>
          <a:noFill/>
          <a:ln w="9525">
            <a:noFill/>
            <a:miter lim="800000"/>
            <a:headEnd/>
            <a:tailEnd/>
          </a:ln>
        </p:spPr>
        <p:txBody>
          <a:bodyPr wrap="square">
            <a:spAutoFit/>
          </a:bodyPr>
          <a:lstStyle/>
          <a:p>
            <a:pPr algn="r"/>
            <a:r>
              <a:rPr lang="en-US" sz="1100" dirty="0" err="1">
                <a:solidFill>
                  <a:schemeClr val="bg1"/>
                </a:solidFill>
                <a:cs typeface="Arial" charset="0"/>
              </a:rPr>
              <a:t>Baylis</a:t>
            </a:r>
            <a:r>
              <a:rPr lang="en-US" sz="1100" dirty="0">
                <a:solidFill>
                  <a:schemeClr val="bg1"/>
                </a:solidFill>
                <a:cs typeface="Arial" charset="0"/>
              </a:rPr>
              <a:t>. Am J Kid </a:t>
            </a:r>
            <a:r>
              <a:rPr lang="en-US" sz="1100" dirty="0" err="1">
                <a:solidFill>
                  <a:schemeClr val="bg1"/>
                </a:solidFill>
                <a:cs typeface="Arial" charset="0"/>
              </a:rPr>
              <a:t>Dis</a:t>
            </a:r>
            <a:r>
              <a:rPr lang="en-US" sz="1100" dirty="0">
                <a:solidFill>
                  <a:schemeClr val="bg1"/>
                </a:solidFill>
                <a:cs typeface="Arial" charset="0"/>
              </a:rPr>
              <a:t> 1999; </a:t>
            </a:r>
            <a:r>
              <a:rPr lang="en-GB" sz="1100" dirty="0">
                <a:solidFill>
                  <a:schemeClr val="bg1"/>
                </a:solidFill>
                <a:cs typeface="Arial" charset="0"/>
              </a:rPr>
              <a:t>34:1142–4; </a:t>
            </a:r>
            <a:r>
              <a:rPr lang="en-US" sz="1100" dirty="0" err="1">
                <a:solidFill>
                  <a:schemeClr val="bg1"/>
                </a:solidFill>
                <a:cs typeface="Arial" charset="0"/>
              </a:rPr>
              <a:t>Schrier</a:t>
            </a:r>
            <a:r>
              <a:rPr lang="en-US" sz="1100" dirty="0">
                <a:solidFill>
                  <a:schemeClr val="bg1"/>
                </a:solidFill>
                <a:cs typeface="Arial" charset="0"/>
              </a:rPr>
              <a:t> et al. Am J Kid </a:t>
            </a:r>
            <a:r>
              <a:rPr lang="en-US" sz="1100" dirty="0" err="1">
                <a:solidFill>
                  <a:schemeClr val="bg1"/>
                </a:solidFill>
                <a:cs typeface="Arial" charset="0"/>
              </a:rPr>
              <a:t>Dis</a:t>
            </a:r>
            <a:r>
              <a:rPr lang="en-US" sz="1100" dirty="0">
                <a:solidFill>
                  <a:schemeClr val="bg1"/>
                </a:solidFill>
                <a:cs typeface="Arial" charset="0"/>
              </a:rPr>
              <a:t> 1987; </a:t>
            </a:r>
            <a:r>
              <a:rPr lang="en-GB" sz="1100" dirty="0">
                <a:solidFill>
                  <a:schemeClr val="bg1"/>
                </a:solidFill>
                <a:cs typeface="Arial" charset="0"/>
              </a:rPr>
              <a:t>284–9;</a:t>
            </a:r>
            <a:r>
              <a:rPr lang="en-US" sz="1100" dirty="0">
                <a:solidFill>
                  <a:schemeClr val="bg1"/>
                </a:solidFill>
                <a:cs typeface="Arial" charset="0"/>
              </a:rPr>
              <a:t> </a:t>
            </a:r>
          </a:p>
          <a:p>
            <a:pPr algn="r"/>
            <a:r>
              <a:rPr lang="en-US" sz="1100" dirty="0" err="1">
                <a:solidFill>
                  <a:schemeClr val="bg1"/>
                </a:solidFill>
                <a:cs typeface="Arial" charset="0"/>
              </a:rPr>
              <a:t>Dschietzig</a:t>
            </a:r>
            <a:r>
              <a:rPr lang="en-US" sz="1100" dirty="0">
                <a:solidFill>
                  <a:schemeClr val="bg1"/>
                </a:solidFill>
                <a:cs typeface="Arial" charset="0"/>
              </a:rPr>
              <a:t> et al. </a:t>
            </a:r>
            <a:r>
              <a:rPr lang="en-US" sz="1100" dirty="0" err="1">
                <a:solidFill>
                  <a:schemeClr val="bg1"/>
                </a:solidFill>
                <a:cs typeface="Arial" charset="0"/>
              </a:rPr>
              <a:t>Pharmacol</a:t>
            </a:r>
            <a:r>
              <a:rPr lang="en-US" sz="1100" dirty="0">
                <a:solidFill>
                  <a:schemeClr val="bg1"/>
                </a:solidFill>
                <a:cs typeface="Arial" charset="0"/>
              </a:rPr>
              <a:t> </a:t>
            </a:r>
            <a:r>
              <a:rPr lang="en-US" sz="1100" dirty="0" err="1">
                <a:solidFill>
                  <a:schemeClr val="bg1"/>
                </a:solidFill>
                <a:cs typeface="Arial" charset="0"/>
              </a:rPr>
              <a:t>Therap</a:t>
            </a:r>
            <a:r>
              <a:rPr lang="en-US" sz="1100" dirty="0">
                <a:solidFill>
                  <a:schemeClr val="bg1"/>
                </a:solidFill>
                <a:cs typeface="Arial" charset="0"/>
              </a:rPr>
              <a:t> 2006;112:38–56 ; </a:t>
            </a:r>
            <a:r>
              <a:rPr lang="en-GB" sz="1100" dirty="0" err="1">
                <a:solidFill>
                  <a:schemeClr val="bg1"/>
                </a:solidFill>
                <a:cs typeface="Arial" charset="0"/>
              </a:rPr>
              <a:t>Jeyabalan</a:t>
            </a:r>
            <a:r>
              <a:rPr lang="en-GB" sz="1100" dirty="0">
                <a:solidFill>
                  <a:schemeClr val="bg1"/>
                </a:solidFill>
                <a:cs typeface="Arial" charset="0"/>
              </a:rPr>
              <a:t> et al. Adv Exp Med </a:t>
            </a:r>
            <a:r>
              <a:rPr lang="en-GB" sz="1100" dirty="0" err="1">
                <a:solidFill>
                  <a:schemeClr val="bg1"/>
                </a:solidFill>
                <a:cs typeface="Arial" charset="0"/>
              </a:rPr>
              <a:t>Biol</a:t>
            </a:r>
            <a:r>
              <a:rPr lang="en-GB" sz="1100" dirty="0">
                <a:solidFill>
                  <a:schemeClr val="bg1"/>
                </a:solidFill>
                <a:cs typeface="Arial" charset="0"/>
              </a:rPr>
              <a:t> 2007;612:65–87</a:t>
            </a:r>
          </a:p>
        </p:txBody>
      </p:sp>
      <p:sp>
        <p:nvSpPr>
          <p:cNvPr id="2" name="Rounded Rectangle 1"/>
          <p:cNvSpPr/>
          <p:nvPr/>
        </p:nvSpPr>
        <p:spPr>
          <a:xfrm>
            <a:off x="469276" y="1813561"/>
            <a:ext cx="8207375" cy="495300"/>
          </a:xfrm>
          <a:prstGeom prst="roundRect">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9" name="Rounded Rectangle 18"/>
          <p:cNvSpPr/>
          <p:nvPr/>
        </p:nvSpPr>
        <p:spPr>
          <a:xfrm>
            <a:off x="469276" y="3239211"/>
            <a:ext cx="8207375" cy="495300"/>
          </a:xfrm>
          <a:prstGeom prst="roundRect">
            <a:avLst/>
          </a:prstGeom>
          <a:noFill/>
          <a:ln>
            <a:solidFill>
              <a:srgbClr val="FF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16" name="Right Arrow 15"/>
          <p:cNvSpPr/>
          <p:nvPr/>
        </p:nvSpPr>
        <p:spPr>
          <a:xfrm rot="5400000">
            <a:off x="6717507" y="1910556"/>
            <a:ext cx="27781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7" name="Right Arrow 16"/>
          <p:cNvSpPr/>
          <p:nvPr/>
        </p:nvSpPr>
        <p:spPr>
          <a:xfrm rot="5400000">
            <a:off x="6717507" y="3323431"/>
            <a:ext cx="27781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18" name="Right Arrow 17"/>
          <p:cNvSpPr/>
          <p:nvPr/>
        </p:nvSpPr>
        <p:spPr>
          <a:xfrm rot="16200000">
            <a:off x="6717506" y="2851944"/>
            <a:ext cx="277813"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0" name="Right Arrow 19"/>
          <p:cNvSpPr/>
          <p:nvPr/>
        </p:nvSpPr>
        <p:spPr>
          <a:xfrm rot="16200000">
            <a:off x="6717507" y="2380456"/>
            <a:ext cx="27781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5" name="Right Arrow 24"/>
          <p:cNvSpPr/>
          <p:nvPr/>
        </p:nvSpPr>
        <p:spPr>
          <a:xfrm rot="16200000">
            <a:off x="6717506" y="4264819"/>
            <a:ext cx="277813"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
        <p:nvSpPr>
          <p:cNvPr id="26" name="Right Arrow 25"/>
          <p:cNvSpPr/>
          <p:nvPr/>
        </p:nvSpPr>
        <p:spPr>
          <a:xfrm rot="16200000">
            <a:off x="6717506" y="3794919"/>
            <a:ext cx="277813"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solidFill>
                <a:prstClr val="white"/>
              </a:solidFill>
            </a:endParaRPr>
          </a:p>
        </p:txBody>
      </p:sp>
    </p:spTree>
    <p:extLst>
      <p:ext uri="{BB962C8B-B14F-4D97-AF65-F5344CB8AC3E}">
        <p14:creationId xmlns="" xmlns:p14="http://schemas.microsoft.com/office/powerpoint/2010/main" val="23730566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Title 1"/>
          <p:cNvSpPr>
            <a:spLocks noGrp="1"/>
          </p:cNvSpPr>
          <p:nvPr>
            <p:ph type="title"/>
          </p:nvPr>
        </p:nvSpPr>
        <p:spPr>
          <a:xfrm>
            <a:off x="457200" y="229373"/>
            <a:ext cx="7414191" cy="1143000"/>
          </a:xfrm>
        </p:spPr>
        <p:txBody>
          <a:bodyPr>
            <a:noAutofit/>
          </a:bodyPr>
          <a:lstStyle/>
          <a:p>
            <a:pPr eaLnBrk="1" hangingPunct="1"/>
            <a:r>
              <a:rPr lang="en-GB" sz="2400" dirty="0" err="1" smtClean="0"/>
              <a:t>Relaxin</a:t>
            </a:r>
            <a:r>
              <a:rPr lang="en-GB" sz="2400" dirty="0" smtClean="0"/>
              <a:t> is expressed in myocardial tissues and levels are elevated in patients with heart failure</a:t>
            </a:r>
          </a:p>
        </p:txBody>
      </p:sp>
      <p:sp>
        <p:nvSpPr>
          <p:cNvPr id="288770" name="TextBox 6"/>
          <p:cNvSpPr txBox="1">
            <a:spLocks noChangeArrowheads="1"/>
          </p:cNvSpPr>
          <p:nvPr/>
        </p:nvSpPr>
        <p:spPr bwMode="auto">
          <a:xfrm>
            <a:off x="443556" y="1340193"/>
            <a:ext cx="3563938" cy="522288"/>
          </a:xfrm>
          <a:prstGeom prst="rect">
            <a:avLst/>
          </a:prstGeom>
          <a:noFill/>
          <a:ln w="9525">
            <a:noFill/>
            <a:miter lim="800000"/>
            <a:headEnd/>
            <a:tailEnd/>
          </a:ln>
        </p:spPr>
        <p:txBody>
          <a:bodyPr>
            <a:spAutoFit/>
          </a:bodyPr>
          <a:lstStyle/>
          <a:p>
            <a:pPr algn="ctr"/>
            <a:r>
              <a:rPr lang="en-US" sz="1400" dirty="0">
                <a:solidFill>
                  <a:schemeClr val="bg1"/>
                </a:solidFill>
                <a:cs typeface="Arial" charset="0"/>
              </a:rPr>
              <a:t>Expression of human relaxin-2 mRNA in myocardial tissues determined by RT-PCR </a:t>
            </a:r>
            <a:endParaRPr lang="en-US" sz="1400" baseline="30000" dirty="0">
              <a:solidFill>
                <a:schemeClr val="bg1"/>
              </a:solidFill>
              <a:cs typeface="Arial" charset="0"/>
            </a:endParaRPr>
          </a:p>
        </p:txBody>
      </p:sp>
      <p:sp>
        <p:nvSpPr>
          <p:cNvPr id="288771" name="TextBox 7"/>
          <p:cNvSpPr txBox="1">
            <a:spLocks noChangeArrowheads="1"/>
          </p:cNvSpPr>
          <p:nvPr/>
        </p:nvSpPr>
        <p:spPr bwMode="auto">
          <a:xfrm>
            <a:off x="4844364" y="1285875"/>
            <a:ext cx="2924175" cy="522288"/>
          </a:xfrm>
          <a:prstGeom prst="rect">
            <a:avLst/>
          </a:prstGeom>
          <a:noFill/>
          <a:ln w="9525">
            <a:noFill/>
            <a:miter lim="800000"/>
            <a:headEnd/>
            <a:tailEnd/>
          </a:ln>
        </p:spPr>
        <p:txBody>
          <a:bodyPr>
            <a:spAutoFit/>
          </a:bodyPr>
          <a:lstStyle/>
          <a:p>
            <a:pPr algn="ctr"/>
            <a:r>
              <a:rPr lang="en-US" sz="1400" dirty="0">
                <a:solidFill>
                  <a:schemeClr val="bg1"/>
                </a:solidFill>
                <a:cs typeface="Arial" charset="0"/>
              </a:rPr>
              <a:t>Plasma levels of </a:t>
            </a:r>
            <a:r>
              <a:rPr lang="en-US" sz="1400" dirty="0" err="1">
                <a:solidFill>
                  <a:schemeClr val="bg1"/>
                </a:solidFill>
                <a:cs typeface="Arial" charset="0"/>
              </a:rPr>
              <a:t>relaxin</a:t>
            </a:r>
            <a:r>
              <a:rPr lang="en-US" sz="1400" dirty="0">
                <a:solidFill>
                  <a:schemeClr val="bg1"/>
                </a:solidFill>
                <a:cs typeface="Arial" charset="0"/>
              </a:rPr>
              <a:t> determined by ELISA</a:t>
            </a:r>
            <a:endParaRPr lang="en-US" sz="1400" baseline="30000" dirty="0">
              <a:solidFill>
                <a:schemeClr val="bg1"/>
              </a:solidFill>
              <a:cs typeface="Arial" charset="0"/>
            </a:endParaRPr>
          </a:p>
        </p:txBody>
      </p:sp>
      <p:sp>
        <p:nvSpPr>
          <p:cNvPr id="9" name="Content Placeholder 7"/>
          <p:cNvSpPr txBox="1">
            <a:spLocks/>
          </p:cNvSpPr>
          <p:nvPr/>
        </p:nvSpPr>
        <p:spPr>
          <a:xfrm>
            <a:off x="385763" y="5152039"/>
            <a:ext cx="8310562" cy="971550"/>
          </a:xfrm>
          <a:prstGeom prst="rect">
            <a:avLst/>
          </a:prstGeom>
        </p:spPr>
        <p:txBody>
          <a:bodyPr/>
          <a:lstStyle/>
          <a:p>
            <a:pPr marL="182563" indent="-182563">
              <a:spcBef>
                <a:spcPts val="0"/>
              </a:spcBef>
              <a:spcAft>
                <a:spcPts val="200"/>
              </a:spcAft>
              <a:buClr>
                <a:srgbClr val="FCAF17"/>
              </a:buClr>
              <a:buSzPct val="110000"/>
              <a:buFont typeface="Wingdings" pitchFamily="2" charset="2"/>
              <a:buChar char="§"/>
              <a:defRPr/>
            </a:pPr>
            <a:r>
              <a:rPr lang="en-US" sz="1600" kern="0" dirty="0">
                <a:solidFill>
                  <a:schemeClr val="bg1"/>
                </a:solidFill>
                <a:latin typeface="Arial"/>
              </a:rPr>
              <a:t>Re</a:t>
            </a:r>
            <a:r>
              <a:rPr lang="en-US" sz="1600" kern="0" dirty="0" err="1">
                <a:solidFill>
                  <a:schemeClr val="bg1"/>
                </a:solidFill>
                <a:latin typeface="Arial"/>
              </a:rPr>
              <a:t>laxin</a:t>
            </a:r>
            <a:r>
              <a:rPr lang="en-US" sz="1600" kern="0" dirty="0">
                <a:solidFill>
                  <a:schemeClr val="bg1"/>
                </a:solidFill>
                <a:latin typeface="Arial"/>
              </a:rPr>
              <a:t> is constitutively expressed in human myocardial tissues </a:t>
            </a:r>
          </a:p>
          <a:p>
            <a:pPr marL="182563" indent="-182563">
              <a:spcBef>
                <a:spcPts val="0"/>
              </a:spcBef>
              <a:spcAft>
                <a:spcPts val="200"/>
              </a:spcAft>
              <a:buClr>
                <a:srgbClr val="FCAF17"/>
              </a:buClr>
              <a:buSzPct val="110000"/>
              <a:buFont typeface="Wingdings" pitchFamily="2" charset="2"/>
              <a:buChar char="§"/>
              <a:defRPr/>
            </a:pPr>
            <a:r>
              <a:rPr lang="en-US" sz="1600" kern="0" dirty="0">
                <a:solidFill>
                  <a:schemeClr val="bg1"/>
                </a:solidFill>
                <a:latin typeface="Arial"/>
              </a:rPr>
              <a:t>Expression of </a:t>
            </a:r>
            <a:r>
              <a:rPr lang="en-US" sz="1600" kern="0" dirty="0" err="1">
                <a:solidFill>
                  <a:schemeClr val="bg1"/>
                </a:solidFill>
                <a:latin typeface="Arial"/>
              </a:rPr>
              <a:t>relaxin</a:t>
            </a:r>
            <a:r>
              <a:rPr lang="en-US" sz="1600" kern="0" dirty="0">
                <a:solidFill>
                  <a:schemeClr val="bg1"/>
                </a:solidFill>
                <a:latin typeface="Arial"/>
              </a:rPr>
              <a:t> is elevated in patients with CHF compared with individuals with no evidence of structural cardiovascular disease</a:t>
            </a:r>
          </a:p>
        </p:txBody>
      </p:sp>
      <p:sp>
        <p:nvSpPr>
          <p:cNvPr id="288773" name="Rectangle 5"/>
          <p:cNvSpPr>
            <a:spLocks noChangeArrowheads="1"/>
          </p:cNvSpPr>
          <p:nvPr/>
        </p:nvSpPr>
        <p:spPr bwMode="auto">
          <a:xfrm>
            <a:off x="192131" y="5999004"/>
            <a:ext cx="5027776" cy="769441"/>
          </a:xfrm>
          <a:prstGeom prst="rect">
            <a:avLst/>
          </a:prstGeom>
          <a:noFill/>
          <a:ln w="9525">
            <a:noFill/>
            <a:miter lim="800000"/>
            <a:headEnd/>
            <a:tailEnd/>
          </a:ln>
        </p:spPr>
        <p:txBody>
          <a:bodyPr wrap="square">
            <a:spAutoFit/>
          </a:bodyPr>
          <a:lstStyle/>
          <a:p>
            <a:r>
              <a:rPr lang="en-US" sz="1100" dirty="0">
                <a:solidFill>
                  <a:schemeClr val="bg1"/>
                </a:solidFill>
                <a:cs typeface="Arial" charset="0"/>
              </a:rPr>
              <a:t>CHF=congestive heart failure; ELISA=enzyme-linked </a:t>
            </a:r>
            <a:r>
              <a:rPr lang="en-US" sz="1100" dirty="0" err="1">
                <a:solidFill>
                  <a:schemeClr val="bg1"/>
                </a:solidFill>
                <a:cs typeface="Arial" charset="0"/>
              </a:rPr>
              <a:t>immunosorbent</a:t>
            </a:r>
            <a:r>
              <a:rPr lang="en-US" sz="1100" dirty="0">
                <a:solidFill>
                  <a:schemeClr val="bg1"/>
                </a:solidFill>
                <a:cs typeface="Arial" charset="0"/>
              </a:rPr>
              <a:t> assay; GAPDH=glyceraldehyde-3-phosphate </a:t>
            </a:r>
            <a:r>
              <a:rPr lang="en-US" sz="1100" dirty="0" err="1">
                <a:solidFill>
                  <a:schemeClr val="bg1"/>
                </a:solidFill>
                <a:cs typeface="Arial" charset="0"/>
              </a:rPr>
              <a:t>dehydrogenase</a:t>
            </a:r>
            <a:r>
              <a:rPr lang="en-US" sz="1100" dirty="0">
                <a:solidFill>
                  <a:schemeClr val="bg1"/>
                </a:solidFill>
                <a:cs typeface="Arial" charset="0"/>
              </a:rPr>
              <a:t>; </a:t>
            </a:r>
            <a:br>
              <a:rPr lang="en-US" sz="1100" dirty="0">
                <a:solidFill>
                  <a:schemeClr val="bg1"/>
                </a:solidFill>
                <a:cs typeface="Arial" charset="0"/>
              </a:rPr>
            </a:br>
            <a:r>
              <a:rPr lang="en-US" sz="1100" dirty="0">
                <a:solidFill>
                  <a:schemeClr val="bg1"/>
                </a:solidFill>
                <a:cs typeface="Arial" charset="0"/>
              </a:rPr>
              <a:t>mRNA= messenger ribonucleic acid; RT-PCR=reverse transcriptase polymerase chain reaction; </a:t>
            </a:r>
            <a:r>
              <a:rPr lang="en-US" sz="1100" dirty="0" err="1" smtClean="0">
                <a:solidFill>
                  <a:schemeClr val="bg1"/>
                </a:solidFill>
                <a:cs typeface="Arial" charset="0"/>
              </a:rPr>
              <a:t>vs</a:t>
            </a:r>
            <a:r>
              <a:rPr lang="en-US" sz="1100" dirty="0" smtClean="0">
                <a:solidFill>
                  <a:schemeClr val="bg1"/>
                </a:solidFill>
                <a:cs typeface="Arial" charset="0"/>
              </a:rPr>
              <a:t>=versus</a:t>
            </a:r>
            <a:endParaRPr lang="en-US" sz="1100" dirty="0">
              <a:solidFill>
                <a:schemeClr val="bg1"/>
              </a:solidFill>
              <a:cs typeface="Arial" charset="0"/>
            </a:endParaRPr>
          </a:p>
        </p:txBody>
      </p:sp>
      <p:grpSp>
        <p:nvGrpSpPr>
          <p:cNvPr id="2" name="Group 2"/>
          <p:cNvGrpSpPr>
            <a:grpSpLocks noChangeAspect="1"/>
          </p:cNvGrpSpPr>
          <p:nvPr/>
        </p:nvGrpSpPr>
        <p:grpSpPr bwMode="auto">
          <a:xfrm>
            <a:off x="182855" y="1770047"/>
            <a:ext cx="5037052" cy="2982901"/>
            <a:chOff x="-75864" y="1669497"/>
            <a:chExt cx="5486872" cy="3246973"/>
          </a:xfrm>
        </p:grpSpPr>
        <p:sp>
          <p:nvSpPr>
            <p:cNvPr id="288846" name="TextBox 5"/>
            <p:cNvSpPr txBox="1">
              <a:spLocks noChangeArrowheads="1"/>
            </p:cNvSpPr>
            <p:nvPr/>
          </p:nvSpPr>
          <p:spPr bwMode="auto">
            <a:xfrm>
              <a:off x="3050876" y="1757938"/>
              <a:ext cx="210310" cy="402028"/>
            </a:xfrm>
            <a:prstGeom prst="rect">
              <a:avLst/>
            </a:prstGeom>
            <a:noFill/>
            <a:ln w="9525">
              <a:noFill/>
              <a:miter lim="800000"/>
              <a:headEnd/>
              <a:tailEnd/>
            </a:ln>
          </p:spPr>
          <p:txBody>
            <a:bodyPr>
              <a:spAutoFit/>
            </a:bodyPr>
            <a:lstStyle/>
            <a:p>
              <a:r>
                <a:rPr lang="en-GB" sz="1800" dirty="0">
                  <a:solidFill>
                    <a:schemeClr val="bg1"/>
                  </a:solidFill>
                  <a:cs typeface="Arial" charset="0"/>
                </a:rPr>
                <a:t>*</a:t>
              </a:r>
            </a:p>
          </p:txBody>
        </p:sp>
        <p:graphicFrame>
          <p:nvGraphicFramePr>
            <p:cNvPr id="86" name="Object 2"/>
            <p:cNvGraphicFramePr>
              <a:graphicFrameLocks/>
            </p:cNvGraphicFramePr>
            <p:nvPr/>
          </p:nvGraphicFramePr>
          <p:xfrm>
            <a:off x="-75864" y="1669497"/>
            <a:ext cx="5486872" cy="3246973"/>
          </p:xfrm>
          <a:graphic>
            <a:graphicData uri="http://schemas.openxmlformats.org/drawingml/2006/chart">
              <c:chart xmlns:c="http://schemas.openxmlformats.org/drawingml/2006/chart" xmlns:r="http://schemas.openxmlformats.org/officeDocument/2006/relationships" r:id="rId3"/>
            </a:graphicData>
          </a:graphic>
        </p:graphicFrame>
        <p:sp>
          <p:nvSpPr>
            <p:cNvPr id="288845" name="TextBox 4"/>
            <p:cNvSpPr txBox="1">
              <a:spLocks noChangeArrowheads="1"/>
            </p:cNvSpPr>
            <p:nvPr/>
          </p:nvSpPr>
          <p:spPr bwMode="auto">
            <a:xfrm>
              <a:off x="1654606" y="2673219"/>
              <a:ext cx="210310" cy="402028"/>
            </a:xfrm>
            <a:prstGeom prst="rect">
              <a:avLst/>
            </a:prstGeom>
            <a:noFill/>
            <a:ln w="9525">
              <a:noFill/>
              <a:miter lim="800000"/>
              <a:headEnd/>
              <a:tailEnd/>
            </a:ln>
          </p:spPr>
          <p:txBody>
            <a:bodyPr>
              <a:spAutoFit/>
            </a:bodyPr>
            <a:lstStyle/>
            <a:p>
              <a:r>
                <a:rPr lang="en-GB" sz="1800">
                  <a:solidFill>
                    <a:schemeClr val="bg1"/>
                  </a:solidFill>
                  <a:cs typeface="Arial" charset="0"/>
                </a:rPr>
                <a:t>*</a:t>
              </a:r>
            </a:p>
          </p:txBody>
        </p:sp>
        <p:sp>
          <p:nvSpPr>
            <p:cNvPr id="288847" name="Line 8"/>
            <p:cNvSpPr>
              <a:spLocks noChangeShapeType="1"/>
            </p:cNvSpPr>
            <p:nvPr/>
          </p:nvSpPr>
          <p:spPr bwMode="auto">
            <a:xfrm>
              <a:off x="861789" y="1882211"/>
              <a:ext cx="576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848" name="Line 8"/>
            <p:cNvSpPr>
              <a:spLocks noChangeShapeType="1"/>
            </p:cNvSpPr>
            <p:nvPr/>
          </p:nvSpPr>
          <p:spPr bwMode="auto">
            <a:xfrm>
              <a:off x="861789" y="2386066"/>
              <a:ext cx="576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849" name="Line 8"/>
            <p:cNvSpPr>
              <a:spLocks noChangeShapeType="1"/>
            </p:cNvSpPr>
            <p:nvPr/>
          </p:nvSpPr>
          <p:spPr bwMode="auto">
            <a:xfrm>
              <a:off x="861789" y="2892798"/>
              <a:ext cx="576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850" name="Line 8"/>
            <p:cNvSpPr>
              <a:spLocks noChangeShapeType="1"/>
            </p:cNvSpPr>
            <p:nvPr/>
          </p:nvSpPr>
          <p:spPr bwMode="auto">
            <a:xfrm>
              <a:off x="861789" y="3400569"/>
              <a:ext cx="576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851" name="Line 8"/>
            <p:cNvSpPr>
              <a:spLocks noChangeShapeType="1"/>
            </p:cNvSpPr>
            <p:nvPr/>
          </p:nvSpPr>
          <p:spPr bwMode="auto">
            <a:xfrm>
              <a:off x="861789" y="3907301"/>
              <a:ext cx="576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852" name="Line 8"/>
            <p:cNvSpPr>
              <a:spLocks noChangeShapeType="1"/>
            </p:cNvSpPr>
            <p:nvPr/>
          </p:nvSpPr>
          <p:spPr bwMode="auto">
            <a:xfrm>
              <a:off x="861789" y="4415072"/>
              <a:ext cx="57600"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grpSp>
      <p:sp>
        <p:nvSpPr>
          <p:cNvPr id="288775" name="Rectangle 5"/>
          <p:cNvSpPr>
            <a:spLocks noChangeArrowheads="1"/>
          </p:cNvSpPr>
          <p:nvPr/>
        </p:nvSpPr>
        <p:spPr bwMode="auto">
          <a:xfrm>
            <a:off x="981075" y="4764088"/>
            <a:ext cx="1397049" cy="276999"/>
          </a:xfrm>
          <a:prstGeom prst="rect">
            <a:avLst/>
          </a:prstGeom>
          <a:noFill/>
          <a:ln w="9525">
            <a:noFill/>
            <a:miter lim="800000"/>
            <a:headEnd/>
            <a:tailEnd/>
          </a:ln>
        </p:spPr>
        <p:txBody>
          <a:bodyPr wrap="none">
            <a:spAutoFit/>
          </a:bodyPr>
          <a:lstStyle/>
          <a:p>
            <a:r>
              <a:rPr lang="en-US" sz="1200">
                <a:solidFill>
                  <a:schemeClr val="bg1"/>
                </a:solidFill>
                <a:cs typeface="Arial" charset="0"/>
              </a:rPr>
              <a:t>*p&lt;0.05 vs controls</a:t>
            </a:r>
          </a:p>
        </p:txBody>
      </p:sp>
      <p:sp>
        <p:nvSpPr>
          <p:cNvPr id="288776" name="Rectangle 5"/>
          <p:cNvSpPr>
            <a:spLocks noChangeArrowheads="1"/>
          </p:cNvSpPr>
          <p:nvPr/>
        </p:nvSpPr>
        <p:spPr bwMode="auto">
          <a:xfrm>
            <a:off x="4497388" y="4764088"/>
            <a:ext cx="3977499" cy="461665"/>
          </a:xfrm>
          <a:prstGeom prst="rect">
            <a:avLst/>
          </a:prstGeom>
          <a:noFill/>
          <a:ln w="9525">
            <a:noFill/>
            <a:miter lim="800000"/>
            <a:headEnd/>
            <a:tailEnd/>
          </a:ln>
        </p:spPr>
        <p:txBody>
          <a:bodyPr wrap="none">
            <a:spAutoFit/>
          </a:bodyPr>
          <a:lstStyle/>
          <a:p>
            <a:r>
              <a:rPr lang="en-GB" sz="1200" dirty="0">
                <a:solidFill>
                  <a:schemeClr val="bg1"/>
                </a:solidFill>
                <a:cs typeface="Arial" charset="0"/>
              </a:rPr>
              <a:t>p&lt;0.05; </a:t>
            </a:r>
            <a:r>
              <a:rPr lang="en-US" sz="1200" dirty="0">
                <a:solidFill>
                  <a:schemeClr val="bg1"/>
                </a:solidFill>
                <a:cs typeface="Arial" charset="0"/>
              </a:rPr>
              <a:t>*severe CHF </a:t>
            </a:r>
            <a:r>
              <a:rPr lang="en-US" sz="1200" dirty="0" err="1">
                <a:solidFill>
                  <a:schemeClr val="bg1"/>
                </a:solidFill>
                <a:cs typeface="Arial" charset="0"/>
              </a:rPr>
              <a:t>vs</a:t>
            </a:r>
            <a:r>
              <a:rPr lang="en-US" sz="1200" dirty="0">
                <a:solidFill>
                  <a:schemeClr val="bg1"/>
                </a:solidFill>
                <a:cs typeface="Arial" charset="0"/>
              </a:rPr>
              <a:t> controls; </a:t>
            </a:r>
            <a:r>
              <a:rPr lang="en-US" sz="1200" baseline="30000" dirty="0">
                <a:solidFill>
                  <a:schemeClr val="bg1"/>
                </a:solidFill>
                <a:cs typeface="Arial" charset="0"/>
              </a:rPr>
              <a:t>§</a:t>
            </a:r>
            <a:r>
              <a:rPr lang="en-US" sz="1200" dirty="0">
                <a:solidFill>
                  <a:schemeClr val="bg1"/>
                </a:solidFill>
                <a:cs typeface="Arial" charset="0"/>
              </a:rPr>
              <a:t>moderate CHF </a:t>
            </a:r>
            <a:r>
              <a:rPr lang="en-US" sz="1200" dirty="0" err="1">
                <a:solidFill>
                  <a:schemeClr val="bg1"/>
                </a:solidFill>
                <a:cs typeface="Arial" charset="0"/>
              </a:rPr>
              <a:t>vs</a:t>
            </a:r>
            <a:r>
              <a:rPr lang="en-US" sz="1200" dirty="0">
                <a:solidFill>
                  <a:schemeClr val="bg1"/>
                </a:solidFill>
                <a:cs typeface="Arial" charset="0"/>
              </a:rPr>
              <a:t> controls; </a:t>
            </a:r>
            <a:br>
              <a:rPr lang="en-US" sz="1200" dirty="0">
                <a:solidFill>
                  <a:schemeClr val="bg1"/>
                </a:solidFill>
                <a:cs typeface="Arial" charset="0"/>
              </a:rPr>
            </a:br>
            <a:r>
              <a:rPr lang="en-US" sz="1200" baseline="30000" dirty="0">
                <a:solidFill>
                  <a:schemeClr val="bg1"/>
                </a:solidFill>
                <a:cs typeface="Arial" charset="0"/>
              </a:rPr>
              <a:t>#</a:t>
            </a:r>
            <a:r>
              <a:rPr lang="en-US" sz="1200" dirty="0">
                <a:solidFill>
                  <a:schemeClr val="bg1"/>
                </a:solidFill>
                <a:cs typeface="Arial" charset="0"/>
              </a:rPr>
              <a:t>severe </a:t>
            </a:r>
            <a:r>
              <a:rPr lang="en-US" sz="1200" dirty="0" err="1">
                <a:solidFill>
                  <a:schemeClr val="bg1"/>
                </a:solidFill>
                <a:cs typeface="Arial" charset="0"/>
              </a:rPr>
              <a:t>vs</a:t>
            </a:r>
            <a:r>
              <a:rPr lang="en-US" sz="1200" dirty="0">
                <a:solidFill>
                  <a:schemeClr val="bg1"/>
                </a:solidFill>
                <a:cs typeface="Arial" charset="0"/>
              </a:rPr>
              <a:t> moderate CHF</a:t>
            </a:r>
          </a:p>
        </p:txBody>
      </p:sp>
      <p:grpSp>
        <p:nvGrpSpPr>
          <p:cNvPr id="3" name="Group 90"/>
          <p:cNvGrpSpPr>
            <a:grpSpLocks noChangeAspect="1"/>
          </p:cNvGrpSpPr>
          <p:nvPr/>
        </p:nvGrpSpPr>
        <p:grpSpPr bwMode="auto">
          <a:xfrm>
            <a:off x="3807158" y="1811338"/>
            <a:ext cx="5077026" cy="3025139"/>
            <a:chOff x="3694976" y="1696707"/>
            <a:chExt cx="5525014" cy="3292309"/>
          </a:xfrm>
        </p:grpSpPr>
        <p:sp>
          <p:nvSpPr>
            <p:cNvPr id="288843" name="TextBox 99"/>
            <p:cNvSpPr txBox="1">
              <a:spLocks noChangeArrowheads="1"/>
            </p:cNvSpPr>
            <p:nvPr/>
          </p:nvSpPr>
          <p:spPr bwMode="auto">
            <a:xfrm>
              <a:off x="7895091" y="3231153"/>
              <a:ext cx="263761" cy="234471"/>
            </a:xfrm>
            <a:prstGeom prst="rect">
              <a:avLst/>
            </a:prstGeom>
            <a:noFill/>
            <a:ln w="9525">
              <a:noFill/>
              <a:miter lim="800000"/>
              <a:headEnd/>
              <a:tailEnd/>
            </a:ln>
          </p:spPr>
          <p:txBody>
            <a:bodyPr wrap="none">
              <a:spAutoFit/>
            </a:bodyPr>
            <a:lstStyle/>
            <a:p>
              <a:pPr>
                <a:spcAft>
                  <a:spcPts val="300"/>
                </a:spcAft>
              </a:pPr>
              <a:r>
                <a:rPr lang="en-GB" sz="1200" baseline="30000">
                  <a:solidFill>
                    <a:schemeClr val="bg1"/>
                  </a:solidFill>
                  <a:cs typeface="Arial" charset="0"/>
                </a:rPr>
                <a:t>§</a:t>
              </a:r>
            </a:p>
          </p:txBody>
        </p:sp>
        <p:sp>
          <p:nvSpPr>
            <p:cNvPr id="288838" name="TextBox 85"/>
            <p:cNvSpPr txBox="1">
              <a:spLocks noChangeArrowheads="1"/>
            </p:cNvSpPr>
            <p:nvPr/>
          </p:nvSpPr>
          <p:spPr bwMode="auto">
            <a:xfrm>
              <a:off x="6677474" y="1780981"/>
              <a:ext cx="340516" cy="301463"/>
            </a:xfrm>
            <a:prstGeom prst="rect">
              <a:avLst/>
            </a:prstGeom>
            <a:noFill/>
            <a:ln w="9525">
              <a:noFill/>
              <a:miter lim="800000"/>
              <a:headEnd/>
              <a:tailEnd/>
            </a:ln>
          </p:spPr>
          <p:txBody>
            <a:bodyPr wrap="none">
              <a:spAutoFit/>
            </a:bodyPr>
            <a:lstStyle/>
            <a:p>
              <a:pPr>
                <a:spcAft>
                  <a:spcPts val="300"/>
                </a:spcAft>
              </a:pPr>
              <a:r>
                <a:rPr lang="en-GB" sz="1200" dirty="0">
                  <a:solidFill>
                    <a:schemeClr val="bg1"/>
                  </a:solidFill>
                  <a:cs typeface="Arial" charset="0"/>
                </a:rPr>
                <a:t>*</a:t>
              </a:r>
              <a:r>
                <a:rPr lang="en-GB" sz="1200" baseline="30000" dirty="0">
                  <a:solidFill>
                    <a:schemeClr val="bg1"/>
                  </a:solidFill>
                  <a:cs typeface="Arial" charset="0"/>
                </a:rPr>
                <a:t>#</a:t>
              </a:r>
            </a:p>
          </p:txBody>
        </p:sp>
        <p:sp>
          <p:nvSpPr>
            <p:cNvPr id="288836" name="TextBox 83"/>
            <p:cNvSpPr txBox="1">
              <a:spLocks noChangeArrowheads="1"/>
            </p:cNvSpPr>
            <p:nvPr/>
          </p:nvSpPr>
          <p:spPr bwMode="auto">
            <a:xfrm>
              <a:off x="4829723" y="2158990"/>
              <a:ext cx="340516" cy="301463"/>
            </a:xfrm>
            <a:prstGeom prst="rect">
              <a:avLst/>
            </a:prstGeom>
            <a:noFill/>
            <a:ln w="9525">
              <a:noFill/>
              <a:miter lim="800000"/>
              <a:headEnd/>
              <a:tailEnd/>
            </a:ln>
          </p:spPr>
          <p:txBody>
            <a:bodyPr wrap="none">
              <a:spAutoFit/>
            </a:bodyPr>
            <a:lstStyle/>
            <a:p>
              <a:pPr>
                <a:spcAft>
                  <a:spcPts val="300"/>
                </a:spcAft>
              </a:pPr>
              <a:r>
                <a:rPr lang="en-GB" sz="1200" dirty="0">
                  <a:solidFill>
                    <a:schemeClr val="bg1"/>
                  </a:solidFill>
                  <a:cs typeface="Arial" charset="0"/>
                </a:rPr>
                <a:t>*</a:t>
              </a:r>
              <a:r>
                <a:rPr lang="en-GB" sz="1200" baseline="30000" dirty="0">
                  <a:solidFill>
                    <a:schemeClr val="bg1"/>
                  </a:solidFill>
                  <a:cs typeface="Arial" charset="0"/>
                </a:rPr>
                <a:t>#</a:t>
              </a:r>
            </a:p>
          </p:txBody>
        </p:sp>
        <p:sp>
          <p:nvSpPr>
            <p:cNvPr id="288839" name="TextBox 86"/>
            <p:cNvSpPr txBox="1">
              <a:spLocks noChangeArrowheads="1"/>
            </p:cNvSpPr>
            <p:nvPr/>
          </p:nvSpPr>
          <p:spPr bwMode="auto">
            <a:xfrm>
              <a:off x="7608698" y="2125942"/>
              <a:ext cx="340516" cy="301463"/>
            </a:xfrm>
            <a:prstGeom prst="rect">
              <a:avLst/>
            </a:prstGeom>
            <a:noFill/>
            <a:ln w="9525">
              <a:noFill/>
              <a:miter lim="800000"/>
              <a:headEnd/>
              <a:tailEnd/>
            </a:ln>
          </p:spPr>
          <p:txBody>
            <a:bodyPr wrap="none">
              <a:spAutoFit/>
            </a:bodyPr>
            <a:lstStyle/>
            <a:p>
              <a:pPr>
                <a:spcAft>
                  <a:spcPts val="300"/>
                </a:spcAft>
              </a:pPr>
              <a:r>
                <a:rPr lang="en-GB" sz="1200" dirty="0">
                  <a:solidFill>
                    <a:schemeClr val="bg1"/>
                  </a:solidFill>
                  <a:cs typeface="Arial" charset="0"/>
                </a:rPr>
                <a:t>*</a:t>
              </a:r>
              <a:r>
                <a:rPr lang="en-GB" sz="1200" baseline="30000" dirty="0">
                  <a:solidFill>
                    <a:schemeClr val="bg1"/>
                  </a:solidFill>
                  <a:cs typeface="Arial" charset="0"/>
                </a:rPr>
                <a:t>#</a:t>
              </a:r>
            </a:p>
          </p:txBody>
        </p:sp>
        <p:sp>
          <p:nvSpPr>
            <p:cNvPr id="288842" name="TextBox 89"/>
            <p:cNvSpPr txBox="1">
              <a:spLocks noChangeArrowheads="1"/>
            </p:cNvSpPr>
            <p:nvPr/>
          </p:nvSpPr>
          <p:spPr bwMode="auto">
            <a:xfrm>
              <a:off x="6980692" y="3269253"/>
              <a:ext cx="263761" cy="234471"/>
            </a:xfrm>
            <a:prstGeom prst="rect">
              <a:avLst/>
            </a:prstGeom>
            <a:noFill/>
            <a:ln w="9525">
              <a:noFill/>
              <a:miter lim="800000"/>
              <a:headEnd/>
              <a:tailEnd/>
            </a:ln>
          </p:spPr>
          <p:txBody>
            <a:bodyPr wrap="none">
              <a:spAutoFit/>
            </a:bodyPr>
            <a:lstStyle/>
            <a:p>
              <a:pPr>
                <a:spcAft>
                  <a:spcPts val="300"/>
                </a:spcAft>
              </a:pPr>
              <a:r>
                <a:rPr lang="en-GB" sz="1200" baseline="30000">
                  <a:solidFill>
                    <a:schemeClr val="bg1"/>
                  </a:solidFill>
                  <a:cs typeface="Arial" charset="0"/>
                </a:rPr>
                <a:t>§</a:t>
              </a:r>
            </a:p>
          </p:txBody>
        </p:sp>
        <p:sp>
          <p:nvSpPr>
            <p:cNvPr id="288837" name="TextBox 84"/>
            <p:cNvSpPr txBox="1">
              <a:spLocks noChangeArrowheads="1"/>
            </p:cNvSpPr>
            <p:nvPr/>
          </p:nvSpPr>
          <p:spPr bwMode="auto">
            <a:xfrm>
              <a:off x="5751645" y="2293611"/>
              <a:ext cx="340516" cy="301463"/>
            </a:xfrm>
            <a:prstGeom prst="rect">
              <a:avLst/>
            </a:prstGeom>
            <a:noFill/>
            <a:ln w="9525">
              <a:noFill/>
              <a:miter lim="800000"/>
              <a:headEnd/>
              <a:tailEnd/>
            </a:ln>
          </p:spPr>
          <p:txBody>
            <a:bodyPr wrap="none">
              <a:spAutoFit/>
            </a:bodyPr>
            <a:lstStyle/>
            <a:p>
              <a:pPr>
                <a:spcAft>
                  <a:spcPts val="300"/>
                </a:spcAft>
              </a:pPr>
              <a:r>
                <a:rPr lang="en-GB" sz="1200" dirty="0">
                  <a:solidFill>
                    <a:schemeClr val="bg1"/>
                  </a:solidFill>
                  <a:cs typeface="Arial" charset="0"/>
                </a:rPr>
                <a:t>*</a:t>
              </a:r>
              <a:r>
                <a:rPr lang="en-GB" sz="1200" baseline="30000" dirty="0">
                  <a:solidFill>
                    <a:schemeClr val="bg1"/>
                  </a:solidFill>
                  <a:cs typeface="Arial" charset="0"/>
                </a:rPr>
                <a:t>#</a:t>
              </a:r>
            </a:p>
          </p:txBody>
        </p:sp>
        <p:sp>
          <p:nvSpPr>
            <p:cNvPr id="288778" name="TextBox 21"/>
            <p:cNvSpPr txBox="1">
              <a:spLocks noChangeArrowheads="1"/>
            </p:cNvSpPr>
            <p:nvPr/>
          </p:nvSpPr>
          <p:spPr bwMode="auto">
            <a:xfrm>
              <a:off x="4132241" y="1747098"/>
              <a:ext cx="371916" cy="301463"/>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25</a:t>
              </a:r>
            </a:p>
          </p:txBody>
        </p:sp>
        <p:sp>
          <p:nvSpPr>
            <p:cNvPr id="288779" name="TextBox 22"/>
            <p:cNvSpPr txBox="1">
              <a:spLocks noChangeArrowheads="1"/>
            </p:cNvSpPr>
            <p:nvPr/>
          </p:nvSpPr>
          <p:spPr bwMode="auto">
            <a:xfrm>
              <a:off x="4132241" y="2256379"/>
              <a:ext cx="371916" cy="301463"/>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20</a:t>
              </a:r>
            </a:p>
          </p:txBody>
        </p:sp>
        <p:sp>
          <p:nvSpPr>
            <p:cNvPr id="288780" name="TextBox 23"/>
            <p:cNvSpPr txBox="1">
              <a:spLocks noChangeArrowheads="1"/>
            </p:cNvSpPr>
            <p:nvPr/>
          </p:nvSpPr>
          <p:spPr bwMode="auto">
            <a:xfrm>
              <a:off x="4132241" y="2765660"/>
              <a:ext cx="371916" cy="301463"/>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15</a:t>
              </a:r>
            </a:p>
          </p:txBody>
        </p:sp>
        <p:sp>
          <p:nvSpPr>
            <p:cNvPr id="288781" name="TextBox 24"/>
            <p:cNvSpPr txBox="1">
              <a:spLocks noChangeArrowheads="1"/>
            </p:cNvSpPr>
            <p:nvPr/>
          </p:nvSpPr>
          <p:spPr bwMode="auto">
            <a:xfrm>
              <a:off x="4132241" y="3274940"/>
              <a:ext cx="371916" cy="301463"/>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10</a:t>
              </a:r>
            </a:p>
          </p:txBody>
        </p:sp>
        <p:sp>
          <p:nvSpPr>
            <p:cNvPr id="288782" name="TextBox 25"/>
            <p:cNvSpPr txBox="1">
              <a:spLocks noChangeArrowheads="1"/>
            </p:cNvSpPr>
            <p:nvPr/>
          </p:nvSpPr>
          <p:spPr bwMode="auto">
            <a:xfrm>
              <a:off x="4217718" y="3784221"/>
              <a:ext cx="286440" cy="301463"/>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5</a:t>
              </a:r>
            </a:p>
          </p:txBody>
        </p:sp>
        <p:sp>
          <p:nvSpPr>
            <p:cNvPr id="288783" name="TextBox 26"/>
            <p:cNvSpPr txBox="1">
              <a:spLocks noChangeArrowheads="1"/>
            </p:cNvSpPr>
            <p:nvPr/>
          </p:nvSpPr>
          <p:spPr bwMode="auto">
            <a:xfrm>
              <a:off x="4217718" y="4293502"/>
              <a:ext cx="286440" cy="301463"/>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a:t>
              </a:r>
            </a:p>
          </p:txBody>
        </p:sp>
        <p:sp>
          <p:nvSpPr>
            <p:cNvPr id="288784" name="TextBox 27"/>
            <p:cNvSpPr txBox="1">
              <a:spLocks noChangeArrowheads="1"/>
            </p:cNvSpPr>
            <p:nvPr/>
          </p:nvSpPr>
          <p:spPr bwMode="auto">
            <a:xfrm>
              <a:off x="4766103" y="4486578"/>
              <a:ext cx="976334" cy="502438"/>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Pulmonary </a:t>
              </a:r>
              <a:br>
                <a:rPr lang="en-GB" sz="1200">
                  <a:solidFill>
                    <a:schemeClr val="bg1"/>
                  </a:solidFill>
                  <a:cs typeface="Arial" charset="0"/>
                </a:rPr>
              </a:br>
              <a:r>
                <a:rPr lang="en-GB" sz="1200">
                  <a:solidFill>
                    <a:schemeClr val="bg1"/>
                  </a:solidFill>
                  <a:cs typeface="Arial" charset="0"/>
                </a:rPr>
                <a:t>artery</a:t>
              </a:r>
            </a:p>
          </p:txBody>
        </p:sp>
        <p:sp>
          <p:nvSpPr>
            <p:cNvPr id="288785" name="TextBox 28"/>
            <p:cNvSpPr txBox="1">
              <a:spLocks noChangeArrowheads="1"/>
            </p:cNvSpPr>
            <p:nvPr/>
          </p:nvSpPr>
          <p:spPr bwMode="auto">
            <a:xfrm>
              <a:off x="5794662" y="4486578"/>
              <a:ext cx="789189" cy="502438"/>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Left</a:t>
              </a:r>
              <a:br>
                <a:rPr lang="en-GB" sz="1200">
                  <a:solidFill>
                    <a:schemeClr val="bg1"/>
                  </a:solidFill>
                  <a:cs typeface="Arial" charset="0"/>
                </a:rPr>
              </a:br>
              <a:r>
                <a:rPr lang="en-GB" sz="1200">
                  <a:solidFill>
                    <a:schemeClr val="bg1"/>
                  </a:solidFill>
                  <a:cs typeface="Arial" charset="0"/>
                </a:rPr>
                <a:t>ventricle</a:t>
              </a:r>
            </a:p>
          </p:txBody>
        </p:sp>
        <p:sp>
          <p:nvSpPr>
            <p:cNvPr id="288786" name="TextBox 29"/>
            <p:cNvSpPr txBox="1">
              <a:spLocks noChangeArrowheads="1"/>
            </p:cNvSpPr>
            <p:nvPr/>
          </p:nvSpPr>
          <p:spPr bwMode="auto">
            <a:xfrm>
              <a:off x="6690088" y="4486578"/>
              <a:ext cx="823589" cy="502438"/>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Coronary</a:t>
              </a:r>
            </a:p>
            <a:p>
              <a:pPr algn="ctr"/>
              <a:r>
                <a:rPr lang="en-GB" sz="1200">
                  <a:solidFill>
                    <a:schemeClr val="bg1"/>
                  </a:solidFill>
                  <a:cs typeface="Arial" charset="0"/>
                </a:rPr>
                <a:t>Sinus</a:t>
              </a:r>
            </a:p>
          </p:txBody>
        </p:sp>
        <p:sp>
          <p:nvSpPr>
            <p:cNvPr id="288787" name="TextBox 30"/>
            <p:cNvSpPr txBox="1">
              <a:spLocks noChangeArrowheads="1"/>
            </p:cNvSpPr>
            <p:nvPr/>
          </p:nvSpPr>
          <p:spPr bwMode="auto">
            <a:xfrm>
              <a:off x="7538336" y="4486578"/>
              <a:ext cx="978846" cy="502438"/>
            </a:xfrm>
            <a:prstGeom prst="rect">
              <a:avLst/>
            </a:prstGeom>
            <a:noFill/>
            <a:ln w="9525">
              <a:noFill/>
              <a:miter lim="800000"/>
              <a:headEnd/>
              <a:tailEnd/>
            </a:ln>
          </p:spPr>
          <p:txBody>
            <a:bodyPr wrap="none">
              <a:spAutoFit/>
            </a:bodyPr>
            <a:lstStyle/>
            <a:p>
              <a:pPr algn="ctr"/>
              <a:r>
                <a:rPr lang="en-GB" sz="1200">
                  <a:solidFill>
                    <a:schemeClr val="bg1"/>
                  </a:solidFill>
                  <a:cs typeface="Arial" charset="0"/>
                </a:rPr>
                <a:t>Antecubital</a:t>
              </a:r>
              <a:br>
                <a:rPr lang="en-GB" sz="1200">
                  <a:solidFill>
                    <a:schemeClr val="bg1"/>
                  </a:solidFill>
                  <a:cs typeface="Arial" charset="0"/>
                </a:rPr>
              </a:br>
              <a:r>
                <a:rPr lang="en-GB" sz="1200">
                  <a:solidFill>
                    <a:schemeClr val="bg1"/>
                  </a:solidFill>
                  <a:cs typeface="Arial" charset="0"/>
                </a:rPr>
                <a:t>vein</a:t>
              </a:r>
            </a:p>
          </p:txBody>
        </p:sp>
        <p:sp>
          <p:nvSpPr>
            <p:cNvPr id="288788" name="TextBox 31"/>
            <p:cNvSpPr txBox="1">
              <a:spLocks noChangeArrowheads="1"/>
            </p:cNvSpPr>
            <p:nvPr/>
          </p:nvSpPr>
          <p:spPr bwMode="auto">
            <a:xfrm rot="16200000">
              <a:off x="2650736" y="2901768"/>
              <a:ext cx="2590882" cy="502401"/>
            </a:xfrm>
            <a:prstGeom prst="rect">
              <a:avLst/>
            </a:prstGeom>
            <a:noFill/>
            <a:ln w="9525">
              <a:noFill/>
              <a:miter lim="800000"/>
              <a:headEnd/>
              <a:tailEnd/>
            </a:ln>
          </p:spPr>
          <p:txBody>
            <a:bodyPr>
              <a:spAutoFit/>
            </a:bodyPr>
            <a:lstStyle/>
            <a:p>
              <a:pPr algn="ctr"/>
              <a:r>
                <a:rPr lang="en-GB" sz="1200">
                  <a:solidFill>
                    <a:schemeClr val="bg1"/>
                  </a:solidFill>
                  <a:cs typeface="Arial" charset="0"/>
                </a:rPr>
                <a:t>Mean plasma levels </a:t>
              </a:r>
              <a:br>
                <a:rPr lang="en-GB" sz="1200">
                  <a:solidFill>
                    <a:schemeClr val="bg1"/>
                  </a:solidFill>
                  <a:cs typeface="Arial" charset="0"/>
                </a:rPr>
              </a:br>
              <a:r>
                <a:rPr lang="en-GB" sz="1200">
                  <a:solidFill>
                    <a:schemeClr val="bg1"/>
                  </a:solidFill>
                  <a:cs typeface="Arial" charset="0"/>
                </a:rPr>
                <a:t>of relaxin (pg/mL)</a:t>
              </a:r>
            </a:p>
          </p:txBody>
        </p:sp>
        <p:sp>
          <p:nvSpPr>
            <p:cNvPr id="288789" name="Line 10"/>
            <p:cNvSpPr>
              <a:spLocks noChangeShapeType="1"/>
            </p:cNvSpPr>
            <p:nvPr/>
          </p:nvSpPr>
          <p:spPr bwMode="auto">
            <a:xfrm>
              <a:off x="4494414" y="1863533"/>
              <a:ext cx="59056"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790" name="Line 11"/>
            <p:cNvSpPr>
              <a:spLocks noChangeShapeType="1"/>
            </p:cNvSpPr>
            <p:nvPr/>
          </p:nvSpPr>
          <p:spPr bwMode="auto">
            <a:xfrm>
              <a:off x="4494414" y="2373014"/>
              <a:ext cx="59056"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791" name="Line 12"/>
            <p:cNvSpPr>
              <a:spLocks noChangeShapeType="1"/>
            </p:cNvSpPr>
            <p:nvPr/>
          </p:nvSpPr>
          <p:spPr bwMode="auto">
            <a:xfrm>
              <a:off x="4494414" y="2882495"/>
              <a:ext cx="59056"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792" name="Line 13"/>
            <p:cNvSpPr>
              <a:spLocks noChangeShapeType="1"/>
            </p:cNvSpPr>
            <p:nvPr/>
          </p:nvSpPr>
          <p:spPr bwMode="auto">
            <a:xfrm>
              <a:off x="4494414" y="3391976"/>
              <a:ext cx="59056"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793" name="Line 14"/>
            <p:cNvSpPr>
              <a:spLocks noChangeShapeType="1"/>
            </p:cNvSpPr>
            <p:nvPr/>
          </p:nvSpPr>
          <p:spPr bwMode="auto">
            <a:xfrm>
              <a:off x="4494414" y="3900456"/>
              <a:ext cx="59056"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794" name="Line 15"/>
            <p:cNvSpPr>
              <a:spLocks noChangeShapeType="1"/>
            </p:cNvSpPr>
            <p:nvPr/>
          </p:nvSpPr>
          <p:spPr bwMode="auto">
            <a:xfrm>
              <a:off x="4494414" y="4409937"/>
              <a:ext cx="59056" cy="0"/>
            </a:xfrm>
            <a:prstGeom prst="line">
              <a:avLst/>
            </a:prstGeom>
            <a:noFill/>
            <a:ln w="28575">
              <a:solidFill>
                <a:schemeClr val="bg1"/>
              </a:solidFill>
              <a:miter lim="800000"/>
              <a:headEnd/>
              <a:tailEnd/>
            </a:ln>
          </p:spPr>
          <p:txBody>
            <a:bodyPr/>
            <a:lstStyle/>
            <a:p>
              <a:endParaRPr lang="en-US" sz="1800">
                <a:solidFill>
                  <a:schemeClr val="bg1"/>
                </a:solidFill>
                <a:cs typeface="Arial" charset="0"/>
              </a:endParaRPr>
            </a:p>
          </p:txBody>
        </p:sp>
        <p:sp>
          <p:nvSpPr>
            <p:cNvPr id="288795" name="Rectangle 20"/>
            <p:cNvSpPr>
              <a:spLocks noChangeArrowheads="1"/>
            </p:cNvSpPr>
            <p:nvPr/>
          </p:nvSpPr>
          <p:spPr bwMode="auto">
            <a:xfrm>
              <a:off x="4855756" y="2646272"/>
              <a:ext cx="266252" cy="1763665"/>
            </a:xfrm>
            <a:prstGeom prst="rect">
              <a:avLst/>
            </a:prstGeom>
            <a:solidFill>
              <a:schemeClr val="accent1"/>
            </a:solidFill>
            <a:ln w="9525">
              <a:noFill/>
              <a:miter lim="800000"/>
              <a:headEnd/>
              <a:tailEnd/>
            </a:ln>
          </p:spPr>
          <p:txBody>
            <a:bodyPr/>
            <a:lstStyle/>
            <a:p>
              <a:endParaRPr lang="en-US" sz="1400">
                <a:solidFill>
                  <a:schemeClr val="bg1"/>
                </a:solidFill>
                <a:cs typeface="Arial" charset="0"/>
              </a:endParaRPr>
            </a:p>
          </p:txBody>
        </p:sp>
        <p:sp>
          <p:nvSpPr>
            <p:cNvPr id="288796" name="Rectangle 21"/>
            <p:cNvSpPr>
              <a:spLocks noChangeArrowheads="1"/>
            </p:cNvSpPr>
            <p:nvPr/>
          </p:nvSpPr>
          <p:spPr bwMode="auto">
            <a:xfrm>
              <a:off x="5122008" y="3616188"/>
              <a:ext cx="264250" cy="793750"/>
            </a:xfrm>
            <a:prstGeom prst="rect">
              <a:avLst/>
            </a:prstGeom>
            <a:solidFill>
              <a:schemeClr val="accent2"/>
            </a:solidFill>
            <a:ln w="9525">
              <a:noFill/>
              <a:miter lim="800000"/>
              <a:headEnd/>
              <a:tailEnd/>
            </a:ln>
          </p:spPr>
          <p:txBody>
            <a:bodyPr/>
            <a:lstStyle/>
            <a:p>
              <a:endParaRPr lang="en-US" sz="1400">
                <a:solidFill>
                  <a:schemeClr val="bg1"/>
                </a:solidFill>
                <a:cs typeface="Arial" charset="0"/>
              </a:endParaRPr>
            </a:p>
          </p:txBody>
        </p:sp>
        <p:sp>
          <p:nvSpPr>
            <p:cNvPr id="288797" name="Rectangle 22"/>
            <p:cNvSpPr>
              <a:spLocks noChangeArrowheads="1"/>
            </p:cNvSpPr>
            <p:nvPr/>
          </p:nvSpPr>
          <p:spPr bwMode="auto">
            <a:xfrm>
              <a:off x="6043928" y="3608180"/>
              <a:ext cx="266252" cy="801757"/>
            </a:xfrm>
            <a:prstGeom prst="rect">
              <a:avLst/>
            </a:prstGeom>
            <a:solidFill>
              <a:schemeClr val="accent2"/>
            </a:solidFill>
            <a:ln w="9525">
              <a:noFill/>
              <a:miter lim="800000"/>
              <a:headEnd/>
              <a:tailEnd/>
            </a:ln>
          </p:spPr>
          <p:txBody>
            <a:bodyPr/>
            <a:lstStyle/>
            <a:p>
              <a:endParaRPr lang="en-US" sz="1400">
                <a:solidFill>
                  <a:schemeClr val="bg1"/>
                </a:solidFill>
                <a:cs typeface="Arial" charset="0"/>
              </a:endParaRPr>
            </a:p>
          </p:txBody>
        </p:sp>
        <p:sp>
          <p:nvSpPr>
            <p:cNvPr id="288798" name="Rectangle 23"/>
            <p:cNvSpPr>
              <a:spLocks noChangeArrowheads="1"/>
            </p:cNvSpPr>
            <p:nvPr/>
          </p:nvSpPr>
          <p:spPr bwMode="auto">
            <a:xfrm>
              <a:off x="6968755" y="3670239"/>
              <a:ext cx="266252" cy="739699"/>
            </a:xfrm>
            <a:prstGeom prst="rect">
              <a:avLst/>
            </a:prstGeom>
            <a:solidFill>
              <a:schemeClr val="accent2"/>
            </a:solidFill>
            <a:ln w="9525">
              <a:noFill/>
              <a:miter lim="800000"/>
              <a:headEnd/>
              <a:tailEnd/>
            </a:ln>
          </p:spPr>
          <p:txBody>
            <a:bodyPr/>
            <a:lstStyle/>
            <a:p>
              <a:endParaRPr lang="en-US" sz="1400">
                <a:solidFill>
                  <a:schemeClr val="bg1"/>
                </a:solidFill>
                <a:cs typeface="Arial" charset="0"/>
              </a:endParaRPr>
            </a:p>
          </p:txBody>
        </p:sp>
        <p:sp>
          <p:nvSpPr>
            <p:cNvPr id="288799" name="Rectangle 24"/>
            <p:cNvSpPr>
              <a:spLocks noChangeArrowheads="1"/>
            </p:cNvSpPr>
            <p:nvPr/>
          </p:nvSpPr>
          <p:spPr bwMode="auto">
            <a:xfrm>
              <a:off x="7894631" y="3622193"/>
              <a:ext cx="266252" cy="787744"/>
            </a:xfrm>
            <a:prstGeom prst="rect">
              <a:avLst/>
            </a:prstGeom>
            <a:solidFill>
              <a:schemeClr val="accent2"/>
            </a:solidFill>
            <a:ln w="9525">
              <a:noFill/>
              <a:miter lim="800000"/>
              <a:headEnd/>
              <a:tailEnd/>
            </a:ln>
          </p:spPr>
          <p:txBody>
            <a:bodyPr/>
            <a:lstStyle/>
            <a:p>
              <a:endParaRPr lang="en-US" sz="1400">
                <a:solidFill>
                  <a:schemeClr val="bg1"/>
                </a:solidFill>
                <a:cs typeface="Arial" charset="0"/>
              </a:endParaRPr>
            </a:p>
          </p:txBody>
        </p:sp>
        <p:sp>
          <p:nvSpPr>
            <p:cNvPr id="48" name="Rectangle 25"/>
            <p:cNvSpPr>
              <a:spLocks noChangeArrowheads="1"/>
            </p:cNvSpPr>
            <p:nvPr/>
          </p:nvSpPr>
          <p:spPr bwMode="auto">
            <a:xfrm>
              <a:off x="8160403" y="4200147"/>
              <a:ext cx="266047" cy="209053"/>
            </a:xfrm>
            <a:prstGeom prst="rect">
              <a:avLst/>
            </a:prstGeom>
            <a:solidFill>
              <a:schemeClr val="bg1">
                <a:lumMod val="50000"/>
              </a:schemeClr>
            </a:solidFill>
            <a:ln>
              <a:noFill/>
            </a:ln>
          </p:spPr>
          <p:txBody>
            <a:bodyPr/>
            <a:lstStyle/>
            <a:p>
              <a:pPr>
                <a:defRPr/>
              </a:pPr>
              <a:endParaRPr lang="en-GB" sz="1400">
                <a:solidFill>
                  <a:schemeClr val="bg1"/>
                </a:solidFill>
                <a:latin typeface="Arial" pitchFamily="34" charset="0"/>
                <a:cs typeface="Arial" pitchFamily="34" charset="0"/>
              </a:endParaRPr>
            </a:p>
          </p:txBody>
        </p:sp>
        <p:sp>
          <p:nvSpPr>
            <p:cNvPr id="49" name="Rectangle 26"/>
            <p:cNvSpPr>
              <a:spLocks noChangeArrowheads="1"/>
            </p:cNvSpPr>
            <p:nvPr/>
          </p:nvSpPr>
          <p:spPr bwMode="auto">
            <a:xfrm>
              <a:off x="7234421" y="4281350"/>
              <a:ext cx="267774" cy="127850"/>
            </a:xfrm>
            <a:prstGeom prst="rect">
              <a:avLst/>
            </a:prstGeom>
            <a:solidFill>
              <a:schemeClr val="bg1">
                <a:lumMod val="50000"/>
              </a:schemeClr>
            </a:solidFill>
            <a:ln>
              <a:noFill/>
            </a:ln>
          </p:spPr>
          <p:txBody>
            <a:bodyPr/>
            <a:lstStyle/>
            <a:p>
              <a:pPr>
                <a:defRPr/>
              </a:pPr>
              <a:endParaRPr lang="en-GB" sz="1400">
                <a:solidFill>
                  <a:schemeClr val="bg1"/>
                </a:solidFill>
                <a:latin typeface="Arial" pitchFamily="34" charset="0"/>
                <a:cs typeface="Arial" pitchFamily="34" charset="0"/>
              </a:endParaRPr>
            </a:p>
          </p:txBody>
        </p:sp>
        <p:sp>
          <p:nvSpPr>
            <p:cNvPr id="50" name="Rectangle 27"/>
            <p:cNvSpPr>
              <a:spLocks noChangeArrowheads="1"/>
            </p:cNvSpPr>
            <p:nvPr/>
          </p:nvSpPr>
          <p:spPr bwMode="auto">
            <a:xfrm>
              <a:off x="6310166" y="4274439"/>
              <a:ext cx="266047" cy="134761"/>
            </a:xfrm>
            <a:prstGeom prst="rect">
              <a:avLst/>
            </a:prstGeom>
            <a:solidFill>
              <a:schemeClr val="bg1">
                <a:lumMod val="50000"/>
              </a:schemeClr>
            </a:solidFill>
            <a:ln>
              <a:noFill/>
            </a:ln>
          </p:spPr>
          <p:txBody>
            <a:bodyPr/>
            <a:lstStyle/>
            <a:p>
              <a:pPr>
                <a:defRPr/>
              </a:pPr>
              <a:endParaRPr lang="en-GB" sz="1400">
                <a:solidFill>
                  <a:schemeClr val="bg1"/>
                </a:solidFill>
                <a:latin typeface="Arial" pitchFamily="34" charset="0"/>
                <a:cs typeface="Arial" pitchFamily="34" charset="0"/>
              </a:endParaRPr>
            </a:p>
          </p:txBody>
        </p:sp>
        <p:sp>
          <p:nvSpPr>
            <p:cNvPr id="51" name="Rectangle 28"/>
            <p:cNvSpPr>
              <a:spLocks noChangeArrowheads="1"/>
            </p:cNvSpPr>
            <p:nvPr/>
          </p:nvSpPr>
          <p:spPr bwMode="auto">
            <a:xfrm>
              <a:off x="5385912" y="4255434"/>
              <a:ext cx="267774" cy="153766"/>
            </a:xfrm>
            <a:prstGeom prst="rect">
              <a:avLst/>
            </a:prstGeom>
            <a:solidFill>
              <a:schemeClr val="bg1">
                <a:lumMod val="50000"/>
              </a:schemeClr>
            </a:solidFill>
            <a:ln>
              <a:noFill/>
            </a:ln>
          </p:spPr>
          <p:txBody>
            <a:bodyPr/>
            <a:lstStyle/>
            <a:p>
              <a:pPr>
                <a:defRPr/>
              </a:pPr>
              <a:endParaRPr lang="en-GB" sz="1400">
                <a:solidFill>
                  <a:schemeClr val="bg1"/>
                </a:solidFill>
                <a:latin typeface="Arial" pitchFamily="34" charset="0"/>
                <a:cs typeface="Arial" pitchFamily="34" charset="0"/>
              </a:endParaRPr>
            </a:p>
          </p:txBody>
        </p:sp>
        <p:sp>
          <p:nvSpPr>
            <p:cNvPr id="288804" name="Rectangle 29"/>
            <p:cNvSpPr>
              <a:spLocks noChangeArrowheads="1"/>
            </p:cNvSpPr>
            <p:nvPr/>
          </p:nvSpPr>
          <p:spPr bwMode="auto">
            <a:xfrm>
              <a:off x="5777676" y="2730351"/>
              <a:ext cx="266252" cy="1679586"/>
            </a:xfrm>
            <a:prstGeom prst="rect">
              <a:avLst/>
            </a:prstGeom>
            <a:solidFill>
              <a:schemeClr val="accent1"/>
            </a:solidFill>
            <a:ln w="9525">
              <a:noFill/>
              <a:miter lim="800000"/>
              <a:headEnd/>
              <a:tailEnd/>
            </a:ln>
          </p:spPr>
          <p:txBody>
            <a:bodyPr/>
            <a:lstStyle/>
            <a:p>
              <a:endParaRPr lang="en-US" sz="1400">
                <a:solidFill>
                  <a:schemeClr val="bg1"/>
                </a:solidFill>
                <a:cs typeface="Arial" charset="0"/>
              </a:endParaRPr>
            </a:p>
          </p:txBody>
        </p:sp>
        <p:sp>
          <p:nvSpPr>
            <p:cNvPr id="288805" name="Rectangle 30"/>
            <p:cNvSpPr>
              <a:spLocks noChangeArrowheads="1"/>
            </p:cNvSpPr>
            <p:nvPr/>
          </p:nvSpPr>
          <p:spPr bwMode="auto">
            <a:xfrm>
              <a:off x="6704505" y="2314959"/>
              <a:ext cx="264250" cy="2094978"/>
            </a:xfrm>
            <a:prstGeom prst="rect">
              <a:avLst/>
            </a:prstGeom>
            <a:solidFill>
              <a:schemeClr val="accent1"/>
            </a:solidFill>
            <a:ln w="9525">
              <a:noFill/>
              <a:miter lim="800000"/>
              <a:headEnd/>
              <a:tailEnd/>
            </a:ln>
          </p:spPr>
          <p:txBody>
            <a:bodyPr/>
            <a:lstStyle/>
            <a:p>
              <a:endParaRPr lang="en-US" sz="1400">
                <a:solidFill>
                  <a:schemeClr val="bg1"/>
                </a:solidFill>
                <a:cs typeface="Arial" charset="0"/>
              </a:endParaRPr>
            </a:p>
          </p:txBody>
        </p:sp>
        <p:sp>
          <p:nvSpPr>
            <p:cNvPr id="288806" name="Rectangle 31"/>
            <p:cNvSpPr>
              <a:spLocks noChangeArrowheads="1"/>
            </p:cNvSpPr>
            <p:nvPr/>
          </p:nvSpPr>
          <p:spPr bwMode="auto">
            <a:xfrm>
              <a:off x="7628379" y="2597226"/>
              <a:ext cx="266252" cy="1812711"/>
            </a:xfrm>
            <a:prstGeom prst="rect">
              <a:avLst/>
            </a:prstGeom>
            <a:solidFill>
              <a:schemeClr val="accent1"/>
            </a:solidFill>
            <a:ln w="9525">
              <a:noFill/>
              <a:miter lim="800000"/>
              <a:headEnd/>
              <a:tailEnd/>
            </a:ln>
          </p:spPr>
          <p:txBody>
            <a:bodyPr/>
            <a:lstStyle/>
            <a:p>
              <a:endParaRPr lang="en-US" sz="1400">
                <a:solidFill>
                  <a:schemeClr val="bg1"/>
                </a:solidFill>
                <a:cs typeface="Arial" charset="0"/>
              </a:endParaRPr>
            </a:p>
          </p:txBody>
        </p:sp>
        <p:sp>
          <p:nvSpPr>
            <p:cNvPr id="288807" name="Line 32"/>
            <p:cNvSpPr>
              <a:spLocks noChangeShapeType="1"/>
            </p:cNvSpPr>
            <p:nvPr/>
          </p:nvSpPr>
          <p:spPr bwMode="auto">
            <a:xfrm>
              <a:off x="4944840" y="2334978"/>
              <a:ext cx="8808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08" name="Line 33"/>
            <p:cNvSpPr>
              <a:spLocks noChangeShapeType="1"/>
            </p:cNvSpPr>
            <p:nvPr/>
          </p:nvSpPr>
          <p:spPr bwMode="auto">
            <a:xfrm>
              <a:off x="4988881" y="2334978"/>
              <a:ext cx="0" cy="311294"/>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09" name="Line 34"/>
            <p:cNvSpPr>
              <a:spLocks noChangeShapeType="1"/>
            </p:cNvSpPr>
            <p:nvPr/>
          </p:nvSpPr>
          <p:spPr bwMode="auto">
            <a:xfrm>
              <a:off x="5211092" y="3395980"/>
              <a:ext cx="86081"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0" name="Line 35"/>
            <p:cNvSpPr>
              <a:spLocks noChangeShapeType="1"/>
            </p:cNvSpPr>
            <p:nvPr/>
          </p:nvSpPr>
          <p:spPr bwMode="auto">
            <a:xfrm>
              <a:off x="5254133" y="3395980"/>
              <a:ext cx="0" cy="220208"/>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1" name="Line 36"/>
            <p:cNvSpPr>
              <a:spLocks noChangeShapeType="1"/>
            </p:cNvSpPr>
            <p:nvPr/>
          </p:nvSpPr>
          <p:spPr bwMode="auto">
            <a:xfrm>
              <a:off x="5475342" y="4145688"/>
              <a:ext cx="89085"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2" name="Line 37"/>
            <p:cNvSpPr>
              <a:spLocks noChangeShapeType="1"/>
            </p:cNvSpPr>
            <p:nvPr/>
          </p:nvSpPr>
          <p:spPr bwMode="auto">
            <a:xfrm>
              <a:off x="5519884" y="4145688"/>
              <a:ext cx="0" cy="110104"/>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3" name="Line 38"/>
            <p:cNvSpPr>
              <a:spLocks noChangeShapeType="1"/>
            </p:cNvSpPr>
            <p:nvPr/>
          </p:nvSpPr>
          <p:spPr bwMode="auto">
            <a:xfrm>
              <a:off x="6399264" y="4197737"/>
              <a:ext cx="8708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4" name="Line 39"/>
            <p:cNvSpPr>
              <a:spLocks noChangeShapeType="1"/>
            </p:cNvSpPr>
            <p:nvPr/>
          </p:nvSpPr>
          <p:spPr bwMode="auto">
            <a:xfrm>
              <a:off x="6442805" y="4197737"/>
              <a:ext cx="0" cy="76072"/>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5" name="Line 40"/>
            <p:cNvSpPr>
              <a:spLocks noChangeShapeType="1"/>
            </p:cNvSpPr>
            <p:nvPr/>
          </p:nvSpPr>
          <p:spPr bwMode="auto">
            <a:xfrm>
              <a:off x="6133012" y="3383968"/>
              <a:ext cx="8808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6" name="Line 41"/>
            <p:cNvSpPr>
              <a:spLocks noChangeShapeType="1"/>
            </p:cNvSpPr>
            <p:nvPr/>
          </p:nvSpPr>
          <p:spPr bwMode="auto">
            <a:xfrm>
              <a:off x="6177054" y="3383968"/>
              <a:ext cx="0" cy="224212"/>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7" name="Line 42"/>
            <p:cNvSpPr>
              <a:spLocks noChangeShapeType="1"/>
            </p:cNvSpPr>
            <p:nvPr/>
          </p:nvSpPr>
          <p:spPr bwMode="auto">
            <a:xfrm>
              <a:off x="5867761" y="2479114"/>
              <a:ext cx="86081"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8" name="Line 43"/>
            <p:cNvSpPr>
              <a:spLocks noChangeShapeType="1"/>
            </p:cNvSpPr>
            <p:nvPr/>
          </p:nvSpPr>
          <p:spPr bwMode="auto">
            <a:xfrm>
              <a:off x="5910802" y="2479114"/>
              <a:ext cx="0" cy="251237"/>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19" name="Line 44"/>
            <p:cNvSpPr>
              <a:spLocks noChangeShapeType="1"/>
            </p:cNvSpPr>
            <p:nvPr/>
          </p:nvSpPr>
          <p:spPr bwMode="auto">
            <a:xfrm>
              <a:off x="6793590" y="1960625"/>
              <a:ext cx="86081"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0" name="Line 45"/>
            <p:cNvSpPr>
              <a:spLocks noChangeShapeType="1"/>
            </p:cNvSpPr>
            <p:nvPr/>
          </p:nvSpPr>
          <p:spPr bwMode="auto">
            <a:xfrm>
              <a:off x="6836630" y="1960625"/>
              <a:ext cx="0" cy="354334"/>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1" name="Line 46"/>
            <p:cNvSpPr>
              <a:spLocks noChangeShapeType="1"/>
            </p:cNvSpPr>
            <p:nvPr/>
          </p:nvSpPr>
          <p:spPr bwMode="auto">
            <a:xfrm>
              <a:off x="7057839" y="3430012"/>
              <a:ext cx="8808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2" name="Line 47"/>
            <p:cNvSpPr>
              <a:spLocks noChangeShapeType="1"/>
            </p:cNvSpPr>
            <p:nvPr/>
          </p:nvSpPr>
          <p:spPr bwMode="auto">
            <a:xfrm>
              <a:off x="7101881" y="3430012"/>
              <a:ext cx="0" cy="240227"/>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3" name="Line 48"/>
            <p:cNvSpPr>
              <a:spLocks noChangeShapeType="1"/>
            </p:cNvSpPr>
            <p:nvPr/>
          </p:nvSpPr>
          <p:spPr bwMode="auto">
            <a:xfrm>
              <a:off x="7718464" y="2302948"/>
              <a:ext cx="86081"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4" name="Line 49"/>
            <p:cNvSpPr>
              <a:spLocks noChangeShapeType="1"/>
            </p:cNvSpPr>
            <p:nvPr/>
          </p:nvSpPr>
          <p:spPr bwMode="auto">
            <a:xfrm>
              <a:off x="7761504" y="2302948"/>
              <a:ext cx="0" cy="294278"/>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5" name="Line 50"/>
            <p:cNvSpPr>
              <a:spLocks noChangeShapeType="1"/>
            </p:cNvSpPr>
            <p:nvPr/>
          </p:nvSpPr>
          <p:spPr bwMode="auto">
            <a:xfrm>
              <a:off x="7983715" y="3383968"/>
              <a:ext cx="8808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6" name="Line 51"/>
            <p:cNvSpPr>
              <a:spLocks noChangeShapeType="1"/>
            </p:cNvSpPr>
            <p:nvPr/>
          </p:nvSpPr>
          <p:spPr bwMode="auto">
            <a:xfrm>
              <a:off x="8027756" y="3383968"/>
              <a:ext cx="0" cy="238225"/>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7" name="Line 52"/>
            <p:cNvSpPr>
              <a:spLocks noChangeShapeType="1"/>
            </p:cNvSpPr>
            <p:nvPr/>
          </p:nvSpPr>
          <p:spPr bwMode="auto">
            <a:xfrm>
              <a:off x="8249467" y="4044592"/>
              <a:ext cx="88083"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8" name="Line 53"/>
            <p:cNvSpPr>
              <a:spLocks noChangeShapeType="1"/>
            </p:cNvSpPr>
            <p:nvPr/>
          </p:nvSpPr>
          <p:spPr bwMode="auto">
            <a:xfrm>
              <a:off x="8293508" y="4044592"/>
              <a:ext cx="0" cy="155147"/>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29" name="Line 54"/>
            <p:cNvSpPr>
              <a:spLocks noChangeShapeType="1"/>
            </p:cNvSpPr>
            <p:nvPr/>
          </p:nvSpPr>
          <p:spPr bwMode="auto">
            <a:xfrm>
              <a:off x="7325593" y="4189729"/>
              <a:ext cx="86081" cy="0"/>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30" name="Line 55"/>
            <p:cNvSpPr>
              <a:spLocks noChangeShapeType="1"/>
            </p:cNvSpPr>
            <p:nvPr/>
          </p:nvSpPr>
          <p:spPr bwMode="auto">
            <a:xfrm>
              <a:off x="7368633" y="4189729"/>
              <a:ext cx="0" cy="92087"/>
            </a:xfrm>
            <a:prstGeom prst="line">
              <a:avLst/>
            </a:prstGeom>
            <a:noFill/>
            <a:ln w="19050">
              <a:solidFill>
                <a:schemeClr val="bg1"/>
              </a:solidFill>
              <a:miter lim="800000"/>
              <a:headEnd/>
              <a:tailEnd/>
            </a:ln>
          </p:spPr>
          <p:txBody>
            <a:bodyPr/>
            <a:lstStyle/>
            <a:p>
              <a:endParaRPr lang="en-US" sz="1800">
                <a:solidFill>
                  <a:schemeClr val="bg1"/>
                </a:solidFill>
                <a:cs typeface="Arial" charset="0"/>
              </a:endParaRPr>
            </a:p>
          </p:txBody>
        </p:sp>
        <p:sp>
          <p:nvSpPr>
            <p:cNvPr id="288831" name="Freeform 9"/>
            <p:cNvSpPr>
              <a:spLocks/>
            </p:cNvSpPr>
            <p:nvPr/>
          </p:nvSpPr>
          <p:spPr bwMode="auto">
            <a:xfrm>
              <a:off x="4553470" y="1857527"/>
              <a:ext cx="4219993" cy="2552410"/>
            </a:xfrm>
            <a:custGeom>
              <a:avLst/>
              <a:gdLst>
                <a:gd name="T0" fmla="*/ 0 w 4216"/>
                <a:gd name="T1" fmla="*/ 0 h 2550"/>
                <a:gd name="T2" fmla="*/ 0 w 4216"/>
                <a:gd name="T3" fmla="*/ 2552410 h 2550"/>
                <a:gd name="T4" fmla="*/ 4219993 w 4216"/>
                <a:gd name="T5" fmla="*/ 2552410 h 2550"/>
                <a:gd name="T6" fmla="*/ 0 60000 65536"/>
                <a:gd name="T7" fmla="*/ 0 60000 65536"/>
                <a:gd name="T8" fmla="*/ 0 60000 65536"/>
                <a:gd name="T9" fmla="*/ 0 w 4216"/>
                <a:gd name="T10" fmla="*/ 0 h 2550"/>
                <a:gd name="T11" fmla="*/ 4216 w 4216"/>
                <a:gd name="T12" fmla="*/ 2550 h 2550"/>
              </a:gdLst>
              <a:ahLst/>
              <a:cxnLst>
                <a:cxn ang="T6">
                  <a:pos x="T0" y="T1"/>
                </a:cxn>
                <a:cxn ang="T7">
                  <a:pos x="T2" y="T3"/>
                </a:cxn>
                <a:cxn ang="T8">
                  <a:pos x="T4" y="T5"/>
                </a:cxn>
              </a:cxnLst>
              <a:rect l="T9" t="T10" r="T11" b="T12"/>
              <a:pathLst>
                <a:path w="4216" h="2550">
                  <a:moveTo>
                    <a:pt x="0" y="0"/>
                  </a:moveTo>
                  <a:lnTo>
                    <a:pt x="0" y="2550"/>
                  </a:lnTo>
                  <a:lnTo>
                    <a:pt x="4216" y="2550"/>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288832" name="TextBox 79"/>
            <p:cNvSpPr txBox="1">
              <a:spLocks noChangeArrowheads="1"/>
            </p:cNvSpPr>
            <p:nvPr/>
          </p:nvSpPr>
          <p:spPr bwMode="auto">
            <a:xfrm>
              <a:off x="8036695" y="1696707"/>
              <a:ext cx="1183295" cy="787152"/>
            </a:xfrm>
            <a:prstGeom prst="rect">
              <a:avLst/>
            </a:prstGeom>
            <a:noFill/>
            <a:ln w="9525">
              <a:noFill/>
              <a:miter lim="800000"/>
              <a:headEnd/>
              <a:tailEnd/>
            </a:ln>
          </p:spPr>
          <p:txBody>
            <a:bodyPr wrap="none">
              <a:spAutoFit/>
            </a:bodyPr>
            <a:lstStyle/>
            <a:p>
              <a:pPr>
                <a:spcAft>
                  <a:spcPts val="300"/>
                </a:spcAft>
              </a:pPr>
              <a:r>
                <a:rPr lang="en-GB" sz="1200">
                  <a:solidFill>
                    <a:schemeClr val="bg1"/>
                  </a:solidFill>
                  <a:cs typeface="Arial" charset="0"/>
                </a:rPr>
                <a:t>Severe CHF</a:t>
              </a:r>
            </a:p>
            <a:p>
              <a:pPr>
                <a:spcAft>
                  <a:spcPts val="300"/>
                </a:spcAft>
              </a:pPr>
              <a:r>
                <a:rPr lang="en-GB" sz="1200">
                  <a:solidFill>
                    <a:schemeClr val="bg1"/>
                  </a:solidFill>
                  <a:cs typeface="Arial" charset="0"/>
                </a:rPr>
                <a:t>Moderate CHF</a:t>
              </a:r>
            </a:p>
            <a:p>
              <a:pPr>
                <a:spcAft>
                  <a:spcPts val="300"/>
                </a:spcAft>
              </a:pPr>
              <a:r>
                <a:rPr lang="en-GB" sz="1200">
                  <a:solidFill>
                    <a:schemeClr val="bg1"/>
                  </a:solidFill>
                  <a:cs typeface="Arial" charset="0"/>
                </a:rPr>
                <a:t>Controls</a:t>
              </a:r>
            </a:p>
          </p:txBody>
        </p:sp>
        <p:sp>
          <p:nvSpPr>
            <p:cNvPr id="288833" name="Rectangle 80"/>
            <p:cNvSpPr>
              <a:spLocks noChangeArrowheads="1"/>
            </p:cNvSpPr>
            <p:nvPr/>
          </p:nvSpPr>
          <p:spPr bwMode="auto">
            <a:xfrm>
              <a:off x="7933128" y="1775600"/>
              <a:ext cx="101173" cy="101173"/>
            </a:xfrm>
            <a:prstGeom prst="rect">
              <a:avLst/>
            </a:prstGeom>
            <a:solidFill>
              <a:schemeClr val="accent1"/>
            </a:solidFill>
            <a:ln w="9525" algn="ctr">
              <a:noFill/>
              <a:round/>
              <a:headEnd/>
              <a:tailEnd/>
            </a:ln>
          </p:spPr>
          <p:txBody>
            <a:bodyPr/>
            <a:lstStyle/>
            <a:p>
              <a:pPr algn="ctr"/>
              <a:endParaRPr lang="en-US" sz="1400">
                <a:solidFill>
                  <a:schemeClr val="bg1"/>
                </a:solidFill>
                <a:cs typeface="Arial" charset="0"/>
              </a:endParaRPr>
            </a:p>
          </p:txBody>
        </p:sp>
        <p:sp>
          <p:nvSpPr>
            <p:cNvPr id="288834" name="Rectangle 81"/>
            <p:cNvSpPr>
              <a:spLocks noChangeArrowheads="1"/>
            </p:cNvSpPr>
            <p:nvPr/>
          </p:nvSpPr>
          <p:spPr bwMode="auto">
            <a:xfrm>
              <a:off x="7933129" y="2025566"/>
              <a:ext cx="101173" cy="101173"/>
            </a:xfrm>
            <a:prstGeom prst="rect">
              <a:avLst/>
            </a:prstGeom>
            <a:solidFill>
              <a:schemeClr val="accent2"/>
            </a:solidFill>
            <a:ln w="9525" algn="ctr">
              <a:noFill/>
              <a:round/>
              <a:headEnd/>
              <a:tailEnd/>
            </a:ln>
          </p:spPr>
          <p:txBody>
            <a:bodyPr/>
            <a:lstStyle/>
            <a:p>
              <a:pPr algn="ctr"/>
              <a:endParaRPr lang="en-US" sz="1400">
                <a:solidFill>
                  <a:schemeClr val="bg1"/>
                </a:solidFill>
                <a:cs typeface="Arial" charset="0"/>
              </a:endParaRPr>
            </a:p>
          </p:txBody>
        </p:sp>
        <p:sp>
          <p:nvSpPr>
            <p:cNvPr id="83" name="Rectangle 82"/>
            <p:cNvSpPr/>
            <p:nvPr/>
          </p:nvSpPr>
          <p:spPr bwMode="auto">
            <a:xfrm>
              <a:off x="7932362" y="2275487"/>
              <a:ext cx="101927" cy="101935"/>
            </a:xfrm>
            <a:prstGeom prst="rect">
              <a:avLst/>
            </a:prstGeom>
            <a:solidFill>
              <a:schemeClr val="bg1">
                <a:lumMod val="50000"/>
              </a:schemeClr>
            </a:solidFill>
            <a:ln w="9525" cap="flat" cmpd="sng" algn="ctr">
              <a:noFill/>
              <a:prstDash val="solid"/>
              <a:round/>
              <a:headEnd type="none" w="med" len="med"/>
              <a:tailEnd type="none" w="med" len="med"/>
            </a:ln>
            <a:effectLst/>
            <a:extLst/>
          </p:spPr>
          <p:txBody>
            <a:bodyPr/>
            <a:lstStyle/>
            <a:p>
              <a:pPr algn="ctr">
                <a:defRPr/>
              </a:pPr>
              <a:endParaRPr lang="en-GB" sz="1400">
                <a:solidFill>
                  <a:schemeClr val="bg1"/>
                </a:solidFill>
                <a:latin typeface="Arial" pitchFamily="34" charset="0"/>
                <a:cs typeface="Arial" pitchFamily="34" charset="0"/>
              </a:endParaRPr>
            </a:p>
          </p:txBody>
        </p:sp>
        <p:sp>
          <p:nvSpPr>
            <p:cNvPr id="288840" name="TextBox 87"/>
            <p:cNvSpPr txBox="1">
              <a:spLocks noChangeArrowheads="1"/>
            </p:cNvSpPr>
            <p:nvPr/>
          </p:nvSpPr>
          <p:spPr bwMode="auto">
            <a:xfrm>
              <a:off x="5126594" y="3211504"/>
              <a:ext cx="263761" cy="234471"/>
            </a:xfrm>
            <a:prstGeom prst="rect">
              <a:avLst/>
            </a:prstGeom>
            <a:noFill/>
            <a:ln w="9525">
              <a:noFill/>
              <a:miter lim="800000"/>
              <a:headEnd/>
              <a:tailEnd/>
            </a:ln>
          </p:spPr>
          <p:txBody>
            <a:bodyPr wrap="none">
              <a:spAutoFit/>
            </a:bodyPr>
            <a:lstStyle/>
            <a:p>
              <a:pPr>
                <a:spcAft>
                  <a:spcPts val="300"/>
                </a:spcAft>
              </a:pPr>
              <a:r>
                <a:rPr lang="en-GB" sz="1200" baseline="30000" dirty="0">
                  <a:solidFill>
                    <a:schemeClr val="bg1"/>
                  </a:solidFill>
                  <a:cs typeface="Arial" charset="0"/>
                </a:rPr>
                <a:t>§</a:t>
              </a:r>
            </a:p>
          </p:txBody>
        </p:sp>
        <p:sp>
          <p:nvSpPr>
            <p:cNvPr id="288841" name="TextBox 88"/>
            <p:cNvSpPr txBox="1">
              <a:spLocks noChangeArrowheads="1"/>
            </p:cNvSpPr>
            <p:nvPr/>
          </p:nvSpPr>
          <p:spPr bwMode="auto">
            <a:xfrm>
              <a:off x="6062215" y="3202259"/>
              <a:ext cx="263761" cy="234471"/>
            </a:xfrm>
            <a:prstGeom prst="rect">
              <a:avLst/>
            </a:prstGeom>
            <a:noFill/>
            <a:ln w="9525">
              <a:noFill/>
              <a:miter lim="800000"/>
              <a:headEnd/>
              <a:tailEnd/>
            </a:ln>
          </p:spPr>
          <p:txBody>
            <a:bodyPr wrap="none">
              <a:spAutoFit/>
            </a:bodyPr>
            <a:lstStyle/>
            <a:p>
              <a:pPr>
                <a:spcAft>
                  <a:spcPts val="300"/>
                </a:spcAft>
              </a:pPr>
              <a:r>
                <a:rPr lang="en-GB" sz="1200" baseline="30000" dirty="0">
                  <a:solidFill>
                    <a:schemeClr val="bg1"/>
                  </a:solidFill>
                  <a:cs typeface="Arial" charset="0"/>
                </a:rPr>
                <a:t>§</a:t>
              </a:r>
            </a:p>
          </p:txBody>
        </p:sp>
      </p:grpSp>
      <p:sp>
        <p:nvSpPr>
          <p:cNvPr id="87" name="Rectangle 5"/>
          <p:cNvSpPr>
            <a:spLocks noChangeArrowheads="1"/>
          </p:cNvSpPr>
          <p:nvPr/>
        </p:nvSpPr>
        <p:spPr bwMode="auto">
          <a:xfrm>
            <a:off x="6386981" y="6506835"/>
            <a:ext cx="2587567" cy="261610"/>
          </a:xfrm>
          <a:prstGeom prst="rect">
            <a:avLst/>
          </a:prstGeom>
          <a:noFill/>
          <a:ln w="9525">
            <a:noFill/>
            <a:miter lim="800000"/>
            <a:headEnd/>
            <a:tailEnd/>
          </a:ln>
        </p:spPr>
        <p:txBody>
          <a:bodyPr wrap="none">
            <a:spAutoFit/>
          </a:bodyPr>
          <a:lstStyle/>
          <a:p>
            <a:pPr algn="r"/>
            <a:r>
              <a:rPr lang="en-US" sz="1100" dirty="0" err="1" smtClean="0">
                <a:solidFill>
                  <a:schemeClr val="bg1"/>
                </a:solidFill>
                <a:cs typeface="Arial" charset="0"/>
              </a:rPr>
              <a:t>Dschietzig</a:t>
            </a:r>
            <a:r>
              <a:rPr lang="en-US" sz="1100" dirty="0" smtClean="0">
                <a:solidFill>
                  <a:schemeClr val="bg1"/>
                </a:solidFill>
                <a:cs typeface="Arial" charset="0"/>
              </a:rPr>
              <a:t> </a:t>
            </a:r>
            <a:r>
              <a:rPr lang="en-US" sz="1100" dirty="0">
                <a:solidFill>
                  <a:schemeClr val="bg1"/>
                </a:solidFill>
                <a:cs typeface="Arial" charset="0"/>
              </a:rPr>
              <a:t>et al. FASEB J 2001;15:2187–95</a:t>
            </a:r>
          </a:p>
        </p:txBody>
      </p:sp>
    </p:spTree>
    <p:extLst>
      <p:ext uri="{BB962C8B-B14F-4D97-AF65-F5344CB8AC3E}">
        <p14:creationId xmlns="" xmlns:p14="http://schemas.microsoft.com/office/powerpoint/2010/main" val="104331621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7" name="Picture 51" descr="Relaxin.bmp"/>
          <p:cNvPicPr>
            <a:picLocks noChangeAspect="1"/>
          </p:cNvPicPr>
          <p:nvPr/>
        </p:nvPicPr>
        <p:blipFill>
          <a:blip r:embed="rId3" cstate="print"/>
          <a:srcRect/>
          <a:stretch>
            <a:fillRect/>
          </a:stretch>
        </p:blipFill>
        <p:spPr bwMode="auto">
          <a:xfrm>
            <a:off x="3910013" y="1268413"/>
            <a:ext cx="1525587" cy="1403350"/>
          </a:xfrm>
          <a:prstGeom prst="rect">
            <a:avLst/>
          </a:prstGeom>
          <a:noFill/>
          <a:ln w="9525">
            <a:noFill/>
            <a:miter lim="800000"/>
            <a:headEnd/>
            <a:tailEnd/>
          </a:ln>
        </p:spPr>
      </p:pic>
      <p:pic>
        <p:nvPicPr>
          <p:cNvPr id="290818" name="Picture 2"/>
          <p:cNvPicPr>
            <a:picLocks noChangeAspect="1" noChangeArrowheads="1"/>
          </p:cNvPicPr>
          <p:nvPr/>
        </p:nvPicPr>
        <p:blipFill>
          <a:blip r:embed="rId4" cstate="print"/>
          <a:srcRect/>
          <a:stretch>
            <a:fillRect/>
          </a:stretch>
        </p:blipFill>
        <p:spPr bwMode="auto">
          <a:xfrm>
            <a:off x="4525963" y="3548063"/>
            <a:ext cx="720725" cy="574675"/>
          </a:xfrm>
          <a:prstGeom prst="rect">
            <a:avLst/>
          </a:prstGeom>
          <a:noFill/>
          <a:ln w="9525">
            <a:noFill/>
            <a:miter lim="800000"/>
            <a:headEnd/>
            <a:tailEnd/>
          </a:ln>
        </p:spPr>
      </p:pic>
      <p:sp>
        <p:nvSpPr>
          <p:cNvPr id="290819" name="Title 1"/>
          <p:cNvSpPr>
            <a:spLocks noGrp="1"/>
          </p:cNvSpPr>
          <p:nvPr>
            <p:ph type="title"/>
          </p:nvPr>
        </p:nvSpPr>
        <p:spPr>
          <a:xfrm>
            <a:off x="338138" y="133479"/>
            <a:ext cx="7210016" cy="793750"/>
          </a:xfrm>
        </p:spPr>
        <p:txBody>
          <a:bodyPr>
            <a:normAutofit fontScale="90000"/>
          </a:bodyPr>
          <a:lstStyle/>
          <a:p>
            <a:pPr eaLnBrk="1" hangingPunct="1"/>
            <a:r>
              <a:rPr lang="en-GB" sz="2400" dirty="0" err="1" smtClean="0"/>
              <a:t>Serelaxin</a:t>
            </a:r>
            <a:r>
              <a:rPr lang="en-GB" sz="2400" dirty="0" smtClean="0"/>
              <a:t> has potential multi-mechanistic effects which may address the </a:t>
            </a:r>
            <a:r>
              <a:rPr lang="en-GB" sz="2400" dirty="0" err="1" smtClean="0"/>
              <a:t>pathophysiology</a:t>
            </a:r>
            <a:r>
              <a:rPr lang="en-GB" sz="2400" dirty="0" smtClean="0"/>
              <a:t> of AHF</a:t>
            </a:r>
          </a:p>
        </p:txBody>
      </p:sp>
      <p:sp>
        <p:nvSpPr>
          <p:cNvPr id="53" name="Content Placeholder 2"/>
          <p:cNvSpPr txBox="1">
            <a:spLocks/>
          </p:cNvSpPr>
          <p:nvPr/>
        </p:nvSpPr>
        <p:spPr bwMode="gray">
          <a:xfrm>
            <a:off x="3638550" y="1451576"/>
            <a:ext cx="1034493" cy="320675"/>
          </a:xfrm>
          <a:prstGeom prst="rect">
            <a:avLst/>
          </a:prstGeom>
          <a:solidFill>
            <a:schemeClr val="bg1"/>
          </a:solidFill>
          <a:ln w="9525">
            <a:solidFill>
              <a:schemeClr val="bg1"/>
            </a:solidFill>
            <a:miter lim="800000"/>
            <a:headEnd/>
            <a:tailEnd/>
          </a:ln>
        </p:spPr>
        <p:txBody>
          <a:bodyPr/>
          <a:lstStyle/>
          <a:p>
            <a:pPr marL="233363" indent="-233363" algn="ctr" eaLnBrk="0" hangingPunct="0">
              <a:lnSpc>
                <a:spcPct val="95000"/>
              </a:lnSpc>
              <a:spcBef>
                <a:spcPct val="75000"/>
              </a:spcBef>
              <a:buClr>
                <a:srgbClr val="FCAF17"/>
              </a:buClr>
              <a:buSzPct val="110000"/>
              <a:buFont typeface="Wingdings" pitchFamily="2" charset="2"/>
              <a:buNone/>
              <a:defRPr/>
            </a:pPr>
            <a:r>
              <a:rPr lang="en-US" sz="1600" kern="0" dirty="0">
                <a:solidFill>
                  <a:srgbClr val="000000"/>
                </a:solidFill>
                <a:latin typeface="Arial"/>
                <a:cs typeface="Arial" pitchFamily="34" charset="0"/>
              </a:rPr>
              <a:t>Serelaxin</a:t>
            </a:r>
          </a:p>
        </p:txBody>
      </p:sp>
      <p:sp>
        <p:nvSpPr>
          <p:cNvPr id="54" name="Down Arrow 53"/>
          <p:cNvSpPr/>
          <p:nvPr/>
        </p:nvSpPr>
        <p:spPr bwMode="auto">
          <a:xfrm>
            <a:off x="3957836" y="2725761"/>
            <a:ext cx="1296144" cy="648510"/>
          </a:xfrm>
          <a:prstGeom prst="downArrow">
            <a:avLst/>
          </a:prstGeom>
          <a:gradFill flip="none" rotWithShape="1">
            <a:gsLst>
              <a:gs pos="72000">
                <a:srgbClr val="FFCC00"/>
              </a:gs>
              <a:gs pos="0">
                <a:srgbClr val="FCAF17">
                  <a:lumMod val="20000"/>
                  <a:lumOff val="80000"/>
                  <a:alpha val="0"/>
                </a:srgbClr>
              </a:gs>
              <a:gs pos="100000">
                <a:srgbClr val="FCAF17">
                  <a:shade val="100000"/>
                  <a:satMod val="115000"/>
                </a:srgbClr>
              </a:gs>
            </a:gsLst>
            <a:lin ang="5400000" scaled="0"/>
            <a:tileRect/>
          </a:gradFill>
          <a:ln w="9525" cap="flat" cmpd="sng" algn="ctr">
            <a:noFill/>
            <a:prstDash val="solid"/>
            <a:round/>
            <a:headEnd type="none" w="med" len="med"/>
            <a:tailEnd type="none" w="med" len="med"/>
          </a:ln>
          <a:effectLst/>
          <a:extLst/>
        </p:spPr>
        <p:txBody>
          <a:bodyPr/>
          <a:lstStyle/>
          <a:p>
            <a:pPr algn="ctr">
              <a:defRPr/>
            </a:pPr>
            <a:endParaRPr lang="en-US" sz="1600" kern="0" dirty="0">
              <a:solidFill>
                <a:sysClr val="windowText" lastClr="000000"/>
              </a:solidFill>
              <a:latin typeface="Arial" pitchFamily="34" charset="0"/>
              <a:cs typeface="Arial" pitchFamily="34" charset="0"/>
            </a:endParaRPr>
          </a:p>
        </p:txBody>
      </p:sp>
      <p:sp>
        <p:nvSpPr>
          <p:cNvPr id="55" name="Rectangle 54"/>
          <p:cNvSpPr/>
          <p:nvPr/>
        </p:nvSpPr>
        <p:spPr>
          <a:xfrm>
            <a:off x="328613" y="6645275"/>
            <a:ext cx="3208337" cy="246063"/>
          </a:xfrm>
          <a:prstGeom prst="rect">
            <a:avLst/>
          </a:prstGeom>
        </p:spPr>
        <p:txBody>
          <a:bodyPr wrap="none">
            <a:spAutoFit/>
          </a:bodyPr>
          <a:lstStyle/>
          <a:p>
            <a:pPr>
              <a:defRPr/>
            </a:pPr>
            <a:r>
              <a:rPr lang="en-US" sz="1000" kern="0" dirty="0">
                <a:solidFill>
                  <a:prstClr val="black"/>
                </a:solidFill>
                <a:latin typeface="Arial" pitchFamily="34" charset="0"/>
                <a:cs typeface="Arial" pitchFamily="34" charset="0"/>
              </a:rPr>
              <a:t>Adapted from Du et al. Nat Rev Cardiol 2010;7:48–58</a:t>
            </a:r>
          </a:p>
        </p:txBody>
      </p:sp>
      <p:grpSp>
        <p:nvGrpSpPr>
          <p:cNvPr id="2" name="Group 114"/>
          <p:cNvGrpSpPr>
            <a:grpSpLocks/>
          </p:cNvGrpSpPr>
          <p:nvPr/>
        </p:nvGrpSpPr>
        <p:grpSpPr bwMode="auto">
          <a:xfrm>
            <a:off x="206375" y="3762375"/>
            <a:ext cx="4248150" cy="2706688"/>
            <a:chOff x="179512" y="3789040"/>
            <a:chExt cx="4248472" cy="2706920"/>
          </a:xfrm>
        </p:grpSpPr>
        <p:cxnSp>
          <p:nvCxnSpPr>
            <p:cNvPr id="290864" name="Straight Arrow Connector 56"/>
            <p:cNvCxnSpPr>
              <a:cxnSpLocks noChangeShapeType="1"/>
            </p:cNvCxnSpPr>
            <p:nvPr/>
          </p:nvCxnSpPr>
          <p:spPr bwMode="auto">
            <a:xfrm flipH="1">
              <a:off x="3995936" y="5013176"/>
              <a:ext cx="432048" cy="360040"/>
            </a:xfrm>
            <a:prstGeom prst="straightConnector1">
              <a:avLst/>
            </a:prstGeom>
            <a:noFill/>
            <a:ln w="76200" algn="ctr">
              <a:solidFill>
                <a:srgbClr val="634329"/>
              </a:solidFill>
              <a:round/>
              <a:headEnd/>
              <a:tailEnd type="triangle" w="med" len="med"/>
            </a:ln>
          </p:spPr>
        </p:cxnSp>
        <p:grpSp>
          <p:nvGrpSpPr>
            <p:cNvPr id="3" name="Group 111"/>
            <p:cNvGrpSpPr>
              <a:grpSpLocks/>
            </p:cNvGrpSpPr>
            <p:nvPr/>
          </p:nvGrpSpPr>
          <p:grpSpPr bwMode="auto">
            <a:xfrm>
              <a:off x="179512" y="3789040"/>
              <a:ext cx="3956184" cy="2706920"/>
              <a:chOff x="179512" y="3789040"/>
              <a:chExt cx="3956184" cy="2706920"/>
            </a:xfrm>
          </p:grpSpPr>
          <p:sp>
            <p:nvSpPr>
              <p:cNvPr id="59" name="Arc 58"/>
              <p:cNvSpPr/>
              <p:nvPr/>
            </p:nvSpPr>
            <p:spPr bwMode="auto">
              <a:xfrm rot="427382" flipH="1" flipV="1">
                <a:off x="782808" y="4432033"/>
                <a:ext cx="2076607" cy="1728935"/>
              </a:xfrm>
              <a:prstGeom prst="arc">
                <a:avLst>
                  <a:gd name="adj1" fmla="val 13535123"/>
                  <a:gd name="adj2" fmla="val 19482071"/>
                </a:avLst>
              </a:prstGeom>
              <a:noFill/>
              <a:ln w="57150" cap="flat" cmpd="sng" algn="ctr">
                <a:solidFill>
                  <a:srgbClr val="FCAF17"/>
                </a:solidFill>
                <a:prstDash val="solid"/>
                <a:round/>
                <a:headEnd type="triangl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60" name="Arc 59"/>
              <p:cNvSpPr/>
              <p:nvPr/>
            </p:nvSpPr>
            <p:spPr bwMode="auto">
              <a:xfrm rot="18112801" flipH="1">
                <a:off x="859802" y="4266134"/>
                <a:ext cx="1079593" cy="1944835"/>
              </a:xfrm>
              <a:prstGeom prst="arc">
                <a:avLst>
                  <a:gd name="adj1" fmla="val 14666602"/>
                  <a:gd name="adj2" fmla="val 18966951"/>
                </a:avLst>
              </a:prstGeom>
              <a:noFill/>
              <a:ln w="57150" cap="flat" cmpd="sng" algn="ctr">
                <a:solidFill>
                  <a:srgbClr val="FCAF17"/>
                </a:solidFill>
                <a:prstDash val="solid"/>
                <a:round/>
                <a:headEnd type="triangl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61" name="Oval 60"/>
              <p:cNvSpPr/>
              <p:nvPr/>
            </p:nvSpPr>
            <p:spPr bwMode="auto">
              <a:xfrm>
                <a:off x="990787" y="3789040"/>
                <a:ext cx="1762259" cy="1513018"/>
              </a:xfrm>
              <a:prstGeom prst="ellipse">
                <a:avLst/>
              </a:prstGeom>
              <a:solidFill>
                <a:srgbClr val="E44C16">
                  <a:lumMod val="85000"/>
                </a:srgbClr>
              </a:solidFill>
              <a:ln w="9525" cap="flat" cmpd="sng" algn="ctr">
                <a:solidFill>
                  <a:sysClr val="windowText" lastClr="000000"/>
                </a:solidFill>
                <a:prstDash val="solid"/>
                <a:round/>
                <a:headEnd type="non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62" name="Rectangle 61"/>
              <p:cNvSpPr/>
              <p:nvPr/>
            </p:nvSpPr>
            <p:spPr bwMode="auto">
              <a:xfrm>
                <a:off x="1174950" y="3879536"/>
                <a:ext cx="1428858" cy="535033"/>
              </a:xfrm>
              <a:prstGeom prst="rect">
                <a:avLst/>
              </a:prstGeom>
              <a:noFill/>
              <a:ln w="9525" cap="flat" cmpd="sng" algn="ctr">
                <a:noFill/>
                <a:prstDash val="solid"/>
                <a:round/>
                <a:headEnd type="none" w="med" len="med"/>
                <a:tailEnd type="none" w="med" len="med"/>
              </a:ln>
              <a:effectLst/>
              <a:extLst/>
            </p:spPr>
            <p:txBody>
              <a:bodyPr wrap="none" anchor="ctr"/>
              <a:lstStyle/>
              <a:p>
                <a:pPr algn="ctr">
                  <a:defRPr/>
                </a:pPr>
                <a:r>
                  <a:rPr lang="en-US" sz="1600" kern="0" dirty="0" smtClean="0">
                    <a:solidFill>
                      <a:sysClr val="windowText" lastClr="000000"/>
                    </a:solidFill>
                    <a:latin typeface="Arial" pitchFamily="34" charset="0"/>
                    <a:cs typeface="Arial" pitchFamily="34" charset="0"/>
                  </a:rPr>
                  <a:t> </a:t>
                </a:r>
                <a:r>
                  <a:rPr lang="en-US" sz="1600" b="1" kern="0" dirty="0">
                    <a:solidFill>
                      <a:prstClr val="white"/>
                    </a:solidFill>
                    <a:latin typeface="Arial" pitchFamily="34" charset="0"/>
                    <a:cs typeface="Arial" pitchFamily="34" charset="0"/>
                  </a:rPr>
                  <a:t>Remodeling </a:t>
                </a:r>
              </a:p>
            </p:txBody>
          </p:sp>
          <p:cxnSp>
            <p:nvCxnSpPr>
              <p:cNvPr id="290870" name="Straight Arrow Connector 62"/>
              <p:cNvCxnSpPr>
                <a:cxnSpLocks noChangeShapeType="1"/>
              </p:cNvCxnSpPr>
              <p:nvPr/>
            </p:nvCxnSpPr>
            <p:spPr bwMode="auto">
              <a:xfrm flipH="1">
                <a:off x="2915816" y="4437112"/>
                <a:ext cx="936104" cy="0"/>
              </a:xfrm>
              <a:prstGeom prst="straightConnector1">
                <a:avLst/>
              </a:prstGeom>
              <a:noFill/>
              <a:ln w="76200" algn="ctr">
                <a:solidFill>
                  <a:srgbClr val="634329"/>
                </a:solidFill>
                <a:round/>
                <a:headEnd/>
                <a:tailEnd type="triangle" w="med" len="med"/>
              </a:ln>
            </p:spPr>
          </p:cxnSp>
          <p:sp>
            <p:nvSpPr>
              <p:cNvPr id="64" name="Oval 63"/>
              <p:cNvSpPr/>
              <p:nvPr/>
            </p:nvSpPr>
            <p:spPr bwMode="auto">
              <a:xfrm>
                <a:off x="2354552" y="5024221"/>
                <a:ext cx="1781310" cy="1471739"/>
              </a:xfrm>
              <a:prstGeom prst="ellipse">
                <a:avLst/>
              </a:prstGeom>
              <a:solidFill>
                <a:srgbClr val="E44C16">
                  <a:lumMod val="85000"/>
                </a:srgbClr>
              </a:solidFill>
              <a:ln w="9525" cap="flat" cmpd="sng" algn="ctr">
                <a:solidFill>
                  <a:sysClr val="windowText" lastClr="000000"/>
                </a:solidFill>
                <a:prstDash val="solid"/>
                <a:round/>
                <a:headEnd type="non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65" name="Rectangle 64"/>
              <p:cNvSpPr/>
              <p:nvPr/>
            </p:nvSpPr>
            <p:spPr bwMode="auto">
              <a:xfrm>
                <a:off x="2564118" y="5019458"/>
                <a:ext cx="1258983" cy="536621"/>
              </a:xfrm>
              <a:prstGeom prst="rect">
                <a:avLst/>
              </a:prstGeom>
              <a:noFill/>
              <a:ln w="9525" cap="flat" cmpd="sng" algn="ctr">
                <a:noFill/>
                <a:prstDash val="solid"/>
                <a:round/>
                <a:headEnd type="none" w="med" len="med"/>
                <a:tailEnd type="none" w="med" len="med"/>
              </a:ln>
              <a:effectLst/>
              <a:extLst/>
            </p:spPr>
            <p:txBody>
              <a:bodyPr anchor="ctr"/>
              <a:lstStyle/>
              <a:p>
                <a:pPr algn="ctr">
                  <a:defRPr/>
                </a:pPr>
                <a:r>
                  <a:rPr lang="en-US" sz="1600" b="1" kern="0" dirty="0">
                    <a:solidFill>
                      <a:srgbClr val="C00000"/>
                    </a:solidFill>
                    <a:latin typeface="Arial" pitchFamily="34" charset="0"/>
                    <a:cs typeface="Arial" pitchFamily="34" charset="0"/>
                  </a:rPr>
                  <a:t>  </a:t>
                </a:r>
                <a:r>
                  <a:rPr lang="en-US" sz="1600" b="1" kern="0" dirty="0">
                    <a:solidFill>
                      <a:prstClr val="white"/>
                    </a:solidFill>
                    <a:latin typeface="Arial" pitchFamily="34" charset="0"/>
                    <a:cs typeface="Arial" pitchFamily="34" charset="0"/>
                  </a:rPr>
                  <a:t>↓ Fibrosis</a:t>
                </a:r>
              </a:p>
            </p:txBody>
          </p:sp>
          <p:sp>
            <p:nvSpPr>
              <p:cNvPr id="66" name="Rectangle 65"/>
              <p:cNvSpPr/>
              <p:nvPr/>
            </p:nvSpPr>
            <p:spPr bwMode="auto">
              <a:xfrm>
                <a:off x="179512" y="5346511"/>
                <a:ext cx="2016278" cy="579487"/>
              </a:xfrm>
              <a:prstGeom prst="rect">
                <a:avLst/>
              </a:prstGeom>
              <a:solidFill>
                <a:srgbClr val="FCAF17"/>
              </a:solidFill>
              <a:ln w="9525" cap="flat" cmpd="sng" algn="ctr">
                <a:noFill/>
                <a:prstDash val="solid"/>
                <a:round/>
                <a:headEnd type="none" w="med" len="med"/>
                <a:tailEnd type="none" w="med" len="med"/>
              </a:ln>
              <a:effectLst/>
              <a:extLst/>
            </p:spPr>
            <p:txBody>
              <a:bodyPr anchor="ctr"/>
              <a:lstStyle/>
              <a:p>
                <a:pPr marL="361950" algn="ctr">
                  <a:defRPr/>
                </a:pPr>
                <a:r>
                  <a:rPr lang="en-US" sz="1600" kern="0" dirty="0">
                    <a:solidFill>
                      <a:sysClr val="windowText" lastClr="000000"/>
                    </a:solidFill>
                    <a:latin typeface="Arial" pitchFamily="34" charset="0"/>
                    <a:cs typeface="Arial" pitchFamily="34" charset="0"/>
                  </a:rPr>
                  <a:t>↑ </a:t>
                </a:r>
                <a:r>
                  <a:rPr lang="en-US" sz="1600" b="1" kern="0" dirty="0">
                    <a:solidFill>
                      <a:prstClr val="black"/>
                    </a:solidFill>
                    <a:latin typeface="Arial" pitchFamily="34" charset="0"/>
                    <a:cs typeface="Arial" pitchFamily="34" charset="0"/>
                  </a:rPr>
                  <a:t>ECM remodeling</a:t>
                </a:r>
              </a:p>
            </p:txBody>
          </p:sp>
          <p:sp>
            <p:nvSpPr>
              <p:cNvPr id="67" name="Oval 66"/>
              <p:cNvSpPr/>
              <p:nvPr/>
            </p:nvSpPr>
            <p:spPr bwMode="auto">
              <a:xfrm>
                <a:off x="216028" y="5448120"/>
                <a:ext cx="466760" cy="468352"/>
              </a:xfrm>
              <a:prstGeom prst="ellipse">
                <a:avLst/>
              </a:prstGeom>
              <a:solidFill>
                <a:sysClr val="window" lastClr="FFFFFF"/>
              </a:solidFill>
              <a:ln w="9525" cap="flat" cmpd="sng" algn="ctr">
                <a:noFill/>
                <a:prstDash val="solid"/>
                <a:round/>
                <a:headEnd type="none" w="med" len="med"/>
                <a:tailEnd type="none" w="med" len="med"/>
              </a:ln>
              <a:effectLst/>
              <a:extLst/>
            </p:spPr>
            <p:txBody>
              <a:bodyPr anchor="ctr"/>
              <a:lstStyle/>
              <a:p>
                <a:pPr algn="ctr">
                  <a:defRPr/>
                </a:pPr>
                <a:r>
                  <a:rPr lang="en-US" sz="2800" kern="0" dirty="0">
                    <a:solidFill>
                      <a:sysClr val="windowText" lastClr="000000"/>
                    </a:solidFill>
                    <a:latin typeface="Arial" pitchFamily="34" charset="0"/>
                    <a:cs typeface="Arial" pitchFamily="34" charset="0"/>
                  </a:rPr>
                  <a:t>3</a:t>
                </a:r>
              </a:p>
            </p:txBody>
          </p:sp>
          <p:sp>
            <p:nvSpPr>
              <p:cNvPr id="68" name="Rounded Rectangle 67"/>
              <p:cNvSpPr/>
              <p:nvPr/>
            </p:nvSpPr>
            <p:spPr bwMode="auto">
              <a:xfrm>
                <a:off x="1190432" y="4318797"/>
                <a:ext cx="1413993" cy="672973"/>
              </a:xfrm>
              <a:prstGeom prst="roundRect">
                <a:avLst>
                  <a:gd name="adj" fmla="val 9873"/>
                </a:avLst>
              </a:prstGeom>
              <a:solidFill>
                <a:sysClr val="window" lastClr="FFFFFF"/>
              </a:solidFill>
              <a:ln w="9525" cap="flat" cmpd="sng" algn="ctr">
                <a:noFill/>
                <a:prstDash val="solid"/>
                <a:round/>
                <a:headEnd type="none" w="med" len="med"/>
                <a:tailEnd type="none" w="med" len="med"/>
              </a:ln>
              <a:effectLst>
                <a:innerShdw blurRad="76200">
                  <a:prstClr val="black"/>
                </a:innerShdw>
              </a:effectLst>
              <a:extLst/>
            </p:spPr>
            <p:txBody>
              <a:bodyPr wrap="none" lIns="18000" tIns="18000" rIns="18000" bIns="18000" anchor="ctr"/>
              <a:lstStyle/>
              <a:p>
                <a:pPr algn="ctr">
                  <a:defRPr/>
                </a:pPr>
                <a:r>
                  <a:rPr lang="en-US" sz="1200" kern="0" dirty="0">
                    <a:solidFill>
                      <a:sysClr val="windowText" lastClr="000000"/>
                    </a:solidFill>
                    <a:latin typeface="Arial" pitchFamily="34" charset="0"/>
                    <a:cs typeface="Arial" pitchFamily="34" charset="0"/>
                  </a:rPr>
                  <a:t>↑ Matrix </a:t>
                </a:r>
              </a:p>
              <a:p>
                <a:pPr algn="ctr">
                  <a:defRPr/>
                </a:pPr>
                <a:r>
                  <a:rPr lang="en-US" sz="1200" kern="0" dirty="0">
                    <a:solidFill>
                      <a:sysClr val="windowText" lastClr="000000"/>
                    </a:solidFill>
                    <a:latin typeface="Arial" pitchFamily="34" charset="0"/>
                    <a:cs typeface="Arial" pitchFamily="34" charset="0"/>
                  </a:rPr>
                  <a:t>metalloproteinases</a:t>
                </a:r>
              </a:p>
              <a:p>
                <a:pPr algn="ctr">
                  <a:defRPr/>
                </a:pPr>
                <a:r>
                  <a:rPr lang="en-US" sz="1200" kern="0" dirty="0">
                    <a:solidFill>
                      <a:sysClr val="windowText" lastClr="000000"/>
                    </a:solidFill>
                    <a:latin typeface="Arial" pitchFamily="34" charset="0"/>
                    <a:cs typeface="Arial" pitchFamily="34" charset="0"/>
                  </a:rPr>
                  <a:t>↓ Vessel stiffness</a:t>
                </a:r>
              </a:p>
            </p:txBody>
          </p:sp>
          <p:sp>
            <p:nvSpPr>
              <p:cNvPr id="69" name="Rounded Rectangle 68"/>
              <p:cNvSpPr/>
              <p:nvPr/>
            </p:nvSpPr>
            <p:spPr bwMode="auto">
              <a:xfrm>
                <a:off x="2426057" y="5526985"/>
                <a:ext cx="1620123" cy="583714"/>
              </a:xfrm>
              <a:prstGeom prst="roundRect">
                <a:avLst>
                  <a:gd name="adj" fmla="val 9873"/>
                </a:avLst>
              </a:prstGeom>
              <a:solidFill>
                <a:sysClr val="window" lastClr="FFFFFF"/>
              </a:solidFill>
              <a:ln w="9525" cap="flat" cmpd="sng" algn="ctr">
                <a:noFill/>
                <a:prstDash val="solid"/>
                <a:round/>
                <a:headEnd type="none" w="med" len="med"/>
                <a:tailEnd type="none" w="med" len="med"/>
              </a:ln>
              <a:effectLst>
                <a:innerShdw blurRad="76200">
                  <a:prstClr val="black"/>
                </a:innerShdw>
              </a:effectLst>
              <a:extLst/>
            </p:spPr>
            <p:txBody>
              <a:bodyPr wrap="none" lIns="18000" tIns="18000" rIns="18000" bIns="18000" anchor="ctr"/>
              <a:lstStyle/>
              <a:p>
                <a:pPr algn="ctr">
                  <a:defRPr/>
                </a:pPr>
                <a:r>
                  <a:rPr lang="en-US" sz="1200" kern="0" dirty="0">
                    <a:solidFill>
                      <a:sysClr val="windowText" lastClr="000000"/>
                    </a:solidFill>
                    <a:latin typeface="Arial" pitchFamily="34" charset="0"/>
                    <a:cs typeface="Arial" pitchFamily="34" charset="0"/>
                  </a:rPr>
                  <a:t>↓ Collagen synthesis</a:t>
                </a:r>
              </a:p>
              <a:p>
                <a:pPr algn="ctr">
                  <a:defRPr/>
                </a:pPr>
                <a:r>
                  <a:rPr lang="en-US" sz="1200" kern="0" dirty="0">
                    <a:solidFill>
                      <a:sysClr val="windowText" lastClr="000000"/>
                    </a:solidFill>
                    <a:latin typeface="Arial" pitchFamily="34" charset="0"/>
                    <a:cs typeface="Arial" pitchFamily="34" charset="0"/>
                  </a:rPr>
                  <a:t>↑ Collagen breakdown </a:t>
                </a:r>
              </a:p>
            </p:txBody>
          </p:sp>
        </p:grpSp>
      </p:grpSp>
      <p:grpSp>
        <p:nvGrpSpPr>
          <p:cNvPr id="4" name="Group 113"/>
          <p:cNvGrpSpPr>
            <a:grpSpLocks/>
          </p:cNvGrpSpPr>
          <p:nvPr/>
        </p:nvGrpSpPr>
        <p:grpSpPr bwMode="auto">
          <a:xfrm>
            <a:off x="5200650" y="1268413"/>
            <a:ext cx="3787775" cy="5345112"/>
            <a:chOff x="5200390" y="1268760"/>
            <a:chExt cx="3788660" cy="5344434"/>
          </a:xfrm>
        </p:grpSpPr>
        <p:sp>
          <p:nvSpPr>
            <p:cNvPr id="71" name="Arc 70"/>
            <p:cNvSpPr/>
            <p:nvPr/>
          </p:nvSpPr>
          <p:spPr bwMode="auto">
            <a:xfrm rot="17376291" flipV="1">
              <a:off x="4659047" y="2049858"/>
              <a:ext cx="5074594" cy="3585413"/>
            </a:xfrm>
            <a:prstGeom prst="arc">
              <a:avLst>
                <a:gd name="adj1" fmla="val 11699252"/>
                <a:gd name="adj2" fmla="val 20779451"/>
              </a:avLst>
            </a:prstGeom>
            <a:noFill/>
            <a:ln w="57150" cap="flat" cmpd="sng" algn="ctr">
              <a:solidFill>
                <a:srgbClr val="FCAF17"/>
              </a:solidFill>
              <a:prstDash val="solid"/>
              <a:round/>
              <a:headEnd type="triangl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grpSp>
          <p:nvGrpSpPr>
            <p:cNvPr id="5" name="Group 112"/>
            <p:cNvGrpSpPr>
              <a:grpSpLocks/>
            </p:cNvGrpSpPr>
            <p:nvPr/>
          </p:nvGrpSpPr>
          <p:grpSpPr bwMode="auto">
            <a:xfrm>
              <a:off x="5200390" y="1268760"/>
              <a:ext cx="3634636" cy="5344434"/>
              <a:chOff x="5200390" y="1268760"/>
              <a:chExt cx="3634636" cy="5344434"/>
            </a:xfrm>
          </p:grpSpPr>
          <p:sp>
            <p:nvSpPr>
              <p:cNvPr id="73" name="Oval 72"/>
              <p:cNvSpPr/>
              <p:nvPr/>
            </p:nvSpPr>
            <p:spPr bwMode="auto">
              <a:xfrm>
                <a:off x="5200390" y="5044943"/>
                <a:ext cx="1762537" cy="1568251"/>
              </a:xfrm>
              <a:prstGeom prst="ellipse">
                <a:avLst/>
              </a:prstGeom>
              <a:solidFill>
                <a:srgbClr val="E44C16">
                  <a:lumMod val="85000"/>
                </a:srgbClr>
              </a:solidFill>
              <a:ln w="9525" cap="flat" cmpd="sng" algn="ctr">
                <a:solidFill>
                  <a:sysClr val="windowText" lastClr="000000"/>
                </a:solidFill>
                <a:prstDash val="solid"/>
                <a:round/>
                <a:headEnd type="non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74" name="Oval 73"/>
              <p:cNvSpPr/>
              <p:nvPr/>
            </p:nvSpPr>
            <p:spPr bwMode="auto">
              <a:xfrm>
                <a:off x="6732686" y="3789390"/>
                <a:ext cx="1764124" cy="1512695"/>
              </a:xfrm>
              <a:prstGeom prst="ellipse">
                <a:avLst/>
              </a:prstGeom>
              <a:solidFill>
                <a:srgbClr val="E44C16">
                  <a:lumMod val="85000"/>
                </a:srgbClr>
              </a:solidFill>
              <a:ln w="9525" cap="flat" cmpd="sng" algn="ctr">
                <a:solidFill>
                  <a:sysClr val="windowText" lastClr="000000"/>
                </a:solidFill>
                <a:prstDash val="solid"/>
                <a:round/>
                <a:headEnd type="non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75" name="Rectangle 74"/>
              <p:cNvSpPr/>
              <p:nvPr/>
            </p:nvSpPr>
            <p:spPr bwMode="auto">
              <a:xfrm>
                <a:off x="6729510" y="3986215"/>
                <a:ext cx="1778415" cy="534919"/>
              </a:xfrm>
              <a:prstGeom prst="rect">
                <a:avLst/>
              </a:prstGeom>
              <a:noFill/>
              <a:ln w="9525" cap="flat" cmpd="sng" algn="ctr">
                <a:noFill/>
                <a:prstDash val="solid"/>
                <a:round/>
                <a:headEnd type="none" w="med" len="med"/>
                <a:tailEnd type="none" w="med" len="med"/>
              </a:ln>
              <a:effectLst/>
              <a:extLst/>
            </p:spPr>
            <p:txBody>
              <a:bodyPr anchor="ctr"/>
              <a:lstStyle/>
              <a:p>
                <a:pPr algn="ctr">
                  <a:defRPr/>
                </a:pPr>
                <a:r>
                  <a:rPr lang="en-US" sz="1600" b="1" kern="0" dirty="0">
                    <a:solidFill>
                      <a:prstClr val="white"/>
                    </a:solidFill>
                    <a:latin typeface="Arial" pitchFamily="34" charset="0"/>
                    <a:cs typeface="Arial" pitchFamily="34" charset="0"/>
                  </a:rPr>
                  <a:t>↑Tissue healing</a:t>
                </a:r>
              </a:p>
            </p:txBody>
          </p:sp>
          <p:cxnSp>
            <p:nvCxnSpPr>
              <p:cNvPr id="290846" name="Straight Arrow Connector 75"/>
              <p:cNvCxnSpPr>
                <a:cxnSpLocks noChangeShapeType="1"/>
              </p:cNvCxnSpPr>
              <p:nvPr/>
            </p:nvCxnSpPr>
            <p:spPr bwMode="auto">
              <a:xfrm flipV="1">
                <a:off x="5220072" y="3212976"/>
                <a:ext cx="1728192" cy="720080"/>
              </a:xfrm>
              <a:prstGeom prst="straightConnector1">
                <a:avLst/>
              </a:prstGeom>
              <a:noFill/>
              <a:ln w="76200" algn="ctr">
                <a:solidFill>
                  <a:srgbClr val="634329"/>
                </a:solidFill>
                <a:round/>
                <a:headEnd/>
                <a:tailEnd type="triangle" w="med" len="med"/>
              </a:ln>
            </p:spPr>
          </p:cxnSp>
          <p:cxnSp>
            <p:nvCxnSpPr>
              <p:cNvPr id="290847" name="Straight Arrow Connector 76"/>
              <p:cNvCxnSpPr>
                <a:cxnSpLocks noChangeShapeType="1"/>
              </p:cNvCxnSpPr>
              <p:nvPr/>
            </p:nvCxnSpPr>
            <p:spPr bwMode="auto">
              <a:xfrm>
                <a:off x="5436096" y="4437112"/>
                <a:ext cx="936104" cy="0"/>
              </a:xfrm>
              <a:prstGeom prst="straightConnector1">
                <a:avLst/>
              </a:prstGeom>
              <a:noFill/>
              <a:ln w="76200" algn="ctr">
                <a:solidFill>
                  <a:srgbClr val="634329"/>
                </a:solidFill>
                <a:round/>
                <a:headEnd/>
                <a:tailEnd type="triangle" w="med" len="med"/>
              </a:ln>
            </p:spPr>
          </p:cxnSp>
          <p:sp>
            <p:nvSpPr>
              <p:cNvPr id="79" name="Oval 78"/>
              <p:cNvSpPr/>
              <p:nvPr/>
            </p:nvSpPr>
            <p:spPr bwMode="auto">
              <a:xfrm>
                <a:off x="7020090" y="1970346"/>
                <a:ext cx="1732368" cy="1511108"/>
              </a:xfrm>
              <a:prstGeom prst="ellipse">
                <a:avLst/>
              </a:prstGeom>
              <a:solidFill>
                <a:srgbClr val="E44C16">
                  <a:lumMod val="85000"/>
                </a:srgbClr>
              </a:solidFill>
              <a:ln w="9525" cap="flat" cmpd="sng" algn="ctr">
                <a:solidFill>
                  <a:sysClr val="windowText" lastClr="000000"/>
                </a:solidFill>
                <a:prstDash val="solid"/>
                <a:round/>
                <a:headEnd type="non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80" name="Rectangle 79"/>
              <p:cNvSpPr/>
              <p:nvPr/>
            </p:nvSpPr>
            <p:spPr bwMode="auto">
              <a:xfrm>
                <a:off x="6897824" y="2090981"/>
                <a:ext cx="1795881" cy="536507"/>
              </a:xfrm>
              <a:prstGeom prst="rect">
                <a:avLst/>
              </a:prstGeom>
              <a:noFill/>
              <a:ln w="9525" cap="flat" cmpd="sng" algn="ctr">
                <a:noFill/>
                <a:prstDash val="solid"/>
                <a:round/>
                <a:headEnd type="none" w="med" len="med"/>
                <a:tailEnd type="none" w="med" len="med"/>
              </a:ln>
              <a:effectLst/>
              <a:extLst/>
            </p:spPr>
            <p:txBody>
              <a:bodyPr anchor="ctr"/>
              <a:lstStyle/>
              <a:p>
                <a:pPr algn="ctr">
                  <a:defRPr/>
                </a:pPr>
                <a:r>
                  <a:rPr lang="en-US" sz="1600" b="1" kern="0" dirty="0">
                    <a:solidFill>
                      <a:sysClr val="window" lastClr="FFFFFF"/>
                    </a:solidFill>
                    <a:latin typeface="Arial" pitchFamily="34" charset="0"/>
                    <a:cs typeface="Arial" pitchFamily="34" charset="0"/>
                  </a:rPr>
                  <a:t>   ↓ Inflammation</a:t>
                </a:r>
              </a:p>
            </p:txBody>
          </p:sp>
          <p:sp>
            <p:nvSpPr>
              <p:cNvPr id="81" name="Rectangle 80"/>
              <p:cNvSpPr/>
              <p:nvPr/>
            </p:nvSpPr>
            <p:spPr bwMode="auto">
              <a:xfrm>
                <a:off x="5303602" y="5154467"/>
                <a:ext cx="1556113" cy="534919"/>
              </a:xfrm>
              <a:prstGeom prst="rect">
                <a:avLst/>
              </a:prstGeom>
              <a:noFill/>
              <a:ln w="9525" cap="flat" cmpd="sng" algn="ctr">
                <a:noFill/>
                <a:prstDash val="solid"/>
                <a:round/>
                <a:headEnd type="none" w="med" len="med"/>
                <a:tailEnd type="none" w="med" len="med"/>
              </a:ln>
              <a:effectLst/>
              <a:extLst/>
            </p:spPr>
            <p:txBody>
              <a:bodyPr anchor="ctr"/>
              <a:lstStyle/>
              <a:p>
                <a:pPr algn="ctr">
                  <a:defRPr/>
                </a:pPr>
                <a:r>
                  <a:rPr lang="en-US" sz="1600" b="1" kern="0" dirty="0">
                    <a:solidFill>
                      <a:prstClr val="white"/>
                    </a:solidFill>
                    <a:latin typeface="Arial" pitchFamily="34" charset="0"/>
                    <a:cs typeface="Arial" pitchFamily="34" charset="0"/>
                  </a:rPr>
                  <a:t>↑ Cell survival</a:t>
                </a:r>
              </a:p>
            </p:txBody>
          </p:sp>
          <p:sp>
            <p:nvSpPr>
              <p:cNvPr id="82" name="Rectangle 81"/>
              <p:cNvSpPr/>
              <p:nvPr/>
            </p:nvSpPr>
            <p:spPr bwMode="auto">
              <a:xfrm>
                <a:off x="6732686" y="1268760"/>
                <a:ext cx="2102341" cy="579364"/>
              </a:xfrm>
              <a:prstGeom prst="rect">
                <a:avLst/>
              </a:prstGeom>
              <a:solidFill>
                <a:srgbClr val="FCAF17"/>
              </a:solidFill>
              <a:ln w="9525" cap="flat" cmpd="sng" algn="ctr">
                <a:noFill/>
                <a:prstDash val="solid"/>
                <a:round/>
                <a:headEnd type="none" w="med" len="med"/>
                <a:tailEnd type="none" w="med" len="med"/>
              </a:ln>
              <a:effectLst/>
              <a:extLst/>
            </p:spPr>
            <p:txBody>
              <a:bodyPr anchor="ctr"/>
              <a:lstStyle/>
              <a:p>
                <a:pPr marL="361950" algn="ctr">
                  <a:defRPr/>
                </a:pPr>
                <a:r>
                  <a:rPr lang="en-US" sz="2000" b="1" kern="0" dirty="0">
                    <a:solidFill>
                      <a:prstClr val="black"/>
                    </a:solidFill>
                    <a:latin typeface="Arial" pitchFamily="34" charset="0"/>
                    <a:cs typeface="Arial" pitchFamily="34" charset="0"/>
                  </a:rPr>
                  <a:t>↑ </a:t>
                </a:r>
                <a:r>
                  <a:rPr lang="en-US" sz="1600" b="1" kern="0" dirty="0">
                    <a:solidFill>
                      <a:prstClr val="black"/>
                    </a:solidFill>
                    <a:latin typeface="Arial" pitchFamily="34" charset="0"/>
                    <a:cs typeface="Arial" pitchFamily="34" charset="0"/>
                  </a:rPr>
                  <a:t>Cell preservation</a:t>
                </a:r>
              </a:p>
            </p:txBody>
          </p:sp>
          <p:sp>
            <p:nvSpPr>
              <p:cNvPr id="83" name="Oval 82"/>
              <p:cNvSpPr/>
              <p:nvPr/>
            </p:nvSpPr>
            <p:spPr bwMode="auto">
              <a:xfrm>
                <a:off x="6804140" y="1321140"/>
                <a:ext cx="468422" cy="468254"/>
              </a:xfrm>
              <a:prstGeom prst="ellipse">
                <a:avLst/>
              </a:prstGeom>
              <a:solidFill>
                <a:sysClr val="window" lastClr="FFFFFF"/>
              </a:solidFill>
              <a:ln w="9525" cap="flat" cmpd="sng" algn="ctr">
                <a:noFill/>
                <a:prstDash val="solid"/>
                <a:round/>
                <a:headEnd type="none" w="med" len="med"/>
                <a:tailEnd type="none" w="med" len="med"/>
              </a:ln>
              <a:effectLst/>
              <a:extLst/>
            </p:spPr>
            <p:txBody>
              <a:bodyPr anchor="ctr"/>
              <a:lstStyle/>
              <a:p>
                <a:pPr algn="ctr">
                  <a:defRPr/>
                </a:pPr>
                <a:r>
                  <a:rPr lang="en-US" sz="2800" kern="0" dirty="0">
                    <a:solidFill>
                      <a:sysClr val="windowText" lastClr="000000"/>
                    </a:solidFill>
                    <a:latin typeface="Arial" pitchFamily="34" charset="0"/>
                    <a:cs typeface="Arial" pitchFamily="34" charset="0"/>
                  </a:rPr>
                  <a:t>2</a:t>
                </a:r>
              </a:p>
            </p:txBody>
          </p:sp>
          <p:sp>
            <p:nvSpPr>
              <p:cNvPr id="84" name="Arc 83"/>
              <p:cNvSpPr/>
              <p:nvPr/>
            </p:nvSpPr>
            <p:spPr bwMode="auto">
              <a:xfrm rot="18267544" flipV="1">
                <a:off x="5423410" y="2079403"/>
                <a:ext cx="3982532" cy="2589817"/>
              </a:xfrm>
              <a:prstGeom prst="arc">
                <a:avLst>
                  <a:gd name="adj1" fmla="val 16016401"/>
                  <a:gd name="adj2" fmla="val 21480531"/>
                </a:avLst>
              </a:prstGeom>
              <a:noFill/>
              <a:ln w="57150" cap="flat" cmpd="sng" algn="ctr">
                <a:solidFill>
                  <a:srgbClr val="FCAF17"/>
                </a:solidFill>
                <a:prstDash val="solid"/>
                <a:round/>
                <a:headEnd type="triangl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85" name="Arc 84"/>
              <p:cNvSpPr/>
              <p:nvPr/>
            </p:nvSpPr>
            <p:spPr bwMode="auto">
              <a:xfrm rot="3487199" flipH="1" flipV="1">
                <a:off x="7285394" y="1079540"/>
                <a:ext cx="717459" cy="1835579"/>
              </a:xfrm>
              <a:prstGeom prst="arc">
                <a:avLst>
                  <a:gd name="adj1" fmla="val 15467961"/>
                  <a:gd name="adj2" fmla="val 19939713"/>
                </a:avLst>
              </a:prstGeom>
              <a:noFill/>
              <a:ln w="57150" cap="flat" cmpd="sng" algn="ctr">
                <a:solidFill>
                  <a:srgbClr val="FCAF17"/>
                </a:solidFill>
                <a:prstDash val="solid"/>
                <a:round/>
                <a:headEnd type="triangl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86" name="Rounded Rectangle 85"/>
              <p:cNvSpPr/>
              <p:nvPr/>
            </p:nvSpPr>
            <p:spPr bwMode="auto">
              <a:xfrm>
                <a:off x="7212392" y="2518296"/>
                <a:ext cx="1398406" cy="579600"/>
              </a:xfrm>
              <a:prstGeom prst="roundRect">
                <a:avLst/>
              </a:prstGeom>
              <a:solidFill>
                <a:sysClr val="window" lastClr="FFFFFF"/>
              </a:solidFill>
              <a:ln w="9525" cap="flat" cmpd="sng" algn="ctr">
                <a:noFill/>
                <a:prstDash val="solid"/>
                <a:round/>
                <a:headEnd type="none" w="med" len="med"/>
                <a:tailEnd type="none" w="med" len="med"/>
              </a:ln>
              <a:effectLst>
                <a:innerShdw blurRad="76200">
                  <a:prstClr val="black"/>
                </a:innerShdw>
              </a:effectLst>
              <a:extLst/>
            </p:spPr>
            <p:txBody>
              <a:bodyPr wrap="none" lIns="18000" tIns="18000" rIns="18000" bIns="18000" anchor="ctr"/>
              <a:lstStyle/>
              <a:p>
                <a:pPr algn="ctr">
                  <a:defRPr/>
                </a:pPr>
                <a:r>
                  <a:rPr lang="en-US" sz="1200" kern="0" dirty="0">
                    <a:solidFill>
                      <a:sysClr val="windowText" lastClr="000000"/>
                    </a:solidFill>
                    <a:latin typeface="Arial" pitchFamily="34" charset="0"/>
                    <a:cs typeface="Arial" pitchFamily="34" charset="0"/>
                  </a:rPr>
                  <a:t>↓ Inflammatory cell</a:t>
                </a:r>
              </a:p>
              <a:p>
                <a:pPr algn="ctr">
                  <a:defRPr/>
                </a:pPr>
                <a:r>
                  <a:rPr lang="en-US" sz="1200" kern="0" dirty="0">
                    <a:solidFill>
                      <a:sysClr val="windowText" lastClr="000000"/>
                    </a:solidFill>
                    <a:latin typeface="Arial" pitchFamily="34" charset="0"/>
                    <a:cs typeface="Arial" pitchFamily="34" charset="0"/>
                  </a:rPr>
                  <a:t>infiltration</a:t>
                </a:r>
              </a:p>
              <a:p>
                <a:pPr algn="ctr">
                  <a:defRPr/>
                </a:pPr>
                <a:r>
                  <a:rPr lang="en-US" sz="1200" kern="0" dirty="0">
                    <a:solidFill>
                      <a:sysClr val="windowText" lastClr="000000"/>
                    </a:solidFill>
                    <a:latin typeface="Arial" pitchFamily="34" charset="0"/>
                    <a:cs typeface="Arial" pitchFamily="34" charset="0"/>
                  </a:rPr>
                  <a:t>↓ Oxidative stress</a:t>
                </a:r>
              </a:p>
            </p:txBody>
          </p:sp>
          <p:sp>
            <p:nvSpPr>
              <p:cNvPr id="87" name="Rounded Rectangle 86"/>
              <p:cNvSpPr/>
              <p:nvPr/>
            </p:nvSpPr>
            <p:spPr bwMode="auto">
              <a:xfrm>
                <a:off x="6925760" y="4417158"/>
                <a:ext cx="1398406" cy="579600"/>
              </a:xfrm>
              <a:prstGeom prst="roundRect">
                <a:avLst/>
              </a:prstGeom>
              <a:solidFill>
                <a:sysClr val="window" lastClr="FFFFFF"/>
              </a:solidFill>
              <a:ln w="9525" cap="flat" cmpd="sng" algn="ctr">
                <a:noFill/>
                <a:prstDash val="solid"/>
                <a:round/>
                <a:headEnd type="none" w="med" len="med"/>
                <a:tailEnd type="none" w="med" len="med"/>
              </a:ln>
              <a:effectLst>
                <a:innerShdw blurRad="76200">
                  <a:prstClr val="black"/>
                </a:innerShdw>
              </a:effectLst>
              <a:extLst/>
            </p:spPr>
            <p:txBody>
              <a:bodyPr wrap="none" lIns="18000" tIns="18000" rIns="18000" bIns="18000" anchor="ctr"/>
              <a:lstStyle/>
              <a:p>
                <a:pPr algn="ctr">
                  <a:defRPr/>
                </a:pPr>
                <a:r>
                  <a:rPr lang="en-US" sz="1200" kern="0" dirty="0">
                    <a:solidFill>
                      <a:sysClr val="windowText" lastClr="000000"/>
                    </a:solidFill>
                    <a:latin typeface="Arial" pitchFamily="34" charset="0"/>
                    <a:cs typeface="Arial" pitchFamily="34" charset="0"/>
                  </a:rPr>
                  <a:t>↑ Angiogenesis</a:t>
                </a:r>
              </a:p>
              <a:p>
                <a:pPr algn="ctr">
                  <a:defRPr/>
                </a:pPr>
                <a:r>
                  <a:rPr lang="en-US" sz="1200" kern="0" dirty="0">
                    <a:solidFill>
                      <a:sysClr val="windowText" lastClr="000000"/>
                    </a:solidFill>
                    <a:latin typeface="Arial" pitchFamily="34" charset="0"/>
                    <a:cs typeface="Arial" pitchFamily="34" charset="0"/>
                  </a:rPr>
                  <a:t>↑ Stem cell survival </a:t>
                </a:r>
              </a:p>
            </p:txBody>
          </p:sp>
          <p:sp>
            <p:nvSpPr>
              <p:cNvPr id="88" name="Rounded Rectangle 87"/>
              <p:cNvSpPr/>
              <p:nvPr/>
            </p:nvSpPr>
            <p:spPr bwMode="auto">
              <a:xfrm>
                <a:off x="5421415" y="5555849"/>
                <a:ext cx="1342575" cy="771843"/>
              </a:xfrm>
              <a:prstGeom prst="roundRect">
                <a:avLst>
                  <a:gd name="adj" fmla="val 10908"/>
                </a:avLst>
              </a:prstGeom>
              <a:solidFill>
                <a:sysClr val="window" lastClr="FFFFFF"/>
              </a:solidFill>
              <a:ln w="9525" cap="flat" cmpd="sng" algn="ctr">
                <a:noFill/>
                <a:prstDash val="solid"/>
                <a:round/>
                <a:headEnd type="none" w="med" len="med"/>
                <a:tailEnd type="none" w="med" len="med"/>
              </a:ln>
              <a:effectLst>
                <a:innerShdw blurRad="76200">
                  <a:prstClr val="black"/>
                </a:innerShdw>
              </a:effectLst>
              <a:extLst/>
            </p:spPr>
            <p:txBody>
              <a:bodyPr wrap="none" lIns="18000" tIns="18000" rIns="18000" bIns="18000" anchor="ctr"/>
              <a:lstStyle/>
              <a:p>
                <a:pPr algn="ctr">
                  <a:defRPr/>
                </a:pPr>
                <a:r>
                  <a:rPr lang="en-US" sz="1200" kern="0" dirty="0">
                    <a:solidFill>
                      <a:sysClr val="windowText" lastClr="000000"/>
                    </a:solidFill>
                    <a:latin typeface="Arial" pitchFamily="34" charset="0"/>
                    <a:cs typeface="Arial" pitchFamily="34" charset="0"/>
                  </a:rPr>
                  <a:t>↓ Oxidative stress</a:t>
                </a:r>
              </a:p>
              <a:p>
                <a:pPr algn="ctr">
                  <a:defRPr/>
                </a:pPr>
                <a:r>
                  <a:rPr lang="en-US" sz="1200" kern="0" dirty="0">
                    <a:solidFill>
                      <a:sysClr val="windowText" lastClr="000000"/>
                    </a:solidFill>
                    <a:latin typeface="Arial" pitchFamily="34" charset="0"/>
                    <a:cs typeface="Arial" pitchFamily="34" charset="0"/>
                  </a:rPr>
                  <a:t>↓ Apoptosis</a:t>
                </a:r>
              </a:p>
              <a:p>
                <a:pPr algn="ctr">
                  <a:defRPr/>
                </a:pPr>
                <a:r>
                  <a:rPr lang="en-US" sz="1200" kern="0" dirty="0">
                    <a:solidFill>
                      <a:sysClr val="windowText" lastClr="000000"/>
                    </a:solidFill>
                    <a:latin typeface="Arial" pitchFamily="34" charset="0"/>
                    <a:cs typeface="Arial" pitchFamily="34" charset="0"/>
                  </a:rPr>
                  <a:t>↓ Ca</a:t>
                </a:r>
                <a:r>
                  <a:rPr lang="en-US" sz="1200" kern="0" baseline="30000" dirty="0">
                    <a:solidFill>
                      <a:sysClr val="windowText" lastClr="000000"/>
                    </a:solidFill>
                    <a:latin typeface="Arial" pitchFamily="34" charset="0"/>
                    <a:cs typeface="Arial" pitchFamily="34" charset="0"/>
                  </a:rPr>
                  <a:t>2+</a:t>
                </a:r>
                <a:r>
                  <a:rPr lang="en-US" sz="1200" kern="0" dirty="0">
                    <a:solidFill>
                      <a:sysClr val="windowText" lastClr="000000"/>
                    </a:solidFill>
                    <a:latin typeface="Arial" pitchFamily="34" charset="0"/>
                    <a:cs typeface="Arial" pitchFamily="34" charset="0"/>
                  </a:rPr>
                  <a:t> overload</a:t>
                </a:r>
              </a:p>
              <a:p>
                <a:pPr algn="ctr">
                  <a:defRPr/>
                </a:pPr>
                <a:r>
                  <a:rPr lang="en-US" sz="1200" kern="0" dirty="0">
                    <a:solidFill>
                      <a:sysClr val="windowText" lastClr="000000"/>
                    </a:solidFill>
                    <a:latin typeface="Arial" pitchFamily="34" charset="0"/>
                    <a:cs typeface="Arial" pitchFamily="34" charset="0"/>
                  </a:rPr>
                  <a:t>↓ Infarct size</a:t>
                </a:r>
              </a:p>
            </p:txBody>
          </p:sp>
        </p:grpSp>
      </p:grpSp>
      <p:sp>
        <p:nvSpPr>
          <p:cNvPr id="90" name="Oval 89"/>
          <p:cNvSpPr/>
          <p:nvPr/>
        </p:nvSpPr>
        <p:spPr bwMode="auto">
          <a:xfrm>
            <a:off x="368300" y="1874838"/>
            <a:ext cx="2016125" cy="1878012"/>
          </a:xfrm>
          <a:prstGeom prst="ellipse">
            <a:avLst/>
          </a:prstGeom>
          <a:solidFill>
            <a:srgbClr val="E44C16">
              <a:lumMod val="85000"/>
            </a:srgbClr>
          </a:solidFill>
          <a:ln w="9525" cap="flat" cmpd="sng" algn="ctr">
            <a:solidFill>
              <a:sysClr val="windowText" lastClr="000000"/>
            </a:solidFill>
            <a:prstDash val="solid"/>
            <a:round/>
            <a:headEnd type="non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a:p>
            <a:pPr algn="ctr">
              <a:defRPr/>
            </a:pPr>
            <a:endParaRPr lang="en-US" sz="1800" kern="0" dirty="0">
              <a:solidFill>
                <a:prstClr val="black"/>
              </a:solidFill>
              <a:latin typeface="Arial" pitchFamily="34" charset="0"/>
              <a:cs typeface="Arial" pitchFamily="34" charset="0"/>
            </a:endParaRPr>
          </a:p>
        </p:txBody>
      </p:sp>
      <p:sp>
        <p:nvSpPr>
          <p:cNvPr id="91" name="Rectangle 90"/>
          <p:cNvSpPr/>
          <p:nvPr/>
        </p:nvSpPr>
        <p:spPr bwMode="auto">
          <a:xfrm>
            <a:off x="661988" y="2286000"/>
            <a:ext cx="1474787" cy="534988"/>
          </a:xfrm>
          <a:prstGeom prst="rect">
            <a:avLst/>
          </a:prstGeom>
          <a:noFill/>
          <a:ln w="9525" cap="flat" cmpd="sng" algn="ctr">
            <a:noFill/>
            <a:prstDash val="solid"/>
            <a:round/>
            <a:headEnd type="none" w="med" len="med"/>
            <a:tailEnd type="none" w="med" len="med"/>
          </a:ln>
          <a:effectLst/>
          <a:extLst/>
        </p:spPr>
        <p:txBody>
          <a:bodyPr wrap="none" anchor="ctr"/>
          <a:lstStyle/>
          <a:p>
            <a:pPr algn="ctr">
              <a:defRPr/>
            </a:pPr>
            <a:r>
              <a:rPr lang="en-US" sz="1600" b="1" kern="0" dirty="0">
                <a:solidFill>
                  <a:prstClr val="white"/>
                </a:solidFill>
                <a:latin typeface="Arial" pitchFamily="34" charset="0"/>
                <a:cs typeface="Arial" pitchFamily="34" charset="0"/>
              </a:rPr>
              <a:t>Vasorelaxation*</a:t>
            </a:r>
          </a:p>
          <a:p>
            <a:pPr algn="ctr">
              <a:defRPr/>
            </a:pPr>
            <a:endParaRPr lang="en-US" sz="1400" kern="0" dirty="0">
              <a:solidFill>
                <a:sysClr val="window" lastClr="FFFFFF"/>
              </a:solidFill>
              <a:latin typeface="Arial" pitchFamily="34" charset="0"/>
              <a:cs typeface="Arial" pitchFamily="34" charset="0"/>
            </a:endParaRPr>
          </a:p>
          <a:p>
            <a:pPr algn="ctr">
              <a:defRPr/>
            </a:pPr>
            <a:endParaRPr lang="en-US" sz="1600" kern="0" dirty="0">
              <a:solidFill>
                <a:sysClr val="window" lastClr="FFFFFF"/>
              </a:solidFill>
              <a:latin typeface="Arial" pitchFamily="34" charset="0"/>
              <a:cs typeface="Arial" pitchFamily="34" charset="0"/>
            </a:endParaRPr>
          </a:p>
        </p:txBody>
      </p:sp>
      <p:cxnSp>
        <p:nvCxnSpPr>
          <p:cNvPr id="290829" name="Straight Arrow Connector 91"/>
          <p:cNvCxnSpPr>
            <a:cxnSpLocks noChangeShapeType="1"/>
          </p:cNvCxnSpPr>
          <p:nvPr/>
        </p:nvCxnSpPr>
        <p:spPr bwMode="auto">
          <a:xfrm flipH="1" flipV="1">
            <a:off x="2339975" y="3213100"/>
            <a:ext cx="1511300" cy="720725"/>
          </a:xfrm>
          <a:prstGeom prst="straightConnector1">
            <a:avLst/>
          </a:prstGeom>
          <a:noFill/>
          <a:ln w="76200" algn="ctr">
            <a:solidFill>
              <a:srgbClr val="634329"/>
            </a:solidFill>
            <a:round/>
            <a:headEnd/>
            <a:tailEnd type="triangle" w="med" len="med"/>
          </a:ln>
        </p:spPr>
      </p:cxnSp>
      <p:sp>
        <p:nvSpPr>
          <p:cNvPr id="93" name="Rectangle 92"/>
          <p:cNvSpPr/>
          <p:nvPr/>
        </p:nvSpPr>
        <p:spPr bwMode="auto">
          <a:xfrm>
            <a:off x="130175" y="1265238"/>
            <a:ext cx="3090863" cy="579437"/>
          </a:xfrm>
          <a:prstGeom prst="rect">
            <a:avLst/>
          </a:prstGeom>
          <a:solidFill>
            <a:srgbClr val="FCAF17"/>
          </a:solidFill>
          <a:ln w="9525" cap="flat" cmpd="sng" algn="ctr">
            <a:noFill/>
            <a:prstDash val="solid"/>
            <a:round/>
            <a:headEnd type="none" w="med" len="med"/>
            <a:tailEnd type="none" w="med" len="med"/>
          </a:ln>
          <a:effectLst/>
          <a:extLst/>
        </p:spPr>
        <p:txBody>
          <a:bodyPr anchor="ctr"/>
          <a:lstStyle/>
          <a:p>
            <a:pPr marL="361950" algn="ctr">
              <a:defRPr/>
            </a:pPr>
            <a:r>
              <a:rPr lang="en-US" sz="1800" b="1" kern="0" dirty="0">
                <a:solidFill>
                  <a:prstClr val="black"/>
                </a:solidFill>
                <a:latin typeface="Arial" pitchFamily="34" charset="0"/>
                <a:cs typeface="Arial" pitchFamily="34" charset="0"/>
              </a:rPr>
              <a:t>↓</a:t>
            </a:r>
            <a:r>
              <a:rPr lang="en-US" sz="1600" b="1" kern="0" dirty="0">
                <a:solidFill>
                  <a:prstClr val="black"/>
                </a:solidFill>
                <a:latin typeface="Arial" pitchFamily="34" charset="0"/>
                <a:cs typeface="Arial" pitchFamily="34" charset="0"/>
              </a:rPr>
              <a:t> Myocardial overload;     </a:t>
            </a:r>
            <a:r>
              <a:rPr lang="en-US" sz="1600" kern="0" dirty="0">
                <a:solidFill>
                  <a:sysClr val="windowText" lastClr="000000"/>
                </a:solidFill>
                <a:latin typeface="Arial" pitchFamily="34" charset="0"/>
                <a:cs typeface="Arial" pitchFamily="34" charset="0"/>
              </a:rPr>
              <a:t>↑ </a:t>
            </a:r>
            <a:r>
              <a:rPr lang="en-US" sz="1600" b="1" kern="0" dirty="0">
                <a:solidFill>
                  <a:prstClr val="black"/>
                </a:solidFill>
                <a:latin typeface="Arial" pitchFamily="34" charset="0"/>
                <a:cs typeface="Arial" pitchFamily="34" charset="0"/>
              </a:rPr>
              <a:t>Renal function</a:t>
            </a:r>
          </a:p>
        </p:txBody>
      </p:sp>
      <p:sp>
        <p:nvSpPr>
          <p:cNvPr id="94" name="Oval 93"/>
          <p:cNvSpPr/>
          <p:nvPr/>
        </p:nvSpPr>
        <p:spPr bwMode="auto">
          <a:xfrm>
            <a:off x="180975" y="1322388"/>
            <a:ext cx="466725" cy="468312"/>
          </a:xfrm>
          <a:prstGeom prst="ellipse">
            <a:avLst/>
          </a:prstGeom>
          <a:solidFill>
            <a:sysClr val="window" lastClr="FFFFFF"/>
          </a:solidFill>
          <a:ln w="9525" cap="flat" cmpd="sng" algn="ctr">
            <a:noFill/>
            <a:prstDash val="solid"/>
            <a:round/>
            <a:headEnd type="none" w="med" len="med"/>
            <a:tailEnd type="none" w="med" len="med"/>
          </a:ln>
          <a:effectLst/>
          <a:extLst/>
        </p:spPr>
        <p:txBody>
          <a:bodyPr anchor="ctr"/>
          <a:lstStyle/>
          <a:p>
            <a:pPr algn="ctr">
              <a:defRPr/>
            </a:pPr>
            <a:r>
              <a:rPr lang="en-US" sz="2800" kern="0" dirty="0">
                <a:solidFill>
                  <a:sysClr val="windowText" lastClr="000000"/>
                </a:solidFill>
                <a:latin typeface="Arial" pitchFamily="34" charset="0"/>
                <a:cs typeface="Arial" pitchFamily="34" charset="0"/>
              </a:rPr>
              <a:t>1</a:t>
            </a:r>
          </a:p>
        </p:txBody>
      </p:sp>
      <p:sp>
        <p:nvSpPr>
          <p:cNvPr id="95" name="Arc 94"/>
          <p:cNvSpPr/>
          <p:nvPr/>
        </p:nvSpPr>
        <p:spPr bwMode="auto">
          <a:xfrm rot="18621748" flipV="1">
            <a:off x="1528763" y="1130300"/>
            <a:ext cx="717550" cy="1835150"/>
          </a:xfrm>
          <a:prstGeom prst="arc">
            <a:avLst>
              <a:gd name="adj1" fmla="val 15467961"/>
              <a:gd name="adj2" fmla="val 19939713"/>
            </a:avLst>
          </a:prstGeom>
          <a:noFill/>
          <a:ln w="57150" cap="flat" cmpd="sng" algn="ctr">
            <a:solidFill>
              <a:srgbClr val="FCAF17"/>
            </a:solidFill>
            <a:prstDash val="solid"/>
            <a:round/>
            <a:headEnd type="triangle" w="med" len="med"/>
            <a:tailEnd type="none" w="med" len="med"/>
          </a:ln>
          <a:effectLst/>
          <a:extLst/>
        </p:spPr>
        <p:txBody>
          <a:bodyPr/>
          <a:lstStyle/>
          <a:p>
            <a:pPr algn="ctr">
              <a:defRPr/>
            </a:pPr>
            <a:endParaRPr lang="en-US" sz="1800" kern="0" dirty="0">
              <a:solidFill>
                <a:prstClr val="black"/>
              </a:solidFill>
              <a:latin typeface="Arial" pitchFamily="34" charset="0"/>
              <a:cs typeface="Arial" pitchFamily="34" charset="0"/>
            </a:endParaRPr>
          </a:p>
        </p:txBody>
      </p:sp>
      <p:sp>
        <p:nvSpPr>
          <p:cNvPr id="96" name="Rounded Rectangle 95"/>
          <p:cNvSpPr/>
          <p:nvPr/>
        </p:nvSpPr>
        <p:spPr bwMode="auto">
          <a:xfrm>
            <a:off x="598182" y="2514600"/>
            <a:ext cx="1535416" cy="942110"/>
          </a:xfrm>
          <a:prstGeom prst="roundRect">
            <a:avLst>
              <a:gd name="adj" fmla="val 12056"/>
            </a:avLst>
          </a:prstGeom>
          <a:solidFill>
            <a:sysClr val="window" lastClr="FFFFFF"/>
          </a:solidFill>
          <a:ln w="9525" cap="flat" cmpd="sng" algn="ctr">
            <a:noFill/>
            <a:prstDash val="solid"/>
            <a:round/>
            <a:headEnd type="none" w="med" len="med"/>
            <a:tailEnd type="none" w="med" len="med"/>
          </a:ln>
          <a:effectLst>
            <a:innerShdw blurRad="76200">
              <a:prstClr val="black"/>
            </a:innerShdw>
          </a:effectLst>
          <a:extLst/>
        </p:spPr>
        <p:txBody>
          <a:bodyPr wrap="none" lIns="18000" tIns="18000" rIns="18000" bIns="18000" anchor="ctr"/>
          <a:lstStyle/>
          <a:p>
            <a:pPr algn="ctr">
              <a:defRPr/>
            </a:pPr>
            <a:r>
              <a:rPr lang="en-US" sz="1200" kern="0" dirty="0">
                <a:solidFill>
                  <a:sysClr val="windowText" lastClr="000000"/>
                </a:solidFill>
                <a:latin typeface="Arial" pitchFamily="34" charset="0"/>
                <a:cs typeface="Arial" pitchFamily="34" charset="0"/>
              </a:rPr>
              <a:t>↑ Endothelial NO*</a:t>
            </a:r>
          </a:p>
          <a:p>
            <a:pPr algn="ctr">
              <a:defRPr/>
            </a:pPr>
            <a:r>
              <a:rPr lang="en-US" sz="1200" kern="0" dirty="0">
                <a:solidFill>
                  <a:sysClr val="windowText" lastClr="000000"/>
                </a:solidFill>
                <a:latin typeface="Arial" pitchFamily="34" charset="0"/>
                <a:cs typeface="Arial" pitchFamily="34" charset="0"/>
              </a:rPr>
              <a:t>↓ SVR, ↑ RBF, ↑ GFR</a:t>
            </a:r>
          </a:p>
          <a:p>
            <a:pPr algn="ctr">
              <a:defRPr/>
            </a:pPr>
            <a:r>
              <a:rPr lang="en-US" sz="1200" kern="0" dirty="0">
                <a:solidFill>
                  <a:sysClr val="windowText" lastClr="000000"/>
                </a:solidFill>
                <a:latin typeface="Arial" pitchFamily="34" charset="0"/>
                <a:cs typeface="Arial" pitchFamily="34" charset="0"/>
              </a:rPr>
              <a:t>↓ ET-1</a:t>
            </a:r>
          </a:p>
          <a:p>
            <a:pPr algn="ctr">
              <a:defRPr/>
            </a:pPr>
            <a:r>
              <a:rPr lang="en-US" sz="1200" kern="0" dirty="0">
                <a:solidFill>
                  <a:sysClr val="windowText" lastClr="000000"/>
                </a:solidFill>
                <a:latin typeface="Arial" pitchFamily="34" charset="0"/>
                <a:cs typeface="Arial" pitchFamily="34" charset="0"/>
              </a:rPr>
              <a:t>Volume redistribution</a:t>
            </a:r>
          </a:p>
        </p:txBody>
      </p:sp>
      <p:sp>
        <p:nvSpPr>
          <p:cNvPr id="98" name="Rounded Rectangle 8"/>
          <p:cNvSpPr/>
          <p:nvPr/>
        </p:nvSpPr>
        <p:spPr>
          <a:xfrm>
            <a:off x="3638550" y="1211263"/>
            <a:ext cx="1924050" cy="1517650"/>
          </a:xfrm>
          <a:prstGeom prst="roundRect">
            <a:avLst/>
          </a:prstGeom>
          <a:noFill/>
          <a:ln w="25400" cap="flat" cmpd="sng" algn="ctr">
            <a:solidFill>
              <a:srgbClr val="634329"/>
            </a:solidFill>
            <a:prstDash val="solid"/>
          </a:ln>
          <a:effectLst/>
        </p:spPr>
        <p:txBody>
          <a:bodyPr anchor="ctr"/>
          <a:lstStyle/>
          <a:p>
            <a:pPr algn="ctr">
              <a:defRPr/>
            </a:pPr>
            <a:endParaRPr lang="en-GB" sz="1800" kern="0" dirty="0">
              <a:solidFill>
                <a:sysClr val="window" lastClr="FFFFFF"/>
              </a:solidFill>
              <a:latin typeface="Arial"/>
              <a:cs typeface="Arial" pitchFamily="34" charset="0"/>
            </a:endParaRPr>
          </a:p>
        </p:txBody>
      </p:sp>
      <p:sp>
        <p:nvSpPr>
          <p:cNvPr id="51" name="Rectangle 50"/>
          <p:cNvSpPr/>
          <p:nvPr/>
        </p:nvSpPr>
        <p:spPr>
          <a:xfrm>
            <a:off x="338138" y="6151563"/>
            <a:ext cx="5541962" cy="604837"/>
          </a:xfrm>
          <a:prstGeom prst="rect">
            <a:avLst/>
          </a:prstGeom>
        </p:spPr>
        <p:txBody>
          <a:bodyPr>
            <a:spAutoFit/>
          </a:bodyPr>
          <a:lstStyle/>
          <a:p>
            <a:pPr>
              <a:lnSpc>
                <a:spcPts val="1000"/>
              </a:lnSpc>
              <a:defRPr/>
            </a:pPr>
            <a:r>
              <a:rPr lang="en-US" sz="1000" kern="0" dirty="0">
                <a:solidFill>
                  <a:schemeClr val="bg1"/>
                </a:solidFill>
                <a:latin typeface="Arial" pitchFamily="34" charset="0"/>
                <a:cs typeface="Arial" pitchFamily="34" charset="0"/>
              </a:rPr>
              <a:t>*Selective dilation of pre-constricted </a:t>
            </a:r>
            <a:br>
              <a:rPr lang="en-US" sz="1000" kern="0" dirty="0">
                <a:solidFill>
                  <a:schemeClr val="bg1"/>
                </a:solidFill>
                <a:latin typeface="Arial" pitchFamily="34" charset="0"/>
                <a:cs typeface="Arial" pitchFamily="34" charset="0"/>
              </a:rPr>
            </a:br>
            <a:r>
              <a:rPr lang="en-US" sz="1000" kern="0" dirty="0">
                <a:solidFill>
                  <a:schemeClr val="bg1"/>
                </a:solidFill>
                <a:latin typeface="Arial" pitchFamily="34" charset="0"/>
                <a:cs typeface="Arial" pitchFamily="34" charset="0"/>
              </a:rPr>
              <a:t>vessels; AHF=acute heart failure; </a:t>
            </a:r>
            <a:br>
              <a:rPr lang="en-US" sz="1000" kern="0" dirty="0">
                <a:solidFill>
                  <a:schemeClr val="bg1"/>
                </a:solidFill>
                <a:latin typeface="Arial" pitchFamily="34" charset="0"/>
                <a:cs typeface="Arial" pitchFamily="34" charset="0"/>
              </a:rPr>
            </a:br>
            <a:r>
              <a:rPr lang="en-US" sz="1000" kern="0" dirty="0">
                <a:solidFill>
                  <a:schemeClr val="bg1"/>
                </a:solidFill>
                <a:latin typeface="Arial" pitchFamily="34" charset="0"/>
                <a:cs typeface="Arial" pitchFamily="34" charset="0"/>
              </a:rPr>
              <a:t>ECM=extracellular matrix; ET-1=endothelin-1; GFR=glomerular filtration rate; </a:t>
            </a:r>
            <a:br>
              <a:rPr lang="en-US" sz="1000" kern="0" dirty="0">
                <a:solidFill>
                  <a:schemeClr val="bg1"/>
                </a:solidFill>
                <a:latin typeface="Arial" pitchFamily="34" charset="0"/>
                <a:cs typeface="Arial" pitchFamily="34" charset="0"/>
              </a:rPr>
            </a:br>
            <a:r>
              <a:rPr lang="en-US" sz="1000" kern="0" dirty="0">
                <a:solidFill>
                  <a:schemeClr val="bg1"/>
                </a:solidFill>
                <a:latin typeface="Arial" pitchFamily="34" charset="0"/>
                <a:cs typeface="Arial" pitchFamily="34" charset="0"/>
              </a:rPr>
              <a:t>NO=nitric oxide; RBF=renal blood flow; SVR-systemic vascular resistance </a:t>
            </a:r>
          </a:p>
        </p:txBody>
      </p:sp>
      <p:pic>
        <p:nvPicPr>
          <p:cNvPr id="290838" name="Picture 28" descr="9367"/>
          <p:cNvPicPr>
            <a:picLocks noChangeAspect="1" noChangeArrowheads="1"/>
          </p:cNvPicPr>
          <p:nvPr/>
        </p:nvPicPr>
        <p:blipFill>
          <a:blip r:embed="rId5" cstate="print"/>
          <a:srcRect l="15666" r="31334"/>
          <a:stretch>
            <a:fillRect/>
          </a:stretch>
        </p:blipFill>
        <p:spPr bwMode="auto">
          <a:xfrm>
            <a:off x="3992563" y="3382963"/>
            <a:ext cx="552450" cy="830262"/>
          </a:xfrm>
          <a:prstGeom prst="rect">
            <a:avLst/>
          </a:prstGeom>
          <a:noFill/>
          <a:ln w="9525">
            <a:noFill/>
            <a:miter lim="800000"/>
            <a:headEnd/>
            <a:tailEnd/>
          </a:ln>
        </p:spPr>
      </p:pic>
      <p:pic>
        <p:nvPicPr>
          <p:cNvPr id="290839" name="Picture 28"/>
          <p:cNvPicPr>
            <a:picLocks noChangeAspect="1" noChangeArrowheads="1"/>
          </p:cNvPicPr>
          <p:nvPr/>
        </p:nvPicPr>
        <p:blipFill>
          <a:blip r:embed="rId6" cstate="print">
            <a:lum bright="99000" contrast="23000"/>
          </a:blip>
          <a:srcRect/>
          <a:stretch>
            <a:fillRect/>
          </a:stretch>
        </p:blipFill>
        <p:spPr bwMode="auto">
          <a:xfrm>
            <a:off x="4056063" y="4217988"/>
            <a:ext cx="1028700" cy="709612"/>
          </a:xfrm>
          <a:prstGeom prst="rect">
            <a:avLst/>
          </a:prstGeom>
          <a:noFill/>
          <a:ln w="9525">
            <a:noFill/>
            <a:miter lim="800000"/>
            <a:headEnd/>
            <a:tailEnd/>
          </a:ln>
        </p:spPr>
      </p:pic>
      <p:cxnSp>
        <p:nvCxnSpPr>
          <p:cNvPr id="290840" name="Straight Arrow Connector 56"/>
          <p:cNvCxnSpPr>
            <a:cxnSpLocks noChangeShapeType="1"/>
          </p:cNvCxnSpPr>
          <p:nvPr/>
        </p:nvCxnSpPr>
        <p:spPr bwMode="auto">
          <a:xfrm>
            <a:off x="4821238" y="4997450"/>
            <a:ext cx="431800" cy="358775"/>
          </a:xfrm>
          <a:prstGeom prst="straightConnector1">
            <a:avLst/>
          </a:prstGeom>
          <a:noFill/>
          <a:ln w="76200" algn="ctr">
            <a:solidFill>
              <a:srgbClr val="634329"/>
            </a:solidFill>
            <a:round/>
            <a:headEnd/>
            <a:tailEnd type="triangle" w="med" len="med"/>
          </a:ln>
        </p:spPr>
      </p:cxnSp>
    </p:spTree>
    <p:extLst>
      <p:ext uri="{BB962C8B-B14F-4D97-AF65-F5344CB8AC3E}">
        <p14:creationId xmlns="" xmlns:p14="http://schemas.microsoft.com/office/powerpoint/2010/main" val="1759963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Content Placeholder 39"/>
          <p:cNvSpPr>
            <a:spLocks noGrp="1"/>
          </p:cNvSpPr>
          <p:nvPr>
            <p:ph idx="1"/>
          </p:nvPr>
        </p:nvSpPr>
        <p:spPr>
          <a:xfrm>
            <a:off x="242888" y="981297"/>
            <a:ext cx="7500937" cy="872682"/>
          </a:xfrm>
        </p:spPr>
        <p:txBody>
          <a:bodyPr/>
          <a:lstStyle/>
          <a:p>
            <a:pPr>
              <a:buNone/>
            </a:pPr>
            <a:r>
              <a:rPr lang="en-GB" sz="1600" dirty="0" smtClean="0"/>
              <a:t>A Phase III, multicenter, randomized, double-blind, placebo-controlled study to assess the efficacy and safety of </a:t>
            </a:r>
            <a:r>
              <a:rPr lang="en-GB" sz="1600" dirty="0" err="1" smtClean="0"/>
              <a:t>serelaxin</a:t>
            </a:r>
            <a:r>
              <a:rPr lang="en-GB" sz="1600" dirty="0" smtClean="0"/>
              <a:t>, in addition to standard therapy, in subjects hospitalized for AHF</a:t>
            </a:r>
          </a:p>
          <a:p>
            <a:pPr>
              <a:buNone/>
            </a:pPr>
            <a:endParaRPr lang="en-GB" sz="1600" dirty="0" smtClean="0"/>
          </a:p>
          <a:p>
            <a:pPr>
              <a:buNone/>
            </a:pPr>
            <a:endParaRPr lang="en-GB" sz="1600" dirty="0" smtClean="0"/>
          </a:p>
        </p:txBody>
      </p:sp>
      <p:sp>
        <p:nvSpPr>
          <p:cNvPr id="329730" name="Title 2"/>
          <p:cNvSpPr>
            <a:spLocks noGrp="1"/>
          </p:cNvSpPr>
          <p:nvPr>
            <p:ph type="title"/>
          </p:nvPr>
        </p:nvSpPr>
        <p:spPr/>
        <p:txBody>
          <a:bodyPr/>
          <a:lstStyle/>
          <a:p>
            <a:r>
              <a:rPr lang="en-GB" dirty="0" smtClean="0"/>
              <a:t>RELAX-AHF: study design</a:t>
            </a:r>
          </a:p>
        </p:txBody>
      </p:sp>
      <p:grpSp>
        <p:nvGrpSpPr>
          <p:cNvPr id="2" name="Group 37"/>
          <p:cNvGrpSpPr>
            <a:grpSpLocks/>
          </p:cNvGrpSpPr>
          <p:nvPr/>
        </p:nvGrpSpPr>
        <p:grpSpPr bwMode="auto">
          <a:xfrm>
            <a:off x="3173413" y="3132138"/>
            <a:ext cx="5616575" cy="422275"/>
            <a:chOff x="3164545" y="3251200"/>
            <a:chExt cx="5181596" cy="316753"/>
          </a:xfrm>
        </p:grpSpPr>
        <p:sp>
          <p:nvSpPr>
            <p:cNvPr id="6" name="Pentagon 5"/>
            <p:cNvSpPr/>
            <p:nvPr/>
          </p:nvSpPr>
          <p:spPr bwMode="auto">
            <a:xfrm>
              <a:off x="3173332" y="3251200"/>
              <a:ext cx="5172809" cy="316753"/>
            </a:xfrm>
            <a:prstGeom prst="homePlate">
              <a:avLst/>
            </a:prstGeom>
            <a:solidFill>
              <a:schemeClr val="bg1">
                <a:lumMod val="85000"/>
              </a:schemeClr>
            </a:solidFill>
            <a:ln w="9525" cap="flat" cmpd="sng" algn="ctr">
              <a:solidFill>
                <a:schemeClr val="bg1">
                  <a:lumMod val="85000"/>
                </a:schemeClr>
              </a:solidFill>
              <a:prstDash val="solid"/>
              <a:round/>
              <a:headEnd type="none" w="med" len="med"/>
              <a:tailEnd type="none" w="med" len="med"/>
            </a:ln>
            <a:effectLst/>
            <a:extLst/>
          </p:spPr>
          <p:txBody>
            <a:bodyPr/>
            <a:lstStyle/>
            <a:p>
              <a:pPr algn="ctr">
                <a:defRPr/>
              </a:pPr>
              <a:endParaRPr lang="en-GB" sz="1300" dirty="0">
                <a:solidFill>
                  <a:srgbClr val="000000"/>
                </a:solidFill>
                <a:latin typeface="Arial" pitchFamily="34" charset="0"/>
                <a:cs typeface="Arial" pitchFamily="34" charset="0"/>
              </a:endParaRPr>
            </a:p>
          </p:txBody>
        </p:sp>
        <p:sp>
          <p:nvSpPr>
            <p:cNvPr id="7" name="Pentagon 39"/>
            <p:cNvSpPr>
              <a:spLocks noChangeArrowheads="1"/>
            </p:cNvSpPr>
            <p:nvPr/>
          </p:nvSpPr>
          <p:spPr bwMode="auto">
            <a:xfrm>
              <a:off x="3164545" y="3251200"/>
              <a:ext cx="2250138" cy="316753"/>
            </a:xfrm>
            <a:prstGeom prst="homePlate">
              <a:avLst>
                <a:gd name="adj" fmla="val 49989"/>
              </a:avLst>
            </a:prstGeom>
            <a:solidFill>
              <a:srgbClr val="7F7F7F"/>
            </a:solidFill>
            <a:ln w="9525" algn="ctr">
              <a:solidFill>
                <a:srgbClr val="69676D"/>
              </a:solidFill>
              <a:round/>
              <a:headEnd/>
              <a:tailEnd/>
            </a:ln>
            <a:scene3d>
              <a:camera prst="orthographicFront"/>
              <a:lightRig rig="threePt" dir="t"/>
            </a:scene3d>
            <a:sp3d>
              <a:bevelT w="63500" h="25400"/>
            </a:sp3d>
          </p:spPr>
          <p:txBody>
            <a:bodyPr/>
            <a:lstStyle/>
            <a:p>
              <a:pPr algn="ctr">
                <a:defRPr/>
              </a:pPr>
              <a:endParaRPr lang="en-GB" sz="1300" dirty="0">
                <a:solidFill>
                  <a:srgbClr val="000000"/>
                </a:solidFill>
                <a:latin typeface="Arial" pitchFamily="34" charset="0"/>
                <a:cs typeface="Arial" pitchFamily="34" charset="0"/>
              </a:endParaRPr>
            </a:p>
          </p:txBody>
        </p:sp>
      </p:grpSp>
      <p:grpSp>
        <p:nvGrpSpPr>
          <p:cNvPr id="3" name="Group 36"/>
          <p:cNvGrpSpPr>
            <a:grpSpLocks/>
          </p:cNvGrpSpPr>
          <p:nvPr/>
        </p:nvGrpSpPr>
        <p:grpSpPr bwMode="auto">
          <a:xfrm>
            <a:off x="3182938" y="3717925"/>
            <a:ext cx="5614987" cy="422275"/>
            <a:chOff x="3164545" y="3251200"/>
            <a:chExt cx="5181596" cy="316753"/>
          </a:xfrm>
        </p:grpSpPr>
        <p:sp>
          <p:nvSpPr>
            <p:cNvPr id="329762" name="Pentagon 34"/>
            <p:cNvSpPr>
              <a:spLocks noChangeArrowheads="1"/>
            </p:cNvSpPr>
            <p:nvPr/>
          </p:nvSpPr>
          <p:spPr bwMode="auto">
            <a:xfrm>
              <a:off x="3173506" y="3251200"/>
              <a:ext cx="5172635" cy="316753"/>
            </a:xfrm>
            <a:prstGeom prst="homePlate">
              <a:avLst>
                <a:gd name="adj" fmla="val 49973"/>
              </a:avLst>
            </a:prstGeom>
            <a:solidFill>
              <a:srgbClr val="F1A465"/>
            </a:solidFill>
            <a:ln w="9525" algn="ctr">
              <a:solidFill>
                <a:srgbClr val="F1A465"/>
              </a:solidFill>
              <a:round/>
              <a:headEnd/>
              <a:tailEnd/>
            </a:ln>
          </p:spPr>
          <p:txBody>
            <a:bodyPr/>
            <a:lstStyle/>
            <a:p>
              <a:pPr algn="ctr"/>
              <a:endParaRPr lang="en-US" sz="1300">
                <a:solidFill>
                  <a:srgbClr val="000000"/>
                </a:solidFill>
              </a:endParaRPr>
            </a:p>
          </p:txBody>
        </p:sp>
        <p:sp>
          <p:nvSpPr>
            <p:cNvPr id="10" name="Pentagon 35"/>
            <p:cNvSpPr>
              <a:spLocks noChangeArrowheads="1"/>
            </p:cNvSpPr>
            <p:nvPr/>
          </p:nvSpPr>
          <p:spPr bwMode="auto">
            <a:xfrm>
              <a:off x="3164545" y="3251200"/>
              <a:ext cx="2250138" cy="316753"/>
            </a:xfrm>
            <a:prstGeom prst="homePlate">
              <a:avLst>
                <a:gd name="adj" fmla="val 49989"/>
              </a:avLst>
            </a:prstGeom>
            <a:solidFill>
              <a:srgbClr val="E44C16"/>
            </a:solidFill>
            <a:ln w="9525" algn="ctr">
              <a:solidFill>
                <a:srgbClr val="EC8026"/>
              </a:solidFill>
              <a:round/>
              <a:headEnd/>
              <a:tailEnd/>
            </a:ln>
            <a:scene3d>
              <a:camera prst="orthographicFront"/>
              <a:lightRig rig="threePt" dir="t"/>
            </a:scene3d>
            <a:sp3d>
              <a:bevelT w="63500" h="25400"/>
            </a:sp3d>
          </p:spPr>
          <p:txBody>
            <a:bodyPr/>
            <a:lstStyle/>
            <a:p>
              <a:pPr algn="ctr">
                <a:defRPr/>
              </a:pPr>
              <a:endParaRPr lang="en-GB" sz="1300" dirty="0">
                <a:solidFill>
                  <a:srgbClr val="000000"/>
                </a:solidFill>
                <a:latin typeface="Arial" pitchFamily="34" charset="0"/>
                <a:cs typeface="Arial" pitchFamily="34" charset="0"/>
              </a:endParaRPr>
            </a:p>
          </p:txBody>
        </p:sp>
      </p:grpSp>
      <p:sp>
        <p:nvSpPr>
          <p:cNvPr id="329733" name="TextBox 50"/>
          <p:cNvSpPr txBox="1">
            <a:spLocks noChangeArrowheads="1"/>
          </p:cNvSpPr>
          <p:nvPr/>
        </p:nvSpPr>
        <p:spPr bwMode="auto">
          <a:xfrm>
            <a:off x="5719763" y="5351463"/>
            <a:ext cx="3092450" cy="292100"/>
          </a:xfrm>
          <a:prstGeom prst="rect">
            <a:avLst/>
          </a:prstGeom>
          <a:noFill/>
          <a:ln w="9525">
            <a:noFill/>
            <a:miter lim="800000"/>
            <a:headEnd/>
            <a:tailEnd/>
          </a:ln>
        </p:spPr>
        <p:txBody>
          <a:bodyPr>
            <a:spAutoFit/>
          </a:bodyPr>
          <a:lstStyle/>
          <a:p>
            <a:pPr algn="ctr" eaLnBrk="0" hangingPunct="0"/>
            <a:r>
              <a:rPr lang="en-US" sz="1300">
                <a:solidFill>
                  <a:schemeClr val="bg1"/>
                </a:solidFill>
                <a:ea typeface="MS PGothic" pitchFamily="34" charset="-128"/>
              </a:rPr>
              <a:t>Post-discharge evaluation period</a:t>
            </a:r>
          </a:p>
        </p:txBody>
      </p:sp>
      <p:sp>
        <p:nvSpPr>
          <p:cNvPr id="329734" name="TextBox 19"/>
          <p:cNvSpPr txBox="1">
            <a:spLocks noChangeArrowheads="1"/>
          </p:cNvSpPr>
          <p:nvPr/>
        </p:nvSpPr>
        <p:spPr bwMode="auto">
          <a:xfrm>
            <a:off x="3190875" y="3187700"/>
            <a:ext cx="1416050" cy="292100"/>
          </a:xfrm>
          <a:prstGeom prst="rect">
            <a:avLst/>
          </a:prstGeom>
          <a:noFill/>
          <a:ln w="9525">
            <a:noFill/>
            <a:miter lim="800000"/>
            <a:headEnd/>
            <a:tailEnd/>
          </a:ln>
        </p:spPr>
        <p:txBody>
          <a:bodyPr wrap="none">
            <a:spAutoFit/>
          </a:bodyPr>
          <a:lstStyle/>
          <a:p>
            <a:pPr eaLnBrk="0" hangingPunct="0"/>
            <a:r>
              <a:rPr lang="en-US" sz="1300">
                <a:solidFill>
                  <a:srgbClr val="FFFFFF"/>
                </a:solidFill>
                <a:ea typeface="MS PGothic" pitchFamily="34" charset="-128"/>
              </a:rPr>
              <a:t>Placebo (n=580)</a:t>
            </a:r>
          </a:p>
        </p:txBody>
      </p:sp>
      <p:sp>
        <p:nvSpPr>
          <p:cNvPr id="329735" name="TextBox 21"/>
          <p:cNvSpPr txBox="1">
            <a:spLocks noChangeArrowheads="1"/>
          </p:cNvSpPr>
          <p:nvPr/>
        </p:nvSpPr>
        <p:spPr bwMode="auto">
          <a:xfrm>
            <a:off x="3190875" y="3790950"/>
            <a:ext cx="2338388" cy="292100"/>
          </a:xfrm>
          <a:prstGeom prst="rect">
            <a:avLst/>
          </a:prstGeom>
          <a:noFill/>
          <a:ln w="9525">
            <a:noFill/>
            <a:miter lim="800000"/>
            <a:headEnd/>
            <a:tailEnd/>
          </a:ln>
        </p:spPr>
        <p:txBody>
          <a:bodyPr wrap="none">
            <a:spAutoFit/>
          </a:bodyPr>
          <a:lstStyle/>
          <a:p>
            <a:pPr eaLnBrk="0" hangingPunct="0"/>
            <a:r>
              <a:rPr lang="en-US" sz="1300">
                <a:solidFill>
                  <a:srgbClr val="FFFFFF"/>
                </a:solidFill>
                <a:ea typeface="MS PGothic" pitchFamily="34" charset="-128"/>
              </a:rPr>
              <a:t>Serelaxin 30 µg/kg/d (n=581)</a:t>
            </a:r>
          </a:p>
        </p:txBody>
      </p:sp>
      <p:cxnSp>
        <p:nvCxnSpPr>
          <p:cNvPr id="329736" name="Straight Connector 11"/>
          <p:cNvCxnSpPr>
            <a:cxnSpLocks noChangeShapeType="1"/>
          </p:cNvCxnSpPr>
          <p:nvPr/>
        </p:nvCxnSpPr>
        <p:spPr bwMode="auto">
          <a:xfrm flipV="1">
            <a:off x="827088" y="4938713"/>
            <a:ext cx="4746625" cy="1587"/>
          </a:xfrm>
          <a:prstGeom prst="line">
            <a:avLst/>
          </a:prstGeom>
          <a:noFill/>
          <a:ln w="28575">
            <a:solidFill>
              <a:schemeClr val="bg1"/>
            </a:solidFill>
            <a:round/>
            <a:headEnd/>
            <a:tailEnd/>
          </a:ln>
        </p:spPr>
      </p:cxnSp>
      <p:sp>
        <p:nvSpPr>
          <p:cNvPr id="329737" name="TextBox 32"/>
          <p:cNvSpPr txBox="1">
            <a:spLocks noChangeArrowheads="1"/>
          </p:cNvSpPr>
          <p:nvPr/>
        </p:nvSpPr>
        <p:spPr bwMode="auto">
          <a:xfrm>
            <a:off x="3019425" y="5067300"/>
            <a:ext cx="3244850" cy="292100"/>
          </a:xfrm>
          <a:prstGeom prst="rect">
            <a:avLst/>
          </a:prstGeom>
          <a:noFill/>
          <a:ln w="9525">
            <a:noFill/>
            <a:prstDash val="dash"/>
            <a:miter lim="800000"/>
            <a:headEnd/>
            <a:tailEnd/>
          </a:ln>
        </p:spPr>
        <p:txBody>
          <a:bodyPr>
            <a:spAutoFit/>
          </a:bodyPr>
          <a:lstStyle/>
          <a:p>
            <a:pPr eaLnBrk="0" hangingPunct="0">
              <a:tabLst>
                <a:tab pos="347663" algn="ctr"/>
                <a:tab pos="622300" algn="ctr"/>
                <a:tab pos="1168400" algn="ctr"/>
                <a:tab pos="2459038" algn="ctr"/>
                <a:tab pos="2784475" algn="ctr"/>
              </a:tabLst>
            </a:pPr>
            <a:r>
              <a:rPr lang="en-US" sz="1300" dirty="0">
                <a:solidFill>
                  <a:schemeClr val="bg1"/>
                </a:solidFill>
                <a:ea typeface="MS PGothic" pitchFamily="34" charset="-128"/>
              </a:rPr>
              <a:t>0	6	12	24	48 h	  5 d</a:t>
            </a:r>
          </a:p>
        </p:txBody>
      </p:sp>
      <p:cxnSp>
        <p:nvCxnSpPr>
          <p:cNvPr id="329738" name="Straight Connector 18"/>
          <p:cNvCxnSpPr>
            <a:cxnSpLocks noChangeShapeType="1"/>
          </p:cNvCxnSpPr>
          <p:nvPr/>
        </p:nvCxnSpPr>
        <p:spPr bwMode="auto">
          <a:xfrm>
            <a:off x="5724525" y="4935538"/>
            <a:ext cx="2952750" cy="1587"/>
          </a:xfrm>
          <a:prstGeom prst="line">
            <a:avLst/>
          </a:prstGeom>
          <a:noFill/>
          <a:ln w="28575">
            <a:solidFill>
              <a:schemeClr val="bg1"/>
            </a:solidFill>
            <a:prstDash val="dash"/>
            <a:round/>
            <a:headEnd/>
            <a:tailEnd/>
          </a:ln>
        </p:spPr>
      </p:cxnSp>
      <p:cxnSp>
        <p:nvCxnSpPr>
          <p:cNvPr id="329739" name="Straight Connector 13"/>
          <p:cNvCxnSpPr>
            <a:cxnSpLocks noChangeShapeType="1"/>
          </p:cNvCxnSpPr>
          <p:nvPr/>
        </p:nvCxnSpPr>
        <p:spPr bwMode="auto">
          <a:xfrm rot="5400000">
            <a:off x="5485607" y="5006181"/>
            <a:ext cx="152400" cy="1587"/>
          </a:xfrm>
          <a:prstGeom prst="line">
            <a:avLst/>
          </a:prstGeom>
          <a:noFill/>
          <a:ln w="28575">
            <a:solidFill>
              <a:schemeClr val="bg1"/>
            </a:solidFill>
            <a:round/>
            <a:headEnd/>
            <a:tailEnd/>
          </a:ln>
        </p:spPr>
      </p:cxnSp>
      <p:cxnSp>
        <p:nvCxnSpPr>
          <p:cNvPr id="329740" name="Straight Connector 14"/>
          <p:cNvCxnSpPr>
            <a:cxnSpLocks noChangeShapeType="1"/>
          </p:cNvCxnSpPr>
          <p:nvPr/>
        </p:nvCxnSpPr>
        <p:spPr bwMode="auto">
          <a:xfrm rot="5400000">
            <a:off x="4237832" y="5006181"/>
            <a:ext cx="152400" cy="1587"/>
          </a:xfrm>
          <a:prstGeom prst="line">
            <a:avLst/>
          </a:prstGeom>
          <a:noFill/>
          <a:ln w="28575">
            <a:solidFill>
              <a:schemeClr val="bg1"/>
            </a:solidFill>
            <a:round/>
            <a:headEnd/>
            <a:tailEnd/>
          </a:ln>
        </p:spPr>
      </p:cxnSp>
      <p:cxnSp>
        <p:nvCxnSpPr>
          <p:cNvPr id="329741" name="Straight Connector 15"/>
          <p:cNvCxnSpPr>
            <a:cxnSpLocks noChangeShapeType="1"/>
          </p:cNvCxnSpPr>
          <p:nvPr/>
        </p:nvCxnSpPr>
        <p:spPr bwMode="auto">
          <a:xfrm rot="5400000">
            <a:off x="3660775" y="5013325"/>
            <a:ext cx="153988" cy="1588"/>
          </a:xfrm>
          <a:prstGeom prst="line">
            <a:avLst/>
          </a:prstGeom>
          <a:noFill/>
          <a:ln w="28575">
            <a:solidFill>
              <a:schemeClr val="bg1"/>
            </a:solidFill>
            <a:round/>
            <a:headEnd/>
            <a:tailEnd/>
          </a:ln>
        </p:spPr>
      </p:cxnSp>
      <p:cxnSp>
        <p:nvCxnSpPr>
          <p:cNvPr id="329742" name="Straight Connector 16"/>
          <p:cNvCxnSpPr>
            <a:cxnSpLocks noChangeShapeType="1"/>
          </p:cNvCxnSpPr>
          <p:nvPr/>
        </p:nvCxnSpPr>
        <p:spPr bwMode="auto">
          <a:xfrm rot="5400000">
            <a:off x="3367088" y="5013325"/>
            <a:ext cx="153988" cy="1587"/>
          </a:xfrm>
          <a:prstGeom prst="line">
            <a:avLst/>
          </a:prstGeom>
          <a:noFill/>
          <a:ln w="28575">
            <a:solidFill>
              <a:schemeClr val="bg1"/>
            </a:solidFill>
            <a:round/>
            <a:headEnd/>
            <a:tailEnd/>
          </a:ln>
        </p:spPr>
      </p:cxnSp>
      <p:cxnSp>
        <p:nvCxnSpPr>
          <p:cNvPr id="329743" name="Straight Connector 19"/>
          <p:cNvCxnSpPr>
            <a:cxnSpLocks noChangeShapeType="1"/>
          </p:cNvCxnSpPr>
          <p:nvPr/>
        </p:nvCxnSpPr>
        <p:spPr bwMode="auto">
          <a:xfrm rot="5400000">
            <a:off x="5829300" y="4997450"/>
            <a:ext cx="153988" cy="1588"/>
          </a:xfrm>
          <a:prstGeom prst="line">
            <a:avLst/>
          </a:prstGeom>
          <a:noFill/>
          <a:ln w="28575">
            <a:solidFill>
              <a:schemeClr val="bg1"/>
            </a:solidFill>
            <a:round/>
            <a:headEnd/>
            <a:tailEnd/>
          </a:ln>
        </p:spPr>
      </p:cxnSp>
      <p:cxnSp>
        <p:nvCxnSpPr>
          <p:cNvPr id="329744" name="Straight Connector 20"/>
          <p:cNvCxnSpPr>
            <a:cxnSpLocks noChangeShapeType="1"/>
          </p:cNvCxnSpPr>
          <p:nvPr/>
        </p:nvCxnSpPr>
        <p:spPr bwMode="auto">
          <a:xfrm rot="5400000">
            <a:off x="6321425" y="5008563"/>
            <a:ext cx="153987" cy="1588"/>
          </a:xfrm>
          <a:prstGeom prst="line">
            <a:avLst/>
          </a:prstGeom>
          <a:noFill/>
          <a:ln w="28575">
            <a:solidFill>
              <a:schemeClr val="bg1"/>
            </a:solidFill>
            <a:round/>
            <a:headEnd/>
            <a:tailEnd/>
          </a:ln>
        </p:spPr>
      </p:cxnSp>
      <p:cxnSp>
        <p:nvCxnSpPr>
          <p:cNvPr id="329745" name="Straight Connector 21"/>
          <p:cNvCxnSpPr>
            <a:cxnSpLocks noChangeShapeType="1"/>
          </p:cNvCxnSpPr>
          <p:nvPr/>
        </p:nvCxnSpPr>
        <p:spPr bwMode="auto">
          <a:xfrm rot="5400000">
            <a:off x="7031038" y="5016500"/>
            <a:ext cx="153988" cy="1587"/>
          </a:xfrm>
          <a:prstGeom prst="line">
            <a:avLst/>
          </a:prstGeom>
          <a:noFill/>
          <a:ln w="28575">
            <a:solidFill>
              <a:schemeClr val="bg1"/>
            </a:solidFill>
            <a:round/>
            <a:headEnd/>
            <a:tailEnd/>
          </a:ln>
        </p:spPr>
      </p:cxnSp>
      <p:cxnSp>
        <p:nvCxnSpPr>
          <p:cNvPr id="329746" name="Straight Connector 22"/>
          <p:cNvCxnSpPr>
            <a:cxnSpLocks noChangeShapeType="1"/>
          </p:cNvCxnSpPr>
          <p:nvPr/>
        </p:nvCxnSpPr>
        <p:spPr bwMode="auto">
          <a:xfrm rot="5400000">
            <a:off x="8555038" y="5002213"/>
            <a:ext cx="153987" cy="1587"/>
          </a:xfrm>
          <a:prstGeom prst="line">
            <a:avLst/>
          </a:prstGeom>
          <a:noFill/>
          <a:ln w="28575">
            <a:solidFill>
              <a:schemeClr val="bg1"/>
            </a:solidFill>
            <a:round/>
            <a:headEnd/>
            <a:tailEnd/>
          </a:ln>
        </p:spPr>
      </p:cxnSp>
      <p:sp>
        <p:nvSpPr>
          <p:cNvPr id="329747" name="TextBox 47"/>
          <p:cNvSpPr txBox="1">
            <a:spLocks noChangeArrowheads="1"/>
          </p:cNvSpPr>
          <p:nvPr/>
        </p:nvSpPr>
        <p:spPr bwMode="auto">
          <a:xfrm>
            <a:off x="6146800" y="5060950"/>
            <a:ext cx="3068638" cy="292100"/>
          </a:xfrm>
          <a:prstGeom prst="rect">
            <a:avLst/>
          </a:prstGeom>
          <a:noFill/>
          <a:ln w="9525">
            <a:noFill/>
            <a:prstDash val="dash"/>
            <a:miter lim="800000"/>
            <a:headEnd/>
            <a:tailEnd/>
          </a:ln>
        </p:spPr>
        <p:txBody>
          <a:bodyPr>
            <a:spAutoFit/>
          </a:bodyPr>
          <a:lstStyle/>
          <a:p>
            <a:pPr eaLnBrk="0" hangingPunct="0">
              <a:tabLst>
                <a:tab pos="884238" algn="ctr"/>
                <a:tab pos="2459038" algn="ctr"/>
                <a:tab pos="2971800" algn="ctr"/>
              </a:tabLst>
            </a:pPr>
            <a:r>
              <a:rPr lang="en-US" sz="1300">
                <a:solidFill>
                  <a:schemeClr val="bg1"/>
                </a:solidFill>
                <a:ea typeface="MS PGothic" pitchFamily="34" charset="-128"/>
              </a:rPr>
              <a:t>14 d	60 d	180 d</a:t>
            </a:r>
          </a:p>
        </p:txBody>
      </p:sp>
      <p:sp>
        <p:nvSpPr>
          <p:cNvPr id="329748" name="TextBox 49"/>
          <p:cNvSpPr txBox="1">
            <a:spLocks noChangeArrowheads="1"/>
          </p:cNvSpPr>
          <p:nvPr/>
        </p:nvSpPr>
        <p:spPr bwMode="auto">
          <a:xfrm>
            <a:off x="3538944" y="5353050"/>
            <a:ext cx="1531125" cy="492443"/>
          </a:xfrm>
          <a:prstGeom prst="rect">
            <a:avLst/>
          </a:prstGeom>
          <a:noFill/>
          <a:ln w="9525">
            <a:noFill/>
            <a:miter lim="800000"/>
            <a:headEnd/>
            <a:tailEnd/>
          </a:ln>
        </p:spPr>
        <p:txBody>
          <a:bodyPr wrap="none">
            <a:spAutoFit/>
          </a:bodyPr>
          <a:lstStyle/>
          <a:p>
            <a:pPr algn="ctr" eaLnBrk="0" hangingPunct="0"/>
            <a:r>
              <a:rPr lang="en-US" sz="1300" dirty="0">
                <a:solidFill>
                  <a:schemeClr val="bg1"/>
                </a:solidFill>
                <a:ea typeface="MS PGothic" pitchFamily="34" charset="-128"/>
              </a:rPr>
              <a:t>48 h study drug </a:t>
            </a:r>
            <a:br>
              <a:rPr lang="en-US" sz="1300" dirty="0">
                <a:solidFill>
                  <a:schemeClr val="bg1"/>
                </a:solidFill>
                <a:ea typeface="MS PGothic" pitchFamily="34" charset="-128"/>
              </a:rPr>
            </a:br>
            <a:r>
              <a:rPr lang="en-US" sz="1300" dirty="0">
                <a:solidFill>
                  <a:schemeClr val="bg1"/>
                </a:solidFill>
                <a:ea typeface="MS PGothic" pitchFamily="34" charset="-128"/>
              </a:rPr>
              <a:t>infusion (</a:t>
            </a:r>
            <a:r>
              <a:rPr lang="en-US" sz="1300" dirty="0" err="1">
                <a:solidFill>
                  <a:schemeClr val="bg1"/>
                </a:solidFill>
                <a:ea typeface="MS PGothic" pitchFamily="34" charset="-128"/>
              </a:rPr>
              <a:t>i.v</a:t>
            </a:r>
            <a:r>
              <a:rPr lang="en-US" sz="1300" dirty="0">
                <a:solidFill>
                  <a:schemeClr val="bg1"/>
                </a:solidFill>
                <a:ea typeface="MS PGothic" pitchFamily="34" charset="-128"/>
              </a:rPr>
              <a:t>.) period</a:t>
            </a:r>
          </a:p>
        </p:txBody>
      </p:sp>
      <p:cxnSp>
        <p:nvCxnSpPr>
          <p:cNvPr id="329749" name="Straight Connector 6"/>
          <p:cNvCxnSpPr>
            <a:cxnSpLocks noChangeShapeType="1"/>
          </p:cNvCxnSpPr>
          <p:nvPr/>
        </p:nvCxnSpPr>
        <p:spPr bwMode="auto">
          <a:xfrm rot="16200000" flipH="1">
            <a:off x="2133600" y="4076700"/>
            <a:ext cx="2063750" cy="0"/>
          </a:xfrm>
          <a:prstGeom prst="line">
            <a:avLst/>
          </a:prstGeom>
          <a:noFill/>
          <a:ln w="28575">
            <a:solidFill>
              <a:schemeClr val="bg1"/>
            </a:solidFill>
            <a:round/>
            <a:headEnd/>
            <a:tailEnd/>
          </a:ln>
        </p:spPr>
      </p:cxnSp>
      <p:sp>
        <p:nvSpPr>
          <p:cNvPr id="28" name="Text Box 33"/>
          <p:cNvSpPr txBox="1">
            <a:spLocks noChangeArrowheads="1"/>
          </p:cNvSpPr>
          <p:nvPr/>
        </p:nvSpPr>
        <p:spPr bwMode="auto">
          <a:xfrm>
            <a:off x="2025650" y="6538283"/>
            <a:ext cx="7007225" cy="261610"/>
          </a:xfrm>
          <a:prstGeom prst="rect">
            <a:avLst/>
          </a:prstGeom>
          <a:noFill/>
          <a:ln w="9525">
            <a:noFill/>
            <a:miter lim="800000"/>
            <a:headEnd/>
            <a:tailEnd/>
          </a:ln>
        </p:spPr>
        <p:txBody>
          <a:bodyPr anchor="b">
            <a:spAutoFit/>
          </a:bodyPr>
          <a:lstStyle/>
          <a:p>
            <a:pPr algn="r">
              <a:defRPr/>
            </a:pPr>
            <a:r>
              <a:rPr lang="en-US" sz="1100" kern="0" dirty="0" err="1" smtClean="0">
                <a:solidFill>
                  <a:schemeClr val="bg1"/>
                </a:solidFill>
                <a:latin typeface="Arial" pitchFamily="34" charset="0"/>
                <a:cs typeface="Arial" pitchFamily="34" charset="0"/>
              </a:rPr>
              <a:t>Teerlink</a:t>
            </a:r>
            <a:r>
              <a:rPr lang="en-US" sz="1100" kern="0" dirty="0" smtClean="0">
                <a:solidFill>
                  <a:schemeClr val="bg1"/>
                </a:solidFill>
                <a:latin typeface="Arial" pitchFamily="34" charset="0"/>
                <a:cs typeface="Arial" pitchFamily="34" charset="0"/>
              </a:rPr>
              <a:t> </a:t>
            </a:r>
            <a:r>
              <a:rPr lang="en-US" sz="1100" kern="0" dirty="0">
                <a:solidFill>
                  <a:schemeClr val="bg1"/>
                </a:solidFill>
                <a:latin typeface="Arial" pitchFamily="34" charset="0"/>
                <a:cs typeface="Arial" pitchFamily="34" charset="0"/>
              </a:rPr>
              <a:t>et al. Lancet 2013;381:29–39; Ponikowski et al. Am Heart J 2012;163:149–55.e1</a:t>
            </a:r>
            <a:endParaRPr lang="en-GB" sz="1100" dirty="0">
              <a:solidFill>
                <a:schemeClr val="bg1"/>
              </a:solidFill>
              <a:latin typeface="Arial" pitchFamily="34" charset="0"/>
              <a:cs typeface="Arial" pitchFamily="34" charset="0"/>
            </a:endParaRPr>
          </a:p>
        </p:txBody>
      </p:sp>
      <p:sp>
        <p:nvSpPr>
          <p:cNvPr id="329751" name="TextBox 49"/>
          <p:cNvSpPr txBox="1">
            <a:spLocks noChangeArrowheads="1"/>
          </p:cNvSpPr>
          <p:nvPr/>
        </p:nvSpPr>
        <p:spPr bwMode="auto">
          <a:xfrm>
            <a:off x="3190875" y="4194175"/>
            <a:ext cx="2575513" cy="292388"/>
          </a:xfrm>
          <a:prstGeom prst="rect">
            <a:avLst/>
          </a:prstGeom>
          <a:noFill/>
          <a:ln w="9525">
            <a:noFill/>
            <a:miter lim="800000"/>
            <a:headEnd/>
            <a:tailEnd/>
          </a:ln>
        </p:spPr>
        <p:txBody>
          <a:bodyPr wrap="none">
            <a:spAutoFit/>
          </a:bodyPr>
          <a:lstStyle/>
          <a:p>
            <a:pPr eaLnBrk="0" hangingPunct="0"/>
            <a:r>
              <a:rPr lang="en-US" sz="1300">
                <a:solidFill>
                  <a:schemeClr val="bg1"/>
                </a:solidFill>
                <a:ea typeface="MS PGothic" pitchFamily="34" charset="-128"/>
              </a:rPr>
              <a:t>In addition to standard HF therapy</a:t>
            </a:r>
            <a:r>
              <a:rPr lang="en-US" sz="1300" baseline="30000">
                <a:solidFill>
                  <a:schemeClr val="bg1"/>
                </a:solidFill>
                <a:ea typeface="MS PGothic" pitchFamily="34" charset="-128"/>
              </a:rPr>
              <a:t>‡</a:t>
            </a:r>
          </a:p>
        </p:txBody>
      </p:sp>
      <p:sp>
        <p:nvSpPr>
          <p:cNvPr id="30" name="Pentagon 29"/>
          <p:cNvSpPr/>
          <p:nvPr/>
        </p:nvSpPr>
        <p:spPr bwMode="auto">
          <a:xfrm>
            <a:off x="809625" y="3544888"/>
            <a:ext cx="2333625" cy="188912"/>
          </a:xfrm>
          <a:prstGeom prst="homePlate">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lIns="72000" tIns="36000" rIns="72000" bIns="36000" anchor="ctr"/>
          <a:lstStyle/>
          <a:p>
            <a:pPr algn="ctr">
              <a:defRPr/>
            </a:pPr>
            <a:r>
              <a:rPr lang="en-GB" sz="1300" dirty="0">
                <a:solidFill>
                  <a:srgbClr val="000000"/>
                </a:solidFill>
                <a:latin typeface="Arial" pitchFamily="34" charset="0"/>
                <a:cs typeface="Arial" pitchFamily="34" charset="0"/>
              </a:rPr>
              <a:t>Screening</a:t>
            </a:r>
          </a:p>
        </p:txBody>
      </p:sp>
      <p:sp>
        <p:nvSpPr>
          <p:cNvPr id="329753" name="AutoShape 23"/>
          <p:cNvSpPr>
            <a:spLocks/>
          </p:cNvSpPr>
          <p:nvPr/>
        </p:nvSpPr>
        <p:spPr bwMode="auto">
          <a:xfrm rot="5400000">
            <a:off x="5842001" y="211137"/>
            <a:ext cx="182562" cy="5484813"/>
          </a:xfrm>
          <a:prstGeom prst="leftBrace">
            <a:avLst>
              <a:gd name="adj1" fmla="val 187911"/>
              <a:gd name="adj2" fmla="val 50000"/>
            </a:avLst>
          </a:prstGeom>
          <a:noFill/>
          <a:ln w="19050">
            <a:solidFill>
              <a:schemeClr val="accent1">
                <a:lumMod val="20000"/>
                <a:lumOff val="80000"/>
              </a:schemeClr>
            </a:solidFill>
            <a:round/>
            <a:headEnd/>
            <a:tailEnd/>
          </a:ln>
        </p:spPr>
        <p:txBody>
          <a:bodyPr wrap="none" anchor="ctr"/>
          <a:lstStyle/>
          <a:p>
            <a:pPr defTabSz="457200"/>
            <a:endParaRPr lang="en-US">
              <a:solidFill>
                <a:srgbClr val="000000"/>
              </a:solidFill>
            </a:endParaRPr>
          </a:p>
        </p:txBody>
      </p:sp>
      <p:sp>
        <p:nvSpPr>
          <p:cNvPr id="329754" name="Text Box 24"/>
          <p:cNvSpPr txBox="1">
            <a:spLocks noChangeArrowheads="1"/>
          </p:cNvSpPr>
          <p:nvPr/>
        </p:nvSpPr>
        <p:spPr bwMode="auto">
          <a:xfrm>
            <a:off x="4079875" y="2535238"/>
            <a:ext cx="3532188" cy="307975"/>
          </a:xfrm>
          <a:prstGeom prst="rect">
            <a:avLst/>
          </a:prstGeom>
          <a:noFill/>
          <a:ln w="19050">
            <a:noFill/>
            <a:miter lim="800000"/>
            <a:headEnd/>
            <a:tailEnd/>
          </a:ln>
        </p:spPr>
        <p:txBody>
          <a:bodyPr>
            <a:spAutoFit/>
          </a:bodyPr>
          <a:lstStyle/>
          <a:p>
            <a:pPr algn="ctr">
              <a:spcBef>
                <a:spcPct val="50000"/>
              </a:spcBef>
            </a:pPr>
            <a:r>
              <a:rPr lang="en-US" sz="1400" dirty="0">
                <a:solidFill>
                  <a:schemeClr val="bg1"/>
                </a:solidFill>
              </a:rPr>
              <a:t>Double-blind randomized treatment period</a:t>
            </a:r>
          </a:p>
        </p:txBody>
      </p:sp>
      <p:sp>
        <p:nvSpPr>
          <p:cNvPr id="329755" name="TextBox 32"/>
          <p:cNvSpPr txBox="1">
            <a:spLocks noChangeArrowheads="1"/>
          </p:cNvSpPr>
          <p:nvPr/>
        </p:nvSpPr>
        <p:spPr bwMode="auto">
          <a:xfrm>
            <a:off x="801688" y="3770313"/>
            <a:ext cx="2327275" cy="461962"/>
          </a:xfrm>
          <a:prstGeom prst="rect">
            <a:avLst/>
          </a:prstGeom>
          <a:noFill/>
          <a:ln w="9525">
            <a:noFill/>
            <a:miter lim="800000"/>
            <a:headEnd/>
            <a:tailEnd/>
          </a:ln>
        </p:spPr>
        <p:txBody>
          <a:bodyPr>
            <a:spAutoFit/>
          </a:bodyPr>
          <a:lstStyle/>
          <a:p>
            <a:r>
              <a:rPr lang="en-US" sz="1200">
                <a:solidFill>
                  <a:schemeClr val="bg1"/>
                </a:solidFill>
              </a:rPr>
              <a:t>Screening occurred after </a:t>
            </a:r>
            <a:br>
              <a:rPr lang="en-US" sz="1200">
                <a:solidFill>
                  <a:schemeClr val="bg1"/>
                </a:solidFill>
              </a:rPr>
            </a:br>
            <a:r>
              <a:rPr lang="en-US" sz="1200">
                <a:solidFill>
                  <a:schemeClr val="bg1"/>
                </a:solidFill>
              </a:rPr>
              <a:t>≥40 mg i.v. furosemide</a:t>
            </a:r>
          </a:p>
        </p:txBody>
      </p:sp>
      <p:cxnSp>
        <p:nvCxnSpPr>
          <p:cNvPr id="329756" name="Straight Connector 16"/>
          <p:cNvCxnSpPr>
            <a:cxnSpLocks noChangeShapeType="1"/>
          </p:cNvCxnSpPr>
          <p:nvPr/>
        </p:nvCxnSpPr>
        <p:spPr bwMode="auto">
          <a:xfrm rot="5400000">
            <a:off x="761207" y="5006181"/>
            <a:ext cx="152400" cy="1587"/>
          </a:xfrm>
          <a:prstGeom prst="line">
            <a:avLst/>
          </a:prstGeom>
          <a:noFill/>
          <a:ln w="28575">
            <a:solidFill>
              <a:schemeClr val="bg1"/>
            </a:solidFill>
            <a:round/>
            <a:headEnd/>
            <a:tailEnd/>
          </a:ln>
        </p:spPr>
      </p:cxnSp>
      <p:sp>
        <p:nvSpPr>
          <p:cNvPr id="329757" name="TextBox 32"/>
          <p:cNvSpPr txBox="1">
            <a:spLocks noChangeArrowheads="1"/>
          </p:cNvSpPr>
          <p:nvPr/>
        </p:nvSpPr>
        <p:spPr bwMode="auto">
          <a:xfrm>
            <a:off x="242888" y="5054600"/>
            <a:ext cx="1225550" cy="293688"/>
          </a:xfrm>
          <a:prstGeom prst="rect">
            <a:avLst/>
          </a:prstGeom>
          <a:noFill/>
          <a:ln w="9525">
            <a:noFill/>
            <a:prstDash val="dash"/>
            <a:miter lim="800000"/>
            <a:headEnd/>
            <a:tailEnd/>
          </a:ln>
        </p:spPr>
        <p:txBody>
          <a:bodyPr>
            <a:spAutoFit/>
          </a:bodyPr>
          <a:lstStyle/>
          <a:p>
            <a:pPr eaLnBrk="0" hangingPunct="0">
              <a:tabLst>
                <a:tab pos="347663" algn="ctr"/>
                <a:tab pos="622300" algn="ctr"/>
                <a:tab pos="1168400" algn="ctr"/>
                <a:tab pos="2459038" algn="ctr"/>
                <a:tab pos="2784475" algn="ctr"/>
              </a:tabLst>
            </a:pPr>
            <a:r>
              <a:rPr lang="en-US" sz="1300" dirty="0">
                <a:solidFill>
                  <a:schemeClr val="bg1"/>
                </a:solidFill>
                <a:ea typeface="MS PGothic" pitchFamily="34" charset="-128"/>
              </a:rPr>
              <a:t>Presentation</a:t>
            </a:r>
          </a:p>
        </p:txBody>
      </p:sp>
      <p:sp>
        <p:nvSpPr>
          <p:cNvPr id="329758" name="Line 3"/>
          <p:cNvSpPr>
            <a:spLocks noChangeShapeType="1"/>
          </p:cNvSpPr>
          <p:nvPr/>
        </p:nvSpPr>
        <p:spPr bwMode="auto">
          <a:xfrm>
            <a:off x="855663" y="5054600"/>
            <a:ext cx="2287587" cy="0"/>
          </a:xfrm>
          <a:prstGeom prst="line">
            <a:avLst/>
          </a:prstGeom>
          <a:noFill/>
          <a:ln w="25400">
            <a:solidFill>
              <a:schemeClr val="bg1"/>
            </a:solidFill>
            <a:round/>
            <a:headEnd type="triangle" w="med" len="med"/>
            <a:tailEnd type="triangle" w="med" len="med"/>
          </a:ln>
        </p:spPr>
        <p:txBody>
          <a:bodyPr lIns="92075" tIns="46038" rIns="92075" bIns="46038" anchor="ctr"/>
          <a:lstStyle/>
          <a:p>
            <a:endParaRPr lang="en-US"/>
          </a:p>
        </p:txBody>
      </p:sp>
      <p:sp>
        <p:nvSpPr>
          <p:cNvPr id="329759" name="TextBox 32"/>
          <p:cNvSpPr txBox="1">
            <a:spLocks noChangeArrowheads="1"/>
          </p:cNvSpPr>
          <p:nvPr/>
        </p:nvSpPr>
        <p:spPr bwMode="auto">
          <a:xfrm>
            <a:off x="1606550" y="4983163"/>
            <a:ext cx="661988" cy="292100"/>
          </a:xfrm>
          <a:prstGeom prst="rect">
            <a:avLst/>
          </a:prstGeom>
          <a:solidFill>
            <a:schemeClr val="bg1"/>
          </a:solidFill>
          <a:ln w="9525">
            <a:noFill/>
            <a:prstDash val="dash"/>
            <a:miter lim="800000"/>
            <a:headEnd/>
            <a:tailEnd/>
          </a:ln>
        </p:spPr>
        <p:txBody>
          <a:bodyPr>
            <a:spAutoFit/>
          </a:bodyPr>
          <a:lstStyle/>
          <a:p>
            <a:pPr algn="ctr" eaLnBrk="0" hangingPunct="0">
              <a:tabLst>
                <a:tab pos="347663" algn="ctr"/>
                <a:tab pos="622300" algn="ctr"/>
                <a:tab pos="1168400" algn="ctr"/>
                <a:tab pos="2459038" algn="ctr"/>
                <a:tab pos="2784475" algn="ctr"/>
              </a:tabLst>
            </a:pPr>
            <a:r>
              <a:rPr lang="en-US" sz="1300">
                <a:solidFill>
                  <a:srgbClr val="000000"/>
                </a:solidFill>
                <a:ea typeface="MS PGothic" pitchFamily="34" charset="-128"/>
              </a:rPr>
              <a:t>&lt;16 h</a:t>
            </a:r>
          </a:p>
        </p:txBody>
      </p:sp>
      <p:sp>
        <p:nvSpPr>
          <p:cNvPr id="329760" name="Text Box 7"/>
          <p:cNvSpPr txBox="1">
            <a:spLocks noChangeArrowheads="1"/>
          </p:cNvSpPr>
          <p:nvPr/>
        </p:nvSpPr>
        <p:spPr bwMode="auto">
          <a:xfrm>
            <a:off x="477838" y="2381250"/>
            <a:ext cx="2674937" cy="915988"/>
          </a:xfrm>
          <a:prstGeom prst="rect">
            <a:avLst/>
          </a:prstGeom>
          <a:noFill/>
          <a:ln w="9525">
            <a:noFill/>
            <a:miter lim="800000"/>
            <a:headEnd/>
            <a:tailEnd/>
          </a:ln>
        </p:spPr>
        <p:txBody>
          <a:bodyPr>
            <a:spAutoFit/>
          </a:bodyPr>
          <a:lstStyle/>
          <a:p>
            <a:pPr algn="ctr">
              <a:spcAft>
                <a:spcPct val="25000"/>
              </a:spcAft>
            </a:pPr>
            <a:r>
              <a:rPr lang="en-US" sz="1400" dirty="0">
                <a:solidFill>
                  <a:schemeClr val="bg1"/>
                </a:solidFill>
                <a:ea typeface="MS PGothic" pitchFamily="34" charset="-128"/>
              </a:rPr>
              <a:t>Randomized:</a:t>
            </a:r>
            <a:endParaRPr lang="en-US" sz="1400" baseline="30000" dirty="0">
              <a:solidFill>
                <a:schemeClr val="bg1"/>
              </a:solidFill>
              <a:ea typeface="MS PGothic" pitchFamily="34" charset="-128"/>
            </a:endParaRPr>
          </a:p>
          <a:p>
            <a:pPr algn="ctr" eaLnBrk="0" hangingPunct="0"/>
            <a:r>
              <a:rPr lang="en-US" sz="1200" dirty="0">
                <a:solidFill>
                  <a:schemeClr val="bg1"/>
                </a:solidFill>
                <a:ea typeface="MS PGothic" pitchFamily="34" charset="-128"/>
              </a:rPr>
              <a:t>1,161 patients hospitalized with AHF, normal to elevated BP and mild-to-moderate renal impairment</a:t>
            </a:r>
          </a:p>
        </p:txBody>
      </p:sp>
    </p:spTree>
    <p:extLst>
      <p:ext uri="{BB962C8B-B14F-4D97-AF65-F5344CB8AC3E}">
        <p14:creationId xmlns="" xmlns:p14="http://schemas.microsoft.com/office/powerpoint/2010/main" val="18592756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Content Placeholder 1"/>
          <p:cNvSpPr>
            <a:spLocks noGrp="1"/>
          </p:cNvSpPr>
          <p:nvPr>
            <p:ph idx="1"/>
          </p:nvPr>
        </p:nvSpPr>
        <p:spPr>
          <a:xfrm>
            <a:off x="541338" y="1317625"/>
            <a:ext cx="8005762" cy="4860925"/>
          </a:xfrm>
        </p:spPr>
        <p:txBody>
          <a:bodyPr/>
          <a:lstStyle/>
          <a:p>
            <a:pPr>
              <a:spcAft>
                <a:spcPct val="35000"/>
              </a:spcAft>
              <a:buFont typeface="Wingdings" pitchFamily="2" charset="2"/>
              <a:buNone/>
            </a:pPr>
            <a:r>
              <a:rPr lang="en-US" sz="1800" b="1" smtClean="0"/>
              <a:t>Key inclusion criteria</a:t>
            </a:r>
          </a:p>
          <a:p>
            <a:pPr>
              <a:spcAft>
                <a:spcPct val="35000"/>
              </a:spcAft>
            </a:pPr>
            <a:r>
              <a:rPr lang="en-US" sz="1800" smtClean="0"/>
              <a:t>SBP &gt;125 mmHg</a:t>
            </a:r>
          </a:p>
          <a:p>
            <a:r>
              <a:rPr lang="en-US" sz="1800" smtClean="0"/>
              <a:t>Hospitalized for AHF, defined as including all of the following at screening:</a:t>
            </a:r>
          </a:p>
          <a:p>
            <a:pPr lvl="2"/>
            <a:r>
              <a:rPr lang="en-US" sz="1400" smtClean="0"/>
              <a:t>dyspnea at rest or with minimal exertion</a:t>
            </a:r>
          </a:p>
          <a:p>
            <a:pPr lvl="2"/>
            <a:r>
              <a:rPr lang="en-US" sz="1400" smtClean="0"/>
              <a:t>pulmonary congestion by chest X-ray</a:t>
            </a:r>
          </a:p>
          <a:p>
            <a:pPr lvl="2">
              <a:spcAft>
                <a:spcPct val="35000"/>
              </a:spcAft>
            </a:pPr>
            <a:r>
              <a:rPr lang="en-US" sz="1400" smtClean="0"/>
              <a:t>BNP ≥350 pg/mL or NT-proBNP ≥1400 pg/mL</a:t>
            </a:r>
          </a:p>
          <a:p>
            <a:pPr>
              <a:spcAft>
                <a:spcPct val="35000"/>
              </a:spcAft>
            </a:pPr>
            <a:r>
              <a:rPr lang="en-US" sz="1800" smtClean="0"/>
              <a:t>Able to be randomized within 16 hours from hospital presentation (including ED) </a:t>
            </a:r>
          </a:p>
          <a:p>
            <a:pPr>
              <a:spcAft>
                <a:spcPct val="35000"/>
              </a:spcAft>
            </a:pPr>
            <a:r>
              <a:rPr lang="en-US" sz="1800" smtClean="0"/>
              <a:t>Received i.v. furosemide ≥40 mg (or equivalent) between admission to emergency services (either ambulance or hospital, including ED) and screening</a:t>
            </a:r>
          </a:p>
          <a:p>
            <a:pPr>
              <a:spcAft>
                <a:spcPct val="35000"/>
              </a:spcAft>
            </a:pPr>
            <a:r>
              <a:rPr lang="en-US" sz="1800" smtClean="0"/>
              <a:t>Mild-to-moderate renal impairment, defined as a sMDRD eGFR between 30–75 mL/min/1.73 m</a:t>
            </a:r>
            <a:r>
              <a:rPr lang="en-US" sz="1800" baseline="30000" smtClean="0"/>
              <a:t>2</a:t>
            </a:r>
          </a:p>
          <a:p>
            <a:pPr>
              <a:spcAft>
                <a:spcPct val="35000"/>
              </a:spcAft>
            </a:pPr>
            <a:endParaRPr lang="en-US" sz="1800" smtClean="0"/>
          </a:p>
          <a:p>
            <a:endParaRPr lang="en-GB" sz="2000" smtClean="0"/>
          </a:p>
        </p:txBody>
      </p:sp>
      <p:sp>
        <p:nvSpPr>
          <p:cNvPr id="331778" name="Title 2"/>
          <p:cNvSpPr>
            <a:spLocks noGrp="1"/>
          </p:cNvSpPr>
          <p:nvPr>
            <p:ph type="title"/>
          </p:nvPr>
        </p:nvSpPr>
        <p:spPr/>
        <p:txBody>
          <a:bodyPr>
            <a:normAutofit fontScale="90000"/>
          </a:bodyPr>
          <a:lstStyle/>
          <a:p>
            <a:r>
              <a:rPr lang="en-GB" dirty="0" smtClean="0"/>
              <a:t>RELAX-AHF:</a:t>
            </a:r>
            <a:br>
              <a:rPr lang="en-GB" dirty="0" smtClean="0"/>
            </a:br>
            <a:r>
              <a:rPr lang="en-GB" dirty="0" smtClean="0"/>
              <a:t>key inclusion criteria</a:t>
            </a:r>
          </a:p>
        </p:txBody>
      </p:sp>
      <p:sp>
        <p:nvSpPr>
          <p:cNvPr id="4" name="Text Box 33"/>
          <p:cNvSpPr txBox="1">
            <a:spLocks noChangeArrowheads="1"/>
          </p:cNvSpPr>
          <p:nvPr/>
        </p:nvSpPr>
        <p:spPr bwMode="auto">
          <a:xfrm>
            <a:off x="1594416" y="6275085"/>
            <a:ext cx="7226300" cy="261610"/>
          </a:xfrm>
          <a:prstGeom prst="rect">
            <a:avLst/>
          </a:prstGeom>
          <a:noFill/>
          <a:ln w="9525">
            <a:noFill/>
            <a:miter lim="800000"/>
            <a:headEnd/>
            <a:tailEnd/>
          </a:ln>
        </p:spPr>
        <p:txBody>
          <a:bodyPr anchor="b">
            <a:spAutoFit/>
          </a:bodyPr>
          <a:lstStyle/>
          <a:p>
            <a:pPr algn="r">
              <a:defRPr/>
            </a:pPr>
            <a:r>
              <a:rPr lang="en-US" sz="1100" kern="0" dirty="0" err="1" smtClean="0">
                <a:solidFill>
                  <a:schemeClr val="bg1"/>
                </a:solidFill>
                <a:latin typeface="Arial" pitchFamily="34" charset="0"/>
                <a:cs typeface="Arial" pitchFamily="34" charset="0"/>
              </a:rPr>
              <a:t>Teerlink</a:t>
            </a:r>
            <a:r>
              <a:rPr lang="en-US" sz="1100" kern="0" dirty="0" smtClean="0">
                <a:solidFill>
                  <a:schemeClr val="bg1"/>
                </a:solidFill>
                <a:latin typeface="Arial" pitchFamily="34" charset="0"/>
                <a:cs typeface="Arial" pitchFamily="34" charset="0"/>
              </a:rPr>
              <a:t> </a:t>
            </a:r>
            <a:r>
              <a:rPr lang="en-US" sz="1100" kern="0" dirty="0">
                <a:solidFill>
                  <a:schemeClr val="bg1"/>
                </a:solidFill>
                <a:latin typeface="Arial" pitchFamily="34" charset="0"/>
                <a:cs typeface="Arial" pitchFamily="34" charset="0"/>
              </a:rPr>
              <a:t>et al Lancet 2013;381:29–39; Ponikowski et al. Am Heart J 2012;163:149–55.e1</a:t>
            </a:r>
          </a:p>
        </p:txBody>
      </p:sp>
    </p:spTree>
    <p:extLst>
      <p:ext uri="{BB962C8B-B14F-4D97-AF65-F5344CB8AC3E}">
        <p14:creationId xmlns="" xmlns:p14="http://schemas.microsoft.com/office/powerpoint/2010/main" val="1181902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Content Placeholder 1"/>
          <p:cNvSpPr>
            <a:spLocks noGrp="1"/>
          </p:cNvSpPr>
          <p:nvPr>
            <p:ph idx="1"/>
          </p:nvPr>
        </p:nvSpPr>
        <p:spPr>
          <a:xfrm>
            <a:off x="461828" y="1532302"/>
            <a:ext cx="8005762" cy="5308600"/>
          </a:xfrm>
        </p:spPr>
        <p:txBody>
          <a:bodyPr/>
          <a:lstStyle/>
          <a:p>
            <a:pPr>
              <a:spcAft>
                <a:spcPct val="35000"/>
              </a:spcAft>
              <a:buFont typeface="Wingdings" pitchFamily="2" charset="2"/>
              <a:buNone/>
            </a:pPr>
            <a:r>
              <a:rPr lang="en-US" sz="2000" b="1" dirty="0" smtClean="0"/>
              <a:t>Key exclusion criteria</a:t>
            </a:r>
          </a:p>
          <a:p>
            <a:r>
              <a:rPr lang="en-US" sz="2000" dirty="0" smtClean="0"/>
              <a:t>Treatment with any other </a:t>
            </a:r>
            <a:r>
              <a:rPr lang="en-US" sz="2000" dirty="0" err="1" smtClean="0"/>
              <a:t>i.v</a:t>
            </a:r>
            <a:r>
              <a:rPr lang="en-US" sz="2000" dirty="0" smtClean="0"/>
              <a:t>. HF therapies</a:t>
            </a:r>
          </a:p>
          <a:p>
            <a:pPr lvl="1"/>
            <a:r>
              <a:rPr lang="en-US" sz="1600" dirty="0" smtClean="0"/>
              <a:t>including mechanical support &lt;2 hours before screening</a:t>
            </a:r>
          </a:p>
          <a:p>
            <a:pPr lvl="1"/>
            <a:r>
              <a:rPr lang="en-US" sz="1600" dirty="0" smtClean="0"/>
              <a:t>except </a:t>
            </a:r>
            <a:r>
              <a:rPr lang="en-US" sz="1600" dirty="0" err="1" smtClean="0"/>
              <a:t>i.v</a:t>
            </a:r>
            <a:r>
              <a:rPr lang="en-US" sz="1600" dirty="0" smtClean="0"/>
              <a:t>. nitrates at a dose of </a:t>
            </a:r>
            <a:r>
              <a:rPr lang="en-US" sz="1600" dirty="0" smtClean="0">
                <a:cs typeface="Arial" charset="0"/>
              </a:rPr>
              <a:t>≤</a:t>
            </a:r>
            <a:r>
              <a:rPr lang="en-US" sz="1600" dirty="0" smtClean="0"/>
              <a:t>0.1 mg/kg/h if the patient had a SBP &gt;150 mmHg</a:t>
            </a:r>
          </a:p>
          <a:p>
            <a:r>
              <a:rPr lang="en-US" sz="2000" dirty="0" smtClean="0"/>
              <a:t>Signs of active infection</a:t>
            </a:r>
          </a:p>
          <a:p>
            <a:r>
              <a:rPr lang="en-US" sz="2000" dirty="0" smtClean="0"/>
              <a:t>Known significant pulmonary or </a:t>
            </a:r>
            <a:r>
              <a:rPr lang="en-US" sz="2000" dirty="0" err="1" smtClean="0"/>
              <a:t>valvular</a:t>
            </a:r>
            <a:r>
              <a:rPr lang="en-US" sz="2000" dirty="0" smtClean="0"/>
              <a:t> disease</a:t>
            </a:r>
          </a:p>
          <a:p>
            <a:r>
              <a:rPr lang="en-US" sz="2000" dirty="0" smtClean="0"/>
              <a:t>AHF caused by significant arrhythmias</a:t>
            </a:r>
          </a:p>
          <a:p>
            <a:r>
              <a:rPr lang="en-US" sz="2000" dirty="0" smtClean="0"/>
              <a:t>ACS diagnosed &lt;45 days before screening</a:t>
            </a:r>
          </a:p>
          <a:p>
            <a:r>
              <a:rPr lang="en-GB" sz="2000" dirty="0" err="1" smtClean="0"/>
              <a:t>Troponin</a:t>
            </a:r>
            <a:r>
              <a:rPr lang="en-GB" sz="2000" dirty="0" smtClean="0"/>
              <a:t> ≥3 times the level indicative of myocardial infarction</a:t>
            </a:r>
            <a:endParaRPr lang="en-US" sz="2000" dirty="0" smtClean="0"/>
          </a:p>
          <a:p>
            <a:endParaRPr lang="en-US" sz="2000" dirty="0" smtClean="0"/>
          </a:p>
          <a:p>
            <a:pPr lvl="1"/>
            <a:endParaRPr lang="en-US" dirty="0" smtClean="0"/>
          </a:p>
          <a:p>
            <a:endParaRPr lang="en-US" sz="2000" dirty="0" smtClean="0"/>
          </a:p>
          <a:p>
            <a:endParaRPr lang="en-US" sz="2000" dirty="0" smtClean="0"/>
          </a:p>
          <a:p>
            <a:endParaRPr lang="en-GB" sz="2000" dirty="0" smtClean="0"/>
          </a:p>
        </p:txBody>
      </p:sp>
      <p:sp>
        <p:nvSpPr>
          <p:cNvPr id="333826" name="Title 2"/>
          <p:cNvSpPr>
            <a:spLocks noGrp="1"/>
          </p:cNvSpPr>
          <p:nvPr>
            <p:ph type="title"/>
          </p:nvPr>
        </p:nvSpPr>
        <p:spPr/>
        <p:txBody>
          <a:bodyPr>
            <a:normAutofit fontScale="90000"/>
          </a:bodyPr>
          <a:lstStyle/>
          <a:p>
            <a:r>
              <a:rPr lang="en-GB" dirty="0" smtClean="0"/>
              <a:t>RELAX-AHF: </a:t>
            </a:r>
            <a:br>
              <a:rPr lang="en-GB" dirty="0" smtClean="0"/>
            </a:br>
            <a:r>
              <a:rPr lang="en-GB" dirty="0" smtClean="0"/>
              <a:t>key exclusion criteria</a:t>
            </a:r>
          </a:p>
        </p:txBody>
      </p:sp>
      <p:sp>
        <p:nvSpPr>
          <p:cNvPr id="5" name="Text Box 33"/>
          <p:cNvSpPr txBox="1">
            <a:spLocks noChangeArrowheads="1"/>
          </p:cNvSpPr>
          <p:nvPr/>
        </p:nvSpPr>
        <p:spPr bwMode="auto">
          <a:xfrm>
            <a:off x="735676" y="6238333"/>
            <a:ext cx="8059737" cy="261610"/>
          </a:xfrm>
          <a:prstGeom prst="rect">
            <a:avLst/>
          </a:prstGeom>
          <a:noFill/>
          <a:ln w="9525">
            <a:noFill/>
            <a:miter lim="800000"/>
            <a:headEnd/>
            <a:tailEnd/>
          </a:ln>
        </p:spPr>
        <p:txBody>
          <a:bodyPr anchor="b">
            <a:spAutoFit/>
          </a:bodyPr>
          <a:lstStyle/>
          <a:p>
            <a:pPr algn="r">
              <a:defRPr/>
            </a:pPr>
            <a:r>
              <a:rPr lang="en-US" sz="1100" kern="0" dirty="0" err="1" smtClean="0">
                <a:solidFill>
                  <a:schemeClr val="bg1"/>
                </a:solidFill>
                <a:latin typeface="Arial" pitchFamily="34" charset="0"/>
                <a:cs typeface="Arial" pitchFamily="34" charset="0"/>
              </a:rPr>
              <a:t>Teerlink</a:t>
            </a:r>
            <a:r>
              <a:rPr lang="en-US" sz="1100" kern="0" dirty="0" smtClean="0">
                <a:solidFill>
                  <a:schemeClr val="bg1"/>
                </a:solidFill>
                <a:latin typeface="Arial" pitchFamily="34" charset="0"/>
                <a:cs typeface="Arial" pitchFamily="34" charset="0"/>
              </a:rPr>
              <a:t> </a:t>
            </a:r>
            <a:r>
              <a:rPr lang="en-US" sz="1100" kern="0" dirty="0">
                <a:solidFill>
                  <a:schemeClr val="bg1"/>
                </a:solidFill>
                <a:latin typeface="Arial" pitchFamily="34" charset="0"/>
                <a:cs typeface="Arial" pitchFamily="34" charset="0"/>
              </a:rPr>
              <a:t>et al. Lancet 2013;381:29–39; Ponikowski et al. Am Heart J 2012;163:149–55.e1</a:t>
            </a:r>
          </a:p>
        </p:txBody>
      </p:sp>
    </p:spTree>
    <p:extLst>
      <p:ext uri="{BB962C8B-B14F-4D97-AF65-F5344CB8AC3E}">
        <p14:creationId xmlns="" xmlns:p14="http://schemas.microsoft.com/office/powerpoint/2010/main" val="330775111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70" name="Title 1"/>
          <p:cNvSpPr>
            <a:spLocks noGrp="1"/>
          </p:cNvSpPr>
          <p:nvPr>
            <p:ph type="title"/>
          </p:nvPr>
        </p:nvSpPr>
        <p:spPr>
          <a:xfrm>
            <a:off x="457200" y="274638"/>
            <a:ext cx="7414191" cy="757457"/>
          </a:xfrm>
        </p:spPr>
        <p:txBody>
          <a:bodyPr>
            <a:noAutofit/>
          </a:bodyPr>
          <a:lstStyle/>
          <a:p>
            <a:r>
              <a:rPr lang="en-US" sz="2400" dirty="0" smtClean="0"/>
              <a:t>RELAX-AHF Conclusions: Key results</a:t>
            </a:r>
            <a:r>
              <a:rPr lang="en-US" sz="1800" dirty="0" smtClean="0">
                <a:solidFill>
                  <a:schemeClr val="bg1"/>
                </a:solidFill>
              </a:rPr>
              <a:t/>
            </a:r>
            <a:br>
              <a:rPr lang="en-US" sz="1800" dirty="0" smtClean="0">
                <a:solidFill>
                  <a:schemeClr val="bg1"/>
                </a:solidFill>
              </a:rPr>
            </a:br>
            <a:r>
              <a:rPr lang="de-CH" sz="1200" i="1" dirty="0" smtClean="0">
                <a:solidFill>
                  <a:schemeClr val="bg1"/>
                </a:solidFill>
              </a:rPr>
              <a:t>Serelaxin may represent an important new treatment option for patients with AHF</a:t>
            </a:r>
            <a:endParaRPr lang="en-US" sz="1100" i="1" dirty="0" smtClean="0">
              <a:solidFill>
                <a:schemeClr val="bg1"/>
              </a:solidFill>
            </a:endParaRPr>
          </a:p>
        </p:txBody>
      </p:sp>
      <p:grpSp>
        <p:nvGrpSpPr>
          <p:cNvPr id="2" name="Group 4"/>
          <p:cNvGrpSpPr/>
          <p:nvPr/>
        </p:nvGrpSpPr>
        <p:grpSpPr>
          <a:xfrm>
            <a:off x="487610" y="1222376"/>
            <a:ext cx="8386762" cy="4908850"/>
            <a:chOff x="82550" y="1222375"/>
            <a:chExt cx="8904288" cy="5211763"/>
          </a:xfrm>
        </p:grpSpPr>
        <p:sp>
          <p:nvSpPr>
            <p:cNvPr id="7" name="Rectangle 6"/>
            <p:cNvSpPr/>
            <p:nvPr/>
          </p:nvSpPr>
          <p:spPr>
            <a:xfrm>
              <a:off x="452438" y="3889375"/>
              <a:ext cx="8164512" cy="1038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1"/>
                </a:solidFill>
              </a:endParaRPr>
            </a:p>
          </p:txBody>
        </p:sp>
        <p:sp>
          <p:nvSpPr>
            <p:cNvPr id="8" name="Rectangle 7"/>
            <p:cNvSpPr/>
            <p:nvPr/>
          </p:nvSpPr>
          <p:spPr>
            <a:xfrm>
              <a:off x="452438" y="1941513"/>
              <a:ext cx="8164512" cy="941387"/>
            </a:xfrm>
            <a:prstGeom prst="rect">
              <a:avLst/>
            </a:prstGeom>
            <a:gradFill flip="none" rotWithShape="1">
              <a:gsLst>
                <a:gs pos="0">
                  <a:schemeClr val="accent1">
                    <a:lumMod val="40000"/>
                    <a:lumOff val="6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1"/>
                </a:solidFill>
              </a:endParaRPr>
            </a:p>
          </p:txBody>
        </p:sp>
        <p:sp>
          <p:nvSpPr>
            <p:cNvPr id="10" name="Line 4"/>
            <p:cNvSpPr>
              <a:spLocks noChangeShapeType="1"/>
            </p:cNvSpPr>
            <p:nvPr/>
          </p:nvSpPr>
          <p:spPr bwMode="auto">
            <a:xfrm>
              <a:off x="1966913" y="1463675"/>
              <a:ext cx="7019925" cy="0"/>
            </a:xfrm>
            <a:prstGeom prst="line">
              <a:avLst/>
            </a:prstGeom>
            <a:noFill/>
            <a:ln w="12700">
              <a:solidFill>
                <a:schemeClr val="tx1">
                  <a:lumMod val="50000"/>
                  <a:lumOff val="50000"/>
                </a:schemeClr>
              </a:solidFill>
              <a:round/>
              <a:headEnd/>
              <a:tailEnd type="triangle" w="med" len="med"/>
            </a:ln>
            <a:extLst/>
          </p:spPr>
          <p:txBody>
            <a:bodyPr/>
            <a:lstStyle/>
            <a:p>
              <a:pPr>
                <a:defRPr/>
              </a:pPr>
              <a:endParaRPr lang="en-GB" sz="1600" dirty="0">
                <a:solidFill>
                  <a:schemeClr val="bg1"/>
                </a:solidFill>
              </a:endParaRPr>
            </a:p>
          </p:txBody>
        </p:sp>
        <p:sp>
          <p:nvSpPr>
            <p:cNvPr id="11" name="Line 30"/>
            <p:cNvSpPr>
              <a:spLocks noChangeShapeType="1"/>
            </p:cNvSpPr>
            <p:nvPr/>
          </p:nvSpPr>
          <p:spPr bwMode="auto">
            <a:xfrm>
              <a:off x="1966913" y="2878138"/>
              <a:ext cx="7019925" cy="0"/>
            </a:xfrm>
            <a:prstGeom prst="line">
              <a:avLst/>
            </a:prstGeom>
            <a:noFill/>
            <a:ln w="12700">
              <a:solidFill>
                <a:schemeClr val="tx1">
                  <a:lumMod val="50000"/>
                  <a:lumOff val="50000"/>
                </a:schemeClr>
              </a:solidFill>
              <a:round/>
              <a:headEnd/>
              <a:tailEnd type="triangle" w="med" len="med"/>
            </a:ln>
            <a:extLst/>
          </p:spPr>
          <p:txBody>
            <a:bodyPr/>
            <a:lstStyle/>
            <a:p>
              <a:pPr>
                <a:defRPr/>
              </a:pPr>
              <a:endParaRPr lang="en-GB" sz="1600" dirty="0">
                <a:solidFill>
                  <a:schemeClr val="bg1"/>
                </a:solidFill>
              </a:endParaRPr>
            </a:p>
          </p:txBody>
        </p:sp>
        <p:sp>
          <p:nvSpPr>
            <p:cNvPr id="12" name="Line 30"/>
            <p:cNvSpPr>
              <a:spLocks noChangeShapeType="1"/>
            </p:cNvSpPr>
            <p:nvPr/>
          </p:nvSpPr>
          <p:spPr bwMode="auto">
            <a:xfrm>
              <a:off x="1966913" y="1941513"/>
              <a:ext cx="7019925" cy="0"/>
            </a:xfrm>
            <a:prstGeom prst="line">
              <a:avLst/>
            </a:prstGeom>
            <a:noFill/>
            <a:ln w="12700">
              <a:solidFill>
                <a:schemeClr val="tx1">
                  <a:lumMod val="50000"/>
                  <a:lumOff val="50000"/>
                </a:schemeClr>
              </a:solidFill>
              <a:round/>
              <a:headEnd/>
              <a:tailEnd type="triangle" w="med" len="med"/>
            </a:ln>
            <a:extLst/>
          </p:spPr>
          <p:txBody>
            <a:bodyPr/>
            <a:lstStyle/>
            <a:p>
              <a:pPr>
                <a:defRPr/>
              </a:pPr>
              <a:endParaRPr lang="en-GB" sz="1600" dirty="0">
                <a:solidFill>
                  <a:schemeClr val="bg1"/>
                </a:solidFill>
              </a:endParaRPr>
            </a:p>
          </p:txBody>
        </p:sp>
        <p:sp>
          <p:nvSpPr>
            <p:cNvPr id="13" name="Line 30"/>
            <p:cNvSpPr>
              <a:spLocks noChangeShapeType="1"/>
            </p:cNvSpPr>
            <p:nvPr/>
          </p:nvSpPr>
          <p:spPr bwMode="auto">
            <a:xfrm>
              <a:off x="1966913" y="3890963"/>
              <a:ext cx="7019925" cy="0"/>
            </a:xfrm>
            <a:prstGeom prst="line">
              <a:avLst/>
            </a:prstGeom>
            <a:noFill/>
            <a:ln w="12700">
              <a:solidFill>
                <a:schemeClr val="tx1">
                  <a:lumMod val="50000"/>
                  <a:lumOff val="50000"/>
                </a:schemeClr>
              </a:solidFill>
              <a:round/>
              <a:headEnd/>
              <a:tailEnd type="triangle" w="med" len="med"/>
            </a:ln>
            <a:extLst/>
          </p:spPr>
          <p:txBody>
            <a:bodyPr/>
            <a:lstStyle/>
            <a:p>
              <a:pPr>
                <a:defRPr/>
              </a:pPr>
              <a:endParaRPr lang="en-GB" sz="1600" dirty="0">
                <a:solidFill>
                  <a:schemeClr val="bg1"/>
                </a:solidFill>
              </a:endParaRPr>
            </a:p>
          </p:txBody>
        </p:sp>
        <p:sp>
          <p:nvSpPr>
            <p:cNvPr id="14" name="Line 30"/>
            <p:cNvSpPr>
              <a:spLocks noChangeShapeType="1"/>
            </p:cNvSpPr>
            <p:nvPr/>
          </p:nvSpPr>
          <p:spPr bwMode="auto">
            <a:xfrm>
              <a:off x="1966913" y="5842000"/>
              <a:ext cx="7019925" cy="0"/>
            </a:xfrm>
            <a:prstGeom prst="line">
              <a:avLst/>
            </a:prstGeom>
            <a:noFill/>
            <a:ln w="12700">
              <a:solidFill>
                <a:schemeClr val="tx1">
                  <a:lumMod val="50000"/>
                  <a:lumOff val="50000"/>
                </a:schemeClr>
              </a:solidFill>
              <a:round/>
              <a:headEnd/>
              <a:tailEnd type="triangle" w="med" len="med"/>
            </a:ln>
            <a:extLst/>
          </p:spPr>
          <p:txBody>
            <a:bodyPr/>
            <a:lstStyle/>
            <a:p>
              <a:pPr>
                <a:defRPr/>
              </a:pPr>
              <a:endParaRPr lang="en-GB" sz="1600" dirty="0">
                <a:solidFill>
                  <a:schemeClr val="bg1"/>
                </a:solidFill>
              </a:endParaRPr>
            </a:p>
          </p:txBody>
        </p:sp>
        <p:sp>
          <p:nvSpPr>
            <p:cNvPr id="15" name="Line 30"/>
            <p:cNvSpPr>
              <a:spLocks noChangeShapeType="1"/>
            </p:cNvSpPr>
            <p:nvPr/>
          </p:nvSpPr>
          <p:spPr bwMode="auto">
            <a:xfrm>
              <a:off x="1966913" y="4929188"/>
              <a:ext cx="7019925" cy="0"/>
            </a:xfrm>
            <a:prstGeom prst="line">
              <a:avLst/>
            </a:prstGeom>
            <a:noFill/>
            <a:ln w="12700">
              <a:solidFill>
                <a:schemeClr val="tx1">
                  <a:lumMod val="50000"/>
                  <a:lumOff val="50000"/>
                </a:schemeClr>
              </a:solidFill>
              <a:round/>
              <a:headEnd/>
              <a:tailEnd type="triangle" w="med" len="med"/>
            </a:ln>
            <a:extLst/>
          </p:spPr>
          <p:txBody>
            <a:bodyPr/>
            <a:lstStyle/>
            <a:p>
              <a:pPr>
                <a:defRPr/>
              </a:pPr>
              <a:endParaRPr lang="en-GB" sz="1600" dirty="0">
                <a:solidFill>
                  <a:schemeClr val="bg1"/>
                </a:solidFill>
              </a:endParaRPr>
            </a:p>
          </p:txBody>
        </p:sp>
        <p:sp>
          <p:nvSpPr>
            <p:cNvPr id="154634" name="Line 6"/>
            <p:cNvSpPr>
              <a:spLocks noChangeShapeType="1"/>
            </p:cNvSpPr>
            <p:nvPr/>
          </p:nvSpPr>
          <p:spPr bwMode="auto">
            <a:xfrm>
              <a:off x="4741863" y="1439863"/>
              <a:ext cx="0" cy="442753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sz="1600">
                <a:solidFill>
                  <a:schemeClr val="bg1"/>
                </a:solidFill>
                <a:latin typeface="Arial" pitchFamily="34" charset="0"/>
                <a:cs typeface="Arial" pitchFamily="34" charset="0"/>
              </a:endParaRPr>
            </a:p>
          </p:txBody>
        </p:sp>
        <p:sp>
          <p:nvSpPr>
            <p:cNvPr id="154635" name="Text Box 22"/>
            <p:cNvSpPr txBox="1">
              <a:spLocks noChangeArrowheads="1"/>
            </p:cNvSpPr>
            <p:nvPr/>
          </p:nvSpPr>
          <p:spPr bwMode="auto">
            <a:xfrm>
              <a:off x="8318550" y="1222375"/>
              <a:ext cx="584099"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CH" sz="1200">
                  <a:solidFill>
                    <a:schemeClr val="bg1"/>
                  </a:solidFill>
                </a:rPr>
                <a:t>D180</a:t>
              </a:r>
              <a:endParaRPr lang="en-US" sz="1200">
                <a:solidFill>
                  <a:schemeClr val="bg1"/>
                </a:solidFill>
              </a:endParaRPr>
            </a:p>
          </p:txBody>
        </p:sp>
        <p:sp>
          <p:nvSpPr>
            <p:cNvPr id="154636" name="Text Box 28"/>
            <p:cNvSpPr txBox="1">
              <a:spLocks noChangeArrowheads="1"/>
            </p:cNvSpPr>
            <p:nvPr/>
          </p:nvSpPr>
          <p:spPr bwMode="auto">
            <a:xfrm>
              <a:off x="1041108" y="1598411"/>
              <a:ext cx="933742"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a:solidFill>
                    <a:schemeClr val="bg1"/>
                  </a:solidFill>
                </a:rPr>
                <a:t>Treatment</a:t>
              </a:r>
              <a:endParaRPr lang="en-US" sz="1200">
                <a:solidFill>
                  <a:schemeClr val="bg1"/>
                </a:solidFill>
              </a:endParaRPr>
            </a:p>
          </p:txBody>
        </p:sp>
        <p:sp>
          <p:nvSpPr>
            <p:cNvPr id="154637" name="Line 6"/>
            <p:cNvSpPr>
              <a:spLocks noChangeShapeType="1"/>
            </p:cNvSpPr>
            <p:nvPr/>
          </p:nvSpPr>
          <p:spPr bwMode="auto">
            <a:xfrm>
              <a:off x="8616950" y="1449388"/>
              <a:ext cx="0" cy="442753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sz="1600">
                <a:solidFill>
                  <a:schemeClr val="bg1"/>
                </a:solidFill>
                <a:latin typeface="Arial" pitchFamily="34" charset="0"/>
                <a:cs typeface="Arial" pitchFamily="34" charset="0"/>
              </a:endParaRPr>
            </a:p>
          </p:txBody>
        </p:sp>
        <p:sp>
          <p:nvSpPr>
            <p:cNvPr id="154638" name="Text Box 28"/>
            <p:cNvSpPr txBox="1">
              <a:spLocks noChangeArrowheads="1"/>
            </p:cNvSpPr>
            <p:nvPr/>
          </p:nvSpPr>
          <p:spPr bwMode="auto">
            <a:xfrm>
              <a:off x="1209872" y="2002430"/>
              <a:ext cx="764978"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a:solidFill>
                    <a:schemeClr val="bg1"/>
                  </a:solidFill>
                </a:rPr>
                <a:t>LIKERT</a:t>
              </a:r>
              <a:endParaRPr lang="en-US" sz="1200">
                <a:solidFill>
                  <a:schemeClr val="bg1"/>
                </a:solidFill>
              </a:endParaRPr>
            </a:p>
          </p:txBody>
        </p:sp>
        <p:sp>
          <p:nvSpPr>
            <p:cNvPr id="154639" name="Text Box 28"/>
            <p:cNvSpPr txBox="1">
              <a:spLocks noChangeArrowheads="1"/>
            </p:cNvSpPr>
            <p:nvPr/>
          </p:nvSpPr>
          <p:spPr bwMode="auto">
            <a:xfrm>
              <a:off x="1035603" y="1229316"/>
              <a:ext cx="850347"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dirty="0" err="1">
                  <a:solidFill>
                    <a:schemeClr val="bg1"/>
                  </a:solidFill>
                </a:rPr>
                <a:t>Timeline</a:t>
              </a:r>
              <a:r>
                <a:rPr lang="de-CH" sz="1200" dirty="0">
                  <a:solidFill>
                    <a:schemeClr val="bg1"/>
                  </a:solidFill>
                </a:rPr>
                <a:t>:</a:t>
              </a:r>
              <a:endParaRPr lang="en-US" sz="1200" dirty="0">
                <a:solidFill>
                  <a:schemeClr val="bg1"/>
                </a:solidFill>
              </a:endParaRPr>
            </a:p>
          </p:txBody>
        </p:sp>
        <p:sp>
          <p:nvSpPr>
            <p:cNvPr id="154640" name="Text Box 28"/>
            <p:cNvSpPr txBox="1">
              <a:spLocks noChangeArrowheads="1"/>
            </p:cNvSpPr>
            <p:nvPr/>
          </p:nvSpPr>
          <p:spPr bwMode="auto">
            <a:xfrm>
              <a:off x="1464138" y="2445341"/>
              <a:ext cx="510712"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a:solidFill>
                    <a:schemeClr val="bg1"/>
                  </a:solidFill>
                </a:rPr>
                <a:t>VAS</a:t>
              </a:r>
              <a:endParaRPr lang="en-US" sz="1200">
                <a:solidFill>
                  <a:schemeClr val="bg1"/>
                </a:solidFill>
              </a:endParaRPr>
            </a:p>
          </p:txBody>
        </p:sp>
        <p:sp>
          <p:nvSpPr>
            <p:cNvPr id="154641" name="Line 6"/>
            <p:cNvSpPr>
              <a:spLocks noChangeShapeType="1"/>
            </p:cNvSpPr>
            <p:nvPr/>
          </p:nvSpPr>
          <p:spPr bwMode="auto">
            <a:xfrm>
              <a:off x="3792538" y="1482725"/>
              <a:ext cx="0" cy="4427538"/>
            </a:xfrm>
            <a:prstGeom prst="line">
              <a:avLst/>
            </a:prstGeom>
            <a:noFill/>
            <a:ln w="1270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GB" sz="1600">
                <a:solidFill>
                  <a:schemeClr val="bg1"/>
                </a:solidFill>
                <a:latin typeface="Arial" pitchFamily="34" charset="0"/>
                <a:cs typeface="Arial" pitchFamily="34" charset="0"/>
              </a:endParaRPr>
            </a:p>
          </p:txBody>
        </p:sp>
        <p:sp>
          <p:nvSpPr>
            <p:cNvPr id="154642" name="Line 6"/>
            <p:cNvSpPr>
              <a:spLocks noChangeShapeType="1"/>
            </p:cNvSpPr>
            <p:nvPr/>
          </p:nvSpPr>
          <p:spPr bwMode="auto">
            <a:xfrm>
              <a:off x="2833688" y="1484313"/>
              <a:ext cx="0" cy="4427537"/>
            </a:xfrm>
            <a:prstGeom prst="line">
              <a:avLst/>
            </a:prstGeom>
            <a:noFill/>
            <a:ln w="1270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GB" sz="1600">
                <a:solidFill>
                  <a:schemeClr val="bg1"/>
                </a:solidFill>
                <a:latin typeface="Arial" pitchFamily="34" charset="0"/>
                <a:cs typeface="Arial" pitchFamily="34" charset="0"/>
              </a:endParaRPr>
            </a:p>
          </p:txBody>
        </p:sp>
        <p:sp>
          <p:nvSpPr>
            <p:cNvPr id="154643" name="Text Box 20"/>
            <p:cNvSpPr txBox="1">
              <a:spLocks noChangeArrowheads="1"/>
            </p:cNvSpPr>
            <p:nvPr/>
          </p:nvSpPr>
          <p:spPr bwMode="auto">
            <a:xfrm>
              <a:off x="2634222" y="1222375"/>
              <a:ext cx="403695"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CH" sz="1200" dirty="0">
                  <a:solidFill>
                    <a:schemeClr val="bg1"/>
                  </a:solidFill>
                </a:rPr>
                <a:t>D1</a:t>
              </a:r>
              <a:endParaRPr lang="en-US" sz="1200" dirty="0">
                <a:solidFill>
                  <a:schemeClr val="bg1"/>
                </a:solidFill>
              </a:endParaRPr>
            </a:p>
          </p:txBody>
        </p:sp>
        <p:sp>
          <p:nvSpPr>
            <p:cNvPr id="154644" name="Text Box 20"/>
            <p:cNvSpPr txBox="1">
              <a:spLocks noChangeArrowheads="1"/>
            </p:cNvSpPr>
            <p:nvPr/>
          </p:nvSpPr>
          <p:spPr bwMode="auto">
            <a:xfrm>
              <a:off x="3606565" y="1222375"/>
              <a:ext cx="403695"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CH" sz="1200">
                  <a:solidFill>
                    <a:schemeClr val="bg1"/>
                  </a:solidFill>
                </a:rPr>
                <a:t>D5</a:t>
              </a:r>
              <a:endParaRPr lang="en-US" sz="1200">
                <a:solidFill>
                  <a:schemeClr val="bg1"/>
                </a:solidFill>
              </a:endParaRPr>
            </a:p>
          </p:txBody>
        </p:sp>
        <p:sp>
          <p:nvSpPr>
            <p:cNvPr id="154645" name="Text Box 20"/>
            <p:cNvSpPr txBox="1">
              <a:spLocks noChangeArrowheads="1"/>
            </p:cNvSpPr>
            <p:nvPr/>
          </p:nvSpPr>
          <p:spPr bwMode="auto">
            <a:xfrm>
              <a:off x="4275989" y="1222375"/>
              <a:ext cx="938098"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CH" sz="1200">
                  <a:solidFill>
                    <a:schemeClr val="bg1"/>
                  </a:solidFill>
                </a:rPr>
                <a:t>D14/Index</a:t>
              </a:r>
              <a:endParaRPr lang="en-US" sz="1200">
                <a:solidFill>
                  <a:schemeClr val="bg1"/>
                </a:solidFill>
              </a:endParaRPr>
            </a:p>
          </p:txBody>
        </p:sp>
        <p:sp>
          <p:nvSpPr>
            <p:cNvPr id="154646" name="Text Box 29"/>
            <p:cNvSpPr txBox="1">
              <a:spLocks noChangeArrowheads="1"/>
            </p:cNvSpPr>
            <p:nvPr/>
          </p:nvSpPr>
          <p:spPr bwMode="auto">
            <a:xfrm>
              <a:off x="1179713" y="4032841"/>
              <a:ext cx="795137"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dirty="0">
                  <a:solidFill>
                    <a:schemeClr val="bg1"/>
                  </a:solidFill>
                </a:rPr>
                <a:t>DAOOH</a:t>
              </a:r>
              <a:endParaRPr lang="en-US" sz="1200" dirty="0">
                <a:solidFill>
                  <a:schemeClr val="bg1"/>
                </a:solidFill>
              </a:endParaRPr>
            </a:p>
          </p:txBody>
        </p:sp>
        <p:sp>
          <p:nvSpPr>
            <p:cNvPr id="154647" name="Text Box 29"/>
            <p:cNvSpPr txBox="1">
              <a:spLocks noChangeArrowheads="1"/>
            </p:cNvSpPr>
            <p:nvPr/>
          </p:nvSpPr>
          <p:spPr bwMode="auto">
            <a:xfrm>
              <a:off x="749128" y="4396774"/>
              <a:ext cx="1225722" cy="490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a:solidFill>
                    <a:schemeClr val="bg1"/>
                  </a:solidFill>
                </a:rPr>
                <a:t>CV† or re-</a:t>
              </a:r>
              <a:br>
                <a:rPr lang="de-CH" sz="1200">
                  <a:solidFill>
                    <a:schemeClr val="bg1"/>
                  </a:solidFill>
                </a:rPr>
              </a:br>
              <a:r>
                <a:rPr lang="de-CH" sz="1200">
                  <a:solidFill>
                    <a:schemeClr val="bg1"/>
                  </a:solidFill>
                </a:rPr>
                <a:t>hospitalization</a:t>
              </a:r>
              <a:endParaRPr lang="en-US" sz="1200">
                <a:solidFill>
                  <a:schemeClr val="bg1"/>
                </a:solidFill>
              </a:endParaRPr>
            </a:p>
          </p:txBody>
        </p:sp>
        <p:sp>
          <p:nvSpPr>
            <p:cNvPr id="154648" name="Text Box 29"/>
            <p:cNvSpPr txBox="1">
              <a:spLocks noChangeArrowheads="1"/>
            </p:cNvSpPr>
            <p:nvPr/>
          </p:nvSpPr>
          <p:spPr bwMode="auto">
            <a:xfrm>
              <a:off x="515938" y="3451816"/>
              <a:ext cx="1509712"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a:solidFill>
                    <a:schemeClr val="bg1"/>
                  </a:solidFill>
                </a:rPr>
                <a:t>LoS (index/ICU)</a:t>
              </a:r>
              <a:endParaRPr lang="en-US" sz="1200">
                <a:solidFill>
                  <a:schemeClr val="bg1"/>
                </a:solidFill>
              </a:endParaRPr>
            </a:p>
          </p:txBody>
        </p:sp>
        <p:sp>
          <p:nvSpPr>
            <p:cNvPr id="154649" name="Text Box 29"/>
            <p:cNvSpPr txBox="1">
              <a:spLocks noChangeArrowheads="1"/>
            </p:cNvSpPr>
            <p:nvPr/>
          </p:nvSpPr>
          <p:spPr bwMode="auto">
            <a:xfrm>
              <a:off x="1382713" y="3023191"/>
              <a:ext cx="612775"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dirty="0">
                  <a:solidFill>
                    <a:schemeClr val="bg1"/>
                  </a:solidFill>
                </a:rPr>
                <a:t>WHF</a:t>
              </a:r>
              <a:endParaRPr lang="en-US" sz="1200" dirty="0">
                <a:solidFill>
                  <a:schemeClr val="bg1"/>
                </a:solidFill>
              </a:endParaRPr>
            </a:p>
          </p:txBody>
        </p:sp>
        <p:sp>
          <p:nvSpPr>
            <p:cNvPr id="154650" name="Line 6"/>
            <p:cNvSpPr>
              <a:spLocks noChangeShapeType="1"/>
            </p:cNvSpPr>
            <p:nvPr/>
          </p:nvSpPr>
          <p:spPr bwMode="auto">
            <a:xfrm>
              <a:off x="3290888" y="1484313"/>
              <a:ext cx="0" cy="4427537"/>
            </a:xfrm>
            <a:prstGeom prst="line">
              <a:avLst/>
            </a:prstGeom>
            <a:noFill/>
            <a:ln w="12700">
              <a:solidFill>
                <a:schemeClr val="tx1"/>
              </a:solidFill>
              <a:prstDash val="sysDash"/>
              <a:round/>
              <a:headEnd/>
              <a:tailEnd/>
            </a:ln>
            <a:extLst>
              <a:ext uri="{909E8E84-426E-40DD-AFC4-6F175D3DCCD1}">
                <a14:hiddenFill xmlns="" xmlns:a14="http://schemas.microsoft.com/office/drawing/2010/main">
                  <a:noFill/>
                </a14:hiddenFill>
              </a:ext>
            </a:extLst>
          </p:spPr>
          <p:txBody>
            <a:bodyPr/>
            <a:lstStyle/>
            <a:p>
              <a:endParaRPr lang="en-GB" sz="1600">
                <a:solidFill>
                  <a:schemeClr val="bg1"/>
                </a:solidFill>
                <a:latin typeface="Arial" pitchFamily="34" charset="0"/>
                <a:cs typeface="Arial" pitchFamily="34" charset="0"/>
              </a:endParaRPr>
            </a:p>
          </p:txBody>
        </p:sp>
        <p:sp>
          <p:nvSpPr>
            <p:cNvPr id="154651" name="Text Box 20"/>
            <p:cNvSpPr txBox="1">
              <a:spLocks noChangeArrowheads="1"/>
            </p:cNvSpPr>
            <p:nvPr/>
          </p:nvSpPr>
          <p:spPr bwMode="auto">
            <a:xfrm>
              <a:off x="3091422" y="1222375"/>
              <a:ext cx="403695"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CH" sz="1200">
                  <a:solidFill>
                    <a:schemeClr val="bg1"/>
                  </a:solidFill>
                </a:rPr>
                <a:t>D2</a:t>
              </a:r>
              <a:endParaRPr lang="en-US" sz="1200">
                <a:solidFill>
                  <a:schemeClr val="bg1"/>
                </a:solidFill>
              </a:endParaRPr>
            </a:p>
          </p:txBody>
        </p:sp>
        <p:sp>
          <p:nvSpPr>
            <p:cNvPr id="154652" name="Line 6"/>
            <p:cNvSpPr>
              <a:spLocks noChangeShapeType="1"/>
            </p:cNvSpPr>
            <p:nvPr/>
          </p:nvSpPr>
          <p:spPr bwMode="auto">
            <a:xfrm>
              <a:off x="6102350" y="1449388"/>
              <a:ext cx="0" cy="442753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sz="1600">
                <a:solidFill>
                  <a:schemeClr val="bg1"/>
                </a:solidFill>
                <a:latin typeface="Arial" pitchFamily="34" charset="0"/>
                <a:cs typeface="Arial" pitchFamily="34" charset="0"/>
              </a:endParaRPr>
            </a:p>
          </p:txBody>
        </p:sp>
        <p:sp>
          <p:nvSpPr>
            <p:cNvPr id="154653" name="Text Box 22"/>
            <p:cNvSpPr txBox="1">
              <a:spLocks noChangeArrowheads="1"/>
            </p:cNvSpPr>
            <p:nvPr/>
          </p:nvSpPr>
          <p:spPr bwMode="auto">
            <a:xfrm>
              <a:off x="5868101" y="1222375"/>
              <a:ext cx="493897"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CH" sz="1200">
                  <a:solidFill>
                    <a:schemeClr val="bg1"/>
                  </a:solidFill>
                </a:rPr>
                <a:t>D60</a:t>
              </a:r>
              <a:endParaRPr lang="en-US" sz="1200">
                <a:solidFill>
                  <a:schemeClr val="bg1"/>
                </a:solidFill>
              </a:endParaRPr>
            </a:p>
          </p:txBody>
        </p:sp>
        <p:sp>
          <p:nvSpPr>
            <p:cNvPr id="154654" name="TextBox 2"/>
            <p:cNvSpPr txBox="1">
              <a:spLocks noChangeArrowheads="1"/>
            </p:cNvSpPr>
            <p:nvPr/>
          </p:nvSpPr>
          <p:spPr bwMode="auto">
            <a:xfrm>
              <a:off x="2778125" y="2001838"/>
              <a:ext cx="573088"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eaLnBrk="1" hangingPunct="1"/>
              <a:r>
                <a:rPr lang="de-CH" sz="1100">
                  <a:solidFill>
                    <a:schemeClr val="bg1"/>
                  </a:solidFill>
                </a:rPr>
                <a:t>p=0.7</a:t>
              </a:r>
              <a:endParaRPr lang="en-US" sz="1100">
                <a:solidFill>
                  <a:schemeClr val="bg1"/>
                </a:solidFill>
              </a:endParaRPr>
            </a:p>
          </p:txBody>
        </p:sp>
        <p:sp>
          <p:nvSpPr>
            <p:cNvPr id="154655" name="Text Box 20"/>
            <p:cNvSpPr txBox="1">
              <a:spLocks noChangeArrowheads="1"/>
            </p:cNvSpPr>
            <p:nvPr/>
          </p:nvSpPr>
          <p:spPr bwMode="auto">
            <a:xfrm>
              <a:off x="2573035" y="5824538"/>
              <a:ext cx="1562704"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CH" sz="1200" dirty="0">
                  <a:solidFill>
                    <a:schemeClr val="bg1"/>
                  </a:solidFill>
                </a:rPr>
                <a:t>In-</a:t>
              </a:r>
              <a:r>
                <a:rPr lang="de-CH" sz="1200" dirty="0" err="1">
                  <a:solidFill>
                    <a:schemeClr val="bg1"/>
                  </a:solidFill>
                </a:rPr>
                <a:t>hospital</a:t>
              </a:r>
              <a:r>
                <a:rPr lang="de-CH" sz="1200" dirty="0">
                  <a:solidFill>
                    <a:schemeClr val="bg1"/>
                  </a:solidFill>
                </a:rPr>
                <a:t> </a:t>
              </a:r>
              <a:r>
                <a:rPr lang="de-CH" sz="1200" dirty="0" err="1">
                  <a:solidFill>
                    <a:schemeClr val="bg1"/>
                  </a:solidFill>
                </a:rPr>
                <a:t>benefits</a:t>
              </a:r>
              <a:endParaRPr lang="en-US" sz="1200" dirty="0">
                <a:solidFill>
                  <a:schemeClr val="bg1"/>
                </a:solidFill>
              </a:endParaRPr>
            </a:p>
          </p:txBody>
        </p:sp>
        <p:sp>
          <p:nvSpPr>
            <p:cNvPr id="154656" name="Text Box 20"/>
            <p:cNvSpPr txBox="1">
              <a:spLocks noChangeArrowheads="1"/>
            </p:cNvSpPr>
            <p:nvPr/>
          </p:nvSpPr>
          <p:spPr bwMode="auto">
            <a:xfrm>
              <a:off x="5859655" y="5834063"/>
              <a:ext cx="1618866"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CH" sz="1200">
                  <a:solidFill>
                    <a:schemeClr val="bg1"/>
                  </a:solidFill>
                </a:rPr>
                <a:t>Out-patient benefits</a:t>
              </a:r>
              <a:endParaRPr lang="en-US" sz="1200">
                <a:solidFill>
                  <a:schemeClr val="bg1"/>
                </a:solidFill>
              </a:endParaRPr>
            </a:p>
          </p:txBody>
        </p:sp>
        <p:sp>
          <p:nvSpPr>
            <p:cNvPr id="154657" name="Text Box 20"/>
            <p:cNvSpPr txBox="1">
              <a:spLocks noChangeArrowheads="1"/>
            </p:cNvSpPr>
            <p:nvPr/>
          </p:nvSpPr>
          <p:spPr bwMode="auto">
            <a:xfrm>
              <a:off x="1796022" y="1222375"/>
              <a:ext cx="403695"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de-CH" sz="1200" dirty="0">
                  <a:solidFill>
                    <a:schemeClr val="bg1"/>
                  </a:solidFill>
                </a:rPr>
                <a:t>D0</a:t>
              </a:r>
              <a:endParaRPr lang="en-US" sz="1200" dirty="0">
                <a:solidFill>
                  <a:schemeClr val="bg1"/>
                </a:solidFill>
              </a:endParaRPr>
            </a:p>
          </p:txBody>
        </p:sp>
        <p:sp>
          <p:nvSpPr>
            <p:cNvPr id="154658" name="Text Box 29"/>
            <p:cNvSpPr txBox="1">
              <a:spLocks noChangeArrowheads="1"/>
            </p:cNvSpPr>
            <p:nvPr/>
          </p:nvSpPr>
          <p:spPr bwMode="auto">
            <a:xfrm>
              <a:off x="1099722" y="5067891"/>
              <a:ext cx="875127"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dirty="0">
                  <a:solidFill>
                    <a:schemeClr val="bg1"/>
                  </a:solidFill>
                </a:rPr>
                <a:t>CV </a:t>
              </a:r>
              <a:r>
                <a:rPr lang="de-CH" sz="1200" dirty="0" err="1">
                  <a:solidFill>
                    <a:schemeClr val="bg1"/>
                  </a:solidFill>
                </a:rPr>
                <a:t>death</a:t>
              </a:r>
              <a:endParaRPr lang="en-US" sz="1200" dirty="0">
                <a:solidFill>
                  <a:schemeClr val="bg1"/>
                </a:solidFill>
              </a:endParaRPr>
            </a:p>
          </p:txBody>
        </p:sp>
        <p:sp>
          <p:nvSpPr>
            <p:cNvPr id="41" name="Rectangle 40"/>
            <p:cNvSpPr/>
            <p:nvPr/>
          </p:nvSpPr>
          <p:spPr>
            <a:xfrm>
              <a:off x="1970088" y="2006600"/>
              <a:ext cx="863600" cy="2714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sz="900" kern="1200">
                  <a:solidFill>
                    <a:schemeClr val="lt1"/>
                  </a:solidFill>
                  <a:latin typeface="+mn-lt"/>
                  <a:ea typeface="+mn-ea"/>
                  <a:cs typeface="+mn-cs"/>
                </a:defRPr>
              </a:lvl1pPr>
              <a:lvl2pPr marL="457200" algn="l" rtl="0" fontAlgn="base">
                <a:spcBef>
                  <a:spcPct val="0"/>
                </a:spcBef>
                <a:spcAft>
                  <a:spcPct val="0"/>
                </a:spcAft>
                <a:defRPr sz="900" kern="1200">
                  <a:solidFill>
                    <a:schemeClr val="lt1"/>
                  </a:solidFill>
                  <a:latin typeface="+mn-lt"/>
                  <a:ea typeface="+mn-ea"/>
                  <a:cs typeface="+mn-cs"/>
                </a:defRPr>
              </a:lvl2pPr>
              <a:lvl3pPr marL="914400" algn="l" rtl="0" fontAlgn="base">
                <a:spcBef>
                  <a:spcPct val="0"/>
                </a:spcBef>
                <a:spcAft>
                  <a:spcPct val="0"/>
                </a:spcAft>
                <a:defRPr sz="900" kern="1200">
                  <a:solidFill>
                    <a:schemeClr val="lt1"/>
                  </a:solidFill>
                  <a:latin typeface="+mn-lt"/>
                  <a:ea typeface="+mn-ea"/>
                  <a:cs typeface="+mn-cs"/>
                </a:defRPr>
              </a:lvl3pPr>
              <a:lvl4pPr marL="1371600" algn="l" rtl="0" fontAlgn="base">
                <a:spcBef>
                  <a:spcPct val="0"/>
                </a:spcBef>
                <a:spcAft>
                  <a:spcPct val="0"/>
                </a:spcAft>
                <a:defRPr sz="900" kern="1200">
                  <a:solidFill>
                    <a:schemeClr val="lt1"/>
                  </a:solidFill>
                  <a:latin typeface="+mn-lt"/>
                  <a:ea typeface="+mn-ea"/>
                  <a:cs typeface="+mn-cs"/>
                </a:defRPr>
              </a:lvl4pPr>
              <a:lvl5pPr marL="1828800" algn="l" rtl="0" fontAlgn="base">
                <a:spcBef>
                  <a:spcPct val="0"/>
                </a:spcBef>
                <a:spcAft>
                  <a:spcPct val="0"/>
                </a:spcAft>
                <a:defRPr sz="900" kern="1200">
                  <a:solidFill>
                    <a:schemeClr val="lt1"/>
                  </a:solidFill>
                  <a:latin typeface="+mn-lt"/>
                  <a:ea typeface="+mn-ea"/>
                  <a:cs typeface="+mn-cs"/>
                </a:defRPr>
              </a:lvl5pPr>
              <a:lvl6pPr marL="2286000" algn="l" defTabSz="914400" rtl="0" eaLnBrk="1" latinLnBrk="0" hangingPunct="1">
                <a:defRPr sz="900" kern="1200">
                  <a:solidFill>
                    <a:schemeClr val="lt1"/>
                  </a:solidFill>
                  <a:latin typeface="+mn-lt"/>
                  <a:ea typeface="+mn-ea"/>
                  <a:cs typeface="+mn-cs"/>
                </a:defRPr>
              </a:lvl6pPr>
              <a:lvl7pPr marL="2743200" algn="l" defTabSz="914400" rtl="0" eaLnBrk="1" latinLnBrk="0" hangingPunct="1">
                <a:defRPr sz="900" kern="1200">
                  <a:solidFill>
                    <a:schemeClr val="lt1"/>
                  </a:solidFill>
                  <a:latin typeface="+mn-lt"/>
                  <a:ea typeface="+mn-ea"/>
                  <a:cs typeface="+mn-cs"/>
                </a:defRPr>
              </a:lvl7pPr>
              <a:lvl8pPr marL="3200400" algn="l" defTabSz="914400" rtl="0" eaLnBrk="1" latinLnBrk="0" hangingPunct="1">
                <a:defRPr sz="900" kern="1200">
                  <a:solidFill>
                    <a:schemeClr val="lt1"/>
                  </a:solidFill>
                  <a:latin typeface="+mn-lt"/>
                  <a:ea typeface="+mn-ea"/>
                  <a:cs typeface="+mn-cs"/>
                </a:defRPr>
              </a:lvl8pPr>
              <a:lvl9pPr marL="3657600" algn="l" defTabSz="914400" rtl="0" eaLnBrk="1" latinLnBrk="0" hangingPunct="1">
                <a:defRPr sz="900" kern="1200">
                  <a:solidFill>
                    <a:schemeClr val="lt1"/>
                  </a:solidFill>
                  <a:latin typeface="+mn-lt"/>
                  <a:ea typeface="+mn-ea"/>
                  <a:cs typeface="+mn-cs"/>
                </a:defRPr>
              </a:lvl9pPr>
            </a:lstStyle>
            <a:p>
              <a:pPr>
                <a:defRPr/>
              </a:pPr>
              <a:r>
                <a:rPr lang="de-CH" sz="1050" dirty="0">
                  <a:solidFill>
                    <a:schemeClr val="bg1"/>
                  </a:solidFill>
                </a:rPr>
                <a:t>OR=1.05 </a:t>
              </a:r>
              <a:endParaRPr lang="en-US" sz="1050" dirty="0">
                <a:solidFill>
                  <a:schemeClr val="bg1"/>
                </a:solidFill>
              </a:endParaRPr>
            </a:p>
          </p:txBody>
        </p:sp>
        <p:sp>
          <p:nvSpPr>
            <p:cNvPr id="42" name="Rectangle 41"/>
            <p:cNvSpPr/>
            <p:nvPr/>
          </p:nvSpPr>
          <p:spPr>
            <a:xfrm>
              <a:off x="1970088" y="4487863"/>
              <a:ext cx="4132262" cy="287337"/>
            </a:xfrm>
            <a:prstGeom prst="rect">
              <a:avLst/>
            </a:prstGeom>
            <a:solidFill>
              <a:srgbClr val="E44C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sz="900" kern="1200">
                  <a:solidFill>
                    <a:schemeClr val="lt1"/>
                  </a:solidFill>
                  <a:latin typeface="+mn-lt"/>
                  <a:ea typeface="+mn-ea"/>
                  <a:cs typeface="+mn-cs"/>
                </a:defRPr>
              </a:lvl1pPr>
              <a:lvl2pPr marL="457200" algn="l" rtl="0" fontAlgn="base">
                <a:spcBef>
                  <a:spcPct val="0"/>
                </a:spcBef>
                <a:spcAft>
                  <a:spcPct val="0"/>
                </a:spcAft>
                <a:defRPr sz="900" kern="1200">
                  <a:solidFill>
                    <a:schemeClr val="lt1"/>
                  </a:solidFill>
                  <a:latin typeface="+mn-lt"/>
                  <a:ea typeface="+mn-ea"/>
                  <a:cs typeface="+mn-cs"/>
                </a:defRPr>
              </a:lvl2pPr>
              <a:lvl3pPr marL="914400" algn="l" rtl="0" fontAlgn="base">
                <a:spcBef>
                  <a:spcPct val="0"/>
                </a:spcBef>
                <a:spcAft>
                  <a:spcPct val="0"/>
                </a:spcAft>
                <a:defRPr sz="900" kern="1200">
                  <a:solidFill>
                    <a:schemeClr val="lt1"/>
                  </a:solidFill>
                  <a:latin typeface="+mn-lt"/>
                  <a:ea typeface="+mn-ea"/>
                  <a:cs typeface="+mn-cs"/>
                </a:defRPr>
              </a:lvl3pPr>
              <a:lvl4pPr marL="1371600" algn="l" rtl="0" fontAlgn="base">
                <a:spcBef>
                  <a:spcPct val="0"/>
                </a:spcBef>
                <a:spcAft>
                  <a:spcPct val="0"/>
                </a:spcAft>
                <a:defRPr sz="900" kern="1200">
                  <a:solidFill>
                    <a:schemeClr val="lt1"/>
                  </a:solidFill>
                  <a:latin typeface="+mn-lt"/>
                  <a:ea typeface="+mn-ea"/>
                  <a:cs typeface="+mn-cs"/>
                </a:defRPr>
              </a:lvl4pPr>
              <a:lvl5pPr marL="1828800" algn="l" rtl="0" fontAlgn="base">
                <a:spcBef>
                  <a:spcPct val="0"/>
                </a:spcBef>
                <a:spcAft>
                  <a:spcPct val="0"/>
                </a:spcAft>
                <a:defRPr sz="900" kern="1200">
                  <a:solidFill>
                    <a:schemeClr val="lt1"/>
                  </a:solidFill>
                  <a:latin typeface="+mn-lt"/>
                  <a:ea typeface="+mn-ea"/>
                  <a:cs typeface="+mn-cs"/>
                </a:defRPr>
              </a:lvl5pPr>
              <a:lvl6pPr marL="2286000" algn="l" defTabSz="914400" rtl="0" eaLnBrk="1" latinLnBrk="0" hangingPunct="1">
                <a:defRPr sz="900" kern="1200">
                  <a:solidFill>
                    <a:schemeClr val="lt1"/>
                  </a:solidFill>
                  <a:latin typeface="+mn-lt"/>
                  <a:ea typeface="+mn-ea"/>
                  <a:cs typeface="+mn-cs"/>
                </a:defRPr>
              </a:lvl6pPr>
              <a:lvl7pPr marL="2743200" algn="l" defTabSz="914400" rtl="0" eaLnBrk="1" latinLnBrk="0" hangingPunct="1">
                <a:defRPr sz="900" kern="1200">
                  <a:solidFill>
                    <a:schemeClr val="lt1"/>
                  </a:solidFill>
                  <a:latin typeface="+mn-lt"/>
                  <a:ea typeface="+mn-ea"/>
                  <a:cs typeface="+mn-cs"/>
                </a:defRPr>
              </a:lvl7pPr>
              <a:lvl8pPr marL="3200400" algn="l" defTabSz="914400" rtl="0" eaLnBrk="1" latinLnBrk="0" hangingPunct="1">
                <a:defRPr sz="900" kern="1200">
                  <a:solidFill>
                    <a:schemeClr val="lt1"/>
                  </a:solidFill>
                  <a:latin typeface="+mn-lt"/>
                  <a:ea typeface="+mn-ea"/>
                  <a:cs typeface="+mn-cs"/>
                </a:defRPr>
              </a:lvl8pPr>
              <a:lvl9pPr marL="3657600" algn="l" defTabSz="914400" rtl="0" eaLnBrk="1" latinLnBrk="0" hangingPunct="1">
                <a:defRPr sz="900" kern="1200">
                  <a:solidFill>
                    <a:schemeClr val="lt1"/>
                  </a:solidFill>
                  <a:latin typeface="+mn-lt"/>
                  <a:ea typeface="+mn-ea"/>
                  <a:cs typeface="+mn-cs"/>
                </a:defRPr>
              </a:lvl9pPr>
            </a:lstStyle>
            <a:p>
              <a:pPr>
                <a:defRPr/>
              </a:pPr>
              <a:r>
                <a:rPr lang="de-CH" sz="1050" dirty="0">
                  <a:solidFill>
                    <a:schemeClr val="bg1"/>
                  </a:solidFill>
                </a:rPr>
                <a:t>HR = </a:t>
              </a:r>
              <a:r>
                <a:rPr lang="de-CH" sz="1050" dirty="0" smtClean="0">
                  <a:solidFill>
                    <a:schemeClr val="bg1"/>
                  </a:solidFill>
                </a:rPr>
                <a:t>1.02 </a:t>
              </a:r>
              <a:r>
                <a:rPr lang="de-CH" sz="1050" dirty="0">
                  <a:solidFill>
                    <a:schemeClr val="bg1"/>
                  </a:solidFill>
                </a:rPr>
                <a:t>(</a:t>
              </a:r>
              <a:r>
                <a:rPr lang="de-CH" sz="1050" dirty="0" smtClean="0">
                  <a:solidFill>
                    <a:schemeClr val="bg1"/>
                  </a:solidFill>
                </a:rPr>
                <a:t>p=0.89)</a:t>
              </a:r>
              <a:endParaRPr lang="en-US" sz="1050" dirty="0">
                <a:solidFill>
                  <a:schemeClr val="bg1"/>
                </a:solidFill>
              </a:endParaRPr>
            </a:p>
          </p:txBody>
        </p:sp>
        <p:sp>
          <p:nvSpPr>
            <p:cNvPr id="43" name="Hexagon 31"/>
            <p:cNvSpPr>
              <a:spLocks noChangeArrowheads="1"/>
            </p:cNvSpPr>
            <p:nvPr/>
          </p:nvSpPr>
          <p:spPr bwMode="auto">
            <a:xfrm>
              <a:off x="1970088" y="1601788"/>
              <a:ext cx="1319212" cy="287337"/>
            </a:xfrm>
            <a:prstGeom prst="hexagon">
              <a:avLst>
                <a:gd name="adj" fmla="val 25065"/>
                <a:gd name="vf" fmla="val 115470"/>
              </a:avLst>
            </a:prstGeom>
            <a:solidFill>
              <a:schemeClr val="accent3"/>
            </a:solidFill>
            <a:ln>
              <a:noFill/>
            </a:ln>
          </p:spPr>
          <p:txBody>
            <a:bodyPr lIns="0" rIns="0" anchor="ctr"/>
            <a:lstStyle/>
            <a:p>
              <a:pPr algn="ctr">
                <a:defRPr/>
              </a:pPr>
              <a:r>
                <a:rPr lang="de-CH" sz="1100" dirty="0">
                  <a:solidFill>
                    <a:schemeClr val="bg1"/>
                  </a:solidFill>
                </a:rPr>
                <a:t>RLX 48h i.v.</a:t>
              </a:r>
              <a:endParaRPr lang="en-US" sz="1100" dirty="0">
                <a:solidFill>
                  <a:schemeClr val="bg1"/>
                </a:solidFill>
              </a:endParaRPr>
            </a:p>
          </p:txBody>
        </p:sp>
        <p:sp>
          <p:nvSpPr>
            <p:cNvPr id="44" name="Rectangle 43"/>
            <p:cNvSpPr/>
            <p:nvPr/>
          </p:nvSpPr>
          <p:spPr>
            <a:xfrm>
              <a:off x="1970088" y="2449513"/>
              <a:ext cx="1822450" cy="287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sz="900" kern="1200">
                  <a:solidFill>
                    <a:schemeClr val="lt1"/>
                  </a:solidFill>
                  <a:latin typeface="+mn-lt"/>
                  <a:ea typeface="+mn-ea"/>
                  <a:cs typeface="+mn-cs"/>
                </a:defRPr>
              </a:lvl1pPr>
              <a:lvl2pPr marL="457200" algn="l" rtl="0" fontAlgn="base">
                <a:spcBef>
                  <a:spcPct val="0"/>
                </a:spcBef>
                <a:spcAft>
                  <a:spcPct val="0"/>
                </a:spcAft>
                <a:defRPr sz="900" kern="1200">
                  <a:solidFill>
                    <a:schemeClr val="lt1"/>
                  </a:solidFill>
                  <a:latin typeface="+mn-lt"/>
                  <a:ea typeface="+mn-ea"/>
                  <a:cs typeface="+mn-cs"/>
                </a:defRPr>
              </a:lvl2pPr>
              <a:lvl3pPr marL="914400" algn="l" rtl="0" fontAlgn="base">
                <a:spcBef>
                  <a:spcPct val="0"/>
                </a:spcBef>
                <a:spcAft>
                  <a:spcPct val="0"/>
                </a:spcAft>
                <a:defRPr sz="900" kern="1200">
                  <a:solidFill>
                    <a:schemeClr val="lt1"/>
                  </a:solidFill>
                  <a:latin typeface="+mn-lt"/>
                  <a:ea typeface="+mn-ea"/>
                  <a:cs typeface="+mn-cs"/>
                </a:defRPr>
              </a:lvl3pPr>
              <a:lvl4pPr marL="1371600" algn="l" rtl="0" fontAlgn="base">
                <a:spcBef>
                  <a:spcPct val="0"/>
                </a:spcBef>
                <a:spcAft>
                  <a:spcPct val="0"/>
                </a:spcAft>
                <a:defRPr sz="900" kern="1200">
                  <a:solidFill>
                    <a:schemeClr val="lt1"/>
                  </a:solidFill>
                  <a:latin typeface="+mn-lt"/>
                  <a:ea typeface="+mn-ea"/>
                  <a:cs typeface="+mn-cs"/>
                </a:defRPr>
              </a:lvl4pPr>
              <a:lvl5pPr marL="1828800" algn="l" rtl="0" fontAlgn="base">
                <a:spcBef>
                  <a:spcPct val="0"/>
                </a:spcBef>
                <a:spcAft>
                  <a:spcPct val="0"/>
                </a:spcAft>
                <a:defRPr sz="900" kern="1200">
                  <a:solidFill>
                    <a:schemeClr val="lt1"/>
                  </a:solidFill>
                  <a:latin typeface="+mn-lt"/>
                  <a:ea typeface="+mn-ea"/>
                  <a:cs typeface="+mn-cs"/>
                </a:defRPr>
              </a:lvl5pPr>
              <a:lvl6pPr marL="2286000" algn="l" defTabSz="914400" rtl="0" eaLnBrk="1" latinLnBrk="0" hangingPunct="1">
                <a:defRPr sz="900" kern="1200">
                  <a:solidFill>
                    <a:schemeClr val="lt1"/>
                  </a:solidFill>
                  <a:latin typeface="+mn-lt"/>
                  <a:ea typeface="+mn-ea"/>
                  <a:cs typeface="+mn-cs"/>
                </a:defRPr>
              </a:lvl6pPr>
              <a:lvl7pPr marL="2743200" algn="l" defTabSz="914400" rtl="0" eaLnBrk="1" latinLnBrk="0" hangingPunct="1">
                <a:defRPr sz="900" kern="1200">
                  <a:solidFill>
                    <a:schemeClr val="lt1"/>
                  </a:solidFill>
                  <a:latin typeface="+mn-lt"/>
                  <a:ea typeface="+mn-ea"/>
                  <a:cs typeface="+mn-cs"/>
                </a:defRPr>
              </a:lvl7pPr>
              <a:lvl8pPr marL="3200400" algn="l" defTabSz="914400" rtl="0" eaLnBrk="1" latinLnBrk="0" hangingPunct="1">
                <a:defRPr sz="900" kern="1200">
                  <a:solidFill>
                    <a:schemeClr val="lt1"/>
                  </a:solidFill>
                  <a:latin typeface="+mn-lt"/>
                  <a:ea typeface="+mn-ea"/>
                  <a:cs typeface="+mn-cs"/>
                </a:defRPr>
              </a:lvl8pPr>
              <a:lvl9pPr marL="3657600" algn="l" defTabSz="914400" rtl="0" eaLnBrk="1" latinLnBrk="0" hangingPunct="1">
                <a:defRPr sz="900" kern="1200">
                  <a:solidFill>
                    <a:schemeClr val="lt1"/>
                  </a:solidFill>
                  <a:latin typeface="+mn-lt"/>
                  <a:ea typeface="+mn-ea"/>
                  <a:cs typeface="+mn-cs"/>
                </a:defRPr>
              </a:lvl9pPr>
            </a:lstStyle>
            <a:p>
              <a:pPr>
                <a:defRPr/>
              </a:pPr>
              <a:r>
                <a:rPr lang="de-CH" sz="1050" dirty="0">
                  <a:solidFill>
                    <a:schemeClr val="bg1"/>
                  </a:solidFill>
                </a:rPr>
                <a:t>+19.4% (p=0.0075)</a:t>
              </a:r>
              <a:endParaRPr lang="en-US" sz="1050" dirty="0">
                <a:solidFill>
                  <a:schemeClr val="bg1"/>
                </a:solidFill>
              </a:endParaRPr>
            </a:p>
          </p:txBody>
        </p:sp>
        <p:sp>
          <p:nvSpPr>
            <p:cNvPr id="45" name="Rectangle 44"/>
            <p:cNvSpPr/>
            <p:nvPr/>
          </p:nvSpPr>
          <p:spPr>
            <a:xfrm>
              <a:off x="1970088" y="3019425"/>
              <a:ext cx="2771775" cy="288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sz="900" kern="1200">
                  <a:solidFill>
                    <a:schemeClr val="lt1"/>
                  </a:solidFill>
                  <a:latin typeface="+mn-lt"/>
                  <a:ea typeface="+mn-ea"/>
                  <a:cs typeface="+mn-cs"/>
                </a:defRPr>
              </a:lvl1pPr>
              <a:lvl2pPr marL="457200" algn="l" rtl="0" fontAlgn="base">
                <a:spcBef>
                  <a:spcPct val="0"/>
                </a:spcBef>
                <a:spcAft>
                  <a:spcPct val="0"/>
                </a:spcAft>
                <a:defRPr sz="900" kern="1200">
                  <a:solidFill>
                    <a:schemeClr val="lt1"/>
                  </a:solidFill>
                  <a:latin typeface="+mn-lt"/>
                  <a:ea typeface="+mn-ea"/>
                  <a:cs typeface="+mn-cs"/>
                </a:defRPr>
              </a:lvl2pPr>
              <a:lvl3pPr marL="914400" algn="l" rtl="0" fontAlgn="base">
                <a:spcBef>
                  <a:spcPct val="0"/>
                </a:spcBef>
                <a:spcAft>
                  <a:spcPct val="0"/>
                </a:spcAft>
                <a:defRPr sz="900" kern="1200">
                  <a:solidFill>
                    <a:schemeClr val="lt1"/>
                  </a:solidFill>
                  <a:latin typeface="+mn-lt"/>
                  <a:ea typeface="+mn-ea"/>
                  <a:cs typeface="+mn-cs"/>
                </a:defRPr>
              </a:lvl3pPr>
              <a:lvl4pPr marL="1371600" algn="l" rtl="0" fontAlgn="base">
                <a:spcBef>
                  <a:spcPct val="0"/>
                </a:spcBef>
                <a:spcAft>
                  <a:spcPct val="0"/>
                </a:spcAft>
                <a:defRPr sz="900" kern="1200">
                  <a:solidFill>
                    <a:schemeClr val="lt1"/>
                  </a:solidFill>
                  <a:latin typeface="+mn-lt"/>
                  <a:ea typeface="+mn-ea"/>
                  <a:cs typeface="+mn-cs"/>
                </a:defRPr>
              </a:lvl4pPr>
              <a:lvl5pPr marL="1828800" algn="l" rtl="0" fontAlgn="base">
                <a:spcBef>
                  <a:spcPct val="0"/>
                </a:spcBef>
                <a:spcAft>
                  <a:spcPct val="0"/>
                </a:spcAft>
                <a:defRPr sz="900" kern="1200">
                  <a:solidFill>
                    <a:schemeClr val="lt1"/>
                  </a:solidFill>
                  <a:latin typeface="+mn-lt"/>
                  <a:ea typeface="+mn-ea"/>
                  <a:cs typeface="+mn-cs"/>
                </a:defRPr>
              </a:lvl5pPr>
              <a:lvl6pPr marL="2286000" algn="l" defTabSz="914400" rtl="0" eaLnBrk="1" latinLnBrk="0" hangingPunct="1">
                <a:defRPr sz="900" kern="1200">
                  <a:solidFill>
                    <a:schemeClr val="lt1"/>
                  </a:solidFill>
                  <a:latin typeface="+mn-lt"/>
                  <a:ea typeface="+mn-ea"/>
                  <a:cs typeface="+mn-cs"/>
                </a:defRPr>
              </a:lvl6pPr>
              <a:lvl7pPr marL="2743200" algn="l" defTabSz="914400" rtl="0" eaLnBrk="1" latinLnBrk="0" hangingPunct="1">
                <a:defRPr sz="900" kern="1200">
                  <a:solidFill>
                    <a:schemeClr val="lt1"/>
                  </a:solidFill>
                  <a:latin typeface="+mn-lt"/>
                  <a:ea typeface="+mn-ea"/>
                  <a:cs typeface="+mn-cs"/>
                </a:defRPr>
              </a:lvl7pPr>
              <a:lvl8pPr marL="3200400" algn="l" defTabSz="914400" rtl="0" eaLnBrk="1" latinLnBrk="0" hangingPunct="1">
                <a:defRPr sz="900" kern="1200">
                  <a:solidFill>
                    <a:schemeClr val="lt1"/>
                  </a:solidFill>
                  <a:latin typeface="+mn-lt"/>
                  <a:ea typeface="+mn-ea"/>
                  <a:cs typeface="+mn-cs"/>
                </a:defRPr>
              </a:lvl8pPr>
              <a:lvl9pPr marL="3657600" algn="l" defTabSz="914400" rtl="0" eaLnBrk="1" latinLnBrk="0" hangingPunct="1">
                <a:defRPr sz="900" kern="1200">
                  <a:solidFill>
                    <a:schemeClr val="lt1"/>
                  </a:solidFill>
                  <a:latin typeface="+mn-lt"/>
                  <a:ea typeface="+mn-ea"/>
                  <a:cs typeface="+mn-cs"/>
                </a:defRPr>
              </a:lvl9pPr>
            </a:lstStyle>
            <a:p>
              <a:pPr>
                <a:defRPr/>
              </a:pPr>
              <a:r>
                <a:rPr lang="de-CH" sz="1050" dirty="0">
                  <a:solidFill>
                    <a:schemeClr val="bg1"/>
                  </a:solidFill>
                </a:rPr>
                <a:t>HR 0.70 (p=0.026)</a:t>
              </a:r>
              <a:endParaRPr lang="en-US" sz="1050" dirty="0">
                <a:solidFill>
                  <a:schemeClr val="bg1"/>
                </a:solidFill>
              </a:endParaRPr>
            </a:p>
          </p:txBody>
        </p:sp>
        <p:sp>
          <p:nvSpPr>
            <p:cNvPr id="46" name="Rectangle 45"/>
            <p:cNvSpPr/>
            <p:nvPr/>
          </p:nvSpPr>
          <p:spPr>
            <a:xfrm>
              <a:off x="1970088" y="3462338"/>
              <a:ext cx="2774950" cy="290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sz="900" kern="1200">
                  <a:solidFill>
                    <a:schemeClr val="lt1"/>
                  </a:solidFill>
                  <a:latin typeface="+mn-lt"/>
                  <a:ea typeface="+mn-ea"/>
                  <a:cs typeface="+mn-cs"/>
                </a:defRPr>
              </a:lvl1pPr>
              <a:lvl2pPr marL="457200" algn="l" rtl="0" fontAlgn="base">
                <a:spcBef>
                  <a:spcPct val="0"/>
                </a:spcBef>
                <a:spcAft>
                  <a:spcPct val="0"/>
                </a:spcAft>
                <a:defRPr sz="900" kern="1200">
                  <a:solidFill>
                    <a:schemeClr val="lt1"/>
                  </a:solidFill>
                  <a:latin typeface="+mn-lt"/>
                  <a:ea typeface="+mn-ea"/>
                  <a:cs typeface="+mn-cs"/>
                </a:defRPr>
              </a:lvl2pPr>
              <a:lvl3pPr marL="914400" algn="l" rtl="0" fontAlgn="base">
                <a:spcBef>
                  <a:spcPct val="0"/>
                </a:spcBef>
                <a:spcAft>
                  <a:spcPct val="0"/>
                </a:spcAft>
                <a:defRPr sz="900" kern="1200">
                  <a:solidFill>
                    <a:schemeClr val="lt1"/>
                  </a:solidFill>
                  <a:latin typeface="+mn-lt"/>
                  <a:ea typeface="+mn-ea"/>
                  <a:cs typeface="+mn-cs"/>
                </a:defRPr>
              </a:lvl3pPr>
              <a:lvl4pPr marL="1371600" algn="l" rtl="0" fontAlgn="base">
                <a:spcBef>
                  <a:spcPct val="0"/>
                </a:spcBef>
                <a:spcAft>
                  <a:spcPct val="0"/>
                </a:spcAft>
                <a:defRPr sz="900" kern="1200">
                  <a:solidFill>
                    <a:schemeClr val="lt1"/>
                  </a:solidFill>
                  <a:latin typeface="+mn-lt"/>
                  <a:ea typeface="+mn-ea"/>
                  <a:cs typeface="+mn-cs"/>
                </a:defRPr>
              </a:lvl4pPr>
              <a:lvl5pPr marL="1828800" algn="l" rtl="0" fontAlgn="base">
                <a:spcBef>
                  <a:spcPct val="0"/>
                </a:spcBef>
                <a:spcAft>
                  <a:spcPct val="0"/>
                </a:spcAft>
                <a:defRPr sz="900" kern="1200">
                  <a:solidFill>
                    <a:schemeClr val="lt1"/>
                  </a:solidFill>
                  <a:latin typeface="+mn-lt"/>
                  <a:ea typeface="+mn-ea"/>
                  <a:cs typeface="+mn-cs"/>
                </a:defRPr>
              </a:lvl5pPr>
              <a:lvl6pPr marL="2286000" algn="l" defTabSz="914400" rtl="0" eaLnBrk="1" latinLnBrk="0" hangingPunct="1">
                <a:defRPr sz="900" kern="1200">
                  <a:solidFill>
                    <a:schemeClr val="lt1"/>
                  </a:solidFill>
                  <a:latin typeface="+mn-lt"/>
                  <a:ea typeface="+mn-ea"/>
                  <a:cs typeface="+mn-cs"/>
                </a:defRPr>
              </a:lvl6pPr>
              <a:lvl7pPr marL="2743200" algn="l" defTabSz="914400" rtl="0" eaLnBrk="1" latinLnBrk="0" hangingPunct="1">
                <a:defRPr sz="900" kern="1200">
                  <a:solidFill>
                    <a:schemeClr val="lt1"/>
                  </a:solidFill>
                  <a:latin typeface="+mn-lt"/>
                  <a:ea typeface="+mn-ea"/>
                  <a:cs typeface="+mn-cs"/>
                </a:defRPr>
              </a:lvl7pPr>
              <a:lvl8pPr marL="3200400" algn="l" defTabSz="914400" rtl="0" eaLnBrk="1" latinLnBrk="0" hangingPunct="1">
                <a:defRPr sz="900" kern="1200">
                  <a:solidFill>
                    <a:schemeClr val="lt1"/>
                  </a:solidFill>
                  <a:latin typeface="+mn-lt"/>
                  <a:ea typeface="+mn-ea"/>
                  <a:cs typeface="+mn-cs"/>
                </a:defRPr>
              </a:lvl8pPr>
              <a:lvl9pPr marL="3657600" algn="l" defTabSz="914400" rtl="0" eaLnBrk="1" latinLnBrk="0" hangingPunct="1">
                <a:defRPr sz="900" kern="1200">
                  <a:solidFill>
                    <a:schemeClr val="lt1"/>
                  </a:solidFill>
                  <a:latin typeface="+mn-lt"/>
                  <a:ea typeface="+mn-ea"/>
                  <a:cs typeface="+mn-cs"/>
                </a:defRPr>
              </a:lvl9pPr>
            </a:lstStyle>
            <a:p>
              <a:pPr>
                <a:defRPr/>
              </a:pPr>
              <a:r>
                <a:rPr lang="de-CH" sz="1050" dirty="0">
                  <a:solidFill>
                    <a:schemeClr val="bg1"/>
                  </a:solidFill>
                </a:rPr>
                <a:t>-0.9 day (P=0.039); -0.4 day (p=0.029)</a:t>
              </a:r>
              <a:endParaRPr lang="en-US" sz="1050" dirty="0">
                <a:solidFill>
                  <a:schemeClr val="bg1"/>
                </a:solidFill>
              </a:endParaRPr>
            </a:p>
          </p:txBody>
        </p:sp>
        <p:sp>
          <p:nvSpPr>
            <p:cNvPr id="47" name="Rectangle 46"/>
            <p:cNvSpPr/>
            <p:nvPr/>
          </p:nvSpPr>
          <p:spPr>
            <a:xfrm>
              <a:off x="1970088" y="4044950"/>
              <a:ext cx="4132262" cy="288925"/>
            </a:xfrm>
            <a:prstGeom prst="rect">
              <a:avLst/>
            </a:prstGeom>
            <a:solidFill>
              <a:srgbClr val="E44C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sz="900" kern="1200">
                  <a:solidFill>
                    <a:schemeClr val="lt1"/>
                  </a:solidFill>
                  <a:latin typeface="+mn-lt"/>
                  <a:ea typeface="+mn-ea"/>
                  <a:cs typeface="+mn-cs"/>
                </a:defRPr>
              </a:lvl1pPr>
              <a:lvl2pPr marL="457200" algn="l" rtl="0" fontAlgn="base">
                <a:spcBef>
                  <a:spcPct val="0"/>
                </a:spcBef>
                <a:spcAft>
                  <a:spcPct val="0"/>
                </a:spcAft>
                <a:defRPr sz="900" kern="1200">
                  <a:solidFill>
                    <a:schemeClr val="lt1"/>
                  </a:solidFill>
                  <a:latin typeface="+mn-lt"/>
                  <a:ea typeface="+mn-ea"/>
                  <a:cs typeface="+mn-cs"/>
                </a:defRPr>
              </a:lvl2pPr>
              <a:lvl3pPr marL="914400" algn="l" rtl="0" fontAlgn="base">
                <a:spcBef>
                  <a:spcPct val="0"/>
                </a:spcBef>
                <a:spcAft>
                  <a:spcPct val="0"/>
                </a:spcAft>
                <a:defRPr sz="900" kern="1200">
                  <a:solidFill>
                    <a:schemeClr val="lt1"/>
                  </a:solidFill>
                  <a:latin typeface="+mn-lt"/>
                  <a:ea typeface="+mn-ea"/>
                  <a:cs typeface="+mn-cs"/>
                </a:defRPr>
              </a:lvl3pPr>
              <a:lvl4pPr marL="1371600" algn="l" rtl="0" fontAlgn="base">
                <a:spcBef>
                  <a:spcPct val="0"/>
                </a:spcBef>
                <a:spcAft>
                  <a:spcPct val="0"/>
                </a:spcAft>
                <a:defRPr sz="900" kern="1200">
                  <a:solidFill>
                    <a:schemeClr val="lt1"/>
                  </a:solidFill>
                  <a:latin typeface="+mn-lt"/>
                  <a:ea typeface="+mn-ea"/>
                  <a:cs typeface="+mn-cs"/>
                </a:defRPr>
              </a:lvl4pPr>
              <a:lvl5pPr marL="1828800" algn="l" rtl="0" fontAlgn="base">
                <a:spcBef>
                  <a:spcPct val="0"/>
                </a:spcBef>
                <a:spcAft>
                  <a:spcPct val="0"/>
                </a:spcAft>
                <a:defRPr sz="900" kern="1200">
                  <a:solidFill>
                    <a:schemeClr val="lt1"/>
                  </a:solidFill>
                  <a:latin typeface="+mn-lt"/>
                  <a:ea typeface="+mn-ea"/>
                  <a:cs typeface="+mn-cs"/>
                </a:defRPr>
              </a:lvl5pPr>
              <a:lvl6pPr marL="2286000" algn="l" defTabSz="914400" rtl="0" eaLnBrk="1" latinLnBrk="0" hangingPunct="1">
                <a:defRPr sz="900" kern="1200">
                  <a:solidFill>
                    <a:schemeClr val="lt1"/>
                  </a:solidFill>
                  <a:latin typeface="+mn-lt"/>
                  <a:ea typeface="+mn-ea"/>
                  <a:cs typeface="+mn-cs"/>
                </a:defRPr>
              </a:lvl6pPr>
              <a:lvl7pPr marL="2743200" algn="l" defTabSz="914400" rtl="0" eaLnBrk="1" latinLnBrk="0" hangingPunct="1">
                <a:defRPr sz="900" kern="1200">
                  <a:solidFill>
                    <a:schemeClr val="lt1"/>
                  </a:solidFill>
                  <a:latin typeface="+mn-lt"/>
                  <a:ea typeface="+mn-ea"/>
                  <a:cs typeface="+mn-cs"/>
                </a:defRPr>
              </a:lvl7pPr>
              <a:lvl8pPr marL="3200400" algn="l" defTabSz="914400" rtl="0" eaLnBrk="1" latinLnBrk="0" hangingPunct="1">
                <a:defRPr sz="900" kern="1200">
                  <a:solidFill>
                    <a:schemeClr val="lt1"/>
                  </a:solidFill>
                  <a:latin typeface="+mn-lt"/>
                  <a:ea typeface="+mn-ea"/>
                  <a:cs typeface="+mn-cs"/>
                </a:defRPr>
              </a:lvl8pPr>
              <a:lvl9pPr marL="3657600" algn="l" defTabSz="914400" rtl="0" eaLnBrk="1" latinLnBrk="0" hangingPunct="1">
                <a:defRPr sz="900" kern="1200">
                  <a:solidFill>
                    <a:schemeClr val="lt1"/>
                  </a:solidFill>
                  <a:latin typeface="+mn-lt"/>
                  <a:ea typeface="+mn-ea"/>
                  <a:cs typeface="+mn-cs"/>
                </a:defRPr>
              </a:lvl9pPr>
            </a:lstStyle>
            <a:p>
              <a:pPr>
                <a:defRPr/>
              </a:pPr>
              <a:r>
                <a:rPr lang="de-CH" sz="1100" dirty="0">
                  <a:solidFill>
                    <a:schemeClr val="bg1"/>
                  </a:solidFill>
                </a:rPr>
                <a:t>+0.6 day (</a:t>
              </a:r>
              <a:r>
                <a:rPr lang="de-CH" sz="1100" dirty="0" smtClean="0">
                  <a:solidFill>
                    <a:schemeClr val="bg1"/>
                  </a:solidFill>
                </a:rPr>
                <a:t>p=0.328)</a:t>
              </a:r>
              <a:endParaRPr lang="en-US" sz="1100" dirty="0">
                <a:solidFill>
                  <a:schemeClr val="bg1"/>
                </a:solidFill>
              </a:endParaRPr>
            </a:p>
          </p:txBody>
        </p:sp>
        <p:sp>
          <p:nvSpPr>
            <p:cNvPr id="48" name="Rectangle 47"/>
            <p:cNvSpPr/>
            <p:nvPr/>
          </p:nvSpPr>
          <p:spPr>
            <a:xfrm>
              <a:off x="1970088" y="5070475"/>
              <a:ext cx="6646862" cy="2984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sz="900" kern="1200">
                  <a:solidFill>
                    <a:schemeClr val="lt1"/>
                  </a:solidFill>
                  <a:latin typeface="+mn-lt"/>
                  <a:ea typeface="+mn-ea"/>
                  <a:cs typeface="+mn-cs"/>
                </a:defRPr>
              </a:lvl1pPr>
              <a:lvl2pPr marL="457200" algn="l" rtl="0" fontAlgn="base">
                <a:spcBef>
                  <a:spcPct val="0"/>
                </a:spcBef>
                <a:spcAft>
                  <a:spcPct val="0"/>
                </a:spcAft>
                <a:defRPr sz="900" kern="1200">
                  <a:solidFill>
                    <a:schemeClr val="lt1"/>
                  </a:solidFill>
                  <a:latin typeface="+mn-lt"/>
                  <a:ea typeface="+mn-ea"/>
                  <a:cs typeface="+mn-cs"/>
                </a:defRPr>
              </a:lvl2pPr>
              <a:lvl3pPr marL="914400" algn="l" rtl="0" fontAlgn="base">
                <a:spcBef>
                  <a:spcPct val="0"/>
                </a:spcBef>
                <a:spcAft>
                  <a:spcPct val="0"/>
                </a:spcAft>
                <a:defRPr sz="900" kern="1200">
                  <a:solidFill>
                    <a:schemeClr val="lt1"/>
                  </a:solidFill>
                  <a:latin typeface="+mn-lt"/>
                  <a:ea typeface="+mn-ea"/>
                  <a:cs typeface="+mn-cs"/>
                </a:defRPr>
              </a:lvl3pPr>
              <a:lvl4pPr marL="1371600" algn="l" rtl="0" fontAlgn="base">
                <a:spcBef>
                  <a:spcPct val="0"/>
                </a:spcBef>
                <a:spcAft>
                  <a:spcPct val="0"/>
                </a:spcAft>
                <a:defRPr sz="900" kern="1200">
                  <a:solidFill>
                    <a:schemeClr val="lt1"/>
                  </a:solidFill>
                  <a:latin typeface="+mn-lt"/>
                  <a:ea typeface="+mn-ea"/>
                  <a:cs typeface="+mn-cs"/>
                </a:defRPr>
              </a:lvl4pPr>
              <a:lvl5pPr marL="1828800" algn="l" rtl="0" fontAlgn="base">
                <a:spcBef>
                  <a:spcPct val="0"/>
                </a:spcBef>
                <a:spcAft>
                  <a:spcPct val="0"/>
                </a:spcAft>
                <a:defRPr sz="900" kern="1200">
                  <a:solidFill>
                    <a:schemeClr val="lt1"/>
                  </a:solidFill>
                  <a:latin typeface="+mn-lt"/>
                  <a:ea typeface="+mn-ea"/>
                  <a:cs typeface="+mn-cs"/>
                </a:defRPr>
              </a:lvl5pPr>
              <a:lvl6pPr marL="2286000" algn="l" defTabSz="914400" rtl="0" eaLnBrk="1" latinLnBrk="0" hangingPunct="1">
                <a:defRPr sz="900" kern="1200">
                  <a:solidFill>
                    <a:schemeClr val="lt1"/>
                  </a:solidFill>
                  <a:latin typeface="+mn-lt"/>
                  <a:ea typeface="+mn-ea"/>
                  <a:cs typeface="+mn-cs"/>
                </a:defRPr>
              </a:lvl6pPr>
              <a:lvl7pPr marL="2743200" algn="l" defTabSz="914400" rtl="0" eaLnBrk="1" latinLnBrk="0" hangingPunct="1">
                <a:defRPr sz="900" kern="1200">
                  <a:solidFill>
                    <a:schemeClr val="lt1"/>
                  </a:solidFill>
                  <a:latin typeface="+mn-lt"/>
                  <a:ea typeface="+mn-ea"/>
                  <a:cs typeface="+mn-cs"/>
                </a:defRPr>
              </a:lvl7pPr>
              <a:lvl8pPr marL="3200400" algn="l" defTabSz="914400" rtl="0" eaLnBrk="1" latinLnBrk="0" hangingPunct="1">
                <a:defRPr sz="900" kern="1200">
                  <a:solidFill>
                    <a:schemeClr val="lt1"/>
                  </a:solidFill>
                  <a:latin typeface="+mn-lt"/>
                  <a:ea typeface="+mn-ea"/>
                  <a:cs typeface="+mn-cs"/>
                </a:defRPr>
              </a:lvl8pPr>
              <a:lvl9pPr marL="3657600" algn="l" defTabSz="914400" rtl="0" eaLnBrk="1" latinLnBrk="0" hangingPunct="1">
                <a:defRPr sz="900" kern="1200">
                  <a:solidFill>
                    <a:schemeClr val="lt1"/>
                  </a:solidFill>
                  <a:latin typeface="+mn-lt"/>
                  <a:ea typeface="+mn-ea"/>
                  <a:cs typeface="+mn-cs"/>
                </a:defRPr>
              </a:lvl9pPr>
            </a:lstStyle>
            <a:p>
              <a:pPr>
                <a:defRPr/>
              </a:pPr>
              <a:r>
                <a:rPr lang="de-CH" sz="1050" dirty="0">
                  <a:solidFill>
                    <a:schemeClr val="bg1"/>
                  </a:solidFill>
                </a:rPr>
                <a:t>HR = 0.63 (p=0.028);  NNT = </a:t>
              </a:r>
              <a:r>
                <a:rPr lang="de-CH" sz="1050" dirty="0" smtClean="0">
                  <a:solidFill>
                    <a:schemeClr val="bg1"/>
                  </a:solidFill>
                </a:rPr>
                <a:t>29</a:t>
              </a:r>
              <a:endParaRPr lang="en-US" sz="1050" dirty="0">
                <a:solidFill>
                  <a:schemeClr val="bg1"/>
                </a:solidFill>
              </a:endParaRPr>
            </a:p>
          </p:txBody>
        </p:sp>
        <p:sp>
          <p:nvSpPr>
            <p:cNvPr id="49" name="Rectangle 48"/>
            <p:cNvSpPr/>
            <p:nvPr/>
          </p:nvSpPr>
          <p:spPr>
            <a:xfrm rot="16200000">
              <a:off x="-135731" y="2159794"/>
              <a:ext cx="941387" cy="504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dirty="0">
                  <a:solidFill>
                    <a:schemeClr val="bg1"/>
                  </a:solidFill>
                </a:rPr>
                <a:t>Primary</a:t>
              </a:r>
              <a:br>
                <a:rPr lang="en-GB" sz="1400" dirty="0">
                  <a:solidFill>
                    <a:schemeClr val="bg1"/>
                  </a:solidFill>
                </a:rPr>
              </a:br>
              <a:r>
                <a:rPr lang="en-GB" sz="1400" dirty="0">
                  <a:solidFill>
                    <a:schemeClr val="bg1"/>
                  </a:solidFill>
                </a:rPr>
                <a:t>EP</a:t>
              </a:r>
            </a:p>
          </p:txBody>
        </p:sp>
        <p:sp>
          <p:nvSpPr>
            <p:cNvPr id="50" name="Rectangle 49"/>
            <p:cNvSpPr/>
            <p:nvPr/>
          </p:nvSpPr>
          <p:spPr>
            <a:xfrm rot="16200000">
              <a:off x="-180181" y="4152106"/>
              <a:ext cx="1030288" cy="504825"/>
            </a:xfrm>
            <a:prstGeom prst="rect">
              <a:avLst/>
            </a:prstGeom>
            <a:solidFill>
              <a:srgbClr val="E44C1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GB" sz="1400" dirty="0">
                  <a:solidFill>
                    <a:schemeClr val="bg1"/>
                  </a:solidFill>
                </a:rPr>
                <a:t>Secondary</a:t>
              </a:r>
              <a:br>
                <a:rPr lang="en-GB" sz="1400" dirty="0">
                  <a:solidFill>
                    <a:schemeClr val="bg1"/>
                  </a:solidFill>
                </a:rPr>
              </a:br>
              <a:r>
                <a:rPr lang="en-GB" sz="1400" dirty="0">
                  <a:solidFill>
                    <a:schemeClr val="bg1"/>
                  </a:solidFill>
                </a:rPr>
                <a:t>EP</a:t>
              </a:r>
            </a:p>
          </p:txBody>
        </p:sp>
        <p:sp>
          <p:nvSpPr>
            <p:cNvPr id="154669" name="Line 5"/>
            <p:cNvSpPr>
              <a:spLocks noChangeShapeType="1"/>
            </p:cNvSpPr>
            <p:nvPr/>
          </p:nvSpPr>
          <p:spPr bwMode="auto">
            <a:xfrm>
              <a:off x="1970088" y="1438275"/>
              <a:ext cx="0" cy="4427538"/>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GB" sz="1600">
                <a:solidFill>
                  <a:schemeClr val="bg1"/>
                </a:solidFill>
                <a:latin typeface="Arial" pitchFamily="34" charset="0"/>
                <a:cs typeface="Arial" pitchFamily="34" charset="0"/>
              </a:endParaRPr>
            </a:p>
          </p:txBody>
        </p:sp>
        <p:sp>
          <p:nvSpPr>
            <p:cNvPr id="154671" name="Text Box 29"/>
            <p:cNvSpPr txBox="1">
              <a:spLocks noChangeArrowheads="1"/>
            </p:cNvSpPr>
            <p:nvPr/>
          </p:nvSpPr>
          <p:spPr bwMode="auto">
            <a:xfrm>
              <a:off x="644525" y="5461592"/>
              <a:ext cx="1317626" cy="294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r" eaLnBrk="1" hangingPunct="1"/>
              <a:r>
                <a:rPr lang="de-CH" sz="1200" dirty="0">
                  <a:solidFill>
                    <a:schemeClr val="bg1"/>
                  </a:solidFill>
                </a:rPr>
                <a:t>All-</a:t>
              </a:r>
              <a:r>
                <a:rPr lang="de-CH" sz="1200" dirty="0" err="1">
                  <a:solidFill>
                    <a:schemeClr val="bg1"/>
                  </a:solidFill>
                </a:rPr>
                <a:t>cause</a:t>
              </a:r>
              <a:r>
                <a:rPr lang="de-CH" sz="1200" dirty="0">
                  <a:solidFill>
                    <a:schemeClr val="bg1"/>
                  </a:solidFill>
                </a:rPr>
                <a:t> </a:t>
              </a:r>
              <a:r>
                <a:rPr lang="de-CH" sz="1200" dirty="0" err="1">
                  <a:solidFill>
                    <a:schemeClr val="bg1"/>
                  </a:solidFill>
                </a:rPr>
                <a:t>death</a:t>
              </a:r>
              <a:endParaRPr lang="en-US" sz="1200" dirty="0">
                <a:solidFill>
                  <a:schemeClr val="bg1"/>
                </a:solidFill>
              </a:endParaRPr>
            </a:p>
          </p:txBody>
        </p:sp>
        <p:sp>
          <p:nvSpPr>
            <p:cNvPr id="55" name="Rectangle 54"/>
            <p:cNvSpPr/>
            <p:nvPr/>
          </p:nvSpPr>
          <p:spPr>
            <a:xfrm>
              <a:off x="1957388" y="5464175"/>
              <a:ext cx="6659562" cy="2984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sz="900" kern="1200">
                  <a:solidFill>
                    <a:schemeClr val="lt1"/>
                  </a:solidFill>
                  <a:latin typeface="+mn-lt"/>
                  <a:ea typeface="+mn-ea"/>
                  <a:cs typeface="+mn-cs"/>
                </a:defRPr>
              </a:lvl1pPr>
              <a:lvl2pPr marL="457200" algn="l" rtl="0" fontAlgn="base">
                <a:spcBef>
                  <a:spcPct val="0"/>
                </a:spcBef>
                <a:spcAft>
                  <a:spcPct val="0"/>
                </a:spcAft>
                <a:defRPr sz="900" kern="1200">
                  <a:solidFill>
                    <a:schemeClr val="lt1"/>
                  </a:solidFill>
                  <a:latin typeface="+mn-lt"/>
                  <a:ea typeface="+mn-ea"/>
                  <a:cs typeface="+mn-cs"/>
                </a:defRPr>
              </a:lvl2pPr>
              <a:lvl3pPr marL="914400" algn="l" rtl="0" fontAlgn="base">
                <a:spcBef>
                  <a:spcPct val="0"/>
                </a:spcBef>
                <a:spcAft>
                  <a:spcPct val="0"/>
                </a:spcAft>
                <a:defRPr sz="900" kern="1200">
                  <a:solidFill>
                    <a:schemeClr val="lt1"/>
                  </a:solidFill>
                  <a:latin typeface="+mn-lt"/>
                  <a:ea typeface="+mn-ea"/>
                  <a:cs typeface="+mn-cs"/>
                </a:defRPr>
              </a:lvl3pPr>
              <a:lvl4pPr marL="1371600" algn="l" rtl="0" fontAlgn="base">
                <a:spcBef>
                  <a:spcPct val="0"/>
                </a:spcBef>
                <a:spcAft>
                  <a:spcPct val="0"/>
                </a:spcAft>
                <a:defRPr sz="900" kern="1200">
                  <a:solidFill>
                    <a:schemeClr val="lt1"/>
                  </a:solidFill>
                  <a:latin typeface="+mn-lt"/>
                  <a:ea typeface="+mn-ea"/>
                  <a:cs typeface="+mn-cs"/>
                </a:defRPr>
              </a:lvl4pPr>
              <a:lvl5pPr marL="1828800" algn="l" rtl="0" fontAlgn="base">
                <a:spcBef>
                  <a:spcPct val="0"/>
                </a:spcBef>
                <a:spcAft>
                  <a:spcPct val="0"/>
                </a:spcAft>
                <a:defRPr sz="900" kern="1200">
                  <a:solidFill>
                    <a:schemeClr val="lt1"/>
                  </a:solidFill>
                  <a:latin typeface="+mn-lt"/>
                  <a:ea typeface="+mn-ea"/>
                  <a:cs typeface="+mn-cs"/>
                </a:defRPr>
              </a:lvl5pPr>
              <a:lvl6pPr marL="2286000" algn="l" defTabSz="914400" rtl="0" eaLnBrk="1" latinLnBrk="0" hangingPunct="1">
                <a:defRPr sz="900" kern="1200">
                  <a:solidFill>
                    <a:schemeClr val="lt1"/>
                  </a:solidFill>
                  <a:latin typeface="+mn-lt"/>
                  <a:ea typeface="+mn-ea"/>
                  <a:cs typeface="+mn-cs"/>
                </a:defRPr>
              </a:lvl6pPr>
              <a:lvl7pPr marL="2743200" algn="l" defTabSz="914400" rtl="0" eaLnBrk="1" latinLnBrk="0" hangingPunct="1">
                <a:defRPr sz="900" kern="1200">
                  <a:solidFill>
                    <a:schemeClr val="lt1"/>
                  </a:solidFill>
                  <a:latin typeface="+mn-lt"/>
                  <a:ea typeface="+mn-ea"/>
                  <a:cs typeface="+mn-cs"/>
                </a:defRPr>
              </a:lvl7pPr>
              <a:lvl8pPr marL="3200400" algn="l" defTabSz="914400" rtl="0" eaLnBrk="1" latinLnBrk="0" hangingPunct="1">
                <a:defRPr sz="900" kern="1200">
                  <a:solidFill>
                    <a:schemeClr val="lt1"/>
                  </a:solidFill>
                  <a:latin typeface="+mn-lt"/>
                  <a:ea typeface="+mn-ea"/>
                  <a:cs typeface="+mn-cs"/>
                </a:defRPr>
              </a:lvl8pPr>
              <a:lvl9pPr marL="3657600" algn="l" defTabSz="914400" rtl="0" eaLnBrk="1" latinLnBrk="0" hangingPunct="1">
                <a:defRPr sz="900" kern="1200">
                  <a:solidFill>
                    <a:schemeClr val="lt1"/>
                  </a:solidFill>
                  <a:latin typeface="+mn-lt"/>
                  <a:ea typeface="+mn-ea"/>
                  <a:cs typeface="+mn-cs"/>
                </a:defRPr>
              </a:lvl9pPr>
            </a:lstStyle>
            <a:p>
              <a:pPr>
                <a:defRPr/>
              </a:pPr>
              <a:r>
                <a:rPr lang="de-CH" sz="1050" dirty="0">
                  <a:solidFill>
                    <a:schemeClr val="bg1"/>
                  </a:solidFill>
                </a:rPr>
                <a:t>HR = 0.63 (</a:t>
              </a:r>
              <a:r>
                <a:rPr lang="de-CH" sz="1050" dirty="0" smtClean="0">
                  <a:solidFill>
                    <a:schemeClr val="bg1"/>
                  </a:solidFill>
                </a:rPr>
                <a:t>p=0.020);  </a:t>
              </a:r>
              <a:r>
                <a:rPr lang="de-CH" sz="1050" dirty="0">
                  <a:solidFill>
                    <a:schemeClr val="bg1"/>
                  </a:solidFill>
                </a:rPr>
                <a:t>NNT = </a:t>
              </a:r>
              <a:r>
                <a:rPr lang="de-CH" sz="1050" dirty="0" smtClean="0">
                  <a:solidFill>
                    <a:schemeClr val="bg1"/>
                  </a:solidFill>
                </a:rPr>
                <a:t>25</a:t>
              </a:r>
              <a:endParaRPr lang="en-US" sz="1050" dirty="0">
                <a:solidFill>
                  <a:schemeClr val="bg1"/>
                </a:solidFill>
              </a:endParaRPr>
            </a:p>
          </p:txBody>
        </p:sp>
        <p:sp>
          <p:nvSpPr>
            <p:cNvPr id="56" name="Rectangle 55"/>
            <p:cNvSpPr/>
            <p:nvPr/>
          </p:nvSpPr>
          <p:spPr>
            <a:xfrm>
              <a:off x="1951038" y="6135688"/>
              <a:ext cx="6659562" cy="298450"/>
            </a:xfrm>
            <a:prstGeom prst="rect">
              <a:avLst/>
            </a:prstGeom>
            <a:gradFill flip="none" rotWithShape="1">
              <a:gsLst>
                <a:gs pos="0">
                  <a:srgbClr val="C00000"/>
                </a:gs>
                <a:gs pos="50000">
                  <a:srgbClr val="FFC000"/>
                </a:gs>
                <a:gs pos="100000">
                  <a:schemeClr val="accent3">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algn="l" rtl="0" fontAlgn="base">
                <a:spcBef>
                  <a:spcPct val="0"/>
                </a:spcBef>
                <a:spcAft>
                  <a:spcPct val="0"/>
                </a:spcAft>
                <a:defRPr sz="900" kern="1200">
                  <a:solidFill>
                    <a:schemeClr val="lt1"/>
                  </a:solidFill>
                  <a:latin typeface="+mn-lt"/>
                  <a:ea typeface="+mn-ea"/>
                  <a:cs typeface="+mn-cs"/>
                </a:defRPr>
              </a:lvl1pPr>
              <a:lvl2pPr marL="457200" algn="l" rtl="0" fontAlgn="base">
                <a:spcBef>
                  <a:spcPct val="0"/>
                </a:spcBef>
                <a:spcAft>
                  <a:spcPct val="0"/>
                </a:spcAft>
                <a:defRPr sz="900" kern="1200">
                  <a:solidFill>
                    <a:schemeClr val="lt1"/>
                  </a:solidFill>
                  <a:latin typeface="+mn-lt"/>
                  <a:ea typeface="+mn-ea"/>
                  <a:cs typeface="+mn-cs"/>
                </a:defRPr>
              </a:lvl2pPr>
              <a:lvl3pPr marL="914400" algn="l" rtl="0" fontAlgn="base">
                <a:spcBef>
                  <a:spcPct val="0"/>
                </a:spcBef>
                <a:spcAft>
                  <a:spcPct val="0"/>
                </a:spcAft>
                <a:defRPr sz="900" kern="1200">
                  <a:solidFill>
                    <a:schemeClr val="lt1"/>
                  </a:solidFill>
                  <a:latin typeface="+mn-lt"/>
                  <a:ea typeface="+mn-ea"/>
                  <a:cs typeface="+mn-cs"/>
                </a:defRPr>
              </a:lvl3pPr>
              <a:lvl4pPr marL="1371600" algn="l" rtl="0" fontAlgn="base">
                <a:spcBef>
                  <a:spcPct val="0"/>
                </a:spcBef>
                <a:spcAft>
                  <a:spcPct val="0"/>
                </a:spcAft>
                <a:defRPr sz="900" kern="1200">
                  <a:solidFill>
                    <a:schemeClr val="lt1"/>
                  </a:solidFill>
                  <a:latin typeface="+mn-lt"/>
                  <a:ea typeface="+mn-ea"/>
                  <a:cs typeface="+mn-cs"/>
                </a:defRPr>
              </a:lvl4pPr>
              <a:lvl5pPr marL="1828800" algn="l" rtl="0" fontAlgn="base">
                <a:spcBef>
                  <a:spcPct val="0"/>
                </a:spcBef>
                <a:spcAft>
                  <a:spcPct val="0"/>
                </a:spcAft>
                <a:defRPr sz="900" kern="1200">
                  <a:solidFill>
                    <a:schemeClr val="lt1"/>
                  </a:solidFill>
                  <a:latin typeface="+mn-lt"/>
                  <a:ea typeface="+mn-ea"/>
                  <a:cs typeface="+mn-cs"/>
                </a:defRPr>
              </a:lvl5pPr>
              <a:lvl6pPr marL="2286000" algn="l" defTabSz="914400" rtl="0" eaLnBrk="1" latinLnBrk="0" hangingPunct="1">
                <a:defRPr sz="900" kern="1200">
                  <a:solidFill>
                    <a:schemeClr val="lt1"/>
                  </a:solidFill>
                  <a:latin typeface="+mn-lt"/>
                  <a:ea typeface="+mn-ea"/>
                  <a:cs typeface="+mn-cs"/>
                </a:defRPr>
              </a:lvl6pPr>
              <a:lvl7pPr marL="2743200" algn="l" defTabSz="914400" rtl="0" eaLnBrk="1" latinLnBrk="0" hangingPunct="1">
                <a:defRPr sz="900" kern="1200">
                  <a:solidFill>
                    <a:schemeClr val="lt1"/>
                  </a:solidFill>
                  <a:latin typeface="+mn-lt"/>
                  <a:ea typeface="+mn-ea"/>
                  <a:cs typeface="+mn-cs"/>
                </a:defRPr>
              </a:lvl7pPr>
              <a:lvl8pPr marL="3200400" algn="l" defTabSz="914400" rtl="0" eaLnBrk="1" latinLnBrk="0" hangingPunct="1">
                <a:defRPr sz="900" kern="1200">
                  <a:solidFill>
                    <a:schemeClr val="lt1"/>
                  </a:solidFill>
                  <a:latin typeface="+mn-lt"/>
                  <a:ea typeface="+mn-ea"/>
                  <a:cs typeface="+mn-cs"/>
                </a:defRPr>
              </a:lvl8pPr>
              <a:lvl9pPr marL="3657600" algn="l" defTabSz="914400" rtl="0" eaLnBrk="1" latinLnBrk="0" hangingPunct="1">
                <a:defRPr sz="900" kern="1200">
                  <a:solidFill>
                    <a:schemeClr val="lt1"/>
                  </a:solidFill>
                  <a:latin typeface="+mn-lt"/>
                  <a:ea typeface="+mn-ea"/>
                  <a:cs typeface="+mn-cs"/>
                </a:defRPr>
              </a:lvl9pPr>
            </a:lstStyle>
            <a:p>
              <a:pPr>
                <a:defRPr/>
              </a:pPr>
              <a:r>
                <a:rPr lang="en-US" sz="1200" dirty="0" smtClean="0">
                  <a:solidFill>
                    <a:schemeClr val="bg1"/>
                  </a:solidFill>
                </a:rPr>
                <a:t>Overall well tolerated - </a:t>
              </a:r>
              <a:r>
                <a:rPr lang="de-CH" sz="1200" dirty="0" smtClean="0">
                  <a:solidFill>
                    <a:schemeClr val="bg1"/>
                  </a:solidFill>
                </a:rPr>
                <a:t>Manageable </a:t>
              </a:r>
              <a:r>
                <a:rPr lang="de-CH" sz="1200" dirty="0">
                  <a:solidFill>
                    <a:schemeClr val="bg1"/>
                  </a:solidFill>
                </a:rPr>
                <a:t>hypotension </a:t>
              </a:r>
              <a:r>
                <a:rPr lang="de-CH" sz="1200" dirty="0" smtClean="0">
                  <a:solidFill>
                    <a:schemeClr val="bg1"/>
                  </a:solidFill>
                </a:rPr>
                <a:t> </a:t>
              </a:r>
              <a:endParaRPr lang="en-US" sz="1200" dirty="0">
                <a:solidFill>
                  <a:schemeClr val="bg1"/>
                </a:solidFill>
              </a:endParaRPr>
            </a:p>
          </p:txBody>
        </p:sp>
      </p:grpSp>
      <p:sp>
        <p:nvSpPr>
          <p:cNvPr id="154676" name="Rectangle 9"/>
          <p:cNvSpPr>
            <a:spLocks noChangeArrowheads="1"/>
          </p:cNvSpPr>
          <p:nvPr/>
        </p:nvSpPr>
        <p:spPr bwMode="auto">
          <a:xfrm>
            <a:off x="433752" y="6219096"/>
            <a:ext cx="689927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GB" sz="1000" dirty="0" err="1">
                <a:solidFill>
                  <a:schemeClr val="bg1"/>
                </a:solidFill>
                <a:latin typeface="Arial" pitchFamily="34" charset="0"/>
                <a:cs typeface="Arial" pitchFamily="34" charset="0"/>
              </a:rPr>
              <a:t>Teerlink</a:t>
            </a:r>
            <a:r>
              <a:rPr lang="en-GB" sz="1000" dirty="0">
                <a:solidFill>
                  <a:schemeClr val="bg1"/>
                </a:solidFill>
                <a:latin typeface="Arial" pitchFamily="34" charset="0"/>
                <a:cs typeface="Arial" pitchFamily="34" charset="0"/>
              </a:rPr>
              <a:t> et al. Lancet 2013;381:29–39</a:t>
            </a:r>
          </a:p>
        </p:txBody>
      </p:sp>
    </p:spTree>
    <p:extLst>
      <p:ext uri="{BB962C8B-B14F-4D97-AF65-F5344CB8AC3E}">
        <p14:creationId xmlns="" xmlns:p14="http://schemas.microsoft.com/office/powerpoint/2010/main" val="61135629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15589" y="25699"/>
            <a:ext cx="5597137" cy="67234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7184571" y="5748002"/>
            <a:ext cx="1854926" cy="400110"/>
          </a:xfrm>
          <a:prstGeom prst="rect">
            <a:avLst/>
          </a:prstGeom>
          <a:noFill/>
        </p:spPr>
        <p:txBody>
          <a:bodyPr wrap="square" rtlCol="0">
            <a:spAutoFit/>
          </a:bodyPr>
          <a:lstStyle/>
          <a:p>
            <a:pPr algn="r"/>
            <a:r>
              <a:rPr lang="nl-NL" sz="1000" dirty="0" smtClean="0">
                <a:solidFill>
                  <a:schemeClr val="bg1"/>
                </a:solidFill>
              </a:rPr>
              <a:t>ESC guidelines 2012,  fig.5 pag. 846</a:t>
            </a:r>
            <a:endParaRPr lang="en-US" sz="1000" dirty="0">
              <a:solidFill>
                <a:schemeClr val="bg1"/>
              </a:solidFill>
            </a:endParaRPr>
          </a:p>
        </p:txBody>
      </p:sp>
    </p:spTree>
    <p:extLst>
      <p:ext uri="{BB962C8B-B14F-4D97-AF65-F5344CB8AC3E}">
        <p14:creationId xmlns="" xmlns:p14="http://schemas.microsoft.com/office/powerpoint/2010/main" val="352956787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6"/>
          <p:cNvSpPr>
            <a:spLocks noGrp="1" noChangeArrowheads="1"/>
          </p:cNvSpPr>
          <p:nvPr>
            <p:ph type="title"/>
          </p:nvPr>
        </p:nvSpPr>
        <p:spPr/>
        <p:txBody>
          <a:bodyPr>
            <a:noAutofit/>
          </a:bodyPr>
          <a:lstStyle/>
          <a:p>
            <a:r>
              <a:rPr lang="en-GB" sz="2800" dirty="0" smtClean="0"/>
              <a:t>Hospitalization for acute heart failure is a significant and growing healthcare burden</a:t>
            </a:r>
          </a:p>
        </p:txBody>
      </p:sp>
      <p:sp>
        <p:nvSpPr>
          <p:cNvPr id="24579" name="Rectangle 7"/>
          <p:cNvSpPr>
            <a:spLocks noGrp="1" noChangeArrowheads="1"/>
          </p:cNvSpPr>
          <p:nvPr>
            <p:ph idx="1"/>
          </p:nvPr>
        </p:nvSpPr>
        <p:spPr>
          <a:xfrm>
            <a:off x="544513" y="1647825"/>
            <a:ext cx="8191500" cy="5038725"/>
          </a:xfrm>
        </p:spPr>
        <p:txBody>
          <a:bodyPr/>
          <a:lstStyle/>
          <a:p>
            <a:pPr marL="198438" indent="-198438">
              <a:defRPr/>
            </a:pPr>
            <a:r>
              <a:rPr lang="en-GB" sz="1600" dirty="0" smtClean="0"/>
              <a:t>Acute HF is the most frequent cause of hospitalization in subjects aged </a:t>
            </a:r>
            <a:br>
              <a:rPr lang="en-GB" sz="1600" dirty="0" smtClean="0"/>
            </a:br>
            <a:r>
              <a:rPr lang="en-GB" sz="1600" dirty="0" smtClean="0"/>
              <a:t>&gt;65 years</a:t>
            </a:r>
            <a:r>
              <a:rPr lang="en-GB" sz="1600" baseline="30000" dirty="0" smtClean="0"/>
              <a:t>1,2</a:t>
            </a:r>
          </a:p>
          <a:p>
            <a:pPr marL="198438" indent="-198438">
              <a:spcAft>
                <a:spcPts val="300"/>
              </a:spcAft>
              <a:defRPr/>
            </a:pPr>
            <a:r>
              <a:rPr lang="en-GB" sz="1600" dirty="0" smtClean="0"/>
              <a:t>Hospitalization for acute HF is an important predictor of post-discharge mortality and readmission in patients with chronic HF</a:t>
            </a:r>
            <a:r>
              <a:rPr lang="en-GB" sz="1600" baseline="30000" dirty="0"/>
              <a:t>3</a:t>
            </a:r>
            <a:endParaRPr lang="en-GB" sz="1600" baseline="30000" dirty="0" smtClean="0"/>
          </a:p>
          <a:p>
            <a:pPr marL="357188" lvl="1" indent="-150813">
              <a:spcAft>
                <a:spcPts val="300"/>
              </a:spcAft>
              <a:buFont typeface="Arial" pitchFamily="34" charset="0"/>
              <a:buChar char="•"/>
              <a:defRPr/>
            </a:pPr>
            <a:r>
              <a:rPr lang="en-GB" sz="1400" dirty="0" smtClean="0"/>
              <a:t>the combined incidence of death or rehospitalization within 60 days of hospitalization for acute HF is 30–50%</a:t>
            </a:r>
            <a:r>
              <a:rPr lang="en-GB" sz="1400" baseline="30000" dirty="0"/>
              <a:t>4</a:t>
            </a:r>
            <a:endParaRPr lang="en-GB" sz="1400" baseline="30000" dirty="0" smtClean="0"/>
          </a:p>
          <a:p>
            <a:pPr marL="357188" lvl="1" indent="-150813">
              <a:buFont typeface="Arial" pitchFamily="34" charset="0"/>
              <a:buChar char="•"/>
              <a:defRPr/>
            </a:pPr>
            <a:r>
              <a:rPr lang="en-GB" sz="1400" dirty="0" smtClean="0"/>
              <a:t>after hospitalization for HF, </a:t>
            </a:r>
            <a:r>
              <a:rPr lang="en-GB" sz="1400" dirty="0"/>
              <a:t>10% </a:t>
            </a:r>
            <a:r>
              <a:rPr lang="en-GB" sz="1400" dirty="0" smtClean="0"/>
              <a:t>of patients die </a:t>
            </a:r>
            <a:r>
              <a:rPr lang="en-GB" sz="1400" dirty="0"/>
              <a:t>within a </a:t>
            </a:r>
            <a:r>
              <a:rPr lang="en-GB" sz="1400" dirty="0" smtClean="0"/>
              <a:t>month, there is a 50% rate of rehospitalization at 6 months, and a 25–35% incidence of death at 12 months</a:t>
            </a:r>
            <a:r>
              <a:rPr lang="en-GB" sz="1400" baseline="30000" dirty="0" smtClean="0"/>
              <a:t>2,5,6</a:t>
            </a:r>
          </a:p>
          <a:p>
            <a:pPr marL="198438" indent="-198438">
              <a:defRPr/>
            </a:pPr>
            <a:r>
              <a:rPr lang="en-GB" sz="1600" dirty="0" smtClean="0"/>
              <a:t>Over 1 million hospitalizations with a primary diagnosis of HF occur each year in the USA</a:t>
            </a:r>
            <a:r>
              <a:rPr lang="en-GB" sz="1600" baseline="30000" dirty="0"/>
              <a:t>3</a:t>
            </a:r>
            <a:endParaRPr lang="en-GB" sz="1600" baseline="30000" dirty="0" smtClean="0"/>
          </a:p>
          <a:p>
            <a:pPr marL="198438" indent="-198438">
              <a:spcAft>
                <a:spcPts val="300"/>
              </a:spcAft>
              <a:defRPr/>
            </a:pPr>
            <a:r>
              <a:rPr lang="en-GB" sz="1600" dirty="0" smtClean="0"/>
              <a:t>HF diagnosis at hospital discharge has tripled over the last three decades</a:t>
            </a:r>
            <a:r>
              <a:rPr lang="en-GB" sz="1600" baseline="30000" dirty="0"/>
              <a:t>3</a:t>
            </a:r>
            <a:endParaRPr lang="en-GB" sz="1600" baseline="30000" dirty="0" smtClean="0"/>
          </a:p>
          <a:p>
            <a:pPr marL="357188" lvl="1" indent="-150813">
              <a:buFont typeface="Arial" pitchFamily="34" charset="0"/>
              <a:buChar char="•"/>
              <a:defRPr/>
            </a:pPr>
            <a:r>
              <a:rPr lang="en-GB" sz="1400" dirty="0" smtClean="0"/>
              <a:t>this trend will likely continue due to an aging population, improved survival after MI, and better prevention of sudden cardiac death</a:t>
            </a:r>
            <a:r>
              <a:rPr lang="en-GB" sz="1400" baseline="30000" dirty="0" smtClean="0"/>
              <a:t>4</a:t>
            </a:r>
          </a:p>
          <a:p>
            <a:pPr marL="149225" indent="-150813">
              <a:spcAft>
                <a:spcPts val="300"/>
              </a:spcAft>
              <a:defRPr/>
            </a:pPr>
            <a:r>
              <a:rPr lang="en-US" sz="1600" dirty="0"/>
              <a:t>AHF </a:t>
            </a:r>
            <a:r>
              <a:rPr lang="en-US" sz="1600" dirty="0" smtClean="0"/>
              <a:t>represents a major economic burden </a:t>
            </a:r>
            <a:r>
              <a:rPr lang="en-US" sz="1600" dirty="0"/>
              <a:t>to healthcare </a:t>
            </a:r>
            <a:r>
              <a:rPr lang="en-US" sz="1600" dirty="0" smtClean="0"/>
              <a:t>systems </a:t>
            </a:r>
          </a:p>
          <a:p>
            <a:pPr marL="357188" lvl="1" indent="-150813">
              <a:buFont typeface="Arial" pitchFamily="34" charset="0"/>
              <a:buChar char="•"/>
              <a:defRPr/>
            </a:pPr>
            <a:r>
              <a:rPr lang="en-US" sz="1400" dirty="0" smtClean="0"/>
              <a:t>In </a:t>
            </a:r>
            <a:r>
              <a:rPr lang="en-US" sz="1400" dirty="0"/>
              <a:t>the US, the average cost of each hospital admission for a patient with AHF was USD18,667 in </a:t>
            </a:r>
            <a:r>
              <a:rPr lang="en-US" sz="1400" dirty="0" smtClean="0"/>
              <a:t>2003</a:t>
            </a:r>
            <a:r>
              <a:rPr lang="en-US" sz="1400" baseline="30000" dirty="0" smtClean="0"/>
              <a:t>7</a:t>
            </a:r>
            <a:endParaRPr lang="en-GB" sz="1400" baseline="30000" dirty="0" smtClean="0"/>
          </a:p>
        </p:txBody>
      </p:sp>
      <p:sp>
        <p:nvSpPr>
          <p:cNvPr id="5" name="TextBox 4"/>
          <p:cNvSpPr txBox="1">
            <a:spLocks noChangeArrowheads="1"/>
          </p:cNvSpPr>
          <p:nvPr/>
        </p:nvSpPr>
        <p:spPr bwMode="auto">
          <a:xfrm>
            <a:off x="1722438" y="6083300"/>
            <a:ext cx="7210425" cy="738664"/>
          </a:xfrm>
          <a:prstGeom prst="rect">
            <a:avLst/>
          </a:prstGeom>
          <a:noFill/>
          <a:ln w="9525">
            <a:noFill/>
            <a:miter lim="800000"/>
            <a:headEnd/>
            <a:tailEnd/>
          </a:ln>
        </p:spPr>
        <p:txBody>
          <a:bodyPr>
            <a:spAutoFit/>
          </a:bodyPr>
          <a:lstStyle/>
          <a:p>
            <a:pPr marL="228600" indent="-228600" algn="r">
              <a:defRPr/>
            </a:pPr>
            <a:r>
              <a:rPr lang="en-GB" sz="1050" dirty="0">
                <a:solidFill>
                  <a:schemeClr val="bg1"/>
                </a:solidFill>
                <a:latin typeface="Arial"/>
                <a:cs typeface="Arial" pitchFamily="34" charset="0"/>
              </a:rPr>
              <a:t>1. Tavazzi et al. Eur Heart J 2006;27:1207–15</a:t>
            </a:r>
            <a:r>
              <a:rPr lang="en-GB" sz="1050" dirty="0">
                <a:solidFill>
                  <a:schemeClr val="bg1"/>
                </a:solidFill>
                <a:latin typeface="Arial"/>
              </a:rPr>
              <a:t>; </a:t>
            </a:r>
            <a:r>
              <a:rPr lang="en-GB" sz="1050" dirty="0">
                <a:solidFill>
                  <a:schemeClr val="bg1"/>
                </a:solidFill>
                <a:latin typeface="Arial"/>
                <a:cs typeface="Arial" pitchFamily="34" charset="0"/>
              </a:rPr>
              <a:t>2. </a:t>
            </a:r>
            <a:r>
              <a:rPr lang="en-GB" sz="1050" dirty="0">
                <a:solidFill>
                  <a:schemeClr val="bg1"/>
                </a:solidFill>
                <a:latin typeface="Arial"/>
              </a:rPr>
              <a:t>Hunt et al. J Am </a:t>
            </a:r>
            <a:r>
              <a:rPr lang="en-GB" sz="1050" dirty="0" err="1">
                <a:solidFill>
                  <a:schemeClr val="bg1"/>
                </a:solidFill>
                <a:latin typeface="Arial"/>
              </a:rPr>
              <a:t>Coll</a:t>
            </a:r>
            <a:r>
              <a:rPr lang="en-GB" sz="1050" dirty="0">
                <a:solidFill>
                  <a:schemeClr val="bg1"/>
                </a:solidFill>
                <a:latin typeface="Arial"/>
              </a:rPr>
              <a:t> </a:t>
            </a:r>
            <a:r>
              <a:rPr lang="en-GB" sz="1050" dirty="0" err="1">
                <a:solidFill>
                  <a:schemeClr val="bg1"/>
                </a:solidFill>
                <a:latin typeface="Arial"/>
              </a:rPr>
              <a:t>Cardiol</a:t>
            </a:r>
            <a:r>
              <a:rPr lang="en-GB" sz="1050" dirty="0">
                <a:solidFill>
                  <a:schemeClr val="bg1"/>
                </a:solidFill>
                <a:latin typeface="Arial"/>
              </a:rPr>
              <a:t> 2009;53:e1–90;</a:t>
            </a:r>
          </a:p>
          <a:p>
            <a:pPr marL="228600" indent="-228600" algn="r">
              <a:defRPr/>
            </a:pPr>
            <a:r>
              <a:rPr lang="en-GB" sz="1050" dirty="0">
                <a:solidFill>
                  <a:schemeClr val="bg1"/>
                </a:solidFill>
                <a:latin typeface="Arial"/>
              </a:rPr>
              <a:t>3. Gheorghiade &amp; Pang. J Am Coll Cardiol 2009;53:557</a:t>
            </a:r>
            <a:r>
              <a:rPr lang="en-GB" sz="1050" dirty="0">
                <a:solidFill>
                  <a:schemeClr val="bg1"/>
                </a:solidFill>
                <a:latin typeface="Arial"/>
                <a:cs typeface="Arial" pitchFamily="34" charset="0"/>
              </a:rPr>
              <a:t>–</a:t>
            </a:r>
            <a:r>
              <a:rPr lang="en-GB" sz="1050" dirty="0">
                <a:solidFill>
                  <a:schemeClr val="bg1"/>
                </a:solidFill>
                <a:latin typeface="Arial"/>
              </a:rPr>
              <a:t>73; 4. </a:t>
            </a:r>
            <a:r>
              <a:rPr lang="en-GB" sz="1050" dirty="0">
                <a:solidFill>
                  <a:schemeClr val="bg1"/>
                </a:solidFill>
                <a:latin typeface="Arial"/>
                <a:cs typeface="Arial" pitchFamily="34" charset="0"/>
              </a:rPr>
              <a:t>Dickstein et al. Eur Heart J 2008;29:2388–442; </a:t>
            </a:r>
          </a:p>
          <a:p>
            <a:pPr algn="r">
              <a:defRPr/>
            </a:pPr>
            <a:r>
              <a:rPr lang="en-US" sz="1050" dirty="0">
                <a:solidFill>
                  <a:schemeClr val="bg1"/>
                </a:solidFill>
                <a:latin typeface="Arial" pitchFamily="34" charset="0"/>
                <a:cs typeface="Arial" pitchFamily="34" charset="0"/>
              </a:rPr>
              <a:t>5. </a:t>
            </a:r>
            <a:r>
              <a:rPr lang="en-US" sz="1050" dirty="0" err="1">
                <a:solidFill>
                  <a:schemeClr val="bg1"/>
                </a:solidFill>
                <a:latin typeface="Arial" pitchFamily="34" charset="0"/>
                <a:cs typeface="Arial" pitchFamily="34" charset="0"/>
              </a:rPr>
              <a:t>Harjola</a:t>
            </a:r>
            <a:r>
              <a:rPr lang="en-US" sz="1050" dirty="0">
                <a:solidFill>
                  <a:schemeClr val="bg1"/>
                </a:solidFill>
                <a:latin typeface="Arial" pitchFamily="34" charset="0"/>
                <a:cs typeface="Arial" pitchFamily="34" charset="0"/>
              </a:rPr>
              <a:t> et al. </a:t>
            </a:r>
            <a:r>
              <a:rPr lang="en-US" sz="1050" dirty="0" err="1">
                <a:solidFill>
                  <a:schemeClr val="bg1"/>
                </a:solidFill>
                <a:latin typeface="Arial" pitchFamily="34" charset="0"/>
                <a:cs typeface="Arial" pitchFamily="34" charset="0"/>
              </a:rPr>
              <a:t>Eur</a:t>
            </a:r>
            <a:r>
              <a:rPr lang="en-US" sz="1050" dirty="0">
                <a:solidFill>
                  <a:schemeClr val="bg1"/>
                </a:solidFill>
                <a:latin typeface="Arial" pitchFamily="34" charset="0"/>
                <a:cs typeface="Arial" pitchFamily="34" charset="0"/>
              </a:rPr>
              <a:t> J Heart Fail 2010;12:239–48; 6. </a:t>
            </a:r>
            <a:r>
              <a:rPr lang="en-US" sz="1050" dirty="0" err="1">
                <a:solidFill>
                  <a:schemeClr val="bg1"/>
                </a:solidFill>
                <a:latin typeface="Arial" pitchFamily="34" charset="0"/>
                <a:cs typeface="Arial" pitchFamily="34" charset="0"/>
              </a:rPr>
              <a:t>Siirilä-Waris</a:t>
            </a:r>
            <a:r>
              <a:rPr lang="en-US" sz="1050" dirty="0">
                <a:solidFill>
                  <a:schemeClr val="bg1"/>
                </a:solidFill>
                <a:latin typeface="Arial" pitchFamily="34" charset="0"/>
                <a:cs typeface="Arial" pitchFamily="34" charset="0"/>
              </a:rPr>
              <a:t> et al. </a:t>
            </a:r>
            <a:r>
              <a:rPr lang="en-US" sz="1050" dirty="0" err="1">
                <a:solidFill>
                  <a:schemeClr val="bg1"/>
                </a:solidFill>
                <a:latin typeface="Arial" pitchFamily="34" charset="0"/>
                <a:cs typeface="Arial" pitchFamily="34" charset="0"/>
              </a:rPr>
              <a:t>Eur</a:t>
            </a:r>
            <a:r>
              <a:rPr lang="en-US" sz="1050" dirty="0">
                <a:solidFill>
                  <a:schemeClr val="bg1"/>
                </a:solidFill>
                <a:latin typeface="Arial" pitchFamily="34" charset="0"/>
                <a:cs typeface="Arial" pitchFamily="34" charset="0"/>
              </a:rPr>
              <a:t> Heart J 2006;27:3011–7;</a:t>
            </a:r>
          </a:p>
          <a:p>
            <a:pPr algn="r">
              <a:defRPr/>
            </a:pPr>
            <a:r>
              <a:rPr lang="de-CH" sz="1050" dirty="0">
                <a:solidFill>
                  <a:schemeClr val="bg1"/>
                </a:solidFill>
                <a:latin typeface="Arial" pitchFamily="34" charset="0"/>
                <a:cs typeface="Arial" pitchFamily="34" charset="0"/>
              </a:rPr>
              <a:t>7. Ng et al</a:t>
            </a:r>
            <a:r>
              <a:rPr lang="en-US" sz="1050" dirty="0">
                <a:solidFill>
                  <a:schemeClr val="bg1"/>
                </a:solidFill>
                <a:latin typeface="Arial" pitchFamily="34" charset="0"/>
                <a:cs typeface="Arial" pitchFamily="34" charset="0"/>
              </a:rPr>
              <a:t>. Congest Heart Fail 2008;14:202–10.</a:t>
            </a:r>
            <a:endParaRPr lang="en-GB" sz="1050" dirty="0">
              <a:solidFill>
                <a:schemeClr val="bg1"/>
              </a:solidFill>
              <a:latin typeface="Arial"/>
            </a:endParaRPr>
          </a:p>
        </p:txBody>
      </p:sp>
      <p:sp>
        <p:nvSpPr>
          <p:cNvPr id="217092" name="TextBox 5"/>
          <p:cNvSpPr txBox="1">
            <a:spLocks noChangeArrowheads="1"/>
          </p:cNvSpPr>
          <p:nvPr/>
        </p:nvSpPr>
        <p:spPr bwMode="auto">
          <a:xfrm>
            <a:off x="371475" y="5915025"/>
            <a:ext cx="2627642" cy="261610"/>
          </a:xfrm>
          <a:prstGeom prst="rect">
            <a:avLst/>
          </a:prstGeom>
          <a:noFill/>
          <a:ln w="9525">
            <a:noFill/>
            <a:miter lim="800000"/>
            <a:headEnd/>
            <a:tailEnd/>
          </a:ln>
        </p:spPr>
        <p:txBody>
          <a:bodyPr wrap="none">
            <a:spAutoFit/>
          </a:bodyPr>
          <a:lstStyle/>
          <a:p>
            <a:r>
              <a:rPr lang="en-GB" sz="1100">
                <a:solidFill>
                  <a:schemeClr val="bg1"/>
                </a:solidFill>
                <a:cs typeface="Arial" charset="0"/>
              </a:rPr>
              <a:t>HF=heart failure; MI=myocardial infarction</a:t>
            </a:r>
          </a:p>
        </p:txBody>
      </p:sp>
    </p:spTree>
    <p:extLst>
      <p:ext uri="{BB962C8B-B14F-4D97-AF65-F5344CB8AC3E}">
        <p14:creationId xmlns="" xmlns:p14="http://schemas.microsoft.com/office/powerpoint/2010/main" val="65192090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49" name="Rectangle 20"/>
          <p:cNvSpPr>
            <a:spLocks noGrp="1"/>
          </p:cNvSpPr>
          <p:nvPr>
            <p:ph type="title"/>
          </p:nvPr>
        </p:nvSpPr>
        <p:spPr/>
        <p:txBody>
          <a:bodyPr>
            <a:noAutofit/>
          </a:bodyPr>
          <a:lstStyle/>
          <a:p>
            <a:r>
              <a:rPr lang="en-GB" sz="2400" dirty="0" smtClean="0"/>
              <a:t>Current therapies do not provide optimal relief from acute heart failure signs and symptoms</a:t>
            </a:r>
          </a:p>
        </p:txBody>
      </p:sp>
      <p:sp>
        <p:nvSpPr>
          <p:cNvPr id="71950" name="Content Placeholder 5"/>
          <p:cNvSpPr>
            <a:spLocks noGrp="1"/>
          </p:cNvSpPr>
          <p:nvPr>
            <p:ph idx="1"/>
          </p:nvPr>
        </p:nvSpPr>
        <p:spPr>
          <a:xfrm>
            <a:off x="468313" y="5005388"/>
            <a:ext cx="8191500" cy="1338262"/>
          </a:xfrm>
        </p:spPr>
        <p:txBody>
          <a:bodyPr/>
          <a:lstStyle/>
          <a:p>
            <a:r>
              <a:rPr lang="en-GB" sz="2000" dirty="0" smtClean="0"/>
              <a:t>24% of</a:t>
            </a:r>
            <a:r>
              <a:rPr lang="en-US" sz="2000" dirty="0" smtClean="0"/>
              <a:t>  patients hospitalized for HF in Europe have signs of congestion at discharge</a:t>
            </a:r>
            <a:r>
              <a:rPr lang="en-US" sz="2000" baseline="30000" dirty="0" smtClean="0"/>
              <a:t>4</a:t>
            </a:r>
            <a:endParaRPr lang="en-GB" sz="2000" baseline="30000" dirty="0" smtClean="0"/>
          </a:p>
        </p:txBody>
      </p:sp>
      <p:sp>
        <p:nvSpPr>
          <p:cNvPr id="71951" name="TextBox 4"/>
          <p:cNvSpPr txBox="1">
            <a:spLocks noChangeArrowheads="1"/>
          </p:cNvSpPr>
          <p:nvPr/>
        </p:nvSpPr>
        <p:spPr bwMode="auto">
          <a:xfrm>
            <a:off x="2486025" y="6343650"/>
            <a:ext cx="6442075" cy="430213"/>
          </a:xfrm>
          <a:prstGeom prst="rect">
            <a:avLst/>
          </a:prstGeom>
          <a:noFill/>
          <a:ln w="9525">
            <a:noFill/>
            <a:miter lim="800000"/>
            <a:headEnd/>
            <a:tailEnd/>
          </a:ln>
        </p:spPr>
        <p:txBody>
          <a:bodyPr>
            <a:spAutoFit/>
          </a:bodyPr>
          <a:lstStyle/>
          <a:p>
            <a:pPr algn="r">
              <a:spcAft>
                <a:spcPct val="15000"/>
              </a:spcAft>
            </a:pPr>
            <a:r>
              <a:rPr lang="en-GB" sz="1100">
                <a:solidFill>
                  <a:schemeClr val="bg1"/>
                </a:solidFill>
                <a:cs typeface="Arial" charset="0"/>
              </a:rPr>
              <a:t>1. </a:t>
            </a:r>
            <a:r>
              <a:rPr lang="en-US" sz="1100">
                <a:solidFill>
                  <a:schemeClr val="bg1"/>
                </a:solidFill>
                <a:cs typeface="Arial" charset="0"/>
              </a:rPr>
              <a:t>Mebazaa et al. Eur Heart J 2010;31:832–41; 2. Hogg &amp; McMurray. Eur Heart J 2010;31:771–2; </a:t>
            </a:r>
            <a:br>
              <a:rPr lang="en-US" sz="1100">
                <a:solidFill>
                  <a:schemeClr val="bg1"/>
                </a:solidFill>
                <a:cs typeface="Arial" charset="0"/>
              </a:rPr>
            </a:br>
            <a:r>
              <a:rPr lang="en-US" sz="1100">
                <a:solidFill>
                  <a:schemeClr val="bg1"/>
                </a:solidFill>
                <a:cs typeface="Arial" charset="0"/>
              </a:rPr>
              <a:t>3. </a:t>
            </a:r>
            <a:r>
              <a:rPr lang="de-CH" sz="1100">
                <a:solidFill>
                  <a:schemeClr val="bg1"/>
                </a:solidFill>
                <a:cs typeface="Arial" charset="0"/>
              </a:rPr>
              <a:t>Lucas et al. Am Heart J 2000;140:840–7; 4. Maggioni et al. </a:t>
            </a:r>
            <a:r>
              <a:rPr lang="en-GB" sz="1100">
                <a:solidFill>
                  <a:schemeClr val="bg1"/>
                </a:solidFill>
                <a:cs typeface="Arial" charset="0"/>
              </a:rPr>
              <a:t>Eur J Heart Fail 2010;12:1076–84</a:t>
            </a:r>
            <a:r>
              <a:rPr lang="en-US" sz="1100">
                <a:solidFill>
                  <a:schemeClr val="bg1"/>
                </a:solidFill>
                <a:cs typeface="Arial" charset="0"/>
              </a:rPr>
              <a:t> </a:t>
            </a:r>
          </a:p>
        </p:txBody>
      </p:sp>
      <p:sp>
        <p:nvSpPr>
          <p:cNvPr id="38" name="Content Placeholder 2"/>
          <p:cNvSpPr txBox="1">
            <a:spLocks/>
          </p:cNvSpPr>
          <p:nvPr>
            <p:custDataLst>
              <p:tags r:id="rId1"/>
            </p:custDataLst>
          </p:nvPr>
        </p:nvSpPr>
        <p:spPr>
          <a:xfrm>
            <a:off x="468313" y="1493805"/>
            <a:ext cx="3959225" cy="1060450"/>
          </a:xfrm>
          <a:prstGeom prst="rect">
            <a:avLst/>
          </a:prstGeom>
        </p:spPr>
        <p:txBody>
          <a:bodyPr/>
          <a:lstStyle/>
          <a:p>
            <a:pPr algn="ctr">
              <a:spcBef>
                <a:spcPts val="600"/>
              </a:spcBef>
              <a:buClr>
                <a:srgbClr val="FFD503"/>
              </a:buClr>
              <a:buSzPct val="110000"/>
              <a:defRPr/>
            </a:pPr>
            <a:r>
              <a:rPr lang="en-US" sz="1400" b="1" kern="0" dirty="0">
                <a:solidFill>
                  <a:schemeClr val="bg1"/>
                </a:solidFill>
                <a:latin typeface="Arial" pitchFamily="34" charset="0"/>
                <a:cs typeface="Arial" pitchFamily="34" charset="0"/>
              </a:rPr>
              <a:t>Only 58% of patients hospitalized for acute HF show good symptom relief with standard therapy at 6 hours</a:t>
            </a:r>
            <a:r>
              <a:rPr lang="en-US" sz="1400" b="1" kern="0" baseline="30000" dirty="0">
                <a:solidFill>
                  <a:schemeClr val="bg1"/>
                </a:solidFill>
                <a:latin typeface="Arial" pitchFamily="34" charset="0"/>
                <a:cs typeface="Arial" pitchFamily="34" charset="0"/>
              </a:rPr>
              <a:t>1,2</a:t>
            </a:r>
            <a:endParaRPr lang="en-US" sz="1400" b="1" kern="0" dirty="0">
              <a:solidFill>
                <a:schemeClr val="bg1"/>
              </a:solidFill>
              <a:latin typeface="Arial" pitchFamily="34" charset="0"/>
              <a:cs typeface="Arial" pitchFamily="34" charset="0"/>
            </a:endParaRPr>
          </a:p>
        </p:txBody>
      </p:sp>
      <p:graphicFrame>
        <p:nvGraphicFramePr>
          <p:cNvPr id="86" name="Object 2"/>
          <p:cNvGraphicFramePr>
            <a:graphicFrameLocks noChangeAspect="1"/>
          </p:cNvGraphicFramePr>
          <p:nvPr/>
        </p:nvGraphicFramePr>
        <p:xfrm>
          <a:off x="942975" y="2663825"/>
          <a:ext cx="2303463" cy="1925638"/>
        </p:xfrm>
        <a:graphic>
          <a:graphicData uri="http://schemas.openxmlformats.org/drawingml/2006/chart">
            <c:chart xmlns:c="http://schemas.openxmlformats.org/drawingml/2006/chart" xmlns:r="http://schemas.openxmlformats.org/officeDocument/2006/relationships" r:id="rId9"/>
          </a:graphicData>
        </a:graphic>
      </p:graphicFrame>
      <p:sp>
        <p:nvSpPr>
          <p:cNvPr id="71953" name="Rectangle 9"/>
          <p:cNvSpPr>
            <a:spLocks noChangeArrowheads="1"/>
          </p:cNvSpPr>
          <p:nvPr>
            <p:custDataLst>
              <p:tags r:id="rId2"/>
            </p:custDataLst>
          </p:nvPr>
        </p:nvSpPr>
        <p:spPr bwMode="auto">
          <a:xfrm>
            <a:off x="1435100" y="2243138"/>
            <a:ext cx="533400" cy="411162"/>
          </a:xfrm>
          <a:prstGeom prst="rect">
            <a:avLst/>
          </a:prstGeom>
          <a:noFill/>
          <a:ln w="9525">
            <a:noFill/>
            <a:miter lim="800000"/>
            <a:headEnd/>
            <a:tailEnd/>
          </a:ln>
        </p:spPr>
        <p:txBody>
          <a:bodyPr lIns="0" tIns="0" rIns="0" bIns="0" anchor="ctr"/>
          <a:lstStyle/>
          <a:p>
            <a:pPr algn="r" eaLnBrk="0" hangingPunct="0"/>
            <a:r>
              <a:rPr lang="en-US" sz="1200">
                <a:solidFill>
                  <a:schemeClr val="bg1"/>
                </a:solidFill>
                <a:cs typeface="Arial" charset="0"/>
                <a:sym typeface="Arial" charset="0"/>
              </a:rPr>
              <a:t>Missing </a:t>
            </a:r>
            <a:br>
              <a:rPr lang="en-US" sz="1200">
                <a:solidFill>
                  <a:schemeClr val="bg1"/>
                </a:solidFill>
                <a:cs typeface="Arial" charset="0"/>
                <a:sym typeface="Arial" charset="0"/>
              </a:rPr>
            </a:br>
            <a:r>
              <a:rPr lang="en-US" sz="1200">
                <a:solidFill>
                  <a:schemeClr val="bg1"/>
                </a:solidFill>
                <a:cs typeface="Arial" charset="0"/>
                <a:sym typeface="Arial" charset="0"/>
              </a:rPr>
              <a:t>6%</a:t>
            </a:r>
          </a:p>
        </p:txBody>
      </p:sp>
      <p:sp>
        <p:nvSpPr>
          <p:cNvPr id="71954" name="Rectangle 9"/>
          <p:cNvSpPr>
            <a:spLocks noChangeArrowheads="1"/>
          </p:cNvSpPr>
          <p:nvPr>
            <p:custDataLst>
              <p:tags r:id="rId3"/>
            </p:custDataLst>
          </p:nvPr>
        </p:nvSpPr>
        <p:spPr bwMode="auto">
          <a:xfrm>
            <a:off x="2195513" y="2239963"/>
            <a:ext cx="533400" cy="409575"/>
          </a:xfrm>
          <a:prstGeom prst="rect">
            <a:avLst/>
          </a:prstGeom>
          <a:noFill/>
          <a:ln w="9525">
            <a:noFill/>
            <a:miter lim="800000"/>
            <a:headEnd/>
            <a:tailEnd/>
          </a:ln>
        </p:spPr>
        <p:txBody>
          <a:bodyPr lIns="0" tIns="0" rIns="0" bIns="0" anchor="ctr"/>
          <a:lstStyle/>
          <a:p>
            <a:pPr eaLnBrk="0" hangingPunct="0"/>
            <a:r>
              <a:rPr lang="en-US" sz="1200">
                <a:solidFill>
                  <a:schemeClr val="bg1"/>
                </a:solidFill>
                <a:cs typeface="Arial" charset="0"/>
                <a:sym typeface="Arial" charset="0"/>
              </a:rPr>
              <a:t>Worse</a:t>
            </a:r>
            <a:br>
              <a:rPr lang="en-US" sz="1200">
                <a:solidFill>
                  <a:schemeClr val="bg1"/>
                </a:solidFill>
                <a:cs typeface="Arial" charset="0"/>
                <a:sym typeface="Arial" charset="0"/>
              </a:rPr>
            </a:br>
            <a:r>
              <a:rPr lang="en-US" sz="1200">
                <a:solidFill>
                  <a:schemeClr val="bg1"/>
                </a:solidFill>
                <a:cs typeface="Arial" charset="0"/>
                <a:sym typeface="Arial" charset="0"/>
              </a:rPr>
              <a:t>5%</a:t>
            </a:r>
          </a:p>
        </p:txBody>
      </p:sp>
      <p:sp>
        <p:nvSpPr>
          <p:cNvPr id="71955" name="Rectangle 9"/>
          <p:cNvSpPr>
            <a:spLocks noChangeArrowheads="1"/>
          </p:cNvSpPr>
          <p:nvPr>
            <p:custDataLst>
              <p:tags r:id="rId4"/>
            </p:custDataLst>
          </p:nvPr>
        </p:nvSpPr>
        <p:spPr bwMode="auto">
          <a:xfrm>
            <a:off x="3076575" y="2759075"/>
            <a:ext cx="1209675" cy="379413"/>
          </a:xfrm>
          <a:prstGeom prst="rect">
            <a:avLst/>
          </a:prstGeom>
          <a:noFill/>
          <a:ln w="9525">
            <a:noFill/>
            <a:miter lim="800000"/>
            <a:headEnd/>
            <a:tailEnd/>
          </a:ln>
        </p:spPr>
        <p:txBody>
          <a:bodyPr lIns="0" tIns="0" rIns="0" bIns="0" anchor="ctr"/>
          <a:lstStyle/>
          <a:p>
            <a:pPr eaLnBrk="0" hangingPunct="0"/>
            <a:r>
              <a:rPr lang="en-US" sz="1200" dirty="0">
                <a:solidFill>
                  <a:schemeClr val="bg1"/>
                </a:solidFill>
                <a:cs typeface="Arial" charset="0"/>
                <a:sym typeface="Arial" charset="0"/>
              </a:rPr>
              <a:t>No change or </a:t>
            </a:r>
            <a:br>
              <a:rPr lang="en-US" sz="1200" dirty="0">
                <a:solidFill>
                  <a:schemeClr val="bg1"/>
                </a:solidFill>
                <a:cs typeface="Arial" charset="0"/>
                <a:sym typeface="Arial" charset="0"/>
              </a:rPr>
            </a:br>
            <a:r>
              <a:rPr lang="en-US" sz="1200" dirty="0">
                <a:solidFill>
                  <a:schemeClr val="bg1"/>
                </a:solidFill>
                <a:cs typeface="Arial" charset="0"/>
                <a:sym typeface="Arial" charset="0"/>
              </a:rPr>
              <a:t>mild improvement</a:t>
            </a:r>
            <a:br>
              <a:rPr lang="en-US" sz="1200" dirty="0">
                <a:solidFill>
                  <a:schemeClr val="bg1"/>
                </a:solidFill>
                <a:cs typeface="Arial" charset="0"/>
                <a:sym typeface="Arial" charset="0"/>
              </a:rPr>
            </a:br>
            <a:r>
              <a:rPr lang="en-US" sz="1200" dirty="0">
                <a:solidFill>
                  <a:schemeClr val="bg1"/>
                </a:solidFill>
                <a:cs typeface="Arial" charset="0"/>
                <a:sym typeface="Arial" charset="0"/>
              </a:rPr>
              <a:t>31%</a:t>
            </a:r>
          </a:p>
        </p:txBody>
      </p:sp>
      <p:sp>
        <p:nvSpPr>
          <p:cNvPr id="71956" name="Rectangle 9"/>
          <p:cNvSpPr>
            <a:spLocks noChangeArrowheads="1"/>
          </p:cNvSpPr>
          <p:nvPr>
            <p:custDataLst>
              <p:tags r:id="rId5"/>
            </p:custDataLst>
          </p:nvPr>
        </p:nvSpPr>
        <p:spPr bwMode="auto">
          <a:xfrm>
            <a:off x="268288" y="4238625"/>
            <a:ext cx="990600" cy="379413"/>
          </a:xfrm>
          <a:prstGeom prst="rect">
            <a:avLst/>
          </a:prstGeom>
          <a:noFill/>
          <a:ln w="9525">
            <a:noFill/>
            <a:miter lim="800000"/>
            <a:headEnd/>
            <a:tailEnd/>
          </a:ln>
        </p:spPr>
        <p:txBody>
          <a:bodyPr lIns="0" tIns="0" rIns="0" bIns="0" anchor="ctr"/>
          <a:lstStyle/>
          <a:p>
            <a:pPr algn="r" eaLnBrk="0" hangingPunct="0"/>
            <a:r>
              <a:rPr lang="en-US" sz="1200">
                <a:solidFill>
                  <a:schemeClr val="bg1"/>
                </a:solidFill>
                <a:cs typeface="Arial" charset="0"/>
                <a:sym typeface="Arial" charset="0"/>
              </a:rPr>
              <a:t>Significant</a:t>
            </a:r>
            <a:br>
              <a:rPr lang="en-US" sz="1200">
                <a:solidFill>
                  <a:schemeClr val="bg1"/>
                </a:solidFill>
                <a:cs typeface="Arial" charset="0"/>
                <a:sym typeface="Arial" charset="0"/>
              </a:rPr>
            </a:br>
            <a:r>
              <a:rPr lang="en-US" sz="1200">
                <a:solidFill>
                  <a:schemeClr val="bg1"/>
                </a:solidFill>
                <a:cs typeface="Arial" charset="0"/>
                <a:sym typeface="Arial" charset="0"/>
              </a:rPr>
              <a:t>improvement</a:t>
            </a:r>
            <a:br>
              <a:rPr lang="en-US" sz="1200">
                <a:solidFill>
                  <a:schemeClr val="bg1"/>
                </a:solidFill>
                <a:cs typeface="Arial" charset="0"/>
                <a:sym typeface="Arial" charset="0"/>
              </a:rPr>
            </a:br>
            <a:r>
              <a:rPr lang="en-US" sz="1200">
                <a:solidFill>
                  <a:schemeClr val="bg1"/>
                </a:solidFill>
                <a:cs typeface="Arial" charset="0"/>
                <a:sym typeface="Arial" charset="0"/>
              </a:rPr>
              <a:t>58%</a:t>
            </a:r>
          </a:p>
        </p:txBody>
      </p:sp>
      <p:sp>
        <p:nvSpPr>
          <p:cNvPr id="110" name="Content Placeholder 2"/>
          <p:cNvSpPr txBox="1">
            <a:spLocks/>
          </p:cNvSpPr>
          <p:nvPr>
            <p:custDataLst>
              <p:tags r:id="rId6"/>
            </p:custDataLst>
          </p:nvPr>
        </p:nvSpPr>
        <p:spPr>
          <a:xfrm>
            <a:off x="4572000" y="1493838"/>
            <a:ext cx="4103688" cy="541337"/>
          </a:xfrm>
          <a:prstGeom prst="rect">
            <a:avLst/>
          </a:prstGeom>
        </p:spPr>
        <p:txBody>
          <a:bodyPr/>
          <a:lstStyle/>
          <a:p>
            <a:pPr algn="ctr">
              <a:spcBef>
                <a:spcPts val="600"/>
              </a:spcBef>
              <a:buClr>
                <a:srgbClr val="FFD503"/>
              </a:buClr>
              <a:buSzPct val="110000"/>
              <a:defRPr/>
            </a:pPr>
            <a:r>
              <a:rPr lang="en-US" sz="1400" b="1" kern="0" dirty="0">
                <a:solidFill>
                  <a:schemeClr val="bg1"/>
                </a:solidFill>
                <a:latin typeface="Arial" pitchFamily="34" charset="0"/>
                <a:cs typeface="Arial" pitchFamily="34" charset="0"/>
              </a:rPr>
              <a:t>Signs and symptoms of congestion after hospitalization predict poor survival</a:t>
            </a:r>
            <a:r>
              <a:rPr lang="en-US" sz="1400" b="1" kern="0" baseline="30000" dirty="0">
                <a:solidFill>
                  <a:schemeClr val="bg1"/>
                </a:solidFill>
                <a:latin typeface="Arial" pitchFamily="34" charset="0"/>
                <a:cs typeface="Arial" pitchFamily="34" charset="0"/>
              </a:rPr>
              <a:t>‡3</a:t>
            </a:r>
          </a:p>
        </p:txBody>
      </p:sp>
      <p:sp>
        <p:nvSpPr>
          <p:cNvPr id="71958" name="TextBox 9"/>
          <p:cNvSpPr txBox="1">
            <a:spLocks noChangeArrowheads="1"/>
          </p:cNvSpPr>
          <p:nvPr/>
        </p:nvSpPr>
        <p:spPr bwMode="auto">
          <a:xfrm>
            <a:off x="2782888" y="4618038"/>
            <a:ext cx="596638" cy="276999"/>
          </a:xfrm>
          <a:prstGeom prst="rect">
            <a:avLst/>
          </a:prstGeom>
          <a:noFill/>
          <a:ln w="9525">
            <a:noFill/>
            <a:miter lim="800000"/>
            <a:headEnd/>
            <a:tailEnd/>
          </a:ln>
        </p:spPr>
        <p:txBody>
          <a:bodyPr wrap="none">
            <a:spAutoFit/>
          </a:bodyPr>
          <a:lstStyle/>
          <a:p>
            <a:r>
              <a:rPr lang="en-GB" sz="1200" dirty="0">
                <a:solidFill>
                  <a:schemeClr val="bg1"/>
                </a:solidFill>
                <a:cs typeface="Arial" charset="0"/>
              </a:rPr>
              <a:t>N=524</a:t>
            </a:r>
          </a:p>
        </p:txBody>
      </p:sp>
      <p:sp>
        <p:nvSpPr>
          <p:cNvPr id="71959" name="TextBox 18"/>
          <p:cNvSpPr txBox="1">
            <a:spLocks noChangeArrowheads="1"/>
          </p:cNvSpPr>
          <p:nvPr/>
        </p:nvSpPr>
        <p:spPr bwMode="auto">
          <a:xfrm>
            <a:off x="5080000" y="4451350"/>
            <a:ext cx="3595688" cy="276225"/>
          </a:xfrm>
          <a:prstGeom prst="rect">
            <a:avLst/>
          </a:prstGeom>
          <a:noFill/>
          <a:ln w="9525">
            <a:noFill/>
            <a:miter lim="800000"/>
            <a:headEnd/>
            <a:tailEnd/>
          </a:ln>
        </p:spPr>
        <p:txBody>
          <a:bodyPr>
            <a:spAutoFit/>
          </a:bodyPr>
          <a:lstStyle/>
          <a:p>
            <a:pPr>
              <a:tabLst>
                <a:tab pos="852488" algn="ctr"/>
                <a:tab pos="1662113" algn="ctr"/>
                <a:tab pos="2471738" algn="ctr"/>
                <a:tab pos="3281363" algn="ctr"/>
              </a:tabLst>
            </a:pPr>
            <a:r>
              <a:rPr lang="en-GB" sz="1200" dirty="0">
                <a:solidFill>
                  <a:schemeClr val="bg1"/>
                </a:solidFill>
                <a:cs typeface="Arial" charset="0"/>
              </a:rPr>
              <a:t>0	6	12	18	24</a:t>
            </a:r>
          </a:p>
        </p:txBody>
      </p:sp>
      <p:sp>
        <p:nvSpPr>
          <p:cNvPr id="71960" name="TextBox 19"/>
          <p:cNvSpPr txBox="1">
            <a:spLocks noChangeArrowheads="1"/>
          </p:cNvSpPr>
          <p:nvPr/>
        </p:nvSpPr>
        <p:spPr bwMode="auto">
          <a:xfrm>
            <a:off x="5224463" y="4727575"/>
            <a:ext cx="3235325" cy="277813"/>
          </a:xfrm>
          <a:prstGeom prst="rect">
            <a:avLst/>
          </a:prstGeom>
          <a:noFill/>
          <a:ln w="9525">
            <a:noFill/>
            <a:miter lim="800000"/>
            <a:headEnd/>
            <a:tailEnd/>
          </a:ln>
        </p:spPr>
        <p:txBody>
          <a:bodyPr>
            <a:spAutoFit/>
          </a:bodyPr>
          <a:lstStyle/>
          <a:p>
            <a:pPr algn="ctr"/>
            <a:r>
              <a:rPr lang="en-GB" sz="1200">
                <a:solidFill>
                  <a:schemeClr val="bg1"/>
                </a:solidFill>
                <a:cs typeface="Arial" charset="0"/>
              </a:rPr>
              <a:t>Months after re-assess</a:t>
            </a:r>
          </a:p>
        </p:txBody>
      </p:sp>
      <p:sp>
        <p:nvSpPr>
          <p:cNvPr id="71961" name="TextBox 20"/>
          <p:cNvSpPr txBox="1">
            <a:spLocks noChangeArrowheads="1"/>
          </p:cNvSpPr>
          <p:nvPr/>
        </p:nvSpPr>
        <p:spPr bwMode="auto">
          <a:xfrm>
            <a:off x="4735893" y="2025650"/>
            <a:ext cx="420307"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100</a:t>
            </a:r>
          </a:p>
        </p:txBody>
      </p:sp>
      <p:sp>
        <p:nvSpPr>
          <p:cNvPr id="71962" name="TextBox 21"/>
          <p:cNvSpPr txBox="1">
            <a:spLocks noChangeArrowheads="1"/>
          </p:cNvSpPr>
          <p:nvPr/>
        </p:nvSpPr>
        <p:spPr bwMode="auto">
          <a:xfrm>
            <a:off x="4814440" y="2470150"/>
            <a:ext cx="341760"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80</a:t>
            </a:r>
          </a:p>
        </p:txBody>
      </p:sp>
      <p:sp>
        <p:nvSpPr>
          <p:cNvPr id="71963" name="TextBox 22"/>
          <p:cNvSpPr txBox="1">
            <a:spLocks noChangeArrowheads="1"/>
          </p:cNvSpPr>
          <p:nvPr/>
        </p:nvSpPr>
        <p:spPr bwMode="auto">
          <a:xfrm>
            <a:off x="4814440" y="2916238"/>
            <a:ext cx="341760"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60</a:t>
            </a:r>
          </a:p>
        </p:txBody>
      </p:sp>
      <p:sp>
        <p:nvSpPr>
          <p:cNvPr id="71964" name="TextBox 23"/>
          <p:cNvSpPr txBox="1">
            <a:spLocks noChangeArrowheads="1"/>
          </p:cNvSpPr>
          <p:nvPr/>
        </p:nvSpPr>
        <p:spPr bwMode="auto">
          <a:xfrm>
            <a:off x="4814440" y="3362325"/>
            <a:ext cx="341760"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40</a:t>
            </a:r>
          </a:p>
        </p:txBody>
      </p:sp>
      <p:sp>
        <p:nvSpPr>
          <p:cNvPr id="71965" name="TextBox 24"/>
          <p:cNvSpPr txBox="1">
            <a:spLocks noChangeArrowheads="1"/>
          </p:cNvSpPr>
          <p:nvPr/>
        </p:nvSpPr>
        <p:spPr bwMode="auto">
          <a:xfrm>
            <a:off x="4814440" y="3808413"/>
            <a:ext cx="341760" cy="276999"/>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20</a:t>
            </a:r>
          </a:p>
        </p:txBody>
      </p:sp>
      <p:sp>
        <p:nvSpPr>
          <p:cNvPr id="71966" name="TextBox 25"/>
          <p:cNvSpPr txBox="1">
            <a:spLocks noChangeArrowheads="1"/>
          </p:cNvSpPr>
          <p:nvPr/>
        </p:nvSpPr>
        <p:spPr bwMode="auto">
          <a:xfrm>
            <a:off x="4886325" y="4252913"/>
            <a:ext cx="269875" cy="277812"/>
          </a:xfrm>
          <a:prstGeom prst="rect">
            <a:avLst/>
          </a:prstGeom>
          <a:noFill/>
          <a:ln w="9525">
            <a:noFill/>
            <a:miter lim="800000"/>
            <a:headEnd/>
            <a:tailEnd/>
          </a:ln>
        </p:spPr>
        <p:txBody>
          <a:bodyPr wrap="none">
            <a:spAutoFit/>
          </a:bodyPr>
          <a:lstStyle/>
          <a:p>
            <a:pPr algn="r"/>
            <a:r>
              <a:rPr lang="en-GB" sz="1200">
                <a:solidFill>
                  <a:schemeClr val="bg1"/>
                </a:solidFill>
                <a:cs typeface="Arial" charset="0"/>
              </a:rPr>
              <a:t>0</a:t>
            </a:r>
          </a:p>
        </p:txBody>
      </p:sp>
      <p:sp>
        <p:nvSpPr>
          <p:cNvPr id="71967" name="TextBox 26"/>
          <p:cNvSpPr txBox="1">
            <a:spLocks noChangeArrowheads="1"/>
          </p:cNvSpPr>
          <p:nvPr/>
        </p:nvSpPr>
        <p:spPr bwMode="auto">
          <a:xfrm>
            <a:off x="5675313" y="3436938"/>
            <a:ext cx="1421095" cy="646331"/>
          </a:xfrm>
          <a:prstGeom prst="rect">
            <a:avLst/>
          </a:prstGeom>
          <a:noFill/>
          <a:ln w="9525">
            <a:noFill/>
            <a:miter lim="800000"/>
            <a:headEnd/>
            <a:tailEnd/>
          </a:ln>
        </p:spPr>
        <p:txBody>
          <a:bodyPr wrap="none">
            <a:spAutoFit/>
          </a:bodyPr>
          <a:lstStyle/>
          <a:p>
            <a:r>
              <a:rPr lang="en-GB" sz="1200">
                <a:solidFill>
                  <a:schemeClr val="bg1"/>
                </a:solidFill>
                <a:cs typeface="Arial" charset="0"/>
              </a:rPr>
              <a:t>No congestion (80)</a:t>
            </a:r>
          </a:p>
          <a:p>
            <a:r>
              <a:rPr lang="en-GB" sz="1200">
                <a:solidFill>
                  <a:schemeClr val="bg1"/>
                </a:solidFill>
                <a:cs typeface="Arial" charset="0"/>
              </a:rPr>
              <a:t>1–2 congestion (40)</a:t>
            </a:r>
          </a:p>
          <a:p>
            <a:r>
              <a:rPr lang="en-GB" sz="1200">
                <a:solidFill>
                  <a:schemeClr val="bg1"/>
                </a:solidFill>
                <a:cs typeface="Arial" charset="0"/>
              </a:rPr>
              <a:t>3–5 congestion (26)</a:t>
            </a:r>
          </a:p>
        </p:txBody>
      </p:sp>
      <p:sp>
        <p:nvSpPr>
          <p:cNvPr id="71968" name="TextBox 27"/>
          <p:cNvSpPr txBox="1">
            <a:spLocks noChangeArrowheads="1"/>
          </p:cNvSpPr>
          <p:nvPr/>
        </p:nvSpPr>
        <p:spPr bwMode="auto">
          <a:xfrm>
            <a:off x="5675313" y="4110038"/>
            <a:ext cx="1796839" cy="276999"/>
          </a:xfrm>
          <a:prstGeom prst="rect">
            <a:avLst/>
          </a:prstGeom>
          <a:noFill/>
          <a:ln w="9525">
            <a:noFill/>
            <a:miter lim="800000"/>
            <a:headEnd/>
            <a:tailEnd/>
          </a:ln>
        </p:spPr>
        <p:txBody>
          <a:bodyPr wrap="none">
            <a:spAutoFit/>
          </a:bodyPr>
          <a:lstStyle/>
          <a:p>
            <a:r>
              <a:rPr lang="en-GB" sz="1200">
                <a:solidFill>
                  <a:schemeClr val="bg1"/>
                </a:solidFill>
                <a:cs typeface="Arial" charset="0"/>
              </a:rPr>
              <a:t>Re-assessed at 4–6 weeks</a:t>
            </a:r>
          </a:p>
        </p:txBody>
      </p:sp>
      <p:sp>
        <p:nvSpPr>
          <p:cNvPr id="71969" name="TextBox 28"/>
          <p:cNvSpPr txBox="1">
            <a:spLocks noChangeArrowheads="1"/>
          </p:cNvSpPr>
          <p:nvPr/>
        </p:nvSpPr>
        <p:spPr bwMode="auto">
          <a:xfrm>
            <a:off x="5675313" y="3087688"/>
            <a:ext cx="772969" cy="276999"/>
          </a:xfrm>
          <a:prstGeom prst="rect">
            <a:avLst/>
          </a:prstGeom>
          <a:noFill/>
          <a:ln w="9525">
            <a:noFill/>
            <a:miter lim="800000"/>
            <a:headEnd/>
            <a:tailEnd/>
          </a:ln>
        </p:spPr>
        <p:txBody>
          <a:bodyPr wrap="none">
            <a:spAutoFit/>
          </a:bodyPr>
          <a:lstStyle/>
          <a:p>
            <a:r>
              <a:rPr lang="en-GB" sz="1200">
                <a:solidFill>
                  <a:schemeClr val="bg1"/>
                </a:solidFill>
                <a:cs typeface="Arial" charset="0"/>
              </a:rPr>
              <a:t>p&lt;0.0001</a:t>
            </a:r>
          </a:p>
        </p:txBody>
      </p:sp>
      <p:sp>
        <p:nvSpPr>
          <p:cNvPr id="71970" name="TextBox 30"/>
          <p:cNvSpPr txBox="1">
            <a:spLocks noChangeArrowheads="1"/>
          </p:cNvSpPr>
          <p:nvPr/>
        </p:nvSpPr>
        <p:spPr bwMode="auto">
          <a:xfrm rot="-5400000">
            <a:off x="3532188" y="3136900"/>
            <a:ext cx="2244725" cy="276225"/>
          </a:xfrm>
          <a:prstGeom prst="rect">
            <a:avLst/>
          </a:prstGeom>
          <a:noFill/>
          <a:ln w="9525">
            <a:noFill/>
            <a:miter lim="800000"/>
            <a:headEnd/>
            <a:tailEnd/>
          </a:ln>
        </p:spPr>
        <p:txBody>
          <a:bodyPr>
            <a:spAutoFit/>
          </a:bodyPr>
          <a:lstStyle/>
          <a:p>
            <a:pPr algn="ctr"/>
            <a:r>
              <a:rPr lang="en-GB" sz="1200">
                <a:solidFill>
                  <a:schemeClr val="bg1"/>
                </a:solidFill>
                <a:cs typeface="Arial" charset="0"/>
              </a:rPr>
              <a:t>Survival (%)</a:t>
            </a:r>
          </a:p>
        </p:txBody>
      </p:sp>
      <p:grpSp>
        <p:nvGrpSpPr>
          <p:cNvPr id="2" name="Group 115"/>
          <p:cNvGrpSpPr>
            <a:grpSpLocks/>
          </p:cNvGrpSpPr>
          <p:nvPr/>
        </p:nvGrpSpPr>
        <p:grpSpPr bwMode="auto">
          <a:xfrm>
            <a:off x="5122863" y="2120900"/>
            <a:ext cx="3362325" cy="2365375"/>
            <a:chOff x="5123378" y="2120204"/>
            <a:chExt cx="3362325" cy="2365375"/>
          </a:xfrm>
        </p:grpSpPr>
        <p:sp>
          <p:nvSpPr>
            <p:cNvPr id="71982" name="Line 8"/>
            <p:cNvSpPr>
              <a:spLocks noChangeShapeType="1"/>
            </p:cNvSpPr>
            <p:nvPr/>
          </p:nvSpPr>
          <p:spPr bwMode="auto">
            <a:xfrm>
              <a:off x="5123378" y="2605979"/>
              <a:ext cx="92075" cy="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83" name="Line 9"/>
            <p:cNvSpPr>
              <a:spLocks noChangeShapeType="1"/>
            </p:cNvSpPr>
            <p:nvPr/>
          </p:nvSpPr>
          <p:spPr bwMode="auto">
            <a:xfrm>
              <a:off x="5123378" y="3053654"/>
              <a:ext cx="92075" cy="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84" name="Line 10"/>
            <p:cNvSpPr>
              <a:spLocks noChangeShapeType="1"/>
            </p:cNvSpPr>
            <p:nvPr/>
          </p:nvSpPr>
          <p:spPr bwMode="auto">
            <a:xfrm>
              <a:off x="5123378" y="3501329"/>
              <a:ext cx="92075" cy="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85" name="Line 11"/>
            <p:cNvSpPr>
              <a:spLocks noChangeShapeType="1"/>
            </p:cNvSpPr>
            <p:nvPr/>
          </p:nvSpPr>
          <p:spPr bwMode="auto">
            <a:xfrm>
              <a:off x="5123378" y="3949004"/>
              <a:ext cx="92075" cy="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86" name="Line 12"/>
            <p:cNvSpPr>
              <a:spLocks noChangeShapeType="1"/>
            </p:cNvSpPr>
            <p:nvPr/>
          </p:nvSpPr>
          <p:spPr bwMode="auto">
            <a:xfrm>
              <a:off x="5123378" y="4396679"/>
              <a:ext cx="92075" cy="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87" name="Line 13"/>
            <p:cNvSpPr>
              <a:spLocks noChangeShapeType="1"/>
            </p:cNvSpPr>
            <p:nvPr/>
          </p:nvSpPr>
          <p:spPr bwMode="auto">
            <a:xfrm flipV="1">
              <a:off x="5215453" y="4396679"/>
              <a:ext cx="0" cy="8890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88" name="Line 14"/>
            <p:cNvSpPr>
              <a:spLocks noChangeShapeType="1"/>
            </p:cNvSpPr>
            <p:nvPr/>
          </p:nvSpPr>
          <p:spPr bwMode="auto">
            <a:xfrm flipV="1">
              <a:off x="6025078" y="4396679"/>
              <a:ext cx="0" cy="8890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89" name="Line 15"/>
            <p:cNvSpPr>
              <a:spLocks noChangeShapeType="1"/>
            </p:cNvSpPr>
            <p:nvPr/>
          </p:nvSpPr>
          <p:spPr bwMode="auto">
            <a:xfrm flipV="1">
              <a:off x="6834703" y="4396679"/>
              <a:ext cx="0" cy="8890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90" name="Line 16"/>
            <p:cNvSpPr>
              <a:spLocks noChangeShapeType="1"/>
            </p:cNvSpPr>
            <p:nvPr/>
          </p:nvSpPr>
          <p:spPr bwMode="auto">
            <a:xfrm flipV="1">
              <a:off x="7644328" y="4396679"/>
              <a:ext cx="0" cy="8890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91" name="Line 17"/>
            <p:cNvSpPr>
              <a:spLocks noChangeShapeType="1"/>
            </p:cNvSpPr>
            <p:nvPr/>
          </p:nvSpPr>
          <p:spPr bwMode="auto">
            <a:xfrm flipV="1">
              <a:off x="8453953" y="4396679"/>
              <a:ext cx="0" cy="8890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sp>
          <p:nvSpPr>
            <p:cNvPr id="71992" name="Freeform 18"/>
            <p:cNvSpPr>
              <a:spLocks/>
            </p:cNvSpPr>
            <p:nvPr/>
          </p:nvSpPr>
          <p:spPr bwMode="auto">
            <a:xfrm>
              <a:off x="5218628" y="2161479"/>
              <a:ext cx="3241675" cy="695325"/>
            </a:xfrm>
            <a:custGeom>
              <a:avLst/>
              <a:gdLst>
                <a:gd name="T0" fmla="*/ 0 w 2042"/>
                <a:gd name="T1" fmla="*/ 0 h 438"/>
                <a:gd name="T2" fmla="*/ 181451256 w 2042"/>
                <a:gd name="T3" fmla="*/ 0 h 438"/>
                <a:gd name="T4" fmla="*/ 211693174 w 2042"/>
                <a:gd name="T5" fmla="*/ 60483758 h 438"/>
                <a:gd name="T6" fmla="*/ 423386347 w 2042"/>
                <a:gd name="T7" fmla="*/ 171370627 h 438"/>
                <a:gd name="T8" fmla="*/ 645160044 w 2042"/>
                <a:gd name="T9" fmla="*/ 252015654 h 438"/>
                <a:gd name="T10" fmla="*/ 1280239466 w 2042"/>
                <a:gd name="T11" fmla="*/ 357862187 h 438"/>
                <a:gd name="T12" fmla="*/ 1925399708 w 2042"/>
                <a:gd name="T13" fmla="*/ 569555352 h 438"/>
                <a:gd name="T14" fmla="*/ 2147483647 w 2042"/>
                <a:gd name="T15" fmla="*/ 675401885 h 438"/>
                <a:gd name="T16" fmla="*/ 2147483647 w 2042"/>
                <a:gd name="T17" fmla="*/ 816530596 h 438"/>
                <a:gd name="T18" fmla="*/ 2147483647 w 2042"/>
                <a:gd name="T19" fmla="*/ 922377327 h 438"/>
                <a:gd name="T20" fmla="*/ 2147483647 w 2042"/>
                <a:gd name="T21" fmla="*/ 1103828527 h 438"/>
                <a:gd name="T22" fmla="*/ 2147483647 w 2042"/>
                <a:gd name="T23" fmla="*/ 1103828527 h 4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2"/>
                <a:gd name="T37" fmla="*/ 0 h 438"/>
                <a:gd name="T38" fmla="*/ 2042 w 2042"/>
                <a:gd name="T39" fmla="*/ 438 h 4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2" h="438">
                  <a:moveTo>
                    <a:pt x="0" y="0"/>
                  </a:moveTo>
                  <a:lnTo>
                    <a:pt x="72" y="0"/>
                  </a:lnTo>
                  <a:lnTo>
                    <a:pt x="84" y="24"/>
                  </a:lnTo>
                  <a:lnTo>
                    <a:pt x="168" y="68"/>
                  </a:lnTo>
                  <a:lnTo>
                    <a:pt x="256" y="100"/>
                  </a:lnTo>
                  <a:lnTo>
                    <a:pt x="508" y="142"/>
                  </a:lnTo>
                  <a:lnTo>
                    <a:pt x="764" y="226"/>
                  </a:lnTo>
                  <a:lnTo>
                    <a:pt x="1022" y="268"/>
                  </a:lnTo>
                  <a:lnTo>
                    <a:pt x="1278" y="324"/>
                  </a:lnTo>
                  <a:lnTo>
                    <a:pt x="1528" y="366"/>
                  </a:lnTo>
                  <a:lnTo>
                    <a:pt x="1784" y="438"/>
                  </a:lnTo>
                  <a:lnTo>
                    <a:pt x="2042" y="438"/>
                  </a:lnTo>
                </a:path>
              </a:pathLst>
            </a:custGeom>
            <a:noFill/>
            <a:ln w="28575" cap="flat">
              <a:solidFill>
                <a:schemeClr val="accent2"/>
              </a:solidFill>
              <a:prstDash val="solid"/>
              <a:miter lim="800000"/>
              <a:headEnd/>
              <a:tailEnd/>
            </a:ln>
          </p:spPr>
          <p:txBody>
            <a:bodyPr/>
            <a:lstStyle/>
            <a:p>
              <a:endParaRPr lang="en-US" sz="1800">
                <a:solidFill>
                  <a:schemeClr val="bg1"/>
                </a:solidFill>
                <a:cs typeface="Arial" charset="0"/>
              </a:endParaRPr>
            </a:p>
          </p:txBody>
        </p:sp>
        <p:sp>
          <p:nvSpPr>
            <p:cNvPr id="71993" name="Freeform 19"/>
            <p:cNvSpPr>
              <a:spLocks/>
            </p:cNvSpPr>
            <p:nvPr/>
          </p:nvSpPr>
          <p:spPr bwMode="auto">
            <a:xfrm>
              <a:off x="5215453" y="2161479"/>
              <a:ext cx="3244850" cy="244475"/>
            </a:xfrm>
            <a:custGeom>
              <a:avLst/>
              <a:gdLst>
                <a:gd name="T0" fmla="*/ 2147483647 w 2044"/>
                <a:gd name="T1" fmla="*/ 388104008 h 154"/>
                <a:gd name="T2" fmla="*/ 2147483647 w 2044"/>
                <a:gd name="T3" fmla="*/ 388104008 h 154"/>
                <a:gd name="T4" fmla="*/ 2147483647 w 2044"/>
                <a:gd name="T5" fmla="*/ 277217177 h 154"/>
                <a:gd name="T6" fmla="*/ 2147483647 w 2044"/>
                <a:gd name="T7" fmla="*/ 211693140 h 154"/>
                <a:gd name="T8" fmla="*/ 2147483647 w 2044"/>
                <a:gd name="T9" fmla="*/ 136088433 h 154"/>
                <a:gd name="T10" fmla="*/ 1935480331 w 2044"/>
                <a:gd name="T11" fmla="*/ 100806235 h 154"/>
                <a:gd name="T12" fmla="*/ 1295360400 w 2044"/>
                <a:gd name="T13" fmla="*/ 30241875 h 154"/>
                <a:gd name="T14" fmla="*/ 640119733 w 2044"/>
                <a:gd name="T15" fmla="*/ 0 h 154"/>
                <a:gd name="T16" fmla="*/ 0 w 2044"/>
                <a:gd name="T17" fmla="*/ 0 h 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4"/>
                <a:gd name="T28" fmla="*/ 0 h 154"/>
                <a:gd name="T29" fmla="*/ 2044 w 2044"/>
                <a:gd name="T30" fmla="*/ 154 h 1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4" h="154">
                  <a:moveTo>
                    <a:pt x="2044" y="154"/>
                  </a:moveTo>
                  <a:lnTo>
                    <a:pt x="1792" y="154"/>
                  </a:lnTo>
                  <a:lnTo>
                    <a:pt x="1534" y="110"/>
                  </a:lnTo>
                  <a:lnTo>
                    <a:pt x="1276" y="84"/>
                  </a:lnTo>
                  <a:lnTo>
                    <a:pt x="1024" y="54"/>
                  </a:lnTo>
                  <a:lnTo>
                    <a:pt x="768" y="40"/>
                  </a:lnTo>
                  <a:lnTo>
                    <a:pt x="514" y="12"/>
                  </a:lnTo>
                  <a:lnTo>
                    <a:pt x="254" y="0"/>
                  </a:lnTo>
                  <a:lnTo>
                    <a:pt x="0" y="0"/>
                  </a:lnTo>
                </a:path>
              </a:pathLst>
            </a:custGeom>
            <a:no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1994" name="Freeform 20"/>
            <p:cNvSpPr>
              <a:spLocks/>
            </p:cNvSpPr>
            <p:nvPr/>
          </p:nvSpPr>
          <p:spPr bwMode="auto">
            <a:xfrm>
              <a:off x="5212278" y="2161479"/>
              <a:ext cx="3238500" cy="1247775"/>
            </a:xfrm>
            <a:custGeom>
              <a:avLst/>
              <a:gdLst>
                <a:gd name="T0" fmla="*/ 0 w 2040"/>
                <a:gd name="T1" fmla="*/ 0 h 786"/>
                <a:gd name="T2" fmla="*/ 60483760 w 2040"/>
                <a:gd name="T3" fmla="*/ 221773780 h 786"/>
                <a:gd name="T4" fmla="*/ 110886898 w 2040"/>
                <a:gd name="T5" fmla="*/ 362902486 h 786"/>
                <a:gd name="T6" fmla="*/ 166330322 w 2040"/>
                <a:gd name="T7" fmla="*/ 504031292 h 786"/>
                <a:gd name="T8" fmla="*/ 226814107 w 2040"/>
                <a:gd name="T9" fmla="*/ 544353779 h 786"/>
                <a:gd name="T10" fmla="*/ 438507281 w 2040"/>
                <a:gd name="T11" fmla="*/ 776208082 h 786"/>
                <a:gd name="T12" fmla="*/ 655240667 w 2040"/>
                <a:gd name="T13" fmla="*/ 927417609 h 786"/>
                <a:gd name="T14" fmla="*/ 2147483647 w 2040"/>
                <a:gd name="T15" fmla="*/ 927417609 h 786"/>
                <a:gd name="T16" fmla="*/ 2147483647 w 2040"/>
                <a:gd name="T17" fmla="*/ 1129030046 h 786"/>
                <a:gd name="T18" fmla="*/ 2147483647 w 2040"/>
                <a:gd name="T19" fmla="*/ 1381045593 h 786"/>
                <a:gd name="T20" fmla="*/ 2147483647 w 2040"/>
                <a:gd name="T21" fmla="*/ 1703625890 h 786"/>
                <a:gd name="T22" fmla="*/ 2147483647 w 2040"/>
                <a:gd name="T23" fmla="*/ 1980842991 h 7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0"/>
                <a:gd name="T37" fmla="*/ 0 h 786"/>
                <a:gd name="T38" fmla="*/ 2040 w 2040"/>
                <a:gd name="T39" fmla="*/ 786 h 7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0" h="786">
                  <a:moveTo>
                    <a:pt x="0" y="0"/>
                  </a:moveTo>
                  <a:lnTo>
                    <a:pt x="24" y="88"/>
                  </a:lnTo>
                  <a:lnTo>
                    <a:pt x="44" y="144"/>
                  </a:lnTo>
                  <a:lnTo>
                    <a:pt x="66" y="200"/>
                  </a:lnTo>
                  <a:lnTo>
                    <a:pt x="90" y="216"/>
                  </a:lnTo>
                  <a:lnTo>
                    <a:pt x="174" y="308"/>
                  </a:lnTo>
                  <a:lnTo>
                    <a:pt x="260" y="368"/>
                  </a:lnTo>
                  <a:lnTo>
                    <a:pt x="1024" y="368"/>
                  </a:lnTo>
                  <a:lnTo>
                    <a:pt x="1280" y="448"/>
                  </a:lnTo>
                  <a:lnTo>
                    <a:pt x="1536" y="548"/>
                  </a:lnTo>
                  <a:lnTo>
                    <a:pt x="1790" y="676"/>
                  </a:lnTo>
                  <a:lnTo>
                    <a:pt x="2040" y="786"/>
                  </a:lnTo>
                </a:path>
              </a:pathLst>
            </a:custGeom>
            <a:noFill/>
            <a:ln w="28575" cap="flat">
              <a:solidFill>
                <a:schemeClr val="tx2"/>
              </a:solidFill>
              <a:prstDash val="solid"/>
              <a:miter lim="800000"/>
              <a:headEnd/>
              <a:tailEnd/>
            </a:ln>
          </p:spPr>
          <p:txBody>
            <a:bodyPr/>
            <a:lstStyle/>
            <a:p>
              <a:endParaRPr lang="en-US" sz="1800">
                <a:solidFill>
                  <a:schemeClr val="bg1"/>
                </a:solidFill>
                <a:cs typeface="Arial" charset="0"/>
              </a:endParaRPr>
            </a:p>
          </p:txBody>
        </p:sp>
        <p:sp>
          <p:nvSpPr>
            <p:cNvPr id="71995" name="Rectangle 21"/>
            <p:cNvSpPr>
              <a:spLocks noChangeArrowheads="1"/>
            </p:cNvSpPr>
            <p:nvPr/>
          </p:nvSpPr>
          <p:spPr bwMode="auto">
            <a:xfrm>
              <a:off x="8415853" y="3374329"/>
              <a:ext cx="69850"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1996" name="Rectangle 22"/>
            <p:cNvSpPr>
              <a:spLocks noChangeArrowheads="1"/>
            </p:cNvSpPr>
            <p:nvPr/>
          </p:nvSpPr>
          <p:spPr bwMode="auto">
            <a:xfrm>
              <a:off x="8018978" y="3196529"/>
              <a:ext cx="66675"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1997" name="Rectangle 23"/>
            <p:cNvSpPr>
              <a:spLocks noChangeArrowheads="1"/>
            </p:cNvSpPr>
            <p:nvPr/>
          </p:nvSpPr>
          <p:spPr bwMode="auto">
            <a:xfrm>
              <a:off x="7615753" y="2996504"/>
              <a:ext cx="66675" cy="66675"/>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1998" name="Rectangle 24"/>
            <p:cNvSpPr>
              <a:spLocks noChangeArrowheads="1"/>
            </p:cNvSpPr>
            <p:nvPr/>
          </p:nvSpPr>
          <p:spPr bwMode="auto">
            <a:xfrm>
              <a:off x="7212528" y="2840929"/>
              <a:ext cx="66675"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1999" name="Rectangle 25"/>
            <p:cNvSpPr>
              <a:spLocks noChangeArrowheads="1"/>
            </p:cNvSpPr>
            <p:nvPr/>
          </p:nvSpPr>
          <p:spPr bwMode="auto">
            <a:xfrm>
              <a:off x="6802953" y="2707579"/>
              <a:ext cx="69850"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0" name="Rectangle 26"/>
            <p:cNvSpPr>
              <a:spLocks noChangeArrowheads="1"/>
            </p:cNvSpPr>
            <p:nvPr/>
          </p:nvSpPr>
          <p:spPr bwMode="auto">
            <a:xfrm>
              <a:off x="6396553" y="2707579"/>
              <a:ext cx="69850"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1" name="Rectangle 27"/>
            <p:cNvSpPr>
              <a:spLocks noChangeArrowheads="1"/>
            </p:cNvSpPr>
            <p:nvPr/>
          </p:nvSpPr>
          <p:spPr bwMode="auto">
            <a:xfrm>
              <a:off x="5993328" y="2707579"/>
              <a:ext cx="69850"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2" name="Rectangle 28"/>
            <p:cNvSpPr>
              <a:spLocks noChangeArrowheads="1"/>
            </p:cNvSpPr>
            <p:nvPr/>
          </p:nvSpPr>
          <p:spPr bwMode="auto">
            <a:xfrm>
              <a:off x="5590103" y="2707579"/>
              <a:ext cx="69850"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3" name="Rectangle 29"/>
            <p:cNvSpPr>
              <a:spLocks noChangeArrowheads="1"/>
            </p:cNvSpPr>
            <p:nvPr/>
          </p:nvSpPr>
          <p:spPr bwMode="auto">
            <a:xfrm>
              <a:off x="5453578" y="2618679"/>
              <a:ext cx="69850"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4" name="Rectangle 30"/>
            <p:cNvSpPr>
              <a:spLocks noChangeArrowheads="1"/>
            </p:cNvSpPr>
            <p:nvPr/>
          </p:nvSpPr>
          <p:spPr bwMode="auto">
            <a:xfrm>
              <a:off x="5317053" y="2466279"/>
              <a:ext cx="69850"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5" name="Rectangle 31"/>
            <p:cNvSpPr>
              <a:spLocks noChangeArrowheads="1"/>
            </p:cNvSpPr>
            <p:nvPr/>
          </p:nvSpPr>
          <p:spPr bwMode="auto">
            <a:xfrm>
              <a:off x="5301178" y="2459929"/>
              <a:ext cx="66675"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6" name="Rectangle 32"/>
            <p:cNvSpPr>
              <a:spLocks noChangeArrowheads="1"/>
            </p:cNvSpPr>
            <p:nvPr/>
          </p:nvSpPr>
          <p:spPr bwMode="auto">
            <a:xfrm>
              <a:off x="5253553" y="2377379"/>
              <a:ext cx="66675"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7" name="Rectangle 33"/>
            <p:cNvSpPr>
              <a:spLocks noChangeArrowheads="1"/>
            </p:cNvSpPr>
            <p:nvPr/>
          </p:nvSpPr>
          <p:spPr bwMode="auto">
            <a:xfrm>
              <a:off x="5212278" y="2282129"/>
              <a:ext cx="69850" cy="69850"/>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8" name="Rectangle 34"/>
            <p:cNvSpPr>
              <a:spLocks noChangeArrowheads="1"/>
            </p:cNvSpPr>
            <p:nvPr/>
          </p:nvSpPr>
          <p:spPr bwMode="auto">
            <a:xfrm>
              <a:off x="5212278" y="2126554"/>
              <a:ext cx="69850" cy="66675"/>
            </a:xfrm>
            <a:prstGeom prst="rect">
              <a:avLst/>
            </a:prstGeom>
            <a:solidFill>
              <a:schemeClr val="tx2"/>
            </a:solidFill>
            <a:ln w="28575">
              <a:solidFill>
                <a:schemeClr val="tx2"/>
              </a:solidFill>
              <a:miter lim="800000"/>
              <a:headEnd/>
              <a:tailEnd/>
            </a:ln>
          </p:spPr>
          <p:txBody>
            <a:bodyPr/>
            <a:lstStyle/>
            <a:p>
              <a:endParaRPr lang="en-US" sz="1800">
                <a:solidFill>
                  <a:schemeClr val="bg1"/>
                </a:solidFill>
                <a:cs typeface="Arial" charset="0"/>
              </a:endParaRPr>
            </a:p>
          </p:txBody>
        </p:sp>
        <p:sp>
          <p:nvSpPr>
            <p:cNvPr id="72009" name="Oval 35"/>
            <p:cNvSpPr>
              <a:spLocks noChangeArrowheads="1"/>
            </p:cNvSpPr>
            <p:nvPr/>
          </p:nvSpPr>
          <p:spPr bwMode="auto">
            <a:xfrm>
              <a:off x="5320228" y="2167829"/>
              <a:ext cx="63500" cy="69850"/>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0" name="Oval 36"/>
            <p:cNvSpPr>
              <a:spLocks noChangeArrowheads="1"/>
            </p:cNvSpPr>
            <p:nvPr/>
          </p:nvSpPr>
          <p:spPr bwMode="auto">
            <a:xfrm>
              <a:off x="5282128" y="2120204"/>
              <a:ext cx="63500" cy="69850"/>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1" name="Oval 37"/>
            <p:cNvSpPr>
              <a:spLocks noChangeArrowheads="1"/>
            </p:cNvSpPr>
            <p:nvPr/>
          </p:nvSpPr>
          <p:spPr bwMode="auto">
            <a:xfrm>
              <a:off x="5456753" y="2237679"/>
              <a:ext cx="63500" cy="66675"/>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2" name="Oval 38"/>
            <p:cNvSpPr>
              <a:spLocks noChangeArrowheads="1"/>
            </p:cNvSpPr>
            <p:nvPr/>
          </p:nvSpPr>
          <p:spPr bwMode="auto">
            <a:xfrm>
              <a:off x="5590103" y="2282129"/>
              <a:ext cx="63500" cy="69850"/>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3" name="Oval 39"/>
            <p:cNvSpPr>
              <a:spLocks noChangeArrowheads="1"/>
            </p:cNvSpPr>
            <p:nvPr/>
          </p:nvSpPr>
          <p:spPr bwMode="auto">
            <a:xfrm>
              <a:off x="5996503" y="2351979"/>
              <a:ext cx="63500" cy="66675"/>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4" name="Oval 40"/>
            <p:cNvSpPr>
              <a:spLocks noChangeArrowheads="1"/>
            </p:cNvSpPr>
            <p:nvPr/>
          </p:nvSpPr>
          <p:spPr bwMode="auto">
            <a:xfrm>
              <a:off x="6409253" y="2485329"/>
              <a:ext cx="63500" cy="69850"/>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5" name="Oval 41"/>
            <p:cNvSpPr>
              <a:spLocks noChangeArrowheads="1"/>
            </p:cNvSpPr>
            <p:nvPr/>
          </p:nvSpPr>
          <p:spPr bwMode="auto">
            <a:xfrm>
              <a:off x="6809303" y="2555179"/>
              <a:ext cx="63500" cy="66675"/>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6" name="Oval 42"/>
            <p:cNvSpPr>
              <a:spLocks noChangeArrowheads="1"/>
            </p:cNvSpPr>
            <p:nvPr/>
          </p:nvSpPr>
          <p:spPr bwMode="auto">
            <a:xfrm>
              <a:off x="7215703" y="2647254"/>
              <a:ext cx="63500" cy="66675"/>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7" name="Oval 43"/>
            <p:cNvSpPr>
              <a:spLocks noChangeArrowheads="1"/>
            </p:cNvSpPr>
            <p:nvPr/>
          </p:nvSpPr>
          <p:spPr bwMode="auto">
            <a:xfrm>
              <a:off x="7615753" y="2710754"/>
              <a:ext cx="63500" cy="66675"/>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8" name="Oval 44"/>
            <p:cNvSpPr>
              <a:spLocks noChangeArrowheads="1"/>
            </p:cNvSpPr>
            <p:nvPr/>
          </p:nvSpPr>
          <p:spPr bwMode="auto">
            <a:xfrm>
              <a:off x="8022153" y="2821879"/>
              <a:ext cx="63500" cy="69850"/>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19" name="Oval 45"/>
            <p:cNvSpPr>
              <a:spLocks noChangeArrowheads="1"/>
            </p:cNvSpPr>
            <p:nvPr/>
          </p:nvSpPr>
          <p:spPr bwMode="auto">
            <a:xfrm>
              <a:off x="8422203" y="2821879"/>
              <a:ext cx="63500" cy="69850"/>
            </a:xfrm>
            <a:prstGeom prst="ellipse">
              <a:avLst/>
            </a:prstGeom>
            <a:solidFill>
              <a:schemeClr val="accent2"/>
            </a:solidFill>
            <a:ln w="28575">
              <a:solidFill>
                <a:schemeClr val="accent2"/>
              </a:solidFill>
              <a:miter lim="800000"/>
              <a:headEnd/>
              <a:tailEnd/>
            </a:ln>
          </p:spPr>
          <p:txBody>
            <a:bodyPr/>
            <a:lstStyle/>
            <a:p>
              <a:endParaRPr lang="en-US" sz="1800">
                <a:solidFill>
                  <a:schemeClr val="bg1"/>
                </a:solidFill>
                <a:cs typeface="Arial" charset="0"/>
              </a:endParaRPr>
            </a:p>
          </p:txBody>
        </p:sp>
        <p:sp>
          <p:nvSpPr>
            <p:cNvPr id="72020" name="Freeform 46"/>
            <p:cNvSpPr>
              <a:spLocks/>
            </p:cNvSpPr>
            <p:nvPr/>
          </p:nvSpPr>
          <p:spPr bwMode="auto">
            <a:xfrm>
              <a:off x="8422203" y="2371029"/>
              <a:ext cx="63500" cy="50800"/>
            </a:xfrm>
            <a:custGeom>
              <a:avLst/>
              <a:gdLst>
                <a:gd name="T0" fmla="*/ 0 w 40"/>
                <a:gd name="T1" fmla="*/ 80644986 h 32"/>
                <a:gd name="T2" fmla="*/ 50403118 w 40"/>
                <a:gd name="T3" fmla="*/ 0 h 32"/>
                <a:gd name="T4" fmla="*/ 100806236 w 40"/>
                <a:gd name="T5" fmla="*/ 80644986 h 32"/>
                <a:gd name="T6" fmla="*/ 0 w 40"/>
                <a:gd name="T7" fmla="*/ 80644986 h 32"/>
                <a:gd name="T8" fmla="*/ 0 60000 65536"/>
                <a:gd name="T9" fmla="*/ 0 60000 65536"/>
                <a:gd name="T10" fmla="*/ 0 60000 65536"/>
                <a:gd name="T11" fmla="*/ 0 60000 65536"/>
                <a:gd name="T12" fmla="*/ 0 w 40"/>
                <a:gd name="T13" fmla="*/ 0 h 32"/>
                <a:gd name="T14" fmla="*/ 40 w 40"/>
                <a:gd name="T15" fmla="*/ 32 h 32"/>
              </a:gdLst>
              <a:ahLst/>
              <a:cxnLst>
                <a:cxn ang="T8">
                  <a:pos x="T0" y="T1"/>
                </a:cxn>
                <a:cxn ang="T9">
                  <a:pos x="T2" y="T3"/>
                </a:cxn>
                <a:cxn ang="T10">
                  <a:pos x="T4" y="T5"/>
                </a:cxn>
                <a:cxn ang="T11">
                  <a:pos x="T6" y="T7"/>
                </a:cxn>
              </a:cxnLst>
              <a:rect l="T12" t="T13" r="T14" b="T15"/>
              <a:pathLst>
                <a:path w="40" h="32">
                  <a:moveTo>
                    <a:pt x="0" y="32"/>
                  </a:moveTo>
                  <a:lnTo>
                    <a:pt x="20" y="0"/>
                  </a:lnTo>
                  <a:lnTo>
                    <a:pt x="40" y="32"/>
                  </a:lnTo>
                  <a:lnTo>
                    <a:pt x="0" y="32"/>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21" name="Freeform 47"/>
            <p:cNvSpPr>
              <a:spLocks/>
            </p:cNvSpPr>
            <p:nvPr/>
          </p:nvSpPr>
          <p:spPr bwMode="auto">
            <a:xfrm>
              <a:off x="8022153" y="2371029"/>
              <a:ext cx="60325" cy="50800"/>
            </a:xfrm>
            <a:custGeom>
              <a:avLst/>
              <a:gdLst>
                <a:gd name="T0" fmla="*/ 0 w 38"/>
                <a:gd name="T1" fmla="*/ 80644986 h 32"/>
                <a:gd name="T2" fmla="*/ 50403117 w 38"/>
                <a:gd name="T3" fmla="*/ 0 h 32"/>
                <a:gd name="T4" fmla="*/ 95765924 w 38"/>
                <a:gd name="T5" fmla="*/ 80644986 h 32"/>
                <a:gd name="T6" fmla="*/ 0 w 38"/>
                <a:gd name="T7" fmla="*/ 80644986 h 32"/>
                <a:gd name="T8" fmla="*/ 0 60000 65536"/>
                <a:gd name="T9" fmla="*/ 0 60000 65536"/>
                <a:gd name="T10" fmla="*/ 0 60000 65536"/>
                <a:gd name="T11" fmla="*/ 0 60000 65536"/>
                <a:gd name="T12" fmla="*/ 0 w 38"/>
                <a:gd name="T13" fmla="*/ 0 h 32"/>
                <a:gd name="T14" fmla="*/ 38 w 38"/>
                <a:gd name="T15" fmla="*/ 32 h 32"/>
              </a:gdLst>
              <a:ahLst/>
              <a:cxnLst>
                <a:cxn ang="T8">
                  <a:pos x="T0" y="T1"/>
                </a:cxn>
                <a:cxn ang="T9">
                  <a:pos x="T2" y="T3"/>
                </a:cxn>
                <a:cxn ang="T10">
                  <a:pos x="T4" y="T5"/>
                </a:cxn>
                <a:cxn ang="T11">
                  <a:pos x="T6" y="T7"/>
                </a:cxn>
              </a:cxnLst>
              <a:rect l="T12" t="T13" r="T14" b="T15"/>
              <a:pathLst>
                <a:path w="38" h="32">
                  <a:moveTo>
                    <a:pt x="0" y="32"/>
                  </a:moveTo>
                  <a:lnTo>
                    <a:pt x="20" y="0"/>
                  </a:lnTo>
                  <a:lnTo>
                    <a:pt x="38" y="32"/>
                  </a:lnTo>
                  <a:lnTo>
                    <a:pt x="0" y="32"/>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22" name="Freeform 48"/>
            <p:cNvSpPr>
              <a:spLocks/>
            </p:cNvSpPr>
            <p:nvPr/>
          </p:nvSpPr>
          <p:spPr bwMode="auto">
            <a:xfrm>
              <a:off x="7618928" y="2304354"/>
              <a:ext cx="60325" cy="53975"/>
            </a:xfrm>
            <a:custGeom>
              <a:avLst/>
              <a:gdLst>
                <a:gd name="T0" fmla="*/ 0 w 38"/>
                <a:gd name="T1" fmla="*/ 85685299 h 34"/>
                <a:gd name="T2" fmla="*/ 45362807 w 38"/>
                <a:gd name="T3" fmla="*/ 0 h 34"/>
                <a:gd name="T4" fmla="*/ 95765924 w 38"/>
                <a:gd name="T5" fmla="*/ 85685299 h 34"/>
                <a:gd name="T6" fmla="*/ 0 w 38"/>
                <a:gd name="T7" fmla="*/ 85685299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34"/>
                  </a:moveTo>
                  <a:lnTo>
                    <a:pt x="18" y="0"/>
                  </a:lnTo>
                  <a:lnTo>
                    <a:pt x="38" y="34"/>
                  </a:lnTo>
                  <a:lnTo>
                    <a:pt x="0" y="34"/>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23" name="Freeform 49"/>
            <p:cNvSpPr>
              <a:spLocks/>
            </p:cNvSpPr>
            <p:nvPr/>
          </p:nvSpPr>
          <p:spPr bwMode="auto">
            <a:xfrm>
              <a:off x="7222053" y="2266254"/>
              <a:ext cx="60325" cy="50800"/>
            </a:xfrm>
            <a:custGeom>
              <a:avLst/>
              <a:gdLst>
                <a:gd name="T0" fmla="*/ 0 w 38"/>
                <a:gd name="T1" fmla="*/ 80644986 h 32"/>
                <a:gd name="T2" fmla="*/ 45362807 w 38"/>
                <a:gd name="T3" fmla="*/ 0 h 32"/>
                <a:gd name="T4" fmla="*/ 95765924 w 38"/>
                <a:gd name="T5" fmla="*/ 80644986 h 32"/>
                <a:gd name="T6" fmla="*/ 0 w 38"/>
                <a:gd name="T7" fmla="*/ 80644986 h 32"/>
                <a:gd name="T8" fmla="*/ 0 60000 65536"/>
                <a:gd name="T9" fmla="*/ 0 60000 65536"/>
                <a:gd name="T10" fmla="*/ 0 60000 65536"/>
                <a:gd name="T11" fmla="*/ 0 60000 65536"/>
                <a:gd name="T12" fmla="*/ 0 w 38"/>
                <a:gd name="T13" fmla="*/ 0 h 32"/>
                <a:gd name="T14" fmla="*/ 38 w 38"/>
                <a:gd name="T15" fmla="*/ 32 h 32"/>
              </a:gdLst>
              <a:ahLst/>
              <a:cxnLst>
                <a:cxn ang="T8">
                  <a:pos x="T0" y="T1"/>
                </a:cxn>
                <a:cxn ang="T9">
                  <a:pos x="T2" y="T3"/>
                </a:cxn>
                <a:cxn ang="T10">
                  <a:pos x="T4" y="T5"/>
                </a:cxn>
                <a:cxn ang="T11">
                  <a:pos x="T6" y="T7"/>
                </a:cxn>
              </a:cxnLst>
              <a:rect l="T12" t="T13" r="T14" b="T15"/>
              <a:pathLst>
                <a:path w="38" h="32">
                  <a:moveTo>
                    <a:pt x="0" y="32"/>
                  </a:moveTo>
                  <a:lnTo>
                    <a:pt x="18" y="0"/>
                  </a:lnTo>
                  <a:lnTo>
                    <a:pt x="38" y="32"/>
                  </a:lnTo>
                  <a:lnTo>
                    <a:pt x="0" y="32"/>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24" name="Freeform 50"/>
            <p:cNvSpPr>
              <a:spLocks/>
            </p:cNvSpPr>
            <p:nvPr/>
          </p:nvSpPr>
          <p:spPr bwMode="auto">
            <a:xfrm>
              <a:off x="6809303" y="2215454"/>
              <a:ext cx="60325" cy="53975"/>
            </a:xfrm>
            <a:custGeom>
              <a:avLst/>
              <a:gdLst>
                <a:gd name="T0" fmla="*/ 0 w 38"/>
                <a:gd name="T1" fmla="*/ 85685299 h 34"/>
                <a:gd name="T2" fmla="*/ 50403117 w 38"/>
                <a:gd name="T3" fmla="*/ 0 h 34"/>
                <a:gd name="T4" fmla="*/ 95765924 w 38"/>
                <a:gd name="T5" fmla="*/ 85685299 h 34"/>
                <a:gd name="T6" fmla="*/ 0 w 38"/>
                <a:gd name="T7" fmla="*/ 85685299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34"/>
                  </a:moveTo>
                  <a:lnTo>
                    <a:pt x="20" y="0"/>
                  </a:lnTo>
                  <a:lnTo>
                    <a:pt x="38" y="34"/>
                  </a:lnTo>
                  <a:lnTo>
                    <a:pt x="0" y="34"/>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25" name="Freeform 51"/>
            <p:cNvSpPr>
              <a:spLocks/>
            </p:cNvSpPr>
            <p:nvPr/>
          </p:nvSpPr>
          <p:spPr bwMode="auto">
            <a:xfrm>
              <a:off x="6406078" y="2196404"/>
              <a:ext cx="60325" cy="53975"/>
            </a:xfrm>
            <a:custGeom>
              <a:avLst/>
              <a:gdLst>
                <a:gd name="T0" fmla="*/ 0 w 38"/>
                <a:gd name="T1" fmla="*/ 85685299 h 34"/>
                <a:gd name="T2" fmla="*/ 50403117 w 38"/>
                <a:gd name="T3" fmla="*/ 0 h 34"/>
                <a:gd name="T4" fmla="*/ 95765924 w 38"/>
                <a:gd name="T5" fmla="*/ 85685299 h 34"/>
                <a:gd name="T6" fmla="*/ 0 w 38"/>
                <a:gd name="T7" fmla="*/ 85685299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34"/>
                  </a:moveTo>
                  <a:lnTo>
                    <a:pt x="20" y="0"/>
                  </a:lnTo>
                  <a:lnTo>
                    <a:pt x="38" y="34"/>
                  </a:lnTo>
                  <a:lnTo>
                    <a:pt x="0" y="34"/>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26" name="Freeform 52"/>
            <p:cNvSpPr>
              <a:spLocks/>
            </p:cNvSpPr>
            <p:nvPr/>
          </p:nvSpPr>
          <p:spPr bwMode="auto">
            <a:xfrm>
              <a:off x="6002853" y="2151954"/>
              <a:ext cx="60325" cy="50800"/>
            </a:xfrm>
            <a:custGeom>
              <a:avLst/>
              <a:gdLst>
                <a:gd name="T0" fmla="*/ 0 w 38"/>
                <a:gd name="T1" fmla="*/ 80644986 h 32"/>
                <a:gd name="T2" fmla="*/ 50403117 w 38"/>
                <a:gd name="T3" fmla="*/ 0 h 32"/>
                <a:gd name="T4" fmla="*/ 95765924 w 38"/>
                <a:gd name="T5" fmla="*/ 80644986 h 32"/>
                <a:gd name="T6" fmla="*/ 0 w 38"/>
                <a:gd name="T7" fmla="*/ 80644986 h 32"/>
                <a:gd name="T8" fmla="*/ 0 60000 65536"/>
                <a:gd name="T9" fmla="*/ 0 60000 65536"/>
                <a:gd name="T10" fmla="*/ 0 60000 65536"/>
                <a:gd name="T11" fmla="*/ 0 60000 65536"/>
                <a:gd name="T12" fmla="*/ 0 w 38"/>
                <a:gd name="T13" fmla="*/ 0 h 32"/>
                <a:gd name="T14" fmla="*/ 38 w 38"/>
                <a:gd name="T15" fmla="*/ 32 h 32"/>
              </a:gdLst>
              <a:ahLst/>
              <a:cxnLst>
                <a:cxn ang="T8">
                  <a:pos x="T0" y="T1"/>
                </a:cxn>
                <a:cxn ang="T9">
                  <a:pos x="T2" y="T3"/>
                </a:cxn>
                <a:cxn ang="T10">
                  <a:pos x="T4" y="T5"/>
                </a:cxn>
                <a:cxn ang="T11">
                  <a:pos x="T6" y="T7"/>
                </a:cxn>
              </a:cxnLst>
              <a:rect l="T12" t="T13" r="T14" b="T15"/>
              <a:pathLst>
                <a:path w="38" h="32">
                  <a:moveTo>
                    <a:pt x="0" y="32"/>
                  </a:moveTo>
                  <a:lnTo>
                    <a:pt x="20" y="0"/>
                  </a:lnTo>
                  <a:lnTo>
                    <a:pt x="38" y="32"/>
                  </a:lnTo>
                  <a:lnTo>
                    <a:pt x="0" y="32"/>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27" name="Freeform 53"/>
            <p:cNvSpPr>
              <a:spLocks/>
            </p:cNvSpPr>
            <p:nvPr/>
          </p:nvSpPr>
          <p:spPr bwMode="auto">
            <a:xfrm>
              <a:off x="5590103" y="2129729"/>
              <a:ext cx="60325" cy="53975"/>
            </a:xfrm>
            <a:custGeom>
              <a:avLst/>
              <a:gdLst>
                <a:gd name="T0" fmla="*/ 0 w 38"/>
                <a:gd name="T1" fmla="*/ 85685299 h 34"/>
                <a:gd name="T2" fmla="*/ 50403117 w 38"/>
                <a:gd name="T3" fmla="*/ 0 h 34"/>
                <a:gd name="T4" fmla="*/ 95765924 w 38"/>
                <a:gd name="T5" fmla="*/ 85685299 h 34"/>
                <a:gd name="T6" fmla="*/ 0 w 38"/>
                <a:gd name="T7" fmla="*/ 85685299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34"/>
                  </a:moveTo>
                  <a:lnTo>
                    <a:pt x="20" y="0"/>
                  </a:lnTo>
                  <a:lnTo>
                    <a:pt x="38" y="34"/>
                  </a:lnTo>
                  <a:lnTo>
                    <a:pt x="0" y="34"/>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28" name="Freeform 54"/>
            <p:cNvSpPr>
              <a:spLocks/>
            </p:cNvSpPr>
            <p:nvPr/>
          </p:nvSpPr>
          <p:spPr bwMode="auto">
            <a:xfrm>
              <a:off x="5456753" y="2129729"/>
              <a:ext cx="60325" cy="53975"/>
            </a:xfrm>
            <a:custGeom>
              <a:avLst/>
              <a:gdLst>
                <a:gd name="T0" fmla="*/ 0 w 38"/>
                <a:gd name="T1" fmla="*/ 85685299 h 34"/>
                <a:gd name="T2" fmla="*/ 50403117 w 38"/>
                <a:gd name="T3" fmla="*/ 0 h 34"/>
                <a:gd name="T4" fmla="*/ 95765924 w 38"/>
                <a:gd name="T5" fmla="*/ 85685299 h 34"/>
                <a:gd name="T6" fmla="*/ 0 w 38"/>
                <a:gd name="T7" fmla="*/ 85685299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34"/>
                  </a:moveTo>
                  <a:lnTo>
                    <a:pt x="20" y="0"/>
                  </a:lnTo>
                  <a:lnTo>
                    <a:pt x="38" y="34"/>
                  </a:lnTo>
                  <a:lnTo>
                    <a:pt x="0" y="34"/>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29" name="Freeform 55"/>
            <p:cNvSpPr>
              <a:spLocks/>
            </p:cNvSpPr>
            <p:nvPr/>
          </p:nvSpPr>
          <p:spPr bwMode="auto">
            <a:xfrm>
              <a:off x="5317053" y="2129729"/>
              <a:ext cx="60325" cy="53975"/>
            </a:xfrm>
            <a:custGeom>
              <a:avLst/>
              <a:gdLst>
                <a:gd name="T0" fmla="*/ 0 w 38"/>
                <a:gd name="T1" fmla="*/ 85685299 h 34"/>
                <a:gd name="T2" fmla="*/ 45362807 w 38"/>
                <a:gd name="T3" fmla="*/ 0 h 34"/>
                <a:gd name="T4" fmla="*/ 95765924 w 38"/>
                <a:gd name="T5" fmla="*/ 85685299 h 34"/>
                <a:gd name="T6" fmla="*/ 0 w 38"/>
                <a:gd name="T7" fmla="*/ 85685299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34"/>
                  </a:moveTo>
                  <a:lnTo>
                    <a:pt x="18" y="0"/>
                  </a:lnTo>
                  <a:lnTo>
                    <a:pt x="38" y="34"/>
                  </a:lnTo>
                  <a:lnTo>
                    <a:pt x="0" y="34"/>
                  </a:lnTo>
                  <a:close/>
                </a:path>
              </a:pathLst>
            </a:custGeom>
            <a:solidFill>
              <a:schemeClr val="accent1"/>
            </a:solidFill>
            <a:ln w="28575" cap="flat">
              <a:solidFill>
                <a:schemeClr val="accent1"/>
              </a:solidFill>
              <a:prstDash val="solid"/>
              <a:miter lim="800000"/>
              <a:headEnd/>
              <a:tailEnd/>
            </a:ln>
          </p:spPr>
          <p:txBody>
            <a:bodyPr/>
            <a:lstStyle/>
            <a:p>
              <a:endParaRPr lang="en-US" sz="1800">
                <a:solidFill>
                  <a:schemeClr val="bg1"/>
                </a:solidFill>
                <a:cs typeface="Arial" charset="0"/>
              </a:endParaRPr>
            </a:p>
          </p:txBody>
        </p:sp>
        <p:sp>
          <p:nvSpPr>
            <p:cNvPr id="72030" name="Freeform 6"/>
            <p:cNvSpPr>
              <a:spLocks/>
            </p:cNvSpPr>
            <p:nvPr/>
          </p:nvSpPr>
          <p:spPr bwMode="auto">
            <a:xfrm>
              <a:off x="5215453" y="2151954"/>
              <a:ext cx="3254400" cy="2244725"/>
            </a:xfrm>
            <a:custGeom>
              <a:avLst/>
              <a:gdLst>
                <a:gd name="T0" fmla="*/ 0 w 2048"/>
                <a:gd name="T1" fmla="*/ 0 h 1414"/>
                <a:gd name="T2" fmla="*/ 0 w 2048"/>
                <a:gd name="T3" fmla="*/ 2147483647 h 1414"/>
                <a:gd name="T4" fmla="*/ 2147483647 w 2048"/>
                <a:gd name="T5" fmla="*/ 2147483647 h 1414"/>
                <a:gd name="T6" fmla="*/ 0 60000 65536"/>
                <a:gd name="T7" fmla="*/ 0 60000 65536"/>
                <a:gd name="T8" fmla="*/ 0 60000 65536"/>
                <a:gd name="T9" fmla="*/ 0 w 2048"/>
                <a:gd name="T10" fmla="*/ 0 h 1414"/>
                <a:gd name="T11" fmla="*/ 2048 w 2048"/>
                <a:gd name="T12" fmla="*/ 1414 h 1414"/>
              </a:gdLst>
              <a:ahLst/>
              <a:cxnLst>
                <a:cxn ang="T6">
                  <a:pos x="T0" y="T1"/>
                </a:cxn>
                <a:cxn ang="T7">
                  <a:pos x="T2" y="T3"/>
                </a:cxn>
                <a:cxn ang="T8">
                  <a:pos x="T4" y="T5"/>
                </a:cxn>
              </a:cxnLst>
              <a:rect l="T9" t="T10" r="T11" b="T12"/>
              <a:pathLst>
                <a:path w="2048" h="1414">
                  <a:moveTo>
                    <a:pt x="0" y="0"/>
                  </a:moveTo>
                  <a:lnTo>
                    <a:pt x="0" y="1414"/>
                  </a:lnTo>
                  <a:lnTo>
                    <a:pt x="2048" y="1414"/>
                  </a:lnTo>
                </a:path>
              </a:pathLst>
            </a:custGeom>
            <a:noFill/>
            <a:ln w="28575" cap="flat">
              <a:solidFill>
                <a:schemeClr val="bg1"/>
              </a:solidFill>
              <a:prstDash val="solid"/>
              <a:miter lim="800000"/>
              <a:headEnd/>
              <a:tailEnd/>
            </a:ln>
          </p:spPr>
          <p:txBody>
            <a:bodyPr/>
            <a:lstStyle/>
            <a:p>
              <a:endParaRPr lang="en-US" sz="1800">
                <a:solidFill>
                  <a:schemeClr val="bg1"/>
                </a:solidFill>
                <a:cs typeface="Arial" charset="0"/>
              </a:endParaRPr>
            </a:p>
          </p:txBody>
        </p:sp>
        <p:sp>
          <p:nvSpPr>
            <p:cNvPr id="72031" name="Line 7"/>
            <p:cNvSpPr>
              <a:spLocks noChangeShapeType="1"/>
            </p:cNvSpPr>
            <p:nvPr/>
          </p:nvSpPr>
          <p:spPr bwMode="auto">
            <a:xfrm>
              <a:off x="5123378" y="2161479"/>
              <a:ext cx="92075" cy="0"/>
            </a:xfrm>
            <a:prstGeom prst="line">
              <a:avLst/>
            </a:prstGeom>
            <a:noFill/>
            <a:ln w="28575">
              <a:solidFill>
                <a:schemeClr val="tx1"/>
              </a:solidFill>
              <a:miter lim="800000"/>
              <a:headEnd/>
              <a:tailEnd/>
            </a:ln>
          </p:spPr>
          <p:txBody>
            <a:bodyPr/>
            <a:lstStyle/>
            <a:p>
              <a:endParaRPr lang="en-US" sz="1800">
                <a:solidFill>
                  <a:schemeClr val="bg1"/>
                </a:solidFill>
                <a:cs typeface="Arial" charset="0"/>
              </a:endParaRPr>
            </a:p>
          </p:txBody>
        </p:sp>
      </p:grpSp>
      <p:sp>
        <p:nvSpPr>
          <p:cNvPr id="71972" name="Rectangle 24"/>
          <p:cNvSpPr>
            <a:spLocks noChangeArrowheads="1"/>
          </p:cNvSpPr>
          <p:nvPr/>
        </p:nvSpPr>
        <p:spPr bwMode="auto">
          <a:xfrm>
            <a:off x="5589588" y="3887788"/>
            <a:ext cx="107950" cy="107950"/>
          </a:xfrm>
          <a:prstGeom prst="rect">
            <a:avLst/>
          </a:prstGeom>
          <a:solidFill>
            <a:schemeClr val="tx2"/>
          </a:solidFill>
          <a:ln w="9525">
            <a:noFill/>
            <a:miter lim="800000"/>
            <a:headEnd/>
            <a:tailEnd/>
          </a:ln>
        </p:spPr>
        <p:txBody>
          <a:bodyPr/>
          <a:lstStyle/>
          <a:p>
            <a:endParaRPr lang="en-US" sz="1800">
              <a:solidFill>
                <a:schemeClr val="bg1"/>
              </a:solidFill>
              <a:cs typeface="Arial" charset="0"/>
            </a:endParaRPr>
          </a:p>
        </p:txBody>
      </p:sp>
      <p:sp>
        <p:nvSpPr>
          <p:cNvPr id="71973" name="Oval 40"/>
          <p:cNvSpPr>
            <a:spLocks noChangeArrowheads="1"/>
          </p:cNvSpPr>
          <p:nvPr/>
        </p:nvSpPr>
        <p:spPr bwMode="auto">
          <a:xfrm>
            <a:off x="5591175" y="3705225"/>
            <a:ext cx="107950" cy="107950"/>
          </a:xfrm>
          <a:prstGeom prst="ellipse">
            <a:avLst/>
          </a:prstGeom>
          <a:solidFill>
            <a:schemeClr val="accent2"/>
          </a:solidFill>
          <a:ln w="9525">
            <a:noFill/>
            <a:round/>
            <a:headEnd/>
            <a:tailEnd/>
          </a:ln>
        </p:spPr>
        <p:txBody>
          <a:bodyPr/>
          <a:lstStyle/>
          <a:p>
            <a:endParaRPr lang="en-US" sz="1800">
              <a:solidFill>
                <a:schemeClr val="bg1"/>
              </a:solidFill>
              <a:cs typeface="Arial" charset="0"/>
            </a:endParaRPr>
          </a:p>
        </p:txBody>
      </p:sp>
      <p:sp>
        <p:nvSpPr>
          <p:cNvPr id="71974" name="Freeform 51"/>
          <p:cNvSpPr>
            <a:spLocks/>
          </p:cNvSpPr>
          <p:nvPr/>
        </p:nvSpPr>
        <p:spPr bwMode="auto">
          <a:xfrm>
            <a:off x="5581650" y="3522663"/>
            <a:ext cx="125413" cy="107950"/>
          </a:xfrm>
          <a:custGeom>
            <a:avLst/>
            <a:gdLst>
              <a:gd name="T0" fmla="*/ 0 w 38"/>
              <a:gd name="T1" fmla="*/ 342899945 h 34"/>
              <a:gd name="T2" fmla="*/ 218865502 w 38"/>
              <a:gd name="T3" fmla="*/ 0 h 34"/>
              <a:gd name="T4" fmla="*/ 415843041 w 38"/>
              <a:gd name="T5" fmla="*/ 342899945 h 34"/>
              <a:gd name="T6" fmla="*/ 0 w 38"/>
              <a:gd name="T7" fmla="*/ 342899945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34"/>
                </a:moveTo>
                <a:lnTo>
                  <a:pt x="20" y="0"/>
                </a:lnTo>
                <a:lnTo>
                  <a:pt x="38" y="34"/>
                </a:lnTo>
                <a:lnTo>
                  <a:pt x="0" y="34"/>
                </a:lnTo>
                <a:close/>
              </a:path>
            </a:pathLst>
          </a:custGeom>
          <a:solidFill>
            <a:schemeClr val="accent1"/>
          </a:solidFill>
          <a:ln w="9525">
            <a:noFill/>
            <a:round/>
            <a:headEnd/>
            <a:tailEnd/>
          </a:ln>
        </p:spPr>
        <p:txBody>
          <a:bodyPr/>
          <a:lstStyle/>
          <a:p>
            <a:endParaRPr lang="en-US" sz="1800">
              <a:solidFill>
                <a:schemeClr val="bg1"/>
              </a:solidFill>
              <a:cs typeface="Arial" charset="0"/>
            </a:endParaRPr>
          </a:p>
        </p:txBody>
      </p:sp>
      <p:sp>
        <p:nvSpPr>
          <p:cNvPr id="71975" name="Rectangle 24"/>
          <p:cNvSpPr>
            <a:spLocks noChangeArrowheads="1"/>
          </p:cNvSpPr>
          <p:nvPr/>
        </p:nvSpPr>
        <p:spPr bwMode="auto">
          <a:xfrm>
            <a:off x="5414963" y="3887788"/>
            <a:ext cx="107950" cy="107950"/>
          </a:xfrm>
          <a:prstGeom prst="rect">
            <a:avLst/>
          </a:prstGeom>
          <a:solidFill>
            <a:schemeClr val="tx2"/>
          </a:solidFill>
          <a:ln w="9525">
            <a:noFill/>
            <a:miter lim="800000"/>
            <a:headEnd/>
            <a:tailEnd/>
          </a:ln>
        </p:spPr>
        <p:txBody>
          <a:bodyPr/>
          <a:lstStyle/>
          <a:p>
            <a:endParaRPr lang="en-US" sz="1800">
              <a:solidFill>
                <a:schemeClr val="bg1"/>
              </a:solidFill>
              <a:cs typeface="Arial" charset="0"/>
            </a:endParaRPr>
          </a:p>
        </p:txBody>
      </p:sp>
      <p:sp>
        <p:nvSpPr>
          <p:cNvPr id="71976" name="Oval 40"/>
          <p:cNvSpPr>
            <a:spLocks noChangeArrowheads="1"/>
          </p:cNvSpPr>
          <p:nvPr/>
        </p:nvSpPr>
        <p:spPr bwMode="auto">
          <a:xfrm>
            <a:off x="5416550" y="3705225"/>
            <a:ext cx="107950" cy="107950"/>
          </a:xfrm>
          <a:prstGeom prst="ellipse">
            <a:avLst/>
          </a:prstGeom>
          <a:solidFill>
            <a:schemeClr val="accent2"/>
          </a:solidFill>
          <a:ln w="9525">
            <a:noFill/>
            <a:round/>
            <a:headEnd/>
            <a:tailEnd/>
          </a:ln>
        </p:spPr>
        <p:txBody>
          <a:bodyPr/>
          <a:lstStyle/>
          <a:p>
            <a:endParaRPr lang="en-US" sz="1800">
              <a:solidFill>
                <a:schemeClr val="bg1"/>
              </a:solidFill>
              <a:cs typeface="Arial" charset="0"/>
            </a:endParaRPr>
          </a:p>
        </p:txBody>
      </p:sp>
      <p:sp>
        <p:nvSpPr>
          <p:cNvPr id="71977" name="Freeform 51"/>
          <p:cNvSpPr>
            <a:spLocks/>
          </p:cNvSpPr>
          <p:nvPr/>
        </p:nvSpPr>
        <p:spPr bwMode="auto">
          <a:xfrm>
            <a:off x="5407025" y="3522663"/>
            <a:ext cx="125413" cy="107950"/>
          </a:xfrm>
          <a:custGeom>
            <a:avLst/>
            <a:gdLst>
              <a:gd name="T0" fmla="*/ 0 w 38"/>
              <a:gd name="T1" fmla="*/ 342899945 h 34"/>
              <a:gd name="T2" fmla="*/ 218865502 w 38"/>
              <a:gd name="T3" fmla="*/ 0 h 34"/>
              <a:gd name="T4" fmla="*/ 415843041 w 38"/>
              <a:gd name="T5" fmla="*/ 342899945 h 34"/>
              <a:gd name="T6" fmla="*/ 0 w 38"/>
              <a:gd name="T7" fmla="*/ 342899945 h 34"/>
              <a:gd name="T8" fmla="*/ 0 60000 65536"/>
              <a:gd name="T9" fmla="*/ 0 60000 65536"/>
              <a:gd name="T10" fmla="*/ 0 60000 65536"/>
              <a:gd name="T11" fmla="*/ 0 60000 65536"/>
              <a:gd name="T12" fmla="*/ 0 w 38"/>
              <a:gd name="T13" fmla="*/ 0 h 34"/>
              <a:gd name="T14" fmla="*/ 38 w 38"/>
              <a:gd name="T15" fmla="*/ 34 h 34"/>
            </a:gdLst>
            <a:ahLst/>
            <a:cxnLst>
              <a:cxn ang="T8">
                <a:pos x="T0" y="T1"/>
              </a:cxn>
              <a:cxn ang="T9">
                <a:pos x="T2" y="T3"/>
              </a:cxn>
              <a:cxn ang="T10">
                <a:pos x="T4" y="T5"/>
              </a:cxn>
              <a:cxn ang="T11">
                <a:pos x="T6" y="T7"/>
              </a:cxn>
            </a:cxnLst>
            <a:rect l="T12" t="T13" r="T14" b="T15"/>
            <a:pathLst>
              <a:path w="38" h="34">
                <a:moveTo>
                  <a:pt x="0" y="34"/>
                </a:moveTo>
                <a:lnTo>
                  <a:pt x="20" y="0"/>
                </a:lnTo>
                <a:lnTo>
                  <a:pt x="38" y="34"/>
                </a:lnTo>
                <a:lnTo>
                  <a:pt x="0" y="34"/>
                </a:lnTo>
                <a:close/>
              </a:path>
            </a:pathLst>
          </a:custGeom>
          <a:solidFill>
            <a:schemeClr val="accent1"/>
          </a:solidFill>
          <a:ln w="9525">
            <a:noFill/>
            <a:round/>
            <a:headEnd/>
            <a:tailEnd/>
          </a:ln>
        </p:spPr>
        <p:txBody>
          <a:bodyPr/>
          <a:lstStyle/>
          <a:p>
            <a:endParaRPr lang="en-US" sz="1800">
              <a:solidFill>
                <a:schemeClr val="bg1"/>
              </a:solidFill>
              <a:cs typeface="Arial" charset="0"/>
            </a:endParaRPr>
          </a:p>
        </p:txBody>
      </p:sp>
      <p:cxnSp>
        <p:nvCxnSpPr>
          <p:cNvPr id="71978" name="Straight Connector 117"/>
          <p:cNvCxnSpPr>
            <a:cxnSpLocks noChangeShapeType="1"/>
          </p:cNvCxnSpPr>
          <p:nvPr/>
        </p:nvCxnSpPr>
        <p:spPr bwMode="auto">
          <a:xfrm>
            <a:off x="5470525" y="3581400"/>
            <a:ext cx="173038" cy="0"/>
          </a:xfrm>
          <a:prstGeom prst="line">
            <a:avLst/>
          </a:prstGeom>
          <a:noFill/>
          <a:ln w="28575" algn="ctr">
            <a:solidFill>
              <a:schemeClr val="accent1"/>
            </a:solidFill>
            <a:round/>
            <a:headEnd/>
            <a:tailEnd/>
          </a:ln>
        </p:spPr>
      </p:cxnSp>
      <p:cxnSp>
        <p:nvCxnSpPr>
          <p:cNvPr id="71979" name="Straight Connector 118"/>
          <p:cNvCxnSpPr>
            <a:cxnSpLocks noChangeShapeType="1"/>
          </p:cNvCxnSpPr>
          <p:nvPr/>
        </p:nvCxnSpPr>
        <p:spPr bwMode="auto">
          <a:xfrm>
            <a:off x="5470525" y="3762375"/>
            <a:ext cx="173038" cy="0"/>
          </a:xfrm>
          <a:prstGeom prst="line">
            <a:avLst/>
          </a:prstGeom>
          <a:noFill/>
          <a:ln w="28575" algn="ctr">
            <a:solidFill>
              <a:schemeClr val="accent2"/>
            </a:solidFill>
            <a:round/>
            <a:headEnd/>
            <a:tailEnd/>
          </a:ln>
        </p:spPr>
      </p:cxnSp>
      <p:cxnSp>
        <p:nvCxnSpPr>
          <p:cNvPr id="71980" name="Straight Connector 119"/>
          <p:cNvCxnSpPr>
            <a:cxnSpLocks noChangeShapeType="1"/>
          </p:cNvCxnSpPr>
          <p:nvPr/>
        </p:nvCxnSpPr>
        <p:spPr bwMode="auto">
          <a:xfrm>
            <a:off x="5470525" y="3941763"/>
            <a:ext cx="173038" cy="0"/>
          </a:xfrm>
          <a:prstGeom prst="line">
            <a:avLst/>
          </a:prstGeom>
          <a:noFill/>
          <a:ln w="28575" algn="ctr">
            <a:solidFill>
              <a:schemeClr val="tx2"/>
            </a:solidFill>
            <a:round/>
            <a:headEnd/>
            <a:tailEnd/>
          </a:ln>
        </p:spPr>
      </p:cxnSp>
      <p:sp>
        <p:nvSpPr>
          <p:cNvPr id="71981" name="TextBox 2"/>
          <p:cNvSpPr txBox="1">
            <a:spLocks noChangeArrowheads="1"/>
          </p:cNvSpPr>
          <p:nvPr/>
        </p:nvSpPr>
        <p:spPr bwMode="auto">
          <a:xfrm>
            <a:off x="371475" y="5703888"/>
            <a:ext cx="7978466" cy="600164"/>
          </a:xfrm>
          <a:prstGeom prst="rect">
            <a:avLst/>
          </a:prstGeom>
          <a:noFill/>
          <a:ln w="9525">
            <a:noFill/>
            <a:miter lim="800000"/>
            <a:headEnd/>
            <a:tailEnd/>
          </a:ln>
        </p:spPr>
        <p:txBody>
          <a:bodyPr wrap="none">
            <a:spAutoFit/>
          </a:bodyPr>
          <a:lstStyle/>
          <a:p>
            <a:pPr algn="r"/>
            <a:r>
              <a:rPr lang="en-GB" sz="1100" baseline="30000" dirty="0">
                <a:solidFill>
                  <a:schemeClr val="bg1"/>
                </a:solidFill>
                <a:cs typeface="Arial" charset="0"/>
              </a:rPr>
              <a:t>‡</a:t>
            </a:r>
            <a:r>
              <a:rPr lang="en-GB" sz="1100" dirty="0">
                <a:solidFill>
                  <a:schemeClr val="bg1"/>
                </a:solidFill>
                <a:cs typeface="Arial" charset="0"/>
              </a:rPr>
              <a:t>Patients with New York Heart Association class IV HF (n=146) were re-assessed for signs of congestion 4–6 weeks </a:t>
            </a:r>
            <a:br>
              <a:rPr lang="en-GB" sz="1100" dirty="0">
                <a:solidFill>
                  <a:schemeClr val="bg1"/>
                </a:solidFill>
                <a:cs typeface="Arial" charset="0"/>
              </a:rPr>
            </a:br>
            <a:r>
              <a:rPr lang="en-GB" sz="1100" dirty="0">
                <a:solidFill>
                  <a:schemeClr val="bg1"/>
                </a:solidFill>
                <a:cs typeface="Arial" charset="0"/>
              </a:rPr>
              <a:t>after discharge. Criteria for congestion were </a:t>
            </a:r>
            <a:r>
              <a:rPr lang="en-GB" sz="1100" dirty="0" err="1">
                <a:solidFill>
                  <a:schemeClr val="bg1"/>
                </a:solidFill>
                <a:cs typeface="Arial" charset="0"/>
              </a:rPr>
              <a:t>orthopnea</a:t>
            </a:r>
            <a:r>
              <a:rPr lang="en-GB" sz="1100" dirty="0">
                <a:solidFill>
                  <a:schemeClr val="bg1"/>
                </a:solidFill>
                <a:cs typeface="Arial" charset="0"/>
              </a:rPr>
              <a:t>, raised jugular venous pressure, the need to increase the dose of diuretic during </a:t>
            </a:r>
            <a:br>
              <a:rPr lang="en-GB" sz="1100" dirty="0">
                <a:solidFill>
                  <a:schemeClr val="bg1"/>
                </a:solidFill>
                <a:cs typeface="Arial" charset="0"/>
              </a:rPr>
            </a:br>
            <a:r>
              <a:rPr lang="en-GB" sz="1100" dirty="0">
                <a:solidFill>
                  <a:schemeClr val="bg1"/>
                </a:solidFill>
                <a:cs typeface="Arial" charset="0"/>
              </a:rPr>
              <a:t>the past week, and attending staff assessment of weight;</a:t>
            </a:r>
          </a:p>
        </p:txBody>
      </p:sp>
    </p:spTree>
    <p:extLst>
      <p:ext uri="{BB962C8B-B14F-4D97-AF65-F5344CB8AC3E}">
        <p14:creationId xmlns="" xmlns:p14="http://schemas.microsoft.com/office/powerpoint/2010/main" val="42317533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98" name="Rectangle 18"/>
          <p:cNvSpPr>
            <a:spLocks noGrp="1" noChangeArrowheads="1"/>
          </p:cNvSpPr>
          <p:nvPr>
            <p:ph type="title"/>
          </p:nvPr>
        </p:nvSpPr>
        <p:spPr/>
        <p:txBody>
          <a:bodyPr>
            <a:noAutofit/>
          </a:bodyPr>
          <a:lstStyle/>
          <a:p>
            <a:pPr eaLnBrk="1" hangingPunct="1"/>
            <a:r>
              <a:rPr lang="en-GB" sz="2400" dirty="0" smtClean="0"/>
              <a:t>Patients have a poor prognosis following heart failure hospitalization</a:t>
            </a:r>
          </a:p>
        </p:txBody>
      </p:sp>
      <p:graphicFrame>
        <p:nvGraphicFramePr>
          <p:cNvPr id="10" name="Object 2"/>
          <p:cNvGraphicFramePr>
            <a:graphicFrameLocks noGrp="1" noChangeAspect="1"/>
          </p:cNvGraphicFramePr>
          <p:nvPr>
            <p:ph idx="4294967295"/>
          </p:nvPr>
        </p:nvGraphicFramePr>
        <p:xfrm>
          <a:off x="1309688" y="2124075"/>
          <a:ext cx="6889750" cy="3427413"/>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6"/>
          <p:cNvSpPr txBox="1">
            <a:spLocks noChangeArrowheads="1"/>
          </p:cNvSpPr>
          <p:nvPr/>
        </p:nvSpPr>
        <p:spPr bwMode="auto">
          <a:xfrm>
            <a:off x="1346200" y="5468938"/>
            <a:ext cx="6731000" cy="366712"/>
          </a:xfrm>
          <a:prstGeom prst="rect">
            <a:avLst/>
          </a:prstGeom>
          <a:noFill/>
          <a:ln w="9525">
            <a:noFill/>
            <a:miter lim="800000"/>
            <a:headEnd/>
            <a:tailEnd/>
          </a:ln>
        </p:spPr>
        <p:txBody>
          <a:bodyPr/>
          <a:lstStyle/>
          <a:p>
            <a:pPr>
              <a:tabLst>
                <a:tab pos="1069975" algn="ctr"/>
                <a:tab pos="3282950" algn="ctr"/>
                <a:tab pos="5534025" algn="ctr"/>
              </a:tabLst>
              <a:defRPr/>
            </a:pPr>
            <a:r>
              <a:rPr lang="en-GB" sz="1600" dirty="0">
                <a:solidFill>
                  <a:schemeClr val="bg1"/>
                </a:solidFill>
                <a:latin typeface="Arial"/>
              </a:rPr>
              <a:t>	30 days 	1 year 	5 years</a:t>
            </a:r>
          </a:p>
        </p:txBody>
      </p:sp>
      <p:sp>
        <p:nvSpPr>
          <p:cNvPr id="7173" name="Text Box 9"/>
          <p:cNvSpPr txBox="1">
            <a:spLocks noChangeArrowheads="1"/>
          </p:cNvSpPr>
          <p:nvPr/>
        </p:nvSpPr>
        <p:spPr bwMode="auto">
          <a:xfrm rot="-5400000">
            <a:off x="-862806" y="3625056"/>
            <a:ext cx="3200400" cy="452438"/>
          </a:xfrm>
          <a:prstGeom prst="rect">
            <a:avLst/>
          </a:prstGeom>
          <a:noFill/>
          <a:ln w="9525">
            <a:noFill/>
            <a:miter lim="800000"/>
            <a:headEnd/>
            <a:tailEnd/>
          </a:ln>
        </p:spPr>
        <p:txBody>
          <a:bodyPr/>
          <a:lstStyle/>
          <a:p>
            <a:pPr algn="ctr">
              <a:defRPr/>
            </a:pPr>
            <a:r>
              <a:rPr lang="en-GB" sz="1600" dirty="0">
                <a:solidFill>
                  <a:schemeClr val="bg1"/>
                </a:solidFill>
                <a:latin typeface="Arial"/>
              </a:rPr>
              <a:t>Mortality (%)</a:t>
            </a:r>
          </a:p>
        </p:txBody>
      </p:sp>
      <p:sp>
        <p:nvSpPr>
          <p:cNvPr id="7174" name="Text Box 13"/>
          <p:cNvSpPr txBox="1">
            <a:spLocks noChangeArrowheads="1"/>
          </p:cNvSpPr>
          <p:nvPr/>
        </p:nvSpPr>
        <p:spPr bwMode="auto">
          <a:xfrm>
            <a:off x="5943600" y="6410325"/>
            <a:ext cx="2949575" cy="261938"/>
          </a:xfrm>
          <a:prstGeom prst="rect">
            <a:avLst/>
          </a:prstGeom>
          <a:noFill/>
          <a:ln w="9525">
            <a:noFill/>
            <a:miter lim="800000"/>
            <a:headEnd/>
            <a:tailEnd/>
          </a:ln>
        </p:spPr>
        <p:txBody>
          <a:bodyPr wrap="none">
            <a:spAutoFit/>
          </a:bodyPr>
          <a:lstStyle/>
          <a:p>
            <a:pPr algn="r">
              <a:defRPr/>
            </a:pPr>
            <a:r>
              <a:rPr lang="en-GB" sz="1100" dirty="0">
                <a:solidFill>
                  <a:schemeClr val="bg1"/>
                </a:solidFill>
                <a:latin typeface="Arial"/>
              </a:rPr>
              <a:t>Loehr et al. Am J Cardiol 2008;101:1016–22</a:t>
            </a:r>
          </a:p>
        </p:txBody>
      </p:sp>
      <p:sp>
        <p:nvSpPr>
          <p:cNvPr id="72902" name="Text Box 9"/>
          <p:cNvSpPr txBox="1">
            <a:spLocks noChangeArrowheads="1"/>
          </p:cNvSpPr>
          <p:nvPr/>
        </p:nvSpPr>
        <p:spPr bwMode="auto">
          <a:xfrm>
            <a:off x="962669" y="2087563"/>
            <a:ext cx="393056" cy="3593291"/>
          </a:xfrm>
          <a:prstGeom prst="rect">
            <a:avLst/>
          </a:prstGeom>
          <a:noFill/>
          <a:ln w="9525">
            <a:noFill/>
            <a:miter lim="800000"/>
            <a:headEnd/>
            <a:tailEnd/>
          </a:ln>
        </p:spPr>
        <p:txBody>
          <a:bodyPr wrap="none">
            <a:spAutoFit/>
          </a:bodyPr>
          <a:lstStyle/>
          <a:p>
            <a:pPr algn="r">
              <a:spcAft>
                <a:spcPts val="900"/>
              </a:spcAft>
            </a:pPr>
            <a:r>
              <a:rPr lang="en-GB" sz="1600">
                <a:solidFill>
                  <a:schemeClr val="bg1"/>
                </a:solidFill>
                <a:cs typeface="Arial" charset="0"/>
              </a:rPr>
              <a:t>45</a:t>
            </a:r>
          </a:p>
          <a:p>
            <a:pPr algn="r">
              <a:spcAft>
                <a:spcPts val="900"/>
              </a:spcAft>
            </a:pPr>
            <a:r>
              <a:rPr lang="en-GB" sz="1600">
                <a:solidFill>
                  <a:schemeClr val="bg1"/>
                </a:solidFill>
                <a:cs typeface="Arial" charset="0"/>
              </a:rPr>
              <a:t>40</a:t>
            </a:r>
          </a:p>
          <a:p>
            <a:pPr algn="r">
              <a:spcAft>
                <a:spcPts val="900"/>
              </a:spcAft>
            </a:pPr>
            <a:r>
              <a:rPr lang="en-GB" sz="1600">
                <a:solidFill>
                  <a:schemeClr val="bg1"/>
                </a:solidFill>
                <a:cs typeface="Arial" charset="0"/>
              </a:rPr>
              <a:t>35</a:t>
            </a:r>
          </a:p>
          <a:p>
            <a:pPr algn="r">
              <a:spcAft>
                <a:spcPts val="900"/>
              </a:spcAft>
            </a:pPr>
            <a:r>
              <a:rPr lang="en-GB" sz="1600">
                <a:solidFill>
                  <a:schemeClr val="bg1"/>
                </a:solidFill>
                <a:cs typeface="Arial" charset="0"/>
              </a:rPr>
              <a:t>30</a:t>
            </a:r>
          </a:p>
          <a:p>
            <a:pPr algn="r">
              <a:spcAft>
                <a:spcPts val="900"/>
              </a:spcAft>
            </a:pPr>
            <a:r>
              <a:rPr lang="en-GB" sz="1600">
                <a:solidFill>
                  <a:schemeClr val="bg1"/>
                </a:solidFill>
                <a:cs typeface="Arial" charset="0"/>
              </a:rPr>
              <a:t>25</a:t>
            </a:r>
          </a:p>
          <a:p>
            <a:pPr algn="r">
              <a:spcAft>
                <a:spcPts val="900"/>
              </a:spcAft>
            </a:pPr>
            <a:r>
              <a:rPr lang="en-GB" sz="1600">
                <a:solidFill>
                  <a:schemeClr val="bg1"/>
                </a:solidFill>
                <a:cs typeface="Arial" charset="0"/>
              </a:rPr>
              <a:t>20</a:t>
            </a:r>
          </a:p>
          <a:p>
            <a:pPr algn="r">
              <a:spcAft>
                <a:spcPts val="900"/>
              </a:spcAft>
            </a:pPr>
            <a:r>
              <a:rPr lang="en-GB" sz="1600">
                <a:solidFill>
                  <a:schemeClr val="bg1"/>
                </a:solidFill>
                <a:cs typeface="Arial" charset="0"/>
              </a:rPr>
              <a:t>15</a:t>
            </a:r>
          </a:p>
          <a:p>
            <a:pPr algn="r">
              <a:spcAft>
                <a:spcPts val="900"/>
              </a:spcAft>
            </a:pPr>
            <a:r>
              <a:rPr lang="en-GB" sz="1600">
                <a:solidFill>
                  <a:schemeClr val="bg1"/>
                </a:solidFill>
                <a:cs typeface="Arial" charset="0"/>
              </a:rPr>
              <a:t>10</a:t>
            </a:r>
          </a:p>
          <a:p>
            <a:pPr algn="r">
              <a:spcAft>
                <a:spcPts val="900"/>
              </a:spcAft>
            </a:pPr>
            <a:r>
              <a:rPr lang="en-GB" sz="1600">
                <a:solidFill>
                  <a:schemeClr val="bg1"/>
                </a:solidFill>
                <a:cs typeface="Arial" charset="0"/>
              </a:rPr>
              <a:t>5</a:t>
            </a:r>
          </a:p>
          <a:p>
            <a:pPr algn="r">
              <a:spcAft>
                <a:spcPts val="900"/>
              </a:spcAft>
            </a:pPr>
            <a:r>
              <a:rPr lang="en-GB" sz="1600">
                <a:solidFill>
                  <a:schemeClr val="bg1"/>
                </a:solidFill>
                <a:cs typeface="Arial" charset="0"/>
              </a:rPr>
              <a:t>0</a:t>
            </a:r>
          </a:p>
        </p:txBody>
      </p:sp>
      <p:sp>
        <p:nvSpPr>
          <p:cNvPr id="25610" name="Rectangle 10"/>
          <p:cNvSpPr>
            <a:spLocks noChangeArrowheads="1"/>
          </p:cNvSpPr>
          <p:nvPr/>
        </p:nvSpPr>
        <p:spPr bwMode="auto">
          <a:xfrm>
            <a:off x="457200" y="1327150"/>
            <a:ext cx="6769100" cy="58420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spcAft>
                <a:spcPts val="0"/>
              </a:spcAft>
              <a:buClr>
                <a:srgbClr val="FCAF17"/>
              </a:buClr>
              <a:buSzPct val="110000"/>
              <a:buFont typeface="Wingdings" pitchFamily="2" charset="2"/>
              <a:buNone/>
              <a:defRPr/>
            </a:pPr>
            <a:r>
              <a:rPr lang="en-GB" sz="1600" dirty="0">
                <a:solidFill>
                  <a:schemeClr val="bg1"/>
                </a:solidFill>
                <a:latin typeface="Arial"/>
              </a:rPr>
              <a:t>Analysis of HF data from the </a:t>
            </a:r>
            <a:r>
              <a:rPr lang="en-GB" sz="1600" dirty="0">
                <a:solidFill>
                  <a:schemeClr val="bg1"/>
                </a:solidFill>
                <a:latin typeface="Arial" pitchFamily="34" charset="0"/>
              </a:rPr>
              <a:t>Atherosclerosis Risk in Communities (</a:t>
            </a:r>
            <a:r>
              <a:rPr lang="en-GB" sz="1600" dirty="0">
                <a:solidFill>
                  <a:schemeClr val="bg1"/>
                </a:solidFill>
                <a:latin typeface="Arial"/>
              </a:rPr>
              <a:t>ARIC)</a:t>
            </a:r>
          </a:p>
          <a:p>
            <a:pPr>
              <a:spcAft>
                <a:spcPts val="0"/>
              </a:spcAft>
              <a:buClr>
                <a:srgbClr val="FCAF17"/>
              </a:buClr>
              <a:buSzPct val="110000"/>
              <a:buFont typeface="Wingdings" pitchFamily="2" charset="2"/>
              <a:buNone/>
              <a:defRPr/>
            </a:pPr>
            <a:r>
              <a:rPr lang="en-GB" sz="1600" dirty="0">
                <a:solidFill>
                  <a:schemeClr val="bg1"/>
                </a:solidFill>
                <a:latin typeface="Arial"/>
              </a:rPr>
              <a:t>population-based study from four communities in the USA (1987–2002)</a:t>
            </a:r>
          </a:p>
        </p:txBody>
      </p:sp>
      <p:sp>
        <p:nvSpPr>
          <p:cNvPr id="9" name="Rectangle 108"/>
          <p:cNvSpPr>
            <a:spLocks noChangeArrowheads="1"/>
          </p:cNvSpPr>
          <p:nvPr/>
        </p:nvSpPr>
        <p:spPr bwMode="auto">
          <a:xfrm>
            <a:off x="2914650" y="5838825"/>
            <a:ext cx="3679825" cy="325438"/>
          </a:xfrm>
          <a:prstGeom prst="rect">
            <a:avLst/>
          </a:prstGeom>
          <a:noFill/>
          <a:ln w="9525">
            <a:noFill/>
            <a:miter lim="800000"/>
            <a:headEnd/>
            <a:tailEnd/>
          </a:ln>
        </p:spPr>
        <p:txBody>
          <a:bodyPr>
            <a:spAutoFit/>
          </a:bodyPr>
          <a:lstStyle/>
          <a:p>
            <a:pPr algn="ctr">
              <a:lnSpc>
                <a:spcPct val="95000"/>
              </a:lnSpc>
              <a:spcBef>
                <a:spcPct val="75000"/>
              </a:spcBef>
              <a:buClr>
                <a:srgbClr val="FCAF17"/>
              </a:buClr>
              <a:buSzPct val="110000"/>
              <a:buFont typeface="Wingdings" pitchFamily="2" charset="2"/>
              <a:buNone/>
              <a:defRPr/>
            </a:pPr>
            <a:r>
              <a:rPr lang="en-US" altLang="ja-JP" sz="1600" dirty="0">
                <a:solidFill>
                  <a:schemeClr val="bg1"/>
                </a:solidFill>
                <a:latin typeface="Arial"/>
                <a:ea typeface="MS PGothic" pitchFamily="34" charset="-128"/>
              </a:rPr>
              <a:t>Time </a:t>
            </a:r>
            <a:r>
              <a:rPr lang="en-GB" sz="1600" dirty="0">
                <a:solidFill>
                  <a:schemeClr val="bg1"/>
                </a:solidFill>
                <a:latin typeface="Arial"/>
              </a:rPr>
              <a:t>following hospitalization for HF </a:t>
            </a:r>
            <a:endParaRPr lang="en-US" altLang="ja-JP" sz="1600" dirty="0">
              <a:solidFill>
                <a:schemeClr val="bg1"/>
              </a:solidFill>
              <a:latin typeface="Arial"/>
              <a:ea typeface="MS PGothic" pitchFamily="34" charset="-128"/>
            </a:endParaRPr>
          </a:p>
        </p:txBody>
      </p:sp>
    </p:spTree>
    <p:extLst>
      <p:ext uri="{BB962C8B-B14F-4D97-AF65-F5344CB8AC3E}">
        <p14:creationId xmlns="" xmlns:p14="http://schemas.microsoft.com/office/powerpoint/2010/main" val="40625132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49"/>
          <p:cNvSpPr>
            <a:spLocks noGrp="1" noChangeArrowheads="1"/>
          </p:cNvSpPr>
          <p:nvPr>
            <p:ph type="title"/>
          </p:nvPr>
        </p:nvSpPr>
        <p:spPr/>
        <p:txBody>
          <a:bodyPr>
            <a:noAutofit/>
          </a:bodyPr>
          <a:lstStyle/>
          <a:p>
            <a:r>
              <a:rPr lang="en-GB" sz="2800" dirty="0" smtClean="0"/>
              <a:t>Acute heart failure is associated with high in-hospital mortality</a:t>
            </a:r>
          </a:p>
        </p:txBody>
      </p:sp>
      <p:sp>
        <p:nvSpPr>
          <p:cNvPr id="73731" name="Rectangle 50"/>
          <p:cNvSpPr>
            <a:spLocks noGrp="1" noChangeArrowheads="1"/>
          </p:cNvSpPr>
          <p:nvPr>
            <p:ph idx="1"/>
          </p:nvPr>
        </p:nvSpPr>
        <p:spPr>
          <a:xfrm>
            <a:off x="425781" y="1719612"/>
            <a:ext cx="8191500" cy="5038725"/>
          </a:xfrm>
        </p:spPr>
        <p:txBody>
          <a:bodyPr/>
          <a:lstStyle/>
          <a:p>
            <a:pPr marL="182563" indent="-182563">
              <a:defRPr/>
            </a:pPr>
            <a:r>
              <a:rPr lang="en-GB" sz="1600" dirty="0" smtClean="0"/>
              <a:t>Estimations of in-hospital mortality rates vary between studies from 3.8 to 11.0%</a:t>
            </a:r>
            <a:r>
              <a:rPr lang="en-GB" sz="1600" baseline="30000" dirty="0" smtClean="0"/>
              <a:t>1–5</a:t>
            </a:r>
          </a:p>
          <a:p>
            <a:pPr>
              <a:defRPr/>
            </a:pPr>
            <a:endParaRPr lang="en-GB" sz="1600" dirty="0"/>
          </a:p>
          <a:p>
            <a:pPr>
              <a:defRPr/>
            </a:pPr>
            <a:endParaRPr lang="en-GB" sz="1600" dirty="0" smtClean="0"/>
          </a:p>
          <a:p>
            <a:pPr>
              <a:defRPr/>
            </a:pPr>
            <a:endParaRPr lang="en-GB" sz="1600" dirty="0" smtClean="0"/>
          </a:p>
          <a:p>
            <a:pPr>
              <a:defRPr/>
            </a:pPr>
            <a:endParaRPr lang="en-GB" sz="1600" dirty="0" smtClean="0"/>
          </a:p>
          <a:p>
            <a:pPr>
              <a:defRPr/>
            </a:pPr>
            <a:endParaRPr lang="en-GB" sz="1600" dirty="0" smtClean="0"/>
          </a:p>
          <a:p>
            <a:pPr>
              <a:defRPr/>
            </a:pPr>
            <a:endParaRPr lang="en-GB" sz="1600" dirty="0" smtClean="0"/>
          </a:p>
          <a:p>
            <a:pPr>
              <a:defRPr/>
            </a:pPr>
            <a:endParaRPr lang="en-GB" sz="1600" dirty="0" smtClean="0"/>
          </a:p>
          <a:p>
            <a:pPr>
              <a:defRPr/>
            </a:pPr>
            <a:endParaRPr lang="en-GB" sz="1600" dirty="0" smtClean="0"/>
          </a:p>
          <a:p>
            <a:pPr>
              <a:defRPr/>
            </a:pPr>
            <a:endParaRPr lang="en-GB" sz="1600" dirty="0" smtClean="0"/>
          </a:p>
          <a:p>
            <a:pPr marL="182563" indent="-182563">
              <a:spcBef>
                <a:spcPts val="600"/>
              </a:spcBef>
              <a:spcAft>
                <a:spcPts val="1200"/>
              </a:spcAft>
              <a:defRPr/>
            </a:pPr>
            <a:r>
              <a:rPr lang="en-GB" sz="1600" dirty="0" smtClean="0"/>
              <a:t>Difference in in-hospital mortality may be due to variations in length of hospital stay</a:t>
            </a:r>
            <a:r>
              <a:rPr lang="en-GB" sz="1600" baseline="30000" dirty="0" smtClean="0"/>
              <a:t>6</a:t>
            </a:r>
          </a:p>
          <a:p>
            <a:pPr marL="182563" indent="-182563">
              <a:defRPr/>
            </a:pPr>
            <a:r>
              <a:rPr lang="en-GB" sz="1600" dirty="0" smtClean="0"/>
              <a:t>There are geographical differences in average length of hospital stay</a:t>
            </a:r>
            <a:r>
              <a:rPr lang="en-GB" sz="1600" baseline="30000" dirty="0" smtClean="0"/>
              <a:t>1–5</a:t>
            </a:r>
          </a:p>
          <a:p>
            <a:pPr marL="365125" lvl="1" indent="-174625">
              <a:buFont typeface="Arial" pitchFamily="34" charset="0"/>
              <a:buChar char="•"/>
              <a:defRPr/>
            </a:pPr>
            <a:r>
              <a:rPr lang="en-GB" sz="1400" dirty="0" smtClean="0"/>
              <a:t>~4–6 days in the US surveys</a:t>
            </a:r>
          </a:p>
          <a:p>
            <a:pPr marL="365125" lvl="1" indent="-174625">
              <a:buFont typeface="Arial" pitchFamily="34" charset="0"/>
              <a:buChar char="•"/>
              <a:defRPr/>
            </a:pPr>
            <a:r>
              <a:rPr lang="en-GB" sz="1400" dirty="0" smtClean="0"/>
              <a:t>~8–11 days in the European surveys</a:t>
            </a:r>
          </a:p>
        </p:txBody>
      </p:sp>
      <p:sp>
        <p:nvSpPr>
          <p:cNvPr id="48132" name="TextBox 3"/>
          <p:cNvSpPr txBox="1">
            <a:spLocks noChangeArrowheads="1"/>
          </p:cNvSpPr>
          <p:nvPr/>
        </p:nvSpPr>
        <p:spPr bwMode="auto">
          <a:xfrm>
            <a:off x="1486353" y="6069013"/>
            <a:ext cx="7372350" cy="600075"/>
          </a:xfrm>
          <a:prstGeom prst="rect">
            <a:avLst/>
          </a:prstGeom>
          <a:noFill/>
          <a:ln w="9525">
            <a:noFill/>
            <a:miter lim="800000"/>
            <a:headEnd/>
            <a:tailEnd/>
          </a:ln>
        </p:spPr>
        <p:txBody>
          <a:bodyPr>
            <a:spAutoFit/>
          </a:bodyPr>
          <a:lstStyle/>
          <a:p>
            <a:pPr algn="r">
              <a:defRPr/>
            </a:pPr>
            <a:r>
              <a:rPr lang="en-GB" sz="1100" dirty="0">
                <a:solidFill>
                  <a:schemeClr val="bg1"/>
                </a:solidFill>
                <a:latin typeface="Arial"/>
                <a:cs typeface="Arial" pitchFamily="34" charset="0"/>
              </a:rPr>
              <a:t>1. Adams et al. </a:t>
            </a:r>
            <a:r>
              <a:rPr lang="en-GB" sz="1100" dirty="0">
                <a:solidFill>
                  <a:schemeClr val="bg1"/>
                </a:solidFill>
                <a:latin typeface="Arial"/>
              </a:rPr>
              <a:t>Am Heart J 2005;149:209–16; 2. Gheorghiade et al. JAMA. 2006;296:2217</a:t>
            </a:r>
            <a:r>
              <a:rPr lang="en-GB" sz="1100" dirty="0">
                <a:solidFill>
                  <a:schemeClr val="bg1"/>
                </a:solidFill>
                <a:latin typeface="Arial"/>
                <a:cs typeface="Arial" pitchFamily="34" charset="0"/>
              </a:rPr>
              <a:t>–</a:t>
            </a:r>
            <a:r>
              <a:rPr lang="en-GB" sz="1100" dirty="0">
                <a:solidFill>
                  <a:schemeClr val="bg1"/>
                </a:solidFill>
                <a:latin typeface="Arial"/>
              </a:rPr>
              <a:t>26; </a:t>
            </a:r>
          </a:p>
          <a:p>
            <a:pPr algn="r">
              <a:defRPr/>
            </a:pPr>
            <a:r>
              <a:rPr lang="en-GB" sz="1100" dirty="0">
                <a:solidFill>
                  <a:schemeClr val="bg1"/>
                </a:solidFill>
                <a:latin typeface="Arial"/>
              </a:rPr>
              <a:t>3. Goldberg et al. Am J Med 2005;118:728–34; 4. Rudiger et al. Eur J Heart Fail 2005;7:662–70; </a:t>
            </a:r>
          </a:p>
          <a:p>
            <a:pPr algn="r">
              <a:defRPr/>
            </a:pPr>
            <a:r>
              <a:rPr lang="en-GB" sz="1100" dirty="0">
                <a:solidFill>
                  <a:schemeClr val="bg1"/>
                </a:solidFill>
                <a:latin typeface="Arial"/>
              </a:rPr>
              <a:t>5. Cleland et al. Eur Heart J 2003;24:442–636; </a:t>
            </a:r>
            <a:r>
              <a:rPr lang="en-GB" sz="1100" dirty="0">
                <a:solidFill>
                  <a:schemeClr val="bg1"/>
                </a:solidFill>
                <a:latin typeface="Arial"/>
                <a:cs typeface="Arial" pitchFamily="34" charset="0"/>
              </a:rPr>
              <a:t>6. Tavazzi et al. Eur Heart J 2006;27:1207–15</a:t>
            </a:r>
          </a:p>
        </p:txBody>
      </p:sp>
      <p:graphicFrame>
        <p:nvGraphicFramePr>
          <p:cNvPr id="48172" name="Group 44"/>
          <p:cNvGraphicFramePr>
            <a:graphicFrameLocks noGrp="1"/>
          </p:cNvGraphicFramePr>
          <p:nvPr/>
        </p:nvGraphicFramePr>
        <p:xfrm>
          <a:off x="468313" y="1684338"/>
          <a:ext cx="8207375" cy="2571749"/>
        </p:xfrm>
        <a:graphic>
          <a:graphicData uri="http://schemas.openxmlformats.org/drawingml/2006/table">
            <a:tbl>
              <a:tblPr/>
              <a:tblGrid>
                <a:gridCol w="2879725"/>
                <a:gridCol w="1068387"/>
                <a:gridCol w="2093913"/>
                <a:gridCol w="2165350"/>
              </a:tblGrid>
              <a:tr h="6318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pitchFamily="34" charset="0"/>
                        </a:rPr>
                        <a:t>Study</a:t>
                      </a:r>
                    </a:p>
                  </a:txBody>
                  <a:tcPr marL="72000" marR="72000" marT="72024" marB="7202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pitchFamily="34" charset="0"/>
                        </a:rPr>
                        <a:t>N</a:t>
                      </a:r>
                    </a:p>
                  </a:txBody>
                  <a:tcPr marL="72000" marR="72000" marT="72024" marB="7202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pitchFamily="34" charset="0"/>
                        </a:rPr>
                        <a:t>In-hospital mortality rate (%)</a:t>
                      </a:r>
                    </a:p>
                  </a:txBody>
                  <a:tcPr marL="72000" marR="72000" marT="72024" marB="7202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Arial" pitchFamily="34" charset="0"/>
                        </a:rPr>
                        <a:t>Length of hospital stay (days)</a:t>
                      </a:r>
                    </a:p>
                  </a:txBody>
                  <a:tcPr marL="72000" marR="72000" marT="72024" marB="72024"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ADHERE</a:t>
                      </a:r>
                      <a:r>
                        <a:rPr kumimoji="0" lang="en-GB" sz="1600" b="0" i="0" u="none" strike="noStrike" cap="none" normalizeH="0" baseline="30000" dirty="0" smtClean="0">
                          <a:ln>
                            <a:noFill/>
                          </a:ln>
                          <a:solidFill>
                            <a:schemeClr val="tx1"/>
                          </a:solidFill>
                          <a:effectLst/>
                          <a:latin typeface="Arial" pitchFamily="34" charset="0"/>
                        </a:rPr>
                        <a:t>1*</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107,362 </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4.0</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4.3 (median)</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r h="387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OPTIMIZE-HF</a:t>
                      </a:r>
                      <a:r>
                        <a:rPr kumimoji="0" lang="en-GB" sz="1600" b="0" i="0" u="none" strike="noStrike" cap="none" normalizeH="0" baseline="30000" dirty="0" smtClean="0">
                          <a:ln>
                            <a:noFill/>
                          </a:ln>
                          <a:solidFill>
                            <a:schemeClr val="tx1"/>
                          </a:solidFill>
                          <a:effectLst/>
                          <a:latin typeface="Arial" pitchFamily="34" charset="0"/>
                        </a:rPr>
                        <a:t>2*</a:t>
                      </a:r>
                      <a:endParaRPr kumimoji="0" lang="en-GB" sz="1600" b="0" i="0" u="none" strike="noStrike" cap="none" normalizeH="0" baseline="0" dirty="0" smtClean="0">
                        <a:ln>
                          <a:noFill/>
                        </a:ln>
                        <a:solidFill>
                          <a:schemeClr val="tx1"/>
                        </a:solidFill>
                        <a:effectLst/>
                        <a:latin typeface="Arial" pitchFamily="34" charset="0"/>
                      </a:endParaRP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48,612</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3.8</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6.4 (mean)</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r h="387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Goldberg et al. 2005</a:t>
                      </a:r>
                      <a:r>
                        <a:rPr kumimoji="0" lang="en-GB" sz="1600" b="0" i="0" u="none" strike="noStrike" cap="none" normalizeH="0" baseline="30000" dirty="0" smtClean="0">
                          <a:ln>
                            <a:noFill/>
                          </a:ln>
                          <a:solidFill>
                            <a:schemeClr val="tx1"/>
                          </a:solidFill>
                          <a:effectLst/>
                          <a:latin typeface="Arial" pitchFamily="34" charset="0"/>
                        </a:rPr>
                        <a:t>3*</a:t>
                      </a:r>
                      <a:endParaRPr kumimoji="0" lang="en-GB" sz="1600" b="0" i="0" u="none" strike="noStrike" cap="none" normalizeH="0" baseline="0" dirty="0" smtClean="0">
                        <a:ln>
                          <a:noFill/>
                        </a:ln>
                        <a:solidFill>
                          <a:schemeClr val="tx1"/>
                        </a:solidFill>
                        <a:effectLst/>
                        <a:latin typeface="Arial" pitchFamily="34" charset="0"/>
                      </a:endParaRP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 2,604</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5.1</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4.0 (median)</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r h="387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Rudiger et al. 2005</a:t>
                      </a:r>
                      <a:r>
                        <a:rPr kumimoji="0" lang="en-GB" sz="1600" b="0" i="0" u="none" strike="noStrike" cap="none" normalizeH="0" baseline="30000" dirty="0" smtClean="0">
                          <a:ln>
                            <a:noFill/>
                          </a:ln>
                          <a:solidFill>
                            <a:schemeClr val="tx1"/>
                          </a:solidFill>
                          <a:effectLst/>
                          <a:latin typeface="Arial" pitchFamily="34" charset="0"/>
                        </a:rPr>
                        <a:t>4</a:t>
                      </a:r>
                      <a:r>
                        <a:rPr kumimoji="0" lang="en-GB" sz="1600" b="0" i="0" u="none" strike="noStrike" cap="none" normalizeH="0" baseline="30000" dirty="0" smtClean="0">
                          <a:ln>
                            <a:noFill/>
                          </a:ln>
                          <a:solidFill>
                            <a:schemeClr val="tx1"/>
                          </a:solidFill>
                          <a:effectLst/>
                          <a:latin typeface="Arial" pitchFamily="34" charset="0"/>
                          <a:cs typeface="Arial" pitchFamily="34" charset="0"/>
                        </a:rPr>
                        <a:t>†</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312</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11.0</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8</a:t>
                      </a:r>
                      <a:r>
                        <a:rPr kumimoji="0" lang="en-GB" sz="1600" b="0" i="0" u="none" strike="noStrike" cap="none" normalizeH="0" baseline="0" dirty="0" smtClean="0">
                          <a:ln>
                            <a:noFill/>
                          </a:ln>
                          <a:solidFill>
                            <a:schemeClr val="tx1"/>
                          </a:solidFill>
                          <a:effectLst/>
                          <a:latin typeface="Arial" pitchFamily="34" charset="0"/>
                          <a:cs typeface="Arial" pitchFamily="34" charset="0"/>
                        </a:rPr>
                        <a:t>–</a:t>
                      </a:r>
                      <a:r>
                        <a:rPr kumimoji="0" lang="en-GB" sz="1600" b="0" i="0" u="none" strike="noStrike" cap="none" normalizeH="0" baseline="0" dirty="0" smtClean="0">
                          <a:ln>
                            <a:noFill/>
                          </a:ln>
                          <a:solidFill>
                            <a:schemeClr val="tx1"/>
                          </a:solidFill>
                          <a:effectLst/>
                          <a:latin typeface="Arial" pitchFamily="34" charset="0"/>
                        </a:rPr>
                        <a:t>11.5 (mean)</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2E7"/>
                    </a:solidFill>
                  </a:tcPr>
                </a:tc>
              </a:tr>
              <a:tr h="3879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Euro-HF survey</a:t>
                      </a:r>
                      <a:r>
                        <a:rPr kumimoji="0" lang="en-GB" sz="1600" b="0" i="0" u="none" strike="noStrike" cap="none" normalizeH="0" baseline="30000" dirty="0" smtClean="0">
                          <a:ln>
                            <a:noFill/>
                          </a:ln>
                          <a:solidFill>
                            <a:schemeClr val="tx1"/>
                          </a:solidFill>
                          <a:effectLst/>
                          <a:latin typeface="Arial" pitchFamily="34" charset="0"/>
                        </a:rPr>
                        <a:t>5‡</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11,327 </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6.9</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pitchFamily="34" charset="0"/>
                        </a:rPr>
                        <a:t>11.0</a:t>
                      </a:r>
                    </a:p>
                  </a:txBody>
                  <a:tcPr marL="72000" marR="72000" marT="72024" marB="720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E3CC"/>
                    </a:solidFill>
                  </a:tcPr>
                </a:tc>
              </a:tr>
            </a:tbl>
          </a:graphicData>
        </a:graphic>
      </p:graphicFrame>
      <p:sp>
        <p:nvSpPr>
          <p:cNvPr id="48170" name="TextBox 5"/>
          <p:cNvSpPr txBox="1">
            <a:spLocks noChangeArrowheads="1"/>
          </p:cNvSpPr>
          <p:nvPr/>
        </p:nvSpPr>
        <p:spPr bwMode="auto">
          <a:xfrm>
            <a:off x="377825" y="4343368"/>
            <a:ext cx="7848600" cy="276225"/>
          </a:xfrm>
          <a:prstGeom prst="rect">
            <a:avLst/>
          </a:prstGeom>
          <a:noFill/>
          <a:ln w="9525">
            <a:noFill/>
            <a:miter lim="800000"/>
            <a:headEnd/>
            <a:tailEnd/>
          </a:ln>
        </p:spPr>
        <p:txBody>
          <a:bodyPr>
            <a:spAutoFit/>
          </a:bodyPr>
          <a:lstStyle/>
          <a:p>
            <a:pPr>
              <a:defRPr/>
            </a:pPr>
            <a:r>
              <a:rPr lang="en-GB" sz="1200" dirty="0">
                <a:solidFill>
                  <a:schemeClr val="bg1"/>
                </a:solidFill>
                <a:latin typeface="Arial"/>
              </a:rPr>
              <a:t>*USA; </a:t>
            </a:r>
            <a:r>
              <a:rPr lang="en-GB" sz="1200" baseline="30000" dirty="0">
                <a:solidFill>
                  <a:schemeClr val="bg1"/>
                </a:solidFill>
                <a:latin typeface="Arial"/>
              </a:rPr>
              <a:t>†</a:t>
            </a:r>
            <a:r>
              <a:rPr lang="en-GB" sz="1200" dirty="0">
                <a:solidFill>
                  <a:schemeClr val="bg1"/>
                </a:solidFill>
                <a:latin typeface="Arial"/>
              </a:rPr>
              <a:t>Europe (Switzerland and Finland); </a:t>
            </a:r>
            <a:r>
              <a:rPr lang="en-GB" sz="1200" baseline="30000" dirty="0">
                <a:solidFill>
                  <a:schemeClr val="bg1"/>
                </a:solidFill>
                <a:latin typeface="Arial"/>
                <a:cs typeface="Arial" pitchFamily="34" charset="0"/>
              </a:rPr>
              <a:t>‡</a:t>
            </a:r>
            <a:r>
              <a:rPr lang="en-GB" sz="1200" dirty="0">
                <a:solidFill>
                  <a:schemeClr val="bg1"/>
                </a:solidFill>
                <a:latin typeface="Arial"/>
                <a:cs typeface="Arial" pitchFamily="34" charset="0"/>
              </a:rPr>
              <a:t>Europe (24 European countries)</a:t>
            </a:r>
          </a:p>
        </p:txBody>
      </p:sp>
    </p:spTree>
    <p:extLst>
      <p:ext uri="{BB962C8B-B14F-4D97-AF65-F5344CB8AC3E}">
        <p14:creationId xmlns="" xmlns:p14="http://schemas.microsoft.com/office/powerpoint/2010/main" val="7095113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944" name="Object 192"/>
          <p:cNvGraphicFramePr>
            <a:graphicFrameLocks noChangeAspect="1"/>
          </p:cNvGraphicFramePr>
          <p:nvPr/>
        </p:nvGraphicFramePr>
        <p:xfrm>
          <a:off x="4194175" y="2911760"/>
          <a:ext cx="4108450" cy="2978150"/>
        </p:xfrm>
        <a:graphic>
          <a:graphicData uri="http://schemas.openxmlformats.org/presentationml/2006/ole">
            <p:oleObj spid="_x0000_s14338" name="CorelDRAW" r:id="rId4" imgW="3922200" imgH="2845800" progId="">
              <p:embed/>
            </p:oleObj>
          </a:graphicData>
        </a:graphic>
      </p:graphicFrame>
      <p:sp>
        <p:nvSpPr>
          <p:cNvPr id="74945" name="Rectangle 11"/>
          <p:cNvSpPr>
            <a:spLocks noGrp="1" noChangeArrowheads="1"/>
          </p:cNvSpPr>
          <p:nvPr>
            <p:ph type="title"/>
          </p:nvPr>
        </p:nvSpPr>
        <p:spPr/>
        <p:txBody>
          <a:bodyPr>
            <a:noAutofit/>
          </a:bodyPr>
          <a:lstStyle/>
          <a:p>
            <a:pPr eaLnBrk="1" hangingPunct="1"/>
            <a:r>
              <a:rPr lang="en-GB" sz="2400" dirty="0" smtClean="0"/>
              <a:t>Several factors are associated with poor 1-year mortality in patients with acute heart failure</a:t>
            </a:r>
          </a:p>
        </p:txBody>
      </p:sp>
      <p:sp>
        <p:nvSpPr>
          <p:cNvPr id="74946" name="Rectangle 12"/>
          <p:cNvSpPr>
            <a:spLocks noGrp="1" noChangeArrowheads="1"/>
          </p:cNvSpPr>
          <p:nvPr>
            <p:ph idx="1"/>
          </p:nvPr>
        </p:nvSpPr>
        <p:spPr>
          <a:xfrm>
            <a:off x="420688" y="1496320"/>
            <a:ext cx="8351837" cy="853484"/>
          </a:xfrm>
        </p:spPr>
        <p:txBody>
          <a:bodyPr/>
          <a:lstStyle/>
          <a:p>
            <a:pPr marL="150813" indent="-150813" eaLnBrk="1" hangingPunct="1">
              <a:spcAft>
                <a:spcPts val="1200"/>
              </a:spcAft>
            </a:pPr>
            <a:r>
              <a:rPr lang="en-GB" sz="1400" dirty="0" smtClean="0"/>
              <a:t>The most important triggers of acute HF hospitalization in a study of 312 patients hospitalized with acute HF were elevated BP and acute ischemia, while CHD was the most frequent underlying heart disease</a:t>
            </a:r>
          </a:p>
          <a:p>
            <a:pPr marL="150813" indent="-150813" eaLnBrk="1" hangingPunct="1">
              <a:spcAft>
                <a:spcPts val="1200"/>
              </a:spcAft>
            </a:pPr>
            <a:r>
              <a:rPr lang="en-GB" sz="1400" dirty="0" smtClean="0"/>
              <a:t>30-day mortality was greater in patients with elevated </a:t>
            </a:r>
            <a:r>
              <a:rPr lang="en-GB" sz="1400" dirty="0" err="1" smtClean="0"/>
              <a:t>troponin</a:t>
            </a:r>
            <a:r>
              <a:rPr lang="en-GB" sz="1400" dirty="0" smtClean="0"/>
              <a:t> levels than those without </a:t>
            </a:r>
            <a:endParaRPr lang="en-GB" sz="1600" dirty="0" smtClean="0"/>
          </a:p>
        </p:txBody>
      </p:sp>
      <p:sp>
        <p:nvSpPr>
          <p:cNvPr id="13317" name="TextBox 3"/>
          <p:cNvSpPr txBox="1">
            <a:spLocks noChangeArrowheads="1"/>
          </p:cNvSpPr>
          <p:nvPr/>
        </p:nvSpPr>
        <p:spPr bwMode="auto">
          <a:xfrm>
            <a:off x="1704975" y="6523831"/>
            <a:ext cx="7016750" cy="261937"/>
          </a:xfrm>
          <a:prstGeom prst="rect">
            <a:avLst/>
          </a:prstGeom>
          <a:noFill/>
          <a:ln w="9525">
            <a:noFill/>
            <a:miter lim="800000"/>
            <a:headEnd/>
            <a:tailEnd/>
          </a:ln>
        </p:spPr>
        <p:txBody>
          <a:bodyPr>
            <a:spAutoFit/>
          </a:bodyPr>
          <a:lstStyle/>
          <a:p>
            <a:pPr algn="r">
              <a:defRPr/>
            </a:pPr>
            <a:r>
              <a:rPr lang="en-GB" sz="1100" dirty="0">
                <a:solidFill>
                  <a:schemeClr val="bg1"/>
                </a:solidFill>
                <a:latin typeface="Arial" pitchFamily="34" charset="0"/>
              </a:rPr>
              <a:t>Rudiger et al. Eur J Heart Fail 2005;7:662</a:t>
            </a:r>
            <a:r>
              <a:rPr lang="en-GB" sz="1100" dirty="0">
                <a:solidFill>
                  <a:schemeClr val="bg1"/>
                </a:solidFill>
                <a:latin typeface="Arial" pitchFamily="34" charset="0"/>
                <a:cs typeface="Arial" pitchFamily="34" charset="0"/>
              </a:rPr>
              <a:t>–70</a:t>
            </a:r>
            <a:r>
              <a:rPr lang="en-GB" sz="1100" dirty="0">
                <a:solidFill>
                  <a:schemeClr val="bg1"/>
                </a:solidFill>
                <a:latin typeface="Arial" pitchFamily="34" charset="0"/>
              </a:rPr>
              <a:t> </a:t>
            </a:r>
          </a:p>
        </p:txBody>
      </p:sp>
      <p:sp>
        <p:nvSpPr>
          <p:cNvPr id="13319" name="Text Box 14"/>
          <p:cNvSpPr txBox="1">
            <a:spLocks noChangeArrowheads="1"/>
          </p:cNvSpPr>
          <p:nvPr/>
        </p:nvSpPr>
        <p:spPr bwMode="auto">
          <a:xfrm>
            <a:off x="3998913" y="5842285"/>
            <a:ext cx="4722812" cy="274637"/>
          </a:xfrm>
          <a:prstGeom prst="rect">
            <a:avLst/>
          </a:prstGeom>
          <a:noFill/>
          <a:ln w="9525">
            <a:noFill/>
            <a:miter lim="800000"/>
            <a:headEnd/>
            <a:tailEnd/>
          </a:ln>
        </p:spPr>
        <p:txBody>
          <a:bodyPr>
            <a:spAutoFit/>
          </a:bodyPr>
          <a:lstStyle/>
          <a:p>
            <a:pPr>
              <a:tabLst>
                <a:tab pos="133350" algn="ctr"/>
                <a:tab pos="2152650" algn="ctr"/>
                <a:tab pos="4171950" algn="ctr"/>
              </a:tabLst>
              <a:defRPr/>
            </a:pPr>
            <a:r>
              <a:rPr lang="en-GB" sz="1200" dirty="0">
                <a:solidFill>
                  <a:schemeClr val="bg1"/>
                </a:solidFill>
                <a:latin typeface="Arial" pitchFamily="34" charset="0"/>
              </a:rPr>
              <a:t>	0.10	1.00	10.00</a:t>
            </a:r>
          </a:p>
        </p:txBody>
      </p:sp>
      <p:sp>
        <p:nvSpPr>
          <p:cNvPr id="13320" name="Text Box 15"/>
          <p:cNvSpPr txBox="1">
            <a:spLocks noChangeArrowheads="1"/>
          </p:cNvSpPr>
          <p:nvPr/>
        </p:nvSpPr>
        <p:spPr bwMode="auto">
          <a:xfrm>
            <a:off x="420688" y="2920805"/>
            <a:ext cx="3698875" cy="2846388"/>
          </a:xfrm>
          <a:prstGeom prst="rect">
            <a:avLst/>
          </a:prstGeom>
          <a:noFill/>
          <a:ln w="9525">
            <a:noFill/>
            <a:miter lim="800000"/>
            <a:headEnd/>
            <a:tailEnd/>
          </a:ln>
        </p:spPr>
        <p:txBody>
          <a:bodyPr wrap="none">
            <a:spAutoFit/>
          </a:bodyPr>
          <a:lstStyle/>
          <a:p>
            <a:pPr algn="r">
              <a:spcAft>
                <a:spcPct val="17000"/>
              </a:spcAft>
              <a:defRPr/>
            </a:pPr>
            <a:r>
              <a:rPr lang="en-GB" sz="1200" dirty="0">
                <a:solidFill>
                  <a:schemeClr val="bg1"/>
                </a:solidFill>
                <a:latin typeface="Arial" pitchFamily="34" charset="0"/>
              </a:rPr>
              <a:t>Presentation: shock vs no shock (13/299)</a:t>
            </a:r>
          </a:p>
          <a:p>
            <a:pPr algn="r">
              <a:spcAft>
                <a:spcPct val="17000"/>
              </a:spcAft>
              <a:defRPr/>
            </a:pPr>
            <a:r>
              <a:rPr lang="en-GB" sz="1200" dirty="0">
                <a:solidFill>
                  <a:schemeClr val="bg1"/>
                </a:solidFill>
                <a:latin typeface="Arial" pitchFamily="34" charset="0"/>
              </a:rPr>
              <a:t>LVEF: &lt;50% vs </a:t>
            </a:r>
            <a:r>
              <a:rPr lang="en-GB" sz="1200" dirty="0">
                <a:solidFill>
                  <a:schemeClr val="bg1"/>
                </a:solidFill>
                <a:latin typeface="Arial" pitchFamily="34" charset="0"/>
                <a:cs typeface="Arial" pitchFamily="34" charset="0"/>
              </a:rPr>
              <a:t>≥50% (159/79)</a:t>
            </a:r>
          </a:p>
          <a:p>
            <a:pPr algn="r">
              <a:spcAft>
                <a:spcPct val="17000"/>
              </a:spcAft>
              <a:defRPr/>
            </a:pPr>
            <a:r>
              <a:rPr lang="en-GB" sz="1200" dirty="0">
                <a:solidFill>
                  <a:schemeClr val="bg1"/>
                </a:solidFill>
                <a:latin typeface="Arial" pitchFamily="34" charset="0"/>
              </a:rPr>
              <a:t>LVEF: &lt;35% vs </a:t>
            </a:r>
            <a:r>
              <a:rPr lang="en-GB" sz="1200" dirty="0">
                <a:solidFill>
                  <a:schemeClr val="bg1"/>
                </a:solidFill>
                <a:latin typeface="Arial" pitchFamily="34" charset="0"/>
                <a:cs typeface="Arial" pitchFamily="34" charset="0"/>
              </a:rPr>
              <a:t>≥35% (83/155)</a:t>
            </a:r>
          </a:p>
          <a:p>
            <a:pPr algn="r">
              <a:spcAft>
                <a:spcPct val="17000"/>
              </a:spcAft>
              <a:defRPr/>
            </a:pPr>
            <a:r>
              <a:rPr lang="en-GB" sz="1200" dirty="0">
                <a:solidFill>
                  <a:schemeClr val="bg1"/>
                </a:solidFill>
                <a:latin typeface="Arial" pitchFamily="34" charset="0"/>
                <a:cs typeface="Arial" pitchFamily="34" charset="0"/>
              </a:rPr>
              <a:t>CrCI &lt;50 mL/min vs CrCl ≥50 mL/min (109/157)</a:t>
            </a:r>
          </a:p>
          <a:p>
            <a:pPr algn="r">
              <a:spcAft>
                <a:spcPct val="17000"/>
              </a:spcAft>
              <a:defRPr/>
            </a:pPr>
            <a:r>
              <a:rPr lang="en-GB" sz="1200" dirty="0">
                <a:solidFill>
                  <a:schemeClr val="bg1"/>
                </a:solidFill>
                <a:latin typeface="Arial" pitchFamily="34" charset="0"/>
                <a:cs typeface="Arial" pitchFamily="34" charset="0"/>
              </a:rPr>
              <a:t>Age: &gt;65 years vs ≤65 years (228/84)</a:t>
            </a:r>
          </a:p>
          <a:p>
            <a:pPr algn="r">
              <a:spcAft>
                <a:spcPct val="17000"/>
              </a:spcAft>
              <a:defRPr/>
            </a:pPr>
            <a:r>
              <a:rPr lang="en-GB" sz="1200" dirty="0">
                <a:solidFill>
                  <a:schemeClr val="bg1"/>
                </a:solidFill>
                <a:latin typeface="Arial" pitchFamily="34" charset="0"/>
                <a:cs typeface="Arial" pitchFamily="34" charset="0"/>
              </a:rPr>
              <a:t>CHD vs no CHD (193/119)</a:t>
            </a:r>
          </a:p>
          <a:p>
            <a:pPr algn="r">
              <a:spcAft>
                <a:spcPct val="17000"/>
              </a:spcAft>
              <a:defRPr/>
            </a:pPr>
            <a:r>
              <a:rPr lang="en-GB" sz="1200" dirty="0">
                <a:solidFill>
                  <a:schemeClr val="bg1"/>
                </a:solidFill>
                <a:latin typeface="Arial" pitchFamily="34" charset="0"/>
                <a:cs typeface="Arial" pitchFamily="34" charset="0"/>
              </a:rPr>
              <a:t>Age: &gt;75 years vs ≤75 years (147/165)</a:t>
            </a:r>
          </a:p>
          <a:p>
            <a:pPr algn="r">
              <a:spcAft>
                <a:spcPct val="17000"/>
              </a:spcAft>
              <a:defRPr/>
            </a:pPr>
            <a:r>
              <a:rPr lang="en-GB" sz="1200" dirty="0">
                <a:solidFill>
                  <a:schemeClr val="bg1"/>
                </a:solidFill>
                <a:latin typeface="Arial" pitchFamily="34" charset="0"/>
                <a:cs typeface="Arial" pitchFamily="34" charset="0"/>
              </a:rPr>
              <a:t>Site: center 1 vs center 2 (93/216)</a:t>
            </a:r>
          </a:p>
          <a:p>
            <a:pPr algn="r">
              <a:spcAft>
                <a:spcPct val="17000"/>
              </a:spcAft>
              <a:defRPr/>
            </a:pPr>
            <a:r>
              <a:rPr lang="en-GB" sz="1200" dirty="0">
                <a:solidFill>
                  <a:schemeClr val="bg1"/>
                </a:solidFill>
                <a:latin typeface="Arial" pitchFamily="34" charset="0"/>
                <a:cs typeface="Arial" pitchFamily="34" charset="0"/>
              </a:rPr>
              <a:t>Troponin ≥0.1 </a:t>
            </a:r>
            <a:r>
              <a:rPr lang="el-GR" sz="1200" dirty="0">
                <a:solidFill>
                  <a:schemeClr val="bg1"/>
                </a:solidFill>
                <a:latin typeface="Arial" pitchFamily="34" charset="0"/>
                <a:cs typeface="Arial" pitchFamily="34" charset="0"/>
              </a:rPr>
              <a:t>μ</a:t>
            </a:r>
            <a:r>
              <a:rPr lang="en-GB" sz="1200" dirty="0">
                <a:solidFill>
                  <a:schemeClr val="bg1"/>
                </a:solidFill>
                <a:latin typeface="Arial" pitchFamily="34" charset="0"/>
                <a:cs typeface="Arial" pitchFamily="34" charset="0"/>
              </a:rPr>
              <a:t>g/L vs &lt;0.1 </a:t>
            </a:r>
            <a:r>
              <a:rPr lang="el-GR" sz="1200" dirty="0">
                <a:solidFill>
                  <a:schemeClr val="bg1"/>
                </a:solidFill>
                <a:latin typeface="Arial" pitchFamily="34" charset="0"/>
                <a:cs typeface="Arial" pitchFamily="34" charset="0"/>
              </a:rPr>
              <a:t>μ</a:t>
            </a:r>
            <a:r>
              <a:rPr lang="en-GB" sz="1200" dirty="0">
                <a:solidFill>
                  <a:schemeClr val="bg1"/>
                </a:solidFill>
                <a:latin typeface="Arial" pitchFamily="34" charset="0"/>
                <a:cs typeface="Arial" pitchFamily="34" charset="0"/>
              </a:rPr>
              <a:t>g/L (88/199)</a:t>
            </a:r>
          </a:p>
          <a:p>
            <a:pPr algn="r">
              <a:spcAft>
                <a:spcPct val="17000"/>
              </a:spcAft>
              <a:defRPr/>
            </a:pPr>
            <a:r>
              <a:rPr lang="en-GB" sz="1200" dirty="0">
                <a:solidFill>
                  <a:schemeClr val="bg1"/>
                </a:solidFill>
                <a:latin typeface="Arial" pitchFamily="34" charset="0"/>
                <a:cs typeface="Arial" pitchFamily="34" charset="0"/>
              </a:rPr>
              <a:t>Diabetes vs no diabetes (100/212)</a:t>
            </a:r>
          </a:p>
          <a:p>
            <a:pPr algn="r">
              <a:spcAft>
                <a:spcPct val="17000"/>
              </a:spcAft>
              <a:defRPr/>
            </a:pPr>
            <a:r>
              <a:rPr lang="en-GB" sz="1200" dirty="0">
                <a:solidFill>
                  <a:schemeClr val="bg1"/>
                </a:solidFill>
                <a:latin typeface="Arial" pitchFamily="34" charset="0"/>
                <a:cs typeface="Arial" pitchFamily="34" charset="0"/>
              </a:rPr>
              <a:t>History of HF vs no history of HF (224/88)</a:t>
            </a:r>
          </a:p>
          <a:p>
            <a:pPr algn="r">
              <a:spcAft>
                <a:spcPct val="17000"/>
              </a:spcAft>
              <a:defRPr/>
            </a:pPr>
            <a:r>
              <a:rPr lang="en-GB" sz="1200" dirty="0">
                <a:solidFill>
                  <a:schemeClr val="bg1"/>
                </a:solidFill>
                <a:latin typeface="Arial" pitchFamily="34" charset="0"/>
                <a:cs typeface="Arial" pitchFamily="34" charset="0"/>
              </a:rPr>
              <a:t>Gender: men vs women (176/136)</a:t>
            </a:r>
          </a:p>
          <a:p>
            <a:pPr algn="r">
              <a:spcAft>
                <a:spcPct val="17000"/>
              </a:spcAft>
              <a:defRPr/>
            </a:pPr>
            <a:r>
              <a:rPr lang="en-GB" sz="1200" dirty="0">
                <a:solidFill>
                  <a:schemeClr val="bg1"/>
                </a:solidFill>
                <a:latin typeface="Arial" pitchFamily="34" charset="0"/>
                <a:cs typeface="Arial" pitchFamily="34" charset="0"/>
              </a:rPr>
              <a:t>History of elevated BP vs no hypertension (168/144)</a:t>
            </a:r>
          </a:p>
        </p:txBody>
      </p:sp>
      <p:sp>
        <p:nvSpPr>
          <p:cNvPr id="13321" name="Text Box 26"/>
          <p:cNvSpPr txBox="1">
            <a:spLocks noChangeArrowheads="1"/>
          </p:cNvSpPr>
          <p:nvPr/>
        </p:nvSpPr>
        <p:spPr bwMode="auto">
          <a:xfrm>
            <a:off x="5735638" y="6107216"/>
            <a:ext cx="1009650" cy="307975"/>
          </a:xfrm>
          <a:prstGeom prst="rect">
            <a:avLst/>
          </a:prstGeom>
          <a:noFill/>
          <a:ln w="9525">
            <a:noFill/>
            <a:miter lim="800000"/>
            <a:headEnd/>
            <a:tailEnd/>
          </a:ln>
        </p:spPr>
        <p:txBody>
          <a:bodyPr wrap="none">
            <a:spAutoFit/>
          </a:bodyPr>
          <a:lstStyle/>
          <a:p>
            <a:pPr>
              <a:defRPr/>
            </a:pPr>
            <a:r>
              <a:rPr lang="en-GB" sz="1400" dirty="0">
                <a:solidFill>
                  <a:schemeClr val="bg1"/>
                </a:solidFill>
                <a:latin typeface="Arial" pitchFamily="34" charset="0"/>
              </a:rPr>
              <a:t>Odds ratio</a:t>
            </a:r>
          </a:p>
        </p:txBody>
      </p:sp>
    </p:spTree>
    <p:extLst>
      <p:ext uri="{BB962C8B-B14F-4D97-AF65-F5344CB8AC3E}">
        <p14:creationId xmlns="" xmlns:p14="http://schemas.microsoft.com/office/powerpoint/2010/main" val="82351707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90" name="Object 30"/>
          <p:cNvGraphicFramePr>
            <a:graphicFrameLocks noChangeAspect="1"/>
          </p:cNvGraphicFramePr>
          <p:nvPr/>
        </p:nvGraphicFramePr>
        <p:xfrm>
          <a:off x="655638" y="3240088"/>
          <a:ext cx="4021137" cy="2451100"/>
        </p:xfrm>
        <a:graphic>
          <a:graphicData uri="http://schemas.openxmlformats.org/presentationml/2006/ole">
            <p:oleObj spid="_x0000_s15362" name="CorelDRAW" r:id="rId4" imgW="5346720" imgH="3256200" progId="">
              <p:embed/>
            </p:oleObj>
          </a:graphicData>
        </a:graphic>
      </p:graphicFrame>
      <p:sp>
        <p:nvSpPr>
          <p:cNvPr id="117791" name="Rectangle 4"/>
          <p:cNvSpPr>
            <a:spLocks noGrp="1" noChangeArrowheads="1"/>
          </p:cNvSpPr>
          <p:nvPr>
            <p:ph type="title"/>
          </p:nvPr>
        </p:nvSpPr>
        <p:spPr/>
        <p:txBody>
          <a:bodyPr>
            <a:noAutofit/>
          </a:bodyPr>
          <a:lstStyle/>
          <a:p>
            <a:r>
              <a:rPr lang="en-US" sz="2400" dirty="0" smtClean="0"/>
              <a:t>The </a:t>
            </a:r>
            <a:r>
              <a:rPr lang="en-US" sz="2400" dirty="0" err="1" smtClean="0"/>
              <a:t>pathophysiology</a:t>
            </a:r>
            <a:r>
              <a:rPr lang="en-US" sz="2400" dirty="0" smtClean="0"/>
              <a:t> of heart failure results in an increasingly downward spiral</a:t>
            </a:r>
          </a:p>
        </p:txBody>
      </p:sp>
      <p:sp>
        <p:nvSpPr>
          <p:cNvPr id="117792" name="Content Placeholder 1"/>
          <p:cNvSpPr>
            <a:spLocks noGrp="1"/>
          </p:cNvSpPr>
          <p:nvPr>
            <p:ph idx="1"/>
          </p:nvPr>
        </p:nvSpPr>
        <p:spPr>
          <a:xfrm>
            <a:off x="468313" y="1397285"/>
            <a:ext cx="8191500" cy="1452563"/>
          </a:xfrm>
        </p:spPr>
        <p:txBody>
          <a:bodyPr/>
          <a:lstStyle/>
          <a:p>
            <a:r>
              <a:rPr lang="en-US" sz="1400" dirty="0" smtClean="0"/>
              <a:t>Acute </a:t>
            </a:r>
            <a:r>
              <a:rPr lang="en-US" sz="1400" dirty="0" err="1" smtClean="0"/>
              <a:t>decompensated</a:t>
            </a:r>
            <a:r>
              <a:rPr lang="en-US" sz="1400" dirty="0" smtClean="0"/>
              <a:t> HF is associated with frequent hospitalizations</a:t>
            </a:r>
            <a:r>
              <a:rPr lang="en-US" sz="1400" baseline="30000" dirty="0" smtClean="0"/>
              <a:t>1</a:t>
            </a:r>
          </a:p>
          <a:p>
            <a:pPr lvl="1"/>
            <a:r>
              <a:rPr lang="en-US" sz="1200" dirty="0" smtClean="0"/>
              <a:t>after initial stabilization, there are high rates of mortality and rehospitalizations</a:t>
            </a:r>
            <a:r>
              <a:rPr lang="en-US" sz="1200" baseline="30000" dirty="0" smtClean="0"/>
              <a:t>2</a:t>
            </a:r>
          </a:p>
          <a:p>
            <a:pPr lvl="1"/>
            <a:r>
              <a:rPr lang="en-GB" sz="1200" dirty="0" smtClean="0"/>
              <a:t>with each hospitalization, there is likely myocardial and renal damage </a:t>
            </a:r>
            <a:r>
              <a:rPr lang="en-US" sz="1200" dirty="0" smtClean="0"/>
              <a:t>that contributes to progressive LV or renal dysfunction, leading to an inevitable downward spiral</a:t>
            </a:r>
            <a:r>
              <a:rPr lang="en-US" sz="1200" baseline="30000" dirty="0" smtClean="0"/>
              <a:t>3</a:t>
            </a:r>
          </a:p>
          <a:p>
            <a:pPr lvl="1"/>
            <a:r>
              <a:rPr lang="en-US" sz="1200" dirty="0" smtClean="0"/>
              <a:t>current therapies only treat symptoms and do not target the underlying mechanisms leading to cardiac and renal injury</a:t>
            </a:r>
            <a:endParaRPr lang="en-GB" sz="1200" dirty="0" smtClean="0"/>
          </a:p>
        </p:txBody>
      </p:sp>
      <p:sp>
        <p:nvSpPr>
          <p:cNvPr id="77828" name="Freeform 7"/>
          <p:cNvSpPr>
            <a:spLocks noChangeArrowheads="1"/>
          </p:cNvSpPr>
          <p:nvPr/>
        </p:nvSpPr>
        <p:spPr bwMode="auto">
          <a:xfrm>
            <a:off x="5988050" y="2757488"/>
            <a:ext cx="1425575" cy="847725"/>
          </a:xfrm>
          <a:custGeom>
            <a:avLst/>
            <a:gdLst>
              <a:gd name="T0" fmla="*/ 0 w 1866304"/>
              <a:gd name="T1" fmla="*/ 128355 h 933152"/>
              <a:gd name="T2" fmla="*/ 26579 w 1866304"/>
              <a:gd name="T3" fmla="*/ 37595 h 933152"/>
              <a:gd name="T4" fmla="*/ 90745 w 1866304"/>
              <a:gd name="T5" fmla="*/ 0 h 933152"/>
              <a:gd name="T6" fmla="*/ 998179 w 1866304"/>
              <a:gd name="T7" fmla="*/ 0 h 933152"/>
              <a:gd name="T8" fmla="*/ 1062346 w 1866304"/>
              <a:gd name="T9" fmla="*/ 37595 h 933152"/>
              <a:gd name="T10" fmla="*/ 1088925 w 1866304"/>
              <a:gd name="T11" fmla="*/ 128355 h 933152"/>
              <a:gd name="T12" fmla="*/ 1088925 w 1866304"/>
              <a:gd name="T13" fmla="*/ 641763 h 933152"/>
              <a:gd name="T14" fmla="*/ 1062346 w 1866304"/>
              <a:gd name="T15" fmla="*/ 732524 h 933152"/>
              <a:gd name="T16" fmla="*/ 998179 w 1866304"/>
              <a:gd name="T17" fmla="*/ 770119 h 933152"/>
              <a:gd name="T18" fmla="*/ 90745 w 1866304"/>
              <a:gd name="T19" fmla="*/ 770119 h 933152"/>
              <a:gd name="T20" fmla="*/ 26579 w 1866304"/>
              <a:gd name="T21" fmla="*/ 732524 h 933152"/>
              <a:gd name="T22" fmla="*/ 0 w 1866304"/>
              <a:gd name="T23" fmla="*/ 641763 h 933152"/>
              <a:gd name="T24" fmla="*/ 0 w 1866304"/>
              <a:gd name="T25" fmla="*/ 128355 h 933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6304"/>
              <a:gd name="T40" fmla="*/ 0 h 933152"/>
              <a:gd name="T41" fmla="*/ 1866304 w 1866304"/>
              <a:gd name="T42" fmla="*/ 933152 h 933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6304" h="933152">
                <a:moveTo>
                  <a:pt x="0" y="155528"/>
                </a:moveTo>
                <a:cubicBezTo>
                  <a:pt x="0" y="114279"/>
                  <a:pt x="16386" y="74720"/>
                  <a:pt x="45553" y="45553"/>
                </a:cubicBezTo>
                <a:cubicBezTo>
                  <a:pt x="74720" y="16386"/>
                  <a:pt x="114279" y="0"/>
                  <a:pt x="155528" y="0"/>
                </a:cubicBezTo>
                <a:lnTo>
                  <a:pt x="1710776" y="0"/>
                </a:lnTo>
                <a:cubicBezTo>
                  <a:pt x="1752025" y="0"/>
                  <a:pt x="1791584" y="16386"/>
                  <a:pt x="1820751" y="45553"/>
                </a:cubicBezTo>
                <a:cubicBezTo>
                  <a:pt x="1849918" y="74720"/>
                  <a:pt x="1866304" y="114279"/>
                  <a:pt x="1866304" y="155528"/>
                </a:cubicBezTo>
                <a:lnTo>
                  <a:pt x="1866304" y="777624"/>
                </a:lnTo>
                <a:cubicBezTo>
                  <a:pt x="1866304" y="818873"/>
                  <a:pt x="1849918" y="858432"/>
                  <a:pt x="1820751" y="887599"/>
                </a:cubicBezTo>
                <a:cubicBezTo>
                  <a:pt x="1791584" y="916766"/>
                  <a:pt x="1752025" y="933152"/>
                  <a:pt x="1710776" y="933152"/>
                </a:cubicBezTo>
                <a:lnTo>
                  <a:pt x="155528" y="933152"/>
                </a:lnTo>
                <a:cubicBezTo>
                  <a:pt x="114279" y="933152"/>
                  <a:pt x="74720" y="916766"/>
                  <a:pt x="45553" y="887599"/>
                </a:cubicBezTo>
                <a:cubicBezTo>
                  <a:pt x="16386" y="858432"/>
                  <a:pt x="0" y="818873"/>
                  <a:pt x="0" y="777624"/>
                </a:cubicBezTo>
                <a:lnTo>
                  <a:pt x="0" y="155528"/>
                </a:lnTo>
                <a:close/>
              </a:path>
            </a:pathLst>
          </a:custGeom>
          <a:solidFill>
            <a:schemeClr val="accent1"/>
          </a:solidFill>
          <a:ln w="25400" algn="ctr">
            <a:solidFill>
              <a:srgbClr val="FFFFFF"/>
            </a:solidFill>
            <a:miter lim="800000"/>
            <a:headEnd/>
            <a:tailEnd/>
          </a:ln>
        </p:spPr>
        <p:txBody>
          <a:bodyPr lIns="102703" tIns="102703" rIns="102703" bIns="102703" anchor="ctr"/>
          <a:lstStyle/>
          <a:p>
            <a:pPr algn="ctr" defTabSz="666750">
              <a:lnSpc>
                <a:spcPct val="90000"/>
              </a:lnSpc>
              <a:spcAft>
                <a:spcPct val="35000"/>
              </a:spcAft>
              <a:defRPr/>
            </a:pPr>
            <a:r>
              <a:rPr lang="en-GB" sz="1400" dirty="0">
                <a:solidFill>
                  <a:srgbClr val="000000"/>
                </a:solidFill>
                <a:latin typeface="Arial"/>
              </a:rPr>
              <a:t>Chronic HF</a:t>
            </a:r>
          </a:p>
        </p:txBody>
      </p:sp>
      <p:sp>
        <p:nvSpPr>
          <p:cNvPr id="77829" name="Freeform 8"/>
          <p:cNvSpPr>
            <a:spLocks noChangeArrowheads="1"/>
          </p:cNvSpPr>
          <p:nvPr/>
        </p:nvSpPr>
        <p:spPr bwMode="auto">
          <a:xfrm>
            <a:off x="7019925" y="3998913"/>
            <a:ext cx="1655763" cy="847725"/>
          </a:xfrm>
          <a:custGeom>
            <a:avLst/>
            <a:gdLst>
              <a:gd name="T0" fmla="*/ 0 w 1866304"/>
              <a:gd name="T1" fmla="*/ 128355 h 933152"/>
              <a:gd name="T2" fmla="*/ 34300 w 1866304"/>
              <a:gd name="T3" fmla="*/ 37595 h 933152"/>
              <a:gd name="T4" fmla="*/ 117110 w 1866304"/>
              <a:gd name="T5" fmla="*/ 0 h 933152"/>
              <a:gd name="T6" fmla="*/ 1288190 w 1866304"/>
              <a:gd name="T7" fmla="*/ 0 h 933152"/>
              <a:gd name="T8" fmla="*/ 1371000 w 1866304"/>
              <a:gd name="T9" fmla="*/ 37595 h 933152"/>
              <a:gd name="T10" fmla="*/ 1405300 w 1866304"/>
              <a:gd name="T11" fmla="*/ 128355 h 933152"/>
              <a:gd name="T12" fmla="*/ 1405300 w 1866304"/>
              <a:gd name="T13" fmla="*/ 641763 h 933152"/>
              <a:gd name="T14" fmla="*/ 1371000 w 1866304"/>
              <a:gd name="T15" fmla="*/ 732524 h 933152"/>
              <a:gd name="T16" fmla="*/ 1288190 w 1866304"/>
              <a:gd name="T17" fmla="*/ 770119 h 933152"/>
              <a:gd name="T18" fmla="*/ 117110 w 1866304"/>
              <a:gd name="T19" fmla="*/ 770119 h 933152"/>
              <a:gd name="T20" fmla="*/ 34300 w 1866304"/>
              <a:gd name="T21" fmla="*/ 732524 h 933152"/>
              <a:gd name="T22" fmla="*/ 0 w 1866304"/>
              <a:gd name="T23" fmla="*/ 641763 h 933152"/>
              <a:gd name="T24" fmla="*/ 0 w 1866304"/>
              <a:gd name="T25" fmla="*/ 128355 h 933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6304"/>
              <a:gd name="T40" fmla="*/ 0 h 933152"/>
              <a:gd name="T41" fmla="*/ 1866304 w 1866304"/>
              <a:gd name="T42" fmla="*/ 933152 h 933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6304" h="933152">
                <a:moveTo>
                  <a:pt x="0" y="155528"/>
                </a:moveTo>
                <a:cubicBezTo>
                  <a:pt x="0" y="114279"/>
                  <a:pt x="16386" y="74720"/>
                  <a:pt x="45553" y="45553"/>
                </a:cubicBezTo>
                <a:cubicBezTo>
                  <a:pt x="74720" y="16386"/>
                  <a:pt x="114279" y="0"/>
                  <a:pt x="155528" y="0"/>
                </a:cubicBezTo>
                <a:lnTo>
                  <a:pt x="1710776" y="0"/>
                </a:lnTo>
                <a:cubicBezTo>
                  <a:pt x="1752025" y="0"/>
                  <a:pt x="1791584" y="16386"/>
                  <a:pt x="1820751" y="45553"/>
                </a:cubicBezTo>
                <a:cubicBezTo>
                  <a:pt x="1849918" y="74720"/>
                  <a:pt x="1866304" y="114279"/>
                  <a:pt x="1866304" y="155528"/>
                </a:cubicBezTo>
                <a:lnTo>
                  <a:pt x="1866304" y="777624"/>
                </a:lnTo>
                <a:cubicBezTo>
                  <a:pt x="1866304" y="818873"/>
                  <a:pt x="1849918" y="858432"/>
                  <a:pt x="1820751" y="887599"/>
                </a:cubicBezTo>
                <a:cubicBezTo>
                  <a:pt x="1791584" y="916766"/>
                  <a:pt x="1752025" y="933152"/>
                  <a:pt x="1710776" y="933152"/>
                </a:cubicBezTo>
                <a:lnTo>
                  <a:pt x="155528" y="933152"/>
                </a:lnTo>
                <a:cubicBezTo>
                  <a:pt x="114279" y="933152"/>
                  <a:pt x="74720" y="916766"/>
                  <a:pt x="45553" y="887599"/>
                </a:cubicBezTo>
                <a:cubicBezTo>
                  <a:pt x="16386" y="858432"/>
                  <a:pt x="0" y="818873"/>
                  <a:pt x="0" y="777624"/>
                </a:cubicBezTo>
                <a:lnTo>
                  <a:pt x="0" y="155528"/>
                </a:lnTo>
                <a:close/>
              </a:path>
            </a:pathLst>
          </a:custGeom>
          <a:solidFill>
            <a:schemeClr val="accent1"/>
          </a:solidFill>
          <a:ln w="25400" algn="ctr">
            <a:solidFill>
              <a:srgbClr val="FFFFFF"/>
            </a:solidFill>
            <a:miter lim="800000"/>
            <a:headEnd/>
            <a:tailEnd/>
          </a:ln>
        </p:spPr>
        <p:txBody>
          <a:bodyPr lIns="102703" tIns="102703" rIns="102703" bIns="102703" anchor="ctr"/>
          <a:lstStyle/>
          <a:p>
            <a:pPr algn="ctr" defTabSz="666750">
              <a:lnSpc>
                <a:spcPct val="90000"/>
              </a:lnSpc>
              <a:spcAft>
                <a:spcPct val="35000"/>
              </a:spcAft>
              <a:defRPr/>
            </a:pPr>
            <a:r>
              <a:rPr lang="en-GB" sz="1400" dirty="0">
                <a:solidFill>
                  <a:srgbClr val="000000"/>
                </a:solidFill>
                <a:latin typeface="Arial"/>
              </a:rPr>
              <a:t>Acute decompensation</a:t>
            </a:r>
          </a:p>
        </p:txBody>
      </p:sp>
      <p:sp>
        <p:nvSpPr>
          <p:cNvPr id="77830" name="Freeform 9"/>
          <p:cNvSpPr>
            <a:spLocks noChangeArrowheads="1"/>
          </p:cNvSpPr>
          <p:nvPr/>
        </p:nvSpPr>
        <p:spPr bwMode="auto">
          <a:xfrm>
            <a:off x="6996113" y="5354638"/>
            <a:ext cx="1679575" cy="847725"/>
          </a:xfrm>
          <a:custGeom>
            <a:avLst/>
            <a:gdLst>
              <a:gd name="T0" fmla="*/ 0 w 1866304"/>
              <a:gd name="T1" fmla="*/ 128355 h 933152"/>
              <a:gd name="T2" fmla="*/ 31315 w 1866304"/>
              <a:gd name="T3" fmla="*/ 37595 h 933152"/>
              <a:gd name="T4" fmla="*/ 106914 w 1866304"/>
              <a:gd name="T5" fmla="*/ 0 h 933152"/>
              <a:gd name="T6" fmla="*/ 1176029 w 1866304"/>
              <a:gd name="T7" fmla="*/ 0 h 933152"/>
              <a:gd name="T8" fmla="*/ 1251628 w 1866304"/>
              <a:gd name="T9" fmla="*/ 37595 h 933152"/>
              <a:gd name="T10" fmla="*/ 1282942 w 1866304"/>
              <a:gd name="T11" fmla="*/ 128355 h 933152"/>
              <a:gd name="T12" fmla="*/ 1282942 w 1866304"/>
              <a:gd name="T13" fmla="*/ 641763 h 933152"/>
              <a:gd name="T14" fmla="*/ 1251628 w 1866304"/>
              <a:gd name="T15" fmla="*/ 732524 h 933152"/>
              <a:gd name="T16" fmla="*/ 1176029 w 1866304"/>
              <a:gd name="T17" fmla="*/ 770119 h 933152"/>
              <a:gd name="T18" fmla="*/ 106914 w 1866304"/>
              <a:gd name="T19" fmla="*/ 770119 h 933152"/>
              <a:gd name="T20" fmla="*/ 31315 w 1866304"/>
              <a:gd name="T21" fmla="*/ 732524 h 933152"/>
              <a:gd name="T22" fmla="*/ 0 w 1866304"/>
              <a:gd name="T23" fmla="*/ 641763 h 933152"/>
              <a:gd name="T24" fmla="*/ 0 w 1866304"/>
              <a:gd name="T25" fmla="*/ 128355 h 933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6304"/>
              <a:gd name="T40" fmla="*/ 0 h 933152"/>
              <a:gd name="T41" fmla="*/ 1866304 w 1866304"/>
              <a:gd name="T42" fmla="*/ 933152 h 933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6304" h="933152">
                <a:moveTo>
                  <a:pt x="0" y="155528"/>
                </a:moveTo>
                <a:cubicBezTo>
                  <a:pt x="0" y="114279"/>
                  <a:pt x="16386" y="74720"/>
                  <a:pt x="45553" y="45553"/>
                </a:cubicBezTo>
                <a:cubicBezTo>
                  <a:pt x="74720" y="16386"/>
                  <a:pt x="114279" y="0"/>
                  <a:pt x="155528" y="0"/>
                </a:cubicBezTo>
                <a:lnTo>
                  <a:pt x="1710776" y="0"/>
                </a:lnTo>
                <a:cubicBezTo>
                  <a:pt x="1752025" y="0"/>
                  <a:pt x="1791584" y="16386"/>
                  <a:pt x="1820751" y="45553"/>
                </a:cubicBezTo>
                <a:cubicBezTo>
                  <a:pt x="1849918" y="74720"/>
                  <a:pt x="1866304" y="114279"/>
                  <a:pt x="1866304" y="155528"/>
                </a:cubicBezTo>
                <a:lnTo>
                  <a:pt x="1866304" y="777624"/>
                </a:lnTo>
                <a:cubicBezTo>
                  <a:pt x="1866304" y="818873"/>
                  <a:pt x="1849918" y="858432"/>
                  <a:pt x="1820751" y="887599"/>
                </a:cubicBezTo>
                <a:cubicBezTo>
                  <a:pt x="1791584" y="916766"/>
                  <a:pt x="1752025" y="933152"/>
                  <a:pt x="1710776" y="933152"/>
                </a:cubicBezTo>
                <a:lnTo>
                  <a:pt x="155528" y="933152"/>
                </a:lnTo>
                <a:cubicBezTo>
                  <a:pt x="114279" y="933152"/>
                  <a:pt x="74720" y="916766"/>
                  <a:pt x="45553" y="887599"/>
                </a:cubicBezTo>
                <a:cubicBezTo>
                  <a:pt x="16386" y="858432"/>
                  <a:pt x="0" y="818873"/>
                  <a:pt x="0" y="777624"/>
                </a:cubicBezTo>
                <a:lnTo>
                  <a:pt x="0" y="155528"/>
                </a:lnTo>
                <a:close/>
              </a:path>
            </a:pathLst>
          </a:custGeom>
          <a:solidFill>
            <a:schemeClr val="accent1"/>
          </a:solidFill>
          <a:ln w="25400" algn="ctr">
            <a:solidFill>
              <a:srgbClr val="FFFFFF"/>
            </a:solidFill>
            <a:miter lim="800000"/>
            <a:headEnd/>
            <a:tailEnd/>
          </a:ln>
        </p:spPr>
        <p:txBody>
          <a:bodyPr lIns="102703" tIns="102703" rIns="102703" bIns="102703" anchor="ctr"/>
          <a:lstStyle/>
          <a:p>
            <a:pPr algn="ctr" defTabSz="666750">
              <a:lnSpc>
                <a:spcPct val="90000"/>
              </a:lnSpc>
              <a:spcAft>
                <a:spcPct val="35000"/>
              </a:spcAft>
              <a:defRPr/>
            </a:pPr>
            <a:r>
              <a:rPr lang="en-GB" sz="1400" dirty="0">
                <a:solidFill>
                  <a:srgbClr val="000000"/>
                </a:solidFill>
                <a:latin typeface="Arial"/>
              </a:rPr>
              <a:t>Cardiac and renal damage/ incomplete recovery</a:t>
            </a:r>
          </a:p>
        </p:txBody>
      </p:sp>
      <p:sp>
        <p:nvSpPr>
          <p:cNvPr id="77831" name="Freeform 10"/>
          <p:cNvSpPr>
            <a:spLocks noChangeArrowheads="1"/>
          </p:cNvSpPr>
          <p:nvPr/>
        </p:nvSpPr>
        <p:spPr bwMode="auto">
          <a:xfrm>
            <a:off x="4787900" y="5354638"/>
            <a:ext cx="1617663" cy="847725"/>
          </a:xfrm>
          <a:custGeom>
            <a:avLst/>
            <a:gdLst>
              <a:gd name="T0" fmla="*/ 0 w 1866304"/>
              <a:gd name="T1" fmla="*/ 128355 h 933152"/>
              <a:gd name="T2" fmla="*/ 30158 w 1866304"/>
              <a:gd name="T3" fmla="*/ 37595 h 933152"/>
              <a:gd name="T4" fmla="*/ 102965 w 1866304"/>
              <a:gd name="T5" fmla="*/ 0 h 933152"/>
              <a:gd name="T6" fmla="*/ 1132591 w 1866304"/>
              <a:gd name="T7" fmla="*/ 0 h 933152"/>
              <a:gd name="T8" fmla="*/ 1205398 w 1866304"/>
              <a:gd name="T9" fmla="*/ 37595 h 933152"/>
              <a:gd name="T10" fmla="*/ 1235556 w 1866304"/>
              <a:gd name="T11" fmla="*/ 128355 h 933152"/>
              <a:gd name="T12" fmla="*/ 1235556 w 1866304"/>
              <a:gd name="T13" fmla="*/ 641763 h 933152"/>
              <a:gd name="T14" fmla="*/ 1205398 w 1866304"/>
              <a:gd name="T15" fmla="*/ 732524 h 933152"/>
              <a:gd name="T16" fmla="*/ 1132591 w 1866304"/>
              <a:gd name="T17" fmla="*/ 770119 h 933152"/>
              <a:gd name="T18" fmla="*/ 102965 w 1866304"/>
              <a:gd name="T19" fmla="*/ 770119 h 933152"/>
              <a:gd name="T20" fmla="*/ 30158 w 1866304"/>
              <a:gd name="T21" fmla="*/ 732524 h 933152"/>
              <a:gd name="T22" fmla="*/ 0 w 1866304"/>
              <a:gd name="T23" fmla="*/ 641763 h 933152"/>
              <a:gd name="T24" fmla="*/ 0 w 1866304"/>
              <a:gd name="T25" fmla="*/ 128355 h 933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6304"/>
              <a:gd name="T40" fmla="*/ 0 h 933152"/>
              <a:gd name="T41" fmla="*/ 1866304 w 1866304"/>
              <a:gd name="T42" fmla="*/ 933152 h 933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6304" h="933152">
                <a:moveTo>
                  <a:pt x="0" y="155528"/>
                </a:moveTo>
                <a:cubicBezTo>
                  <a:pt x="0" y="114279"/>
                  <a:pt x="16386" y="74720"/>
                  <a:pt x="45553" y="45553"/>
                </a:cubicBezTo>
                <a:cubicBezTo>
                  <a:pt x="74720" y="16386"/>
                  <a:pt x="114279" y="0"/>
                  <a:pt x="155528" y="0"/>
                </a:cubicBezTo>
                <a:lnTo>
                  <a:pt x="1710776" y="0"/>
                </a:lnTo>
                <a:cubicBezTo>
                  <a:pt x="1752025" y="0"/>
                  <a:pt x="1791584" y="16386"/>
                  <a:pt x="1820751" y="45553"/>
                </a:cubicBezTo>
                <a:cubicBezTo>
                  <a:pt x="1849918" y="74720"/>
                  <a:pt x="1866304" y="114279"/>
                  <a:pt x="1866304" y="155528"/>
                </a:cubicBezTo>
                <a:lnTo>
                  <a:pt x="1866304" y="777624"/>
                </a:lnTo>
                <a:cubicBezTo>
                  <a:pt x="1866304" y="818873"/>
                  <a:pt x="1849918" y="858432"/>
                  <a:pt x="1820751" y="887599"/>
                </a:cubicBezTo>
                <a:cubicBezTo>
                  <a:pt x="1791584" y="916766"/>
                  <a:pt x="1752025" y="933152"/>
                  <a:pt x="1710776" y="933152"/>
                </a:cubicBezTo>
                <a:lnTo>
                  <a:pt x="155528" y="933152"/>
                </a:lnTo>
                <a:cubicBezTo>
                  <a:pt x="114279" y="933152"/>
                  <a:pt x="74720" y="916766"/>
                  <a:pt x="45553" y="887599"/>
                </a:cubicBezTo>
                <a:cubicBezTo>
                  <a:pt x="16386" y="858432"/>
                  <a:pt x="0" y="818873"/>
                  <a:pt x="0" y="777624"/>
                </a:cubicBezTo>
                <a:lnTo>
                  <a:pt x="0" y="155528"/>
                </a:lnTo>
                <a:close/>
              </a:path>
            </a:pathLst>
          </a:custGeom>
          <a:solidFill>
            <a:schemeClr val="accent1"/>
          </a:solidFill>
          <a:ln w="25400" algn="ctr">
            <a:solidFill>
              <a:srgbClr val="FFFFFF"/>
            </a:solidFill>
            <a:miter lim="800000"/>
            <a:headEnd/>
            <a:tailEnd/>
          </a:ln>
        </p:spPr>
        <p:txBody>
          <a:bodyPr lIns="102703" tIns="102703" rIns="102703" bIns="102703" anchor="ctr"/>
          <a:lstStyle/>
          <a:p>
            <a:pPr algn="ctr" defTabSz="666750">
              <a:lnSpc>
                <a:spcPct val="90000"/>
              </a:lnSpc>
              <a:spcAft>
                <a:spcPct val="35000"/>
              </a:spcAft>
              <a:defRPr/>
            </a:pPr>
            <a:r>
              <a:rPr lang="en-GB" sz="1400" dirty="0">
                <a:solidFill>
                  <a:srgbClr val="000000"/>
                </a:solidFill>
                <a:latin typeface="Arial"/>
              </a:rPr>
              <a:t>More rapid decline in chronic HF </a:t>
            </a:r>
          </a:p>
        </p:txBody>
      </p:sp>
      <p:sp>
        <p:nvSpPr>
          <p:cNvPr id="77832" name="Freeform 11"/>
          <p:cNvSpPr>
            <a:spLocks noChangeArrowheads="1"/>
          </p:cNvSpPr>
          <p:nvPr/>
        </p:nvSpPr>
        <p:spPr bwMode="auto">
          <a:xfrm>
            <a:off x="4716463" y="4016375"/>
            <a:ext cx="1655762" cy="847725"/>
          </a:xfrm>
          <a:custGeom>
            <a:avLst/>
            <a:gdLst>
              <a:gd name="T0" fmla="*/ 0 w 1866304"/>
              <a:gd name="T1" fmla="*/ 128355 h 933152"/>
              <a:gd name="T2" fmla="*/ 35855 w 1866304"/>
              <a:gd name="T3" fmla="*/ 37595 h 933152"/>
              <a:gd name="T4" fmla="*/ 122417 w 1866304"/>
              <a:gd name="T5" fmla="*/ 0 h 933152"/>
              <a:gd name="T6" fmla="*/ 1346557 w 1866304"/>
              <a:gd name="T7" fmla="*/ 0 h 933152"/>
              <a:gd name="T8" fmla="*/ 1433119 w 1866304"/>
              <a:gd name="T9" fmla="*/ 37595 h 933152"/>
              <a:gd name="T10" fmla="*/ 1468974 w 1866304"/>
              <a:gd name="T11" fmla="*/ 128355 h 933152"/>
              <a:gd name="T12" fmla="*/ 1468974 w 1866304"/>
              <a:gd name="T13" fmla="*/ 641763 h 933152"/>
              <a:gd name="T14" fmla="*/ 1433119 w 1866304"/>
              <a:gd name="T15" fmla="*/ 732524 h 933152"/>
              <a:gd name="T16" fmla="*/ 1346557 w 1866304"/>
              <a:gd name="T17" fmla="*/ 770119 h 933152"/>
              <a:gd name="T18" fmla="*/ 122417 w 1866304"/>
              <a:gd name="T19" fmla="*/ 770119 h 933152"/>
              <a:gd name="T20" fmla="*/ 35855 w 1866304"/>
              <a:gd name="T21" fmla="*/ 732524 h 933152"/>
              <a:gd name="T22" fmla="*/ 0 w 1866304"/>
              <a:gd name="T23" fmla="*/ 641763 h 933152"/>
              <a:gd name="T24" fmla="*/ 0 w 1866304"/>
              <a:gd name="T25" fmla="*/ 128355 h 933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66304"/>
              <a:gd name="T40" fmla="*/ 0 h 933152"/>
              <a:gd name="T41" fmla="*/ 1866304 w 1866304"/>
              <a:gd name="T42" fmla="*/ 933152 h 933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66304" h="933152">
                <a:moveTo>
                  <a:pt x="0" y="155528"/>
                </a:moveTo>
                <a:cubicBezTo>
                  <a:pt x="0" y="114279"/>
                  <a:pt x="16386" y="74720"/>
                  <a:pt x="45553" y="45553"/>
                </a:cubicBezTo>
                <a:cubicBezTo>
                  <a:pt x="74720" y="16386"/>
                  <a:pt x="114279" y="0"/>
                  <a:pt x="155528" y="0"/>
                </a:cubicBezTo>
                <a:lnTo>
                  <a:pt x="1710776" y="0"/>
                </a:lnTo>
                <a:cubicBezTo>
                  <a:pt x="1752025" y="0"/>
                  <a:pt x="1791584" y="16386"/>
                  <a:pt x="1820751" y="45553"/>
                </a:cubicBezTo>
                <a:cubicBezTo>
                  <a:pt x="1849918" y="74720"/>
                  <a:pt x="1866304" y="114279"/>
                  <a:pt x="1866304" y="155528"/>
                </a:cubicBezTo>
                <a:lnTo>
                  <a:pt x="1866304" y="777624"/>
                </a:lnTo>
                <a:cubicBezTo>
                  <a:pt x="1866304" y="818873"/>
                  <a:pt x="1849918" y="858432"/>
                  <a:pt x="1820751" y="887599"/>
                </a:cubicBezTo>
                <a:cubicBezTo>
                  <a:pt x="1791584" y="916766"/>
                  <a:pt x="1752025" y="933152"/>
                  <a:pt x="1710776" y="933152"/>
                </a:cubicBezTo>
                <a:lnTo>
                  <a:pt x="155528" y="933152"/>
                </a:lnTo>
                <a:cubicBezTo>
                  <a:pt x="114279" y="933152"/>
                  <a:pt x="74720" y="916766"/>
                  <a:pt x="45553" y="887599"/>
                </a:cubicBezTo>
                <a:cubicBezTo>
                  <a:pt x="16386" y="858432"/>
                  <a:pt x="0" y="818873"/>
                  <a:pt x="0" y="777624"/>
                </a:cubicBezTo>
                <a:lnTo>
                  <a:pt x="0" y="155528"/>
                </a:lnTo>
                <a:close/>
              </a:path>
            </a:pathLst>
          </a:custGeom>
          <a:solidFill>
            <a:schemeClr val="accent1"/>
          </a:solidFill>
          <a:ln w="25400" algn="ctr">
            <a:solidFill>
              <a:srgbClr val="FFFFFF"/>
            </a:solidFill>
            <a:miter lim="800000"/>
            <a:headEnd/>
            <a:tailEnd/>
          </a:ln>
        </p:spPr>
        <p:txBody>
          <a:bodyPr lIns="102703" tIns="102703" rIns="102703" bIns="102703" anchor="ctr"/>
          <a:lstStyle/>
          <a:p>
            <a:pPr algn="ctr" defTabSz="666750">
              <a:lnSpc>
                <a:spcPct val="90000"/>
              </a:lnSpc>
              <a:spcAft>
                <a:spcPct val="35000"/>
              </a:spcAft>
              <a:defRPr/>
            </a:pPr>
            <a:r>
              <a:rPr lang="en-GB" sz="1400" dirty="0">
                <a:solidFill>
                  <a:srgbClr val="000000"/>
                </a:solidFill>
                <a:latin typeface="Arial"/>
              </a:rPr>
              <a:t>Increased risk of decompensations</a:t>
            </a:r>
          </a:p>
        </p:txBody>
      </p:sp>
      <p:grpSp>
        <p:nvGrpSpPr>
          <p:cNvPr id="2" name="Group 14"/>
          <p:cNvGrpSpPr>
            <a:grpSpLocks/>
          </p:cNvGrpSpPr>
          <p:nvPr/>
        </p:nvGrpSpPr>
        <p:grpSpPr bwMode="auto">
          <a:xfrm>
            <a:off x="6511925" y="5570538"/>
            <a:ext cx="363538" cy="460375"/>
            <a:chOff x="3943079" y="3612145"/>
            <a:chExt cx="364047" cy="461106"/>
          </a:xfrm>
        </p:grpSpPr>
        <p:sp>
          <p:nvSpPr>
            <p:cNvPr id="77850" name="Right Arrow 21"/>
            <p:cNvSpPr>
              <a:spLocks noChangeArrowheads="1"/>
            </p:cNvSpPr>
            <p:nvPr/>
          </p:nvSpPr>
          <p:spPr bwMode="auto">
            <a:xfrm rot="10800000">
              <a:off x="3943079" y="3612145"/>
              <a:ext cx="364047" cy="461106"/>
            </a:xfrm>
            <a:prstGeom prst="rightArrow">
              <a:avLst>
                <a:gd name="adj1" fmla="val 60000"/>
                <a:gd name="adj2" fmla="val 50000"/>
              </a:avLst>
            </a:prstGeom>
            <a:solidFill>
              <a:schemeClr val="hlink"/>
            </a:solidFill>
            <a:ln w="9525">
              <a:noFill/>
              <a:miter lim="800000"/>
              <a:headEnd/>
              <a:tailEnd/>
            </a:ln>
          </p:spPr>
          <p:txBody>
            <a:bodyPr rot="10800000"/>
            <a:lstStyle/>
            <a:p>
              <a:pPr algn="ctr">
                <a:defRPr/>
              </a:pPr>
              <a:endParaRPr lang="en-US" sz="1800" b="1" dirty="0">
                <a:solidFill>
                  <a:srgbClr val="000000"/>
                </a:solidFill>
                <a:latin typeface="Arial"/>
              </a:endParaRPr>
            </a:p>
          </p:txBody>
        </p:sp>
        <p:sp>
          <p:nvSpPr>
            <p:cNvPr id="3" name="Right Arrow 8"/>
            <p:cNvSpPr>
              <a:spLocks noChangeArrowheads="1"/>
            </p:cNvSpPr>
            <p:nvPr/>
          </p:nvSpPr>
          <p:spPr bwMode="auto">
            <a:xfrm>
              <a:off x="4052770" y="3704366"/>
              <a:ext cx="254356" cy="276664"/>
            </a:xfrm>
            <a:prstGeom prst="rect">
              <a:avLst/>
            </a:prstGeom>
            <a:solidFill>
              <a:schemeClr val="hlink"/>
            </a:solidFill>
            <a:ln w="9525">
              <a:noFill/>
              <a:miter lim="800000"/>
              <a:headEnd/>
              <a:tailEnd/>
            </a:ln>
          </p:spPr>
          <p:txBody>
            <a:bodyPr lIns="0" tIns="0" rIns="0" bIns="0" anchor="ctr"/>
            <a:lstStyle/>
            <a:p>
              <a:pPr algn="ctr" defTabSz="844550" fontAlgn="auto">
                <a:lnSpc>
                  <a:spcPct val="90000"/>
                </a:lnSpc>
                <a:spcAft>
                  <a:spcPct val="35000"/>
                </a:spcAft>
                <a:defRPr/>
              </a:pPr>
              <a:endParaRPr lang="en-GB" sz="1900" dirty="0">
                <a:solidFill>
                  <a:srgbClr val="FFFFFF"/>
                </a:solidFill>
                <a:latin typeface="Arial"/>
              </a:endParaRPr>
            </a:p>
          </p:txBody>
        </p:sp>
      </p:grpSp>
      <p:sp>
        <p:nvSpPr>
          <p:cNvPr id="77834" name="Rectangle 51"/>
          <p:cNvSpPr>
            <a:spLocks noChangeArrowheads="1"/>
          </p:cNvSpPr>
          <p:nvPr/>
        </p:nvSpPr>
        <p:spPr bwMode="auto">
          <a:xfrm>
            <a:off x="354013" y="6319177"/>
            <a:ext cx="8686800" cy="431800"/>
          </a:xfrm>
          <a:prstGeom prst="rect">
            <a:avLst/>
          </a:prstGeom>
          <a:noFill/>
          <a:ln w="9525">
            <a:noFill/>
            <a:miter lim="800000"/>
            <a:headEnd/>
            <a:tailEnd/>
          </a:ln>
        </p:spPr>
        <p:txBody>
          <a:bodyPr>
            <a:spAutoFit/>
          </a:bodyPr>
          <a:lstStyle/>
          <a:p>
            <a:pPr algn="r">
              <a:defRPr/>
            </a:pPr>
            <a:r>
              <a:rPr lang="en-GB" sz="1100" dirty="0">
                <a:solidFill>
                  <a:schemeClr val="bg1"/>
                </a:solidFill>
                <a:latin typeface="Arial"/>
                <a:ea typeface="MS PGothic" pitchFamily="34" charset="-128"/>
                <a:cs typeface="Arial" pitchFamily="34" charset="0"/>
              </a:rPr>
              <a:t>1. Alla et al. Heart Fail Rev 2007;12:91–5; </a:t>
            </a:r>
            <a:r>
              <a:rPr lang="en-US" sz="1100" dirty="0">
                <a:solidFill>
                  <a:schemeClr val="bg1"/>
                </a:solidFill>
                <a:latin typeface="Arial"/>
                <a:ea typeface="MS PGothic" pitchFamily="34" charset="-128"/>
                <a:cs typeface="Arial" pitchFamily="34" charset="0"/>
              </a:rPr>
              <a:t>2. </a:t>
            </a:r>
            <a:r>
              <a:rPr lang="en-GB" sz="1100" dirty="0">
                <a:solidFill>
                  <a:schemeClr val="bg1"/>
                </a:solidFill>
                <a:latin typeface="Arial"/>
              </a:rPr>
              <a:t>Cleland et al. Eur Heart J 2003;24:442–636;</a:t>
            </a:r>
            <a:endParaRPr lang="en-GB" sz="1100" dirty="0">
              <a:solidFill>
                <a:schemeClr val="bg1"/>
              </a:solidFill>
              <a:latin typeface="Arial"/>
              <a:ea typeface="MS PGothic" pitchFamily="34" charset="-128"/>
              <a:cs typeface="Arial" pitchFamily="34" charset="0"/>
            </a:endParaRPr>
          </a:p>
          <a:p>
            <a:pPr algn="r">
              <a:defRPr/>
            </a:pPr>
            <a:r>
              <a:rPr lang="en-US" sz="1100" dirty="0">
                <a:solidFill>
                  <a:schemeClr val="bg1"/>
                </a:solidFill>
                <a:latin typeface="Arial"/>
                <a:ea typeface="MS PGothic" pitchFamily="34" charset="-128"/>
                <a:cs typeface="Arial" pitchFamily="34" charset="0"/>
              </a:rPr>
              <a:t>3. </a:t>
            </a:r>
            <a:r>
              <a:rPr lang="en-GB" sz="1100" dirty="0">
                <a:solidFill>
                  <a:schemeClr val="bg1"/>
                </a:solidFill>
                <a:latin typeface="Arial" pitchFamily="34" charset="0"/>
                <a:cs typeface="Arial" pitchFamily="34" charset="0"/>
              </a:rPr>
              <a:t>Gheorghiade et al. Am J Cardiol 2005;96:11G–17G</a:t>
            </a:r>
          </a:p>
        </p:txBody>
      </p:sp>
      <p:sp>
        <p:nvSpPr>
          <p:cNvPr id="77836" name="Rectangle 14"/>
          <p:cNvSpPr>
            <a:spLocks noChangeArrowheads="1"/>
          </p:cNvSpPr>
          <p:nvPr/>
        </p:nvSpPr>
        <p:spPr bwMode="auto">
          <a:xfrm>
            <a:off x="1638300" y="2989263"/>
            <a:ext cx="2173288" cy="304800"/>
          </a:xfrm>
          <a:prstGeom prst="rect">
            <a:avLst/>
          </a:prstGeom>
          <a:noFill/>
          <a:ln w="9525">
            <a:noFill/>
            <a:miter lim="800000"/>
            <a:headEnd/>
            <a:tailEnd/>
          </a:ln>
        </p:spPr>
        <p:txBody>
          <a:bodyPr wrap="none">
            <a:spAutoFit/>
          </a:bodyPr>
          <a:lstStyle/>
          <a:p>
            <a:pPr>
              <a:defRPr/>
            </a:pPr>
            <a:r>
              <a:rPr lang="en-US" sz="1400" dirty="0">
                <a:solidFill>
                  <a:schemeClr val="bg1"/>
                </a:solidFill>
                <a:latin typeface="Arial"/>
              </a:rPr>
              <a:t>Myocardial/renal damage</a:t>
            </a:r>
            <a:endParaRPr lang="en-GB" sz="1400" dirty="0">
              <a:solidFill>
                <a:schemeClr val="bg1"/>
              </a:solidFill>
              <a:latin typeface="Arial"/>
            </a:endParaRPr>
          </a:p>
        </p:txBody>
      </p:sp>
      <p:grpSp>
        <p:nvGrpSpPr>
          <p:cNvPr id="4" name="Group 14"/>
          <p:cNvGrpSpPr>
            <a:grpSpLocks/>
          </p:cNvGrpSpPr>
          <p:nvPr/>
        </p:nvGrpSpPr>
        <p:grpSpPr bwMode="auto">
          <a:xfrm rot="10800000">
            <a:off x="6550025" y="4217988"/>
            <a:ext cx="363538" cy="460375"/>
            <a:chOff x="3943079" y="3612145"/>
            <a:chExt cx="364047" cy="461106"/>
          </a:xfrm>
        </p:grpSpPr>
        <p:sp>
          <p:nvSpPr>
            <p:cNvPr id="77848" name="Right Arrow 21"/>
            <p:cNvSpPr>
              <a:spLocks noChangeArrowheads="1"/>
            </p:cNvSpPr>
            <p:nvPr/>
          </p:nvSpPr>
          <p:spPr bwMode="auto">
            <a:xfrm rot="10800000">
              <a:off x="3943079" y="3612145"/>
              <a:ext cx="364047" cy="461106"/>
            </a:xfrm>
            <a:prstGeom prst="rightArrow">
              <a:avLst>
                <a:gd name="adj1" fmla="val 60000"/>
                <a:gd name="adj2" fmla="val 50000"/>
              </a:avLst>
            </a:prstGeom>
            <a:solidFill>
              <a:schemeClr val="hlink"/>
            </a:solidFill>
            <a:ln w="9525">
              <a:noFill/>
              <a:miter lim="800000"/>
              <a:headEnd/>
              <a:tailEnd/>
            </a:ln>
          </p:spPr>
          <p:txBody>
            <a:bodyPr/>
            <a:lstStyle/>
            <a:p>
              <a:pPr algn="ctr">
                <a:defRPr/>
              </a:pPr>
              <a:endParaRPr lang="en-US" sz="1800" b="1" dirty="0">
                <a:solidFill>
                  <a:srgbClr val="000000"/>
                </a:solidFill>
                <a:latin typeface="Arial"/>
              </a:endParaRPr>
            </a:p>
          </p:txBody>
        </p:sp>
        <p:sp>
          <p:nvSpPr>
            <p:cNvPr id="5" name="Right Arrow 8"/>
            <p:cNvSpPr>
              <a:spLocks noChangeArrowheads="1"/>
            </p:cNvSpPr>
            <p:nvPr/>
          </p:nvSpPr>
          <p:spPr bwMode="auto">
            <a:xfrm>
              <a:off x="4046411" y="3704366"/>
              <a:ext cx="254356" cy="276664"/>
            </a:xfrm>
            <a:prstGeom prst="rect">
              <a:avLst/>
            </a:prstGeom>
            <a:solidFill>
              <a:schemeClr val="hlink"/>
            </a:solidFill>
            <a:ln w="9525">
              <a:noFill/>
              <a:miter lim="800000"/>
              <a:headEnd/>
              <a:tailEnd/>
            </a:ln>
          </p:spPr>
          <p:txBody>
            <a:bodyPr rot="10800000" lIns="0" tIns="0" rIns="0" bIns="0" anchor="ctr"/>
            <a:lstStyle/>
            <a:p>
              <a:pPr algn="ctr" defTabSz="844550" fontAlgn="auto">
                <a:lnSpc>
                  <a:spcPct val="90000"/>
                </a:lnSpc>
                <a:spcAft>
                  <a:spcPct val="35000"/>
                </a:spcAft>
                <a:defRPr/>
              </a:pPr>
              <a:endParaRPr lang="en-GB" sz="1900" dirty="0">
                <a:solidFill>
                  <a:srgbClr val="FFFFFF"/>
                </a:solidFill>
                <a:latin typeface="Arial"/>
              </a:endParaRPr>
            </a:p>
          </p:txBody>
        </p:sp>
      </p:grpSp>
      <p:grpSp>
        <p:nvGrpSpPr>
          <p:cNvPr id="6" name="Group 14"/>
          <p:cNvGrpSpPr>
            <a:grpSpLocks/>
          </p:cNvGrpSpPr>
          <p:nvPr/>
        </p:nvGrpSpPr>
        <p:grpSpPr bwMode="auto">
          <a:xfrm rot="-7688531">
            <a:off x="7369969" y="3542506"/>
            <a:ext cx="363538" cy="460375"/>
            <a:chOff x="3943079" y="3612145"/>
            <a:chExt cx="364047" cy="461106"/>
          </a:xfrm>
        </p:grpSpPr>
        <p:sp>
          <p:nvSpPr>
            <p:cNvPr id="77846" name="Right Arrow 21"/>
            <p:cNvSpPr>
              <a:spLocks noChangeArrowheads="1"/>
            </p:cNvSpPr>
            <p:nvPr/>
          </p:nvSpPr>
          <p:spPr bwMode="auto">
            <a:xfrm rot="10800000">
              <a:off x="3943079" y="3612145"/>
              <a:ext cx="364047" cy="461106"/>
            </a:xfrm>
            <a:prstGeom prst="rightArrow">
              <a:avLst>
                <a:gd name="adj1" fmla="val 60000"/>
                <a:gd name="adj2" fmla="val 50000"/>
              </a:avLst>
            </a:prstGeom>
            <a:solidFill>
              <a:schemeClr val="hlink"/>
            </a:solidFill>
            <a:ln w="9525">
              <a:noFill/>
              <a:miter lim="800000"/>
              <a:headEnd/>
              <a:tailEnd/>
            </a:ln>
          </p:spPr>
          <p:txBody>
            <a:bodyPr rot="10800000" vert="eaVert"/>
            <a:lstStyle/>
            <a:p>
              <a:pPr algn="ctr">
                <a:defRPr/>
              </a:pPr>
              <a:endParaRPr lang="en-US" sz="1800" b="1" dirty="0">
                <a:solidFill>
                  <a:srgbClr val="000000"/>
                </a:solidFill>
                <a:latin typeface="Arial"/>
              </a:endParaRPr>
            </a:p>
          </p:txBody>
        </p:sp>
        <p:sp>
          <p:nvSpPr>
            <p:cNvPr id="7" name="Right Arrow 8"/>
            <p:cNvSpPr>
              <a:spLocks noChangeArrowheads="1"/>
            </p:cNvSpPr>
            <p:nvPr/>
          </p:nvSpPr>
          <p:spPr bwMode="auto">
            <a:xfrm>
              <a:off x="4050425" y="3703147"/>
              <a:ext cx="254356" cy="276664"/>
            </a:xfrm>
            <a:prstGeom prst="rect">
              <a:avLst/>
            </a:prstGeom>
            <a:solidFill>
              <a:schemeClr val="hlink"/>
            </a:solidFill>
            <a:ln w="9525">
              <a:noFill/>
              <a:miter lim="800000"/>
              <a:headEnd/>
              <a:tailEnd/>
            </a:ln>
          </p:spPr>
          <p:txBody>
            <a:bodyPr vert="eaVert" lIns="0" tIns="0" rIns="0" bIns="0" anchor="ctr"/>
            <a:lstStyle/>
            <a:p>
              <a:pPr algn="ctr" defTabSz="844550" fontAlgn="auto">
                <a:lnSpc>
                  <a:spcPct val="90000"/>
                </a:lnSpc>
                <a:spcAft>
                  <a:spcPct val="35000"/>
                </a:spcAft>
                <a:defRPr/>
              </a:pPr>
              <a:endParaRPr lang="en-GB" sz="1900" dirty="0">
                <a:solidFill>
                  <a:srgbClr val="FFFFFF"/>
                </a:solidFill>
                <a:latin typeface="Arial"/>
              </a:endParaRPr>
            </a:p>
          </p:txBody>
        </p:sp>
      </p:grpSp>
      <p:grpSp>
        <p:nvGrpSpPr>
          <p:cNvPr id="8" name="Group 14"/>
          <p:cNvGrpSpPr>
            <a:grpSpLocks/>
          </p:cNvGrpSpPr>
          <p:nvPr/>
        </p:nvGrpSpPr>
        <p:grpSpPr bwMode="auto">
          <a:xfrm rot="-5400000">
            <a:off x="7689057" y="4883944"/>
            <a:ext cx="363537" cy="460375"/>
            <a:chOff x="3943079" y="3612145"/>
            <a:chExt cx="364047" cy="461106"/>
          </a:xfrm>
        </p:grpSpPr>
        <p:sp>
          <p:nvSpPr>
            <p:cNvPr id="77844" name="Right Arrow 21"/>
            <p:cNvSpPr>
              <a:spLocks noChangeArrowheads="1"/>
            </p:cNvSpPr>
            <p:nvPr/>
          </p:nvSpPr>
          <p:spPr bwMode="auto">
            <a:xfrm rot="10800000">
              <a:off x="3943079" y="3612145"/>
              <a:ext cx="364047" cy="461106"/>
            </a:xfrm>
            <a:prstGeom prst="rightArrow">
              <a:avLst>
                <a:gd name="adj1" fmla="val 60000"/>
                <a:gd name="adj2" fmla="val 50000"/>
              </a:avLst>
            </a:prstGeom>
            <a:solidFill>
              <a:schemeClr val="hlink"/>
            </a:solidFill>
            <a:ln w="9525">
              <a:noFill/>
              <a:miter lim="800000"/>
              <a:headEnd/>
              <a:tailEnd/>
            </a:ln>
          </p:spPr>
          <p:txBody>
            <a:bodyPr rot="10800000" vert="eaVert"/>
            <a:lstStyle/>
            <a:p>
              <a:pPr algn="ctr">
                <a:defRPr/>
              </a:pPr>
              <a:endParaRPr lang="en-US" sz="1800" b="1" dirty="0">
                <a:solidFill>
                  <a:srgbClr val="000000"/>
                </a:solidFill>
                <a:latin typeface="Arial"/>
              </a:endParaRPr>
            </a:p>
          </p:txBody>
        </p:sp>
        <p:sp>
          <p:nvSpPr>
            <p:cNvPr id="14" name="Right Arrow 8"/>
            <p:cNvSpPr>
              <a:spLocks noChangeArrowheads="1"/>
            </p:cNvSpPr>
            <p:nvPr/>
          </p:nvSpPr>
          <p:spPr bwMode="auto">
            <a:xfrm>
              <a:off x="4048001" y="3704367"/>
              <a:ext cx="254356" cy="276664"/>
            </a:xfrm>
            <a:prstGeom prst="rect">
              <a:avLst/>
            </a:prstGeom>
            <a:solidFill>
              <a:schemeClr val="hlink"/>
            </a:solidFill>
            <a:ln w="9525">
              <a:noFill/>
              <a:miter lim="800000"/>
              <a:headEnd/>
              <a:tailEnd/>
            </a:ln>
          </p:spPr>
          <p:txBody>
            <a:bodyPr rot="10800000" lIns="0" tIns="0" rIns="0" bIns="0" anchor="ctr"/>
            <a:lstStyle/>
            <a:p>
              <a:pPr algn="ctr" defTabSz="844550" fontAlgn="auto">
                <a:lnSpc>
                  <a:spcPct val="90000"/>
                </a:lnSpc>
                <a:spcAft>
                  <a:spcPct val="35000"/>
                </a:spcAft>
                <a:defRPr/>
              </a:pPr>
              <a:endParaRPr lang="en-GB" sz="1900" dirty="0">
                <a:solidFill>
                  <a:srgbClr val="FFFFFF"/>
                </a:solidFill>
                <a:latin typeface="Arial"/>
              </a:endParaRPr>
            </a:p>
          </p:txBody>
        </p:sp>
      </p:grpSp>
      <p:grpSp>
        <p:nvGrpSpPr>
          <p:cNvPr id="9" name="Group 14"/>
          <p:cNvGrpSpPr>
            <a:grpSpLocks/>
          </p:cNvGrpSpPr>
          <p:nvPr/>
        </p:nvGrpSpPr>
        <p:grpSpPr bwMode="auto">
          <a:xfrm rot="5400000">
            <a:off x="5412582" y="4883944"/>
            <a:ext cx="363537" cy="460375"/>
            <a:chOff x="3943079" y="3612145"/>
            <a:chExt cx="364047" cy="461106"/>
          </a:xfrm>
        </p:grpSpPr>
        <p:sp>
          <p:nvSpPr>
            <p:cNvPr id="77842" name="Right Arrow 21"/>
            <p:cNvSpPr>
              <a:spLocks noChangeArrowheads="1"/>
            </p:cNvSpPr>
            <p:nvPr/>
          </p:nvSpPr>
          <p:spPr bwMode="auto">
            <a:xfrm rot="10800000">
              <a:off x="3943079" y="3612145"/>
              <a:ext cx="364047" cy="461106"/>
            </a:xfrm>
            <a:prstGeom prst="rightArrow">
              <a:avLst>
                <a:gd name="adj1" fmla="val 60000"/>
                <a:gd name="adj2" fmla="val 50000"/>
              </a:avLst>
            </a:prstGeom>
            <a:solidFill>
              <a:schemeClr val="hlink"/>
            </a:solidFill>
            <a:ln w="9525">
              <a:noFill/>
              <a:miter lim="800000"/>
              <a:headEnd/>
              <a:tailEnd/>
            </a:ln>
          </p:spPr>
          <p:txBody>
            <a:bodyPr vert="eaVert"/>
            <a:lstStyle/>
            <a:p>
              <a:pPr algn="ctr">
                <a:defRPr/>
              </a:pPr>
              <a:endParaRPr lang="en-US" sz="1800" b="1" dirty="0">
                <a:solidFill>
                  <a:srgbClr val="000000"/>
                </a:solidFill>
                <a:latin typeface="Arial"/>
              </a:endParaRPr>
            </a:p>
          </p:txBody>
        </p:sp>
        <p:sp>
          <p:nvSpPr>
            <p:cNvPr id="23" name="Right Arrow 8"/>
            <p:cNvSpPr>
              <a:spLocks noChangeArrowheads="1"/>
            </p:cNvSpPr>
            <p:nvPr/>
          </p:nvSpPr>
          <p:spPr bwMode="auto">
            <a:xfrm>
              <a:off x="4052769" y="3704366"/>
              <a:ext cx="254356" cy="276664"/>
            </a:xfrm>
            <a:prstGeom prst="rect">
              <a:avLst/>
            </a:prstGeom>
            <a:solidFill>
              <a:schemeClr val="hlink"/>
            </a:solidFill>
            <a:ln w="9525">
              <a:noFill/>
              <a:miter lim="800000"/>
              <a:headEnd/>
              <a:tailEnd/>
            </a:ln>
          </p:spPr>
          <p:txBody>
            <a:bodyPr lIns="0" tIns="0" rIns="0" bIns="0" anchor="ctr"/>
            <a:lstStyle/>
            <a:p>
              <a:pPr algn="ctr" defTabSz="844550" fontAlgn="auto">
                <a:lnSpc>
                  <a:spcPct val="90000"/>
                </a:lnSpc>
                <a:spcAft>
                  <a:spcPct val="35000"/>
                </a:spcAft>
                <a:defRPr/>
              </a:pPr>
              <a:endParaRPr lang="en-GB" sz="1900" dirty="0">
                <a:solidFill>
                  <a:srgbClr val="FFFFFF"/>
                </a:solidFill>
                <a:latin typeface="Arial"/>
              </a:endParaRPr>
            </a:p>
          </p:txBody>
        </p:sp>
      </p:grpSp>
      <p:sp>
        <p:nvSpPr>
          <p:cNvPr id="77854" name="Rectangle 14"/>
          <p:cNvSpPr>
            <a:spLocks noChangeArrowheads="1"/>
          </p:cNvSpPr>
          <p:nvPr/>
        </p:nvSpPr>
        <p:spPr bwMode="auto">
          <a:xfrm rot="16200000">
            <a:off x="-534193" y="4293394"/>
            <a:ext cx="2133600" cy="274637"/>
          </a:xfrm>
          <a:prstGeom prst="rect">
            <a:avLst/>
          </a:prstGeom>
          <a:noFill/>
          <a:ln w="9525">
            <a:noFill/>
            <a:miter lim="800000"/>
            <a:headEnd/>
            <a:tailEnd/>
          </a:ln>
        </p:spPr>
        <p:txBody>
          <a:bodyPr wrap="none">
            <a:spAutoFit/>
          </a:bodyPr>
          <a:lstStyle/>
          <a:p>
            <a:pPr algn="ctr">
              <a:defRPr/>
            </a:pPr>
            <a:r>
              <a:rPr lang="en-US" sz="1200" dirty="0">
                <a:solidFill>
                  <a:schemeClr val="bg1"/>
                </a:solidFill>
                <a:latin typeface="Arial"/>
              </a:rPr>
              <a:t>Cardiac and/or renal function</a:t>
            </a:r>
            <a:endParaRPr lang="en-GB" sz="1200" dirty="0">
              <a:solidFill>
                <a:schemeClr val="bg1"/>
              </a:solidFill>
              <a:latin typeface="Arial"/>
            </a:endParaRPr>
          </a:p>
        </p:txBody>
      </p:sp>
      <p:sp>
        <p:nvSpPr>
          <p:cNvPr id="77855" name="Rectangle 14"/>
          <p:cNvSpPr>
            <a:spLocks noChangeArrowheads="1"/>
          </p:cNvSpPr>
          <p:nvPr/>
        </p:nvSpPr>
        <p:spPr bwMode="auto">
          <a:xfrm>
            <a:off x="2339975" y="5738813"/>
            <a:ext cx="522288" cy="274637"/>
          </a:xfrm>
          <a:prstGeom prst="rect">
            <a:avLst/>
          </a:prstGeom>
          <a:noFill/>
          <a:ln w="9525">
            <a:noFill/>
            <a:miter lim="800000"/>
            <a:headEnd/>
            <a:tailEnd/>
          </a:ln>
        </p:spPr>
        <p:txBody>
          <a:bodyPr wrap="none">
            <a:spAutoFit/>
          </a:bodyPr>
          <a:lstStyle/>
          <a:p>
            <a:pPr algn="ctr">
              <a:defRPr/>
            </a:pPr>
            <a:r>
              <a:rPr lang="en-US" sz="1200" dirty="0">
                <a:solidFill>
                  <a:schemeClr val="bg1"/>
                </a:solidFill>
                <a:latin typeface="Arial"/>
              </a:rPr>
              <a:t>Time</a:t>
            </a:r>
            <a:endParaRPr lang="en-GB" sz="1200" dirty="0">
              <a:solidFill>
                <a:schemeClr val="bg1"/>
              </a:solidFill>
              <a:latin typeface="Arial"/>
            </a:endParaRPr>
          </a:p>
        </p:txBody>
      </p:sp>
      <p:sp>
        <p:nvSpPr>
          <p:cNvPr id="77856" name="Rectangle 14"/>
          <p:cNvSpPr>
            <a:spLocks noChangeArrowheads="1"/>
          </p:cNvSpPr>
          <p:nvPr/>
        </p:nvSpPr>
        <p:spPr bwMode="auto">
          <a:xfrm>
            <a:off x="895350" y="4160838"/>
            <a:ext cx="1169988" cy="274637"/>
          </a:xfrm>
          <a:prstGeom prst="rect">
            <a:avLst/>
          </a:prstGeom>
          <a:noFill/>
          <a:ln w="9525">
            <a:noFill/>
            <a:miter lim="800000"/>
            <a:headEnd/>
            <a:tailEnd/>
          </a:ln>
        </p:spPr>
        <p:txBody>
          <a:bodyPr wrap="none">
            <a:spAutoFit/>
          </a:bodyPr>
          <a:lstStyle/>
          <a:p>
            <a:pPr algn="ctr">
              <a:defRPr/>
            </a:pPr>
            <a:r>
              <a:rPr lang="en-US" sz="1200" dirty="0">
                <a:solidFill>
                  <a:schemeClr val="bg1"/>
                </a:solidFill>
                <a:latin typeface="Arial"/>
              </a:rPr>
              <a:t>Hospitalization</a:t>
            </a:r>
            <a:endParaRPr lang="en-GB" sz="1200" dirty="0">
              <a:solidFill>
                <a:schemeClr val="bg1"/>
              </a:solidFill>
              <a:latin typeface="Arial"/>
            </a:endParaRPr>
          </a:p>
        </p:txBody>
      </p:sp>
      <p:sp>
        <p:nvSpPr>
          <p:cNvPr id="77857" name="Rectangle 14"/>
          <p:cNvSpPr>
            <a:spLocks noChangeArrowheads="1"/>
          </p:cNvSpPr>
          <p:nvPr/>
        </p:nvSpPr>
        <p:spPr bwMode="auto">
          <a:xfrm>
            <a:off x="2184400" y="4643438"/>
            <a:ext cx="1169988" cy="274637"/>
          </a:xfrm>
          <a:prstGeom prst="rect">
            <a:avLst/>
          </a:prstGeom>
          <a:noFill/>
          <a:ln w="9525">
            <a:noFill/>
            <a:miter lim="800000"/>
            <a:headEnd/>
            <a:tailEnd/>
          </a:ln>
        </p:spPr>
        <p:txBody>
          <a:bodyPr wrap="none">
            <a:spAutoFit/>
          </a:bodyPr>
          <a:lstStyle/>
          <a:p>
            <a:pPr algn="ctr">
              <a:defRPr/>
            </a:pPr>
            <a:r>
              <a:rPr lang="en-US" sz="1200" dirty="0">
                <a:solidFill>
                  <a:schemeClr val="bg1"/>
                </a:solidFill>
                <a:latin typeface="Arial"/>
              </a:rPr>
              <a:t>Hospitalization</a:t>
            </a:r>
            <a:endParaRPr lang="en-GB" sz="1200" dirty="0">
              <a:solidFill>
                <a:schemeClr val="bg1"/>
              </a:solidFill>
              <a:latin typeface="Arial"/>
            </a:endParaRPr>
          </a:p>
        </p:txBody>
      </p:sp>
      <p:sp>
        <p:nvSpPr>
          <p:cNvPr id="77858" name="Rectangle 14"/>
          <p:cNvSpPr>
            <a:spLocks noChangeArrowheads="1"/>
          </p:cNvSpPr>
          <p:nvPr/>
        </p:nvSpPr>
        <p:spPr bwMode="auto">
          <a:xfrm>
            <a:off x="3162300" y="5046663"/>
            <a:ext cx="1169988" cy="274637"/>
          </a:xfrm>
          <a:prstGeom prst="rect">
            <a:avLst/>
          </a:prstGeom>
          <a:noFill/>
          <a:ln w="9525">
            <a:noFill/>
            <a:miter lim="800000"/>
            <a:headEnd/>
            <a:tailEnd/>
          </a:ln>
        </p:spPr>
        <p:txBody>
          <a:bodyPr wrap="none">
            <a:spAutoFit/>
          </a:bodyPr>
          <a:lstStyle/>
          <a:p>
            <a:pPr algn="ctr">
              <a:defRPr/>
            </a:pPr>
            <a:r>
              <a:rPr lang="en-US" sz="1200" dirty="0">
                <a:solidFill>
                  <a:schemeClr val="bg1"/>
                </a:solidFill>
                <a:latin typeface="Arial"/>
              </a:rPr>
              <a:t>Hospitalization</a:t>
            </a:r>
            <a:endParaRPr lang="en-GB" sz="1200" dirty="0">
              <a:solidFill>
                <a:schemeClr val="bg1"/>
              </a:solidFill>
              <a:latin typeface="Arial"/>
            </a:endParaRPr>
          </a:p>
        </p:txBody>
      </p:sp>
      <p:sp>
        <p:nvSpPr>
          <p:cNvPr id="117810" name="Rectangle 51"/>
          <p:cNvSpPr>
            <a:spLocks noChangeArrowheads="1"/>
          </p:cNvSpPr>
          <p:nvPr/>
        </p:nvSpPr>
        <p:spPr bwMode="auto">
          <a:xfrm>
            <a:off x="357188" y="6037263"/>
            <a:ext cx="8686800" cy="261937"/>
          </a:xfrm>
          <a:prstGeom prst="rect">
            <a:avLst/>
          </a:prstGeom>
          <a:noFill/>
          <a:ln w="9525">
            <a:noFill/>
            <a:miter lim="800000"/>
            <a:headEnd/>
            <a:tailEnd/>
          </a:ln>
        </p:spPr>
        <p:txBody>
          <a:bodyPr>
            <a:spAutoFit/>
          </a:bodyPr>
          <a:lstStyle/>
          <a:p>
            <a:pPr eaLnBrk="0" hangingPunct="0"/>
            <a:r>
              <a:rPr lang="en-GB" sz="1100" dirty="0">
                <a:solidFill>
                  <a:schemeClr val="bg1"/>
                </a:solidFill>
                <a:cs typeface="Arial" charset="0"/>
              </a:rPr>
              <a:t>LV=left ventricular</a:t>
            </a:r>
            <a:endParaRPr lang="it-IT" sz="1100" dirty="0">
              <a:solidFill>
                <a:schemeClr val="bg1"/>
              </a:solidFill>
              <a:ea typeface="MS PGothic" pitchFamily="34" charset="-128"/>
              <a:cs typeface="Arial" charset="0"/>
            </a:endParaRPr>
          </a:p>
        </p:txBody>
      </p:sp>
    </p:spTree>
    <p:extLst>
      <p:ext uri="{BB962C8B-B14F-4D97-AF65-F5344CB8AC3E}">
        <p14:creationId xmlns="" xmlns:p14="http://schemas.microsoft.com/office/powerpoint/2010/main" val="97090154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c9Ahy_YuU.uGmquKOdCF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kjCXl.NH0uqu.P5i9Fa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kjCXl.NH0uqu.P5i9Fa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JkjCXl.NH0uqu.P5i9Fam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kjCXl.NH0uqu.P5i9Fa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c9Ahy_YuU.uGmquKOdCFQ"/>
</p:tagLst>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TotalTime>
  <Words>13958</Words>
  <Application>Microsoft Office PowerPoint</Application>
  <PresentationFormat>Diavoorstelling (4:3)</PresentationFormat>
  <Paragraphs>1400</Paragraphs>
  <Slides>39</Slides>
  <Notes>36</Notes>
  <HiddenSlides>0</HiddenSlides>
  <MMClips>0</MMClips>
  <ScaleCrop>false</ScaleCrop>
  <HeadingPairs>
    <vt:vector size="6" baseType="variant">
      <vt:variant>
        <vt:lpstr>Thema</vt:lpstr>
      </vt:variant>
      <vt:variant>
        <vt:i4>1</vt:i4>
      </vt:variant>
      <vt:variant>
        <vt:lpstr>Ingesloten OLE-bronprogramma's</vt:lpstr>
      </vt:variant>
      <vt:variant>
        <vt:i4>1</vt:i4>
      </vt:variant>
      <vt:variant>
        <vt:lpstr>Diatitels</vt:lpstr>
      </vt:variant>
      <vt:variant>
        <vt:i4>39</vt:i4>
      </vt:variant>
    </vt:vector>
  </HeadingPairs>
  <TitlesOfParts>
    <vt:vector size="41" baseType="lpstr">
      <vt:lpstr>Office-thema</vt:lpstr>
      <vt:lpstr>CorelDRAW</vt:lpstr>
      <vt:lpstr>Heart failure has two distinctive subtypes</vt:lpstr>
      <vt:lpstr>Acute heart failure presentation in the ER Pulmonary congestion</vt:lpstr>
      <vt:lpstr>Mortality following admission for acute heart failure exceeds that of most cancers</vt:lpstr>
      <vt:lpstr>Hospitalization for acute heart failure is a significant and growing healthcare burden</vt:lpstr>
      <vt:lpstr>Current therapies do not provide optimal relief from acute heart failure signs and symptoms</vt:lpstr>
      <vt:lpstr>Patients have a poor prognosis following heart failure hospitalization</vt:lpstr>
      <vt:lpstr>Acute heart failure is associated with high in-hospital mortality</vt:lpstr>
      <vt:lpstr>Several factors are associated with poor 1-year mortality in patients with acute heart failure</vt:lpstr>
      <vt:lpstr>The pathophysiology of heart failure results in an increasingly downward spiral</vt:lpstr>
      <vt:lpstr>The pathophysiology of acute heart failure remains poorly understood</vt:lpstr>
      <vt:lpstr>Facing the challenges of AHF complex syndrome with three main pathophysiological components</vt:lpstr>
      <vt:lpstr>Signalling exists between the heart and kidneys in acute heart failure</vt:lpstr>
      <vt:lpstr>Myocardial injury is an important marker in heart failure</vt:lpstr>
      <vt:lpstr>Acute heart failure syndrome episodes are associated with transient increases in NT-proBNP and troponin I, a marker of cell injury/death1</vt:lpstr>
      <vt:lpstr>RELAX AHF: increases from baseline in hs-cTnT levels are associated with increased mortality in patients with AHF</vt:lpstr>
      <vt:lpstr>Cell death and injury in heart failure: multiple mechanisms and evolving concepts</vt:lpstr>
      <vt:lpstr>Inflammatory cytokine expression is associated with worsening renal function, cardiac stress and increased mortality in acute heart failure</vt:lpstr>
      <vt:lpstr>Dia 18</vt:lpstr>
      <vt:lpstr>Episodes of acute heart failure are associated with increased oxidative stress and collagen synthesis</vt:lpstr>
      <vt:lpstr>Renal impairment is common in patients with heart failure</vt:lpstr>
      <vt:lpstr>Worsening renal function (WRF) is associated with poor prognosis in patients hospitalized for AHF</vt:lpstr>
      <vt:lpstr>RELAX AHF: worsening renal function increases the risk of 180-day mortality in patients with AHF</vt:lpstr>
      <vt:lpstr>RELAX AHF: worsening renal function increases the risk of 180-day mortality in patients with AHF</vt:lpstr>
      <vt:lpstr>The evidence base for many commonly used acute heart failure treatments is limited with no proven long-term benefits</vt:lpstr>
      <vt:lpstr>Large randomized controlled trials in acute heart failure have failed to demonstrate outcome benefits</vt:lpstr>
      <vt:lpstr>There is a need for therapeutic advances in acute heart failure</vt:lpstr>
      <vt:lpstr>Treatment of acute heart failure: immediate, intermediate and long-term goals</vt:lpstr>
      <vt:lpstr>There are four essential endpoints for assessing acute heart failure therapies</vt:lpstr>
      <vt:lpstr>Relaxin-2 and Serelaxin </vt:lpstr>
      <vt:lpstr>Serelaxin is a recombinant form of the human hormone relaxin-2 that acts directly on CV tissues</vt:lpstr>
      <vt:lpstr>Serelaxin triggers multiple pathways following binding to its receptor</vt:lpstr>
      <vt:lpstr>Relaxin mediates maternal hemodynamic improvements during pregnancy</vt:lpstr>
      <vt:lpstr>Relaxin is expressed in myocardial tissues and levels are elevated in patients with heart failure</vt:lpstr>
      <vt:lpstr>Serelaxin has potential multi-mechanistic effects which may address the pathophysiology of AHF</vt:lpstr>
      <vt:lpstr>RELAX-AHF: study design</vt:lpstr>
      <vt:lpstr>RELAX-AHF: key inclusion criteria</vt:lpstr>
      <vt:lpstr>RELAX-AHF:  key exclusion criteria</vt:lpstr>
      <vt:lpstr>RELAX-AHF Conclusions: Key results Serelaxin may represent an important new treatment option for patients with AHF</vt:lpstr>
      <vt:lpstr>Dia 39</vt:lpstr>
    </vt:vector>
  </TitlesOfParts>
  <Company>MEDCON Europe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Onno Kaagman</dc:creator>
  <cp:lastModifiedBy>Onno</cp:lastModifiedBy>
  <cp:revision>40</cp:revision>
  <dcterms:created xsi:type="dcterms:W3CDTF">2013-04-15T08:15:24Z</dcterms:created>
  <dcterms:modified xsi:type="dcterms:W3CDTF">2013-12-30T13:58:57Z</dcterms:modified>
</cp:coreProperties>
</file>