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84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2" b="1" i="0" u="none" strike="noStrike" baseline="0" dirty="0" err="1" smtClean="0">
                <a:solidFill>
                  <a:schemeClr val="bg1"/>
                </a:solidFill>
                <a:effectLst/>
              </a:rPr>
              <a:t>Evolocumab</a:t>
            </a:r>
            <a:r>
              <a:rPr lang="en-US" sz="1862" b="1" i="0" u="none" strike="noStrike" baseline="0" dirty="0" smtClean="0">
                <a:solidFill>
                  <a:schemeClr val="bg1"/>
                </a:solidFill>
                <a:effectLst/>
              </a:rPr>
              <a:t> vs placebo </a:t>
            </a:r>
            <a:r>
              <a:rPr lang="en-US" sz="1862" b="1" i="0" u="none" strike="noStrike" baseline="0" smtClean="0">
                <a:solidFill>
                  <a:schemeClr val="bg1"/>
                </a:solidFill>
                <a:effectLst/>
              </a:rPr>
              <a:t>– DMT2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6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5"/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upArrow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LDL-C</c:v>
                </c:pt>
                <c:pt idx="1">
                  <c:v>non-HDL-C</c:v>
                </c:pt>
                <c:pt idx="2">
                  <c:v>Total C</c:v>
                </c:pt>
                <c:pt idx="3">
                  <c:v>Triglycerides</c:v>
                </c:pt>
                <c:pt idx="4">
                  <c:v>Lipo(a)</c:v>
                </c:pt>
                <c:pt idx="5">
                  <c:v>HDL-C</c:v>
                </c:pt>
              </c:strCache>
            </c:strRef>
          </c:cat>
          <c:val>
            <c:numRef>
              <c:f>Tabelle1!$B$2:$B$7</c:f>
              <c:numCache>
                <c:formatCode>0%</c:formatCode>
                <c:ptCount val="6"/>
                <c:pt idx="0">
                  <c:v>-0.6</c:v>
                </c:pt>
                <c:pt idx="1">
                  <c:v>-0.55000000000000004</c:v>
                </c:pt>
                <c:pt idx="2">
                  <c:v>-0.38</c:v>
                </c:pt>
                <c:pt idx="3">
                  <c:v>-0.23</c:v>
                </c:pt>
                <c:pt idx="4">
                  <c:v>-0.31</c:v>
                </c:pt>
                <c:pt idx="5">
                  <c:v>7.0000000000000007E-2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8278040"/>
        <c:axId val="438278432"/>
      </c:barChart>
      <c:catAx>
        <c:axId val="438278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8278432"/>
        <c:crosses val="autoZero"/>
        <c:auto val="1"/>
        <c:lblAlgn val="ctr"/>
        <c:lblOffset val="100"/>
        <c:noMultiLvlLbl val="0"/>
      </c:catAx>
      <c:valAx>
        <c:axId val="43827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38278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2" b="1" i="0" u="none" strike="noStrike" baseline="0" dirty="0" err="1" smtClean="0">
                <a:solidFill>
                  <a:schemeClr val="bg1"/>
                </a:solidFill>
                <a:effectLst/>
              </a:rPr>
              <a:t>Evolocumab</a:t>
            </a:r>
            <a:r>
              <a:rPr lang="en-US" sz="1862" b="1" i="0" u="none" strike="noStrike" baseline="0" dirty="0" smtClean="0">
                <a:solidFill>
                  <a:schemeClr val="bg1"/>
                </a:solidFill>
                <a:effectLst/>
              </a:rPr>
              <a:t> vs placebo – No DM</a:t>
            </a:r>
            <a:endParaRPr lang="en-US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118924887193571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6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5"/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upArrow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LDL-C</c:v>
                </c:pt>
                <c:pt idx="1">
                  <c:v>non-HDL-C</c:v>
                </c:pt>
                <c:pt idx="2">
                  <c:v>Total C</c:v>
                </c:pt>
                <c:pt idx="3">
                  <c:v>Triglycerides</c:v>
                </c:pt>
                <c:pt idx="4">
                  <c:v>Lipo(a)</c:v>
                </c:pt>
                <c:pt idx="5">
                  <c:v>HDL-C</c:v>
                </c:pt>
              </c:strCache>
            </c:strRef>
          </c:cat>
          <c:val>
            <c:numRef>
              <c:f>Tabelle1!$B$2:$B$7</c:f>
              <c:numCache>
                <c:formatCode>0%</c:formatCode>
                <c:ptCount val="6"/>
                <c:pt idx="0">
                  <c:v>-0.66</c:v>
                </c:pt>
                <c:pt idx="1">
                  <c:v>-0.57999999999999996</c:v>
                </c:pt>
                <c:pt idx="2">
                  <c:v>-0.4</c:v>
                </c:pt>
                <c:pt idx="3">
                  <c:v>-0.17</c:v>
                </c:pt>
                <c:pt idx="4">
                  <c:v>-0.28999999999999998</c:v>
                </c:pt>
                <c:pt idx="5">
                  <c:v>7.0000000000000007E-2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8279216"/>
        <c:axId val="441238968"/>
      </c:barChart>
      <c:catAx>
        <c:axId val="438279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1238968"/>
        <c:crosses val="autoZero"/>
        <c:auto val="1"/>
        <c:lblAlgn val="ctr"/>
        <c:lblOffset val="100"/>
        <c:noMultiLvlLbl val="0"/>
      </c:catAx>
      <c:valAx>
        <c:axId val="441238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3827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2" b="1" i="0" u="none" strike="noStrike" baseline="0" dirty="0" err="1" smtClean="0">
                <a:solidFill>
                  <a:schemeClr val="bg1"/>
                </a:solidFill>
                <a:effectLst/>
              </a:rPr>
              <a:t>Evolocumab</a:t>
            </a:r>
            <a:r>
              <a:rPr lang="en-US" sz="1862" b="1" i="0" u="none" strike="noStrike" baseline="0" dirty="0" smtClean="0">
                <a:solidFill>
                  <a:schemeClr val="bg1"/>
                </a:solidFill>
                <a:effectLst/>
              </a:rPr>
              <a:t> vs ezetimibe </a:t>
            </a:r>
            <a:r>
              <a:rPr lang="en-US" sz="1862" b="1" i="0" u="none" strike="noStrike" baseline="0" smtClean="0">
                <a:solidFill>
                  <a:schemeClr val="bg1"/>
                </a:solidFill>
                <a:effectLst/>
              </a:rPr>
              <a:t>– DMT2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6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5"/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upArrow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LDL-C</c:v>
                </c:pt>
                <c:pt idx="1">
                  <c:v>non-HDL-C</c:v>
                </c:pt>
                <c:pt idx="2">
                  <c:v>Total C</c:v>
                </c:pt>
                <c:pt idx="3">
                  <c:v>Triglycerides</c:v>
                </c:pt>
                <c:pt idx="4">
                  <c:v>Lipo(a)</c:v>
                </c:pt>
                <c:pt idx="5">
                  <c:v>HDL-C</c:v>
                </c:pt>
              </c:strCache>
            </c:strRef>
          </c:cat>
          <c:val>
            <c:numRef>
              <c:f>Tabelle1!$B$2:$B$7</c:f>
              <c:numCache>
                <c:formatCode>0%</c:formatCode>
                <c:ptCount val="6"/>
                <c:pt idx="0">
                  <c:v>-0.39</c:v>
                </c:pt>
                <c:pt idx="1">
                  <c:v>-0.34</c:v>
                </c:pt>
                <c:pt idx="2">
                  <c:v>-0.24</c:v>
                </c:pt>
                <c:pt idx="3">
                  <c:v>-0.09</c:v>
                </c:pt>
                <c:pt idx="4">
                  <c:v>-0.26</c:v>
                </c:pt>
                <c:pt idx="5">
                  <c:v>0.08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1239752"/>
        <c:axId val="441240144"/>
      </c:barChart>
      <c:catAx>
        <c:axId val="441239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1240144"/>
        <c:crosses val="autoZero"/>
        <c:auto val="1"/>
        <c:lblAlgn val="ctr"/>
        <c:lblOffset val="100"/>
        <c:noMultiLvlLbl val="0"/>
      </c:catAx>
      <c:valAx>
        <c:axId val="44124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41239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2" b="1" i="0" u="none" strike="noStrike" baseline="0" dirty="0" err="1" smtClean="0">
                <a:solidFill>
                  <a:schemeClr val="bg1"/>
                </a:solidFill>
                <a:effectLst/>
              </a:rPr>
              <a:t>Evolocumab</a:t>
            </a:r>
            <a:r>
              <a:rPr lang="en-US" sz="1862" b="1" i="0" u="none" strike="noStrike" baseline="0" dirty="0" smtClean="0">
                <a:solidFill>
                  <a:schemeClr val="bg1"/>
                </a:solidFill>
                <a:effectLst/>
              </a:rPr>
              <a:t> vs ezetimibe – No DM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6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5"/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upArrow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LDL-C</c:v>
                </c:pt>
                <c:pt idx="1">
                  <c:v>non-HDL-C</c:v>
                </c:pt>
                <c:pt idx="2">
                  <c:v>Total C</c:v>
                </c:pt>
                <c:pt idx="3">
                  <c:v>Triglycerides</c:v>
                </c:pt>
                <c:pt idx="4">
                  <c:v>Lipo(a)</c:v>
                </c:pt>
                <c:pt idx="5">
                  <c:v>HDL-C</c:v>
                </c:pt>
              </c:strCache>
            </c:strRef>
          </c:cat>
          <c:val>
            <c:numRef>
              <c:f>Tabelle1!$B$2:$B$7</c:f>
              <c:numCache>
                <c:formatCode>0%</c:formatCode>
                <c:ptCount val="6"/>
                <c:pt idx="0">
                  <c:v>-0.4</c:v>
                </c:pt>
                <c:pt idx="1">
                  <c:v>-0.35</c:v>
                </c:pt>
                <c:pt idx="2">
                  <c:v>-0.25</c:v>
                </c:pt>
                <c:pt idx="3">
                  <c:v>-0.03</c:v>
                </c:pt>
                <c:pt idx="4">
                  <c:v>-0.3</c:v>
                </c:pt>
                <c:pt idx="5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0930896"/>
        <c:axId val="440931288"/>
      </c:barChart>
      <c:catAx>
        <c:axId val="4409308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0931288"/>
        <c:crosses val="autoZero"/>
        <c:auto val="1"/>
        <c:lblAlgn val="ctr"/>
        <c:lblOffset val="100"/>
        <c:noMultiLvlLbl val="0"/>
      </c:catAx>
      <c:valAx>
        <c:axId val="440931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4093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18-2-2016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18-2-2016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18-2-2016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7"/>
          <p:cNvGrpSpPr/>
          <p:nvPr/>
        </p:nvGrpSpPr>
        <p:grpSpPr>
          <a:xfrm>
            <a:off x="35129" y="1197434"/>
            <a:ext cx="8890935" cy="5438140"/>
            <a:chOff x="-1" y="1165645"/>
            <a:chExt cx="9294028" cy="5692355"/>
          </a:xfrm>
        </p:grpSpPr>
        <p:graphicFrame>
          <p:nvGraphicFramePr>
            <p:cNvPr id="3" name="Diagramm 3"/>
            <p:cNvGraphicFramePr/>
            <p:nvPr>
              <p:extLst>
                <p:ext uri="{D42A27DB-BD31-4B8C-83A1-F6EECF244321}">
                  <p14:modId xmlns:p14="http://schemas.microsoft.com/office/powerpoint/2010/main" val="1300435019"/>
                </p:ext>
              </p:extLst>
            </p:nvPr>
          </p:nvGraphicFramePr>
          <p:xfrm>
            <a:off x="0" y="1165645"/>
            <a:ext cx="4694768" cy="294364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" name="Diagramm 4"/>
            <p:cNvGraphicFramePr/>
            <p:nvPr>
              <p:extLst>
                <p:ext uri="{D42A27DB-BD31-4B8C-83A1-F6EECF244321}">
                  <p14:modId xmlns:p14="http://schemas.microsoft.com/office/powerpoint/2010/main" val="3227760838"/>
                </p:ext>
              </p:extLst>
            </p:nvPr>
          </p:nvGraphicFramePr>
          <p:xfrm>
            <a:off x="4593497" y="1237043"/>
            <a:ext cx="4700530" cy="29105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5" name="Diagramm 5"/>
            <p:cNvGraphicFramePr/>
            <p:nvPr>
              <p:extLst>
                <p:ext uri="{D42A27DB-BD31-4B8C-83A1-F6EECF244321}">
                  <p14:modId xmlns:p14="http://schemas.microsoft.com/office/powerpoint/2010/main" val="287046528"/>
                </p:ext>
              </p:extLst>
            </p:nvPr>
          </p:nvGraphicFramePr>
          <p:xfrm>
            <a:off x="-1" y="4185986"/>
            <a:ext cx="4583017" cy="26720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6" name="Diagramm 6"/>
            <p:cNvGraphicFramePr/>
            <p:nvPr>
              <p:extLst>
                <p:ext uri="{D42A27DB-BD31-4B8C-83A1-F6EECF244321}">
                  <p14:modId xmlns:p14="http://schemas.microsoft.com/office/powerpoint/2010/main" val="2650993947"/>
                </p:ext>
              </p:extLst>
            </p:nvPr>
          </p:nvGraphicFramePr>
          <p:xfrm>
            <a:off x="4593497" y="4185986"/>
            <a:ext cx="4590361" cy="25534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7" name="Tekstvak 6"/>
          <p:cNvSpPr txBox="1"/>
          <p:nvPr/>
        </p:nvSpPr>
        <p:spPr>
          <a:xfrm>
            <a:off x="372856" y="188341"/>
            <a:ext cx="6424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smtClean="0">
                <a:solidFill>
                  <a:srgbClr val="FFFF00"/>
                </a:solidFill>
              </a:rPr>
              <a:t>Lipid-modifying efficacy of PCSK9 inhibition in patients with or without type 2 diabetes</a:t>
            </a:r>
            <a:endParaRPr lang="nl-NL" sz="2400" b="1">
              <a:solidFill>
                <a:srgbClr val="FFFF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844476" y="6595542"/>
            <a:ext cx="4097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Based on: Sattar </a:t>
            </a:r>
            <a:r>
              <a:rPr lang="nl-NL" sz="1400" i="1" smtClean="0">
                <a:solidFill>
                  <a:schemeClr val="bg1"/>
                </a:solidFill>
              </a:rPr>
              <a:t>et al., </a:t>
            </a:r>
            <a:r>
              <a:rPr lang="nl-NL" sz="1400" smtClean="0">
                <a:solidFill>
                  <a:schemeClr val="bg1"/>
                </a:solidFill>
              </a:rPr>
              <a:t>Lancet Diabetes Endocrinol 2016</a:t>
            </a:r>
            <a:endParaRPr lang="nl-NL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50</Words>
  <Application>Microsoft Office PowerPoint</Application>
  <PresentationFormat>Diavoorstelling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24</cp:revision>
  <dcterms:created xsi:type="dcterms:W3CDTF">2013-04-15T08:15:24Z</dcterms:created>
  <dcterms:modified xsi:type="dcterms:W3CDTF">2016-02-18T15:43:44Z</dcterms:modified>
</cp:coreProperties>
</file>