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9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6-8-2015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6-8-2015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6-8-2015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00568"/>
            <a:ext cx="7889480" cy="3450635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646367" y="5947992"/>
            <a:ext cx="1121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Study Day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 rot="16200000">
            <a:off x="-1647707" y="32856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Mean Percentage Change in APOC3 Level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595386" y="5486327"/>
            <a:ext cx="2418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Treatment period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1254727" y="5486327"/>
            <a:ext cx="3512973" cy="0"/>
          </a:xfrm>
          <a:prstGeom prst="line">
            <a:avLst/>
          </a:prstGeom>
          <a:ln cap="rnd">
            <a:solidFill>
              <a:srgbClr val="FFFF00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ep 6"/>
          <p:cNvGrpSpPr/>
          <p:nvPr/>
        </p:nvGrpSpPr>
        <p:grpSpPr>
          <a:xfrm>
            <a:off x="6921660" y="5351203"/>
            <a:ext cx="2222340" cy="1023819"/>
            <a:chOff x="5891514" y="5300775"/>
            <a:chExt cx="2222340" cy="1023819"/>
          </a:xfrm>
        </p:grpSpPr>
        <p:cxnSp>
          <p:nvCxnSpPr>
            <p:cNvPr id="8" name="Rechte verbindingslijn 7"/>
            <p:cNvCxnSpPr/>
            <p:nvPr/>
          </p:nvCxnSpPr>
          <p:spPr>
            <a:xfrm>
              <a:off x="5891514" y="5463250"/>
              <a:ext cx="18519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891514" y="5693344"/>
              <a:ext cx="185195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891514" y="5932025"/>
              <a:ext cx="18519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891514" y="6198243"/>
              <a:ext cx="18519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kstvak 11"/>
            <p:cNvSpPr txBox="1"/>
            <p:nvPr/>
          </p:nvSpPr>
          <p:spPr>
            <a:xfrm>
              <a:off x="6099859" y="5300775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placebo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6076709" y="5536215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 ISIS 304801, 100 mg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6076707" y="5771655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 ISIS 304801, 200 mg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076708" y="6016817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 ISIS 304801, 300 mg</a:t>
              </a:r>
              <a:endParaRPr lang="nl-NL" sz="1400">
                <a:solidFill>
                  <a:schemeClr val="bg1"/>
                </a:solidFill>
              </a:endParaRPr>
            </a:p>
          </p:txBody>
        </p:sp>
      </p:grpSp>
      <p:sp>
        <p:nvSpPr>
          <p:cNvPr id="16" name="Tekstvak 15"/>
          <p:cNvSpPr txBox="1"/>
          <p:nvPr/>
        </p:nvSpPr>
        <p:spPr>
          <a:xfrm>
            <a:off x="5984111" y="6520569"/>
            <a:ext cx="3240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Gaudet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NEJM 2015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00511" y="265279"/>
            <a:ext cx="67294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smtClean="0">
                <a:solidFill>
                  <a:srgbClr val="FFFF00"/>
                </a:solidFill>
              </a:rPr>
              <a:t>Change in APOC3 level in response to treatment with </a:t>
            </a:r>
            <a:r>
              <a:rPr lang="nl-NL" sz="2400" b="1" i="1" smtClean="0">
                <a:solidFill>
                  <a:srgbClr val="FFFF00"/>
                </a:solidFill>
              </a:rPr>
              <a:t>APOC3 </a:t>
            </a:r>
            <a:r>
              <a:rPr lang="nl-NL" sz="2400" b="1" smtClean="0">
                <a:solidFill>
                  <a:srgbClr val="FFFF00"/>
                </a:solidFill>
              </a:rPr>
              <a:t>antisense oligonucleotide ISIS 304801</a:t>
            </a:r>
            <a:r>
              <a:rPr lang="nl-NL" sz="2000" b="1" smtClean="0">
                <a:solidFill>
                  <a:srgbClr val="FFFF00"/>
                </a:solidFill>
              </a:rPr>
              <a:t/>
            </a:r>
            <a:br>
              <a:rPr lang="nl-NL" sz="2000" b="1" smtClean="0">
                <a:solidFill>
                  <a:srgbClr val="FFFF00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Phase </a:t>
            </a:r>
            <a:r>
              <a:rPr lang="en-US" sz="2000">
                <a:solidFill>
                  <a:schemeClr val="bg1"/>
                </a:solidFill>
              </a:rPr>
              <a:t>2</a:t>
            </a:r>
            <a:r>
              <a:rPr lang="en-US" sz="2000">
                <a:solidFill>
                  <a:schemeClr val="bg1"/>
                </a:solidFill>
              </a:rPr>
              <a:t>, </a:t>
            </a:r>
            <a:r>
              <a:rPr lang="en-US" sz="2000" smtClean="0">
                <a:solidFill>
                  <a:schemeClr val="bg1"/>
                </a:solidFill>
              </a:rPr>
              <a:t>randomised</a:t>
            </a:r>
            <a:r>
              <a:rPr lang="en-US" sz="2000">
                <a:solidFill>
                  <a:schemeClr val="bg1"/>
                </a:solidFill>
              </a:rPr>
              <a:t>, double-blind</a:t>
            </a:r>
            <a:r>
              <a:rPr lang="en-US" sz="2000">
                <a:solidFill>
                  <a:schemeClr val="bg1"/>
                </a:solidFill>
              </a:rPr>
              <a:t>, </a:t>
            </a:r>
            <a:r>
              <a:rPr lang="en-US" sz="2000" smtClean="0">
                <a:solidFill>
                  <a:schemeClr val="bg1"/>
                </a:solidFill>
              </a:rPr>
              <a:t>placebo-</a:t>
            </a:r>
            <a:r>
              <a:rPr lang="nl-NL" sz="2000" smtClean="0">
                <a:solidFill>
                  <a:schemeClr val="bg1"/>
                </a:solidFill>
              </a:rPr>
              <a:t>controlled study</a:t>
            </a:r>
            <a:endParaRPr lang="nl-NL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4107528" y="5730061"/>
            <a:ext cx="1121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Study Day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 rot="16200000">
            <a:off x="-1539206" y="296667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Mean Percentage Change  in Triglyceride Level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342" y="1790368"/>
            <a:ext cx="7680464" cy="3359217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1816767" y="5268396"/>
            <a:ext cx="2418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Treatment period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1383630" y="5291392"/>
            <a:ext cx="3512973" cy="0"/>
          </a:xfrm>
          <a:prstGeom prst="line">
            <a:avLst/>
          </a:prstGeom>
          <a:ln cap="rnd">
            <a:solidFill>
              <a:srgbClr val="FFFF00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ep 7"/>
          <p:cNvGrpSpPr/>
          <p:nvPr/>
        </p:nvGrpSpPr>
        <p:grpSpPr>
          <a:xfrm>
            <a:off x="6921660" y="5268396"/>
            <a:ext cx="2222340" cy="1023819"/>
            <a:chOff x="5891514" y="5300775"/>
            <a:chExt cx="2222340" cy="1023819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5891514" y="5463250"/>
              <a:ext cx="18519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891514" y="5693344"/>
              <a:ext cx="185195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891514" y="5932025"/>
              <a:ext cx="18519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1514" y="6198243"/>
              <a:ext cx="18519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6099859" y="5300775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placebo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6076709" y="5536215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 ISIS 304801, 100 mg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6076707" y="5771655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 ISIS 304801, 200 mg</a:t>
              </a:r>
              <a:endParaRPr lang="nl-NL" sz="1400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6076708" y="6016817"/>
              <a:ext cx="2013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smtClean="0">
                  <a:solidFill>
                    <a:schemeClr val="bg1"/>
                  </a:solidFill>
                </a:rPr>
                <a:t> ISIS 304801, 300 mg</a:t>
              </a:r>
              <a:endParaRPr lang="nl-NL" sz="1400">
                <a:solidFill>
                  <a:schemeClr val="bg1"/>
                </a:solidFill>
              </a:endParaRPr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5984111" y="6520569"/>
            <a:ext cx="3240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Gaudet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NEJM 2015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00511" y="265279"/>
            <a:ext cx="69378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smtClean="0">
                <a:solidFill>
                  <a:srgbClr val="FFFF00"/>
                </a:solidFill>
              </a:rPr>
              <a:t>Change in triglyceride level in response to treatment with </a:t>
            </a:r>
            <a:r>
              <a:rPr lang="nl-NL" sz="2400" b="1" i="1" smtClean="0">
                <a:solidFill>
                  <a:srgbClr val="FFFF00"/>
                </a:solidFill>
              </a:rPr>
              <a:t>APOC3 </a:t>
            </a:r>
            <a:r>
              <a:rPr lang="nl-NL" sz="2400" b="1" smtClean="0">
                <a:solidFill>
                  <a:srgbClr val="FFFF00"/>
                </a:solidFill>
              </a:rPr>
              <a:t>antisense oligonucleotide ISIS 304801</a:t>
            </a:r>
            <a:r>
              <a:rPr lang="nl-NL" sz="2000" b="1" smtClean="0">
                <a:solidFill>
                  <a:srgbClr val="FFFF00"/>
                </a:solidFill>
              </a:rPr>
              <a:t/>
            </a:r>
            <a:br>
              <a:rPr lang="nl-NL" sz="2000" b="1" smtClean="0">
                <a:solidFill>
                  <a:srgbClr val="FFFF00"/>
                </a:solidFill>
              </a:rPr>
            </a:br>
            <a:r>
              <a:rPr lang="en-US" sz="2000" smtClean="0">
                <a:solidFill>
                  <a:schemeClr val="bg1"/>
                </a:solidFill>
              </a:rPr>
              <a:t>Phase </a:t>
            </a:r>
            <a:r>
              <a:rPr lang="en-US" sz="2000">
                <a:solidFill>
                  <a:schemeClr val="bg1"/>
                </a:solidFill>
              </a:rPr>
              <a:t>2</a:t>
            </a:r>
            <a:r>
              <a:rPr lang="en-US" sz="2000">
                <a:solidFill>
                  <a:schemeClr val="bg1"/>
                </a:solidFill>
              </a:rPr>
              <a:t>, </a:t>
            </a:r>
            <a:r>
              <a:rPr lang="en-US" sz="2000" smtClean="0">
                <a:solidFill>
                  <a:schemeClr val="bg1"/>
                </a:solidFill>
              </a:rPr>
              <a:t>randomised</a:t>
            </a:r>
            <a:r>
              <a:rPr lang="en-US" sz="2000">
                <a:solidFill>
                  <a:schemeClr val="bg1"/>
                </a:solidFill>
              </a:rPr>
              <a:t>, double-blind</a:t>
            </a:r>
            <a:r>
              <a:rPr lang="en-US" sz="2000">
                <a:solidFill>
                  <a:schemeClr val="bg1"/>
                </a:solidFill>
              </a:rPr>
              <a:t>, </a:t>
            </a:r>
            <a:r>
              <a:rPr lang="en-US" sz="2000" smtClean="0">
                <a:solidFill>
                  <a:schemeClr val="bg1"/>
                </a:solidFill>
              </a:rPr>
              <a:t>placebo-</a:t>
            </a:r>
            <a:r>
              <a:rPr lang="nl-NL" sz="2000" smtClean="0">
                <a:solidFill>
                  <a:schemeClr val="bg1"/>
                </a:solidFill>
              </a:rPr>
              <a:t>controlled study</a:t>
            </a:r>
            <a:endParaRPr lang="nl-NL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104</Words>
  <Application>Microsoft Office PowerPoint</Application>
  <PresentationFormat>Diavoorstelling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Verdana</vt:lpstr>
      <vt:lpstr>Office-thema</vt:lpstr>
      <vt:lpstr>PowerPoint-presentatie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2015-08-06T10:41:07Z</dcterms:modified>
</cp:coreProperties>
</file>