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59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3-7-2013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3-7-2013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3-7-2013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3-7-2013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3-7-2013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5034" y="1648049"/>
            <a:ext cx="7756777" cy="4272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hthoek 4"/>
          <p:cNvSpPr/>
          <p:nvPr/>
        </p:nvSpPr>
        <p:spPr>
          <a:xfrm rot="16200000">
            <a:off x="-1676331" y="3205367"/>
            <a:ext cx="42713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Patients with VTE or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VTE-Related Death(%)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459336" y="324515"/>
            <a:ext cx="71642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AMPLIFY: </a:t>
            </a:r>
            <a:r>
              <a:rPr lang="nl-NL" sz="2500" b="1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first</a:t>
            </a:r>
            <a:r>
              <a:rPr lang="nl-NL" sz="25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500" b="1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event</a:t>
            </a:r>
            <a:r>
              <a:rPr lang="nl-NL" sz="25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nl-NL" sz="2500" b="1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recurrent</a:t>
            </a:r>
            <a:r>
              <a:rPr lang="nl-NL" sz="25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VTE </a:t>
            </a:r>
            <a:r>
              <a:rPr lang="nl-NL" sz="2500" b="1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with</a:t>
            </a:r>
            <a:r>
              <a:rPr lang="nl-NL" sz="25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500" b="1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apixaban</a:t>
            </a:r>
            <a:r>
              <a:rPr lang="nl-NL" sz="25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500" b="1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</a:t>
            </a:r>
            <a:r>
              <a:rPr lang="nl-NL" sz="25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500" b="1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conventional</a:t>
            </a:r>
            <a:r>
              <a:rPr lang="nl-NL" sz="25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500" b="1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therapy</a:t>
            </a:r>
            <a:endParaRPr lang="nl-NL" sz="25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4962107" y="3403793"/>
          <a:ext cx="3763924" cy="121074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45288"/>
                <a:gridCol w="969550"/>
                <a:gridCol w="886746"/>
                <a:gridCol w="862340"/>
              </a:tblGrid>
              <a:tr h="464472">
                <a:tc>
                  <a:txBody>
                    <a:bodyPr/>
                    <a:lstStyle/>
                    <a:p>
                      <a:endParaRPr lang="nl-NL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err="1" smtClean="0">
                          <a:solidFill>
                            <a:srgbClr val="FFFF00"/>
                          </a:solidFill>
                          <a:latin typeface="Arial Narrow" pitchFamily="34" charset="0"/>
                        </a:rPr>
                        <a:t>Number</a:t>
                      </a:r>
                      <a:r>
                        <a:rPr lang="nl-NL" sz="1400" baseline="0" dirty="0" smtClean="0">
                          <a:solidFill>
                            <a:srgbClr val="FFFF00"/>
                          </a:solidFill>
                          <a:latin typeface="Arial Narrow" pitchFamily="34" charset="0"/>
                        </a:rPr>
                        <a:t> of </a:t>
                      </a:r>
                      <a:r>
                        <a:rPr lang="nl-NL" sz="1400" baseline="0" dirty="0" err="1" smtClean="0">
                          <a:solidFill>
                            <a:srgbClr val="FFFF00"/>
                          </a:solidFill>
                          <a:latin typeface="Arial Narrow" pitchFamily="34" charset="0"/>
                        </a:rPr>
                        <a:t>patients</a:t>
                      </a:r>
                      <a:endParaRPr lang="nl-NL" sz="1400" dirty="0">
                        <a:solidFill>
                          <a:srgbClr val="FFFF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err="1" smtClean="0">
                          <a:solidFill>
                            <a:srgbClr val="FFFF00"/>
                          </a:solidFill>
                          <a:latin typeface="Arial Narrow" pitchFamily="34" charset="0"/>
                        </a:rPr>
                        <a:t>Number</a:t>
                      </a:r>
                      <a:r>
                        <a:rPr lang="nl-NL" sz="1400" dirty="0" smtClean="0">
                          <a:solidFill>
                            <a:srgbClr val="FFFF00"/>
                          </a:solidFill>
                          <a:latin typeface="Arial Narrow" pitchFamily="34" charset="0"/>
                        </a:rPr>
                        <a:t> of </a:t>
                      </a:r>
                      <a:r>
                        <a:rPr lang="nl-NL" sz="1400" dirty="0" err="1" smtClean="0">
                          <a:solidFill>
                            <a:srgbClr val="FFFF00"/>
                          </a:solidFill>
                          <a:latin typeface="Arial Narrow" pitchFamily="34" charset="0"/>
                        </a:rPr>
                        <a:t>events</a:t>
                      </a:r>
                      <a:endParaRPr lang="nl-NL" sz="1400" dirty="0">
                        <a:solidFill>
                          <a:srgbClr val="FFFF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err="1" smtClean="0">
                          <a:solidFill>
                            <a:srgbClr val="FFFF00"/>
                          </a:solidFill>
                          <a:latin typeface="Arial Narrow" pitchFamily="34" charset="0"/>
                        </a:rPr>
                        <a:t>Event</a:t>
                      </a:r>
                      <a:r>
                        <a:rPr lang="nl-NL" sz="1400" baseline="0" dirty="0" smtClean="0">
                          <a:solidFill>
                            <a:srgbClr val="FFFF00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nl-NL" sz="1400" baseline="0" dirty="0" err="1" smtClean="0">
                          <a:solidFill>
                            <a:srgbClr val="FFFF00"/>
                          </a:solidFill>
                          <a:latin typeface="Arial Narrow" pitchFamily="34" charset="0"/>
                        </a:rPr>
                        <a:t>rate</a:t>
                      </a:r>
                      <a:endParaRPr lang="nl-NL" sz="1400" dirty="0">
                        <a:solidFill>
                          <a:srgbClr val="FFFF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73219">
                <a:tc>
                  <a:txBody>
                    <a:bodyPr/>
                    <a:lstStyle/>
                    <a:p>
                      <a:r>
                        <a:rPr lang="nl-NL" sz="1400" dirty="0" err="1" smtClean="0">
                          <a:latin typeface="Arial Narrow" pitchFamily="34" charset="0"/>
                        </a:rPr>
                        <a:t>Apixaban</a:t>
                      </a:r>
                      <a:endParaRPr lang="nl-NL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>
                          <a:latin typeface="Arial Narrow" pitchFamily="34" charset="0"/>
                        </a:rPr>
                        <a:t>2609</a:t>
                      </a:r>
                      <a:endParaRPr lang="nl-NL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>
                          <a:latin typeface="Arial Narrow" pitchFamily="34" charset="0"/>
                        </a:rPr>
                        <a:t>59</a:t>
                      </a:r>
                      <a:endParaRPr lang="nl-NL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>
                          <a:latin typeface="Arial Narrow" pitchFamily="34" charset="0"/>
                        </a:rPr>
                        <a:t>2.3 %</a:t>
                      </a:r>
                      <a:endParaRPr lang="nl-NL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87787">
                <a:tc>
                  <a:txBody>
                    <a:bodyPr/>
                    <a:lstStyle/>
                    <a:p>
                      <a:r>
                        <a:rPr lang="nl-NL" sz="1400" dirty="0" err="1" smtClean="0">
                          <a:latin typeface="Arial Narrow" pitchFamily="34" charset="0"/>
                        </a:rPr>
                        <a:t>Conventional</a:t>
                      </a:r>
                      <a:endParaRPr lang="nl-NL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>
                          <a:latin typeface="Arial Narrow" pitchFamily="34" charset="0"/>
                        </a:rPr>
                        <a:t>2635</a:t>
                      </a:r>
                      <a:endParaRPr lang="nl-NL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>
                          <a:latin typeface="Arial Narrow" pitchFamily="34" charset="0"/>
                        </a:rPr>
                        <a:t>71</a:t>
                      </a:r>
                      <a:endParaRPr lang="nl-NL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>
                          <a:latin typeface="Arial Narrow" pitchFamily="34" charset="0"/>
                        </a:rPr>
                        <a:t>2.7 %</a:t>
                      </a:r>
                      <a:endParaRPr lang="nl-NL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kstvak 6"/>
          <p:cNvSpPr txBox="1"/>
          <p:nvPr/>
        </p:nvSpPr>
        <p:spPr>
          <a:xfrm>
            <a:off x="6344338" y="6337005"/>
            <a:ext cx="260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Agnelli</a:t>
            </a:r>
            <a:r>
              <a:rPr lang="nl-NL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 al.,</a:t>
            </a:r>
            <a:r>
              <a:rPr lang="nl-NL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NEJM 2013</a:t>
            </a:r>
            <a:endParaRPr lang="nl-NL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436"/>
            <a:ext cx="7414191" cy="1143000"/>
          </a:xfrm>
        </p:spPr>
        <p:txBody>
          <a:bodyPr>
            <a:normAutofit fontScale="90000"/>
          </a:bodyPr>
          <a:lstStyle/>
          <a:p>
            <a:r>
              <a:rPr lang="nl-NL" sz="2800" dirty="0" smtClean="0">
                <a:ea typeface="Verdana" pitchFamily="34" charset="0"/>
                <a:cs typeface="Verdana" pitchFamily="34" charset="0"/>
              </a:rPr>
              <a:t>AMPLIFY: </a:t>
            </a:r>
            <a:r>
              <a:rPr lang="nl-NL" sz="2800" dirty="0" err="1" smtClean="0">
                <a:ea typeface="Verdana" pitchFamily="34" charset="0"/>
                <a:cs typeface="Verdana" pitchFamily="34" charset="0"/>
              </a:rPr>
              <a:t>first</a:t>
            </a:r>
            <a:r>
              <a:rPr lang="nl-NL" sz="2800" dirty="0" smtClean="0">
                <a:ea typeface="Verdana" pitchFamily="34" charset="0"/>
                <a:cs typeface="Verdana" pitchFamily="34" charset="0"/>
              </a:rPr>
              <a:t> major </a:t>
            </a:r>
            <a:r>
              <a:rPr lang="nl-NL" sz="2800" dirty="0" err="1" smtClean="0">
                <a:ea typeface="Verdana" pitchFamily="34" charset="0"/>
                <a:cs typeface="Verdana" pitchFamily="34" charset="0"/>
              </a:rPr>
              <a:t>bleeding</a:t>
            </a:r>
            <a:r>
              <a:rPr lang="nl-NL" sz="2800" dirty="0" smtClean="0">
                <a:ea typeface="Verdana" pitchFamily="34" charset="0"/>
                <a:cs typeface="Verdana" pitchFamily="34" charset="0"/>
              </a:rPr>
              <a:t> episode </a:t>
            </a:r>
            <a:r>
              <a:rPr lang="nl-NL" sz="2800" dirty="0" err="1" smtClean="0">
                <a:ea typeface="Verdana" pitchFamily="34" charset="0"/>
                <a:cs typeface="Verdana" pitchFamily="34" charset="0"/>
              </a:rPr>
              <a:t>with</a:t>
            </a:r>
            <a:r>
              <a:rPr lang="nl-NL" sz="2800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nl-NL" sz="2800" dirty="0" err="1" smtClean="0">
                <a:ea typeface="Verdana" pitchFamily="34" charset="0"/>
                <a:cs typeface="Verdana" pitchFamily="34" charset="0"/>
              </a:rPr>
              <a:t>apixaban</a:t>
            </a:r>
            <a:r>
              <a:rPr lang="nl-NL" sz="2800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nl-NL" sz="2800" dirty="0" err="1" smtClean="0">
                <a:ea typeface="Verdana" pitchFamily="34" charset="0"/>
                <a:cs typeface="Verdana" pitchFamily="34" charset="0"/>
              </a:rPr>
              <a:t>or</a:t>
            </a:r>
            <a:r>
              <a:rPr lang="nl-NL" sz="2800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nl-NL" sz="2800" dirty="0" err="1" smtClean="0">
                <a:ea typeface="Verdana" pitchFamily="34" charset="0"/>
                <a:cs typeface="Verdana" pitchFamily="34" charset="0"/>
              </a:rPr>
              <a:t>conventional</a:t>
            </a:r>
            <a:r>
              <a:rPr lang="nl-NL" sz="2800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nl-NL" sz="2800" dirty="0" err="1" smtClean="0">
                <a:ea typeface="Verdana" pitchFamily="34" charset="0"/>
                <a:cs typeface="Verdana" pitchFamily="34" charset="0"/>
              </a:rPr>
              <a:t>therapy</a:t>
            </a:r>
            <a:r>
              <a:rPr lang="nl-NL" sz="3600" dirty="0" smtClean="0">
                <a:ea typeface="Verdana" pitchFamily="34" charset="0"/>
                <a:cs typeface="Verdana" pitchFamily="34" charset="0"/>
              </a:rPr>
              <a:t/>
            </a:r>
            <a:br>
              <a:rPr lang="nl-NL" sz="3600" dirty="0" smtClean="0">
                <a:ea typeface="Verdana" pitchFamily="34" charset="0"/>
                <a:cs typeface="Verdana" pitchFamily="34" charset="0"/>
              </a:rPr>
            </a:b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 rot="16200000">
            <a:off x="-1238927" y="3384594"/>
            <a:ext cx="35936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err="1" smtClean="0">
                <a:solidFill>
                  <a:schemeClr val="bg1"/>
                </a:solidFill>
              </a:rPr>
              <a:t>Patients</a:t>
            </a:r>
            <a:r>
              <a:rPr lang="nl-NL" sz="2000" dirty="0" smtClean="0">
                <a:solidFill>
                  <a:schemeClr val="bg1"/>
                </a:solidFill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</a:rPr>
              <a:t>with</a:t>
            </a:r>
            <a:r>
              <a:rPr lang="nl-NL" sz="2000" dirty="0" smtClean="0">
                <a:solidFill>
                  <a:schemeClr val="bg1"/>
                </a:solidFill>
              </a:rPr>
              <a:t> Major </a:t>
            </a:r>
            <a:r>
              <a:rPr lang="nl-NL" sz="2000" dirty="0" err="1" smtClean="0">
                <a:solidFill>
                  <a:schemeClr val="bg1"/>
                </a:solidFill>
              </a:rPr>
              <a:t>Bleeding</a:t>
            </a:r>
            <a:r>
              <a:rPr lang="nl-NL" sz="2000" dirty="0" smtClean="0">
                <a:solidFill>
                  <a:schemeClr val="bg1"/>
                </a:solidFill>
              </a:rPr>
              <a:t> (%)</a:t>
            </a:r>
            <a:endParaRPr lang="nl-NL" sz="2000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045" y="1481436"/>
            <a:ext cx="7684029" cy="443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Tabel 7"/>
          <p:cNvGraphicFramePr>
            <a:graphicFrameLocks noGrp="1"/>
          </p:cNvGraphicFramePr>
          <p:nvPr/>
        </p:nvGraphicFramePr>
        <p:xfrm>
          <a:off x="5185390" y="2233512"/>
          <a:ext cx="3763924" cy="121074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46740"/>
                <a:gridCol w="968098"/>
                <a:gridCol w="886746"/>
                <a:gridCol w="862340"/>
              </a:tblGrid>
              <a:tr h="464472">
                <a:tc>
                  <a:txBody>
                    <a:bodyPr/>
                    <a:lstStyle/>
                    <a:p>
                      <a:endParaRPr lang="nl-NL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err="1" smtClean="0">
                          <a:solidFill>
                            <a:srgbClr val="FFFF00"/>
                          </a:solidFill>
                          <a:latin typeface="Arial Narrow" pitchFamily="34" charset="0"/>
                        </a:rPr>
                        <a:t>Number</a:t>
                      </a:r>
                      <a:r>
                        <a:rPr lang="nl-NL" sz="1400" baseline="0" dirty="0" smtClean="0">
                          <a:solidFill>
                            <a:srgbClr val="FFFF00"/>
                          </a:solidFill>
                          <a:latin typeface="Arial Narrow" pitchFamily="34" charset="0"/>
                        </a:rPr>
                        <a:t> of </a:t>
                      </a:r>
                      <a:r>
                        <a:rPr lang="nl-NL" sz="1400" baseline="0" dirty="0" err="1" smtClean="0">
                          <a:solidFill>
                            <a:srgbClr val="FFFF00"/>
                          </a:solidFill>
                          <a:latin typeface="Arial Narrow" pitchFamily="34" charset="0"/>
                        </a:rPr>
                        <a:t>patients</a:t>
                      </a:r>
                      <a:endParaRPr lang="nl-NL" sz="1400" dirty="0">
                        <a:solidFill>
                          <a:srgbClr val="FFFF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err="1" smtClean="0">
                          <a:solidFill>
                            <a:srgbClr val="FFFF00"/>
                          </a:solidFill>
                          <a:latin typeface="Arial Narrow" pitchFamily="34" charset="0"/>
                        </a:rPr>
                        <a:t>Number</a:t>
                      </a:r>
                      <a:r>
                        <a:rPr lang="nl-NL" sz="1400" dirty="0" smtClean="0">
                          <a:solidFill>
                            <a:srgbClr val="FFFF00"/>
                          </a:solidFill>
                          <a:latin typeface="Arial Narrow" pitchFamily="34" charset="0"/>
                        </a:rPr>
                        <a:t> of </a:t>
                      </a:r>
                      <a:r>
                        <a:rPr lang="nl-NL" sz="1400" dirty="0" err="1" smtClean="0">
                          <a:solidFill>
                            <a:srgbClr val="FFFF00"/>
                          </a:solidFill>
                          <a:latin typeface="Arial Narrow" pitchFamily="34" charset="0"/>
                        </a:rPr>
                        <a:t>events</a:t>
                      </a:r>
                      <a:endParaRPr lang="nl-NL" sz="1400" dirty="0">
                        <a:solidFill>
                          <a:srgbClr val="FFFF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err="1" smtClean="0">
                          <a:solidFill>
                            <a:srgbClr val="FFFF00"/>
                          </a:solidFill>
                          <a:latin typeface="Arial Narrow" pitchFamily="34" charset="0"/>
                        </a:rPr>
                        <a:t>Event</a:t>
                      </a:r>
                      <a:r>
                        <a:rPr lang="nl-NL" sz="1400" baseline="0" dirty="0" smtClean="0">
                          <a:solidFill>
                            <a:srgbClr val="FFFF00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nl-NL" sz="1400" baseline="0" dirty="0" err="1" smtClean="0">
                          <a:solidFill>
                            <a:srgbClr val="FFFF00"/>
                          </a:solidFill>
                          <a:latin typeface="Arial Narrow" pitchFamily="34" charset="0"/>
                        </a:rPr>
                        <a:t>rate</a:t>
                      </a:r>
                      <a:endParaRPr lang="nl-NL" sz="1400" dirty="0">
                        <a:solidFill>
                          <a:srgbClr val="FFFF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73219">
                <a:tc>
                  <a:txBody>
                    <a:bodyPr/>
                    <a:lstStyle/>
                    <a:p>
                      <a:r>
                        <a:rPr lang="nl-NL" sz="1400" dirty="0" err="1" smtClean="0">
                          <a:latin typeface="Arial Narrow" pitchFamily="34" charset="0"/>
                        </a:rPr>
                        <a:t>Apixaban</a:t>
                      </a:r>
                      <a:endParaRPr lang="nl-NL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>
                          <a:latin typeface="Arial Narrow" pitchFamily="34" charset="0"/>
                        </a:rPr>
                        <a:t>2676</a:t>
                      </a:r>
                      <a:endParaRPr lang="nl-NL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>
                          <a:latin typeface="Arial Narrow" pitchFamily="34" charset="0"/>
                        </a:rPr>
                        <a:t>15</a:t>
                      </a:r>
                      <a:endParaRPr lang="nl-NL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>
                          <a:latin typeface="Arial Narrow" pitchFamily="34" charset="0"/>
                        </a:rPr>
                        <a:t>0.6 %</a:t>
                      </a:r>
                      <a:endParaRPr lang="nl-NL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87787">
                <a:tc>
                  <a:txBody>
                    <a:bodyPr/>
                    <a:lstStyle/>
                    <a:p>
                      <a:r>
                        <a:rPr lang="nl-NL" sz="1400" dirty="0" err="1" smtClean="0">
                          <a:latin typeface="Arial Narrow" pitchFamily="34" charset="0"/>
                        </a:rPr>
                        <a:t>Conventional</a:t>
                      </a:r>
                      <a:endParaRPr lang="nl-NL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>
                          <a:latin typeface="Arial Narrow" pitchFamily="34" charset="0"/>
                        </a:rPr>
                        <a:t>2689</a:t>
                      </a:r>
                      <a:endParaRPr lang="nl-NL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>
                          <a:latin typeface="Arial Narrow" pitchFamily="34" charset="0"/>
                        </a:rPr>
                        <a:t>49</a:t>
                      </a:r>
                      <a:endParaRPr lang="nl-NL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>
                          <a:latin typeface="Arial Narrow" pitchFamily="34" charset="0"/>
                        </a:rPr>
                        <a:t>1.8 %</a:t>
                      </a:r>
                      <a:endParaRPr lang="nl-NL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kstvak 8"/>
          <p:cNvSpPr txBox="1"/>
          <p:nvPr/>
        </p:nvSpPr>
        <p:spPr>
          <a:xfrm>
            <a:off x="6344338" y="6337005"/>
            <a:ext cx="260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Agnelli</a:t>
            </a:r>
            <a:r>
              <a:rPr lang="nl-NL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 al.,</a:t>
            </a:r>
            <a:r>
              <a:rPr lang="nl-NL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NEJM 2013</a:t>
            </a:r>
            <a:endParaRPr lang="nl-NL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83</Words>
  <Application>Microsoft Office PowerPoint</Application>
  <PresentationFormat>Diavoorstelling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AMPLIFY: first major bleeding episode with apixaban or conventional therapy 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11</cp:revision>
  <dcterms:created xsi:type="dcterms:W3CDTF">2013-04-15T08:15:24Z</dcterms:created>
  <dcterms:modified xsi:type="dcterms:W3CDTF">2013-07-03T13:28:24Z</dcterms:modified>
</cp:coreProperties>
</file>