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52" r:id="rId2"/>
    <p:sldId id="353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33CAFF"/>
    <a:srgbClr val="33CC33"/>
    <a:srgbClr val="009999"/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1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27-2-2013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27-2-2013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27-2-2013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27-2-2013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27-2-2013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27-2-2013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27-2-2013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27-2-2013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27-2-2013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27-2-2013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27-2-2013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27-2-2013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27-2-2013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27-2-2013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r>
              <a:rPr lang="nl-NL" sz="2400" b="1" dirty="0" smtClean="0"/>
              <a:t>PREDIMED: </a:t>
            </a:r>
            <a:r>
              <a:rPr lang="en-US" sz="2400" b="1" dirty="0" smtClean="0"/>
              <a:t>Primary Prevention of CVD with a Mediterranean Diet: Primary End Point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>
                <a:solidFill>
                  <a:schemeClr val="bg1"/>
                </a:solidFill>
              </a:rPr>
              <a:t>acute myocardial infarction, stroke, or death from cardiovascular causes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7020272" y="4509120"/>
            <a:ext cx="1853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800" dirty="0" err="1" smtClean="0">
                <a:solidFill>
                  <a:schemeClr val="bg1"/>
                </a:solidFill>
                <a:latin typeface="OTNEJMScalaSansLF"/>
              </a:rPr>
              <a:t>Med</a:t>
            </a:r>
            <a:r>
              <a:rPr lang="nl-NL" sz="800" dirty="0" smtClean="0">
                <a:solidFill>
                  <a:schemeClr val="bg1"/>
                </a:solidFill>
                <a:latin typeface="OTNEJMScalaSansLF"/>
              </a:rPr>
              <a:t> </a:t>
            </a:r>
            <a:r>
              <a:rPr lang="nl-NL" sz="800" dirty="0" err="1" smtClean="0">
                <a:solidFill>
                  <a:schemeClr val="bg1"/>
                </a:solidFill>
                <a:latin typeface="OTNEJMScalaSansLF"/>
              </a:rPr>
              <a:t>diet</a:t>
            </a:r>
            <a:r>
              <a:rPr lang="nl-NL" sz="800" dirty="0" smtClean="0">
                <a:solidFill>
                  <a:schemeClr val="bg1"/>
                </a:solidFill>
                <a:latin typeface="OTNEJMScalaSansLF"/>
              </a:rPr>
              <a:t>, EVOO: hazard ratio, 0.70</a:t>
            </a:r>
          </a:p>
          <a:p>
            <a:r>
              <a:rPr lang="nl-NL" sz="800" dirty="0" smtClean="0">
                <a:solidFill>
                  <a:schemeClr val="bg1"/>
                </a:solidFill>
                <a:latin typeface="OTNEJMScalaSansLF"/>
              </a:rPr>
              <a:t>(95% CI, 0.53–0.91); P=0.009</a:t>
            </a:r>
          </a:p>
          <a:p>
            <a:r>
              <a:rPr lang="sv-SE" sz="800" dirty="0" smtClean="0">
                <a:solidFill>
                  <a:schemeClr val="bg1"/>
                </a:solidFill>
                <a:latin typeface="OTNEJMScalaSansLF"/>
              </a:rPr>
              <a:t>Med diet, nuts: hazard ratio, 0.70</a:t>
            </a:r>
          </a:p>
          <a:p>
            <a:r>
              <a:rPr lang="nl-NL" sz="800" dirty="0" smtClean="0">
                <a:solidFill>
                  <a:schemeClr val="bg1"/>
                </a:solidFill>
                <a:latin typeface="OTNEJMScalaSansLF"/>
              </a:rPr>
              <a:t>(95% CI, 0.53–0.94); P=0.02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6444208" y="3645024"/>
            <a:ext cx="19639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b="1" dirty="0" err="1" smtClean="0">
                <a:solidFill>
                  <a:srgbClr val="00B0F0"/>
                </a:solidFill>
              </a:rPr>
              <a:t>Med</a:t>
            </a:r>
            <a:r>
              <a:rPr lang="nl-NL" sz="1600" b="1" dirty="0" smtClean="0">
                <a:solidFill>
                  <a:srgbClr val="00B0F0"/>
                </a:solidFill>
              </a:rPr>
              <a:t> </a:t>
            </a:r>
            <a:r>
              <a:rPr lang="nl-NL" sz="1600" b="1" dirty="0" err="1" smtClean="0">
                <a:solidFill>
                  <a:srgbClr val="00B0F0"/>
                </a:solidFill>
              </a:rPr>
              <a:t>diet</a:t>
            </a:r>
            <a:r>
              <a:rPr lang="nl-NL" sz="1600" b="1" dirty="0" smtClean="0">
                <a:solidFill>
                  <a:srgbClr val="00B0F0"/>
                </a:solidFill>
              </a:rPr>
              <a:t>, EVOO</a:t>
            </a:r>
            <a:endParaRPr lang="nl-NL" sz="1600" b="1" dirty="0">
              <a:solidFill>
                <a:srgbClr val="00B0F0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6213083" y="2699628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err="1" smtClean="0">
                <a:solidFill>
                  <a:srgbClr val="FF0000"/>
                </a:solidFill>
              </a:rPr>
              <a:t>Med</a:t>
            </a:r>
            <a:r>
              <a:rPr lang="nl-NL" b="1" dirty="0" smtClean="0">
                <a:solidFill>
                  <a:srgbClr val="FF0000"/>
                </a:solidFill>
              </a:rPr>
              <a:t> </a:t>
            </a:r>
            <a:r>
              <a:rPr lang="nl-NL" b="1" dirty="0" err="1" smtClean="0">
                <a:solidFill>
                  <a:srgbClr val="FF0000"/>
                </a:solidFill>
              </a:rPr>
              <a:t>diet</a:t>
            </a:r>
            <a:r>
              <a:rPr lang="nl-NL" b="1" dirty="0" smtClean="0">
                <a:solidFill>
                  <a:srgbClr val="FF0000"/>
                </a:solidFill>
              </a:rPr>
              <a:t>, nuts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5693886" y="1794302"/>
            <a:ext cx="15424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b="1" dirty="0" err="1" smtClean="0">
                <a:solidFill>
                  <a:srgbClr val="FFFF00"/>
                </a:solidFill>
              </a:rPr>
              <a:t>Control</a:t>
            </a:r>
            <a:r>
              <a:rPr lang="nl-NL" sz="1600" b="1" dirty="0" smtClean="0">
                <a:solidFill>
                  <a:srgbClr val="FFFF00"/>
                </a:solidFill>
              </a:rPr>
              <a:t> </a:t>
            </a:r>
            <a:r>
              <a:rPr lang="nl-NL" sz="1600" b="1" dirty="0" err="1" smtClean="0">
                <a:solidFill>
                  <a:srgbClr val="FFFF00"/>
                </a:solidFill>
              </a:rPr>
              <a:t>diet</a:t>
            </a:r>
            <a:endParaRPr lang="nl-NL" sz="1600" b="1" dirty="0">
              <a:solidFill>
                <a:srgbClr val="FFFF00"/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 rot="16200000">
            <a:off x="-752981" y="3515652"/>
            <a:ext cx="315009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200" dirty="0" err="1" smtClean="0">
                <a:solidFill>
                  <a:schemeClr val="bg1"/>
                </a:solidFill>
              </a:rPr>
              <a:t>Incidence</a:t>
            </a:r>
            <a:r>
              <a:rPr lang="nl-NL" sz="1200" dirty="0" smtClean="0">
                <a:solidFill>
                  <a:schemeClr val="bg1"/>
                </a:solidFill>
              </a:rPr>
              <a:t> of </a:t>
            </a:r>
            <a:r>
              <a:rPr lang="nl-NL" sz="1200" dirty="0" err="1" smtClean="0">
                <a:solidFill>
                  <a:schemeClr val="bg1"/>
                </a:solidFill>
              </a:rPr>
              <a:t>Composite</a:t>
            </a:r>
            <a:r>
              <a:rPr lang="nl-NL" sz="1200" dirty="0" smtClean="0">
                <a:solidFill>
                  <a:schemeClr val="bg1"/>
                </a:solidFill>
              </a:rPr>
              <a:t> CV </a:t>
            </a:r>
            <a:r>
              <a:rPr lang="nl-NL" sz="1200" dirty="0" err="1" smtClean="0">
                <a:solidFill>
                  <a:schemeClr val="bg1"/>
                </a:solidFill>
              </a:rPr>
              <a:t>Endpoint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3480847" y="5373216"/>
            <a:ext cx="914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err="1" smtClean="0">
                <a:solidFill>
                  <a:schemeClr val="bg1"/>
                </a:solidFill>
              </a:rPr>
              <a:t>Years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5" name="Rechthoek 14"/>
          <p:cNvSpPr/>
          <p:nvPr/>
        </p:nvSpPr>
        <p:spPr>
          <a:xfrm>
            <a:off x="3816424" y="6119718"/>
            <a:ext cx="4932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nl-NL" sz="1100" dirty="0" err="1" smtClean="0">
                <a:solidFill>
                  <a:schemeClr val="bg1"/>
                </a:solidFill>
              </a:rPr>
              <a:t>Estruch</a:t>
            </a:r>
            <a:r>
              <a:rPr lang="nl-NL" sz="1100" dirty="0" smtClean="0">
                <a:solidFill>
                  <a:schemeClr val="bg1"/>
                </a:solidFill>
              </a:rPr>
              <a:t>,R et al. </a:t>
            </a:r>
            <a:r>
              <a:rPr lang="pt-BR" sz="1100" dirty="0" smtClean="0">
                <a:solidFill>
                  <a:schemeClr val="bg1"/>
                </a:solidFill>
              </a:rPr>
              <a:t>N Engl J Med 2013.DOI:10.1056/NEJMoa1200303</a:t>
            </a:r>
            <a:endParaRPr lang="nl-NL" sz="11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7" y="2151601"/>
            <a:ext cx="5256584" cy="3649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143000"/>
          </a:xfrm>
        </p:spPr>
        <p:txBody>
          <a:bodyPr/>
          <a:lstStyle/>
          <a:p>
            <a:r>
              <a:rPr lang="nl-NL" sz="2400" b="1" dirty="0" smtClean="0"/>
              <a:t>PREDIMED:</a:t>
            </a:r>
            <a:r>
              <a:rPr lang="en-US" sz="2400" b="1" dirty="0" smtClean="0"/>
              <a:t>Primary Prevention of CVD with a Mediterranean Diet: </a:t>
            </a:r>
            <a:r>
              <a:rPr lang="nl-NL" sz="2400" b="1" dirty="0" smtClean="0"/>
              <a:t>Total </a:t>
            </a:r>
            <a:r>
              <a:rPr lang="nl-NL" sz="2400" b="1" dirty="0" err="1" smtClean="0"/>
              <a:t>Mortality</a:t>
            </a:r>
            <a:endParaRPr lang="nl-NL" sz="2400" b="1" dirty="0"/>
          </a:p>
        </p:txBody>
      </p:sp>
      <p:sp>
        <p:nvSpPr>
          <p:cNvPr id="5" name="Rechthoek 4"/>
          <p:cNvSpPr/>
          <p:nvPr/>
        </p:nvSpPr>
        <p:spPr>
          <a:xfrm>
            <a:off x="3995936" y="5445224"/>
            <a:ext cx="914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err="1" smtClean="0">
                <a:solidFill>
                  <a:schemeClr val="bg1"/>
                </a:solidFill>
              </a:rPr>
              <a:t>Years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 rot="16200000">
            <a:off x="-57872" y="2797932"/>
            <a:ext cx="17819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400" b="1" dirty="0" smtClean="0">
                <a:solidFill>
                  <a:schemeClr val="bg1"/>
                </a:solidFill>
              </a:rPr>
              <a:t>Total </a:t>
            </a:r>
            <a:r>
              <a:rPr lang="nl-NL" sz="1400" b="1" dirty="0" err="1" smtClean="0">
                <a:solidFill>
                  <a:schemeClr val="bg1"/>
                </a:solidFill>
              </a:rPr>
              <a:t>Mortality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5571804" y="3429000"/>
            <a:ext cx="18934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b="1" dirty="0" err="1" smtClean="0">
                <a:solidFill>
                  <a:srgbClr val="33CAFF"/>
                </a:solidFill>
              </a:rPr>
              <a:t>Med</a:t>
            </a:r>
            <a:r>
              <a:rPr lang="nl-NL" sz="1600" b="1" dirty="0" smtClean="0">
                <a:solidFill>
                  <a:srgbClr val="33CAFF"/>
                </a:solidFill>
              </a:rPr>
              <a:t> </a:t>
            </a:r>
            <a:r>
              <a:rPr lang="nl-NL" sz="1600" b="1" dirty="0" err="1" smtClean="0">
                <a:solidFill>
                  <a:srgbClr val="33CAFF"/>
                </a:solidFill>
              </a:rPr>
              <a:t>diet</a:t>
            </a:r>
            <a:r>
              <a:rPr lang="nl-NL" sz="1600" b="1" dirty="0" smtClean="0">
                <a:solidFill>
                  <a:srgbClr val="33CAFF"/>
                </a:solidFill>
              </a:rPr>
              <a:t>,EVOO</a:t>
            </a:r>
            <a:endParaRPr lang="nl-NL" sz="1600" b="1" dirty="0">
              <a:solidFill>
                <a:srgbClr val="33CAFF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6655384" y="1772816"/>
            <a:ext cx="17540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Med</a:t>
            </a:r>
            <a:r>
              <a:rPr lang="nl-NL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nl-NL" sz="16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diet</a:t>
            </a:r>
            <a:r>
              <a:rPr lang="nl-NL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,nuts</a:t>
            </a:r>
            <a:endParaRPr lang="nl-NL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4788024" y="1340768"/>
            <a:ext cx="15424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b="1" dirty="0" err="1" smtClean="0">
                <a:solidFill>
                  <a:srgbClr val="FFFF00"/>
                </a:solidFill>
              </a:rPr>
              <a:t>Control</a:t>
            </a:r>
            <a:r>
              <a:rPr lang="nl-NL" sz="1600" b="1" dirty="0" smtClean="0">
                <a:solidFill>
                  <a:srgbClr val="FFFF00"/>
                </a:solidFill>
              </a:rPr>
              <a:t> </a:t>
            </a:r>
            <a:r>
              <a:rPr lang="nl-NL" sz="1600" b="1" dirty="0" err="1" smtClean="0">
                <a:solidFill>
                  <a:srgbClr val="FFFF00"/>
                </a:solidFill>
              </a:rPr>
              <a:t>diet</a:t>
            </a:r>
            <a:endParaRPr lang="nl-NL" sz="1600" b="1" dirty="0">
              <a:solidFill>
                <a:srgbClr val="FFFF00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6660232" y="4221088"/>
            <a:ext cx="1853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800" dirty="0" err="1" smtClean="0">
                <a:solidFill>
                  <a:schemeClr val="bg1"/>
                </a:solidFill>
                <a:latin typeface="OTNEJMScalaSansLF"/>
              </a:rPr>
              <a:t>Med</a:t>
            </a:r>
            <a:r>
              <a:rPr lang="nl-NL" sz="800" dirty="0" smtClean="0">
                <a:solidFill>
                  <a:schemeClr val="bg1"/>
                </a:solidFill>
                <a:latin typeface="OTNEJMScalaSansLF"/>
              </a:rPr>
              <a:t> </a:t>
            </a:r>
            <a:r>
              <a:rPr lang="nl-NL" sz="800" dirty="0" err="1" smtClean="0">
                <a:solidFill>
                  <a:schemeClr val="bg1"/>
                </a:solidFill>
                <a:latin typeface="OTNEJMScalaSansLF"/>
              </a:rPr>
              <a:t>diet</a:t>
            </a:r>
            <a:r>
              <a:rPr lang="nl-NL" sz="800" dirty="0" smtClean="0">
                <a:solidFill>
                  <a:schemeClr val="bg1"/>
                </a:solidFill>
                <a:latin typeface="OTNEJMScalaSansLF"/>
              </a:rPr>
              <a:t>, EVOO: hazard ratio, 0.81</a:t>
            </a:r>
          </a:p>
          <a:p>
            <a:r>
              <a:rPr lang="nl-NL" sz="800" dirty="0" smtClean="0">
                <a:solidFill>
                  <a:schemeClr val="bg1"/>
                </a:solidFill>
                <a:latin typeface="OTNEJMScalaSansLF"/>
              </a:rPr>
              <a:t>(95% CI, 0.63–1.05); P=0.11</a:t>
            </a:r>
          </a:p>
          <a:p>
            <a:r>
              <a:rPr lang="sv-SE" sz="800" dirty="0" smtClean="0">
                <a:solidFill>
                  <a:schemeClr val="bg1"/>
                </a:solidFill>
                <a:latin typeface="OTNEJMScalaSansLF"/>
              </a:rPr>
              <a:t>Med diet, nuts: hazard ratio, 0.95</a:t>
            </a:r>
          </a:p>
          <a:p>
            <a:r>
              <a:rPr lang="nl-NL" sz="800" dirty="0" smtClean="0">
                <a:solidFill>
                  <a:schemeClr val="bg1"/>
                </a:solidFill>
                <a:latin typeface="OTNEJMScalaSansLF"/>
              </a:rPr>
              <a:t>(95% CI, 0.73–1.23); P=0.68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3816424" y="6119718"/>
            <a:ext cx="4932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nl-NL" sz="1100" dirty="0" err="1" smtClean="0">
                <a:solidFill>
                  <a:schemeClr val="bg1"/>
                </a:solidFill>
              </a:rPr>
              <a:t>Estruch</a:t>
            </a:r>
            <a:r>
              <a:rPr lang="nl-NL" sz="1100" dirty="0" smtClean="0">
                <a:solidFill>
                  <a:schemeClr val="bg1"/>
                </a:solidFill>
              </a:rPr>
              <a:t>,R et al. </a:t>
            </a:r>
            <a:r>
              <a:rPr lang="pt-BR" sz="1100" dirty="0" smtClean="0">
                <a:solidFill>
                  <a:schemeClr val="bg1"/>
                </a:solidFill>
              </a:rPr>
              <a:t>N Engl J Med 2013.DOI:10.1056/NEJMoa1200303</a:t>
            </a:r>
            <a:endParaRPr lang="nl-NL" sz="11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12776"/>
            <a:ext cx="5472608" cy="4118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137</Words>
  <Application>Microsoft Office PowerPoint</Application>
  <PresentationFormat>Diavoorstelling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1_Office-thema</vt:lpstr>
      <vt:lpstr>PREDIMED: Primary Prevention of CVD with a Mediterranean Diet: Primary End Point  acute myocardial infarction, stroke, or death from cardiovascular causes</vt:lpstr>
      <vt:lpstr>PREDIMED:Primary Prevention of CVD with a Mediterranean Diet: Total Mortality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145</cp:revision>
  <dcterms:created xsi:type="dcterms:W3CDTF">2011-09-14T14:53:57Z</dcterms:created>
  <dcterms:modified xsi:type="dcterms:W3CDTF">2013-02-27T19:10:31Z</dcterms:modified>
</cp:coreProperties>
</file>