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3" r:id="rId2"/>
    <p:sldMasterId id="2147483766" r:id="rId3"/>
  </p:sldMasterIdLst>
  <p:notesMasterIdLst>
    <p:notesMasterId r:id="rId10"/>
  </p:notesMasterIdLst>
  <p:sldIdLst>
    <p:sldId id="285" r:id="rId4"/>
    <p:sldId id="286" r:id="rId5"/>
    <p:sldId id="267" r:id="rId6"/>
    <p:sldId id="268" r:id="rId7"/>
    <p:sldId id="269" r:id="rId8"/>
    <p:sldId id="280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7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40B9-BA12-4A9B-9B85-6517F5315620}" type="datetimeFigureOut">
              <a:rPr lang="nl-NL" smtClean="0"/>
              <a:pPr/>
              <a:t>2-7-2013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CE02-556E-4DDF-8151-7522BAC73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038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72" y="-9236"/>
            <a:ext cx="466407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536" y="-9236"/>
            <a:ext cx="45847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0"/>
            <a:ext cx="41275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8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-1" y="-3175"/>
            <a:ext cx="9144001" cy="6861175"/>
            <a:chOff x="-1" y="-3175"/>
            <a:chExt cx="9144001" cy="6861175"/>
          </a:xfrm>
        </p:grpSpPr>
        <p:pic>
          <p:nvPicPr>
            <p:cNvPr id="14" name="Afbeelding 13" descr="Milan_Background_ppt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hotocopy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rcRect b="15996"/>
            <a:stretch/>
          </p:blipFill>
          <p:spPr>
            <a:xfrm>
              <a:off x="-1" y="1097280"/>
              <a:ext cx="9144000" cy="5760720"/>
            </a:xfrm>
            <a:prstGeom prst="rect">
              <a:avLst/>
            </a:prstGeom>
          </p:spPr>
        </p:pic>
        <p:sp>
          <p:nvSpPr>
            <p:cNvPr id="15" name="Rechthoek 14"/>
            <p:cNvSpPr/>
            <p:nvPr/>
          </p:nvSpPr>
          <p:spPr>
            <a:xfrm>
              <a:off x="6423378" y="-3175"/>
              <a:ext cx="2720622" cy="1099435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-1" y="-3175"/>
              <a:ext cx="6423379" cy="1099435"/>
            </a:xfrm>
            <a:prstGeom prst="rect">
              <a:avLst/>
            </a:prstGeom>
            <a:solidFill>
              <a:schemeClr val="accent6">
                <a:lumMod val="75000"/>
                <a:alpha val="5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407" y="-3175"/>
              <a:ext cx="3203593" cy="1619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3631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64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47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507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0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95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8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49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971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792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784959"/>
            <a:ext cx="8229600" cy="55713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4942" y="134973"/>
            <a:ext cx="8229600" cy="446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3222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784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-1" y="-3175"/>
            <a:ext cx="9144001" cy="6861175"/>
            <a:chOff x="-1" y="-3175"/>
            <a:chExt cx="9144001" cy="6861175"/>
          </a:xfrm>
        </p:grpSpPr>
        <p:pic>
          <p:nvPicPr>
            <p:cNvPr id="14" name="Afbeelding 13" descr="Milan_Background_ppt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hotocopy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rcRect b="15996"/>
            <a:stretch/>
          </p:blipFill>
          <p:spPr>
            <a:xfrm>
              <a:off x="-1" y="1097280"/>
              <a:ext cx="9144000" cy="5760720"/>
            </a:xfrm>
            <a:prstGeom prst="rect">
              <a:avLst/>
            </a:prstGeom>
          </p:spPr>
        </p:pic>
        <p:sp>
          <p:nvSpPr>
            <p:cNvPr id="15" name="Rechthoek 14"/>
            <p:cNvSpPr/>
            <p:nvPr/>
          </p:nvSpPr>
          <p:spPr>
            <a:xfrm>
              <a:off x="6423378" y="-3175"/>
              <a:ext cx="2720622" cy="1099435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-1" y="-3175"/>
              <a:ext cx="6423379" cy="1099435"/>
            </a:xfrm>
            <a:prstGeom prst="rect">
              <a:avLst/>
            </a:prstGeom>
            <a:solidFill>
              <a:schemeClr val="accent6">
                <a:lumMod val="75000"/>
                <a:alpha val="5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407" y="-3175"/>
              <a:ext cx="3203593" cy="1619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62890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334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01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28" y="-6928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275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86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046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722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420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120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510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784959"/>
            <a:ext cx="8229600" cy="55713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4942" y="134973"/>
            <a:ext cx="8229600" cy="4465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00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2-12-2008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4DB8-1668-4396-B15B-5DAA1F8E33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2844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2-12-2008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14678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4DB8-1668-4396-B15B-5DAA1F8E33A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9237" y="-9236"/>
            <a:ext cx="1096963" cy="30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43636" y="0"/>
            <a:ext cx="16097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0100" y="6549736"/>
            <a:ext cx="35052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6010" y="-11090"/>
            <a:ext cx="3552151" cy="30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5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44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01017D-8849-AF49-A229-C73D36A7457F}" type="datetimeFigureOut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25-06-13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208DF35-8307-8748-B198-B30920650F5D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45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706" y="171450"/>
            <a:ext cx="4833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073150" y="2819400"/>
            <a:ext cx="4916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4400" b="1" dirty="0" err="1" smtClean="0">
                <a:solidFill>
                  <a:prstClr val="black"/>
                </a:solidFill>
              </a:rPr>
              <a:t>Hyperaldosteronism</a:t>
            </a:r>
            <a:endParaRPr lang="nl-NL" sz="4400" b="1" dirty="0">
              <a:solidFill>
                <a:prstClr val="black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75038" y="3987800"/>
            <a:ext cx="3590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3200" dirty="0" smtClean="0">
                <a:solidFill>
                  <a:prstClr val="black"/>
                </a:solidFill>
              </a:rPr>
              <a:t>Dr. Jaap Deinum </a:t>
            </a:r>
          </a:p>
          <a:p>
            <a:pPr defTabSz="457200"/>
            <a:r>
              <a:rPr lang="nl-NL" sz="2000" dirty="0" smtClean="0">
                <a:solidFill>
                  <a:prstClr val="black"/>
                </a:solidFill>
              </a:rPr>
              <a:t>internist</a:t>
            </a:r>
          </a:p>
          <a:p>
            <a:pPr defTabSz="457200"/>
            <a:r>
              <a:rPr lang="nl-NL" sz="2400" dirty="0" smtClean="0">
                <a:solidFill>
                  <a:prstClr val="black"/>
                </a:solidFill>
              </a:rPr>
              <a:t>Nijmegen UMC </a:t>
            </a:r>
            <a:r>
              <a:rPr lang="nl-NL" sz="2400" dirty="0" err="1" smtClean="0">
                <a:solidFill>
                  <a:prstClr val="black"/>
                </a:solidFill>
              </a:rPr>
              <a:t>St.Radboud</a:t>
            </a:r>
            <a:endParaRPr lang="nl-NL" sz="2400" dirty="0" smtClean="0">
              <a:solidFill>
                <a:prstClr val="black"/>
              </a:solidFill>
            </a:endParaRPr>
          </a:p>
          <a:p>
            <a:pPr defTabSz="457200"/>
            <a:r>
              <a:rPr lang="nl-NL" sz="2000" dirty="0" smtClean="0">
                <a:solidFill>
                  <a:prstClr val="black"/>
                </a:solidFill>
              </a:rPr>
              <a:t>afdeling Interne Geneeskunde</a:t>
            </a:r>
            <a:endParaRPr lang="nl-N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6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52968" y="3035762"/>
            <a:ext cx="557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nl-NL" sz="4800" dirty="0" smtClean="0">
                <a:solidFill>
                  <a:prstClr val="black"/>
                </a:solidFill>
                <a:cs typeface="Helvetica Neue Light"/>
              </a:rPr>
              <a:t>Prevalentie</a:t>
            </a:r>
            <a:endParaRPr lang="nl-NL" sz="4800" dirty="0">
              <a:solidFill>
                <a:prstClr val="black"/>
              </a:solidFill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7995841" cy="48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2046392" y="764704"/>
            <a:ext cx="491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Systematic</a:t>
            </a:r>
            <a:r>
              <a:rPr lang="nl-NL" sz="2000" dirty="0" smtClean="0"/>
              <a:t> </a:t>
            </a:r>
            <a:r>
              <a:rPr lang="nl-NL" sz="2000" dirty="0" err="1" smtClean="0"/>
              <a:t>review</a:t>
            </a:r>
            <a:r>
              <a:rPr lang="nl-NL" sz="2000" dirty="0" smtClean="0"/>
              <a:t> over prevalentie: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lijn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6156176" y="6453336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Dekkers et al. ESH 2013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51125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5868144" y="1700808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Prevalentie 2</a:t>
            </a:r>
            <a:r>
              <a:rPr lang="nl-NL" baseline="30000" dirty="0" smtClean="0"/>
              <a:t>e</a:t>
            </a:r>
            <a:r>
              <a:rPr lang="nl-NL" dirty="0" smtClean="0"/>
              <a:t> en 3</a:t>
            </a:r>
            <a:r>
              <a:rPr lang="nl-NL" baseline="30000" dirty="0" smtClean="0"/>
              <a:t>e</a:t>
            </a:r>
            <a:r>
              <a:rPr lang="nl-NL" dirty="0" smtClean="0"/>
              <a:t> lijn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56176" y="6453336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Dekkers et al. ESH 2013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910858" cy="390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645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Kwaliteitsbeoordeling studies naar prevalentie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6156176" y="6453336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Dekkers et al. ESH 2013</a:t>
            </a:r>
            <a:endParaRPr lang="nl-NL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5661248"/>
            <a:ext cx="700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Conclusie: veel sample bias, </a:t>
            </a:r>
            <a:r>
              <a:rPr lang="nl-NL" dirty="0" err="1" smtClean="0"/>
              <a:t>prevalentiecijfers</a:t>
            </a:r>
            <a:r>
              <a:rPr lang="nl-NL" dirty="0" smtClean="0"/>
              <a:t> daardoor onzeker…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836712"/>
            <a:ext cx="80457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Poster: </a:t>
            </a:r>
            <a:r>
              <a:rPr lang="nl-NL" b="1" dirty="0" err="1" smtClean="0"/>
              <a:t>Hyperaldosteronism</a:t>
            </a:r>
            <a:r>
              <a:rPr lang="nl-NL" b="1" dirty="0" smtClean="0"/>
              <a:t>: a </a:t>
            </a:r>
            <a:r>
              <a:rPr lang="nl-NL" b="1" dirty="0" err="1" smtClean="0"/>
              <a:t>common</a:t>
            </a:r>
            <a:r>
              <a:rPr lang="nl-NL" b="1" dirty="0" smtClean="0"/>
              <a:t> </a:t>
            </a:r>
            <a:r>
              <a:rPr lang="nl-NL" b="1" dirty="0" err="1" smtClean="0"/>
              <a:t>cause</a:t>
            </a:r>
            <a:r>
              <a:rPr lang="nl-NL" b="1" dirty="0" smtClean="0"/>
              <a:t> of </a:t>
            </a:r>
            <a:r>
              <a:rPr lang="nl-NL" b="1" dirty="0" err="1" smtClean="0"/>
              <a:t>resistant</a:t>
            </a:r>
            <a:r>
              <a:rPr lang="nl-NL" b="1" dirty="0" smtClean="0"/>
              <a:t> </a:t>
            </a:r>
            <a:r>
              <a:rPr lang="nl-NL" b="1" dirty="0" err="1" smtClean="0"/>
              <a:t>hypertension</a:t>
            </a:r>
            <a:endParaRPr lang="nl-NL" b="1" dirty="0" smtClean="0"/>
          </a:p>
          <a:p>
            <a:r>
              <a:rPr lang="nl-NL" dirty="0" smtClean="0"/>
              <a:t>-54/149 PHA/resistente hypertensie (36%)</a:t>
            </a:r>
          </a:p>
          <a:p>
            <a:r>
              <a:rPr lang="nl-NL" dirty="0" smtClean="0"/>
              <a:t>	11 </a:t>
            </a:r>
            <a:r>
              <a:rPr lang="nl-NL" dirty="0" err="1" smtClean="0"/>
              <a:t>aldosteron-producerend</a:t>
            </a:r>
            <a:r>
              <a:rPr lang="nl-NL" dirty="0" smtClean="0"/>
              <a:t> </a:t>
            </a:r>
            <a:r>
              <a:rPr lang="nl-NL" dirty="0" err="1" smtClean="0"/>
              <a:t>adenoom</a:t>
            </a:r>
            <a:endParaRPr lang="nl-NL" dirty="0" smtClean="0"/>
          </a:p>
          <a:p>
            <a:r>
              <a:rPr lang="nl-NL" dirty="0" smtClean="0"/>
              <a:t>	43 </a:t>
            </a:r>
            <a:r>
              <a:rPr lang="nl-NL" dirty="0" err="1" smtClean="0"/>
              <a:t>idiopathisch</a:t>
            </a:r>
            <a:r>
              <a:rPr lang="nl-NL" dirty="0" smtClean="0"/>
              <a:t> </a:t>
            </a:r>
            <a:r>
              <a:rPr lang="nl-NL" dirty="0" err="1" smtClean="0"/>
              <a:t>hyperaldosteronisme</a:t>
            </a:r>
            <a:r>
              <a:rPr lang="nl-NL" dirty="0" smtClean="0"/>
              <a:t>	</a:t>
            </a:r>
          </a:p>
          <a:p>
            <a:r>
              <a:rPr lang="nl-NL" dirty="0" smtClean="0"/>
              <a:t>		19 bilaterale </a:t>
            </a:r>
            <a:r>
              <a:rPr lang="nl-NL" dirty="0" err="1" smtClean="0"/>
              <a:t>hyperplasie</a:t>
            </a:r>
            <a:endParaRPr lang="nl-NL" dirty="0" smtClean="0"/>
          </a:p>
          <a:p>
            <a:r>
              <a:rPr lang="nl-NL" dirty="0" smtClean="0"/>
              <a:t>		24 OSAS (!)</a:t>
            </a:r>
          </a:p>
          <a:p>
            <a:r>
              <a:rPr lang="nl-NL" dirty="0" smtClean="0"/>
              <a:t>		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652120" y="6021288"/>
            <a:ext cx="193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err="1" smtClean="0"/>
              <a:t>Caruso</a:t>
            </a:r>
            <a:r>
              <a:rPr lang="nl-NL" sz="1200" dirty="0" smtClean="0"/>
              <a:t> et al. ESH 2013</a:t>
            </a:r>
          </a:p>
          <a:p>
            <a:r>
              <a:rPr lang="nl-NL" sz="1200" dirty="0" err="1" smtClean="0"/>
              <a:t>Souza</a:t>
            </a:r>
            <a:r>
              <a:rPr lang="nl-NL" sz="1200" dirty="0" smtClean="0"/>
              <a:t> et al. ESH 2013</a:t>
            </a:r>
          </a:p>
          <a:p>
            <a:r>
              <a:rPr lang="nl-NL" sz="1200" dirty="0" err="1" smtClean="0"/>
              <a:t>Avdonina</a:t>
            </a:r>
            <a:r>
              <a:rPr lang="nl-NL" sz="1200" dirty="0" smtClean="0"/>
              <a:t> et al  ESH 2013</a:t>
            </a:r>
            <a:endParaRPr lang="nl-NL" sz="1200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26369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Poster: </a:t>
            </a:r>
            <a:r>
              <a:rPr lang="nl-NL" b="1" dirty="0" err="1" smtClean="0"/>
              <a:t>Association</a:t>
            </a:r>
            <a:r>
              <a:rPr lang="nl-NL" b="1" dirty="0" smtClean="0"/>
              <a:t> </a:t>
            </a:r>
            <a:r>
              <a:rPr lang="nl-NL" b="1" dirty="0" err="1" smtClean="0"/>
              <a:t>between</a:t>
            </a:r>
            <a:r>
              <a:rPr lang="nl-NL" b="1" dirty="0" smtClean="0"/>
              <a:t> OSAS and </a:t>
            </a:r>
            <a:r>
              <a:rPr lang="nl-NL" b="1" dirty="0" err="1" smtClean="0"/>
              <a:t>anti-hypertensive</a:t>
            </a:r>
            <a:r>
              <a:rPr lang="nl-NL" b="1" dirty="0" smtClean="0"/>
              <a:t> effect of </a:t>
            </a:r>
            <a:r>
              <a:rPr lang="nl-NL" b="1" dirty="0" err="1" smtClean="0"/>
              <a:t>spironolactone</a:t>
            </a:r>
            <a:r>
              <a:rPr lang="nl-NL" b="1" dirty="0" smtClean="0"/>
              <a:t> in </a:t>
            </a:r>
            <a:r>
              <a:rPr lang="nl-NL" b="1" dirty="0" err="1" smtClean="0"/>
              <a:t>resistant</a:t>
            </a:r>
            <a:r>
              <a:rPr lang="nl-NL" b="1" dirty="0" smtClean="0"/>
              <a:t> </a:t>
            </a:r>
            <a:r>
              <a:rPr lang="nl-NL" b="1" dirty="0" err="1" smtClean="0"/>
              <a:t>hypertension</a:t>
            </a:r>
            <a:endParaRPr lang="nl-NL" b="1" dirty="0" smtClean="0"/>
          </a:p>
          <a:p>
            <a:r>
              <a:rPr lang="nl-NL" dirty="0" smtClean="0"/>
              <a:t>-patiënten met matig- tot ernstige OSAS reageren met een sterkere bloeddrukdaling op </a:t>
            </a:r>
            <a:r>
              <a:rPr lang="nl-NL" dirty="0" err="1" smtClean="0"/>
              <a:t>spironolacton</a:t>
            </a:r>
            <a:r>
              <a:rPr lang="nl-NL" dirty="0" smtClean="0"/>
              <a:t> en hebben iets hogere </a:t>
            </a:r>
            <a:r>
              <a:rPr lang="nl-NL" dirty="0" err="1" smtClean="0"/>
              <a:t>aldosteronspiegels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4111912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Poster: </a:t>
            </a:r>
            <a:r>
              <a:rPr lang="nl-NL" b="1" dirty="0" smtClean="0"/>
              <a:t>The </a:t>
            </a:r>
            <a:r>
              <a:rPr lang="nl-NL" b="1" dirty="0" err="1" smtClean="0"/>
              <a:t>prevalence</a:t>
            </a:r>
            <a:r>
              <a:rPr lang="nl-NL" b="1" dirty="0" smtClean="0"/>
              <a:t> of PA in </a:t>
            </a:r>
            <a:r>
              <a:rPr lang="nl-NL" b="1" dirty="0" err="1" smtClean="0"/>
              <a:t>hypertensive</a:t>
            </a:r>
            <a:r>
              <a:rPr lang="nl-NL" b="1" dirty="0" smtClean="0"/>
              <a:t> </a:t>
            </a:r>
            <a:r>
              <a:rPr lang="nl-NL" b="1" dirty="0" err="1" smtClean="0"/>
              <a:t>patients</a:t>
            </a:r>
            <a:r>
              <a:rPr lang="nl-NL" b="1" dirty="0" smtClean="0"/>
              <a:t> of </a:t>
            </a:r>
            <a:r>
              <a:rPr lang="nl-NL" b="1" dirty="0" err="1" smtClean="0"/>
              <a:t>outpatient</a:t>
            </a:r>
            <a:r>
              <a:rPr lang="nl-NL" b="1" dirty="0" smtClean="0"/>
              <a:t> </a:t>
            </a:r>
            <a:r>
              <a:rPr lang="nl-NL" b="1" dirty="0" err="1" smtClean="0"/>
              <a:t>clinic</a:t>
            </a:r>
            <a:endParaRPr lang="nl-NL" b="1" dirty="0" smtClean="0"/>
          </a:p>
          <a:p>
            <a:r>
              <a:rPr lang="nl-NL" dirty="0" smtClean="0"/>
              <a:t>-prevalentie van PA laag (2.3% van 129 patiënten, 1 OSAS en 2 met graad 3 HTN)</a:t>
            </a:r>
          </a:p>
          <a:p>
            <a:r>
              <a:rPr lang="nl-NL" dirty="0" smtClean="0"/>
              <a:t>-bijna 50 patiënten OSAS</a:t>
            </a:r>
          </a:p>
          <a:p>
            <a:r>
              <a:rPr lang="nl-NL" dirty="0" smtClean="0"/>
              <a:t>-80% van patiënten met verhoogd </a:t>
            </a:r>
            <a:r>
              <a:rPr lang="nl-NL" dirty="0" err="1" smtClean="0"/>
              <a:t>aldosteron</a:t>
            </a:r>
            <a:r>
              <a:rPr lang="nl-NL" dirty="0" smtClean="0"/>
              <a:t> (maar normaal </a:t>
            </a:r>
            <a:r>
              <a:rPr lang="nl-NL" dirty="0" err="1" smtClean="0"/>
              <a:t>renine</a:t>
            </a:r>
            <a:r>
              <a:rPr lang="nl-NL" dirty="0" smtClean="0"/>
              <a:t>) had een 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UMC Huisstijl">
      <a:dk1>
        <a:srgbClr val="000000"/>
      </a:dk1>
      <a:lt1>
        <a:srgbClr val="FFFFFF"/>
      </a:lt1>
      <a:dk2>
        <a:srgbClr val="BE3100"/>
      </a:dk2>
      <a:lt2>
        <a:srgbClr val="F37C09"/>
      </a:lt2>
      <a:accent1>
        <a:srgbClr val="0E4286"/>
      </a:accent1>
      <a:accent2>
        <a:srgbClr val="B89400"/>
      </a:accent2>
      <a:accent3>
        <a:srgbClr val="BE3100"/>
      </a:accent3>
      <a:accent4>
        <a:srgbClr val="FFFFFF"/>
      </a:accent4>
      <a:accent5>
        <a:srgbClr val="00607A"/>
      </a:accent5>
      <a:accent6>
        <a:srgbClr val="3D168B"/>
      </a:accent6>
      <a:hlink>
        <a:srgbClr val="3D168B"/>
      </a:hlink>
      <a:folHlink>
        <a:srgbClr val="00607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177</Words>
  <Application>Microsoft Office PowerPoint</Application>
  <PresentationFormat>Diavoorstelling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Default Theme</vt:lpstr>
      <vt:lpstr>Office-thema</vt:lpstr>
      <vt:lpstr>1_Office-thema</vt:lpstr>
      <vt:lpstr>Dia 1</vt:lpstr>
      <vt:lpstr>Dia 2</vt:lpstr>
      <vt:lpstr>Dia 3</vt:lpstr>
      <vt:lpstr>Dia 4</vt:lpstr>
      <vt:lpstr>Dia 5</vt:lpstr>
      <vt:lpstr>Dia 6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z174130</dc:creator>
  <cp:lastModifiedBy>Judith</cp:lastModifiedBy>
  <cp:revision>19</cp:revision>
  <dcterms:created xsi:type="dcterms:W3CDTF">2013-06-25T16:38:42Z</dcterms:created>
  <dcterms:modified xsi:type="dcterms:W3CDTF">2013-07-02T08:03:51Z</dcterms:modified>
</cp:coreProperties>
</file>