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44DD-B5B9-4BFA-AC29-5A7B2FAB6506}" type="datetimeFigureOut">
              <a:rPr lang="nl-NL" smtClean="0"/>
              <a:pPr/>
              <a:t>22-9-2011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7B72E-651A-4FEC-B846-4F2BAE777A9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1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2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3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4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5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6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9E8426-1464-4395-95CA-8AD5F382E2C7}" type="slidenum">
              <a:rPr lang="nl-NL" smtClean="0">
                <a:solidFill>
                  <a:srgbClr val="000000"/>
                </a:solidFill>
              </a:rPr>
              <a:pPr/>
              <a:t>7</a:t>
            </a:fld>
            <a:endParaRPr lang="nl-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BEC79-67A9-4E75-A57E-8C4E88205109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7DF66-C9C9-4335-B5FA-C9B803DA0C49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4BBC16-E3C7-4AA0-B5B5-B995CFFF70E3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545AB-683C-4956-ACA8-6616B6AD5141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759980-35AA-4C3B-BA9D-06B413E8E6E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988" y="195916"/>
            <a:ext cx="8836025" cy="7556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86B49-8930-4176-8B07-FCFD5AB192F3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1415C-8934-45B6-A578-26CB4893DDF4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B4E74-B586-45DB-A626-FC5E0C60BE5B}" type="datetime1">
              <a:rPr lang="nl-NL"/>
              <a:pPr/>
              <a:t>22-9-2011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ESC </a:t>
            </a:r>
            <a:r>
              <a:rPr lang="nl-NL" dirty="0" err="1" smtClean="0"/>
              <a:t>Review</a:t>
            </a:r>
            <a:r>
              <a:rPr lang="nl-NL" dirty="0" smtClean="0"/>
              <a:t> 2011</a:t>
            </a:r>
            <a:endParaRPr lang="nl-NL" dirty="0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11638-C780-4FD8-8F05-72B70A5C8A34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2F1FA9-57F9-4474-8321-102B398C0850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" name="Afbeelding 9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ACCD8-C934-4E0C-8B3C-4F4E34F5B967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3A2502-3E2F-4B72-BCD3-0F438D3A3FDA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6" name="Afbeelding 5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BF491-6CA2-4CDE-9635-429009883E4E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F10787-18C6-4FC5-88C3-658C95315D0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5" name="Afbeelding 4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10F20-E26D-4E06-BB2C-04A206509EDB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9693DD-1153-45B9-8C3F-87D9C88058B8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00183-D8D7-4279-B00F-2E4BC83613B9}" type="datetime1">
              <a:rPr lang="nl-NL"/>
              <a:pPr/>
              <a:t>22-9-2011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4F0D66-E2DD-4059-BA0B-B779A5E8EF0D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8" name="Afbeelding 7" descr="CvG.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z="4000" b="1" spc="50" dirty="0" smtClean="0">
                <a:solidFill>
                  <a:srgbClr val="FFFF00"/>
                </a:solidFill>
              </a:rPr>
              <a:t>De gele tekst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i="1" spc="50" dirty="0" smtClean="0">
                <a:solidFill>
                  <a:schemeClr val="bg1"/>
                </a:solidFill>
              </a:rPr>
              <a:t>En de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witte</a:t>
            </a:r>
            <a:r>
              <a:rPr lang="en-US" sz="4000" i="1" spc="50" dirty="0" smtClean="0">
                <a:solidFill>
                  <a:schemeClr val="bg1"/>
                </a:solidFill>
              </a:rPr>
              <a:t> </a:t>
            </a:r>
            <a:r>
              <a:rPr lang="en-US" sz="4000" i="1" spc="50" dirty="0" err="1" smtClean="0">
                <a:solidFill>
                  <a:schemeClr val="bg1"/>
                </a:solidFill>
              </a:rPr>
              <a:t>tekst</a:t>
            </a:r>
            <a:endParaRPr lang="en-US" sz="4000" i="1" spc="50" dirty="0" smtClean="0">
              <a:solidFill>
                <a:schemeClr val="bg1"/>
              </a:solidFill>
            </a:endParaRPr>
          </a:p>
          <a:p>
            <a:pPr lvl="0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9999C47-799A-435D-A9FA-88FC9ED5CD6A}" type="datetime1">
              <a:rPr lang="nl-NL"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22-9-2011</a:t>
            </a:fld>
            <a:endParaRPr lang="nl-NL">
              <a:cs typeface="Arial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pic>
        <p:nvPicPr>
          <p:cNvPr id="7" name="Afbeelding 6" descr="CvG.n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82204" y="6014912"/>
            <a:ext cx="2249334" cy="601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6843713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763688" y="188640"/>
            <a:ext cx="502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i="1" dirty="0" err="1" smtClean="0">
                <a:solidFill>
                  <a:srgbClr val="FFFF00"/>
                </a:solidFill>
              </a:rPr>
              <a:t>dal-Vessel</a:t>
            </a:r>
            <a:r>
              <a:rPr lang="nl-NL" sz="4000" dirty="0" smtClean="0">
                <a:solidFill>
                  <a:srgbClr val="FFFF00"/>
                </a:solidFill>
              </a:rPr>
              <a:t> </a:t>
            </a:r>
            <a:r>
              <a:rPr lang="nl-NL" sz="4000" dirty="0" err="1" smtClean="0">
                <a:solidFill>
                  <a:srgbClr val="FFFF00"/>
                </a:solidFill>
              </a:rPr>
              <a:t>Study</a:t>
            </a:r>
            <a:r>
              <a:rPr lang="nl-NL" sz="4000" dirty="0" smtClean="0">
                <a:solidFill>
                  <a:srgbClr val="FFFF00"/>
                </a:solidFill>
              </a:rPr>
              <a:t> design</a:t>
            </a:r>
            <a:endParaRPr lang="nl-NL" sz="4000" dirty="0">
              <a:solidFill>
                <a:srgbClr val="FFFF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5048" y="414908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bg1"/>
                </a:solidFill>
              </a:rPr>
              <a:t>Dubbel-blinde</a:t>
            </a:r>
            <a:r>
              <a:rPr lang="nl-NL" sz="2000" b="1" dirty="0" smtClean="0">
                <a:solidFill>
                  <a:schemeClr val="bg1"/>
                </a:solidFill>
              </a:rPr>
              <a:t>, gerandomiseerde, </a:t>
            </a:r>
            <a:r>
              <a:rPr lang="nl-NL" sz="2000" b="1" dirty="0" err="1" smtClean="0">
                <a:solidFill>
                  <a:schemeClr val="bg1"/>
                </a:solidFill>
              </a:rPr>
              <a:t>placebo-gecontroleerde</a:t>
            </a:r>
            <a:r>
              <a:rPr lang="nl-NL" sz="2000" b="1" dirty="0" smtClean="0">
                <a:solidFill>
                  <a:schemeClr val="bg1"/>
                </a:solidFill>
              </a:rPr>
              <a:t>, </a:t>
            </a:r>
            <a:r>
              <a:rPr lang="nl-NL" sz="2000" b="1" dirty="0" err="1" smtClean="0">
                <a:solidFill>
                  <a:schemeClr val="bg1"/>
                </a:solidFill>
              </a:rPr>
              <a:t>parallel-group</a:t>
            </a:r>
            <a:r>
              <a:rPr lang="nl-NL" sz="2000" b="1" dirty="0" smtClean="0">
                <a:solidFill>
                  <a:schemeClr val="bg1"/>
                </a:solidFill>
              </a:rPr>
              <a:t> </a:t>
            </a:r>
            <a:r>
              <a:rPr lang="nl-NL" sz="2000" b="1" dirty="0" err="1" smtClean="0">
                <a:solidFill>
                  <a:schemeClr val="bg1"/>
                </a:solidFill>
              </a:rPr>
              <a:t>multicenter</a:t>
            </a:r>
            <a:r>
              <a:rPr lang="nl-NL" sz="2000" b="1" dirty="0" smtClean="0">
                <a:solidFill>
                  <a:schemeClr val="bg1"/>
                </a:solidFill>
              </a:rPr>
              <a:t> FMD/ABPM studie in patiënten met CHD of risico op CHD</a:t>
            </a:r>
            <a:r>
              <a:rPr lang="nl-NL" sz="2000" b="1" baseline="30000" dirty="0" smtClean="0">
                <a:solidFill>
                  <a:schemeClr val="bg1"/>
                </a:solidFill>
              </a:rPr>
              <a:t>1</a:t>
            </a:r>
            <a:endParaRPr lang="nl-NL" sz="20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39552" y="4797152"/>
            <a:ext cx="77931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Patiënten met CHD of risico op CHD en HDL-C &lt; 50 mg/</a:t>
            </a:r>
            <a:r>
              <a:rPr lang="nl-NL" sz="1600" b="1" dirty="0" err="1" smtClean="0">
                <a:solidFill>
                  <a:schemeClr val="bg1"/>
                </a:solidFill>
              </a:rPr>
              <a:t>dL</a:t>
            </a:r>
            <a:r>
              <a:rPr lang="nl-NL" sz="1600" b="1" dirty="0" smtClean="0">
                <a:solidFill>
                  <a:schemeClr val="bg1"/>
                </a:solidFill>
              </a:rPr>
              <a:t> (&lt;1.29 </a:t>
            </a:r>
            <a:r>
              <a:rPr lang="nl-NL" sz="1600" b="1" dirty="0" err="1" smtClean="0">
                <a:solidFill>
                  <a:schemeClr val="bg1"/>
                </a:solidFill>
              </a:rPr>
              <a:t>mmol</a:t>
            </a:r>
            <a:r>
              <a:rPr lang="nl-NL" sz="1600" b="1" dirty="0" smtClean="0">
                <a:solidFill>
                  <a:schemeClr val="bg1"/>
                </a:solidFill>
              </a:rPr>
              <a:t>/L), met</a:t>
            </a:r>
          </a:p>
          <a:p>
            <a:r>
              <a:rPr lang="nl-NL" sz="1600" b="1" dirty="0" smtClean="0">
                <a:solidFill>
                  <a:schemeClr val="bg1"/>
                </a:solidFill>
              </a:rPr>
              <a:t>bestaande therapie om CV risicofactoren te controleren. Follow-up  bij 4, 12 en 36 weken.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Primaire eindpunten: FMD bij 12 weken; ABPM bij 4 weken</a:t>
            </a:r>
          </a:p>
          <a:p>
            <a:r>
              <a:rPr lang="nl-NL" sz="1600" dirty="0" smtClean="0">
                <a:solidFill>
                  <a:schemeClr val="bg1"/>
                </a:solidFill>
              </a:rPr>
              <a:t>Aanvullende metingen: FMD bij 36 weken; ABPM bij 12 en 36 weken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972409" y="6550223"/>
            <a:ext cx="417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aseline="30000" dirty="0" smtClean="0">
                <a:solidFill>
                  <a:schemeClr val="bg1"/>
                </a:solidFill>
              </a:rPr>
              <a:t>1</a:t>
            </a:r>
            <a:r>
              <a:rPr lang="nl-NL" sz="1400" dirty="0" smtClean="0">
                <a:solidFill>
                  <a:schemeClr val="bg1"/>
                </a:solidFill>
              </a:rPr>
              <a:t>Kastelein JJ et al. </a:t>
            </a:r>
            <a:r>
              <a:rPr lang="nl-NL" sz="1400" dirty="0" err="1" smtClean="0">
                <a:solidFill>
                  <a:schemeClr val="bg1"/>
                </a:solidFill>
              </a:rPr>
              <a:t>Curr</a:t>
            </a:r>
            <a:r>
              <a:rPr lang="nl-NL" sz="1400" dirty="0" smtClean="0">
                <a:solidFill>
                  <a:schemeClr val="bg1"/>
                </a:solidFill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</a:rPr>
              <a:t>Res</a:t>
            </a:r>
            <a:r>
              <a:rPr lang="nl-NL" sz="1400" dirty="0" smtClean="0">
                <a:solidFill>
                  <a:schemeClr val="bg1"/>
                </a:solidFill>
              </a:rPr>
              <a:t> </a:t>
            </a:r>
            <a:r>
              <a:rPr lang="nl-NL" sz="1400" dirty="0" err="1" smtClean="0">
                <a:solidFill>
                  <a:schemeClr val="bg1"/>
                </a:solidFill>
              </a:rPr>
              <a:t>Med</a:t>
            </a:r>
            <a:r>
              <a:rPr lang="nl-NL" sz="1400" dirty="0" smtClean="0">
                <a:solidFill>
                  <a:schemeClr val="bg1"/>
                </a:solidFill>
              </a:rPr>
              <a:t> Opin 2011;27:141-150</a:t>
            </a:r>
            <a:endParaRPr lang="nl-NL" sz="14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0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 smtClean="0">
                <a:solidFill>
                  <a:srgbClr val="FFFF00"/>
                </a:solidFill>
              </a:rPr>
              <a:t>dal-Vessel</a:t>
            </a:r>
            <a:r>
              <a:rPr lang="nl-NL" sz="3200" dirty="0">
                <a:solidFill>
                  <a:srgbClr val="FFFF00"/>
                </a:solidFill>
              </a:rPr>
              <a:t> </a:t>
            </a:r>
            <a:r>
              <a:rPr lang="nl-NL" sz="3200" dirty="0" smtClean="0">
                <a:solidFill>
                  <a:srgbClr val="FFFF00"/>
                </a:solidFill>
              </a:rPr>
              <a:t>– toename van HDL-C </a:t>
            </a:r>
            <a:r>
              <a:rPr lang="nl-NL" sz="3200" dirty="0" err="1" smtClean="0">
                <a:solidFill>
                  <a:srgbClr val="FFFF00"/>
                </a:solidFill>
              </a:rPr>
              <a:t>levels</a:t>
            </a:r>
            <a:r>
              <a:rPr lang="nl-NL" sz="3200" dirty="0" smtClean="0">
                <a:solidFill>
                  <a:srgbClr val="FFFF00"/>
                </a:solidFill>
              </a:rPr>
              <a:t> met</a:t>
            </a:r>
            <a:endParaRPr lang="nl-NL" sz="3200" dirty="0">
              <a:solidFill>
                <a:srgbClr val="FFFF00"/>
              </a:solidFill>
            </a:endParaRPr>
          </a:p>
          <a:p>
            <a:r>
              <a:rPr lang="nl-NL" sz="3200" dirty="0" err="1" smtClean="0">
                <a:solidFill>
                  <a:srgbClr val="FFFF00"/>
                </a:solidFill>
              </a:rPr>
              <a:t>dalcetrapib</a:t>
            </a:r>
            <a:r>
              <a:rPr lang="nl-NL" sz="3200" dirty="0" smtClean="0">
                <a:solidFill>
                  <a:srgbClr val="FFFF00"/>
                </a:solidFill>
              </a:rPr>
              <a:t> gedurende 36 weken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43608" y="5085184"/>
            <a:ext cx="5424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HDL-C % verandering </a:t>
            </a:r>
            <a:r>
              <a:rPr lang="nl-NL" sz="1600" dirty="0" err="1" smtClean="0">
                <a:solidFill>
                  <a:schemeClr val="bg1"/>
                </a:solidFill>
              </a:rPr>
              <a:t>tov</a:t>
            </a:r>
            <a:r>
              <a:rPr lang="nl-NL" sz="1600" dirty="0" smtClean="0">
                <a:solidFill>
                  <a:schemeClr val="bg1"/>
                </a:solidFill>
              </a:rPr>
              <a:t> baseline: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err="1" smtClean="0">
                <a:solidFill>
                  <a:schemeClr val="bg1"/>
                </a:solidFill>
              </a:rPr>
              <a:t>wk</a:t>
            </a:r>
            <a:r>
              <a:rPr lang="nl-NL" sz="1600" dirty="0" smtClean="0">
                <a:solidFill>
                  <a:schemeClr val="bg1"/>
                </a:solidFill>
              </a:rPr>
              <a:t> 4 placebo 2.73 ± 1.27, </a:t>
            </a:r>
            <a:r>
              <a:rPr lang="nl-NL" sz="1600" dirty="0" err="1" smtClean="0">
                <a:solidFill>
                  <a:schemeClr val="bg1"/>
                </a:solidFill>
              </a:rPr>
              <a:t>dalcetrapib</a:t>
            </a:r>
            <a:r>
              <a:rPr lang="nl-NL" sz="1600" dirty="0" smtClean="0">
                <a:solidFill>
                  <a:schemeClr val="bg1"/>
                </a:solidFill>
              </a:rPr>
              <a:t> 27.50 ± 1.28, p&lt; 0.0001</a:t>
            </a:r>
          </a:p>
          <a:p>
            <a:pPr>
              <a:buFont typeface="Arial" pitchFamily="34" charset="0"/>
              <a:buChar char="•"/>
            </a:pPr>
            <a:r>
              <a:rPr lang="nl-NL" sz="1600" dirty="0" err="1" smtClean="0">
                <a:solidFill>
                  <a:schemeClr val="bg1"/>
                </a:solidFill>
              </a:rPr>
              <a:t>wk</a:t>
            </a:r>
            <a:r>
              <a:rPr lang="nl-NL" sz="1600" dirty="0" smtClean="0">
                <a:solidFill>
                  <a:schemeClr val="bg1"/>
                </a:solidFill>
              </a:rPr>
              <a:t> 36 placebo -0.14 ± 1.42, </a:t>
            </a:r>
            <a:r>
              <a:rPr lang="nl-NL" sz="1600" dirty="0" err="1" smtClean="0">
                <a:solidFill>
                  <a:schemeClr val="bg1"/>
                </a:solidFill>
              </a:rPr>
              <a:t>dalcetrapib</a:t>
            </a:r>
            <a:r>
              <a:rPr lang="nl-NL" sz="1600" dirty="0" smtClean="0">
                <a:solidFill>
                  <a:schemeClr val="bg1"/>
                </a:solidFill>
              </a:rPr>
              <a:t> 30.70 ± 1.45, p,0.0001</a:t>
            </a:r>
          </a:p>
        </p:txBody>
      </p:sp>
      <p:pic>
        <p:nvPicPr>
          <p:cNvPr id="13" name="Picture 3" descr="RO110273 Figure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7050087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1886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 smtClean="0">
                <a:solidFill>
                  <a:srgbClr val="FFFF00"/>
                </a:solidFill>
              </a:rPr>
              <a:t>dal-Vessel</a:t>
            </a:r>
            <a:r>
              <a:rPr lang="nl-NL" sz="3200" dirty="0">
                <a:solidFill>
                  <a:srgbClr val="FFFF00"/>
                </a:solidFill>
              </a:rPr>
              <a:t> </a:t>
            </a:r>
            <a:r>
              <a:rPr lang="nl-NL" sz="3200" dirty="0" smtClean="0">
                <a:solidFill>
                  <a:srgbClr val="FFFF00"/>
                </a:solidFill>
              </a:rPr>
              <a:t>– </a:t>
            </a:r>
            <a:r>
              <a:rPr lang="nl-NL" sz="3200" dirty="0" err="1" smtClean="0">
                <a:solidFill>
                  <a:srgbClr val="FFFF00"/>
                </a:solidFill>
              </a:rPr>
              <a:t>Lipiden</a:t>
            </a:r>
            <a:r>
              <a:rPr lang="nl-NL" sz="3200" dirty="0" smtClean="0">
                <a:solidFill>
                  <a:srgbClr val="FFFF00"/>
                </a:solidFill>
              </a:rPr>
              <a:t> gedurende 36 weken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61266" y="5085184"/>
            <a:ext cx="858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Data weergegeven als absolute waarden op elk tijdstip, gemiddelde ± SD; placebo n=211 en</a:t>
            </a:r>
          </a:p>
          <a:p>
            <a:r>
              <a:rPr lang="nl-NL" sz="1600" dirty="0" err="1" smtClean="0">
                <a:solidFill>
                  <a:schemeClr val="bg1"/>
                </a:solidFill>
              </a:rPr>
              <a:t>dalcetrapib</a:t>
            </a:r>
            <a:r>
              <a:rPr lang="nl-NL" sz="1600" dirty="0" smtClean="0">
                <a:solidFill>
                  <a:schemeClr val="bg1"/>
                </a:solidFill>
              </a:rPr>
              <a:t> n=207 voor HDL-C and LDL-C; placebo n=209 en </a:t>
            </a:r>
            <a:r>
              <a:rPr lang="nl-NL" sz="1600" dirty="0" err="1" smtClean="0">
                <a:solidFill>
                  <a:schemeClr val="bg1"/>
                </a:solidFill>
              </a:rPr>
              <a:t>dalcetrapib</a:t>
            </a:r>
            <a:r>
              <a:rPr lang="nl-NL" sz="1600" dirty="0" smtClean="0">
                <a:solidFill>
                  <a:schemeClr val="bg1"/>
                </a:solidFill>
              </a:rPr>
              <a:t> n=206 voor </a:t>
            </a:r>
            <a:r>
              <a:rPr lang="nl-NL" sz="1600" dirty="0" err="1" smtClean="0">
                <a:solidFill>
                  <a:schemeClr val="bg1"/>
                </a:solidFill>
              </a:rPr>
              <a:t>ApoA-I</a:t>
            </a:r>
            <a:r>
              <a:rPr lang="nl-NL" sz="1600" dirty="0" smtClean="0">
                <a:solidFill>
                  <a:schemeClr val="bg1"/>
                </a:solidFill>
              </a:rPr>
              <a:t> en </a:t>
            </a:r>
            <a:r>
              <a:rPr lang="nl-NL" sz="1600" dirty="0" err="1" smtClean="0">
                <a:solidFill>
                  <a:schemeClr val="bg1"/>
                </a:solidFill>
              </a:rPr>
              <a:t>ApoB</a:t>
            </a:r>
            <a:endParaRPr lang="nl-NL" sz="16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6984776" cy="40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79512" y="11663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Baseline FMD: </a:t>
            </a:r>
            <a:r>
              <a:rPr lang="en-US" sz="3200" dirty="0" err="1" smtClean="0">
                <a:solidFill>
                  <a:srgbClr val="FFFF00"/>
                </a:solidFill>
              </a:rPr>
              <a:t>geen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significante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verandering</a:t>
            </a:r>
            <a:r>
              <a:rPr lang="en-US" sz="3200" dirty="0" smtClean="0">
                <a:solidFill>
                  <a:srgbClr val="FFFF00"/>
                </a:solidFill>
              </a:rPr>
              <a:t> met </a:t>
            </a:r>
            <a:r>
              <a:rPr lang="en-US" sz="3200" dirty="0" err="1" smtClean="0">
                <a:solidFill>
                  <a:srgbClr val="FFFF00"/>
                </a:solidFill>
              </a:rPr>
              <a:t>dalcetrapib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gedurende</a:t>
            </a:r>
            <a:r>
              <a:rPr lang="en-US" sz="3200" dirty="0" smtClean="0">
                <a:solidFill>
                  <a:srgbClr val="FFFF00"/>
                </a:solidFill>
              </a:rPr>
              <a:t> 36 </a:t>
            </a:r>
            <a:r>
              <a:rPr lang="en-US" sz="3200" dirty="0" err="1" smtClean="0">
                <a:solidFill>
                  <a:srgbClr val="FFFF00"/>
                </a:solidFill>
              </a:rPr>
              <a:t>weken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283968" y="6093296"/>
            <a:ext cx="483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Data </a:t>
            </a:r>
            <a:r>
              <a:rPr lang="en-US" sz="1600" dirty="0" err="1" smtClean="0">
                <a:solidFill>
                  <a:schemeClr val="bg1"/>
                </a:solidFill>
              </a:rPr>
              <a:t>weergegeven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als</a:t>
            </a:r>
            <a:r>
              <a:rPr lang="en-US" sz="1600" dirty="0" smtClean="0">
                <a:solidFill>
                  <a:schemeClr val="bg1"/>
                </a:solidFill>
              </a:rPr>
              <a:t> least squares mean (SE) absolute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err="1" smtClean="0">
                <a:solidFill>
                  <a:schemeClr val="bg1"/>
                </a:solidFill>
              </a:rPr>
              <a:t>verandering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tov</a:t>
            </a:r>
            <a:r>
              <a:rPr lang="en-US" sz="1600" dirty="0" smtClean="0">
                <a:solidFill>
                  <a:schemeClr val="bg1"/>
                </a:solidFill>
              </a:rPr>
              <a:t> baseline in %FMD </a:t>
            </a:r>
            <a:r>
              <a:rPr lang="en-US" sz="1600" dirty="0" err="1" smtClean="0">
                <a:solidFill>
                  <a:schemeClr val="bg1"/>
                </a:solidFill>
              </a:rPr>
              <a:t>bij</a:t>
            </a:r>
            <a:r>
              <a:rPr lang="en-US" sz="1600" dirty="0" smtClean="0">
                <a:solidFill>
                  <a:schemeClr val="bg1"/>
                </a:solidFill>
              </a:rPr>
              <a:t> week 12 and 36</a:t>
            </a:r>
          </a:p>
        </p:txBody>
      </p:sp>
      <p:pic>
        <p:nvPicPr>
          <p:cNvPr id="8" name="Picture 3" descr="RO110273 Figure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7390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11663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ABPM was </a:t>
            </a:r>
            <a:r>
              <a:rPr lang="en-US" sz="3200" dirty="0" err="1" smtClean="0">
                <a:solidFill>
                  <a:srgbClr val="FFFF00"/>
                </a:solidFill>
              </a:rPr>
              <a:t>onveranderd</a:t>
            </a:r>
            <a:r>
              <a:rPr lang="en-US" sz="3200" dirty="0" smtClean="0">
                <a:solidFill>
                  <a:srgbClr val="FFFF00"/>
                </a:solidFill>
              </a:rPr>
              <a:t> met </a:t>
            </a:r>
            <a:r>
              <a:rPr lang="en-US" sz="3200" dirty="0" err="1" smtClean="0">
                <a:solidFill>
                  <a:srgbClr val="FFFF00"/>
                </a:solidFill>
              </a:rPr>
              <a:t>dalcetrapib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err="1" smtClean="0">
                <a:solidFill>
                  <a:srgbClr val="FFFF00"/>
                </a:solidFill>
              </a:rPr>
              <a:t>gedurende</a:t>
            </a:r>
            <a:r>
              <a:rPr lang="en-US" sz="3200" dirty="0" smtClean="0">
                <a:solidFill>
                  <a:srgbClr val="FFFF00"/>
                </a:solidFill>
              </a:rPr>
              <a:t> 36 </a:t>
            </a:r>
            <a:r>
              <a:rPr lang="en-US" sz="3200" dirty="0" err="1" smtClean="0">
                <a:solidFill>
                  <a:srgbClr val="FFFF00"/>
                </a:solidFill>
              </a:rPr>
              <a:t>weken</a:t>
            </a:r>
            <a:endParaRPr lang="nl-NL" sz="3200" dirty="0">
              <a:solidFill>
                <a:srgbClr val="FFFF00"/>
              </a:solidFill>
            </a:endParaRPr>
          </a:p>
        </p:txBody>
      </p:sp>
      <p:pic>
        <p:nvPicPr>
          <p:cNvPr id="12" name="Picture 5" descr="RO110273 Figure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686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07704" y="5157192"/>
            <a:ext cx="49509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Gegevens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zijn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box-whisker plots ± 1.5*</a:t>
            </a:r>
            <a:r>
              <a:rPr lang="en-GB" sz="1600" dirty="0" err="1">
                <a:solidFill>
                  <a:schemeClr val="bg1"/>
                </a:solidFill>
              </a:rPr>
              <a:t>interquartile</a:t>
            </a:r>
            <a:r>
              <a:rPr lang="en-GB" sz="1600" dirty="0">
                <a:solidFill>
                  <a:schemeClr val="bg1"/>
                </a:solidFill>
              </a:rPr>
              <a:t> range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259632" y="1196752"/>
            <a:ext cx="108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Systolisch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868144" y="119675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Diastolisch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Verandering</a:t>
            </a:r>
            <a:r>
              <a:rPr lang="en-US" sz="3200" dirty="0" smtClean="0">
                <a:solidFill>
                  <a:srgbClr val="FFFF00"/>
                </a:solidFill>
              </a:rPr>
              <a:t> in biomarkers </a:t>
            </a:r>
            <a:r>
              <a:rPr lang="en-US" sz="3200" dirty="0" err="1" smtClean="0">
                <a:solidFill>
                  <a:srgbClr val="FFFF00"/>
                </a:solidFill>
              </a:rPr>
              <a:t>na</a:t>
            </a:r>
            <a:r>
              <a:rPr lang="en-US" sz="3200" dirty="0" smtClean="0">
                <a:solidFill>
                  <a:srgbClr val="FFFF00"/>
                </a:solidFill>
              </a:rPr>
              <a:t> 36 </a:t>
            </a:r>
            <a:r>
              <a:rPr lang="en-US" sz="3200" dirty="0" err="1" smtClean="0">
                <a:solidFill>
                  <a:srgbClr val="FFFF00"/>
                </a:solidFill>
              </a:rPr>
              <a:t>weken</a:t>
            </a:r>
            <a:endParaRPr lang="nl-NL" sz="3200" dirty="0">
              <a:solidFill>
                <a:srgbClr val="FFFF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536" y="5373216"/>
            <a:ext cx="3634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*Lp-LPA2  </a:t>
            </a:r>
            <a:r>
              <a:rPr lang="en-US" sz="1400" dirty="0" err="1" smtClean="0">
                <a:solidFill>
                  <a:schemeClr val="bg1"/>
                </a:solidFill>
              </a:rPr>
              <a:t>omvat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massa</a:t>
            </a: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400" dirty="0" err="1" smtClean="0">
                <a:solidFill>
                  <a:schemeClr val="bg1"/>
                </a:solidFill>
              </a:rPr>
              <a:t>voor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zowel</a:t>
            </a:r>
            <a:r>
              <a:rPr lang="en-US" sz="1400" dirty="0" smtClean="0">
                <a:solidFill>
                  <a:schemeClr val="bg1"/>
                </a:solidFill>
              </a:rPr>
              <a:t> LDL </a:t>
            </a:r>
            <a:r>
              <a:rPr lang="en-US" sz="1400" dirty="0" err="1" smtClean="0">
                <a:solidFill>
                  <a:schemeClr val="bg1"/>
                </a:solidFill>
              </a:rPr>
              <a:t>als</a:t>
            </a:r>
            <a:r>
              <a:rPr lang="en-US" sz="1400" dirty="0" smtClean="0">
                <a:solidFill>
                  <a:schemeClr val="bg1"/>
                </a:solidFill>
              </a:rPr>
              <a:t> HDL</a:t>
            </a:r>
          </a:p>
        </p:txBody>
      </p:sp>
      <p:graphicFrame>
        <p:nvGraphicFramePr>
          <p:cNvPr id="11" name="Group 69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285163" cy="4242816"/>
        </p:xfrm>
        <a:graphic>
          <a:graphicData uri="http://schemas.openxmlformats.org/drawingml/2006/table">
            <a:tbl>
              <a:tblPr/>
              <a:tblGrid>
                <a:gridCol w="2251075"/>
                <a:gridCol w="2011363"/>
                <a:gridCol w="2012950"/>
                <a:gridCol w="2009775"/>
              </a:tblGrid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Biomarker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Placebo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(LSM [SE] % change)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Dalcetrapib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charset="0"/>
                        <a:cs typeface="Times New Roman" charset="0"/>
                      </a:endParaRPr>
                    </a:p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(LSM [SE] % change)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Placebo-corrected change</a:t>
                      </a:r>
                    </a:p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Times New Roman" charset="0"/>
                        </a:rPr>
                        <a:t>(LSM [95% CI])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hs-CRP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171.2 (90.2)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49.0 (91.7)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  <a:sym typeface="Symbol" charset="2"/>
                        </a:rPr>
                        <a:t>-122.2 (-358, 114), p=0.31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IL6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67.8 (15.8)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41.8 (16.1)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-26.0 (-67.3, 15.3), p=0.22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sP-selectin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0.2 (1.5)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-1.8 (1.6)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-2.1 (-6.1, 2.0), p=0.32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sE-selectin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6.1 (1.9)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6.0 (2.0)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-0.1 (-5.1, 4.9), p=0.98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Soluble intracellular adhesion molecule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2.0 (0.9)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1.1 (1.0)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-0.96 (-3.4, 1.5), p=0.44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Soluble vascular adhesion molecule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1.9 (0.8)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3.6 (0.8)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1.7 (-0.3, 3.8), p=0.09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Lipoprotein-associated phospholipasesA2s*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5.8 (3.3)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23.2 (3.3)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17.4 (8.8, 26.1), p&lt;0.0001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Matrix-metallproteinase-3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3.4 (2.1)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3.5 (2.1)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  <a:sym typeface="Symbol" charset="2"/>
                        </a:rPr>
                        <a:t>0.0 (-5.4, 5.5); p=0.99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Matrix-metallproteinase-9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20.4 (10.8)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28.1 (11.0)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7.8 (-20.4, 35.9), p=0.59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Myeloperoxidase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36.4 (18.1)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13.2 (18.4)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-23.1 (-70.2, 23.9), p=0.33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Tissue plasminogen activator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15.9 (5.5)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8.9 (5.6)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-7.0 (-21.3, 7.3), p=0.34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Plasminogen activator inhibitor 1-activity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14.7 (3.5)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16.9 (3.6)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2.2 (-7.1, 11.4), p=0.64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143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Plasminogen activator activity 1-antigen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42.5 (7.6)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charset="0"/>
                          <a:cs typeface="Arial" charset="0"/>
                        </a:rPr>
                        <a:t>38.8 (7.7)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-3.7 (-23.5, 16.0), p=0.71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2"/>
          <p:cNvSpPr txBox="1">
            <a:spLocks/>
          </p:cNvSpPr>
          <p:nvPr/>
        </p:nvSpPr>
        <p:spPr>
          <a:xfrm>
            <a:off x="883618" y="3657600"/>
            <a:ext cx="6915676" cy="229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600" b="1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en-US" sz="3500" dirty="0" smtClean="0">
              <a:solidFill>
                <a:srgbClr val="1C2351"/>
              </a:solidFill>
            </a:endParaRPr>
          </a:p>
          <a:p>
            <a:pPr marL="342900" indent="-342900" algn="ctr" defTabSz="457200">
              <a:spcBef>
                <a:spcPct val="20000"/>
              </a:spcBef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26064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Conclusions</a:t>
            </a:r>
            <a:endParaRPr lang="nl-NL" sz="4000" dirty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467544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Dalcetrapib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not cause endothelial dysfunction or have an effect on ABPM, providing further reassurance regarding the safety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dalcetrapib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dalcetrapib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reduced CETP activity and increased HDL-C levels by 31% without affecting NO-dependent endothelial function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contrast to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torcetrapib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dalcetrapib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did not raise blood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trial also demonstrates the feasibility of using FMD to test the influence of novel cardiovascular compounds on the biology of the vessel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569</Words>
  <Application>Microsoft Office PowerPoint</Application>
  <PresentationFormat>Diavoorstelling (4:3)</PresentationFormat>
  <Paragraphs>110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1_Office-thema</vt:lpstr>
      <vt:lpstr>Dia 1</vt:lpstr>
      <vt:lpstr>Dia 2</vt:lpstr>
      <vt:lpstr>Dia 3</vt:lpstr>
      <vt:lpstr>Dia 4</vt:lpstr>
      <vt:lpstr>Dia 5</vt:lpstr>
      <vt:lpstr>Dia 6</vt:lpstr>
      <vt:lpstr>Dia 7</vt:lpstr>
    </vt:vector>
  </TitlesOfParts>
  <Company>Medcon Europe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Marianne</dc:creator>
  <cp:lastModifiedBy>Karan</cp:lastModifiedBy>
  <cp:revision>7</cp:revision>
  <dcterms:created xsi:type="dcterms:W3CDTF">2011-09-15T13:20:27Z</dcterms:created>
  <dcterms:modified xsi:type="dcterms:W3CDTF">2011-09-22T07:53:01Z</dcterms:modified>
</cp:coreProperties>
</file>