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21.xml" ContentType="application/vnd.openxmlformats-officedocument.theme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Masters/slideMaster18.xml" ContentType="application/vnd.openxmlformats-officedocument.presentationml.slideMaster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notesSlides/notesSlide22.xml" ContentType="application/vnd.openxmlformats-officedocument.presentationml.notesSlide+xml"/>
  <Override PartName="/ppt/slideLayouts/slideLayout206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5" r:id="rId7"/>
    <p:sldMasterId id="2147483657" r:id="rId8"/>
    <p:sldMasterId id="2147483658" r:id="rId9"/>
    <p:sldMasterId id="2147483659" r:id="rId10"/>
    <p:sldMasterId id="2147483660" r:id="rId11"/>
    <p:sldMasterId id="2147483661" r:id="rId12"/>
    <p:sldMasterId id="2147483662" r:id="rId13"/>
    <p:sldMasterId id="2147483663" r:id="rId14"/>
    <p:sldMasterId id="2147483664" r:id="rId15"/>
    <p:sldMasterId id="2147483665" r:id="rId16"/>
    <p:sldMasterId id="2147483666" r:id="rId17"/>
    <p:sldMasterId id="2147483667" r:id="rId18"/>
    <p:sldMasterId id="2147483668" r:id="rId19"/>
    <p:sldMasterId id="2147483900" r:id="rId20"/>
  </p:sldMasterIdLst>
  <p:notesMasterIdLst>
    <p:notesMasterId r:id="rId44"/>
  </p:notesMasterIdLst>
  <p:sldIdLst>
    <p:sldId id="288" r:id="rId21"/>
    <p:sldId id="268" r:id="rId22"/>
    <p:sldId id="269" r:id="rId23"/>
    <p:sldId id="258" r:id="rId24"/>
    <p:sldId id="256" r:id="rId25"/>
    <p:sldId id="280" r:id="rId26"/>
    <p:sldId id="273" r:id="rId27"/>
    <p:sldId id="262" r:id="rId28"/>
    <p:sldId id="281" r:id="rId29"/>
    <p:sldId id="267" r:id="rId30"/>
    <p:sldId id="274" r:id="rId31"/>
    <p:sldId id="264" r:id="rId32"/>
    <p:sldId id="286" r:id="rId33"/>
    <p:sldId id="261" r:id="rId34"/>
    <p:sldId id="275" r:id="rId35"/>
    <p:sldId id="270" r:id="rId36"/>
    <p:sldId id="272" r:id="rId37"/>
    <p:sldId id="271" r:id="rId38"/>
    <p:sldId id="277" r:id="rId39"/>
    <p:sldId id="276" r:id="rId40"/>
    <p:sldId id="287" r:id="rId41"/>
    <p:sldId id="265" r:id="rId42"/>
    <p:sldId id="284" r:id="rId43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970" y="-7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197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9260E9A-5786-4E38-95F8-A38B68CB704E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5088">
              <a:spcBef>
                <a:spcPts val="588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Normal ECG, enzyme test negative…so what is the issue in this patient with acute chestpain : PE, Dissection or Coronary issues ?</a:t>
            </a:r>
          </a:p>
          <a:p>
            <a:pPr marL="65088">
              <a:spcBef>
                <a:spcPts val="588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S&amp;S + iDose wipes the dose issue of the table ( dose was one of the main reasons why clinicians did not start immediately with this kind of protocol)</a:t>
            </a:r>
          </a:p>
          <a:p>
            <a:pPr marL="65088">
              <a:spcBef>
                <a:spcPts val="588"/>
              </a:spcBef>
            </a:pPr>
            <a:endParaRPr lang="en-US" sz="16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65088">
              <a:spcBef>
                <a:spcPts val="588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S&amp;S works with HR up to 75, Flash needs a max of 60bpm…and Tosh has problems over 65bpm…so no real threat of the competitors here. GE is poor in coverage and dose and Tres….</a:t>
            </a:r>
          </a:p>
          <a:p>
            <a:pPr marL="65088">
              <a:spcBef>
                <a:spcPts val="588"/>
              </a:spcBef>
            </a:pPr>
            <a:endParaRPr lang="en-US" sz="16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65088">
              <a:spcBef>
                <a:spcPts val="588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Study shows a dissection of the Aorta as reason for the chestpain. No PE, no coronary lesions. One study shows it all !!! And @ only 3.5mSv….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13"/>
              </a:spcBef>
            </a:pPr>
            <a:r>
              <a:rPr lang="en-US" sz="2200">
                <a:latin typeface="Arial" charset="0"/>
                <a:cs typeface="Arial" charset="0"/>
                <a:sym typeface="Arial" charset="0"/>
              </a:rPr>
              <a:t>And also these images from the iCT show an improvement of the accuracy of plaque detection. According to Leber et al. there is a good correlation between IVUS and MSCT even at a 64 row scanner. They found that CT detected 83% of softplaques, 94% of mixed plaques and 95% of calcified plaques compared to IVUS.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13"/>
              </a:spcBef>
            </a:pPr>
            <a:r>
              <a:rPr 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For the next next scanner generation we are now equiped with a new software for plaque evaluation and volumetry. This might be very interesting for monitoring the total volume of soft plaque burden for e.g. to monitor a statin therapy. This srceen shot shows a single softplaque of the LAD. The histogramm below shows distribution of plaque components in terms of calcified or soft plaque tissue.  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13"/>
              </a:spcBef>
            </a:pPr>
            <a:r>
              <a:rPr 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For the next next scanner generation we are now equiped with a new software for plaque evaluation and volumetry. This might be very interesting for monitoring the total volume of soft plaque burden for e.g. to monitor a statin therapy. This srceen shot shows a single softplaque of the LAD. The histogramm below shows distribution of plaque components in terms of calcified or soft plaque tissue.  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5088">
              <a:spcBef>
                <a:spcPts val="588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Physicians are looking for ways to improve pos. predictive value. Many C-CTA’s show a sign calc. plaque, which makes it impossible to rate it…</a:t>
            </a:r>
          </a:p>
          <a:p>
            <a:pPr marL="65088">
              <a:spcBef>
                <a:spcPts val="588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So you either can send the patient to the CATH ( which might be not needed…) or add an additional test for physiology…stress/rest  MR or SPECT.</a:t>
            </a:r>
          </a:p>
          <a:p>
            <a:pPr marL="65088">
              <a:spcBef>
                <a:spcPts val="588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But this involves more modalities……it would be great if CT could do it all….</a:t>
            </a:r>
          </a:p>
          <a:p>
            <a:pPr marL="65088">
              <a:spcBef>
                <a:spcPts val="588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Large multi center trial started in USA to proof CT rest/stress static perfusion is as good as a SPECT or MR….</a:t>
            </a:r>
          </a:p>
          <a:p>
            <a:pPr marL="65088">
              <a:spcBef>
                <a:spcPts val="588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Case shows a defect in rest ( so an infarct), but more important to stress is that Intellispace Portal is ready for the ( near) future.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57150">
              <a:spcBef>
                <a:spcPts val="638"/>
              </a:spcBef>
            </a:pPr>
            <a:r>
              <a:rPr lang="en-US" sz="160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Just to come back to reality I want to show you this slide. The mean dose exposure for a chest X-ray is 0.2 mSV. The natural yearly dose exposure in central europe is 2mSv.The dose exposure for cardiac catherization is 5 -8 mSV depending on the amount of positions the cardiologist needs. The dose exposure for a cardiac CT with helical scan mode is 15 mSV. This is still a lot and so we fully agree that it is very important to seriously check the indication of any kind of CT.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Har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1995" y="-1281818"/>
            <a:ext cx="12716250" cy="100167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>
            <a:noAutofit/>
          </a:bodyPr>
          <a:lstStyle>
            <a:lvl1pPr>
              <a:defRPr sz="7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D31E-6115-B74C-A0A0-2B3F38BB56C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03-11-2011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3861-C426-2946-B8DD-385DECEE51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Afbeelding 7" descr="WCN logo.ai"/>
          <p:cNvPicPr>
            <a:picLocks noChangeAspect="1"/>
          </p:cNvPicPr>
          <p:nvPr userDrawn="1"/>
        </p:nvPicPr>
        <p:blipFill>
          <a:blip r:embed="rId3" cstate="print"/>
          <a:srcRect l="33666" t="24396" r="31982" b="52361"/>
          <a:stretch>
            <a:fillRect/>
          </a:stretch>
        </p:blipFill>
        <p:spPr>
          <a:xfrm>
            <a:off x="591996" y="585217"/>
            <a:ext cx="1487851" cy="14231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Har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1995" y="-1281818"/>
            <a:ext cx="12716250" cy="100167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>
            <a:noAutofit/>
          </a:bodyPr>
          <a:lstStyle>
            <a:lvl1pPr>
              <a:defRPr sz="7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D31E-6115-B74C-A0A0-2B3F38BB56C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03-11-2011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3861-C426-2946-B8DD-385DECEE51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Afbeelding 7" descr="WCN logo.ai"/>
          <p:cNvPicPr>
            <a:picLocks noChangeAspect="1"/>
          </p:cNvPicPr>
          <p:nvPr userDrawn="1"/>
        </p:nvPicPr>
        <p:blipFill>
          <a:blip r:embed="rId3" cstate="print"/>
          <a:srcRect l="33666" t="24396" r="31982" b="52361"/>
          <a:stretch>
            <a:fillRect/>
          </a:stretch>
        </p:blipFill>
        <p:spPr>
          <a:xfrm>
            <a:off x="591996" y="585217"/>
            <a:ext cx="1487851" cy="14231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Har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1995" y="-1281818"/>
            <a:ext cx="12716250" cy="100167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>
            <a:noAutofit/>
          </a:bodyPr>
          <a:lstStyle>
            <a:lvl1pPr>
              <a:defRPr sz="7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D31E-6115-B74C-A0A0-2B3F38BB56C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03-11-2011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3861-C426-2946-B8DD-385DECEE51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Afbeelding 7" descr="WCN logo.ai"/>
          <p:cNvPicPr>
            <a:picLocks noChangeAspect="1"/>
          </p:cNvPicPr>
          <p:nvPr userDrawn="1"/>
        </p:nvPicPr>
        <p:blipFill>
          <a:blip r:embed="rId3" cstate="print"/>
          <a:srcRect l="33666" t="24396" r="31982" b="52361"/>
          <a:stretch>
            <a:fillRect/>
          </a:stretch>
        </p:blipFill>
        <p:spPr>
          <a:xfrm>
            <a:off x="591996" y="585217"/>
            <a:ext cx="1487851" cy="14231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2BBEAE-449E-448F-A5DE-3DA1155CF66D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D5AAE5-F60E-4832-AAA9-7C0A7AB0E99D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161F3D-C675-4835-B843-CDE8A8EBE0FD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7C083B-4F21-44B8-BF1C-B62C91585904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70351E-7F03-4BE2-9F42-8854EEB3A164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1CB666-A4F1-4F9E-8699-EEC961AFF6FB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9DF361-4217-4762-A717-DE6E46558357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3E8E04-DE73-4F63-9148-3E86BE64AA92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F1B46B-3DDE-4214-9105-3B77DF8845D0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374658-AC3A-4FD7-8143-DC920C3D2AFB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264650" y="546100"/>
            <a:ext cx="2762250" cy="92075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77900" y="546100"/>
            <a:ext cx="8134350" cy="92075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CE16FD-7F86-4DB5-A817-DE0119B97692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E20E3A-52FE-40F2-9F9D-CF9CB2B02A7B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555F1-9EA3-4425-BA2E-F026B9496EEA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1FE426-6F83-40F6-B146-61028EC81DB2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57213" y="2438400"/>
            <a:ext cx="5867400" cy="731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77013" y="2438400"/>
            <a:ext cx="5868987" cy="731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263E31-4D90-4145-87C4-89DC4715B0D1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6EA161-45C9-408E-9BF1-482C480D52B4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A2AAB1-7F4C-4EE5-9C30-6367A04833B8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82A365-1EDE-49B0-A22A-3E1A97BC69F9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93F711-B8AF-4AAA-9CD6-4AE26FBF940C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32607D-1F9E-4D48-99C9-8C3A4818C6D8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FC77B2-6E6C-42D4-87A3-F6E58D7451DB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474200" y="803275"/>
            <a:ext cx="2971800" cy="89503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57213" y="803275"/>
            <a:ext cx="8764587" cy="89503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6C7A5F-017D-4A42-A524-E26B0D3AF979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57213" y="2438400"/>
            <a:ext cx="5867400" cy="731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77013" y="2438400"/>
            <a:ext cx="5868987" cy="731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474200" y="803275"/>
            <a:ext cx="2971800" cy="89503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57213" y="803275"/>
            <a:ext cx="8764587" cy="89503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F5E6A9-69A1-45E8-AF6E-EFDCCF3B7062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590D72-52B3-4A69-807E-598489351748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F77345-1B60-423D-8F6C-D6A791066C8B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73088" y="2773363"/>
            <a:ext cx="5903912" cy="6980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629400" y="2773363"/>
            <a:ext cx="5905500" cy="6980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5B6095-899A-4A32-AF37-1D464F90231B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8E0275-6112-4A66-A222-2B31E89FDF25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DE3BC5-3C48-4304-BAE5-2E6927CF3FA2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C00EE6-B04D-458D-9B9A-08BC435137C8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C36027-448C-4CB2-9A1E-D26531D4A9A6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CE8F2B-406D-410A-AB7F-6947924F0738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340A10-7DDD-4CEF-B323-7B8802ECB663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540875" y="809625"/>
            <a:ext cx="2994025" cy="894397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57213" y="809625"/>
            <a:ext cx="8831262" cy="894397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F8A871-BCEC-4B65-925E-DC9B04F9F8AE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4B53D6-8F73-4E93-B337-18B4AFBE5527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43453E-3F7F-41BF-A134-279ECBF0AD58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AA7F40-A10D-4209-8905-AB82F3D66093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73088" y="2773363"/>
            <a:ext cx="5903912" cy="6980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629400" y="2773363"/>
            <a:ext cx="5905500" cy="6980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F4FB56-76DE-459A-BFD5-C08C884DE4BF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968BF1-F2E3-4D9B-BD54-2D98DD38F2C7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4D6E7C-6DFF-4397-A869-11103D8D99C1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0FFAA2-F28C-4FEE-B281-928B4AB548DF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725C3B-3779-4F65-A5D3-6A7BA35DC79B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C3D55E-3D1E-4393-8165-778F2AFFAFFF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E7ACC7-5FF8-433F-A44B-0765FD2496A4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540875" y="809625"/>
            <a:ext cx="2994025" cy="894397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57213" y="809625"/>
            <a:ext cx="8831262" cy="894397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EBEFEA-934A-4323-97C6-041C22701B62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5" Type="http://schemas.openxmlformats.org/officeDocument/2006/relationships/image" Target="../media/image2.jpeg"/><Relationship Id="rId4" Type="http://schemas.openxmlformats.org/officeDocument/2006/relationships/theme" Target="../theme/theme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536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638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843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fld id="{A73DD31E-6115-B74C-A0A0-2B3F38BB56C2}" type="datetimeFigureOut">
              <a: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50230" fontAlgn="auto">
                <a:spcBef>
                  <a:spcPts val="0"/>
                </a:spcBef>
                <a:spcAft>
                  <a:spcPts val="0"/>
                </a:spcAft>
              </a:pPr>
              <a:t>03-11-2011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fld id="{309E3861-C426-2946-B8DD-385DECEE5112}" type="slidenum">
              <a: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5023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</p:sldLayoutIdLst>
  <p:txStyles>
    <p:titleStyle>
      <a:lvl1pPr algn="ctr" defTabSz="65023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77900" y="546100"/>
            <a:ext cx="11049000" cy="227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08599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imes New Roman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08599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imes New Roman" charset="0"/>
              </a:rPr>
              <a:t>Click to edit Master text styles</a:t>
            </a:r>
          </a:p>
          <a:p>
            <a:pPr lvl="1"/>
            <a:r>
              <a:rPr lang="en-US" smtClean="0">
                <a:sym typeface="Times New Roman" charset="0"/>
              </a:rPr>
              <a:t>Second level</a:t>
            </a:r>
          </a:p>
          <a:p>
            <a:pPr lvl="2"/>
            <a:r>
              <a:rPr lang="en-US" smtClean="0">
                <a:sym typeface="Times New Roman" charset="0"/>
              </a:rPr>
              <a:t>Third level</a:t>
            </a:r>
          </a:p>
          <a:p>
            <a:pPr lvl="3"/>
            <a:r>
              <a:rPr lang="en-US" smtClean="0">
                <a:sym typeface="Times New Roman" charset="0"/>
              </a:rPr>
              <a:t>Fourth level</a:t>
            </a:r>
          </a:p>
          <a:p>
            <a:pPr lvl="4"/>
            <a:r>
              <a:rPr lang="en-US" smtClean="0">
                <a:sym typeface="Times New Roman" charset="0"/>
              </a:rPr>
              <a:t>Fifth level</a:t>
            </a:r>
          </a:p>
        </p:txBody>
      </p:sp>
      <p:sp>
        <p:nvSpPr>
          <p:cNvPr id="3075" name="Text Box 3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10504488" y="8890000"/>
            <a:ext cx="3429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+mn-lt"/>
                <a:cs typeface="Times New Roman" charset="0"/>
                <a:sym typeface="Times New Roman" charset="0"/>
              </a:defRPr>
            </a:lvl1pPr>
          </a:lstStyle>
          <a:p>
            <a:fld id="{0AB33875-A241-4730-A41F-B988D54ED734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/>
  <p:hf hdr="0" ftr="0" dt="0"/>
  <p:txStyles>
    <p:titleStyle>
      <a:lvl1pPr marL="6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Times New Roman" charset="0"/>
        </a:defRPr>
      </a:lvl1pPr>
      <a:lvl2pPr marL="6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2pPr>
      <a:lvl3pPr marL="6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3pPr>
      <a:lvl4pPr marL="6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4pPr>
      <a:lvl5pPr marL="6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5pPr>
      <a:lvl6pPr marL="463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6pPr>
      <a:lvl7pPr marL="920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7pPr>
      <a:lvl8pPr marL="1377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8pPr>
      <a:lvl9pPr marL="18351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9pPr>
    </p:titleStyle>
    <p:bodyStyle>
      <a:lvl1pPr marL="382588" indent="-342900" algn="l" rtl="0" fontAlgn="base">
        <a:spcBef>
          <a:spcPts val="1100"/>
        </a:spcBef>
        <a:spcAft>
          <a:spcPct val="0"/>
        </a:spcAft>
        <a:buSzPct val="100000"/>
        <a:buFont typeface="Times New Roman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1pPr>
      <a:lvl2pPr marL="731838" indent="-285750" algn="l" rtl="0" fontAlgn="base">
        <a:spcBef>
          <a:spcPts val="900"/>
        </a:spcBef>
        <a:spcAft>
          <a:spcPct val="0"/>
        </a:spcAft>
        <a:buSzPct val="100000"/>
        <a:buFont typeface="Times New Roman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2pPr>
      <a:lvl3pPr marL="1131888" indent="-228600" algn="l" rtl="0" fontAlgn="base">
        <a:spcBef>
          <a:spcPts val="800"/>
        </a:spcBef>
        <a:spcAft>
          <a:spcPct val="0"/>
        </a:spcAft>
        <a:buSzPct val="100000"/>
        <a:buFont typeface="Times New Roman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3pPr>
      <a:lvl4pPr marL="1589088" indent="-228600" algn="l" rtl="0" fontAlgn="base">
        <a:spcBef>
          <a:spcPts val="700"/>
        </a:spcBef>
        <a:spcAft>
          <a:spcPct val="0"/>
        </a:spcAft>
        <a:buSzPct val="100000"/>
        <a:buFont typeface="Times New Roman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4pPr>
      <a:lvl5pPr marL="2046288" indent="-228600" algn="l" rtl="0" fontAlgn="base">
        <a:spcBef>
          <a:spcPts val="700"/>
        </a:spcBef>
        <a:spcAft>
          <a:spcPct val="0"/>
        </a:spcAft>
        <a:buSzPct val="100000"/>
        <a:buFont typeface="Times New Roman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5pPr>
      <a:lvl6pPr marL="2503488" indent="-228600" algn="l" rtl="0" fontAlgn="base">
        <a:spcBef>
          <a:spcPts val="700"/>
        </a:spcBef>
        <a:spcAft>
          <a:spcPct val="0"/>
        </a:spcAft>
        <a:buSzPct val="100000"/>
        <a:buFont typeface="Times New Roman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6pPr>
      <a:lvl7pPr marL="2960688" indent="-228600" algn="l" rtl="0" fontAlgn="base">
        <a:spcBef>
          <a:spcPts val="700"/>
        </a:spcBef>
        <a:spcAft>
          <a:spcPct val="0"/>
        </a:spcAft>
        <a:buSzPct val="100000"/>
        <a:buFont typeface="Times New Roman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7pPr>
      <a:lvl8pPr marL="3417888" indent="-228600" algn="l" rtl="0" fontAlgn="base">
        <a:spcBef>
          <a:spcPts val="700"/>
        </a:spcBef>
        <a:spcAft>
          <a:spcPct val="0"/>
        </a:spcAft>
        <a:buSzPct val="100000"/>
        <a:buFont typeface="Times New Roman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8pPr>
      <a:lvl9pPr marL="3875088" indent="-228600" algn="l" rtl="0" fontAlgn="base">
        <a:spcBef>
          <a:spcPts val="700"/>
        </a:spcBef>
        <a:spcAft>
          <a:spcPct val="0"/>
        </a:spcAft>
        <a:buSzPct val="100000"/>
        <a:buFont typeface="Times New Roman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9EA1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557213" y="803275"/>
            <a:ext cx="11888787" cy="163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4098" name="Text Box 2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12320588" y="9359900"/>
            <a:ext cx="211137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  <a:cs typeface="Arial" charset="0"/>
                <a:sym typeface="Arial" charset="0"/>
              </a:defRPr>
            </a:lvl1pPr>
          </a:lstStyle>
          <a:p>
            <a:fld id="{A9F20F40-5725-49FE-A02E-E45BAE7896FC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57213" y="2438400"/>
            <a:ext cx="11888787" cy="731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254000" indent="-254000" algn="l" rtl="0" fontAlgn="base">
        <a:lnSpc>
          <a:spcPct val="105000"/>
        </a:lnSpc>
        <a:spcBef>
          <a:spcPts val="700"/>
        </a:spcBef>
        <a:spcAft>
          <a:spcPct val="0"/>
        </a:spcAft>
        <a:buSzPct val="100000"/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11200" indent="-254000" algn="l" rtl="0" fontAlgn="base">
        <a:lnSpc>
          <a:spcPct val="105000"/>
        </a:lnSpc>
        <a:spcBef>
          <a:spcPts val="700"/>
        </a:spcBef>
        <a:spcAft>
          <a:spcPct val="0"/>
        </a:spcAft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68400" indent="-254000" algn="l" rtl="0" fontAlgn="base">
        <a:lnSpc>
          <a:spcPct val="105000"/>
        </a:lnSpc>
        <a:spcBef>
          <a:spcPts val="600"/>
        </a:spcBef>
        <a:spcAft>
          <a:spcPct val="0"/>
        </a:spcAft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25600" indent="-254000" algn="l" rtl="0" fontAlgn="base">
        <a:lnSpc>
          <a:spcPct val="105000"/>
        </a:lnSpc>
        <a:spcBef>
          <a:spcPts val="500"/>
        </a:spcBef>
        <a:spcAft>
          <a:spcPct val="0"/>
        </a:spcAft>
        <a:buSzPct val="100000"/>
        <a:buFont typeface="Arial" charset="0"/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82800" indent="-254000" algn="l" rtl="0" fontAlgn="base">
        <a:lnSpc>
          <a:spcPct val="105000"/>
        </a:lnSpc>
        <a:spcBef>
          <a:spcPts val="500"/>
        </a:spcBef>
        <a:spcAft>
          <a:spcPct val="0"/>
        </a:spcAft>
        <a:buSzPct val="100000"/>
        <a:buFont typeface="Arial" charset="0"/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40000" indent="-254000" algn="l" rtl="0" fontAlgn="base">
        <a:lnSpc>
          <a:spcPct val="105000"/>
        </a:lnSpc>
        <a:spcBef>
          <a:spcPts val="500"/>
        </a:spcBef>
        <a:spcAft>
          <a:spcPct val="0"/>
        </a:spcAft>
        <a:buSzPct val="100000"/>
        <a:buFont typeface="Arial" charset="0"/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97200" indent="-254000" algn="l" rtl="0" fontAlgn="base">
        <a:lnSpc>
          <a:spcPct val="105000"/>
        </a:lnSpc>
        <a:spcBef>
          <a:spcPts val="500"/>
        </a:spcBef>
        <a:spcAft>
          <a:spcPct val="0"/>
        </a:spcAft>
        <a:buSzPct val="100000"/>
        <a:buFont typeface="Arial" charset="0"/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54400" indent="-254000" algn="l" rtl="0" fontAlgn="base">
        <a:lnSpc>
          <a:spcPct val="105000"/>
        </a:lnSpc>
        <a:spcBef>
          <a:spcPts val="500"/>
        </a:spcBef>
        <a:spcAft>
          <a:spcPct val="0"/>
        </a:spcAft>
        <a:buSzPct val="100000"/>
        <a:buFont typeface="Arial" charset="0"/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911600" indent="-254000" algn="l" rtl="0" fontAlgn="base">
        <a:lnSpc>
          <a:spcPct val="105000"/>
        </a:lnSpc>
        <a:spcBef>
          <a:spcPts val="500"/>
        </a:spcBef>
        <a:spcAft>
          <a:spcPct val="0"/>
        </a:spcAft>
        <a:buSzPct val="100000"/>
        <a:buFont typeface="Arial" charset="0"/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512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557213" y="803275"/>
            <a:ext cx="11888787" cy="163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614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557213" y="2438400"/>
            <a:ext cx="11888787" cy="731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254000" indent="-254000" algn="l" rtl="0" fontAlgn="base">
        <a:lnSpc>
          <a:spcPct val="105000"/>
        </a:lnSpc>
        <a:spcBef>
          <a:spcPts val="700"/>
        </a:spcBef>
        <a:spcAft>
          <a:spcPct val="0"/>
        </a:spcAft>
        <a:buSzPct val="100000"/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11200" indent="-254000" algn="l" rtl="0" fontAlgn="base">
        <a:lnSpc>
          <a:spcPct val="105000"/>
        </a:lnSpc>
        <a:spcBef>
          <a:spcPts val="700"/>
        </a:spcBef>
        <a:spcAft>
          <a:spcPct val="0"/>
        </a:spcAft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68400" indent="-254000" algn="l" rtl="0" fontAlgn="base">
        <a:lnSpc>
          <a:spcPct val="105000"/>
        </a:lnSpc>
        <a:spcBef>
          <a:spcPts val="600"/>
        </a:spcBef>
        <a:spcAft>
          <a:spcPct val="0"/>
        </a:spcAft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25600" indent="-254000" algn="l" rtl="0" fontAlgn="base">
        <a:lnSpc>
          <a:spcPct val="105000"/>
        </a:lnSpc>
        <a:spcBef>
          <a:spcPts val="500"/>
        </a:spcBef>
        <a:spcAft>
          <a:spcPct val="0"/>
        </a:spcAft>
        <a:buSzPct val="100000"/>
        <a:buFont typeface="Arial" charset="0"/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82800" indent="-254000" algn="l" rtl="0" fontAlgn="base">
        <a:lnSpc>
          <a:spcPct val="105000"/>
        </a:lnSpc>
        <a:spcBef>
          <a:spcPts val="500"/>
        </a:spcBef>
        <a:spcAft>
          <a:spcPct val="0"/>
        </a:spcAft>
        <a:buSzPct val="100000"/>
        <a:buFont typeface="Arial" charset="0"/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40000" indent="-254000" algn="l" rtl="0" fontAlgn="base">
        <a:lnSpc>
          <a:spcPct val="105000"/>
        </a:lnSpc>
        <a:spcBef>
          <a:spcPts val="500"/>
        </a:spcBef>
        <a:spcAft>
          <a:spcPct val="0"/>
        </a:spcAft>
        <a:buSzPct val="100000"/>
        <a:buFont typeface="Arial" charset="0"/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97200" indent="-254000" algn="l" rtl="0" fontAlgn="base">
        <a:lnSpc>
          <a:spcPct val="105000"/>
        </a:lnSpc>
        <a:spcBef>
          <a:spcPts val="500"/>
        </a:spcBef>
        <a:spcAft>
          <a:spcPct val="0"/>
        </a:spcAft>
        <a:buSzPct val="100000"/>
        <a:buFont typeface="Arial" charset="0"/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54400" indent="-254000" algn="l" rtl="0" fontAlgn="base">
        <a:lnSpc>
          <a:spcPct val="105000"/>
        </a:lnSpc>
        <a:spcBef>
          <a:spcPts val="500"/>
        </a:spcBef>
        <a:spcAft>
          <a:spcPct val="0"/>
        </a:spcAft>
        <a:buSzPct val="100000"/>
        <a:buFont typeface="Arial" charset="0"/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911600" indent="-254000" algn="l" rtl="0" fontAlgn="base">
        <a:lnSpc>
          <a:spcPct val="105000"/>
        </a:lnSpc>
        <a:spcBef>
          <a:spcPts val="500"/>
        </a:spcBef>
        <a:spcAft>
          <a:spcPct val="0"/>
        </a:spcAft>
        <a:buSzPct val="100000"/>
        <a:buFont typeface="Arial" charset="0"/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12247563" y="9205913"/>
            <a:ext cx="3111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  <a:sym typeface="Arial" charset="0"/>
              </a:defRPr>
            </a:lvl1pPr>
          </a:lstStyle>
          <a:p>
            <a:fld id="{EAB27D5E-9A7E-48D2-A76F-0B18CE075164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819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557213" y="809625"/>
            <a:ext cx="11860212" cy="1963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819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73088" y="2773363"/>
            <a:ext cx="11961812" cy="6980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+mj-lt"/>
          <a:ea typeface="+mj-ea"/>
          <a:cs typeface="+mj-cs"/>
          <a:sym typeface="Arial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1pPr>
      <a:lvl2pPr marL="177800" indent="-177800" algn="l" rtl="0" fontAlgn="base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34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2pPr>
      <a:lvl3pPr marL="342900" indent="-165100" algn="l" rtl="0" fontAlgn="base">
        <a:spcBef>
          <a:spcPct val="0"/>
        </a:spcBef>
        <a:spcAft>
          <a:spcPct val="0"/>
        </a:spcAft>
        <a:buSzPct val="100000"/>
        <a:buFont typeface="Arial" charset="0"/>
        <a:buChar char="•"/>
        <a:defRPr sz="34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3pPr>
      <a:lvl4pPr marL="571500" indent="-228600" algn="l" rtl="0" fontAlgn="base">
        <a:spcBef>
          <a:spcPct val="0"/>
        </a:spcBef>
        <a:spcAft>
          <a:spcPct val="0"/>
        </a:spcAft>
        <a:buSzPct val="100000"/>
        <a:buFont typeface="Arial" charset="0"/>
        <a:buChar char="–"/>
        <a:defRPr sz="34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4pPr>
      <a:lvl5pPr marL="800100" indent="-228600" algn="l" rtl="0" fontAlgn="base">
        <a:spcBef>
          <a:spcPct val="0"/>
        </a:spcBef>
        <a:spcAft>
          <a:spcPct val="0"/>
        </a:spcAft>
        <a:buSzPct val="100000"/>
        <a:buFont typeface="Arial" charset="0"/>
        <a:buChar char="–"/>
        <a:defRPr sz="34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5pPr>
      <a:lvl6pPr marL="1257300" indent="-228600" algn="l" rtl="0" fontAlgn="base">
        <a:spcBef>
          <a:spcPct val="0"/>
        </a:spcBef>
        <a:spcAft>
          <a:spcPct val="0"/>
        </a:spcAft>
        <a:buSzPct val="100000"/>
        <a:buFont typeface="Arial" charset="0"/>
        <a:buChar char="–"/>
        <a:defRPr sz="34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6pPr>
      <a:lvl7pPr marL="1714500" indent="-228600" algn="l" rtl="0" fontAlgn="base">
        <a:spcBef>
          <a:spcPct val="0"/>
        </a:spcBef>
        <a:spcAft>
          <a:spcPct val="0"/>
        </a:spcAft>
        <a:buSzPct val="100000"/>
        <a:buFont typeface="Arial" charset="0"/>
        <a:buChar char="–"/>
        <a:defRPr sz="34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7pPr>
      <a:lvl8pPr marL="2171700" indent="-228600" algn="l" rtl="0" fontAlgn="base">
        <a:spcBef>
          <a:spcPct val="0"/>
        </a:spcBef>
        <a:spcAft>
          <a:spcPct val="0"/>
        </a:spcAft>
        <a:buSzPct val="100000"/>
        <a:buFont typeface="Arial" charset="0"/>
        <a:buChar char="–"/>
        <a:defRPr sz="34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8pPr>
      <a:lvl9pPr marL="2628900" indent="-228600" algn="l" rtl="0" fontAlgn="base">
        <a:spcBef>
          <a:spcPct val="0"/>
        </a:spcBef>
        <a:spcAft>
          <a:spcPct val="0"/>
        </a:spcAft>
        <a:buSzPct val="100000"/>
        <a:buFont typeface="Arial" charset="0"/>
        <a:buChar char="–"/>
        <a:defRPr sz="34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12247563" y="9205913"/>
            <a:ext cx="3111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  <a:sym typeface="Arial" charset="0"/>
              </a:defRPr>
            </a:lvl1pPr>
          </a:lstStyle>
          <a:p>
            <a:fld id="{E0F0F0C6-9C3E-4BAC-84C9-C31B8C1402F0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1024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557213" y="809625"/>
            <a:ext cx="11860212" cy="1963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102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73088" y="2773363"/>
            <a:ext cx="11961812" cy="6980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+mj-lt"/>
          <a:ea typeface="+mj-ea"/>
          <a:cs typeface="+mj-cs"/>
          <a:sym typeface="Arial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1pPr>
      <a:lvl2pPr marL="177800" indent="-177800" algn="l" rtl="0" fontAlgn="base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34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2pPr>
      <a:lvl3pPr marL="342900" indent="-165100" algn="l" rtl="0" fontAlgn="base">
        <a:spcBef>
          <a:spcPct val="0"/>
        </a:spcBef>
        <a:spcAft>
          <a:spcPct val="0"/>
        </a:spcAft>
        <a:buSzPct val="100000"/>
        <a:buFont typeface="Arial" charset="0"/>
        <a:buChar char="•"/>
        <a:defRPr sz="34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3pPr>
      <a:lvl4pPr marL="571500" indent="-228600" algn="l" rtl="0" fontAlgn="base">
        <a:spcBef>
          <a:spcPct val="0"/>
        </a:spcBef>
        <a:spcAft>
          <a:spcPct val="0"/>
        </a:spcAft>
        <a:buSzPct val="100000"/>
        <a:buFont typeface="Arial" charset="0"/>
        <a:buChar char="–"/>
        <a:defRPr sz="34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4pPr>
      <a:lvl5pPr marL="800100" indent="-228600" algn="l" rtl="0" fontAlgn="base">
        <a:spcBef>
          <a:spcPct val="0"/>
        </a:spcBef>
        <a:spcAft>
          <a:spcPct val="0"/>
        </a:spcAft>
        <a:buSzPct val="100000"/>
        <a:buFont typeface="Arial" charset="0"/>
        <a:buChar char="–"/>
        <a:defRPr sz="34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5pPr>
      <a:lvl6pPr marL="1257300" indent="-228600" algn="l" rtl="0" fontAlgn="base">
        <a:spcBef>
          <a:spcPct val="0"/>
        </a:spcBef>
        <a:spcAft>
          <a:spcPct val="0"/>
        </a:spcAft>
        <a:buSzPct val="100000"/>
        <a:buFont typeface="Arial" charset="0"/>
        <a:buChar char="–"/>
        <a:defRPr sz="34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6pPr>
      <a:lvl7pPr marL="1714500" indent="-228600" algn="l" rtl="0" fontAlgn="base">
        <a:spcBef>
          <a:spcPct val="0"/>
        </a:spcBef>
        <a:spcAft>
          <a:spcPct val="0"/>
        </a:spcAft>
        <a:buSzPct val="100000"/>
        <a:buFont typeface="Arial" charset="0"/>
        <a:buChar char="–"/>
        <a:defRPr sz="34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7pPr>
      <a:lvl8pPr marL="2171700" indent="-228600" algn="l" rtl="0" fontAlgn="base">
        <a:spcBef>
          <a:spcPct val="0"/>
        </a:spcBef>
        <a:spcAft>
          <a:spcPct val="0"/>
        </a:spcAft>
        <a:buSzPct val="100000"/>
        <a:buFont typeface="Arial" charset="0"/>
        <a:buChar char="–"/>
        <a:defRPr sz="34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8pPr>
      <a:lvl9pPr marL="2628900" indent="-228600" algn="l" rtl="0" fontAlgn="base">
        <a:spcBef>
          <a:spcPct val="0"/>
        </a:spcBef>
        <a:spcAft>
          <a:spcPct val="0"/>
        </a:spcAft>
        <a:buSzPct val="100000"/>
        <a:buFont typeface="Arial" charset="0"/>
        <a:buChar char="–"/>
        <a:defRPr sz="34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52.png"/><Relationship Id="rId2" Type="http://schemas.openxmlformats.org/officeDocument/2006/relationships/video" Target="Macintosh%20HD:Users:mhmwinkens:Desktop:Cardiale%20CT%20presentaties#1E4E07:wcn cardiac ct voor webs#1FDCB3:Hart 3d300 plaatsjes-1.mov" TargetMode="External"/><Relationship Id="rId1" Type="http://schemas.openxmlformats.org/officeDocument/2006/relationships/video" Target="Macintosh%20HD:Users:mhmwinkens:Desktop:Cardiale%20CT%20presentaties#1E4E07:wcn cardiac ct voor webs#1FDCB3:Time Mode Batch - mu#1FDCC0.mov" TargetMode="External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polk.edu/INSTRUCT/Mash/Biology/AHollis/CrossSect/sech.GIF&amp;imgrefurl=http://www.polk.edu/INSTRUCT/Mash/Biology/AHollis/CrossSect/secH.htm&amp;h=686&amp;w=1266&amp;sz=566&amp;tbnid=nVWtquw7440J:&amp;tbnh=81&amp;tbnw=149&amp;start=40&amp;prev=/images%253Fq%253Dbody%252Bcross-section%2526start%253D20%2526hl%253Den%2526lr%253D%2526sa%253D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59929" y="2190045"/>
            <a:ext cx="11830756" cy="2090702"/>
          </a:xfrm>
        </p:spPr>
        <p:txBody>
          <a:bodyPr/>
          <a:lstStyle/>
          <a:p>
            <a:r>
              <a:rPr lang="nl-NL" sz="5700" b="1" dirty="0" smtClean="0">
                <a:latin typeface="Calibri" pitchFamily="34" charset="0"/>
              </a:rPr>
              <a:t/>
            </a:r>
            <a:br>
              <a:rPr lang="nl-NL" sz="5700" b="1" dirty="0" smtClean="0">
                <a:latin typeface="Calibri" pitchFamily="34" charset="0"/>
              </a:rPr>
            </a:br>
            <a:r>
              <a:rPr lang="nl-NL" b="1" dirty="0" smtClean="0">
                <a:latin typeface="Calibri" pitchFamily="34" charset="0"/>
              </a:rPr>
              <a:t>CT </a:t>
            </a:r>
            <a:r>
              <a:rPr lang="nl-NL" b="1" dirty="0" err="1" smtClean="0">
                <a:latin typeface="Calibri" pitchFamily="34" charset="0"/>
              </a:rPr>
              <a:t>angiografie</a:t>
            </a:r>
            <a:endParaRPr lang="nl-NL" sz="5700" b="1" dirty="0" smtClean="0">
              <a:latin typeface="Calibri" pitchFamily="34" charset="0"/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950720" y="5238044"/>
            <a:ext cx="9103360" cy="249258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nl-NL" sz="5100" b="1" dirty="0" smtClean="0">
                <a:latin typeface="Calibri" pitchFamily="34" charset="0"/>
              </a:rPr>
              <a:t>Mark Winkens</a:t>
            </a:r>
          </a:p>
          <a:p>
            <a:pPr>
              <a:spcBef>
                <a:spcPct val="0"/>
              </a:spcBef>
            </a:pPr>
            <a:r>
              <a:rPr lang="nl-NL" sz="5100" i="1" dirty="0" smtClean="0">
                <a:latin typeface="Calibri" pitchFamily="34" charset="0"/>
              </a:rPr>
              <a:t>Tweesteden Ziekenhuis, Tilburg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950720" y="541869"/>
            <a:ext cx="10747022" cy="1882224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defTabSz="650197" fontAlgn="auto">
              <a:spcBef>
                <a:spcPts val="0"/>
              </a:spcBef>
              <a:spcAft>
                <a:spcPts val="0"/>
              </a:spcAft>
            </a:pPr>
            <a:r>
              <a:rPr lang="nl-NL" sz="5700" b="1" dirty="0">
                <a:solidFill>
                  <a:prstClr val="white"/>
                </a:solidFill>
                <a:latin typeface="Calibri" pitchFamily="34" charset="0"/>
                <a:ea typeface="+mn-ea"/>
                <a:cs typeface="+mn-cs"/>
              </a:rPr>
              <a:t>Cardiovasculair risicomanagement anno 2011</a:t>
            </a:r>
            <a:endParaRPr lang="nl-NL" sz="57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004800" cy="647700"/>
          </a:xfrm>
          <a:prstGeom prst="rect">
            <a:avLst/>
          </a:prstGeom>
          <a:noFill/>
          <a:ln w="3175" cap="flat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838" y="184150"/>
            <a:ext cx="1409700" cy="279400"/>
          </a:xfrm>
          <a:prstGeom prst="rect">
            <a:avLst/>
          </a:prstGeom>
          <a:noFill/>
          <a:ln w="3175" cap="flat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/>
          </p:cNvSpPr>
          <p:nvPr/>
        </p:nvSpPr>
        <p:spPr bwMode="auto">
          <a:xfrm>
            <a:off x="12199938" y="9371013"/>
            <a:ext cx="469900" cy="203200"/>
          </a:xfrm>
          <a:prstGeom prst="rect">
            <a:avLst/>
          </a:prstGeom>
          <a:noFill/>
          <a:ln w="317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3</a:t>
            </a:r>
          </a:p>
        </p:txBody>
      </p:sp>
      <p:sp>
        <p:nvSpPr>
          <p:cNvPr id="34820" name="Rectangle 4"/>
          <p:cNvSpPr>
            <a:spLocks/>
          </p:cNvSpPr>
          <p:nvPr/>
        </p:nvSpPr>
        <p:spPr bwMode="auto">
          <a:xfrm>
            <a:off x="0" y="1254125"/>
            <a:ext cx="13004800" cy="8359775"/>
          </a:xfrm>
          <a:prstGeom prst="rect">
            <a:avLst/>
          </a:prstGeom>
          <a:solidFill>
            <a:srgbClr val="00000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4821" name="Rectangle 5"/>
          <p:cNvSpPr>
            <a:spLocks/>
          </p:cNvSpPr>
          <p:nvPr/>
        </p:nvSpPr>
        <p:spPr bwMode="auto">
          <a:xfrm>
            <a:off x="12199938" y="9359900"/>
            <a:ext cx="469900" cy="203200"/>
          </a:xfrm>
          <a:prstGeom prst="rect">
            <a:avLst/>
          </a:prstGeom>
          <a:noFill/>
          <a:ln w="317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r"/>
            <a:r>
              <a:rPr lang="en-US" sz="1400">
                <a:latin typeface="Arial" charset="0"/>
                <a:cs typeface="Arial" charset="0"/>
                <a:sym typeface="Arial" charset="0"/>
              </a:rPr>
              <a:t>3</a:t>
            </a:r>
          </a:p>
        </p:txBody>
      </p:sp>
      <p:grpSp>
        <p:nvGrpSpPr>
          <p:cNvPr id="34824" name="Group 8"/>
          <p:cNvGrpSpPr>
            <a:grpSpLocks/>
          </p:cNvGrpSpPr>
          <p:nvPr/>
        </p:nvGrpSpPr>
        <p:grpSpPr bwMode="auto">
          <a:xfrm>
            <a:off x="9883775" y="0"/>
            <a:ext cx="3121025" cy="647700"/>
            <a:chOff x="0" y="0"/>
            <a:chExt cx="1965" cy="408"/>
          </a:xfrm>
        </p:grpSpPr>
        <p:sp>
          <p:nvSpPr>
            <p:cNvPr id="34822" name="AutoShape 6"/>
            <p:cNvSpPr>
              <a:spLocks/>
            </p:cNvSpPr>
            <p:nvPr/>
          </p:nvSpPr>
          <p:spPr bwMode="auto">
            <a:xfrm>
              <a:off x="0" y="0"/>
              <a:ext cx="1965" cy="408"/>
            </a:xfrm>
            <a:prstGeom prst="roundRect">
              <a:avLst>
                <a:gd name="adj" fmla="val 11764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5400000" scaled="1"/>
            </a:gradFill>
            <a:ln w="25400" cap="flat">
              <a:solidFill>
                <a:srgbClr val="3399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4823" name="Rectangle 7"/>
            <p:cNvSpPr>
              <a:spLocks/>
            </p:cNvSpPr>
            <p:nvPr/>
          </p:nvSpPr>
          <p:spPr bwMode="auto">
            <a:xfrm>
              <a:off x="21" y="19"/>
              <a:ext cx="1920" cy="24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112638" bIns="38100"/>
            <a:lstStyle/>
            <a:p>
              <a:pPr marL="34925"/>
              <a:r>
                <a:rPr lang="en-US" sz="1100">
                  <a:solidFill>
                    <a:srgbClr val="008080"/>
                  </a:solidFill>
                  <a:latin typeface="Arial Bold" charset="0"/>
                  <a:ea typeface="Arial Bold" charset="0"/>
                  <a:cs typeface="Arial Bold" charset="0"/>
                  <a:sym typeface="Arial Bold" charset="0"/>
                </a:rPr>
                <a:t>Images Courtesy of: </a:t>
              </a:r>
            </a:p>
            <a:p>
              <a:pPr marL="34925"/>
              <a:r>
                <a:rPr lang="en-US" sz="1100">
                  <a:solidFill>
                    <a:schemeClr val="tx1"/>
                  </a:solidFill>
                  <a:latin typeface="Arial Bold" charset="0"/>
                  <a:ea typeface="Arial Bold" charset="0"/>
                  <a:cs typeface="Arial Bold" charset="0"/>
                  <a:sym typeface="Arial Bold" charset="0"/>
                </a:rPr>
                <a:t>Medmar, Istanbul, Turkey</a:t>
              </a:r>
            </a:p>
          </p:txBody>
        </p:sp>
      </p:grpSp>
      <p:pic>
        <p:nvPicPr>
          <p:cNvPr id="34825" name="Picture 9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02338"/>
            <a:ext cx="13004800" cy="19351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34826" name="Picture 10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788275"/>
            <a:ext cx="13004800" cy="196532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34827" name="Picture 11"/>
          <p:cNvPicPr>
            <a:picLocks noChangeArrowheads="1"/>
          </p:cNvPicPr>
          <p:nvPr/>
        </p:nvPicPr>
        <p:blipFill>
          <a:blip r:embed="rId7" cstate="print"/>
          <a:srcRect b="12726"/>
          <a:stretch>
            <a:fillRect/>
          </a:stretch>
        </p:blipFill>
        <p:spPr bwMode="auto">
          <a:xfrm>
            <a:off x="0" y="1393825"/>
            <a:ext cx="4838700" cy="4506913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34828" name="Rectangle 12"/>
          <p:cNvSpPr>
            <a:spLocks/>
          </p:cNvSpPr>
          <p:nvPr/>
        </p:nvSpPr>
        <p:spPr bwMode="auto">
          <a:xfrm>
            <a:off x="0" y="615950"/>
            <a:ext cx="13004800" cy="777875"/>
          </a:xfrm>
          <a:prstGeom prst="rect">
            <a:avLst/>
          </a:prstGeom>
          <a:solidFill>
            <a:srgbClr val="0000CC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4829" name="Rectangle 13"/>
          <p:cNvSpPr>
            <a:spLocks/>
          </p:cNvSpPr>
          <p:nvPr/>
        </p:nvSpPr>
        <p:spPr bwMode="auto">
          <a:xfrm>
            <a:off x="719138" y="736600"/>
            <a:ext cx="12052300" cy="393700"/>
          </a:xfrm>
          <a:prstGeom prst="rect">
            <a:avLst/>
          </a:prstGeom>
          <a:noFill/>
          <a:ln w="317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2800"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Current status : Low dose scanning @ higher HR  </a:t>
            </a:r>
            <a:r>
              <a:rPr lang="en-US" sz="2800" u="sng">
                <a:latin typeface="Arial Bold Italic" charset="0"/>
                <a:ea typeface="Arial Bold Italic" charset="0"/>
                <a:cs typeface="Arial Bold Italic" charset="0"/>
                <a:sym typeface="Arial Bold Italic" charset="0"/>
              </a:rPr>
              <a:t>with</a:t>
            </a:r>
            <a:r>
              <a:rPr lang="en-US" sz="2800"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 arrhythmia </a:t>
            </a:r>
          </a:p>
        </p:txBody>
      </p:sp>
      <p:grpSp>
        <p:nvGrpSpPr>
          <p:cNvPr id="34832" name="Group 16"/>
          <p:cNvGrpSpPr>
            <a:grpSpLocks/>
          </p:cNvGrpSpPr>
          <p:nvPr/>
        </p:nvGrpSpPr>
        <p:grpSpPr bwMode="auto">
          <a:xfrm>
            <a:off x="8793163" y="2051050"/>
            <a:ext cx="3776662" cy="3355975"/>
            <a:chOff x="0" y="0"/>
            <a:chExt cx="2379" cy="2113"/>
          </a:xfrm>
        </p:grpSpPr>
        <p:sp>
          <p:nvSpPr>
            <p:cNvPr id="34830" name="AutoShape 14"/>
            <p:cNvSpPr>
              <a:spLocks/>
            </p:cNvSpPr>
            <p:nvPr/>
          </p:nvSpPr>
          <p:spPr bwMode="auto">
            <a:xfrm>
              <a:off x="0" y="0"/>
              <a:ext cx="2379" cy="2113"/>
            </a:xfrm>
            <a:prstGeom prst="roundRect">
              <a:avLst>
                <a:gd name="adj" fmla="val 11718"/>
              </a:avLst>
            </a:prstGeom>
            <a:solidFill>
              <a:srgbClr val="FFFFFF"/>
            </a:solidFill>
            <a:ln w="41275" cap="flat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4831" name="Rectangle 15"/>
            <p:cNvSpPr>
              <a:spLocks/>
            </p:cNvSpPr>
            <p:nvPr/>
          </p:nvSpPr>
          <p:spPr bwMode="auto">
            <a:xfrm>
              <a:off x="103" y="103"/>
              <a:ext cx="2176" cy="169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108323" bIns="38100"/>
            <a:lstStyle/>
            <a:p>
              <a:pPr marL="193675" indent="-182563" algn="l">
                <a:buClr>
                  <a:srgbClr val="00B0F0"/>
                </a:buClr>
                <a:buSzPct val="100000"/>
                <a:buFont typeface="Arial" charset="0"/>
                <a:buChar char="•"/>
              </a:pPr>
              <a:r>
                <a:rPr lang="en-US" sz="2400">
                  <a:solidFill>
                    <a:srgbClr val="00B0F0"/>
                  </a:solidFill>
                  <a:latin typeface="Arial" charset="0"/>
                  <a:cs typeface="Arial" charset="0"/>
                  <a:sym typeface="Arial" charset="0"/>
                </a:rPr>
                <a:t>128x0.625</a:t>
              </a:r>
            </a:p>
            <a:p>
              <a:pPr marL="193675" indent="-182563" algn="l">
                <a:buClr>
                  <a:srgbClr val="00B0F0"/>
                </a:buClr>
                <a:buSzPct val="100000"/>
                <a:buFont typeface="Arial" charset="0"/>
                <a:buChar char="•"/>
              </a:pPr>
              <a:r>
                <a:rPr lang="en-US" sz="2400">
                  <a:solidFill>
                    <a:srgbClr val="00B0F0"/>
                  </a:solidFill>
                  <a:latin typeface="Arial" charset="0"/>
                  <a:cs typeface="Arial" charset="0"/>
                  <a:sym typeface="Arial" charset="0"/>
                </a:rPr>
                <a:t>RT 0.27s</a:t>
              </a:r>
            </a:p>
            <a:p>
              <a:pPr marL="193675" indent="-182563" algn="l">
                <a:buClr>
                  <a:srgbClr val="00B0F0"/>
                </a:buClr>
                <a:buSzPct val="100000"/>
                <a:buFont typeface="Arial" charset="0"/>
                <a:buChar char="•"/>
              </a:pPr>
              <a:r>
                <a:rPr lang="en-US" sz="2400">
                  <a:solidFill>
                    <a:srgbClr val="00B0F0"/>
                  </a:solidFill>
                  <a:latin typeface="Arial" charset="0"/>
                  <a:cs typeface="Arial" charset="0"/>
                  <a:sym typeface="Arial" charset="0"/>
                </a:rPr>
                <a:t>S&amp;S @40%</a:t>
              </a:r>
            </a:p>
            <a:p>
              <a:pPr marL="193675" indent="-182563" algn="l">
                <a:buClr>
                  <a:srgbClr val="00B0F0"/>
                </a:buClr>
                <a:buSzPct val="100000"/>
                <a:buFont typeface="Arial" charset="0"/>
                <a:buChar char="•"/>
              </a:pPr>
              <a:r>
                <a:rPr lang="en-US" sz="2400">
                  <a:solidFill>
                    <a:srgbClr val="00B0F0"/>
                  </a:solidFill>
                  <a:latin typeface="Arial" charset="0"/>
                  <a:cs typeface="Arial" charset="0"/>
                  <a:sym typeface="Arial" charset="0"/>
                </a:rPr>
                <a:t>Scan Time 5s</a:t>
              </a:r>
            </a:p>
            <a:p>
              <a:pPr marL="193675" indent="-182563" algn="l">
                <a:buClr>
                  <a:srgbClr val="00B0F0"/>
                </a:buClr>
                <a:buSzPct val="100000"/>
                <a:buFont typeface="Arial" charset="0"/>
                <a:buChar char="•"/>
              </a:pPr>
              <a:r>
                <a:rPr lang="en-US" sz="2400">
                  <a:solidFill>
                    <a:srgbClr val="00B0F0"/>
                  </a:solidFill>
                  <a:latin typeface="Arial" charset="0"/>
                  <a:cs typeface="Arial" charset="0"/>
                  <a:sym typeface="Arial" charset="0"/>
                </a:rPr>
                <a:t>Scan Length 12 cm</a:t>
              </a:r>
            </a:p>
            <a:p>
              <a:pPr marL="193675" indent="-182563" algn="l">
                <a:buClr>
                  <a:srgbClr val="00B0F0"/>
                </a:buClr>
                <a:buSzPct val="100000"/>
                <a:buFont typeface="Arial" charset="0"/>
                <a:buChar char="•"/>
              </a:pPr>
              <a:r>
                <a:rPr lang="en-US" sz="2400">
                  <a:solidFill>
                    <a:srgbClr val="00B0F0"/>
                  </a:solidFill>
                  <a:latin typeface="Arial" charset="0"/>
                  <a:cs typeface="Arial" charset="0"/>
                  <a:sym typeface="Arial" charset="0"/>
                </a:rPr>
                <a:t>120kV, 200mAs</a:t>
              </a:r>
            </a:p>
            <a:p>
              <a:pPr marL="193675" indent="-182563" algn="l"/>
              <a:r>
                <a:rPr lang="en-US" sz="3400">
                  <a:solidFill>
                    <a:srgbClr val="00B0F0"/>
                  </a:solidFill>
                  <a:latin typeface="Arial" charset="0"/>
                  <a:cs typeface="Arial" charset="0"/>
                  <a:sym typeface="Arial" charset="0"/>
                </a:rPr>
                <a:t>     2.8mSv</a:t>
              </a:r>
            </a:p>
          </p:txBody>
        </p:sp>
      </p:grpSp>
      <p:pic>
        <p:nvPicPr>
          <p:cNvPr id="34833" name="Picture 17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56063" y="1468438"/>
            <a:ext cx="4513262" cy="45132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34834" name="Rectangle 18"/>
          <p:cNvSpPr>
            <a:spLocks/>
          </p:cNvSpPr>
          <p:nvPr/>
        </p:nvSpPr>
        <p:spPr bwMode="auto">
          <a:xfrm>
            <a:off x="254000" y="76200"/>
            <a:ext cx="1727200" cy="495300"/>
          </a:xfrm>
          <a:prstGeom prst="rect">
            <a:avLst/>
          </a:prstGeom>
          <a:solidFill>
            <a:srgbClr val="FFFFFF"/>
          </a:solidFill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nl-NL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rrowheads="1"/>
          </p:cNvPicPr>
          <p:nvPr/>
        </p:nvPicPr>
        <p:blipFill>
          <a:blip r:embed="rId3" cstate="print"/>
          <a:srcRect l="21133" t="2003" r="27562" b="4753"/>
          <a:stretch>
            <a:fillRect/>
          </a:stretch>
        </p:blipFill>
        <p:spPr bwMode="auto">
          <a:xfrm>
            <a:off x="3703638" y="968375"/>
            <a:ext cx="4889500" cy="84963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rrowheads="1"/>
          </p:cNvPicPr>
          <p:nvPr/>
        </p:nvPicPr>
        <p:blipFill>
          <a:blip r:embed="rId4" cstate="print"/>
          <a:srcRect l="22798" t="2092" r="18684" b="2092"/>
          <a:stretch>
            <a:fillRect/>
          </a:stretch>
        </p:blipFill>
        <p:spPr bwMode="auto">
          <a:xfrm>
            <a:off x="8280400" y="977900"/>
            <a:ext cx="4737100" cy="84836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/>
          </p:cNvSpPr>
          <p:nvPr/>
        </p:nvSpPr>
        <p:spPr bwMode="auto">
          <a:xfrm>
            <a:off x="446088" y="1504950"/>
            <a:ext cx="2730500" cy="2590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b="1">
                <a:solidFill>
                  <a:schemeClr val="tx1"/>
                </a:solidFill>
                <a:ea typeface="Gill Sans" charset="0"/>
                <a:cs typeface="Gill Sans" charset="0"/>
              </a:rPr>
              <a:t>Excellent robust image quality</a:t>
            </a:r>
          </a:p>
        </p:txBody>
      </p:sp>
      <p:grpSp>
        <p:nvGrpSpPr>
          <p:cNvPr id="35846" name="Group 6"/>
          <p:cNvGrpSpPr>
            <a:grpSpLocks/>
          </p:cNvGrpSpPr>
          <p:nvPr/>
        </p:nvGrpSpPr>
        <p:grpSpPr bwMode="auto">
          <a:xfrm>
            <a:off x="498475" y="5373688"/>
            <a:ext cx="2616200" cy="2552700"/>
            <a:chOff x="0" y="0"/>
            <a:chExt cx="1648" cy="1607"/>
          </a:xfrm>
        </p:grpSpPr>
        <p:sp>
          <p:nvSpPr>
            <p:cNvPr id="35844" name="AutoShape 4"/>
            <p:cNvSpPr>
              <a:spLocks/>
            </p:cNvSpPr>
            <p:nvPr/>
          </p:nvSpPr>
          <p:spPr bwMode="auto">
            <a:xfrm>
              <a:off x="0" y="0"/>
              <a:ext cx="1648" cy="1607"/>
            </a:xfrm>
            <a:prstGeom prst="roundRect">
              <a:avLst>
                <a:gd name="adj" fmla="val 17102"/>
              </a:avLst>
            </a:prstGeom>
            <a:solidFill>
              <a:srgbClr val="FFFFFF"/>
            </a:solidFill>
            <a:ln w="41275" cap="flat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5845" name="Rectangle 5"/>
            <p:cNvSpPr>
              <a:spLocks/>
            </p:cNvSpPr>
            <p:nvPr/>
          </p:nvSpPr>
          <p:spPr bwMode="auto">
            <a:xfrm>
              <a:off x="79" y="62"/>
              <a:ext cx="1488" cy="148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86978" bIns="38100"/>
            <a:lstStyle/>
            <a:p>
              <a:pPr marL="192088" indent="-182563" algn="l">
                <a:buClr>
                  <a:srgbClr val="00B0F0"/>
                </a:buClr>
                <a:buSzPct val="100000"/>
                <a:buFont typeface="Arial" charset="0"/>
                <a:buChar char="•"/>
              </a:pPr>
              <a:r>
                <a:rPr lang="en-US" sz="1800">
                  <a:solidFill>
                    <a:srgbClr val="00B0F0"/>
                  </a:solidFill>
                  <a:latin typeface="Arial" charset="0"/>
                  <a:cs typeface="Arial" charset="0"/>
                  <a:sym typeface="Arial" charset="0"/>
                </a:rPr>
                <a:t>128x0.625</a:t>
              </a:r>
            </a:p>
            <a:p>
              <a:pPr marL="192088" indent="-182563" algn="l">
                <a:buClr>
                  <a:srgbClr val="00B0F0"/>
                </a:buClr>
                <a:buSzPct val="100000"/>
                <a:buFont typeface="Arial" charset="0"/>
                <a:buChar char="•"/>
              </a:pPr>
              <a:r>
                <a:rPr lang="en-US" sz="1800">
                  <a:solidFill>
                    <a:srgbClr val="00B0F0"/>
                  </a:solidFill>
                  <a:latin typeface="Arial" charset="0"/>
                  <a:cs typeface="Arial" charset="0"/>
                  <a:sym typeface="Arial" charset="0"/>
                </a:rPr>
                <a:t>RT 0.27s</a:t>
              </a:r>
            </a:p>
            <a:p>
              <a:pPr marL="192088" indent="-182563" algn="l">
                <a:buClr>
                  <a:srgbClr val="00B0F0"/>
                </a:buClr>
                <a:buSzPct val="100000"/>
                <a:buFont typeface="Arial" charset="0"/>
                <a:buChar char="•"/>
              </a:pPr>
              <a:r>
                <a:rPr lang="en-US" sz="1800">
                  <a:solidFill>
                    <a:srgbClr val="00B0F0"/>
                  </a:solidFill>
                  <a:latin typeface="Arial" charset="0"/>
                  <a:cs typeface="Arial" charset="0"/>
                  <a:sym typeface="Arial" charset="0"/>
                </a:rPr>
                <a:t>S&amp;S no tolerance</a:t>
              </a:r>
            </a:p>
            <a:p>
              <a:pPr marL="192088" indent="-182563" algn="l">
                <a:buClr>
                  <a:srgbClr val="00B0F0"/>
                </a:buClr>
                <a:buSzPct val="100000"/>
                <a:buFont typeface="Arial" charset="0"/>
                <a:buChar char="•"/>
              </a:pPr>
              <a:r>
                <a:rPr lang="en-US" sz="1800">
                  <a:solidFill>
                    <a:srgbClr val="00B0F0"/>
                  </a:solidFill>
                  <a:latin typeface="Arial" charset="0"/>
                  <a:cs typeface="Arial" charset="0"/>
                  <a:sym typeface="Arial" charset="0"/>
                </a:rPr>
                <a:t>Sharp kernel XCC</a:t>
              </a:r>
            </a:p>
            <a:p>
              <a:pPr marL="192088" indent="-182563" algn="l">
                <a:buClr>
                  <a:srgbClr val="00B0F0"/>
                </a:buClr>
                <a:buSzPct val="100000"/>
                <a:buFont typeface="Arial" charset="0"/>
                <a:buChar char="•"/>
              </a:pPr>
              <a:r>
                <a:rPr lang="en-US" sz="1800">
                  <a:solidFill>
                    <a:srgbClr val="00B0F0"/>
                  </a:solidFill>
                  <a:latin typeface="Arial" charset="0"/>
                  <a:cs typeface="Arial" charset="0"/>
                  <a:sym typeface="Arial" charset="0"/>
                </a:rPr>
                <a:t>Scan Length 28 cm</a:t>
              </a:r>
            </a:p>
            <a:p>
              <a:pPr marL="192088" indent="-182563" algn="l">
                <a:buClr>
                  <a:srgbClr val="00B0F0"/>
                </a:buClr>
                <a:buSzPct val="100000"/>
                <a:buFont typeface="Arial" charset="0"/>
                <a:buChar char="•"/>
              </a:pPr>
              <a:r>
                <a:rPr lang="en-US" sz="1800">
                  <a:solidFill>
                    <a:srgbClr val="00B0F0"/>
                  </a:solidFill>
                  <a:latin typeface="Arial" charset="0"/>
                  <a:cs typeface="Arial" charset="0"/>
                  <a:sym typeface="Arial" charset="0"/>
                </a:rPr>
                <a:t>100kV,150mAs</a:t>
              </a:r>
            </a:p>
            <a:p>
              <a:pPr marL="192088" indent="-182563" algn="l"/>
              <a:endParaRPr lang="en-US" sz="1800">
                <a:solidFill>
                  <a:srgbClr val="00B0F0"/>
                </a:solidFill>
                <a:latin typeface="Arial" charset="0"/>
                <a:ea typeface="Lucida Grande" charset="0"/>
                <a:cs typeface="Lucida Grande" charset="0"/>
                <a:sym typeface="Arial" charset="0"/>
              </a:endParaRPr>
            </a:p>
            <a:p>
              <a:pPr marL="192088" indent="-182563" algn="l"/>
              <a:r>
                <a:rPr lang="en-US" sz="3600">
                  <a:solidFill>
                    <a:srgbClr val="00B0F0"/>
                  </a:solidFill>
                  <a:latin typeface="Arial" charset="0"/>
                  <a:cs typeface="Arial" charset="0"/>
                  <a:sym typeface="Arial" charset="0"/>
                </a:rPr>
                <a:t>  </a:t>
              </a:r>
            </a:p>
          </p:txBody>
        </p:sp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15AC2-1BC0-4D8E-8263-B8188B21E89C}" type="slidenum">
              <a:rPr lang="en-US"/>
              <a:pPr/>
              <a:t>12</a:t>
            </a:fld>
            <a:endParaRPr lang="en-US"/>
          </a:p>
        </p:txBody>
      </p:sp>
      <p:pic>
        <p:nvPicPr>
          <p:cNvPr id="37889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004800" cy="884237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401050"/>
            <a:ext cx="13004800" cy="135255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2247563" y="9205913"/>
            <a:ext cx="3111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CC27D83F-4341-450B-A6C4-9F8411F21801}" type="slidenum">
              <a:rPr lang="en-US" sz="1400">
                <a:latin typeface="Arial" charset="0"/>
                <a:cs typeface="Arial" charset="0"/>
                <a:sym typeface="Arial" charset="0"/>
              </a:rPr>
              <a:pPr/>
              <a:t>12</a:t>
            </a:fld>
            <a:endParaRPr lang="en-US" sz="140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>
            <p:ph type="body" idx="1"/>
          </p:nvPr>
        </p:nvSpPr>
        <p:spPr>
          <a:xfrm>
            <a:off x="557213" y="2438400"/>
            <a:ext cx="11888787" cy="7315200"/>
          </a:xfrm>
          <a:ln/>
        </p:spPr>
        <p:txBody>
          <a:bodyPr/>
          <a:lstStyle/>
          <a:p>
            <a:pPr marL="330200" indent="-330200"/>
            <a:r>
              <a:rPr lang="en-US"/>
              <a:t>Acute chest pain, aortic dissection</a:t>
            </a:r>
          </a:p>
          <a:p>
            <a:pPr marL="330200" indent="-330200"/>
            <a:r>
              <a:rPr lang="en-US" sz="5000">
                <a:solidFill>
                  <a:srgbClr val="E39EE1"/>
                </a:solidFill>
                <a:latin typeface="Webdings" charset="2"/>
                <a:ea typeface="Webdings" charset="2"/>
                <a:cs typeface="Webdings" charset="2"/>
                <a:sym typeface="Webdings" charset="2"/>
              </a:rPr>
              <a:t></a:t>
            </a:r>
            <a:r>
              <a:rPr lang="en-US"/>
              <a:t>46 yrs</a:t>
            </a:r>
          </a:p>
          <a:p>
            <a:pPr marL="330200" indent="-330200"/>
            <a:endParaRPr lang="en-US"/>
          </a:p>
          <a:p>
            <a:pPr marL="330200" indent="-330200"/>
            <a:r>
              <a:rPr lang="en-US" sz="2200"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Brilliance iCT</a:t>
            </a:r>
            <a:endParaRPr lang="en-US" sz="220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lvl="2">
              <a:buClr>
                <a:srgbClr val="FFFFFF"/>
              </a:buClr>
            </a:pPr>
            <a:r>
              <a:rPr lang="en-US" sz="2200"/>
              <a:t>100 kVp</a:t>
            </a:r>
          </a:p>
          <a:p>
            <a:pPr lvl="2">
              <a:buClr>
                <a:srgbClr val="FFFFFF"/>
              </a:buClr>
            </a:pPr>
            <a:r>
              <a:rPr lang="en-US" sz="2200"/>
              <a:t>Step &amp; Shoot Complete</a:t>
            </a:r>
          </a:p>
          <a:p>
            <a:pPr lvl="2">
              <a:buClr>
                <a:srgbClr val="FFFFFF"/>
              </a:buClr>
            </a:pPr>
            <a:r>
              <a:rPr lang="en-US" sz="2200"/>
              <a:t>Adaptive Collimation</a:t>
            </a:r>
          </a:p>
          <a:p>
            <a:pPr lvl="2">
              <a:buClr>
                <a:srgbClr val="FFFFFF"/>
              </a:buClr>
            </a:pPr>
            <a:r>
              <a:rPr lang="en-US" sz="2200"/>
              <a:t>iDose</a:t>
            </a:r>
            <a:r>
              <a:rPr lang="en-US" sz="2200" baseline="31000"/>
              <a:t>4</a:t>
            </a:r>
          </a:p>
          <a:p>
            <a:pPr lvl="2">
              <a:buClr>
                <a:srgbClr val="7CBE29"/>
              </a:buClr>
            </a:pPr>
            <a:r>
              <a:rPr lang="en-US" sz="2200">
                <a:solidFill>
                  <a:srgbClr val="7CBE29"/>
                </a:solidFill>
              </a:rPr>
              <a:t>3.5 mSv</a:t>
            </a:r>
          </a:p>
          <a:p>
            <a:pPr lvl="2">
              <a:buClr>
                <a:srgbClr val="FFFFFF"/>
              </a:buClr>
            </a:pPr>
            <a:endParaRPr lang="en-US" sz="2200"/>
          </a:p>
        </p:txBody>
      </p:sp>
      <p:sp>
        <p:nvSpPr>
          <p:cNvPr id="37893" name="Rectangle 5"/>
          <p:cNvSpPr>
            <a:spLocks noChangeArrowheads="1"/>
          </p:cNvSpPr>
          <p:nvPr>
            <p:ph type="title"/>
          </p:nvPr>
        </p:nvSpPr>
        <p:spPr>
          <a:xfrm>
            <a:off x="557213" y="803275"/>
            <a:ext cx="11888787" cy="1635125"/>
          </a:xfrm>
          <a:ln/>
        </p:spPr>
        <p:txBody>
          <a:bodyPr/>
          <a:lstStyle/>
          <a:p>
            <a:r>
              <a:rPr lang="en-US"/>
              <a:t>Chest Pain Assessment</a:t>
            </a:r>
            <a:br>
              <a:rPr lang="en-US"/>
            </a:br>
            <a:r>
              <a:rPr lang="en-US" sz="3400">
                <a:solidFill>
                  <a:srgbClr val="7CBE29"/>
                </a:solidFill>
              </a:rPr>
              <a:t>1463 images reconstructed in 90 s!</a:t>
            </a:r>
            <a:br>
              <a:rPr lang="en-US" sz="3400">
                <a:solidFill>
                  <a:srgbClr val="7CBE29"/>
                </a:solidFill>
              </a:rPr>
            </a:br>
            <a:r>
              <a:rPr lang="en-US" sz="3400">
                <a:solidFill>
                  <a:srgbClr val="7CBE29"/>
                </a:solidFill>
              </a:rPr>
              <a:t>“ Triple rule out”</a:t>
            </a:r>
          </a:p>
        </p:txBody>
      </p:sp>
      <p:pic>
        <p:nvPicPr>
          <p:cNvPr id="37894" name="Picture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9688" y="317500"/>
            <a:ext cx="4927600" cy="6640513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37895" name="Picture 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48825" y="6251575"/>
            <a:ext cx="2425700" cy="2195513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37896" name="Rectangle 8"/>
          <p:cNvSpPr>
            <a:spLocks/>
          </p:cNvSpPr>
          <p:nvPr/>
        </p:nvSpPr>
        <p:spPr bwMode="auto">
          <a:xfrm>
            <a:off x="11709400" y="46038"/>
            <a:ext cx="1160463" cy="495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2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20778</a:t>
            </a:r>
          </a:p>
        </p:txBody>
      </p:sp>
      <p:sp>
        <p:nvSpPr>
          <p:cNvPr id="37897" name="Rectangle 9"/>
          <p:cNvSpPr>
            <a:spLocks/>
          </p:cNvSpPr>
          <p:nvPr/>
        </p:nvSpPr>
        <p:spPr bwMode="auto">
          <a:xfrm>
            <a:off x="241300" y="0"/>
            <a:ext cx="2413000" cy="762000"/>
          </a:xfrm>
          <a:prstGeom prst="rect">
            <a:avLst/>
          </a:prstGeom>
          <a:solidFill>
            <a:srgbClr val="000000"/>
          </a:solidFill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nl-NL"/>
          </a:p>
        </p:txBody>
      </p:sp>
      <p:pic>
        <p:nvPicPr>
          <p:cNvPr id="37898" name="Picture 10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3300" y="3233738"/>
            <a:ext cx="4927600" cy="52324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37899" name="Rectangle 11"/>
          <p:cNvSpPr>
            <a:spLocks/>
          </p:cNvSpPr>
          <p:nvPr/>
        </p:nvSpPr>
        <p:spPr bwMode="auto">
          <a:xfrm>
            <a:off x="1181100" y="8851900"/>
            <a:ext cx="10947400" cy="482600"/>
          </a:xfrm>
          <a:prstGeom prst="rect">
            <a:avLst/>
          </a:prstGeom>
          <a:solidFill>
            <a:srgbClr val="00000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nl-NL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87375" y="831850"/>
            <a:ext cx="13814425" cy="8953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43010" name="Rectangle 2"/>
          <p:cNvSpPr>
            <a:spLocks/>
          </p:cNvSpPr>
          <p:nvPr/>
        </p:nvSpPr>
        <p:spPr bwMode="auto">
          <a:xfrm rot="10800000" flipH="1">
            <a:off x="3568700" y="952500"/>
            <a:ext cx="4775200" cy="381000"/>
          </a:xfrm>
          <a:prstGeom prst="rect">
            <a:avLst/>
          </a:prstGeom>
          <a:solidFill>
            <a:srgbClr val="0000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43011" name="Rectangle 3"/>
          <p:cNvSpPr>
            <a:spLocks/>
          </p:cNvSpPr>
          <p:nvPr/>
        </p:nvSpPr>
        <p:spPr bwMode="auto">
          <a:xfrm>
            <a:off x="204788" y="292100"/>
            <a:ext cx="12242800" cy="7239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Fusion of Nuclear. Med  and CT: PET and SPECT CT</a:t>
            </a: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/>
          </p:cNvSpPr>
          <p:nvPr/>
        </p:nvSpPr>
        <p:spPr bwMode="auto">
          <a:xfrm>
            <a:off x="153988" y="133350"/>
            <a:ext cx="12992100" cy="3860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6400" b="1">
                <a:solidFill>
                  <a:schemeClr val="tx1"/>
                </a:solidFill>
                <a:ea typeface="Gill Sans" charset="0"/>
                <a:cs typeface="Gill Sans" charset="0"/>
              </a:rPr>
              <a:t>Cardiac CT </a:t>
            </a:r>
          </a:p>
          <a:p>
            <a:r>
              <a:rPr lang="en-US" sz="6400" b="1">
                <a:solidFill>
                  <a:schemeClr val="tx1"/>
                </a:solidFill>
                <a:ea typeface="Gill Sans" charset="0"/>
                <a:cs typeface="Gill Sans" charset="0"/>
              </a:rPr>
              <a:t>the (non invasive) athero burden read out of the future in your practice and research??</a:t>
            </a:r>
          </a:p>
        </p:txBody>
      </p:sp>
      <p:pic>
        <p:nvPicPr>
          <p:cNvPr id="45058" name="Picture 2"/>
          <p:cNvPicPr>
            <a:picLocks noChangeArrowheads="1"/>
          </p:cNvPicPr>
          <p:nvPr/>
        </p:nvPicPr>
        <p:blipFill>
          <a:blip r:embed="rId3" cstate="print"/>
          <a:srcRect l="8730" r="3481"/>
          <a:stretch>
            <a:fillRect/>
          </a:stretch>
        </p:blipFill>
        <p:spPr bwMode="auto">
          <a:xfrm>
            <a:off x="3724275" y="3810000"/>
            <a:ext cx="3914775" cy="59436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1750" y="3789363"/>
            <a:ext cx="3803650" cy="59737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rrowheads="1"/>
          </p:cNvPicPr>
          <p:nvPr/>
        </p:nvPicPr>
        <p:blipFill>
          <a:blip r:embed="rId5" cstate="print"/>
          <a:srcRect l="19153"/>
          <a:stretch>
            <a:fillRect/>
          </a:stretch>
        </p:blipFill>
        <p:spPr bwMode="auto">
          <a:xfrm>
            <a:off x="1120775" y="3810000"/>
            <a:ext cx="2584450" cy="59436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09613" y="0"/>
            <a:ext cx="11709400" cy="16256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r>
              <a:rPr lang="en-US" sz="5600" b="1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Accuracy of Plaque detection</a:t>
            </a:r>
            <a:endParaRPr lang="en-US" sz="5600" b="1">
              <a:latin typeface="Lucida Grande" charset="0"/>
              <a:ea typeface="ヒラギノ角ゴ ProN W6" charset="0"/>
              <a:cs typeface="ヒラギノ角ゴ ProN W6" charset="0"/>
              <a:sym typeface="Lucida Grande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 l="18742" t="15408" r="23021" b="14775"/>
          <a:stretch>
            <a:fillRect/>
          </a:stretch>
        </p:blipFill>
        <p:spPr bwMode="auto">
          <a:xfrm>
            <a:off x="349250" y="2425700"/>
            <a:ext cx="4835525" cy="523557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grpSp>
        <p:nvGrpSpPr>
          <p:cNvPr id="46086" name="Group 6"/>
          <p:cNvGrpSpPr>
            <a:grpSpLocks/>
          </p:cNvGrpSpPr>
          <p:nvPr/>
        </p:nvGrpSpPr>
        <p:grpSpPr bwMode="auto">
          <a:xfrm>
            <a:off x="3119438" y="2044700"/>
            <a:ext cx="4135437" cy="6654800"/>
            <a:chOff x="0" y="0"/>
            <a:chExt cx="2604" cy="4192"/>
          </a:xfrm>
        </p:grpSpPr>
        <p:pic>
          <p:nvPicPr>
            <p:cNvPr id="46083" name="Picture 3"/>
            <p:cNvPicPr>
              <a:picLocks noChangeArrowheads="1"/>
            </p:cNvPicPr>
            <p:nvPr/>
          </p:nvPicPr>
          <p:blipFill>
            <a:blip r:embed="rId4" cstate="print"/>
            <a:srcRect l="2898" r="54819" b="1981"/>
            <a:stretch>
              <a:fillRect/>
            </a:stretch>
          </p:blipFill>
          <p:spPr bwMode="auto">
            <a:xfrm>
              <a:off x="1650" y="0"/>
              <a:ext cx="954" cy="4192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46084" name="Line 4"/>
            <p:cNvSpPr>
              <a:spLocks noChangeShapeType="1"/>
            </p:cNvSpPr>
            <p:nvPr/>
          </p:nvSpPr>
          <p:spPr bwMode="auto">
            <a:xfrm rot="10800000" flipH="1">
              <a:off x="237" y="23"/>
              <a:ext cx="1451" cy="179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46085" name="Line 5"/>
            <p:cNvSpPr>
              <a:spLocks noChangeShapeType="1"/>
            </p:cNvSpPr>
            <p:nvPr/>
          </p:nvSpPr>
          <p:spPr bwMode="auto">
            <a:xfrm>
              <a:off x="0" y="2012"/>
              <a:ext cx="1664" cy="215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grpSp>
        <p:nvGrpSpPr>
          <p:cNvPr id="46089" name="Group 9"/>
          <p:cNvGrpSpPr>
            <a:grpSpLocks/>
          </p:cNvGrpSpPr>
          <p:nvPr/>
        </p:nvGrpSpPr>
        <p:grpSpPr bwMode="auto">
          <a:xfrm>
            <a:off x="2863850" y="2060575"/>
            <a:ext cx="10152063" cy="8788400"/>
            <a:chOff x="0" y="0"/>
            <a:chExt cx="6395" cy="5536"/>
          </a:xfrm>
        </p:grpSpPr>
        <p:sp>
          <p:nvSpPr>
            <p:cNvPr id="46087" name="Rectangle 7"/>
            <p:cNvSpPr>
              <a:spLocks/>
            </p:cNvSpPr>
            <p:nvPr/>
          </p:nvSpPr>
          <p:spPr bwMode="auto">
            <a:xfrm>
              <a:off x="2843" y="0"/>
              <a:ext cx="3552" cy="5536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>
                <a:tabLst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</a:tabLst>
              </a:pPr>
              <a:r>
                <a:rPr lang="en-US">
                  <a:solidFill>
                    <a:schemeClr val="tx1"/>
                  </a:solidFill>
                  <a:ea typeface="Gill Sans" charset="0"/>
                  <a:cs typeface="Gill Sans" charset="0"/>
                </a:rPr>
                <a:t>Detection rate MSCT vs IVUS:</a:t>
              </a:r>
            </a:p>
            <a:p>
              <a:pPr>
                <a:tabLst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</a:tabLst>
              </a:pPr>
              <a:endParaRPr lang="en-US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  <a:p>
              <a:pPr>
                <a:tabLst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</a:tabLst>
              </a:pPr>
              <a:r>
                <a:rPr lang="en-US">
                  <a:solidFill>
                    <a:schemeClr val="tx1"/>
                  </a:solidFill>
                  <a:ea typeface="Gill Sans" charset="0"/>
                  <a:cs typeface="Gill Sans" charset="0"/>
                </a:rPr>
                <a:t>	Soft Plaque:	</a:t>
              </a:r>
              <a:br>
                <a:rPr lang="en-US">
                  <a:solidFill>
                    <a:schemeClr val="tx1"/>
                  </a:solidFill>
                  <a:ea typeface="Gill Sans" charset="0"/>
                  <a:cs typeface="Gill Sans" charset="0"/>
                </a:rPr>
              </a:br>
              <a:r>
                <a:rPr lang="en-US">
                  <a:solidFill>
                    <a:schemeClr val="tx1"/>
                  </a:solidFill>
                  <a:ea typeface="Gill Sans" charset="0"/>
                  <a:cs typeface="Gill Sans" charset="0"/>
                </a:rPr>
                <a:t>83% 	(54/65)</a:t>
              </a:r>
            </a:p>
            <a:p>
              <a:pPr>
                <a:tabLst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</a:tabLst>
              </a:pPr>
              <a:endParaRPr lang="en-US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  <a:p>
              <a:pPr>
                <a:tabLst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</a:tabLst>
              </a:pPr>
              <a:r>
                <a:rPr lang="en-US">
                  <a:solidFill>
                    <a:schemeClr val="tx1"/>
                  </a:solidFill>
                  <a:ea typeface="Gill Sans" charset="0"/>
                  <a:cs typeface="Gill Sans" charset="0"/>
                </a:rPr>
                <a:t>	Mixed Plaque:</a:t>
              </a:r>
              <a:br>
                <a:rPr lang="en-US">
                  <a:solidFill>
                    <a:schemeClr val="tx1"/>
                  </a:solidFill>
                  <a:ea typeface="Gill Sans" charset="0"/>
                  <a:cs typeface="Gill Sans" charset="0"/>
                </a:rPr>
              </a:br>
              <a:r>
                <a:rPr lang="en-US">
                  <a:solidFill>
                    <a:schemeClr val="tx1"/>
                  </a:solidFill>
                  <a:ea typeface="Gill Sans" charset="0"/>
                  <a:cs typeface="Gill Sans" charset="0"/>
                </a:rPr>
                <a:t>	94% (50/53)</a:t>
              </a:r>
            </a:p>
            <a:p>
              <a:pPr>
                <a:tabLst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</a:tabLst>
              </a:pPr>
              <a:endParaRPr lang="en-US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  <a:p>
              <a:pPr>
                <a:tabLst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</a:tabLst>
              </a:pPr>
              <a:r>
                <a:rPr lang="en-US">
                  <a:solidFill>
                    <a:schemeClr val="tx1"/>
                  </a:solidFill>
                  <a:ea typeface="Gill Sans" charset="0"/>
                  <a:cs typeface="Gill Sans" charset="0"/>
                </a:rPr>
                <a:t>	Calcified Plaque:</a:t>
              </a:r>
              <a:br>
                <a:rPr lang="en-US">
                  <a:solidFill>
                    <a:schemeClr val="tx1"/>
                  </a:solidFill>
                  <a:ea typeface="Gill Sans" charset="0"/>
                  <a:cs typeface="Gill Sans" charset="0"/>
                </a:rPr>
              </a:br>
              <a:r>
                <a:rPr lang="en-US">
                  <a:solidFill>
                    <a:schemeClr val="tx1"/>
                  </a:solidFill>
                  <a:ea typeface="Gill Sans" charset="0"/>
                  <a:cs typeface="Gill Sans" charset="0"/>
                </a:rPr>
                <a:t>	95% (41/43)</a:t>
              </a:r>
            </a:p>
            <a:p>
              <a:pPr>
                <a:tabLst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</a:tabLst>
              </a:pPr>
              <a:endParaRPr lang="en-US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  <a:p>
              <a:pPr>
                <a:tabLst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  <a:tab pos="1397000" algn="r"/>
                  <a:tab pos="4584700" algn="l"/>
                </a:tabLst>
              </a:pPr>
              <a:r>
                <a:rPr lang="en-US">
                  <a:solidFill>
                    <a:schemeClr val="tx1"/>
                  </a:solidFill>
                  <a:ea typeface="Gill Sans" charset="0"/>
                  <a:cs typeface="Gill Sans" charset="0"/>
                </a:rPr>
                <a:t>	</a:t>
              </a:r>
              <a:r>
                <a:rPr lang="en-US" sz="1400">
                  <a:solidFill>
                    <a:schemeClr val="tx1"/>
                  </a:solidFill>
                  <a:ea typeface="Gill Sans" charset="0"/>
                  <a:cs typeface="Gill Sans" charset="0"/>
                </a:rPr>
                <a:t>Leber et. al. Accuracy of 64-slice computed tomography to classify and quantify plaque volumes in the proximal coronary system:</a:t>
              </a:r>
              <a:br>
                <a:rPr lang="en-US" sz="1400">
                  <a:solidFill>
                    <a:schemeClr val="tx1"/>
                  </a:solidFill>
                  <a:ea typeface="Gill Sans" charset="0"/>
                  <a:cs typeface="Gill Sans" charset="0"/>
                </a:rPr>
              </a:br>
              <a:r>
                <a:rPr lang="en-US" sz="1400">
                  <a:solidFill>
                    <a:schemeClr val="tx1"/>
                  </a:solidFill>
                  <a:ea typeface="Gill Sans" charset="0"/>
                  <a:cs typeface="Gill Sans" charset="0"/>
                </a:rPr>
                <a:t> a comparative study using intravascular ultrasound. </a:t>
              </a:r>
              <a:r>
                <a:rPr lang="en-US" sz="1400" i="1">
                  <a:solidFill>
                    <a:schemeClr val="tx1"/>
                  </a:solidFill>
                  <a:ea typeface="Gill Sans" charset="0"/>
                  <a:cs typeface="Gill Sans" charset="0"/>
                </a:rPr>
                <a:t>J Am Coll Cardiol</a:t>
              </a:r>
              <a:r>
                <a:rPr lang="en-US" sz="1400">
                  <a:solidFill>
                    <a:schemeClr val="tx1"/>
                  </a:solidFill>
                  <a:ea typeface="Gill Sans" charset="0"/>
                  <a:cs typeface="Gill Sans" charset="0"/>
                </a:rPr>
                <a:t>, 47(3), 672-677, 2006.</a:t>
              </a:r>
            </a:p>
          </p:txBody>
        </p:sp>
        <p:sp>
          <p:nvSpPr>
            <p:cNvPr id="46088" name="Rectangle 8"/>
            <p:cNvSpPr>
              <a:spLocks/>
            </p:cNvSpPr>
            <p:nvPr/>
          </p:nvSpPr>
          <p:spPr bwMode="auto">
            <a:xfrm>
              <a:off x="0" y="4149"/>
              <a:ext cx="2916" cy="70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3600">
                  <a:solidFill>
                    <a:schemeClr val="tx1"/>
                  </a:solidFill>
                  <a:ea typeface="Gill Sans" charset="0"/>
                  <a:cs typeface="Gill Sans" charset="0"/>
                </a:rPr>
                <a:t>Correlation IVUS vs CT</a:t>
              </a:r>
              <a:br>
                <a:rPr lang="en-US" sz="3600">
                  <a:solidFill>
                    <a:schemeClr val="tx1"/>
                  </a:solidFill>
                  <a:ea typeface="Gill Sans" charset="0"/>
                  <a:cs typeface="Gill Sans" charset="0"/>
                </a:rPr>
              </a:br>
              <a:r>
                <a:rPr lang="en-US" sz="3600">
                  <a:solidFill>
                    <a:schemeClr val="tx1"/>
                  </a:solidFill>
                  <a:ea typeface="Gill Sans" charset="0"/>
                  <a:cs typeface="Gill Sans" charset="0"/>
                </a:rPr>
                <a:t>quant: r</a:t>
              </a:r>
              <a:r>
                <a:rPr lang="en-US" sz="3600" baseline="31000">
                  <a:solidFill>
                    <a:schemeClr val="tx1"/>
                  </a:solidFill>
                  <a:ea typeface="Gill Sans" charset="0"/>
                  <a:cs typeface="Gill Sans" charset="0"/>
                </a:rPr>
                <a:t>2</a:t>
              </a:r>
              <a:r>
                <a:rPr lang="en-US" sz="3600">
                  <a:solidFill>
                    <a:schemeClr val="tx1"/>
                  </a:solidFill>
                  <a:ea typeface="Gill Sans" charset="0"/>
                  <a:cs typeface="Gill Sans" charset="0"/>
                </a:rPr>
                <a:t> 0.6-0.8</a:t>
              </a:r>
            </a:p>
          </p:txBody>
        </p:sp>
      </p:grpSp>
      <p:sp>
        <p:nvSpPr>
          <p:cNvPr id="46090" name="Rectangle 10"/>
          <p:cNvSpPr>
            <a:spLocks/>
          </p:cNvSpPr>
          <p:nvPr/>
        </p:nvSpPr>
        <p:spPr bwMode="auto">
          <a:xfrm>
            <a:off x="836613" y="7778750"/>
            <a:ext cx="3025775" cy="3429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Gill Sans" charset="0"/>
                <a:cs typeface="Gill Sans" charset="0"/>
              </a:rPr>
              <a:t>Sample CT coronary angiogram</a:t>
            </a:r>
          </a:p>
        </p:txBody>
      </p:sp>
      <p:sp>
        <p:nvSpPr>
          <p:cNvPr id="46091" name="Rectangle 11"/>
          <p:cNvSpPr>
            <a:spLocks/>
          </p:cNvSpPr>
          <p:nvPr/>
        </p:nvSpPr>
        <p:spPr bwMode="auto">
          <a:xfrm>
            <a:off x="1733550" y="8053388"/>
            <a:ext cx="904875" cy="6985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iCT</a:t>
            </a:r>
          </a:p>
        </p:txBody>
      </p:sp>
      <p:sp>
        <p:nvSpPr>
          <p:cNvPr id="46092" name="Rectangle 12"/>
          <p:cNvSpPr>
            <a:spLocks/>
          </p:cNvSpPr>
          <p:nvPr/>
        </p:nvSpPr>
        <p:spPr bwMode="auto">
          <a:xfrm>
            <a:off x="7545388" y="9302750"/>
            <a:ext cx="748030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>
              <a:spcBef>
                <a:spcPts val="1200"/>
              </a:spcBef>
              <a:tabLst>
                <a:tab pos="977900" algn="r"/>
                <a:tab pos="3225800" algn="l"/>
              </a:tabLst>
            </a:pPr>
            <a:r>
              <a:rPr lang="en-US"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Leber et. al. Accuracy of 64-slice computed tomography to classify and quantify plaque volumes in the proximal coronary system:</a:t>
            </a:r>
            <a:br>
              <a:rPr lang="en-US"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a comparative study using intravascular ultrasound. </a:t>
            </a:r>
            <a:r>
              <a:rPr lang="en-US" sz="1000">
                <a:solidFill>
                  <a:schemeClr val="tx1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J Am Coll Cardiol</a:t>
            </a:r>
            <a:r>
              <a:rPr lang="en-US"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, 47(3), 672-677, 2006.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7892352" presetClass="entr" presetSubtype="5276176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7892352" presetClass="entr" presetSubtype="523535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 cstate="print"/>
          <a:srcRect l="17209" t="12109" b="4793"/>
          <a:stretch>
            <a:fillRect/>
          </a:stretch>
        </p:blipFill>
        <p:spPr bwMode="auto">
          <a:xfrm>
            <a:off x="7851775" y="2565400"/>
            <a:ext cx="4995863" cy="534987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 cstate="print"/>
          <a:srcRect l="4210" t="19652" r="37221" b="7407"/>
          <a:stretch>
            <a:fillRect/>
          </a:stretch>
        </p:blipFill>
        <p:spPr bwMode="auto">
          <a:xfrm>
            <a:off x="296863" y="2954338"/>
            <a:ext cx="3960812" cy="493395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5" cstate="print"/>
          <a:srcRect l="28072" t="30504" r="26973" b="28926"/>
          <a:stretch>
            <a:fillRect/>
          </a:stretch>
        </p:blipFill>
        <p:spPr bwMode="auto">
          <a:xfrm>
            <a:off x="5099050" y="4278313"/>
            <a:ext cx="2128838" cy="19224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2768600" y="4824413"/>
            <a:ext cx="1141413" cy="419100"/>
          </a:xfrm>
          <a:prstGeom prst="line">
            <a:avLst/>
          </a:prstGeom>
          <a:noFill/>
          <a:ln w="38100" cap="flat">
            <a:solidFill>
              <a:srgbClr val="BBE0E3"/>
            </a:solidFill>
            <a:prstDash val="solid"/>
            <a:round/>
            <a:headEnd type="none" w="med" len="med"/>
            <a:tailEnd type="none" w="med" len="med"/>
          </a:ln>
          <a:effectLst>
            <a:outerShdw dist="23000" dir="5400000" algn="ctr" rotWithShape="0">
              <a:schemeClr val="bg2">
                <a:alpha val="34999"/>
              </a:schemeClr>
            </a:outerShdw>
          </a:effec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48133" name="AutoShape 5"/>
          <p:cNvSpPr>
            <a:spLocks/>
          </p:cNvSpPr>
          <p:nvPr/>
        </p:nvSpPr>
        <p:spPr bwMode="auto">
          <a:xfrm>
            <a:off x="4113213" y="4954588"/>
            <a:ext cx="825500" cy="571500"/>
          </a:xfrm>
          <a:prstGeom prst="rightArrow">
            <a:avLst>
              <a:gd name="adj1" fmla="val 50000"/>
              <a:gd name="adj2" fmla="val 35141"/>
            </a:avLst>
          </a:prstGeom>
          <a:solidFill>
            <a:srgbClr val="DAEDEF"/>
          </a:solidFill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48134" name="AutoShape 6"/>
          <p:cNvSpPr>
            <a:spLocks/>
          </p:cNvSpPr>
          <p:nvPr/>
        </p:nvSpPr>
        <p:spPr bwMode="auto">
          <a:xfrm>
            <a:off x="7435850" y="4954588"/>
            <a:ext cx="825500" cy="571500"/>
          </a:xfrm>
          <a:prstGeom prst="rightArrow">
            <a:avLst>
              <a:gd name="adj1" fmla="val 50000"/>
              <a:gd name="adj2" fmla="val 35141"/>
            </a:avLst>
          </a:prstGeom>
          <a:solidFill>
            <a:srgbClr val="DAEDEF"/>
          </a:solidFill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48135" name="Rectangle 7"/>
          <p:cNvSpPr>
            <a:spLocks/>
          </p:cNvSpPr>
          <p:nvPr/>
        </p:nvSpPr>
        <p:spPr bwMode="auto">
          <a:xfrm>
            <a:off x="5805488" y="9105900"/>
            <a:ext cx="7200900" cy="13208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Klass et al.; Int J Cardiovasc Imaging 2010 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 cstate="print"/>
          <a:srcRect t="3209" b="5678"/>
          <a:stretch>
            <a:fillRect/>
          </a:stretch>
        </p:blipFill>
        <p:spPr bwMode="auto">
          <a:xfrm>
            <a:off x="2386013" y="1144588"/>
            <a:ext cx="10426700" cy="843915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49154" name="Rectangle 2"/>
          <p:cNvSpPr>
            <a:spLocks/>
          </p:cNvSpPr>
          <p:nvPr/>
        </p:nvSpPr>
        <p:spPr bwMode="auto">
          <a:xfrm>
            <a:off x="1404938" y="-114300"/>
            <a:ext cx="10528300" cy="72231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Plaque Imaging</a:t>
            </a:r>
          </a:p>
        </p:txBody>
      </p:sp>
      <p:sp>
        <p:nvSpPr>
          <p:cNvPr id="49155" name="Rectangle 3"/>
          <p:cNvSpPr>
            <a:spLocks/>
          </p:cNvSpPr>
          <p:nvPr/>
        </p:nvSpPr>
        <p:spPr bwMode="auto">
          <a:xfrm>
            <a:off x="0" y="1695450"/>
            <a:ext cx="2374900" cy="1346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Softplaque</a:t>
            </a:r>
          </a:p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2005</a:t>
            </a:r>
          </a:p>
        </p:txBody>
      </p:sp>
      <p:sp>
        <p:nvSpPr>
          <p:cNvPr id="49156" name="Rectangle 4"/>
          <p:cNvSpPr>
            <a:spLocks/>
          </p:cNvSpPr>
          <p:nvPr/>
        </p:nvSpPr>
        <p:spPr bwMode="auto">
          <a:xfrm>
            <a:off x="1588" y="3346450"/>
            <a:ext cx="2209800" cy="1346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rule out indication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/>
          </p:cNvSpPr>
          <p:nvPr/>
        </p:nvSpPr>
        <p:spPr bwMode="auto">
          <a:xfrm>
            <a:off x="1404938" y="-152400"/>
            <a:ext cx="10528300" cy="79851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4800" b="1">
                <a:solidFill>
                  <a:schemeClr val="tx1"/>
                </a:solidFill>
                <a:ea typeface="Gill Sans" charset="0"/>
                <a:cs typeface="Gill Sans" charset="0"/>
              </a:rPr>
              <a:t>Plaque monitoring</a:t>
            </a:r>
          </a:p>
        </p:txBody>
      </p:sp>
      <p:sp>
        <p:nvSpPr>
          <p:cNvPr id="51202" name="Rectangle 2"/>
          <p:cNvSpPr>
            <a:spLocks/>
          </p:cNvSpPr>
          <p:nvPr/>
        </p:nvSpPr>
        <p:spPr bwMode="auto">
          <a:xfrm>
            <a:off x="0" y="2952750"/>
            <a:ext cx="2438400" cy="3835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Softplaque</a:t>
            </a:r>
          </a:p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2009</a:t>
            </a:r>
          </a:p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-after 4 years of statin therapy-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 t="3564" b="5919"/>
          <a:stretch>
            <a:fillRect/>
          </a:stretch>
        </p:blipFill>
        <p:spPr bwMode="auto">
          <a:xfrm>
            <a:off x="2371725" y="1244600"/>
            <a:ext cx="10433050" cy="838835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3175" y="2555875"/>
            <a:ext cx="4127500" cy="4637088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53250" name="Rectangle 2"/>
          <p:cNvSpPr>
            <a:spLocks/>
          </p:cNvSpPr>
          <p:nvPr/>
        </p:nvSpPr>
        <p:spPr bwMode="auto">
          <a:xfrm>
            <a:off x="1639888" y="31750"/>
            <a:ext cx="9512300" cy="1041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6400" b="1">
                <a:solidFill>
                  <a:schemeClr val="tx1"/>
                </a:solidFill>
                <a:ea typeface="Gill Sans" charset="0"/>
                <a:cs typeface="Gill Sans" charset="0"/>
              </a:rPr>
              <a:t>The High risk plaque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216525"/>
            <a:ext cx="8636000" cy="4183063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988" y="1377950"/>
            <a:ext cx="8716962" cy="3201988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53253" name="Rectangle 5"/>
          <p:cNvSpPr>
            <a:spLocks/>
          </p:cNvSpPr>
          <p:nvPr/>
        </p:nvSpPr>
        <p:spPr bwMode="auto">
          <a:xfrm>
            <a:off x="10077450" y="8909050"/>
            <a:ext cx="2009775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JACC july 2009</a:t>
            </a:r>
          </a:p>
        </p:txBody>
      </p:sp>
      <p:pic>
        <p:nvPicPr>
          <p:cNvPr id="53254" name="Picture 6"/>
          <p:cNvPicPr>
            <a:picLocks noChangeArrowheads="1"/>
          </p:cNvPicPr>
          <p:nvPr/>
        </p:nvPicPr>
        <p:blipFill>
          <a:blip r:embed="rId6" cstate="print"/>
          <a:srcRect l="8730" r="3481"/>
          <a:stretch>
            <a:fillRect/>
          </a:stretch>
        </p:blipFill>
        <p:spPr bwMode="auto">
          <a:xfrm>
            <a:off x="4460875" y="1714500"/>
            <a:ext cx="3914775" cy="59436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53255" name="Line 7"/>
          <p:cNvSpPr>
            <a:spLocks noChangeShapeType="1"/>
          </p:cNvSpPr>
          <p:nvPr/>
        </p:nvSpPr>
        <p:spPr bwMode="auto">
          <a:xfrm flipH="1">
            <a:off x="879475" y="1743075"/>
            <a:ext cx="3522663" cy="5673725"/>
          </a:xfrm>
          <a:prstGeom prst="line">
            <a:avLst/>
          </a:prstGeom>
          <a:noFill/>
          <a:ln w="50800" cap="flat">
            <a:solidFill>
              <a:srgbClr val="D90B00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 flipH="1">
            <a:off x="3792538" y="7670800"/>
            <a:ext cx="4503737" cy="658813"/>
          </a:xfrm>
          <a:prstGeom prst="line">
            <a:avLst/>
          </a:prstGeom>
          <a:noFill/>
          <a:ln w="50800" cap="flat">
            <a:solidFill>
              <a:srgbClr val="D90B00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 animBg="1"/>
      <p:bldP spid="532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/>
          </p:cNvSpPr>
          <p:nvPr/>
        </p:nvSpPr>
        <p:spPr bwMode="auto">
          <a:xfrm>
            <a:off x="4203700" y="336550"/>
            <a:ext cx="3671888" cy="152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9600" b="1">
                <a:solidFill>
                  <a:schemeClr val="tx1"/>
                </a:solidFill>
                <a:ea typeface="Gill Sans" charset="0"/>
                <a:cs typeface="Gill Sans" charset="0"/>
              </a:rPr>
              <a:t>Casus</a:t>
            </a:r>
          </a:p>
        </p:txBody>
      </p:sp>
      <p:sp>
        <p:nvSpPr>
          <p:cNvPr id="2355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266700" y="2667000"/>
            <a:ext cx="9017000" cy="6286500"/>
          </a:xfrm>
          <a:noFill/>
          <a:ln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marL="304800" indent="-304800">
              <a:spcBef>
                <a:spcPct val="0"/>
              </a:spcBef>
              <a:buClr>
                <a:srgbClr val="FFCC00"/>
              </a:buClr>
              <a:buSzPct val="69000"/>
              <a:buFont typeface="Wingdings" charset="2"/>
              <a:buChar char="n"/>
            </a:pPr>
            <a:r>
              <a:rPr 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Vrouw 1956</a:t>
            </a:r>
            <a:endParaRPr lang="en-US" sz="4800">
              <a:effectLst>
                <a:outerShdw blurRad="38100" dist="38100" dir="2700000" algn="tl">
                  <a:srgbClr val="000000"/>
                </a:outerShdw>
              </a:effectLst>
              <a:latin typeface="Lucida Grande" charset="0"/>
              <a:sym typeface="Lucida Grande" charset="0"/>
            </a:endParaRPr>
          </a:p>
          <a:p>
            <a:pPr marL="304800" indent="-304800">
              <a:spcBef>
                <a:spcPts val="800"/>
              </a:spcBef>
              <a:buClr>
                <a:srgbClr val="FFCC00"/>
              </a:buClr>
              <a:buSzPct val="69000"/>
              <a:buFont typeface="Wingdings" charset="2"/>
              <a:buChar char="n"/>
            </a:pPr>
            <a:r>
              <a:rPr 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VG: Hypercholesterolemie, Hypertensie</a:t>
            </a:r>
            <a:endParaRPr lang="en-US" sz="4800">
              <a:effectLst>
                <a:outerShdw blurRad="38100" dist="38100" dir="2700000" algn="tl">
                  <a:srgbClr val="000000"/>
                </a:outerShdw>
              </a:effectLst>
              <a:latin typeface="Lucida Grande" charset="0"/>
              <a:sym typeface="Lucida Grande" charset="0"/>
            </a:endParaRPr>
          </a:p>
          <a:p>
            <a:pPr marL="304800" indent="-304800">
              <a:spcBef>
                <a:spcPts val="800"/>
              </a:spcBef>
              <a:buClr>
                <a:srgbClr val="FFCC00"/>
              </a:buClr>
              <a:buSzPct val="69000"/>
              <a:buFont typeface="Wingdings" charset="2"/>
              <a:buChar char="n"/>
            </a:pPr>
            <a:r>
              <a:rPr 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RF: Familiair belast</a:t>
            </a:r>
            <a:endParaRPr lang="en-US" sz="4800">
              <a:effectLst>
                <a:outerShdw blurRad="38100" dist="38100" dir="2700000" algn="tl">
                  <a:srgbClr val="000000"/>
                </a:outerShdw>
              </a:effectLst>
              <a:latin typeface="Lucida Grande" charset="0"/>
              <a:sym typeface="Lucida Grande" charset="0"/>
            </a:endParaRPr>
          </a:p>
          <a:p>
            <a:pPr marL="304800" indent="-304800">
              <a:spcBef>
                <a:spcPts val="800"/>
              </a:spcBef>
              <a:buClr>
                <a:srgbClr val="FFCC00"/>
              </a:buClr>
              <a:buSzPct val="69000"/>
              <a:buFont typeface="Wingdings" charset="2"/>
              <a:buChar char="n"/>
            </a:pPr>
            <a:r>
              <a:rPr 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Rx: Simvastatine</a:t>
            </a:r>
            <a:endParaRPr lang="en-US" sz="4800">
              <a:effectLst>
                <a:outerShdw blurRad="38100" dist="38100" dir="2700000" algn="tl">
                  <a:srgbClr val="000000"/>
                </a:outerShdw>
              </a:effectLst>
              <a:latin typeface="Lucida Grande" charset="0"/>
              <a:sym typeface="Lucida Grande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3213" y="5222875"/>
            <a:ext cx="4876800" cy="4341813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4600" y="5392738"/>
            <a:ext cx="11836400" cy="380206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54274" name="Rectangle 2"/>
          <p:cNvSpPr>
            <a:spLocks/>
          </p:cNvSpPr>
          <p:nvPr/>
        </p:nvSpPr>
        <p:spPr bwMode="auto">
          <a:xfrm>
            <a:off x="700088" y="444500"/>
            <a:ext cx="11811000" cy="7239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The Napkin-Ring Sign: the high risk coronary plaque?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875" y="1663700"/>
            <a:ext cx="5813425" cy="2844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2725738" y="3944938"/>
            <a:ext cx="9685337" cy="14224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 flipH="1">
            <a:off x="1590675" y="4079875"/>
            <a:ext cx="982663" cy="1371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nl-NL"/>
          </a:p>
        </p:txBody>
      </p:sp>
      <p:grpSp>
        <p:nvGrpSpPr>
          <p:cNvPr id="54308" name="Group 36"/>
          <p:cNvGrpSpPr>
            <a:grpSpLocks/>
          </p:cNvGrpSpPr>
          <p:nvPr/>
        </p:nvGrpSpPr>
        <p:grpSpPr bwMode="auto">
          <a:xfrm>
            <a:off x="9261475" y="1722438"/>
            <a:ext cx="2641600" cy="2476500"/>
            <a:chOff x="0" y="0"/>
            <a:chExt cx="1664" cy="1560"/>
          </a:xfrm>
        </p:grpSpPr>
        <p:sp>
          <p:nvSpPr>
            <p:cNvPr id="54278" name="Oval 6"/>
            <p:cNvSpPr>
              <a:spLocks/>
            </p:cNvSpPr>
            <p:nvPr/>
          </p:nvSpPr>
          <p:spPr bwMode="auto">
            <a:xfrm flipH="1">
              <a:off x="0" y="0"/>
              <a:ext cx="1664" cy="1560"/>
            </a:xfrm>
            <a:prstGeom prst="ellipse">
              <a:avLst/>
            </a:prstGeom>
            <a:solidFill>
              <a:srgbClr val="FF7C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4279" name="Oval 7"/>
            <p:cNvSpPr>
              <a:spLocks/>
            </p:cNvSpPr>
            <p:nvPr/>
          </p:nvSpPr>
          <p:spPr bwMode="auto">
            <a:xfrm flipH="1">
              <a:off x="133" y="89"/>
              <a:ext cx="1447" cy="1381"/>
            </a:xfrm>
            <a:prstGeom prst="ellipse">
              <a:avLst/>
            </a:prstGeom>
            <a:solidFill>
              <a:srgbClr val="CCFF33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4280" name="Oval 8"/>
            <p:cNvSpPr>
              <a:spLocks/>
            </p:cNvSpPr>
            <p:nvPr/>
          </p:nvSpPr>
          <p:spPr bwMode="auto">
            <a:xfrm flipH="1">
              <a:off x="100" y="167"/>
              <a:ext cx="908" cy="1225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4281" name="Freeform 9"/>
            <p:cNvSpPr>
              <a:spLocks/>
            </p:cNvSpPr>
            <p:nvPr/>
          </p:nvSpPr>
          <p:spPr bwMode="auto">
            <a:xfrm flipH="1">
              <a:off x="896" y="187"/>
              <a:ext cx="588" cy="1175"/>
            </a:xfrm>
            <a:custGeom>
              <a:avLst/>
              <a:gdLst/>
              <a:ahLst/>
              <a:cxnLst>
                <a:cxn ang="0">
                  <a:pos x="18275" y="0"/>
                </a:cxn>
                <a:cxn ang="0">
                  <a:pos x="13711" y="704"/>
                </a:cxn>
                <a:cxn ang="0">
                  <a:pos x="6325" y="3479"/>
                </a:cxn>
                <a:cxn ang="0">
                  <a:pos x="1204" y="8367"/>
                </a:cxn>
                <a:cxn ang="0">
                  <a:pos x="4618" y="17075"/>
                </a:cxn>
                <a:cxn ang="0">
                  <a:pos x="8032" y="19167"/>
                </a:cxn>
                <a:cxn ang="0">
                  <a:pos x="9147" y="20213"/>
                </a:cxn>
                <a:cxn ang="0">
                  <a:pos x="17682" y="21600"/>
                </a:cxn>
                <a:cxn ang="0">
                  <a:pos x="19389" y="20554"/>
                </a:cxn>
                <a:cxn ang="0">
                  <a:pos x="13153" y="16371"/>
                </a:cxn>
                <a:cxn ang="0">
                  <a:pos x="15418" y="6979"/>
                </a:cxn>
                <a:cxn ang="0">
                  <a:pos x="16567" y="4525"/>
                </a:cxn>
                <a:cxn ang="0">
                  <a:pos x="18275" y="2433"/>
                </a:cxn>
                <a:cxn ang="0">
                  <a:pos x="18275" y="0"/>
                </a:cxn>
                <a:cxn ang="0">
                  <a:pos x="18275" y="0"/>
                </a:cxn>
              </a:cxnLst>
              <a:rect l="0" t="0" r="r" b="b"/>
              <a:pathLst>
                <a:path w="19464" h="21600">
                  <a:moveTo>
                    <a:pt x="18275" y="0"/>
                  </a:moveTo>
                  <a:cubicBezTo>
                    <a:pt x="16776" y="277"/>
                    <a:pt x="15174" y="363"/>
                    <a:pt x="13711" y="704"/>
                  </a:cubicBezTo>
                  <a:cubicBezTo>
                    <a:pt x="10958" y="1323"/>
                    <a:pt x="9182" y="2903"/>
                    <a:pt x="6325" y="3479"/>
                  </a:cubicBezTo>
                  <a:cubicBezTo>
                    <a:pt x="3921" y="4930"/>
                    <a:pt x="3189" y="6723"/>
                    <a:pt x="1204" y="8367"/>
                  </a:cubicBezTo>
                  <a:cubicBezTo>
                    <a:pt x="-1479" y="13062"/>
                    <a:pt x="611" y="14236"/>
                    <a:pt x="4618" y="17075"/>
                  </a:cubicBezTo>
                  <a:cubicBezTo>
                    <a:pt x="7684" y="19252"/>
                    <a:pt x="3155" y="16947"/>
                    <a:pt x="8032" y="19167"/>
                  </a:cubicBezTo>
                  <a:cubicBezTo>
                    <a:pt x="8380" y="19508"/>
                    <a:pt x="8555" y="19978"/>
                    <a:pt x="9147" y="20213"/>
                  </a:cubicBezTo>
                  <a:cubicBezTo>
                    <a:pt x="11272" y="21024"/>
                    <a:pt x="15278" y="21301"/>
                    <a:pt x="17682" y="21600"/>
                  </a:cubicBezTo>
                  <a:cubicBezTo>
                    <a:pt x="18240" y="21237"/>
                    <a:pt x="19180" y="21024"/>
                    <a:pt x="19389" y="20554"/>
                  </a:cubicBezTo>
                  <a:cubicBezTo>
                    <a:pt x="20121" y="18719"/>
                    <a:pt x="15244" y="17011"/>
                    <a:pt x="13153" y="16371"/>
                  </a:cubicBezTo>
                  <a:cubicBezTo>
                    <a:pt x="11028" y="12614"/>
                    <a:pt x="11028" y="9647"/>
                    <a:pt x="15418" y="6979"/>
                  </a:cubicBezTo>
                  <a:cubicBezTo>
                    <a:pt x="15627" y="6360"/>
                    <a:pt x="16045" y="5123"/>
                    <a:pt x="16567" y="4525"/>
                  </a:cubicBezTo>
                  <a:cubicBezTo>
                    <a:pt x="18762" y="1814"/>
                    <a:pt x="16776" y="5058"/>
                    <a:pt x="18275" y="2433"/>
                  </a:cubicBezTo>
                  <a:cubicBezTo>
                    <a:pt x="17578" y="427"/>
                    <a:pt x="17229" y="1217"/>
                    <a:pt x="18275" y="0"/>
                  </a:cubicBezTo>
                  <a:close/>
                  <a:moveTo>
                    <a:pt x="18275" y="0"/>
                  </a:moveTo>
                </a:path>
              </a:pathLst>
            </a:custGeom>
            <a:solidFill>
              <a:srgbClr val="FF990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4282" name="Freeform 10"/>
            <p:cNvSpPr>
              <a:spLocks/>
            </p:cNvSpPr>
            <p:nvPr/>
          </p:nvSpPr>
          <p:spPr bwMode="auto">
            <a:xfrm flipH="1">
              <a:off x="1311" y="567"/>
              <a:ext cx="177" cy="599"/>
            </a:xfrm>
            <a:custGeom>
              <a:avLst/>
              <a:gdLst/>
              <a:ahLst/>
              <a:cxnLst>
                <a:cxn ang="0">
                  <a:pos x="4641" y="5112"/>
                </a:cxn>
                <a:cxn ang="0">
                  <a:pos x="2468" y="11526"/>
                </a:cxn>
                <a:cxn ang="0">
                  <a:pos x="13471" y="20079"/>
                </a:cxn>
                <a:cxn ang="0">
                  <a:pos x="13471" y="14362"/>
                </a:cxn>
                <a:cxn ang="0">
                  <a:pos x="20128" y="5112"/>
                </a:cxn>
                <a:cxn ang="0">
                  <a:pos x="17954" y="2973"/>
                </a:cxn>
                <a:cxn ang="0">
                  <a:pos x="15781" y="137"/>
                </a:cxn>
                <a:cxn ang="0">
                  <a:pos x="9124" y="835"/>
                </a:cxn>
                <a:cxn ang="0">
                  <a:pos x="4641" y="5112"/>
                </a:cxn>
                <a:cxn ang="0">
                  <a:pos x="4641" y="5112"/>
                </a:cxn>
              </a:cxnLst>
              <a:rect l="0" t="0" r="r" b="b"/>
              <a:pathLst>
                <a:path w="20128" h="20079">
                  <a:moveTo>
                    <a:pt x="4641" y="5112"/>
                  </a:moveTo>
                  <a:cubicBezTo>
                    <a:pt x="-657" y="10086"/>
                    <a:pt x="-1472" y="7948"/>
                    <a:pt x="2468" y="11526"/>
                  </a:cubicBezTo>
                  <a:cubicBezTo>
                    <a:pt x="4505" y="16195"/>
                    <a:pt x="1924" y="17548"/>
                    <a:pt x="13471" y="20079"/>
                  </a:cubicBezTo>
                  <a:cubicBezTo>
                    <a:pt x="18634" y="15192"/>
                    <a:pt x="13471" y="21257"/>
                    <a:pt x="13471" y="14362"/>
                  </a:cubicBezTo>
                  <a:cubicBezTo>
                    <a:pt x="13471" y="11352"/>
                    <a:pt x="17139" y="7904"/>
                    <a:pt x="20128" y="5112"/>
                  </a:cubicBezTo>
                  <a:cubicBezTo>
                    <a:pt x="19313" y="4370"/>
                    <a:pt x="18498" y="3672"/>
                    <a:pt x="17954" y="2973"/>
                  </a:cubicBezTo>
                  <a:cubicBezTo>
                    <a:pt x="17003" y="2013"/>
                    <a:pt x="18090" y="704"/>
                    <a:pt x="15781" y="137"/>
                  </a:cubicBezTo>
                  <a:cubicBezTo>
                    <a:pt x="13879" y="-343"/>
                    <a:pt x="11298" y="573"/>
                    <a:pt x="9124" y="835"/>
                  </a:cubicBezTo>
                  <a:cubicBezTo>
                    <a:pt x="6000" y="3672"/>
                    <a:pt x="7494" y="2232"/>
                    <a:pt x="4641" y="5112"/>
                  </a:cubicBezTo>
                  <a:close/>
                  <a:moveTo>
                    <a:pt x="4641" y="5112"/>
                  </a:moveTo>
                </a:path>
              </a:pathLst>
            </a:custGeom>
            <a:solidFill>
              <a:srgbClr val="6600CC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4283" name="Freeform 11"/>
            <p:cNvSpPr>
              <a:spLocks/>
            </p:cNvSpPr>
            <p:nvPr/>
          </p:nvSpPr>
          <p:spPr bwMode="auto">
            <a:xfrm flipH="1">
              <a:off x="1263" y="820"/>
              <a:ext cx="148" cy="252"/>
            </a:xfrm>
            <a:custGeom>
              <a:avLst/>
              <a:gdLst/>
              <a:ahLst/>
              <a:cxnLst>
                <a:cxn ang="0">
                  <a:pos x="0" y="14327"/>
                </a:cxn>
                <a:cxn ang="0">
                  <a:pos x="7200" y="10800"/>
                </a:cxn>
                <a:cxn ang="0">
                  <a:pos x="21600" y="0"/>
                </a:cxn>
                <a:cxn ang="0">
                  <a:pos x="19249" y="7163"/>
                </a:cxn>
                <a:cxn ang="0">
                  <a:pos x="0" y="21600"/>
                </a:cxn>
                <a:cxn ang="0">
                  <a:pos x="0" y="14327"/>
                </a:cxn>
                <a:cxn ang="0">
                  <a:pos x="0" y="14327"/>
                </a:cxn>
              </a:cxnLst>
              <a:rect l="0" t="0" r="r" b="b"/>
              <a:pathLst>
                <a:path w="21600" h="21600">
                  <a:moveTo>
                    <a:pt x="0" y="14327"/>
                  </a:moveTo>
                  <a:cubicBezTo>
                    <a:pt x="2351" y="13114"/>
                    <a:pt x="4996" y="12122"/>
                    <a:pt x="7200" y="10800"/>
                  </a:cubicBezTo>
                  <a:cubicBezTo>
                    <a:pt x="12196" y="7384"/>
                    <a:pt x="21600" y="0"/>
                    <a:pt x="21600" y="0"/>
                  </a:cubicBezTo>
                  <a:cubicBezTo>
                    <a:pt x="20718" y="2314"/>
                    <a:pt x="20865" y="4959"/>
                    <a:pt x="19249" y="7163"/>
                  </a:cubicBezTo>
                  <a:cubicBezTo>
                    <a:pt x="16310" y="10800"/>
                    <a:pt x="4849" y="19065"/>
                    <a:pt x="0" y="21600"/>
                  </a:cubicBezTo>
                  <a:cubicBezTo>
                    <a:pt x="2792" y="15318"/>
                    <a:pt x="4261" y="17522"/>
                    <a:pt x="0" y="14327"/>
                  </a:cubicBezTo>
                  <a:close/>
                  <a:moveTo>
                    <a:pt x="0" y="14327"/>
                  </a:moveTo>
                </a:path>
              </a:pathLst>
            </a:custGeom>
            <a:solidFill>
              <a:srgbClr val="00000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4284" name="Freeform 12"/>
            <p:cNvSpPr>
              <a:spLocks/>
            </p:cNvSpPr>
            <p:nvPr/>
          </p:nvSpPr>
          <p:spPr bwMode="auto">
            <a:xfrm flipH="1">
              <a:off x="1059" y="1066"/>
              <a:ext cx="136" cy="148"/>
            </a:xfrm>
            <a:custGeom>
              <a:avLst/>
              <a:gdLst/>
              <a:ahLst/>
              <a:cxnLst>
                <a:cxn ang="0">
                  <a:pos x="19577" y="19843"/>
                </a:cxn>
                <a:cxn ang="0">
                  <a:pos x="5465" y="8611"/>
                </a:cxn>
                <a:cxn ang="0">
                  <a:pos x="713" y="144"/>
                </a:cxn>
                <a:cxn ang="0">
                  <a:pos x="7769" y="2908"/>
                </a:cxn>
                <a:cxn ang="0">
                  <a:pos x="19577" y="19843"/>
                </a:cxn>
                <a:cxn ang="0">
                  <a:pos x="19577" y="19843"/>
                </a:cxn>
              </a:cxnLst>
              <a:rect l="0" t="0" r="r" b="b"/>
              <a:pathLst>
                <a:path w="19577" h="19847">
                  <a:moveTo>
                    <a:pt x="19577" y="19843"/>
                  </a:moveTo>
                  <a:cubicBezTo>
                    <a:pt x="14825" y="16041"/>
                    <a:pt x="8489" y="14140"/>
                    <a:pt x="5465" y="8611"/>
                  </a:cubicBezTo>
                  <a:cubicBezTo>
                    <a:pt x="3881" y="5673"/>
                    <a:pt x="-2023" y="-1066"/>
                    <a:pt x="713" y="144"/>
                  </a:cubicBezTo>
                  <a:cubicBezTo>
                    <a:pt x="3017" y="1008"/>
                    <a:pt x="5321" y="1872"/>
                    <a:pt x="7769" y="2908"/>
                  </a:cubicBezTo>
                  <a:cubicBezTo>
                    <a:pt x="17561" y="20534"/>
                    <a:pt x="11369" y="19843"/>
                    <a:pt x="19577" y="19843"/>
                  </a:cubicBezTo>
                  <a:close/>
                  <a:moveTo>
                    <a:pt x="19577" y="19843"/>
                  </a:moveTo>
                </a:path>
              </a:pathLst>
            </a:custGeom>
            <a:solidFill>
              <a:srgbClr val="00000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4285" name="Freeform 13"/>
            <p:cNvSpPr>
              <a:spLocks/>
            </p:cNvSpPr>
            <p:nvPr/>
          </p:nvSpPr>
          <p:spPr bwMode="auto">
            <a:xfrm flipH="1">
              <a:off x="1228" y="723"/>
              <a:ext cx="135" cy="213"/>
            </a:xfrm>
            <a:custGeom>
              <a:avLst/>
              <a:gdLst/>
              <a:ahLst/>
              <a:cxnLst>
                <a:cxn ang="0">
                  <a:pos x="2956" y="0"/>
                </a:cxn>
                <a:cxn ang="0">
                  <a:pos x="10108" y="6014"/>
                </a:cxn>
                <a:cxn ang="0">
                  <a:pos x="19594" y="18041"/>
                </a:cxn>
                <a:cxn ang="0">
                  <a:pos x="10108" y="13991"/>
                </a:cxn>
                <a:cxn ang="0">
                  <a:pos x="2956" y="10064"/>
                </a:cxn>
                <a:cxn ang="0">
                  <a:pos x="2956" y="0"/>
                </a:cxn>
                <a:cxn ang="0">
                  <a:pos x="2956" y="0"/>
                </a:cxn>
              </a:cxnLst>
              <a:rect l="0" t="0" r="r" b="b"/>
              <a:pathLst>
                <a:path w="19594" h="20170">
                  <a:moveTo>
                    <a:pt x="2956" y="0"/>
                  </a:moveTo>
                  <a:cubicBezTo>
                    <a:pt x="5291" y="1964"/>
                    <a:pt x="7918" y="3682"/>
                    <a:pt x="10108" y="6014"/>
                  </a:cubicBezTo>
                  <a:cubicBezTo>
                    <a:pt x="13610" y="9695"/>
                    <a:pt x="19594" y="18041"/>
                    <a:pt x="19594" y="18041"/>
                  </a:cubicBezTo>
                  <a:cubicBezTo>
                    <a:pt x="6459" y="21600"/>
                    <a:pt x="16675" y="20986"/>
                    <a:pt x="10108" y="13991"/>
                  </a:cubicBezTo>
                  <a:cubicBezTo>
                    <a:pt x="8210" y="12027"/>
                    <a:pt x="5291" y="11291"/>
                    <a:pt x="2956" y="10064"/>
                  </a:cubicBezTo>
                  <a:cubicBezTo>
                    <a:pt x="183" y="982"/>
                    <a:pt x="-2006" y="3805"/>
                    <a:pt x="2956" y="0"/>
                  </a:cubicBezTo>
                  <a:close/>
                  <a:moveTo>
                    <a:pt x="2956" y="0"/>
                  </a:moveTo>
                </a:path>
              </a:pathLst>
            </a:custGeom>
            <a:solidFill>
              <a:srgbClr val="00000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4286" name="Freeform 14"/>
            <p:cNvSpPr>
              <a:spLocks/>
            </p:cNvSpPr>
            <p:nvPr/>
          </p:nvSpPr>
          <p:spPr bwMode="auto">
            <a:xfrm flipH="1">
              <a:off x="1209" y="961"/>
              <a:ext cx="138" cy="147"/>
            </a:xfrm>
            <a:custGeom>
              <a:avLst/>
              <a:gdLst/>
              <a:ahLst/>
              <a:cxnLst>
                <a:cxn ang="0">
                  <a:pos x="19577" y="19843"/>
                </a:cxn>
                <a:cxn ang="0">
                  <a:pos x="5465" y="8611"/>
                </a:cxn>
                <a:cxn ang="0">
                  <a:pos x="713" y="144"/>
                </a:cxn>
                <a:cxn ang="0">
                  <a:pos x="7769" y="2908"/>
                </a:cxn>
                <a:cxn ang="0">
                  <a:pos x="19577" y="19843"/>
                </a:cxn>
                <a:cxn ang="0">
                  <a:pos x="19577" y="19843"/>
                </a:cxn>
              </a:cxnLst>
              <a:rect l="0" t="0" r="r" b="b"/>
              <a:pathLst>
                <a:path w="19577" h="19847">
                  <a:moveTo>
                    <a:pt x="19577" y="19843"/>
                  </a:moveTo>
                  <a:cubicBezTo>
                    <a:pt x="14825" y="16041"/>
                    <a:pt x="8489" y="14140"/>
                    <a:pt x="5465" y="8611"/>
                  </a:cubicBezTo>
                  <a:cubicBezTo>
                    <a:pt x="3881" y="5673"/>
                    <a:pt x="-2023" y="-1066"/>
                    <a:pt x="713" y="144"/>
                  </a:cubicBezTo>
                  <a:cubicBezTo>
                    <a:pt x="3017" y="1008"/>
                    <a:pt x="5321" y="1872"/>
                    <a:pt x="7769" y="2908"/>
                  </a:cubicBezTo>
                  <a:cubicBezTo>
                    <a:pt x="17561" y="20534"/>
                    <a:pt x="11369" y="19843"/>
                    <a:pt x="19577" y="19843"/>
                  </a:cubicBezTo>
                  <a:close/>
                  <a:moveTo>
                    <a:pt x="19577" y="19843"/>
                  </a:moveTo>
                </a:path>
              </a:pathLst>
            </a:custGeom>
            <a:solidFill>
              <a:srgbClr val="00000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4287" name="Oval 15"/>
            <p:cNvSpPr>
              <a:spLocks/>
            </p:cNvSpPr>
            <p:nvPr/>
          </p:nvSpPr>
          <p:spPr bwMode="auto">
            <a:xfrm rot="10800000">
              <a:off x="1021" y="688"/>
              <a:ext cx="42" cy="45"/>
            </a:xfrm>
            <a:prstGeom prst="ellipse">
              <a:avLst/>
            </a:prstGeom>
            <a:solidFill>
              <a:srgbClr val="66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4288" name="Oval 16"/>
            <p:cNvSpPr>
              <a:spLocks/>
            </p:cNvSpPr>
            <p:nvPr/>
          </p:nvSpPr>
          <p:spPr bwMode="auto">
            <a:xfrm flipH="1">
              <a:off x="1063" y="821"/>
              <a:ext cx="45" cy="44"/>
            </a:xfrm>
            <a:prstGeom prst="ellipse">
              <a:avLst/>
            </a:prstGeom>
            <a:solidFill>
              <a:srgbClr val="66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4289" name="Oval 17"/>
            <p:cNvSpPr>
              <a:spLocks/>
            </p:cNvSpPr>
            <p:nvPr/>
          </p:nvSpPr>
          <p:spPr bwMode="auto">
            <a:xfrm flipH="1">
              <a:off x="1063" y="911"/>
              <a:ext cx="45" cy="45"/>
            </a:xfrm>
            <a:prstGeom prst="ellipse">
              <a:avLst/>
            </a:prstGeom>
            <a:solidFill>
              <a:srgbClr val="66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4290" name="Oval 18"/>
            <p:cNvSpPr>
              <a:spLocks/>
            </p:cNvSpPr>
            <p:nvPr/>
          </p:nvSpPr>
          <p:spPr bwMode="auto">
            <a:xfrm rot="10800000">
              <a:off x="1022" y="551"/>
              <a:ext cx="43" cy="45"/>
            </a:xfrm>
            <a:prstGeom prst="ellipse">
              <a:avLst/>
            </a:prstGeom>
            <a:solidFill>
              <a:srgbClr val="66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4291" name="Oval 19"/>
            <p:cNvSpPr>
              <a:spLocks/>
            </p:cNvSpPr>
            <p:nvPr/>
          </p:nvSpPr>
          <p:spPr bwMode="auto">
            <a:xfrm rot="10800000">
              <a:off x="811" y="1354"/>
              <a:ext cx="42" cy="46"/>
            </a:xfrm>
            <a:prstGeom prst="ellipse">
              <a:avLst/>
            </a:prstGeom>
            <a:solidFill>
              <a:srgbClr val="66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4292" name="Oval 20"/>
            <p:cNvSpPr>
              <a:spLocks/>
            </p:cNvSpPr>
            <p:nvPr/>
          </p:nvSpPr>
          <p:spPr bwMode="auto">
            <a:xfrm rot="10800000">
              <a:off x="1063" y="733"/>
              <a:ext cx="45" cy="44"/>
            </a:xfrm>
            <a:prstGeom prst="ellipse">
              <a:avLst/>
            </a:prstGeom>
            <a:solidFill>
              <a:srgbClr val="66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4293" name="Oval 21"/>
            <p:cNvSpPr>
              <a:spLocks/>
            </p:cNvSpPr>
            <p:nvPr/>
          </p:nvSpPr>
          <p:spPr bwMode="auto">
            <a:xfrm rot="10800000">
              <a:off x="1021" y="1043"/>
              <a:ext cx="42" cy="46"/>
            </a:xfrm>
            <a:prstGeom prst="ellipse">
              <a:avLst/>
            </a:prstGeom>
            <a:solidFill>
              <a:srgbClr val="66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4294" name="Oval 22"/>
            <p:cNvSpPr>
              <a:spLocks/>
            </p:cNvSpPr>
            <p:nvPr/>
          </p:nvSpPr>
          <p:spPr bwMode="auto">
            <a:xfrm rot="10800000">
              <a:off x="1028" y="606"/>
              <a:ext cx="41" cy="46"/>
            </a:xfrm>
            <a:prstGeom prst="ellipse">
              <a:avLst/>
            </a:prstGeom>
            <a:solidFill>
              <a:srgbClr val="66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4295" name="Oval 23"/>
            <p:cNvSpPr>
              <a:spLocks/>
            </p:cNvSpPr>
            <p:nvPr/>
          </p:nvSpPr>
          <p:spPr bwMode="auto">
            <a:xfrm flipH="1">
              <a:off x="1014" y="878"/>
              <a:ext cx="46" cy="44"/>
            </a:xfrm>
            <a:prstGeom prst="ellipse">
              <a:avLst/>
            </a:prstGeom>
            <a:solidFill>
              <a:srgbClr val="66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4296" name="Oval 24"/>
            <p:cNvSpPr>
              <a:spLocks/>
            </p:cNvSpPr>
            <p:nvPr/>
          </p:nvSpPr>
          <p:spPr bwMode="auto">
            <a:xfrm flipH="1">
              <a:off x="1014" y="968"/>
              <a:ext cx="46" cy="45"/>
            </a:xfrm>
            <a:prstGeom prst="ellipse">
              <a:avLst/>
            </a:prstGeom>
            <a:solidFill>
              <a:srgbClr val="66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4297" name="Oval 25"/>
            <p:cNvSpPr>
              <a:spLocks/>
            </p:cNvSpPr>
            <p:nvPr/>
          </p:nvSpPr>
          <p:spPr bwMode="auto">
            <a:xfrm rot="10800000">
              <a:off x="1095" y="773"/>
              <a:ext cx="42" cy="45"/>
            </a:xfrm>
            <a:prstGeom prst="ellipse">
              <a:avLst/>
            </a:prstGeom>
            <a:solidFill>
              <a:srgbClr val="66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4298" name="Oval 26"/>
            <p:cNvSpPr>
              <a:spLocks/>
            </p:cNvSpPr>
            <p:nvPr/>
          </p:nvSpPr>
          <p:spPr bwMode="auto">
            <a:xfrm rot="10800000">
              <a:off x="914" y="373"/>
              <a:ext cx="42" cy="45"/>
            </a:xfrm>
            <a:prstGeom prst="ellipse">
              <a:avLst/>
            </a:prstGeom>
            <a:solidFill>
              <a:srgbClr val="66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4299" name="Oval 27"/>
            <p:cNvSpPr>
              <a:spLocks/>
            </p:cNvSpPr>
            <p:nvPr/>
          </p:nvSpPr>
          <p:spPr bwMode="auto">
            <a:xfrm rot="10800000">
              <a:off x="990" y="471"/>
              <a:ext cx="46" cy="44"/>
            </a:xfrm>
            <a:prstGeom prst="ellipse">
              <a:avLst/>
            </a:prstGeom>
            <a:solidFill>
              <a:srgbClr val="66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4300" name="Oval 28"/>
            <p:cNvSpPr>
              <a:spLocks/>
            </p:cNvSpPr>
            <p:nvPr/>
          </p:nvSpPr>
          <p:spPr bwMode="auto">
            <a:xfrm rot="10800000">
              <a:off x="901" y="274"/>
              <a:ext cx="41" cy="45"/>
            </a:xfrm>
            <a:prstGeom prst="ellipse">
              <a:avLst/>
            </a:prstGeom>
            <a:solidFill>
              <a:srgbClr val="66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4301" name="Oval 29"/>
            <p:cNvSpPr>
              <a:spLocks/>
            </p:cNvSpPr>
            <p:nvPr/>
          </p:nvSpPr>
          <p:spPr bwMode="auto">
            <a:xfrm rot="10800000">
              <a:off x="846" y="249"/>
              <a:ext cx="41" cy="46"/>
            </a:xfrm>
            <a:prstGeom prst="ellipse">
              <a:avLst/>
            </a:prstGeom>
            <a:solidFill>
              <a:srgbClr val="66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4302" name="Oval 30"/>
            <p:cNvSpPr>
              <a:spLocks/>
            </p:cNvSpPr>
            <p:nvPr/>
          </p:nvSpPr>
          <p:spPr bwMode="auto">
            <a:xfrm flipH="1">
              <a:off x="754" y="223"/>
              <a:ext cx="46" cy="44"/>
            </a:xfrm>
            <a:prstGeom prst="ellipse">
              <a:avLst/>
            </a:prstGeom>
            <a:solidFill>
              <a:srgbClr val="66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4303" name="Oval 31"/>
            <p:cNvSpPr>
              <a:spLocks/>
            </p:cNvSpPr>
            <p:nvPr/>
          </p:nvSpPr>
          <p:spPr bwMode="auto">
            <a:xfrm flipH="1">
              <a:off x="1014" y="763"/>
              <a:ext cx="46" cy="45"/>
            </a:xfrm>
            <a:prstGeom prst="ellipse">
              <a:avLst/>
            </a:prstGeom>
            <a:solidFill>
              <a:srgbClr val="66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4304" name="Oval 32"/>
            <p:cNvSpPr>
              <a:spLocks/>
            </p:cNvSpPr>
            <p:nvPr/>
          </p:nvSpPr>
          <p:spPr bwMode="auto">
            <a:xfrm rot="10800000">
              <a:off x="895" y="147"/>
              <a:ext cx="43" cy="44"/>
            </a:xfrm>
            <a:prstGeom prst="ellipse">
              <a:avLst/>
            </a:prstGeom>
            <a:solidFill>
              <a:srgbClr val="66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4305" name="Oval 33"/>
            <p:cNvSpPr>
              <a:spLocks/>
            </p:cNvSpPr>
            <p:nvPr/>
          </p:nvSpPr>
          <p:spPr bwMode="auto">
            <a:xfrm rot="10800000">
              <a:off x="1071" y="523"/>
              <a:ext cx="42" cy="45"/>
            </a:xfrm>
            <a:prstGeom prst="ellipse">
              <a:avLst/>
            </a:prstGeom>
            <a:solidFill>
              <a:srgbClr val="66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4306" name="Oval 34"/>
            <p:cNvSpPr>
              <a:spLocks/>
            </p:cNvSpPr>
            <p:nvPr/>
          </p:nvSpPr>
          <p:spPr bwMode="auto">
            <a:xfrm rot="10800000">
              <a:off x="906" y="232"/>
              <a:ext cx="45" cy="44"/>
            </a:xfrm>
            <a:prstGeom prst="ellipse">
              <a:avLst/>
            </a:prstGeom>
            <a:solidFill>
              <a:srgbClr val="66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4307" name="Oval 35"/>
            <p:cNvSpPr>
              <a:spLocks/>
            </p:cNvSpPr>
            <p:nvPr/>
          </p:nvSpPr>
          <p:spPr bwMode="auto">
            <a:xfrm rot="10800000">
              <a:off x="1076" y="593"/>
              <a:ext cx="41" cy="46"/>
            </a:xfrm>
            <a:prstGeom prst="ellipse">
              <a:avLst/>
            </a:prstGeom>
            <a:solidFill>
              <a:srgbClr val="66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sp>
        <p:nvSpPr>
          <p:cNvPr id="54309" name="Rectangle 37"/>
          <p:cNvSpPr>
            <a:spLocks/>
          </p:cNvSpPr>
          <p:nvPr/>
        </p:nvSpPr>
        <p:spPr bwMode="auto">
          <a:xfrm>
            <a:off x="3024188" y="9201150"/>
            <a:ext cx="9982200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JACC cv imaging Vol 3 No 4 2010 440-4: Maurovich, Hoffman, Virmani et al.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143000"/>
            <a:ext cx="7616825" cy="66802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088" y="2397125"/>
            <a:ext cx="5880100" cy="466883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175" y="-471488"/>
            <a:ext cx="7288213" cy="286385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57348" name="Rectangle 4"/>
          <p:cNvSpPr>
            <a:spLocks/>
          </p:cNvSpPr>
          <p:nvPr/>
        </p:nvSpPr>
        <p:spPr bwMode="auto">
          <a:xfrm>
            <a:off x="0" y="7073900"/>
            <a:ext cx="6997700" cy="25400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nl-NL"/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14300" y="7073900"/>
            <a:ext cx="7239000" cy="246856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57350" name="Rectangle 6"/>
          <p:cNvSpPr>
            <a:spLocks/>
          </p:cNvSpPr>
          <p:nvPr/>
        </p:nvSpPr>
        <p:spPr bwMode="auto">
          <a:xfrm>
            <a:off x="7234238" y="8108950"/>
            <a:ext cx="5689600" cy="1143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a typeface="Gill Sans" charset="0"/>
                <a:cs typeface="Gill Sans" charset="0"/>
              </a:rPr>
              <a:t>JACC vol. 58 no.19 </a:t>
            </a:r>
          </a:p>
          <a:p>
            <a:r>
              <a:rPr lang="en-US" sz="3600">
                <a:solidFill>
                  <a:schemeClr val="tx1"/>
                </a:solidFill>
                <a:ea typeface="Gill Sans" charset="0"/>
                <a:cs typeface="Gill Sans" charset="0"/>
              </a:rPr>
              <a:t>nov 1 2011:1989-97 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71A8B-0606-462C-B38B-C17B86031D72}" type="slidenum">
              <a:rPr lang="en-US"/>
              <a:pPr/>
              <a:t>22</a:t>
            </a:fld>
            <a:endParaRPr lang="en-US"/>
          </a:p>
        </p:txBody>
      </p:sp>
      <p:pic>
        <p:nvPicPr>
          <p:cNvPr id="58369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004800" cy="884237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58370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401050"/>
            <a:ext cx="13004800" cy="135255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2247563" y="9205913"/>
            <a:ext cx="3111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DF93C77A-4186-4279-A8A8-4E04AC0CA04E}" type="slidenum">
              <a:rPr lang="en-US" sz="1400">
                <a:latin typeface="Arial" charset="0"/>
                <a:cs typeface="Arial" charset="0"/>
                <a:sym typeface="Arial" charset="0"/>
              </a:rPr>
              <a:pPr/>
              <a:t>22</a:t>
            </a:fld>
            <a:endParaRPr lang="en-US" sz="140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58372" name="Rectangle 4"/>
          <p:cNvSpPr>
            <a:spLocks noChangeArrowheads="1"/>
          </p:cNvSpPr>
          <p:nvPr>
            <p:ph type="body" idx="1"/>
          </p:nvPr>
        </p:nvSpPr>
        <p:spPr>
          <a:xfrm>
            <a:off x="557213" y="2438400"/>
            <a:ext cx="7523162" cy="7315200"/>
          </a:xfrm>
          <a:ln/>
        </p:spPr>
        <p:txBody>
          <a:bodyPr/>
          <a:lstStyle/>
          <a:p>
            <a:pPr marL="254000" lvl="1" indent="-254000">
              <a:buFont typeface="Arial" charset="0"/>
              <a:buNone/>
            </a:pPr>
            <a:r>
              <a:rPr lang="en-US"/>
              <a:t>Recurrent chest pain, old LAD stent</a:t>
            </a:r>
          </a:p>
          <a:p>
            <a:pPr marL="330200" indent="-330200"/>
            <a:r>
              <a:rPr lang="en-US" sz="5000">
                <a:solidFill>
                  <a:srgbClr val="5D9BF7"/>
                </a:solidFill>
                <a:latin typeface="Webdings" charset="2"/>
                <a:ea typeface="Webdings" charset="2"/>
                <a:cs typeface="Webdings" charset="2"/>
                <a:sym typeface="Webdings" charset="2"/>
              </a:rPr>
              <a:t></a:t>
            </a:r>
            <a:r>
              <a:rPr lang="en-US" sz="5000">
                <a:solidFill>
                  <a:srgbClr val="5D9BF7"/>
                </a:solidFill>
              </a:rPr>
              <a:t> </a:t>
            </a:r>
            <a:r>
              <a:rPr lang="en-US"/>
              <a:t>42 yrs</a:t>
            </a:r>
          </a:p>
          <a:p>
            <a:pPr marL="330200" indent="-330200"/>
            <a:endParaRPr lang="en-US"/>
          </a:p>
          <a:p>
            <a:pPr marL="330200" indent="-330200"/>
            <a:r>
              <a:rPr lang="en-US" sz="2200"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Brilliance iCT</a:t>
            </a:r>
            <a:endParaRPr lang="en-US" sz="220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lvl="2">
              <a:buClr>
                <a:srgbClr val="FFFFFF"/>
              </a:buClr>
            </a:pPr>
            <a:r>
              <a:rPr lang="en-US" sz="2200"/>
              <a:t>100 kVp</a:t>
            </a:r>
          </a:p>
          <a:p>
            <a:pPr lvl="2">
              <a:buClr>
                <a:srgbClr val="FFFFFF"/>
              </a:buClr>
            </a:pPr>
            <a:r>
              <a:rPr lang="en-US" sz="2200"/>
              <a:t>Step &amp; Shoot</a:t>
            </a:r>
          </a:p>
          <a:p>
            <a:pPr lvl="2">
              <a:buClr>
                <a:srgbClr val="FFFFFF"/>
              </a:buClr>
            </a:pPr>
            <a:r>
              <a:rPr lang="en-US" sz="2200"/>
              <a:t>iDose</a:t>
            </a:r>
            <a:r>
              <a:rPr lang="en-US" sz="2200" baseline="31000"/>
              <a:t>4</a:t>
            </a:r>
          </a:p>
          <a:p>
            <a:pPr lvl="2">
              <a:buClr>
                <a:srgbClr val="7CBE29"/>
              </a:buClr>
            </a:pPr>
            <a:r>
              <a:rPr lang="en-US" sz="2200">
                <a:solidFill>
                  <a:srgbClr val="7CBE29"/>
                </a:solidFill>
              </a:rPr>
              <a:t>3.0 mSv</a:t>
            </a:r>
          </a:p>
          <a:p>
            <a:pPr lvl="2">
              <a:buClr>
                <a:srgbClr val="FFFFFF"/>
              </a:buClr>
            </a:pPr>
            <a:endParaRPr lang="en-US" sz="2200"/>
          </a:p>
          <a:p>
            <a:pPr lvl="2">
              <a:buClr>
                <a:srgbClr val="7CBD2A"/>
              </a:buClr>
            </a:pPr>
            <a:r>
              <a:rPr lang="en-US" sz="2200">
                <a:solidFill>
                  <a:srgbClr val="7CBD2A"/>
                </a:solidFill>
              </a:rPr>
              <a:t>Myocardial Defect Assessment</a:t>
            </a:r>
          </a:p>
        </p:txBody>
      </p:sp>
      <p:pic>
        <p:nvPicPr>
          <p:cNvPr id="58373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6188" y="6011863"/>
            <a:ext cx="6345237" cy="222567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58374" name="Rectangle 6"/>
          <p:cNvSpPr>
            <a:spLocks/>
          </p:cNvSpPr>
          <p:nvPr/>
        </p:nvSpPr>
        <p:spPr bwMode="auto">
          <a:xfrm>
            <a:off x="11709400" y="46038"/>
            <a:ext cx="962025" cy="495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2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5924</a:t>
            </a:r>
          </a:p>
        </p:txBody>
      </p:sp>
      <p:pic>
        <p:nvPicPr>
          <p:cNvPr id="58375" name="Picture 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8188" y="1976438"/>
            <a:ext cx="4211637" cy="4421187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58376" name="Rectangle 8"/>
          <p:cNvSpPr>
            <a:spLocks noChangeArrowheads="1"/>
          </p:cNvSpPr>
          <p:nvPr>
            <p:ph type="title"/>
          </p:nvPr>
        </p:nvSpPr>
        <p:spPr>
          <a:xfrm>
            <a:off x="557213" y="803275"/>
            <a:ext cx="12447587" cy="1635125"/>
          </a:xfrm>
          <a:ln/>
        </p:spPr>
        <p:txBody>
          <a:bodyPr/>
          <a:lstStyle/>
          <a:p>
            <a:r>
              <a:rPr lang="en-US"/>
              <a:t>Improving Positive Predictive Value</a:t>
            </a:r>
            <a:br>
              <a:rPr lang="en-US"/>
            </a:br>
            <a:r>
              <a:rPr lang="en-US" sz="3400">
                <a:solidFill>
                  <a:srgbClr val="7CBE29"/>
                </a:solidFill>
              </a:rPr>
              <a:t>Anatomy + Perfusion : One Stop Shop @ background radiation</a:t>
            </a:r>
          </a:p>
        </p:txBody>
      </p:sp>
      <p:sp>
        <p:nvSpPr>
          <p:cNvPr id="58377" name="Rectangle 9"/>
          <p:cNvSpPr>
            <a:spLocks/>
          </p:cNvSpPr>
          <p:nvPr/>
        </p:nvSpPr>
        <p:spPr bwMode="auto">
          <a:xfrm>
            <a:off x="1282700" y="8826500"/>
            <a:ext cx="10756900" cy="444500"/>
          </a:xfrm>
          <a:prstGeom prst="rect">
            <a:avLst/>
          </a:prstGeom>
          <a:solidFill>
            <a:srgbClr val="000000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57799" bIns="0"/>
          <a:lstStyle/>
          <a:p>
            <a:pPr marL="57150" algn="l"/>
            <a:r>
              <a:rPr lang="en-US" sz="2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tekst</a:t>
            </a:r>
          </a:p>
        </p:txBody>
      </p:sp>
      <p:sp>
        <p:nvSpPr>
          <p:cNvPr id="58378" name="Rectangle 10"/>
          <p:cNvSpPr>
            <a:spLocks/>
          </p:cNvSpPr>
          <p:nvPr/>
        </p:nvSpPr>
        <p:spPr bwMode="auto">
          <a:xfrm>
            <a:off x="292100" y="63500"/>
            <a:ext cx="2146300" cy="482600"/>
          </a:xfrm>
          <a:prstGeom prst="rect">
            <a:avLst/>
          </a:prstGeom>
          <a:solidFill>
            <a:srgbClr val="00000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nl-NL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Time Mode Batch - mu#1FDCC0.mov" descr="wcn cardiac ct voor website.ppt_media/Time Mode Batch - multiple viewers-1.mov">
            <a:hlinkClick r:id="" action="ppaction://media"/>
          </p:cNvPr>
          <p:cNvPicPr>
            <a:picLocks noRot="1" noChangeAspect="1" noChangeArrowheads="1"/>
          </p:cNvPicPr>
          <p:nvPr>
            <a:quickTime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8300" y="-279400"/>
            <a:ext cx="5410200" cy="5410200"/>
          </a:xfrm>
          <a:prstGeom prst="rect">
            <a:avLst/>
          </a:prstGeom>
          <a:noFill/>
        </p:spPr>
      </p:pic>
      <p:pic>
        <p:nvPicPr>
          <p:cNvPr id="60418" name="Hart 3d300 plaatsjes-1.mov" descr="wcn cardiac ct voor website.ppt_media/Hart 3d300 plaatsjes-1.mov">
            <a:hlinkClick r:id="" action="ppaction://media"/>
          </p:cNvPr>
          <p:cNvPicPr>
            <a:picLocks noRot="1" noChangeAspect="1" noChangeArrowheads="1"/>
          </p:cNvPicPr>
          <p:nvPr>
            <a:quickTimeFile r:link="rId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800" y="-914400"/>
            <a:ext cx="4991100" cy="5749925"/>
          </a:xfrm>
          <a:prstGeom prst="rect">
            <a:avLst/>
          </a:prstGeom>
          <a:noFill/>
        </p:spPr>
      </p:pic>
      <p:pic>
        <p:nvPicPr>
          <p:cNvPr id="60419" name="Picture 3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6725" y="4579938"/>
            <a:ext cx="5181600" cy="54737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25963" y="4721225"/>
            <a:ext cx="9804400" cy="488156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60421" name="Line 5"/>
          <p:cNvSpPr>
            <a:spLocks noChangeShapeType="1"/>
          </p:cNvSpPr>
          <p:nvPr/>
        </p:nvSpPr>
        <p:spPr bwMode="auto">
          <a:xfrm rot="10800000" flipH="1">
            <a:off x="0" y="4876800"/>
            <a:ext cx="13020675" cy="158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 flipH="1">
            <a:off x="5992813" y="50800"/>
            <a:ext cx="1587" cy="9532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04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04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0417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0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604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17"/>
                  </p:tgtEl>
                </p:cond>
              </p:nextCondLst>
            </p:seq>
            <p:vide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0418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0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04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1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/>
          </p:cNvSpPr>
          <p:nvPr/>
        </p:nvSpPr>
        <p:spPr bwMode="auto">
          <a:xfrm>
            <a:off x="4070350" y="-241300"/>
            <a:ext cx="3695700" cy="152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9600" b="1">
                <a:solidFill>
                  <a:schemeClr val="tx1"/>
                </a:solidFill>
                <a:ea typeface="Gill Sans" charset="0"/>
                <a:cs typeface="Gill Sans" charset="0"/>
              </a:rPr>
              <a:t>Casus</a:t>
            </a:r>
          </a:p>
        </p:txBody>
      </p:sp>
      <p:sp>
        <p:nvSpPr>
          <p:cNvPr id="24578" name="Rectangle 2"/>
          <p:cNvSpPr>
            <a:spLocks/>
          </p:cNvSpPr>
          <p:nvPr/>
        </p:nvSpPr>
        <p:spPr bwMode="auto">
          <a:xfrm>
            <a:off x="1068388" y="2292350"/>
            <a:ext cx="10033000" cy="1346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Presentatie EHH ivm zowel typische als atypische thoracale klachten</a:t>
            </a:r>
          </a:p>
        </p:txBody>
      </p:sp>
      <p:sp>
        <p:nvSpPr>
          <p:cNvPr id="24579" name="Rectangle 3"/>
          <p:cNvSpPr>
            <a:spLocks/>
          </p:cNvSpPr>
          <p:nvPr/>
        </p:nvSpPr>
        <p:spPr bwMode="auto">
          <a:xfrm>
            <a:off x="266700" y="4019550"/>
            <a:ext cx="12461875" cy="1206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ts val="763"/>
              </a:spcBef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Lichamelijk onderzoek: RR 180/90 L=R, p 90 bpm, verder g.b.</a:t>
            </a:r>
          </a:p>
          <a:p>
            <a:endParaRPr lang="en-US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24580" name="Rectangle 4"/>
          <p:cNvSpPr>
            <a:spLocks/>
          </p:cNvSpPr>
          <p:nvPr/>
        </p:nvSpPr>
        <p:spPr bwMode="auto">
          <a:xfrm>
            <a:off x="266700" y="5245100"/>
            <a:ext cx="12458700" cy="4013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spcBef>
                <a:spcPts val="763"/>
              </a:spcBef>
            </a:pPr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Conclusie: deels typische deels atypische thoracale pijn bij 53 jarige vrouw </a:t>
            </a:r>
          </a:p>
          <a:p>
            <a:pPr>
              <a:spcBef>
                <a:spcPts val="763"/>
              </a:spcBef>
            </a:pPr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met verhoogd risicoprofiel en licht afwijkend ecg</a:t>
            </a:r>
          </a:p>
          <a:p>
            <a:pPr>
              <a:spcBef>
                <a:spcPts val="763"/>
              </a:spcBef>
            </a:pPr>
            <a:endParaRPr lang="en-US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>
              <a:spcBef>
                <a:spcPts val="763"/>
              </a:spcBef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lab: trop T &lt; 0.01</a:t>
            </a:r>
          </a:p>
          <a:p>
            <a:pPr>
              <a:spcBef>
                <a:spcPts val="763"/>
              </a:spcBef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Grace score 6 maanden dood of MI: 7%</a:t>
            </a:r>
          </a:p>
          <a:p>
            <a:endParaRPr lang="en-US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274888" y="-1020762"/>
            <a:ext cx="8450262" cy="12876212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24582" name="Rectangle 6"/>
          <p:cNvSpPr>
            <a:spLocks/>
          </p:cNvSpPr>
          <p:nvPr/>
        </p:nvSpPr>
        <p:spPr bwMode="auto">
          <a:xfrm>
            <a:off x="962025" y="8851900"/>
            <a:ext cx="11071225" cy="7239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Plan: direct Cardiale CT ter rule out coronairlijden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utoUpdateAnimBg="0"/>
      <p:bldP spid="2458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>
            <a:hlinkClick r:id="rId3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0500" y="4467225"/>
            <a:ext cx="2057400" cy="12446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grpSp>
        <p:nvGrpSpPr>
          <p:cNvPr id="26701" name="Group 77"/>
          <p:cNvGrpSpPr>
            <a:grpSpLocks/>
          </p:cNvGrpSpPr>
          <p:nvPr/>
        </p:nvGrpSpPr>
        <p:grpSpPr bwMode="auto">
          <a:xfrm>
            <a:off x="4114800" y="2482850"/>
            <a:ext cx="4305300" cy="6369050"/>
            <a:chOff x="0" y="0"/>
            <a:chExt cx="2712" cy="4012"/>
          </a:xfrm>
        </p:grpSpPr>
        <p:grpSp>
          <p:nvGrpSpPr>
            <p:cNvPr id="26661" name="Group 37"/>
            <p:cNvGrpSpPr>
              <a:grpSpLocks/>
            </p:cNvGrpSpPr>
            <p:nvPr/>
          </p:nvGrpSpPr>
          <p:grpSpPr bwMode="auto">
            <a:xfrm>
              <a:off x="0" y="1300"/>
              <a:ext cx="2712" cy="2712"/>
              <a:chOff x="0" y="0"/>
              <a:chExt cx="2712" cy="2712"/>
            </a:xfrm>
          </p:grpSpPr>
          <p:sp>
            <p:nvSpPr>
              <p:cNvPr id="26626" name="Freeform 2"/>
              <p:cNvSpPr>
                <a:spLocks/>
              </p:cNvSpPr>
              <p:nvPr/>
            </p:nvSpPr>
            <p:spPr bwMode="auto">
              <a:xfrm rot="8100000">
                <a:off x="398" y="397"/>
                <a:ext cx="1917" cy="19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600" y="21600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</a:pathLst>
              </a:custGeom>
              <a:noFill/>
              <a:ln w="38100" cap="rnd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algn="ctr" rotWithShape="0">
                  <a:schemeClr val="bg2">
                    <a:alpha val="79999"/>
                  </a:schemeClr>
                </a:outerShdw>
              </a:effectLst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627" name="Freeform 3"/>
              <p:cNvSpPr>
                <a:spLocks/>
              </p:cNvSpPr>
              <p:nvPr/>
            </p:nvSpPr>
            <p:spPr bwMode="auto">
              <a:xfrm rot="8100000">
                <a:off x="564" y="328"/>
                <a:ext cx="1584" cy="158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600" y="21600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</a:pathLst>
              </a:custGeom>
              <a:noFill/>
              <a:ln w="38100" cap="rnd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algn="ctr" rotWithShape="0">
                  <a:schemeClr val="bg2">
                    <a:alpha val="79999"/>
                  </a:schemeClr>
                </a:outerShdw>
              </a:effectLst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628" name="Line 4"/>
              <p:cNvSpPr>
                <a:spLocks noChangeShapeType="1"/>
              </p:cNvSpPr>
              <p:nvPr/>
            </p:nvSpPr>
            <p:spPr bwMode="auto">
              <a:xfrm rot="10800000">
                <a:off x="2477" y="1120"/>
                <a:ext cx="234" cy="234"/>
              </a:xfrm>
              <a:prstGeom prst="line">
                <a:avLst/>
              </a:prstGeom>
              <a:noFill/>
              <a:ln w="38100" cap="flat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629" name="Line 5"/>
              <p:cNvSpPr>
                <a:spLocks noChangeShapeType="1"/>
              </p:cNvSpPr>
              <p:nvPr/>
            </p:nvSpPr>
            <p:spPr bwMode="auto">
              <a:xfrm rot="10800000" flipH="1">
                <a:off x="0" y="1120"/>
                <a:ext cx="234" cy="234"/>
              </a:xfrm>
              <a:prstGeom prst="line">
                <a:avLst/>
              </a:prstGeom>
              <a:noFill/>
              <a:ln w="38100" cap="flat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630" name="Line 6"/>
              <p:cNvSpPr>
                <a:spLocks noChangeShapeType="1"/>
              </p:cNvSpPr>
              <p:nvPr/>
            </p:nvSpPr>
            <p:spPr bwMode="auto">
              <a:xfrm>
                <a:off x="2369" y="1241"/>
                <a:ext cx="193" cy="231"/>
              </a:xfrm>
              <a:prstGeom prst="line">
                <a:avLst/>
              </a:prstGeom>
              <a:noFill/>
              <a:ln w="38100" cap="flat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631" name="Line 7"/>
              <p:cNvSpPr>
                <a:spLocks noChangeShapeType="1"/>
              </p:cNvSpPr>
              <p:nvPr/>
            </p:nvSpPr>
            <p:spPr bwMode="auto">
              <a:xfrm>
                <a:off x="2431" y="1189"/>
                <a:ext cx="204" cy="215"/>
              </a:xfrm>
              <a:prstGeom prst="line">
                <a:avLst/>
              </a:prstGeom>
              <a:noFill/>
              <a:ln w="38100" cap="flat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632" name="Line 8"/>
              <p:cNvSpPr>
                <a:spLocks noChangeShapeType="1"/>
              </p:cNvSpPr>
              <p:nvPr/>
            </p:nvSpPr>
            <p:spPr bwMode="auto">
              <a:xfrm>
                <a:off x="2312" y="1288"/>
                <a:ext cx="177" cy="241"/>
              </a:xfrm>
              <a:prstGeom prst="line">
                <a:avLst/>
              </a:prstGeom>
              <a:noFill/>
              <a:ln w="38100" cap="flat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633" name="Line 9"/>
              <p:cNvSpPr>
                <a:spLocks noChangeShapeType="1"/>
              </p:cNvSpPr>
              <p:nvPr/>
            </p:nvSpPr>
            <p:spPr bwMode="auto">
              <a:xfrm>
                <a:off x="2244" y="1330"/>
                <a:ext cx="167" cy="252"/>
              </a:xfrm>
              <a:prstGeom prst="line">
                <a:avLst/>
              </a:prstGeom>
              <a:noFill/>
              <a:ln w="38100" cap="flat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634" name="Line 10"/>
              <p:cNvSpPr>
                <a:spLocks noChangeShapeType="1"/>
              </p:cNvSpPr>
              <p:nvPr/>
            </p:nvSpPr>
            <p:spPr bwMode="auto">
              <a:xfrm>
                <a:off x="2171" y="1361"/>
                <a:ext cx="167" cy="288"/>
              </a:xfrm>
              <a:prstGeom prst="line">
                <a:avLst/>
              </a:prstGeom>
              <a:noFill/>
              <a:ln w="38100" cap="flat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635" name="Line 11"/>
              <p:cNvSpPr>
                <a:spLocks noChangeShapeType="1"/>
              </p:cNvSpPr>
              <p:nvPr/>
            </p:nvSpPr>
            <p:spPr bwMode="auto">
              <a:xfrm>
                <a:off x="2108" y="1397"/>
                <a:ext cx="146" cy="289"/>
              </a:xfrm>
              <a:prstGeom prst="line">
                <a:avLst/>
              </a:prstGeom>
              <a:noFill/>
              <a:ln w="38100" cap="flat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636" name="Line 12"/>
              <p:cNvSpPr>
                <a:spLocks noChangeShapeType="1"/>
              </p:cNvSpPr>
              <p:nvPr/>
            </p:nvSpPr>
            <p:spPr bwMode="auto">
              <a:xfrm>
                <a:off x="2030" y="1434"/>
                <a:ext cx="136" cy="288"/>
              </a:xfrm>
              <a:prstGeom prst="line">
                <a:avLst/>
              </a:prstGeom>
              <a:noFill/>
              <a:ln w="38100" cap="flat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637" name="Line 13"/>
              <p:cNvSpPr>
                <a:spLocks noChangeShapeType="1"/>
              </p:cNvSpPr>
              <p:nvPr/>
            </p:nvSpPr>
            <p:spPr bwMode="auto">
              <a:xfrm>
                <a:off x="1957" y="1470"/>
                <a:ext cx="110" cy="289"/>
              </a:xfrm>
              <a:prstGeom prst="line">
                <a:avLst/>
              </a:prstGeom>
              <a:noFill/>
              <a:ln w="38100" cap="flat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638" name="Line 14"/>
              <p:cNvSpPr>
                <a:spLocks noChangeShapeType="1"/>
              </p:cNvSpPr>
              <p:nvPr/>
            </p:nvSpPr>
            <p:spPr bwMode="auto">
              <a:xfrm>
                <a:off x="1889" y="1502"/>
                <a:ext cx="73" cy="298"/>
              </a:xfrm>
              <a:prstGeom prst="line">
                <a:avLst/>
              </a:prstGeom>
              <a:noFill/>
              <a:ln w="38100" cap="flat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639" name="Line 15"/>
              <p:cNvSpPr>
                <a:spLocks noChangeShapeType="1"/>
              </p:cNvSpPr>
              <p:nvPr/>
            </p:nvSpPr>
            <p:spPr bwMode="auto">
              <a:xfrm>
                <a:off x="1806" y="1522"/>
                <a:ext cx="63" cy="315"/>
              </a:xfrm>
              <a:prstGeom prst="line">
                <a:avLst/>
              </a:prstGeom>
              <a:noFill/>
              <a:ln w="38100" cap="flat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640" name="Line 16"/>
              <p:cNvSpPr>
                <a:spLocks noChangeShapeType="1"/>
              </p:cNvSpPr>
              <p:nvPr/>
            </p:nvSpPr>
            <p:spPr bwMode="auto">
              <a:xfrm>
                <a:off x="1728" y="1538"/>
                <a:ext cx="42" cy="320"/>
              </a:xfrm>
              <a:prstGeom prst="line">
                <a:avLst/>
              </a:prstGeom>
              <a:noFill/>
              <a:ln w="38100" cap="flat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641" name="Line 17"/>
              <p:cNvSpPr>
                <a:spLocks noChangeShapeType="1"/>
              </p:cNvSpPr>
              <p:nvPr/>
            </p:nvSpPr>
            <p:spPr bwMode="auto">
              <a:xfrm>
                <a:off x="1645" y="1564"/>
                <a:ext cx="31" cy="320"/>
              </a:xfrm>
              <a:prstGeom prst="line">
                <a:avLst/>
              </a:prstGeom>
              <a:noFill/>
              <a:ln w="38100" cap="flat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642" name="Line 18"/>
              <p:cNvSpPr>
                <a:spLocks noChangeShapeType="1"/>
              </p:cNvSpPr>
              <p:nvPr/>
            </p:nvSpPr>
            <p:spPr bwMode="auto">
              <a:xfrm>
                <a:off x="1566" y="1580"/>
                <a:ext cx="21" cy="325"/>
              </a:xfrm>
              <a:prstGeom prst="line">
                <a:avLst/>
              </a:prstGeom>
              <a:noFill/>
              <a:ln w="38100" cap="flat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643" name="Line 19"/>
              <p:cNvSpPr>
                <a:spLocks noChangeShapeType="1"/>
              </p:cNvSpPr>
              <p:nvPr/>
            </p:nvSpPr>
            <p:spPr bwMode="auto">
              <a:xfrm>
                <a:off x="1483" y="1585"/>
                <a:ext cx="16" cy="325"/>
              </a:xfrm>
              <a:prstGeom prst="line">
                <a:avLst/>
              </a:prstGeom>
              <a:noFill/>
              <a:ln w="38100" cap="flat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644" name="Line 20"/>
              <p:cNvSpPr>
                <a:spLocks noChangeShapeType="1"/>
              </p:cNvSpPr>
              <p:nvPr/>
            </p:nvSpPr>
            <p:spPr bwMode="auto">
              <a:xfrm>
                <a:off x="1400" y="1590"/>
                <a:ext cx="10" cy="320"/>
              </a:xfrm>
              <a:prstGeom prst="line">
                <a:avLst/>
              </a:prstGeom>
              <a:noFill/>
              <a:ln w="38100" cap="flat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grpSp>
            <p:nvGrpSpPr>
              <p:cNvPr id="26660" name="Group 36"/>
              <p:cNvGrpSpPr>
                <a:grpSpLocks/>
              </p:cNvGrpSpPr>
              <p:nvPr/>
            </p:nvGrpSpPr>
            <p:grpSpPr bwMode="auto">
              <a:xfrm flipH="1">
                <a:off x="76" y="1194"/>
                <a:ext cx="1235" cy="721"/>
                <a:chOff x="0" y="0"/>
                <a:chExt cx="1234" cy="720"/>
              </a:xfrm>
            </p:grpSpPr>
            <p:sp>
              <p:nvSpPr>
                <p:cNvPr id="26645" name="Line 21"/>
                <p:cNvSpPr>
                  <a:spLocks noChangeShapeType="1"/>
                </p:cNvSpPr>
                <p:nvPr/>
              </p:nvSpPr>
              <p:spPr bwMode="auto">
                <a:xfrm>
                  <a:off x="969" y="52"/>
                  <a:ext cx="192" cy="231"/>
                </a:xfrm>
                <a:prstGeom prst="line">
                  <a:avLst/>
                </a:prstGeom>
                <a:noFill/>
                <a:ln w="38100" cap="flat">
                  <a:solidFill>
                    <a:srgbClr val="FF00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nl-NL"/>
                </a:p>
              </p:txBody>
            </p:sp>
            <p:sp>
              <p:nvSpPr>
                <p:cNvPr id="26646" name="Line 22"/>
                <p:cNvSpPr>
                  <a:spLocks noChangeShapeType="1"/>
                </p:cNvSpPr>
                <p:nvPr/>
              </p:nvSpPr>
              <p:spPr bwMode="auto">
                <a:xfrm>
                  <a:off x="1031" y="0"/>
                  <a:ext cx="203" cy="215"/>
                </a:xfrm>
                <a:prstGeom prst="line">
                  <a:avLst/>
                </a:prstGeom>
                <a:noFill/>
                <a:ln w="38100" cap="flat">
                  <a:solidFill>
                    <a:srgbClr val="FF00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nl-NL"/>
                </a:p>
              </p:txBody>
            </p:sp>
            <p:sp>
              <p:nvSpPr>
                <p:cNvPr id="26647" name="Line 23"/>
                <p:cNvSpPr>
                  <a:spLocks noChangeShapeType="1"/>
                </p:cNvSpPr>
                <p:nvPr/>
              </p:nvSpPr>
              <p:spPr bwMode="auto">
                <a:xfrm>
                  <a:off x="911" y="98"/>
                  <a:ext cx="177" cy="242"/>
                </a:xfrm>
                <a:prstGeom prst="line">
                  <a:avLst/>
                </a:prstGeom>
                <a:noFill/>
                <a:ln w="38100" cap="flat">
                  <a:solidFill>
                    <a:srgbClr val="FF00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nl-NL"/>
                </a:p>
              </p:txBody>
            </p:sp>
            <p:sp>
              <p:nvSpPr>
                <p:cNvPr id="26648" name="Line 24"/>
                <p:cNvSpPr>
                  <a:spLocks noChangeShapeType="1"/>
                </p:cNvSpPr>
                <p:nvPr/>
              </p:nvSpPr>
              <p:spPr bwMode="auto">
                <a:xfrm>
                  <a:off x="844" y="140"/>
                  <a:ext cx="166" cy="252"/>
                </a:xfrm>
                <a:prstGeom prst="line">
                  <a:avLst/>
                </a:prstGeom>
                <a:noFill/>
                <a:ln w="38100" cap="flat">
                  <a:solidFill>
                    <a:srgbClr val="FF00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nl-NL"/>
                </a:p>
              </p:txBody>
            </p:sp>
            <p:sp>
              <p:nvSpPr>
                <p:cNvPr id="26649" name="Line 25"/>
                <p:cNvSpPr>
                  <a:spLocks noChangeShapeType="1"/>
                </p:cNvSpPr>
                <p:nvPr/>
              </p:nvSpPr>
              <p:spPr bwMode="auto">
                <a:xfrm>
                  <a:off x="771" y="171"/>
                  <a:ext cx="166" cy="289"/>
                </a:xfrm>
                <a:prstGeom prst="line">
                  <a:avLst/>
                </a:prstGeom>
                <a:noFill/>
                <a:ln w="38100" cap="flat">
                  <a:solidFill>
                    <a:srgbClr val="FF00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nl-NL"/>
                </a:p>
              </p:txBody>
            </p:sp>
            <p:sp>
              <p:nvSpPr>
                <p:cNvPr id="26650" name="Line 26"/>
                <p:cNvSpPr>
                  <a:spLocks noChangeShapeType="1"/>
                </p:cNvSpPr>
                <p:nvPr/>
              </p:nvSpPr>
              <p:spPr bwMode="auto">
                <a:xfrm>
                  <a:off x="709" y="208"/>
                  <a:ext cx="146" cy="288"/>
                </a:xfrm>
                <a:prstGeom prst="line">
                  <a:avLst/>
                </a:prstGeom>
                <a:noFill/>
                <a:ln w="38100" cap="flat">
                  <a:solidFill>
                    <a:srgbClr val="FF00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nl-NL"/>
                </a:p>
              </p:txBody>
            </p:sp>
            <p:sp>
              <p:nvSpPr>
                <p:cNvPr id="26651" name="Line 27"/>
                <p:cNvSpPr>
                  <a:spLocks noChangeShapeType="1"/>
                </p:cNvSpPr>
                <p:nvPr/>
              </p:nvSpPr>
              <p:spPr bwMode="auto">
                <a:xfrm>
                  <a:off x="630" y="244"/>
                  <a:ext cx="135" cy="289"/>
                </a:xfrm>
                <a:prstGeom prst="line">
                  <a:avLst/>
                </a:prstGeom>
                <a:noFill/>
                <a:ln w="38100" cap="flat">
                  <a:solidFill>
                    <a:srgbClr val="FF00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nl-NL"/>
                </a:p>
              </p:txBody>
            </p:sp>
            <p:sp>
              <p:nvSpPr>
                <p:cNvPr id="26652" name="Line 28"/>
                <p:cNvSpPr>
                  <a:spLocks noChangeShapeType="1"/>
                </p:cNvSpPr>
                <p:nvPr/>
              </p:nvSpPr>
              <p:spPr bwMode="auto">
                <a:xfrm>
                  <a:off x="557" y="281"/>
                  <a:ext cx="109" cy="288"/>
                </a:xfrm>
                <a:prstGeom prst="line">
                  <a:avLst/>
                </a:prstGeom>
                <a:noFill/>
                <a:ln w="38100" cap="flat">
                  <a:solidFill>
                    <a:srgbClr val="FF00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nl-NL"/>
                </a:p>
              </p:txBody>
            </p:sp>
            <p:sp>
              <p:nvSpPr>
                <p:cNvPr id="26653" name="Line 29"/>
                <p:cNvSpPr>
                  <a:spLocks noChangeShapeType="1"/>
                </p:cNvSpPr>
                <p:nvPr/>
              </p:nvSpPr>
              <p:spPr bwMode="auto">
                <a:xfrm>
                  <a:off x="489" y="312"/>
                  <a:ext cx="73" cy="299"/>
                </a:xfrm>
                <a:prstGeom prst="line">
                  <a:avLst/>
                </a:prstGeom>
                <a:noFill/>
                <a:ln w="38100" cap="flat">
                  <a:solidFill>
                    <a:srgbClr val="FF00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nl-NL"/>
                </a:p>
              </p:txBody>
            </p:sp>
            <p:sp>
              <p:nvSpPr>
                <p:cNvPr id="26654" name="Line 30"/>
                <p:cNvSpPr>
                  <a:spLocks noChangeShapeType="1"/>
                </p:cNvSpPr>
                <p:nvPr/>
              </p:nvSpPr>
              <p:spPr bwMode="auto">
                <a:xfrm>
                  <a:off x="406" y="333"/>
                  <a:ext cx="62" cy="314"/>
                </a:xfrm>
                <a:prstGeom prst="line">
                  <a:avLst/>
                </a:prstGeom>
                <a:noFill/>
                <a:ln w="38100" cap="flat">
                  <a:solidFill>
                    <a:srgbClr val="FF00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nl-NL"/>
                </a:p>
              </p:txBody>
            </p:sp>
            <p:sp>
              <p:nvSpPr>
                <p:cNvPr id="26655" name="Line 31"/>
                <p:cNvSpPr>
                  <a:spLocks noChangeShapeType="1"/>
                </p:cNvSpPr>
                <p:nvPr/>
              </p:nvSpPr>
              <p:spPr bwMode="auto">
                <a:xfrm>
                  <a:off x="328" y="349"/>
                  <a:ext cx="41" cy="319"/>
                </a:xfrm>
                <a:prstGeom prst="line">
                  <a:avLst/>
                </a:prstGeom>
                <a:noFill/>
                <a:ln w="38100" cap="flat">
                  <a:solidFill>
                    <a:srgbClr val="FF00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nl-NL"/>
                </a:p>
              </p:txBody>
            </p:sp>
            <p:sp>
              <p:nvSpPr>
                <p:cNvPr id="26656" name="Line 32"/>
                <p:cNvSpPr>
                  <a:spLocks noChangeShapeType="1"/>
                </p:cNvSpPr>
                <p:nvPr/>
              </p:nvSpPr>
              <p:spPr bwMode="auto">
                <a:xfrm>
                  <a:off x="244" y="375"/>
                  <a:ext cx="32" cy="319"/>
                </a:xfrm>
                <a:prstGeom prst="line">
                  <a:avLst/>
                </a:prstGeom>
                <a:noFill/>
                <a:ln w="38100" cap="flat">
                  <a:solidFill>
                    <a:srgbClr val="FF00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nl-NL"/>
                </a:p>
              </p:txBody>
            </p:sp>
            <p:sp>
              <p:nvSpPr>
                <p:cNvPr id="26657" name="Line 33"/>
                <p:cNvSpPr>
                  <a:spLocks noChangeShapeType="1"/>
                </p:cNvSpPr>
                <p:nvPr/>
              </p:nvSpPr>
              <p:spPr bwMode="auto">
                <a:xfrm>
                  <a:off x="166" y="390"/>
                  <a:ext cx="21" cy="325"/>
                </a:xfrm>
                <a:prstGeom prst="line">
                  <a:avLst/>
                </a:prstGeom>
                <a:noFill/>
                <a:ln w="38100" cap="flat">
                  <a:solidFill>
                    <a:srgbClr val="FF00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nl-NL"/>
                </a:p>
              </p:txBody>
            </p:sp>
            <p:sp>
              <p:nvSpPr>
                <p:cNvPr id="26658" name="Line 34"/>
                <p:cNvSpPr>
                  <a:spLocks noChangeShapeType="1"/>
                </p:cNvSpPr>
                <p:nvPr/>
              </p:nvSpPr>
              <p:spPr bwMode="auto">
                <a:xfrm>
                  <a:off x="83" y="395"/>
                  <a:ext cx="15" cy="325"/>
                </a:xfrm>
                <a:prstGeom prst="line">
                  <a:avLst/>
                </a:prstGeom>
                <a:noFill/>
                <a:ln w="38100" cap="flat">
                  <a:solidFill>
                    <a:srgbClr val="FF00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nl-NL"/>
                </a:p>
              </p:txBody>
            </p:sp>
            <p:sp>
              <p:nvSpPr>
                <p:cNvPr id="26659" name="Line 35"/>
                <p:cNvSpPr>
                  <a:spLocks noChangeShapeType="1"/>
                </p:cNvSpPr>
                <p:nvPr/>
              </p:nvSpPr>
              <p:spPr bwMode="auto">
                <a:xfrm>
                  <a:off x="0" y="401"/>
                  <a:ext cx="10" cy="319"/>
                </a:xfrm>
                <a:prstGeom prst="line">
                  <a:avLst/>
                </a:prstGeom>
                <a:noFill/>
                <a:ln w="38100" cap="flat">
                  <a:solidFill>
                    <a:srgbClr val="FF00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nl-NL"/>
                </a:p>
              </p:txBody>
            </p:sp>
          </p:grpSp>
        </p:grpSp>
        <p:grpSp>
          <p:nvGrpSpPr>
            <p:cNvPr id="26695" name="Group 71"/>
            <p:cNvGrpSpPr>
              <a:grpSpLocks/>
            </p:cNvGrpSpPr>
            <p:nvPr/>
          </p:nvGrpSpPr>
          <p:grpSpPr bwMode="auto">
            <a:xfrm>
              <a:off x="310" y="604"/>
              <a:ext cx="2109" cy="2251"/>
              <a:chOff x="0" y="0"/>
              <a:chExt cx="2109" cy="2251"/>
            </a:xfrm>
          </p:grpSpPr>
          <p:grpSp>
            <p:nvGrpSpPr>
              <p:cNvPr id="26678" name="Group 54"/>
              <p:cNvGrpSpPr>
                <a:grpSpLocks/>
              </p:cNvGrpSpPr>
              <p:nvPr/>
            </p:nvGrpSpPr>
            <p:grpSpPr bwMode="auto">
              <a:xfrm>
                <a:off x="1052" y="0"/>
                <a:ext cx="1057" cy="2251"/>
                <a:chOff x="0" y="0"/>
                <a:chExt cx="1056" cy="2251"/>
              </a:xfrm>
            </p:grpSpPr>
            <p:sp>
              <p:nvSpPr>
                <p:cNvPr id="26662" name="Line 38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1" cy="2251"/>
                </a:xfrm>
                <a:prstGeom prst="line">
                  <a:avLst/>
                </a:prstGeom>
                <a:noFill/>
                <a:ln w="12700" cap="flat">
                  <a:solidFill>
                    <a:srgbClr val="00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nl-NL"/>
                </a:p>
              </p:txBody>
            </p:sp>
            <p:sp>
              <p:nvSpPr>
                <p:cNvPr id="26663" name="Line 39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83" cy="2251"/>
                </a:xfrm>
                <a:prstGeom prst="line">
                  <a:avLst/>
                </a:prstGeom>
                <a:noFill/>
                <a:ln w="12700" cap="flat">
                  <a:solidFill>
                    <a:srgbClr val="00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nl-NL"/>
                </a:p>
              </p:txBody>
            </p:sp>
            <p:sp>
              <p:nvSpPr>
                <p:cNvPr id="26664" name="Line 40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166" cy="2251"/>
                </a:xfrm>
                <a:prstGeom prst="line">
                  <a:avLst/>
                </a:prstGeom>
                <a:noFill/>
                <a:ln w="12700" cap="flat">
                  <a:solidFill>
                    <a:srgbClr val="00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nl-NL"/>
                </a:p>
              </p:txBody>
            </p:sp>
            <p:sp>
              <p:nvSpPr>
                <p:cNvPr id="26665" name="Line 41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250" cy="2251"/>
                </a:xfrm>
                <a:prstGeom prst="line">
                  <a:avLst/>
                </a:prstGeom>
                <a:noFill/>
                <a:ln w="12700" cap="flat">
                  <a:solidFill>
                    <a:srgbClr val="00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nl-NL"/>
                </a:p>
              </p:txBody>
            </p:sp>
            <p:sp>
              <p:nvSpPr>
                <p:cNvPr id="26666" name="Line 42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333" cy="2251"/>
                </a:xfrm>
                <a:prstGeom prst="line">
                  <a:avLst/>
                </a:prstGeom>
                <a:noFill/>
                <a:ln w="12700" cap="flat">
                  <a:solidFill>
                    <a:srgbClr val="00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nl-NL"/>
                </a:p>
              </p:txBody>
            </p:sp>
            <p:sp>
              <p:nvSpPr>
                <p:cNvPr id="26667" name="Line 43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410" cy="2209"/>
                </a:xfrm>
                <a:prstGeom prst="line">
                  <a:avLst/>
                </a:prstGeom>
                <a:noFill/>
                <a:ln w="12700" cap="flat">
                  <a:solidFill>
                    <a:srgbClr val="00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nl-NL"/>
                </a:p>
              </p:txBody>
            </p:sp>
            <p:sp>
              <p:nvSpPr>
                <p:cNvPr id="26668" name="Line 44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489" cy="2194"/>
                </a:xfrm>
                <a:prstGeom prst="line">
                  <a:avLst/>
                </a:prstGeom>
                <a:noFill/>
                <a:ln w="12700" cap="flat">
                  <a:solidFill>
                    <a:srgbClr val="00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nl-NL"/>
                </a:p>
              </p:txBody>
            </p:sp>
            <p:sp>
              <p:nvSpPr>
                <p:cNvPr id="26669" name="Line 45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568" cy="2174"/>
                </a:xfrm>
                <a:prstGeom prst="line">
                  <a:avLst/>
                </a:prstGeom>
                <a:noFill/>
                <a:ln w="12700" cap="flat">
                  <a:solidFill>
                    <a:srgbClr val="00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nl-NL"/>
                </a:p>
              </p:txBody>
            </p:sp>
            <p:sp>
              <p:nvSpPr>
                <p:cNvPr id="26670" name="Line 46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637" cy="2126"/>
                </a:xfrm>
                <a:prstGeom prst="line">
                  <a:avLst/>
                </a:prstGeom>
                <a:noFill/>
                <a:ln w="12700" cap="flat">
                  <a:solidFill>
                    <a:srgbClr val="00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nl-NL"/>
                </a:p>
              </p:txBody>
            </p:sp>
            <p:sp>
              <p:nvSpPr>
                <p:cNvPr id="26671" name="Line 47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710" cy="2105"/>
                </a:xfrm>
                <a:prstGeom prst="line">
                  <a:avLst/>
                </a:prstGeom>
                <a:noFill/>
                <a:ln w="12700" cap="flat">
                  <a:solidFill>
                    <a:srgbClr val="00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nl-NL"/>
                </a:p>
              </p:txBody>
            </p:sp>
            <p:sp>
              <p:nvSpPr>
                <p:cNvPr id="26672" name="Line 48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780" cy="2068"/>
                </a:xfrm>
                <a:prstGeom prst="line">
                  <a:avLst/>
                </a:prstGeom>
                <a:noFill/>
                <a:ln w="12700" cap="flat">
                  <a:solidFill>
                    <a:srgbClr val="00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nl-NL"/>
                </a:p>
              </p:txBody>
            </p:sp>
            <p:sp>
              <p:nvSpPr>
                <p:cNvPr id="26673" name="Line 49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840" cy="2032"/>
                </a:xfrm>
                <a:prstGeom prst="line">
                  <a:avLst/>
                </a:prstGeom>
                <a:noFill/>
                <a:ln w="12700" cap="flat">
                  <a:solidFill>
                    <a:srgbClr val="00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nl-NL"/>
                </a:p>
              </p:txBody>
            </p:sp>
            <p:sp>
              <p:nvSpPr>
                <p:cNvPr id="26674" name="Line 50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899" cy="1990"/>
                </a:xfrm>
                <a:prstGeom prst="line">
                  <a:avLst/>
                </a:prstGeom>
                <a:noFill/>
                <a:ln w="12700" cap="flat">
                  <a:solidFill>
                    <a:srgbClr val="00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nl-NL"/>
                </a:p>
              </p:txBody>
            </p:sp>
            <p:sp>
              <p:nvSpPr>
                <p:cNvPr id="26675" name="Line 51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957" cy="1954"/>
                </a:xfrm>
                <a:prstGeom prst="line">
                  <a:avLst/>
                </a:prstGeom>
                <a:noFill/>
                <a:ln w="12700" cap="flat">
                  <a:solidFill>
                    <a:srgbClr val="00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nl-NL"/>
                </a:p>
              </p:txBody>
            </p:sp>
            <p:sp>
              <p:nvSpPr>
                <p:cNvPr id="26676" name="Line 52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1005" cy="1907"/>
                </a:xfrm>
                <a:prstGeom prst="line">
                  <a:avLst/>
                </a:prstGeom>
                <a:noFill/>
                <a:ln w="12700" cap="flat">
                  <a:solidFill>
                    <a:srgbClr val="00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nl-NL"/>
                </a:p>
              </p:txBody>
            </p:sp>
            <p:sp>
              <p:nvSpPr>
                <p:cNvPr id="26677" name="Line 53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1056" cy="1865"/>
                </a:xfrm>
                <a:prstGeom prst="line">
                  <a:avLst/>
                </a:prstGeom>
                <a:noFill/>
                <a:ln w="12700" cap="flat">
                  <a:solidFill>
                    <a:srgbClr val="00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nl-NL"/>
                </a:p>
              </p:txBody>
            </p:sp>
          </p:grpSp>
          <p:sp>
            <p:nvSpPr>
              <p:cNvPr id="26679" name="Line 55"/>
              <p:cNvSpPr>
                <a:spLocks noChangeShapeType="1"/>
              </p:cNvSpPr>
              <p:nvPr/>
            </p:nvSpPr>
            <p:spPr bwMode="auto">
              <a:xfrm>
                <a:off x="1056" y="0"/>
                <a:ext cx="1" cy="2251"/>
              </a:xfrm>
              <a:prstGeom prst="line">
                <a:avLst/>
              </a:prstGeom>
              <a:noFill/>
              <a:ln w="12700" cap="flat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680" name="Line 56"/>
              <p:cNvSpPr>
                <a:spLocks noChangeShapeType="1"/>
              </p:cNvSpPr>
              <p:nvPr/>
            </p:nvSpPr>
            <p:spPr bwMode="auto">
              <a:xfrm flipH="1">
                <a:off x="972" y="0"/>
                <a:ext cx="84" cy="2251"/>
              </a:xfrm>
              <a:prstGeom prst="line">
                <a:avLst/>
              </a:prstGeom>
              <a:noFill/>
              <a:ln w="12700" cap="flat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681" name="Line 57"/>
              <p:cNvSpPr>
                <a:spLocks noChangeShapeType="1"/>
              </p:cNvSpPr>
              <p:nvPr/>
            </p:nvSpPr>
            <p:spPr bwMode="auto">
              <a:xfrm flipH="1">
                <a:off x="889" y="0"/>
                <a:ext cx="167" cy="2251"/>
              </a:xfrm>
              <a:prstGeom prst="line">
                <a:avLst/>
              </a:prstGeom>
              <a:noFill/>
              <a:ln w="12700" cap="flat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682" name="Line 58"/>
              <p:cNvSpPr>
                <a:spLocks noChangeShapeType="1"/>
              </p:cNvSpPr>
              <p:nvPr/>
            </p:nvSpPr>
            <p:spPr bwMode="auto">
              <a:xfrm flipH="1">
                <a:off x="806" y="0"/>
                <a:ext cx="250" cy="2251"/>
              </a:xfrm>
              <a:prstGeom prst="line">
                <a:avLst/>
              </a:prstGeom>
              <a:noFill/>
              <a:ln w="12700" cap="flat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683" name="Line 59"/>
              <p:cNvSpPr>
                <a:spLocks noChangeShapeType="1"/>
              </p:cNvSpPr>
              <p:nvPr/>
            </p:nvSpPr>
            <p:spPr bwMode="auto">
              <a:xfrm flipH="1">
                <a:off x="726" y="0"/>
                <a:ext cx="330" cy="2228"/>
              </a:xfrm>
              <a:prstGeom prst="line">
                <a:avLst/>
              </a:prstGeom>
              <a:noFill/>
              <a:ln w="12700" cap="flat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684" name="Line 60"/>
              <p:cNvSpPr>
                <a:spLocks noChangeShapeType="1"/>
              </p:cNvSpPr>
              <p:nvPr/>
            </p:nvSpPr>
            <p:spPr bwMode="auto">
              <a:xfrm flipH="1">
                <a:off x="646" y="0"/>
                <a:ext cx="410" cy="2209"/>
              </a:xfrm>
              <a:prstGeom prst="line">
                <a:avLst/>
              </a:prstGeom>
              <a:noFill/>
              <a:ln w="12700" cap="flat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685" name="Line 61"/>
              <p:cNvSpPr>
                <a:spLocks noChangeShapeType="1"/>
              </p:cNvSpPr>
              <p:nvPr/>
            </p:nvSpPr>
            <p:spPr bwMode="auto">
              <a:xfrm flipH="1">
                <a:off x="566" y="0"/>
                <a:ext cx="490" cy="2194"/>
              </a:xfrm>
              <a:prstGeom prst="line">
                <a:avLst/>
              </a:prstGeom>
              <a:noFill/>
              <a:ln w="12700" cap="flat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686" name="Line 62"/>
              <p:cNvSpPr>
                <a:spLocks noChangeShapeType="1"/>
              </p:cNvSpPr>
              <p:nvPr/>
            </p:nvSpPr>
            <p:spPr bwMode="auto">
              <a:xfrm flipH="1">
                <a:off x="488" y="0"/>
                <a:ext cx="568" cy="2174"/>
              </a:xfrm>
              <a:prstGeom prst="line">
                <a:avLst/>
              </a:prstGeom>
              <a:noFill/>
              <a:ln w="12700" cap="flat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687" name="Line 63"/>
              <p:cNvSpPr>
                <a:spLocks noChangeShapeType="1"/>
              </p:cNvSpPr>
              <p:nvPr/>
            </p:nvSpPr>
            <p:spPr bwMode="auto">
              <a:xfrm flipH="1">
                <a:off x="418" y="0"/>
                <a:ext cx="638" cy="2126"/>
              </a:xfrm>
              <a:prstGeom prst="line">
                <a:avLst/>
              </a:prstGeom>
              <a:noFill/>
              <a:ln w="12700" cap="flat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688" name="Line 64"/>
              <p:cNvSpPr>
                <a:spLocks noChangeShapeType="1"/>
              </p:cNvSpPr>
              <p:nvPr/>
            </p:nvSpPr>
            <p:spPr bwMode="auto">
              <a:xfrm flipH="1">
                <a:off x="345" y="0"/>
                <a:ext cx="711" cy="2105"/>
              </a:xfrm>
              <a:prstGeom prst="line">
                <a:avLst/>
              </a:prstGeom>
              <a:noFill/>
              <a:ln w="12700" cap="flat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689" name="Line 65"/>
              <p:cNvSpPr>
                <a:spLocks noChangeShapeType="1"/>
              </p:cNvSpPr>
              <p:nvPr/>
            </p:nvSpPr>
            <p:spPr bwMode="auto">
              <a:xfrm flipH="1">
                <a:off x="276" y="0"/>
                <a:ext cx="780" cy="2068"/>
              </a:xfrm>
              <a:prstGeom prst="line">
                <a:avLst/>
              </a:prstGeom>
              <a:noFill/>
              <a:ln w="12700" cap="flat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690" name="Line 66"/>
              <p:cNvSpPr>
                <a:spLocks noChangeShapeType="1"/>
              </p:cNvSpPr>
              <p:nvPr/>
            </p:nvSpPr>
            <p:spPr bwMode="auto">
              <a:xfrm flipH="1">
                <a:off x="215" y="0"/>
                <a:ext cx="841" cy="2032"/>
              </a:xfrm>
              <a:prstGeom prst="line">
                <a:avLst/>
              </a:prstGeom>
              <a:noFill/>
              <a:ln w="12700" cap="flat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691" name="Line 67"/>
              <p:cNvSpPr>
                <a:spLocks noChangeShapeType="1"/>
              </p:cNvSpPr>
              <p:nvPr/>
            </p:nvSpPr>
            <p:spPr bwMode="auto">
              <a:xfrm flipH="1">
                <a:off x="156" y="0"/>
                <a:ext cx="900" cy="1990"/>
              </a:xfrm>
              <a:prstGeom prst="line">
                <a:avLst/>
              </a:prstGeom>
              <a:noFill/>
              <a:ln w="12700" cap="flat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692" name="Line 68"/>
              <p:cNvSpPr>
                <a:spLocks noChangeShapeType="1"/>
              </p:cNvSpPr>
              <p:nvPr/>
            </p:nvSpPr>
            <p:spPr bwMode="auto">
              <a:xfrm flipH="1">
                <a:off x="99" y="0"/>
                <a:ext cx="957" cy="1954"/>
              </a:xfrm>
              <a:prstGeom prst="line">
                <a:avLst/>
              </a:prstGeom>
              <a:noFill/>
              <a:ln w="12700" cap="flat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693" name="Line 69"/>
              <p:cNvSpPr>
                <a:spLocks noChangeShapeType="1"/>
              </p:cNvSpPr>
              <p:nvPr/>
            </p:nvSpPr>
            <p:spPr bwMode="auto">
              <a:xfrm flipH="1">
                <a:off x="50" y="0"/>
                <a:ext cx="1006" cy="1907"/>
              </a:xfrm>
              <a:prstGeom prst="line">
                <a:avLst/>
              </a:prstGeom>
              <a:noFill/>
              <a:ln w="12700" cap="flat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694" name="Line 70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1056" cy="1865"/>
              </a:xfrm>
              <a:prstGeom prst="line">
                <a:avLst/>
              </a:prstGeom>
              <a:noFill/>
              <a:ln w="12700" cap="flat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</p:grpSp>
        <p:grpSp>
          <p:nvGrpSpPr>
            <p:cNvPr id="26700" name="Group 76"/>
            <p:cNvGrpSpPr>
              <a:grpSpLocks/>
            </p:cNvGrpSpPr>
            <p:nvPr/>
          </p:nvGrpSpPr>
          <p:grpSpPr bwMode="auto">
            <a:xfrm>
              <a:off x="1075" y="0"/>
              <a:ext cx="568" cy="837"/>
              <a:chOff x="0" y="0"/>
              <a:chExt cx="568" cy="837"/>
            </a:xfrm>
          </p:grpSpPr>
          <p:sp>
            <p:nvSpPr>
              <p:cNvPr id="26696" name="AutoShape 72"/>
              <p:cNvSpPr>
                <a:spLocks/>
              </p:cNvSpPr>
              <p:nvPr/>
            </p:nvSpPr>
            <p:spPr bwMode="auto">
              <a:xfrm>
                <a:off x="119" y="331"/>
                <a:ext cx="329" cy="506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454545"/>
                  </a:gs>
                  <a:gs pos="50000">
                    <a:srgbClr val="969696"/>
                  </a:gs>
                  <a:gs pos="100000">
                    <a:srgbClr val="454545"/>
                  </a:gs>
                </a:gsLst>
                <a:lin ang="0" scaled="1"/>
              </a:gradFill>
              <a:ln w="12700" cap="flat">
                <a:noFill/>
                <a:miter lim="800000"/>
                <a:headEnd type="none" w="med" len="med"/>
                <a:tailEnd type="none" w="med" len="med"/>
              </a:ln>
              <a:effectLst>
                <a:outerShdw algn="ctr" rotWithShape="0">
                  <a:schemeClr val="bg2">
                    <a:alpha val="79999"/>
                  </a:schemeClr>
                </a:outerShdw>
              </a:effectLst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697" name="Rectangle 73"/>
              <p:cNvSpPr>
                <a:spLocks/>
              </p:cNvSpPr>
              <p:nvPr/>
            </p:nvSpPr>
            <p:spPr bwMode="auto">
              <a:xfrm>
                <a:off x="47" y="0"/>
                <a:ext cx="474" cy="568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800000"/>
                <a:headEnd type="none" w="med" len="med"/>
                <a:tailEnd type="none" w="med" len="med"/>
              </a:ln>
              <a:effectLst>
                <a:outerShdw algn="ctr" rotWithShape="0">
                  <a:schemeClr val="bg2">
                    <a:alpha val="79999"/>
                  </a:schemeClr>
                </a:outerShdw>
              </a:effectLst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698" name="Oval 74"/>
              <p:cNvSpPr>
                <a:spLocks/>
              </p:cNvSpPr>
              <p:nvPr/>
            </p:nvSpPr>
            <p:spPr bwMode="auto">
              <a:xfrm>
                <a:off x="0" y="0"/>
                <a:ext cx="568" cy="568"/>
              </a:xfrm>
              <a:prstGeom prst="ellipse">
                <a:avLst/>
              </a:prstGeom>
              <a:gradFill rotWithShape="0">
                <a:gsLst>
                  <a:gs pos="0">
                    <a:srgbClr val="000000"/>
                  </a:gs>
                  <a:gs pos="100000">
                    <a:srgbClr val="EAEAEA"/>
                  </a:gs>
                </a:gsLst>
                <a:path path="rect">
                  <a:fillToRect l="50000" t="50000" r="50000" b="50000"/>
                </a:path>
              </a:gradFill>
              <a:ln w="12700" cap="flat">
                <a:noFill/>
                <a:miter lim="800000"/>
                <a:headEnd type="none" w="med" len="med"/>
                <a:tailEnd type="none" w="med" len="med"/>
              </a:ln>
              <a:effectLst>
                <a:outerShdw algn="ctr" rotWithShape="0">
                  <a:schemeClr val="bg2">
                    <a:alpha val="79999"/>
                  </a:schemeClr>
                </a:outerShdw>
              </a:effectLst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699" name="Oval 75"/>
              <p:cNvSpPr>
                <a:spLocks/>
              </p:cNvSpPr>
              <p:nvPr/>
            </p:nvSpPr>
            <p:spPr bwMode="auto">
              <a:xfrm>
                <a:off x="94" y="94"/>
                <a:ext cx="380" cy="380"/>
              </a:xfrm>
              <a:prstGeom prst="ellipse">
                <a:avLst/>
              </a:prstGeom>
              <a:gradFill rotWithShape="0">
                <a:gsLst>
                  <a:gs pos="0">
                    <a:srgbClr val="6C6C6C"/>
                  </a:gs>
                  <a:gs pos="50000">
                    <a:srgbClr val="EAEAEA"/>
                  </a:gs>
                  <a:gs pos="100000">
                    <a:srgbClr val="6C6C6C"/>
                  </a:gs>
                </a:gsLst>
                <a:lin ang="2700000" scaled="1"/>
              </a:gradFill>
              <a:ln w="9525" cap="flat">
                <a:noFill/>
                <a:round/>
                <a:headEnd type="none" w="med" len="med"/>
                <a:tailEnd type="none" w="med" len="med"/>
              </a:ln>
              <a:effectLst>
                <a:outerShdw algn="ctr" rotWithShape="0">
                  <a:schemeClr val="bg2">
                    <a:alpha val="79999"/>
                  </a:schemeClr>
                </a:outerShdw>
              </a:effectLst>
            </p:spPr>
            <p:txBody>
              <a:bodyPr lIns="0" tIns="0" rIns="0" bIns="0"/>
              <a:lstStyle/>
              <a:p>
                <a:endParaRPr lang="nl-NL"/>
              </a:p>
            </p:txBody>
          </p:sp>
        </p:grpSp>
      </p:grpSp>
      <p:grpSp>
        <p:nvGrpSpPr>
          <p:cNvPr id="26739" name="Group 115"/>
          <p:cNvGrpSpPr>
            <a:grpSpLocks/>
          </p:cNvGrpSpPr>
          <p:nvPr/>
        </p:nvGrpSpPr>
        <p:grpSpPr bwMode="auto">
          <a:xfrm>
            <a:off x="4114800" y="4545013"/>
            <a:ext cx="6113463" cy="4306887"/>
            <a:chOff x="0" y="0"/>
            <a:chExt cx="3851" cy="2713"/>
          </a:xfrm>
        </p:grpSpPr>
        <p:sp>
          <p:nvSpPr>
            <p:cNvPr id="26702" name="Rectangle 78"/>
            <p:cNvSpPr>
              <a:spLocks/>
            </p:cNvSpPr>
            <p:nvPr/>
          </p:nvSpPr>
          <p:spPr bwMode="auto">
            <a:xfrm>
              <a:off x="2548" y="1640"/>
              <a:ext cx="1303" cy="26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58702" bIns="0" anchor="ctr">
              <a:spAutoFit/>
            </a:bodyPr>
            <a:lstStyle/>
            <a:p>
              <a:pPr marL="57150"/>
              <a:r>
                <a:rPr lang="en-US" sz="2200">
                  <a:solidFill>
                    <a:srgbClr val="FAFD00"/>
                  </a:solidFill>
                  <a:latin typeface="Arial Bold" charset="0"/>
                  <a:ea typeface="Arial Bold" charset="0"/>
                  <a:cs typeface="Arial Bold" charset="0"/>
                  <a:sym typeface="Arial Bold" charset="0"/>
                </a:rPr>
                <a:t>Detector array</a:t>
              </a:r>
            </a:p>
          </p:txBody>
        </p:sp>
        <p:grpSp>
          <p:nvGrpSpPr>
            <p:cNvPr id="26738" name="Group 114"/>
            <p:cNvGrpSpPr>
              <a:grpSpLocks/>
            </p:cNvGrpSpPr>
            <p:nvPr/>
          </p:nvGrpSpPr>
          <p:grpSpPr bwMode="auto">
            <a:xfrm>
              <a:off x="0" y="0"/>
              <a:ext cx="2713" cy="2713"/>
              <a:chOff x="0" y="0"/>
              <a:chExt cx="2713" cy="2713"/>
            </a:xfrm>
          </p:grpSpPr>
          <p:sp>
            <p:nvSpPr>
              <p:cNvPr id="26703" name="Freeform 79"/>
              <p:cNvSpPr>
                <a:spLocks/>
              </p:cNvSpPr>
              <p:nvPr/>
            </p:nvSpPr>
            <p:spPr bwMode="auto">
              <a:xfrm rot="8100000">
                <a:off x="398" y="397"/>
                <a:ext cx="1917" cy="19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600" y="21600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</a:pathLst>
              </a:custGeom>
              <a:noFill/>
              <a:ln w="38100" cap="rnd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algn="ctr" rotWithShape="0">
                  <a:schemeClr val="bg2">
                    <a:alpha val="79999"/>
                  </a:schemeClr>
                </a:outerShdw>
              </a:effectLst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704" name="Freeform 80"/>
              <p:cNvSpPr>
                <a:spLocks/>
              </p:cNvSpPr>
              <p:nvPr/>
            </p:nvSpPr>
            <p:spPr bwMode="auto">
              <a:xfrm rot="8100000">
                <a:off x="564" y="327"/>
                <a:ext cx="1584" cy="15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600" y="21600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</a:pathLst>
              </a:custGeom>
              <a:noFill/>
              <a:ln w="38100" cap="rnd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algn="ctr" rotWithShape="0">
                  <a:schemeClr val="bg2">
                    <a:alpha val="79999"/>
                  </a:schemeClr>
                </a:outerShdw>
              </a:effectLst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705" name="Line 81"/>
              <p:cNvSpPr>
                <a:spLocks noChangeShapeType="1"/>
              </p:cNvSpPr>
              <p:nvPr/>
            </p:nvSpPr>
            <p:spPr bwMode="auto">
              <a:xfrm rot="10800000">
                <a:off x="2477" y="1120"/>
                <a:ext cx="234" cy="235"/>
              </a:xfrm>
              <a:prstGeom prst="line">
                <a:avLst/>
              </a:prstGeom>
              <a:noFill/>
              <a:ln w="38100" cap="flat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706" name="Line 82"/>
              <p:cNvSpPr>
                <a:spLocks noChangeShapeType="1"/>
              </p:cNvSpPr>
              <p:nvPr/>
            </p:nvSpPr>
            <p:spPr bwMode="auto">
              <a:xfrm rot="10800000" flipH="1">
                <a:off x="0" y="1120"/>
                <a:ext cx="234" cy="235"/>
              </a:xfrm>
              <a:prstGeom prst="line">
                <a:avLst/>
              </a:prstGeom>
              <a:noFill/>
              <a:ln w="38100" cap="flat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707" name="Line 83"/>
              <p:cNvSpPr>
                <a:spLocks noChangeShapeType="1"/>
              </p:cNvSpPr>
              <p:nvPr/>
            </p:nvSpPr>
            <p:spPr bwMode="auto">
              <a:xfrm>
                <a:off x="2369" y="1242"/>
                <a:ext cx="193" cy="231"/>
              </a:xfrm>
              <a:prstGeom prst="line">
                <a:avLst/>
              </a:prstGeom>
              <a:noFill/>
              <a:ln w="38100" cap="flat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708" name="Line 84"/>
              <p:cNvSpPr>
                <a:spLocks noChangeShapeType="1"/>
              </p:cNvSpPr>
              <p:nvPr/>
            </p:nvSpPr>
            <p:spPr bwMode="auto">
              <a:xfrm>
                <a:off x="2431" y="1189"/>
                <a:ext cx="204" cy="216"/>
              </a:xfrm>
              <a:prstGeom prst="line">
                <a:avLst/>
              </a:prstGeom>
              <a:noFill/>
              <a:ln w="38100" cap="flat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709" name="Line 85"/>
              <p:cNvSpPr>
                <a:spLocks noChangeShapeType="1"/>
              </p:cNvSpPr>
              <p:nvPr/>
            </p:nvSpPr>
            <p:spPr bwMode="auto">
              <a:xfrm>
                <a:off x="2312" y="1289"/>
                <a:ext cx="177" cy="241"/>
              </a:xfrm>
              <a:prstGeom prst="line">
                <a:avLst/>
              </a:prstGeom>
              <a:noFill/>
              <a:ln w="38100" cap="flat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710" name="Line 86"/>
              <p:cNvSpPr>
                <a:spLocks noChangeShapeType="1"/>
              </p:cNvSpPr>
              <p:nvPr/>
            </p:nvSpPr>
            <p:spPr bwMode="auto">
              <a:xfrm>
                <a:off x="2244" y="1330"/>
                <a:ext cx="167" cy="252"/>
              </a:xfrm>
              <a:prstGeom prst="line">
                <a:avLst/>
              </a:prstGeom>
              <a:noFill/>
              <a:ln w="38100" cap="flat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711" name="Line 87"/>
              <p:cNvSpPr>
                <a:spLocks noChangeShapeType="1"/>
              </p:cNvSpPr>
              <p:nvPr/>
            </p:nvSpPr>
            <p:spPr bwMode="auto">
              <a:xfrm>
                <a:off x="2171" y="1362"/>
                <a:ext cx="167" cy="288"/>
              </a:xfrm>
              <a:prstGeom prst="line">
                <a:avLst/>
              </a:prstGeom>
              <a:noFill/>
              <a:ln w="38100" cap="flat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712" name="Line 88"/>
              <p:cNvSpPr>
                <a:spLocks noChangeShapeType="1"/>
              </p:cNvSpPr>
              <p:nvPr/>
            </p:nvSpPr>
            <p:spPr bwMode="auto">
              <a:xfrm>
                <a:off x="2108" y="1398"/>
                <a:ext cx="146" cy="289"/>
              </a:xfrm>
              <a:prstGeom prst="line">
                <a:avLst/>
              </a:prstGeom>
              <a:noFill/>
              <a:ln w="38100" cap="flat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713" name="Line 89"/>
              <p:cNvSpPr>
                <a:spLocks noChangeShapeType="1"/>
              </p:cNvSpPr>
              <p:nvPr/>
            </p:nvSpPr>
            <p:spPr bwMode="auto">
              <a:xfrm>
                <a:off x="2030" y="1435"/>
                <a:ext cx="136" cy="288"/>
              </a:xfrm>
              <a:prstGeom prst="line">
                <a:avLst/>
              </a:prstGeom>
              <a:noFill/>
              <a:ln w="38100" cap="flat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714" name="Line 90"/>
              <p:cNvSpPr>
                <a:spLocks noChangeShapeType="1"/>
              </p:cNvSpPr>
              <p:nvPr/>
            </p:nvSpPr>
            <p:spPr bwMode="auto">
              <a:xfrm>
                <a:off x="1957" y="1471"/>
                <a:ext cx="110" cy="289"/>
              </a:xfrm>
              <a:prstGeom prst="line">
                <a:avLst/>
              </a:prstGeom>
              <a:noFill/>
              <a:ln w="38100" cap="flat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715" name="Line 91"/>
              <p:cNvSpPr>
                <a:spLocks noChangeShapeType="1"/>
              </p:cNvSpPr>
              <p:nvPr/>
            </p:nvSpPr>
            <p:spPr bwMode="auto">
              <a:xfrm>
                <a:off x="1889" y="1502"/>
                <a:ext cx="73" cy="299"/>
              </a:xfrm>
              <a:prstGeom prst="line">
                <a:avLst/>
              </a:prstGeom>
              <a:noFill/>
              <a:ln w="38100" cap="flat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716" name="Line 92"/>
              <p:cNvSpPr>
                <a:spLocks noChangeShapeType="1"/>
              </p:cNvSpPr>
              <p:nvPr/>
            </p:nvSpPr>
            <p:spPr bwMode="auto">
              <a:xfrm>
                <a:off x="1806" y="1523"/>
                <a:ext cx="63" cy="315"/>
              </a:xfrm>
              <a:prstGeom prst="line">
                <a:avLst/>
              </a:prstGeom>
              <a:noFill/>
              <a:ln w="38100" cap="flat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717" name="Line 93"/>
              <p:cNvSpPr>
                <a:spLocks noChangeShapeType="1"/>
              </p:cNvSpPr>
              <p:nvPr/>
            </p:nvSpPr>
            <p:spPr bwMode="auto">
              <a:xfrm>
                <a:off x="1728" y="1539"/>
                <a:ext cx="42" cy="320"/>
              </a:xfrm>
              <a:prstGeom prst="line">
                <a:avLst/>
              </a:prstGeom>
              <a:noFill/>
              <a:ln w="38100" cap="flat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718" name="Line 94"/>
              <p:cNvSpPr>
                <a:spLocks noChangeShapeType="1"/>
              </p:cNvSpPr>
              <p:nvPr/>
            </p:nvSpPr>
            <p:spPr bwMode="auto">
              <a:xfrm>
                <a:off x="1645" y="1565"/>
                <a:ext cx="31" cy="320"/>
              </a:xfrm>
              <a:prstGeom prst="line">
                <a:avLst/>
              </a:prstGeom>
              <a:noFill/>
              <a:ln w="38100" cap="flat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719" name="Line 95"/>
              <p:cNvSpPr>
                <a:spLocks noChangeShapeType="1"/>
              </p:cNvSpPr>
              <p:nvPr/>
            </p:nvSpPr>
            <p:spPr bwMode="auto">
              <a:xfrm>
                <a:off x="1566" y="1581"/>
                <a:ext cx="21" cy="325"/>
              </a:xfrm>
              <a:prstGeom prst="line">
                <a:avLst/>
              </a:prstGeom>
              <a:noFill/>
              <a:ln w="38100" cap="flat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720" name="Line 96"/>
              <p:cNvSpPr>
                <a:spLocks noChangeShapeType="1"/>
              </p:cNvSpPr>
              <p:nvPr/>
            </p:nvSpPr>
            <p:spPr bwMode="auto">
              <a:xfrm>
                <a:off x="1483" y="1586"/>
                <a:ext cx="16" cy="325"/>
              </a:xfrm>
              <a:prstGeom prst="line">
                <a:avLst/>
              </a:prstGeom>
              <a:noFill/>
              <a:ln w="38100" cap="flat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721" name="Line 97"/>
              <p:cNvSpPr>
                <a:spLocks noChangeShapeType="1"/>
              </p:cNvSpPr>
              <p:nvPr/>
            </p:nvSpPr>
            <p:spPr bwMode="auto">
              <a:xfrm>
                <a:off x="1400" y="1591"/>
                <a:ext cx="10" cy="320"/>
              </a:xfrm>
              <a:prstGeom prst="line">
                <a:avLst/>
              </a:prstGeom>
              <a:noFill/>
              <a:ln w="38100" cap="flat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grpSp>
            <p:nvGrpSpPr>
              <p:cNvPr id="26737" name="Group 113"/>
              <p:cNvGrpSpPr>
                <a:grpSpLocks/>
              </p:cNvGrpSpPr>
              <p:nvPr/>
            </p:nvGrpSpPr>
            <p:grpSpPr bwMode="auto">
              <a:xfrm flipH="1">
                <a:off x="76" y="1195"/>
                <a:ext cx="1235" cy="721"/>
                <a:chOff x="0" y="0"/>
                <a:chExt cx="1234" cy="721"/>
              </a:xfrm>
            </p:grpSpPr>
            <p:sp>
              <p:nvSpPr>
                <p:cNvPr id="26722" name="Line 98"/>
                <p:cNvSpPr>
                  <a:spLocks noChangeShapeType="1"/>
                </p:cNvSpPr>
                <p:nvPr/>
              </p:nvSpPr>
              <p:spPr bwMode="auto">
                <a:xfrm>
                  <a:off x="969" y="52"/>
                  <a:ext cx="192" cy="231"/>
                </a:xfrm>
                <a:prstGeom prst="line">
                  <a:avLst/>
                </a:prstGeom>
                <a:noFill/>
                <a:ln w="38100" cap="flat">
                  <a:solidFill>
                    <a:srgbClr val="FF00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nl-NL"/>
                </a:p>
              </p:txBody>
            </p:sp>
            <p:sp>
              <p:nvSpPr>
                <p:cNvPr id="26723" name="Line 99"/>
                <p:cNvSpPr>
                  <a:spLocks noChangeShapeType="1"/>
                </p:cNvSpPr>
                <p:nvPr/>
              </p:nvSpPr>
              <p:spPr bwMode="auto">
                <a:xfrm>
                  <a:off x="1031" y="0"/>
                  <a:ext cx="203" cy="215"/>
                </a:xfrm>
                <a:prstGeom prst="line">
                  <a:avLst/>
                </a:prstGeom>
                <a:noFill/>
                <a:ln w="38100" cap="flat">
                  <a:solidFill>
                    <a:srgbClr val="FF00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nl-NL"/>
                </a:p>
              </p:txBody>
            </p:sp>
            <p:sp>
              <p:nvSpPr>
                <p:cNvPr id="26724" name="Line 100"/>
                <p:cNvSpPr>
                  <a:spLocks noChangeShapeType="1"/>
                </p:cNvSpPr>
                <p:nvPr/>
              </p:nvSpPr>
              <p:spPr bwMode="auto">
                <a:xfrm>
                  <a:off x="911" y="99"/>
                  <a:ext cx="177" cy="241"/>
                </a:xfrm>
                <a:prstGeom prst="line">
                  <a:avLst/>
                </a:prstGeom>
                <a:noFill/>
                <a:ln w="38100" cap="flat">
                  <a:solidFill>
                    <a:srgbClr val="FF00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nl-NL"/>
                </a:p>
              </p:txBody>
            </p:sp>
            <p:sp>
              <p:nvSpPr>
                <p:cNvPr id="26725" name="Line 101"/>
                <p:cNvSpPr>
                  <a:spLocks noChangeShapeType="1"/>
                </p:cNvSpPr>
                <p:nvPr/>
              </p:nvSpPr>
              <p:spPr bwMode="auto">
                <a:xfrm>
                  <a:off x="844" y="140"/>
                  <a:ext cx="166" cy="252"/>
                </a:xfrm>
                <a:prstGeom prst="line">
                  <a:avLst/>
                </a:prstGeom>
                <a:noFill/>
                <a:ln w="38100" cap="flat">
                  <a:solidFill>
                    <a:srgbClr val="FF00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nl-NL"/>
                </a:p>
              </p:txBody>
            </p:sp>
            <p:sp>
              <p:nvSpPr>
                <p:cNvPr id="26726" name="Line 102"/>
                <p:cNvSpPr>
                  <a:spLocks noChangeShapeType="1"/>
                </p:cNvSpPr>
                <p:nvPr/>
              </p:nvSpPr>
              <p:spPr bwMode="auto">
                <a:xfrm>
                  <a:off x="771" y="172"/>
                  <a:ext cx="166" cy="288"/>
                </a:xfrm>
                <a:prstGeom prst="line">
                  <a:avLst/>
                </a:prstGeom>
                <a:noFill/>
                <a:ln w="38100" cap="flat">
                  <a:solidFill>
                    <a:srgbClr val="FF00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nl-NL"/>
                </a:p>
              </p:txBody>
            </p:sp>
            <p:sp>
              <p:nvSpPr>
                <p:cNvPr id="26727" name="Line 103"/>
                <p:cNvSpPr>
                  <a:spLocks noChangeShapeType="1"/>
                </p:cNvSpPr>
                <p:nvPr/>
              </p:nvSpPr>
              <p:spPr bwMode="auto">
                <a:xfrm>
                  <a:off x="709" y="208"/>
                  <a:ext cx="146" cy="289"/>
                </a:xfrm>
                <a:prstGeom prst="line">
                  <a:avLst/>
                </a:prstGeom>
                <a:noFill/>
                <a:ln w="38100" cap="flat">
                  <a:solidFill>
                    <a:srgbClr val="FF00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nl-NL"/>
                </a:p>
              </p:txBody>
            </p:sp>
            <p:sp>
              <p:nvSpPr>
                <p:cNvPr id="26728" name="Line 104"/>
                <p:cNvSpPr>
                  <a:spLocks noChangeShapeType="1"/>
                </p:cNvSpPr>
                <p:nvPr/>
              </p:nvSpPr>
              <p:spPr bwMode="auto">
                <a:xfrm>
                  <a:off x="630" y="245"/>
                  <a:ext cx="135" cy="288"/>
                </a:xfrm>
                <a:prstGeom prst="line">
                  <a:avLst/>
                </a:prstGeom>
                <a:noFill/>
                <a:ln w="38100" cap="flat">
                  <a:solidFill>
                    <a:srgbClr val="FF00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nl-NL"/>
                </a:p>
              </p:txBody>
            </p:sp>
            <p:sp>
              <p:nvSpPr>
                <p:cNvPr id="26729" name="Line 105"/>
                <p:cNvSpPr>
                  <a:spLocks noChangeShapeType="1"/>
                </p:cNvSpPr>
                <p:nvPr/>
              </p:nvSpPr>
              <p:spPr bwMode="auto">
                <a:xfrm>
                  <a:off x="557" y="281"/>
                  <a:ext cx="109" cy="289"/>
                </a:xfrm>
                <a:prstGeom prst="line">
                  <a:avLst/>
                </a:prstGeom>
                <a:noFill/>
                <a:ln w="38100" cap="flat">
                  <a:solidFill>
                    <a:srgbClr val="FF00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nl-NL"/>
                </a:p>
              </p:txBody>
            </p:sp>
            <p:sp>
              <p:nvSpPr>
                <p:cNvPr id="26730" name="Line 106"/>
                <p:cNvSpPr>
                  <a:spLocks noChangeShapeType="1"/>
                </p:cNvSpPr>
                <p:nvPr/>
              </p:nvSpPr>
              <p:spPr bwMode="auto">
                <a:xfrm>
                  <a:off x="489" y="312"/>
                  <a:ext cx="73" cy="299"/>
                </a:xfrm>
                <a:prstGeom prst="line">
                  <a:avLst/>
                </a:prstGeom>
                <a:noFill/>
                <a:ln w="38100" cap="flat">
                  <a:solidFill>
                    <a:srgbClr val="FF00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nl-NL"/>
                </a:p>
              </p:txBody>
            </p:sp>
            <p:sp>
              <p:nvSpPr>
                <p:cNvPr id="26731" name="Line 107"/>
                <p:cNvSpPr>
                  <a:spLocks noChangeShapeType="1"/>
                </p:cNvSpPr>
                <p:nvPr/>
              </p:nvSpPr>
              <p:spPr bwMode="auto">
                <a:xfrm>
                  <a:off x="406" y="333"/>
                  <a:ext cx="62" cy="315"/>
                </a:xfrm>
                <a:prstGeom prst="line">
                  <a:avLst/>
                </a:prstGeom>
                <a:noFill/>
                <a:ln w="38100" cap="flat">
                  <a:solidFill>
                    <a:srgbClr val="FF00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nl-NL"/>
                </a:p>
              </p:txBody>
            </p:sp>
            <p:sp>
              <p:nvSpPr>
                <p:cNvPr id="26732" name="Line 108"/>
                <p:cNvSpPr>
                  <a:spLocks noChangeShapeType="1"/>
                </p:cNvSpPr>
                <p:nvPr/>
              </p:nvSpPr>
              <p:spPr bwMode="auto">
                <a:xfrm>
                  <a:off x="328" y="349"/>
                  <a:ext cx="41" cy="320"/>
                </a:xfrm>
                <a:prstGeom prst="line">
                  <a:avLst/>
                </a:prstGeom>
                <a:noFill/>
                <a:ln w="38100" cap="flat">
                  <a:solidFill>
                    <a:srgbClr val="FF00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nl-NL"/>
                </a:p>
              </p:txBody>
            </p:sp>
            <p:sp>
              <p:nvSpPr>
                <p:cNvPr id="26733" name="Line 109"/>
                <p:cNvSpPr>
                  <a:spLocks noChangeShapeType="1"/>
                </p:cNvSpPr>
                <p:nvPr/>
              </p:nvSpPr>
              <p:spPr bwMode="auto">
                <a:xfrm>
                  <a:off x="244" y="375"/>
                  <a:ext cx="32" cy="320"/>
                </a:xfrm>
                <a:prstGeom prst="line">
                  <a:avLst/>
                </a:prstGeom>
                <a:noFill/>
                <a:ln w="38100" cap="flat">
                  <a:solidFill>
                    <a:srgbClr val="FF00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nl-NL"/>
                </a:p>
              </p:txBody>
            </p:sp>
            <p:sp>
              <p:nvSpPr>
                <p:cNvPr id="26734" name="Line 110"/>
                <p:cNvSpPr>
                  <a:spLocks noChangeShapeType="1"/>
                </p:cNvSpPr>
                <p:nvPr/>
              </p:nvSpPr>
              <p:spPr bwMode="auto">
                <a:xfrm>
                  <a:off x="166" y="391"/>
                  <a:ext cx="21" cy="325"/>
                </a:xfrm>
                <a:prstGeom prst="line">
                  <a:avLst/>
                </a:prstGeom>
                <a:noFill/>
                <a:ln w="38100" cap="flat">
                  <a:solidFill>
                    <a:srgbClr val="FF00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nl-NL"/>
                </a:p>
              </p:txBody>
            </p:sp>
            <p:sp>
              <p:nvSpPr>
                <p:cNvPr id="26735" name="Line 111"/>
                <p:cNvSpPr>
                  <a:spLocks noChangeShapeType="1"/>
                </p:cNvSpPr>
                <p:nvPr/>
              </p:nvSpPr>
              <p:spPr bwMode="auto">
                <a:xfrm>
                  <a:off x="83" y="396"/>
                  <a:ext cx="15" cy="325"/>
                </a:xfrm>
                <a:prstGeom prst="line">
                  <a:avLst/>
                </a:prstGeom>
                <a:noFill/>
                <a:ln w="38100" cap="flat">
                  <a:solidFill>
                    <a:srgbClr val="FF00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nl-NL"/>
                </a:p>
              </p:txBody>
            </p:sp>
            <p:sp>
              <p:nvSpPr>
                <p:cNvPr id="26736" name="Line 112"/>
                <p:cNvSpPr>
                  <a:spLocks noChangeShapeType="1"/>
                </p:cNvSpPr>
                <p:nvPr/>
              </p:nvSpPr>
              <p:spPr bwMode="auto">
                <a:xfrm>
                  <a:off x="0" y="401"/>
                  <a:ext cx="10" cy="320"/>
                </a:xfrm>
                <a:prstGeom prst="line">
                  <a:avLst/>
                </a:prstGeom>
                <a:noFill/>
                <a:ln w="38100" cap="flat">
                  <a:solidFill>
                    <a:srgbClr val="FF00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nl-NL"/>
                </a:p>
              </p:txBody>
            </p:sp>
          </p:grpSp>
        </p:grpSp>
      </p:grpSp>
      <p:grpSp>
        <p:nvGrpSpPr>
          <p:cNvPr id="26773" name="Group 149"/>
          <p:cNvGrpSpPr>
            <a:grpSpLocks/>
          </p:cNvGrpSpPr>
          <p:nvPr/>
        </p:nvGrpSpPr>
        <p:grpSpPr bwMode="auto">
          <a:xfrm>
            <a:off x="4606925" y="3441700"/>
            <a:ext cx="3348038" cy="3575050"/>
            <a:chOff x="0" y="0"/>
            <a:chExt cx="2109" cy="2251"/>
          </a:xfrm>
        </p:grpSpPr>
        <p:grpSp>
          <p:nvGrpSpPr>
            <p:cNvPr id="26756" name="Group 132"/>
            <p:cNvGrpSpPr>
              <a:grpSpLocks/>
            </p:cNvGrpSpPr>
            <p:nvPr/>
          </p:nvGrpSpPr>
          <p:grpSpPr bwMode="auto">
            <a:xfrm>
              <a:off x="1052" y="0"/>
              <a:ext cx="1057" cy="2251"/>
              <a:chOff x="0" y="0"/>
              <a:chExt cx="1056" cy="2251"/>
            </a:xfrm>
          </p:grpSpPr>
          <p:sp>
            <p:nvSpPr>
              <p:cNvPr id="26740" name="Line 116"/>
              <p:cNvSpPr>
                <a:spLocks noChangeShapeType="1"/>
              </p:cNvSpPr>
              <p:nvPr/>
            </p:nvSpPr>
            <p:spPr bwMode="auto">
              <a:xfrm>
                <a:off x="0" y="0"/>
                <a:ext cx="1" cy="2251"/>
              </a:xfrm>
              <a:prstGeom prst="line">
                <a:avLst/>
              </a:prstGeom>
              <a:noFill/>
              <a:ln w="12700" cap="flat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741" name="Line 117"/>
              <p:cNvSpPr>
                <a:spLocks noChangeShapeType="1"/>
              </p:cNvSpPr>
              <p:nvPr/>
            </p:nvSpPr>
            <p:spPr bwMode="auto">
              <a:xfrm>
                <a:off x="0" y="0"/>
                <a:ext cx="83" cy="2251"/>
              </a:xfrm>
              <a:prstGeom prst="line">
                <a:avLst/>
              </a:prstGeom>
              <a:noFill/>
              <a:ln w="12700" cap="flat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742" name="Line 118"/>
              <p:cNvSpPr>
                <a:spLocks noChangeShapeType="1"/>
              </p:cNvSpPr>
              <p:nvPr/>
            </p:nvSpPr>
            <p:spPr bwMode="auto">
              <a:xfrm>
                <a:off x="0" y="0"/>
                <a:ext cx="166" cy="2251"/>
              </a:xfrm>
              <a:prstGeom prst="line">
                <a:avLst/>
              </a:prstGeom>
              <a:noFill/>
              <a:ln w="12700" cap="flat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743" name="Line 119"/>
              <p:cNvSpPr>
                <a:spLocks noChangeShapeType="1"/>
              </p:cNvSpPr>
              <p:nvPr/>
            </p:nvSpPr>
            <p:spPr bwMode="auto">
              <a:xfrm>
                <a:off x="0" y="0"/>
                <a:ext cx="250" cy="2251"/>
              </a:xfrm>
              <a:prstGeom prst="line">
                <a:avLst/>
              </a:prstGeom>
              <a:noFill/>
              <a:ln w="12700" cap="flat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744" name="Line 120"/>
              <p:cNvSpPr>
                <a:spLocks noChangeShapeType="1"/>
              </p:cNvSpPr>
              <p:nvPr/>
            </p:nvSpPr>
            <p:spPr bwMode="auto">
              <a:xfrm>
                <a:off x="0" y="0"/>
                <a:ext cx="333" cy="2251"/>
              </a:xfrm>
              <a:prstGeom prst="line">
                <a:avLst/>
              </a:prstGeom>
              <a:noFill/>
              <a:ln w="12700" cap="flat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745" name="Line 121"/>
              <p:cNvSpPr>
                <a:spLocks noChangeShapeType="1"/>
              </p:cNvSpPr>
              <p:nvPr/>
            </p:nvSpPr>
            <p:spPr bwMode="auto">
              <a:xfrm>
                <a:off x="0" y="0"/>
                <a:ext cx="410" cy="2209"/>
              </a:xfrm>
              <a:prstGeom prst="line">
                <a:avLst/>
              </a:prstGeom>
              <a:noFill/>
              <a:ln w="12700" cap="flat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746" name="Line 122"/>
              <p:cNvSpPr>
                <a:spLocks noChangeShapeType="1"/>
              </p:cNvSpPr>
              <p:nvPr/>
            </p:nvSpPr>
            <p:spPr bwMode="auto">
              <a:xfrm>
                <a:off x="0" y="0"/>
                <a:ext cx="489" cy="2194"/>
              </a:xfrm>
              <a:prstGeom prst="line">
                <a:avLst/>
              </a:prstGeom>
              <a:noFill/>
              <a:ln w="12700" cap="flat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747" name="Line 123"/>
              <p:cNvSpPr>
                <a:spLocks noChangeShapeType="1"/>
              </p:cNvSpPr>
              <p:nvPr/>
            </p:nvSpPr>
            <p:spPr bwMode="auto">
              <a:xfrm>
                <a:off x="0" y="0"/>
                <a:ext cx="568" cy="2174"/>
              </a:xfrm>
              <a:prstGeom prst="line">
                <a:avLst/>
              </a:prstGeom>
              <a:noFill/>
              <a:ln w="12700" cap="flat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748" name="Line 124"/>
              <p:cNvSpPr>
                <a:spLocks noChangeShapeType="1"/>
              </p:cNvSpPr>
              <p:nvPr/>
            </p:nvSpPr>
            <p:spPr bwMode="auto">
              <a:xfrm>
                <a:off x="0" y="0"/>
                <a:ext cx="637" cy="2126"/>
              </a:xfrm>
              <a:prstGeom prst="line">
                <a:avLst/>
              </a:prstGeom>
              <a:noFill/>
              <a:ln w="12700" cap="flat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749" name="Line 125"/>
              <p:cNvSpPr>
                <a:spLocks noChangeShapeType="1"/>
              </p:cNvSpPr>
              <p:nvPr/>
            </p:nvSpPr>
            <p:spPr bwMode="auto">
              <a:xfrm>
                <a:off x="0" y="0"/>
                <a:ext cx="710" cy="2105"/>
              </a:xfrm>
              <a:prstGeom prst="line">
                <a:avLst/>
              </a:prstGeom>
              <a:noFill/>
              <a:ln w="12700" cap="flat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750" name="Line 126"/>
              <p:cNvSpPr>
                <a:spLocks noChangeShapeType="1"/>
              </p:cNvSpPr>
              <p:nvPr/>
            </p:nvSpPr>
            <p:spPr bwMode="auto">
              <a:xfrm>
                <a:off x="0" y="0"/>
                <a:ext cx="780" cy="2068"/>
              </a:xfrm>
              <a:prstGeom prst="line">
                <a:avLst/>
              </a:prstGeom>
              <a:noFill/>
              <a:ln w="12700" cap="flat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751" name="Line 127"/>
              <p:cNvSpPr>
                <a:spLocks noChangeShapeType="1"/>
              </p:cNvSpPr>
              <p:nvPr/>
            </p:nvSpPr>
            <p:spPr bwMode="auto">
              <a:xfrm>
                <a:off x="0" y="0"/>
                <a:ext cx="840" cy="2032"/>
              </a:xfrm>
              <a:prstGeom prst="line">
                <a:avLst/>
              </a:prstGeom>
              <a:noFill/>
              <a:ln w="12700" cap="flat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752" name="Line 128"/>
              <p:cNvSpPr>
                <a:spLocks noChangeShapeType="1"/>
              </p:cNvSpPr>
              <p:nvPr/>
            </p:nvSpPr>
            <p:spPr bwMode="auto">
              <a:xfrm>
                <a:off x="0" y="0"/>
                <a:ext cx="899" cy="1990"/>
              </a:xfrm>
              <a:prstGeom prst="line">
                <a:avLst/>
              </a:prstGeom>
              <a:noFill/>
              <a:ln w="12700" cap="flat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753" name="Line 129"/>
              <p:cNvSpPr>
                <a:spLocks noChangeShapeType="1"/>
              </p:cNvSpPr>
              <p:nvPr/>
            </p:nvSpPr>
            <p:spPr bwMode="auto">
              <a:xfrm>
                <a:off x="0" y="0"/>
                <a:ext cx="957" cy="1954"/>
              </a:xfrm>
              <a:prstGeom prst="line">
                <a:avLst/>
              </a:prstGeom>
              <a:noFill/>
              <a:ln w="12700" cap="flat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754" name="Line 130"/>
              <p:cNvSpPr>
                <a:spLocks noChangeShapeType="1"/>
              </p:cNvSpPr>
              <p:nvPr/>
            </p:nvSpPr>
            <p:spPr bwMode="auto">
              <a:xfrm>
                <a:off x="0" y="0"/>
                <a:ext cx="1005" cy="1907"/>
              </a:xfrm>
              <a:prstGeom prst="line">
                <a:avLst/>
              </a:prstGeom>
              <a:noFill/>
              <a:ln w="12700" cap="flat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755" name="Line 131"/>
              <p:cNvSpPr>
                <a:spLocks noChangeShapeType="1"/>
              </p:cNvSpPr>
              <p:nvPr/>
            </p:nvSpPr>
            <p:spPr bwMode="auto">
              <a:xfrm>
                <a:off x="0" y="0"/>
                <a:ext cx="1056" cy="1865"/>
              </a:xfrm>
              <a:prstGeom prst="line">
                <a:avLst/>
              </a:prstGeom>
              <a:noFill/>
              <a:ln w="12700" cap="flat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nl-NL"/>
              </a:p>
            </p:txBody>
          </p:sp>
        </p:grpSp>
        <p:sp>
          <p:nvSpPr>
            <p:cNvPr id="26757" name="Line 133"/>
            <p:cNvSpPr>
              <a:spLocks noChangeShapeType="1"/>
            </p:cNvSpPr>
            <p:nvPr/>
          </p:nvSpPr>
          <p:spPr bwMode="auto">
            <a:xfrm>
              <a:off x="1056" y="0"/>
              <a:ext cx="1" cy="2251"/>
            </a:xfrm>
            <a:prstGeom prst="line">
              <a:avLst/>
            </a:prstGeom>
            <a:noFill/>
            <a:ln w="12700" cap="flat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26758" name="Line 134"/>
            <p:cNvSpPr>
              <a:spLocks noChangeShapeType="1"/>
            </p:cNvSpPr>
            <p:nvPr/>
          </p:nvSpPr>
          <p:spPr bwMode="auto">
            <a:xfrm flipH="1">
              <a:off x="972" y="0"/>
              <a:ext cx="84" cy="2251"/>
            </a:xfrm>
            <a:prstGeom prst="line">
              <a:avLst/>
            </a:prstGeom>
            <a:noFill/>
            <a:ln w="12700" cap="flat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26759" name="Line 135"/>
            <p:cNvSpPr>
              <a:spLocks noChangeShapeType="1"/>
            </p:cNvSpPr>
            <p:nvPr/>
          </p:nvSpPr>
          <p:spPr bwMode="auto">
            <a:xfrm flipH="1">
              <a:off x="889" y="0"/>
              <a:ext cx="167" cy="2251"/>
            </a:xfrm>
            <a:prstGeom prst="line">
              <a:avLst/>
            </a:prstGeom>
            <a:noFill/>
            <a:ln w="12700" cap="flat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26760" name="Line 136"/>
            <p:cNvSpPr>
              <a:spLocks noChangeShapeType="1"/>
            </p:cNvSpPr>
            <p:nvPr/>
          </p:nvSpPr>
          <p:spPr bwMode="auto">
            <a:xfrm flipH="1">
              <a:off x="806" y="0"/>
              <a:ext cx="250" cy="2251"/>
            </a:xfrm>
            <a:prstGeom prst="line">
              <a:avLst/>
            </a:prstGeom>
            <a:noFill/>
            <a:ln w="12700" cap="flat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26761" name="Line 137"/>
            <p:cNvSpPr>
              <a:spLocks noChangeShapeType="1"/>
            </p:cNvSpPr>
            <p:nvPr/>
          </p:nvSpPr>
          <p:spPr bwMode="auto">
            <a:xfrm flipH="1">
              <a:off x="726" y="0"/>
              <a:ext cx="330" cy="2228"/>
            </a:xfrm>
            <a:prstGeom prst="line">
              <a:avLst/>
            </a:prstGeom>
            <a:noFill/>
            <a:ln w="12700" cap="flat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26762" name="Line 138"/>
            <p:cNvSpPr>
              <a:spLocks noChangeShapeType="1"/>
            </p:cNvSpPr>
            <p:nvPr/>
          </p:nvSpPr>
          <p:spPr bwMode="auto">
            <a:xfrm flipH="1">
              <a:off x="646" y="0"/>
              <a:ext cx="410" cy="2209"/>
            </a:xfrm>
            <a:prstGeom prst="line">
              <a:avLst/>
            </a:prstGeom>
            <a:noFill/>
            <a:ln w="12700" cap="flat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26763" name="Line 139"/>
            <p:cNvSpPr>
              <a:spLocks noChangeShapeType="1"/>
            </p:cNvSpPr>
            <p:nvPr/>
          </p:nvSpPr>
          <p:spPr bwMode="auto">
            <a:xfrm flipH="1">
              <a:off x="566" y="0"/>
              <a:ext cx="490" cy="2194"/>
            </a:xfrm>
            <a:prstGeom prst="line">
              <a:avLst/>
            </a:prstGeom>
            <a:noFill/>
            <a:ln w="12700" cap="flat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26764" name="Line 140"/>
            <p:cNvSpPr>
              <a:spLocks noChangeShapeType="1"/>
            </p:cNvSpPr>
            <p:nvPr/>
          </p:nvSpPr>
          <p:spPr bwMode="auto">
            <a:xfrm flipH="1">
              <a:off x="488" y="0"/>
              <a:ext cx="568" cy="2174"/>
            </a:xfrm>
            <a:prstGeom prst="line">
              <a:avLst/>
            </a:prstGeom>
            <a:noFill/>
            <a:ln w="12700" cap="flat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26765" name="Line 141"/>
            <p:cNvSpPr>
              <a:spLocks noChangeShapeType="1"/>
            </p:cNvSpPr>
            <p:nvPr/>
          </p:nvSpPr>
          <p:spPr bwMode="auto">
            <a:xfrm flipH="1">
              <a:off x="418" y="0"/>
              <a:ext cx="638" cy="2126"/>
            </a:xfrm>
            <a:prstGeom prst="line">
              <a:avLst/>
            </a:prstGeom>
            <a:noFill/>
            <a:ln w="12700" cap="flat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26766" name="Line 142"/>
            <p:cNvSpPr>
              <a:spLocks noChangeShapeType="1"/>
            </p:cNvSpPr>
            <p:nvPr/>
          </p:nvSpPr>
          <p:spPr bwMode="auto">
            <a:xfrm flipH="1">
              <a:off x="345" y="0"/>
              <a:ext cx="711" cy="2105"/>
            </a:xfrm>
            <a:prstGeom prst="line">
              <a:avLst/>
            </a:prstGeom>
            <a:noFill/>
            <a:ln w="12700" cap="flat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26767" name="Line 143"/>
            <p:cNvSpPr>
              <a:spLocks noChangeShapeType="1"/>
            </p:cNvSpPr>
            <p:nvPr/>
          </p:nvSpPr>
          <p:spPr bwMode="auto">
            <a:xfrm flipH="1">
              <a:off x="276" y="0"/>
              <a:ext cx="780" cy="2068"/>
            </a:xfrm>
            <a:prstGeom prst="line">
              <a:avLst/>
            </a:prstGeom>
            <a:noFill/>
            <a:ln w="12700" cap="flat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26768" name="Line 144"/>
            <p:cNvSpPr>
              <a:spLocks noChangeShapeType="1"/>
            </p:cNvSpPr>
            <p:nvPr/>
          </p:nvSpPr>
          <p:spPr bwMode="auto">
            <a:xfrm flipH="1">
              <a:off x="215" y="0"/>
              <a:ext cx="841" cy="2032"/>
            </a:xfrm>
            <a:prstGeom prst="line">
              <a:avLst/>
            </a:prstGeom>
            <a:noFill/>
            <a:ln w="12700" cap="flat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26769" name="Line 145"/>
            <p:cNvSpPr>
              <a:spLocks noChangeShapeType="1"/>
            </p:cNvSpPr>
            <p:nvPr/>
          </p:nvSpPr>
          <p:spPr bwMode="auto">
            <a:xfrm flipH="1">
              <a:off x="156" y="0"/>
              <a:ext cx="900" cy="1990"/>
            </a:xfrm>
            <a:prstGeom prst="line">
              <a:avLst/>
            </a:prstGeom>
            <a:noFill/>
            <a:ln w="12700" cap="flat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26770" name="Line 146"/>
            <p:cNvSpPr>
              <a:spLocks noChangeShapeType="1"/>
            </p:cNvSpPr>
            <p:nvPr/>
          </p:nvSpPr>
          <p:spPr bwMode="auto">
            <a:xfrm flipH="1">
              <a:off x="99" y="0"/>
              <a:ext cx="957" cy="1954"/>
            </a:xfrm>
            <a:prstGeom prst="line">
              <a:avLst/>
            </a:prstGeom>
            <a:noFill/>
            <a:ln w="12700" cap="flat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26771" name="Line 147"/>
            <p:cNvSpPr>
              <a:spLocks noChangeShapeType="1"/>
            </p:cNvSpPr>
            <p:nvPr/>
          </p:nvSpPr>
          <p:spPr bwMode="auto">
            <a:xfrm flipH="1">
              <a:off x="50" y="0"/>
              <a:ext cx="1006" cy="1907"/>
            </a:xfrm>
            <a:prstGeom prst="line">
              <a:avLst/>
            </a:prstGeom>
            <a:noFill/>
            <a:ln w="12700" cap="flat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26772" name="Line 148"/>
            <p:cNvSpPr>
              <a:spLocks noChangeShapeType="1"/>
            </p:cNvSpPr>
            <p:nvPr/>
          </p:nvSpPr>
          <p:spPr bwMode="auto">
            <a:xfrm flipH="1">
              <a:off x="0" y="0"/>
              <a:ext cx="1056" cy="1865"/>
            </a:xfrm>
            <a:prstGeom prst="line">
              <a:avLst/>
            </a:prstGeom>
            <a:noFill/>
            <a:ln w="12700" cap="flat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sp>
        <p:nvSpPr>
          <p:cNvPr id="26774" name="Rectangle 150"/>
          <p:cNvSpPr>
            <a:spLocks/>
          </p:cNvSpPr>
          <p:nvPr/>
        </p:nvSpPr>
        <p:spPr bwMode="auto">
          <a:xfrm>
            <a:off x="2089150" y="7978775"/>
            <a:ext cx="8801100" cy="10795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spcBef>
                <a:spcPts val="2000"/>
              </a:spcBef>
            </a:pPr>
            <a:r>
              <a:rPr lang="en-US" sz="340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At least 180 degrees of data are required for image reconstruction</a:t>
            </a:r>
          </a:p>
        </p:txBody>
      </p:sp>
      <p:grpSp>
        <p:nvGrpSpPr>
          <p:cNvPr id="26781" name="Group 157"/>
          <p:cNvGrpSpPr>
            <a:grpSpLocks/>
          </p:cNvGrpSpPr>
          <p:nvPr/>
        </p:nvGrpSpPr>
        <p:grpSpPr bwMode="auto">
          <a:xfrm>
            <a:off x="5513388" y="2012950"/>
            <a:ext cx="1539875" cy="1798638"/>
            <a:chOff x="0" y="0"/>
            <a:chExt cx="969" cy="1133"/>
          </a:xfrm>
        </p:grpSpPr>
        <p:sp>
          <p:nvSpPr>
            <p:cNvPr id="26775" name="Rectangle 151"/>
            <p:cNvSpPr>
              <a:spLocks/>
            </p:cNvSpPr>
            <p:nvPr/>
          </p:nvSpPr>
          <p:spPr bwMode="auto">
            <a:xfrm>
              <a:off x="0" y="0"/>
              <a:ext cx="969" cy="26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58702" bIns="0" anchor="ctr">
              <a:spAutoFit/>
            </a:bodyPr>
            <a:lstStyle/>
            <a:p>
              <a:pPr marL="57150"/>
              <a:r>
                <a:rPr lang="en-US" sz="2200">
                  <a:solidFill>
                    <a:srgbClr val="FAFD00"/>
                  </a:solidFill>
                  <a:latin typeface="Arial Bold" charset="0"/>
                  <a:ea typeface="Arial Bold" charset="0"/>
                  <a:cs typeface="Arial Bold" charset="0"/>
                  <a:sym typeface="Arial Bold" charset="0"/>
                </a:rPr>
                <a:t>X-ray tube</a:t>
              </a:r>
            </a:p>
          </p:txBody>
        </p:sp>
        <p:grpSp>
          <p:nvGrpSpPr>
            <p:cNvPr id="26780" name="Group 156"/>
            <p:cNvGrpSpPr>
              <a:grpSpLocks/>
            </p:cNvGrpSpPr>
            <p:nvPr/>
          </p:nvGrpSpPr>
          <p:grpSpPr bwMode="auto">
            <a:xfrm>
              <a:off x="191" y="295"/>
              <a:ext cx="568" cy="838"/>
              <a:chOff x="0" y="0"/>
              <a:chExt cx="568" cy="837"/>
            </a:xfrm>
          </p:grpSpPr>
          <p:sp>
            <p:nvSpPr>
              <p:cNvPr id="26776" name="AutoShape 152"/>
              <p:cNvSpPr>
                <a:spLocks/>
              </p:cNvSpPr>
              <p:nvPr/>
            </p:nvSpPr>
            <p:spPr bwMode="auto">
              <a:xfrm>
                <a:off x="119" y="331"/>
                <a:ext cx="329" cy="506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454545"/>
                  </a:gs>
                  <a:gs pos="50000">
                    <a:srgbClr val="969696"/>
                  </a:gs>
                  <a:gs pos="100000">
                    <a:srgbClr val="454545"/>
                  </a:gs>
                </a:gsLst>
                <a:lin ang="0" scaled="1"/>
              </a:gradFill>
              <a:ln w="12700" cap="flat">
                <a:noFill/>
                <a:miter lim="800000"/>
                <a:headEnd type="none" w="med" len="med"/>
                <a:tailEnd type="none" w="med" len="med"/>
              </a:ln>
              <a:effectLst>
                <a:outerShdw algn="ctr" rotWithShape="0">
                  <a:schemeClr val="bg2">
                    <a:alpha val="79999"/>
                  </a:schemeClr>
                </a:outerShdw>
              </a:effectLst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777" name="Rectangle 153"/>
              <p:cNvSpPr>
                <a:spLocks/>
              </p:cNvSpPr>
              <p:nvPr/>
            </p:nvSpPr>
            <p:spPr bwMode="auto">
              <a:xfrm>
                <a:off x="47" y="0"/>
                <a:ext cx="474" cy="568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800000"/>
                <a:headEnd type="none" w="med" len="med"/>
                <a:tailEnd type="none" w="med" len="med"/>
              </a:ln>
              <a:effectLst>
                <a:outerShdw algn="ctr" rotWithShape="0">
                  <a:schemeClr val="bg2">
                    <a:alpha val="79999"/>
                  </a:schemeClr>
                </a:outerShdw>
              </a:effectLst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778" name="Oval 154"/>
              <p:cNvSpPr>
                <a:spLocks/>
              </p:cNvSpPr>
              <p:nvPr/>
            </p:nvSpPr>
            <p:spPr bwMode="auto">
              <a:xfrm>
                <a:off x="0" y="0"/>
                <a:ext cx="568" cy="568"/>
              </a:xfrm>
              <a:prstGeom prst="ellipse">
                <a:avLst/>
              </a:prstGeom>
              <a:gradFill rotWithShape="0">
                <a:gsLst>
                  <a:gs pos="0">
                    <a:srgbClr val="000000"/>
                  </a:gs>
                  <a:gs pos="100000">
                    <a:srgbClr val="EAEAEA"/>
                  </a:gs>
                </a:gsLst>
                <a:path path="rect">
                  <a:fillToRect l="50000" t="50000" r="50000" b="50000"/>
                </a:path>
              </a:gradFill>
              <a:ln w="12700" cap="flat">
                <a:noFill/>
                <a:miter lim="800000"/>
                <a:headEnd type="none" w="med" len="med"/>
                <a:tailEnd type="none" w="med" len="med"/>
              </a:ln>
              <a:effectLst>
                <a:outerShdw algn="ctr" rotWithShape="0">
                  <a:schemeClr val="bg2">
                    <a:alpha val="79999"/>
                  </a:schemeClr>
                </a:outerShdw>
              </a:effectLst>
            </p:spPr>
            <p:txBody>
              <a:bodyPr lIns="0" tIns="0" rIns="0" bIns="0"/>
              <a:lstStyle/>
              <a:p>
                <a:endParaRPr lang="nl-NL"/>
              </a:p>
            </p:txBody>
          </p:sp>
          <p:sp>
            <p:nvSpPr>
              <p:cNvPr id="26779" name="Oval 155"/>
              <p:cNvSpPr>
                <a:spLocks/>
              </p:cNvSpPr>
              <p:nvPr/>
            </p:nvSpPr>
            <p:spPr bwMode="auto">
              <a:xfrm>
                <a:off x="94" y="94"/>
                <a:ext cx="380" cy="380"/>
              </a:xfrm>
              <a:prstGeom prst="ellipse">
                <a:avLst/>
              </a:prstGeom>
              <a:gradFill rotWithShape="0">
                <a:gsLst>
                  <a:gs pos="0">
                    <a:srgbClr val="6C6C6C"/>
                  </a:gs>
                  <a:gs pos="50000">
                    <a:srgbClr val="EAEAEA"/>
                  </a:gs>
                  <a:gs pos="100000">
                    <a:srgbClr val="6C6C6C"/>
                  </a:gs>
                </a:gsLst>
                <a:lin ang="2700000" scaled="1"/>
              </a:gradFill>
              <a:ln w="9525" cap="flat">
                <a:noFill/>
                <a:round/>
                <a:headEnd type="none" w="med" len="med"/>
                <a:tailEnd type="none" w="med" len="med"/>
              </a:ln>
              <a:effectLst>
                <a:outerShdw algn="ctr" rotWithShape="0">
                  <a:schemeClr val="bg2">
                    <a:alpha val="79999"/>
                  </a:schemeClr>
                </a:outerShdw>
              </a:effectLst>
            </p:spPr>
            <p:txBody>
              <a:bodyPr lIns="0" tIns="0" rIns="0" bIns="0"/>
              <a:lstStyle/>
              <a:p>
                <a:endParaRPr lang="nl-NL"/>
              </a:p>
            </p:txBody>
          </p:sp>
        </p:grpSp>
      </p:grpSp>
      <p:sp>
        <p:nvSpPr>
          <p:cNvPr id="26782" name="Rectangle 158"/>
          <p:cNvSpPr>
            <a:spLocks/>
          </p:cNvSpPr>
          <p:nvPr/>
        </p:nvSpPr>
        <p:spPr bwMode="auto">
          <a:xfrm>
            <a:off x="2670175" y="488950"/>
            <a:ext cx="7654925" cy="1041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6400" b="1">
                <a:solidFill>
                  <a:schemeClr val="tx1"/>
                </a:solidFill>
                <a:ea typeface="Gill Sans" charset="0"/>
                <a:cs typeface="Gill Sans" charset="0"/>
              </a:rPr>
              <a:t>CT data collection</a:t>
            </a:r>
          </a:p>
        </p:txBody>
      </p:sp>
      <p:sp>
        <p:nvSpPr>
          <p:cNvPr id="26783" name="Rectangle 159"/>
          <p:cNvSpPr>
            <a:spLocks/>
          </p:cNvSpPr>
          <p:nvPr/>
        </p:nvSpPr>
        <p:spPr bwMode="auto">
          <a:xfrm>
            <a:off x="8669338" y="1803400"/>
            <a:ext cx="4635500" cy="622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a typeface="Gill Sans" charset="0"/>
                <a:cs typeface="Gill Sans" charset="0"/>
              </a:rPr>
              <a:t>rotatie tijd 270 ms!!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74" grpId="0" autoUpdateAnimBg="0"/>
      <p:bldP spid="2678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" y="30163"/>
            <a:ext cx="12912725" cy="9698037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>
            <p:ph type="body" idx="1"/>
          </p:nvPr>
        </p:nvSpPr>
        <p:spPr>
          <a:xfrm>
            <a:off x="762000" y="1778000"/>
            <a:ext cx="10464800" cy="7213600"/>
          </a:xfrm>
          <a:ln/>
        </p:spPr>
        <p:txBody>
          <a:bodyPr lIns="38100" tIns="38100" rIns="38100" bIns="38100" anchor="t"/>
          <a:lstStyle/>
          <a:p>
            <a:pPr marL="850900">
              <a:lnSpc>
                <a:spcPct val="80000"/>
              </a:lnSpc>
              <a:spcBef>
                <a:spcPct val="0"/>
              </a:spcBef>
              <a:buClr>
                <a:srgbClr val="FFC000"/>
              </a:buClr>
              <a:buSzPct val="100000"/>
              <a:buFont typeface="Arial" charset="0"/>
              <a:buChar char="•"/>
            </a:pPr>
            <a:r>
              <a:rPr lang="en-US">
                <a:solidFill>
                  <a:srgbClr val="FFC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Multislice scanners (MSCT), multi detector (MDCT)</a:t>
            </a:r>
            <a:endParaRPr lang="en-US">
              <a:latin typeface="Lucida Grande" charset="0"/>
              <a:sym typeface="Lucida Grande" charset="0"/>
            </a:endParaRPr>
          </a:p>
          <a:p>
            <a:pPr marL="1295400" lvl="1">
              <a:lnSpc>
                <a:spcPct val="80000"/>
              </a:lnSpc>
              <a:spcBef>
                <a:spcPts val="1000"/>
              </a:spcBef>
              <a:buClr>
                <a:srgbClr val="FFC000"/>
              </a:buClr>
              <a:buSzPct val="100000"/>
              <a:buFont typeface="Arial" charset="0"/>
              <a:buChar char="•"/>
            </a:pPr>
            <a:r>
              <a:rPr lang="en-US" sz="3600">
                <a:solidFill>
                  <a:srgbClr val="FFC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combi met PET </a:t>
            </a:r>
            <a:endParaRPr lang="en-US" sz="3600">
              <a:latin typeface="Lucida Grande" charset="0"/>
              <a:sym typeface="Lucida Grande" charset="0"/>
            </a:endParaRPr>
          </a:p>
          <a:p>
            <a:pPr marL="1295400" lvl="1">
              <a:lnSpc>
                <a:spcPct val="80000"/>
              </a:lnSpc>
              <a:spcBef>
                <a:spcPts val="1000"/>
              </a:spcBef>
              <a:buClr>
                <a:srgbClr val="FFC000"/>
              </a:buClr>
              <a:buSzPct val="100000"/>
              <a:buFont typeface="Arial" charset="0"/>
              <a:buChar char="•"/>
            </a:pPr>
            <a:r>
              <a:rPr lang="en-US" sz="3600">
                <a:solidFill>
                  <a:srgbClr val="FFC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4-16-40-</a:t>
            </a:r>
            <a:r>
              <a:rPr lang="en-US" sz="3600">
                <a:solidFill>
                  <a:srgbClr val="FF2712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64</a:t>
            </a:r>
            <a:r>
              <a:rPr lang="en-US" sz="3600">
                <a:solidFill>
                  <a:srgbClr val="FFC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-</a:t>
            </a:r>
            <a:r>
              <a:rPr lang="en-US" sz="3600">
                <a:solidFill>
                  <a:srgbClr val="FF2712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128</a:t>
            </a:r>
            <a:r>
              <a:rPr lang="en-US" sz="3600">
                <a:solidFill>
                  <a:srgbClr val="FFC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-</a:t>
            </a:r>
            <a:r>
              <a:rPr lang="en-US" sz="3600">
                <a:solidFill>
                  <a:srgbClr val="FF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256</a:t>
            </a:r>
            <a:r>
              <a:rPr lang="en-US" sz="3600">
                <a:solidFill>
                  <a:srgbClr val="F3EB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-</a:t>
            </a:r>
            <a:r>
              <a:rPr lang="en-US" sz="3600">
                <a:solidFill>
                  <a:srgbClr val="FF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320</a:t>
            </a:r>
            <a:r>
              <a:rPr lang="en-US" sz="3600">
                <a:solidFill>
                  <a:srgbClr val="FFC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slice</a:t>
            </a:r>
            <a:endParaRPr lang="en-US" sz="3600">
              <a:latin typeface="Lucida Grande" charset="0"/>
              <a:sym typeface="Lucida Grande" charset="0"/>
            </a:endParaRPr>
          </a:p>
          <a:p>
            <a:pPr marL="1295400" lvl="1">
              <a:lnSpc>
                <a:spcPct val="80000"/>
              </a:lnSpc>
              <a:spcBef>
                <a:spcPts val="1000"/>
              </a:spcBef>
              <a:buClr>
                <a:srgbClr val="FFC000"/>
              </a:buClr>
              <a:buSzPct val="100000"/>
              <a:buFont typeface="Arial" charset="0"/>
              <a:buChar char="•"/>
            </a:pPr>
            <a:r>
              <a:rPr lang="en-US" sz="3600">
                <a:solidFill>
                  <a:srgbClr val="FFC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Philips, Toshiba, Siemens, GE </a:t>
            </a:r>
            <a:endParaRPr lang="en-US" sz="3600">
              <a:latin typeface="Lucida Grande" charset="0"/>
              <a:sym typeface="Lucida Grande" charset="0"/>
            </a:endParaRPr>
          </a:p>
          <a:p>
            <a:pPr marL="850900">
              <a:lnSpc>
                <a:spcPct val="80000"/>
              </a:lnSpc>
              <a:spcBef>
                <a:spcPts val="1100"/>
              </a:spcBef>
              <a:buClr>
                <a:srgbClr val="FFC000"/>
              </a:buClr>
              <a:buSzPct val="100000"/>
              <a:buFont typeface="Arial" charset="0"/>
              <a:buChar char="•"/>
            </a:pPr>
            <a:r>
              <a:rPr lang="en-US">
                <a:solidFill>
                  <a:srgbClr val="FFC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Dual source scanners (Siemens) </a:t>
            </a:r>
            <a:endParaRPr lang="en-US">
              <a:latin typeface="Lucida Grande" charset="0"/>
              <a:sym typeface="Lucida Grande" charset="0"/>
            </a:endParaRPr>
          </a:p>
          <a:p>
            <a:pPr marL="850900">
              <a:lnSpc>
                <a:spcPct val="80000"/>
              </a:lnSpc>
              <a:spcBef>
                <a:spcPts val="1100"/>
              </a:spcBef>
              <a:buClr>
                <a:srgbClr val="FFC000"/>
              </a:buClr>
              <a:buSzPct val="100000"/>
              <a:buFont typeface="Arial" charset="0"/>
              <a:buChar char="•"/>
            </a:pPr>
            <a:r>
              <a:rPr lang="en-US">
                <a:solidFill>
                  <a:srgbClr val="FFC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Toekomst:</a:t>
            </a:r>
            <a:endParaRPr lang="en-US">
              <a:latin typeface="Lucida Grande" charset="0"/>
              <a:sym typeface="Lucida Grande" charset="0"/>
            </a:endParaRPr>
          </a:p>
          <a:p>
            <a:pPr marL="1295400" lvl="1">
              <a:lnSpc>
                <a:spcPct val="80000"/>
              </a:lnSpc>
              <a:spcBef>
                <a:spcPts val="1000"/>
              </a:spcBef>
              <a:buClr>
                <a:srgbClr val="FFC000"/>
              </a:buClr>
              <a:buSzPct val="100000"/>
              <a:buFont typeface="Arial" charset="0"/>
              <a:buChar char="•"/>
            </a:pPr>
            <a:r>
              <a:rPr lang="en-US" sz="3600">
                <a:solidFill>
                  <a:srgbClr val="FFC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Dual layer scanners</a:t>
            </a:r>
            <a:endParaRPr lang="en-US" sz="3600">
              <a:latin typeface="Lucida Grande" charset="0"/>
              <a:sym typeface="Lucida Grande" charset="0"/>
            </a:endParaRPr>
          </a:p>
          <a:p>
            <a:pPr marL="1295400" lvl="1">
              <a:lnSpc>
                <a:spcPct val="80000"/>
              </a:lnSpc>
              <a:spcBef>
                <a:spcPts val="1000"/>
              </a:spcBef>
              <a:buClr>
                <a:srgbClr val="FFC000"/>
              </a:buClr>
              <a:buSzPct val="100000"/>
              <a:buFont typeface="Arial" charset="0"/>
              <a:buChar char="•"/>
            </a:pPr>
            <a:r>
              <a:rPr lang="en-US" sz="3600">
                <a:solidFill>
                  <a:srgbClr val="FFC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Dual energy scanners</a:t>
            </a:r>
            <a:endParaRPr lang="en-US" sz="3600">
              <a:latin typeface="Lucida Grande" charset="0"/>
              <a:sym typeface="Lucida Grande" charset="0"/>
            </a:endParaRPr>
          </a:p>
          <a:p>
            <a:pPr marL="1295400" lvl="1">
              <a:lnSpc>
                <a:spcPct val="80000"/>
              </a:lnSpc>
              <a:spcBef>
                <a:spcPts val="1000"/>
              </a:spcBef>
              <a:buClr>
                <a:srgbClr val="FFC000"/>
              </a:buClr>
              <a:buSzPct val="100000"/>
              <a:buFont typeface="Arial" charset="0"/>
              <a:buChar char="•"/>
            </a:pPr>
            <a:r>
              <a:rPr lang="en-US" sz="3600">
                <a:solidFill>
                  <a:srgbClr val="FFC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Spectral CCT</a:t>
            </a:r>
            <a:endParaRPr lang="en-US" sz="3600">
              <a:solidFill>
                <a:srgbClr val="FFC000"/>
              </a:solidFill>
              <a:latin typeface="Lucida Grande" charset="0"/>
              <a:sym typeface="Lucida Grande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789613"/>
            <a:ext cx="4892675" cy="3817937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004800" cy="647700"/>
          </a:xfrm>
          <a:prstGeom prst="rect">
            <a:avLst/>
          </a:prstGeom>
          <a:noFill/>
          <a:ln w="3175" cap="flat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838" y="184150"/>
            <a:ext cx="1409700" cy="279400"/>
          </a:xfrm>
          <a:prstGeom prst="rect">
            <a:avLst/>
          </a:prstGeom>
          <a:noFill/>
          <a:ln w="3175" cap="flat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/>
          </p:cNvSpPr>
          <p:nvPr/>
        </p:nvSpPr>
        <p:spPr bwMode="auto">
          <a:xfrm>
            <a:off x="407988" y="9075738"/>
            <a:ext cx="4267200" cy="215900"/>
          </a:xfrm>
          <a:prstGeom prst="rect">
            <a:avLst/>
          </a:prstGeom>
          <a:noFill/>
          <a:ln w="317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BU-CT, DACH, Gerold Krüger, Hamburg</a:t>
            </a:r>
          </a:p>
        </p:txBody>
      </p:sp>
      <p:sp>
        <p:nvSpPr>
          <p:cNvPr id="29700" name="Rectangle 4"/>
          <p:cNvSpPr>
            <a:spLocks noChangeArrowheads="1"/>
          </p:cNvSpPr>
          <p:nvPr>
            <p:ph type="title"/>
          </p:nvPr>
        </p:nvSpPr>
        <p:spPr>
          <a:xfrm>
            <a:off x="557213" y="469900"/>
            <a:ext cx="11888787" cy="1968500"/>
          </a:xfrm>
          <a:ln/>
        </p:spPr>
        <p:txBody>
          <a:bodyPr lIns="50800" tIns="50800" rIns="57799" bIns="50800" anchor="ctr"/>
          <a:lstStyle/>
          <a:p>
            <a:pPr marL="6350"/>
            <a:r>
              <a:rPr lang="en-US"/>
              <a:t>Dose exposure</a:t>
            </a:r>
          </a:p>
        </p:txBody>
      </p:sp>
      <p:sp>
        <p:nvSpPr>
          <p:cNvPr id="29701" name="Rectangle 5"/>
          <p:cNvSpPr>
            <a:spLocks/>
          </p:cNvSpPr>
          <p:nvPr/>
        </p:nvSpPr>
        <p:spPr bwMode="auto">
          <a:xfrm>
            <a:off x="9321800" y="9190038"/>
            <a:ext cx="30480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57799" bIns="0"/>
          <a:lstStyle/>
          <a:p>
            <a:pPr marL="57150" algn="r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2</a:t>
            </a:r>
          </a:p>
        </p:txBody>
      </p:sp>
      <p:pic>
        <p:nvPicPr>
          <p:cNvPr id="29702" name="Picture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763" y="2270125"/>
            <a:ext cx="11722100" cy="6451600"/>
          </a:xfrm>
          <a:prstGeom prst="rect">
            <a:avLst/>
          </a:prstGeom>
          <a:noFill/>
          <a:ln w="3175" cap="flat">
            <a:noFill/>
            <a:miter lim="800000"/>
            <a:headEnd/>
            <a:tailEnd/>
          </a:ln>
        </p:spPr>
      </p:pic>
      <p:sp>
        <p:nvSpPr>
          <p:cNvPr id="29703" name="AutoShape 7"/>
          <p:cNvSpPr>
            <a:spLocks/>
          </p:cNvSpPr>
          <p:nvPr/>
        </p:nvSpPr>
        <p:spPr bwMode="auto">
          <a:xfrm>
            <a:off x="9144000" y="3251200"/>
            <a:ext cx="12192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2960"/>
                </a:moveTo>
                <a:lnTo>
                  <a:pt x="5400" y="12960"/>
                </a:lnTo>
                <a:lnTo>
                  <a:pt x="5400" y="0"/>
                </a:lnTo>
                <a:lnTo>
                  <a:pt x="16200" y="0"/>
                </a:lnTo>
                <a:lnTo>
                  <a:pt x="16200" y="12960"/>
                </a:lnTo>
                <a:lnTo>
                  <a:pt x="21600" y="12960"/>
                </a:lnTo>
                <a:lnTo>
                  <a:pt x="10800" y="21600"/>
                </a:lnTo>
                <a:close/>
                <a:moveTo>
                  <a:pt x="0" y="12960"/>
                </a:moveTo>
              </a:path>
            </a:pathLst>
          </a:custGeom>
          <a:solidFill>
            <a:srgbClr val="7F7F7F"/>
          </a:solidFill>
          <a:ln w="25400" cap="flat">
            <a:solidFill>
              <a:srgbClr val="6B6BC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29704" name="Rectangle 8"/>
          <p:cNvSpPr>
            <a:spLocks/>
          </p:cNvSpPr>
          <p:nvPr/>
        </p:nvSpPr>
        <p:spPr bwMode="auto">
          <a:xfrm>
            <a:off x="8278813" y="8970963"/>
            <a:ext cx="360045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Courtesy: Dr.O. Klass/Dr.M. Hoffmann</a:t>
            </a: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rot="10800000" flipH="1">
            <a:off x="5892800" y="6310313"/>
            <a:ext cx="1588" cy="1125537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29706" name="Rectangle 10"/>
          <p:cNvSpPr>
            <a:spLocks/>
          </p:cNvSpPr>
          <p:nvPr/>
        </p:nvSpPr>
        <p:spPr bwMode="auto">
          <a:xfrm>
            <a:off x="4994275" y="7478713"/>
            <a:ext cx="2346325" cy="1308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57799" bIns="0">
            <a:spAutoFit/>
          </a:bodyPr>
          <a:lstStyle/>
          <a:p>
            <a:pPr marL="57150"/>
            <a:r>
              <a:rPr lang="en-US" sz="2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high end</a:t>
            </a:r>
          </a:p>
          <a:p>
            <a:pPr marL="57150"/>
            <a:r>
              <a:rPr lang="en-US" sz="2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Cardiac - CTa</a:t>
            </a:r>
          </a:p>
          <a:p>
            <a:pPr marL="57150"/>
            <a:r>
              <a:rPr lang="en-US" sz="2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1-3 mSv</a:t>
            </a: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rot="10800000" flipH="1">
            <a:off x="3200400" y="2962275"/>
            <a:ext cx="15875" cy="1693863"/>
          </a:xfrm>
          <a:prstGeom prst="line">
            <a:avLst/>
          </a:prstGeom>
          <a:noFill/>
          <a:ln w="50800" cap="flat">
            <a:solidFill>
              <a:srgbClr val="D90B00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29708" name="Rectangle 12"/>
          <p:cNvSpPr>
            <a:spLocks/>
          </p:cNvSpPr>
          <p:nvPr/>
        </p:nvSpPr>
        <p:spPr bwMode="auto">
          <a:xfrm>
            <a:off x="996950" y="2133600"/>
            <a:ext cx="4432300" cy="774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57799" bIns="0">
            <a:spAutoFit/>
          </a:bodyPr>
          <a:lstStyle/>
          <a:p>
            <a:pPr marL="57150"/>
            <a:r>
              <a:rPr lang="en-US" sz="2400">
                <a:solidFill>
                  <a:schemeClr val="tx1"/>
                </a:solidFill>
                <a:latin typeface="Times New Roman Bold" charset="0"/>
                <a:ea typeface="Times New Roman Bold" charset="0"/>
                <a:cs typeface="Times New Roman Bold" charset="0"/>
                <a:sym typeface="Times New Roman Bold" charset="0"/>
              </a:rPr>
              <a:t>Iterative reconstruction methods</a:t>
            </a:r>
          </a:p>
          <a:p>
            <a:pPr marL="57150"/>
            <a:r>
              <a:rPr lang="en-US" sz="2400">
                <a:solidFill>
                  <a:schemeClr val="tx1"/>
                </a:solidFill>
                <a:latin typeface="Times New Roman Bold" charset="0"/>
                <a:ea typeface="Times New Roman Bold" charset="0"/>
                <a:cs typeface="Times New Roman Bold" charset="0"/>
                <a:sym typeface="Times New Roman Bold" charset="0"/>
              </a:rPr>
              <a:t>0,6-2 mSv</a:t>
            </a:r>
          </a:p>
        </p:txBody>
      </p:sp>
      <p:sp>
        <p:nvSpPr>
          <p:cNvPr id="29709" name="Rectangle 13"/>
          <p:cNvSpPr>
            <a:spLocks/>
          </p:cNvSpPr>
          <p:nvPr/>
        </p:nvSpPr>
        <p:spPr bwMode="auto">
          <a:xfrm>
            <a:off x="0" y="-114300"/>
            <a:ext cx="2590800" cy="762000"/>
          </a:xfrm>
          <a:prstGeom prst="rect">
            <a:avLst/>
          </a:prstGeom>
          <a:solidFill>
            <a:srgbClr val="0044FE"/>
          </a:solidFill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nl-NL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 autoUpdateAnimBg="0"/>
      <p:bldP spid="2970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/>
          </p:cNvSpPr>
          <p:nvPr/>
        </p:nvSpPr>
        <p:spPr bwMode="auto">
          <a:xfrm>
            <a:off x="344488" y="279400"/>
            <a:ext cx="11264900" cy="7239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Current status in coronary artery imaging (64 slice)</a:t>
            </a:r>
          </a:p>
        </p:txBody>
      </p:sp>
      <p:pic>
        <p:nvPicPr>
          <p:cNvPr id="32770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075" y="1354138"/>
            <a:ext cx="11010900" cy="70231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/>
          </p:cNvSpPr>
          <p:nvPr/>
        </p:nvSpPr>
        <p:spPr bwMode="auto">
          <a:xfrm>
            <a:off x="5905500" y="4508500"/>
            <a:ext cx="1184275" cy="7239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tekst</a:t>
            </a:r>
          </a:p>
        </p:txBody>
      </p:sp>
      <p:sp>
        <p:nvSpPr>
          <p:cNvPr id="32772" name="Rectangle 4"/>
          <p:cNvSpPr>
            <a:spLocks/>
          </p:cNvSpPr>
          <p:nvPr/>
        </p:nvSpPr>
        <p:spPr bwMode="auto">
          <a:xfrm>
            <a:off x="6804025" y="9121775"/>
            <a:ext cx="6096000" cy="533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 algn="l"/>
            <a:r>
              <a:rPr lang="en-US" sz="14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CCT;  indications, applications, limitations, and traing requirements </a:t>
            </a:r>
          </a:p>
          <a:p>
            <a:pPr marL="39688" algn="l"/>
            <a:r>
              <a:rPr lang="en-US" sz="14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EHJ (2008) 29, 531-556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963" y="177800"/>
            <a:ext cx="12371387" cy="52324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5016500"/>
            <a:ext cx="5895975" cy="38862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" y="5472113"/>
            <a:ext cx="3759200" cy="3662362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06900" y="5357813"/>
            <a:ext cx="2425700" cy="366712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Leeg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g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Lee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el en opsomming - 2 kolomme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en opsomming - 2 kolomme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en opsomming - 2 kolomm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el en opsomming - rech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en opsomming - rech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en opsomming - rech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el, opsomming en foto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, opsomming en f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, opsomming en f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Foto - verticale weerspiegeling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cale weerspiegeling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verticale weerspiegel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el en opsomming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en opsomming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en opsom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el - bove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- bove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- bov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Foto - verticaa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ca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vertica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Foto - horizontale weerspiegeling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horizontale weerspiegeling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horizontale weerspiegel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Foto - horizontaa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horizonta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horizonta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Titel - midde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- midde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- midd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psomming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69696"/>
      </a:accent1>
      <a:accent2>
        <a:srgbClr val="333399"/>
      </a:accent2>
      <a:accent3>
        <a:srgbClr val="AAAAAA"/>
      </a:accent3>
      <a:accent4>
        <a:srgbClr val="DADADA"/>
      </a:accent4>
      <a:accent5>
        <a:srgbClr val="C9C9C9"/>
      </a:accent5>
      <a:accent6>
        <a:srgbClr val="2D2D8A"/>
      </a:accent6>
      <a:hlink>
        <a:srgbClr val="009999"/>
      </a:hlink>
      <a:folHlink>
        <a:srgbClr val="99CC00"/>
      </a:folHlink>
    </a:clrScheme>
    <a:fontScheme name="Opsomming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Opsom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andaardontwer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Times New Roman"/>
        <a:ea typeface="ヒラギノ明朝 ProN W3"/>
        <a:cs typeface="ヒラギノ明朝 ProN W3"/>
      </a:majorFont>
      <a:minorFont>
        <a:latin typeface="Times New Roman"/>
        <a:ea typeface="ヒラギノ明朝 ProN W3"/>
        <a:cs typeface="ヒラギノ明朝 ProN W3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tandard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1E3EB"/>
      </a:accent1>
      <a:accent2>
        <a:srgbClr val="333399"/>
      </a:accent2>
      <a:accent3>
        <a:srgbClr val="FFFFFF"/>
      </a:accent3>
      <a:accent4>
        <a:srgbClr val="000000"/>
      </a:accent4>
      <a:accent5>
        <a:srgbClr val="DDEFF3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el en subtite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en subtite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en subtit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0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1E3EB"/>
      </a:accent1>
      <a:accent2>
        <a:srgbClr val="333399"/>
      </a:accent2>
      <a:accent3>
        <a:srgbClr val="FFFFFF"/>
      </a:accent3>
      <a:accent4>
        <a:srgbClr val="000000"/>
      </a:accent4>
      <a:accent5>
        <a:srgbClr val="DDEFF3"/>
      </a:accent5>
      <a:accent6>
        <a:srgbClr val="2D2D8A"/>
      </a:accent6>
      <a:hlink>
        <a:srgbClr val="009999"/>
      </a:hlink>
      <a:folHlink>
        <a:srgbClr val="99CC00"/>
      </a:folHlink>
    </a:clrScheme>
    <a:fontScheme name="40_Default Design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40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RSNA_2011_CT___OFFICIAL TEMPLATE">
  <a:themeElements>
    <a:clrScheme name="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91C7FF"/>
      </a:accent1>
      <a:accent2>
        <a:srgbClr val="333399"/>
      </a:accent2>
      <a:accent3>
        <a:srgbClr val="AAAAAA"/>
      </a:accent3>
      <a:accent4>
        <a:srgbClr val="000000"/>
      </a:accent4>
      <a:accent5>
        <a:srgbClr val="C7E0F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RSNA_2011_CT___OFFICIAL TEMPLATE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3_RSNA_2011_CT___OFFICIAL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RSNA_2011_CT___OFFICIAL TEMPLATE">
  <a:themeElements>
    <a:clrScheme name="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91C7FF"/>
      </a:accent1>
      <a:accent2>
        <a:srgbClr val="333399"/>
      </a:accent2>
      <a:accent3>
        <a:srgbClr val="AAAAAA"/>
      </a:accent3>
      <a:accent4>
        <a:srgbClr val="000000"/>
      </a:accent4>
      <a:accent5>
        <a:srgbClr val="C7E0F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RSNA_2011_CT___OFFICIAL TEMPLATE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4_RSNA_2011_CT___OFFICIAL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el en opsomming - link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en opsomming - link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en opsomming - link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1026</Words>
  <Characters>0</Characters>
  <Application>Microsoft Office PowerPoint</Application>
  <PresentationFormat>Aangepast</PresentationFormat>
  <Lines>0</Lines>
  <Paragraphs>142</Paragraphs>
  <Slides>23</Slides>
  <Notes>23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13</vt:i4>
      </vt:variant>
      <vt:variant>
        <vt:lpstr>Thema</vt:lpstr>
      </vt:variant>
      <vt:variant>
        <vt:i4>20</vt:i4>
      </vt:variant>
      <vt:variant>
        <vt:lpstr>Diatitels</vt:lpstr>
      </vt:variant>
      <vt:variant>
        <vt:i4>23</vt:i4>
      </vt:variant>
    </vt:vector>
  </HeadingPairs>
  <TitlesOfParts>
    <vt:vector size="56" baseType="lpstr">
      <vt:lpstr>Gill Sans</vt:lpstr>
      <vt:lpstr>ヒラギノ角ゴ ProN W3</vt:lpstr>
      <vt:lpstr>Times New Roman</vt:lpstr>
      <vt:lpstr>ヒラギノ明朝 ProN W3</vt:lpstr>
      <vt:lpstr>Arial</vt:lpstr>
      <vt:lpstr>Wingdings</vt:lpstr>
      <vt:lpstr>Lucida Grande</vt:lpstr>
      <vt:lpstr>Arial Bold</vt:lpstr>
      <vt:lpstr>Times New Roman Bold</vt:lpstr>
      <vt:lpstr>Arial Bold Italic</vt:lpstr>
      <vt:lpstr>Webdings</vt:lpstr>
      <vt:lpstr>ヒラギノ角ゴ ProN W6</vt:lpstr>
      <vt:lpstr>Arial Italic</vt:lpstr>
      <vt:lpstr>Leeg</vt:lpstr>
      <vt:lpstr>Opsomming</vt:lpstr>
      <vt:lpstr>Standaardontwerp</vt:lpstr>
      <vt:lpstr>Standarddesign</vt:lpstr>
      <vt:lpstr>Titel en subtitel</vt:lpstr>
      <vt:lpstr>40_Default Design</vt:lpstr>
      <vt:lpstr>3_RSNA_2011_CT___OFFICIAL TEMPLATE</vt:lpstr>
      <vt:lpstr>4_RSNA_2011_CT___OFFICIAL TEMPLATE</vt:lpstr>
      <vt:lpstr>Titel en opsomming - links</vt:lpstr>
      <vt:lpstr>Titel en opsomming - 2 kolommen</vt:lpstr>
      <vt:lpstr>Titel en opsomming - rechts</vt:lpstr>
      <vt:lpstr>Titel, opsomming en foto</vt:lpstr>
      <vt:lpstr>Foto - verticale weerspiegeling</vt:lpstr>
      <vt:lpstr>Titel en opsomming</vt:lpstr>
      <vt:lpstr>Titel - boven</vt:lpstr>
      <vt:lpstr>Foto - verticaal</vt:lpstr>
      <vt:lpstr>Foto - horizontale weerspiegeling</vt:lpstr>
      <vt:lpstr>Foto - horizontaal</vt:lpstr>
      <vt:lpstr>Titel - midden</vt:lpstr>
      <vt:lpstr>Office-thema</vt:lpstr>
      <vt:lpstr> CT angiografie</vt:lpstr>
      <vt:lpstr>Dia 2</vt:lpstr>
      <vt:lpstr>Dia 3</vt:lpstr>
      <vt:lpstr>Dia 4</vt:lpstr>
      <vt:lpstr>Dia 5</vt:lpstr>
      <vt:lpstr>Dia 6</vt:lpstr>
      <vt:lpstr>Dose exposure</vt:lpstr>
      <vt:lpstr>Dia 8</vt:lpstr>
      <vt:lpstr>Dia 9</vt:lpstr>
      <vt:lpstr>Dia 10</vt:lpstr>
      <vt:lpstr>Dia 11</vt:lpstr>
      <vt:lpstr>Chest Pain Assessment 1463 images reconstructed in 90 s! “ Triple rule out”</vt:lpstr>
      <vt:lpstr>Dia 13</vt:lpstr>
      <vt:lpstr>Dia 14</vt:lpstr>
      <vt:lpstr>Accuracy of Plaque detection</vt:lpstr>
      <vt:lpstr>Dia 16</vt:lpstr>
      <vt:lpstr>Dia 17</vt:lpstr>
      <vt:lpstr>Dia 18</vt:lpstr>
      <vt:lpstr>Dia 19</vt:lpstr>
      <vt:lpstr>Dia 20</vt:lpstr>
      <vt:lpstr>Dia 21</vt:lpstr>
      <vt:lpstr>Improving Positive Predictive Value Anatomy + Perfusion : One Stop Shop @ background radiation</vt:lpstr>
      <vt:lpstr>Dia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CT angiografie</dc:title>
  <dc:subject/>
  <dc:creator/>
  <cp:keywords/>
  <dc:description/>
  <cp:lastModifiedBy>Marianne</cp:lastModifiedBy>
  <cp:revision>1</cp:revision>
  <dcterms:modified xsi:type="dcterms:W3CDTF">2012-02-15T11:19:59Z</dcterms:modified>
</cp:coreProperties>
</file>