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1" r:id="rId2"/>
    <p:sldId id="269" r:id="rId3"/>
    <p:sldId id="266" r:id="rId4"/>
    <p:sldId id="267" r:id="rId5"/>
    <p:sldId id="268" r:id="rId6"/>
    <p:sldId id="272" r:id="rId7"/>
    <p:sldId id="273" r:id="rId8"/>
  </p:sldIdLst>
  <p:sldSz cx="9144000" cy="6858000" type="screen4x3"/>
  <p:notesSz cx="6858000" cy="9144000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AA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996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047F4073-6A64-448E-9C35-48887962171C}" type="datetime1">
              <a:rPr lang="nl-NL"/>
              <a:pPr/>
              <a:t>5-9-2011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l-NL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5F7A333-CC1B-4422-9486-E2478F96E7E3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7A333-CC1B-4422-9486-E2478F96E7E3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7A333-CC1B-4422-9486-E2478F96E7E3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7A333-CC1B-4422-9486-E2478F96E7E3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7A333-CC1B-4422-9486-E2478F96E7E3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7A333-CC1B-4422-9486-E2478F96E7E3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7A333-CC1B-4422-9486-E2478F96E7E3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7A333-CC1B-4422-9486-E2478F96E7E3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5-9-2011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8BC04-6D83-4A23-AC36-0118F414DEDB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5-9-2011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5-9-2011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5-9-2011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5A8E2-13FE-48A1-A741-C2153ED5F8D7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  <p:sp>
        <p:nvSpPr>
          <p:cNvPr id="8" name="Tekstvak 7"/>
          <p:cNvSpPr txBox="1"/>
          <p:nvPr userDrawn="1"/>
        </p:nvSpPr>
        <p:spPr>
          <a:xfrm>
            <a:off x="3474721" y="6014912"/>
            <a:ext cx="5486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Tardif et al. Effects of selective heart rate reduction with </a:t>
            </a:r>
            <a:r>
              <a:rPr lang="en-US" sz="1100" dirty="0" err="1" smtClean="0">
                <a:solidFill>
                  <a:schemeClr val="bg1"/>
                </a:solidFill>
              </a:rPr>
              <a:t>ivabradine</a:t>
            </a:r>
            <a:r>
              <a:rPr lang="en-US" sz="1100" dirty="0" smtClean="0">
                <a:solidFill>
                  <a:schemeClr val="bg1"/>
                </a:solidFill>
              </a:rPr>
              <a:t> on left ventricular </a:t>
            </a:r>
            <a:r>
              <a:rPr lang="en-US" sz="1100" dirty="0" err="1" smtClean="0">
                <a:solidFill>
                  <a:schemeClr val="bg1"/>
                </a:solidFill>
              </a:rPr>
              <a:t>remodelling</a:t>
            </a:r>
            <a:r>
              <a:rPr lang="en-US" sz="1100" dirty="0" smtClean="0">
                <a:solidFill>
                  <a:schemeClr val="bg1"/>
                </a:solidFill>
              </a:rPr>
              <a:t> and function: results from the SHIFT echocardiography </a:t>
            </a:r>
            <a:r>
              <a:rPr lang="en-US" sz="1100" dirty="0" err="1" smtClean="0">
                <a:solidFill>
                  <a:schemeClr val="bg1"/>
                </a:solidFill>
              </a:rPr>
              <a:t>substudy</a:t>
            </a:r>
            <a:r>
              <a:rPr lang="en-US" sz="1100" dirty="0" smtClean="0">
                <a:solidFill>
                  <a:schemeClr val="bg1"/>
                </a:solidFill>
              </a:rPr>
              <a:t>..</a:t>
            </a:r>
            <a:r>
              <a:rPr lang="en-US" sz="1100" baseline="0" dirty="0" smtClean="0">
                <a:solidFill>
                  <a:schemeClr val="bg1"/>
                </a:solidFill>
              </a:rPr>
              <a:t> </a:t>
            </a:r>
            <a:r>
              <a:rPr lang="en-US" sz="1100" i="1" dirty="0" err="1" smtClean="0">
                <a:solidFill>
                  <a:schemeClr val="bg1"/>
                </a:solidFill>
              </a:rPr>
              <a:t>Eur</a:t>
            </a:r>
            <a:r>
              <a:rPr lang="en-US" sz="1100" i="1" dirty="0" smtClean="0">
                <a:solidFill>
                  <a:schemeClr val="bg1"/>
                </a:solidFill>
              </a:rPr>
              <a:t> Heart J 2011</a:t>
            </a:r>
            <a:endParaRPr lang="nl-NL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5-9-2011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1CAB7-B97C-4C01-B7F2-AAA4D152F86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5-9-2011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2BB02-A343-42B6-BF23-ECEDE58C7C86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5-9-2011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5-9-2011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5-9-2011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5-9-2011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5-9-2011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9999C47-799A-435D-A9FA-88FC9ED5CD6A}" type="datetime1">
              <a:rPr lang="nl-NL"/>
              <a:pPr/>
              <a:t>5-9-2011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06C0FE4-2DBC-45FD-8358-E03D77D6666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  <p:sp>
        <p:nvSpPr>
          <p:cNvPr id="8" name="Tekstvak 7"/>
          <p:cNvSpPr txBox="1"/>
          <p:nvPr userDrawn="1"/>
        </p:nvSpPr>
        <p:spPr>
          <a:xfrm>
            <a:off x="3474721" y="6014912"/>
            <a:ext cx="5486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Tardif et al. Effects of selective heart rate reduction with </a:t>
            </a:r>
            <a:r>
              <a:rPr lang="en-US" sz="1100" dirty="0" err="1" smtClean="0">
                <a:solidFill>
                  <a:schemeClr val="bg1"/>
                </a:solidFill>
              </a:rPr>
              <a:t>ivabradine</a:t>
            </a:r>
            <a:r>
              <a:rPr lang="en-US" sz="1100" dirty="0" smtClean="0">
                <a:solidFill>
                  <a:schemeClr val="bg1"/>
                </a:solidFill>
              </a:rPr>
              <a:t> on left ventricular </a:t>
            </a:r>
            <a:r>
              <a:rPr lang="en-US" sz="1100" dirty="0" err="1" smtClean="0">
                <a:solidFill>
                  <a:schemeClr val="bg1"/>
                </a:solidFill>
              </a:rPr>
              <a:t>remodelling</a:t>
            </a:r>
            <a:r>
              <a:rPr lang="en-US" sz="1100" dirty="0" smtClean="0">
                <a:solidFill>
                  <a:schemeClr val="bg1"/>
                </a:solidFill>
              </a:rPr>
              <a:t> and function: results from the SHIFT echocardiography </a:t>
            </a:r>
            <a:r>
              <a:rPr lang="en-US" sz="1100" dirty="0" err="1" smtClean="0">
                <a:solidFill>
                  <a:schemeClr val="bg1"/>
                </a:solidFill>
              </a:rPr>
              <a:t>substudy</a:t>
            </a:r>
            <a:r>
              <a:rPr lang="en-US" sz="1100" dirty="0" smtClean="0">
                <a:solidFill>
                  <a:schemeClr val="bg1"/>
                </a:solidFill>
              </a:rPr>
              <a:t>. </a:t>
            </a:r>
            <a:r>
              <a:rPr lang="en-US" sz="1100" i="1" dirty="0" err="1" smtClean="0">
                <a:solidFill>
                  <a:schemeClr val="bg1"/>
                </a:solidFill>
              </a:rPr>
              <a:t>Eur</a:t>
            </a:r>
            <a:r>
              <a:rPr lang="en-US" sz="1100" i="1" dirty="0" smtClean="0">
                <a:solidFill>
                  <a:schemeClr val="bg1"/>
                </a:solidFill>
              </a:rPr>
              <a:t> Heart J 2011</a:t>
            </a:r>
            <a:endParaRPr lang="nl-NL" sz="11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CvG.n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685800" y="2508250"/>
            <a:ext cx="7772400" cy="1470025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>SHIFT </a:t>
            </a:r>
            <a:r>
              <a:rPr lang="en-US" sz="4000" dirty="0" err="1" smtClean="0">
                <a:solidFill>
                  <a:srgbClr val="FFFF00"/>
                </a:solidFill>
              </a:rPr>
              <a:t>substudies</a:t>
            </a:r>
            <a:r>
              <a:rPr lang="en-US" sz="3200" dirty="0" smtClean="0">
                <a:solidFill>
                  <a:srgbClr val="FFFF00"/>
                </a:solidFill>
              </a:rPr>
              <a:t/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/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Effect van </a:t>
            </a:r>
            <a:r>
              <a:rPr lang="en-US" sz="3200" dirty="0" err="1" smtClean="0">
                <a:solidFill>
                  <a:srgbClr val="FFFF00"/>
                </a:solidFill>
              </a:rPr>
              <a:t>ivabradine</a:t>
            </a:r>
            <a:r>
              <a:rPr lang="en-US" sz="3200" dirty="0" smtClean="0">
                <a:solidFill>
                  <a:srgbClr val="FFFF00"/>
                </a:solidFill>
              </a:rPr>
              <a:t> op LV remodeling en ‘quality of life’ </a:t>
            </a:r>
            <a:r>
              <a:rPr lang="en-US" sz="3200" dirty="0" err="1" smtClean="0">
                <a:solidFill>
                  <a:srgbClr val="FFFF00"/>
                </a:solidFill>
              </a:rPr>
              <a:t>bij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hartfalenpatiënten</a:t>
            </a:r>
            <a:r>
              <a:rPr lang="en-US" sz="3200" dirty="0" smtClean="0">
                <a:solidFill>
                  <a:srgbClr val="FFFF00"/>
                </a:solidFill>
              </a:rPr>
              <a:t/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/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Augustus 2011</a:t>
            </a:r>
            <a:endParaRPr lang="nl-NL" sz="3200" b="1" spc="5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CvG.n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685800" y="2508250"/>
            <a:ext cx="7772400" cy="1470025"/>
          </a:xfrm>
        </p:spPr>
        <p:txBody>
          <a:bodyPr/>
          <a:lstStyle/>
          <a:p>
            <a:r>
              <a:rPr lang="en-US" sz="3200" dirty="0" smtClean="0">
                <a:solidFill>
                  <a:srgbClr val="FFFF00"/>
                </a:solidFill>
              </a:rPr>
              <a:t>Effect van </a:t>
            </a:r>
            <a:r>
              <a:rPr lang="en-US" sz="3200" dirty="0" err="1" smtClean="0">
                <a:solidFill>
                  <a:srgbClr val="FFFF00"/>
                </a:solidFill>
              </a:rPr>
              <a:t>ivabradine</a:t>
            </a:r>
            <a:r>
              <a:rPr lang="en-US" sz="3200" dirty="0" smtClean="0">
                <a:solidFill>
                  <a:srgbClr val="FFFF00"/>
                </a:solidFill>
              </a:rPr>
              <a:t> op </a:t>
            </a:r>
            <a:r>
              <a:rPr lang="en-US" sz="3200" dirty="0" err="1" smtClean="0">
                <a:solidFill>
                  <a:srgbClr val="FFFF00"/>
                </a:solidFill>
              </a:rPr>
              <a:t>linkerventrikel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remodelling</a:t>
            </a:r>
            <a:r>
              <a:rPr lang="en-US" sz="3200" dirty="0" smtClean="0">
                <a:solidFill>
                  <a:srgbClr val="FFFF00"/>
                </a:solidFill>
              </a:rPr>
              <a:t> en </a:t>
            </a:r>
            <a:r>
              <a:rPr lang="en-US" sz="3200" dirty="0" err="1" smtClean="0">
                <a:solidFill>
                  <a:srgbClr val="FFFF00"/>
                </a:solidFill>
              </a:rPr>
              <a:t>functie</a:t>
            </a:r>
            <a:r>
              <a:rPr lang="en-US" sz="3200" dirty="0" smtClean="0">
                <a:solidFill>
                  <a:srgbClr val="FFFF00"/>
                </a:solidFill>
              </a:rPr>
              <a:t>: </a:t>
            </a:r>
            <a:r>
              <a:rPr lang="en-US" sz="3200" dirty="0" err="1" smtClean="0">
                <a:solidFill>
                  <a:srgbClr val="FFFF00"/>
                </a:solidFill>
              </a:rPr>
              <a:t>resultaten</a:t>
            </a:r>
            <a:r>
              <a:rPr lang="en-US" sz="3200" dirty="0" smtClean="0">
                <a:solidFill>
                  <a:srgbClr val="FFFF00"/>
                </a:solidFill>
              </a:rPr>
              <a:t> van de SHIFT </a:t>
            </a:r>
            <a:r>
              <a:rPr lang="nl-NL" sz="3200" dirty="0" err="1" smtClean="0">
                <a:solidFill>
                  <a:srgbClr val="FFFF00"/>
                </a:solidFill>
              </a:rPr>
              <a:t>echocardiografie</a:t>
            </a:r>
            <a:r>
              <a:rPr lang="nl-NL" sz="3200" dirty="0" smtClean="0">
                <a:solidFill>
                  <a:srgbClr val="FFFF00"/>
                </a:solidFill>
              </a:rPr>
              <a:t> substudie</a:t>
            </a:r>
            <a:endParaRPr lang="nl-NL" sz="3200" b="1" spc="50" dirty="0" smtClean="0">
              <a:solidFill>
                <a:srgbClr val="FFFF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474721" y="6014912"/>
            <a:ext cx="5486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Tardif et al. Effects of selective heart rate reduction with </a:t>
            </a:r>
            <a:r>
              <a:rPr lang="en-US" sz="1100" dirty="0" err="1" smtClean="0">
                <a:solidFill>
                  <a:schemeClr val="bg1"/>
                </a:solidFill>
              </a:rPr>
              <a:t>ivabradine</a:t>
            </a:r>
            <a:r>
              <a:rPr lang="en-US" sz="1100" dirty="0" smtClean="0">
                <a:solidFill>
                  <a:schemeClr val="bg1"/>
                </a:solidFill>
              </a:rPr>
              <a:t> on left ventricular </a:t>
            </a:r>
            <a:r>
              <a:rPr lang="en-US" sz="1100" dirty="0" err="1" smtClean="0">
                <a:solidFill>
                  <a:schemeClr val="bg1"/>
                </a:solidFill>
              </a:rPr>
              <a:t>remodelling</a:t>
            </a:r>
            <a:r>
              <a:rPr lang="en-US" sz="1100" dirty="0" smtClean="0">
                <a:solidFill>
                  <a:schemeClr val="bg1"/>
                </a:solidFill>
              </a:rPr>
              <a:t> and function: results from the SHIFT echocardiography </a:t>
            </a:r>
            <a:r>
              <a:rPr lang="en-US" sz="1100" dirty="0" err="1" smtClean="0">
                <a:solidFill>
                  <a:schemeClr val="bg1"/>
                </a:solidFill>
              </a:rPr>
              <a:t>substudy</a:t>
            </a:r>
            <a:r>
              <a:rPr lang="en-US" sz="1100" dirty="0" smtClean="0">
                <a:solidFill>
                  <a:schemeClr val="bg1"/>
                </a:solidFill>
              </a:rPr>
              <a:t>. </a:t>
            </a:r>
            <a:r>
              <a:rPr lang="en-US" sz="1100" i="1" dirty="0" err="1" smtClean="0">
                <a:solidFill>
                  <a:schemeClr val="bg1"/>
                </a:solidFill>
              </a:rPr>
              <a:t>Eur</a:t>
            </a:r>
            <a:r>
              <a:rPr lang="en-US" sz="1100" i="1" dirty="0" smtClean="0">
                <a:solidFill>
                  <a:schemeClr val="bg1"/>
                </a:solidFill>
              </a:rPr>
              <a:t> Heart J 2011</a:t>
            </a:r>
            <a:endParaRPr lang="nl-NL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9323"/>
            <a:ext cx="8229600" cy="1143000"/>
          </a:xfrm>
        </p:spPr>
        <p:txBody>
          <a:bodyPr/>
          <a:lstStyle/>
          <a:p>
            <a:r>
              <a:rPr lang="nl-NL" sz="3200" dirty="0" err="1" smtClean="0">
                <a:solidFill>
                  <a:srgbClr val="FFFF00"/>
                </a:solidFill>
              </a:rPr>
              <a:t>Kaplan-Meier</a:t>
            </a:r>
            <a:r>
              <a:rPr lang="nl-NL" sz="3200" dirty="0" smtClean="0">
                <a:solidFill>
                  <a:srgbClr val="FFFF00"/>
                </a:solidFill>
              </a:rPr>
              <a:t> curve voor het primaire </a:t>
            </a:r>
            <a:r>
              <a:rPr lang="nl-NL" sz="3200" dirty="0" err="1" smtClean="0">
                <a:solidFill>
                  <a:srgbClr val="FFFF00"/>
                </a:solidFill>
              </a:rPr>
              <a:t>eindunt</a:t>
            </a:r>
            <a:r>
              <a:rPr lang="nl-NL" sz="3200" dirty="0" smtClean="0">
                <a:solidFill>
                  <a:srgbClr val="FFFF00"/>
                </a:solidFill>
              </a:rPr>
              <a:t> gerelateerd aan (LVESVI) ≥59 vs.&lt; 59 </a:t>
            </a:r>
            <a:r>
              <a:rPr lang="nl-NL" sz="3200" dirty="0" err="1" smtClean="0">
                <a:solidFill>
                  <a:srgbClr val="FFFF00"/>
                </a:solidFill>
              </a:rPr>
              <a:t>mL</a:t>
            </a:r>
            <a:r>
              <a:rPr lang="nl-NL" sz="3200" dirty="0" smtClean="0">
                <a:solidFill>
                  <a:srgbClr val="FFFF00"/>
                </a:solidFill>
              </a:rPr>
              <a:t>/m</a:t>
            </a:r>
            <a:r>
              <a:rPr lang="nl-NL" sz="3200" baseline="30000" dirty="0" smtClean="0">
                <a:solidFill>
                  <a:srgbClr val="FFFF00"/>
                </a:solidFill>
              </a:rPr>
              <a:t>2</a:t>
            </a:r>
            <a:endParaRPr lang="nl-NL" sz="3200" baseline="30000" dirty="0">
              <a:solidFill>
                <a:srgbClr val="FFFF0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80192" y="1352323"/>
            <a:ext cx="7245351" cy="401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CvG.n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>
                <a:solidFill>
                  <a:srgbClr val="FFFF00"/>
                </a:solidFill>
              </a:rPr>
              <a:t>Conclusies</a:t>
            </a:r>
            <a:endParaRPr lang="nl-NL" sz="3200" b="1" spc="50" dirty="0" smtClean="0">
              <a:solidFill>
                <a:srgbClr val="FFFF00"/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SHIFT hoofdstudie (2010) liet zien gat het gebruik van </a:t>
            </a:r>
            <a:r>
              <a:rPr lang="nl-NL" dirty="0" err="1" smtClean="0">
                <a:solidFill>
                  <a:schemeClr val="bg1"/>
                </a:solidFill>
              </a:rPr>
              <a:t>ivabradine</a:t>
            </a:r>
            <a:r>
              <a:rPr lang="nl-NL" dirty="0" smtClean="0">
                <a:solidFill>
                  <a:schemeClr val="bg1"/>
                </a:solidFill>
              </a:rPr>
              <a:t> bij HF leidt tot een reductie van cardiovasculaire sterfte en HF hospitalisatie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De SHIFT </a:t>
            </a:r>
            <a:r>
              <a:rPr lang="nl-NL" dirty="0" smtClean="0">
                <a:solidFill>
                  <a:schemeClr val="bg1"/>
                </a:solidFill>
              </a:rPr>
              <a:t>ECHO substudie</a:t>
            </a:r>
            <a:r>
              <a:rPr lang="nl-NL" dirty="0" smtClean="0">
                <a:solidFill>
                  <a:schemeClr val="bg1"/>
                </a:solidFill>
              </a:rPr>
              <a:t>: Met gebruik van </a:t>
            </a:r>
            <a:r>
              <a:rPr lang="nl-NL" dirty="0" err="1" smtClean="0">
                <a:solidFill>
                  <a:schemeClr val="bg1"/>
                </a:solidFill>
              </a:rPr>
              <a:t>ivabradine</a:t>
            </a:r>
            <a:r>
              <a:rPr lang="nl-NL" dirty="0" smtClean="0">
                <a:solidFill>
                  <a:schemeClr val="bg1"/>
                </a:solidFill>
              </a:rPr>
              <a:t> een significante reductie in het LV volume en stijging in LVEF na een periode van 8 maanden</a:t>
            </a:r>
          </a:p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474721" y="6014912"/>
            <a:ext cx="5486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Tardif et al. Effects of selective heart rate reduction with </a:t>
            </a:r>
            <a:r>
              <a:rPr lang="en-US" sz="1100" dirty="0" err="1" smtClean="0">
                <a:solidFill>
                  <a:schemeClr val="bg1"/>
                </a:solidFill>
              </a:rPr>
              <a:t>ivabradine</a:t>
            </a:r>
            <a:r>
              <a:rPr lang="en-US" sz="1100" dirty="0" smtClean="0">
                <a:solidFill>
                  <a:schemeClr val="bg1"/>
                </a:solidFill>
              </a:rPr>
              <a:t> on left ventricular </a:t>
            </a:r>
            <a:r>
              <a:rPr lang="en-US" sz="1100" dirty="0" err="1" smtClean="0">
                <a:solidFill>
                  <a:schemeClr val="bg1"/>
                </a:solidFill>
              </a:rPr>
              <a:t>remodelling</a:t>
            </a:r>
            <a:r>
              <a:rPr lang="en-US" sz="1100" dirty="0" smtClean="0">
                <a:solidFill>
                  <a:schemeClr val="bg1"/>
                </a:solidFill>
              </a:rPr>
              <a:t> and function: results from the SHIFT echocardiography </a:t>
            </a:r>
            <a:r>
              <a:rPr lang="en-US" sz="1100" dirty="0" err="1" smtClean="0">
                <a:solidFill>
                  <a:schemeClr val="bg1"/>
                </a:solidFill>
              </a:rPr>
              <a:t>substudy</a:t>
            </a:r>
            <a:r>
              <a:rPr lang="en-US" sz="1100" dirty="0" smtClean="0">
                <a:solidFill>
                  <a:schemeClr val="bg1"/>
                </a:solidFill>
              </a:rPr>
              <a:t>. </a:t>
            </a:r>
            <a:r>
              <a:rPr lang="en-US" sz="1100" i="1" dirty="0" err="1" smtClean="0">
                <a:solidFill>
                  <a:schemeClr val="bg1"/>
                </a:solidFill>
              </a:rPr>
              <a:t>Eur</a:t>
            </a:r>
            <a:r>
              <a:rPr lang="en-US" sz="1100" i="1" dirty="0" smtClean="0">
                <a:solidFill>
                  <a:schemeClr val="bg1"/>
                </a:solidFill>
              </a:rPr>
              <a:t> Heart J 2011</a:t>
            </a:r>
            <a:endParaRPr lang="nl-NL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CvG.n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685800" y="2508250"/>
            <a:ext cx="7772400" cy="1470025"/>
          </a:xfrm>
        </p:spPr>
        <p:txBody>
          <a:bodyPr/>
          <a:lstStyle/>
          <a:p>
            <a:r>
              <a:rPr lang="en-US" sz="3200" dirty="0" smtClean="0">
                <a:solidFill>
                  <a:srgbClr val="FFFF00"/>
                </a:solidFill>
              </a:rPr>
              <a:t>Effect van </a:t>
            </a:r>
            <a:r>
              <a:rPr lang="en-US" sz="3200" dirty="0" err="1" smtClean="0">
                <a:solidFill>
                  <a:srgbClr val="FFFF00"/>
                </a:solidFill>
              </a:rPr>
              <a:t>ivabradine</a:t>
            </a:r>
            <a:r>
              <a:rPr lang="en-US" sz="3200" dirty="0" smtClean="0">
                <a:solidFill>
                  <a:srgbClr val="FFFF00"/>
                </a:solidFill>
              </a:rPr>
              <a:t> op </a:t>
            </a:r>
            <a:r>
              <a:rPr lang="nl-NL" sz="3200" dirty="0" smtClean="0">
                <a:solidFill>
                  <a:srgbClr val="FFFF00"/>
                </a:solidFill>
              </a:rPr>
              <a:t>‘</a:t>
            </a:r>
            <a:r>
              <a:rPr lang="nl-NL" sz="3200" dirty="0" err="1" smtClean="0">
                <a:solidFill>
                  <a:srgbClr val="FFFF00"/>
                </a:solidFill>
              </a:rPr>
              <a:t>quality</a:t>
            </a:r>
            <a:r>
              <a:rPr lang="nl-NL" sz="3200" dirty="0" smtClean="0">
                <a:solidFill>
                  <a:srgbClr val="FFFF00"/>
                </a:solidFill>
              </a:rPr>
              <a:t> of </a:t>
            </a:r>
            <a:r>
              <a:rPr lang="nl-NL" sz="3200" dirty="0" err="1" smtClean="0">
                <a:solidFill>
                  <a:srgbClr val="FFFF00"/>
                </a:solidFill>
              </a:rPr>
              <a:t>life</a:t>
            </a:r>
            <a:r>
              <a:rPr lang="nl-NL" sz="3200" dirty="0" smtClean="0">
                <a:solidFill>
                  <a:srgbClr val="FFFF00"/>
                </a:solidFill>
              </a:rPr>
              <a:t>’ in hartfalen </a:t>
            </a:r>
            <a:r>
              <a:rPr lang="en-US" sz="3200" dirty="0" smtClean="0">
                <a:solidFill>
                  <a:srgbClr val="FFFF00"/>
                </a:solidFill>
              </a:rPr>
              <a:t>: </a:t>
            </a:r>
            <a:r>
              <a:rPr lang="en-US" sz="3200" dirty="0" err="1" smtClean="0">
                <a:solidFill>
                  <a:srgbClr val="FFFF00"/>
                </a:solidFill>
              </a:rPr>
              <a:t>resultaten</a:t>
            </a:r>
            <a:r>
              <a:rPr lang="en-US" sz="3200" dirty="0" smtClean="0">
                <a:solidFill>
                  <a:srgbClr val="FFFF00"/>
                </a:solidFill>
              </a:rPr>
              <a:t> van de SHIFT </a:t>
            </a:r>
            <a:r>
              <a:rPr lang="nl-NL" sz="3200" dirty="0" err="1" smtClean="0">
                <a:solidFill>
                  <a:srgbClr val="FFFF00"/>
                </a:solidFill>
              </a:rPr>
              <a:t>QoL</a:t>
            </a:r>
            <a:r>
              <a:rPr lang="nl-NL" sz="3200" dirty="0" smtClean="0">
                <a:solidFill>
                  <a:srgbClr val="FFFF00"/>
                </a:solidFill>
              </a:rPr>
              <a:t> substudie</a:t>
            </a:r>
            <a:endParaRPr lang="nl-NL" sz="3200" b="1" spc="50" dirty="0" smtClean="0">
              <a:solidFill>
                <a:srgbClr val="FFFF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474721" y="6014912"/>
            <a:ext cx="548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solidFill>
                  <a:schemeClr val="bg1"/>
                </a:solidFill>
              </a:rPr>
              <a:t>Ekman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smtClean="0">
                <a:solidFill>
                  <a:schemeClr val="bg1"/>
                </a:solidFill>
              </a:rPr>
              <a:t>I, et al. Heart rate reduction with </a:t>
            </a:r>
            <a:r>
              <a:rPr lang="en-US" sz="1100" dirty="0" err="1" smtClean="0">
                <a:solidFill>
                  <a:schemeClr val="bg1"/>
                </a:solidFill>
              </a:rPr>
              <a:t>ivabradine</a:t>
            </a:r>
            <a:r>
              <a:rPr lang="en-US" sz="1100" dirty="0" smtClean="0">
                <a:solidFill>
                  <a:schemeClr val="bg1"/>
                </a:solidFill>
              </a:rPr>
              <a:t> and health related quality of life in patients with chronic heart failure: results from the SHIFT study. </a:t>
            </a:r>
            <a:r>
              <a:rPr lang="en-US" sz="1100" i="1" dirty="0" err="1" smtClean="0">
                <a:solidFill>
                  <a:schemeClr val="bg1"/>
                </a:solidFill>
              </a:rPr>
              <a:t>Eur</a:t>
            </a:r>
            <a:r>
              <a:rPr lang="en-US" sz="1100" i="1" dirty="0" smtClean="0">
                <a:solidFill>
                  <a:schemeClr val="bg1"/>
                </a:solidFill>
              </a:rPr>
              <a:t> Heart J 2011</a:t>
            </a:r>
            <a:endParaRPr lang="nl-NL" sz="11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CvG.n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FF00"/>
                </a:solidFill>
              </a:rPr>
              <a:t>Effect van </a:t>
            </a:r>
            <a:r>
              <a:rPr lang="en-US" sz="2800" dirty="0" err="1" smtClean="0">
                <a:solidFill>
                  <a:srgbClr val="FFFF00"/>
                </a:solidFill>
              </a:rPr>
              <a:t>ivabradine</a:t>
            </a:r>
            <a:r>
              <a:rPr lang="en-US" sz="2800" dirty="0" smtClean="0">
                <a:solidFill>
                  <a:srgbClr val="FFFF00"/>
                </a:solidFill>
              </a:rPr>
              <a:t> op </a:t>
            </a:r>
            <a:r>
              <a:rPr lang="nl-NL" sz="2800" dirty="0" smtClean="0">
                <a:solidFill>
                  <a:srgbClr val="FFFF00"/>
                </a:solidFill>
              </a:rPr>
              <a:t>‘</a:t>
            </a:r>
            <a:r>
              <a:rPr lang="nl-NL" sz="2800" dirty="0" err="1" smtClean="0">
                <a:solidFill>
                  <a:srgbClr val="FFFF00"/>
                </a:solidFill>
              </a:rPr>
              <a:t>quality</a:t>
            </a:r>
            <a:r>
              <a:rPr lang="nl-NL" sz="2800" dirty="0" smtClean="0">
                <a:solidFill>
                  <a:srgbClr val="FFFF00"/>
                </a:solidFill>
              </a:rPr>
              <a:t> of </a:t>
            </a:r>
            <a:r>
              <a:rPr lang="nl-NL" sz="2800" dirty="0" err="1" smtClean="0">
                <a:solidFill>
                  <a:srgbClr val="FFFF00"/>
                </a:solidFill>
              </a:rPr>
              <a:t>life</a:t>
            </a:r>
            <a:r>
              <a:rPr lang="nl-NL" sz="2800" dirty="0" smtClean="0">
                <a:solidFill>
                  <a:srgbClr val="FFFF00"/>
                </a:solidFill>
              </a:rPr>
              <a:t>’ in hartfalen</a:t>
            </a:r>
            <a:r>
              <a:rPr lang="en-US" sz="2800" dirty="0" smtClean="0">
                <a:solidFill>
                  <a:srgbClr val="FFFF00"/>
                </a:solidFill>
              </a:rPr>
              <a:t>: </a:t>
            </a:r>
            <a:r>
              <a:rPr lang="nl-NL" sz="2800" dirty="0" smtClean="0">
                <a:solidFill>
                  <a:srgbClr val="FFFF00"/>
                </a:solidFill>
              </a:rPr>
              <a:t>toename in </a:t>
            </a:r>
            <a:r>
              <a:rPr lang="nl-NL" sz="2800" dirty="0" err="1" smtClean="0">
                <a:solidFill>
                  <a:srgbClr val="FFFF00"/>
                </a:solidFill>
              </a:rPr>
              <a:t>HQoL</a:t>
            </a:r>
            <a:r>
              <a:rPr lang="nl-NL" sz="2800" dirty="0" smtClean="0">
                <a:solidFill>
                  <a:srgbClr val="FFFF00"/>
                </a:solidFill>
              </a:rPr>
              <a:t> score bij </a:t>
            </a:r>
            <a:r>
              <a:rPr lang="nl-NL" sz="2800" dirty="0" err="1" smtClean="0">
                <a:solidFill>
                  <a:srgbClr val="FFFF00"/>
                </a:solidFill>
              </a:rPr>
              <a:t>ivabradine</a:t>
            </a:r>
            <a:r>
              <a:rPr lang="nl-NL" sz="2800" dirty="0" smtClean="0">
                <a:solidFill>
                  <a:srgbClr val="FFFF00"/>
                </a:solidFill>
              </a:rPr>
              <a:t> vs. placebo</a:t>
            </a:r>
            <a:endParaRPr lang="nl-NL" sz="2800" b="1" spc="50" dirty="0" smtClean="0">
              <a:solidFill>
                <a:srgbClr val="FFFF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474721" y="6014912"/>
            <a:ext cx="548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solidFill>
                  <a:schemeClr val="bg1"/>
                </a:solidFill>
              </a:rPr>
              <a:t>Ekman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smtClean="0">
                <a:solidFill>
                  <a:schemeClr val="bg1"/>
                </a:solidFill>
              </a:rPr>
              <a:t>I, et al. Heart rate reduction with </a:t>
            </a:r>
            <a:r>
              <a:rPr lang="en-US" sz="1100" dirty="0" err="1" smtClean="0">
                <a:solidFill>
                  <a:schemeClr val="bg1"/>
                </a:solidFill>
              </a:rPr>
              <a:t>ivabradine</a:t>
            </a:r>
            <a:r>
              <a:rPr lang="en-US" sz="1100" dirty="0" smtClean="0">
                <a:solidFill>
                  <a:schemeClr val="bg1"/>
                </a:solidFill>
              </a:rPr>
              <a:t> and health related quality of life in patients with chronic heart failure: results from the SHIFT study. </a:t>
            </a:r>
            <a:r>
              <a:rPr lang="en-US" sz="1100" i="1" dirty="0" err="1" smtClean="0">
                <a:solidFill>
                  <a:schemeClr val="bg1"/>
                </a:solidFill>
              </a:rPr>
              <a:t>Eur</a:t>
            </a:r>
            <a:r>
              <a:rPr lang="en-US" sz="1100" i="1" dirty="0" smtClean="0">
                <a:solidFill>
                  <a:schemeClr val="bg1"/>
                </a:solidFill>
              </a:rPr>
              <a:t> Heart J 2011</a:t>
            </a:r>
            <a:endParaRPr lang="nl-NL" sz="1100" i="1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32554" y="1417638"/>
            <a:ext cx="3455501" cy="395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CvG.n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00"/>
                </a:solidFill>
              </a:rPr>
              <a:t>Conclusies</a:t>
            </a:r>
            <a:endParaRPr lang="nl-NL" sz="2400" b="1" spc="50" dirty="0" smtClean="0">
              <a:solidFill>
                <a:srgbClr val="FFFF00"/>
              </a:solidFill>
            </a:endParaRPr>
          </a:p>
        </p:txBody>
      </p:sp>
      <p:sp>
        <p:nvSpPr>
          <p:cNvPr id="9" name="Tijdelijke aanduiding voor inhoud 8"/>
          <p:cNvSpPr>
            <a:spLocks noGrp="1"/>
          </p:cNvSpPr>
          <p:nvPr>
            <p:ph idx="4294967295"/>
          </p:nvPr>
        </p:nvSpPr>
        <p:spPr>
          <a:xfrm>
            <a:off x="457200" y="1188720"/>
            <a:ext cx="8229600" cy="4525963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Gebruik </a:t>
            </a:r>
            <a:r>
              <a:rPr lang="nl-NL" dirty="0" smtClean="0">
                <a:solidFill>
                  <a:schemeClr val="bg1"/>
                </a:solidFill>
              </a:rPr>
              <a:t>van </a:t>
            </a:r>
            <a:r>
              <a:rPr lang="nl-NL" dirty="0" err="1" smtClean="0">
                <a:solidFill>
                  <a:schemeClr val="bg1"/>
                </a:solidFill>
              </a:rPr>
              <a:t>ivabradine</a:t>
            </a:r>
            <a:r>
              <a:rPr lang="nl-NL" dirty="0" smtClean="0">
                <a:solidFill>
                  <a:schemeClr val="bg1"/>
                </a:solidFill>
              </a:rPr>
              <a:t> leidt tot een significante reductie in LV volume en een stijging van de LVEF 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De </a:t>
            </a:r>
            <a:r>
              <a:rPr lang="nl-NL" dirty="0" smtClean="0">
                <a:solidFill>
                  <a:schemeClr val="bg1"/>
                </a:solidFill>
              </a:rPr>
              <a:t>SHIFT </a:t>
            </a:r>
            <a:r>
              <a:rPr lang="nl-NL" dirty="0" err="1" smtClean="0">
                <a:solidFill>
                  <a:schemeClr val="bg1"/>
                </a:solidFill>
              </a:rPr>
              <a:t>HQoL</a:t>
            </a:r>
            <a:r>
              <a:rPr lang="nl-NL" dirty="0" smtClean="0">
                <a:solidFill>
                  <a:schemeClr val="bg1"/>
                </a:solidFill>
              </a:rPr>
              <a:t> substudie laat zien dat </a:t>
            </a:r>
            <a:r>
              <a:rPr lang="nl-NL" dirty="0" smtClean="0">
                <a:solidFill>
                  <a:schemeClr val="bg1"/>
                </a:solidFill>
              </a:rPr>
              <a:t>de </a:t>
            </a:r>
            <a:r>
              <a:rPr lang="nl-NL" dirty="0" smtClean="0">
                <a:solidFill>
                  <a:schemeClr val="bg1"/>
                </a:solidFill>
              </a:rPr>
              <a:t>hartfrequentieverlaging, </a:t>
            </a:r>
            <a:r>
              <a:rPr lang="nl-NL" dirty="0" smtClean="0">
                <a:solidFill>
                  <a:schemeClr val="bg1"/>
                </a:solidFill>
              </a:rPr>
              <a:t>als gevolg van het gebruik van </a:t>
            </a:r>
            <a:r>
              <a:rPr lang="nl-NL" dirty="0" err="1" smtClean="0">
                <a:solidFill>
                  <a:schemeClr val="bg1"/>
                </a:solidFill>
              </a:rPr>
              <a:t>ivabradine</a:t>
            </a:r>
            <a:r>
              <a:rPr lang="nl-NL" dirty="0" smtClean="0">
                <a:solidFill>
                  <a:schemeClr val="bg1"/>
                </a:solidFill>
              </a:rPr>
              <a:t>, correleert met </a:t>
            </a:r>
            <a:r>
              <a:rPr lang="nl-NL" dirty="0" smtClean="0">
                <a:solidFill>
                  <a:schemeClr val="bg1"/>
                </a:solidFill>
              </a:rPr>
              <a:t>de een </a:t>
            </a:r>
            <a:r>
              <a:rPr lang="nl-NL" dirty="0" smtClean="0">
                <a:solidFill>
                  <a:schemeClr val="bg1"/>
                </a:solidFill>
              </a:rPr>
              <a:t>toename in de door de patiënt beleefde </a:t>
            </a:r>
            <a:r>
              <a:rPr lang="nl-NL" dirty="0" err="1" smtClean="0">
                <a:solidFill>
                  <a:schemeClr val="bg1"/>
                </a:solidFill>
              </a:rPr>
              <a:t>quality</a:t>
            </a:r>
            <a:r>
              <a:rPr lang="nl-NL" dirty="0" smtClean="0">
                <a:solidFill>
                  <a:schemeClr val="bg1"/>
                </a:solidFill>
              </a:rPr>
              <a:t> of </a:t>
            </a:r>
            <a:r>
              <a:rPr lang="nl-NL" dirty="0" err="1" smtClean="0">
                <a:solidFill>
                  <a:schemeClr val="bg1"/>
                </a:solidFill>
              </a:rPr>
              <a:t>life</a:t>
            </a:r>
            <a:r>
              <a:rPr lang="nl-NL" dirty="0" smtClean="0">
                <a:solidFill>
                  <a:schemeClr val="bg1"/>
                </a:solidFill>
              </a:rPr>
              <a:t>. 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474721" y="6014912"/>
            <a:ext cx="548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solidFill>
                  <a:schemeClr val="bg1"/>
                </a:solidFill>
              </a:rPr>
              <a:t>Ekman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smtClean="0">
                <a:solidFill>
                  <a:schemeClr val="bg1"/>
                </a:solidFill>
              </a:rPr>
              <a:t>I, et al. Heart rate reduction with </a:t>
            </a:r>
            <a:r>
              <a:rPr lang="en-US" sz="1100" dirty="0" err="1" smtClean="0">
                <a:solidFill>
                  <a:schemeClr val="bg1"/>
                </a:solidFill>
              </a:rPr>
              <a:t>ivabradine</a:t>
            </a:r>
            <a:r>
              <a:rPr lang="en-US" sz="1100" dirty="0" smtClean="0">
                <a:solidFill>
                  <a:schemeClr val="bg1"/>
                </a:solidFill>
              </a:rPr>
              <a:t> and health related quality of life in </a:t>
            </a:r>
            <a:r>
              <a:rPr lang="en-US" sz="1100" dirty="0" smtClean="0">
                <a:solidFill>
                  <a:schemeClr val="bg1"/>
                </a:solidFill>
              </a:rPr>
              <a:t>patients </a:t>
            </a:r>
            <a:r>
              <a:rPr lang="en-US" sz="1100" dirty="0" smtClean="0">
                <a:solidFill>
                  <a:schemeClr val="bg1"/>
                </a:solidFill>
              </a:rPr>
              <a:t>with chronic heart failure: results from the SHIFT study. </a:t>
            </a:r>
            <a:r>
              <a:rPr lang="en-US" sz="1100" i="1" dirty="0" err="1" smtClean="0">
                <a:solidFill>
                  <a:schemeClr val="bg1"/>
                </a:solidFill>
              </a:rPr>
              <a:t>Eur</a:t>
            </a:r>
            <a:r>
              <a:rPr lang="en-US" sz="1100" i="1" dirty="0" smtClean="0">
                <a:solidFill>
                  <a:schemeClr val="bg1"/>
                </a:solidFill>
              </a:rPr>
              <a:t> Heart J 2011</a:t>
            </a:r>
            <a:endParaRPr lang="nl-NL" sz="11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344</Words>
  <Application>Microsoft Office PowerPoint</Application>
  <PresentationFormat>Diavoorstelling (4:3)</PresentationFormat>
  <Paragraphs>23</Paragraphs>
  <Slides>7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SHIFT substudies  Effect van ivabradine op LV remodeling en ‘quality of life’ bij hartfalenpatiënten  Augustus 2011</vt:lpstr>
      <vt:lpstr>Effect van ivabradine op linkerventrikel remodelling en functie: resultaten van de SHIFT echocardiografie substudie</vt:lpstr>
      <vt:lpstr>Kaplan-Meier curve voor het primaire eindunt gerelateerd aan (LVESVI) ≥59 vs.&lt; 59 mL/m2</vt:lpstr>
      <vt:lpstr>Conclusies</vt:lpstr>
      <vt:lpstr>Effect van ivabradine op ‘quality of life’ in hartfalen : resultaten van de SHIFT QoL substudie</vt:lpstr>
      <vt:lpstr>Effect van ivabradine op ‘quality of life’ in hartfalen: toename in HQoL score bij ivabradine vs. placebo</vt:lpstr>
      <vt:lpstr>Conclusies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Karan</cp:lastModifiedBy>
  <cp:revision>113</cp:revision>
  <dcterms:created xsi:type="dcterms:W3CDTF">2011-05-19T14:41:03Z</dcterms:created>
  <dcterms:modified xsi:type="dcterms:W3CDTF">2011-09-05T11:05:18Z</dcterms:modified>
</cp:coreProperties>
</file>