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83" r:id="rId2"/>
    <p:sldId id="584" r:id="rId3"/>
    <p:sldId id="585" r:id="rId4"/>
    <p:sldId id="597" r:id="rId5"/>
    <p:sldId id="590" r:id="rId6"/>
    <p:sldId id="599" r:id="rId7"/>
    <p:sldId id="591" r:id="rId8"/>
    <p:sldId id="592" r:id="rId9"/>
    <p:sldId id="600" r:id="rId10"/>
    <p:sldId id="593" r:id="rId11"/>
    <p:sldId id="594" r:id="rId12"/>
    <p:sldId id="595" r:id="rId13"/>
    <p:sldId id="596" r:id="rId14"/>
    <p:sldId id="601" r:id="rId15"/>
    <p:sldId id="605" r:id="rId16"/>
    <p:sldId id="598" r:id="rId17"/>
    <p:sldId id="586" r:id="rId18"/>
    <p:sldId id="588" r:id="rId19"/>
    <p:sldId id="558" r:id="rId20"/>
    <p:sldId id="536" r:id="rId21"/>
    <p:sldId id="551" r:id="rId22"/>
    <p:sldId id="579" r:id="rId23"/>
    <p:sldId id="540" r:id="rId24"/>
    <p:sldId id="539" r:id="rId25"/>
    <p:sldId id="541" r:id="rId26"/>
    <p:sldId id="552" r:id="rId27"/>
    <p:sldId id="543" r:id="rId28"/>
    <p:sldId id="544" r:id="rId29"/>
    <p:sldId id="560" r:id="rId30"/>
    <p:sldId id="566" r:id="rId31"/>
    <p:sldId id="568" r:id="rId32"/>
    <p:sldId id="574" r:id="rId33"/>
    <p:sldId id="546" r:id="rId34"/>
    <p:sldId id="587" r:id="rId35"/>
    <p:sldId id="589" r:id="rId36"/>
    <p:sldId id="602" r:id="rId37"/>
    <p:sldId id="606" r:id="rId38"/>
    <p:sldId id="603" r:id="rId39"/>
    <p:sldId id="604" r:id="rId40"/>
    <p:sldId id="607" r:id="rId41"/>
    <p:sldId id="608" r:id="rId42"/>
    <p:sldId id="609" r:id="rId4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111111"/>
    <a:srgbClr val="FDD303"/>
    <a:srgbClr val="0000D2"/>
    <a:srgbClr val="0000AC"/>
    <a:srgbClr val="FFFFCC"/>
    <a:srgbClr val="92CDFA"/>
    <a:srgbClr val="51B0F7"/>
    <a:srgbClr val="0C91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16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98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98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52C4C79-B4BD-41A2-A092-437F0613714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C431C94-007A-43B0-9F33-25091FD27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26979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9014E1-B294-456E-AA59-66FC54A70540}" type="slidenum">
              <a:rPr lang="nl-NL" sz="1200"/>
              <a:pPr algn="r"/>
              <a:t>20</a:t>
            </a:fld>
            <a:endParaRPr 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29027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DF0A13-0728-49E4-A345-F119B7880720}" type="slidenum">
              <a:rPr lang="nl-NL" sz="1200"/>
              <a:pPr algn="r"/>
              <a:t>21</a:t>
            </a:fld>
            <a:endParaRPr 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18CE-124B-4223-BB04-A2B0C2058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A8349-1EC6-41EC-9BBF-CDA10F7784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7D18-3F8E-4710-A4B7-C649DA11A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CB18-4B6B-4A09-8223-0E612CB42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2F4F-855C-42F3-B6E1-ABA8A2453B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20D7-6158-4E1F-B504-A060F9A563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9ABAD-3589-4BD3-B3B1-3CD8F6649D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6C30-DE99-4346-8615-19EBF4353A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D4088-D24F-4C07-8389-AA3062A1E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6F89D-8580-428A-92BA-BD0B02CA7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BEFF-021B-4828-8802-3C240FF39C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2079890-1117-45AE-AFCA-E8D816167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Vasculaire Geneeskunde:</a:t>
            </a:r>
            <a:br>
              <a:rPr lang="en-US" smtClean="0"/>
            </a:br>
            <a:r>
              <a:rPr lang="en-US" smtClean="0"/>
              <a:t>te vangen in richtlijnen?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Yvo Smulders IVG-2011</a:t>
            </a: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Okay, it’s true… but for whom??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0825" y="1600200"/>
            <a:ext cx="85693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nl-NL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For the average trial patient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14650"/>
            <a:ext cx="8229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6189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6084888" y="6237288"/>
            <a:ext cx="1201737" cy="50641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l-NL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Okay, it’s  true … but for whom?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50825" y="1412875"/>
            <a:ext cx="85693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nl-N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average trial patient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9138"/>
            <a:ext cx="8229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86475" y="3476625"/>
            <a:ext cx="244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nl-NL" sz="2400" b="1">
                <a:solidFill>
                  <a:schemeClr val="bg1"/>
                </a:solidFill>
              </a:rPr>
              <a:t>’10% or less…’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4076700"/>
            <a:ext cx="8496300" cy="2401888"/>
            <a:chOff x="204" y="2568"/>
            <a:chExt cx="5352" cy="1513"/>
          </a:xfrm>
        </p:grpSpPr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568"/>
              <a:ext cx="5352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204" y="3793"/>
              <a:ext cx="44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NL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‘…reasons for exclusion are usually trivial, but relevant…’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4813"/>
            <a:ext cx="7062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2411413" y="3213100"/>
          <a:ext cx="4703762" cy="3138488"/>
        </p:xfrm>
        <a:graphic>
          <a:graphicData uri="http://schemas.openxmlformats.org/presentationml/2006/ole">
            <p:oleObj spid="_x0000_s177154" name="Grafiek" r:id="rId4" imgW="6096130" imgH="4067088" progId="MSGraph.Chart.8">
              <p:embed followColorScheme="full"/>
            </p:oleObj>
          </a:graphicData>
        </a:graphic>
      </p:graphicFrame>
      <p:sp>
        <p:nvSpPr>
          <p:cNvPr id="82951" name="Text Box 7"/>
          <p:cNvSpPr txBox="1">
            <a:spLocks noChangeArrowheads="1"/>
          </p:cNvSpPr>
          <p:nvPr/>
        </p:nvSpPr>
        <p:spPr bwMode="auto">
          <a:xfrm rot="-5400000">
            <a:off x="844515" y="4534178"/>
            <a:ext cx="2929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1800"/>
              <a:t>OR bleeding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Epidemiological evidence for </a:t>
            </a:r>
            <a:r>
              <a:rPr lang="en-US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treatments</a:t>
            </a:r>
            <a:endParaRPr lang="en-GB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528" y="1734443"/>
            <a:ext cx="5905028" cy="2630661"/>
            <a:chOff x="385" y="1162"/>
            <a:chExt cx="4899" cy="2428"/>
          </a:xfrm>
        </p:grpSpPr>
        <p:pic>
          <p:nvPicPr>
            <p:cNvPr id="51207" name="Picture 7" descr="BMJ_EBM"/>
            <p:cNvPicPr>
              <a:picLocks noChangeAspect="1" noChangeArrowheads="1"/>
            </p:cNvPicPr>
            <p:nvPr/>
          </p:nvPicPr>
          <p:blipFill>
            <a:blip r:embed="rId2" cstate="print"/>
            <a:srcRect r="909"/>
            <a:stretch>
              <a:fillRect/>
            </a:stretch>
          </p:blipFill>
          <p:spPr bwMode="auto">
            <a:xfrm>
              <a:off x="385" y="1162"/>
              <a:ext cx="4899" cy="2428"/>
            </a:xfrm>
            <a:prstGeom prst="rect">
              <a:avLst/>
            </a:prstGeom>
            <a:noFill/>
          </p:spPr>
        </p:pic>
        <p:pic>
          <p:nvPicPr>
            <p:cNvPr id="51208" name="Picture 8" descr="BMJ_EBM"/>
            <p:cNvPicPr>
              <a:picLocks noChangeAspect="1" noChangeArrowheads="1"/>
            </p:cNvPicPr>
            <p:nvPr/>
          </p:nvPicPr>
          <p:blipFill>
            <a:blip r:embed="rId2" cstate="print"/>
            <a:srcRect l="47249" t="72858" r="15129" b="14044"/>
            <a:stretch>
              <a:fillRect/>
            </a:stretch>
          </p:blipFill>
          <p:spPr bwMode="auto">
            <a:xfrm>
              <a:off x="2726" y="1361"/>
              <a:ext cx="1860" cy="318"/>
            </a:xfrm>
            <a:prstGeom prst="rect">
              <a:avLst/>
            </a:prstGeom>
            <a:noFill/>
          </p:spPr>
        </p:pic>
        <p:pic>
          <p:nvPicPr>
            <p:cNvPr id="51209" name="Picture 9" descr="BMJ_EBM"/>
            <p:cNvPicPr>
              <a:picLocks noChangeAspect="1" noChangeArrowheads="1"/>
            </p:cNvPicPr>
            <p:nvPr/>
          </p:nvPicPr>
          <p:blipFill>
            <a:blip r:embed="rId2" cstate="print"/>
            <a:srcRect l="57808" t="82208"/>
            <a:stretch>
              <a:fillRect/>
            </a:stretch>
          </p:blipFill>
          <p:spPr bwMode="auto">
            <a:xfrm>
              <a:off x="2744" y="2931"/>
              <a:ext cx="2086" cy="432"/>
            </a:xfrm>
            <a:prstGeom prst="rect">
              <a:avLst/>
            </a:prstGeom>
            <a:noFill/>
          </p:spPr>
        </p:pic>
      </p:grpSp>
      <p:sp>
        <p:nvSpPr>
          <p:cNvPr id="8" name="Oval 7"/>
          <p:cNvSpPr/>
          <p:nvPr/>
        </p:nvSpPr>
        <p:spPr bwMode="auto">
          <a:xfrm>
            <a:off x="1692051" y="1844824"/>
            <a:ext cx="1368152" cy="2016224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653136"/>
            <a:ext cx="790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mtClean="0"/>
              <a:t> 36%, waarvan 15 tot 60% niet reproduceerbaar / ‘waar’</a:t>
            </a:r>
          </a:p>
          <a:p>
            <a:pPr>
              <a:buFontTx/>
              <a:buChar char="-"/>
            </a:pPr>
            <a:r>
              <a:rPr lang="en-US" smtClean="0"/>
              <a:t> Voor grofweg 10% van dagelijkse patienten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Veel beter in het cardiovasculaire veld…?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86423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23850" y="2470150"/>
          <a:ext cx="4032250" cy="2690813"/>
        </p:xfrm>
        <a:graphic>
          <a:graphicData uri="http://schemas.openxmlformats.org/presentationml/2006/ole">
            <p:oleObj spid="_x0000_s178178" name="Grafiek" r:id="rId4" imgW="6096130" imgH="4067088" progId="MSGraph.Chart.8">
              <p:embed followColorScheme="full"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4643438" y="2349500"/>
          <a:ext cx="4321175" cy="2882900"/>
        </p:xfrm>
        <a:graphic>
          <a:graphicData uri="http://schemas.openxmlformats.org/presentationml/2006/ole">
            <p:oleObj spid="_x0000_s178179" name="Grafiek" r:id="rId5" imgW="6096130" imgH="4067088" progId="MSGraph.Chart.8">
              <p:embed followColorScheme="full"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52538" y="5264150"/>
            <a:ext cx="6704012" cy="1404938"/>
            <a:chOff x="385" y="3385"/>
            <a:chExt cx="4223" cy="885"/>
          </a:xfrm>
        </p:grpSpPr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385" y="3385"/>
              <a:ext cx="4223" cy="8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2232" name="Picture 8" descr="BMJ_EBM"/>
            <p:cNvPicPr>
              <a:picLocks noChangeAspect="1" noChangeArrowheads="1"/>
            </p:cNvPicPr>
            <p:nvPr/>
          </p:nvPicPr>
          <p:blipFill>
            <a:blip r:embed="rId6" cstate="print"/>
            <a:srcRect r="53195"/>
            <a:stretch>
              <a:fillRect/>
            </a:stretch>
          </p:blipFill>
          <p:spPr bwMode="auto">
            <a:xfrm>
              <a:off x="431" y="3475"/>
              <a:ext cx="771" cy="729"/>
            </a:xfrm>
            <a:prstGeom prst="rect">
              <a:avLst/>
            </a:prstGeom>
            <a:noFill/>
          </p:spPr>
        </p:pic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>
              <a:off x="1416" y="3599"/>
              <a:ext cx="233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We will </a:t>
              </a:r>
              <a:r>
                <a:rPr lang="en-US" sz="2800" b="1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never</a:t>
              </a: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catch up!</a:t>
              </a:r>
              <a:endParaRPr lang="en-GB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Evidence-base is beperkt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Ruimte voor controverse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Richtlijnen maken het verschil niet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voorbeeld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smtClean="0"/>
              <a:t>Hypertensiebehandeling: </a:t>
            </a:r>
          </a:p>
          <a:p>
            <a:pPr>
              <a:buNone/>
            </a:pPr>
            <a:endParaRPr lang="en-US" sz="4000" smtClean="0"/>
          </a:p>
          <a:p>
            <a:pPr>
              <a:buNone/>
            </a:pPr>
            <a:r>
              <a:rPr lang="en-US" smtClean="0"/>
              <a:t>- “streef naar &lt;140 mmHg” </a:t>
            </a:r>
          </a:p>
          <a:p>
            <a:pPr>
              <a:buNone/>
            </a:pPr>
            <a:r>
              <a:rPr lang="en-US" smtClean="0"/>
              <a:t>- “evt &lt;130 bij extra hoog risico / DM”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3" descr="Image"/>
          <p:cNvPicPr>
            <a:picLocks noChangeAspect="1" noChangeArrowheads="1"/>
          </p:cNvPicPr>
          <p:nvPr/>
        </p:nvPicPr>
        <p:blipFill>
          <a:blip r:embed="rId2" cstate="print"/>
          <a:srcRect r="50398"/>
          <a:stretch>
            <a:fillRect/>
          </a:stretch>
        </p:blipFill>
        <p:spPr bwMode="auto">
          <a:xfrm>
            <a:off x="742950" y="1214438"/>
            <a:ext cx="3973513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3" descr="CT s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1450"/>
            <a:ext cx="122396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73638" y="1196975"/>
            <a:ext cx="4081462" cy="5400675"/>
            <a:chOff x="4974359" y="1196752"/>
            <a:chExt cx="4081135" cy="5400600"/>
          </a:xfrm>
        </p:grpSpPr>
        <p:pic>
          <p:nvPicPr>
            <p:cNvPr id="94212" name="Picture 3" descr="Image"/>
            <p:cNvPicPr>
              <a:picLocks noChangeAspect="1" noChangeArrowheads="1"/>
            </p:cNvPicPr>
            <p:nvPr/>
          </p:nvPicPr>
          <p:blipFill>
            <a:blip r:embed="rId4" cstate="print"/>
            <a:srcRect r="49677"/>
            <a:stretch>
              <a:fillRect/>
            </a:stretch>
          </p:blipFill>
          <p:spPr bwMode="auto">
            <a:xfrm>
              <a:off x="4974359" y="1196752"/>
              <a:ext cx="3846113" cy="54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13" name="Picture 6" descr="CV0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7327" y="4468916"/>
              <a:ext cx="1728167" cy="1130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Evidence-base is beperkt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Ruimte voor controverse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Richtlijnen maken het verschil niet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2555875" y="24923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25955" name="Line 4"/>
          <p:cNvSpPr>
            <a:spLocks noChangeShapeType="1"/>
          </p:cNvSpPr>
          <p:nvPr/>
        </p:nvSpPr>
        <p:spPr bwMode="auto">
          <a:xfrm>
            <a:off x="2122488" y="2420938"/>
            <a:ext cx="4683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56" name="Line 5"/>
          <p:cNvSpPr>
            <a:spLocks noChangeShapeType="1"/>
          </p:cNvSpPr>
          <p:nvPr/>
        </p:nvSpPr>
        <p:spPr bwMode="auto">
          <a:xfrm flipV="1">
            <a:off x="2122488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57" name="Line 6"/>
          <p:cNvSpPr>
            <a:spLocks noChangeShapeType="1"/>
          </p:cNvSpPr>
          <p:nvPr/>
        </p:nvSpPr>
        <p:spPr bwMode="auto">
          <a:xfrm flipV="1">
            <a:off x="4500563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58" name="Line 7"/>
          <p:cNvSpPr>
            <a:spLocks noChangeShapeType="1"/>
          </p:cNvSpPr>
          <p:nvPr/>
        </p:nvSpPr>
        <p:spPr bwMode="auto">
          <a:xfrm flipV="1">
            <a:off x="6805613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4284663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1,0</a:t>
            </a:r>
            <a:endParaRPr lang="nl-NL" sz="1200"/>
          </a:p>
        </p:txBody>
      </p:sp>
      <p:sp>
        <p:nvSpPr>
          <p:cNvPr id="125960" name="Text Box 10"/>
          <p:cNvSpPr txBox="1">
            <a:spLocks noChangeArrowheads="1"/>
          </p:cNvSpPr>
          <p:nvPr/>
        </p:nvSpPr>
        <p:spPr bwMode="auto">
          <a:xfrm>
            <a:off x="1979613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0,0</a:t>
            </a:r>
            <a:endParaRPr lang="nl-NL" sz="1200"/>
          </a:p>
        </p:txBody>
      </p:sp>
      <p:sp>
        <p:nvSpPr>
          <p:cNvPr id="125961" name="Line 11"/>
          <p:cNvSpPr>
            <a:spLocks noChangeShapeType="1"/>
          </p:cNvSpPr>
          <p:nvPr/>
        </p:nvSpPr>
        <p:spPr bwMode="auto">
          <a:xfrm flipV="1">
            <a:off x="2627313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62" name="Line 12"/>
          <p:cNvSpPr>
            <a:spLocks noChangeShapeType="1"/>
          </p:cNvSpPr>
          <p:nvPr/>
        </p:nvSpPr>
        <p:spPr bwMode="auto">
          <a:xfrm flipV="1">
            <a:off x="3130550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63" name="Line 13"/>
          <p:cNvSpPr>
            <a:spLocks noChangeShapeType="1"/>
          </p:cNvSpPr>
          <p:nvPr/>
        </p:nvSpPr>
        <p:spPr bwMode="auto">
          <a:xfrm flipV="1">
            <a:off x="4067175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64" name="Line 14"/>
          <p:cNvSpPr>
            <a:spLocks noChangeShapeType="1"/>
          </p:cNvSpPr>
          <p:nvPr/>
        </p:nvSpPr>
        <p:spPr bwMode="auto">
          <a:xfrm flipV="1">
            <a:off x="3635375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65" name="Text Box 15"/>
          <p:cNvSpPr txBox="1">
            <a:spLocks noChangeArrowheads="1"/>
          </p:cNvSpPr>
          <p:nvPr/>
        </p:nvSpPr>
        <p:spPr bwMode="auto">
          <a:xfrm>
            <a:off x="2482850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0,2</a:t>
            </a:r>
            <a:endParaRPr lang="nl-NL" sz="1200"/>
          </a:p>
        </p:txBody>
      </p:sp>
      <p:sp>
        <p:nvSpPr>
          <p:cNvPr id="125966" name="Text Box 16"/>
          <p:cNvSpPr txBox="1">
            <a:spLocks noChangeArrowheads="1"/>
          </p:cNvSpPr>
          <p:nvPr/>
        </p:nvSpPr>
        <p:spPr bwMode="auto">
          <a:xfrm>
            <a:off x="2843213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0,4</a:t>
            </a:r>
            <a:endParaRPr lang="nl-NL" sz="1200"/>
          </a:p>
        </p:txBody>
      </p:sp>
      <p:sp>
        <p:nvSpPr>
          <p:cNvPr id="125967" name="Text Box 17"/>
          <p:cNvSpPr txBox="1">
            <a:spLocks noChangeArrowheads="1"/>
          </p:cNvSpPr>
          <p:nvPr/>
        </p:nvSpPr>
        <p:spPr bwMode="auto">
          <a:xfrm>
            <a:off x="3346450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0,6</a:t>
            </a:r>
            <a:endParaRPr lang="nl-NL" sz="1200"/>
          </a:p>
        </p:txBody>
      </p:sp>
      <p:sp>
        <p:nvSpPr>
          <p:cNvPr id="125968" name="Text Box 18"/>
          <p:cNvSpPr txBox="1">
            <a:spLocks noChangeArrowheads="1"/>
          </p:cNvSpPr>
          <p:nvPr/>
        </p:nvSpPr>
        <p:spPr bwMode="auto">
          <a:xfrm>
            <a:off x="3851275" y="1989138"/>
            <a:ext cx="433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0,8</a:t>
            </a:r>
            <a:endParaRPr lang="nl-NL" sz="1200"/>
          </a:p>
        </p:txBody>
      </p:sp>
      <p:sp>
        <p:nvSpPr>
          <p:cNvPr id="125969" name="Text Box 19"/>
          <p:cNvSpPr txBox="1">
            <a:spLocks noChangeArrowheads="1"/>
          </p:cNvSpPr>
          <p:nvPr/>
        </p:nvSpPr>
        <p:spPr bwMode="auto">
          <a:xfrm>
            <a:off x="4718050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1,2</a:t>
            </a:r>
            <a:endParaRPr lang="nl-NL" sz="1200"/>
          </a:p>
        </p:txBody>
      </p:sp>
      <p:sp>
        <p:nvSpPr>
          <p:cNvPr id="125970" name="Text Box 20"/>
          <p:cNvSpPr txBox="1">
            <a:spLocks noChangeArrowheads="1"/>
          </p:cNvSpPr>
          <p:nvPr/>
        </p:nvSpPr>
        <p:spPr bwMode="auto">
          <a:xfrm>
            <a:off x="5221288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1,4</a:t>
            </a:r>
            <a:endParaRPr lang="nl-NL" sz="1200"/>
          </a:p>
        </p:txBody>
      </p:sp>
      <p:sp>
        <p:nvSpPr>
          <p:cNvPr id="125971" name="Text Box 21"/>
          <p:cNvSpPr txBox="1">
            <a:spLocks noChangeArrowheads="1"/>
          </p:cNvSpPr>
          <p:nvPr/>
        </p:nvSpPr>
        <p:spPr bwMode="auto">
          <a:xfrm>
            <a:off x="5581650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1,6</a:t>
            </a:r>
            <a:endParaRPr lang="nl-NL" sz="1200"/>
          </a:p>
        </p:txBody>
      </p:sp>
      <p:sp>
        <p:nvSpPr>
          <p:cNvPr id="125972" name="Text Box 22"/>
          <p:cNvSpPr txBox="1">
            <a:spLocks noChangeArrowheads="1"/>
          </p:cNvSpPr>
          <p:nvPr/>
        </p:nvSpPr>
        <p:spPr bwMode="auto">
          <a:xfrm>
            <a:off x="6084888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1,8</a:t>
            </a:r>
            <a:endParaRPr lang="nl-NL" sz="1200"/>
          </a:p>
        </p:txBody>
      </p:sp>
      <p:sp>
        <p:nvSpPr>
          <p:cNvPr id="125973" name="Text Box 23"/>
          <p:cNvSpPr txBox="1">
            <a:spLocks noChangeArrowheads="1"/>
          </p:cNvSpPr>
          <p:nvPr/>
        </p:nvSpPr>
        <p:spPr bwMode="auto">
          <a:xfrm>
            <a:off x="6589713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2,0</a:t>
            </a:r>
            <a:endParaRPr lang="nl-NL" sz="1200"/>
          </a:p>
        </p:txBody>
      </p:sp>
      <p:sp>
        <p:nvSpPr>
          <p:cNvPr id="125974" name="Line 24"/>
          <p:cNvSpPr>
            <a:spLocks noChangeShapeType="1"/>
          </p:cNvSpPr>
          <p:nvPr/>
        </p:nvSpPr>
        <p:spPr bwMode="auto">
          <a:xfrm flipV="1">
            <a:off x="4862513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75" name="Line 25"/>
          <p:cNvSpPr>
            <a:spLocks noChangeShapeType="1"/>
          </p:cNvSpPr>
          <p:nvPr/>
        </p:nvSpPr>
        <p:spPr bwMode="auto">
          <a:xfrm flipV="1">
            <a:off x="5365750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76" name="Line 26"/>
          <p:cNvSpPr>
            <a:spLocks noChangeShapeType="1"/>
          </p:cNvSpPr>
          <p:nvPr/>
        </p:nvSpPr>
        <p:spPr bwMode="auto">
          <a:xfrm flipV="1">
            <a:off x="6302375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77" name="Line 27"/>
          <p:cNvSpPr>
            <a:spLocks noChangeShapeType="1"/>
          </p:cNvSpPr>
          <p:nvPr/>
        </p:nvSpPr>
        <p:spPr bwMode="auto">
          <a:xfrm flipV="1">
            <a:off x="5870575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78" name="Text Box 28"/>
          <p:cNvSpPr txBox="1">
            <a:spLocks noChangeArrowheads="1"/>
          </p:cNvSpPr>
          <p:nvPr/>
        </p:nvSpPr>
        <p:spPr bwMode="auto">
          <a:xfrm>
            <a:off x="5868988" y="1628775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Control better</a:t>
            </a:r>
            <a:endParaRPr lang="nl-NL" sz="1200" b="1"/>
          </a:p>
        </p:txBody>
      </p:sp>
      <p:sp>
        <p:nvSpPr>
          <p:cNvPr id="125979" name="Text Box 29"/>
          <p:cNvSpPr txBox="1">
            <a:spLocks noChangeArrowheads="1"/>
          </p:cNvSpPr>
          <p:nvPr/>
        </p:nvSpPr>
        <p:spPr bwMode="auto">
          <a:xfrm>
            <a:off x="1906588" y="1628775"/>
            <a:ext cx="15843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Treatment better</a:t>
            </a:r>
            <a:endParaRPr lang="nl-NL" sz="1200" b="1"/>
          </a:p>
        </p:txBody>
      </p:sp>
      <p:sp>
        <p:nvSpPr>
          <p:cNvPr id="125980" name="Text Box 31"/>
          <p:cNvSpPr txBox="1">
            <a:spLocks noChangeArrowheads="1"/>
          </p:cNvSpPr>
          <p:nvPr/>
        </p:nvSpPr>
        <p:spPr bwMode="auto">
          <a:xfrm>
            <a:off x="1116013" y="2636838"/>
            <a:ext cx="194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Cardiovasculaire sterfte</a:t>
            </a:r>
            <a:endParaRPr lang="nl-NL" sz="1200"/>
          </a:p>
        </p:txBody>
      </p:sp>
      <p:sp>
        <p:nvSpPr>
          <p:cNvPr id="125981" name="Text Box 32"/>
          <p:cNvSpPr txBox="1">
            <a:spLocks noChangeArrowheads="1"/>
          </p:cNvSpPr>
          <p:nvPr/>
        </p:nvSpPr>
        <p:spPr bwMode="auto">
          <a:xfrm>
            <a:off x="1116013" y="3716338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MACE</a:t>
            </a:r>
            <a:endParaRPr lang="nl-NL" sz="1200"/>
          </a:p>
        </p:txBody>
      </p:sp>
      <p:sp>
        <p:nvSpPr>
          <p:cNvPr id="125982" name="Text Box 33"/>
          <p:cNvSpPr txBox="1">
            <a:spLocks noChangeArrowheads="1"/>
          </p:cNvSpPr>
          <p:nvPr/>
        </p:nvSpPr>
        <p:spPr bwMode="auto">
          <a:xfrm>
            <a:off x="1116013" y="4149725"/>
            <a:ext cx="230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Hartfalen</a:t>
            </a:r>
            <a:endParaRPr lang="nl-NL" sz="1200"/>
          </a:p>
        </p:txBody>
      </p:sp>
      <p:sp>
        <p:nvSpPr>
          <p:cNvPr id="125983" name="Rectangle 34"/>
          <p:cNvSpPr>
            <a:spLocks noChangeArrowheads="1"/>
          </p:cNvSpPr>
          <p:nvPr/>
        </p:nvSpPr>
        <p:spPr bwMode="auto">
          <a:xfrm>
            <a:off x="4643438" y="2708275"/>
            <a:ext cx="142875" cy="1444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5984" name="Rectangle 36"/>
          <p:cNvSpPr>
            <a:spLocks noChangeArrowheads="1"/>
          </p:cNvSpPr>
          <p:nvPr/>
        </p:nvSpPr>
        <p:spPr bwMode="auto">
          <a:xfrm>
            <a:off x="4138613" y="3787775"/>
            <a:ext cx="146050" cy="146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5985" name="Rectangle 37"/>
          <p:cNvSpPr>
            <a:spLocks noChangeArrowheads="1"/>
          </p:cNvSpPr>
          <p:nvPr/>
        </p:nvSpPr>
        <p:spPr bwMode="auto">
          <a:xfrm>
            <a:off x="3565525" y="4221163"/>
            <a:ext cx="142875" cy="146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5986" name="Line 38"/>
          <p:cNvSpPr>
            <a:spLocks noChangeShapeType="1"/>
          </p:cNvSpPr>
          <p:nvPr/>
        </p:nvSpPr>
        <p:spPr bwMode="auto">
          <a:xfrm>
            <a:off x="4067175" y="278130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87" name="Text Box 40"/>
          <p:cNvSpPr txBox="1">
            <a:spLocks noChangeArrowheads="1"/>
          </p:cNvSpPr>
          <p:nvPr/>
        </p:nvSpPr>
        <p:spPr bwMode="auto">
          <a:xfrm>
            <a:off x="1116013" y="5084763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</a:rPr>
              <a:t>Cardiovasculaire catastrofes</a:t>
            </a:r>
            <a:endParaRPr lang="nl-NL" sz="1200" b="1">
              <a:solidFill>
                <a:schemeClr val="tx2"/>
              </a:solidFill>
            </a:endParaRPr>
          </a:p>
        </p:txBody>
      </p:sp>
      <p:sp>
        <p:nvSpPr>
          <p:cNvPr id="125988" name="Rectangle 41"/>
          <p:cNvSpPr>
            <a:spLocks noChangeArrowheads="1"/>
          </p:cNvSpPr>
          <p:nvPr/>
        </p:nvSpPr>
        <p:spPr bwMode="auto">
          <a:xfrm>
            <a:off x="3924300" y="5157788"/>
            <a:ext cx="142875" cy="144462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5989" name="Line 42"/>
          <p:cNvSpPr>
            <a:spLocks noChangeShapeType="1"/>
          </p:cNvSpPr>
          <p:nvPr/>
        </p:nvSpPr>
        <p:spPr bwMode="auto">
          <a:xfrm>
            <a:off x="3492500" y="5229225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90" name="Line 43"/>
          <p:cNvSpPr>
            <a:spLocks noChangeShapeType="1"/>
          </p:cNvSpPr>
          <p:nvPr/>
        </p:nvSpPr>
        <p:spPr bwMode="auto">
          <a:xfrm>
            <a:off x="3635375" y="3860800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91" name="Line 44"/>
          <p:cNvSpPr>
            <a:spLocks noChangeShapeType="1"/>
          </p:cNvSpPr>
          <p:nvPr/>
        </p:nvSpPr>
        <p:spPr bwMode="auto">
          <a:xfrm>
            <a:off x="3132138" y="4294188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125992" name="Groep 60"/>
          <p:cNvGrpSpPr>
            <a:grpSpLocks/>
          </p:cNvGrpSpPr>
          <p:nvPr/>
        </p:nvGrpSpPr>
        <p:grpSpPr bwMode="auto">
          <a:xfrm>
            <a:off x="1116013" y="2997200"/>
            <a:ext cx="7632700" cy="284163"/>
            <a:chOff x="1116013" y="2997200"/>
            <a:chExt cx="7632700" cy="284163"/>
          </a:xfrm>
        </p:grpSpPr>
        <p:sp>
          <p:nvSpPr>
            <p:cNvPr id="126009" name="Text Box 30"/>
            <p:cNvSpPr txBox="1">
              <a:spLocks noChangeArrowheads="1"/>
            </p:cNvSpPr>
            <p:nvPr/>
          </p:nvSpPr>
          <p:spPr bwMode="auto">
            <a:xfrm>
              <a:off x="1116013" y="2997200"/>
              <a:ext cx="15827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Totale mortaliteit</a:t>
              </a:r>
              <a:endParaRPr lang="nl-NL" sz="1200" b="1">
                <a:solidFill>
                  <a:schemeClr val="tx2"/>
                </a:solidFill>
              </a:endParaRPr>
            </a:p>
          </p:txBody>
        </p:sp>
        <p:grpSp>
          <p:nvGrpSpPr>
            <p:cNvPr id="126010" name="Groep 59"/>
            <p:cNvGrpSpPr>
              <a:grpSpLocks/>
            </p:cNvGrpSpPr>
            <p:nvPr/>
          </p:nvGrpSpPr>
          <p:grpSpPr bwMode="auto">
            <a:xfrm>
              <a:off x="4500563" y="3068638"/>
              <a:ext cx="863600" cy="146050"/>
              <a:chOff x="4500563" y="3068638"/>
              <a:chExt cx="863600" cy="146050"/>
            </a:xfrm>
          </p:grpSpPr>
          <p:sp>
            <p:nvSpPr>
              <p:cNvPr id="126012" name="Rectangle 35"/>
              <p:cNvSpPr>
                <a:spLocks noChangeArrowheads="1"/>
              </p:cNvSpPr>
              <p:nvPr/>
            </p:nvSpPr>
            <p:spPr bwMode="auto">
              <a:xfrm>
                <a:off x="4787900" y="3068638"/>
                <a:ext cx="144463" cy="14605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013" name="Line 39"/>
              <p:cNvSpPr>
                <a:spLocks noChangeShapeType="1"/>
              </p:cNvSpPr>
              <p:nvPr/>
            </p:nvSpPr>
            <p:spPr bwMode="auto">
              <a:xfrm>
                <a:off x="4500563" y="3141663"/>
                <a:ext cx="863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26011" name="Text Box 45"/>
            <p:cNvSpPr txBox="1">
              <a:spLocks noChangeArrowheads="1"/>
            </p:cNvSpPr>
            <p:nvPr/>
          </p:nvSpPr>
          <p:spPr bwMode="auto">
            <a:xfrm>
              <a:off x="7451725" y="2997200"/>
              <a:ext cx="1296988" cy="284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RR 1.14; p 0.05</a:t>
              </a:r>
              <a:endParaRPr lang="nl-NL" sz="1200">
                <a:solidFill>
                  <a:schemeClr val="tx2"/>
                </a:solidFill>
              </a:endParaRPr>
            </a:p>
          </p:txBody>
        </p:sp>
      </p:grpSp>
      <p:sp>
        <p:nvSpPr>
          <p:cNvPr id="125993" name="Text Box 46"/>
          <p:cNvSpPr txBox="1">
            <a:spLocks noChangeArrowheads="1"/>
          </p:cNvSpPr>
          <p:nvPr/>
        </p:nvSpPr>
        <p:spPr bwMode="auto">
          <a:xfrm>
            <a:off x="7451725" y="2565400"/>
            <a:ext cx="129698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RR 1.11; p 0.42</a:t>
            </a:r>
            <a:endParaRPr lang="nl-NL" sz="1200"/>
          </a:p>
        </p:txBody>
      </p:sp>
      <p:sp>
        <p:nvSpPr>
          <p:cNvPr id="125994" name="Text Box 47"/>
          <p:cNvSpPr txBox="1">
            <a:spLocks noChangeArrowheads="1"/>
          </p:cNvSpPr>
          <p:nvPr/>
        </p:nvSpPr>
        <p:spPr bwMode="auto">
          <a:xfrm>
            <a:off x="7451725" y="5229225"/>
            <a:ext cx="129698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</a:rPr>
              <a:t>RR 0.77; p 0.03</a:t>
            </a:r>
            <a:endParaRPr lang="nl-NL" sz="1200">
              <a:solidFill>
                <a:schemeClr val="tx2"/>
              </a:solidFill>
            </a:endParaRPr>
          </a:p>
        </p:txBody>
      </p:sp>
      <p:sp>
        <p:nvSpPr>
          <p:cNvPr id="125995" name="Text Box 48"/>
          <p:cNvSpPr txBox="1">
            <a:spLocks noChangeArrowheads="1"/>
          </p:cNvSpPr>
          <p:nvPr/>
        </p:nvSpPr>
        <p:spPr bwMode="auto">
          <a:xfrm>
            <a:off x="7451725" y="3789363"/>
            <a:ext cx="12969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RR 0.85; p 0.45</a:t>
            </a:r>
            <a:endParaRPr lang="nl-NL" sz="1200"/>
          </a:p>
        </p:txBody>
      </p:sp>
      <p:sp>
        <p:nvSpPr>
          <p:cNvPr id="125996" name="Text Box 49"/>
          <p:cNvSpPr txBox="1">
            <a:spLocks noChangeArrowheads="1"/>
          </p:cNvSpPr>
          <p:nvPr/>
        </p:nvSpPr>
        <p:spPr bwMode="auto">
          <a:xfrm>
            <a:off x="7451725" y="4221163"/>
            <a:ext cx="12969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RR 0.56; p 0.01</a:t>
            </a:r>
            <a:endParaRPr lang="nl-NL" sz="1200"/>
          </a:p>
        </p:txBody>
      </p:sp>
      <p:sp>
        <p:nvSpPr>
          <p:cNvPr id="125997" name="Line 50"/>
          <p:cNvSpPr>
            <a:spLocks noChangeShapeType="1"/>
          </p:cNvSpPr>
          <p:nvPr/>
        </p:nvSpPr>
        <p:spPr bwMode="auto">
          <a:xfrm flipH="1">
            <a:off x="4500563" y="2205038"/>
            <a:ext cx="0" cy="3600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5998" name="Text Box 51"/>
          <p:cNvSpPr txBox="1">
            <a:spLocks noChangeArrowheads="1"/>
          </p:cNvSpPr>
          <p:nvPr/>
        </p:nvSpPr>
        <p:spPr bwMode="auto">
          <a:xfrm>
            <a:off x="1835150" y="1628775"/>
            <a:ext cx="2232025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200"/>
              <a:t>Behandelgroep beter</a:t>
            </a:r>
          </a:p>
        </p:txBody>
      </p:sp>
      <p:sp>
        <p:nvSpPr>
          <p:cNvPr id="125999" name="Text Box 52"/>
          <p:cNvSpPr txBox="1">
            <a:spLocks noChangeArrowheads="1"/>
          </p:cNvSpPr>
          <p:nvPr/>
        </p:nvSpPr>
        <p:spPr bwMode="auto">
          <a:xfrm>
            <a:off x="5435600" y="1628775"/>
            <a:ext cx="1944688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200"/>
              <a:t>Controlegroep beter</a:t>
            </a:r>
          </a:p>
        </p:txBody>
      </p:sp>
      <p:sp>
        <p:nvSpPr>
          <p:cNvPr id="126000" name="Rectangle 54"/>
          <p:cNvSpPr>
            <a:spLocks noChangeArrowheads="1"/>
          </p:cNvSpPr>
          <p:nvPr/>
        </p:nvSpPr>
        <p:spPr bwMode="auto">
          <a:xfrm>
            <a:off x="3708400" y="4725988"/>
            <a:ext cx="142875" cy="146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6001" name="Line 55"/>
          <p:cNvSpPr>
            <a:spLocks noChangeShapeType="1"/>
          </p:cNvSpPr>
          <p:nvPr/>
        </p:nvSpPr>
        <p:spPr bwMode="auto">
          <a:xfrm>
            <a:off x="3492500" y="479742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6002" name="Text Box 56"/>
          <p:cNvSpPr txBox="1">
            <a:spLocks noChangeArrowheads="1"/>
          </p:cNvSpPr>
          <p:nvPr/>
        </p:nvSpPr>
        <p:spPr bwMode="auto">
          <a:xfrm>
            <a:off x="1116013" y="4652963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CVA</a:t>
            </a:r>
            <a:endParaRPr lang="nl-NL" sz="1200"/>
          </a:p>
        </p:txBody>
      </p:sp>
      <p:sp>
        <p:nvSpPr>
          <p:cNvPr id="126003" name="Text Box 57"/>
          <p:cNvSpPr txBox="1">
            <a:spLocks noChangeArrowheads="1"/>
          </p:cNvSpPr>
          <p:nvPr/>
        </p:nvSpPr>
        <p:spPr bwMode="auto">
          <a:xfrm>
            <a:off x="7451725" y="4724400"/>
            <a:ext cx="129698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RR 0.67; p 0.01</a:t>
            </a:r>
            <a:endParaRPr lang="nl-NL" sz="1200"/>
          </a:p>
        </p:txBody>
      </p:sp>
      <p:sp>
        <p:nvSpPr>
          <p:cNvPr id="126004" name="Rectangle 3"/>
          <p:cNvSpPr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0" tIns="0" rIns="0" bIns="0"/>
          <a:lstStyle/>
          <a:p>
            <a:pPr>
              <a:lnSpc>
                <a:spcPct val="120000"/>
              </a:lnSpc>
            </a:pPr>
            <a:r>
              <a:rPr lang="en-US" sz="4400">
                <a:latin typeface="Arial Narrow" pitchFamily="34" charset="0"/>
              </a:rPr>
              <a:t> </a:t>
            </a:r>
            <a:r>
              <a:rPr lang="en-US" sz="4400"/>
              <a:t>Meta-analyse</a:t>
            </a:r>
            <a:r>
              <a:rPr lang="en-US" sz="4400">
                <a:latin typeface="Arial Narrow" pitchFamily="34" charset="0"/>
              </a:rPr>
              <a:t> 80+</a:t>
            </a:r>
          </a:p>
        </p:txBody>
      </p:sp>
      <p:sp>
        <p:nvSpPr>
          <p:cNvPr id="126005" name="Rechthoek 58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NL" sz="1800"/>
          </a:p>
        </p:txBody>
      </p:sp>
      <p:sp>
        <p:nvSpPr>
          <p:cNvPr id="126006" name="Text Box 1085"/>
          <p:cNvSpPr txBox="1">
            <a:spLocks noChangeArrowheads="1"/>
          </p:cNvSpPr>
          <p:nvPr/>
        </p:nvSpPr>
        <p:spPr bwMode="auto">
          <a:xfrm>
            <a:off x="5724525" y="6381750"/>
            <a:ext cx="3311525" cy="2825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97969" tIns="48984" rIns="97969" bIns="48984">
            <a:spAutoFit/>
          </a:bodyPr>
          <a:lstStyle/>
          <a:p>
            <a:pPr defTabSz="979488" eaLnBrk="0" hangingPunct="0"/>
            <a:r>
              <a:rPr lang="en-GB" altLang="zh-CN" sz="1200">
                <a:ea typeface="宋体"/>
                <a:cs typeface="宋体"/>
              </a:rPr>
              <a:t>Gueyffier et al. </a:t>
            </a:r>
            <a:r>
              <a:rPr lang="en-US" sz="1200" i="1"/>
              <a:t>Lancet 1999;353:993-6</a:t>
            </a:r>
            <a:r>
              <a:rPr lang="en-US" sz="1200" i="1">
                <a:solidFill>
                  <a:schemeClr val="bg1"/>
                </a:solidFill>
              </a:rPr>
              <a:t>.</a:t>
            </a:r>
            <a:endParaRPr lang="en-US" sz="1200" b="1" i="1">
              <a:solidFill>
                <a:schemeClr val="bg1"/>
              </a:solidFill>
            </a:endParaRPr>
          </a:p>
        </p:txBody>
      </p:sp>
      <p:sp>
        <p:nvSpPr>
          <p:cNvPr id="126007" name="Rectangle 63"/>
          <p:cNvSpPr>
            <a:spLocks noChangeArrowheads="1"/>
          </p:cNvSpPr>
          <p:nvPr/>
        </p:nvSpPr>
        <p:spPr bwMode="auto">
          <a:xfrm>
            <a:off x="0" y="2565400"/>
            <a:ext cx="9144000" cy="792163"/>
          </a:xfrm>
          <a:prstGeom prst="rect">
            <a:avLst/>
          </a:prstGeom>
          <a:solidFill>
            <a:srgbClr val="0000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6008" name="Text Box 64"/>
          <p:cNvSpPr txBox="1">
            <a:spLocks noChangeArrowheads="1"/>
          </p:cNvSpPr>
          <p:nvPr/>
        </p:nvSpPr>
        <p:spPr bwMode="auto">
          <a:xfrm>
            <a:off x="2484438" y="2708275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/>
              <a:t>KLOPT!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8002" name="Text Box 3"/>
          <p:cNvSpPr txBox="1">
            <a:spLocks noChangeArrowheads="1"/>
          </p:cNvSpPr>
          <p:nvPr/>
        </p:nvSpPr>
        <p:spPr bwMode="auto">
          <a:xfrm>
            <a:off x="2555875" y="24923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28003" name="Line 4"/>
          <p:cNvSpPr>
            <a:spLocks noChangeShapeType="1"/>
          </p:cNvSpPr>
          <p:nvPr/>
        </p:nvSpPr>
        <p:spPr bwMode="auto">
          <a:xfrm>
            <a:off x="2122488" y="2420938"/>
            <a:ext cx="4683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04" name="Line 5"/>
          <p:cNvSpPr>
            <a:spLocks noChangeShapeType="1"/>
          </p:cNvSpPr>
          <p:nvPr/>
        </p:nvSpPr>
        <p:spPr bwMode="auto">
          <a:xfrm flipV="1">
            <a:off x="2122488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05" name="Line 6"/>
          <p:cNvSpPr>
            <a:spLocks noChangeShapeType="1"/>
          </p:cNvSpPr>
          <p:nvPr/>
        </p:nvSpPr>
        <p:spPr bwMode="auto">
          <a:xfrm flipV="1">
            <a:off x="4500563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06" name="Line 7"/>
          <p:cNvSpPr>
            <a:spLocks noChangeShapeType="1"/>
          </p:cNvSpPr>
          <p:nvPr/>
        </p:nvSpPr>
        <p:spPr bwMode="auto">
          <a:xfrm flipV="1">
            <a:off x="6805613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07" name="Text Box 9"/>
          <p:cNvSpPr txBox="1">
            <a:spLocks noChangeArrowheads="1"/>
          </p:cNvSpPr>
          <p:nvPr/>
        </p:nvSpPr>
        <p:spPr bwMode="auto">
          <a:xfrm>
            <a:off x="4284663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1,0</a:t>
            </a:r>
            <a:endParaRPr lang="nl-NL" sz="1200"/>
          </a:p>
        </p:txBody>
      </p:sp>
      <p:sp>
        <p:nvSpPr>
          <p:cNvPr id="128008" name="Text Box 10"/>
          <p:cNvSpPr txBox="1">
            <a:spLocks noChangeArrowheads="1"/>
          </p:cNvSpPr>
          <p:nvPr/>
        </p:nvSpPr>
        <p:spPr bwMode="auto">
          <a:xfrm>
            <a:off x="1979613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0,0</a:t>
            </a:r>
            <a:endParaRPr lang="nl-NL" sz="1200"/>
          </a:p>
        </p:txBody>
      </p:sp>
      <p:sp>
        <p:nvSpPr>
          <p:cNvPr id="128009" name="Line 11"/>
          <p:cNvSpPr>
            <a:spLocks noChangeShapeType="1"/>
          </p:cNvSpPr>
          <p:nvPr/>
        </p:nvSpPr>
        <p:spPr bwMode="auto">
          <a:xfrm flipV="1">
            <a:off x="2627313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10" name="Line 12"/>
          <p:cNvSpPr>
            <a:spLocks noChangeShapeType="1"/>
          </p:cNvSpPr>
          <p:nvPr/>
        </p:nvSpPr>
        <p:spPr bwMode="auto">
          <a:xfrm flipV="1">
            <a:off x="3130550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11" name="Line 13"/>
          <p:cNvSpPr>
            <a:spLocks noChangeShapeType="1"/>
          </p:cNvSpPr>
          <p:nvPr/>
        </p:nvSpPr>
        <p:spPr bwMode="auto">
          <a:xfrm flipV="1">
            <a:off x="4067175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12" name="Line 14"/>
          <p:cNvSpPr>
            <a:spLocks noChangeShapeType="1"/>
          </p:cNvSpPr>
          <p:nvPr/>
        </p:nvSpPr>
        <p:spPr bwMode="auto">
          <a:xfrm flipV="1">
            <a:off x="3635375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13" name="Text Box 15"/>
          <p:cNvSpPr txBox="1">
            <a:spLocks noChangeArrowheads="1"/>
          </p:cNvSpPr>
          <p:nvPr/>
        </p:nvSpPr>
        <p:spPr bwMode="auto">
          <a:xfrm>
            <a:off x="2482850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0,2</a:t>
            </a:r>
            <a:endParaRPr lang="nl-NL" sz="1200"/>
          </a:p>
        </p:txBody>
      </p:sp>
      <p:sp>
        <p:nvSpPr>
          <p:cNvPr id="128014" name="Text Box 16"/>
          <p:cNvSpPr txBox="1">
            <a:spLocks noChangeArrowheads="1"/>
          </p:cNvSpPr>
          <p:nvPr/>
        </p:nvSpPr>
        <p:spPr bwMode="auto">
          <a:xfrm>
            <a:off x="2843213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0,4</a:t>
            </a:r>
            <a:endParaRPr lang="nl-NL" sz="1200"/>
          </a:p>
        </p:txBody>
      </p:sp>
      <p:sp>
        <p:nvSpPr>
          <p:cNvPr id="128015" name="Text Box 17"/>
          <p:cNvSpPr txBox="1">
            <a:spLocks noChangeArrowheads="1"/>
          </p:cNvSpPr>
          <p:nvPr/>
        </p:nvSpPr>
        <p:spPr bwMode="auto">
          <a:xfrm>
            <a:off x="3346450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0,6</a:t>
            </a:r>
            <a:endParaRPr lang="nl-NL" sz="1200"/>
          </a:p>
        </p:txBody>
      </p:sp>
      <p:sp>
        <p:nvSpPr>
          <p:cNvPr id="128016" name="Text Box 18"/>
          <p:cNvSpPr txBox="1">
            <a:spLocks noChangeArrowheads="1"/>
          </p:cNvSpPr>
          <p:nvPr/>
        </p:nvSpPr>
        <p:spPr bwMode="auto">
          <a:xfrm>
            <a:off x="3851275" y="1989138"/>
            <a:ext cx="433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0,8</a:t>
            </a:r>
            <a:endParaRPr lang="nl-NL" sz="1200"/>
          </a:p>
        </p:txBody>
      </p:sp>
      <p:sp>
        <p:nvSpPr>
          <p:cNvPr id="128017" name="Text Box 19"/>
          <p:cNvSpPr txBox="1">
            <a:spLocks noChangeArrowheads="1"/>
          </p:cNvSpPr>
          <p:nvPr/>
        </p:nvSpPr>
        <p:spPr bwMode="auto">
          <a:xfrm>
            <a:off x="4718050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1,2</a:t>
            </a:r>
            <a:endParaRPr lang="nl-NL" sz="1200"/>
          </a:p>
        </p:txBody>
      </p:sp>
      <p:sp>
        <p:nvSpPr>
          <p:cNvPr id="128018" name="Text Box 20"/>
          <p:cNvSpPr txBox="1">
            <a:spLocks noChangeArrowheads="1"/>
          </p:cNvSpPr>
          <p:nvPr/>
        </p:nvSpPr>
        <p:spPr bwMode="auto">
          <a:xfrm>
            <a:off x="5221288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1,4</a:t>
            </a:r>
            <a:endParaRPr lang="nl-NL" sz="1200"/>
          </a:p>
        </p:txBody>
      </p:sp>
      <p:sp>
        <p:nvSpPr>
          <p:cNvPr id="128019" name="Text Box 21"/>
          <p:cNvSpPr txBox="1">
            <a:spLocks noChangeArrowheads="1"/>
          </p:cNvSpPr>
          <p:nvPr/>
        </p:nvSpPr>
        <p:spPr bwMode="auto">
          <a:xfrm>
            <a:off x="5581650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1,6</a:t>
            </a:r>
            <a:endParaRPr lang="nl-NL" sz="1200"/>
          </a:p>
        </p:txBody>
      </p:sp>
      <p:sp>
        <p:nvSpPr>
          <p:cNvPr id="128020" name="Text Box 22"/>
          <p:cNvSpPr txBox="1">
            <a:spLocks noChangeArrowheads="1"/>
          </p:cNvSpPr>
          <p:nvPr/>
        </p:nvSpPr>
        <p:spPr bwMode="auto">
          <a:xfrm>
            <a:off x="6084888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1,8</a:t>
            </a:r>
            <a:endParaRPr lang="nl-NL" sz="1200"/>
          </a:p>
        </p:txBody>
      </p:sp>
      <p:sp>
        <p:nvSpPr>
          <p:cNvPr id="128021" name="Text Box 23"/>
          <p:cNvSpPr txBox="1">
            <a:spLocks noChangeArrowheads="1"/>
          </p:cNvSpPr>
          <p:nvPr/>
        </p:nvSpPr>
        <p:spPr bwMode="auto">
          <a:xfrm>
            <a:off x="6589713" y="19891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2,0</a:t>
            </a:r>
            <a:endParaRPr lang="nl-NL" sz="1200"/>
          </a:p>
        </p:txBody>
      </p:sp>
      <p:sp>
        <p:nvSpPr>
          <p:cNvPr id="128022" name="Line 24"/>
          <p:cNvSpPr>
            <a:spLocks noChangeShapeType="1"/>
          </p:cNvSpPr>
          <p:nvPr/>
        </p:nvSpPr>
        <p:spPr bwMode="auto">
          <a:xfrm flipV="1">
            <a:off x="4862513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23" name="Line 25"/>
          <p:cNvSpPr>
            <a:spLocks noChangeShapeType="1"/>
          </p:cNvSpPr>
          <p:nvPr/>
        </p:nvSpPr>
        <p:spPr bwMode="auto">
          <a:xfrm flipV="1">
            <a:off x="5365750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24" name="Line 26"/>
          <p:cNvSpPr>
            <a:spLocks noChangeShapeType="1"/>
          </p:cNvSpPr>
          <p:nvPr/>
        </p:nvSpPr>
        <p:spPr bwMode="auto">
          <a:xfrm flipV="1">
            <a:off x="6302375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25" name="Line 27"/>
          <p:cNvSpPr>
            <a:spLocks noChangeShapeType="1"/>
          </p:cNvSpPr>
          <p:nvPr/>
        </p:nvSpPr>
        <p:spPr bwMode="auto">
          <a:xfrm flipV="1">
            <a:off x="5870575" y="23479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26" name="Text Box 28"/>
          <p:cNvSpPr txBox="1">
            <a:spLocks noChangeArrowheads="1"/>
          </p:cNvSpPr>
          <p:nvPr/>
        </p:nvSpPr>
        <p:spPr bwMode="auto">
          <a:xfrm>
            <a:off x="5868988" y="1628775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Control better</a:t>
            </a:r>
            <a:endParaRPr lang="nl-NL" sz="1200" b="1"/>
          </a:p>
        </p:txBody>
      </p:sp>
      <p:sp>
        <p:nvSpPr>
          <p:cNvPr id="128027" name="Text Box 29"/>
          <p:cNvSpPr txBox="1">
            <a:spLocks noChangeArrowheads="1"/>
          </p:cNvSpPr>
          <p:nvPr/>
        </p:nvSpPr>
        <p:spPr bwMode="auto">
          <a:xfrm>
            <a:off x="1906588" y="1628775"/>
            <a:ext cx="15843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Treatment better</a:t>
            </a:r>
            <a:endParaRPr lang="nl-NL" sz="1200" b="1"/>
          </a:p>
        </p:txBody>
      </p:sp>
      <p:sp>
        <p:nvSpPr>
          <p:cNvPr id="128028" name="Text Box 31"/>
          <p:cNvSpPr txBox="1">
            <a:spLocks noChangeArrowheads="1"/>
          </p:cNvSpPr>
          <p:nvPr/>
        </p:nvSpPr>
        <p:spPr bwMode="auto">
          <a:xfrm>
            <a:off x="1116013" y="2636838"/>
            <a:ext cx="194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Cardiovasculaire sterfte</a:t>
            </a:r>
            <a:endParaRPr lang="nl-NL" sz="1200"/>
          </a:p>
        </p:txBody>
      </p:sp>
      <p:sp>
        <p:nvSpPr>
          <p:cNvPr id="128029" name="Text Box 32"/>
          <p:cNvSpPr txBox="1">
            <a:spLocks noChangeArrowheads="1"/>
          </p:cNvSpPr>
          <p:nvPr/>
        </p:nvSpPr>
        <p:spPr bwMode="auto">
          <a:xfrm>
            <a:off x="1116013" y="3716338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MACE</a:t>
            </a:r>
            <a:endParaRPr lang="nl-NL" sz="1200"/>
          </a:p>
        </p:txBody>
      </p:sp>
      <p:sp>
        <p:nvSpPr>
          <p:cNvPr id="128030" name="Text Box 33"/>
          <p:cNvSpPr txBox="1">
            <a:spLocks noChangeArrowheads="1"/>
          </p:cNvSpPr>
          <p:nvPr/>
        </p:nvSpPr>
        <p:spPr bwMode="auto">
          <a:xfrm>
            <a:off x="1116013" y="4149725"/>
            <a:ext cx="230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Hartfalen</a:t>
            </a:r>
            <a:endParaRPr lang="nl-NL" sz="1200"/>
          </a:p>
        </p:txBody>
      </p:sp>
      <p:sp>
        <p:nvSpPr>
          <p:cNvPr id="128031" name="Rectangle 34"/>
          <p:cNvSpPr>
            <a:spLocks noChangeArrowheads="1"/>
          </p:cNvSpPr>
          <p:nvPr/>
        </p:nvSpPr>
        <p:spPr bwMode="auto">
          <a:xfrm>
            <a:off x="4643438" y="2708275"/>
            <a:ext cx="142875" cy="1444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8032" name="Rectangle 36"/>
          <p:cNvSpPr>
            <a:spLocks noChangeArrowheads="1"/>
          </p:cNvSpPr>
          <p:nvPr/>
        </p:nvSpPr>
        <p:spPr bwMode="auto">
          <a:xfrm>
            <a:off x="4138613" y="3787775"/>
            <a:ext cx="146050" cy="146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8033" name="Rectangle 37"/>
          <p:cNvSpPr>
            <a:spLocks noChangeArrowheads="1"/>
          </p:cNvSpPr>
          <p:nvPr/>
        </p:nvSpPr>
        <p:spPr bwMode="auto">
          <a:xfrm>
            <a:off x="3565525" y="4221163"/>
            <a:ext cx="142875" cy="146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8034" name="Line 38"/>
          <p:cNvSpPr>
            <a:spLocks noChangeShapeType="1"/>
          </p:cNvSpPr>
          <p:nvPr/>
        </p:nvSpPr>
        <p:spPr bwMode="auto">
          <a:xfrm>
            <a:off x="4067175" y="278130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35" name="Text Box 40"/>
          <p:cNvSpPr txBox="1">
            <a:spLocks noChangeArrowheads="1"/>
          </p:cNvSpPr>
          <p:nvPr/>
        </p:nvSpPr>
        <p:spPr bwMode="auto">
          <a:xfrm>
            <a:off x="1116013" y="5084763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</a:rPr>
              <a:t>Cardiovasculaire catastrofes</a:t>
            </a:r>
            <a:endParaRPr lang="nl-NL" sz="1200" b="1">
              <a:solidFill>
                <a:schemeClr val="tx2"/>
              </a:solidFill>
            </a:endParaRPr>
          </a:p>
        </p:txBody>
      </p:sp>
      <p:sp>
        <p:nvSpPr>
          <p:cNvPr id="128036" name="Rectangle 41"/>
          <p:cNvSpPr>
            <a:spLocks noChangeArrowheads="1"/>
          </p:cNvSpPr>
          <p:nvPr/>
        </p:nvSpPr>
        <p:spPr bwMode="auto">
          <a:xfrm>
            <a:off x="3924300" y="5157788"/>
            <a:ext cx="142875" cy="144462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8037" name="Line 42"/>
          <p:cNvSpPr>
            <a:spLocks noChangeShapeType="1"/>
          </p:cNvSpPr>
          <p:nvPr/>
        </p:nvSpPr>
        <p:spPr bwMode="auto">
          <a:xfrm>
            <a:off x="3492500" y="5229225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38" name="Line 43"/>
          <p:cNvSpPr>
            <a:spLocks noChangeShapeType="1"/>
          </p:cNvSpPr>
          <p:nvPr/>
        </p:nvSpPr>
        <p:spPr bwMode="auto">
          <a:xfrm>
            <a:off x="3635375" y="3860800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39" name="Line 44"/>
          <p:cNvSpPr>
            <a:spLocks noChangeShapeType="1"/>
          </p:cNvSpPr>
          <p:nvPr/>
        </p:nvSpPr>
        <p:spPr bwMode="auto">
          <a:xfrm>
            <a:off x="3132138" y="4294188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128040" name="Groep 60"/>
          <p:cNvGrpSpPr>
            <a:grpSpLocks/>
          </p:cNvGrpSpPr>
          <p:nvPr/>
        </p:nvGrpSpPr>
        <p:grpSpPr bwMode="auto">
          <a:xfrm>
            <a:off x="1116013" y="2997200"/>
            <a:ext cx="7632700" cy="284163"/>
            <a:chOff x="1116013" y="2997200"/>
            <a:chExt cx="7632700" cy="284163"/>
          </a:xfrm>
        </p:grpSpPr>
        <p:sp>
          <p:nvSpPr>
            <p:cNvPr id="128057" name="Text Box 30"/>
            <p:cNvSpPr txBox="1">
              <a:spLocks noChangeArrowheads="1"/>
            </p:cNvSpPr>
            <p:nvPr/>
          </p:nvSpPr>
          <p:spPr bwMode="auto">
            <a:xfrm>
              <a:off x="1116013" y="2997200"/>
              <a:ext cx="15827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Totale mortaliteit</a:t>
              </a:r>
              <a:endParaRPr lang="nl-NL" sz="1200" b="1">
                <a:solidFill>
                  <a:schemeClr val="tx2"/>
                </a:solidFill>
              </a:endParaRPr>
            </a:p>
          </p:txBody>
        </p:sp>
        <p:grpSp>
          <p:nvGrpSpPr>
            <p:cNvPr id="128058" name="Groep 59"/>
            <p:cNvGrpSpPr>
              <a:grpSpLocks/>
            </p:cNvGrpSpPr>
            <p:nvPr/>
          </p:nvGrpSpPr>
          <p:grpSpPr bwMode="auto">
            <a:xfrm>
              <a:off x="4500563" y="3068638"/>
              <a:ext cx="863600" cy="146050"/>
              <a:chOff x="4500563" y="3068638"/>
              <a:chExt cx="863600" cy="146050"/>
            </a:xfrm>
          </p:grpSpPr>
          <p:sp>
            <p:nvSpPr>
              <p:cNvPr id="128060" name="Rectangle 35"/>
              <p:cNvSpPr>
                <a:spLocks noChangeArrowheads="1"/>
              </p:cNvSpPr>
              <p:nvPr/>
            </p:nvSpPr>
            <p:spPr bwMode="auto">
              <a:xfrm>
                <a:off x="4787900" y="3068638"/>
                <a:ext cx="144463" cy="14605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061" name="Line 39"/>
              <p:cNvSpPr>
                <a:spLocks noChangeShapeType="1"/>
              </p:cNvSpPr>
              <p:nvPr/>
            </p:nvSpPr>
            <p:spPr bwMode="auto">
              <a:xfrm>
                <a:off x="4500563" y="3141663"/>
                <a:ext cx="863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28059" name="Text Box 45"/>
            <p:cNvSpPr txBox="1">
              <a:spLocks noChangeArrowheads="1"/>
            </p:cNvSpPr>
            <p:nvPr/>
          </p:nvSpPr>
          <p:spPr bwMode="auto">
            <a:xfrm>
              <a:off x="7451725" y="2997200"/>
              <a:ext cx="1296988" cy="284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RR 1.14; p 0.05</a:t>
              </a:r>
              <a:endParaRPr lang="nl-NL" sz="1200">
                <a:solidFill>
                  <a:schemeClr val="tx2"/>
                </a:solidFill>
              </a:endParaRPr>
            </a:p>
          </p:txBody>
        </p:sp>
      </p:grpSp>
      <p:sp>
        <p:nvSpPr>
          <p:cNvPr id="128041" name="Text Box 46"/>
          <p:cNvSpPr txBox="1">
            <a:spLocks noChangeArrowheads="1"/>
          </p:cNvSpPr>
          <p:nvPr/>
        </p:nvSpPr>
        <p:spPr bwMode="auto">
          <a:xfrm>
            <a:off x="7451725" y="2565400"/>
            <a:ext cx="129698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RR 1.11; p 0.42</a:t>
            </a:r>
            <a:endParaRPr lang="nl-NL" sz="1200"/>
          </a:p>
        </p:txBody>
      </p:sp>
      <p:sp>
        <p:nvSpPr>
          <p:cNvPr id="128042" name="Text Box 47"/>
          <p:cNvSpPr txBox="1">
            <a:spLocks noChangeArrowheads="1"/>
          </p:cNvSpPr>
          <p:nvPr/>
        </p:nvSpPr>
        <p:spPr bwMode="auto">
          <a:xfrm>
            <a:off x="7451725" y="5229225"/>
            <a:ext cx="129698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</a:rPr>
              <a:t>RR 0.77; p 0.03</a:t>
            </a:r>
            <a:endParaRPr lang="nl-NL" sz="1200">
              <a:solidFill>
                <a:schemeClr val="tx2"/>
              </a:solidFill>
            </a:endParaRPr>
          </a:p>
        </p:txBody>
      </p:sp>
      <p:sp>
        <p:nvSpPr>
          <p:cNvPr id="128043" name="Text Box 48"/>
          <p:cNvSpPr txBox="1">
            <a:spLocks noChangeArrowheads="1"/>
          </p:cNvSpPr>
          <p:nvPr/>
        </p:nvSpPr>
        <p:spPr bwMode="auto">
          <a:xfrm>
            <a:off x="7451725" y="3789363"/>
            <a:ext cx="12969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RR 0.85; p 0.45</a:t>
            </a:r>
            <a:endParaRPr lang="nl-NL" sz="1200"/>
          </a:p>
        </p:txBody>
      </p:sp>
      <p:sp>
        <p:nvSpPr>
          <p:cNvPr id="128044" name="Text Box 49"/>
          <p:cNvSpPr txBox="1">
            <a:spLocks noChangeArrowheads="1"/>
          </p:cNvSpPr>
          <p:nvPr/>
        </p:nvSpPr>
        <p:spPr bwMode="auto">
          <a:xfrm>
            <a:off x="7451725" y="4221163"/>
            <a:ext cx="12969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RR 0.56; p 0.01</a:t>
            </a:r>
            <a:endParaRPr lang="nl-NL" sz="1200"/>
          </a:p>
        </p:txBody>
      </p:sp>
      <p:sp>
        <p:nvSpPr>
          <p:cNvPr id="128045" name="Line 50"/>
          <p:cNvSpPr>
            <a:spLocks noChangeShapeType="1"/>
          </p:cNvSpPr>
          <p:nvPr/>
        </p:nvSpPr>
        <p:spPr bwMode="auto">
          <a:xfrm flipH="1">
            <a:off x="4500563" y="2205038"/>
            <a:ext cx="0" cy="3600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46" name="Text Box 51"/>
          <p:cNvSpPr txBox="1">
            <a:spLocks noChangeArrowheads="1"/>
          </p:cNvSpPr>
          <p:nvPr/>
        </p:nvSpPr>
        <p:spPr bwMode="auto">
          <a:xfrm>
            <a:off x="1835150" y="1628775"/>
            <a:ext cx="2232025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200"/>
              <a:t>Behandelgroep beter</a:t>
            </a:r>
          </a:p>
        </p:txBody>
      </p:sp>
      <p:sp>
        <p:nvSpPr>
          <p:cNvPr id="128047" name="Text Box 52"/>
          <p:cNvSpPr txBox="1">
            <a:spLocks noChangeArrowheads="1"/>
          </p:cNvSpPr>
          <p:nvPr/>
        </p:nvSpPr>
        <p:spPr bwMode="auto">
          <a:xfrm>
            <a:off x="5435600" y="1628775"/>
            <a:ext cx="1944688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200"/>
              <a:t>Controlegroep beter</a:t>
            </a:r>
          </a:p>
        </p:txBody>
      </p:sp>
      <p:sp>
        <p:nvSpPr>
          <p:cNvPr id="128048" name="Rectangle 54"/>
          <p:cNvSpPr>
            <a:spLocks noChangeArrowheads="1"/>
          </p:cNvSpPr>
          <p:nvPr/>
        </p:nvSpPr>
        <p:spPr bwMode="auto">
          <a:xfrm>
            <a:off x="3708400" y="4725988"/>
            <a:ext cx="142875" cy="1460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128049" name="Line 55"/>
          <p:cNvSpPr>
            <a:spLocks noChangeShapeType="1"/>
          </p:cNvSpPr>
          <p:nvPr/>
        </p:nvSpPr>
        <p:spPr bwMode="auto">
          <a:xfrm>
            <a:off x="3492500" y="479742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8050" name="Text Box 56"/>
          <p:cNvSpPr txBox="1">
            <a:spLocks noChangeArrowheads="1"/>
          </p:cNvSpPr>
          <p:nvPr/>
        </p:nvSpPr>
        <p:spPr bwMode="auto">
          <a:xfrm>
            <a:off x="1116013" y="4652963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CVA</a:t>
            </a:r>
            <a:endParaRPr lang="nl-NL" sz="1200"/>
          </a:p>
        </p:txBody>
      </p:sp>
      <p:sp>
        <p:nvSpPr>
          <p:cNvPr id="128051" name="Text Box 57"/>
          <p:cNvSpPr txBox="1">
            <a:spLocks noChangeArrowheads="1"/>
          </p:cNvSpPr>
          <p:nvPr/>
        </p:nvSpPr>
        <p:spPr bwMode="auto">
          <a:xfrm>
            <a:off x="7451725" y="4724400"/>
            <a:ext cx="129698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RR 0.67; p 0.01</a:t>
            </a:r>
            <a:endParaRPr lang="nl-NL" sz="1200"/>
          </a:p>
        </p:txBody>
      </p:sp>
      <p:sp>
        <p:nvSpPr>
          <p:cNvPr id="128052" name="Rectangle 3"/>
          <p:cNvSpPr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0" tIns="0" rIns="0" bIns="0"/>
          <a:lstStyle/>
          <a:p>
            <a:pPr>
              <a:lnSpc>
                <a:spcPct val="120000"/>
              </a:lnSpc>
            </a:pPr>
            <a:r>
              <a:rPr lang="en-US" sz="4400">
                <a:latin typeface="Arial Narrow" pitchFamily="34" charset="0"/>
              </a:rPr>
              <a:t> </a:t>
            </a:r>
            <a:r>
              <a:rPr lang="en-US" sz="4400"/>
              <a:t>Meta-analyse</a:t>
            </a:r>
            <a:r>
              <a:rPr lang="en-US" sz="4400">
                <a:latin typeface="Arial Narrow" pitchFamily="34" charset="0"/>
              </a:rPr>
              <a:t> 80+</a:t>
            </a:r>
          </a:p>
        </p:txBody>
      </p:sp>
      <p:sp>
        <p:nvSpPr>
          <p:cNvPr id="128053" name="Rechthoek 58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NL" sz="1800"/>
          </a:p>
        </p:txBody>
      </p:sp>
      <p:sp>
        <p:nvSpPr>
          <p:cNvPr id="128054" name="Text Box 1085"/>
          <p:cNvSpPr txBox="1">
            <a:spLocks noChangeArrowheads="1"/>
          </p:cNvSpPr>
          <p:nvPr/>
        </p:nvSpPr>
        <p:spPr bwMode="auto">
          <a:xfrm>
            <a:off x="5724525" y="6381750"/>
            <a:ext cx="3311525" cy="2825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97969" tIns="48984" rIns="97969" bIns="48984">
            <a:spAutoFit/>
          </a:bodyPr>
          <a:lstStyle/>
          <a:p>
            <a:pPr defTabSz="979488" eaLnBrk="0" hangingPunct="0"/>
            <a:r>
              <a:rPr lang="en-GB" altLang="zh-CN" sz="1200">
                <a:ea typeface="宋体"/>
                <a:cs typeface="宋体"/>
              </a:rPr>
              <a:t>Gueyffier et al. </a:t>
            </a:r>
            <a:r>
              <a:rPr lang="en-US" sz="1200" i="1"/>
              <a:t>Lancet 1999;353:993-6</a:t>
            </a:r>
            <a:r>
              <a:rPr lang="en-US" sz="1200" i="1">
                <a:solidFill>
                  <a:schemeClr val="bg1"/>
                </a:solidFill>
              </a:rPr>
              <a:t>.</a:t>
            </a:r>
            <a:endParaRPr lang="en-US" sz="1200" b="1" i="1">
              <a:solidFill>
                <a:schemeClr val="bg1"/>
              </a:solidFill>
            </a:endParaRPr>
          </a:p>
        </p:txBody>
      </p:sp>
      <p:sp>
        <p:nvSpPr>
          <p:cNvPr id="128055" name="Rectangle 61"/>
          <p:cNvSpPr>
            <a:spLocks noChangeArrowheads="1"/>
          </p:cNvSpPr>
          <p:nvPr/>
        </p:nvSpPr>
        <p:spPr bwMode="auto">
          <a:xfrm>
            <a:off x="0" y="3429000"/>
            <a:ext cx="9144000" cy="2232025"/>
          </a:xfrm>
          <a:prstGeom prst="rect">
            <a:avLst/>
          </a:prstGeom>
          <a:gradFill rotWithShape="1">
            <a:gsLst>
              <a:gs pos="0">
                <a:srgbClr val="0000AC">
                  <a:alpha val="48000"/>
                </a:srgbClr>
              </a:gs>
              <a:gs pos="100000">
                <a:srgbClr val="000050">
                  <a:alpha val="4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8056" name="Text Box 62"/>
          <p:cNvSpPr txBox="1">
            <a:spLocks noChangeArrowheads="1"/>
          </p:cNvSpPr>
          <p:nvPr/>
        </p:nvSpPr>
        <p:spPr bwMode="auto">
          <a:xfrm>
            <a:off x="2195513" y="3573463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/>
              <a:t>KLOPT                       NIET!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468313" y="1196975"/>
            <a:ext cx="8370887" cy="4873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52580" name="Object 3"/>
          <p:cNvGraphicFramePr>
            <a:graphicFrameLocks noChangeAspect="1"/>
          </p:cNvGraphicFramePr>
          <p:nvPr/>
        </p:nvGraphicFramePr>
        <p:xfrm>
          <a:off x="1042988" y="1341438"/>
          <a:ext cx="7561262" cy="4824412"/>
        </p:xfrm>
        <a:graphic>
          <a:graphicData uri="http://schemas.openxmlformats.org/presentationml/2006/ole">
            <p:oleObj spid="_x0000_s152580" r:id="rId3" imgW="7559695" imgH="4822354" progId="Excel.Sheet.8">
              <p:embed/>
            </p:oleObj>
          </a:graphicData>
        </a:graphic>
      </p:graphicFrame>
      <p:sp>
        <p:nvSpPr>
          <p:cNvPr id="152581" name="Text Box 9"/>
          <p:cNvSpPr txBox="1">
            <a:spLocks noChangeArrowheads="1"/>
          </p:cNvSpPr>
          <p:nvPr/>
        </p:nvSpPr>
        <p:spPr bwMode="auto">
          <a:xfrm>
            <a:off x="613568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3924300" y="1773238"/>
            <a:ext cx="1584325" cy="3143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chemeClr val="bg2"/>
                </a:solidFill>
              </a:rPr>
              <a:t>∆SBP=15 mmHg 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924300" y="4365625"/>
            <a:ext cx="1584325" cy="3143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chemeClr val="bg2"/>
                </a:solidFill>
              </a:rPr>
              <a:t>∆DBP=6 mmHg </a:t>
            </a:r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>
            <a:off x="3851275" y="4941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3851275" y="2349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5129" name="Rectangle 59"/>
          <p:cNvSpPr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360000" tIns="0" rIns="0" bIns="0"/>
          <a:lstStyle/>
          <a:p>
            <a:pPr>
              <a:lnSpc>
                <a:spcPct val="120000"/>
              </a:lnSpc>
            </a:pPr>
            <a:r>
              <a:rPr lang="en-US" sz="440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RCT 80+</a:t>
            </a:r>
          </a:p>
        </p:txBody>
      </p:sp>
      <p:pic>
        <p:nvPicPr>
          <p:cNvPr id="152587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60350"/>
            <a:ext cx="16986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152589" name="Text Box 1085"/>
          <p:cNvSpPr txBox="1">
            <a:spLocks noChangeArrowheads="1"/>
          </p:cNvSpPr>
          <p:nvPr/>
        </p:nvSpPr>
        <p:spPr bwMode="auto">
          <a:xfrm>
            <a:off x="6659563" y="6381750"/>
            <a:ext cx="2376487" cy="2809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97969" tIns="48984" rIns="97969" bIns="48984">
            <a:spAutoFit/>
          </a:bodyPr>
          <a:lstStyle/>
          <a:p>
            <a:pPr defTabSz="979488" eaLnBrk="0" hangingPunct="0"/>
            <a:r>
              <a:rPr lang="nl-NL" sz="1200" i="1"/>
              <a:t>NEJM 2008;358:1887-98</a:t>
            </a:r>
            <a:r>
              <a:rPr lang="en-US" sz="1200" i="1"/>
              <a:t>.</a:t>
            </a:r>
            <a:endParaRPr lang="en-US" sz="12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31075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60350"/>
            <a:ext cx="3600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 cstate="print"/>
          <a:srcRect l="17722" t="30273" r="26172" b="27654"/>
          <a:stretch>
            <a:fillRect/>
          </a:stretch>
        </p:blipFill>
        <p:spPr bwMode="auto">
          <a:xfrm>
            <a:off x="1403350" y="1844675"/>
            <a:ext cx="68405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3" cstate="print"/>
          <a:srcRect l="51967" t="73064" r="29128" b="22493"/>
          <a:stretch>
            <a:fillRect/>
          </a:stretch>
        </p:blipFill>
        <p:spPr bwMode="auto">
          <a:xfrm>
            <a:off x="6838950" y="6424613"/>
            <a:ext cx="2305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32099" name="Picture 4"/>
          <p:cNvPicPr>
            <a:picLocks noChangeAspect="1" noChangeArrowheads="1"/>
          </p:cNvPicPr>
          <p:nvPr/>
        </p:nvPicPr>
        <p:blipFill>
          <a:blip r:embed="rId2" cstate="print"/>
          <a:srcRect l="9441" t="10139" r="8464" b="64763"/>
          <a:stretch>
            <a:fillRect/>
          </a:stretch>
        </p:blipFill>
        <p:spPr bwMode="auto">
          <a:xfrm>
            <a:off x="395288" y="1989138"/>
            <a:ext cx="84248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Oval 5"/>
          <p:cNvSpPr>
            <a:spLocks noChangeArrowheads="1"/>
          </p:cNvSpPr>
          <p:nvPr/>
        </p:nvSpPr>
        <p:spPr bwMode="auto">
          <a:xfrm>
            <a:off x="1331913" y="3573463"/>
            <a:ext cx="1439862" cy="3587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95288" y="2060575"/>
            <a:ext cx="8353425" cy="936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33123" name="Picture 4"/>
          <p:cNvPicPr>
            <a:picLocks noChangeAspect="1" noChangeArrowheads="1"/>
          </p:cNvPicPr>
          <p:nvPr/>
        </p:nvPicPr>
        <p:blipFill>
          <a:blip r:embed="rId2" cstate="print"/>
          <a:srcRect l="11015" t="23421" r="9245" b="14844"/>
          <a:stretch>
            <a:fillRect/>
          </a:stretch>
        </p:blipFill>
        <p:spPr bwMode="auto">
          <a:xfrm>
            <a:off x="0" y="549275"/>
            <a:ext cx="91440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2" cstate="print"/>
          <a:srcRect l="11015" t="23421" r="9245" b="14844"/>
          <a:stretch>
            <a:fillRect/>
          </a:stretch>
        </p:blipFill>
        <p:spPr bwMode="auto">
          <a:xfrm>
            <a:off x="0" y="549275"/>
            <a:ext cx="91440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5219700" y="5157788"/>
            <a:ext cx="1439863" cy="35877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Waar zit hem het verschil? I</a:t>
            </a:r>
          </a:p>
        </p:txBody>
      </p:sp>
      <p:pic>
        <p:nvPicPr>
          <p:cNvPr id="135171" name="Picture 4"/>
          <p:cNvPicPr>
            <a:picLocks noChangeAspect="1" noChangeArrowheads="1"/>
          </p:cNvPicPr>
          <p:nvPr/>
        </p:nvPicPr>
        <p:blipFill>
          <a:blip r:embed="rId2" cstate="print"/>
          <a:srcRect l="19882" t="39665" r="49414" b="20476"/>
          <a:stretch>
            <a:fillRect/>
          </a:stretch>
        </p:blipFill>
        <p:spPr bwMode="auto">
          <a:xfrm>
            <a:off x="1993900" y="1628775"/>
            <a:ext cx="45767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Waar zit hem het verschil? II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2" cstate="print"/>
          <a:srcRect l="50586" t="38933" r="18698" b="19727"/>
          <a:stretch>
            <a:fillRect/>
          </a:stretch>
        </p:blipFill>
        <p:spPr bwMode="auto">
          <a:xfrm>
            <a:off x="2627313" y="1557338"/>
            <a:ext cx="44132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Wisten we dit eigenlijk niet al?</a:t>
            </a:r>
          </a:p>
        </p:txBody>
      </p:sp>
      <p:sp>
        <p:nvSpPr>
          <p:cNvPr id="137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Evidence-base is beperkt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Ruimte voor controverse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Richtlijnen maken het verschil niet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2863"/>
            <a:ext cx="74517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205038"/>
            <a:ext cx="6913563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1143000"/>
          </a:xfrm>
        </p:spPr>
        <p:txBody>
          <a:bodyPr/>
          <a:lstStyle/>
          <a:p>
            <a:r>
              <a:rPr lang="nl-NL" sz="2800" smtClean="0"/>
              <a:t>Streefdáling: alle trials samen…</a:t>
            </a:r>
          </a:p>
        </p:txBody>
      </p:sp>
      <p:pic>
        <p:nvPicPr>
          <p:cNvPr id="139266" name="Picture 3" descr="0?wchp=dGLStV-lSz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35150"/>
            <a:ext cx="7488238" cy="4756150"/>
          </a:xfrm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95738" y="5084763"/>
            <a:ext cx="3816350" cy="936625"/>
            <a:chOff x="3995936" y="5085184"/>
            <a:chExt cx="3816424" cy="936104"/>
          </a:xfrm>
        </p:grpSpPr>
        <p:sp>
          <p:nvSpPr>
            <p:cNvPr id="139271" name="Down Arrow 5"/>
            <p:cNvSpPr>
              <a:spLocks noChangeArrowheads="1"/>
            </p:cNvSpPr>
            <p:nvPr/>
          </p:nvSpPr>
          <p:spPr bwMode="auto">
            <a:xfrm>
              <a:off x="3995936" y="5301208"/>
              <a:ext cx="216024" cy="72008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39272" name="TextBox 6"/>
            <p:cNvSpPr txBox="1">
              <a:spLocks noChangeArrowheads="1"/>
            </p:cNvSpPr>
            <p:nvPr/>
          </p:nvSpPr>
          <p:spPr bwMode="auto">
            <a:xfrm>
              <a:off x="4139952" y="5600273"/>
              <a:ext cx="348845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b="1"/>
                <a:t>Geen trials met &gt;25 mmHg bloeddrukverschil</a:t>
              </a:r>
            </a:p>
          </p:txBody>
        </p:sp>
        <p:sp>
          <p:nvSpPr>
            <p:cNvPr id="139273" name="Down Arrow 8"/>
            <p:cNvSpPr>
              <a:spLocks noChangeArrowheads="1"/>
            </p:cNvSpPr>
            <p:nvPr/>
          </p:nvSpPr>
          <p:spPr bwMode="auto">
            <a:xfrm>
              <a:off x="7596336" y="5085184"/>
              <a:ext cx="216024" cy="936104"/>
            </a:xfrm>
            <a:prstGeom prst="downArrow">
              <a:avLst>
                <a:gd name="adj1" fmla="val 50000"/>
                <a:gd name="adj2" fmla="val 4999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798888" y="1989138"/>
            <a:ext cx="4206875" cy="2066925"/>
            <a:chOff x="3779912" y="2132856"/>
            <a:chExt cx="4206601" cy="2066528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rot="16200000" flipH="1">
              <a:off x="6011899" y="2708927"/>
              <a:ext cx="1706235" cy="127467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79912" y="2132856"/>
              <a:ext cx="4206601" cy="307916"/>
            </a:xfrm>
            <a:prstGeom prst="rect">
              <a:avLst/>
            </a:prstGeom>
            <a:noFill/>
            <a:ln>
              <a:solidFill>
                <a:schemeClr val="tx2">
                  <a:lumMod val="65000"/>
                  <a:lumOff val="3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>
                  <a:solidFill>
                    <a:srgbClr val="FF0000"/>
                  </a:solidFill>
                </a:rPr>
                <a:t>Risico MI kan stijgen bij teveel bloeddrukdaling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2863"/>
            <a:ext cx="74517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403850" y="5445125"/>
            <a:ext cx="3489325" cy="1196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nl-NL">
                <a:latin typeface="Comic Sans MS" pitchFamily="66" charset="0"/>
              </a:rPr>
              <a:t>Diastolische druk</a:t>
            </a:r>
          </a:p>
          <a:p>
            <a:pPr algn="ctr" eaLnBrk="0" hangingPunct="0"/>
            <a:r>
              <a:rPr lang="nl-NL">
                <a:latin typeface="Comic Sans MS" pitchFamily="66" charset="0"/>
              </a:rPr>
              <a:t>=</a:t>
            </a:r>
          </a:p>
          <a:p>
            <a:pPr algn="ctr" eaLnBrk="0" hangingPunct="0"/>
            <a:r>
              <a:rPr lang="nl-NL">
                <a:latin typeface="Comic Sans MS" pitchFamily="66" charset="0"/>
              </a:rPr>
              <a:t>Coronaire perfusiedruk</a:t>
            </a:r>
          </a:p>
        </p:txBody>
      </p:sp>
      <p:pic>
        <p:nvPicPr>
          <p:cNvPr id="145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005013"/>
            <a:ext cx="5473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Controverse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Richtlijn: streef naar &lt;140/90</a:t>
            </a:r>
          </a:p>
          <a:p>
            <a:r>
              <a:rPr lang="nl-NL" smtClean="0"/>
              <a:t>Rationeel: </a:t>
            </a:r>
          </a:p>
          <a:p>
            <a:pPr lvl="1"/>
            <a:r>
              <a:rPr lang="nl-NL" smtClean="0"/>
              <a:t>Bij ouderen: héél voorzichtig</a:t>
            </a:r>
          </a:p>
          <a:p>
            <a:pPr lvl="1"/>
            <a:r>
              <a:rPr lang="nl-NL" smtClean="0"/>
              <a:t>Niet meer dan 2 middelen…?</a:t>
            </a:r>
          </a:p>
          <a:p>
            <a:pPr lvl="1"/>
            <a:r>
              <a:rPr lang="nl-NL" smtClean="0"/>
              <a:t>Geen ‘normale streefwaarden’</a:t>
            </a:r>
          </a:p>
          <a:p>
            <a:pPr lvl="2"/>
            <a:r>
              <a:rPr lang="nl-NL" smtClean="0"/>
              <a:t>Niet &gt;20-25 mmHg RR-daling</a:t>
            </a:r>
          </a:p>
          <a:p>
            <a:pPr lvl="2"/>
            <a:r>
              <a:rPr lang="nl-NL" smtClean="0"/>
              <a:t>SBP 160 ???</a:t>
            </a:r>
          </a:p>
          <a:p>
            <a:pPr lvl="2"/>
            <a:r>
              <a:rPr lang="nl-NL" smtClean="0"/>
              <a:t>DBP niet &lt;70</a:t>
            </a:r>
          </a:p>
          <a:p>
            <a:pPr lvl="2"/>
            <a:endParaRPr lang="nl-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Evidence-base is beperkt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Ruimte voor controverse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Richtlijnen maken het verschil niet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6904" cy="214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3717032"/>
            <a:ext cx="5168403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 / protocol adoption: similar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34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7164288" y="1268760"/>
            <a:ext cx="1800200" cy="144016"/>
          </a:xfrm>
          <a:prstGeom prst="rect">
            <a:avLst/>
          </a:prstGeom>
          <a:solidFill>
            <a:srgbClr val="FFFF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92080" y="1421160"/>
            <a:ext cx="1584176" cy="135632"/>
          </a:xfrm>
          <a:prstGeom prst="rect">
            <a:avLst/>
          </a:prstGeom>
          <a:solidFill>
            <a:srgbClr val="FFFF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92080" y="1573560"/>
            <a:ext cx="2160240" cy="127248"/>
          </a:xfrm>
          <a:prstGeom prst="rect">
            <a:avLst/>
          </a:prstGeom>
          <a:solidFill>
            <a:srgbClr val="FFFF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38524" y="1900684"/>
            <a:ext cx="6460976" cy="144016"/>
          </a:xfrm>
          <a:prstGeom prst="rect">
            <a:avLst/>
          </a:prstGeom>
          <a:solidFill>
            <a:srgbClr val="FFFF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56376" y="2060848"/>
            <a:ext cx="1187624" cy="144016"/>
          </a:xfrm>
          <a:prstGeom prst="rect">
            <a:avLst/>
          </a:prstGeom>
          <a:solidFill>
            <a:srgbClr val="FFFF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75644" y="1284908"/>
            <a:ext cx="6746056" cy="1856060"/>
            <a:chOff x="2175644" y="1284908"/>
            <a:chExt cx="6746056" cy="1856060"/>
          </a:xfrm>
        </p:grpSpPr>
        <p:sp>
          <p:nvSpPr>
            <p:cNvPr id="9" name="Rectangle 8"/>
            <p:cNvSpPr/>
            <p:nvPr/>
          </p:nvSpPr>
          <p:spPr bwMode="auto">
            <a:xfrm>
              <a:off x="2267744" y="2204864"/>
              <a:ext cx="1368152" cy="144016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95936" y="2348880"/>
              <a:ext cx="2195736" cy="144016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188344" y="2662684"/>
              <a:ext cx="1368152" cy="144016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75644" y="2954784"/>
              <a:ext cx="4268564" cy="186184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121500" y="1284908"/>
              <a:ext cx="1800200" cy="144016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249292" y="1437308"/>
              <a:ext cx="1584176" cy="135632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249292" y="1589708"/>
              <a:ext cx="2160240" cy="127248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95736" y="1916832"/>
              <a:ext cx="6460976" cy="144016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84634"/>
            <a:ext cx="4176464" cy="16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488691"/>
            <a:ext cx="41694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064755"/>
            <a:ext cx="393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4499992" y="5352787"/>
            <a:ext cx="3888432" cy="1100549"/>
            <a:chOff x="4872732" y="5157192"/>
            <a:chExt cx="3888432" cy="1100549"/>
          </a:xfrm>
        </p:grpSpPr>
        <p:pic>
          <p:nvPicPr>
            <p:cNvPr id="17920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81239" y="5157192"/>
              <a:ext cx="38766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0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2732" y="5568882"/>
              <a:ext cx="3888432" cy="688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Evidence-base is beperkt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Ruimte voor controverse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Richtlijnen maken het verschil niet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en-US" smtClean="0"/>
              <a:t>Vasculaire Geneeskunde:</a:t>
            </a:r>
            <a:br>
              <a:rPr lang="en-US" smtClean="0"/>
            </a:br>
            <a:r>
              <a:rPr lang="en-US" smtClean="0"/>
              <a:t>te ‘vangen’ in richtlijnen?</a:t>
            </a:r>
            <a:endParaRPr lang="en-US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62105"/>
            <a:ext cx="8892480" cy="361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Tegen richtlijnen…?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799728"/>
          </a:xfrm>
        </p:spPr>
        <p:txBody>
          <a:bodyPr/>
          <a:lstStyle/>
          <a:p>
            <a:r>
              <a:rPr lang="en-US" smtClean="0"/>
              <a:t>De belangrijkste passage: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1963" y="2852738"/>
            <a:ext cx="8220075" cy="1152525"/>
            <a:chOff x="461963" y="2852738"/>
            <a:chExt cx="8220075" cy="1152525"/>
          </a:xfrm>
        </p:grpSpPr>
        <p:pic>
          <p:nvPicPr>
            <p:cNvPr id="2129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963" y="2852738"/>
              <a:ext cx="82200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 bwMode="auto">
            <a:xfrm>
              <a:off x="467544" y="2852936"/>
              <a:ext cx="4608512" cy="28803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419256" y="3678560"/>
              <a:ext cx="1204044" cy="2711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Epidemiological evidence for </a:t>
            </a:r>
            <a:r>
              <a:rPr lang="en-US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treatments</a:t>
            </a:r>
            <a:endParaRPr lang="en-GB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64088" y="6400800"/>
            <a:ext cx="285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http://clinicalevidence.com</a:t>
            </a:r>
            <a:endParaRPr lang="en-GB"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2022475"/>
            <a:ext cx="7848600" cy="3854450"/>
            <a:chOff x="385" y="1162"/>
            <a:chExt cx="4944" cy="2428"/>
          </a:xfrm>
        </p:grpSpPr>
        <p:pic>
          <p:nvPicPr>
            <p:cNvPr id="51207" name="Picture 7" descr="BMJ_EB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1162"/>
              <a:ext cx="4944" cy="2428"/>
            </a:xfrm>
            <a:prstGeom prst="rect">
              <a:avLst/>
            </a:prstGeom>
            <a:noFill/>
          </p:spPr>
        </p:pic>
        <p:pic>
          <p:nvPicPr>
            <p:cNvPr id="51208" name="Picture 8" descr="BMJ_EBM"/>
            <p:cNvPicPr>
              <a:picLocks noChangeAspect="1" noChangeArrowheads="1"/>
            </p:cNvPicPr>
            <p:nvPr/>
          </p:nvPicPr>
          <p:blipFill>
            <a:blip r:embed="rId2" cstate="print"/>
            <a:srcRect l="47249" t="72858" r="15129" b="14044"/>
            <a:stretch>
              <a:fillRect/>
            </a:stretch>
          </p:blipFill>
          <p:spPr bwMode="auto">
            <a:xfrm>
              <a:off x="2726" y="1361"/>
              <a:ext cx="1860" cy="318"/>
            </a:xfrm>
            <a:prstGeom prst="rect">
              <a:avLst/>
            </a:prstGeom>
            <a:noFill/>
          </p:spPr>
        </p:pic>
        <p:pic>
          <p:nvPicPr>
            <p:cNvPr id="51209" name="Picture 9" descr="BMJ_EBM"/>
            <p:cNvPicPr>
              <a:picLocks noChangeAspect="1" noChangeArrowheads="1"/>
            </p:cNvPicPr>
            <p:nvPr/>
          </p:nvPicPr>
          <p:blipFill>
            <a:blip r:embed="rId2" cstate="print"/>
            <a:srcRect l="57808" t="82208"/>
            <a:stretch>
              <a:fillRect/>
            </a:stretch>
          </p:blipFill>
          <p:spPr bwMode="auto">
            <a:xfrm>
              <a:off x="2744" y="2931"/>
              <a:ext cx="2086" cy="432"/>
            </a:xfrm>
            <a:prstGeom prst="rect">
              <a:avLst/>
            </a:prstGeom>
            <a:noFill/>
          </p:spPr>
        </p:pic>
      </p:grpSp>
      <p:sp>
        <p:nvSpPr>
          <p:cNvPr id="8" name="Oval 7"/>
          <p:cNvSpPr/>
          <p:nvPr/>
        </p:nvSpPr>
        <p:spPr bwMode="auto">
          <a:xfrm>
            <a:off x="2195736" y="1916832"/>
            <a:ext cx="2160240" cy="3312368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Vasculaire Geneeskunde</a:t>
            </a:r>
            <a:br>
              <a:rPr lang="en-US" smtClean="0"/>
            </a:b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Who cares…?</a:t>
            </a:r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Veranderend landschap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Eerste lijn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Kaderhuisartsen</a:t>
            </a:r>
          </a:p>
          <a:p>
            <a:r>
              <a:rPr lang="en-US" smtClean="0"/>
              <a:t>POH-ers</a:t>
            </a:r>
          </a:p>
          <a:p>
            <a:r>
              <a:rPr lang="en-US" smtClean="0"/>
              <a:t>Regionale werkgroepen</a:t>
            </a:r>
          </a:p>
          <a:p>
            <a:r>
              <a:rPr lang="en-US" smtClean="0"/>
              <a:t>NHG</a:t>
            </a:r>
          </a:p>
          <a:p>
            <a:r>
              <a:rPr lang="en-US" smtClean="0"/>
              <a:t>Platform Vitale Vaten</a:t>
            </a:r>
          </a:p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Tweede lijn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ln w="12700"/>
        </p:spPr>
        <p:txBody>
          <a:bodyPr/>
          <a:lstStyle/>
          <a:p>
            <a:r>
              <a:rPr lang="en-US" smtClean="0"/>
              <a:t>Vaatpoli’s</a:t>
            </a:r>
          </a:p>
          <a:p>
            <a:r>
              <a:rPr lang="en-US" smtClean="0"/>
              <a:t>Nurse Practitioners</a:t>
            </a:r>
          </a:p>
          <a:p>
            <a:r>
              <a:rPr lang="en-US" smtClean="0"/>
              <a:t>Life-style-poli’s</a:t>
            </a:r>
          </a:p>
          <a:p>
            <a:r>
              <a:rPr lang="en-US" smtClean="0"/>
              <a:t>Zorgpaden vaatpatienten</a:t>
            </a:r>
          </a:p>
          <a:p>
            <a:r>
              <a:rPr lang="en-US" smtClean="0"/>
              <a:t>IVG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5736" y="4941168"/>
            <a:ext cx="4626588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mtClean="0"/>
              <a:t> Multidiscipliaire Richtlijn CVRM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Regionale verwijsafspraken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</a:t>
            </a:r>
            <a:r>
              <a:rPr lang="en-US" smtClean="0"/>
              <a:t>Keten-DBC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5" name="Group 51"/>
          <p:cNvGraphicFramePr>
            <a:graphicFrameLocks noGrp="1"/>
          </p:cNvGraphicFramePr>
          <p:nvPr/>
        </p:nvGraphicFramePr>
        <p:xfrm>
          <a:off x="827088" y="2060575"/>
          <a:ext cx="7632700" cy="4608705"/>
        </p:xfrm>
        <a:graphic>
          <a:graphicData uri="http://schemas.openxmlformats.org/drawingml/2006/table">
            <a:tbl>
              <a:tblPr/>
              <a:tblGrid>
                <a:gridCol w="2878137"/>
                <a:gridCol w="2487613"/>
                <a:gridCol w="22669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Type of study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+ accopanying bias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Plausibility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hypothesis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Chance that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significant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result is true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Large randomised clinical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trial (RCT)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High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85%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Meta-analysis of large,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unequivocal RCTs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Very high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85%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Meta-analysis of smaller, contradictory trials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Average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41%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Small, but well-designed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RCT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Average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23%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Small epidemiological ‘explorative’ study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low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12%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69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5867400" y="1341438"/>
            <a:ext cx="3087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1"/>
                </a:solidFill>
                <a:latin typeface="Arial" charset="0"/>
              </a:rPr>
              <a:t>Ioannidis, PLoS Medicine 2005; 2: 696-701</a:t>
            </a:r>
            <a:endParaRPr lang="en-GB" sz="12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Methodological bias</a:t>
            </a:r>
          </a:p>
          <a:p>
            <a:r>
              <a:rPr lang="en-US" smtClean="0"/>
              <a:t>‘Political/psychological’ bias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1484313"/>
            <a:ext cx="68072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l-NL"/>
              <a:t>Reporting and publication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97000"/>
            <a:ext cx="7000875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l-NL"/>
              <a:t>Reporting and publication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Epidemiological evidence for </a:t>
            </a:r>
            <a:r>
              <a:rPr lang="en-US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treatments</a:t>
            </a:r>
            <a:endParaRPr lang="en-GB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528" y="1734443"/>
            <a:ext cx="5905028" cy="2270621"/>
            <a:chOff x="385" y="1162"/>
            <a:chExt cx="4899" cy="2428"/>
          </a:xfrm>
        </p:grpSpPr>
        <p:pic>
          <p:nvPicPr>
            <p:cNvPr id="51207" name="Picture 7" descr="BMJ_EBM"/>
            <p:cNvPicPr>
              <a:picLocks noChangeAspect="1" noChangeArrowheads="1"/>
            </p:cNvPicPr>
            <p:nvPr/>
          </p:nvPicPr>
          <p:blipFill>
            <a:blip r:embed="rId2" cstate="print"/>
            <a:srcRect r="909"/>
            <a:stretch>
              <a:fillRect/>
            </a:stretch>
          </p:blipFill>
          <p:spPr bwMode="auto">
            <a:xfrm>
              <a:off x="385" y="1162"/>
              <a:ext cx="4899" cy="2428"/>
            </a:xfrm>
            <a:prstGeom prst="rect">
              <a:avLst/>
            </a:prstGeom>
            <a:noFill/>
          </p:spPr>
        </p:pic>
        <p:pic>
          <p:nvPicPr>
            <p:cNvPr id="51208" name="Picture 8" descr="BMJ_EBM"/>
            <p:cNvPicPr>
              <a:picLocks noChangeAspect="1" noChangeArrowheads="1"/>
            </p:cNvPicPr>
            <p:nvPr/>
          </p:nvPicPr>
          <p:blipFill>
            <a:blip r:embed="rId2" cstate="print"/>
            <a:srcRect l="47249" t="72858" r="15129" b="14044"/>
            <a:stretch>
              <a:fillRect/>
            </a:stretch>
          </p:blipFill>
          <p:spPr bwMode="auto">
            <a:xfrm>
              <a:off x="2726" y="1361"/>
              <a:ext cx="1860" cy="318"/>
            </a:xfrm>
            <a:prstGeom prst="rect">
              <a:avLst/>
            </a:prstGeom>
            <a:noFill/>
          </p:spPr>
        </p:pic>
        <p:pic>
          <p:nvPicPr>
            <p:cNvPr id="51209" name="Picture 9" descr="BMJ_EBM"/>
            <p:cNvPicPr>
              <a:picLocks noChangeAspect="1" noChangeArrowheads="1"/>
            </p:cNvPicPr>
            <p:nvPr/>
          </p:nvPicPr>
          <p:blipFill>
            <a:blip r:embed="rId2" cstate="print"/>
            <a:srcRect l="57808" t="82208"/>
            <a:stretch>
              <a:fillRect/>
            </a:stretch>
          </p:blipFill>
          <p:spPr bwMode="auto">
            <a:xfrm>
              <a:off x="2744" y="2931"/>
              <a:ext cx="2086" cy="432"/>
            </a:xfrm>
            <a:prstGeom prst="rect">
              <a:avLst/>
            </a:prstGeom>
            <a:noFill/>
          </p:spPr>
        </p:pic>
      </p:grpSp>
      <p:sp>
        <p:nvSpPr>
          <p:cNvPr id="8" name="Oval 7"/>
          <p:cNvSpPr/>
          <p:nvPr/>
        </p:nvSpPr>
        <p:spPr bwMode="auto">
          <a:xfrm>
            <a:off x="1692051" y="1700808"/>
            <a:ext cx="1368152" cy="2016224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653136"/>
            <a:ext cx="771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36%, waarvan 15 tot 60% niet reproduceerbaar / ‘waar’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7037</TotalTime>
  <Words>579</Words>
  <Application>Microsoft Office PowerPoint</Application>
  <PresentationFormat>On-screen Show (4:3)</PresentationFormat>
  <Paragraphs>178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Standaardontwerp</vt:lpstr>
      <vt:lpstr>Grafiek</vt:lpstr>
      <vt:lpstr>Microsoft Office Excel 97-2003 Worksheet</vt:lpstr>
      <vt:lpstr>Vasculaire Geneeskunde: te vangen in richtlijnen?</vt:lpstr>
      <vt:lpstr>Nee</vt:lpstr>
      <vt:lpstr>Nee</vt:lpstr>
      <vt:lpstr>Slide 4</vt:lpstr>
      <vt:lpstr>Slide 5</vt:lpstr>
      <vt:lpstr>Bias</vt:lpstr>
      <vt:lpstr>Reporting and publication bias</vt:lpstr>
      <vt:lpstr>Reporting and publication bias</vt:lpstr>
      <vt:lpstr>Slide 9</vt:lpstr>
      <vt:lpstr>Slide 10</vt:lpstr>
      <vt:lpstr>Slide 11</vt:lpstr>
      <vt:lpstr>Slide 12</vt:lpstr>
      <vt:lpstr>Slide 13</vt:lpstr>
      <vt:lpstr>Slide 14</vt:lpstr>
      <vt:lpstr>Veel beter in het cardiovasculaire veld…?</vt:lpstr>
      <vt:lpstr>Slide 16</vt:lpstr>
      <vt:lpstr>Nee</vt:lpstr>
      <vt:lpstr>voorbeeld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Waar zit hem het verschil? I</vt:lpstr>
      <vt:lpstr>Waar zit hem het verschil? II</vt:lpstr>
      <vt:lpstr>Wisten we dit eigenlijk niet al?</vt:lpstr>
      <vt:lpstr>Slide 30</vt:lpstr>
      <vt:lpstr>Streefdáling: alle trials samen…</vt:lpstr>
      <vt:lpstr>Slide 32</vt:lpstr>
      <vt:lpstr>Controverse</vt:lpstr>
      <vt:lpstr>Nee</vt:lpstr>
      <vt:lpstr>Slide 35</vt:lpstr>
      <vt:lpstr>Slide 36</vt:lpstr>
      <vt:lpstr>Nee</vt:lpstr>
      <vt:lpstr>Vasculaire Geneeskunde: te ‘vangen’ in richtlijnen?</vt:lpstr>
      <vt:lpstr>Tegen richtlijnen…?</vt:lpstr>
      <vt:lpstr>Slide 40</vt:lpstr>
      <vt:lpstr>Vasculaire Geneeskunde </vt:lpstr>
      <vt:lpstr>Veranderend landschap</vt:lpstr>
    </vt:vector>
  </TitlesOfParts>
  <Company>AZVU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Frailty</dc:title>
  <dc:creator>a.thijs</dc:creator>
  <cp:lastModifiedBy>Your User Name</cp:lastModifiedBy>
  <cp:revision>238</cp:revision>
  <dcterms:created xsi:type="dcterms:W3CDTF">2002-12-10T13:52:48Z</dcterms:created>
  <dcterms:modified xsi:type="dcterms:W3CDTF">2011-09-08T21:13:05Z</dcterms:modified>
</cp:coreProperties>
</file>