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14" r:id="rId2"/>
    <p:sldId id="315" r:id="rId3"/>
    <p:sldId id="316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12-12-2011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12-12-2011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549D0-4EFD-4354-9A19-3AD27CF1B60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549D0-4EFD-4354-9A19-3AD27CF1B608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549D0-4EFD-4354-9A19-3AD27CF1B608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388"/>
            <a:ext cx="2133600" cy="365125"/>
          </a:xfrm>
        </p:spPr>
        <p:txBody>
          <a:bodyPr/>
          <a:lstStyle>
            <a:lvl1pPr>
              <a:defRPr sz="2000" b="1" i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604838"/>
            <a:ext cx="7186612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2141" y="274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12-12-2011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12-12-2011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12-12-2011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ESC review 2011</a:t>
            </a: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3596957" y="3244334"/>
            <a:ext cx="195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ESC </a:t>
            </a:r>
            <a:r>
              <a:rPr lang="nl-NL" dirty="0" err="1">
                <a:solidFill>
                  <a:prstClr val="black"/>
                </a:solidFill>
                <a:latin typeface="Arial" charset="0"/>
                <a:cs typeface="Arial" charset="0"/>
              </a:rPr>
              <a:t>review</a:t>
            </a: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EPHESUS: 2-jaars </a:t>
            </a:r>
            <a: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veranderingen in </a:t>
            </a:r>
            <a:r>
              <a:rPr lang="nl-NL" sz="36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eGFR</a:t>
            </a:r>
            <a: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nl-NL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alle patiënten</a:t>
            </a:r>
            <a:endParaRPr lang="nl-NL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D7B4-78B3-4D2E-8C65-097EDD250E2C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331640" y="5415607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Gecorrigeerde veranderingen in de </a:t>
            </a:r>
            <a:r>
              <a:rPr lang="nl-NL" sz="1200" dirty="0" err="1" smtClean="0">
                <a:solidFill>
                  <a:schemeClr val="bg1"/>
                </a:solidFill>
              </a:rPr>
              <a:t>eGFR</a:t>
            </a:r>
            <a:r>
              <a:rPr lang="nl-NL" sz="1200" dirty="0" smtClean="0">
                <a:solidFill>
                  <a:schemeClr val="bg1"/>
                </a:solidFill>
              </a:rPr>
              <a:t> tijdens de 24-maanden follow-up tussen de </a:t>
            </a:r>
            <a:r>
              <a:rPr lang="nl-NL" sz="1200" dirty="0" err="1" smtClean="0">
                <a:solidFill>
                  <a:schemeClr val="bg1"/>
                </a:solidFill>
              </a:rPr>
              <a:t>eplerenone</a:t>
            </a:r>
            <a:r>
              <a:rPr lang="nl-NL" sz="1200" dirty="0" smtClean="0">
                <a:solidFill>
                  <a:schemeClr val="bg1"/>
                </a:solidFill>
              </a:rPr>
              <a:t> en placebogroep (alle patiënten).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652120" y="1340768"/>
            <a:ext cx="3161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Calibri"/>
              </a:rPr>
              <a:t>-•-  </a:t>
            </a:r>
            <a:r>
              <a:rPr lang="nl-NL" dirty="0" smtClean="0">
                <a:solidFill>
                  <a:schemeClr val="bg1"/>
                </a:solidFill>
              </a:rPr>
              <a:t>Alle patiënten – </a:t>
            </a:r>
            <a:r>
              <a:rPr lang="nl-NL" dirty="0" err="1" smtClean="0">
                <a:solidFill>
                  <a:schemeClr val="bg1"/>
                </a:solidFill>
              </a:rPr>
              <a:t>eplerenone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-o</a:t>
            </a:r>
            <a:r>
              <a:rPr lang="nl-NL" dirty="0" smtClean="0">
                <a:solidFill>
                  <a:schemeClr val="bg1"/>
                </a:solidFill>
                <a:latin typeface="Calibri"/>
              </a:rPr>
              <a:t>- </a:t>
            </a:r>
            <a:r>
              <a:rPr lang="nl-NL" dirty="0" smtClean="0">
                <a:solidFill>
                  <a:schemeClr val="bg1"/>
                </a:solidFill>
              </a:rPr>
              <a:t>Alle patiënten - placebo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1191969" y="1238497"/>
            <a:ext cx="6800850" cy="4272846"/>
            <a:chOff x="1119956" y="1238497"/>
            <a:chExt cx="7556500" cy="4747607"/>
          </a:xfrm>
        </p:grpSpPr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/>
            </a:blip>
            <a:srcRect l="8958" b="7481"/>
            <a:stretch>
              <a:fillRect/>
            </a:stretch>
          </p:blipFill>
          <p:spPr bwMode="auto">
            <a:xfrm>
              <a:off x="1119956" y="1238497"/>
              <a:ext cx="7556500" cy="4747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ep 10"/>
            <p:cNvGrpSpPr/>
            <p:nvPr/>
          </p:nvGrpSpPr>
          <p:grpSpPr>
            <a:xfrm>
              <a:off x="1187624" y="2060848"/>
              <a:ext cx="451988" cy="3640240"/>
              <a:chOff x="279399" y="2157799"/>
              <a:chExt cx="451988" cy="3640240"/>
            </a:xfrm>
          </p:grpSpPr>
          <p:sp>
            <p:nvSpPr>
              <p:cNvPr id="7" name="Tekstvak 6"/>
              <p:cNvSpPr txBox="1"/>
              <p:nvPr/>
            </p:nvSpPr>
            <p:spPr>
              <a:xfrm>
                <a:off x="279400" y="5421868"/>
                <a:ext cx="451987" cy="376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</a:rPr>
                  <a:t>64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 rot="10800000" flipV="1">
                <a:off x="279400" y="4275449"/>
                <a:ext cx="451987" cy="376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</a:rPr>
                  <a:t>66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279399" y="3212068"/>
                <a:ext cx="451987" cy="376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</a:rPr>
                  <a:t>68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279399" y="2157799"/>
                <a:ext cx="451987" cy="376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</a:rPr>
                  <a:t>70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2" name="Tekstvak 11"/>
          <p:cNvSpPr txBox="1"/>
          <p:nvPr/>
        </p:nvSpPr>
        <p:spPr>
          <a:xfrm>
            <a:off x="6084168" y="5949280"/>
            <a:ext cx="2808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Rossignol</a:t>
            </a:r>
            <a:r>
              <a:rPr lang="en-US" sz="1200" dirty="0" smtClean="0">
                <a:solidFill>
                  <a:schemeClr val="bg1"/>
                </a:solidFill>
              </a:rPr>
              <a:t> et al. Circulation. 2011 Nov 29. </a:t>
            </a:r>
            <a:endParaRPr lang="nl-NL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D7B4-78B3-4D2E-8C65-097EDD250E2C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1043608" y="1404012"/>
            <a:ext cx="6288411" cy="38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1547664" y="5373216"/>
            <a:ext cx="626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Gecorrigeerde veranderingen in de </a:t>
            </a:r>
            <a:r>
              <a:rPr lang="nl-NL" sz="1200" dirty="0" err="1" smtClean="0">
                <a:solidFill>
                  <a:schemeClr val="bg1"/>
                </a:solidFill>
              </a:rPr>
              <a:t>eGFR</a:t>
            </a:r>
            <a:r>
              <a:rPr lang="nl-NL" sz="1200" dirty="0" smtClean="0">
                <a:solidFill>
                  <a:schemeClr val="bg1"/>
                </a:solidFill>
              </a:rPr>
              <a:t> tijdens de 24-maanden follow-up tussen de </a:t>
            </a:r>
            <a:r>
              <a:rPr lang="nl-NL" sz="1200" dirty="0" err="1" smtClean="0">
                <a:solidFill>
                  <a:schemeClr val="bg1"/>
                </a:solidFill>
              </a:rPr>
              <a:t>eplerenone</a:t>
            </a:r>
            <a:r>
              <a:rPr lang="nl-NL" sz="1200" dirty="0" smtClean="0">
                <a:solidFill>
                  <a:schemeClr val="bg1"/>
                </a:solidFill>
              </a:rPr>
              <a:t> en placebogroep (gevoeligheidsanalyse van 2-jaar overlevenden</a:t>
            </a:r>
            <a:r>
              <a:rPr lang="nl-NL" sz="1200" dirty="0" smtClean="0">
                <a:solidFill>
                  <a:schemeClr val="bg1"/>
                </a:solidFill>
              </a:rPr>
              <a:t>)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354649" y="1412776"/>
            <a:ext cx="3365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  <a:latin typeface="Calibri"/>
              </a:rPr>
              <a:t>-•-  </a:t>
            </a:r>
            <a:r>
              <a:rPr lang="nl-NL" sz="1600" dirty="0" smtClean="0">
                <a:solidFill>
                  <a:schemeClr val="bg1"/>
                </a:solidFill>
              </a:rPr>
              <a:t>2-jaars overlevenden - </a:t>
            </a:r>
            <a:r>
              <a:rPr lang="nl-NL" sz="1600" dirty="0" err="1" smtClean="0">
                <a:solidFill>
                  <a:schemeClr val="bg1"/>
                </a:solidFill>
              </a:rPr>
              <a:t>eplerenone</a:t>
            </a:r>
            <a:endParaRPr lang="nl-NL" sz="1600" dirty="0" smtClean="0">
              <a:solidFill>
                <a:schemeClr val="bg1"/>
              </a:solidFill>
            </a:endParaRPr>
          </a:p>
          <a:p>
            <a:r>
              <a:rPr lang="nl-NL" sz="1600" dirty="0" smtClean="0">
                <a:solidFill>
                  <a:schemeClr val="bg1"/>
                </a:solidFill>
              </a:rPr>
              <a:t>-o</a:t>
            </a:r>
            <a:r>
              <a:rPr lang="nl-NL" sz="1600" dirty="0" smtClean="0">
                <a:solidFill>
                  <a:schemeClr val="bg1"/>
                </a:solidFill>
                <a:latin typeface="Calibri"/>
              </a:rPr>
              <a:t>-  2-jaars overlevenden</a:t>
            </a:r>
            <a:r>
              <a:rPr lang="nl-NL" sz="1600" dirty="0" smtClean="0">
                <a:solidFill>
                  <a:schemeClr val="bg1"/>
                </a:solidFill>
              </a:rPr>
              <a:t> - placebo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986489" y="6093296"/>
            <a:ext cx="2761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Rossignol</a:t>
            </a:r>
            <a:r>
              <a:rPr lang="en-US" sz="1200" dirty="0" smtClean="0">
                <a:solidFill>
                  <a:schemeClr val="bg1"/>
                </a:solidFill>
              </a:rPr>
              <a:t> et al. Circulation. 2011 Nov </a:t>
            </a:r>
            <a:r>
              <a:rPr lang="en-US" sz="1200" dirty="0" smtClean="0">
                <a:solidFill>
                  <a:schemeClr val="bg1"/>
                </a:solidFill>
              </a:rPr>
              <a:t>29</a:t>
            </a:r>
            <a:endParaRPr lang="nl-NL" sz="1200" dirty="0" smtClean="0">
              <a:solidFill>
                <a:schemeClr val="bg1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EPHESUS: 2-jaars </a:t>
            </a:r>
            <a: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veranderingen in </a:t>
            </a:r>
            <a:r>
              <a:rPr lang="nl-NL" sz="36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eGFR</a:t>
            </a:r>
            <a: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nl-NL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nl-NL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2- </a:t>
            </a:r>
            <a:r>
              <a:rPr lang="nl-NL" sz="32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jaars</a:t>
            </a:r>
            <a:r>
              <a:rPr lang="nl-NL" sz="32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overlevenden</a:t>
            </a:r>
            <a:endParaRPr lang="nl-NL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2800" dirty="0" smtClean="0">
                <a:solidFill>
                  <a:srgbClr val="FFFF00"/>
                </a:solidFill>
                <a:latin typeface="+mj-lt"/>
              </a:rPr>
              <a:t>EPHESUS: Factoren </a:t>
            </a:r>
            <a:r>
              <a:rPr lang="nl-NL" sz="2800" dirty="0" smtClean="0">
                <a:solidFill>
                  <a:srgbClr val="FFFF00"/>
                </a:solidFill>
                <a:latin typeface="+mj-lt"/>
              </a:rPr>
              <a:t>geassocieerd met daling in nierfunctie</a:t>
            </a:r>
            <a:endParaRPr lang="nl-NL" sz="2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FD7B4-78B3-4D2E-8C65-097EDD250E2C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259632" y="836712"/>
          <a:ext cx="7701064" cy="4464496"/>
        </p:xfrm>
        <a:graphic>
          <a:graphicData uri="http://schemas.openxmlformats.org/drawingml/2006/table">
            <a:tbl>
              <a:tblPr/>
              <a:tblGrid>
                <a:gridCol w="2875256"/>
                <a:gridCol w="2258508"/>
                <a:gridCol w="2567300"/>
              </a:tblGrid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EWRF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Factor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OR (95% CI)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p-waarde</a:t>
                      </a:r>
                      <a:endParaRPr lang="nl-NL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Eplerenone</a:t>
                      </a:r>
                      <a:endParaRPr lang="nl-NL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1.21 (1.05 - 1.40)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Vrouwelijk geslacht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1.62 (1.36 - 1.93)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Leeftijd ≥ 65 jaar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1.34 (1.14 - 1.57)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5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Baseline kalium (per 0.5 	</a:t>
                      </a:r>
                      <a:r>
                        <a:rPr lang="nl-NL" sz="16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mmol</a:t>
                      </a: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/L toename)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0.89 (0.82 - 0.97)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3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Baseline </a:t>
                      </a: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eGFR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&lt; 60 </a:t>
                      </a:r>
                      <a:r>
                        <a:rPr lang="nl-NL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ml/min/1.73 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0.36 (0.30 - 0.43)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LVEF &lt; 35%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1.17 (1.01 - 1.36)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0.033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Roken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1.29 (1.09 - 1.53)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Lisdiuretica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1.22 (1.05 - 1.42)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Anti-aritmica</a:t>
                      </a:r>
                      <a:endParaRPr lang="nl-NL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1.66 (1.34 - 2.05)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Statines</a:t>
                      </a:r>
                      <a:endParaRPr lang="nl-NL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0.86 (0.74 - 1.00)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8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Verandering gemiddelde  bloeddruk in 1</a:t>
                      </a:r>
                      <a:r>
                        <a:rPr lang="nl-NL" sz="1400" baseline="30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maand (per 10 </a:t>
                      </a:r>
                      <a:r>
                        <a:rPr lang="nl-NL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mm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Hg toename)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0.88 (0.83 - 0.93)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&lt;0.0001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259632" y="5301208"/>
            <a:ext cx="7030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Vroege verslechtering van de nierfunctie (EWRF): GFR&gt; 20% op 1-maand follow-up, OR (95% CI): </a:t>
            </a:r>
            <a:r>
              <a:rPr lang="nl-NL" sz="1200" dirty="0" err="1" smtClean="0">
                <a:solidFill>
                  <a:schemeClr val="bg1"/>
                </a:solidFill>
              </a:rPr>
              <a:t>odds</a:t>
            </a:r>
            <a:r>
              <a:rPr lang="nl-NL" sz="1200" dirty="0" smtClean="0">
                <a:solidFill>
                  <a:schemeClr val="bg1"/>
                </a:solidFill>
              </a:rPr>
              <a:t> ratio (95% betrouwbaarheidsinterval) van gecorrigeerde </a:t>
            </a:r>
            <a:r>
              <a:rPr lang="nl-NL" sz="1200" dirty="0" err="1" smtClean="0">
                <a:solidFill>
                  <a:schemeClr val="bg1"/>
                </a:solidFill>
              </a:rPr>
              <a:t>logistische</a:t>
            </a:r>
            <a:r>
              <a:rPr lang="nl-NL" sz="1200" dirty="0" smtClean="0">
                <a:solidFill>
                  <a:schemeClr val="bg1"/>
                </a:solidFill>
              </a:rPr>
              <a:t> regressie. Factoren die positief geassocieerd zijn met EWRF zijn grijs gemarkeerd</a:t>
            </a:r>
            <a:r>
              <a:rPr lang="nl-NL" sz="1200" dirty="0" smtClean="0">
                <a:solidFill>
                  <a:schemeClr val="bg1"/>
                </a:solidFill>
              </a:rPr>
              <a:t>.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860032" y="6165304"/>
            <a:ext cx="4087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Rossignol</a:t>
            </a:r>
            <a:r>
              <a:rPr lang="en-US" sz="1200" dirty="0" smtClean="0">
                <a:solidFill>
                  <a:schemeClr val="bg1"/>
                </a:solidFill>
              </a:rPr>
              <a:t> et al. Circulation. 2011 Nov 29. [</a:t>
            </a:r>
            <a:r>
              <a:rPr lang="en-US" sz="1200" dirty="0" err="1" smtClean="0">
                <a:solidFill>
                  <a:schemeClr val="bg1"/>
                </a:solidFill>
              </a:rPr>
              <a:t>Epub</a:t>
            </a:r>
            <a:r>
              <a:rPr lang="en-US" sz="1200" dirty="0" smtClean="0">
                <a:solidFill>
                  <a:schemeClr val="bg1"/>
                </a:solidFill>
              </a:rPr>
              <a:t> ahead of print]</a:t>
            </a:r>
            <a:endParaRPr lang="nl-NL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299</Words>
  <Application>Microsoft Office PowerPoint</Application>
  <PresentationFormat>Diavoorstelling (4:3)</PresentationFormat>
  <Paragraphs>60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1_Office-thema</vt:lpstr>
      <vt:lpstr>EPHESUS: 2-jaars veranderingen in eGFR alle patiënten</vt:lpstr>
      <vt:lpstr>EPHESUS: 2-jaars veranderingen in eGFR 2- jaars overlevenden</vt:lpstr>
      <vt:lpstr>EPHESUS: Factoren geassocieerd met daling in nierfunctie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43</cp:revision>
  <dcterms:created xsi:type="dcterms:W3CDTF">2011-09-14T14:53:57Z</dcterms:created>
  <dcterms:modified xsi:type="dcterms:W3CDTF">2011-12-12T14:57:01Z</dcterms:modified>
</cp:coreProperties>
</file>