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13" r:id="rId2"/>
    <p:sldId id="319" r:id="rId3"/>
    <p:sldId id="320" r:id="rId4"/>
    <p:sldId id="321" r:id="rId5"/>
    <p:sldId id="322" r:id="rId6"/>
    <p:sldId id="323" r:id="rId7"/>
    <p:sldId id="327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30-11-2011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30-11-2011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AFDB1-F28E-44BE-8D9E-36DA572A6F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D731BF-92E2-4182-83F2-0567B82C03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95215-0781-4157-817F-703A56923D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CA5B1F-D700-4FE4-956D-F026CF8B13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D6A4B-7146-438C-871B-FFC29025BA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6F0EF4-80E2-48D0-89D9-1B451A1473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02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4"/>
              </a:buClr>
              <a:buSzPct val="130000"/>
              <a:buFont typeface="Arial"/>
              <a:buChar char="•"/>
              <a:defRPr sz="2800"/>
            </a:lvl1pPr>
            <a:lvl2pPr marL="742950" indent="-285750">
              <a:buClr>
                <a:schemeClr val="accent4"/>
              </a:buClr>
              <a:buFont typeface="Wingdings" charset="2"/>
              <a:buChar char="§"/>
              <a:defRPr sz="2400"/>
            </a:lvl2pPr>
            <a:lvl3pPr marL="1143000" indent="-228600">
              <a:buClr>
                <a:schemeClr val="accent4"/>
              </a:buClr>
              <a:buSzPct val="100000"/>
              <a:buFont typeface="Arial"/>
              <a:buChar char="•"/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170396" y="186403"/>
            <a:ext cx="8229600" cy="663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30-11-2011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30-11-2011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30-11-2011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88032" y="185738"/>
            <a:ext cx="4860032" cy="663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TRACER: Design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10244" name="Rectangle 18"/>
          <p:cNvSpPr>
            <a:spLocks noChangeArrowheads="1"/>
          </p:cNvSpPr>
          <p:nvPr/>
        </p:nvSpPr>
        <p:spPr bwMode="auto">
          <a:xfrm>
            <a:off x="3530600" y="1865313"/>
            <a:ext cx="1479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FFFFFF"/>
                </a:solidFill>
              </a:rPr>
              <a:t>1:1</a:t>
            </a:r>
          </a:p>
          <a:p>
            <a:pPr algn="ctr"/>
            <a:r>
              <a:rPr lang="en-US" i="1">
                <a:solidFill>
                  <a:srgbClr val="FFFFFF"/>
                </a:solidFill>
              </a:rPr>
              <a:t>Randomized</a:t>
            </a:r>
          </a:p>
          <a:p>
            <a:pPr algn="ctr"/>
            <a:r>
              <a:rPr lang="en-US" i="1">
                <a:solidFill>
                  <a:srgbClr val="FFFFFF"/>
                </a:solidFill>
              </a:rPr>
              <a:t>Double-blind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87624" y="980728"/>
            <a:ext cx="4608512" cy="5397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NSTE Acute Coronary Syndromes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5227638" y="2290763"/>
            <a:ext cx="2222500" cy="4413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+mn-cs"/>
              </a:rPr>
              <a:t>Vorapaxar</a:t>
            </a: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3081338" y="1556792"/>
            <a:ext cx="2347912" cy="638721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624" y="0"/>
              </a:cxn>
              <a:cxn ang="0">
                <a:pos x="1248" y="624"/>
              </a:cxn>
            </a:cxnLst>
            <a:rect l="0" t="0" r="r" b="b"/>
            <a:pathLst>
              <a:path w="1248" h="624">
                <a:moveTo>
                  <a:pt x="0" y="624"/>
                </a:moveTo>
                <a:lnTo>
                  <a:pt x="624" y="0"/>
                </a:lnTo>
                <a:lnTo>
                  <a:pt x="1248" y="62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5037138" y="2732088"/>
            <a:ext cx="2827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 Loading: 40 mg </a:t>
            </a:r>
          </a:p>
          <a:p>
            <a:pPr algn="ctr"/>
            <a:r>
              <a:rPr lang="en-US" sz="1600">
                <a:solidFill>
                  <a:srgbClr val="FFFFFF"/>
                </a:solidFill>
              </a:rPr>
              <a:t>  Maintenance: 2.5 mg daily</a:t>
            </a:r>
          </a:p>
        </p:txBody>
      </p:sp>
      <p:sp>
        <p:nvSpPr>
          <p:cNvPr id="10249" name="AutoShape 2"/>
          <p:cNvSpPr>
            <a:spLocks noChangeArrowheads="1"/>
          </p:cNvSpPr>
          <p:nvPr/>
        </p:nvSpPr>
        <p:spPr bwMode="auto">
          <a:xfrm>
            <a:off x="1008063" y="2290763"/>
            <a:ext cx="2222500" cy="441325"/>
          </a:xfrm>
          <a:prstGeom prst="roundRect">
            <a:avLst>
              <a:gd name="adj" fmla="val 16667"/>
            </a:avLst>
          </a:prstGeom>
          <a:solidFill>
            <a:srgbClr val="90FFA4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D0D2A"/>
                </a:solidFill>
              </a:rPr>
              <a:t>Placebo</a:t>
            </a:r>
          </a:p>
        </p:txBody>
      </p:sp>
      <p:sp>
        <p:nvSpPr>
          <p:cNvPr id="10250" name="AutoShape 2"/>
          <p:cNvSpPr>
            <a:spLocks noChangeArrowheads="1"/>
          </p:cNvSpPr>
          <p:nvPr/>
        </p:nvSpPr>
        <p:spPr bwMode="auto">
          <a:xfrm>
            <a:off x="1617663" y="3933056"/>
            <a:ext cx="4926012" cy="6477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Follow-up: </a:t>
            </a:r>
            <a:r>
              <a:rPr lang="en-US" sz="1600" dirty="0">
                <a:solidFill>
                  <a:schemeClr val="bg1"/>
                </a:solidFill>
              </a:rPr>
              <a:t>1, 4, 8, 12 months, then every 6 months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Standard of care based on practice gui</a:t>
            </a:r>
            <a:r>
              <a:rPr lang="en-US" sz="1600" dirty="0">
                <a:solidFill>
                  <a:srgbClr val="0D0D2A"/>
                </a:solidFill>
              </a:rPr>
              <a:t>delines</a:t>
            </a:r>
          </a:p>
        </p:txBody>
      </p:sp>
      <p:sp>
        <p:nvSpPr>
          <p:cNvPr id="29" name="Line 2"/>
          <p:cNvSpPr>
            <a:spLocks noChangeShapeType="1"/>
          </p:cNvSpPr>
          <p:nvPr/>
        </p:nvSpPr>
        <p:spPr bwMode="blackWhite">
          <a:xfrm>
            <a:off x="6338888" y="3269481"/>
            <a:ext cx="0" cy="663575"/>
          </a:xfrm>
          <a:prstGeom prst="line">
            <a:avLst/>
          </a:prstGeom>
          <a:noFill/>
          <a:ln w="57150" cmpd="sng">
            <a:solidFill>
              <a:schemeClr val="accent2"/>
            </a:solidFill>
            <a:round/>
            <a:headEnd type="none" w="sm" len="sm"/>
            <a:tailEnd type="triangle" w="sm" len="sm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/>
          </a:extLst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chemeClr val="accent1"/>
                </a:solidFill>
              </a:ln>
              <a:latin typeface="Arial" charset="0"/>
              <a:cs typeface="+mn-cs"/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blackWhite">
          <a:xfrm>
            <a:off x="2119312" y="2868613"/>
            <a:ext cx="4415" cy="704403"/>
          </a:xfrm>
          <a:prstGeom prst="line">
            <a:avLst/>
          </a:prstGeom>
          <a:noFill/>
          <a:ln w="57150" cmpd="sng">
            <a:solidFill>
              <a:schemeClr val="accent1"/>
            </a:solidFill>
            <a:round/>
            <a:headEnd type="none" w="sm" len="sm"/>
            <a:tailEnd type="triangle" w="sm" len="sm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/>
          </a:extLst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chemeClr val="accent2"/>
                </a:solidFill>
              </a:ln>
              <a:latin typeface="Arial" charset="0"/>
              <a:cs typeface="+mn-cs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5934075" y="914400"/>
            <a:ext cx="3003550" cy="1146175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  <a:alpha val="73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tabLst>
                <a:tab pos="112713" algn="l"/>
              </a:tabLst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+mn-cs"/>
              </a:rPr>
              <a:t>Key inclusion criteria</a:t>
            </a:r>
          </a:p>
          <a:p>
            <a:pPr marL="223838" indent="-223838">
              <a:lnSpc>
                <a:spcPct val="110000"/>
              </a:lnSpc>
              <a:buClr>
                <a:schemeClr val="accent4"/>
              </a:buClr>
              <a:buFont typeface="Arial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Within 24 </a:t>
            </a:r>
            <a:r>
              <a:rPr lang="en-US" sz="1400" dirty="0" err="1">
                <a:solidFill>
                  <a:srgbClr val="FFFFFF"/>
                </a:solidFill>
                <a:latin typeface="Arial" charset="0"/>
                <a:cs typeface="+mn-cs"/>
              </a:rPr>
              <a:t>hrs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 of symptoms</a:t>
            </a:r>
          </a:p>
          <a:p>
            <a:pPr marL="223838" indent="-223838">
              <a:lnSpc>
                <a:spcPct val="110000"/>
              </a:lnSpc>
              <a:buClr>
                <a:schemeClr val="accent4"/>
              </a:buClr>
              <a:buFont typeface="Arial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</a:t>
            </a:r>
            <a:r>
              <a:rPr lang="en-US" sz="1400" b="1" dirty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	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biomarkers or ECG changes</a:t>
            </a:r>
          </a:p>
          <a:p>
            <a:pPr marL="223838" indent="-223838">
              <a:lnSpc>
                <a:spcPct val="110000"/>
              </a:lnSpc>
              <a:buClr>
                <a:schemeClr val="accent4"/>
              </a:buClr>
              <a:buFont typeface="Arial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1 other high-risk feature</a:t>
            </a:r>
            <a:endParaRPr lang="en-US" sz="1400" dirty="0">
              <a:solidFill>
                <a:srgbClr val="FF0000"/>
              </a:solidFill>
              <a:latin typeface="Arial" charset="0"/>
              <a:cs typeface="+mn-cs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585788" y="4653136"/>
            <a:ext cx="7367587" cy="1150937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  <a:alpha val="71000"/>
            </a:schemeClr>
          </a:solidFill>
          <a:ln>
            <a:solidFill>
              <a:srgbClr val="FFFFFF"/>
            </a:solidFill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+mn-cs"/>
              </a:rPr>
              <a:t>Efficacy Endpoints</a:t>
            </a:r>
          </a:p>
          <a:p>
            <a:pPr>
              <a:lnSpc>
                <a:spcPct val="110000"/>
              </a:lnSpc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+mn-cs"/>
              </a:rPr>
              <a:t>    Primary: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CV death, MI, stroke, hospitalization for ischemia, urgent revascularization</a:t>
            </a:r>
          </a:p>
          <a:p>
            <a:pPr>
              <a:lnSpc>
                <a:spcPct val="110000"/>
              </a:lnSpc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+mn-cs"/>
              </a:rPr>
              <a:t>    Key Secondary: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CV death, MI, stroke</a:t>
            </a:r>
            <a:b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</a:br>
            <a:r>
              <a:rPr lang="en-US" sz="1400" b="1" dirty="0">
                <a:solidFill>
                  <a:srgbClr val="FFFFFF"/>
                </a:solidFill>
                <a:latin typeface="Arial" charset="0"/>
                <a:cs typeface="+mn-cs"/>
              </a:rPr>
              <a:t>Bleeding Endpoints: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+mn-cs"/>
              </a:rPr>
              <a:t>GUSTO moderate or severe and clinically significant TIMI bleeding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860032" y="6237312"/>
            <a:ext cx="36245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Tricoci</a:t>
            </a:r>
            <a:r>
              <a:rPr lang="en-US" sz="1600" dirty="0" smtClean="0">
                <a:solidFill>
                  <a:schemeClr val="bg1"/>
                </a:solidFill>
              </a:rPr>
              <a:t> et al, P, N </a:t>
            </a:r>
            <a:r>
              <a:rPr lang="en-US" sz="1600" dirty="0" err="1" smtClean="0">
                <a:solidFill>
                  <a:schemeClr val="bg1"/>
                </a:solidFill>
              </a:rPr>
              <a:t>Engl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J Med. 2011 Nov 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268760"/>
            <a:ext cx="7302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95536" y="185738"/>
            <a:ext cx="8568952" cy="955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TRACER: Primary </a:t>
            </a:r>
            <a:r>
              <a:rPr lang="en-US" sz="3600" b="1" dirty="0" smtClean="0">
                <a:solidFill>
                  <a:srgbClr val="FFFF00"/>
                </a:solidFill>
              </a:rPr>
              <a:t>Endpoint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2000" b="0" dirty="0" smtClean="0">
                <a:solidFill>
                  <a:srgbClr val="FFFF00"/>
                </a:solidFill>
              </a:rPr>
              <a:t>CV Death, MI, Stroke, Hospitalization for Ischemia, Urgent Revascularization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30832" y="5157192"/>
            <a:ext cx="8229600" cy="869950"/>
          </a:xfrm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tabLst>
                <a:tab pos="1485900" algn="r"/>
                <a:tab pos="1658938" algn="l"/>
                <a:tab pos="2511425" algn="ctr"/>
                <a:tab pos="3594100" algn="ctr"/>
                <a:tab pos="4632325" algn="ctr"/>
                <a:tab pos="6234113" algn="ctr"/>
                <a:tab pos="7835900" algn="ctr"/>
              </a:tabLst>
              <a:defRPr/>
            </a:pPr>
            <a:r>
              <a:rPr lang="de-DE" sz="1400" b="1" dirty="0" err="1">
                <a:solidFill>
                  <a:schemeClr val="bg1"/>
                </a:solidFill>
                <a:cs typeface="Arial Narrow"/>
              </a:rPr>
              <a:t>No</a:t>
            </a:r>
            <a:r>
              <a:rPr lang="de-DE" sz="1400" b="1" dirty="0">
                <a:solidFill>
                  <a:schemeClr val="bg1"/>
                </a:solidFill>
                <a:cs typeface="Arial Narrow"/>
              </a:rPr>
              <a:t>. at </a:t>
            </a:r>
            <a:r>
              <a:rPr lang="de-DE" sz="1400" b="1" dirty="0" smtClean="0">
                <a:solidFill>
                  <a:schemeClr val="bg1"/>
                </a:solidFill>
                <a:cs typeface="Arial Narrow"/>
              </a:rPr>
              <a:t>risk</a:t>
            </a:r>
            <a:endParaRPr lang="de-DE" sz="1400" b="1" dirty="0">
              <a:solidFill>
                <a:schemeClr val="bg1"/>
              </a:solidFill>
              <a:cs typeface="Arial Narrow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tabLst>
                <a:tab pos="1485900" algn="r"/>
                <a:tab pos="1658938" algn="l"/>
                <a:tab pos="2511425" algn="ctr"/>
                <a:tab pos="3594100" algn="ctr"/>
                <a:tab pos="4632325" algn="ctr"/>
                <a:tab pos="6234113" algn="ctr"/>
                <a:tab pos="7835900" algn="ctr"/>
              </a:tabLst>
              <a:defRPr/>
            </a:pPr>
            <a:r>
              <a:rPr lang="de-DE" sz="1400" b="1" dirty="0">
                <a:solidFill>
                  <a:srgbClr val="92D050"/>
                </a:solidFill>
                <a:cs typeface="Arial Narrow"/>
              </a:rPr>
              <a:t>Placebo	6471	5844	5468	5121	3794	2291	795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tabLst>
                <a:tab pos="1485900" algn="r"/>
                <a:tab pos="1658938" algn="l"/>
                <a:tab pos="2511425" algn="ctr"/>
                <a:tab pos="3594100" algn="ctr"/>
                <a:tab pos="4632325" algn="ctr"/>
                <a:tab pos="6234113" algn="ctr"/>
                <a:tab pos="7835900" algn="ctr"/>
              </a:tabLst>
              <a:defRPr/>
            </a:pPr>
            <a:r>
              <a:rPr lang="de-DE" sz="1400" b="1" dirty="0" err="1">
                <a:solidFill>
                  <a:schemeClr val="tx2">
                    <a:lumMod val="40000"/>
                    <a:lumOff val="60000"/>
                  </a:schemeClr>
                </a:solidFill>
                <a:cs typeface="Arial Narrow"/>
              </a:rPr>
              <a:t>Vorapaxar</a:t>
            </a:r>
            <a:r>
              <a:rPr lang="de-DE" sz="1400" b="1" dirty="0">
                <a:solidFill>
                  <a:schemeClr val="tx2">
                    <a:lumMod val="40000"/>
                    <a:lumOff val="60000"/>
                  </a:schemeClr>
                </a:solidFill>
                <a:cs typeface="Arial Narrow"/>
              </a:rPr>
              <a:t>	6473	5897	5570	5199	3881	2318	832</a:t>
            </a:r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cs typeface="Arial Narrow"/>
            </a:endParaRP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5114925" y="3094038"/>
            <a:ext cx="348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b="1" dirty="0">
                <a:solidFill>
                  <a:srgbClr val="FFFFFF"/>
                </a:solidFill>
              </a:rPr>
              <a:t>HR (95% CI): 0.92 (0.85, 1.01)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b="1" dirty="0">
                <a:solidFill>
                  <a:schemeClr val="bg1"/>
                </a:solidFill>
              </a:rPr>
              <a:t>P-value= 0.072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1825" y="1363663"/>
          <a:ext cx="3675063" cy="617538"/>
        </p:xfrm>
        <a:graphic>
          <a:graphicData uri="http://schemas.openxmlformats.org/drawingml/2006/table">
            <a:tbl>
              <a:tblPr/>
              <a:tblGrid>
                <a:gridCol w="1279525"/>
                <a:gridCol w="1185863"/>
                <a:gridCol w="12096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4420" marR="74420" marT="37210" marB="372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Placebo</a:t>
                      </a:r>
                    </a:p>
                  </a:txBody>
                  <a:tcPr marL="74420" marR="74420" marT="37210" marB="372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Vorapaxar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4420" marR="74420" marT="37210" marB="372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176213" marR="0" lvl="0" indent="-115888" algn="l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2-year KM rate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/>
                          <a:cs typeface="Times New Roman" pitchFamily="18" charset="0"/>
                        </a:rPr>
                        <a:t> 19.9%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/>
                          <a:cs typeface="Times New Roman" pitchFamily="18" charset="0"/>
                        </a:rPr>
                        <a:t> 18.5%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hthoek 6"/>
          <p:cNvSpPr/>
          <p:nvPr/>
        </p:nvSpPr>
        <p:spPr>
          <a:xfrm>
            <a:off x="4860032" y="6237312"/>
            <a:ext cx="36245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Tricoci</a:t>
            </a:r>
            <a:r>
              <a:rPr lang="en-US" sz="1600" dirty="0" smtClean="0">
                <a:solidFill>
                  <a:schemeClr val="bg1"/>
                </a:solidFill>
              </a:rPr>
              <a:t> et al, P, N </a:t>
            </a:r>
            <a:r>
              <a:rPr lang="en-US" sz="1600" dirty="0" err="1" smtClean="0">
                <a:solidFill>
                  <a:schemeClr val="bg1"/>
                </a:solidFill>
              </a:rPr>
              <a:t>Engl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J Med. 2011 Nov 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39863"/>
            <a:ext cx="73025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27584" y="185738"/>
            <a:ext cx="7402016" cy="1023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b="1" dirty="0" err="1" smtClean="0">
                <a:solidFill>
                  <a:srgbClr val="FFFF00"/>
                </a:solidFill>
              </a:rPr>
              <a:t>TRACER:Key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Secondary </a:t>
            </a:r>
            <a:r>
              <a:rPr lang="en-US" sz="3600" b="1" dirty="0" smtClean="0">
                <a:solidFill>
                  <a:srgbClr val="FFFF00"/>
                </a:solidFill>
              </a:rPr>
              <a:t>Endpoint</a:t>
            </a:r>
            <a:endParaRPr lang="en-US" b="1" dirty="0" smtClean="0">
              <a:solidFill>
                <a:srgbClr val="FFFF00"/>
              </a:solidFill>
            </a:endParaRPr>
          </a:p>
          <a:p>
            <a:pPr eaLnBrk="1" hangingPunct="1"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CV </a:t>
            </a:r>
            <a:r>
              <a:rPr lang="en-US" sz="2000" b="1" dirty="0" smtClean="0">
                <a:solidFill>
                  <a:srgbClr val="FFFF00"/>
                </a:solidFill>
              </a:rPr>
              <a:t>Death, MI, Stroke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27651" name="Content Placeholder 6"/>
          <p:cNvSpPr>
            <a:spLocks noGrp="1"/>
          </p:cNvSpPr>
          <p:nvPr>
            <p:ph idx="4294967295"/>
          </p:nvPr>
        </p:nvSpPr>
        <p:spPr bwMode="auto">
          <a:xfrm>
            <a:off x="159518" y="5157192"/>
            <a:ext cx="8516938" cy="11096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1485900" algn="r"/>
                <a:tab pos="1658938" algn="l"/>
                <a:tab pos="2511425" algn="ctr"/>
                <a:tab pos="3594100" algn="ctr"/>
                <a:tab pos="4632325" algn="ctr"/>
                <a:tab pos="6234113" algn="ctr"/>
                <a:tab pos="7835900" algn="ctr"/>
              </a:tabLst>
              <a:defRPr/>
            </a:pPr>
            <a:r>
              <a:rPr lang="de-DE" sz="1400" b="1" dirty="0" err="1" smtClean="0">
                <a:solidFill>
                  <a:schemeClr val="bg1"/>
                </a:solidFill>
              </a:rPr>
              <a:t>No</a:t>
            </a:r>
            <a:r>
              <a:rPr lang="de-DE" sz="1400" b="1" dirty="0" smtClean="0">
                <a:solidFill>
                  <a:schemeClr val="bg1"/>
                </a:solidFill>
              </a:rPr>
              <a:t>. </a:t>
            </a:r>
            <a:r>
              <a:rPr lang="de-DE" sz="1400" b="1" dirty="0" err="1" smtClean="0">
                <a:solidFill>
                  <a:schemeClr val="bg1"/>
                </a:solidFill>
              </a:rPr>
              <a:t>at</a:t>
            </a:r>
            <a:r>
              <a:rPr lang="de-DE" sz="1400" b="1" dirty="0" smtClean="0">
                <a:solidFill>
                  <a:schemeClr val="bg1"/>
                </a:solidFill>
              </a:rPr>
              <a:t> </a:t>
            </a:r>
            <a:r>
              <a:rPr lang="de-DE" sz="1400" b="1" dirty="0" err="1" smtClean="0">
                <a:solidFill>
                  <a:schemeClr val="bg1"/>
                </a:solidFill>
              </a:rPr>
              <a:t>risk</a:t>
            </a:r>
            <a:endParaRPr lang="de-DE" sz="1400" b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1485900" algn="r"/>
                <a:tab pos="1658938" algn="l"/>
                <a:tab pos="2511425" algn="ctr"/>
                <a:tab pos="3594100" algn="ctr"/>
                <a:tab pos="4632325" algn="ctr"/>
                <a:tab pos="6234113" algn="ctr"/>
                <a:tab pos="7835900" algn="ctr"/>
              </a:tabLst>
              <a:defRPr/>
            </a:pPr>
            <a:r>
              <a:rPr lang="de-DE" sz="1400" b="1" dirty="0" smtClean="0">
                <a:solidFill>
                  <a:srgbClr val="92D050"/>
                </a:solidFill>
              </a:rPr>
              <a:t>Placebo	6471	5895	5575	5263	3922	2383	830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1485900" algn="r"/>
                <a:tab pos="1658938" algn="l"/>
                <a:tab pos="2511425" algn="ctr"/>
                <a:tab pos="3594100" algn="ctr"/>
                <a:tab pos="4632325" algn="ctr"/>
                <a:tab pos="6234113" algn="ctr"/>
                <a:tab pos="7835900" algn="ctr"/>
              </a:tabLst>
              <a:defRPr/>
            </a:pPr>
            <a:r>
              <a:rPr lang="de-DE" sz="1400" b="1" dirty="0" err="1" smtClean="0">
                <a:solidFill>
                  <a:srgbClr val="B1C9FF"/>
                </a:solidFill>
              </a:rPr>
              <a:t>Vorapaxar</a:t>
            </a:r>
            <a:r>
              <a:rPr lang="de-DE" sz="1400" b="1" dirty="0" smtClean="0">
                <a:solidFill>
                  <a:srgbClr val="B1C9FF"/>
                </a:solidFill>
              </a:rPr>
              <a:t>	6473	5949	5684	5356	4023	2427	868</a:t>
            </a:r>
            <a:endParaRPr lang="en-US" sz="1400" b="1" dirty="0" smtClean="0">
              <a:solidFill>
                <a:srgbClr val="B1C9FF"/>
              </a:solidFill>
            </a:endParaRPr>
          </a:p>
        </p:txBody>
      </p:sp>
      <p:sp>
        <p:nvSpPr>
          <p:cNvPr id="17413" name="Content Placeholder 2"/>
          <p:cNvSpPr txBox="1">
            <a:spLocks/>
          </p:cNvSpPr>
          <p:nvPr/>
        </p:nvSpPr>
        <p:spPr bwMode="auto">
          <a:xfrm>
            <a:off x="4810125" y="3756025"/>
            <a:ext cx="35893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b="1">
                <a:solidFill>
                  <a:srgbClr val="FFFFFF"/>
                </a:solidFill>
              </a:rPr>
              <a:t>HR (95% CI): 0.89 (0.81, 0.98)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b="1">
                <a:solidFill>
                  <a:srgbClr val="FFFFFF"/>
                </a:solidFill>
              </a:rPr>
              <a:t>P-value= 0.018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00250" y="1703388"/>
          <a:ext cx="3675063" cy="617538"/>
        </p:xfrm>
        <a:graphic>
          <a:graphicData uri="http://schemas.openxmlformats.org/drawingml/2006/table">
            <a:tbl>
              <a:tblPr/>
              <a:tblGrid>
                <a:gridCol w="1282700"/>
                <a:gridCol w="1212850"/>
                <a:gridCol w="1179513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74420" marR="74420" marT="37210" marB="372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Placebo</a:t>
                      </a:r>
                    </a:p>
                  </a:txBody>
                  <a:tcPr marL="74420" marR="74420" marT="37210" marB="372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Vorapaxar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4420" marR="74420" marT="37210" marB="372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176213" marR="0" lvl="0" indent="-115888" algn="l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2-year KM rate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/>
                          <a:cs typeface="Times New Roman" pitchFamily="18" charset="0"/>
                        </a:rPr>
                        <a:t> 16.4%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E19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/>
                          <a:cs typeface="Times New Roman" pitchFamily="18" charset="0"/>
                        </a:rPr>
                        <a:t> 14.7%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hthoek 6"/>
          <p:cNvSpPr/>
          <p:nvPr/>
        </p:nvSpPr>
        <p:spPr>
          <a:xfrm>
            <a:off x="4860032" y="6237312"/>
            <a:ext cx="36245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Tricoci</a:t>
            </a:r>
            <a:r>
              <a:rPr lang="en-US" sz="1600" dirty="0" smtClean="0">
                <a:solidFill>
                  <a:schemeClr val="bg1"/>
                </a:solidFill>
              </a:rPr>
              <a:t> et al, P, N </a:t>
            </a:r>
            <a:r>
              <a:rPr lang="en-US" sz="1600" dirty="0" err="1" smtClean="0">
                <a:solidFill>
                  <a:schemeClr val="bg1"/>
                </a:solidFill>
              </a:rPr>
              <a:t>Engl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J Med. 2011 Nov 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0" y="173137"/>
            <a:ext cx="8229600" cy="663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TRACER: Selected </a:t>
            </a:r>
            <a:r>
              <a:rPr lang="en-US" sz="3600" b="1" dirty="0" smtClean="0">
                <a:solidFill>
                  <a:srgbClr val="FFFF00"/>
                </a:solidFill>
              </a:rPr>
              <a:t>Efficacy Outcomes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0375" y="815295"/>
          <a:ext cx="8116556" cy="49899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0041"/>
                <a:gridCol w="1440139"/>
                <a:gridCol w="1428392"/>
                <a:gridCol w="1819790"/>
                <a:gridCol w="1278194"/>
              </a:tblGrid>
              <a:tr h="5833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br>
                        <a:rPr lang="en-US" sz="16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(N=6471)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Vorapaxar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(N=6473)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233363" marR="0" indent="-1222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2-yr</a:t>
                      </a:r>
                      <a:b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KM rate (%)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2-yr</a:t>
                      </a:r>
                      <a:b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KM rate (%)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 (95% CI)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033"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Primary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 e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ndpoint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19.9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18.5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0.92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(0.85–1.01)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0.072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029">
                <a:tc>
                  <a:txBody>
                    <a:bodyPr/>
                    <a:lstStyle/>
                    <a:p>
                      <a:pPr marL="117475" marR="0" indent="1158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 death</a:t>
                      </a:r>
                      <a:endParaRPr lang="en-US" sz="16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en-US" sz="16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en-US" sz="16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r>
                        <a:rPr lang="en-US" sz="1600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(0.83–1.22)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032">
                <a:tc>
                  <a:txBody>
                    <a:bodyPr/>
                    <a:lstStyle/>
                    <a:p>
                      <a:pPr marL="111125" marR="0" indent="1222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MI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12.5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11.1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0.88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(0.79–0.98)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0.021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392">
                <a:tc>
                  <a:txBody>
                    <a:bodyPr/>
                    <a:lstStyle/>
                    <a:p>
                      <a:pPr marL="114300" indent="119063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Stroke 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0.93</a:t>
                      </a:r>
                      <a:r>
                        <a:rPr lang="en-US" sz="1600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(0.70–1.23)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0.61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638">
                <a:tc>
                  <a:txBody>
                    <a:bodyPr/>
                    <a:lstStyle/>
                    <a:p>
                      <a:pPr marL="228600" marR="0" indent="47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Hospitalization</a:t>
                      </a:r>
                      <a:r>
                        <a:rPr lang="en-US" sz="16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ischemia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1.14</a:t>
                      </a:r>
                      <a:r>
                        <a:rPr lang="en-US" sz="1600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(0.83–1.58)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8482">
                <a:tc>
                  <a:txBody>
                    <a:bodyPr/>
                    <a:lstStyle/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Urgent revascularization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en-US" sz="16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en-US" sz="16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1.07</a:t>
                      </a:r>
                      <a:r>
                        <a:rPr lang="en-US" sz="1600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(0.88–1.31)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0.49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6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63">
                <a:tc>
                  <a:txBody>
                    <a:bodyPr/>
                    <a:lstStyle/>
                    <a:p>
                      <a:pPr marL="120650" marR="0" indent="-1206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Stent Thrombosis*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1.5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1.7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1.12 (0.78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1.62)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0.54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63">
                <a:tc>
                  <a:txBody>
                    <a:bodyPr/>
                    <a:lstStyle/>
                    <a:p>
                      <a:pPr marL="120650" marR="0" indent="-1206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All-cause mortality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  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6.1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6.5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1.05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(0.90–1.23)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0.52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5" name="Rectangle 7"/>
          <p:cNvSpPr>
            <a:spLocks noChangeArrowheads="1"/>
          </p:cNvSpPr>
          <p:nvPr/>
        </p:nvSpPr>
        <p:spPr bwMode="auto">
          <a:xfrm>
            <a:off x="6014906" y="6031533"/>
            <a:ext cx="293541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900" i="1"/>
              <a:t>*ARC definite or probable; data are proportions of patients</a:t>
            </a:r>
          </a:p>
        </p:txBody>
      </p:sp>
      <p:sp>
        <p:nvSpPr>
          <p:cNvPr id="5" name="Rechthoek 4"/>
          <p:cNvSpPr/>
          <p:nvPr/>
        </p:nvSpPr>
        <p:spPr>
          <a:xfrm>
            <a:off x="5265070" y="6289575"/>
            <a:ext cx="3195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Tricoci</a:t>
            </a:r>
            <a:r>
              <a:rPr lang="en-US" sz="1400" dirty="0" smtClean="0">
                <a:solidFill>
                  <a:schemeClr val="bg1"/>
                </a:solidFill>
              </a:rPr>
              <a:t> et al, P, N </a:t>
            </a:r>
            <a:r>
              <a:rPr lang="en-US" sz="1400" dirty="0" err="1" smtClean="0">
                <a:solidFill>
                  <a:schemeClr val="bg1"/>
                </a:solidFill>
              </a:rPr>
              <a:t>Engl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J Med. 2011 Nov 13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02840" y="185738"/>
            <a:ext cx="8229600" cy="663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TRACER: Bleeding </a:t>
            </a:r>
            <a:r>
              <a:rPr lang="en-US" sz="3600" b="1" dirty="0" smtClean="0">
                <a:solidFill>
                  <a:srgbClr val="FFFF00"/>
                </a:solidFill>
              </a:rPr>
              <a:t>Endpoints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2438" y="895125"/>
          <a:ext cx="8395142" cy="4910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2620"/>
                <a:gridCol w="1576615"/>
                <a:gridCol w="1557032"/>
                <a:gridCol w="1767352"/>
                <a:gridCol w="104152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b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(N=6441)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Vorapaxar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(N=6446)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7149">
                <a:tc>
                  <a:txBody>
                    <a:bodyPr/>
                    <a:lstStyle/>
                    <a:p>
                      <a:pPr marL="5715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2-yr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 </a:t>
                      </a:r>
                      <a:br>
                        <a:rPr lang="en-US" sz="18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KM rate (%)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2-yr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/>
                      </a:r>
                      <a:br>
                        <a:rPr lang="en-US" sz="18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KM rate (%)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 (95% CI)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708">
                <a:tc>
                  <a:txBody>
                    <a:bodyPr/>
                    <a:lstStyle/>
                    <a:p>
                      <a:pPr marL="1588" marR="0" indent="-15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511175" algn="l"/>
                        </a:tabLs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GUSTO </a:t>
                      </a:r>
                      <a:b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moderate or severe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5.2 </a:t>
                      </a:r>
                      <a:b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</a:b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7.2</a:t>
                      </a:r>
                      <a:b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</a:b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1.35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(1.16–1.58)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&lt;0.001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004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Clinically significant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/>
                      </a:r>
                      <a:b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</a:b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TIMI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14.6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20.2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1.43</a:t>
                      </a:r>
                      <a:r>
                        <a:rPr lang="en-US" sz="16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(1.31–1.57)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&lt;0.001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02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GUSTO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severe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1.6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2.9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1.66</a:t>
                      </a:r>
                      <a:r>
                        <a:rPr lang="en-US" sz="16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(1.27–2.16)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&lt;0.001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02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TIMI major 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2.5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4.0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1.53</a:t>
                      </a:r>
                      <a:r>
                        <a:rPr lang="en-US" sz="16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(1.24–1.90)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&lt;0.001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02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Fatal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0.15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0.35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1.89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(0.80–4.45)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0.15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00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Intracranial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hemorrhage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0.24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1.07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3.39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(1.78–6.45)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&lt;0.001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607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511175" algn="l"/>
                        </a:tabLst>
                      </a:pP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CABG-related </a:t>
                      </a:r>
                      <a:b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 major*</a:t>
                      </a:r>
                      <a:endParaRPr lang="en-US" sz="16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7.3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</a:rPr>
                        <a:t>9.7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1.34</a:t>
                      </a:r>
                      <a:r>
                        <a:rPr lang="en-US" sz="1600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(0.92–1.95)</a:t>
                      </a:r>
                      <a:endParaRPr lang="en-US" sz="16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/>
                        </a:rPr>
                        <a:t>0.13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3" name="Rectangle 7"/>
          <p:cNvSpPr>
            <a:spLocks noChangeArrowheads="1"/>
          </p:cNvSpPr>
          <p:nvPr/>
        </p:nvSpPr>
        <p:spPr bwMode="auto">
          <a:xfrm>
            <a:off x="6918325" y="6276975"/>
            <a:ext cx="2032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i="1"/>
              <a:t>* data are proportions of patients</a:t>
            </a:r>
          </a:p>
        </p:txBody>
      </p:sp>
      <p:sp>
        <p:nvSpPr>
          <p:cNvPr id="5" name="Rechthoek 4"/>
          <p:cNvSpPr/>
          <p:nvPr/>
        </p:nvSpPr>
        <p:spPr>
          <a:xfrm>
            <a:off x="4860032" y="6237312"/>
            <a:ext cx="36245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Tricoci</a:t>
            </a:r>
            <a:r>
              <a:rPr lang="en-US" sz="1600" dirty="0" smtClean="0">
                <a:solidFill>
                  <a:schemeClr val="bg1"/>
                </a:solidFill>
              </a:rPr>
              <a:t> et al, P, N </a:t>
            </a:r>
            <a:r>
              <a:rPr lang="en-US" sz="1600" dirty="0" err="1" smtClean="0">
                <a:solidFill>
                  <a:schemeClr val="bg1"/>
                </a:solidFill>
              </a:rPr>
              <a:t>Engl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J Med. 2011 Nov 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29238" y="591071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02840" y="-26988"/>
            <a:ext cx="8229600" cy="663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TRACER: Bleeding </a:t>
            </a:r>
            <a:r>
              <a:rPr lang="en-US" sz="3600" b="1" dirty="0" smtClean="0">
                <a:solidFill>
                  <a:srgbClr val="FFFF00"/>
                </a:solidFill>
              </a:rPr>
              <a:t>Outcomes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81608" y="620688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GUSTO Moderate/Severe 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57150" y="5276900"/>
            <a:ext cx="44338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736600" algn="r"/>
                <a:tab pos="850900" algn="l"/>
                <a:tab pos="1428750" algn="ctr"/>
                <a:tab pos="1833563" algn="ctr"/>
                <a:tab pos="2338388" algn="ctr"/>
                <a:tab pos="3146425" algn="ctr"/>
                <a:tab pos="3940175" algn="ctr"/>
              </a:tabLst>
            </a:pPr>
            <a:r>
              <a:rPr lang="de-DE" sz="1100" dirty="0">
                <a:latin typeface="Arial Narrow" pitchFamily="34" charset="0"/>
              </a:rPr>
              <a:t>    	   </a:t>
            </a:r>
            <a:r>
              <a:rPr lang="de-DE" sz="1100" b="1" dirty="0">
                <a:latin typeface="Arial Narrow" pitchFamily="34" charset="0"/>
              </a:rPr>
              <a:t>   </a:t>
            </a:r>
            <a:r>
              <a:rPr lang="de-DE" sz="1100" b="1" dirty="0" err="1">
                <a:solidFill>
                  <a:schemeClr val="bg1"/>
                </a:solidFill>
                <a:latin typeface="Arial Narrow" pitchFamily="34" charset="0"/>
              </a:rPr>
              <a:t>No</a:t>
            </a:r>
            <a:r>
              <a:rPr lang="de-DE" sz="1100" b="1" dirty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de-DE" sz="1100" b="1" dirty="0" err="1">
                <a:solidFill>
                  <a:schemeClr val="bg1"/>
                </a:solidFill>
                <a:latin typeface="Arial Narrow" pitchFamily="34" charset="0"/>
              </a:rPr>
              <a:t>at</a:t>
            </a:r>
            <a:r>
              <a:rPr lang="de-DE" sz="11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de-DE" sz="1100" b="1" dirty="0" err="1">
                <a:solidFill>
                  <a:schemeClr val="bg1"/>
                </a:solidFill>
                <a:latin typeface="Arial Narrow" pitchFamily="34" charset="0"/>
              </a:rPr>
              <a:t>risk</a:t>
            </a:r>
            <a:endParaRPr lang="de-DE" sz="11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tabLst>
                <a:tab pos="736600" algn="r"/>
                <a:tab pos="850900" algn="l"/>
                <a:tab pos="1428750" algn="ctr"/>
                <a:tab pos="1833563" algn="ctr"/>
                <a:tab pos="2338388" algn="ctr"/>
                <a:tab pos="3146425" algn="ctr"/>
                <a:tab pos="3940175" algn="ctr"/>
              </a:tabLst>
            </a:pPr>
            <a:r>
              <a:rPr lang="de-DE" sz="1100" b="1" dirty="0">
                <a:solidFill>
                  <a:srgbClr val="B24483"/>
                </a:solidFill>
                <a:latin typeface="Arial Narrow" pitchFamily="34" charset="0"/>
              </a:rPr>
              <a:t>	</a:t>
            </a:r>
            <a:r>
              <a:rPr lang="de-DE" sz="1100" b="1" dirty="0">
                <a:solidFill>
                  <a:srgbClr val="A7E190"/>
                </a:solidFill>
                <a:latin typeface="Arial Narrow" pitchFamily="34" charset="0"/>
              </a:rPr>
              <a:t>6441	5536	5137	4674	3393	1972	650</a:t>
            </a:r>
          </a:p>
          <a:p>
            <a:pPr>
              <a:tabLst>
                <a:tab pos="736600" algn="r"/>
                <a:tab pos="850900" algn="l"/>
                <a:tab pos="1428750" algn="ctr"/>
                <a:tab pos="1833563" algn="ctr"/>
                <a:tab pos="2338388" algn="ctr"/>
                <a:tab pos="3146425" algn="ctr"/>
                <a:tab pos="3940175" algn="ctr"/>
              </a:tabLst>
            </a:pPr>
            <a:r>
              <a:rPr lang="de-DE" sz="1100" b="1" dirty="0">
                <a:solidFill>
                  <a:srgbClr val="BFBFBF"/>
                </a:solidFill>
                <a:latin typeface="Arial Narrow" pitchFamily="34" charset="0"/>
              </a:rPr>
              <a:t>	</a:t>
            </a:r>
            <a:r>
              <a:rPr lang="de-DE" sz="1100" b="1" dirty="0">
                <a:solidFill>
                  <a:schemeClr val="accent2"/>
                </a:solidFill>
                <a:latin typeface="Arial Narrow" pitchFamily="34" charset="0"/>
              </a:rPr>
              <a:t>6446	5529	5108	4598	3278	1883	625</a:t>
            </a:r>
            <a:endParaRPr lang="en-US" sz="11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20486" name="Content Placeholder 2"/>
          <p:cNvSpPr txBox="1">
            <a:spLocks/>
          </p:cNvSpPr>
          <p:nvPr/>
        </p:nvSpPr>
        <p:spPr bwMode="auto">
          <a:xfrm>
            <a:off x="1971675" y="3351262"/>
            <a:ext cx="27876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100" b="1"/>
              <a:t>HR (95% CI): 1.35 (1.16, 1.58)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1100" b="1"/>
              <a:t>P-value &lt;0.001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43608" y="983027"/>
          <a:ext cx="3396105" cy="5737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0305"/>
                <a:gridCol w="1121191"/>
                <a:gridCol w="1044609"/>
              </a:tblGrid>
              <a:tr h="24794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74420" marR="74420" marT="37210" marB="372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rgbClr val="0D0D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D0D2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420" marR="74420" marT="37210" marB="372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rgbClr val="0D0D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Vorapaxar</a:t>
                      </a:r>
                    </a:p>
                  </a:txBody>
                  <a:tcPr marL="74420" marR="74420" marT="37210" marB="372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85985">
                <a:tc>
                  <a:txBody>
                    <a:bodyPr/>
                    <a:lstStyle/>
                    <a:p>
                      <a:pPr marL="176213" marR="0" indent="-1158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l"/>
                        </a:tabLst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2-year KM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 </a:t>
                      </a:r>
                      <a:r>
                        <a:rPr lang="en-US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5.2%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 </a:t>
                      </a:r>
                      <a:r>
                        <a:rPr lang="en-US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7.2%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83113" y="1787575"/>
            <a:ext cx="4259499" cy="4089489"/>
            <a:chOff x="4582743" y="2144713"/>
            <a:chExt cx="4259499" cy="4089489"/>
          </a:xfrm>
        </p:grpSpPr>
        <p:sp>
          <p:nvSpPr>
            <p:cNvPr id="20512" name="TextBox 9"/>
            <p:cNvSpPr txBox="1">
              <a:spLocks noChangeArrowheads="1"/>
            </p:cNvSpPr>
            <p:nvPr/>
          </p:nvSpPr>
          <p:spPr bwMode="auto">
            <a:xfrm>
              <a:off x="4582743" y="5634038"/>
              <a:ext cx="4259499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736600" algn="r"/>
                  <a:tab pos="850900" algn="l"/>
                  <a:tab pos="1428750" algn="ctr"/>
                  <a:tab pos="1833563" algn="ctr"/>
                  <a:tab pos="2338388" algn="ctr"/>
                  <a:tab pos="3146425" algn="ctr"/>
                  <a:tab pos="3940175" algn="ctr"/>
                </a:tabLst>
              </a:pPr>
              <a:r>
                <a:rPr lang="de-DE" sz="1100" dirty="0">
                  <a:latin typeface="Arial Narrow" pitchFamily="34" charset="0"/>
                </a:rPr>
                <a:t>	          </a:t>
              </a:r>
              <a:r>
                <a:rPr lang="de-DE" sz="1100" b="1" dirty="0" err="1">
                  <a:solidFill>
                    <a:schemeClr val="bg1"/>
                  </a:solidFill>
                  <a:latin typeface="Arial Narrow" pitchFamily="34" charset="0"/>
                </a:rPr>
                <a:t>No</a:t>
              </a:r>
              <a:r>
                <a:rPr lang="de-DE" sz="1100" b="1" dirty="0">
                  <a:solidFill>
                    <a:schemeClr val="bg1"/>
                  </a:solidFill>
                  <a:latin typeface="Arial Narrow" pitchFamily="34" charset="0"/>
                </a:rPr>
                <a:t>. </a:t>
              </a:r>
              <a:r>
                <a:rPr lang="de-DE" sz="1100" b="1" dirty="0" err="1">
                  <a:solidFill>
                    <a:schemeClr val="bg1"/>
                  </a:solidFill>
                  <a:latin typeface="Arial Narrow" pitchFamily="34" charset="0"/>
                </a:rPr>
                <a:t>at</a:t>
              </a:r>
              <a:r>
                <a:rPr lang="de-DE" sz="1100" b="1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de-DE" sz="1100" b="1" dirty="0" err="1">
                  <a:solidFill>
                    <a:schemeClr val="bg1"/>
                  </a:solidFill>
                  <a:latin typeface="Arial Narrow" pitchFamily="34" charset="0"/>
                </a:rPr>
                <a:t>risk</a:t>
              </a:r>
              <a:endParaRPr lang="de-DE" sz="1100" b="1" dirty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tabLst>
                  <a:tab pos="736600" algn="r"/>
                  <a:tab pos="850900" algn="l"/>
                  <a:tab pos="1428750" algn="ctr"/>
                  <a:tab pos="1833563" algn="ctr"/>
                  <a:tab pos="2338388" algn="ctr"/>
                  <a:tab pos="3146425" algn="ctr"/>
                  <a:tab pos="3940175" algn="ctr"/>
                </a:tabLst>
              </a:pPr>
              <a:r>
                <a:rPr lang="de-DE" sz="1100" b="1" dirty="0">
                  <a:solidFill>
                    <a:srgbClr val="B24483"/>
                  </a:solidFill>
                  <a:latin typeface="Arial Narrow" pitchFamily="34" charset="0"/>
                </a:rPr>
                <a:t>	</a:t>
              </a:r>
              <a:r>
                <a:rPr lang="de-DE" sz="1100" b="1" dirty="0">
                  <a:solidFill>
                    <a:srgbClr val="90FFA4"/>
                  </a:solidFill>
                  <a:latin typeface="Arial Narrow" pitchFamily="34" charset="0"/>
                </a:rPr>
                <a:t>6441	5673	5281	4823	3511	2038	678</a:t>
              </a:r>
            </a:p>
            <a:p>
              <a:pPr>
                <a:tabLst>
                  <a:tab pos="736600" algn="r"/>
                  <a:tab pos="850900" algn="l"/>
                  <a:tab pos="1428750" algn="ctr"/>
                  <a:tab pos="1833563" algn="ctr"/>
                  <a:tab pos="2338388" algn="ctr"/>
                  <a:tab pos="3146425" algn="ctr"/>
                  <a:tab pos="3940175" algn="ctr"/>
                </a:tabLst>
              </a:pPr>
              <a:r>
                <a:rPr lang="de-DE" sz="1100" b="1" dirty="0">
                  <a:solidFill>
                    <a:srgbClr val="20ADDB"/>
                  </a:solidFill>
                  <a:latin typeface="Arial Narrow" pitchFamily="34" charset="0"/>
                </a:rPr>
                <a:t>	</a:t>
              </a:r>
              <a:r>
                <a:rPr lang="de-DE" sz="1100" b="1" dirty="0">
                  <a:solidFill>
                    <a:srgbClr val="B1C9FF"/>
                  </a:solidFill>
                  <a:latin typeface="Arial Narrow" pitchFamily="34" charset="0"/>
                </a:rPr>
                <a:t>6446	5694	5272	4760	3411	1965	657</a:t>
              </a:r>
              <a:endParaRPr lang="en-US" sz="1100" b="1" dirty="0">
                <a:solidFill>
                  <a:srgbClr val="B1C9FF"/>
                </a:solidFill>
                <a:latin typeface="Arial Narrow" pitchFamily="34" charset="0"/>
              </a:endParaRPr>
            </a:p>
          </p:txBody>
        </p:sp>
        <p:sp>
          <p:nvSpPr>
            <p:cNvPr id="20513" name="Content Placeholder 2"/>
            <p:cNvSpPr txBox="1">
              <a:spLocks/>
            </p:cNvSpPr>
            <p:nvPr/>
          </p:nvSpPr>
          <p:spPr bwMode="auto">
            <a:xfrm>
              <a:off x="5641976" y="2144713"/>
              <a:ext cx="26050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sz="1100" b="1">
                  <a:solidFill>
                    <a:srgbClr val="FFFFFF"/>
                  </a:solidFill>
                </a:rPr>
                <a:t>HR (95% CI): 3.39 (1.78, 6.45)</a:t>
              </a:r>
            </a:p>
            <a:p>
              <a:pPr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sz="1100" b="1">
                  <a:solidFill>
                    <a:srgbClr val="FFFFFF"/>
                  </a:solidFill>
                </a:rPr>
                <a:t>P-value &lt;0.001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64188" y="1052736"/>
          <a:ext cx="3396105" cy="5512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2102"/>
                <a:gridCol w="1155514"/>
                <a:gridCol w="1068489"/>
              </a:tblGrid>
              <a:tr h="265228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4420" marR="74420" marT="37210" marB="372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420" marR="74420" marT="37210" marB="372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Vorapaxar</a:t>
                      </a:r>
                    </a:p>
                  </a:txBody>
                  <a:tcPr marL="74420" marR="74420" marT="37210" marB="372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85985">
                <a:tc>
                  <a:txBody>
                    <a:bodyPr/>
                    <a:lstStyle/>
                    <a:p>
                      <a:pPr marL="176213" marR="0" indent="-1158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l"/>
                        </a:tabLst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2-year KM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0.24%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ヒラギノ角ゴ Pro W3"/>
                          <a:cs typeface="Times New Roman"/>
                        </a:rPr>
                        <a:t> </a:t>
                      </a:r>
                      <a:r>
                        <a:rPr lang="en-US" sz="11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1.07%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0" name="Picture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1410816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1100" y="1410816"/>
            <a:ext cx="368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5472608" cy="473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jdelijke aanduiding voor inhou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rgbClr val="FFFF00"/>
                </a:solidFill>
              </a:rPr>
              <a:t>TRACER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463</Words>
  <Application>Microsoft Office PowerPoint</Application>
  <PresentationFormat>Diavoorstelling (4:3)</PresentationFormat>
  <Paragraphs>171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1_Office-thema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49</cp:revision>
  <dcterms:created xsi:type="dcterms:W3CDTF">2011-09-14T14:53:57Z</dcterms:created>
  <dcterms:modified xsi:type="dcterms:W3CDTF">2011-11-30T20:14:00Z</dcterms:modified>
</cp:coreProperties>
</file>