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74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30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8244DD-B5B9-4BFA-AC29-5A7B2FAB6506}" type="datetimeFigureOut">
              <a:rPr lang="nl-NL" smtClean="0"/>
              <a:pPr/>
              <a:t>13-11-2011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27B72E-651A-4FEC-B846-4F2BAE777A9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6F5D5E2-5B2A-40FC-81B8-AE17379D9191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nl-NL" sz="4000" b="1" spc="50" dirty="0" smtClean="0">
                <a:solidFill>
                  <a:srgbClr val="FFFF00"/>
                </a:solidFill>
              </a:rPr>
              <a:t>De gele tekst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z="4000" i="1" spc="50" dirty="0" smtClean="0">
                <a:solidFill>
                  <a:schemeClr val="bg1"/>
                </a:solidFill>
              </a:rPr>
              <a:t>En de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witte</a:t>
            </a:r>
            <a:r>
              <a:rPr lang="en-US" sz="4000" i="1" spc="50" dirty="0" smtClean="0">
                <a:solidFill>
                  <a:schemeClr val="bg1"/>
                </a:solidFill>
              </a:rPr>
              <a:t>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tekst</a:t>
            </a:r>
            <a:endParaRPr lang="en-US" sz="4000" i="1" spc="50" dirty="0" smtClean="0">
              <a:solidFill>
                <a:schemeClr val="bg1"/>
              </a:solidFill>
            </a:endParaRP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DBEC79-67A9-4E75-A57E-8C4E88205109}" type="datetime1">
              <a:rPr lang="nl-NL"/>
              <a:pPr/>
              <a:t>13-11-2011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97DF66-C9C9-4335-B5FA-C9B803DA0C49}" type="datetime1">
              <a:rPr lang="nl-NL"/>
              <a:pPr/>
              <a:t>13-11-2011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74BBC16-E3C7-4AA0-B5B5-B995CFFF70E3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E545AB-683C-4956-ACA8-6616B6AD5141}" type="datetime1">
              <a:rPr lang="nl-NL"/>
              <a:pPr/>
              <a:t>13-11-2011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E759980-35AA-4C3B-BA9D-06B413E8E6E5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53988" y="195916"/>
            <a:ext cx="8836025" cy="75565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EC55A44-BB43-48E3-B83B-82D5D8878561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B86B49-8930-4176-8B07-FCFD5AB192F3}" type="datetime1">
              <a:rPr lang="nl-NL"/>
              <a:pPr/>
              <a:t>13-11-2011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21415C-8934-45B6-A578-26CB4893DDF4}" type="datetime1">
              <a:rPr lang="nl-NL"/>
              <a:pPr/>
              <a:t>13-11-2011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nl-NL" dirty="0" smtClean="0"/>
              <a:t>ESC </a:t>
            </a:r>
            <a:r>
              <a:rPr lang="nl-NL" dirty="0" err="1" smtClean="0"/>
              <a:t>Review</a:t>
            </a:r>
            <a:r>
              <a:rPr lang="nl-NL" dirty="0" smtClean="0"/>
              <a:t> 2011</a:t>
            </a:r>
            <a:endParaRPr lang="nl-NL" dirty="0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9B4E74-B586-45DB-A626-FC5E0C60BE5B}" type="datetime1">
              <a:rPr lang="nl-NL"/>
              <a:pPr/>
              <a:t>13-11-2011</a:t>
            </a:fld>
            <a:endParaRPr lang="nl-NL" dirty="0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nl-NL" dirty="0" smtClean="0"/>
              <a:t>ESC </a:t>
            </a:r>
            <a:r>
              <a:rPr lang="nl-NL" dirty="0" err="1" smtClean="0"/>
              <a:t>Review</a:t>
            </a:r>
            <a:r>
              <a:rPr lang="nl-NL" dirty="0" smtClean="0"/>
              <a:t> 2011</a:t>
            </a:r>
            <a:endParaRPr lang="nl-NL" dirty="0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D11638-C780-4FD8-8F05-72B70A5C8A34}" type="datetime1">
              <a:rPr lang="nl-NL"/>
              <a:pPr/>
              <a:t>13-11-2011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92F1FA9-57F9-4474-8321-102B398C0850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10" name="Afbeelding 9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4ACCD8-C934-4E0C-8B3C-4F4E34F5B967}" type="datetime1">
              <a:rPr lang="nl-NL"/>
              <a:pPr/>
              <a:t>13-11-2011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53A2502-3E2F-4B72-BCD3-0F438D3A3FDA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6" name="Afbeelding 5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CBF491-6CA2-4CDE-9635-429009883E4E}" type="datetime1">
              <a:rPr lang="nl-NL"/>
              <a:pPr/>
              <a:t>13-11-2011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EF10787-18C6-4FC5-88C3-658C95315D08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5" name="Afbeelding 4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310F20-E26D-4E06-BB2C-04A206509EDB}" type="datetime1">
              <a:rPr lang="nl-NL"/>
              <a:pPr/>
              <a:t>13-11-2011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D9693DD-1153-45B9-8C3F-87D9C88058B8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400183-D8D7-4279-B00F-2E4BC83613B9}" type="datetime1">
              <a:rPr lang="nl-NL"/>
              <a:pPr/>
              <a:t>13-11-2011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24F0D66-E2DD-4059-BA0B-B779A5E8EF0D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z="4000" b="1" spc="50" dirty="0" smtClean="0">
                <a:solidFill>
                  <a:srgbClr val="FFFF00"/>
                </a:solidFill>
              </a:rPr>
              <a:t>De gele tekst</a:t>
            </a:r>
            <a:endParaRPr lang="nl-NL" dirty="0" smtClean="0"/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z="4000" i="1" spc="50" dirty="0" smtClean="0">
                <a:solidFill>
                  <a:schemeClr val="bg1"/>
                </a:solidFill>
              </a:rPr>
              <a:t>En de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witte</a:t>
            </a:r>
            <a:r>
              <a:rPr lang="en-US" sz="4000" i="1" spc="50" dirty="0" smtClean="0">
                <a:solidFill>
                  <a:schemeClr val="bg1"/>
                </a:solidFill>
              </a:rPr>
              <a:t>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tekst</a:t>
            </a:r>
            <a:endParaRPr lang="en-US" sz="4000" i="1" spc="50" dirty="0" smtClean="0">
              <a:solidFill>
                <a:schemeClr val="bg1"/>
              </a:solidFill>
            </a:endParaRPr>
          </a:p>
          <a:p>
            <a:pPr lvl="0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A9999C47-799A-435D-A9FA-88FC9ED5CD6A}" type="datetime1">
              <a:rPr lang="nl-NL">
                <a:cs typeface="Arial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13-11-2011</a:t>
            </a:fld>
            <a:endParaRPr lang="nl-NL">
              <a:cs typeface="Arial" charset="0"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cs typeface="Arial" charset="0"/>
            </a:endParaRPr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 baseline="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TextBox 4"/>
          <p:cNvSpPr txBox="1">
            <a:spLocks noChangeArrowheads="1"/>
          </p:cNvSpPr>
          <p:nvPr/>
        </p:nvSpPr>
        <p:spPr bwMode="auto">
          <a:xfrm>
            <a:off x="395536" y="1772816"/>
            <a:ext cx="7992888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000" dirty="0" smtClean="0">
                <a:solidFill>
                  <a:schemeClr val="bg1"/>
                </a:solidFill>
              </a:rPr>
              <a:t>Meta analyse: 13 </a:t>
            </a:r>
            <a:r>
              <a:rPr lang="en-GB" sz="2000" dirty="0">
                <a:solidFill>
                  <a:schemeClr val="bg1"/>
                </a:solidFill>
              </a:rPr>
              <a:t>trials </a:t>
            </a:r>
            <a:r>
              <a:rPr lang="en-GB" sz="2000" dirty="0" smtClean="0">
                <a:solidFill>
                  <a:schemeClr val="bg1"/>
                </a:solidFill>
              </a:rPr>
              <a:t>met</a:t>
            </a:r>
            <a:r>
              <a:rPr lang="en-GB" sz="2000" dirty="0" smtClean="0">
                <a:solidFill>
                  <a:schemeClr val="bg1"/>
                </a:solidFill>
              </a:rPr>
              <a:t> </a:t>
            </a:r>
            <a:r>
              <a:rPr lang="en-GB" sz="2000" dirty="0">
                <a:solidFill>
                  <a:schemeClr val="bg1"/>
                </a:solidFill>
              </a:rPr>
              <a:t>80,594 </a:t>
            </a:r>
            <a:r>
              <a:rPr lang="en-GB" sz="2000" dirty="0" err="1" smtClean="0">
                <a:solidFill>
                  <a:schemeClr val="bg1"/>
                </a:solidFill>
              </a:rPr>
              <a:t>patienten</a:t>
            </a:r>
            <a:endParaRPr lang="en-GB" sz="2000" dirty="0" smtClean="0">
              <a:solidFill>
                <a:schemeClr val="bg1"/>
              </a:solidFill>
            </a:endParaRPr>
          </a:p>
          <a:p>
            <a:endParaRPr lang="en-GB" sz="200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GB" sz="2000" dirty="0" smtClean="0">
                <a:solidFill>
                  <a:schemeClr val="bg1"/>
                </a:solidFill>
              </a:rPr>
              <a:t> </a:t>
            </a:r>
            <a:r>
              <a:rPr lang="en-GB" sz="2000" dirty="0" err="1" smtClean="0">
                <a:solidFill>
                  <a:schemeClr val="bg1"/>
                </a:solidFill>
              </a:rPr>
              <a:t>Eindpunten</a:t>
            </a:r>
            <a:r>
              <a:rPr lang="en-GB" sz="2000" dirty="0" smtClean="0">
                <a:solidFill>
                  <a:schemeClr val="bg1"/>
                </a:solidFill>
              </a:rPr>
              <a:t>:</a:t>
            </a:r>
            <a:r>
              <a:rPr lang="en-GB" sz="2000" dirty="0" smtClean="0">
                <a:solidFill>
                  <a:schemeClr val="bg1"/>
                </a:solidFill>
              </a:rPr>
              <a:t> 5674 </a:t>
            </a:r>
            <a:r>
              <a:rPr lang="en-GB" sz="2000" dirty="0">
                <a:solidFill>
                  <a:schemeClr val="bg1"/>
                </a:solidFill>
              </a:rPr>
              <a:t>CV </a:t>
            </a:r>
            <a:r>
              <a:rPr lang="en-GB" sz="2000" dirty="0" err="1" smtClean="0">
                <a:solidFill>
                  <a:schemeClr val="bg1"/>
                </a:solidFill>
              </a:rPr>
              <a:t>mortaliteit</a:t>
            </a:r>
            <a:r>
              <a:rPr lang="en-GB" sz="2000" dirty="0" smtClean="0">
                <a:solidFill>
                  <a:schemeClr val="bg1"/>
                </a:solidFill>
              </a:rPr>
              <a:t>, 3106 MI,  </a:t>
            </a:r>
            <a:r>
              <a:rPr lang="en-GB" sz="2000" dirty="0">
                <a:solidFill>
                  <a:schemeClr val="bg1"/>
                </a:solidFill>
              </a:rPr>
              <a:t>4452 </a:t>
            </a:r>
            <a:r>
              <a:rPr lang="en-GB" sz="2000" dirty="0" err="1" smtClean="0">
                <a:solidFill>
                  <a:schemeClr val="bg1"/>
                </a:solidFill>
              </a:rPr>
              <a:t>B</a:t>
            </a:r>
            <a:r>
              <a:rPr lang="en-GB" sz="2000" dirty="0" err="1" smtClean="0">
                <a:solidFill>
                  <a:schemeClr val="bg1"/>
                </a:solidFill>
              </a:rPr>
              <a:t>eroertes</a:t>
            </a:r>
            <a:r>
              <a:rPr lang="en-GB" sz="2000" dirty="0" smtClean="0">
                <a:solidFill>
                  <a:schemeClr val="bg1"/>
                </a:solidFill>
              </a:rPr>
              <a:t>.</a:t>
            </a:r>
          </a:p>
          <a:p>
            <a:pPr lvl="1">
              <a:buFont typeface="Wingdings" pitchFamily="2" charset="2"/>
              <a:buChar char="Ø"/>
            </a:pPr>
            <a:endParaRPr lang="en-GB" sz="2000" dirty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GB" sz="2000" dirty="0">
                <a:solidFill>
                  <a:schemeClr val="bg1"/>
                </a:solidFill>
              </a:rPr>
              <a:t>ACE-I or ARB </a:t>
            </a:r>
            <a:r>
              <a:rPr lang="en-GB" sz="2000" dirty="0" err="1" smtClean="0">
                <a:solidFill>
                  <a:schemeClr val="bg1"/>
                </a:solidFill>
              </a:rPr>
              <a:t>reduceerden</a:t>
            </a:r>
            <a:r>
              <a:rPr lang="en-GB" sz="2000" dirty="0" smtClean="0">
                <a:solidFill>
                  <a:schemeClr val="bg1"/>
                </a:solidFill>
              </a:rPr>
              <a:t> </a:t>
            </a:r>
            <a:r>
              <a:rPr lang="en-GB" sz="2000" dirty="0" err="1" smtClean="0">
                <a:solidFill>
                  <a:schemeClr val="bg1"/>
                </a:solidFill>
              </a:rPr>
              <a:t>primaire</a:t>
            </a:r>
            <a:r>
              <a:rPr lang="en-GB" sz="2000" dirty="0" smtClean="0">
                <a:solidFill>
                  <a:schemeClr val="bg1"/>
                </a:solidFill>
              </a:rPr>
              <a:t> </a:t>
            </a:r>
            <a:r>
              <a:rPr lang="en-GB" sz="2000" dirty="0" err="1" smtClean="0">
                <a:solidFill>
                  <a:schemeClr val="bg1"/>
                </a:solidFill>
              </a:rPr>
              <a:t>uitkomst</a:t>
            </a:r>
            <a:r>
              <a:rPr lang="en-GB" sz="2000" dirty="0" smtClean="0">
                <a:solidFill>
                  <a:schemeClr val="bg1"/>
                </a:solidFill>
              </a:rPr>
              <a:t> met </a:t>
            </a:r>
            <a:r>
              <a:rPr lang="en-GB" sz="2000" dirty="0">
                <a:solidFill>
                  <a:schemeClr val="bg1"/>
                </a:solidFill>
              </a:rPr>
              <a:t>11% (95% CI 7–15%), </a:t>
            </a:r>
            <a:r>
              <a:rPr lang="nl-NL" sz="2000" dirty="0" smtClean="0">
                <a:solidFill>
                  <a:schemeClr val="bg1"/>
                </a:solidFill>
              </a:rPr>
              <a:t>zonder variatie in effectiviteit tussen baseline </a:t>
            </a:r>
            <a:r>
              <a:rPr lang="nl-NL" sz="2000" dirty="0" err="1" smtClean="0">
                <a:solidFill>
                  <a:schemeClr val="bg1"/>
                </a:solidFill>
              </a:rPr>
              <a:t>systolische</a:t>
            </a:r>
            <a:r>
              <a:rPr lang="nl-NL" sz="2000" dirty="0" smtClean="0">
                <a:solidFill>
                  <a:schemeClr val="bg1"/>
                </a:solidFill>
              </a:rPr>
              <a:t> bloeddruk </a:t>
            </a:r>
            <a:r>
              <a:rPr lang="nl-NL" sz="2000" dirty="0" err="1" smtClean="0">
                <a:solidFill>
                  <a:schemeClr val="bg1"/>
                </a:solidFill>
              </a:rPr>
              <a:t>strata</a:t>
            </a:r>
            <a:r>
              <a:rPr lang="en-GB" sz="2000" dirty="0" smtClean="0">
                <a:solidFill>
                  <a:schemeClr val="bg1"/>
                </a:solidFill>
              </a:rPr>
              <a:t>. </a:t>
            </a:r>
          </a:p>
          <a:p>
            <a:pPr>
              <a:buFont typeface="Wingdings" pitchFamily="2" charset="2"/>
              <a:buChar char="Ø"/>
            </a:pPr>
            <a:endParaRPr lang="en-GB" sz="2000" dirty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nl-NL" sz="2000" dirty="0" smtClean="0">
                <a:solidFill>
                  <a:schemeClr val="bg1"/>
                </a:solidFill>
              </a:rPr>
              <a:t>Bij patiënten met een uitgangswaarde van de </a:t>
            </a:r>
            <a:r>
              <a:rPr lang="nl-NL" sz="2000" dirty="0" err="1" smtClean="0">
                <a:solidFill>
                  <a:schemeClr val="bg1"/>
                </a:solidFill>
              </a:rPr>
              <a:t>systolische</a:t>
            </a:r>
            <a:r>
              <a:rPr lang="nl-NL" sz="2000" dirty="0" smtClean="0">
                <a:solidFill>
                  <a:schemeClr val="bg1"/>
                </a:solidFill>
              </a:rPr>
              <a:t> bloeddruk &lt;130 </a:t>
            </a:r>
            <a:r>
              <a:rPr lang="nl-NL" sz="2000" dirty="0" err="1" smtClean="0">
                <a:solidFill>
                  <a:schemeClr val="bg1"/>
                </a:solidFill>
              </a:rPr>
              <a:t>mmHg</a:t>
            </a:r>
            <a:r>
              <a:rPr lang="nl-NL" sz="2000" dirty="0" smtClean="0">
                <a:solidFill>
                  <a:schemeClr val="bg1"/>
                </a:solidFill>
              </a:rPr>
              <a:t> verminderden ACE-I of ARB de samengestelde primaire uitkomstmaat met 16% (10-23</a:t>
            </a:r>
            <a:r>
              <a:rPr lang="nl-NL" sz="2000" dirty="0" smtClean="0">
                <a:solidFill>
                  <a:schemeClr val="bg1"/>
                </a:solidFill>
              </a:rPr>
              <a:t>%)</a:t>
            </a:r>
            <a:endParaRPr lang="en-GB" sz="2000" dirty="0">
              <a:solidFill>
                <a:schemeClr val="bg1"/>
              </a:solidFill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4691778" y="6258798"/>
            <a:ext cx="42007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 McAlister </a:t>
            </a:r>
            <a:r>
              <a:rPr lang="en-US" sz="1600" dirty="0" smtClean="0">
                <a:solidFill>
                  <a:schemeClr val="bg1"/>
                </a:solidFill>
              </a:rPr>
              <a:t>FA et al, </a:t>
            </a:r>
            <a:r>
              <a:rPr lang="en-US" sz="1600" dirty="0" err="1" smtClean="0">
                <a:solidFill>
                  <a:schemeClr val="bg1"/>
                </a:solidFill>
              </a:rPr>
              <a:t>Eur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Heart J. 2011 Oct 31</a:t>
            </a:r>
            <a:endParaRPr lang="nl-NL" sz="1600" dirty="0">
              <a:solidFill>
                <a:schemeClr val="bg1"/>
              </a:solidFill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323528" y="188640"/>
            <a:ext cx="777686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dirty="0" smtClean="0">
                <a:solidFill>
                  <a:srgbClr val="FFFF00"/>
                </a:solidFill>
                <a:latin typeface="+mj-lt"/>
              </a:rPr>
              <a:t>ACE-I en </a:t>
            </a:r>
            <a:r>
              <a:rPr lang="nl-NL" sz="2800" dirty="0" err="1" smtClean="0">
                <a:solidFill>
                  <a:srgbClr val="FFFF00"/>
                </a:solidFill>
                <a:latin typeface="+mj-lt"/>
              </a:rPr>
              <a:t>ARBs</a:t>
            </a:r>
            <a:r>
              <a:rPr lang="nl-NL" sz="2800" dirty="0" smtClean="0">
                <a:solidFill>
                  <a:srgbClr val="FFFF00"/>
                </a:solidFill>
                <a:latin typeface="+mj-lt"/>
              </a:rPr>
              <a:t> effectief in het voorkomen van cardiovasculaire </a:t>
            </a:r>
            <a:r>
              <a:rPr lang="nl-NL" sz="2800" dirty="0" err="1" smtClean="0">
                <a:solidFill>
                  <a:srgbClr val="FFFF00"/>
                </a:solidFill>
                <a:latin typeface="+mj-lt"/>
              </a:rPr>
              <a:t>events</a:t>
            </a:r>
            <a:r>
              <a:rPr lang="nl-NL" sz="2800" dirty="0" smtClean="0">
                <a:solidFill>
                  <a:srgbClr val="FFFF00"/>
                </a:solidFill>
                <a:latin typeface="+mj-lt"/>
              </a:rPr>
              <a:t> en sterfte in </a:t>
            </a:r>
            <a:r>
              <a:rPr lang="nl-NL" sz="2800" dirty="0" err="1" smtClean="0">
                <a:solidFill>
                  <a:srgbClr val="FFFF00"/>
                </a:solidFill>
                <a:latin typeface="+mj-lt"/>
              </a:rPr>
              <a:t>normotensieve</a:t>
            </a:r>
            <a:r>
              <a:rPr lang="nl-NL" sz="2800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nl-NL" sz="2800" dirty="0" err="1" smtClean="0">
                <a:solidFill>
                  <a:srgbClr val="FFFF00"/>
                </a:solidFill>
                <a:latin typeface="+mj-lt"/>
              </a:rPr>
              <a:t>hoog-risicopatiënten</a:t>
            </a:r>
            <a:endParaRPr lang="nl-NL" sz="2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101</Words>
  <Application>Microsoft Office PowerPoint</Application>
  <PresentationFormat>Diavoorstelling (4:3)</PresentationFormat>
  <Paragraphs>10</Paragraphs>
  <Slides>1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1_Office-thema</vt:lpstr>
      <vt:lpstr>Dia 1</vt:lpstr>
    </vt:vector>
  </TitlesOfParts>
  <Company>Medcon Europe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Marianne</dc:creator>
  <cp:lastModifiedBy>Onno</cp:lastModifiedBy>
  <cp:revision>8</cp:revision>
  <dcterms:created xsi:type="dcterms:W3CDTF">2011-09-15T13:20:27Z</dcterms:created>
  <dcterms:modified xsi:type="dcterms:W3CDTF">2011-11-13T13:32:55Z</dcterms:modified>
</cp:coreProperties>
</file>