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927" r:id="rId2"/>
    <p:sldMasterId id="2147483928" r:id="rId3"/>
    <p:sldMasterId id="2147483929" r:id="rId4"/>
    <p:sldMasterId id="2147484115" r:id="rId5"/>
    <p:sldMasterId id="2147484117" r:id="rId6"/>
    <p:sldMasterId id="2147484171" r:id="rId7"/>
    <p:sldMasterId id="2147484173" r:id="rId8"/>
    <p:sldMasterId id="2147484244" r:id="rId9"/>
    <p:sldMasterId id="2147484248" r:id="rId10"/>
    <p:sldMasterId id="2147484250" r:id="rId11"/>
    <p:sldMasterId id="2147484252" r:id="rId12"/>
    <p:sldMasterId id="2147484337" r:id="rId13"/>
    <p:sldMasterId id="2147484733" r:id="rId14"/>
    <p:sldMasterId id="2147484885" r:id="rId15"/>
  </p:sldMasterIdLst>
  <p:notesMasterIdLst>
    <p:notesMasterId r:id="rId35"/>
  </p:notesMasterIdLst>
  <p:handoutMasterIdLst>
    <p:handoutMasterId r:id="rId36"/>
  </p:handoutMasterIdLst>
  <p:sldIdLst>
    <p:sldId id="915" r:id="rId16"/>
    <p:sldId id="807" r:id="rId17"/>
    <p:sldId id="847" r:id="rId18"/>
    <p:sldId id="808" r:id="rId19"/>
    <p:sldId id="909" r:id="rId20"/>
    <p:sldId id="910" r:id="rId21"/>
    <p:sldId id="831" r:id="rId22"/>
    <p:sldId id="903" r:id="rId23"/>
    <p:sldId id="810" r:id="rId24"/>
    <p:sldId id="886" r:id="rId25"/>
    <p:sldId id="850" r:id="rId26"/>
    <p:sldId id="811" r:id="rId27"/>
    <p:sldId id="812" r:id="rId28"/>
    <p:sldId id="904" r:id="rId29"/>
    <p:sldId id="851" r:id="rId30"/>
    <p:sldId id="908" r:id="rId31"/>
    <p:sldId id="911" r:id="rId32"/>
    <p:sldId id="824" r:id="rId33"/>
    <p:sldId id="895" r:id="rId34"/>
  </p:sldIdLst>
  <p:sldSz cx="10287000" cy="6858000" type="35mm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AFD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AFD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AFD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AFD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AFD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AFD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AFD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AFD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AFD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0066FF"/>
    <a:srgbClr val="FFFF00"/>
    <a:srgbClr val="0000FF"/>
    <a:srgbClr val="FFCC99"/>
    <a:srgbClr val="3333FF"/>
    <a:srgbClr val="46B5B8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556" autoAdjust="0"/>
    <p:restoredTop sz="94660"/>
  </p:normalViewPr>
  <p:slideViewPr>
    <p:cSldViewPr>
      <p:cViewPr>
        <p:scale>
          <a:sx n="100" d="100"/>
          <a:sy n="100" d="100"/>
        </p:scale>
        <p:origin x="-58" y="662"/>
      </p:cViewPr>
      <p:guideLst>
        <p:guide orient="horz" pos="3577"/>
        <p:guide pos="3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20" y="-78"/>
      </p:cViewPr>
      <p:guideLst>
        <p:guide orient="horz" pos="311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8525"/>
            <a:ext cx="4981575" cy="417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96" tIns="44552" rIns="90696" bIns="44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868363"/>
            <a:ext cx="5191125" cy="346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11188" y="742950"/>
            <a:ext cx="5572125" cy="3714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fld id="{8A1CC69C-B51D-424F-8274-4D8A1397A6F3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11188" y="742950"/>
            <a:ext cx="5572125" cy="3716338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06938"/>
            <a:ext cx="4981575" cy="4456112"/>
          </a:xfrm>
          <a:noFill/>
          <a:ln w="9525"/>
        </p:spPr>
        <p:txBody>
          <a:bodyPr lIns="91440" tIns="45720" rIns="91440" bIns="45720"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E1190E-F428-45FC-9D92-A0B990B85159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11188" y="742950"/>
            <a:ext cx="5572125" cy="3716338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06938"/>
            <a:ext cx="4981575" cy="4456112"/>
          </a:xfrm>
          <a:noFill/>
          <a:ln w="9525"/>
        </p:spPr>
        <p:txBody>
          <a:bodyPr lIns="91440" tIns="45720" rIns="91440" bIns="45720"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2DC195-F50D-4489-842B-BCE6ED26E74F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BCEF246-BB5F-4BC1-BBB4-D1BBB875326C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8A4767E-E7F1-458B-AF8B-524324298CA8}" type="slidenum">
              <a:rPr lang="en-US" sz="1200">
                <a:solidFill>
                  <a:schemeClr val="tx1"/>
                </a:solidFill>
                <a:cs typeface="Arial" charset="0"/>
              </a:rPr>
              <a:pPr algn="r" eaLnBrk="1" hangingPunct="1"/>
              <a:t>15</a:t>
            </a:fld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11188" y="742950"/>
            <a:ext cx="5572125" cy="3716338"/>
          </a:xfrm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06938"/>
            <a:ext cx="4981575" cy="4456112"/>
          </a:xfrm>
          <a:noFill/>
          <a:ln w="9525"/>
        </p:spPr>
        <p:txBody>
          <a:bodyPr lIns="91440" tIns="45720" rIns="91440" bIns="45720"/>
          <a:lstStyle/>
          <a:p>
            <a:pPr eaLnBrk="1" hangingPunct="1"/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C7873F-9A04-4D88-81D5-5AB9D904363C}" type="slidenum">
              <a:rPr lang="en-GB" sz="1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pPr algn="r"/>
              <a:t>15</a:t>
            </a:fld>
            <a:endParaRPr lang="en-GB" sz="12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C5E4543-8B31-4405-848E-22BA00C4D009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17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11188" y="742950"/>
            <a:ext cx="5572125" cy="3714750"/>
          </a:xfrm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72479E3-8825-4F53-9634-817DC124C24D}" type="slidenum">
              <a:rPr lang="en-GB" sz="1200">
                <a:solidFill>
                  <a:srgbClr val="000000"/>
                </a:solidFill>
                <a:cs typeface="Arial" charset="0"/>
              </a:rPr>
              <a:pPr algn="r" eaLnBrk="1" hangingPunct="1"/>
              <a:t>17</a:t>
            </a:fld>
            <a:endParaRPr lang="en-GB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11188" y="742950"/>
            <a:ext cx="5572125" cy="3716338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06938"/>
            <a:ext cx="4981575" cy="4456112"/>
          </a:xfrm>
          <a:noFill/>
          <a:ln w="9525"/>
        </p:spPr>
        <p:txBody>
          <a:bodyPr lIns="91440" tIns="45720" rIns="91440" bIns="45720"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93BA7F-07A4-4B86-989C-54990147EF25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E984619-FE4A-4424-A8FA-3C62F27B062D}" type="slidenum">
              <a:rPr lang="en-US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11188" y="742950"/>
            <a:ext cx="5572125" cy="3716338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06938"/>
            <a:ext cx="4981575" cy="4456112"/>
          </a:xfrm>
          <a:noFill/>
          <a:ln w="9525"/>
        </p:spPr>
        <p:txBody>
          <a:bodyPr lIns="91440" tIns="45720" rIns="91440" bIns="45720"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0738A9-C016-441D-81BF-9B621A52D6B1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11188" y="742950"/>
            <a:ext cx="5572125" cy="37163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06938"/>
            <a:ext cx="4981575" cy="4456112"/>
          </a:xfrm>
          <a:noFill/>
          <a:ln w="9525"/>
        </p:spPr>
        <p:txBody>
          <a:bodyPr lIns="91440" tIns="45720" rIns="91440" bIns="45720"/>
          <a:lstStyle/>
          <a:p>
            <a:endParaRPr lang="en-US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2A2998-C8F7-493D-A9B9-1EE85021FFAA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 algn="r"/>
              <a:t>9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ack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1484329"/>
            <a:ext cx="9558338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3068638"/>
            <a:ext cx="9558338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65125" y="6245225"/>
            <a:ext cx="95583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765A-87AF-4A59-B43F-DE54177E8C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5867" y="908050"/>
            <a:ext cx="2387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908050"/>
            <a:ext cx="7011988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E99-9D0B-432B-9EF9-B776CF28AE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1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59D5-444D-48BB-BB8C-7DF9300F03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8E1A-2A7B-400D-B00C-B0B554A479A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6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36B2-99A8-4279-A78B-AB9477CBF2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80" y="2708294"/>
            <a:ext cx="469900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2708294"/>
            <a:ext cx="4700588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696C-B704-42E7-A6D8-0E2C75F78A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AC56-11B0-45F3-AB38-549727C881A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BFC3-B18D-4B52-BCB3-D98C53A6D0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01D8-3E34-4EC7-ADD8-D3D2451090E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7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F6CD8-1427-41A7-9C8A-91A1E4C029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5CF2C-0726-4222-9CB8-4F0927D1A0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4F22B-7C88-4CA8-A65C-06450C68E7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E8004-9CEF-453F-920B-6EC5558883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5867" y="908050"/>
            <a:ext cx="2387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908050"/>
            <a:ext cx="7011988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C1BD-3C0B-4DA0-9999-5447FD3648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1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083D5-F048-4517-BC93-A590765FA01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2978-B4EC-4964-986E-6C2532B04D3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6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0F11-FF96-4837-8AF7-1CE88A41CE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80" y="2708294"/>
            <a:ext cx="469900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2708294"/>
            <a:ext cx="4700588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12E5-B3CF-4D81-B6D0-DFCE26C8247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14B91-F5E1-4EA0-ADA8-7439F5EB05C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9025-D9A4-49A6-8B80-C8251EE7DA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B1759-CFC8-4499-98F7-1455CD3977E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6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5810-BB96-4644-A42C-B4318A3658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7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068ED-4D6D-4120-A7C8-F5D4D94DF09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1AFB-2752-408D-B8C5-B00118A321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222F-71D9-4F9F-A6D4-BE96AFECB8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5867" y="908050"/>
            <a:ext cx="2387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908050"/>
            <a:ext cx="7011988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16FD-916E-4720-9E72-D8EC62499EB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71475" y="908050"/>
            <a:ext cx="955198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68B3-ADB2-4F67-9151-A852D7655A8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1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9368-477B-468E-A8C1-AA3E19794572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25FD6-7FBE-41DA-A9BE-00FC92C8B35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E443-E7DA-4916-84E5-94B600B708EF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185E-294C-4B24-978A-B0FC647115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6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19C3-0E5C-43E3-9EAC-FAB6D4D377CE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ECD95-A029-4AC2-BB4F-1C39830C6AA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80" y="2708294"/>
            <a:ext cx="469900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2708294"/>
            <a:ext cx="4700588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462B2-1FF3-48DF-8D92-CAEB26DCEFD4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211D-BA44-4401-9907-3E1B242F61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1976-0521-40F7-B970-E3BAA06541F3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08C9-89A1-4329-A82C-6B3CFE4067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80" y="2708294"/>
            <a:ext cx="469900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2708294"/>
            <a:ext cx="4700588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2C42-B645-4D67-94BB-5AE797F760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64A4-41CD-4118-BCAF-6EEBBB07E62C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EBB-D494-4D08-9D4F-FC895B61135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D411-D529-46DC-8610-F0014F34DCFA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60857-58A7-4AA4-8222-BB446827CB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7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90AF-3D8A-4809-8F48-68112E46A141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9E03E-BE55-499B-8BD5-91E1FE412F1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382B-2767-40F4-87C1-47AAFD0EB86C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BBA0-D7BA-4D39-826C-62703B28B46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42706-D26A-4DEB-9342-09B6CDC7C573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FA1B-D7C4-43C7-88E8-F320A8C9F3A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5867" y="908050"/>
            <a:ext cx="2387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908050"/>
            <a:ext cx="7011988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F332-4958-4B62-AC87-82D1C81727CE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3F076-8055-45A9-BA93-FF7406DE428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rgbClr val="271DF9"/>
                </a:solidFill>
              </a:defRPr>
            </a:lvl1pPr>
          </a:lstStyle>
          <a:p>
            <a:pPr>
              <a:defRPr/>
            </a:pPr>
            <a:fld id="{6C956AC6-E8FA-4B26-9791-4ADE5B3158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C8AE-2A6B-4CBB-899D-39443D26F51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B45341-973E-4F7B-A20D-BBE528E3DA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9A00E-C2BD-4CD6-A271-48E0060E98E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8BD4-027B-4DAF-9600-75EB5D1122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1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2E2BB-A5DB-4D46-9A31-F6223DFA8FE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8A910-0F1C-4B51-AD33-3EF995F4F94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6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8F54-55A2-460F-AD8E-C008D62E5D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80" y="2708294"/>
            <a:ext cx="469900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2708294"/>
            <a:ext cx="4700588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D49C-B18F-4DF9-92E7-B7D87FC72F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2B5B-9EF4-4651-A839-82F9E3CB6F3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88F7-952C-4A99-8F21-39971420834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220F-E14B-4D4B-B9F3-B3B95C3609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7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6BF9-91AA-429B-9062-CD04CDDBD6F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2C792-EAE2-4F92-8846-7F18A54606C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64F4-816C-4A08-A0E8-E6E42E6107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554-F4F6-4D9C-B506-554A0B2F28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5867" y="908050"/>
            <a:ext cx="2387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908050"/>
            <a:ext cx="7011988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F5167-D676-4F70-B532-BEC834C27D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1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6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80" y="2708294"/>
            <a:ext cx="469900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2708294"/>
            <a:ext cx="4700588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7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AA75-A054-4D8E-A9FD-1425E50B79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5867" y="908050"/>
            <a:ext cx="2387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908050"/>
            <a:ext cx="7011988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03C-6DE3-4640-9776-A792AC3FF8F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7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97024-8587-4D9C-9EBB-00EEBCDE17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2250-C9FB-4CF7-BB36-116FC74E23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C25246-DE5B-4553-ABB7-347CB38809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29" name="Picture 5" descr="Black10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899400" y="0"/>
            <a:ext cx="181864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A4E4FB-52D3-4BD3-8CEB-B8E55AFAD8F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10245" name="Picture 5" descr="Black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6A2646-43F8-48FA-86F8-C5773879DEB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11269" name="Picture 5" descr="Black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FDA3E9-5CE6-4B81-B38E-2F422B1A89C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12293" name="Picture 5" descr="Black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BA5808-8D19-4836-A690-DAF3B2AEAEA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13317" name="Picture 5" descr="Black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9746C5-13A0-4534-A01B-6B46C0E7B74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14341" name="Picture 5" descr="Black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23CD9F-BC66-474A-86E5-92B5A8C93D21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9-11-2011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160B01A-BE97-3546-A86E-E0BFCC5BC4EE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Black10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271DF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8E0C1AF-4398-43E1-9F2E-B5CEE9A962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C2B279C-7122-4B2C-B0BB-78AE4E0DDB9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3077" name="Picture 5" descr="Black10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  <p:sldLayoutId id="21474848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lack10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41BB18-E682-4764-A247-C56D43155319}" type="datetimeFigureOut">
              <a:rPr lang="en-US"/>
              <a:pPr>
                <a:defRPr/>
              </a:pPr>
              <a:t>11/9/2011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0C2829A-B4C3-4951-B389-0339A645D61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DF8D83-993C-4FE5-B4D3-6A3EE30C48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5125" name="Picture 5" descr="Black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5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72CF51-8959-4230-B483-5DBFCDE94FD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6149" name="Picture 5" descr="Black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5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8400" y="6337300"/>
            <a:ext cx="113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1158FD-E07C-4E26-B8F4-456DE8C62A5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7173" name="Picture 5" descr="Black10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28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lack10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28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908050"/>
            <a:ext cx="9551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708275"/>
            <a:ext cx="9551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245225"/>
            <a:ext cx="95583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01C428-D11D-4297-BE8B-027EED6C71CB}" type="datetimeFigureOut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CC53C6-AECC-4259-BEE0-9916DF0D943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://www.umanitoba.ca/afs/plant_science/courses/PLNT3140/l18/l18.1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-werkblad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Excel_97-2003-werkblad5.xls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-werkblad1.xls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-werkblad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QuickTime\QuickTimePlayer.exe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hyperlink" Target="http://circ.ahajournals.org/content/vol103/issue13/images/large/hc1315243002.jpeg" TargetMode="Externa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-werkblad3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w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content.nejm.org/content/vol357/issue5/images/large/05f1.jpe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Crossing Tower Bridge lo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16"/>
            <a:ext cx="10287000" cy="685396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58515" y="673315"/>
            <a:ext cx="10287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" y="3"/>
            <a:ext cx="3167544" cy="685778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0"/>
            <a:ext cx="10287001" cy="266700"/>
          </a:xfrm>
          <a:prstGeom prst="rect">
            <a:avLst/>
          </a:prstGeom>
          <a:gradFill flip="none" rotWithShape="1">
            <a:gsLst>
              <a:gs pos="0">
                <a:srgbClr val="144681">
                  <a:alpha val="1000"/>
                </a:srgbClr>
              </a:gs>
              <a:gs pos="100000">
                <a:srgbClr val="144681">
                  <a:alpha val="83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557461" y="2442865"/>
            <a:ext cx="7115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baseline="30000" dirty="0">
                <a:solidFill>
                  <a:srgbClr val="E7B24D"/>
                </a:solidFill>
                <a:latin typeface="Calibri"/>
              </a:rPr>
              <a:t>Genes for CV risk prediction &amp; treatment: Fact or fiction?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557461" y="4012528"/>
            <a:ext cx="7115175" cy="179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5400" baseline="30000" dirty="0">
              <a:solidFill>
                <a:prstClr val="white"/>
              </a:solidFill>
              <a:latin typeface="Calibri"/>
              <a:cs typeface="Calibri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baseline="30000" dirty="0">
                <a:solidFill>
                  <a:prstClr val="white"/>
                </a:solidFill>
                <a:latin typeface="Calibri"/>
                <a:cs typeface="Calibri"/>
              </a:rPr>
              <a:t>Prof. Steve E. Humphries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baseline="30000" dirty="0" err="1">
                <a:solidFill>
                  <a:prstClr val="white"/>
                </a:solidFill>
                <a:latin typeface="Calibri"/>
                <a:cs typeface="Calibri"/>
              </a:rPr>
              <a:t>University</a:t>
            </a:r>
            <a:r>
              <a:rPr lang="nl-NL" sz="3600" baseline="30000" dirty="0">
                <a:solidFill>
                  <a:prstClr val="white"/>
                </a:solidFill>
                <a:latin typeface="Calibri"/>
                <a:cs typeface="Calibri"/>
              </a:rPr>
              <a:t> College London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3600" baseline="30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4" name="Afbeelding 13" descr="CVME 2 logo FC diap.ai"/>
          <p:cNvPicPr>
            <a:picLocks noChangeAspect="1"/>
          </p:cNvPicPr>
          <p:nvPr/>
        </p:nvPicPr>
        <p:blipFill>
          <a:blip r:embed="rId5" cstate="print"/>
          <a:srcRect l="5891" t="8337" r="26933" b="73177"/>
          <a:stretch>
            <a:fillRect/>
          </a:stretch>
        </p:blipFill>
        <p:spPr>
          <a:xfrm>
            <a:off x="6915151" y="6108700"/>
            <a:ext cx="2987353" cy="511628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1243011" y="266700"/>
            <a:ext cx="771525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b="1" baseline="30000" dirty="0" err="1">
                <a:solidFill>
                  <a:prstClr val="white"/>
                </a:solidFill>
                <a:latin typeface="Calibri"/>
                <a:cs typeface="Calibri"/>
              </a:rPr>
              <a:t>Cardiovascular</a:t>
            </a:r>
            <a:r>
              <a:rPr lang="nl-NL" sz="4000" b="1" baseline="30000" dirty="0">
                <a:solidFill>
                  <a:prstClr val="white"/>
                </a:solidFill>
                <a:latin typeface="Calibri"/>
                <a:cs typeface="Calibri"/>
              </a:rPr>
              <a:t> Exchange </a:t>
            </a:r>
            <a:r>
              <a:rPr lang="nl-NL" sz="4000" b="1" baseline="30000" dirty="0" err="1">
                <a:solidFill>
                  <a:prstClr val="white"/>
                </a:solidFill>
                <a:latin typeface="Calibri"/>
                <a:cs typeface="Calibri"/>
              </a:rPr>
              <a:t>Summit</a:t>
            </a:r>
            <a:r>
              <a:rPr lang="nl-NL" sz="4000" b="1" baseline="30000" dirty="0">
                <a:solidFill>
                  <a:prstClr val="white"/>
                </a:solidFill>
                <a:latin typeface="Calibri"/>
                <a:cs typeface="Calibri"/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01613" y="1588"/>
            <a:ext cx="635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  <a:cs typeface="Arial" charset="0"/>
              </a:rPr>
              <a:t>Is Chr9 SNP CHD risk effect robust?</a:t>
            </a:r>
            <a:endParaRPr lang="en-US" sz="28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69176" y="6219390"/>
            <a:ext cx="6807182" cy="40011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00CC"/>
                </a:solidFill>
              </a:rPr>
              <a:t>Does it add to prediction over-and-above CRFs?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70314" y="5123052"/>
            <a:ext cx="3929126" cy="40011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Effect size confirmed in UK</a:t>
            </a:r>
          </a:p>
        </p:txBody>
      </p:sp>
      <p:graphicFrame>
        <p:nvGraphicFramePr>
          <p:cNvPr id="30729" name="Object 6"/>
          <p:cNvGraphicFramePr>
            <a:graphicFrameLocks noChangeAspect="1"/>
          </p:cNvGraphicFramePr>
          <p:nvPr/>
        </p:nvGraphicFramePr>
        <p:xfrm>
          <a:off x="80963" y="2032000"/>
          <a:ext cx="5448300" cy="3114675"/>
        </p:xfrm>
        <a:graphic>
          <a:graphicData uri="http://schemas.openxmlformats.org/presentationml/2006/ole">
            <p:oleObj spid="_x0000_s30729" name="Chart" r:id="rId4" imgW="6115175" imgH="4019570" progId="MSGraph.Chart.8">
              <p:embed followColorScheme="full"/>
            </p:oleObj>
          </a:graphicData>
        </a:graphic>
      </p:graphicFrame>
      <p:sp>
        <p:nvSpPr>
          <p:cNvPr id="53266" name="Text Box 7"/>
          <p:cNvSpPr txBox="1">
            <a:spLocks noChangeArrowheads="1"/>
          </p:cNvSpPr>
          <p:nvPr/>
        </p:nvSpPr>
        <p:spPr bwMode="auto">
          <a:xfrm>
            <a:off x="2755648" y="3607941"/>
            <a:ext cx="2428671" cy="4699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dirty="0">
                <a:solidFill>
                  <a:srgbClr val="0066FF"/>
                </a:solidFill>
                <a:cs typeface="Arial" charset="0"/>
              </a:rPr>
              <a:t>p = 0.04  </a:t>
            </a:r>
            <a:r>
              <a:rPr lang="en-GB" sz="1200" b="1" dirty="0" err="1">
                <a:solidFill>
                  <a:srgbClr val="0066FF"/>
                </a:solidFill>
                <a:cs typeface="Arial" charset="0"/>
              </a:rPr>
              <a:t>adj</a:t>
            </a:r>
            <a:r>
              <a:rPr lang="en-GB" sz="1200" b="1" dirty="0">
                <a:solidFill>
                  <a:srgbClr val="0066FF"/>
                </a:solidFill>
                <a:cs typeface="Arial" charset="0"/>
              </a:rPr>
              <a:t> for age, </a:t>
            </a:r>
            <a:r>
              <a:rPr lang="en-GB" sz="1200" b="1" dirty="0" err="1">
                <a:solidFill>
                  <a:srgbClr val="0066FF"/>
                </a:solidFill>
                <a:cs typeface="Arial" charset="0"/>
              </a:rPr>
              <a:t>Chol</a:t>
            </a:r>
            <a:r>
              <a:rPr lang="en-GB" sz="1200" b="1" dirty="0">
                <a:solidFill>
                  <a:srgbClr val="0066FF"/>
                </a:solidFill>
                <a:cs typeface="Arial" charset="0"/>
              </a:rPr>
              <a:t>, TG, BMI, SYS smoke</a:t>
            </a:r>
          </a:p>
        </p:txBody>
      </p:sp>
      <p:sp>
        <p:nvSpPr>
          <p:cNvPr id="30733" name="Text Box 8"/>
          <p:cNvSpPr txBox="1">
            <a:spLocks noChangeArrowheads="1"/>
          </p:cNvSpPr>
          <p:nvPr/>
        </p:nvSpPr>
        <p:spPr bwMode="auto">
          <a:xfrm>
            <a:off x="706438" y="2427288"/>
            <a:ext cx="160813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Total/CAD</a:t>
            </a:r>
          </a:p>
          <a:p>
            <a:pPr>
              <a:lnSpc>
                <a:spcPct val="140000"/>
              </a:lnSpc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  GG [564/73]</a:t>
            </a:r>
          </a:p>
        </p:txBody>
      </p:sp>
      <p:sp>
        <p:nvSpPr>
          <p:cNvPr id="30734" name="Text Box 9"/>
          <p:cNvSpPr txBox="1">
            <a:spLocks noChangeArrowheads="1"/>
          </p:cNvSpPr>
          <p:nvPr/>
        </p:nvSpPr>
        <p:spPr bwMode="auto">
          <a:xfrm>
            <a:off x="603250" y="3352800"/>
            <a:ext cx="173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AG [1186/138]</a:t>
            </a:r>
            <a:endParaRPr lang="en-US" sz="1400" b="1">
              <a:solidFill>
                <a:srgbClr val="271DF9"/>
              </a:solidFill>
              <a:cs typeface="Arial" charset="0"/>
            </a:endParaRPr>
          </a:p>
        </p:txBody>
      </p:sp>
      <p:sp>
        <p:nvSpPr>
          <p:cNvPr id="30735" name="Rectangle 10"/>
          <p:cNvSpPr>
            <a:spLocks noChangeArrowheads="1"/>
          </p:cNvSpPr>
          <p:nvPr/>
        </p:nvSpPr>
        <p:spPr bwMode="auto">
          <a:xfrm>
            <a:off x="790575" y="3870325"/>
            <a:ext cx="15843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AA [680/53]</a:t>
            </a:r>
          </a:p>
        </p:txBody>
      </p:sp>
      <p:sp>
        <p:nvSpPr>
          <p:cNvPr id="30736" name="Rectangle 11"/>
          <p:cNvSpPr>
            <a:spLocks noChangeArrowheads="1"/>
          </p:cNvSpPr>
          <p:nvPr/>
        </p:nvSpPr>
        <p:spPr bwMode="auto">
          <a:xfrm>
            <a:off x="363538" y="1663700"/>
            <a:ext cx="2805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>
                <a:solidFill>
                  <a:srgbClr val="0000CC"/>
                </a:solidFill>
                <a:cs typeface="Arial" charset="0"/>
              </a:rPr>
              <a:t>HR for CAD for rs10757274</a:t>
            </a:r>
          </a:p>
        </p:txBody>
      </p:sp>
      <p:sp>
        <p:nvSpPr>
          <p:cNvPr id="30737" name="Text Box 12"/>
          <p:cNvSpPr txBox="1">
            <a:spLocks noChangeArrowheads="1"/>
          </p:cNvSpPr>
          <p:nvPr/>
        </p:nvSpPr>
        <p:spPr bwMode="auto">
          <a:xfrm>
            <a:off x="569913" y="17033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n-US" sz="16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0738" name="Text Box 24"/>
          <p:cNvSpPr txBox="1">
            <a:spLocks noChangeArrowheads="1"/>
          </p:cNvSpPr>
          <p:nvPr/>
        </p:nvSpPr>
        <p:spPr bwMode="auto">
          <a:xfrm>
            <a:off x="325438" y="1089025"/>
            <a:ext cx="3049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000" b="1">
                <a:solidFill>
                  <a:schemeClr val="tx1"/>
                </a:solidFill>
                <a:cs typeface="Arial" charset="0"/>
              </a:rPr>
              <a:t>Genotyped NPHSII men</a:t>
            </a:r>
            <a:endParaRPr lang="en-US" sz="2000" b="1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354"/>
          <p:cNvGrpSpPr>
            <a:grpSpLocks/>
          </p:cNvGrpSpPr>
          <p:nvPr/>
        </p:nvGrpSpPr>
        <p:grpSpPr bwMode="auto">
          <a:xfrm>
            <a:off x="5270500" y="647700"/>
            <a:ext cx="4765675" cy="4448175"/>
            <a:chOff x="3320" y="408"/>
            <a:chExt cx="3002" cy="2802"/>
          </a:xfrm>
        </p:grpSpPr>
        <p:sp>
          <p:nvSpPr>
            <p:cNvPr id="30744" name="Rectangle 8"/>
            <p:cNvSpPr>
              <a:spLocks noChangeArrowheads="1"/>
            </p:cNvSpPr>
            <p:nvPr/>
          </p:nvSpPr>
          <p:spPr bwMode="auto">
            <a:xfrm>
              <a:off x="3464" y="408"/>
              <a:ext cx="149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rgbClr val="3333FF"/>
                  </a:solidFill>
                  <a:cs typeface="Arial" charset="0"/>
                </a:rPr>
                <a:t>Humphries et al Circ 2010</a:t>
              </a:r>
            </a:p>
          </p:txBody>
        </p:sp>
        <p:grpSp>
          <p:nvGrpSpPr>
            <p:cNvPr id="30745" name="Group 1405"/>
            <p:cNvGrpSpPr>
              <a:grpSpLocks noChangeAspect="1"/>
            </p:cNvGrpSpPr>
            <p:nvPr/>
          </p:nvGrpSpPr>
          <p:grpSpPr bwMode="auto">
            <a:xfrm>
              <a:off x="3320" y="695"/>
              <a:ext cx="3002" cy="2515"/>
              <a:chOff x="1247780" y="860431"/>
              <a:chExt cx="5667152" cy="4748340"/>
            </a:xfrm>
          </p:grpSpPr>
          <p:grpSp>
            <p:nvGrpSpPr>
              <p:cNvPr id="30747" name="Group 838"/>
              <p:cNvGrpSpPr>
                <a:grpSpLocks noChangeAspect="1"/>
              </p:cNvGrpSpPr>
              <p:nvPr/>
            </p:nvGrpSpPr>
            <p:grpSpPr bwMode="auto">
              <a:xfrm>
                <a:off x="1247780" y="860431"/>
                <a:ext cx="5667152" cy="4748340"/>
                <a:chOff x="786" y="530"/>
                <a:chExt cx="4151" cy="3478"/>
              </a:xfrm>
            </p:grpSpPr>
            <p:sp>
              <p:nvSpPr>
                <p:cNvPr id="30757" name="AutoShape 83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786" y="530"/>
                  <a:ext cx="4151" cy="3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58" name="Rectangle 839"/>
                <p:cNvSpPr>
                  <a:spLocks noChangeArrowheads="1"/>
                </p:cNvSpPr>
                <p:nvPr/>
              </p:nvSpPr>
              <p:spPr bwMode="auto">
                <a:xfrm>
                  <a:off x="786" y="530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759" name="Rectangle 842"/>
                <p:cNvSpPr>
                  <a:spLocks noChangeArrowheads="1"/>
                </p:cNvSpPr>
                <p:nvPr/>
              </p:nvSpPr>
              <p:spPr bwMode="auto">
                <a:xfrm>
                  <a:off x="786" y="532"/>
                  <a:ext cx="4148" cy="3476"/>
                </a:xfrm>
                <a:prstGeom prst="rect">
                  <a:avLst/>
                </a:prstGeom>
                <a:noFill/>
                <a:ln w="1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760" name="Group 846"/>
                <p:cNvGrpSpPr>
                  <a:grpSpLocks/>
                </p:cNvGrpSpPr>
                <p:nvPr/>
              </p:nvGrpSpPr>
              <p:grpSpPr bwMode="auto">
                <a:xfrm>
                  <a:off x="934" y="706"/>
                  <a:ext cx="3887" cy="2968"/>
                  <a:chOff x="934" y="706"/>
                  <a:chExt cx="3887" cy="2968"/>
                </a:xfrm>
              </p:grpSpPr>
              <p:sp>
                <p:nvSpPr>
                  <p:cNvPr id="31072" name="Rectangle 844"/>
                  <p:cNvSpPr>
                    <a:spLocks noChangeArrowheads="1"/>
                  </p:cNvSpPr>
                  <p:nvPr/>
                </p:nvSpPr>
                <p:spPr bwMode="auto">
                  <a:xfrm>
                    <a:off x="934" y="706"/>
                    <a:ext cx="3887" cy="296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3" name="Rectangle 845"/>
                  <p:cNvSpPr>
                    <a:spLocks noChangeArrowheads="1"/>
                  </p:cNvSpPr>
                  <p:nvPr/>
                </p:nvSpPr>
                <p:spPr bwMode="auto">
                  <a:xfrm>
                    <a:off x="934" y="706"/>
                    <a:ext cx="3800" cy="2968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761" name="Line 847"/>
                <p:cNvSpPr>
                  <a:spLocks noChangeShapeType="1"/>
                </p:cNvSpPr>
                <p:nvPr/>
              </p:nvSpPr>
              <p:spPr bwMode="auto">
                <a:xfrm>
                  <a:off x="934" y="1108"/>
                  <a:ext cx="3887" cy="1"/>
                </a:xfrm>
                <a:prstGeom prst="line">
                  <a:avLst/>
                </a:prstGeom>
                <a:noFill/>
                <a:ln w="1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62" name="Rectangle 848"/>
                <p:cNvSpPr>
                  <a:spLocks noChangeArrowheads="1"/>
                </p:cNvSpPr>
                <p:nvPr/>
              </p:nvSpPr>
              <p:spPr bwMode="auto">
                <a:xfrm>
                  <a:off x="974" y="3821"/>
                  <a:ext cx="1951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NOTE: Weights are from random effects analysis</a:t>
                  </a:r>
                  <a:endParaRPr lang="en-US" sz="2000"/>
                </a:p>
              </p:txBody>
            </p:sp>
            <p:sp>
              <p:nvSpPr>
                <p:cNvPr id="30763" name="Rectangle 849"/>
                <p:cNvSpPr>
                  <a:spLocks noChangeArrowheads="1"/>
                </p:cNvSpPr>
                <p:nvPr/>
              </p:nvSpPr>
              <p:spPr bwMode="auto">
                <a:xfrm>
                  <a:off x="2199" y="3554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764" name="Line 850"/>
                <p:cNvSpPr>
                  <a:spLocks noChangeShapeType="1"/>
                </p:cNvSpPr>
                <p:nvPr/>
              </p:nvSpPr>
              <p:spPr bwMode="auto">
                <a:xfrm flipV="1">
                  <a:off x="2891" y="3646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65" name="Line 851"/>
                <p:cNvSpPr>
                  <a:spLocks noChangeShapeType="1"/>
                </p:cNvSpPr>
                <p:nvPr/>
              </p:nvSpPr>
              <p:spPr bwMode="auto">
                <a:xfrm flipV="1">
                  <a:off x="2891" y="3593"/>
                  <a:ext cx="1" cy="29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66" name="Line 852"/>
                <p:cNvSpPr>
                  <a:spLocks noChangeShapeType="1"/>
                </p:cNvSpPr>
                <p:nvPr/>
              </p:nvSpPr>
              <p:spPr bwMode="auto">
                <a:xfrm flipV="1">
                  <a:off x="2891" y="3542"/>
                  <a:ext cx="1" cy="27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67" name="Line 853"/>
                <p:cNvSpPr>
                  <a:spLocks noChangeShapeType="1"/>
                </p:cNvSpPr>
                <p:nvPr/>
              </p:nvSpPr>
              <p:spPr bwMode="auto">
                <a:xfrm flipV="1">
                  <a:off x="2891" y="3489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68" name="Line 854"/>
                <p:cNvSpPr>
                  <a:spLocks noChangeShapeType="1"/>
                </p:cNvSpPr>
                <p:nvPr/>
              </p:nvSpPr>
              <p:spPr bwMode="auto">
                <a:xfrm flipV="1">
                  <a:off x="2891" y="3437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69" name="Line 855"/>
                <p:cNvSpPr>
                  <a:spLocks noChangeShapeType="1"/>
                </p:cNvSpPr>
                <p:nvPr/>
              </p:nvSpPr>
              <p:spPr bwMode="auto">
                <a:xfrm flipV="1">
                  <a:off x="2891" y="3385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70" name="Line 856"/>
                <p:cNvSpPr>
                  <a:spLocks noChangeShapeType="1"/>
                </p:cNvSpPr>
                <p:nvPr/>
              </p:nvSpPr>
              <p:spPr bwMode="auto">
                <a:xfrm flipV="1">
                  <a:off x="2891" y="3334"/>
                  <a:ext cx="1" cy="27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71" name="Line 857"/>
                <p:cNvSpPr>
                  <a:spLocks noChangeShapeType="1"/>
                </p:cNvSpPr>
                <p:nvPr/>
              </p:nvSpPr>
              <p:spPr bwMode="auto">
                <a:xfrm flipV="1">
                  <a:off x="2891" y="3281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72" name="Line 858"/>
                <p:cNvSpPr>
                  <a:spLocks noChangeShapeType="1"/>
                </p:cNvSpPr>
                <p:nvPr/>
              </p:nvSpPr>
              <p:spPr bwMode="auto">
                <a:xfrm flipV="1">
                  <a:off x="2891" y="3228"/>
                  <a:ext cx="1" cy="29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73" name="Line 859"/>
                <p:cNvSpPr>
                  <a:spLocks noChangeShapeType="1"/>
                </p:cNvSpPr>
                <p:nvPr/>
              </p:nvSpPr>
              <p:spPr bwMode="auto">
                <a:xfrm flipV="1">
                  <a:off x="2891" y="3177"/>
                  <a:ext cx="1" cy="27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74" name="Line 860"/>
                <p:cNvSpPr>
                  <a:spLocks noChangeShapeType="1"/>
                </p:cNvSpPr>
                <p:nvPr/>
              </p:nvSpPr>
              <p:spPr bwMode="auto">
                <a:xfrm flipV="1">
                  <a:off x="2891" y="3124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75" name="Line 861"/>
                <p:cNvSpPr>
                  <a:spLocks noChangeShapeType="1"/>
                </p:cNvSpPr>
                <p:nvPr/>
              </p:nvSpPr>
              <p:spPr bwMode="auto">
                <a:xfrm flipV="1">
                  <a:off x="2891" y="3073"/>
                  <a:ext cx="1" cy="26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76" name="Line 862"/>
                <p:cNvSpPr>
                  <a:spLocks noChangeShapeType="1"/>
                </p:cNvSpPr>
                <p:nvPr/>
              </p:nvSpPr>
              <p:spPr bwMode="auto">
                <a:xfrm flipV="1">
                  <a:off x="2891" y="3020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77" name="Line 863"/>
                <p:cNvSpPr>
                  <a:spLocks noChangeShapeType="1"/>
                </p:cNvSpPr>
                <p:nvPr/>
              </p:nvSpPr>
              <p:spPr bwMode="auto">
                <a:xfrm flipV="1">
                  <a:off x="2891" y="2969"/>
                  <a:ext cx="1" cy="26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78" name="Line 864"/>
                <p:cNvSpPr>
                  <a:spLocks noChangeShapeType="1"/>
                </p:cNvSpPr>
                <p:nvPr/>
              </p:nvSpPr>
              <p:spPr bwMode="auto">
                <a:xfrm flipV="1">
                  <a:off x="2891" y="2916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79" name="Line 865"/>
                <p:cNvSpPr>
                  <a:spLocks noChangeShapeType="1"/>
                </p:cNvSpPr>
                <p:nvPr/>
              </p:nvSpPr>
              <p:spPr bwMode="auto">
                <a:xfrm flipV="1">
                  <a:off x="2891" y="2863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80" name="Line 866"/>
                <p:cNvSpPr>
                  <a:spLocks noChangeShapeType="1"/>
                </p:cNvSpPr>
                <p:nvPr/>
              </p:nvSpPr>
              <p:spPr bwMode="auto">
                <a:xfrm flipV="1">
                  <a:off x="2891" y="2811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81" name="Line 867"/>
                <p:cNvSpPr>
                  <a:spLocks noChangeShapeType="1"/>
                </p:cNvSpPr>
                <p:nvPr/>
              </p:nvSpPr>
              <p:spPr bwMode="auto">
                <a:xfrm flipV="1">
                  <a:off x="2891" y="2759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82" name="Line 868"/>
                <p:cNvSpPr>
                  <a:spLocks noChangeShapeType="1"/>
                </p:cNvSpPr>
                <p:nvPr/>
              </p:nvSpPr>
              <p:spPr bwMode="auto">
                <a:xfrm flipV="1">
                  <a:off x="2891" y="2707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83" name="Line 869"/>
                <p:cNvSpPr>
                  <a:spLocks noChangeShapeType="1"/>
                </p:cNvSpPr>
                <p:nvPr/>
              </p:nvSpPr>
              <p:spPr bwMode="auto">
                <a:xfrm flipV="1">
                  <a:off x="2891" y="2655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84" name="Line 870"/>
                <p:cNvSpPr>
                  <a:spLocks noChangeShapeType="1"/>
                </p:cNvSpPr>
                <p:nvPr/>
              </p:nvSpPr>
              <p:spPr bwMode="auto">
                <a:xfrm flipV="1">
                  <a:off x="2891" y="2603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85" name="Line 871"/>
                <p:cNvSpPr>
                  <a:spLocks noChangeShapeType="1"/>
                </p:cNvSpPr>
                <p:nvPr/>
              </p:nvSpPr>
              <p:spPr bwMode="auto">
                <a:xfrm flipV="1">
                  <a:off x="2891" y="2551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86" name="Line 872"/>
                <p:cNvSpPr>
                  <a:spLocks noChangeShapeType="1"/>
                </p:cNvSpPr>
                <p:nvPr/>
              </p:nvSpPr>
              <p:spPr bwMode="auto">
                <a:xfrm flipV="1">
                  <a:off x="2891" y="2498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87" name="Line 873"/>
                <p:cNvSpPr>
                  <a:spLocks noChangeShapeType="1"/>
                </p:cNvSpPr>
                <p:nvPr/>
              </p:nvSpPr>
              <p:spPr bwMode="auto">
                <a:xfrm flipV="1">
                  <a:off x="2891" y="2447"/>
                  <a:ext cx="1" cy="26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88" name="Line 874"/>
                <p:cNvSpPr>
                  <a:spLocks noChangeShapeType="1"/>
                </p:cNvSpPr>
                <p:nvPr/>
              </p:nvSpPr>
              <p:spPr bwMode="auto">
                <a:xfrm flipV="1">
                  <a:off x="2891" y="2394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89" name="Line 875"/>
                <p:cNvSpPr>
                  <a:spLocks noChangeShapeType="1"/>
                </p:cNvSpPr>
                <p:nvPr/>
              </p:nvSpPr>
              <p:spPr bwMode="auto">
                <a:xfrm flipV="1">
                  <a:off x="2891" y="2343"/>
                  <a:ext cx="1" cy="26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90" name="Line 876"/>
                <p:cNvSpPr>
                  <a:spLocks noChangeShapeType="1"/>
                </p:cNvSpPr>
                <p:nvPr/>
              </p:nvSpPr>
              <p:spPr bwMode="auto">
                <a:xfrm flipV="1">
                  <a:off x="2891" y="2290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91" name="Line 877"/>
                <p:cNvSpPr>
                  <a:spLocks noChangeShapeType="1"/>
                </p:cNvSpPr>
                <p:nvPr/>
              </p:nvSpPr>
              <p:spPr bwMode="auto">
                <a:xfrm flipV="1">
                  <a:off x="2891" y="2237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92" name="Line 878"/>
                <p:cNvSpPr>
                  <a:spLocks noChangeShapeType="1"/>
                </p:cNvSpPr>
                <p:nvPr/>
              </p:nvSpPr>
              <p:spPr bwMode="auto">
                <a:xfrm flipV="1">
                  <a:off x="2891" y="2185"/>
                  <a:ext cx="1" cy="29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93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2891" y="2133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94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2891" y="2081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95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2891" y="2028"/>
                  <a:ext cx="1" cy="29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96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2891" y="1977"/>
                  <a:ext cx="1" cy="27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97" name="Line 883"/>
                <p:cNvSpPr>
                  <a:spLocks noChangeShapeType="1"/>
                </p:cNvSpPr>
                <p:nvPr/>
              </p:nvSpPr>
              <p:spPr bwMode="auto">
                <a:xfrm flipV="1">
                  <a:off x="2891" y="1925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98" name="Line 884"/>
                <p:cNvSpPr>
                  <a:spLocks noChangeShapeType="1"/>
                </p:cNvSpPr>
                <p:nvPr/>
              </p:nvSpPr>
              <p:spPr bwMode="auto">
                <a:xfrm flipV="1">
                  <a:off x="2891" y="1872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799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2891" y="1821"/>
                  <a:ext cx="1" cy="26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00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2891" y="1768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01" name="Line 887"/>
                <p:cNvSpPr>
                  <a:spLocks noChangeShapeType="1"/>
                </p:cNvSpPr>
                <p:nvPr/>
              </p:nvSpPr>
              <p:spPr bwMode="auto">
                <a:xfrm flipV="1">
                  <a:off x="2891" y="1716"/>
                  <a:ext cx="1" cy="27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02" name="Line 888"/>
                <p:cNvSpPr>
                  <a:spLocks noChangeShapeType="1"/>
                </p:cNvSpPr>
                <p:nvPr/>
              </p:nvSpPr>
              <p:spPr bwMode="auto">
                <a:xfrm flipV="1">
                  <a:off x="2891" y="1664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03" name="Line 889"/>
                <p:cNvSpPr>
                  <a:spLocks noChangeShapeType="1"/>
                </p:cNvSpPr>
                <p:nvPr/>
              </p:nvSpPr>
              <p:spPr bwMode="auto">
                <a:xfrm flipV="1">
                  <a:off x="2891" y="1612"/>
                  <a:ext cx="1" cy="27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04" name="Line 890"/>
                <p:cNvSpPr>
                  <a:spLocks noChangeShapeType="1"/>
                </p:cNvSpPr>
                <p:nvPr/>
              </p:nvSpPr>
              <p:spPr bwMode="auto">
                <a:xfrm flipV="1">
                  <a:off x="2891" y="1559"/>
                  <a:ext cx="1" cy="29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05" name="Line 891"/>
                <p:cNvSpPr>
                  <a:spLocks noChangeShapeType="1"/>
                </p:cNvSpPr>
                <p:nvPr/>
              </p:nvSpPr>
              <p:spPr bwMode="auto">
                <a:xfrm flipV="1">
                  <a:off x="2891" y="1507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06" name="Line 892"/>
                <p:cNvSpPr>
                  <a:spLocks noChangeShapeType="1"/>
                </p:cNvSpPr>
                <p:nvPr/>
              </p:nvSpPr>
              <p:spPr bwMode="auto">
                <a:xfrm flipV="1">
                  <a:off x="2891" y="1455"/>
                  <a:ext cx="1" cy="27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07" name="Line 893"/>
                <p:cNvSpPr>
                  <a:spLocks noChangeShapeType="1"/>
                </p:cNvSpPr>
                <p:nvPr/>
              </p:nvSpPr>
              <p:spPr bwMode="auto">
                <a:xfrm flipV="1">
                  <a:off x="2891" y="1402"/>
                  <a:ext cx="1" cy="29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08" name="Line 894"/>
                <p:cNvSpPr>
                  <a:spLocks noChangeShapeType="1"/>
                </p:cNvSpPr>
                <p:nvPr/>
              </p:nvSpPr>
              <p:spPr bwMode="auto">
                <a:xfrm flipV="1">
                  <a:off x="2891" y="1351"/>
                  <a:ext cx="1" cy="27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09" name="Line 895"/>
                <p:cNvSpPr>
                  <a:spLocks noChangeShapeType="1"/>
                </p:cNvSpPr>
                <p:nvPr/>
              </p:nvSpPr>
              <p:spPr bwMode="auto">
                <a:xfrm flipV="1">
                  <a:off x="2891" y="1298"/>
                  <a:ext cx="1" cy="29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10" name="Line 896"/>
                <p:cNvSpPr>
                  <a:spLocks noChangeShapeType="1"/>
                </p:cNvSpPr>
                <p:nvPr/>
              </p:nvSpPr>
              <p:spPr bwMode="auto">
                <a:xfrm flipV="1">
                  <a:off x="2891" y="1247"/>
                  <a:ext cx="1" cy="27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11" name="Line 897"/>
                <p:cNvSpPr>
                  <a:spLocks noChangeShapeType="1"/>
                </p:cNvSpPr>
                <p:nvPr/>
              </p:nvSpPr>
              <p:spPr bwMode="auto">
                <a:xfrm flipV="1">
                  <a:off x="2891" y="1194"/>
                  <a:ext cx="1" cy="29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12" name="Line 898"/>
                <p:cNvSpPr>
                  <a:spLocks noChangeShapeType="1"/>
                </p:cNvSpPr>
                <p:nvPr/>
              </p:nvSpPr>
              <p:spPr bwMode="auto">
                <a:xfrm flipV="1">
                  <a:off x="2891" y="1142"/>
                  <a:ext cx="1" cy="28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13" name="Line 899"/>
                <p:cNvSpPr>
                  <a:spLocks noChangeShapeType="1"/>
                </p:cNvSpPr>
                <p:nvPr/>
              </p:nvSpPr>
              <p:spPr bwMode="auto">
                <a:xfrm flipV="1">
                  <a:off x="2891" y="1108"/>
                  <a:ext cx="1" cy="9"/>
                </a:xfrm>
                <a:prstGeom prst="line">
                  <a:avLst/>
                </a:prstGeom>
                <a:noFill/>
                <a:ln w="1" cap="rnd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14" name="Line 900"/>
                <p:cNvSpPr>
                  <a:spLocks noChangeShapeType="1"/>
                </p:cNvSpPr>
                <p:nvPr/>
              </p:nvSpPr>
              <p:spPr bwMode="auto">
                <a:xfrm flipV="1">
                  <a:off x="2478" y="1108"/>
                  <a:ext cx="1" cy="2566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15" name="Rectangle 901"/>
                <p:cNvSpPr>
                  <a:spLocks noChangeArrowheads="1"/>
                </p:cNvSpPr>
                <p:nvPr/>
              </p:nvSpPr>
              <p:spPr bwMode="auto">
                <a:xfrm>
                  <a:off x="982" y="3276"/>
                  <a:ext cx="22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</a:rPr>
                    <a:t>.</a:t>
                  </a:r>
                  <a:endParaRPr lang="en-US"/>
                </a:p>
              </p:txBody>
            </p:sp>
            <p:sp>
              <p:nvSpPr>
                <p:cNvPr id="30816" name="Rectangle 902"/>
                <p:cNvSpPr>
                  <a:spLocks noChangeArrowheads="1"/>
                </p:cNvSpPr>
                <p:nvPr/>
              </p:nvSpPr>
              <p:spPr bwMode="auto">
                <a:xfrm>
                  <a:off x="997" y="3244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17" name="Rectangle 903"/>
                <p:cNvSpPr>
                  <a:spLocks noChangeArrowheads="1"/>
                </p:cNvSpPr>
                <p:nvPr/>
              </p:nvSpPr>
              <p:spPr bwMode="auto">
                <a:xfrm>
                  <a:off x="982" y="2411"/>
                  <a:ext cx="22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</a:rPr>
                    <a:t>.</a:t>
                  </a:r>
                  <a:endParaRPr lang="en-US"/>
                </a:p>
              </p:txBody>
            </p:sp>
            <p:sp>
              <p:nvSpPr>
                <p:cNvPr id="30818" name="Rectangle 904"/>
                <p:cNvSpPr>
                  <a:spLocks noChangeArrowheads="1"/>
                </p:cNvSpPr>
                <p:nvPr/>
              </p:nvSpPr>
              <p:spPr bwMode="auto">
                <a:xfrm>
                  <a:off x="997" y="2379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grpSp>
              <p:nvGrpSpPr>
                <p:cNvPr id="30819" name="Group 907"/>
                <p:cNvGrpSpPr>
                  <a:grpSpLocks/>
                </p:cNvGrpSpPr>
                <p:nvPr/>
              </p:nvGrpSpPr>
              <p:grpSpPr bwMode="auto">
                <a:xfrm>
                  <a:off x="2820" y="3036"/>
                  <a:ext cx="36" cy="38"/>
                  <a:chOff x="2820" y="3036"/>
                  <a:chExt cx="36" cy="38"/>
                </a:xfrm>
              </p:grpSpPr>
              <p:sp>
                <p:nvSpPr>
                  <p:cNvPr id="31070" name="Rectangle 905"/>
                  <p:cNvSpPr>
                    <a:spLocks noChangeArrowheads="1"/>
                  </p:cNvSpPr>
                  <p:nvPr/>
                </p:nvSpPr>
                <p:spPr bwMode="auto">
                  <a:xfrm>
                    <a:off x="2820" y="3036"/>
                    <a:ext cx="36" cy="38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1" name="Rectangle 906"/>
                  <p:cNvSpPr>
                    <a:spLocks noChangeArrowheads="1"/>
                  </p:cNvSpPr>
                  <p:nvPr/>
                </p:nvSpPr>
                <p:spPr bwMode="auto">
                  <a:xfrm>
                    <a:off x="2820" y="3036"/>
                    <a:ext cx="36" cy="38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0" name="Group 910"/>
                <p:cNvGrpSpPr>
                  <a:grpSpLocks/>
                </p:cNvGrpSpPr>
                <p:nvPr/>
              </p:nvGrpSpPr>
              <p:grpSpPr bwMode="auto">
                <a:xfrm>
                  <a:off x="3390" y="2912"/>
                  <a:ext cx="38" cy="40"/>
                  <a:chOff x="3390" y="2912"/>
                  <a:chExt cx="38" cy="40"/>
                </a:xfrm>
              </p:grpSpPr>
              <p:sp>
                <p:nvSpPr>
                  <p:cNvPr id="31068" name="Rectangle 908"/>
                  <p:cNvSpPr>
                    <a:spLocks noChangeArrowheads="1"/>
                  </p:cNvSpPr>
                  <p:nvPr/>
                </p:nvSpPr>
                <p:spPr bwMode="auto">
                  <a:xfrm>
                    <a:off x="3390" y="2912"/>
                    <a:ext cx="38" cy="40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9" name="Rectangle 909"/>
                  <p:cNvSpPr>
                    <a:spLocks noChangeArrowheads="1"/>
                  </p:cNvSpPr>
                  <p:nvPr/>
                </p:nvSpPr>
                <p:spPr bwMode="auto">
                  <a:xfrm>
                    <a:off x="3390" y="2912"/>
                    <a:ext cx="38" cy="40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1" name="Group 913"/>
                <p:cNvGrpSpPr>
                  <a:grpSpLocks/>
                </p:cNvGrpSpPr>
                <p:nvPr/>
              </p:nvGrpSpPr>
              <p:grpSpPr bwMode="auto">
                <a:xfrm>
                  <a:off x="2990" y="2046"/>
                  <a:ext cx="38" cy="41"/>
                  <a:chOff x="2990" y="2046"/>
                  <a:chExt cx="38" cy="41"/>
                </a:xfrm>
              </p:grpSpPr>
              <p:sp>
                <p:nvSpPr>
                  <p:cNvPr id="31066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2990" y="2046"/>
                    <a:ext cx="38" cy="41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7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2990" y="2046"/>
                    <a:ext cx="38" cy="41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2" name="Group 916"/>
                <p:cNvGrpSpPr>
                  <a:grpSpLocks/>
                </p:cNvGrpSpPr>
                <p:nvPr/>
              </p:nvGrpSpPr>
              <p:grpSpPr bwMode="auto">
                <a:xfrm>
                  <a:off x="3309" y="2665"/>
                  <a:ext cx="35" cy="38"/>
                  <a:chOff x="3309" y="2665"/>
                  <a:chExt cx="35" cy="38"/>
                </a:xfrm>
              </p:grpSpPr>
              <p:sp>
                <p:nvSpPr>
                  <p:cNvPr id="31064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3309" y="2665"/>
                    <a:ext cx="35" cy="38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5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3309" y="2665"/>
                    <a:ext cx="35" cy="38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3" name="Group 919"/>
                <p:cNvGrpSpPr>
                  <a:grpSpLocks/>
                </p:cNvGrpSpPr>
                <p:nvPr/>
              </p:nvGrpSpPr>
              <p:grpSpPr bwMode="auto">
                <a:xfrm>
                  <a:off x="2922" y="1427"/>
                  <a:ext cx="40" cy="43"/>
                  <a:chOff x="2922" y="1427"/>
                  <a:chExt cx="40" cy="43"/>
                </a:xfrm>
              </p:grpSpPr>
              <p:sp>
                <p:nvSpPr>
                  <p:cNvPr id="31062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1427"/>
                    <a:ext cx="40" cy="43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3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1427"/>
                    <a:ext cx="40" cy="43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4" name="Group 922"/>
                <p:cNvGrpSpPr>
                  <a:grpSpLocks/>
                </p:cNvGrpSpPr>
                <p:nvPr/>
              </p:nvGrpSpPr>
              <p:grpSpPr bwMode="auto">
                <a:xfrm>
                  <a:off x="2505" y="1796"/>
                  <a:ext cx="43" cy="46"/>
                  <a:chOff x="2505" y="1796"/>
                  <a:chExt cx="43" cy="46"/>
                </a:xfrm>
              </p:grpSpPr>
              <p:sp>
                <p:nvSpPr>
                  <p:cNvPr id="31060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2505" y="1796"/>
                    <a:ext cx="43" cy="46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1" name="Rectangle 921"/>
                  <p:cNvSpPr>
                    <a:spLocks noChangeArrowheads="1"/>
                  </p:cNvSpPr>
                  <p:nvPr/>
                </p:nvSpPr>
                <p:spPr bwMode="auto">
                  <a:xfrm>
                    <a:off x="2505" y="1796"/>
                    <a:ext cx="43" cy="46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5" name="Group 925"/>
                <p:cNvGrpSpPr>
                  <a:grpSpLocks/>
                </p:cNvGrpSpPr>
                <p:nvPr/>
              </p:nvGrpSpPr>
              <p:grpSpPr bwMode="auto">
                <a:xfrm>
                  <a:off x="2704" y="1300"/>
                  <a:ext cx="45" cy="48"/>
                  <a:chOff x="2704" y="1300"/>
                  <a:chExt cx="45" cy="48"/>
                </a:xfrm>
              </p:grpSpPr>
              <p:sp>
                <p:nvSpPr>
                  <p:cNvPr id="31058" name="Rectangle 923"/>
                  <p:cNvSpPr>
                    <a:spLocks noChangeArrowheads="1"/>
                  </p:cNvSpPr>
                  <p:nvPr/>
                </p:nvSpPr>
                <p:spPr bwMode="auto">
                  <a:xfrm>
                    <a:off x="2704" y="1300"/>
                    <a:ext cx="45" cy="48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9" name="Rectangle 924"/>
                  <p:cNvSpPr>
                    <a:spLocks noChangeArrowheads="1"/>
                  </p:cNvSpPr>
                  <p:nvPr/>
                </p:nvSpPr>
                <p:spPr bwMode="auto">
                  <a:xfrm>
                    <a:off x="2704" y="1300"/>
                    <a:ext cx="45" cy="48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6" name="Group 928"/>
                <p:cNvGrpSpPr>
                  <a:grpSpLocks/>
                </p:cNvGrpSpPr>
                <p:nvPr/>
              </p:nvGrpSpPr>
              <p:grpSpPr bwMode="auto">
                <a:xfrm>
                  <a:off x="2695" y="2166"/>
                  <a:ext cx="43" cy="47"/>
                  <a:chOff x="2695" y="2166"/>
                  <a:chExt cx="43" cy="47"/>
                </a:xfrm>
              </p:grpSpPr>
              <p:sp>
                <p:nvSpPr>
                  <p:cNvPr id="31056" name="Rectangle 926"/>
                  <p:cNvSpPr>
                    <a:spLocks noChangeArrowheads="1"/>
                  </p:cNvSpPr>
                  <p:nvPr/>
                </p:nvSpPr>
                <p:spPr bwMode="auto">
                  <a:xfrm>
                    <a:off x="2695" y="2166"/>
                    <a:ext cx="43" cy="47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7" name="Rectangle 927"/>
                  <p:cNvSpPr>
                    <a:spLocks noChangeArrowheads="1"/>
                  </p:cNvSpPr>
                  <p:nvPr/>
                </p:nvSpPr>
                <p:spPr bwMode="auto">
                  <a:xfrm>
                    <a:off x="2695" y="2166"/>
                    <a:ext cx="43" cy="47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7" name="Group 931"/>
                <p:cNvGrpSpPr>
                  <a:grpSpLocks/>
                </p:cNvGrpSpPr>
                <p:nvPr/>
              </p:nvGrpSpPr>
              <p:grpSpPr bwMode="auto">
                <a:xfrm>
                  <a:off x="2698" y="1546"/>
                  <a:ext cx="48" cy="51"/>
                  <a:chOff x="2698" y="1546"/>
                  <a:chExt cx="48" cy="51"/>
                </a:xfrm>
              </p:grpSpPr>
              <p:sp>
                <p:nvSpPr>
                  <p:cNvPr id="31054" name="Rectangle 929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1546"/>
                    <a:ext cx="48" cy="51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5" name="Rectangle 930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1546"/>
                    <a:ext cx="48" cy="51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8" name="Group 934"/>
                <p:cNvGrpSpPr>
                  <a:grpSpLocks/>
                </p:cNvGrpSpPr>
                <p:nvPr/>
              </p:nvGrpSpPr>
              <p:grpSpPr bwMode="auto">
                <a:xfrm>
                  <a:off x="2860" y="1922"/>
                  <a:ext cx="38" cy="40"/>
                  <a:chOff x="2860" y="1922"/>
                  <a:chExt cx="38" cy="40"/>
                </a:xfrm>
              </p:grpSpPr>
              <p:sp>
                <p:nvSpPr>
                  <p:cNvPr id="31052" name="Rectangle 932"/>
                  <p:cNvSpPr>
                    <a:spLocks noChangeArrowheads="1"/>
                  </p:cNvSpPr>
                  <p:nvPr/>
                </p:nvSpPr>
                <p:spPr bwMode="auto">
                  <a:xfrm>
                    <a:off x="2860" y="1922"/>
                    <a:ext cx="38" cy="40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3" name="Rectangle 933"/>
                  <p:cNvSpPr>
                    <a:spLocks noChangeArrowheads="1"/>
                  </p:cNvSpPr>
                  <p:nvPr/>
                </p:nvSpPr>
                <p:spPr bwMode="auto">
                  <a:xfrm>
                    <a:off x="2860" y="1922"/>
                    <a:ext cx="38" cy="40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29" name="Group 937"/>
                <p:cNvGrpSpPr>
                  <a:grpSpLocks/>
                </p:cNvGrpSpPr>
                <p:nvPr/>
              </p:nvGrpSpPr>
              <p:grpSpPr bwMode="auto">
                <a:xfrm>
                  <a:off x="3067" y="2789"/>
                  <a:ext cx="35" cy="38"/>
                  <a:chOff x="3067" y="2789"/>
                  <a:chExt cx="35" cy="38"/>
                </a:xfrm>
              </p:grpSpPr>
              <p:sp>
                <p:nvSpPr>
                  <p:cNvPr id="31050" name="Rectangle 935"/>
                  <p:cNvSpPr>
                    <a:spLocks noChangeArrowheads="1"/>
                  </p:cNvSpPr>
                  <p:nvPr/>
                </p:nvSpPr>
                <p:spPr bwMode="auto">
                  <a:xfrm>
                    <a:off x="3067" y="2789"/>
                    <a:ext cx="35" cy="38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1" name="Rectangle 936"/>
                  <p:cNvSpPr>
                    <a:spLocks noChangeArrowheads="1"/>
                  </p:cNvSpPr>
                  <p:nvPr/>
                </p:nvSpPr>
                <p:spPr bwMode="auto">
                  <a:xfrm>
                    <a:off x="3067" y="2789"/>
                    <a:ext cx="35" cy="38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30" name="Group 940"/>
                <p:cNvGrpSpPr>
                  <a:grpSpLocks/>
                </p:cNvGrpSpPr>
                <p:nvPr/>
              </p:nvGrpSpPr>
              <p:grpSpPr bwMode="auto">
                <a:xfrm>
                  <a:off x="2929" y="1677"/>
                  <a:ext cx="33" cy="35"/>
                  <a:chOff x="2929" y="1677"/>
                  <a:chExt cx="33" cy="35"/>
                </a:xfrm>
              </p:grpSpPr>
              <p:sp>
                <p:nvSpPr>
                  <p:cNvPr id="31048" name="Rectangle 938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77"/>
                    <a:ext cx="33" cy="35"/>
                  </a:xfrm>
                  <a:prstGeom prst="rect">
                    <a:avLst/>
                  </a:prstGeom>
                  <a:solidFill>
                    <a:srgbClr val="B4B4B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9" name="Rectangle 939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77"/>
                    <a:ext cx="33" cy="35"/>
                  </a:xfrm>
                  <a:prstGeom prst="rect">
                    <a:avLst/>
                  </a:prstGeom>
                  <a:noFill/>
                  <a:ln w="1" cap="rnd">
                    <a:solidFill>
                      <a:srgbClr val="B4B4B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831" name="Line 941"/>
                <p:cNvSpPr>
                  <a:spLocks noChangeShapeType="1"/>
                </p:cNvSpPr>
                <p:nvPr/>
              </p:nvSpPr>
              <p:spPr bwMode="auto">
                <a:xfrm>
                  <a:off x="2490" y="3055"/>
                  <a:ext cx="696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32" name="Line 942"/>
                <p:cNvSpPr>
                  <a:spLocks noChangeShapeType="1"/>
                </p:cNvSpPr>
                <p:nvPr/>
              </p:nvSpPr>
              <p:spPr bwMode="auto">
                <a:xfrm>
                  <a:off x="3084" y="2932"/>
                  <a:ext cx="651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33" name="Line 943"/>
                <p:cNvSpPr>
                  <a:spLocks noChangeShapeType="1"/>
                </p:cNvSpPr>
                <p:nvPr/>
              </p:nvSpPr>
              <p:spPr bwMode="auto">
                <a:xfrm>
                  <a:off x="2692" y="2067"/>
                  <a:ext cx="633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34" name="Line 944"/>
                <p:cNvSpPr>
                  <a:spLocks noChangeShapeType="1"/>
                </p:cNvSpPr>
                <p:nvPr/>
              </p:nvSpPr>
              <p:spPr bwMode="auto">
                <a:xfrm>
                  <a:off x="2966" y="2685"/>
                  <a:ext cx="721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35" name="Line 945"/>
                <p:cNvSpPr>
                  <a:spLocks noChangeShapeType="1"/>
                </p:cNvSpPr>
                <p:nvPr/>
              </p:nvSpPr>
              <p:spPr bwMode="auto">
                <a:xfrm>
                  <a:off x="2708" y="1448"/>
                  <a:ext cx="468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36" name="Line 946"/>
                <p:cNvSpPr>
                  <a:spLocks noChangeShapeType="1"/>
                </p:cNvSpPr>
                <p:nvPr/>
              </p:nvSpPr>
              <p:spPr bwMode="auto">
                <a:xfrm>
                  <a:off x="2308" y="1819"/>
                  <a:ext cx="436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37" name="Line 947"/>
                <p:cNvSpPr>
                  <a:spLocks noChangeShapeType="1"/>
                </p:cNvSpPr>
                <p:nvPr/>
              </p:nvSpPr>
              <p:spPr bwMode="auto">
                <a:xfrm>
                  <a:off x="2577" y="1324"/>
                  <a:ext cx="298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38" name="Line 948"/>
                <p:cNvSpPr>
                  <a:spLocks noChangeShapeType="1"/>
                </p:cNvSpPr>
                <p:nvPr/>
              </p:nvSpPr>
              <p:spPr bwMode="auto">
                <a:xfrm>
                  <a:off x="2508" y="2190"/>
                  <a:ext cx="417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39" name="Line 949"/>
                <p:cNvSpPr>
                  <a:spLocks noChangeShapeType="1"/>
                </p:cNvSpPr>
                <p:nvPr/>
              </p:nvSpPr>
              <p:spPr bwMode="auto">
                <a:xfrm>
                  <a:off x="2599" y="1572"/>
                  <a:ext cx="247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40" name="Line 950"/>
                <p:cNvSpPr>
                  <a:spLocks noChangeShapeType="1"/>
                </p:cNvSpPr>
                <p:nvPr/>
              </p:nvSpPr>
              <p:spPr bwMode="auto">
                <a:xfrm>
                  <a:off x="2587" y="1942"/>
                  <a:ext cx="583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41" name="Line 951"/>
                <p:cNvSpPr>
                  <a:spLocks noChangeShapeType="1"/>
                </p:cNvSpPr>
                <p:nvPr/>
              </p:nvSpPr>
              <p:spPr bwMode="auto">
                <a:xfrm>
                  <a:off x="2728" y="2807"/>
                  <a:ext cx="715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42" name="Line 952"/>
                <p:cNvSpPr>
                  <a:spLocks noChangeShapeType="1"/>
                </p:cNvSpPr>
                <p:nvPr/>
              </p:nvSpPr>
              <p:spPr bwMode="auto">
                <a:xfrm>
                  <a:off x="2534" y="1694"/>
                  <a:ext cx="823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43" name="Line 953"/>
                <p:cNvSpPr>
                  <a:spLocks noChangeShapeType="1"/>
                </p:cNvSpPr>
                <p:nvPr/>
              </p:nvSpPr>
              <p:spPr bwMode="auto">
                <a:xfrm flipV="1">
                  <a:off x="2761" y="3377"/>
                  <a:ext cx="130" cy="50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44" name="Line 954"/>
                <p:cNvSpPr>
                  <a:spLocks noChangeShapeType="1"/>
                </p:cNvSpPr>
                <p:nvPr/>
              </p:nvSpPr>
              <p:spPr bwMode="auto">
                <a:xfrm flipV="1">
                  <a:off x="2911" y="3129"/>
                  <a:ext cx="256" cy="50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45" name="Line 955"/>
                <p:cNvSpPr>
                  <a:spLocks noChangeShapeType="1"/>
                </p:cNvSpPr>
                <p:nvPr/>
              </p:nvSpPr>
              <p:spPr bwMode="auto">
                <a:xfrm flipV="1">
                  <a:off x="2671" y="2264"/>
                  <a:ext cx="96" cy="50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46" name="Line 956"/>
                <p:cNvSpPr>
                  <a:spLocks noChangeShapeType="1"/>
                </p:cNvSpPr>
                <p:nvPr/>
              </p:nvSpPr>
              <p:spPr bwMode="auto">
                <a:xfrm>
                  <a:off x="2891" y="3377"/>
                  <a:ext cx="132" cy="50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47" name="Line 957"/>
                <p:cNvSpPr>
                  <a:spLocks noChangeShapeType="1"/>
                </p:cNvSpPr>
                <p:nvPr/>
              </p:nvSpPr>
              <p:spPr bwMode="auto">
                <a:xfrm>
                  <a:off x="3167" y="3129"/>
                  <a:ext cx="257" cy="50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48" name="Line 958"/>
                <p:cNvSpPr>
                  <a:spLocks noChangeShapeType="1"/>
                </p:cNvSpPr>
                <p:nvPr/>
              </p:nvSpPr>
              <p:spPr bwMode="auto">
                <a:xfrm>
                  <a:off x="2767" y="2264"/>
                  <a:ext cx="97" cy="50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49" name="Line 959"/>
                <p:cNvSpPr>
                  <a:spLocks noChangeShapeType="1"/>
                </p:cNvSpPr>
                <p:nvPr/>
              </p:nvSpPr>
              <p:spPr bwMode="auto">
                <a:xfrm flipH="1">
                  <a:off x="2891" y="3427"/>
                  <a:ext cx="132" cy="48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50" name="Line 960"/>
                <p:cNvSpPr>
                  <a:spLocks noChangeShapeType="1"/>
                </p:cNvSpPr>
                <p:nvPr/>
              </p:nvSpPr>
              <p:spPr bwMode="auto">
                <a:xfrm flipH="1">
                  <a:off x="3167" y="3179"/>
                  <a:ext cx="257" cy="49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51" name="Line 961"/>
                <p:cNvSpPr>
                  <a:spLocks noChangeShapeType="1"/>
                </p:cNvSpPr>
                <p:nvPr/>
              </p:nvSpPr>
              <p:spPr bwMode="auto">
                <a:xfrm flipH="1">
                  <a:off x="2767" y="2314"/>
                  <a:ext cx="97" cy="49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52" name="Line 962"/>
                <p:cNvSpPr>
                  <a:spLocks noChangeShapeType="1"/>
                </p:cNvSpPr>
                <p:nvPr/>
              </p:nvSpPr>
              <p:spPr bwMode="auto">
                <a:xfrm flipH="1" flipV="1">
                  <a:off x="2761" y="3427"/>
                  <a:ext cx="130" cy="48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53" name="Line 963"/>
                <p:cNvSpPr>
                  <a:spLocks noChangeShapeType="1"/>
                </p:cNvSpPr>
                <p:nvPr/>
              </p:nvSpPr>
              <p:spPr bwMode="auto">
                <a:xfrm flipH="1" flipV="1">
                  <a:off x="2911" y="3179"/>
                  <a:ext cx="256" cy="49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54" name="Line 964"/>
                <p:cNvSpPr>
                  <a:spLocks noChangeShapeType="1"/>
                </p:cNvSpPr>
                <p:nvPr/>
              </p:nvSpPr>
              <p:spPr bwMode="auto">
                <a:xfrm flipH="1" flipV="1">
                  <a:off x="2671" y="2314"/>
                  <a:ext cx="96" cy="49"/>
                </a:xfrm>
                <a:prstGeom prst="line">
                  <a:avLst/>
                </a:prstGeom>
                <a:noFill/>
                <a:ln w="1" cap="rnd">
                  <a:solidFill>
                    <a:srgbClr val="0000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0855" name="Rectangle 965"/>
                <p:cNvSpPr>
                  <a:spLocks noChangeArrowheads="1"/>
                </p:cNvSpPr>
                <p:nvPr/>
              </p:nvSpPr>
              <p:spPr bwMode="auto">
                <a:xfrm>
                  <a:off x="982" y="3401"/>
                  <a:ext cx="388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Overall  (I</a:t>
                  </a:r>
                  <a:endParaRPr lang="en-US" sz="2000"/>
                </a:p>
              </p:txBody>
            </p:sp>
            <p:sp>
              <p:nvSpPr>
                <p:cNvPr id="30856" name="Rectangle 966"/>
                <p:cNvSpPr>
                  <a:spLocks noChangeArrowheads="1"/>
                </p:cNvSpPr>
                <p:nvPr/>
              </p:nvSpPr>
              <p:spPr bwMode="auto">
                <a:xfrm>
                  <a:off x="1224" y="3401"/>
                  <a:ext cx="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30857" name="Rectangle 967"/>
                <p:cNvSpPr>
                  <a:spLocks noChangeArrowheads="1"/>
                </p:cNvSpPr>
                <p:nvPr/>
              </p:nvSpPr>
              <p:spPr bwMode="auto">
                <a:xfrm>
                  <a:off x="1389" y="3401"/>
                  <a:ext cx="1141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squared = 70.2%, p = 0.000)</a:t>
                  </a:r>
                  <a:endParaRPr lang="en-US" sz="2000"/>
                </a:p>
              </p:txBody>
            </p:sp>
            <p:sp>
              <p:nvSpPr>
                <p:cNvPr id="30858" name="Rectangle 968"/>
                <p:cNvSpPr>
                  <a:spLocks noChangeArrowheads="1"/>
                </p:cNvSpPr>
                <p:nvPr/>
              </p:nvSpPr>
              <p:spPr bwMode="auto">
                <a:xfrm>
                  <a:off x="1953" y="3369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59" name="Rectangle 969"/>
                <p:cNvSpPr>
                  <a:spLocks noChangeArrowheads="1"/>
                </p:cNvSpPr>
                <p:nvPr/>
              </p:nvSpPr>
              <p:spPr bwMode="auto">
                <a:xfrm>
                  <a:off x="982" y="3028"/>
                  <a:ext cx="104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Verona Heart Project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80</a:t>
                  </a:r>
                  <a:endParaRPr lang="en-US" baseline="30000"/>
                </a:p>
              </p:txBody>
            </p:sp>
            <p:sp>
              <p:nvSpPr>
                <p:cNvPr id="30860" name="Rectangle 970"/>
                <p:cNvSpPr>
                  <a:spLocks noChangeArrowheads="1"/>
                </p:cNvSpPr>
                <p:nvPr/>
              </p:nvSpPr>
              <p:spPr bwMode="auto">
                <a:xfrm>
                  <a:off x="1826" y="299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61" name="Rectangle 971"/>
                <p:cNvSpPr>
                  <a:spLocks noChangeArrowheads="1"/>
                </p:cNvSpPr>
                <p:nvPr/>
              </p:nvSpPr>
              <p:spPr bwMode="auto">
                <a:xfrm>
                  <a:off x="982" y="2905"/>
                  <a:ext cx="61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GeneQuest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79</a:t>
                  </a:r>
                  <a:endParaRPr lang="en-US" baseline="30000"/>
                </a:p>
              </p:txBody>
            </p:sp>
            <p:sp>
              <p:nvSpPr>
                <p:cNvPr id="30862" name="Rectangle 972"/>
                <p:cNvSpPr>
                  <a:spLocks noChangeArrowheads="1"/>
                </p:cNvSpPr>
                <p:nvPr/>
              </p:nvSpPr>
              <p:spPr bwMode="auto">
                <a:xfrm>
                  <a:off x="1676" y="287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63" name="Rectangle 973"/>
                <p:cNvSpPr>
                  <a:spLocks noChangeArrowheads="1"/>
                </p:cNvSpPr>
                <p:nvPr/>
              </p:nvSpPr>
              <p:spPr bwMode="auto">
                <a:xfrm>
                  <a:off x="982" y="3153"/>
                  <a:ext cx="43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Subtotal  (I</a:t>
                  </a:r>
                  <a:endParaRPr lang="en-US" sz="2000"/>
                </a:p>
              </p:txBody>
            </p:sp>
            <p:sp>
              <p:nvSpPr>
                <p:cNvPr id="30864" name="Rectangle 974"/>
                <p:cNvSpPr>
                  <a:spLocks noChangeArrowheads="1"/>
                </p:cNvSpPr>
                <p:nvPr/>
              </p:nvSpPr>
              <p:spPr bwMode="auto">
                <a:xfrm>
                  <a:off x="1253" y="3153"/>
                  <a:ext cx="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30865" name="Rectangle 975"/>
                <p:cNvSpPr>
                  <a:spLocks noChangeArrowheads="1"/>
                </p:cNvSpPr>
                <p:nvPr/>
              </p:nvSpPr>
              <p:spPr bwMode="auto">
                <a:xfrm>
                  <a:off x="1382" y="3153"/>
                  <a:ext cx="1141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squared = 54.0%, p = 0.089)</a:t>
                  </a:r>
                  <a:endParaRPr lang="en-US" sz="2000"/>
                </a:p>
              </p:txBody>
            </p:sp>
            <p:sp>
              <p:nvSpPr>
                <p:cNvPr id="30866" name="Rectangle 976"/>
                <p:cNvSpPr>
                  <a:spLocks noChangeArrowheads="1"/>
                </p:cNvSpPr>
                <p:nvPr/>
              </p:nvSpPr>
              <p:spPr bwMode="auto">
                <a:xfrm>
                  <a:off x="1981" y="312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67" name="Rectangle 977"/>
                <p:cNvSpPr>
                  <a:spLocks noChangeArrowheads="1"/>
                </p:cNvSpPr>
                <p:nvPr/>
              </p:nvSpPr>
              <p:spPr bwMode="auto">
                <a:xfrm>
                  <a:off x="982" y="927"/>
                  <a:ext cx="101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</a:rPr>
                    <a:t>ID</a:t>
                  </a:r>
                  <a:endParaRPr lang="en-US" b="1"/>
                </a:p>
              </p:txBody>
            </p:sp>
            <p:sp>
              <p:nvSpPr>
                <p:cNvPr id="30868" name="Rectangle 978"/>
                <p:cNvSpPr>
                  <a:spLocks noChangeArrowheads="1"/>
                </p:cNvSpPr>
                <p:nvPr/>
              </p:nvSpPr>
              <p:spPr bwMode="auto">
                <a:xfrm>
                  <a:off x="1038" y="89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69" name="Rectangle 979"/>
                <p:cNvSpPr>
                  <a:spLocks noChangeArrowheads="1"/>
                </p:cNvSpPr>
                <p:nvPr/>
              </p:nvSpPr>
              <p:spPr bwMode="auto">
                <a:xfrm>
                  <a:off x="982" y="1996"/>
                  <a:ext cx="1913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FH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7</a:t>
                  </a:r>
                  <a:endParaRPr lang="en-US"/>
                </a:p>
              </p:txBody>
            </p:sp>
            <p:sp>
              <p:nvSpPr>
                <p:cNvPr id="30870" name="Rectangle 980"/>
                <p:cNvSpPr>
                  <a:spLocks noChangeArrowheads="1"/>
                </p:cNvSpPr>
                <p:nvPr/>
              </p:nvSpPr>
              <p:spPr bwMode="auto">
                <a:xfrm>
                  <a:off x="1888" y="2008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71" name="Rectangle 981"/>
                <p:cNvSpPr>
                  <a:spLocks noChangeArrowheads="1"/>
                </p:cNvSpPr>
                <p:nvPr/>
              </p:nvSpPr>
              <p:spPr bwMode="auto">
                <a:xfrm>
                  <a:off x="982" y="2657"/>
                  <a:ext cx="36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OHS1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 12</a:t>
                  </a:r>
                  <a:endParaRPr lang="en-US"/>
                </a:p>
              </p:txBody>
            </p:sp>
            <p:sp>
              <p:nvSpPr>
                <p:cNvPr id="30872" name="Rectangle 982"/>
                <p:cNvSpPr>
                  <a:spLocks noChangeArrowheads="1"/>
                </p:cNvSpPr>
                <p:nvPr/>
              </p:nvSpPr>
              <p:spPr bwMode="auto">
                <a:xfrm>
                  <a:off x="1608" y="262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73" name="Rectangle 983"/>
                <p:cNvSpPr>
                  <a:spLocks noChangeArrowheads="1"/>
                </p:cNvSpPr>
                <p:nvPr/>
              </p:nvSpPr>
              <p:spPr bwMode="auto">
                <a:xfrm>
                  <a:off x="982" y="1379"/>
                  <a:ext cx="37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OHS3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12</a:t>
                  </a:r>
                  <a:endParaRPr lang="en-US"/>
                </a:p>
              </p:txBody>
            </p:sp>
            <p:sp>
              <p:nvSpPr>
                <p:cNvPr id="30874" name="Rectangle 984"/>
                <p:cNvSpPr>
                  <a:spLocks noChangeArrowheads="1"/>
                </p:cNvSpPr>
                <p:nvPr/>
              </p:nvSpPr>
              <p:spPr bwMode="auto">
                <a:xfrm>
                  <a:off x="1608" y="1388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75" name="Rectangle 985"/>
                <p:cNvSpPr>
                  <a:spLocks noChangeArrowheads="1"/>
                </p:cNvSpPr>
                <p:nvPr/>
              </p:nvSpPr>
              <p:spPr bwMode="auto">
                <a:xfrm>
                  <a:off x="982" y="1751"/>
                  <a:ext cx="841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Rotterdam study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78</a:t>
                  </a:r>
                  <a:endParaRPr lang="en-US"/>
                </a:p>
              </p:txBody>
            </p:sp>
            <p:sp>
              <p:nvSpPr>
                <p:cNvPr id="30876" name="Rectangle 986"/>
                <p:cNvSpPr>
                  <a:spLocks noChangeArrowheads="1"/>
                </p:cNvSpPr>
                <p:nvPr/>
              </p:nvSpPr>
              <p:spPr bwMode="auto">
                <a:xfrm>
                  <a:off x="1810" y="1760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77" name="Rectangle 987"/>
                <p:cNvSpPr>
                  <a:spLocks noChangeArrowheads="1"/>
                </p:cNvSpPr>
                <p:nvPr/>
              </p:nvSpPr>
              <p:spPr bwMode="auto">
                <a:xfrm>
                  <a:off x="982" y="1257"/>
                  <a:ext cx="314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ARIC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12</a:t>
                  </a:r>
                  <a:endParaRPr lang="en-US"/>
                </a:p>
              </p:txBody>
            </p:sp>
            <p:sp>
              <p:nvSpPr>
                <p:cNvPr id="30878" name="Rectangle 988"/>
                <p:cNvSpPr>
                  <a:spLocks noChangeArrowheads="1"/>
                </p:cNvSpPr>
                <p:nvPr/>
              </p:nvSpPr>
              <p:spPr bwMode="auto">
                <a:xfrm>
                  <a:off x="1589" y="126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79" name="Rectangle 989"/>
                <p:cNvSpPr>
                  <a:spLocks noChangeArrowheads="1"/>
                </p:cNvSpPr>
                <p:nvPr/>
              </p:nvSpPr>
              <p:spPr bwMode="auto">
                <a:xfrm>
                  <a:off x="982" y="2122"/>
                  <a:ext cx="416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WGHS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29</a:t>
                  </a:r>
                  <a:endParaRPr lang="en-US"/>
                </a:p>
              </p:txBody>
            </p:sp>
            <p:sp>
              <p:nvSpPr>
                <p:cNvPr id="30880" name="Rectangle 990"/>
                <p:cNvSpPr>
                  <a:spLocks noChangeArrowheads="1"/>
                </p:cNvSpPr>
                <p:nvPr/>
              </p:nvSpPr>
              <p:spPr bwMode="auto">
                <a:xfrm>
                  <a:off x="1539" y="213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81" name="Rectangle 991"/>
                <p:cNvSpPr>
                  <a:spLocks noChangeArrowheads="1"/>
                </p:cNvSpPr>
                <p:nvPr/>
              </p:nvSpPr>
              <p:spPr bwMode="auto">
                <a:xfrm>
                  <a:off x="982" y="1504"/>
                  <a:ext cx="378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CCHS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 12</a:t>
                  </a:r>
                  <a:endParaRPr lang="en-US"/>
                </a:p>
              </p:txBody>
            </p:sp>
            <p:sp>
              <p:nvSpPr>
                <p:cNvPr id="30882" name="Rectangle 992"/>
                <p:cNvSpPr>
                  <a:spLocks noChangeArrowheads="1"/>
                </p:cNvSpPr>
                <p:nvPr/>
              </p:nvSpPr>
              <p:spPr bwMode="auto">
                <a:xfrm>
                  <a:off x="1614" y="151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83" name="Rectangle 993"/>
                <p:cNvSpPr>
                  <a:spLocks noChangeArrowheads="1"/>
                </p:cNvSpPr>
                <p:nvPr/>
              </p:nvSpPr>
              <p:spPr bwMode="auto">
                <a:xfrm>
                  <a:off x="982" y="1874"/>
                  <a:ext cx="704" cy="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NPHS II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28</a:t>
                  </a:r>
                  <a:endParaRPr lang="en-US" sz="900"/>
                </a:p>
                <a:p>
                  <a:endParaRPr lang="en-US" sz="900"/>
                </a:p>
              </p:txBody>
            </p:sp>
            <p:sp>
              <p:nvSpPr>
                <p:cNvPr id="30884" name="Rectangle 994"/>
                <p:cNvSpPr>
                  <a:spLocks noChangeArrowheads="1"/>
                </p:cNvSpPr>
                <p:nvPr/>
              </p:nvSpPr>
              <p:spPr bwMode="auto">
                <a:xfrm>
                  <a:off x="1137" y="1915"/>
                  <a:ext cx="27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30885" name="Rectangle 996"/>
                <p:cNvSpPr>
                  <a:spLocks noChangeArrowheads="1"/>
                </p:cNvSpPr>
                <p:nvPr/>
              </p:nvSpPr>
              <p:spPr bwMode="auto">
                <a:xfrm>
                  <a:off x="1564" y="188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86" name="Rectangle 997"/>
                <p:cNvSpPr>
                  <a:spLocks noChangeArrowheads="1"/>
                </p:cNvSpPr>
                <p:nvPr/>
              </p:nvSpPr>
              <p:spPr bwMode="auto">
                <a:xfrm>
                  <a:off x="982" y="2485"/>
                  <a:ext cx="24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</a:rPr>
                    <a:t>Case</a:t>
                  </a:r>
                  <a:endParaRPr lang="en-US" b="1"/>
                </a:p>
              </p:txBody>
            </p:sp>
            <p:sp>
              <p:nvSpPr>
                <p:cNvPr id="30887" name="Rectangle 998"/>
                <p:cNvSpPr>
                  <a:spLocks noChangeArrowheads="1"/>
                </p:cNvSpPr>
                <p:nvPr/>
              </p:nvSpPr>
              <p:spPr bwMode="auto">
                <a:xfrm>
                  <a:off x="1112" y="2534"/>
                  <a:ext cx="27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30888" name="Rectangle 999"/>
                <p:cNvSpPr>
                  <a:spLocks noChangeArrowheads="1"/>
                </p:cNvSpPr>
                <p:nvPr/>
              </p:nvSpPr>
              <p:spPr bwMode="auto">
                <a:xfrm>
                  <a:off x="1272" y="2485"/>
                  <a:ext cx="341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</a:rPr>
                    <a:t>control</a:t>
                  </a:r>
                  <a:endParaRPr lang="en-US" b="1"/>
                </a:p>
              </p:txBody>
            </p:sp>
            <p:sp>
              <p:nvSpPr>
                <p:cNvPr id="30889" name="Rectangle 1000"/>
                <p:cNvSpPr>
                  <a:spLocks noChangeArrowheads="1"/>
                </p:cNvSpPr>
                <p:nvPr/>
              </p:nvSpPr>
              <p:spPr bwMode="auto">
                <a:xfrm>
                  <a:off x="1300" y="2502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90" name="Rectangle 1001"/>
                <p:cNvSpPr>
                  <a:spLocks noChangeArrowheads="1"/>
                </p:cNvSpPr>
                <p:nvPr/>
              </p:nvSpPr>
              <p:spPr bwMode="auto">
                <a:xfrm>
                  <a:off x="982" y="2781"/>
                  <a:ext cx="37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OHS2 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12</a:t>
                  </a:r>
                  <a:endParaRPr lang="en-US"/>
                </a:p>
              </p:txBody>
            </p:sp>
            <p:sp>
              <p:nvSpPr>
                <p:cNvPr id="30891" name="Rectangle 1002"/>
                <p:cNvSpPr>
                  <a:spLocks noChangeArrowheads="1"/>
                </p:cNvSpPr>
                <p:nvPr/>
              </p:nvSpPr>
              <p:spPr bwMode="auto">
                <a:xfrm>
                  <a:off x="1608" y="2749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92" name="Rectangle 1003"/>
                <p:cNvSpPr>
                  <a:spLocks noChangeArrowheads="1"/>
                </p:cNvSpPr>
                <p:nvPr/>
              </p:nvSpPr>
              <p:spPr bwMode="auto">
                <a:xfrm>
                  <a:off x="982" y="1627"/>
                  <a:ext cx="306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DHS</a:t>
                  </a:r>
                  <a:r>
                    <a:rPr lang="en-US" sz="900" baseline="30000">
                      <a:solidFill>
                        <a:srgbClr val="000000"/>
                      </a:solidFill>
                    </a:rPr>
                    <a:t> 12</a:t>
                  </a:r>
                  <a:endParaRPr lang="en-US"/>
                </a:p>
              </p:txBody>
            </p:sp>
            <p:sp>
              <p:nvSpPr>
                <p:cNvPr id="30893" name="Rectangle 1004"/>
                <p:cNvSpPr>
                  <a:spLocks noChangeArrowheads="1"/>
                </p:cNvSpPr>
                <p:nvPr/>
              </p:nvSpPr>
              <p:spPr bwMode="auto">
                <a:xfrm>
                  <a:off x="1573" y="163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94" name="Rectangle 1005"/>
                <p:cNvSpPr>
                  <a:spLocks noChangeArrowheads="1"/>
                </p:cNvSpPr>
                <p:nvPr/>
              </p:nvSpPr>
              <p:spPr bwMode="auto">
                <a:xfrm>
                  <a:off x="982" y="803"/>
                  <a:ext cx="279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</a:rPr>
                    <a:t>Study</a:t>
                  </a:r>
                  <a:endParaRPr lang="en-US" b="1"/>
                </a:p>
              </p:txBody>
            </p:sp>
            <p:sp>
              <p:nvSpPr>
                <p:cNvPr id="30895" name="Rectangle 1006"/>
                <p:cNvSpPr>
                  <a:spLocks noChangeArrowheads="1"/>
                </p:cNvSpPr>
                <p:nvPr/>
              </p:nvSpPr>
              <p:spPr bwMode="auto">
                <a:xfrm>
                  <a:off x="1125" y="77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96" name="Rectangle 1007"/>
                <p:cNvSpPr>
                  <a:spLocks noChangeArrowheads="1"/>
                </p:cNvSpPr>
                <p:nvPr/>
              </p:nvSpPr>
              <p:spPr bwMode="auto">
                <a:xfrm>
                  <a:off x="982" y="1133"/>
                  <a:ext cx="57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</a:rPr>
                    <a:t>Prospective</a:t>
                  </a:r>
                  <a:endParaRPr lang="en-US" b="1"/>
                </a:p>
              </p:txBody>
            </p:sp>
            <p:sp>
              <p:nvSpPr>
                <p:cNvPr id="30897" name="Rectangle 1008"/>
                <p:cNvSpPr>
                  <a:spLocks noChangeArrowheads="1"/>
                </p:cNvSpPr>
                <p:nvPr/>
              </p:nvSpPr>
              <p:spPr bwMode="auto">
                <a:xfrm>
                  <a:off x="1275" y="1142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898" name="Rectangle 1009"/>
                <p:cNvSpPr>
                  <a:spLocks noChangeArrowheads="1"/>
                </p:cNvSpPr>
                <p:nvPr/>
              </p:nvSpPr>
              <p:spPr bwMode="auto">
                <a:xfrm>
                  <a:off x="982" y="2246"/>
                  <a:ext cx="42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Subtotal</a:t>
                  </a:r>
                  <a:r>
                    <a:rPr lang="en-US" sz="900">
                      <a:solidFill>
                        <a:srgbClr val="000000"/>
                      </a:solidFill>
                    </a:rPr>
                    <a:t> (I</a:t>
                  </a:r>
                  <a:endParaRPr lang="en-US"/>
                </a:p>
              </p:txBody>
            </p:sp>
            <p:sp>
              <p:nvSpPr>
                <p:cNvPr id="30899" name="Rectangle 1010"/>
                <p:cNvSpPr>
                  <a:spLocks noChangeArrowheads="1"/>
                </p:cNvSpPr>
                <p:nvPr/>
              </p:nvSpPr>
              <p:spPr bwMode="auto">
                <a:xfrm>
                  <a:off x="1253" y="2287"/>
                  <a:ext cx="0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900" name="Rectangle 1011"/>
                <p:cNvSpPr>
                  <a:spLocks noChangeArrowheads="1"/>
                </p:cNvSpPr>
                <p:nvPr/>
              </p:nvSpPr>
              <p:spPr bwMode="auto">
                <a:xfrm>
                  <a:off x="1411" y="2255"/>
                  <a:ext cx="1141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squared = 37.4%, p = 0.131)</a:t>
                  </a:r>
                  <a:endParaRPr lang="en-US" sz="800"/>
                </a:p>
              </p:txBody>
            </p:sp>
            <p:sp>
              <p:nvSpPr>
                <p:cNvPr id="30901" name="Rectangle 1012"/>
                <p:cNvSpPr>
                  <a:spLocks noChangeArrowheads="1"/>
                </p:cNvSpPr>
                <p:nvPr/>
              </p:nvSpPr>
              <p:spPr bwMode="auto">
                <a:xfrm>
                  <a:off x="1981" y="225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02" name="Rectangle 1014"/>
                <p:cNvSpPr>
                  <a:spLocks noChangeArrowheads="1"/>
                </p:cNvSpPr>
                <p:nvPr/>
              </p:nvSpPr>
              <p:spPr bwMode="auto">
                <a:xfrm>
                  <a:off x="4416" y="3369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03" name="Rectangle 1016"/>
                <p:cNvSpPr>
                  <a:spLocks noChangeArrowheads="1"/>
                </p:cNvSpPr>
                <p:nvPr/>
              </p:nvSpPr>
              <p:spPr bwMode="auto">
                <a:xfrm>
                  <a:off x="4416" y="299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04" name="Rectangle 1018"/>
                <p:cNvSpPr>
                  <a:spLocks noChangeArrowheads="1"/>
                </p:cNvSpPr>
                <p:nvPr/>
              </p:nvSpPr>
              <p:spPr bwMode="auto">
                <a:xfrm>
                  <a:off x="4416" y="287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05" name="Rectangle 1020"/>
                <p:cNvSpPr>
                  <a:spLocks noChangeArrowheads="1"/>
                </p:cNvSpPr>
                <p:nvPr/>
              </p:nvSpPr>
              <p:spPr bwMode="auto">
                <a:xfrm>
                  <a:off x="4416" y="312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06" name="Rectangle 1022"/>
                <p:cNvSpPr>
                  <a:spLocks noChangeArrowheads="1"/>
                </p:cNvSpPr>
                <p:nvPr/>
              </p:nvSpPr>
              <p:spPr bwMode="auto">
                <a:xfrm>
                  <a:off x="4351" y="89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07" name="Rectangle 1024"/>
                <p:cNvSpPr>
                  <a:spLocks noChangeArrowheads="1"/>
                </p:cNvSpPr>
                <p:nvPr/>
              </p:nvSpPr>
              <p:spPr bwMode="auto">
                <a:xfrm>
                  <a:off x="4416" y="2008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08" name="Rectangle 1026"/>
                <p:cNvSpPr>
                  <a:spLocks noChangeArrowheads="1"/>
                </p:cNvSpPr>
                <p:nvPr/>
              </p:nvSpPr>
              <p:spPr bwMode="auto">
                <a:xfrm>
                  <a:off x="4416" y="262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09" name="Rectangle 1028"/>
                <p:cNvSpPr>
                  <a:spLocks noChangeArrowheads="1"/>
                </p:cNvSpPr>
                <p:nvPr/>
              </p:nvSpPr>
              <p:spPr bwMode="auto">
                <a:xfrm>
                  <a:off x="4416" y="1388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10" name="Rectangle 1030"/>
                <p:cNvSpPr>
                  <a:spLocks noChangeArrowheads="1"/>
                </p:cNvSpPr>
                <p:nvPr/>
              </p:nvSpPr>
              <p:spPr bwMode="auto">
                <a:xfrm>
                  <a:off x="4416" y="1760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11" name="Rectangle 1032"/>
                <p:cNvSpPr>
                  <a:spLocks noChangeArrowheads="1"/>
                </p:cNvSpPr>
                <p:nvPr/>
              </p:nvSpPr>
              <p:spPr bwMode="auto">
                <a:xfrm>
                  <a:off x="4416" y="126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12" name="Rectangle 1034"/>
                <p:cNvSpPr>
                  <a:spLocks noChangeArrowheads="1"/>
                </p:cNvSpPr>
                <p:nvPr/>
              </p:nvSpPr>
              <p:spPr bwMode="auto">
                <a:xfrm>
                  <a:off x="4416" y="213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13" name="Rectangle 1036"/>
                <p:cNvSpPr>
                  <a:spLocks noChangeArrowheads="1"/>
                </p:cNvSpPr>
                <p:nvPr/>
              </p:nvSpPr>
              <p:spPr bwMode="auto">
                <a:xfrm>
                  <a:off x="4416" y="151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14" name="Rectangle 1038"/>
                <p:cNvSpPr>
                  <a:spLocks noChangeArrowheads="1"/>
                </p:cNvSpPr>
                <p:nvPr/>
              </p:nvSpPr>
              <p:spPr bwMode="auto">
                <a:xfrm>
                  <a:off x="4416" y="188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15" name="Rectangle 1040"/>
                <p:cNvSpPr>
                  <a:spLocks noChangeArrowheads="1"/>
                </p:cNvSpPr>
                <p:nvPr/>
              </p:nvSpPr>
              <p:spPr bwMode="auto">
                <a:xfrm>
                  <a:off x="4416" y="2749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16" name="Rectangle 1042"/>
                <p:cNvSpPr>
                  <a:spLocks noChangeArrowheads="1"/>
                </p:cNvSpPr>
                <p:nvPr/>
              </p:nvSpPr>
              <p:spPr bwMode="auto">
                <a:xfrm>
                  <a:off x="4416" y="163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17" name="Rectangle 1044"/>
                <p:cNvSpPr>
                  <a:spLocks noChangeArrowheads="1"/>
                </p:cNvSpPr>
                <p:nvPr/>
              </p:nvSpPr>
              <p:spPr bwMode="auto">
                <a:xfrm>
                  <a:off x="4138" y="77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18" name="Rectangle 1046"/>
                <p:cNvSpPr>
                  <a:spLocks noChangeArrowheads="1"/>
                </p:cNvSpPr>
                <p:nvPr/>
              </p:nvSpPr>
              <p:spPr bwMode="auto">
                <a:xfrm>
                  <a:off x="4416" y="225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19" name="Rectangle 1048"/>
                <p:cNvSpPr>
                  <a:spLocks noChangeArrowheads="1"/>
                </p:cNvSpPr>
                <p:nvPr/>
              </p:nvSpPr>
              <p:spPr bwMode="auto">
                <a:xfrm>
                  <a:off x="4703" y="3369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20" name="Rectangle 1050"/>
                <p:cNvSpPr>
                  <a:spLocks noChangeArrowheads="1"/>
                </p:cNvSpPr>
                <p:nvPr/>
              </p:nvSpPr>
              <p:spPr bwMode="auto">
                <a:xfrm>
                  <a:off x="4641" y="299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21" name="Rectangle 1052"/>
                <p:cNvSpPr>
                  <a:spLocks noChangeArrowheads="1"/>
                </p:cNvSpPr>
                <p:nvPr/>
              </p:nvSpPr>
              <p:spPr bwMode="auto">
                <a:xfrm>
                  <a:off x="4641" y="287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22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672" y="312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23" name="Rectangle 1056"/>
                <p:cNvSpPr>
                  <a:spLocks noChangeArrowheads="1"/>
                </p:cNvSpPr>
                <p:nvPr/>
              </p:nvSpPr>
              <p:spPr bwMode="auto">
                <a:xfrm>
                  <a:off x="4707" y="89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24" name="Rectangle 1058"/>
                <p:cNvSpPr>
                  <a:spLocks noChangeArrowheads="1"/>
                </p:cNvSpPr>
                <p:nvPr/>
              </p:nvSpPr>
              <p:spPr bwMode="auto">
                <a:xfrm>
                  <a:off x="4641" y="2008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25" name="Rectangle 1060"/>
                <p:cNvSpPr>
                  <a:spLocks noChangeArrowheads="1"/>
                </p:cNvSpPr>
                <p:nvPr/>
              </p:nvSpPr>
              <p:spPr bwMode="auto">
                <a:xfrm>
                  <a:off x="4641" y="262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26" name="Rectangle 1062"/>
                <p:cNvSpPr>
                  <a:spLocks noChangeArrowheads="1"/>
                </p:cNvSpPr>
                <p:nvPr/>
              </p:nvSpPr>
              <p:spPr bwMode="auto">
                <a:xfrm>
                  <a:off x="4641" y="1388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27" name="Rectangle 1064"/>
                <p:cNvSpPr>
                  <a:spLocks noChangeArrowheads="1"/>
                </p:cNvSpPr>
                <p:nvPr/>
              </p:nvSpPr>
              <p:spPr bwMode="auto">
                <a:xfrm>
                  <a:off x="4641" y="1760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28" name="Rectangle 1066"/>
                <p:cNvSpPr>
                  <a:spLocks noChangeArrowheads="1"/>
                </p:cNvSpPr>
                <p:nvPr/>
              </p:nvSpPr>
              <p:spPr bwMode="auto">
                <a:xfrm>
                  <a:off x="4672" y="126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29" name="Rectangle 1068"/>
                <p:cNvSpPr>
                  <a:spLocks noChangeArrowheads="1"/>
                </p:cNvSpPr>
                <p:nvPr/>
              </p:nvSpPr>
              <p:spPr bwMode="auto">
                <a:xfrm>
                  <a:off x="4641" y="213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30" name="Rectangle 1070"/>
                <p:cNvSpPr>
                  <a:spLocks noChangeArrowheads="1"/>
                </p:cNvSpPr>
                <p:nvPr/>
              </p:nvSpPr>
              <p:spPr bwMode="auto">
                <a:xfrm>
                  <a:off x="4672" y="151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31" name="Rectangle 1072"/>
                <p:cNvSpPr>
                  <a:spLocks noChangeArrowheads="1"/>
                </p:cNvSpPr>
                <p:nvPr/>
              </p:nvSpPr>
              <p:spPr bwMode="auto">
                <a:xfrm>
                  <a:off x="4641" y="188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3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4641" y="2749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33" name="Rectangle 1080"/>
                <p:cNvSpPr>
                  <a:spLocks noChangeArrowheads="1"/>
                </p:cNvSpPr>
                <p:nvPr/>
              </p:nvSpPr>
              <p:spPr bwMode="auto">
                <a:xfrm>
                  <a:off x="4672" y="225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34" name="Rectangle 1081"/>
                <p:cNvSpPr>
                  <a:spLocks noChangeArrowheads="1"/>
                </p:cNvSpPr>
                <p:nvPr/>
              </p:nvSpPr>
              <p:spPr bwMode="auto">
                <a:xfrm>
                  <a:off x="3819" y="3371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1.29 (1.19, 1.40)</a:t>
                  </a:r>
                  <a:endParaRPr lang="en-US" sz="2000"/>
                </a:p>
              </p:txBody>
            </p:sp>
            <p:sp>
              <p:nvSpPr>
                <p:cNvPr id="30935" name="Rectangle 1082"/>
                <p:cNvSpPr>
                  <a:spLocks noChangeArrowheads="1"/>
                </p:cNvSpPr>
                <p:nvPr/>
              </p:nvSpPr>
              <p:spPr bwMode="auto">
                <a:xfrm>
                  <a:off x="4416" y="3369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36" name="Rectangle 1083"/>
                <p:cNvSpPr>
                  <a:spLocks noChangeArrowheads="1"/>
                </p:cNvSpPr>
                <p:nvPr/>
              </p:nvSpPr>
              <p:spPr bwMode="auto">
                <a:xfrm>
                  <a:off x="3819" y="2998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1.25 (1.01, 1.55)</a:t>
                  </a:r>
                  <a:endParaRPr lang="en-US" sz="2000"/>
                </a:p>
              </p:txBody>
            </p:sp>
            <p:sp>
              <p:nvSpPr>
                <p:cNvPr id="30937" name="Rectangle 1084"/>
                <p:cNvSpPr>
                  <a:spLocks noChangeArrowheads="1"/>
                </p:cNvSpPr>
                <p:nvPr/>
              </p:nvSpPr>
              <p:spPr bwMode="auto">
                <a:xfrm>
                  <a:off x="4416" y="299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38" name="Rectangle 1085"/>
                <p:cNvSpPr>
                  <a:spLocks noChangeArrowheads="1"/>
                </p:cNvSpPr>
                <p:nvPr/>
              </p:nvSpPr>
              <p:spPr bwMode="auto">
                <a:xfrm>
                  <a:off x="3819" y="2875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1.78 (1.46, 2.18)</a:t>
                  </a:r>
                  <a:endParaRPr lang="en-US" sz="2000"/>
                </a:p>
              </p:txBody>
            </p:sp>
            <p:sp>
              <p:nvSpPr>
                <p:cNvPr id="30939" name="Rectangle 1086"/>
                <p:cNvSpPr>
                  <a:spLocks noChangeArrowheads="1"/>
                </p:cNvSpPr>
                <p:nvPr/>
              </p:nvSpPr>
              <p:spPr bwMode="auto">
                <a:xfrm>
                  <a:off x="4416" y="287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40" name="Rectangle 1087"/>
                <p:cNvSpPr>
                  <a:spLocks noChangeArrowheads="1"/>
                </p:cNvSpPr>
                <p:nvPr/>
              </p:nvSpPr>
              <p:spPr bwMode="auto">
                <a:xfrm>
                  <a:off x="3819" y="3123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1.53 (1.31, 1.80)</a:t>
                  </a:r>
                  <a:endParaRPr lang="en-US" sz="2000"/>
                </a:p>
              </p:txBody>
            </p:sp>
            <p:sp>
              <p:nvSpPr>
                <p:cNvPr id="30941" name="Rectangle 1088"/>
                <p:cNvSpPr>
                  <a:spLocks noChangeArrowheads="1"/>
                </p:cNvSpPr>
                <p:nvPr/>
              </p:nvSpPr>
              <p:spPr bwMode="auto">
                <a:xfrm>
                  <a:off x="4416" y="312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42" name="Rectangle 1089"/>
                <p:cNvSpPr>
                  <a:spLocks noChangeArrowheads="1"/>
                </p:cNvSpPr>
                <p:nvPr/>
              </p:nvSpPr>
              <p:spPr bwMode="auto">
                <a:xfrm>
                  <a:off x="3771" y="927"/>
                  <a:ext cx="57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b="1">
                      <a:solidFill>
                        <a:srgbClr val="000000"/>
                      </a:solidFill>
                    </a:rPr>
                    <a:t>ratio (95% CI)</a:t>
                  </a:r>
                  <a:endParaRPr lang="en-US" sz="2000" b="1"/>
                </a:p>
              </p:txBody>
            </p:sp>
            <p:sp>
              <p:nvSpPr>
                <p:cNvPr id="30943" name="Rectangle 1090"/>
                <p:cNvSpPr>
                  <a:spLocks noChangeArrowheads="1"/>
                </p:cNvSpPr>
                <p:nvPr/>
              </p:nvSpPr>
              <p:spPr bwMode="auto">
                <a:xfrm>
                  <a:off x="4351" y="89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44" name="Rectangle 1091"/>
                <p:cNvSpPr>
                  <a:spLocks noChangeArrowheads="1"/>
                </p:cNvSpPr>
                <p:nvPr/>
              </p:nvSpPr>
              <p:spPr bwMode="auto">
                <a:xfrm>
                  <a:off x="3819" y="2010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1.39 (1.14, 1.69)</a:t>
                  </a:r>
                  <a:endParaRPr lang="en-US" sz="2000"/>
                </a:p>
              </p:txBody>
            </p:sp>
            <p:sp>
              <p:nvSpPr>
                <p:cNvPr id="30945" name="Rectangle 1092"/>
                <p:cNvSpPr>
                  <a:spLocks noChangeArrowheads="1"/>
                </p:cNvSpPr>
                <p:nvPr/>
              </p:nvSpPr>
              <p:spPr bwMode="auto">
                <a:xfrm>
                  <a:off x="4416" y="2008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46" name="Rectangle 1093"/>
                <p:cNvSpPr>
                  <a:spLocks noChangeArrowheads="1"/>
                </p:cNvSpPr>
                <p:nvPr/>
              </p:nvSpPr>
              <p:spPr bwMode="auto">
                <a:xfrm>
                  <a:off x="3819" y="2627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1.69 (1.35, 2.12)</a:t>
                  </a:r>
                  <a:endParaRPr lang="en-US" sz="2000"/>
                </a:p>
              </p:txBody>
            </p:sp>
            <p:sp>
              <p:nvSpPr>
                <p:cNvPr id="30947" name="Rectangle 1094"/>
                <p:cNvSpPr>
                  <a:spLocks noChangeArrowheads="1"/>
                </p:cNvSpPr>
                <p:nvPr/>
              </p:nvSpPr>
              <p:spPr bwMode="auto">
                <a:xfrm>
                  <a:off x="4416" y="262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48" name="Rectangle 1095"/>
                <p:cNvSpPr>
                  <a:spLocks noChangeArrowheads="1"/>
                </p:cNvSpPr>
                <p:nvPr/>
              </p:nvSpPr>
              <p:spPr bwMode="auto">
                <a:xfrm>
                  <a:off x="3819" y="1390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1.33 (1.15, 1.54)</a:t>
                  </a:r>
                  <a:endParaRPr lang="en-US" sz="2000"/>
                </a:p>
              </p:txBody>
            </p:sp>
            <p:sp>
              <p:nvSpPr>
                <p:cNvPr id="30949" name="Rectangle 1096"/>
                <p:cNvSpPr>
                  <a:spLocks noChangeArrowheads="1"/>
                </p:cNvSpPr>
                <p:nvPr/>
              </p:nvSpPr>
              <p:spPr bwMode="auto">
                <a:xfrm>
                  <a:off x="4416" y="1388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50" name="Rectangle 1097"/>
                <p:cNvSpPr>
                  <a:spLocks noChangeArrowheads="1"/>
                </p:cNvSpPr>
                <p:nvPr/>
              </p:nvSpPr>
              <p:spPr bwMode="auto">
                <a:xfrm>
                  <a:off x="3819" y="1762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1.03 (0.90, 1.18)</a:t>
                  </a:r>
                  <a:endParaRPr lang="en-US" sz="2000"/>
                </a:p>
              </p:txBody>
            </p:sp>
            <p:sp>
              <p:nvSpPr>
                <p:cNvPr id="30951" name="Rectangle 1098"/>
                <p:cNvSpPr>
                  <a:spLocks noChangeArrowheads="1"/>
                </p:cNvSpPr>
                <p:nvPr/>
              </p:nvSpPr>
              <p:spPr bwMode="auto">
                <a:xfrm>
                  <a:off x="4416" y="1760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52" name="Rectangle 1099"/>
                <p:cNvSpPr>
                  <a:spLocks noChangeArrowheads="1"/>
                </p:cNvSpPr>
                <p:nvPr/>
              </p:nvSpPr>
              <p:spPr bwMode="auto">
                <a:xfrm>
                  <a:off x="3819" y="1268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1.17 (1.06, 1.28)</a:t>
                  </a:r>
                  <a:endParaRPr lang="en-US" sz="2000"/>
                </a:p>
              </p:txBody>
            </p:sp>
            <p:sp>
              <p:nvSpPr>
                <p:cNvPr id="30953" name="Rectangle 1100"/>
                <p:cNvSpPr>
                  <a:spLocks noChangeArrowheads="1"/>
                </p:cNvSpPr>
                <p:nvPr/>
              </p:nvSpPr>
              <p:spPr bwMode="auto">
                <a:xfrm>
                  <a:off x="4416" y="126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54" name="Rectangle 1101"/>
                <p:cNvSpPr>
                  <a:spLocks noChangeArrowheads="1"/>
                </p:cNvSpPr>
                <p:nvPr/>
              </p:nvSpPr>
              <p:spPr bwMode="auto">
                <a:xfrm>
                  <a:off x="3819" y="2133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1.16 (1.02, 1.32)</a:t>
                  </a:r>
                  <a:endParaRPr lang="en-US" sz="2000"/>
                </a:p>
              </p:txBody>
            </p:sp>
            <p:sp>
              <p:nvSpPr>
                <p:cNvPr id="30955" name="Rectangle 1102"/>
                <p:cNvSpPr>
                  <a:spLocks noChangeArrowheads="1"/>
                </p:cNvSpPr>
                <p:nvPr/>
              </p:nvSpPr>
              <p:spPr bwMode="auto">
                <a:xfrm>
                  <a:off x="4416" y="213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56" name="Rectangle 1103"/>
                <p:cNvSpPr>
                  <a:spLocks noChangeArrowheads="1"/>
                </p:cNvSpPr>
                <p:nvPr/>
              </p:nvSpPr>
              <p:spPr bwMode="auto">
                <a:xfrm>
                  <a:off x="3819" y="1515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1.16 (1.08, 1.26)</a:t>
                  </a:r>
                  <a:endParaRPr lang="en-US" sz="2000"/>
                </a:p>
              </p:txBody>
            </p:sp>
            <p:sp>
              <p:nvSpPr>
                <p:cNvPr id="30957" name="Rectangle 1104"/>
                <p:cNvSpPr>
                  <a:spLocks noChangeArrowheads="1"/>
                </p:cNvSpPr>
                <p:nvPr/>
              </p:nvSpPr>
              <p:spPr bwMode="auto">
                <a:xfrm>
                  <a:off x="4416" y="151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58" name="Rectangle 1105"/>
                <p:cNvSpPr>
                  <a:spLocks noChangeArrowheads="1"/>
                </p:cNvSpPr>
                <p:nvPr/>
              </p:nvSpPr>
              <p:spPr bwMode="auto">
                <a:xfrm>
                  <a:off x="3819" y="1885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1.28 (1.07, 1.53)</a:t>
                  </a:r>
                  <a:endParaRPr lang="en-US" sz="2000"/>
                </a:p>
              </p:txBody>
            </p:sp>
            <p:sp>
              <p:nvSpPr>
                <p:cNvPr id="30959" name="Rectangle 1106"/>
                <p:cNvSpPr>
                  <a:spLocks noChangeArrowheads="1"/>
                </p:cNvSpPr>
                <p:nvPr/>
              </p:nvSpPr>
              <p:spPr bwMode="auto">
                <a:xfrm>
                  <a:off x="4416" y="188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60" name="Rectangle 1107"/>
                <p:cNvSpPr>
                  <a:spLocks noChangeArrowheads="1"/>
                </p:cNvSpPr>
                <p:nvPr/>
              </p:nvSpPr>
              <p:spPr bwMode="auto">
                <a:xfrm>
                  <a:off x="3819" y="2751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1.46 (1.17, 1.82)</a:t>
                  </a:r>
                  <a:endParaRPr lang="en-US" sz="2000"/>
                </a:p>
              </p:txBody>
            </p:sp>
            <p:sp>
              <p:nvSpPr>
                <p:cNvPr id="30961" name="Rectangle 1109"/>
                <p:cNvSpPr>
                  <a:spLocks noChangeArrowheads="1"/>
                </p:cNvSpPr>
                <p:nvPr/>
              </p:nvSpPr>
              <p:spPr bwMode="auto">
                <a:xfrm>
                  <a:off x="3819" y="1638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1.34 (1.04, 1.72)</a:t>
                  </a:r>
                  <a:endParaRPr lang="en-US" sz="2000"/>
                </a:p>
              </p:txBody>
            </p:sp>
            <p:sp>
              <p:nvSpPr>
                <p:cNvPr id="30962" name="Rectangle 1110"/>
                <p:cNvSpPr>
                  <a:spLocks noChangeArrowheads="1"/>
                </p:cNvSpPr>
                <p:nvPr/>
              </p:nvSpPr>
              <p:spPr bwMode="auto">
                <a:xfrm>
                  <a:off x="4416" y="163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63" name="Rectangle 1111"/>
                <p:cNvSpPr>
                  <a:spLocks noChangeArrowheads="1"/>
                </p:cNvSpPr>
                <p:nvPr/>
              </p:nvSpPr>
              <p:spPr bwMode="auto">
                <a:xfrm>
                  <a:off x="3771" y="803"/>
                  <a:ext cx="229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b="1">
                      <a:solidFill>
                        <a:srgbClr val="000000"/>
                      </a:solidFill>
                    </a:rPr>
                    <a:t>Odds</a:t>
                  </a:r>
                  <a:endParaRPr lang="en-US" sz="2000" b="1"/>
                </a:p>
              </p:txBody>
            </p:sp>
            <p:sp>
              <p:nvSpPr>
                <p:cNvPr id="30964" name="Rectangle 1112"/>
                <p:cNvSpPr>
                  <a:spLocks noChangeArrowheads="1"/>
                </p:cNvSpPr>
                <p:nvPr/>
              </p:nvSpPr>
              <p:spPr bwMode="auto">
                <a:xfrm>
                  <a:off x="3976" y="77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65" name="Rectangle 1113"/>
                <p:cNvSpPr>
                  <a:spLocks noChangeArrowheads="1"/>
                </p:cNvSpPr>
                <p:nvPr/>
              </p:nvSpPr>
              <p:spPr bwMode="auto">
                <a:xfrm>
                  <a:off x="3819" y="2257"/>
                  <a:ext cx="66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1.20 (1.13, 1.27)</a:t>
                  </a:r>
                  <a:endParaRPr lang="en-US" sz="2000"/>
                </a:p>
              </p:txBody>
            </p:sp>
            <p:sp>
              <p:nvSpPr>
                <p:cNvPr id="30966" name="Rectangle 1114"/>
                <p:cNvSpPr>
                  <a:spLocks noChangeArrowheads="1"/>
                </p:cNvSpPr>
                <p:nvPr/>
              </p:nvSpPr>
              <p:spPr bwMode="auto">
                <a:xfrm>
                  <a:off x="4416" y="225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67" name="Rectangle 1115"/>
                <p:cNvSpPr>
                  <a:spLocks noChangeArrowheads="1"/>
                </p:cNvSpPr>
                <p:nvPr/>
              </p:nvSpPr>
              <p:spPr bwMode="auto">
                <a:xfrm>
                  <a:off x="4492" y="3371"/>
                  <a:ext cx="2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100.00</a:t>
                  </a:r>
                  <a:endParaRPr lang="en-US" sz="2000"/>
                </a:p>
              </p:txBody>
            </p:sp>
            <p:sp>
              <p:nvSpPr>
                <p:cNvPr id="30968" name="Rectangle 1116"/>
                <p:cNvSpPr>
                  <a:spLocks noChangeArrowheads="1"/>
                </p:cNvSpPr>
                <p:nvPr/>
              </p:nvSpPr>
              <p:spPr bwMode="auto">
                <a:xfrm>
                  <a:off x="4703" y="3369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69" name="Rectangle 1117"/>
                <p:cNvSpPr>
                  <a:spLocks noChangeArrowheads="1"/>
                </p:cNvSpPr>
                <p:nvPr/>
              </p:nvSpPr>
              <p:spPr bwMode="auto">
                <a:xfrm>
                  <a:off x="4508" y="2998"/>
                  <a:ext cx="1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6.81</a:t>
                  </a:r>
                  <a:endParaRPr lang="en-US" sz="2000"/>
                </a:p>
              </p:txBody>
            </p:sp>
            <p:sp>
              <p:nvSpPr>
                <p:cNvPr id="30970" name="Rectangle 1118"/>
                <p:cNvSpPr>
                  <a:spLocks noChangeArrowheads="1"/>
                </p:cNvSpPr>
                <p:nvPr/>
              </p:nvSpPr>
              <p:spPr bwMode="auto">
                <a:xfrm>
                  <a:off x="4641" y="299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71" name="Rectangle 1119"/>
                <p:cNvSpPr>
                  <a:spLocks noChangeArrowheads="1"/>
                </p:cNvSpPr>
                <p:nvPr/>
              </p:nvSpPr>
              <p:spPr bwMode="auto">
                <a:xfrm>
                  <a:off x="4508" y="2875"/>
                  <a:ext cx="1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7.24</a:t>
                  </a:r>
                  <a:endParaRPr lang="en-US" sz="2000"/>
                </a:p>
              </p:txBody>
            </p:sp>
            <p:sp>
              <p:nvSpPr>
                <p:cNvPr id="30972" name="Rectangle 1120"/>
                <p:cNvSpPr>
                  <a:spLocks noChangeArrowheads="1"/>
                </p:cNvSpPr>
                <p:nvPr/>
              </p:nvSpPr>
              <p:spPr bwMode="auto">
                <a:xfrm>
                  <a:off x="4641" y="287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73" name="Rectangle 1121"/>
                <p:cNvSpPr>
                  <a:spLocks noChangeArrowheads="1"/>
                </p:cNvSpPr>
                <p:nvPr/>
              </p:nvSpPr>
              <p:spPr bwMode="auto">
                <a:xfrm>
                  <a:off x="4508" y="3123"/>
                  <a:ext cx="22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27.24</a:t>
                  </a:r>
                  <a:endParaRPr lang="en-US" sz="2000"/>
                </a:p>
              </p:txBody>
            </p:sp>
            <p:sp>
              <p:nvSpPr>
                <p:cNvPr id="30974" name="Rectangle 1122"/>
                <p:cNvSpPr>
                  <a:spLocks noChangeArrowheads="1"/>
                </p:cNvSpPr>
                <p:nvPr/>
              </p:nvSpPr>
              <p:spPr bwMode="auto">
                <a:xfrm>
                  <a:off x="4672" y="312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75" name="Rectangle 1123"/>
                <p:cNvSpPr>
                  <a:spLocks noChangeArrowheads="1"/>
                </p:cNvSpPr>
                <p:nvPr/>
              </p:nvSpPr>
              <p:spPr bwMode="auto">
                <a:xfrm>
                  <a:off x="4395" y="927"/>
                  <a:ext cx="297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b="1">
                      <a:solidFill>
                        <a:srgbClr val="000000"/>
                      </a:solidFill>
                    </a:rPr>
                    <a:t>Weight</a:t>
                  </a:r>
                  <a:endParaRPr lang="en-US" sz="2000" b="1"/>
                </a:p>
              </p:txBody>
            </p:sp>
            <p:sp>
              <p:nvSpPr>
                <p:cNvPr id="30976" name="Rectangle 1124"/>
                <p:cNvSpPr>
                  <a:spLocks noChangeArrowheads="1"/>
                </p:cNvSpPr>
                <p:nvPr/>
              </p:nvSpPr>
              <p:spPr bwMode="auto">
                <a:xfrm>
                  <a:off x="4707" y="89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77" name="Rectangle 1125"/>
                <p:cNvSpPr>
                  <a:spLocks noChangeArrowheads="1"/>
                </p:cNvSpPr>
                <p:nvPr/>
              </p:nvSpPr>
              <p:spPr bwMode="auto">
                <a:xfrm>
                  <a:off x="4508" y="2010"/>
                  <a:ext cx="1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7.43</a:t>
                  </a:r>
                  <a:endParaRPr lang="en-US" sz="2000"/>
                </a:p>
              </p:txBody>
            </p:sp>
            <p:sp>
              <p:nvSpPr>
                <p:cNvPr id="30978" name="Rectangle 1126"/>
                <p:cNvSpPr>
                  <a:spLocks noChangeArrowheads="1"/>
                </p:cNvSpPr>
                <p:nvPr/>
              </p:nvSpPr>
              <p:spPr bwMode="auto">
                <a:xfrm>
                  <a:off x="4641" y="2008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79" name="Rectangle 1127"/>
                <p:cNvSpPr>
                  <a:spLocks noChangeArrowheads="1"/>
                </p:cNvSpPr>
                <p:nvPr/>
              </p:nvSpPr>
              <p:spPr bwMode="auto">
                <a:xfrm>
                  <a:off x="4508" y="2627"/>
                  <a:ext cx="1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6.57</a:t>
                  </a:r>
                  <a:endParaRPr lang="en-US" sz="2000"/>
                </a:p>
              </p:txBody>
            </p:sp>
            <p:sp>
              <p:nvSpPr>
                <p:cNvPr id="30980" name="Rectangle 1128"/>
                <p:cNvSpPr>
                  <a:spLocks noChangeArrowheads="1"/>
                </p:cNvSpPr>
                <p:nvPr/>
              </p:nvSpPr>
              <p:spPr bwMode="auto">
                <a:xfrm>
                  <a:off x="4641" y="262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81" name="Rectangle 1129"/>
                <p:cNvSpPr>
                  <a:spLocks noChangeArrowheads="1"/>
                </p:cNvSpPr>
                <p:nvPr/>
              </p:nvSpPr>
              <p:spPr bwMode="auto">
                <a:xfrm>
                  <a:off x="4508" y="1390"/>
                  <a:ext cx="1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9.24</a:t>
                  </a:r>
                  <a:endParaRPr lang="en-US" sz="2000"/>
                </a:p>
              </p:txBody>
            </p:sp>
            <p:sp>
              <p:nvSpPr>
                <p:cNvPr id="30982" name="Rectangle 1130"/>
                <p:cNvSpPr>
                  <a:spLocks noChangeArrowheads="1"/>
                </p:cNvSpPr>
                <p:nvPr/>
              </p:nvSpPr>
              <p:spPr bwMode="auto">
                <a:xfrm>
                  <a:off x="4641" y="1388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83" name="Rectangle 1131"/>
                <p:cNvSpPr>
                  <a:spLocks noChangeArrowheads="1"/>
                </p:cNvSpPr>
                <p:nvPr/>
              </p:nvSpPr>
              <p:spPr bwMode="auto">
                <a:xfrm>
                  <a:off x="4508" y="1762"/>
                  <a:ext cx="1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9.61</a:t>
                  </a:r>
                  <a:endParaRPr lang="en-US" sz="2000"/>
                </a:p>
              </p:txBody>
            </p:sp>
            <p:sp>
              <p:nvSpPr>
                <p:cNvPr id="30984" name="Rectangle 1132"/>
                <p:cNvSpPr>
                  <a:spLocks noChangeArrowheads="1"/>
                </p:cNvSpPr>
                <p:nvPr/>
              </p:nvSpPr>
              <p:spPr bwMode="auto">
                <a:xfrm>
                  <a:off x="4641" y="1760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85" name="Rectangle 1133"/>
                <p:cNvSpPr>
                  <a:spLocks noChangeArrowheads="1"/>
                </p:cNvSpPr>
                <p:nvPr/>
              </p:nvSpPr>
              <p:spPr bwMode="auto">
                <a:xfrm>
                  <a:off x="4508" y="1268"/>
                  <a:ext cx="22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11.22</a:t>
                  </a:r>
                  <a:endParaRPr lang="en-US" sz="2000"/>
                </a:p>
              </p:txBody>
            </p:sp>
            <p:sp>
              <p:nvSpPr>
                <p:cNvPr id="30986" name="Rectangle 1134"/>
                <p:cNvSpPr>
                  <a:spLocks noChangeArrowheads="1"/>
                </p:cNvSpPr>
                <p:nvPr/>
              </p:nvSpPr>
              <p:spPr bwMode="auto">
                <a:xfrm>
                  <a:off x="4672" y="1266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87" name="Rectangle 1135"/>
                <p:cNvSpPr>
                  <a:spLocks noChangeArrowheads="1"/>
                </p:cNvSpPr>
                <p:nvPr/>
              </p:nvSpPr>
              <p:spPr bwMode="auto">
                <a:xfrm>
                  <a:off x="4508" y="2133"/>
                  <a:ext cx="1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9.84</a:t>
                  </a:r>
                  <a:endParaRPr lang="en-US" sz="2000"/>
                </a:p>
              </p:txBody>
            </p:sp>
            <p:sp>
              <p:nvSpPr>
                <p:cNvPr id="30988" name="Rectangle 1136"/>
                <p:cNvSpPr>
                  <a:spLocks noChangeArrowheads="1"/>
                </p:cNvSpPr>
                <p:nvPr/>
              </p:nvSpPr>
              <p:spPr bwMode="auto">
                <a:xfrm>
                  <a:off x="4641" y="2131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89" name="Rectangle 1137"/>
                <p:cNvSpPr>
                  <a:spLocks noChangeArrowheads="1"/>
                </p:cNvSpPr>
                <p:nvPr/>
              </p:nvSpPr>
              <p:spPr bwMode="auto">
                <a:xfrm>
                  <a:off x="4508" y="1515"/>
                  <a:ext cx="22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11.75</a:t>
                  </a:r>
                  <a:endParaRPr lang="en-US" sz="2000"/>
                </a:p>
              </p:txBody>
            </p:sp>
            <p:sp>
              <p:nvSpPr>
                <p:cNvPr id="30990" name="Rectangle 1138"/>
                <p:cNvSpPr>
                  <a:spLocks noChangeArrowheads="1"/>
                </p:cNvSpPr>
                <p:nvPr/>
              </p:nvSpPr>
              <p:spPr bwMode="auto">
                <a:xfrm>
                  <a:off x="4672" y="151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91" name="Rectangle 1139"/>
                <p:cNvSpPr>
                  <a:spLocks noChangeArrowheads="1"/>
                </p:cNvSpPr>
                <p:nvPr/>
              </p:nvSpPr>
              <p:spPr bwMode="auto">
                <a:xfrm>
                  <a:off x="4508" y="1885"/>
                  <a:ext cx="1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7.96</a:t>
                  </a:r>
                  <a:endParaRPr lang="en-US" sz="2000"/>
                </a:p>
              </p:txBody>
            </p:sp>
            <p:sp>
              <p:nvSpPr>
                <p:cNvPr id="30992" name="Rectangle 1140"/>
                <p:cNvSpPr>
                  <a:spLocks noChangeArrowheads="1"/>
                </p:cNvSpPr>
                <p:nvPr/>
              </p:nvSpPr>
              <p:spPr bwMode="auto">
                <a:xfrm>
                  <a:off x="4641" y="1883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93" name="Rectangle 1141"/>
                <p:cNvSpPr>
                  <a:spLocks noChangeArrowheads="1"/>
                </p:cNvSpPr>
                <p:nvPr/>
              </p:nvSpPr>
              <p:spPr bwMode="auto">
                <a:xfrm>
                  <a:off x="4508" y="2751"/>
                  <a:ext cx="1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6.63</a:t>
                  </a:r>
                  <a:endParaRPr lang="en-US" sz="2000"/>
                </a:p>
              </p:txBody>
            </p:sp>
            <p:sp>
              <p:nvSpPr>
                <p:cNvPr id="30994" name="Rectangle 1142"/>
                <p:cNvSpPr>
                  <a:spLocks noChangeArrowheads="1"/>
                </p:cNvSpPr>
                <p:nvPr/>
              </p:nvSpPr>
              <p:spPr bwMode="auto">
                <a:xfrm>
                  <a:off x="4641" y="2749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0995" name="Rectangle 1143"/>
                <p:cNvSpPr>
                  <a:spLocks noChangeArrowheads="1"/>
                </p:cNvSpPr>
                <p:nvPr/>
              </p:nvSpPr>
              <p:spPr bwMode="auto">
                <a:xfrm>
                  <a:off x="4508" y="1638"/>
                  <a:ext cx="17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5.72</a:t>
                  </a:r>
                  <a:endParaRPr lang="en-US" sz="2000"/>
                </a:p>
              </p:txBody>
            </p:sp>
            <p:sp>
              <p:nvSpPr>
                <p:cNvPr id="30996" name="Rectangle 1144"/>
                <p:cNvSpPr>
                  <a:spLocks noChangeArrowheads="1"/>
                </p:cNvSpPr>
                <p:nvPr/>
              </p:nvSpPr>
              <p:spPr bwMode="auto">
                <a:xfrm>
                  <a:off x="3669" y="664"/>
                  <a:ext cx="31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 sz="2000"/>
                </a:p>
              </p:txBody>
            </p:sp>
            <p:sp>
              <p:nvSpPr>
                <p:cNvPr id="30997" name="Rectangle 1145"/>
                <p:cNvSpPr>
                  <a:spLocks noChangeArrowheads="1"/>
                </p:cNvSpPr>
                <p:nvPr/>
              </p:nvSpPr>
              <p:spPr bwMode="auto">
                <a:xfrm>
                  <a:off x="4395" y="803"/>
                  <a:ext cx="80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b="1">
                      <a:solidFill>
                        <a:srgbClr val="000000"/>
                      </a:solidFill>
                    </a:rPr>
                    <a:t>%</a:t>
                  </a:r>
                  <a:endParaRPr lang="en-US" sz="2000" b="1"/>
                </a:p>
              </p:txBody>
            </p:sp>
            <p:sp>
              <p:nvSpPr>
                <p:cNvPr id="30998" name="Rectangle 1146"/>
                <p:cNvSpPr>
                  <a:spLocks noChangeArrowheads="1"/>
                </p:cNvSpPr>
                <p:nvPr/>
              </p:nvSpPr>
              <p:spPr bwMode="auto">
                <a:xfrm>
                  <a:off x="3754" y="771"/>
                  <a:ext cx="31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 sz="2000" b="1"/>
                </a:p>
              </p:txBody>
            </p:sp>
            <p:sp>
              <p:nvSpPr>
                <p:cNvPr id="30999" name="Rectangle 1147"/>
                <p:cNvSpPr>
                  <a:spLocks noChangeArrowheads="1"/>
                </p:cNvSpPr>
                <p:nvPr/>
              </p:nvSpPr>
              <p:spPr bwMode="auto">
                <a:xfrm>
                  <a:off x="4508" y="2257"/>
                  <a:ext cx="226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</a:rPr>
                    <a:t>72.76</a:t>
                  </a:r>
                  <a:endParaRPr lang="en-US" sz="2000"/>
                </a:p>
              </p:txBody>
            </p:sp>
            <p:sp>
              <p:nvSpPr>
                <p:cNvPr id="31000" name="Rectangle 1148"/>
                <p:cNvSpPr>
                  <a:spLocks noChangeArrowheads="1"/>
                </p:cNvSpPr>
                <p:nvPr/>
              </p:nvSpPr>
              <p:spPr bwMode="auto">
                <a:xfrm>
                  <a:off x="4672" y="2255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grpSp>
              <p:nvGrpSpPr>
                <p:cNvPr id="31001" name="Group 1151"/>
                <p:cNvGrpSpPr>
                  <a:grpSpLocks/>
                </p:cNvGrpSpPr>
                <p:nvPr/>
              </p:nvGrpSpPr>
              <p:grpSpPr bwMode="auto">
                <a:xfrm>
                  <a:off x="2826" y="3043"/>
                  <a:ext cx="23" cy="24"/>
                  <a:chOff x="2826" y="3043"/>
                  <a:chExt cx="23" cy="24"/>
                </a:xfrm>
              </p:grpSpPr>
              <p:sp>
                <p:nvSpPr>
                  <p:cNvPr id="31046" name="Freeform 1149"/>
                  <p:cNvSpPr>
                    <a:spLocks/>
                  </p:cNvSpPr>
                  <p:nvPr/>
                </p:nvSpPr>
                <p:spPr bwMode="auto">
                  <a:xfrm>
                    <a:off x="2826" y="3043"/>
                    <a:ext cx="23" cy="24"/>
                  </a:xfrm>
                  <a:custGeom>
                    <a:avLst/>
                    <a:gdLst>
                      <a:gd name="T0" fmla="*/ 12 w 23"/>
                      <a:gd name="T1" fmla="*/ 0 h 24"/>
                      <a:gd name="T2" fmla="*/ 0 w 23"/>
                      <a:gd name="T3" fmla="*/ 12 h 24"/>
                      <a:gd name="T4" fmla="*/ 12 w 23"/>
                      <a:gd name="T5" fmla="*/ 24 h 24"/>
                      <a:gd name="T6" fmla="*/ 23 w 23"/>
                      <a:gd name="T7" fmla="*/ 12 h 24"/>
                      <a:gd name="T8" fmla="*/ 12 w 2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4"/>
                      <a:gd name="T17" fmla="*/ 23 w 2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4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12" y="24"/>
                        </a:lnTo>
                        <a:lnTo>
                          <a:pt x="23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47" name="Freeform 1150"/>
                  <p:cNvSpPr>
                    <a:spLocks/>
                  </p:cNvSpPr>
                  <p:nvPr/>
                </p:nvSpPr>
                <p:spPr bwMode="auto">
                  <a:xfrm>
                    <a:off x="2826" y="3043"/>
                    <a:ext cx="23" cy="24"/>
                  </a:xfrm>
                  <a:custGeom>
                    <a:avLst/>
                    <a:gdLst>
                      <a:gd name="T0" fmla="*/ 12 w 23"/>
                      <a:gd name="T1" fmla="*/ 0 h 24"/>
                      <a:gd name="T2" fmla="*/ 0 w 23"/>
                      <a:gd name="T3" fmla="*/ 12 h 24"/>
                      <a:gd name="T4" fmla="*/ 12 w 23"/>
                      <a:gd name="T5" fmla="*/ 24 h 24"/>
                      <a:gd name="T6" fmla="*/ 23 w 23"/>
                      <a:gd name="T7" fmla="*/ 12 h 24"/>
                      <a:gd name="T8" fmla="*/ 12 w 2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4"/>
                      <a:gd name="T17" fmla="*/ 23 w 2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4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12" y="24"/>
                        </a:lnTo>
                        <a:lnTo>
                          <a:pt x="23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02" name="Group 1154"/>
                <p:cNvGrpSpPr>
                  <a:grpSpLocks/>
                </p:cNvGrpSpPr>
                <p:nvPr/>
              </p:nvGrpSpPr>
              <p:grpSpPr bwMode="auto">
                <a:xfrm>
                  <a:off x="3397" y="2920"/>
                  <a:ext cx="23" cy="24"/>
                  <a:chOff x="3397" y="2920"/>
                  <a:chExt cx="23" cy="24"/>
                </a:xfrm>
              </p:grpSpPr>
              <p:sp>
                <p:nvSpPr>
                  <p:cNvPr id="31044" name="Freeform 1152"/>
                  <p:cNvSpPr>
                    <a:spLocks/>
                  </p:cNvSpPr>
                  <p:nvPr/>
                </p:nvSpPr>
                <p:spPr bwMode="auto">
                  <a:xfrm>
                    <a:off x="3397" y="2920"/>
                    <a:ext cx="23" cy="24"/>
                  </a:xfrm>
                  <a:custGeom>
                    <a:avLst/>
                    <a:gdLst>
                      <a:gd name="T0" fmla="*/ 12 w 23"/>
                      <a:gd name="T1" fmla="*/ 0 h 24"/>
                      <a:gd name="T2" fmla="*/ 0 w 23"/>
                      <a:gd name="T3" fmla="*/ 12 h 24"/>
                      <a:gd name="T4" fmla="*/ 12 w 23"/>
                      <a:gd name="T5" fmla="*/ 24 h 24"/>
                      <a:gd name="T6" fmla="*/ 23 w 23"/>
                      <a:gd name="T7" fmla="*/ 12 h 24"/>
                      <a:gd name="T8" fmla="*/ 12 w 2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4"/>
                      <a:gd name="T17" fmla="*/ 23 w 2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4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12" y="24"/>
                        </a:lnTo>
                        <a:lnTo>
                          <a:pt x="23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45" name="Freeform 1153"/>
                  <p:cNvSpPr>
                    <a:spLocks/>
                  </p:cNvSpPr>
                  <p:nvPr/>
                </p:nvSpPr>
                <p:spPr bwMode="auto">
                  <a:xfrm>
                    <a:off x="3397" y="2920"/>
                    <a:ext cx="23" cy="24"/>
                  </a:xfrm>
                  <a:custGeom>
                    <a:avLst/>
                    <a:gdLst>
                      <a:gd name="T0" fmla="*/ 12 w 23"/>
                      <a:gd name="T1" fmla="*/ 0 h 24"/>
                      <a:gd name="T2" fmla="*/ 0 w 23"/>
                      <a:gd name="T3" fmla="*/ 12 h 24"/>
                      <a:gd name="T4" fmla="*/ 12 w 23"/>
                      <a:gd name="T5" fmla="*/ 24 h 24"/>
                      <a:gd name="T6" fmla="*/ 23 w 23"/>
                      <a:gd name="T7" fmla="*/ 12 h 24"/>
                      <a:gd name="T8" fmla="*/ 12 w 2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4"/>
                      <a:gd name="T17" fmla="*/ 23 w 2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4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12" y="24"/>
                        </a:lnTo>
                        <a:lnTo>
                          <a:pt x="23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03" name="Group 1157"/>
                <p:cNvGrpSpPr>
                  <a:grpSpLocks/>
                </p:cNvGrpSpPr>
                <p:nvPr/>
              </p:nvGrpSpPr>
              <p:grpSpPr bwMode="auto">
                <a:xfrm>
                  <a:off x="2998" y="2055"/>
                  <a:ext cx="22" cy="24"/>
                  <a:chOff x="2998" y="2055"/>
                  <a:chExt cx="22" cy="24"/>
                </a:xfrm>
              </p:grpSpPr>
              <p:sp>
                <p:nvSpPr>
                  <p:cNvPr id="31042" name="Freeform 1155"/>
                  <p:cNvSpPr>
                    <a:spLocks/>
                  </p:cNvSpPr>
                  <p:nvPr/>
                </p:nvSpPr>
                <p:spPr bwMode="auto">
                  <a:xfrm>
                    <a:off x="2998" y="2055"/>
                    <a:ext cx="22" cy="24"/>
                  </a:xfrm>
                  <a:custGeom>
                    <a:avLst/>
                    <a:gdLst>
                      <a:gd name="T0" fmla="*/ 11 w 22"/>
                      <a:gd name="T1" fmla="*/ 0 h 24"/>
                      <a:gd name="T2" fmla="*/ 0 w 22"/>
                      <a:gd name="T3" fmla="*/ 12 h 24"/>
                      <a:gd name="T4" fmla="*/ 11 w 22"/>
                      <a:gd name="T5" fmla="*/ 24 h 24"/>
                      <a:gd name="T6" fmla="*/ 22 w 22"/>
                      <a:gd name="T7" fmla="*/ 12 h 24"/>
                      <a:gd name="T8" fmla="*/ 11 w 22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24"/>
                      <a:gd name="T17" fmla="*/ 22 w 22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24">
                        <a:moveTo>
                          <a:pt x="11" y="0"/>
                        </a:moveTo>
                        <a:lnTo>
                          <a:pt x="0" y="12"/>
                        </a:lnTo>
                        <a:lnTo>
                          <a:pt x="11" y="24"/>
                        </a:lnTo>
                        <a:lnTo>
                          <a:pt x="22" y="1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43" name="Freeform 1156"/>
                  <p:cNvSpPr>
                    <a:spLocks/>
                  </p:cNvSpPr>
                  <p:nvPr/>
                </p:nvSpPr>
                <p:spPr bwMode="auto">
                  <a:xfrm>
                    <a:off x="2998" y="2055"/>
                    <a:ext cx="22" cy="24"/>
                  </a:xfrm>
                  <a:custGeom>
                    <a:avLst/>
                    <a:gdLst>
                      <a:gd name="T0" fmla="*/ 11 w 22"/>
                      <a:gd name="T1" fmla="*/ 0 h 24"/>
                      <a:gd name="T2" fmla="*/ 0 w 22"/>
                      <a:gd name="T3" fmla="*/ 12 h 24"/>
                      <a:gd name="T4" fmla="*/ 11 w 22"/>
                      <a:gd name="T5" fmla="*/ 24 h 24"/>
                      <a:gd name="T6" fmla="*/ 22 w 22"/>
                      <a:gd name="T7" fmla="*/ 12 h 24"/>
                      <a:gd name="T8" fmla="*/ 11 w 22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24"/>
                      <a:gd name="T17" fmla="*/ 22 w 22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24">
                        <a:moveTo>
                          <a:pt x="11" y="0"/>
                        </a:moveTo>
                        <a:lnTo>
                          <a:pt x="0" y="12"/>
                        </a:lnTo>
                        <a:lnTo>
                          <a:pt x="11" y="24"/>
                        </a:lnTo>
                        <a:lnTo>
                          <a:pt x="22" y="1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04" name="Group 1160"/>
                <p:cNvGrpSpPr>
                  <a:grpSpLocks/>
                </p:cNvGrpSpPr>
                <p:nvPr/>
              </p:nvGrpSpPr>
              <p:grpSpPr bwMode="auto">
                <a:xfrm>
                  <a:off x="3315" y="2672"/>
                  <a:ext cx="23" cy="25"/>
                  <a:chOff x="3315" y="2672"/>
                  <a:chExt cx="23" cy="25"/>
                </a:xfrm>
              </p:grpSpPr>
              <p:sp>
                <p:nvSpPr>
                  <p:cNvPr id="31040" name="Freeform 1158"/>
                  <p:cNvSpPr>
                    <a:spLocks/>
                  </p:cNvSpPr>
                  <p:nvPr/>
                </p:nvSpPr>
                <p:spPr bwMode="auto">
                  <a:xfrm>
                    <a:off x="3315" y="2672"/>
                    <a:ext cx="23" cy="25"/>
                  </a:xfrm>
                  <a:custGeom>
                    <a:avLst/>
                    <a:gdLst>
                      <a:gd name="T0" fmla="*/ 11 w 23"/>
                      <a:gd name="T1" fmla="*/ 0 h 25"/>
                      <a:gd name="T2" fmla="*/ 0 w 23"/>
                      <a:gd name="T3" fmla="*/ 13 h 25"/>
                      <a:gd name="T4" fmla="*/ 11 w 23"/>
                      <a:gd name="T5" fmla="*/ 25 h 25"/>
                      <a:gd name="T6" fmla="*/ 23 w 23"/>
                      <a:gd name="T7" fmla="*/ 13 h 25"/>
                      <a:gd name="T8" fmla="*/ 11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1" y="0"/>
                        </a:moveTo>
                        <a:lnTo>
                          <a:pt x="0" y="13"/>
                        </a:lnTo>
                        <a:lnTo>
                          <a:pt x="11" y="25"/>
                        </a:lnTo>
                        <a:lnTo>
                          <a:pt x="23" y="1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41" name="Freeform 1159"/>
                  <p:cNvSpPr>
                    <a:spLocks/>
                  </p:cNvSpPr>
                  <p:nvPr/>
                </p:nvSpPr>
                <p:spPr bwMode="auto">
                  <a:xfrm>
                    <a:off x="3315" y="2672"/>
                    <a:ext cx="23" cy="25"/>
                  </a:xfrm>
                  <a:custGeom>
                    <a:avLst/>
                    <a:gdLst>
                      <a:gd name="T0" fmla="*/ 11 w 23"/>
                      <a:gd name="T1" fmla="*/ 0 h 25"/>
                      <a:gd name="T2" fmla="*/ 0 w 23"/>
                      <a:gd name="T3" fmla="*/ 13 h 25"/>
                      <a:gd name="T4" fmla="*/ 11 w 23"/>
                      <a:gd name="T5" fmla="*/ 25 h 25"/>
                      <a:gd name="T6" fmla="*/ 23 w 23"/>
                      <a:gd name="T7" fmla="*/ 13 h 25"/>
                      <a:gd name="T8" fmla="*/ 11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1" y="0"/>
                        </a:moveTo>
                        <a:lnTo>
                          <a:pt x="0" y="13"/>
                        </a:lnTo>
                        <a:lnTo>
                          <a:pt x="11" y="25"/>
                        </a:lnTo>
                        <a:lnTo>
                          <a:pt x="23" y="1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05" name="Group 1163"/>
                <p:cNvGrpSpPr>
                  <a:grpSpLocks/>
                </p:cNvGrpSpPr>
                <p:nvPr/>
              </p:nvGrpSpPr>
              <p:grpSpPr bwMode="auto">
                <a:xfrm>
                  <a:off x="2930" y="1436"/>
                  <a:ext cx="23" cy="25"/>
                  <a:chOff x="2930" y="1436"/>
                  <a:chExt cx="23" cy="25"/>
                </a:xfrm>
              </p:grpSpPr>
              <p:sp>
                <p:nvSpPr>
                  <p:cNvPr id="31038" name="Freeform 1161"/>
                  <p:cNvSpPr>
                    <a:spLocks/>
                  </p:cNvSpPr>
                  <p:nvPr/>
                </p:nvSpPr>
                <p:spPr bwMode="auto">
                  <a:xfrm>
                    <a:off x="2930" y="1436"/>
                    <a:ext cx="23" cy="25"/>
                  </a:xfrm>
                  <a:custGeom>
                    <a:avLst/>
                    <a:gdLst>
                      <a:gd name="T0" fmla="*/ 12 w 23"/>
                      <a:gd name="T1" fmla="*/ 0 h 25"/>
                      <a:gd name="T2" fmla="*/ 0 w 23"/>
                      <a:gd name="T3" fmla="*/ 12 h 25"/>
                      <a:gd name="T4" fmla="*/ 12 w 23"/>
                      <a:gd name="T5" fmla="*/ 25 h 25"/>
                      <a:gd name="T6" fmla="*/ 23 w 23"/>
                      <a:gd name="T7" fmla="*/ 12 h 25"/>
                      <a:gd name="T8" fmla="*/ 12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12" y="25"/>
                        </a:lnTo>
                        <a:lnTo>
                          <a:pt x="23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39" name="Freeform 1162"/>
                  <p:cNvSpPr>
                    <a:spLocks/>
                  </p:cNvSpPr>
                  <p:nvPr/>
                </p:nvSpPr>
                <p:spPr bwMode="auto">
                  <a:xfrm>
                    <a:off x="2930" y="1436"/>
                    <a:ext cx="23" cy="25"/>
                  </a:xfrm>
                  <a:custGeom>
                    <a:avLst/>
                    <a:gdLst>
                      <a:gd name="T0" fmla="*/ 12 w 23"/>
                      <a:gd name="T1" fmla="*/ 0 h 25"/>
                      <a:gd name="T2" fmla="*/ 0 w 23"/>
                      <a:gd name="T3" fmla="*/ 12 h 25"/>
                      <a:gd name="T4" fmla="*/ 12 w 23"/>
                      <a:gd name="T5" fmla="*/ 25 h 25"/>
                      <a:gd name="T6" fmla="*/ 23 w 23"/>
                      <a:gd name="T7" fmla="*/ 12 h 25"/>
                      <a:gd name="T8" fmla="*/ 12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12" y="25"/>
                        </a:lnTo>
                        <a:lnTo>
                          <a:pt x="23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06" name="Group 1166"/>
                <p:cNvGrpSpPr>
                  <a:grpSpLocks/>
                </p:cNvGrpSpPr>
                <p:nvPr/>
              </p:nvGrpSpPr>
              <p:grpSpPr bwMode="auto">
                <a:xfrm>
                  <a:off x="2515" y="1807"/>
                  <a:ext cx="23" cy="24"/>
                  <a:chOff x="2515" y="1807"/>
                  <a:chExt cx="23" cy="24"/>
                </a:xfrm>
              </p:grpSpPr>
              <p:sp>
                <p:nvSpPr>
                  <p:cNvPr id="31036" name="Freeform 1164"/>
                  <p:cNvSpPr>
                    <a:spLocks/>
                  </p:cNvSpPr>
                  <p:nvPr/>
                </p:nvSpPr>
                <p:spPr bwMode="auto">
                  <a:xfrm>
                    <a:off x="2515" y="1807"/>
                    <a:ext cx="23" cy="24"/>
                  </a:xfrm>
                  <a:custGeom>
                    <a:avLst/>
                    <a:gdLst>
                      <a:gd name="T0" fmla="*/ 11 w 23"/>
                      <a:gd name="T1" fmla="*/ 0 h 24"/>
                      <a:gd name="T2" fmla="*/ 0 w 23"/>
                      <a:gd name="T3" fmla="*/ 12 h 24"/>
                      <a:gd name="T4" fmla="*/ 11 w 23"/>
                      <a:gd name="T5" fmla="*/ 24 h 24"/>
                      <a:gd name="T6" fmla="*/ 23 w 23"/>
                      <a:gd name="T7" fmla="*/ 12 h 24"/>
                      <a:gd name="T8" fmla="*/ 11 w 2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4"/>
                      <a:gd name="T17" fmla="*/ 23 w 2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4">
                        <a:moveTo>
                          <a:pt x="11" y="0"/>
                        </a:moveTo>
                        <a:lnTo>
                          <a:pt x="0" y="12"/>
                        </a:lnTo>
                        <a:lnTo>
                          <a:pt x="11" y="24"/>
                        </a:lnTo>
                        <a:lnTo>
                          <a:pt x="23" y="1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37" name="Freeform 1165"/>
                  <p:cNvSpPr>
                    <a:spLocks/>
                  </p:cNvSpPr>
                  <p:nvPr/>
                </p:nvSpPr>
                <p:spPr bwMode="auto">
                  <a:xfrm>
                    <a:off x="2515" y="1807"/>
                    <a:ext cx="23" cy="24"/>
                  </a:xfrm>
                  <a:custGeom>
                    <a:avLst/>
                    <a:gdLst>
                      <a:gd name="T0" fmla="*/ 11 w 23"/>
                      <a:gd name="T1" fmla="*/ 0 h 24"/>
                      <a:gd name="T2" fmla="*/ 0 w 23"/>
                      <a:gd name="T3" fmla="*/ 12 h 24"/>
                      <a:gd name="T4" fmla="*/ 11 w 23"/>
                      <a:gd name="T5" fmla="*/ 24 h 24"/>
                      <a:gd name="T6" fmla="*/ 23 w 23"/>
                      <a:gd name="T7" fmla="*/ 12 h 24"/>
                      <a:gd name="T8" fmla="*/ 11 w 2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4"/>
                      <a:gd name="T17" fmla="*/ 23 w 2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4">
                        <a:moveTo>
                          <a:pt x="11" y="0"/>
                        </a:moveTo>
                        <a:lnTo>
                          <a:pt x="0" y="12"/>
                        </a:lnTo>
                        <a:lnTo>
                          <a:pt x="11" y="24"/>
                        </a:lnTo>
                        <a:lnTo>
                          <a:pt x="23" y="1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07" name="Group 1169"/>
                <p:cNvGrpSpPr>
                  <a:grpSpLocks/>
                </p:cNvGrpSpPr>
                <p:nvPr/>
              </p:nvGrpSpPr>
              <p:grpSpPr bwMode="auto">
                <a:xfrm>
                  <a:off x="2715" y="1312"/>
                  <a:ext cx="23" cy="24"/>
                  <a:chOff x="2715" y="1312"/>
                  <a:chExt cx="23" cy="24"/>
                </a:xfrm>
              </p:grpSpPr>
              <p:sp>
                <p:nvSpPr>
                  <p:cNvPr id="31034" name="Freeform 1167"/>
                  <p:cNvSpPr>
                    <a:spLocks/>
                  </p:cNvSpPr>
                  <p:nvPr/>
                </p:nvSpPr>
                <p:spPr bwMode="auto">
                  <a:xfrm>
                    <a:off x="2715" y="1312"/>
                    <a:ext cx="23" cy="24"/>
                  </a:xfrm>
                  <a:custGeom>
                    <a:avLst/>
                    <a:gdLst>
                      <a:gd name="T0" fmla="*/ 11 w 23"/>
                      <a:gd name="T1" fmla="*/ 0 h 24"/>
                      <a:gd name="T2" fmla="*/ 0 w 23"/>
                      <a:gd name="T3" fmla="*/ 12 h 24"/>
                      <a:gd name="T4" fmla="*/ 11 w 23"/>
                      <a:gd name="T5" fmla="*/ 24 h 24"/>
                      <a:gd name="T6" fmla="*/ 23 w 23"/>
                      <a:gd name="T7" fmla="*/ 12 h 24"/>
                      <a:gd name="T8" fmla="*/ 11 w 2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4"/>
                      <a:gd name="T17" fmla="*/ 23 w 2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4">
                        <a:moveTo>
                          <a:pt x="11" y="0"/>
                        </a:moveTo>
                        <a:lnTo>
                          <a:pt x="0" y="12"/>
                        </a:lnTo>
                        <a:lnTo>
                          <a:pt x="11" y="24"/>
                        </a:lnTo>
                        <a:lnTo>
                          <a:pt x="23" y="1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35" name="Freeform 1168"/>
                  <p:cNvSpPr>
                    <a:spLocks/>
                  </p:cNvSpPr>
                  <p:nvPr/>
                </p:nvSpPr>
                <p:spPr bwMode="auto">
                  <a:xfrm>
                    <a:off x="2715" y="1312"/>
                    <a:ext cx="23" cy="24"/>
                  </a:xfrm>
                  <a:custGeom>
                    <a:avLst/>
                    <a:gdLst>
                      <a:gd name="T0" fmla="*/ 11 w 23"/>
                      <a:gd name="T1" fmla="*/ 0 h 24"/>
                      <a:gd name="T2" fmla="*/ 0 w 23"/>
                      <a:gd name="T3" fmla="*/ 12 h 24"/>
                      <a:gd name="T4" fmla="*/ 11 w 23"/>
                      <a:gd name="T5" fmla="*/ 24 h 24"/>
                      <a:gd name="T6" fmla="*/ 23 w 23"/>
                      <a:gd name="T7" fmla="*/ 12 h 24"/>
                      <a:gd name="T8" fmla="*/ 11 w 2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4"/>
                      <a:gd name="T17" fmla="*/ 23 w 2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4">
                        <a:moveTo>
                          <a:pt x="11" y="0"/>
                        </a:moveTo>
                        <a:lnTo>
                          <a:pt x="0" y="12"/>
                        </a:lnTo>
                        <a:lnTo>
                          <a:pt x="11" y="24"/>
                        </a:lnTo>
                        <a:lnTo>
                          <a:pt x="23" y="1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08" name="Group 1172"/>
                <p:cNvGrpSpPr>
                  <a:grpSpLocks/>
                </p:cNvGrpSpPr>
                <p:nvPr/>
              </p:nvGrpSpPr>
              <p:grpSpPr bwMode="auto">
                <a:xfrm>
                  <a:off x="2705" y="2177"/>
                  <a:ext cx="23" cy="25"/>
                  <a:chOff x="2705" y="2177"/>
                  <a:chExt cx="23" cy="25"/>
                </a:xfrm>
              </p:grpSpPr>
              <p:sp>
                <p:nvSpPr>
                  <p:cNvPr id="31032" name="Freeform 1170"/>
                  <p:cNvSpPr>
                    <a:spLocks/>
                  </p:cNvSpPr>
                  <p:nvPr/>
                </p:nvSpPr>
                <p:spPr bwMode="auto">
                  <a:xfrm>
                    <a:off x="2705" y="2177"/>
                    <a:ext cx="23" cy="25"/>
                  </a:xfrm>
                  <a:custGeom>
                    <a:avLst/>
                    <a:gdLst>
                      <a:gd name="T0" fmla="*/ 11 w 23"/>
                      <a:gd name="T1" fmla="*/ 0 h 25"/>
                      <a:gd name="T2" fmla="*/ 0 w 23"/>
                      <a:gd name="T3" fmla="*/ 13 h 25"/>
                      <a:gd name="T4" fmla="*/ 11 w 23"/>
                      <a:gd name="T5" fmla="*/ 25 h 25"/>
                      <a:gd name="T6" fmla="*/ 23 w 23"/>
                      <a:gd name="T7" fmla="*/ 13 h 25"/>
                      <a:gd name="T8" fmla="*/ 11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1" y="0"/>
                        </a:moveTo>
                        <a:lnTo>
                          <a:pt x="0" y="13"/>
                        </a:lnTo>
                        <a:lnTo>
                          <a:pt x="11" y="25"/>
                        </a:lnTo>
                        <a:lnTo>
                          <a:pt x="23" y="1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33" name="Freeform 1171"/>
                  <p:cNvSpPr>
                    <a:spLocks/>
                  </p:cNvSpPr>
                  <p:nvPr/>
                </p:nvSpPr>
                <p:spPr bwMode="auto">
                  <a:xfrm>
                    <a:off x="2705" y="2177"/>
                    <a:ext cx="23" cy="25"/>
                  </a:xfrm>
                  <a:custGeom>
                    <a:avLst/>
                    <a:gdLst>
                      <a:gd name="T0" fmla="*/ 11 w 23"/>
                      <a:gd name="T1" fmla="*/ 0 h 25"/>
                      <a:gd name="T2" fmla="*/ 0 w 23"/>
                      <a:gd name="T3" fmla="*/ 13 h 25"/>
                      <a:gd name="T4" fmla="*/ 11 w 23"/>
                      <a:gd name="T5" fmla="*/ 25 h 25"/>
                      <a:gd name="T6" fmla="*/ 23 w 23"/>
                      <a:gd name="T7" fmla="*/ 13 h 25"/>
                      <a:gd name="T8" fmla="*/ 11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1" y="0"/>
                        </a:moveTo>
                        <a:lnTo>
                          <a:pt x="0" y="13"/>
                        </a:lnTo>
                        <a:lnTo>
                          <a:pt x="11" y="25"/>
                        </a:lnTo>
                        <a:lnTo>
                          <a:pt x="23" y="1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09" name="Group 1175"/>
                <p:cNvGrpSpPr>
                  <a:grpSpLocks/>
                </p:cNvGrpSpPr>
                <p:nvPr/>
              </p:nvGrpSpPr>
              <p:grpSpPr bwMode="auto">
                <a:xfrm>
                  <a:off x="2710" y="1559"/>
                  <a:ext cx="23" cy="25"/>
                  <a:chOff x="2710" y="1559"/>
                  <a:chExt cx="23" cy="25"/>
                </a:xfrm>
              </p:grpSpPr>
              <p:sp>
                <p:nvSpPr>
                  <p:cNvPr id="31030" name="Freeform 1173"/>
                  <p:cNvSpPr>
                    <a:spLocks/>
                  </p:cNvSpPr>
                  <p:nvPr/>
                </p:nvSpPr>
                <p:spPr bwMode="auto">
                  <a:xfrm>
                    <a:off x="2710" y="1559"/>
                    <a:ext cx="23" cy="25"/>
                  </a:xfrm>
                  <a:custGeom>
                    <a:avLst/>
                    <a:gdLst>
                      <a:gd name="T0" fmla="*/ 12 w 23"/>
                      <a:gd name="T1" fmla="*/ 0 h 25"/>
                      <a:gd name="T2" fmla="*/ 0 w 23"/>
                      <a:gd name="T3" fmla="*/ 13 h 25"/>
                      <a:gd name="T4" fmla="*/ 12 w 23"/>
                      <a:gd name="T5" fmla="*/ 25 h 25"/>
                      <a:gd name="T6" fmla="*/ 23 w 23"/>
                      <a:gd name="T7" fmla="*/ 13 h 25"/>
                      <a:gd name="T8" fmla="*/ 12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2" y="0"/>
                        </a:moveTo>
                        <a:lnTo>
                          <a:pt x="0" y="13"/>
                        </a:lnTo>
                        <a:lnTo>
                          <a:pt x="12" y="25"/>
                        </a:lnTo>
                        <a:lnTo>
                          <a:pt x="23" y="1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31" name="Freeform 1174"/>
                  <p:cNvSpPr>
                    <a:spLocks/>
                  </p:cNvSpPr>
                  <p:nvPr/>
                </p:nvSpPr>
                <p:spPr bwMode="auto">
                  <a:xfrm>
                    <a:off x="2710" y="1559"/>
                    <a:ext cx="23" cy="25"/>
                  </a:xfrm>
                  <a:custGeom>
                    <a:avLst/>
                    <a:gdLst>
                      <a:gd name="T0" fmla="*/ 12 w 23"/>
                      <a:gd name="T1" fmla="*/ 0 h 25"/>
                      <a:gd name="T2" fmla="*/ 0 w 23"/>
                      <a:gd name="T3" fmla="*/ 13 h 25"/>
                      <a:gd name="T4" fmla="*/ 12 w 23"/>
                      <a:gd name="T5" fmla="*/ 25 h 25"/>
                      <a:gd name="T6" fmla="*/ 23 w 23"/>
                      <a:gd name="T7" fmla="*/ 13 h 25"/>
                      <a:gd name="T8" fmla="*/ 12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2" y="0"/>
                        </a:moveTo>
                        <a:lnTo>
                          <a:pt x="0" y="13"/>
                        </a:lnTo>
                        <a:lnTo>
                          <a:pt x="12" y="25"/>
                        </a:lnTo>
                        <a:lnTo>
                          <a:pt x="23" y="1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10" name="Group 1178"/>
                <p:cNvGrpSpPr>
                  <a:grpSpLocks/>
                </p:cNvGrpSpPr>
                <p:nvPr/>
              </p:nvGrpSpPr>
              <p:grpSpPr bwMode="auto">
                <a:xfrm>
                  <a:off x="2867" y="1930"/>
                  <a:ext cx="23" cy="24"/>
                  <a:chOff x="2867" y="1930"/>
                  <a:chExt cx="23" cy="24"/>
                </a:xfrm>
              </p:grpSpPr>
              <p:sp>
                <p:nvSpPr>
                  <p:cNvPr id="31028" name="Freeform 1176"/>
                  <p:cNvSpPr>
                    <a:spLocks/>
                  </p:cNvSpPr>
                  <p:nvPr/>
                </p:nvSpPr>
                <p:spPr bwMode="auto">
                  <a:xfrm>
                    <a:off x="2867" y="1930"/>
                    <a:ext cx="23" cy="24"/>
                  </a:xfrm>
                  <a:custGeom>
                    <a:avLst/>
                    <a:gdLst>
                      <a:gd name="T0" fmla="*/ 11 w 23"/>
                      <a:gd name="T1" fmla="*/ 0 h 24"/>
                      <a:gd name="T2" fmla="*/ 0 w 23"/>
                      <a:gd name="T3" fmla="*/ 12 h 24"/>
                      <a:gd name="T4" fmla="*/ 11 w 23"/>
                      <a:gd name="T5" fmla="*/ 24 h 24"/>
                      <a:gd name="T6" fmla="*/ 23 w 23"/>
                      <a:gd name="T7" fmla="*/ 12 h 24"/>
                      <a:gd name="T8" fmla="*/ 11 w 2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4"/>
                      <a:gd name="T17" fmla="*/ 23 w 2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4">
                        <a:moveTo>
                          <a:pt x="11" y="0"/>
                        </a:moveTo>
                        <a:lnTo>
                          <a:pt x="0" y="12"/>
                        </a:lnTo>
                        <a:lnTo>
                          <a:pt x="11" y="24"/>
                        </a:lnTo>
                        <a:lnTo>
                          <a:pt x="23" y="1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29" name="Freeform 1177"/>
                  <p:cNvSpPr>
                    <a:spLocks/>
                  </p:cNvSpPr>
                  <p:nvPr/>
                </p:nvSpPr>
                <p:spPr bwMode="auto">
                  <a:xfrm>
                    <a:off x="2867" y="1930"/>
                    <a:ext cx="23" cy="24"/>
                  </a:xfrm>
                  <a:custGeom>
                    <a:avLst/>
                    <a:gdLst>
                      <a:gd name="T0" fmla="*/ 11 w 23"/>
                      <a:gd name="T1" fmla="*/ 0 h 24"/>
                      <a:gd name="T2" fmla="*/ 0 w 23"/>
                      <a:gd name="T3" fmla="*/ 12 h 24"/>
                      <a:gd name="T4" fmla="*/ 11 w 23"/>
                      <a:gd name="T5" fmla="*/ 24 h 24"/>
                      <a:gd name="T6" fmla="*/ 23 w 23"/>
                      <a:gd name="T7" fmla="*/ 12 h 24"/>
                      <a:gd name="T8" fmla="*/ 11 w 23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4"/>
                      <a:gd name="T17" fmla="*/ 23 w 23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4">
                        <a:moveTo>
                          <a:pt x="11" y="0"/>
                        </a:moveTo>
                        <a:lnTo>
                          <a:pt x="0" y="12"/>
                        </a:lnTo>
                        <a:lnTo>
                          <a:pt x="11" y="24"/>
                        </a:lnTo>
                        <a:lnTo>
                          <a:pt x="23" y="1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11" name="Group 1181"/>
                <p:cNvGrpSpPr>
                  <a:grpSpLocks/>
                </p:cNvGrpSpPr>
                <p:nvPr/>
              </p:nvGrpSpPr>
              <p:grpSpPr bwMode="auto">
                <a:xfrm>
                  <a:off x="3073" y="2795"/>
                  <a:ext cx="23" cy="25"/>
                  <a:chOff x="3073" y="2795"/>
                  <a:chExt cx="23" cy="25"/>
                </a:xfrm>
              </p:grpSpPr>
              <p:sp>
                <p:nvSpPr>
                  <p:cNvPr id="31026" name="Freeform 1179"/>
                  <p:cNvSpPr>
                    <a:spLocks/>
                  </p:cNvSpPr>
                  <p:nvPr/>
                </p:nvSpPr>
                <p:spPr bwMode="auto">
                  <a:xfrm>
                    <a:off x="3073" y="2795"/>
                    <a:ext cx="23" cy="25"/>
                  </a:xfrm>
                  <a:custGeom>
                    <a:avLst/>
                    <a:gdLst>
                      <a:gd name="T0" fmla="*/ 12 w 23"/>
                      <a:gd name="T1" fmla="*/ 0 h 25"/>
                      <a:gd name="T2" fmla="*/ 0 w 23"/>
                      <a:gd name="T3" fmla="*/ 12 h 25"/>
                      <a:gd name="T4" fmla="*/ 12 w 23"/>
                      <a:gd name="T5" fmla="*/ 25 h 25"/>
                      <a:gd name="T6" fmla="*/ 23 w 23"/>
                      <a:gd name="T7" fmla="*/ 12 h 25"/>
                      <a:gd name="T8" fmla="*/ 12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12" y="25"/>
                        </a:lnTo>
                        <a:lnTo>
                          <a:pt x="23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27" name="Freeform 1180"/>
                  <p:cNvSpPr>
                    <a:spLocks/>
                  </p:cNvSpPr>
                  <p:nvPr/>
                </p:nvSpPr>
                <p:spPr bwMode="auto">
                  <a:xfrm>
                    <a:off x="3073" y="2795"/>
                    <a:ext cx="23" cy="25"/>
                  </a:xfrm>
                  <a:custGeom>
                    <a:avLst/>
                    <a:gdLst>
                      <a:gd name="T0" fmla="*/ 12 w 23"/>
                      <a:gd name="T1" fmla="*/ 0 h 25"/>
                      <a:gd name="T2" fmla="*/ 0 w 23"/>
                      <a:gd name="T3" fmla="*/ 12 h 25"/>
                      <a:gd name="T4" fmla="*/ 12 w 23"/>
                      <a:gd name="T5" fmla="*/ 25 h 25"/>
                      <a:gd name="T6" fmla="*/ 23 w 23"/>
                      <a:gd name="T7" fmla="*/ 12 h 25"/>
                      <a:gd name="T8" fmla="*/ 12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12" y="25"/>
                        </a:lnTo>
                        <a:lnTo>
                          <a:pt x="23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1012" name="Group 1184"/>
                <p:cNvGrpSpPr>
                  <a:grpSpLocks/>
                </p:cNvGrpSpPr>
                <p:nvPr/>
              </p:nvGrpSpPr>
              <p:grpSpPr bwMode="auto">
                <a:xfrm>
                  <a:off x="2934" y="1682"/>
                  <a:ext cx="23" cy="25"/>
                  <a:chOff x="2934" y="1682"/>
                  <a:chExt cx="23" cy="25"/>
                </a:xfrm>
              </p:grpSpPr>
              <p:sp>
                <p:nvSpPr>
                  <p:cNvPr id="31024" name="Freeform 1182"/>
                  <p:cNvSpPr>
                    <a:spLocks/>
                  </p:cNvSpPr>
                  <p:nvPr/>
                </p:nvSpPr>
                <p:spPr bwMode="auto">
                  <a:xfrm>
                    <a:off x="2934" y="1682"/>
                    <a:ext cx="23" cy="25"/>
                  </a:xfrm>
                  <a:custGeom>
                    <a:avLst/>
                    <a:gdLst>
                      <a:gd name="T0" fmla="*/ 12 w 23"/>
                      <a:gd name="T1" fmla="*/ 0 h 25"/>
                      <a:gd name="T2" fmla="*/ 0 w 23"/>
                      <a:gd name="T3" fmla="*/ 12 h 25"/>
                      <a:gd name="T4" fmla="*/ 12 w 23"/>
                      <a:gd name="T5" fmla="*/ 25 h 25"/>
                      <a:gd name="T6" fmla="*/ 23 w 23"/>
                      <a:gd name="T7" fmla="*/ 12 h 25"/>
                      <a:gd name="T8" fmla="*/ 12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12" y="25"/>
                        </a:lnTo>
                        <a:lnTo>
                          <a:pt x="23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31025" name="Freeform 1183"/>
                  <p:cNvSpPr>
                    <a:spLocks/>
                  </p:cNvSpPr>
                  <p:nvPr/>
                </p:nvSpPr>
                <p:spPr bwMode="auto">
                  <a:xfrm>
                    <a:off x="2934" y="1682"/>
                    <a:ext cx="23" cy="25"/>
                  </a:xfrm>
                  <a:custGeom>
                    <a:avLst/>
                    <a:gdLst>
                      <a:gd name="T0" fmla="*/ 12 w 23"/>
                      <a:gd name="T1" fmla="*/ 0 h 25"/>
                      <a:gd name="T2" fmla="*/ 0 w 23"/>
                      <a:gd name="T3" fmla="*/ 12 h 25"/>
                      <a:gd name="T4" fmla="*/ 12 w 23"/>
                      <a:gd name="T5" fmla="*/ 25 h 25"/>
                      <a:gd name="T6" fmla="*/ 23 w 23"/>
                      <a:gd name="T7" fmla="*/ 12 h 25"/>
                      <a:gd name="T8" fmla="*/ 12 w 23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5"/>
                      <a:gd name="T17" fmla="*/ 23 w 2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5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12" y="25"/>
                        </a:lnTo>
                        <a:lnTo>
                          <a:pt x="23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31013" name="Line 1185"/>
                <p:cNvSpPr>
                  <a:spLocks noChangeShapeType="1"/>
                </p:cNvSpPr>
                <p:nvPr/>
              </p:nvSpPr>
              <p:spPr bwMode="auto">
                <a:xfrm>
                  <a:off x="934" y="3674"/>
                  <a:ext cx="3887" cy="1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1014" name="Rectangle 1186"/>
                <p:cNvSpPr>
                  <a:spLocks noChangeArrowheads="1"/>
                </p:cNvSpPr>
                <p:nvPr/>
              </p:nvSpPr>
              <p:spPr bwMode="auto">
                <a:xfrm>
                  <a:off x="2228" y="3729"/>
                  <a:ext cx="22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31015" name="Rectangle 1187"/>
                <p:cNvSpPr>
                  <a:spLocks noChangeArrowheads="1"/>
                </p:cNvSpPr>
                <p:nvPr/>
              </p:nvSpPr>
              <p:spPr bwMode="auto">
                <a:xfrm>
                  <a:off x="2243" y="3697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1016" name="Rectangle 1188"/>
                <p:cNvSpPr>
                  <a:spLocks noChangeArrowheads="1"/>
                </p:cNvSpPr>
                <p:nvPr/>
              </p:nvSpPr>
              <p:spPr bwMode="auto">
                <a:xfrm>
                  <a:off x="3199" y="3729"/>
                  <a:ext cx="22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31017" name="Rectangle 1189"/>
                <p:cNvSpPr>
                  <a:spLocks noChangeArrowheads="1"/>
                </p:cNvSpPr>
                <p:nvPr/>
              </p:nvSpPr>
              <p:spPr bwMode="auto">
                <a:xfrm>
                  <a:off x="3215" y="3697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1018" name="Line 1190"/>
                <p:cNvSpPr>
                  <a:spLocks noChangeShapeType="1"/>
                </p:cNvSpPr>
                <p:nvPr/>
              </p:nvSpPr>
              <p:spPr bwMode="auto">
                <a:xfrm>
                  <a:off x="2478" y="3674"/>
                  <a:ext cx="1" cy="48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1019" name="Rectangle 1191"/>
                <p:cNvSpPr>
                  <a:spLocks noChangeArrowheads="1"/>
                </p:cNvSpPr>
                <p:nvPr/>
              </p:nvSpPr>
              <p:spPr bwMode="auto">
                <a:xfrm>
                  <a:off x="2453" y="3746"/>
                  <a:ext cx="43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</a:rPr>
                    <a:t>1</a:t>
                  </a:r>
                  <a:endParaRPr lang="en-US"/>
                </a:p>
              </p:txBody>
            </p:sp>
            <p:sp>
              <p:nvSpPr>
                <p:cNvPr id="31020" name="Rectangle 1192"/>
                <p:cNvSpPr>
                  <a:spLocks noChangeArrowheads="1"/>
                </p:cNvSpPr>
                <p:nvPr/>
              </p:nvSpPr>
              <p:spPr bwMode="auto">
                <a:xfrm>
                  <a:off x="2483" y="3714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1021" name="Line 1193"/>
                <p:cNvSpPr>
                  <a:spLocks noChangeShapeType="1"/>
                </p:cNvSpPr>
                <p:nvPr/>
              </p:nvSpPr>
              <p:spPr bwMode="auto">
                <a:xfrm>
                  <a:off x="2478" y="3674"/>
                  <a:ext cx="1" cy="48"/>
                </a:xfrm>
                <a:prstGeom prst="line">
                  <a:avLst/>
                </a:prstGeom>
                <a:noFill/>
                <a:ln w="1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31022" name="Rectangle 1194"/>
                <p:cNvSpPr>
                  <a:spLocks noChangeArrowheads="1"/>
                </p:cNvSpPr>
                <p:nvPr/>
              </p:nvSpPr>
              <p:spPr bwMode="auto">
                <a:xfrm>
                  <a:off x="2453" y="3746"/>
                  <a:ext cx="43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>
                      <a:solidFill>
                        <a:srgbClr val="000000"/>
                      </a:solidFill>
                    </a:rPr>
                    <a:t>1</a:t>
                  </a:r>
                  <a:endParaRPr lang="en-US"/>
                </a:p>
              </p:txBody>
            </p:sp>
            <p:sp>
              <p:nvSpPr>
                <p:cNvPr id="31023" name="Rectangle 1195"/>
                <p:cNvSpPr>
                  <a:spLocks noChangeArrowheads="1"/>
                </p:cNvSpPr>
                <p:nvPr/>
              </p:nvSpPr>
              <p:spPr bwMode="auto">
                <a:xfrm>
                  <a:off x="2483" y="3714"/>
                  <a:ext cx="28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</p:grpSp>
          <p:sp>
            <p:nvSpPr>
              <p:cNvPr id="30748" name="Rectangle 1397"/>
              <p:cNvSpPr>
                <a:spLocks noChangeArrowheads="1"/>
              </p:cNvSpPr>
              <p:nvPr/>
            </p:nvSpPr>
            <p:spPr bwMode="auto">
              <a:xfrm>
                <a:off x="4470400" y="5227637"/>
                <a:ext cx="148685" cy="12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700">
                    <a:solidFill>
                      <a:srgbClr val="000000"/>
                    </a:solidFill>
                  </a:rPr>
                  <a:t>1.5</a:t>
                </a:r>
                <a:endParaRPr lang="en-US"/>
              </a:p>
            </p:txBody>
          </p:sp>
          <p:sp>
            <p:nvSpPr>
              <p:cNvPr id="30749" name="Rectangle 1398"/>
              <p:cNvSpPr>
                <a:spLocks noChangeArrowheads="1"/>
              </p:cNvSpPr>
              <p:nvPr/>
            </p:nvSpPr>
            <p:spPr bwMode="auto">
              <a:xfrm>
                <a:off x="5241926" y="5227637"/>
                <a:ext cx="59094" cy="12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7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30750" name="Rectangle 1399"/>
              <p:cNvSpPr>
                <a:spLocks noChangeArrowheads="1"/>
              </p:cNvSpPr>
              <p:nvPr/>
            </p:nvSpPr>
            <p:spPr bwMode="auto">
              <a:xfrm>
                <a:off x="5778500" y="5227637"/>
                <a:ext cx="148685" cy="12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700">
                    <a:solidFill>
                      <a:srgbClr val="000000"/>
                    </a:solidFill>
                  </a:rPr>
                  <a:t>2.5</a:t>
                </a:r>
                <a:endParaRPr lang="en-US"/>
              </a:p>
            </p:txBody>
          </p:sp>
          <p:sp>
            <p:nvSpPr>
              <p:cNvPr id="30751" name="Line 1400"/>
              <p:cNvSpPr>
                <a:spLocks noChangeShapeType="1"/>
              </p:cNvSpPr>
              <p:nvPr/>
            </p:nvSpPr>
            <p:spPr bwMode="auto">
              <a:xfrm>
                <a:off x="4535488" y="5156200"/>
                <a:ext cx="1587" cy="74613"/>
              </a:xfrm>
              <a:prstGeom prst="line">
                <a:avLst/>
              </a:prstGeom>
              <a:noFill/>
              <a:ln w="1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52" name="Line 1401"/>
              <p:cNvSpPr>
                <a:spLocks noChangeShapeType="1"/>
              </p:cNvSpPr>
              <p:nvPr/>
            </p:nvSpPr>
            <p:spPr bwMode="auto">
              <a:xfrm>
                <a:off x="5273675" y="5156200"/>
                <a:ext cx="0" cy="74613"/>
              </a:xfrm>
              <a:prstGeom prst="line">
                <a:avLst/>
              </a:prstGeom>
              <a:noFill/>
              <a:ln w="1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53" name="Line 1402"/>
              <p:cNvSpPr>
                <a:spLocks noChangeShapeType="1"/>
              </p:cNvSpPr>
              <p:nvPr/>
            </p:nvSpPr>
            <p:spPr bwMode="auto">
              <a:xfrm>
                <a:off x="5843588" y="5156200"/>
                <a:ext cx="1587" cy="74613"/>
              </a:xfrm>
              <a:prstGeom prst="line">
                <a:avLst/>
              </a:prstGeom>
              <a:noFill/>
              <a:ln w="1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54" name="Line 1403"/>
              <p:cNvSpPr>
                <a:spLocks noChangeShapeType="1"/>
              </p:cNvSpPr>
              <p:nvPr/>
            </p:nvSpPr>
            <p:spPr bwMode="auto">
              <a:xfrm>
                <a:off x="2759075" y="5156200"/>
                <a:ext cx="1588" cy="74613"/>
              </a:xfrm>
              <a:prstGeom prst="line">
                <a:avLst/>
              </a:prstGeom>
              <a:noFill/>
              <a:ln w="1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55" name="Line 1404"/>
              <p:cNvSpPr>
                <a:spLocks noChangeShapeType="1"/>
              </p:cNvSpPr>
              <p:nvPr/>
            </p:nvSpPr>
            <p:spPr bwMode="auto">
              <a:xfrm>
                <a:off x="4067175" y="5156200"/>
                <a:ext cx="1588" cy="74613"/>
              </a:xfrm>
              <a:prstGeom prst="line">
                <a:avLst/>
              </a:prstGeom>
              <a:noFill/>
              <a:ln w="1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56" name="Line 1405"/>
              <p:cNvSpPr>
                <a:spLocks noChangeShapeType="1"/>
              </p:cNvSpPr>
              <p:nvPr/>
            </p:nvSpPr>
            <p:spPr bwMode="auto">
              <a:xfrm>
                <a:off x="4929188" y="5156200"/>
                <a:ext cx="1587" cy="74613"/>
              </a:xfrm>
              <a:prstGeom prst="line">
                <a:avLst/>
              </a:prstGeom>
              <a:noFill/>
              <a:ln w="1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30746" name="Rectangle 330"/>
            <p:cNvSpPr>
              <a:spLocks noChangeArrowheads="1"/>
            </p:cNvSpPr>
            <p:nvPr/>
          </p:nvSpPr>
          <p:spPr bwMode="auto">
            <a:xfrm>
              <a:off x="4137" y="776"/>
              <a:ext cx="9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</a:rPr>
                <a:t>rs10757274</a:t>
              </a:r>
            </a:p>
          </p:txBody>
        </p:sp>
      </p:grpSp>
      <p:sp>
        <p:nvSpPr>
          <p:cNvPr id="30740" name="Rectangle 8"/>
          <p:cNvSpPr>
            <a:spLocks noChangeArrowheads="1"/>
          </p:cNvSpPr>
          <p:nvPr/>
        </p:nvSpPr>
        <p:spPr bwMode="auto">
          <a:xfrm>
            <a:off x="171450" y="625475"/>
            <a:ext cx="2647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>
                <a:solidFill>
                  <a:srgbClr val="3333FF"/>
                </a:solidFill>
                <a:cs typeface="Arial" charset="0"/>
              </a:rPr>
              <a:t>Talmud, et al Clin Chem 2008</a:t>
            </a:r>
          </a:p>
        </p:txBody>
      </p:sp>
      <p:sp>
        <p:nvSpPr>
          <p:cNvPr id="350" name="Text Box 14"/>
          <p:cNvSpPr txBox="1">
            <a:spLocks noChangeArrowheads="1"/>
          </p:cNvSpPr>
          <p:nvPr/>
        </p:nvSpPr>
        <p:spPr bwMode="auto">
          <a:xfrm>
            <a:off x="5483306" y="5289966"/>
            <a:ext cx="3929126" cy="707886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Effect  consistent and cross ethnic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77800" y="0"/>
            <a:ext cx="52959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FFFF00"/>
                </a:solidFill>
              </a:rPr>
              <a:t>ROC to test predictive power </a:t>
            </a:r>
          </a:p>
        </p:txBody>
      </p:sp>
      <p:grpSp>
        <p:nvGrpSpPr>
          <p:cNvPr id="31747" name="Group 349"/>
          <p:cNvGrpSpPr>
            <a:grpSpLocks/>
          </p:cNvGrpSpPr>
          <p:nvPr/>
        </p:nvGrpSpPr>
        <p:grpSpPr bwMode="auto">
          <a:xfrm>
            <a:off x="2589213" y="1330325"/>
            <a:ext cx="6062662" cy="3740150"/>
            <a:chOff x="328" y="728"/>
            <a:chExt cx="3819" cy="2356"/>
          </a:xfrm>
        </p:grpSpPr>
        <p:sp>
          <p:nvSpPr>
            <p:cNvPr id="31752" name="AutoShape 7"/>
            <p:cNvSpPr>
              <a:spLocks noChangeAspect="1" noChangeArrowheads="1" noTextEdit="1"/>
            </p:cNvSpPr>
            <p:nvPr/>
          </p:nvSpPr>
          <p:spPr bwMode="auto">
            <a:xfrm>
              <a:off x="328" y="728"/>
              <a:ext cx="2832" cy="21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1271" y="2095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54" name="Line 9"/>
            <p:cNvSpPr>
              <a:spLocks noChangeShapeType="1"/>
            </p:cNvSpPr>
            <p:nvPr/>
          </p:nvSpPr>
          <p:spPr bwMode="auto">
            <a:xfrm>
              <a:off x="1366" y="200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55" name="Line 10"/>
            <p:cNvSpPr>
              <a:spLocks noChangeShapeType="1"/>
            </p:cNvSpPr>
            <p:nvPr/>
          </p:nvSpPr>
          <p:spPr bwMode="auto">
            <a:xfrm>
              <a:off x="1507" y="1863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56" name="Line 11"/>
            <p:cNvSpPr>
              <a:spLocks noChangeShapeType="1"/>
            </p:cNvSpPr>
            <p:nvPr/>
          </p:nvSpPr>
          <p:spPr bwMode="auto">
            <a:xfrm>
              <a:off x="1743" y="167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>
              <a:off x="2073" y="1493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5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315" y="846"/>
              <a:ext cx="2832" cy="21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31759" name="Group 14"/>
            <p:cNvGrpSpPr>
              <a:grpSpLocks/>
            </p:cNvGrpSpPr>
            <p:nvPr/>
          </p:nvGrpSpPr>
          <p:grpSpPr bwMode="auto">
            <a:xfrm>
              <a:off x="777" y="1370"/>
              <a:ext cx="1608" cy="1434"/>
              <a:chOff x="777" y="1145"/>
              <a:chExt cx="1608" cy="1434"/>
            </a:xfrm>
          </p:grpSpPr>
          <p:sp>
            <p:nvSpPr>
              <p:cNvPr id="31893" name="Line 15"/>
              <p:cNvSpPr>
                <a:spLocks noChangeShapeType="1"/>
              </p:cNvSpPr>
              <p:nvPr/>
            </p:nvSpPr>
            <p:spPr bwMode="auto">
              <a:xfrm flipV="1">
                <a:off x="777" y="2486"/>
                <a:ext cx="12" cy="9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94" name="Line 16"/>
              <p:cNvSpPr>
                <a:spLocks noChangeShapeType="1"/>
              </p:cNvSpPr>
              <p:nvPr/>
            </p:nvSpPr>
            <p:spPr bwMode="auto">
              <a:xfrm flipV="1">
                <a:off x="789" y="2399"/>
                <a:ext cx="10" cy="8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95" name="Line 17"/>
              <p:cNvSpPr>
                <a:spLocks noChangeShapeType="1"/>
              </p:cNvSpPr>
              <p:nvPr/>
            </p:nvSpPr>
            <p:spPr bwMode="auto">
              <a:xfrm flipV="1">
                <a:off x="799" y="2317"/>
                <a:ext cx="11" cy="8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96" name="Line 18"/>
              <p:cNvSpPr>
                <a:spLocks noChangeShapeType="1"/>
              </p:cNvSpPr>
              <p:nvPr/>
            </p:nvSpPr>
            <p:spPr bwMode="auto">
              <a:xfrm flipV="1">
                <a:off x="810" y="2241"/>
                <a:ext cx="11" cy="76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97" name="Line 19"/>
              <p:cNvSpPr>
                <a:spLocks noChangeShapeType="1"/>
              </p:cNvSpPr>
              <p:nvPr/>
            </p:nvSpPr>
            <p:spPr bwMode="auto">
              <a:xfrm flipV="1">
                <a:off x="821" y="2170"/>
                <a:ext cx="11" cy="7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98" name="Line 20"/>
              <p:cNvSpPr>
                <a:spLocks noChangeShapeType="1"/>
              </p:cNvSpPr>
              <p:nvPr/>
            </p:nvSpPr>
            <p:spPr bwMode="auto">
              <a:xfrm flipV="1">
                <a:off x="832" y="2104"/>
                <a:ext cx="10" cy="66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99" name="Line 21"/>
              <p:cNvSpPr>
                <a:spLocks noChangeShapeType="1"/>
              </p:cNvSpPr>
              <p:nvPr/>
            </p:nvSpPr>
            <p:spPr bwMode="auto">
              <a:xfrm flipV="1">
                <a:off x="842" y="2040"/>
                <a:ext cx="11" cy="64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0" name="Line 22"/>
              <p:cNvSpPr>
                <a:spLocks noChangeShapeType="1"/>
              </p:cNvSpPr>
              <p:nvPr/>
            </p:nvSpPr>
            <p:spPr bwMode="auto">
              <a:xfrm flipV="1">
                <a:off x="853" y="1983"/>
                <a:ext cx="11" cy="5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1" name="Line 23"/>
              <p:cNvSpPr>
                <a:spLocks noChangeShapeType="1"/>
              </p:cNvSpPr>
              <p:nvPr/>
            </p:nvSpPr>
            <p:spPr bwMode="auto">
              <a:xfrm flipV="1">
                <a:off x="864" y="1928"/>
                <a:ext cx="10" cy="5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2" name="Line 24"/>
              <p:cNvSpPr>
                <a:spLocks noChangeShapeType="1"/>
              </p:cNvSpPr>
              <p:nvPr/>
            </p:nvSpPr>
            <p:spPr bwMode="auto">
              <a:xfrm flipV="1">
                <a:off x="874" y="1877"/>
                <a:ext cx="11" cy="5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3" name="Line 25"/>
              <p:cNvSpPr>
                <a:spLocks noChangeShapeType="1"/>
              </p:cNvSpPr>
              <p:nvPr/>
            </p:nvSpPr>
            <p:spPr bwMode="auto">
              <a:xfrm flipV="1">
                <a:off x="885" y="1830"/>
                <a:ext cx="11" cy="4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4" name="Line 26"/>
              <p:cNvSpPr>
                <a:spLocks noChangeShapeType="1"/>
              </p:cNvSpPr>
              <p:nvPr/>
            </p:nvSpPr>
            <p:spPr bwMode="auto">
              <a:xfrm flipV="1">
                <a:off x="896" y="1785"/>
                <a:ext cx="11" cy="4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5" name="Line 27"/>
              <p:cNvSpPr>
                <a:spLocks noChangeShapeType="1"/>
              </p:cNvSpPr>
              <p:nvPr/>
            </p:nvSpPr>
            <p:spPr bwMode="auto">
              <a:xfrm flipV="1">
                <a:off x="907" y="1744"/>
                <a:ext cx="11" cy="4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6" name="Line 28"/>
              <p:cNvSpPr>
                <a:spLocks noChangeShapeType="1"/>
              </p:cNvSpPr>
              <p:nvPr/>
            </p:nvSpPr>
            <p:spPr bwMode="auto">
              <a:xfrm flipV="1">
                <a:off x="918" y="1705"/>
                <a:ext cx="11" cy="39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7" name="Line 29"/>
              <p:cNvSpPr>
                <a:spLocks noChangeShapeType="1"/>
              </p:cNvSpPr>
              <p:nvPr/>
            </p:nvSpPr>
            <p:spPr bwMode="auto">
              <a:xfrm flipV="1">
                <a:off x="929" y="1668"/>
                <a:ext cx="11" cy="3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8" name="Line 30"/>
              <p:cNvSpPr>
                <a:spLocks noChangeShapeType="1"/>
              </p:cNvSpPr>
              <p:nvPr/>
            </p:nvSpPr>
            <p:spPr bwMode="auto">
              <a:xfrm flipV="1">
                <a:off x="940" y="1634"/>
                <a:ext cx="11" cy="34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09" name="Line 31"/>
              <p:cNvSpPr>
                <a:spLocks noChangeShapeType="1"/>
              </p:cNvSpPr>
              <p:nvPr/>
            </p:nvSpPr>
            <p:spPr bwMode="auto">
              <a:xfrm flipV="1">
                <a:off x="951" y="1603"/>
                <a:ext cx="10" cy="3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0" name="Line 32"/>
              <p:cNvSpPr>
                <a:spLocks noChangeShapeType="1"/>
              </p:cNvSpPr>
              <p:nvPr/>
            </p:nvSpPr>
            <p:spPr bwMode="auto">
              <a:xfrm flipV="1">
                <a:off x="961" y="1573"/>
                <a:ext cx="11" cy="3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1" name="Line 33"/>
              <p:cNvSpPr>
                <a:spLocks noChangeShapeType="1"/>
              </p:cNvSpPr>
              <p:nvPr/>
            </p:nvSpPr>
            <p:spPr bwMode="auto">
              <a:xfrm flipV="1">
                <a:off x="972" y="1545"/>
                <a:ext cx="12" cy="2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2" name="Line 34"/>
              <p:cNvSpPr>
                <a:spLocks noChangeShapeType="1"/>
              </p:cNvSpPr>
              <p:nvPr/>
            </p:nvSpPr>
            <p:spPr bwMode="auto">
              <a:xfrm flipV="1">
                <a:off x="984" y="1519"/>
                <a:ext cx="11" cy="26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3" name="Line 35"/>
              <p:cNvSpPr>
                <a:spLocks noChangeShapeType="1"/>
              </p:cNvSpPr>
              <p:nvPr/>
            </p:nvSpPr>
            <p:spPr bwMode="auto">
              <a:xfrm flipV="1">
                <a:off x="995" y="1495"/>
                <a:ext cx="10" cy="24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4" name="Line 36"/>
              <p:cNvSpPr>
                <a:spLocks noChangeShapeType="1"/>
              </p:cNvSpPr>
              <p:nvPr/>
            </p:nvSpPr>
            <p:spPr bwMode="auto">
              <a:xfrm flipV="1">
                <a:off x="1005" y="1472"/>
                <a:ext cx="11" cy="2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5" name="Line 37"/>
              <p:cNvSpPr>
                <a:spLocks noChangeShapeType="1"/>
              </p:cNvSpPr>
              <p:nvPr/>
            </p:nvSpPr>
            <p:spPr bwMode="auto">
              <a:xfrm flipV="1">
                <a:off x="1016" y="1451"/>
                <a:ext cx="11" cy="2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6" name="Line 38"/>
              <p:cNvSpPr>
                <a:spLocks noChangeShapeType="1"/>
              </p:cNvSpPr>
              <p:nvPr/>
            </p:nvSpPr>
            <p:spPr bwMode="auto">
              <a:xfrm flipV="1">
                <a:off x="1027" y="1430"/>
                <a:ext cx="10" cy="2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7" name="Line 39"/>
              <p:cNvSpPr>
                <a:spLocks noChangeShapeType="1"/>
              </p:cNvSpPr>
              <p:nvPr/>
            </p:nvSpPr>
            <p:spPr bwMode="auto">
              <a:xfrm flipV="1">
                <a:off x="1037" y="1412"/>
                <a:ext cx="12" cy="1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8" name="Line 40"/>
              <p:cNvSpPr>
                <a:spLocks noChangeShapeType="1"/>
              </p:cNvSpPr>
              <p:nvPr/>
            </p:nvSpPr>
            <p:spPr bwMode="auto">
              <a:xfrm flipV="1">
                <a:off x="1049" y="1395"/>
                <a:ext cx="11" cy="1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19" name="Line 41"/>
              <p:cNvSpPr>
                <a:spLocks noChangeShapeType="1"/>
              </p:cNvSpPr>
              <p:nvPr/>
            </p:nvSpPr>
            <p:spPr bwMode="auto">
              <a:xfrm flipV="1">
                <a:off x="1060" y="1378"/>
                <a:ext cx="11" cy="1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0" name="Line 42"/>
              <p:cNvSpPr>
                <a:spLocks noChangeShapeType="1"/>
              </p:cNvSpPr>
              <p:nvPr/>
            </p:nvSpPr>
            <p:spPr bwMode="auto">
              <a:xfrm flipV="1">
                <a:off x="1071" y="1363"/>
                <a:ext cx="10" cy="1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1" name="Line 43"/>
              <p:cNvSpPr>
                <a:spLocks noChangeShapeType="1"/>
              </p:cNvSpPr>
              <p:nvPr/>
            </p:nvSpPr>
            <p:spPr bwMode="auto">
              <a:xfrm flipV="1">
                <a:off x="1081" y="1350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2" name="Line 44"/>
              <p:cNvSpPr>
                <a:spLocks noChangeShapeType="1"/>
              </p:cNvSpPr>
              <p:nvPr/>
            </p:nvSpPr>
            <p:spPr bwMode="auto">
              <a:xfrm flipV="1">
                <a:off x="1092" y="1336"/>
                <a:ext cx="11" cy="14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3" name="Line 45"/>
              <p:cNvSpPr>
                <a:spLocks noChangeShapeType="1"/>
              </p:cNvSpPr>
              <p:nvPr/>
            </p:nvSpPr>
            <p:spPr bwMode="auto">
              <a:xfrm flipV="1">
                <a:off x="1103" y="1324"/>
                <a:ext cx="11" cy="1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4" name="Line 46"/>
              <p:cNvSpPr>
                <a:spLocks noChangeShapeType="1"/>
              </p:cNvSpPr>
              <p:nvPr/>
            </p:nvSpPr>
            <p:spPr bwMode="auto">
              <a:xfrm flipV="1">
                <a:off x="1114" y="1312"/>
                <a:ext cx="10" cy="1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5" name="Line 47"/>
              <p:cNvSpPr>
                <a:spLocks noChangeShapeType="1"/>
              </p:cNvSpPr>
              <p:nvPr/>
            </p:nvSpPr>
            <p:spPr bwMode="auto">
              <a:xfrm flipV="1">
                <a:off x="1124" y="1301"/>
                <a:ext cx="11" cy="1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6" name="Line 48"/>
              <p:cNvSpPr>
                <a:spLocks noChangeShapeType="1"/>
              </p:cNvSpPr>
              <p:nvPr/>
            </p:nvSpPr>
            <p:spPr bwMode="auto">
              <a:xfrm flipV="1">
                <a:off x="1135" y="1291"/>
                <a:ext cx="11" cy="1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7" name="Line 49"/>
              <p:cNvSpPr>
                <a:spLocks noChangeShapeType="1"/>
              </p:cNvSpPr>
              <p:nvPr/>
            </p:nvSpPr>
            <p:spPr bwMode="auto">
              <a:xfrm flipV="1">
                <a:off x="1146" y="1282"/>
                <a:ext cx="11" cy="9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8" name="Line 50"/>
              <p:cNvSpPr>
                <a:spLocks noChangeShapeType="1"/>
              </p:cNvSpPr>
              <p:nvPr/>
            </p:nvSpPr>
            <p:spPr bwMode="auto">
              <a:xfrm flipV="1">
                <a:off x="1157" y="1272"/>
                <a:ext cx="11" cy="1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29" name="Line 51"/>
              <p:cNvSpPr>
                <a:spLocks noChangeShapeType="1"/>
              </p:cNvSpPr>
              <p:nvPr/>
            </p:nvSpPr>
            <p:spPr bwMode="auto">
              <a:xfrm flipV="1">
                <a:off x="1168" y="1264"/>
                <a:ext cx="11" cy="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0" name="Line 52"/>
              <p:cNvSpPr>
                <a:spLocks noChangeShapeType="1"/>
              </p:cNvSpPr>
              <p:nvPr/>
            </p:nvSpPr>
            <p:spPr bwMode="auto">
              <a:xfrm flipV="1">
                <a:off x="1179" y="1257"/>
                <a:ext cx="12" cy="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1" name="Line 53"/>
              <p:cNvSpPr>
                <a:spLocks noChangeShapeType="1"/>
              </p:cNvSpPr>
              <p:nvPr/>
            </p:nvSpPr>
            <p:spPr bwMode="auto">
              <a:xfrm flipV="1">
                <a:off x="1191" y="1249"/>
                <a:ext cx="10" cy="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2" name="Line 54"/>
              <p:cNvSpPr>
                <a:spLocks noChangeShapeType="1"/>
              </p:cNvSpPr>
              <p:nvPr/>
            </p:nvSpPr>
            <p:spPr bwMode="auto">
              <a:xfrm flipV="1">
                <a:off x="1201" y="1242"/>
                <a:ext cx="11" cy="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3" name="Line 55"/>
              <p:cNvSpPr>
                <a:spLocks noChangeShapeType="1"/>
              </p:cNvSpPr>
              <p:nvPr/>
            </p:nvSpPr>
            <p:spPr bwMode="auto">
              <a:xfrm flipV="1">
                <a:off x="1212" y="1237"/>
                <a:ext cx="11" cy="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4" name="Line 56"/>
              <p:cNvSpPr>
                <a:spLocks noChangeShapeType="1"/>
              </p:cNvSpPr>
              <p:nvPr/>
            </p:nvSpPr>
            <p:spPr bwMode="auto">
              <a:xfrm flipV="1">
                <a:off x="1223" y="1230"/>
                <a:ext cx="11" cy="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5" name="Line 57"/>
              <p:cNvSpPr>
                <a:spLocks noChangeShapeType="1"/>
              </p:cNvSpPr>
              <p:nvPr/>
            </p:nvSpPr>
            <p:spPr bwMode="auto">
              <a:xfrm flipV="1">
                <a:off x="1234" y="1225"/>
                <a:ext cx="10" cy="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6" name="Line 58"/>
              <p:cNvSpPr>
                <a:spLocks noChangeShapeType="1"/>
              </p:cNvSpPr>
              <p:nvPr/>
            </p:nvSpPr>
            <p:spPr bwMode="auto">
              <a:xfrm flipV="1">
                <a:off x="1244" y="1219"/>
                <a:ext cx="11" cy="6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7" name="Line 59"/>
              <p:cNvSpPr>
                <a:spLocks noChangeShapeType="1"/>
              </p:cNvSpPr>
              <p:nvPr/>
            </p:nvSpPr>
            <p:spPr bwMode="auto">
              <a:xfrm flipV="1">
                <a:off x="1255" y="1214"/>
                <a:ext cx="11" cy="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8" name="Line 60"/>
              <p:cNvSpPr>
                <a:spLocks noChangeShapeType="1"/>
              </p:cNvSpPr>
              <p:nvPr/>
            </p:nvSpPr>
            <p:spPr bwMode="auto">
              <a:xfrm flipV="1">
                <a:off x="1266" y="1210"/>
                <a:ext cx="11" cy="4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39" name="Line 61"/>
              <p:cNvSpPr>
                <a:spLocks noChangeShapeType="1"/>
              </p:cNvSpPr>
              <p:nvPr/>
            </p:nvSpPr>
            <p:spPr bwMode="auto">
              <a:xfrm flipV="1">
                <a:off x="1277" y="1205"/>
                <a:ext cx="10" cy="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0" name="Line 62"/>
              <p:cNvSpPr>
                <a:spLocks noChangeShapeType="1"/>
              </p:cNvSpPr>
              <p:nvPr/>
            </p:nvSpPr>
            <p:spPr bwMode="auto">
              <a:xfrm flipV="1">
                <a:off x="1287" y="1202"/>
                <a:ext cx="11" cy="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1" name="Line 63"/>
              <p:cNvSpPr>
                <a:spLocks noChangeShapeType="1"/>
              </p:cNvSpPr>
              <p:nvPr/>
            </p:nvSpPr>
            <p:spPr bwMode="auto">
              <a:xfrm flipV="1">
                <a:off x="1298" y="1198"/>
                <a:ext cx="11" cy="4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2" name="Line 64"/>
              <p:cNvSpPr>
                <a:spLocks noChangeShapeType="1"/>
              </p:cNvSpPr>
              <p:nvPr/>
            </p:nvSpPr>
            <p:spPr bwMode="auto">
              <a:xfrm flipV="1">
                <a:off x="1309" y="1194"/>
                <a:ext cx="11" cy="4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3" name="Line 65"/>
              <p:cNvSpPr>
                <a:spLocks noChangeShapeType="1"/>
              </p:cNvSpPr>
              <p:nvPr/>
            </p:nvSpPr>
            <p:spPr bwMode="auto">
              <a:xfrm flipV="1">
                <a:off x="1320" y="1192"/>
                <a:ext cx="11" cy="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4" name="Line 66"/>
              <p:cNvSpPr>
                <a:spLocks noChangeShapeType="1"/>
              </p:cNvSpPr>
              <p:nvPr/>
            </p:nvSpPr>
            <p:spPr bwMode="auto">
              <a:xfrm flipV="1">
                <a:off x="1331" y="1189"/>
                <a:ext cx="11" cy="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5" name="Line 67"/>
              <p:cNvSpPr>
                <a:spLocks noChangeShapeType="1"/>
              </p:cNvSpPr>
              <p:nvPr/>
            </p:nvSpPr>
            <p:spPr bwMode="auto">
              <a:xfrm flipV="1">
                <a:off x="1342" y="1185"/>
                <a:ext cx="11" cy="4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6" name="Line 68"/>
              <p:cNvSpPr>
                <a:spLocks noChangeShapeType="1"/>
              </p:cNvSpPr>
              <p:nvPr/>
            </p:nvSpPr>
            <p:spPr bwMode="auto">
              <a:xfrm flipV="1">
                <a:off x="1353" y="1182"/>
                <a:ext cx="10" cy="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7" name="Line 69"/>
              <p:cNvSpPr>
                <a:spLocks noChangeShapeType="1"/>
              </p:cNvSpPr>
              <p:nvPr/>
            </p:nvSpPr>
            <p:spPr bwMode="auto">
              <a:xfrm flipV="1">
                <a:off x="1363" y="1180"/>
                <a:ext cx="12" cy="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8" name="Line 70"/>
              <p:cNvSpPr>
                <a:spLocks noChangeShapeType="1"/>
              </p:cNvSpPr>
              <p:nvPr/>
            </p:nvSpPr>
            <p:spPr bwMode="auto">
              <a:xfrm flipV="1">
                <a:off x="1375" y="1178"/>
                <a:ext cx="11" cy="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49" name="Line 71"/>
              <p:cNvSpPr>
                <a:spLocks noChangeShapeType="1"/>
              </p:cNvSpPr>
              <p:nvPr/>
            </p:nvSpPr>
            <p:spPr bwMode="auto">
              <a:xfrm flipV="1">
                <a:off x="1386" y="1175"/>
                <a:ext cx="11" cy="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0" name="Line 72"/>
              <p:cNvSpPr>
                <a:spLocks noChangeShapeType="1"/>
              </p:cNvSpPr>
              <p:nvPr/>
            </p:nvSpPr>
            <p:spPr bwMode="auto">
              <a:xfrm flipV="1">
                <a:off x="1397" y="1173"/>
                <a:ext cx="10" cy="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1" name="Line 73"/>
              <p:cNvSpPr>
                <a:spLocks noChangeShapeType="1"/>
              </p:cNvSpPr>
              <p:nvPr/>
            </p:nvSpPr>
            <p:spPr bwMode="auto">
              <a:xfrm flipV="1">
                <a:off x="1407" y="1171"/>
                <a:ext cx="11" cy="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2" name="Line 74"/>
              <p:cNvSpPr>
                <a:spLocks noChangeShapeType="1"/>
              </p:cNvSpPr>
              <p:nvPr/>
            </p:nvSpPr>
            <p:spPr bwMode="auto">
              <a:xfrm flipV="1">
                <a:off x="1418" y="1170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3" name="Line 75"/>
              <p:cNvSpPr>
                <a:spLocks noChangeShapeType="1"/>
              </p:cNvSpPr>
              <p:nvPr/>
            </p:nvSpPr>
            <p:spPr bwMode="auto">
              <a:xfrm flipV="1">
                <a:off x="1429" y="116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4" name="Line 76"/>
              <p:cNvSpPr>
                <a:spLocks noChangeShapeType="1"/>
              </p:cNvSpPr>
              <p:nvPr/>
            </p:nvSpPr>
            <p:spPr bwMode="auto">
              <a:xfrm flipV="1">
                <a:off x="1440" y="1167"/>
                <a:ext cx="10" cy="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5" name="Line 77"/>
              <p:cNvSpPr>
                <a:spLocks noChangeShapeType="1"/>
              </p:cNvSpPr>
              <p:nvPr/>
            </p:nvSpPr>
            <p:spPr bwMode="auto">
              <a:xfrm flipV="1">
                <a:off x="1450" y="1166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6" name="Line 78"/>
              <p:cNvSpPr>
                <a:spLocks noChangeShapeType="1"/>
              </p:cNvSpPr>
              <p:nvPr/>
            </p:nvSpPr>
            <p:spPr bwMode="auto">
              <a:xfrm flipV="1">
                <a:off x="1462" y="1164"/>
                <a:ext cx="11" cy="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7" name="Line 79"/>
              <p:cNvSpPr>
                <a:spLocks noChangeShapeType="1"/>
              </p:cNvSpPr>
              <p:nvPr/>
            </p:nvSpPr>
            <p:spPr bwMode="auto">
              <a:xfrm flipV="1">
                <a:off x="1473" y="1163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8" name="Line 80"/>
              <p:cNvSpPr>
                <a:spLocks noChangeShapeType="1"/>
              </p:cNvSpPr>
              <p:nvPr/>
            </p:nvSpPr>
            <p:spPr bwMode="auto">
              <a:xfrm flipV="1">
                <a:off x="1483" y="1161"/>
                <a:ext cx="11" cy="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59" name="Line 81"/>
              <p:cNvSpPr>
                <a:spLocks noChangeShapeType="1"/>
              </p:cNvSpPr>
              <p:nvPr/>
            </p:nvSpPr>
            <p:spPr bwMode="auto">
              <a:xfrm flipV="1">
                <a:off x="1494" y="1160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0" name="Line 82"/>
              <p:cNvSpPr>
                <a:spLocks noChangeShapeType="1"/>
              </p:cNvSpPr>
              <p:nvPr/>
            </p:nvSpPr>
            <p:spPr bwMode="auto">
              <a:xfrm flipV="1">
                <a:off x="1505" y="115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1" name="Line 83"/>
              <p:cNvSpPr>
                <a:spLocks noChangeShapeType="1"/>
              </p:cNvSpPr>
              <p:nvPr/>
            </p:nvSpPr>
            <p:spPr bwMode="auto">
              <a:xfrm flipV="1">
                <a:off x="1516" y="1158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2" name="Line 84"/>
              <p:cNvSpPr>
                <a:spLocks noChangeShapeType="1"/>
              </p:cNvSpPr>
              <p:nvPr/>
            </p:nvSpPr>
            <p:spPr bwMode="auto">
              <a:xfrm flipV="1">
                <a:off x="1526" y="115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3" name="Line 85"/>
              <p:cNvSpPr>
                <a:spLocks noChangeShapeType="1"/>
              </p:cNvSpPr>
              <p:nvPr/>
            </p:nvSpPr>
            <p:spPr bwMode="auto">
              <a:xfrm>
                <a:off x="1537" y="115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4" name="Line 86"/>
              <p:cNvSpPr>
                <a:spLocks noChangeShapeType="1"/>
              </p:cNvSpPr>
              <p:nvPr/>
            </p:nvSpPr>
            <p:spPr bwMode="auto">
              <a:xfrm flipV="1">
                <a:off x="1548" y="1156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5" name="Line 87"/>
              <p:cNvSpPr>
                <a:spLocks noChangeShapeType="1"/>
              </p:cNvSpPr>
              <p:nvPr/>
            </p:nvSpPr>
            <p:spPr bwMode="auto">
              <a:xfrm flipV="1">
                <a:off x="1560" y="1155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6" name="Line 88"/>
              <p:cNvSpPr>
                <a:spLocks noChangeShapeType="1"/>
              </p:cNvSpPr>
              <p:nvPr/>
            </p:nvSpPr>
            <p:spPr bwMode="auto">
              <a:xfrm flipV="1">
                <a:off x="1570" y="1154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7" name="Line 89"/>
              <p:cNvSpPr>
                <a:spLocks noChangeShapeType="1"/>
              </p:cNvSpPr>
              <p:nvPr/>
            </p:nvSpPr>
            <p:spPr bwMode="auto">
              <a:xfrm>
                <a:off x="1581" y="1154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8" name="Line 90"/>
              <p:cNvSpPr>
                <a:spLocks noChangeShapeType="1"/>
              </p:cNvSpPr>
              <p:nvPr/>
            </p:nvSpPr>
            <p:spPr bwMode="auto">
              <a:xfrm flipV="1">
                <a:off x="1593" y="1153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69" name="Line 91"/>
              <p:cNvSpPr>
                <a:spLocks noChangeShapeType="1"/>
              </p:cNvSpPr>
              <p:nvPr/>
            </p:nvSpPr>
            <p:spPr bwMode="auto">
              <a:xfrm flipV="1">
                <a:off x="1603" y="115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0" name="Line 92"/>
              <p:cNvSpPr>
                <a:spLocks noChangeShapeType="1"/>
              </p:cNvSpPr>
              <p:nvPr/>
            </p:nvSpPr>
            <p:spPr bwMode="auto">
              <a:xfrm>
                <a:off x="1614" y="1152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1" name="Line 93"/>
              <p:cNvSpPr>
                <a:spLocks noChangeShapeType="1"/>
              </p:cNvSpPr>
              <p:nvPr/>
            </p:nvSpPr>
            <p:spPr bwMode="auto">
              <a:xfrm flipV="1">
                <a:off x="1625" y="1151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2" name="Line 94"/>
              <p:cNvSpPr>
                <a:spLocks noChangeShapeType="1"/>
              </p:cNvSpPr>
              <p:nvPr/>
            </p:nvSpPr>
            <p:spPr bwMode="auto">
              <a:xfrm>
                <a:off x="1636" y="1151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3" name="Line 95"/>
              <p:cNvSpPr>
                <a:spLocks noChangeShapeType="1"/>
              </p:cNvSpPr>
              <p:nvPr/>
            </p:nvSpPr>
            <p:spPr bwMode="auto">
              <a:xfrm flipV="1">
                <a:off x="1646" y="1150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4" name="Line 96"/>
              <p:cNvSpPr>
                <a:spLocks noChangeShapeType="1"/>
              </p:cNvSpPr>
              <p:nvPr/>
            </p:nvSpPr>
            <p:spPr bwMode="auto">
              <a:xfrm>
                <a:off x="1657" y="1150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5" name="Line 97"/>
              <p:cNvSpPr>
                <a:spLocks noChangeShapeType="1"/>
              </p:cNvSpPr>
              <p:nvPr/>
            </p:nvSpPr>
            <p:spPr bwMode="auto">
              <a:xfrm flipV="1">
                <a:off x="1668" y="114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6" name="Line 98"/>
              <p:cNvSpPr>
                <a:spLocks noChangeShapeType="1"/>
              </p:cNvSpPr>
              <p:nvPr/>
            </p:nvSpPr>
            <p:spPr bwMode="auto">
              <a:xfrm>
                <a:off x="1679" y="1149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7" name="Line 99"/>
              <p:cNvSpPr>
                <a:spLocks noChangeShapeType="1"/>
              </p:cNvSpPr>
              <p:nvPr/>
            </p:nvSpPr>
            <p:spPr bwMode="auto">
              <a:xfrm flipV="1">
                <a:off x="1689" y="114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8" name="Line 100"/>
              <p:cNvSpPr>
                <a:spLocks noChangeShapeType="1"/>
              </p:cNvSpPr>
              <p:nvPr/>
            </p:nvSpPr>
            <p:spPr bwMode="auto">
              <a:xfrm>
                <a:off x="1700" y="1149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79" name="Line 101"/>
              <p:cNvSpPr>
                <a:spLocks noChangeShapeType="1"/>
              </p:cNvSpPr>
              <p:nvPr/>
            </p:nvSpPr>
            <p:spPr bwMode="auto">
              <a:xfrm>
                <a:off x="1711" y="1149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0" name="Line 102"/>
              <p:cNvSpPr>
                <a:spLocks noChangeShapeType="1"/>
              </p:cNvSpPr>
              <p:nvPr/>
            </p:nvSpPr>
            <p:spPr bwMode="auto">
              <a:xfrm>
                <a:off x="1723" y="1149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1" name="Line 103"/>
              <p:cNvSpPr>
                <a:spLocks noChangeShapeType="1"/>
              </p:cNvSpPr>
              <p:nvPr/>
            </p:nvSpPr>
            <p:spPr bwMode="auto">
              <a:xfrm flipV="1">
                <a:off x="1733" y="114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2" name="Line 104"/>
              <p:cNvSpPr>
                <a:spLocks noChangeShapeType="1"/>
              </p:cNvSpPr>
              <p:nvPr/>
            </p:nvSpPr>
            <p:spPr bwMode="auto">
              <a:xfrm>
                <a:off x="1744" y="114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3" name="Line 105"/>
              <p:cNvSpPr>
                <a:spLocks noChangeShapeType="1"/>
              </p:cNvSpPr>
              <p:nvPr/>
            </p:nvSpPr>
            <p:spPr bwMode="auto">
              <a:xfrm>
                <a:off x="1755" y="1148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4" name="Line 106"/>
              <p:cNvSpPr>
                <a:spLocks noChangeShapeType="1"/>
              </p:cNvSpPr>
              <p:nvPr/>
            </p:nvSpPr>
            <p:spPr bwMode="auto">
              <a:xfrm flipV="1">
                <a:off x="1766" y="114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5" name="Line 107"/>
              <p:cNvSpPr>
                <a:spLocks noChangeShapeType="1"/>
              </p:cNvSpPr>
              <p:nvPr/>
            </p:nvSpPr>
            <p:spPr bwMode="auto">
              <a:xfrm>
                <a:off x="1777" y="114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6" name="Line 108"/>
              <p:cNvSpPr>
                <a:spLocks noChangeShapeType="1"/>
              </p:cNvSpPr>
              <p:nvPr/>
            </p:nvSpPr>
            <p:spPr bwMode="auto">
              <a:xfrm>
                <a:off x="1788" y="114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7" name="Line 109"/>
              <p:cNvSpPr>
                <a:spLocks noChangeShapeType="1"/>
              </p:cNvSpPr>
              <p:nvPr/>
            </p:nvSpPr>
            <p:spPr bwMode="auto">
              <a:xfrm>
                <a:off x="1799" y="1147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8" name="Line 110"/>
              <p:cNvSpPr>
                <a:spLocks noChangeShapeType="1"/>
              </p:cNvSpPr>
              <p:nvPr/>
            </p:nvSpPr>
            <p:spPr bwMode="auto">
              <a:xfrm>
                <a:off x="1809" y="114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89" name="Line 111"/>
              <p:cNvSpPr>
                <a:spLocks noChangeShapeType="1"/>
              </p:cNvSpPr>
              <p:nvPr/>
            </p:nvSpPr>
            <p:spPr bwMode="auto">
              <a:xfrm>
                <a:off x="1820" y="114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0" name="Line 112"/>
              <p:cNvSpPr>
                <a:spLocks noChangeShapeType="1"/>
              </p:cNvSpPr>
              <p:nvPr/>
            </p:nvSpPr>
            <p:spPr bwMode="auto">
              <a:xfrm>
                <a:off x="1831" y="114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1" name="Line 113"/>
              <p:cNvSpPr>
                <a:spLocks noChangeShapeType="1"/>
              </p:cNvSpPr>
              <p:nvPr/>
            </p:nvSpPr>
            <p:spPr bwMode="auto">
              <a:xfrm>
                <a:off x="1842" y="1147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2" name="Line 114"/>
              <p:cNvSpPr>
                <a:spLocks noChangeShapeType="1"/>
              </p:cNvSpPr>
              <p:nvPr/>
            </p:nvSpPr>
            <p:spPr bwMode="auto">
              <a:xfrm>
                <a:off x="1852" y="1147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3" name="Line 115"/>
              <p:cNvSpPr>
                <a:spLocks noChangeShapeType="1"/>
              </p:cNvSpPr>
              <p:nvPr/>
            </p:nvSpPr>
            <p:spPr bwMode="auto">
              <a:xfrm>
                <a:off x="1864" y="114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4" name="Line 116"/>
              <p:cNvSpPr>
                <a:spLocks noChangeShapeType="1"/>
              </p:cNvSpPr>
              <p:nvPr/>
            </p:nvSpPr>
            <p:spPr bwMode="auto">
              <a:xfrm>
                <a:off x="1875" y="114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5" name="Line 117"/>
              <p:cNvSpPr>
                <a:spLocks noChangeShapeType="1"/>
              </p:cNvSpPr>
              <p:nvPr/>
            </p:nvSpPr>
            <p:spPr bwMode="auto">
              <a:xfrm>
                <a:off x="1886" y="1147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6" name="Line 118"/>
              <p:cNvSpPr>
                <a:spLocks noChangeShapeType="1"/>
              </p:cNvSpPr>
              <p:nvPr/>
            </p:nvSpPr>
            <p:spPr bwMode="auto">
              <a:xfrm>
                <a:off x="1896" y="114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7" name="Line 119"/>
              <p:cNvSpPr>
                <a:spLocks noChangeShapeType="1"/>
              </p:cNvSpPr>
              <p:nvPr/>
            </p:nvSpPr>
            <p:spPr bwMode="auto">
              <a:xfrm>
                <a:off x="1907" y="1147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8" name="Line 120"/>
              <p:cNvSpPr>
                <a:spLocks noChangeShapeType="1"/>
              </p:cNvSpPr>
              <p:nvPr/>
            </p:nvSpPr>
            <p:spPr bwMode="auto">
              <a:xfrm flipV="1">
                <a:off x="1918" y="1146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99" name="Line 121"/>
              <p:cNvSpPr>
                <a:spLocks noChangeShapeType="1"/>
              </p:cNvSpPr>
              <p:nvPr/>
            </p:nvSpPr>
            <p:spPr bwMode="auto">
              <a:xfrm>
                <a:off x="1928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0" name="Line 122"/>
              <p:cNvSpPr>
                <a:spLocks noChangeShapeType="1"/>
              </p:cNvSpPr>
              <p:nvPr/>
            </p:nvSpPr>
            <p:spPr bwMode="auto">
              <a:xfrm>
                <a:off x="1939" y="1146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1" name="Line 123"/>
              <p:cNvSpPr>
                <a:spLocks noChangeShapeType="1"/>
              </p:cNvSpPr>
              <p:nvPr/>
            </p:nvSpPr>
            <p:spPr bwMode="auto">
              <a:xfrm>
                <a:off x="1951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2" name="Line 124"/>
              <p:cNvSpPr>
                <a:spLocks noChangeShapeType="1"/>
              </p:cNvSpPr>
              <p:nvPr/>
            </p:nvSpPr>
            <p:spPr bwMode="auto">
              <a:xfrm>
                <a:off x="1962" y="1146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3" name="Line 125"/>
              <p:cNvSpPr>
                <a:spLocks noChangeShapeType="1"/>
              </p:cNvSpPr>
              <p:nvPr/>
            </p:nvSpPr>
            <p:spPr bwMode="auto">
              <a:xfrm>
                <a:off x="1972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4" name="Line 126"/>
              <p:cNvSpPr>
                <a:spLocks noChangeShapeType="1"/>
              </p:cNvSpPr>
              <p:nvPr/>
            </p:nvSpPr>
            <p:spPr bwMode="auto">
              <a:xfrm>
                <a:off x="1983" y="1146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5" name="Line 127"/>
              <p:cNvSpPr>
                <a:spLocks noChangeShapeType="1"/>
              </p:cNvSpPr>
              <p:nvPr/>
            </p:nvSpPr>
            <p:spPr bwMode="auto">
              <a:xfrm>
                <a:off x="1995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6" name="Line 128"/>
              <p:cNvSpPr>
                <a:spLocks noChangeShapeType="1"/>
              </p:cNvSpPr>
              <p:nvPr/>
            </p:nvSpPr>
            <p:spPr bwMode="auto">
              <a:xfrm>
                <a:off x="2006" y="1146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7" name="Line 129"/>
              <p:cNvSpPr>
                <a:spLocks noChangeShapeType="1"/>
              </p:cNvSpPr>
              <p:nvPr/>
            </p:nvSpPr>
            <p:spPr bwMode="auto">
              <a:xfrm>
                <a:off x="2016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8" name="Line 130"/>
              <p:cNvSpPr>
                <a:spLocks noChangeShapeType="1"/>
              </p:cNvSpPr>
              <p:nvPr/>
            </p:nvSpPr>
            <p:spPr bwMode="auto">
              <a:xfrm>
                <a:off x="2027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09" name="Line 131"/>
              <p:cNvSpPr>
                <a:spLocks noChangeShapeType="1"/>
              </p:cNvSpPr>
              <p:nvPr/>
            </p:nvSpPr>
            <p:spPr bwMode="auto">
              <a:xfrm>
                <a:off x="2038" y="1146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0" name="Line 132"/>
              <p:cNvSpPr>
                <a:spLocks noChangeShapeType="1"/>
              </p:cNvSpPr>
              <p:nvPr/>
            </p:nvSpPr>
            <p:spPr bwMode="auto">
              <a:xfrm>
                <a:off x="2048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1" name="Line 133"/>
              <p:cNvSpPr>
                <a:spLocks noChangeShapeType="1"/>
              </p:cNvSpPr>
              <p:nvPr/>
            </p:nvSpPr>
            <p:spPr bwMode="auto">
              <a:xfrm>
                <a:off x="2059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2" name="Line 134"/>
              <p:cNvSpPr>
                <a:spLocks noChangeShapeType="1"/>
              </p:cNvSpPr>
              <p:nvPr/>
            </p:nvSpPr>
            <p:spPr bwMode="auto">
              <a:xfrm>
                <a:off x="2070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3" name="Line 135"/>
              <p:cNvSpPr>
                <a:spLocks noChangeShapeType="1"/>
              </p:cNvSpPr>
              <p:nvPr/>
            </p:nvSpPr>
            <p:spPr bwMode="auto">
              <a:xfrm>
                <a:off x="2081" y="1146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4" name="Line 136"/>
              <p:cNvSpPr>
                <a:spLocks noChangeShapeType="1"/>
              </p:cNvSpPr>
              <p:nvPr/>
            </p:nvSpPr>
            <p:spPr bwMode="auto">
              <a:xfrm>
                <a:off x="2091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5" name="Line 137"/>
              <p:cNvSpPr>
                <a:spLocks noChangeShapeType="1"/>
              </p:cNvSpPr>
              <p:nvPr/>
            </p:nvSpPr>
            <p:spPr bwMode="auto">
              <a:xfrm>
                <a:off x="2102" y="1146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6" name="Line 138"/>
              <p:cNvSpPr>
                <a:spLocks noChangeShapeType="1"/>
              </p:cNvSpPr>
              <p:nvPr/>
            </p:nvSpPr>
            <p:spPr bwMode="auto">
              <a:xfrm flipV="1">
                <a:off x="2113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7" name="Line 139"/>
              <p:cNvSpPr>
                <a:spLocks noChangeShapeType="1"/>
              </p:cNvSpPr>
              <p:nvPr/>
            </p:nvSpPr>
            <p:spPr bwMode="auto">
              <a:xfrm>
                <a:off x="2124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8" name="Line 140"/>
              <p:cNvSpPr>
                <a:spLocks noChangeShapeType="1"/>
              </p:cNvSpPr>
              <p:nvPr/>
            </p:nvSpPr>
            <p:spPr bwMode="auto">
              <a:xfrm>
                <a:off x="2135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19" name="Line 141"/>
              <p:cNvSpPr>
                <a:spLocks noChangeShapeType="1"/>
              </p:cNvSpPr>
              <p:nvPr/>
            </p:nvSpPr>
            <p:spPr bwMode="auto">
              <a:xfrm>
                <a:off x="2146" y="1145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0" name="Line 142"/>
              <p:cNvSpPr>
                <a:spLocks noChangeShapeType="1"/>
              </p:cNvSpPr>
              <p:nvPr/>
            </p:nvSpPr>
            <p:spPr bwMode="auto">
              <a:xfrm>
                <a:off x="2158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1" name="Line 143"/>
              <p:cNvSpPr>
                <a:spLocks noChangeShapeType="1"/>
              </p:cNvSpPr>
              <p:nvPr/>
            </p:nvSpPr>
            <p:spPr bwMode="auto">
              <a:xfrm>
                <a:off x="2169" y="1145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2" name="Line 144"/>
              <p:cNvSpPr>
                <a:spLocks noChangeShapeType="1"/>
              </p:cNvSpPr>
              <p:nvPr/>
            </p:nvSpPr>
            <p:spPr bwMode="auto">
              <a:xfrm>
                <a:off x="2179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3" name="Line 145"/>
              <p:cNvSpPr>
                <a:spLocks noChangeShapeType="1"/>
              </p:cNvSpPr>
              <p:nvPr/>
            </p:nvSpPr>
            <p:spPr bwMode="auto">
              <a:xfrm>
                <a:off x="2190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4" name="Line 146"/>
              <p:cNvSpPr>
                <a:spLocks noChangeShapeType="1"/>
              </p:cNvSpPr>
              <p:nvPr/>
            </p:nvSpPr>
            <p:spPr bwMode="auto">
              <a:xfrm>
                <a:off x="2201" y="1145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5" name="Line 147"/>
              <p:cNvSpPr>
                <a:spLocks noChangeShapeType="1"/>
              </p:cNvSpPr>
              <p:nvPr/>
            </p:nvSpPr>
            <p:spPr bwMode="auto">
              <a:xfrm>
                <a:off x="2211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6" name="Line 148"/>
              <p:cNvSpPr>
                <a:spLocks noChangeShapeType="1"/>
              </p:cNvSpPr>
              <p:nvPr/>
            </p:nvSpPr>
            <p:spPr bwMode="auto">
              <a:xfrm>
                <a:off x="2222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7" name="Line 149"/>
              <p:cNvSpPr>
                <a:spLocks noChangeShapeType="1"/>
              </p:cNvSpPr>
              <p:nvPr/>
            </p:nvSpPr>
            <p:spPr bwMode="auto">
              <a:xfrm>
                <a:off x="2233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8" name="Line 150"/>
              <p:cNvSpPr>
                <a:spLocks noChangeShapeType="1"/>
              </p:cNvSpPr>
              <p:nvPr/>
            </p:nvSpPr>
            <p:spPr bwMode="auto">
              <a:xfrm>
                <a:off x="2244" y="1145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29" name="Line 151"/>
              <p:cNvSpPr>
                <a:spLocks noChangeShapeType="1"/>
              </p:cNvSpPr>
              <p:nvPr/>
            </p:nvSpPr>
            <p:spPr bwMode="auto">
              <a:xfrm>
                <a:off x="2254" y="1145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0" name="Line 152"/>
              <p:cNvSpPr>
                <a:spLocks noChangeShapeType="1"/>
              </p:cNvSpPr>
              <p:nvPr/>
            </p:nvSpPr>
            <p:spPr bwMode="auto">
              <a:xfrm>
                <a:off x="2266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1" name="Line 153"/>
              <p:cNvSpPr>
                <a:spLocks noChangeShapeType="1"/>
              </p:cNvSpPr>
              <p:nvPr/>
            </p:nvSpPr>
            <p:spPr bwMode="auto">
              <a:xfrm>
                <a:off x="2277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2" name="Line 154"/>
              <p:cNvSpPr>
                <a:spLocks noChangeShapeType="1"/>
              </p:cNvSpPr>
              <p:nvPr/>
            </p:nvSpPr>
            <p:spPr bwMode="auto">
              <a:xfrm>
                <a:off x="2288" y="1145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3" name="Line 155"/>
              <p:cNvSpPr>
                <a:spLocks noChangeShapeType="1"/>
              </p:cNvSpPr>
              <p:nvPr/>
            </p:nvSpPr>
            <p:spPr bwMode="auto">
              <a:xfrm>
                <a:off x="2298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4" name="Line 156"/>
              <p:cNvSpPr>
                <a:spLocks noChangeShapeType="1"/>
              </p:cNvSpPr>
              <p:nvPr/>
            </p:nvSpPr>
            <p:spPr bwMode="auto">
              <a:xfrm>
                <a:off x="2309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5" name="Line 157"/>
              <p:cNvSpPr>
                <a:spLocks noChangeShapeType="1"/>
              </p:cNvSpPr>
              <p:nvPr/>
            </p:nvSpPr>
            <p:spPr bwMode="auto">
              <a:xfrm>
                <a:off x="2320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6" name="Line 158"/>
              <p:cNvSpPr>
                <a:spLocks noChangeShapeType="1"/>
              </p:cNvSpPr>
              <p:nvPr/>
            </p:nvSpPr>
            <p:spPr bwMode="auto">
              <a:xfrm>
                <a:off x="2331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7" name="Line 159"/>
              <p:cNvSpPr>
                <a:spLocks noChangeShapeType="1"/>
              </p:cNvSpPr>
              <p:nvPr/>
            </p:nvSpPr>
            <p:spPr bwMode="auto">
              <a:xfrm>
                <a:off x="2342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8" name="Line 160"/>
              <p:cNvSpPr>
                <a:spLocks noChangeShapeType="1"/>
              </p:cNvSpPr>
              <p:nvPr/>
            </p:nvSpPr>
            <p:spPr bwMode="auto">
              <a:xfrm>
                <a:off x="2353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39" name="Line 161"/>
              <p:cNvSpPr>
                <a:spLocks noChangeShapeType="1"/>
              </p:cNvSpPr>
              <p:nvPr/>
            </p:nvSpPr>
            <p:spPr bwMode="auto">
              <a:xfrm>
                <a:off x="2364" y="1145"/>
                <a:ext cx="10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0" name="Line 162"/>
              <p:cNvSpPr>
                <a:spLocks noChangeShapeType="1"/>
              </p:cNvSpPr>
              <p:nvPr/>
            </p:nvSpPr>
            <p:spPr bwMode="auto">
              <a:xfrm>
                <a:off x="2374" y="1145"/>
                <a:ext cx="11" cy="1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1" name="Line 163"/>
              <p:cNvSpPr>
                <a:spLocks noChangeShapeType="1"/>
              </p:cNvSpPr>
              <p:nvPr/>
            </p:nvSpPr>
            <p:spPr bwMode="auto">
              <a:xfrm flipV="1">
                <a:off x="777" y="2560"/>
                <a:ext cx="12" cy="1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2" name="Line 164"/>
              <p:cNvSpPr>
                <a:spLocks noChangeShapeType="1"/>
              </p:cNvSpPr>
              <p:nvPr/>
            </p:nvSpPr>
            <p:spPr bwMode="auto">
              <a:xfrm flipV="1">
                <a:off x="789" y="2543"/>
                <a:ext cx="10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3" name="Line 165"/>
              <p:cNvSpPr>
                <a:spLocks noChangeShapeType="1"/>
              </p:cNvSpPr>
              <p:nvPr/>
            </p:nvSpPr>
            <p:spPr bwMode="auto">
              <a:xfrm flipV="1">
                <a:off x="799" y="2525"/>
                <a:ext cx="11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4" name="Line 166"/>
              <p:cNvSpPr>
                <a:spLocks noChangeShapeType="1"/>
              </p:cNvSpPr>
              <p:nvPr/>
            </p:nvSpPr>
            <p:spPr bwMode="auto">
              <a:xfrm flipV="1">
                <a:off x="810" y="2508"/>
                <a:ext cx="11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5" name="Line 167"/>
              <p:cNvSpPr>
                <a:spLocks noChangeShapeType="1"/>
              </p:cNvSpPr>
              <p:nvPr/>
            </p:nvSpPr>
            <p:spPr bwMode="auto">
              <a:xfrm flipV="1">
                <a:off x="821" y="2491"/>
                <a:ext cx="11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6" name="Line 168"/>
              <p:cNvSpPr>
                <a:spLocks noChangeShapeType="1"/>
              </p:cNvSpPr>
              <p:nvPr/>
            </p:nvSpPr>
            <p:spPr bwMode="auto">
              <a:xfrm flipV="1">
                <a:off x="832" y="2473"/>
                <a:ext cx="10" cy="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7" name="Line 169"/>
              <p:cNvSpPr>
                <a:spLocks noChangeShapeType="1"/>
              </p:cNvSpPr>
              <p:nvPr/>
            </p:nvSpPr>
            <p:spPr bwMode="auto">
              <a:xfrm flipV="1">
                <a:off x="842" y="2457"/>
                <a:ext cx="1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8" name="Line 170"/>
              <p:cNvSpPr>
                <a:spLocks noChangeShapeType="1"/>
              </p:cNvSpPr>
              <p:nvPr/>
            </p:nvSpPr>
            <p:spPr bwMode="auto">
              <a:xfrm flipV="1">
                <a:off x="853" y="2440"/>
                <a:ext cx="11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49" name="Line 171"/>
              <p:cNvSpPr>
                <a:spLocks noChangeShapeType="1"/>
              </p:cNvSpPr>
              <p:nvPr/>
            </p:nvSpPr>
            <p:spPr bwMode="auto">
              <a:xfrm flipV="1">
                <a:off x="864" y="2423"/>
                <a:ext cx="10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0" name="Line 172"/>
              <p:cNvSpPr>
                <a:spLocks noChangeShapeType="1"/>
              </p:cNvSpPr>
              <p:nvPr/>
            </p:nvSpPr>
            <p:spPr bwMode="auto">
              <a:xfrm flipV="1">
                <a:off x="874" y="2407"/>
                <a:ext cx="1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1" name="Line 173"/>
              <p:cNvSpPr>
                <a:spLocks noChangeShapeType="1"/>
              </p:cNvSpPr>
              <p:nvPr/>
            </p:nvSpPr>
            <p:spPr bwMode="auto">
              <a:xfrm flipV="1">
                <a:off x="885" y="2390"/>
                <a:ext cx="11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2" name="Line 174"/>
              <p:cNvSpPr>
                <a:spLocks noChangeShapeType="1"/>
              </p:cNvSpPr>
              <p:nvPr/>
            </p:nvSpPr>
            <p:spPr bwMode="auto">
              <a:xfrm flipV="1">
                <a:off x="896" y="2375"/>
                <a:ext cx="1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3" name="Line 175"/>
              <p:cNvSpPr>
                <a:spLocks noChangeShapeType="1"/>
              </p:cNvSpPr>
              <p:nvPr/>
            </p:nvSpPr>
            <p:spPr bwMode="auto">
              <a:xfrm flipV="1">
                <a:off x="907" y="2358"/>
                <a:ext cx="11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4" name="Line 176"/>
              <p:cNvSpPr>
                <a:spLocks noChangeShapeType="1"/>
              </p:cNvSpPr>
              <p:nvPr/>
            </p:nvSpPr>
            <p:spPr bwMode="auto">
              <a:xfrm flipV="1">
                <a:off x="918" y="2343"/>
                <a:ext cx="1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5" name="Line 177"/>
              <p:cNvSpPr>
                <a:spLocks noChangeShapeType="1"/>
              </p:cNvSpPr>
              <p:nvPr/>
            </p:nvSpPr>
            <p:spPr bwMode="auto">
              <a:xfrm flipV="1">
                <a:off x="929" y="2327"/>
                <a:ext cx="1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6" name="Line 178"/>
              <p:cNvSpPr>
                <a:spLocks noChangeShapeType="1"/>
              </p:cNvSpPr>
              <p:nvPr/>
            </p:nvSpPr>
            <p:spPr bwMode="auto">
              <a:xfrm flipV="1">
                <a:off x="940" y="2310"/>
                <a:ext cx="11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7" name="Line 179"/>
              <p:cNvSpPr>
                <a:spLocks noChangeShapeType="1"/>
              </p:cNvSpPr>
              <p:nvPr/>
            </p:nvSpPr>
            <p:spPr bwMode="auto">
              <a:xfrm flipV="1">
                <a:off x="951" y="2296"/>
                <a:ext cx="10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8" name="Line 180"/>
              <p:cNvSpPr>
                <a:spLocks noChangeShapeType="1"/>
              </p:cNvSpPr>
              <p:nvPr/>
            </p:nvSpPr>
            <p:spPr bwMode="auto">
              <a:xfrm flipV="1">
                <a:off x="961" y="2281"/>
                <a:ext cx="1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59" name="Line 181"/>
              <p:cNvSpPr>
                <a:spLocks noChangeShapeType="1"/>
              </p:cNvSpPr>
              <p:nvPr/>
            </p:nvSpPr>
            <p:spPr bwMode="auto">
              <a:xfrm flipV="1">
                <a:off x="972" y="2265"/>
                <a:ext cx="12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0" name="Line 182"/>
              <p:cNvSpPr>
                <a:spLocks noChangeShapeType="1"/>
              </p:cNvSpPr>
              <p:nvPr/>
            </p:nvSpPr>
            <p:spPr bwMode="auto">
              <a:xfrm flipV="1">
                <a:off x="984" y="2251"/>
                <a:ext cx="11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1" name="Line 183"/>
              <p:cNvSpPr>
                <a:spLocks noChangeShapeType="1"/>
              </p:cNvSpPr>
              <p:nvPr/>
            </p:nvSpPr>
            <p:spPr bwMode="auto">
              <a:xfrm flipV="1">
                <a:off x="995" y="2236"/>
                <a:ext cx="1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2" name="Line 184"/>
              <p:cNvSpPr>
                <a:spLocks noChangeShapeType="1"/>
              </p:cNvSpPr>
              <p:nvPr/>
            </p:nvSpPr>
            <p:spPr bwMode="auto">
              <a:xfrm flipV="1">
                <a:off x="1005" y="2220"/>
                <a:ext cx="1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3" name="Line 185"/>
              <p:cNvSpPr>
                <a:spLocks noChangeShapeType="1"/>
              </p:cNvSpPr>
              <p:nvPr/>
            </p:nvSpPr>
            <p:spPr bwMode="auto">
              <a:xfrm flipV="1">
                <a:off x="1016" y="2207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4" name="Line 186"/>
              <p:cNvSpPr>
                <a:spLocks noChangeShapeType="1"/>
              </p:cNvSpPr>
              <p:nvPr/>
            </p:nvSpPr>
            <p:spPr bwMode="auto">
              <a:xfrm flipV="1">
                <a:off x="1027" y="2192"/>
                <a:ext cx="10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5" name="Line 187"/>
              <p:cNvSpPr>
                <a:spLocks noChangeShapeType="1"/>
              </p:cNvSpPr>
              <p:nvPr/>
            </p:nvSpPr>
            <p:spPr bwMode="auto">
              <a:xfrm flipV="1">
                <a:off x="1037" y="2177"/>
                <a:ext cx="12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6" name="Line 188"/>
              <p:cNvSpPr>
                <a:spLocks noChangeShapeType="1"/>
              </p:cNvSpPr>
              <p:nvPr/>
            </p:nvSpPr>
            <p:spPr bwMode="auto">
              <a:xfrm flipV="1">
                <a:off x="1049" y="2164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7" name="Line 189"/>
              <p:cNvSpPr>
                <a:spLocks noChangeShapeType="1"/>
              </p:cNvSpPr>
              <p:nvPr/>
            </p:nvSpPr>
            <p:spPr bwMode="auto">
              <a:xfrm flipV="1">
                <a:off x="1060" y="2149"/>
                <a:ext cx="1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8" name="Line 190"/>
              <p:cNvSpPr>
                <a:spLocks noChangeShapeType="1"/>
              </p:cNvSpPr>
              <p:nvPr/>
            </p:nvSpPr>
            <p:spPr bwMode="auto">
              <a:xfrm flipV="1">
                <a:off x="1071" y="2136"/>
                <a:ext cx="10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69" name="Line 191"/>
              <p:cNvSpPr>
                <a:spLocks noChangeShapeType="1"/>
              </p:cNvSpPr>
              <p:nvPr/>
            </p:nvSpPr>
            <p:spPr bwMode="auto">
              <a:xfrm flipV="1">
                <a:off x="1081" y="2122"/>
                <a:ext cx="11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0" name="Line 192"/>
              <p:cNvSpPr>
                <a:spLocks noChangeShapeType="1"/>
              </p:cNvSpPr>
              <p:nvPr/>
            </p:nvSpPr>
            <p:spPr bwMode="auto">
              <a:xfrm flipV="1">
                <a:off x="1092" y="2108"/>
                <a:ext cx="11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1" name="Line 193"/>
              <p:cNvSpPr>
                <a:spLocks noChangeShapeType="1"/>
              </p:cNvSpPr>
              <p:nvPr/>
            </p:nvSpPr>
            <p:spPr bwMode="auto">
              <a:xfrm flipV="1">
                <a:off x="1103" y="2095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2" name="Line 194"/>
              <p:cNvSpPr>
                <a:spLocks noChangeShapeType="1"/>
              </p:cNvSpPr>
              <p:nvPr/>
            </p:nvSpPr>
            <p:spPr bwMode="auto">
              <a:xfrm flipV="1">
                <a:off x="1114" y="2081"/>
                <a:ext cx="10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3" name="Line 195"/>
              <p:cNvSpPr>
                <a:spLocks noChangeShapeType="1"/>
              </p:cNvSpPr>
              <p:nvPr/>
            </p:nvSpPr>
            <p:spPr bwMode="auto">
              <a:xfrm flipV="1">
                <a:off x="1124" y="2068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4" name="Line 196"/>
              <p:cNvSpPr>
                <a:spLocks noChangeShapeType="1"/>
              </p:cNvSpPr>
              <p:nvPr/>
            </p:nvSpPr>
            <p:spPr bwMode="auto">
              <a:xfrm flipV="1">
                <a:off x="1135" y="2055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5" name="Line 197"/>
              <p:cNvSpPr>
                <a:spLocks noChangeShapeType="1"/>
              </p:cNvSpPr>
              <p:nvPr/>
            </p:nvSpPr>
            <p:spPr bwMode="auto">
              <a:xfrm flipV="1">
                <a:off x="1146" y="2042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6" name="Line 198"/>
              <p:cNvSpPr>
                <a:spLocks noChangeShapeType="1"/>
              </p:cNvSpPr>
              <p:nvPr/>
            </p:nvSpPr>
            <p:spPr bwMode="auto">
              <a:xfrm flipV="1">
                <a:off x="1157" y="2029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7" name="Line 199"/>
              <p:cNvSpPr>
                <a:spLocks noChangeShapeType="1"/>
              </p:cNvSpPr>
              <p:nvPr/>
            </p:nvSpPr>
            <p:spPr bwMode="auto">
              <a:xfrm flipV="1">
                <a:off x="1168" y="2016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8" name="Line 200"/>
              <p:cNvSpPr>
                <a:spLocks noChangeShapeType="1"/>
              </p:cNvSpPr>
              <p:nvPr/>
            </p:nvSpPr>
            <p:spPr bwMode="auto">
              <a:xfrm flipV="1">
                <a:off x="1179" y="2004"/>
                <a:ext cx="12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79" name="Line 201"/>
              <p:cNvSpPr>
                <a:spLocks noChangeShapeType="1"/>
              </p:cNvSpPr>
              <p:nvPr/>
            </p:nvSpPr>
            <p:spPr bwMode="auto">
              <a:xfrm flipV="1">
                <a:off x="1191" y="1991"/>
                <a:ext cx="10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0" name="Line 202"/>
              <p:cNvSpPr>
                <a:spLocks noChangeShapeType="1"/>
              </p:cNvSpPr>
              <p:nvPr/>
            </p:nvSpPr>
            <p:spPr bwMode="auto">
              <a:xfrm flipV="1">
                <a:off x="1201" y="1979"/>
                <a:ext cx="1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1" name="Line 203"/>
              <p:cNvSpPr>
                <a:spLocks noChangeShapeType="1"/>
              </p:cNvSpPr>
              <p:nvPr/>
            </p:nvSpPr>
            <p:spPr bwMode="auto">
              <a:xfrm flipV="1">
                <a:off x="1212" y="1967"/>
                <a:ext cx="1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2" name="Line 204"/>
              <p:cNvSpPr>
                <a:spLocks noChangeShapeType="1"/>
              </p:cNvSpPr>
              <p:nvPr/>
            </p:nvSpPr>
            <p:spPr bwMode="auto">
              <a:xfrm flipV="1">
                <a:off x="1223" y="1954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3" name="Line 205"/>
              <p:cNvSpPr>
                <a:spLocks noChangeShapeType="1"/>
              </p:cNvSpPr>
              <p:nvPr/>
            </p:nvSpPr>
            <p:spPr bwMode="auto">
              <a:xfrm flipV="1">
                <a:off x="1234" y="1943"/>
                <a:ext cx="10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4" name="Line 206"/>
              <p:cNvSpPr>
                <a:spLocks noChangeShapeType="1"/>
              </p:cNvSpPr>
              <p:nvPr/>
            </p:nvSpPr>
            <p:spPr bwMode="auto">
              <a:xfrm flipV="1">
                <a:off x="1244" y="1930"/>
                <a:ext cx="1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5" name="Line 207"/>
              <p:cNvSpPr>
                <a:spLocks noChangeShapeType="1"/>
              </p:cNvSpPr>
              <p:nvPr/>
            </p:nvSpPr>
            <p:spPr bwMode="auto">
              <a:xfrm flipV="1">
                <a:off x="1255" y="1919"/>
                <a:ext cx="11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6" name="Line 208"/>
              <p:cNvSpPr>
                <a:spLocks noChangeShapeType="1"/>
              </p:cNvSpPr>
              <p:nvPr/>
            </p:nvSpPr>
            <p:spPr bwMode="auto">
              <a:xfrm flipV="1">
                <a:off x="1266" y="1907"/>
                <a:ext cx="1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7" name="Line 209"/>
              <p:cNvSpPr>
                <a:spLocks noChangeShapeType="1"/>
              </p:cNvSpPr>
              <p:nvPr/>
            </p:nvSpPr>
            <p:spPr bwMode="auto">
              <a:xfrm flipV="1">
                <a:off x="1277" y="1895"/>
                <a:ext cx="10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8" name="Line 210"/>
              <p:cNvSpPr>
                <a:spLocks noChangeShapeType="1"/>
              </p:cNvSpPr>
              <p:nvPr/>
            </p:nvSpPr>
            <p:spPr bwMode="auto">
              <a:xfrm flipV="1">
                <a:off x="1287" y="1883"/>
                <a:ext cx="1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89" name="Line 211"/>
              <p:cNvSpPr>
                <a:spLocks noChangeShapeType="1"/>
              </p:cNvSpPr>
              <p:nvPr/>
            </p:nvSpPr>
            <p:spPr bwMode="auto">
              <a:xfrm flipV="1">
                <a:off x="1298" y="1873"/>
                <a:ext cx="11" cy="1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90" name="Line 212"/>
              <p:cNvSpPr>
                <a:spLocks noChangeShapeType="1"/>
              </p:cNvSpPr>
              <p:nvPr/>
            </p:nvSpPr>
            <p:spPr bwMode="auto">
              <a:xfrm flipV="1">
                <a:off x="1309" y="1861"/>
                <a:ext cx="1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91" name="Line 213"/>
              <p:cNvSpPr>
                <a:spLocks noChangeShapeType="1"/>
              </p:cNvSpPr>
              <p:nvPr/>
            </p:nvSpPr>
            <p:spPr bwMode="auto">
              <a:xfrm flipV="1">
                <a:off x="1320" y="1850"/>
                <a:ext cx="11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92" name="Line 214"/>
              <p:cNvSpPr>
                <a:spLocks noChangeShapeType="1"/>
              </p:cNvSpPr>
              <p:nvPr/>
            </p:nvSpPr>
            <p:spPr bwMode="auto">
              <a:xfrm flipV="1">
                <a:off x="1331" y="1839"/>
                <a:ext cx="11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31760" name="Line 215"/>
            <p:cNvSpPr>
              <a:spLocks noChangeShapeType="1"/>
            </p:cNvSpPr>
            <p:nvPr/>
          </p:nvSpPr>
          <p:spPr bwMode="auto">
            <a:xfrm flipV="1">
              <a:off x="1342" y="2053"/>
              <a:ext cx="11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61" name="Line 216"/>
            <p:cNvSpPr>
              <a:spLocks noChangeShapeType="1"/>
            </p:cNvSpPr>
            <p:nvPr/>
          </p:nvSpPr>
          <p:spPr bwMode="auto">
            <a:xfrm flipV="1">
              <a:off x="1353" y="2042"/>
              <a:ext cx="10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62" name="Line 217"/>
            <p:cNvSpPr>
              <a:spLocks noChangeShapeType="1"/>
            </p:cNvSpPr>
            <p:nvPr/>
          </p:nvSpPr>
          <p:spPr bwMode="auto">
            <a:xfrm flipV="1">
              <a:off x="1363" y="2032"/>
              <a:ext cx="12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63" name="Line 218"/>
            <p:cNvSpPr>
              <a:spLocks noChangeShapeType="1"/>
            </p:cNvSpPr>
            <p:nvPr/>
          </p:nvSpPr>
          <p:spPr bwMode="auto">
            <a:xfrm flipV="1">
              <a:off x="1375" y="2021"/>
              <a:ext cx="11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64" name="Line 219"/>
            <p:cNvSpPr>
              <a:spLocks noChangeShapeType="1"/>
            </p:cNvSpPr>
            <p:nvPr/>
          </p:nvSpPr>
          <p:spPr bwMode="auto">
            <a:xfrm flipV="1">
              <a:off x="1386" y="2010"/>
              <a:ext cx="11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65" name="Line 220"/>
            <p:cNvSpPr>
              <a:spLocks noChangeShapeType="1"/>
            </p:cNvSpPr>
            <p:nvPr/>
          </p:nvSpPr>
          <p:spPr bwMode="auto">
            <a:xfrm flipV="1">
              <a:off x="1397" y="2000"/>
              <a:ext cx="10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66" name="Line 221"/>
            <p:cNvSpPr>
              <a:spLocks noChangeShapeType="1"/>
            </p:cNvSpPr>
            <p:nvPr/>
          </p:nvSpPr>
          <p:spPr bwMode="auto">
            <a:xfrm flipV="1">
              <a:off x="1418" y="1980"/>
              <a:ext cx="1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67" name="Line 222"/>
            <p:cNvSpPr>
              <a:spLocks noChangeShapeType="1"/>
            </p:cNvSpPr>
            <p:nvPr/>
          </p:nvSpPr>
          <p:spPr bwMode="auto">
            <a:xfrm flipV="1">
              <a:off x="1429" y="1969"/>
              <a:ext cx="11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68" name="Line 223"/>
            <p:cNvSpPr>
              <a:spLocks noChangeShapeType="1"/>
            </p:cNvSpPr>
            <p:nvPr/>
          </p:nvSpPr>
          <p:spPr bwMode="auto">
            <a:xfrm flipV="1">
              <a:off x="1440" y="1959"/>
              <a:ext cx="10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69" name="Line 224"/>
            <p:cNvSpPr>
              <a:spLocks noChangeShapeType="1"/>
            </p:cNvSpPr>
            <p:nvPr/>
          </p:nvSpPr>
          <p:spPr bwMode="auto">
            <a:xfrm flipV="1">
              <a:off x="1450" y="1949"/>
              <a:ext cx="12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70" name="Line 225"/>
            <p:cNvSpPr>
              <a:spLocks noChangeShapeType="1"/>
            </p:cNvSpPr>
            <p:nvPr/>
          </p:nvSpPr>
          <p:spPr bwMode="auto">
            <a:xfrm flipV="1">
              <a:off x="1462" y="1939"/>
              <a:ext cx="11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71" name="Line 226"/>
            <p:cNvSpPr>
              <a:spLocks noChangeShapeType="1"/>
            </p:cNvSpPr>
            <p:nvPr/>
          </p:nvSpPr>
          <p:spPr bwMode="auto">
            <a:xfrm flipV="1">
              <a:off x="1473" y="1929"/>
              <a:ext cx="10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72" name="Line 227"/>
            <p:cNvSpPr>
              <a:spLocks noChangeShapeType="1"/>
            </p:cNvSpPr>
            <p:nvPr/>
          </p:nvSpPr>
          <p:spPr bwMode="auto">
            <a:xfrm flipV="1">
              <a:off x="1483" y="1919"/>
              <a:ext cx="11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73" name="Line 228"/>
            <p:cNvSpPr>
              <a:spLocks noChangeShapeType="1"/>
            </p:cNvSpPr>
            <p:nvPr/>
          </p:nvSpPr>
          <p:spPr bwMode="auto">
            <a:xfrm flipV="1">
              <a:off x="1494" y="1910"/>
              <a:ext cx="1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74" name="Line 229"/>
            <p:cNvSpPr>
              <a:spLocks noChangeShapeType="1"/>
            </p:cNvSpPr>
            <p:nvPr/>
          </p:nvSpPr>
          <p:spPr bwMode="auto">
            <a:xfrm flipV="1">
              <a:off x="1505" y="1901"/>
              <a:ext cx="1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75" name="Line 230"/>
            <p:cNvSpPr>
              <a:spLocks noChangeShapeType="1"/>
            </p:cNvSpPr>
            <p:nvPr/>
          </p:nvSpPr>
          <p:spPr bwMode="auto">
            <a:xfrm flipV="1">
              <a:off x="1516" y="1891"/>
              <a:ext cx="10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76" name="Line 231"/>
            <p:cNvSpPr>
              <a:spLocks noChangeShapeType="1"/>
            </p:cNvSpPr>
            <p:nvPr/>
          </p:nvSpPr>
          <p:spPr bwMode="auto">
            <a:xfrm flipV="1">
              <a:off x="1526" y="1881"/>
              <a:ext cx="11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77" name="Line 232"/>
            <p:cNvSpPr>
              <a:spLocks noChangeShapeType="1"/>
            </p:cNvSpPr>
            <p:nvPr/>
          </p:nvSpPr>
          <p:spPr bwMode="auto">
            <a:xfrm flipV="1">
              <a:off x="1548" y="1864"/>
              <a:ext cx="12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78" name="Line 233"/>
            <p:cNvSpPr>
              <a:spLocks noChangeShapeType="1"/>
            </p:cNvSpPr>
            <p:nvPr/>
          </p:nvSpPr>
          <p:spPr bwMode="auto">
            <a:xfrm flipV="1">
              <a:off x="1560" y="1854"/>
              <a:ext cx="10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79" name="Line 234"/>
            <p:cNvSpPr>
              <a:spLocks noChangeShapeType="1"/>
            </p:cNvSpPr>
            <p:nvPr/>
          </p:nvSpPr>
          <p:spPr bwMode="auto">
            <a:xfrm flipV="1">
              <a:off x="1570" y="1846"/>
              <a:ext cx="1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80" name="Line 235"/>
            <p:cNvSpPr>
              <a:spLocks noChangeShapeType="1"/>
            </p:cNvSpPr>
            <p:nvPr/>
          </p:nvSpPr>
          <p:spPr bwMode="auto">
            <a:xfrm flipV="1">
              <a:off x="1581" y="1836"/>
              <a:ext cx="12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81" name="Line 236"/>
            <p:cNvSpPr>
              <a:spLocks noChangeShapeType="1"/>
            </p:cNvSpPr>
            <p:nvPr/>
          </p:nvSpPr>
          <p:spPr bwMode="auto">
            <a:xfrm flipV="1">
              <a:off x="1593" y="1828"/>
              <a:ext cx="10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82" name="Line 237"/>
            <p:cNvSpPr>
              <a:spLocks noChangeShapeType="1"/>
            </p:cNvSpPr>
            <p:nvPr/>
          </p:nvSpPr>
          <p:spPr bwMode="auto">
            <a:xfrm flipV="1">
              <a:off x="1603" y="1819"/>
              <a:ext cx="1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83" name="Line 238"/>
            <p:cNvSpPr>
              <a:spLocks noChangeShapeType="1"/>
            </p:cNvSpPr>
            <p:nvPr/>
          </p:nvSpPr>
          <p:spPr bwMode="auto">
            <a:xfrm flipV="1">
              <a:off x="1614" y="1811"/>
              <a:ext cx="1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84" name="Line 239"/>
            <p:cNvSpPr>
              <a:spLocks noChangeShapeType="1"/>
            </p:cNvSpPr>
            <p:nvPr/>
          </p:nvSpPr>
          <p:spPr bwMode="auto">
            <a:xfrm flipV="1">
              <a:off x="1625" y="1802"/>
              <a:ext cx="1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85" name="Line 240"/>
            <p:cNvSpPr>
              <a:spLocks noChangeShapeType="1"/>
            </p:cNvSpPr>
            <p:nvPr/>
          </p:nvSpPr>
          <p:spPr bwMode="auto">
            <a:xfrm flipV="1">
              <a:off x="1636" y="1793"/>
              <a:ext cx="10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86" name="Line 241"/>
            <p:cNvSpPr>
              <a:spLocks noChangeShapeType="1"/>
            </p:cNvSpPr>
            <p:nvPr/>
          </p:nvSpPr>
          <p:spPr bwMode="auto">
            <a:xfrm flipV="1">
              <a:off x="1646" y="1785"/>
              <a:ext cx="1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87" name="Line 242"/>
            <p:cNvSpPr>
              <a:spLocks noChangeShapeType="1"/>
            </p:cNvSpPr>
            <p:nvPr/>
          </p:nvSpPr>
          <p:spPr bwMode="auto">
            <a:xfrm flipV="1">
              <a:off x="1657" y="1777"/>
              <a:ext cx="1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88" name="Line 243"/>
            <p:cNvSpPr>
              <a:spLocks noChangeShapeType="1"/>
            </p:cNvSpPr>
            <p:nvPr/>
          </p:nvSpPr>
          <p:spPr bwMode="auto">
            <a:xfrm flipV="1">
              <a:off x="1668" y="1768"/>
              <a:ext cx="1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89" name="Line 244"/>
            <p:cNvSpPr>
              <a:spLocks noChangeShapeType="1"/>
            </p:cNvSpPr>
            <p:nvPr/>
          </p:nvSpPr>
          <p:spPr bwMode="auto">
            <a:xfrm flipV="1">
              <a:off x="1679" y="1760"/>
              <a:ext cx="10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90" name="Line 245"/>
            <p:cNvSpPr>
              <a:spLocks noChangeShapeType="1"/>
            </p:cNvSpPr>
            <p:nvPr/>
          </p:nvSpPr>
          <p:spPr bwMode="auto">
            <a:xfrm flipV="1">
              <a:off x="1689" y="1753"/>
              <a:ext cx="11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91" name="Line 246"/>
            <p:cNvSpPr>
              <a:spLocks noChangeShapeType="1"/>
            </p:cNvSpPr>
            <p:nvPr/>
          </p:nvSpPr>
          <p:spPr bwMode="auto">
            <a:xfrm flipV="1">
              <a:off x="1700" y="1744"/>
              <a:ext cx="1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92" name="Line 247"/>
            <p:cNvSpPr>
              <a:spLocks noChangeShapeType="1"/>
            </p:cNvSpPr>
            <p:nvPr/>
          </p:nvSpPr>
          <p:spPr bwMode="auto">
            <a:xfrm flipV="1">
              <a:off x="1723" y="1729"/>
              <a:ext cx="10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93" name="Line 248"/>
            <p:cNvSpPr>
              <a:spLocks noChangeShapeType="1"/>
            </p:cNvSpPr>
            <p:nvPr/>
          </p:nvSpPr>
          <p:spPr bwMode="auto">
            <a:xfrm flipV="1">
              <a:off x="1733" y="1721"/>
              <a:ext cx="1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94" name="Line 249"/>
            <p:cNvSpPr>
              <a:spLocks noChangeShapeType="1"/>
            </p:cNvSpPr>
            <p:nvPr/>
          </p:nvSpPr>
          <p:spPr bwMode="auto">
            <a:xfrm flipV="1">
              <a:off x="1744" y="1713"/>
              <a:ext cx="1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95" name="Line 250"/>
            <p:cNvSpPr>
              <a:spLocks noChangeShapeType="1"/>
            </p:cNvSpPr>
            <p:nvPr/>
          </p:nvSpPr>
          <p:spPr bwMode="auto">
            <a:xfrm flipV="1">
              <a:off x="1755" y="1705"/>
              <a:ext cx="1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96" name="Line 251"/>
            <p:cNvSpPr>
              <a:spLocks noChangeShapeType="1"/>
            </p:cNvSpPr>
            <p:nvPr/>
          </p:nvSpPr>
          <p:spPr bwMode="auto">
            <a:xfrm flipV="1">
              <a:off x="1766" y="1698"/>
              <a:ext cx="11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97" name="Line 252"/>
            <p:cNvSpPr>
              <a:spLocks noChangeShapeType="1"/>
            </p:cNvSpPr>
            <p:nvPr/>
          </p:nvSpPr>
          <p:spPr bwMode="auto">
            <a:xfrm flipV="1">
              <a:off x="1777" y="1690"/>
              <a:ext cx="1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98" name="Line 253"/>
            <p:cNvSpPr>
              <a:spLocks noChangeShapeType="1"/>
            </p:cNvSpPr>
            <p:nvPr/>
          </p:nvSpPr>
          <p:spPr bwMode="auto">
            <a:xfrm flipV="1">
              <a:off x="1788" y="1683"/>
              <a:ext cx="11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799" name="Line 254"/>
            <p:cNvSpPr>
              <a:spLocks noChangeShapeType="1"/>
            </p:cNvSpPr>
            <p:nvPr/>
          </p:nvSpPr>
          <p:spPr bwMode="auto">
            <a:xfrm flipV="1">
              <a:off x="1799" y="1676"/>
              <a:ext cx="10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00" name="Line 255"/>
            <p:cNvSpPr>
              <a:spLocks noChangeShapeType="1"/>
            </p:cNvSpPr>
            <p:nvPr/>
          </p:nvSpPr>
          <p:spPr bwMode="auto">
            <a:xfrm flipV="1">
              <a:off x="1809" y="1668"/>
              <a:ext cx="1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01" name="Line 256"/>
            <p:cNvSpPr>
              <a:spLocks noChangeShapeType="1"/>
            </p:cNvSpPr>
            <p:nvPr/>
          </p:nvSpPr>
          <p:spPr bwMode="auto">
            <a:xfrm flipV="1">
              <a:off x="1820" y="1661"/>
              <a:ext cx="11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02" name="Line 257"/>
            <p:cNvSpPr>
              <a:spLocks noChangeShapeType="1"/>
            </p:cNvSpPr>
            <p:nvPr/>
          </p:nvSpPr>
          <p:spPr bwMode="auto">
            <a:xfrm flipV="1">
              <a:off x="1831" y="1654"/>
              <a:ext cx="11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03" name="Line 258"/>
            <p:cNvSpPr>
              <a:spLocks noChangeShapeType="1"/>
            </p:cNvSpPr>
            <p:nvPr/>
          </p:nvSpPr>
          <p:spPr bwMode="auto">
            <a:xfrm flipV="1">
              <a:off x="1842" y="1646"/>
              <a:ext cx="10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04" name="Line 259"/>
            <p:cNvSpPr>
              <a:spLocks noChangeShapeType="1"/>
            </p:cNvSpPr>
            <p:nvPr/>
          </p:nvSpPr>
          <p:spPr bwMode="auto">
            <a:xfrm flipV="1">
              <a:off x="1852" y="1640"/>
              <a:ext cx="12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05" name="Line 260"/>
            <p:cNvSpPr>
              <a:spLocks noChangeShapeType="1"/>
            </p:cNvSpPr>
            <p:nvPr/>
          </p:nvSpPr>
          <p:spPr bwMode="auto">
            <a:xfrm flipV="1">
              <a:off x="1875" y="1626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06" name="Line 261"/>
            <p:cNvSpPr>
              <a:spLocks noChangeShapeType="1"/>
            </p:cNvSpPr>
            <p:nvPr/>
          </p:nvSpPr>
          <p:spPr bwMode="auto">
            <a:xfrm flipV="1">
              <a:off x="1886" y="1620"/>
              <a:ext cx="10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07" name="Line 262"/>
            <p:cNvSpPr>
              <a:spLocks noChangeShapeType="1"/>
            </p:cNvSpPr>
            <p:nvPr/>
          </p:nvSpPr>
          <p:spPr bwMode="auto">
            <a:xfrm flipV="1">
              <a:off x="1896" y="1612"/>
              <a:ext cx="1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08" name="Line 263"/>
            <p:cNvSpPr>
              <a:spLocks noChangeShapeType="1"/>
            </p:cNvSpPr>
            <p:nvPr/>
          </p:nvSpPr>
          <p:spPr bwMode="auto">
            <a:xfrm flipV="1">
              <a:off x="1907" y="1606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09" name="Line 264"/>
            <p:cNvSpPr>
              <a:spLocks noChangeShapeType="1"/>
            </p:cNvSpPr>
            <p:nvPr/>
          </p:nvSpPr>
          <p:spPr bwMode="auto">
            <a:xfrm flipV="1">
              <a:off x="1918" y="1599"/>
              <a:ext cx="10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10" name="Line 265"/>
            <p:cNvSpPr>
              <a:spLocks noChangeShapeType="1"/>
            </p:cNvSpPr>
            <p:nvPr/>
          </p:nvSpPr>
          <p:spPr bwMode="auto">
            <a:xfrm flipV="1">
              <a:off x="1928" y="1593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11" name="Line 266"/>
            <p:cNvSpPr>
              <a:spLocks noChangeShapeType="1"/>
            </p:cNvSpPr>
            <p:nvPr/>
          </p:nvSpPr>
          <p:spPr bwMode="auto">
            <a:xfrm flipV="1">
              <a:off x="1939" y="1586"/>
              <a:ext cx="12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12" name="Line 267"/>
            <p:cNvSpPr>
              <a:spLocks noChangeShapeType="1"/>
            </p:cNvSpPr>
            <p:nvPr/>
          </p:nvSpPr>
          <p:spPr bwMode="auto">
            <a:xfrm flipV="1">
              <a:off x="1951" y="1579"/>
              <a:ext cx="11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13" name="Line 268"/>
            <p:cNvSpPr>
              <a:spLocks noChangeShapeType="1"/>
            </p:cNvSpPr>
            <p:nvPr/>
          </p:nvSpPr>
          <p:spPr bwMode="auto">
            <a:xfrm flipV="1">
              <a:off x="1962" y="1574"/>
              <a:ext cx="10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14" name="Line 269"/>
            <p:cNvSpPr>
              <a:spLocks noChangeShapeType="1"/>
            </p:cNvSpPr>
            <p:nvPr/>
          </p:nvSpPr>
          <p:spPr bwMode="auto">
            <a:xfrm flipV="1">
              <a:off x="1983" y="1561"/>
              <a:ext cx="12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15" name="Line 270"/>
            <p:cNvSpPr>
              <a:spLocks noChangeShapeType="1"/>
            </p:cNvSpPr>
            <p:nvPr/>
          </p:nvSpPr>
          <p:spPr bwMode="auto">
            <a:xfrm flipV="1">
              <a:off x="1995" y="1555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16" name="Line 271"/>
            <p:cNvSpPr>
              <a:spLocks noChangeShapeType="1"/>
            </p:cNvSpPr>
            <p:nvPr/>
          </p:nvSpPr>
          <p:spPr bwMode="auto">
            <a:xfrm flipV="1">
              <a:off x="2006" y="1549"/>
              <a:ext cx="10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17" name="Line 272"/>
            <p:cNvSpPr>
              <a:spLocks noChangeShapeType="1"/>
            </p:cNvSpPr>
            <p:nvPr/>
          </p:nvSpPr>
          <p:spPr bwMode="auto">
            <a:xfrm flipV="1">
              <a:off x="2016" y="1542"/>
              <a:ext cx="11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18" name="Line 273"/>
            <p:cNvSpPr>
              <a:spLocks noChangeShapeType="1"/>
            </p:cNvSpPr>
            <p:nvPr/>
          </p:nvSpPr>
          <p:spPr bwMode="auto">
            <a:xfrm flipV="1">
              <a:off x="2027" y="1536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19" name="Line 274"/>
            <p:cNvSpPr>
              <a:spLocks noChangeShapeType="1"/>
            </p:cNvSpPr>
            <p:nvPr/>
          </p:nvSpPr>
          <p:spPr bwMode="auto">
            <a:xfrm flipV="1">
              <a:off x="2038" y="1530"/>
              <a:ext cx="10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20" name="Line 275"/>
            <p:cNvSpPr>
              <a:spLocks noChangeShapeType="1"/>
            </p:cNvSpPr>
            <p:nvPr/>
          </p:nvSpPr>
          <p:spPr bwMode="auto">
            <a:xfrm flipV="1">
              <a:off x="2048" y="1524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21" name="Line 276"/>
            <p:cNvSpPr>
              <a:spLocks noChangeShapeType="1"/>
            </p:cNvSpPr>
            <p:nvPr/>
          </p:nvSpPr>
          <p:spPr bwMode="auto">
            <a:xfrm flipV="1">
              <a:off x="2059" y="1518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22" name="Line 277"/>
            <p:cNvSpPr>
              <a:spLocks noChangeShapeType="1"/>
            </p:cNvSpPr>
            <p:nvPr/>
          </p:nvSpPr>
          <p:spPr bwMode="auto">
            <a:xfrm flipV="1">
              <a:off x="2070" y="1512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23" name="Line 278"/>
            <p:cNvSpPr>
              <a:spLocks noChangeShapeType="1"/>
            </p:cNvSpPr>
            <p:nvPr/>
          </p:nvSpPr>
          <p:spPr bwMode="auto">
            <a:xfrm flipV="1">
              <a:off x="2081" y="1507"/>
              <a:ext cx="10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24" name="Line 279"/>
            <p:cNvSpPr>
              <a:spLocks noChangeShapeType="1"/>
            </p:cNvSpPr>
            <p:nvPr/>
          </p:nvSpPr>
          <p:spPr bwMode="auto">
            <a:xfrm flipV="1">
              <a:off x="2102" y="1495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25" name="Line 280"/>
            <p:cNvSpPr>
              <a:spLocks noChangeShapeType="1"/>
            </p:cNvSpPr>
            <p:nvPr/>
          </p:nvSpPr>
          <p:spPr bwMode="auto">
            <a:xfrm flipV="1">
              <a:off x="2113" y="1490"/>
              <a:ext cx="1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26" name="Line 281"/>
            <p:cNvSpPr>
              <a:spLocks noChangeShapeType="1"/>
            </p:cNvSpPr>
            <p:nvPr/>
          </p:nvSpPr>
          <p:spPr bwMode="auto">
            <a:xfrm flipV="1">
              <a:off x="2124" y="1485"/>
              <a:ext cx="1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27" name="Line 282"/>
            <p:cNvSpPr>
              <a:spLocks noChangeShapeType="1"/>
            </p:cNvSpPr>
            <p:nvPr/>
          </p:nvSpPr>
          <p:spPr bwMode="auto">
            <a:xfrm flipV="1">
              <a:off x="2135" y="1479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28" name="Line 283"/>
            <p:cNvSpPr>
              <a:spLocks noChangeShapeType="1"/>
            </p:cNvSpPr>
            <p:nvPr/>
          </p:nvSpPr>
          <p:spPr bwMode="auto">
            <a:xfrm flipV="1">
              <a:off x="2146" y="1473"/>
              <a:ext cx="12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29" name="Line 284"/>
            <p:cNvSpPr>
              <a:spLocks noChangeShapeType="1"/>
            </p:cNvSpPr>
            <p:nvPr/>
          </p:nvSpPr>
          <p:spPr bwMode="auto">
            <a:xfrm flipV="1">
              <a:off x="2158" y="1468"/>
              <a:ext cx="1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30" name="Line 285"/>
            <p:cNvSpPr>
              <a:spLocks noChangeShapeType="1"/>
            </p:cNvSpPr>
            <p:nvPr/>
          </p:nvSpPr>
          <p:spPr bwMode="auto">
            <a:xfrm flipV="1">
              <a:off x="2169" y="1463"/>
              <a:ext cx="10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31" name="Line 286"/>
            <p:cNvSpPr>
              <a:spLocks noChangeShapeType="1"/>
            </p:cNvSpPr>
            <p:nvPr/>
          </p:nvSpPr>
          <p:spPr bwMode="auto">
            <a:xfrm flipV="1">
              <a:off x="2179" y="1458"/>
              <a:ext cx="1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32" name="Line 287"/>
            <p:cNvSpPr>
              <a:spLocks noChangeShapeType="1"/>
            </p:cNvSpPr>
            <p:nvPr/>
          </p:nvSpPr>
          <p:spPr bwMode="auto">
            <a:xfrm flipV="1">
              <a:off x="2190" y="1452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33" name="Line 288"/>
            <p:cNvSpPr>
              <a:spLocks noChangeShapeType="1"/>
            </p:cNvSpPr>
            <p:nvPr/>
          </p:nvSpPr>
          <p:spPr bwMode="auto">
            <a:xfrm flipV="1">
              <a:off x="2211" y="1442"/>
              <a:ext cx="1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34" name="Line 289"/>
            <p:cNvSpPr>
              <a:spLocks noChangeShapeType="1"/>
            </p:cNvSpPr>
            <p:nvPr/>
          </p:nvSpPr>
          <p:spPr bwMode="auto">
            <a:xfrm flipV="1">
              <a:off x="2222" y="1438"/>
              <a:ext cx="1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35" name="Line 290"/>
            <p:cNvSpPr>
              <a:spLocks noChangeShapeType="1"/>
            </p:cNvSpPr>
            <p:nvPr/>
          </p:nvSpPr>
          <p:spPr bwMode="auto">
            <a:xfrm flipV="1">
              <a:off x="2233" y="1432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36" name="Line 291"/>
            <p:cNvSpPr>
              <a:spLocks noChangeShapeType="1"/>
            </p:cNvSpPr>
            <p:nvPr/>
          </p:nvSpPr>
          <p:spPr bwMode="auto">
            <a:xfrm flipV="1">
              <a:off x="2244" y="1427"/>
              <a:ext cx="10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37" name="Line 292"/>
            <p:cNvSpPr>
              <a:spLocks noChangeShapeType="1"/>
            </p:cNvSpPr>
            <p:nvPr/>
          </p:nvSpPr>
          <p:spPr bwMode="auto">
            <a:xfrm flipV="1">
              <a:off x="2254" y="1422"/>
              <a:ext cx="12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38" name="Line 293"/>
            <p:cNvSpPr>
              <a:spLocks noChangeShapeType="1"/>
            </p:cNvSpPr>
            <p:nvPr/>
          </p:nvSpPr>
          <p:spPr bwMode="auto">
            <a:xfrm flipV="1">
              <a:off x="2266" y="1417"/>
              <a:ext cx="1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39" name="Line 294"/>
            <p:cNvSpPr>
              <a:spLocks noChangeShapeType="1"/>
            </p:cNvSpPr>
            <p:nvPr/>
          </p:nvSpPr>
          <p:spPr bwMode="auto">
            <a:xfrm flipV="1">
              <a:off x="2277" y="1413"/>
              <a:ext cx="1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40" name="Line 295"/>
            <p:cNvSpPr>
              <a:spLocks noChangeShapeType="1"/>
            </p:cNvSpPr>
            <p:nvPr/>
          </p:nvSpPr>
          <p:spPr bwMode="auto">
            <a:xfrm flipV="1">
              <a:off x="2288" y="1407"/>
              <a:ext cx="10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41" name="Line 296"/>
            <p:cNvSpPr>
              <a:spLocks noChangeShapeType="1"/>
            </p:cNvSpPr>
            <p:nvPr/>
          </p:nvSpPr>
          <p:spPr bwMode="auto">
            <a:xfrm flipV="1">
              <a:off x="2298" y="1403"/>
              <a:ext cx="1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42" name="Line 297"/>
            <p:cNvSpPr>
              <a:spLocks noChangeShapeType="1"/>
            </p:cNvSpPr>
            <p:nvPr/>
          </p:nvSpPr>
          <p:spPr bwMode="auto">
            <a:xfrm flipV="1">
              <a:off x="2309" y="1398"/>
              <a:ext cx="1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43" name="Line 298"/>
            <p:cNvSpPr>
              <a:spLocks noChangeShapeType="1"/>
            </p:cNvSpPr>
            <p:nvPr/>
          </p:nvSpPr>
          <p:spPr bwMode="auto">
            <a:xfrm flipV="1">
              <a:off x="2320" y="1394"/>
              <a:ext cx="1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44" name="Line 299"/>
            <p:cNvSpPr>
              <a:spLocks noChangeShapeType="1"/>
            </p:cNvSpPr>
            <p:nvPr/>
          </p:nvSpPr>
          <p:spPr bwMode="auto">
            <a:xfrm flipV="1">
              <a:off x="2331" y="1389"/>
              <a:ext cx="1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45" name="Line 300"/>
            <p:cNvSpPr>
              <a:spLocks noChangeShapeType="1"/>
            </p:cNvSpPr>
            <p:nvPr/>
          </p:nvSpPr>
          <p:spPr bwMode="auto">
            <a:xfrm flipV="1">
              <a:off x="2342" y="1384"/>
              <a:ext cx="1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46" name="Line 301"/>
            <p:cNvSpPr>
              <a:spLocks noChangeShapeType="1"/>
            </p:cNvSpPr>
            <p:nvPr/>
          </p:nvSpPr>
          <p:spPr bwMode="auto">
            <a:xfrm flipV="1">
              <a:off x="2353" y="1380"/>
              <a:ext cx="1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47" name="Line 302"/>
            <p:cNvSpPr>
              <a:spLocks noChangeShapeType="1"/>
            </p:cNvSpPr>
            <p:nvPr/>
          </p:nvSpPr>
          <p:spPr bwMode="auto">
            <a:xfrm flipV="1">
              <a:off x="2364" y="1375"/>
              <a:ext cx="10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48" name="Line 303"/>
            <p:cNvSpPr>
              <a:spLocks noChangeShapeType="1"/>
            </p:cNvSpPr>
            <p:nvPr/>
          </p:nvSpPr>
          <p:spPr bwMode="auto">
            <a:xfrm flipV="1">
              <a:off x="2374" y="1372"/>
              <a:ext cx="11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49" name="Line 304"/>
            <p:cNvSpPr>
              <a:spLocks noChangeShapeType="1"/>
            </p:cNvSpPr>
            <p:nvPr/>
          </p:nvSpPr>
          <p:spPr bwMode="auto">
            <a:xfrm flipV="1">
              <a:off x="777" y="2354"/>
              <a:ext cx="502" cy="45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50" name="Line 305"/>
            <p:cNvSpPr>
              <a:spLocks noChangeShapeType="1"/>
            </p:cNvSpPr>
            <p:nvPr/>
          </p:nvSpPr>
          <p:spPr bwMode="auto">
            <a:xfrm flipV="1">
              <a:off x="1279" y="2260"/>
              <a:ext cx="106" cy="9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51" name="Line 306"/>
            <p:cNvSpPr>
              <a:spLocks noChangeShapeType="1"/>
            </p:cNvSpPr>
            <p:nvPr/>
          </p:nvSpPr>
          <p:spPr bwMode="auto">
            <a:xfrm flipV="1">
              <a:off x="1385" y="2115"/>
              <a:ext cx="162" cy="14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52" name="Line 307"/>
            <p:cNvSpPr>
              <a:spLocks noChangeShapeType="1"/>
            </p:cNvSpPr>
            <p:nvPr/>
          </p:nvSpPr>
          <p:spPr bwMode="auto">
            <a:xfrm flipV="1">
              <a:off x="1547" y="1908"/>
              <a:ext cx="229" cy="20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53" name="Line 308"/>
            <p:cNvSpPr>
              <a:spLocks noChangeShapeType="1"/>
            </p:cNvSpPr>
            <p:nvPr/>
          </p:nvSpPr>
          <p:spPr bwMode="auto">
            <a:xfrm flipV="1">
              <a:off x="1776" y="1613"/>
              <a:ext cx="329" cy="29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54" name="Line 309"/>
            <p:cNvSpPr>
              <a:spLocks noChangeShapeType="1"/>
            </p:cNvSpPr>
            <p:nvPr/>
          </p:nvSpPr>
          <p:spPr bwMode="auto">
            <a:xfrm flipV="1">
              <a:off x="2105" y="1351"/>
              <a:ext cx="292" cy="262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55" name="Line 310"/>
            <p:cNvSpPr>
              <a:spLocks noChangeShapeType="1"/>
            </p:cNvSpPr>
            <p:nvPr/>
          </p:nvSpPr>
          <p:spPr bwMode="auto">
            <a:xfrm>
              <a:off x="777" y="2793"/>
              <a:ext cx="1" cy="12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56" name="Line 311"/>
            <p:cNvSpPr>
              <a:spLocks noChangeShapeType="1"/>
            </p:cNvSpPr>
            <p:nvPr/>
          </p:nvSpPr>
          <p:spPr bwMode="auto">
            <a:xfrm>
              <a:off x="1279" y="2344"/>
              <a:ext cx="1" cy="1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57" name="Line 312"/>
            <p:cNvSpPr>
              <a:spLocks noChangeShapeType="1"/>
            </p:cNvSpPr>
            <p:nvPr/>
          </p:nvSpPr>
          <p:spPr bwMode="auto">
            <a:xfrm>
              <a:off x="1385" y="2249"/>
              <a:ext cx="1" cy="1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58" name="Line 313"/>
            <p:cNvSpPr>
              <a:spLocks noChangeShapeType="1"/>
            </p:cNvSpPr>
            <p:nvPr/>
          </p:nvSpPr>
          <p:spPr bwMode="auto">
            <a:xfrm>
              <a:off x="1547" y="2104"/>
              <a:ext cx="1" cy="12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59" name="Line 314"/>
            <p:cNvSpPr>
              <a:spLocks noChangeShapeType="1"/>
            </p:cNvSpPr>
            <p:nvPr/>
          </p:nvSpPr>
          <p:spPr bwMode="auto">
            <a:xfrm>
              <a:off x="1776" y="1897"/>
              <a:ext cx="1" cy="12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60" name="Line 315"/>
            <p:cNvSpPr>
              <a:spLocks noChangeShapeType="1"/>
            </p:cNvSpPr>
            <p:nvPr/>
          </p:nvSpPr>
          <p:spPr bwMode="auto">
            <a:xfrm>
              <a:off x="2105" y="1602"/>
              <a:ext cx="1" cy="12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61" name="Line 316"/>
            <p:cNvSpPr>
              <a:spLocks noChangeShapeType="1"/>
            </p:cNvSpPr>
            <p:nvPr/>
          </p:nvSpPr>
          <p:spPr bwMode="auto">
            <a:xfrm>
              <a:off x="2397" y="1341"/>
              <a:ext cx="1" cy="1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62" name="Rectangle 317"/>
            <p:cNvSpPr>
              <a:spLocks noChangeArrowheads="1"/>
            </p:cNvSpPr>
            <p:nvPr/>
          </p:nvSpPr>
          <p:spPr bwMode="auto">
            <a:xfrm>
              <a:off x="1355" y="997"/>
              <a:ext cx="54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00" b="1">
                  <a:solidFill>
                    <a:srgbClr val="000000"/>
                  </a:solidFill>
                </a:rPr>
                <a:t>ROC curve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63" name="Line 318"/>
            <p:cNvSpPr>
              <a:spLocks noChangeShapeType="1"/>
            </p:cNvSpPr>
            <p:nvPr/>
          </p:nvSpPr>
          <p:spPr bwMode="auto">
            <a:xfrm>
              <a:off x="777" y="2804"/>
              <a:ext cx="16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64" name="Line 319"/>
            <p:cNvSpPr>
              <a:spLocks noChangeShapeType="1"/>
            </p:cNvSpPr>
            <p:nvPr/>
          </p:nvSpPr>
          <p:spPr bwMode="auto">
            <a:xfrm>
              <a:off x="777" y="2804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65" name="Rectangle 320"/>
            <p:cNvSpPr>
              <a:spLocks noChangeArrowheads="1"/>
            </p:cNvSpPr>
            <p:nvPr/>
          </p:nvSpPr>
          <p:spPr bwMode="auto">
            <a:xfrm>
              <a:off x="744" y="2843"/>
              <a:ext cx="4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>
                  <a:solidFill>
                    <a:srgbClr val="000000"/>
                  </a:solidFill>
                </a:rPr>
                <a:t>0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66" name="Line 321"/>
            <p:cNvSpPr>
              <a:spLocks noChangeShapeType="1"/>
            </p:cNvSpPr>
            <p:nvPr/>
          </p:nvSpPr>
          <p:spPr bwMode="auto">
            <a:xfrm>
              <a:off x="1182" y="2804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67" name="Rectangle 322"/>
            <p:cNvSpPr>
              <a:spLocks noChangeArrowheads="1"/>
            </p:cNvSpPr>
            <p:nvPr/>
          </p:nvSpPr>
          <p:spPr bwMode="auto">
            <a:xfrm>
              <a:off x="1142" y="2843"/>
              <a:ext cx="8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>
                  <a:solidFill>
                    <a:srgbClr val="000000"/>
                  </a:solidFill>
                </a:rPr>
                <a:t>25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68" name="Line 323"/>
            <p:cNvSpPr>
              <a:spLocks noChangeShapeType="1"/>
            </p:cNvSpPr>
            <p:nvPr/>
          </p:nvSpPr>
          <p:spPr bwMode="auto">
            <a:xfrm>
              <a:off x="1587" y="2804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69" name="Rectangle 324"/>
            <p:cNvSpPr>
              <a:spLocks noChangeArrowheads="1"/>
            </p:cNvSpPr>
            <p:nvPr/>
          </p:nvSpPr>
          <p:spPr bwMode="auto">
            <a:xfrm>
              <a:off x="1547" y="2843"/>
              <a:ext cx="8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>
                  <a:solidFill>
                    <a:srgbClr val="000000"/>
                  </a:solidFill>
                </a:rPr>
                <a:t>50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70" name="Line 325"/>
            <p:cNvSpPr>
              <a:spLocks noChangeShapeType="1"/>
            </p:cNvSpPr>
            <p:nvPr/>
          </p:nvSpPr>
          <p:spPr bwMode="auto">
            <a:xfrm>
              <a:off x="1992" y="2804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71" name="Rectangle 326"/>
            <p:cNvSpPr>
              <a:spLocks noChangeArrowheads="1"/>
            </p:cNvSpPr>
            <p:nvPr/>
          </p:nvSpPr>
          <p:spPr bwMode="auto">
            <a:xfrm>
              <a:off x="1952" y="2843"/>
              <a:ext cx="8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>
                  <a:solidFill>
                    <a:srgbClr val="000000"/>
                  </a:solidFill>
                </a:rPr>
                <a:t>75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72" name="Line 327"/>
            <p:cNvSpPr>
              <a:spLocks noChangeShapeType="1"/>
            </p:cNvSpPr>
            <p:nvPr/>
          </p:nvSpPr>
          <p:spPr bwMode="auto">
            <a:xfrm>
              <a:off x="2397" y="2804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73" name="Rectangle 328"/>
            <p:cNvSpPr>
              <a:spLocks noChangeArrowheads="1"/>
            </p:cNvSpPr>
            <p:nvPr/>
          </p:nvSpPr>
          <p:spPr bwMode="auto">
            <a:xfrm>
              <a:off x="2324" y="2843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>
                  <a:solidFill>
                    <a:srgbClr val="000000"/>
                  </a:solidFill>
                </a:rPr>
                <a:t>100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74" name="Line 329"/>
            <p:cNvSpPr>
              <a:spLocks noChangeShapeType="1"/>
            </p:cNvSpPr>
            <p:nvPr/>
          </p:nvSpPr>
          <p:spPr bwMode="auto">
            <a:xfrm flipV="1">
              <a:off x="777" y="1351"/>
              <a:ext cx="1" cy="14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75" name="Line 330"/>
            <p:cNvSpPr>
              <a:spLocks noChangeShapeType="1"/>
            </p:cNvSpPr>
            <p:nvPr/>
          </p:nvSpPr>
          <p:spPr bwMode="auto">
            <a:xfrm flipH="1">
              <a:off x="748" y="2804"/>
              <a:ext cx="2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76" name="Rectangle 331"/>
            <p:cNvSpPr>
              <a:spLocks noChangeArrowheads="1"/>
            </p:cNvSpPr>
            <p:nvPr/>
          </p:nvSpPr>
          <p:spPr bwMode="auto">
            <a:xfrm>
              <a:off x="663" y="2761"/>
              <a:ext cx="4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>
                  <a:solidFill>
                    <a:srgbClr val="000000"/>
                  </a:solidFill>
                </a:rPr>
                <a:t>0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77" name="Line 332"/>
            <p:cNvSpPr>
              <a:spLocks noChangeShapeType="1"/>
            </p:cNvSpPr>
            <p:nvPr/>
          </p:nvSpPr>
          <p:spPr bwMode="auto">
            <a:xfrm flipH="1">
              <a:off x="748" y="2441"/>
              <a:ext cx="2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78" name="Rectangle 333"/>
            <p:cNvSpPr>
              <a:spLocks noChangeArrowheads="1"/>
            </p:cNvSpPr>
            <p:nvPr/>
          </p:nvSpPr>
          <p:spPr bwMode="auto">
            <a:xfrm>
              <a:off x="633" y="2398"/>
              <a:ext cx="8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>
                  <a:solidFill>
                    <a:srgbClr val="000000"/>
                  </a:solidFill>
                </a:rPr>
                <a:t>25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79" name="Line 334"/>
            <p:cNvSpPr>
              <a:spLocks noChangeShapeType="1"/>
            </p:cNvSpPr>
            <p:nvPr/>
          </p:nvSpPr>
          <p:spPr bwMode="auto">
            <a:xfrm flipH="1">
              <a:off x="748" y="2078"/>
              <a:ext cx="2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80" name="Rectangle 335"/>
            <p:cNvSpPr>
              <a:spLocks noChangeArrowheads="1"/>
            </p:cNvSpPr>
            <p:nvPr/>
          </p:nvSpPr>
          <p:spPr bwMode="auto">
            <a:xfrm>
              <a:off x="633" y="2035"/>
              <a:ext cx="8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>
                  <a:solidFill>
                    <a:srgbClr val="000000"/>
                  </a:solidFill>
                </a:rPr>
                <a:t>50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81" name="Line 336"/>
            <p:cNvSpPr>
              <a:spLocks noChangeShapeType="1"/>
            </p:cNvSpPr>
            <p:nvPr/>
          </p:nvSpPr>
          <p:spPr bwMode="auto">
            <a:xfrm flipH="1">
              <a:off x="748" y="1715"/>
              <a:ext cx="2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82" name="Rectangle 337"/>
            <p:cNvSpPr>
              <a:spLocks noChangeArrowheads="1"/>
            </p:cNvSpPr>
            <p:nvPr/>
          </p:nvSpPr>
          <p:spPr bwMode="auto">
            <a:xfrm>
              <a:off x="633" y="1672"/>
              <a:ext cx="8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>
                  <a:solidFill>
                    <a:srgbClr val="000000"/>
                  </a:solidFill>
                </a:rPr>
                <a:t>75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83" name="Line 338"/>
            <p:cNvSpPr>
              <a:spLocks noChangeShapeType="1"/>
            </p:cNvSpPr>
            <p:nvPr/>
          </p:nvSpPr>
          <p:spPr bwMode="auto">
            <a:xfrm flipH="1">
              <a:off x="748" y="1351"/>
              <a:ext cx="2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84" name="Rectangle 339"/>
            <p:cNvSpPr>
              <a:spLocks noChangeArrowheads="1"/>
            </p:cNvSpPr>
            <p:nvPr/>
          </p:nvSpPr>
          <p:spPr bwMode="auto">
            <a:xfrm>
              <a:off x="577" y="1309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900">
                  <a:solidFill>
                    <a:srgbClr val="000000"/>
                  </a:solidFill>
                </a:rPr>
                <a:t>100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85" name="Rectangle 340"/>
            <p:cNvSpPr>
              <a:spLocks noChangeArrowheads="1"/>
            </p:cNvSpPr>
            <p:nvPr/>
          </p:nvSpPr>
          <p:spPr bwMode="auto">
            <a:xfrm>
              <a:off x="2248" y="2458"/>
              <a:ext cx="5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>
                  <a:solidFill>
                    <a:srgbClr val="000000"/>
                  </a:solidFill>
                </a:rPr>
                <a:t>No prediction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86" name="Line 341"/>
            <p:cNvSpPr>
              <a:spLocks noChangeShapeType="1"/>
            </p:cNvSpPr>
            <p:nvPr/>
          </p:nvSpPr>
          <p:spPr bwMode="auto">
            <a:xfrm>
              <a:off x="2044" y="2510"/>
              <a:ext cx="159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87" name="Line 342"/>
            <p:cNvSpPr>
              <a:spLocks noChangeShapeType="1"/>
            </p:cNvSpPr>
            <p:nvPr/>
          </p:nvSpPr>
          <p:spPr bwMode="auto">
            <a:xfrm>
              <a:off x="2124" y="2499"/>
              <a:ext cx="1" cy="1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88" name="Rectangle 343"/>
            <p:cNvSpPr>
              <a:spLocks noChangeArrowheads="1"/>
            </p:cNvSpPr>
            <p:nvPr/>
          </p:nvSpPr>
          <p:spPr bwMode="auto">
            <a:xfrm>
              <a:off x="2690" y="216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89" name="Rectangle 344"/>
            <p:cNvSpPr>
              <a:spLocks noChangeArrowheads="1"/>
            </p:cNvSpPr>
            <p:nvPr/>
          </p:nvSpPr>
          <p:spPr bwMode="auto">
            <a:xfrm>
              <a:off x="2250" y="2316"/>
              <a:ext cx="62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>
                  <a:solidFill>
                    <a:srgbClr val="000000"/>
                  </a:solidFill>
                </a:rPr>
                <a:t>Good prediction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90" name="Line 345"/>
            <p:cNvSpPr>
              <a:spLocks noChangeShapeType="1"/>
            </p:cNvSpPr>
            <p:nvPr/>
          </p:nvSpPr>
          <p:spPr bwMode="auto">
            <a:xfrm>
              <a:off x="2044" y="2366"/>
              <a:ext cx="159" cy="1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891" name="Rectangle 346"/>
            <p:cNvSpPr>
              <a:spLocks noChangeArrowheads="1"/>
            </p:cNvSpPr>
            <p:nvPr/>
          </p:nvSpPr>
          <p:spPr bwMode="auto">
            <a:xfrm>
              <a:off x="1334" y="2977"/>
              <a:ext cx="58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 b="1">
                  <a:solidFill>
                    <a:srgbClr val="000000"/>
                  </a:solidFill>
                </a:rPr>
                <a:t>False positive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  <p:sp>
          <p:nvSpPr>
            <p:cNvPr id="31892" name="Rectangle 347"/>
            <p:cNvSpPr>
              <a:spLocks noChangeArrowheads="1"/>
            </p:cNvSpPr>
            <p:nvPr/>
          </p:nvSpPr>
          <p:spPr bwMode="auto">
            <a:xfrm rot="-5400000">
              <a:off x="149" y="2032"/>
              <a:ext cx="55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100" b="1">
                  <a:solidFill>
                    <a:srgbClr val="000000"/>
                  </a:solidFill>
                </a:rPr>
                <a:t>True positive</a:t>
              </a:r>
              <a:endParaRPr lang="en-US" sz="1800" b="1">
                <a:solidFill>
                  <a:srgbClr val="271DF9"/>
                </a:solidFill>
              </a:endParaRPr>
            </a:p>
          </p:txBody>
        </p:sp>
      </p:grpSp>
      <p:sp>
        <p:nvSpPr>
          <p:cNvPr id="348" name="Text Box 348"/>
          <p:cNvSpPr txBox="1">
            <a:spLocks noChangeArrowheads="1"/>
          </p:cNvSpPr>
          <p:nvPr/>
        </p:nvSpPr>
        <p:spPr bwMode="auto">
          <a:xfrm>
            <a:off x="2758589" y="5398010"/>
            <a:ext cx="4133850" cy="1040285"/>
          </a:xfrm>
          <a:prstGeom prst="rect">
            <a:avLst/>
          </a:prstGeom>
          <a:solidFill>
            <a:srgbClr val="0066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8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ROC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1.00 - perfect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</a:t>
            </a:r>
            <a:r>
              <a:rPr lang="en-GB" sz="28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ROC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0.50 - chance</a:t>
            </a:r>
          </a:p>
        </p:txBody>
      </p:sp>
      <p:sp>
        <p:nvSpPr>
          <p:cNvPr id="31751" name="TextBox 348"/>
          <p:cNvSpPr txBox="1">
            <a:spLocks noChangeArrowheads="1"/>
          </p:cNvSpPr>
          <p:nvPr/>
        </p:nvSpPr>
        <p:spPr bwMode="auto">
          <a:xfrm>
            <a:off x="569913" y="674688"/>
            <a:ext cx="8283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000" b="1">
                <a:solidFill>
                  <a:srgbClr val="271DF9"/>
                </a:solidFill>
                <a:latin typeface="Verdana" pitchFamily="34" charset="0"/>
              </a:rPr>
              <a:t>Commonly used metric to determine predictive power is</a:t>
            </a:r>
          </a:p>
          <a:p>
            <a:pPr algn="ctr">
              <a:spcBef>
                <a:spcPct val="20000"/>
              </a:spcBef>
            </a:pPr>
            <a:r>
              <a:rPr lang="en-GB" sz="2000" b="1">
                <a:solidFill>
                  <a:srgbClr val="271DF9"/>
                </a:solidFill>
                <a:latin typeface="Verdana" pitchFamily="34" charset="0"/>
              </a:rPr>
              <a:t> Area under the Receiver Operator Curve (A</a:t>
            </a:r>
            <a:r>
              <a:rPr lang="en-GB" sz="2000" b="1" baseline="-25000">
                <a:solidFill>
                  <a:srgbClr val="271DF9"/>
                </a:solidFill>
                <a:latin typeface="Verdana" pitchFamily="34" charset="0"/>
              </a:rPr>
              <a:t>ROC</a:t>
            </a:r>
            <a:r>
              <a:rPr lang="en-GB" sz="2000" b="1">
                <a:solidFill>
                  <a:srgbClr val="271DF9"/>
                </a:solidFill>
                <a:latin typeface="Verdana" pitchFamily="34" charset="0"/>
              </a:rPr>
              <a:t>) </a:t>
            </a:r>
            <a:endParaRPr lang="en-US" sz="2000" b="1">
              <a:solidFill>
                <a:srgbClr val="271DF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01613" y="44450"/>
            <a:ext cx="6742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FF00"/>
                </a:solidFill>
                <a:cs typeface="Arial" charset="0"/>
              </a:rPr>
              <a:t>Chr9 SNP and Risk Prediction in NPHSII men</a:t>
            </a:r>
            <a:endParaRPr lang="en-US" b="1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247775"/>
            <a:ext cx="609441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6615113" y="647700"/>
            <a:ext cx="3013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>
                <a:solidFill>
                  <a:srgbClr val="3333FF"/>
                </a:solidFill>
                <a:cs typeface="Arial" charset="0"/>
              </a:rPr>
              <a:t>Talmud, et al Clin Chem 2008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3770313" y="3278188"/>
            <a:ext cx="141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600" b="1">
                <a:solidFill>
                  <a:srgbClr val="271DF9"/>
                </a:solidFill>
                <a:cs typeface="Arial" charset="0"/>
              </a:rPr>
              <a:t>Framingham</a:t>
            </a:r>
            <a:endParaRPr lang="en-US" sz="1600" b="1">
              <a:solidFill>
                <a:srgbClr val="271DF9"/>
              </a:solidFill>
              <a:cs typeface="Arial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1528763" y="1887538"/>
            <a:ext cx="16557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400" b="1">
                <a:solidFill>
                  <a:srgbClr val="FF0000"/>
                </a:solidFill>
                <a:cs typeface="Arial" charset="0"/>
              </a:rPr>
              <a:t>Framingham</a:t>
            </a:r>
          </a:p>
          <a:p>
            <a:pPr algn="ctr">
              <a:spcBef>
                <a:spcPct val="20000"/>
              </a:spcBef>
            </a:pPr>
            <a:r>
              <a:rPr lang="en-GB" sz="1400" b="1">
                <a:solidFill>
                  <a:srgbClr val="FF0000"/>
                </a:solidFill>
                <a:cs typeface="Arial" charset="0"/>
              </a:rPr>
              <a:t>+ Chr 9</a:t>
            </a:r>
            <a:endParaRPr lang="en-US" sz="1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590550" y="728663"/>
            <a:ext cx="4748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000" b="1">
                <a:solidFill>
                  <a:srgbClr val="000000"/>
                </a:solidFill>
                <a:cs typeface="Arial" charset="0"/>
              </a:rPr>
              <a:t>Assessed predictive power by AROC 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735181" y="2554515"/>
            <a:ext cx="4365298" cy="12926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GB" sz="2000" b="1" dirty="0">
                <a:solidFill>
                  <a:srgbClr val="3333FF"/>
                </a:solidFill>
              </a:rPr>
              <a:t>A</a:t>
            </a:r>
            <a:r>
              <a:rPr lang="en-GB" sz="1800" b="1" dirty="0">
                <a:solidFill>
                  <a:srgbClr val="3333FF"/>
                </a:solidFill>
              </a:rPr>
              <a:t>ROC Framingham = 0.62 (0.58-0.66)</a:t>
            </a:r>
          </a:p>
          <a:p>
            <a:pPr algn="ctr">
              <a:spcAft>
                <a:spcPts val="1200"/>
              </a:spcAft>
              <a:defRPr/>
            </a:pP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1800" b="1" dirty="0">
                <a:solidFill>
                  <a:srgbClr val="FF0000"/>
                </a:solidFill>
              </a:rPr>
              <a:t>ROC </a:t>
            </a:r>
            <a:r>
              <a:rPr lang="en-GB" sz="1800" b="1" dirty="0" err="1">
                <a:solidFill>
                  <a:srgbClr val="FF0000"/>
                </a:solidFill>
              </a:rPr>
              <a:t>F’ham</a:t>
            </a:r>
            <a:r>
              <a:rPr lang="en-GB" sz="1800" b="1" dirty="0">
                <a:solidFill>
                  <a:srgbClr val="FF0000"/>
                </a:solidFill>
              </a:rPr>
              <a:t> + </a:t>
            </a:r>
            <a:r>
              <a:rPr lang="en-GB" sz="1800" b="1" dirty="0" err="1">
                <a:solidFill>
                  <a:srgbClr val="FF0000"/>
                </a:solidFill>
              </a:rPr>
              <a:t>Chr</a:t>
            </a:r>
            <a:r>
              <a:rPr lang="en-GB" sz="1800" b="1" dirty="0">
                <a:solidFill>
                  <a:srgbClr val="FF0000"/>
                </a:solidFill>
              </a:rPr>
              <a:t> 9 = 0.64 (0.60-0.68)</a:t>
            </a:r>
          </a:p>
          <a:p>
            <a:pPr algn="ctr">
              <a:spcAft>
                <a:spcPts val="1200"/>
              </a:spcAft>
              <a:defRPr/>
            </a:pPr>
            <a:r>
              <a:rPr lang="en-GB" sz="1800" b="1" dirty="0">
                <a:solidFill>
                  <a:srgbClr val="000000"/>
                </a:solidFill>
              </a:rPr>
              <a:t>i.e. a 3% improvement p = 0.14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49501" y="5835825"/>
            <a:ext cx="9188915" cy="707886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Just as with single classical risk factors, no single SNP is clinically useful</a:t>
            </a:r>
          </a:p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Need to use several SNPs in combination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1"/>
          <p:cNvSpPr>
            <a:spLocks noChangeArrowheads="1"/>
          </p:cNvSpPr>
          <p:nvPr/>
        </p:nvSpPr>
        <p:spPr bwMode="auto">
          <a:xfrm>
            <a:off x="788988" y="1524000"/>
            <a:ext cx="6310312" cy="4025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2000" b="1">
              <a:solidFill>
                <a:srgbClr val="271DF9"/>
              </a:solidFill>
              <a:cs typeface="Arial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8275" y="53975"/>
            <a:ext cx="7329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b="1">
                <a:solidFill>
                  <a:srgbClr val="FFFF00"/>
                </a:solidFill>
                <a:cs typeface="Arial" charset="0"/>
              </a:rPr>
              <a:t>SEVEN GWAS SNPs FOR CHD RISK IDENTIFIED</a:t>
            </a:r>
            <a:endParaRPr lang="en-US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03200" y="660400"/>
            <a:ext cx="994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="1">
                <a:solidFill>
                  <a:schemeClr val="tx1"/>
                </a:solidFill>
                <a:cs typeface="Arial" charset="0"/>
              </a:rPr>
              <a:t>July 2007 – Dec 2010, 9 different GWAS identified and replicated CHD-risk SNPs.</a:t>
            </a:r>
            <a:endParaRPr lang="en-GB" sz="12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95084" y="5830221"/>
            <a:ext cx="8882742" cy="707886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000" b="1" dirty="0">
                <a:solidFill>
                  <a:srgbClr val="FFFF00"/>
                </a:solidFill>
                <a:cs typeface="Arial" charset="0"/>
              </a:rPr>
              <a:t>Gene Function ?? Functional SNPs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?</a:t>
            </a:r>
          </a:p>
          <a:p>
            <a:pPr algn="ctr" eaLnBrk="1" hangingPunct="1">
              <a:defRPr/>
            </a:pPr>
            <a:r>
              <a:rPr lang="en-GB" sz="2000" b="1" dirty="0">
                <a:solidFill>
                  <a:srgbClr val="FFFF00"/>
                </a:solidFill>
                <a:cs typeface="Arial" charset="0"/>
              </a:rPr>
              <a:t>Even without this knowledge we can use these in risk prediction</a:t>
            </a:r>
            <a:endParaRPr lang="en-US" sz="20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657665" y="4121168"/>
            <a:ext cx="2262158" cy="646331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800" b="1">
                <a:solidFill>
                  <a:srgbClr val="FFFF00"/>
                </a:solidFill>
                <a:cs typeface="Arial" charset="0"/>
              </a:rPr>
              <a:t>Effect size modest</a:t>
            </a:r>
          </a:p>
          <a:p>
            <a:pPr algn="ctr" eaLnBrk="1" hangingPunct="1">
              <a:defRPr/>
            </a:pPr>
            <a:r>
              <a:rPr lang="en-GB" sz="1800" b="1">
                <a:solidFill>
                  <a:srgbClr val="FFFF00"/>
                </a:solidFill>
                <a:cs typeface="Arial" charset="0"/>
              </a:rPr>
              <a:t>But allele freq high</a:t>
            </a:r>
            <a:endParaRPr lang="en-US" sz="1800" b="1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33803" name="Object 22"/>
          <p:cNvGraphicFramePr>
            <a:graphicFrameLocks noChangeAspect="1"/>
          </p:cNvGraphicFramePr>
          <p:nvPr/>
        </p:nvGraphicFramePr>
        <p:xfrm>
          <a:off x="779463" y="1485900"/>
          <a:ext cx="6353175" cy="4111625"/>
        </p:xfrm>
        <a:graphic>
          <a:graphicData uri="http://schemas.openxmlformats.org/presentationml/2006/ole">
            <p:oleObj spid="_x0000_s33803" name="Chart" r:id="rId4" imgW="6115202" imgH="4019702" progId="MSGraph.Chart.8">
              <p:embed followColorScheme="full"/>
            </p:oleObj>
          </a:graphicData>
        </a:graphic>
      </p:graphicFrame>
      <p:sp>
        <p:nvSpPr>
          <p:cNvPr id="33804" name="Rectangle 23"/>
          <p:cNvSpPr>
            <a:spLocks noChangeArrowheads="1"/>
          </p:cNvSpPr>
          <p:nvPr/>
        </p:nvSpPr>
        <p:spPr bwMode="auto">
          <a:xfrm>
            <a:off x="966788" y="1749425"/>
            <a:ext cx="3452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400" b="1">
                <a:solidFill>
                  <a:schemeClr val="tx1"/>
                </a:solidFill>
                <a:cs typeface="Arial" charset="0"/>
              </a:rPr>
              <a:t>Chr 9p	0.47	</a:t>
            </a:r>
            <a:r>
              <a:rPr lang="en-GB" sz="1400" b="1" i="1">
                <a:solidFill>
                  <a:schemeClr val="tx1"/>
                </a:solidFill>
                <a:cs typeface="Arial" charset="0"/>
              </a:rPr>
              <a:t>CDKN2A/B </a:t>
            </a:r>
            <a:endParaRPr lang="en-GB" sz="2000" b="1" i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33805" name="Rectangle 24"/>
          <p:cNvSpPr>
            <a:spLocks noChangeArrowheads="1"/>
          </p:cNvSpPr>
          <p:nvPr/>
        </p:nvSpPr>
        <p:spPr bwMode="auto">
          <a:xfrm>
            <a:off x="966788" y="3203575"/>
            <a:ext cx="2665412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Chr 1q	0.72	</a:t>
            </a:r>
            <a:r>
              <a:rPr lang="en-GB" sz="1400" b="1" i="1">
                <a:solidFill>
                  <a:srgbClr val="000000"/>
                </a:solidFill>
                <a:cs typeface="Arial" charset="0"/>
              </a:rPr>
              <a:t>MAI3</a:t>
            </a:r>
          </a:p>
        </p:txBody>
      </p:sp>
      <p:sp>
        <p:nvSpPr>
          <p:cNvPr id="33806" name="Rectangle 25"/>
          <p:cNvSpPr>
            <a:spLocks noChangeArrowheads="1"/>
          </p:cNvSpPr>
          <p:nvPr/>
        </p:nvSpPr>
        <p:spPr bwMode="auto">
          <a:xfrm>
            <a:off x="966788" y="2844800"/>
            <a:ext cx="2879725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Chr 3q	0.20	</a:t>
            </a:r>
            <a:r>
              <a:rPr lang="en-GB" sz="1400" b="1" i="1">
                <a:solidFill>
                  <a:srgbClr val="000000"/>
                </a:solidFill>
                <a:cs typeface="Arial" charset="0"/>
              </a:rPr>
              <a:t>MRAS</a:t>
            </a:r>
          </a:p>
        </p:txBody>
      </p:sp>
      <p:sp>
        <p:nvSpPr>
          <p:cNvPr id="33807" name="Rectangle 26"/>
          <p:cNvSpPr>
            <a:spLocks noChangeArrowheads="1"/>
          </p:cNvSpPr>
          <p:nvPr/>
        </p:nvSpPr>
        <p:spPr bwMode="auto">
          <a:xfrm>
            <a:off x="966788" y="3563938"/>
            <a:ext cx="2792412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Chr 12q	0.49 	</a:t>
            </a:r>
            <a:r>
              <a:rPr lang="en-GB" sz="1400" b="1" i="1">
                <a:solidFill>
                  <a:srgbClr val="000000"/>
                </a:solidFill>
                <a:cs typeface="Arial" charset="0"/>
              </a:rPr>
              <a:t>SH2B3</a:t>
            </a:r>
          </a:p>
        </p:txBody>
      </p:sp>
      <p:sp>
        <p:nvSpPr>
          <p:cNvPr id="33808" name="Rectangle 27"/>
          <p:cNvSpPr>
            <a:spLocks noChangeArrowheads="1"/>
          </p:cNvSpPr>
          <p:nvPr/>
        </p:nvSpPr>
        <p:spPr bwMode="auto">
          <a:xfrm>
            <a:off x="966788" y="3924300"/>
            <a:ext cx="2932112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Chr 6q	0.26	</a:t>
            </a:r>
            <a:r>
              <a:rPr lang="en-GB" sz="1400" b="1" i="1">
                <a:solidFill>
                  <a:srgbClr val="000000"/>
                </a:solidFill>
                <a:cs typeface="Arial" charset="0"/>
              </a:rPr>
              <a:t>MTHFDIL</a:t>
            </a:r>
          </a:p>
        </p:txBody>
      </p:sp>
      <p:sp>
        <p:nvSpPr>
          <p:cNvPr id="33809" name="Rectangle 28"/>
          <p:cNvSpPr>
            <a:spLocks noChangeArrowheads="1"/>
          </p:cNvSpPr>
          <p:nvPr/>
        </p:nvSpPr>
        <p:spPr bwMode="auto">
          <a:xfrm>
            <a:off x="966788" y="2484438"/>
            <a:ext cx="2817812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Chr 10q	0.84	</a:t>
            </a:r>
            <a:r>
              <a:rPr lang="en-GB" sz="1400" b="1" i="1">
                <a:solidFill>
                  <a:srgbClr val="000000"/>
                </a:solidFill>
                <a:cs typeface="Arial" charset="0"/>
              </a:rPr>
              <a:t>CXCL12</a:t>
            </a:r>
          </a:p>
        </p:txBody>
      </p:sp>
      <p:sp>
        <p:nvSpPr>
          <p:cNvPr id="33810" name="Rectangle 29"/>
          <p:cNvSpPr>
            <a:spLocks noChangeArrowheads="1"/>
          </p:cNvSpPr>
          <p:nvPr/>
        </p:nvSpPr>
        <p:spPr bwMode="auto">
          <a:xfrm>
            <a:off x="966788" y="2124075"/>
            <a:ext cx="2879725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Chr 1p	0.81	</a:t>
            </a:r>
            <a:r>
              <a:rPr lang="en-GB" sz="1400" b="1" i="1">
                <a:solidFill>
                  <a:srgbClr val="000000"/>
                </a:solidFill>
                <a:cs typeface="Arial" charset="0"/>
              </a:rPr>
              <a:t>CELSR2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7388225" y="1395413"/>
            <a:ext cx="22018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400" b="1">
                <a:solidFill>
                  <a:schemeClr val="tx1"/>
                </a:solidFill>
                <a:cs typeface="Arial" charset="0"/>
              </a:rPr>
              <a:t>WTCCC 2007</a:t>
            </a:r>
          </a:p>
          <a:p>
            <a:pPr>
              <a:spcBef>
                <a:spcPct val="20000"/>
              </a:spcBef>
            </a:pPr>
            <a:r>
              <a:rPr lang="en-GB" sz="1400" b="1">
                <a:solidFill>
                  <a:schemeClr val="tx1"/>
                </a:solidFill>
                <a:cs typeface="Arial" charset="0"/>
              </a:rPr>
              <a:t>McPherson 2007</a:t>
            </a:r>
          </a:p>
          <a:p>
            <a:pPr>
              <a:spcBef>
                <a:spcPct val="20000"/>
              </a:spcBef>
            </a:pPr>
            <a:r>
              <a:rPr lang="en-GB" altLang="zh-CN" sz="1400" b="1">
                <a:solidFill>
                  <a:schemeClr val="tx1"/>
                </a:solidFill>
                <a:ea typeface="SimSun" pitchFamily="2" charset="-122"/>
                <a:cs typeface="Arial" charset="0"/>
              </a:rPr>
              <a:t>Helgadottir</a:t>
            </a:r>
            <a:r>
              <a:rPr lang="en-US" altLang="zh-CN" sz="1400" b="1">
                <a:solidFill>
                  <a:schemeClr val="tx1"/>
                </a:solidFill>
                <a:ea typeface="SimSun" pitchFamily="2" charset="-122"/>
                <a:cs typeface="Arial" charset="0"/>
              </a:rPr>
              <a:t> et al 2007</a:t>
            </a:r>
          </a:p>
          <a:p>
            <a:pPr>
              <a:spcBef>
                <a:spcPct val="20000"/>
              </a:spcBef>
            </a:pPr>
            <a:r>
              <a:rPr lang="en-GB" sz="1400" b="1">
                <a:solidFill>
                  <a:schemeClr val="tx1"/>
                </a:solidFill>
                <a:cs typeface="Arial" charset="0"/>
              </a:rPr>
              <a:t>Samani et al, 2007</a:t>
            </a:r>
          </a:p>
          <a:p>
            <a:pPr>
              <a:spcBef>
                <a:spcPct val="20000"/>
              </a:spcBef>
            </a:pPr>
            <a:r>
              <a:rPr lang="en-GB" sz="1400" b="1">
                <a:solidFill>
                  <a:schemeClr val="tx1"/>
                </a:solidFill>
                <a:cs typeface="Arial" charset="0"/>
              </a:rPr>
              <a:t>Willer et al 2008 </a:t>
            </a:r>
          </a:p>
          <a:p>
            <a:pPr>
              <a:spcBef>
                <a:spcPct val="20000"/>
              </a:spcBef>
            </a:pPr>
            <a:r>
              <a:rPr lang="en-GB" sz="1400" b="1">
                <a:solidFill>
                  <a:schemeClr val="tx1"/>
                </a:solidFill>
                <a:cs typeface="Arial" charset="0"/>
              </a:rPr>
              <a:t>Samani et al 2009</a:t>
            </a:r>
          </a:p>
          <a:p>
            <a:pPr>
              <a:spcBef>
                <a:spcPct val="20000"/>
              </a:spcBef>
            </a:pPr>
            <a:r>
              <a:rPr lang="en-GB" altLang="zh-CN" sz="1400" b="1">
                <a:solidFill>
                  <a:schemeClr val="tx1"/>
                </a:solidFill>
                <a:ea typeface="SimSun" pitchFamily="2" charset="-122"/>
              </a:rPr>
              <a:t>Kathiresan et al 2009</a:t>
            </a:r>
          </a:p>
          <a:p>
            <a:pPr>
              <a:spcBef>
                <a:spcPct val="20000"/>
              </a:spcBef>
            </a:pPr>
            <a:r>
              <a:rPr lang="en-GB" altLang="zh-CN" sz="1400" b="1">
                <a:solidFill>
                  <a:schemeClr val="tx1"/>
                </a:solidFill>
                <a:ea typeface="SimSun" pitchFamily="2" charset="-122"/>
              </a:rPr>
              <a:t>Erdmann</a:t>
            </a:r>
            <a:r>
              <a:rPr lang="en-US" altLang="zh-CN" sz="1400" b="1">
                <a:solidFill>
                  <a:schemeClr val="tx1"/>
                </a:solidFill>
                <a:ea typeface="SimSun" pitchFamily="2" charset="-122"/>
              </a:rPr>
              <a:t> et al 2009</a:t>
            </a:r>
          </a:p>
          <a:p>
            <a:pPr>
              <a:spcBef>
                <a:spcPct val="20000"/>
              </a:spcBef>
            </a:pPr>
            <a:r>
              <a:rPr lang="en-GB" altLang="zh-CN" sz="1400" b="1">
                <a:solidFill>
                  <a:schemeClr val="tx1"/>
                </a:solidFill>
                <a:ea typeface="SimSun" pitchFamily="2" charset="-122"/>
              </a:rPr>
              <a:t>Gudbjartsson et al 2009</a:t>
            </a:r>
            <a:endParaRPr lang="en-US" sz="14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850900" y="1270000"/>
            <a:ext cx="6210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2000" b="1">
              <a:solidFill>
                <a:srgbClr val="271DF9"/>
              </a:solidFill>
              <a:cs typeface="Arial" charset="0"/>
            </a:endParaRPr>
          </a:p>
        </p:txBody>
      </p:sp>
      <p:sp>
        <p:nvSpPr>
          <p:cNvPr id="33813" name="Rectangle 15"/>
          <p:cNvSpPr>
            <a:spLocks noChangeArrowheads="1"/>
          </p:cNvSpPr>
          <p:nvPr/>
        </p:nvSpPr>
        <p:spPr bwMode="auto">
          <a:xfrm>
            <a:off x="1255713" y="1212850"/>
            <a:ext cx="176688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400" b="1">
                <a:solidFill>
                  <a:srgbClr val="0000FF"/>
                </a:solidFill>
                <a:cs typeface="Arial" charset="0"/>
              </a:rPr>
              <a:t>Risk allele </a:t>
            </a:r>
          </a:p>
          <a:p>
            <a:pPr algn="ctr">
              <a:spcBef>
                <a:spcPct val="20000"/>
              </a:spcBef>
            </a:pPr>
            <a:r>
              <a:rPr lang="en-GB" sz="1400" b="1">
                <a:solidFill>
                  <a:srgbClr val="0000FF"/>
                </a:solidFill>
                <a:cs typeface="Arial" charset="0"/>
              </a:rPr>
              <a:t>freq.</a:t>
            </a:r>
            <a:endParaRPr lang="en-GB" sz="1400" b="1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3814" name="Rectangle 15"/>
          <p:cNvSpPr>
            <a:spLocks noChangeArrowheads="1"/>
          </p:cNvSpPr>
          <p:nvPr/>
        </p:nvSpPr>
        <p:spPr bwMode="auto">
          <a:xfrm>
            <a:off x="2768600" y="1212850"/>
            <a:ext cx="11430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400" b="1">
                <a:solidFill>
                  <a:srgbClr val="0000FF"/>
                </a:solidFill>
                <a:cs typeface="Arial" charset="0"/>
              </a:rPr>
              <a:t>Nearest</a:t>
            </a:r>
          </a:p>
          <a:p>
            <a:pPr algn="ctr">
              <a:spcBef>
                <a:spcPct val="20000"/>
              </a:spcBef>
            </a:pPr>
            <a:r>
              <a:rPr lang="en-GB" sz="1400" b="1">
                <a:solidFill>
                  <a:srgbClr val="0000FF"/>
                </a:solidFill>
                <a:cs typeface="Arial" charset="0"/>
              </a:rPr>
              <a:t>Gene</a:t>
            </a:r>
            <a:endParaRPr lang="en-GB" sz="1400" b="1" i="1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1613" y="0"/>
            <a:ext cx="3689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CHD GWAS loci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Picture 3" descr="http://www.umanitoba.ca/afs/plant_science/courses/PLNT3140/l18/Idiogram_pane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765175"/>
            <a:ext cx="907256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0" y="-230188"/>
            <a:ext cx="102870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4821" name="Group 91"/>
          <p:cNvGrpSpPr>
            <a:grpSpLocks/>
          </p:cNvGrpSpPr>
          <p:nvPr/>
        </p:nvGrpSpPr>
        <p:grpSpPr bwMode="auto">
          <a:xfrm>
            <a:off x="6699250" y="2366963"/>
            <a:ext cx="730250" cy="231775"/>
            <a:chOff x="5954713" y="2366492"/>
            <a:chExt cx="649287" cy="232419"/>
          </a:xfrm>
        </p:grpSpPr>
        <p:sp>
          <p:nvSpPr>
            <p:cNvPr id="7" name="Oval 6"/>
            <p:cNvSpPr/>
            <p:nvPr/>
          </p:nvSpPr>
          <p:spPr>
            <a:xfrm>
              <a:off x="5954713" y="2366492"/>
              <a:ext cx="649287" cy="216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27" name="TextBox 5"/>
            <p:cNvSpPr txBox="1">
              <a:spLocks noChangeArrowheads="1"/>
            </p:cNvSpPr>
            <p:nvPr/>
          </p:nvSpPr>
          <p:spPr bwMode="auto">
            <a:xfrm>
              <a:off x="5995988" y="2368079"/>
              <a:ext cx="54031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 b="1">
                  <a:solidFill>
                    <a:srgbClr val="FF0000"/>
                  </a:solidFill>
                </a:rPr>
                <a:t>DAB2IP</a:t>
              </a:r>
            </a:p>
          </p:txBody>
        </p:sp>
      </p:grpSp>
      <p:grpSp>
        <p:nvGrpSpPr>
          <p:cNvPr id="34822" name="Group 90"/>
          <p:cNvGrpSpPr>
            <a:grpSpLocks/>
          </p:cNvGrpSpPr>
          <p:nvPr/>
        </p:nvGrpSpPr>
        <p:grpSpPr bwMode="auto">
          <a:xfrm>
            <a:off x="6870700" y="1801813"/>
            <a:ext cx="730250" cy="233362"/>
            <a:chOff x="6107113" y="1801342"/>
            <a:chExt cx="649287" cy="234007"/>
          </a:xfrm>
        </p:grpSpPr>
        <p:sp>
          <p:nvSpPr>
            <p:cNvPr id="9" name="Oval 8"/>
            <p:cNvSpPr/>
            <p:nvPr/>
          </p:nvSpPr>
          <p:spPr>
            <a:xfrm>
              <a:off x="6107113" y="1801342"/>
              <a:ext cx="649287" cy="2164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25" name="TextBox 8"/>
            <p:cNvSpPr txBox="1">
              <a:spLocks noChangeArrowheads="1"/>
            </p:cNvSpPr>
            <p:nvPr/>
          </p:nvSpPr>
          <p:spPr bwMode="auto">
            <a:xfrm>
              <a:off x="6148388" y="1804517"/>
              <a:ext cx="39782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 b="1">
                  <a:solidFill>
                    <a:srgbClr val="FF0000"/>
                  </a:solidFill>
                </a:rPr>
                <a:t>9p21</a:t>
              </a:r>
            </a:p>
          </p:txBody>
        </p:sp>
      </p:grpSp>
      <p:grpSp>
        <p:nvGrpSpPr>
          <p:cNvPr id="34823" name="Group 80"/>
          <p:cNvGrpSpPr>
            <a:grpSpLocks/>
          </p:cNvGrpSpPr>
          <p:nvPr/>
        </p:nvGrpSpPr>
        <p:grpSpPr bwMode="auto">
          <a:xfrm>
            <a:off x="769938" y="3101975"/>
            <a:ext cx="728662" cy="233363"/>
            <a:chOff x="684213" y="3101504"/>
            <a:chExt cx="647700" cy="234007"/>
          </a:xfrm>
        </p:grpSpPr>
        <p:sp>
          <p:nvSpPr>
            <p:cNvPr id="13" name="Oval 12"/>
            <p:cNvSpPr/>
            <p:nvPr/>
          </p:nvSpPr>
          <p:spPr>
            <a:xfrm>
              <a:off x="684213" y="3101504"/>
              <a:ext cx="647700" cy="21649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23" name="TextBox 12"/>
            <p:cNvSpPr txBox="1">
              <a:spLocks noChangeArrowheads="1"/>
            </p:cNvSpPr>
            <p:nvPr/>
          </p:nvSpPr>
          <p:spPr bwMode="auto">
            <a:xfrm>
              <a:off x="798513" y="3104679"/>
              <a:ext cx="40922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 b="1">
                  <a:solidFill>
                    <a:srgbClr val="FF0000"/>
                  </a:solidFill>
                </a:rPr>
                <a:t>MIA3</a:t>
              </a:r>
            </a:p>
          </p:txBody>
        </p:sp>
      </p:grpSp>
      <p:grpSp>
        <p:nvGrpSpPr>
          <p:cNvPr id="34824" name="Group 85"/>
          <p:cNvGrpSpPr>
            <a:grpSpLocks/>
          </p:cNvGrpSpPr>
          <p:nvPr/>
        </p:nvGrpSpPr>
        <p:grpSpPr bwMode="auto">
          <a:xfrm>
            <a:off x="2306638" y="2454275"/>
            <a:ext cx="731837" cy="233363"/>
            <a:chOff x="2051050" y="2453804"/>
            <a:chExt cx="649288" cy="234007"/>
          </a:xfrm>
        </p:grpSpPr>
        <p:sp>
          <p:nvSpPr>
            <p:cNvPr id="15" name="Oval 14"/>
            <p:cNvSpPr/>
            <p:nvPr/>
          </p:nvSpPr>
          <p:spPr>
            <a:xfrm>
              <a:off x="2051050" y="2453804"/>
              <a:ext cx="649288" cy="21649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21" name="TextBox 14"/>
            <p:cNvSpPr txBox="1">
              <a:spLocks noChangeArrowheads="1"/>
            </p:cNvSpPr>
            <p:nvPr/>
          </p:nvSpPr>
          <p:spPr bwMode="auto">
            <a:xfrm>
              <a:off x="2092325" y="2456979"/>
              <a:ext cx="46622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 b="1">
                  <a:solidFill>
                    <a:srgbClr val="FF0000"/>
                  </a:solidFill>
                </a:rPr>
                <a:t>MRAS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4495800" y="2940050"/>
            <a:ext cx="728663" cy="215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26" name="TextBox 16"/>
          <p:cNvSpPr txBox="1">
            <a:spLocks noChangeArrowheads="1"/>
          </p:cNvSpPr>
          <p:nvPr/>
        </p:nvSpPr>
        <p:spPr bwMode="auto">
          <a:xfrm>
            <a:off x="4495800" y="2943225"/>
            <a:ext cx="6905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b="1">
                <a:solidFill>
                  <a:srgbClr val="FF0000"/>
                </a:solidFill>
              </a:rPr>
              <a:t>MTHFDIL</a:t>
            </a:r>
          </a:p>
        </p:txBody>
      </p:sp>
      <p:grpSp>
        <p:nvGrpSpPr>
          <p:cNvPr id="34827" name="Group 94"/>
          <p:cNvGrpSpPr>
            <a:grpSpLocks/>
          </p:cNvGrpSpPr>
          <p:nvPr/>
        </p:nvGrpSpPr>
        <p:grpSpPr bwMode="auto">
          <a:xfrm>
            <a:off x="7491413" y="2165350"/>
            <a:ext cx="731837" cy="233363"/>
            <a:chOff x="6659563" y="2164879"/>
            <a:chExt cx="649287" cy="234007"/>
          </a:xfrm>
        </p:grpSpPr>
        <p:sp>
          <p:nvSpPr>
            <p:cNvPr id="19" name="Oval 18"/>
            <p:cNvSpPr/>
            <p:nvPr/>
          </p:nvSpPr>
          <p:spPr>
            <a:xfrm>
              <a:off x="6659563" y="2164879"/>
              <a:ext cx="649287" cy="21649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19" name="TextBox 18"/>
            <p:cNvSpPr txBox="1">
              <a:spLocks noChangeArrowheads="1"/>
            </p:cNvSpPr>
            <p:nvPr/>
          </p:nvSpPr>
          <p:spPr bwMode="auto">
            <a:xfrm>
              <a:off x="6659563" y="2168054"/>
              <a:ext cx="55741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 b="1">
                  <a:solidFill>
                    <a:srgbClr val="FF0000"/>
                  </a:solidFill>
                </a:rPr>
                <a:t>CXCL12</a:t>
              </a:r>
            </a:p>
          </p:txBody>
        </p:sp>
      </p:grpSp>
      <p:grpSp>
        <p:nvGrpSpPr>
          <p:cNvPr id="34828" name="Group 96"/>
          <p:cNvGrpSpPr>
            <a:grpSpLocks/>
          </p:cNvGrpSpPr>
          <p:nvPr/>
        </p:nvGrpSpPr>
        <p:grpSpPr bwMode="auto">
          <a:xfrm>
            <a:off x="9031288" y="2795588"/>
            <a:ext cx="728662" cy="233362"/>
            <a:chOff x="8027988" y="2795117"/>
            <a:chExt cx="647700" cy="234007"/>
          </a:xfrm>
        </p:grpSpPr>
        <p:sp>
          <p:nvSpPr>
            <p:cNvPr id="21" name="Oval 20"/>
            <p:cNvSpPr/>
            <p:nvPr/>
          </p:nvSpPr>
          <p:spPr>
            <a:xfrm>
              <a:off x="8027988" y="2795117"/>
              <a:ext cx="647700" cy="2164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17" name="TextBox 20"/>
            <p:cNvSpPr txBox="1">
              <a:spLocks noChangeArrowheads="1"/>
            </p:cNvSpPr>
            <p:nvPr/>
          </p:nvSpPr>
          <p:spPr bwMode="auto">
            <a:xfrm>
              <a:off x="8069263" y="2798292"/>
              <a:ext cx="50612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 b="1">
                  <a:solidFill>
                    <a:srgbClr val="FF0000"/>
                  </a:solidFill>
                </a:rPr>
                <a:t>HNF1A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2227263" y="5172075"/>
            <a:ext cx="728662" cy="215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30" name="TextBox 22"/>
          <p:cNvSpPr txBox="1">
            <a:spLocks noChangeArrowheads="1"/>
          </p:cNvSpPr>
          <p:nvPr/>
        </p:nvSpPr>
        <p:spPr bwMode="auto">
          <a:xfrm>
            <a:off x="2271713" y="5175250"/>
            <a:ext cx="5889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b="1">
                <a:solidFill>
                  <a:srgbClr val="FF0000"/>
                </a:solidFill>
              </a:rPr>
              <a:t>SMAD3</a:t>
            </a:r>
          </a:p>
        </p:txBody>
      </p:sp>
      <p:grpSp>
        <p:nvGrpSpPr>
          <p:cNvPr id="34831" name="Group 62"/>
          <p:cNvGrpSpPr>
            <a:grpSpLocks/>
          </p:cNvGrpSpPr>
          <p:nvPr/>
        </p:nvGrpSpPr>
        <p:grpSpPr bwMode="auto">
          <a:xfrm>
            <a:off x="2551113" y="692150"/>
            <a:ext cx="2106612" cy="288925"/>
            <a:chOff x="1043608" y="6453188"/>
            <a:chExt cx="1872630" cy="288925"/>
          </a:xfrm>
        </p:grpSpPr>
        <p:sp>
          <p:nvSpPr>
            <p:cNvPr id="64" name="Oval 63"/>
            <p:cNvSpPr/>
            <p:nvPr/>
          </p:nvSpPr>
          <p:spPr>
            <a:xfrm>
              <a:off x="1043608" y="6453188"/>
              <a:ext cx="1872630" cy="2889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15" name="TextBox 62"/>
            <p:cNvSpPr txBox="1">
              <a:spLocks noChangeArrowheads="1"/>
            </p:cNvSpPr>
            <p:nvPr/>
          </p:nvSpPr>
          <p:spPr bwMode="auto">
            <a:xfrm>
              <a:off x="1043608" y="6453188"/>
              <a:ext cx="163551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solidFill>
                    <a:srgbClr val="7030A0"/>
                  </a:solidFill>
                </a:rPr>
                <a:t>Cardiogram/C4D SNPs</a:t>
              </a:r>
            </a:p>
          </p:txBody>
        </p:sp>
      </p:grpSp>
      <p:grpSp>
        <p:nvGrpSpPr>
          <p:cNvPr id="34832" name="Group 65"/>
          <p:cNvGrpSpPr>
            <a:grpSpLocks/>
          </p:cNvGrpSpPr>
          <p:nvPr/>
        </p:nvGrpSpPr>
        <p:grpSpPr bwMode="auto">
          <a:xfrm>
            <a:off x="5224463" y="692150"/>
            <a:ext cx="1863725" cy="288925"/>
            <a:chOff x="3419475" y="6453188"/>
            <a:chExt cx="1657350" cy="288925"/>
          </a:xfrm>
        </p:grpSpPr>
        <p:sp>
          <p:nvSpPr>
            <p:cNvPr id="67" name="Oval 66"/>
            <p:cNvSpPr/>
            <p:nvPr/>
          </p:nvSpPr>
          <p:spPr>
            <a:xfrm>
              <a:off x="3419475" y="6453188"/>
              <a:ext cx="1657350" cy="2889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13" name="TextBox 63"/>
            <p:cNvSpPr txBox="1">
              <a:spLocks noChangeArrowheads="1"/>
            </p:cNvSpPr>
            <p:nvPr/>
          </p:nvSpPr>
          <p:spPr bwMode="auto">
            <a:xfrm>
              <a:off x="3513138" y="6453188"/>
              <a:ext cx="12684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solidFill>
                    <a:srgbClr val="0000FF"/>
                  </a:solidFill>
                </a:rPr>
                <a:t>Lipid Gene SNPs</a:t>
              </a:r>
            </a:p>
          </p:txBody>
        </p:sp>
      </p:grpSp>
      <p:grpSp>
        <p:nvGrpSpPr>
          <p:cNvPr id="34833" name="Group 68"/>
          <p:cNvGrpSpPr>
            <a:grpSpLocks/>
          </p:cNvGrpSpPr>
          <p:nvPr/>
        </p:nvGrpSpPr>
        <p:grpSpPr bwMode="auto">
          <a:xfrm>
            <a:off x="7734300" y="692150"/>
            <a:ext cx="1865313" cy="288925"/>
            <a:chOff x="5651500" y="6453188"/>
            <a:chExt cx="1657350" cy="288925"/>
          </a:xfrm>
        </p:grpSpPr>
        <p:sp>
          <p:nvSpPr>
            <p:cNvPr id="70" name="Oval 69"/>
            <p:cNvSpPr/>
            <p:nvPr/>
          </p:nvSpPr>
          <p:spPr>
            <a:xfrm>
              <a:off x="5651500" y="6453188"/>
              <a:ext cx="1657350" cy="2889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11" name="TextBox 64"/>
            <p:cNvSpPr txBox="1">
              <a:spLocks noChangeArrowheads="1"/>
            </p:cNvSpPr>
            <p:nvPr/>
          </p:nvSpPr>
          <p:spPr bwMode="auto">
            <a:xfrm>
              <a:off x="5868317" y="6453188"/>
              <a:ext cx="12584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solidFill>
                    <a:srgbClr val="FF0000"/>
                  </a:solidFill>
                </a:rPr>
                <a:t>Early GWS SNPs</a:t>
              </a:r>
            </a:p>
          </p:txBody>
        </p:sp>
      </p:grpSp>
      <p:grpSp>
        <p:nvGrpSpPr>
          <p:cNvPr id="34834" name="Group 95"/>
          <p:cNvGrpSpPr>
            <a:grpSpLocks/>
          </p:cNvGrpSpPr>
          <p:nvPr/>
        </p:nvGrpSpPr>
        <p:grpSpPr bwMode="auto">
          <a:xfrm>
            <a:off x="9031288" y="3011488"/>
            <a:ext cx="728662" cy="233362"/>
            <a:chOff x="8027988" y="3011017"/>
            <a:chExt cx="647700" cy="234007"/>
          </a:xfrm>
        </p:grpSpPr>
        <p:sp>
          <p:nvSpPr>
            <p:cNvPr id="72" name="Oval 71"/>
            <p:cNvSpPr/>
            <p:nvPr/>
          </p:nvSpPr>
          <p:spPr>
            <a:xfrm>
              <a:off x="8027988" y="3011017"/>
              <a:ext cx="647700" cy="2164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09" name="TextBox 70"/>
            <p:cNvSpPr txBox="1">
              <a:spLocks noChangeArrowheads="1"/>
            </p:cNvSpPr>
            <p:nvPr/>
          </p:nvSpPr>
          <p:spPr bwMode="auto">
            <a:xfrm>
              <a:off x="8101013" y="3014192"/>
              <a:ext cx="49472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 b="1">
                  <a:solidFill>
                    <a:srgbClr val="FF0000"/>
                  </a:solidFill>
                </a:rPr>
                <a:t>SH2B3</a:t>
              </a:r>
            </a:p>
          </p:txBody>
        </p:sp>
      </p:grpSp>
      <p:grpSp>
        <p:nvGrpSpPr>
          <p:cNvPr id="34835" name="Group 84"/>
          <p:cNvGrpSpPr>
            <a:grpSpLocks/>
          </p:cNvGrpSpPr>
          <p:nvPr/>
        </p:nvGrpSpPr>
        <p:grpSpPr bwMode="auto">
          <a:xfrm>
            <a:off x="1416050" y="2940050"/>
            <a:ext cx="730250" cy="233363"/>
            <a:chOff x="1258888" y="2939579"/>
            <a:chExt cx="649287" cy="234007"/>
          </a:xfrm>
        </p:grpSpPr>
        <p:sp>
          <p:nvSpPr>
            <p:cNvPr id="74" name="Oval 73"/>
            <p:cNvSpPr/>
            <p:nvPr/>
          </p:nvSpPr>
          <p:spPr>
            <a:xfrm>
              <a:off x="1258888" y="2939579"/>
              <a:ext cx="649287" cy="21649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07" name="TextBox 72"/>
            <p:cNvSpPr txBox="1">
              <a:spLocks noChangeArrowheads="1"/>
            </p:cNvSpPr>
            <p:nvPr/>
          </p:nvSpPr>
          <p:spPr bwMode="auto">
            <a:xfrm>
              <a:off x="1331913" y="2942754"/>
              <a:ext cx="52322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 b="1">
                  <a:solidFill>
                    <a:srgbClr val="FF0000"/>
                  </a:solidFill>
                </a:rPr>
                <a:t>WDR12</a:t>
              </a:r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687388" y="1355725"/>
            <a:ext cx="8343900" cy="3978275"/>
            <a:chOff x="611188" y="1355254"/>
            <a:chExt cx="7416800" cy="3978920"/>
          </a:xfrm>
        </p:grpSpPr>
        <p:grpSp>
          <p:nvGrpSpPr>
            <p:cNvPr id="34880" name="Group 83"/>
            <p:cNvGrpSpPr>
              <a:grpSpLocks/>
            </p:cNvGrpSpPr>
            <p:nvPr/>
          </p:nvGrpSpPr>
          <p:grpSpPr bwMode="auto">
            <a:xfrm>
              <a:off x="611188" y="1860079"/>
              <a:ext cx="647700" cy="232420"/>
              <a:chOff x="611188" y="1860079"/>
              <a:chExt cx="647700" cy="23242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11188" y="1860161"/>
                <a:ext cx="647699" cy="21593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905" name="TextBox 10"/>
              <p:cNvSpPr txBox="1">
                <a:spLocks noChangeArrowheads="1"/>
              </p:cNvSpPr>
              <p:nvPr/>
            </p:nvSpPr>
            <p:spPr bwMode="auto">
              <a:xfrm>
                <a:off x="652463" y="1861667"/>
                <a:ext cx="50612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0000FF"/>
                    </a:solidFill>
                  </a:rPr>
                  <a:t>SORT1</a:t>
                </a:r>
              </a:p>
            </p:txBody>
          </p:sp>
        </p:grpSp>
        <p:grpSp>
          <p:nvGrpSpPr>
            <p:cNvPr id="34881" name="Group 82"/>
            <p:cNvGrpSpPr>
              <a:grpSpLocks/>
            </p:cNvGrpSpPr>
            <p:nvPr/>
          </p:nvGrpSpPr>
          <p:grpSpPr bwMode="auto">
            <a:xfrm>
              <a:off x="611188" y="1355254"/>
              <a:ext cx="647700" cy="234007"/>
              <a:chOff x="611188" y="1355254"/>
              <a:chExt cx="647700" cy="234007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11188" y="1355254"/>
                <a:ext cx="647699" cy="21593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903" name="TextBox 48"/>
              <p:cNvSpPr txBox="1">
                <a:spLocks noChangeArrowheads="1"/>
              </p:cNvSpPr>
              <p:nvPr/>
            </p:nvSpPr>
            <p:spPr bwMode="auto">
              <a:xfrm>
                <a:off x="684213" y="1358429"/>
                <a:ext cx="50612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0000FF"/>
                    </a:solidFill>
                  </a:rPr>
                  <a:t>PCSK9</a:t>
                </a:r>
              </a:p>
            </p:txBody>
          </p:sp>
        </p:grpSp>
        <p:grpSp>
          <p:nvGrpSpPr>
            <p:cNvPr id="34882" name="Group 86"/>
            <p:cNvGrpSpPr>
              <a:grpSpLocks/>
            </p:cNvGrpSpPr>
            <p:nvPr/>
          </p:nvGrpSpPr>
          <p:grpSpPr bwMode="auto">
            <a:xfrm>
              <a:off x="3995738" y="3155479"/>
              <a:ext cx="647700" cy="234007"/>
              <a:chOff x="3995738" y="3155479"/>
              <a:chExt cx="647700" cy="234007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996443" y="3155771"/>
                <a:ext cx="647700" cy="21593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901" name="TextBox 51"/>
              <p:cNvSpPr txBox="1">
                <a:spLocks noChangeArrowheads="1"/>
              </p:cNvSpPr>
              <p:nvPr/>
            </p:nvSpPr>
            <p:spPr bwMode="auto">
              <a:xfrm>
                <a:off x="4084638" y="3158654"/>
                <a:ext cx="36933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0000FF"/>
                    </a:solidFill>
                  </a:rPr>
                  <a:t>LPA</a:t>
                </a:r>
              </a:p>
            </p:txBody>
          </p:sp>
        </p:grpSp>
        <p:grpSp>
          <p:nvGrpSpPr>
            <p:cNvPr id="34883" name="Group 105"/>
            <p:cNvGrpSpPr>
              <a:grpSpLocks/>
            </p:cNvGrpSpPr>
            <p:nvPr/>
          </p:nvGrpSpPr>
          <p:grpSpPr bwMode="auto">
            <a:xfrm>
              <a:off x="4643438" y="4541367"/>
              <a:ext cx="649287" cy="234007"/>
              <a:chOff x="4643438" y="4541367"/>
              <a:chExt cx="649287" cy="234007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645554" y="4541883"/>
                <a:ext cx="647700" cy="21593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99" name="TextBox 53"/>
              <p:cNvSpPr txBox="1">
                <a:spLocks noChangeArrowheads="1"/>
              </p:cNvSpPr>
              <p:nvPr/>
            </p:nvSpPr>
            <p:spPr bwMode="auto">
              <a:xfrm>
                <a:off x="4684713" y="4544542"/>
                <a:ext cx="43772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0000FF"/>
                    </a:solidFill>
                  </a:rPr>
                  <a:t>LDLR</a:t>
                </a:r>
              </a:p>
            </p:txBody>
          </p:sp>
        </p:grpSp>
        <p:grpSp>
          <p:nvGrpSpPr>
            <p:cNvPr id="34884" name="Group 104"/>
            <p:cNvGrpSpPr>
              <a:grpSpLocks/>
            </p:cNvGrpSpPr>
            <p:nvPr/>
          </p:nvGrpSpPr>
          <p:grpSpPr bwMode="auto">
            <a:xfrm>
              <a:off x="4643438" y="4739804"/>
              <a:ext cx="649287" cy="234007"/>
              <a:chOff x="4643438" y="4739804"/>
              <a:chExt cx="649287" cy="2340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645554" y="4740353"/>
                <a:ext cx="647700" cy="21593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97" name="TextBox 55"/>
              <p:cNvSpPr txBox="1">
                <a:spLocks noChangeArrowheads="1"/>
              </p:cNvSpPr>
              <p:nvPr/>
            </p:nvSpPr>
            <p:spPr bwMode="auto">
              <a:xfrm>
                <a:off x="4684713" y="4742979"/>
                <a:ext cx="45482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0000FF"/>
                    </a:solidFill>
                  </a:rPr>
                  <a:t>APOE</a:t>
                </a:r>
              </a:p>
            </p:txBody>
          </p:sp>
        </p:grpSp>
        <p:grpSp>
          <p:nvGrpSpPr>
            <p:cNvPr id="34885" name="Group 97"/>
            <p:cNvGrpSpPr>
              <a:grpSpLocks/>
            </p:cNvGrpSpPr>
            <p:nvPr/>
          </p:nvGrpSpPr>
          <p:grpSpPr bwMode="auto">
            <a:xfrm>
              <a:off x="7380288" y="2650654"/>
              <a:ext cx="647700" cy="234007"/>
              <a:chOff x="7380288" y="2650654"/>
              <a:chExt cx="647700" cy="234007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7380287" y="2650864"/>
                <a:ext cx="647700" cy="21752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95" name="TextBox 57"/>
              <p:cNvSpPr txBox="1">
                <a:spLocks noChangeArrowheads="1"/>
              </p:cNvSpPr>
              <p:nvPr/>
            </p:nvSpPr>
            <p:spPr bwMode="auto">
              <a:xfrm>
                <a:off x="7446963" y="2653829"/>
                <a:ext cx="517521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0000FF"/>
                    </a:solidFill>
                  </a:rPr>
                  <a:t>APOA5</a:t>
                </a:r>
              </a:p>
            </p:txBody>
          </p:sp>
        </p:grpSp>
        <p:grpSp>
          <p:nvGrpSpPr>
            <p:cNvPr id="34886" name="Group 102"/>
            <p:cNvGrpSpPr>
              <a:grpSpLocks/>
            </p:cNvGrpSpPr>
            <p:nvPr/>
          </p:nvGrpSpPr>
          <p:grpSpPr bwMode="auto">
            <a:xfrm>
              <a:off x="2700338" y="5100167"/>
              <a:ext cx="647700" cy="234007"/>
              <a:chOff x="2700338" y="5100167"/>
              <a:chExt cx="647700" cy="23400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701043" y="5100774"/>
                <a:ext cx="647700" cy="21593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93" name="TextBox 59"/>
              <p:cNvSpPr txBox="1">
                <a:spLocks noChangeArrowheads="1"/>
              </p:cNvSpPr>
              <p:nvPr/>
            </p:nvSpPr>
            <p:spPr bwMode="auto">
              <a:xfrm>
                <a:off x="2740025" y="5103342"/>
                <a:ext cx="43772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0000FF"/>
                    </a:solidFill>
                  </a:rPr>
                  <a:t>CETP</a:t>
                </a:r>
              </a:p>
            </p:txBody>
          </p:sp>
        </p:grpSp>
        <p:grpSp>
          <p:nvGrpSpPr>
            <p:cNvPr id="34887" name="Group 89"/>
            <p:cNvGrpSpPr>
              <a:grpSpLocks/>
            </p:cNvGrpSpPr>
            <p:nvPr/>
          </p:nvGrpSpPr>
          <p:grpSpPr bwMode="auto">
            <a:xfrm>
              <a:off x="5292725" y="1628304"/>
              <a:ext cx="647700" cy="234503"/>
              <a:chOff x="5292725" y="1628304"/>
              <a:chExt cx="647700" cy="234503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5293255" y="1628348"/>
                <a:ext cx="647699" cy="21593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91" name="TextBox 61"/>
              <p:cNvSpPr txBox="1">
                <a:spLocks noChangeArrowheads="1"/>
              </p:cNvSpPr>
              <p:nvPr/>
            </p:nvSpPr>
            <p:spPr bwMode="auto">
              <a:xfrm>
                <a:off x="5392738" y="1631975"/>
                <a:ext cx="35793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0000FF"/>
                    </a:solidFill>
                  </a:rPr>
                  <a:t>LPL</a:t>
                </a:r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6588655" y="2957302"/>
              <a:ext cx="647700" cy="21593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889" name="TextBox 61"/>
            <p:cNvSpPr txBox="1">
              <a:spLocks noChangeArrowheads="1"/>
            </p:cNvSpPr>
            <p:nvPr/>
          </p:nvSpPr>
          <p:spPr bwMode="auto">
            <a:xfrm>
              <a:off x="6688237" y="2960539"/>
              <a:ext cx="39782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 b="1">
                  <a:solidFill>
                    <a:srgbClr val="0000FF"/>
                  </a:solidFill>
                </a:rPr>
                <a:t>LIPA</a:t>
              </a:r>
            </a:p>
          </p:txBody>
        </p:sp>
      </p:grpSp>
      <p:grpSp>
        <p:nvGrpSpPr>
          <p:cNvPr id="40" name="Group 109"/>
          <p:cNvGrpSpPr>
            <a:grpSpLocks/>
          </p:cNvGrpSpPr>
          <p:nvPr/>
        </p:nvGrpSpPr>
        <p:grpSpPr bwMode="auto">
          <a:xfrm>
            <a:off x="687388" y="1157288"/>
            <a:ext cx="7513637" cy="4697412"/>
            <a:chOff x="611188" y="1156817"/>
            <a:chExt cx="6678039" cy="4698057"/>
          </a:xfrm>
        </p:grpSpPr>
        <p:grpSp>
          <p:nvGrpSpPr>
            <p:cNvPr id="34841" name="Group 101"/>
            <p:cNvGrpSpPr>
              <a:grpSpLocks/>
            </p:cNvGrpSpPr>
            <p:nvPr/>
          </p:nvGrpSpPr>
          <p:grpSpPr bwMode="auto">
            <a:xfrm>
              <a:off x="1947863" y="5531967"/>
              <a:ext cx="679276" cy="234007"/>
              <a:chOff x="1947863" y="5531967"/>
              <a:chExt cx="679276" cy="23400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978401" y="5532568"/>
                <a:ext cx="649038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79" name="TextBox 24"/>
              <p:cNvSpPr txBox="1">
                <a:spLocks noChangeArrowheads="1"/>
              </p:cNvSpPr>
              <p:nvPr/>
            </p:nvSpPr>
            <p:spPr bwMode="auto">
              <a:xfrm>
                <a:off x="1947863" y="5535142"/>
                <a:ext cx="659953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ADAMTS7</a:t>
                </a:r>
              </a:p>
            </p:txBody>
          </p:sp>
        </p:grpSp>
        <p:grpSp>
          <p:nvGrpSpPr>
            <p:cNvPr id="34842" name="Group 81"/>
            <p:cNvGrpSpPr>
              <a:grpSpLocks/>
            </p:cNvGrpSpPr>
            <p:nvPr/>
          </p:nvGrpSpPr>
          <p:grpSpPr bwMode="auto">
            <a:xfrm>
              <a:off x="611188" y="1156817"/>
              <a:ext cx="647644" cy="234007"/>
              <a:chOff x="611188" y="1156817"/>
              <a:chExt cx="647644" cy="23400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11188" y="1156817"/>
                <a:ext cx="647627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77" name="TextBox 26"/>
              <p:cNvSpPr txBox="1">
                <a:spLocks noChangeArrowheads="1"/>
              </p:cNvSpPr>
              <p:nvPr/>
            </p:nvSpPr>
            <p:spPr bwMode="auto">
              <a:xfrm>
                <a:off x="652463" y="1159992"/>
                <a:ext cx="5744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PPAP2B</a:t>
                </a:r>
              </a:p>
            </p:txBody>
          </p:sp>
        </p:grpSp>
        <p:grpSp>
          <p:nvGrpSpPr>
            <p:cNvPr id="34843" name="Group 87"/>
            <p:cNvGrpSpPr>
              <a:grpSpLocks/>
            </p:cNvGrpSpPr>
            <p:nvPr/>
          </p:nvGrpSpPr>
          <p:grpSpPr bwMode="auto">
            <a:xfrm>
              <a:off x="3995447" y="1715617"/>
              <a:ext cx="647645" cy="234007"/>
              <a:chOff x="3995447" y="1715617"/>
              <a:chExt cx="647645" cy="23400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996063" y="1715694"/>
                <a:ext cx="647628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75" name="TextBox 28"/>
              <p:cNvSpPr txBox="1">
                <a:spLocks noChangeArrowheads="1"/>
              </p:cNvSpPr>
              <p:nvPr/>
            </p:nvSpPr>
            <p:spPr bwMode="auto">
              <a:xfrm>
                <a:off x="4035425" y="1718792"/>
                <a:ext cx="557370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ANKSIA</a:t>
                </a:r>
              </a:p>
            </p:txBody>
          </p:sp>
        </p:grpSp>
        <p:grpSp>
          <p:nvGrpSpPr>
            <p:cNvPr id="34844" name="Group 108"/>
            <p:cNvGrpSpPr>
              <a:grpSpLocks/>
            </p:cNvGrpSpPr>
            <p:nvPr/>
          </p:nvGrpSpPr>
          <p:grpSpPr bwMode="auto">
            <a:xfrm>
              <a:off x="3995447" y="2741142"/>
              <a:ext cx="647644" cy="234007"/>
              <a:chOff x="3995447" y="2741142"/>
              <a:chExt cx="647644" cy="234007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3996063" y="2741360"/>
                <a:ext cx="647628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73" name="TextBox 30"/>
              <p:cNvSpPr txBox="1">
                <a:spLocks noChangeArrowheads="1"/>
              </p:cNvSpPr>
              <p:nvPr/>
            </p:nvSpPr>
            <p:spPr bwMode="auto">
              <a:xfrm>
                <a:off x="4035425" y="2744317"/>
                <a:ext cx="477583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TCF21</a:t>
                </a:r>
              </a:p>
            </p:txBody>
          </p:sp>
        </p:grpSp>
        <p:grpSp>
          <p:nvGrpSpPr>
            <p:cNvPr id="34845" name="Group 88"/>
            <p:cNvGrpSpPr>
              <a:grpSpLocks/>
            </p:cNvGrpSpPr>
            <p:nvPr/>
          </p:nvGrpSpPr>
          <p:grpSpPr bwMode="auto">
            <a:xfrm>
              <a:off x="4716111" y="2741142"/>
              <a:ext cx="647644" cy="234007"/>
              <a:chOff x="4716111" y="2741142"/>
              <a:chExt cx="647644" cy="234007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715649" y="2741360"/>
                <a:ext cx="647628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71" name="TextBox 32"/>
              <p:cNvSpPr txBox="1">
                <a:spLocks noChangeArrowheads="1"/>
              </p:cNvSpPr>
              <p:nvPr/>
            </p:nvSpPr>
            <p:spPr bwMode="auto">
              <a:xfrm>
                <a:off x="4756150" y="2744317"/>
                <a:ext cx="56306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ZC3HC1</a:t>
                </a:r>
              </a:p>
            </p:txBody>
          </p:sp>
        </p:grpSp>
        <p:grpSp>
          <p:nvGrpSpPr>
            <p:cNvPr id="34846" name="Group 92"/>
            <p:cNvGrpSpPr>
              <a:grpSpLocks/>
            </p:cNvGrpSpPr>
            <p:nvPr/>
          </p:nvGrpSpPr>
          <p:grpSpPr bwMode="auto">
            <a:xfrm>
              <a:off x="5939967" y="2868142"/>
              <a:ext cx="647644" cy="234007"/>
              <a:chOff x="5939967" y="2868142"/>
              <a:chExt cx="647644" cy="23400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940356" y="2868377"/>
                <a:ext cx="647628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69" name="TextBox 34"/>
              <p:cNvSpPr txBox="1">
                <a:spLocks noChangeArrowheads="1"/>
              </p:cNvSpPr>
              <p:nvPr/>
            </p:nvSpPr>
            <p:spPr bwMode="auto">
              <a:xfrm>
                <a:off x="6075363" y="2871317"/>
                <a:ext cx="39209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ABO</a:t>
                </a:r>
              </a:p>
            </p:txBody>
          </p:sp>
        </p:grpSp>
        <p:grpSp>
          <p:nvGrpSpPr>
            <p:cNvPr id="34847" name="Group 98"/>
            <p:cNvGrpSpPr>
              <a:grpSpLocks/>
            </p:cNvGrpSpPr>
            <p:nvPr/>
          </p:nvGrpSpPr>
          <p:grpSpPr bwMode="auto">
            <a:xfrm>
              <a:off x="6587612" y="2669704"/>
              <a:ext cx="647644" cy="234007"/>
              <a:chOff x="6587612" y="2669704"/>
              <a:chExt cx="647644" cy="234007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587984" y="2669912"/>
                <a:ext cx="647627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67" name="TextBox 36"/>
              <p:cNvSpPr txBox="1">
                <a:spLocks noChangeArrowheads="1"/>
              </p:cNvSpPr>
              <p:nvPr/>
            </p:nvSpPr>
            <p:spPr bwMode="auto">
              <a:xfrm>
                <a:off x="6588125" y="2672879"/>
                <a:ext cx="620060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CYP17A1</a:t>
                </a:r>
              </a:p>
            </p:txBody>
          </p:sp>
        </p:grpSp>
        <p:grpSp>
          <p:nvGrpSpPr>
            <p:cNvPr id="34848" name="Group 99"/>
            <p:cNvGrpSpPr>
              <a:grpSpLocks/>
            </p:cNvGrpSpPr>
            <p:nvPr/>
          </p:nvGrpSpPr>
          <p:grpSpPr bwMode="auto">
            <a:xfrm>
              <a:off x="611188" y="5620867"/>
              <a:ext cx="647644" cy="234007"/>
              <a:chOff x="611188" y="5620867"/>
              <a:chExt cx="647644" cy="23400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11188" y="5621480"/>
                <a:ext cx="647627" cy="21751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65" name="TextBox 38"/>
              <p:cNvSpPr txBox="1">
                <a:spLocks noChangeArrowheads="1"/>
              </p:cNvSpPr>
              <p:nvPr/>
            </p:nvSpPr>
            <p:spPr bwMode="auto">
              <a:xfrm>
                <a:off x="611188" y="5624042"/>
                <a:ext cx="568768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COL4A1</a:t>
                </a:r>
              </a:p>
            </p:txBody>
          </p:sp>
        </p:grpSp>
        <p:grpSp>
          <p:nvGrpSpPr>
            <p:cNvPr id="34849" name="Group 100"/>
            <p:cNvGrpSpPr>
              <a:grpSpLocks/>
            </p:cNvGrpSpPr>
            <p:nvPr/>
          </p:nvGrpSpPr>
          <p:grpSpPr bwMode="auto">
            <a:xfrm>
              <a:off x="1331851" y="5603404"/>
              <a:ext cx="647644" cy="234007"/>
              <a:chOff x="1331851" y="5603404"/>
              <a:chExt cx="647644" cy="234007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332184" y="5604014"/>
                <a:ext cx="647628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63" name="TextBox 40"/>
              <p:cNvSpPr txBox="1">
                <a:spLocks noChangeArrowheads="1"/>
              </p:cNvSpPr>
              <p:nvPr/>
            </p:nvSpPr>
            <p:spPr bwMode="auto">
              <a:xfrm>
                <a:off x="1331913" y="5606579"/>
                <a:ext cx="52887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HHIPL1</a:t>
                </a:r>
              </a:p>
            </p:txBody>
          </p:sp>
        </p:grpSp>
        <p:grpSp>
          <p:nvGrpSpPr>
            <p:cNvPr id="34850" name="Group 107"/>
            <p:cNvGrpSpPr>
              <a:grpSpLocks/>
            </p:cNvGrpSpPr>
            <p:nvPr/>
          </p:nvGrpSpPr>
          <p:grpSpPr bwMode="auto">
            <a:xfrm>
              <a:off x="3347803" y="4469929"/>
              <a:ext cx="647644" cy="234007"/>
              <a:chOff x="3347803" y="4469929"/>
              <a:chExt cx="647644" cy="234007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348437" y="4470384"/>
                <a:ext cx="647627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61" name="TextBox 42"/>
              <p:cNvSpPr txBox="1">
                <a:spLocks noChangeArrowheads="1"/>
              </p:cNvSpPr>
              <p:nvPr/>
            </p:nvSpPr>
            <p:spPr bwMode="auto">
              <a:xfrm>
                <a:off x="3411538" y="4473104"/>
                <a:ext cx="45478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SMG5</a:t>
                </a:r>
              </a:p>
            </p:txBody>
          </p:sp>
        </p:grpSp>
        <p:grpSp>
          <p:nvGrpSpPr>
            <p:cNvPr id="34851" name="Group 106"/>
            <p:cNvGrpSpPr>
              <a:grpSpLocks/>
            </p:cNvGrpSpPr>
            <p:nvPr/>
          </p:nvGrpSpPr>
          <p:grpSpPr bwMode="auto">
            <a:xfrm>
              <a:off x="3276371" y="4685829"/>
              <a:ext cx="647644" cy="234007"/>
              <a:chOff x="3276371" y="4685829"/>
              <a:chExt cx="647644" cy="234007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276478" y="4686314"/>
                <a:ext cx="647628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59" name="TextBox 44"/>
              <p:cNvSpPr txBox="1">
                <a:spLocks noChangeArrowheads="1"/>
              </p:cNvSpPr>
              <p:nvPr/>
            </p:nvSpPr>
            <p:spPr bwMode="auto">
              <a:xfrm>
                <a:off x="3348038" y="4689004"/>
                <a:ext cx="51177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RASD1</a:t>
                </a:r>
              </a:p>
            </p:txBody>
          </p:sp>
        </p:grpSp>
        <p:grpSp>
          <p:nvGrpSpPr>
            <p:cNvPr id="34852" name="Group 103"/>
            <p:cNvGrpSpPr>
              <a:grpSpLocks/>
            </p:cNvGrpSpPr>
            <p:nvPr/>
          </p:nvGrpSpPr>
          <p:grpSpPr bwMode="auto">
            <a:xfrm>
              <a:off x="3347803" y="4973167"/>
              <a:ext cx="647644" cy="234007"/>
              <a:chOff x="3347803" y="4973167"/>
              <a:chExt cx="647644" cy="234007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348437" y="4973691"/>
                <a:ext cx="647627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57" name="TextBox 46"/>
              <p:cNvSpPr txBox="1">
                <a:spLocks noChangeArrowheads="1"/>
              </p:cNvSpPr>
              <p:nvPr/>
            </p:nvSpPr>
            <p:spPr bwMode="auto">
              <a:xfrm>
                <a:off x="3348038" y="4976342"/>
                <a:ext cx="50037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UBE2Z</a:t>
                </a:r>
              </a:p>
            </p:txBody>
          </p:sp>
        </p:grpSp>
        <p:grpSp>
          <p:nvGrpSpPr>
            <p:cNvPr id="34853" name="Group 93"/>
            <p:cNvGrpSpPr>
              <a:grpSpLocks/>
            </p:cNvGrpSpPr>
            <p:nvPr/>
          </p:nvGrpSpPr>
          <p:grpSpPr bwMode="auto">
            <a:xfrm>
              <a:off x="6641582" y="1661642"/>
              <a:ext cx="647645" cy="233585"/>
              <a:chOff x="6641582" y="1661642"/>
              <a:chExt cx="647645" cy="233585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6641600" y="1661711"/>
                <a:ext cx="647627" cy="21593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855" name="TextBox 28"/>
              <p:cNvSpPr txBox="1">
                <a:spLocks noChangeArrowheads="1"/>
              </p:cNvSpPr>
              <p:nvPr/>
            </p:nvSpPr>
            <p:spPr bwMode="auto">
              <a:xfrm>
                <a:off x="6660232" y="1664395"/>
                <a:ext cx="58586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900" b="1">
                    <a:solidFill>
                      <a:srgbClr val="7030A0"/>
                    </a:solidFill>
                  </a:rPr>
                  <a:t>KIAA146</a:t>
                </a:r>
              </a:p>
            </p:txBody>
          </p:sp>
        </p:grpSp>
      </p:grp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1400982" y="6197242"/>
            <a:ext cx="7540846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Risk alleles common but all have modest effect – OR 1.3 -1.1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-23813" y="-26988"/>
            <a:ext cx="8655051" cy="523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FFFF00"/>
                </a:solidFill>
                <a:cs typeface="Arial" charset="0"/>
              </a:rPr>
              <a:t>Combining Modest-Risk Genotypes – Gene Score</a:t>
            </a:r>
            <a:endParaRPr lang="en-GB">
              <a:cs typeface="Arial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12725" y="769938"/>
            <a:ext cx="100742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0000"/>
              </a:buClr>
              <a:buSzPct val="100000"/>
              <a:buFontTx/>
              <a:buBlip>
                <a:blip r:embed="rId4"/>
              </a:buBlip>
            </a:pPr>
            <a:r>
              <a:rPr lang="en-GB" b="1">
                <a:solidFill>
                  <a:srgbClr val="FFFFFF"/>
                </a:solidFill>
                <a:cs typeface="Arial" charset="0"/>
              </a:rPr>
              <a:t>    </a:t>
            </a:r>
            <a:r>
              <a:rPr lang="en-GB" b="1">
                <a:solidFill>
                  <a:schemeClr val="tx2"/>
                </a:solidFill>
                <a:cs typeface="Arial" charset="0"/>
              </a:rPr>
              <a:t>Used 13 meta-analysis proven candidate gene SNPs, </a:t>
            </a:r>
          </a:p>
          <a:p>
            <a:pPr algn="just">
              <a:buClr>
                <a:srgbClr val="FF0000"/>
              </a:buClr>
              <a:buSzPct val="200000"/>
            </a:pPr>
            <a:r>
              <a:rPr lang="en-GB" sz="1800" b="1">
                <a:solidFill>
                  <a:schemeClr val="tx2"/>
                </a:solidFill>
                <a:cs typeface="Arial" charset="0"/>
              </a:rPr>
              <a:t>						Casas et al Annals Hum Genet 2006</a:t>
            </a:r>
          </a:p>
          <a:p>
            <a:pPr algn="just">
              <a:buClr>
                <a:srgbClr val="FF0000"/>
              </a:buClr>
              <a:buSzPct val="200000"/>
            </a:pPr>
            <a:r>
              <a:rPr lang="en-GB" b="1">
                <a:solidFill>
                  <a:schemeClr val="tx2"/>
                </a:solidFill>
                <a:cs typeface="Arial" charset="0"/>
              </a:rPr>
              <a:t>         </a:t>
            </a:r>
            <a:r>
              <a:rPr lang="en-GB" sz="2000" b="1" i="1">
                <a:solidFill>
                  <a:schemeClr val="tx2"/>
                </a:solidFill>
                <a:cs typeface="Arial" charset="0"/>
              </a:rPr>
              <a:t>	APOB, APOE, CETP, LPL, PCSK9, APOA5, ACE, PAI1, ENOS, LPA</a:t>
            </a:r>
          </a:p>
          <a:p>
            <a:pPr algn="just">
              <a:buClr>
                <a:srgbClr val="FF0000"/>
              </a:buClr>
              <a:buSzPct val="200000"/>
            </a:pPr>
            <a:endParaRPr lang="en-GB" sz="2000" b="1" i="1">
              <a:solidFill>
                <a:schemeClr val="tx2"/>
              </a:solidFill>
              <a:cs typeface="Arial" charset="0"/>
            </a:endParaRPr>
          </a:p>
          <a:p>
            <a:pPr algn="just">
              <a:buClr>
                <a:srgbClr val="FF0000"/>
              </a:buClr>
              <a:buSzPct val="200000"/>
            </a:pPr>
            <a:endParaRPr lang="en-GB" sz="2000" b="1" i="1">
              <a:solidFill>
                <a:schemeClr val="tx2"/>
              </a:solidFill>
              <a:cs typeface="Arial" charset="0"/>
            </a:endParaRPr>
          </a:p>
          <a:p>
            <a:pPr algn="just">
              <a:buClr>
                <a:srgbClr val="FF0000"/>
              </a:buClr>
              <a:buSzPct val="200000"/>
            </a:pPr>
            <a:endParaRPr lang="en-GB" sz="2000" b="1" i="1">
              <a:solidFill>
                <a:schemeClr val="tx2"/>
              </a:solidFill>
              <a:cs typeface="Arial" charset="0"/>
            </a:endParaRPr>
          </a:p>
          <a:p>
            <a:pPr algn="just">
              <a:buClr>
                <a:srgbClr val="FF0000"/>
              </a:buClr>
              <a:buSzPct val="100000"/>
              <a:buFontTx/>
              <a:buBlip>
                <a:blip r:embed="rId4"/>
              </a:buBlip>
            </a:pPr>
            <a:r>
              <a:rPr lang="en-GB" sz="2000" b="1" i="1">
                <a:solidFill>
                  <a:schemeClr val="tx2"/>
                </a:solidFill>
                <a:cs typeface="Arial" charset="0"/>
              </a:rPr>
              <a:t>      </a:t>
            </a:r>
            <a:r>
              <a:rPr lang="en-GB" b="1">
                <a:solidFill>
                  <a:schemeClr val="tx2"/>
                </a:solidFill>
                <a:cs typeface="Arial" charset="0"/>
              </a:rPr>
              <a:t>Added 7 GWAS SNPs</a:t>
            </a:r>
          </a:p>
          <a:p>
            <a:pPr algn="just">
              <a:buClr>
                <a:srgbClr val="FF0000"/>
              </a:buClr>
              <a:buSzPct val="100000"/>
              <a:buFontTx/>
              <a:buBlip>
                <a:blip r:embed="rId4"/>
              </a:buBlip>
            </a:pPr>
            <a:r>
              <a:rPr lang="en-GB" sz="2000" b="1" i="1">
                <a:solidFill>
                  <a:schemeClr val="tx2"/>
                </a:solidFill>
                <a:cs typeface="Arial" charset="0"/>
              </a:rPr>
              <a:t>      </a:t>
            </a:r>
            <a:r>
              <a:rPr lang="en-GB" b="1">
                <a:solidFill>
                  <a:schemeClr val="tx2"/>
                </a:solidFill>
                <a:cs typeface="Arial" charset="0"/>
              </a:rPr>
              <a:t>Determined 20 SNP genotype frequency distribution</a:t>
            </a:r>
          </a:p>
          <a:p>
            <a:pPr algn="just">
              <a:buClr>
                <a:srgbClr val="FF0000"/>
              </a:buClr>
              <a:buSzPct val="100000"/>
              <a:buFontTx/>
              <a:buBlip>
                <a:blip r:embed="rId4"/>
              </a:buBlip>
            </a:pPr>
            <a:r>
              <a:rPr lang="en-GB" b="1">
                <a:solidFill>
                  <a:schemeClr val="tx2"/>
                </a:solidFill>
                <a:cs typeface="Arial" charset="0"/>
              </a:rPr>
              <a:t>     Determined combined risk</a:t>
            </a:r>
            <a:r>
              <a:rPr lang="en-GB" b="1">
                <a:solidFill>
                  <a:srgbClr val="FFFFFF"/>
                </a:solidFill>
                <a:cs typeface="Arial" charset="0"/>
              </a:rPr>
              <a:t> over and above Framingham</a:t>
            </a:r>
            <a:endParaRPr lang="en-GB" b="1" i="1">
              <a:solidFill>
                <a:srgbClr val="FF99FF"/>
              </a:solidFill>
              <a:cs typeface="Arial" charset="0"/>
            </a:endParaRPr>
          </a:p>
        </p:txBody>
      </p:sp>
      <p:sp>
        <p:nvSpPr>
          <p:cNvPr id="604165" name="Text Box 5"/>
          <p:cNvSpPr txBox="1">
            <a:spLocks noChangeArrowheads="1"/>
          </p:cNvSpPr>
          <p:nvPr/>
        </p:nvSpPr>
        <p:spPr bwMode="auto">
          <a:xfrm>
            <a:off x="998540" y="1893220"/>
            <a:ext cx="8797925" cy="40011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rgbClr val="DC0081"/>
              </a:buClr>
              <a:buSzPct val="150000"/>
              <a:defRPr/>
            </a:pPr>
            <a:r>
              <a:rPr lang="en-GB" sz="2000" b="1" dirty="0">
                <a:solidFill>
                  <a:srgbClr val="0000CC"/>
                </a:solidFill>
              </a:rPr>
              <a:t>Genes involved in lipid metabolism, clotting, endothelial function, etc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13010" y="5141037"/>
            <a:ext cx="590139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0000FF"/>
                </a:solidFill>
              </a:rPr>
              <a:t>Assumes equal and additive effects  </a:t>
            </a:r>
            <a:endParaRPr lang="en-GB" sz="20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 Box 80"/>
          <p:cNvSpPr txBox="1">
            <a:spLocks noChangeArrowheads="1"/>
          </p:cNvSpPr>
          <p:nvPr/>
        </p:nvSpPr>
        <p:spPr bwMode="auto">
          <a:xfrm>
            <a:off x="255588" y="4051300"/>
            <a:ext cx="969327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</a:rPr>
              <a:t>Constructed a simple “Gene score”</a:t>
            </a:r>
          </a:p>
          <a:p>
            <a:r>
              <a:rPr lang="en-GB" b="1">
                <a:solidFill>
                  <a:schemeClr val="tx1"/>
                </a:solidFill>
              </a:rPr>
              <a:t>At each SNP score = 0 for no risk allele, = 1 for carrier = 2 for Hoz</a:t>
            </a:r>
          </a:p>
        </p:txBody>
      </p:sp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953208" y="6086477"/>
            <a:ext cx="8501045" cy="461665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</a:rPr>
              <a:t>NPHS-II </a:t>
            </a:r>
            <a:r>
              <a:rPr lang="en-GB" b="1" dirty="0">
                <a:solidFill>
                  <a:srgbClr val="FFFF00"/>
                </a:solidFill>
                <a:sym typeface="Wingdings" pitchFamily="2" charset="2"/>
              </a:rPr>
              <a:t> c</a:t>
            </a:r>
            <a:r>
              <a:rPr lang="en-GB" b="1" dirty="0">
                <a:solidFill>
                  <a:srgbClr val="FFFF00"/>
                </a:solidFill>
              </a:rPr>
              <a:t>omplete data in 1389 men </a:t>
            </a:r>
            <a:r>
              <a:rPr lang="en-GB" b="1" dirty="0">
                <a:solidFill>
                  <a:srgbClr val="FFFF00"/>
                </a:solidFill>
                <a:sym typeface="Wingdings" pitchFamily="2" charset="2"/>
              </a:rPr>
              <a:t> 150 CHD events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1012825" y="4895850"/>
            <a:ext cx="3590925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Medium number of risk alleles</a:t>
            </a:r>
          </a:p>
          <a:p>
            <a:pPr algn="ctr"/>
            <a:r>
              <a:rPr lang="en-GB" sz="2000">
                <a:solidFill>
                  <a:srgbClr val="000000"/>
                </a:solidFill>
              </a:rPr>
              <a:t> carried = 15 (range 8-22)</a:t>
            </a:r>
          </a:p>
        </p:txBody>
      </p:sp>
      <p:sp>
        <p:nvSpPr>
          <p:cNvPr id="36867" name="Rectangle 63"/>
          <p:cNvSpPr>
            <a:spLocks noChangeArrowheads="1"/>
          </p:cNvSpPr>
          <p:nvPr/>
        </p:nvSpPr>
        <p:spPr bwMode="auto">
          <a:xfrm>
            <a:off x="282575" y="-19050"/>
            <a:ext cx="7232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GB" sz="32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Distribution of Risk alleles in NPHSII men</a:t>
            </a:r>
            <a:endParaRPr lang="en-GB" sz="3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6868" name="Text Box 68"/>
          <p:cNvSpPr txBox="1">
            <a:spLocks noChangeArrowheads="1"/>
          </p:cNvSpPr>
          <p:nvPr/>
        </p:nvSpPr>
        <p:spPr bwMode="auto">
          <a:xfrm>
            <a:off x="592138" y="766763"/>
            <a:ext cx="16224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FF"/>
                </a:solidFill>
              </a:rPr>
              <a:t>Distribution</a:t>
            </a:r>
            <a:endParaRPr lang="en-US" sz="2000" b="1">
              <a:solidFill>
                <a:srgbClr val="0000FF"/>
              </a:solidFill>
            </a:endParaRPr>
          </a:p>
        </p:txBody>
      </p:sp>
      <p:grpSp>
        <p:nvGrpSpPr>
          <p:cNvPr id="36869" name="Group 111"/>
          <p:cNvGrpSpPr>
            <a:grpSpLocks/>
          </p:cNvGrpSpPr>
          <p:nvPr/>
        </p:nvGrpSpPr>
        <p:grpSpPr bwMode="auto">
          <a:xfrm>
            <a:off x="109538" y="1163638"/>
            <a:ext cx="4902200" cy="3611562"/>
            <a:chOff x="2904" y="1093"/>
            <a:chExt cx="3270" cy="2393"/>
          </a:xfrm>
        </p:grpSpPr>
        <p:sp>
          <p:nvSpPr>
            <p:cNvPr id="36892" name="AutoShape 95"/>
            <p:cNvSpPr>
              <a:spLocks noChangeAspect="1" noChangeArrowheads="1" noTextEdit="1"/>
            </p:cNvSpPr>
            <p:nvPr/>
          </p:nvSpPr>
          <p:spPr bwMode="auto">
            <a:xfrm>
              <a:off x="2952" y="1093"/>
              <a:ext cx="3222" cy="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893" name="Rectangle 94"/>
            <p:cNvSpPr>
              <a:spLocks noChangeArrowheads="1"/>
            </p:cNvSpPr>
            <p:nvPr/>
          </p:nvSpPr>
          <p:spPr bwMode="auto">
            <a:xfrm>
              <a:off x="2979" y="1118"/>
              <a:ext cx="3171" cy="23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93"/>
            <p:cNvSpPr>
              <a:spLocks noChangeArrowheads="1"/>
            </p:cNvSpPr>
            <p:nvPr/>
          </p:nvSpPr>
          <p:spPr bwMode="auto">
            <a:xfrm>
              <a:off x="2945" y="1185"/>
              <a:ext cx="115" cy="23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Rectangle 92"/>
            <p:cNvSpPr>
              <a:spLocks noChangeArrowheads="1"/>
            </p:cNvSpPr>
            <p:nvPr/>
          </p:nvSpPr>
          <p:spPr bwMode="auto">
            <a:xfrm>
              <a:off x="3294" y="1203"/>
              <a:ext cx="2770" cy="190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Rectangle 91"/>
            <p:cNvSpPr>
              <a:spLocks noChangeArrowheads="1"/>
            </p:cNvSpPr>
            <p:nvPr/>
          </p:nvSpPr>
          <p:spPr bwMode="auto">
            <a:xfrm>
              <a:off x="3727" y="3081"/>
              <a:ext cx="115" cy="29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Rectangle 90"/>
            <p:cNvSpPr>
              <a:spLocks noChangeArrowheads="1"/>
            </p:cNvSpPr>
            <p:nvPr/>
          </p:nvSpPr>
          <p:spPr bwMode="auto">
            <a:xfrm>
              <a:off x="3866" y="3073"/>
              <a:ext cx="115" cy="37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Rectangle 89"/>
            <p:cNvSpPr>
              <a:spLocks noChangeArrowheads="1"/>
            </p:cNvSpPr>
            <p:nvPr/>
          </p:nvSpPr>
          <p:spPr bwMode="auto">
            <a:xfrm>
              <a:off x="3996" y="2891"/>
              <a:ext cx="115" cy="219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Rectangle 88"/>
            <p:cNvSpPr>
              <a:spLocks noChangeArrowheads="1"/>
            </p:cNvSpPr>
            <p:nvPr/>
          </p:nvSpPr>
          <p:spPr bwMode="auto">
            <a:xfrm>
              <a:off x="4124" y="2795"/>
              <a:ext cx="115" cy="315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Rectangle 87"/>
            <p:cNvSpPr>
              <a:spLocks noChangeArrowheads="1"/>
            </p:cNvSpPr>
            <p:nvPr/>
          </p:nvSpPr>
          <p:spPr bwMode="auto">
            <a:xfrm>
              <a:off x="4254" y="2185"/>
              <a:ext cx="115" cy="925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Rectangle 86"/>
            <p:cNvSpPr>
              <a:spLocks noChangeArrowheads="1"/>
            </p:cNvSpPr>
            <p:nvPr/>
          </p:nvSpPr>
          <p:spPr bwMode="auto">
            <a:xfrm>
              <a:off x="4392" y="1709"/>
              <a:ext cx="115" cy="1401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Rectangle 85"/>
            <p:cNvSpPr>
              <a:spLocks noChangeArrowheads="1"/>
            </p:cNvSpPr>
            <p:nvPr/>
          </p:nvSpPr>
          <p:spPr bwMode="auto">
            <a:xfrm>
              <a:off x="4519" y="1377"/>
              <a:ext cx="115" cy="1733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Rectangle 84"/>
            <p:cNvSpPr>
              <a:spLocks noChangeArrowheads="1"/>
            </p:cNvSpPr>
            <p:nvPr/>
          </p:nvSpPr>
          <p:spPr bwMode="auto">
            <a:xfrm>
              <a:off x="4649" y="1252"/>
              <a:ext cx="115" cy="1858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Rectangle 83"/>
            <p:cNvSpPr>
              <a:spLocks noChangeArrowheads="1"/>
            </p:cNvSpPr>
            <p:nvPr/>
          </p:nvSpPr>
          <p:spPr bwMode="auto">
            <a:xfrm>
              <a:off x="4788" y="1509"/>
              <a:ext cx="115" cy="1601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Rectangle 82"/>
            <p:cNvSpPr>
              <a:spLocks noChangeArrowheads="1"/>
            </p:cNvSpPr>
            <p:nvPr/>
          </p:nvSpPr>
          <p:spPr bwMode="auto">
            <a:xfrm>
              <a:off x="4927" y="2076"/>
              <a:ext cx="115" cy="1034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Rectangle 81"/>
            <p:cNvSpPr>
              <a:spLocks noChangeArrowheads="1"/>
            </p:cNvSpPr>
            <p:nvPr/>
          </p:nvSpPr>
          <p:spPr bwMode="auto">
            <a:xfrm>
              <a:off x="5071" y="2575"/>
              <a:ext cx="115" cy="535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Rectangle 80"/>
            <p:cNvSpPr>
              <a:spLocks noChangeArrowheads="1"/>
            </p:cNvSpPr>
            <p:nvPr/>
          </p:nvSpPr>
          <p:spPr bwMode="auto">
            <a:xfrm>
              <a:off x="5210" y="2772"/>
              <a:ext cx="115" cy="338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Rectangle 79"/>
            <p:cNvSpPr>
              <a:spLocks noChangeArrowheads="1"/>
            </p:cNvSpPr>
            <p:nvPr/>
          </p:nvSpPr>
          <p:spPr bwMode="auto">
            <a:xfrm>
              <a:off x="5331" y="3008"/>
              <a:ext cx="115" cy="102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Rectangle 78"/>
            <p:cNvSpPr>
              <a:spLocks noChangeArrowheads="1"/>
            </p:cNvSpPr>
            <p:nvPr/>
          </p:nvSpPr>
          <p:spPr bwMode="auto">
            <a:xfrm>
              <a:off x="5461" y="3066"/>
              <a:ext cx="115" cy="44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Rectangle 77"/>
            <p:cNvSpPr>
              <a:spLocks noChangeArrowheads="1"/>
            </p:cNvSpPr>
            <p:nvPr/>
          </p:nvSpPr>
          <p:spPr bwMode="auto">
            <a:xfrm>
              <a:off x="5589" y="3089"/>
              <a:ext cx="61" cy="21"/>
            </a:xfrm>
            <a:prstGeom prst="rect">
              <a:avLst/>
            </a:prstGeom>
            <a:solidFill>
              <a:srgbClr val="FFCC99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Line 76"/>
            <p:cNvSpPr>
              <a:spLocks noChangeShapeType="1"/>
            </p:cNvSpPr>
            <p:nvPr/>
          </p:nvSpPr>
          <p:spPr bwMode="auto">
            <a:xfrm flipV="1">
              <a:off x="3294" y="1203"/>
              <a:ext cx="0" cy="190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12" name="Line 75"/>
            <p:cNvSpPr>
              <a:spLocks noChangeShapeType="1"/>
            </p:cNvSpPr>
            <p:nvPr/>
          </p:nvSpPr>
          <p:spPr bwMode="auto">
            <a:xfrm flipH="1">
              <a:off x="3261" y="3110"/>
              <a:ext cx="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13" name="Rectangle 74"/>
            <p:cNvSpPr>
              <a:spLocks noChangeArrowheads="1"/>
            </p:cNvSpPr>
            <p:nvPr/>
          </p:nvSpPr>
          <p:spPr bwMode="auto">
            <a:xfrm rot="-5400000">
              <a:off x="3190" y="3070"/>
              <a:ext cx="6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0</a:t>
              </a:r>
              <a:endParaRPr lang="en-GB" sz="14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14" name="Line 73"/>
            <p:cNvSpPr>
              <a:spLocks noChangeShapeType="1"/>
            </p:cNvSpPr>
            <p:nvPr/>
          </p:nvSpPr>
          <p:spPr bwMode="auto">
            <a:xfrm flipH="1">
              <a:off x="3261" y="2743"/>
              <a:ext cx="3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15" name="Rectangle 72"/>
            <p:cNvSpPr>
              <a:spLocks noChangeArrowheads="1"/>
            </p:cNvSpPr>
            <p:nvPr/>
          </p:nvSpPr>
          <p:spPr bwMode="auto">
            <a:xfrm rot="-5400000">
              <a:off x="3121" y="2688"/>
              <a:ext cx="15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50</a:t>
              </a:r>
              <a:endParaRPr lang="en-GB" sz="16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16" name="Line 71"/>
            <p:cNvSpPr>
              <a:spLocks noChangeShapeType="1"/>
            </p:cNvSpPr>
            <p:nvPr/>
          </p:nvSpPr>
          <p:spPr bwMode="auto">
            <a:xfrm flipH="1">
              <a:off x="3261" y="2377"/>
              <a:ext cx="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17" name="Rectangle 70"/>
            <p:cNvSpPr>
              <a:spLocks noChangeArrowheads="1"/>
            </p:cNvSpPr>
            <p:nvPr/>
          </p:nvSpPr>
          <p:spPr bwMode="auto">
            <a:xfrm rot="-5400000">
              <a:off x="3084" y="2259"/>
              <a:ext cx="22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100</a:t>
              </a:r>
              <a:endParaRPr lang="en-GB" sz="16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18" name="Line 69"/>
            <p:cNvSpPr>
              <a:spLocks noChangeShapeType="1"/>
            </p:cNvSpPr>
            <p:nvPr/>
          </p:nvSpPr>
          <p:spPr bwMode="auto">
            <a:xfrm flipH="1">
              <a:off x="3261" y="2009"/>
              <a:ext cx="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19" name="Rectangle 68"/>
            <p:cNvSpPr>
              <a:spLocks noChangeArrowheads="1"/>
            </p:cNvSpPr>
            <p:nvPr/>
          </p:nvSpPr>
          <p:spPr bwMode="auto">
            <a:xfrm rot="-5400000">
              <a:off x="3084" y="1891"/>
              <a:ext cx="22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150</a:t>
              </a:r>
              <a:endParaRPr lang="en-GB" sz="16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20" name="Line 67"/>
            <p:cNvSpPr>
              <a:spLocks noChangeShapeType="1"/>
            </p:cNvSpPr>
            <p:nvPr/>
          </p:nvSpPr>
          <p:spPr bwMode="auto">
            <a:xfrm flipH="1">
              <a:off x="3261" y="1642"/>
              <a:ext cx="3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21" name="Rectangle 66"/>
            <p:cNvSpPr>
              <a:spLocks noChangeArrowheads="1"/>
            </p:cNvSpPr>
            <p:nvPr/>
          </p:nvSpPr>
          <p:spPr bwMode="auto">
            <a:xfrm rot="-5400000">
              <a:off x="3086" y="1524"/>
              <a:ext cx="22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</a:t>
              </a:r>
              <a:endParaRPr lang="en-GB" sz="16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22" name="Line 65"/>
            <p:cNvSpPr>
              <a:spLocks noChangeShapeType="1"/>
            </p:cNvSpPr>
            <p:nvPr/>
          </p:nvSpPr>
          <p:spPr bwMode="auto">
            <a:xfrm flipH="1">
              <a:off x="3261" y="1275"/>
              <a:ext cx="3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23" name="Rectangle 64"/>
            <p:cNvSpPr>
              <a:spLocks noChangeArrowheads="1"/>
            </p:cNvSpPr>
            <p:nvPr/>
          </p:nvSpPr>
          <p:spPr bwMode="auto">
            <a:xfrm rot="-5400000">
              <a:off x="3086" y="1157"/>
              <a:ext cx="22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250</a:t>
              </a:r>
              <a:endParaRPr lang="en-GB" sz="16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24" name="Rectangle 63"/>
            <p:cNvSpPr>
              <a:spLocks noChangeArrowheads="1"/>
            </p:cNvSpPr>
            <p:nvPr/>
          </p:nvSpPr>
          <p:spPr bwMode="auto">
            <a:xfrm rot="-5400000">
              <a:off x="2643" y="1999"/>
              <a:ext cx="68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Frequency</a:t>
              </a:r>
              <a:endParaRPr lang="en-GB" sz="16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25" name="Line 62"/>
            <p:cNvSpPr>
              <a:spLocks noChangeShapeType="1"/>
            </p:cNvSpPr>
            <p:nvPr/>
          </p:nvSpPr>
          <p:spPr bwMode="auto">
            <a:xfrm>
              <a:off x="3312" y="3110"/>
              <a:ext cx="277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26" name="Line 61"/>
            <p:cNvSpPr>
              <a:spLocks noChangeShapeType="1"/>
            </p:cNvSpPr>
            <p:nvPr/>
          </p:nvSpPr>
          <p:spPr bwMode="auto">
            <a:xfrm>
              <a:off x="3344" y="3110"/>
              <a:ext cx="0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27" name="Rectangle 60"/>
            <p:cNvSpPr>
              <a:spLocks noChangeArrowheads="1"/>
            </p:cNvSpPr>
            <p:nvPr/>
          </p:nvSpPr>
          <p:spPr bwMode="auto">
            <a:xfrm>
              <a:off x="3300" y="3158"/>
              <a:ext cx="6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5</a:t>
              </a:r>
              <a:endParaRPr lang="en-GB" sz="14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28" name="Line 59"/>
            <p:cNvSpPr>
              <a:spLocks noChangeShapeType="1"/>
            </p:cNvSpPr>
            <p:nvPr/>
          </p:nvSpPr>
          <p:spPr bwMode="auto">
            <a:xfrm>
              <a:off x="4012" y="3110"/>
              <a:ext cx="0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29" name="Rectangle 58"/>
            <p:cNvSpPr>
              <a:spLocks noChangeArrowheads="1"/>
            </p:cNvSpPr>
            <p:nvPr/>
          </p:nvSpPr>
          <p:spPr bwMode="auto">
            <a:xfrm>
              <a:off x="3944" y="3158"/>
              <a:ext cx="13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</a:t>
              </a:r>
              <a:endParaRPr lang="en-GB" sz="14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30" name="Line 57"/>
            <p:cNvSpPr>
              <a:spLocks noChangeShapeType="1"/>
            </p:cNvSpPr>
            <p:nvPr/>
          </p:nvSpPr>
          <p:spPr bwMode="auto">
            <a:xfrm>
              <a:off x="4679" y="3110"/>
              <a:ext cx="1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31" name="Rectangle 56"/>
            <p:cNvSpPr>
              <a:spLocks noChangeArrowheads="1"/>
            </p:cNvSpPr>
            <p:nvPr/>
          </p:nvSpPr>
          <p:spPr bwMode="auto">
            <a:xfrm>
              <a:off x="4611" y="3158"/>
              <a:ext cx="13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15</a:t>
              </a:r>
              <a:endParaRPr lang="en-GB" sz="14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32" name="Line 55"/>
            <p:cNvSpPr>
              <a:spLocks noChangeShapeType="1"/>
            </p:cNvSpPr>
            <p:nvPr/>
          </p:nvSpPr>
          <p:spPr bwMode="auto">
            <a:xfrm>
              <a:off x="5347" y="3110"/>
              <a:ext cx="1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33" name="Rectangle 54"/>
            <p:cNvSpPr>
              <a:spLocks noChangeArrowheads="1"/>
            </p:cNvSpPr>
            <p:nvPr/>
          </p:nvSpPr>
          <p:spPr bwMode="auto">
            <a:xfrm>
              <a:off x="5279" y="3158"/>
              <a:ext cx="13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</a:t>
              </a:r>
              <a:endParaRPr lang="en-GB" sz="14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34" name="Line 53"/>
            <p:cNvSpPr>
              <a:spLocks noChangeShapeType="1"/>
            </p:cNvSpPr>
            <p:nvPr/>
          </p:nvSpPr>
          <p:spPr bwMode="auto">
            <a:xfrm>
              <a:off x="6016" y="3110"/>
              <a:ext cx="0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935" name="Rectangle 52"/>
            <p:cNvSpPr>
              <a:spLocks noChangeArrowheads="1"/>
            </p:cNvSpPr>
            <p:nvPr/>
          </p:nvSpPr>
          <p:spPr bwMode="auto">
            <a:xfrm>
              <a:off x="5948" y="3158"/>
              <a:ext cx="13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25</a:t>
              </a:r>
              <a:endParaRPr lang="en-GB" sz="14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6936" name="Rectangle 51"/>
            <p:cNvSpPr>
              <a:spLocks noChangeArrowheads="1"/>
            </p:cNvSpPr>
            <p:nvPr/>
          </p:nvSpPr>
          <p:spPr bwMode="auto">
            <a:xfrm>
              <a:off x="4399" y="3317"/>
              <a:ext cx="7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Genescore</a:t>
              </a:r>
              <a:endParaRPr lang="en-GB" sz="1600" b="1"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4849813" y="498475"/>
            <a:ext cx="5051425" cy="4838700"/>
            <a:chOff x="3055" y="314"/>
            <a:chExt cx="3182" cy="3048"/>
          </a:xfrm>
        </p:grpSpPr>
        <p:grpSp>
          <p:nvGrpSpPr>
            <p:cNvPr id="36880" name="Group 112"/>
            <p:cNvGrpSpPr>
              <a:grpSpLocks/>
            </p:cNvGrpSpPr>
            <p:nvPr/>
          </p:nvGrpSpPr>
          <p:grpSpPr bwMode="auto">
            <a:xfrm>
              <a:off x="3055" y="363"/>
              <a:ext cx="3182" cy="2999"/>
              <a:chOff x="1079" y="722"/>
              <a:chExt cx="4343" cy="2917"/>
            </a:xfrm>
          </p:grpSpPr>
          <p:graphicFrame>
            <p:nvGraphicFramePr>
              <p:cNvPr id="36889" name="Chart 1"/>
              <p:cNvGraphicFramePr>
                <a:graphicFrameLocks/>
              </p:cNvGraphicFramePr>
              <p:nvPr/>
            </p:nvGraphicFramePr>
            <p:xfrm>
              <a:off x="1079" y="722"/>
              <a:ext cx="4343" cy="2917"/>
            </p:xfrm>
            <a:graphic>
              <a:graphicData uri="http://schemas.openxmlformats.org/presentationml/2006/ole">
                <p:oleObj spid="_x0000_s36889" name="Chart" r:id="rId4" imgW="6962891" imgH="4676866" progId="Excel.Sheet.8">
                  <p:embed/>
                </p:oleObj>
              </a:graphicData>
            </a:graphic>
          </p:graphicFrame>
          <p:sp>
            <p:nvSpPr>
              <p:cNvPr id="3" name="Rectangle 2"/>
              <p:cNvSpPr/>
              <p:nvPr/>
            </p:nvSpPr>
            <p:spPr>
              <a:xfrm>
                <a:off x="4048" y="775"/>
                <a:ext cx="613" cy="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275" y="768"/>
                <a:ext cx="1885" cy="2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6881" name="Group 122"/>
            <p:cNvGrpSpPr>
              <a:grpSpLocks/>
            </p:cNvGrpSpPr>
            <p:nvPr/>
          </p:nvGrpSpPr>
          <p:grpSpPr bwMode="auto">
            <a:xfrm>
              <a:off x="3940" y="736"/>
              <a:ext cx="1798" cy="275"/>
              <a:chOff x="3904" y="3931"/>
              <a:chExt cx="1798" cy="275"/>
            </a:xfrm>
          </p:grpSpPr>
          <p:sp>
            <p:nvSpPr>
              <p:cNvPr id="36884" name="Rectangle 116"/>
              <p:cNvSpPr>
                <a:spLocks noChangeArrowheads="1"/>
              </p:cNvSpPr>
              <p:nvPr/>
            </p:nvSpPr>
            <p:spPr bwMode="auto">
              <a:xfrm>
                <a:off x="3904" y="3931"/>
                <a:ext cx="1792" cy="27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885" name="Oval 117"/>
              <p:cNvSpPr>
                <a:spLocks noChangeArrowheads="1"/>
              </p:cNvSpPr>
              <p:nvPr/>
            </p:nvSpPr>
            <p:spPr bwMode="auto">
              <a:xfrm>
                <a:off x="4023" y="4032"/>
                <a:ext cx="101" cy="84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6" name="Rectangle 118"/>
              <p:cNvSpPr>
                <a:spLocks noChangeArrowheads="1"/>
              </p:cNvSpPr>
              <p:nvPr/>
            </p:nvSpPr>
            <p:spPr bwMode="auto">
              <a:xfrm>
                <a:off x="4738" y="4041"/>
                <a:ext cx="83" cy="73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7" name="Text Box 120"/>
              <p:cNvSpPr txBox="1">
                <a:spLocks noChangeArrowheads="1"/>
              </p:cNvSpPr>
              <p:nvPr/>
            </p:nvSpPr>
            <p:spPr bwMode="auto">
              <a:xfrm>
                <a:off x="4137" y="3964"/>
                <a:ext cx="544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1">
                    <a:solidFill>
                      <a:srgbClr val="000000"/>
                    </a:solidFill>
                  </a:rPr>
                  <a:t>F’ham</a:t>
                </a:r>
                <a:endParaRPr lang="en-US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888" name="Text Box 121"/>
              <p:cNvSpPr txBox="1">
                <a:spLocks noChangeArrowheads="1"/>
              </p:cNvSpPr>
              <p:nvPr/>
            </p:nvSpPr>
            <p:spPr bwMode="auto">
              <a:xfrm>
                <a:off x="4822" y="3965"/>
                <a:ext cx="880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1">
                    <a:solidFill>
                      <a:srgbClr val="000000"/>
                    </a:solidFill>
                  </a:rPr>
                  <a:t>F’ham +GS</a:t>
                </a:r>
                <a:endParaRPr lang="en-US" sz="18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882" name="Rectangle 123"/>
            <p:cNvSpPr>
              <a:spLocks noChangeArrowheads="1"/>
            </p:cNvSpPr>
            <p:nvPr/>
          </p:nvSpPr>
          <p:spPr bwMode="auto">
            <a:xfrm>
              <a:off x="3904" y="314"/>
              <a:ext cx="1691" cy="41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Text Box 70"/>
            <p:cNvSpPr txBox="1">
              <a:spLocks noChangeArrowheads="1"/>
            </p:cNvSpPr>
            <p:nvPr/>
          </p:nvSpPr>
          <p:spPr bwMode="auto">
            <a:xfrm>
              <a:off x="3380" y="430"/>
              <a:ext cx="1104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solidFill>
                    <a:srgbClr val="0000FF"/>
                  </a:solidFill>
                </a:rPr>
                <a:t>Hazard Ratio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</p:grpSp>
      <p:sp>
        <p:nvSpPr>
          <p:cNvPr id="7292" name="Rectangle 67"/>
          <p:cNvSpPr>
            <a:spLocks noChangeArrowheads="1"/>
          </p:cNvSpPr>
          <p:nvPr/>
        </p:nvSpPr>
        <p:spPr bwMode="auto">
          <a:xfrm>
            <a:off x="5670551" y="1969987"/>
            <a:ext cx="4103688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2000">
                <a:solidFill>
                  <a:srgbClr val="0000FF"/>
                </a:solidFill>
                <a:cs typeface="Times New Roman" pitchFamily="18" charset="0"/>
              </a:rPr>
              <a:t>Hazard ratio per risk allele carried </a:t>
            </a:r>
          </a:p>
          <a:p>
            <a:pPr algn="ctr">
              <a:defRPr/>
            </a:pPr>
            <a:r>
              <a:rPr lang="en-GB" sz="2000">
                <a:solidFill>
                  <a:srgbClr val="0000FF"/>
                </a:solidFill>
                <a:cs typeface="Times New Roman" pitchFamily="18" charset="0"/>
              </a:rPr>
              <a:t>1.12 (1.04-1.20) p=0.003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7294" name="Rectangle 5"/>
          <p:cNvSpPr>
            <a:spLocks noChangeArrowheads="1"/>
          </p:cNvSpPr>
          <p:nvPr/>
        </p:nvSpPr>
        <p:spPr bwMode="auto">
          <a:xfrm>
            <a:off x="5413519" y="4867817"/>
            <a:ext cx="4219425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5000"/>
                  <a:shade val="30000"/>
                  <a:satMod val="115000"/>
                </a:schemeClr>
              </a:gs>
              <a:gs pos="50000">
                <a:schemeClr val="accent3">
                  <a:lumMod val="65000"/>
                  <a:shade val="67500"/>
                  <a:satMod val="115000"/>
                </a:schemeClr>
              </a:gs>
              <a:gs pos="100000">
                <a:schemeClr val="accent3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0000FF"/>
                </a:solidFill>
              </a:rPr>
              <a:t>AROC increases sig (p = 0.04)</a:t>
            </a:r>
          </a:p>
          <a:p>
            <a:pPr algn="ctr">
              <a:defRPr/>
            </a:pPr>
            <a:r>
              <a:rPr lang="en-GB" sz="2000" dirty="0">
                <a:solidFill>
                  <a:srgbClr val="0000FF"/>
                </a:solidFill>
              </a:rPr>
              <a:t>0.66 (0.61-0.70) </a:t>
            </a:r>
            <a:r>
              <a:rPr lang="en-GB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GB" sz="2000" dirty="0">
                <a:solidFill>
                  <a:srgbClr val="0000FF"/>
                </a:solidFill>
              </a:rPr>
              <a:t> 0.68 (0.63-0.72)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393372" y="5771448"/>
            <a:ext cx="8029121" cy="830997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FFFF00"/>
                </a:solidFill>
              </a:rPr>
              <a:t>In men at intermediate risk  gene score </a:t>
            </a:r>
            <a:r>
              <a:rPr lang="en-GB" dirty="0">
                <a:solidFill>
                  <a:srgbClr val="FFFF00"/>
                </a:solidFill>
                <a:sym typeface="Wingdings" pitchFamily="2" charset="2"/>
              </a:rPr>
              <a:t> </a:t>
            </a:r>
          </a:p>
          <a:p>
            <a:pPr algn="ctr">
              <a:defRPr/>
            </a:pPr>
            <a:r>
              <a:rPr lang="en-GB" dirty="0">
                <a:solidFill>
                  <a:srgbClr val="FFFF00"/>
                </a:solidFill>
                <a:sym typeface="Wingdings" pitchFamily="2" charset="2"/>
              </a:rPr>
              <a:t>Significant Net 12% improvement in reclassification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Box 3"/>
          <p:cNvSpPr txBox="1">
            <a:spLocks noChangeArrowheads="1"/>
          </p:cNvSpPr>
          <p:nvPr/>
        </p:nvSpPr>
        <p:spPr bwMode="auto">
          <a:xfrm>
            <a:off x="201613" y="44450"/>
            <a:ext cx="695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Where is the rest of the Genetic contribution 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6868" name="Picture 2" descr="Icebe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905125"/>
            <a:ext cx="320198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625" y="3944938"/>
            <a:ext cx="3262313" cy="28686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201613" y="1198563"/>
            <a:ext cx="3910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="1">
                <a:solidFill>
                  <a:srgbClr val="0000CC"/>
                </a:solidFill>
                <a:cs typeface="Arial" charset="0"/>
              </a:rPr>
              <a:t>GWAS identified genes </a:t>
            </a:r>
          </a:p>
          <a:p>
            <a:pPr eaLnBrk="1" hangingPunct="1"/>
            <a:r>
              <a:rPr lang="en-GB" sz="1800" b="1">
                <a:solidFill>
                  <a:srgbClr val="0000CC"/>
                </a:solidFill>
                <a:cs typeface="Arial" charset="0"/>
                <a:sym typeface="Wingdings" pitchFamily="2" charset="2"/>
              </a:rPr>
              <a:t> 10-20% of predicted heritability</a:t>
            </a:r>
            <a:endParaRPr lang="en-US" sz="1800" b="1">
              <a:solidFill>
                <a:srgbClr val="0000CC"/>
              </a:solidFill>
              <a:cs typeface="Arial" charset="0"/>
            </a:endParaRPr>
          </a:p>
        </p:txBody>
      </p:sp>
      <p:graphicFrame>
        <p:nvGraphicFramePr>
          <p:cNvPr id="37894" name="Chart 8"/>
          <p:cNvGraphicFramePr>
            <a:graphicFrameLocks/>
          </p:cNvGraphicFramePr>
          <p:nvPr/>
        </p:nvGraphicFramePr>
        <p:xfrm>
          <a:off x="4095750" y="476250"/>
          <a:ext cx="4676775" cy="2867025"/>
        </p:xfrm>
        <a:graphic>
          <a:graphicData uri="http://schemas.openxmlformats.org/presentationml/2006/ole">
            <p:oleObj spid="_x0000_s37894" name="Chart" r:id="rId5" imgW="6029219" imgH="3343391" progId="Excel.Sheet.8">
              <p:embed/>
            </p:oleObj>
          </a:graphicData>
        </a:graphic>
      </p:graphicFrame>
      <p:sp>
        <p:nvSpPr>
          <p:cNvPr id="37895" name="TextBox 9"/>
          <p:cNvSpPr txBox="1">
            <a:spLocks noChangeArrowheads="1"/>
          </p:cNvSpPr>
          <p:nvPr/>
        </p:nvSpPr>
        <p:spPr bwMode="auto">
          <a:xfrm>
            <a:off x="7880350" y="1958975"/>
            <a:ext cx="197008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200" b="1">
                <a:solidFill>
                  <a:srgbClr val="000000"/>
                </a:solidFill>
                <a:cs typeface="Arial" charset="0"/>
              </a:rPr>
              <a:t>Identified SNPs explain </a:t>
            </a:r>
          </a:p>
          <a:p>
            <a:pPr eaLnBrk="1" hangingPunct="1"/>
            <a:r>
              <a:rPr lang="en-GB" sz="1200" b="1">
                <a:solidFill>
                  <a:srgbClr val="000000"/>
                </a:solidFill>
                <a:cs typeface="Arial" charset="0"/>
              </a:rPr>
              <a:t>only 10% of  CHD risk</a:t>
            </a:r>
          </a:p>
        </p:txBody>
      </p:sp>
      <p:sp>
        <p:nvSpPr>
          <p:cNvPr id="7185" name="TextBox 10"/>
          <p:cNvSpPr txBox="1">
            <a:spLocks noChangeArrowheads="1"/>
          </p:cNvSpPr>
          <p:nvPr/>
        </p:nvSpPr>
        <p:spPr bwMode="auto">
          <a:xfrm>
            <a:off x="7931150" y="776288"/>
            <a:ext cx="1965325" cy="276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FAFD00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200" b="1" dirty="0" smtClean="0">
                <a:solidFill>
                  <a:srgbClr val="000000"/>
                </a:solidFill>
                <a:cs typeface="Arial" pitchFamily="34" charset="0"/>
              </a:rPr>
              <a:t>40% still to be explained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111625" y="692150"/>
            <a:ext cx="5921375" cy="1990725"/>
          </a:xfrm>
          <a:prstGeom prst="roundRect">
            <a:avLst/>
          </a:prstGeom>
          <a:noFill/>
          <a:ln w="12700"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4567238" y="2205038"/>
            <a:ext cx="1474787" cy="276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FAFD00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200" b="1" dirty="0" smtClean="0">
                <a:solidFill>
                  <a:srgbClr val="000000"/>
                </a:solidFill>
                <a:cs typeface="Arial" pitchFamily="34" charset="0"/>
              </a:rPr>
              <a:t>Environment 50%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4000" y="2754313"/>
            <a:ext cx="6192838" cy="674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668713" y="2801938"/>
            <a:ext cx="6946900" cy="3744912"/>
            <a:chOff x="3260725" y="2708920"/>
            <a:chExt cx="6175833" cy="3743710"/>
          </a:xfrm>
        </p:grpSpPr>
        <p:sp>
          <p:nvSpPr>
            <p:cNvPr id="37905" name="TextBox 2"/>
            <p:cNvSpPr txBox="1">
              <a:spLocks noChangeArrowheads="1"/>
            </p:cNvSpPr>
            <p:nvPr/>
          </p:nvSpPr>
          <p:spPr bwMode="auto">
            <a:xfrm>
              <a:off x="3260725" y="2708920"/>
              <a:ext cx="5202622" cy="17537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Clr>
                  <a:srgbClr val="FF0000"/>
                </a:buClr>
                <a:buSzPct val="150000"/>
                <a:buFont typeface="Arial" charset="0"/>
                <a:buChar char="•"/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  </a:t>
              </a:r>
              <a:r>
                <a:rPr lang="en-GB" sz="1800" b="1">
                  <a:solidFill>
                    <a:srgbClr val="000000"/>
                  </a:solidFill>
                  <a:cs typeface="Arial" charset="0"/>
                </a:rPr>
                <a:t>Are heritability estimates from twins accurate?</a:t>
              </a:r>
            </a:p>
            <a:p>
              <a:pPr eaLnBrk="1" hangingPunct="1">
                <a:buClr>
                  <a:srgbClr val="FF0000"/>
                </a:buClr>
                <a:buSzPct val="150000"/>
                <a:buFont typeface="Arial" charset="0"/>
                <a:buChar char="•"/>
              </a:pPr>
              <a:endParaRPr lang="en-GB" sz="1800" b="1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buClr>
                  <a:srgbClr val="FF0000"/>
                </a:buClr>
                <a:buSzPct val="150000"/>
                <a:buFont typeface="Arial" charset="0"/>
                <a:buChar char="•"/>
              </a:pPr>
              <a:r>
                <a:rPr lang="en-GB" sz="1800" b="1">
                  <a:solidFill>
                    <a:srgbClr val="000000"/>
                  </a:solidFill>
                  <a:cs typeface="Arial" charset="0"/>
                </a:rPr>
                <a:t>   Gene:Gene or gene:enviroment interactions</a:t>
              </a:r>
            </a:p>
            <a:p>
              <a:pPr eaLnBrk="1" hangingPunct="1">
                <a:buClr>
                  <a:srgbClr val="FF0000"/>
                </a:buClr>
                <a:buSzPct val="150000"/>
              </a:pPr>
              <a:r>
                <a:rPr lang="en-GB" sz="1800" b="1">
                  <a:solidFill>
                    <a:srgbClr val="000000"/>
                  </a:solidFill>
                  <a:cs typeface="Arial" charset="0"/>
                </a:rPr>
                <a:t>     Dont have robust way of detecting this in GWAS</a:t>
              </a:r>
            </a:p>
            <a:p>
              <a:pPr eaLnBrk="1" hangingPunct="1">
                <a:buClr>
                  <a:srgbClr val="FF0000"/>
                </a:buClr>
                <a:buSzPct val="150000"/>
                <a:buFont typeface="Arial" charset="0"/>
                <a:buChar char="•"/>
              </a:pPr>
              <a:endParaRPr lang="en-GB" sz="1800" b="1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buClr>
                  <a:srgbClr val="FF0000"/>
                </a:buClr>
                <a:buSzPct val="150000"/>
                <a:buFont typeface="Arial" charset="0"/>
                <a:buChar char="•"/>
              </a:pPr>
              <a:r>
                <a:rPr lang="en-GB" sz="1800" b="1">
                  <a:solidFill>
                    <a:srgbClr val="000000"/>
                  </a:solidFill>
                  <a:cs typeface="Arial" charset="0"/>
                </a:rPr>
                <a:t>   Other forms of genetic variants unconsidered</a:t>
              </a:r>
            </a:p>
          </p:txBody>
        </p:sp>
        <p:sp>
          <p:nvSpPr>
            <p:cNvPr id="37906" name="Text Box 7"/>
            <p:cNvSpPr txBox="1">
              <a:spLocks noChangeArrowheads="1"/>
            </p:cNvSpPr>
            <p:nvPr/>
          </p:nvSpPr>
          <p:spPr bwMode="auto">
            <a:xfrm>
              <a:off x="3721558" y="4437112"/>
              <a:ext cx="5715000" cy="20155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ts val="2500"/>
                </a:lnSpc>
                <a:buClr>
                  <a:srgbClr val="FF0000"/>
                </a:buClr>
                <a:buSzPct val="150000"/>
                <a:buFont typeface="Arial" charset="0"/>
                <a:buChar char="•"/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Differential methylation- epigenetic effects (Barker)</a:t>
              </a:r>
            </a:p>
            <a:p>
              <a:pPr eaLnBrk="1" hangingPunct="1">
                <a:lnSpc>
                  <a:spcPts val="2500"/>
                </a:lnSpc>
                <a:buClr>
                  <a:srgbClr val="FF0000"/>
                </a:buClr>
                <a:buSzPct val="150000"/>
                <a:buFont typeface="Arial" charset="0"/>
                <a:buChar char="•"/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Copy Number Variations</a:t>
              </a:r>
            </a:p>
            <a:p>
              <a:pPr eaLnBrk="1" hangingPunct="1">
                <a:lnSpc>
                  <a:spcPts val="2500"/>
                </a:lnSpc>
                <a:buClr>
                  <a:srgbClr val="FF0000"/>
                </a:buClr>
                <a:buSzPct val="150000"/>
                <a:buFont typeface="Arial" charset="0"/>
                <a:buChar char="•"/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Additional new genes? (effect size even smaller)</a:t>
              </a:r>
            </a:p>
            <a:p>
              <a:pPr eaLnBrk="1" hangingPunct="1">
                <a:lnSpc>
                  <a:spcPts val="2500"/>
                </a:lnSpc>
                <a:buClr>
                  <a:srgbClr val="FF0000"/>
                </a:buClr>
                <a:buSzPct val="150000"/>
                <a:buFont typeface="Arial" charset="0"/>
                <a:buChar char="•"/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Rare mutations of large effect (not identified by SNPs)</a:t>
              </a:r>
            </a:p>
            <a:p>
              <a:pPr eaLnBrk="1" hangingPunct="1">
                <a:lnSpc>
                  <a:spcPts val="2500"/>
                </a:lnSpc>
                <a:buClr>
                  <a:srgbClr val="FF0000"/>
                </a:buClr>
                <a:buSzPct val="150000"/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  BUT how to identify “important” functional changes??</a:t>
              </a:r>
            </a:p>
            <a:p>
              <a:pPr eaLnBrk="1" hangingPunct="1">
                <a:lnSpc>
                  <a:spcPts val="2500"/>
                </a:lnSpc>
                <a:buClr>
                  <a:srgbClr val="0000FF"/>
                </a:buClr>
                <a:buFont typeface="Wingdings" pitchFamily="2" charset="2"/>
                <a:buChar char="Ø"/>
              </a:pPr>
              <a:endParaRPr lang="en-GB" sz="16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52401" y="6258798"/>
            <a:ext cx="5427603" cy="33855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rgbClr val="FFFF00"/>
                </a:solidFill>
              </a:rPr>
              <a:t>At the discovery phase – Still lot to learn</a:t>
            </a:r>
          </a:p>
        </p:txBody>
      </p:sp>
      <p:sp>
        <p:nvSpPr>
          <p:cNvPr id="37904" name="TextBox 7"/>
          <p:cNvSpPr txBox="1">
            <a:spLocks noChangeArrowheads="1"/>
          </p:cNvSpPr>
          <p:nvPr/>
        </p:nvSpPr>
        <p:spPr bwMode="auto">
          <a:xfrm>
            <a:off x="247650" y="755650"/>
            <a:ext cx="4492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solidFill>
                  <a:srgbClr val="0000CC"/>
                </a:solidFill>
                <a:cs typeface="Arial" charset="0"/>
              </a:rPr>
              <a:t>Heritability estimate of CHD are 45-55%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98450" y="158750"/>
            <a:ext cx="6880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b="1">
                <a:solidFill>
                  <a:srgbClr val="FFFF00"/>
                </a:solidFill>
              </a:rPr>
              <a:t>ELSI - Risk Perception and Behaviour Change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480050" y="2852738"/>
            <a:ext cx="4632325" cy="3671887"/>
            <a:chOff x="3452" y="1797"/>
            <a:chExt cx="2918" cy="2313"/>
          </a:xfrm>
        </p:grpSpPr>
        <p:graphicFrame>
          <p:nvGraphicFramePr>
            <p:cNvPr id="40973" name="Object 5"/>
            <p:cNvGraphicFramePr>
              <a:graphicFrameLocks noChangeAspect="1"/>
            </p:cNvGraphicFramePr>
            <p:nvPr/>
          </p:nvGraphicFramePr>
          <p:xfrm>
            <a:off x="3512" y="2205"/>
            <a:ext cx="2858" cy="1905"/>
          </p:xfrm>
          <a:graphic>
            <a:graphicData uri="http://schemas.openxmlformats.org/presentationml/2006/ole">
              <p:oleObj spid="_x0000_s40973" name="Chart" r:id="rId4" imgW="6857923" imgH="4571923" progId="MSGraph.Chart.8">
                <p:embed followColorScheme="full"/>
              </p:oleObj>
            </a:graphicData>
          </a:graphic>
        </p:graphicFrame>
        <p:sp>
          <p:nvSpPr>
            <p:cNvPr id="40974" name="Text Box 6"/>
            <p:cNvSpPr txBox="1">
              <a:spLocks noChangeArrowheads="1"/>
            </p:cNvSpPr>
            <p:nvPr/>
          </p:nvSpPr>
          <p:spPr bwMode="auto">
            <a:xfrm>
              <a:off x="3486" y="1994"/>
              <a:ext cx="171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chemeClr val="tx1"/>
                  </a:solidFill>
                </a:rPr>
                <a:t>34,501 elderly US patients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40975" name="Text Box 7"/>
            <p:cNvSpPr txBox="1">
              <a:spLocks noChangeArrowheads="1"/>
            </p:cNvSpPr>
            <p:nvPr/>
          </p:nvSpPr>
          <p:spPr bwMode="auto">
            <a:xfrm>
              <a:off x="4883" y="2396"/>
              <a:ext cx="1349" cy="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271DF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chemeClr val="tx1"/>
                  </a:solidFill>
                </a:rPr>
                <a:t>Two year adherence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40976" name="Text Box 8"/>
            <p:cNvSpPr txBox="1">
              <a:spLocks noChangeArrowheads="1"/>
            </p:cNvSpPr>
            <p:nvPr/>
          </p:nvSpPr>
          <p:spPr bwMode="auto">
            <a:xfrm>
              <a:off x="3452" y="1797"/>
              <a:ext cx="28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chemeClr val="tx1"/>
                  </a:solidFill>
                </a:rPr>
                <a:t>Benner JAMA 2002, Jackevicius JAMA 2002 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750888" y="5461012"/>
            <a:ext cx="4103687" cy="1138773"/>
          </a:xfrm>
          <a:prstGeom prst="rect">
            <a:avLst/>
          </a:prstGeom>
          <a:solidFill>
            <a:srgbClr val="0070C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If DNA information motivates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 patient to maintain drug use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 will be clinically useful! 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215900" y="1827213"/>
            <a:ext cx="5072063" cy="192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16D9C"/>
              </a:buClr>
              <a:buSzPct val="200000"/>
            </a:pPr>
            <a:r>
              <a:rPr lang="en-GB" sz="2000" b="1">
                <a:solidFill>
                  <a:srgbClr val="0000CC"/>
                </a:solidFill>
              </a:rPr>
              <a:t>Statin adherence </a:t>
            </a:r>
            <a:r>
              <a:rPr lang="en-GB" sz="2000" b="1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en-GB" sz="2000" b="1">
                <a:solidFill>
                  <a:srgbClr val="0000CC"/>
                </a:solidFill>
              </a:rPr>
              <a:t> better outcome.</a:t>
            </a:r>
            <a:r>
              <a:rPr lang="en-GB" sz="2000" b="1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20000"/>
              </a:lnSpc>
              <a:buClr>
                <a:srgbClr val="F16D9C"/>
              </a:buClr>
              <a:buSzPct val="200000"/>
            </a:pPr>
            <a:r>
              <a:rPr lang="en-GB" sz="2000" b="1">
                <a:solidFill>
                  <a:schemeClr val="tx1"/>
                </a:solidFill>
              </a:rPr>
              <a:t>     UK, n=6000, 5 yrs, Post MI </a:t>
            </a:r>
          </a:p>
          <a:p>
            <a:pPr>
              <a:lnSpc>
                <a:spcPct val="120000"/>
              </a:lnSpc>
              <a:buClr>
                <a:srgbClr val="F16D9C"/>
              </a:buClr>
              <a:buSzPct val="200000"/>
            </a:pPr>
            <a:r>
              <a:rPr lang="en-GB" sz="2000" b="1">
                <a:solidFill>
                  <a:schemeClr val="tx1"/>
                </a:solidFill>
              </a:rPr>
              <a:t>     those with &gt;80% adherence </a:t>
            </a:r>
            <a:r>
              <a:rPr lang="en-GB" sz="2000" b="1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GB" sz="2000" b="1">
                <a:solidFill>
                  <a:schemeClr val="tx1"/>
                </a:solidFill>
              </a:rPr>
              <a:t> RR</a:t>
            </a:r>
          </a:p>
          <a:p>
            <a:pPr>
              <a:lnSpc>
                <a:spcPct val="120000"/>
              </a:lnSpc>
              <a:buClr>
                <a:srgbClr val="F16D9C"/>
              </a:buClr>
              <a:buSzPct val="200000"/>
            </a:pPr>
            <a:r>
              <a:rPr lang="en-GB" sz="2000" b="1">
                <a:solidFill>
                  <a:schemeClr val="tx1"/>
                </a:solidFill>
              </a:rPr>
              <a:t>     recurrent MI = 0.19 vs non- adherent.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GB" sz="2000" b="1">
                <a:solidFill>
                  <a:schemeClr val="tx1"/>
                </a:solidFill>
              </a:rPr>
              <a:t>			 </a:t>
            </a:r>
            <a:r>
              <a:rPr lang="en-GB" sz="1400" b="1">
                <a:solidFill>
                  <a:srgbClr val="0000CC"/>
                </a:solidFill>
              </a:rPr>
              <a:t>Wei et al Heart 2006</a:t>
            </a: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280988" y="744538"/>
            <a:ext cx="9831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000" b="1">
                <a:solidFill>
                  <a:srgbClr val="0000CC"/>
                </a:solidFill>
              </a:rPr>
              <a:t>Aim of screening, testing and clinical management - find those at high risk and get them (scared enough) to change behaviour.</a:t>
            </a:r>
            <a:endParaRPr lang="en-US" sz="2000" b="1">
              <a:solidFill>
                <a:srgbClr val="0000CC"/>
              </a:solidFill>
            </a:endParaRP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6337301" y="1393826"/>
            <a:ext cx="3600450" cy="769441"/>
          </a:xfrm>
          <a:prstGeom prst="rect">
            <a:avLst/>
          </a:prstGeom>
          <a:solidFill>
            <a:srgbClr val="0070C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000" b="1">
                <a:solidFill>
                  <a:srgbClr val="FFFF00"/>
                </a:solidFill>
              </a:rPr>
              <a:t>Quit Smoking, loose weight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000" b="1">
                <a:solidFill>
                  <a:srgbClr val="FFFF00"/>
                </a:solidFill>
              </a:rPr>
              <a:t> change diet, take pills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8493" y="4221180"/>
            <a:ext cx="4484687" cy="769938"/>
            <a:chOff x="377" y="2659"/>
            <a:chExt cx="2825" cy="485"/>
          </a:xfrm>
          <a:solidFill>
            <a:srgbClr val="0070C0"/>
          </a:solidFill>
        </p:grpSpPr>
        <p:sp>
          <p:nvSpPr>
            <p:cNvPr id="126990" name="Text Box 14"/>
            <p:cNvSpPr txBox="1">
              <a:spLocks noChangeArrowheads="1"/>
            </p:cNvSpPr>
            <p:nvPr/>
          </p:nvSpPr>
          <p:spPr bwMode="auto">
            <a:xfrm>
              <a:off x="377" y="2659"/>
              <a:ext cx="2825" cy="485"/>
            </a:xfrm>
            <a:prstGeom prst="rect">
              <a:avLst/>
            </a:prstGeom>
            <a:grp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GB" sz="2000" b="1">
                  <a:solidFill>
                    <a:srgbClr val="FFFF00"/>
                  </a:solidFill>
                </a:rPr>
                <a:t>Biomarker Risk Information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2000" b="1">
                  <a:solidFill>
                    <a:srgbClr val="FFFF00"/>
                  </a:solidFill>
                </a:rPr>
                <a:t>        Inadequate behaviour change</a:t>
              </a:r>
            </a:p>
          </p:txBody>
        </p:sp>
        <p:sp>
          <p:nvSpPr>
            <p:cNvPr id="126991" name="AutoShape 15"/>
            <p:cNvSpPr>
              <a:spLocks noChangeArrowheads="1"/>
            </p:cNvSpPr>
            <p:nvPr/>
          </p:nvSpPr>
          <p:spPr bwMode="auto">
            <a:xfrm>
              <a:off x="445" y="2931"/>
              <a:ext cx="346" cy="182"/>
            </a:xfrm>
            <a:prstGeom prst="rightArrow">
              <a:avLst>
                <a:gd name="adj1" fmla="val 50000"/>
                <a:gd name="adj2" fmla="val 47527"/>
              </a:avLst>
            </a:prstGeom>
            <a:solidFill>
              <a:srgbClr val="FFC0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en-GB" sz="2000" b="1">
                <a:solidFill>
                  <a:srgbClr val="FFFF00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7"/>
          <p:cNvSpPr>
            <a:spLocks noChangeShapeType="1"/>
          </p:cNvSpPr>
          <p:nvPr/>
        </p:nvSpPr>
        <p:spPr bwMode="auto">
          <a:xfrm>
            <a:off x="5143500" y="4456113"/>
            <a:ext cx="0" cy="593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43011" name="Line 34"/>
          <p:cNvSpPr>
            <a:spLocks noChangeShapeType="1"/>
          </p:cNvSpPr>
          <p:nvPr/>
        </p:nvSpPr>
        <p:spPr bwMode="auto">
          <a:xfrm>
            <a:off x="5143500" y="1306513"/>
            <a:ext cx="0" cy="271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3988" y="36513"/>
            <a:ext cx="825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rgbClr val="FFFF00"/>
                </a:solidFill>
                <a:cs typeface="Arial" charset="0"/>
              </a:rPr>
              <a:t>CARE PATHWAY FOR CARDIOVASCULAR RISK CLINIC</a:t>
            </a:r>
            <a:endParaRPr lang="en-US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104063" y="741363"/>
            <a:ext cx="1524776" cy="40011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464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FF00"/>
                </a:solidFill>
                <a:cs typeface="Arial" charset="0"/>
              </a:rPr>
              <a:t>Cardiology</a:t>
            </a:r>
            <a:endParaRPr lang="en-US" sz="20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30713" y="877889"/>
            <a:ext cx="1441420" cy="369332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AAFFA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>
                <a:solidFill>
                  <a:srgbClr val="000099"/>
                </a:solidFill>
                <a:cs typeface="Arial" charset="0"/>
              </a:rPr>
              <a:t>REFERRAL</a:t>
            </a:r>
            <a:endParaRPr lang="en-US" sz="1800" b="1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754064" y="684213"/>
            <a:ext cx="2206053" cy="40011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464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FF00"/>
                </a:solidFill>
                <a:cs typeface="Arial" charset="0"/>
              </a:rPr>
              <a:t>General Practice</a:t>
            </a:r>
            <a:endParaRPr lang="en-US" sz="20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3022" name="Line 31"/>
          <p:cNvSpPr>
            <a:spLocks noChangeShapeType="1"/>
          </p:cNvSpPr>
          <p:nvPr/>
        </p:nvSpPr>
        <p:spPr bwMode="auto">
          <a:xfrm>
            <a:off x="3090863" y="1023938"/>
            <a:ext cx="865187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43023" name="Line 32"/>
          <p:cNvSpPr>
            <a:spLocks noChangeShapeType="1"/>
          </p:cNvSpPr>
          <p:nvPr/>
        </p:nvSpPr>
        <p:spPr bwMode="auto">
          <a:xfrm flipH="1">
            <a:off x="6332538" y="1023938"/>
            <a:ext cx="754062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346450" y="2147888"/>
            <a:ext cx="3563938" cy="2627312"/>
            <a:chOff x="3345659" y="2148681"/>
            <a:chExt cx="3564731" cy="2626520"/>
          </a:xfrm>
        </p:grpSpPr>
        <p:graphicFrame>
          <p:nvGraphicFramePr>
            <p:cNvPr id="43091" name="Object 15"/>
            <p:cNvGraphicFramePr>
              <a:graphicFrameLocks noChangeAspect="1"/>
            </p:cNvGraphicFramePr>
            <p:nvPr/>
          </p:nvGraphicFramePr>
          <p:xfrm>
            <a:off x="3345659" y="2946400"/>
            <a:ext cx="3564731" cy="1828801"/>
          </p:xfrm>
          <a:graphic>
            <a:graphicData uri="http://schemas.openxmlformats.org/presentationml/2006/ole">
              <p:oleObj spid="_x0000_s43091" name="Chart" r:id="rId4" imgW="2724302" imgH="1771802" progId="MSGraph.Chart.8">
                <p:embed followColorScheme="full"/>
              </p:oleObj>
            </a:graphicData>
          </a:graphic>
        </p:graphicFrame>
        <p:sp>
          <p:nvSpPr>
            <p:cNvPr id="43092" name="Line 36"/>
            <p:cNvSpPr>
              <a:spLocks noChangeShapeType="1"/>
            </p:cNvSpPr>
            <p:nvPr/>
          </p:nvSpPr>
          <p:spPr bwMode="auto">
            <a:xfrm>
              <a:off x="5143109" y="2819991"/>
              <a:ext cx="0" cy="2697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81" name="Text Box 11"/>
            <p:cNvSpPr txBox="1">
              <a:spLocks noChangeArrowheads="1"/>
            </p:cNvSpPr>
            <p:nvPr/>
          </p:nvSpPr>
          <p:spPr bwMode="auto">
            <a:xfrm>
              <a:off x="4302126" y="2485231"/>
              <a:ext cx="1595664" cy="369221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AAFFA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b="1">
                  <a:solidFill>
                    <a:srgbClr val="000099"/>
                  </a:solidFill>
                  <a:cs typeface="Arial" charset="0"/>
                </a:rPr>
                <a:t>CLINIC VISIT</a:t>
              </a:r>
              <a:endParaRPr lang="en-US" sz="1800" b="1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43096" name="Line 35"/>
            <p:cNvSpPr>
              <a:spLocks noChangeShapeType="1"/>
            </p:cNvSpPr>
            <p:nvPr/>
          </p:nvSpPr>
          <p:spPr bwMode="auto">
            <a:xfrm>
              <a:off x="5117703" y="2148681"/>
              <a:ext cx="0" cy="3237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752850" y="5595938"/>
            <a:ext cx="2901950" cy="1006475"/>
            <a:chOff x="3752852" y="5595939"/>
            <a:chExt cx="2901948" cy="1007114"/>
          </a:xfrm>
        </p:grpSpPr>
        <p:sp>
          <p:nvSpPr>
            <p:cNvPr id="14378" name="Text Box 29"/>
            <p:cNvSpPr txBox="1">
              <a:spLocks noChangeArrowheads="1"/>
            </p:cNvSpPr>
            <p:nvPr/>
          </p:nvSpPr>
          <p:spPr bwMode="auto">
            <a:xfrm>
              <a:off x="3752852" y="6202761"/>
              <a:ext cx="2901948" cy="400292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b="1">
                  <a:solidFill>
                    <a:srgbClr val="000000"/>
                  </a:solidFill>
                  <a:cs typeface="Arial" charset="0"/>
                </a:rPr>
                <a:t>Retest In 12 months</a:t>
              </a: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090" name="Line 38"/>
            <p:cNvSpPr>
              <a:spLocks noChangeShapeType="1"/>
            </p:cNvSpPr>
            <p:nvPr/>
          </p:nvSpPr>
          <p:spPr bwMode="auto">
            <a:xfrm>
              <a:off x="5143501" y="5595939"/>
              <a:ext cx="0" cy="5939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828675" y="1725613"/>
            <a:ext cx="2479675" cy="2052637"/>
            <a:chOff x="828565" y="1726406"/>
            <a:chExt cx="2478995" cy="2051449"/>
          </a:xfrm>
        </p:grpSpPr>
        <p:grpSp>
          <p:nvGrpSpPr>
            <p:cNvPr id="43079" name="Group 39"/>
            <p:cNvGrpSpPr>
              <a:grpSpLocks/>
            </p:cNvGrpSpPr>
            <p:nvPr/>
          </p:nvGrpSpPr>
          <p:grpSpPr bwMode="auto">
            <a:xfrm>
              <a:off x="828565" y="1726406"/>
              <a:ext cx="2478995" cy="2051449"/>
              <a:chOff x="828565" y="1726406"/>
              <a:chExt cx="2478995" cy="2051449"/>
            </a:xfrm>
          </p:grpSpPr>
          <p:sp>
            <p:nvSpPr>
              <p:cNvPr id="43081" name="Freeform 16"/>
              <p:cNvSpPr>
                <a:spLocks/>
              </p:cNvSpPr>
              <p:nvPr/>
            </p:nvSpPr>
            <p:spPr bwMode="auto">
              <a:xfrm>
                <a:off x="1578770" y="2697958"/>
                <a:ext cx="1638300" cy="1079897"/>
              </a:xfrm>
              <a:custGeom>
                <a:avLst/>
                <a:gdLst>
                  <a:gd name="T0" fmla="*/ 2147483647 w 688"/>
                  <a:gd name="T1" fmla="*/ 0 h 907"/>
                  <a:gd name="T2" fmla="*/ 2147483647 w 688"/>
                  <a:gd name="T3" fmla="*/ 2147483647 h 907"/>
                  <a:gd name="T4" fmla="*/ 2147483647 w 688"/>
                  <a:gd name="T5" fmla="*/ 2147483647 h 907"/>
                  <a:gd name="T6" fmla="*/ 0 60000 65536"/>
                  <a:gd name="T7" fmla="*/ 0 60000 65536"/>
                  <a:gd name="T8" fmla="*/ 0 60000 65536"/>
                  <a:gd name="T9" fmla="*/ 0 w 688"/>
                  <a:gd name="T10" fmla="*/ 0 h 907"/>
                  <a:gd name="T11" fmla="*/ 688 w 688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8" h="907">
                    <a:moveTo>
                      <a:pt x="98" y="0"/>
                    </a:moveTo>
                    <a:cubicBezTo>
                      <a:pt x="49" y="287"/>
                      <a:pt x="0" y="574"/>
                      <a:pt x="98" y="725"/>
                    </a:cubicBezTo>
                    <a:cubicBezTo>
                      <a:pt x="196" y="876"/>
                      <a:pt x="442" y="891"/>
                      <a:pt x="688" y="90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5" name="Text Box 9"/>
              <p:cNvSpPr txBox="1">
                <a:spLocks noChangeArrowheads="1"/>
              </p:cNvSpPr>
              <p:nvPr/>
            </p:nvSpPr>
            <p:spPr bwMode="auto">
              <a:xfrm>
                <a:off x="916984" y="2050258"/>
                <a:ext cx="1255071" cy="83051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EDE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600" b="1" dirty="0">
                    <a:solidFill>
                      <a:srgbClr val="000000"/>
                    </a:solidFill>
                    <a:cs typeface="Arial" charset="0"/>
                  </a:rPr>
                  <a:t>Genetics</a:t>
                </a:r>
              </a:p>
              <a:p>
                <a:pPr algn="ctr">
                  <a:defRPr/>
                </a:pPr>
                <a:r>
                  <a:rPr lang="en-GB" sz="1600" b="1" dirty="0">
                    <a:solidFill>
                      <a:srgbClr val="000000"/>
                    </a:solidFill>
                    <a:cs typeface="Arial" charset="0"/>
                  </a:rPr>
                  <a:t>Laboratory</a:t>
                </a:r>
              </a:p>
              <a:p>
                <a:pPr algn="ctr">
                  <a:defRPr/>
                </a:pPr>
                <a:r>
                  <a:rPr lang="en-GB" sz="1600" b="1" dirty="0">
                    <a:solidFill>
                      <a:srgbClr val="000000"/>
                    </a:solidFill>
                    <a:cs typeface="Arial" charset="0"/>
                  </a:rPr>
                  <a:t>20 SNPs</a:t>
                </a:r>
                <a:endParaRPr lang="en-US" sz="1600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828565" y="2967113"/>
                <a:ext cx="1302981" cy="5235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4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Results</a:t>
                </a:r>
              </a:p>
              <a:p>
                <a:pPr algn="ctr">
                  <a:defRPr/>
                </a:pPr>
                <a:r>
                  <a:rPr lang="en-GB" sz="14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RISK SCORE</a:t>
                </a:r>
                <a:endParaRPr lang="en-US" sz="1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86" name="Line 39"/>
              <p:cNvSpPr>
                <a:spLocks noChangeShapeType="1"/>
              </p:cNvSpPr>
              <p:nvPr/>
            </p:nvSpPr>
            <p:spPr bwMode="auto">
              <a:xfrm flipH="1">
                <a:off x="1795156" y="1726406"/>
                <a:ext cx="15124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43080" name="Line 41"/>
            <p:cNvSpPr>
              <a:spLocks noChangeShapeType="1"/>
            </p:cNvSpPr>
            <p:nvPr/>
          </p:nvSpPr>
          <p:spPr bwMode="auto">
            <a:xfrm>
              <a:off x="1795156" y="1726406"/>
              <a:ext cx="0" cy="323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872288" y="1725613"/>
            <a:ext cx="2960687" cy="2052637"/>
            <a:chOff x="6872290" y="1726406"/>
            <a:chExt cx="2961365" cy="2051449"/>
          </a:xfrm>
        </p:grpSpPr>
        <p:grpSp>
          <p:nvGrpSpPr>
            <p:cNvPr id="43071" name="Group 41"/>
            <p:cNvGrpSpPr>
              <a:grpSpLocks/>
            </p:cNvGrpSpPr>
            <p:nvPr/>
          </p:nvGrpSpPr>
          <p:grpSpPr bwMode="auto">
            <a:xfrm>
              <a:off x="6872290" y="1726406"/>
              <a:ext cx="2961365" cy="2051449"/>
              <a:chOff x="6872290" y="1726406"/>
              <a:chExt cx="2961365" cy="2051449"/>
            </a:xfrm>
          </p:grpSpPr>
          <p:sp>
            <p:nvSpPr>
              <p:cNvPr id="43073" name="Freeform 17"/>
              <p:cNvSpPr>
                <a:spLocks/>
              </p:cNvSpPr>
              <p:nvPr/>
            </p:nvSpPr>
            <p:spPr bwMode="auto">
              <a:xfrm flipH="1">
                <a:off x="6979445" y="2697958"/>
                <a:ext cx="1638300" cy="1079897"/>
              </a:xfrm>
              <a:custGeom>
                <a:avLst/>
                <a:gdLst>
                  <a:gd name="T0" fmla="*/ 2147483647 w 688"/>
                  <a:gd name="T1" fmla="*/ 0 h 907"/>
                  <a:gd name="T2" fmla="*/ 2147483647 w 688"/>
                  <a:gd name="T3" fmla="*/ 2147483647 h 907"/>
                  <a:gd name="T4" fmla="*/ 2147483647 w 688"/>
                  <a:gd name="T5" fmla="*/ 2147483647 h 907"/>
                  <a:gd name="T6" fmla="*/ 0 60000 65536"/>
                  <a:gd name="T7" fmla="*/ 0 60000 65536"/>
                  <a:gd name="T8" fmla="*/ 0 60000 65536"/>
                  <a:gd name="T9" fmla="*/ 0 w 688"/>
                  <a:gd name="T10" fmla="*/ 0 h 907"/>
                  <a:gd name="T11" fmla="*/ 688 w 688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8" h="907">
                    <a:moveTo>
                      <a:pt x="98" y="0"/>
                    </a:moveTo>
                    <a:cubicBezTo>
                      <a:pt x="49" y="287"/>
                      <a:pt x="0" y="574"/>
                      <a:pt x="98" y="725"/>
                    </a:cubicBezTo>
                    <a:cubicBezTo>
                      <a:pt x="196" y="876"/>
                      <a:pt x="442" y="891"/>
                      <a:pt x="688" y="90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9" name="Text Box 10"/>
              <p:cNvSpPr txBox="1">
                <a:spLocks noChangeArrowheads="1"/>
              </p:cNvSpPr>
              <p:nvPr/>
            </p:nvSpPr>
            <p:spPr bwMode="auto">
              <a:xfrm>
                <a:off x="7312655" y="2050258"/>
                <a:ext cx="1643603" cy="83051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B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600" b="1">
                    <a:solidFill>
                      <a:srgbClr val="000000"/>
                    </a:solidFill>
                    <a:cs typeface="Arial" charset="0"/>
                  </a:rPr>
                  <a:t>Clinical Chem</a:t>
                </a:r>
              </a:p>
              <a:p>
                <a:pPr algn="ctr">
                  <a:defRPr/>
                </a:pPr>
                <a:r>
                  <a:rPr lang="en-GB" sz="1600" b="1">
                    <a:solidFill>
                      <a:srgbClr val="000000"/>
                    </a:solidFill>
                    <a:cs typeface="Arial" charset="0"/>
                  </a:rPr>
                  <a:t>T-Chol/HDL/TG</a:t>
                </a:r>
              </a:p>
              <a:p>
                <a:pPr algn="ctr">
                  <a:defRPr/>
                </a:pPr>
                <a:r>
                  <a:rPr lang="en-GB" sz="1600" b="1">
                    <a:solidFill>
                      <a:srgbClr val="000000"/>
                    </a:solidFill>
                    <a:cs typeface="Arial" charset="0"/>
                  </a:rPr>
                  <a:t>Lp(a)? etc?</a:t>
                </a:r>
                <a:endParaRPr lang="en-US" sz="16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7059658" y="3011537"/>
                <a:ext cx="2773997" cy="5235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Results</a:t>
                </a:r>
              </a:p>
              <a:p>
                <a:pPr algn="ctr">
                  <a:defRPr/>
                </a:pPr>
                <a:r>
                  <a:rPr lang="en-GB" sz="1400" b="1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RISK SCORE + BMI/BP/Smoke</a:t>
                </a:r>
                <a:endParaRPr lang="en-US" sz="1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78" name="Line 40"/>
              <p:cNvSpPr>
                <a:spLocks noChangeShapeType="1"/>
              </p:cNvSpPr>
              <p:nvPr/>
            </p:nvSpPr>
            <p:spPr bwMode="auto">
              <a:xfrm flipH="1">
                <a:off x="6872290" y="1726406"/>
                <a:ext cx="15116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43072" name="Line 42"/>
            <p:cNvSpPr>
              <a:spLocks noChangeShapeType="1"/>
            </p:cNvSpPr>
            <p:nvPr/>
          </p:nvSpPr>
          <p:spPr bwMode="auto">
            <a:xfrm>
              <a:off x="8383897" y="1726406"/>
              <a:ext cx="0" cy="323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08013" y="4652963"/>
            <a:ext cx="8964612" cy="1997075"/>
            <a:chOff x="607220" y="4652567"/>
            <a:chExt cx="8965405" cy="1997869"/>
          </a:xfrm>
        </p:grpSpPr>
        <p:sp>
          <p:nvSpPr>
            <p:cNvPr id="14353" name="Oval 18"/>
            <p:cNvSpPr>
              <a:spLocks noChangeArrowheads="1"/>
            </p:cNvSpPr>
            <p:nvPr/>
          </p:nvSpPr>
          <p:spPr bwMode="auto">
            <a:xfrm>
              <a:off x="3738565" y="5042694"/>
              <a:ext cx="2807495" cy="58340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B9FFB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800" b="1">
                  <a:solidFill>
                    <a:srgbClr val="000099"/>
                  </a:solidFill>
                  <a:cs typeface="Arial" charset="0"/>
                </a:rPr>
                <a:t>ACTION PLAN</a:t>
              </a:r>
              <a:endParaRPr lang="en-US" sz="1800" b="1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14354" name="Oval 21"/>
            <p:cNvSpPr>
              <a:spLocks noChangeArrowheads="1"/>
            </p:cNvSpPr>
            <p:nvPr/>
          </p:nvSpPr>
          <p:spPr bwMode="auto">
            <a:xfrm>
              <a:off x="1362075" y="4652567"/>
              <a:ext cx="2266950" cy="485775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1FFC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200" b="1">
                  <a:solidFill>
                    <a:srgbClr val="000099"/>
                  </a:solidFill>
                  <a:cs typeface="Arial" charset="0"/>
                </a:rPr>
                <a:t>Blood Pressure</a:t>
              </a:r>
            </a:p>
            <a:p>
              <a:pPr algn="ctr">
                <a:defRPr/>
              </a:pPr>
              <a:r>
                <a:rPr lang="en-GB" sz="1200" b="1">
                  <a:solidFill>
                    <a:srgbClr val="000099"/>
                  </a:solidFill>
                  <a:cs typeface="Arial" charset="0"/>
                </a:rPr>
                <a:t>Lowering</a:t>
              </a:r>
              <a:endParaRPr lang="en-US" sz="1200" b="1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14355" name="Oval 23"/>
            <p:cNvSpPr>
              <a:spLocks noChangeArrowheads="1"/>
            </p:cNvSpPr>
            <p:nvPr/>
          </p:nvSpPr>
          <p:spPr bwMode="auto">
            <a:xfrm>
              <a:off x="6762750" y="4652567"/>
              <a:ext cx="1945482" cy="485775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1FFC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 b="1">
                  <a:solidFill>
                    <a:srgbClr val="000099"/>
                  </a:solidFill>
                  <a:cs typeface="Arial" charset="0"/>
                </a:rPr>
                <a:t>Lipid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99"/>
                  </a:solidFill>
                  <a:cs typeface="Arial" charset="0"/>
                </a:rPr>
                <a:t>Lowering</a:t>
              </a:r>
              <a:endParaRPr lang="en-US" sz="1400" b="1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14356" name="Oval 24"/>
            <p:cNvSpPr>
              <a:spLocks noChangeArrowheads="1"/>
            </p:cNvSpPr>
            <p:nvPr/>
          </p:nvSpPr>
          <p:spPr bwMode="auto">
            <a:xfrm>
              <a:off x="1254922" y="5462192"/>
              <a:ext cx="2269331" cy="485775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1FFC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200" b="1">
                  <a:solidFill>
                    <a:srgbClr val="000099"/>
                  </a:solidFill>
                  <a:cs typeface="Arial" charset="0"/>
                </a:rPr>
                <a:t>Smoking</a:t>
              </a:r>
            </a:p>
            <a:p>
              <a:pPr algn="ctr">
                <a:defRPr/>
              </a:pPr>
              <a:r>
                <a:rPr lang="en-GB" sz="1200" b="1">
                  <a:solidFill>
                    <a:srgbClr val="000099"/>
                  </a:solidFill>
                  <a:cs typeface="Arial" charset="0"/>
                </a:rPr>
                <a:t>Cessation</a:t>
              </a:r>
              <a:endParaRPr lang="en-US" sz="1200" b="1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14357" name="Oval 25"/>
            <p:cNvSpPr>
              <a:spLocks noChangeArrowheads="1"/>
            </p:cNvSpPr>
            <p:nvPr/>
          </p:nvSpPr>
          <p:spPr bwMode="auto">
            <a:xfrm>
              <a:off x="6762752" y="5462192"/>
              <a:ext cx="2052638" cy="485775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1FFC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200" b="1">
                  <a:solidFill>
                    <a:srgbClr val="000099"/>
                  </a:solidFill>
                  <a:cs typeface="Arial" charset="0"/>
                </a:rPr>
                <a:t>Weight</a:t>
              </a:r>
            </a:p>
            <a:p>
              <a:pPr algn="ctr">
                <a:defRPr/>
              </a:pPr>
              <a:r>
                <a:rPr lang="en-GB" sz="1200" b="1">
                  <a:solidFill>
                    <a:srgbClr val="000099"/>
                  </a:solidFill>
                  <a:cs typeface="Arial" charset="0"/>
                </a:rPr>
                <a:t>Loss</a:t>
              </a:r>
              <a:endParaRPr lang="en-US" sz="1200" b="1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14358" name="Oval 26"/>
            <p:cNvSpPr>
              <a:spLocks noChangeArrowheads="1"/>
            </p:cNvSpPr>
            <p:nvPr/>
          </p:nvSpPr>
          <p:spPr bwMode="auto">
            <a:xfrm>
              <a:off x="607220" y="6164661"/>
              <a:ext cx="1943100" cy="485775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7C7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 b="1">
                  <a:solidFill>
                    <a:srgbClr val="FFFF00"/>
                  </a:solidFill>
                  <a:cs typeface="Arial" charset="0"/>
                </a:rPr>
                <a:t>Diabetes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FFFF00"/>
                  </a:solidFill>
                  <a:cs typeface="Arial" charset="0"/>
                </a:rPr>
                <a:t>Referral</a:t>
              </a:r>
              <a:endParaRPr lang="en-US" sz="1400" b="1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14359" name="Oval 27"/>
            <p:cNvSpPr>
              <a:spLocks noChangeArrowheads="1"/>
            </p:cNvSpPr>
            <p:nvPr/>
          </p:nvSpPr>
          <p:spPr bwMode="auto">
            <a:xfrm>
              <a:off x="7629525" y="6164661"/>
              <a:ext cx="1943100" cy="485775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5C5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 b="1">
                  <a:solidFill>
                    <a:srgbClr val="FFFF00"/>
                  </a:solidFill>
                  <a:cs typeface="Arial" charset="0"/>
                </a:rPr>
                <a:t>Cardiology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FFFF00"/>
                  </a:solidFill>
                  <a:cs typeface="Arial" charset="0"/>
                </a:rPr>
                <a:t>Referral</a:t>
              </a:r>
              <a:endParaRPr lang="en-US" sz="1400" b="1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8216" name="Line 43"/>
            <p:cNvSpPr>
              <a:spLocks noChangeShapeType="1"/>
            </p:cNvSpPr>
            <p:nvPr/>
          </p:nvSpPr>
          <p:spPr bwMode="auto">
            <a:xfrm flipH="1">
              <a:off x="2442532" y="5570507"/>
              <a:ext cx="2484657" cy="701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GB" sz="2000" b="1">
                <a:solidFill>
                  <a:srgbClr val="271DF9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7" name="Line 44"/>
            <p:cNvSpPr>
              <a:spLocks noChangeShapeType="1"/>
            </p:cNvSpPr>
            <p:nvPr/>
          </p:nvSpPr>
          <p:spPr bwMode="auto">
            <a:xfrm>
              <a:off x="5466987" y="5570507"/>
              <a:ext cx="2270326" cy="701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GB" sz="2000" b="1">
                <a:solidFill>
                  <a:srgbClr val="271DF9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8" name="Line 45"/>
            <p:cNvSpPr>
              <a:spLocks noChangeShapeType="1"/>
            </p:cNvSpPr>
            <p:nvPr/>
          </p:nvSpPr>
          <p:spPr bwMode="auto">
            <a:xfrm flipH="1" flipV="1">
              <a:off x="3523715" y="5030542"/>
              <a:ext cx="431838" cy="1079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GB" sz="2000" b="1">
                <a:solidFill>
                  <a:srgbClr val="271DF9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9" name="Line 46"/>
            <p:cNvSpPr>
              <a:spLocks noChangeShapeType="1"/>
            </p:cNvSpPr>
            <p:nvPr/>
          </p:nvSpPr>
          <p:spPr bwMode="auto">
            <a:xfrm flipH="1">
              <a:off x="3414168" y="5462514"/>
              <a:ext cx="431838" cy="1079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GB" sz="2000" b="1">
                <a:solidFill>
                  <a:srgbClr val="271DF9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0" name="Line 48"/>
            <p:cNvSpPr>
              <a:spLocks noChangeShapeType="1"/>
            </p:cNvSpPr>
            <p:nvPr/>
          </p:nvSpPr>
          <p:spPr bwMode="auto">
            <a:xfrm flipV="1">
              <a:off x="6441798" y="5030542"/>
              <a:ext cx="430251" cy="1079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GB" sz="2000" b="1">
                <a:solidFill>
                  <a:srgbClr val="271DF9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1" name="Line 49"/>
            <p:cNvSpPr>
              <a:spLocks noChangeShapeType="1"/>
            </p:cNvSpPr>
            <p:nvPr/>
          </p:nvSpPr>
          <p:spPr bwMode="auto">
            <a:xfrm>
              <a:off x="6441798" y="5462514"/>
              <a:ext cx="430251" cy="1079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en-GB" sz="2000" b="1">
                <a:solidFill>
                  <a:srgbClr val="271DF9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4352" name="Text Box 8"/>
          <p:cNvSpPr txBox="1">
            <a:spLocks noChangeArrowheads="1"/>
          </p:cNvSpPr>
          <p:nvPr/>
        </p:nvSpPr>
        <p:spPr bwMode="auto">
          <a:xfrm>
            <a:off x="2857500" y="1589089"/>
            <a:ext cx="4318000" cy="58477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D8E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>
                <a:solidFill>
                  <a:srgbClr val="000000"/>
                </a:solidFill>
                <a:cs typeface="Arial" charset="0"/>
              </a:rPr>
              <a:t>Patient Appointment</a:t>
            </a:r>
          </a:p>
          <a:p>
            <a:pPr algn="ctr">
              <a:defRPr/>
            </a:pPr>
            <a:r>
              <a:rPr lang="en-GB" sz="1600" b="1">
                <a:solidFill>
                  <a:srgbClr val="000000"/>
                </a:solidFill>
                <a:cs typeface="Arial" charset="0"/>
              </a:rPr>
              <a:t>Saliva sample request  + Informed consent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96850" y="44450"/>
            <a:ext cx="76200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cs typeface="Arial" charset="0"/>
              </a:rPr>
              <a:t>NORTHWICK PARK HEART STUDY II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79438" y="798513"/>
            <a:ext cx="8383587" cy="149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65000"/>
              </a:lnSpc>
              <a:buClr>
                <a:srgbClr val="FF0000"/>
              </a:buClr>
              <a:buSzPct val="10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  3012 healthy middle-aged men (50-61 years), 9 UK GPs</a:t>
            </a:r>
          </a:p>
          <a:p>
            <a:pPr>
              <a:lnSpc>
                <a:spcPct val="65000"/>
              </a:lnSpc>
              <a:buClr>
                <a:srgbClr val="FF0000"/>
              </a:buClr>
              <a:buSzPct val="100000"/>
              <a:buFontTx/>
              <a:buBlip>
                <a:blip r:embed="rId3"/>
              </a:buBlip>
            </a:pPr>
            <a:endParaRPr lang="en-US" sz="2000" b="1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65000"/>
              </a:lnSpc>
              <a:buClr>
                <a:srgbClr val="FF0000"/>
              </a:buClr>
              <a:buSzPct val="10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  CHD free on entry, annual measures of lipids, clotting factors etc</a:t>
            </a:r>
          </a:p>
          <a:p>
            <a:pPr>
              <a:lnSpc>
                <a:spcPct val="65000"/>
              </a:lnSpc>
              <a:buClr>
                <a:srgbClr val="FF0000"/>
              </a:buClr>
              <a:buSzPct val="100000"/>
              <a:buFontTx/>
              <a:buBlip>
                <a:blip r:embed="rId3"/>
              </a:buBlip>
            </a:pPr>
            <a:endParaRPr lang="en-US" sz="2000" b="1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65000"/>
              </a:lnSpc>
              <a:buClr>
                <a:srgbClr val="FF0000"/>
              </a:buClr>
              <a:buSzPct val="10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  BMI and smoking status assessed</a:t>
            </a:r>
          </a:p>
          <a:p>
            <a:pPr>
              <a:lnSpc>
                <a:spcPct val="65000"/>
              </a:lnSpc>
              <a:buClr>
                <a:srgbClr val="FF0000"/>
              </a:buClr>
              <a:buSzPct val="100000"/>
              <a:buFontTx/>
              <a:buBlip>
                <a:blip r:embed="rId3"/>
              </a:buBlip>
            </a:pPr>
            <a:endParaRPr lang="en-US" sz="2000" b="1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65000"/>
              </a:lnSpc>
              <a:buClr>
                <a:srgbClr val="FF0000"/>
              </a:buClr>
              <a:buSzPct val="10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  Study in 15th year, CHD events assessed,  &gt;200 in first 10yrs  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493838" y="2565400"/>
            <a:ext cx="3036887" cy="3844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Risk Factor</a:t>
            </a:r>
          </a:p>
          <a:p>
            <a:pPr>
              <a:lnSpc>
                <a:spcPct val="145000"/>
              </a:lnSpc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Age (years)</a:t>
            </a:r>
          </a:p>
          <a:p>
            <a:r>
              <a:rPr lang="en-US" sz="2000" b="1">
                <a:solidFill>
                  <a:srgbClr val="000000"/>
                </a:solidFill>
                <a:cs typeface="Arial" charset="0"/>
              </a:rPr>
              <a:t>BMI (kg/m</a:t>
            </a:r>
            <a:r>
              <a:rPr lang="en-GB" sz="2000" b="1" baseline="30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GB" sz="2000" b="1">
                <a:solidFill>
                  <a:srgbClr val="000000"/>
                </a:solidFill>
                <a:cs typeface="Arial" charset="0"/>
              </a:rPr>
              <a:t>)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SYS (mmHg)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Chol (mmol/l)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ApoB (mg/dl)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ApoAI (mg/dl)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Tg (mmol/l)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Fibrinogen (g/l)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CRP (g/l)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Curr. Smoke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843338" y="2565400"/>
            <a:ext cx="1954212" cy="3844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No C</a:t>
            </a:r>
            <a:r>
              <a:rPr lang="en-GB" b="1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D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45000"/>
              </a:lnSpc>
            </a:pPr>
            <a:r>
              <a:rPr lang="en-GB" sz="2000" b="1">
                <a:solidFill>
                  <a:srgbClr val="000000"/>
                </a:solidFill>
                <a:cs typeface="Arial" charset="0"/>
              </a:rPr>
              <a:t>56.0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26.4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137.7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5.71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0.87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1.61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1.99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2.75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2.26  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28%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5980113" y="2565400"/>
            <a:ext cx="1409700" cy="3767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C</a:t>
            </a:r>
            <a:r>
              <a:rPr lang="en-GB" b="1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D </a:t>
            </a:r>
          </a:p>
          <a:p>
            <a:pPr algn="ctr"/>
            <a:r>
              <a:rPr lang="en-GB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>
                <a:solidFill>
                  <a:srgbClr val="000000"/>
                </a:solidFill>
                <a:cs typeface="Arial" charset="0"/>
              </a:rPr>
              <a:t>56.6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27.1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144.4*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6.13*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0.93*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1.57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2.29*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2.92*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3.29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cs typeface="Arial" charset="0"/>
              </a:rPr>
              <a:t>42% 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8004175" y="2565400"/>
            <a:ext cx="1260475" cy="384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5000"/>
              </a:lnSpc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P value</a:t>
            </a:r>
          </a:p>
          <a:p>
            <a:pPr>
              <a:lnSpc>
                <a:spcPct val="145000"/>
              </a:lnSpc>
            </a:pPr>
            <a:r>
              <a:rPr lang="en-GB" sz="2000" b="1">
                <a:solidFill>
                  <a:srgbClr val="000000"/>
                </a:solidFill>
                <a:cs typeface="Arial" charset="0"/>
              </a:rPr>
              <a:t>0.007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0.01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&lt;0.00005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&lt;0.00005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0.002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0.06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0.001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&lt;0.00005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&lt;0.0004</a:t>
            </a:r>
            <a:r>
              <a:rPr lang="en-GB" sz="1600" b="1">
                <a:solidFill>
                  <a:srgbClr val="000000"/>
                </a:solidFill>
                <a:cs typeface="Arial" charset="0"/>
              </a:rPr>
              <a:t>  </a:t>
            </a:r>
          </a:p>
          <a:p>
            <a:r>
              <a:rPr lang="en-GB" sz="2000" b="1">
                <a:solidFill>
                  <a:srgbClr val="000000"/>
                </a:solidFill>
                <a:cs typeface="Arial" charset="0"/>
              </a:rPr>
              <a:t>0.0001</a:t>
            </a:r>
            <a:endParaRPr lang="en-GB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193776" y="6200801"/>
            <a:ext cx="8015336" cy="461665"/>
          </a:xfrm>
          <a:prstGeom prst="rect">
            <a:avLst/>
          </a:prstGeom>
          <a:solidFill>
            <a:srgbClr val="0066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tr-TR" b="1">
                <a:solidFill>
                  <a:srgbClr val="FFFF00"/>
                </a:solidFill>
              </a:rPr>
              <a:t>What % of </a:t>
            </a:r>
            <a:r>
              <a:rPr lang="en-GB" b="1">
                <a:solidFill>
                  <a:srgbClr val="FFFF00"/>
                </a:solidFill>
              </a:rPr>
              <a:t>these </a:t>
            </a:r>
            <a:r>
              <a:rPr lang="tr-TR" b="1">
                <a:solidFill>
                  <a:srgbClr val="FFFF00"/>
                </a:solidFill>
              </a:rPr>
              <a:t>events do</a:t>
            </a:r>
            <a:r>
              <a:rPr lang="en-GB" b="1">
                <a:solidFill>
                  <a:srgbClr val="FFFF00"/>
                </a:solidFill>
              </a:rPr>
              <a:t> these risk factors predict</a:t>
            </a:r>
            <a:r>
              <a:rPr lang="tr-TR" b="1">
                <a:solidFill>
                  <a:srgbClr val="FFFF00"/>
                </a:solidFill>
              </a:rPr>
              <a:t>?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1493838" y="3141663"/>
            <a:ext cx="793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9"/>
          <p:cNvSpPr txBox="1">
            <a:spLocks noChangeArrowheads="1"/>
          </p:cNvSpPr>
          <p:nvPr/>
        </p:nvSpPr>
        <p:spPr bwMode="auto">
          <a:xfrm>
            <a:off x="30163" y="44450"/>
            <a:ext cx="9018587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FFFF00"/>
                </a:solidFill>
                <a:cs typeface="Arial" charset="0"/>
              </a:rPr>
              <a:t>RISK SCORE METHODS -  PROCAM/Framingham</a:t>
            </a:r>
            <a:endParaRPr lang="en-GB" sz="28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1507" name="Text Box 30"/>
          <p:cNvSpPr txBox="1">
            <a:spLocks noChangeArrowheads="1"/>
          </p:cNvSpPr>
          <p:nvPr/>
        </p:nvSpPr>
        <p:spPr bwMode="auto">
          <a:xfrm>
            <a:off x="5143500" y="1484313"/>
            <a:ext cx="3970338" cy="1712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lvl="2" indent="-381000">
              <a:lnSpc>
                <a:spcPct val="105000"/>
              </a:lnSpc>
              <a:buClr>
                <a:srgbClr val="FF0000"/>
              </a:buClr>
              <a:buSzPct val="126000"/>
              <a:buFontTx/>
              <a:buBlip>
                <a:blip r:embed="rId4"/>
              </a:buBlip>
              <a:tabLst>
                <a:tab pos="381000" algn="l"/>
                <a:tab pos="476250" algn="l"/>
              </a:tabLst>
            </a:pPr>
            <a:r>
              <a:rPr lang="en-GB" sz="1800" b="1">
                <a:solidFill>
                  <a:srgbClr val="0000CC"/>
                </a:solidFill>
                <a:cs typeface="Arial" charset="0"/>
              </a:rPr>
              <a:t>     HDL            score</a:t>
            </a:r>
          </a:p>
          <a:p>
            <a:pPr marL="762000" lvl="2" indent="-381000">
              <a:lnSpc>
                <a:spcPct val="160000"/>
              </a:lnSpc>
              <a:buClr>
                <a:srgbClr val="FF0000"/>
              </a:buClr>
              <a:buSzPct val="126000"/>
              <a:buFontTx/>
              <a:buBlip>
                <a:blip r:embed="rId4"/>
              </a:buBlip>
              <a:tabLst>
                <a:tab pos="381000" algn="l"/>
                <a:tab pos="476250" algn="l"/>
              </a:tabLst>
            </a:pPr>
            <a:r>
              <a:rPr lang="en-GB" sz="1800" b="1">
                <a:solidFill>
                  <a:srgbClr val="0000CC"/>
                </a:solidFill>
                <a:cs typeface="Arial" charset="0"/>
              </a:rPr>
              <a:t>     LDL            score</a:t>
            </a:r>
          </a:p>
          <a:p>
            <a:pPr marL="762000" lvl="2" indent="-381000">
              <a:lnSpc>
                <a:spcPct val="160000"/>
              </a:lnSpc>
              <a:buClr>
                <a:srgbClr val="FF0000"/>
              </a:buClr>
              <a:buSzPct val="126000"/>
              <a:buFontTx/>
              <a:buBlip>
                <a:blip r:embed="rId4"/>
              </a:buBlip>
              <a:tabLst>
                <a:tab pos="381000" algn="l"/>
                <a:tab pos="476250" algn="l"/>
              </a:tabLst>
            </a:pPr>
            <a:r>
              <a:rPr lang="en-GB" sz="1800" b="1">
                <a:solidFill>
                  <a:srgbClr val="0000CC"/>
                </a:solidFill>
                <a:cs typeface="Arial" charset="0"/>
              </a:rPr>
              <a:t>+  Diabetes              score</a:t>
            </a:r>
          </a:p>
          <a:p>
            <a:pPr marL="762000" lvl="2" indent="-381000">
              <a:lnSpc>
                <a:spcPct val="160000"/>
              </a:lnSpc>
              <a:buClr>
                <a:srgbClr val="FF0000"/>
              </a:buClr>
              <a:buSzPct val="126000"/>
              <a:buFontTx/>
              <a:buBlip>
                <a:blip r:embed="rId4"/>
              </a:buBlip>
              <a:tabLst>
                <a:tab pos="381000" algn="l"/>
                <a:tab pos="476250" algn="l"/>
              </a:tabLst>
            </a:pPr>
            <a:r>
              <a:rPr lang="en-GB" sz="1800" b="1">
                <a:solidFill>
                  <a:srgbClr val="0000CC"/>
                </a:solidFill>
                <a:cs typeface="Arial" charset="0"/>
              </a:rPr>
              <a:t>Total for every subject </a:t>
            </a:r>
          </a:p>
        </p:txBody>
      </p:sp>
      <p:sp>
        <p:nvSpPr>
          <p:cNvPr id="1029" name="AutoShape 31"/>
          <p:cNvSpPr>
            <a:spLocks noChangeArrowheads="1"/>
          </p:cNvSpPr>
          <p:nvPr/>
        </p:nvSpPr>
        <p:spPr bwMode="auto">
          <a:xfrm>
            <a:off x="5954713" y="1968500"/>
            <a:ext cx="242888" cy="2365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AutoShape 32"/>
          <p:cNvSpPr>
            <a:spLocks noChangeArrowheads="1"/>
          </p:cNvSpPr>
          <p:nvPr/>
        </p:nvSpPr>
        <p:spPr bwMode="auto">
          <a:xfrm>
            <a:off x="5969000" y="1557338"/>
            <a:ext cx="228600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4" name="Text Box 33"/>
          <p:cNvSpPr txBox="1">
            <a:spLocks noChangeArrowheads="1"/>
          </p:cNvSpPr>
          <p:nvPr/>
        </p:nvSpPr>
        <p:spPr bwMode="auto">
          <a:xfrm>
            <a:off x="795338" y="908050"/>
            <a:ext cx="471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800" b="1">
                <a:solidFill>
                  <a:srgbClr val="000000"/>
                </a:solidFill>
                <a:cs typeface="Arial" charset="0"/>
              </a:rPr>
              <a:t>Assign a value to each level of risk factor</a:t>
            </a: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1515" name="Group 34"/>
          <p:cNvGrpSpPr>
            <a:grpSpLocks/>
          </p:cNvGrpSpPr>
          <p:nvPr/>
        </p:nvGrpSpPr>
        <p:grpSpPr bwMode="auto">
          <a:xfrm>
            <a:off x="282575" y="1341438"/>
            <a:ext cx="4213225" cy="3529012"/>
            <a:chOff x="68" y="890"/>
            <a:chExt cx="2359" cy="2223"/>
          </a:xfrm>
        </p:grpSpPr>
        <p:sp>
          <p:nvSpPr>
            <p:cNvPr id="21541" name="Text Box 35"/>
            <p:cNvSpPr txBox="1">
              <a:spLocks noChangeArrowheads="1"/>
            </p:cNvSpPr>
            <p:nvPr/>
          </p:nvSpPr>
          <p:spPr bwMode="auto">
            <a:xfrm>
              <a:off x="340" y="935"/>
              <a:ext cx="20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b="1">
                  <a:solidFill>
                    <a:srgbClr val="000000"/>
                  </a:solidFill>
                  <a:cs typeface="Arial" charset="0"/>
                </a:rPr>
                <a:t>Trait	 PROCAM     F’Ham</a:t>
              </a:r>
            </a:p>
          </p:txBody>
        </p:sp>
        <p:sp>
          <p:nvSpPr>
            <p:cNvPr id="21542" name="Text Box 36"/>
            <p:cNvSpPr txBox="1">
              <a:spLocks noChangeArrowheads="1"/>
            </p:cNvSpPr>
            <p:nvPr/>
          </p:nvSpPr>
          <p:spPr bwMode="auto">
            <a:xfrm>
              <a:off x="159" y="1162"/>
              <a:ext cx="1043" cy="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Age  &lt;55</a:t>
              </a:r>
            </a:p>
            <a:p>
              <a:pPr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      55-59</a:t>
              </a:r>
            </a:p>
            <a:p>
              <a:pPr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      &gt;60</a:t>
              </a:r>
            </a:p>
            <a:p>
              <a:pPr>
                <a:lnSpc>
                  <a:spcPct val="115000"/>
                </a:lnSpc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SYS &lt;120</a:t>
              </a:r>
            </a:p>
            <a:p>
              <a:pPr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      120-129</a:t>
              </a:r>
            </a:p>
            <a:p>
              <a:pPr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      130-139</a:t>
              </a:r>
            </a:p>
            <a:p>
              <a:pPr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      140-159</a:t>
              </a:r>
            </a:p>
            <a:p>
              <a:pPr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      &gt;160</a:t>
              </a:r>
            </a:p>
            <a:p>
              <a:pPr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Smoke No</a:t>
              </a:r>
            </a:p>
            <a:p>
              <a:pPr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             Yes</a:t>
              </a:r>
              <a:endParaRPr lang="en-US" sz="16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3" name="Text Box 37"/>
            <p:cNvSpPr txBox="1">
              <a:spLocks noChangeArrowheads="1"/>
            </p:cNvSpPr>
            <p:nvPr/>
          </p:nvSpPr>
          <p:spPr bwMode="auto">
            <a:xfrm>
              <a:off x="1266" y="1167"/>
              <a:ext cx="298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+16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+21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+26</a:t>
              </a:r>
            </a:p>
            <a:p>
              <a:pPr algn="ctr">
                <a:lnSpc>
                  <a:spcPct val="115000"/>
                </a:lnSpc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0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+2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+3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+5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+8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0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+8</a:t>
              </a:r>
              <a:endParaRPr lang="en-US" sz="16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4" name="Text Box 38"/>
            <p:cNvSpPr txBox="1">
              <a:spLocks noChangeArrowheads="1"/>
            </p:cNvSpPr>
            <p:nvPr/>
          </p:nvSpPr>
          <p:spPr bwMode="auto">
            <a:xfrm>
              <a:off x="1916" y="1162"/>
              <a:ext cx="298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+6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+8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+10</a:t>
              </a:r>
            </a:p>
            <a:p>
              <a:pPr algn="ctr">
                <a:lnSpc>
                  <a:spcPct val="115000"/>
                </a:lnSpc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0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0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+1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+1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+2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0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solidFill>
                    <a:srgbClr val="000000"/>
                  </a:solidFill>
                  <a:cs typeface="Arial" charset="0"/>
                </a:rPr>
                <a:t>+3</a:t>
              </a:r>
              <a:endParaRPr lang="en-US" sz="16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5" name="Rectangle 39"/>
            <p:cNvSpPr>
              <a:spLocks noChangeArrowheads="1"/>
            </p:cNvSpPr>
            <p:nvPr/>
          </p:nvSpPr>
          <p:spPr bwMode="auto">
            <a:xfrm>
              <a:off x="68" y="890"/>
              <a:ext cx="2359" cy="222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6" name="Line 40"/>
            <p:cNvSpPr>
              <a:spLocks noChangeShapeType="1"/>
            </p:cNvSpPr>
            <p:nvPr/>
          </p:nvSpPr>
          <p:spPr bwMode="auto">
            <a:xfrm>
              <a:off x="68" y="1162"/>
              <a:ext cx="2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nl-NL"/>
            </a:p>
          </p:txBody>
        </p:sp>
      </p:grpSp>
      <p:sp>
        <p:nvSpPr>
          <p:cNvPr id="1033" name="AutoShape 41"/>
          <p:cNvSpPr>
            <a:spLocks noChangeArrowheads="1"/>
          </p:cNvSpPr>
          <p:nvPr/>
        </p:nvSpPr>
        <p:spPr bwMode="auto">
          <a:xfrm>
            <a:off x="7248526" y="1536700"/>
            <a:ext cx="242888" cy="2365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" name="AutoShape 42"/>
          <p:cNvSpPr>
            <a:spLocks noChangeArrowheads="1"/>
          </p:cNvSpPr>
          <p:nvPr/>
        </p:nvSpPr>
        <p:spPr bwMode="auto">
          <a:xfrm>
            <a:off x="7248526" y="1968500"/>
            <a:ext cx="242888" cy="2365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AutoShape 43"/>
          <p:cNvSpPr>
            <a:spLocks noChangeArrowheads="1"/>
          </p:cNvSpPr>
          <p:nvPr/>
        </p:nvSpPr>
        <p:spPr bwMode="auto">
          <a:xfrm>
            <a:off x="6843713" y="1628801"/>
            <a:ext cx="404812" cy="144463"/>
          </a:xfrm>
          <a:prstGeom prst="rightArrow">
            <a:avLst>
              <a:gd name="adj1" fmla="val 50000"/>
              <a:gd name="adj2" fmla="val 70055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AutoShape 44"/>
          <p:cNvSpPr>
            <a:spLocks noChangeArrowheads="1"/>
          </p:cNvSpPr>
          <p:nvPr/>
        </p:nvSpPr>
        <p:spPr bwMode="auto">
          <a:xfrm>
            <a:off x="6843713" y="1989138"/>
            <a:ext cx="404812" cy="144462"/>
          </a:xfrm>
          <a:prstGeom prst="rightArrow">
            <a:avLst>
              <a:gd name="adj1" fmla="val 50000"/>
              <a:gd name="adj2" fmla="val 70055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7" name="AutoShape 45"/>
          <p:cNvSpPr>
            <a:spLocks noChangeArrowheads="1"/>
          </p:cNvSpPr>
          <p:nvPr/>
        </p:nvSpPr>
        <p:spPr bwMode="auto">
          <a:xfrm>
            <a:off x="7816850" y="2420964"/>
            <a:ext cx="242888" cy="2365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8" name="AutoShape 46"/>
          <p:cNvSpPr>
            <a:spLocks noChangeArrowheads="1"/>
          </p:cNvSpPr>
          <p:nvPr/>
        </p:nvSpPr>
        <p:spPr bwMode="auto">
          <a:xfrm>
            <a:off x="7412038" y="2492401"/>
            <a:ext cx="404812" cy="144463"/>
          </a:xfrm>
          <a:prstGeom prst="rightArrow">
            <a:avLst>
              <a:gd name="adj1" fmla="val 50000"/>
              <a:gd name="adj2" fmla="val 70055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31791" name="Object 47"/>
          <p:cNvGraphicFramePr>
            <a:graphicFrameLocks noChangeAspect="1"/>
          </p:cNvGraphicFramePr>
          <p:nvPr/>
        </p:nvGraphicFramePr>
        <p:xfrm>
          <a:off x="4941888" y="3651250"/>
          <a:ext cx="5143500" cy="2873375"/>
        </p:xfrm>
        <a:graphic>
          <a:graphicData uri="http://schemas.openxmlformats.org/presentationml/2006/ole">
            <p:oleObj spid="_x0000_s21534" name="Worksheet" r:id="rId5" imgW="9305849" imgH="5715000" progId="Excel.Sheet.8">
              <p:embed/>
            </p:oleObj>
          </a:graphicData>
        </a:graphic>
      </p:graphicFrame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6034088" y="4027488"/>
            <a:ext cx="3397250" cy="1778000"/>
            <a:chOff x="3379" y="2537"/>
            <a:chExt cx="1902" cy="1120"/>
          </a:xfrm>
        </p:grpSpPr>
        <p:sp>
          <p:nvSpPr>
            <p:cNvPr id="21539" name="Freeform 49"/>
            <p:cNvSpPr>
              <a:spLocks/>
            </p:cNvSpPr>
            <p:nvPr/>
          </p:nvSpPr>
          <p:spPr bwMode="auto">
            <a:xfrm>
              <a:off x="3379" y="2931"/>
              <a:ext cx="1678" cy="726"/>
            </a:xfrm>
            <a:custGeom>
              <a:avLst/>
              <a:gdLst>
                <a:gd name="T0" fmla="*/ 0 w 1678"/>
                <a:gd name="T1" fmla="*/ 726 h 726"/>
                <a:gd name="T2" fmla="*/ 363 w 1678"/>
                <a:gd name="T3" fmla="*/ 681 h 726"/>
                <a:gd name="T4" fmla="*/ 953 w 1678"/>
                <a:gd name="T5" fmla="*/ 499 h 726"/>
                <a:gd name="T6" fmla="*/ 1497 w 1678"/>
                <a:gd name="T7" fmla="*/ 182 h 726"/>
                <a:gd name="T8" fmla="*/ 1678 w 1678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8"/>
                <a:gd name="T16" fmla="*/ 0 h 726"/>
                <a:gd name="T17" fmla="*/ 1678 w 1678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8" h="726">
                  <a:moveTo>
                    <a:pt x="0" y="726"/>
                  </a:moveTo>
                  <a:cubicBezTo>
                    <a:pt x="102" y="722"/>
                    <a:pt x="204" y="719"/>
                    <a:pt x="363" y="681"/>
                  </a:cubicBezTo>
                  <a:cubicBezTo>
                    <a:pt x="522" y="643"/>
                    <a:pt x="764" y="582"/>
                    <a:pt x="953" y="499"/>
                  </a:cubicBezTo>
                  <a:cubicBezTo>
                    <a:pt x="1142" y="416"/>
                    <a:pt x="1376" y="265"/>
                    <a:pt x="1497" y="182"/>
                  </a:cubicBezTo>
                  <a:cubicBezTo>
                    <a:pt x="1618" y="99"/>
                    <a:pt x="1648" y="49"/>
                    <a:pt x="1678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21540" name="Text Box 50"/>
            <p:cNvSpPr txBox="1">
              <a:spLocks noChangeArrowheads="1"/>
            </p:cNvSpPr>
            <p:nvPr/>
          </p:nvSpPr>
          <p:spPr bwMode="auto">
            <a:xfrm>
              <a:off x="4855" y="2537"/>
              <a:ext cx="42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1800" b="1">
                  <a:solidFill>
                    <a:srgbClr val="FF3300"/>
                  </a:solidFill>
                  <a:cs typeface="Arial" charset="0"/>
                </a:rPr>
                <a:t>Risk</a:t>
              </a:r>
            </a:p>
            <a:p>
              <a:pPr algn="ctr">
                <a:spcBef>
                  <a:spcPct val="20000"/>
                </a:spcBef>
              </a:pPr>
              <a:r>
                <a:rPr lang="en-GB" sz="1800" b="1">
                  <a:solidFill>
                    <a:srgbClr val="FF3300"/>
                  </a:solidFill>
                  <a:cs typeface="Arial" charset="0"/>
                </a:rPr>
                <a:t>Of MI</a:t>
              </a:r>
              <a:endParaRPr lang="en-US" sz="1800" b="1">
                <a:solidFill>
                  <a:srgbClr val="FF3300"/>
                </a:solidFill>
                <a:cs typeface="Arial" charset="0"/>
              </a:endParaRPr>
            </a:p>
          </p:txBody>
        </p:sp>
      </p:grpSp>
      <p:sp>
        <p:nvSpPr>
          <p:cNvPr id="31795" name="Text Box 51"/>
          <p:cNvSpPr txBox="1">
            <a:spLocks noChangeArrowheads="1"/>
          </p:cNvSpPr>
          <p:nvPr/>
        </p:nvSpPr>
        <p:spPr bwMode="auto">
          <a:xfrm>
            <a:off x="282575" y="5334000"/>
            <a:ext cx="4375150" cy="7112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sz="2000" b="1">
                <a:solidFill>
                  <a:srgbClr val="FFFF00"/>
                </a:solidFill>
              </a:rPr>
              <a:t>What % of events </a:t>
            </a:r>
            <a:r>
              <a:rPr lang="en-GB" sz="2000" b="1">
                <a:solidFill>
                  <a:srgbClr val="FFFF00"/>
                </a:solidFill>
              </a:rPr>
              <a:t>does score</a:t>
            </a:r>
            <a:r>
              <a:rPr lang="tr-TR" sz="2000" b="1">
                <a:solidFill>
                  <a:srgbClr val="FFFF00"/>
                </a:solidFill>
              </a:rPr>
              <a:t> </a:t>
            </a:r>
            <a:r>
              <a:rPr lang="en-GB" sz="2000" b="1">
                <a:solidFill>
                  <a:srgbClr val="FFFF00"/>
                </a:solidFill>
              </a:rPr>
              <a:t>predict in UK healthy men?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9"/>
          <p:cNvSpPr txBox="1">
            <a:spLocks noChangeArrowheads="1"/>
          </p:cNvSpPr>
          <p:nvPr/>
        </p:nvSpPr>
        <p:spPr bwMode="auto">
          <a:xfrm>
            <a:off x="390525" y="30163"/>
            <a:ext cx="95027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FFFF00"/>
                </a:solidFill>
                <a:cs typeface="Arial" charset="0"/>
              </a:rPr>
              <a:t>CRFs Predict Poorly in UK Middle-Aged Men</a:t>
            </a:r>
          </a:p>
        </p:txBody>
      </p:sp>
      <p:sp>
        <p:nvSpPr>
          <p:cNvPr id="22531" name="Text Box 20"/>
          <p:cNvSpPr txBox="1">
            <a:spLocks noChangeArrowheads="1"/>
          </p:cNvSpPr>
          <p:nvPr/>
        </p:nvSpPr>
        <p:spPr bwMode="auto">
          <a:xfrm>
            <a:off x="854075" y="882650"/>
            <a:ext cx="373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000" b="1">
                <a:solidFill>
                  <a:srgbClr val="000000"/>
                </a:solidFill>
                <a:cs typeface="Arial" charset="0"/>
              </a:rPr>
              <a:t>Classical Risk factors - CRFs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1214409" y="5300675"/>
            <a:ext cx="8286809" cy="1138773"/>
          </a:xfrm>
          <a:prstGeom prst="rect">
            <a:avLst/>
          </a:prstGeom>
          <a:solidFill>
            <a:srgbClr val="0066FF"/>
          </a:solidFill>
          <a:ln>
            <a:solidFill>
              <a:srgbClr val="000099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Most events occur in men with “average” risk score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 86% of the 10 year events not predicted by the CRF score !!.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Can we improve on this with Biomarkers or Genotypes?</a:t>
            </a:r>
          </a:p>
        </p:txBody>
      </p:sp>
      <p:graphicFrame>
        <p:nvGraphicFramePr>
          <p:cNvPr id="22535" name="Object 23"/>
          <p:cNvGraphicFramePr>
            <a:graphicFrameLocks noChangeAspect="1"/>
          </p:cNvGraphicFramePr>
          <p:nvPr/>
        </p:nvGraphicFramePr>
        <p:xfrm>
          <a:off x="606425" y="1319213"/>
          <a:ext cx="5832475" cy="3935412"/>
        </p:xfrm>
        <a:graphic>
          <a:graphicData uri="http://schemas.openxmlformats.org/presentationml/2006/ole">
            <p:oleObj spid="_x0000_s22535" name="Chart" r:id="rId4" imgW="4657702" imgH="3143250" progId="Excel.Sheet.8">
              <p:embed/>
            </p:oleObj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783138" y="1844675"/>
            <a:ext cx="2236787" cy="2447925"/>
            <a:chOff x="2789" y="1162"/>
            <a:chExt cx="1252" cy="1542"/>
          </a:xfrm>
        </p:grpSpPr>
        <p:sp>
          <p:nvSpPr>
            <p:cNvPr id="22543" name="Line 25"/>
            <p:cNvSpPr>
              <a:spLocks noChangeShapeType="1"/>
            </p:cNvSpPr>
            <p:nvPr/>
          </p:nvSpPr>
          <p:spPr bwMode="auto">
            <a:xfrm>
              <a:off x="2789" y="1797"/>
              <a:ext cx="0" cy="9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2062" name="Text Box 26"/>
            <p:cNvSpPr txBox="1">
              <a:spLocks noChangeArrowheads="1"/>
            </p:cNvSpPr>
            <p:nvPr/>
          </p:nvSpPr>
          <p:spPr bwMode="auto">
            <a:xfrm>
              <a:off x="2818" y="1162"/>
              <a:ext cx="1223" cy="65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GB" sz="1800" b="1" dirty="0">
                  <a:solidFill>
                    <a:srgbClr val="0000CC"/>
                  </a:solidFill>
                  <a:cs typeface="Arial" charset="0"/>
                </a:rPr>
                <a:t>Set Specificity at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800" b="1" dirty="0">
                  <a:solidFill>
                    <a:srgbClr val="0000CC"/>
                  </a:solidFill>
                  <a:cs typeface="Arial" charset="0"/>
                </a:rPr>
                <a:t> 5% False Positive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800" b="1" dirty="0">
                  <a:solidFill>
                    <a:srgbClr val="0000CC"/>
                  </a:solidFill>
                  <a:cs typeface="Arial" charset="0"/>
                </a:rPr>
                <a:t>in no-CHD</a:t>
              </a:r>
              <a:endParaRPr lang="en-US" sz="1800" b="1" dirty="0">
                <a:solidFill>
                  <a:srgbClr val="0000CC"/>
                </a:solidFill>
                <a:cs typeface="Arial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386388" y="2978150"/>
            <a:ext cx="4427537" cy="1098550"/>
            <a:chOff x="3016" y="1876"/>
            <a:chExt cx="2479" cy="692"/>
          </a:xfrm>
        </p:grpSpPr>
        <p:sp>
          <p:nvSpPr>
            <p:cNvPr id="22539" name="Line 28"/>
            <p:cNvSpPr>
              <a:spLocks noChangeShapeType="1"/>
            </p:cNvSpPr>
            <p:nvPr/>
          </p:nvSpPr>
          <p:spPr bwMode="auto">
            <a:xfrm flipH="1">
              <a:off x="3016" y="2208"/>
              <a:ext cx="1225" cy="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2060" name="Text Box 29"/>
            <p:cNvSpPr txBox="1">
              <a:spLocks noChangeArrowheads="1"/>
            </p:cNvSpPr>
            <p:nvPr/>
          </p:nvSpPr>
          <p:spPr bwMode="auto">
            <a:xfrm>
              <a:off x="4149" y="1876"/>
              <a:ext cx="1346" cy="65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GB" sz="1800" b="1">
                  <a:solidFill>
                    <a:srgbClr val="FF3300"/>
                  </a:solidFill>
                  <a:cs typeface="Arial" charset="0"/>
                </a:rPr>
                <a:t>14% of men who get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800" b="1">
                  <a:solidFill>
                    <a:srgbClr val="FF3300"/>
                  </a:solidFill>
                  <a:cs typeface="Arial" charset="0"/>
                </a:rPr>
                <a:t>CHD have baseline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800" b="1">
                  <a:solidFill>
                    <a:srgbClr val="FF3300"/>
                  </a:solidFill>
                  <a:cs typeface="Arial" charset="0"/>
                </a:rPr>
                <a:t>score over cut-off</a:t>
              </a:r>
              <a:endParaRPr lang="en-US" sz="1800" b="1">
                <a:solidFill>
                  <a:srgbClr val="FF3300"/>
                </a:solidFill>
                <a:cs typeface="Arial" charset="0"/>
              </a:endParaRPr>
            </a:p>
          </p:txBody>
        </p:sp>
      </p:grpSp>
      <p:sp>
        <p:nvSpPr>
          <p:cNvPr id="22538" name="Text Box 30"/>
          <p:cNvSpPr txBox="1">
            <a:spLocks noChangeArrowheads="1"/>
          </p:cNvSpPr>
          <p:nvPr/>
        </p:nvSpPr>
        <p:spPr bwMode="auto">
          <a:xfrm>
            <a:off x="7240588" y="715963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CC"/>
                </a:solidFill>
                <a:cs typeface="Arial" charset="0"/>
              </a:rPr>
              <a:t>Cooper et al Athero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2727325" y="3919538"/>
            <a:ext cx="11334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712913" y="4325938"/>
            <a:ext cx="741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FFFFFF"/>
                </a:solidFill>
              </a:rPr>
              <a:t>Liver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 flipV="1">
            <a:off x="5843588" y="2852738"/>
            <a:ext cx="1296987" cy="863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5762625" y="3990975"/>
            <a:ext cx="1377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924550" y="4495800"/>
            <a:ext cx="1295400" cy="9350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7081838" y="2593975"/>
            <a:ext cx="1681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3333FF"/>
                </a:solidFill>
              </a:rPr>
              <a:t>Opsonisation</a:t>
            </a:r>
            <a:endParaRPr lang="en-US" sz="2000">
              <a:solidFill>
                <a:srgbClr val="3333FF"/>
              </a:solidFill>
            </a:endParaRP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7140575" y="3775075"/>
            <a:ext cx="2522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3333FF"/>
                </a:solidFill>
              </a:rPr>
              <a:t>Complement fixation</a:t>
            </a:r>
            <a:endParaRPr lang="en-US" sz="2000">
              <a:solidFill>
                <a:srgbClr val="3333FF"/>
              </a:solidFill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7207250" y="4845050"/>
            <a:ext cx="1679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3333FF"/>
                </a:solidFill>
              </a:rPr>
              <a:t>Clearance</a:t>
            </a:r>
          </a:p>
          <a:p>
            <a:pPr eaLnBrk="1" hangingPunct="1"/>
            <a:r>
              <a:rPr lang="en-GB" sz="2000">
                <a:solidFill>
                  <a:srgbClr val="3333FF"/>
                </a:solidFill>
              </a:rPr>
              <a:t>(half-life 19h)</a:t>
            </a:r>
            <a:endParaRPr lang="en-US" sz="2000">
              <a:solidFill>
                <a:srgbClr val="3333FF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495971" y="5033987"/>
            <a:ext cx="2316660" cy="10156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2000" b="1">
                <a:solidFill>
                  <a:srgbClr val="FFFF00"/>
                </a:solidFill>
              </a:rPr>
              <a:t>Bacterial cell wall</a:t>
            </a:r>
          </a:p>
          <a:p>
            <a:pPr algn="ctr" eaLnBrk="1" hangingPunct="1">
              <a:defRPr/>
            </a:pPr>
            <a:r>
              <a:rPr lang="en-GB" sz="2000" b="1">
                <a:solidFill>
                  <a:srgbClr val="FFFF00"/>
                </a:solidFill>
              </a:rPr>
              <a:t>Apoptotic cells</a:t>
            </a:r>
          </a:p>
          <a:p>
            <a:pPr algn="ctr" eaLnBrk="1" hangingPunct="1">
              <a:defRPr/>
            </a:pPr>
            <a:r>
              <a:rPr lang="en-GB" sz="2000" b="1">
                <a:solidFill>
                  <a:srgbClr val="FFFF00"/>
                </a:solidFill>
              </a:rPr>
              <a:t>Modified lipids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755650" y="2670175"/>
            <a:ext cx="165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2000">
                <a:solidFill>
                  <a:srgbClr val="3333FF"/>
                </a:solidFill>
              </a:rPr>
              <a:t>Inflammation</a:t>
            </a:r>
          </a:p>
          <a:p>
            <a:pPr algn="ctr" eaLnBrk="1" hangingPunct="1"/>
            <a:r>
              <a:rPr lang="en-GB" sz="2000">
                <a:solidFill>
                  <a:srgbClr val="3333FF"/>
                </a:solidFill>
              </a:rPr>
              <a:t>IL-1</a:t>
            </a:r>
          </a:p>
          <a:p>
            <a:pPr algn="ctr" eaLnBrk="1" hangingPunct="1"/>
            <a:r>
              <a:rPr lang="en-GB" sz="2000">
                <a:solidFill>
                  <a:srgbClr val="3333FF"/>
                </a:solidFill>
              </a:rPr>
              <a:t>IL-6</a:t>
            </a:r>
            <a:endParaRPr lang="en-US" sz="2000">
              <a:solidFill>
                <a:srgbClr val="3333FF"/>
              </a:solidFill>
            </a:endParaRPr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6092825" y="2797175"/>
            <a:ext cx="163513" cy="142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1800" b="1">
              <a:solidFill>
                <a:srgbClr val="271DF9"/>
              </a:solidFill>
            </a:endParaRPr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4106863" y="2632075"/>
            <a:ext cx="2011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FFFFFF"/>
                </a:solidFill>
              </a:rPr>
              <a:t>Phosphocholine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5984875" y="642938"/>
            <a:ext cx="365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solidFill>
                  <a:srgbClr val="0000FF"/>
                </a:solidFill>
              </a:rPr>
              <a:t>Hirschfield and Pepys, JCI 2003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85750" y="95250"/>
            <a:ext cx="7559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33CC"/>
              </a:buClr>
              <a:buSzPct val="150000"/>
            </a:pPr>
            <a:r>
              <a:rPr lang="en-GB" sz="2800" b="1">
                <a:solidFill>
                  <a:srgbClr val="FFFF00"/>
                </a:solidFill>
              </a:rPr>
              <a:t>CRP : Origin, Clearance and Function</a:t>
            </a:r>
            <a:endParaRPr lang="en-GB" sz="2800">
              <a:solidFill>
                <a:srgbClr val="FFFFFF"/>
              </a:solidFill>
            </a:endParaRPr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622300" y="3213100"/>
            <a:ext cx="549275" cy="1193800"/>
          </a:xfrm>
          <a:custGeom>
            <a:avLst/>
            <a:gdLst>
              <a:gd name="T0" fmla="*/ 2147483647 w 308"/>
              <a:gd name="T1" fmla="*/ 0 h 752"/>
              <a:gd name="T2" fmla="*/ 2147483647 w 308"/>
              <a:gd name="T3" fmla="*/ 2147483647 h 752"/>
              <a:gd name="T4" fmla="*/ 2147483647 w 308"/>
              <a:gd name="T5" fmla="*/ 2147483647 h 752"/>
              <a:gd name="T6" fmla="*/ 2147483647 w 308"/>
              <a:gd name="T7" fmla="*/ 2147483647 h 752"/>
              <a:gd name="T8" fmla="*/ 2147483647 w 308"/>
              <a:gd name="T9" fmla="*/ 2147483647 h 7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752"/>
              <a:gd name="T17" fmla="*/ 308 w 308"/>
              <a:gd name="T18" fmla="*/ 752 h 7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752">
                <a:moveTo>
                  <a:pt x="308" y="0"/>
                </a:moveTo>
                <a:cubicBezTo>
                  <a:pt x="225" y="32"/>
                  <a:pt x="143" y="64"/>
                  <a:pt x="92" y="136"/>
                </a:cubicBezTo>
                <a:cubicBezTo>
                  <a:pt x="41" y="208"/>
                  <a:pt x="0" y="344"/>
                  <a:pt x="4" y="432"/>
                </a:cubicBezTo>
                <a:cubicBezTo>
                  <a:pt x="8" y="520"/>
                  <a:pt x="69" y="611"/>
                  <a:pt x="116" y="664"/>
                </a:cubicBezTo>
                <a:cubicBezTo>
                  <a:pt x="163" y="717"/>
                  <a:pt x="223" y="734"/>
                  <a:pt x="284" y="752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85750" y="1071563"/>
            <a:ext cx="6450013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GB" b="1">
                <a:solidFill>
                  <a:srgbClr val="000000"/>
                </a:solidFill>
              </a:rPr>
              <a:t>CRP is a member of Pentraxin family – </a:t>
            </a:r>
          </a:p>
          <a:p>
            <a:pPr eaLnBrk="1" hangingPunct="1">
              <a:lnSpc>
                <a:spcPct val="115000"/>
              </a:lnSpc>
            </a:pPr>
            <a:r>
              <a:rPr lang="en-GB" b="1">
                <a:solidFill>
                  <a:srgbClr val="000000"/>
                </a:solidFill>
              </a:rPr>
              <a:t>Acute phase reactant - levels      &gt;1000 fold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143500" y="4178300"/>
            <a:ext cx="0" cy="1003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405313" y="5111750"/>
            <a:ext cx="177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FFFFFF"/>
                </a:solidFill>
              </a:rPr>
              <a:t>Binds </a:t>
            </a:r>
            <a:r>
              <a:rPr lang="el-GR" sz="2000">
                <a:solidFill>
                  <a:srgbClr val="FFFFFF"/>
                </a:solidFill>
              </a:rPr>
              <a:t>β</a:t>
            </a:r>
            <a:r>
              <a:rPr lang="en-GB" sz="2000">
                <a:solidFill>
                  <a:srgbClr val="FFFFFF"/>
                </a:solidFill>
              </a:rPr>
              <a:t>-VLDL</a:t>
            </a:r>
            <a:endParaRPr lang="el-GR" sz="2000">
              <a:solidFill>
                <a:srgbClr val="FFFFFF"/>
              </a:solidFill>
            </a:endParaRPr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2854338" y="3379796"/>
            <a:ext cx="835485" cy="46166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b="1">
                <a:solidFill>
                  <a:srgbClr val="FFFF00"/>
                </a:solidFill>
              </a:rPr>
              <a:t>CRP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3577" name="AutoShape 23"/>
          <p:cNvSpPr>
            <a:spLocks noChangeArrowheads="1"/>
          </p:cNvSpPr>
          <p:nvPr/>
        </p:nvSpPr>
        <p:spPr bwMode="auto">
          <a:xfrm>
            <a:off x="4613275" y="1571625"/>
            <a:ext cx="342900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1800" b="1">
              <a:solidFill>
                <a:srgbClr val="271DF9"/>
              </a:solidFill>
            </a:endParaRPr>
          </a:p>
        </p:txBody>
      </p:sp>
      <p:pic>
        <p:nvPicPr>
          <p:cNvPr id="23578" name="Picture 24" descr="Fcrp">
            <a:hlinkClick r:id="rId3" action="ppaction://program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3538" y="3216275"/>
            <a:ext cx="193833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143375" y="2489200"/>
            <a:ext cx="5597525" cy="3144838"/>
            <a:chOff x="2579" y="1688"/>
            <a:chExt cx="2990" cy="1658"/>
          </a:xfrm>
        </p:grpSpPr>
        <p:grpSp>
          <p:nvGrpSpPr>
            <p:cNvPr id="23587" name="Group 27"/>
            <p:cNvGrpSpPr>
              <a:grpSpLocks/>
            </p:cNvGrpSpPr>
            <p:nvPr/>
          </p:nvGrpSpPr>
          <p:grpSpPr bwMode="auto">
            <a:xfrm>
              <a:off x="2579" y="1688"/>
              <a:ext cx="2990" cy="1658"/>
              <a:chOff x="-276" y="1440"/>
              <a:chExt cx="4132" cy="2532"/>
            </a:xfrm>
          </p:grpSpPr>
          <p:pic>
            <p:nvPicPr>
              <p:cNvPr id="23589" name="Picture 28" descr=" 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276" y="1440"/>
                <a:ext cx="4132" cy="2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90" name="Text Box 29"/>
              <p:cNvSpPr txBox="1">
                <a:spLocks noChangeArrowheads="1"/>
              </p:cNvSpPr>
              <p:nvPr/>
            </p:nvSpPr>
            <p:spPr bwMode="auto">
              <a:xfrm>
                <a:off x="884" y="3697"/>
                <a:ext cx="432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600">
                    <a:solidFill>
                      <a:srgbClr val="000099"/>
                    </a:solidFill>
                    <a:latin typeface="Comic Sans MS" pitchFamily="66" charset="0"/>
                  </a:rPr>
                  <a:t>Men</a:t>
                </a:r>
              </a:p>
            </p:txBody>
          </p:sp>
          <p:sp>
            <p:nvSpPr>
              <p:cNvPr id="23591" name="Text Box 30"/>
              <p:cNvSpPr txBox="1">
                <a:spLocks noChangeArrowheads="1"/>
              </p:cNvSpPr>
              <p:nvPr/>
            </p:nvSpPr>
            <p:spPr bwMode="auto">
              <a:xfrm>
                <a:off x="2993" y="3699"/>
                <a:ext cx="652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600">
                    <a:solidFill>
                      <a:srgbClr val="000099"/>
                    </a:solidFill>
                    <a:latin typeface="Comic Sans MS" pitchFamily="66" charset="0"/>
                  </a:rPr>
                  <a:t>Women</a:t>
                </a:r>
              </a:p>
            </p:txBody>
          </p:sp>
        </p:grpSp>
        <p:sp>
          <p:nvSpPr>
            <p:cNvPr id="23588" name="Text Box 25"/>
            <p:cNvSpPr txBox="1">
              <a:spLocks noChangeArrowheads="1"/>
            </p:cNvSpPr>
            <p:nvPr/>
          </p:nvSpPr>
          <p:spPr bwMode="auto">
            <a:xfrm>
              <a:off x="3688" y="1791"/>
              <a:ext cx="84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 b="1">
                  <a:solidFill>
                    <a:srgbClr val="0033CC"/>
                  </a:solidFill>
                </a:rPr>
                <a:t>Ridker Lancet 2001</a:t>
              </a:r>
              <a:endParaRPr lang="en-US" sz="1200">
                <a:solidFill>
                  <a:srgbClr val="0033CC"/>
                </a:solidFill>
              </a:endParaRPr>
            </a:p>
          </p:txBody>
        </p: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275263" y="4467250"/>
            <a:ext cx="3517900" cy="5847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>
                <a:solidFill>
                  <a:srgbClr val="FFFF00"/>
                </a:solidFill>
              </a:rPr>
              <a:t>Meta analysis Danesh et al 2001 </a:t>
            </a:r>
          </a:p>
          <a:p>
            <a:pPr algn="ctr" eaLnBrk="1" hangingPunct="1">
              <a:defRPr/>
            </a:pPr>
            <a:r>
              <a:rPr lang="en-US" sz="1600" b="1">
                <a:solidFill>
                  <a:srgbClr val="FFFF00"/>
                </a:solidFill>
              </a:rPr>
              <a:t>1.4mg/l = RR 2.0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4208463" y="6029325"/>
            <a:ext cx="5562600" cy="40011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FFFF00"/>
                </a:solidFill>
              </a:rPr>
              <a:t>Will CRP improve prediction in NPHSII ?</a:t>
            </a: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23586" name="Picture 12" descr="816_li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3" y="3643313"/>
            <a:ext cx="192881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44"/>
          <p:cNvSpPr>
            <a:spLocks noChangeArrowheads="1"/>
          </p:cNvSpPr>
          <p:nvPr/>
        </p:nvSpPr>
        <p:spPr bwMode="auto">
          <a:xfrm>
            <a:off x="4500563" y="4768850"/>
            <a:ext cx="1587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800" b="1">
              <a:solidFill>
                <a:srgbClr val="271DF9"/>
              </a:solidFill>
            </a:endParaRPr>
          </a:p>
        </p:txBody>
      </p:sp>
      <p:sp>
        <p:nvSpPr>
          <p:cNvPr id="24579" name="Rectangle 245"/>
          <p:cNvSpPr>
            <a:spLocks noChangeArrowheads="1"/>
          </p:cNvSpPr>
          <p:nvPr/>
        </p:nvSpPr>
        <p:spPr bwMode="auto">
          <a:xfrm>
            <a:off x="4530725" y="4768850"/>
            <a:ext cx="63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800" b="1">
              <a:solidFill>
                <a:srgbClr val="271DF9"/>
              </a:solidFill>
            </a:endParaRPr>
          </a:p>
        </p:txBody>
      </p:sp>
      <p:sp>
        <p:nvSpPr>
          <p:cNvPr id="24580" name="Rectangle 279"/>
          <p:cNvSpPr>
            <a:spLocks noChangeArrowheads="1"/>
          </p:cNvSpPr>
          <p:nvPr/>
        </p:nvSpPr>
        <p:spPr bwMode="auto">
          <a:xfrm>
            <a:off x="465138" y="4770438"/>
            <a:ext cx="635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00">
                <a:solidFill>
                  <a:srgbClr val="000000"/>
                </a:solidFill>
              </a:rPr>
              <a:t>0</a:t>
            </a:r>
            <a:endParaRPr lang="en-US" sz="1800" b="1">
              <a:solidFill>
                <a:srgbClr val="271DF9"/>
              </a:solidFill>
            </a:endParaRPr>
          </a:p>
        </p:txBody>
      </p:sp>
      <p:sp>
        <p:nvSpPr>
          <p:cNvPr id="24581" name="Rectangle 289"/>
          <p:cNvSpPr>
            <a:spLocks noChangeArrowheads="1"/>
          </p:cNvSpPr>
          <p:nvPr/>
        </p:nvSpPr>
        <p:spPr bwMode="auto">
          <a:xfrm>
            <a:off x="3984625" y="3675063"/>
            <a:ext cx="1270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800" b="1">
              <a:solidFill>
                <a:srgbClr val="271DF9"/>
              </a:solidFill>
            </a:endParaRPr>
          </a:p>
        </p:txBody>
      </p:sp>
      <p:sp>
        <p:nvSpPr>
          <p:cNvPr id="24582" name="Text Box 556"/>
          <p:cNvSpPr txBox="1">
            <a:spLocks noChangeArrowheads="1"/>
          </p:cNvSpPr>
          <p:nvPr/>
        </p:nvSpPr>
        <p:spPr bwMode="auto">
          <a:xfrm>
            <a:off x="214313" y="0"/>
            <a:ext cx="808037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FFFF00"/>
                </a:solidFill>
              </a:rPr>
              <a:t>Adding CRP to algorithm Risk Score in NPHSII</a:t>
            </a:r>
            <a:endParaRPr lang="en-GB" sz="2800"/>
          </a:p>
        </p:txBody>
      </p:sp>
      <p:sp>
        <p:nvSpPr>
          <p:cNvPr id="8" name="Text Box 557"/>
          <p:cNvSpPr txBox="1">
            <a:spLocks noChangeArrowheads="1"/>
          </p:cNvSpPr>
          <p:nvPr/>
        </p:nvSpPr>
        <p:spPr bwMode="auto">
          <a:xfrm>
            <a:off x="1182688" y="5532450"/>
            <a:ext cx="7993062" cy="113877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CRP is highly correlated with factors already in algorithm such 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as BMI and Smoking  - doesn’t add over-and-above CRFs. 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Can we improve on this with Genotypes?</a:t>
            </a:r>
          </a:p>
        </p:txBody>
      </p:sp>
      <p:sp>
        <p:nvSpPr>
          <p:cNvPr id="24586" name="Text Box 558"/>
          <p:cNvSpPr txBox="1">
            <a:spLocks noChangeArrowheads="1"/>
          </p:cNvSpPr>
          <p:nvPr/>
        </p:nvSpPr>
        <p:spPr bwMode="auto">
          <a:xfrm>
            <a:off x="360363" y="714375"/>
            <a:ext cx="982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b="1">
                <a:solidFill>
                  <a:srgbClr val="3333FF"/>
                </a:solidFill>
              </a:rPr>
              <a:t>CRP highly predictive - Risk top vs bottom tertile 2.13 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r>
              <a:rPr lang="en-GB" b="1">
                <a:solidFill>
                  <a:srgbClr val="3333FF"/>
                </a:solidFill>
              </a:rPr>
              <a:t>                                                                                    </a:t>
            </a:r>
            <a:endParaRPr lang="en-US" sz="1600" b="1">
              <a:solidFill>
                <a:srgbClr val="3333FF"/>
              </a:solidFill>
            </a:endParaRPr>
          </a:p>
        </p:txBody>
      </p:sp>
      <p:sp>
        <p:nvSpPr>
          <p:cNvPr id="24587" name="Text Box 565"/>
          <p:cNvSpPr txBox="1">
            <a:spLocks noChangeArrowheads="1"/>
          </p:cNvSpPr>
          <p:nvPr/>
        </p:nvSpPr>
        <p:spPr bwMode="auto">
          <a:xfrm>
            <a:off x="322263" y="1601788"/>
            <a:ext cx="294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 b="1">
                <a:solidFill>
                  <a:srgbClr val="3333FF"/>
                </a:solidFill>
                <a:cs typeface="Arial" charset="0"/>
              </a:rPr>
              <a:t>In Univariate analysis</a:t>
            </a:r>
            <a:endParaRPr lang="en-US" sz="1600" b="1">
              <a:solidFill>
                <a:srgbClr val="3333FF"/>
              </a:solidFill>
              <a:cs typeface="Arial" charset="0"/>
            </a:endParaRPr>
          </a:p>
        </p:txBody>
      </p:sp>
      <p:sp>
        <p:nvSpPr>
          <p:cNvPr id="24588" name="Text Box 566"/>
          <p:cNvSpPr txBox="1">
            <a:spLocks noChangeArrowheads="1"/>
          </p:cNvSpPr>
          <p:nvPr/>
        </p:nvSpPr>
        <p:spPr bwMode="auto">
          <a:xfrm>
            <a:off x="250825" y="4995863"/>
            <a:ext cx="274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400" b="1">
                <a:solidFill>
                  <a:srgbClr val="3333FF"/>
                </a:solidFill>
                <a:cs typeface="Arial" charset="0"/>
              </a:rPr>
              <a:t>* Adj for age and practice</a:t>
            </a:r>
            <a:endParaRPr lang="en-US" sz="1400" b="1">
              <a:solidFill>
                <a:srgbClr val="3333FF"/>
              </a:solidFill>
              <a:cs typeface="Arial" charset="0"/>
            </a:endParaRPr>
          </a:p>
        </p:txBody>
      </p:sp>
      <p:grpSp>
        <p:nvGrpSpPr>
          <p:cNvPr id="24589" name="Group 567"/>
          <p:cNvGrpSpPr>
            <a:grpSpLocks/>
          </p:cNvGrpSpPr>
          <p:nvPr/>
        </p:nvGrpSpPr>
        <p:grpSpPr bwMode="auto">
          <a:xfrm>
            <a:off x="174625" y="1906588"/>
            <a:ext cx="4537075" cy="3095625"/>
            <a:chOff x="201" y="1026"/>
            <a:chExt cx="2858" cy="1950"/>
          </a:xfrm>
        </p:grpSpPr>
        <p:sp>
          <p:nvSpPr>
            <p:cNvPr id="24602" name="Rectangle 568"/>
            <p:cNvSpPr>
              <a:spLocks noChangeArrowheads="1"/>
            </p:cNvSpPr>
            <p:nvPr/>
          </p:nvSpPr>
          <p:spPr bwMode="auto">
            <a:xfrm>
              <a:off x="201" y="1026"/>
              <a:ext cx="2858" cy="1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endParaRPr lang="en-US" sz="1800" b="1">
                <a:solidFill>
                  <a:srgbClr val="271DF9"/>
                </a:solidFill>
              </a:endParaRPr>
            </a:p>
          </p:txBody>
        </p:sp>
        <p:graphicFrame>
          <p:nvGraphicFramePr>
            <p:cNvPr id="24603" name="Object 569"/>
            <p:cNvGraphicFramePr>
              <a:graphicFrameLocks noChangeAspect="1"/>
            </p:cNvGraphicFramePr>
            <p:nvPr/>
          </p:nvGraphicFramePr>
          <p:xfrm>
            <a:off x="295" y="1117"/>
            <a:ext cx="2600" cy="1735"/>
          </p:xfrm>
          <a:graphic>
            <a:graphicData uri="http://schemas.openxmlformats.org/presentationml/2006/ole">
              <p:oleObj spid="_x0000_s24603" name="Chart" r:id="rId4" imgW="6095872" imgH="4067265" progId="MSGraph.Chart.8">
                <p:embed followColorScheme="full"/>
              </p:oleObj>
            </a:graphicData>
          </a:graphic>
        </p:graphicFrame>
        <p:sp>
          <p:nvSpPr>
            <p:cNvPr id="15" name="Text Box 570"/>
            <p:cNvSpPr txBox="1">
              <a:spLocks noChangeArrowheads="1"/>
            </p:cNvSpPr>
            <p:nvPr/>
          </p:nvSpPr>
          <p:spPr bwMode="auto">
            <a:xfrm>
              <a:off x="1846" y="1453"/>
              <a:ext cx="762" cy="19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sz="1400" b="1">
                  <a:solidFill>
                    <a:srgbClr val="FFFFFF"/>
                  </a:solidFill>
                  <a:cs typeface="Arial" charset="0"/>
                </a:rPr>
                <a:t>   </a:t>
              </a:r>
              <a:r>
                <a:rPr lang="en-GB" sz="1200" b="1">
                  <a:solidFill>
                    <a:srgbClr val="271DF9"/>
                  </a:solidFill>
                  <a:cs typeface="Arial" charset="0"/>
                </a:rPr>
                <a:t>p &lt; 0.0005</a:t>
              </a:r>
              <a:endParaRPr lang="en-US" sz="1200" b="1">
                <a:solidFill>
                  <a:srgbClr val="271DF9"/>
                </a:solidFill>
                <a:cs typeface="Arial" charset="0"/>
              </a:endParaRPr>
            </a:p>
          </p:txBody>
        </p:sp>
        <p:sp>
          <p:nvSpPr>
            <p:cNvPr id="24607" name="Text Box 571"/>
            <p:cNvSpPr txBox="1">
              <a:spLocks noChangeArrowheads="1"/>
            </p:cNvSpPr>
            <p:nvPr/>
          </p:nvSpPr>
          <p:spPr bwMode="auto">
            <a:xfrm>
              <a:off x="1837" y="1418"/>
              <a:ext cx="1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>
                  <a:solidFill>
                    <a:srgbClr val="000000"/>
                  </a:solidFill>
                  <a:cs typeface="Arial" charset="0"/>
                </a:rPr>
                <a:t>*</a:t>
              </a: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608" name="Text Box 572"/>
            <p:cNvSpPr txBox="1">
              <a:spLocks noChangeArrowheads="1"/>
            </p:cNvSpPr>
            <p:nvPr/>
          </p:nvSpPr>
          <p:spPr bwMode="auto">
            <a:xfrm>
              <a:off x="2254" y="1736"/>
              <a:ext cx="1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>
                  <a:solidFill>
                    <a:srgbClr val="000000"/>
                  </a:solidFill>
                  <a:cs typeface="Arial" charset="0"/>
                </a:rPr>
                <a:t>*</a:t>
              </a: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578"/>
          <p:cNvGrpSpPr>
            <a:grpSpLocks/>
          </p:cNvGrpSpPr>
          <p:nvPr/>
        </p:nvGrpSpPr>
        <p:grpSpPr bwMode="auto">
          <a:xfrm>
            <a:off x="4783138" y="1557338"/>
            <a:ext cx="5184775" cy="3671887"/>
            <a:chOff x="3013" y="981"/>
            <a:chExt cx="3266" cy="2313"/>
          </a:xfrm>
        </p:grpSpPr>
        <p:sp>
          <p:nvSpPr>
            <p:cNvPr id="24597" name="Rectangle 575"/>
            <p:cNvSpPr>
              <a:spLocks noChangeArrowheads="1"/>
            </p:cNvSpPr>
            <p:nvPr/>
          </p:nvSpPr>
          <p:spPr bwMode="auto">
            <a:xfrm>
              <a:off x="3104" y="1207"/>
              <a:ext cx="3175" cy="19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endParaRPr lang="en-US" sz="1800" b="1">
                <a:solidFill>
                  <a:srgbClr val="3333FF"/>
                </a:solidFill>
              </a:endParaRPr>
            </a:p>
          </p:txBody>
        </p:sp>
        <p:grpSp>
          <p:nvGrpSpPr>
            <p:cNvPr id="24598" name="Group 577"/>
            <p:cNvGrpSpPr>
              <a:grpSpLocks/>
            </p:cNvGrpSpPr>
            <p:nvPr/>
          </p:nvGrpSpPr>
          <p:grpSpPr bwMode="auto">
            <a:xfrm>
              <a:off x="3013" y="981"/>
              <a:ext cx="3039" cy="2313"/>
              <a:chOff x="3013" y="981"/>
              <a:chExt cx="3039" cy="2313"/>
            </a:xfrm>
          </p:grpSpPr>
          <p:sp>
            <p:nvSpPr>
              <p:cNvPr id="24599" name="Rectangle 538"/>
              <p:cNvSpPr>
                <a:spLocks noChangeArrowheads="1"/>
              </p:cNvSpPr>
              <p:nvPr/>
            </p:nvSpPr>
            <p:spPr bwMode="auto">
              <a:xfrm>
                <a:off x="3155" y="981"/>
                <a:ext cx="157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solidFill>
                      <a:srgbClr val="3333FF"/>
                    </a:solidFill>
                  </a:rPr>
                  <a:t>Framingham + CRP score</a:t>
                </a:r>
              </a:p>
            </p:txBody>
          </p:sp>
          <p:graphicFrame>
            <p:nvGraphicFramePr>
              <p:cNvPr id="24600" name="Object 576"/>
              <p:cNvGraphicFramePr>
                <a:graphicFrameLocks noChangeAspect="1"/>
              </p:cNvGraphicFramePr>
              <p:nvPr/>
            </p:nvGraphicFramePr>
            <p:xfrm>
              <a:off x="3013" y="1243"/>
              <a:ext cx="3039" cy="2051"/>
            </p:xfrm>
            <a:graphic>
              <a:graphicData uri="http://schemas.openxmlformats.org/presentationml/2006/ole">
                <p:oleObj spid="_x0000_s24600" name="Chart" r:id="rId5" imgW="4619532" imgH="3067140" progId="Excel.Sheet.8">
                  <p:embed/>
                </p:oleObj>
              </a:graphicData>
            </a:graphic>
          </p:graphicFrame>
          <p:sp>
            <p:nvSpPr>
              <p:cNvPr id="24601" name="Text Box 551"/>
              <p:cNvSpPr txBox="1">
                <a:spLocks noChangeArrowheads="1"/>
              </p:cNvSpPr>
              <p:nvPr/>
            </p:nvSpPr>
            <p:spPr bwMode="auto">
              <a:xfrm>
                <a:off x="5473" y="1344"/>
                <a:ext cx="11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400" b="1">
                  <a:solidFill>
                    <a:srgbClr val="3333FF"/>
                  </a:solidFill>
                </a:endParaRPr>
              </a:p>
            </p:txBody>
          </p:sp>
        </p:grpSp>
      </p:grpSp>
      <p:grpSp>
        <p:nvGrpSpPr>
          <p:cNvPr id="5" name="Group 562"/>
          <p:cNvGrpSpPr>
            <a:grpSpLocks/>
          </p:cNvGrpSpPr>
          <p:nvPr/>
        </p:nvGrpSpPr>
        <p:grpSpPr bwMode="auto">
          <a:xfrm>
            <a:off x="8178800" y="2636838"/>
            <a:ext cx="1487488" cy="1800225"/>
            <a:chOff x="5378" y="1888"/>
            <a:chExt cx="938" cy="1134"/>
          </a:xfrm>
        </p:grpSpPr>
        <p:sp>
          <p:nvSpPr>
            <p:cNvPr id="25" name="Text Box 563"/>
            <p:cNvSpPr txBox="1">
              <a:spLocks noChangeArrowheads="1"/>
            </p:cNvSpPr>
            <p:nvPr/>
          </p:nvSpPr>
          <p:spPr bwMode="auto">
            <a:xfrm>
              <a:off x="5378" y="1888"/>
              <a:ext cx="938" cy="58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GB" sz="1600" b="1">
                  <a:solidFill>
                    <a:srgbClr val="3333CC"/>
                  </a:solidFill>
                </a:rPr>
                <a:t>For 5% FPR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600" b="1">
                  <a:solidFill>
                    <a:srgbClr val="3333CC"/>
                  </a:solidFill>
                </a:rPr>
                <a:t>still only 14%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600" b="1">
                  <a:solidFill>
                    <a:srgbClr val="3333CC"/>
                  </a:solidFill>
                </a:rPr>
                <a:t> of events</a:t>
              </a:r>
              <a:endParaRPr lang="en-US" sz="1600" b="1">
                <a:solidFill>
                  <a:srgbClr val="3333CC"/>
                </a:solidFill>
              </a:endParaRPr>
            </a:p>
          </p:txBody>
        </p:sp>
        <p:sp>
          <p:nvSpPr>
            <p:cNvPr id="24596" name="Line 564"/>
            <p:cNvSpPr>
              <a:spLocks noChangeShapeType="1"/>
            </p:cNvSpPr>
            <p:nvPr/>
          </p:nvSpPr>
          <p:spPr bwMode="auto">
            <a:xfrm>
              <a:off x="5417" y="2478"/>
              <a:ext cx="0" cy="5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nl-NL"/>
            </a:p>
          </p:txBody>
        </p:sp>
      </p:grpSp>
      <p:sp>
        <p:nvSpPr>
          <p:cNvPr id="24592" name="Text Box 579"/>
          <p:cNvSpPr txBox="1">
            <a:spLocks noChangeArrowheads="1"/>
          </p:cNvSpPr>
          <p:nvPr/>
        </p:nvSpPr>
        <p:spPr bwMode="auto">
          <a:xfrm>
            <a:off x="7940675" y="1844675"/>
            <a:ext cx="1670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800" b="1">
                <a:solidFill>
                  <a:srgbClr val="FFFFFF"/>
                </a:solidFill>
              </a:rPr>
              <a:t>A</a:t>
            </a:r>
            <a:r>
              <a:rPr lang="en-GB" sz="1800" b="1">
                <a:solidFill>
                  <a:srgbClr val="FFFFFF"/>
                </a:solidFill>
              </a:rPr>
              <a:t>ROC = 0.62</a:t>
            </a:r>
            <a:endParaRPr lang="en-US"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-142875" y="47625"/>
            <a:ext cx="848042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FF00"/>
                </a:solidFill>
              </a:rPr>
              <a:t>Will genotype predict risk over-and-above</a:t>
            </a:r>
            <a:r>
              <a:rPr lang="tr-TR" sz="2800" b="1">
                <a:solidFill>
                  <a:srgbClr val="FFFF00"/>
                </a:solidFill>
              </a:rPr>
              <a:t> t</a:t>
            </a:r>
            <a:r>
              <a:rPr lang="en-GB" sz="2800" b="1">
                <a:solidFill>
                  <a:srgbClr val="FFFF00"/>
                </a:solidFill>
              </a:rPr>
              <a:t>rait</a:t>
            </a:r>
            <a:endParaRPr lang="en-GB" sz="2800"/>
          </a:p>
        </p:txBody>
      </p:sp>
      <p:sp>
        <p:nvSpPr>
          <p:cNvPr id="50179" name="AutoShape 12"/>
          <p:cNvSpPr>
            <a:spLocks noChangeArrowheads="1"/>
          </p:cNvSpPr>
          <p:nvPr/>
        </p:nvSpPr>
        <p:spPr bwMode="auto">
          <a:xfrm>
            <a:off x="8658225" y="2719388"/>
            <a:ext cx="1114425" cy="990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5715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>
                <a:solidFill>
                  <a:srgbClr val="FFFF00"/>
                </a:solidFill>
              </a:rPr>
              <a:t>MI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429375" y="2759075"/>
            <a:ext cx="2314575" cy="1036638"/>
            <a:chOff x="3600" y="1657"/>
            <a:chExt cx="1296" cy="653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600" y="1657"/>
              <a:ext cx="1056" cy="65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>
                  <a:solidFill>
                    <a:srgbClr val="271DF9"/>
                  </a:solidFill>
                  <a:latin typeface="Arial" pitchFamily="34" charset="0"/>
                </a:rPr>
                <a:t>ATHERO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800" b="1">
                  <a:solidFill>
                    <a:srgbClr val="271DF9"/>
                  </a:solidFill>
                  <a:latin typeface="Arial" pitchFamily="34" charset="0"/>
                </a:rPr>
                <a:t>% Coronary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800" b="1">
                  <a:solidFill>
                    <a:srgbClr val="271DF9"/>
                  </a:solidFill>
                  <a:latin typeface="Arial" pitchFamily="34" charset="0"/>
                </a:rPr>
                <a:t>Stenosis</a:t>
              </a:r>
              <a:endParaRPr lang="en-US" sz="18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639" name="Line 15"/>
            <p:cNvSpPr>
              <a:spLocks noChangeShapeType="1"/>
            </p:cNvSpPr>
            <p:nvPr/>
          </p:nvSpPr>
          <p:spPr bwMode="auto">
            <a:xfrm>
              <a:off x="4608" y="1824"/>
              <a:ext cx="288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14363" y="2759075"/>
            <a:ext cx="3929062" cy="1544638"/>
            <a:chOff x="344" y="1657"/>
            <a:chExt cx="2200" cy="973"/>
          </a:xfrm>
        </p:grpSpPr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44" y="1657"/>
              <a:ext cx="774" cy="97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 b="1">
                  <a:solidFill>
                    <a:srgbClr val="271DF9"/>
                  </a:solidFill>
                  <a:latin typeface="Arial" pitchFamily="34" charset="0"/>
                </a:rPr>
                <a:t>MANY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 b="1">
                  <a:solidFill>
                    <a:srgbClr val="271DF9"/>
                  </a:solidFill>
                  <a:latin typeface="Arial" pitchFamily="34" charset="0"/>
                </a:rPr>
                <a:t>GENES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400" b="1">
                  <a:solidFill>
                    <a:srgbClr val="271DF9"/>
                  </a:solidFill>
                  <a:latin typeface="Arial" pitchFamily="34" charset="0"/>
                </a:rPr>
                <a:t>APOB/LDLR/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400" b="1">
                  <a:solidFill>
                    <a:srgbClr val="271DF9"/>
                  </a:solidFill>
                  <a:latin typeface="Arial" pitchFamily="34" charset="0"/>
                </a:rPr>
                <a:t>MTP/APOBEC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400" b="1">
                  <a:solidFill>
                    <a:srgbClr val="271DF9"/>
                  </a:solidFill>
                  <a:latin typeface="Arial" pitchFamily="34" charset="0"/>
                </a:rPr>
                <a:t>etc</a:t>
              </a:r>
              <a:endParaRPr lang="en-US" sz="1400">
                <a:solidFill>
                  <a:srgbClr val="271DF9"/>
                </a:solidFill>
                <a:latin typeface="Arial" pitchFamily="34" charset="0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421" y="1673"/>
              <a:ext cx="764" cy="86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>
                  <a:solidFill>
                    <a:srgbClr val="271DF9"/>
                  </a:solidFill>
                  <a:latin typeface="Arial" pitchFamily="34" charset="0"/>
                </a:rPr>
                <a:t>SEVERAL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800" b="1">
                  <a:solidFill>
                    <a:srgbClr val="271DF9"/>
                  </a:solidFill>
                  <a:latin typeface="Arial" pitchFamily="34" charset="0"/>
                </a:rPr>
                <a:t>PROTEINS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800" b="1">
                  <a:solidFill>
                    <a:srgbClr val="271DF9"/>
                  </a:solidFill>
                  <a:latin typeface="Arial" pitchFamily="34" charset="0"/>
                </a:rPr>
                <a:t>eg ApoB,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GB" sz="1800" b="1">
                  <a:solidFill>
                    <a:srgbClr val="271DF9"/>
                  </a:solidFill>
                  <a:latin typeface="Arial" pitchFamily="34" charset="0"/>
                </a:rPr>
                <a:t>LDL-R</a:t>
              </a:r>
              <a:endParaRPr lang="en-US" sz="1800" b="1">
                <a:solidFill>
                  <a:srgbClr val="271DF9"/>
                </a:solidFill>
                <a:latin typeface="Arial" pitchFamily="34" charset="0"/>
              </a:endParaRPr>
            </a:p>
          </p:txBody>
        </p:sp>
        <p:sp>
          <p:nvSpPr>
            <p:cNvPr id="25634" name="Line 19"/>
            <p:cNvSpPr>
              <a:spLocks noChangeShapeType="1"/>
            </p:cNvSpPr>
            <p:nvPr/>
          </p:nvSpPr>
          <p:spPr bwMode="auto">
            <a:xfrm>
              <a:off x="1104" y="1872"/>
              <a:ext cx="288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635" name="Line 20"/>
            <p:cNvSpPr>
              <a:spLocks noChangeShapeType="1"/>
            </p:cNvSpPr>
            <p:nvPr/>
          </p:nvSpPr>
          <p:spPr bwMode="auto">
            <a:xfrm>
              <a:off x="2256" y="1920"/>
              <a:ext cx="288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3" name="Freeform 21"/>
          <p:cNvSpPr>
            <a:spLocks/>
          </p:cNvSpPr>
          <p:nvPr/>
        </p:nvSpPr>
        <p:spPr bwMode="auto">
          <a:xfrm>
            <a:off x="1571625" y="1652588"/>
            <a:ext cx="7029450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1536" y="0"/>
              </a:cxn>
              <a:cxn ang="0">
                <a:pos x="3936" y="672"/>
              </a:cxn>
            </a:cxnLst>
            <a:rect l="0" t="0" r="r" b="b"/>
            <a:pathLst>
              <a:path w="3936" h="672">
                <a:moveTo>
                  <a:pt x="0" y="672"/>
                </a:moveTo>
                <a:cubicBezTo>
                  <a:pt x="440" y="336"/>
                  <a:pt x="880" y="0"/>
                  <a:pt x="1536" y="0"/>
                </a:cubicBezTo>
                <a:cubicBezTo>
                  <a:pt x="2192" y="0"/>
                  <a:pt x="3536" y="560"/>
                  <a:pt x="3936" y="67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GB" sz="1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31825" y="1214438"/>
            <a:ext cx="5122863" cy="1504950"/>
            <a:chOff x="354" y="684"/>
            <a:chExt cx="2867" cy="948"/>
          </a:xfrm>
        </p:grpSpPr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354" y="684"/>
              <a:ext cx="2867" cy="477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GB" b="1" dirty="0">
                  <a:solidFill>
                    <a:srgbClr val="FFFF00"/>
                  </a:solidFill>
                  <a:latin typeface="Arial" pitchFamily="34" charset="0"/>
                </a:rPr>
                <a:t>Genotype may influence Risk but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tr-TR" b="1" dirty="0">
                  <a:solidFill>
                    <a:srgbClr val="FFFF00"/>
                  </a:solidFill>
                  <a:latin typeface="Arial" pitchFamily="34" charset="0"/>
                </a:rPr>
                <a:t>workıng through</a:t>
              </a:r>
              <a:r>
                <a:rPr lang="en-GB" b="1" dirty="0">
                  <a:solidFill>
                    <a:srgbClr val="FFFF00"/>
                  </a:solidFill>
                  <a:latin typeface="Arial" pitchFamily="34" charset="0"/>
                </a:rPr>
                <a:t> impact on trait</a:t>
              </a:r>
              <a:endParaRPr lang="en-US" sz="1800" b="1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 flipH="1">
              <a:off x="720" y="1134"/>
              <a:ext cx="0" cy="49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012104" y="4972050"/>
            <a:ext cx="4221027" cy="112646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b="1" dirty="0">
                <a:solidFill>
                  <a:srgbClr val="FFFF00"/>
                </a:solidFill>
                <a:latin typeface="Arial" pitchFamily="34" charset="0"/>
              </a:rPr>
              <a:t>Most </a:t>
            </a: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genotype</a:t>
            </a:r>
            <a:r>
              <a:rPr lang="tr-TR" b="1" dirty="0">
                <a:solidFill>
                  <a:srgbClr val="FFFF00"/>
                </a:solidFill>
                <a:latin typeface="Arial" pitchFamily="34" charset="0"/>
              </a:rPr>
              <a:t>s</a:t>
            </a: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 will not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predict risk </a:t>
            </a:r>
            <a:r>
              <a:rPr lang="en-GB" b="1" i="1" dirty="0">
                <a:solidFill>
                  <a:srgbClr val="FFFF00"/>
                </a:solidFill>
                <a:latin typeface="Arial" pitchFamily="34" charset="0"/>
              </a:rPr>
              <a:t>over-and-above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 measures of cognate trait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 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0187" name="AutoShape 26"/>
          <p:cNvSpPr>
            <a:spLocks noChangeArrowheads="1"/>
          </p:cNvSpPr>
          <p:nvPr/>
        </p:nvSpPr>
        <p:spPr bwMode="auto">
          <a:xfrm flipH="1" flipV="1">
            <a:off x="9086850" y="3309938"/>
            <a:ext cx="942975" cy="685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US" sz="1800" b="1">
              <a:solidFill>
                <a:srgbClr val="271DF9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579938" y="2784475"/>
            <a:ext cx="1935162" cy="1033463"/>
            <a:chOff x="2565" y="1673"/>
            <a:chExt cx="1083" cy="651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565" y="1673"/>
              <a:ext cx="728" cy="65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800" b="1">
                  <a:solidFill>
                    <a:srgbClr val="271DF9"/>
                  </a:solidFill>
                  <a:latin typeface="Arial" pitchFamily="34" charset="0"/>
                </a:rPr>
                <a:t>CHD RISK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800" b="1">
                  <a:solidFill>
                    <a:srgbClr val="271DF9"/>
                  </a:solidFill>
                  <a:latin typeface="Arial" pitchFamily="34" charset="0"/>
                </a:rPr>
                <a:t>TRAIT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800" b="1">
                  <a:solidFill>
                    <a:srgbClr val="271DF9"/>
                  </a:solidFill>
                  <a:latin typeface="Arial" pitchFamily="34" charset="0"/>
                </a:rPr>
                <a:t> eg LDL-C</a:t>
              </a:r>
            </a:p>
          </p:txBody>
        </p:sp>
        <p:sp>
          <p:nvSpPr>
            <p:cNvPr id="25623" name="Line 29"/>
            <p:cNvSpPr>
              <a:spLocks noChangeShapeType="1"/>
            </p:cNvSpPr>
            <p:nvPr/>
          </p:nvSpPr>
          <p:spPr bwMode="auto">
            <a:xfrm>
              <a:off x="3360" y="1968"/>
              <a:ext cx="288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6086479" y="4868876"/>
            <a:ext cx="3810000" cy="1200329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b="1">
                <a:solidFill>
                  <a:srgbClr val="FFFF00"/>
                </a:solidFill>
                <a:latin typeface="Arial" pitchFamily="34" charset="0"/>
              </a:rPr>
              <a:t>G</a:t>
            </a:r>
            <a:r>
              <a:rPr lang="tr-TR" b="1">
                <a:solidFill>
                  <a:srgbClr val="FFFF00"/>
                </a:solidFill>
                <a:latin typeface="Arial" pitchFamily="34" charset="0"/>
              </a:rPr>
              <a:t>enes </a:t>
            </a:r>
            <a:r>
              <a:rPr lang="en-GB" b="1">
                <a:solidFill>
                  <a:srgbClr val="FFFF00"/>
                </a:solidFill>
                <a:latin typeface="Arial" pitchFamily="34" charset="0"/>
              </a:rPr>
              <a:t>involved in trai</a:t>
            </a:r>
            <a:r>
              <a:rPr lang="tr-TR" b="1">
                <a:solidFill>
                  <a:srgbClr val="FFFF00"/>
                </a:solidFill>
                <a:latin typeface="Arial" pitchFamily="34" charset="0"/>
              </a:rPr>
              <a:t>t</a:t>
            </a:r>
            <a:r>
              <a:rPr lang="en-GB" b="1">
                <a:solidFill>
                  <a:srgbClr val="FFFF00"/>
                </a:solidFill>
                <a:latin typeface="Arial" pitchFamily="34" charset="0"/>
              </a:rPr>
              <a:t>s NOT included in Framingham will be best</a:t>
            </a:r>
            <a:endParaRPr lang="en-US" sz="1800" b="1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unter Slid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920750"/>
            <a:ext cx="70516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9950" y="4446588"/>
            <a:ext cx="514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8588" y="82550"/>
            <a:ext cx="6646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000" b="1">
                <a:solidFill>
                  <a:srgbClr val="FFFF00"/>
                </a:solidFill>
                <a:latin typeface="Verdana" pitchFamily="34" charset="0"/>
              </a:rPr>
              <a:t>Genome Wide Scans – case control approach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6447" y="5528381"/>
            <a:ext cx="3168496" cy="646331"/>
          </a:xfrm>
          <a:prstGeom prst="rect">
            <a:avLst/>
          </a:prstGeom>
          <a:solidFill>
            <a:srgbClr val="0070C0"/>
          </a:solidFill>
          <a:ln w="1270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FF00"/>
                </a:solidFill>
              </a:rPr>
              <a:t>Look for frequency difference</a:t>
            </a:r>
          </a:p>
          <a:p>
            <a:pPr>
              <a:defRPr/>
            </a:pPr>
            <a:r>
              <a:rPr lang="en-GB" sz="1800" dirty="0">
                <a:solidFill>
                  <a:srgbClr val="FFFF00"/>
                </a:solidFill>
              </a:rPr>
              <a:t>between cases and controls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60772" y="3595688"/>
            <a:ext cx="4075737" cy="923330"/>
          </a:xfrm>
          <a:prstGeom prst="rect">
            <a:avLst/>
          </a:prstGeom>
          <a:solidFill>
            <a:srgbClr val="007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FFFF00"/>
                </a:solidFill>
              </a:rPr>
              <a:t>Using a CHIP </a:t>
            </a:r>
          </a:p>
          <a:p>
            <a:pPr algn="ctr">
              <a:defRPr/>
            </a:pPr>
            <a:r>
              <a:rPr lang="en-GB" sz="1800" b="1" dirty="0">
                <a:solidFill>
                  <a:srgbClr val="FFFF00"/>
                </a:solidFill>
              </a:rPr>
              <a:t>can genotype</a:t>
            </a:r>
          </a:p>
          <a:p>
            <a:pPr algn="ctr">
              <a:defRPr/>
            </a:pPr>
            <a:r>
              <a:rPr lang="en-GB" sz="1800" b="1" dirty="0">
                <a:solidFill>
                  <a:srgbClr val="FFFF00"/>
                </a:solidFill>
              </a:rPr>
              <a:t> 300,000-1 million SNPs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6945" y="4524773"/>
            <a:ext cx="3018775" cy="646331"/>
          </a:xfrm>
          <a:prstGeom prst="rect">
            <a:avLst/>
          </a:prstGeom>
          <a:solidFill>
            <a:srgbClr val="0070C0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rgbClr val="FFFF00"/>
                </a:solidFill>
              </a:rPr>
              <a:t>Have to set very low </a:t>
            </a:r>
          </a:p>
          <a:p>
            <a:pPr algn="ctr">
              <a:defRPr/>
            </a:pPr>
            <a:r>
              <a:rPr lang="en-GB" sz="1800" dirty="0">
                <a:solidFill>
                  <a:srgbClr val="FFFF00"/>
                </a:solidFill>
              </a:rPr>
              <a:t>p value since so many tests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394" y="5541177"/>
            <a:ext cx="2540119" cy="646331"/>
          </a:xfrm>
          <a:prstGeom prst="rect">
            <a:avLst/>
          </a:prstGeom>
          <a:solidFill>
            <a:srgbClr val="0070C0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rgbClr val="FFFF00"/>
                </a:solidFill>
              </a:rPr>
              <a:t>Have to replicate effect</a:t>
            </a:r>
          </a:p>
          <a:p>
            <a:pPr algn="ctr">
              <a:defRPr/>
            </a:pPr>
            <a:r>
              <a:rPr lang="en-GB" sz="1800" dirty="0">
                <a:solidFill>
                  <a:srgbClr val="FFFF00"/>
                </a:solidFill>
              </a:rPr>
              <a:t> in second sample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45868" y="1702552"/>
            <a:ext cx="3234138" cy="830997"/>
          </a:xfrm>
          <a:prstGeom prst="rect">
            <a:avLst/>
          </a:prstGeom>
          <a:solidFill>
            <a:srgbClr val="007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</a:rPr>
              <a:t>Top-Down approach</a:t>
            </a:r>
          </a:p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</a:rPr>
              <a:t>Hypothesis free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-47622" y="38115"/>
            <a:ext cx="8797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</a:rPr>
              <a:t>Major New “Gene” for MI/CHD Identified on Chromosome 9</a:t>
            </a:r>
            <a:endParaRPr lang="en-GB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42912" y="6086782"/>
            <a:ext cx="9456948" cy="46166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b="1" dirty="0">
                <a:solidFill>
                  <a:srgbClr val="FFFF00"/>
                </a:solidFill>
                <a:cs typeface="Arial" charset="0"/>
              </a:rPr>
              <a:t>Will Chr9p21.3 genotype have clinical utility in genetic testing? </a:t>
            </a:r>
          </a:p>
        </p:txBody>
      </p:sp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1906588"/>
            <a:ext cx="43338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63" y="606425"/>
            <a:ext cx="46005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7888" y="587375"/>
            <a:ext cx="39782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8"/>
          <p:cNvSpPr txBox="1">
            <a:spLocks noChangeArrowheads="1"/>
          </p:cNvSpPr>
          <p:nvPr/>
        </p:nvSpPr>
        <p:spPr bwMode="auto">
          <a:xfrm>
            <a:off x="5283200" y="3162300"/>
            <a:ext cx="43624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600" b="1">
                <a:solidFill>
                  <a:srgbClr val="271DF9"/>
                </a:solidFill>
                <a:latin typeface="Verdana" pitchFamily="34" charset="0"/>
              </a:rPr>
              <a:t>Science 2007, Nature Genetics 2007</a:t>
            </a:r>
            <a:endParaRPr lang="en-US" sz="1600" b="1">
              <a:solidFill>
                <a:srgbClr val="271DF9"/>
              </a:solidFill>
              <a:latin typeface="Verdana" pitchFamily="34" charset="0"/>
            </a:endParaRPr>
          </a:p>
        </p:txBody>
      </p:sp>
      <p:grpSp>
        <p:nvGrpSpPr>
          <p:cNvPr id="27660" name="Group 23"/>
          <p:cNvGrpSpPr>
            <a:grpSpLocks/>
          </p:cNvGrpSpPr>
          <p:nvPr/>
        </p:nvGrpSpPr>
        <p:grpSpPr bwMode="auto">
          <a:xfrm>
            <a:off x="4514850" y="2433638"/>
            <a:ext cx="5805488" cy="3330575"/>
            <a:chOff x="4470400" y="1089025"/>
            <a:chExt cx="5805488" cy="3330575"/>
          </a:xfrm>
        </p:grpSpPr>
        <p:pic>
          <p:nvPicPr>
            <p:cNvPr id="27664" name="Picture 5" descr="Figure 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70400" y="1089025"/>
              <a:ext cx="5805488" cy="333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4498975" y="2801937"/>
              <a:ext cx="5689600" cy="158115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GB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7666" name="TextBox 8"/>
            <p:cNvSpPr txBox="1">
              <a:spLocks noChangeArrowheads="1"/>
            </p:cNvSpPr>
            <p:nvPr/>
          </p:nvSpPr>
          <p:spPr bwMode="auto">
            <a:xfrm>
              <a:off x="7372059" y="2916238"/>
              <a:ext cx="184731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600" b="1">
                <a:solidFill>
                  <a:srgbClr val="271DF9"/>
                </a:solidFill>
                <a:latin typeface="Verdana" pitchFamily="34" charset="0"/>
              </a:endParaRPr>
            </a:p>
          </p:txBody>
        </p:sp>
      </p:grp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500938" y="2557463"/>
            <a:ext cx="355600" cy="93503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1515DB"/>
              </a:solidFill>
            </a:endParaRPr>
          </a:p>
        </p:txBody>
      </p:sp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449263" y="4268788"/>
            <a:ext cx="9750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FF00FF"/>
              </a:buClr>
              <a:buSzPct val="88000"/>
              <a:buFontTx/>
              <a:buBlip>
                <a:blip r:embed="rId8"/>
              </a:buBlip>
            </a:pPr>
            <a:r>
              <a:rPr lang="en-GB" sz="2000" b="1" i="1">
                <a:solidFill>
                  <a:schemeClr val="tx1"/>
                </a:solidFill>
              </a:rPr>
              <a:t>   </a:t>
            </a:r>
            <a:r>
              <a:rPr lang="en-GB" sz="2000" b="1">
                <a:solidFill>
                  <a:schemeClr val="tx1"/>
                </a:solidFill>
              </a:rPr>
              <a:t>58Kb region near</a:t>
            </a:r>
            <a:r>
              <a:rPr lang="en-GB" sz="2000" b="1" i="1">
                <a:solidFill>
                  <a:schemeClr val="tx1"/>
                </a:solidFill>
              </a:rPr>
              <a:t> CDKN2A/2B </a:t>
            </a:r>
            <a:r>
              <a:rPr lang="en-GB" sz="2000" b="1">
                <a:solidFill>
                  <a:schemeClr val="tx1"/>
                </a:solidFill>
              </a:rPr>
              <a:t>– no annotated genes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FF00FF"/>
              </a:buClr>
              <a:buSzPct val="88000"/>
              <a:buFontTx/>
              <a:buBlip>
                <a:blip r:embed="rId8"/>
              </a:buBlip>
            </a:pPr>
            <a:r>
              <a:rPr lang="en-GB" sz="2000" b="1">
                <a:solidFill>
                  <a:schemeClr val="tx1"/>
                </a:solidFill>
              </a:rPr>
              <a:t>   Common SNPs strongly associated with risk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FF00FF"/>
              </a:buClr>
              <a:buSzPct val="88000"/>
              <a:buFontTx/>
              <a:buBlip>
                <a:blip r:embed="rId8"/>
              </a:buBlip>
            </a:pPr>
            <a:r>
              <a:rPr lang="en-GB" sz="2000" b="1">
                <a:solidFill>
                  <a:schemeClr val="tx1"/>
                </a:solidFill>
              </a:rPr>
              <a:t>   Compared to AA group AG OR = 1.3, GG OR = 1.6 </a:t>
            </a:r>
            <a:r>
              <a:rPr lang="en-GB" sz="1600" b="1">
                <a:solidFill>
                  <a:schemeClr val="tx2"/>
                </a:solidFill>
              </a:rPr>
              <a:t>Schunkert et al Circ 2008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FF00FF"/>
              </a:buClr>
              <a:buSzPct val="88000"/>
              <a:buFontTx/>
              <a:buBlip>
                <a:blip r:embed="rId8"/>
              </a:buBlip>
            </a:pPr>
            <a:r>
              <a:rPr lang="en-GB" sz="2000" b="1">
                <a:solidFill>
                  <a:schemeClr val="tx1"/>
                </a:solidFill>
              </a:rPr>
              <a:t>   No association with any CHD traits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6438900" y="4702175"/>
            <a:ext cx="349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800" b="1">
                <a:solidFill>
                  <a:srgbClr val="FF0000"/>
                </a:solidFill>
              </a:rPr>
              <a:t>(p &lt; 0.00000000000000000001)</a:t>
            </a:r>
            <a:endParaRPr 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01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33.3|57.2|72.0"/>
  <p:tag name="HST_TIMELINE_INTERVALS" val="|33.3|23.9"/>
  <p:tag name="TIMING" val="|33.3|23.9"/>
  <p:tag name="HST_ACTIVE_THIS_SESSION" val="NO"/>
</p:tagLst>
</file>

<file path=ppt/theme/theme1.xml><?xml version="1.0" encoding="utf-8"?>
<a:theme xmlns:a="http://schemas.openxmlformats.org/drawingml/2006/main" name="pptblack">
  <a:themeElements>
    <a:clrScheme name="pptbla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pt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blac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black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black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Custom Design">
  <a:themeElements>
    <a:clrScheme name="4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7_Custom Design">
  <a:themeElements>
    <a:clrScheme name="27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2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Custom Design">
  <a:themeElements>
    <a:clrScheme name="13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1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8_Custom Design">
  <a:themeElements>
    <a:clrScheme name="28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28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4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5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p:\powerpnt\default.ppt</Template>
  <TotalTime>1470081467</TotalTime>
  <Pages>6</Pages>
  <Words>1815</Words>
  <Application>Microsoft Office PowerPoint</Application>
  <PresentationFormat>35 mm-dia's</PresentationFormat>
  <Paragraphs>584</Paragraphs>
  <Slides>19</Slides>
  <Notes>19</Notes>
  <HiddenSlides>0</HiddenSlides>
  <MMClips>0</MMClips>
  <ScaleCrop>false</ScaleCrop>
  <HeadingPairs>
    <vt:vector size="6" baseType="variant">
      <vt:variant>
        <vt:lpstr>Thema</vt:lpstr>
      </vt:variant>
      <vt:variant>
        <vt:i4>15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36" baseType="lpstr">
      <vt:lpstr>pptblack</vt:lpstr>
      <vt:lpstr>27_Custom Design</vt:lpstr>
      <vt:lpstr>13_Custom Design</vt:lpstr>
      <vt:lpstr>28_Custom Design</vt:lpstr>
      <vt:lpstr>Custom Design</vt:lpstr>
      <vt:lpstr>1_Custom Design</vt:lpstr>
      <vt:lpstr>4_Custom Design</vt:lpstr>
      <vt:lpstr>5_Custom Design</vt:lpstr>
      <vt:lpstr>Office Theme</vt:lpstr>
      <vt:lpstr>2_Custom Design</vt:lpstr>
      <vt:lpstr>3_Custom Design</vt:lpstr>
      <vt:lpstr>6_Custom Design</vt:lpstr>
      <vt:lpstr>7_Custom Design</vt:lpstr>
      <vt:lpstr>8_Custom Design</vt:lpstr>
      <vt:lpstr>Office-thema</vt:lpstr>
      <vt:lpstr>Worksheet</vt:lpstr>
      <vt:lpstr>Chart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Information Systems Division</dc:creator>
  <cp:lastModifiedBy>Marianne</cp:lastModifiedBy>
  <cp:revision>783</cp:revision>
  <cp:lastPrinted>2003-05-27T10:15:29Z</cp:lastPrinted>
  <dcterms:created xsi:type="dcterms:W3CDTF">1998-05-18T12:59:54Z</dcterms:created>
  <dcterms:modified xsi:type="dcterms:W3CDTF">2011-11-09T17:22:51Z</dcterms:modified>
</cp:coreProperties>
</file>