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37" r:id="rId2"/>
  </p:sldMasterIdLst>
  <p:notesMasterIdLst>
    <p:notesMasterId r:id="rId39"/>
  </p:notesMasterIdLst>
  <p:sldIdLst>
    <p:sldId id="456" r:id="rId3"/>
    <p:sldId id="366" r:id="rId4"/>
    <p:sldId id="427" r:id="rId5"/>
    <p:sldId id="428" r:id="rId6"/>
    <p:sldId id="407" r:id="rId7"/>
    <p:sldId id="442" r:id="rId8"/>
    <p:sldId id="440" r:id="rId9"/>
    <p:sldId id="445" r:id="rId10"/>
    <p:sldId id="409" r:id="rId11"/>
    <p:sldId id="408" r:id="rId12"/>
    <p:sldId id="411" r:id="rId13"/>
    <p:sldId id="412" r:id="rId14"/>
    <p:sldId id="405" r:id="rId15"/>
    <p:sldId id="418" r:id="rId16"/>
    <p:sldId id="446" r:id="rId17"/>
    <p:sldId id="363" r:id="rId18"/>
    <p:sldId id="358" r:id="rId19"/>
    <p:sldId id="449" r:id="rId20"/>
    <p:sldId id="386" r:id="rId21"/>
    <p:sldId id="395" r:id="rId22"/>
    <p:sldId id="364" r:id="rId23"/>
    <p:sldId id="392" r:id="rId24"/>
    <p:sldId id="447" r:id="rId25"/>
    <p:sldId id="391" r:id="rId26"/>
    <p:sldId id="394" r:id="rId27"/>
    <p:sldId id="429" r:id="rId28"/>
    <p:sldId id="437" r:id="rId29"/>
    <p:sldId id="436" r:id="rId30"/>
    <p:sldId id="403" r:id="rId31"/>
    <p:sldId id="378" r:id="rId32"/>
    <p:sldId id="455" r:id="rId33"/>
    <p:sldId id="376" r:id="rId34"/>
    <p:sldId id="377" r:id="rId35"/>
    <p:sldId id="401" r:id="rId36"/>
    <p:sldId id="379" r:id="rId37"/>
    <p:sldId id="425" r:id="rId38"/>
  </p:sldIdLst>
  <p:sldSz cx="9144000" cy="6858000" type="screen4x3"/>
  <p:notesSz cx="7315200" cy="9601200"/>
  <p:defaultTextStyle>
    <a:defPPr>
      <a:defRPr lang="nl-NL"/>
    </a:defPPr>
    <a:lvl1pPr algn="l" rtl="0" eaLnBrk="0" fontAlgn="base" hangingPunct="0">
      <a:spcBef>
        <a:spcPct val="0"/>
      </a:spcBef>
      <a:spcAft>
        <a:spcPct val="0"/>
      </a:spcAft>
      <a:defRPr sz="2400" kern="1200">
        <a:solidFill>
          <a:schemeClr val="tx1"/>
        </a:solidFill>
        <a:latin typeface="Sylfaen" pitchFamily="18"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Sylfaen" pitchFamily="18"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Sylfaen" pitchFamily="18"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Sylfaen" pitchFamily="18"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Sylfaen" pitchFamily="18" charset="0"/>
        <a:ea typeface="ＭＳ Ｐゴシック" charset="-128"/>
        <a:cs typeface="+mn-cs"/>
      </a:defRPr>
    </a:lvl5pPr>
    <a:lvl6pPr marL="2286000" algn="l" defTabSz="914400" rtl="0" eaLnBrk="1" latinLnBrk="0" hangingPunct="1">
      <a:defRPr sz="2400" kern="1200">
        <a:solidFill>
          <a:schemeClr val="tx1"/>
        </a:solidFill>
        <a:latin typeface="Sylfaen" pitchFamily="18" charset="0"/>
        <a:ea typeface="ＭＳ Ｐゴシック" charset="-128"/>
        <a:cs typeface="+mn-cs"/>
      </a:defRPr>
    </a:lvl6pPr>
    <a:lvl7pPr marL="2743200" algn="l" defTabSz="914400" rtl="0" eaLnBrk="1" latinLnBrk="0" hangingPunct="1">
      <a:defRPr sz="2400" kern="1200">
        <a:solidFill>
          <a:schemeClr val="tx1"/>
        </a:solidFill>
        <a:latin typeface="Sylfaen" pitchFamily="18" charset="0"/>
        <a:ea typeface="ＭＳ Ｐゴシック" charset="-128"/>
        <a:cs typeface="+mn-cs"/>
      </a:defRPr>
    </a:lvl7pPr>
    <a:lvl8pPr marL="3200400" algn="l" defTabSz="914400" rtl="0" eaLnBrk="1" latinLnBrk="0" hangingPunct="1">
      <a:defRPr sz="2400" kern="1200">
        <a:solidFill>
          <a:schemeClr val="tx1"/>
        </a:solidFill>
        <a:latin typeface="Sylfaen" pitchFamily="18" charset="0"/>
        <a:ea typeface="ＭＳ Ｐゴシック" charset="-128"/>
        <a:cs typeface="+mn-cs"/>
      </a:defRPr>
    </a:lvl8pPr>
    <a:lvl9pPr marL="3657600" algn="l" defTabSz="914400" rtl="0" eaLnBrk="1" latinLnBrk="0" hangingPunct="1">
      <a:defRPr sz="2400" kern="1200">
        <a:solidFill>
          <a:schemeClr val="tx1"/>
        </a:solidFill>
        <a:latin typeface="Sylfae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0033CC"/>
    <a:srgbClr val="FFFFCC"/>
    <a:srgbClr val="FFFF99"/>
    <a:srgbClr val="FFCC66"/>
    <a:srgbClr val="B2B2B2"/>
    <a:srgbClr val="FF40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52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965AD-1EAE-42E2-A52F-8B6991713789}" type="doc">
      <dgm:prSet loTypeId="urn:microsoft.com/office/officeart/2005/8/layout/matrix1" loCatId="matrix" qsTypeId="urn:microsoft.com/office/officeart/2005/8/quickstyle/simple4" qsCatId="simple" csTypeId="urn:microsoft.com/office/officeart/2005/8/colors/accent3_2" csCatId="accent3" phldr="1"/>
      <dgm:spPr/>
      <dgm:t>
        <a:bodyPr/>
        <a:lstStyle/>
        <a:p>
          <a:endParaRPr lang="en-US"/>
        </a:p>
      </dgm:t>
    </dgm:pt>
    <dgm:pt modelId="{3CD8B989-97AE-461B-93BA-0CD5D9744981}">
      <dgm:prSet phldrT="[Text]"/>
      <dgm:spPr/>
      <dgm:t>
        <a:bodyPr/>
        <a:lstStyle/>
        <a:p>
          <a:r>
            <a:rPr lang="en-US" b="1" dirty="0" err="1" smtClean="0">
              <a:solidFill>
                <a:srgbClr val="C00000"/>
              </a:solidFill>
              <a:effectLst>
                <a:outerShdw blurRad="38100" dist="38100" dir="2700000" algn="tl">
                  <a:srgbClr val="000000">
                    <a:alpha val="43137"/>
                  </a:srgbClr>
                </a:outerShdw>
              </a:effectLst>
            </a:rPr>
            <a:t>Wat</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dicteert</a:t>
          </a:r>
          <a:r>
            <a:rPr lang="en-US" b="1" dirty="0" smtClean="0">
              <a:solidFill>
                <a:srgbClr val="C00000"/>
              </a:solidFill>
              <a:effectLst>
                <a:outerShdw blurRad="38100" dist="38100" dir="2700000" algn="tl">
                  <a:srgbClr val="000000">
                    <a:alpha val="43137"/>
                  </a:srgbClr>
                </a:outerShdw>
              </a:effectLst>
            </a:rPr>
            <a:t> HVZ </a:t>
          </a:r>
          <a:r>
            <a:rPr lang="en-US" b="1" dirty="0" err="1" smtClean="0">
              <a:solidFill>
                <a:srgbClr val="C00000"/>
              </a:solidFill>
              <a:effectLst>
                <a:outerShdw blurRad="38100" dist="38100" dir="2700000" algn="tl">
                  <a:srgbClr val="000000">
                    <a:alpha val="43137"/>
                  </a:srgbClr>
                </a:outerShdw>
              </a:effectLst>
            </a:rPr>
            <a:t>risico</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factoren</a:t>
          </a:r>
          <a:r>
            <a:rPr lang="en-US" b="1" dirty="0" smtClean="0">
              <a:solidFill>
                <a:srgbClr val="C00000"/>
              </a:solidFill>
              <a:effectLst>
                <a:outerShdw blurRad="38100" dist="38100" dir="2700000" algn="tl">
                  <a:srgbClr val="000000">
                    <a:alpha val="43137"/>
                  </a:srgbClr>
                </a:outerShdw>
              </a:effectLst>
            </a:rPr>
            <a:t> in DM?</a:t>
          </a:r>
          <a:endParaRPr lang="en-US" b="1" dirty="0">
            <a:solidFill>
              <a:srgbClr val="C00000"/>
            </a:solidFill>
            <a:effectLst>
              <a:outerShdw blurRad="38100" dist="38100" dir="2700000" algn="tl">
                <a:srgbClr val="000000">
                  <a:alpha val="43137"/>
                </a:srgbClr>
              </a:outerShdw>
            </a:effectLst>
          </a:endParaRPr>
        </a:p>
      </dgm:t>
    </dgm:pt>
    <dgm:pt modelId="{DF1D2E5D-5FEC-4EC8-B616-37A3B70B725F}" type="parTrans" cxnId="{AE4251CE-1FDF-4C34-A897-B732AD434F6C}">
      <dgm:prSet/>
      <dgm:spPr/>
      <dgm:t>
        <a:bodyPr/>
        <a:lstStyle/>
        <a:p>
          <a:endParaRPr lang="en-US"/>
        </a:p>
      </dgm:t>
    </dgm:pt>
    <dgm:pt modelId="{5200183B-AC60-4BA0-A9CA-0283B3FA9BCC}" type="sibTrans" cxnId="{AE4251CE-1FDF-4C34-A897-B732AD434F6C}">
      <dgm:prSet/>
      <dgm:spPr/>
      <dgm:t>
        <a:bodyPr/>
        <a:lstStyle/>
        <a:p>
          <a:endParaRPr lang="en-US"/>
        </a:p>
      </dgm:t>
    </dgm:pt>
    <dgm:pt modelId="{73AF8481-86B1-43DA-951C-40FDA90ABCE6}">
      <dgm:prSet phldrT="[Text]" custT="1"/>
      <dgm:spPr/>
      <dgm:t>
        <a:bodyPr/>
        <a:lstStyle/>
        <a:p>
          <a:r>
            <a:rPr lang="en-US" sz="2800" b="1" dirty="0" err="1" smtClean="0">
              <a:solidFill>
                <a:schemeClr val="tx2"/>
              </a:solidFill>
              <a:effectLst>
                <a:outerShdw blurRad="38100" dist="38100" dir="2700000" algn="tl">
                  <a:srgbClr val="000000">
                    <a:alpha val="43137"/>
                  </a:srgbClr>
                </a:outerShdw>
              </a:effectLst>
            </a:rPr>
            <a:t>Hypertensie</a:t>
          </a:r>
          <a:endParaRPr lang="en-US" sz="2800" b="1" dirty="0">
            <a:solidFill>
              <a:schemeClr val="tx2"/>
            </a:solidFill>
            <a:effectLst>
              <a:outerShdw blurRad="38100" dist="38100" dir="2700000" algn="tl">
                <a:srgbClr val="000000">
                  <a:alpha val="43137"/>
                </a:srgbClr>
              </a:outerShdw>
            </a:effectLst>
          </a:endParaRPr>
        </a:p>
      </dgm:t>
    </dgm:pt>
    <dgm:pt modelId="{5C5CEA6C-B4FD-41A5-A6F7-2640F70609BB}" type="parTrans" cxnId="{DE8F4019-2A8E-489F-B520-8D8E8F833A05}">
      <dgm:prSet/>
      <dgm:spPr/>
      <dgm:t>
        <a:bodyPr/>
        <a:lstStyle/>
        <a:p>
          <a:endParaRPr lang="en-US"/>
        </a:p>
      </dgm:t>
    </dgm:pt>
    <dgm:pt modelId="{AC2D5A58-47A0-43C8-8BCB-14FF2F8FAE7E}" type="sibTrans" cxnId="{DE8F4019-2A8E-489F-B520-8D8E8F833A05}">
      <dgm:prSet/>
      <dgm:spPr/>
      <dgm:t>
        <a:bodyPr/>
        <a:lstStyle/>
        <a:p>
          <a:endParaRPr lang="en-US"/>
        </a:p>
      </dgm:t>
    </dgm:pt>
    <dgm:pt modelId="{DBF78EC7-EE00-4BE2-A589-0DF56B57118B}">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Dyslipidemie</a:t>
          </a:r>
          <a:endParaRPr lang="en-US" sz="2800" b="0" dirty="0">
            <a:solidFill>
              <a:schemeClr val="tx1"/>
            </a:solidFill>
            <a:effectLst>
              <a:outerShdw blurRad="38100" dist="38100" dir="2700000" algn="tl">
                <a:srgbClr val="000000">
                  <a:alpha val="43137"/>
                </a:srgbClr>
              </a:outerShdw>
            </a:effectLst>
          </a:endParaRPr>
        </a:p>
      </dgm:t>
    </dgm:pt>
    <dgm:pt modelId="{4061CE3E-D1C6-4222-BBDE-E3FAE93040CD}" type="parTrans" cxnId="{8BD94F3F-FEBB-42B2-BD58-B533B1EFC215}">
      <dgm:prSet/>
      <dgm:spPr/>
      <dgm:t>
        <a:bodyPr/>
        <a:lstStyle/>
        <a:p>
          <a:endParaRPr lang="en-US"/>
        </a:p>
      </dgm:t>
    </dgm:pt>
    <dgm:pt modelId="{3E5080B3-8A91-47DA-9F22-A41A027637B9}" type="sibTrans" cxnId="{8BD94F3F-FEBB-42B2-BD58-B533B1EFC215}">
      <dgm:prSet/>
      <dgm:spPr/>
      <dgm:t>
        <a:bodyPr/>
        <a:lstStyle/>
        <a:p>
          <a:endParaRPr lang="en-US"/>
        </a:p>
      </dgm:t>
    </dgm:pt>
    <dgm:pt modelId="{9B078300-3EBD-4824-8C69-B2AA59E30251}">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Hyperglycemie</a:t>
          </a:r>
          <a:endParaRPr lang="en-US" sz="2800" b="0" dirty="0">
            <a:solidFill>
              <a:schemeClr val="tx1"/>
            </a:solidFill>
            <a:effectLst>
              <a:outerShdw blurRad="38100" dist="38100" dir="2700000" algn="tl">
                <a:srgbClr val="000000">
                  <a:alpha val="43137"/>
                </a:srgbClr>
              </a:outerShdw>
            </a:effectLst>
          </a:endParaRPr>
        </a:p>
      </dgm:t>
    </dgm:pt>
    <dgm:pt modelId="{B3A168B7-19AE-4A28-A3B3-B43F603A225A}" type="parTrans" cxnId="{1D35A953-BBDB-488B-80E7-15C970DACF5C}">
      <dgm:prSet/>
      <dgm:spPr/>
      <dgm:t>
        <a:bodyPr/>
        <a:lstStyle/>
        <a:p>
          <a:endParaRPr lang="en-US"/>
        </a:p>
      </dgm:t>
    </dgm:pt>
    <dgm:pt modelId="{34E3BECE-7781-4485-B28E-B3B918D8E7B7}" type="sibTrans" cxnId="{1D35A953-BBDB-488B-80E7-15C970DACF5C}">
      <dgm:prSet/>
      <dgm:spPr/>
      <dgm:t>
        <a:bodyPr/>
        <a:lstStyle/>
        <a:p>
          <a:endParaRPr lang="en-US"/>
        </a:p>
      </dgm:t>
    </dgm:pt>
    <dgm:pt modelId="{D3BD4FA1-3BAD-4A38-AB10-85F975FA75CE}">
      <dgm:prSet phldrT="[Text]" custT="1"/>
      <dgm:spPr/>
      <dgm:t>
        <a:bodyPr/>
        <a:lstStyle/>
        <a:p>
          <a:r>
            <a:rPr lang="en-US" sz="3200" b="0" dirty="0" err="1" smtClean="0">
              <a:solidFill>
                <a:schemeClr val="tx1"/>
              </a:solidFill>
              <a:effectLst>
                <a:outerShdw blurRad="38100" dist="38100" dir="2700000" algn="tl">
                  <a:srgbClr val="000000">
                    <a:alpha val="43137"/>
                  </a:srgbClr>
                </a:outerShdw>
              </a:effectLst>
            </a:rPr>
            <a:t>Plaatjes</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aggregatie/hypercoagulatie</a:t>
          </a:r>
          <a:endParaRPr lang="en-US" sz="3200" b="0" dirty="0">
            <a:solidFill>
              <a:schemeClr val="tx1"/>
            </a:solidFill>
            <a:effectLst>
              <a:outerShdw blurRad="38100" dist="38100" dir="2700000" algn="tl">
                <a:srgbClr val="000000">
                  <a:alpha val="43137"/>
                </a:srgbClr>
              </a:outerShdw>
            </a:effectLst>
          </a:endParaRPr>
        </a:p>
      </dgm:t>
    </dgm:pt>
    <dgm:pt modelId="{5299AC79-D4F1-467E-9B97-ABEF71B29D48}" type="parTrans" cxnId="{2629090C-326A-4F63-86D4-1B88ED48678A}">
      <dgm:prSet/>
      <dgm:spPr/>
      <dgm:t>
        <a:bodyPr/>
        <a:lstStyle/>
        <a:p>
          <a:endParaRPr lang="en-US"/>
        </a:p>
      </dgm:t>
    </dgm:pt>
    <dgm:pt modelId="{0E65DF6B-9F3E-4E5D-98F8-F540AF9A18DF}" type="sibTrans" cxnId="{2629090C-326A-4F63-86D4-1B88ED48678A}">
      <dgm:prSet/>
      <dgm:spPr/>
      <dgm:t>
        <a:bodyPr/>
        <a:lstStyle/>
        <a:p>
          <a:endParaRPr lang="en-US"/>
        </a:p>
      </dgm:t>
    </dgm:pt>
    <dgm:pt modelId="{99547516-4BCD-46B4-9399-CC23D0321663}" type="pres">
      <dgm:prSet presAssocID="{791965AD-1EAE-42E2-A52F-8B6991713789}" presName="diagram" presStyleCnt="0">
        <dgm:presLayoutVars>
          <dgm:chMax val="1"/>
          <dgm:dir/>
          <dgm:animLvl val="ctr"/>
          <dgm:resizeHandles val="exact"/>
        </dgm:presLayoutVars>
      </dgm:prSet>
      <dgm:spPr/>
      <dgm:t>
        <a:bodyPr/>
        <a:lstStyle/>
        <a:p>
          <a:endParaRPr lang="en-US"/>
        </a:p>
      </dgm:t>
    </dgm:pt>
    <dgm:pt modelId="{EEF9270C-AC04-4F5C-B006-27394AC66C72}" type="pres">
      <dgm:prSet presAssocID="{791965AD-1EAE-42E2-A52F-8B6991713789}" presName="matrix" presStyleCnt="0"/>
      <dgm:spPr/>
    </dgm:pt>
    <dgm:pt modelId="{76FCEA65-0F12-4B72-A052-7DF765F379CA}" type="pres">
      <dgm:prSet presAssocID="{791965AD-1EAE-42E2-A52F-8B6991713789}" presName="tile1" presStyleLbl="node1" presStyleIdx="0" presStyleCnt="4" custLinFactNeighborX="-35576" custLinFactNeighborY="-11493"/>
      <dgm:spPr/>
      <dgm:t>
        <a:bodyPr/>
        <a:lstStyle/>
        <a:p>
          <a:endParaRPr lang="en-US"/>
        </a:p>
      </dgm:t>
    </dgm:pt>
    <dgm:pt modelId="{384E4E91-95F6-4DDB-923A-E6667B65D52B}" type="pres">
      <dgm:prSet presAssocID="{791965AD-1EAE-42E2-A52F-8B6991713789}" presName="tile1text" presStyleLbl="node1" presStyleIdx="0" presStyleCnt="4">
        <dgm:presLayoutVars>
          <dgm:chMax val="0"/>
          <dgm:chPref val="0"/>
          <dgm:bulletEnabled val="1"/>
        </dgm:presLayoutVars>
      </dgm:prSet>
      <dgm:spPr/>
      <dgm:t>
        <a:bodyPr/>
        <a:lstStyle/>
        <a:p>
          <a:endParaRPr lang="en-US"/>
        </a:p>
      </dgm:t>
    </dgm:pt>
    <dgm:pt modelId="{BC3C0ED1-5C02-44A4-9802-91772AC182E8}" type="pres">
      <dgm:prSet presAssocID="{791965AD-1EAE-42E2-A52F-8B6991713789}" presName="tile2" presStyleLbl="node1" presStyleIdx="1" presStyleCnt="4"/>
      <dgm:spPr/>
      <dgm:t>
        <a:bodyPr/>
        <a:lstStyle/>
        <a:p>
          <a:endParaRPr lang="en-US"/>
        </a:p>
      </dgm:t>
    </dgm:pt>
    <dgm:pt modelId="{C164730D-3449-4DB6-8528-07890E2FA39F}" type="pres">
      <dgm:prSet presAssocID="{791965AD-1EAE-42E2-A52F-8B6991713789}" presName="tile2text" presStyleLbl="node1" presStyleIdx="1" presStyleCnt="4">
        <dgm:presLayoutVars>
          <dgm:chMax val="0"/>
          <dgm:chPref val="0"/>
          <dgm:bulletEnabled val="1"/>
        </dgm:presLayoutVars>
      </dgm:prSet>
      <dgm:spPr/>
      <dgm:t>
        <a:bodyPr/>
        <a:lstStyle/>
        <a:p>
          <a:endParaRPr lang="en-US"/>
        </a:p>
      </dgm:t>
    </dgm:pt>
    <dgm:pt modelId="{46BA2A80-F884-4661-8A27-4992807C4139}" type="pres">
      <dgm:prSet presAssocID="{791965AD-1EAE-42E2-A52F-8B6991713789}" presName="tile3" presStyleLbl="node1" presStyleIdx="2" presStyleCnt="4"/>
      <dgm:spPr/>
      <dgm:t>
        <a:bodyPr/>
        <a:lstStyle/>
        <a:p>
          <a:endParaRPr lang="en-US"/>
        </a:p>
      </dgm:t>
    </dgm:pt>
    <dgm:pt modelId="{D14F0DBB-9A39-4EEB-8F23-8D70A5E3C61C}" type="pres">
      <dgm:prSet presAssocID="{791965AD-1EAE-42E2-A52F-8B6991713789}" presName="tile3text" presStyleLbl="node1" presStyleIdx="2" presStyleCnt="4">
        <dgm:presLayoutVars>
          <dgm:chMax val="0"/>
          <dgm:chPref val="0"/>
          <dgm:bulletEnabled val="1"/>
        </dgm:presLayoutVars>
      </dgm:prSet>
      <dgm:spPr/>
      <dgm:t>
        <a:bodyPr/>
        <a:lstStyle/>
        <a:p>
          <a:endParaRPr lang="en-US"/>
        </a:p>
      </dgm:t>
    </dgm:pt>
    <dgm:pt modelId="{E2F795B5-6E9F-4B9A-983E-D411E905AAFC}" type="pres">
      <dgm:prSet presAssocID="{791965AD-1EAE-42E2-A52F-8B6991713789}" presName="tile4" presStyleLbl="node1" presStyleIdx="3" presStyleCnt="4"/>
      <dgm:spPr/>
      <dgm:t>
        <a:bodyPr/>
        <a:lstStyle/>
        <a:p>
          <a:endParaRPr lang="en-US"/>
        </a:p>
      </dgm:t>
    </dgm:pt>
    <dgm:pt modelId="{A679B831-BFB3-4684-ACFF-74D6C930DC8C}" type="pres">
      <dgm:prSet presAssocID="{791965AD-1EAE-42E2-A52F-8B6991713789}" presName="tile4text" presStyleLbl="node1" presStyleIdx="3" presStyleCnt="4">
        <dgm:presLayoutVars>
          <dgm:chMax val="0"/>
          <dgm:chPref val="0"/>
          <dgm:bulletEnabled val="1"/>
        </dgm:presLayoutVars>
      </dgm:prSet>
      <dgm:spPr/>
      <dgm:t>
        <a:bodyPr/>
        <a:lstStyle/>
        <a:p>
          <a:endParaRPr lang="en-US"/>
        </a:p>
      </dgm:t>
    </dgm:pt>
    <dgm:pt modelId="{D2600C6E-78BD-40DA-BDD9-39094EC8B842}" type="pres">
      <dgm:prSet presAssocID="{791965AD-1EAE-42E2-A52F-8B6991713789}" presName="centerTile" presStyleLbl="fgShp" presStyleIdx="0" presStyleCnt="1">
        <dgm:presLayoutVars>
          <dgm:chMax val="0"/>
          <dgm:chPref val="0"/>
        </dgm:presLayoutVars>
      </dgm:prSet>
      <dgm:spPr/>
      <dgm:t>
        <a:bodyPr/>
        <a:lstStyle/>
        <a:p>
          <a:endParaRPr lang="en-US"/>
        </a:p>
      </dgm:t>
    </dgm:pt>
  </dgm:ptLst>
  <dgm:cxnLst>
    <dgm:cxn modelId="{DE8F4019-2A8E-489F-B520-8D8E8F833A05}" srcId="{3CD8B989-97AE-461B-93BA-0CD5D9744981}" destId="{73AF8481-86B1-43DA-951C-40FDA90ABCE6}" srcOrd="0" destOrd="0" parTransId="{5C5CEA6C-B4FD-41A5-A6F7-2640F70609BB}" sibTransId="{AC2D5A58-47A0-43C8-8BCB-14FF2F8FAE7E}"/>
    <dgm:cxn modelId="{5C1D72CB-B67E-6D4A-A065-058959A71047}" type="presOf" srcId="{73AF8481-86B1-43DA-951C-40FDA90ABCE6}" destId="{76FCEA65-0F12-4B72-A052-7DF765F379CA}" srcOrd="0" destOrd="0" presId="urn:microsoft.com/office/officeart/2005/8/layout/matrix1"/>
    <dgm:cxn modelId="{8BD94F3F-FEBB-42B2-BD58-B533B1EFC215}" srcId="{3CD8B989-97AE-461B-93BA-0CD5D9744981}" destId="{DBF78EC7-EE00-4BE2-A589-0DF56B57118B}" srcOrd="1" destOrd="0" parTransId="{4061CE3E-D1C6-4222-BBDE-E3FAE93040CD}" sibTransId="{3E5080B3-8A91-47DA-9F22-A41A027637B9}"/>
    <dgm:cxn modelId="{D9F83DAA-834D-A246-8267-795327298382}" type="presOf" srcId="{D3BD4FA1-3BAD-4A38-AB10-85F975FA75CE}" destId="{E2F795B5-6E9F-4B9A-983E-D411E905AAFC}" srcOrd="0" destOrd="0" presId="urn:microsoft.com/office/officeart/2005/8/layout/matrix1"/>
    <dgm:cxn modelId="{B7B30CB4-9259-A248-ACD3-607A051BDA88}" type="presOf" srcId="{3CD8B989-97AE-461B-93BA-0CD5D9744981}" destId="{D2600C6E-78BD-40DA-BDD9-39094EC8B842}" srcOrd="0" destOrd="0" presId="urn:microsoft.com/office/officeart/2005/8/layout/matrix1"/>
    <dgm:cxn modelId="{2629090C-326A-4F63-86D4-1B88ED48678A}" srcId="{3CD8B989-97AE-461B-93BA-0CD5D9744981}" destId="{D3BD4FA1-3BAD-4A38-AB10-85F975FA75CE}" srcOrd="3" destOrd="0" parTransId="{5299AC79-D4F1-467E-9B97-ABEF71B29D48}" sibTransId="{0E65DF6B-9F3E-4E5D-98F8-F540AF9A18DF}"/>
    <dgm:cxn modelId="{D6F97C0D-82FA-B146-A452-DDB6F6D21D56}" type="presOf" srcId="{73AF8481-86B1-43DA-951C-40FDA90ABCE6}" destId="{384E4E91-95F6-4DDB-923A-E6667B65D52B}" srcOrd="1" destOrd="0" presId="urn:microsoft.com/office/officeart/2005/8/layout/matrix1"/>
    <dgm:cxn modelId="{1D35A953-BBDB-488B-80E7-15C970DACF5C}" srcId="{3CD8B989-97AE-461B-93BA-0CD5D9744981}" destId="{9B078300-3EBD-4824-8C69-B2AA59E30251}" srcOrd="2" destOrd="0" parTransId="{B3A168B7-19AE-4A28-A3B3-B43F603A225A}" sibTransId="{34E3BECE-7781-4485-B28E-B3B918D8E7B7}"/>
    <dgm:cxn modelId="{9BFA6146-AF4B-8F4A-863B-06B7811EBAB1}" type="presOf" srcId="{9B078300-3EBD-4824-8C69-B2AA59E30251}" destId="{D14F0DBB-9A39-4EEB-8F23-8D70A5E3C61C}" srcOrd="1" destOrd="0" presId="urn:microsoft.com/office/officeart/2005/8/layout/matrix1"/>
    <dgm:cxn modelId="{7D80E907-E4E5-F345-9705-1618297B841F}" type="presOf" srcId="{791965AD-1EAE-42E2-A52F-8B6991713789}" destId="{99547516-4BCD-46B4-9399-CC23D0321663}" srcOrd="0" destOrd="0" presId="urn:microsoft.com/office/officeart/2005/8/layout/matrix1"/>
    <dgm:cxn modelId="{B0E659A8-D080-CB4D-A781-1620A77DAECF}" type="presOf" srcId="{DBF78EC7-EE00-4BE2-A589-0DF56B57118B}" destId="{C164730D-3449-4DB6-8528-07890E2FA39F}" srcOrd="1" destOrd="0" presId="urn:microsoft.com/office/officeart/2005/8/layout/matrix1"/>
    <dgm:cxn modelId="{AE4251CE-1FDF-4C34-A897-B732AD434F6C}" srcId="{791965AD-1EAE-42E2-A52F-8B6991713789}" destId="{3CD8B989-97AE-461B-93BA-0CD5D9744981}" srcOrd="0" destOrd="0" parTransId="{DF1D2E5D-5FEC-4EC8-B616-37A3B70B725F}" sibTransId="{5200183B-AC60-4BA0-A9CA-0283B3FA9BCC}"/>
    <dgm:cxn modelId="{31E543CA-27CE-4447-A648-943FFF8E4837}" type="presOf" srcId="{D3BD4FA1-3BAD-4A38-AB10-85F975FA75CE}" destId="{A679B831-BFB3-4684-ACFF-74D6C930DC8C}" srcOrd="1" destOrd="0" presId="urn:microsoft.com/office/officeart/2005/8/layout/matrix1"/>
    <dgm:cxn modelId="{036555F7-7631-534A-80D6-A7E89F888116}" type="presOf" srcId="{9B078300-3EBD-4824-8C69-B2AA59E30251}" destId="{46BA2A80-F884-4661-8A27-4992807C4139}" srcOrd="0" destOrd="0" presId="urn:microsoft.com/office/officeart/2005/8/layout/matrix1"/>
    <dgm:cxn modelId="{9DE5B1E4-099D-6B46-8E82-6FBA5E4EEAF0}" type="presOf" srcId="{DBF78EC7-EE00-4BE2-A589-0DF56B57118B}" destId="{BC3C0ED1-5C02-44A4-9802-91772AC182E8}" srcOrd="0" destOrd="0" presId="urn:microsoft.com/office/officeart/2005/8/layout/matrix1"/>
    <dgm:cxn modelId="{8FAAE73A-E92E-E54D-8939-9F39485718BC}" type="presParOf" srcId="{99547516-4BCD-46B4-9399-CC23D0321663}" destId="{EEF9270C-AC04-4F5C-B006-27394AC66C72}" srcOrd="0" destOrd="0" presId="urn:microsoft.com/office/officeart/2005/8/layout/matrix1"/>
    <dgm:cxn modelId="{A9F8670F-4E5C-DB46-BC6E-7188653A37CE}" type="presParOf" srcId="{EEF9270C-AC04-4F5C-B006-27394AC66C72}" destId="{76FCEA65-0F12-4B72-A052-7DF765F379CA}" srcOrd="0" destOrd="0" presId="urn:microsoft.com/office/officeart/2005/8/layout/matrix1"/>
    <dgm:cxn modelId="{6C310B71-8F09-564F-8231-428F960F6003}" type="presParOf" srcId="{EEF9270C-AC04-4F5C-B006-27394AC66C72}" destId="{384E4E91-95F6-4DDB-923A-E6667B65D52B}" srcOrd="1" destOrd="0" presId="urn:microsoft.com/office/officeart/2005/8/layout/matrix1"/>
    <dgm:cxn modelId="{994C36E2-0CEF-7345-B908-7A046770E5C3}" type="presParOf" srcId="{EEF9270C-AC04-4F5C-B006-27394AC66C72}" destId="{BC3C0ED1-5C02-44A4-9802-91772AC182E8}" srcOrd="2" destOrd="0" presId="urn:microsoft.com/office/officeart/2005/8/layout/matrix1"/>
    <dgm:cxn modelId="{26DF40C2-54E0-4E44-AAF6-E6FA0A01B37C}" type="presParOf" srcId="{EEF9270C-AC04-4F5C-B006-27394AC66C72}" destId="{C164730D-3449-4DB6-8528-07890E2FA39F}" srcOrd="3" destOrd="0" presId="urn:microsoft.com/office/officeart/2005/8/layout/matrix1"/>
    <dgm:cxn modelId="{DC17AEFD-5502-A24D-8DD6-06CE6EAFFA5B}" type="presParOf" srcId="{EEF9270C-AC04-4F5C-B006-27394AC66C72}" destId="{46BA2A80-F884-4661-8A27-4992807C4139}" srcOrd="4" destOrd="0" presId="urn:microsoft.com/office/officeart/2005/8/layout/matrix1"/>
    <dgm:cxn modelId="{AA73F973-082C-F744-B4E0-FDC31A305276}" type="presParOf" srcId="{EEF9270C-AC04-4F5C-B006-27394AC66C72}" destId="{D14F0DBB-9A39-4EEB-8F23-8D70A5E3C61C}" srcOrd="5" destOrd="0" presId="urn:microsoft.com/office/officeart/2005/8/layout/matrix1"/>
    <dgm:cxn modelId="{69667B23-CF1B-0A40-90FC-68D3CF2CF24C}" type="presParOf" srcId="{EEF9270C-AC04-4F5C-B006-27394AC66C72}" destId="{E2F795B5-6E9F-4B9A-983E-D411E905AAFC}" srcOrd="6" destOrd="0" presId="urn:microsoft.com/office/officeart/2005/8/layout/matrix1"/>
    <dgm:cxn modelId="{64CA2A41-43D9-0C4F-BF53-7F759FFA6CD8}" type="presParOf" srcId="{EEF9270C-AC04-4F5C-B006-27394AC66C72}" destId="{A679B831-BFB3-4684-ACFF-74D6C930DC8C}" srcOrd="7" destOrd="0" presId="urn:microsoft.com/office/officeart/2005/8/layout/matrix1"/>
    <dgm:cxn modelId="{89F45277-8499-6347-88D6-7C2E80748BFF}" type="presParOf" srcId="{99547516-4BCD-46B4-9399-CC23D0321663}" destId="{D2600C6E-78BD-40DA-BDD9-39094EC8B8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965AD-1EAE-42E2-A52F-8B6991713789}" type="doc">
      <dgm:prSet loTypeId="urn:microsoft.com/office/officeart/2005/8/layout/matrix1" loCatId="matrix" qsTypeId="urn:microsoft.com/office/officeart/2005/8/quickstyle/simple4" qsCatId="simple" csTypeId="urn:microsoft.com/office/officeart/2005/8/colors/accent3_2" csCatId="accent3" phldr="1"/>
      <dgm:spPr/>
      <dgm:t>
        <a:bodyPr/>
        <a:lstStyle/>
        <a:p>
          <a:endParaRPr lang="en-US"/>
        </a:p>
      </dgm:t>
    </dgm:pt>
    <dgm:pt modelId="{3CD8B989-97AE-461B-93BA-0CD5D9744981}">
      <dgm:prSet phldrT="[Text]"/>
      <dgm:spPr/>
      <dgm:t>
        <a:bodyPr/>
        <a:lstStyle/>
        <a:p>
          <a:r>
            <a:rPr lang="en-US" b="1" dirty="0" smtClean="0">
              <a:solidFill>
                <a:srgbClr val="C00000"/>
              </a:solidFill>
              <a:effectLst>
                <a:outerShdw blurRad="38100" dist="38100" dir="2700000" algn="tl">
                  <a:srgbClr val="000000">
                    <a:alpha val="43137"/>
                  </a:srgbClr>
                </a:outerShdw>
              </a:effectLst>
            </a:rPr>
            <a:t>HVZ </a:t>
          </a:r>
          <a:r>
            <a:rPr lang="en-US" b="1" dirty="0" err="1" smtClean="0">
              <a:solidFill>
                <a:srgbClr val="C00000"/>
              </a:solidFill>
              <a:effectLst>
                <a:outerShdw blurRad="38100" dist="38100" dir="2700000" algn="tl">
                  <a:srgbClr val="000000">
                    <a:alpha val="43137"/>
                  </a:srgbClr>
                </a:outerShdw>
              </a:effectLst>
            </a:rPr>
            <a:t>risico</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factoren</a:t>
          </a:r>
          <a:r>
            <a:rPr lang="en-US" b="1" dirty="0" smtClean="0">
              <a:solidFill>
                <a:srgbClr val="C00000"/>
              </a:solidFill>
              <a:effectLst>
                <a:outerShdw blurRad="38100" dist="38100" dir="2700000" algn="tl">
                  <a:srgbClr val="000000">
                    <a:alpha val="43137"/>
                  </a:srgbClr>
                </a:outerShdw>
              </a:effectLst>
            </a:rPr>
            <a:t> in DM</a:t>
          </a:r>
          <a:endParaRPr lang="en-US" b="1" dirty="0">
            <a:solidFill>
              <a:srgbClr val="C00000"/>
            </a:solidFill>
            <a:effectLst>
              <a:outerShdw blurRad="38100" dist="38100" dir="2700000" algn="tl">
                <a:srgbClr val="000000">
                  <a:alpha val="43137"/>
                </a:srgbClr>
              </a:outerShdw>
            </a:effectLst>
          </a:endParaRPr>
        </a:p>
      </dgm:t>
    </dgm:pt>
    <dgm:pt modelId="{DF1D2E5D-5FEC-4EC8-B616-37A3B70B725F}" type="parTrans" cxnId="{AE4251CE-1FDF-4C34-A897-B732AD434F6C}">
      <dgm:prSet/>
      <dgm:spPr/>
      <dgm:t>
        <a:bodyPr/>
        <a:lstStyle/>
        <a:p>
          <a:endParaRPr lang="en-US"/>
        </a:p>
      </dgm:t>
    </dgm:pt>
    <dgm:pt modelId="{5200183B-AC60-4BA0-A9CA-0283B3FA9BCC}" type="sibTrans" cxnId="{AE4251CE-1FDF-4C34-A897-B732AD434F6C}">
      <dgm:prSet/>
      <dgm:spPr/>
      <dgm:t>
        <a:bodyPr/>
        <a:lstStyle/>
        <a:p>
          <a:endParaRPr lang="en-US"/>
        </a:p>
      </dgm:t>
    </dgm:pt>
    <dgm:pt modelId="{73AF8481-86B1-43DA-951C-40FDA90ABCE6}">
      <dgm:prSet phldrT="[Text]" custT="1"/>
      <dgm:spPr/>
      <dgm:t>
        <a:bodyPr/>
        <a:lstStyle/>
        <a:p>
          <a:r>
            <a:rPr lang="en-US" sz="2800" b="0" i="0" dirty="0" err="1" smtClean="0">
              <a:solidFill>
                <a:schemeClr val="tx1"/>
              </a:solidFill>
              <a:effectLst>
                <a:outerShdw blurRad="38100" dist="38100" dir="2700000" algn="tl">
                  <a:srgbClr val="000000">
                    <a:alpha val="43137"/>
                  </a:srgbClr>
                </a:outerShdw>
              </a:effectLst>
            </a:rPr>
            <a:t>Hypertensie</a:t>
          </a:r>
          <a:endParaRPr lang="en-US" sz="2800" b="0" i="0" dirty="0">
            <a:solidFill>
              <a:schemeClr val="tx1"/>
            </a:solidFill>
            <a:effectLst>
              <a:outerShdw blurRad="38100" dist="38100" dir="2700000" algn="tl">
                <a:srgbClr val="000000">
                  <a:alpha val="43137"/>
                </a:srgbClr>
              </a:outerShdw>
            </a:effectLst>
          </a:endParaRPr>
        </a:p>
      </dgm:t>
    </dgm:pt>
    <dgm:pt modelId="{5C5CEA6C-B4FD-41A5-A6F7-2640F70609BB}" type="parTrans" cxnId="{DE8F4019-2A8E-489F-B520-8D8E8F833A05}">
      <dgm:prSet/>
      <dgm:spPr/>
      <dgm:t>
        <a:bodyPr/>
        <a:lstStyle/>
        <a:p>
          <a:endParaRPr lang="en-US"/>
        </a:p>
      </dgm:t>
    </dgm:pt>
    <dgm:pt modelId="{AC2D5A58-47A0-43C8-8BCB-14FF2F8FAE7E}" type="sibTrans" cxnId="{DE8F4019-2A8E-489F-B520-8D8E8F833A05}">
      <dgm:prSet/>
      <dgm:spPr/>
      <dgm:t>
        <a:bodyPr/>
        <a:lstStyle/>
        <a:p>
          <a:endParaRPr lang="en-US"/>
        </a:p>
      </dgm:t>
    </dgm:pt>
    <dgm:pt modelId="{DBF78EC7-EE00-4BE2-A589-0DF56B57118B}">
      <dgm:prSet phldrT="[Text]" custT="1"/>
      <dgm:spPr/>
      <dgm:t>
        <a:bodyPr/>
        <a:lstStyle/>
        <a:p>
          <a:r>
            <a:rPr lang="en-US" sz="2800" b="1" i="0" dirty="0" err="1" smtClean="0">
              <a:solidFill>
                <a:schemeClr val="tx2"/>
              </a:solidFill>
              <a:effectLst>
                <a:outerShdw blurRad="38100" dist="38100" dir="2700000" algn="tl">
                  <a:srgbClr val="000000">
                    <a:alpha val="43137"/>
                  </a:srgbClr>
                </a:outerShdw>
              </a:effectLst>
            </a:rPr>
            <a:t>Dyslipidemie</a:t>
          </a:r>
          <a:endParaRPr lang="en-US" sz="2800" b="1" i="0" dirty="0">
            <a:solidFill>
              <a:schemeClr val="tx2"/>
            </a:solidFill>
            <a:effectLst>
              <a:outerShdw blurRad="38100" dist="38100" dir="2700000" algn="tl">
                <a:srgbClr val="000000">
                  <a:alpha val="43137"/>
                </a:srgbClr>
              </a:outerShdw>
            </a:effectLst>
          </a:endParaRPr>
        </a:p>
      </dgm:t>
    </dgm:pt>
    <dgm:pt modelId="{4061CE3E-D1C6-4222-BBDE-E3FAE93040CD}" type="parTrans" cxnId="{8BD94F3F-FEBB-42B2-BD58-B533B1EFC215}">
      <dgm:prSet/>
      <dgm:spPr/>
      <dgm:t>
        <a:bodyPr/>
        <a:lstStyle/>
        <a:p>
          <a:endParaRPr lang="en-US"/>
        </a:p>
      </dgm:t>
    </dgm:pt>
    <dgm:pt modelId="{3E5080B3-8A91-47DA-9F22-A41A027637B9}" type="sibTrans" cxnId="{8BD94F3F-FEBB-42B2-BD58-B533B1EFC215}">
      <dgm:prSet/>
      <dgm:spPr/>
      <dgm:t>
        <a:bodyPr/>
        <a:lstStyle/>
        <a:p>
          <a:endParaRPr lang="en-US"/>
        </a:p>
      </dgm:t>
    </dgm:pt>
    <dgm:pt modelId="{9B078300-3EBD-4824-8C69-B2AA59E30251}">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Hyperglycemie</a:t>
          </a:r>
          <a:endParaRPr lang="en-US" sz="2800" b="0" dirty="0">
            <a:solidFill>
              <a:schemeClr val="tx1"/>
            </a:solidFill>
            <a:effectLst>
              <a:outerShdw blurRad="38100" dist="38100" dir="2700000" algn="tl">
                <a:srgbClr val="000000">
                  <a:alpha val="43137"/>
                </a:srgbClr>
              </a:outerShdw>
            </a:effectLst>
          </a:endParaRPr>
        </a:p>
      </dgm:t>
    </dgm:pt>
    <dgm:pt modelId="{B3A168B7-19AE-4A28-A3B3-B43F603A225A}" type="parTrans" cxnId="{1D35A953-BBDB-488B-80E7-15C970DACF5C}">
      <dgm:prSet/>
      <dgm:spPr/>
      <dgm:t>
        <a:bodyPr/>
        <a:lstStyle/>
        <a:p>
          <a:endParaRPr lang="en-US"/>
        </a:p>
      </dgm:t>
    </dgm:pt>
    <dgm:pt modelId="{34E3BECE-7781-4485-B28E-B3B918D8E7B7}" type="sibTrans" cxnId="{1D35A953-BBDB-488B-80E7-15C970DACF5C}">
      <dgm:prSet/>
      <dgm:spPr/>
      <dgm:t>
        <a:bodyPr/>
        <a:lstStyle/>
        <a:p>
          <a:endParaRPr lang="en-US"/>
        </a:p>
      </dgm:t>
    </dgm:pt>
    <dgm:pt modelId="{D3BD4FA1-3BAD-4A38-AB10-85F975FA75CE}">
      <dgm:prSet phldrT="[Text]" custT="1"/>
      <dgm:spPr/>
      <dgm:t>
        <a:bodyPr/>
        <a:lstStyle/>
        <a:p>
          <a:r>
            <a:rPr lang="en-US" sz="3200" b="0" dirty="0" err="1" smtClean="0">
              <a:solidFill>
                <a:schemeClr val="tx1"/>
              </a:solidFill>
              <a:effectLst>
                <a:outerShdw blurRad="38100" dist="38100" dir="2700000" algn="tl">
                  <a:srgbClr val="000000">
                    <a:alpha val="43137"/>
                  </a:srgbClr>
                </a:outerShdw>
              </a:effectLst>
            </a:rPr>
            <a:t>Plaatjes</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aggregatie/hypercoagulatie</a:t>
          </a:r>
          <a:endParaRPr lang="en-US" sz="3200" b="0" dirty="0">
            <a:solidFill>
              <a:schemeClr val="tx1"/>
            </a:solidFill>
            <a:effectLst>
              <a:outerShdw blurRad="38100" dist="38100" dir="2700000" algn="tl">
                <a:srgbClr val="000000">
                  <a:alpha val="43137"/>
                </a:srgbClr>
              </a:outerShdw>
            </a:effectLst>
          </a:endParaRPr>
        </a:p>
      </dgm:t>
    </dgm:pt>
    <dgm:pt modelId="{5299AC79-D4F1-467E-9B97-ABEF71B29D48}" type="parTrans" cxnId="{2629090C-326A-4F63-86D4-1B88ED48678A}">
      <dgm:prSet/>
      <dgm:spPr/>
      <dgm:t>
        <a:bodyPr/>
        <a:lstStyle/>
        <a:p>
          <a:endParaRPr lang="en-US"/>
        </a:p>
      </dgm:t>
    </dgm:pt>
    <dgm:pt modelId="{0E65DF6B-9F3E-4E5D-98F8-F540AF9A18DF}" type="sibTrans" cxnId="{2629090C-326A-4F63-86D4-1B88ED48678A}">
      <dgm:prSet/>
      <dgm:spPr/>
      <dgm:t>
        <a:bodyPr/>
        <a:lstStyle/>
        <a:p>
          <a:endParaRPr lang="en-US"/>
        </a:p>
      </dgm:t>
    </dgm:pt>
    <dgm:pt modelId="{99547516-4BCD-46B4-9399-CC23D0321663}" type="pres">
      <dgm:prSet presAssocID="{791965AD-1EAE-42E2-A52F-8B6991713789}" presName="diagram" presStyleCnt="0">
        <dgm:presLayoutVars>
          <dgm:chMax val="1"/>
          <dgm:dir/>
          <dgm:animLvl val="ctr"/>
          <dgm:resizeHandles val="exact"/>
        </dgm:presLayoutVars>
      </dgm:prSet>
      <dgm:spPr/>
      <dgm:t>
        <a:bodyPr/>
        <a:lstStyle/>
        <a:p>
          <a:endParaRPr lang="en-US"/>
        </a:p>
      </dgm:t>
    </dgm:pt>
    <dgm:pt modelId="{EEF9270C-AC04-4F5C-B006-27394AC66C72}" type="pres">
      <dgm:prSet presAssocID="{791965AD-1EAE-42E2-A52F-8B6991713789}" presName="matrix" presStyleCnt="0"/>
      <dgm:spPr/>
    </dgm:pt>
    <dgm:pt modelId="{76FCEA65-0F12-4B72-A052-7DF765F379CA}" type="pres">
      <dgm:prSet presAssocID="{791965AD-1EAE-42E2-A52F-8B6991713789}" presName="tile1" presStyleLbl="node1" presStyleIdx="0" presStyleCnt="4" custLinFactNeighborX="-35576" custLinFactNeighborY="-11493"/>
      <dgm:spPr/>
      <dgm:t>
        <a:bodyPr/>
        <a:lstStyle/>
        <a:p>
          <a:endParaRPr lang="en-US"/>
        </a:p>
      </dgm:t>
    </dgm:pt>
    <dgm:pt modelId="{384E4E91-95F6-4DDB-923A-E6667B65D52B}" type="pres">
      <dgm:prSet presAssocID="{791965AD-1EAE-42E2-A52F-8B6991713789}" presName="tile1text" presStyleLbl="node1" presStyleIdx="0" presStyleCnt="4">
        <dgm:presLayoutVars>
          <dgm:chMax val="0"/>
          <dgm:chPref val="0"/>
          <dgm:bulletEnabled val="1"/>
        </dgm:presLayoutVars>
      </dgm:prSet>
      <dgm:spPr/>
      <dgm:t>
        <a:bodyPr/>
        <a:lstStyle/>
        <a:p>
          <a:endParaRPr lang="en-US"/>
        </a:p>
      </dgm:t>
    </dgm:pt>
    <dgm:pt modelId="{BC3C0ED1-5C02-44A4-9802-91772AC182E8}" type="pres">
      <dgm:prSet presAssocID="{791965AD-1EAE-42E2-A52F-8B6991713789}" presName="tile2" presStyleLbl="node1" presStyleIdx="1" presStyleCnt="4"/>
      <dgm:spPr/>
      <dgm:t>
        <a:bodyPr/>
        <a:lstStyle/>
        <a:p>
          <a:endParaRPr lang="en-US"/>
        </a:p>
      </dgm:t>
    </dgm:pt>
    <dgm:pt modelId="{C164730D-3449-4DB6-8528-07890E2FA39F}" type="pres">
      <dgm:prSet presAssocID="{791965AD-1EAE-42E2-A52F-8B6991713789}" presName="tile2text" presStyleLbl="node1" presStyleIdx="1" presStyleCnt="4">
        <dgm:presLayoutVars>
          <dgm:chMax val="0"/>
          <dgm:chPref val="0"/>
          <dgm:bulletEnabled val="1"/>
        </dgm:presLayoutVars>
      </dgm:prSet>
      <dgm:spPr/>
      <dgm:t>
        <a:bodyPr/>
        <a:lstStyle/>
        <a:p>
          <a:endParaRPr lang="en-US"/>
        </a:p>
      </dgm:t>
    </dgm:pt>
    <dgm:pt modelId="{46BA2A80-F884-4661-8A27-4992807C4139}" type="pres">
      <dgm:prSet presAssocID="{791965AD-1EAE-42E2-A52F-8B6991713789}" presName="tile3" presStyleLbl="node1" presStyleIdx="2" presStyleCnt="4"/>
      <dgm:spPr/>
      <dgm:t>
        <a:bodyPr/>
        <a:lstStyle/>
        <a:p>
          <a:endParaRPr lang="en-US"/>
        </a:p>
      </dgm:t>
    </dgm:pt>
    <dgm:pt modelId="{D14F0DBB-9A39-4EEB-8F23-8D70A5E3C61C}" type="pres">
      <dgm:prSet presAssocID="{791965AD-1EAE-42E2-A52F-8B6991713789}" presName="tile3text" presStyleLbl="node1" presStyleIdx="2" presStyleCnt="4">
        <dgm:presLayoutVars>
          <dgm:chMax val="0"/>
          <dgm:chPref val="0"/>
          <dgm:bulletEnabled val="1"/>
        </dgm:presLayoutVars>
      </dgm:prSet>
      <dgm:spPr/>
      <dgm:t>
        <a:bodyPr/>
        <a:lstStyle/>
        <a:p>
          <a:endParaRPr lang="en-US"/>
        </a:p>
      </dgm:t>
    </dgm:pt>
    <dgm:pt modelId="{E2F795B5-6E9F-4B9A-983E-D411E905AAFC}" type="pres">
      <dgm:prSet presAssocID="{791965AD-1EAE-42E2-A52F-8B6991713789}" presName="tile4" presStyleLbl="node1" presStyleIdx="3" presStyleCnt="4"/>
      <dgm:spPr/>
      <dgm:t>
        <a:bodyPr/>
        <a:lstStyle/>
        <a:p>
          <a:endParaRPr lang="en-US"/>
        </a:p>
      </dgm:t>
    </dgm:pt>
    <dgm:pt modelId="{A679B831-BFB3-4684-ACFF-74D6C930DC8C}" type="pres">
      <dgm:prSet presAssocID="{791965AD-1EAE-42E2-A52F-8B6991713789}" presName="tile4text" presStyleLbl="node1" presStyleIdx="3" presStyleCnt="4">
        <dgm:presLayoutVars>
          <dgm:chMax val="0"/>
          <dgm:chPref val="0"/>
          <dgm:bulletEnabled val="1"/>
        </dgm:presLayoutVars>
      </dgm:prSet>
      <dgm:spPr/>
      <dgm:t>
        <a:bodyPr/>
        <a:lstStyle/>
        <a:p>
          <a:endParaRPr lang="en-US"/>
        </a:p>
      </dgm:t>
    </dgm:pt>
    <dgm:pt modelId="{D2600C6E-78BD-40DA-BDD9-39094EC8B842}" type="pres">
      <dgm:prSet presAssocID="{791965AD-1EAE-42E2-A52F-8B6991713789}" presName="centerTile" presStyleLbl="fgShp" presStyleIdx="0" presStyleCnt="1">
        <dgm:presLayoutVars>
          <dgm:chMax val="0"/>
          <dgm:chPref val="0"/>
        </dgm:presLayoutVars>
      </dgm:prSet>
      <dgm:spPr/>
      <dgm:t>
        <a:bodyPr/>
        <a:lstStyle/>
        <a:p>
          <a:endParaRPr lang="en-US"/>
        </a:p>
      </dgm:t>
    </dgm:pt>
  </dgm:ptLst>
  <dgm:cxnLst>
    <dgm:cxn modelId="{DE8F4019-2A8E-489F-B520-8D8E8F833A05}" srcId="{3CD8B989-97AE-461B-93BA-0CD5D9744981}" destId="{73AF8481-86B1-43DA-951C-40FDA90ABCE6}" srcOrd="0" destOrd="0" parTransId="{5C5CEA6C-B4FD-41A5-A6F7-2640F70609BB}" sibTransId="{AC2D5A58-47A0-43C8-8BCB-14FF2F8FAE7E}"/>
    <dgm:cxn modelId="{8BD94F3F-FEBB-42B2-BD58-B533B1EFC215}" srcId="{3CD8B989-97AE-461B-93BA-0CD5D9744981}" destId="{DBF78EC7-EE00-4BE2-A589-0DF56B57118B}" srcOrd="1" destOrd="0" parTransId="{4061CE3E-D1C6-4222-BBDE-E3FAE93040CD}" sibTransId="{3E5080B3-8A91-47DA-9F22-A41A027637B9}"/>
    <dgm:cxn modelId="{937DD120-6E40-A247-B6C7-72713FF2993C}" type="presOf" srcId="{DBF78EC7-EE00-4BE2-A589-0DF56B57118B}" destId="{C164730D-3449-4DB6-8528-07890E2FA39F}" srcOrd="1" destOrd="0" presId="urn:microsoft.com/office/officeart/2005/8/layout/matrix1"/>
    <dgm:cxn modelId="{EEA3E6FE-0C57-D846-B86E-8102BD4E549F}" type="presOf" srcId="{9B078300-3EBD-4824-8C69-B2AA59E30251}" destId="{D14F0DBB-9A39-4EEB-8F23-8D70A5E3C61C}" srcOrd="1" destOrd="0" presId="urn:microsoft.com/office/officeart/2005/8/layout/matrix1"/>
    <dgm:cxn modelId="{2629090C-326A-4F63-86D4-1B88ED48678A}" srcId="{3CD8B989-97AE-461B-93BA-0CD5D9744981}" destId="{D3BD4FA1-3BAD-4A38-AB10-85F975FA75CE}" srcOrd="3" destOrd="0" parTransId="{5299AC79-D4F1-467E-9B97-ABEF71B29D48}" sibTransId="{0E65DF6B-9F3E-4E5D-98F8-F540AF9A18DF}"/>
    <dgm:cxn modelId="{1D35A953-BBDB-488B-80E7-15C970DACF5C}" srcId="{3CD8B989-97AE-461B-93BA-0CD5D9744981}" destId="{9B078300-3EBD-4824-8C69-B2AA59E30251}" srcOrd="2" destOrd="0" parTransId="{B3A168B7-19AE-4A28-A3B3-B43F603A225A}" sibTransId="{34E3BECE-7781-4485-B28E-B3B918D8E7B7}"/>
    <dgm:cxn modelId="{265AEC86-22C5-B54E-8A8B-4C4B0C8E8A44}" type="presOf" srcId="{73AF8481-86B1-43DA-951C-40FDA90ABCE6}" destId="{384E4E91-95F6-4DDB-923A-E6667B65D52B}" srcOrd="1" destOrd="0" presId="urn:microsoft.com/office/officeart/2005/8/layout/matrix1"/>
    <dgm:cxn modelId="{E25A3055-D5CA-E84A-9195-236111477A76}" type="presOf" srcId="{73AF8481-86B1-43DA-951C-40FDA90ABCE6}" destId="{76FCEA65-0F12-4B72-A052-7DF765F379CA}" srcOrd="0" destOrd="0" presId="urn:microsoft.com/office/officeart/2005/8/layout/matrix1"/>
    <dgm:cxn modelId="{3E69B7F9-FEF1-EB4C-BBCA-0C78DD620624}" type="presOf" srcId="{3CD8B989-97AE-461B-93BA-0CD5D9744981}" destId="{D2600C6E-78BD-40DA-BDD9-39094EC8B842}" srcOrd="0" destOrd="0" presId="urn:microsoft.com/office/officeart/2005/8/layout/matrix1"/>
    <dgm:cxn modelId="{AE4251CE-1FDF-4C34-A897-B732AD434F6C}" srcId="{791965AD-1EAE-42E2-A52F-8B6991713789}" destId="{3CD8B989-97AE-461B-93BA-0CD5D9744981}" srcOrd="0" destOrd="0" parTransId="{DF1D2E5D-5FEC-4EC8-B616-37A3B70B725F}" sibTransId="{5200183B-AC60-4BA0-A9CA-0283B3FA9BCC}"/>
    <dgm:cxn modelId="{F1493B3B-36A5-344E-BE93-482B0BE95B2D}" type="presOf" srcId="{791965AD-1EAE-42E2-A52F-8B6991713789}" destId="{99547516-4BCD-46B4-9399-CC23D0321663}" srcOrd="0" destOrd="0" presId="urn:microsoft.com/office/officeart/2005/8/layout/matrix1"/>
    <dgm:cxn modelId="{5ACAA1B9-407D-BA4C-93FC-3000AC317707}" type="presOf" srcId="{D3BD4FA1-3BAD-4A38-AB10-85F975FA75CE}" destId="{E2F795B5-6E9F-4B9A-983E-D411E905AAFC}" srcOrd="0" destOrd="0" presId="urn:microsoft.com/office/officeart/2005/8/layout/matrix1"/>
    <dgm:cxn modelId="{19C77AF5-F4D8-2A45-A7FC-9763B69D885B}" type="presOf" srcId="{9B078300-3EBD-4824-8C69-B2AA59E30251}" destId="{46BA2A80-F884-4661-8A27-4992807C4139}" srcOrd="0" destOrd="0" presId="urn:microsoft.com/office/officeart/2005/8/layout/matrix1"/>
    <dgm:cxn modelId="{D06643B9-49AD-2D47-B392-FB7597FA505F}" type="presOf" srcId="{DBF78EC7-EE00-4BE2-A589-0DF56B57118B}" destId="{BC3C0ED1-5C02-44A4-9802-91772AC182E8}" srcOrd="0" destOrd="0" presId="urn:microsoft.com/office/officeart/2005/8/layout/matrix1"/>
    <dgm:cxn modelId="{FE0744EA-AAAE-CB4E-A745-2258CD6D2580}" type="presOf" srcId="{D3BD4FA1-3BAD-4A38-AB10-85F975FA75CE}" destId="{A679B831-BFB3-4684-ACFF-74D6C930DC8C}" srcOrd="1" destOrd="0" presId="urn:microsoft.com/office/officeart/2005/8/layout/matrix1"/>
    <dgm:cxn modelId="{89958F12-E553-EE4D-81D8-183322EC4BCB}" type="presParOf" srcId="{99547516-4BCD-46B4-9399-CC23D0321663}" destId="{EEF9270C-AC04-4F5C-B006-27394AC66C72}" srcOrd="0" destOrd="0" presId="urn:microsoft.com/office/officeart/2005/8/layout/matrix1"/>
    <dgm:cxn modelId="{0BB87CCE-DFA1-9A4A-805E-24830FF43F7E}" type="presParOf" srcId="{EEF9270C-AC04-4F5C-B006-27394AC66C72}" destId="{76FCEA65-0F12-4B72-A052-7DF765F379CA}" srcOrd="0" destOrd="0" presId="urn:microsoft.com/office/officeart/2005/8/layout/matrix1"/>
    <dgm:cxn modelId="{AE0F3C09-D3A2-9C45-8810-0017EF7E513F}" type="presParOf" srcId="{EEF9270C-AC04-4F5C-B006-27394AC66C72}" destId="{384E4E91-95F6-4DDB-923A-E6667B65D52B}" srcOrd="1" destOrd="0" presId="urn:microsoft.com/office/officeart/2005/8/layout/matrix1"/>
    <dgm:cxn modelId="{CC451A14-9595-4D45-A999-A895C6748B75}" type="presParOf" srcId="{EEF9270C-AC04-4F5C-B006-27394AC66C72}" destId="{BC3C0ED1-5C02-44A4-9802-91772AC182E8}" srcOrd="2" destOrd="0" presId="urn:microsoft.com/office/officeart/2005/8/layout/matrix1"/>
    <dgm:cxn modelId="{A55FDCFF-F462-4648-9848-8B9E799B2798}" type="presParOf" srcId="{EEF9270C-AC04-4F5C-B006-27394AC66C72}" destId="{C164730D-3449-4DB6-8528-07890E2FA39F}" srcOrd="3" destOrd="0" presId="urn:microsoft.com/office/officeart/2005/8/layout/matrix1"/>
    <dgm:cxn modelId="{8027C27A-ECEF-D844-9C02-2C0000F8047F}" type="presParOf" srcId="{EEF9270C-AC04-4F5C-B006-27394AC66C72}" destId="{46BA2A80-F884-4661-8A27-4992807C4139}" srcOrd="4" destOrd="0" presId="urn:microsoft.com/office/officeart/2005/8/layout/matrix1"/>
    <dgm:cxn modelId="{02400BDD-394D-AF47-B409-2D8C4EB1CA41}" type="presParOf" srcId="{EEF9270C-AC04-4F5C-B006-27394AC66C72}" destId="{D14F0DBB-9A39-4EEB-8F23-8D70A5E3C61C}" srcOrd="5" destOrd="0" presId="urn:microsoft.com/office/officeart/2005/8/layout/matrix1"/>
    <dgm:cxn modelId="{0C1E7D72-AC14-EE4D-B523-973D262265AF}" type="presParOf" srcId="{EEF9270C-AC04-4F5C-B006-27394AC66C72}" destId="{E2F795B5-6E9F-4B9A-983E-D411E905AAFC}" srcOrd="6" destOrd="0" presId="urn:microsoft.com/office/officeart/2005/8/layout/matrix1"/>
    <dgm:cxn modelId="{A6A0ADD1-D976-754C-B6D9-735CA022F770}" type="presParOf" srcId="{EEF9270C-AC04-4F5C-B006-27394AC66C72}" destId="{A679B831-BFB3-4684-ACFF-74D6C930DC8C}" srcOrd="7" destOrd="0" presId="urn:microsoft.com/office/officeart/2005/8/layout/matrix1"/>
    <dgm:cxn modelId="{FFE782F7-F99B-8142-A9F2-9DD1C838E0A4}" type="presParOf" srcId="{99547516-4BCD-46B4-9399-CC23D0321663}" destId="{D2600C6E-78BD-40DA-BDD9-39094EC8B8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1965AD-1EAE-42E2-A52F-8B6991713789}" type="doc">
      <dgm:prSet loTypeId="urn:microsoft.com/office/officeart/2005/8/layout/matrix1" loCatId="matrix" qsTypeId="urn:microsoft.com/office/officeart/2005/8/quickstyle/simple4" qsCatId="simple" csTypeId="urn:microsoft.com/office/officeart/2005/8/colors/accent3_2" csCatId="accent3" phldr="1"/>
      <dgm:spPr/>
      <dgm:t>
        <a:bodyPr/>
        <a:lstStyle/>
        <a:p>
          <a:endParaRPr lang="en-US"/>
        </a:p>
      </dgm:t>
    </dgm:pt>
    <dgm:pt modelId="{3CD8B989-97AE-461B-93BA-0CD5D9744981}">
      <dgm:prSet phldrT="[Text]"/>
      <dgm:spPr/>
      <dgm:t>
        <a:bodyPr/>
        <a:lstStyle/>
        <a:p>
          <a:r>
            <a:rPr lang="en-US" b="1" dirty="0" smtClean="0">
              <a:solidFill>
                <a:srgbClr val="C00000"/>
              </a:solidFill>
              <a:effectLst>
                <a:outerShdw blurRad="38100" dist="38100" dir="2700000" algn="tl">
                  <a:srgbClr val="000000">
                    <a:alpha val="43137"/>
                  </a:srgbClr>
                </a:outerShdw>
              </a:effectLst>
            </a:rPr>
            <a:t>HVZ </a:t>
          </a:r>
          <a:r>
            <a:rPr lang="en-US" b="1" dirty="0" err="1" smtClean="0">
              <a:solidFill>
                <a:srgbClr val="C00000"/>
              </a:solidFill>
              <a:effectLst>
                <a:outerShdw blurRad="38100" dist="38100" dir="2700000" algn="tl">
                  <a:srgbClr val="000000">
                    <a:alpha val="43137"/>
                  </a:srgbClr>
                </a:outerShdw>
              </a:effectLst>
            </a:rPr>
            <a:t>risico</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factoren</a:t>
          </a:r>
          <a:r>
            <a:rPr lang="en-US" b="1" dirty="0" smtClean="0">
              <a:solidFill>
                <a:srgbClr val="C00000"/>
              </a:solidFill>
              <a:effectLst>
                <a:outerShdw blurRad="38100" dist="38100" dir="2700000" algn="tl">
                  <a:srgbClr val="000000">
                    <a:alpha val="43137"/>
                  </a:srgbClr>
                </a:outerShdw>
              </a:effectLst>
            </a:rPr>
            <a:t> in DM</a:t>
          </a:r>
          <a:endParaRPr lang="en-US" b="1" dirty="0">
            <a:solidFill>
              <a:srgbClr val="C00000"/>
            </a:solidFill>
            <a:effectLst>
              <a:outerShdw blurRad="38100" dist="38100" dir="2700000" algn="tl">
                <a:srgbClr val="000000">
                  <a:alpha val="43137"/>
                </a:srgbClr>
              </a:outerShdw>
            </a:effectLst>
          </a:endParaRPr>
        </a:p>
      </dgm:t>
    </dgm:pt>
    <dgm:pt modelId="{DF1D2E5D-5FEC-4EC8-B616-37A3B70B725F}" type="parTrans" cxnId="{AE4251CE-1FDF-4C34-A897-B732AD434F6C}">
      <dgm:prSet/>
      <dgm:spPr/>
      <dgm:t>
        <a:bodyPr/>
        <a:lstStyle/>
        <a:p>
          <a:endParaRPr lang="en-US"/>
        </a:p>
      </dgm:t>
    </dgm:pt>
    <dgm:pt modelId="{5200183B-AC60-4BA0-A9CA-0283B3FA9BCC}" type="sibTrans" cxnId="{AE4251CE-1FDF-4C34-A897-B732AD434F6C}">
      <dgm:prSet/>
      <dgm:spPr/>
      <dgm:t>
        <a:bodyPr/>
        <a:lstStyle/>
        <a:p>
          <a:endParaRPr lang="en-US"/>
        </a:p>
      </dgm:t>
    </dgm:pt>
    <dgm:pt modelId="{73AF8481-86B1-43DA-951C-40FDA90ABCE6}">
      <dgm:prSet phldrT="[Text]" custT="1"/>
      <dgm:spPr/>
      <dgm:t>
        <a:bodyPr/>
        <a:lstStyle/>
        <a:p>
          <a:r>
            <a:rPr lang="en-US" sz="2800" b="0" i="0" dirty="0" err="1" smtClean="0">
              <a:solidFill>
                <a:schemeClr val="tx1"/>
              </a:solidFill>
              <a:effectLst>
                <a:outerShdw blurRad="38100" dist="38100" dir="2700000" algn="tl">
                  <a:srgbClr val="000000">
                    <a:alpha val="43137"/>
                  </a:srgbClr>
                </a:outerShdw>
              </a:effectLst>
            </a:rPr>
            <a:t>Hypertensie</a:t>
          </a:r>
          <a:endParaRPr lang="en-US" sz="2800" b="0" i="0" dirty="0">
            <a:solidFill>
              <a:schemeClr val="tx1"/>
            </a:solidFill>
            <a:effectLst>
              <a:outerShdw blurRad="38100" dist="38100" dir="2700000" algn="tl">
                <a:srgbClr val="000000">
                  <a:alpha val="43137"/>
                </a:srgbClr>
              </a:outerShdw>
            </a:effectLst>
          </a:endParaRPr>
        </a:p>
      </dgm:t>
    </dgm:pt>
    <dgm:pt modelId="{5C5CEA6C-B4FD-41A5-A6F7-2640F70609BB}" type="parTrans" cxnId="{DE8F4019-2A8E-489F-B520-8D8E8F833A05}">
      <dgm:prSet/>
      <dgm:spPr/>
      <dgm:t>
        <a:bodyPr/>
        <a:lstStyle/>
        <a:p>
          <a:endParaRPr lang="en-US"/>
        </a:p>
      </dgm:t>
    </dgm:pt>
    <dgm:pt modelId="{AC2D5A58-47A0-43C8-8BCB-14FF2F8FAE7E}" type="sibTrans" cxnId="{DE8F4019-2A8E-489F-B520-8D8E8F833A05}">
      <dgm:prSet/>
      <dgm:spPr/>
      <dgm:t>
        <a:bodyPr/>
        <a:lstStyle/>
        <a:p>
          <a:endParaRPr lang="en-US"/>
        </a:p>
      </dgm:t>
    </dgm:pt>
    <dgm:pt modelId="{DBF78EC7-EE00-4BE2-A589-0DF56B57118B}">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Dyslipidemie</a:t>
          </a:r>
          <a:endParaRPr lang="en-US" sz="2800" b="0" dirty="0">
            <a:solidFill>
              <a:schemeClr val="tx1"/>
            </a:solidFill>
            <a:effectLst>
              <a:outerShdw blurRad="38100" dist="38100" dir="2700000" algn="tl">
                <a:srgbClr val="000000">
                  <a:alpha val="43137"/>
                </a:srgbClr>
              </a:outerShdw>
            </a:effectLst>
          </a:endParaRPr>
        </a:p>
      </dgm:t>
    </dgm:pt>
    <dgm:pt modelId="{4061CE3E-D1C6-4222-BBDE-E3FAE93040CD}" type="parTrans" cxnId="{8BD94F3F-FEBB-42B2-BD58-B533B1EFC215}">
      <dgm:prSet/>
      <dgm:spPr/>
      <dgm:t>
        <a:bodyPr/>
        <a:lstStyle/>
        <a:p>
          <a:endParaRPr lang="en-US"/>
        </a:p>
      </dgm:t>
    </dgm:pt>
    <dgm:pt modelId="{3E5080B3-8A91-47DA-9F22-A41A027637B9}" type="sibTrans" cxnId="{8BD94F3F-FEBB-42B2-BD58-B533B1EFC215}">
      <dgm:prSet/>
      <dgm:spPr/>
      <dgm:t>
        <a:bodyPr/>
        <a:lstStyle/>
        <a:p>
          <a:endParaRPr lang="en-US"/>
        </a:p>
      </dgm:t>
    </dgm:pt>
    <dgm:pt modelId="{9B078300-3EBD-4824-8C69-B2AA59E30251}">
      <dgm:prSet phldrT="[Text]" custT="1"/>
      <dgm:spPr/>
      <dgm:t>
        <a:bodyPr/>
        <a:lstStyle/>
        <a:p>
          <a:r>
            <a:rPr lang="en-US" sz="2800" b="1" i="0" dirty="0" err="1" smtClean="0">
              <a:solidFill>
                <a:schemeClr val="tx2"/>
              </a:solidFill>
              <a:effectLst>
                <a:outerShdw blurRad="38100" dist="38100" dir="2700000" algn="tl">
                  <a:srgbClr val="000000">
                    <a:alpha val="43137"/>
                  </a:srgbClr>
                </a:outerShdw>
              </a:effectLst>
            </a:rPr>
            <a:t>Hyperglycemie</a:t>
          </a:r>
          <a:endParaRPr lang="en-US" sz="2800" b="1" i="0" dirty="0">
            <a:solidFill>
              <a:schemeClr val="tx2"/>
            </a:solidFill>
            <a:effectLst>
              <a:outerShdw blurRad="38100" dist="38100" dir="2700000" algn="tl">
                <a:srgbClr val="000000">
                  <a:alpha val="43137"/>
                </a:srgbClr>
              </a:outerShdw>
            </a:effectLst>
          </a:endParaRPr>
        </a:p>
      </dgm:t>
    </dgm:pt>
    <dgm:pt modelId="{B3A168B7-19AE-4A28-A3B3-B43F603A225A}" type="parTrans" cxnId="{1D35A953-BBDB-488B-80E7-15C970DACF5C}">
      <dgm:prSet/>
      <dgm:spPr/>
      <dgm:t>
        <a:bodyPr/>
        <a:lstStyle/>
        <a:p>
          <a:endParaRPr lang="en-US"/>
        </a:p>
      </dgm:t>
    </dgm:pt>
    <dgm:pt modelId="{34E3BECE-7781-4485-B28E-B3B918D8E7B7}" type="sibTrans" cxnId="{1D35A953-BBDB-488B-80E7-15C970DACF5C}">
      <dgm:prSet/>
      <dgm:spPr/>
      <dgm:t>
        <a:bodyPr/>
        <a:lstStyle/>
        <a:p>
          <a:endParaRPr lang="en-US"/>
        </a:p>
      </dgm:t>
    </dgm:pt>
    <dgm:pt modelId="{D3BD4FA1-3BAD-4A38-AB10-85F975FA75CE}">
      <dgm:prSet phldrT="[Text]" custT="1"/>
      <dgm:spPr/>
      <dgm:t>
        <a:bodyPr/>
        <a:lstStyle/>
        <a:p>
          <a:r>
            <a:rPr lang="en-US" sz="3200" b="0" dirty="0" err="1" smtClean="0">
              <a:solidFill>
                <a:schemeClr val="tx1"/>
              </a:solidFill>
              <a:effectLst>
                <a:outerShdw blurRad="38100" dist="38100" dir="2700000" algn="tl">
                  <a:srgbClr val="000000">
                    <a:alpha val="43137"/>
                  </a:srgbClr>
                </a:outerShdw>
              </a:effectLst>
            </a:rPr>
            <a:t>Plaatjes</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aggregatie/hypercoagulatie</a:t>
          </a:r>
          <a:endParaRPr lang="en-US" sz="3200" b="0" dirty="0">
            <a:solidFill>
              <a:schemeClr val="tx1"/>
            </a:solidFill>
            <a:effectLst>
              <a:outerShdw blurRad="38100" dist="38100" dir="2700000" algn="tl">
                <a:srgbClr val="000000">
                  <a:alpha val="43137"/>
                </a:srgbClr>
              </a:outerShdw>
            </a:effectLst>
          </a:endParaRPr>
        </a:p>
      </dgm:t>
    </dgm:pt>
    <dgm:pt modelId="{5299AC79-D4F1-467E-9B97-ABEF71B29D48}" type="parTrans" cxnId="{2629090C-326A-4F63-86D4-1B88ED48678A}">
      <dgm:prSet/>
      <dgm:spPr/>
      <dgm:t>
        <a:bodyPr/>
        <a:lstStyle/>
        <a:p>
          <a:endParaRPr lang="en-US"/>
        </a:p>
      </dgm:t>
    </dgm:pt>
    <dgm:pt modelId="{0E65DF6B-9F3E-4E5D-98F8-F540AF9A18DF}" type="sibTrans" cxnId="{2629090C-326A-4F63-86D4-1B88ED48678A}">
      <dgm:prSet/>
      <dgm:spPr/>
      <dgm:t>
        <a:bodyPr/>
        <a:lstStyle/>
        <a:p>
          <a:endParaRPr lang="en-US"/>
        </a:p>
      </dgm:t>
    </dgm:pt>
    <dgm:pt modelId="{99547516-4BCD-46B4-9399-CC23D0321663}" type="pres">
      <dgm:prSet presAssocID="{791965AD-1EAE-42E2-A52F-8B6991713789}" presName="diagram" presStyleCnt="0">
        <dgm:presLayoutVars>
          <dgm:chMax val="1"/>
          <dgm:dir/>
          <dgm:animLvl val="ctr"/>
          <dgm:resizeHandles val="exact"/>
        </dgm:presLayoutVars>
      </dgm:prSet>
      <dgm:spPr/>
      <dgm:t>
        <a:bodyPr/>
        <a:lstStyle/>
        <a:p>
          <a:endParaRPr lang="en-US"/>
        </a:p>
      </dgm:t>
    </dgm:pt>
    <dgm:pt modelId="{EEF9270C-AC04-4F5C-B006-27394AC66C72}" type="pres">
      <dgm:prSet presAssocID="{791965AD-1EAE-42E2-A52F-8B6991713789}" presName="matrix" presStyleCnt="0"/>
      <dgm:spPr/>
    </dgm:pt>
    <dgm:pt modelId="{76FCEA65-0F12-4B72-A052-7DF765F379CA}" type="pres">
      <dgm:prSet presAssocID="{791965AD-1EAE-42E2-A52F-8B6991713789}" presName="tile1" presStyleLbl="node1" presStyleIdx="0" presStyleCnt="4" custLinFactNeighborX="-35576" custLinFactNeighborY="-11493"/>
      <dgm:spPr/>
      <dgm:t>
        <a:bodyPr/>
        <a:lstStyle/>
        <a:p>
          <a:endParaRPr lang="en-US"/>
        </a:p>
      </dgm:t>
    </dgm:pt>
    <dgm:pt modelId="{384E4E91-95F6-4DDB-923A-E6667B65D52B}" type="pres">
      <dgm:prSet presAssocID="{791965AD-1EAE-42E2-A52F-8B6991713789}" presName="tile1text" presStyleLbl="node1" presStyleIdx="0" presStyleCnt="4">
        <dgm:presLayoutVars>
          <dgm:chMax val="0"/>
          <dgm:chPref val="0"/>
          <dgm:bulletEnabled val="1"/>
        </dgm:presLayoutVars>
      </dgm:prSet>
      <dgm:spPr/>
      <dgm:t>
        <a:bodyPr/>
        <a:lstStyle/>
        <a:p>
          <a:endParaRPr lang="en-US"/>
        </a:p>
      </dgm:t>
    </dgm:pt>
    <dgm:pt modelId="{BC3C0ED1-5C02-44A4-9802-91772AC182E8}" type="pres">
      <dgm:prSet presAssocID="{791965AD-1EAE-42E2-A52F-8B6991713789}" presName="tile2" presStyleLbl="node1" presStyleIdx="1" presStyleCnt="4"/>
      <dgm:spPr/>
      <dgm:t>
        <a:bodyPr/>
        <a:lstStyle/>
        <a:p>
          <a:endParaRPr lang="en-US"/>
        </a:p>
      </dgm:t>
    </dgm:pt>
    <dgm:pt modelId="{C164730D-3449-4DB6-8528-07890E2FA39F}" type="pres">
      <dgm:prSet presAssocID="{791965AD-1EAE-42E2-A52F-8B6991713789}" presName="tile2text" presStyleLbl="node1" presStyleIdx="1" presStyleCnt="4">
        <dgm:presLayoutVars>
          <dgm:chMax val="0"/>
          <dgm:chPref val="0"/>
          <dgm:bulletEnabled val="1"/>
        </dgm:presLayoutVars>
      </dgm:prSet>
      <dgm:spPr/>
      <dgm:t>
        <a:bodyPr/>
        <a:lstStyle/>
        <a:p>
          <a:endParaRPr lang="en-US"/>
        </a:p>
      </dgm:t>
    </dgm:pt>
    <dgm:pt modelId="{46BA2A80-F884-4661-8A27-4992807C4139}" type="pres">
      <dgm:prSet presAssocID="{791965AD-1EAE-42E2-A52F-8B6991713789}" presName="tile3" presStyleLbl="node1" presStyleIdx="2" presStyleCnt="4"/>
      <dgm:spPr/>
      <dgm:t>
        <a:bodyPr/>
        <a:lstStyle/>
        <a:p>
          <a:endParaRPr lang="en-US"/>
        </a:p>
      </dgm:t>
    </dgm:pt>
    <dgm:pt modelId="{D14F0DBB-9A39-4EEB-8F23-8D70A5E3C61C}" type="pres">
      <dgm:prSet presAssocID="{791965AD-1EAE-42E2-A52F-8B6991713789}" presName="tile3text" presStyleLbl="node1" presStyleIdx="2" presStyleCnt="4">
        <dgm:presLayoutVars>
          <dgm:chMax val="0"/>
          <dgm:chPref val="0"/>
          <dgm:bulletEnabled val="1"/>
        </dgm:presLayoutVars>
      </dgm:prSet>
      <dgm:spPr/>
      <dgm:t>
        <a:bodyPr/>
        <a:lstStyle/>
        <a:p>
          <a:endParaRPr lang="en-US"/>
        </a:p>
      </dgm:t>
    </dgm:pt>
    <dgm:pt modelId="{E2F795B5-6E9F-4B9A-983E-D411E905AAFC}" type="pres">
      <dgm:prSet presAssocID="{791965AD-1EAE-42E2-A52F-8B6991713789}" presName="tile4" presStyleLbl="node1" presStyleIdx="3" presStyleCnt="4"/>
      <dgm:spPr/>
      <dgm:t>
        <a:bodyPr/>
        <a:lstStyle/>
        <a:p>
          <a:endParaRPr lang="en-US"/>
        </a:p>
      </dgm:t>
    </dgm:pt>
    <dgm:pt modelId="{A679B831-BFB3-4684-ACFF-74D6C930DC8C}" type="pres">
      <dgm:prSet presAssocID="{791965AD-1EAE-42E2-A52F-8B6991713789}" presName="tile4text" presStyleLbl="node1" presStyleIdx="3" presStyleCnt="4">
        <dgm:presLayoutVars>
          <dgm:chMax val="0"/>
          <dgm:chPref val="0"/>
          <dgm:bulletEnabled val="1"/>
        </dgm:presLayoutVars>
      </dgm:prSet>
      <dgm:spPr/>
      <dgm:t>
        <a:bodyPr/>
        <a:lstStyle/>
        <a:p>
          <a:endParaRPr lang="en-US"/>
        </a:p>
      </dgm:t>
    </dgm:pt>
    <dgm:pt modelId="{D2600C6E-78BD-40DA-BDD9-39094EC8B842}" type="pres">
      <dgm:prSet presAssocID="{791965AD-1EAE-42E2-A52F-8B6991713789}" presName="centerTile" presStyleLbl="fgShp" presStyleIdx="0" presStyleCnt="1">
        <dgm:presLayoutVars>
          <dgm:chMax val="0"/>
          <dgm:chPref val="0"/>
        </dgm:presLayoutVars>
      </dgm:prSet>
      <dgm:spPr/>
      <dgm:t>
        <a:bodyPr/>
        <a:lstStyle/>
        <a:p>
          <a:endParaRPr lang="en-US"/>
        </a:p>
      </dgm:t>
    </dgm:pt>
  </dgm:ptLst>
  <dgm:cxnLst>
    <dgm:cxn modelId="{0998A749-621D-FD42-AA20-44D4E57385A3}" type="presOf" srcId="{D3BD4FA1-3BAD-4A38-AB10-85F975FA75CE}" destId="{E2F795B5-6E9F-4B9A-983E-D411E905AAFC}" srcOrd="0" destOrd="0" presId="urn:microsoft.com/office/officeart/2005/8/layout/matrix1"/>
    <dgm:cxn modelId="{DE8F4019-2A8E-489F-B520-8D8E8F833A05}" srcId="{3CD8B989-97AE-461B-93BA-0CD5D9744981}" destId="{73AF8481-86B1-43DA-951C-40FDA90ABCE6}" srcOrd="0" destOrd="0" parTransId="{5C5CEA6C-B4FD-41A5-A6F7-2640F70609BB}" sibTransId="{AC2D5A58-47A0-43C8-8BCB-14FF2F8FAE7E}"/>
    <dgm:cxn modelId="{2851C807-7930-8642-A8B9-80F7779E7ADC}" type="presOf" srcId="{73AF8481-86B1-43DA-951C-40FDA90ABCE6}" destId="{76FCEA65-0F12-4B72-A052-7DF765F379CA}" srcOrd="0" destOrd="0" presId="urn:microsoft.com/office/officeart/2005/8/layout/matrix1"/>
    <dgm:cxn modelId="{8F8F1522-65D6-2440-8A78-3A1D879C932E}" type="presOf" srcId="{9B078300-3EBD-4824-8C69-B2AA59E30251}" destId="{D14F0DBB-9A39-4EEB-8F23-8D70A5E3C61C}" srcOrd="1" destOrd="0" presId="urn:microsoft.com/office/officeart/2005/8/layout/matrix1"/>
    <dgm:cxn modelId="{8BD94F3F-FEBB-42B2-BD58-B533B1EFC215}" srcId="{3CD8B989-97AE-461B-93BA-0CD5D9744981}" destId="{DBF78EC7-EE00-4BE2-A589-0DF56B57118B}" srcOrd="1" destOrd="0" parTransId="{4061CE3E-D1C6-4222-BBDE-E3FAE93040CD}" sibTransId="{3E5080B3-8A91-47DA-9F22-A41A027637B9}"/>
    <dgm:cxn modelId="{83A9DBE0-5045-5F48-8DCB-B534D2CEFA36}" type="presOf" srcId="{9B078300-3EBD-4824-8C69-B2AA59E30251}" destId="{46BA2A80-F884-4661-8A27-4992807C4139}" srcOrd="0" destOrd="0" presId="urn:microsoft.com/office/officeart/2005/8/layout/matrix1"/>
    <dgm:cxn modelId="{2629090C-326A-4F63-86D4-1B88ED48678A}" srcId="{3CD8B989-97AE-461B-93BA-0CD5D9744981}" destId="{D3BD4FA1-3BAD-4A38-AB10-85F975FA75CE}" srcOrd="3" destOrd="0" parTransId="{5299AC79-D4F1-467E-9B97-ABEF71B29D48}" sibTransId="{0E65DF6B-9F3E-4E5D-98F8-F540AF9A18DF}"/>
    <dgm:cxn modelId="{1D35A953-BBDB-488B-80E7-15C970DACF5C}" srcId="{3CD8B989-97AE-461B-93BA-0CD5D9744981}" destId="{9B078300-3EBD-4824-8C69-B2AA59E30251}" srcOrd="2" destOrd="0" parTransId="{B3A168B7-19AE-4A28-A3B3-B43F603A225A}" sibTransId="{34E3BECE-7781-4485-B28E-B3B918D8E7B7}"/>
    <dgm:cxn modelId="{5FBB22C0-6696-DB49-A683-E58B465EFE45}" type="presOf" srcId="{73AF8481-86B1-43DA-951C-40FDA90ABCE6}" destId="{384E4E91-95F6-4DDB-923A-E6667B65D52B}" srcOrd="1" destOrd="0" presId="urn:microsoft.com/office/officeart/2005/8/layout/matrix1"/>
    <dgm:cxn modelId="{36E8D974-CF69-2042-9100-7FD120E70246}" type="presOf" srcId="{791965AD-1EAE-42E2-A52F-8B6991713789}" destId="{99547516-4BCD-46B4-9399-CC23D0321663}" srcOrd="0" destOrd="0" presId="urn:microsoft.com/office/officeart/2005/8/layout/matrix1"/>
    <dgm:cxn modelId="{17F3405F-62E8-3F44-90F1-FED44C3E6D4D}" type="presOf" srcId="{DBF78EC7-EE00-4BE2-A589-0DF56B57118B}" destId="{BC3C0ED1-5C02-44A4-9802-91772AC182E8}" srcOrd="0" destOrd="0" presId="urn:microsoft.com/office/officeart/2005/8/layout/matrix1"/>
    <dgm:cxn modelId="{AE4251CE-1FDF-4C34-A897-B732AD434F6C}" srcId="{791965AD-1EAE-42E2-A52F-8B6991713789}" destId="{3CD8B989-97AE-461B-93BA-0CD5D9744981}" srcOrd="0" destOrd="0" parTransId="{DF1D2E5D-5FEC-4EC8-B616-37A3B70B725F}" sibTransId="{5200183B-AC60-4BA0-A9CA-0283B3FA9BCC}"/>
    <dgm:cxn modelId="{72012B29-1CB7-5444-AADF-786BE6D434BB}" type="presOf" srcId="{D3BD4FA1-3BAD-4A38-AB10-85F975FA75CE}" destId="{A679B831-BFB3-4684-ACFF-74D6C930DC8C}" srcOrd="1" destOrd="0" presId="urn:microsoft.com/office/officeart/2005/8/layout/matrix1"/>
    <dgm:cxn modelId="{FA297FCB-BB1A-9D4C-A969-B2DF3F16DC48}" type="presOf" srcId="{3CD8B989-97AE-461B-93BA-0CD5D9744981}" destId="{D2600C6E-78BD-40DA-BDD9-39094EC8B842}" srcOrd="0" destOrd="0" presId="urn:microsoft.com/office/officeart/2005/8/layout/matrix1"/>
    <dgm:cxn modelId="{DF52431F-9992-C44D-99E1-905362301A2F}" type="presOf" srcId="{DBF78EC7-EE00-4BE2-A589-0DF56B57118B}" destId="{C164730D-3449-4DB6-8528-07890E2FA39F}" srcOrd="1" destOrd="0" presId="urn:microsoft.com/office/officeart/2005/8/layout/matrix1"/>
    <dgm:cxn modelId="{E2AED2D8-39A6-D94A-ADAD-3BFA0EBAC258}" type="presParOf" srcId="{99547516-4BCD-46B4-9399-CC23D0321663}" destId="{EEF9270C-AC04-4F5C-B006-27394AC66C72}" srcOrd="0" destOrd="0" presId="urn:microsoft.com/office/officeart/2005/8/layout/matrix1"/>
    <dgm:cxn modelId="{1452C662-A5AC-604A-90BC-39D49A74F0BF}" type="presParOf" srcId="{EEF9270C-AC04-4F5C-B006-27394AC66C72}" destId="{76FCEA65-0F12-4B72-A052-7DF765F379CA}" srcOrd="0" destOrd="0" presId="urn:microsoft.com/office/officeart/2005/8/layout/matrix1"/>
    <dgm:cxn modelId="{A35EA4FC-1D5D-D74D-A50F-012178BD5348}" type="presParOf" srcId="{EEF9270C-AC04-4F5C-B006-27394AC66C72}" destId="{384E4E91-95F6-4DDB-923A-E6667B65D52B}" srcOrd="1" destOrd="0" presId="urn:microsoft.com/office/officeart/2005/8/layout/matrix1"/>
    <dgm:cxn modelId="{4720A55E-DE25-FE4A-BAC3-73B003FB60E4}" type="presParOf" srcId="{EEF9270C-AC04-4F5C-B006-27394AC66C72}" destId="{BC3C0ED1-5C02-44A4-9802-91772AC182E8}" srcOrd="2" destOrd="0" presId="urn:microsoft.com/office/officeart/2005/8/layout/matrix1"/>
    <dgm:cxn modelId="{5CF9DB4C-01ED-3344-9BE5-3164A4EBB4E5}" type="presParOf" srcId="{EEF9270C-AC04-4F5C-B006-27394AC66C72}" destId="{C164730D-3449-4DB6-8528-07890E2FA39F}" srcOrd="3" destOrd="0" presId="urn:microsoft.com/office/officeart/2005/8/layout/matrix1"/>
    <dgm:cxn modelId="{CC598B4F-A3F5-5940-A4E8-98E20A909289}" type="presParOf" srcId="{EEF9270C-AC04-4F5C-B006-27394AC66C72}" destId="{46BA2A80-F884-4661-8A27-4992807C4139}" srcOrd="4" destOrd="0" presId="urn:microsoft.com/office/officeart/2005/8/layout/matrix1"/>
    <dgm:cxn modelId="{154D166B-F54C-3244-A73D-F1F2C8CCDF84}" type="presParOf" srcId="{EEF9270C-AC04-4F5C-B006-27394AC66C72}" destId="{D14F0DBB-9A39-4EEB-8F23-8D70A5E3C61C}" srcOrd="5" destOrd="0" presId="urn:microsoft.com/office/officeart/2005/8/layout/matrix1"/>
    <dgm:cxn modelId="{E7C35ADB-E779-0E4C-9EC2-03D763C3107E}" type="presParOf" srcId="{EEF9270C-AC04-4F5C-B006-27394AC66C72}" destId="{E2F795B5-6E9F-4B9A-983E-D411E905AAFC}" srcOrd="6" destOrd="0" presId="urn:microsoft.com/office/officeart/2005/8/layout/matrix1"/>
    <dgm:cxn modelId="{B087BB85-B471-1F47-A947-EEA1F37B9784}" type="presParOf" srcId="{EEF9270C-AC04-4F5C-B006-27394AC66C72}" destId="{A679B831-BFB3-4684-ACFF-74D6C930DC8C}" srcOrd="7" destOrd="0" presId="urn:microsoft.com/office/officeart/2005/8/layout/matrix1"/>
    <dgm:cxn modelId="{6C025346-1300-8F43-9E15-C5CCF68B5869}" type="presParOf" srcId="{99547516-4BCD-46B4-9399-CC23D0321663}" destId="{D2600C6E-78BD-40DA-BDD9-39094EC8B8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965AD-1EAE-42E2-A52F-8B6991713789}" type="doc">
      <dgm:prSet loTypeId="urn:microsoft.com/office/officeart/2005/8/layout/matrix1" loCatId="matrix" qsTypeId="urn:microsoft.com/office/officeart/2005/8/quickstyle/simple4" qsCatId="simple" csTypeId="urn:microsoft.com/office/officeart/2005/8/colors/accent3_2" csCatId="accent3" phldr="1"/>
      <dgm:spPr/>
      <dgm:t>
        <a:bodyPr/>
        <a:lstStyle/>
        <a:p>
          <a:endParaRPr lang="en-US"/>
        </a:p>
      </dgm:t>
    </dgm:pt>
    <dgm:pt modelId="{3CD8B989-97AE-461B-93BA-0CD5D9744981}">
      <dgm:prSet phldrT="[Text]"/>
      <dgm:spPr/>
      <dgm:t>
        <a:bodyPr/>
        <a:lstStyle/>
        <a:p>
          <a:r>
            <a:rPr lang="en-US" b="1" dirty="0" smtClean="0">
              <a:solidFill>
                <a:srgbClr val="C00000"/>
              </a:solidFill>
              <a:effectLst>
                <a:outerShdw blurRad="38100" dist="38100" dir="2700000" algn="tl">
                  <a:srgbClr val="000000">
                    <a:alpha val="43137"/>
                  </a:srgbClr>
                </a:outerShdw>
              </a:effectLst>
            </a:rPr>
            <a:t>HVZ </a:t>
          </a:r>
          <a:r>
            <a:rPr lang="en-US" b="1" dirty="0" err="1" smtClean="0">
              <a:solidFill>
                <a:srgbClr val="C00000"/>
              </a:solidFill>
              <a:effectLst>
                <a:outerShdw blurRad="38100" dist="38100" dir="2700000" algn="tl">
                  <a:srgbClr val="000000">
                    <a:alpha val="43137"/>
                  </a:srgbClr>
                </a:outerShdw>
              </a:effectLst>
            </a:rPr>
            <a:t>risico</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factoren</a:t>
          </a:r>
          <a:r>
            <a:rPr lang="en-US" b="1" dirty="0" smtClean="0">
              <a:solidFill>
                <a:srgbClr val="C00000"/>
              </a:solidFill>
              <a:effectLst>
                <a:outerShdw blurRad="38100" dist="38100" dir="2700000" algn="tl">
                  <a:srgbClr val="000000">
                    <a:alpha val="43137"/>
                  </a:srgbClr>
                </a:outerShdw>
              </a:effectLst>
            </a:rPr>
            <a:t> in DM</a:t>
          </a:r>
          <a:endParaRPr lang="en-US" b="1" dirty="0">
            <a:solidFill>
              <a:srgbClr val="C00000"/>
            </a:solidFill>
            <a:effectLst>
              <a:outerShdw blurRad="38100" dist="38100" dir="2700000" algn="tl">
                <a:srgbClr val="000000">
                  <a:alpha val="43137"/>
                </a:srgbClr>
              </a:outerShdw>
            </a:effectLst>
          </a:endParaRPr>
        </a:p>
      </dgm:t>
    </dgm:pt>
    <dgm:pt modelId="{DF1D2E5D-5FEC-4EC8-B616-37A3B70B725F}" type="parTrans" cxnId="{AE4251CE-1FDF-4C34-A897-B732AD434F6C}">
      <dgm:prSet/>
      <dgm:spPr/>
      <dgm:t>
        <a:bodyPr/>
        <a:lstStyle/>
        <a:p>
          <a:endParaRPr lang="en-US"/>
        </a:p>
      </dgm:t>
    </dgm:pt>
    <dgm:pt modelId="{5200183B-AC60-4BA0-A9CA-0283B3FA9BCC}" type="sibTrans" cxnId="{AE4251CE-1FDF-4C34-A897-B732AD434F6C}">
      <dgm:prSet/>
      <dgm:spPr/>
      <dgm:t>
        <a:bodyPr/>
        <a:lstStyle/>
        <a:p>
          <a:endParaRPr lang="en-US"/>
        </a:p>
      </dgm:t>
    </dgm:pt>
    <dgm:pt modelId="{73AF8481-86B1-43DA-951C-40FDA90ABCE6}">
      <dgm:prSet phldrT="[Text]" custT="1"/>
      <dgm:spPr/>
      <dgm:t>
        <a:bodyPr/>
        <a:lstStyle/>
        <a:p>
          <a:r>
            <a:rPr lang="en-US" sz="2800" b="0" i="0" dirty="0" err="1" smtClean="0">
              <a:solidFill>
                <a:schemeClr val="tx1"/>
              </a:solidFill>
              <a:effectLst>
                <a:outerShdw blurRad="38100" dist="38100" dir="2700000" algn="tl">
                  <a:srgbClr val="000000">
                    <a:alpha val="43137"/>
                  </a:srgbClr>
                </a:outerShdw>
              </a:effectLst>
            </a:rPr>
            <a:t>Hypertensie</a:t>
          </a:r>
          <a:endParaRPr lang="en-US" sz="2800" b="0" i="0" dirty="0">
            <a:solidFill>
              <a:schemeClr val="tx1"/>
            </a:solidFill>
            <a:effectLst>
              <a:outerShdw blurRad="38100" dist="38100" dir="2700000" algn="tl">
                <a:srgbClr val="000000">
                  <a:alpha val="43137"/>
                </a:srgbClr>
              </a:outerShdw>
            </a:effectLst>
          </a:endParaRPr>
        </a:p>
      </dgm:t>
    </dgm:pt>
    <dgm:pt modelId="{5C5CEA6C-B4FD-41A5-A6F7-2640F70609BB}" type="parTrans" cxnId="{DE8F4019-2A8E-489F-B520-8D8E8F833A05}">
      <dgm:prSet/>
      <dgm:spPr/>
      <dgm:t>
        <a:bodyPr/>
        <a:lstStyle/>
        <a:p>
          <a:endParaRPr lang="en-US"/>
        </a:p>
      </dgm:t>
    </dgm:pt>
    <dgm:pt modelId="{AC2D5A58-47A0-43C8-8BCB-14FF2F8FAE7E}" type="sibTrans" cxnId="{DE8F4019-2A8E-489F-B520-8D8E8F833A05}">
      <dgm:prSet/>
      <dgm:spPr/>
      <dgm:t>
        <a:bodyPr/>
        <a:lstStyle/>
        <a:p>
          <a:endParaRPr lang="en-US"/>
        </a:p>
      </dgm:t>
    </dgm:pt>
    <dgm:pt modelId="{DBF78EC7-EE00-4BE2-A589-0DF56B57118B}">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Dyslipidemie</a:t>
          </a:r>
          <a:endParaRPr lang="en-US" sz="2800" b="0" dirty="0">
            <a:solidFill>
              <a:schemeClr val="tx1"/>
            </a:solidFill>
            <a:effectLst>
              <a:outerShdw blurRad="38100" dist="38100" dir="2700000" algn="tl">
                <a:srgbClr val="000000">
                  <a:alpha val="43137"/>
                </a:srgbClr>
              </a:outerShdw>
            </a:effectLst>
          </a:endParaRPr>
        </a:p>
      </dgm:t>
    </dgm:pt>
    <dgm:pt modelId="{4061CE3E-D1C6-4222-BBDE-E3FAE93040CD}" type="parTrans" cxnId="{8BD94F3F-FEBB-42B2-BD58-B533B1EFC215}">
      <dgm:prSet/>
      <dgm:spPr/>
      <dgm:t>
        <a:bodyPr/>
        <a:lstStyle/>
        <a:p>
          <a:endParaRPr lang="en-US"/>
        </a:p>
      </dgm:t>
    </dgm:pt>
    <dgm:pt modelId="{3E5080B3-8A91-47DA-9F22-A41A027637B9}" type="sibTrans" cxnId="{8BD94F3F-FEBB-42B2-BD58-B533B1EFC215}">
      <dgm:prSet/>
      <dgm:spPr/>
      <dgm:t>
        <a:bodyPr/>
        <a:lstStyle/>
        <a:p>
          <a:endParaRPr lang="en-US"/>
        </a:p>
      </dgm:t>
    </dgm:pt>
    <dgm:pt modelId="{9B078300-3EBD-4824-8C69-B2AA59E30251}">
      <dgm:prSet phldrT="[Text]" custT="1"/>
      <dgm:spPr/>
      <dgm:t>
        <a:bodyPr/>
        <a:lstStyle/>
        <a:p>
          <a:r>
            <a:rPr lang="en-US" sz="2800" b="0" dirty="0" err="1" smtClean="0">
              <a:solidFill>
                <a:schemeClr val="tx1"/>
              </a:solidFill>
              <a:effectLst>
                <a:outerShdw blurRad="38100" dist="38100" dir="2700000" algn="tl">
                  <a:srgbClr val="000000">
                    <a:alpha val="43137"/>
                  </a:srgbClr>
                </a:outerShdw>
              </a:effectLst>
            </a:rPr>
            <a:t>Hyperglycemie</a:t>
          </a:r>
          <a:endParaRPr lang="en-US" sz="2800" b="0" dirty="0">
            <a:solidFill>
              <a:schemeClr val="tx1"/>
            </a:solidFill>
            <a:effectLst>
              <a:outerShdw blurRad="38100" dist="38100" dir="2700000" algn="tl">
                <a:srgbClr val="000000">
                  <a:alpha val="43137"/>
                </a:srgbClr>
              </a:outerShdw>
            </a:effectLst>
          </a:endParaRPr>
        </a:p>
      </dgm:t>
    </dgm:pt>
    <dgm:pt modelId="{B3A168B7-19AE-4A28-A3B3-B43F603A225A}" type="parTrans" cxnId="{1D35A953-BBDB-488B-80E7-15C970DACF5C}">
      <dgm:prSet/>
      <dgm:spPr/>
      <dgm:t>
        <a:bodyPr/>
        <a:lstStyle/>
        <a:p>
          <a:endParaRPr lang="en-US"/>
        </a:p>
      </dgm:t>
    </dgm:pt>
    <dgm:pt modelId="{34E3BECE-7781-4485-B28E-B3B918D8E7B7}" type="sibTrans" cxnId="{1D35A953-BBDB-488B-80E7-15C970DACF5C}">
      <dgm:prSet/>
      <dgm:spPr/>
      <dgm:t>
        <a:bodyPr/>
        <a:lstStyle/>
        <a:p>
          <a:endParaRPr lang="en-US"/>
        </a:p>
      </dgm:t>
    </dgm:pt>
    <dgm:pt modelId="{D3BD4FA1-3BAD-4A38-AB10-85F975FA75CE}">
      <dgm:prSet phldrT="[Text]" custT="1"/>
      <dgm:spPr/>
      <dgm:t>
        <a:bodyPr/>
        <a:lstStyle/>
        <a:p>
          <a:r>
            <a:rPr lang="en-US" sz="3200" b="1" i="0" dirty="0" err="1" smtClean="0">
              <a:solidFill>
                <a:schemeClr val="tx2"/>
              </a:solidFill>
              <a:effectLst>
                <a:outerShdw blurRad="38100" dist="38100" dir="2700000" algn="tl">
                  <a:srgbClr val="000000">
                    <a:alpha val="43137"/>
                  </a:srgbClr>
                </a:outerShdw>
              </a:effectLst>
            </a:rPr>
            <a:t>Plaatjes</a:t>
          </a:r>
          <a:r>
            <a:rPr lang="en-US" sz="3200" b="1" i="0" dirty="0" smtClean="0">
              <a:solidFill>
                <a:schemeClr val="tx2"/>
              </a:solidFill>
              <a:effectLst>
                <a:outerShdw blurRad="38100" dist="38100" dir="2700000" algn="tl">
                  <a:srgbClr val="000000">
                    <a:alpha val="43137"/>
                  </a:srgbClr>
                </a:outerShdw>
              </a:effectLst>
            </a:rPr>
            <a:t> </a:t>
          </a:r>
          <a:r>
            <a:rPr lang="en-US" sz="3200" b="1" i="0" dirty="0" err="1" smtClean="0">
              <a:solidFill>
                <a:schemeClr val="tx2"/>
              </a:solidFill>
              <a:effectLst>
                <a:outerShdw blurRad="38100" dist="38100" dir="2700000" algn="tl">
                  <a:srgbClr val="000000">
                    <a:alpha val="43137"/>
                  </a:srgbClr>
                </a:outerShdw>
              </a:effectLst>
            </a:rPr>
            <a:t>aggregatie/hypercoagulatie</a:t>
          </a:r>
          <a:endParaRPr lang="en-US" sz="3200" b="1" i="0" dirty="0">
            <a:solidFill>
              <a:schemeClr val="tx2"/>
            </a:solidFill>
            <a:effectLst>
              <a:outerShdw blurRad="38100" dist="38100" dir="2700000" algn="tl">
                <a:srgbClr val="000000">
                  <a:alpha val="43137"/>
                </a:srgbClr>
              </a:outerShdw>
            </a:effectLst>
          </a:endParaRPr>
        </a:p>
      </dgm:t>
    </dgm:pt>
    <dgm:pt modelId="{5299AC79-D4F1-467E-9B97-ABEF71B29D48}" type="parTrans" cxnId="{2629090C-326A-4F63-86D4-1B88ED48678A}">
      <dgm:prSet/>
      <dgm:spPr/>
      <dgm:t>
        <a:bodyPr/>
        <a:lstStyle/>
        <a:p>
          <a:endParaRPr lang="en-US"/>
        </a:p>
      </dgm:t>
    </dgm:pt>
    <dgm:pt modelId="{0E65DF6B-9F3E-4E5D-98F8-F540AF9A18DF}" type="sibTrans" cxnId="{2629090C-326A-4F63-86D4-1B88ED48678A}">
      <dgm:prSet/>
      <dgm:spPr/>
      <dgm:t>
        <a:bodyPr/>
        <a:lstStyle/>
        <a:p>
          <a:endParaRPr lang="en-US"/>
        </a:p>
      </dgm:t>
    </dgm:pt>
    <dgm:pt modelId="{99547516-4BCD-46B4-9399-CC23D0321663}" type="pres">
      <dgm:prSet presAssocID="{791965AD-1EAE-42E2-A52F-8B6991713789}" presName="diagram" presStyleCnt="0">
        <dgm:presLayoutVars>
          <dgm:chMax val="1"/>
          <dgm:dir/>
          <dgm:animLvl val="ctr"/>
          <dgm:resizeHandles val="exact"/>
        </dgm:presLayoutVars>
      </dgm:prSet>
      <dgm:spPr/>
      <dgm:t>
        <a:bodyPr/>
        <a:lstStyle/>
        <a:p>
          <a:endParaRPr lang="en-US"/>
        </a:p>
      </dgm:t>
    </dgm:pt>
    <dgm:pt modelId="{EEF9270C-AC04-4F5C-B006-27394AC66C72}" type="pres">
      <dgm:prSet presAssocID="{791965AD-1EAE-42E2-A52F-8B6991713789}" presName="matrix" presStyleCnt="0"/>
      <dgm:spPr/>
    </dgm:pt>
    <dgm:pt modelId="{76FCEA65-0F12-4B72-A052-7DF765F379CA}" type="pres">
      <dgm:prSet presAssocID="{791965AD-1EAE-42E2-A52F-8B6991713789}" presName="tile1" presStyleLbl="node1" presStyleIdx="0" presStyleCnt="4" custLinFactNeighborX="-35576" custLinFactNeighborY="-11493"/>
      <dgm:spPr/>
      <dgm:t>
        <a:bodyPr/>
        <a:lstStyle/>
        <a:p>
          <a:endParaRPr lang="en-US"/>
        </a:p>
      </dgm:t>
    </dgm:pt>
    <dgm:pt modelId="{384E4E91-95F6-4DDB-923A-E6667B65D52B}" type="pres">
      <dgm:prSet presAssocID="{791965AD-1EAE-42E2-A52F-8B6991713789}" presName="tile1text" presStyleLbl="node1" presStyleIdx="0" presStyleCnt="4">
        <dgm:presLayoutVars>
          <dgm:chMax val="0"/>
          <dgm:chPref val="0"/>
          <dgm:bulletEnabled val="1"/>
        </dgm:presLayoutVars>
      </dgm:prSet>
      <dgm:spPr/>
      <dgm:t>
        <a:bodyPr/>
        <a:lstStyle/>
        <a:p>
          <a:endParaRPr lang="en-US"/>
        </a:p>
      </dgm:t>
    </dgm:pt>
    <dgm:pt modelId="{BC3C0ED1-5C02-44A4-9802-91772AC182E8}" type="pres">
      <dgm:prSet presAssocID="{791965AD-1EAE-42E2-A52F-8B6991713789}" presName="tile2" presStyleLbl="node1" presStyleIdx="1" presStyleCnt="4"/>
      <dgm:spPr/>
      <dgm:t>
        <a:bodyPr/>
        <a:lstStyle/>
        <a:p>
          <a:endParaRPr lang="en-US"/>
        </a:p>
      </dgm:t>
    </dgm:pt>
    <dgm:pt modelId="{C164730D-3449-4DB6-8528-07890E2FA39F}" type="pres">
      <dgm:prSet presAssocID="{791965AD-1EAE-42E2-A52F-8B6991713789}" presName="tile2text" presStyleLbl="node1" presStyleIdx="1" presStyleCnt="4">
        <dgm:presLayoutVars>
          <dgm:chMax val="0"/>
          <dgm:chPref val="0"/>
          <dgm:bulletEnabled val="1"/>
        </dgm:presLayoutVars>
      </dgm:prSet>
      <dgm:spPr/>
      <dgm:t>
        <a:bodyPr/>
        <a:lstStyle/>
        <a:p>
          <a:endParaRPr lang="en-US"/>
        </a:p>
      </dgm:t>
    </dgm:pt>
    <dgm:pt modelId="{46BA2A80-F884-4661-8A27-4992807C4139}" type="pres">
      <dgm:prSet presAssocID="{791965AD-1EAE-42E2-A52F-8B6991713789}" presName="tile3" presStyleLbl="node1" presStyleIdx="2" presStyleCnt="4"/>
      <dgm:spPr/>
      <dgm:t>
        <a:bodyPr/>
        <a:lstStyle/>
        <a:p>
          <a:endParaRPr lang="en-US"/>
        </a:p>
      </dgm:t>
    </dgm:pt>
    <dgm:pt modelId="{D14F0DBB-9A39-4EEB-8F23-8D70A5E3C61C}" type="pres">
      <dgm:prSet presAssocID="{791965AD-1EAE-42E2-A52F-8B6991713789}" presName="tile3text" presStyleLbl="node1" presStyleIdx="2" presStyleCnt="4">
        <dgm:presLayoutVars>
          <dgm:chMax val="0"/>
          <dgm:chPref val="0"/>
          <dgm:bulletEnabled val="1"/>
        </dgm:presLayoutVars>
      </dgm:prSet>
      <dgm:spPr/>
      <dgm:t>
        <a:bodyPr/>
        <a:lstStyle/>
        <a:p>
          <a:endParaRPr lang="en-US"/>
        </a:p>
      </dgm:t>
    </dgm:pt>
    <dgm:pt modelId="{E2F795B5-6E9F-4B9A-983E-D411E905AAFC}" type="pres">
      <dgm:prSet presAssocID="{791965AD-1EAE-42E2-A52F-8B6991713789}" presName="tile4" presStyleLbl="node1" presStyleIdx="3" presStyleCnt="4"/>
      <dgm:spPr/>
      <dgm:t>
        <a:bodyPr/>
        <a:lstStyle/>
        <a:p>
          <a:endParaRPr lang="en-US"/>
        </a:p>
      </dgm:t>
    </dgm:pt>
    <dgm:pt modelId="{A679B831-BFB3-4684-ACFF-74D6C930DC8C}" type="pres">
      <dgm:prSet presAssocID="{791965AD-1EAE-42E2-A52F-8B6991713789}" presName="tile4text" presStyleLbl="node1" presStyleIdx="3" presStyleCnt="4">
        <dgm:presLayoutVars>
          <dgm:chMax val="0"/>
          <dgm:chPref val="0"/>
          <dgm:bulletEnabled val="1"/>
        </dgm:presLayoutVars>
      </dgm:prSet>
      <dgm:spPr/>
      <dgm:t>
        <a:bodyPr/>
        <a:lstStyle/>
        <a:p>
          <a:endParaRPr lang="en-US"/>
        </a:p>
      </dgm:t>
    </dgm:pt>
    <dgm:pt modelId="{D2600C6E-78BD-40DA-BDD9-39094EC8B842}" type="pres">
      <dgm:prSet presAssocID="{791965AD-1EAE-42E2-A52F-8B6991713789}" presName="centerTile" presStyleLbl="fgShp" presStyleIdx="0" presStyleCnt="1">
        <dgm:presLayoutVars>
          <dgm:chMax val="0"/>
          <dgm:chPref val="0"/>
        </dgm:presLayoutVars>
      </dgm:prSet>
      <dgm:spPr/>
      <dgm:t>
        <a:bodyPr/>
        <a:lstStyle/>
        <a:p>
          <a:endParaRPr lang="en-US"/>
        </a:p>
      </dgm:t>
    </dgm:pt>
  </dgm:ptLst>
  <dgm:cxnLst>
    <dgm:cxn modelId="{97BD8DEB-11F4-FE47-BA84-6D2E0CBD1652}" type="presOf" srcId="{D3BD4FA1-3BAD-4A38-AB10-85F975FA75CE}" destId="{A679B831-BFB3-4684-ACFF-74D6C930DC8C}" srcOrd="1" destOrd="0" presId="urn:microsoft.com/office/officeart/2005/8/layout/matrix1"/>
    <dgm:cxn modelId="{B837BC39-2676-7440-82A3-3EB32262576A}" type="presOf" srcId="{73AF8481-86B1-43DA-951C-40FDA90ABCE6}" destId="{76FCEA65-0F12-4B72-A052-7DF765F379CA}" srcOrd="0" destOrd="0" presId="urn:microsoft.com/office/officeart/2005/8/layout/matrix1"/>
    <dgm:cxn modelId="{C371614D-899B-AC4C-BBD3-28984FB40667}" type="presOf" srcId="{DBF78EC7-EE00-4BE2-A589-0DF56B57118B}" destId="{C164730D-3449-4DB6-8528-07890E2FA39F}" srcOrd="1" destOrd="0" presId="urn:microsoft.com/office/officeart/2005/8/layout/matrix1"/>
    <dgm:cxn modelId="{F215883A-5141-2646-9D67-8A3A8587FBDC}" type="presOf" srcId="{3CD8B989-97AE-461B-93BA-0CD5D9744981}" destId="{D2600C6E-78BD-40DA-BDD9-39094EC8B842}" srcOrd="0" destOrd="0" presId="urn:microsoft.com/office/officeart/2005/8/layout/matrix1"/>
    <dgm:cxn modelId="{8BD94F3F-FEBB-42B2-BD58-B533B1EFC215}" srcId="{3CD8B989-97AE-461B-93BA-0CD5D9744981}" destId="{DBF78EC7-EE00-4BE2-A589-0DF56B57118B}" srcOrd="1" destOrd="0" parTransId="{4061CE3E-D1C6-4222-BBDE-E3FAE93040CD}" sibTransId="{3E5080B3-8A91-47DA-9F22-A41A027637B9}"/>
    <dgm:cxn modelId="{2736432B-B518-0144-B853-E468B657E6EA}" type="presOf" srcId="{9B078300-3EBD-4824-8C69-B2AA59E30251}" destId="{46BA2A80-F884-4661-8A27-4992807C4139}" srcOrd="0" destOrd="0" presId="urn:microsoft.com/office/officeart/2005/8/layout/matrix1"/>
    <dgm:cxn modelId="{2629090C-326A-4F63-86D4-1B88ED48678A}" srcId="{3CD8B989-97AE-461B-93BA-0CD5D9744981}" destId="{D3BD4FA1-3BAD-4A38-AB10-85F975FA75CE}" srcOrd="3" destOrd="0" parTransId="{5299AC79-D4F1-467E-9B97-ABEF71B29D48}" sibTransId="{0E65DF6B-9F3E-4E5D-98F8-F540AF9A18DF}"/>
    <dgm:cxn modelId="{4190C9C2-FB42-D043-BE23-53726ECE1A81}" type="presOf" srcId="{791965AD-1EAE-42E2-A52F-8B6991713789}" destId="{99547516-4BCD-46B4-9399-CC23D0321663}" srcOrd="0" destOrd="0" presId="urn:microsoft.com/office/officeart/2005/8/layout/matrix1"/>
    <dgm:cxn modelId="{DE8F4019-2A8E-489F-B520-8D8E8F833A05}" srcId="{3CD8B989-97AE-461B-93BA-0CD5D9744981}" destId="{73AF8481-86B1-43DA-951C-40FDA90ABCE6}" srcOrd="0" destOrd="0" parTransId="{5C5CEA6C-B4FD-41A5-A6F7-2640F70609BB}" sibTransId="{AC2D5A58-47A0-43C8-8BCB-14FF2F8FAE7E}"/>
    <dgm:cxn modelId="{A18ADDDB-C16A-6E4B-AA02-1530FB6824EA}" type="presOf" srcId="{73AF8481-86B1-43DA-951C-40FDA90ABCE6}" destId="{384E4E91-95F6-4DDB-923A-E6667B65D52B}" srcOrd="1" destOrd="0" presId="urn:microsoft.com/office/officeart/2005/8/layout/matrix1"/>
    <dgm:cxn modelId="{AE4251CE-1FDF-4C34-A897-B732AD434F6C}" srcId="{791965AD-1EAE-42E2-A52F-8B6991713789}" destId="{3CD8B989-97AE-461B-93BA-0CD5D9744981}" srcOrd="0" destOrd="0" parTransId="{DF1D2E5D-5FEC-4EC8-B616-37A3B70B725F}" sibTransId="{5200183B-AC60-4BA0-A9CA-0283B3FA9BCC}"/>
    <dgm:cxn modelId="{A2DADC5A-5379-1B40-BE5D-3D4061B2EC7A}" type="presOf" srcId="{DBF78EC7-EE00-4BE2-A589-0DF56B57118B}" destId="{BC3C0ED1-5C02-44A4-9802-91772AC182E8}" srcOrd="0" destOrd="0" presId="urn:microsoft.com/office/officeart/2005/8/layout/matrix1"/>
    <dgm:cxn modelId="{E46F038A-78A4-B646-97B8-259E6310CF2B}" type="presOf" srcId="{9B078300-3EBD-4824-8C69-B2AA59E30251}" destId="{D14F0DBB-9A39-4EEB-8F23-8D70A5E3C61C}" srcOrd="1" destOrd="0" presId="urn:microsoft.com/office/officeart/2005/8/layout/matrix1"/>
    <dgm:cxn modelId="{1D35A953-BBDB-488B-80E7-15C970DACF5C}" srcId="{3CD8B989-97AE-461B-93BA-0CD5D9744981}" destId="{9B078300-3EBD-4824-8C69-B2AA59E30251}" srcOrd="2" destOrd="0" parTransId="{B3A168B7-19AE-4A28-A3B3-B43F603A225A}" sibTransId="{34E3BECE-7781-4485-B28E-B3B918D8E7B7}"/>
    <dgm:cxn modelId="{CD371DC3-8579-D641-AF3D-9CB96E99917F}" type="presOf" srcId="{D3BD4FA1-3BAD-4A38-AB10-85F975FA75CE}" destId="{E2F795B5-6E9F-4B9A-983E-D411E905AAFC}" srcOrd="0" destOrd="0" presId="urn:microsoft.com/office/officeart/2005/8/layout/matrix1"/>
    <dgm:cxn modelId="{F6A34D39-F240-D74B-8EA2-EB072711F7A2}" type="presParOf" srcId="{99547516-4BCD-46B4-9399-CC23D0321663}" destId="{EEF9270C-AC04-4F5C-B006-27394AC66C72}" srcOrd="0" destOrd="0" presId="urn:microsoft.com/office/officeart/2005/8/layout/matrix1"/>
    <dgm:cxn modelId="{3F3F6B8D-1FFD-E44F-B491-E1A8D1F7205C}" type="presParOf" srcId="{EEF9270C-AC04-4F5C-B006-27394AC66C72}" destId="{76FCEA65-0F12-4B72-A052-7DF765F379CA}" srcOrd="0" destOrd="0" presId="urn:microsoft.com/office/officeart/2005/8/layout/matrix1"/>
    <dgm:cxn modelId="{F6338B11-F195-1445-9E43-5C61765CAA5A}" type="presParOf" srcId="{EEF9270C-AC04-4F5C-B006-27394AC66C72}" destId="{384E4E91-95F6-4DDB-923A-E6667B65D52B}" srcOrd="1" destOrd="0" presId="urn:microsoft.com/office/officeart/2005/8/layout/matrix1"/>
    <dgm:cxn modelId="{8E336C95-0523-E74F-99B4-A0B2B84EF164}" type="presParOf" srcId="{EEF9270C-AC04-4F5C-B006-27394AC66C72}" destId="{BC3C0ED1-5C02-44A4-9802-91772AC182E8}" srcOrd="2" destOrd="0" presId="urn:microsoft.com/office/officeart/2005/8/layout/matrix1"/>
    <dgm:cxn modelId="{2572A333-FA04-5E40-B835-1B125F776679}" type="presParOf" srcId="{EEF9270C-AC04-4F5C-B006-27394AC66C72}" destId="{C164730D-3449-4DB6-8528-07890E2FA39F}" srcOrd="3" destOrd="0" presId="urn:microsoft.com/office/officeart/2005/8/layout/matrix1"/>
    <dgm:cxn modelId="{0E905FD0-55D3-A647-B960-3495B2987487}" type="presParOf" srcId="{EEF9270C-AC04-4F5C-B006-27394AC66C72}" destId="{46BA2A80-F884-4661-8A27-4992807C4139}" srcOrd="4" destOrd="0" presId="urn:microsoft.com/office/officeart/2005/8/layout/matrix1"/>
    <dgm:cxn modelId="{CE36267C-EFA4-7B45-AB44-D2D8F910BA42}" type="presParOf" srcId="{EEF9270C-AC04-4F5C-B006-27394AC66C72}" destId="{D14F0DBB-9A39-4EEB-8F23-8D70A5E3C61C}" srcOrd="5" destOrd="0" presId="urn:microsoft.com/office/officeart/2005/8/layout/matrix1"/>
    <dgm:cxn modelId="{367EFA60-BA7B-4344-A702-55536EDDBBEC}" type="presParOf" srcId="{EEF9270C-AC04-4F5C-B006-27394AC66C72}" destId="{E2F795B5-6E9F-4B9A-983E-D411E905AAFC}" srcOrd="6" destOrd="0" presId="urn:microsoft.com/office/officeart/2005/8/layout/matrix1"/>
    <dgm:cxn modelId="{777CE974-EE7F-0542-89EE-5D0498DDBA55}" type="presParOf" srcId="{EEF9270C-AC04-4F5C-B006-27394AC66C72}" destId="{A679B831-BFB3-4684-ACFF-74D6C930DC8C}" srcOrd="7" destOrd="0" presId="urn:microsoft.com/office/officeart/2005/8/layout/matrix1"/>
    <dgm:cxn modelId="{EBC68841-385A-9247-BFEA-DB589258D8B7}" type="presParOf" srcId="{99547516-4BCD-46B4-9399-CC23D0321663}" destId="{D2600C6E-78BD-40DA-BDD9-39094EC8B8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CEA65-0F12-4B72-A052-7DF765F379CA}">
      <dsp:nvSpPr>
        <dsp:cNvPr id="0" name=""/>
        <dsp:cNvSpPr/>
      </dsp:nvSpPr>
      <dsp:spPr>
        <a:xfrm rot="16200000">
          <a:off x="589364" y="-589364"/>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2"/>
              </a:solidFill>
              <a:effectLst>
                <a:outerShdw blurRad="38100" dist="38100" dir="2700000" algn="tl">
                  <a:srgbClr val="000000">
                    <a:alpha val="43137"/>
                  </a:srgbClr>
                </a:outerShdw>
              </a:effectLst>
            </a:rPr>
            <a:t>Hypertensie</a:t>
          </a:r>
          <a:endParaRPr lang="en-US" sz="2800" b="1" kern="1200" dirty="0">
            <a:solidFill>
              <a:schemeClr val="tx2"/>
            </a:solidFill>
            <a:effectLst>
              <a:outerShdw blurRad="38100" dist="38100" dir="2700000" algn="tl">
                <a:srgbClr val="000000">
                  <a:alpha val="43137"/>
                </a:srgbClr>
              </a:outerShdw>
            </a:effectLst>
          </a:endParaRPr>
        </a:p>
      </dsp:txBody>
      <dsp:txXfrm rot="16200000">
        <a:off x="977808" y="-977808"/>
        <a:ext cx="2330664" cy="4286282"/>
      </dsp:txXfrm>
    </dsp:sp>
    <dsp:sp modelId="{BC3C0ED1-5C02-44A4-9802-91772AC182E8}">
      <dsp:nvSpPr>
        <dsp:cNvPr id="0" name=""/>
        <dsp:cNvSpPr/>
      </dsp:nvSpPr>
      <dsp:spPr>
        <a:xfrm>
          <a:off x="4286282" y="0"/>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Dyslipidemie</a:t>
          </a:r>
          <a:endParaRPr lang="en-US" sz="2800" b="0" kern="1200" dirty="0">
            <a:solidFill>
              <a:schemeClr val="tx1"/>
            </a:solidFill>
            <a:effectLst>
              <a:outerShdw blurRad="38100" dist="38100" dir="2700000" algn="tl">
                <a:srgbClr val="000000">
                  <a:alpha val="43137"/>
                </a:srgbClr>
              </a:outerShdw>
            </a:effectLst>
          </a:endParaRPr>
        </a:p>
      </dsp:txBody>
      <dsp:txXfrm>
        <a:off x="4286282" y="0"/>
        <a:ext cx="4286282" cy="2330664"/>
      </dsp:txXfrm>
    </dsp:sp>
    <dsp:sp modelId="{46BA2A80-F884-4661-8A27-4992807C4139}">
      <dsp:nvSpPr>
        <dsp:cNvPr id="0" name=""/>
        <dsp:cNvSpPr/>
      </dsp:nvSpPr>
      <dsp:spPr>
        <a:xfrm rot="10800000">
          <a:off x="0" y="3107553"/>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Hyperglycemie</a:t>
          </a:r>
          <a:endParaRPr lang="en-US" sz="2800" b="0" kern="1200" dirty="0">
            <a:solidFill>
              <a:schemeClr val="tx1"/>
            </a:solidFill>
            <a:effectLst>
              <a:outerShdw blurRad="38100" dist="38100" dir="2700000" algn="tl">
                <a:srgbClr val="000000">
                  <a:alpha val="43137"/>
                </a:srgbClr>
              </a:outerShdw>
            </a:effectLst>
          </a:endParaRPr>
        </a:p>
      </dsp:txBody>
      <dsp:txXfrm rot="10800000">
        <a:off x="0" y="3884441"/>
        <a:ext cx="4286282" cy="2330664"/>
      </dsp:txXfrm>
    </dsp:sp>
    <dsp:sp modelId="{E2F795B5-6E9F-4B9A-983E-D411E905AAFC}">
      <dsp:nvSpPr>
        <dsp:cNvPr id="0" name=""/>
        <dsp:cNvSpPr/>
      </dsp:nvSpPr>
      <dsp:spPr>
        <a:xfrm rot="5400000">
          <a:off x="4875646" y="2518188"/>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kern="1200" dirty="0" err="1" smtClean="0">
              <a:solidFill>
                <a:schemeClr val="tx1"/>
              </a:solidFill>
              <a:effectLst>
                <a:outerShdw blurRad="38100" dist="38100" dir="2700000" algn="tl">
                  <a:srgbClr val="000000">
                    <a:alpha val="43137"/>
                  </a:srgbClr>
                </a:outerShdw>
              </a:effectLst>
            </a:rPr>
            <a:t>Plaatjes</a:t>
          </a:r>
          <a:r>
            <a:rPr lang="en-US" sz="3200" b="0" kern="1200" dirty="0" smtClean="0">
              <a:solidFill>
                <a:schemeClr val="tx1"/>
              </a:solidFill>
              <a:effectLst>
                <a:outerShdw blurRad="38100" dist="38100" dir="2700000" algn="tl">
                  <a:srgbClr val="000000">
                    <a:alpha val="43137"/>
                  </a:srgbClr>
                </a:outerShdw>
              </a:effectLst>
            </a:rPr>
            <a:t> </a:t>
          </a:r>
          <a:r>
            <a:rPr lang="en-US" sz="3200" b="0" kern="1200" dirty="0" err="1" smtClean="0">
              <a:solidFill>
                <a:schemeClr val="tx1"/>
              </a:solidFill>
              <a:effectLst>
                <a:outerShdw blurRad="38100" dist="38100" dir="2700000" algn="tl">
                  <a:srgbClr val="000000">
                    <a:alpha val="43137"/>
                  </a:srgbClr>
                </a:outerShdw>
              </a:effectLst>
            </a:rPr>
            <a:t>aggregatie/hypercoagulatie</a:t>
          </a:r>
          <a:endParaRPr lang="en-US" sz="3200" b="0" kern="1200" dirty="0">
            <a:solidFill>
              <a:schemeClr val="tx1"/>
            </a:solidFill>
            <a:effectLst>
              <a:outerShdw blurRad="38100" dist="38100" dir="2700000" algn="tl">
                <a:srgbClr val="000000">
                  <a:alpha val="43137"/>
                </a:srgbClr>
              </a:outerShdw>
            </a:effectLst>
          </a:endParaRPr>
        </a:p>
      </dsp:txBody>
      <dsp:txXfrm rot="5400000">
        <a:off x="5264090" y="2906632"/>
        <a:ext cx="2330664" cy="4286282"/>
      </dsp:txXfrm>
    </dsp:sp>
    <dsp:sp modelId="{D2600C6E-78BD-40DA-BDD9-39094EC8B842}">
      <dsp:nvSpPr>
        <dsp:cNvPr id="0" name=""/>
        <dsp:cNvSpPr/>
      </dsp:nvSpPr>
      <dsp:spPr>
        <a:xfrm>
          <a:off x="3000397" y="2330664"/>
          <a:ext cx="2571769" cy="1553776"/>
        </a:xfrm>
        <a:prstGeom prst="round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err="1" smtClean="0">
              <a:solidFill>
                <a:srgbClr val="C00000"/>
              </a:solidFill>
              <a:effectLst>
                <a:outerShdw blurRad="38100" dist="38100" dir="2700000" algn="tl">
                  <a:srgbClr val="000000">
                    <a:alpha val="43137"/>
                  </a:srgbClr>
                </a:outerShdw>
              </a:effectLst>
            </a:rPr>
            <a:t>Wat</a:t>
          </a:r>
          <a:r>
            <a:rPr lang="en-US" sz="2200" b="1" kern="1200" dirty="0" smtClean="0">
              <a:solidFill>
                <a:srgbClr val="C00000"/>
              </a:solidFill>
              <a:effectLst>
                <a:outerShdw blurRad="38100" dist="38100" dir="2700000" algn="tl">
                  <a:srgbClr val="000000">
                    <a:alpha val="43137"/>
                  </a:srgbClr>
                </a:outerShdw>
              </a:effectLst>
            </a:rPr>
            <a:t> </a:t>
          </a:r>
          <a:r>
            <a:rPr lang="en-US" sz="2200" b="1" kern="1200" dirty="0" err="1" smtClean="0">
              <a:solidFill>
                <a:srgbClr val="C00000"/>
              </a:solidFill>
              <a:effectLst>
                <a:outerShdw blurRad="38100" dist="38100" dir="2700000" algn="tl">
                  <a:srgbClr val="000000">
                    <a:alpha val="43137"/>
                  </a:srgbClr>
                </a:outerShdw>
              </a:effectLst>
            </a:rPr>
            <a:t>dicteert</a:t>
          </a:r>
          <a:r>
            <a:rPr lang="en-US" sz="2200" b="1" kern="1200" dirty="0" smtClean="0">
              <a:solidFill>
                <a:srgbClr val="C00000"/>
              </a:solidFill>
              <a:effectLst>
                <a:outerShdw blurRad="38100" dist="38100" dir="2700000" algn="tl">
                  <a:srgbClr val="000000">
                    <a:alpha val="43137"/>
                  </a:srgbClr>
                </a:outerShdw>
              </a:effectLst>
            </a:rPr>
            <a:t> HVZ </a:t>
          </a:r>
          <a:r>
            <a:rPr lang="en-US" sz="2200" b="1" kern="1200" dirty="0" err="1" smtClean="0">
              <a:solidFill>
                <a:srgbClr val="C00000"/>
              </a:solidFill>
              <a:effectLst>
                <a:outerShdw blurRad="38100" dist="38100" dir="2700000" algn="tl">
                  <a:srgbClr val="000000">
                    <a:alpha val="43137"/>
                  </a:srgbClr>
                </a:outerShdw>
              </a:effectLst>
            </a:rPr>
            <a:t>risico</a:t>
          </a:r>
          <a:r>
            <a:rPr lang="en-US" sz="2200" b="1" kern="1200" dirty="0" smtClean="0">
              <a:solidFill>
                <a:srgbClr val="C00000"/>
              </a:solidFill>
              <a:effectLst>
                <a:outerShdw blurRad="38100" dist="38100" dir="2700000" algn="tl">
                  <a:srgbClr val="000000">
                    <a:alpha val="43137"/>
                  </a:srgbClr>
                </a:outerShdw>
              </a:effectLst>
            </a:rPr>
            <a:t> </a:t>
          </a:r>
          <a:r>
            <a:rPr lang="en-US" sz="2200" b="1" kern="1200" dirty="0" err="1" smtClean="0">
              <a:solidFill>
                <a:srgbClr val="C00000"/>
              </a:solidFill>
              <a:effectLst>
                <a:outerShdw blurRad="38100" dist="38100" dir="2700000" algn="tl">
                  <a:srgbClr val="000000">
                    <a:alpha val="43137"/>
                  </a:srgbClr>
                </a:outerShdw>
              </a:effectLst>
            </a:rPr>
            <a:t>factoren</a:t>
          </a:r>
          <a:r>
            <a:rPr lang="en-US" sz="2200" b="1" kern="1200" dirty="0" smtClean="0">
              <a:solidFill>
                <a:srgbClr val="C00000"/>
              </a:solidFill>
              <a:effectLst>
                <a:outerShdw blurRad="38100" dist="38100" dir="2700000" algn="tl">
                  <a:srgbClr val="000000">
                    <a:alpha val="43137"/>
                  </a:srgbClr>
                </a:outerShdw>
              </a:effectLst>
            </a:rPr>
            <a:t> in DM?</a:t>
          </a:r>
          <a:endParaRPr lang="en-US" sz="2200" b="1" kern="1200" dirty="0">
            <a:solidFill>
              <a:srgbClr val="C00000"/>
            </a:solidFill>
            <a:effectLst>
              <a:outerShdw blurRad="38100" dist="38100" dir="2700000" algn="tl">
                <a:srgbClr val="000000">
                  <a:alpha val="43137"/>
                </a:srgbClr>
              </a:outerShdw>
            </a:effectLst>
          </a:endParaRPr>
        </a:p>
      </dsp:txBody>
      <dsp:txXfrm>
        <a:off x="3000397" y="2330664"/>
        <a:ext cx="2571769" cy="15537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CEA65-0F12-4B72-A052-7DF765F379CA}">
      <dsp:nvSpPr>
        <dsp:cNvPr id="0" name=""/>
        <dsp:cNvSpPr/>
      </dsp:nvSpPr>
      <dsp:spPr>
        <a:xfrm rot="16200000">
          <a:off x="589364" y="-589364"/>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err="1" smtClean="0">
              <a:solidFill>
                <a:schemeClr val="tx1"/>
              </a:solidFill>
              <a:effectLst>
                <a:outerShdw blurRad="38100" dist="38100" dir="2700000" algn="tl">
                  <a:srgbClr val="000000">
                    <a:alpha val="43137"/>
                  </a:srgbClr>
                </a:outerShdw>
              </a:effectLst>
            </a:rPr>
            <a:t>Hypertensie</a:t>
          </a:r>
          <a:endParaRPr lang="en-US" sz="2800" b="0" i="0" kern="1200" dirty="0">
            <a:solidFill>
              <a:schemeClr val="tx1"/>
            </a:solidFill>
            <a:effectLst>
              <a:outerShdw blurRad="38100" dist="38100" dir="2700000" algn="tl">
                <a:srgbClr val="000000">
                  <a:alpha val="43137"/>
                </a:srgbClr>
              </a:outerShdw>
            </a:effectLst>
          </a:endParaRPr>
        </a:p>
      </dsp:txBody>
      <dsp:txXfrm rot="16200000">
        <a:off x="977808" y="-977808"/>
        <a:ext cx="2330664" cy="4286282"/>
      </dsp:txXfrm>
    </dsp:sp>
    <dsp:sp modelId="{BC3C0ED1-5C02-44A4-9802-91772AC182E8}">
      <dsp:nvSpPr>
        <dsp:cNvPr id="0" name=""/>
        <dsp:cNvSpPr/>
      </dsp:nvSpPr>
      <dsp:spPr>
        <a:xfrm>
          <a:off x="4286282" y="0"/>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0" kern="1200" dirty="0" err="1" smtClean="0">
              <a:solidFill>
                <a:schemeClr val="tx2"/>
              </a:solidFill>
              <a:effectLst>
                <a:outerShdw blurRad="38100" dist="38100" dir="2700000" algn="tl">
                  <a:srgbClr val="000000">
                    <a:alpha val="43137"/>
                  </a:srgbClr>
                </a:outerShdw>
              </a:effectLst>
            </a:rPr>
            <a:t>Dyslipidemie</a:t>
          </a:r>
          <a:endParaRPr lang="en-US" sz="2800" b="1" i="0" kern="1200" dirty="0">
            <a:solidFill>
              <a:schemeClr val="tx2"/>
            </a:solidFill>
            <a:effectLst>
              <a:outerShdw blurRad="38100" dist="38100" dir="2700000" algn="tl">
                <a:srgbClr val="000000">
                  <a:alpha val="43137"/>
                </a:srgbClr>
              </a:outerShdw>
            </a:effectLst>
          </a:endParaRPr>
        </a:p>
      </dsp:txBody>
      <dsp:txXfrm>
        <a:off x="4286282" y="0"/>
        <a:ext cx="4286282" cy="2330664"/>
      </dsp:txXfrm>
    </dsp:sp>
    <dsp:sp modelId="{46BA2A80-F884-4661-8A27-4992807C4139}">
      <dsp:nvSpPr>
        <dsp:cNvPr id="0" name=""/>
        <dsp:cNvSpPr/>
      </dsp:nvSpPr>
      <dsp:spPr>
        <a:xfrm rot="10800000">
          <a:off x="0" y="3107553"/>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Hyperglycemie</a:t>
          </a:r>
          <a:endParaRPr lang="en-US" sz="2800" b="0" kern="1200" dirty="0">
            <a:solidFill>
              <a:schemeClr val="tx1"/>
            </a:solidFill>
            <a:effectLst>
              <a:outerShdw blurRad="38100" dist="38100" dir="2700000" algn="tl">
                <a:srgbClr val="000000">
                  <a:alpha val="43137"/>
                </a:srgbClr>
              </a:outerShdw>
            </a:effectLst>
          </a:endParaRPr>
        </a:p>
      </dsp:txBody>
      <dsp:txXfrm rot="10800000">
        <a:off x="0" y="3884441"/>
        <a:ext cx="4286282" cy="2330664"/>
      </dsp:txXfrm>
    </dsp:sp>
    <dsp:sp modelId="{E2F795B5-6E9F-4B9A-983E-D411E905AAFC}">
      <dsp:nvSpPr>
        <dsp:cNvPr id="0" name=""/>
        <dsp:cNvSpPr/>
      </dsp:nvSpPr>
      <dsp:spPr>
        <a:xfrm rot="5400000">
          <a:off x="4875646" y="2518188"/>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kern="1200" dirty="0" err="1" smtClean="0">
              <a:solidFill>
                <a:schemeClr val="tx1"/>
              </a:solidFill>
              <a:effectLst>
                <a:outerShdw blurRad="38100" dist="38100" dir="2700000" algn="tl">
                  <a:srgbClr val="000000">
                    <a:alpha val="43137"/>
                  </a:srgbClr>
                </a:outerShdw>
              </a:effectLst>
            </a:rPr>
            <a:t>Plaatjes</a:t>
          </a:r>
          <a:r>
            <a:rPr lang="en-US" sz="3200" b="0" kern="1200" dirty="0" smtClean="0">
              <a:solidFill>
                <a:schemeClr val="tx1"/>
              </a:solidFill>
              <a:effectLst>
                <a:outerShdw blurRad="38100" dist="38100" dir="2700000" algn="tl">
                  <a:srgbClr val="000000">
                    <a:alpha val="43137"/>
                  </a:srgbClr>
                </a:outerShdw>
              </a:effectLst>
            </a:rPr>
            <a:t> </a:t>
          </a:r>
          <a:r>
            <a:rPr lang="en-US" sz="3200" b="0" kern="1200" dirty="0" err="1" smtClean="0">
              <a:solidFill>
                <a:schemeClr val="tx1"/>
              </a:solidFill>
              <a:effectLst>
                <a:outerShdw blurRad="38100" dist="38100" dir="2700000" algn="tl">
                  <a:srgbClr val="000000">
                    <a:alpha val="43137"/>
                  </a:srgbClr>
                </a:outerShdw>
              </a:effectLst>
            </a:rPr>
            <a:t>aggregatie/hypercoagulatie</a:t>
          </a:r>
          <a:endParaRPr lang="en-US" sz="3200" b="0" kern="1200" dirty="0">
            <a:solidFill>
              <a:schemeClr val="tx1"/>
            </a:solidFill>
            <a:effectLst>
              <a:outerShdw blurRad="38100" dist="38100" dir="2700000" algn="tl">
                <a:srgbClr val="000000">
                  <a:alpha val="43137"/>
                </a:srgbClr>
              </a:outerShdw>
            </a:effectLst>
          </a:endParaRPr>
        </a:p>
      </dsp:txBody>
      <dsp:txXfrm rot="5400000">
        <a:off x="5264090" y="2906632"/>
        <a:ext cx="2330664" cy="4286282"/>
      </dsp:txXfrm>
    </dsp:sp>
    <dsp:sp modelId="{D2600C6E-78BD-40DA-BDD9-39094EC8B842}">
      <dsp:nvSpPr>
        <dsp:cNvPr id="0" name=""/>
        <dsp:cNvSpPr/>
      </dsp:nvSpPr>
      <dsp:spPr>
        <a:xfrm>
          <a:off x="3000397" y="2330664"/>
          <a:ext cx="2571769" cy="1553776"/>
        </a:xfrm>
        <a:prstGeom prst="round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effectLst>
                <a:outerShdw blurRad="38100" dist="38100" dir="2700000" algn="tl">
                  <a:srgbClr val="000000">
                    <a:alpha val="43137"/>
                  </a:srgbClr>
                </a:outerShdw>
              </a:effectLst>
            </a:rPr>
            <a:t>HVZ </a:t>
          </a:r>
          <a:r>
            <a:rPr lang="en-US" sz="2800" b="1" kern="1200" dirty="0" err="1" smtClean="0">
              <a:solidFill>
                <a:srgbClr val="C00000"/>
              </a:solidFill>
              <a:effectLst>
                <a:outerShdw blurRad="38100" dist="38100" dir="2700000" algn="tl">
                  <a:srgbClr val="000000">
                    <a:alpha val="43137"/>
                  </a:srgbClr>
                </a:outerShdw>
              </a:effectLst>
            </a:rPr>
            <a:t>risico</a:t>
          </a:r>
          <a:r>
            <a:rPr lang="en-US" sz="2800" b="1" kern="1200" dirty="0" smtClean="0">
              <a:solidFill>
                <a:srgbClr val="C00000"/>
              </a:solidFill>
              <a:effectLst>
                <a:outerShdw blurRad="38100" dist="38100" dir="2700000" algn="tl">
                  <a:srgbClr val="000000">
                    <a:alpha val="43137"/>
                  </a:srgbClr>
                </a:outerShdw>
              </a:effectLst>
            </a:rPr>
            <a:t> </a:t>
          </a:r>
          <a:r>
            <a:rPr lang="en-US" sz="2800" b="1" kern="1200" dirty="0" err="1" smtClean="0">
              <a:solidFill>
                <a:srgbClr val="C00000"/>
              </a:solidFill>
              <a:effectLst>
                <a:outerShdw blurRad="38100" dist="38100" dir="2700000" algn="tl">
                  <a:srgbClr val="000000">
                    <a:alpha val="43137"/>
                  </a:srgbClr>
                </a:outerShdw>
              </a:effectLst>
            </a:rPr>
            <a:t>factoren</a:t>
          </a:r>
          <a:r>
            <a:rPr lang="en-US" sz="2800" b="1" kern="1200" dirty="0" smtClean="0">
              <a:solidFill>
                <a:srgbClr val="C00000"/>
              </a:solidFill>
              <a:effectLst>
                <a:outerShdw blurRad="38100" dist="38100" dir="2700000" algn="tl">
                  <a:srgbClr val="000000">
                    <a:alpha val="43137"/>
                  </a:srgbClr>
                </a:outerShdw>
              </a:effectLst>
            </a:rPr>
            <a:t> in DM</a:t>
          </a:r>
          <a:endParaRPr lang="en-US" sz="2800" b="1" kern="1200" dirty="0">
            <a:solidFill>
              <a:srgbClr val="C00000"/>
            </a:solidFill>
            <a:effectLst>
              <a:outerShdw blurRad="38100" dist="38100" dir="2700000" algn="tl">
                <a:srgbClr val="000000">
                  <a:alpha val="43137"/>
                </a:srgbClr>
              </a:outerShdw>
            </a:effectLst>
          </a:endParaRPr>
        </a:p>
      </dsp:txBody>
      <dsp:txXfrm>
        <a:off x="3000397" y="2330664"/>
        <a:ext cx="2571769" cy="15537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CEA65-0F12-4B72-A052-7DF765F379CA}">
      <dsp:nvSpPr>
        <dsp:cNvPr id="0" name=""/>
        <dsp:cNvSpPr/>
      </dsp:nvSpPr>
      <dsp:spPr>
        <a:xfrm rot="16200000">
          <a:off x="589364" y="-589364"/>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err="1" smtClean="0">
              <a:solidFill>
                <a:schemeClr val="tx1"/>
              </a:solidFill>
              <a:effectLst>
                <a:outerShdw blurRad="38100" dist="38100" dir="2700000" algn="tl">
                  <a:srgbClr val="000000">
                    <a:alpha val="43137"/>
                  </a:srgbClr>
                </a:outerShdw>
              </a:effectLst>
            </a:rPr>
            <a:t>Hypertensie</a:t>
          </a:r>
          <a:endParaRPr lang="en-US" sz="2800" b="0" i="0" kern="1200" dirty="0">
            <a:solidFill>
              <a:schemeClr val="tx1"/>
            </a:solidFill>
            <a:effectLst>
              <a:outerShdw blurRad="38100" dist="38100" dir="2700000" algn="tl">
                <a:srgbClr val="000000">
                  <a:alpha val="43137"/>
                </a:srgbClr>
              </a:outerShdw>
            </a:effectLst>
          </a:endParaRPr>
        </a:p>
      </dsp:txBody>
      <dsp:txXfrm rot="16200000">
        <a:off x="977808" y="-977808"/>
        <a:ext cx="2330664" cy="4286282"/>
      </dsp:txXfrm>
    </dsp:sp>
    <dsp:sp modelId="{BC3C0ED1-5C02-44A4-9802-91772AC182E8}">
      <dsp:nvSpPr>
        <dsp:cNvPr id="0" name=""/>
        <dsp:cNvSpPr/>
      </dsp:nvSpPr>
      <dsp:spPr>
        <a:xfrm>
          <a:off x="4286282" y="0"/>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Dyslipidemie</a:t>
          </a:r>
          <a:endParaRPr lang="en-US" sz="2800" b="0" kern="1200" dirty="0">
            <a:solidFill>
              <a:schemeClr val="tx1"/>
            </a:solidFill>
            <a:effectLst>
              <a:outerShdw blurRad="38100" dist="38100" dir="2700000" algn="tl">
                <a:srgbClr val="000000">
                  <a:alpha val="43137"/>
                </a:srgbClr>
              </a:outerShdw>
            </a:effectLst>
          </a:endParaRPr>
        </a:p>
      </dsp:txBody>
      <dsp:txXfrm>
        <a:off x="4286282" y="0"/>
        <a:ext cx="4286282" cy="2330664"/>
      </dsp:txXfrm>
    </dsp:sp>
    <dsp:sp modelId="{46BA2A80-F884-4661-8A27-4992807C4139}">
      <dsp:nvSpPr>
        <dsp:cNvPr id="0" name=""/>
        <dsp:cNvSpPr/>
      </dsp:nvSpPr>
      <dsp:spPr>
        <a:xfrm rot="10800000">
          <a:off x="0" y="3107553"/>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i="0" kern="1200" dirty="0" err="1" smtClean="0">
              <a:solidFill>
                <a:schemeClr val="tx2"/>
              </a:solidFill>
              <a:effectLst>
                <a:outerShdw blurRad="38100" dist="38100" dir="2700000" algn="tl">
                  <a:srgbClr val="000000">
                    <a:alpha val="43137"/>
                  </a:srgbClr>
                </a:outerShdw>
              </a:effectLst>
            </a:rPr>
            <a:t>Hyperglycemie</a:t>
          </a:r>
          <a:endParaRPr lang="en-US" sz="2800" b="1" i="0" kern="1200" dirty="0">
            <a:solidFill>
              <a:schemeClr val="tx2"/>
            </a:solidFill>
            <a:effectLst>
              <a:outerShdw blurRad="38100" dist="38100" dir="2700000" algn="tl">
                <a:srgbClr val="000000">
                  <a:alpha val="43137"/>
                </a:srgbClr>
              </a:outerShdw>
            </a:effectLst>
          </a:endParaRPr>
        </a:p>
      </dsp:txBody>
      <dsp:txXfrm rot="10800000">
        <a:off x="0" y="3884441"/>
        <a:ext cx="4286282" cy="2330664"/>
      </dsp:txXfrm>
    </dsp:sp>
    <dsp:sp modelId="{E2F795B5-6E9F-4B9A-983E-D411E905AAFC}">
      <dsp:nvSpPr>
        <dsp:cNvPr id="0" name=""/>
        <dsp:cNvSpPr/>
      </dsp:nvSpPr>
      <dsp:spPr>
        <a:xfrm rot="5400000">
          <a:off x="4875646" y="2518188"/>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kern="1200" dirty="0" err="1" smtClean="0">
              <a:solidFill>
                <a:schemeClr val="tx1"/>
              </a:solidFill>
              <a:effectLst>
                <a:outerShdw blurRad="38100" dist="38100" dir="2700000" algn="tl">
                  <a:srgbClr val="000000">
                    <a:alpha val="43137"/>
                  </a:srgbClr>
                </a:outerShdw>
              </a:effectLst>
            </a:rPr>
            <a:t>Plaatjes</a:t>
          </a:r>
          <a:r>
            <a:rPr lang="en-US" sz="3200" b="0" kern="1200" dirty="0" smtClean="0">
              <a:solidFill>
                <a:schemeClr val="tx1"/>
              </a:solidFill>
              <a:effectLst>
                <a:outerShdw blurRad="38100" dist="38100" dir="2700000" algn="tl">
                  <a:srgbClr val="000000">
                    <a:alpha val="43137"/>
                  </a:srgbClr>
                </a:outerShdw>
              </a:effectLst>
            </a:rPr>
            <a:t> </a:t>
          </a:r>
          <a:r>
            <a:rPr lang="en-US" sz="3200" b="0" kern="1200" dirty="0" err="1" smtClean="0">
              <a:solidFill>
                <a:schemeClr val="tx1"/>
              </a:solidFill>
              <a:effectLst>
                <a:outerShdw blurRad="38100" dist="38100" dir="2700000" algn="tl">
                  <a:srgbClr val="000000">
                    <a:alpha val="43137"/>
                  </a:srgbClr>
                </a:outerShdw>
              </a:effectLst>
            </a:rPr>
            <a:t>aggregatie/hypercoagulatie</a:t>
          </a:r>
          <a:endParaRPr lang="en-US" sz="3200" b="0" kern="1200" dirty="0">
            <a:solidFill>
              <a:schemeClr val="tx1"/>
            </a:solidFill>
            <a:effectLst>
              <a:outerShdw blurRad="38100" dist="38100" dir="2700000" algn="tl">
                <a:srgbClr val="000000">
                  <a:alpha val="43137"/>
                </a:srgbClr>
              </a:outerShdw>
            </a:effectLst>
          </a:endParaRPr>
        </a:p>
      </dsp:txBody>
      <dsp:txXfrm rot="5400000">
        <a:off x="5264090" y="2906632"/>
        <a:ext cx="2330664" cy="4286282"/>
      </dsp:txXfrm>
    </dsp:sp>
    <dsp:sp modelId="{D2600C6E-78BD-40DA-BDD9-39094EC8B842}">
      <dsp:nvSpPr>
        <dsp:cNvPr id="0" name=""/>
        <dsp:cNvSpPr/>
      </dsp:nvSpPr>
      <dsp:spPr>
        <a:xfrm>
          <a:off x="3000397" y="2330664"/>
          <a:ext cx="2571769" cy="1553776"/>
        </a:xfrm>
        <a:prstGeom prst="round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effectLst>
                <a:outerShdw blurRad="38100" dist="38100" dir="2700000" algn="tl">
                  <a:srgbClr val="000000">
                    <a:alpha val="43137"/>
                  </a:srgbClr>
                </a:outerShdw>
              </a:effectLst>
            </a:rPr>
            <a:t>HVZ </a:t>
          </a:r>
          <a:r>
            <a:rPr lang="en-US" sz="2800" b="1" kern="1200" dirty="0" err="1" smtClean="0">
              <a:solidFill>
                <a:srgbClr val="C00000"/>
              </a:solidFill>
              <a:effectLst>
                <a:outerShdw blurRad="38100" dist="38100" dir="2700000" algn="tl">
                  <a:srgbClr val="000000">
                    <a:alpha val="43137"/>
                  </a:srgbClr>
                </a:outerShdw>
              </a:effectLst>
            </a:rPr>
            <a:t>risico</a:t>
          </a:r>
          <a:r>
            <a:rPr lang="en-US" sz="2800" b="1" kern="1200" dirty="0" smtClean="0">
              <a:solidFill>
                <a:srgbClr val="C00000"/>
              </a:solidFill>
              <a:effectLst>
                <a:outerShdw blurRad="38100" dist="38100" dir="2700000" algn="tl">
                  <a:srgbClr val="000000">
                    <a:alpha val="43137"/>
                  </a:srgbClr>
                </a:outerShdw>
              </a:effectLst>
            </a:rPr>
            <a:t> </a:t>
          </a:r>
          <a:r>
            <a:rPr lang="en-US" sz="2800" b="1" kern="1200" dirty="0" err="1" smtClean="0">
              <a:solidFill>
                <a:srgbClr val="C00000"/>
              </a:solidFill>
              <a:effectLst>
                <a:outerShdw blurRad="38100" dist="38100" dir="2700000" algn="tl">
                  <a:srgbClr val="000000">
                    <a:alpha val="43137"/>
                  </a:srgbClr>
                </a:outerShdw>
              </a:effectLst>
            </a:rPr>
            <a:t>factoren</a:t>
          </a:r>
          <a:r>
            <a:rPr lang="en-US" sz="2800" b="1" kern="1200" dirty="0" smtClean="0">
              <a:solidFill>
                <a:srgbClr val="C00000"/>
              </a:solidFill>
              <a:effectLst>
                <a:outerShdw blurRad="38100" dist="38100" dir="2700000" algn="tl">
                  <a:srgbClr val="000000">
                    <a:alpha val="43137"/>
                  </a:srgbClr>
                </a:outerShdw>
              </a:effectLst>
            </a:rPr>
            <a:t> in DM</a:t>
          </a:r>
          <a:endParaRPr lang="en-US" sz="2800" b="1" kern="1200" dirty="0">
            <a:solidFill>
              <a:srgbClr val="C00000"/>
            </a:solidFill>
            <a:effectLst>
              <a:outerShdw blurRad="38100" dist="38100" dir="2700000" algn="tl">
                <a:srgbClr val="000000">
                  <a:alpha val="43137"/>
                </a:srgbClr>
              </a:outerShdw>
            </a:effectLst>
          </a:endParaRPr>
        </a:p>
      </dsp:txBody>
      <dsp:txXfrm>
        <a:off x="3000397" y="2330664"/>
        <a:ext cx="2571769" cy="155377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CEA65-0F12-4B72-A052-7DF765F379CA}">
      <dsp:nvSpPr>
        <dsp:cNvPr id="0" name=""/>
        <dsp:cNvSpPr/>
      </dsp:nvSpPr>
      <dsp:spPr>
        <a:xfrm rot="16200000">
          <a:off x="589364" y="-589364"/>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err="1" smtClean="0">
              <a:solidFill>
                <a:schemeClr val="tx1"/>
              </a:solidFill>
              <a:effectLst>
                <a:outerShdw blurRad="38100" dist="38100" dir="2700000" algn="tl">
                  <a:srgbClr val="000000">
                    <a:alpha val="43137"/>
                  </a:srgbClr>
                </a:outerShdw>
              </a:effectLst>
            </a:rPr>
            <a:t>Hypertensie</a:t>
          </a:r>
          <a:endParaRPr lang="en-US" sz="2800" b="0" i="0" kern="1200" dirty="0">
            <a:solidFill>
              <a:schemeClr val="tx1"/>
            </a:solidFill>
            <a:effectLst>
              <a:outerShdw blurRad="38100" dist="38100" dir="2700000" algn="tl">
                <a:srgbClr val="000000">
                  <a:alpha val="43137"/>
                </a:srgbClr>
              </a:outerShdw>
            </a:effectLst>
          </a:endParaRPr>
        </a:p>
      </dsp:txBody>
      <dsp:txXfrm rot="16200000">
        <a:off x="977808" y="-977808"/>
        <a:ext cx="2330664" cy="4286282"/>
      </dsp:txXfrm>
    </dsp:sp>
    <dsp:sp modelId="{BC3C0ED1-5C02-44A4-9802-91772AC182E8}">
      <dsp:nvSpPr>
        <dsp:cNvPr id="0" name=""/>
        <dsp:cNvSpPr/>
      </dsp:nvSpPr>
      <dsp:spPr>
        <a:xfrm>
          <a:off x="4286282" y="0"/>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Dyslipidemie</a:t>
          </a:r>
          <a:endParaRPr lang="en-US" sz="2800" b="0" kern="1200" dirty="0">
            <a:solidFill>
              <a:schemeClr val="tx1"/>
            </a:solidFill>
            <a:effectLst>
              <a:outerShdw blurRad="38100" dist="38100" dir="2700000" algn="tl">
                <a:srgbClr val="000000">
                  <a:alpha val="43137"/>
                </a:srgbClr>
              </a:outerShdw>
            </a:effectLst>
          </a:endParaRPr>
        </a:p>
      </dsp:txBody>
      <dsp:txXfrm>
        <a:off x="4286282" y="0"/>
        <a:ext cx="4286282" cy="2330664"/>
      </dsp:txXfrm>
    </dsp:sp>
    <dsp:sp modelId="{46BA2A80-F884-4661-8A27-4992807C4139}">
      <dsp:nvSpPr>
        <dsp:cNvPr id="0" name=""/>
        <dsp:cNvSpPr/>
      </dsp:nvSpPr>
      <dsp:spPr>
        <a:xfrm rot="10800000">
          <a:off x="0" y="3107553"/>
          <a:ext cx="4286282" cy="310755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err="1" smtClean="0">
              <a:solidFill>
                <a:schemeClr val="tx1"/>
              </a:solidFill>
              <a:effectLst>
                <a:outerShdw blurRad="38100" dist="38100" dir="2700000" algn="tl">
                  <a:srgbClr val="000000">
                    <a:alpha val="43137"/>
                  </a:srgbClr>
                </a:outerShdw>
              </a:effectLst>
            </a:rPr>
            <a:t>Hyperglycemie</a:t>
          </a:r>
          <a:endParaRPr lang="en-US" sz="2800" b="0" kern="1200" dirty="0">
            <a:solidFill>
              <a:schemeClr val="tx1"/>
            </a:solidFill>
            <a:effectLst>
              <a:outerShdw blurRad="38100" dist="38100" dir="2700000" algn="tl">
                <a:srgbClr val="000000">
                  <a:alpha val="43137"/>
                </a:srgbClr>
              </a:outerShdw>
            </a:effectLst>
          </a:endParaRPr>
        </a:p>
      </dsp:txBody>
      <dsp:txXfrm rot="10800000">
        <a:off x="0" y="3884441"/>
        <a:ext cx="4286282" cy="2330664"/>
      </dsp:txXfrm>
    </dsp:sp>
    <dsp:sp modelId="{E2F795B5-6E9F-4B9A-983E-D411E905AAFC}">
      <dsp:nvSpPr>
        <dsp:cNvPr id="0" name=""/>
        <dsp:cNvSpPr/>
      </dsp:nvSpPr>
      <dsp:spPr>
        <a:xfrm rot="5400000">
          <a:off x="4875646" y="2518188"/>
          <a:ext cx="3107553" cy="42862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i="0" kern="1200" dirty="0" err="1" smtClean="0">
              <a:solidFill>
                <a:schemeClr val="tx2"/>
              </a:solidFill>
              <a:effectLst>
                <a:outerShdw blurRad="38100" dist="38100" dir="2700000" algn="tl">
                  <a:srgbClr val="000000">
                    <a:alpha val="43137"/>
                  </a:srgbClr>
                </a:outerShdw>
              </a:effectLst>
            </a:rPr>
            <a:t>Plaatjes</a:t>
          </a:r>
          <a:r>
            <a:rPr lang="en-US" sz="3200" b="1" i="0" kern="1200" dirty="0" smtClean="0">
              <a:solidFill>
                <a:schemeClr val="tx2"/>
              </a:solidFill>
              <a:effectLst>
                <a:outerShdw blurRad="38100" dist="38100" dir="2700000" algn="tl">
                  <a:srgbClr val="000000">
                    <a:alpha val="43137"/>
                  </a:srgbClr>
                </a:outerShdw>
              </a:effectLst>
            </a:rPr>
            <a:t> </a:t>
          </a:r>
          <a:r>
            <a:rPr lang="en-US" sz="3200" b="1" i="0" kern="1200" dirty="0" err="1" smtClean="0">
              <a:solidFill>
                <a:schemeClr val="tx2"/>
              </a:solidFill>
              <a:effectLst>
                <a:outerShdw blurRad="38100" dist="38100" dir="2700000" algn="tl">
                  <a:srgbClr val="000000">
                    <a:alpha val="43137"/>
                  </a:srgbClr>
                </a:outerShdw>
              </a:effectLst>
            </a:rPr>
            <a:t>aggregatie/hypercoagulatie</a:t>
          </a:r>
          <a:endParaRPr lang="en-US" sz="3200" b="1" i="0" kern="1200" dirty="0">
            <a:solidFill>
              <a:schemeClr val="tx2"/>
            </a:solidFill>
            <a:effectLst>
              <a:outerShdw blurRad="38100" dist="38100" dir="2700000" algn="tl">
                <a:srgbClr val="000000">
                  <a:alpha val="43137"/>
                </a:srgbClr>
              </a:outerShdw>
            </a:effectLst>
          </a:endParaRPr>
        </a:p>
      </dsp:txBody>
      <dsp:txXfrm rot="5400000">
        <a:off x="5264090" y="2906632"/>
        <a:ext cx="2330664" cy="4286282"/>
      </dsp:txXfrm>
    </dsp:sp>
    <dsp:sp modelId="{D2600C6E-78BD-40DA-BDD9-39094EC8B842}">
      <dsp:nvSpPr>
        <dsp:cNvPr id="0" name=""/>
        <dsp:cNvSpPr/>
      </dsp:nvSpPr>
      <dsp:spPr>
        <a:xfrm>
          <a:off x="3000397" y="2330664"/>
          <a:ext cx="2571769" cy="1553776"/>
        </a:xfrm>
        <a:prstGeom prst="roundRect">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effectLst>
                <a:outerShdw blurRad="38100" dist="38100" dir="2700000" algn="tl">
                  <a:srgbClr val="000000">
                    <a:alpha val="43137"/>
                  </a:srgbClr>
                </a:outerShdw>
              </a:effectLst>
            </a:rPr>
            <a:t>HVZ </a:t>
          </a:r>
          <a:r>
            <a:rPr lang="en-US" sz="2800" b="1" kern="1200" dirty="0" err="1" smtClean="0">
              <a:solidFill>
                <a:srgbClr val="C00000"/>
              </a:solidFill>
              <a:effectLst>
                <a:outerShdw blurRad="38100" dist="38100" dir="2700000" algn="tl">
                  <a:srgbClr val="000000">
                    <a:alpha val="43137"/>
                  </a:srgbClr>
                </a:outerShdw>
              </a:effectLst>
            </a:rPr>
            <a:t>risico</a:t>
          </a:r>
          <a:r>
            <a:rPr lang="en-US" sz="2800" b="1" kern="1200" dirty="0" smtClean="0">
              <a:solidFill>
                <a:srgbClr val="C00000"/>
              </a:solidFill>
              <a:effectLst>
                <a:outerShdw blurRad="38100" dist="38100" dir="2700000" algn="tl">
                  <a:srgbClr val="000000">
                    <a:alpha val="43137"/>
                  </a:srgbClr>
                </a:outerShdw>
              </a:effectLst>
            </a:rPr>
            <a:t> </a:t>
          </a:r>
          <a:r>
            <a:rPr lang="en-US" sz="2800" b="1" kern="1200" dirty="0" err="1" smtClean="0">
              <a:solidFill>
                <a:srgbClr val="C00000"/>
              </a:solidFill>
              <a:effectLst>
                <a:outerShdw blurRad="38100" dist="38100" dir="2700000" algn="tl">
                  <a:srgbClr val="000000">
                    <a:alpha val="43137"/>
                  </a:srgbClr>
                </a:outerShdw>
              </a:effectLst>
            </a:rPr>
            <a:t>factoren</a:t>
          </a:r>
          <a:r>
            <a:rPr lang="en-US" sz="2800" b="1" kern="1200" dirty="0" smtClean="0">
              <a:solidFill>
                <a:srgbClr val="C00000"/>
              </a:solidFill>
              <a:effectLst>
                <a:outerShdw blurRad="38100" dist="38100" dir="2700000" algn="tl">
                  <a:srgbClr val="000000">
                    <a:alpha val="43137"/>
                  </a:srgbClr>
                </a:outerShdw>
              </a:effectLst>
            </a:rPr>
            <a:t> in DM</a:t>
          </a:r>
          <a:endParaRPr lang="en-US" sz="2800" b="1" kern="1200" dirty="0">
            <a:solidFill>
              <a:srgbClr val="C00000"/>
            </a:solidFill>
            <a:effectLst>
              <a:outerShdw blurRad="38100" dist="38100" dir="2700000" algn="tl">
                <a:srgbClr val="000000">
                  <a:alpha val="43137"/>
                </a:srgbClr>
              </a:outerShdw>
            </a:effectLst>
          </a:endParaRPr>
        </a:p>
      </dsp:txBody>
      <dsp:txXfrm>
        <a:off x="3000397" y="2330664"/>
        <a:ext cx="2571769" cy="15537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endParaRPr lang="nl-NL"/>
          </a:p>
        </p:txBody>
      </p:sp>
      <p:sp>
        <p:nvSpPr>
          <p:cNvPr id="1024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nl-NL"/>
          </a:p>
        </p:txBody>
      </p:sp>
      <p:sp>
        <p:nvSpPr>
          <p:cNvPr id="16388"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4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endParaRPr lang="nl-NL"/>
          </a:p>
        </p:txBody>
      </p:sp>
      <p:sp>
        <p:nvSpPr>
          <p:cNvPr id="1024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3F628D60-263E-4F0E-8AB5-49D5B71621F7}"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9260E9A-5786-4E38-95F8-A38B68CB704E}" type="slidenum">
              <a:rPr lang="nl-NL" smtClean="0">
                <a:solidFill>
                  <a:prstClr val="black"/>
                </a:solidFill>
              </a:rPr>
              <a:pPr/>
              <a:t>1</a:t>
            </a:fld>
            <a:endParaRPr lang="nl-NL">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p:cNvSpPr>
          <p:nvPr>
            <p:ph type="sldImg"/>
          </p:nvPr>
        </p:nvSpPr>
        <p:spPr>
          <a:ln/>
        </p:spPr>
      </p:sp>
      <p:sp>
        <p:nvSpPr>
          <p:cNvPr id="36867" name="Tijdelijke aanduiding voor notities 2"/>
          <p:cNvSpPr>
            <a:spLocks noGrp="1"/>
          </p:cNvSpPr>
          <p:nvPr>
            <p:ph type="body" idx="1"/>
          </p:nvPr>
        </p:nvSpPr>
        <p:spPr>
          <a:noFill/>
          <a:ln/>
        </p:spPr>
        <p:txBody>
          <a:bodyPr/>
          <a:lstStyle/>
          <a:p>
            <a:r>
              <a:rPr lang="nl-NL" smtClean="0"/>
              <a:t>2237 DM patienten uit eerdere RCTS</a:t>
            </a:r>
          </a:p>
          <a:p>
            <a:r>
              <a:rPr lang="en-GB" smtClean="0">
                <a:latin typeface="Comic Sans MS" pitchFamily="66" charset="0"/>
              </a:rPr>
              <a:t>atheroma volume  </a:t>
            </a:r>
            <a:br>
              <a:rPr lang="en-GB" smtClean="0">
                <a:latin typeface="Comic Sans MS" pitchFamily="66" charset="0"/>
              </a:rPr>
            </a:br>
            <a:r>
              <a:rPr lang="en-GB" smtClean="0">
                <a:latin typeface="Comic Sans MS" pitchFamily="66" charset="0"/>
              </a:rPr>
              <a:t>(40.2 ± 0.9% vs 37.5 ± 0.8%; p&lt;0.0001)</a:t>
            </a:r>
            <a:endParaRPr lang="nl-NL" smtClean="0"/>
          </a:p>
          <a:p>
            <a:r>
              <a:rPr lang="nl-NL" smtClean="0"/>
              <a:t>Aanwezigheid plaques voorspellend voor ACS</a:t>
            </a:r>
          </a:p>
          <a:p>
            <a:r>
              <a:rPr lang="nl-NL" smtClean="0"/>
              <a:t>LDL meest belangrijke predictor</a:t>
            </a:r>
          </a:p>
        </p:txBody>
      </p:sp>
      <p:sp>
        <p:nvSpPr>
          <p:cNvPr id="36868" name="Tijdelijke aanduiding voor dianummer 3"/>
          <p:cNvSpPr>
            <a:spLocks noGrp="1"/>
          </p:cNvSpPr>
          <p:nvPr>
            <p:ph type="sldNum" sz="quarter" idx="5"/>
          </p:nvPr>
        </p:nvSpPr>
        <p:spPr>
          <a:noFill/>
        </p:spPr>
        <p:txBody>
          <a:bodyPr/>
          <a:lstStyle/>
          <a:p>
            <a:fld id="{996779F0-7BB4-4233-8C26-A9172C3FC1E8}" type="slidenum">
              <a:rPr lang="nl-NL"/>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p:cNvSpPr>
          <p:nvPr>
            <p:ph type="sldImg"/>
          </p:nvPr>
        </p:nvSpPr>
        <p:spPr>
          <a:ln/>
        </p:spPr>
      </p:sp>
      <p:sp>
        <p:nvSpPr>
          <p:cNvPr id="38915" name="Tijdelijke aanduiding voor notities 2"/>
          <p:cNvSpPr>
            <a:spLocks noGrp="1"/>
          </p:cNvSpPr>
          <p:nvPr>
            <p:ph type="body" idx="1"/>
          </p:nvPr>
        </p:nvSpPr>
        <p:spPr>
          <a:noFill/>
          <a:ln/>
        </p:spPr>
        <p:txBody>
          <a:bodyPr/>
          <a:lstStyle/>
          <a:p>
            <a:r>
              <a:rPr lang="nl-NL" smtClean="0"/>
              <a:t>1% plaque afname in totale groep, 0.5% in DM groep</a:t>
            </a:r>
          </a:p>
        </p:txBody>
      </p:sp>
      <p:sp>
        <p:nvSpPr>
          <p:cNvPr id="38916" name="Tijdelijke aanduiding voor dianummer 3"/>
          <p:cNvSpPr>
            <a:spLocks noGrp="1"/>
          </p:cNvSpPr>
          <p:nvPr>
            <p:ph type="sldNum" sz="quarter" idx="5"/>
          </p:nvPr>
        </p:nvSpPr>
        <p:spPr>
          <a:noFill/>
        </p:spPr>
        <p:txBody>
          <a:bodyPr/>
          <a:lstStyle/>
          <a:p>
            <a:fld id="{8FD9E4C4-060E-4C9F-882A-3789C6A64B5F}" type="slidenum">
              <a:rPr lang="nl-NL"/>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9048" tIns="49524" rIns="99048" bIns="49524" anchor="b"/>
          <a:lstStyle/>
          <a:p>
            <a:pPr algn="r" defTabSz="990600"/>
            <a:fld id="{2E44F9C3-F2DE-4902-B6ED-4034F951A296}" type="slidenum">
              <a:rPr lang="nl-NL" sz="1300">
                <a:latin typeface="Times New Roman" pitchFamily="18" charset="0"/>
              </a:rPr>
              <a:pPr algn="r" defTabSz="990600"/>
              <a:t>16</a:t>
            </a:fld>
            <a:endParaRPr lang="nl-NL" sz="1300">
              <a:latin typeface="Times New Roman" pitchFamily="18" charset="0"/>
            </a:endParaRPr>
          </a:p>
        </p:txBody>
      </p:sp>
      <p:sp>
        <p:nvSpPr>
          <p:cNvPr id="41987" name="Rectangle 2"/>
          <p:cNvSpPr>
            <a:spLocks noChangeArrowheads="1" noTextEdit="1"/>
          </p:cNvSpPr>
          <p:nvPr>
            <p:ph type="sldImg"/>
          </p:nvPr>
        </p:nvSpPr>
        <p:spPr>
          <a:xfrm>
            <a:off x="1419225" y="839788"/>
            <a:ext cx="4478338" cy="335915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9048" tIns="49524" rIns="99048" bIns="49524" anchor="b"/>
          <a:lstStyle/>
          <a:p>
            <a:pPr algn="r" defTabSz="990600"/>
            <a:fld id="{BF45E3EA-F9BF-4B43-8679-AE109E4D214E}" type="slidenum">
              <a:rPr lang="nl-NL" sz="1300">
                <a:latin typeface="Times New Roman" pitchFamily="18" charset="0"/>
              </a:rPr>
              <a:pPr algn="r" defTabSz="990600"/>
              <a:t>17</a:t>
            </a:fld>
            <a:endParaRPr lang="nl-NL" sz="1300">
              <a:latin typeface="Times New Roman" pitchFamily="18" charset="0"/>
            </a:endParaRPr>
          </a:p>
        </p:txBody>
      </p:sp>
      <p:sp>
        <p:nvSpPr>
          <p:cNvPr id="44035" name="Rectangle 2"/>
          <p:cNvSpPr>
            <a:spLocks noChangeArrowheads="1" noTextEdit="1"/>
          </p:cNvSpPr>
          <p:nvPr>
            <p:ph type="sldImg"/>
          </p:nvPr>
        </p:nvSpPr>
        <p:spPr>
          <a:xfrm>
            <a:off x="1258888" y="720725"/>
            <a:ext cx="4799012" cy="3598863"/>
          </a:xfrm>
          <a:ln/>
        </p:spPr>
      </p:sp>
      <p:sp>
        <p:nvSpPr>
          <p:cNvPr id="44036" name="Rectangle 3"/>
          <p:cNvSpPr>
            <a:spLocks noGrp="1" noChangeArrowheads="1"/>
          </p:cNvSpPr>
          <p:nvPr>
            <p:ph type="body" idx="1"/>
          </p:nvPr>
        </p:nvSpPr>
        <p:spPr>
          <a:xfrm>
            <a:off x="974725" y="4559300"/>
            <a:ext cx="5365750" cy="4321175"/>
          </a:xfrm>
          <a:noFill/>
          <a:ln/>
        </p:spPr>
        <p:txBody>
          <a:bodyPr lIns="99048" tIns="49524" rIns="99048" bIns="49524"/>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nl-NL" smtClean="0"/>
              <a:t>sensor-augmented insulin pump (SAP) or control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ABCD4E7-72B5-42D6-9812-A4BEFA6D991B}" type="slidenum">
              <a:rPr lang="en-US"/>
              <a:pPr/>
              <a:t>2</a:t>
            </a:fld>
            <a:endParaRPr lang="en-US"/>
          </a:p>
        </p:txBody>
      </p:sp>
      <p:sp>
        <p:nvSpPr>
          <p:cNvPr id="22531" name="Rectangle 2"/>
          <p:cNvSpPr>
            <a:spLocks noRot="1" noChangeArrowheads="1" noTextEdit="1"/>
          </p:cNvSpPr>
          <p:nvPr>
            <p:ph type="sldImg"/>
          </p:nvPr>
        </p:nvSpPr>
        <p:spPr>
          <a:xfrm>
            <a:off x="1328738" y="557213"/>
            <a:ext cx="4668837" cy="3502025"/>
          </a:xfrm>
          <a:ln/>
        </p:spPr>
      </p:sp>
      <p:sp>
        <p:nvSpPr>
          <p:cNvPr id="22532" name="Rectangle 3"/>
          <p:cNvSpPr>
            <a:spLocks noGrp="1" noChangeArrowheads="1"/>
          </p:cNvSpPr>
          <p:nvPr>
            <p:ph type="body" idx="1"/>
          </p:nvPr>
        </p:nvSpPr>
        <p:spPr>
          <a:xfrm>
            <a:off x="325438" y="4959350"/>
            <a:ext cx="6664325" cy="3683000"/>
          </a:xfrm>
          <a:noFill/>
          <a:ln/>
        </p:spPr>
        <p:txBody>
          <a:bodyPr/>
          <a:lstStyle/>
          <a:p>
            <a:pPr eaLnBrk="1" hangingPunct="1"/>
            <a:r>
              <a:rPr lang="en-US" smtClean="0"/>
              <a:t>Cardiovascular (CV) disease is the primary complication of diabetes; approximately 65% </a:t>
            </a:r>
            <a:br>
              <a:rPr lang="en-US" smtClean="0"/>
            </a:br>
            <a:r>
              <a:rPr lang="en-US" smtClean="0"/>
              <a:t>of deaths in people with diabetes are due to heart disease and stroke. </a:t>
            </a:r>
          </a:p>
          <a:p>
            <a:pPr eaLnBrk="1" hangingPunct="1"/>
            <a:r>
              <a:rPr lang="en-US" smtClean="0"/>
              <a:t>Adults with diabetes have higher rates of coronary heart disease (CHD), stroke, and heart failure (HF) than nondiabetic adults:</a:t>
            </a:r>
          </a:p>
          <a:p>
            <a:pPr lvl="1" eaLnBrk="1" hangingPunct="1"/>
            <a:r>
              <a:rPr lang="en-US" smtClean="0"/>
              <a:t>CHD death rates are 2 to 4 times higher 	</a:t>
            </a:r>
          </a:p>
          <a:p>
            <a:pPr lvl="1" eaLnBrk="1" hangingPunct="1"/>
            <a:r>
              <a:rPr lang="en-US" smtClean="0"/>
              <a:t>Risk of stroke is 2 to 4 times higher</a:t>
            </a:r>
          </a:p>
          <a:p>
            <a:pPr lvl="1" eaLnBrk="1" hangingPunct="1"/>
            <a:r>
              <a:rPr lang="en-US" smtClean="0"/>
              <a:t>HF occurs twice as frequently in men and 5 times more frequently in women aged </a:t>
            </a:r>
            <a:br>
              <a:rPr lang="en-US" smtClean="0"/>
            </a:br>
            <a:r>
              <a:rPr lang="en-US" smtClean="0"/>
              <a:t>45 to 74 years</a:t>
            </a:r>
          </a:p>
          <a:p>
            <a:pPr eaLnBrk="1" hangingPunct="1"/>
            <a:r>
              <a:rPr lang="en-US" smtClean="0"/>
              <a:t>In 2004, the estimated prevalence of physician-diagnosed diabetes among adults was </a:t>
            </a:r>
            <a:br>
              <a:rPr lang="en-US" smtClean="0"/>
            </a:br>
            <a:r>
              <a:rPr lang="en-US" smtClean="0"/>
              <a:t>15.2 million; the prevalence of undiagnosed diabetes was 5 million. According to the most recent government statistics, approximately one-third of the US population with diabetes </a:t>
            </a:r>
            <a:br>
              <a:rPr lang="en-US" smtClean="0"/>
            </a:br>
            <a:r>
              <a:rPr lang="en-US" smtClean="0"/>
              <a:t>is undiagnosed.(1) </a:t>
            </a:r>
          </a:p>
          <a:p>
            <a:pPr eaLnBrk="1" hangingPunct="1"/>
            <a:endParaRPr lang="en-US" smtClean="0"/>
          </a:p>
        </p:txBody>
      </p:sp>
      <p:sp>
        <p:nvSpPr>
          <p:cNvPr id="22533" name="Text Box 4"/>
          <p:cNvSpPr txBox="1">
            <a:spLocks noChangeArrowheads="1"/>
          </p:cNvSpPr>
          <p:nvPr/>
        </p:nvSpPr>
        <p:spPr bwMode="auto">
          <a:xfrm>
            <a:off x="325438" y="4516438"/>
            <a:ext cx="6664325" cy="298450"/>
          </a:xfrm>
          <a:prstGeom prst="rect">
            <a:avLst/>
          </a:prstGeom>
          <a:noFill/>
          <a:ln w="25400">
            <a:noFill/>
            <a:miter lim="800000"/>
            <a:headEnd/>
            <a:tailEnd/>
          </a:ln>
        </p:spPr>
        <p:txBody>
          <a:bodyPr lIns="0" tIns="48630" rIns="0" bIns="48630" anchor="b">
            <a:spAutoFit/>
          </a:bodyPr>
          <a:lstStyle/>
          <a:p>
            <a:pPr algn="ctr" defTabSz="974725">
              <a:spcBef>
                <a:spcPct val="50000"/>
              </a:spcBef>
            </a:pPr>
            <a:r>
              <a:rPr lang="en-US" sz="1300"/>
              <a:t> </a:t>
            </a:r>
            <a:r>
              <a:rPr lang="en-US" sz="1300" b="1"/>
              <a:t>Cardiovascular disease and diabetes</a:t>
            </a:r>
            <a:r>
              <a:rPr lang="en-US" sz="1300"/>
              <a:t> </a:t>
            </a:r>
          </a:p>
        </p:txBody>
      </p:sp>
      <p:sp>
        <p:nvSpPr>
          <p:cNvPr id="22534" name="Rectangle 5"/>
          <p:cNvSpPr>
            <a:spLocks noChangeArrowheads="1"/>
          </p:cNvSpPr>
          <p:nvPr/>
        </p:nvSpPr>
        <p:spPr bwMode="auto">
          <a:xfrm>
            <a:off x="322263" y="8977313"/>
            <a:ext cx="4397375" cy="249237"/>
          </a:xfrm>
          <a:prstGeom prst="rect">
            <a:avLst/>
          </a:prstGeom>
          <a:noFill/>
          <a:ln w="19050">
            <a:noFill/>
            <a:miter lim="800000"/>
            <a:headEnd/>
            <a:tailEnd/>
          </a:ln>
        </p:spPr>
        <p:txBody>
          <a:bodyPr wrap="none" lIns="94855" tIns="47427" rIns="94855" bIns="47427" anchor="ctr">
            <a:spAutoFit/>
          </a:bodyPr>
          <a:lstStyle/>
          <a:p>
            <a:pPr defTabSz="947738">
              <a:spcBef>
                <a:spcPct val="50000"/>
              </a:spcBef>
            </a:pPr>
            <a:r>
              <a:rPr lang="en-US" sz="1000"/>
              <a:t>1. American Heart Association. </a:t>
            </a:r>
            <a:r>
              <a:rPr lang="en-US" sz="1000" i="1"/>
              <a:t>Heart Disease and Stroke Statistics</a:t>
            </a:r>
            <a:r>
              <a:rPr lang="en-US" sz="1000"/>
              <a:t>. 2007 Update.</a:t>
            </a:r>
          </a:p>
        </p:txBody>
      </p:sp>
      <p:sp>
        <p:nvSpPr>
          <p:cNvPr id="22535" name="Line 6"/>
          <p:cNvSpPr>
            <a:spLocks noChangeShapeType="1"/>
          </p:cNvSpPr>
          <p:nvPr/>
        </p:nvSpPr>
        <p:spPr bwMode="auto">
          <a:xfrm>
            <a:off x="309563" y="8977313"/>
            <a:ext cx="6630987" cy="0"/>
          </a:xfrm>
          <a:prstGeom prst="line">
            <a:avLst/>
          </a:prstGeom>
          <a:noFill/>
          <a:ln w="6350">
            <a:solidFill>
              <a:schemeClr val="tx1"/>
            </a:solidFill>
            <a:round/>
            <a:headEnd/>
            <a:tailEnd/>
          </a:ln>
        </p:spPr>
        <p:txBody>
          <a:bodyPr lIns="95610" tIns="47805" rIns="95610" bIns="47805"/>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p:cNvSpPr>
          <p:nvPr>
            <p:ph type="sldImg"/>
          </p:nvPr>
        </p:nvSpPr>
        <p:spPr>
          <a:ln/>
        </p:spPr>
      </p:sp>
      <p:sp>
        <p:nvSpPr>
          <p:cNvPr id="49155" name="Tijdelijke aanduiding voor notities 2"/>
          <p:cNvSpPr>
            <a:spLocks noGrp="1"/>
          </p:cNvSpPr>
          <p:nvPr>
            <p:ph type="body" idx="1"/>
          </p:nvPr>
        </p:nvSpPr>
        <p:spPr>
          <a:noFill/>
          <a:ln/>
        </p:spPr>
        <p:txBody>
          <a:bodyPr/>
          <a:lstStyle/>
          <a:p>
            <a:r>
              <a:rPr lang="nl-NL" smtClean="0"/>
              <a:t>Vildagliptin-galvus (novartis)</a:t>
            </a:r>
          </a:p>
          <a:p>
            <a:r>
              <a:rPr lang="nl-NL" smtClean="0"/>
              <a:t>Sitagliptin- januvia (MSD)</a:t>
            </a:r>
          </a:p>
          <a:p>
            <a:r>
              <a:rPr lang="nl-NL" smtClean="0"/>
              <a:t>Saxagliptin- onglyza (BMS)</a:t>
            </a:r>
          </a:p>
          <a:p>
            <a:r>
              <a:rPr lang="nl-NL" smtClean="0"/>
              <a:t>Exenatide – byetta (Eli lilly)</a:t>
            </a:r>
          </a:p>
          <a:p>
            <a:r>
              <a:rPr lang="nl-NL" smtClean="0"/>
              <a:t>Liraglutide – victoza (novo) </a:t>
            </a:r>
          </a:p>
        </p:txBody>
      </p:sp>
      <p:sp>
        <p:nvSpPr>
          <p:cNvPr id="49156" name="Tijdelijke aanduiding voor dianummer 3"/>
          <p:cNvSpPr>
            <a:spLocks noGrp="1"/>
          </p:cNvSpPr>
          <p:nvPr>
            <p:ph type="sldNum" sz="quarter" idx="5"/>
          </p:nvPr>
        </p:nvSpPr>
        <p:spPr>
          <a:noFill/>
        </p:spPr>
        <p:txBody>
          <a:bodyPr/>
          <a:lstStyle/>
          <a:p>
            <a:fld id="{FFAE4C50-BE96-453B-841A-9D3E1EC09AC2}" type="slidenum">
              <a:rPr lang="nl-NL"/>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p:cNvSpPr>
          <p:nvPr>
            <p:ph type="sldImg"/>
          </p:nvPr>
        </p:nvSpPr>
        <p:spPr>
          <a:ln/>
        </p:spPr>
      </p:sp>
      <p:sp>
        <p:nvSpPr>
          <p:cNvPr id="51203" name="Tijdelijke aanduiding voor notities 2"/>
          <p:cNvSpPr>
            <a:spLocks noGrp="1"/>
          </p:cNvSpPr>
          <p:nvPr>
            <p:ph type="body" idx="1"/>
          </p:nvPr>
        </p:nvSpPr>
        <p:spPr>
          <a:noFill/>
          <a:ln/>
        </p:spPr>
        <p:txBody>
          <a:bodyPr/>
          <a:lstStyle/>
          <a:p>
            <a:r>
              <a:rPr lang="nl-NL" smtClean="0"/>
              <a:t>9 exenatide of 9 placebo</a:t>
            </a:r>
          </a:p>
        </p:txBody>
      </p:sp>
      <p:sp>
        <p:nvSpPr>
          <p:cNvPr id="51204" name="Tijdelijke aanduiding voor dianummer 3"/>
          <p:cNvSpPr>
            <a:spLocks noGrp="1"/>
          </p:cNvSpPr>
          <p:nvPr>
            <p:ph type="sldNum" sz="quarter" idx="5"/>
          </p:nvPr>
        </p:nvSpPr>
        <p:spPr>
          <a:noFill/>
        </p:spPr>
        <p:txBody>
          <a:bodyPr/>
          <a:lstStyle/>
          <a:p>
            <a:fld id="{D00C545E-C7E1-41E2-879B-F159D0825E5B}" type="slidenum">
              <a:rPr lang="nl-NL"/>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p:cNvSpPr>
          <p:nvPr>
            <p:ph type="sldImg"/>
          </p:nvPr>
        </p:nvSpPr>
        <p:spPr>
          <a:ln/>
        </p:spPr>
      </p:sp>
      <p:sp>
        <p:nvSpPr>
          <p:cNvPr id="55299" name="Tijdelijke aanduiding voor notities 2"/>
          <p:cNvSpPr>
            <a:spLocks noGrp="1"/>
          </p:cNvSpPr>
          <p:nvPr>
            <p:ph type="body" idx="1"/>
          </p:nvPr>
        </p:nvSpPr>
        <p:spPr>
          <a:noFill/>
          <a:ln/>
        </p:spPr>
        <p:txBody>
          <a:bodyPr/>
          <a:lstStyle/>
          <a:p>
            <a:r>
              <a:rPr lang="nl-NL" smtClean="0"/>
              <a:t>proportion of women in the remaining five trials varied from 44% to 56%. The dose of aspirin varied from 100 mg every other day to 650 mg daily. The nine trials ranged from 3.7 to 10.1 years in mean duration, with most extending to 4 to 6 years</a:t>
            </a:r>
          </a:p>
        </p:txBody>
      </p:sp>
      <p:sp>
        <p:nvSpPr>
          <p:cNvPr id="55300" name="Tijdelijke aanduiding voor dianummer 3"/>
          <p:cNvSpPr>
            <a:spLocks noGrp="1"/>
          </p:cNvSpPr>
          <p:nvPr>
            <p:ph type="sldNum" sz="quarter" idx="5"/>
          </p:nvPr>
        </p:nvSpPr>
        <p:spPr>
          <a:noFill/>
        </p:spPr>
        <p:txBody>
          <a:bodyPr/>
          <a:lstStyle/>
          <a:p>
            <a:fld id="{D6900781-6C2D-4996-B209-5DFF91E23F13}" type="slidenum">
              <a:rPr lang="nl-NL"/>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1B4D20F-BA9F-4162-AB74-370FAE7C71A7}" type="slidenum">
              <a:rPr lang="en-GB"/>
              <a:pPr/>
              <a:t>3</a:t>
            </a:fld>
            <a:endParaRPr lang="en-GB"/>
          </a:p>
        </p:txBody>
      </p:sp>
      <p:sp>
        <p:nvSpPr>
          <p:cNvPr id="24579" name="Rectangle 2"/>
          <p:cNvSpPr>
            <a:spLocks noRot="1" noChangeArrowheads="1" noTextEdit="1"/>
          </p:cNvSpPr>
          <p:nvPr>
            <p:ph type="sldImg"/>
          </p:nvPr>
        </p:nvSpPr>
        <p:spPr>
          <a:xfrm>
            <a:off x="1295400" y="742950"/>
            <a:ext cx="4772025" cy="3578225"/>
          </a:xfrm>
          <a:ln/>
        </p:spPr>
      </p:sp>
      <p:sp>
        <p:nvSpPr>
          <p:cNvPr id="24580" name="Rectangle 3"/>
          <p:cNvSpPr>
            <a:spLocks noGrp="1" noChangeArrowheads="1"/>
          </p:cNvSpPr>
          <p:nvPr>
            <p:ph type="body" idx="1"/>
          </p:nvPr>
        </p:nvSpPr>
        <p:spPr>
          <a:xfrm>
            <a:off x="1004888" y="4545013"/>
            <a:ext cx="5353050" cy="4321175"/>
          </a:xfrm>
          <a:noFill/>
          <a:ln/>
        </p:spPr>
        <p:txBody>
          <a:bodyPr lIns="98065" tIns="49033" rIns="98065" bIns="49033"/>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31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p:cNvSpPr>
          <p:nvPr>
            <p:ph type="sldImg"/>
          </p:nvPr>
        </p:nvSpPr>
        <p:spPr>
          <a:ln/>
        </p:spPr>
      </p:sp>
      <p:sp>
        <p:nvSpPr>
          <p:cNvPr id="70659" name="Tijdelijke aanduiding voor notities 2"/>
          <p:cNvSpPr>
            <a:spLocks noGrp="1"/>
          </p:cNvSpPr>
          <p:nvPr>
            <p:ph type="body" idx="1"/>
          </p:nvPr>
        </p:nvSpPr>
        <p:spPr>
          <a:noFill/>
          <a:ln/>
        </p:spPr>
        <p:txBody>
          <a:bodyPr/>
          <a:lstStyle/>
          <a:p>
            <a:r>
              <a:rPr lang="en-GB" smtClean="0">
                <a:solidFill>
                  <a:schemeClr val="bg1"/>
                </a:solidFill>
              </a:rPr>
              <a:t>Swedish Obese Subjects Study: NEJM 2007</a:t>
            </a:r>
            <a:endParaRPr lang="en-US" smtClean="0">
              <a:solidFill>
                <a:schemeClr val="bg1"/>
              </a:solidFill>
            </a:endParaRPr>
          </a:p>
          <a:p>
            <a:endParaRPr lang="nl-NL" smtClean="0"/>
          </a:p>
        </p:txBody>
      </p:sp>
      <p:sp>
        <p:nvSpPr>
          <p:cNvPr id="70660" name="Tijdelijke aanduiding voor dianummer 3"/>
          <p:cNvSpPr>
            <a:spLocks noGrp="1"/>
          </p:cNvSpPr>
          <p:nvPr>
            <p:ph type="sldNum" sz="quarter" idx="5"/>
          </p:nvPr>
        </p:nvSpPr>
        <p:spPr>
          <a:noFill/>
        </p:spPr>
        <p:txBody>
          <a:bodyPr/>
          <a:lstStyle/>
          <a:p>
            <a:fld id="{DE6A1DB8-40D1-45F4-A54C-C43200E73084}" type="slidenum">
              <a:rPr lang="nl-NL"/>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33</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p:cNvSpPr>
          <p:nvPr>
            <p:ph type="sldImg"/>
          </p:nvPr>
        </p:nvSpPr>
        <p:spPr>
          <a:ln/>
        </p:spPr>
      </p:sp>
      <p:sp>
        <p:nvSpPr>
          <p:cNvPr id="73731" name="Tijdelijke aanduiding voor notities 2"/>
          <p:cNvSpPr>
            <a:spLocks noGrp="1"/>
          </p:cNvSpPr>
          <p:nvPr>
            <p:ph type="body" idx="1"/>
          </p:nvPr>
        </p:nvSpPr>
        <p:spPr>
          <a:noFill/>
          <a:ln/>
        </p:spPr>
        <p:txBody>
          <a:bodyPr/>
          <a:lstStyle/>
          <a:p>
            <a:r>
              <a:rPr lang="nl-NL" smtClean="0"/>
              <a:t>288 post chirurgie vs 425 in controle groep </a:t>
            </a:r>
          </a:p>
        </p:txBody>
      </p:sp>
      <p:sp>
        <p:nvSpPr>
          <p:cNvPr id="73732" name="Tijdelijke aanduiding voor dianummer 3"/>
          <p:cNvSpPr>
            <a:spLocks noGrp="1"/>
          </p:cNvSpPr>
          <p:nvPr>
            <p:ph type="sldNum" sz="quarter" idx="5"/>
          </p:nvPr>
        </p:nvSpPr>
        <p:spPr>
          <a:noFill/>
        </p:spPr>
        <p:txBody>
          <a:bodyPr/>
          <a:lstStyle/>
          <a:p>
            <a:fld id="{198F488F-6E84-45AF-ABDD-EE0AA789A4AA}" type="slidenum">
              <a:rPr lang="nl-NL"/>
              <a:pPr/>
              <a:t>34</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35</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p:cNvSpPr>
          <p:nvPr>
            <p:ph type="sldImg"/>
          </p:nvPr>
        </p:nvSpPr>
        <p:spPr>
          <a:ln/>
        </p:spPr>
      </p:sp>
      <p:sp>
        <p:nvSpPr>
          <p:cNvPr id="29699" name="Tijdelijke aanduiding voor notities 2"/>
          <p:cNvSpPr>
            <a:spLocks noGrp="1"/>
          </p:cNvSpPr>
          <p:nvPr>
            <p:ph type="body" idx="1"/>
          </p:nvPr>
        </p:nvSpPr>
        <p:spPr>
          <a:noFill/>
          <a:ln/>
        </p:spPr>
        <p:txBody>
          <a:bodyPr/>
          <a:lstStyle/>
          <a:p>
            <a:r>
              <a:rPr lang="nl-NL" smtClean="0"/>
              <a:t>Trial bij 11.000 DM2 patienten follow up 4.5 jaar </a:t>
            </a:r>
          </a:p>
        </p:txBody>
      </p:sp>
      <p:sp>
        <p:nvSpPr>
          <p:cNvPr id="29700" name="Tijdelijke aanduiding voor dianummer 3"/>
          <p:cNvSpPr>
            <a:spLocks noGrp="1"/>
          </p:cNvSpPr>
          <p:nvPr>
            <p:ph type="sldNum" sz="quarter" idx="5"/>
          </p:nvPr>
        </p:nvSpPr>
        <p:spPr>
          <a:noFill/>
        </p:spPr>
        <p:txBody>
          <a:bodyPr/>
          <a:lstStyle/>
          <a:p>
            <a:fld id="{34C8D79C-4577-492D-892C-819BB81DFC54}" type="slidenum">
              <a:rPr lang="nl-NL"/>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3F628D60-263E-4F0E-8AB5-49D5B71621F7}"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8572F556-0BB1-4838-B845-87363A04772C}"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49ADCD0-D507-4903-8B4D-656A1AEE60C9}"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609600"/>
            <a:ext cx="1943100" cy="54832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8488" cy="54832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83FDEC4E-0B17-4F5C-8C64-4E2E231E90B0}" type="slidenum">
              <a:rPr lang="nl-NL"/>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7388" y="1978025"/>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9788" y="1978025"/>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441B2562-8B9E-46D4-840A-FD30DE7FE389}"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687388" y="1978025"/>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687388" y="4111625"/>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half" idx="3"/>
          </p:nvPr>
        </p:nvSpPr>
        <p:spPr>
          <a:xfrm>
            <a:off x="4649788" y="1978025"/>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4"/>
          <p:cNvSpPr>
            <a:spLocks noGrp="1" noChangeArrowheads="1"/>
          </p:cNvSpPr>
          <p:nvPr>
            <p:ph type="dt" sz="half" idx="10"/>
          </p:nvPr>
        </p:nvSpPr>
        <p:spPr>
          <a:ln/>
        </p:spPr>
        <p:txBody>
          <a:bodyPr/>
          <a:lstStyle>
            <a:lvl1pPr>
              <a:defRPr/>
            </a:lvl1pPr>
          </a:lstStyle>
          <a:p>
            <a:endParaRPr lang="nl-NL"/>
          </a:p>
        </p:txBody>
      </p:sp>
      <p:sp>
        <p:nvSpPr>
          <p:cNvPr id="7" name="Rectangle 5"/>
          <p:cNvSpPr>
            <a:spLocks noGrp="1" noChangeArrowheads="1"/>
          </p:cNvSpPr>
          <p:nvPr>
            <p:ph type="ftr" sz="quarter" idx="11"/>
          </p:nvPr>
        </p:nvSpPr>
        <p:spPr>
          <a:ln/>
        </p:spPr>
        <p:txBody>
          <a:bodyPr/>
          <a:lstStyle>
            <a:lvl1pPr>
              <a:defRPr/>
            </a:lvl1pPr>
          </a:lstStyle>
          <a:p>
            <a:endParaRPr lang="nl-NL"/>
          </a:p>
        </p:txBody>
      </p:sp>
      <p:sp>
        <p:nvSpPr>
          <p:cNvPr id="8" name="Rectangle 6"/>
          <p:cNvSpPr>
            <a:spLocks noGrp="1" noChangeArrowheads="1"/>
          </p:cNvSpPr>
          <p:nvPr>
            <p:ph type="sldNum" sz="quarter" idx="12"/>
          </p:nvPr>
        </p:nvSpPr>
        <p:spPr>
          <a:ln/>
        </p:spPr>
        <p:txBody>
          <a:bodyPr/>
          <a:lstStyle>
            <a:lvl1pPr>
              <a:defRPr/>
            </a:lvl1pPr>
          </a:lstStyle>
          <a:p>
            <a:fld id="{C0FE0246-A988-42F2-AB21-5FE090017312}" type="slidenum">
              <a:rPr lang="nl-NL"/>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8382000" cy="1219200"/>
          </a:xfrm>
        </p:spPr>
        <p:txBody>
          <a:bodyPr/>
          <a:lstStyle/>
          <a:p>
            <a:r>
              <a:rPr lang="nl-NL" smtClean="0"/>
              <a:t>Titelstijl van model bewerken</a:t>
            </a:r>
            <a:endParaRPr lang="nl-NL"/>
          </a:p>
        </p:txBody>
      </p:sp>
      <p:sp>
        <p:nvSpPr>
          <p:cNvPr id="3" name="Tijdelijke aanduiding voor grafiek 2"/>
          <p:cNvSpPr>
            <a:spLocks noGrp="1"/>
          </p:cNvSpPr>
          <p:nvPr>
            <p:ph type="chart" idx="1"/>
          </p:nvPr>
        </p:nvSpPr>
        <p:spPr>
          <a:xfrm>
            <a:off x="381000" y="1905000"/>
            <a:ext cx="8382000" cy="3962400"/>
          </a:xfrm>
        </p:spPr>
        <p:txBody>
          <a:bodyPr/>
          <a:lstStyle/>
          <a:p>
            <a:pPr lvl="0"/>
            <a:endParaRPr lang="nl-NL" noProof="0" smtClean="0"/>
          </a:p>
        </p:txBody>
      </p:sp>
      <p:sp>
        <p:nvSpPr>
          <p:cNvPr id="4" name="Rectangle 4"/>
          <p:cNvSpPr>
            <a:spLocks noGrp="1" noChangeArrowheads="1"/>
          </p:cNvSpPr>
          <p:nvPr>
            <p:ph type="dt" sz="half" idx="10"/>
          </p:nvPr>
        </p:nvSpPr>
        <p:spPr/>
        <p:txBody>
          <a:bodyPr/>
          <a:lstStyle>
            <a:lvl1pPr>
              <a:defRPr/>
            </a:lvl1pPr>
          </a:lstStyle>
          <a:p>
            <a:fld id="{BCB96989-B64A-4E97-BD09-CABB165AD913}" type="datetime1">
              <a:rPr lang="en-US"/>
              <a:pPr/>
              <a:t>12/6/2011</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7D382B70-85A8-4407-85D7-88936D7F356A}" type="slidenum">
              <a:rPr lang="en-US"/>
              <a:pPr/>
              <a:t>‹nr.›</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D9B2A977-D4FB-4F92-B630-EC265C62D9D0}"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37CBE6B2-D184-4244-A08A-ED416092C3D8}"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7388" y="19780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9788" y="19780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A120ED3D-9046-4E32-A50A-0440C13F42D0}"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endParaRPr lang="nl-NL"/>
          </a:p>
        </p:txBody>
      </p:sp>
      <p:sp>
        <p:nvSpPr>
          <p:cNvPr id="8" name="Rectangle 5"/>
          <p:cNvSpPr>
            <a:spLocks noGrp="1" noChangeArrowheads="1"/>
          </p:cNvSpPr>
          <p:nvPr>
            <p:ph type="ftr" sz="quarter" idx="11"/>
          </p:nvPr>
        </p:nvSpPr>
        <p:spPr>
          <a:ln/>
        </p:spPr>
        <p:txBody>
          <a:bodyPr/>
          <a:lstStyle>
            <a:lvl1pPr>
              <a:defRPr/>
            </a:lvl1pPr>
          </a:lstStyle>
          <a:p>
            <a:endParaRPr lang="nl-NL"/>
          </a:p>
        </p:txBody>
      </p:sp>
      <p:sp>
        <p:nvSpPr>
          <p:cNvPr id="9" name="Rectangle 6"/>
          <p:cNvSpPr>
            <a:spLocks noGrp="1" noChangeArrowheads="1"/>
          </p:cNvSpPr>
          <p:nvPr>
            <p:ph type="sldNum" sz="quarter" idx="12"/>
          </p:nvPr>
        </p:nvSpPr>
        <p:spPr>
          <a:ln/>
        </p:spPr>
        <p:txBody>
          <a:bodyPr/>
          <a:lstStyle>
            <a:lvl1pPr>
              <a:defRPr/>
            </a:lvl1pPr>
          </a:lstStyle>
          <a:p>
            <a:fld id="{81E0E7F9-63C4-448A-9836-6C5142BC848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endParaRPr lang="nl-NL"/>
          </a:p>
        </p:txBody>
      </p:sp>
      <p:sp>
        <p:nvSpPr>
          <p:cNvPr id="4" name="Rectangle 5"/>
          <p:cNvSpPr>
            <a:spLocks noGrp="1" noChangeArrowheads="1"/>
          </p:cNvSpPr>
          <p:nvPr>
            <p:ph type="ftr" sz="quarter" idx="11"/>
          </p:nvPr>
        </p:nvSpPr>
        <p:spPr>
          <a:ln/>
        </p:spPr>
        <p:txBody>
          <a:bodyPr/>
          <a:lstStyle>
            <a:lvl1pPr>
              <a:defRPr/>
            </a:lvl1pPr>
          </a:lstStyle>
          <a:p>
            <a:endParaRPr lang="nl-NL"/>
          </a:p>
        </p:txBody>
      </p:sp>
      <p:sp>
        <p:nvSpPr>
          <p:cNvPr id="5" name="Rectangle 6"/>
          <p:cNvSpPr>
            <a:spLocks noGrp="1" noChangeArrowheads="1"/>
          </p:cNvSpPr>
          <p:nvPr>
            <p:ph type="sldNum" sz="quarter" idx="12"/>
          </p:nvPr>
        </p:nvSpPr>
        <p:spPr>
          <a:ln/>
        </p:spPr>
        <p:txBody>
          <a:bodyPr/>
          <a:lstStyle>
            <a:lvl1pPr>
              <a:defRPr/>
            </a:lvl1pPr>
          </a:lstStyle>
          <a:p>
            <a:fld id="{5BC5B207-ED07-4109-9D07-0E0904F60493}"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nl-NL"/>
          </a:p>
        </p:txBody>
      </p:sp>
      <p:sp>
        <p:nvSpPr>
          <p:cNvPr id="3" name="Rectangle 5"/>
          <p:cNvSpPr>
            <a:spLocks noGrp="1" noChangeArrowheads="1"/>
          </p:cNvSpPr>
          <p:nvPr>
            <p:ph type="ftr" sz="quarter" idx="11"/>
          </p:nvPr>
        </p:nvSpPr>
        <p:spPr>
          <a:ln/>
        </p:spPr>
        <p:txBody>
          <a:bodyPr/>
          <a:lstStyle>
            <a:lvl1pPr>
              <a:defRPr/>
            </a:lvl1pPr>
          </a:lstStyle>
          <a:p>
            <a:endParaRPr lang="nl-NL"/>
          </a:p>
        </p:txBody>
      </p:sp>
      <p:sp>
        <p:nvSpPr>
          <p:cNvPr id="4" name="Rectangle 6"/>
          <p:cNvSpPr>
            <a:spLocks noGrp="1" noChangeArrowheads="1"/>
          </p:cNvSpPr>
          <p:nvPr>
            <p:ph type="sldNum" sz="quarter" idx="12"/>
          </p:nvPr>
        </p:nvSpPr>
        <p:spPr>
          <a:ln/>
        </p:spPr>
        <p:txBody>
          <a:bodyPr/>
          <a:lstStyle>
            <a:lvl1pPr>
              <a:defRPr/>
            </a:lvl1pPr>
          </a:lstStyle>
          <a:p>
            <a:fld id="{B6504B4F-4C6C-4A21-A3C3-73CD31D46908}"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866C55E3-86F9-4547-86EA-5FCF5116F72C}"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9D970249-C170-4C5A-82A7-8BE3855D12FF}"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7388" y="197802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itchFamily="34" charset="0"/>
              </a:defRPr>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FAA149B-6E5E-4D2B-B46D-8324901561ED}" type="slidenum">
              <a:rPr lang="nl-NL"/>
              <a:pPr/>
              <a:t>‹nr.›</a:t>
            </a:fld>
            <a:endParaRPr lang="nl-NL"/>
          </a:p>
        </p:txBody>
      </p:sp>
      <p:grpSp>
        <p:nvGrpSpPr>
          <p:cNvPr id="1031" name="Group 14"/>
          <p:cNvGrpSpPr>
            <a:grpSpLocks/>
          </p:cNvGrpSpPr>
          <p:nvPr/>
        </p:nvGrpSpPr>
        <p:grpSpPr bwMode="auto">
          <a:xfrm>
            <a:off x="7567613" y="6083300"/>
            <a:ext cx="1541462" cy="698500"/>
            <a:chOff x="4767" y="3832"/>
            <a:chExt cx="971" cy="440"/>
          </a:xfrm>
        </p:grpSpPr>
        <p:grpSp>
          <p:nvGrpSpPr>
            <p:cNvPr id="1032" name="Group 10"/>
            <p:cNvGrpSpPr>
              <a:grpSpLocks/>
            </p:cNvGrpSpPr>
            <p:nvPr userDrawn="1"/>
          </p:nvGrpSpPr>
          <p:grpSpPr bwMode="auto">
            <a:xfrm>
              <a:off x="4964" y="3884"/>
              <a:ext cx="275" cy="228"/>
              <a:chOff x="4967" y="3793"/>
              <a:chExt cx="275" cy="228"/>
            </a:xfrm>
          </p:grpSpPr>
          <p:pic>
            <p:nvPicPr>
              <p:cNvPr id="2" name="Picture 7"/>
              <p:cNvPicPr>
                <a:picLocks noChangeArrowheads="1"/>
              </p:cNvPicPr>
              <p:nvPr userDrawn="1"/>
            </p:nvPicPr>
            <p:blipFill>
              <a:blip r:embed="rId16" cstate="print">
                <a:clrChange>
                  <a:clrFrom>
                    <a:srgbClr val="000000"/>
                  </a:clrFrom>
                  <a:clrTo>
                    <a:srgbClr val="000000">
                      <a:alpha val="0"/>
                    </a:srgbClr>
                  </a:clrTo>
                </a:clrChange>
              </a:blip>
              <a:srcRect l="37158"/>
              <a:stretch>
                <a:fillRect/>
              </a:stretch>
            </p:blipFill>
            <p:spPr bwMode="auto">
              <a:xfrm>
                <a:off x="5012" y="3793"/>
                <a:ext cx="230" cy="228"/>
              </a:xfrm>
              <a:prstGeom prst="rect">
                <a:avLst/>
              </a:prstGeom>
              <a:noFill/>
              <a:ln w="9525">
                <a:noFill/>
                <a:miter lim="800000"/>
                <a:headEnd/>
                <a:tailEnd/>
              </a:ln>
            </p:spPr>
          </p:pic>
          <p:sp>
            <p:nvSpPr>
              <p:cNvPr id="1033" name="Oval 9"/>
              <p:cNvSpPr>
                <a:spLocks noChangeArrowheads="1"/>
              </p:cNvSpPr>
              <p:nvPr userDrawn="1"/>
            </p:nvSpPr>
            <p:spPr bwMode="auto">
              <a:xfrm>
                <a:off x="4967" y="3793"/>
                <a:ext cx="90" cy="136"/>
              </a:xfrm>
              <a:prstGeom prst="ellipse">
                <a:avLst/>
              </a:prstGeom>
              <a:solidFill>
                <a:srgbClr val="0033CC"/>
              </a:solidFill>
              <a:ln w="9525">
                <a:noFill/>
                <a:round/>
                <a:headEnd/>
                <a:tailEnd/>
              </a:ln>
              <a:effectLst/>
            </p:spPr>
            <p:txBody>
              <a:bodyPr wrap="none" anchor="ctr"/>
              <a:lstStyle/>
              <a:p>
                <a:endParaRPr lang="nl-NL"/>
              </a:p>
            </p:txBody>
          </p:sp>
        </p:grpSp>
        <p:sp>
          <p:nvSpPr>
            <p:cNvPr id="3" name="Text Box 8"/>
            <p:cNvSpPr txBox="1">
              <a:spLocks noChangeArrowheads="1"/>
            </p:cNvSpPr>
            <p:nvPr userDrawn="1"/>
          </p:nvSpPr>
          <p:spPr bwMode="auto">
            <a:xfrm>
              <a:off x="4889" y="3929"/>
              <a:ext cx="849" cy="343"/>
            </a:xfrm>
            <a:prstGeom prst="rect">
              <a:avLst/>
            </a:prstGeom>
            <a:noFill/>
            <a:ln w="9525">
              <a:noFill/>
              <a:miter lim="800000"/>
              <a:headEnd/>
              <a:tailEnd/>
            </a:ln>
            <a:effectLst/>
          </p:spPr>
          <p:txBody>
            <a:bodyPr>
              <a:spAutoFit/>
            </a:bodyPr>
            <a:lstStyle/>
            <a:p>
              <a:r>
                <a:rPr lang="en-US" sz="1600" b="1" i="1">
                  <a:solidFill>
                    <a:srgbClr val="FF4013"/>
                  </a:solidFill>
                  <a:latin typeface="Book Antiqua" pitchFamily="18" charset="0"/>
                </a:rPr>
                <a:t>         linical</a:t>
              </a:r>
            </a:p>
            <a:p>
              <a:pPr>
                <a:lnSpc>
                  <a:spcPct val="85000"/>
                </a:lnSpc>
              </a:pPr>
              <a:r>
                <a:rPr lang="en-US" sz="1600" b="1" i="1">
                  <a:solidFill>
                    <a:srgbClr val="FF4013"/>
                  </a:solidFill>
                  <a:latin typeface="Book Antiqua" pitchFamily="18" charset="0"/>
                </a:rPr>
                <a:t>diabetology</a:t>
              </a:r>
              <a:endParaRPr lang="nl-NL" sz="1600" b="1" i="1">
                <a:solidFill>
                  <a:srgbClr val="FF4013"/>
                </a:solidFill>
                <a:latin typeface="Book Antiqua" pitchFamily="18" charset="0"/>
              </a:endParaRPr>
            </a:p>
          </p:txBody>
        </p:sp>
        <p:sp>
          <p:nvSpPr>
            <p:cNvPr id="1035" name="Text Box 11"/>
            <p:cNvSpPr txBox="1">
              <a:spLocks noChangeArrowheads="1"/>
            </p:cNvSpPr>
            <p:nvPr userDrawn="1"/>
          </p:nvSpPr>
          <p:spPr bwMode="auto">
            <a:xfrm>
              <a:off x="4767" y="3832"/>
              <a:ext cx="358" cy="212"/>
            </a:xfrm>
            <a:prstGeom prst="rect">
              <a:avLst/>
            </a:prstGeom>
            <a:noFill/>
            <a:ln w="9525">
              <a:noFill/>
              <a:miter lim="800000"/>
              <a:headEnd/>
              <a:tailEnd/>
            </a:ln>
            <a:effectLst/>
          </p:spPr>
          <p:txBody>
            <a:bodyPr wrap="none">
              <a:spAutoFit/>
            </a:bodyPr>
            <a:lstStyle/>
            <a:p>
              <a:r>
                <a:rPr lang="en-US" sz="1600" b="1" i="1">
                  <a:solidFill>
                    <a:srgbClr val="FF4013"/>
                  </a:solidFill>
                  <a:latin typeface="Book Antiqua" pitchFamily="18" charset="0"/>
                </a:rPr>
                <a:t> am </a:t>
              </a:r>
              <a:endParaRPr lang="nl-NL" sz="1600" b="1" i="1">
                <a:solidFill>
                  <a:srgbClr val="FF4013"/>
                </a:solidFill>
                <a:latin typeface="Book Antiqua" pitchFamily="18" charset="0"/>
              </a:endParaRPr>
            </a:p>
          </p:txBody>
        </p:sp>
      </p:grpSp>
    </p:spTree>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txStyles>
    <p:titleStyle>
      <a:lvl1pPr algn="ctr" rtl="0" eaLnBrk="0" fontAlgn="base" hangingPunct="0">
        <a:spcBef>
          <a:spcPct val="0"/>
        </a:spcBef>
        <a:spcAft>
          <a:spcPct val="0"/>
        </a:spcAft>
        <a:defRPr sz="4400">
          <a:solidFill>
            <a:srgbClr val="FFCC66"/>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CC66"/>
          </a:solidFill>
          <a:latin typeface="Tahoma"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FFCC66"/>
          </a:solidFill>
          <a:latin typeface="Tahoma"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FFCC66"/>
          </a:solidFill>
          <a:latin typeface="Tahoma"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FFCC66"/>
          </a:solidFill>
          <a:latin typeface="Tahoma" pitchFamily="34" charset="0"/>
          <a:ea typeface="ＭＳ Ｐゴシック" charset="-128"/>
          <a:cs typeface="ＭＳ Ｐゴシック" charset="-128"/>
        </a:defRPr>
      </a:lvl5pPr>
      <a:lvl6pPr marL="457200" algn="ctr" rtl="0" eaLnBrk="0" fontAlgn="base" hangingPunct="0">
        <a:spcBef>
          <a:spcPct val="0"/>
        </a:spcBef>
        <a:spcAft>
          <a:spcPct val="0"/>
        </a:spcAft>
        <a:defRPr sz="4400">
          <a:solidFill>
            <a:srgbClr val="FFCC66"/>
          </a:solidFill>
          <a:latin typeface="Tahoma" pitchFamily="34" charset="0"/>
        </a:defRPr>
      </a:lvl6pPr>
      <a:lvl7pPr marL="914400" algn="ctr" rtl="0" eaLnBrk="0" fontAlgn="base" hangingPunct="0">
        <a:spcBef>
          <a:spcPct val="0"/>
        </a:spcBef>
        <a:spcAft>
          <a:spcPct val="0"/>
        </a:spcAft>
        <a:defRPr sz="4400">
          <a:solidFill>
            <a:srgbClr val="FFCC66"/>
          </a:solidFill>
          <a:latin typeface="Tahoma" pitchFamily="34" charset="0"/>
        </a:defRPr>
      </a:lvl7pPr>
      <a:lvl8pPr marL="1371600" algn="ctr" rtl="0" eaLnBrk="0" fontAlgn="base" hangingPunct="0">
        <a:spcBef>
          <a:spcPct val="0"/>
        </a:spcBef>
        <a:spcAft>
          <a:spcPct val="0"/>
        </a:spcAft>
        <a:defRPr sz="4400">
          <a:solidFill>
            <a:srgbClr val="FFCC66"/>
          </a:solidFill>
          <a:latin typeface="Tahoma" pitchFamily="34" charset="0"/>
        </a:defRPr>
      </a:lvl8pPr>
      <a:lvl9pPr marL="1828800" algn="ctr" rtl="0" eaLnBrk="0" fontAlgn="base" hangingPunct="0">
        <a:spcBef>
          <a:spcPct val="0"/>
        </a:spcBef>
        <a:spcAft>
          <a:spcPct val="0"/>
        </a:spcAft>
        <a:defRPr sz="4400">
          <a:solidFill>
            <a:srgbClr val="FFCC66"/>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rgbClr val="FFFF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rgbClr val="FFFFCC"/>
          </a:solidFill>
          <a:latin typeface="+mn-lt"/>
          <a:ea typeface="ＭＳ Ｐゴシック" charset="-128"/>
        </a:defRPr>
      </a:lvl2pPr>
      <a:lvl3pPr marL="1143000" indent="-228600" algn="l" rtl="0" eaLnBrk="0" fontAlgn="base" hangingPunct="0">
        <a:spcBef>
          <a:spcPct val="20000"/>
        </a:spcBef>
        <a:spcAft>
          <a:spcPct val="0"/>
        </a:spcAft>
        <a:buChar char="•"/>
        <a:defRPr sz="2000">
          <a:solidFill>
            <a:srgbClr val="FFFFCC"/>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FFFF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A73DD31E-6115-B74C-A0A0-2B3F38BB56C2}" type="datetimeFigureOut">
              <a:rPr>
                <a:solidFill>
                  <a:prstClr val="black">
                    <a:tint val="75000"/>
                  </a:prstClr>
                </a:solidFill>
                <a:latin typeface="Calibri"/>
                <a:ea typeface="+mn-ea"/>
              </a:rPr>
              <a:pPr defTabSz="457200" eaLnBrk="1" fontAlgn="auto" hangingPunct="1">
                <a:spcBef>
                  <a:spcPts val="0"/>
                </a:spcBef>
                <a:spcAft>
                  <a:spcPts val="0"/>
                </a:spcAft>
              </a:pPr>
              <a:t>03-11-2011</a:t>
            </a:fld>
            <a:endParaRPr lang="nl-NL">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l-NL">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09E3861-C426-2946-B8DD-385DECEE5112}" type="slidenum">
              <a:rPr>
                <a:solidFill>
                  <a:prstClr val="black">
                    <a:tint val="75000"/>
                  </a:prstClr>
                </a:solidFill>
                <a:latin typeface="Calibri"/>
                <a:ea typeface="+mn-ea"/>
              </a:rPr>
              <a:pPr defTabSz="457200" eaLnBrk="1" fontAlgn="auto" hangingPunct="1">
                <a:spcBef>
                  <a:spcPts val="0"/>
                </a:spcBef>
                <a:spcAft>
                  <a:spcPts val="0"/>
                </a:spcAft>
              </a:pPr>
              <a:t>‹nr.›</a:t>
            </a:fld>
            <a:endParaRPr lang="nl-NL">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93700" y="1539875"/>
            <a:ext cx="8318500" cy="1470025"/>
          </a:xfrm>
        </p:spPr>
        <p:txBody>
          <a:bodyPr/>
          <a:lstStyle/>
          <a:p>
            <a:pPr>
              <a:lnSpc>
                <a:spcPct val="150000"/>
              </a:lnSpc>
            </a:pPr>
            <a:r>
              <a:rPr lang="nl-NL" sz="4000" b="1" dirty="0" smtClean="0">
                <a:solidFill>
                  <a:schemeClr val="bg1"/>
                </a:solidFill>
                <a:latin typeface="Calibri" pitchFamily="34" charset="0"/>
              </a:rPr>
              <a:t>Management van diabetes &amp; ACS</a:t>
            </a:r>
            <a:br>
              <a:rPr lang="nl-NL" sz="4000" b="1" dirty="0" smtClean="0">
                <a:solidFill>
                  <a:schemeClr val="bg1"/>
                </a:solidFill>
                <a:latin typeface="Calibri" pitchFamily="34" charset="0"/>
              </a:rPr>
            </a:br>
            <a:r>
              <a:rPr lang="nl-NL" b="1" dirty="0" err="1" smtClean="0">
                <a:latin typeface="Calibri" pitchFamily="34" charset="0"/>
              </a:rPr>
              <a:t>Internistisch</a:t>
            </a:r>
            <a:r>
              <a:rPr lang="nl-NL" b="1" dirty="0" smtClean="0">
                <a:latin typeface="Calibri" pitchFamily="34" charset="0"/>
              </a:rPr>
              <a:t> perspectief</a:t>
            </a:r>
            <a:endParaRPr lang="nl-NL" sz="4000" b="1" dirty="0" smtClean="0">
              <a:solidFill>
                <a:schemeClr val="bg1"/>
              </a:solidFill>
              <a:latin typeface="Calibri" pitchFamily="34" charset="0"/>
            </a:endParaRPr>
          </a:p>
        </p:txBody>
      </p:sp>
      <p:sp>
        <p:nvSpPr>
          <p:cNvPr id="3075" name="Rectangle 5"/>
          <p:cNvSpPr>
            <a:spLocks noGrp="1" noChangeArrowheads="1"/>
          </p:cNvSpPr>
          <p:nvPr>
            <p:ph type="subTitle" idx="1"/>
          </p:nvPr>
        </p:nvSpPr>
        <p:spPr>
          <a:xfrm>
            <a:off x="1371600" y="3644900"/>
            <a:ext cx="6400800" cy="1752600"/>
          </a:xfrm>
        </p:spPr>
        <p:txBody>
          <a:bodyPr/>
          <a:lstStyle/>
          <a:p>
            <a:pPr>
              <a:spcBef>
                <a:spcPct val="0"/>
              </a:spcBef>
            </a:pPr>
            <a:r>
              <a:rPr lang="nl-NL" sz="3600" b="1" dirty="0" smtClean="0">
                <a:latin typeface="Calibri" pitchFamily="34" charset="0"/>
              </a:rPr>
              <a:t>Max </a:t>
            </a:r>
            <a:r>
              <a:rPr lang="nl-NL" sz="3600" b="1" dirty="0" err="1" smtClean="0">
                <a:latin typeface="Calibri" pitchFamily="34" charset="0"/>
              </a:rPr>
              <a:t>Nieuwdorp</a:t>
            </a:r>
            <a:endParaRPr lang="nl-NL" sz="3600" b="1" dirty="0" smtClean="0">
              <a:solidFill>
                <a:schemeClr val="bg1"/>
              </a:solidFill>
              <a:latin typeface="Calibri" pitchFamily="34" charset="0"/>
            </a:endParaRPr>
          </a:p>
          <a:p>
            <a:pPr>
              <a:spcBef>
                <a:spcPct val="0"/>
              </a:spcBef>
            </a:pPr>
            <a:r>
              <a:rPr lang="nl-NL" sz="3600" i="1" dirty="0" smtClean="0">
                <a:solidFill>
                  <a:schemeClr val="bg1"/>
                </a:solidFill>
                <a:latin typeface="Calibri" pitchFamily="34" charset="0"/>
              </a:rPr>
              <a:t>Academisch Medisch Centrum</a:t>
            </a:r>
          </a:p>
          <a:p>
            <a:pPr>
              <a:spcBef>
                <a:spcPct val="0"/>
              </a:spcBef>
            </a:pPr>
            <a:r>
              <a:rPr lang="nl-NL" sz="3600" i="1" dirty="0" smtClean="0">
                <a:solidFill>
                  <a:schemeClr val="bg1"/>
                </a:solidFill>
                <a:latin typeface="Calibri" pitchFamily="34" charset="0"/>
              </a:rPr>
              <a:t>Amsterdam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23925" y="304800"/>
            <a:ext cx="8220075" cy="1143000"/>
          </a:xfrm>
        </p:spPr>
        <p:txBody>
          <a:bodyPr lIns="0" tIns="0" rIns="0" bIns="126000" anchor="b"/>
          <a:lstStyle/>
          <a:p>
            <a:pPr eaLnBrk="1" hangingPunct="1"/>
            <a:r>
              <a:rPr lang="en-GB" sz="4000" b="1" smtClean="0"/>
              <a:t>CARDS study (n=2828 DM)</a:t>
            </a:r>
            <a:br>
              <a:rPr lang="en-GB" sz="4000" b="1" smtClean="0"/>
            </a:br>
            <a:r>
              <a:rPr lang="en-GB" sz="4000" b="1" smtClean="0"/>
              <a:t> NNT=32</a:t>
            </a:r>
            <a:endParaRPr lang="en-US" sz="4000" b="1" smtClean="0"/>
          </a:p>
        </p:txBody>
      </p:sp>
      <p:sp>
        <p:nvSpPr>
          <p:cNvPr id="221187" name="Rectangle 3"/>
          <p:cNvSpPr>
            <a:spLocks noChangeArrowheads="1"/>
          </p:cNvSpPr>
          <p:nvPr/>
        </p:nvSpPr>
        <p:spPr bwMode="auto">
          <a:xfrm>
            <a:off x="2122488" y="1779588"/>
            <a:ext cx="5484812" cy="549275"/>
          </a:xfrm>
          <a:prstGeom prst="rect">
            <a:avLst/>
          </a:prstGeom>
          <a:noFill/>
          <a:ln w="9525">
            <a:noFill/>
            <a:miter lim="800000"/>
            <a:headEnd/>
            <a:tailEnd/>
          </a:ln>
        </p:spPr>
        <p:txBody>
          <a:bodyPr lIns="0" tIns="0" rIns="0" bIns="0">
            <a:spAutoFit/>
          </a:bodyPr>
          <a:lstStyle/>
          <a:p>
            <a:pPr algn="ctr"/>
            <a:r>
              <a:rPr lang="en-GB" sz="1800" b="1">
                <a:effectLst>
                  <a:outerShdw blurRad="38100" dist="38100" dir="2700000" algn="tl">
                    <a:srgbClr val="000000"/>
                  </a:outerShdw>
                </a:effectLst>
                <a:latin typeface="Comic Sans MS" pitchFamily="66" charset="0"/>
              </a:rPr>
              <a:t>Relative Risk -37%  (95% CI: -52, -17) </a:t>
            </a:r>
          </a:p>
          <a:p>
            <a:pPr algn="ctr"/>
            <a:endParaRPr lang="en-GB" sz="1800" b="1">
              <a:effectLst>
                <a:outerShdw blurRad="38100" dist="38100" dir="2700000" algn="tl">
                  <a:srgbClr val="000000"/>
                </a:outerShdw>
              </a:effectLst>
              <a:latin typeface="Comic Sans MS" pitchFamily="66" charset="0"/>
            </a:endParaRPr>
          </a:p>
        </p:txBody>
      </p:sp>
      <p:sp>
        <p:nvSpPr>
          <p:cNvPr id="221188" name="Rectangle 4"/>
          <p:cNvSpPr>
            <a:spLocks noChangeArrowheads="1"/>
          </p:cNvSpPr>
          <p:nvPr/>
        </p:nvSpPr>
        <p:spPr bwMode="auto">
          <a:xfrm>
            <a:off x="3475038" y="2219325"/>
            <a:ext cx="2522537" cy="488950"/>
          </a:xfrm>
          <a:prstGeom prst="rect">
            <a:avLst/>
          </a:prstGeom>
          <a:noFill/>
          <a:ln w="9525">
            <a:noFill/>
            <a:miter lim="800000"/>
            <a:headEnd/>
            <a:tailEnd/>
          </a:ln>
        </p:spPr>
        <p:txBody>
          <a:bodyPr lIns="0" tIns="0" rIns="0" bIns="0">
            <a:spAutoFit/>
          </a:bodyPr>
          <a:lstStyle/>
          <a:p>
            <a:pPr algn="ctr"/>
            <a:r>
              <a:rPr lang="en-GB" sz="1600" b="1">
                <a:effectLst>
                  <a:outerShdw blurRad="38100" dist="38100" dir="2700000" algn="tl">
                    <a:srgbClr val="000000"/>
                  </a:outerShdw>
                </a:effectLst>
                <a:latin typeface="Comic Sans MS" pitchFamily="66" charset="0"/>
              </a:rPr>
              <a:t>P=0.001</a:t>
            </a:r>
          </a:p>
          <a:p>
            <a:pPr algn="ctr"/>
            <a:endParaRPr lang="en-GB" sz="1600" b="1">
              <a:effectLst>
                <a:outerShdw blurRad="38100" dist="38100" dir="2700000" algn="tl">
                  <a:srgbClr val="000000"/>
                </a:outerShdw>
              </a:effectLst>
              <a:latin typeface="Comic Sans MS" pitchFamily="66" charset="0"/>
            </a:endParaRPr>
          </a:p>
        </p:txBody>
      </p:sp>
      <p:sp>
        <p:nvSpPr>
          <p:cNvPr id="221189" name="Rectangle 5"/>
          <p:cNvSpPr>
            <a:spLocks noChangeArrowheads="1"/>
          </p:cNvSpPr>
          <p:nvPr/>
        </p:nvSpPr>
        <p:spPr bwMode="auto">
          <a:xfrm>
            <a:off x="554038" y="5824538"/>
            <a:ext cx="57785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Atorva</a:t>
            </a:r>
          </a:p>
        </p:txBody>
      </p:sp>
      <p:sp>
        <p:nvSpPr>
          <p:cNvPr id="221190" name="Rectangle 6"/>
          <p:cNvSpPr>
            <a:spLocks noChangeArrowheads="1"/>
          </p:cNvSpPr>
          <p:nvPr/>
        </p:nvSpPr>
        <p:spPr bwMode="auto">
          <a:xfrm>
            <a:off x="554038" y="5551488"/>
            <a:ext cx="633412"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Placebo</a:t>
            </a:r>
          </a:p>
        </p:txBody>
      </p:sp>
      <p:sp>
        <p:nvSpPr>
          <p:cNvPr id="221191" name="Rectangle 7"/>
          <p:cNvSpPr>
            <a:spLocks noChangeArrowheads="1"/>
          </p:cNvSpPr>
          <p:nvPr/>
        </p:nvSpPr>
        <p:spPr bwMode="auto">
          <a:xfrm>
            <a:off x="7970838" y="5153025"/>
            <a:ext cx="484187" cy="214313"/>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Years</a:t>
            </a:r>
          </a:p>
        </p:txBody>
      </p:sp>
      <p:sp>
        <p:nvSpPr>
          <p:cNvPr id="221192" name="Rectangle 8"/>
          <p:cNvSpPr>
            <a:spLocks noChangeArrowheads="1"/>
          </p:cNvSpPr>
          <p:nvPr/>
        </p:nvSpPr>
        <p:spPr bwMode="auto">
          <a:xfrm>
            <a:off x="7262813" y="5865813"/>
            <a:ext cx="32385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328</a:t>
            </a:r>
          </a:p>
        </p:txBody>
      </p:sp>
      <p:sp>
        <p:nvSpPr>
          <p:cNvPr id="221193" name="Rectangle 9"/>
          <p:cNvSpPr>
            <a:spLocks noChangeArrowheads="1"/>
          </p:cNvSpPr>
          <p:nvPr/>
        </p:nvSpPr>
        <p:spPr bwMode="auto">
          <a:xfrm>
            <a:off x="7262813" y="5572125"/>
            <a:ext cx="32385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305</a:t>
            </a:r>
          </a:p>
        </p:txBody>
      </p:sp>
      <p:sp>
        <p:nvSpPr>
          <p:cNvPr id="221194" name="Rectangle 10"/>
          <p:cNvSpPr>
            <a:spLocks noChangeArrowheads="1"/>
          </p:cNvSpPr>
          <p:nvPr/>
        </p:nvSpPr>
        <p:spPr bwMode="auto">
          <a:xfrm>
            <a:off x="6345238" y="5845175"/>
            <a:ext cx="32385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694</a:t>
            </a:r>
          </a:p>
        </p:txBody>
      </p:sp>
      <p:sp>
        <p:nvSpPr>
          <p:cNvPr id="221195" name="Rectangle 11"/>
          <p:cNvSpPr>
            <a:spLocks noChangeArrowheads="1"/>
          </p:cNvSpPr>
          <p:nvPr/>
        </p:nvSpPr>
        <p:spPr bwMode="auto">
          <a:xfrm>
            <a:off x="6345238" y="5553075"/>
            <a:ext cx="32385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651</a:t>
            </a:r>
          </a:p>
        </p:txBody>
      </p:sp>
      <p:sp>
        <p:nvSpPr>
          <p:cNvPr id="221196" name="Rectangle 12"/>
          <p:cNvSpPr>
            <a:spLocks noChangeArrowheads="1"/>
          </p:cNvSpPr>
          <p:nvPr/>
        </p:nvSpPr>
        <p:spPr bwMode="auto">
          <a:xfrm>
            <a:off x="5075238" y="5875338"/>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1074</a:t>
            </a:r>
          </a:p>
        </p:txBody>
      </p:sp>
      <p:sp>
        <p:nvSpPr>
          <p:cNvPr id="221197" name="Rectangle 13"/>
          <p:cNvSpPr>
            <a:spLocks noChangeArrowheads="1"/>
          </p:cNvSpPr>
          <p:nvPr/>
        </p:nvSpPr>
        <p:spPr bwMode="auto">
          <a:xfrm>
            <a:off x="5076825" y="5583238"/>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1022</a:t>
            </a:r>
          </a:p>
        </p:txBody>
      </p:sp>
      <p:sp>
        <p:nvSpPr>
          <p:cNvPr id="221198" name="Rectangle 14"/>
          <p:cNvSpPr>
            <a:spLocks noChangeArrowheads="1"/>
          </p:cNvSpPr>
          <p:nvPr/>
        </p:nvSpPr>
        <p:spPr bwMode="auto">
          <a:xfrm>
            <a:off x="3827463" y="5865813"/>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1361</a:t>
            </a:r>
          </a:p>
        </p:txBody>
      </p:sp>
      <p:sp>
        <p:nvSpPr>
          <p:cNvPr id="221199" name="Rectangle 15"/>
          <p:cNvSpPr>
            <a:spLocks noChangeArrowheads="1"/>
          </p:cNvSpPr>
          <p:nvPr/>
        </p:nvSpPr>
        <p:spPr bwMode="auto">
          <a:xfrm>
            <a:off x="3827463" y="5572125"/>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1306</a:t>
            </a:r>
          </a:p>
        </p:txBody>
      </p:sp>
      <p:sp>
        <p:nvSpPr>
          <p:cNvPr id="221200" name="Rectangle 16"/>
          <p:cNvSpPr>
            <a:spLocks noChangeArrowheads="1"/>
          </p:cNvSpPr>
          <p:nvPr/>
        </p:nvSpPr>
        <p:spPr bwMode="auto">
          <a:xfrm>
            <a:off x="2568575" y="5865813"/>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1392</a:t>
            </a:r>
          </a:p>
        </p:txBody>
      </p:sp>
      <p:sp>
        <p:nvSpPr>
          <p:cNvPr id="221201" name="Rectangle 17"/>
          <p:cNvSpPr>
            <a:spLocks noChangeArrowheads="1"/>
          </p:cNvSpPr>
          <p:nvPr/>
        </p:nvSpPr>
        <p:spPr bwMode="auto">
          <a:xfrm>
            <a:off x="2568575" y="5572125"/>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1351</a:t>
            </a:r>
          </a:p>
        </p:txBody>
      </p:sp>
      <p:sp>
        <p:nvSpPr>
          <p:cNvPr id="221202" name="Rectangle 18"/>
          <p:cNvSpPr>
            <a:spLocks noChangeArrowheads="1"/>
          </p:cNvSpPr>
          <p:nvPr/>
        </p:nvSpPr>
        <p:spPr bwMode="auto">
          <a:xfrm>
            <a:off x="1350963" y="5845175"/>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1428</a:t>
            </a:r>
          </a:p>
        </p:txBody>
      </p:sp>
      <p:sp>
        <p:nvSpPr>
          <p:cNvPr id="221203" name="Rectangle 19"/>
          <p:cNvSpPr>
            <a:spLocks noChangeArrowheads="1"/>
          </p:cNvSpPr>
          <p:nvPr/>
        </p:nvSpPr>
        <p:spPr bwMode="auto">
          <a:xfrm>
            <a:off x="1350963" y="5553075"/>
            <a:ext cx="431800" cy="212725"/>
          </a:xfrm>
          <a:prstGeom prst="rect">
            <a:avLst/>
          </a:prstGeom>
          <a:noFill/>
          <a:ln w="95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1410</a:t>
            </a:r>
          </a:p>
        </p:txBody>
      </p:sp>
      <p:sp>
        <p:nvSpPr>
          <p:cNvPr id="221204" name="Rectangle 20"/>
          <p:cNvSpPr>
            <a:spLocks noChangeArrowheads="1"/>
          </p:cNvSpPr>
          <p:nvPr/>
        </p:nvSpPr>
        <p:spPr bwMode="auto">
          <a:xfrm>
            <a:off x="7602538" y="2125663"/>
            <a:ext cx="1020762" cy="488950"/>
          </a:xfrm>
          <a:prstGeom prst="rect">
            <a:avLst/>
          </a:prstGeom>
          <a:noFill/>
          <a:ln w="9525">
            <a:noFill/>
            <a:miter lim="800000"/>
            <a:headEnd/>
            <a:tailEnd/>
          </a:ln>
        </p:spPr>
        <p:txBody>
          <a:bodyPr wrap="none" lIns="0" tIns="0" rIns="0" bIns="0">
            <a:spAutoFit/>
          </a:bodyPr>
          <a:lstStyle/>
          <a:p>
            <a:r>
              <a:rPr lang="en-US" sz="1600">
                <a:effectLst>
                  <a:outerShdw blurRad="38100" dist="38100" dir="2700000" algn="tl">
                    <a:srgbClr val="000000"/>
                  </a:outerShdw>
                </a:effectLst>
                <a:latin typeface="Comic Sans MS" pitchFamily="66" charset="0"/>
              </a:rPr>
              <a:t>Placebo</a:t>
            </a:r>
          </a:p>
          <a:p>
            <a:r>
              <a:rPr lang="en-US" sz="1600">
                <a:effectLst>
                  <a:outerShdw blurRad="38100" dist="38100" dir="2700000" algn="tl">
                    <a:srgbClr val="000000"/>
                  </a:outerShdw>
                </a:effectLst>
                <a:latin typeface="Comic Sans MS" pitchFamily="66" charset="0"/>
              </a:rPr>
              <a:t>127 events</a:t>
            </a:r>
          </a:p>
        </p:txBody>
      </p:sp>
      <p:sp>
        <p:nvSpPr>
          <p:cNvPr id="221205" name="Rectangle 21"/>
          <p:cNvSpPr>
            <a:spLocks noChangeArrowheads="1"/>
          </p:cNvSpPr>
          <p:nvPr/>
        </p:nvSpPr>
        <p:spPr bwMode="auto">
          <a:xfrm>
            <a:off x="7585075" y="2922588"/>
            <a:ext cx="1209675" cy="488950"/>
          </a:xfrm>
          <a:prstGeom prst="rect">
            <a:avLst/>
          </a:prstGeom>
          <a:noFill/>
          <a:ln w="9525">
            <a:noFill/>
            <a:miter lim="800000"/>
            <a:headEnd/>
            <a:tailEnd/>
          </a:ln>
        </p:spPr>
        <p:txBody>
          <a:bodyPr wrap="none" lIns="0" tIns="0" rIns="0" bIns="0">
            <a:spAutoFit/>
          </a:bodyPr>
          <a:lstStyle/>
          <a:p>
            <a:r>
              <a:rPr lang="en-US" sz="1600">
                <a:effectLst>
                  <a:outerShdw blurRad="38100" dist="38100" dir="2700000" algn="tl">
                    <a:srgbClr val="000000"/>
                  </a:outerShdw>
                </a:effectLst>
                <a:latin typeface="Comic Sans MS" pitchFamily="66" charset="0"/>
              </a:rPr>
              <a:t>Atorvastatin</a:t>
            </a:r>
          </a:p>
          <a:p>
            <a:r>
              <a:rPr lang="en-US" sz="1600">
                <a:effectLst>
                  <a:outerShdw blurRad="38100" dist="38100" dir="2700000" algn="tl">
                    <a:srgbClr val="000000"/>
                  </a:outerShdw>
                </a:effectLst>
                <a:latin typeface="Comic Sans MS" pitchFamily="66" charset="0"/>
              </a:rPr>
              <a:t>83 events</a:t>
            </a:r>
          </a:p>
        </p:txBody>
      </p:sp>
      <p:sp>
        <p:nvSpPr>
          <p:cNvPr id="221206" name="Rectangle 22"/>
          <p:cNvSpPr>
            <a:spLocks noChangeArrowheads="1"/>
          </p:cNvSpPr>
          <p:nvPr/>
        </p:nvSpPr>
        <p:spPr bwMode="auto">
          <a:xfrm rot="16200000">
            <a:off x="-59531" y="3007519"/>
            <a:ext cx="2230437" cy="244475"/>
          </a:xfrm>
          <a:prstGeom prst="rect">
            <a:avLst/>
          </a:prstGeom>
          <a:noFill/>
          <a:ln w="9525">
            <a:noFill/>
            <a:miter lim="800000"/>
            <a:headEnd/>
            <a:tailEnd/>
          </a:ln>
        </p:spPr>
        <p:txBody>
          <a:bodyPr wrap="none" lIns="0" tIns="0" rIns="0" bIns="0">
            <a:spAutoFit/>
          </a:bodyPr>
          <a:lstStyle/>
          <a:p>
            <a:r>
              <a:rPr lang="en-US" sz="1600" b="1">
                <a:effectLst>
                  <a:outerShdw blurRad="38100" dist="38100" dir="2700000" algn="tl">
                    <a:srgbClr val="000000"/>
                  </a:outerShdw>
                </a:effectLst>
                <a:latin typeface="Comic Sans MS" pitchFamily="66" charset="0"/>
              </a:rPr>
              <a:t>Cumulative Hazard (%)</a:t>
            </a:r>
          </a:p>
        </p:txBody>
      </p:sp>
      <p:sp>
        <p:nvSpPr>
          <p:cNvPr id="32791" name="Freeform 23"/>
          <p:cNvSpPr>
            <a:spLocks/>
          </p:cNvSpPr>
          <p:nvPr/>
        </p:nvSpPr>
        <p:spPr bwMode="auto">
          <a:xfrm>
            <a:off x="1543050" y="3265488"/>
            <a:ext cx="5876925" cy="1727200"/>
          </a:xfrm>
          <a:custGeom>
            <a:avLst/>
            <a:gdLst>
              <a:gd name="T0" fmla="*/ 2147483647 w 1359"/>
              <a:gd name="T1" fmla="*/ 2147483647 h 379"/>
              <a:gd name="T2" fmla="*/ 2147483647 w 1359"/>
              <a:gd name="T3" fmla="*/ 2147483647 h 379"/>
              <a:gd name="T4" fmla="*/ 2147483647 w 1359"/>
              <a:gd name="T5" fmla="*/ 2147483647 h 379"/>
              <a:gd name="T6" fmla="*/ 2147483647 w 1359"/>
              <a:gd name="T7" fmla="*/ 2147483647 h 379"/>
              <a:gd name="T8" fmla="*/ 2147483647 w 1359"/>
              <a:gd name="T9" fmla="*/ 2147483647 h 379"/>
              <a:gd name="T10" fmla="*/ 2147483647 w 1359"/>
              <a:gd name="T11" fmla="*/ 2147483647 h 379"/>
              <a:gd name="T12" fmla="*/ 2147483647 w 1359"/>
              <a:gd name="T13" fmla="*/ 2147483647 h 379"/>
              <a:gd name="T14" fmla="*/ 2147483647 w 1359"/>
              <a:gd name="T15" fmla="*/ 2147483647 h 379"/>
              <a:gd name="T16" fmla="*/ 2147483647 w 1359"/>
              <a:gd name="T17" fmla="*/ 2147483647 h 379"/>
              <a:gd name="T18" fmla="*/ 2147483647 w 1359"/>
              <a:gd name="T19" fmla="*/ 2147483647 h 379"/>
              <a:gd name="T20" fmla="*/ 2147483647 w 1359"/>
              <a:gd name="T21" fmla="*/ 2147483647 h 379"/>
              <a:gd name="T22" fmla="*/ 2147483647 w 1359"/>
              <a:gd name="T23" fmla="*/ 2147483647 h 379"/>
              <a:gd name="T24" fmla="*/ 2147483647 w 1359"/>
              <a:gd name="T25" fmla="*/ 2147483647 h 379"/>
              <a:gd name="T26" fmla="*/ 2147483647 w 1359"/>
              <a:gd name="T27" fmla="*/ 2147483647 h 379"/>
              <a:gd name="T28" fmla="*/ 2147483647 w 1359"/>
              <a:gd name="T29" fmla="*/ 2147483647 h 379"/>
              <a:gd name="T30" fmla="*/ 2147483647 w 1359"/>
              <a:gd name="T31" fmla="*/ 2147483647 h 379"/>
              <a:gd name="T32" fmla="*/ 2147483647 w 1359"/>
              <a:gd name="T33" fmla="*/ 2147483647 h 379"/>
              <a:gd name="T34" fmla="*/ 2147483647 w 1359"/>
              <a:gd name="T35" fmla="*/ 2147483647 h 379"/>
              <a:gd name="T36" fmla="*/ 2147483647 w 1359"/>
              <a:gd name="T37" fmla="*/ 2147483647 h 379"/>
              <a:gd name="T38" fmla="*/ 2147483647 w 1359"/>
              <a:gd name="T39" fmla="*/ 2147483647 h 379"/>
              <a:gd name="T40" fmla="*/ 2147483647 w 1359"/>
              <a:gd name="T41" fmla="*/ 2147483647 h 379"/>
              <a:gd name="T42" fmla="*/ 2147483647 w 1359"/>
              <a:gd name="T43" fmla="*/ 2147483647 h 379"/>
              <a:gd name="T44" fmla="*/ 2147483647 w 1359"/>
              <a:gd name="T45" fmla="*/ 2147483647 h 379"/>
              <a:gd name="T46" fmla="*/ 2147483647 w 1359"/>
              <a:gd name="T47" fmla="*/ 2147483647 h 379"/>
              <a:gd name="T48" fmla="*/ 2147483647 w 1359"/>
              <a:gd name="T49" fmla="*/ 2147483647 h 379"/>
              <a:gd name="T50" fmla="*/ 2147483647 w 1359"/>
              <a:gd name="T51" fmla="*/ 2147483647 h 379"/>
              <a:gd name="T52" fmla="*/ 2147483647 w 1359"/>
              <a:gd name="T53" fmla="*/ 2147483647 h 379"/>
              <a:gd name="T54" fmla="*/ 2147483647 w 1359"/>
              <a:gd name="T55" fmla="*/ 2147483647 h 379"/>
              <a:gd name="T56" fmla="*/ 2147483647 w 1359"/>
              <a:gd name="T57" fmla="*/ 2147483647 h 379"/>
              <a:gd name="T58" fmla="*/ 2147483647 w 1359"/>
              <a:gd name="T59" fmla="*/ 2147483647 h 379"/>
              <a:gd name="T60" fmla="*/ 2147483647 w 1359"/>
              <a:gd name="T61" fmla="*/ 2147483647 h 379"/>
              <a:gd name="T62" fmla="*/ 2147483647 w 1359"/>
              <a:gd name="T63" fmla="*/ 2147483647 h 379"/>
              <a:gd name="T64" fmla="*/ 2147483647 w 1359"/>
              <a:gd name="T65" fmla="*/ 2147483647 h 379"/>
              <a:gd name="T66" fmla="*/ 2147483647 w 1359"/>
              <a:gd name="T67" fmla="*/ 2147483647 h 379"/>
              <a:gd name="T68" fmla="*/ 2147483647 w 1359"/>
              <a:gd name="T69" fmla="*/ 2147483647 h 379"/>
              <a:gd name="T70" fmla="*/ 2147483647 w 1359"/>
              <a:gd name="T71" fmla="*/ 2147483647 h 379"/>
              <a:gd name="T72" fmla="*/ 2147483647 w 1359"/>
              <a:gd name="T73" fmla="*/ 2147483647 h 379"/>
              <a:gd name="T74" fmla="*/ 2147483647 w 1359"/>
              <a:gd name="T75" fmla="*/ 2147483647 h 379"/>
              <a:gd name="T76" fmla="*/ 2147483647 w 1359"/>
              <a:gd name="T77" fmla="*/ 2147483647 h 379"/>
              <a:gd name="T78" fmla="*/ 2147483647 w 1359"/>
              <a:gd name="T79" fmla="*/ 2147483647 h 379"/>
              <a:gd name="T80" fmla="*/ 2147483647 w 1359"/>
              <a:gd name="T81" fmla="*/ 2147483647 h 379"/>
              <a:gd name="T82" fmla="*/ 2147483647 w 1359"/>
              <a:gd name="T83" fmla="*/ 2147483647 h 379"/>
              <a:gd name="T84" fmla="*/ 2147483647 w 1359"/>
              <a:gd name="T85" fmla="*/ 2147483647 h 379"/>
              <a:gd name="T86" fmla="*/ 2147483647 w 1359"/>
              <a:gd name="T87" fmla="*/ 2147483647 h 379"/>
              <a:gd name="T88" fmla="*/ 2147483647 w 1359"/>
              <a:gd name="T89" fmla="*/ 2147483647 h 379"/>
              <a:gd name="T90" fmla="*/ 2147483647 w 1359"/>
              <a:gd name="T91" fmla="*/ 2147483647 h 379"/>
              <a:gd name="T92" fmla="*/ 2147483647 w 1359"/>
              <a:gd name="T93" fmla="*/ 2147483647 h 379"/>
              <a:gd name="T94" fmla="*/ 2147483647 w 1359"/>
              <a:gd name="T95" fmla="*/ 2147483647 h 379"/>
              <a:gd name="T96" fmla="*/ 2147483647 w 1359"/>
              <a:gd name="T97" fmla="*/ 2147483647 h 379"/>
              <a:gd name="T98" fmla="*/ 2147483647 w 1359"/>
              <a:gd name="T99" fmla="*/ 2147483647 h 379"/>
              <a:gd name="T100" fmla="*/ 2147483647 w 1359"/>
              <a:gd name="T101" fmla="*/ 2147483647 h 379"/>
              <a:gd name="T102" fmla="*/ 2147483647 w 1359"/>
              <a:gd name="T103" fmla="*/ 2147483647 h 379"/>
              <a:gd name="T104" fmla="*/ 2147483647 w 1359"/>
              <a:gd name="T105" fmla="*/ 2147483647 h 379"/>
              <a:gd name="T106" fmla="*/ 2147483647 w 1359"/>
              <a:gd name="T107" fmla="*/ 2147483647 h 379"/>
              <a:gd name="T108" fmla="*/ 2147483647 w 1359"/>
              <a:gd name="T109" fmla="*/ 2147483647 h 379"/>
              <a:gd name="T110" fmla="*/ 2147483647 w 1359"/>
              <a:gd name="T111" fmla="*/ 2147483647 h 379"/>
              <a:gd name="T112" fmla="*/ 2147483647 w 1359"/>
              <a:gd name="T113" fmla="*/ 2147483647 h 379"/>
              <a:gd name="T114" fmla="*/ 2147483647 w 1359"/>
              <a:gd name="T115" fmla="*/ 2147483647 h 379"/>
              <a:gd name="T116" fmla="*/ 2147483647 w 1359"/>
              <a:gd name="T117" fmla="*/ 2147483647 h 379"/>
              <a:gd name="T118" fmla="*/ 2147483647 w 1359"/>
              <a:gd name="T119" fmla="*/ 0 h 379"/>
              <a:gd name="T120" fmla="*/ 2147483647 w 1359"/>
              <a:gd name="T121" fmla="*/ 0 h 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9"/>
              <a:gd name="T184" fmla="*/ 0 h 379"/>
              <a:gd name="T185" fmla="*/ 1359 w 1359"/>
              <a:gd name="T186" fmla="*/ 379 h 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9" h="379">
                <a:moveTo>
                  <a:pt x="0" y="379"/>
                </a:moveTo>
                <a:lnTo>
                  <a:pt x="6" y="376"/>
                </a:lnTo>
                <a:lnTo>
                  <a:pt x="10" y="372"/>
                </a:lnTo>
                <a:lnTo>
                  <a:pt x="11" y="369"/>
                </a:lnTo>
                <a:lnTo>
                  <a:pt x="17" y="369"/>
                </a:lnTo>
                <a:lnTo>
                  <a:pt x="24" y="366"/>
                </a:lnTo>
                <a:lnTo>
                  <a:pt x="28" y="362"/>
                </a:lnTo>
                <a:lnTo>
                  <a:pt x="39" y="359"/>
                </a:lnTo>
                <a:lnTo>
                  <a:pt x="52" y="355"/>
                </a:lnTo>
                <a:lnTo>
                  <a:pt x="58" y="355"/>
                </a:lnTo>
                <a:lnTo>
                  <a:pt x="59" y="352"/>
                </a:lnTo>
                <a:lnTo>
                  <a:pt x="65" y="352"/>
                </a:lnTo>
                <a:lnTo>
                  <a:pt x="72" y="349"/>
                </a:lnTo>
                <a:lnTo>
                  <a:pt x="104" y="345"/>
                </a:lnTo>
                <a:lnTo>
                  <a:pt x="129" y="342"/>
                </a:lnTo>
                <a:lnTo>
                  <a:pt x="130" y="338"/>
                </a:lnTo>
                <a:lnTo>
                  <a:pt x="133" y="335"/>
                </a:lnTo>
                <a:lnTo>
                  <a:pt x="135" y="332"/>
                </a:lnTo>
                <a:lnTo>
                  <a:pt x="137" y="328"/>
                </a:lnTo>
                <a:lnTo>
                  <a:pt x="140" y="325"/>
                </a:lnTo>
                <a:lnTo>
                  <a:pt x="143" y="321"/>
                </a:lnTo>
                <a:lnTo>
                  <a:pt x="148" y="318"/>
                </a:lnTo>
                <a:lnTo>
                  <a:pt x="163" y="315"/>
                </a:lnTo>
                <a:lnTo>
                  <a:pt x="214" y="315"/>
                </a:lnTo>
                <a:lnTo>
                  <a:pt x="231" y="311"/>
                </a:lnTo>
                <a:lnTo>
                  <a:pt x="250" y="308"/>
                </a:lnTo>
                <a:lnTo>
                  <a:pt x="258" y="304"/>
                </a:lnTo>
                <a:lnTo>
                  <a:pt x="270" y="304"/>
                </a:lnTo>
                <a:lnTo>
                  <a:pt x="271" y="301"/>
                </a:lnTo>
                <a:lnTo>
                  <a:pt x="276" y="298"/>
                </a:lnTo>
                <a:lnTo>
                  <a:pt x="276" y="294"/>
                </a:lnTo>
                <a:lnTo>
                  <a:pt x="279" y="291"/>
                </a:lnTo>
                <a:lnTo>
                  <a:pt x="281" y="291"/>
                </a:lnTo>
                <a:lnTo>
                  <a:pt x="284" y="291"/>
                </a:lnTo>
                <a:lnTo>
                  <a:pt x="297" y="287"/>
                </a:lnTo>
                <a:lnTo>
                  <a:pt x="303" y="284"/>
                </a:lnTo>
                <a:lnTo>
                  <a:pt x="305" y="280"/>
                </a:lnTo>
                <a:lnTo>
                  <a:pt x="314" y="277"/>
                </a:lnTo>
                <a:lnTo>
                  <a:pt x="347" y="273"/>
                </a:lnTo>
                <a:lnTo>
                  <a:pt x="369" y="270"/>
                </a:lnTo>
                <a:lnTo>
                  <a:pt x="375" y="270"/>
                </a:lnTo>
                <a:lnTo>
                  <a:pt x="386" y="270"/>
                </a:lnTo>
                <a:lnTo>
                  <a:pt x="397" y="267"/>
                </a:lnTo>
                <a:lnTo>
                  <a:pt x="402" y="263"/>
                </a:lnTo>
                <a:lnTo>
                  <a:pt x="408" y="263"/>
                </a:lnTo>
                <a:lnTo>
                  <a:pt x="418" y="263"/>
                </a:lnTo>
                <a:lnTo>
                  <a:pt x="419" y="263"/>
                </a:lnTo>
                <a:lnTo>
                  <a:pt x="423" y="263"/>
                </a:lnTo>
                <a:lnTo>
                  <a:pt x="430" y="260"/>
                </a:lnTo>
                <a:lnTo>
                  <a:pt x="431" y="256"/>
                </a:lnTo>
                <a:lnTo>
                  <a:pt x="440" y="256"/>
                </a:lnTo>
                <a:lnTo>
                  <a:pt x="448" y="256"/>
                </a:lnTo>
                <a:lnTo>
                  <a:pt x="451" y="253"/>
                </a:lnTo>
                <a:lnTo>
                  <a:pt x="454" y="249"/>
                </a:lnTo>
                <a:lnTo>
                  <a:pt x="463" y="249"/>
                </a:lnTo>
                <a:lnTo>
                  <a:pt x="470" y="249"/>
                </a:lnTo>
                <a:lnTo>
                  <a:pt x="473" y="246"/>
                </a:lnTo>
                <a:lnTo>
                  <a:pt x="477" y="246"/>
                </a:lnTo>
                <a:lnTo>
                  <a:pt x="502" y="242"/>
                </a:lnTo>
                <a:lnTo>
                  <a:pt x="533" y="242"/>
                </a:lnTo>
                <a:lnTo>
                  <a:pt x="561" y="242"/>
                </a:lnTo>
                <a:lnTo>
                  <a:pt x="567" y="242"/>
                </a:lnTo>
                <a:lnTo>
                  <a:pt x="571" y="242"/>
                </a:lnTo>
                <a:lnTo>
                  <a:pt x="572" y="242"/>
                </a:lnTo>
                <a:lnTo>
                  <a:pt x="574" y="242"/>
                </a:lnTo>
                <a:lnTo>
                  <a:pt x="578" y="242"/>
                </a:lnTo>
                <a:lnTo>
                  <a:pt x="584" y="242"/>
                </a:lnTo>
                <a:lnTo>
                  <a:pt x="589" y="242"/>
                </a:lnTo>
                <a:lnTo>
                  <a:pt x="593" y="242"/>
                </a:lnTo>
                <a:lnTo>
                  <a:pt x="594" y="242"/>
                </a:lnTo>
                <a:lnTo>
                  <a:pt x="599" y="242"/>
                </a:lnTo>
                <a:lnTo>
                  <a:pt x="600" y="242"/>
                </a:lnTo>
                <a:lnTo>
                  <a:pt x="601" y="242"/>
                </a:lnTo>
                <a:lnTo>
                  <a:pt x="603" y="239"/>
                </a:lnTo>
                <a:lnTo>
                  <a:pt x="605" y="239"/>
                </a:lnTo>
                <a:lnTo>
                  <a:pt x="606" y="239"/>
                </a:lnTo>
                <a:lnTo>
                  <a:pt x="607" y="239"/>
                </a:lnTo>
                <a:lnTo>
                  <a:pt x="611" y="239"/>
                </a:lnTo>
                <a:lnTo>
                  <a:pt x="612" y="239"/>
                </a:lnTo>
                <a:lnTo>
                  <a:pt x="615" y="239"/>
                </a:lnTo>
                <a:lnTo>
                  <a:pt x="616" y="239"/>
                </a:lnTo>
                <a:lnTo>
                  <a:pt x="617" y="239"/>
                </a:lnTo>
                <a:lnTo>
                  <a:pt x="621" y="239"/>
                </a:lnTo>
                <a:lnTo>
                  <a:pt x="623" y="239"/>
                </a:lnTo>
                <a:lnTo>
                  <a:pt x="626" y="239"/>
                </a:lnTo>
                <a:lnTo>
                  <a:pt x="627" y="239"/>
                </a:lnTo>
                <a:lnTo>
                  <a:pt x="629" y="239"/>
                </a:lnTo>
                <a:lnTo>
                  <a:pt x="632" y="239"/>
                </a:lnTo>
                <a:lnTo>
                  <a:pt x="633" y="239"/>
                </a:lnTo>
                <a:lnTo>
                  <a:pt x="634" y="239"/>
                </a:lnTo>
                <a:lnTo>
                  <a:pt x="636" y="239"/>
                </a:lnTo>
                <a:lnTo>
                  <a:pt x="638" y="239"/>
                </a:lnTo>
                <a:lnTo>
                  <a:pt x="639" y="239"/>
                </a:lnTo>
                <a:lnTo>
                  <a:pt x="640" y="239"/>
                </a:lnTo>
                <a:lnTo>
                  <a:pt x="642" y="239"/>
                </a:lnTo>
                <a:lnTo>
                  <a:pt x="645" y="239"/>
                </a:lnTo>
                <a:lnTo>
                  <a:pt x="648" y="235"/>
                </a:lnTo>
                <a:lnTo>
                  <a:pt x="649" y="235"/>
                </a:lnTo>
                <a:lnTo>
                  <a:pt x="651" y="231"/>
                </a:lnTo>
                <a:lnTo>
                  <a:pt x="654" y="231"/>
                </a:lnTo>
                <a:lnTo>
                  <a:pt x="655" y="231"/>
                </a:lnTo>
                <a:lnTo>
                  <a:pt x="658" y="228"/>
                </a:lnTo>
                <a:lnTo>
                  <a:pt x="659" y="228"/>
                </a:lnTo>
                <a:lnTo>
                  <a:pt x="660" y="228"/>
                </a:lnTo>
                <a:lnTo>
                  <a:pt x="661" y="228"/>
                </a:lnTo>
                <a:lnTo>
                  <a:pt x="662" y="228"/>
                </a:lnTo>
                <a:lnTo>
                  <a:pt x="664" y="228"/>
                </a:lnTo>
                <a:lnTo>
                  <a:pt x="665" y="228"/>
                </a:lnTo>
                <a:lnTo>
                  <a:pt x="666" y="228"/>
                </a:lnTo>
                <a:lnTo>
                  <a:pt x="670" y="228"/>
                </a:lnTo>
                <a:lnTo>
                  <a:pt x="671" y="228"/>
                </a:lnTo>
                <a:lnTo>
                  <a:pt x="672" y="228"/>
                </a:lnTo>
                <a:lnTo>
                  <a:pt x="676" y="228"/>
                </a:lnTo>
                <a:lnTo>
                  <a:pt x="677" y="228"/>
                </a:lnTo>
                <a:lnTo>
                  <a:pt x="678" y="228"/>
                </a:lnTo>
                <a:lnTo>
                  <a:pt x="681" y="228"/>
                </a:lnTo>
                <a:lnTo>
                  <a:pt x="684" y="228"/>
                </a:lnTo>
                <a:lnTo>
                  <a:pt x="687" y="228"/>
                </a:lnTo>
                <a:lnTo>
                  <a:pt x="688" y="228"/>
                </a:lnTo>
                <a:lnTo>
                  <a:pt x="688" y="224"/>
                </a:lnTo>
                <a:lnTo>
                  <a:pt x="689" y="224"/>
                </a:lnTo>
                <a:lnTo>
                  <a:pt x="692" y="224"/>
                </a:lnTo>
                <a:lnTo>
                  <a:pt x="694" y="224"/>
                </a:lnTo>
                <a:lnTo>
                  <a:pt x="695" y="224"/>
                </a:lnTo>
                <a:lnTo>
                  <a:pt x="697" y="224"/>
                </a:lnTo>
                <a:lnTo>
                  <a:pt x="698" y="224"/>
                </a:lnTo>
                <a:lnTo>
                  <a:pt x="699" y="224"/>
                </a:lnTo>
                <a:lnTo>
                  <a:pt x="711" y="224"/>
                </a:lnTo>
                <a:lnTo>
                  <a:pt x="714" y="224"/>
                </a:lnTo>
                <a:lnTo>
                  <a:pt x="715" y="224"/>
                </a:lnTo>
                <a:lnTo>
                  <a:pt x="716" y="224"/>
                </a:lnTo>
                <a:lnTo>
                  <a:pt x="717" y="224"/>
                </a:lnTo>
                <a:lnTo>
                  <a:pt x="720" y="224"/>
                </a:lnTo>
                <a:lnTo>
                  <a:pt x="721" y="224"/>
                </a:lnTo>
                <a:lnTo>
                  <a:pt x="722" y="224"/>
                </a:lnTo>
                <a:lnTo>
                  <a:pt x="725" y="224"/>
                </a:lnTo>
                <a:lnTo>
                  <a:pt x="726" y="224"/>
                </a:lnTo>
                <a:lnTo>
                  <a:pt x="728" y="224"/>
                </a:lnTo>
                <a:lnTo>
                  <a:pt x="730" y="224"/>
                </a:lnTo>
                <a:lnTo>
                  <a:pt x="731" y="220"/>
                </a:lnTo>
                <a:lnTo>
                  <a:pt x="732" y="220"/>
                </a:lnTo>
                <a:lnTo>
                  <a:pt x="733" y="220"/>
                </a:lnTo>
                <a:lnTo>
                  <a:pt x="736" y="220"/>
                </a:lnTo>
                <a:lnTo>
                  <a:pt x="738" y="220"/>
                </a:lnTo>
                <a:lnTo>
                  <a:pt x="739" y="220"/>
                </a:lnTo>
                <a:lnTo>
                  <a:pt x="742" y="220"/>
                </a:lnTo>
                <a:lnTo>
                  <a:pt x="743" y="220"/>
                </a:lnTo>
                <a:lnTo>
                  <a:pt x="744" y="220"/>
                </a:lnTo>
                <a:lnTo>
                  <a:pt x="747" y="220"/>
                </a:lnTo>
                <a:lnTo>
                  <a:pt x="748" y="220"/>
                </a:lnTo>
                <a:lnTo>
                  <a:pt x="749" y="220"/>
                </a:lnTo>
                <a:lnTo>
                  <a:pt x="750" y="220"/>
                </a:lnTo>
                <a:lnTo>
                  <a:pt x="752" y="220"/>
                </a:lnTo>
                <a:lnTo>
                  <a:pt x="755" y="220"/>
                </a:lnTo>
                <a:lnTo>
                  <a:pt x="758" y="220"/>
                </a:lnTo>
                <a:lnTo>
                  <a:pt x="759" y="220"/>
                </a:lnTo>
                <a:lnTo>
                  <a:pt x="761" y="220"/>
                </a:lnTo>
                <a:lnTo>
                  <a:pt x="764" y="220"/>
                </a:lnTo>
                <a:lnTo>
                  <a:pt x="765" y="220"/>
                </a:lnTo>
                <a:lnTo>
                  <a:pt x="769" y="216"/>
                </a:lnTo>
                <a:lnTo>
                  <a:pt x="770" y="216"/>
                </a:lnTo>
                <a:lnTo>
                  <a:pt x="772" y="216"/>
                </a:lnTo>
                <a:lnTo>
                  <a:pt x="776" y="216"/>
                </a:lnTo>
                <a:lnTo>
                  <a:pt x="780" y="216"/>
                </a:lnTo>
                <a:lnTo>
                  <a:pt x="781" y="216"/>
                </a:lnTo>
                <a:lnTo>
                  <a:pt x="783" y="216"/>
                </a:lnTo>
                <a:lnTo>
                  <a:pt x="787" y="216"/>
                </a:lnTo>
                <a:lnTo>
                  <a:pt x="792" y="216"/>
                </a:lnTo>
                <a:lnTo>
                  <a:pt x="793" y="216"/>
                </a:lnTo>
                <a:lnTo>
                  <a:pt x="794" y="216"/>
                </a:lnTo>
                <a:lnTo>
                  <a:pt x="797" y="216"/>
                </a:lnTo>
                <a:lnTo>
                  <a:pt x="798" y="211"/>
                </a:lnTo>
                <a:lnTo>
                  <a:pt x="802" y="211"/>
                </a:lnTo>
                <a:lnTo>
                  <a:pt x="803" y="211"/>
                </a:lnTo>
                <a:lnTo>
                  <a:pt x="804" y="211"/>
                </a:lnTo>
                <a:lnTo>
                  <a:pt x="805" y="211"/>
                </a:lnTo>
                <a:lnTo>
                  <a:pt x="808" y="211"/>
                </a:lnTo>
                <a:lnTo>
                  <a:pt x="809" y="211"/>
                </a:lnTo>
                <a:lnTo>
                  <a:pt x="813" y="211"/>
                </a:lnTo>
                <a:lnTo>
                  <a:pt x="814" y="211"/>
                </a:lnTo>
                <a:lnTo>
                  <a:pt x="815" y="211"/>
                </a:lnTo>
                <a:lnTo>
                  <a:pt x="816" y="211"/>
                </a:lnTo>
                <a:lnTo>
                  <a:pt x="818" y="211"/>
                </a:lnTo>
                <a:lnTo>
                  <a:pt x="819" y="211"/>
                </a:lnTo>
                <a:lnTo>
                  <a:pt x="820" y="211"/>
                </a:lnTo>
                <a:lnTo>
                  <a:pt x="823" y="207"/>
                </a:lnTo>
                <a:lnTo>
                  <a:pt x="824" y="207"/>
                </a:lnTo>
                <a:lnTo>
                  <a:pt x="825" y="207"/>
                </a:lnTo>
                <a:lnTo>
                  <a:pt x="826" y="207"/>
                </a:lnTo>
                <a:lnTo>
                  <a:pt x="827" y="207"/>
                </a:lnTo>
                <a:lnTo>
                  <a:pt x="830" y="207"/>
                </a:lnTo>
                <a:lnTo>
                  <a:pt x="831" y="207"/>
                </a:lnTo>
                <a:lnTo>
                  <a:pt x="832" y="203"/>
                </a:lnTo>
                <a:lnTo>
                  <a:pt x="834" y="203"/>
                </a:lnTo>
                <a:lnTo>
                  <a:pt x="836" y="203"/>
                </a:lnTo>
                <a:lnTo>
                  <a:pt x="838" y="203"/>
                </a:lnTo>
                <a:lnTo>
                  <a:pt x="841" y="203"/>
                </a:lnTo>
                <a:lnTo>
                  <a:pt x="843" y="203"/>
                </a:lnTo>
                <a:lnTo>
                  <a:pt x="845" y="198"/>
                </a:lnTo>
                <a:lnTo>
                  <a:pt x="848" y="198"/>
                </a:lnTo>
                <a:lnTo>
                  <a:pt x="849" y="198"/>
                </a:lnTo>
                <a:lnTo>
                  <a:pt x="851" y="194"/>
                </a:lnTo>
                <a:lnTo>
                  <a:pt x="852" y="194"/>
                </a:lnTo>
                <a:lnTo>
                  <a:pt x="853" y="194"/>
                </a:lnTo>
                <a:lnTo>
                  <a:pt x="854" y="194"/>
                </a:lnTo>
                <a:lnTo>
                  <a:pt x="857" y="194"/>
                </a:lnTo>
                <a:lnTo>
                  <a:pt x="858" y="194"/>
                </a:lnTo>
                <a:lnTo>
                  <a:pt x="859" y="194"/>
                </a:lnTo>
                <a:lnTo>
                  <a:pt x="863" y="194"/>
                </a:lnTo>
                <a:lnTo>
                  <a:pt x="864" y="194"/>
                </a:lnTo>
                <a:lnTo>
                  <a:pt x="865" y="194"/>
                </a:lnTo>
                <a:lnTo>
                  <a:pt x="867" y="194"/>
                </a:lnTo>
                <a:lnTo>
                  <a:pt x="868" y="190"/>
                </a:lnTo>
                <a:lnTo>
                  <a:pt x="870" y="190"/>
                </a:lnTo>
                <a:lnTo>
                  <a:pt x="873" y="185"/>
                </a:lnTo>
                <a:lnTo>
                  <a:pt x="874" y="185"/>
                </a:lnTo>
                <a:lnTo>
                  <a:pt x="875" y="185"/>
                </a:lnTo>
                <a:lnTo>
                  <a:pt x="879" y="185"/>
                </a:lnTo>
                <a:lnTo>
                  <a:pt x="880" y="185"/>
                </a:lnTo>
                <a:lnTo>
                  <a:pt x="881" y="185"/>
                </a:lnTo>
                <a:lnTo>
                  <a:pt x="885" y="185"/>
                </a:lnTo>
                <a:lnTo>
                  <a:pt x="886" y="180"/>
                </a:lnTo>
                <a:lnTo>
                  <a:pt x="889" y="180"/>
                </a:lnTo>
                <a:lnTo>
                  <a:pt x="890" y="180"/>
                </a:lnTo>
                <a:lnTo>
                  <a:pt x="892" y="180"/>
                </a:lnTo>
                <a:lnTo>
                  <a:pt x="896" y="176"/>
                </a:lnTo>
                <a:lnTo>
                  <a:pt x="897" y="176"/>
                </a:lnTo>
                <a:lnTo>
                  <a:pt x="902" y="176"/>
                </a:lnTo>
                <a:lnTo>
                  <a:pt x="903" y="176"/>
                </a:lnTo>
                <a:lnTo>
                  <a:pt x="907" y="176"/>
                </a:lnTo>
                <a:lnTo>
                  <a:pt x="907" y="171"/>
                </a:lnTo>
                <a:lnTo>
                  <a:pt x="914" y="171"/>
                </a:lnTo>
                <a:lnTo>
                  <a:pt x="917" y="166"/>
                </a:lnTo>
                <a:lnTo>
                  <a:pt x="919" y="166"/>
                </a:lnTo>
                <a:lnTo>
                  <a:pt x="920" y="166"/>
                </a:lnTo>
                <a:lnTo>
                  <a:pt x="923" y="166"/>
                </a:lnTo>
                <a:lnTo>
                  <a:pt x="924" y="166"/>
                </a:lnTo>
                <a:lnTo>
                  <a:pt x="925" y="166"/>
                </a:lnTo>
                <a:lnTo>
                  <a:pt x="928" y="166"/>
                </a:lnTo>
                <a:lnTo>
                  <a:pt x="929" y="166"/>
                </a:lnTo>
                <a:lnTo>
                  <a:pt x="930" y="166"/>
                </a:lnTo>
                <a:lnTo>
                  <a:pt x="934" y="166"/>
                </a:lnTo>
                <a:lnTo>
                  <a:pt x="935" y="166"/>
                </a:lnTo>
                <a:lnTo>
                  <a:pt x="936" y="166"/>
                </a:lnTo>
                <a:lnTo>
                  <a:pt x="938" y="162"/>
                </a:lnTo>
                <a:lnTo>
                  <a:pt x="939" y="162"/>
                </a:lnTo>
                <a:lnTo>
                  <a:pt x="940" y="162"/>
                </a:lnTo>
                <a:lnTo>
                  <a:pt x="942" y="162"/>
                </a:lnTo>
                <a:lnTo>
                  <a:pt x="947" y="162"/>
                </a:lnTo>
                <a:lnTo>
                  <a:pt x="950" y="162"/>
                </a:lnTo>
                <a:lnTo>
                  <a:pt x="951" y="162"/>
                </a:lnTo>
                <a:lnTo>
                  <a:pt x="952" y="162"/>
                </a:lnTo>
                <a:lnTo>
                  <a:pt x="954" y="157"/>
                </a:lnTo>
                <a:lnTo>
                  <a:pt x="956" y="157"/>
                </a:lnTo>
                <a:lnTo>
                  <a:pt x="957" y="157"/>
                </a:lnTo>
                <a:lnTo>
                  <a:pt x="958" y="157"/>
                </a:lnTo>
                <a:lnTo>
                  <a:pt x="962" y="157"/>
                </a:lnTo>
                <a:lnTo>
                  <a:pt x="963" y="157"/>
                </a:lnTo>
                <a:lnTo>
                  <a:pt x="964" y="157"/>
                </a:lnTo>
                <a:lnTo>
                  <a:pt x="966" y="157"/>
                </a:lnTo>
                <a:lnTo>
                  <a:pt x="967" y="157"/>
                </a:lnTo>
                <a:lnTo>
                  <a:pt x="968" y="157"/>
                </a:lnTo>
                <a:lnTo>
                  <a:pt x="969" y="157"/>
                </a:lnTo>
                <a:lnTo>
                  <a:pt x="972" y="157"/>
                </a:lnTo>
                <a:lnTo>
                  <a:pt x="973" y="157"/>
                </a:lnTo>
                <a:lnTo>
                  <a:pt x="974" y="157"/>
                </a:lnTo>
                <a:lnTo>
                  <a:pt x="975" y="157"/>
                </a:lnTo>
                <a:lnTo>
                  <a:pt x="979" y="157"/>
                </a:lnTo>
                <a:lnTo>
                  <a:pt x="980" y="157"/>
                </a:lnTo>
                <a:lnTo>
                  <a:pt x="984" y="157"/>
                </a:lnTo>
                <a:lnTo>
                  <a:pt x="985" y="157"/>
                </a:lnTo>
                <a:lnTo>
                  <a:pt x="990" y="157"/>
                </a:lnTo>
                <a:lnTo>
                  <a:pt x="991" y="151"/>
                </a:lnTo>
                <a:lnTo>
                  <a:pt x="993" y="151"/>
                </a:lnTo>
                <a:lnTo>
                  <a:pt x="997" y="146"/>
                </a:lnTo>
                <a:lnTo>
                  <a:pt x="998" y="141"/>
                </a:lnTo>
                <a:lnTo>
                  <a:pt x="999" y="141"/>
                </a:lnTo>
                <a:lnTo>
                  <a:pt x="1000" y="141"/>
                </a:lnTo>
                <a:lnTo>
                  <a:pt x="1001" y="141"/>
                </a:lnTo>
                <a:lnTo>
                  <a:pt x="1002" y="141"/>
                </a:lnTo>
                <a:lnTo>
                  <a:pt x="1003" y="141"/>
                </a:lnTo>
                <a:lnTo>
                  <a:pt x="1005" y="141"/>
                </a:lnTo>
                <a:lnTo>
                  <a:pt x="1006" y="141"/>
                </a:lnTo>
                <a:lnTo>
                  <a:pt x="1008" y="141"/>
                </a:lnTo>
                <a:lnTo>
                  <a:pt x="1010" y="141"/>
                </a:lnTo>
                <a:lnTo>
                  <a:pt x="1011" y="141"/>
                </a:lnTo>
                <a:lnTo>
                  <a:pt x="1012" y="141"/>
                </a:lnTo>
                <a:lnTo>
                  <a:pt x="1013" y="141"/>
                </a:lnTo>
                <a:lnTo>
                  <a:pt x="1016" y="141"/>
                </a:lnTo>
                <a:lnTo>
                  <a:pt x="1017" y="141"/>
                </a:lnTo>
                <a:lnTo>
                  <a:pt x="1018" y="141"/>
                </a:lnTo>
                <a:lnTo>
                  <a:pt x="1019" y="141"/>
                </a:lnTo>
                <a:lnTo>
                  <a:pt x="1021" y="141"/>
                </a:lnTo>
                <a:lnTo>
                  <a:pt x="1022" y="141"/>
                </a:lnTo>
                <a:lnTo>
                  <a:pt x="1023" y="141"/>
                </a:lnTo>
                <a:lnTo>
                  <a:pt x="1024" y="141"/>
                </a:lnTo>
                <a:lnTo>
                  <a:pt x="1024" y="135"/>
                </a:lnTo>
                <a:lnTo>
                  <a:pt x="1027" y="130"/>
                </a:lnTo>
                <a:lnTo>
                  <a:pt x="1028" y="130"/>
                </a:lnTo>
                <a:lnTo>
                  <a:pt x="1029" y="130"/>
                </a:lnTo>
                <a:lnTo>
                  <a:pt x="1030" y="130"/>
                </a:lnTo>
                <a:lnTo>
                  <a:pt x="1033" y="130"/>
                </a:lnTo>
                <a:lnTo>
                  <a:pt x="1038" y="130"/>
                </a:lnTo>
                <a:lnTo>
                  <a:pt x="1040" y="130"/>
                </a:lnTo>
                <a:lnTo>
                  <a:pt x="1044" y="130"/>
                </a:lnTo>
                <a:lnTo>
                  <a:pt x="1045" y="130"/>
                </a:lnTo>
                <a:lnTo>
                  <a:pt x="1046" y="130"/>
                </a:lnTo>
                <a:lnTo>
                  <a:pt x="1049" y="130"/>
                </a:lnTo>
                <a:lnTo>
                  <a:pt x="1050" y="130"/>
                </a:lnTo>
                <a:lnTo>
                  <a:pt x="1051" y="130"/>
                </a:lnTo>
                <a:lnTo>
                  <a:pt x="1055" y="130"/>
                </a:lnTo>
                <a:lnTo>
                  <a:pt x="1056" y="130"/>
                </a:lnTo>
                <a:lnTo>
                  <a:pt x="1057" y="130"/>
                </a:lnTo>
                <a:lnTo>
                  <a:pt x="1062" y="130"/>
                </a:lnTo>
                <a:lnTo>
                  <a:pt x="1066" y="130"/>
                </a:lnTo>
                <a:lnTo>
                  <a:pt x="1067" y="130"/>
                </a:lnTo>
                <a:lnTo>
                  <a:pt x="1068" y="130"/>
                </a:lnTo>
                <a:lnTo>
                  <a:pt x="1072" y="130"/>
                </a:lnTo>
                <a:lnTo>
                  <a:pt x="1073" y="130"/>
                </a:lnTo>
                <a:lnTo>
                  <a:pt x="1074" y="130"/>
                </a:lnTo>
                <a:lnTo>
                  <a:pt x="1077" y="130"/>
                </a:lnTo>
                <a:lnTo>
                  <a:pt x="1078" y="124"/>
                </a:lnTo>
                <a:lnTo>
                  <a:pt x="1082" y="124"/>
                </a:lnTo>
                <a:lnTo>
                  <a:pt x="1083" y="124"/>
                </a:lnTo>
                <a:lnTo>
                  <a:pt x="1084" y="124"/>
                </a:lnTo>
                <a:lnTo>
                  <a:pt x="1087" y="124"/>
                </a:lnTo>
                <a:lnTo>
                  <a:pt x="1088" y="124"/>
                </a:lnTo>
                <a:lnTo>
                  <a:pt x="1089" y="124"/>
                </a:lnTo>
                <a:lnTo>
                  <a:pt x="1090" y="124"/>
                </a:lnTo>
                <a:lnTo>
                  <a:pt x="1093" y="124"/>
                </a:lnTo>
                <a:lnTo>
                  <a:pt x="1094" y="124"/>
                </a:lnTo>
                <a:lnTo>
                  <a:pt x="1095" y="124"/>
                </a:lnTo>
                <a:lnTo>
                  <a:pt x="1096" y="124"/>
                </a:lnTo>
                <a:lnTo>
                  <a:pt x="1097" y="117"/>
                </a:lnTo>
                <a:lnTo>
                  <a:pt x="1098" y="117"/>
                </a:lnTo>
                <a:lnTo>
                  <a:pt x="1099" y="117"/>
                </a:lnTo>
                <a:lnTo>
                  <a:pt x="1100" y="117"/>
                </a:lnTo>
                <a:lnTo>
                  <a:pt x="1101" y="117"/>
                </a:lnTo>
                <a:lnTo>
                  <a:pt x="1102" y="111"/>
                </a:lnTo>
                <a:lnTo>
                  <a:pt x="1104" y="111"/>
                </a:lnTo>
                <a:lnTo>
                  <a:pt x="1106" y="111"/>
                </a:lnTo>
                <a:lnTo>
                  <a:pt x="1107" y="111"/>
                </a:lnTo>
                <a:lnTo>
                  <a:pt x="1110" y="111"/>
                </a:lnTo>
                <a:lnTo>
                  <a:pt x="1111" y="111"/>
                </a:lnTo>
                <a:lnTo>
                  <a:pt x="1112" y="111"/>
                </a:lnTo>
                <a:lnTo>
                  <a:pt x="1115" y="111"/>
                </a:lnTo>
                <a:lnTo>
                  <a:pt x="1116" y="111"/>
                </a:lnTo>
                <a:lnTo>
                  <a:pt x="1117" y="111"/>
                </a:lnTo>
                <a:lnTo>
                  <a:pt x="1118" y="111"/>
                </a:lnTo>
                <a:lnTo>
                  <a:pt x="1120" y="111"/>
                </a:lnTo>
                <a:lnTo>
                  <a:pt x="1121" y="111"/>
                </a:lnTo>
                <a:lnTo>
                  <a:pt x="1122" y="111"/>
                </a:lnTo>
                <a:lnTo>
                  <a:pt x="1123" y="111"/>
                </a:lnTo>
                <a:lnTo>
                  <a:pt x="1127" y="111"/>
                </a:lnTo>
                <a:lnTo>
                  <a:pt x="1128" y="111"/>
                </a:lnTo>
                <a:lnTo>
                  <a:pt x="1132" y="111"/>
                </a:lnTo>
                <a:lnTo>
                  <a:pt x="1133" y="111"/>
                </a:lnTo>
                <a:lnTo>
                  <a:pt x="1136" y="111"/>
                </a:lnTo>
                <a:lnTo>
                  <a:pt x="1137" y="111"/>
                </a:lnTo>
                <a:lnTo>
                  <a:pt x="1138" y="111"/>
                </a:lnTo>
                <a:lnTo>
                  <a:pt x="1139" y="111"/>
                </a:lnTo>
                <a:lnTo>
                  <a:pt x="1140" y="111"/>
                </a:lnTo>
                <a:lnTo>
                  <a:pt x="1142" y="111"/>
                </a:lnTo>
                <a:lnTo>
                  <a:pt x="1143" y="111"/>
                </a:lnTo>
                <a:lnTo>
                  <a:pt x="1144" y="111"/>
                </a:lnTo>
                <a:lnTo>
                  <a:pt x="1148" y="104"/>
                </a:lnTo>
                <a:lnTo>
                  <a:pt x="1149" y="104"/>
                </a:lnTo>
                <a:lnTo>
                  <a:pt x="1150" y="104"/>
                </a:lnTo>
                <a:lnTo>
                  <a:pt x="1154" y="104"/>
                </a:lnTo>
                <a:lnTo>
                  <a:pt x="1155" y="104"/>
                </a:lnTo>
                <a:lnTo>
                  <a:pt x="1159" y="104"/>
                </a:lnTo>
                <a:lnTo>
                  <a:pt x="1160" y="104"/>
                </a:lnTo>
                <a:lnTo>
                  <a:pt x="1161" y="104"/>
                </a:lnTo>
                <a:lnTo>
                  <a:pt x="1162" y="104"/>
                </a:lnTo>
                <a:lnTo>
                  <a:pt x="1165" y="104"/>
                </a:lnTo>
                <a:lnTo>
                  <a:pt x="1166" y="104"/>
                </a:lnTo>
                <a:lnTo>
                  <a:pt x="1170" y="104"/>
                </a:lnTo>
                <a:lnTo>
                  <a:pt x="1171" y="104"/>
                </a:lnTo>
                <a:lnTo>
                  <a:pt x="1172" y="104"/>
                </a:lnTo>
                <a:lnTo>
                  <a:pt x="1173" y="104"/>
                </a:lnTo>
                <a:lnTo>
                  <a:pt x="1175" y="97"/>
                </a:lnTo>
                <a:lnTo>
                  <a:pt x="1176" y="97"/>
                </a:lnTo>
                <a:lnTo>
                  <a:pt x="1177" y="97"/>
                </a:lnTo>
                <a:lnTo>
                  <a:pt x="1182" y="97"/>
                </a:lnTo>
                <a:lnTo>
                  <a:pt x="1183" y="97"/>
                </a:lnTo>
                <a:lnTo>
                  <a:pt x="1184" y="97"/>
                </a:lnTo>
                <a:lnTo>
                  <a:pt x="1186" y="97"/>
                </a:lnTo>
                <a:lnTo>
                  <a:pt x="1187" y="97"/>
                </a:lnTo>
                <a:lnTo>
                  <a:pt x="1188" y="97"/>
                </a:lnTo>
                <a:lnTo>
                  <a:pt x="1192" y="97"/>
                </a:lnTo>
                <a:lnTo>
                  <a:pt x="1193" y="97"/>
                </a:lnTo>
                <a:lnTo>
                  <a:pt x="1195" y="97"/>
                </a:lnTo>
                <a:lnTo>
                  <a:pt x="1197" y="97"/>
                </a:lnTo>
                <a:lnTo>
                  <a:pt x="1198" y="97"/>
                </a:lnTo>
                <a:lnTo>
                  <a:pt x="1199" y="97"/>
                </a:lnTo>
                <a:lnTo>
                  <a:pt x="1204" y="97"/>
                </a:lnTo>
                <a:lnTo>
                  <a:pt x="1205" y="97"/>
                </a:lnTo>
                <a:lnTo>
                  <a:pt x="1206" y="97"/>
                </a:lnTo>
                <a:lnTo>
                  <a:pt x="1208" y="97"/>
                </a:lnTo>
                <a:lnTo>
                  <a:pt x="1209" y="97"/>
                </a:lnTo>
                <a:lnTo>
                  <a:pt x="1210" y="97"/>
                </a:lnTo>
                <a:lnTo>
                  <a:pt x="1211" y="97"/>
                </a:lnTo>
                <a:lnTo>
                  <a:pt x="1213" y="97"/>
                </a:lnTo>
                <a:lnTo>
                  <a:pt x="1214" y="97"/>
                </a:lnTo>
                <a:lnTo>
                  <a:pt x="1215" y="97"/>
                </a:lnTo>
                <a:lnTo>
                  <a:pt x="1216" y="97"/>
                </a:lnTo>
                <a:lnTo>
                  <a:pt x="1217" y="97"/>
                </a:lnTo>
                <a:lnTo>
                  <a:pt x="1220" y="97"/>
                </a:lnTo>
                <a:lnTo>
                  <a:pt x="1221" y="97"/>
                </a:lnTo>
                <a:lnTo>
                  <a:pt x="1225" y="97"/>
                </a:lnTo>
                <a:lnTo>
                  <a:pt x="1226" y="97"/>
                </a:lnTo>
                <a:lnTo>
                  <a:pt x="1227" y="97"/>
                </a:lnTo>
                <a:lnTo>
                  <a:pt x="1231" y="88"/>
                </a:lnTo>
                <a:lnTo>
                  <a:pt x="1232" y="88"/>
                </a:lnTo>
                <a:lnTo>
                  <a:pt x="1233" y="88"/>
                </a:lnTo>
                <a:lnTo>
                  <a:pt x="1236" y="88"/>
                </a:lnTo>
                <a:lnTo>
                  <a:pt x="1237" y="88"/>
                </a:lnTo>
                <a:lnTo>
                  <a:pt x="1238" y="88"/>
                </a:lnTo>
                <a:lnTo>
                  <a:pt x="1239" y="88"/>
                </a:lnTo>
                <a:lnTo>
                  <a:pt x="1241" y="88"/>
                </a:lnTo>
                <a:lnTo>
                  <a:pt x="1242" y="88"/>
                </a:lnTo>
                <a:lnTo>
                  <a:pt x="1243" y="88"/>
                </a:lnTo>
                <a:lnTo>
                  <a:pt x="1244" y="88"/>
                </a:lnTo>
                <a:lnTo>
                  <a:pt x="1246" y="88"/>
                </a:lnTo>
                <a:lnTo>
                  <a:pt x="1247" y="88"/>
                </a:lnTo>
                <a:lnTo>
                  <a:pt x="1249" y="88"/>
                </a:lnTo>
                <a:lnTo>
                  <a:pt x="1252" y="79"/>
                </a:lnTo>
                <a:lnTo>
                  <a:pt x="1253" y="79"/>
                </a:lnTo>
                <a:lnTo>
                  <a:pt x="1257" y="79"/>
                </a:lnTo>
                <a:lnTo>
                  <a:pt x="1258" y="79"/>
                </a:lnTo>
                <a:lnTo>
                  <a:pt x="1259" y="79"/>
                </a:lnTo>
                <a:lnTo>
                  <a:pt x="1260" y="79"/>
                </a:lnTo>
                <a:lnTo>
                  <a:pt x="1261" y="79"/>
                </a:lnTo>
                <a:lnTo>
                  <a:pt x="1263" y="79"/>
                </a:lnTo>
                <a:lnTo>
                  <a:pt x="1264" y="69"/>
                </a:lnTo>
                <a:lnTo>
                  <a:pt x="1266" y="69"/>
                </a:lnTo>
                <a:lnTo>
                  <a:pt x="1268" y="69"/>
                </a:lnTo>
                <a:lnTo>
                  <a:pt x="1269" y="69"/>
                </a:lnTo>
                <a:lnTo>
                  <a:pt x="1270" y="69"/>
                </a:lnTo>
                <a:lnTo>
                  <a:pt x="1271" y="69"/>
                </a:lnTo>
                <a:lnTo>
                  <a:pt x="1276" y="59"/>
                </a:lnTo>
                <a:lnTo>
                  <a:pt x="1282" y="59"/>
                </a:lnTo>
                <a:lnTo>
                  <a:pt x="1283" y="59"/>
                </a:lnTo>
                <a:lnTo>
                  <a:pt x="1285" y="59"/>
                </a:lnTo>
                <a:lnTo>
                  <a:pt x="1286" y="59"/>
                </a:lnTo>
                <a:lnTo>
                  <a:pt x="1287" y="59"/>
                </a:lnTo>
                <a:lnTo>
                  <a:pt x="1288" y="59"/>
                </a:lnTo>
                <a:lnTo>
                  <a:pt x="1291" y="59"/>
                </a:lnTo>
                <a:lnTo>
                  <a:pt x="1292" y="59"/>
                </a:lnTo>
                <a:lnTo>
                  <a:pt x="1293" y="59"/>
                </a:lnTo>
                <a:lnTo>
                  <a:pt x="1294" y="48"/>
                </a:lnTo>
                <a:lnTo>
                  <a:pt x="1296" y="48"/>
                </a:lnTo>
                <a:lnTo>
                  <a:pt x="1297" y="48"/>
                </a:lnTo>
                <a:lnTo>
                  <a:pt x="1297" y="37"/>
                </a:lnTo>
                <a:lnTo>
                  <a:pt x="1298" y="37"/>
                </a:lnTo>
                <a:lnTo>
                  <a:pt x="1299" y="37"/>
                </a:lnTo>
                <a:lnTo>
                  <a:pt x="1301" y="37"/>
                </a:lnTo>
                <a:lnTo>
                  <a:pt x="1302" y="37"/>
                </a:lnTo>
                <a:lnTo>
                  <a:pt x="1303" y="37"/>
                </a:lnTo>
                <a:lnTo>
                  <a:pt x="1304" y="37"/>
                </a:lnTo>
                <a:lnTo>
                  <a:pt x="1305" y="25"/>
                </a:lnTo>
                <a:lnTo>
                  <a:pt x="1307" y="25"/>
                </a:lnTo>
                <a:lnTo>
                  <a:pt x="1308" y="25"/>
                </a:lnTo>
                <a:lnTo>
                  <a:pt x="1309" y="25"/>
                </a:lnTo>
                <a:lnTo>
                  <a:pt x="1312" y="25"/>
                </a:lnTo>
                <a:lnTo>
                  <a:pt x="1313" y="25"/>
                </a:lnTo>
                <a:lnTo>
                  <a:pt x="1314" y="25"/>
                </a:lnTo>
                <a:lnTo>
                  <a:pt x="1315" y="25"/>
                </a:lnTo>
                <a:lnTo>
                  <a:pt x="1319" y="13"/>
                </a:lnTo>
                <a:lnTo>
                  <a:pt x="1321" y="13"/>
                </a:lnTo>
                <a:lnTo>
                  <a:pt x="1322" y="13"/>
                </a:lnTo>
                <a:lnTo>
                  <a:pt x="1323" y="13"/>
                </a:lnTo>
                <a:lnTo>
                  <a:pt x="1326" y="13"/>
                </a:lnTo>
                <a:lnTo>
                  <a:pt x="1329" y="13"/>
                </a:lnTo>
                <a:lnTo>
                  <a:pt x="1330" y="13"/>
                </a:lnTo>
                <a:lnTo>
                  <a:pt x="1331" y="13"/>
                </a:lnTo>
                <a:lnTo>
                  <a:pt x="1334" y="13"/>
                </a:lnTo>
                <a:lnTo>
                  <a:pt x="1335" y="13"/>
                </a:lnTo>
                <a:lnTo>
                  <a:pt x="1336" y="13"/>
                </a:lnTo>
                <a:lnTo>
                  <a:pt x="1337" y="13"/>
                </a:lnTo>
                <a:lnTo>
                  <a:pt x="1338" y="0"/>
                </a:lnTo>
                <a:lnTo>
                  <a:pt x="1340" y="0"/>
                </a:lnTo>
                <a:lnTo>
                  <a:pt x="1341" y="0"/>
                </a:lnTo>
                <a:lnTo>
                  <a:pt x="1342" y="0"/>
                </a:lnTo>
                <a:lnTo>
                  <a:pt x="1346" y="0"/>
                </a:lnTo>
                <a:lnTo>
                  <a:pt x="1347" y="0"/>
                </a:lnTo>
                <a:lnTo>
                  <a:pt x="1348" y="0"/>
                </a:lnTo>
                <a:lnTo>
                  <a:pt x="1351" y="0"/>
                </a:lnTo>
                <a:lnTo>
                  <a:pt x="1352" y="0"/>
                </a:lnTo>
                <a:lnTo>
                  <a:pt x="1353" y="0"/>
                </a:lnTo>
                <a:lnTo>
                  <a:pt x="1354" y="0"/>
                </a:lnTo>
                <a:lnTo>
                  <a:pt x="1356" y="0"/>
                </a:lnTo>
                <a:lnTo>
                  <a:pt x="1357" y="0"/>
                </a:lnTo>
                <a:lnTo>
                  <a:pt x="1358" y="0"/>
                </a:lnTo>
                <a:lnTo>
                  <a:pt x="1359" y="0"/>
                </a:lnTo>
              </a:path>
            </a:pathLst>
          </a:custGeom>
          <a:noFill/>
          <a:ln w="38100">
            <a:solidFill>
              <a:srgbClr val="BC2A8B"/>
            </a:solidFill>
            <a:round/>
            <a:headEnd/>
            <a:tailEnd/>
          </a:ln>
        </p:spPr>
        <p:txBody>
          <a:bodyPr/>
          <a:lstStyle/>
          <a:p>
            <a:endParaRPr lang="nl-NL"/>
          </a:p>
        </p:txBody>
      </p:sp>
      <p:sp>
        <p:nvSpPr>
          <p:cNvPr id="32792" name="Freeform 24"/>
          <p:cNvSpPr>
            <a:spLocks/>
          </p:cNvSpPr>
          <p:nvPr/>
        </p:nvSpPr>
        <p:spPr bwMode="auto">
          <a:xfrm>
            <a:off x="1536700" y="2481263"/>
            <a:ext cx="5876925" cy="2511425"/>
          </a:xfrm>
          <a:custGeom>
            <a:avLst/>
            <a:gdLst>
              <a:gd name="T0" fmla="*/ 2147483647 w 1359"/>
              <a:gd name="T1" fmla="*/ 2147483647 h 551"/>
              <a:gd name="T2" fmla="*/ 2147483647 w 1359"/>
              <a:gd name="T3" fmla="*/ 2147483647 h 551"/>
              <a:gd name="T4" fmla="*/ 2147483647 w 1359"/>
              <a:gd name="T5" fmla="*/ 2147483647 h 551"/>
              <a:gd name="T6" fmla="*/ 2147483647 w 1359"/>
              <a:gd name="T7" fmla="*/ 2147483647 h 551"/>
              <a:gd name="T8" fmla="*/ 2147483647 w 1359"/>
              <a:gd name="T9" fmla="*/ 2147483647 h 551"/>
              <a:gd name="T10" fmla="*/ 2147483647 w 1359"/>
              <a:gd name="T11" fmla="*/ 2147483647 h 551"/>
              <a:gd name="T12" fmla="*/ 2147483647 w 1359"/>
              <a:gd name="T13" fmla="*/ 2147483647 h 551"/>
              <a:gd name="T14" fmla="*/ 2147483647 w 1359"/>
              <a:gd name="T15" fmla="*/ 2147483647 h 551"/>
              <a:gd name="T16" fmla="*/ 2147483647 w 1359"/>
              <a:gd name="T17" fmla="*/ 2147483647 h 551"/>
              <a:gd name="T18" fmla="*/ 2147483647 w 1359"/>
              <a:gd name="T19" fmla="*/ 2147483647 h 551"/>
              <a:gd name="T20" fmla="*/ 2147483647 w 1359"/>
              <a:gd name="T21" fmla="*/ 2147483647 h 551"/>
              <a:gd name="T22" fmla="*/ 2147483647 w 1359"/>
              <a:gd name="T23" fmla="*/ 2147483647 h 551"/>
              <a:gd name="T24" fmla="*/ 2147483647 w 1359"/>
              <a:gd name="T25" fmla="*/ 2147483647 h 551"/>
              <a:gd name="T26" fmla="*/ 2147483647 w 1359"/>
              <a:gd name="T27" fmla="*/ 2147483647 h 551"/>
              <a:gd name="T28" fmla="*/ 2147483647 w 1359"/>
              <a:gd name="T29" fmla="*/ 2147483647 h 551"/>
              <a:gd name="T30" fmla="*/ 2147483647 w 1359"/>
              <a:gd name="T31" fmla="*/ 2147483647 h 551"/>
              <a:gd name="T32" fmla="*/ 2147483647 w 1359"/>
              <a:gd name="T33" fmla="*/ 2147483647 h 551"/>
              <a:gd name="T34" fmla="*/ 2147483647 w 1359"/>
              <a:gd name="T35" fmla="*/ 2147483647 h 551"/>
              <a:gd name="T36" fmla="*/ 2147483647 w 1359"/>
              <a:gd name="T37" fmla="*/ 2147483647 h 551"/>
              <a:gd name="T38" fmla="*/ 2147483647 w 1359"/>
              <a:gd name="T39" fmla="*/ 2147483647 h 551"/>
              <a:gd name="T40" fmla="*/ 2147483647 w 1359"/>
              <a:gd name="T41" fmla="*/ 2147483647 h 551"/>
              <a:gd name="T42" fmla="*/ 2147483647 w 1359"/>
              <a:gd name="T43" fmla="*/ 2147483647 h 551"/>
              <a:gd name="T44" fmla="*/ 2147483647 w 1359"/>
              <a:gd name="T45" fmla="*/ 2147483647 h 551"/>
              <a:gd name="T46" fmla="*/ 2147483647 w 1359"/>
              <a:gd name="T47" fmla="*/ 2147483647 h 551"/>
              <a:gd name="T48" fmla="*/ 2147483647 w 1359"/>
              <a:gd name="T49" fmla="*/ 2147483647 h 551"/>
              <a:gd name="T50" fmla="*/ 2147483647 w 1359"/>
              <a:gd name="T51" fmla="*/ 2147483647 h 551"/>
              <a:gd name="T52" fmla="*/ 2147483647 w 1359"/>
              <a:gd name="T53" fmla="*/ 2147483647 h 551"/>
              <a:gd name="T54" fmla="*/ 2147483647 w 1359"/>
              <a:gd name="T55" fmla="*/ 2147483647 h 551"/>
              <a:gd name="T56" fmla="*/ 2147483647 w 1359"/>
              <a:gd name="T57" fmla="*/ 2147483647 h 551"/>
              <a:gd name="T58" fmla="*/ 2147483647 w 1359"/>
              <a:gd name="T59" fmla="*/ 2147483647 h 551"/>
              <a:gd name="T60" fmla="*/ 2147483647 w 1359"/>
              <a:gd name="T61" fmla="*/ 2147483647 h 551"/>
              <a:gd name="T62" fmla="*/ 2147483647 w 1359"/>
              <a:gd name="T63" fmla="*/ 2147483647 h 551"/>
              <a:gd name="T64" fmla="*/ 2147483647 w 1359"/>
              <a:gd name="T65" fmla="*/ 2147483647 h 551"/>
              <a:gd name="T66" fmla="*/ 2147483647 w 1359"/>
              <a:gd name="T67" fmla="*/ 2147483647 h 551"/>
              <a:gd name="T68" fmla="*/ 2147483647 w 1359"/>
              <a:gd name="T69" fmla="*/ 2147483647 h 551"/>
              <a:gd name="T70" fmla="*/ 2147483647 w 1359"/>
              <a:gd name="T71" fmla="*/ 2147483647 h 551"/>
              <a:gd name="T72" fmla="*/ 2147483647 w 1359"/>
              <a:gd name="T73" fmla="*/ 2147483647 h 551"/>
              <a:gd name="T74" fmla="*/ 2147483647 w 1359"/>
              <a:gd name="T75" fmla="*/ 2147483647 h 551"/>
              <a:gd name="T76" fmla="*/ 2147483647 w 1359"/>
              <a:gd name="T77" fmla="*/ 2147483647 h 551"/>
              <a:gd name="T78" fmla="*/ 2147483647 w 1359"/>
              <a:gd name="T79" fmla="*/ 2147483647 h 551"/>
              <a:gd name="T80" fmla="*/ 2147483647 w 1359"/>
              <a:gd name="T81" fmla="*/ 2147483647 h 551"/>
              <a:gd name="T82" fmla="*/ 2147483647 w 1359"/>
              <a:gd name="T83" fmla="*/ 2147483647 h 551"/>
              <a:gd name="T84" fmla="*/ 2147483647 w 1359"/>
              <a:gd name="T85" fmla="*/ 2147483647 h 551"/>
              <a:gd name="T86" fmla="*/ 2147483647 w 1359"/>
              <a:gd name="T87" fmla="*/ 2147483647 h 551"/>
              <a:gd name="T88" fmla="*/ 2147483647 w 1359"/>
              <a:gd name="T89" fmla="*/ 2147483647 h 551"/>
              <a:gd name="T90" fmla="*/ 2147483647 w 1359"/>
              <a:gd name="T91" fmla="*/ 2147483647 h 551"/>
              <a:gd name="T92" fmla="*/ 2147483647 w 1359"/>
              <a:gd name="T93" fmla="*/ 2147483647 h 551"/>
              <a:gd name="T94" fmla="*/ 2147483647 w 1359"/>
              <a:gd name="T95" fmla="*/ 2147483647 h 551"/>
              <a:gd name="T96" fmla="*/ 2147483647 w 1359"/>
              <a:gd name="T97" fmla="*/ 2147483647 h 551"/>
              <a:gd name="T98" fmla="*/ 2147483647 w 1359"/>
              <a:gd name="T99" fmla="*/ 2147483647 h 551"/>
              <a:gd name="T100" fmla="*/ 2147483647 w 1359"/>
              <a:gd name="T101" fmla="*/ 2147483647 h 551"/>
              <a:gd name="T102" fmla="*/ 2147483647 w 1359"/>
              <a:gd name="T103" fmla="*/ 2147483647 h 551"/>
              <a:gd name="T104" fmla="*/ 2147483647 w 1359"/>
              <a:gd name="T105" fmla="*/ 2147483647 h 551"/>
              <a:gd name="T106" fmla="*/ 2147483647 w 1359"/>
              <a:gd name="T107" fmla="*/ 2147483647 h 551"/>
              <a:gd name="T108" fmla="*/ 2147483647 w 1359"/>
              <a:gd name="T109" fmla="*/ 2147483647 h 551"/>
              <a:gd name="T110" fmla="*/ 2147483647 w 1359"/>
              <a:gd name="T111" fmla="*/ 2147483647 h 551"/>
              <a:gd name="T112" fmla="*/ 2147483647 w 1359"/>
              <a:gd name="T113" fmla="*/ 2147483647 h 551"/>
              <a:gd name="T114" fmla="*/ 2147483647 w 1359"/>
              <a:gd name="T115" fmla="*/ 0 h 551"/>
              <a:gd name="T116" fmla="*/ 2147483647 w 1359"/>
              <a:gd name="T117" fmla="*/ 0 h 551"/>
              <a:gd name="T118" fmla="*/ 2147483647 w 1359"/>
              <a:gd name="T119" fmla="*/ 0 h 551"/>
              <a:gd name="T120" fmla="*/ 2147483647 w 1359"/>
              <a:gd name="T121" fmla="*/ 0 h 5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9"/>
              <a:gd name="T184" fmla="*/ 0 h 551"/>
              <a:gd name="T185" fmla="*/ 1359 w 1359"/>
              <a:gd name="T186" fmla="*/ 551 h 5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9" h="551">
                <a:moveTo>
                  <a:pt x="0" y="551"/>
                </a:moveTo>
                <a:lnTo>
                  <a:pt x="3" y="548"/>
                </a:lnTo>
                <a:lnTo>
                  <a:pt x="10" y="544"/>
                </a:lnTo>
                <a:lnTo>
                  <a:pt x="22" y="544"/>
                </a:lnTo>
                <a:lnTo>
                  <a:pt x="23" y="541"/>
                </a:lnTo>
                <a:lnTo>
                  <a:pt x="25" y="537"/>
                </a:lnTo>
                <a:lnTo>
                  <a:pt x="26" y="537"/>
                </a:lnTo>
                <a:lnTo>
                  <a:pt x="27" y="534"/>
                </a:lnTo>
                <a:lnTo>
                  <a:pt x="43" y="531"/>
                </a:lnTo>
                <a:lnTo>
                  <a:pt x="44" y="527"/>
                </a:lnTo>
                <a:lnTo>
                  <a:pt x="46" y="527"/>
                </a:lnTo>
                <a:lnTo>
                  <a:pt x="50" y="524"/>
                </a:lnTo>
                <a:lnTo>
                  <a:pt x="58" y="520"/>
                </a:lnTo>
                <a:lnTo>
                  <a:pt x="66" y="520"/>
                </a:lnTo>
                <a:lnTo>
                  <a:pt x="77" y="513"/>
                </a:lnTo>
                <a:lnTo>
                  <a:pt x="79" y="510"/>
                </a:lnTo>
                <a:lnTo>
                  <a:pt x="80" y="507"/>
                </a:lnTo>
                <a:lnTo>
                  <a:pt x="88" y="503"/>
                </a:lnTo>
                <a:lnTo>
                  <a:pt x="90" y="500"/>
                </a:lnTo>
                <a:lnTo>
                  <a:pt x="109" y="496"/>
                </a:lnTo>
                <a:lnTo>
                  <a:pt x="129" y="493"/>
                </a:lnTo>
                <a:lnTo>
                  <a:pt x="132" y="493"/>
                </a:lnTo>
                <a:lnTo>
                  <a:pt x="133" y="489"/>
                </a:lnTo>
                <a:lnTo>
                  <a:pt x="138" y="489"/>
                </a:lnTo>
                <a:lnTo>
                  <a:pt x="142" y="489"/>
                </a:lnTo>
                <a:lnTo>
                  <a:pt x="147" y="489"/>
                </a:lnTo>
                <a:lnTo>
                  <a:pt x="148" y="486"/>
                </a:lnTo>
                <a:lnTo>
                  <a:pt x="152" y="479"/>
                </a:lnTo>
                <a:lnTo>
                  <a:pt x="163" y="475"/>
                </a:lnTo>
                <a:lnTo>
                  <a:pt x="169" y="472"/>
                </a:lnTo>
                <a:lnTo>
                  <a:pt x="177" y="468"/>
                </a:lnTo>
                <a:lnTo>
                  <a:pt x="181" y="465"/>
                </a:lnTo>
                <a:lnTo>
                  <a:pt x="185" y="465"/>
                </a:lnTo>
                <a:lnTo>
                  <a:pt x="215" y="461"/>
                </a:lnTo>
                <a:lnTo>
                  <a:pt x="226" y="458"/>
                </a:lnTo>
                <a:lnTo>
                  <a:pt x="227" y="454"/>
                </a:lnTo>
                <a:lnTo>
                  <a:pt x="229" y="451"/>
                </a:lnTo>
                <a:lnTo>
                  <a:pt x="237" y="447"/>
                </a:lnTo>
                <a:lnTo>
                  <a:pt x="247" y="444"/>
                </a:lnTo>
                <a:lnTo>
                  <a:pt x="249" y="440"/>
                </a:lnTo>
                <a:lnTo>
                  <a:pt x="253" y="437"/>
                </a:lnTo>
                <a:lnTo>
                  <a:pt x="263" y="437"/>
                </a:lnTo>
                <a:lnTo>
                  <a:pt x="264" y="437"/>
                </a:lnTo>
                <a:lnTo>
                  <a:pt x="267" y="437"/>
                </a:lnTo>
                <a:lnTo>
                  <a:pt x="273" y="437"/>
                </a:lnTo>
                <a:lnTo>
                  <a:pt x="275" y="437"/>
                </a:lnTo>
                <a:lnTo>
                  <a:pt x="278" y="437"/>
                </a:lnTo>
                <a:lnTo>
                  <a:pt x="279" y="433"/>
                </a:lnTo>
                <a:lnTo>
                  <a:pt x="280" y="430"/>
                </a:lnTo>
                <a:lnTo>
                  <a:pt x="281" y="426"/>
                </a:lnTo>
                <a:lnTo>
                  <a:pt x="284" y="426"/>
                </a:lnTo>
                <a:lnTo>
                  <a:pt x="286" y="419"/>
                </a:lnTo>
                <a:lnTo>
                  <a:pt x="288" y="416"/>
                </a:lnTo>
                <a:lnTo>
                  <a:pt x="291" y="416"/>
                </a:lnTo>
                <a:lnTo>
                  <a:pt x="293" y="416"/>
                </a:lnTo>
                <a:lnTo>
                  <a:pt x="302" y="416"/>
                </a:lnTo>
                <a:lnTo>
                  <a:pt x="313" y="412"/>
                </a:lnTo>
                <a:lnTo>
                  <a:pt x="315" y="409"/>
                </a:lnTo>
                <a:lnTo>
                  <a:pt x="320" y="405"/>
                </a:lnTo>
                <a:lnTo>
                  <a:pt x="357" y="401"/>
                </a:lnTo>
                <a:lnTo>
                  <a:pt x="361" y="398"/>
                </a:lnTo>
                <a:lnTo>
                  <a:pt x="374" y="394"/>
                </a:lnTo>
                <a:lnTo>
                  <a:pt x="378" y="391"/>
                </a:lnTo>
                <a:lnTo>
                  <a:pt x="386" y="387"/>
                </a:lnTo>
                <a:lnTo>
                  <a:pt x="392" y="383"/>
                </a:lnTo>
                <a:lnTo>
                  <a:pt x="397" y="380"/>
                </a:lnTo>
                <a:lnTo>
                  <a:pt x="399" y="373"/>
                </a:lnTo>
                <a:lnTo>
                  <a:pt x="402" y="369"/>
                </a:lnTo>
                <a:lnTo>
                  <a:pt x="404" y="366"/>
                </a:lnTo>
                <a:lnTo>
                  <a:pt x="409" y="362"/>
                </a:lnTo>
                <a:lnTo>
                  <a:pt x="415" y="358"/>
                </a:lnTo>
                <a:lnTo>
                  <a:pt x="422" y="358"/>
                </a:lnTo>
                <a:lnTo>
                  <a:pt x="433" y="358"/>
                </a:lnTo>
                <a:lnTo>
                  <a:pt x="434" y="355"/>
                </a:lnTo>
                <a:lnTo>
                  <a:pt x="437" y="351"/>
                </a:lnTo>
                <a:lnTo>
                  <a:pt x="449" y="344"/>
                </a:lnTo>
                <a:lnTo>
                  <a:pt x="454" y="344"/>
                </a:lnTo>
                <a:lnTo>
                  <a:pt x="455" y="340"/>
                </a:lnTo>
                <a:lnTo>
                  <a:pt x="467" y="337"/>
                </a:lnTo>
                <a:lnTo>
                  <a:pt x="469" y="337"/>
                </a:lnTo>
                <a:lnTo>
                  <a:pt x="484" y="333"/>
                </a:lnTo>
                <a:lnTo>
                  <a:pt x="505" y="329"/>
                </a:lnTo>
                <a:lnTo>
                  <a:pt x="506" y="326"/>
                </a:lnTo>
                <a:lnTo>
                  <a:pt x="522" y="322"/>
                </a:lnTo>
                <a:lnTo>
                  <a:pt x="533" y="322"/>
                </a:lnTo>
                <a:lnTo>
                  <a:pt x="535" y="315"/>
                </a:lnTo>
                <a:lnTo>
                  <a:pt x="537" y="311"/>
                </a:lnTo>
                <a:lnTo>
                  <a:pt x="539" y="307"/>
                </a:lnTo>
                <a:lnTo>
                  <a:pt x="561" y="304"/>
                </a:lnTo>
                <a:lnTo>
                  <a:pt x="567" y="304"/>
                </a:lnTo>
                <a:lnTo>
                  <a:pt x="569" y="300"/>
                </a:lnTo>
                <a:lnTo>
                  <a:pt x="575" y="296"/>
                </a:lnTo>
                <a:lnTo>
                  <a:pt x="577" y="296"/>
                </a:lnTo>
                <a:lnTo>
                  <a:pt x="589" y="296"/>
                </a:lnTo>
                <a:lnTo>
                  <a:pt x="593" y="296"/>
                </a:lnTo>
                <a:lnTo>
                  <a:pt x="594" y="296"/>
                </a:lnTo>
                <a:lnTo>
                  <a:pt x="599" y="296"/>
                </a:lnTo>
                <a:lnTo>
                  <a:pt x="600" y="296"/>
                </a:lnTo>
                <a:lnTo>
                  <a:pt x="601" y="296"/>
                </a:lnTo>
                <a:lnTo>
                  <a:pt x="603" y="293"/>
                </a:lnTo>
                <a:lnTo>
                  <a:pt x="604" y="293"/>
                </a:lnTo>
                <a:lnTo>
                  <a:pt x="605" y="293"/>
                </a:lnTo>
                <a:lnTo>
                  <a:pt x="607" y="293"/>
                </a:lnTo>
                <a:lnTo>
                  <a:pt x="608" y="289"/>
                </a:lnTo>
                <a:lnTo>
                  <a:pt x="612" y="289"/>
                </a:lnTo>
                <a:lnTo>
                  <a:pt x="615" y="289"/>
                </a:lnTo>
                <a:lnTo>
                  <a:pt x="615" y="285"/>
                </a:lnTo>
                <a:lnTo>
                  <a:pt x="616" y="285"/>
                </a:lnTo>
                <a:lnTo>
                  <a:pt x="617" y="285"/>
                </a:lnTo>
                <a:lnTo>
                  <a:pt x="623" y="285"/>
                </a:lnTo>
                <a:lnTo>
                  <a:pt x="626" y="281"/>
                </a:lnTo>
                <a:lnTo>
                  <a:pt x="628" y="281"/>
                </a:lnTo>
                <a:lnTo>
                  <a:pt x="630" y="278"/>
                </a:lnTo>
                <a:lnTo>
                  <a:pt x="631" y="278"/>
                </a:lnTo>
                <a:lnTo>
                  <a:pt x="632" y="278"/>
                </a:lnTo>
                <a:lnTo>
                  <a:pt x="633" y="278"/>
                </a:lnTo>
                <a:lnTo>
                  <a:pt x="637" y="278"/>
                </a:lnTo>
                <a:lnTo>
                  <a:pt x="638" y="274"/>
                </a:lnTo>
                <a:lnTo>
                  <a:pt x="639" y="274"/>
                </a:lnTo>
                <a:lnTo>
                  <a:pt x="640" y="274"/>
                </a:lnTo>
                <a:lnTo>
                  <a:pt x="644" y="274"/>
                </a:lnTo>
                <a:lnTo>
                  <a:pt x="646" y="270"/>
                </a:lnTo>
                <a:lnTo>
                  <a:pt x="649" y="270"/>
                </a:lnTo>
                <a:lnTo>
                  <a:pt x="650" y="270"/>
                </a:lnTo>
                <a:lnTo>
                  <a:pt x="651" y="270"/>
                </a:lnTo>
                <a:lnTo>
                  <a:pt x="654" y="270"/>
                </a:lnTo>
                <a:lnTo>
                  <a:pt x="655" y="270"/>
                </a:lnTo>
                <a:lnTo>
                  <a:pt x="656" y="266"/>
                </a:lnTo>
                <a:lnTo>
                  <a:pt x="659" y="266"/>
                </a:lnTo>
                <a:lnTo>
                  <a:pt x="660" y="266"/>
                </a:lnTo>
                <a:lnTo>
                  <a:pt x="661" y="266"/>
                </a:lnTo>
                <a:lnTo>
                  <a:pt x="662" y="266"/>
                </a:lnTo>
                <a:lnTo>
                  <a:pt x="663" y="262"/>
                </a:lnTo>
                <a:lnTo>
                  <a:pt x="664" y="262"/>
                </a:lnTo>
                <a:lnTo>
                  <a:pt x="665" y="262"/>
                </a:lnTo>
                <a:lnTo>
                  <a:pt x="666" y="262"/>
                </a:lnTo>
                <a:lnTo>
                  <a:pt x="670" y="258"/>
                </a:lnTo>
                <a:lnTo>
                  <a:pt x="672" y="258"/>
                </a:lnTo>
                <a:lnTo>
                  <a:pt x="674" y="254"/>
                </a:lnTo>
                <a:lnTo>
                  <a:pt x="675" y="254"/>
                </a:lnTo>
                <a:lnTo>
                  <a:pt x="676" y="254"/>
                </a:lnTo>
                <a:lnTo>
                  <a:pt x="677" y="250"/>
                </a:lnTo>
                <a:lnTo>
                  <a:pt x="678" y="250"/>
                </a:lnTo>
                <a:lnTo>
                  <a:pt x="681" y="250"/>
                </a:lnTo>
                <a:lnTo>
                  <a:pt x="684" y="246"/>
                </a:lnTo>
                <a:lnTo>
                  <a:pt x="687" y="246"/>
                </a:lnTo>
                <a:lnTo>
                  <a:pt x="688" y="246"/>
                </a:lnTo>
                <a:lnTo>
                  <a:pt x="689" y="246"/>
                </a:lnTo>
                <a:lnTo>
                  <a:pt x="692" y="246"/>
                </a:lnTo>
                <a:lnTo>
                  <a:pt x="693" y="242"/>
                </a:lnTo>
                <a:lnTo>
                  <a:pt x="695" y="242"/>
                </a:lnTo>
                <a:lnTo>
                  <a:pt x="698" y="242"/>
                </a:lnTo>
                <a:lnTo>
                  <a:pt x="699" y="242"/>
                </a:lnTo>
                <a:lnTo>
                  <a:pt x="704" y="242"/>
                </a:lnTo>
                <a:lnTo>
                  <a:pt x="710" y="242"/>
                </a:lnTo>
                <a:lnTo>
                  <a:pt x="711" y="242"/>
                </a:lnTo>
                <a:lnTo>
                  <a:pt x="714" y="242"/>
                </a:lnTo>
                <a:lnTo>
                  <a:pt x="715" y="242"/>
                </a:lnTo>
                <a:lnTo>
                  <a:pt x="716" y="242"/>
                </a:lnTo>
                <a:lnTo>
                  <a:pt x="717" y="242"/>
                </a:lnTo>
                <a:lnTo>
                  <a:pt x="719" y="242"/>
                </a:lnTo>
                <a:lnTo>
                  <a:pt x="720" y="238"/>
                </a:lnTo>
                <a:lnTo>
                  <a:pt x="721" y="238"/>
                </a:lnTo>
                <a:lnTo>
                  <a:pt x="722" y="238"/>
                </a:lnTo>
                <a:lnTo>
                  <a:pt x="725" y="238"/>
                </a:lnTo>
                <a:lnTo>
                  <a:pt x="726" y="238"/>
                </a:lnTo>
                <a:lnTo>
                  <a:pt x="727" y="238"/>
                </a:lnTo>
                <a:lnTo>
                  <a:pt x="728" y="238"/>
                </a:lnTo>
                <a:lnTo>
                  <a:pt x="731" y="238"/>
                </a:lnTo>
                <a:lnTo>
                  <a:pt x="732" y="238"/>
                </a:lnTo>
                <a:lnTo>
                  <a:pt x="735" y="238"/>
                </a:lnTo>
                <a:lnTo>
                  <a:pt x="736" y="238"/>
                </a:lnTo>
                <a:lnTo>
                  <a:pt x="739" y="238"/>
                </a:lnTo>
                <a:lnTo>
                  <a:pt x="743" y="238"/>
                </a:lnTo>
                <a:lnTo>
                  <a:pt x="743" y="234"/>
                </a:lnTo>
                <a:lnTo>
                  <a:pt x="747" y="234"/>
                </a:lnTo>
                <a:lnTo>
                  <a:pt x="748" y="234"/>
                </a:lnTo>
                <a:lnTo>
                  <a:pt x="749" y="234"/>
                </a:lnTo>
                <a:lnTo>
                  <a:pt x="750" y="234"/>
                </a:lnTo>
                <a:lnTo>
                  <a:pt x="752" y="234"/>
                </a:lnTo>
                <a:lnTo>
                  <a:pt x="755" y="234"/>
                </a:lnTo>
                <a:lnTo>
                  <a:pt x="757" y="229"/>
                </a:lnTo>
                <a:lnTo>
                  <a:pt x="758" y="229"/>
                </a:lnTo>
                <a:lnTo>
                  <a:pt x="758" y="225"/>
                </a:lnTo>
                <a:lnTo>
                  <a:pt x="759" y="225"/>
                </a:lnTo>
                <a:lnTo>
                  <a:pt x="765" y="225"/>
                </a:lnTo>
                <a:lnTo>
                  <a:pt x="769" y="225"/>
                </a:lnTo>
                <a:lnTo>
                  <a:pt x="771" y="225"/>
                </a:lnTo>
                <a:lnTo>
                  <a:pt x="772" y="225"/>
                </a:lnTo>
                <a:lnTo>
                  <a:pt x="774" y="225"/>
                </a:lnTo>
                <a:lnTo>
                  <a:pt x="775" y="225"/>
                </a:lnTo>
                <a:lnTo>
                  <a:pt x="776" y="225"/>
                </a:lnTo>
                <a:lnTo>
                  <a:pt x="777" y="221"/>
                </a:lnTo>
                <a:lnTo>
                  <a:pt x="781" y="221"/>
                </a:lnTo>
                <a:lnTo>
                  <a:pt x="782" y="221"/>
                </a:lnTo>
                <a:lnTo>
                  <a:pt x="786" y="221"/>
                </a:lnTo>
                <a:lnTo>
                  <a:pt x="787" y="221"/>
                </a:lnTo>
                <a:lnTo>
                  <a:pt x="791" y="216"/>
                </a:lnTo>
                <a:lnTo>
                  <a:pt x="792" y="216"/>
                </a:lnTo>
                <a:lnTo>
                  <a:pt x="793" y="216"/>
                </a:lnTo>
                <a:lnTo>
                  <a:pt x="795" y="212"/>
                </a:lnTo>
                <a:lnTo>
                  <a:pt x="797" y="212"/>
                </a:lnTo>
                <a:lnTo>
                  <a:pt x="798" y="208"/>
                </a:lnTo>
                <a:lnTo>
                  <a:pt x="802" y="208"/>
                </a:lnTo>
                <a:lnTo>
                  <a:pt x="803" y="208"/>
                </a:lnTo>
                <a:lnTo>
                  <a:pt x="804" y="208"/>
                </a:lnTo>
                <a:lnTo>
                  <a:pt x="805" y="208"/>
                </a:lnTo>
                <a:lnTo>
                  <a:pt x="806" y="203"/>
                </a:lnTo>
                <a:lnTo>
                  <a:pt x="809" y="203"/>
                </a:lnTo>
                <a:lnTo>
                  <a:pt x="813" y="203"/>
                </a:lnTo>
                <a:lnTo>
                  <a:pt x="814" y="203"/>
                </a:lnTo>
                <a:lnTo>
                  <a:pt x="815" y="203"/>
                </a:lnTo>
                <a:lnTo>
                  <a:pt x="816" y="203"/>
                </a:lnTo>
                <a:lnTo>
                  <a:pt x="819" y="203"/>
                </a:lnTo>
                <a:lnTo>
                  <a:pt x="820" y="203"/>
                </a:lnTo>
                <a:lnTo>
                  <a:pt x="824" y="203"/>
                </a:lnTo>
                <a:lnTo>
                  <a:pt x="825" y="203"/>
                </a:lnTo>
                <a:lnTo>
                  <a:pt x="826" y="203"/>
                </a:lnTo>
                <a:lnTo>
                  <a:pt x="830" y="203"/>
                </a:lnTo>
                <a:lnTo>
                  <a:pt x="831" y="203"/>
                </a:lnTo>
                <a:lnTo>
                  <a:pt x="832" y="203"/>
                </a:lnTo>
                <a:lnTo>
                  <a:pt x="835" y="203"/>
                </a:lnTo>
                <a:lnTo>
                  <a:pt x="836" y="203"/>
                </a:lnTo>
                <a:lnTo>
                  <a:pt x="837" y="203"/>
                </a:lnTo>
                <a:lnTo>
                  <a:pt x="838" y="203"/>
                </a:lnTo>
                <a:lnTo>
                  <a:pt x="841" y="203"/>
                </a:lnTo>
                <a:lnTo>
                  <a:pt x="842" y="203"/>
                </a:lnTo>
                <a:lnTo>
                  <a:pt x="843" y="203"/>
                </a:lnTo>
                <a:lnTo>
                  <a:pt x="847" y="203"/>
                </a:lnTo>
                <a:lnTo>
                  <a:pt x="848" y="203"/>
                </a:lnTo>
                <a:lnTo>
                  <a:pt x="849" y="203"/>
                </a:lnTo>
                <a:lnTo>
                  <a:pt x="851" y="199"/>
                </a:lnTo>
                <a:lnTo>
                  <a:pt x="852" y="199"/>
                </a:lnTo>
                <a:lnTo>
                  <a:pt x="852" y="194"/>
                </a:lnTo>
                <a:lnTo>
                  <a:pt x="853" y="194"/>
                </a:lnTo>
                <a:lnTo>
                  <a:pt x="854" y="194"/>
                </a:lnTo>
                <a:lnTo>
                  <a:pt x="856" y="194"/>
                </a:lnTo>
                <a:lnTo>
                  <a:pt x="857" y="194"/>
                </a:lnTo>
                <a:lnTo>
                  <a:pt x="858" y="194"/>
                </a:lnTo>
                <a:lnTo>
                  <a:pt x="859" y="194"/>
                </a:lnTo>
                <a:lnTo>
                  <a:pt x="861" y="194"/>
                </a:lnTo>
                <a:lnTo>
                  <a:pt x="862" y="194"/>
                </a:lnTo>
                <a:lnTo>
                  <a:pt x="863" y="194"/>
                </a:lnTo>
                <a:lnTo>
                  <a:pt x="864" y="194"/>
                </a:lnTo>
                <a:lnTo>
                  <a:pt x="867" y="189"/>
                </a:lnTo>
                <a:lnTo>
                  <a:pt x="869" y="189"/>
                </a:lnTo>
                <a:lnTo>
                  <a:pt x="870" y="189"/>
                </a:lnTo>
                <a:lnTo>
                  <a:pt x="873" y="184"/>
                </a:lnTo>
                <a:lnTo>
                  <a:pt x="874" y="184"/>
                </a:lnTo>
                <a:lnTo>
                  <a:pt x="876" y="184"/>
                </a:lnTo>
                <a:lnTo>
                  <a:pt x="878" y="184"/>
                </a:lnTo>
                <a:lnTo>
                  <a:pt x="879" y="184"/>
                </a:lnTo>
                <a:lnTo>
                  <a:pt x="880" y="184"/>
                </a:lnTo>
                <a:lnTo>
                  <a:pt x="881" y="184"/>
                </a:lnTo>
                <a:lnTo>
                  <a:pt x="885" y="180"/>
                </a:lnTo>
                <a:lnTo>
                  <a:pt x="887" y="180"/>
                </a:lnTo>
                <a:lnTo>
                  <a:pt x="890" y="180"/>
                </a:lnTo>
                <a:lnTo>
                  <a:pt x="891" y="180"/>
                </a:lnTo>
                <a:lnTo>
                  <a:pt x="892" y="180"/>
                </a:lnTo>
                <a:lnTo>
                  <a:pt x="896" y="180"/>
                </a:lnTo>
                <a:lnTo>
                  <a:pt x="897" y="180"/>
                </a:lnTo>
                <a:lnTo>
                  <a:pt x="901" y="180"/>
                </a:lnTo>
                <a:lnTo>
                  <a:pt x="903" y="180"/>
                </a:lnTo>
                <a:lnTo>
                  <a:pt x="904" y="175"/>
                </a:lnTo>
                <a:lnTo>
                  <a:pt x="907" y="175"/>
                </a:lnTo>
                <a:lnTo>
                  <a:pt x="911" y="175"/>
                </a:lnTo>
                <a:lnTo>
                  <a:pt x="912" y="175"/>
                </a:lnTo>
                <a:lnTo>
                  <a:pt x="913" y="175"/>
                </a:lnTo>
                <a:lnTo>
                  <a:pt x="914" y="175"/>
                </a:lnTo>
                <a:lnTo>
                  <a:pt x="918" y="175"/>
                </a:lnTo>
                <a:lnTo>
                  <a:pt x="919" y="175"/>
                </a:lnTo>
                <a:lnTo>
                  <a:pt x="920" y="175"/>
                </a:lnTo>
                <a:lnTo>
                  <a:pt x="924" y="175"/>
                </a:lnTo>
                <a:lnTo>
                  <a:pt x="925" y="175"/>
                </a:lnTo>
                <a:lnTo>
                  <a:pt x="929" y="175"/>
                </a:lnTo>
                <a:lnTo>
                  <a:pt x="929" y="170"/>
                </a:lnTo>
                <a:lnTo>
                  <a:pt x="931" y="170"/>
                </a:lnTo>
                <a:lnTo>
                  <a:pt x="933" y="170"/>
                </a:lnTo>
                <a:lnTo>
                  <a:pt x="934" y="170"/>
                </a:lnTo>
                <a:lnTo>
                  <a:pt x="935" y="170"/>
                </a:lnTo>
                <a:lnTo>
                  <a:pt x="940" y="170"/>
                </a:lnTo>
                <a:lnTo>
                  <a:pt x="942" y="170"/>
                </a:lnTo>
                <a:lnTo>
                  <a:pt x="945" y="170"/>
                </a:lnTo>
                <a:lnTo>
                  <a:pt x="946" y="170"/>
                </a:lnTo>
                <a:lnTo>
                  <a:pt x="947" y="170"/>
                </a:lnTo>
                <a:lnTo>
                  <a:pt x="949" y="164"/>
                </a:lnTo>
                <a:lnTo>
                  <a:pt x="950" y="164"/>
                </a:lnTo>
                <a:lnTo>
                  <a:pt x="951" y="164"/>
                </a:lnTo>
                <a:lnTo>
                  <a:pt x="952" y="164"/>
                </a:lnTo>
                <a:lnTo>
                  <a:pt x="955" y="164"/>
                </a:lnTo>
                <a:lnTo>
                  <a:pt x="956" y="164"/>
                </a:lnTo>
                <a:lnTo>
                  <a:pt x="957" y="159"/>
                </a:lnTo>
                <a:lnTo>
                  <a:pt x="958" y="159"/>
                </a:lnTo>
                <a:lnTo>
                  <a:pt x="961" y="159"/>
                </a:lnTo>
                <a:lnTo>
                  <a:pt x="962" y="159"/>
                </a:lnTo>
                <a:lnTo>
                  <a:pt x="963" y="159"/>
                </a:lnTo>
                <a:lnTo>
                  <a:pt x="964" y="159"/>
                </a:lnTo>
                <a:lnTo>
                  <a:pt x="967" y="159"/>
                </a:lnTo>
                <a:lnTo>
                  <a:pt x="968" y="159"/>
                </a:lnTo>
                <a:lnTo>
                  <a:pt x="969" y="159"/>
                </a:lnTo>
                <a:lnTo>
                  <a:pt x="972" y="159"/>
                </a:lnTo>
                <a:lnTo>
                  <a:pt x="973" y="159"/>
                </a:lnTo>
                <a:lnTo>
                  <a:pt x="974" y="154"/>
                </a:lnTo>
                <a:lnTo>
                  <a:pt x="976" y="148"/>
                </a:lnTo>
                <a:lnTo>
                  <a:pt x="977" y="148"/>
                </a:lnTo>
                <a:lnTo>
                  <a:pt x="979" y="148"/>
                </a:lnTo>
                <a:lnTo>
                  <a:pt x="980" y="148"/>
                </a:lnTo>
                <a:lnTo>
                  <a:pt x="983" y="148"/>
                </a:lnTo>
                <a:lnTo>
                  <a:pt x="984" y="148"/>
                </a:lnTo>
                <a:lnTo>
                  <a:pt x="985" y="148"/>
                </a:lnTo>
                <a:lnTo>
                  <a:pt x="994" y="148"/>
                </a:lnTo>
                <a:lnTo>
                  <a:pt x="996" y="148"/>
                </a:lnTo>
                <a:lnTo>
                  <a:pt x="997" y="148"/>
                </a:lnTo>
                <a:lnTo>
                  <a:pt x="1000" y="148"/>
                </a:lnTo>
                <a:lnTo>
                  <a:pt x="1001" y="148"/>
                </a:lnTo>
                <a:lnTo>
                  <a:pt x="1002" y="148"/>
                </a:lnTo>
                <a:lnTo>
                  <a:pt x="1005" y="148"/>
                </a:lnTo>
                <a:lnTo>
                  <a:pt x="1006" y="148"/>
                </a:lnTo>
                <a:lnTo>
                  <a:pt x="1007" y="148"/>
                </a:lnTo>
                <a:lnTo>
                  <a:pt x="1008" y="148"/>
                </a:lnTo>
                <a:lnTo>
                  <a:pt x="1010" y="148"/>
                </a:lnTo>
                <a:lnTo>
                  <a:pt x="1011" y="148"/>
                </a:lnTo>
                <a:lnTo>
                  <a:pt x="1012" y="148"/>
                </a:lnTo>
                <a:lnTo>
                  <a:pt x="1013" y="148"/>
                </a:lnTo>
                <a:lnTo>
                  <a:pt x="1015" y="142"/>
                </a:lnTo>
                <a:lnTo>
                  <a:pt x="1016" y="142"/>
                </a:lnTo>
                <a:lnTo>
                  <a:pt x="1017" y="142"/>
                </a:lnTo>
                <a:lnTo>
                  <a:pt x="1018" y="142"/>
                </a:lnTo>
                <a:lnTo>
                  <a:pt x="1022" y="142"/>
                </a:lnTo>
                <a:lnTo>
                  <a:pt x="1023" y="142"/>
                </a:lnTo>
                <a:lnTo>
                  <a:pt x="1024" y="142"/>
                </a:lnTo>
                <a:lnTo>
                  <a:pt x="1027" y="142"/>
                </a:lnTo>
                <a:lnTo>
                  <a:pt x="1028" y="136"/>
                </a:lnTo>
                <a:lnTo>
                  <a:pt x="1033" y="136"/>
                </a:lnTo>
                <a:lnTo>
                  <a:pt x="1034" y="136"/>
                </a:lnTo>
                <a:lnTo>
                  <a:pt x="1035" y="136"/>
                </a:lnTo>
                <a:lnTo>
                  <a:pt x="1038" y="130"/>
                </a:lnTo>
                <a:lnTo>
                  <a:pt x="1041" y="130"/>
                </a:lnTo>
                <a:lnTo>
                  <a:pt x="1046" y="130"/>
                </a:lnTo>
                <a:lnTo>
                  <a:pt x="1049" y="124"/>
                </a:lnTo>
                <a:lnTo>
                  <a:pt x="1050" y="124"/>
                </a:lnTo>
                <a:lnTo>
                  <a:pt x="1052" y="124"/>
                </a:lnTo>
                <a:lnTo>
                  <a:pt x="1055" y="124"/>
                </a:lnTo>
                <a:lnTo>
                  <a:pt x="1056" y="124"/>
                </a:lnTo>
                <a:lnTo>
                  <a:pt x="1060" y="124"/>
                </a:lnTo>
                <a:lnTo>
                  <a:pt x="1061" y="124"/>
                </a:lnTo>
                <a:lnTo>
                  <a:pt x="1062" y="124"/>
                </a:lnTo>
                <a:lnTo>
                  <a:pt x="1066" y="124"/>
                </a:lnTo>
                <a:lnTo>
                  <a:pt x="1067" y="124"/>
                </a:lnTo>
                <a:lnTo>
                  <a:pt x="1068" y="124"/>
                </a:lnTo>
                <a:lnTo>
                  <a:pt x="1071" y="117"/>
                </a:lnTo>
                <a:lnTo>
                  <a:pt x="1072" y="117"/>
                </a:lnTo>
                <a:lnTo>
                  <a:pt x="1073" y="117"/>
                </a:lnTo>
                <a:lnTo>
                  <a:pt x="1074" y="117"/>
                </a:lnTo>
                <a:lnTo>
                  <a:pt x="1078" y="117"/>
                </a:lnTo>
                <a:lnTo>
                  <a:pt x="1079" y="117"/>
                </a:lnTo>
                <a:lnTo>
                  <a:pt x="1083" y="117"/>
                </a:lnTo>
                <a:lnTo>
                  <a:pt x="1084" y="117"/>
                </a:lnTo>
                <a:lnTo>
                  <a:pt x="1088" y="117"/>
                </a:lnTo>
                <a:lnTo>
                  <a:pt x="1089" y="117"/>
                </a:lnTo>
                <a:lnTo>
                  <a:pt x="1090" y="117"/>
                </a:lnTo>
                <a:lnTo>
                  <a:pt x="1093" y="117"/>
                </a:lnTo>
                <a:lnTo>
                  <a:pt x="1094" y="117"/>
                </a:lnTo>
                <a:lnTo>
                  <a:pt x="1095" y="117"/>
                </a:lnTo>
                <a:lnTo>
                  <a:pt x="1098" y="117"/>
                </a:lnTo>
                <a:lnTo>
                  <a:pt x="1099" y="111"/>
                </a:lnTo>
                <a:lnTo>
                  <a:pt x="1100" y="111"/>
                </a:lnTo>
                <a:lnTo>
                  <a:pt x="1101" y="104"/>
                </a:lnTo>
                <a:lnTo>
                  <a:pt x="1105" y="104"/>
                </a:lnTo>
                <a:lnTo>
                  <a:pt x="1109" y="104"/>
                </a:lnTo>
                <a:lnTo>
                  <a:pt x="1110" y="104"/>
                </a:lnTo>
                <a:lnTo>
                  <a:pt x="1111" y="104"/>
                </a:lnTo>
                <a:lnTo>
                  <a:pt x="1112" y="104"/>
                </a:lnTo>
                <a:lnTo>
                  <a:pt x="1115" y="104"/>
                </a:lnTo>
                <a:lnTo>
                  <a:pt x="1116" y="97"/>
                </a:lnTo>
                <a:lnTo>
                  <a:pt x="1117" y="97"/>
                </a:lnTo>
                <a:lnTo>
                  <a:pt x="1118" y="97"/>
                </a:lnTo>
                <a:lnTo>
                  <a:pt x="1120" y="97"/>
                </a:lnTo>
                <a:lnTo>
                  <a:pt x="1121" y="97"/>
                </a:lnTo>
                <a:lnTo>
                  <a:pt x="1122" y="97"/>
                </a:lnTo>
                <a:lnTo>
                  <a:pt x="1123" y="91"/>
                </a:lnTo>
                <a:lnTo>
                  <a:pt x="1126" y="91"/>
                </a:lnTo>
                <a:lnTo>
                  <a:pt x="1127" y="91"/>
                </a:lnTo>
                <a:lnTo>
                  <a:pt x="1128" y="91"/>
                </a:lnTo>
                <a:lnTo>
                  <a:pt x="1131" y="91"/>
                </a:lnTo>
                <a:lnTo>
                  <a:pt x="1132" y="83"/>
                </a:lnTo>
                <a:lnTo>
                  <a:pt x="1133" y="83"/>
                </a:lnTo>
                <a:lnTo>
                  <a:pt x="1137" y="83"/>
                </a:lnTo>
                <a:lnTo>
                  <a:pt x="1138" y="83"/>
                </a:lnTo>
                <a:lnTo>
                  <a:pt x="1139" y="83"/>
                </a:lnTo>
                <a:lnTo>
                  <a:pt x="1140" y="83"/>
                </a:lnTo>
                <a:lnTo>
                  <a:pt x="1142" y="83"/>
                </a:lnTo>
                <a:lnTo>
                  <a:pt x="1143" y="76"/>
                </a:lnTo>
                <a:lnTo>
                  <a:pt x="1144" y="76"/>
                </a:lnTo>
                <a:lnTo>
                  <a:pt x="1145" y="76"/>
                </a:lnTo>
                <a:lnTo>
                  <a:pt x="1149" y="69"/>
                </a:lnTo>
                <a:lnTo>
                  <a:pt x="1150" y="69"/>
                </a:lnTo>
                <a:lnTo>
                  <a:pt x="1154" y="69"/>
                </a:lnTo>
                <a:lnTo>
                  <a:pt x="1155" y="69"/>
                </a:lnTo>
                <a:lnTo>
                  <a:pt x="1159" y="69"/>
                </a:lnTo>
                <a:lnTo>
                  <a:pt x="1160" y="69"/>
                </a:lnTo>
                <a:lnTo>
                  <a:pt x="1161" y="69"/>
                </a:lnTo>
                <a:lnTo>
                  <a:pt x="1162" y="69"/>
                </a:lnTo>
                <a:lnTo>
                  <a:pt x="1166" y="69"/>
                </a:lnTo>
                <a:lnTo>
                  <a:pt x="1169" y="61"/>
                </a:lnTo>
                <a:lnTo>
                  <a:pt x="1170" y="61"/>
                </a:lnTo>
                <a:lnTo>
                  <a:pt x="1172" y="61"/>
                </a:lnTo>
                <a:lnTo>
                  <a:pt x="1173" y="61"/>
                </a:lnTo>
                <a:lnTo>
                  <a:pt x="1176" y="61"/>
                </a:lnTo>
                <a:lnTo>
                  <a:pt x="1177" y="61"/>
                </a:lnTo>
                <a:lnTo>
                  <a:pt x="1182" y="61"/>
                </a:lnTo>
                <a:lnTo>
                  <a:pt x="1183" y="61"/>
                </a:lnTo>
                <a:lnTo>
                  <a:pt x="1184" y="61"/>
                </a:lnTo>
                <a:lnTo>
                  <a:pt x="1187" y="61"/>
                </a:lnTo>
                <a:lnTo>
                  <a:pt x="1188" y="61"/>
                </a:lnTo>
                <a:lnTo>
                  <a:pt x="1189" y="61"/>
                </a:lnTo>
                <a:lnTo>
                  <a:pt x="1192" y="61"/>
                </a:lnTo>
                <a:lnTo>
                  <a:pt x="1193" y="61"/>
                </a:lnTo>
                <a:lnTo>
                  <a:pt x="1194" y="61"/>
                </a:lnTo>
                <a:lnTo>
                  <a:pt x="1197" y="61"/>
                </a:lnTo>
                <a:lnTo>
                  <a:pt x="1198" y="61"/>
                </a:lnTo>
                <a:lnTo>
                  <a:pt x="1199" y="61"/>
                </a:lnTo>
                <a:lnTo>
                  <a:pt x="1203" y="61"/>
                </a:lnTo>
                <a:lnTo>
                  <a:pt x="1204" y="61"/>
                </a:lnTo>
                <a:lnTo>
                  <a:pt x="1205" y="61"/>
                </a:lnTo>
                <a:lnTo>
                  <a:pt x="1206" y="61"/>
                </a:lnTo>
                <a:lnTo>
                  <a:pt x="1209" y="61"/>
                </a:lnTo>
                <a:lnTo>
                  <a:pt x="1210" y="61"/>
                </a:lnTo>
                <a:lnTo>
                  <a:pt x="1211" y="61"/>
                </a:lnTo>
                <a:lnTo>
                  <a:pt x="1213" y="52"/>
                </a:lnTo>
                <a:lnTo>
                  <a:pt x="1214" y="52"/>
                </a:lnTo>
                <a:lnTo>
                  <a:pt x="1216" y="52"/>
                </a:lnTo>
                <a:lnTo>
                  <a:pt x="1217" y="52"/>
                </a:lnTo>
                <a:lnTo>
                  <a:pt x="1219" y="52"/>
                </a:lnTo>
                <a:lnTo>
                  <a:pt x="1220" y="52"/>
                </a:lnTo>
                <a:lnTo>
                  <a:pt x="1221" y="52"/>
                </a:lnTo>
                <a:lnTo>
                  <a:pt x="1225" y="52"/>
                </a:lnTo>
                <a:lnTo>
                  <a:pt x="1226" y="52"/>
                </a:lnTo>
                <a:lnTo>
                  <a:pt x="1227" y="52"/>
                </a:lnTo>
                <a:lnTo>
                  <a:pt x="1228" y="52"/>
                </a:lnTo>
                <a:lnTo>
                  <a:pt x="1230" y="52"/>
                </a:lnTo>
                <a:lnTo>
                  <a:pt x="1231" y="52"/>
                </a:lnTo>
                <a:lnTo>
                  <a:pt x="1233" y="52"/>
                </a:lnTo>
                <a:lnTo>
                  <a:pt x="1235" y="52"/>
                </a:lnTo>
                <a:lnTo>
                  <a:pt x="1236" y="52"/>
                </a:lnTo>
                <a:lnTo>
                  <a:pt x="1237" y="52"/>
                </a:lnTo>
                <a:lnTo>
                  <a:pt x="1238" y="43"/>
                </a:lnTo>
                <a:lnTo>
                  <a:pt x="1242" y="43"/>
                </a:lnTo>
                <a:lnTo>
                  <a:pt x="1243" y="34"/>
                </a:lnTo>
                <a:lnTo>
                  <a:pt x="1244" y="34"/>
                </a:lnTo>
                <a:lnTo>
                  <a:pt x="1248" y="34"/>
                </a:lnTo>
                <a:lnTo>
                  <a:pt x="1249" y="34"/>
                </a:lnTo>
                <a:lnTo>
                  <a:pt x="1250" y="34"/>
                </a:lnTo>
                <a:lnTo>
                  <a:pt x="1252" y="34"/>
                </a:lnTo>
                <a:lnTo>
                  <a:pt x="1253" y="34"/>
                </a:lnTo>
                <a:lnTo>
                  <a:pt x="1254" y="34"/>
                </a:lnTo>
                <a:lnTo>
                  <a:pt x="1257" y="34"/>
                </a:lnTo>
                <a:lnTo>
                  <a:pt x="1258" y="34"/>
                </a:lnTo>
                <a:lnTo>
                  <a:pt x="1259" y="34"/>
                </a:lnTo>
                <a:lnTo>
                  <a:pt x="1260" y="24"/>
                </a:lnTo>
                <a:lnTo>
                  <a:pt x="1261" y="24"/>
                </a:lnTo>
                <a:lnTo>
                  <a:pt x="1263" y="24"/>
                </a:lnTo>
                <a:lnTo>
                  <a:pt x="1264" y="24"/>
                </a:lnTo>
                <a:lnTo>
                  <a:pt x="1265" y="24"/>
                </a:lnTo>
                <a:lnTo>
                  <a:pt x="1266" y="24"/>
                </a:lnTo>
                <a:lnTo>
                  <a:pt x="1268" y="24"/>
                </a:lnTo>
                <a:lnTo>
                  <a:pt x="1269" y="24"/>
                </a:lnTo>
                <a:lnTo>
                  <a:pt x="1270" y="24"/>
                </a:lnTo>
                <a:lnTo>
                  <a:pt x="1271" y="24"/>
                </a:lnTo>
                <a:lnTo>
                  <a:pt x="1275" y="24"/>
                </a:lnTo>
                <a:lnTo>
                  <a:pt x="1276" y="24"/>
                </a:lnTo>
                <a:lnTo>
                  <a:pt x="1279" y="13"/>
                </a:lnTo>
                <a:lnTo>
                  <a:pt x="1281" y="13"/>
                </a:lnTo>
                <a:lnTo>
                  <a:pt x="1282" y="13"/>
                </a:lnTo>
                <a:lnTo>
                  <a:pt x="1283" y="13"/>
                </a:lnTo>
                <a:lnTo>
                  <a:pt x="1286" y="13"/>
                </a:lnTo>
                <a:lnTo>
                  <a:pt x="1287" y="13"/>
                </a:lnTo>
                <a:lnTo>
                  <a:pt x="1290" y="13"/>
                </a:lnTo>
                <a:lnTo>
                  <a:pt x="1291" y="13"/>
                </a:lnTo>
                <a:lnTo>
                  <a:pt x="1292" y="13"/>
                </a:lnTo>
                <a:lnTo>
                  <a:pt x="1293" y="13"/>
                </a:lnTo>
                <a:lnTo>
                  <a:pt x="1297" y="13"/>
                </a:lnTo>
                <a:lnTo>
                  <a:pt x="1298" y="13"/>
                </a:lnTo>
                <a:lnTo>
                  <a:pt x="1299" y="13"/>
                </a:lnTo>
                <a:lnTo>
                  <a:pt x="1301" y="13"/>
                </a:lnTo>
                <a:lnTo>
                  <a:pt x="1302" y="13"/>
                </a:lnTo>
                <a:lnTo>
                  <a:pt x="1303" y="13"/>
                </a:lnTo>
                <a:lnTo>
                  <a:pt x="1304" y="13"/>
                </a:lnTo>
                <a:lnTo>
                  <a:pt x="1308" y="13"/>
                </a:lnTo>
                <a:lnTo>
                  <a:pt x="1309" y="13"/>
                </a:lnTo>
                <a:lnTo>
                  <a:pt x="1310" y="13"/>
                </a:lnTo>
                <a:lnTo>
                  <a:pt x="1313" y="13"/>
                </a:lnTo>
                <a:lnTo>
                  <a:pt x="1314" y="13"/>
                </a:lnTo>
                <a:lnTo>
                  <a:pt x="1315" y="13"/>
                </a:lnTo>
                <a:lnTo>
                  <a:pt x="1317" y="0"/>
                </a:lnTo>
                <a:lnTo>
                  <a:pt x="1318" y="0"/>
                </a:lnTo>
                <a:lnTo>
                  <a:pt x="1319" y="0"/>
                </a:lnTo>
                <a:lnTo>
                  <a:pt x="1320" y="0"/>
                </a:lnTo>
                <a:lnTo>
                  <a:pt x="1325" y="0"/>
                </a:lnTo>
                <a:lnTo>
                  <a:pt x="1326" y="0"/>
                </a:lnTo>
                <a:lnTo>
                  <a:pt x="1329" y="0"/>
                </a:lnTo>
                <a:lnTo>
                  <a:pt x="1330" y="0"/>
                </a:lnTo>
                <a:lnTo>
                  <a:pt x="1331" y="0"/>
                </a:lnTo>
                <a:lnTo>
                  <a:pt x="1332" y="0"/>
                </a:lnTo>
                <a:lnTo>
                  <a:pt x="1335" y="0"/>
                </a:lnTo>
                <a:lnTo>
                  <a:pt x="1336" y="0"/>
                </a:lnTo>
                <a:lnTo>
                  <a:pt x="1337" y="0"/>
                </a:lnTo>
                <a:lnTo>
                  <a:pt x="1340" y="0"/>
                </a:lnTo>
                <a:lnTo>
                  <a:pt x="1341" y="0"/>
                </a:lnTo>
                <a:lnTo>
                  <a:pt x="1342" y="0"/>
                </a:lnTo>
                <a:lnTo>
                  <a:pt x="1343" y="0"/>
                </a:lnTo>
                <a:lnTo>
                  <a:pt x="1347" y="0"/>
                </a:lnTo>
                <a:lnTo>
                  <a:pt x="1348" y="0"/>
                </a:lnTo>
                <a:lnTo>
                  <a:pt x="1351" y="0"/>
                </a:lnTo>
                <a:lnTo>
                  <a:pt x="1352" y="0"/>
                </a:lnTo>
                <a:lnTo>
                  <a:pt x="1353" y="0"/>
                </a:lnTo>
                <a:lnTo>
                  <a:pt x="1354" y="0"/>
                </a:lnTo>
                <a:lnTo>
                  <a:pt x="1356" y="0"/>
                </a:lnTo>
                <a:lnTo>
                  <a:pt x="1357" y="0"/>
                </a:lnTo>
                <a:lnTo>
                  <a:pt x="1359" y="0"/>
                </a:lnTo>
              </a:path>
            </a:pathLst>
          </a:custGeom>
          <a:noFill/>
          <a:ln w="38100">
            <a:solidFill>
              <a:schemeClr val="accent2"/>
            </a:solidFill>
            <a:round/>
            <a:headEnd/>
            <a:tailEnd/>
          </a:ln>
        </p:spPr>
        <p:txBody>
          <a:bodyPr/>
          <a:lstStyle/>
          <a:p>
            <a:endParaRPr lang="nl-NL"/>
          </a:p>
        </p:txBody>
      </p:sp>
      <p:sp>
        <p:nvSpPr>
          <p:cNvPr id="32793" name="Line 25"/>
          <p:cNvSpPr>
            <a:spLocks noChangeShapeType="1"/>
          </p:cNvSpPr>
          <p:nvPr/>
        </p:nvSpPr>
        <p:spPr bwMode="auto">
          <a:xfrm flipV="1">
            <a:off x="1541463" y="1722438"/>
            <a:ext cx="0" cy="3379787"/>
          </a:xfrm>
          <a:prstGeom prst="line">
            <a:avLst/>
          </a:prstGeom>
          <a:noFill/>
          <a:ln w="22225">
            <a:solidFill>
              <a:schemeClr val="tx1"/>
            </a:solidFill>
            <a:round/>
            <a:headEnd/>
            <a:tailEnd/>
          </a:ln>
        </p:spPr>
        <p:txBody>
          <a:bodyPr/>
          <a:lstStyle/>
          <a:p>
            <a:endParaRPr lang="nl-NL"/>
          </a:p>
        </p:txBody>
      </p:sp>
      <p:sp>
        <p:nvSpPr>
          <p:cNvPr id="221210" name="Rectangle 26"/>
          <p:cNvSpPr>
            <a:spLocks noChangeArrowheads="1"/>
          </p:cNvSpPr>
          <p:nvPr/>
        </p:nvSpPr>
        <p:spPr bwMode="auto">
          <a:xfrm rot="21600000">
            <a:off x="1320800" y="4867275"/>
            <a:ext cx="107950" cy="212725"/>
          </a:xfrm>
          <a:prstGeom prst="rect">
            <a:avLst/>
          </a:prstGeom>
          <a:noFill/>
          <a:ln w="22225">
            <a:noFill/>
            <a:miter lim="800000"/>
            <a:headEnd/>
            <a:tailEnd/>
          </a:ln>
        </p:spPr>
        <p:txBody>
          <a:bodyPr wrap="none" lIns="0" tIns="0" rIns="0" bIns="0">
            <a:spAutoFit/>
          </a:bodyPr>
          <a:lstStyle/>
          <a:p>
            <a:pPr algn="r"/>
            <a:r>
              <a:rPr lang="en-US" sz="1400" b="1">
                <a:effectLst>
                  <a:outerShdw blurRad="38100" dist="38100" dir="2700000" algn="tl">
                    <a:srgbClr val="000000"/>
                  </a:outerShdw>
                </a:effectLst>
                <a:latin typeface="Comic Sans MS" pitchFamily="66" charset="0"/>
              </a:rPr>
              <a:t>0</a:t>
            </a:r>
            <a:endParaRPr lang="en-US" sz="1400" b="1" i="1">
              <a:effectLst>
                <a:outerShdw blurRad="38100" dist="38100" dir="2700000" algn="tl">
                  <a:srgbClr val="000000"/>
                </a:outerShdw>
              </a:effectLst>
              <a:latin typeface="Comic Sans MS" pitchFamily="66" charset="0"/>
            </a:endParaRPr>
          </a:p>
        </p:txBody>
      </p:sp>
      <p:sp>
        <p:nvSpPr>
          <p:cNvPr id="221211" name="Rectangle 27"/>
          <p:cNvSpPr>
            <a:spLocks noChangeArrowheads="1"/>
          </p:cNvSpPr>
          <p:nvPr/>
        </p:nvSpPr>
        <p:spPr bwMode="auto">
          <a:xfrm rot="21600000">
            <a:off x="1320800" y="3741738"/>
            <a:ext cx="107950" cy="212725"/>
          </a:xfrm>
          <a:prstGeom prst="rect">
            <a:avLst/>
          </a:prstGeom>
          <a:noFill/>
          <a:ln w="22225">
            <a:noFill/>
            <a:miter lim="800000"/>
            <a:headEnd/>
            <a:tailEnd/>
          </a:ln>
        </p:spPr>
        <p:txBody>
          <a:bodyPr wrap="none" lIns="0" tIns="0" rIns="0" bIns="0">
            <a:spAutoFit/>
          </a:bodyPr>
          <a:lstStyle/>
          <a:p>
            <a:pPr algn="r"/>
            <a:r>
              <a:rPr lang="en-GB" sz="1400" b="1">
                <a:effectLst>
                  <a:outerShdw blurRad="38100" dist="38100" dir="2700000" algn="tl">
                    <a:srgbClr val="000000"/>
                  </a:outerShdw>
                </a:effectLst>
                <a:latin typeface="Comic Sans MS" pitchFamily="66" charset="0"/>
              </a:rPr>
              <a:t>5</a:t>
            </a:r>
            <a:endParaRPr lang="en-US" sz="1400" b="1" i="1">
              <a:effectLst>
                <a:outerShdw blurRad="38100" dist="38100" dir="2700000" algn="tl">
                  <a:srgbClr val="000000"/>
                </a:outerShdw>
              </a:effectLst>
              <a:latin typeface="Comic Sans MS" pitchFamily="66" charset="0"/>
            </a:endParaRPr>
          </a:p>
        </p:txBody>
      </p:sp>
      <p:sp>
        <p:nvSpPr>
          <p:cNvPr id="221212" name="Rectangle 28"/>
          <p:cNvSpPr>
            <a:spLocks noChangeArrowheads="1"/>
          </p:cNvSpPr>
          <p:nvPr/>
        </p:nvSpPr>
        <p:spPr bwMode="auto">
          <a:xfrm rot="21600000">
            <a:off x="1212850" y="2703513"/>
            <a:ext cx="215900" cy="212725"/>
          </a:xfrm>
          <a:prstGeom prst="rect">
            <a:avLst/>
          </a:prstGeom>
          <a:noFill/>
          <a:ln w="22225">
            <a:noFill/>
            <a:miter lim="800000"/>
            <a:headEnd/>
            <a:tailEnd/>
          </a:ln>
        </p:spPr>
        <p:txBody>
          <a:bodyPr wrap="none" lIns="0" tIns="0" rIns="0" bIns="0">
            <a:spAutoFit/>
          </a:bodyPr>
          <a:lstStyle/>
          <a:p>
            <a:pPr algn="r"/>
            <a:r>
              <a:rPr lang="en-US" sz="1400" b="1">
                <a:effectLst>
                  <a:outerShdw blurRad="38100" dist="38100" dir="2700000" algn="tl">
                    <a:srgbClr val="000000"/>
                  </a:outerShdw>
                </a:effectLst>
                <a:latin typeface="Comic Sans MS" pitchFamily="66" charset="0"/>
              </a:rPr>
              <a:t>10</a:t>
            </a:r>
          </a:p>
        </p:txBody>
      </p:sp>
      <p:sp>
        <p:nvSpPr>
          <p:cNvPr id="221213" name="Rectangle 29"/>
          <p:cNvSpPr>
            <a:spLocks noChangeArrowheads="1"/>
          </p:cNvSpPr>
          <p:nvPr/>
        </p:nvSpPr>
        <p:spPr bwMode="auto">
          <a:xfrm rot="21600000">
            <a:off x="1212850" y="1587500"/>
            <a:ext cx="215900" cy="212725"/>
          </a:xfrm>
          <a:prstGeom prst="rect">
            <a:avLst/>
          </a:prstGeom>
          <a:noFill/>
          <a:ln w="22225">
            <a:noFill/>
            <a:miter lim="800000"/>
            <a:headEnd/>
            <a:tailEnd/>
          </a:ln>
        </p:spPr>
        <p:txBody>
          <a:bodyPr wrap="none" lIns="0" tIns="0" rIns="0" bIns="0">
            <a:spAutoFit/>
          </a:bodyPr>
          <a:lstStyle/>
          <a:p>
            <a:pPr algn="r"/>
            <a:r>
              <a:rPr lang="en-GB" sz="1400" b="1">
                <a:effectLst>
                  <a:outerShdw blurRad="38100" dist="38100" dir="2700000" algn="tl">
                    <a:srgbClr val="000000"/>
                  </a:outerShdw>
                </a:effectLst>
                <a:latin typeface="Comic Sans MS" pitchFamily="66" charset="0"/>
              </a:rPr>
              <a:t>15</a:t>
            </a:r>
            <a:endParaRPr lang="en-US" sz="1400" b="1" i="1">
              <a:effectLst>
                <a:outerShdw blurRad="38100" dist="38100" dir="2700000" algn="tl">
                  <a:srgbClr val="000000"/>
                </a:outerShdw>
              </a:effectLst>
              <a:latin typeface="Comic Sans MS" pitchFamily="66" charset="0"/>
            </a:endParaRPr>
          </a:p>
        </p:txBody>
      </p:sp>
      <p:sp>
        <p:nvSpPr>
          <p:cNvPr id="32798" name="Rectangle 30"/>
          <p:cNvSpPr>
            <a:spLocks noChangeArrowheads="1"/>
          </p:cNvSpPr>
          <p:nvPr/>
        </p:nvSpPr>
        <p:spPr bwMode="auto">
          <a:xfrm>
            <a:off x="1473200" y="5153025"/>
            <a:ext cx="98425" cy="214313"/>
          </a:xfrm>
          <a:prstGeom prst="rect">
            <a:avLst/>
          </a:prstGeom>
          <a:noFill/>
          <a:ln w="22225">
            <a:noFill/>
            <a:miter lim="800000"/>
            <a:headEnd/>
            <a:tailEnd/>
          </a:ln>
        </p:spPr>
        <p:txBody>
          <a:bodyPr wrap="none" lIns="0" tIns="0" rIns="0" bIns="0">
            <a:spAutoFit/>
          </a:bodyPr>
          <a:lstStyle/>
          <a:p>
            <a:r>
              <a:rPr lang="en-US" sz="1400" b="1">
                <a:latin typeface="Arial" pitchFamily="34" charset="0"/>
              </a:rPr>
              <a:t>0</a:t>
            </a:r>
            <a:endParaRPr lang="en-US" sz="1400" b="1" i="1">
              <a:latin typeface="Times New Roman" pitchFamily="18" charset="0"/>
            </a:endParaRPr>
          </a:p>
        </p:txBody>
      </p:sp>
      <p:sp>
        <p:nvSpPr>
          <p:cNvPr id="32799" name="Line 31"/>
          <p:cNvSpPr>
            <a:spLocks noChangeShapeType="1"/>
          </p:cNvSpPr>
          <p:nvPr/>
        </p:nvSpPr>
        <p:spPr bwMode="auto">
          <a:xfrm>
            <a:off x="2782888" y="4987925"/>
            <a:ext cx="1587" cy="114300"/>
          </a:xfrm>
          <a:prstGeom prst="line">
            <a:avLst/>
          </a:prstGeom>
          <a:noFill/>
          <a:ln w="22225">
            <a:solidFill>
              <a:schemeClr val="tx1"/>
            </a:solidFill>
            <a:round/>
            <a:headEnd/>
            <a:tailEnd/>
          </a:ln>
        </p:spPr>
        <p:txBody>
          <a:bodyPr/>
          <a:lstStyle/>
          <a:p>
            <a:endParaRPr lang="nl-NL"/>
          </a:p>
        </p:txBody>
      </p:sp>
      <p:sp>
        <p:nvSpPr>
          <p:cNvPr id="221216" name="Rectangle 32"/>
          <p:cNvSpPr>
            <a:spLocks noChangeArrowheads="1"/>
          </p:cNvSpPr>
          <p:nvPr/>
        </p:nvSpPr>
        <p:spPr bwMode="auto">
          <a:xfrm>
            <a:off x="2698750" y="5153025"/>
            <a:ext cx="107950" cy="212725"/>
          </a:xfrm>
          <a:prstGeom prst="rect">
            <a:avLst/>
          </a:prstGeom>
          <a:noFill/>
          <a:ln w="222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1</a:t>
            </a:r>
            <a:endParaRPr lang="en-US" sz="1400" b="1" i="1">
              <a:effectLst>
                <a:outerShdw blurRad="38100" dist="38100" dir="2700000" algn="tl">
                  <a:srgbClr val="000000"/>
                </a:outerShdw>
              </a:effectLst>
              <a:latin typeface="Comic Sans MS" pitchFamily="66" charset="0"/>
            </a:endParaRPr>
          </a:p>
        </p:txBody>
      </p:sp>
      <p:sp>
        <p:nvSpPr>
          <p:cNvPr id="32801" name="Line 33"/>
          <p:cNvSpPr>
            <a:spLocks noChangeShapeType="1"/>
          </p:cNvSpPr>
          <p:nvPr/>
        </p:nvSpPr>
        <p:spPr bwMode="auto">
          <a:xfrm>
            <a:off x="4019550" y="4987925"/>
            <a:ext cx="1588" cy="114300"/>
          </a:xfrm>
          <a:prstGeom prst="line">
            <a:avLst/>
          </a:prstGeom>
          <a:noFill/>
          <a:ln w="22225">
            <a:solidFill>
              <a:schemeClr val="tx1"/>
            </a:solidFill>
            <a:round/>
            <a:headEnd/>
            <a:tailEnd/>
          </a:ln>
        </p:spPr>
        <p:txBody>
          <a:bodyPr/>
          <a:lstStyle/>
          <a:p>
            <a:endParaRPr lang="nl-NL"/>
          </a:p>
        </p:txBody>
      </p:sp>
      <p:sp>
        <p:nvSpPr>
          <p:cNvPr id="32802" name="Rectangle 34"/>
          <p:cNvSpPr>
            <a:spLocks noChangeArrowheads="1"/>
          </p:cNvSpPr>
          <p:nvPr/>
        </p:nvSpPr>
        <p:spPr bwMode="auto">
          <a:xfrm>
            <a:off x="3949700" y="5153025"/>
            <a:ext cx="98425" cy="214313"/>
          </a:xfrm>
          <a:prstGeom prst="rect">
            <a:avLst/>
          </a:prstGeom>
          <a:noFill/>
          <a:ln w="22225">
            <a:noFill/>
            <a:miter lim="800000"/>
            <a:headEnd/>
            <a:tailEnd/>
          </a:ln>
        </p:spPr>
        <p:txBody>
          <a:bodyPr wrap="none" lIns="0" tIns="0" rIns="0" bIns="0">
            <a:spAutoFit/>
          </a:bodyPr>
          <a:lstStyle/>
          <a:p>
            <a:r>
              <a:rPr lang="en-US" sz="1400" b="1">
                <a:latin typeface="Arial" pitchFamily="34" charset="0"/>
              </a:rPr>
              <a:t>2</a:t>
            </a:r>
            <a:endParaRPr lang="en-US" sz="1400" b="1" i="1">
              <a:latin typeface="Times New Roman" pitchFamily="18" charset="0"/>
            </a:endParaRPr>
          </a:p>
        </p:txBody>
      </p:sp>
      <p:sp>
        <p:nvSpPr>
          <p:cNvPr id="32803" name="Line 35"/>
          <p:cNvSpPr>
            <a:spLocks noChangeShapeType="1"/>
          </p:cNvSpPr>
          <p:nvPr/>
        </p:nvSpPr>
        <p:spPr bwMode="auto">
          <a:xfrm>
            <a:off x="5256213" y="4987925"/>
            <a:ext cx="1587" cy="114300"/>
          </a:xfrm>
          <a:prstGeom prst="line">
            <a:avLst/>
          </a:prstGeom>
          <a:noFill/>
          <a:ln w="22225">
            <a:solidFill>
              <a:schemeClr val="tx1"/>
            </a:solidFill>
            <a:round/>
            <a:headEnd/>
            <a:tailEnd/>
          </a:ln>
        </p:spPr>
        <p:txBody>
          <a:bodyPr/>
          <a:lstStyle/>
          <a:p>
            <a:endParaRPr lang="nl-NL"/>
          </a:p>
        </p:txBody>
      </p:sp>
      <p:sp>
        <p:nvSpPr>
          <p:cNvPr id="221220" name="Rectangle 36"/>
          <p:cNvSpPr>
            <a:spLocks noChangeArrowheads="1"/>
          </p:cNvSpPr>
          <p:nvPr/>
        </p:nvSpPr>
        <p:spPr bwMode="auto">
          <a:xfrm>
            <a:off x="5186363" y="5153025"/>
            <a:ext cx="107950" cy="212725"/>
          </a:xfrm>
          <a:prstGeom prst="rect">
            <a:avLst/>
          </a:prstGeom>
          <a:noFill/>
          <a:ln w="222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3</a:t>
            </a:r>
            <a:endParaRPr lang="en-US" sz="1400" b="1" i="1">
              <a:effectLst>
                <a:outerShdw blurRad="38100" dist="38100" dir="2700000" algn="tl">
                  <a:srgbClr val="000000"/>
                </a:outerShdw>
              </a:effectLst>
              <a:latin typeface="Comic Sans MS" pitchFamily="66" charset="0"/>
            </a:endParaRPr>
          </a:p>
        </p:txBody>
      </p:sp>
      <p:sp>
        <p:nvSpPr>
          <p:cNvPr id="32805" name="Line 37"/>
          <p:cNvSpPr>
            <a:spLocks noChangeShapeType="1"/>
          </p:cNvSpPr>
          <p:nvPr/>
        </p:nvSpPr>
        <p:spPr bwMode="auto">
          <a:xfrm>
            <a:off x="6489700" y="4987925"/>
            <a:ext cx="1588" cy="114300"/>
          </a:xfrm>
          <a:prstGeom prst="line">
            <a:avLst/>
          </a:prstGeom>
          <a:noFill/>
          <a:ln w="22225">
            <a:solidFill>
              <a:schemeClr val="tx1"/>
            </a:solidFill>
            <a:round/>
            <a:headEnd/>
            <a:tailEnd/>
          </a:ln>
        </p:spPr>
        <p:txBody>
          <a:bodyPr/>
          <a:lstStyle/>
          <a:p>
            <a:endParaRPr lang="nl-NL"/>
          </a:p>
        </p:txBody>
      </p:sp>
      <p:sp>
        <p:nvSpPr>
          <p:cNvPr id="221222" name="Rectangle 38"/>
          <p:cNvSpPr>
            <a:spLocks noChangeArrowheads="1"/>
          </p:cNvSpPr>
          <p:nvPr/>
        </p:nvSpPr>
        <p:spPr bwMode="auto">
          <a:xfrm>
            <a:off x="6407150" y="5153025"/>
            <a:ext cx="107950" cy="212725"/>
          </a:xfrm>
          <a:prstGeom prst="rect">
            <a:avLst/>
          </a:prstGeom>
          <a:noFill/>
          <a:ln w="222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4</a:t>
            </a:r>
            <a:endParaRPr lang="en-US" sz="1400" b="1" i="1">
              <a:effectLst>
                <a:outerShdw blurRad="38100" dist="38100" dir="2700000" algn="tl">
                  <a:srgbClr val="000000"/>
                </a:outerShdw>
              </a:effectLst>
              <a:latin typeface="Comic Sans MS" pitchFamily="66" charset="0"/>
            </a:endParaRPr>
          </a:p>
        </p:txBody>
      </p:sp>
      <p:sp>
        <p:nvSpPr>
          <p:cNvPr id="32807" name="Line 39"/>
          <p:cNvSpPr>
            <a:spLocks noChangeShapeType="1"/>
          </p:cNvSpPr>
          <p:nvPr/>
        </p:nvSpPr>
        <p:spPr bwMode="auto">
          <a:xfrm>
            <a:off x="7418388" y="4987925"/>
            <a:ext cx="1587" cy="114300"/>
          </a:xfrm>
          <a:prstGeom prst="line">
            <a:avLst/>
          </a:prstGeom>
          <a:noFill/>
          <a:ln w="22225">
            <a:solidFill>
              <a:schemeClr val="tx1"/>
            </a:solidFill>
            <a:round/>
            <a:headEnd/>
            <a:tailEnd/>
          </a:ln>
        </p:spPr>
        <p:txBody>
          <a:bodyPr/>
          <a:lstStyle/>
          <a:p>
            <a:endParaRPr lang="nl-NL"/>
          </a:p>
        </p:txBody>
      </p:sp>
      <p:sp>
        <p:nvSpPr>
          <p:cNvPr id="221224" name="Rectangle 40"/>
          <p:cNvSpPr>
            <a:spLocks noChangeArrowheads="1"/>
          </p:cNvSpPr>
          <p:nvPr/>
        </p:nvSpPr>
        <p:spPr bwMode="auto">
          <a:xfrm>
            <a:off x="7224713" y="5153025"/>
            <a:ext cx="401637" cy="212725"/>
          </a:xfrm>
          <a:prstGeom prst="rect">
            <a:avLst/>
          </a:prstGeom>
          <a:noFill/>
          <a:ln w="22225">
            <a:noFill/>
            <a:miter lim="800000"/>
            <a:headEnd/>
            <a:tailEnd/>
          </a:ln>
        </p:spPr>
        <p:txBody>
          <a:bodyPr wrap="none" lIns="0" tIns="0" rIns="0" bIns="0">
            <a:spAutoFit/>
          </a:bodyPr>
          <a:lstStyle/>
          <a:p>
            <a:r>
              <a:rPr lang="en-US" sz="1400" b="1">
                <a:effectLst>
                  <a:outerShdw blurRad="38100" dist="38100" dir="2700000" algn="tl">
                    <a:srgbClr val="000000"/>
                  </a:outerShdw>
                </a:effectLst>
                <a:latin typeface="Comic Sans MS" pitchFamily="66" charset="0"/>
              </a:rPr>
              <a:t>4.75</a:t>
            </a:r>
            <a:endParaRPr lang="en-US" sz="1400" b="1" i="1">
              <a:effectLst>
                <a:outerShdw blurRad="38100" dist="38100" dir="2700000" algn="tl">
                  <a:srgbClr val="000000"/>
                </a:outerShdw>
              </a:effectLst>
              <a:latin typeface="Comic Sans MS" pitchFamily="66" charset="0"/>
            </a:endParaRPr>
          </a:p>
        </p:txBody>
      </p:sp>
      <p:sp>
        <p:nvSpPr>
          <p:cNvPr id="32809" name="Line 41"/>
          <p:cNvSpPr>
            <a:spLocks noChangeShapeType="1"/>
          </p:cNvSpPr>
          <p:nvPr/>
        </p:nvSpPr>
        <p:spPr bwMode="auto">
          <a:xfrm>
            <a:off x="7418388" y="4987925"/>
            <a:ext cx="1587" cy="114300"/>
          </a:xfrm>
          <a:prstGeom prst="line">
            <a:avLst/>
          </a:prstGeom>
          <a:noFill/>
          <a:ln w="22225">
            <a:solidFill>
              <a:schemeClr val="tx1"/>
            </a:solidFill>
            <a:round/>
            <a:headEnd/>
            <a:tailEnd/>
          </a:ln>
        </p:spPr>
        <p:txBody>
          <a:bodyPr/>
          <a:lstStyle/>
          <a:p>
            <a:endParaRPr lang="nl-NL"/>
          </a:p>
        </p:txBody>
      </p:sp>
      <p:sp>
        <p:nvSpPr>
          <p:cNvPr id="32810" name="Line 42"/>
          <p:cNvSpPr>
            <a:spLocks noChangeShapeType="1"/>
          </p:cNvSpPr>
          <p:nvPr/>
        </p:nvSpPr>
        <p:spPr bwMode="auto">
          <a:xfrm>
            <a:off x="1468438" y="1716088"/>
            <a:ext cx="74612" cy="0"/>
          </a:xfrm>
          <a:prstGeom prst="line">
            <a:avLst/>
          </a:prstGeom>
          <a:noFill/>
          <a:ln w="22225">
            <a:solidFill>
              <a:schemeClr val="tx1"/>
            </a:solidFill>
            <a:round/>
            <a:headEnd/>
            <a:tailEnd/>
          </a:ln>
        </p:spPr>
        <p:txBody>
          <a:bodyPr/>
          <a:lstStyle/>
          <a:p>
            <a:endParaRPr lang="nl-NL"/>
          </a:p>
        </p:txBody>
      </p:sp>
      <p:sp>
        <p:nvSpPr>
          <p:cNvPr id="32811" name="Line 43"/>
          <p:cNvSpPr>
            <a:spLocks noChangeShapeType="1"/>
          </p:cNvSpPr>
          <p:nvPr/>
        </p:nvSpPr>
        <p:spPr bwMode="auto">
          <a:xfrm>
            <a:off x="1468438" y="2816225"/>
            <a:ext cx="74612" cy="0"/>
          </a:xfrm>
          <a:prstGeom prst="line">
            <a:avLst/>
          </a:prstGeom>
          <a:noFill/>
          <a:ln w="22225">
            <a:solidFill>
              <a:schemeClr val="tx1"/>
            </a:solidFill>
            <a:round/>
            <a:headEnd/>
            <a:tailEnd/>
          </a:ln>
        </p:spPr>
        <p:txBody>
          <a:bodyPr/>
          <a:lstStyle/>
          <a:p>
            <a:endParaRPr lang="nl-NL"/>
          </a:p>
        </p:txBody>
      </p:sp>
      <p:sp>
        <p:nvSpPr>
          <p:cNvPr id="32812" name="Line 44"/>
          <p:cNvSpPr>
            <a:spLocks noChangeShapeType="1"/>
          </p:cNvSpPr>
          <p:nvPr/>
        </p:nvSpPr>
        <p:spPr bwMode="auto">
          <a:xfrm>
            <a:off x="1468438" y="3849688"/>
            <a:ext cx="74612" cy="0"/>
          </a:xfrm>
          <a:prstGeom prst="line">
            <a:avLst/>
          </a:prstGeom>
          <a:noFill/>
          <a:ln w="22225">
            <a:solidFill>
              <a:schemeClr val="tx1"/>
            </a:solidFill>
            <a:round/>
            <a:headEnd/>
            <a:tailEnd/>
          </a:ln>
        </p:spPr>
        <p:txBody>
          <a:bodyPr/>
          <a:lstStyle/>
          <a:p>
            <a:endParaRPr lang="nl-NL"/>
          </a:p>
        </p:txBody>
      </p:sp>
      <p:sp>
        <p:nvSpPr>
          <p:cNvPr id="32813" name="Line 45"/>
          <p:cNvSpPr>
            <a:spLocks noChangeShapeType="1"/>
          </p:cNvSpPr>
          <p:nvPr/>
        </p:nvSpPr>
        <p:spPr bwMode="auto">
          <a:xfrm>
            <a:off x="1449388" y="4987925"/>
            <a:ext cx="6294437" cy="0"/>
          </a:xfrm>
          <a:prstGeom prst="line">
            <a:avLst/>
          </a:prstGeom>
          <a:noFill/>
          <a:ln w="22225">
            <a:solidFill>
              <a:schemeClr val="tx1"/>
            </a:solidFill>
            <a:round/>
            <a:headEnd/>
            <a:tailEnd/>
          </a:ln>
        </p:spPr>
        <p:txBody>
          <a:bodyPr/>
          <a:lstStyle/>
          <a:p>
            <a:endParaRPr lang="nl-NL"/>
          </a:p>
        </p:txBody>
      </p:sp>
      <p:sp>
        <p:nvSpPr>
          <p:cNvPr id="221230" name="Text Box 46"/>
          <p:cNvSpPr txBox="1">
            <a:spLocks noChangeArrowheads="1"/>
          </p:cNvSpPr>
          <p:nvPr/>
        </p:nvSpPr>
        <p:spPr bwMode="auto">
          <a:xfrm>
            <a:off x="457200" y="5248275"/>
            <a:ext cx="1571625" cy="304800"/>
          </a:xfrm>
          <a:prstGeom prst="rect">
            <a:avLst/>
          </a:prstGeom>
          <a:noFill/>
          <a:ln w="12700">
            <a:noFill/>
            <a:miter lim="800000"/>
            <a:headEnd/>
            <a:tailEnd/>
          </a:ln>
          <a:effectLst/>
        </p:spPr>
        <p:txBody>
          <a:bodyPr>
            <a:spAutoFit/>
          </a:bodyPr>
          <a:lstStyle/>
          <a:p>
            <a:pPr>
              <a:spcBef>
                <a:spcPct val="50000"/>
              </a:spcBef>
            </a:pPr>
            <a:r>
              <a:rPr lang="en-GB" sz="1400" b="1">
                <a:effectLst>
                  <a:outerShdw blurRad="38100" dist="38100" dir="2700000" algn="tl">
                    <a:srgbClr val="000000"/>
                  </a:outerShdw>
                </a:effectLst>
                <a:latin typeface="Comic Sans MS" pitchFamily="66" charset="0"/>
              </a:rPr>
              <a:t>Number at risk </a:t>
            </a:r>
            <a:endParaRPr lang="en-US" sz="1400" b="1">
              <a:effectLst>
                <a:outerShdw blurRad="38100" dist="38100" dir="2700000" algn="tl">
                  <a:srgbClr val="000000"/>
                </a:outerShdw>
              </a:effectLst>
              <a:latin typeface="Comic Sans MS" pitchFamily="66" charset="0"/>
            </a:endParaRPr>
          </a:p>
        </p:txBody>
      </p:sp>
      <p:sp>
        <p:nvSpPr>
          <p:cNvPr id="32815" name="Line 47"/>
          <p:cNvSpPr>
            <a:spLocks noChangeShapeType="1"/>
          </p:cNvSpPr>
          <p:nvPr/>
        </p:nvSpPr>
        <p:spPr bwMode="auto">
          <a:xfrm flipV="1">
            <a:off x="1541463" y="1722438"/>
            <a:ext cx="0" cy="3379787"/>
          </a:xfrm>
          <a:prstGeom prst="line">
            <a:avLst/>
          </a:prstGeom>
          <a:noFill/>
          <a:ln w="22225">
            <a:solidFill>
              <a:schemeClr val="tx1"/>
            </a:solidFill>
            <a:round/>
            <a:headEnd/>
            <a:tailEnd/>
          </a:ln>
        </p:spPr>
        <p:txBody>
          <a:bodyPr/>
          <a:lstStyle/>
          <a:p>
            <a:endParaRPr lang="nl-NL"/>
          </a:p>
        </p:txBody>
      </p:sp>
      <p:sp>
        <p:nvSpPr>
          <p:cNvPr id="32816" name="Line 48"/>
          <p:cNvSpPr>
            <a:spLocks noChangeShapeType="1"/>
          </p:cNvSpPr>
          <p:nvPr/>
        </p:nvSpPr>
        <p:spPr bwMode="auto">
          <a:xfrm>
            <a:off x="1468438" y="1716088"/>
            <a:ext cx="74612" cy="0"/>
          </a:xfrm>
          <a:prstGeom prst="line">
            <a:avLst/>
          </a:prstGeom>
          <a:noFill/>
          <a:ln w="22225">
            <a:solidFill>
              <a:schemeClr val="tx1"/>
            </a:solidFill>
            <a:round/>
            <a:headEnd/>
            <a:tailEnd/>
          </a:ln>
        </p:spPr>
        <p:txBody>
          <a:bodyPr/>
          <a:lstStyle/>
          <a:p>
            <a:endParaRPr lang="nl-NL"/>
          </a:p>
        </p:txBody>
      </p:sp>
      <p:sp>
        <p:nvSpPr>
          <p:cNvPr id="32817" name="Line 49"/>
          <p:cNvSpPr>
            <a:spLocks noChangeShapeType="1"/>
          </p:cNvSpPr>
          <p:nvPr/>
        </p:nvSpPr>
        <p:spPr bwMode="auto">
          <a:xfrm>
            <a:off x="1468438" y="2816225"/>
            <a:ext cx="74612" cy="0"/>
          </a:xfrm>
          <a:prstGeom prst="line">
            <a:avLst/>
          </a:prstGeom>
          <a:noFill/>
          <a:ln w="22225">
            <a:solidFill>
              <a:schemeClr val="tx1"/>
            </a:solidFill>
            <a:round/>
            <a:headEnd/>
            <a:tailEnd/>
          </a:ln>
        </p:spPr>
        <p:txBody>
          <a:bodyPr/>
          <a:lstStyle/>
          <a:p>
            <a:endParaRPr lang="nl-NL"/>
          </a:p>
        </p:txBody>
      </p:sp>
      <p:sp>
        <p:nvSpPr>
          <p:cNvPr id="32818" name="Line 50"/>
          <p:cNvSpPr>
            <a:spLocks noChangeShapeType="1"/>
          </p:cNvSpPr>
          <p:nvPr/>
        </p:nvSpPr>
        <p:spPr bwMode="auto">
          <a:xfrm>
            <a:off x="1468438" y="3849688"/>
            <a:ext cx="74612" cy="0"/>
          </a:xfrm>
          <a:prstGeom prst="line">
            <a:avLst/>
          </a:prstGeom>
          <a:noFill/>
          <a:ln w="22225">
            <a:solidFill>
              <a:schemeClr val="tx1"/>
            </a:solidFill>
            <a:round/>
            <a:headEnd/>
            <a:tailEnd/>
          </a:ln>
        </p:spPr>
        <p:txBody>
          <a:bodyPr/>
          <a:lstStyle/>
          <a:p>
            <a:endParaRPr lang="nl-NL"/>
          </a:p>
        </p:txBody>
      </p:sp>
      <p:sp>
        <p:nvSpPr>
          <p:cNvPr id="32819" name="Line 51"/>
          <p:cNvSpPr>
            <a:spLocks noChangeShapeType="1"/>
          </p:cNvSpPr>
          <p:nvPr/>
        </p:nvSpPr>
        <p:spPr bwMode="auto">
          <a:xfrm>
            <a:off x="1468438" y="1716088"/>
            <a:ext cx="74612" cy="0"/>
          </a:xfrm>
          <a:prstGeom prst="line">
            <a:avLst/>
          </a:prstGeom>
          <a:noFill/>
          <a:ln w="22225">
            <a:solidFill>
              <a:schemeClr val="tx1"/>
            </a:solidFill>
            <a:round/>
            <a:headEnd/>
            <a:tailEnd/>
          </a:ln>
        </p:spPr>
        <p:txBody>
          <a:bodyPr/>
          <a:lstStyle/>
          <a:p>
            <a:endParaRPr lang="nl-NL"/>
          </a:p>
        </p:txBody>
      </p:sp>
      <p:sp>
        <p:nvSpPr>
          <p:cNvPr id="32820" name="Line 52"/>
          <p:cNvSpPr>
            <a:spLocks noChangeShapeType="1"/>
          </p:cNvSpPr>
          <p:nvPr/>
        </p:nvSpPr>
        <p:spPr bwMode="auto">
          <a:xfrm>
            <a:off x="1468438" y="2816225"/>
            <a:ext cx="74612" cy="0"/>
          </a:xfrm>
          <a:prstGeom prst="line">
            <a:avLst/>
          </a:prstGeom>
          <a:noFill/>
          <a:ln w="22225">
            <a:solidFill>
              <a:schemeClr val="tx1"/>
            </a:solidFill>
            <a:round/>
            <a:headEnd/>
            <a:tailEnd/>
          </a:ln>
        </p:spPr>
        <p:txBody>
          <a:bodyPr/>
          <a:lstStyle/>
          <a:p>
            <a:endParaRPr lang="nl-NL"/>
          </a:p>
        </p:txBody>
      </p:sp>
      <p:sp>
        <p:nvSpPr>
          <p:cNvPr id="32821" name="Line 53"/>
          <p:cNvSpPr>
            <a:spLocks noChangeShapeType="1"/>
          </p:cNvSpPr>
          <p:nvPr/>
        </p:nvSpPr>
        <p:spPr bwMode="auto">
          <a:xfrm>
            <a:off x="1468438" y="3849688"/>
            <a:ext cx="74612" cy="0"/>
          </a:xfrm>
          <a:prstGeom prst="line">
            <a:avLst/>
          </a:prstGeom>
          <a:noFill/>
          <a:ln w="22225">
            <a:solidFill>
              <a:schemeClr val="tx1"/>
            </a:solidFill>
            <a:round/>
            <a:headEnd/>
            <a:tailEnd/>
          </a:ln>
        </p:spPr>
        <p:txBody>
          <a:bodyPr/>
          <a:lstStyle/>
          <a:p>
            <a:endParaRPr lang="nl-NL"/>
          </a:p>
        </p:txBody>
      </p:sp>
      <p:sp>
        <p:nvSpPr>
          <p:cNvPr id="32822" name="Text Box 5"/>
          <p:cNvSpPr txBox="1">
            <a:spLocks noChangeArrowheads="1"/>
          </p:cNvSpPr>
          <p:nvPr/>
        </p:nvSpPr>
        <p:spPr bwMode="auto">
          <a:xfrm>
            <a:off x="5029200" y="6581775"/>
            <a:ext cx="3233738" cy="276225"/>
          </a:xfrm>
          <a:prstGeom prst="rect">
            <a:avLst/>
          </a:prstGeom>
          <a:noFill/>
          <a:ln w="9525">
            <a:noFill/>
            <a:miter lim="800000"/>
            <a:headEnd/>
            <a:tailEnd/>
          </a:ln>
        </p:spPr>
        <p:txBody>
          <a:bodyPr wrap="none">
            <a:spAutoFit/>
          </a:bodyPr>
          <a:lstStyle/>
          <a:p>
            <a:r>
              <a:rPr lang="nl-NL" sz="1200">
                <a:latin typeface="Tahoma" pitchFamily="34" charset="0"/>
              </a:rPr>
              <a:t>CARDS study, Lancet 2004:</a:t>
            </a:r>
            <a:r>
              <a:rPr lang="nl-NL" sz="1200"/>
              <a:t>364(9435):685-966</a:t>
            </a:r>
            <a:endParaRPr lang="nl-NL" sz="1200">
              <a:latin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304800"/>
            <a:ext cx="9144000" cy="914400"/>
          </a:xfrm>
        </p:spPr>
        <p:txBody>
          <a:bodyPr lIns="0" tIns="0" rIns="0" bIns="126000" anchor="b"/>
          <a:lstStyle/>
          <a:p>
            <a:r>
              <a:rPr lang="en-US" sz="4000" b="1" smtClean="0"/>
              <a:t>Geen gunstig effect</a:t>
            </a:r>
            <a:br>
              <a:rPr lang="en-US" sz="4000" b="1" smtClean="0"/>
            </a:br>
            <a:r>
              <a:rPr lang="en-US" sz="4000" b="1" smtClean="0"/>
              <a:t>Fibraat op HVZ in DM (n= 9795) </a:t>
            </a:r>
          </a:p>
        </p:txBody>
      </p:sp>
      <p:sp>
        <p:nvSpPr>
          <p:cNvPr id="33795" name="Rectangle 11"/>
          <p:cNvSpPr>
            <a:spLocks noChangeArrowheads="1"/>
          </p:cNvSpPr>
          <p:nvPr/>
        </p:nvSpPr>
        <p:spPr bwMode="auto">
          <a:xfrm>
            <a:off x="1789113" y="6129338"/>
            <a:ext cx="7251700" cy="312737"/>
          </a:xfrm>
          <a:prstGeom prst="rect">
            <a:avLst/>
          </a:prstGeom>
          <a:noFill/>
          <a:ln w="9525">
            <a:noFill/>
            <a:miter lim="800000"/>
            <a:headEnd/>
            <a:tailEnd/>
          </a:ln>
        </p:spPr>
        <p:txBody>
          <a:bodyPr lIns="92075" tIns="46038" rIns="92075" bIns="46038">
            <a:spAutoFit/>
          </a:bodyPr>
          <a:lstStyle/>
          <a:p>
            <a:pPr eaLnBrk="1" hangingPunct="1">
              <a:spcBef>
                <a:spcPct val="50000"/>
              </a:spcBef>
            </a:pPr>
            <a:endParaRPr lang="en-US" sz="1600">
              <a:latin typeface="Arial" pitchFamily="34" charset="0"/>
            </a:endParaRPr>
          </a:p>
        </p:txBody>
      </p:sp>
      <p:sp>
        <p:nvSpPr>
          <p:cNvPr id="33796" name="Text Box 30"/>
          <p:cNvSpPr txBox="1">
            <a:spLocks noChangeArrowheads="1"/>
          </p:cNvSpPr>
          <p:nvPr/>
        </p:nvSpPr>
        <p:spPr bwMode="auto">
          <a:xfrm>
            <a:off x="1547813" y="1200150"/>
            <a:ext cx="6300787" cy="368300"/>
          </a:xfrm>
          <a:prstGeom prst="rect">
            <a:avLst/>
          </a:prstGeom>
          <a:noFill/>
          <a:ln w="12700">
            <a:noFill/>
            <a:miter lim="800000"/>
            <a:headEnd/>
            <a:tailEnd/>
          </a:ln>
        </p:spPr>
        <p:txBody>
          <a:bodyPr lIns="0" tIns="0" rIns="0" bIns="0" anchor="ctr">
            <a:spAutoFit/>
          </a:bodyPr>
          <a:lstStyle/>
          <a:p>
            <a:pPr eaLnBrk="1" hangingPunct="1">
              <a:spcBef>
                <a:spcPct val="50000"/>
              </a:spcBef>
            </a:pPr>
            <a:r>
              <a:rPr lang="en-US" sz="1800">
                <a:solidFill>
                  <a:srgbClr val="FFFFFF"/>
                </a:solidFill>
                <a:latin typeface="Arial" pitchFamily="34" charset="0"/>
              </a:rPr>
              <a:t>CHD events (CHD death + nonfatal MI)</a:t>
            </a:r>
            <a:endParaRPr lang="en-AU" sz="1800">
              <a:solidFill>
                <a:srgbClr val="FFFFFF"/>
              </a:solidFill>
              <a:latin typeface="Arial" pitchFamily="34" charset="0"/>
            </a:endParaRPr>
          </a:p>
        </p:txBody>
      </p:sp>
      <p:sp>
        <p:nvSpPr>
          <p:cNvPr id="33797" name="Text Box 36"/>
          <p:cNvSpPr txBox="1">
            <a:spLocks noChangeArrowheads="1"/>
          </p:cNvSpPr>
          <p:nvPr/>
        </p:nvSpPr>
        <p:spPr bwMode="auto">
          <a:xfrm>
            <a:off x="4267200" y="2362200"/>
            <a:ext cx="2744788" cy="781050"/>
          </a:xfrm>
          <a:prstGeom prst="rect">
            <a:avLst/>
          </a:prstGeom>
          <a:noFill/>
          <a:ln w="12699">
            <a:noFill/>
            <a:miter lim="800000"/>
            <a:headEnd/>
            <a:tailEnd/>
          </a:ln>
        </p:spPr>
        <p:txBody>
          <a:bodyPr>
            <a:spAutoFit/>
          </a:bodyPr>
          <a:lstStyle/>
          <a:p>
            <a:pPr eaLnBrk="1" hangingPunct="1">
              <a:spcBef>
                <a:spcPct val="10000"/>
              </a:spcBef>
            </a:pPr>
            <a:r>
              <a:rPr lang="en-AU" sz="1400">
                <a:solidFill>
                  <a:srgbClr val="FFFFFF"/>
                </a:solidFill>
                <a:latin typeface="Arial" pitchFamily="34" charset="0"/>
              </a:rPr>
              <a:t>HR = 0.89</a:t>
            </a:r>
          </a:p>
          <a:p>
            <a:pPr eaLnBrk="1" hangingPunct="1">
              <a:spcBef>
                <a:spcPct val="10000"/>
              </a:spcBef>
            </a:pPr>
            <a:r>
              <a:rPr lang="en-AU" sz="1400">
                <a:solidFill>
                  <a:srgbClr val="FFFFFF"/>
                </a:solidFill>
                <a:latin typeface="Arial" pitchFamily="34" charset="0"/>
              </a:rPr>
              <a:t>95% CI = 0.75–1.05</a:t>
            </a:r>
          </a:p>
          <a:p>
            <a:pPr eaLnBrk="1" hangingPunct="1">
              <a:spcBef>
                <a:spcPct val="10000"/>
              </a:spcBef>
            </a:pPr>
            <a:r>
              <a:rPr lang="en-AU" sz="1400" i="1">
                <a:solidFill>
                  <a:srgbClr val="FFFFFF"/>
                </a:solidFill>
                <a:latin typeface="Arial" pitchFamily="34" charset="0"/>
              </a:rPr>
              <a:t>P</a:t>
            </a:r>
            <a:r>
              <a:rPr lang="en-AU" sz="1400">
                <a:solidFill>
                  <a:srgbClr val="FFFFFF"/>
                </a:solidFill>
                <a:latin typeface="Arial" pitchFamily="34" charset="0"/>
              </a:rPr>
              <a:t>=0.16</a:t>
            </a:r>
          </a:p>
        </p:txBody>
      </p:sp>
      <p:pic>
        <p:nvPicPr>
          <p:cNvPr id="33798" name="Picture 38" descr="corevent-axis-11"/>
          <p:cNvPicPr>
            <a:picLocks noChangeAspect="1" noChangeArrowheads="1"/>
          </p:cNvPicPr>
          <p:nvPr/>
        </p:nvPicPr>
        <p:blipFill>
          <a:blip r:embed="rId3" cstate="print"/>
          <a:srcRect/>
          <a:stretch>
            <a:fillRect/>
          </a:stretch>
        </p:blipFill>
        <p:spPr bwMode="auto">
          <a:xfrm>
            <a:off x="609600" y="1219200"/>
            <a:ext cx="6796088" cy="5291138"/>
          </a:xfrm>
          <a:prstGeom prst="rect">
            <a:avLst/>
          </a:prstGeom>
          <a:noFill/>
          <a:ln w="12699">
            <a:noFill/>
            <a:miter lim="800000"/>
            <a:headEnd/>
            <a:tailEnd/>
          </a:ln>
        </p:spPr>
      </p:pic>
      <p:grpSp>
        <p:nvGrpSpPr>
          <p:cNvPr id="33799" name="Group 39"/>
          <p:cNvGrpSpPr>
            <a:grpSpLocks/>
          </p:cNvGrpSpPr>
          <p:nvPr/>
        </p:nvGrpSpPr>
        <p:grpSpPr bwMode="auto">
          <a:xfrm>
            <a:off x="2278063" y="1622425"/>
            <a:ext cx="2557462" cy="466725"/>
            <a:chOff x="1405" y="482"/>
            <a:chExt cx="1611" cy="294"/>
          </a:xfrm>
        </p:grpSpPr>
        <p:sp>
          <p:nvSpPr>
            <p:cNvPr id="33801" name="Text Box 40"/>
            <p:cNvSpPr txBox="1">
              <a:spLocks noChangeArrowheads="1"/>
            </p:cNvSpPr>
            <p:nvPr/>
          </p:nvSpPr>
          <p:spPr bwMode="auto">
            <a:xfrm>
              <a:off x="1746" y="482"/>
              <a:ext cx="1270" cy="294"/>
            </a:xfrm>
            <a:prstGeom prst="rect">
              <a:avLst/>
            </a:prstGeom>
            <a:noFill/>
            <a:ln w="9525">
              <a:noFill/>
              <a:miter lim="800000"/>
              <a:headEnd/>
              <a:tailEnd/>
            </a:ln>
          </p:spPr>
          <p:txBody>
            <a:bodyPr lIns="18000" tIns="18000" rIns="18000" bIns="18000">
              <a:spAutoFit/>
            </a:bodyPr>
            <a:lstStyle/>
            <a:p>
              <a:pPr eaLnBrk="1" hangingPunct="1">
                <a:spcBef>
                  <a:spcPct val="50000"/>
                </a:spcBef>
              </a:pPr>
              <a:r>
                <a:rPr lang="en-AU" sz="1400">
                  <a:latin typeface="Arial" pitchFamily="34" charset="0"/>
                </a:rPr>
                <a:t>Placebo</a:t>
              </a:r>
            </a:p>
            <a:p>
              <a:pPr eaLnBrk="1" hangingPunct="1"/>
              <a:r>
                <a:rPr lang="en-AU" sz="1400">
                  <a:solidFill>
                    <a:srgbClr val="FFFFFF"/>
                  </a:solidFill>
                  <a:latin typeface="Arial" pitchFamily="34" charset="0"/>
                </a:rPr>
                <a:t>Fenofibrate</a:t>
              </a:r>
              <a:endParaRPr lang="en-US" sz="1400">
                <a:latin typeface="Arial" pitchFamily="34" charset="0"/>
              </a:endParaRPr>
            </a:p>
          </p:txBody>
        </p:sp>
        <p:sp>
          <p:nvSpPr>
            <p:cNvPr id="33802" name="Line 41"/>
            <p:cNvSpPr>
              <a:spLocks noChangeShapeType="1"/>
            </p:cNvSpPr>
            <p:nvPr/>
          </p:nvSpPr>
          <p:spPr bwMode="auto">
            <a:xfrm>
              <a:off x="1411" y="573"/>
              <a:ext cx="317" cy="0"/>
            </a:xfrm>
            <a:prstGeom prst="line">
              <a:avLst/>
            </a:prstGeom>
            <a:noFill/>
            <a:ln w="38100">
              <a:solidFill>
                <a:srgbClr val="FFFFFF"/>
              </a:solidFill>
              <a:round/>
              <a:headEnd/>
              <a:tailEnd/>
            </a:ln>
          </p:spPr>
          <p:txBody>
            <a:bodyPr/>
            <a:lstStyle/>
            <a:p>
              <a:endParaRPr lang="nl-NL"/>
            </a:p>
          </p:txBody>
        </p:sp>
        <p:sp>
          <p:nvSpPr>
            <p:cNvPr id="33803" name="Line 42"/>
            <p:cNvSpPr>
              <a:spLocks noChangeShapeType="1"/>
            </p:cNvSpPr>
            <p:nvPr/>
          </p:nvSpPr>
          <p:spPr bwMode="auto">
            <a:xfrm>
              <a:off x="1405" y="751"/>
              <a:ext cx="317" cy="0"/>
            </a:xfrm>
            <a:prstGeom prst="line">
              <a:avLst/>
            </a:prstGeom>
            <a:noFill/>
            <a:ln w="38100">
              <a:solidFill>
                <a:srgbClr val="F98919"/>
              </a:solidFill>
              <a:round/>
              <a:headEnd/>
              <a:tailEnd/>
            </a:ln>
          </p:spPr>
          <p:txBody>
            <a:bodyPr/>
            <a:lstStyle/>
            <a:p>
              <a:endParaRPr lang="nl-NL"/>
            </a:p>
          </p:txBody>
        </p:sp>
      </p:grpSp>
      <p:sp>
        <p:nvSpPr>
          <p:cNvPr id="33800" name="Text Box 5"/>
          <p:cNvSpPr txBox="1">
            <a:spLocks noChangeArrowheads="1"/>
          </p:cNvSpPr>
          <p:nvPr/>
        </p:nvSpPr>
        <p:spPr bwMode="auto">
          <a:xfrm>
            <a:off x="5029200" y="6581775"/>
            <a:ext cx="3090863" cy="276225"/>
          </a:xfrm>
          <a:prstGeom prst="rect">
            <a:avLst/>
          </a:prstGeom>
          <a:noFill/>
          <a:ln w="9525">
            <a:noFill/>
            <a:miter lim="800000"/>
            <a:headEnd/>
            <a:tailEnd/>
          </a:ln>
        </p:spPr>
        <p:txBody>
          <a:bodyPr wrap="none">
            <a:spAutoFit/>
          </a:bodyPr>
          <a:lstStyle/>
          <a:p>
            <a:r>
              <a:rPr lang="nl-NL" sz="1200">
                <a:latin typeface="Tahoma" pitchFamily="34" charset="0"/>
              </a:rPr>
              <a:t>FIELD study, Lancet 2005:</a:t>
            </a:r>
            <a:r>
              <a:rPr lang="nl-NL" sz="1200"/>
              <a:t>366(9500):1849-6</a:t>
            </a:r>
            <a:endParaRPr lang="nl-NL" sz="1200">
              <a:latin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55650" y="404813"/>
            <a:ext cx="7694613" cy="987425"/>
          </a:xfrm>
        </p:spPr>
        <p:txBody>
          <a:bodyPr lIns="0" tIns="0" rIns="0" bIns="126000" anchor="b"/>
          <a:lstStyle/>
          <a:p>
            <a:r>
              <a:rPr lang="en-US" b="1" smtClean="0"/>
              <a:t>ACCORD study (n=5518)</a:t>
            </a:r>
            <a:endParaRPr lang="en-US" sz="4000" b="1" i="1" smtClean="0"/>
          </a:p>
        </p:txBody>
      </p:sp>
      <p:sp>
        <p:nvSpPr>
          <p:cNvPr id="34819" name="Content Placeholder 2"/>
          <p:cNvSpPr>
            <a:spLocks noGrp="1"/>
          </p:cNvSpPr>
          <p:nvPr>
            <p:ph sz="half" idx="4294967295"/>
          </p:nvPr>
        </p:nvSpPr>
        <p:spPr>
          <a:xfrm>
            <a:off x="677863" y="1524000"/>
            <a:ext cx="8466137" cy="1066800"/>
          </a:xfrm>
        </p:spPr>
        <p:txBody>
          <a:bodyPr lIns="0" tIns="0" rIns="0"/>
          <a:lstStyle/>
          <a:p>
            <a:pPr marL="273050" indent="-273050"/>
            <a:r>
              <a:rPr lang="en-US" sz="3200" smtClean="0"/>
              <a:t>Triglyceriden verlaging bij DM door fibraat on top op simvastatine geen significant effect</a:t>
            </a:r>
          </a:p>
        </p:txBody>
      </p:sp>
      <p:sp>
        <p:nvSpPr>
          <p:cNvPr id="34820" name="TextBox 4"/>
          <p:cNvSpPr txBox="1">
            <a:spLocks noChangeArrowheads="1"/>
          </p:cNvSpPr>
          <p:nvPr/>
        </p:nvSpPr>
        <p:spPr bwMode="auto">
          <a:xfrm>
            <a:off x="6038850" y="6443663"/>
            <a:ext cx="2876550" cy="338137"/>
          </a:xfrm>
          <a:prstGeom prst="rect">
            <a:avLst/>
          </a:prstGeom>
          <a:noFill/>
          <a:ln w="9525">
            <a:noFill/>
            <a:miter lim="800000"/>
            <a:headEnd/>
            <a:tailEnd/>
          </a:ln>
        </p:spPr>
        <p:txBody>
          <a:bodyPr wrap="none">
            <a:spAutoFit/>
          </a:bodyPr>
          <a:lstStyle/>
          <a:p>
            <a:pPr eaLnBrk="1" hangingPunct="1"/>
            <a:r>
              <a:rPr lang="en-US" sz="1600">
                <a:solidFill>
                  <a:srgbClr val="FFFFFF"/>
                </a:solidFill>
                <a:latin typeface="Arial" pitchFamily="34" charset="0"/>
              </a:rPr>
              <a:t>Ginsberg, N Engl J Med 2010</a:t>
            </a:r>
          </a:p>
        </p:txBody>
      </p:sp>
      <p:pic>
        <p:nvPicPr>
          <p:cNvPr id="34821" name="Picture 4"/>
          <p:cNvPicPr>
            <a:picLocks noChangeAspect="1"/>
          </p:cNvPicPr>
          <p:nvPr/>
        </p:nvPicPr>
        <p:blipFill>
          <a:blip r:embed="rId3" cstate="print"/>
          <a:srcRect/>
          <a:stretch>
            <a:fillRect/>
          </a:stretch>
        </p:blipFill>
        <p:spPr bwMode="auto">
          <a:xfrm>
            <a:off x="0" y="2743200"/>
            <a:ext cx="4267200" cy="3738563"/>
          </a:xfrm>
          <a:prstGeom prst="rect">
            <a:avLst/>
          </a:prstGeom>
          <a:noFill/>
          <a:ln w="9525">
            <a:noFill/>
            <a:miter lim="800000"/>
            <a:headEnd/>
            <a:tailEnd/>
          </a:ln>
        </p:spPr>
      </p:pic>
      <p:pic>
        <p:nvPicPr>
          <p:cNvPr id="34822" name="Picture 5"/>
          <p:cNvPicPr>
            <a:picLocks noChangeAspect="1"/>
          </p:cNvPicPr>
          <p:nvPr/>
        </p:nvPicPr>
        <p:blipFill>
          <a:blip r:embed="rId4" cstate="print"/>
          <a:srcRect/>
          <a:stretch>
            <a:fillRect/>
          </a:stretch>
        </p:blipFill>
        <p:spPr bwMode="auto">
          <a:xfrm>
            <a:off x="4368800" y="2667000"/>
            <a:ext cx="4775200" cy="3819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5410200" y="6643688"/>
            <a:ext cx="2438400" cy="214312"/>
          </a:xfrm>
          <a:prstGeom prst="rect">
            <a:avLst/>
          </a:prstGeom>
          <a:noFill/>
          <a:ln w="9525">
            <a:noFill/>
            <a:miter lim="800000"/>
            <a:headEnd/>
            <a:tailEnd/>
          </a:ln>
        </p:spPr>
      </p:pic>
      <p:pic>
        <p:nvPicPr>
          <p:cNvPr id="35843" name="Picture 4"/>
          <p:cNvPicPr>
            <a:picLocks noChangeAspect="1" noChangeArrowheads="1"/>
          </p:cNvPicPr>
          <p:nvPr/>
        </p:nvPicPr>
        <p:blipFill>
          <a:blip r:embed="rId4" cstate="print"/>
          <a:srcRect/>
          <a:stretch>
            <a:fillRect/>
          </a:stretch>
        </p:blipFill>
        <p:spPr bwMode="auto">
          <a:xfrm>
            <a:off x="4876800" y="1752600"/>
            <a:ext cx="3048000" cy="4643438"/>
          </a:xfrm>
          <a:prstGeom prst="rect">
            <a:avLst/>
          </a:prstGeom>
          <a:noFill/>
          <a:ln w="28575">
            <a:solidFill>
              <a:srgbClr val="FFFF00"/>
            </a:solidFill>
            <a:miter lim="800000"/>
            <a:headEnd/>
            <a:tailEnd/>
          </a:ln>
        </p:spPr>
      </p:pic>
      <p:sp>
        <p:nvSpPr>
          <p:cNvPr id="35844"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nl-NL" sz="4000">
                <a:solidFill>
                  <a:srgbClr val="FFCC66"/>
                </a:solidFill>
                <a:latin typeface="Tahoma" pitchFamily="34" charset="0"/>
              </a:rPr>
              <a:t>Wat doet LDL verlaging dan precies op atherosclerose laesie?</a:t>
            </a:r>
          </a:p>
        </p:txBody>
      </p:sp>
      <p:sp>
        <p:nvSpPr>
          <p:cNvPr id="35845" name="Titel 7"/>
          <p:cNvSpPr>
            <a:spLocks noGrp="1"/>
          </p:cNvSpPr>
          <p:nvPr>
            <p:ph type="title"/>
          </p:nvPr>
        </p:nvSpPr>
        <p:spPr/>
        <p:txBody>
          <a:bodyPr/>
          <a:lstStyle/>
          <a:p>
            <a:endParaRPr lang="nl-NL" smtClean="0"/>
          </a:p>
        </p:txBody>
      </p:sp>
      <p:sp>
        <p:nvSpPr>
          <p:cNvPr id="9" name="Tijdelijke aanduiding voor inhoud 8"/>
          <p:cNvSpPr>
            <a:spLocks noGrp="1"/>
          </p:cNvSpPr>
          <p:nvPr>
            <p:ph sz="half" idx="1"/>
          </p:nvPr>
        </p:nvSpPr>
        <p:spPr/>
        <p:txBody>
          <a:bodyPr/>
          <a:lstStyle/>
          <a:p>
            <a:r>
              <a:rPr lang="nl-NL" smtClean="0"/>
              <a:t>2237 DM patienten uit eerdere RCTs</a:t>
            </a:r>
          </a:p>
          <a:p>
            <a:r>
              <a:rPr lang="en-GB" smtClean="0"/>
              <a:t>atheroma volume toegenomen bij DM tov controles   </a:t>
            </a:r>
            <a:br>
              <a:rPr lang="en-GB" smtClean="0"/>
            </a:br>
            <a:r>
              <a:rPr lang="en-GB" smtClean="0"/>
              <a:t>(40.2 ± 0.9% vs 37.5 ± 0.8%; p&lt;0.0001)</a:t>
            </a:r>
          </a:p>
          <a:p>
            <a:r>
              <a:rPr lang="en-GB" smtClean="0"/>
              <a:t>LDL belangrijke predictor</a:t>
            </a:r>
            <a:endParaRPr lang="nl-NL" smtClean="0"/>
          </a:p>
          <a:p>
            <a:endParaRPr lang="nl-NL" smtClean="0"/>
          </a:p>
        </p:txBody>
      </p:sp>
      <p:sp>
        <p:nvSpPr>
          <p:cNvPr id="35847" name="Tijdelijke aanduiding voor inhoud 9"/>
          <p:cNvSpPr>
            <a:spLocks noGrp="1"/>
          </p:cNvSpPr>
          <p:nvPr>
            <p:ph sz="half" idx="2"/>
          </p:nvPr>
        </p:nvSpPr>
        <p:spPr/>
        <p:txBody>
          <a:bodyPr/>
          <a:lstStyle/>
          <a:p>
            <a:endParaRPr lang="nl-NL"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0" y="228600"/>
            <a:ext cx="8610600" cy="1143000"/>
          </a:xfrm>
        </p:spPr>
        <p:txBody>
          <a:bodyPr/>
          <a:lstStyle/>
          <a:p>
            <a:r>
              <a:rPr lang="nl-NL" sz="4000" smtClean="0"/>
              <a:t>Forse LDL verlaging geeft minder plaqueregressie in DM dan niet-DM</a:t>
            </a:r>
          </a:p>
        </p:txBody>
      </p:sp>
      <p:sp>
        <p:nvSpPr>
          <p:cNvPr id="37891" name="Tijdelijke aanduiding voor inhoud 5"/>
          <p:cNvSpPr>
            <a:spLocks noGrp="1"/>
          </p:cNvSpPr>
          <p:nvPr>
            <p:ph sz="half" idx="1"/>
          </p:nvPr>
        </p:nvSpPr>
        <p:spPr/>
        <p:txBody>
          <a:bodyPr/>
          <a:lstStyle/>
          <a:p>
            <a:r>
              <a:rPr lang="nl-NL" smtClean="0"/>
              <a:t>1039 patienten (15% DM) met 20% stenose</a:t>
            </a:r>
          </a:p>
          <a:p>
            <a:endParaRPr lang="nl-NL" smtClean="0"/>
          </a:p>
          <a:p>
            <a:r>
              <a:rPr lang="nl-NL" smtClean="0"/>
              <a:t>IVUS voor/na 2 jaar</a:t>
            </a:r>
          </a:p>
          <a:p>
            <a:pPr>
              <a:buFontTx/>
              <a:buNone/>
            </a:pPr>
            <a:r>
              <a:rPr lang="nl-NL" smtClean="0"/>
              <a:t>	Atorvastatine 80 vs rosuvastatine 40mg</a:t>
            </a:r>
          </a:p>
          <a:p>
            <a:endParaRPr lang="nl-NL" smtClean="0"/>
          </a:p>
          <a:p>
            <a:r>
              <a:rPr lang="nl-NL" smtClean="0"/>
              <a:t>&lt; plaquevolume afname in DM  </a:t>
            </a:r>
          </a:p>
        </p:txBody>
      </p:sp>
      <p:sp>
        <p:nvSpPr>
          <p:cNvPr id="37892" name="Tijdelijke aanduiding voor inhoud 6"/>
          <p:cNvSpPr>
            <a:spLocks noGrp="1"/>
          </p:cNvSpPr>
          <p:nvPr>
            <p:ph sz="half" idx="2"/>
          </p:nvPr>
        </p:nvSpPr>
        <p:spPr/>
        <p:txBody>
          <a:bodyPr/>
          <a:lstStyle/>
          <a:p>
            <a:endParaRPr lang="nl-NL" smtClean="0"/>
          </a:p>
        </p:txBody>
      </p:sp>
      <p:pic>
        <p:nvPicPr>
          <p:cNvPr id="37893" name="Picture 5"/>
          <p:cNvPicPr>
            <a:picLocks noChangeAspect="1" noChangeArrowheads="1"/>
          </p:cNvPicPr>
          <p:nvPr/>
        </p:nvPicPr>
        <p:blipFill>
          <a:blip r:embed="rId3" cstate="print"/>
          <a:srcRect/>
          <a:stretch>
            <a:fillRect/>
          </a:stretch>
        </p:blipFill>
        <p:spPr bwMode="auto">
          <a:xfrm>
            <a:off x="4876800" y="1600200"/>
            <a:ext cx="4008438" cy="4665663"/>
          </a:xfrm>
          <a:prstGeom prst="rect">
            <a:avLst/>
          </a:prstGeom>
          <a:noFill/>
          <a:ln w="9525">
            <a:noFill/>
            <a:miter lim="800000"/>
            <a:headEnd/>
            <a:tailEnd/>
          </a:ln>
        </p:spPr>
      </p:pic>
      <p:sp>
        <p:nvSpPr>
          <p:cNvPr id="37894" name="Text Box 5"/>
          <p:cNvSpPr txBox="1">
            <a:spLocks noChangeArrowheads="1"/>
          </p:cNvSpPr>
          <p:nvPr/>
        </p:nvSpPr>
        <p:spPr bwMode="auto">
          <a:xfrm>
            <a:off x="3962400" y="6396038"/>
            <a:ext cx="4964113" cy="461962"/>
          </a:xfrm>
          <a:prstGeom prst="rect">
            <a:avLst/>
          </a:prstGeom>
          <a:noFill/>
          <a:ln w="9525">
            <a:noFill/>
            <a:miter lim="800000"/>
            <a:headEnd/>
            <a:tailEnd/>
          </a:ln>
        </p:spPr>
        <p:txBody>
          <a:bodyPr wrap="none">
            <a:spAutoFit/>
          </a:bodyPr>
          <a:lstStyle/>
          <a:p>
            <a:r>
              <a:rPr lang="nl-NL">
                <a:latin typeface="Tahoma" pitchFamily="34" charset="0"/>
              </a:rPr>
              <a:t>SATURN study Nicholls, NEJM 2011</a:t>
            </a:r>
          </a:p>
        </p:txBody>
      </p:sp>
      <p:sp>
        <p:nvSpPr>
          <p:cNvPr id="91143" name="Oval 7"/>
          <p:cNvSpPr>
            <a:spLocks noChangeArrowheads="1"/>
          </p:cNvSpPr>
          <p:nvPr/>
        </p:nvSpPr>
        <p:spPr bwMode="auto">
          <a:xfrm>
            <a:off x="4800600" y="2743200"/>
            <a:ext cx="3600450" cy="792163"/>
          </a:xfrm>
          <a:prstGeom prst="ellipse">
            <a:avLst/>
          </a:prstGeom>
          <a:noFill/>
          <a:ln w="9525">
            <a:solidFill>
              <a:schemeClr val="bg2"/>
            </a:solidFill>
            <a:round/>
            <a:headEnd/>
            <a:tailEnd/>
          </a:ln>
          <a:effectLst>
            <a:prstShdw prst="shdw17" dist="17961" dir="2700000">
              <a:schemeClr val="bg2">
                <a:gamma/>
                <a:shade val="60000"/>
                <a:invGamma/>
                <a:alpha val="74998"/>
              </a:schemeClr>
            </a:prstShdw>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endParaRPr lang="en-US" smtClean="0"/>
          </a:p>
        </p:txBody>
      </p:sp>
      <p:graphicFrame>
        <p:nvGraphicFramePr>
          <p:cNvPr id="5" name="Diagram 4"/>
          <p:cNvGraphicFramePr/>
          <p:nvPr/>
        </p:nvGraphicFramePr>
        <p:xfrm>
          <a:off x="214282" y="414294"/>
          <a:ext cx="8572564"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p:cNvGrpSpPr>
            <a:grpSpLocks/>
          </p:cNvGrpSpPr>
          <p:nvPr/>
        </p:nvGrpSpPr>
        <p:grpSpPr bwMode="auto">
          <a:xfrm>
            <a:off x="838200" y="1447800"/>
            <a:ext cx="8305800" cy="5194300"/>
            <a:chOff x="856" y="904"/>
            <a:chExt cx="4480" cy="3272"/>
          </a:xfrm>
        </p:grpSpPr>
        <p:pic>
          <p:nvPicPr>
            <p:cNvPr id="40966" name="Picture 4"/>
            <p:cNvPicPr>
              <a:picLocks noChangeArrowheads="1"/>
            </p:cNvPicPr>
            <p:nvPr/>
          </p:nvPicPr>
          <p:blipFill>
            <a:blip r:embed="rId3" cstate="print"/>
            <a:srcRect/>
            <a:stretch>
              <a:fillRect/>
            </a:stretch>
          </p:blipFill>
          <p:spPr bwMode="auto">
            <a:xfrm>
              <a:off x="856" y="904"/>
              <a:ext cx="4416" cy="3272"/>
            </a:xfrm>
            <a:prstGeom prst="rect">
              <a:avLst/>
            </a:prstGeom>
            <a:noFill/>
            <a:ln w="12700">
              <a:noFill/>
              <a:miter lim="800000"/>
              <a:headEnd/>
              <a:tailEnd/>
            </a:ln>
          </p:spPr>
        </p:pic>
        <p:sp useBgFill="1">
          <p:nvSpPr>
            <p:cNvPr id="40967" name="Rectangle 5"/>
            <p:cNvSpPr>
              <a:spLocks noChangeArrowheads="1"/>
            </p:cNvSpPr>
            <p:nvPr/>
          </p:nvSpPr>
          <p:spPr bwMode="auto">
            <a:xfrm>
              <a:off x="5048" y="904"/>
              <a:ext cx="288" cy="1488"/>
            </a:xfrm>
            <a:prstGeom prst="rect">
              <a:avLst/>
            </a:prstGeom>
            <a:ln w="12700">
              <a:noFill/>
              <a:miter lim="800000"/>
              <a:headEnd/>
              <a:tailEnd/>
            </a:ln>
          </p:spPr>
          <p:txBody>
            <a:bodyPr wrap="none" anchor="ctr"/>
            <a:lstStyle/>
            <a:p>
              <a:endParaRPr lang="nl-NL"/>
            </a:p>
          </p:txBody>
        </p:sp>
      </p:grpSp>
      <p:sp>
        <p:nvSpPr>
          <p:cNvPr id="40963" name="Titel 6"/>
          <p:cNvSpPr>
            <a:spLocks noGrp="1"/>
          </p:cNvSpPr>
          <p:nvPr>
            <p:ph type="title"/>
          </p:nvPr>
        </p:nvSpPr>
        <p:spPr>
          <a:xfrm>
            <a:off x="762000" y="0"/>
            <a:ext cx="7772400" cy="1143000"/>
          </a:xfrm>
        </p:spPr>
        <p:txBody>
          <a:bodyPr/>
          <a:lstStyle/>
          <a:p>
            <a:r>
              <a:rPr lang="nl-NL" smtClean="0"/>
              <a:t>Glycemische controle op HVZ in DM (UKPDS n=4200)</a:t>
            </a:r>
            <a:endParaRPr lang="nl-NL" b="1" smtClean="0"/>
          </a:p>
        </p:txBody>
      </p:sp>
      <p:sp>
        <p:nvSpPr>
          <p:cNvPr id="40964" name="Tijdelijke aanduiding voor inhoud 7"/>
          <p:cNvSpPr>
            <a:spLocks noGrp="1"/>
          </p:cNvSpPr>
          <p:nvPr>
            <p:ph idx="1"/>
          </p:nvPr>
        </p:nvSpPr>
        <p:spPr>
          <a:xfrm>
            <a:off x="685800" y="2209800"/>
            <a:ext cx="7772400" cy="4114800"/>
          </a:xfrm>
        </p:spPr>
        <p:txBody>
          <a:bodyPr/>
          <a:lstStyle/>
          <a:p>
            <a:endParaRPr lang="nl-NL" smtClean="0"/>
          </a:p>
        </p:txBody>
      </p:sp>
      <p:sp>
        <p:nvSpPr>
          <p:cNvPr id="43013" name="Text Box 5"/>
          <p:cNvSpPr txBox="1">
            <a:spLocks noChangeArrowheads="1"/>
          </p:cNvSpPr>
          <p:nvPr/>
        </p:nvSpPr>
        <p:spPr bwMode="auto">
          <a:xfrm>
            <a:off x="0" y="6088063"/>
            <a:ext cx="5400675" cy="769937"/>
          </a:xfrm>
          <a:prstGeom prst="rect">
            <a:avLst/>
          </a:prstGeom>
          <a:noFill/>
          <a:ln w="9525">
            <a:noFill/>
            <a:miter lim="800000"/>
            <a:headEnd/>
            <a:tailEnd/>
          </a:ln>
        </p:spPr>
        <p:txBody>
          <a:bodyPr>
            <a:spAutoFit/>
          </a:bodyPr>
          <a:lstStyle/>
          <a:p>
            <a:r>
              <a:rPr lang="nl-NL" sz="4400" b="1">
                <a:solidFill>
                  <a:srgbClr val="FFCC66"/>
                </a:solidFill>
                <a:latin typeface="Tahoma" pitchFamily="34" charset="0"/>
              </a:rPr>
              <a:t>NNT=40</a:t>
            </a:r>
            <a:endParaRPr lang="nl-NL" sz="1400">
              <a:latin typeface="Tahoma"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09600" y="381000"/>
            <a:ext cx="7772400" cy="1143000"/>
          </a:xfrm>
        </p:spPr>
        <p:txBody>
          <a:bodyPr/>
          <a:lstStyle/>
          <a:p>
            <a:r>
              <a:rPr lang="en-US" sz="4000" smtClean="0"/>
              <a:t/>
            </a:r>
            <a:br>
              <a:rPr lang="en-US" sz="4000" smtClean="0"/>
            </a:br>
            <a:r>
              <a:rPr lang="en-US" sz="4000" smtClean="0"/>
              <a:t>Gunstige effect glycemische controle door metformine</a:t>
            </a:r>
            <a:endParaRPr lang="nl-NL" sz="4000" smtClean="0"/>
          </a:p>
        </p:txBody>
      </p:sp>
      <p:sp>
        <p:nvSpPr>
          <p:cNvPr id="43011" name="Rectangle 3"/>
          <p:cNvSpPr>
            <a:spLocks noChangeArrowheads="1"/>
          </p:cNvSpPr>
          <p:nvPr/>
        </p:nvSpPr>
        <p:spPr bwMode="auto">
          <a:xfrm>
            <a:off x="3048000" y="6354763"/>
            <a:ext cx="5832475" cy="503237"/>
          </a:xfrm>
          <a:prstGeom prst="rect">
            <a:avLst/>
          </a:prstGeom>
          <a:noFill/>
          <a:ln w="9525">
            <a:noFill/>
            <a:miter lim="800000"/>
            <a:headEnd/>
            <a:tailEnd/>
          </a:ln>
        </p:spPr>
        <p:txBody>
          <a:bodyPr wrap="none" anchor="ctr"/>
          <a:lstStyle/>
          <a:p>
            <a:pPr algn="ctr"/>
            <a:r>
              <a:rPr lang="nl-NL" sz="2000">
                <a:solidFill>
                  <a:srgbClr val="FFCC66"/>
                </a:solidFill>
                <a:latin typeface="Tahoma" pitchFamily="34" charset="0"/>
              </a:rPr>
              <a:t>UKPDS follow up; Holman R. et al New Engl J Med 2008; 359</a:t>
            </a:r>
          </a:p>
          <a:p>
            <a:pPr algn="ctr"/>
            <a:endParaRPr lang="nl-NL" sz="2000">
              <a:latin typeface="Tahoma" pitchFamily="34" charset="0"/>
            </a:endParaRPr>
          </a:p>
        </p:txBody>
      </p:sp>
      <p:pic>
        <p:nvPicPr>
          <p:cNvPr id="43012" name="Picture 5"/>
          <p:cNvPicPr>
            <a:picLocks noChangeAspect="1" noChangeArrowheads="1"/>
          </p:cNvPicPr>
          <p:nvPr/>
        </p:nvPicPr>
        <p:blipFill>
          <a:blip r:embed="rId3" cstate="print"/>
          <a:srcRect/>
          <a:stretch>
            <a:fillRect/>
          </a:stretch>
        </p:blipFill>
        <p:spPr bwMode="auto">
          <a:xfrm>
            <a:off x="4803775" y="2819400"/>
            <a:ext cx="4340225" cy="2819400"/>
          </a:xfrm>
          <a:prstGeom prst="rect">
            <a:avLst/>
          </a:prstGeom>
          <a:noFill/>
          <a:ln w="9525">
            <a:noFill/>
            <a:miter lim="800000"/>
            <a:headEnd/>
            <a:tailEnd/>
          </a:ln>
        </p:spPr>
      </p:pic>
      <p:pic>
        <p:nvPicPr>
          <p:cNvPr id="43013" name="Picture 6"/>
          <p:cNvPicPr>
            <a:picLocks noChangeAspect="1" noChangeArrowheads="1"/>
          </p:cNvPicPr>
          <p:nvPr/>
        </p:nvPicPr>
        <p:blipFill>
          <a:blip r:embed="rId4" cstate="print"/>
          <a:srcRect/>
          <a:stretch>
            <a:fillRect/>
          </a:stretch>
        </p:blipFill>
        <p:spPr bwMode="auto">
          <a:xfrm>
            <a:off x="0" y="2819400"/>
            <a:ext cx="469106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inhoud 5"/>
          <p:cNvSpPr>
            <a:spLocks noGrp="1"/>
          </p:cNvSpPr>
          <p:nvPr>
            <p:ph idx="1"/>
          </p:nvPr>
        </p:nvSpPr>
        <p:spPr>
          <a:xfrm>
            <a:off x="685800" y="1600200"/>
            <a:ext cx="7772400" cy="4114800"/>
          </a:xfrm>
        </p:spPr>
        <p:txBody>
          <a:bodyPr/>
          <a:lstStyle/>
          <a:p>
            <a:pPr eaLnBrk="1" hangingPunct="1"/>
            <a:r>
              <a:rPr lang="en-US" smtClean="0">
                <a:latin typeface="Times New Roman" pitchFamily="18" charset="0"/>
              </a:rPr>
              <a:t>(stress) Hyperglycemie risicofactor voor outcome</a:t>
            </a:r>
          </a:p>
          <a:p>
            <a:pPr eaLnBrk="1" hangingPunct="1"/>
            <a:endParaRPr lang="en-US" smtClean="0">
              <a:latin typeface="Times New Roman" pitchFamily="18" charset="0"/>
            </a:endParaRPr>
          </a:p>
          <a:p>
            <a:pPr eaLnBrk="1" hangingPunct="1"/>
            <a:r>
              <a:rPr lang="en-US" smtClean="0">
                <a:latin typeface="Times New Roman" pitchFamily="18" charset="0"/>
              </a:rPr>
              <a:t>Hyperglycemie geassocieerd met verhoogd mortaliteits risico: van 6.1 mmol/L tot 13 mmol/L:</a:t>
            </a:r>
          </a:p>
          <a:p>
            <a:pPr lvl="1" eaLnBrk="1" hangingPunct="1"/>
            <a:r>
              <a:rPr lang="en-US" smtClean="0">
                <a:latin typeface="Times New Roman" pitchFamily="18" charset="0"/>
              </a:rPr>
              <a:t>1mnd mortaliteit: zonder DM  25%	 			</a:t>
            </a:r>
          </a:p>
          <a:p>
            <a:pPr lvl="1" eaLnBrk="1" hangingPunct="1">
              <a:buFontTx/>
              <a:buNone/>
            </a:pPr>
            <a:r>
              <a:rPr lang="en-US" smtClean="0">
                <a:latin typeface="Times New Roman" pitchFamily="18" charset="0"/>
              </a:rPr>
              <a:t>				   met DM       20%</a:t>
            </a:r>
          </a:p>
          <a:p>
            <a:pPr lvl="1" eaLnBrk="1" hangingPunct="1"/>
            <a:r>
              <a:rPr lang="en-US" smtClean="0">
                <a:latin typeface="Times New Roman" pitchFamily="18" charset="0"/>
              </a:rPr>
              <a:t>1-jaars mortaliteit zonder DM  35%</a:t>
            </a:r>
          </a:p>
          <a:p>
            <a:pPr lvl="1" eaLnBrk="1" hangingPunct="1">
              <a:buFontTx/>
              <a:buNone/>
            </a:pPr>
            <a:r>
              <a:rPr lang="en-US" smtClean="0">
                <a:latin typeface="Times New Roman" pitchFamily="18" charset="0"/>
              </a:rPr>
              <a:t>				    met DM      25%</a:t>
            </a:r>
          </a:p>
          <a:p>
            <a:pPr eaLnBrk="1" hangingPunct="1"/>
            <a:r>
              <a:rPr lang="en-US" smtClean="0">
                <a:latin typeface="Times New Roman" pitchFamily="18" charset="0"/>
              </a:rPr>
              <a:t>Controversieel of glucose verlaging tot betere</a:t>
            </a:r>
          </a:p>
          <a:p>
            <a:pPr eaLnBrk="1" hangingPunct="1">
              <a:buFontTx/>
              <a:buNone/>
            </a:pPr>
            <a:r>
              <a:rPr lang="en-US" smtClean="0">
                <a:latin typeface="Times New Roman" pitchFamily="18" charset="0"/>
              </a:rPr>
              <a:t>overleving leidt (DIGAMI) </a:t>
            </a:r>
            <a:r>
              <a:rPr lang="en-US" b="1" smtClean="0">
                <a:latin typeface="Times New Roman" pitchFamily="18" charset="0"/>
              </a:rPr>
              <a:t>NNT 17</a:t>
            </a:r>
          </a:p>
          <a:p>
            <a:pPr eaLnBrk="1" hangingPunct="1"/>
            <a:endParaRPr lang="en-US" smtClean="0">
              <a:latin typeface="Times New Roman" pitchFamily="18" charset="0"/>
            </a:endParaRPr>
          </a:p>
          <a:p>
            <a:endParaRPr lang="nl-NL" smtClean="0"/>
          </a:p>
        </p:txBody>
      </p:sp>
      <p:sp>
        <p:nvSpPr>
          <p:cNvPr id="45059" name="Rectangle 6"/>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a:r>
              <a:rPr lang="en-US" sz="4400">
                <a:solidFill>
                  <a:srgbClr val="FFCC66"/>
                </a:solidFill>
                <a:latin typeface="Arial" pitchFamily="34" charset="0"/>
              </a:rPr>
              <a:t>ACS en abnormaal glucose metabolisme</a:t>
            </a:r>
            <a:endParaRPr lang="nl-NL" sz="4400">
              <a:solidFill>
                <a:srgbClr val="FFCC66"/>
              </a:solidFill>
              <a:latin typeface="Arial" pitchFamily="34" charset="0"/>
            </a:endParaRPr>
          </a:p>
        </p:txBody>
      </p:sp>
      <p:sp>
        <p:nvSpPr>
          <p:cNvPr id="45060" name="Text Box 7"/>
          <p:cNvSpPr txBox="1">
            <a:spLocks noChangeArrowheads="1"/>
          </p:cNvSpPr>
          <p:nvPr/>
        </p:nvSpPr>
        <p:spPr bwMode="invGray">
          <a:xfrm>
            <a:off x="5616575" y="6858000"/>
            <a:ext cx="3527425" cy="274638"/>
          </a:xfrm>
          <a:prstGeom prst="rect">
            <a:avLst/>
          </a:prstGeom>
          <a:noFill/>
          <a:ln w="9525">
            <a:noFill/>
            <a:miter lim="800000"/>
            <a:headEnd/>
            <a:tailEnd/>
          </a:ln>
        </p:spPr>
        <p:txBody>
          <a:bodyPr lIns="0" rIns="0" anchor="b">
            <a:spAutoFit/>
          </a:bodyPr>
          <a:lstStyle/>
          <a:p>
            <a:pPr algn="r"/>
            <a:r>
              <a:rPr lang="en-US" sz="1200"/>
              <a:t>Kosiborod M et al. </a:t>
            </a:r>
            <a:r>
              <a:rPr lang="en-US" sz="1200" i="1"/>
              <a:t>Circulation</a:t>
            </a:r>
            <a:r>
              <a:rPr lang="en-US" sz="1200"/>
              <a:t>. 2005;111:3078-86.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685800" y="304800"/>
            <a:ext cx="7772400" cy="1143000"/>
          </a:xfrm>
        </p:spPr>
        <p:txBody>
          <a:bodyPr/>
          <a:lstStyle/>
          <a:p>
            <a:r>
              <a:rPr lang="en-US" smtClean="0"/>
              <a:t>Hypoglycemie ook bij continue glucose monitoring</a:t>
            </a:r>
            <a:endParaRPr lang="nl-NL" smtClean="0"/>
          </a:p>
        </p:txBody>
      </p:sp>
      <p:pic>
        <p:nvPicPr>
          <p:cNvPr id="46083" name="Picture 5"/>
          <p:cNvPicPr>
            <a:picLocks noChangeAspect="1" noChangeArrowheads="1"/>
          </p:cNvPicPr>
          <p:nvPr>
            <p:ph idx="1"/>
          </p:nvPr>
        </p:nvPicPr>
        <p:blipFill>
          <a:blip r:embed="rId3" cstate="print"/>
          <a:srcRect/>
          <a:stretch>
            <a:fillRect/>
          </a:stretch>
        </p:blipFill>
        <p:spPr>
          <a:xfrm>
            <a:off x="323850" y="1690688"/>
            <a:ext cx="5391150" cy="4114800"/>
          </a:xfrm>
          <a:noFill/>
        </p:spPr>
      </p:pic>
      <p:sp>
        <p:nvSpPr>
          <p:cNvPr id="46084" name="Text Box 8"/>
          <p:cNvSpPr txBox="1">
            <a:spLocks noChangeArrowheads="1"/>
          </p:cNvSpPr>
          <p:nvPr/>
        </p:nvSpPr>
        <p:spPr bwMode="auto">
          <a:xfrm>
            <a:off x="6011863" y="1965325"/>
            <a:ext cx="3162300" cy="1570038"/>
          </a:xfrm>
          <a:prstGeom prst="rect">
            <a:avLst/>
          </a:prstGeom>
          <a:noFill/>
          <a:ln w="9525">
            <a:noFill/>
            <a:miter lim="800000"/>
            <a:headEnd/>
            <a:tailEnd/>
          </a:ln>
        </p:spPr>
        <p:txBody>
          <a:bodyPr wrap="none">
            <a:spAutoFit/>
          </a:bodyPr>
          <a:lstStyle/>
          <a:p>
            <a:r>
              <a:rPr lang="en-US">
                <a:latin typeface="Tahoma" pitchFamily="34" charset="0"/>
              </a:rPr>
              <a:t>Time in hypo:</a:t>
            </a:r>
          </a:p>
          <a:p>
            <a:endParaRPr lang="en-US">
              <a:latin typeface="Tahoma" pitchFamily="34" charset="0"/>
            </a:endParaRPr>
          </a:p>
          <a:p>
            <a:r>
              <a:rPr lang="en-US">
                <a:latin typeface="Tahoma" pitchFamily="34" charset="0"/>
              </a:rPr>
              <a:t>SAP group 8.9 vs. 0%</a:t>
            </a:r>
          </a:p>
          <a:p>
            <a:r>
              <a:rPr lang="en-US">
                <a:latin typeface="Tahoma" pitchFamily="34" charset="0"/>
              </a:rPr>
              <a:t> in controle group</a:t>
            </a:r>
            <a:endParaRPr lang="nl-NL">
              <a:latin typeface="Tahoma" pitchFamily="34" charset="0"/>
            </a:endParaRPr>
          </a:p>
        </p:txBody>
      </p:sp>
      <p:sp>
        <p:nvSpPr>
          <p:cNvPr id="46085" name="Text Box 9"/>
          <p:cNvSpPr txBox="1">
            <a:spLocks noChangeArrowheads="1"/>
          </p:cNvSpPr>
          <p:nvPr/>
        </p:nvSpPr>
        <p:spPr bwMode="auto">
          <a:xfrm>
            <a:off x="2362200" y="6172200"/>
            <a:ext cx="5468938" cy="457200"/>
          </a:xfrm>
          <a:prstGeom prst="rect">
            <a:avLst/>
          </a:prstGeom>
          <a:noFill/>
          <a:ln w="9525">
            <a:noFill/>
            <a:miter lim="800000"/>
            <a:headEnd/>
            <a:tailEnd/>
          </a:ln>
        </p:spPr>
        <p:txBody>
          <a:bodyPr wrap="none">
            <a:spAutoFit/>
          </a:bodyPr>
          <a:lstStyle/>
          <a:p>
            <a:r>
              <a:rPr lang="en-US">
                <a:latin typeface="Tahoma" pitchFamily="34" charset="0"/>
              </a:rPr>
              <a:t>Hermanides et al. DTT 2010;12:537-42</a:t>
            </a:r>
            <a:endParaRPr lang="nl-NL">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3"/>
          <p:cNvSpPr>
            <a:spLocks/>
          </p:cNvSpPr>
          <p:nvPr/>
        </p:nvSpPr>
        <p:spPr bwMode="ltGray">
          <a:xfrm rot="-2700000">
            <a:off x="3611563" y="1552575"/>
            <a:ext cx="1924050" cy="1924050"/>
          </a:xfrm>
          <a:custGeom>
            <a:avLst/>
            <a:gdLst>
              <a:gd name="T0" fmla="*/ 2147483647 w 202"/>
              <a:gd name="T1" fmla="*/ 2147483647 h 202"/>
              <a:gd name="T2" fmla="*/ 0 w 202"/>
              <a:gd name="T3" fmla="*/ 0 h 202"/>
              <a:gd name="T4" fmla="*/ 0 w 202"/>
              <a:gd name="T5" fmla="*/ 2147483647 h 202"/>
              <a:gd name="T6" fmla="*/ 2147483647 w 202"/>
              <a:gd name="T7" fmla="*/ 2147483647 h 202"/>
              <a:gd name="T8" fmla="*/ 0 60000 65536"/>
              <a:gd name="T9" fmla="*/ 0 60000 65536"/>
              <a:gd name="T10" fmla="*/ 0 60000 65536"/>
              <a:gd name="T11" fmla="*/ 0 60000 65536"/>
              <a:gd name="T12" fmla="*/ 0 w 202"/>
              <a:gd name="T13" fmla="*/ 0 h 202"/>
              <a:gd name="T14" fmla="*/ 202 w 202"/>
              <a:gd name="T15" fmla="*/ 202 h 202"/>
            </a:gdLst>
            <a:ahLst/>
            <a:cxnLst>
              <a:cxn ang="T8">
                <a:pos x="T0" y="T1"/>
              </a:cxn>
              <a:cxn ang="T9">
                <a:pos x="T2" y="T3"/>
              </a:cxn>
              <a:cxn ang="T10">
                <a:pos x="T4" y="T5"/>
              </a:cxn>
              <a:cxn ang="T11">
                <a:pos x="T6" y="T7"/>
              </a:cxn>
            </a:cxnLst>
            <a:rect l="T12" t="T13" r="T14" b="T15"/>
            <a:pathLst>
              <a:path w="202" h="202">
                <a:moveTo>
                  <a:pt x="202" y="202"/>
                </a:moveTo>
                <a:cubicBezTo>
                  <a:pt x="202" y="90"/>
                  <a:pt x="111" y="0"/>
                  <a:pt x="0" y="0"/>
                </a:cubicBezTo>
                <a:lnTo>
                  <a:pt x="0" y="202"/>
                </a:lnTo>
                <a:lnTo>
                  <a:pt x="202" y="202"/>
                </a:lnTo>
                <a:close/>
              </a:path>
            </a:pathLst>
          </a:custGeom>
          <a:gradFill rotWithShape="0">
            <a:gsLst>
              <a:gs pos="0">
                <a:srgbClr val="050E18">
                  <a:alpha val="0"/>
                </a:srgbClr>
              </a:gs>
              <a:gs pos="100000">
                <a:srgbClr val="3399FF"/>
              </a:gs>
            </a:gsLst>
            <a:lin ang="5400000" scaled="1"/>
          </a:gradFill>
          <a:ln w="19050">
            <a:noFill/>
            <a:round/>
            <a:headEnd/>
            <a:tailEnd/>
          </a:ln>
        </p:spPr>
        <p:txBody>
          <a:bodyPr/>
          <a:lstStyle/>
          <a:p>
            <a:endParaRPr lang="nl-NL"/>
          </a:p>
        </p:txBody>
      </p:sp>
      <p:sp>
        <p:nvSpPr>
          <p:cNvPr id="21507" name="Freeform 24"/>
          <p:cNvSpPr>
            <a:spLocks/>
          </p:cNvSpPr>
          <p:nvPr/>
        </p:nvSpPr>
        <p:spPr bwMode="ltGray">
          <a:xfrm rot="-2700000">
            <a:off x="4968875" y="2914650"/>
            <a:ext cx="1924050" cy="1912938"/>
          </a:xfrm>
          <a:custGeom>
            <a:avLst/>
            <a:gdLst>
              <a:gd name="T0" fmla="*/ 0 w 202"/>
              <a:gd name="T1" fmla="*/ 2147483647 h 201"/>
              <a:gd name="T2" fmla="*/ 2147483647 w 202"/>
              <a:gd name="T3" fmla="*/ 0 h 201"/>
              <a:gd name="T4" fmla="*/ 0 w 202"/>
              <a:gd name="T5" fmla="*/ 0 h 201"/>
              <a:gd name="T6" fmla="*/ 0 w 202"/>
              <a:gd name="T7" fmla="*/ 2147483647 h 201"/>
              <a:gd name="T8" fmla="*/ 0 60000 65536"/>
              <a:gd name="T9" fmla="*/ 0 60000 65536"/>
              <a:gd name="T10" fmla="*/ 0 60000 65536"/>
              <a:gd name="T11" fmla="*/ 0 60000 65536"/>
              <a:gd name="T12" fmla="*/ 0 w 202"/>
              <a:gd name="T13" fmla="*/ 0 h 201"/>
              <a:gd name="T14" fmla="*/ 202 w 202"/>
              <a:gd name="T15" fmla="*/ 201 h 201"/>
            </a:gdLst>
            <a:ahLst/>
            <a:cxnLst>
              <a:cxn ang="T8">
                <a:pos x="T0" y="T1"/>
              </a:cxn>
              <a:cxn ang="T9">
                <a:pos x="T2" y="T3"/>
              </a:cxn>
              <a:cxn ang="T10">
                <a:pos x="T4" y="T5"/>
              </a:cxn>
              <a:cxn ang="T11">
                <a:pos x="T6" y="T7"/>
              </a:cxn>
            </a:cxnLst>
            <a:rect l="T12" t="T13" r="T14" b="T15"/>
            <a:pathLst>
              <a:path w="202" h="201">
                <a:moveTo>
                  <a:pt x="0" y="201"/>
                </a:moveTo>
                <a:cubicBezTo>
                  <a:pt x="111" y="201"/>
                  <a:pt x="202" y="111"/>
                  <a:pt x="202" y="0"/>
                </a:cubicBezTo>
                <a:lnTo>
                  <a:pt x="0" y="0"/>
                </a:lnTo>
                <a:lnTo>
                  <a:pt x="0" y="201"/>
                </a:lnTo>
                <a:close/>
              </a:path>
            </a:pathLst>
          </a:custGeom>
          <a:gradFill rotWithShape="0">
            <a:gsLst>
              <a:gs pos="0">
                <a:srgbClr val="3399FF"/>
              </a:gs>
              <a:gs pos="100000">
                <a:srgbClr val="050E18">
                  <a:alpha val="0"/>
                </a:srgbClr>
              </a:gs>
            </a:gsLst>
            <a:lin ang="0" scaled="1"/>
          </a:gradFill>
          <a:ln w="19050">
            <a:noFill/>
            <a:round/>
            <a:headEnd/>
            <a:tailEnd/>
          </a:ln>
        </p:spPr>
        <p:txBody>
          <a:bodyPr/>
          <a:lstStyle/>
          <a:p>
            <a:endParaRPr lang="nl-NL"/>
          </a:p>
        </p:txBody>
      </p:sp>
      <p:sp>
        <p:nvSpPr>
          <p:cNvPr id="21508" name="Freeform 25"/>
          <p:cNvSpPr>
            <a:spLocks/>
          </p:cNvSpPr>
          <p:nvPr/>
        </p:nvSpPr>
        <p:spPr bwMode="ltGray">
          <a:xfrm rot="-2700000">
            <a:off x="3609975" y="4275138"/>
            <a:ext cx="1922463" cy="1912937"/>
          </a:xfrm>
          <a:custGeom>
            <a:avLst/>
            <a:gdLst>
              <a:gd name="T0" fmla="*/ 0 w 202"/>
              <a:gd name="T1" fmla="*/ 0 h 201"/>
              <a:gd name="T2" fmla="*/ 2147483647 w 202"/>
              <a:gd name="T3" fmla="*/ 2147483647 h 201"/>
              <a:gd name="T4" fmla="*/ 2147483647 w 202"/>
              <a:gd name="T5" fmla="*/ 0 h 201"/>
              <a:gd name="T6" fmla="*/ 0 w 202"/>
              <a:gd name="T7" fmla="*/ 0 h 201"/>
              <a:gd name="T8" fmla="*/ 0 60000 65536"/>
              <a:gd name="T9" fmla="*/ 0 60000 65536"/>
              <a:gd name="T10" fmla="*/ 0 60000 65536"/>
              <a:gd name="T11" fmla="*/ 0 60000 65536"/>
              <a:gd name="T12" fmla="*/ 0 w 202"/>
              <a:gd name="T13" fmla="*/ 0 h 201"/>
              <a:gd name="T14" fmla="*/ 202 w 202"/>
              <a:gd name="T15" fmla="*/ 201 h 201"/>
            </a:gdLst>
            <a:ahLst/>
            <a:cxnLst>
              <a:cxn ang="T8">
                <a:pos x="T0" y="T1"/>
              </a:cxn>
              <a:cxn ang="T9">
                <a:pos x="T2" y="T3"/>
              </a:cxn>
              <a:cxn ang="T10">
                <a:pos x="T4" y="T5"/>
              </a:cxn>
              <a:cxn ang="T11">
                <a:pos x="T6" y="T7"/>
              </a:cxn>
            </a:cxnLst>
            <a:rect l="T12" t="T13" r="T14" b="T15"/>
            <a:pathLst>
              <a:path w="202" h="201">
                <a:moveTo>
                  <a:pt x="0" y="0"/>
                </a:moveTo>
                <a:cubicBezTo>
                  <a:pt x="0" y="111"/>
                  <a:pt x="90" y="201"/>
                  <a:pt x="201" y="201"/>
                </a:cubicBezTo>
                <a:lnTo>
                  <a:pt x="202" y="0"/>
                </a:lnTo>
                <a:lnTo>
                  <a:pt x="0" y="0"/>
                </a:lnTo>
                <a:close/>
              </a:path>
            </a:pathLst>
          </a:custGeom>
          <a:gradFill rotWithShape="0">
            <a:gsLst>
              <a:gs pos="0">
                <a:srgbClr val="3399FF"/>
              </a:gs>
              <a:gs pos="100000">
                <a:srgbClr val="050E18">
                  <a:alpha val="0"/>
                </a:srgbClr>
              </a:gs>
            </a:gsLst>
            <a:lin ang="5400000" scaled="1"/>
          </a:gradFill>
          <a:ln w="19050">
            <a:noFill/>
            <a:round/>
            <a:headEnd/>
            <a:tailEnd/>
          </a:ln>
        </p:spPr>
        <p:txBody>
          <a:bodyPr/>
          <a:lstStyle/>
          <a:p>
            <a:endParaRPr lang="nl-NL"/>
          </a:p>
        </p:txBody>
      </p:sp>
      <p:sp>
        <p:nvSpPr>
          <p:cNvPr id="21509" name="Freeform 26"/>
          <p:cNvSpPr>
            <a:spLocks/>
          </p:cNvSpPr>
          <p:nvPr/>
        </p:nvSpPr>
        <p:spPr bwMode="ltGray">
          <a:xfrm rot="-2700000">
            <a:off x="2252663" y="2913063"/>
            <a:ext cx="1922462" cy="1924050"/>
          </a:xfrm>
          <a:custGeom>
            <a:avLst/>
            <a:gdLst>
              <a:gd name="T0" fmla="*/ 2147483647 w 202"/>
              <a:gd name="T1" fmla="*/ 0 h 202"/>
              <a:gd name="T2" fmla="*/ 0 w 202"/>
              <a:gd name="T3" fmla="*/ 2147483647 h 202"/>
              <a:gd name="T4" fmla="*/ 2147483647 w 202"/>
              <a:gd name="T5" fmla="*/ 2147483647 h 202"/>
              <a:gd name="T6" fmla="*/ 2147483647 w 202"/>
              <a:gd name="T7" fmla="*/ 0 h 202"/>
              <a:gd name="T8" fmla="*/ 0 60000 65536"/>
              <a:gd name="T9" fmla="*/ 0 60000 65536"/>
              <a:gd name="T10" fmla="*/ 0 60000 65536"/>
              <a:gd name="T11" fmla="*/ 0 60000 65536"/>
              <a:gd name="T12" fmla="*/ 0 w 202"/>
              <a:gd name="T13" fmla="*/ 0 h 202"/>
              <a:gd name="T14" fmla="*/ 202 w 202"/>
              <a:gd name="T15" fmla="*/ 202 h 202"/>
            </a:gdLst>
            <a:ahLst/>
            <a:cxnLst>
              <a:cxn ang="T8">
                <a:pos x="T0" y="T1"/>
              </a:cxn>
              <a:cxn ang="T9">
                <a:pos x="T2" y="T3"/>
              </a:cxn>
              <a:cxn ang="T10">
                <a:pos x="T4" y="T5"/>
              </a:cxn>
              <a:cxn ang="T11">
                <a:pos x="T6" y="T7"/>
              </a:cxn>
            </a:cxnLst>
            <a:rect l="T12" t="T13" r="T14" b="T15"/>
            <a:pathLst>
              <a:path w="202" h="202">
                <a:moveTo>
                  <a:pt x="201" y="0"/>
                </a:moveTo>
                <a:cubicBezTo>
                  <a:pt x="90" y="0"/>
                  <a:pt x="0" y="90"/>
                  <a:pt x="0" y="201"/>
                </a:cubicBezTo>
                <a:lnTo>
                  <a:pt x="202" y="202"/>
                </a:lnTo>
                <a:lnTo>
                  <a:pt x="201" y="0"/>
                </a:lnTo>
                <a:close/>
              </a:path>
            </a:pathLst>
          </a:custGeom>
          <a:gradFill rotWithShape="0">
            <a:gsLst>
              <a:gs pos="0">
                <a:srgbClr val="050E18">
                  <a:alpha val="0"/>
                </a:srgbClr>
              </a:gs>
              <a:gs pos="100000">
                <a:srgbClr val="3399FF"/>
              </a:gs>
            </a:gsLst>
            <a:lin ang="0" scaled="1"/>
          </a:gradFill>
          <a:ln w="19050">
            <a:noFill/>
            <a:round/>
            <a:headEnd/>
            <a:tailEnd/>
          </a:ln>
        </p:spPr>
        <p:txBody>
          <a:bodyPr/>
          <a:lstStyle/>
          <a:p>
            <a:endParaRPr lang="nl-NL"/>
          </a:p>
        </p:txBody>
      </p:sp>
      <p:sp>
        <p:nvSpPr>
          <p:cNvPr id="21510" name="Rectangle 2"/>
          <p:cNvSpPr>
            <a:spLocks noGrp="1" noChangeArrowheads="1"/>
          </p:cNvSpPr>
          <p:nvPr>
            <p:ph type="title"/>
          </p:nvPr>
        </p:nvSpPr>
        <p:spPr/>
        <p:txBody>
          <a:bodyPr/>
          <a:lstStyle/>
          <a:p>
            <a:pPr eaLnBrk="1" hangingPunct="1"/>
            <a:r>
              <a:rPr lang="en-US" smtClean="0"/>
              <a:t>Diabetes en hart en vaatziekten</a:t>
            </a:r>
          </a:p>
        </p:txBody>
      </p:sp>
      <p:sp>
        <p:nvSpPr>
          <p:cNvPr id="21511" name="Text Box 4"/>
          <p:cNvSpPr txBox="1">
            <a:spLocks noChangeArrowheads="1"/>
          </p:cNvSpPr>
          <p:nvPr/>
        </p:nvSpPr>
        <p:spPr bwMode="auto">
          <a:xfrm>
            <a:off x="5089525" y="6129338"/>
            <a:ext cx="184150" cy="274637"/>
          </a:xfrm>
          <a:prstGeom prst="rect">
            <a:avLst/>
          </a:prstGeom>
          <a:noFill/>
          <a:ln w="9525">
            <a:noFill/>
            <a:miter lim="800000"/>
            <a:headEnd/>
            <a:tailEnd/>
          </a:ln>
        </p:spPr>
        <p:txBody>
          <a:bodyPr wrap="none">
            <a:spAutoFit/>
          </a:bodyPr>
          <a:lstStyle/>
          <a:p>
            <a:endParaRPr lang="nl-NL" sz="1200"/>
          </a:p>
        </p:txBody>
      </p:sp>
      <p:sp>
        <p:nvSpPr>
          <p:cNvPr id="21512" name="Text Box 5"/>
          <p:cNvSpPr txBox="1">
            <a:spLocks noChangeArrowheads="1"/>
          </p:cNvSpPr>
          <p:nvPr/>
        </p:nvSpPr>
        <p:spPr bwMode="auto">
          <a:xfrm>
            <a:off x="4876800" y="6400800"/>
            <a:ext cx="3827463" cy="457200"/>
          </a:xfrm>
          <a:prstGeom prst="rect">
            <a:avLst/>
          </a:prstGeom>
          <a:noFill/>
          <a:ln w="9525">
            <a:noFill/>
            <a:miter lim="800000"/>
            <a:headEnd/>
            <a:tailEnd/>
          </a:ln>
        </p:spPr>
        <p:txBody>
          <a:bodyPr lIns="0" rIns="0" anchor="b">
            <a:spAutoFit/>
          </a:bodyPr>
          <a:lstStyle/>
          <a:p>
            <a:pPr algn="r"/>
            <a:r>
              <a:rPr lang="en-US" sz="1200"/>
              <a:t> Bell DSH. </a:t>
            </a:r>
            <a:r>
              <a:rPr lang="en-US" sz="1200" i="1"/>
              <a:t>Diabetes Care</a:t>
            </a:r>
            <a:r>
              <a:rPr lang="en-US" sz="1200"/>
              <a:t>. 2003;26:2433-41.</a:t>
            </a:r>
          </a:p>
          <a:p>
            <a:pPr algn="r"/>
            <a:r>
              <a:rPr lang="en-US" sz="1200"/>
              <a:t>.</a:t>
            </a:r>
          </a:p>
        </p:txBody>
      </p:sp>
      <p:sp>
        <p:nvSpPr>
          <p:cNvPr id="21513" name="Line 40"/>
          <p:cNvSpPr>
            <a:spLocks noChangeShapeType="1"/>
          </p:cNvSpPr>
          <p:nvPr/>
        </p:nvSpPr>
        <p:spPr bwMode="black">
          <a:xfrm flipV="1">
            <a:off x="3200400" y="2530475"/>
            <a:ext cx="2727325" cy="2727325"/>
          </a:xfrm>
          <a:prstGeom prst="line">
            <a:avLst/>
          </a:prstGeom>
          <a:noFill/>
          <a:ln w="19050">
            <a:solidFill>
              <a:schemeClr val="bg1"/>
            </a:solidFill>
            <a:round/>
            <a:headEnd/>
            <a:tailEnd/>
          </a:ln>
        </p:spPr>
        <p:txBody>
          <a:bodyPr wrap="none" anchor="ctr"/>
          <a:lstStyle/>
          <a:p>
            <a:endParaRPr lang="nl-NL"/>
          </a:p>
        </p:txBody>
      </p:sp>
      <p:sp>
        <p:nvSpPr>
          <p:cNvPr id="21514" name="Line 41"/>
          <p:cNvSpPr>
            <a:spLocks noChangeShapeType="1"/>
          </p:cNvSpPr>
          <p:nvPr/>
        </p:nvSpPr>
        <p:spPr bwMode="black">
          <a:xfrm flipH="1" flipV="1">
            <a:off x="3200400" y="2511425"/>
            <a:ext cx="2727325" cy="2727325"/>
          </a:xfrm>
          <a:prstGeom prst="line">
            <a:avLst/>
          </a:prstGeom>
          <a:noFill/>
          <a:ln w="19050">
            <a:solidFill>
              <a:schemeClr val="bg1"/>
            </a:solidFill>
            <a:round/>
            <a:headEnd/>
            <a:tailEnd/>
          </a:ln>
        </p:spPr>
        <p:txBody>
          <a:bodyPr wrap="none" anchor="ctr"/>
          <a:lstStyle/>
          <a:p>
            <a:endParaRPr lang="nl-NL"/>
          </a:p>
        </p:txBody>
      </p:sp>
      <p:sp>
        <p:nvSpPr>
          <p:cNvPr id="21515" name="Oval 17"/>
          <p:cNvSpPr>
            <a:spLocks noChangeArrowheads="1"/>
          </p:cNvSpPr>
          <p:nvPr/>
        </p:nvSpPr>
        <p:spPr bwMode="blackWhite">
          <a:xfrm>
            <a:off x="3440113" y="2738438"/>
            <a:ext cx="2263775" cy="2263775"/>
          </a:xfrm>
          <a:prstGeom prst="ellipse">
            <a:avLst/>
          </a:prstGeom>
          <a:solidFill>
            <a:schemeClr val="bg1"/>
          </a:solidFill>
          <a:ln w="19050">
            <a:noFill/>
            <a:round/>
            <a:headEnd/>
            <a:tailEnd/>
          </a:ln>
        </p:spPr>
        <p:txBody>
          <a:bodyPr lIns="0" tIns="0" rIns="0" bIns="0" anchor="ctr"/>
          <a:lstStyle/>
          <a:p>
            <a:pPr algn="ctr">
              <a:spcBef>
                <a:spcPct val="50000"/>
              </a:spcBef>
            </a:pPr>
            <a:r>
              <a:rPr lang="en-US" sz="1700" b="1">
                <a:solidFill>
                  <a:schemeClr val="accent1"/>
                </a:solidFill>
              </a:rPr>
              <a:t>Cardiovasculaire complicaties van DM</a:t>
            </a:r>
          </a:p>
        </p:txBody>
      </p:sp>
      <p:grpSp>
        <p:nvGrpSpPr>
          <p:cNvPr id="21516" name="Group 36"/>
          <p:cNvGrpSpPr>
            <a:grpSpLocks/>
          </p:cNvGrpSpPr>
          <p:nvPr/>
        </p:nvGrpSpPr>
        <p:grpSpPr bwMode="auto">
          <a:xfrm>
            <a:off x="3048000" y="3690938"/>
            <a:ext cx="3048000" cy="358775"/>
            <a:chOff x="2064" y="2342"/>
            <a:chExt cx="1632" cy="192"/>
          </a:xfrm>
        </p:grpSpPr>
        <p:sp>
          <p:nvSpPr>
            <p:cNvPr id="21524" name="AutoShape 34"/>
            <p:cNvSpPr>
              <a:spLocks noChangeArrowheads="1"/>
            </p:cNvSpPr>
            <p:nvPr/>
          </p:nvSpPr>
          <p:spPr bwMode="auto">
            <a:xfrm rot="5400000">
              <a:off x="3456" y="2294"/>
              <a:ext cx="192" cy="288"/>
            </a:xfrm>
            <a:prstGeom prst="upArrow">
              <a:avLst>
                <a:gd name="adj1" fmla="val 44222"/>
                <a:gd name="adj2" fmla="val 70688"/>
              </a:avLst>
            </a:prstGeom>
            <a:gradFill rotWithShape="1">
              <a:gsLst>
                <a:gs pos="0">
                  <a:schemeClr val="accent1"/>
                </a:gs>
                <a:gs pos="100000">
                  <a:schemeClr val="bg1"/>
                </a:gs>
              </a:gsLst>
              <a:lin ang="5400000" scaled="1"/>
            </a:gradFill>
            <a:ln w="19050">
              <a:noFill/>
              <a:miter lim="800000"/>
              <a:headEnd/>
              <a:tailEnd/>
            </a:ln>
          </p:spPr>
          <p:txBody>
            <a:bodyPr wrap="none" anchor="ctr"/>
            <a:lstStyle/>
            <a:p>
              <a:endParaRPr lang="nl-NL"/>
            </a:p>
          </p:txBody>
        </p:sp>
        <p:sp>
          <p:nvSpPr>
            <p:cNvPr id="21525" name="AutoShape 35"/>
            <p:cNvSpPr>
              <a:spLocks noChangeArrowheads="1"/>
            </p:cNvSpPr>
            <p:nvPr/>
          </p:nvSpPr>
          <p:spPr bwMode="auto">
            <a:xfrm rot="16200000" flipH="1">
              <a:off x="2112" y="2294"/>
              <a:ext cx="192" cy="288"/>
            </a:xfrm>
            <a:prstGeom prst="upArrow">
              <a:avLst>
                <a:gd name="adj1" fmla="val 44222"/>
                <a:gd name="adj2" fmla="val 70688"/>
              </a:avLst>
            </a:prstGeom>
            <a:gradFill rotWithShape="1">
              <a:gsLst>
                <a:gs pos="0">
                  <a:schemeClr val="accent1"/>
                </a:gs>
                <a:gs pos="100000">
                  <a:schemeClr val="bg1"/>
                </a:gs>
              </a:gsLst>
              <a:lin ang="5400000" scaled="1"/>
            </a:gradFill>
            <a:ln w="19050">
              <a:noFill/>
              <a:miter lim="800000"/>
              <a:headEnd/>
              <a:tailEnd/>
            </a:ln>
          </p:spPr>
          <p:txBody>
            <a:bodyPr wrap="none" anchor="ctr"/>
            <a:lstStyle/>
            <a:p>
              <a:endParaRPr lang="nl-NL"/>
            </a:p>
          </p:txBody>
        </p:sp>
      </p:grpSp>
      <p:grpSp>
        <p:nvGrpSpPr>
          <p:cNvPr id="21517" name="Group 37"/>
          <p:cNvGrpSpPr>
            <a:grpSpLocks/>
          </p:cNvGrpSpPr>
          <p:nvPr/>
        </p:nvGrpSpPr>
        <p:grpSpPr bwMode="auto">
          <a:xfrm rot="-5400000">
            <a:off x="3048001" y="3690937"/>
            <a:ext cx="3048000" cy="358775"/>
            <a:chOff x="2064" y="2342"/>
            <a:chExt cx="1632" cy="192"/>
          </a:xfrm>
        </p:grpSpPr>
        <p:sp>
          <p:nvSpPr>
            <p:cNvPr id="21522" name="AutoShape 38"/>
            <p:cNvSpPr>
              <a:spLocks noChangeArrowheads="1"/>
            </p:cNvSpPr>
            <p:nvPr/>
          </p:nvSpPr>
          <p:spPr bwMode="auto">
            <a:xfrm rot="5400000">
              <a:off x="3456" y="2294"/>
              <a:ext cx="192" cy="288"/>
            </a:xfrm>
            <a:prstGeom prst="upArrow">
              <a:avLst>
                <a:gd name="adj1" fmla="val 44222"/>
                <a:gd name="adj2" fmla="val 70688"/>
              </a:avLst>
            </a:prstGeom>
            <a:gradFill rotWithShape="1">
              <a:gsLst>
                <a:gs pos="0">
                  <a:schemeClr val="accent1"/>
                </a:gs>
                <a:gs pos="100000">
                  <a:schemeClr val="bg1"/>
                </a:gs>
              </a:gsLst>
              <a:lin ang="5400000" scaled="1"/>
            </a:gradFill>
            <a:ln w="19050">
              <a:noFill/>
              <a:miter lim="800000"/>
              <a:headEnd/>
              <a:tailEnd/>
            </a:ln>
          </p:spPr>
          <p:txBody>
            <a:bodyPr wrap="none" anchor="ctr"/>
            <a:lstStyle/>
            <a:p>
              <a:endParaRPr lang="nl-NL"/>
            </a:p>
          </p:txBody>
        </p:sp>
        <p:sp>
          <p:nvSpPr>
            <p:cNvPr id="21523" name="AutoShape 39"/>
            <p:cNvSpPr>
              <a:spLocks noChangeArrowheads="1"/>
            </p:cNvSpPr>
            <p:nvPr/>
          </p:nvSpPr>
          <p:spPr bwMode="auto">
            <a:xfrm rot="16200000" flipH="1">
              <a:off x="2112" y="2294"/>
              <a:ext cx="192" cy="288"/>
            </a:xfrm>
            <a:prstGeom prst="upArrow">
              <a:avLst>
                <a:gd name="adj1" fmla="val 44222"/>
                <a:gd name="adj2" fmla="val 70688"/>
              </a:avLst>
            </a:prstGeom>
            <a:gradFill rotWithShape="1">
              <a:gsLst>
                <a:gs pos="0">
                  <a:schemeClr val="accent1"/>
                </a:gs>
                <a:gs pos="100000">
                  <a:schemeClr val="bg1"/>
                </a:gs>
              </a:gsLst>
              <a:lin ang="5400000" scaled="1"/>
            </a:gradFill>
            <a:ln w="19050">
              <a:noFill/>
              <a:miter lim="800000"/>
              <a:headEnd/>
              <a:tailEnd/>
            </a:ln>
          </p:spPr>
          <p:txBody>
            <a:bodyPr wrap="none" anchor="ctr"/>
            <a:lstStyle/>
            <a:p>
              <a:endParaRPr lang="nl-NL"/>
            </a:p>
          </p:txBody>
        </p:sp>
      </p:grpSp>
      <p:sp>
        <p:nvSpPr>
          <p:cNvPr id="21518" name="Text Box 30"/>
          <p:cNvSpPr txBox="1">
            <a:spLocks noChangeArrowheads="1"/>
          </p:cNvSpPr>
          <p:nvPr/>
        </p:nvSpPr>
        <p:spPr bwMode="auto">
          <a:xfrm>
            <a:off x="1943100" y="1660525"/>
            <a:ext cx="5257800" cy="609600"/>
          </a:xfrm>
          <a:prstGeom prst="rect">
            <a:avLst/>
          </a:prstGeom>
          <a:noFill/>
          <a:ln w="25400">
            <a:noFill/>
            <a:miter lim="800000"/>
            <a:headEnd/>
            <a:tailEnd/>
          </a:ln>
        </p:spPr>
        <p:txBody>
          <a:bodyPr>
            <a:spAutoFit/>
          </a:bodyPr>
          <a:lstStyle/>
          <a:p>
            <a:pPr algn="ctr">
              <a:spcBef>
                <a:spcPct val="50000"/>
              </a:spcBef>
              <a:buClr>
                <a:schemeClr val="tx2"/>
              </a:buClr>
            </a:pPr>
            <a:r>
              <a:rPr lang="en-US" sz="1700" b="1"/>
              <a:t>~65% van alle sterfgevallen bij DM als gevolg van HVZ</a:t>
            </a:r>
            <a:endParaRPr lang="en-US" sz="1700"/>
          </a:p>
        </p:txBody>
      </p:sp>
      <p:sp>
        <p:nvSpPr>
          <p:cNvPr id="21519" name="Text Box 31"/>
          <p:cNvSpPr txBox="1">
            <a:spLocks noChangeArrowheads="1"/>
          </p:cNvSpPr>
          <p:nvPr/>
        </p:nvSpPr>
        <p:spPr bwMode="auto">
          <a:xfrm>
            <a:off x="990600" y="3435350"/>
            <a:ext cx="2057400" cy="615950"/>
          </a:xfrm>
          <a:prstGeom prst="rect">
            <a:avLst/>
          </a:prstGeom>
          <a:noFill/>
          <a:ln w="25400">
            <a:noFill/>
            <a:miter lim="800000"/>
            <a:headEnd/>
            <a:tailEnd/>
          </a:ln>
        </p:spPr>
        <p:txBody>
          <a:bodyPr>
            <a:spAutoFit/>
          </a:bodyPr>
          <a:lstStyle/>
          <a:p>
            <a:pPr algn="ctr"/>
            <a:r>
              <a:rPr lang="en-US" sz="1700" b="1"/>
              <a:t>Dood door HVZ</a:t>
            </a:r>
            <a:br>
              <a:rPr lang="en-US" sz="1700" b="1"/>
            </a:br>
            <a:r>
              <a:rPr lang="en-US" sz="1700" b="1">
                <a:sym typeface="Symbol" pitchFamily="18" charset="2"/>
              </a:rPr>
              <a:t></a:t>
            </a:r>
            <a:r>
              <a:rPr lang="en-US" sz="1700" b="1"/>
              <a:t>2- to 4-verhoogd</a:t>
            </a:r>
          </a:p>
        </p:txBody>
      </p:sp>
      <p:sp>
        <p:nvSpPr>
          <p:cNvPr id="21520" name="Text Box 32"/>
          <p:cNvSpPr txBox="1">
            <a:spLocks noChangeArrowheads="1"/>
          </p:cNvSpPr>
          <p:nvPr/>
        </p:nvSpPr>
        <p:spPr bwMode="auto">
          <a:xfrm>
            <a:off x="6096000" y="3565525"/>
            <a:ext cx="1905000" cy="615950"/>
          </a:xfrm>
          <a:prstGeom prst="rect">
            <a:avLst/>
          </a:prstGeom>
          <a:noFill/>
          <a:ln w="25400">
            <a:noFill/>
            <a:miter lim="800000"/>
            <a:headEnd/>
            <a:tailEnd/>
          </a:ln>
        </p:spPr>
        <p:txBody>
          <a:bodyPr>
            <a:spAutoFit/>
          </a:bodyPr>
          <a:lstStyle/>
          <a:p>
            <a:pPr algn="ctr"/>
            <a:r>
              <a:rPr lang="en-US" sz="1700" b="1"/>
              <a:t>CVA risico</a:t>
            </a:r>
          </a:p>
          <a:p>
            <a:pPr algn="ctr"/>
            <a:r>
              <a:rPr lang="en-US" sz="1700" b="1">
                <a:sym typeface="Symbol" pitchFamily="18" charset="2"/>
              </a:rPr>
              <a:t></a:t>
            </a:r>
            <a:r>
              <a:rPr lang="en-US" sz="1700" b="1"/>
              <a:t>2- to 4-verhoogd</a:t>
            </a:r>
          </a:p>
        </p:txBody>
      </p:sp>
      <p:sp>
        <p:nvSpPr>
          <p:cNvPr id="21521" name="Text Box 33"/>
          <p:cNvSpPr txBox="1">
            <a:spLocks noChangeArrowheads="1"/>
          </p:cNvSpPr>
          <p:nvPr/>
        </p:nvSpPr>
        <p:spPr bwMode="auto">
          <a:xfrm>
            <a:off x="3581400" y="5394325"/>
            <a:ext cx="1981200" cy="609600"/>
          </a:xfrm>
          <a:prstGeom prst="rect">
            <a:avLst/>
          </a:prstGeom>
          <a:noFill/>
          <a:ln w="25400">
            <a:noFill/>
            <a:miter lim="800000"/>
            <a:headEnd/>
            <a:tailEnd/>
          </a:ln>
        </p:spPr>
        <p:txBody>
          <a:bodyPr>
            <a:spAutoFit/>
          </a:bodyPr>
          <a:lstStyle/>
          <a:p>
            <a:pPr algn="ctr">
              <a:spcBef>
                <a:spcPct val="50000"/>
              </a:spcBef>
            </a:pPr>
            <a:r>
              <a:rPr lang="en-US" sz="1700" b="1"/>
              <a:t>Hartfalen</a:t>
            </a:r>
            <a:br>
              <a:rPr lang="en-US" sz="1700" b="1"/>
            </a:br>
            <a:r>
              <a:rPr lang="en-US" sz="1700" b="1">
                <a:sym typeface="Symbol" pitchFamily="18" charset="2"/>
              </a:rPr>
              <a:t></a:t>
            </a:r>
            <a:r>
              <a:rPr lang="en-US" sz="1700" b="1"/>
              <a:t>2- to 5-verhoogd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GB" smtClean="0">
                <a:latin typeface="Calibri" pitchFamily="34" charset="0"/>
              </a:rPr>
              <a:t>Glucagon-like peptide 1 (GLP-1)</a:t>
            </a:r>
          </a:p>
        </p:txBody>
      </p:sp>
      <p:sp>
        <p:nvSpPr>
          <p:cNvPr id="48131" name="Rectangle 3"/>
          <p:cNvSpPr>
            <a:spLocks noGrp="1" noChangeArrowheads="1"/>
          </p:cNvSpPr>
          <p:nvPr>
            <p:ph type="body" sz="half" idx="4294967295"/>
          </p:nvPr>
        </p:nvSpPr>
        <p:spPr>
          <a:xfrm>
            <a:off x="457200" y="1600200"/>
            <a:ext cx="4475163" cy="4525963"/>
          </a:xfrm>
        </p:spPr>
        <p:txBody>
          <a:bodyPr/>
          <a:lstStyle/>
          <a:p>
            <a:r>
              <a:rPr lang="en-GB" sz="2000" smtClean="0">
                <a:latin typeface="Calibri" pitchFamily="34" charset="0"/>
              </a:rPr>
              <a:t>GLP-1  uit ileum/colon</a:t>
            </a:r>
          </a:p>
          <a:p>
            <a:endParaRPr lang="en-GB" sz="2000" smtClean="0">
              <a:latin typeface="Calibri" pitchFamily="34" charset="0"/>
            </a:endParaRPr>
          </a:p>
          <a:p>
            <a:r>
              <a:rPr lang="nl-NL" sz="2000" smtClean="0">
                <a:latin typeface="Calibri" pitchFamily="34" charset="0"/>
              </a:rPr>
              <a:t>Verlaagd glucose door meer insulinesecretie (geen hypo!)</a:t>
            </a:r>
          </a:p>
          <a:p>
            <a:endParaRPr lang="en-GB" sz="2000" smtClean="0">
              <a:latin typeface="Calibri" pitchFamily="34" charset="0"/>
            </a:endParaRPr>
          </a:p>
          <a:p>
            <a:r>
              <a:rPr lang="en-GB" sz="2000" smtClean="0">
                <a:latin typeface="Calibri" pitchFamily="34" charset="0"/>
              </a:rPr>
              <a:t>GLP1 bioactieve vormen in bloed worden snel afgebroken door DPP4</a:t>
            </a:r>
            <a:r>
              <a:rPr lang="en-GB" sz="2000" b="1" smtClean="0">
                <a:latin typeface="Calibri" pitchFamily="34" charset="0"/>
              </a:rPr>
              <a:t>.</a:t>
            </a:r>
            <a:r>
              <a:rPr lang="en-GB" sz="2000" smtClean="0">
                <a:latin typeface="Calibri" pitchFamily="34" charset="0"/>
              </a:rPr>
              <a:t> </a:t>
            </a:r>
          </a:p>
          <a:p>
            <a:endParaRPr lang="en-GB" sz="2000" smtClean="0">
              <a:latin typeface="Calibri" pitchFamily="34" charset="0"/>
            </a:endParaRPr>
          </a:p>
          <a:p>
            <a:r>
              <a:rPr lang="en-GB" sz="2000" smtClean="0">
                <a:latin typeface="Calibri" pitchFamily="34" charset="0"/>
              </a:rPr>
              <a:t>Strategien om GLP1 in plasma te verhogen bestaan uit:</a:t>
            </a:r>
          </a:p>
          <a:p>
            <a:pPr>
              <a:buFontTx/>
              <a:buNone/>
            </a:pPr>
            <a:r>
              <a:rPr lang="en-GB" sz="2000" smtClean="0">
                <a:latin typeface="Calibri" pitchFamily="34" charset="0"/>
              </a:rPr>
              <a:t>	- DPPIV remmers (vildagliptin/sitagliptin/saxagliptin) </a:t>
            </a:r>
          </a:p>
          <a:p>
            <a:pPr>
              <a:buFontTx/>
              <a:buNone/>
            </a:pPr>
            <a:r>
              <a:rPr lang="en-GB" sz="2000" smtClean="0">
                <a:latin typeface="Calibri" pitchFamily="34" charset="0"/>
              </a:rPr>
              <a:t>	- GLP1 analogen (exenatide/liraglutide) </a:t>
            </a:r>
          </a:p>
          <a:p>
            <a:endParaRPr lang="en-GB" sz="2000" smtClean="0">
              <a:latin typeface="Calibri" pitchFamily="34" charset="0"/>
            </a:endParaRPr>
          </a:p>
        </p:txBody>
      </p:sp>
      <p:pic>
        <p:nvPicPr>
          <p:cNvPr id="48132" name="Picture 4" descr="Kligman005"/>
          <p:cNvPicPr>
            <a:picLocks noChangeAspect="1" noChangeArrowheads="1"/>
          </p:cNvPicPr>
          <p:nvPr/>
        </p:nvPicPr>
        <p:blipFill>
          <a:blip r:embed="rId3" cstate="print"/>
          <a:srcRect/>
          <a:stretch>
            <a:fillRect/>
          </a:stretch>
        </p:blipFill>
        <p:spPr bwMode="auto">
          <a:xfrm>
            <a:off x="5148263" y="1628775"/>
            <a:ext cx="3063875" cy="4132263"/>
          </a:xfrm>
          <a:prstGeom prst="rect">
            <a:avLst/>
          </a:prstGeom>
          <a:noFill/>
          <a:ln w="9525">
            <a:solidFill>
              <a:schemeClr val="tx1"/>
            </a:solidFill>
            <a:miter lim="800000"/>
            <a:headEnd/>
            <a:tailEnd/>
          </a:ln>
        </p:spPr>
      </p:pic>
      <p:sp>
        <p:nvSpPr>
          <p:cNvPr id="48133" name="Text Box 5"/>
          <p:cNvSpPr txBox="1">
            <a:spLocks noChangeArrowheads="1"/>
          </p:cNvSpPr>
          <p:nvPr/>
        </p:nvSpPr>
        <p:spPr bwMode="auto">
          <a:xfrm>
            <a:off x="6588125" y="2744788"/>
            <a:ext cx="931863" cy="396875"/>
          </a:xfrm>
          <a:prstGeom prst="rect">
            <a:avLst/>
          </a:prstGeom>
          <a:solidFill>
            <a:srgbClr val="FFFF00"/>
          </a:solidFill>
          <a:ln w="9525">
            <a:noFill/>
            <a:miter lim="800000"/>
            <a:headEnd/>
            <a:tailEnd/>
          </a:ln>
        </p:spPr>
        <p:txBody>
          <a:bodyPr wrap="none">
            <a:spAutoFit/>
          </a:bodyPr>
          <a:lstStyle/>
          <a:p>
            <a:r>
              <a:rPr lang="en-GB">
                <a:solidFill>
                  <a:srgbClr val="000000"/>
                </a:solidFill>
              </a:rPr>
              <a:t>GLP-1</a:t>
            </a:r>
          </a:p>
        </p:txBody>
      </p:sp>
      <p:sp>
        <p:nvSpPr>
          <p:cNvPr id="48134" name="Line 6"/>
          <p:cNvSpPr>
            <a:spLocks noChangeShapeType="1"/>
          </p:cNvSpPr>
          <p:nvPr/>
        </p:nvSpPr>
        <p:spPr bwMode="auto">
          <a:xfrm flipV="1">
            <a:off x="6156325" y="3211513"/>
            <a:ext cx="719138" cy="936625"/>
          </a:xfrm>
          <a:prstGeom prst="line">
            <a:avLst/>
          </a:prstGeom>
          <a:noFill/>
          <a:ln w="101600">
            <a:solidFill>
              <a:srgbClr val="FFFF00"/>
            </a:solidFill>
            <a:round/>
            <a:headEnd/>
            <a:tailEnd type="triangle" w="med" len="med"/>
          </a:ln>
        </p:spPr>
        <p:txBody>
          <a:bodyPr/>
          <a:lstStyle/>
          <a:p>
            <a:endParaRPr lang="nl-NL"/>
          </a:p>
        </p:txBody>
      </p:sp>
      <p:sp>
        <p:nvSpPr>
          <p:cNvPr id="48135" name="Line 7"/>
          <p:cNvSpPr>
            <a:spLocks noChangeShapeType="1"/>
          </p:cNvSpPr>
          <p:nvPr/>
        </p:nvSpPr>
        <p:spPr bwMode="auto">
          <a:xfrm rot="17275592" flipV="1">
            <a:off x="6985794" y="3175794"/>
            <a:ext cx="719137" cy="936625"/>
          </a:xfrm>
          <a:prstGeom prst="line">
            <a:avLst/>
          </a:prstGeom>
          <a:noFill/>
          <a:ln w="101600">
            <a:solidFill>
              <a:srgbClr val="FFFF00"/>
            </a:solidFill>
            <a:round/>
            <a:headEnd/>
            <a:tailEnd type="triangle" w="med" len="med"/>
          </a:ln>
        </p:spPr>
        <p:txBody>
          <a:bodyPr/>
          <a:lstStyle/>
          <a:p>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4"/>
          <p:cNvSpPr>
            <a:spLocks noGrp="1"/>
          </p:cNvSpPr>
          <p:nvPr>
            <p:ph type="title"/>
          </p:nvPr>
        </p:nvSpPr>
        <p:spPr/>
        <p:txBody>
          <a:bodyPr/>
          <a:lstStyle/>
          <a:p>
            <a:r>
              <a:rPr lang="en-US" smtClean="0"/>
              <a:t>GLP-analoog exenatide verkleint infarctgrootte</a:t>
            </a:r>
            <a:endParaRPr lang="nl-NL" smtClean="0"/>
          </a:p>
        </p:txBody>
      </p:sp>
      <p:sp>
        <p:nvSpPr>
          <p:cNvPr id="50179" name="Tijdelijke aanduiding voor inhoud 4"/>
          <p:cNvSpPr>
            <a:spLocks noGrp="1"/>
          </p:cNvSpPr>
          <p:nvPr>
            <p:ph sz="half" idx="1"/>
          </p:nvPr>
        </p:nvSpPr>
        <p:spPr>
          <a:xfrm>
            <a:off x="228600" y="1752600"/>
            <a:ext cx="3810000" cy="4114800"/>
          </a:xfrm>
        </p:spPr>
        <p:txBody>
          <a:bodyPr/>
          <a:lstStyle/>
          <a:p>
            <a:r>
              <a:rPr lang="nl-NL" smtClean="0"/>
              <a:t>Varkensmodel (n=2x9)</a:t>
            </a:r>
          </a:p>
          <a:p>
            <a:endParaRPr lang="nl-NL" smtClean="0"/>
          </a:p>
          <a:p>
            <a:r>
              <a:rPr lang="nl-NL" smtClean="0"/>
              <a:t>75 minuten occlusie gevolgd door reperfusie vooraf exenatide /saline en gedurende 2 dagen</a:t>
            </a:r>
          </a:p>
          <a:p>
            <a:endParaRPr lang="nl-NL" smtClean="0"/>
          </a:p>
          <a:p>
            <a:r>
              <a:rPr lang="nl-NL" smtClean="0"/>
              <a:t>Significant (10%)kleiner infarct</a:t>
            </a:r>
          </a:p>
        </p:txBody>
      </p:sp>
      <p:sp>
        <p:nvSpPr>
          <p:cNvPr id="50180" name="Tijdelijke aanduiding voor inhoud 5"/>
          <p:cNvSpPr>
            <a:spLocks noGrp="1"/>
          </p:cNvSpPr>
          <p:nvPr>
            <p:ph sz="half" idx="2"/>
          </p:nvPr>
        </p:nvSpPr>
        <p:spPr/>
        <p:txBody>
          <a:bodyPr/>
          <a:lstStyle/>
          <a:p>
            <a:endParaRPr lang="nl-NL" smtClean="0"/>
          </a:p>
        </p:txBody>
      </p:sp>
      <p:pic>
        <p:nvPicPr>
          <p:cNvPr id="50181" name="Picture 2"/>
          <p:cNvPicPr>
            <a:picLocks noChangeAspect="1" noChangeArrowheads="1"/>
          </p:cNvPicPr>
          <p:nvPr/>
        </p:nvPicPr>
        <p:blipFill>
          <a:blip r:embed="rId3" cstate="print"/>
          <a:srcRect/>
          <a:stretch>
            <a:fillRect/>
          </a:stretch>
        </p:blipFill>
        <p:spPr bwMode="auto">
          <a:xfrm>
            <a:off x="4376738" y="2286000"/>
            <a:ext cx="4767262" cy="3608388"/>
          </a:xfrm>
          <a:prstGeom prst="rect">
            <a:avLst/>
          </a:prstGeom>
          <a:noFill/>
          <a:ln w="9525">
            <a:noFill/>
            <a:miter lim="800000"/>
            <a:headEnd/>
            <a:tailEnd/>
          </a:ln>
        </p:spPr>
      </p:pic>
      <p:sp>
        <p:nvSpPr>
          <p:cNvPr id="50182" name="Tekstvak 5"/>
          <p:cNvSpPr txBox="1">
            <a:spLocks noChangeArrowheads="1"/>
          </p:cNvSpPr>
          <p:nvPr/>
        </p:nvSpPr>
        <p:spPr bwMode="auto">
          <a:xfrm>
            <a:off x="5105400" y="6396038"/>
            <a:ext cx="3094038" cy="461962"/>
          </a:xfrm>
          <a:prstGeom prst="rect">
            <a:avLst/>
          </a:prstGeom>
          <a:noFill/>
          <a:ln w="9525">
            <a:noFill/>
            <a:miter lim="800000"/>
            <a:headEnd/>
            <a:tailEnd/>
          </a:ln>
        </p:spPr>
        <p:txBody>
          <a:bodyPr wrap="none">
            <a:spAutoFit/>
          </a:bodyPr>
          <a:lstStyle/>
          <a:p>
            <a:r>
              <a:rPr lang="en-US">
                <a:latin typeface="Tahoma" pitchFamily="34" charset="0"/>
              </a:rPr>
              <a:t>Timmers, JACC 2009</a:t>
            </a:r>
            <a:endParaRPr lang="nl-NL">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nl-NL" smtClean="0"/>
              <a:t>Metaanalyse in DM suggereert gunstige HVZ risico effecten</a:t>
            </a:r>
          </a:p>
        </p:txBody>
      </p:sp>
      <p:sp>
        <p:nvSpPr>
          <p:cNvPr id="52227" name="Tijdelijke aanduiding voor inhoud 5"/>
          <p:cNvSpPr>
            <a:spLocks noGrp="1"/>
          </p:cNvSpPr>
          <p:nvPr>
            <p:ph sz="half" idx="1"/>
          </p:nvPr>
        </p:nvSpPr>
        <p:spPr/>
        <p:txBody>
          <a:bodyPr/>
          <a:lstStyle/>
          <a:p>
            <a:r>
              <a:rPr lang="nl-NL" smtClean="0"/>
              <a:t>2316 op exenatide vs 1600 placebo</a:t>
            </a:r>
          </a:p>
          <a:p>
            <a:endParaRPr lang="nl-NL" smtClean="0"/>
          </a:p>
          <a:p>
            <a:r>
              <a:rPr lang="nl-NL" smtClean="0"/>
              <a:t>Bovenop standaard medicatie</a:t>
            </a:r>
          </a:p>
          <a:p>
            <a:endParaRPr lang="nl-NL" smtClean="0"/>
          </a:p>
          <a:p>
            <a:r>
              <a:rPr lang="nl-NL" smtClean="0"/>
              <a:t>Huidige RCTs lopen</a:t>
            </a:r>
          </a:p>
          <a:p>
            <a:endParaRPr lang="nl-NL" smtClean="0"/>
          </a:p>
          <a:p>
            <a:r>
              <a:rPr lang="nl-NL" b="1" smtClean="0"/>
              <a:t>Geschatte NNT=40</a:t>
            </a:r>
          </a:p>
        </p:txBody>
      </p:sp>
      <p:sp>
        <p:nvSpPr>
          <p:cNvPr id="52228" name="Tijdelijke aanduiding voor inhoud 6"/>
          <p:cNvSpPr>
            <a:spLocks noGrp="1"/>
          </p:cNvSpPr>
          <p:nvPr>
            <p:ph sz="half" idx="2"/>
          </p:nvPr>
        </p:nvSpPr>
        <p:spPr/>
        <p:txBody>
          <a:bodyPr/>
          <a:lstStyle/>
          <a:p>
            <a:endParaRPr lang="nl-NL" smtClean="0"/>
          </a:p>
        </p:txBody>
      </p:sp>
      <p:sp>
        <p:nvSpPr>
          <p:cNvPr id="52229" name="Rechthoek 3"/>
          <p:cNvSpPr>
            <a:spLocks noChangeArrowheads="1"/>
          </p:cNvSpPr>
          <p:nvPr/>
        </p:nvSpPr>
        <p:spPr bwMode="auto">
          <a:xfrm>
            <a:off x="3200400" y="6324600"/>
            <a:ext cx="4645025" cy="338138"/>
          </a:xfrm>
          <a:prstGeom prst="rect">
            <a:avLst/>
          </a:prstGeom>
          <a:noFill/>
          <a:ln w="9525">
            <a:noFill/>
            <a:miter lim="800000"/>
            <a:headEnd/>
            <a:tailEnd/>
          </a:ln>
        </p:spPr>
        <p:txBody>
          <a:bodyPr wrap="none">
            <a:spAutoFit/>
          </a:bodyPr>
          <a:lstStyle/>
          <a:p>
            <a:r>
              <a:rPr lang="nl-NL" sz="1600"/>
              <a:t>Ratner/Han, Cardiovasc Diabetol. 2011 Mar 16;10:22.</a:t>
            </a:r>
          </a:p>
        </p:txBody>
      </p:sp>
      <p:pic>
        <p:nvPicPr>
          <p:cNvPr id="52230" name="Picture 5"/>
          <p:cNvPicPr>
            <a:picLocks noChangeAspect="1" noChangeArrowheads="1"/>
          </p:cNvPicPr>
          <p:nvPr/>
        </p:nvPicPr>
        <p:blipFill>
          <a:blip r:embed="rId3" cstate="print"/>
          <a:srcRect/>
          <a:stretch>
            <a:fillRect/>
          </a:stretch>
        </p:blipFill>
        <p:spPr bwMode="auto">
          <a:xfrm>
            <a:off x="4648200" y="1905000"/>
            <a:ext cx="4495800" cy="303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endParaRPr lang="en-US" smtClean="0"/>
          </a:p>
        </p:txBody>
      </p:sp>
      <p:graphicFrame>
        <p:nvGraphicFramePr>
          <p:cNvPr id="5" name="Diagram 4"/>
          <p:cNvGraphicFramePr/>
          <p:nvPr/>
        </p:nvGraphicFramePr>
        <p:xfrm>
          <a:off x="214282" y="414294"/>
          <a:ext cx="8572564"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nl-NL" smtClean="0"/>
              <a:t>Aspirine en primaire HVZ preventie in DM</a:t>
            </a:r>
          </a:p>
        </p:txBody>
      </p:sp>
      <p:pic>
        <p:nvPicPr>
          <p:cNvPr id="54275" name="Picture 4"/>
          <p:cNvPicPr>
            <a:picLocks noChangeAspect="1" noChangeArrowheads="1"/>
          </p:cNvPicPr>
          <p:nvPr/>
        </p:nvPicPr>
        <p:blipFill>
          <a:blip r:embed="rId3" cstate="print"/>
          <a:srcRect/>
          <a:stretch>
            <a:fillRect/>
          </a:stretch>
        </p:blipFill>
        <p:spPr bwMode="auto">
          <a:xfrm>
            <a:off x="0" y="2819400"/>
            <a:ext cx="4208463" cy="2662238"/>
          </a:xfrm>
          <a:prstGeom prst="rect">
            <a:avLst/>
          </a:prstGeom>
          <a:noFill/>
          <a:ln w="9525">
            <a:noFill/>
            <a:miter lim="800000"/>
            <a:headEnd/>
            <a:tailEnd/>
          </a:ln>
        </p:spPr>
      </p:pic>
      <p:sp>
        <p:nvSpPr>
          <p:cNvPr id="54276" name="Text Box 5"/>
          <p:cNvSpPr txBox="1">
            <a:spLocks noChangeArrowheads="1"/>
          </p:cNvSpPr>
          <p:nvPr/>
        </p:nvSpPr>
        <p:spPr bwMode="auto">
          <a:xfrm>
            <a:off x="5219700" y="6553200"/>
            <a:ext cx="5400675" cy="304800"/>
          </a:xfrm>
          <a:prstGeom prst="rect">
            <a:avLst/>
          </a:prstGeom>
          <a:noFill/>
          <a:ln w="9525">
            <a:noFill/>
            <a:miter lim="800000"/>
            <a:headEnd/>
            <a:tailEnd/>
          </a:ln>
        </p:spPr>
        <p:txBody>
          <a:bodyPr>
            <a:spAutoFit/>
          </a:bodyPr>
          <a:lstStyle/>
          <a:p>
            <a:r>
              <a:rPr lang="nl-NL" sz="1400"/>
              <a:t>Pignone, JACC 2010; Okada, Diabetes Care 2011</a:t>
            </a:r>
            <a:endParaRPr lang="nl-NL" sz="1400">
              <a:latin typeface="Tahoma" pitchFamily="34" charset="0"/>
            </a:endParaRPr>
          </a:p>
        </p:txBody>
      </p:sp>
      <p:pic>
        <p:nvPicPr>
          <p:cNvPr id="54277" name="Picture 7"/>
          <p:cNvPicPr>
            <a:picLocks noChangeAspect="1" noChangeArrowheads="1"/>
          </p:cNvPicPr>
          <p:nvPr/>
        </p:nvPicPr>
        <p:blipFill>
          <a:blip r:embed="rId4" cstate="print"/>
          <a:srcRect/>
          <a:stretch>
            <a:fillRect/>
          </a:stretch>
        </p:blipFill>
        <p:spPr bwMode="auto">
          <a:xfrm>
            <a:off x="4783138" y="2743200"/>
            <a:ext cx="4360862" cy="2667000"/>
          </a:xfrm>
          <a:prstGeom prst="rect">
            <a:avLst/>
          </a:prstGeom>
          <a:noFill/>
          <a:ln w="9525">
            <a:noFill/>
            <a:miter lim="800000"/>
            <a:headEnd/>
            <a:tailEnd/>
          </a:ln>
        </p:spPr>
      </p:pic>
      <p:sp>
        <p:nvSpPr>
          <p:cNvPr id="54278" name="Text Box 9"/>
          <p:cNvSpPr txBox="1">
            <a:spLocks noChangeArrowheads="1"/>
          </p:cNvSpPr>
          <p:nvPr/>
        </p:nvSpPr>
        <p:spPr bwMode="auto">
          <a:xfrm>
            <a:off x="1219200" y="5943600"/>
            <a:ext cx="5954713" cy="461963"/>
          </a:xfrm>
          <a:prstGeom prst="rect">
            <a:avLst/>
          </a:prstGeom>
          <a:noFill/>
          <a:ln w="9525">
            <a:noFill/>
            <a:miter lim="800000"/>
            <a:headEnd/>
            <a:tailEnd/>
          </a:ln>
        </p:spPr>
        <p:txBody>
          <a:bodyPr wrap="none">
            <a:spAutoFit/>
          </a:bodyPr>
          <a:lstStyle/>
          <a:p>
            <a:r>
              <a:rPr lang="en-US">
                <a:solidFill>
                  <a:srgbClr val="FF3300"/>
                </a:solidFill>
                <a:latin typeface="Tahoma" pitchFamily="34" charset="0"/>
              </a:rPr>
              <a:t>Benefit nog niet aangetoond in grote RCTs</a:t>
            </a:r>
            <a:endParaRPr lang="nl-NL">
              <a:solidFill>
                <a:srgbClr val="FF3300"/>
              </a:solidFill>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0" y="0"/>
            <a:ext cx="8915400" cy="1143000"/>
          </a:xfrm>
        </p:spPr>
        <p:txBody>
          <a:bodyPr/>
          <a:lstStyle/>
          <a:p>
            <a:r>
              <a:rPr lang="nl-NL" smtClean="0"/>
              <a:t>Voorkomen ACS/HVZ in DM </a:t>
            </a:r>
            <a:br>
              <a:rPr lang="nl-NL" smtClean="0"/>
            </a:br>
            <a:endParaRPr lang="nl-NL" smtClean="0"/>
          </a:p>
        </p:txBody>
      </p:sp>
      <p:sp>
        <p:nvSpPr>
          <p:cNvPr id="56323" name="Tijdelijke aanduiding voor inhoud 2"/>
          <p:cNvSpPr>
            <a:spLocks noGrp="1"/>
          </p:cNvSpPr>
          <p:nvPr>
            <p:ph idx="1"/>
          </p:nvPr>
        </p:nvSpPr>
        <p:spPr>
          <a:xfrm>
            <a:off x="685800" y="990600"/>
            <a:ext cx="7772400" cy="4114800"/>
          </a:xfrm>
        </p:spPr>
        <p:txBody>
          <a:bodyPr/>
          <a:lstStyle/>
          <a:p>
            <a:r>
              <a:rPr lang="nl-NL" smtClean="0">
                <a:solidFill>
                  <a:schemeClr val="tx2"/>
                </a:solidFill>
              </a:rPr>
              <a:t>Effectiviteit medicatie lijkt minder in DM</a:t>
            </a:r>
          </a:p>
          <a:p>
            <a:endParaRPr lang="nl-NL" smtClean="0">
              <a:solidFill>
                <a:schemeClr val="tx2"/>
              </a:solidFill>
            </a:endParaRPr>
          </a:p>
          <a:p>
            <a:r>
              <a:rPr lang="nl-NL" smtClean="0">
                <a:solidFill>
                  <a:schemeClr val="tx2"/>
                </a:solidFill>
              </a:rPr>
              <a:t>Stricte dyslipidemie/normoglycemie bewezen!</a:t>
            </a:r>
          </a:p>
          <a:p>
            <a:endParaRPr lang="nl-NL" smtClean="0">
              <a:solidFill>
                <a:schemeClr val="tx2"/>
              </a:solidFill>
            </a:endParaRPr>
          </a:p>
          <a:p>
            <a:r>
              <a:rPr lang="nl-NL" smtClean="0">
                <a:solidFill>
                  <a:schemeClr val="tx2"/>
                </a:solidFill>
              </a:rPr>
              <a:t>Grotere NNTs nodig dan in non dm trials (bv roken NNT=16) </a:t>
            </a:r>
          </a:p>
          <a:p>
            <a:endParaRPr lang="nl-NL" smtClean="0"/>
          </a:p>
          <a:p>
            <a:r>
              <a:rPr lang="nl-NL" sz="2400" smtClean="0"/>
              <a:t>NNT statine = 32				</a:t>
            </a:r>
          </a:p>
          <a:p>
            <a:endParaRPr lang="nl-NL" sz="2400" smtClean="0"/>
          </a:p>
          <a:p>
            <a:r>
              <a:rPr lang="nl-NL" sz="2400" smtClean="0"/>
              <a:t>NNT glycemische controle = 40		</a:t>
            </a:r>
          </a:p>
          <a:p>
            <a:endParaRPr lang="nl-NL" sz="2400" smtClean="0"/>
          </a:p>
          <a:p>
            <a:r>
              <a:rPr lang="nl-NL" sz="2400" smtClean="0"/>
              <a:t>NNT hypertensie = 72	</a:t>
            </a:r>
            <a:r>
              <a:rPr lang="nl-NL" smtClean="0"/>
              <a:t>		</a:t>
            </a:r>
            <a:endParaRPr lang="nl-NL" sz="7200" smtClean="0">
              <a:latin typeface="Lucida Grande" charset="0"/>
            </a:endParaRPr>
          </a:p>
          <a:p>
            <a:pPr>
              <a:buFontTx/>
              <a:buNone/>
            </a:pPr>
            <a:endParaRPr lang="nl-NL" smtClean="0"/>
          </a:p>
          <a:p>
            <a:endParaRPr lang="nl-NL" smtClean="0"/>
          </a:p>
        </p:txBody>
      </p:sp>
      <p:sp>
        <p:nvSpPr>
          <p:cNvPr id="56324" name="Oval 4"/>
          <p:cNvSpPr>
            <a:spLocks noChangeArrowheads="1"/>
          </p:cNvSpPr>
          <p:nvPr/>
        </p:nvSpPr>
        <p:spPr bwMode="auto">
          <a:xfrm>
            <a:off x="7596188" y="4005263"/>
            <a:ext cx="503237" cy="504825"/>
          </a:xfrm>
          <a:prstGeom prst="ellipse">
            <a:avLst/>
          </a:prstGeom>
          <a:solidFill>
            <a:schemeClr val="accent1"/>
          </a:solidFill>
          <a:ln w="9525">
            <a:noFill/>
            <a:round/>
            <a:headEnd/>
            <a:tailEnd/>
          </a:ln>
          <a:effectLst>
            <a:prstShdw prst="shdw17" dist="17961" dir="2700000">
              <a:schemeClr val="accent1">
                <a:gamma/>
                <a:shade val="60000"/>
                <a:invGamma/>
                <a:alpha val="74998"/>
              </a:schemeClr>
            </a:prstShdw>
          </a:effectLst>
        </p:spPr>
        <p:txBody>
          <a:bodyPr wrap="none" anchor="ctr"/>
          <a:lstStyle/>
          <a:p>
            <a:endParaRPr lang="nl-NL"/>
          </a:p>
        </p:txBody>
      </p:sp>
      <p:sp>
        <p:nvSpPr>
          <p:cNvPr id="56325" name="Oval 5"/>
          <p:cNvSpPr>
            <a:spLocks noChangeArrowheads="1"/>
          </p:cNvSpPr>
          <p:nvPr/>
        </p:nvSpPr>
        <p:spPr bwMode="auto">
          <a:xfrm>
            <a:off x="7596188" y="5013325"/>
            <a:ext cx="647700" cy="576263"/>
          </a:xfrm>
          <a:prstGeom prst="ellipse">
            <a:avLst/>
          </a:prstGeom>
          <a:solidFill>
            <a:schemeClr val="accent1"/>
          </a:solidFill>
          <a:ln w="9525">
            <a:noFill/>
            <a:round/>
            <a:headEnd/>
            <a:tailEnd/>
          </a:ln>
          <a:effectLst>
            <a:prstShdw prst="shdw17" dist="17961" dir="2700000">
              <a:schemeClr val="accent1">
                <a:gamma/>
                <a:shade val="60000"/>
                <a:invGamma/>
                <a:alpha val="74998"/>
              </a:schemeClr>
            </a:prstShdw>
          </a:effectLst>
        </p:spPr>
        <p:txBody>
          <a:bodyPr wrap="none" anchor="ctr"/>
          <a:lstStyle/>
          <a:p>
            <a:endParaRPr lang="nl-NL"/>
          </a:p>
        </p:txBody>
      </p:sp>
      <p:sp>
        <p:nvSpPr>
          <p:cNvPr id="56326" name="Oval 6"/>
          <p:cNvSpPr>
            <a:spLocks noChangeArrowheads="1"/>
          </p:cNvSpPr>
          <p:nvPr/>
        </p:nvSpPr>
        <p:spPr bwMode="auto">
          <a:xfrm>
            <a:off x="7596188" y="5922963"/>
            <a:ext cx="1008062" cy="935037"/>
          </a:xfrm>
          <a:prstGeom prst="ellipse">
            <a:avLst/>
          </a:prstGeom>
          <a:solidFill>
            <a:schemeClr val="accent1"/>
          </a:solidFill>
          <a:ln w="9525">
            <a:noFill/>
            <a:round/>
            <a:headEnd/>
            <a:tailEnd/>
          </a:ln>
          <a:effectLst>
            <a:prstShdw prst="shdw17" dist="17961" dir="2700000">
              <a:schemeClr val="accent1">
                <a:gamma/>
                <a:shade val="60000"/>
                <a:invGamma/>
                <a:alpha val="74998"/>
              </a:schemeClr>
            </a:prstShdw>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18"/>
          <p:cNvPicPr>
            <a:picLocks noChangeAspect="1" noChangeArrowheads="1"/>
          </p:cNvPicPr>
          <p:nvPr/>
        </p:nvPicPr>
        <p:blipFill>
          <a:blip r:embed="rId3" cstate="print"/>
          <a:srcRect/>
          <a:stretch>
            <a:fillRect/>
          </a:stretch>
        </p:blipFill>
        <p:spPr bwMode="auto">
          <a:xfrm>
            <a:off x="100013" y="44450"/>
            <a:ext cx="9009062" cy="692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Homeostase model</a:t>
            </a:r>
          </a:p>
        </p:txBody>
      </p:sp>
      <p:sp>
        <p:nvSpPr>
          <p:cNvPr id="62467" name="Line 3"/>
          <p:cNvSpPr>
            <a:spLocks noChangeShapeType="1"/>
          </p:cNvSpPr>
          <p:nvPr/>
        </p:nvSpPr>
        <p:spPr bwMode="auto">
          <a:xfrm>
            <a:off x="2411413" y="3214688"/>
            <a:ext cx="431800" cy="935037"/>
          </a:xfrm>
          <a:prstGeom prst="line">
            <a:avLst/>
          </a:prstGeom>
          <a:noFill/>
          <a:ln w="41275">
            <a:solidFill>
              <a:schemeClr val="tx1"/>
            </a:solidFill>
            <a:round/>
            <a:headEnd/>
            <a:tailEnd/>
          </a:ln>
        </p:spPr>
        <p:txBody>
          <a:bodyPr/>
          <a:lstStyle/>
          <a:p>
            <a:endParaRPr lang="nl-NL"/>
          </a:p>
        </p:txBody>
      </p:sp>
      <p:sp>
        <p:nvSpPr>
          <p:cNvPr id="62468" name="Line 4"/>
          <p:cNvSpPr>
            <a:spLocks noChangeShapeType="1"/>
          </p:cNvSpPr>
          <p:nvPr/>
        </p:nvSpPr>
        <p:spPr bwMode="auto">
          <a:xfrm flipV="1">
            <a:off x="2843213" y="2565400"/>
            <a:ext cx="4392612" cy="1584325"/>
          </a:xfrm>
          <a:prstGeom prst="line">
            <a:avLst/>
          </a:prstGeom>
          <a:noFill/>
          <a:ln w="41275">
            <a:solidFill>
              <a:schemeClr val="tx1"/>
            </a:solidFill>
            <a:round/>
            <a:headEnd/>
            <a:tailEnd/>
          </a:ln>
        </p:spPr>
        <p:txBody>
          <a:bodyPr/>
          <a:lstStyle/>
          <a:p>
            <a:endParaRPr lang="nl-NL"/>
          </a:p>
        </p:txBody>
      </p:sp>
      <p:sp>
        <p:nvSpPr>
          <p:cNvPr id="62469" name="Line 5"/>
          <p:cNvSpPr>
            <a:spLocks noChangeShapeType="1"/>
          </p:cNvSpPr>
          <p:nvPr/>
        </p:nvSpPr>
        <p:spPr bwMode="auto">
          <a:xfrm>
            <a:off x="1547813" y="1844675"/>
            <a:ext cx="0" cy="3097213"/>
          </a:xfrm>
          <a:prstGeom prst="line">
            <a:avLst/>
          </a:prstGeom>
          <a:noFill/>
          <a:ln w="9525">
            <a:solidFill>
              <a:schemeClr val="tx1"/>
            </a:solidFill>
            <a:round/>
            <a:headEnd/>
            <a:tailEnd/>
          </a:ln>
        </p:spPr>
        <p:txBody>
          <a:bodyPr/>
          <a:lstStyle/>
          <a:p>
            <a:endParaRPr lang="nl-NL"/>
          </a:p>
        </p:txBody>
      </p:sp>
      <p:sp>
        <p:nvSpPr>
          <p:cNvPr id="62470" name="Line 6"/>
          <p:cNvSpPr>
            <a:spLocks noChangeShapeType="1"/>
          </p:cNvSpPr>
          <p:nvPr/>
        </p:nvSpPr>
        <p:spPr bwMode="auto">
          <a:xfrm>
            <a:off x="1547813" y="4941888"/>
            <a:ext cx="6769100" cy="0"/>
          </a:xfrm>
          <a:prstGeom prst="line">
            <a:avLst/>
          </a:prstGeom>
          <a:noFill/>
          <a:ln w="9525">
            <a:solidFill>
              <a:schemeClr val="tx1"/>
            </a:solidFill>
            <a:round/>
            <a:headEnd/>
            <a:tailEnd/>
          </a:ln>
        </p:spPr>
        <p:txBody>
          <a:bodyPr/>
          <a:lstStyle/>
          <a:p>
            <a:endParaRPr lang="nl-NL"/>
          </a:p>
        </p:txBody>
      </p:sp>
      <p:sp>
        <p:nvSpPr>
          <p:cNvPr id="62471" name="Text Box 7"/>
          <p:cNvSpPr txBox="1">
            <a:spLocks noChangeArrowheads="1"/>
          </p:cNvSpPr>
          <p:nvPr/>
        </p:nvSpPr>
        <p:spPr bwMode="auto">
          <a:xfrm>
            <a:off x="3687763" y="5321300"/>
            <a:ext cx="687387" cy="461963"/>
          </a:xfrm>
          <a:prstGeom prst="rect">
            <a:avLst/>
          </a:prstGeom>
          <a:noFill/>
          <a:ln w="9525">
            <a:noFill/>
            <a:miter lim="800000"/>
            <a:headEnd/>
            <a:tailEnd/>
          </a:ln>
        </p:spPr>
        <p:txBody>
          <a:bodyPr wrap="none">
            <a:spAutoFit/>
          </a:bodyPr>
          <a:lstStyle/>
          <a:p>
            <a:r>
              <a:rPr lang="en-GB"/>
              <a:t>Tijd</a:t>
            </a:r>
          </a:p>
        </p:txBody>
      </p:sp>
      <p:sp>
        <p:nvSpPr>
          <p:cNvPr id="62472" name="Text Box 8"/>
          <p:cNvSpPr txBox="1">
            <a:spLocks noChangeArrowheads="1"/>
          </p:cNvSpPr>
          <p:nvPr/>
        </p:nvSpPr>
        <p:spPr bwMode="auto">
          <a:xfrm>
            <a:off x="303213" y="2368550"/>
            <a:ext cx="1193800" cy="1200150"/>
          </a:xfrm>
          <a:prstGeom prst="rect">
            <a:avLst/>
          </a:prstGeom>
          <a:noFill/>
          <a:ln w="9525">
            <a:noFill/>
            <a:miter lim="800000"/>
            <a:headEnd/>
            <a:tailEnd/>
          </a:ln>
        </p:spPr>
        <p:txBody>
          <a:bodyPr wrap="none">
            <a:spAutoFit/>
          </a:bodyPr>
          <a:lstStyle/>
          <a:p>
            <a:r>
              <a:rPr lang="en-GB"/>
              <a:t>Glucose</a:t>
            </a:r>
          </a:p>
          <a:p>
            <a:r>
              <a:rPr lang="en-GB"/>
              <a:t>of</a:t>
            </a:r>
          </a:p>
          <a:p>
            <a:r>
              <a:rPr lang="en-GB"/>
              <a:t>HbA1c</a:t>
            </a:r>
          </a:p>
        </p:txBody>
      </p:sp>
      <p:sp>
        <p:nvSpPr>
          <p:cNvPr id="62473" name="Text Box 9"/>
          <p:cNvSpPr txBox="1">
            <a:spLocks noChangeArrowheads="1"/>
          </p:cNvSpPr>
          <p:nvPr/>
        </p:nvSpPr>
        <p:spPr bwMode="auto">
          <a:xfrm>
            <a:off x="5272088" y="6184900"/>
            <a:ext cx="3913187" cy="461963"/>
          </a:xfrm>
          <a:prstGeom prst="rect">
            <a:avLst/>
          </a:prstGeom>
          <a:noFill/>
          <a:ln w="9525">
            <a:noFill/>
            <a:miter lim="800000"/>
            <a:headEnd/>
            <a:tailEnd/>
          </a:ln>
        </p:spPr>
        <p:txBody>
          <a:bodyPr wrap="none">
            <a:spAutoFit/>
          </a:bodyPr>
          <a:lstStyle/>
          <a:p>
            <a:r>
              <a:rPr lang="en-GB"/>
              <a:t>UKPDS, Holman NEJM 2008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mtClean="0"/>
              <a:t>Homeostase model</a:t>
            </a:r>
          </a:p>
        </p:txBody>
      </p:sp>
      <p:sp>
        <p:nvSpPr>
          <p:cNvPr id="63491" name="Line 3"/>
          <p:cNvSpPr>
            <a:spLocks noChangeShapeType="1"/>
          </p:cNvSpPr>
          <p:nvPr/>
        </p:nvSpPr>
        <p:spPr bwMode="auto">
          <a:xfrm>
            <a:off x="2411413" y="3214688"/>
            <a:ext cx="431800" cy="935037"/>
          </a:xfrm>
          <a:prstGeom prst="line">
            <a:avLst/>
          </a:prstGeom>
          <a:noFill/>
          <a:ln w="41275">
            <a:solidFill>
              <a:schemeClr val="tx1"/>
            </a:solidFill>
            <a:round/>
            <a:headEnd/>
            <a:tailEnd/>
          </a:ln>
        </p:spPr>
        <p:txBody>
          <a:bodyPr/>
          <a:lstStyle/>
          <a:p>
            <a:endParaRPr lang="nl-NL"/>
          </a:p>
        </p:txBody>
      </p:sp>
      <p:sp>
        <p:nvSpPr>
          <p:cNvPr id="63492" name="Line 4"/>
          <p:cNvSpPr>
            <a:spLocks noChangeShapeType="1"/>
          </p:cNvSpPr>
          <p:nvPr/>
        </p:nvSpPr>
        <p:spPr bwMode="auto">
          <a:xfrm flipV="1">
            <a:off x="2843213" y="2565400"/>
            <a:ext cx="4392612" cy="1584325"/>
          </a:xfrm>
          <a:prstGeom prst="line">
            <a:avLst/>
          </a:prstGeom>
          <a:noFill/>
          <a:ln w="41275">
            <a:solidFill>
              <a:schemeClr val="tx1"/>
            </a:solidFill>
            <a:round/>
            <a:headEnd/>
            <a:tailEnd/>
          </a:ln>
        </p:spPr>
        <p:txBody>
          <a:bodyPr/>
          <a:lstStyle/>
          <a:p>
            <a:endParaRPr lang="nl-NL"/>
          </a:p>
        </p:txBody>
      </p:sp>
      <p:sp>
        <p:nvSpPr>
          <p:cNvPr id="63493" name="Line 5"/>
          <p:cNvSpPr>
            <a:spLocks noChangeShapeType="1"/>
          </p:cNvSpPr>
          <p:nvPr/>
        </p:nvSpPr>
        <p:spPr bwMode="auto">
          <a:xfrm>
            <a:off x="1547813" y="1844675"/>
            <a:ext cx="0" cy="3097213"/>
          </a:xfrm>
          <a:prstGeom prst="line">
            <a:avLst/>
          </a:prstGeom>
          <a:noFill/>
          <a:ln w="9525">
            <a:solidFill>
              <a:schemeClr val="tx1"/>
            </a:solidFill>
            <a:round/>
            <a:headEnd/>
            <a:tailEnd/>
          </a:ln>
        </p:spPr>
        <p:txBody>
          <a:bodyPr/>
          <a:lstStyle/>
          <a:p>
            <a:endParaRPr lang="nl-NL"/>
          </a:p>
        </p:txBody>
      </p:sp>
      <p:sp>
        <p:nvSpPr>
          <p:cNvPr id="63494" name="Line 6"/>
          <p:cNvSpPr>
            <a:spLocks noChangeShapeType="1"/>
          </p:cNvSpPr>
          <p:nvPr/>
        </p:nvSpPr>
        <p:spPr bwMode="auto">
          <a:xfrm>
            <a:off x="1547813" y="4941888"/>
            <a:ext cx="6769100" cy="0"/>
          </a:xfrm>
          <a:prstGeom prst="line">
            <a:avLst/>
          </a:prstGeom>
          <a:noFill/>
          <a:ln w="9525">
            <a:solidFill>
              <a:schemeClr val="tx1"/>
            </a:solidFill>
            <a:round/>
            <a:headEnd/>
            <a:tailEnd/>
          </a:ln>
        </p:spPr>
        <p:txBody>
          <a:bodyPr/>
          <a:lstStyle/>
          <a:p>
            <a:endParaRPr lang="nl-NL"/>
          </a:p>
        </p:txBody>
      </p:sp>
      <p:sp>
        <p:nvSpPr>
          <p:cNvPr id="63495" name="Text Box 7"/>
          <p:cNvSpPr txBox="1">
            <a:spLocks noChangeArrowheads="1"/>
          </p:cNvSpPr>
          <p:nvPr/>
        </p:nvSpPr>
        <p:spPr bwMode="auto">
          <a:xfrm>
            <a:off x="3687763" y="5321300"/>
            <a:ext cx="687387" cy="461963"/>
          </a:xfrm>
          <a:prstGeom prst="rect">
            <a:avLst/>
          </a:prstGeom>
          <a:noFill/>
          <a:ln w="9525">
            <a:noFill/>
            <a:miter lim="800000"/>
            <a:headEnd/>
            <a:tailEnd/>
          </a:ln>
        </p:spPr>
        <p:txBody>
          <a:bodyPr wrap="none">
            <a:spAutoFit/>
          </a:bodyPr>
          <a:lstStyle/>
          <a:p>
            <a:r>
              <a:rPr lang="en-GB"/>
              <a:t>Tijd</a:t>
            </a:r>
          </a:p>
        </p:txBody>
      </p:sp>
      <p:sp>
        <p:nvSpPr>
          <p:cNvPr id="63496" name="Text Box 8"/>
          <p:cNvSpPr txBox="1">
            <a:spLocks noChangeArrowheads="1"/>
          </p:cNvSpPr>
          <p:nvPr/>
        </p:nvSpPr>
        <p:spPr bwMode="auto">
          <a:xfrm>
            <a:off x="231775" y="2225675"/>
            <a:ext cx="760413" cy="457200"/>
          </a:xfrm>
          <a:prstGeom prst="rect">
            <a:avLst/>
          </a:prstGeom>
          <a:noFill/>
          <a:ln w="9525">
            <a:noFill/>
            <a:miter lim="800000"/>
            <a:headEnd/>
            <a:tailEnd/>
          </a:ln>
        </p:spPr>
        <p:txBody>
          <a:bodyPr wrap="none">
            <a:spAutoFit/>
          </a:bodyPr>
          <a:lstStyle/>
          <a:p>
            <a:r>
              <a:rPr lang="en-GB"/>
              <a:t>BMI</a:t>
            </a:r>
          </a:p>
        </p:txBody>
      </p:sp>
      <p:sp>
        <p:nvSpPr>
          <p:cNvPr id="63497" name="Text Box 9"/>
          <p:cNvSpPr txBox="1">
            <a:spLocks noChangeArrowheads="1"/>
          </p:cNvSpPr>
          <p:nvPr/>
        </p:nvSpPr>
        <p:spPr bwMode="auto">
          <a:xfrm>
            <a:off x="5105400" y="6396038"/>
            <a:ext cx="2439988" cy="461962"/>
          </a:xfrm>
          <a:prstGeom prst="rect">
            <a:avLst/>
          </a:prstGeom>
          <a:noFill/>
          <a:ln w="9525">
            <a:noFill/>
            <a:miter lim="800000"/>
            <a:headEnd/>
            <a:tailEnd/>
          </a:ln>
        </p:spPr>
        <p:txBody>
          <a:bodyPr wrap="none">
            <a:spAutoFit/>
          </a:bodyPr>
          <a:lstStyle/>
          <a:p>
            <a:r>
              <a:rPr lang="en-GB"/>
              <a:t>Iedere dieet studie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NL" smtClean="0"/>
              <a:t>Bariatrische chirurgie en HVZ in obesitas/diabetes mellitus</a:t>
            </a:r>
          </a:p>
        </p:txBody>
      </p:sp>
      <p:pic>
        <p:nvPicPr>
          <p:cNvPr id="66563" name="Picture 4"/>
          <p:cNvPicPr>
            <a:picLocks noChangeAspect="1" noChangeArrowheads="1"/>
          </p:cNvPicPr>
          <p:nvPr/>
        </p:nvPicPr>
        <p:blipFill>
          <a:blip r:embed="rId3" cstate="print"/>
          <a:srcRect/>
          <a:stretch>
            <a:fillRect/>
          </a:stretch>
        </p:blipFill>
        <p:spPr bwMode="auto">
          <a:xfrm>
            <a:off x="1828800" y="1828800"/>
            <a:ext cx="5181600" cy="4562475"/>
          </a:xfrm>
          <a:prstGeom prst="rect">
            <a:avLst/>
          </a:prstGeom>
          <a:noFill/>
          <a:ln w="9525">
            <a:noFill/>
            <a:miter lim="800000"/>
            <a:headEnd/>
            <a:tailEnd/>
          </a:ln>
        </p:spPr>
      </p:pic>
      <p:sp>
        <p:nvSpPr>
          <p:cNvPr id="66564" name="Rechthoek 3"/>
          <p:cNvSpPr>
            <a:spLocks noChangeArrowheads="1"/>
          </p:cNvSpPr>
          <p:nvPr/>
        </p:nvSpPr>
        <p:spPr bwMode="auto">
          <a:xfrm>
            <a:off x="3124200" y="6446838"/>
            <a:ext cx="5464175" cy="461962"/>
          </a:xfrm>
          <a:prstGeom prst="rect">
            <a:avLst/>
          </a:prstGeom>
          <a:noFill/>
          <a:ln w="9525">
            <a:noFill/>
            <a:miter lim="800000"/>
            <a:headEnd/>
            <a:tailEnd/>
          </a:ln>
        </p:spPr>
        <p:txBody>
          <a:bodyPr wrap="none">
            <a:spAutoFit/>
          </a:bodyPr>
          <a:lstStyle/>
          <a:p>
            <a:r>
              <a:rPr lang="nl-NL"/>
              <a:t>Benraouane, Curr opinion cardiology 2011</a:t>
            </a:r>
          </a:p>
          <a:p>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28600" y="228600"/>
            <a:ext cx="8077200" cy="1143000"/>
          </a:xfrm>
        </p:spPr>
        <p:txBody>
          <a:bodyPr/>
          <a:lstStyle/>
          <a:p>
            <a:r>
              <a:rPr lang="en-GB" b="1" smtClean="0">
                <a:effectLst>
                  <a:outerShdw blurRad="38100" dist="38100" dir="2700000" algn="tl">
                    <a:srgbClr val="000000"/>
                  </a:outerShdw>
                </a:effectLst>
              </a:rPr>
              <a:t>Obesitas oorzaak DM: </a:t>
            </a:r>
            <a:br>
              <a:rPr lang="en-GB" b="1" smtClean="0">
                <a:effectLst>
                  <a:outerShdw blurRad="38100" dist="38100" dir="2700000" algn="tl">
                    <a:srgbClr val="000000"/>
                  </a:outerShdw>
                </a:effectLst>
              </a:rPr>
            </a:br>
            <a:r>
              <a:rPr lang="en-GB" b="1" smtClean="0">
                <a:effectLst>
                  <a:outerShdw blurRad="38100" dist="38100" dir="2700000" algn="tl">
                    <a:srgbClr val="000000"/>
                  </a:outerShdw>
                </a:effectLst>
              </a:rPr>
              <a:t>250 miljoen patienten..</a:t>
            </a:r>
            <a:endParaRPr lang="en-GB" smtClean="0">
              <a:latin typeface="ReductilSansBook" pitchFamily="2" charset="0"/>
            </a:endParaRPr>
          </a:p>
        </p:txBody>
      </p:sp>
      <p:sp>
        <p:nvSpPr>
          <p:cNvPr id="23555" name="Line 3"/>
          <p:cNvSpPr>
            <a:spLocks noChangeShapeType="1"/>
          </p:cNvSpPr>
          <p:nvPr/>
        </p:nvSpPr>
        <p:spPr bwMode="auto">
          <a:xfrm flipV="1">
            <a:off x="2787650" y="1600200"/>
            <a:ext cx="3467100" cy="122078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56" name="Line 4"/>
          <p:cNvSpPr>
            <a:spLocks noChangeShapeType="1"/>
          </p:cNvSpPr>
          <p:nvPr/>
        </p:nvSpPr>
        <p:spPr bwMode="auto">
          <a:xfrm flipV="1">
            <a:off x="2768600" y="2051050"/>
            <a:ext cx="3467100" cy="122078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57" name="Line 5"/>
          <p:cNvSpPr>
            <a:spLocks noChangeShapeType="1"/>
          </p:cNvSpPr>
          <p:nvPr/>
        </p:nvSpPr>
        <p:spPr bwMode="auto">
          <a:xfrm flipV="1">
            <a:off x="2768600" y="2492375"/>
            <a:ext cx="3467100" cy="122078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58" name="Line 6"/>
          <p:cNvSpPr>
            <a:spLocks noChangeShapeType="1"/>
          </p:cNvSpPr>
          <p:nvPr/>
        </p:nvSpPr>
        <p:spPr bwMode="auto">
          <a:xfrm flipV="1">
            <a:off x="2768600" y="2908300"/>
            <a:ext cx="3467100" cy="122078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89799" name="Rectangle 7"/>
          <p:cNvSpPr>
            <a:spLocks noChangeArrowheads="1"/>
          </p:cNvSpPr>
          <p:nvPr/>
        </p:nvSpPr>
        <p:spPr bwMode="auto">
          <a:xfrm>
            <a:off x="2484438" y="4960938"/>
            <a:ext cx="112712"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0</a:t>
            </a:r>
            <a:endParaRPr lang="en-US" sz="1600" b="1">
              <a:effectLst>
                <a:outerShdw blurRad="38100" dist="38100" dir="2700000" algn="tl">
                  <a:srgbClr val="000000"/>
                </a:outerShdw>
              </a:effectLst>
              <a:latin typeface="Arial" pitchFamily="34" charset="0"/>
            </a:endParaRPr>
          </a:p>
        </p:txBody>
      </p:sp>
      <p:sp>
        <p:nvSpPr>
          <p:cNvPr id="289800" name="Rectangle 8"/>
          <p:cNvSpPr>
            <a:spLocks noChangeArrowheads="1"/>
          </p:cNvSpPr>
          <p:nvPr/>
        </p:nvSpPr>
        <p:spPr bwMode="auto">
          <a:xfrm>
            <a:off x="2368550" y="4475163"/>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10</a:t>
            </a:r>
            <a:endParaRPr lang="en-US" sz="1600" b="1">
              <a:effectLst>
                <a:outerShdw blurRad="38100" dist="38100" dir="2700000" algn="tl">
                  <a:srgbClr val="000000"/>
                </a:outerShdw>
              </a:effectLst>
              <a:latin typeface="Arial" pitchFamily="34" charset="0"/>
            </a:endParaRPr>
          </a:p>
        </p:txBody>
      </p:sp>
      <p:sp>
        <p:nvSpPr>
          <p:cNvPr id="289801" name="Rectangle 9"/>
          <p:cNvSpPr>
            <a:spLocks noChangeArrowheads="1"/>
          </p:cNvSpPr>
          <p:nvPr/>
        </p:nvSpPr>
        <p:spPr bwMode="auto">
          <a:xfrm>
            <a:off x="2368550" y="4060825"/>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20</a:t>
            </a:r>
            <a:endParaRPr lang="en-US" sz="1600" b="1">
              <a:effectLst>
                <a:outerShdw blurRad="38100" dist="38100" dir="2700000" algn="tl">
                  <a:srgbClr val="000000"/>
                </a:outerShdw>
              </a:effectLst>
              <a:latin typeface="Arial" pitchFamily="34" charset="0"/>
            </a:endParaRPr>
          </a:p>
        </p:txBody>
      </p:sp>
      <p:sp>
        <p:nvSpPr>
          <p:cNvPr id="289802" name="Rectangle 10"/>
          <p:cNvSpPr>
            <a:spLocks noChangeArrowheads="1"/>
          </p:cNvSpPr>
          <p:nvPr/>
        </p:nvSpPr>
        <p:spPr bwMode="auto">
          <a:xfrm>
            <a:off x="2368550" y="3644900"/>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30</a:t>
            </a:r>
            <a:endParaRPr lang="en-US" sz="1600" b="1">
              <a:effectLst>
                <a:outerShdw blurRad="38100" dist="38100" dir="2700000" algn="tl">
                  <a:srgbClr val="000000"/>
                </a:outerShdw>
              </a:effectLst>
              <a:latin typeface="Arial" pitchFamily="34" charset="0"/>
            </a:endParaRPr>
          </a:p>
        </p:txBody>
      </p:sp>
      <p:sp>
        <p:nvSpPr>
          <p:cNvPr id="289803" name="Rectangle 11"/>
          <p:cNvSpPr>
            <a:spLocks noChangeArrowheads="1"/>
          </p:cNvSpPr>
          <p:nvPr/>
        </p:nvSpPr>
        <p:spPr bwMode="auto">
          <a:xfrm>
            <a:off x="2368550" y="3184525"/>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40</a:t>
            </a:r>
            <a:endParaRPr lang="en-US" sz="1600" b="1">
              <a:effectLst>
                <a:outerShdw blurRad="38100" dist="38100" dir="2700000" algn="tl">
                  <a:srgbClr val="000000"/>
                </a:outerShdw>
              </a:effectLst>
              <a:latin typeface="Arial" pitchFamily="34" charset="0"/>
            </a:endParaRPr>
          </a:p>
        </p:txBody>
      </p:sp>
      <p:sp>
        <p:nvSpPr>
          <p:cNvPr id="289804" name="Rectangle 12"/>
          <p:cNvSpPr>
            <a:spLocks noChangeArrowheads="1"/>
          </p:cNvSpPr>
          <p:nvPr/>
        </p:nvSpPr>
        <p:spPr bwMode="auto">
          <a:xfrm>
            <a:off x="2368550" y="2743200"/>
            <a:ext cx="225425" cy="244475"/>
          </a:xfrm>
          <a:prstGeom prst="rect">
            <a:avLst/>
          </a:prstGeom>
          <a:noFill/>
          <a:ln w="9525">
            <a:noFill/>
            <a:miter lim="800000"/>
            <a:headEnd/>
            <a:tailEnd/>
          </a:ln>
        </p:spPr>
        <p:txBody>
          <a:bodyPr wrap="none" lIns="0" tIns="0" rIns="0" bIns="0">
            <a:spAutoFit/>
          </a:bodyPr>
          <a:lstStyle/>
          <a:p>
            <a:pPr algn="r"/>
            <a:r>
              <a:rPr lang="en-US" sz="1600" b="1">
                <a:solidFill>
                  <a:srgbClr val="FFFFFF"/>
                </a:solidFill>
                <a:effectLst>
                  <a:outerShdw blurRad="38100" dist="38100" dir="2700000" algn="tl">
                    <a:srgbClr val="000000"/>
                  </a:outerShdw>
                </a:effectLst>
                <a:latin typeface="Arial" pitchFamily="34" charset="0"/>
              </a:rPr>
              <a:t>50</a:t>
            </a:r>
            <a:endParaRPr lang="en-US" sz="1600" b="1">
              <a:effectLst>
                <a:outerShdw blurRad="38100" dist="38100" dir="2700000" algn="tl">
                  <a:srgbClr val="000000"/>
                </a:outerShdw>
              </a:effectLst>
              <a:latin typeface="Arial" pitchFamily="34" charset="0"/>
            </a:endParaRPr>
          </a:p>
        </p:txBody>
      </p:sp>
      <p:sp>
        <p:nvSpPr>
          <p:cNvPr id="289805" name="Rectangle 13"/>
          <p:cNvSpPr>
            <a:spLocks noChangeArrowheads="1"/>
          </p:cNvSpPr>
          <p:nvPr/>
        </p:nvSpPr>
        <p:spPr bwMode="auto">
          <a:xfrm>
            <a:off x="3492500" y="6242050"/>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1960</a:t>
            </a:r>
            <a:endParaRPr lang="en-US" sz="1600" b="1">
              <a:effectLst>
                <a:outerShdw blurRad="38100" dist="38100" dir="2700000" algn="tl">
                  <a:srgbClr val="000000"/>
                </a:outerShdw>
              </a:effectLst>
              <a:latin typeface="Arial" pitchFamily="34" charset="0"/>
            </a:endParaRPr>
          </a:p>
        </p:txBody>
      </p:sp>
      <p:sp>
        <p:nvSpPr>
          <p:cNvPr id="289806" name="Rectangle 14"/>
          <p:cNvSpPr>
            <a:spLocks noChangeArrowheads="1"/>
          </p:cNvSpPr>
          <p:nvPr/>
        </p:nvSpPr>
        <p:spPr bwMode="auto">
          <a:xfrm>
            <a:off x="4064000" y="6000750"/>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1970</a:t>
            </a:r>
            <a:endParaRPr lang="en-US" sz="1600" b="1">
              <a:effectLst>
                <a:outerShdw blurRad="38100" dist="38100" dir="2700000" algn="tl">
                  <a:srgbClr val="000000"/>
                </a:outerShdw>
              </a:effectLst>
              <a:latin typeface="Arial" pitchFamily="34" charset="0"/>
            </a:endParaRPr>
          </a:p>
        </p:txBody>
      </p:sp>
      <p:sp>
        <p:nvSpPr>
          <p:cNvPr id="289807" name="Rectangle 15"/>
          <p:cNvSpPr>
            <a:spLocks noChangeArrowheads="1"/>
          </p:cNvSpPr>
          <p:nvPr/>
        </p:nvSpPr>
        <p:spPr bwMode="auto">
          <a:xfrm>
            <a:off x="4673600" y="5732463"/>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1980</a:t>
            </a:r>
            <a:endParaRPr lang="en-US" sz="1600" b="1">
              <a:effectLst>
                <a:outerShdw blurRad="38100" dist="38100" dir="2700000" algn="tl">
                  <a:srgbClr val="000000"/>
                </a:outerShdw>
              </a:effectLst>
              <a:latin typeface="Arial" pitchFamily="34" charset="0"/>
            </a:endParaRPr>
          </a:p>
        </p:txBody>
      </p:sp>
      <p:sp>
        <p:nvSpPr>
          <p:cNvPr id="289808" name="Rectangle 16"/>
          <p:cNvSpPr>
            <a:spLocks noChangeArrowheads="1"/>
          </p:cNvSpPr>
          <p:nvPr/>
        </p:nvSpPr>
        <p:spPr bwMode="auto">
          <a:xfrm>
            <a:off x="5283200" y="5514975"/>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1990</a:t>
            </a:r>
            <a:endParaRPr lang="en-US" sz="1600" b="1">
              <a:effectLst>
                <a:outerShdw blurRad="38100" dist="38100" dir="2700000" algn="tl">
                  <a:srgbClr val="000000"/>
                </a:outerShdw>
              </a:effectLst>
              <a:latin typeface="Arial" pitchFamily="34" charset="0"/>
            </a:endParaRPr>
          </a:p>
        </p:txBody>
      </p:sp>
      <p:sp>
        <p:nvSpPr>
          <p:cNvPr id="289809" name="Rectangle 17"/>
          <p:cNvSpPr>
            <a:spLocks noChangeArrowheads="1"/>
          </p:cNvSpPr>
          <p:nvPr/>
        </p:nvSpPr>
        <p:spPr bwMode="auto">
          <a:xfrm>
            <a:off x="5902325" y="5238750"/>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2000</a:t>
            </a:r>
            <a:endParaRPr lang="en-US" sz="1600" b="1">
              <a:effectLst>
                <a:outerShdw blurRad="38100" dist="38100" dir="2700000" algn="tl">
                  <a:srgbClr val="000000"/>
                </a:outerShdw>
              </a:effectLst>
              <a:latin typeface="Arial" pitchFamily="34" charset="0"/>
            </a:endParaRPr>
          </a:p>
        </p:txBody>
      </p:sp>
      <p:sp>
        <p:nvSpPr>
          <p:cNvPr id="289810" name="Rectangle 18"/>
          <p:cNvSpPr>
            <a:spLocks noChangeArrowheads="1"/>
          </p:cNvSpPr>
          <p:nvPr/>
        </p:nvSpPr>
        <p:spPr bwMode="auto">
          <a:xfrm>
            <a:off x="6464300" y="5030788"/>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2010</a:t>
            </a:r>
            <a:endParaRPr lang="en-US" sz="1600" b="1">
              <a:effectLst>
                <a:outerShdw blurRad="38100" dist="38100" dir="2700000" algn="tl">
                  <a:srgbClr val="000000"/>
                </a:outerShdw>
              </a:effectLst>
              <a:latin typeface="Arial" pitchFamily="34" charset="0"/>
            </a:endParaRPr>
          </a:p>
        </p:txBody>
      </p:sp>
      <p:sp>
        <p:nvSpPr>
          <p:cNvPr id="289811" name="Rectangle 19"/>
          <p:cNvSpPr>
            <a:spLocks noChangeArrowheads="1"/>
          </p:cNvSpPr>
          <p:nvPr/>
        </p:nvSpPr>
        <p:spPr bwMode="auto">
          <a:xfrm>
            <a:off x="7073900" y="4795838"/>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2020</a:t>
            </a:r>
            <a:endParaRPr lang="en-US" sz="1600" b="1">
              <a:effectLst>
                <a:outerShdw blurRad="38100" dist="38100" dir="2700000" algn="tl">
                  <a:srgbClr val="000000"/>
                </a:outerShdw>
              </a:effectLst>
              <a:latin typeface="Arial" pitchFamily="34" charset="0"/>
            </a:endParaRPr>
          </a:p>
        </p:txBody>
      </p:sp>
      <p:sp>
        <p:nvSpPr>
          <p:cNvPr id="289812" name="Rectangle 20"/>
          <p:cNvSpPr>
            <a:spLocks noChangeArrowheads="1"/>
          </p:cNvSpPr>
          <p:nvPr/>
        </p:nvSpPr>
        <p:spPr bwMode="auto">
          <a:xfrm>
            <a:off x="7683500" y="4552950"/>
            <a:ext cx="450850" cy="244475"/>
          </a:xfrm>
          <a:prstGeom prst="rect">
            <a:avLst/>
          </a:prstGeom>
          <a:noFill/>
          <a:ln w="9525">
            <a:noFill/>
            <a:miter lim="800000"/>
            <a:headEnd/>
            <a:tailEnd/>
          </a:ln>
        </p:spPr>
        <p:txBody>
          <a:bodyPr wrap="none" lIns="0" tIns="0" rIns="0" bIns="0">
            <a:spAutoFit/>
          </a:bodyPr>
          <a:lstStyle/>
          <a:p>
            <a:r>
              <a:rPr lang="en-US" sz="1600" b="1">
                <a:solidFill>
                  <a:srgbClr val="FFFFFF"/>
                </a:solidFill>
                <a:effectLst>
                  <a:outerShdw blurRad="38100" dist="38100" dir="2700000" algn="tl">
                    <a:srgbClr val="000000"/>
                  </a:outerShdw>
                </a:effectLst>
                <a:latin typeface="Arial" pitchFamily="34" charset="0"/>
              </a:rPr>
              <a:t>2030</a:t>
            </a:r>
            <a:endParaRPr lang="en-US" sz="1600" b="1">
              <a:effectLst>
                <a:outerShdw blurRad="38100" dist="38100" dir="2700000" algn="tl">
                  <a:srgbClr val="000000"/>
                </a:outerShdw>
              </a:effectLst>
              <a:latin typeface="Arial" pitchFamily="34" charset="0"/>
            </a:endParaRPr>
          </a:p>
        </p:txBody>
      </p:sp>
      <p:sp>
        <p:nvSpPr>
          <p:cNvPr id="23573" name="Line 21"/>
          <p:cNvSpPr>
            <a:spLocks noChangeShapeType="1"/>
          </p:cNvSpPr>
          <p:nvPr/>
        </p:nvSpPr>
        <p:spPr bwMode="auto">
          <a:xfrm>
            <a:off x="2882900" y="5099050"/>
            <a:ext cx="742950" cy="113188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4" name="Line 22"/>
          <p:cNvSpPr>
            <a:spLocks noChangeShapeType="1"/>
          </p:cNvSpPr>
          <p:nvPr/>
        </p:nvSpPr>
        <p:spPr bwMode="auto">
          <a:xfrm>
            <a:off x="3073400" y="4951413"/>
            <a:ext cx="806450" cy="1169987"/>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5" name="Line 23"/>
          <p:cNvSpPr>
            <a:spLocks noChangeShapeType="1"/>
          </p:cNvSpPr>
          <p:nvPr/>
        </p:nvSpPr>
        <p:spPr bwMode="auto">
          <a:xfrm>
            <a:off x="3273425" y="4813300"/>
            <a:ext cx="936625" cy="1187450"/>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6" name="Line 24"/>
          <p:cNvSpPr>
            <a:spLocks noChangeShapeType="1"/>
          </p:cNvSpPr>
          <p:nvPr/>
        </p:nvSpPr>
        <p:spPr bwMode="auto">
          <a:xfrm>
            <a:off x="3559175" y="4770438"/>
            <a:ext cx="911225" cy="1103312"/>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7" name="Line 25"/>
          <p:cNvSpPr>
            <a:spLocks noChangeShapeType="1"/>
          </p:cNvSpPr>
          <p:nvPr/>
        </p:nvSpPr>
        <p:spPr bwMode="auto">
          <a:xfrm>
            <a:off x="3730625" y="4614863"/>
            <a:ext cx="1063625" cy="1125537"/>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8" name="Line 26"/>
          <p:cNvSpPr>
            <a:spLocks noChangeShapeType="1"/>
          </p:cNvSpPr>
          <p:nvPr/>
        </p:nvSpPr>
        <p:spPr bwMode="auto">
          <a:xfrm>
            <a:off x="3987800" y="4519613"/>
            <a:ext cx="1066800" cy="1104900"/>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79" name="Line 27"/>
          <p:cNvSpPr>
            <a:spLocks noChangeShapeType="1"/>
          </p:cNvSpPr>
          <p:nvPr/>
        </p:nvSpPr>
        <p:spPr bwMode="auto">
          <a:xfrm>
            <a:off x="4149725" y="4362450"/>
            <a:ext cx="1222375" cy="1128713"/>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0" name="Line 28"/>
          <p:cNvSpPr>
            <a:spLocks noChangeShapeType="1"/>
          </p:cNvSpPr>
          <p:nvPr/>
        </p:nvSpPr>
        <p:spPr bwMode="auto">
          <a:xfrm>
            <a:off x="4464050" y="4302125"/>
            <a:ext cx="1206500" cy="1062038"/>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1" name="Line 29"/>
          <p:cNvSpPr>
            <a:spLocks noChangeShapeType="1"/>
          </p:cNvSpPr>
          <p:nvPr/>
        </p:nvSpPr>
        <p:spPr bwMode="auto">
          <a:xfrm>
            <a:off x="4864100" y="4138613"/>
            <a:ext cx="1066800" cy="1098550"/>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2" name="Line 30"/>
          <p:cNvSpPr>
            <a:spLocks noChangeShapeType="1"/>
          </p:cNvSpPr>
          <p:nvPr/>
        </p:nvSpPr>
        <p:spPr bwMode="auto">
          <a:xfrm>
            <a:off x="5207000" y="3990975"/>
            <a:ext cx="1028700" cy="1135063"/>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3" name="Line 31"/>
          <p:cNvSpPr>
            <a:spLocks noChangeShapeType="1"/>
          </p:cNvSpPr>
          <p:nvPr/>
        </p:nvSpPr>
        <p:spPr bwMode="auto">
          <a:xfrm>
            <a:off x="5321300" y="3800475"/>
            <a:ext cx="1200150" cy="1212850"/>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4" name="Line 32"/>
          <p:cNvSpPr>
            <a:spLocks noChangeShapeType="1"/>
          </p:cNvSpPr>
          <p:nvPr/>
        </p:nvSpPr>
        <p:spPr bwMode="auto">
          <a:xfrm>
            <a:off x="5407025" y="3740150"/>
            <a:ext cx="1409700" cy="1160463"/>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5" name="Line 33"/>
          <p:cNvSpPr>
            <a:spLocks noChangeShapeType="1"/>
          </p:cNvSpPr>
          <p:nvPr/>
        </p:nvSpPr>
        <p:spPr bwMode="auto">
          <a:xfrm>
            <a:off x="5740400" y="3790950"/>
            <a:ext cx="1371600" cy="982663"/>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6" name="Line 34"/>
          <p:cNvSpPr>
            <a:spLocks noChangeShapeType="1"/>
          </p:cNvSpPr>
          <p:nvPr/>
        </p:nvSpPr>
        <p:spPr bwMode="auto">
          <a:xfrm>
            <a:off x="6216650" y="3903663"/>
            <a:ext cx="1190625" cy="744537"/>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7" name="Line 35"/>
          <p:cNvSpPr>
            <a:spLocks noChangeShapeType="1"/>
          </p:cNvSpPr>
          <p:nvPr/>
        </p:nvSpPr>
        <p:spPr bwMode="auto">
          <a:xfrm>
            <a:off x="6483350" y="3852863"/>
            <a:ext cx="1219200" cy="674687"/>
          </a:xfrm>
          <a:prstGeom prst="line">
            <a:avLst/>
          </a:prstGeom>
          <a:noFill/>
          <a:ln w="12700">
            <a:solidFill>
              <a:srgbClr val="0066CC"/>
            </a:solidFill>
            <a:round/>
            <a:headEnd type="none" w="sm" len="sm"/>
            <a:tailEnd type="none" w="sm" len="sm"/>
          </a:ln>
        </p:spPr>
        <p:txBody>
          <a:bodyPr wrap="none" anchor="ctr"/>
          <a:lstStyle/>
          <a:p>
            <a:endParaRPr lang="nl-NL"/>
          </a:p>
        </p:txBody>
      </p:sp>
      <p:sp>
        <p:nvSpPr>
          <p:cNvPr id="23588" name="Freeform 36"/>
          <p:cNvSpPr>
            <a:spLocks/>
          </p:cNvSpPr>
          <p:nvPr/>
        </p:nvSpPr>
        <p:spPr bwMode="auto">
          <a:xfrm>
            <a:off x="2873375" y="1981200"/>
            <a:ext cx="3286125" cy="3135313"/>
          </a:xfrm>
          <a:custGeom>
            <a:avLst/>
            <a:gdLst>
              <a:gd name="T0" fmla="*/ 0 w 2070"/>
              <a:gd name="T1" fmla="*/ 2147483647 h 2172"/>
              <a:gd name="T2" fmla="*/ 0 w 2070"/>
              <a:gd name="T3" fmla="*/ 2147483647 h 2172"/>
              <a:gd name="T4" fmla="*/ 2147483647 w 2070"/>
              <a:gd name="T5" fmla="*/ 2147483647 h 2172"/>
              <a:gd name="T6" fmla="*/ 2147483647 w 2070"/>
              <a:gd name="T7" fmla="*/ 0 h 2172"/>
              <a:gd name="T8" fmla="*/ 2147483647 w 2070"/>
              <a:gd name="T9" fmla="*/ 2147483647 h 2172"/>
              <a:gd name="T10" fmla="*/ 2147483647 w 2070"/>
              <a:gd name="T11" fmla="*/ 2147483647 h 2172"/>
              <a:gd name="T12" fmla="*/ 2147483647 w 2070"/>
              <a:gd name="T13" fmla="*/ 2147483647 h 2172"/>
              <a:gd name="T14" fmla="*/ 2147483647 w 2070"/>
              <a:gd name="T15" fmla="*/ 2147483647 h 2172"/>
              <a:gd name="T16" fmla="*/ 0 w 2070"/>
              <a:gd name="T17" fmla="*/ 2147483647 h 2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0"/>
              <a:gd name="T28" fmla="*/ 0 h 2172"/>
              <a:gd name="T29" fmla="*/ 2070 w 2070"/>
              <a:gd name="T30" fmla="*/ 2172 h 2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0" h="2172">
                <a:moveTo>
                  <a:pt x="0" y="1818"/>
                </a:moveTo>
                <a:lnTo>
                  <a:pt x="0" y="2172"/>
                </a:lnTo>
                <a:lnTo>
                  <a:pt x="2064" y="1302"/>
                </a:lnTo>
                <a:lnTo>
                  <a:pt x="2070" y="0"/>
                </a:lnTo>
                <a:lnTo>
                  <a:pt x="1158" y="966"/>
                </a:lnTo>
                <a:lnTo>
                  <a:pt x="1032" y="1098"/>
                </a:lnTo>
                <a:lnTo>
                  <a:pt x="642" y="1512"/>
                </a:lnTo>
                <a:lnTo>
                  <a:pt x="468" y="1584"/>
                </a:lnTo>
                <a:lnTo>
                  <a:pt x="0" y="1818"/>
                </a:lnTo>
                <a:close/>
              </a:path>
            </a:pathLst>
          </a:custGeom>
          <a:solidFill>
            <a:schemeClr val="hlink"/>
          </a:solidFill>
          <a:ln w="9525">
            <a:miter lim="800000"/>
            <a:headEnd/>
            <a:tailEnd/>
          </a:ln>
          <a:scene3d>
            <a:camera prst="legacyObliqueTopLeft"/>
            <a:lightRig rig="legacyFlat4" dir="b"/>
          </a:scene3d>
          <a:sp3d extrusionH="252400" prstMaterial="legacyMatte">
            <a:bevelT w="13500" h="13500" prst="angle"/>
            <a:bevelB w="13500" h="13500" prst="angle"/>
            <a:extrusionClr>
              <a:schemeClr val="hlink"/>
            </a:extrusionClr>
          </a:sp3d>
        </p:spPr>
        <p:txBody>
          <a:bodyPr wrap="none" anchor="ctr">
            <a:flatTx/>
          </a:bodyPr>
          <a:lstStyle/>
          <a:p>
            <a:endParaRPr lang="nl-NL"/>
          </a:p>
        </p:txBody>
      </p:sp>
      <p:sp>
        <p:nvSpPr>
          <p:cNvPr id="23589" name="Freeform 37"/>
          <p:cNvSpPr>
            <a:spLocks/>
          </p:cNvSpPr>
          <p:nvPr/>
        </p:nvSpPr>
        <p:spPr bwMode="auto">
          <a:xfrm>
            <a:off x="4216400" y="2665413"/>
            <a:ext cx="2219325" cy="2225675"/>
          </a:xfrm>
          <a:custGeom>
            <a:avLst/>
            <a:gdLst>
              <a:gd name="T0" fmla="*/ 0 w 1398"/>
              <a:gd name="T1" fmla="*/ 2147483647 h 1542"/>
              <a:gd name="T2" fmla="*/ 2147483647 w 1398"/>
              <a:gd name="T3" fmla="*/ 2147483647 h 1542"/>
              <a:gd name="T4" fmla="*/ 2147483647 w 1398"/>
              <a:gd name="T5" fmla="*/ 2147483647 h 1542"/>
              <a:gd name="T6" fmla="*/ 2147483647 w 1398"/>
              <a:gd name="T7" fmla="*/ 0 h 1542"/>
              <a:gd name="T8" fmla="*/ 2147483647 w 1398"/>
              <a:gd name="T9" fmla="*/ 2147483647 h 1542"/>
              <a:gd name="T10" fmla="*/ 2147483647 w 1398"/>
              <a:gd name="T11" fmla="*/ 2147483647 h 1542"/>
              <a:gd name="T12" fmla="*/ 2147483647 w 1398"/>
              <a:gd name="T13" fmla="*/ 2147483647 h 1542"/>
              <a:gd name="T14" fmla="*/ 2147483647 w 1398"/>
              <a:gd name="T15" fmla="*/ 2147483647 h 1542"/>
              <a:gd name="T16" fmla="*/ 0 w 1398"/>
              <a:gd name="T17" fmla="*/ 2147483647 h 1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8"/>
              <a:gd name="T28" fmla="*/ 0 h 1542"/>
              <a:gd name="T29" fmla="*/ 1398 w 1398"/>
              <a:gd name="T30" fmla="*/ 1542 h 1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8" h="1542">
                <a:moveTo>
                  <a:pt x="0" y="1332"/>
                </a:moveTo>
                <a:lnTo>
                  <a:pt x="6" y="1542"/>
                </a:lnTo>
                <a:lnTo>
                  <a:pt x="1398" y="960"/>
                </a:lnTo>
                <a:lnTo>
                  <a:pt x="1398" y="0"/>
                </a:lnTo>
                <a:lnTo>
                  <a:pt x="474" y="888"/>
                </a:lnTo>
                <a:lnTo>
                  <a:pt x="444" y="936"/>
                </a:lnTo>
                <a:lnTo>
                  <a:pt x="348" y="996"/>
                </a:lnTo>
                <a:lnTo>
                  <a:pt x="186" y="1188"/>
                </a:lnTo>
                <a:lnTo>
                  <a:pt x="0" y="1332"/>
                </a:lnTo>
                <a:close/>
              </a:path>
            </a:pathLst>
          </a:custGeom>
          <a:solidFill>
            <a:srgbClr val="FF3300"/>
          </a:solidFill>
          <a:ln w="9525">
            <a:miter lim="800000"/>
            <a:headEnd/>
            <a:tailEnd/>
          </a:ln>
          <a:scene3d>
            <a:camera prst="legacyObliqueTopLeft"/>
            <a:lightRig rig="legacyFlat4" dir="b"/>
          </a:scene3d>
          <a:sp3d extrusionH="252400" prstMaterial="legacyMatte">
            <a:bevelT w="13500" h="13500" prst="angle"/>
            <a:bevelB w="13500" h="13500" prst="angle"/>
            <a:extrusionClr>
              <a:srgbClr val="FF3300"/>
            </a:extrusionClr>
          </a:sp3d>
        </p:spPr>
        <p:txBody>
          <a:bodyPr wrap="none" anchor="ctr">
            <a:flatTx/>
          </a:bodyPr>
          <a:lstStyle/>
          <a:p>
            <a:endParaRPr lang="nl-NL"/>
          </a:p>
        </p:txBody>
      </p:sp>
      <p:sp>
        <p:nvSpPr>
          <p:cNvPr id="23590" name="Freeform 38"/>
          <p:cNvSpPr>
            <a:spLocks/>
          </p:cNvSpPr>
          <p:nvPr/>
        </p:nvSpPr>
        <p:spPr bwMode="auto">
          <a:xfrm>
            <a:off x="4878388" y="2897188"/>
            <a:ext cx="1849437" cy="1989137"/>
          </a:xfrm>
          <a:custGeom>
            <a:avLst/>
            <a:gdLst>
              <a:gd name="T0" fmla="*/ 0 w 1207"/>
              <a:gd name="T1" fmla="*/ 2147483647 h 1402"/>
              <a:gd name="T2" fmla="*/ 0 w 1207"/>
              <a:gd name="T3" fmla="*/ 2147483647 h 1402"/>
              <a:gd name="T4" fmla="*/ 2147483647 w 1207"/>
              <a:gd name="T5" fmla="*/ 2147483647 h 1402"/>
              <a:gd name="T6" fmla="*/ 2147483647 w 1207"/>
              <a:gd name="T7" fmla="*/ 0 h 1402"/>
              <a:gd name="T8" fmla="*/ 0 w 1207"/>
              <a:gd name="T9" fmla="*/ 2147483647 h 1402"/>
              <a:gd name="T10" fmla="*/ 0 60000 65536"/>
              <a:gd name="T11" fmla="*/ 0 60000 65536"/>
              <a:gd name="T12" fmla="*/ 0 60000 65536"/>
              <a:gd name="T13" fmla="*/ 0 60000 65536"/>
              <a:gd name="T14" fmla="*/ 0 60000 65536"/>
              <a:gd name="T15" fmla="*/ 0 w 1207"/>
              <a:gd name="T16" fmla="*/ 0 h 1402"/>
              <a:gd name="T17" fmla="*/ 1207 w 1207"/>
              <a:gd name="T18" fmla="*/ 1402 h 1402"/>
            </a:gdLst>
            <a:ahLst/>
            <a:cxnLst>
              <a:cxn ang="T10">
                <a:pos x="T0" y="T1"/>
              </a:cxn>
              <a:cxn ang="T11">
                <a:pos x="T2" y="T3"/>
              </a:cxn>
              <a:cxn ang="T12">
                <a:pos x="T4" y="T5"/>
              </a:cxn>
              <a:cxn ang="T13">
                <a:pos x="T6" y="T7"/>
              </a:cxn>
              <a:cxn ang="T14">
                <a:pos x="T8" y="T9"/>
              </a:cxn>
            </a:cxnLst>
            <a:rect l="T15" t="T16" r="T17" b="T18"/>
            <a:pathLst>
              <a:path w="1207" h="1402">
                <a:moveTo>
                  <a:pt x="0" y="1238"/>
                </a:moveTo>
                <a:lnTo>
                  <a:pt x="0" y="1402"/>
                </a:lnTo>
                <a:lnTo>
                  <a:pt x="1199" y="608"/>
                </a:lnTo>
                <a:lnTo>
                  <a:pt x="1207" y="0"/>
                </a:lnTo>
                <a:lnTo>
                  <a:pt x="0" y="1238"/>
                </a:lnTo>
                <a:close/>
              </a:path>
            </a:pathLst>
          </a:custGeom>
          <a:solidFill>
            <a:schemeClr val="accent2"/>
          </a:solidFill>
          <a:ln w="9525">
            <a:miter lim="800000"/>
            <a:headEnd/>
            <a:tailEnd/>
          </a:ln>
          <a:scene3d>
            <a:camera prst="legacyObliqueTopLeft"/>
            <a:lightRig rig="legacyFlat4" dir="b"/>
          </a:scene3d>
          <a:sp3d extrusionH="252400" prstMaterial="legacyMatte">
            <a:bevelT w="13500" h="13500" prst="angle"/>
            <a:bevelB w="13500" h="13500" prst="angle"/>
            <a:extrusionClr>
              <a:schemeClr val="accent2"/>
            </a:extrusionClr>
          </a:sp3d>
        </p:spPr>
        <p:txBody>
          <a:bodyPr wrap="none" anchor="ctr">
            <a:flatTx/>
          </a:bodyPr>
          <a:lstStyle/>
          <a:p>
            <a:endParaRPr lang="nl-NL"/>
          </a:p>
        </p:txBody>
      </p:sp>
      <p:sp>
        <p:nvSpPr>
          <p:cNvPr id="23591" name="Freeform 39"/>
          <p:cNvSpPr>
            <a:spLocks/>
          </p:cNvSpPr>
          <p:nvPr/>
        </p:nvSpPr>
        <p:spPr bwMode="auto">
          <a:xfrm>
            <a:off x="4818063" y="3278188"/>
            <a:ext cx="2236787" cy="1847850"/>
          </a:xfrm>
          <a:custGeom>
            <a:avLst/>
            <a:gdLst>
              <a:gd name="T0" fmla="*/ 0 w 1409"/>
              <a:gd name="T1" fmla="*/ 2147483647 h 1281"/>
              <a:gd name="T2" fmla="*/ 0 w 1409"/>
              <a:gd name="T3" fmla="*/ 2147483647 h 1281"/>
              <a:gd name="T4" fmla="*/ 2147483647 w 1409"/>
              <a:gd name="T5" fmla="*/ 2147483647 h 1281"/>
              <a:gd name="T6" fmla="*/ 2147483647 w 1409"/>
              <a:gd name="T7" fmla="*/ 0 h 1281"/>
              <a:gd name="T8" fmla="*/ 0 w 1409"/>
              <a:gd name="T9" fmla="*/ 2147483647 h 1281"/>
              <a:gd name="T10" fmla="*/ 0 60000 65536"/>
              <a:gd name="T11" fmla="*/ 0 60000 65536"/>
              <a:gd name="T12" fmla="*/ 0 60000 65536"/>
              <a:gd name="T13" fmla="*/ 0 60000 65536"/>
              <a:gd name="T14" fmla="*/ 0 60000 65536"/>
              <a:gd name="T15" fmla="*/ 0 w 1409"/>
              <a:gd name="T16" fmla="*/ 0 h 1281"/>
              <a:gd name="T17" fmla="*/ 1409 w 1409"/>
              <a:gd name="T18" fmla="*/ 1281 h 1281"/>
            </a:gdLst>
            <a:ahLst/>
            <a:cxnLst>
              <a:cxn ang="T10">
                <a:pos x="T0" y="T1"/>
              </a:cxn>
              <a:cxn ang="T11">
                <a:pos x="T2" y="T3"/>
              </a:cxn>
              <a:cxn ang="T12">
                <a:pos x="T4" y="T5"/>
              </a:cxn>
              <a:cxn ang="T13">
                <a:pos x="T6" y="T7"/>
              </a:cxn>
              <a:cxn ang="T14">
                <a:pos x="T8" y="T9"/>
              </a:cxn>
            </a:cxnLst>
            <a:rect l="T15" t="T16" r="T17" b="T18"/>
            <a:pathLst>
              <a:path w="1409" h="1281">
                <a:moveTo>
                  <a:pt x="0" y="1117"/>
                </a:moveTo>
                <a:lnTo>
                  <a:pt x="0" y="1281"/>
                </a:lnTo>
                <a:lnTo>
                  <a:pt x="1409" y="493"/>
                </a:lnTo>
                <a:lnTo>
                  <a:pt x="1409" y="0"/>
                </a:lnTo>
                <a:lnTo>
                  <a:pt x="0" y="1117"/>
                </a:lnTo>
                <a:close/>
              </a:path>
            </a:pathLst>
          </a:custGeom>
          <a:solidFill>
            <a:schemeClr val="folHlink"/>
          </a:solidFill>
          <a:ln w="9525">
            <a:miter lim="800000"/>
            <a:headEnd/>
            <a:tailEnd/>
          </a:ln>
          <a:scene3d>
            <a:camera prst="legacyObliqueTopLeft"/>
            <a:lightRig rig="legacyFlat4" dir="b"/>
          </a:scene3d>
          <a:sp3d extrusionH="252400" prstMaterial="legacyMatte">
            <a:bevelT w="13500" h="13500" prst="angle"/>
            <a:bevelB w="13500" h="13500" prst="angle"/>
            <a:extrusionClr>
              <a:schemeClr val="folHlink"/>
            </a:extrusionClr>
          </a:sp3d>
        </p:spPr>
        <p:txBody>
          <a:bodyPr wrap="none" anchor="ctr">
            <a:flatTx/>
          </a:bodyPr>
          <a:lstStyle/>
          <a:p>
            <a:endParaRPr lang="nl-NL"/>
          </a:p>
        </p:txBody>
      </p:sp>
      <p:sp>
        <p:nvSpPr>
          <p:cNvPr id="23592" name="Freeform 40"/>
          <p:cNvSpPr>
            <a:spLocks/>
          </p:cNvSpPr>
          <p:nvPr/>
        </p:nvSpPr>
        <p:spPr bwMode="auto">
          <a:xfrm>
            <a:off x="4365625" y="3763963"/>
            <a:ext cx="2922588" cy="1944687"/>
          </a:xfrm>
          <a:custGeom>
            <a:avLst/>
            <a:gdLst>
              <a:gd name="T0" fmla="*/ 0 w 1841"/>
              <a:gd name="T1" fmla="*/ 2147483647 h 1347"/>
              <a:gd name="T2" fmla="*/ 0 w 1841"/>
              <a:gd name="T3" fmla="*/ 2147483647 h 1347"/>
              <a:gd name="T4" fmla="*/ 2147483647 w 1841"/>
              <a:gd name="T5" fmla="*/ 2147483647 h 1347"/>
              <a:gd name="T6" fmla="*/ 2147483647 w 1841"/>
              <a:gd name="T7" fmla="*/ 0 h 1347"/>
              <a:gd name="T8" fmla="*/ 0 w 1841"/>
              <a:gd name="T9" fmla="*/ 2147483647 h 1347"/>
              <a:gd name="T10" fmla="*/ 0 60000 65536"/>
              <a:gd name="T11" fmla="*/ 0 60000 65536"/>
              <a:gd name="T12" fmla="*/ 0 60000 65536"/>
              <a:gd name="T13" fmla="*/ 0 60000 65536"/>
              <a:gd name="T14" fmla="*/ 0 60000 65536"/>
              <a:gd name="T15" fmla="*/ 0 w 1841"/>
              <a:gd name="T16" fmla="*/ 0 h 1347"/>
              <a:gd name="T17" fmla="*/ 1841 w 1841"/>
              <a:gd name="T18" fmla="*/ 1347 h 1347"/>
            </a:gdLst>
            <a:ahLst/>
            <a:cxnLst>
              <a:cxn ang="T10">
                <a:pos x="T0" y="T1"/>
              </a:cxn>
              <a:cxn ang="T11">
                <a:pos x="T2" y="T3"/>
              </a:cxn>
              <a:cxn ang="T12">
                <a:pos x="T4" y="T5"/>
              </a:cxn>
              <a:cxn ang="T13">
                <a:pos x="T6" y="T7"/>
              </a:cxn>
              <a:cxn ang="T14">
                <a:pos x="T8" y="T9"/>
              </a:cxn>
            </a:cxnLst>
            <a:rect l="T15" t="T16" r="T17" b="T18"/>
            <a:pathLst>
              <a:path w="1841" h="1347">
                <a:moveTo>
                  <a:pt x="0" y="1183"/>
                </a:moveTo>
                <a:lnTo>
                  <a:pt x="0" y="1347"/>
                </a:lnTo>
                <a:lnTo>
                  <a:pt x="1841" y="567"/>
                </a:lnTo>
                <a:lnTo>
                  <a:pt x="1841" y="0"/>
                </a:lnTo>
                <a:lnTo>
                  <a:pt x="0" y="1183"/>
                </a:lnTo>
                <a:close/>
              </a:path>
            </a:pathLst>
          </a:custGeom>
          <a:solidFill>
            <a:schemeClr val="accent1"/>
          </a:solidFill>
          <a:ln w="9525">
            <a:miter lim="800000"/>
            <a:headEnd/>
            <a:tailEnd/>
          </a:ln>
          <a:scene3d>
            <a:camera prst="legacyObliqueTopLeft"/>
            <a:lightRig rig="legacyFlat4" dir="b"/>
          </a:scene3d>
          <a:sp3d extrusionH="252400" prstMaterial="legacyMatte">
            <a:bevelT w="13500" h="13500" prst="angle"/>
            <a:bevelB w="13500" h="13500" prst="angle"/>
            <a:extrusionClr>
              <a:schemeClr val="accent1"/>
            </a:extrusionClr>
          </a:sp3d>
        </p:spPr>
        <p:txBody>
          <a:bodyPr wrap="none" anchor="ctr">
            <a:flatTx/>
          </a:bodyPr>
          <a:lstStyle/>
          <a:p>
            <a:endParaRPr lang="nl-NL"/>
          </a:p>
        </p:txBody>
      </p:sp>
      <p:sp>
        <p:nvSpPr>
          <p:cNvPr id="23593" name="Line 41"/>
          <p:cNvSpPr>
            <a:spLocks noChangeShapeType="1"/>
          </p:cNvSpPr>
          <p:nvPr/>
        </p:nvSpPr>
        <p:spPr bwMode="auto">
          <a:xfrm>
            <a:off x="2654300" y="2813050"/>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3594" name="Line 42"/>
          <p:cNvSpPr>
            <a:spLocks noChangeShapeType="1"/>
          </p:cNvSpPr>
          <p:nvPr/>
        </p:nvSpPr>
        <p:spPr bwMode="auto">
          <a:xfrm>
            <a:off x="2654300" y="3263900"/>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3595" name="Line 43"/>
          <p:cNvSpPr>
            <a:spLocks noChangeShapeType="1"/>
          </p:cNvSpPr>
          <p:nvPr/>
        </p:nvSpPr>
        <p:spPr bwMode="auto">
          <a:xfrm>
            <a:off x="2654300" y="3713163"/>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3596" name="Line 44"/>
          <p:cNvSpPr>
            <a:spLocks noChangeShapeType="1"/>
          </p:cNvSpPr>
          <p:nvPr/>
        </p:nvSpPr>
        <p:spPr bwMode="auto">
          <a:xfrm>
            <a:off x="2654300" y="4129088"/>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3597" name="Line 45"/>
          <p:cNvSpPr>
            <a:spLocks noChangeShapeType="1"/>
          </p:cNvSpPr>
          <p:nvPr/>
        </p:nvSpPr>
        <p:spPr bwMode="auto">
          <a:xfrm>
            <a:off x="2654300" y="4545013"/>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3598" name="Line 46"/>
          <p:cNvSpPr>
            <a:spLocks noChangeShapeType="1"/>
          </p:cNvSpPr>
          <p:nvPr/>
        </p:nvSpPr>
        <p:spPr bwMode="auto">
          <a:xfrm>
            <a:off x="2654300" y="5030788"/>
            <a:ext cx="76200" cy="0"/>
          </a:xfrm>
          <a:prstGeom prst="line">
            <a:avLst/>
          </a:prstGeom>
          <a:noFill/>
          <a:ln w="12700">
            <a:solidFill>
              <a:schemeClr val="tx1"/>
            </a:solidFill>
            <a:round/>
            <a:headEnd type="none" w="sm" len="sm"/>
            <a:tailEnd type="none" w="sm" len="sm"/>
          </a:ln>
        </p:spPr>
        <p:txBody>
          <a:bodyPr wrap="none" anchor="ctr"/>
          <a:lstStyle/>
          <a:p>
            <a:endParaRPr lang="nl-NL"/>
          </a:p>
        </p:txBody>
      </p:sp>
      <p:sp>
        <p:nvSpPr>
          <p:cNvPr id="289839" name="Rectangle 47"/>
          <p:cNvSpPr>
            <a:spLocks noChangeArrowheads="1"/>
          </p:cNvSpPr>
          <p:nvPr/>
        </p:nvSpPr>
        <p:spPr bwMode="auto">
          <a:xfrm>
            <a:off x="6400800" y="1912938"/>
            <a:ext cx="722313" cy="396875"/>
          </a:xfrm>
          <a:prstGeom prst="rect">
            <a:avLst/>
          </a:prstGeom>
          <a:noFill/>
          <a:ln w="12700">
            <a:noFill/>
            <a:miter lim="800000"/>
            <a:headEnd type="none" w="sm" len="sm"/>
            <a:tailEnd type="none" w="sm" len="sm"/>
          </a:ln>
          <a:effectLst/>
        </p:spPr>
        <p:txBody>
          <a:bodyPr wrap="none">
            <a:spAutoFit/>
          </a:bodyPr>
          <a:lstStyle/>
          <a:p>
            <a:r>
              <a:rPr lang="en-US" sz="2000" b="1">
                <a:solidFill>
                  <a:srgbClr val="FFFFFF"/>
                </a:solidFill>
                <a:effectLst>
                  <a:outerShdw blurRad="38100" dist="38100" dir="2700000" algn="tl">
                    <a:srgbClr val="000000"/>
                  </a:outerShdw>
                </a:effectLst>
                <a:latin typeface="Arial" pitchFamily="34" charset="0"/>
              </a:rPr>
              <a:t>USA</a:t>
            </a:r>
          </a:p>
        </p:txBody>
      </p:sp>
      <p:sp>
        <p:nvSpPr>
          <p:cNvPr id="289840" name="Rectangle 48"/>
          <p:cNvSpPr>
            <a:spLocks noChangeArrowheads="1"/>
          </p:cNvSpPr>
          <p:nvPr/>
        </p:nvSpPr>
        <p:spPr bwMode="auto">
          <a:xfrm>
            <a:off x="6718300" y="2352675"/>
            <a:ext cx="1338263" cy="400050"/>
          </a:xfrm>
          <a:prstGeom prst="rect">
            <a:avLst/>
          </a:prstGeom>
          <a:noFill/>
          <a:ln w="12700">
            <a:noFill/>
            <a:miter lim="800000"/>
            <a:headEnd type="none" w="sm" len="sm"/>
            <a:tailEnd type="none" w="sm" len="sm"/>
          </a:ln>
          <a:effectLst/>
        </p:spPr>
        <p:txBody>
          <a:bodyPr wrap="none">
            <a:spAutoFit/>
          </a:bodyPr>
          <a:lstStyle/>
          <a:p>
            <a:r>
              <a:rPr lang="en-US" sz="2000" b="1">
                <a:solidFill>
                  <a:srgbClr val="FFFFFF"/>
                </a:solidFill>
                <a:effectLst>
                  <a:outerShdw blurRad="38100" dist="38100" dir="2700000" algn="tl">
                    <a:srgbClr val="000000"/>
                  </a:outerShdw>
                </a:effectLst>
                <a:latin typeface="Arial" pitchFamily="34" charset="0"/>
              </a:rPr>
              <a:t>Engeland</a:t>
            </a:r>
          </a:p>
        </p:txBody>
      </p:sp>
      <p:sp>
        <p:nvSpPr>
          <p:cNvPr id="289841" name="Rectangle 49"/>
          <p:cNvSpPr>
            <a:spLocks noChangeArrowheads="1"/>
          </p:cNvSpPr>
          <p:nvPr/>
        </p:nvSpPr>
        <p:spPr bwMode="auto">
          <a:xfrm>
            <a:off x="7035800" y="2709863"/>
            <a:ext cx="1311275" cy="396875"/>
          </a:xfrm>
          <a:prstGeom prst="rect">
            <a:avLst/>
          </a:prstGeom>
          <a:noFill/>
          <a:ln w="12700">
            <a:noFill/>
            <a:miter lim="800000"/>
            <a:headEnd type="none" w="sm" len="sm"/>
            <a:tailEnd type="none" w="sm" len="sm"/>
          </a:ln>
          <a:effectLst/>
        </p:spPr>
        <p:txBody>
          <a:bodyPr wrap="none">
            <a:spAutoFit/>
          </a:bodyPr>
          <a:lstStyle/>
          <a:p>
            <a:r>
              <a:rPr lang="en-US" sz="2000" b="1">
                <a:solidFill>
                  <a:srgbClr val="FFFFFF"/>
                </a:solidFill>
                <a:effectLst>
                  <a:outerShdw blurRad="38100" dist="38100" dir="2700000" algn="tl">
                    <a:srgbClr val="000000"/>
                  </a:outerShdw>
                </a:effectLst>
                <a:latin typeface="Arial" pitchFamily="34" charset="0"/>
              </a:rPr>
              <a:t>Mauritius</a:t>
            </a:r>
          </a:p>
        </p:txBody>
      </p:sp>
      <p:sp>
        <p:nvSpPr>
          <p:cNvPr id="289842" name="Rectangle 50"/>
          <p:cNvSpPr>
            <a:spLocks noChangeArrowheads="1"/>
          </p:cNvSpPr>
          <p:nvPr/>
        </p:nvSpPr>
        <p:spPr bwMode="auto">
          <a:xfrm>
            <a:off x="7340600" y="3136900"/>
            <a:ext cx="1282700" cy="400050"/>
          </a:xfrm>
          <a:prstGeom prst="rect">
            <a:avLst/>
          </a:prstGeom>
          <a:noFill/>
          <a:ln w="12700">
            <a:noFill/>
            <a:miter lim="800000"/>
            <a:headEnd type="none" w="sm" len="sm"/>
            <a:tailEnd type="none" w="sm" len="sm"/>
          </a:ln>
          <a:effectLst/>
        </p:spPr>
        <p:txBody>
          <a:bodyPr wrap="none">
            <a:spAutoFit/>
          </a:bodyPr>
          <a:lstStyle/>
          <a:p>
            <a:r>
              <a:rPr lang="en-US" sz="2000" b="1">
                <a:solidFill>
                  <a:srgbClr val="FFFFFF"/>
                </a:solidFill>
                <a:effectLst>
                  <a:outerShdw blurRad="38100" dist="38100" dir="2700000" algn="tl">
                    <a:srgbClr val="000000"/>
                  </a:outerShdw>
                </a:effectLst>
                <a:latin typeface="Arial" pitchFamily="34" charset="0"/>
              </a:rPr>
              <a:t>Australie</a:t>
            </a:r>
          </a:p>
        </p:txBody>
      </p:sp>
      <p:sp>
        <p:nvSpPr>
          <p:cNvPr id="289843" name="Rectangle 51"/>
          <p:cNvSpPr>
            <a:spLocks noChangeArrowheads="1"/>
          </p:cNvSpPr>
          <p:nvPr/>
        </p:nvSpPr>
        <p:spPr bwMode="auto">
          <a:xfrm>
            <a:off x="7594600" y="3773488"/>
            <a:ext cx="1096963" cy="400050"/>
          </a:xfrm>
          <a:prstGeom prst="rect">
            <a:avLst/>
          </a:prstGeom>
          <a:noFill/>
          <a:ln w="12700">
            <a:noFill/>
            <a:miter lim="800000"/>
            <a:headEnd type="none" w="sm" len="sm"/>
            <a:tailEnd type="none" w="sm" len="sm"/>
          </a:ln>
          <a:effectLst/>
        </p:spPr>
        <p:txBody>
          <a:bodyPr wrap="none">
            <a:spAutoFit/>
          </a:bodyPr>
          <a:lstStyle/>
          <a:p>
            <a:r>
              <a:rPr lang="en-US" sz="2000" b="1">
                <a:solidFill>
                  <a:srgbClr val="FFFFFF"/>
                </a:solidFill>
                <a:effectLst>
                  <a:outerShdw blurRad="38100" dist="38100" dir="2700000" algn="tl">
                    <a:srgbClr val="000000"/>
                  </a:outerShdw>
                </a:effectLst>
                <a:latin typeface="Arial" pitchFamily="34" charset="0"/>
              </a:rPr>
              <a:t>Brazilie</a:t>
            </a:r>
          </a:p>
        </p:txBody>
      </p:sp>
      <p:sp>
        <p:nvSpPr>
          <p:cNvPr id="289844" name="Rectangle 52"/>
          <p:cNvSpPr>
            <a:spLocks noChangeArrowheads="1"/>
          </p:cNvSpPr>
          <p:nvPr/>
        </p:nvSpPr>
        <p:spPr bwMode="auto">
          <a:xfrm>
            <a:off x="222250" y="3402013"/>
            <a:ext cx="2120900" cy="915987"/>
          </a:xfrm>
          <a:prstGeom prst="rect">
            <a:avLst/>
          </a:prstGeom>
          <a:noFill/>
          <a:ln w="12700">
            <a:noFill/>
            <a:miter lim="800000"/>
            <a:headEnd type="none" w="sm" len="sm"/>
            <a:tailEnd type="none" w="sm" len="sm"/>
          </a:ln>
          <a:effectLst/>
        </p:spPr>
        <p:txBody>
          <a:bodyPr>
            <a:spAutoFit/>
          </a:bodyPr>
          <a:lstStyle/>
          <a:p>
            <a:pPr algn="ctr"/>
            <a:r>
              <a:rPr lang="en-US" sz="1800" b="1">
                <a:solidFill>
                  <a:srgbClr val="FFFFFF"/>
                </a:solidFill>
                <a:effectLst>
                  <a:outerShdw blurRad="38100" dist="38100" dir="2700000" algn="tl">
                    <a:srgbClr val="000000"/>
                  </a:outerShdw>
                </a:effectLst>
                <a:latin typeface="Arial" pitchFamily="34" charset="0"/>
              </a:rPr>
              <a:t>Bevolkings percentage BMI </a:t>
            </a:r>
            <a:r>
              <a:rPr lang="en-US" sz="1800" b="1" u="sng">
                <a:solidFill>
                  <a:srgbClr val="FFFFFF"/>
                </a:solidFill>
                <a:effectLst>
                  <a:outerShdw blurRad="38100" dist="38100" dir="2700000" algn="tl">
                    <a:srgbClr val="000000"/>
                  </a:outerShdw>
                </a:effectLst>
                <a:latin typeface="Arial" pitchFamily="34" charset="0"/>
              </a:rPr>
              <a:t>&gt;</a:t>
            </a:r>
            <a:r>
              <a:rPr lang="en-US" sz="1800" b="1">
                <a:solidFill>
                  <a:srgbClr val="FFFFFF"/>
                </a:solidFill>
                <a:effectLst>
                  <a:outerShdw blurRad="38100" dist="38100" dir="2700000" algn="tl">
                    <a:srgbClr val="000000"/>
                  </a:outerShdw>
                </a:effectLst>
                <a:latin typeface="Arial" pitchFamily="34" charset="0"/>
              </a:rPr>
              <a:t> 30kg/m</a:t>
            </a:r>
            <a:r>
              <a:rPr lang="en-US" sz="1800" b="1" baseline="30000">
                <a:solidFill>
                  <a:srgbClr val="FFFFFF"/>
                </a:solidFill>
                <a:effectLst>
                  <a:outerShdw blurRad="38100" dist="38100" dir="2700000" algn="tl">
                    <a:srgbClr val="000000"/>
                  </a:outerShdw>
                </a:effectLst>
                <a:latin typeface="Arial" pitchFamily="34" charset="0"/>
              </a:rPr>
              <a:t>2</a:t>
            </a:r>
            <a:endParaRPr lang="en-US" sz="1600" b="1">
              <a:solidFill>
                <a:srgbClr val="FFFFFF"/>
              </a:solidFill>
              <a:effectLst>
                <a:outerShdw blurRad="38100" dist="38100" dir="2700000" algn="tl">
                  <a:srgbClr val="000000"/>
                </a:outerShdw>
              </a:effectLst>
              <a:latin typeface="ReductilSansBold" pitchFamily="2" charset="0"/>
            </a:endParaRPr>
          </a:p>
        </p:txBody>
      </p:sp>
      <p:sp>
        <p:nvSpPr>
          <p:cNvPr id="23605" name="Line 53"/>
          <p:cNvSpPr>
            <a:spLocks noChangeShapeType="1"/>
          </p:cNvSpPr>
          <p:nvPr/>
        </p:nvSpPr>
        <p:spPr bwMode="auto">
          <a:xfrm flipV="1">
            <a:off x="2717800" y="2832100"/>
            <a:ext cx="0" cy="2197100"/>
          </a:xfrm>
          <a:prstGeom prst="line">
            <a:avLst/>
          </a:prstGeom>
          <a:noFill/>
          <a:ln w="25400">
            <a:solidFill>
              <a:schemeClr val="tx1"/>
            </a:solidFill>
            <a:round/>
            <a:headEnd type="none" w="sm" len="sm"/>
            <a:tailEnd type="none" w="sm" len="sm"/>
          </a:ln>
        </p:spPr>
        <p:txBody>
          <a:bodyPr wrap="none" anchor="ctr"/>
          <a:lstStyle/>
          <a:p>
            <a:endParaRPr lang="nl-NL"/>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304800"/>
            <a:ext cx="7772400" cy="1143000"/>
          </a:xfrm>
        </p:spPr>
        <p:txBody>
          <a:bodyPr/>
          <a:lstStyle/>
          <a:p>
            <a:r>
              <a:rPr lang="en-GB" smtClean="0">
                <a:solidFill>
                  <a:srgbClr val="FF0000"/>
                </a:solidFill>
                <a:latin typeface="Calibri" pitchFamily="34" charset="0"/>
              </a:rPr>
              <a:t>3 soorten Bariatrische Chirurgie</a:t>
            </a:r>
          </a:p>
        </p:txBody>
      </p:sp>
      <p:pic>
        <p:nvPicPr>
          <p:cNvPr id="67587" name="Picture 3" descr="adjustable-gastric-banding-diagram.jpg"/>
          <p:cNvPicPr>
            <a:picLocks noGrp="1" noChangeAspect="1"/>
          </p:cNvPicPr>
          <p:nvPr>
            <p:ph idx="1"/>
          </p:nvPr>
        </p:nvPicPr>
        <p:blipFill>
          <a:blip r:embed="rId3" cstate="print"/>
          <a:srcRect/>
          <a:stretch>
            <a:fillRect/>
          </a:stretch>
        </p:blipFill>
        <p:spPr>
          <a:xfrm>
            <a:off x="323850" y="1844675"/>
            <a:ext cx="2232025" cy="2232025"/>
          </a:xfrm>
          <a:noFill/>
        </p:spPr>
      </p:pic>
      <p:pic>
        <p:nvPicPr>
          <p:cNvPr id="67588" name="Picture 4" descr="roux-en-y-diagram.jpg"/>
          <p:cNvPicPr>
            <a:picLocks noChangeAspect="1"/>
          </p:cNvPicPr>
          <p:nvPr/>
        </p:nvPicPr>
        <p:blipFill>
          <a:blip r:embed="rId4" cstate="print"/>
          <a:srcRect/>
          <a:stretch>
            <a:fillRect/>
          </a:stretch>
        </p:blipFill>
        <p:spPr bwMode="auto">
          <a:xfrm>
            <a:off x="3243263" y="1811338"/>
            <a:ext cx="2913062" cy="2913062"/>
          </a:xfrm>
          <a:prstGeom prst="rect">
            <a:avLst/>
          </a:prstGeom>
          <a:noFill/>
          <a:ln w="9525">
            <a:noFill/>
            <a:miter lim="800000"/>
            <a:headEnd/>
            <a:tailEnd/>
          </a:ln>
        </p:spPr>
      </p:pic>
      <p:pic>
        <p:nvPicPr>
          <p:cNvPr id="67589" name="Picture 6" descr="laparoscopic-sleeve-gastrectomy-large.jpg"/>
          <p:cNvPicPr>
            <a:picLocks noChangeAspect="1"/>
          </p:cNvPicPr>
          <p:nvPr/>
        </p:nvPicPr>
        <p:blipFill>
          <a:blip r:embed="rId5" cstate="print"/>
          <a:srcRect/>
          <a:stretch>
            <a:fillRect/>
          </a:stretch>
        </p:blipFill>
        <p:spPr bwMode="auto">
          <a:xfrm>
            <a:off x="6888163" y="1944688"/>
            <a:ext cx="1644650" cy="2636837"/>
          </a:xfrm>
          <a:prstGeom prst="rect">
            <a:avLst/>
          </a:prstGeom>
          <a:noFill/>
          <a:ln w="9525">
            <a:noFill/>
            <a:miter lim="800000"/>
            <a:headEnd/>
            <a:tailEnd/>
          </a:ln>
        </p:spPr>
      </p:pic>
      <p:sp>
        <p:nvSpPr>
          <p:cNvPr id="67590" name="TextBox 7"/>
          <p:cNvSpPr txBox="1">
            <a:spLocks noChangeArrowheads="1"/>
          </p:cNvSpPr>
          <p:nvPr/>
        </p:nvSpPr>
        <p:spPr bwMode="auto">
          <a:xfrm>
            <a:off x="684213" y="1412875"/>
            <a:ext cx="1849437" cy="400050"/>
          </a:xfrm>
          <a:prstGeom prst="rect">
            <a:avLst/>
          </a:prstGeom>
          <a:noFill/>
          <a:ln w="9525">
            <a:noFill/>
            <a:miter lim="800000"/>
            <a:headEnd/>
            <a:tailEnd/>
          </a:ln>
        </p:spPr>
        <p:txBody>
          <a:bodyPr wrap="none">
            <a:spAutoFit/>
          </a:bodyPr>
          <a:lstStyle/>
          <a:p>
            <a:r>
              <a:rPr lang="en-GB">
                <a:latin typeface="Calibri" pitchFamily="34" charset="0"/>
              </a:rPr>
              <a:t>Gastric Banding</a:t>
            </a:r>
          </a:p>
        </p:txBody>
      </p:sp>
      <p:sp>
        <p:nvSpPr>
          <p:cNvPr id="67591" name="TextBox 8"/>
          <p:cNvSpPr txBox="1">
            <a:spLocks noChangeArrowheads="1"/>
          </p:cNvSpPr>
          <p:nvPr/>
        </p:nvSpPr>
        <p:spPr bwMode="auto">
          <a:xfrm>
            <a:off x="3779838" y="1373188"/>
            <a:ext cx="1714500" cy="400050"/>
          </a:xfrm>
          <a:prstGeom prst="rect">
            <a:avLst/>
          </a:prstGeom>
          <a:noFill/>
          <a:ln w="9525">
            <a:noFill/>
            <a:miter lim="800000"/>
            <a:headEnd/>
            <a:tailEnd/>
          </a:ln>
        </p:spPr>
        <p:txBody>
          <a:bodyPr wrap="none">
            <a:spAutoFit/>
          </a:bodyPr>
          <a:lstStyle/>
          <a:p>
            <a:r>
              <a:rPr lang="en-GB">
                <a:latin typeface="Calibri" pitchFamily="34" charset="0"/>
              </a:rPr>
              <a:t>Gastric Bypass</a:t>
            </a:r>
          </a:p>
        </p:txBody>
      </p:sp>
      <p:sp>
        <p:nvSpPr>
          <p:cNvPr id="67592" name="TextBox 9"/>
          <p:cNvSpPr txBox="1">
            <a:spLocks noChangeArrowheads="1"/>
          </p:cNvSpPr>
          <p:nvPr/>
        </p:nvSpPr>
        <p:spPr bwMode="auto">
          <a:xfrm>
            <a:off x="6673850" y="1412875"/>
            <a:ext cx="2287588" cy="400050"/>
          </a:xfrm>
          <a:prstGeom prst="rect">
            <a:avLst/>
          </a:prstGeom>
          <a:noFill/>
          <a:ln w="9525">
            <a:noFill/>
            <a:miter lim="800000"/>
            <a:headEnd/>
            <a:tailEnd/>
          </a:ln>
        </p:spPr>
        <p:txBody>
          <a:bodyPr wrap="none">
            <a:spAutoFit/>
          </a:bodyPr>
          <a:lstStyle/>
          <a:p>
            <a:r>
              <a:rPr lang="en-GB">
                <a:latin typeface="Calibri" pitchFamily="34" charset="0"/>
              </a:rPr>
              <a:t>Sleeve Gastrectomy</a:t>
            </a:r>
          </a:p>
        </p:txBody>
      </p:sp>
      <p:sp>
        <p:nvSpPr>
          <p:cNvPr id="67593" name="Rechthoek 9"/>
          <p:cNvSpPr>
            <a:spLocks noChangeArrowheads="1"/>
          </p:cNvSpPr>
          <p:nvPr/>
        </p:nvSpPr>
        <p:spPr bwMode="auto">
          <a:xfrm>
            <a:off x="2286000" y="5029200"/>
            <a:ext cx="4572000" cy="830263"/>
          </a:xfrm>
          <a:prstGeom prst="rect">
            <a:avLst/>
          </a:prstGeom>
          <a:noFill/>
          <a:ln w="9525">
            <a:noFill/>
            <a:miter lim="800000"/>
            <a:headEnd/>
            <a:tailEnd/>
          </a:ln>
        </p:spPr>
        <p:txBody>
          <a:bodyPr>
            <a:spAutoFit/>
          </a:bodyPr>
          <a:lstStyle/>
          <a:p>
            <a:r>
              <a:rPr lang="en-GB">
                <a:solidFill>
                  <a:schemeClr val="tx2"/>
                </a:solidFill>
                <a:latin typeface="Calibri" pitchFamily="34" charset="0"/>
              </a:rPr>
              <a:t>Roux-en Y Gastric Bypass (RYGBP)</a:t>
            </a:r>
            <a:br>
              <a:rPr lang="en-GB">
                <a:solidFill>
                  <a:schemeClr val="tx2"/>
                </a:solidFill>
                <a:latin typeface="Calibri" pitchFamily="34" charset="0"/>
              </a:rPr>
            </a:br>
            <a:r>
              <a:rPr lang="en-GB">
                <a:solidFill>
                  <a:schemeClr val="tx2"/>
                </a:solidFill>
                <a:latin typeface="Calibri" pitchFamily="34" charset="0"/>
              </a:rPr>
              <a:t>          ‘Gouden standaard’</a:t>
            </a:r>
            <a:endParaRPr lang="nl-NL">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3"/>
          <p:cNvSpPr>
            <a:spLocks noGrp="1"/>
          </p:cNvSpPr>
          <p:nvPr>
            <p:ph type="title"/>
          </p:nvPr>
        </p:nvSpPr>
        <p:spPr>
          <a:xfrm>
            <a:off x="685800" y="0"/>
            <a:ext cx="7772400" cy="1143000"/>
          </a:xfrm>
        </p:spPr>
        <p:txBody>
          <a:bodyPr/>
          <a:lstStyle/>
          <a:p>
            <a:r>
              <a:rPr lang="nl-NL" smtClean="0"/>
              <a:t>Monosaccharide en lipidenopname in darm</a:t>
            </a:r>
          </a:p>
        </p:txBody>
      </p:sp>
      <p:pic>
        <p:nvPicPr>
          <p:cNvPr id="68611" name="Picture 2"/>
          <p:cNvPicPr>
            <a:picLocks noChangeAspect="1" noChangeArrowheads="1"/>
          </p:cNvPicPr>
          <p:nvPr/>
        </p:nvPicPr>
        <p:blipFill>
          <a:blip r:embed="rId3" cstate="print"/>
          <a:srcRect l="15190"/>
          <a:stretch>
            <a:fillRect/>
          </a:stretch>
        </p:blipFill>
        <p:spPr bwMode="auto">
          <a:xfrm>
            <a:off x="1828800" y="1484313"/>
            <a:ext cx="4340225" cy="5373687"/>
          </a:xfrm>
          <a:prstGeom prst="rect">
            <a:avLst/>
          </a:prstGeom>
          <a:noFill/>
          <a:ln w="9525">
            <a:noFill/>
            <a:miter lim="800000"/>
            <a:headEnd/>
            <a:tailEnd/>
          </a:ln>
        </p:spPr>
      </p:pic>
      <p:sp>
        <p:nvSpPr>
          <p:cNvPr id="6" name="Oval 7"/>
          <p:cNvSpPr>
            <a:spLocks noChangeArrowheads="1"/>
          </p:cNvSpPr>
          <p:nvPr/>
        </p:nvSpPr>
        <p:spPr bwMode="auto">
          <a:xfrm>
            <a:off x="1676400" y="2514600"/>
            <a:ext cx="4343400" cy="1981200"/>
          </a:xfrm>
          <a:prstGeom prst="ellipse">
            <a:avLst/>
          </a:prstGeom>
          <a:noFill/>
          <a:ln w="76200" cmpd="sng">
            <a:solidFill>
              <a:srgbClr val="FF4013"/>
            </a:solidFill>
            <a:round/>
            <a:headEnd/>
            <a:tailEnd/>
          </a:ln>
          <a:effectLst>
            <a:prstShdw prst="shdw17" dist="17961" dir="2700000">
              <a:schemeClr val="bg2">
                <a:gamma/>
                <a:shade val="60000"/>
                <a:invGamma/>
                <a:alpha val="74998"/>
              </a:schemeClr>
            </a:prstShdw>
          </a:effectLst>
        </p:spPr>
        <p:txBody>
          <a:bodyPr wrap="none" anchor="ctr"/>
          <a:lstStyle/>
          <a:p>
            <a:endParaRPr lang="nl-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cstate="print"/>
          <a:srcRect/>
          <a:stretch>
            <a:fillRect/>
          </a:stretch>
        </p:blipFill>
        <p:spPr bwMode="auto">
          <a:xfrm>
            <a:off x="304800" y="1524000"/>
            <a:ext cx="6667500" cy="4854575"/>
          </a:xfrm>
          <a:prstGeom prst="rect">
            <a:avLst/>
          </a:prstGeom>
          <a:noFill/>
          <a:ln w="9525">
            <a:noFill/>
            <a:miter lim="800000"/>
            <a:headEnd/>
            <a:tailEnd/>
          </a:ln>
        </p:spPr>
      </p:pic>
      <p:sp>
        <p:nvSpPr>
          <p:cNvPr id="69635" name="Rectangle 2"/>
          <p:cNvSpPr>
            <a:spLocks noGrp="1" noChangeArrowheads="1"/>
          </p:cNvSpPr>
          <p:nvPr>
            <p:ph type="title"/>
          </p:nvPr>
        </p:nvSpPr>
        <p:spPr>
          <a:xfrm>
            <a:off x="685800" y="0"/>
            <a:ext cx="7772400" cy="1143000"/>
          </a:xfrm>
        </p:spPr>
        <p:txBody>
          <a:bodyPr/>
          <a:lstStyle/>
          <a:p>
            <a:pPr eaLnBrk="1" hangingPunct="1"/>
            <a:r>
              <a:rPr lang="en-GB" smtClean="0">
                <a:solidFill>
                  <a:schemeClr val="tx2"/>
                </a:solidFill>
                <a:latin typeface="Calibri" pitchFamily="34" charset="0"/>
              </a:rPr>
              <a:t>Gewichtseffecten dieet versus Bariatrische Chirurgie </a:t>
            </a:r>
            <a:r>
              <a:rPr lang="en-GB" smtClean="0">
                <a:solidFill>
                  <a:schemeClr val="tx2"/>
                </a:solidFill>
              </a:rPr>
              <a:t/>
            </a:r>
            <a:br>
              <a:rPr lang="en-GB" smtClean="0">
                <a:solidFill>
                  <a:schemeClr val="tx2"/>
                </a:solidFill>
              </a:rPr>
            </a:br>
            <a:endParaRPr lang="en-US" sz="2400" smtClean="0">
              <a:solidFill>
                <a:schemeClr val="tx2"/>
              </a:solidFill>
            </a:endParaRPr>
          </a:p>
        </p:txBody>
      </p:sp>
      <p:sp>
        <p:nvSpPr>
          <p:cNvPr id="69636" name="Text Box 6"/>
          <p:cNvSpPr txBox="1">
            <a:spLocks noChangeArrowheads="1"/>
          </p:cNvSpPr>
          <p:nvPr/>
        </p:nvSpPr>
        <p:spPr bwMode="auto">
          <a:xfrm>
            <a:off x="7010400" y="1905000"/>
            <a:ext cx="792163" cy="304800"/>
          </a:xfrm>
          <a:prstGeom prst="rect">
            <a:avLst/>
          </a:prstGeom>
          <a:noFill/>
          <a:ln w="9525">
            <a:noFill/>
            <a:miter lim="800000"/>
            <a:headEnd/>
            <a:tailEnd/>
          </a:ln>
        </p:spPr>
        <p:txBody>
          <a:bodyPr>
            <a:spAutoFit/>
          </a:bodyPr>
          <a:lstStyle/>
          <a:p>
            <a:pPr algn="ctr">
              <a:spcBef>
                <a:spcPct val="50000"/>
              </a:spcBef>
            </a:pPr>
            <a:r>
              <a:rPr lang="en-GB" sz="1400">
                <a:cs typeface="Arial" pitchFamily="34" charset="0"/>
              </a:rPr>
              <a:t>± 2%</a:t>
            </a:r>
          </a:p>
        </p:txBody>
      </p:sp>
      <p:sp>
        <p:nvSpPr>
          <p:cNvPr id="69637" name="Text Box 7"/>
          <p:cNvSpPr txBox="1">
            <a:spLocks noChangeArrowheads="1"/>
          </p:cNvSpPr>
          <p:nvPr/>
        </p:nvSpPr>
        <p:spPr bwMode="auto">
          <a:xfrm>
            <a:off x="6934200" y="2971800"/>
            <a:ext cx="892175" cy="304800"/>
          </a:xfrm>
          <a:prstGeom prst="rect">
            <a:avLst/>
          </a:prstGeom>
          <a:noFill/>
          <a:ln w="9525">
            <a:noFill/>
            <a:miter lim="800000"/>
            <a:headEnd/>
            <a:tailEnd/>
          </a:ln>
        </p:spPr>
        <p:txBody>
          <a:bodyPr>
            <a:spAutoFit/>
          </a:bodyPr>
          <a:lstStyle/>
          <a:p>
            <a:pPr algn="ctr">
              <a:spcBef>
                <a:spcPct val="50000"/>
              </a:spcBef>
            </a:pPr>
            <a:r>
              <a:rPr lang="en-GB" sz="1400">
                <a:cs typeface="Arial" pitchFamily="34" charset="0"/>
              </a:rPr>
              <a:t>-14%</a:t>
            </a:r>
          </a:p>
        </p:txBody>
      </p:sp>
      <p:sp>
        <p:nvSpPr>
          <p:cNvPr id="69638" name="Text Box 8"/>
          <p:cNvSpPr txBox="1">
            <a:spLocks noChangeArrowheads="1"/>
          </p:cNvSpPr>
          <p:nvPr/>
        </p:nvSpPr>
        <p:spPr bwMode="auto">
          <a:xfrm>
            <a:off x="6858000" y="3505200"/>
            <a:ext cx="1030288" cy="304800"/>
          </a:xfrm>
          <a:prstGeom prst="rect">
            <a:avLst/>
          </a:prstGeom>
          <a:noFill/>
          <a:ln w="9525">
            <a:noFill/>
            <a:miter lim="800000"/>
            <a:headEnd/>
            <a:tailEnd/>
          </a:ln>
        </p:spPr>
        <p:txBody>
          <a:bodyPr>
            <a:spAutoFit/>
          </a:bodyPr>
          <a:lstStyle/>
          <a:p>
            <a:pPr algn="ctr">
              <a:spcBef>
                <a:spcPct val="50000"/>
              </a:spcBef>
            </a:pPr>
            <a:r>
              <a:rPr lang="en-GB" sz="1400">
                <a:cs typeface="Arial" pitchFamily="34" charset="0"/>
              </a:rPr>
              <a:t>-16%</a:t>
            </a:r>
          </a:p>
        </p:txBody>
      </p:sp>
      <p:sp>
        <p:nvSpPr>
          <p:cNvPr id="69639" name="Text Box 9"/>
          <p:cNvSpPr txBox="1">
            <a:spLocks noChangeArrowheads="1"/>
          </p:cNvSpPr>
          <p:nvPr/>
        </p:nvSpPr>
        <p:spPr bwMode="auto">
          <a:xfrm>
            <a:off x="7010400" y="4343400"/>
            <a:ext cx="733425" cy="304800"/>
          </a:xfrm>
          <a:prstGeom prst="rect">
            <a:avLst/>
          </a:prstGeom>
          <a:noFill/>
          <a:ln w="9525">
            <a:noFill/>
            <a:miter lim="800000"/>
            <a:headEnd/>
            <a:tailEnd/>
          </a:ln>
        </p:spPr>
        <p:txBody>
          <a:bodyPr>
            <a:spAutoFit/>
          </a:bodyPr>
          <a:lstStyle/>
          <a:p>
            <a:pPr algn="ctr">
              <a:spcBef>
                <a:spcPct val="50000"/>
              </a:spcBef>
            </a:pPr>
            <a:r>
              <a:rPr lang="en-GB" sz="1400">
                <a:cs typeface="Arial" pitchFamily="34" charset="0"/>
              </a:rPr>
              <a:t>-25%</a:t>
            </a:r>
          </a:p>
        </p:txBody>
      </p:sp>
      <p:sp>
        <p:nvSpPr>
          <p:cNvPr id="69640" name="Rechthoek 3"/>
          <p:cNvSpPr>
            <a:spLocks noChangeArrowheads="1"/>
          </p:cNvSpPr>
          <p:nvPr/>
        </p:nvSpPr>
        <p:spPr bwMode="auto">
          <a:xfrm>
            <a:off x="3429000" y="6519863"/>
            <a:ext cx="3827463" cy="338137"/>
          </a:xfrm>
          <a:prstGeom prst="rect">
            <a:avLst/>
          </a:prstGeom>
          <a:noFill/>
          <a:ln w="9525">
            <a:noFill/>
            <a:miter lim="800000"/>
            <a:headEnd/>
            <a:tailEnd/>
          </a:ln>
        </p:spPr>
        <p:txBody>
          <a:bodyPr wrap="none">
            <a:spAutoFit/>
          </a:bodyPr>
          <a:lstStyle/>
          <a:p>
            <a:r>
              <a:rPr lang="nl-NL" sz="1600"/>
              <a:t>Swedish Obese Subjects Study: NEJM 2007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smtClean="0">
                <a:solidFill>
                  <a:schemeClr val="tx2"/>
                </a:solidFill>
                <a:latin typeface="Calibri" pitchFamily="34" charset="0"/>
              </a:rPr>
              <a:t>DM &amp; Bariatrische Chirurgie</a:t>
            </a:r>
          </a:p>
        </p:txBody>
      </p:sp>
      <p:sp>
        <p:nvSpPr>
          <p:cNvPr id="71683" name="Content Placeholder 2"/>
          <p:cNvSpPr>
            <a:spLocks noGrp="1"/>
          </p:cNvSpPr>
          <p:nvPr>
            <p:ph idx="1"/>
          </p:nvPr>
        </p:nvSpPr>
        <p:spPr/>
        <p:txBody>
          <a:bodyPr/>
          <a:lstStyle/>
          <a:p>
            <a:r>
              <a:rPr lang="en-GB" smtClean="0">
                <a:solidFill>
                  <a:schemeClr val="tx1"/>
                </a:solidFill>
                <a:latin typeface="Calibri" pitchFamily="34" charset="0"/>
              </a:rPr>
              <a:t>Verscheidene studies laten zien dat DM2 patienten binnen 2dgn tot 1 week vrij zijn van insuline/ orale medicatie</a:t>
            </a:r>
          </a:p>
          <a:p>
            <a:endParaRPr lang="en-GB" smtClean="0">
              <a:solidFill>
                <a:schemeClr val="tx1"/>
              </a:solidFill>
              <a:latin typeface="Calibri" pitchFamily="34" charset="0"/>
            </a:endParaRPr>
          </a:p>
          <a:p>
            <a:r>
              <a:rPr lang="en-GB" smtClean="0">
                <a:solidFill>
                  <a:schemeClr val="tx1"/>
                </a:solidFill>
                <a:latin typeface="Calibri" pitchFamily="34" charset="0"/>
              </a:rPr>
              <a:t>Effect houdt jarenlang aan en lijkt kosteneffectief (2000 euro per ingreep) </a:t>
            </a:r>
          </a:p>
          <a:p>
            <a:endParaRPr lang="en-GB" smtClean="0">
              <a:solidFill>
                <a:schemeClr val="tx1"/>
              </a:solidFill>
              <a:latin typeface="Calibri" pitchFamily="34" charset="0"/>
            </a:endParaRPr>
          </a:p>
          <a:p>
            <a:r>
              <a:rPr lang="en-US" smtClean="0">
                <a:solidFill>
                  <a:schemeClr val="tx1"/>
                </a:solidFill>
                <a:latin typeface="Calibri" pitchFamily="34" charset="0"/>
              </a:rPr>
              <a:t>Nadelen: life-style changes (bijna niets meer kunnen eten), vitamine suppletie and levenslange follow up (psychologisch).</a:t>
            </a:r>
            <a:r>
              <a:rPr lang="en-GB" smtClean="0">
                <a:solidFill>
                  <a:schemeClr val="tx1"/>
                </a:solidFill>
                <a:latin typeface="Calibri"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nl-NL" sz="4000" smtClean="0">
                <a:solidFill>
                  <a:schemeClr val="tx2"/>
                </a:solidFill>
              </a:rPr>
              <a:t>HVZ risico na bariatrische chirurgie</a:t>
            </a:r>
          </a:p>
        </p:txBody>
      </p:sp>
      <p:sp>
        <p:nvSpPr>
          <p:cNvPr id="72707" name="Tijdelijke aanduiding voor inhoud 2"/>
          <p:cNvSpPr>
            <a:spLocks noGrp="1"/>
          </p:cNvSpPr>
          <p:nvPr>
            <p:ph sz="half" idx="1"/>
          </p:nvPr>
        </p:nvSpPr>
        <p:spPr/>
        <p:txBody>
          <a:bodyPr/>
          <a:lstStyle/>
          <a:p>
            <a:r>
              <a:rPr lang="nl-NL" smtClean="0">
                <a:solidFill>
                  <a:schemeClr val="tx1"/>
                </a:solidFill>
              </a:rPr>
              <a:t>HVZ gerelateerde doden 50% risicoreductie in obese patienten</a:t>
            </a:r>
          </a:p>
          <a:p>
            <a:endParaRPr lang="nl-NL" smtClean="0">
              <a:solidFill>
                <a:schemeClr val="tx1"/>
              </a:solidFill>
            </a:endParaRPr>
          </a:p>
          <a:p>
            <a:r>
              <a:rPr lang="nl-NL" smtClean="0">
                <a:solidFill>
                  <a:schemeClr val="tx1"/>
                </a:solidFill>
              </a:rPr>
              <a:t>1% OK complicaties</a:t>
            </a:r>
          </a:p>
          <a:p>
            <a:endParaRPr lang="nl-NL" smtClean="0">
              <a:solidFill>
                <a:schemeClr val="tx1"/>
              </a:solidFill>
            </a:endParaRPr>
          </a:p>
          <a:p>
            <a:pPr>
              <a:buFontTx/>
              <a:buNone/>
            </a:pPr>
            <a:r>
              <a:rPr lang="nl-NL" b="1" smtClean="0">
                <a:solidFill>
                  <a:schemeClr val="tx2"/>
                </a:solidFill>
              </a:rPr>
              <a:t>NNT voor HVZ=23</a:t>
            </a:r>
            <a:r>
              <a:rPr lang="nl-NL" b="1" smtClean="0">
                <a:solidFill>
                  <a:schemeClr val="tx1"/>
                </a:solidFill>
              </a:rPr>
              <a:t> </a:t>
            </a:r>
          </a:p>
        </p:txBody>
      </p:sp>
      <p:sp>
        <p:nvSpPr>
          <p:cNvPr id="72708" name="Tijdelijke aanduiding voor inhoud 6"/>
          <p:cNvSpPr>
            <a:spLocks noGrp="1"/>
          </p:cNvSpPr>
          <p:nvPr>
            <p:ph sz="half" idx="2"/>
          </p:nvPr>
        </p:nvSpPr>
        <p:spPr/>
        <p:txBody>
          <a:bodyPr/>
          <a:lstStyle/>
          <a:p>
            <a:endParaRPr lang="nl-NL" smtClean="0"/>
          </a:p>
        </p:txBody>
      </p:sp>
      <p:pic>
        <p:nvPicPr>
          <p:cNvPr id="72709" name="Picture 4"/>
          <p:cNvPicPr>
            <a:picLocks noChangeAspect="1" noChangeArrowheads="1"/>
          </p:cNvPicPr>
          <p:nvPr/>
        </p:nvPicPr>
        <p:blipFill>
          <a:blip r:embed="rId3" cstate="print"/>
          <a:srcRect/>
          <a:stretch>
            <a:fillRect/>
          </a:stretch>
        </p:blipFill>
        <p:spPr bwMode="auto">
          <a:xfrm>
            <a:off x="4419600" y="1981200"/>
            <a:ext cx="4724400" cy="3733800"/>
          </a:xfrm>
          <a:prstGeom prst="rect">
            <a:avLst/>
          </a:prstGeom>
          <a:noFill/>
          <a:ln w="9525">
            <a:noFill/>
            <a:miter lim="800000"/>
            <a:headEnd/>
            <a:tailEnd/>
          </a:ln>
        </p:spPr>
      </p:pic>
      <p:sp>
        <p:nvSpPr>
          <p:cNvPr id="72710" name="Rechthoek 3"/>
          <p:cNvSpPr>
            <a:spLocks noChangeArrowheads="1"/>
          </p:cNvSpPr>
          <p:nvPr/>
        </p:nvSpPr>
        <p:spPr bwMode="auto">
          <a:xfrm>
            <a:off x="5219700" y="6400800"/>
            <a:ext cx="2719388" cy="461963"/>
          </a:xfrm>
          <a:prstGeom prst="rect">
            <a:avLst/>
          </a:prstGeom>
          <a:noFill/>
          <a:ln w="9525">
            <a:noFill/>
            <a:miter lim="800000"/>
            <a:headEnd/>
            <a:tailEnd/>
          </a:ln>
        </p:spPr>
        <p:txBody>
          <a:bodyPr wrap="none">
            <a:spAutoFit/>
          </a:bodyPr>
          <a:lstStyle/>
          <a:p>
            <a:r>
              <a:rPr lang="nl-NL"/>
              <a:t>Adams, NEJM 2007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22337"/>
          </a:xfrm>
        </p:spPr>
        <p:txBody>
          <a:bodyPr/>
          <a:lstStyle/>
          <a:p>
            <a:r>
              <a:rPr lang="en-GB" smtClean="0">
                <a:solidFill>
                  <a:schemeClr val="tx2"/>
                </a:solidFill>
                <a:latin typeface="Calibri" pitchFamily="34" charset="0"/>
              </a:rPr>
              <a:t>Statement Internationale Diabetes Federatie april 2011</a:t>
            </a:r>
          </a:p>
        </p:txBody>
      </p:sp>
      <p:sp>
        <p:nvSpPr>
          <p:cNvPr id="74755" name="Content Placeholder 2"/>
          <p:cNvSpPr>
            <a:spLocks noGrp="1"/>
          </p:cNvSpPr>
          <p:nvPr>
            <p:ph idx="1"/>
          </p:nvPr>
        </p:nvSpPr>
        <p:spPr>
          <a:xfrm>
            <a:off x="457200" y="1412875"/>
            <a:ext cx="8229600" cy="4713288"/>
          </a:xfrm>
        </p:spPr>
        <p:txBody>
          <a:bodyPr/>
          <a:lstStyle/>
          <a:p>
            <a:r>
              <a:rPr lang="en-GB" sz="2000" smtClean="0">
                <a:solidFill>
                  <a:schemeClr val="tx1"/>
                </a:solidFill>
                <a:latin typeface="Calibri" pitchFamily="34" charset="0"/>
              </a:rPr>
              <a:t>Bariatrische chirurgie is geaccepteerd behandelingsmodaliteit voor DM2 alsook obesitas indien medicatie/dieet inadequaat bij patienten met </a:t>
            </a:r>
            <a:r>
              <a:rPr lang="en-GB" sz="2000" b="1" smtClean="0">
                <a:solidFill>
                  <a:schemeClr val="tx1"/>
                </a:solidFill>
                <a:latin typeface="Calibri" pitchFamily="34" charset="0"/>
              </a:rPr>
              <a:t>BMI &gt; 35 kg/m2</a:t>
            </a:r>
          </a:p>
          <a:p>
            <a:pPr>
              <a:buFontTx/>
              <a:buNone/>
            </a:pPr>
            <a:endParaRPr lang="en-GB" smtClean="0">
              <a:solidFill>
                <a:schemeClr val="tx1"/>
              </a:solidFill>
              <a:latin typeface="Calibri" pitchFamily="34" charset="0"/>
            </a:endParaRPr>
          </a:p>
          <a:p>
            <a:pPr>
              <a:buFontTx/>
              <a:buNone/>
            </a:pPr>
            <a:endParaRPr lang="en-GB" smtClean="0">
              <a:solidFill>
                <a:schemeClr val="tx1"/>
              </a:solidFill>
              <a:latin typeface="Calibri" pitchFamily="34" charset="0"/>
            </a:endParaRPr>
          </a:p>
          <a:p>
            <a:r>
              <a:rPr lang="en-GB" sz="2000" smtClean="0">
                <a:solidFill>
                  <a:schemeClr val="tx1"/>
                </a:solidFill>
                <a:latin typeface="Calibri" pitchFamily="34" charset="0"/>
              </a:rPr>
              <a:t>Bariatrische chirurgie ook optie voor obese patienten </a:t>
            </a:r>
            <a:r>
              <a:rPr lang="en-GB" sz="2000" b="1" smtClean="0">
                <a:solidFill>
                  <a:schemeClr val="tx1"/>
                </a:solidFill>
                <a:latin typeface="Calibri" pitchFamily="34" charset="0"/>
              </a:rPr>
              <a:t>(BMI 30-35 kg/m2) </a:t>
            </a:r>
            <a:r>
              <a:rPr lang="en-GB" sz="2000" smtClean="0">
                <a:solidFill>
                  <a:schemeClr val="tx1"/>
                </a:solidFill>
                <a:latin typeface="Calibri" pitchFamily="34" charset="0"/>
              </a:rPr>
              <a:t>met/zonder DM die niet adequaat medicamenteus behandeld kunnen worden, specifiek in aanwezigheid van major HVZ risicofactoren ! </a:t>
            </a:r>
          </a:p>
          <a:p>
            <a:endParaRPr lang="en-GB" sz="2000" smtClean="0">
              <a:latin typeface="Calibri" pitchFamily="34" charset="0"/>
            </a:endParaRPr>
          </a:p>
          <a:p>
            <a:endParaRPr lang="en-GB" smtClean="0">
              <a:latin typeface="Calibri" pitchFamily="34" charset="0"/>
            </a:endParaRPr>
          </a:p>
        </p:txBody>
      </p:sp>
      <p:pic>
        <p:nvPicPr>
          <p:cNvPr id="74756" name="Picture 2"/>
          <p:cNvPicPr>
            <a:picLocks noChangeAspect="1" noChangeArrowheads="1"/>
          </p:cNvPicPr>
          <p:nvPr/>
        </p:nvPicPr>
        <p:blipFill>
          <a:blip r:embed="rId3" cstate="print"/>
          <a:srcRect/>
          <a:stretch>
            <a:fillRect/>
          </a:stretch>
        </p:blipFill>
        <p:spPr bwMode="auto">
          <a:xfrm>
            <a:off x="3276600" y="5029200"/>
            <a:ext cx="1987550" cy="73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a:noFill/>
        </p:spPr>
        <p:txBody>
          <a:bodyPr/>
          <a:lstStyle/>
          <a:p>
            <a:r>
              <a:rPr lang="en-US" sz="4000" smtClean="0">
                <a:solidFill>
                  <a:schemeClr val="tx2"/>
                </a:solidFill>
              </a:rPr>
              <a:t>Take home messages</a:t>
            </a:r>
          </a:p>
        </p:txBody>
      </p:sp>
      <p:sp>
        <p:nvSpPr>
          <p:cNvPr id="75779" name="Rectangle 3"/>
          <p:cNvSpPr>
            <a:spLocks noChangeArrowheads="1"/>
          </p:cNvSpPr>
          <p:nvPr>
            <p:ph type="body" idx="1"/>
          </p:nvPr>
        </p:nvSpPr>
        <p:spPr>
          <a:xfrm>
            <a:off x="381000" y="609600"/>
            <a:ext cx="8763000" cy="5257800"/>
          </a:xfrm>
          <a:noFill/>
        </p:spPr>
        <p:txBody>
          <a:bodyPr/>
          <a:lstStyle/>
          <a:p>
            <a:r>
              <a:rPr lang="en-US" sz="2400" smtClean="0">
                <a:solidFill>
                  <a:schemeClr val="tx1"/>
                </a:solidFill>
                <a:latin typeface="Calibri" pitchFamily="34" charset="0"/>
              </a:rPr>
              <a:t>Diabetes mellitus verhoogd risico op HVZ en ACS met grote NNTs.</a:t>
            </a:r>
          </a:p>
          <a:p>
            <a:pPr>
              <a:buFontTx/>
              <a:buNone/>
            </a:pPr>
            <a:endParaRPr lang="en-US" sz="2400" smtClean="0">
              <a:solidFill>
                <a:schemeClr val="tx1"/>
              </a:solidFill>
              <a:latin typeface="Calibri" pitchFamily="34" charset="0"/>
            </a:endParaRPr>
          </a:p>
          <a:p>
            <a:r>
              <a:rPr lang="en-US" sz="2400" b="1" smtClean="0">
                <a:solidFill>
                  <a:schemeClr val="tx2"/>
                </a:solidFill>
                <a:latin typeface="Calibri" pitchFamily="34" charset="0"/>
              </a:rPr>
              <a:t>LDL Cholesterol verlaging en glycemische regulatie</a:t>
            </a:r>
            <a:r>
              <a:rPr lang="en-US" sz="2400" b="1" smtClean="0">
                <a:solidFill>
                  <a:schemeClr val="tx1"/>
                </a:solidFill>
                <a:latin typeface="Calibri" pitchFamily="34" charset="0"/>
              </a:rPr>
              <a:t> </a:t>
            </a:r>
            <a:r>
              <a:rPr lang="en-US" sz="2400" smtClean="0">
                <a:solidFill>
                  <a:schemeClr val="tx1"/>
                </a:solidFill>
                <a:latin typeface="Calibri" pitchFamily="34" charset="0"/>
              </a:rPr>
              <a:t>meest effectief bij DM in huidige primaire preventie HVZ setting</a:t>
            </a:r>
          </a:p>
          <a:p>
            <a:endParaRPr lang="en-US" sz="2400" smtClean="0">
              <a:solidFill>
                <a:schemeClr val="tx1"/>
              </a:solidFill>
              <a:latin typeface="Calibri" pitchFamily="34" charset="0"/>
            </a:endParaRPr>
          </a:p>
          <a:p>
            <a:r>
              <a:rPr lang="en-US" sz="2400" smtClean="0">
                <a:solidFill>
                  <a:schemeClr val="tx1"/>
                </a:solidFill>
                <a:latin typeface="Calibri" pitchFamily="34" charset="0"/>
              </a:rPr>
              <a:t>Homeostase model impliceert meer radicale ingrepen om bij  groeiende DM patientenpopulatie adequate preventieve zorg te bieden</a:t>
            </a:r>
          </a:p>
          <a:p>
            <a:endParaRPr lang="en-US" sz="2400" smtClean="0">
              <a:solidFill>
                <a:schemeClr val="tx1"/>
              </a:solidFill>
              <a:latin typeface="Calibri" pitchFamily="34" charset="0"/>
            </a:endParaRPr>
          </a:p>
          <a:p>
            <a:r>
              <a:rPr lang="en-US" sz="2400" smtClean="0">
                <a:solidFill>
                  <a:schemeClr val="tx1"/>
                </a:solidFill>
                <a:latin typeface="Calibri" pitchFamily="34" charset="0"/>
              </a:rPr>
              <a:t>Bariatrische chirurgie (relatief goedkoop/veilig met goed lange termijnseffecten op HVZ risico reductie) lijkt een optie om deze spiraal te doorbreken  </a:t>
            </a:r>
          </a:p>
          <a:p>
            <a:endParaRPr lang="en-US" sz="2400" smtClean="0">
              <a:solidFill>
                <a:schemeClr val="tx1"/>
              </a:solidFill>
              <a:latin typeface="Calibri" pitchFamily="34" charset="0"/>
            </a:endParaRPr>
          </a:p>
          <a:p>
            <a:r>
              <a:rPr lang="en-US" sz="2400" smtClean="0">
                <a:solidFill>
                  <a:schemeClr val="tx1"/>
                </a:solidFill>
                <a:latin typeface="Calibri" pitchFamily="34" charset="0"/>
              </a:rPr>
              <a:t>Lange termijn RCTs die verschillende  operatie technieken en cardiovasculaire outcome prospectief vergelijken zijn onderweg! </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ppack 7"/>
          <p:cNvPicPr>
            <a:picLocks noChangeAspect="1" noChangeArrowheads="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0" y="304800"/>
            <a:ext cx="9394825" cy="539750"/>
          </a:xfrm>
          <a:prstGeom prst="rect">
            <a:avLst/>
          </a:prstGeom>
          <a:noFill/>
          <a:ln w="12700">
            <a:noFill/>
            <a:miter lim="800000"/>
            <a:headEnd/>
            <a:tailEnd/>
          </a:ln>
        </p:spPr>
        <p:txBody>
          <a:bodyPr wrap="none" lIns="66675" tIns="26987" rIns="66675" bIns="26987">
            <a:spAutoFit/>
          </a:bodyPr>
          <a:lstStyle/>
          <a:p>
            <a:pPr algn="ctr" defTabSz="958850">
              <a:lnSpc>
                <a:spcPct val="85000"/>
              </a:lnSpc>
            </a:pPr>
            <a:r>
              <a:rPr lang="en-US" sz="3600" b="1">
                <a:solidFill>
                  <a:srgbClr val="FFCC66"/>
                </a:solidFill>
                <a:latin typeface="Arial" pitchFamily="34" charset="0"/>
              </a:rPr>
              <a:t>Leeftijd en HVZ risico (%) bij DM patienten</a:t>
            </a:r>
            <a:endParaRPr lang="en-US" sz="3600" b="1">
              <a:solidFill>
                <a:srgbClr val="FFCC66"/>
              </a:solidFill>
              <a:latin typeface="Helvetica" charset="0"/>
            </a:endParaRPr>
          </a:p>
        </p:txBody>
      </p:sp>
      <p:sp>
        <p:nvSpPr>
          <p:cNvPr id="26627" name="Text Box 3"/>
          <p:cNvSpPr txBox="1">
            <a:spLocks noChangeArrowheads="1"/>
          </p:cNvSpPr>
          <p:nvPr/>
        </p:nvSpPr>
        <p:spPr bwMode="auto">
          <a:xfrm>
            <a:off x="4162425" y="6550025"/>
            <a:ext cx="4981575" cy="307975"/>
          </a:xfrm>
          <a:prstGeom prst="rect">
            <a:avLst/>
          </a:prstGeom>
          <a:noFill/>
          <a:ln w="12700">
            <a:noFill/>
            <a:miter lim="800000"/>
            <a:headEnd/>
            <a:tailEnd/>
          </a:ln>
        </p:spPr>
        <p:txBody>
          <a:bodyPr>
            <a:spAutoFit/>
          </a:bodyPr>
          <a:lstStyle/>
          <a:p>
            <a:pPr algn="r" defTabSz="762000" eaLnBrk="1" hangingPunct="1">
              <a:spcBef>
                <a:spcPct val="50000"/>
              </a:spcBef>
            </a:pPr>
            <a:r>
              <a:rPr lang="en-US" sz="1400">
                <a:solidFill>
                  <a:srgbClr val="FFFFFF"/>
                </a:solidFill>
                <a:latin typeface="Arial" pitchFamily="34" charset="0"/>
              </a:rPr>
              <a:t>Booth Lancet 2006; 368: 29-36</a:t>
            </a:r>
          </a:p>
        </p:txBody>
      </p:sp>
      <p:sp>
        <p:nvSpPr>
          <p:cNvPr id="26628" name="Text Box 99"/>
          <p:cNvSpPr txBox="1">
            <a:spLocks noChangeArrowheads="1"/>
          </p:cNvSpPr>
          <p:nvPr/>
        </p:nvSpPr>
        <p:spPr bwMode="auto">
          <a:xfrm>
            <a:off x="-111125" y="1455738"/>
            <a:ext cx="382588"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30</a:t>
            </a:r>
          </a:p>
        </p:txBody>
      </p:sp>
      <p:sp>
        <p:nvSpPr>
          <p:cNvPr id="26629" name="Text Box 100"/>
          <p:cNvSpPr txBox="1">
            <a:spLocks noChangeArrowheads="1"/>
          </p:cNvSpPr>
          <p:nvPr/>
        </p:nvSpPr>
        <p:spPr bwMode="auto">
          <a:xfrm>
            <a:off x="-96838" y="2036763"/>
            <a:ext cx="382588"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25</a:t>
            </a:r>
          </a:p>
        </p:txBody>
      </p:sp>
      <p:sp>
        <p:nvSpPr>
          <p:cNvPr id="26630" name="Text Box 101"/>
          <p:cNvSpPr txBox="1">
            <a:spLocks noChangeArrowheads="1"/>
          </p:cNvSpPr>
          <p:nvPr/>
        </p:nvSpPr>
        <p:spPr bwMode="auto">
          <a:xfrm>
            <a:off x="-96838" y="2617788"/>
            <a:ext cx="382588"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20</a:t>
            </a:r>
          </a:p>
        </p:txBody>
      </p:sp>
      <p:sp>
        <p:nvSpPr>
          <p:cNvPr id="26631" name="Text Box 102"/>
          <p:cNvSpPr txBox="1">
            <a:spLocks noChangeArrowheads="1"/>
          </p:cNvSpPr>
          <p:nvPr/>
        </p:nvSpPr>
        <p:spPr bwMode="auto">
          <a:xfrm>
            <a:off x="-79375" y="3208338"/>
            <a:ext cx="382588"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15</a:t>
            </a:r>
          </a:p>
        </p:txBody>
      </p:sp>
      <p:sp>
        <p:nvSpPr>
          <p:cNvPr id="26632" name="Text Box 103"/>
          <p:cNvSpPr txBox="1">
            <a:spLocks noChangeArrowheads="1"/>
          </p:cNvSpPr>
          <p:nvPr/>
        </p:nvSpPr>
        <p:spPr bwMode="auto">
          <a:xfrm>
            <a:off x="-79375" y="3789363"/>
            <a:ext cx="382588"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10</a:t>
            </a:r>
          </a:p>
        </p:txBody>
      </p:sp>
      <p:grpSp>
        <p:nvGrpSpPr>
          <p:cNvPr id="26633" name="Group 4"/>
          <p:cNvGrpSpPr>
            <a:grpSpLocks/>
          </p:cNvGrpSpPr>
          <p:nvPr/>
        </p:nvGrpSpPr>
        <p:grpSpPr bwMode="auto">
          <a:xfrm>
            <a:off x="298450" y="5102225"/>
            <a:ext cx="4273550" cy="127000"/>
            <a:chOff x="384" y="2960"/>
            <a:chExt cx="2692" cy="80"/>
          </a:xfrm>
        </p:grpSpPr>
        <p:sp>
          <p:nvSpPr>
            <p:cNvPr id="26759" name="Line 5"/>
            <p:cNvSpPr>
              <a:spLocks noChangeShapeType="1"/>
            </p:cNvSpPr>
            <p:nvPr/>
          </p:nvSpPr>
          <p:spPr bwMode="auto">
            <a:xfrm>
              <a:off x="384" y="2960"/>
              <a:ext cx="2692" cy="0"/>
            </a:xfrm>
            <a:prstGeom prst="line">
              <a:avLst/>
            </a:prstGeom>
            <a:noFill/>
            <a:ln w="28575">
              <a:solidFill>
                <a:schemeClr val="tx1"/>
              </a:solidFill>
              <a:round/>
              <a:headEnd/>
              <a:tailEnd/>
            </a:ln>
          </p:spPr>
          <p:txBody>
            <a:bodyPr wrap="none" anchor="ctr"/>
            <a:lstStyle/>
            <a:p>
              <a:endParaRPr lang="nl-NL"/>
            </a:p>
          </p:txBody>
        </p:sp>
        <p:sp>
          <p:nvSpPr>
            <p:cNvPr id="26760" name="Line 6"/>
            <p:cNvSpPr>
              <a:spLocks noChangeShapeType="1"/>
            </p:cNvSpPr>
            <p:nvPr/>
          </p:nvSpPr>
          <p:spPr bwMode="auto">
            <a:xfrm>
              <a:off x="3072" y="2960"/>
              <a:ext cx="0" cy="80"/>
            </a:xfrm>
            <a:prstGeom prst="line">
              <a:avLst/>
            </a:prstGeom>
            <a:noFill/>
            <a:ln w="28575">
              <a:solidFill>
                <a:schemeClr val="tx1"/>
              </a:solidFill>
              <a:round/>
              <a:headEnd/>
              <a:tailEnd/>
            </a:ln>
          </p:spPr>
          <p:txBody>
            <a:bodyPr wrap="none" anchor="ctr"/>
            <a:lstStyle/>
            <a:p>
              <a:endParaRPr lang="nl-NL"/>
            </a:p>
          </p:txBody>
        </p:sp>
        <p:sp>
          <p:nvSpPr>
            <p:cNvPr id="26761" name="Line 7"/>
            <p:cNvSpPr>
              <a:spLocks noChangeShapeType="1"/>
            </p:cNvSpPr>
            <p:nvPr/>
          </p:nvSpPr>
          <p:spPr bwMode="auto">
            <a:xfrm>
              <a:off x="2832" y="2960"/>
              <a:ext cx="0" cy="80"/>
            </a:xfrm>
            <a:prstGeom prst="line">
              <a:avLst/>
            </a:prstGeom>
            <a:noFill/>
            <a:ln w="28575">
              <a:solidFill>
                <a:schemeClr val="tx1"/>
              </a:solidFill>
              <a:round/>
              <a:headEnd/>
              <a:tailEnd/>
            </a:ln>
          </p:spPr>
          <p:txBody>
            <a:bodyPr wrap="none" anchor="ctr"/>
            <a:lstStyle/>
            <a:p>
              <a:endParaRPr lang="nl-NL"/>
            </a:p>
          </p:txBody>
        </p:sp>
        <p:sp>
          <p:nvSpPr>
            <p:cNvPr id="26762" name="Line 8"/>
            <p:cNvSpPr>
              <a:spLocks noChangeShapeType="1"/>
            </p:cNvSpPr>
            <p:nvPr/>
          </p:nvSpPr>
          <p:spPr bwMode="auto">
            <a:xfrm>
              <a:off x="2592" y="2960"/>
              <a:ext cx="0" cy="80"/>
            </a:xfrm>
            <a:prstGeom prst="line">
              <a:avLst/>
            </a:prstGeom>
            <a:noFill/>
            <a:ln w="28575">
              <a:solidFill>
                <a:schemeClr val="tx1"/>
              </a:solidFill>
              <a:round/>
              <a:headEnd/>
              <a:tailEnd/>
            </a:ln>
          </p:spPr>
          <p:txBody>
            <a:bodyPr wrap="none" anchor="ctr"/>
            <a:lstStyle/>
            <a:p>
              <a:endParaRPr lang="nl-NL"/>
            </a:p>
          </p:txBody>
        </p:sp>
        <p:sp>
          <p:nvSpPr>
            <p:cNvPr id="26763" name="Line 9"/>
            <p:cNvSpPr>
              <a:spLocks noChangeShapeType="1"/>
            </p:cNvSpPr>
            <p:nvPr/>
          </p:nvSpPr>
          <p:spPr bwMode="auto">
            <a:xfrm>
              <a:off x="2336" y="2960"/>
              <a:ext cx="0" cy="80"/>
            </a:xfrm>
            <a:prstGeom prst="line">
              <a:avLst/>
            </a:prstGeom>
            <a:noFill/>
            <a:ln w="28575">
              <a:solidFill>
                <a:schemeClr val="tx1"/>
              </a:solidFill>
              <a:round/>
              <a:headEnd/>
              <a:tailEnd/>
            </a:ln>
          </p:spPr>
          <p:txBody>
            <a:bodyPr wrap="none" anchor="ctr"/>
            <a:lstStyle/>
            <a:p>
              <a:endParaRPr lang="nl-NL"/>
            </a:p>
          </p:txBody>
        </p:sp>
        <p:sp>
          <p:nvSpPr>
            <p:cNvPr id="26764" name="Line 10"/>
            <p:cNvSpPr>
              <a:spLocks noChangeShapeType="1"/>
            </p:cNvSpPr>
            <p:nvPr/>
          </p:nvSpPr>
          <p:spPr bwMode="auto">
            <a:xfrm>
              <a:off x="2096" y="2960"/>
              <a:ext cx="0" cy="80"/>
            </a:xfrm>
            <a:prstGeom prst="line">
              <a:avLst/>
            </a:prstGeom>
            <a:noFill/>
            <a:ln w="28575">
              <a:solidFill>
                <a:schemeClr val="tx1"/>
              </a:solidFill>
              <a:round/>
              <a:headEnd/>
              <a:tailEnd/>
            </a:ln>
          </p:spPr>
          <p:txBody>
            <a:bodyPr wrap="none" anchor="ctr"/>
            <a:lstStyle/>
            <a:p>
              <a:endParaRPr lang="nl-NL"/>
            </a:p>
          </p:txBody>
        </p:sp>
        <p:sp>
          <p:nvSpPr>
            <p:cNvPr id="26765" name="Line 11"/>
            <p:cNvSpPr>
              <a:spLocks noChangeShapeType="1"/>
            </p:cNvSpPr>
            <p:nvPr/>
          </p:nvSpPr>
          <p:spPr bwMode="auto">
            <a:xfrm>
              <a:off x="1856" y="2960"/>
              <a:ext cx="0" cy="80"/>
            </a:xfrm>
            <a:prstGeom prst="line">
              <a:avLst/>
            </a:prstGeom>
            <a:noFill/>
            <a:ln w="28575">
              <a:solidFill>
                <a:schemeClr val="tx1"/>
              </a:solidFill>
              <a:round/>
              <a:headEnd/>
              <a:tailEnd/>
            </a:ln>
          </p:spPr>
          <p:txBody>
            <a:bodyPr wrap="none" anchor="ctr"/>
            <a:lstStyle/>
            <a:p>
              <a:endParaRPr lang="nl-NL"/>
            </a:p>
          </p:txBody>
        </p:sp>
        <p:sp>
          <p:nvSpPr>
            <p:cNvPr id="26766" name="Line 12"/>
            <p:cNvSpPr>
              <a:spLocks noChangeShapeType="1"/>
            </p:cNvSpPr>
            <p:nvPr/>
          </p:nvSpPr>
          <p:spPr bwMode="auto">
            <a:xfrm>
              <a:off x="1608" y="2960"/>
              <a:ext cx="0" cy="80"/>
            </a:xfrm>
            <a:prstGeom prst="line">
              <a:avLst/>
            </a:prstGeom>
            <a:noFill/>
            <a:ln w="28575">
              <a:solidFill>
                <a:schemeClr val="tx1"/>
              </a:solidFill>
              <a:round/>
              <a:headEnd/>
              <a:tailEnd/>
            </a:ln>
          </p:spPr>
          <p:txBody>
            <a:bodyPr wrap="none" anchor="ctr"/>
            <a:lstStyle/>
            <a:p>
              <a:endParaRPr lang="nl-NL"/>
            </a:p>
          </p:txBody>
        </p:sp>
        <p:sp>
          <p:nvSpPr>
            <p:cNvPr id="26767" name="Line 13"/>
            <p:cNvSpPr>
              <a:spLocks noChangeShapeType="1"/>
            </p:cNvSpPr>
            <p:nvPr/>
          </p:nvSpPr>
          <p:spPr bwMode="auto">
            <a:xfrm>
              <a:off x="1360" y="2960"/>
              <a:ext cx="0" cy="80"/>
            </a:xfrm>
            <a:prstGeom prst="line">
              <a:avLst/>
            </a:prstGeom>
            <a:noFill/>
            <a:ln w="28575">
              <a:solidFill>
                <a:schemeClr val="tx1"/>
              </a:solidFill>
              <a:round/>
              <a:headEnd/>
              <a:tailEnd/>
            </a:ln>
          </p:spPr>
          <p:txBody>
            <a:bodyPr wrap="none" anchor="ctr"/>
            <a:lstStyle/>
            <a:p>
              <a:endParaRPr lang="nl-NL"/>
            </a:p>
          </p:txBody>
        </p:sp>
        <p:sp>
          <p:nvSpPr>
            <p:cNvPr id="26768" name="Line 14"/>
            <p:cNvSpPr>
              <a:spLocks noChangeShapeType="1"/>
            </p:cNvSpPr>
            <p:nvPr/>
          </p:nvSpPr>
          <p:spPr bwMode="auto">
            <a:xfrm>
              <a:off x="1120" y="2960"/>
              <a:ext cx="0" cy="80"/>
            </a:xfrm>
            <a:prstGeom prst="line">
              <a:avLst/>
            </a:prstGeom>
            <a:noFill/>
            <a:ln w="28575">
              <a:solidFill>
                <a:schemeClr val="tx1"/>
              </a:solidFill>
              <a:round/>
              <a:headEnd/>
              <a:tailEnd/>
            </a:ln>
          </p:spPr>
          <p:txBody>
            <a:bodyPr wrap="none" anchor="ctr"/>
            <a:lstStyle/>
            <a:p>
              <a:endParaRPr lang="nl-NL"/>
            </a:p>
          </p:txBody>
        </p:sp>
        <p:sp>
          <p:nvSpPr>
            <p:cNvPr id="26769" name="Line 15"/>
            <p:cNvSpPr>
              <a:spLocks noChangeShapeType="1"/>
            </p:cNvSpPr>
            <p:nvPr/>
          </p:nvSpPr>
          <p:spPr bwMode="auto">
            <a:xfrm>
              <a:off x="880" y="2960"/>
              <a:ext cx="0" cy="80"/>
            </a:xfrm>
            <a:prstGeom prst="line">
              <a:avLst/>
            </a:prstGeom>
            <a:noFill/>
            <a:ln w="28575">
              <a:solidFill>
                <a:schemeClr val="tx1"/>
              </a:solidFill>
              <a:round/>
              <a:headEnd/>
              <a:tailEnd/>
            </a:ln>
          </p:spPr>
          <p:txBody>
            <a:bodyPr wrap="none" anchor="ctr"/>
            <a:lstStyle/>
            <a:p>
              <a:endParaRPr lang="nl-NL"/>
            </a:p>
          </p:txBody>
        </p:sp>
        <p:sp>
          <p:nvSpPr>
            <p:cNvPr id="26770" name="Line 16"/>
            <p:cNvSpPr>
              <a:spLocks noChangeShapeType="1"/>
            </p:cNvSpPr>
            <p:nvPr/>
          </p:nvSpPr>
          <p:spPr bwMode="auto">
            <a:xfrm>
              <a:off x="632" y="2960"/>
              <a:ext cx="0" cy="80"/>
            </a:xfrm>
            <a:prstGeom prst="line">
              <a:avLst/>
            </a:prstGeom>
            <a:noFill/>
            <a:ln w="28575">
              <a:solidFill>
                <a:schemeClr val="tx1"/>
              </a:solidFill>
              <a:round/>
              <a:headEnd/>
              <a:tailEnd/>
            </a:ln>
          </p:spPr>
          <p:txBody>
            <a:bodyPr wrap="none" anchor="ctr"/>
            <a:lstStyle/>
            <a:p>
              <a:endParaRPr lang="nl-NL"/>
            </a:p>
          </p:txBody>
        </p:sp>
        <p:sp>
          <p:nvSpPr>
            <p:cNvPr id="26771" name="Line 17"/>
            <p:cNvSpPr>
              <a:spLocks noChangeShapeType="1"/>
            </p:cNvSpPr>
            <p:nvPr/>
          </p:nvSpPr>
          <p:spPr bwMode="auto">
            <a:xfrm>
              <a:off x="392" y="2960"/>
              <a:ext cx="0" cy="80"/>
            </a:xfrm>
            <a:prstGeom prst="line">
              <a:avLst/>
            </a:prstGeom>
            <a:noFill/>
            <a:ln w="28575">
              <a:solidFill>
                <a:schemeClr val="tx1"/>
              </a:solidFill>
              <a:round/>
              <a:headEnd/>
              <a:tailEnd/>
            </a:ln>
          </p:spPr>
          <p:txBody>
            <a:bodyPr wrap="none" anchor="ctr"/>
            <a:lstStyle/>
            <a:p>
              <a:endParaRPr lang="nl-NL"/>
            </a:p>
          </p:txBody>
        </p:sp>
      </p:grpSp>
      <p:grpSp>
        <p:nvGrpSpPr>
          <p:cNvPr id="26634" name="Group 18"/>
          <p:cNvGrpSpPr>
            <a:grpSpLocks/>
          </p:cNvGrpSpPr>
          <p:nvPr/>
        </p:nvGrpSpPr>
        <p:grpSpPr bwMode="auto">
          <a:xfrm>
            <a:off x="184150" y="1609725"/>
            <a:ext cx="127000" cy="3498850"/>
            <a:chOff x="312" y="768"/>
            <a:chExt cx="80" cy="2204"/>
          </a:xfrm>
        </p:grpSpPr>
        <p:sp>
          <p:nvSpPr>
            <p:cNvPr id="26751" name="Line 19"/>
            <p:cNvSpPr>
              <a:spLocks noChangeShapeType="1"/>
            </p:cNvSpPr>
            <p:nvPr/>
          </p:nvSpPr>
          <p:spPr bwMode="auto">
            <a:xfrm>
              <a:off x="392" y="768"/>
              <a:ext cx="0" cy="2196"/>
            </a:xfrm>
            <a:prstGeom prst="line">
              <a:avLst/>
            </a:prstGeom>
            <a:noFill/>
            <a:ln w="28575">
              <a:solidFill>
                <a:schemeClr val="tx1"/>
              </a:solidFill>
              <a:round/>
              <a:headEnd/>
              <a:tailEnd/>
            </a:ln>
          </p:spPr>
          <p:txBody>
            <a:bodyPr wrap="none" anchor="ctr"/>
            <a:lstStyle/>
            <a:p>
              <a:endParaRPr lang="nl-NL"/>
            </a:p>
          </p:txBody>
        </p:sp>
        <p:sp>
          <p:nvSpPr>
            <p:cNvPr id="26752" name="Line 20"/>
            <p:cNvSpPr>
              <a:spLocks noChangeShapeType="1"/>
            </p:cNvSpPr>
            <p:nvPr/>
          </p:nvSpPr>
          <p:spPr bwMode="auto">
            <a:xfrm flipH="1">
              <a:off x="312" y="768"/>
              <a:ext cx="80" cy="0"/>
            </a:xfrm>
            <a:prstGeom prst="line">
              <a:avLst/>
            </a:prstGeom>
            <a:noFill/>
            <a:ln w="28575">
              <a:solidFill>
                <a:schemeClr val="tx1"/>
              </a:solidFill>
              <a:round/>
              <a:headEnd/>
              <a:tailEnd/>
            </a:ln>
          </p:spPr>
          <p:txBody>
            <a:bodyPr wrap="none" anchor="ctr"/>
            <a:lstStyle/>
            <a:p>
              <a:endParaRPr lang="nl-NL"/>
            </a:p>
          </p:txBody>
        </p:sp>
        <p:sp>
          <p:nvSpPr>
            <p:cNvPr id="26753" name="Line 21"/>
            <p:cNvSpPr>
              <a:spLocks noChangeShapeType="1"/>
            </p:cNvSpPr>
            <p:nvPr/>
          </p:nvSpPr>
          <p:spPr bwMode="auto">
            <a:xfrm flipH="1">
              <a:off x="312" y="1132"/>
              <a:ext cx="80" cy="0"/>
            </a:xfrm>
            <a:prstGeom prst="line">
              <a:avLst/>
            </a:prstGeom>
            <a:noFill/>
            <a:ln w="28575">
              <a:solidFill>
                <a:schemeClr val="tx1"/>
              </a:solidFill>
              <a:round/>
              <a:headEnd/>
              <a:tailEnd/>
            </a:ln>
          </p:spPr>
          <p:txBody>
            <a:bodyPr wrap="none" anchor="ctr"/>
            <a:lstStyle/>
            <a:p>
              <a:endParaRPr lang="nl-NL"/>
            </a:p>
          </p:txBody>
        </p:sp>
        <p:sp>
          <p:nvSpPr>
            <p:cNvPr id="26754" name="Line 22"/>
            <p:cNvSpPr>
              <a:spLocks noChangeShapeType="1"/>
            </p:cNvSpPr>
            <p:nvPr/>
          </p:nvSpPr>
          <p:spPr bwMode="auto">
            <a:xfrm flipH="1">
              <a:off x="312" y="1496"/>
              <a:ext cx="80" cy="0"/>
            </a:xfrm>
            <a:prstGeom prst="line">
              <a:avLst/>
            </a:prstGeom>
            <a:noFill/>
            <a:ln w="28575">
              <a:solidFill>
                <a:schemeClr val="tx1"/>
              </a:solidFill>
              <a:round/>
              <a:headEnd/>
              <a:tailEnd/>
            </a:ln>
          </p:spPr>
          <p:txBody>
            <a:bodyPr wrap="none" anchor="ctr"/>
            <a:lstStyle/>
            <a:p>
              <a:endParaRPr lang="nl-NL"/>
            </a:p>
          </p:txBody>
        </p:sp>
        <p:sp>
          <p:nvSpPr>
            <p:cNvPr id="26755" name="Line 23"/>
            <p:cNvSpPr>
              <a:spLocks noChangeShapeType="1"/>
            </p:cNvSpPr>
            <p:nvPr/>
          </p:nvSpPr>
          <p:spPr bwMode="auto">
            <a:xfrm flipH="1">
              <a:off x="312" y="1868"/>
              <a:ext cx="80" cy="0"/>
            </a:xfrm>
            <a:prstGeom prst="line">
              <a:avLst/>
            </a:prstGeom>
            <a:noFill/>
            <a:ln w="28575">
              <a:solidFill>
                <a:schemeClr val="tx1"/>
              </a:solidFill>
              <a:round/>
              <a:headEnd/>
              <a:tailEnd/>
            </a:ln>
          </p:spPr>
          <p:txBody>
            <a:bodyPr wrap="none" anchor="ctr"/>
            <a:lstStyle/>
            <a:p>
              <a:endParaRPr lang="nl-NL"/>
            </a:p>
          </p:txBody>
        </p:sp>
        <p:sp>
          <p:nvSpPr>
            <p:cNvPr id="26756" name="Line 24"/>
            <p:cNvSpPr>
              <a:spLocks noChangeShapeType="1"/>
            </p:cNvSpPr>
            <p:nvPr/>
          </p:nvSpPr>
          <p:spPr bwMode="auto">
            <a:xfrm flipH="1">
              <a:off x="312" y="2232"/>
              <a:ext cx="80" cy="0"/>
            </a:xfrm>
            <a:prstGeom prst="line">
              <a:avLst/>
            </a:prstGeom>
            <a:noFill/>
            <a:ln w="28575">
              <a:solidFill>
                <a:schemeClr val="tx1"/>
              </a:solidFill>
              <a:round/>
              <a:headEnd/>
              <a:tailEnd/>
            </a:ln>
          </p:spPr>
          <p:txBody>
            <a:bodyPr wrap="none" anchor="ctr"/>
            <a:lstStyle/>
            <a:p>
              <a:endParaRPr lang="nl-NL"/>
            </a:p>
          </p:txBody>
        </p:sp>
        <p:sp>
          <p:nvSpPr>
            <p:cNvPr id="26757" name="Line 25"/>
            <p:cNvSpPr>
              <a:spLocks noChangeShapeType="1"/>
            </p:cNvSpPr>
            <p:nvPr/>
          </p:nvSpPr>
          <p:spPr bwMode="auto">
            <a:xfrm flipH="1">
              <a:off x="312" y="2596"/>
              <a:ext cx="80" cy="0"/>
            </a:xfrm>
            <a:prstGeom prst="line">
              <a:avLst/>
            </a:prstGeom>
            <a:noFill/>
            <a:ln w="28575">
              <a:solidFill>
                <a:schemeClr val="tx1"/>
              </a:solidFill>
              <a:round/>
              <a:headEnd/>
              <a:tailEnd/>
            </a:ln>
          </p:spPr>
          <p:txBody>
            <a:bodyPr wrap="none" anchor="ctr"/>
            <a:lstStyle/>
            <a:p>
              <a:endParaRPr lang="nl-NL"/>
            </a:p>
          </p:txBody>
        </p:sp>
        <p:sp>
          <p:nvSpPr>
            <p:cNvPr id="26758" name="Line 26"/>
            <p:cNvSpPr>
              <a:spLocks noChangeShapeType="1"/>
            </p:cNvSpPr>
            <p:nvPr/>
          </p:nvSpPr>
          <p:spPr bwMode="auto">
            <a:xfrm flipH="1">
              <a:off x="312" y="2972"/>
              <a:ext cx="80" cy="0"/>
            </a:xfrm>
            <a:prstGeom prst="line">
              <a:avLst/>
            </a:prstGeom>
            <a:noFill/>
            <a:ln w="28575">
              <a:solidFill>
                <a:schemeClr val="tx1"/>
              </a:solidFill>
              <a:round/>
              <a:headEnd/>
              <a:tailEnd/>
            </a:ln>
          </p:spPr>
          <p:txBody>
            <a:bodyPr wrap="none" anchor="ctr"/>
            <a:lstStyle/>
            <a:p>
              <a:endParaRPr lang="nl-NL"/>
            </a:p>
          </p:txBody>
        </p:sp>
      </p:grpSp>
      <p:grpSp>
        <p:nvGrpSpPr>
          <p:cNvPr id="26635" name="Group 27"/>
          <p:cNvGrpSpPr>
            <a:grpSpLocks/>
          </p:cNvGrpSpPr>
          <p:nvPr/>
        </p:nvGrpSpPr>
        <p:grpSpPr bwMode="auto">
          <a:xfrm>
            <a:off x="4941888" y="5095875"/>
            <a:ext cx="4273550" cy="127000"/>
            <a:chOff x="384" y="2960"/>
            <a:chExt cx="2692" cy="80"/>
          </a:xfrm>
        </p:grpSpPr>
        <p:sp>
          <p:nvSpPr>
            <p:cNvPr id="26738" name="Line 28"/>
            <p:cNvSpPr>
              <a:spLocks noChangeShapeType="1"/>
            </p:cNvSpPr>
            <p:nvPr/>
          </p:nvSpPr>
          <p:spPr bwMode="auto">
            <a:xfrm>
              <a:off x="384" y="2960"/>
              <a:ext cx="2692" cy="0"/>
            </a:xfrm>
            <a:prstGeom prst="line">
              <a:avLst/>
            </a:prstGeom>
            <a:noFill/>
            <a:ln w="28575">
              <a:solidFill>
                <a:schemeClr val="tx1"/>
              </a:solidFill>
              <a:round/>
              <a:headEnd/>
              <a:tailEnd/>
            </a:ln>
          </p:spPr>
          <p:txBody>
            <a:bodyPr wrap="none" anchor="ctr"/>
            <a:lstStyle/>
            <a:p>
              <a:endParaRPr lang="nl-NL"/>
            </a:p>
          </p:txBody>
        </p:sp>
        <p:sp>
          <p:nvSpPr>
            <p:cNvPr id="26739" name="Line 29"/>
            <p:cNvSpPr>
              <a:spLocks noChangeShapeType="1"/>
            </p:cNvSpPr>
            <p:nvPr/>
          </p:nvSpPr>
          <p:spPr bwMode="auto">
            <a:xfrm>
              <a:off x="3072" y="2960"/>
              <a:ext cx="0" cy="80"/>
            </a:xfrm>
            <a:prstGeom prst="line">
              <a:avLst/>
            </a:prstGeom>
            <a:noFill/>
            <a:ln w="28575">
              <a:solidFill>
                <a:schemeClr val="tx1"/>
              </a:solidFill>
              <a:round/>
              <a:headEnd/>
              <a:tailEnd/>
            </a:ln>
          </p:spPr>
          <p:txBody>
            <a:bodyPr wrap="none" anchor="ctr"/>
            <a:lstStyle/>
            <a:p>
              <a:endParaRPr lang="nl-NL"/>
            </a:p>
          </p:txBody>
        </p:sp>
        <p:sp>
          <p:nvSpPr>
            <p:cNvPr id="26740" name="Line 30"/>
            <p:cNvSpPr>
              <a:spLocks noChangeShapeType="1"/>
            </p:cNvSpPr>
            <p:nvPr/>
          </p:nvSpPr>
          <p:spPr bwMode="auto">
            <a:xfrm>
              <a:off x="2832" y="2960"/>
              <a:ext cx="0" cy="80"/>
            </a:xfrm>
            <a:prstGeom prst="line">
              <a:avLst/>
            </a:prstGeom>
            <a:noFill/>
            <a:ln w="28575">
              <a:solidFill>
                <a:schemeClr val="tx1"/>
              </a:solidFill>
              <a:round/>
              <a:headEnd/>
              <a:tailEnd/>
            </a:ln>
          </p:spPr>
          <p:txBody>
            <a:bodyPr wrap="none" anchor="ctr"/>
            <a:lstStyle/>
            <a:p>
              <a:endParaRPr lang="nl-NL"/>
            </a:p>
          </p:txBody>
        </p:sp>
        <p:sp>
          <p:nvSpPr>
            <p:cNvPr id="26741" name="Line 31"/>
            <p:cNvSpPr>
              <a:spLocks noChangeShapeType="1"/>
            </p:cNvSpPr>
            <p:nvPr/>
          </p:nvSpPr>
          <p:spPr bwMode="auto">
            <a:xfrm>
              <a:off x="2592" y="2960"/>
              <a:ext cx="0" cy="80"/>
            </a:xfrm>
            <a:prstGeom prst="line">
              <a:avLst/>
            </a:prstGeom>
            <a:noFill/>
            <a:ln w="28575">
              <a:solidFill>
                <a:schemeClr val="tx1"/>
              </a:solidFill>
              <a:round/>
              <a:headEnd/>
              <a:tailEnd/>
            </a:ln>
          </p:spPr>
          <p:txBody>
            <a:bodyPr wrap="none" anchor="ctr"/>
            <a:lstStyle/>
            <a:p>
              <a:endParaRPr lang="nl-NL"/>
            </a:p>
          </p:txBody>
        </p:sp>
        <p:sp>
          <p:nvSpPr>
            <p:cNvPr id="26742" name="Line 32"/>
            <p:cNvSpPr>
              <a:spLocks noChangeShapeType="1"/>
            </p:cNvSpPr>
            <p:nvPr/>
          </p:nvSpPr>
          <p:spPr bwMode="auto">
            <a:xfrm>
              <a:off x="2336" y="2960"/>
              <a:ext cx="0" cy="80"/>
            </a:xfrm>
            <a:prstGeom prst="line">
              <a:avLst/>
            </a:prstGeom>
            <a:noFill/>
            <a:ln w="28575">
              <a:solidFill>
                <a:schemeClr val="tx1"/>
              </a:solidFill>
              <a:round/>
              <a:headEnd/>
              <a:tailEnd/>
            </a:ln>
          </p:spPr>
          <p:txBody>
            <a:bodyPr wrap="none" anchor="ctr"/>
            <a:lstStyle/>
            <a:p>
              <a:endParaRPr lang="nl-NL"/>
            </a:p>
          </p:txBody>
        </p:sp>
        <p:sp>
          <p:nvSpPr>
            <p:cNvPr id="26743" name="Line 33"/>
            <p:cNvSpPr>
              <a:spLocks noChangeShapeType="1"/>
            </p:cNvSpPr>
            <p:nvPr/>
          </p:nvSpPr>
          <p:spPr bwMode="auto">
            <a:xfrm>
              <a:off x="2096" y="2960"/>
              <a:ext cx="0" cy="80"/>
            </a:xfrm>
            <a:prstGeom prst="line">
              <a:avLst/>
            </a:prstGeom>
            <a:noFill/>
            <a:ln w="28575">
              <a:solidFill>
                <a:schemeClr val="tx1"/>
              </a:solidFill>
              <a:round/>
              <a:headEnd/>
              <a:tailEnd/>
            </a:ln>
          </p:spPr>
          <p:txBody>
            <a:bodyPr wrap="none" anchor="ctr"/>
            <a:lstStyle/>
            <a:p>
              <a:endParaRPr lang="nl-NL"/>
            </a:p>
          </p:txBody>
        </p:sp>
        <p:sp>
          <p:nvSpPr>
            <p:cNvPr id="26744" name="Line 34"/>
            <p:cNvSpPr>
              <a:spLocks noChangeShapeType="1"/>
            </p:cNvSpPr>
            <p:nvPr/>
          </p:nvSpPr>
          <p:spPr bwMode="auto">
            <a:xfrm>
              <a:off x="1856" y="2960"/>
              <a:ext cx="0" cy="80"/>
            </a:xfrm>
            <a:prstGeom prst="line">
              <a:avLst/>
            </a:prstGeom>
            <a:noFill/>
            <a:ln w="28575">
              <a:solidFill>
                <a:schemeClr val="tx1"/>
              </a:solidFill>
              <a:round/>
              <a:headEnd/>
              <a:tailEnd/>
            </a:ln>
          </p:spPr>
          <p:txBody>
            <a:bodyPr wrap="none" anchor="ctr"/>
            <a:lstStyle/>
            <a:p>
              <a:endParaRPr lang="nl-NL"/>
            </a:p>
          </p:txBody>
        </p:sp>
        <p:sp>
          <p:nvSpPr>
            <p:cNvPr id="26745" name="Line 35"/>
            <p:cNvSpPr>
              <a:spLocks noChangeShapeType="1"/>
            </p:cNvSpPr>
            <p:nvPr/>
          </p:nvSpPr>
          <p:spPr bwMode="auto">
            <a:xfrm>
              <a:off x="1608" y="2960"/>
              <a:ext cx="0" cy="80"/>
            </a:xfrm>
            <a:prstGeom prst="line">
              <a:avLst/>
            </a:prstGeom>
            <a:noFill/>
            <a:ln w="28575">
              <a:solidFill>
                <a:schemeClr val="tx1"/>
              </a:solidFill>
              <a:round/>
              <a:headEnd/>
              <a:tailEnd/>
            </a:ln>
          </p:spPr>
          <p:txBody>
            <a:bodyPr wrap="none" anchor="ctr"/>
            <a:lstStyle/>
            <a:p>
              <a:endParaRPr lang="nl-NL"/>
            </a:p>
          </p:txBody>
        </p:sp>
        <p:sp>
          <p:nvSpPr>
            <p:cNvPr id="26746" name="Line 36"/>
            <p:cNvSpPr>
              <a:spLocks noChangeShapeType="1"/>
            </p:cNvSpPr>
            <p:nvPr/>
          </p:nvSpPr>
          <p:spPr bwMode="auto">
            <a:xfrm>
              <a:off x="1360" y="2960"/>
              <a:ext cx="0" cy="80"/>
            </a:xfrm>
            <a:prstGeom prst="line">
              <a:avLst/>
            </a:prstGeom>
            <a:noFill/>
            <a:ln w="28575">
              <a:solidFill>
                <a:schemeClr val="tx1"/>
              </a:solidFill>
              <a:round/>
              <a:headEnd/>
              <a:tailEnd/>
            </a:ln>
          </p:spPr>
          <p:txBody>
            <a:bodyPr wrap="none" anchor="ctr"/>
            <a:lstStyle/>
            <a:p>
              <a:endParaRPr lang="nl-NL"/>
            </a:p>
          </p:txBody>
        </p:sp>
        <p:sp>
          <p:nvSpPr>
            <p:cNvPr id="26747" name="Line 37"/>
            <p:cNvSpPr>
              <a:spLocks noChangeShapeType="1"/>
            </p:cNvSpPr>
            <p:nvPr/>
          </p:nvSpPr>
          <p:spPr bwMode="auto">
            <a:xfrm>
              <a:off x="1120" y="2960"/>
              <a:ext cx="0" cy="80"/>
            </a:xfrm>
            <a:prstGeom prst="line">
              <a:avLst/>
            </a:prstGeom>
            <a:noFill/>
            <a:ln w="28575">
              <a:solidFill>
                <a:schemeClr val="tx1"/>
              </a:solidFill>
              <a:round/>
              <a:headEnd/>
              <a:tailEnd/>
            </a:ln>
          </p:spPr>
          <p:txBody>
            <a:bodyPr wrap="none" anchor="ctr"/>
            <a:lstStyle/>
            <a:p>
              <a:endParaRPr lang="nl-NL"/>
            </a:p>
          </p:txBody>
        </p:sp>
        <p:sp>
          <p:nvSpPr>
            <p:cNvPr id="26748" name="Line 38"/>
            <p:cNvSpPr>
              <a:spLocks noChangeShapeType="1"/>
            </p:cNvSpPr>
            <p:nvPr/>
          </p:nvSpPr>
          <p:spPr bwMode="auto">
            <a:xfrm>
              <a:off x="880" y="2960"/>
              <a:ext cx="0" cy="80"/>
            </a:xfrm>
            <a:prstGeom prst="line">
              <a:avLst/>
            </a:prstGeom>
            <a:noFill/>
            <a:ln w="28575">
              <a:solidFill>
                <a:schemeClr val="tx1"/>
              </a:solidFill>
              <a:round/>
              <a:headEnd/>
              <a:tailEnd/>
            </a:ln>
          </p:spPr>
          <p:txBody>
            <a:bodyPr wrap="none" anchor="ctr"/>
            <a:lstStyle/>
            <a:p>
              <a:endParaRPr lang="nl-NL"/>
            </a:p>
          </p:txBody>
        </p:sp>
        <p:sp>
          <p:nvSpPr>
            <p:cNvPr id="26749" name="Line 39"/>
            <p:cNvSpPr>
              <a:spLocks noChangeShapeType="1"/>
            </p:cNvSpPr>
            <p:nvPr/>
          </p:nvSpPr>
          <p:spPr bwMode="auto">
            <a:xfrm>
              <a:off x="632" y="2960"/>
              <a:ext cx="0" cy="80"/>
            </a:xfrm>
            <a:prstGeom prst="line">
              <a:avLst/>
            </a:prstGeom>
            <a:noFill/>
            <a:ln w="28575">
              <a:solidFill>
                <a:schemeClr val="tx1"/>
              </a:solidFill>
              <a:round/>
              <a:headEnd/>
              <a:tailEnd/>
            </a:ln>
          </p:spPr>
          <p:txBody>
            <a:bodyPr wrap="none" anchor="ctr"/>
            <a:lstStyle/>
            <a:p>
              <a:endParaRPr lang="nl-NL"/>
            </a:p>
          </p:txBody>
        </p:sp>
        <p:sp>
          <p:nvSpPr>
            <p:cNvPr id="26750" name="Line 40"/>
            <p:cNvSpPr>
              <a:spLocks noChangeShapeType="1"/>
            </p:cNvSpPr>
            <p:nvPr/>
          </p:nvSpPr>
          <p:spPr bwMode="auto">
            <a:xfrm>
              <a:off x="392" y="2960"/>
              <a:ext cx="0" cy="80"/>
            </a:xfrm>
            <a:prstGeom prst="line">
              <a:avLst/>
            </a:prstGeom>
            <a:noFill/>
            <a:ln w="28575">
              <a:solidFill>
                <a:schemeClr val="tx1"/>
              </a:solidFill>
              <a:round/>
              <a:headEnd/>
              <a:tailEnd/>
            </a:ln>
          </p:spPr>
          <p:txBody>
            <a:bodyPr wrap="none" anchor="ctr"/>
            <a:lstStyle/>
            <a:p>
              <a:endParaRPr lang="nl-NL"/>
            </a:p>
          </p:txBody>
        </p:sp>
      </p:grpSp>
      <p:grpSp>
        <p:nvGrpSpPr>
          <p:cNvPr id="26636" name="Group 41"/>
          <p:cNvGrpSpPr>
            <a:grpSpLocks/>
          </p:cNvGrpSpPr>
          <p:nvPr/>
        </p:nvGrpSpPr>
        <p:grpSpPr bwMode="auto">
          <a:xfrm>
            <a:off x="4827588" y="1603375"/>
            <a:ext cx="127000" cy="3498850"/>
            <a:chOff x="312" y="768"/>
            <a:chExt cx="80" cy="2204"/>
          </a:xfrm>
        </p:grpSpPr>
        <p:sp>
          <p:nvSpPr>
            <p:cNvPr id="26730" name="Line 42"/>
            <p:cNvSpPr>
              <a:spLocks noChangeShapeType="1"/>
            </p:cNvSpPr>
            <p:nvPr/>
          </p:nvSpPr>
          <p:spPr bwMode="auto">
            <a:xfrm>
              <a:off x="392" y="768"/>
              <a:ext cx="0" cy="2196"/>
            </a:xfrm>
            <a:prstGeom prst="line">
              <a:avLst/>
            </a:prstGeom>
            <a:noFill/>
            <a:ln w="28575">
              <a:solidFill>
                <a:schemeClr val="tx1"/>
              </a:solidFill>
              <a:round/>
              <a:headEnd/>
              <a:tailEnd/>
            </a:ln>
          </p:spPr>
          <p:txBody>
            <a:bodyPr wrap="none" anchor="ctr"/>
            <a:lstStyle/>
            <a:p>
              <a:endParaRPr lang="nl-NL"/>
            </a:p>
          </p:txBody>
        </p:sp>
        <p:sp>
          <p:nvSpPr>
            <p:cNvPr id="26731" name="Line 43"/>
            <p:cNvSpPr>
              <a:spLocks noChangeShapeType="1"/>
            </p:cNvSpPr>
            <p:nvPr/>
          </p:nvSpPr>
          <p:spPr bwMode="auto">
            <a:xfrm flipH="1">
              <a:off x="312" y="768"/>
              <a:ext cx="80" cy="0"/>
            </a:xfrm>
            <a:prstGeom prst="line">
              <a:avLst/>
            </a:prstGeom>
            <a:noFill/>
            <a:ln w="28575">
              <a:solidFill>
                <a:schemeClr val="tx1"/>
              </a:solidFill>
              <a:round/>
              <a:headEnd/>
              <a:tailEnd/>
            </a:ln>
          </p:spPr>
          <p:txBody>
            <a:bodyPr wrap="none" anchor="ctr"/>
            <a:lstStyle/>
            <a:p>
              <a:endParaRPr lang="nl-NL"/>
            </a:p>
          </p:txBody>
        </p:sp>
        <p:sp>
          <p:nvSpPr>
            <p:cNvPr id="26732" name="Line 44"/>
            <p:cNvSpPr>
              <a:spLocks noChangeShapeType="1"/>
            </p:cNvSpPr>
            <p:nvPr/>
          </p:nvSpPr>
          <p:spPr bwMode="auto">
            <a:xfrm flipH="1">
              <a:off x="312" y="1132"/>
              <a:ext cx="80" cy="0"/>
            </a:xfrm>
            <a:prstGeom prst="line">
              <a:avLst/>
            </a:prstGeom>
            <a:noFill/>
            <a:ln w="28575">
              <a:solidFill>
                <a:schemeClr val="tx1"/>
              </a:solidFill>
              <a:round/>
              <a:headEnd/>
              <a:tailEnd/>
            </a:ln>
          </p:spPr>
          <p:txBody>
            <a:bodyPr wrap="none" anchor="ctr"/>
            <a:lstStyle/>
            <a:p>
              <a:endParaRPr lang="nl-NL"/>
            </a:p>
          </p:txBody>
        </p:sp>
        <p:sp>
          <p:nvSpPr>
            <p:cNvPr id="26733" name="Line 45"/>
            <p:cNvSpPr>
              <a:spLocks noChangeShapeType="1"/>
            </p:cNvSpPr>
            <p:nvPr/>
          </p:nvSpPr>
          <p:spPr bwMode="auto">
            <a:xfrm flipH="1">
              <a:off x="312" y="1496"/>
              <a:ext cx="80" cy="0"/>
            </a:xfrm>
            <a:prstGeom prst="line">
              <a:avLst/>
            </a:prstGeom>
            <a:noFill/>
            <a:ln w="28575">
              <a:solidFill>
                <a:schemeClr val="tx1"/>
              </a:solidFill>
              <a:round/>
              <a:headEnd/>
              <a:tailEnd/>
            </a:ln>
          </p:spPr>
          <p:txBody>
            <a:bodyPr wrap="none" anchor="ctr"/>
            <a:lstStyle/>
            <a:p>
              <a:endParaRPr lang="nl-NL"/>
            </a:p>
          </p:txBody>
        </p:sp>
        <p:sp>
          <p:nvSpPr>
            <p:cNvPr id="26734" name="Line 46"/>
            <p:cNvSpPr>
              <a:spLocks noChangeShapeType="1"/>
            </p:cNvSpPr>
            <p:nvPr/>
          </p:nvSpPr>
          <p:spPr bwMode="auto">
            <a:xfrm flipH="1">
              <a:off x="312" y="1868"/>
              <a:ext cx="80" cy="0"/>
            </a:xfrm>
            <a:prstGeom prst="line">
              <a:avLst/>
            </a:prstGeom>
            <a:noFill/>
            <a:ln w="28575">
              <a:solidFill>
                <a:schemeClr val="tx1"/>
              </a:solidFill>
              <a:round/>
              <a:headEnd/>
              <a:tailEnd/>
            </a:ln>
          </p:spPr>
          <p:txBody>
            <a:bodyPr wrap="none" anchor="ctr"/>
            <a:lstStyle/>
            <a:p>
              <a:endParaRPr lang="nl-NL"/>
            </a:p>
          </p:txBody>
        </p:sp>
        <p:sp>
          <p:nvSpPr>
            <p:cNvPr id="26735" name="Line 47"/>
            <p:cNvSpPr>
              <a:spLocks noChangeShapeType="1"/>
            </p:cNvSpPr>
            <p:nvPr/>
          </p:nvSpPr>
          <p:spPr bwMode="auto">
            <a:xfrm flipH="1">
              <a:off x="312" y="2232"/>
              <a:ext cx="80" cy="0"/>
            </a:xfrm>
            <a:prstGeom prst="line">
              <a:avLst/>
            </a:prstGeom>
            <a:noFill/>
            <a:ln w="28575">
              <a:solidFill>
                <a:schemeClr val="tx1"/>
              </a:solidFill>
              <a:round/>
              <a:headEnd/>
              <a:tailEnd/>
            </a:ln>
          </p:spPr>
          <p:txBody>
            <a:bodyPr wrap="none" anchor="ctr"/>
            <a:lstStyle/>
            <a:p>
              <a:endParaRPr lang="nl-NL"/>
            </a:p>
          </p:txBody>
        </p:sp>
        <p:sp>
          <p:nvSpPr>
            <p:cNvPr id="26736" name="Line 48"/>
            <p:cNvSpPr>
              <a:spLocks noChangeShapeType="1"/>
            </p:cNvSpPr>
            <p:nvPr/>
          </p:nvSpPr>
          <p:spPr bwMode="auto">
            <a:xfrm flipH="1">
              <a:off x="312" y="2596"/>
              <a:ext cx="80" cy="0"/>
            </a:xfrm>
            <a:prstGeom prst="line">
              <a:avLst/>
            </a:prstGeom>
            <a:noFill/>
            <a:ln w="28575">
              <a:solidFill>
                <a:schemeClr val="tx1"/>
              </a:solidFill>
              <a:round/>
              <a:headEnd/>
              <a:tailEnd/>
            </a:ln>
          </p:spPr>
          <p:txBody>
            <a:bodyPr wrap="none" anchor="ctr"/>
            <a:lstStyle/>
            <a:p>
              <a:endParaRPr lang="nl-NL"/>
            </a:p>
          </p:txBody>
        </p:sp>
        <p:sp>
          <p:nvSpPr>
            <p:cNvPr id="26737" name="Line 49"/>
            <p:cNvSpPr>
              <a:spLocks noChangeShapeType="1"/>
            </p:cNvSpPr>
            <p:nvPr/>
          </p:nvSpPr>
          <p:spPr bwMode="auto">
            <a:xfrm flipH="1">
              <a:off x="312" y="2972"/>
              <a:ext cx="80" cy="0"/>
            </a:xfrm>
            <a:prstGeom prst="line">
              <a:avLst/>
            </a:prstGeom>
            <a:noFill/>
            <a:ln w="28575">
              <a:solidFill>
                <a:schemeClr val="tx1"/>
              </a:solidFill>
              <a:round/>
              <a:headEnd/>
              <a:tailEnd/>
            </a:ln>
          </p:spPr>
          <p:txBody>
            <a:bodyPr wrap="none" anchor="ctr"/>
            <a:lstStyle/>
            <a:p>
              <a:endParaRPr lang="nl-NL"/>
            </a:p>
          </p:txBody>
        </p:sp>
      </p:grpSp>
      <p:sp>
        <p:nvSpPr>
          <p:cNvPr id="26637" name="AutoShape 50"/>
          <p:cNvSpPr>
            <a:spLocks noChangeArrowheads="1"/>
          </p:cNvSpPr>
          <p:nvPr/>
        </p:nvSpPr>
        <p:spPr bwMode="auto">
          <a:xfrm>
            <a:off x="5400675" y="1876425"/>
            <a:ext cx="106363"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38" name="AutoShape 51"/>
          <p:cNvSpPr>
            <a:spLocks noChangeArrowheads="1"/>
          </p:cNvSpPr>
          <p:nvPr/>
        </p:nvSpPr>
        <p:spPr bwMode="auto">
          <a:xfrm>
            <a:off x="5084763" y="4956175"/>
            <a:ext cx="106362"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39" name="AutoShape 52"/>
          <p:cNvSpPr>
            <a:spLocks noChangeArrowheads="1"/>
          </p:cNvSpPr>
          <p:nvPr/>
        </p:nvSpPr>
        <p:spPr bwMode="auto">
          <a:xfrm>
            <a:off x="5470525" y="4808538"/>
            <a:ext cx="106363"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0" name="AutoShape 53"/>
          <p:cNvSpPr>
            <a:spLocks noChangeArrowheads="1"/>
          </p:cNvSpPr>
          <p:nvPr/>
        </p:nvSpPr>
        <p:spPr bwMode="auto">
          <a:xfrm>
            <a:off x="5856288" y="4660900"/>
            <a:ext cx="106362"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1" name="AutoShape 54"/>
          <p:cNvSpPr>
            <a:spLocks noChangeArrowheads="1"/>
          </p:cNvSpPr>
          <p:nvPr/>
        </p:nvSpPr>
        <p:spPr bwMode="auto">
          <a:xfrm>
            <a:off x="6242050" y="4475163"/>
            <a:ext cx="106363"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2" name="AutoShape 55"/>
          <p:cNvSpPr>
            <a:spLocks noChangeArrowheads="1"/>
          </p:cNvSpPr>
          <p:nvPr/>
        </p:nvSpPr>
        <p:spPr bwMode="auto">
          <a:xfrm>
            <a:off x="6642100" y="4265613"/>
            <a:ext cx="106363"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3" name="AutoShape 56"/>
          <p:cNvSpPr>
            <a:spLocks noChangeArrowheads="1"/>
          </p:cNvSpPr>
          <p:nvPr/>
        </p:nvSpPr>
        <p:spPr bwMode="auto">
          <a:xfrm>
            <a:off x="7023100" y="4070350"/>
            <a:ext cx="106363"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4" name="AutoShape 57"/>
          <p:cNvSpPr>
            <a:spLocks noChangeArrowheads="1"/>
          </p:cNvSpPr>
          <p:nvPr/>
        </p:nvSpPr>
        <p:spPr bwMode="auto">
          <a:xfrm>
            <a:off x="7408863" y="3741738"/>
            <a:ext cx="106362"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5" name="AutoShape 58"/>
          <p:cNvSpPr>
            <a:spLocks noChangeArrowheads="1"/>
          </p:cNvSpPr>
          <p:nvPr/>
        </p:nvSpPr>
        <p:spPr bwMode="auto">
          <a:xfrm>
            <a:off x="7799388" y="3332163"/>
            <a:ext cx="106362"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6" name="AutoShape 59"/>
          <p:cNvSpPr>
            <a:spLocks noChangeArrowheads="1"/>
          </p:cNvSpPr>
          <p:nvPr/>
        </p:nvSpPr>
        <p:spPr bwMode="auto">
          <a:xfrm>
            <a:off x="8189913" y="2894013"/>
            <a:ext cx="106362"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7" name="AutoShape 60"/>
          <p:cNvSpPr>
            <a:spLocks noChangeArrowheads="1"/>
          </p:cNvSpPr>
          <p:nvPr/>
        </p:nvSpPr>
        <p:spPr bwMode="auto">
          <a:xfrm>
            <a:off x="8580438" y="2298700"/>
            <a:ext cx="106362"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8" name="AutoShape 61"/>
          <p:cNvSpPr>
            <a:spLocks noChangeArrowheads="1"/>
          </p:cNvSpPr>
          <p:nvPr/>
        </p:nvSpPr>
        <p:spPr bwMode="auto">
          <a:xfrm>
            <a:off x="8970963" y="2308225"/>
            <a:ext cx="106362" cy="160338"/>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49" name="AutoShape 62"/>
          <p:cNvSpPr>
            <a:spLocks noChangeArrowheads="1"/>
          </p:cNvSpPr>
          <p:nvPr/>
        </p:nvSpPr>
        <p:spPr bwMode="auto">
          <a:xfrm>
            <a:off x="8967788" y="3817938"/>
            <a:ext cx="106362" cy="160337"/>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0" name="AutoShape 63"/>
          <p:cNvSpPr>
            <a:spLocks noChangeArrowheads="1"/>
          </p:cNvSpPr>
          <p:nvPr/>
        </p:nvSpPr>
        <p:spPr bwMode="auto">
          <a:xfrm>
            <a:off x="8580438" y="4057650"/>
            <a:ext cx="106362"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1" name="AutoShape 64"/>
          <p:cNvSpPr>
            <a:spLocks noChangeArrowheads="1"/>
          </p:cNvSpPr>
          <p:nvPr/>
        </p:nvSpPr>
        <p:spPr bwMode="auto">
          <a:xfrm>
            <a:off x="8188325" y="4368800"/>
            <a:ext cx="106363"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2" name="AutoShape 65"/>
          <p:cNvSpPr>
            <a:spLocks noChangeArrowheads="1"/>
          </p:cNvSpPr>
          <p:nvPr/>
        </p:nvSpPr>
        <p:spPr bwMode="auto">
          <a:xfrm>
            <a:off x="7805738" y="4584700"/>
            <a:ext cx="106362"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3" name="AutoShape 66"/>
          <p:cNvSpPr>
            <a:spLocks noChangeArrowheads="1"/>
          </p:cNvSpPr>
          <p:nvPr/>
        </p:nvSpPr>
        <p:spPr bwMode="auto">
          <a:xfrm>
            <a:off x="7413625" y="4752975"/>
            <a:ext cx="106363"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4" name="AutoShape 67"/>
          <p:cNvSpPr>
            <a:spLocks noChangeArrowheads="1"/>
          </p:cNvSpPr>
          <p:nvPr/>
        </p:nvSpPr>
        <p:spPr bwMode="auto">
          <a:xfrm>
            <a:off x="7031038" y="4859338"/>
            <a:ext cx="106362" cy="160337"/>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5" name="AutoShape 68"/>
          <p:cNvSpPr>
            <a:spLocks noChangeArrowheads="1"/>
          </p:cNvSpPr>
          <p:nvPr/>
        </p:nvSpPr>
        <p:spPr bwMode="auto">
          <a:xfrm>
            <a:off x="6638925" y="4913313"/>
            <a:ext cx="106363" cy="160337"/>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6" name="AutoShape 69"/>
          <p:cNvSpPr>
            <a:spLocks noChangeArrowheads="1"/>
          </p:cNvSpPr>
          <p:nvPr/>
        </p:nvSpPr>
        <p:spPr bwMode="auto">
          <a:xfrm>
            <a:off x="6246813" y="4953000"/>
            <a:ext cx="106362"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7" name="AutoShape 70"/>
          <p:cNvSpPr>
            <a:spLocks noChangeArrowheads="1"/>
          </p:cNvSpPr>
          <p:nvPr/>
        </p:nvSpPr>
        <p:spPr bwMode="auto">
          <a:xfrm>
            <a:off x="5859463" y="4992688"/>
            <a:ext cx="106362" cy="160337"/>
          </a:xfrm>
          <a:prstGeom prst="diamond">
            <a:avLst/>
          </a:prstGeom>
          <a:solidFill>
            <a:schemeClr val="hlink"/>
          </a:solid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8" name="AutoShape 71"/>
          <p:cNvSpPr>
            <a:spLocks noChangeArrowheads="1"/>
          </p:cNvSpPr>
          <p:nvPr/>
        </p:nvSpPr>
        <p:spPr bwMode="auto">
          <a:xfrm>
            <a:off x="5472113" y="5027613"/>
            <a:ext cx="106362" cy="160337"/>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59" name="AutoShape 72"/>
          <p:cNvSpPr>
            <a:spLocks noChangeArrowheads="1"/>
          </p:cNvSpPr>
          <p:nvPr/>
        </p:nvSpPr>
        <p:spPr bwMode="auto">
          <a:xfrm>
            <a:off x="5084763" y="5029200"/>
            <a:ext cx="106362" cy="160338"/>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60" name="AutoShape 73"/>
          <p:cNvSpPr>
            <a:spLocks noChangeArrowheads="1"/>
          </p:cNvSpPr>
          <p:nvPr/>
        </p:nvSpPr>
        <p:spPr bwMode="auto">
          <a:xfrm>
            <a:off x="5400675" y="2112963"/>
            <a:ext cx="106363" cy="160337"/>
          </a:xfrm>
          <a:prstGeom prst="diamond">
            <a:avLst/>
          </a:prstGeom>
          <a:noFill/>
          <a:ln w="12700">
            <a:solidFill>
              <a:schemeClr val="hlink"/>
            </a:solidFill>
            <a:miter lim="800000"/>
            <a:headEnd/>
            <a:tailEnd/>
          </a:ln>
        </p:spPr>
        <p:txBody>
          <a:bodyPr wrap="none" anchor="ctr"/>
          <a:lstStyle/>
          <a:p>
            <a:pPr eaLnBrk="1" hangingPunct="1"/>
            <a:endParaRPr lang="en-US">
              <a:latin typeface="Arial" pitchFamily="34" charset="0"/>
            </a:endParaRPr>
          </a:p>
        </p:txBody>
      </p:sp>
      <p:sp>
        <p:nvSpPr>
          <p:cNvPr id="26661" name="Freeform 74"/>
          <p:cNvSpPr>
            <a:spLocks/>
          </p:cNvSpPr>
          <p:nvPr/>
        </p:nvSpPr>
        <p:spPr bwMode="auto">
          <a:xfrm>
            <a:off x="5151438" y="2198688"/>
            <a:ext cx="3865562" cy="2870200"/>
          </a:xfrm>
          <a:custGeom>
            <a:avLst/>
            <a:gdLst>
              <a:gd name="T0" fmla="*/ 2147483647 w 2435"/>
              <a:gd name="T1" fmla="*/ 0 h 1808"/>
              <a:gd name="T2" fmla="*/ 2147483647 w 2435"/>
              <a:gd name="T3" fmla="*/ 2147483647 h 1808"/>
              <a:gd name="T4" fmla="*/ 2147483647 w 2435"/>
              <a:gd name="T5" fmla="*/ 2147483647 h 1808"/>
              <a:gd name="T6" fmla="*/ 2147483647 w 2435"/>
              <a:gd name="T7" fmla="*/ 2147483647 h 1808"/>
              <a:gd name="T8" fmla="*/ 2147483647 w 2435"/>
              <a:gd name="T9" fmla="*/ 2147483647 h 1808"/>
              <a:gd name="T10" fmla="*/ 2147483647 w 2435"/>
              <a:gd name="T11" fmla="*/ 2147483647 h 1808"/>
              <a:gd name="T12" fmla="*/ 2147483647 w 2435"/>
              <a:gd name="T13" fmla="*/ 2147483647 h 1808"/>
              <a:gd name="T14" fmla="*/ 2147483647 w 2435"/>
              <a:gd name="T15" fmla="*/ 2147483647 h 1808"/>
              <a:gd name="T16" fmla="*/ 2147483647 w 2435"/>
              <a:gd name="T17" fmla="*/ 2147483647 h 1808"/>
              <a:gd name="T18" fmla="*/ 2147483647 w 2435"/>
              <a:gd name="T19" fmla="*/ 2147483647 h 1808"/>
              <a:gd name="T20" fmla="*/ 2147483647 w 2435"/>
              <a:gd name="T21" fmla="*/ 2147483647 h 1808"/>
              <a:gd name="T22" fmla="*/ 2147483647 w 2435"/>
              <a:gd name="T23" fmla="*/ 2147483647 h 1808"/>
              <a:gd name="T24" fmla="*/ 0 w 2435"/>
              <a:gd name="T25" fmla="*/ 2147483647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5"/>
              <a:gd name="T40" fmla="*/ 0 h 1808"/>
              <a:gd name="T41" fmla="*/ 2435 w 2435"/>
              <a:gd name="T42" fmla="*/ 1808 h 1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5" h="1808">
                <a:moveTo>
                  <a:pt x="2435" y="0"/>
                </a:moveTo>
                <a:cubicBezTo>
                  <a:pt x="2397" y="48"/>
                  <a:pt x="2360" y="97"/>
                  <a:pt x="2285" y="181"/>
                </a:cubicBezTo>
                <a:cubicBezTo>
                  <a:pt x="2210" y="265"/>
                  <a:pt x="2077" y="409"/>
                  <a:pt x="1984" y="504"/>
                </a:cubicBezTo>
                <a:cubicBezTo>
                  <a:pt x="1891" y="599"/>
                  <a:pt x="1808" y="679"/>
                  <a:pt x="1728" y="754"/>
                </a:cubicBezTo>
                <a:cubicBezTo>
                  <a:pt x="1648" y="829"/>
                  <a:pt x="1567" y="899"/>
                  <a:pt x="1504" y="954"/>
                </a:cubicBezTo>
                <a:cubicBezTo>
                  <a:pt x="1441" y="1009"/>
                  <a:pt x="1402" y="1042"/>
                  <a:pt x="1347" y="1085"/>
                </a:cubicBezTo>
                <a:cubicBezTo>
                  <a:pt x="1292" y="1128"/>
                  <a:pt x="1248" y="1159"/>
                  <a:pt x="1176" y="1210"/>
                </a:cubicBezTo>
                <a:cubicBezTo>
                  <a:pt x="1104" y="1261"/>
                  <a:pt x="993" y="1341"/>
                  <a:pt x="915" y="1392"/>
                </a:cubicBezTo>
                <a:cubicBezTo>
                  <a:pt x="837" y="1443"/>
                  <a:pt x="781" y="1478"/>
                  <a:pt x="709" y="1517"/>
                </a:cubicBezTo>
                <a:cubicBezTo>
                  <a:pt x="637" y="1556"/>
                  <a:pt x="549" y="1595"/>
                  <a:pt x="485" y="1626"/>
                </a:cubicBezTo>
                <a:cubicBezTo>
                  <a:pt x="421" y="1657"/>
                  <a:pt x="387" y="1677"/>
                  <a:pt x="323" y="1701"/>
                </a:cubicBezTo>
                <a:cubicBezTo>
                  <a:pt x="259" y="1725"/>
                  <a:pt x="155" y="1752"/>
                  <a:pt x="101" y="1770"/>
                </a:cubicBezTo>
                <a:cubicBezTo>
                  <a:pt x="47" y="1788"/>
                  <a:pt x="23" y="1798"/>
                  <a:pt x="0" y="1808"/>
                </a:cubicBezTo>
              </a:path>
            </a:pathLst>
          </a:custGeom>
          <a:noFill/>
          <a:ln w="38100">
            <a:solidFill>
              <a:schemeClr val="hlink"/>
            </a:solidFill>
            <a:round/>
            <a:headEnd/>
            <a:tailEnd/>
          </a:ln>
        </p:spPr>
        <p:txBody>
          <a:bodyPr wrap="none" anchor="ctr"/>
          <a:lstStyle/>
          <a:p>
            <a:endParaRPr lang="nl-NL"/>
          </a:p>
        </p:txBody>
      </p:sp>
      <p:sp>
        <p:nvSpPr>
          <p:cNvPr id="26662" name="Freeform 75"/>
          <p:cNvSpPr>
            <a:spLocks/>
          </p:cNvSpPr>
          <p:nvPr/>
        </p:nvSpPr>
        <p:spPr bwMode="auto">
          <a:xfrm>
            <a:off x="5146675" y="3890963"/>
            <a:ext cx="3870325" cy="1198562"/>
          </a:xfrm>
          <a:custGeom>
            <a:avLst/>
            <a:gdLst>
              <a:gd name="T0" fmla="*/ 2147483647 w 2438"/>
              <a:gd name="T1" fmla="*/ 0 h 755"/>
              <a:gd name="T2" fmla="*/ 2147483647 w 2438"/>
              <a:gd name="T3" fmla="*/ 2147483647 h 755"/>
              <a:gd name="T4" fmla="*/ 2147483647 w 2438"/>
              <a:gd name="T5" fmla="*/ 2147483647 h 755"/>
              <a:gd name="T6" fmla="*/ 2147483647 w 2438"/>
              <a:gd name="T7" fmla="*/ 2147483647 h 755"/>
              <a:gd name="T8" fmla="*/ 2147483647 w 2438"/>
              <a:gd name="T9" fmla="*/ 2147483647 h 755"/>
              <a:gd name="T10" fmla="*/ 2147483647 w 2438"/>
              <a:gd name="T11" fmla="*/ 2147483647 h 755"/>
              <a:gd name="T12" fmla="*/ 2147483647 w 2438"/>
              <a:gd name="T13" fmla="*/ 2147483647 h 755"/>
              <a:gd name="T14" fmla="*/ 2147483647 w 2438"/>
              <a:gd name="T15" fmla="*/ 2147483647 h 755"/>
              <a:gd name="T16" fmla="*/ 2147483647 w 2438"/>
              <a:gd name="T17" fmla="*/ 2147483647 h 755"/>
              <a:gd name="T18" fmla="*/ 2147483647 w 2438"/>
              <a:gd name="T19" fmla="*/ 2147483647 h 755"/>
              <a:gd name="T20" fmla="*/ 2147483647 w 2438"/>
              <a:gd name="T21" fmla="*/ 2147483647 h 755"/>
              <a:gd name="T22" fmla="*/ 2147483647 w 2438"/>
              <a:gd name="T23" fmla="*/ 2147483647 h 755"/>
              <a:gd name="T24" fmla="*/ 2147483647 w 2438"/>
              <a:gd name="T25" fmla="*/ 2147483647 h 755"/>
              <a:gd name="T26" fmla="*/ 2147483647 w 2438"/>
              <a:gd name="T27" fmla="*/ 2147483647 h 755"/>
              <a:gd name="T28" fmla="*/ 0 w 2438"/>
              <a:gd name="T29" fmla="*/ 2147483647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38"/>
              <a:gd name="T46" fmla="*/ 0 h 755"/>
              <a:gd name="T47" fmla="*/ 2438 w 2438"/>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38" h="755">
                <a:moveTo>
                  <a:pt x="2438" y="0"/>
                </a:moveTo>
                <a:cubicBezTo>
                  <a:pt x="2370" y="52"/>
                  <a:pt x="2303" y="105"/>
                  <a:pt x="2238" y="150"/>
                </a:cubicBezTo>
                <a:cubicBezTo>
                  <a:pt x="2173" y="195"/>
                  <a:pt x="2100" y="236"/>
                  <a:pt x="2046" y="270"/>
                </a:cubicBezTo>
                <a:cubicBezTo>
                  <a:pt x="1992" y="304"/>
                  <a:pt x="1959" y="326"/>
                  <a:pt x="1915" y="352"/>
                </a:cubicBezTo>
                <a:cubicBezTo>
                  <a:pt x="1871" y="378"/>
                  <a:pt x="1838" y="400"/>
                  <a:pt x="1784" y="427"/>
                </a:cubicBezTo>
                <a:cubicBezTo>
                  <a:pt x="1730" y="454"/>
                  <a:pt x="1647" y="487"/>
                  <a:pt x="1590" y="515"/>
                </a:cubicBezTo>
                <a:cubicBezTo>
                  <a:pt x="1533" y="543"/>
                  <a:pt x="1480" y="578"/>
                  <a:pt x="1443" y="592"/>
                </a:cubicBezTo>
                <a:cubicBezTo>
                  <a:pt x="1406" y="606"/>
                  <a:pt x="1413" y="585"/>
                  <a:pt x="1366" y="598"/>
                </a:cubicBezTo>
                <a:cubicBezTo>
                  <a:pt x="1319" y="611"/>
                  <a:pt x="1226" y="656"/>
                  <a:pt x="1163" y="672"/>
                </a:cubicBezTo>
                <a:cubicBezTo>
                  <a:pt x="1100" y="688"/>
                  <a:pt x="1057" y="684"/>
                  <a:pt x="990" y="696"/>
                </a:cubicBezTo>
                <a:cubicBezTo>
                  <a:pt x="923" y="708"/>
                  <a:pt x="827" y="735"/>
                  <a:pt x="760" y="744"/>
                </a:cubicBezTo>
                <a:cubicBezTo>
                  <a:pt x="693" y="753"/>
                  <a:pt x="657" y="752"/>
                  <a:pt x="587" y="752"/>
                </a:cubicBezTo>
                <a:cubicBezTo>
                  <a:pt x="517" y="752"/>
                  <a:pt x="414" y="747"/>
                  <a:pt x="339" y="747"/>
                </a:cubicBezTo>
                <a:cubicBezTo>
                  <a:pt x="264" y="747"/>
                  <a:pt x="192" y="755"/>
                  <a:pt x="136" y="755"/>
                </a:cubicBezTo>
                <a:cubicBezTo>
                  <a:pt x="80" y="755"/>
                  <a:pt x="40" y="749"/>
                  <a:pt x="0" y="744"/>
                </a:cubicBezTo>
              </a:path>
            </a:pathLst>
          </a:custGeom>
          <a:noFill/>
          <a:ln w="38100">
            <a:solidFill>
              <a:schemeClr val="hlink"/>
            </a:solidFill>
            <a:prstDash val="dash"/>
            <a:round/>
            <a:headEnd/>
            <a:tailEnd/>
          </a:ln>
        </p:spPr>
        <p:txBody>
          <a:bodyPr wrap="none" anchor="ctr"/>
          <a:lstStyle/>
          <a:p>
            <a:endParaRPr lang="nl-NL"/>
          </a:p>
        </p:txBody>
      </p:sp>
      <p:sp>
        <p:nvSpPr>
          <p:cNvPr id="26663" name="Line 76"/>
          <p:cNvSpPr>
            <a:spLocks noChangeShapeType="1"/>
          </p:cNvSpPr>
          <p:nvPr/>
        </p:nvSpPr>
        <p:spPr bwMode="auto">
          <a:xfrm>
            <a:off x="5156200" y="1957388"/>
            <a:ext cx="596900" cy="0"/>
          </a:xfrm>
          <a:prstGeom prst="line">
            <a:avLst/>
          </a:prstGeom>
          <a:noFill/>
          <a:ln w="28575">
            <a:solidFill>
              <a:schemeClr val="hlink"/>
            </a:solidFill>
            <a:round/>
            <a:headEnd/>
            <a:tailEnd/>
          </a:ln>
        </p:spPr>
        <p:txBody>
          <a:bodyPr wrap="none" anchor="ctr"/>
          <a:lstStyle/>
          <a:p>
            <a:endParaRPr lang="nl-NL"/>
          </a:p>
        </p:txBody>
      </p:sp>
      <p:sp>
        <p:nvSpPr>
          <p:cNvPr id="26664" name="Line 77"/>
          <p:cNvSpPr>
            <a:spLocks noChangeShapeType="1"/>
          </p:cNvSpPr>
          <p:nvPr/>
        </p:nvSpPr>
        <p:spPr bwMode="auto">
          <a:xfrm>
            <a:off x="5154613" y="2195513"/>
            <a:ext cx="596900" cy="0"/>
          </a:xfrm>
          <a:prstGeom prst="line">
            <a:avLst/>
          </a:prstGeom>
          <a:noFill/>
          <a:ln w="28575">
            <a:solidFill>
              <a:schemeClr val="hlink"/>
            </a:solidFill>
            <a:prstDash val="dash"/>
            <a:round/>
            <a:headEnd/>
            <a:tailEnd/>
          </a:ln>
        </p:spPr>
        <p:txBody>
          <a:bodyPr wrap="none" anchor="ctr"/>
          <a:lstStyle/>
          <a:p>
            <a:endParaRPr lang="nl-NL"/>
          </a:p>
        </p:txBody>
      </p:sp>
      <p:sp>
        <p:nvSpPr>
          <p:cNvPr id="26665" name="Text Box 78"/>
          <p:cNvSpPr txBox="1">
            <a:spLocks noChangeArrowheads="1"/>
          </p:cNvSpPr>
          <p:nvPr/>
        </p:nvSpPr>
        <p:spPr bwMode="auto">
          <a:xfrm>
            <a:off x="4592638" y="1441450"/>
            <a:ext cx="382587"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30</a:t>
            </a:r>
          </a:p>
        </p:txBody>
      </p:sp>
      <p:sp>
        <p:nvSpPr>
          <p:cNvPr id="26666" name="Text Box 79"/>
          <p:cNvSpPr txBox="1">
            <a:spLocks noChangeArrowheads="1"/>
          </p:cNvSpPr>
          <p:nvPr/>
        </p:nvSpPr>
        <p:spPr bwMode="auto">
          <a:xfrm>
            <a:off x="4592638" y="2022475"/>
            <a:ext cx="382587"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25</a:t>
            </a:r>
          </a:p>
        </p:txBody>
      </p:sp>
      <p:sp>
        <p:nvSpPr>
          <p:cNvPr id="26667" name="Text Box 80"/>
          <p:cNvSpPr txBox="1">
            <a:spLocks noChangeArrowheads="1"/>
          </p:cNvSpPr>
          <p:nvPr/>
        </p:nvSpPr>
        <p:spPr bwMode="auto">
          <a:xfrm>
            <a:off x="4592638" y="2603500"/>
            <a:ext cx="382587"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20</a:t>
            </a:r>
          </a:p>
        </p:txBody>
      </p:sp>
      <p:sp>
        <p:nvSpPr>
          <p:cNvPr id="26668" name="Text Box 81"/>
          <p:cNvSpPr txBox="1">
            <a:spLocks noChangeArrowheads="1"/>
          </p:cNvSpPr>
          <p:nvPr/>
        </p:nvSpPr>
        <p:spPr bwMode="auto">
          <a:xfrm>
            <a:off x="4592638" y="3194050"/>
            <a:ext cx="382587"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15</a:t>
            </a:r>
          </a:p>
        </p:txBody>
      </p:sp>
      <p:sp>
        <p:nvSpPr>
          <p:cNvPr id="26669" name="Text Box 82"/>
          <p:cNvSpPr txBox="1">
            <a:spLocks noChangeArrowheads="1"/>
          </p:cNvSpPr>
          <p:nvPr/>
        </p:nvSpPr>
        <p:spPr bwMode="auto">
          <a:xfrm>
            <a:off x="4592638" y="3775075"/>
            <a:ext cx="382587"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10</a:t>
            </a:r>
          </a:p>
        </p:txBody>
      </p:sp>
      <p:sp>
        <p:nvSpPr>
          <p:cNvPr id="26670" name="Text Box 83"/>
          <p:cNvSpPr txBox="1">
            <a:spLocks noChangeArrowheads="1"/>
          </p:cNvSpPr>
          <p:nvPr/>
        </p:nvSpPr>
        <p:spPr bwMode="auto">
          <a:xfrm>
            <a:off x="4597400" y="4356100"/>
            <a:ext cx="2825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a:t>
            </a:r>
          </a:p>
        </p:txBody>
      </p:sp>
      <p:sp>
        <p:nvSpPr>
          <p:cNvPr id="26671" name="Text Box 84"/>
          <p:cNvSpPr txBox="1">
            <a:spLocks noChangeArrowheads="1"/>
          </p:cNvSpPr>
          <p:nvPr/>
        </p:nvSpPr>
        <p:spPr bwMode="auto">
          <a:xfrm>
            <a:off x="4597400" y="4937125"/>
            <a:ext cx="2825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0</a:t>
            </a:r>
          </a:p>
        </p:txBody>
      </p:sp>
      <p:sp>
        <p:nvSpPr>
          <p:cNvPr id="26672" name="Text Box 85"/>
          <p:cNvSpPr txBox="1">
            <a:spLocks noChangeArrowheads="1"/>
          </p:cNvSpPr>
          <p:nvPr/>
        </p:nvSpPr>
        <p:spPr bwMode="auto">
          <a:xfrm rot="-2700000">
            <a:off x="4718050"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20-30</a:t>
            </a:r>
          </a:p>
        </p:txBody>
      </p:sp>
      <p:sp>
        <p:nvSpPr>
          <p:cNvPr id="26673" name="Text Box 86"/>
          <p:cNvSpPr txBox="1">
            <a:spLocks noChangeArrowheads="1"/>
          </p:cNvSpPr>
          <p:nvPr/>
        </p:nvSpPr>
        <p:spPr bwMode="auto">
          <a:xfrm rot="-2700000">
            <a:off x="5137150"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31-40</a:t>
            </a:r>
          </a:p>
        </p:txBody>
      </p:sp>
      <p:sp>
        <p:nvSpPr>
          <p:cNvPr id="26674" name="Text Box 87"/>
          <p:cNvSpPr txBox="1">
            <a:spLocks noChangeArrowheads="1"/>
          </p:cNvSpPr>
          <p:nvPr/>
        </p:nvSpPr>
        <p:spPr bwMode="auto">
          <a:xfrm rot="-2700000">
            <a:off x="5556250"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41-45</a:t>
            </a:r>
          </a:p>
        </p:txBody>
      </p:sp>
      <p:sp>
        <p:nvSpPr>
          <p:cNvPr id="26675" name="Text Box 88"/>
          <p:cNvSpPr txBox="1">
            <a:spLocks noChangeArrowheads="1"/>
          </p:cNvSpPr>
          <p:nvPr/>
        </p:nvSpPr>
        <p:spPr bwMode="auto">
          <a:xfrm rot="-2700000">
            <a:off x="5932488"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46-50</a:t>
            </a:r>
          </a:p>
        </p:txBody>
      </p:sp>
      <p:sp>
        <p:nvSpPr>
          <p:cNvPr id="26676" name="Text Box 89"/>
          <p:cNvSpPr txBox="1">
            <a:spLocks noChangeArrowheads="1"/>
          </p:cNvSpPr>
          <p:nvPr/>
        </p:nvSpPr>
        <p:spPr bwMode="auto">
          <a:xfrm rot="-2700000">
            <a:off x="6308725"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51-60</a:t>
            </a:r>
          </a:p>
        </p:txBody>
      </p:sp>
      <p:sp>
        <p:nvSpPr>
          <p:cNvPr id="26677" name="Text Box 90"/>
          <p:cNvSpPr txBox="1">
            <a:spLocks noChangeArrowheads="1"/>
          </p:cNvSpPr>
          <p:nvPr/>
        </p:nvSpPr>
        <p:spPr bwMode="auto">
          <a:xfrm rot="-2700000">
            <a:off x="6684963"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56-60</a:t>
            </a:r>
          </a:p>
        </p:txBody>
      </p:sp>
      <p:sp>
        <p:nvSpPr>
          <p:cNvPr id="26678" name="Text Box 91"/>
          <p:cNvSpPr txBox="1">
            <a:spLocks noChangeArrowheads="1"/>
          </p:cNvSpPr>
          <p:nvPr/>
        </p:nvSpPr>
        <p:spPr bwMode="auto">
          <a:xfrm rot="-2700000">
            <a:off x="7061200"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61-65</a:t>
            </a:r>
          </a:p>
        </p:txBody>
      </p:sp>
      <p:sp>
        <p:nvSpPr>
          <p:cNvPr id="26679" name="Text Box 92"/>
          <p:cNvSpPr txBox="1">
            <a:spLocks noChangeArrowheads="1"/>
          </p:cNvSpPr>
          <p:nvPr/>
        </p:nvSpPr>
        <p:spPr bwMode="auto">
          <a:xfrm rot="-2700000">
            <a:off x="7439025"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66-70</a:t>
            </a:r>
          </a:p>
        </p:txBody>
      </p:sp>
      <p:sp>
        <p:nvSpPr>
          <p:cNvPr id="26680" name="Text Box 93"/>
          <p:cNvSpPr txBox="1">
            <a:spLocks noChangeArrowheads="1"/>
          </p:cNvSpPr>
          <p:nvPr/>
        </p:nvSpPr>
        <p:spPr bwMode="auto">
          <a:xfrm rot="-2700000">
            <a:off x="7820025"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71-75</a:t>
            </a:r>
          </a:p>
        </p:txBody>
      </p:sp>
      <p:sp>
        <p:nvSpPr>
          <p:cNvPr id="26681" name="Text Box 94"/>
          <p:cNvSpPr txBox="1">
            <a:spLocks noChangeArrowheads="1"/>
          </p:cNvSpPr>
          <p:nvPr/>
        </p:nvSpPr>
        <p:spPr bwMode="auto">
          <a:xfrm rot="-2700000">
            <a:off x="8224838"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76-80</a:t>
            </a:r>
          </a:p>
        </p:txBody>
      </p:sp>
      <p:sp>
        <p:nvSpPr>
          <p:cNvPr id="26682" name="Text Box 95"/>
          <p:cNvSpPr txBox="1">
            <a:spLocks noChangeArrowheads="1"/>
          </p:cNvSpPr>
          <p:nvPr/>
        </p:nvSpPr>
        <p:spPr bwMode="auto">
          <a:xfrm rot="-2700000">
            <a:off x="8643938" y="5237163"/>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81-85</a:t>
            </a:r>
          </a:p>
        </p:txBody>
      </p:sp>
      <p:sp>
        <p:nvSpPr>
          <p:cNvPr id="26683" name="Text Box 96"/>
          <p:cNvSpPr txBox="1">
            <a:spLocks noChangeArrowheads="1"/>
          </p:cNvSpPr>
          <p:nvPr/>
        </p:nvSpPr>
        <p:spPr bwMode="auto">
          <a:xfrm>
            <a:off x="6789738" y="1447800"/>
            <a:ext cx="1158875" cy="369888"/>
          </a:xfrm>
          <a:prstGeom prst="rect">
            <a:avLst/>
          </a:prstGeom>
          <a:noFill/>
          <a:ln w="12700">
            <a:noFill/>
            <a:miter lim="800000"/>
            <a:headEnd/>
            <a:tailEnd/>
          </a:ln>
        </p:spPr>
        <p:txBody>
          <a:bodyPr wrap="none">
            <a:spAutoFit/>
          </a:bodyPr>
          <a:lstStyle/>
          <a:p>
            <a:pPr algn="r" defTabSz="762000" eaLnBrk="1" hangingPunct="1"/>
            <a:r>
              <a:rPr lang="en-US" sz="1800" b="1">
                <a:solidFill>
                  <a:schemeClr val="hlink"/>
                </a:solidFill>
                <a:latin typeface="Arial" pitchFamily="34" charset="0"/>
              </a:rPr>
              <a:t>Vrouwen</a:t>
            </a:r>
          </a:p>
        </p:txBody>
      </p:sp>
      <p:sp>
        <p:nvSpPr>
          <p:cNvPr id="26684" name="Text Box 97"/>
          <p:cNvSpPr txBox="1">
            <a:spLocks noChangeArrowheads="1"/>
          </p:cNvSpPr>
          <p:nvPr/>
        </p:nvSpPr>
        <p:spPr bwMode="auto">
          <a:xfrm>
            <a:off x="5776913" y="1811338"/>
            <a:ext cx="1803400" cy="584200"/>
          </a:xfrm>
          <a:prstGeom prst="rect">
            <a:avLst/>
          </a:prstGeom>
          <a:noFill/>
          <a:ln w="12700">
            <a:noFill/>
            <a:miter lim="800000"/>
            <a:headEnd/>
            <a:tailEnd/>
          </a:ln>
        </p:spPr>
        <p:txBody>
          <a:bodyPr wrap="none">
            <a:spAutoFit/>
          </a:bodyPr>
          <a:lstStyle/>
          <a:p>
            <a:pPr defTabSz="762000" eaLnBrk="1" hangingPunct="1"/>
            <a:r>
              <a:rPr lang="en-US" sz="1600" b="1">
                <a:latin typeface="Arial" pitchFamily="34" charset="0"/>
              </a:rPr>
              <a:t> met diabetes</a:t>
            </a:r>
          </a:p>
          <a:p>
            <a:pPr defTabSz="762000" eaLnBrk="1" hangingPunct="1"/>
            <a:r>
              <a:rPr lang="en-US" sz="1600" b="1">
                <a:latin typeface="Arial" pitchFamily="34" charset="0"/>
              </a:rPr>
              <a:t> zonder diabetes</a:t>
            </a:r>
          </a:p>
        </p:txBody>
      </p:sp>
      <p:sp>
        <p:nvSpPr>
          <p:cNvPr id="26685" name="Text Box 98"/>
          <p:cNvSpPr txBox="1">
            <a:spLocks noChangeArrowheads="1"/>
          </p:cNvSpPr>
          <p:nvPr/>
        </p:nvSpPr>
        <p:spPr bwMode="auto">
          <a:xfrm>
            <a:off x="6010275" y="5675313"/>
            <a:ext cx="2659063" cy="523875"/>
          </a:xfrm>
          <a:prstGeom prst="rect">
            <a:avLst/>
          </a:prstGeom>
          <a:noFill/>
          <a:ln w="12700">
            <a:noFill/>
            <a:miter lim="800000"/>
            <a:headEnd/>
            <a:tailEnd/>
          </a:ln>
        </p:spPr>
        <p:txBody>
          <a:bodyPr wrap="none">
            <a:spAutoFit/>
          </a:bodyPr>
          <a:lstStyle/>
          <a:p>
            <a:pPr algn="ctr" defTabSz="762000" eaLnBrk="1" hangingPunct="1"/>
            <a:r>
              <a:rPr lang="en-US" sz="2800" b="1">
                <a:latin typeface="Arial" pitchFamily="34" charset="0"/>
              </a:rPr>
              <a:t>Leeftijd (jaren)</a:t>
            </a:r>
          </a:p>
        </p:txBody>
      </p:sp>
      <p:sp>
        <p:nvSpPr>
          <p:cNvPr id="26686" name="Text Box 104"/>
          <p:cNvSpPr txBox="1">
            <a:spLocks noChangeArrowheads="1"/>
          </p:cNvSpPr>
          <p:nvPr/>
        </p:nvSpPr>
        <p:spPr bwMode="auto">
          <a:xfrm>
            <a:off x="-39688" y="4370388"/>
            <a:ext cx="282576"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a:t>
            </a:r>
          </a:p>
        </p:txBody>
      </p:sp>
      <p:sp>
        <p:nvSpPr>
          <p:cNvPr id="26687" name="Text Box 105"/>
          <p:cNvSpPr txBox="1">
            <a:spLocks noChangeArrowheads="1"/>
          </p:cNvSpPr>
          <p:nvPr/>
        </p:nvSpPr>
        <p:spPr bwMode="auto">
          <a:xfrm>
            <a:off x="-39688" y="4951413"/>
            <a:ext cx="282576"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0</a:t>
            </a:r>
          </a:p>
        </p:txBody>
      </p:sp>
      <p:sp>
        <p:nvSpPr>
          <p:cNvPr id="26688" name="Text Box 106"/>
          <p:cNvSpPr txBox="1">
            <a:spLocks noChangeArrowheads="1"/>
          </p:cNvSpPr>
          <p:nvPr/>
        </p:nvSpPr>
        <p:spPr bwMode="auto">
          <a:xfrm rot="-2700000">
            <a:off x="71438"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20-30</a:t>
            </a:r>
          </a:p>
        </p:txBody>
      </p:sp>
      <p:sp>
        <p:nvSpPr>
          <p:cNvPr id="26689" name="Text Box 107"/>
          <p:cNvSpPr txBox="1">
            <a:spLocks noChangeArrowheads="1"/>
          </p:cNvSpPr>
          <p:nvPr/>
        </p:nvSpPr>
        <p:spPr bwMode="auto">
          <a:xfrm rot="-2700000">
            <a:off x="490538"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31-40</a:t>
            </a:r>
          </a:p>
        </p:txBody>
      </p:sp>
      <p:sp>
        <p:nvSpPr>
          <p:cNvPr id="26690" name="Text Box 108"/>
          <p:cNvSpPr txBox="1">
            <a:spLocks noChangeArrowheads="1"/>
          </p:cNvSpPr>
          <p:nvPr/>
        </p:nvSpPr>
        <p:spPr bwMode="auto">
          <a:xfrm rot="-2700000">
            <a:off x="909638"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41-45</a:t>
            </a:r>
          </a:p>
        </p:txBody>
      </p:sp>
      <p:sp>
        <p:nvSpPr>
          <p:cNvPr id="26691" name="Text Box 109"/>
          <p:cNvSpPr txBox="1">
            <a:spLocks noChangeArrowheads="1"/>
          </p:cNvSpPr>
          <p:nvPr/>
        </p:nvSpPr>
        <p:spPr bwMode="auto">
          <a:xfrm rot="-2700000">
            <a:off x="1285875"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46-50</a:t>
            </a:r>
          </a:p>
        </p:txBody>
      </p:sp>
      <p:sp>
        <p:nvSpPr>
          <p:cNvPr id="26692" name="Text Box 110"/>
          <p:cNvSpPr txBox="1">
            <a:spLocks noChangeArrowheads="1"/>
          </p:cNvSpPr>
          <p:nvPr/>
        </p:nvSpPr>
        <p:spPr bwMode="auto">
          <a:xfrm rot="-2700000">
            <a:off x="1662113"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51-60</a:t>
            </a:r>
          </a:p>
        </p:txBody>
      </p:sp>
      <p:sp>
        <p:nvSpPr>
          <p:cNvPr id="26693" name="Text Box 111"/>
          <p:cNvSpPr txBox="1">
            <a:spLocks noChangeArrowheads="1"/>
          </p:cNvSpPr>
          <p:nvPr/>
        </p:nvSpPr>
        <p:spPr bwMode="auto">
          <a:xfrm rot="-2700000">
            <a:off x="2038350"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56-60</a:t>
            </a:r>
          </a:p>
        </p:txBody>
      </p:sp>
      <p:sp>
        <p:nvSpPr>
          <p:cNvPr id="26694" name="Text Box 112"/>
          <p:cNvSpPr txBox="1">
            <a:spLocks noChangeArrowheads="1"/>
          </p:cNvSpPr>
          <p:nvPr/>
        </p:nvSpPr>
        <p:spPr bwMode="auto">
          <a:xfrm rot="-2700000">
            <a:off x="2414588"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61-65</a:t>
            </a:r>
          </a:p>
        </p:txBody>
      </p:sp>
      <p:sp>
        <p:nvSpPr>
          <p:cNvPr id="26695" name="Text Box 113"/>
          <p:cNvSpPr txBox="1">
            <a:spLocks noChangeArrowheads="1"/>
          </p:cNvSpPr>
          <p:nvPr/>
        </p:nvSpPr>
        <p:spPr bwMode="auto">
          <a:xfrm rot="-2700000">
            <a:off x="2792413"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66-70</a:t>
            </a:r>
          </a:p>
        </p:txBody>
      </p:sp>
      <p:sp>
        <p:nvSpPr>
          <p:cNvPr id="26696" name="Text Box 114"/>
          <p:cNvSpPr txBox="1">
            <a:spLocks noChangeArrowheads="1"/>
          </p:cNvSpPr>
          <p:nvPr/>
        </p:nvSpPr>
        <p:spPr bwMode="auto">
          <a:xfrm rot="-2700000">
            <a:off x="3173413"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71-75</a:t>
            </a:r>
          </a:p>
        </p:txBody>
      </p:sp>
      <p:sp>
        <p:nvSpPr>
          <p:cNvPr id="26697" name="Text Box 115"/>
          <p:cNvSpPr txBox="1">
            <a:spLocks noChangeArrowheads="1"/>
          </p:cNvSpPr>
          <p:nvPr/>
        </p:nvSpPr>
        <p:spPr bwMode="auto">
          <a:xfrm rot="-2700000">
            <a:off x="3578225"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76-80</a:t>
            </a:r>
          </a:p>
        </p:txBody>
      </p:sp>
      <p:sp>
        <p:nvSpPr>
          <p:cNvPr id="26698" name="Text Box 116"/>
          <p:cNvSpPr txBox="1">
            <a:spLocks noChangeArrowheads="1"/>
          </p:cNvSpPr>
          <p:nvPr/>
        </p:nvSpPr>
        <p:spPr bwMode="auto">
          <a:xfrm rot="-2700000">
            <a:off x="3997325" y="5251450"/>
            <a:ext cx="638175" cy="304800"/>
          </a:xfrm>
          <a:prstGeom prst="rect">
            <a:avLst/>
          </a:prstGeom>
          <a:noFill/>
          <a:ln w="12700">
            <a:noFill/>
            <a:miter lim="800000"/>
            <a:headEnd/>
            <a:tailEnd/>
          </a:ln>
        </p:spPr>
        <p:txBody>
          <a:bodyPr wrap="none">
            <a:spAutoFit/>
          </a:bodyPr>
          <a:lstStyle/>
          <a:p>
            <a:pPr algn="r" defTabSz="762000" eaLnBrk="1" hangingPunct="1"/>
            <a:r>
              <a:rPr lang="en-US" sz="1400" b="1">
                <a:latin typeface="Arial" pitchFamily="34" charset="0"/>
              </a:rPr>
              <a:t>81-85</a:t>
            </a:r>
          </a:p>
        </p:txBody>
      </p:sp>
      <p:sp>
        <p:nvSpPr>
          <p:cNvPr id="26699" name="Text Box 117"/>
          <p:cNvSpPr txBox="1">
            <a:spLocks noChangeArrowheads="1"/>
          </p:cNvSpPr>
          <p:nvPr/>
        </p:nvSpPr>
        <p:spPr bwMode="auto">
          <a:xfrm>
            <a:off x="1836738" y="1447800"/>
            <a:ext cx="1019175" cy="369888"/>
          </a:xfrm>
          <a:prstGeom prst="rect">
            <a:avLst/>
          </a:prstGeom>
          <a:noFill/>
          <a:ln w="12700">
            <a:noFill/>
            <a:miter lim="800000"/>
            <a:headEnd/>
            <a:tailEnd/>
          </a:ln>
        </p:spPr>
        <p:txBody>
          <a:bodyPr wrap="none">
            <a:spAutoFit/>
          </a:bodyPr>
          <a:lstStyle/>
          <a:p>
            <a:pPr algn="r" defTabSz="762000" eaLnBrk="1" hangingPunct="1"/>
            <a:r>
              <a:rPr lang="en-US" sz="1800">
                <a:solidFill>
                  <a:srgbClr val="00FFFF"/>
                </a:solidFill>
                <a:latin typeface="Arial" pitchFamily="34" charset="0"/>
              </a:rPr>
              <a:t>Mannen</a:t>
            </a:r>
          </a:p>
        </p:txBody>
      </p:sp>
      <p:sp>
        <p:nvSpPr>
          <p:cNvPr id="26700" name="Text Box 118"/>
          <p:cNvSpPr txBox="1">
            <a:spLocks noChangeArrowheads="1"/>
          </p:cNvSpPr>
          <p:nvPr/>
        </p:nvSpPr>
        <p:spPr bwMode="auto">
          <a:xfrm>
            <a:off x="1130300" y="1825625"/>
            <a:ext cx="1746250" cy="584200"/>
          </a:xfrm>
          <a:prstGeom prst="rect">
            <a:avLst/>
          </a:prstGeom>
          <a:noFill/>
          <a:ln w="12700">
            <a:noFill/>
            <a:miter lim="800000"/>
            <a:headEnd/>
            <a:tailEnd/>
          </a:ln>
        </p:spPr>
        <p:txBody>
          <a:bodyPr wrap="none">
            <a:spAutoFit/>
          </a:bodyPr>
          <a:lstStyle/>
          <a:p>
            <a:pPr defTabSz="762000" eaLnBrk="1" hangingPunct="1"/>
            <a:r>
              <a:rPr lang="en-US" sz="1600" b="1">
                <a:latin typeface="Arial" pitchFamily="34" charset="0"/>
              </a:rPr>
              <a:t>met diabetes</a:t>
            </a:r>
          </a:p>
          <a:p>
            <a:pPr defTabSz="762000" eaLnBrk="1" hangingPunct="1"/>
            <a:r>
              <a:rPr lang="en-US" sz="1600" b="1">
                <a:latin typeface="Arial" pitchFamily="34" charset="0"/>
              </a:rPr>
              <a:t>zonder diabetes</a:t>
            </a:r>
          </a:p>
        </p:txBody>
      </p:sp>
      <p:sp>
        <p:nvSpPr>
          <p:cNvPr id="26701" name="Text Box 119"/>
          <p:cNvSpPr txBox="1">
            <a:spLocks noChangeArrowheads="1"/>
          </p:cNvSpPr>
          <p:nvPr/>
        </p:nvSpPr>
        <p:spPr bwMode="auto">
          <a:xfrm>
            <a:off x="1363663" y="5689600"/>
            <a:ext cx="2659062" cy="523875"/>
          </a:xfrm>
          <a:prstGeom prst="rect">
            <a:avLst/>
          </a:prstGeom>
          <a:noFill/>
          <a:ln w="12700">
            <a:noFill/>
            <a:miter lim="800000"/>
            <a:headEnd/>
            <a:tailEnd/>
          </a:ln>
        </p:spPr>
        <p:txBody>
          <a:bodyPr wrap="none">
            <a:spAutoFit/>
          </a:bodyPr>
          <a:lstStyle/>
          <a:p>
            <a:pPr algn="ctr" defTabSz="762000" eaLnBrk="1" hangingPunct="1"/>
            <a:r>
              <a:rPr lang="en-US" sz="2800" b="1">
                <a:latin typeface="Arial" pitchFamily="34" charset="0"/>
              </a:rPr>
              <a:t>Leeftijd (jaren)</a:t>
            </a:r>
          </a:p>
        </p:txBody>
      </p:sp>
      <p:sp>
        <p:nvSpPr>
          <p:cNvPr id="26702" name="Rectangle 120"/>
          <p:cNvSpPr>
            <a:spLocks noChangeArrowheads="1"/>
          </p:cNvSpPr>
          <p:nvPr/>
        </p:nvSpPr>
        <p:spPr bwMode="auto">
          <a:xfrm>
            <a:off x="773113" y="1909763"/>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3" name="Rectangle 121"/>
          <p:cNvSpPr>
            <a:spLocks noChangeArrowheads="1"/>
          </p:cNvSpPr>
          <p:nvPr/>
        </p:nvSpPr>
        <p:spPr bwMode="auto">
          <a:xfrm>
            <a:off x="442913" y="4978400"/>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4" name="Rectangle 122"/>
          <p:cNvSpPr>
            <a:spLocks noChangeArrowheads="1"/>
          </p:cNvSpPr>
          <p:nvPr/>
        </p:nvSpPr>
        <p:spPr bwMode="auto">
          <a:xfrm>
            <a:off x="823913" y="4643438"/>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5" name="Rectangle 123"/>
          <p:cNvSpPr>
            <a:spLocks noChangeArrowheads="1"/>
          </p:cNvSpPr>
          <p:nvPr/>
        </p:nvSpPr>
        <p:spPr bwMode="auto">
          <a:xfrm>
            <a:off x="1219200" y="4284663"/>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6" name="Rectangle 124"/>
          <p:cNvSpPr>
            <a:spLocks noChangeArrowheads="1"/>
          </p:cNvSpPr>
          <p:nvPr/>
        </p:nvSpPr>
        <p:spPr bwMode="auto">
          <a:xfrm>
            <a:off x="1614488" y="4016375"/>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7" name="Rectangle 125"/>
          <p:cNvSpPr>
            <a:spLocks noChangeArrowheads="1"/>
          </p:cNvSpPr>
          <p:nvPr/>
        </p:nvSpPr>
        <p:spPr bwMode="auto">
          <a:xfrm>
            <a:off x="2000250" y="3748088"/>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8" name="Rectangle 126"/>
          <p:cNvSpPr>
            <a:spLocks noChangeArrowheads="1"/>
          </p:cNvSpPr>
          <p:nvPr/>
        </p:nvSpPr>
        <p:spPr bwMode="auto">
          <a:xfrm>
            <a:off x="2390775" y="3556000"/>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09" name="Rectangle 127"/>
          <p:cNvSpPr>
            <a:spLocks noChangeArrowheads="1"/>
          </p:cNvSpPr>
          <p:nvPr/>
        </p:nvSpPr>
        <p:spPr bwMode="auto">
          <a:xfrm>
            <a:off x="2776538" y="3302000"/>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0" name="Rectangle 128"/>
          <p:cNvSpPr>
            <a:spLocks noChangeArrowheads="1"/>
          </p:cNvSpPr>
          <p:nvPr/>
        </p:nvSpPr>
        <p:spPr bwMode="auto">
          <a:xfrm>
            <a:off x="3162300" y="2890838"/>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1" name="Rectangle 129"/>
          <p:cNvSpPr>
            <a:spLocks noChangeArrowheads="1"/>
          </p:cNvSpPr>
          <p:nvPr/>
        </p:nvSpPr>
        <p:spPr bwMode="auto">
          <a:xfrm>
            <a:off x="3552825" y="2470150"/>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2" name="Rectangle 130"/>
          <p:cNvSpPr>
            <a:spLocks noChangeArrowheads="1"/>
          </p:cNvSpPr>
          <p:nvPr/>
        </p:nvSpPr>
        <p:spPr bwMode="auto">
          <a:xfrm>
            <a:off x="3938588" y="2068513"/>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3" name="Rectangle 131"/>
          <p:cNvSpPr>
            <a:spLocks noChangeArrowheads="1"/>
          </p:cNvSpPr>
          <p:nvPr/>
        </p:nvSpPr>
        <p:spPr bwMode="auto">
          <a:xfrm>
            <a:off x="4324350" y="1847850"/>
            <a:ext cx="101600" cy="101600"/>
          </a:xfrm>
          <a:prstGeom prst="rect">
            <a:avLst/>
          </a:prstGeom>
          <a:solidFill>
            <a:srgbClr val="00FFFF"/>
          </a:solid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4" name="Rectangle 132"/>
          <p:cNvSpPr>
            <a:spLocks noChangeArrowheads="1"/>
          </p:cNvSpPr>
          <p:nvPr/>
        </p:nvSpPr>
        <p:spPr bwMode="auto">
          <a:xfrm>
            <a:off x="4333875" y="3217863"/>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5" name="Rectangle 133"/>
          <p:cNvSpPr>
            <a:spLocks noChangeArrowheads="1"/>
          </p:cNvSpPr>
          <p:nvPr/>
        </p:nvSpPr>
        <p:spPr bwMode="auto">
          <a:xfrm>
            <a:off x="3935413" y="3506788"/>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6" name="Rectangle 134"/>
          <p:cNvSpPr>
            <a:spLocks noChangeArrowheads="1"/>
          </p:cNvSpPr>
          <p:nvPr/>
        </p:nvSpPr>
        <p:spPr bwMode="auto">
          <a:xfrm>
            <a:off x="3551238" y="3843338"/>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7" name="Rectangle 135"/>
          <p:cNvSpPr>
            <a:spLocks noChangeArrowheads="1"/>
          </p:cNvSpPr>
          <p:nvPr/>
        </p:nvSpPr>
        <p:spPr bwMode="auto">
          <a:xfrm>
            <a:off x="3157538" y="4127500"/>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8" name="Rectangle 136"/>
          <p:cNvSpPr>
            <a:spLocks noChangeArrowheads="1"/>
          </p:cNvSpPr>
          <p:nvPr/>
        </p:nvSpPr>
        <p:spPr bwMode="auto">
          <a:xfrm>
            <a:off x="2778125" y="4359275"/>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19" name="Rectangle 137"/>
          <p:cNvSpPr>
            <a:spLocks noChangeArrowheads="1"/>
          </p:cNvSpPr>
          <p:nvPr/>
        </p:nvSpPr>
        <p:spPr bwMode="auto">
          <a:xfrm>
            <a:off x="2393950" y="4519613"/>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0" name="Rectangle 138"/>
          <p:cNvSpPr>
            <a:spLocks noChangeArrowheads="1"/>
          </p:cNvSpPr>
          <p:nvPr/>
        </p:nvSpPr>
        <p:spPr bwMode="auto">
          <a:xfrm>
            <a:off x="2000250" y="4637088"/>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1" name="Rectangle 139"/>
          <p:cNvSpPr>
            <a:spLocks noChangeArrowheads="1"/>
          </p:cNvSpPr>
          <p:nvPr/>
        </p:nvSpPr>
        <p:spPr bwMode="auto">
          <a:xfrm>
            <a:off x="1606550" y="4754563"/>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2" name="Rectangle 140"/>
          <p:cNvSpPr>
            <a:spLocks noChangeArrowheads="1"/>
          </p:cNvSpPr>
          <p:nvPr/>
        </p:nvSpPr>
        <p:spPr bwMode="auto">
          <a:xfrm>
            <a:off x="1217613" y="4872038"/>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3" name="Rectangle 141"/>
          <p:cNvSpPr>
            <a:spLocks noChangeArrowheads="1"/>
          </p:cNvSpPr>
          <p:nvPr/>
        </p:nvSpPr>
        <p:spPr bwMode="auto">
          <a:xfrm>
            <a:off x="828675" y="5003800"/>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4" name="Rectangle 142"/>
          <p:cNvSpPr>
            <a:spLocks noChangeArrowheads="1"/>
          </p:cNvSpPr>
          <p:nvPr/>
        </p:nvSpPr>
        <p:spPr bwMode="auto">
          <a:xfrm>
            <a:off x="439738" y="5064125"/>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5" name="Rectangle 143"/>
          <p:cNvSpPr>
            <a:spLocks noChangeArrowheads="1"/>
          </p:cNvSpPr>
          <p:nvPr/>
        </p:nvSpPr>
        <p:spPr bwMode="auto">
          <a:xfrm>
            <a:off x="768350" y="2147888"/>
            <a:ext cx="101600" cy="101600"/>
          </a:xfrm>
          <a:prstGeom prst="rect">
            <a:avLst/>
          </a:prstGeom>
          <a:noFill/>
          <a:ln w="12700">
            <a:solidFill>
              <a:srgbClr val="00FFFF"/>
            </a:solidFill>
            <a:miter lim="800000"/>
            <a:headEnd/>
            <a:tailEnd/>
          </a:ln>
        </p:spPr>
        <p:txBody>
          <a:bodyPr wrap="none" anchor="ctr"/>
          <a:lstStyle/>
          <a:p>
            <a:pPr eaLnBrk="1" hangingPunct="1"/>
            <a:endParaRPr lang="en-US">
              <a:latin typeface="Arial" pitchFamily="34" charset="0"/>
            </a:endParaRPr>
          </a:p>
        </p:txBody>
      </p:sp>
      <p:sp>
        <p:nvSpPr>
          <p:cNvPr id="26726" name="Freeform 144"/>
          <p:cNvSpPr>
            <a:spLocks/>
          </p:cNvSpPr>
          <p:nvPr/>
        </p:nvSpPr>
        <p:spPr bwMode="auto">
          <a:xfrm>
            <a:off x="481013" y="1889125"/>
            <a:ext cx="3889375" cy="3090863"/>
          </a:xfrm>
          <a:custGeom>
            <a:avLst/>
            <a:gdLst>
              <a:gd name="T0" fmla="*/ 2147483647 w 2450"/>
              <a:gd name="T1" fmla="*/ 0 h 1947"/>
              <a:gd name="T2" fmla="*/ 2147483647 w 2450"/>
              <a:gd name="T3" fmla="*/ 2147483647 h 1947"/>
              <a:gd name="T4" fmla="*/ 2147483647 w 2450"/>
              <a:gd name="T5" fmla="*/ 2147483647 h 1947"/>
              <a:gd name="T6" fmla="*/ 2147483647 w 2450"/>
              <a:gd name="T7" fmla="*/ 2147483647 h 1947"/>
              <a:gd name="T8" fmla="*/ 2147483647 w 2450"/>
              <a:gd name="T9" fmla="*/ 2147483647 h 1947"/>
              <a:gd name="T10" fmla="*/ 2147483647 w 2450"/>
              <a:gd name="T11" fmla="*/ 2147483647 h 1947"/>
              <a:gd name="T12" fmla="*/ 2147483647 w 2450"/>
              <a:gd name="T13" fmla="*/ 2147483647 h 1947"/>
              <a:gd name="T14" fmla="*/ 2147483647 w 2450"/>
              <a:gd name="T15" fmla="*/ 2147483647 h 1947"/>
              <a:gd name="T16" fmla="*/ 2147483647 w 2450"/>
              <a:gd name="T17" fmla="*/ 2147483647 h 1947"/>
              <a:gd name="T18" fmla="*/ 2147483647 w 2450"/>
              <a:gd name="T19" fmla="*/ 2147483647 h 1947"/>
              <a:gd name="T20" fmla="*/ 2147483647 w 2450"/>
              <a:gd name="T21" fmla="*/ 2147483647 h 1947"/>
              <a:gd name="T22" fmla="*/ 2147483647 w 2450"/>
              <a:gd name="T23" fmla="*/ 2147483647 h 1947"/>
              <a:gd name="T24" fmla="*/ 0 w 2450"/>
              <a:gd name="T25" fmla="*/ 2147483647 h 19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0"/>
              <a:gd name="T40" fmla="*/ 0 h 1947"/>
              <a:gd name="T41" fmla="*/ 2450 w 2450"/>
              <a:gd name="T42" fmla="*/ 1947 h 19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0" h="1947">
                <a:moveTo>
                  <a:pt x="2450" y="0"/>
                </a:moveTo>
                <a:cubicBezTo>
                  <a:pt x="2393" y="50"/>
                  <a:pt x="2337" y="101"/>
                  <a:pt x="2266" y="165"/>
                </a:cubicBezTo>
                <a:cubicBezTo>
                  <a:pt x="2195" y="229"/>
                  <a:pt x="2092" y="326"/>
                  <a:pt x="2024" y="387"/>
                </a:cubicBezTo>
                <a:cubicBezTo>
                  <a:pt x="1956" y="448"/>
                  <a:pt x="1911" y="488"/>
                  <a:pt x="1858" y="533"/>
                </a:cubicBezTo>
                <a:cubicBezTo>
                  <a:pt x="1805" y="578"/>
                  <a:pt x="1767" y="607"/>
                  <a:pt x="1704" y="659"/>
                </a:cubicBezTo>
                <a:cubicBezTo>
                  <a:pt x="1641" y="711"/>
                  <a:pt x="1548" y="792"/>
                  <a:pt x="1480" y="848"/>
                </a:cubicBezTo>
                <a:cubicBezTo>
                  <a:pt x="1412" y="904"/>
                  <a:pt x="1369" y="934"/>
                  <a:pt x="1296" y="992"/>
                </a:cubicBezTo>
                <a:cubicBezTo>
                  <a:pt x="1223" y="1050"/>
                  <a:pt x="1119" y="1136"/>
                  <a:pt x="1042" y="1197"/>
                </a:cubicBezTo>
                <a:cubicBezTo>
                  <a:pt x="965" y="1258"/>
                  <a:pt x="906" y="1304"/>
                  <a:pt x="832" y="1360"/>
                </a:cubicBezTo>
                <a:cubicBezTo>
                  <a:pt x="758" y="1416"/>
                  <a:pt x="682" y="1470"/>
                  <a:pt x="597" y="1531"/>
                </a:cubicBezTo>
                <a:cubicBezTo>
                  <a:pt x="512" y="1592"/>
                  <a:pt x="395" y="1674"/>
                  <a:pt x="320" y="1728"/>
                </a:cubicBezTo>
                <a:cubicBezTo>
                  <a:pt x="245" y="1782"/>
                  <a:pt x="199" y="1817"/>
                  <a:pt x="146" y="1853"/>
                </a:cubicBezTo>
                <a:cubicBezTo>
                  <a:pt x="93" y="1889"/>
                  <a:pt x="46" y="1918"/>
                  <a:pt x="0" y="1947"/>
                </a:cubicBezTo>
              </a:path>
            </a:pathLst>
          </a:custGeom>
          <a:noFill/>
          <a:ln w="38100">
            <a:solidFill>
              <a:srgbClr val="00FFFF"/>
            </a:solidFill>
            <a:round/>
            <a:headEnd/>
            <a:tailEnd/>
          </a:ln>
        </p:spPr>
        <p:txBody>
          <a:bodyPr wrap="none" anchor="ctr"/>
          <a:lstStyle/>
          <a:p>
            <a:endParaRPr lang="nl-NL"/>
          </a:p>
        </p:txBody>
      </p:sp>
      <p:sp>
        <p:nvSpPr>
          <p:cNvPr id="26727" name="Freeform 145"/>
          <p:cNvSpPr>
            <a:spLocks/>
          </p:cNvSpPr>
          <p:nvPr/>
        </p:nvSpPr>
        <p:spPr bwMode="auto">
          <a:xfrm>
            <a:off x="509588" y="3278188"/>
            <a:ext cx="3857625" cy="1781175"/>
          </a:xfrm>
          <a:custGeom>
            <a:avLst/>
            <a:gdLst>
              <a:gd name="T0" fmla="*/ 2147483647 w 2430"/>
              <a:gd name="T1" fmla="*/ 0 h 1122"/>
              <a:gd name="T2" fmla="*/ 2147483647 w 2430"/>
              <a:gd name="T3" fmla="*/ 2147483647 h 1122"/>
              <a:gd name="T4" fmla="*/ 2147483647 w 2430"/>
              <a:gd name="T5" fmla="*/ 2147483647 h 1122"/>
              <a:gd name="T6" fmla="*/ 2147483647 w 2430"/>
              <a:gd name="T7" fmla="*/ 2147483647 h 1122"/>
              <a:gd name="T8" fmla="*/ 2147483647 w 2430"/>
              <a:gd name="T9" fmla="*/ 2147483647 h 1122"/>
              <a:gd name="T10" fmla="*/ 2147483647 w 2430"/>
              <a:gd name="T11" fmla="*/ 2147483647 h 1122"/>
              <a:gd name="T12" fmla="*/ 2147483647 w 2430"/>
              <a:gd name="T13" fmla="*/ 2147483647 h 1122"/>
              <a:gd name="T14" fmla="*/ 2147483647 w 2430"/>
              <a:gd name="T15" fmla="*/ 2147483647 h 1122"/>
              <a:gd name="T16" fmla="*/ 2147483647 w 2430"/>
              <a:gd name="T17" fmla="*/ 2147483647 h 1122"/>
              <a:gd name="T18" fmla="*/ 2147483647 w 2430"/>
              <a:gd name="T19" fmla="*/ 2147483647 h 1122"/>
              <a:gd name="T20" fmla="*/ 0 w 2430"/>
              <a:gd name="T21" fmla="*/ 2147483647 h 1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0"/>
              <a:gd name="T34" fmla="*/ 0 h 1122"/>
              <a:gd name="T35" fmla="*/ 2430 w 2430"/>
              <a:gd name="T36" fmla="*/ 1122 h 1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0" h="1122">
                <a:moveTo>
                  <a:pt x="2430" y="0"/>
                </a:moveTo>
                <a:cubicBezTo>
                  <a:pt x="2354" y="54"/>
                  <a:pt x="2279" y="109"/>
                  <a:pt x="2198" y="173"/>
                </a:cubicBezTo>
                <a:cubicBezTo>
                  <a:pt x="2117" y="237"/>
                  <a:pt x="2030" y="318"/>
                  <a:pt x="1942" y="381"/>
                </a:cubicBezTo>
                <a:cubicBezTo>
                  <a:pt x="1854" y="444"/>
                  <a:pt x="1753" y="500"/>
                  <a:pt x="1672" y="549"/>
                </a:cubicBezTo>
                <a:cubicBezTo>
                  <a:pt x="1591" y="598"/>
                  <a:pt x="1528" y="634"/>
                  <a:pt x="1454" y="674"/>
                </a:cubicBezTo>
                <a:cubicBezTo>
                  <a:pt x="1380" y="714"/>
                  <a:pt x="1312" y="752"/>
                  <a:pt x="1230" y="789"/>
                </a:cubicBezTo>
                <a:cubicBezTo>
                  <a:pt x="1148" y="826"/>
                  <a:pt x="1044" y="864"/>
                  <a:pt x="960" y="896"/>
                </a:cubicBezTo>
                <a:cubicBezTo>
                  <a:pt x="876" y="928"/>
                  <a:pt x="803" y="960"/>
                  <a:pt x="723" y="984"/>
                </a:cubicBezTo>
                <a:cubicBezTo>
                  <a:pt x="643" y="1008"/>
                  <a:pt x="561" y="1021"/>
                  <a:pt x="478" y="1040"/>
                </a:cubicBezTo>
                <a:cubicBezTo>
                  <a:pt x="395" y="1059"/>
                  <a:pt x="302" y="1087"/>
                  <a:pt x="222" y="1101"/>
                </a:cubicBezTo>
                <a:cubicBezTo>
                  <a:pt x="142" y="1115"/>
                  <a:pt x="71" y="1118"/>
                  <a:pt x="0" y="1122"/>
                </a:cubicBezTo>
              </a:path>
            </a:pathLst>
          </a:custGeom>
          <a:noFill/>
          <a:ln w="38100">
            <a:solidFill>
              <a:srgbClr val="00FFFF"/>
            </a:solidFill>
            <a:prstDash val="dash"/>
            <a:round/>
            <a:headEnd/>
            <a:tailEnd/>
          </a:ln>
        </p:spPr>
        <p:txBody>
          <a:bodyPr wrap="none" anchor="ctr"/>
          <a:lstStyle/>
          <a:p>
            <a:endParaRPr lang="nl-NL"/>
          </a:p>
        </p:txBody>
      </p:sp>
      <p:sp>
        <p:nvSpPr>
          <p:cNvPr id="26728" name="Line 146"/>
          <p:cNvSpPr>
            <a:spLocks noChangeShapeType="1"/>
          </p:cNvSpPr>
          <p:nvPr/>
        </p:nvSpPr>
        <p:spPr bwMode="auto">
          <a:xfrm>
            <a:off x="538163" y="1957388"/>
            <a:ext cx="596900" cy="0"/>
          </a:xfrm>
          <a:prstGeom prst="line">
            <a:avLst/>
          </a:prstGeom>
          <a:noFill/>
          <a:ln w="28575">
            <a:solidFill>
              <a:srgbClr val="00FFFF"/>
            </a:solidFill>
            <a:round/>
            <a:headEnd/>
            <a:tailEnd/>
          </a:ln>
        </p:spPr>
        <p:txBody>
          <a:bodyPr wrap="none" anchor="ctr"/>
          <a:lstStyle/>
          <a:p>
            <a:endParaRPr lang="nl-NL"/>
          </a:p>
        </p:txBody>
      </p:sp>
      <p:sp>
        <p:nvSpPr>
          <p:cNvPr id="26729" name="Line 147"/>
          <p:cNvSpPr>
            <a:spLocks noChangeShapeType="1"/>
          </p:cNvSpPr>
          <p:nvPr/>
        </p:nvSpPr>
        <p:spPr bwMode="auto">
          <a:xfrm>
            <a:off x="536575" y="2195513"/>
            <a:ext cx="596900" cy="0"/>
          </a:xfrm>
          <a:prstGeom prst="line">
            <a:avLst/>
          </a:prstGeom>
          <a:noFill/>
          <a:ln w="28575">
            <a:solidFill>
              <a:srgbClr val="00FFFF"/>
            </a:solidFill>
            <a:prstDash val="dash"/>
            <a:round/>
            <a:headEnd/>
            <a:tailEnd/>
          </a:ln>
        </p:spPr>
        <p:txBody>
          <a:bodyPr wrap="none" anchor="ctr"/>
          <a:lstStyle/>
          <a:p>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endParaRPr lang="en-US" smtClean="0"/>
          </a:p>
        </p:txBody>
      </p:sp>
      <p:graphicFrame>
        <p:nvGraphicFramePr>
          <p:cNvPr id="5" name="Diagram 4"/>
          <p:cNvGraphicFramePr/>
          <p:nvPr/>
        </p:nvGraphicFramePr>
        <p:xfrm>
          <a:off x="214282" y="414294"/>
          <a:ext cx="8572564"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el 1"/>
          <p:cNvSpPr>
            <a:spLocks noGrp="1"/>
          </p:cNvSpPr>
          <p:nvPr>
            <p:ph type="title"/>
          </p:nvPr>
        </p:nvSpPr>
        <p:spPr>
          <a:xfrm>
            <a:off x="0" y="609600"/>
            <a:ext cx="8458200" cy="1143000"/>
          </a:xfrm>
        </p:spPr>
        <p:txBody>
          <a:bodyPr/>
          <a:lstStyle/>
          <a:p>
            <a:r>
              <a:rPr lang="nl-NL" smtClean="0"/>
              <a:t>Hypertensie behandeling op HVZ bij DM (ADVANCE n=11000)</a:t>
            </a:r>
            <a:br>
              <a:rPr lang="nl-NL" smtClean="0"/>
            </a:br>
            <a:endParaRPr lang="nl-NL" smtClean="0"/>
          </a:p>
        </p:txBody>
      </p:sp>
      <p:sp>
        <p:nvSpPr>
          <p:cNvPr id="28676" name="Tijdelijke aanduiding voor inhoud 2"/>
          <p:cNvSpPr>
            <a:spLocks noGrp="1"/>
          </p:cNvSpPr>
          <p:nvPr>
            <p:ph sz="half" idx="1"/>
          </p:nvPr>
        </p:nvSpPr>
        <p:spPr/>
        <p:txBody>
          <a:bodyPr/>
          <a:lstStyle/>
          <a:p>
            <a:r>
              <a:rPr lang="nl-NL" smtClean="0"/>
              <a:t>Perindopril en indapamide vs placebo </a:t>
            </a:r>
          </a:p>
          <a:p>
            <a:endParaRPr lang="nl-NL" smtClean="0"/>
          </a:p>
          <a:p>
            <a:r>
              <a:rPr lang="nl-NL" smtClean="0"/>
              <a:t>Bloeddruk daling 5.6 mmHg systolisch en 2.2 mgHg diastolisch </a:t>
            </a:r>
          </a:p>
          <a:p>
            <a:endParaRPr lang="nl-NL" smtClean="0"/>
          </a:p>
          <a:p>
            <a:r>
              <a:rPr lang="nl-NL" b="1" smtClean="0"/>
              <a:t>NNT=79</a:t>
            </a:r>
          </a:p>
          <a:p>
            <a:endParaRPr lang="nl-NL" smtClean="0"/>
          </a:p>
        </p:txBody>
      </p:sp>
      <p:sp>
        <p:nvSpPr>
          <p:cNvPr id="28677" name="Tijdelijke aanduiding voor inhoud 3"/>
          <p:cNvSpPr>
            <a:spLocks noGrp="1"/>
          </p:cNvSpPr>
          <p:nvPr>
            <p:ph sz="half" idx="2"/>
          </p:nvPr>
        </p:nvSpPr>
        <p:spPr/>
        <p:txBody>
          <a:bodyPr/>
          <a:lstStyle/>
          <a:p>
            <a:endParaRPr lang="nl-NL" smtClean="0"/>
          </a:p>
        </p:txBody>
      </p:sp>
      <p:sp>
        <p:nvSpPr>
          <p:cNvPr id="28678" name="Text Box 3"/>
          <p:cNvSpPr txBox="1">
            <a:spLocks noChangeArrowheads="1"/>
          </p:cNvSpPr>
          <p:nvPr/>
        </p:nvSpPr>
        <p:spPr bwMode="auto">
          <a:xfrm>
            <a:off x="4162425" y="6550025"/>
            <a:ext cx="4981575" cy="307975"/>
          </a:xfrm>
          <a:prstGeom prst="rect">
            <a:avLst/>
          </a:prstGeom>
          <a:noFill/>
          <a:ln w="12700">
            <a:noFill/>
            <a:miter lim="800000"/>
            <a:headEnd/>
            <a:tailEnd/>
          </a:ln>
        </p:spPr>
        <p:txBody>
          <a:bodyPr>
            <a:spAutoFit/>
          </a:bodyPr>
          <a:lstStyle/>
          <a:p>
            <a:pPr algn="r" defTabSz="762000" eaLnBrk="1" hangingPunct="1">
              <a:spcBef>
                <a:spcPct val="50000"/>
              </a:spcBef>
            </a:pPr>
            <a:r>
              <a:rPr lang="nl-NL" sz="1400"/>
              <a:t>Patel, Lancet 2007 </a:t>
            </a:r>
            <a:endParaRPr lang="en-US" sz="1400">
              <a:solidFill>
                <a:srgbClr val="FFFFFF"/>
              </a:solidFill>
              <a:latin typeface="Arial" pitchFamily="34" charset="0"/>
            </a:endParaRPr>
          </a:p>
        </p:txBody>
      </p:sp>
      <p:graphicFrame>
        <p:nvGraphicFramePr>
          <p:cNvPr id="28674" name="Object 2"/>
          <p:cNvGraphicFramePr>
            <a:graphicFrameLocks noChangeAspect="1"/>
          </p:cNvGraphicFramePr>
          <p:nvPr/>
        </p:nvGraphicFramePr>
        <p:xfrm>
          <a:off x="4648200" y="1989138"/>
          <a:ext cx="4495800" cy="3305175"/>
        </p:xfrm>
        <a:graphic>
          <a:graphicData uri="http://schemas.openxmlformats.org/presentationml/2006/ole">
            <p:oleObj spid="_x0000_s28674" name="Bitmapafbeelding" r:id="rId4" imgW="4495238" imgH="3304762" progId="Paint.Pictur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endParaRPr lang="en-US" smtClean="0"/>
          </a:p>
        </p:txBody>
      </p:sp>
      <p:graphicFrame>
        <p:nvGraphicFramePr>
          <p:cNvPr id="5" name="Diagram 4"/>
          <p:cNvGraphicFramePr/>
          <p:nvPr/>
        </p:nvGraphicFramePr>
        <p:xfrm>
          <a:off x="214282" y="414294"/>
          <a:ext cx="8572564"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1295400" y="1355725"/>
            <a:ext cx="6716713" cy="4805363"/>
          </a:xfrm>
          <a:prstGeom prst="rect">
            <a:avLst/>
          </a:prstGeom>
          <a:noFill/>
          <a:ln w="9525">
            <a:noFill/>
            <a:miter lim="800000"/>
            <a:headEnd/>
            <a:tailEnd/>
          </a:ln>
        </p:spPr>
      </p:pic>
      <p:sp>
        <p:nvSpPr>
          <p:cNvPr id="31747" name="Text Box 5"/>
          <p:cNvSpPr txBox="1">
            <a:spLocks noChangeArrowheads="1"/>
          </p:cNvSpPr>
          <p:nvPr/>
        </p:nvSpPr>
        <p:spPr bwMode="auto">
          <a:xfrm>
            <a:off x="415925" y="6308725"/>
            <a:ext cx="8323263" cy="369888"/>
          </a:xfrm>
          <a:prstGeom prst="rect">
            <a:avLst/>
          </a:prstGeom>
          <a:noFill/>
          <a:ln w="19050">
            <a:noFill/>
            <a:miter lim="800000"/>
            <a:headEnd/>
            <a:tailEnd/>
          </a:ln>
        </p:spPr>
        <p:txBody>
          <a:bodyPr wrap="none">
            <a:spAutoFit/>
          </a:bodyPr>
          <a:lstStyle/>
          <a:p>
            <a:pPr eaLnBrk="1" hangingPunct="1"/>
            <a:r>
              <a:rPr lang="en-US" sz="1800">
                <a:latin typeface="Arial" pitchFamily="34" charset="0"/>
              </a:rPr>
              <a:t>1mmol/l (40mg/dL) reductie in LDL correspondeert met 21% HVZ risico reductie</a:t>
            </a:r>
          </a:p>
        </p:txBody>
      </p:sp>
      <p:sp>
        <p:nvSpPr>
          <p:cNvPr id="31748" name="Rectangle 4"/>
          <p:cNvSpPr txBox="1">
            <a:spLocks noChangeArrowheads="1"/>
          </p:cNvSpPr>
          <p:nvPr/>
        </p:nvSpPr>
        <p:spPr bwMode="auto">
          <a:xfrm>
            <a:off x="0" y="228600"/>
            <a:ext cx="8610600" cy="1143000"/>
          </a:xfrm>
          <a:prstGeom prst="rect">
            <a:avLst/>
          </a:prstGeom>
          <a:noFill/>
          <a:ln w="9525">
            <a:noFill/>
            <a:miter lim="800000"/>
            <a:headEnd/>
            <a:tailEnd/>
          </a:ln>
        </p:spPr>
        <p:txBody>
          <a:bodyPr anchor="ctr"/>
          <a:lstStyle/>
          <a:p>
            <a:pPr algn="ctr"/>
            <a:r>
              <a:rPr lang="nl-NL" sz="4000">
                <a:solidFill>
                  <a:srgbClr val="FFCC66"/>
                </a:solidFill>
                <a:latin typeface="Tahoma" pitchFamily="34" charset="0"/>
              </a:rPr>
              <a:t>Statine bij voorkomen HVZ/ACS essentieel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Standaardontwerp">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Sylfae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Sylfaen" pitchFamily="18"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5649</TotalTime>
  <Words>1175</Words>
  <Application>Microsoft Office PowerPoint</Application>
  <PresentationFormat>Diavoorstelling (4:3)</PresentationFormat>
  <Paragraphs>340</Paragraphs>
  <Slides>36</Slides>
  <Notes>36</Notes>
  <HiddenSlides>0</HiddenSlides>
  <MMClips>0</MMClips>
  <ScaleCrop>false</ScaleCrop>
  <HeadingPairs>
    <vt:vector size="8" baseType="variant">
      <vt:variant>
        <vt:lpstr>Gebruikte lettertypen</vt:lpstr>
      </vt:variant>
      <vt:variant>
        <vt:i4>14</vt:i4>
      </vt:variant>
      <vt:variant>
        <vt:lpstr>Thema</vt:lpstr>
      </vt:variant>
      <vt:variant>
        <vt:i4>2</vt:i4>
      </vt:variant>
      <vt:variant>
        <vt:lpstr>Ingesloten OLE-bronprogramma's</vt:lpstr>
      </vt:variant>
      <vt:variant>
        <vt:i4>1</vt:i4>
      </vt:variant>
      <vt:variant>
        <vt:lpstr>Diatitels</vt:lpstr>
      </vt:variant>
      <vt:variant>
        <vt:i4>36</vt:i4>
      </vt:variant>
    </vt:vector>
  </HeadingPairs>
  <TitlesOfParts>
    <vt:vector size="53" baseType="lpstr">
      <vt:lpstr>Sylfaen</vt:lpstr>
      <vt:lpstr>ＭＳ Ｐゴシック</vt:lpstr>
      <vt:lpstr>Arial</vt:lpstr>
      <vt:lpstr>Tahoma</vt:lpstr>
      <vt:lpstr>Times New Roman</vt:lpstr>
      <vt:lpstr>Book Antiqua</vt:lpstr>
      <vt:lpstr>Symbol</vt:lpstr>
      <vt:lpstr>ReductilSansBook</vt:lpstr>
      <vt:lpstr>ReductilSansBold</vt:lpstr>
      <vt:lpstr>Helvetica</vt:lpstr>
      <vt:lpstr>Comic Sans MS</vt:lpstr>
      <vt:lpstr>Calibri</vt:lpstr>
      <vt:lpstr>Lucida Grande</vt:lpstr>
      <vt:lpstr>Wingdings</vt:lpstr>
      <vt:lpstr>Standaardontwerp</vt:lpstr>
      <vt:lpstr>Office-thema</vt:lpstr>
      <vt:lpstr>Bitmapafbeelding</vt:lpstr>
      <vt:lpstr>Management van diabetes &amp; ACS Internistisch perspectief</vt:lpstr>
      <vt:lpstr>Diabetes en hart en vaatziekten</vt:lpstr>
      <vt:lpstr>Obesitas oorzaak DM:  250 miljoen patienten..</vt:lpstr>
      <vt:lpstr>Dia 4</vt:lpstr>
      <vt:lpstr>Dia 5</vt:lpstr>
      <vt:lpstr>Dia 6</vt:lpstr>
      <vt:lpstr>Hypertensie behandeling op HVZ bij DM (ADVANCE n=11000) </vt:lpstr>
      <vt:lpstr>Dia 8</vt:lpstr>
      <vt:lpstr>Dia 9</vt:lpstr>
      <vt:lpstr>CARDS study (n=2828 DM)  NNT=32</vt:lpstr>
      <vt:lpstr>Geen gunstig effect Fibraat op HVZ in DM (n= 9795) </vt:lpstr>
      <vt:lpstr>ACCORD study (n=5518)</vt:lpstr>
      <vt:lpstr>Dia 13</vt:lpstr>
      <vt:lpstr>Forse LDL verlaging geeft minder plaqueregressie in DM dan niet-DM</vt:lpstr>
      <vt:lpstr>Dia 15</vt:lpstr>
      <vt:lpstr>Glycemische controle op HVZ in DM (UKPDS n=4200)</vt:lpstr>
      <vt:lpstr> Gunstige effect glycemische controle door metformine</vt:lpstr>
      <vt:lpstr>Dia 18</vt:lpstr>
      <vt:lpstr>Hypoglycemie ook bij continue glucose monitoring</vt:lpstr>
      <vt:lpstr>Glucagon-like peptide 1 (GLP-1)</vt:lpstr>
      <vt:lpstr>GLP-analoog exenatide verkleint infarctgrootte</vt:lpstr>
      <vt:lpstr>Metaanalyse in DM suggereert gunstige HVZ risico effecten</vt:lpstr>
      <vt:lpstr>Dia 23</vt:lpstr>
      <vt:lpstr>Aspirine en primaire HVZ preventie in DM</vt:lpstr>
      <vt:lpstr>Voorkomen ACS/HVZ in DM  </vt:lpstr>
      <vt:lpstr>Dia 26</vt:lpstr>
      <vt:lpstr>Homeostase model</vt:lpstr>
      <vt:lpstr>Homeostase model</vt:lpstr>
      <vt:lpstr>Bariatrische chirurgie en HVZ in obesitas/diabetes mellitus</vt:lpstr>
      <vt:lpstr>3 soorten Bariatrische Chirurgie</vt:lpstr>
      <vt:lpstr>Monosaccharide en lipidenopname in darm</vt:lpstr>
      <vt:lpstr>Gewichtseffecten dieet versus Bariatrische Chirurgie  </vt:lpstr>
      <vt:lpstr>DM &amp; Bariatrische Chirurgie</vt:lpstr>
      <vt:lpstr>HVZ risico na bariatrische chirurgie</vt:lpstr>
      <vt:lpstr>Statement Internationale Diabetes Federatie april 2011</vt:lpstr>
      <vt:lpstr>Take home messages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Delivery </dc:title>
  <dc:creator>devries</dc:creator>
  <cp:lastModifiedBy>Marianne</cp:lastModifiedBy>
  <cp:revision>341</cp:revision>
  <dcterms:created xsi:type="dcterms:W3CDTF">2011-11-23T21:53:59Z</dcterms:created>
  <dcterms:modified xsi:type="dcterms:W3CDTF">2011-12-06T15:35:28Z</dcterms:modified>
</cp:coreProperties>
</file>