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6-12-2011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6-12-2011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6C589-0BAF-4C27-9929-C088569898C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716ED-486C-4485-9939-A3A9D40BF41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4213"/>
            <a:ext cx="4575175" cy="3430587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205" y="4345447"/>
            <a:ext cx="5207593" cy="46567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266700" eaLnBrk="1" hangingPunct="1">
              <a:spcBef>
                <a:spcPct val="0"/>
              </a:spcBef>
            </a:pPr>
            <a:endParaRPr lang="en-US" sz="900" smtClean="0"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79450-4BDA-4CFE-A8B2-F02594AC484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DE39F-4547-4E02-87F2-0C209CD9EA8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B1DCD-AEF3-4D94-B70A-A6DD30852CC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9508E-065D-4CBE-8944-1965FC62DDF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28549-36E1-4444-9269-6F79DF7917B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6-12-2011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6-12-2011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6-12-2011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SATURN: Objective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2332038"/>
            <a:ext cx="8686800" cy="3078162"/>
          </a:xfrm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>
            <a:normAutofit/>
          </a:bodyPr>
          <a:lstStyle/>
          <a:p>
            <a:pPr algn="ctr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  <a:t>To compare the effects of </a:t>
            </a:r>
            <a:r>
              <a:rPr lang="en-US" sz="3200" dirty="0" err="1" smtClean="0">
                <a:solidFill>
                  <a:schemeClr val="bg1"/>
                </a:solidFill>
                <a:ea typeface="ＭＳ Ｐゴシック" pitchFamily="34" charset="-128"/>
              </a:rPr>
              <a:t>rosuvastatin</a:t>
            </a:r>
            <a: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  <a:t> 40 mg versus atorvastatin 80 mg on progression</a:t>
            </a:r>
            <a:b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  <a:t>of coronary atherosclerosis assessed </a:t>
            </a:r>
            <a:b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3200" dirty="0" smtClean="0">
                <a:solidFill>
                  <a:schemeClr val="bg1"/>
                </a:solidFill>
                <a:ea typeface="ＭＳ Ｐゴシック" pitchFamily="34" charset="-128"/>
              </a:rPr>
              <a:t>by intravascular ultrasound</a:t>
            </a:r>
            <a:r>
              <a:rPr lang="en-US" sz="3200" dirty="0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/>
          <p:cNvSpPr>
            <a:spLocks noChangeArrowheads="1"/>
          </p:cNvSpPr>
          <p:nvPr/>
        </p:nvSpPr>
        <p:spPr bwMode="auto">
          <a:xfrm>
            <a:off x="3505200" y="1774825"/>
            <a:ext cx="5018088" cy="863600"/>
          </a:xfrm>
          <a:prstGeom prst="rightArrow">
            <a:avLst>
              <a:gd name="adj1" fmla="val 50000"/>
              <a:gd name="adj2" fmla="val 141097"/>
            </a:avLst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568700" y="2062163"/>
            <a:ext cx="3602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Rosuvastatin 40 mg (n =694)</a:t>
            </a:r>
          </a:p>
        </p:txBody>
      </p:sp>
      <p:sp>
        <p:nvSpPr>
          <p:cNvPr id="25604" name="AutoShape 7"/>
          <p:cNvSpPr>
            <a:spLocks noChangeArrowheads="1"/>
          </p:cNvSpPr>
          <p:nvPr/>
        </p:nvSpPr>
        <p:spPr bwMode="auto">
          <a:xfrm>
            <a:off x="3505200" y="2725738"/>
            <a:ext cx="5018088" cy="863600"/>
          </a:xfrm>
          <a:prstGeom prst="rightArrow">
            <a:avLst>
              <a:gd name="adj1" fmla="val 50000"/>
              <a:gd name="adj2" fmla="val 141097"/>
            </a:avLst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565525" y="3013075"/>
            <a:ext cx="3259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Atorvastatin 80 mg (n=691)</a:t>
            </a:r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 flipV="1">
            <a:off x="1143000" y="4543425"/>
            <a:ext cx="7321550" cy="12700"/>
          </a:xfrm>
          <a:prstGeom prst="line">
            <a:avLst/>
          </a:prstGeom>
          <a:noFill/>
          <a:ln w="38100">
            <a:solidFill>
              <a:srgbClr val="FF8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1144588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3213100" y="4384675"/>
            <a:ext cx="214313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09" name="Line 12"/>
          <p:cNvSpPr>
            <a:spLocks noChangeShapeType="1"/>
          </p:cNvSpPr>
          <p:nvPr/>
        </p:nvSpPr>
        <p:spPr bwMode="auto">
          <a:xfrm>
            <a:off x="1265238" y="4708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0" name="Line 13"/>
          <p:cNvSpPr>
            <a:spLocks noChangeShapeType="1"/>
          </p:cNvSpPr>
          <p:nvPr/>
        </p:nvSpPr>
        <p:spPr bwMode="auto">
          <a:xfrm flipV="1">
            <a:off x="5208588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1" name="Line 14"/>
          <p:cNvSpPr>
            <a:spLocks noChangeShapeType="1"/>
          </p:cNvSpPr>
          <p:nvPr/>
        </p:nvSpPr>
        <p:spPr bwMode="auto">
          <a:xfrm flipV="1">
            <a:off x="7123113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 flipV="1">
            <a:off x="330835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2590800" y="4967288"/>
            <a:ext cx="1441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4495800" y="4967288"/>
            <a:ext cx="1441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6400800" y="4967288"/>
            <a:ext cx="1441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</a:t>
            </a:r>
            <a:b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 flipV="1">
            <a:off x="850900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7" name="Text Box 22"/>
          <p:cNvSpPr txBox="1">
            <a:spLocks noChangeArrowheads="1"/>
          </p:cNvSpPr>
          <p:nvPr/>
        </p:nvSpPr>
        <p:spPr bwMode="auto">
          <a:xfrm>
            <a:off x="7789863" y="4972050"/>
            <a:ext cx="1441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IVUS</a:t>
            </a:r>
          </a:p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 </a:t>
            </a:r>
          </a:p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18" name="Rectangle 23"/>
          <p:cNvSpPr>
            <a:spLocks noChangeArrowheads="1"/>
          </p:cNvSpPr>
          <p:nvPr/>
        </p:nvSpPr>
        <p:spPr bwMode="auto">
          <a:xfrm>
            <a:off x="3894138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19" name="Rectangle 24"/>
          <p:cNvSpPr>
            <a:spLocks noChangeArrowheads="1"/>
          </p:cNvSpPr>
          <p:nvPr/>
        </p:nvSpPr>
        <p:spPr bwMode="auto">
          <a:xfrm>
            <a:off x="4514850" y="4384675"/>
            <a:ext cx="214313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0" name="Rectangle 25"/>
          <p:cNvSpPr>
            <a:spLocks noChangeArrowheads="1"/>
          </p:cNvSpPr>
          <p:nvPr/>
        </p:nvSpPr>
        <p:spPr bwMode="auto">
          <a:xfrm>
            <a:off x="5097463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1" name="Rectangle 26"/>
          <p:cNvSpPr>
            <a:spLocks noChangeArrowheads="1"/>
          </p:cNvSpPr>
          <p:nvPr/>
        </p:nvSpPr>
        <p:spPr bwMode="auto">
          <a:xfrm>
            <a:off x="5737225" y="4384675"/>
            <a:ext cx="214313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2" name="Rectangle 27"/>
          <p:cNvSpPr>
            <a:spLocks noChangeArrowheads="1"/>
          </p:cNvSpPr>
          <p:nvPr/>
        </p:nvSpPr>
        <p:spPr bwMode="auto">
          <a:xfrm>
            <a:off x="6418263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3" name="Rectangle 28"/>
          <p:cNvSpPr>
            <a:spLocks noChangeArrowheads="1"/>
          </p:cNvSpPr>
          <p:nvPr/>
        </p:nvSpPr>
        <p:spPr bwMode="auto">
          <a:xfrm>
            <a:off x="7015163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8402638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25" name="Line 31"/>
          <p:cNvSpPr>
            <a:spLocks noChangeShapeType="1"/>
          </p:cNvSpPr>
          <p:nvPr/>
        </p:nvSpPr>
        <p:spPr bwMode="auto">
          <a:xfrm flipV="1">
            <a:off x="462280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26" name="Text Box 32"/>
          <p:cNvSpPr txBox="1">
            <a:spLocks noChangeArrowheads="1"/>
          </p:cNvSpPr>
          <p:nvPr/>
        </p:nvSpPr>
        <p:spPr bwMode="auto">
          <a:xfrm>
            <a:off x="3886200" y="4967288"/>
            <a:ext cx="1441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</a:t>
            </a:r>
            <a:b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  <a:b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25627" name="Line 33"/>
          <p:cNvSpPr>
            <a:spLocks noChangeShapeType="1"/>
          </p:cNvSpPr>
          <p:nvPr/>
        </p:nvSpPr>
        <p:spPr bwMode="auto">
          <a:xfrm flipV="1">
            <a:off x="6511925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28" name="Text Box 34"/>
          <p:cNvSpPr txBox="1">
            <a:spLocks noChangeArrowheads="1"/>
          </p:cNvSpPr>
          <p:nvPr/>
        </p:nvSpPr>
        <p:spPr bwMode="auto">
          <a:xfrm>
            <a:off x="5791200" y="4967288"/>
            <a:ext cx="1441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 flipV="1">
            <a:off x="782955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30" name="Text Box 36"/>
          <p:cNvSpPr txBox="1">
            <a:spLocks noChangeArrowheads="1"/>
          </p:cNvSpPr>
          <p:nvPr/>
        </p:nvSpPr>
        <p:spPr bwMode="auto">
          <a:xfrm>
            <a:off x="7092950" y="4967288"/>
            <a:ext cx="1441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5631" name="Text Box 37"/>
          <p:cNvSpPr txBox="1">
            <a:spLocks noChangeArrowheads="1"/>
          </p:cNvSpPr>
          <p:nvPr/>
        </p:nvSpPr>
        <p:spPr bwMode="auto">
          <a:xfrm>
            <a:off x="228600" y="3810000"/>
            <a:ext cx="86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Visit: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Week: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2" name="Text Box 38"/>
          <p:cNvSpPr txBox="1">
            <a:spLocks noChangeArrowheads="1"/>
          </p:cNvSpPr>
          <p:nvPr/>
        </p:nvSpPr>
        <p:spPr bwMode="auto">
          <a:xfrm>
            <a:off x="962025" y="3867150"/>
            <a:ext cx="485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1</a:t>
            </a:r>
          </a:p>
          <a:p>
            <a:pPr>
              <a:defRPr/>
            </a:pP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–4 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3" name="Text Box 39"/>
          <p:cNvSpPr txBox="1">
            <a:spLocks noChangeArrowheads="1"/>
          </p:cNvSpPr>
          <p:nvPr/>
        </p:nvSpPr>
        <p:spPr bwMode="auto">
          <a:xfrm>
            <a:off x="3062288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3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0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4" name="Text Box 40"/>
          <p:cNvSpPr txBox="1">
            <a:spLocks noChangeArrowheads="1"/>
          </p:cNvSpPr>
          <p:nvPr/>
        </p:nvSpPr>
        <p:spPr bwMode="auto">
          <a:xfrm>
            <a:off x="3749675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4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13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5" name="Text Box 41"/>
          <p:cNvSpPr txBox="1">
            <a:spLocks noChangeArrowheads="1"/>
          </p:cNvSpPr>
          <p:nvPr/>
        </p:nvSpPr>
        <p:spPr bwMode="auto">
          <a:xfrm>
            <a:off x="4364038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5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26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6" name="Text Box 42"/>
          <p:cNvSpPr txBox="1">
            <a:spLocks noChangeArrowheads="1"/>
          </p:cNvSpPr>
          <p:nvPr/>
        </p:nvSpPr>
        <p:spPr bwMode="auto">
          <a:xfrm>
            <a:off x="4938713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6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39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7" name="Text Box 43"/>
          <p:cNvSpPr txBox="1">
            <a:spLocks noChangeArrowheads="1"/>
          </p:cNvSpPr>
          <p:nvPr/>
        </p:nvSpPr>
        <p:spPr bwMode="auto">
          <a:xfrm>
            <a:off x="5573713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7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52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8" name="Text Box 44"/>
          <p:cNvSpPr txBox="1">
            <a:spLocks noChangeArrowheads="1"/>
          </p:cNvSpPr>
          <p:nvPr/>
        </p:nvSpPr>
        <p:spPr bwMode="auto">
          <a:xfrm>
            <a:off x="6272213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8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65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39" name="Text Box 45"/>
          <p:cNvSpPr txBox="1">
            <a:spLocks noChangeArrowheads="1"/>
          </p:cNvSpPr>
          <p:nvPr/>
        </p:nvSpPr>
        <p:spPr bwMode="auto">
          <a:xfrm>
            <a:off x="6861175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9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78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40" name="Rectangle 47"/>
          <p:cNvSpPr>
            <a:spLocks noChangeArrowheads="1"/>
          </p:cNvSpPr>
          <p:nvPr/>
        </p:nvSpPr>
        <p:spPr bwMode="auto">
          <a:xfrm>
            <a:off x="7761288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41" name="Text Box 48"/>
          <p:cNvSpPr txBox="1">
            <a:spLocks noChangeArrowheads="1"/>
          </p:cNvSpPr>
          <p:nvPr/>
        </p:nvSpPr>
        <p:spPr bwMode="auto">
          <a:xfrm>
            <a:off x="7620000" y="3867150"/>
            <a:ext cx="51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10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91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42" name="Text Box 49"/>
          <p:cNvSpPr txBox="1">
            <a:spLocks noChangeArrowheads="1"/>
          </p:cNvSpPr>
          <p:nvPr/>
        </p:nvSpPr>
        <p:spPr bwMode="auto">
          <a:xfrm>
            <a:off x="8180388" y="3867150"/>
            <a:ext cx="669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11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104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43" name="Line 50"/>
          <p:cNvSpPr>
            <a:spLocks noChangeShapeType="1"/>
          </p:cNvSpPr>
          <p:nvPr/>
        </p:nvSpPr>
        <p:spPr bwMode="auto">
          <a:xfrm flipV="1">
            <a:off x="1219200" y="5733256"/>
            <a:ext cx="2133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44" name="Text Box 51"/>
          <p:cNvSpPr txBox="1">
            <a:spLocks noChangeArrowheads="1"/>
          </p:cNvSpPr>
          <p:nvPr/>
        </p:nvSpPr>
        <p:spPr bwMode="auto">
          <a:xfrm>
            <a:off x="1259632" y="5322694"/>
            <a:ext cx="1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Screening Period</a:t>
            </a:r>
          </a:p>
        </p:txBody>
      </p:sp>
      <p:sp>
        <p:nvSpPr>
          <p:cNvPr id="25645" name="Rectangle 53"/>
          <p:cNvSpPr>
            <a:spLocks noChangeArrowheads="1"/>
          </p:cNvSpPr>
          <p:nvPr/>
        </p:nvSpPr>
        <p:spPr bwMode="auto">
          <a:xfrm>
            <a:off x="2141538" y="4384675"/>
            <a:ext cx="214312" cy="215900"/>
          </a:xfrm>
          <a:prstGeom prst="rect">
            <a:avLst/>
          </a:prstGeom>
          <a:solidFill>
            <a:srgbClr val="FF8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646" name="Text Box 54"/>
          <p:cNvSpPr txBox="1">
            <a:spLocks noChangeArrowheads="1"/>
          </p:cNvSpPr>
          <p:nvPr/>
        </p:nvSpPr>
        <p:spPr bwMode="auto">
          <a:xfrm>
            <a:off x="1946275" y="3867150"/>
            <a:ext cx="485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2</a:t>
            </a:r>
          </a:p>
          <a:p>
            <a:pPr>
              <a:defRPr/>
            </a:pP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–2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647" name="AutoShape 56"/>
          <p:cNvSpPr>
            <a:spLocks noChangeArrowheads="1"/>
          </p:cNvSpPr>
          <p:nvPr/>
        </p:nvSpPr>
        <p:spPr bwMode="auto">
          <a:xfrm>
            <a:off x="1125538" y="2727325"/>
            <a:ext cx="1922462" cy="863600"/>
          </a:xfrm>
          <a:prstGeom prst="rightArrow">
            <a:avLst>
              <a:gd name="adj1" fmla="val 50000"/>
              <a:gd name="adj2" fmla="val 57374"/>
            </a:avLst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48" name="Text Box 57"/>
          <p:cNvSpPr txBox="1">
            <a:spLocks noChangeArrowheads="1"/>
          </p:cNvSpPr>
          <p:nvPr/>
        </p:nvSpPr>
        <p:spPr bwMode="auto">
          <a:xfrm>
            <a:off x="1168400" y="3014663"/>
            <a:ext cx="172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Rosuva 20 mg</a:t>
            </a:r>
          </a:p>
        </p:txBody>
      </p:sp>
      <p:sp>
        <p:nvSpPr>
          <p:cNvPr id="25649" name="AutoShape 59"/>
          <p:cNvSpPr>
            <a:spLocks noChangeArrowheads="1"/>
          </p:cNvSpPr>
          <p:nvPr/>
        </p:nvSpPr>
        <p:spPr bwMode="auto">
          <a:xfrm>
            <a:off x="1128713" y="1787525"/>
            <a:ext cx="1919287" cy="863600"/>
          </a:xfrm>
          <a:prstGeom prst="rightArrow">
            <a:avLst>
              <a:gd name="adj1" fmla="val 50000"/>
              <a:gd name="adj2" fmla="val 57279"/>
            </a:avLst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50" name="Text Box 60"/>
          <p:cNvSpPr txBox="1">
            <a:spLocks noChangeArrowheads="1"/>
          </p:cNvSpPr>
          <p:nvPr/>
        </p:nvSpPr>
        <p:spPr bwMode="auto">
          <a:xfrm>
            <a:off x="1169988" y="2074863"/>
            <a:ext cx="1649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Atorva 40 mg</a:t>
            </a:r>
          </a:p>
        </p:txBody>
      </p:sp>
      <p:sp>
        <p:nvSpPr>
          <p:cNvPr id="25651" name="Line 61"/>
          <p:cNvSpPr>
            <a:spLocks noChangeShapeType="1"/>
          </p:cNvSpPr>
          <p:nvPr/>
        </p:nvSpPr>
        <p:spPr bwMode="auto">
          <a:xfrm flipV="1">
            <a:off x="3276600" y="1965325"/>
            <a:ext cx="0" cy="1600200"/>
          </a:xfrm>
          <a:prstGeom prst="line">
            <a:avLst/>
          </a:prstGeom>
          <a:noFill/>
          <a:ln w="53975">
            <a:solidFill>
              <a:srgbClr val="FFC850"/>
            </a:solidFill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2" name="Line 64"/>
          <p:cNvSpPr>
            <a:spLocks noChangeShapeType="1"/>
          </p:cNvSpPr>
          <p:nvPr/>
        </p:nvSpPr>
        <p:spPr bwMode="auto">
          <a:xfrm flipV="1">
            <a:off x="1252538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3" name="Text Box 65"/>
          <p:cNvSpPr txBox="1">
            <a:spLocks noChangeArrowheads="1"/>
          </p:cNvSpPr>
          <p:nvPr/>
        </p:nvSpPr>
        <p:spPr bwMode="auto">
          <a:xfrm>
            <a:off x="533400" y="4954588"/>
            <a:ext cx="1441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IVUS</a:t>
            </a:r>
          </a:p>
          <a:p>
            <a:pPr>
              <a:defRPr/>
            </a:pPr>
            <a:r>
              <a:rPr lang="en-GB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 </a:t>
            </a:r>
          </a:p>
        </p:txBody>
      </p:sp>
      <p:sp>
        <p:nvSpPr>
          <p:cNvPr id="25654" name="Line 67"/>
          <p:cNvSpPr>
            <a:spLocks noChangeShapeType="1"/>
          </p:cNvSpPr>
          <p:nvPr/>
        </p:nvSpPr>
        <p:spPr bwMode="auto">
          <a:xfrm flipV="1">
            <a:off x="2243138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5" name="Text Box 68"/>
          <p:cNvSpPr txBox="1">
            <a:spLocks noChangeArrowheads="1"/>
          </p:cNvSpPr>
          <p:nvPr/>
        </p:nvSpPr>
        <p:spPr bwMode="auto">
          <a:xfrm>
            <a:off x="1524000" y="4954588"/>
            <a:ext cx="1441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 </a:t>
            </a:r>
          </a:p>
        </p:txBody>
      </p:sp>
      <p:sp>
        <p:nvSpPr>
          <p:cNvPr id="25656" name="Line 69"/>
          <p:cNvSpPr>
            <a:spLocks noChangeShapeType="1"/>
          </p:cNvSpPr>
          <p:nvPr/>
        </p:nvSpPr>
        <p:spPr bwMode="auto">
          <a:xfrm flipV="1">
            <a:off x="3429000" y="5733256"/>
            <a:ext cx="510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7" name="Text Box 70"/>
          <p:cNvSpPr txBox="1">
            <a:spLocks noChangeArrowheads="1"/>
          </p:cNvSpPr>
          <p:nvPr/>
        </p:nvSpPr>
        <p:spPr bwMode="auto">
          <a:xfrm>
            <a:off x="4283968" y="5373216"/>
            <a:ext cx="3024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Randomization Period</a:t>
            </a:r>
          </a:p>
        </p:txBody>
      </p:sp>
      <p:sp>
        <p:nvSpPr>
          <p:cNvPr id="25658" name="Line 72"/>
          <p:cNvSpPr>
            <a:spLocks noChangeShapeType="1"/>
          </p:cNvSpPr>
          <p:nvPr/>
        </p:nvSpPr>
        <p:spPr bwMode="auto">
          <a:xfrm flipV="1">
            <a:off x="584835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9" name="Text Box 73"/>
          <p:cNvSpPr txBox="1">
            <a:spLocks noChangeArrowheads="1"/>
          </p:cNvSpPr>
          <p:nvPr/>
        </p:nvSpPr>
        <p:spPr bwMode="auto">
          <a:xfrm>
            <a:off x="5111750" y="4968875"/>
            <a:ext cx="1441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Lipids</a:t>
            </a:r>
            <a:b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  <a:b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25660" name="Line 75"/>
          <p:cNvSpPr>
            <a:spLocks noChangeShapeType="1"/>
          </p:cNvSpPr>
          <p:nvPr/>
        </p:nvSpPr>
        <p:spPr bwMode="auto">
          <a:xfrm flipV="1">
            <a:off x="4000500" y="470852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1" name="Text Box 76"/>
          <p:cNvSpPr txBox="1">
            <a:spLocks noChangeArrowheads="1"/>
          </p:cNvSpPr>
          <p:nvPr/>
        </p:nvSpPr>
        <p:spPr bwMode="auto">
          <a:xfrm>
            <a:off x="3282950" y="4949825"/>
            <a:ext cx="1441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Safety</a:t>
            </a:r>
          </a:p>
        </p:txBody>
      </p:sp>
      <p:sp>
        <p:nvSpPr>
          <p:cNvPr id="2" name="Text Box 77"/>
          <p:cNvSpPr txBox="1">
            <a:spLocks noChangeArrowheads="1"/>
          </p:cNvSpPr>
          <p:nvPr/>
        </p:nvSpPr>
        <p:spPr bwMode="auto">
          <a:xfrm>
            <a:off x="1066800" y="838200"/>
            <a:ext cx="716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 Box 78"/>
          <p:cNvSpPr txBox="1">
            <a:spLocks noChangeArrowheads="1"/>
          </p:cNvSpPr>
          <p:nvPr/>
        </p:nvSpPr>
        <p:spPr bwMode="auto">
          <a:xfrm>
            <a:off x="304800" y="955163"/>
            <a:ext cx="87630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1385 patients with symptomatic CAD (angiographic 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</a:rPr>
              <a:t>stenosis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&gt;20%)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LDL-C with (&gt;80 mg/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</a:rPr>
              <a:t>dL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) or without (&gt;100 mg/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</a:rPr>
              <a:t>dL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</a:rPr>
              <a:t>statin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use last 4 weeks</a:t>
            </a:r>
            <a:endParaRPr lang="en-US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4" name="Rectangle 79"/>
          <p:cNvSpPr>
            <a:spLocks noGrp="1" noChangeArrowheads="1"/>
          </p:cNvSpPr>
          <p:nvPr>
            <p:ph type="title"/>
          </p:nvPr>
        </p:nvSpPr>
        <p:spPr>
          <a:xfrm>
            <a:off x="324278" y="-23035"/>
            <a:ext cx="7772400" cy="990600"/>
          </a:xfrm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SATURN; Study Design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Line 17"/>
          <p:cNvSpPr>
            <a:spLocks noChangeShapeType="1"/>
          </p:cNvSpPr>
          <p:nvPr/>
        </p:nvSpPr>
        <p:spPr bwMode="auto">
          <a:xfrm>
            <a:off x="4597400" y="1803400"/>
            <a:ext cx="0" cy="406400"/>
          </a:xfrm>
          <a:prstGeom prst="line">
            <a:avLst/>
          </a:prstGeom>
          <a:noFill/>
          <a:ln w="63500">
            <a:solidFill>
              <a:srgbClr val="FFC85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42458" y="968161"/>
            <a:ext cx="7905750" cy="80465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latin typeface="Calibri" pitchFamily="34" charset="0"/>
              </a:rPr>
              <a:t>4255 patients screened and 1578 patients treated at</a:t>
            </a:r>
          </a:p>
          <a:p>
            <a:pPr algn="ctr">
              <a:lnSpc>
                <a:spcPct val="95000"/>
              </a:lnSpc>
              <a:defRPr/>
            </a:pPr>
            <a:r>
              <a:rPr lang="en-US" dirty="0">
                <a:latin typeface="Calibri" pitchFamily="34" charset="0"/>
              </a:rPr>
              <a:t> centers in North America, Europe, South America and Australia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71625" y="4359275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 flipH="1">
            <a:off x="3471863" y="2852936"/>
            <a:ext cx="1100137" cy="34290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>
            <a:off x="4554538" y="2852936"/>
            <a:ext cx="1100137" cy="34290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152400" y="3241352"/>
            <a:ext cx="3549650" cy="54768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Helvetica" charset="0"/>
              </a:rPr>
              <a:t>Atorvastatin 80 mg (n=691)</a:t>
            </a:r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>
            <a:off x="5334000" y="3212976"/>
            <a:ext cx="3757613" cy="54768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dirty="0" err="1">
                <a:latin typeface="Helvetica" charset="0"/>
              </a:rPr>
              <a:t>Rosuvastatin</a:t>
            </a:r>
            <a:r>
              <a:rPr lang="en-US" dirty="0">
                <a:latin typeface="Helvetica" charset="0"/>
              </a:rPr>
              <a:t> 40 mg (n=694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)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</a:endParaRP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879850" y="3140968"/>
            <a:ext cx="1261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</a:rPr>
              <a:t>24 months</a:t>
            </a:r>
            <a:br>
              <a:rPr lang="en-US" dirty="0">
                <a:solidFill>
                  <a:schemeClr val="bg1"/>
                </a:solidFill>
                <a:latin typeface="Helvetica" charset="0"/>
              </a:rPr>
            </a:br>
            <a:r>
              <a:rPr lang="en-US" dirty="0">
                <a:solidFill>
                  <a:schemeClr val="bg1"/>
                </a:solidFill>
                <a:latin typeface="Helvetica" charset="0"/>
              </a:rPr>
              <a:t>treatment</a:t>
            </a:r>
            <a:endParaRPr lang="en-US" sz="1600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27657" name="AutoShape 11"/>
          <p:cNvSpPr>
            <a:spLocks noChangeArrowheads="1"/>
          </p:cNvSpPr>
          <p:nvPr/>
        </p:nvSpPr>
        <p:spPr bwMode="auto">
          <a:xfrm>
            <a:off x="711200" y="5187156"/>
            <a:ext cx="7683500" cy="5461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Helvetica" charset="0"/>
              </a:rPr>
              <a:t>Follow-up IVUS of originally imaged “target” vessel (n=1039)</a:t>
            </a:r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2057400" y="4797152"/>
            <a:ext cx="4763" cy="373062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9" name="Line 14"/>
          <p:cNvSpPr>
            <a:spLocks noChangeShapeType="1"/>
          </p:cNvSpPr>
          <p:nvPr/>
        </p:nvSpPr>
        <p:spPr bwMode="auto">
          <a:xfrm>
            <a:off x="7035800" y="4725144"/>
            <a:ext cx="4763" cy="373063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7424" name="AutoShape 16"/>
          <p:cNvSpPr>
            <a:spLocks noChangeArrowheads="1"/>
          </p:cNvSpPr>
          <p:nvPr/>
        </p:nvSpPr>
        <p:spPr bwMode="auto">
          <a:xfrm>
            <a:off x="323850" y="2060848"/>
            <a:ext cx="8424863" cy="79208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Treatment for 2 weeks with </a:t>
            </a:r>
            <a:r>
              <a:rPr lang="en-US" sz="1600" dirty="0" err="1">
                <a:latin typeface="+mn-lt"/>
                <a:ea typeface="ＭＳ Ｐゴシック" charset="-128"/>
                <a:cs typeface="ＭＳ Ｐゴシック" charset="-128"/>
              </a:rPr>
              <a:t>atorvastatin</a:t>
            </a: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 40 mg or </a:t>
            </a:r>
            <a:r>
              <a:rPr lang="en-US" sz="1600" dirty="0" err="1">
                <a:latin typeface="+mn-lt"/>
                <a:ea typeface="ＭＳ Ｐゴシック" charset="-128"/>
                <a:cs typeface="ＭＳ Ｐゴシック" charset="-128"/>
              </a:rPr>
              <a:t>rosuvastatin</a:t>
            </a: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20 mg for 2 weeks to achieve LDL-C &lt;116 mg/</a:t>
            </a:r>
            <a:r>
              <a:rPr lang="en-US" sz="1600" dirty="0" err="1">
                <a:latin typeface="+mn-lt"/>
                <a:ea typeface="ＭＳ Ｐゴシック" charset="-128"/>
                <a:cs typeface="ＭＳ Ｐゴシック" charset="-128"/>
              </a:rPr>
              <a:t>dL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97430" name="Text Box 22"/>
          <p:cNvSpPr txBox="1">
            <a:spLocks noChangeArrowheads="1"/>
          </p:cNvSpPr>
          <p:nvPr/>
        </p:nvSpPr>
        <p:spPr bwMode="auto">
          <a:xfrm>
            <a:off x="0" y="12759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SATURN Trial: Flow of Patients</a:t>
            </a:r>
          </a:p>
        </p:txBody>
      </p:sp>
      <p:sp>
        <p:nvSpPr>
          <p:cNvPr id="27663" name="AutoShape 2"/>
          <p:cNvSpPr>
            <a:spLocks noChangeArrowheads="1"/>
          </p:cNvSpPr>
          <p:nvPr/>
        </p:nvSpPr>
        <p:spPr bwMode="auto">
          <a:xfrm>
            <a:off x="609600" y="4149080"/>
            <a:ext cx="7905750" cy="57606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346 (25%) patients withdrew or did not have 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evaluable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final IVUS</a:t>
            </a:r>
          </a:p>
        </p:txBody>
      </p:sp>
      <p:sp>
        <p:nvSpPr>
          <p:cNvPr id="27664" name="Line 20"/>
          <p:cNvSpPr>
            <a:spLocks noChangeShapeType="1"/>
          </p:cNvSpPr>
          <p:nvPr/>
        </p:nvSpPr>
        <p:spPr bwMode="auto">
          <a:xfrm>
            <a:off x="2057400" y="3801417"/>
            <a:ext cx="4763" cy="347663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5" name="Line 21"/>
          <p:cNvSpPr>
            <a:spLocks noChangeShapeType="1"/>
          </p:cNvSpPr>
          <p:nvPr/>
        </p:nvSpPr>
        <p:spPr bwMode="auto">
          <a:xfrm>
            <a:off x="7035800" y="3789040"/>
            <a:ext cx="4763" cy="347662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>
              <a:defRPr/>
            </a:pPr>
            <a:endParaRPr lang="nl-NL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2770" y="-99392"/>
            <a:ext cx="8229600" cy="1143000"/>
          </a:xfrm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SATURN: Clinical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06951"/>
          <a:ext cx="8686800" cy="4726305"/>
        </p:xfrm>
        <a:graphic>
          <a:graphicData uri="http://schemas.openxmlformats.org/drawingml/2006/table">
            <a:tbl>
              <a:tblPr/>
              <a:tblGrid>
                <a:gridCol w="4572000"/>
                <a:gridCol w="2133600"/>
                <a:gridCol w="1981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Atorvastatin (n=519)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Rosuvastatin (n=520)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Mean age in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57.9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74.4%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72.9%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Median Body Mass 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29.2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28.9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History of Hypertension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70.7%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70.0%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History of Diabetes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16.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13.8%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Prior Statin 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61.5%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58.3%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Concomitant Medications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Anti-platelet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97.9%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97.5%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Beta-blockers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61.1%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60.6%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ACE Inhibitors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44.5%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43.5%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Angiotensin Receptor Antagonists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15.8%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mbria" pitchFamily="18" charset="0"/>
                        </a:rPr>
                        <a:t>16.7%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5301" y="221524"/>
            <a:ext cx="8251155" cy="990600"/>
          </a:xfrm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SATURN: Time-Weighted Lipid Levels and </a:t>
            </a:r>
            <a:r>
              <a:rPr lang="en-US" sz="3200" dirty="0" err="1" smtClean="0">
                <a:solidFill>
                  <a:srgbClr val="FFFF00"/>
                </a:solidFill>
                <a:latin typeface="+mj-lt"/>
                <a:ea typeface="ＭＳ Ｐゴシック" charset="-128"/>
                <a:cs typeface="ＭＳ Ｐゴシック" charset="-128"/>
              </a:rPr>
              <a:t>hsCRP</a:t>
            </a:r>
            <a:endParaRPr lang="en-US" sz="3200" dirty="0" smtClean="0">
              <a:solidFill>
                <a:srgbClr val="FFFF00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520" y="1127202"/>
            <a:ext cx="8762999" cy="5451510"/>
            <a:chOff x="149018" y="994506"/>
            <a:chExt cx="9684738" cy="5370677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/>
          </p:nvGraphicFramePr>
          <p:xfrm>
            <a:off x="149018" y="994506"/>
            <a:ext cx="9684738" cy="4537757"/>
          </p:xfrm>
          <a:graphic>
            <a:graphicData uri="http://schemas.openxmlformats.org/drawingml/2006/table">
              <a:tbl>
                <a:tblPr firstRow="1" bandRow="1">
                  <a:tableStyleId>{2D5ABB26-0587-4C30-8999-92F81FD0307C}</a:tableStyleId>
                </a:tblPr>
                <a:tblGrid>
                  <a:gridCol w="3429000"/>
                  <a:gridCol w="1905000"/>
                  <a:gridCol w="1981200"/>
                  <a:gridCol w="1447799"/>
                </a:tblGrid>
                <a:tr h="795674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Parameter</a:t>
                        </a:r>
                        <a:endParaRPr lang="en-US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009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800" dirty="0" err="1" smtClean="0">
                            <a:solidFill>
                              <a:schemeClr val="bg1"/>
                            </a:solidFill>
                          </a:rPr>
                          <a:t>Atorvastatin</a:t>
                        </a:r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 (</a:t>
                        </a:r>
                        <a:r>
                          <a:rPr lang="en-US" sz="1800" dirty="0" err="1" smtClean="0">
                            <a:solidFill>
                              <a:schemeClr val="bg1"/>
                            </a:solidFill>
                          </a:rPr>
                          <a:t>n</a:t>
                        </a:r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=519)</a:t>
                        </a:r>
                        <a:endParaRPr lang="en-US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009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800" dirty="0" err="1" smtClean="0">
                            <a:solidFill>
                              <a:schemeClr val="bg1"/>
                            </a:solidFill>
                          </a:rPr>
                          <a:t>Rosuvastatin</a:t>
                        </a:r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 (</a:t>
                        </a:r>
                        <a:r>
                          <a:rPr lang="en-US" sz="1800" dirty="0" err="1" smtClean="0">
                            <a:solidFill>
                              <a:schemeClr val="bg1"/>
                            </a:solidFill>
                          </a:rPr>
                          <a:t>n</a:t>
                        </a:r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=520)</a:t>
                        </a:r>
                        <a:endParaRPr lang="en-US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009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800" dirty="0" smtClean="0">
                            <a:solidFill>
                              <a:schemeClr val="bg1"/>
                            </a:solidFill>
                          </a:rPr>
                          <a:t>P Value</a:t>
                        </a:r>
                        <a:endParaRPr lang="en-US" sz="18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0090"/>
                      </a:solidFill>
                    </a:tcPr>
                  </a:tc>
                </a:tr>
                <a:tr h="762076">
                  <a:tc>
                    <a:txBody>
                      <a:bodyPr/>
                      <a:lstStyle/>
                      <a:p>
                        <a:pPr algn="l"/>
                        <a:r>
                          <a:rPr lang="en-US" sz="2000" b="1" dirty="0" smtClean="0">
                            <a:solidFill>
                              <a:srgbClr val="F0BE01"/>
                            </a:solidFill>
                          </a:rPr>
                          <a:t>LDL cholesterol</a:t>
                        </a:r>
                        <a:r>
                          <a:rPr lang="en-US" sz="2000" b="1" baseline="0" dirty="0" smtClean="0">
                            <a:solidFill>
                              <a:srgbClr val="F0BE01"/>
                            </a:solidFill>
                          </a:rPr>
                          <a:t> (mg/</a:t>
                        </a:r>
                        <a:r>
                          <a:rPr lang="en-US" sz="2000" b="1" baseline="0" dirty="0" err="1" smtClean="0">
                            <a:solidFill>
                              <a:srgbClr val="F0BE01"/>
                            </a:solidFill>
                          </a:rPr>
                          <a:t>dL</a:t>
                        </a:r>
                        <a:r>
                          <a:rPr lang="en-US" sz="2000" b="1" baseline="0" dirty="0" smtClean="0">
                            <a:solidFill>
                              <a:srgbClr val="F0BE01"/>
                            </a:solidFill>
                          </a:rPr>
                          <a:t>)</a:t>
                        </a:r>
                        <a:endParaRPr lang="en-US" sz="2000" b="1" dirty="0">
                          <a:solidFill>
                            <a:srgbClr val="F0BE0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70.2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62.6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&lt;</a:t>
                        </a: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0.001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</a:tr>
                <a:tr h="762076">
                  <a:tc>
                    <a:txBody>
                      <a:bodyPr/>
                      <a:lstStyle/>
                      <a:p>
                        <a:pPr algn="l"/>
                        <a:r>
                          <a:rPr lang="en-US" sz="2000" b="1" dirty="0" smtClean="0">
                            <a:solidFill>
                              <a:srgbClr val="F0BE01"/>
                            </a:solidFill>
                          </a:rPr>
                          <a:t>HDL cholesterol (mg/</a:t>
                        </a:r>
                        <a:r>
                          <a:rPr lang="en-US" sz="2000" b="1" dirty="0" err="1" smtClean="0">
                            <a:solidFill>
                              <a:srgbClr val="F0BE01"/>
                            </a:solidFill>
                          </a:rPr>
                          <a:t>dL</a:t>
                        </a:r>
                        <a:r>
                          <a:rPr lang="en-US" sz="2000" b="1" dirty="0" smtClean="0">
                            <a:solidFill>
                              <a:srgbClr val="F0BE01"/>
                            </a:solidFill>
                          </a:rPr>
                          <a:t>)</a:t>
                        </a:r>
                        <a:endParaRPr lang="en-US" sz="2000" b="1" dirty="0">
                          <a:solidFill>
                            <a:srgbClr val="F0BE0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48.6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50.4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b="1" dirty="0" smtClean="0">
                            <a:solidFill>
                              <a:srgbClr val="F0BE0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0.01</a:t>
                        </a:r>
                        <a:endParaRPr lang="en-US" sz="2000" b="1" dirty="0">
                          <a:solidFill>
                            <a:srgbClr val="F0BE0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</a:tr>
                <a:tr h="762076">
                  <a:tc>
                    <a:txBody>
                      <a:bodyPr/>
                      <a:lstStyle/>
                      <a:p>
                        <a:pPr algn="l"/>
                        <a:r>
                          <a:rPr lang="en-US" sz="2000" dirty="0" smtClean="0">
                            <a:solidFill>
                              <a:schemeClr val="bg1"/>
                            </a:solidFill>
                          </a:rPr>
                          <a:t>Triglycerides (mg/</a:t>
                        </a:r>
                        <a:r>
                          <a:rPr lang="en-US" sz="2000" dirty="0" err="1" smtClean="0">
                            <a:solidFill>
                              <a:schemeClr val="bg1"/>
                            </a:solidFill>
                          </a:rPr>
                          <a:t>dL</a:t>
                        </a:r>
                        <a:r>
                          <a:rPr lang="en-US" sz="2000" dirty="0" smtClean="0">
                            <a:solidFill>
                              <a:schemeClr val="bg1"/>
                            </a:solidFill>
                          </a:rPr>
                          <a:t>)*</a:t>
                        </a:r>
                        <a:endParaRPr lang="en-US" sz="20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110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120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0.02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</a:tr>
                <a:tr h="762076">
                  <a:tc>
                    <a:txBody>
                      <a:bodyPr/>
                      <a:lstStyle/>
                      <a:p>
                        <a:pPr algn="l"/>
                        <a:r>
                          <a:rPr lang="en-US" sz="2000" dirty="0" smtClean="0">
                            <a:solidFill>
                              <a:schemeClr val="bg1"/>
                            </a:solidFill>
                          </a:rPr>
                          <a:t>LDL:HDL cholesterol</a:t>
                        </a:r>
                        <a:endParaRPr lang="en-US" sz="20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1.5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1.3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&lt;0.01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</a:tr>
                <a:tr h="762076">
                  <a:tc>
                    <a:txBody>
                      <a:bodyPr/>
                      <a:lstStyle/>
                      <a:p>
                        <a:r>
                          <a:rPr lang="en-US" sz="2000" dirty="0" err="1" smtClean="0">
                            <a:solidFill>
                              <a:schemeClr val="bg1"/>
                            </a:solidFill>
                          </a:rPr>
                          <a:t>hsCRP</a:t>
                        </a:r>
                        <a:r>
                          <a:rPr lang="en-US" sz="2000" dirty="0" smtClean="0">
                            <a:solidFill>
                              <a:schemeClr val="bg1"/>
                            </a:solidFill>
                          </a:rPr>
                          <a:t> (mg/L)*</a:t>
                        </a:r>
                        <a:endParaRPr lang="en-US" sz="2000" dirty="0">
                          <a:solidFill>
                            <a:schemeClr val="bg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1.0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 smtClean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1.1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AU" sz="2000" dirty="0">
                            <a:solidFill>
                              <a:schemeClr val="bg1"/>
                            </a:solidFill>
                            <a:latin typeface="+mn-lt"/>
                            <a:ea typeface="Cambria"/>
                            <a:cs typeface="Times New Roman"/>
                          </a:rPr>
                          <a:t>0.05</a:t>
                        </a:r>
                        <a:endParaRPr lang="en-US" sz="2000" dirty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prstClr val="white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004080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1749" name="TextBox 4"/>
            <p:cNvSpPr txBox="1">
              <a:spLocks noChangeArrowheads="1"/>
            </p:cNvSpPr>
            <p:nvPr/>
          </p:nvSpPr>
          <p:spPr bwMode="auto">
            <a:xfrm>
              <a:off x="228600" y="6096169"/>
              <a:ext cx="8000989" cy="26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55576"/>
          </a:xfrm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  <a:latin typeface="+mj-lt"/>
                <a:ea typeface="ＭＳ Ｐゴシック" pitchFamily="34" charset="-128"/>
              </a:rPr>
              <a:t>SATURN: Primary IVUS Efficacy Parameter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2400" y="594941"/>
            <a:ext cx="9523413" cy="5614987"/>
            <a:chOff x="-72326" y="990600"/>
            <a:chExt cx="10130726" cy="5974080"/>
          </a:xfrm>
        </p:grpSpPr>
        <p:pic>
          <p:nvPicPr>
            <p:cNvPr id="33802" name="Picture 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" y="990600"/>
              <a:ext cx="9631680" cy="5974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Box 5"/>
            <p:cNvSpPr txBox="1">
              <a:spLocks noChangeArrowheads="1"/>
            </p:cNvSpPr>
            <p:nvPr/>
          </p:nvSpPr>
          <p:spPr bwMode="auto">
            <a:xfrm>
              <a:off x="-72326" y="3123838"/>
              <a:ext cx="1825524" cy="1408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Change Percent </a:t>
              </a:r>
              <a:r>
                <a:rPr lang="en-US" sz="2000" dirty="0" err="1">
                  <a:solidFill>
                    <a:schemeClr val="bg1"/>
                  </a:solidFill>
                </a:rPr>
                <a:t>Atheroma</a:t>
              </a:r>
              <a:r>
                <a:rPr lang="en-US" sz="2000" dirty="0">
                  <a:solidFill>
                    <a:schemeClr val="bg1"/>
                  </a:solidFill>
                </a:rPr>
                <a:t> Volume</a:t>
              </a:r>
            </a:p>
          </p:txBody>
        </p:sp>
      </p:grp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6165850" y="4092501"/>
            <a:ext cx="186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-1.22</a:t>
            </a: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086100" y="3521001"/>
            <a:ext cx="186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-0.99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4589463" y="2374826"/>
            <a:ext cx="1863725" cy="461665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P=0.17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3086100" y="4103614"/>
            <a:ext cx="186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P&lt;0.001*</a:t>
            </a:r>
          </a:p>
        </p:txBody>
      </p:sp>
      <p:sp>
        <p:nvSpPr>
          <p:cNvPr id="33800" name="TextBox 5"/>
          <p:cNvSpPr txBox="1">
            <a:spLocks noChangeArrowheads="1"/>
          </p:cNvSpPr>
          <p:nvPr/>
        </p:nvSpPr>
        <p:spPr bwMode="auto">
          <a:xfrm>
            <a:off x="6165850" y="4748139"/>
            <a:ext cx="186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P&lt;0.001*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086100" y="770427"/>
            <a:ext cx="5015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Median Change Percent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Atheroma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08012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  <a:latin typeface="+mj-lt"/>
                <a:ea typeface="ＭＳ Ｐゴシック" pitchFamily="34" charset="-128"/>
              </a:rPr>
              <a:t>LDL-C and Disease Progression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854" y="44475"/>
            <a:ext cx="8968546" cy="6192837"/>
            <a:chOff x="327854" y="685800"/>
            <a:chExt cx="8968546" cy="6192520"/>
          </a:xfrm>
        </p:grpSpPr>
        <p:pic>
          <p:nvPicPr>
            <p:cNvPr id="36868" name="Picture 2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3130" y="685800"/>
              <a:ext cx="8383270" cy="619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89" name="TextBox 7"/>
            <p:cNvSpPr txBox="1">
              <a:spLocks noChangeArrowheads="1"/>
            </p:cNvSpPr>
            <p:nvPr/>
          </p:nvSpPr>
          <p:spPr bwMode="auto">
            <a:xfrm>
              <a:off x="327854" y="2481170"/>
              <a:ext cx="1752600" cy="83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Median Change Percent </a:t>
              </a:r>
              <a:r>
                <a:rPr lang="en-US" sz="1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Atheroma</a:t>
              </a: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Volume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380</Words>
  <Application>Microsoft Office PowerPoint</Application>
  <PresentationFormat>Diavoorstelling (4:3)</PresentationFormat>
  <Paragraphs>138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1_Office-thema</vt:lpstr>
      <vt:lpstr>SATURN: Objective</vt:lpstr>
      <vt:lpstr>SATURN; Study Design</vt:lpstr>
      <vt:lpstr>Dia 3</vt:lpstr>
      <vt:lpstr>SATURN: Clinical Characteristics</vt:lpstr>
      <vt:lpstr>SATURN: Time-Weighted Lipid Levels and hsCRP</vt:lpstr>
      <vt:lpstr>SATURN: Primary IVUS Efficacy Parameter</vt:lpstr>
      <vt:lpstr>LDL-C and Disease Progression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41</cp:revision>
  <dcterms:created xsi:type="dcterms:W3CDTF">2011-09-14T14:53:57Z</dcterms:created>
  <dcterms:modified xsi:type="dcterms:W3CDTF">2011-12-06T15:39:48Z</dcterms:modified>
</cp:coreProperties>
</file>