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41" r:id="rId2"/>
    <p:sldId id="342" r:id="rId3"/>
    <p:sldId id="343" r:id="rId4"/>
    <p:sldId id="344" r:id="rId5"/>
    <p:sldId id="345" r:id="rId6"/>
    <p:sldId id="348" r:id="rId7"/>
    <p:sldId id="349" r:id="rId8"/>
    <p:sldId id="350" r:id="rId9"/>
    <p:sldId id="346" r:id="rId10"/>
    <p:sldId id="34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24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28-5-2012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28-5-2012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28-5-2012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28-5-2012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28-5-2012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Grp="1" noChangeArrowheads="1"/>
          </p:cNvSpPr>
          <p:nvPr>
            <p:ph type="title"/>
          </p:nvPr>
        </p:nvSpPr>
        <p:spPr>
          <a:xfrm>
            <a:off x="400756" y="1447800"/>
            <a:ext cx="7772400" cy="1143000"/>
          </a:xfrm>
          <a:noFill/>
        </p:spPr>
        <p:txBody>
          <a:bodyPr rIns="132080">
            <a:noAutofit/>
          </a:bodyPr>
          <a:lstStyle/>
          <a:p>
            <a:pPr indent="0" algn="ctr" eaLnBrk="1" hangingPunct="1"/>
            <a: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/>
            </a:r>
            <a:b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</a:br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b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Systolic Heart failure treatment with the </a:t>
            </a:r>
            <a:r>
              <a:rPr lang="en-US" sz="2800" b="1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I</a:t>
            </a:r>
            <a:r>
              <a:rPr lang="en-US" sz="2800" b="1" baseline="-6000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F</a:t>
            </a:r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inhibitor </a:t>
            </a:r>
            <a:r>
              <a:rPr lang="en-US" sz="28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ivabradine</a:t>
            </a:r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Trial</a:t>
            </a:r>
            <a: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/>
            </a:r>
            <a:br>
              <a:rPr lang="en-US" sz="2800" b="1" dirty="0" smtClean="0"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</a:br>
            <a:endParaRPr lang="en-US" sz="2800" b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</p:txBody>
      </p:sp>
      <p:sp>
        <p:nvSpPr>
          <p:cNvPr id="205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9938" y="2590800"/>
            <a:ext cx="7772400" cy="2985911"/>
          </a:xfrm>
          <a:noFill/>
        </p:spPr>
        <p:txBody>
          <a:bodyPr rIns="132080">
            <a:normAutofit/>
          </a:bodyPr>
          <a:lstStyle/>
          <a:p>
            <a:pPr eaLnBrk="1" hangingPunct="1"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7F7F7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en-US" sz="2000" b="1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Purpose</a:t>
            </a:r>
            <a:endParaRPr lang="en-US" sz="20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eaLnBrk="1" hangingPunct="1"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7F7F7F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To examine the effect of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in addition to guidelines-based treatment on cardiovascular (CV) outcomes, symptoms, and quality of life in patients with chronic heart failure (CHF) and systolic dysfunction</a:t>
            </a:r>
            <a:endParaRPr lang="en-US" sz="20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10" name="Rectangle 93"/>
          <p:cNvSpPr>
            <a:spLocks/>
          </p:cNvSpPr>
          <p:nvPr/>
        </p:nvSpPr>
        <p:spPr bwMode="auto">
          <a:xfrm>
            <a:off x="2794218" y="6364111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  <a:noFill/>
        </p:spPr>
        <p:txBody>
          <a:bodyPr rIns="132080"/>
          <a:lstStyle/>
          <a:p>
            <a:pPr indent="0" eaLnBrk="1" hangingPunct="1"/>
            <a:r>
              <a:rPr lang="en-US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Systolic Heart failure treatment with the </a:t>
            </a:r>
            <a:r>
              <a:rPr lang="en-US" sz="2400" b="1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I</a:t>
            </a:r>
            <a:r>
              <a:rPr lang="en-US" sz="2400" b="1" baseline="-6000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F</a:t>
            </a:r>
            <a:r>
              <a:rPr lang="en-US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inhibitor </a:t>
            </a:r>
            <a:r>
              <a:rPr lang="en-US" sz="24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ivabradine</a:t>
            </a:r>
            <a:r>
              <a:rPr lang="en-US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Trial </a:t>
            </a:r>
            <a:r>
              <a:rPr lang="en-US" sz="2400" b="1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- </a:t>
            </a:r>
            <a:r>
              <a:rPr lang="en-US" sz="2400" b="1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SUMMARY -</a:t>
            </a:r>
            <a:endParaRPr lang="en-US" sz="2400" b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2475" y="1771650"/>
            <a:ext cx="7772400" cy="4248150"/>
          </a:xfrm>
          <a:noFill/>
        </p:spPr>
        <p:txBody>
          <a:bodyPr rIns="132080"/>
          <a:lstStyle/>
          <a:p>
            <a:pPr marL="401638" indent="0" eaLnBrk="1" hangingPunct="1">
              <a:buFont typeface="Times New Roman" pitchFamily="18" charset="0"/>
              <a:buNone/>
            </a:pPr>
            <a:endParaRPr lang="en-US" sz="14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401638" indent="0" eaLnBrk="1" hangingPunct="1">
              <a:buFont typeface="Times New Roman" pitchFamily="18" charset="0"/>
              <a:buNone/>
            </a:pP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when added to guideline-based and evidence-based treatment, substantially and significantly reduced the major risks associated with HF.</a:t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/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The risk of the primary endpoint reduced by 18% with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which was primarily because of a beneficial effect on HF events that became apparent within 3 months of initiating treatment.</a:t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/>
            </a:r>
            <a:b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with heart rates higher than the median were at increased risk of an event and experienced a greater reduction in events with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than those with lower heart rates. This variation indicates that the magnitude of benefit associated with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varies directly with pretreatment heart rate.</a:t>
            </a:r>
            <a:endParaRPr lang="en-US" sz="16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9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Grp="1" noChangeArrowheads="1"/>
          </p:cNvSpPr>
          <p:nvPr>
            <p:ph type="title"/>
          </p:nvPr>
        </p:nvSpPr>
        <p:spPr>
          <a:xfrm>
            <a:off x="637822" y="222956"/>
            <a:ext cx="7772400" cy="1143000"/>
          </a:xfrm>
          <a:noFill/>
        </p:spPr>
        <p:txBody>
          <a:bodyPr rIns="132080">
            <a:normAutofit/>
          </a:bodyPr>
          <a:lstStyle/>
          <a:p>
            <a:pPr indent="0" eaLnBrk="1" hangingPunct="1"/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r>
              <a:rPr lang="en-US" sz="3200" b="1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TRIAL DESIGN </a:t>
            </a:r>
            <a:endParaRPr lang="en-US" sz="3200" b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422" y="1365956"/>
            <a:ext cx="7772400" cy="4267200"/>
          </a:xfrm>
          <a:noFill/>
        </p:spPr>
        <p:txBody>
          <a:bodyPr rIns="132080">
            <a:noAutofit/>
          </a:bodyPr>
          <a:lstStyle/>
          <a:p>
            <a:pPr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Design</a:t>
            </a:r>
            <a:endParaRPr lang="en-US" sz="14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Randomized trial with a 1:1 design.</a:t>
            </a:r>
            <a:endParaRPr lang="en-US" sz="14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endParaRPr lang="en-US" sz="1400" dirty="0" smtClean="0">
              <a:solidFill>
                <a:srgbClr val="383854"/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Patients</a:t>
            </a:r>
            <a:endParaRPr lang="en-US" sz="14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400" dirty="0" smtClean="0">
                <a:solidFill>
                  <a:schemeClr val="bg2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" pitchFamily="34" charset="0"/>
              </a:rPr>
              <a:t>6558 p</a:t>
            </a:r>
            <a:r>
              <a:rPr lang="en-US" sz="1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atients in sinus rhythm with a resting heart rate of ≥70 </a:t>
            </a:r>
            <a:r>
              <a:rPr lang="en-US" sz="1400" dirty="0" smtClean="0">
                <a:latin typeface="Verdana" pitchFamily="34" charset="0"/>
              </a:rPr>
              <a:t>beats per minute (bmp)</a:t>
            </a:r>
            <a:r>
              <a:rPr lang="en-US" sz="14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, CHF for ≥4 weeks, previous admission for worsening heart failure (HF) within the previous 12 months, and left-ventricular ejection fraction (LVEF) of ≤35%.</a:t>
            </a:r>
            <a:endParaRPr lang="en-US" sz="1400" dirty="0" smtClean="0">
              <a:solidFill>
                <a:schemeClr val="bg2"/>
              </a:solidFill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b="1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Follow-up, primary and secondary endpoints</a:t>
            </a:r>
            <a:r>
              <a:rPr lang="en-US" sz="1400" b="1" dirty="0" smtClean="0">
                <a:solidFill>
                  <a:srgbClr val="383854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/>
            </a:r>
            <a:br>
              <a:rPr lang="en-US" sz="1400" b="1" dirty="0" smtClean="0">
                <a:solidFill>
                  <a:srgbClr val="383854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The primary endpoint was a composite of CV death or admission for worsening HF. The principal secondary endpoint was a composite of CV death or admission for worsening HF in patients at ≥50% of the target daily dose of a β blocker. Patients were followed up every 4 months. The median duration of follow-up was 22.9 months.</a:t>
            </a:r>
            <a:endParaRPr lang="en-US" sz="14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endParaRPr lang="en-US" sz="1400" b="1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b="1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Treatment</a:t>
            </a:r>
            <a:endParaRPr lang="en-US" sz="14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were randomized to 5 mg twice daily of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or matching placebo. After 14 days, the dose was adjusted depending on the patients resting heart rate.</a:t>
            </a:r>
            <a:endParaRPr lang="en-US" sz="14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eaLnBrk="1" hangingPunct="1">
              <a:spcBef>
                <a:spcPts val="88"/>
              </a:spcBef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7F7F7F"/>
                </a:solidFill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>	</a:t>
            </a:r>
          </a:p>
        </p:txBody>
      </p:sp>
      <p:sp>
        <p:nvSpPr>
          <p:cNvPr id="10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/>
        </p:nvGraphicFramePr>
        <p:xfrm>
          <a:off x="750887" y="1340556"/>
          <a:ext cx="7783513" cy="4273047"/>
        </p:xfrm>
        <a:graphic>
          <a:graphicData uri="http://schemas.openxmlformats.org/drawingml/2006/table">
            <a:tbl>
              <a:tblPr/>
              <a:tblGrid>
                <a:gridCol w="3127375"/>
                <a:gridCol w="2362200"/>
                <a:gridCol w="2293938"/>
              </a:tblGrid>
              <a:tr h="258763">
                <a:tc gridSpan="3"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ヒラギノ角ゴ ProN W6" charset="0"/>
                        <a:cs typeface="ヒラギノ角ゴ ProN W6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Ivabradine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(n=1176)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Placebo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(n=1185)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Mean age (years)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60.7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60.1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Male sex (%)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76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77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Race/ethnicity (%)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White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Heart rate (bpm)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79.7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80.1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Mean LVEF (%)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29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29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NYHA Class (%)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Class II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Class III</a:t>
                      </a:r>
                    </a:p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Class IV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49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50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49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50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Duration of HF (years)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3.5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3.5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History of MI (%)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56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56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ß blocker at randomization (%)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89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90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Patients at ≥50% β blocker target dose (%)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56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56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 gridSpan="3"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Abbreviations: MI, myocardial infarction; 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NYHA, 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Times New Roman" pitchFamily="18" charset="0"/>
                        </a:rPr>
                        <a:t>New York Heart Association class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.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.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 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52" name="Rectangle 124"/>
          <p:cNvSpPr>
            <a:spLocks noGrp="1" noChangeArrowheads="1"/>
          </p:cNvSpPr>
          <p:nvPr>
            <p:ph type="title"/>
          </p:nvPr>
        </p:nvSpPr>
        <p:spPr>
          <a:xfrm>
            <a:off x="547511" y="533400"/>
            <a:ext cx="7772400" cy="1143000"/>
          </a:xfrm>
          <a:noFill/>
        </p:spPr>
        <p:txBody>
          <a:bodyPr rIns="132080">
            <a:normAutofit/>
          </a:bodyPr>
          <a:lstStyle/>
          <a:p>
            <a:pPr marL="36576" fontAlgn="base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r>
              <a:rPr lang="en-US" sz="3200" b="1" dirty="0" smtClean="0">
                <a:latin typeface="Verdana"/>
                <a:ea typeface="Verdana Bold"/>
                <a:cs typeface="Verdana Bold"/>
              </a:rPr>
              <a:t>Baseline characteristics</a:t>
            </a:r>
            <a:r>
              <a:rPr lang="nl-NL" sz="3200" dirty="0" smtClean="0"/>
              <a:t/>
            </a:r>
            <a:br>
              <a:rPr lang="nl-NL" sz="3200" dirty="0" smtClean="0"/>
            </a:br>
            <a:endParaRPr lang="en-US" sz="3200" b="1" i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sp>
        <p:nvSpPr>
          <p:cNvPr id="10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>
          <a:xfrm>
            <a:off x="547512" y="211667"/>
            <a:ext cx="7772400" cy="1143000"/>
          </a:xfrm>
          <a:noFill/>
        </p:spPr>
        <p:txBody>
          <a:bodyPr rIns="132080">
            <a:normAutofit/>
          </a:bodyPr>
          <a:lstStyle/>
          <a:p>
            <a:pPr indent="0" eaLnBrk="1" hangingPunct="1"/>
            <a:r>
              <a:rPr lang="en-US" sz="36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</a:t>
            </a:r>
            <a:r>
              <a:rPr lang="en-US" sz="3600" b="1" dirty="0" smtClean="0">
                <a:latin typeface="Verdana" pitchFamily="34" charset="0"/>
                <a:ea typeface="Verdana Bold Italic" charset="0"/>
                <a:cs typeface="Verdana Bold Italic" charset="0"/>
                <a:sym typeface="Verdana Bold Italic" charset="0"/>
              </a:rPr>
              <a:t> RESULTS </a:t>
            </a:r>
            <a:endParaRPr lang="en-US" sz="3600" b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9644" y="1016000"/>
            <a:ext cx="7823200" cy="4267200"/>
          </a:xfrm>
          <a:noFill/>
        </p:spPr>
        <p:txBody>
          <a:bodyPr rIns="132080">
            <a:noAutofit/>
          </a:bodyPr>
          <a:lstStyle/>
          <a:p>
            <a:pPr eaLnBrk="1" hangingPunct="1">
              <a:buFont typeface="Times New Roman" pitchFamily="18" charset="0"/>
              <a:buNone/>
            </a:pPr>
            <a:r>
              <a:rPr lang="en-US" sz="1200" dirty="0" smtClean="0">
                <a:solidFill>
                  <a:srgbClr val="7F7F7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rPr>
              <a:t>	</a:t>
            </a:r>
            <a:endParaRPr lang="en-US" sz="1600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Primary endpoint and follow-up</a:t>
            </a:r>
            <a:endParaRPr lang="en-US" sz="1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The primary endpoint occurred in 937 (29%) patients in the placebo group versus 793 (24%) of patients receiving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(hazard ratio [HR], 0.82; 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&lt;0·0001). This result was primarily due to reductions in admissions for worsening HF, at 672 (21%) in patients receiving placebo and 514 (16%) of those given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(HR, 0.74; 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&lt;0.0001).</a:t>
            </a:r>
            <a:endParaRPr lang="en-US" sz="12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endParaRPr lang="en-US" sz="12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Twenty six patients would need treatment for 1 year in order to prevent one CV death or admission for HF. Interestingly, there was evidence of a significant treatment effect in patients with a baseline heart rate over 77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bpm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</a:t>
            </a:r>
            <a:r>
              <a:rPr lang="en-US" sz="1200" dirty="0" smtClean="0"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200" dirty="0" smtClean="0"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endParaRPr lang="en-US" sz="1800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Secondary endpoints</a:t>
            </a:r>
            <a:endParaRPr lang="en-US" sz="1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 patients receiving ≥50% of the target daily dose of a β blocker, the composite endpoint and mortality components were not significantly reduced. However,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reduced admissions for worsening HF by 19% (HR, 0.81; 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=0.021).</a:t>
            </a:r>
            <a:r>
              <a:rPr lang="en-US" sz="1200" dirty="0" smtClean="0"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200" dirty="0" smtClean="0"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endParaRPr lang="en-US" sz="12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Safety endpoints</a:t>
            </a:r>
            <a:endParaRPr lang="en-US" sz="1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Verdana" pitchFamily="34" charset="0"/>
              <a:ea typeface="ヒラギノ角ゴ ProN W6" charset="0"/>
              <a:cs typeface="ヒラギノ角ゴ ProN W6" charset="0"/>
              <a:sym typeface="Verdana Bold" charset="0"/>
            </a:endParaRPr>
          </a:p>
          <a:p>
            <a:pPr marL="639763" lvl="1" eaLnBrk="1" hangingPunct="1">
              <a:spcBef>
                <a:spcPct val="0"/>
              </a:spcBef>
              <a:buFont typeface="Times New Roman" pitchFamily="18" charset="0"/>
              <a:buNone/>
            </a:pP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Although there were more withdrawals in patients given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than those given placebo, at 682 (21%) versus 605 (19%), respectively (HR, 1.14; 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=0.017), serious adverse events were less common with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than with placebo (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=0.025). Symptomatic and asymptomatic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bradycardia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was more frequent with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than with placebo (both </a:t>
            </a:r>
            <a:r>
              <a:rPr lang="en-US" sz="1200" i="1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&lt;0·0001).</a:t>
            </a:r>
            <a:r>
              <a:rPr lang="en-US" sz="1800" dirty="0" smtClean="0"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  <a:t/>
            </a:r>
            <a:br>
              <a:rPr lang="en-US" sz="1800" dirty="0" smtClean="0">
                <a:latin typeface="Verdana" pitchFamily="34" charset="0"/>
                <a:ea typeface="ヒラギノ角ゴ ProN W3" charset="0"/>
                <a:cs typeface="ヒラギノ角ゴ ProN W3" charset="0"/>
                <a:sym typeface="Verdana" pitchFamily="34" charset="0"/>
              </a:rPr>
            </a:br>
            <a:endParaRPr lang="en-US" sz="1800" dirty="0" smtClean="0">
              <a:latin typeface="Verdana" pitchFamily="34" charset="0"/>
              <a:ea typeface="ヒラギノ角ゴ ProN W3" charset="0"/>
              <a:cs typeface="ヒラギノ角ゴ ProN W3" charset="0"/>
              <a:sym typeface="Verdana" pitchFamily="34" charset="0"/>
            </a:endParaRPr>
          </a:p>
        </p:txBody>
      </p:sp>
      <p:sp>
        <p:nvSpPr>
          <p:cNvPr id="9" name="Rectangle 93"/>
          <p:cNvSpPr>
            <a:spLocks/>
          </p:cNvSpPr>
          <p:nvPr/>
        </p:nvSpPr>
        <p:spPr bwMode="auto">
          <a:xfrm>
            <a:off x="2794218" y="6364111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559018" y="533400"/>
            <a:ext cx="8382000" cy="1143000"/>
          </a:xfrm>
          <a:noFill/>
        </p:spPr>
        <p:txBody>
          <a:bodyPr rIns="132080">
            <a:noAutofit/>
          </a:bodyPr>
          <a:lstStyle/>
          <a:p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b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US" sz="28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Effects on primary and major secondary endpoints</a:t>
            </a:r>
            <a:endParaRPr lang="en-US" sz="2800" b="1" i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graphicFrame>
        <p:nvGraphicFramePr>
          <p:cNvPr id="9223" name="Group 7"/>
          <p:cNvGraphicFramePr>
            <a:graphicFrameLocks noGrp="1"/>
          </p:cNvGraphicFramePr>
          <p:nvPr/>
        </p:nvGraphicFramePr>
        <p:xfrm>
          <a:off x="750888" y="1752600"/>
          <a:ext cx="7799387" cy="4267198"/>
        </p:xfrm>
        <a:graphic>
          <a:graphicData uri="http://schemas.openxmlformats.org/drawingml/2006/table">
            <a:tbl>
              <a:tblPr/>
              <a:tblGrid>
                <a:gridCol w="3592512"/>
                <a:gridCol w="1066800"/>
                <a:gridCol w="990600"/>
                <a:gridCol w="1295400"/>
                <a:gridCol w="854075"/>
              </a:tblGrid>
              <a:tr h="309579">
                <a:tc gridSpan="5"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 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944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ヒラギノ角ゴ ProN W6" charset="0"/>
                        <a:cs typeface="ヒラギノ角ゴ ProN W6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Ivabradine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(n=3241)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Placebo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(n=3264)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Hazard ratio</a:t>
                      </a:r>
                      <a:b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</a:b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(95% CI)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p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 value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Primary endpoint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CV death or hospital admission for worsening HF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793 (24%)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937 (29%)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0.82 (0.75–0.90)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/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&lt;0.0001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943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Mortality endpoints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All-cause mortality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CV mortality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Death from HF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503 (16%)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449 (14%)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113 (3%)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552 (17%)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491 (15%)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151 (5%)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0.90 (0.80–1.02)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0.91 (0.80–1.03)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0.74 (0.58–0.94)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0.092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0.128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charset="0"/>
                        </a:rPr>
                        <a:t>0.014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676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Other endpoints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All-cause hospital admission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Hospital admission for worsening HF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Any CV hospital admission</a:t>
                      </a:r>
                    </a:p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CV death, or hospital admission for worsening HF, or hospital admission for non-fatal MI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1231 (38%)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514 (16%)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997 (30%)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825 (25%)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1356 (42%)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672 (21%)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1122 (34%)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979 (30%)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0.89 (0.82–0.96)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0.74 (0.66–0.83)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0.85 (0.78–0.92)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0.82 (0.74–0.89)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0.003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&lt;0.0001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0.0002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&lt;0.0001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23">
                <a:tc gridSpan="5"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charset="0"/>
                        <a:buNone/>
                        <a:tabLst/>
                      </a:pPr>
                      <a:r>
                        <a:rPr lang="en-GB" sz="800" b="0" dirty="0" smtClean="0">
                          <a:solidFill>
                            <a:schemeClr val="bg1"/>
                          </a:solidFill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Abbreviations: CI, confidence interval.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charset="0"/>
                          <a:cs typeface="Verdana" charset="0"/>
                          <a:sym typeface="Verdana" charset="0"/>
                        </a:rPr>
                        <a:t>.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94"/>
          <p:cNvSpPr>
            <a:spLocks noChangeArrowheads="1"/>
          </p:cNvSpPr>
          <p:nvPr>
            <p:ph type="title"/>
          </p:nvPr>
        </p:nvSpPr>
        <p:spPr>
          <a:xfrm>
            <a:off x="611560" y="188640"/>
            <a:ext cx="7772400" cy="1143000"/>
          </a:xfrm>
          <a:noFill/>
        </p:spPr>
        <p:txBody>
          <a:bodyPr rIns="132080"/>
          <a:lstStyle/>
          <a:p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r>
              <a:rPr lang="en-US" sz="3200" b="1" dirty="0" smtClean="0">
                <a:ea typeface="Verdana Bold"/>
                <a:cs typeface="Verdana Bold"/>
              </a:rPr>
              <a:t>cumulative event </a:t>
            </a:r>
            <a:r>
              <a:rPr lang="en-US" sz="3200" b="1" dirty="0" smtClean="0">
                <a:ea typeface="Verdana Bold"/>
                <a:cs typeface="Verdana Bold"/>
              </a:rPr>
              <a:t>curves</a:t>
            </a:r>
            <a:br>
              <a:rPr lang="en-US" sz="3200" b="1" dirty="0" smtClean="0">
                <a:ea typeface="Verdana Bold"/>
                <a:cs typeface="Verdana Bold"/>
              </a:rPr>
            </a:br>
            <a:r>
              <a:rPr lang="en-GB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with primary </a:t>
            </a:r>
            <a:r>
              <a:rPr lang="en-GB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composite endpoint (%)</a:t>
            </a:r>
            <a:endParaRPr lang="en-US" sz="3200" b="1" i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grpSp>
        <p:nvGrpSpPr>
          <p:cNvPr id="4" name="Group 105"/>
          <p:cNvGrpSpPr>
            <a:grpSpLocks noChangeAspect="1"/>
          </p:cNvGrpSpPr>
          <p:nvPr/>
        </p:nvGrpSpPr>
        <p:grpSpPr bwMode="auto">
          <a:xfrm>
            <a:off x="1825804" y="1556791"/>
            <a:ext cx="6850807" cy="3964509"/>
            <a:chOff x="1568" y="1703"/>
            <a:chExt cx="2891" cy="1673"/>
          </a:xfrm>
        </p:grpSpPr>
        <p:sp>
          <p:nvSpPr>
            <p:cNvPr id="7187" name="Rectangle 109"/>
            <p:cNvSpPr>
              <a:spLocks noChangeArrowheads="1"/>
            </p:cNvSpPr>
            <p:nvPr/>
          </p:nvSpPr>
          <p:spPr bwMode="auto">
            <a:xfrm>
              <a:off x="2714" y="3289"/>
              <a:ext cx="26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Months</a:t>
              </a:r>
              <a:endParaRPr lang="en-US" sz="900">
                <a:solidFill>
                  <a:schemeClr val="bg1"/>
                </a:solidFill>
              </a:endParaRPr>
            </a:p>
          </p:txBody>
        </p:sp>
        <p:sp>
          <p:nvSpPr>
            <p:cNvPr id="7188" name="Line 119"/>
            <p:cNvSpPr>
              <a:spLocks noChangeShapeType="1"/>
            </p:cNvSpPr>
            <p:nvPr/>
          </p:nvSpPr>
          <p:spPr bwMode="auto">
            <a:xfrm>
              <a:off x="1691" y="3081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89" name="Rectangle 120"/>
            <p:cNvSpPr>
              <a:spLocks noChangeArrowheads="1"/>
            </p:cNvSpPr>
            <p:nvPr/>
          </p:nvSpPr>
          <p:spPr bwMode="auto">
            <a:xfrm>
              <a:off x="1616" y="3031"/>
              <a:ext cx="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90" name="Line 121"/>
            <p:cNvSpPr>
              <a:spLocks noChangeShapeType="1"/>
            </p:cNvSpPr>
            <p:nvPr/>
          </p:nvSpPr>
          <p:spPr bwMode="auto">
            <a:xfrm>
              <a:off x="1691" y="2916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1" name="Line 122"/>
            <p:cNvSpPr>
              <a:spLocks noChangeShapeType="1"/>
            </p:cNvSpPr>
            <p:nvPr/>
          </p:nvSpPr>
          <p:spPr bwMode="auto">
            <a:xfrm>
              <a:off x="1691" y="2749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2" name="Rectangle 123"/>
            <p:cNvSpPr>
              <a:spLocks noChangeArrowheads="1"/>
            </p:cNvSpPr>
            <p:nvPr/>
          </p:nvSpPr>
          <p:spPr bwMode="auto">
            <a:xfrm>
              <a:off x="1568" y="2701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10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93" name="Line 124"/>
            <p:cNvSpPr>
              <a:spLocks noChangeShapeType="1"/>
            </p:cNvSpPr>
            <p:nvPr/>
          </p:nvSpPr>
          <p:spPr bwMode="auto">
            <a:xfrm>
              <a:off x="1691" y="2584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4" name="Line 125"/>
            <p:cNvSpPr>
              <a:spLocks noChangeShapeType="1"/>
            </p:cNvSpPr>
            <p:nvPr/>
          </p:nvSpPr>
          <p:spPr bwMode="auto">
            <a:xfrm>
              <a:off x="1691" y="2417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5" name="Rectangle 126"/>
            <p:cNvSpPr>
              <a:spLocks noChangeArrowheads="1"/>
            </p:cNvSpPr>
            <p:nvPr/>
          </p:nvSpPr>
          <p:spPr bwMode="auto">
            <a:xfrm>
              <a:off x="1568" y="2369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20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96" name="Line 127"/>
            <p:cNvSpPr>
              <a:spLocks noChangeShapeType="1"/>
            </p:cNvSpPr>
            <p:nvPr/>
          </p:nvSpPr>
          <p:spPr bwMode="auto">
            <a:xfrm>
              <a:off x="1691" y="2250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7" name="Line 128"/>
            <p:cNvSpPr>
              <a:spLocks noChangeShapeType="1"/>
            </p:cNvSpPr>
            <p:nvPr/>
          </p:nvSpPr>
          <p:spPr bwMode="auto">
            <a:xfrm>
              <a:off x="1691" y="2098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198" name="Rectangle 129"/>
            <p:cNvSpPr>
              <a:spLocks noChangeArrowheads="1"/>
            </p:cNvSpPr>
            <p:nvPr/>
          </p:nvSpPr>
          <p:spPr bwMode="auto">
            <a:xfrm>
              <a:off x="1568" y="2035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30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99" name="Line 130"/>
            <p:cNvSpPr>
              <a:spLocks noChangeShapeType="1"/>
            </p:cNvSpPr>
            <p:nvPr/>
          </p:nvSpPr>
          <p:spPr bwMode="auto">
            <a:xfrm>
              <a:off x="1691" y="1931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0" name="Line 131"/>
            <p:cNvSpPr>
              <a:spLocks noChangeShapeType="1"/>
            </p:cNvSpPr>
            <p:nvPr/>
          </p:nvSpPr>
          <p:spPr bwMode="auto">
            <a:xfrm>
              <a:off x="1691" y="1765"/>
              <a:ext cx="61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1" name="Rectangle 132"/>
            <p:cNvSpPr>
              <a:spLocks noChangeArrowheads="1"/>
            </p:cNvSpPr>
            <p:nvPr/>
          </p:nvSpPr>
          <p:spPr bwMode="auto">
            <a:xfrm>
              <a:off x="1568" y="1703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40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02" name="Rectangle 133"/>
            <p:cNvSpPr>
              <a:spLocks noChangeArrowheads="1"/>
            </p:cNvSpPr>
            <p:nvPr/>
          </p:nvSpPr>
          <p:spPr bwMode="auto">
            <a:xfrm>
              <a:off x="1735" y="3157"/>
              <a:ext cx="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03" name="Line 134"/>
            <p:cNvSpPr>
              <a:spLocks noChangeShapeType="1"/>
            </p:cNvSpPr>
            <p:nvPr/>
          </p:nvSpPr>
          <p:spPr bwMode="auto">
            <a:xfrm>
              <a:off x="1760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4" name="Line 135"/>
            <p:cNvSpPr>
              <a:spLocks noChangeShapeType="1"/>
            </p:cNvSpPr>
            <p:nvPr/>
          </p:nvSpPr>
          <p:spPr bwMode="auto">
            <a:xfrm>
              <a:off x="1833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5" name="Line 136"/>
            <p:cNvSpPr>
              <a:spLocks noChangeShapeType="1"/>
            </p:cNvSpPr>
            <p:nvPr/>
          </p:nvSpPr>
          <p:spPr bwMode="auto">
            <a:xfrm>
              <a:off x="190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6" name="Line 137"/>
            <p:cNvSpPr>
              <a:spLocks noChangeShapeType="1"/>
            </p:cNvSpPr>
            <p:nvPr/>
          </p:nvSpPr>
          <p:spPr bwMode="auto">
            <a:xfrm>
              <a:off x="197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7" name="Line 138"/>
            <p:cNvSpPr>
              <a:spLocks noChangeShapeType="1"/>
            </p:cNvSpPr>
            <p:nvPr/>
          </p:nvSpPr>
          <p:spPr bwMode="auto">
            <a:xfrm>
              <a:off x="205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8" name="Line 139"/>
            <p:cNvSpPr>
              <a:spLocks noChangeShapeType="1"/>
            </p:cNvSpPr>
            <p:nvPr/>
          </p:nvSpPr>
          <p:spPr bwMode="auto">
            <a:xfrm>
              <a:off x="212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09" name="Rectangle 140"/>
            <p:cNvSpPr>
              <a:spLocks noChangeArrowheads="1"/>
            </p:cNvSpPr>
            <p:nvPr/>
          </p:nvSpPr>
          <p:spPr bwMode="auto">
            <a:xfrm>
              <a:off x="2171" y="3157"/>
              <a:ext cx="46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6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10" name="Line 141"/>
            <p:cNvSpPr>
              <a:spLocks noChangeShapeType="1"/>
            </p:cNvSpPr>
            <p:nvPr/>
          </p:nvSpPr>
          <p:spPr bwMode="auto">
            <a:xfrm>
              <a:off x="2198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1" name="Line 142"/>
            <p:cNvSpPr>
              <a:spLocks noChangeShapeType="1"/>
            </p:cNvSpPr>
            <p:nvPr/>
          </p:nvSpPr>
          <p:spPr bwMode="auto">
            <a:xfrm>
              <a:off x="2271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2" name="Line 143"/>
            <p:cNvSpPr>
              <a:spLocks noChangeShapeType="1"/>
            </p:cNvSpPr>
            <p:nvPr/>
          </p:nvSpPr>
          <p:spPr bwMode="auto">
            <a:xfrm>
              <a:off x="2344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3" name="Line 144"/>
            <p:cNvSpPr>
              <a:spLocks noChangeShapeType="1"/>
            </p:cNvSpPr>
            <p:nvPr/>
          </p:nvSpPr>
          <p:spPr bwMode="auto">
            <a:xfrm>
              <a:off x="2417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4" name="Line 145"/>
            <p:cNvSpPr>
              <a:spLocks noChangeShapeType="1"/>
            </p:cNvSpPr>
            <p:nvPr/>
          </p:nvSpPr>
          <p:spPr bwMode="auto">
            <a:xfrm>
              <a:off x="248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5" name="Line 146"/>
            <p:cNvSpPr>
              <a:spLocks noChangeShapeType="1"/>
            </p:cNvSpPr>
            <p:nvPr/>
          </p:nvSpPr>
          <p:spPr bwMode="auto">
            <a:xfrm>
              <a:off x="256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6" name="Rectangle 147"/>
            <p:cNvSpPr>
              <a:spLocks noChangeArrowheads="1"/>
            </p:cNvSpPr>
            <p:nvPr/>
          </p:nvSpPr>
          <p:spPr bwMode="auto">
            <a:xfrm>
              <a:off x="2585" y="3157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12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17" name="Line 148"/>
            <p:cNvSpPr>
              <a:spLocks noChangeShapeType="1"/>
            </p:cNvSpPr>
            <p:nvPr/>
          </p:nvSpPr>
          <p:spPr bwMode="auto">
            <a:xfrm>
              <a:off x="263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8" name="Line 149"/>
            <p:cNvSpPr>
              <a:spLocks noChangeShapeType="1"/>
            </p:cNvSpPr>
            <p:nvPr/>
          </p:nvSpPr>
          <p:spPr bwMode="auto">
            <a:xfrm>
              <a:off x="2708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19" name="Line 150"/>
            <p:cNvSpPr>
              <a:spLocks noChangeShapeType="1"/>
            </p:cNvSpPr>
            <p:nvPr/>
          </p:nvSpPr>
          <p:spPr bwMode="auto">
            <a:xfrm>
              <a:off x="2781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0" name="Line 151"/>
            <p:cNvSpPr>
              <a:spLocks noChangeShapeType="1"/>
            </p:cNvSpPr>
            <p:nvPr/>
          </p:nvSpPr>
          <p:spPr bwMode="auto">
            <a:xfrm>
              <a:off x="2854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1" name="Line 152"/>
            <p:cNvSpPr>
              <a:spLocks noChangeShapeType="1"/>
            </p:cNvSpPr>
            <p:nvPr/>
          </p:nvSpPr>
          <p:spPr bwMode="auto">
            <a:xfrm>
              <a:off x="2927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2" name="Line 153"/>
            <p:cNvSpPr>
              <a:spLocks noChangeShapeType="1"/>
            </p:cNvSpPr>
            <p:nvPr/>
          </p:nvSpPr>
          <p:spPr bwMode="auto">
            <a:xfrm>
              <a:off x="3000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3" name="Rectangle 154"/>
            <p:cNvSpPr>
              <a:spLocks noChangeArrowheads="1"/>
            </p:cNvSpPr>
            <p:nvPr/>
          </p:nvSpPr>
          <p:spPr bwMode="auto">
            <a:xfrm>
              <a:off x="3023" y="3157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18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24" name="Line 155"/>
            <p:cNvSpPr>
              <a:spLocks noChangeShapeType="1"/>
            </p:cNvSpPr>
            <p:nvPr/>
          </p:nvSpPr>
          <p:spPr bwMode="auto">
            <a:xfrm>
              <a:off x="3073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5" name="Line 156"/>
            <p:cNvSpPr>
              <a:spLocks noChangeShapeType="1"/>
            </p:cNvSpPr>
            <p:nvPr/>
          </p:nvSpPr>
          <p:spPr bwMode="auto">
            <a:xfrm>
              <a:off x="314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6" name="Line 157"/>
            <p:cNvSpPr>
              <a:spLocks noChangeShapeType="1"/>
            </p:cNvSpPr>
            <p:nvPr/>
          </p:nvSpPr>
          <p:spPr bwMode="auto">
            <a:xfrm>
              <a:off x="321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7" name="Line 158"/>
            <p:cNvSpPr>
              <a:spLocks noChangeShapeType="1"/>
            </p:cNvSpPr>
            <p:nvPr/>
          </p:nvSpPr>
          <p:spPr bwMode="auto">
            <a:xfrm>
              <a:off x="329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8" name="Line 159"/>
            <p:cNvSpPr>
              <a:spLocks noChangeShapeType="1"/>
            </p:cNvSpPr>
            <p:nvPr/>
          </p:nvSpPr>
          <p:spPr bwMode="auto">
            <a:xfrm>
              <a:off x="336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29" name="Line 160"/>
            <p:cNvSpPr>
              <a:spLocks noChangeShapeType="1"/>
            </p:cNvSpPr>
            <p:nvPr/>
          </p:nvSpPr>
          <p:spPr bwMode="auto">
            <a:xfrm>
              <a:off x="3438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0" name="Rectangle 161"/>
            <p:cNvSpPr>
              <a:spLocks noChangeArrowheads="1"/>
            </p:cNvSpPr>
            <p:nvPr/>
          </p:nvSpPr>
          <p:spPr bwMode="auto">
            <a:xfrm>
              <a:off x="3461" y="3157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24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31" name="Line 162"/>
            <p:cNvSpPr>
              <a:spLocks noChangeShapeType="1"/>
            </p:cNvSpPr>
            <p:nvPr/>
          </p:nvSpPr>
          <p:spPr bwMode="auto">
            <a:xfrm>
              <a:off x="3510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2" name="Line 163"/>
            <p:cNvSpPr>
              <a:spLocks noChangeShapeType="1"/>
            </p:cNvSpPr>
            <p:nvPr/>
          </p:nvSpPr>
          <p:spPr bwMode="auto">
            <a:xfrm>
              <a:off x="3583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3" name="Line 164"/>
            <p:cNvSpPr>
              <a:spLocks noChangeShapeType="1"/>
            </p:cNvSpPr>
            <p:nvPr/>
          </p:nvSpPr>
          <p:spPr bwMode="auto">
            <a:xfrm>
              <a:off x="365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4" name="Line 165"/>
            <p:cNvSpPr>
              <a:spLocks noChangeShapeType="1"/>
            </p:cNvSpPr>
            <p:nvPr/>
          </p:nvSpPr>
          <p:spPr bwMode="auto">
            <a:xfrm>
              <a:off x="372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5" name="Line 166"/>
            <p:cNvSpPr>
              <a:spLocks noChangeShapeType="1"/>
            </p:cNvSpPr>
            <p:nvPr/>
          </p:nvSpPr>
          <p:spPr bwMode="auto">
            <a:xfrm>
              <a:off x="380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6" name="Line 167"/>
            <p:cNvSpPr>
              <a:spLocks noChangeShapeType="1"/>
            </p:cNvSpPr>
            <p:nvPr/>
          </p:nvSpPr>
          <p:spPr bwMode="auto">
            <a:xfrm>
              <a:off x="387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7" name="Rectangle 168"/>
            <p:cNvSpPr>
              <a:spLocks noChangeArrowheads="1"/>
            </p:cNvSpPr>
            <p:nvPr/>
          </p:nvSpPr>
          <p:spPr bwMode="auto">
            <a:xfrm>
              <a:off x="3904" y="3157"/>
              <a:ext cx="9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chemeClr val="bg1"/>
                  </a:solidFill>
                  <a:latin typeface="Verdana" pitchFamily="34" charset="0"/>
                </a:rPr>
                <a:t>30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238" name="Line 169"/>
            <p:cNvSpPr>
              <a:spLocks noChangeShapeType="1"/>
            </p:cNvSpPr>
            <p:nvPr/>
          </p:nvSpPr>
          <p:spPr bwMode="auto">
            <a:xfrm>
              <a:off x="3954" y="3088"/>
              <a:ext cx="1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39" name="Line 170"/>
            <p:cNvSpPr>
              <a:spLocks noChangeShapeType="1"/>
            </p:cNvSpPr>
            <p:nvPr/>
          </p:nvSpPr>
          <p:spPr bwMode="auto">
            <a:xfrm>
              <a:off x="1752" y="3081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40" name="Line 171"/>
            <p:cNvSpPr>
              <a:spLocks noChangeShapeType="1"/>
            </p:cNvSpPr>
            <p:nvPr/>
          </p:nvSpPr>
          <p:spPr bwMode="auto">
            <a:xfrm>
              <a:off x="4210" y="2750"/>
              <a:ext cx="219" cy="1"/>
            </a:xfrm>
            <a:prstGeom prst="line">
              <a:avLst/>
            </a:prstGeom>
            <a:noFill/>
            <a:ln w="381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41" name="Line 172"/>
            <p:cNvSpPr>
              <a:spLocks noChangeShapeType="1"/>
            </p:cNvSpPr>
            <p:nvPr/>
          </p:nvSpPr>
          <p:spPr bwMode="auto">
            <a:xfrm>
              <a:off x="4240" y="2976"/>
              <a:ext cx="219" cy="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42" name="Freeform 194"/>
            <p:cNvSpPr>
              <a:spLocks/>
            </p:cNvSpPr>
            <p:nvPr/>
          </p:nvSpPr>
          <p:spPr bwMode="auto">
            <a:xfrm>
              <a:off x="1770" y="1968"/>
              <a:ext cx="2184" cy="1111"/>
            </a:xfrm>
            <a:custGeom>
              <a:avLst/>
              <a:gdLst>
                <a:gd name="T0" fmla="*/ 34 w 2184"/>
                <a:gd name="T1" fmla="*/ 1075 h 1111"/>
                <a:gd name="T2" fmla="*/ 113 w 2184"/>
                <a:gd name="T3" fmla="*/ 1000 h 1111"/>
                <a:gd name="T4" fmla="*/ 155 w 2184"/>
                <a:gd name="T5" fmla="*/ 953 h 1111"/>
                <a:gd name="T6" fmla="*/ 165 w 2184"/>
                <a:gd name="T7" fmla="*/ 940 h 1111"/>
                <a:gd name="T8" fmla="*/ 201 w 2184"/>
                <a:gd name="T9" fmla="*/ 915 h 1111"/>
                <a:gd name="T10" fmla="*/ 219 w 2184"/>
                <a:gd name="T11" fmla="*/ 899 h 1111"/>
                <a:gd name="T12" fmla="*/ 261 w 2184"/>
                <a:gd name="T13" fmla="*/ 859 h 1111"/>
                <a:gd name="T14" fmla="*/ 278 w 2184"/>
                <a:gd name="T15" fmla="*/ 851 h 1111"/>
                <a:gd name="T16" fmla="*/ 326 w 2184"/>
                <a:gd name="T17" fmla="*/ 801 h 1111"/>
                <a:gd name="T18" fmla="*/ 374 w 2184"/>
                <a:gd name="T19" fmla="*/ 775 h 1111"/>
                <a:gd name="T20" fmla="*/ 407 w 2184"/>
                <a:gd name="T21" fmla="*/ 753 h 1111"/>
                <a:gd name="T22" fmla="*/ 464 w 2184"/>
                <a:gd name="T23" fmla="*/ 706 h 1111"/>
                <a:gd name="T24" fmla="*/ 497 w 2184"/>
                <a:gd name="T25" fmla="*/ 688 h 1111"/>
                <a:gd name="T26" fmla="*/ 537 w 2184"/>
                <a:gd name="T27" fmla="*/ 661 h 1111"/>
                <a:gd name="T28" fmla="*/ 575 w 2184"/>
                <a:gd name="T29" fmla="*/ 634 h 1111"/>
                <a:gd name="T30" fmla="*/ 616 w 2184"/>
                <a:gd name="T31" fmla="*/ 601 h 1111"/>
                <a:gd name="T32" fmla="*/ 712 w 2184"/>
                <a:gd name="T33" fmla="*/ 556 h 1111"/>
                <a:gd name="T34" fmla="*/ 735 w 2184"/>
                <a:gd name="T35" fmla="*/ 545 h 1111"/>
                <a:gd name="T36" fmla="*/ 764 w 2184"/>
                <a:gd name="T37" fmla="*/ 539 h 1111"/>
                <a:gd name="T38" fmla="*/ 796 w 2184"/>
                <a:gd name="T39" fmla="*/ 521 h 1111"/>
                <a:gd name="T40" fmla="*/ 827 w 2184"/>
                <a:gd name="T41" fmla="*/ 503 h 1111"/>
                <a:gd name="T42" fmla="*/ 921 w 2184"/>
                <a:gd name="T43" fmla="*/ 461 h 1111"/>
                <a:gd name="T44" fmla="*/ 957 w 2184"/>
                <a:gd name="T45" fmla="*/ 441 h 1111"/>
                <a:gd name="T46" fmla="*/ 1025 w 2184"/>
                <a:gd name="T47" fmla="*/ 412 h 1111"/>
                <a:gd name="T48" fmla="*/ 1057 w 2184"/>
                <a:gd name="T49" fmla="*/ 398 h 1111"/>
                <a:gd name="T50" fmla="*/ 1099 w 2184"/>
                <a:gd name="T51" fmla="*/ 376 h 1111"/>
                <a:gd name="T52" fmla="*/ 1136 w 2184"/>
                <a:gd name="T53" fmla="*/ 363 h 1111"/>
                <a:gd name="T54" fmla="*/ 1193 w 2184"/>
                <a:gd name="T55" fmla="*/ 325 h 1111"/>
                <a:gd name="T56" fmla="*/ 1215 w 2184"/>
                <a:gd name="T57" fmla="*/ 316 h 1111"/>
                <a:gd name="T58" fmla="*/ 1288 w 2184"/>
                <a:gd name="T59" fmla="*/ 294 h 1111"/>
                <a:gd name="T60" fmla="*/ 1326 w 2184"/>
                <a:gd name="T61" fmla="*/ 274 h 1111"/>
                <a:gd name="T62" fmla="*/ 1368 w 2184"/>
                <a:gd name="T63" fmla="*/ 260 h 1111"/>
                <a:gd name="T64" fmla="*/ 1451 w 2184"/>
                <a:gd name="T65" fmla="*/ 225 h 1111"/>
                <a:gd name="T66" fmla="*/ 1497 w 2184"/>
                <a:gd name="T67" fmla="*/ 202 h 1111"/>
                <a:gd name="T68" fmla="*/ 1539 w 2184"/>
                <a:gd name="T69" fmla="*/ 194 h 1111"/>
                <a:gd name="T70" fmla="*/ 1573 w 2184"/>
                <a:gd name="T71" fmla="*/ 184 h 1111"/>
                <a:gd name="T72" fmla="*/ 1608 w 2184"/>
                <a:gd name="T73" fmla="*/ 178 h 1111"/>
                <a:gd name="T74" fmla="*/ 1631 w 2184"/>
                <a:gd name="T75" fmla="*/ 173 h 1111"/>
                <a:gd name="T76" fmla="*/ 1658 w 2184"/>
                <a:gd name="T77" fmla="*/ 165 h 1111"/>
                <a:gd name="T78" fmla="*/ 1717 w 2184"/>
                <a:gd name="T79" fmla="*/ 155 h 1111"/>
                <a:gd name="T80" fmla="*/ 1771 w 2184"/>
                <a:gd name="T81" fmla="*/ 136 h 1111"/>
                <a:gd name="T82" fmla="*/ 1819 w 2184"/>
                <a:gd name="T83" fmla="*/ 116 h 1111"/>
                <a:gd name="T84" fmla="*/ 1852 w 2184"/>
                <a:gd name="T85" fmla="*/ 106 h 1111"/>
                <a:gd name="T86" fmla="*/ 1906 w 2184"/>
                <a:gd name="T87" fmla="*/ 84 h 1111"/>
                <a:gd name="T88" fmla="*/ 1957 w 2184"/>
                <a:gd name="T89" fmla="*/ 71 h 1111"/>
                <a:gd name="T90" fmla="*/ 2013 w 2184"/>
                <a:gd name="T91" fmla="*/ 53 h 1111"/>
                <a:gd name="T92" fmla="*/ 2094 w 2184"/>
                <a:gd name="T93" fmla="*/ 22 h 1111"/>
                <a:gd name="T94" fmla="*/ 2136 w 2184"/>
                <a:gd name="T95" fmla="*/ 18 h 1111"/>
                <a:gd name="T96" fmla="*/ 2149 w 2184"/>
                <a:gd name="T97" fmla="*/ 15 h 1111"/>
                <a:gd name="T98" fmla="*/ 2163 w 2184"/>
                <a:gd name="T99" fmla="*/ 6 h 11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184"/>
                <a:gd name="T151" fmla="*/ 0 h 1111"/>
                <a:gd name="T152" fmla="*/ 2184 w 2184"/>
                <a:gd name="T153" fmla="*/ 1111 h 11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184" h="1111">
                  <a:moveTo>
                    <a:pt x="0" y="1111"/>
                  </a:moveTo>
                  <a:lnTo>
                    <a:pt x="0" y="1111"/>
                  </a:lnTo>
                  <a:lnTo>
                    <a:pt x="34" y="1075"/>
                  </a:lnTo>
                  <a:lnTo>
                    <a:pt x="67" y="1044"/>
                  </a:lnTo>
                  <a:lnTo>
                    <a:pt x="113" y="1000"/>
                  </a:lnTo>
                  <a:lnTo>
                    <a:pt x="140" y="973"/>
                  </a:lnTo>
                  <a:lnTo>
                    <a:pt x="149" y="962"/>
                  </a:lnTo>
                  <a:lnTo>
                    <a:pt x="155" y="953"/>
                  </a:lnTo>
                  <a:lnTo>
                    <a:pt x="159" y="946"/>
                  </a:lnTo>
                  <a:lnTo>
                    <a:pt x="165" y="940"/>
                  </a:lnTo>
                  <a:lnTo>
                    <a:pt x="182" y="928"/>
                  </a:lnTo>
                  <a:lnTo>
                    <a:pt x="201" y="915"/>
                  </a:lnTo>
                  <a:lnTo>
                    <a:pt x="211" y="908"/>
                  </a:lnTo>
                  <a:lnTo>
                    <a:pt x="219" y="899"/>
                  </a:lnTo>
                  <a:lnTo>
                    <a:pt x="228" y="886"/>
                  </a:lnTo>
                  <a:lnTo>
                    <a:pt x="243" y="871"/>
                  </a:lnTo>
                  <a:lnTo>
                    <a:pt x="261" y="859"/>
                  </a:lnTo>
                  <a:lnTo>
                    <a:pt x="268" y="853"/>
                  </a:lnTo>
                  <a:lnTo>
                    <a:pt x="278" y="851"/>
                  </a:lnTo>
                  <a:lnTo>
                    <a:pt x="293" y="831"/>
                  </a:lnTo>
                  <a:lnTo>
                    <a:pt x="311" y="815"/>
                  </a:lnTo>
                  <a:lnTo>
                    <a:pt x="326" y="801"/>
                  </a:lnTo>
                  <a:lnTo>
                    <a:pt x="341" y="792"/>
                  </a:lnTo>
                  <a:lnTo>
                    <a:pt x="374" y="775"/>
                  </a:lnTo>
                  <a:lnTo>
                    <a:pt x="391" y="764"/>
                  </a:lnTo>
                  <a:lnTo>
                    <a:pt x="407" y="753"/>
                  </a:lnTo>
                  <a:lnTo>
                    <a:pt x="435" y="728"/>
                  </a:lnTo>
                  <a:lnTo>
                    <a:pt x="449" y="715"/>
                  </a:lnTo>
                  <a:lnTo>
                    <a:pt x="464" y="706"/>
                  </a:lnTo>
                  <a:lnTo>
                    <a:pt x="483" y="697"/>
                  </a:lnTo>
                  <a:lnTo>
                    <a:pt x="497" y="688"/>
                  </a:lnTo>
                  <a:lnTo>
                    <a:pt x="537" y="661"/>
                  </a:lnTo>
                  <a:lnTo>
                    <a:pt x="556" y="650"/>
                  </a:lnTo>
                  <a:lnTo>
                    <a:pt x="575" y="634"/>
                  </a:lnTo>
                  <a:lnTo>
                    <a:pt x="595" y="616"/>
                  </a:lnTo>
                  <a:lnTo>
                    <a:pt x="604" y="606"/>
                  </a:lnTo>
                  <a:lnTo>
                    <a:pt x="616" y="601"/>
                  </a:lnTo>
                  <a:lnTo>
                    <a:pt x="664" y="579"/>
                  </a:lnTo>
                  <a:lnTo>
                    <a:pt x="712" y="556"/>
                  </a:lnTo>
                  <a:lnTo>
                    <a:pt x="725" y="548"/>
                  </a:lnTo>
                  <a:lnTo>
                    <a:pt x="735" y="545"/>
                  </a:lnTo>
                  <a:lnTo>
                    <a:pt x="754" y="541"/>
                  </a:lnTo>
                  <a:lnTo>
                    <a:pt x="764" y="539"/>
                  </a:lnTo>
                  <a:lnTo>
                    <a:pt x="775" y="536"/>
                  </a:lnTo>
                  <a:lnTo>
                    <a:pt x="785" y="528"/>
                  </a:lnTo>
                  <a:lnTo>
                    <a:pt x="796" y="521"/>
                  </a:lnTo>
                  <a:lnTo>
                    <a:pt x="810" y="512"/>
                  </a:lnTo>
                  <a:lnTo>
                    <a:pt x="827" y="503"/>
                  </a:lnTo>
                  <a:lnTo>
                    <a:pt x="873" y="483"/>
                  </a:lnTo>
                  <a:lnTo>
                    <a:pt x="921" y="461"/>
                  </a:lnTo>
                  <a:lnTo>
                    <a:pt x="942" y="450"/>
                  </a:lnTo>
                  <a:lnTo>
                    <a:pt x="957" y="441"/>
                  </a:lnTo>
                  <a:lnTo>
                    <a:pt x="973" y="432"/>
                  </a:lnTo>
                  <a:lnTo>
                    <a:pt x="988" y="425"/>
                  </a:lnTo>
                  <a:lnTo>
                    <a:pt x="1025" y="412"/>
                  </a:lnTo>
                  <a:lnTo>
                    <a:pt x="1042" y="405"/>
                  </a:lnTo>
                  <a:lnTo>
                    <a:pt x="1057" y="398"/>
                  </a:lnTo>
                  <a:lnTo>
                    <a:pt x="1080" y="385"/>
                  </a:lnTo>
                  <a:lnTo>
                    <a:pt x="1099" y="376"/>
                  </a:lnTo>
                  <a:lnTo>
                    <a:pt x="1126" y="369"/>
                  </a:lnTo>
                  <a:lnTo>
                    <a:pt x="1136" y="363"/>
                  </a:lnTo>
                  <a:lnTo>
                    <a:pt x="1146" y="358"/>
                  </a:lnTo>
                  <a:lnTo>
                    <a:pt x="1169" y="341"/>
                  </a:lnTo>
                  <a:lnTo>
                    <a:pt x="1193" y="325"/>
                  </a:lnTo>
                  <a:lnTo>
                    <a:pt x="1205" y="320"/>
                  </a:lnTo>
                  <a:lnTo>
                    <a:pt x="1215" y="316"/>
                  </a:lnTo>
                  <a:lnTo>
                    <a:pt x="1257" y="305"/>
                  </a:lnTo>
                  <a:lnTo>
                    <a:pt x="1276" y="300"/>
                  </a:lnTo>
                  <a:lnTo>
                    <a:pt x="1288" y="294"/>
                  </a:lnTo>
                  <a:lnTo>
                    <a:pt x="1311" y="282"/>
                  </a:lnTo>
                  <a:lnTo>
                    <a:pt x="1326" y="274"/>
                  </a:lnTo>
                  <a:lnTo>
                    <a:pt x="1345" y="269"/>
                  </a:lnTo>
                  <a:lnTo>
                    <a:pt x="1368" y="260"/>
                  </a:lnTo>
                  <a:lnTo>
                    <a:pt x="1399" y="249"/>
                  </a:lnTo>
                  <a:lnTo>
                    <a:pt x="1428" y="236"/>
                  </a:lnTo>
                  <a:lnTo>
                    <a:pt x="1451" y="225"/>
                  </a:lnTo>
                  <a:lnTo>
                    <a:pt x="1481" y="209"/>
                  </a:lnTo>
                  <a:lnTo>
                    <a:pt x="1497" y="202"/>
                  </a:lnTo>
                  <a:lnTo>
                    <a:pt x="1518" y="198"/>
                  </a:lnTo>
                  <a:lnTo>
                    <a:pt x="1539" y="194"/>
                  </a:lnTo>
                  <a:lnTo>
                    <a:pt x="1554" y="191"/>
                  </a:lnTo>
                  <a:lnTo>
                    <a:pt x="1573" y="184"/>
                  </a:lnTo>
                  <a:lnTo>
                    <a:pt x="1587" y="180"/>
                  </a:lnTo>
                  <a:lnTo>
                    <a:pt x="1597" y="178"/>
                  </a:lnTo>
                  <a:lnTo>
                    <a:pt x="1608" y="178"/>
                  </a:lnTo>
                  <a:lnTo>
                    <a:pt x="1620" y="176"/>
                  </a:lnTo>
                  <a:lnTo>
                    <a:pt x="1631" y="173"/>
                  </a:lnTo>
                  <a:lnTo>
                    <a:pt x="1645" y="169"/>
                  </a:lnTo>
                  <a:lnTo>
                    <a:pt x="1658" y="165"/>
                  </a:lnTo>
                  <a:lnTo>
                    <a:pt x="1685" y="162"/>
                  </a:lnTo>
                  <a:lnTo>
                    <a:pt x="1700" y="158"/>
                  </a:lnTo>
                  <a:lnTo>
                    <a:pt x="1717" y="155"/>
                  </a:lnTo>
                  <a:lnTo>
                    <a:pt x="1752" y="142"/>
                  </a:lnTo>
                  <a:lnTo>
                    <a:pt x="1771" y="136"/>
                  </a:lnTo>
                  <a:lnTo>
                    <a:pt x="1788" y="129"/>
                  </a:lnTo>
                  <a:lnTo>
                    <a:pt x="1819" y="116"/>
                  </a:lnTo>
                  <a:lnTo>
                    <a:pt x="1835" y="111"/>
                  </a:lnTo>
                  <a:lnTo>
                    <a:pt x="1852" y="106"/>
                  </a:lnTo>
                  <a:lnTo>
                    <a:pt x="1871" y="100"/>
                  </a:lnTo>
                  <a:lnTo>
                    <a:pt x="1888" y="93"/>
                  </a:lnTo>
                  <a:lnTo>
                    <a:pt x="1906" y="84"/>
                  </a:lnTo>
                  <a:lnTo>
                    <a:pt x="1917" y="80"/>
                  </a:lnTo>
                  <a:lnTo>
                    <a:pt x="1957" y="71"/>
                  </a:lnTo>
                  <a:lnTo>
                    <a:pt x="1986" y="64"/>
                  </a:lnTo>
                  <a:lnTo>
                    <a:pt x="2013" y="53"/>
                  </a:lnTo>
                  <a:lnTo>
                    <a:pt x="2042" y="40"/>
                  </a:lnTo>
                  <a:lnTo>
                    <a:pt x="2069" y="29"/>
                  </a:lnTo>
                  <a:lnTo>
                    <a:pt x="2094" y="22"/>
                  </a:lnTo>
                  <a:lnTo>
                    <a:pt x="2109" y="18"/>
                  </a:lnTo>
                  <a:lnTo>
                    <a:pt x="2136" y="18"/>
                  </a:lnTo>
                  <a:lnTo>
                    <a:pt x="2143" y="17"/>
                  </a:lnTo>
                  <a:lnTo>
                    <a:pt x="2149" y="15"/>
                  </a:lnTo>
                  <a:lnTo>
                    <a:pt x="2157" y="9"/>
                  </a:lnTo>
                  <a:lnTo>
                    <a:pt x="2163" y="6"/>
                  </a:lnTo>
                  <a:lnTo>
                    <a:pt x="2170" y="2"/>
                  </a:lnTo>
                  <a:lnTo>
                    <a:pt x="2184" y="0"/>
                  </a:lnTo>
                </a:path>
              </a:pathLst>
            </a:custGeom>
            <a:noFill/>
            <a:ln w="254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43" name="Freeform 195"/>
            <p:cNvSpPr>
              <a:spLocks/>
            </p:cNvSpPr>
            <p:nvPr/>
          </p:nvSpPr>
          <p:spPr bwMode="auto">
            <a:xfrm>
              <a:off x="1764" y="2112"/>
              <a:ext cx="2194" cy="965"/>
            </a:xfrm>
            <a:custGeom>
              <a:avLst/>
              <a:gdLst>
                <a:gd name="T0" fmla="*/ 86 w 2194"/>
                <a:gd name="T1" fmla="*/ 891 h 965"/>
                <a:gd name="T2" fmla="*/ 159 w 2194"/>
                <a:gd name="T3" fmla="*/ 829 h 965"/>
                <a:gd name="T4" fmla="*/ 178 w 2194"/>
                <a:gd name="T5" fmla="*/ 818 h 965"/>
                <a:gd name="T6" fmla="*/ 209 w 2194"/>
                <a:gd name="T7" fmla="*/ 796 h 965"/>
                <a:gd name="T8" fmla="*/ 242 w 2194"/>
                <a:gd name="T9" fmla="*/ 775 h 965"/>
                <a:gd name="T10" fmla="*/ 271 w 2194"/>
                <a:gd name="T11" fmla="*/ 758 h 965"/>
                <a:gd name="T12" fmla="*/ 292 w 2194"/>
                <a:gd name="T13" fmla="*/ 740 h 965"/>
                <a:gd name="T14" fmla="*/ 319 w 2194"/>
                <a:gd name="T15" fmla="*/ 727 h 965"/>
                <a:gd name="T16" fmla="*/ 336 w 2194"/>
                <a:gd name="T17" fmla="*/ 720 h 965"/>
                <a:gd name="T18" fmla="*/ 349 w 2194"/>
                <a:gd name="T19" fmla="*/ 713 h 965"/>
                <a:gd name="T20" fmla="*/ 370 w 2194"/>
                <a:gd name="T21" fmla="*/ 709 h 965"/>
                <a:gd name="T22" fmla="*/ 447 w 2194"/>
                <a:gd name="T23" fmla="*/ 669 h 965"/>
                <a:gd name="T24" fmla="*/ 535 w 2194"/>
                <a:gd name="T25" fmla="*/ 622 h 965"/>
                <a:gd name="T26" fmla="*/ 576 w 2194"/>
                <a:gd name="T27" fmla="*/ 602 h 965"/>
                <a:gd name="T28" fmla="*/ 601 w 2194"/>
                <a:gd name="T29" fmla="*/ 584 h 965"/>
                <a:gd name="T30" fmla="*/ 639 w 2194"/>
                <a:gd name="T31" fmla="*/ 566 h 965"/>
                <a:gd name="T32" fmla="*/ 714 w 2194"/>
                <a:gd name="T33" fmla="*/ 535 h 965"/>
                <a:gd name="T34" fmla="*/ 837 w 2194"/>
                <a:gd name="T35" fmla="*/ 484 h 965"/>
                <a:gd name="T36" fmla="*/ 904 w 2194"/>
                <a:gd name="T37" fmla="*/ 448 h 965"/>
                <a:gd name="T38" fmla="*/ 990 w 2194"/>
                <a:gd name="T39" fmla="*/ 406 h 965"/>
                <a:gd name="T40" fmla="*/ 1013 w 2194"/>
                <a:gd name="T41" fmla="*/ 403 h 965"/>
                <a:gd name="T42" fmla="*/ 1044 w 2194"/>
                <a:gd name="T43" fmla="*/ 390 h 965"/>
                <a:gd name="T44" fmla="*/ 1086 w 2194"/>
                <a:gd name="T45" fmla="*/ 372 h 965"/>
                <a:gd name="T46" fmla="*/ 1123 w 2194"/>
                <a:gd name="T47" fmla="*/ 357 h 965"/>
                <a:gd name="T48" fmla="*/ 1152 w 2194"/>
                <a:gd name="T49" fmla="*/ 343 h 965"/>
                <a:gd name="T50" fmla="*/ 1175 w 2194"/>
                <a:gd name="T51" fmla="*/ 335 h 965"/>
                <a:gd name="T52" fmla="*/ 1211 w 2194"/>
                <a:gd name="T53" fmla="*/ 315 h 965"/>
                <a:gd name="T54" fmla="*/ 1230 w 2194"/>
                <a:gd name="T55" fmla="*/ 312 h 965"/>
                <a:gd name="T56" fmla="*/ 1307 w 2194"/>
                <a:gd name="T57" fmla="*/ 286 h 965"/>
                <a:gd name="T58" fmla="*/ 1395 w 2194"/>
                <a:gd name="T59" fmla="*/ 250 h 965"/>
                <a:gd name="T60" fmla="*/ 1439 w 2194"/>
                <a:gd name="T61" fmla="*/ 227 h 965"/>
                <a:gd name="T62" fmla="*/ 1460 w 2194"/>
                <a:gd name="T63" fmla="*/ 223 h 965"/>
                <a:gd name="T64" fmla="*/ 1491 w 2194"/>
                <a:gd name="T65" fmla="*/ 217 h 965"/>
                <a:gd name="T66" fmla="*/ 1503 w 2194"/>
                <a:gd name="T67" fmla="*/ 207 h 965"/>
                <a:gd name="T68" fmla="*/ 1526 w 2194"/>
                <a:gd name="T69" fmla="*/ 197 h 965"/>
                <a:gd name="T70" fmla="*/ 1556 w 2194"/>
                <a:gd name="T71" fmla="*/ 187 h 965"/>
                <a:gd name="T72" fmla="*/ 1595 w 2194"/>
                <a:gd name="T73" fmla="*/ 176 h 965"/>
                <a:gd name="T74" fmla="*/ 1649 w 2194"/>
                <a:gd name="T75" fmla="*/ 161 h 965"/>
                <a:gd name="T76" fmla="*/ 1668 w 2194"/>
                <a:gd name="T77" fmla="*/ 158 h 965"/>
                <a:gd name="T78" fmla="*/ 1695 w 2194"/>
                <a:gd name="T79" fmla="*/ 147 h 965"/>
                <a:gd name="T80" fmla="*/ 1702 w 2194"/>
                <a:gd name="T81" fmla="*/ 145 h 965"/>
                <a:gd name="T82" fmla="*/ 1735 w 2194"/>
                <a:gd name="T83" fmla="*/ 136 h 965"/>
                <a:gd name="T84" fmla="*/ 1773 w 2194"/>
                <a:gd name="T85" fmla="*/ 112 h 965"/>
                <a:gd name="T86" fmla="*/ 1793 w 2194"/>
                <a:gd name="T87" fmla="*/ 101 h 965"/>
                <a:gd name="T88" fmla="*/ 1814 w 2194"/>
                <a:gd name="T89" fmla="*/ 92 h 965"/>
                <a:gd name="T90" fmla="*/ 1825 w 2194"/>
                <a:gd name="T91" fmla="*/ 83 h 965"/>
                <a:gd name="T92" fmla="*/ 1881 w 2194"/>
                <a:gd name="T93" fmla="*/ 72 h 965"/>
                <a:gd name="T94" fmla="*/ 1919 w 2194"/>
                <a:gd name="T95" fmla="*/ 65 h 965"/>
                <a:gd name="T96" fmla="*/ 1971 w 2194"/>
                <a:gd name="T97" fmla="*/ 45 h 965"/>
                <a:gd name="T98" fmla="*/ 1990 w 2194"/>
                <a:gd name="T99" fmla="*/ 41 h 965"/>
                <a:gd name="T100" fmla="*/ 2025 w 2194"/>
                <a:gd name="T101" fmla="*/ 40 h 965"/>
                <a:gd name="T102" fmla="*/ 2050 w 2194"/>
                <a:gd name="T103" fmla="*/ 34 h 965"/>
                <a:gd name="T104" fmla="*/ 2067 w 2194"/>
                <a:gd name="T105" fmla="*/ 27 h 965"/>
                <a:gd name="T106" fmla="*/ 2084 w 2194"/>
                <a:gd name="T107" fmla="*/ 18 h 965"/>
                <a:gd name="T108" fmla="*/ 2117 w 2194"/>
                <a:gd name="T109" fmla="*/ 14 h 965"/>
                <a:gd name="T110" fmla="*/ 2136 w 2194"/>
                <a:gd name="T111" fmla="*/ 11 h 965"/>
                <a:gd name="T112" fmla="*/ 2165 w 2194"/>
                <a:gd name="T113" fmla="*/ 0 h 9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94"/>
                <a:gd name="T172" fmla="*/ 0 h 965"/>
                <a:gd name="T173" fmla="*/ 2194 w 2194"/>
                <a:gd name="T174" fmla="*/ 965 h 9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94" h="965">
                  <a:moveTo>
                    <a:pt x="0" y="965"/>
                  </a:moveTo>
                  <a:lnTo>
                    <a:pt x="0" y="965"/>
                  </a:lnTo>
                  <a:lnTo>
                    <a:pt x="86" y="891"/>
                  </a:lnTo>
                  <a:lnTo>
                    <a:pt x="138" y="847"/>
                  </a:lnTo>
                  <a:lnTo>
                    <a:pt x="159" y="829"/>
                  </a:lnTo>
                  <a:lnTo>
                    <a:pt x="169" y="824"/>
                  </a:lnTo>
                  <a:lnTo>
                    <a:pt x="178" y="818"/>
                  </a:lnTo>
                  <a:lnTo>
                    <a:pt x="186" y="815"/>
                  </a:lnTo>
                  <a:lnTo>
                    <a:pt x="194" y="809"/>
                  </a:lnTo>
                  <a:lnTo>
                    <a:pt x="209" y="796"/>
                  </a:lnTo>
                  <a:lnTo>
                    <a:pt x="226" y="784"/>
                  </a:lnTo>
                  <a:lnTo>
                    <a:pt x="234" y="778"/>
                  </a:lnTo>
                  <a:lnTo>
                    <a:pt x="242" y="775"/>
                  </a:lnTo>
                  <a:lnTo>
                    <a:pt x="255" y="767"/>
                  </a:lnTo>
                  <a:lnTo>
                    <a:pt x="271" y="758"/>
                  </a:lnTo>
                  <a:lnTo>
                    <a:pt x="282" y="747"/>
                  </a:lnTo>
                  <a:lnTo>
                    <a:pt x="292" y="740"/>
                  </a:lnTo>
                  <a:lnTo>
                    <a:pt x="307" y="731"/>
                  </a:lnTo>
                  <a:lnTo>
                    <a:pt x="313" y="729"/>
                  </a:lnTo>
                  <a:lnTo>
                    <a:pt x="319" y="727"/>
                  </a:lnTo>
                  <a:lnTo>
                    <a:pt x="326" y="726"/>
                  </a:lnTo>
                  <a:lnTo>
                    <a:pt x="336" y="720"/>
                  </a:lnTo>
                  <a:lnTo>
                    <a:pt x="344" y="715"/>
                  </a:lnTo>
                  <a:lnTo>
                    <a:pt x="349" y="713"/>
                  </a:lnTo>
                  <a:lnTo>
                    <a:pt x="359" y="713"/>
                  </a:lnTo>
                  <a:lnTo>
                    <a:pt x="370" y="709"/>
                  </a:lnTo>
                  <a:lnTo>
                    <a:pt x="397" y="695"/>
                  </a:lnTo>
                  <a:lnTo>
                    <a:pt x="447" y="669"/>
                  </a:lnTo>
                  <a:lnTo>
                    <a:pt x="499" y="642"/>
                  </a:lnTo>
                  <a:lnTo>
                    <a:pt x="535" y="622"/>
                  </a:lnTo>
                  <a:lnTo>
                    <a:pt x="557" y="611"/>
                  </a:lnTo>
                  <a:lnTo>
                    <a:pt x="576" y="602"/>
                  </a:lnTo>
                  <a:lnTo>
                    <a:pt x="591" y="589"/>
                  </a:lnTo>
                  <a:lnTo>
                    <a:pt x="601" y="584"/>
                  </a:lnTo>
                  <a:lnTo>
                    <a:pt x="612" y="577"/>
                  </a:lnTo>
                  <a:lnTo>
                    <a:pt x="626" y="571"/>
                  </a:lnTo>
                  <a:lnTo>
                    <a:pt x="639" y="566"/>
                  </a:lnTo>
                  <a:lnTo>
                    <a:pt x="668" y="555"/>
                  </a:lnTo>
                  <a:lnTo>
                    <a:pt x="714" y="535"/>
                  </a:lnTo>
                  <a:lnTo>
                    <a:pt x="806" y="497"/>
                  </a:lnTo>
                  <a:lnTo>
                    <a:pt x="837" y="484"/>
                  </a:lnTo>
                  <a:lnTo>
                    <a:pt x="860" y="473"/>
                  </a:lnTo>
                  <a:lnTo>
                    <a:pt x="904" y="448"/>
                  </a:lnTo>
                  <a:lnTo>
                    <a:pt x="950" y="423"/>
                  </a:lnTo>
                  <a:lnTo>
                    <a:pt x="977" y="410"/>
                  </a:lnTo>
                  <a:lnTo>
                    <a:pt x="990" y="406"/>
                  </a:lnTo>
                  <a:lnTo>
                    <a:pt x="1000" y="404"/>
                  </a:lnTo>
                  <a:lnTo>
                    <a:pt x="1013" y="403"/>
                  </a:lnTo>
                  <a:lnTo>
                    <a:pt x="1025" y="399"/>
                  </a:lnTo>
                  <a:lnTo>
                    <a:pt x="1044" y="390"/>
                  </a:lnTo>
                  <a:lnTo>
                    <a:pt x="1063" y="383"/>
                  </a:lnTo>
                  <a:lnTo>
                    <a:pt x="1086" y="372"/>
                  </a:lnTo>
                  <a:lnTo>
                    <a:pt x="1105" y="363"/>
                  </a:lnTo>
                  <a:lnTo>
                    <a:pt x="1123" y="357"/>
                  </a:lnTo>
                  <a:lnTo>
                    <a:pt x="1130" y="354"/>
                  </a:lnTo>
                  <a:lnTo>
                    <a:pt x="1140" y="348"/>
                  </a:lnTo>
                  <a:lnTo>
                    <a:pt x="1152" y="343"/>
                  </a:lnTo>
                  <a:lnTo>
                    <a:pt x="1163" y="339"/>
                  </a:lnTo>
                  <a:lnTo>
                    <a:pt x="1175" y="335"/>
                  </a:lnTo>
                  <a:lnTo>
                    <a:pt x="1190" y="326"/>
                  </a:lnTo>
                  <a:lnTo>
                    <a:pt x="1205" y="319"/>
                  </a:lnTo>
                  <a:lnTo>
                    <a:pt x="1211" y="315"/>
                  </a:lnTo>
                  <a:lnTo>
                    <a:pt x="1217" y="315"/>
                  </a:lnTo>
                  <a:lnTo>
                    <a:pt x="1230" y="312"/>
                  </a:lnTo>
                  <a:lnTo>
                    <a:pt x="1249" y="306"/>
                  </a:lnTo>
                  <a:lnTo>
                    <a:pt x="1276" y="297"/>
                  </a:lnTo>
                  <a:lnTo>
                    <a:pt x="1307" y="286"/>
                  </a:lnTo>
                  <a:lnTo>
                    <a:pt x="1370" y="261"/>
                  </a:lnTo>
                  <a:lnTo>
                    <a:pt x="1395" y="250"/>
                  </a:lnTo>
                  <a:lnTo>
                    <a:pt x="1414" y="241"/>
                  </a:lnTo>
                  <a:lnTo>
                    <a:pt x="1439" y="227"/>
                  </a:lnTo>
                  <a:lnTo>
                    <a:pt x="1451" y="223"/>
                  </a:lnTo>
                  <a:lnTo>
                    <a:pt x="1460" y="223"/>
                  </a:lnTo>
                  <a:lnTo>
                    <a:pt x="1472" y="221"/>
                  </a:lnTo>
                  <a:lnTo>
                    <a:pt x="1482" y="219"/>
                  </a:lnTo>
                  <a:lnTo>
                    <a:pt x="1491" y="217"/>
                  </a:lnTo>
                  <a:lnTo>
                    <a:pt x="1497" y="212"/>
                  </a:lnTo>
                  <a:lnTo>
                    <a:pt x="1503" y="207"/>
                  </a:lnTo>
                  <a:lnTo>
                    <a:pt x="1510" y="203"/>
                  </a:lnTo>
                  <a:lnTo>
                    <a:pt x="1518" y="199"/>
                  </a:lnTo>
                  <a:lnTo>
                    <a:pt x="1526" y="197"/>
                  </a:lnTo>
                  <a:lnTo>
                    <a:pt x="1539" y="194"/>
                  </a:lnTo>
                  <a:lnTo>
                    <a:pt x="1556" y="187"/>
                  </a:lnTo>
                  <a:lnTo>
                    <a:pt x="1578" y="181"/>
                  </a:lnTo>
                  <a:lnTo>
                    <a:pt x="1595" y="176"/>
                  </a:lnTo>
                  <a:lnTo>
                    <a:pt x="1620" y="172"/>
                  </a:lnTo>
                  <a:lnTo>
                    <a:pt x="1637" y="167"/>
                  </a:lnTo>
                  <a:lnTo>
                    <a:pt x="1649" y="161"/>
                  </a:lnTo>
                  <a:lnTo>
                    <a:pt x="1660" y="158"/>
                  </a:lnTo>
                  <a:lnTo>
                    <a:pt x="1668" y="158"/>
                  </a:lnTo>
                  <a:lnTo>
                    <a:pt x="1675" y="156"/>
                  </a:lnTo>
                  <a:lnTo>
                    <a:pt x="1685" y="150"/>
                  </a:lnTo>
                  <a:lnTo>
                    <a:pt x="1695" y="147"/>
                  </a:lnTo>
                  <a:lnTo>
                    <a:pt x="1697" y="145"/>
                  </a:lnTo>
                  <a:lnTo>
                    <a:pt x="1702" y="145"/>
                  </a:lnTo>
                  <a:lnTo>
                    <a:pt x="1712" y="143"/>
                  </a:lnTo>
                  <a:lnTo>
                    <a:pt x="1723" y="139"/>
                  </a:lnTo>
                  <a:lnTo>
                    <a:pt x="1735" y="136"/>
                  </a:lnTo>
                  <a:lnTo>
                    <a:pt x="1748" y="129"/>
                  </a:lnTo>
                  <a:lnTo>
                    <a:pt x="1773" y="112"/>
                  </a:lnTo>
                  <a:lnTo>
                    <a:pt x="1785" y="107"/>
                  </a:lnTo>
                  <a:lnTo>
                    <a:pt x="1793" y="101"/>
                  </a:lnTo>
                  <a:lnTo>
                    <a:pt x="1800" y="99"/>
                  </a:lnTo>
                  <a:lnTo>
                    <a:pt x="1806" y="98"/>
                  </a:lnTo>
                  <a:lnTo>
                    <a:pt x="1814" y="92"/>
                  </a:lnTo>
                  <a:lnTo>
                    <a:pt x="1817" y="87"/>
                  </a:lnTo>
                  <a:lnTo>
                    <a:pt x="1821" y="85"/>
                  </a:lnTo>
                  <a:lnTo>
                    <a:pt x="1825" y="83"/>
                  </a:lnTo>
                  <a:lnTo>
                    <a:pt x="1852" y="76"/>
                  </a:lnTo>
                  <a:lnTo>
                    <a:pt x="1881" y="72"/>
                  </a:lnTo>
                  <a:lnTo>
                    <a:pt x="1906" y="69"/>
                  </a:lnTo>
                  <a:lnTo>
                    <a:pt x="1919" y="65"/>
                  </a:lnTo>
                  <a:lnTo>
                    <a:pt x="1929" y="61"/>
                  </a:lnTo>
                  <a:lnTo>
                    <a:pt x="1971" y="45"/>
                  </a:lnTo>
                  <a:lnTo>
                    <a:pt x="1981" y="41"/>
                  </a:lnTo>
                  <a:lnTo>
                    <a:pt x="1990" y="41"/>
                  </a:lnTo>
                  <a:lnTo>
                    <a:pt x="2011" y="41"/>
                  </a:lnTo>
                  <a:lnTo>
                    <a:pt x="2025" y="40"/>
                  </a:lnTo>
                  <a:lnTo>
                    <a:pt x="2034" y="40"/>
                  </a:lnTo>
                  <a:lnTo>
                    <a:pt x="2050" y="34"/>
                  </a:lnTo>
                  <a:lnTo>
                    <a:pt x="2061" y="29"/>
                  </a:lnTo>
                  <a:lnTo>
                    <a:pt x="2067" y="27"/>
                  </a:lnTo>
                  <a:lnTo>
                    <a:pt x="2071" y="25"/>
                  </a:lnTo>
                  <a:lnTo>
                    <a:pt x="2077" y="21"/>
                  </a:lnTo>
                  <a:lnTo>
                    <a:pt x="2084" y="18"/>
                  </a:lnTo>
                  <a:lnTo>
                    <a:pt x="2092" y="16"/>
                  </a:lnTo>
                  <a:lnTo>
                    <a:pt x="2117" y="14"/>
                  </a:lnTo>
                  <a:lnTo>
                    <a:pt x="2128" y="14"/>
                  </a:lnTo>
                  <a:lnTo>
                    <a:pt x="2136" y="11"/>
                  </a:lnTo>
                  <a:lnTo>
                    <a:pt x="2149" y="3"/>
                  </a:lnTo>
                  <a:lnTo>
                    <a:pt x="2157" y="1"/>
                  </a:lnTo>
                  <a:lnTo>
                    <a:pt x="2165" y="0"/>
                  </a:lnTo>
                  <a:lnTo>
                    <a:pt x="2194" y="1"/>
                  </a:lnTo>
                </a:path>
              </a:pathLst>
            </a:custGeom>
            <a:noFill/>
            <a:ln w="254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7244" name="Rectangle 196"/>
            <p:cNvSpPr>
              <a:spLocks noChangeArrowheads="1"/>
            </p:cNvSpPr>
            <p:nvPr/>
          </p:nvSpPr>
          <p:spPr bwMode="auto">
            <a:xfrm>
              <a:off x="1752" y="1749"/>
              <a:ext cx="2209" cy="1339"/>
            </a:xfrm>
            <a:prstGeom prst="rect">
              <a:avLst/>
            </a:prstGeom>
            <a:noFill/>
            <a:ln w="1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7177" name="Rectangle 93"/>
          <p:cNvSpPr>
            <a:spLocks/>
          </p:cNvSpPr>
          <p:nvPr/>
        </p:nvSpPr>
        <p:spPr bwMode="auto">
          <a:xfrm>
            <a:off x="2514600" y="5715000"/>
            <a:ext cx="59944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buSzPct val="100000"/>
            </a:pPr>
            <a:r>
              <a:rPr lang="en-US" sz="1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                         </a:t>
            </a:r>
            <a:endParaRPr lang="en-US" sz="8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9688" algn="r">
              <a:buSzPct val="100000"/>
            </a:pP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Swedberg K, 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800" b="1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  <p:sp>
        <p:nvSpPr>
          <p:cNvPr id="7178" name="Rectangle 36"/>
          <p:cNvSpPr>
            <a:spLocks noChangeArrowheads="1"/>
          </p:cNvSpPr>
          <p:nvPr/>
        </p:nvSpPr>
        <p:spPr bwMode="auto">
          <a:xfrm>
            <a:off x="2843808" y="4581128"/>
            <a:ext cx="2846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HR, 0.82; 95% </a:t>
            </a:r>
            <a:r>
              <a:rPr lang="en-US" sz="900" dirty="0" err="1">
                <a:solidFill>
                  <a:schemeClr val="bg1"/>
                </a:solidFill>
                <a:latin typeface="Verdana" pitchFamily="34" charset="0"/>
              </a:rPr>
              <a:t>Cl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, 0.75</a:t>
            </a:r>
            <a:r>
              <a:rPr lang="en-US" sz="900" dirty="0">
                <a:solidFill>
                  <a:schemeClr val="bg1"/>
                </a:solidFill>
              </a:rPr>
              <a:t>–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0.90; </a:t>
            </a:r>
            <a:r>
              <a:rPr lang="en-US" sz="900" i="1" dirty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&lt;0.0001.</a:t>
            </a:r>
            <a:endParaRPr lang="en-GB" sz="900" dirty="0">
              <a:solidFill>
                <a:schemeClr val="bg1"/>
              </a:solidFill>
              <a:latin typeface="Verdana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9" name="Rectangle 8"/>
          <p:cNvSpPr>
            <a:spLocks/>
          </p:cNvSpPr>
          <p:nvPr/>
        </p:nvSpPr>
        <p:spPr bwMode="auto">
          <a:xfrm rot="16200000">
            <a:off x="-634294" y="3090446"/>
            <a:ext cx="3744418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</a:t>
            </a:r>
            <a:r>
              <a:rPr lang="en-GB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with primary </a:t>
            </a:r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composite</a:t>
            </a:r>
          </a:p>
          <a:p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endpoint (%)</a:t>
            </a:r>
          </a:p>
          <a:p>
            <a:r>
              <a:rPr lang="en-GB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endParaRPr lang="en-US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7180" name="Rectangle 8"/>
          <p:cNvSpPr>
            <a:spLocks/>
          </p:cNvSpPr>
          <p:nvPr/>
        </p:nvSpPr>
        <p:spPr bwMode="auto">
          <a:xfrm>
            <a:off x="8138417" y="4077072"/>
            <a:ext cx="754063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Placebo</a:t>
            </a:r>
          </a:p>
          <a:p>
            <a:r>
              <a:rPr lang="en-GB" sz="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(937 events)</a:t>
            </a:r>
            <a:endParaRPr lang="en-US" sz="9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7181" name="Rectangle 8"/>
          <p:cNvSpPr>
            <a:spLocks/>
          </p:cNvSpPr>
          <p:nvPr/>
        </p:nvSpPr>
        <p:spPr bwMode="auto">
          <a:xfrm>
            <a:off x="8057455" y="4581128"/>
            <a:ext cx="83502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endParaRPr lang="en-GB" sz="9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(793 events)</a:t>
            </a:r>
            <a:endParaRPr lang="en-US" sz="9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167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94"/>
          <p:cNvSpPr>
            <a:spLocks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  <a:noFill/>
        </p:spPr>
        <p:txBody>
          <a:bodyPr rIns="132080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Cumulative </a:t>
            </a: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event </a:t>
            </a: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curves</a:t>
            </a:r>
            <a:b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GB" sz="2000" dirty="0" smtClean="0">
                <a:solidFill>
                  <a:schemeClr val="bg1"/>
                </a:solidFill>
                <a:ea typeface="Verdana"/>
                <a:cs typeface="Verdana"/>
              </a:rPr>
              <a:t>Patients </a:t>
            </a:r>
            <a:r>
              <a:rPr lang="en-GB" sz="2000" dirty="0" smtClean="0">
                <a:solidFill>
                  <a:schemeClr val="bg1"/>
                </a:solidFill>
                <a:ea typeface="Verdana"/>
                <a:cs typeface="Verdana"/>
              </a:rPr>
              <a:t>with first hospital admission </a:t>
            </a:r>
            <a:r>
              <a:rPr lang="en-GB" sz="2000" dirty="0" smtClean="0">
                <a:solidFill>
                  <a:schemeClr val="bg1"/>
                </a:solidFill>
                <a:ea typeface="Verdana"/>
                <a:cs typeface="Verdana"/>
              </a:rPr>
              <a:t>for </a:t>
            </a:r>
            <a:r>
              <a:rPr lang="en-GB" sz="2000" dirty="0" smtClean="0">
                <a:solidFill>
                  <a:schemeClr val="bg1"/>
                </a:solidFill>
                <a:ea typeface="Verdana"/>
                <a:cs typeface="Verdana"/>
              </a:rPr>
              <a:t>worsening </a:t>
            </a:r>
            <a:r>
              <a:rPr lang="en-GB" sz="2000" dirty="0" smtClean="0">
                <a:solidFill>
                  <a:schemeClr val="bg1"/>
                </a:solidFill>
                <a:ea typeface="Verdana"/>
                <a:cs typeface="Verdana"/>
              </a:rPr>
              <a:t>HF </a:t>
            </a:r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/>
            </a:r>
            <a:b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endParaRPr lang="en-US" sz="3200" b="1" i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547664" y="1412776"/>
            <a:ext cx="6447659" cy="3850880"/>
            <a:chOff x="1579" y="1703"/>
            <a:chExt cx="2766" cy="1652"/>
          </a:xfrm>
        </p:grpSpPr>
        <p:sp>
          <p:nvSpPr>
            <p:cNvPr id="8211" name="Rectangle 9"/>
            <p:cNvSpPr>
              <a:spLocks noChangeArrowheads="1"/>
            </p:cNvSpPr>
            <p:nvPr/>
          </p:nvSpPr>
          <p:spPr bwMode="auto">
            <a:xfrm>
              <a:off x="2736" y="3289"/>
              <a:ext cx="201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Months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1703" y="3081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1627" y="3031"/>
              <a:ext cx="35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1703" y="2856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1703" y="2634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6" name="Rectangle 24"/>
            <p:cNvSpPr>
              <a:spLocks noChangeArrowheads="1"/>
            </p:cNvSpPr>
            <p:nvPr/>
          </p:nvSpPr>
          <p:spPr bwMode="auto">
            <a:xfrm>
              <a:off x="1579" y="2587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10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1703" y="2413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1703" y="2192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1579" y="2142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20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1703" y="1970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1703" y="1751"/>
              <a:ext cx="62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1579" y="1703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30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1748" y="3157"/>
              <a:ext cx="35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1773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84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1920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7" name="Line 35"/>
            <p:cNvSpPr>
              <a:spLocks noChangeShapeType="1"/>
            </p:cNvSpPr>
            <p:nvPr/>
          </p:nvSpPr>
          <p:spPr bwMode="auto">
            <a:xfrm>
              <a:off x="1994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2067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29" name="Line 37"/>
            <p:cNvSpPr>
              <a:spLocks noChangeShapeType="1"/>
            </p:cNvSpPr>
            <p:nvPr/>
          </p:nvSpPr>
          <p:spPr bwMode="auto">
            <a:xfrm>
              <a:off x="2141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2188" y="3157"/>
              <a:ext cx="35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6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221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2288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236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243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250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2583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2606" y="3157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12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2657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2730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2804" y="3088"/>
              <a:ext cx="1" cy="53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2878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295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3" name="Line 51"/>
            <p:cNvSpPr>
              <a:spLocks noChangeShapeType="1"/>
            </p:cNvSpPr>
            <p:nvPr/>
          </p:nvSpPr>
          <p:spPr bwMode="auto">
            <a:xfrm>
              <a:off x="302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4" name="Rectangle 52"/>
            <p:cNvSpPr>
              <a:spLocks noChangeArrowheads="1"/>
            </p:cNvSpPr>
            <p:nvPr/>
          </p:nvSpPr>
          <p:spPr bwMode="auto">
            <a:xfrm>
              <a:off x="3048" y="3157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18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309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3173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7" name="Line 55"/>
            <p:cNvSpPr>
              <a:spLocks noChangeShapeType="1"/>
            </p:cNvSpPr>
            <p:nvPr/>
          </p:nvSpPr>
          <p:spPr bwMode="auto">
            <a:xfrm>
              <a:off x="324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8" name="Line 56"/>
            <p:cNvSpPr>
              <a:spLocks noChangeShapeType="1"/>
            </p:cNvSpPr>
            <p:nvPr/>
          </p:nvSpPr>
          <p:spPr bwMode="auto">
            <a:xfrm>
              <a:off x="3320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49" name="Line 57"/>
            <p:cNvSpPr>
              <a:spLocks noChangeShapeType="1"/>
            </p:cNvSpPr>
            <p:nvPr/>
          </p:nvSpPr>
          <p:spPr bwMode="auto">
            <a:xfrm>
              <a:off x="3394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>
              <a:off x="3467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1" name="Rectangle 59"/>
            <p:cNvSpPr>
              <a:spLocks noChangeArrowheads="1"/>
            </p:cNvSpPr>
            <p:nvPr/>
          </p:nvSpPr>
          <p:spPr bwMode="auto">
            <a:xfrm>
              <a:off x="3490" y="3157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24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52" name="Line 60"/>
            <p:cNvSpPr>
              <a:spLocks noChangeShapeType="1"/>
            </p:cNvSpPr>
            <p:nvPr/>
          </p:nvSpPr>
          <p:spPr bwMode="auto">
            <a:xfrm>
              <a:off x="3541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3" name="Line 61"/>
            <p:cNvSpPr>
              <a:spLocks noChangeShapeType="1"/>
            </p:cNvSpPr>
            <p:nvPr/>
          </p:nvSpPr>
          <p:spPr bwMode="auto">
            <a:xfrm>
              <a:off x="3615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>
              <a:off x="3688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5" name="Line 63"/>
            <p:cNvSpPr>
              <a:spLocks noChangeShapeType="1"/>
            </p:cNvSpPr>
            <p:nvPr/>
          </p:nvSpPr>
          <p:spPr bwMode="auto">
            <a:xfrm>
              <a:off x="3762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>
              <a:off x="3836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>
              <a:off x="390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58" name="Rectangle 66"/>
            <p:cNvSpPr>
              <a:spLocks noChangeArrowheads="1"/>
            </p:cNvSpPr>
            <p:nvPr/>
          </p:nvSpPr>
          <p:spPr bwMode="auto">
            <a:xfrm>
              <a:off x="3938" y="3157"/>
              <a:ext cx="70" cy="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30</a:t>
              </a:r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>
              <a:off x="3989" y="3088"/>
              <a:ext cx="1" cy="53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0" name="Line 68"/>
            <p:cNvSpPr>
              <a:spLocks noChangeShapeType="1"/>
            </p:cNvSpPr>
            <p:nvPr/>
          </p:nvSpPr>
          <p:spPr bwMode="auto">
            <a:xfrm>
              <a:off x="1765" y="3081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1" name="Line 69"/>
            <p:cNvSpPr>
              <a:spLocks noChangeShapeType="1"/>
            </p:cNvSpPr>
            <p:nvPr/>
          </p:nvSpPr>
          <p:spPr bwMode="auto">
            <a:xfrm>
              <a:off x="4124" y="2756"/>
              <a:ext cx="221" cy="1"/>
            </a:xfrm>
            <a:prstGeom prst="line">
              <a:avLst/>
            </a:prstGeom>
            <a:noFill/>
            <a:ln w="381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2" name="Line 70"/>
            <p:cNvSpPr>
              <a:spLocks noChangeShapeType="1"/>
            </p:cNvSpPr>
            <p:nvPr/>
          </p:nvSpPr>
          <p:spPr bwMode="auto">
            <a:xfrm>
              <a:off x="4112" y="2939"/>
              <a:ext cx="221" cy="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3" name="Freeform 92"/>
            <p:cNvSpPr>
              <a:spLocks/>
            </p:cNvSpPr>
            <p:nvPr/>
          </p:nvSpPr>
          <p:spPr bwMode="auto">
            <a:xfrm>
              <a:off x="1775" y="1892"/>
              <a:ext cx="2222" cy="1185"/>
            </a:xfrm>
            <a:custGeom>
              <a:avLst/>
              <a:gdLst>
                <a:gd name="T0" fmla="*/ 0 w 2222"/>
                <a:gd name="T1" fmla="*/ 1185 h 1185"/>
                <a:gd name="T2" fmla="*/ 33 w 2222"/>
                <a:gd name="T3" fmla="*/ 1163 h 1185"/>
                <a:gd name="T4" fmla="*/ 44 w 2222"/>
                <a:gd name="T5" fmla="*/ 1152 h 1185"/>
                <a:gd name="T6" fmla="*/ 71 w 2222"/>
                <a:gd name="T7" fmla="*/ 1123 h 1185"/>
                <a:gd name="T8" fmla="*/ 99 w 2222"/>
                <a:gd name="T9" fmla="*/ 1098 h 1185"/>
                <a:gd name="T10" fmla="*/ 151 w 2222"/>
                <a:gd name="T11" fmla="*/ 1049 h 1185"/>
                <a:gd name="T12" fmla="*/ 174 w 2222"/>
                <a:gd name="T13" fmla="*/ 1029 h 1185"/>
                <a:gd name="T14" fmla="*/ 219 w 2222"/>
                <a:gd name="T15" fmla="*/ 982 h 1185"/>
                <a:gd name="T16" fmla="*/ 232 w 2222"/>
                <a:gd name="T17" fmla="*/ 964 h 1185"/>
                <a:gd name="T18" fmla="*/ 258 w 2222"/>
                <a:gd name="T19" fmla="*/ 931 h 1185"/>
                <a:gd name="T20" fmla="*/ 294 w 2222"/>
                <a:gd name="T21" fmla="*/ 897 h 1185"/>
                <a:gd name="T22" fmla="*/ 316 w 2222"/>
                <a:gd name="T23" fmla="*/ 877 h 1185"/>
                <a:gd name="T24" fmla="*/ 366 w 2222"/>
                <a:gd name="T25" fmla="*/ 831 h 1185"/>
                <a:gd name="T26" fmla="*/ 389 w 2222"/>
                <a:gd name="T27" fmla="*/ 813 h 1185"/>
                <a:gd name="T28" fmla="*/ 496 w 2222"/>
                <a:gd name="T29" fmla="*/ 737 h 1185"/>
                <a:gd name="T30" fmla="*/ 527 w 2222"/>
                <a:gd name="T31" fmla="*/ 711 h 1185"/>
                <a:gd name="T32" fmla="*/ 554 w 2222"/>
                <a:gd name="T33" fmla="*/ 688 h 1185"/>
                <a:gd name="T34" fmla="*/ 589 w 2222"/>
                <a:gd name="T35" fmla="*/ 655 h 1185"/>
                <a:gd name="T36" fmla="*/ 603 w 2222"/>
                <a:gd name="T37" fmla="*/ 652 h 1185"/>
                <a:gd name="T38" fmla="*/ 608 w 2222"/>
                <a:gd name="T39" fmla="*/ 650 h 1185"/>
                <a:gd name="T40" fmla="*/ 624 w 2222"/>
                <a:gd name="T41" fmla="*/ 643 h 1185"/>
                <a:gd name="T42" fmla="*/ 647 w 2222"/>
                <a:gd name="T43" fmla="*/ 628 h 1185"/>
                <a:gd name="T44" fmla="*/ 711 w 2222"/>
                <a:gd name="T45" fmla="*/ 599 h 1185"/>
                <a:gd name="T46" fmla="*/ 800 w 2222"/>
                <a:gd name="T47" fmla="*/ 554 h 1185"/>
                <a:gd name="T48" fmla="*/ 872 w 2222"/>
                <a:gd name="T49" fmla="*/ 515 h 1185"/>
                <a:gd name="T50" fmla="*/ 923 w 2222"/>
                <a:gd name="T51" fmla="*/ 490 h 1185"/>
                <a:gd name="T52" fmla="*/ 934 w 2222"/>
                <a:gd name="T53" fmla="*/ 486 h 1185"/>
                <a:gd name="T54" fmla="*/ 963 w 2222"/>
                <a:gd name="T55" fmla="*/ 474 h 1185"/>
                <a:gd name="T56" fmla="*/ 990 w 2222"/>
                <a:gd name="T57" fmla="*/ 459 h 1185"/>
                <a:gd name="T58" fmla="*/ 1016 w 2222"/>
                <a:gd name="T59" fmla="*/ 450 h 1185"/>
                <a:gd name="T60" fmla="*/ 1136 w 2222"/>
                <a:gd name="T61" fmla="*/ 394 h 1185"/>
                <a:gd name="T62" fmla="*/ 1186 w 2222"/>
                <a:gd name="T63" fmla="*/ 370 h 1185"/>
                <a:gd name="T64" fmla="*/ 1225 w 2222"/>
                <a:gd name="T65" fmla="*/ 354 h 1185"/>
                <a:gd name="T66" fmla="*/ 1318 w 2222"/>
                <a:gd name="T67" fmla="*/ 312 h 1185"/>
                <a:gd name="T68" fmla="*/ 1343 w 2222"/>
                <a:gd name="T69" fmla="*/ 301 h 1185"/>
                <a:gd name="T70" fmla="*/ 1392 w 2222"/>
                <a:gd name="T71" fmla="*/ 283 h 1185"/>
                <a:gd name="T72" fmla="*/ 1407 w 2222"/>
                <a:gd name="T73" fmla="*/ 272 h 1185"/>
                <a:gd name="T74" fmla="*/ 1425 w 2222"/>
                <a:gd name="T75" fmla="*/ 258 h 1185"/>
                <a:gd name="T76" fmla="*/ 1483 w 2222"/>
                <a:gd name="T77" fmla="*/ 223 h 1185"/>
                <a:gd name="T78" fmla="*/ 1493 w 2222"/>
                <a:gd name="T79" fmla="*/ 221 h 1185"/>
                <a:gd name="T80" fmla="*/ 1527 w 2222"/>
                <a:gd name="T81" fmla="*/ 214 h 1185"/>
                <a:gd name="T82" fmla="*/ 1574 w 2222"/>
                <a:gd name="T83" fmla="*/ 207 h 1185"/>
                <a:gd name="T84" fmla="*/ 1601 w 2222"/>
                <a:gd name="T85" fmla="*/ 202 h 1185"/>
                <a:gd name="T86" fmla="*/ 1675 w 2222"/>
                <a:gd name="T87" fmla="*/ 189 h 1185"/>
                <a:gd name="T88" fmla="*/ 1704 w 2222"/>
                <a:gd name="T89" fmla="*/ 183 h 1185"/>
                <a:gd name="T90" fmla="*/ 1743 w 2222"/>
                <a:gd name="T91" fmla="*/ 172 h 1185"/>
                <a:gd name="T92" fmla="*/ 1770 w 2222"/>
                <a:gd name="T93" fmla="*/ 158 h 1185"/>
                <a:gd name="T94" fmla="*/ 1781 w 2222"/>
                <a:gd name="T95" fmla="*/ 153 h 1185"/>
                <a:gd name="T96" fmla="*/ 1812 w 2222"/>
                <a:gd name="T97" fmla="*/ 143 h 1185"/>
                <a:gd name="T98" fmla="*/ 1828 w 2222"/>
                <a:gd name="T99" fmla="*/ 138 h 1185"/>
                <a:gd name="T100" fmla="*/ 1851 w 2222"/>
                <a:gd name="T101" fmla="*/ 127 h 1185"/>
                <a:gd name="T102" fmla="*/ 1896 w 2222"/>
                <a:gd name="T103" fmla="*/ 111 h 1185"/>
                <a:gd name="T104" fmla="*/ 1915 w 2222"/>
                <a:gd name="T105" fmla="*/ 105 h 1185"/>
                <a:gd name="T106" fmla="*/ 1964 w 2222"/>
                <a:gd name="T107" fmla="*/ 89 h 1185"/>
                <a:gd name="T108" fmla="*/ 2008 w 2222"/>
                <a:gd name="T109" fmla="*/ 69 h 1185"/>
                <a:gd name="T110" fmla="*/ 2028 w 2222"/>
                <a:gd name="T111" fmla="*/ 60 h 1185"/>
                <a:gd name="T112" fmla="*/ 2063 w 2222"/>
                <a:gd name="T113" fmla="*/ 38 h 1185"/>
                <a:gd name="T114" fmla="*/ 2082 w 2222"/>
                <a:gd name="T115" fmla="*/ 29 h 1185"/>
                <a:gd name="T116" fmla="*/ 2154 w 2222"/>
                <a:gd name="T117" fmla="*/ 9 h 1185"/>
                <a:gd name="T118" fmla="*/ 2210 w 2222"/>
                <a:gd name="T119" fmla="*/ 0 h 118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222"/>
                <a:gd name="T181" fmla="*/ 0 h 1185"/>
                <a:gd name="T182" fmla="*/ 2222 w 2222"/>
                <a:gd name="T183" fmla="*/ 1185 h 118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222" h="1185">
                  <a:moveTo>
                    <a:pt x="0" y="1185"/>
                  </a:moveTo>
                  <a:lnTo>
                    <a:pt x="0" y="1185"/>
                  </a:lnTo>
                  <a:lnTo>
                    <a:pt x="21" y="1172"/>
                  </a:lnTo>
                  <a:lnTo>
                    <a:pt x="33" y="1163"/>
                  </a:lnTo>
                  <a:lnTo>
                    <a:pt x="44" y="1152"/>
                  </a:lnTo>
                  <a:lnTo>
                    <a:pt x="56" y="1138"/>
                  </a:lnTo>
                  <a:lnTo>
                    <a:pt x="71" y="1123"/>
                  </a:lnTo>
                  <a:lnTo>
                    <a:pt x="99" y="1098"/>
                  </a:lnTo>
                  <a:lnTo>
                    <a:pt x="120" y="1076"/>
                  </a:lnTo>
                  <a:lnTo>
                    <a:pt x="151" y="1049"/>
                  </a:lnTo>
                  <a:lnTo>
                    <a:pt x="174" y="1029"/>
                  </a:lnTo>
                  <a:lnTo>
                    <a:pt x="197" y="1005"/>
                  </a:lnTo>
                  <a:lnTo>
                    <a:pt x="219" y="982"/>
                  </a:lnTo>
                  <a:lnTo>
                    <a:pt x="232" y="964"/>
                  </a:lnTo>
                  <a:lnTo>
                    <a:pt x="242" y="949"/>
                  </a:lnTo>
                  <a:lnTo>
                    <a:pt x="258" y="931"/>
                  </a:lnTo>
                  <a:lnTo>
                    <a:pt x="275" y="913"/>
                  </a:lnTo>
                  <a:lnTo>
                    <a:pt x="294" y="897"/>
                  </a:lnTo>
                  <a:lnTo>
                    <a:pt x="316" y="877"/>
                  </a:lnTo>
                  <a:lnTo>
                    <a:pt x="341" y="855"/>
                  </a:lnTo>
                  <a:lnTo>
                    <a:pt x="366" y="831"/>
                  </a:lnTo>
                  <a:lnTo>
                    <a:pt x="389" y="813"/>
                  </a:lnTo>
                  <a:lnTo>
                    <a:pt x="444" y="775"/>
                  </a:lnTo>
                  <a:lnTo>
                    <a:pt x="496" y="737"/>
                  </a:lnTo>
                  <a:lnTo>
                    <a:pt x="527" y="711"/>
                  </a:lnTo>
                  <a:lnTo>
                    <a:pt x="554" y="688"/>
                  </a:lnTo>
                  <a:lnTo>
                    <a:pt x="577" y="662"/>
                  </a:lnTo>
                  <a:lnTo>
                    <a:pt x="589" y="655"/>
                  </a:lnTo>
                  <a:lnTo>
                    <a:pt x="595" y="652"/>
                  </a:lnTo>
                  <a:lnTo>
                    <a:pt x="603" y="652"/>
                  </a:lnTo>
                  <a:lnTo>
                    <a:pt x="608" y="650"/>
                  </a:lnTo>
                  <a:lnTo>
                    <a:pt x="614" y="648"/>
                  </a:lnTo>
                  <a:lnTo>
                    <a:pt x="624" y="643"/>
                  </a:lnTo>
                  <a:lnTo>
                    <a:pt x="636" y="635"/>
                  </a:lnTo>
                  <a:lnTo>
                    <a:pt x="647" y="628"/>
                  </a:lnTo>
                  <a:lnTo>
                    <a:pt x="711" y="599"/>
                  </a:lnTo>
                  <a:lnTo>
                    <a:pt x="800" y="554"/>
                  </a:lnTo>
                  <a:lnTo>
                    <a:pt x="837" y="534"/>
                  </a:lnTo>
                  <a:lnTo>
                    <a:pt x="872" y="515"/>
                  </a:lnTo>
                  <a:lnTo>
                    <a:pt x="901" y="499"/>
                  </a:lnTo>
                  <a:lnTo>
                    <a:pt x="923" y="490"/>
                  </a:lnTo>
                  <a:lnTo>
                    <a:pt x="934" y="486"/>
                  </a:lnTo>
                  <a:lnTo>
                    <a:pt x="946" y="483"/>
                  </a:lnTo>
                  <a:lnTo>
                    <a:pt x="963" y="474"/>
                  </a:lnTo>
                  <a:lnTo>
                    <a:pt x="977" y="465"/>
                  </a:lnTo>
                  <a:lnTo>
                    <a:pt x="990" y="459"/>
                  </a:lnTo>
                  <a:lnTo>
                    <a:pt x="1016" y="450"/>
                  </a:lnTo>
                  <a:lnTo>
                    <a:pt x="1056" y="432"/>
                  </a:lnTo>
                  <a:lnTo>
                    <a:pt x="1136" y="394"/>
                  </a:lnTo>
                  <a:lnTo>
                    <a:pt x="1186" y="370"/>
                  </a:lnTo>
                  <a:lnTo>
                    <a:pt x="1225" y="354"/>
                  </a:lnTo>
                  <a:lnTo>
                    <a:pt x="1283" y="329"/>
                  </a:lnTo>
                  <a:lnTo>
                    <a:pt x="1318" y="312"/>
                  </a:lnTo>
                  <a:lnTo>
                    <a:pt x="1343" y="301"/>
                  </a:lnTo>
                  <a:lnTo>
                    <a:pt x="1376" y="290"/>
                  </a:lnTo>
                  <a:lnTo>
                    <a:pt x="1392" y="283"/>
                  </a:lnTo>
                  <a:lnTo>
                    <a:pt x="1399" y="278"/>
                  </a:lnTo>
                  <a:lnTo>
                    <a:pt x="1407" y="272"/>
                  </a:lnTo>
                  <a:lnTo>
                    <a:pt x="1425" y="258"/>
                  </a:lnTo>
                  <a:lnTo>
                    <a:pt x="1446" y="245"/>
                  </a:lnTo>
                  <a:lnTo>
                    <a:pt x="1483" y="223"/>
                  </a:lnTo>
                  <a:lnTo>
                    <a:pt x="1493" y="221"/>
                  </a:lnTo>
                  <a:lnTo>
                    <a:pt x="1502" y="218"/>
                  </a:lnTo>
                  <a:lnTo>
                    <a:pt x="1527" y="214"/>
                  </a:lnTo>
                  <a:lnTo>
                    <a:pt x="1553" y="211"/>
                  </a:lnTo>
                  <a:lnTo>
                    <a:pt x="1574" y="207"/>
                  </a:lnTo>
                  <a:lnTo>
                    <a:pt x="1601" y="202"/>
                  </a:lnTo>
                  <a:lnTo>
                    <a:pt x="1636" y="196"/>
                  </a:lnTo>
                  <a:lnTo>
                    <a:pt x="1675" y="189"/>
                  </a:lnTo>
                  <a:lnTo>
                    <a:pt x="1704" y="183"/>
                  </a:lnTo>
                  <a:lnTo>
                    <a:pt x="1725" y="178"/>
                  </a:lnTo>
                  <a:lnTo>
                    <a:pt x="1743" y="172"/>
                  </a:lnTo>
                  <a:lnTo>
                    <a:pt x="1758" y="165"/>
                  </a:lnTo>
                  <a:lnTo>
                    <a:pt x="1770" y="158"/>
                  </a:lnTo>
                  <a:lnTo>
                    <a:pt x="1781" y="153"/>
                  </a:lnTo>
                  <a:lnTo>
                    <a:pt x="1793" y="149"/>
                  </a:lnTo>
                  <a:lnTo>
                    <a:pt x="1812" y="143"/>
                  </a:lnTo>
                  <a:lnTo>
                    <a:pt x="1828" y="138"/>
                  </a:lnTo>
                  <a:lnTo>
                    <a:pt x="1851" y="127"/>
                  </a:lnTo>
                  <a:lnTo>
                    <a:pt x="1878" y="116"/>
                  </a:lnTo>
                  <a:lnTo>
                    <a:pt x="1896" y="111"/>
                  </a:lnTo>
                  <a:lnTo>
                    <a:pt x="1915" y="105"/>
                  </a:lnTo>
                  <a:lnTo>
                    <a:pt x="1938" y="98"/>
                  </a:lnTo>
                  <a:lnTo>
                    <a:pt x="1964" y="89"/>
                  </a:lnTo>
                  <a:lnTo>
                    <a:pt x="1987" y="78"/>
                  </a:lnTo>
                  <a:lnTo>
                    <a:pt x="2008" y="69"/>
                  </a:lnTo>
                  <a:lnTo>
                    <a:pt x="2028" y="60"/>
                  </a:lnTo>
                  <a:lnTo>
                    <a:pt x="2045" y="49"/>
                  </a:lnTo>
                  <a:lnTo>
                    <a:pt x="2063" y="38"/>
                  </a:lnTo>
                  <a:lnTo>
                    <a:pt x="2082" y="29"/>
                  </a:lnTo>
                  <a:lnTo>
                    <a:pt x="2111" y="20"/>
                  </a:lnTo>
                  <a:lnTo>
                    <a:pt x="2154" y="9"/>
                  </a:lnTo>
                  <a:lnTo>
                    <a:pt x="2194" y="2"/>
                  </a:lnTo>
                  <a:lnTo>
                    <a:pt x="2210" y="0"/>
                  </a:lnTo>
                  <a:lnTo>
                    <a:pt x="2222" y="0"/>
                  </a:lnTo>
                </a:path>
              </a:pathLst>
            </a:custGeom>
            <a:noFill/>
            <a:ln w="254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4" name="Freeform 93"/>
            <p:cNvSpPr>
              <a:spLocks/>
            </p:cNvSpPr>
            <p:nvPr/>
          </p:nvSpPr>
          <p:spPr bwMode="auto">
            <a:xfrm>
              <a:off x="1775" y="2164"/>
              <a:ext cx="2222" cy="915"/>
            </a:xfrm>
            <a:custGeom>
              <a:avLst/>
              <a:gdLst>
                <a:gd name="T0" fmla="*/ 38 w 2222"/>
                <a:gd name="T1" fmla="*/ 877 h 915"/>
                <a:gd name="T2" fmla="*/ 95 w 2222"/>
                <a:gd name="T3" fmla="*/ 839 h 915"/>
                <a:gd name="T4" fmla="*/ 186 w 2222"/>
                <a:gd name="T5" fmla="*/ 773 h 915"/>
                <a:gd name="T6" fmla="*/ 234 w 2222"/>
                <a:gd name="T7" fmla="*/ 743 h 915"/>
                <a:gd name="T8" fmla="*/ 273 w 2222"/>
                <a:gd name="T9" fmla="*/ 714 h 915"/>
                <a:gd name="T10" fmla="*/ 304 w 2222"/>
                <a:gd name="T11" fmla="*/ 690 h 915"/>
                <a:gd name="T12" fmla="*/ 335 w 2222"/>
                <a:gd name="T13" fmla="*/ 675 h 915"/>
                <a:gd name="T14" fmla="*/ 420 w 2222"/>
                <a:gd name="T15" fmla="*/ 635 h 915"/>
                <a:gd name="T16" fmla="*/ 448 w 2222"/>
                <a:gd name="T17" fmla="*/ 619 h 915"/>
                <a:gd name="T18" fmla="*/ 546 w 2222"/>
                <a:gd name="T19" fmla="*/ 572 h 915"/>
                <a:gd name="T20" fmla="*/ 585 w 2222"/>
                <a:gd name="T21" fmla="*/ 550 h 915"/>
                <a:gd name="T22" fmla="*/ 643 w 2222"/>
                <a:gd name="T23" fmla="*/ 507 h 915"/>
                <a:gd name="T24" fmla="*/ 674 w 2222"/>
                <a:gd name="T25" fmla="*/ 496 h 915"/>
                <a:gd name="T26" fmla="*/ 711 w 2222"/>
                <a:gd name="T27" fmla="*/ 472 h 915"/>
                <a:gd name="T28" fmla="*/ 744 w 2222"/>
                <a:gd name="T29" fmla="*/ 463 h 915"/>
                <a:gd name="T30" fmla="*/ 812 w 2222"/>
                <a:gd name="T31" fmla="*/ 443 h 915"/>
                <a:gd name="T32" fmla="*/ 880 w 2222"/>
                <a:gd name="T33" fmla="*/ 403 h 915"/>
                <a:gd name="T34" fmla="*/ 924 w 2222"/>
                <a:gd name="T35" fmla="*/ 381 h 915"/>
                <a:gd name="T36" fmla="*/ 961 w 2222"/>
                <a:gd name="T37" fmla="*/ 358 h 915"/>
                <a:gd name="T38" fmla="*/ 998 w 2222"/>
                <a:gd name="T39" fmla="*/ 347 h 915"/>
                <a:gd name="T40" fmla="*/ 1039 w 2222"/>
                <a:gd name="T41" fmla="*/ 338 h 915"/>
                <a:gd name="T42" fmla="*/ 1080 w 2222"/>
                <a:gd name="T43" fmla="*/ 322 h 915"/>
                <a:gd name="T44" fmla="*/ 1111 w 2222"/>
                <a:gd name="T45" fmla="*/ 312 h 915"/>
                <a:gd name="T46" fmla="*/ 1142 w 2222"/>
                <a:gd name="T47" fmla="*/ 300 h 915"/>
                <a:gd name="T48" fmla="*/ 1171 w 2222"/>
                <a:gd name="T49" fmla="*/ 291 h 915"/>
                <a:gd name="T50" fmla="*/ 1208 w 2222"/>
                <a:gd name="T51" fmla="*/ 273 h 915"/>
                <a:gd name="T52" fmla="*/ 1229 w 2222"/>
                <a:gd name="T53" fmla="*/ 258 h 915"/>
                <a:gd name="T54" fmla="*/ 1273 w 2222"/>
                <a:gd name="T55" fmla="*/ 251 h 915"/>
                <a:gd name="T56" fmla="*/ 1322 w 2222"/>
                <a:gd name="T57" fmla="*/ 238 h 915"/>
                <a:gd name="T58" fmla="*/ 1355 w 2222"/>
                <a:gd name="T59" fmla="*/ 222 h 915"/>
                <a:gd name="T60" fmla="*/ 1386 w 2222"/>
                <a:gd name="T61" fmla="*/ 214 h 915"/>
                <a:gd name="T62" fmla="*/ 1407 w 2222"/>
                <a:gd name="T63" fmla="*/ 205 h 915"/>
                <a:gd name="T64" fmla="*/ 1440 w 2222"/>
                <a:gd name="T65" fmla="*/ 193 h 915"/>
                <a:gd name="T66" fmla="*/ 1479 w 2222"/>
                <a:gd name="T67" fmla="*/ 184 h 915"/>
                <a:gd name="T68" fmla="*/ 1525 w 2222"/>
                <a:gd name="T69" fmla="*/ 167 h 915"/>
                <a:gd name="T70" fmla="*/ 1568 w 2222"/>
                <a:gd name="T71" fmla="*/ 158 h 915"/>
                <a:gd name="T72" fmla="*/ 1615 w 2222"/>
                <a:gd name="T73" fmla="*/ 149 h 915"/>
                <a:gd name="T74" fmla="*/ 1684 w 2222"/>
                <a:gd name="T75" fmla="*/ 140 h 915"/>
                <a:gd name="T76" fmla="*/ 1735 w 2222"/>
                <a:gd name="T77" fmla="*/ 124 h 915"/>
                <a:gd name="T78" fmla="*/ 1772 w 2222"/>
                <a:gd name="T79" fmla="*/ 111 h 915"/>
                <a:gd name="T80" fmla="*/ 1799 w 2222"/>
                <a:gd name="T81" fmla="*/ 106 h 915"/>
                <a:gd name="T82" fmla="*/ 1836 w 2222"/>
                <a:gd name="T83" fmla="*/ 87 h 915"/>
                <a:gd name="T84" fmla="*/ 1886 w 2222"/>
                <a:gd name="T85" fmla="*/ 75 h 915"/>
                <a:gd name="T86" fmla="*/ 1944 w 2222"/>
                <a:gd name="T87" fmla="*/ 67 h 915"/>
                <a:gd name="T88" fmla="*/ 1975 w 2222"/>
                <a:gd name="T89" fmla="*/ 53 h 915"/>
                <a:gd name="T90" fmla="*/ 2002 w 2222"/>
                <a:gd name="T91" fmla="*/ 38 h 915"/>
                <a:gd name="T92" fmla="*/ 2057 w 2222"/>
                <a:gd name="T93" fmla="*/ 31 h 915"/>
                <a:gd name="T94" fmla="*/ 2097 w 2222"/>
                <a:gd name="T95" fmla="*/ 18 h 915"/>
                <a:gd name="T96" fmla="*/ 2140 w 2222"/>
                <a:gd name="T97" fmla="*/ 9 h 91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222"/>
                <a:gd name="T148" fmla="*/ 0 h 915"/>
                <a:gd name="T149" fmla="*/ 2222 w 2222"/>
                <a:gd name="T150" fmla="*/ 915 h 91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222" h="915">
                  <a:moveTo>
                    <a:pt x="0" y="915"/>
                  </a:moveTo>
                  <a:lnTo>
                    <a:pt x="0" y="915"/>
                  </a:lnTo>
                  <a:lnTo>
                    <a:pt x="21" y="893"/>
                  </a:lnTo>
                  <a:lnTo>
                    <a:pt x="38" y="877"/>
                  </a:lnTo>
                  <a:lnTo>
                    <a:pt x="56" y="864"/>
                  </a:lnTo>
                  <a:lnTo>
                    <a:pt x="73" y="853"/>
                  </a:lnTo>
                  <a:lnTo>
                    <a:pt x="95" y="839"/>
                  </a:lnTo>
                  <a:lnTo>
                    <a:pt x="118" y="822"/>
                  </a:lnTo>
                  <a:lnTo>
                    <a:pt x="157" y="793"/>
                  </a:lnTo>
                  <a:lnTo>
                    <a:pt x="186" y="773"/>
                  </a:lnTo>
                  <a:lnTo>
                    <a:pt x="201" y="763"/>
                  </a:lnTo>
                  <a:lnTo>
                    <a:pt x="215" y="753"/>
                  </a:lnTo>
                  <a:lnTo>
                    <a:pt x="234" y="743"/>
                  </a:lnTo>
                  <a:lnTo>
                    <a:pt x="250" y="730"/>
                  </a:lnTo>
                  <a:lnTo>
                    <a:pt x="263" y="721"/>
                  </a:lnTo>
                  <a:lnTo>
                    <a:pt x="273" y="714"/>
                  </a:lnTo>
                  <a:lnTo>
                    <a:pt x="283" y="708"/>
                  </a:lnTo>
                  <a:lnTo>
                    <a:pt x="290" y="703"/>
                  </a:lnTo>
                  <a:lnTo>
                    <a:pt x="304" y="690"/>
                  </a:lnTo>
                  <a:lnTo>
                    <a:pt x="318" y="681"/>
                  </a:lnTo>
                  <a:lnTo>
                    <a:pt x="325" y="677"/>
                  </a:lnTo>
                  <a:lnTo>
                    <a:pt x="335" y="675"/>
                  </a:lnTo>
                  <a:lnTo>
                    <a:pt x="351" y="670"/>
                  </a:lnTo>
                  <a:lnTo>
                    <a:pt x="374" y="659"/>
                  </a:lnTo>
                  <a:lnTo>
                    <a:pt x="399" y="646"/>
                  </a:lnTo>
                  <a:lnTo>
                    <a:pt x="420" y="635"/>
                  </a:lnTo>
                  <a:lnTo>
                    <a:pt x="442" y="621"/>
                  </a:lnTo>
                  <a:lnTo>
                    <a:pt x="448" y="619"/>
                  </a:lnTo>
                  <a:lnTo>
                    <a:pt x="490" y="599"/>
                  </a:lnTo>
                  <a:lnTo>
                    <a:pt x="523" y="583"/>
                  </a:lnTo>
                  <a:lnTo>
                    <a:pt x="546" y="572"/>
                  </a:lnTo>
                  <a:lnTo>
                    <a:pt x="570" y="563"/>
                  </a:lnTo>
                  <a:lnTo>
                    <a:pt x="579" y="557"/>
                  </a:lnTo>
                  <a:lnTo>
                    <a:pt x="585" y="550"/>
                  </a:lnTo>
                  <a:lnTo>
                    <a:pt x="597" y="539"/>
                  </a:lnTo>
                  <a:lnTo>
                    <a:pt x="614" y="525"/>
                  </a:lnTo>
                  <a:lnTo>
                    <a:pt x="634" y="512"/>
                  </a:lnTo>
                  <a:lnTo>
                    <a:pt x="643" y="507"/>
                  </a:lnTo>
                  <a:lnTo>
                    <a:pt x="651" y="505"/>
                  </a:lnTo>
                  <a:lnTo>
                    <a:pt x="663" y="501"/>
                  </a:lnTo>
                  <a:lnTo>
                    <a:pt x="674" y="496"/>
                  </a:lnTo>
                  <a:lnTo>
                    <a:pt x="688" y="490"/>
                  </a:lnTo>
                  <a:lnTo>
                    <a:pt x="700" y="481"/>
                  </a:lnTo>
                  <a:lnTo>
                    <a:pt x="711" y="472"/>
                  </a:lnTo>
                  <a:lnTo>
                    <a:pt x="723" y="467"/>
                  </a:lnTo>
                  <a:lnTo>
                    <a:pt x="733" y="463"/>
                  </a:lnTo>
                  <a:lnTo>
                    <a:pt x="744" y="463"/>
                  </a:lnTo>
                  <a:lnTo>
                    <a:pt x="756" y="461"/>
                  </a:lnTo>
                  <a:lnTo>
                    <a:pt x="771" y="458"/>
                  </a:lnTo>
                  <a:lnTo>
                    <a:pt x="789" y="452"/>
                  </a:lnTo>
                  <a:lnTo>
                    <a:pt x="812" y="443"/>
                  </a:lnTo>
                  <a:lnTo>
                    <a:pt x="833" y="432"/>
                  </a:lnTo>
                  <a:lnTo>
                    <a:pt x="851" y="421"/>
                  </a:lnTo>
                  <a:lnTo>
                    <a:pt x="880" y="403"/>
                  </a:lnTo>
                  <a:lnTo>
                    <a:pt x="891" y="396"/>
                  </a:lnTo>
                  <a:lnTo>
                    <a:pt x="907" y="389"/>
                  </a:lnTo>
                  <a:lnTo>
                    <a:pt x="924" y="381"/>
                  </a:lnTo>
                  <a:lnTo>
                    <a:pt x="936" y="374"/>
                  </a:lnTo>
                  <a:lnTo>
                    <a:pt x="950" y="365"/>
                  </a:lnTo>
                  <a:lnTo>
                    <a:pt x="961" y="358"/>
                  </a:lnTo>
                  <a:lnTo>
                    <a:pt x="975" y="352"/>
                  </a:lnTo>
                  <a:lnTo>
                    <a:pt x="988" y="349"/>
                  </a:lnTo>
                  <a:lnTo>
                    <a:pt x="998" y="347"/>
                  </a:lnTo>
                  <a:lnTo>
                    <a:pt x="1006" y="345"/>
                  </a:lnTo>
                  <a:lnTo>
                    <a:pt x="1019" y="341"/>
                  </a:lnTo>
                  <a:lnTo>
                    <a:pt x="1039" y="338"/>
                  </a:lnTo>
                  <a:lnTo>
                    <a:pt x="1052" y="334"/>
                  </a:lnTo>
                  <a:lnTo>
                    <a:pt x="1066" y="327"/>
                  </a:lnTo>
                  <a:lnTo>
                    <a:pt x="1080" y="322"/>
                  </a:lnTo>
                  <a:lnTo>
                    <a:pt x="1087" y="320"/>
                  </a:lnTo>
                  <a:lnTo>
                    <a:pt x="1103" y="316"/>
                  </a:lnTo>
                  <a:lnTo>
                    <a:pt x="1111" y="312"/>
                  </a:lnTo>
                  <a:lnTo>
                    <a:pt x="1120" y="307"/>
                  </a:lnTo>
                  <a:lnTo>
                    <a:pt x="1132" y="302"/>
                  </a:lnTo>
                  <a:lnTo>
                    <a:pt x="1136" y="300"/>
                  </a:lnTo>
                  <a:lnTo>
                    <a:pt x="1142" y="300"/>
                  </a:lnTo>
                  <a:lnTo>
                    <a:pt x="1151" y="298"/>
                  </a:lnTo>
                  <a:lnTo>
                    <a:pt x="1161" y="296"/>
                  </a:lnTo>
                  <a:lnTo>
                    <a:pt x="1171" y="291"/>
                  </a:lnTo>
                  <a:lnTo>
                    <a:pt x="1178" y="285"/>
                  </a:lnTo>
                  <a:lnTo>
                    <a:pt x="1200" y="276"/>
                  </a:lnTo>
                  <a:lnTo>
                    <a:pt x="1208" y="273"/>
                  </a:lnTo>
                  <a:lnTo>
                    <a:pt x="1215" y="267"/>
                  </a:lnTo>
                  <a:lnTo>
                    <a:pt x="1221" y="263"/>
                  </a:lnTo>
                  <a:lnTo>
                    <a:pt x="1229" y="258"/>
                  </a:lnTo>
                  <a:lnTo>
                    <a:pt x="1240" y="254"/>
                  </a:lnTo>
                  <a:lnTo>
                    <a:pt x="1256" y="253"/>
                  </a:lnTo>
                  <a:lnTo>
                    <a:pt x="1273" y="251"/>
                  </a:lnTo>
                  <a:lnTo>
                    <a:pt x="1291" y="247"/>
                  </a:lnTo>
                  <a:lnTo>
                    <a:pt x="1308" y="243"/>
                  </a:lnTo>
                  <a:lnTo>
                    <a:pt x="1322" y="238"/>
                  </a:lnTo>
                  <a:lnTo>
                    <a:pt x="1337" y="225"/>
                  </a:lnTo>
                  <a:lnTo>
                    <a:pt x="1345" y="224"/>
                  </a:lnTo>
                  <a:lnTo>
                    <a:pt x="1355" y="222"/>
                  </a:lnTo>
                  <a:lnTo>
                    <a:pt x="1365" y="220"/>
                  </a:lnTo>
                  <a:lnTo>
                    <a:pt x="1372" y="218"/>
                  </a:lnTo>
                  <a:lnTo>
                    <a:pt x="1378" y="216"/>
                  </a:lnTo>
                  <a:lnTo>
                    <a:pt x="1386" y="214"/>
                  </a:lnTo>
                  <a:lnTo>
                    <a:pt x="1392" y="214"/>
                  </a:lnTo>
                  <a:lnTo>
                    <a:pt x="1399" y="211"/>
                  </a:lnTo>
                  <a:lnTo>
                    <a:pt x="1407" y="205"/>
                  </a:lnTo>
                  <a:lnTo>
                    <a:pt x="1419" y="202"/>
                  </a:lnTo>
                  <a:lnTo>
                    <a:pt x="1430" y="198"/>
                  </a:lnTo>
                  <a:lnTo>
                    <a:pt x="1440" y="193"/>
                  </a:lnTo>
                  <a:lnTo>
                    <a:pt x="1448" y="189"/>
                  </a:lnTo>
                  <a:lnTo>
                    <a:pt x="1458" y="187"/>
                  </a:lnTo>
                  <a:lnTo>
                    <a:pt x="1479" y="184"/>
                  </a:lnTo>
                  <a:lnTo>
                    <a:pt x="1491" y="182"/>
                  </a:lnTo>
                  <a:lnTo>
                    <a:pt x="1500" y="178"/>
                  </a:lnTo>
                  <a:lnTo>
                    <a:pt x="1525" y="167"/>
                  </a:lnTo>
                  <a:lnTo>
                    <a:pt x="1541" y="164"/>
                  </a:lnTo>
                  <a:lnTo>
                    <a:pt x="1555" y="162"/>
                  </a:lnTo>
                  <a:lnTo>
                    <a:pt x="1568" y="158"/>
                  </a:lnTo>
                  <a:lnTo>
                    <a:pt x="1584" y="155"/>
                  </a:lnTo>
                  <a:lnTo>
                    <a:pt x="1599" y="151"/>
                  </a:lnTo>
                  <a:lnTo>
                    <a:pt x="1615" y="149"/>
                  </a:lnTo>
                  <a:lnTo>
                    <a:pt x="1653" y="147"/>
                  </a:lnTo>
                  <a:lnTo>
                    <a:pt x="1671" y="145"/>
                  </a:lnTo>
                  <a:lnTo>
                    <a:pt x="1684" y="140"/>
                  </a:lnTo>
                  <a:lnTo>
                    <a:pt x="1698" y="136"/>
                  </a:lnTo>
                  <a:lnTo>
                    <a:pt x="1710" y="131"/>
                  </a:lnTo>
                  <a:lnTo>
                    <a:pt x="1723" y="127"/>
                  </a:lnTo>
                  <a:lnTo>
                    <a:pt x="1735" y="124"/>
                  </a:lnTo>
                  <a:lnTo>
                    <a:pt x="1747" y="118"/>
                  </a:lnTo>
                  <a:lnTo>
                    <a:pt x="1760" y="115"/>
                  </a:lnTo>
                  <a:lnTo>
                    <a:pt x="1772" y="111"/>
                  </a:lnTo>
                  <a:lnTo>
                    <a:pt x="1785" y="109"/>
                  </a:lnTo>
                  <a:lnTo>
                    <a:pt x="1793" y="107"/>
                  </a:lnTo>
                  <a:lnTo>
                    <a:pt x="1799" y="106"/>
                  </a:lnTo>
                  <a:lnTo>
                    <a:pt x="1812" y="98"/>
                  </a:lnTo>
                  <a:lnTo>
                    <a:pt x="1824" y="91"/>
                  </a:lnTo>
                  <a:lnTo>
                    <a:pt x="1830" y="89"/>
                  </a:lnTo>
                  <a:lnTo>
                    <a:pt x="1836" y="87"/>
                  </a:lnTo>
                  <a:lnTo>
                    <a:pt x="1853" y="86"/>
                  </a:lnTo>
                  <a:lnTo>
                    <a:pt x="1869" y="80"/>
                  </a:lnTo>
                  <a:lnTo>
                    <a:pt x="1886" y="75"/>
                  </a:lnTo>
                  <a:lnTo>
                    <a:pt x="1904" y="71"/>
                  </a:lnTo>
                  <a:lnTo>
                    <a:pt x="1933" y="69"/>
                  </a:lnTo>
                  <a:lnTo>
                    <a:pt x="1944" y="67"/>
                  </a:lnTo>
                  <a:lnTo>
                    <a:pt x="1954" y="64"/>
                  </a:lnTo>
                  <a:lnTo>
                    <a:pt x="1975" y="53"/>
                  </a:lnTo>
                  <a:lnTo>
                    <a:pt x="1987" y="44"/>
                  </a:lnTo>
                  <a:lnTo>
                    <a:pt x="1995" y="40"/>
                  </a:lnTo>
                  <a:lnTo>
                    <a:pt x="2002" y="38"/>
                  </a:lnTo>
                  <a:lnTo>
                    <a:pt x="2030" y="37"/>
                  </a:lnTo>
                  <a:lnTo>
                    <a:pt x="2045" y="35"/>
                  </a:lnTo>
                  <a:lnTo>
                    <a:pt x="2057" y="31"/>
                  </a:lnTo>
                  <a:lnTo>
                    <a:pt x="2078" y="22"/>
                  </a:lnTo>
                  <a:lnTo>
                    <a:pt x="2090" y="20"/>
                  </a:lnTo>
                  <a:lnTo>
                    <a:pt x="2097" y="18"/>
                  </a:lnTo>
                  <a:lnTo>
                    <a:pt x="2107" y="17"/>
                  </a:lnTo>
                  <a:lnTo>
                    <a:pt x="2119" y="15"/>
                  </a:lnTo>
                  <a:lnTo>
                    <a:pt x="2140" y="9"/>
                  </a:lnTo>
                  <a:lnTo>
                    <a:pt x="2177" y="4"/>
                  </a:lnTo>
                  <a:lnTo>
                    <a:pt x="2222" y="0"/>
                  </a:lnTo>
                </a:path>
              </a:pathLst>
            </a:custGeom>
            <a:noFill/>
            <a:ln w="8">
              <a:solidFill>
                <a:srgbClr val="DD3497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5" name="Freeform 94"/>
            <p:cNvSpPr>
              <a:spLocks/>
            </p:cNvSpPr>
            <p:nvPr/>
          </p:nvSpPr>
          <p:spPr bwMode="auto">
            <a:xfrm>
              <a:off x="1775" y="2162"/>
              <a:ext cx="2222" cy="921"/>
            </a:xfrm>
            <a:custGeom>
              <a:avLst/>
              <a:gdLst>
                <a:gd name="T0" fmla="*/ 23 w 2222"/>
                <a:gd name="T1" fmla="*/ 895 h 921"/>
                <a:gd name="T2" fmla="*/ 75 w 2222"/>
                <a:gd name="T3" fmla="*/ 855 h 921"/>
                <a:gd name="T4" fmla="*/ 93 w 2222"/>
                <a:gd name="T5" fmla="*/ 844 h 921"/>
                <a:gd name="T6" fmla="*/ 159 w 2222"/>
                <a:gd name="T7" fmla="*/ 795 h 921"/>
                <a:gd name="T8" fmla="*/ 217 w 2222"/>
                <a:gd name="T9" fmla="*/ 757 h 921"/>
                <a:gd name="T10" fmla="*/ 298 w 2222"/>
                <a:gd name="T11" fmla="*/ 697 h 921"/>
                <a:gd name="T12" fmla="*/ 327 w 2222"/>
                <a:gd name="T13" fmla="*/ 679 h 921"/>
                <a:gd name="T14" fmla="*/ 351 w 2222"/>
                <a:gd name="T15" fmla="*/ 674 h 921"/>
                <a:gd name="T16" fmla="*/ 405 w 2222"/>
                <a:gd name="T17" fmla="*/ 648 h 921"/>
                <a:gd name="T18" fmla="*/ 455 w 2222"/>
                <a:gd name="T19" fmla="*/ 619 h 921"/>
                <a:gd name="T20" fmla="*/ 554 w 2222"/>
                <a:gd name="T21" fmla="*/ 572 h 921"/>
                <a:gd name="T22" fmla="*/ 575 w 2222"/>
                <a:gd name="T23" fmla="*/ 559 h 921"/>
                <a:gd name="T24" fmla="*/ 597 w 2222"/>
                <a:gd name="T25" fmla="*/ 543 h 921"/>
                <a:gd name="T26" fmla="*/ 639 w 2222"/>
                <a:gd name="T27" fmla="*/ 510 h 921"/>
                <a:gd name="T28" fmla="*/ 655 w 2222"/>
                <a:gd name="T29" fmla="*/ 503 h 921"/>
                <a:gd name="T30" fmla="*/ 694 w 2222"/>
                <a:gd name="T31" fmla="*/ 490 h 921"/>
                <a:gd name="T32" fmla="*/ 717 w 2222"/>
                <a:gd name="T33" fmla="*/ 474 h 921"/>
                <a:gd name="T34" fmla="*/ 752 w 2222"/>
                <a:gd name="T35" fmla="*/ 463 h 921"/>
                <a:gd name="T36" fmla="*/ 783 w 2222"/>
                <a:gd name="T37" fmla="*/ 456 h 921"/>
                <a:gd name="T38" fmla="*/ 845 w 2222"/>
                <a:gd name="T39" fmla="*/ 429 h 921"/>
                <a:gd name="T40" fmla="*/ 915 w 2222"/>
                <a:gd name="T41" fmla="*/ 387 h 921"/>
                <a:gd name="T42" fmla="*/ 959 w 2222"/>
                <a:gd name="T43" fmla="*/ 363 h 921"/>
                <a:gd name="T44" fmla="*/ 1000 w 2222"/>
                <a:gd name="T45" fmla="*/ 349 h 921"/>
                <a:gd name="T46" fmla="*/ 1031 w 2222"/>
                <a:gd name="T47" fmla="*/ 343 h 921"/>
                <a:gd name="T48" fmla="*/ 1083 w 2222"/>
                <a:gd name="T49" fmla="*/ 322 h 921"/>
                <a:gd name="T50" fmla="*/ 1099 w 2222"/>
                <a:gd name="T51" fmla="*/ 318 h 921"/>
                <a:gd name="T52" fmla="*/ 1132 w 2222"/>
                <a:gd name="T53" fmla="*/ 305 h 921"/>
                <a:gd name="T54" fmla="*/ 1142 w 2222"/>
                <a:gd name="T55" fmla="*/ 302 h 921"/>
                <a:gd name="T56" fmla="*/ 1173 w 2222"/>
                <a:gd name="T57" fmla="*/ 291 h 921"/>
                <a:gd name="T58" fmla="*/ 1196 w 2222"/>
                <a:gd name="T59" fmla="*/ 278 h 921"/>
                <a:gd name="T60" fmla="*/ 1233 w 2222"/>
                <a:gd name="T61" fmla="*/ 258 h 921"/>
                <a:gd name="T62" fmla="*/ 1248 w 2222"/>
                <a:gd name="T63" fmla="*/ 255 h 921"/>
                <a:gd name="T64" fmla="*/ 1306 w 2222"/>
                <a:gd name="T65" fmla="*/ 245 h 921"/>
                <a:gd name="T66" fmla="*/ 1328 w 2222"/>
                <a:gd name="T67" fmla="*/ 235 h 921"/>
                <a:gd name="T68" fmla="*/ 1368 w 2222"/>
                <a:gd name="T69" fmla="*/ 220 h 921"/>
                <a:gd name="T70" fmla="*/ 1388 w 2222"/>
                <a:gd name="T71" fmla="*/ 218 h 921"/>
                <a:gd name="T72" fmla="*/ 1419 w 2222"/>
                <a:gd name="T73" fmla="*/ 204 h 921"/>
                <a:gd name="T74" fmla="*/ 1436 w 2222"/>
                <a:gd name="T75" fmla="*/ 196 h 921"/>
                <a:gd name="T76" fmla="*/ 1456 w 2222"/>
                <a:gd name="T77" fmla="*/ 189 h 921"/>
                <a:gd name="T78" fmla="*/ 1502 w 2222"/>
                <a:gd name="T79" fmla="*/ 182 h 921"/>
                <a:gd name="T80" fmla="*/ 1525 w 2222"/>
                <a:gd name="T81" fmla="*/ 171 h 921"/>
                <a:gd name="T82" fmla="*/ 1557 w 2222"/>
                <a:gd name="T83" fmla="*/ 164 h 921"/>
                <a:gd name="T84" fmla="*/ 1597 w 2222"/>
                <a:gd name="T85" fmla="*/ 153 h 921"/>
                <a:gd name="T86" fmla="*/ 1636 w 2222"/>
                <a:gd name="T87" fmla="*/ 151 h 921"/>
                <a:gd name="T88" fmla="*/ 1698 w 2222"/>
                <a:gd name="T89" fmla="*/ 138 h 921"/>
                <a:gd name="T90" fmla="*/ 1741 w 2222"/>
                <a:gd name="T91" fmla="*/ 122 h 921"/>
                <a:gd name="T92" fmla="*/ 1772 w 2222"/>
                <a:gd name="T93" fmla="*/ 113 h 921"/>
                <a:gd name="T94" fmla="*/ 1814 w 2222"/>
                <a:gd name="T95" fmla="*/ 100 h 921"/>
                <a:gd name="T96" fmla="*/ 1843 w 2222"/>
                <a:gd name="T97" fmla="*/ 91 h 921"/>
                <a:gd name="T98" fmla="*/ 1857 w 2222"/>
                <a:gd name="T99" fmla="*/ 88 h 921"/>
                <a:gd name="T100" fmla="*/ 1890 w 2222"/>
                <a:gd name="T101" fmla="*/ 75 h 921"/>
                <a:gd name="T102" fmla="*/ 1937 w 2222"/>
                <a:gd name="T103" fmla="*/ 69 h 921"/>
                <a:gd name="T104" fmla="*/ 1962 w 2222"/>
                <a:gd name="T105" fmla="*/ 62 h 921"/>
                <a:gd name="T106" fmla="*/ 1987 w 2222"/>
                <a:gd name="T107" fmla="*/ 49 h 921"/>
                <a:gd name="T108" fmla="*/ 1997 w 2222"/>
                <a:gd name="T109" fmla="*/ 42 h 921"/>
                <a:gd name="T110" fmla="*/ 2039 w 2222"/>
                <a:gd name="T111" fmla="*/ 37 h 921"/>
                <a:gd name="T112" fmla="*/ 2101 w 2222"/>
                <a:gd name="T113" fmla="*/ 20 h 921"/>
                <a:gd name="T114" fmla="*/ 2154 w 2222"/>
                <a:gd name="T115" fmla="*/ 10 h 921"/>
                <a:gd name="T116" fmla="*/ 2222 w 2222"/>
                <a:gd name="T117" fmla="*/ 0 h 9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22"/>
                <a:gd name="T178" fmla="*/ 0 h 921"/>
                <a:gd name="T179" fmla="*/ 2222 w 2222"/>
                <a:gd name="T180" fmla="*/ 921 h 9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22" h="921">
                  <a:moveTo>
                    <a:pt x="0" y="921"/>
                  </a:moveTo>
                  <a:lnTo>
                    <a:pt x="0" y="921"/>
                  </a:lnTo>
                  <a:lnTo>
                    <a:pt x="23" y="895"/>
                  </a:lnTo>
                  <a:lnTo>
                    <a:pt x="40" y="877"/>
                  </a:lnTo>
                  <a:lnTo>
                    <a:pt x="58" y="864"/>
                  </a:lnTo>
                  <a:lnTo>
                    <a:pt x="75" y="855"/>
                  </a:lnTo>
                  <a:lnTo>
                    <a:pt x="83" y="852"/>
                  </a:lnTo>
                  <a:lnTo>
                    <a:pt x="93" y="844"/>
                  </a:lnTo>
                  <a:lnTo>
                    <a:pt x="110" y="830"/>
                  </a:lnTo>
                  <a:lnTo>
                    <a:pt x="131" y="812"/>
                  </a:lnTo>
                  <a:lnTo>
                    <a:pt x="159" y="795"/>
                  </a:lnTo>
                  <a:lnTo>
                    <a:pt x="188" y="775"/>
                  </a:lnTo>
                  <a:lnTo>
                    <a:pt x="217" y="757"/>
                  </a:lnTo>
                  <a:lnTo>
                    <a:pt x="254" y="730"/>
                  </a:lnTo>
                  <a:lnTo>
                    <a:pt x="298" y="697"/>
                  </a:lnTo>
                  <a:lnTo>
                    <a:pt x="316" y="685"/>
                  </a:lnTo>
                  <a:lnTo>
                    <a:pt x="327" y="679"/>
                  </a:lnTo>
                  <a:lnTo>
                    <a:pt x="343" y="676"/>
                  </a:lnTo>
                  <a:lnTo>
                    <a:pt x="351" y="674"/>
                  </a:lnTo>
                  <a:lnTo>
                    <a:pt x="360" y="670"/>
                  </a:lnTo>
                  <a:lnTo>
                    <a:pt x="382" y="659"/>
                  </a:lnTo>
                  <a:lnTo>
                    <a:pt x="405" y="648"/>
                  </a:lnTo>
                  <a:lnTo>
                    <a:pt x="424" y="636"/>
                  </a:lnTo>
                  <a:lnTo>
                    <a:pt x="455" y="619"/>
                  </a:lnTo>
                  <a:lnTo>
                    <a:pt x="496" y="599"/>
                  </a:lnTo>
                  <a:lnTo>
                    <a:pt x="533" y="581"/>
                  </a:lnTo>
                  <a:lnTo>
                    <a:pt x="554" y="572"/>
                  </a:lnTo>
                  <a:lnTo>
                    <a:pt x="564" y="567"/>
                  </a:lnTo>
                  <a:lnTo>
                    <a:pt x="575" y="559"/>
                  </a:lnTo>
                  <a:lnTo>
                    <a:pt x="585" y="550"/>
                  </a:lnTo>
                  <a:lnTo>
                    <a:pt x="597" y="543"/>
                  </a:lnTo>
                  <a:lnTo>
                    <a:pt x="610" y="534"/>
                  </a:lnTo>
                  <a:lnTo>
                    <a:pt x="624" y="521"/>
                  </a:lnTo>
                  <a:lnTo>
                    <a:pt x="639" y="510"/>
                  </a:lnTo>
                  <a:lnTo>
                    <a:pt x="647" y="507"/>
                  </a:lnTo>
                  <a:lnTo>
                    <a:pt x="655" y="503"/>
                  </a:lnTo>
                  <a:lnTo>
                    <a:pt x="669" y="501"/>
                  </a:lnTo>
                  <a:lnTo>
                    <a:pt x="682" y="496"/>
                  </a:lnTo>
                  <a:lnTo>
                    <a:pt x="694" y="490"/>
                  </a:lnTo>
                  <a:lnTo>
                    <a:pt x="705" y="481"/>
                  </a:lnTo>
                  <a:lnTo>
                    <a:pt x="717" y="474"/>
                  </a:lnTo>
                  <a:lnTo>
                    <a:pt x="729" y="467"/>
                  </a:lnTo>
                  <a:lnTo>
                    <a:pt x="742" y="465"/>
                  </a:lnTo>
                  <a:lnTo>
                    <a:pt x="752" y="463"/>
                  </a:lnTo>
                  <a:lnTo>
                    <a:pt x="765" y="461"/>
                  </a:lnTo>
                  <a:lnTo>
                    <a:pt x="783" y="456"/>
                  </a:lnTo>
                  <a:lnTo>
                    <a:pt x="822" y="440"/>
                  </a:lnTo>
                  <a:lnTo>
                    <a:pt x="845" y="429"/>
                  </a:lnTo>
                  <a:lnTo>
                    <a:pt x="868" y="412"/>
                  </a:lnTo>
                  <a:lnTo>
                    <a:pt x="891" y="398"/>
                  </a:lnTo>
                  <a:lnTo>
                    <a:pt x="915" y="387"/>
                  </a:lnTo>
                  <a:lnTo>
                    <a:pt x="936" y="376"/>
                  </a:lnTo>
                  <a:lnTo>
                    <a:pt x="959" y="363"/>
                  </a:lnTo>
                  <a:lnTo>
                    <a:pt x="981" y="354"/>
                  </a:lnTo>
                  <a:lnTo>
                    <a:pt x="990" y="351"/>
                  </a:lnTo>
                  <a:lnTo>
                    <a:pt x="1000" y="349"/>
                  </a:lnTo>
                  <a:lnTo>
                    <a:pt x="1018" y="347"/>
                  </a:lnTo>
                  <a:lnTo>
                    <a:pt x="1031" y="343"/>
                  </a:lnTo>
                  <a:lnTo>
                    <a:pt x="1056" y="333"/>
                  </a:lnTo>
                  <a:lnTo>
                    <a:pt x="1076" y="324"/>
                  </a:lnTo>
                  <a:lnTo>
                    <a:pt x="1083" y="322"/>
                  </a:lnTo>
                  <a:lnTo>
                    <a:pt x="1089" y="320"/>
                  </a:lnTo>
                  <a:lnTo>
                    <a:pt x="1099" y="318"/>
                  </a:lnTo>
                  <a:lnTo>
                    <a:pt x="1109" y="316"/>
                  </a:lnTo>
                  <a:lnTo>
                    <a:pt x="1122" y="311"/>
                  </a:lnTo>
                  <a:lnTo>
                    <a:pt x="1132" y="305"/>
                  </a:lnTo>
                  <a:lnTo>
                    <a:pt x="1138" y="302"/>
                  </a:lnTo>
                  <a:lnTo>
                    <a:pt x="1142" y="302"/>
                  </a:lnTo>
                  <a:lnTo>
                    <a:pt x="1149" y="300"/>
                  </a:lnTo>
                  <a:lnTo>
                    <a:pt x="1157" y="298"/>
                  </a:lnTo>
                  <a:lnTo>
                    <a:pt x="1173" y="291"/>
                  </a:lnTo>
                  <a:lnTo>
                    <a:pt x="1184" y="284"/>
                  </a:lnTo>
                  <a:lnTo>
                    <a:pt x="1196" y="278"/>
                  </a:lnTo>
                  <a:lnTo>
                    <a:pt x="1208" y="273"/>
                  </a:lnTo>
                  <a:lnTo>
                    <a:pt x="1221" y="265"/>
                  </a:lnTo>
                  <a:lnTo>
                    <a:pt x="1233" y="258"/>
                  </a:lnTo>
                  <a:lnTo>
                    <a:pt x="1240" y="255"/>
                  </a:lnTo>
                  <a:lnTo>
                    <a:pt x="1248" y="255"/>
                  </a:lnTo>
                  <a:lnTo>
                    <a:pt x="1266" y="253"/>
                  </a:lnTo>
                  <a:lnTo>
                    <a:pt x="1285" y="251"/>
                  </a:lnTo>
                  <a:lnTo>
                    <a:pt x="1306" y="245"/>
                  </a:lnTo>
                  <a:lnTo>
                    <a:pt x="1318" y="240"/>
                  </a:lnTo>
                  <a:lnTo>
                    <a:pt x="1328" y="235"/>
                  </a:lnTo>
                  <a:lnTo>
                    <a:pt x="1343" y="227"/>
                  </a:lnTo>
                  <a:lnTo>
                    <a:pt x="1357" y="222"/>
                  </a:lnTo>
                  <a:lnTo>
                    <a:pt x="1368" y="220"/>
                  </a:lnTo>
                  <a:lnTo>
                    <a:pt x="1378" y="220"/>
                  </a:lnTo>
                  <a:lnTo>
                    <a:pt x="1388" y="218"/>
                  </a:lnTo>
                  <a:lnTo>
                    <a:pt x="1398" y="213"/>
                  </a:lnTo>
                  <a:lnTo>
                    <a:pt x="1407" y="207"/>
                  </a:lnTo>
                  <a:lnTo>
                    <a:pt x="1419" y="204"/>
                  </a:lnTo>
                  <a:lnTo>
                    <a:pt x="1429" y="200"/>
                  </a:lnTo>
                  <a:lnTo>
                    <a:pt x="1436" y="196"/>
                  </a:lnTo>
                  <a:lnTo>
                    <a:pt x="1446" y="193"/>
                  </a:lnTo>
                  <a:lnTo>
                    <a:pt x="1456" y="189"/>
                  </a:lnTo>
                  <a:lnTo>
                    <a:pt x="1483" y="187"/>
                  </a:lnTo>
                  <a:lnTo>
                    <a:pt x="1493" y="186"/>
                  </a:lnTo>
                  <a:lnTo>
                    <a:pt x="1502" y="182"/>
                  </a:lnTo>
                  <a:lnTo>
                    <a:pt x="1512" y="177"/>
                  </a:lnTo>
                  <a:lnTo>
                    <a:pt x="1525" y="171"/>
                  </a:lnTo>
                  <a:lnTo>
                    <a:pt x="1541" y="166"/>
                  </a:lnTo>
                  <a:lnTo>
                    <a:pt x="1557" y="164"/>
                  </a:lnTo>
                  <a:lnTo>
                    <a:pt x="1568" y="162"/>
                  </a:lnTo>
                  <a:lnTo>
                    <a:pt x="1582" y="158"/>
                  </a:lnTo>
                  <a:lnTo>
                    <a:pt x="1597" y="153"/>
                  </a:lnTo>
                  <a:lnTo>
                    <a:pt x="1617" y="151"/>
                  </a:lnTo>
                  <a:lnTo>
                    <a:pt x="1636" y="151"/>
                  </a:lnTo>
                  <a:lnTo>
                    <a:pt x="1655" y="149"/>
                  </a:lnTo>
                  <a:lnTo>
                    <a:pt x="1675" y="144"/>
                  </a:lnTo>
                  <a:lnTo>
                    <a:pt x="1698" y="138"/>
                  </a:lnTo>
                  <a:lnTo>
                    <a:pt x="1721" y="131"/>
                  </a:lnTo>
                  <a:lnTo>
                    <a:pt x="1741" y="122"/>
                  </a:lnTo>
                  <a:lnTo>
                    <a:pt x="1758" y="117"/>
                  </a:lnTo>
                  <a:lnTo>
                    <a:pt x="1772" y="113"/>
                  </a:lnTo>
                  <a:lnTo>
                    <a:pt x="1785" y="111"/>
                  </a:lnTo>
                  <a:lnTo>
                    <a:pt x="1797" y="108"/>
                  </a:lnTo>
                  <a:lnTo>
                    <a:pt x="1814" y="100"/>
                  </a:lnTo>
                  <a:lnTo>
                    <a:pt x="1828" y="93"/>
                  </a:lnTo>
                  <a:lnTo>
                    <a:pt x="1836" y="91"/>
                  </a:lnTo>
                  <a:lnTo>
                    <a:pt x="1843" y="91"/>
                  </a:lnTo>
                  <a:lnTo>
                    <a:pt x="1851" y="89"/>
                  </a:lnTo>
                  <a:lnTo>
                    <a:pt x="1857" y="88"/>
                  </a:lnTo>
                  <a:lnTo>
                    <a:pt x="1869" y="82"/>
                  </a:lnTo>
                  <a:lnTo>
                    <a:pt x="1882" y="77"/>
                  </a:lnTo>
                  <a:lnTo>
                    <a:pt x="1890" y="75"/>
                  </a:lnTo>
                  <a:lnTo>
                    <a:pt x="1900" y="73"/>
                  </a:lnTo>
                  <a:lnTo>
                    <a:pt x="1937" y="69"/>
                  </a:lnTo>
                  <a:lnTo>
                    <a:pt x="1950" y="66"/>
                  </a:lnTo>
                  <a:lnTo>
                    <a:pt x="1962" y="62"/>
                  </a:lnTo>
                  <a:lnTo>
                    <a:pt x="1975" y="57"/>
                  </a:lnTo>
                  <a:lnTo>
                    <a:pt x="1981" y="53"/>
                  </a:lnTo>
                  <a:lnTo>
                    <a:pt x="1987" y="49"/>
                  </a:lnTo>
                  <a:lnTo>
                    <a:pt x="1991" y="46"/>
                  </a:lnTo>
                  <a:lnTo>
                    <a:pt x="1997" y="42"/>
                  </a:lnTo>
                  <a:lnTo>
                    <a:pt x="2020" y="40"/>
                  </a:lnTo>
                  <a:lnTo>
                    <a:pt x="2039" y="37"/>
                  </a:lnTo>
                  <a:lnTo>
                    <a:pt x="2064" y="30"/>
                  </a:lnTo>
                  <a:lnTo>
                    <a:pt x="2086" y="24"/>
                  </a:lnTo>
                  <a:lnTo>
                    <a:pt x="2101" y="20"/>
                  </a:lnTo>
                  <a:lnTo>
                    <a:pt x="2121" y="17"/>
                  </a:lnTo>
                  <a:lnTo>
                    <a:pt x="2154" y="10"/>
                  </a:lnTo>
                  <a:lnTo>
                    <a:pt x="2190" y="4"/>
                  </a:lnTo>
                  <a:lnTo>
                    <a:pt x="2206" y="2"/>
                  </a:lnTo>
                  <a:lnTo>
                    <a:pt x="2222" y="0"/>
                  </a:lnTo>
                </a:path>
              </a:pathLst>
            </a:custGeom>
            <a:noFill/>
            <a:ln w="254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8266" name="Rectangle 95"/>
            <p:cNvSpPr>
              <a:spLocks noChangeArrowheads="1"/>
            </p:cNvSpPr>
            <p:nvPr/>
          </p:nvSpPr>
          <p:spPr bwMode="auto">
            <a:xfrm>
              <a:off x="1765" y="1749"/>
              <a:ext cx="2232" cy="1339"/>
            </a:xfrm>
            <a:prstGeom prst="rect">
              <a:avLst/>
            </a:prstGeom>
            <a:noFill/>
            <a:ln w="16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8201" name="Rectangle 93"/>
          <p:cNvSpPr>
            <a:spLocks/>
          </p:cNvSpPr>
          <p:nvPr/>
        </p:nvSpPr>
        <p:spPr bwMode="auto">
          <a:xfrm>
            <a:off x="2514600" y="5715000"/>
            <a:ext cx="5994400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buSzPct val="100000"/>
            </a:pPr>
            <a:r>
              <a:rPr lang="en-US" sz="1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                         </a:t>
            </a:r>
            <a:endParaRPr lang="en-US" sz="8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9688" algn="r">
              <a:buSzPct val="100000"/>
            </a:pP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Swedberg K, 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800" b="1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  <p:sp>
        <p:nvSpPr>
          <p:cNvPr id="8202" name="Rectangle 36"/>
          <p:cNvSpPr>
            <a:spLocks noChangeArrowheads="1"/>
          </p:cNvSpPr>
          <p:nvPr/>
        </p:nvSpPr>
        <p:spPr bwMode="auto">
          <a:xfrm>
            <a:off x="1039813" y="5229200"/>
            <a:ext cx="2846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HR, 0.74; 95% </a:t>
            </a:r>
            <a:r>
              <a:rPr lang="en-US" sz="900" dirty="0" err="1">
                <a:solidFill>
                  <a:schemeClr val="bg1"/>
                </a:solidFill>
                <a:latin typeface="Verdana" pitchFamily="34" charset="0"/>
              </a:rPr>
              <a:t>Cl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, 0.66</a:t>
            </a:r>
            <a:r>
              <a:rPr lang="en-US" sz="900" dirty="0">
                <a:solidFill>
                  <a:schemeClr val="bg1"/>
                </a:solidFill>
              </a:rPr>
              <a:t>–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0.83; </a:t>
            </a:r>
            <a:r>
              <a:rPr lang="en-US" sz="900" i="1" dirty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&lt;0.0001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.</a:t>
            </a:r>
            <a:endParaRPr lang="en-GB" sz="1000" dirty="0">
              <a:solidFill>
                <a:schemeClr val="bg1"/>
              </a:solidFill>
              <a:latin typeface="Verdana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3" name="Rectangle 8"/>
          <p:cNvSpPr>
            <a:spLocks/>
          </p:cNvSpPr>
          <p:nvPr/>
        </p:nvSpPr>
        <p:spPr bwMode="auto">
          <a:xfrm rot="16200000">
            <a:off x="-178417" y="2821789"/>
            <a:ext cx="2919069" cy="677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</a:t>
            </a:r>
            <a:r>
              <a:rPr lang="en-GB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with first </a:t>
            </a:r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hospital</a:t>
            </a:r>
          </a:p>
          <a:p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admission for </a:t>
            </a:r>
            <a:r>
              <a:rPr lang="en-GB" sz="1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worsening </a:t>
            </a:r>
            <a:r>
              <a:rPr lang="en-GB" sz="1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HF (%)</a:t>
            </a:r>
          </a:p>
          <a:p>
            <a:r>
              <a:rPr lang="en-GB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endParaRPr lang="en-US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8204" name="Rectangle 8"/>
          <p:cNvSpPr>
            <a:spLocks/>
          </p:cNvSpPr>
          <p:nvPr/>
        </p:nvSpPr>
        <p:spPr bwMode="auto">
          <a:xfrm>
            <a:off x="7452320" y="3429000"/>
            <a:ext cx="873637" cy="3231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Placebo</a:t>
            </a:r>
          </a:p>
          <a:p>
            <a:r>
              <a:rPr lang="en-GB" sz="105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(672 events)</a:t>
            </a:r>
            <a:endParaRPr lang="en-US" sz="10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8205" name="Rectangle 8"/>
          <p:cNvSpPr>
            <a:spLocks/>
          </p:cNvSpPr>
          <p:nvPr/>
        </p:nvSpPr>
        <p:spPr bwMode="auto">
          <a:xfrm>
            <a:off x="7452320" y="4437112"/>
            <a:ext cx="1296144" cy="3231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05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endParaRPr lang="en-GB" sz="10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r>
              <a:rPr lang="en-GB" sz="105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(514 events)</a:t>
            </a:r>
            <a:endParaRPr lang="en-US" sz="10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165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  <a:noFill/>
        </p:spPr>
        <p:txBody>
          <a:bodyPr rIns="132080"/>
          <a:lstStyle/>
          <a:p>
            <a:r>
              <a:rPr lang="en-US" sz="32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cumulative event curves </a:t>
            </a:r>
            <a: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/>
            </a:r>
            <a:br>
              <a:rPr lang="en-US" sz="20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r>
              <a:rPr lang="en-GB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with CV</a:t>
            </a:r>
            <a:r>
              <a:rPr lang="en-US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death (%)</a:t>
            </a:r>
            <a:r>
              <a:rPr lang="en-GB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/>
            </a:r>
            <a:br>
              <a:rPr lang="en-GB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</a:br>
            <a:endParaRPr lang="en-US" sz="2000" b="1" i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sp>
        <p:nvSpPr>
          <p:cNvPr id="9222" name="Rectangle 93"/>
          <p:cNvSpPr>
            <a:spLocks/>
          </p:cNvSpPr>
          <p:nvPr/>
        </p:nvSpPr>
        <p:spPr bwMode="auto">
          <a:xfrm>
            <a:off x="2514600" y="5715000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buSzPct val="100000"/>
            </a:pPr>
            <a:r>
              <a:rPr lang="en-US" sz="10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                           </a:t>
            </a:r>
            <a:endParaRPr lang="en-US" sz="90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marL="39688" algn="r">
              <a:buSzPct val="100000"/>
            </a:pP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Swedberg K, 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800" i="1">
                <a:solidFill>
                  <a:schemeClr val="tx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800" b="1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  <p:grpSp>
        <p:nvGrpSpPr>
          <p:cNvPr id="3" name="Group 99"/>
          <p:cNvGrpSpPr>
            <a:grpSpLocks noChangeAspect="1"/>
          </p:cNvGrpSpPr>
          <p:nvPr/>
        </p:nvGrpSpPr>
        <p:grpSpPr bwMode="auto">
          <a:xfrm>
            <a:off x="1338994" y="1654963"/>
            <a:ext cx="7769510" cy="4078293"/>
            <a:chOff x="1564" y="1692"/>
            <a:chExt cx="3386" cy="1842"/>
          </a:xfrm>
        </p:grpSpPr>
        <p:sp>
          <p:nvSpPr>
            <p:cNvPr id="9233" name="Rectangle 103"/>
            <p:cNvSpPr>
              <a:spLocks noChangeArrowheads="1"/>
            </p:cNvSpPr>
            <p:nvPr/>
          </p:nvSpPr>
          <p:spPr bwMode="auto">
            <a:xfrm>
              <a:off x="2758" y="3440"/>
              <a:ext cx="27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latin typeface="Verdana" pitchFamily="34" charset="0"/>
                </a:rPr>
                <a:t>Months</a:t>
              </a:r>
              <a:endParaRPr lang="en-US" sz="900"/>
            </a:p>
          </p:txBody>
        </p:sp>
        <p:sp>
          <p:nvSpPr>
            <p:cNvPr id="9234" name="Line 115"/>
            <p:cNvSpPr>
              <a:spLocks noChangeShapeType="1"/>
            </p:cNvSpPr>
            <p:nvPr/>
          </p:nvSpPr>
          <p:spPr bwMode="auto">
            <a:xfrm>
              <a:off x="1692" y="3210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35" name="Rectangle 116"/>
            <p:cNvSpPr>
              <a:spLocks noChangeArrowheads="1"/>
            </p:cNvSpPr>
            <p:nvPr/>
          </p:nvSpPr>
          <p:spPr bwMode="auto">
            <a:xfrm>
              <a:off x="1614" y="3156"/>
              <a:ext cx="3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36" name="Line 117"/>
            <p:cNvSpPr>
              <a:spLocks noChangeShapeType="1"/>
            </p:cNvSpPr>
            <p:nvPr/>
          </p:nvSpPr>
          <p:spPr bwMode="auto">
            <a:xfrm>
              <a:off x="1692" y="1744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37" name="Rectangle 118"/>
            <p:cNvSpPr>
              <a:spLocks noChangeArrowheads="1"/>
            </p:cNvSpPr>
            <p:nvPr/>
          </p:nvSpPr>
          <p:spPr bwMode="auto">
            <a:xfrm>
              <a:off x="1564" y="1692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  <a:latin typeface="Verdana" pitchFamily="34" charset="0"/>
                </a:rPr>
                <a:t>40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238" name="Rectangle 119"/>
            <p:cNvSpPr>
              <a:spLocks noChangeArrowheads="1"/>
            </p:cNvSpPr>
            <p:nvPr/>
          </p:nvSpPr>
          <p:spPr bwMode="auto">
            <a:xfrm>
              <a:off x="1738" y="3294"/>
              <a:ext cx="3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39" name="Line 120"/>
            <p:cNvSpPr>
              <a:spLocks noChangeShapeType="1"/>
            </p:cNvSpPr>
            <p:nvPr/>
          </p:nvSpPr>
          <p:spPr bwMode="auto">
            <a:xfrm>
              <a:off x="1764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0" name="Line 121"/>
            <p:cNvSpPr>
              <a:spLocks noChangeShapeType="1"/>
            </p:cNvSpPr>
            <p:nvPr/>
          </p:nvSpPr>
          <p:spPr bwMode="auto">
            <a:xfrm>
              <a:off x="184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1" name="Line 122"/>
            <p:cNvSpPr>
              <a:spLocks noChangeShapeType="1"/>
            </p:cNvSpPr>
            <p:nvPr/>
          </p:nvSpPr>
          <p:spPr bwMode="auto">
            <a:xfrm>
              <a:off x="1916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2" name="Line 123"/>
            <p:cNvSpPr>
              <a:spLocks noChangeShapeType="1"/>
            </p:cNvSpPr>
            <p:nvPr/>
          </p:nvSpPr>
          <p:spPr bwMode="auto">
            <a:xfrm>
              <a:off x="1992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3" name="Line 124"/>
            <p:cNvSpPr>
              <a:spLocks noChangeShapeType="1"/>
            </p:cNvSpPr>
            <p:nvPr/>
          </p:nvSpPr>
          <p:spPr bwMode="auto">
            <a:xfrm>
              <a:off x="2068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4" name="Line 125"/>
            <p:cNvSpPr>
              <a:spLocks noChangeShapeType="1"/>
            </p:cNvSpPr>
            <p:nvPr/>
          </p:nvSpPr>
          <p:spPr bwMode="auto">
            <a:xfrm>
              <a:off x="2144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5" name="Rectangle 126"/>
            <p:cNvSpPr>
              <a:spLocks noChangeArrowheads="1"/>
            </p:cNvSpPr>
            <p:nvPr/>
          </p:nvSpPr>
          <p:spPr bwMode="auto">
            <a:xfrm>
              <a:off x="2192" y="3294"/>
              <a:ext cx="36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6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46" name="Line 127"/>
            <p:cNvSpPr>
              <a:spLocks noChangeShapeType="1"/>
            </p:cNvSpPr>
            <p:nvPr/>
          </p:nvSpPr>
          <p:spPr bwMode="auto">
            <a:xfrm>
              <a:off x="222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7" name="Line 128"/>
            <p:cNvSpPr>
              <a:spLocks noChangeShapeType="1"/>
            </p:cNvSpPr>
            <p:nvPr/>
          </p:nvSpPr>
          <p:spPr bwMode="auto">
            <a:xfrm>
              <a:off x="2296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8" name="Line 129"/>
            <p:cNvSpPr>
              <a:spLocks noChangeShapeType="1"/>
            </p:cNvSpPr>
            <p:nvPr/>
          </p:nvSpPr>
          <p:spPr bwMode="auto">
            <a:xfrm>
              <a:off x="2372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49" name="Line 130"/>
            <p:cNvSpPr>
              <a:spLocks noChangeShapeType="1"/>
            </p:cNvSpPr>
            <p:nvPr/>
          </p:nvSpPr>
          <p:spPr bwMode="auto">
            <a:xfrm>
              <a:off x="2448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0" name="Line 131"/>
            <p:cNvSpPr>
              <a:spLocks noChangeShapeType="1"/>
            </p:cNvSpPr>
            <p:nvPr/>
          </p:nvSpPr>
          <p:spPr bwMode="auto">
            <a:xfrm>
              <a:off x="2524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1" name="Line 132"/>
            <p:cNvSpPr>
              <a:spLocks noChangeShapeType="1"/>
            </p:cNvSpPr>
            <p:nvPr/>
          </p:nvSpPr>
          <p:spPr bwMode="auto">
            <a:xfrm>
              <a:off x="260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2" name="Rectangle 133"/>
            <p:cNvSpPr>
              <a:spLocks noChangeArrowheads="1"/>
            </p:cNvSpPr>
            <p:nvPr/>
          </p:nvSpPr>
          <p:spPr bwMode="auto">
            <a:xfrm>
              <a:off x="2624" y="3294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12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53" name="Line 134"/>
            <p:cNvSpPr>
              <a:spLocks noChangeShapeType="1"/>
            </p:cNvSpPr>
            <p:nvPr/>
          </p:nvSpPr>
          <p:spPr bwMode="auto">
            <a:xfrm>
              <a:off x="2676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4" name="Line 135"/>
            <p:cNvSpPr>
              <a:spLocks noChangeShapeType="1"/>
            </p:cNvSpPr>
            <p:nvPr/>
          </p:nvSpPr>
          <p:spPr bwMode="auto">
            <a:xfrm>
              <a:off x="2752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5" name="Line 136"/>
            <p:cNvSpPr>
              <a:spLocks noChangeShapeType="1"/>
            </p:cNvSpPr>
            <p:nvPr/>
          </p:nvSpPr>
          <p:spPr bwMode="auto">
            <a:xfrm>
              <a:off x="2828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6" name="Line 137"/>
            <p:cNvSpPr>
              <a:spLocks noChangeShapeType="1"/>
            </p:cNvSpPr>
            <p:nvPr/>
          </p:nvSpPr>
          <p:spPr bwMode="auto">
            <a:xfrm>
              <a:off x="2904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7" name="Line 138"/>
            <p:cNvSpPr>
              <a:spLocks noChangeShapeType="1"/>
            </p:cNvSpPr>
            <p:nvPr/>
          </p:nvSpPr>
          <p:spPr bwMode="auto">
            <a:xfrm>
              <a:off x="298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8" name="Line 139"/>
            <p:cNvSpPr>
              <a:spLocks noChangeShapeType="1"/>
            </p:cNvSpPr>
            <p:nvPr/>
          </p:nvSpPr>
          <p:spPr bwMode="auto">
            <a:xfrm>
              <a:off x="3056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59" name="Rectangle 140"/>
            <p:cNvSpPr>
              <a:spLocks noChangeArrowheads="1"/>
            </p:cNvSpPr>
            <p:nvPr/>
          </p:nvSpPr>
          <p:spPr bwMode="auto">
            <a:xfrm>
              <a:off x="3080" y="3294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18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60" name="Line 141"/>
            <p:cNvSpPr>
              <a:spLocks noChangeShapeType="1"/>
            </p:cNvSpPr>
            <p:nvPr/>
          </p:nvSpPr>
          <p:spPr bwMode="auto">
            <a:xfrm>
              <a:off x="3132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1" name="Line 142"/>
            <p:cNvSpPr>
              <a:spLocks noChangeShapeType="1"/>
            </p:cNvSpPr>
            <p:nvPr/>
          </p:nvSpPr>
          <p:spPr bwMode="auto">
            <a:xfrm>
              <a:off x="3208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2" name="Line 143"/>
            <p:cNvSpPr>
              <a:spLocks noChangeShapeType="1"/>
            </p:cNvSpPr>
            <p:nvPr/>
          </p:nvSpPr>
          <p:spPr bwMode="auto">
            <a:xfrm>
              <a:off x="3284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3" name="Line 144"/>
            <p:cNvSpPr>
              <a:spLocks noChangeShapeType="1"/>
            </p:cNvSpPr>
            <p:nvPr/>
          </p:nvSpPr>
          <p:spPr bwMode="auto">
            <a:xfrm>
              <a:off x="336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4" name="Line 145"/>
            <p:cNvSpPr>
              <a:spLocks noChangeShapeType="1"/>
            </p:cNvSpPr>
            <p:nvPr/>
          </p:nvSpPr>
          <p:spPr bwMode="auto">
            <a:xfrm>
              <a:off x="3436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5" name="Line 146"/>
            <p:cNvSpPr>
              <a:spLocks noChangeShapeType="1"/>
            </p:cNvSpPr>
            <p:nvPr/>
          </p:nvSpPr>
          <p:spPr bwMode="auto">
            <a:xfrm>
              <a:off x="3512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6" name="Rectangle 147"/>
            <p:cNvSpPr>
              <a:spLocks noChangeArrowheads="1"/>
            </p:cNvSpPr>
            <p:nvPr/>
          </p:nvSpPr>
          <p:spPr bwMode="auto">
            <a:xfrm>
              <a:off x="3536" y="3294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24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67" name="Line 148"/>
            <p:cNvSpPr>
              <a:spLocks noChangeShapeType="1"/>
            </p:cNvSpPr>
            <p:nvPr/>
          </p:nvSpPr>
          <p:spPr bwMode="auto">
            <a:xfrm>
              <a:off x="3588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8" name="Line 149"/>
            <p:cNvSpPr>
              <a:spLocks noChangeShapeType="1"/>
            </p:cNvSpPr>
            <p:nvPr/>
          </p:nvSpPr>
          <p:spPr bwMode="auto">
            <a:xfrm>
              <a:off x="3664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69" name="Line 150"/>
            <p:cNvSpPr>
              <a:spLocks noChangeShapeType="1"/>
            </p:cNvSpPr>
            <p:nvPr/>
          </p:nvSpPr>
          <p:spPr bwMode="auto">
            <a:xfrm>
              <a:off x="374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0" name="Line 151"/>
            <p:cNvSpPr>
              <a:spLocks noChangeShapeType="1"/>
            </p:cNvSpPr>
            <p:nvPr/>
          </p:nvSpPr>
          <p:spPr bwMode="auto">
            <a:xfrm>
              <a:off x="3816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1" name="Line 152"/>
            <p:cNvSpPr>
              <a:spLocks noChangeShapeType="1"/>
            </p:cNvSpPr>
            <p:nvPr/>
          </p:nvSpPr>
          <p:spPr bwMode="auto">
            <a:xfrm>
              <a:off x="3892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2" name="Line 153"/>
            <p:cNvSpPr>
              <a:spLocks noChangeShapeType="1"/>
            </p:cNvSpPr>
            <p:nvPr/>
          </p:nvSpPr>
          <p:spPr bwMode="auto">
            <a:xfrm>
              <a:off x="3968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3" name="Rectangle 154"/>
            <p:cNvSpPr>
              <a:spLocks noChangeArrowheads="1"/>
            </p:cNvSpPr>
            <p:nvPr/>
          </p:nvSpPr>
          <p:spPr bwMode="auto">
            <a:xfrm>
              <a:off x="3998" y="3294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30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74" name="Line 155"/>
            <p:cNvSpPr>
              <a:spLocks noChangeShapeType="1"/>
            </p:cNvSpPr>
            <p:nvPr/>
          </p:nvSpPr>
          <p:spPr bwMode="auto">
            <a:xfrm>
              <a:off x="4050" y="3218"/>
              <a:ext cx="1" cy="58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5" name="Line 156"/>
            <p:cNvSpPr>
              <a:spLocks noChangeShapeType="1"/>
            </p:cNvSpPr>
            <p:nvPr/>
          </p:nvSpPr>
          <p:spPr bwMode="auto">
            <a:xfrm>
              <a:off x="1756" y="3210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6" name="Line 157"/>
            <p:cNvSpPr>
              <a:spLocks noChangeShapeType="1"/>
            </p:cNvSpPr>
            <p:nvPr/>
          </p:nvSpPr>
          <p:spPr bwMode="auto">
            <a:xfrm>
              <a:off x="4190" y="2852"/>
              <a:ext cx="228" cy="1"/>
            </a:xfrm>
            <a:prstGeom prst="line">
              <a:avLst/>
            </a:prstGeom>
            <a:noFill/>
            <a:ln w="381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7" name="Line 158"/>
            <p:cNvSpPr>
              <a:spLocks noChangeShapeType="1"/>
            </p:cNvSpPr>
            <p:nvPr/>
          </p:nvSpPr>
          <p:spPr bwMode="auto">
            <a:xfrm>
              <a:off x="4190" y="3094"/>
              <a:ext cx="228" cy="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78" name="Rectangle 173"/>
            <p:cNvSpPr>
              <a:spLocks noChangeArrowheads="1"/>
            </p:cNvSpPr>
            <p:nvPr/>
          </p:nvSpPr>
          <p:spPr bwMode="auto">
            <a:xfrm>
              <a:off x="4950" y="3138"/>
              <a:ext cx="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nl-NL"/>
            </a:p>
          </p:txBody>
        </p:sp>
        <p:sp>
          <p:nvSpPr>
            <p:cNvPr id="9279" name="Freeform 180"/>
            <p:cNvSpPr>
              <a:spLocks/>
            </p:cNvSpPr>
            <p:nvPr/>
          </p:nvSpPr>
          <p:spPr bwMode="auto">
            <a:xfrm>
              <a:off x="1766" y="2290"/>
              <a:ext cx="2292" cy="918"/>
            </a:xfrm>
            <a:custGeom>
              <a:avLst/>
              <a:gdLst>
                <a:gd name="T0" fmla="*/ 0 w 2292"/>
                <a:gd name="T1" fmla="*/ 918 h 918"/>
                <a:gd name="T2" fmla="*/ 166 w 2292"/>
                <a:gd name="T3" fmla="*/ 826 h 918"/>
                <a:gd name="T4" fmla="*/ 246 w 2292"/>
                <a:gd name="T5" fmla="*/ 788 h 918"/>
                <a:gd name="T6" fmla="*/ 318 w 2292"/>
                <a:gd name="T7" fmla="*/ 764 h 918"/>
                <a:gd name="T8" fmla="*/ 356 w 2292"/>
                <a:gd name="T9" fmla="*/ 752 h 918"/>
                <a:gd name="T10" fmla="*/ 410 w 2292"/>
                <a:gd name="T11" fmla="*/ 732 h 918"/>
                <a:gd name="T12" fmla="*/ 458 w 2292"/>
                <a:gd name="T13" fmla="*/ 708 h 918"/>
                <a:gd name="T14" fmla="*/ 482 w 2292"/>
                <a:gd name="T15" fmla="*/ 696 h 918"/>
                <a:gd name="T16" fmla="*/ 504 w 2292"/>
                <a:gd name="T17" fmla="*/ 690 h 918"/>
                <a:gd name="T18" fmla="*/ 558 w 2292"/>
                <a:gd name="T19" fmla="*/ 664 h 918"/>
                <a:gd name="T20" fmla="*/ 624 w 2292"/>
                <a:gd name="T21" fmla="*/ 634 h 918"/>
                <a:gd name="T22" fmla="*/ 712 w 2292"/>
                <a:gd name="T23" fmla="*/ 602 h 918"/>
                <a:gd name="T24" fmla="*/ 768 w 2292"/>
                <a:gd name="T25" fmla="*/ 582 h 918"/>
                <a:gd name="T26" fmla="*/ 904 w 2292"/>
                <a:gd name="T27" fmla="*/ 534 h 918"/>
                <a:gd name="T28" fmla="*/ 946 w 2292"/>
                <a:gd name="T29" fmla="*/ 516 h 918"/>
                <a:gd name="T30" fmla="*/ 990 w 2292"/>
                <a:gd name="T31" fmla="*/ 490 h 918"/>
                <a:gd name="T32" fmla="*/ 1022 w 2292"/>
                <a:gd name="T33" fmla="*/ 478 h 918"/>
                <a:gd name="T34" fmla="*/ 1032 w 2292"/>
                <a:gd name="T35" fmla="*/ 476 h 918"/>
                <a:gd name="T36" fmla="*/ 1058 w 2292"/>
                <a:gd name="T37" fmla="*/ 470 h 918"/>
                <a:gd name="T38" fmla="*/ 1076 w 2292"/>
                <a:gd name="T39" fmla="*/ 462 h 918"/>
                <a:gd name="T40" fmla="*/ 1104 w 2292"/>
                <a:gd name="T41" fmla="*/ 442 h 918"/>
                <a:gd name="T42" fmla="*/ 1140 w 2292"/>
                <a:gd name="T43" fmla="*/ 428 h 918"/>
                <a:gd name="T44" fmla="*/ 1168 w 2292"/>
                <a:gd name="T45" fmla="*/ 420 h 918"/>
                <a:gd name="T46" fmla="*/ 1182 w 2292"/>
                <a:gd name="T47" fmla="*/ 414 h 918"/>
                <a:gd name="T48" fmla="*/ 1218 w 2292"/>
                <a:gd name="T49" fmla="*/ 396 h 918"/>
                <a:gd name="T50" fmla="*/ 1236 w 2292"/>
                <a:gd name="T51" fmla="*/ 388 h 918"/>
                <a:gd name="T52" fmla="*/ 1270 w 2292"/>
                <a:gd name="T53" fmla="*/ 376 h 918"/>
                <a:gd name="T54" fmla="*/ 1304 w 2292"/>
                <a:gd name="T55" fmla="*/ 362 h 918"/>
                <a:gd name="T56" fmla="*/ 1328 w 2292"/>
                <a:gd name="T57" fmla="*/ 354 h 918"/>
                <a:gd name="T58" fmla="*/ 1380 w 2292"/>
                <a:gd name="T59" fmla="*/ 332 h 918"/>
                <a:gd name="T60" fmla="*/ 1406 w 2292"/>
                <a:gd name="T61" fmla="*/ 318 h 918"/>
                <a:gd name="T62" fmla="*/ 1460 w 2292"/>
                <a:gd name="T63" fmla="*/ 290 h 918"/>
                <a:gd name="T64" fmla="*/ 1516 w 2292"/>
                <a:gd name="T65" fmla="*/ 268 h 918"/>
                <a:gd name="T66" fmla="*/ 1556 w 2292"/>
                <a:gd name="T67" fmla="*/ 258 h 918"/>
                <a:gd name="T68" fmla="*/ 1684 w 2292"/>
                <a:gd name="T69" fmla="*/ 214 h 918"/>
                <a:gd name="T70" fmla="*/ 1710 w 2292"/>
                <a:gd name="T71" fmla="*/ 204 h 918"/>
                <a:gd name="T72" fmla="*/ 1736 w 2292"/>
                <a:gd name="T73" fmla="*/ 198 h 918"/>
                <a:gd name="T74" fmla="*/ 1746 w 2292"/>
                <a:gd name="T75" fmla="*/ 196 h 918"/>
                <a:gd name="T76" fmla="*/ 1794 w 2292"/>
                <a:gd name="T77" fmla="*/ 182 h 918"/>
                <a:gd name="T78" fmla="*/ 1852 w 2292"/>
                <a:gd name="T79" fmla="*/ 158 h 918"/>
                <a:gd name="T80" fmla="*/ 1870 w 2292"/>
                <a:gd name="T81" fmla="*/ 148 h 918"/>
                <a:gd name="T82" fmla="*/ 1890 w 2292"/>
                <a:gd name="T83" fmla="*/ 144 h 918"/>
                <a:gd name="T84" fmla="*/ 1906 w 2292"/>
                <a:gd name="T85" fmla="*/ 140 h 918"/>
                <a:gd name="T86" fmla="*/ 1946 w 2292"/>
                <a:gd name="T87" fmla="*/ 124 h 918"/>
                <a:gd name="T88" fmla="*/ 1972 w 2292"/>
                <a:gd name="T89" fmla="*/ 118 h 918"/>
                <a:gd name="T90" fmla="*/ 2026 w 2292"/>
                <a:gd name="T91" fmla="*/ 112 h 918"/>
                <a:gd name="T92" fmla="*/ 2048 w 2292"/>
                <a:gd name="T93" fmla="*/ 106 h 918"/>
                <a:gd name="T94" fmla="*/ 2064 w 2292"/>
                <a:gd name="T95" fmla="*/ 92 h 918"/>
                <a:gd name="T96" fmla="*/ 2080 w 2292"/>
                <a:gd name="T97" fmla="*/ 76 h 918"/>
                <a:gd name="T98" fmla="*/ 2114 w 2292"/>
                <a:gd name="T99" fmla="*/ 52 h 918"/>
                <a:gd name="T100" fmla="*/ 2132 w 2292"/>
                <a:gd name="T101" fmla="*/ 42 h 918"/>
                <a:gd name="T102" fmla="*/ 2160 w 2292"/>
                <a:gd name="T103" fmla="*/ 32 h 918"/>
                <a:gd name="T104" fmla="*/ 2188 w 2292"/>
                <a:gd name="T105" fmla="*/ 28 h 918"/>
                <a:gd name="T106" fmla="*/ 2218 w 2292"/>
                <a:gd name="T107" fmla="*/ 22 h 918"/>
                <a:gd name="T108" fmla="*/ 2242 w 2292"/>
                <a:gd name="T109" fmla="*/ 12 h 918"/>
                <a:gd name="T110" fmla="*/ 2266 w 2292"/>
                <a:gd name="T111" fmla="*/ 2 h 918"/>
                <a:gd name="T112" fmla="*/ 2292 w 2292"/>
                <a:gd name="T113" fmla="*/ 0 h 9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92"/>
                <a:gd name="T172" fmla="*/ 0 h 918"/>
                <a:gd name="T173" fmla="*/ 2292 w 2292"/>
                <a:gd name="T174" fmla="*/ 918 h 91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92" h="918">
                  <a:moveTo>
                    <a:pt x="0" y="918"/>
                  </a:moveTo>
                  <a:lnTo>
                    <a:pt x="0" y="918"/>
                  </a:lnTo>
                  <a:lnTo>
                    <a:pt x="80" y="872"/>
                  </a:lnTo>
                  <a:lnTo>
                    <a:pt x="166" y="826"/>
                  </a:lnTo>
                  <a:lnTo>
                    <a:pt x="208" y="806"/>
                  </a:lnTo>
                  <a:lnTo>
                    <a:pt x="246" y="788"/>
                  </a:lnTo>
                  <a:lnTo>
                    <a:pt x="284" y="774"/>
                  </a:lnTo>
                  <a:lnTo>
                    <a:pt x="318" y="764"/>
                  </a:lnTo>
                  <a:lnTo>
                    <a:pt x="356" y="752"/>
                  </a:lnTo>
                  <a:lnTo>
                    <a:pt x="386" y="742"/>
                  </a:lnTo>
                  <a:lnTo>
                    <a:pt x="410" y="732"/>
                  </a:lnTo>
                  <a:lnTo>
                    <a:pt x="430" y="724"/>
                  </a:lnTo>
                  <a:lnTo>
                    <a:pt x="458" y="708"/>
                  </a:lnTo>
                  <a:lnTo>
                    <a:pt x="470" y="702"/>
                  </a:lnTo>
                  <a:lnTo>
                    <a:pt x="482" y="696"/>
                  </a:lnTo>
                  <a:lnTo>
                    <a:pt x="504" y="690"/>
                  </a:lnTo>
                  <a:lnTo>
                    <a:pt x="522" y="682"/>
                  </a:lnTo>
                  <a:lnTo>
                    <a:pt x="558" y="664"/>
                  </a:lnTo>
                  <a:lnTo>
                    <a:pt x="624" y="634"/>
                  </a:lnTo>
                  <a:lnTo>
                    <a:pt x="666" y="616"/>
                  </a:lnTo>
                  <a:lnTo>
                    <a:pt x="712" y="602"/>
                  </a:lnTo>
                  <a:lnTo>
                    <a:pt x="768" y="582"/>
                  </a:lnTo>
                  <a:lnTo>
                    <a:pt x="840" y="558"/>
                  </a:lnTo>
                  <a:lnTo>
                    <a:pt x="904" y="534"/>
                  </a:lnTo>
                  <a:lnTo>
                    <a:pt x="930" y="524"/>
                  </a:lnTo>
                  <a:lnTo>
                    <a:pt x="946" y="516"/>
                  </a:lnTo>
                  <a:lnTo>
                    <a:pt x="990" y="490"/>
                  </a:lnTo>
                  <a:lnTo>
                    <a:pt x="1012" y="480"/>
                  </a:lnTo>
                  <a:lnTo>
                    <a:pt x="1022" y="478"/>
                  </a:lnTo>
                  <a:lnTo>
                    <a:pt x="1032" y="476"/>
                  </a:lnTo>
                  <a:lnTo>
                    <a:pt x="1046" y="474"/>
                  </a:lnTo>
                  <a:lnTo>
                    <a:pt x="1058" y="470"/>
                  </a:lnTo>
                  <a:lnTo>
                    <a:pt x="1068" y="466"/>
                  </a:lnTo>
                  <a:lnTo>
                    <a:pt x="1076" y="462"/>
                  </a:lnTo>
                  <a:lnTo>
                    <a:pt x="1088" y="452"/>
                  </a:lnTo>
                  <a:lnTo>
                    <a:pt x="1104" y="442"/>
                  </a:lnTo>
                  <a:lnTo>
                    <a:pt x="1140" y="428"/>
                  </a:lnTo>
                  <a:lnTo>
                    <a:pt x="1154" y="424"/>
                  </a:lnTo>
                  <a:lnTo>
                    <a:pt x="1168" y="420"/>
                  </a:lnTo>
                  <a:lnTo>
                    <a:pt x="1182" y="414"/>
                  </a:lnTo>
                  <a:lnTo>
                    <a:pt x="1200" y="406"/>
                  </a:lnTo>
                  <a:lnTo>
                    <a:pt x="1218" y="396"/>
                  </a:lnTo>
                  <a:lnTo>
                    <a:pt x="1236" y="388"/>
                  </a:lnTo>
                  <a:lnTo>
                    <a:pt x="1254" y="382"/>
                  </a:lnTo>
                  <a:lnTo>
                    <a:pt x="1270" y="376"/>
                  </a:lnTo>
                  <a:lnTo>
                    <a:pt x="1286" y="368"/>
                  </a:lnTo>
                  <a:lnTo>
                    <a:pt x="1304" y="362"/>
                  </a:lnTo>
                  <a:lnTo>
                    <a:pt x="1328" y="354"/>
                  </a:lnTo>
                  <a:lnTo>
                    <a:pt x="1354" y="344"/>
                  </a:lnTo>
                  <a:lnTo>
                    <a:pt x="1380" y="332"/>
                  </a:lnTo>
                  <a:lnTo>
                    <a:pt x="1406" y="318"/>
                  </a:lnTo>
                  <a:lnTo>
                    <a:pt x="1432" y="304"/>
                  </a:lnTo>
                  <a:lnTo>
                    <a:pt x="1460" y="290"/>
                  </a:lnTo>
                  <a:lnTo>
                    <a:pt x="1488" y="278"/>
                  </a:lnTo>
                  <a:lnTo>
                    <a:pt x="1516" y="268"/>
                  </a:lnTo>
                  <a:lnTo>
                    <a:pt x="1556" y="258"/>
                  </a:lnTo>
                  <a:lnTo>
                    <a:pt x="1608" y="242"/>
                  </a:lnTo>
                  <a:lnTo>
                    <a:pt x="1684" y="214"/>
                  </a:lnTo>
                  <a:lnTo>
                    <a:pt x="1710" y="204"/>
                  </a:lnTo>
                  <a:lnTo>
                    <a:pt x="1722" y="200"/>
                  </a:lnTo>
                  <a:lnTo>
                    <a:pt x="1736" y="198"/>
                  </a:lnTo>
                  <a:lnTo>
                    <a:pt x="1746" y="196"/>
                  </a:lnTo>
                  <a:lnTo>
                    <a:pt x="1760" y="194"/>
                  </a:lnTo>
                  <a:lnTo>
                    <a:pt x="1794" y="182"/>
                  </a:lnTo>
                  <a:lnTo>
                    <a:pt x="1830" y="168"/>
                  </a:lnTo>
                  <a:lnTo>
                    <a:pt x="1852" y="158"/>
                  </a:lnTo>
                  <a:lnTo>
                    <a:pt x="1870" y="148"/>
                  </a:lnTo>
                  <a:lnTo>
                    <a:pt x="1878" y="146"/>
                  </a:lnTo>
                  <a:lnTo>
                    <a:pt x="1890" y="144"/>
                  </a:lnTo>
                  <a:lnTo>
                    <a:pt x="1906" y="140"/>
                  </a:lnTo>
                  <a:lnTo>
                    <a:pt x="1924" y="134"/>
                  </a:lnTo>
                  <a:lnTo>
                    <a:pt x="1946" y="124"/>
                  </a:lnTo>
                  <a:lnTo>
                    <a:pt x="1972" y="118"/>
                  </a:lnTo>
                  <a:lnTo>
                    <a:pt x="2002" y="114"/>
                  </a:lnTo>
                  <a:lnTo>
                    <a:pt x="2026" y="112"/>
                  </a:lnTo>
                  <a:lnTo>
                    <a:pt x="2038" y="110"/>
                  </a:lnTo>
                  <a:lnTo>
                    <a:pt x="2048" y="106"/>
                  </a:lnTo>
                  <a:lnTo>
                    <a:pt x="2056" y="100"/>
                  </a:lnTo>
                  <a:lnTo>
                    <a:pt x="2064" y="92"/>
                  </a:lnTo>
                  <a:lnTo>
                    <a:pt x="2080" y="76"/>
                  </a:lnTo>
                  <a:lnTo>
                    <a:pt x="2096" y="62"/>
                  </a:lnTo>
                  <a:lnTo>
                    <a:pt x="2114" y="52"/>
                  </a:lnTo>
                  <a:lnTo>
                    <a:pt x="2132" y="42"/>
                  </a:lnTo>
                  <a:lnTo>
                    <a:pt x="2146" y="36"/>
                  </a:lnTo>
                  <a:lnTo>
                    <a:pt x="2160" y="32"/>
                  </a:lnTo>
                  <a:lnTo>
                    <a:pt x="2188" y="28"/>
                  </a:lnTo>
                  <a:lnTo>
                    <a:pt x="2204" y="26"/>
                  </a:lnTo>
                  <a:lnTo>
                    <a:pt x="2218" y="22"/>
                  </a:lnTo>
                  <a:lnTo>
                    <a:pt x="2242" y="12"/>
                  </a:lnTo>
                  <a:lnTo>
                    <a:pt x="2254" y="6"/>
                  </a:lnTo>
                  <a:lnTo>
                    <a:pt x="2266" y="2"/>
                  </a:lnTo>
                  <a:lnTo>
                    <a:pt x="2280" y="0"/>
                  </a:lnTo>
                  <a:lnTo>
                    <a:pt x="2292" y="0"/>
                  </a:lnTo>
                </a:path>
              </a:pathLst>
            </a:custGeom>
            <a:noFill/>
            <a:ln w="25400">
              <a:solidFill>
                <a:srgbClr val="FD341F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0" name="Freeform 181"/>
            <p:cNvSpPr>
              <a:spLocks/>
            </p:cNvSpPr>
            <p:nvPr/>
          </p:nvSpPr>
          <p:spPr bwMode="auto">
            <a:xfrm>
              <a:off x="1764" y="2324"/>
              <a:ext cx="2294" cy="886"/>
            </a:xfrm>
            <a:custGeom>
              <a:avLst/>
              <a:gdLst>
                <a:gd name="T0" fmla="*/ 64 w 2294"/>
                <a:gd name="T1" fmla="*/ 856 h 886"/>
                <a:gd name="T2" fmla="*/ 90 w 2294"/>
                <a:gd name="T3" fmla="*/ 848 h 886"/>
                <a:gd name="T4" fmla="*/ 118 w 2294"/>
                <a:gd name="T5" fmla="*/ 840 h 886"/>
                <a:gd name="T6" fmla="*/ 142 w 2294"/>
                <a:gd name="T7" fmla="*/ 828 h 886"/>
                <a:gd name="T8" fmla="*/ 172 w 2294"/>
                <a:gd name="T9" fmla="*/ 810 h 886"/>
                <a:gd name="T10" fmla="*/ 200 w 2294"/>
                <a:gd name="T11" fmla="*/ 802 h 886"/>
                <a:gd name="T12" fmla="*/ 254 w 2294"/>
                <a:gd name="T13" fmla="*/ 780 h 886"/>
                <a:gd name="T14" fmla="*/ 278 w 2294"/>
                <a:gd name="T15" fmla="*/ 772 h 886"/>
                <a:gd name="T16" fmla="*/ 306 w 2294"/>
                <a:gd name="T17" fmla="*/ 760 h 886"/>
                <a:gd name="T18" fmla="*/ 342 w 2294"/>
                <a:gd name="T19" fmla="*/ 750 h 886"/>
                <a:gd name="T20" fmla="*/ 376 w 2294"/>
                <a:gd name="T21" fmla="*/ 736 h 886"/>
                <a:gd name="T22" fmla="*/ 432 w 2294"/>
                <a:gd name="T23" fmla="*/ 716 h 886"/>
                <a:gd name="T24" fmla="*/ 506 w 2294"/>
                <a:gd name="T25" fmla="*/ 688 h 886"/>
                <a:gd name="T26" fmla="*/ 554 w 2294"/>
                <a:gd name="T27" fmla="*/ 672 h 886"/>
                <a:gd name="T28" fmla="*/ 630 w 2294"/>
                <a:gd name="T29" fmla="*/ 642 h 886"/>
                <a:gd name="T30" fmla="*/ 678 w 2294"/>
                <a:gd name="T31" fmla="*/ 632 h 886"/>
                <a:gd name="T32" fmla="*/ 710 w 2294"/>
                <a:gd name="T33" fmla="*/ 616 h 886"/>
                <a:gd name="T34" fmla="*/ 744 w 2294"/>
                <a:gd name="T35" fmla="*/ 600 h 886"/>
                <a:gd name="T36" fmla="*/ 768 w 2294"/>
                <a:gd name="T37" fmla="*/ 588 h 886"/>
                <a:gd name="T38" fmla="*/ 852 w 2294"/>
                <a:gd name="T39" fmla="*/ 562 h 886"/>
                <a:gd name="T40" fmla="*/ 928 w 2294"/>
                <a:gd name="T41" fmla="*/ 524 h 886"/>
                <a:gd name="T42" fmla="*/ 966 w 2294"/>
                <a:gd name="T43" fmla="*/ 512 h 886"/>
                <a:gd name="T44" fmla="*/ 1026 w 2294"/>
                <a:gd name="T45" fmla="*/ 488 h 886"/>
                <a:gd name="T46" fmla="*/ 1052 w 2294"/>
                <a:gd name="T47" fmla="*/ 484 h 886"/>
                <a:gd name="T48" fmla="*/ 1098 w 2294"/>
                <a:gd name="T49" fmla="*/ 474 h 886"/>
                <a:gd name="T50" fmla="*/ 1132 w 2294"/>
                <a:gd name="T51" fmla="*/ 458 h 886"/>
                <a:gd name="T52" fmla="*/ 1218 w 2294"/>
                <a:gd name="T53" fmla="*/ 426 h 886"/>
                <a:gd name="T54" fmla="*/ 1256 w 2294"/>
                <a:gd name="T55" fmla="*/ 406 h 886"/>
                <a:gd name="T56" fmla="*/ 1274 w 2294"/>
                <a:gd name="T57" fmla="*/ 402 h 886"/>
                <a:gd name="T58" fmla="*/ 1298 w 2294"/>
                <a:gd name="T59" fmla="*/ 394 h 886"/>
                <a:gd name="T60" fmla="*/ 1342 w 2294"/>
                <a:gd name="T61" fmla="*/ 382 h 886"/>
                <a:gd name="T62" fmla="*/ 1376 w 2294"/>
                <a:gd name="T63" fmla="*/ 378 h 886"/>
                <a:gd name="T64" fmla="*/ 1416 w 2294"/>
                <a:gd name="T65" fmla="*/ 366 h 886"/>
                <a:gd name="T66" fmla="*/ 1502 w 2294"/>
                <a:gd name="T67" fmla="*/ 340 h 886"/>
                <a:gd name="T68" fmla="*/ 1534 w 2294"/>
                <a:gd name="T69" fmla="*/ 318 h 886"/>
                <a:gd name="T70" fmla="*/ 1566 w 2294"/>
                <a:gd name="T71" fmla="*/ 306 h 886"/>
                <a:gd name="T72" fmla="*/ 1618 w 2294"/>
                <a:gd name="T73" fmla="*/ 286 h 886"/>
                <a:gd name="T74" fmla="*/ 1666 w 2294"/>
                <a:gd name="T75" fmla="*/ 264 h 886"/>
                <a:gd name="T76" fmla="*/ 1700 w 2294"/>
                <a:gd name="T77" fmla="*/ 252 h 886"/>
                <a:gd name="T78" fmla="*/ 1832 w 2294"/>
                <a:gd name="T79" fmla="*/ 198 h 886"/>
                <a:gd name="T80" fmla="*/ 1864 w 2294"/>
                <a:gd name="T81" fmla="*/ 176 h 886"/>
                <a:gd name="T82" fmla="*/ 1892 w 2294"/>
                <a:gd name="T83" fmla="*/ 156 h 886"/>
                <a:gd name="T84" fmla="*/ 1928 w 2294"/>
                <a:gd name="T85" fmla="*/ 146 h 886"/>
                <a:gd name="T86" fmla="*/ 1956 w 2294"/>
                <a:gd name="T87" fmla="*/ 142 h 886"/>
                <a:gd name="T88" fmla="*/ 1986 w 2294"/>
                <a:gd name="T89" fmla="*/ 124 h 886"/>
                <a:gd name="T90" fmla="*/ 2002 w 2294"/>
                <a:gd name="T91" fmla="*/ 110 h 886"/>
                <a:gd name="T92" fmla="*/ 2020 w 2294"/>
                <a:gd name="T93" fmla="*/ 100 h 886"/>
                <a:gd name="T94" fmla="*/ 2044 w 2294"/>
                <a:gd name="T95" fmla="*/ 94 h 886"/>
                <a:gd name="T96" fmla="*/ 2076 w 2294"/>
                <a:gd name="T97" fmla="*/ 88 h 886"/>
                <a:gd name="T98" fmla="*/ 2112 w 2294"/>
                <a:gd name="T99" fmla="*/ 70 h 886"/>
                <a:gd name="T100" fmla="*/ 2150 w 2294"/>
                <a:gd name="T101" fmla="*/ 54 h 886"/>
                <a:gd name="T102" fmla="*/ 2178 w 2294"/>
                <a:gd name="T103" fmla="*/ 42 h 886"/>
                <a:gd name="T104" fmla="*/ 2212 w 2294"/>
                <a:gd name="T105" fmla="*/ 24 h 886"/>
                <a:gd name="T106" fmla="*/ 2294 w 2294"/>
                <a:gd name="T107" fmla="*/ 0 h 8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294"/>
                <a:gd name="T163" fmla="*/ 0 h 886"/>
                <a:gd name="T164" fmla="*/ 2294 w 2294"/>
                <a:gd name="T165" fmla="*/ 886 h 8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294" h="886">
                  <a:moveTo>
                    <a:pt x="0" y="886"/>
                  </a:moveTo>
                  <a:lnTo>
                    <a:pt x="0" y="886"/>
                  </a:lnTo>
                  <a:lnTo>
                    <a:pt x="48" y="864"/>
                  </a:lnTo>
                  <a:lnTo>
                    <a:pt x="64" y="856"/>
                  </a:lnTo>
                  <a:lnTo>
                    <a:pt x="76" y="854"/>
                  </a:lnTo>
                  <a:lnTo>
                    <a:pt x="84" y="852"/>
                  </a:lnTo>
                  <a:lnTo>
                    <a:pt x="90" y="848"/>
                  </a:lnTo>
                  <a:lnTo>
                    <a:pt x="98" y="844"/>
                  </a:lnTo>
                  <a:lnTo>
                    <a:pt x="108" y="842"/>
                  </a:lnTo>
                  <a:lnTo>
                    <a:pt x="118" y="840"/>
                  </a:lnTo>
                  <a:lnTo>
                    <a:pt x="126" y="836"/>
                  </a:lnTo>
                  <a:lnTo>
                    <a:pt x="134" y="832"/>
                  </a:lnTo>
                  <a:lnTo>
                    <a:pt x="142" y="828"/>
                  </a:lnTo>
                  <a:lnTo>
                    <a:pt x="150" y="824"/>
                  </a:lnTo>
                  <a:lnTo>
                    <a:pt x="158" y="818"/>
                  </a:lnTo>
                  <a:lnTo>
                    <a:pt x="168" y="812"/>
                  </a:lnTo>
                  <a:lnTo>
                    <a:pt x="172" y="810"/>
                  </a:lnTo>
                  <a:lnTo>
                    <a:pt x="178" y="810"/>
                  </a:lnTo>
                  <a:lnTo>
                    <a:pt x="188" y="808"/>
                  </a:lnTo>
                  <a:lnTo>
                    <a:pt x="200" y="802"/>
                  </a:lnTo>
                  <a:lnTo>
                    <a:pt x="222" y="792"/>
                  </a:lnTo>
                  <a:lnTo>
                    <a:pt x="238" y="784"/>
                  </a:lnTo>
                  <a:lnTo>
                    <a:pt x="254" y="780"/>
                  </a:lnTo>
                  <a:lnTo>
                    <a:pt x="262" y="778"/>
                  </a:lnTo>
                  <a:lnTo>
                    <a:pt x="270" y="776"/>
                  </a:lnTo>
                  <a:lnTo>
                    <a:pt x="278" y="772"/>
                  </a:lnTo>
                  <a:lnTo>
                    <a:pt x="286" y="768"/>
                  </a:lnTo>
                  <a:lnTo>
                    <a:pt x="296" y="766"/>
                  </a:lnTo>
                  <a:lnTo>
                    <a:pt x="306" y="760"/>
                  </a:lnTo>
                  <a:lnTo>
                    <a:pt x="318" y="756"/>
                  </a:lnTo>
                  <a:lnTo>
                    <a:pt x="330" y="754"/>
                  </a:lnTo>
                  <a:lnTo>
                    <a:pt x="342" y="750"/>
                  </a:lnTo>
                  <a:lnTo>
                    <a:pt x="352" y="746"/>
                  </a:lnTo>
                  <a:lnTo>
                    <a:pt x="362" y="740"/>
                  </a:lnTo>
                  <a:lnTo>
                    <a:pt x="376" y="736"/>
                  </a:lnTo>
                  <a:lnTo>
                    <a:pt x="394" y="732"/>
                  </a:lnTo>
                  <a:lnTo>
                    <a:pt x="410" y="724"/>
                  </a:lnTo>
                  <a:lnTo>
                    <a:pt x="422" y="720"/>
                  </a:lnTo>
                  <a:lnTo>
                    <a:pt x="432" y="716"/>
                  </a:lnTo>
                  <a:lnTo>
                    <a:pt x="448" y="712"/>
                  </a:lnTo>
                  <a:lnTo>
                    <a:pt x="468" y="706"/>
                  </a:lnTo>
                  <a:lnTo>
                    <a:pt x="506" y="688"/>
                  </a:lnTo>
                  <a:lnTo>
                    <a:pt x="532" y="678"/>
                  </a:lnTo>
                  <a:lnTo>
                    <a:pt x="554" y="672"/>
                  </a:lnTo>
                  <a:lnTo>
                    <a:pt x="588" y="660"/>
                  </a:lnTo>
                  <a:lnTo>
                    <a:pt x="620" y="646"/>
                  </a:lnTo>
                  <a:lnTo>
                    <a:pt x="630" y="642"/>
                  </a:lnTo>
                  <a:lnTo>
                    <a:pt x="640" y="638"/>
                  </a:lnTo>
                  <a:lnTo>
                    <a:pt x="664" y="634"/>
                  </a:lnTo>
                  <a:lnTo>
                    <a:pt x="678" y="632"/>
                  </a:lnTo>
                  <a:lnTo>
                    <a:pt x="692" y="628"/>
                  </a:lnTo>
                  <a:lnTo>
                    <a:pt x="702" y="624"/>
                  </a:lnTo>
                  <a:lnTo>
                    <a:pt x="710" y="616"/>
                  </a:lnTo>
                  <a:lnTo>
                    <a:pt x="714" y="612"/>
                  </a:lnTo>
                  <a:lnTo>
                    <a:pt x="718" y="610"/>
                  </a:lnTo>
                  <a:lnTo>
                    <a:pt x="732" y="606"/>
                  </a:lnTo>
                  <a:lnTo>
                    <a:pt x="744" y="600"/>
                  </a:lnTo>
                  <a:lnTo>
                    <a:pt x="752" y="596"/>
                  </a:lnTo>
                  <a:lnTo>
                    <a:pt x="758" y="592"/>
                  </a:lnTo>
                  <a:lnTo>
                    <a:pt x="768" y="588"/>
                  </a:lnTo>
                  <a:lnTo>
                    <a:pt x="794" y="582"/>
                  </a:lnTo>
                  <a:lnTo>
                    <a:pt x="830" y="570"/>
                  </a:lnTo>
                  <a:lnTo>
                    <a:pt x="852" y="562"/>
                  </a:lnTo>
                  <a:lnTo>
                    <a:pt x="876" y="550"/>
                  </a:lnTo>
                  <a:lnTo>
                    <a:pt x="912" y="532"/>
                  </a:lnTo>
                  <a:lnTo>
                    <a:pt x="928" y="524"/>
                  </a:lnTo>
                  <a:lnTo>
                    <a:pt x="940" y="522"/>
                  </a:lnTo>
                  <a:lnTo>
                    <a:pt x="954" y="518"/>
                  </a:lnTo>
                  <a:lnTo>
                    <a:pt x="966" y="512"/>
                  </a:lnTo>
                  <a:lnTo>
                    <a:pt x="996" y="500"/>
                  </a:lnTo>
                  <a:lnTo>
                    <a:pt x="1016" y="490"/>
                  </a:lnTo>
                  <a:lnTo>
                    <a:pt x="1026" y="488"/>
                  </a:lnTo>
                  <a:lnTo>
                    <a:pt x="1034" y="488"/>
                  </a:lnTo>
                  <a:lnTo>
                    <a:pt x="1044" y="486"/>
                  </a:lnTo>
                  <a:lnTo>
                    <a:pt x="1052" y="484"/>
                  </a:lnTo>
                  <a:lnTo>
                    <a:pt x="1062" y="480"/>
                  </a:lnTo>
                  <a:lnTo>
                    <a:pt x="1074" y="476"/>
                  </a:lnTo>
                  <a:lnTo>
                    <a:pt x="1098" y="474"/>
                  </a:lnTo>
                  <a:lnTo>
                    <a:pt x="1108" y="470"/>
                  </a:lnTo>
                  <a:lnTo>
                    <a:pt x="1118" y="466"/>
                  </a:lnTo>
                  <a:lnTo>
                    <a:pt x="1132" y="458"/>
                  </a:lnTo>
                  <a:lnTo>
                    <a:pt x="1148" y="452"/>
                  </a:lnTo>
                  <a:lnTo>
                    <a:pt x="1188" y="436"/>
                  </a:lnTo>
                  <a:lnTo>
                    <a:pt x="1218" y="426"/>
                  </a:lnTo>
                  <a:lnTo>
                    <a:pt x="1230" y="420"/>
                  </a:lnTo>
                  <a:lnTo>
                    <a:pt x="1240" y="414"/>
                  </a:lnTo>
                  <a:lnTo>
                    <a:pt x="1256" y="406"/>
                  </a:lnTo>
                  <a:lnTo>
                    <a:pt x="1262" y="404"/>
                  </a:lnTo>
                  <a:lnTo>
                    <a:pt x="1268" y="404"/>
                  </a:lnTo>
                  <a:lnTo>
                    <a:pt x="1274" y="402"/>
                  </a:lnTo>
                  <a:lnTo>
                    <a:pt x="1282" y="400"/>
                  </a:lnTo>
                  <a:lnTo>
                    <a:pt x="1290" y="396"/>
                  </a:lnTo>
                  <a:lnTo>
                    <a:pt x="1298" y="394"/>
                  </a:lnTo>
                  <a:lnTo>
                    <a:pt x="1312" y="392"/>
                  </a:lnTo>
                  <a:lnTo>
                    <a:pt x="1322" y="388"/>
                  </a:lnTo>
                  <a:lnTo>
                    <a:pt x="1332" y="386"/>
                  </a:lnTo>
                  <a:lnTo>
                    <a:pt x="1342" y="382"/>
                  </a:lnTo>
                  <a:lnTo>
                    <a:pt x="1362" y="380"/>
                  </a:lnTo>
                  <a:lnTo>
                    <a:pt x="1368" y="380"/>
                  </a:lnTo>
                  <a:lnTo>
                    <a:pt x="1376" y="378"/>
                  </a:lnTo>
                  <a:lnTo>
                    <a:pt x="1392" y="370"/>
                  </a:lnTo>
                  <a:lnTo>
                    <a:pt x="1402" y="368"/>
                  </a:lnTo>
                  <a:lnTo>
                    <a:pt x="1416" y="366"/>
                  </a:lnTo>
                  <a:lnTo>
                    <a:pt x="1440" y="362"/>
                  </a:lnTo>
                  <a:lnTo>
                    <a:pt x="1472" y="352"/>
                  </a:lnTo>
                  <a:lnTo>
                    <a:pt x="1502" y="340"/>
                  </a:lnTo>
                  <a:lnTo>
                    <a:pt x="1514" y="334"/>
                  </a:lnTo>
                  <a:lnTo>
                    <a:pt x="1522" y="328"/>
                  </a:lnTo>
                  <a:lnTo>
                    <a:pt x="1534" y="318"/>
                  </a:lnTo>
                  <a:lnTo>
                    <a:pt x="1546" y="312"/>
                  </a:lnTo>
                  <a:lnTo>
                    <a:pt x="1556" y="308"/>
                  </a:lnTo>
                  <a:lnTo>
                    <a:pt x="1566" y="306"/>
                  </a:lnTo>
                  <a:lnTo>
                    <a:pt x="1588" y="300"/>
                  </a:lnTo>
                  <a:lnTo>
                    <a:pt x="1604" y="292"/>
                  </a:lnTo>
                  <a:lnTo>
                    <a:pt x="1618" y="286"/>
                  </a:lnTo>
                  <a:lnTo>
                    <a:pt x="1644" y="270"/>
                  </a:lnTo>
                  <a:lnTo>
                    <a:pt x="1656" y="266"/>
                  </a:lnTo>
                  <a:lnTo>
                    <a:pt x="1666" y="264"/>
                  </a:lnTo>
                  <a:lnTo>
                    <a:pt x="1674" y="264"/>
                  </a:lnTo>
                  <a:lnTo>
                    <a:pt x="1680" y="262"/>
                  </a:lnTo>
                  <a:lnTo>
                    <a:pt x="1700" y="252"/>
                  </a:lnTo>
                  <a:lnTo>
                    <a:pt x="1768" y="226"/>
                  </a:lnTo>
                  <a:lnTo>
                    <a:pt x="1808" y="210"/>
                  </a:lnTo>
                  <a:lnTo>
                    <a:pt x="1824" y="204"/>
                  </a:lnTo>
                  <a:lnTo>
                    <a:pt x="1832" y="198"/>
                  </a:lnTo>
                  <a:lnTo>
                    <a:pt x="1842" y="190"/>
                  </a:lnTo>
                  <a:lnTo>
                    <a:pt x="1852" y="184"/>
                  </a:lnTo>
                  <a:lnTo>
                    <a:pt x="1864" y="176"/>
                  </a:lnTo>
                  <a:lnTo>
                    <a:pt x="1874" y="170"/>
                  </a:lnTo>
                  <a:lnTo>
                    <a:pt x="1882" y="162"/>
                  </a:lnTo>
                  <a:lnTo>
                    <a:pt x="1892" y="156"/>
                  </a:lnTo>
                  <a:lnTo>
                    <a:pt x="1902" y="150"/>
                  </a:lnTo>
                  <a:lnTo>
                    <a:pt x="1914" y="148"/>
                  </a:lnTo>
                  <a:lnTo>
                    <a:pt x="1928" y="146"/>
                  </a:lnTo>
                  <a:lnTo>
                    <a:pt x="1938" y="144"/>
                  </a:lnTo>
                  <a:lnTo>
                    <a:pt x="1948" y="142"/>
                  </a:lnTo>
                  <a:lnTo>
                    <a:pt x="1956" y="142"/>
                  </a:lnTo>
                  <a:lnTo>
                    <a:pt x="1964" y="140"/>
                  </a:lnTo>
                  <a:lnTo>
                    <a:pt x="1974" y="136"/>
                  </a:lnTo>
                  <a:lnTo>
                    <a:pt x="1980" y="130"/>
                  </a:lnTo>
                  <a:lnTo>
                    <a:pt x="1986" y="124"/>
                  </a:lnTo>
                  <a:lnTo>
                    <a:pt x="1992" y="116"/>
                  </a:lnTo>
                  <a:lnTo>
                    <a:pt x="1998" y="112"/>
                  </a:lnTo>
                  <a:lnTo>
                    <a:pt x="2002" y="110"/>
                  </a:lnTo>
                  <a:lnTo>
                    <a:pt x="2010" y="108"/>
                  </a:lnTo>
                  <a:lnTo>
                    <a:pt x="2014" y="104"/>
                  </a:lnTo>
                  <a:lnTo>
                    <a:pt x="2020" y="100"/>
                  </a:lnTo>
                  <a:lnTo>
                    <a:pt x="2026" y="98"/>
                  </a:lnTo>
                  <a:lnTo>
                    <a:pt x="2034" y="96"/>
                  </a:lnTo>
                  <a:lnTo>
                    <a:pt x="2044" y="94"/>
                  </a:lnTo>
                  <a:lnTo>
                    <a:pt x="2054" y="90"/>
                  </a:lnTo>
                  <a:lnTo>
                    <a:pt x="2064" y="88"/>
                  </a:lnTo>
                  <a:lnTo>
                    <a:pt x="2076" y="88"/>
                  </a:lnTo>
                  <a:lnTo>
                    <a:pt x="2088" y="84"/>
                  </a:lnTo>
                  <a:lnTo>
                    <a:pt x="2102" y="78"/>
                  </a:lnTo>
                  <a:lnTo>
                    <a:pt x="2112" y="70"/>
                  </a:lnTo>
                  <a:lnTo>
                    <a:pt x="2124" y="62"/>
                  </a:lnTo>
                  <a:lnTo>
                    <a:pt x="2134" y="58"/>
                  </a:lnTo>
                  <a:lnTo>
                    <a:pt x="2150" y="54"/>
                  </a:lnTo>
                  <a:lnTo>
                    <a:pt x="2162" y="48"/>
                  </a:lnTo>
                  <a:lnTo>
                    <a:pt x="2170" y="44"/>
                  </a:lnTo>
                  <a:lnTo>
                    <a:pt x="2178" y="42"/>
                  </a:lnTo>
                  <a:lnTo>
                    <a:pt x="2186" y="40"/>
                  </a:lnTo>
                  <a:lnTo>
                    <a:pt x="2194" y="34"/>
                  </a:lnTo>
                  <a:lnTo>
                    <a:pt x="2204" y="28"/>
                  </a:lnTo>
                  <a:lnTo>
                    <a:pt x="2212" y="24"/>
                  </a:lnTo>
                  <a:lnTo>
                    <a:pt x="2248" y="12"/>
                  </a:lnTo>
                  <a:lnTo>
                    <a:pt x="2274" y="4"/>
                  </a:lnTo>
                  <a:lnTo>
                    <a:pt x="2294" y="0"/>
                  </a:lnTo>
                </a:path>
              </a:pathLst>
            </a:custGeom>
            <a:noFill/>
            <a:ln w="254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1" name="Rectangle 182"/>
            <p:cNvSpPr>
              <a:spLocks noChangeArrowheads="1"/>
            </p:cNvSpPr>
            <p:nvPr/>
          </p:nvSpPr>
          <p:spPr bwMode="auto">
            <a:xfrm>
              <a:off x="1756" y="1742"/>
              <a:ext cx="2302" cy="1476"/>
            </a:xfrm>
            <a:prstGeom prst="rect">
              <a:avLst/>
            </a:prstGeom>
            <a:noFill/>
            <a:ln w="16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2" name="Line 183"/>
            <p:cNvSpPr>
              <a:spLocks noChangeShapeType="1"/>
            </p:cNvSpPr>
            <p:nvPr/>
          </p:nvSpPr>
          <p:spPr bwMode="auto">
            <a:xfrm>
              <a:off x="1694" y="2962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3" name="Line 184"/>
            <p:cNvSpPr>
              <a:spLocks noChangeShapeType="1"/>
            </p:cNvSpPr>
            <p:nvPr/>
          </p:nvSpPr>
          <p:spPr bwMode="auto">
            <a:xfrm>
              <a:off x="1694" y="2718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4" name="Rectangle 185"/>
            <p:cNvSpPr>
              <a:spLocks noChangeArrowheads="1"/>
            </p:cNvSpPr>
            <p:nvPr/>
          </p:nvSpPr>
          <p:spPr bwMode="auto">
            <a:xfrm>
              <a:off x="1566" y="2666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10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85" name="Line 186"/>
            <p:cNvSpPr>
              <a:spLocks noChangeShapeType="1"/>
            </p:cNvSpPr>
            <p:nvPr/>
          </p:nvSpPr>
          <p:spPr bwMode="auto">
            <a:xfrm>
              <a:off x="1694" y="2474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6" name="Line 187"/>
            <p:cNvSpPr>
              <a:spLocks noChangeShapeType="1"/>
            </p:cNvSpPr>
            <p:nvPr/>
          </p:nvSpPr>
          <p:spPr bwMode="auto">
            <a:xfrm>
              <a:off x="1694" y="2230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9287" name="Rectangle 188"/>
            <p:cNvSpPr>
              <a:spLocks noChangeArrowheads="1"/>
            </p:cNvSpPr>
            <p:nvPr/>
          </p:nvSpPr>
          <p:spPr bwMode="auto">
            <a:xfrm>
              <a:off x="1566" y="2176"/>
              <a:ext cx="71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latin typeface="Verdana" pitchFamily="34" charset="0"/>
                </a:rPr>
                <a:t>20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288" name="Line 189"/>
            <p:cNvSpPr>
              <a:spLocks noChangeShapeType="1"/>
            </p:cNvSpPr>
            <p:nvPr/>
          </p:nvSpPr>
          <p:spPr bwMode="auto">
            <a:xfrm>
              <a:off x="1694" y="1986"/>
              <a:ext cx="64" cy="1"/>
            </a:xfrm>
            <a:prstGeom prst="line">
              <a:avLst/>
            </a:prstGeom>
            <a:noFill/>
            <a:ln w="6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9224" name="Rectangle 8"/>
          <p:cNvSpPr>
            <a:spLocks/>
          </p:cNvSpPr>
          <p:nvPr/>
        </p:nvSpPr>
        <p:spPr bwMode="auto">
          <a:xfrm rot="16200000">
            <a:off x="-868396" y="3429000"/>
            <a:ext cx="338092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Patients </a:t>
            </a:r>
            <a:r>
              <a:rPr lang="en-GB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withCV</a:t>
            </a:r>
            <a:r>
              <a:rPr lang="en-US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death </a:t>
            </a:r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(%)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9225" name="Rectangle 36"/>
          <p:cNvSpPr>
            <a:spLocks noChangeArrowheads="1"/>
          </p:cNvSpPr>
          <p:nvPr/>
        </p:nvSpPr>
        <p:spPr bwMode="auto">
          <a:xfrm>
            <a:off x="1039813" y="5486400"/>
            <a:ext cx="28463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HR, 0.91; 95% </a:t>
            </a:r>
            <a:r>
              <a:rPr lang="en-US" sz="900" dirty="0" err="1">
                <a:solidFill>
                  <a:schemeClr val="bg1"/>
                </a:solidFill>
                <a:latin typeface="Verdana" pitchFamily="34" charset="0"/>
              </a:rPr>
              <a:t>Cl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, 0.80</a:t>
            </a:r>
            <a:r>
              <a:rPr lang="en-US" sz="900" dirty="0">
                <a:solidFill>
                  <a:schemeClr val="bg1"/>
                </a:solidFill>
              </a:rPr>
              <a:t>–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1.03; </a:t>
            </a:r>
            <a:r>
              <a:rPr lang="en-US" sz="900" i="1" dirty="0">
                <a:solidFill>
                  <a:schemeClr val="bg1"/>
                </a:solidFill>
                <a:latin typeface="Verdana" pitchFamily="34" charset="0"/>
              </a:rPr>
              <a:t>p</a:t>
            </a:r>
            <a:r>
              <a:rPr lang="en-US" sz="900" dirty="0">
                <a:solidFill>
                  <a:schemeClr val="bg1"/>
                </a:solidFill>
                <a:latin typeface="Verdana" pitchFamily="34" charset="0"/>
              </a:rPr>
              <a:t>=0.128.</a:t>
            </a:r>
            <a:endParaRPr lang="en-GB" sz="900" dirty="0">
              <a:solidFill>
                <a:schemeClr val="bg1"/>
              </a:solidFill>
              <a:latin typeface="Verdana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6" name="Rectangle 117"/>
          <p:cNvSpPr>
            <a:spLocks noChangeArrowheads="1"/>
          </p:cNvSpPr>
          <p:nvPr/>
        </p:nvSpPr>
        <p:spPr bwMode="auto">
          <a:xfrm>
            <a:off x="2819400" y="2314575"/>
            <a:ext cx="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nl-NL" sz="1000"/>
          </a:p>
        </p:txBody>
      </p:sp>
      <p:sp>
        <p:nvSpPr>
          <p:cNvPr id="9227" name="Rectangle 8"/>
          <p:cNvSpPr>
            <a:spLocks/>
          </p:cNvSpPr>
          <p:nvPr/>
        </p:nvSpPr>
        <p:spPr bwMode="auto">
          <a:xfrm>
            <a:off x="7452320" y="4293096"/>
            <a:ext cx="83516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Placebo</a:t>
            </a:r>
          </a:p>
          <a:p>
            <a:r>
              <a:rPr lang="en-GB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(491 events)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9228" name="Rectangle 8"/>
          <p:cNvSpPr>
            <a:spLocks/>
          </p:cNvSpPr>
          <p:nvPr/>
        </p:nvSpPr>
        <p:spPr bwMode="auto">
          <a:xfrm>
            <a:off x="7380312" y="4941168"/>
            <a:ext cx="835025" cy="3154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Ivabradine</a:t>
            </a:r>
            <a:endParaRPr lang="en-GB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r>
              <a:rPr lang="en-GB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(449 events</a:t>
            </a:r>
            <a:r>
              <a:rPr lang="en-GB" sz="105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)</a:t>
            </a:r>
            <a:endParaRPr lang="en-US" sz="10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76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/>
        </p:nvGraphicFramePr>
        <p:xfrm>
          <a:off x="762000" y="1268760"/>
          <a:ext cx="7783513" cy="4446842"/>
        </p:xfrm>
        <a:graphic>
          <a:graphicData uri="http://schemas.openxmlformats.org/drawingml/2006/table">
            <a:tbl>
              <a:tblPr/>
              <a:tblGrid>
                <a:gridCol w="2286000"/>
                <a:gridCol w="1600200"/>
                <a:gridCol w="1143000"/>
                <a:gridCol w="1676400"/>
                <a:gridCol w="1077913"/>
              </a:tblGrid>
              <a:tr h="293688">
                <a:tc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nl-NL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ヒラギノ角ゴ ProN W6" charset="0"/>
                        <a:cs typeface="ヒラギノ角ゴ ProN W6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Times New Roman" pitchFamily="18" charset="0"/>
                        </a:rPr>
                        <a:t>Ivabradine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ヒラギノ明朝 ProN W3" charset="0"/>
                        <a:cs typeface="ヒラギノ明朝 ProN W3" charset="0"/>
                        <a:sym typeface="Times New Roman" pitchFamily="18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group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Placebo 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group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Hazard ratio (95% CI)*</a:t>
                      </a: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Test for interaction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Times New Roman" pitchFamily="18" charset="0"/>
                        </a:rPr>
                        <a:t>Age</a:t>
                      </a:r>
                      <a:b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Times New Roman" pitchFamily="18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Times New Roman" pitchFamily="18" charset="0"/>
                        </a:rPr>
                        <a:t>&lt;65 years (n=4031)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≥65 years (n=2427)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407 (20.6%)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386 (30.5%)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527 (25.6%)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410 (33.9%)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0.76 (0.67–0.87)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0.89 (0.77–1.02)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=0.099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A9C0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Sex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/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Male (n=4970)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Female (n=1535)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624 (25.4%)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169 (21.7%)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725 (28.9%)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212 (28.0%)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0.84 (0.76–0.94)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0.74 (0.60–0.91)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=0.260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β blockers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/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No β-intake at randomization (n=685)</a:t>
                      </a:r>
                      <a:b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β-blocker intake at randomization (n=5820)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101 (29.4%)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692 (23.9%)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134 (39.3%)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803 (27.5%)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0.68 (0.52–0.88)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0.85 (0.76–0.94)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=0.103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38100" marR="0" lvl="0" indent="0" algn="l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Cause of HF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/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Non-ischemic (n=2087)</a:t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Ischemic (n=4418)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218  (21.3%)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575 (26.0%)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296 (27.9%)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641 (29.1%)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0.72 (0.60–0.85)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0.87 (0.78–0.97)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=0.059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NYHA class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NYHA class II (n=3169)</a:t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NYHA class III or IV (n=3334)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300 (18.9%)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493 (29.8%)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356 (22.5%)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580 (34.5%)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0.81 (0.69–0.94)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0.83 (0.74–0.94)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=0.793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Diabetes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No history of diabetes (n=4526)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History of diabetes (n=1979)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525 (23.2%)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268 (27.5%)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611 (27.1%)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326 (32.4%)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0.83 (0.74–0.93)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0.81 (0.69–0.95)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>
                          <a:tab pos="38100" algn="l"/>
                          <a:tab pos="482600" algn="l"/>
                          <a:tab pos="939800" algn="l"/>
                          <a:tab pos="1384300" algn="l"/>
                          <a:tab pos="1828800" algn="l"/>
                          <a:tab pos="2286000" algn="l"/>
                          <a:tab pos="2730500" algn="l"/>
                          <a:tab pos="3187700" algn="l"/>
                          <a:tab pos="3632200" algn="l"/>
                          <a:tab pos="4076700" algn="l"/>
                          <a:tab pos="4533900" algn="l"/>
                          <a:tab pos="4978400" algn="l"/>
                          <a:tab pos="5422900" algn="l"/>
                          <a:tab pos="5880100" algn="l"/>
                          <a:tab pos="6324600" algn="l"/>
                          <a:tab pos="6781800" algn="l"/>
                          <a:tab pos="7226300" algn="l"/>
                          <a:tab pos="7670800" algn="l"/>
                          <a:tab pos="8128000" algn="l"/>
                          <a:tab pos="8572500" algn="l"/>
                          <a:tab pos="9017000" algn="l"/>
                          <a:tab pos="9029700" algn="l"/>
                        </a:tabLst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Lucida Grande" charset="0"/>
                          <a:cs typeface="Lucida Grande" charset="0"/>
                          <a:sym typeface="Verdana" pitchFamily="34" charset="0"/>
                        </a:rPr>
                        <a:t>=0.861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Lucida Grande" charset="0"/>
                        <a:cs typeface="Lucida Grande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Hypertension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/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No history of hypertension (n=2191)</a:t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History of hypertension (n=4314)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274 (25.4%)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519 (24.0%)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330 (29.7%)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607 (28.2%)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0.81 (0.69–0.95)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0.83 (0.74–0.93)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=0.779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Baseline heart rate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/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  <a:t>&lt;77 bpm (n=3144)</a:t>
                      </a:r>
                      <a:b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明朝 ProN W3" charset="0"/>
                          <a:cs typeface="ヒラギノ明朝 ProN W3" charset="0"/>
                          <a:sym typeface="Verdana Bold" charset="0"/>
                        </a:rPr>
                      </a:b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≥77 bpm (n=3357)</a:t>
                      </a: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 Bold" charset="0"/>
                        <a:cs typeface="Verdana Bold" charset="0"/>
                        <a:sym typeface="Verdana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339 (21.4%)</a:t>
                      </a:r>
                      <a:b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454 (27.4%)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356 (22.8%)</a:t>
                      </a: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581 (34.2%)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0.93 (0.80–1.08)</a:t>
                      </a:r>
                      <a:b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</a:b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0.75 (0.67–0.85)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en-GB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=0.029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57150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 gridSpan="5">
                  <a:txBody>
                    <a:bodyPr/>
                    <a:lstStyle/>
                    <a:p>
                      <a:pPr marL="396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* 0.5–1.0, favors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ivabradine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 Bold" charset="0"/>
                          <a:cs typeface="Verdana Bold" charset="0"/>
                          <a:sym typeface="Verdana Bold" charset="0"/>
                        </a:rPr>
                        <a:t>; 1.0–1.5, favors placebo.                                                                                               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EF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8" name="Rectangle 124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382000" cy="1143000"/>
          </a:xfrm>
          <a:noFill/>
        </p:spPr>
        <p:txBody>
          <a:bodyPr rIns="132080"/>
          <a:lstStyle/>
          <a:p>
            <a:pPr lvl="0" eaLnBrk="1" hangingPunct="1"/>
            <a:r>
              <a:rPr lang="en-US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SHIFT: </a:t>
            </a:r>
            <a:r>
              <a:rPr lang="en-GB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Effect of treatment on primary composite endpoint in </a:t>
            </a:r>
            <a:r>
              <a:rPr lang="en-GB" sz="2400" b="1" dirty="0" err="1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prespecified</a:t>
            </a:r>
            <a:r>
              <a:rPr lang="en-GB" sz="2400" b="1" dirty="0" smtClean="0"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subgroups</a:t>
            </a:r>
            <a:r>
              <a:rPr lang="en-US" sz="2400" b="1" dirty="0" smtClean="0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</a:br>
            <a:endParaRPr lang="en-US" sz="2400" b="1" i="1" dirty="0" smtClean="0">
              <a:latin typeface="Verdana" pitchFamily="34" charset="0"/>
              <a:ea typeface="ヒラギノ角ゴ ProN W6" charset="0"/>
              <a:cs typeface="ヒラギノ角ゴ ProN W6" charset="0"/>
              <a:sym typeface="Verdana Bold Italic" charset="0"/>
            </a:endParaRPr>
          </a:p>
        </p:txBody>
      </p:sp>
      <p:sp>
        <p:nvSpPr>
          <p:cNvPr id="9" name="Rectangle 93"/>
          <p:cNvSpPr>
            <a:spLocks/>
          </p:cNvSpPr>
          <p:nvPr/>
        </p:nvSpPr>
        <p:spPr bwMode="auto">
          <a:xfrm>
            <a:off x="2946618" y="6471355"/>
            <a:ext cx="5994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buSzPct val="100000"/>
            </a:pPr>
            <a:r>
              <a:rPr lang="en-US" sz="11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Sw</a:t>
            </a:r>
            <a:r>
              <a:rPr lang="en-US" sz="1000" dirty="0" err="1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edberg</a:t>
            </a:r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K,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" pitchFamily="34" charset="0"/>
              </a:rPr>
              <a:t>e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t al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. </a:t>
            </a:r>
            <a:r>
              <a:rPr lang="en-US" sz="1000" i="1" dirty="0">
                <a:solidFill>
                  <a:schemeClr val="bg1"/>
                </a:solidFill>
                <a:latin typeface="Verdana" pitchFamily="34" charset="0"/>
                <a:ea typeface="Verdana Italic" charset="0"/>
                <a:cs typeface="Verdana Italic" charset="0"/>
                <a:sym typeface="Verdana Italic" charset="0"/>
              </a:rPr>
              <a:t>Lancet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2010;</a:t>
            </a:r>
            <a:r>
              <a:rPr lang="en-US" sz="1000" b="1" dirty="0">
                <a:solidFill>
                  <a:schemeClr val="bg1"/>
                </a:solidFill>
                <a:latin typeface="Verdana" pitchFamily="34" charset="0"/>
                <a:ea typeface="Verdana Bold" charset="0"/>
                <a:cs typeface="Verdana Bold" charset="0"/>
                <a:sym typeface="Verdana Bold" charset="0"/>
              </a:rPr>
              <a:t>376</a:t>
            </a:r>
            <a:r>
              <a:rPr lang="en-US" sz="1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:875–885. 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765</Words>
  <Application>Microsoft Office PowerPoint</Application>
  <PresentationFormat>Diavoorstelling (4:3)</PresentationFormat>
  <Paragraphs>296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1_Office-thema</vt:lpstr>
      <vt:lpstr> SHIFT:  Systolic Heart failure treatment with the IF inhibitor ivabradine Trial </vt:lpstr>
      <vt:lpstr>SHIFT: TRIAL DESIGN </vt:lpstr>
      <vt:lpstr>SHIFT: Baseline characteristics </vt:lpstr>
      <vt:lpstr>SHIFT: RESULTS </vt:lpstr>
      <vt:lpstr>SHIFT:  Effects on primary and major secondary endpoints</vt:lpstr>
      <vt:lpstr>SHIFT: cumulative event curves Patients with primary composite endpoint (%)</vt:lpstr>
      <vt:lpstr>SHIFT: Cumulative event curves Patients with first hospital admission for worsening HF  </vt:lpstr>
      <vt:lpstr>SHIFT: cumulative event curves  Patients with CV death (%) </vt:lpstr>
      <vt:lpstr>SHIFT: Effect of treatment on primary composite endpoint in prespecified subgroups </vt:lpstr>
      <vt:lpstr>SHIFT: Systolic Heart failure treatment with the IF inhibitor ivabradine Trial - SUMMARY -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102</cp:revision>
  <dcterms:created xsi:type="dcterms:W3CDTF">2011-09-14T14:53:57Z</dcterms:created>
  <dcterms:modified xsi:type="dcterms:W3CDTF">2012-05-28T19:28:05Z</dcterms:modified>
</cp:coreProperties>
</file>