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20-1-2012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20-1-2012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20-1-2012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05600" y="282388"/>
            <a:ext cx="2133600" cy="365125"/>
          </a:xfrm>
        </p:spPr>
        <p:txBody>
          <a:bodyPr/>
          <a:lstStyle>
            <a:lvl1pPr>
              <a:defRPr sz="2000" b="1" i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20-1-2012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20-1-2012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604838"/>
            <a:ext cx="7186612" cy="384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20-1-2012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822141" y="2746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20-1-2012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20-1-2012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ESC </a:t>
            </a:r>
            <a:r>
              <a:rPr lang="nl-NL" dirty="0" err="1" smtClean="0"/>
              <a:t>Review</a:t>
            </a:r>
            <a:r>
              <a:rPr lang="nl-NL" dirty="0" smtClean="0"/>
              <a:t> 2011</a:t>
            </a:r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20-1-2012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20-1-2012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20-1-2012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20-1-2012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20-1-2012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20-1-2012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nl-NL" smtClean="0">
                <a:cs typeface="Arial" charset="0"/>
              </a:rPr>
              <a:t>ESC review 2011</a:t>
            </a: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  <p:sp>
        <p:nvSpPr>
          <p:cNvPr id="11" name="Rechthoek 10"/>
          <p:cNvSpPr/>
          <p:nvPr userDrawn="1"/>
        </p:nvSpPr>
        <p:spPr>
          <a:xfrm>
            <a:off x="3596957" y="3244334"/>
            <a:ext cx="1950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nl-NL" dirty="0">
                <a:solidFill>
                  <a:prstClr val="black"/>
                </a:solidFill>
                <a:latin typeface="Arial" charset="0"/>
                <a:cs typeface="Arial" charset="0"/>
              </a:rPr>
              <a:t>ESC </a:t>
            </a:r>
            <a:r>
              <a:rPr lang="nl-NL" dirty="0" err="1">
                <a:solidFill>
                  <a:prstClr val="black"/>
                </a:solidFill>
                <a:latin typeface="Arial" charset="0"/>
                <a:cs typeface="Arial" charset="0"/>
              </a:rPr>
              <a:t>review</a:t>
            </a:r>
            <a:r>
              <a:rPr lang="nl-NL" dirty="0">
                <a:solidFill>
                  <a:prstClr val="black"/>
                </a:solidFill>
                <a:latin typeface="Arial" charset="0"/>
                <a:cs typeface="Arial" charset="0"/>
              </a:rPr>
              <a:t> 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052736"/>
            <a:ext cx="6611738" cy="45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2116754" y="2276872"/>
            <a:ext cx="1015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err="1" smtClean="0">
                <a:solidFill>
                  <a:schemeClr val="bg1"/>
                </a:solidFill>
              </a:rPr>
              <a:t>Warfarine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111567" y="1916832"/>
            <a:ext cx="1452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err="1" smtClean="0">
                <a:solidFill>
                  <a:schemeClr val="bg1"/>
                </a:solidFill>
              </a:rPr>
              <a:t>Dabigatran</a:t>
            </a:r>
            <a:r>
              <a:rPr lang="nl-NL" sz="1600" dirty="0" smtClean="0">
                <a:solidFill>
                  <a:schemeClr val="bg1"/>
                </a:solidFill>
              </a:rPr>
              <a:t> 150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111567" y="1578278"/>
            <a:ext cx="1452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err="1" smtClean="0">
                <a:solidFill>
                  <a:schemeClr val="bg1"/>
                </a:solidFill>
              </a:rPr>
              <a:t>Dabigatran</a:t>
            </a:r>
            <a:r>
              <a:rPr lang="nl-NL" sz="1600" dirty="0" smtClean="0">
                <a:solidFill>
                  <a:schemeClr val="bg1"/>
                </a:solidFill>
              </a:rPr>
              <a:t> 100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7524328" y="21235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92D050"/>
                </a:solidFill>
              </a:rPr>
              <a:t>*</a:t>
            </a:r>
            <a:endParaRPr lang="nl-NL" dirty="0">
              <a:solidFill>
                <a:srgbClr val="92D05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 rot="16200000">
            <a:off x="-201121" y="2760335"/>
            <a:ext cx="2552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Cumulatieve Hazard ratio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3761279" y="5507940"/>
            <a:ext cx="1674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Jaren </a:t>
            </a:r>
            <a:r>
              <a:rPr lang="nl-NL" dirty="0" err="1" smtClean="0">
                <a:solidFill>
                  <a:schemeClr val="bg1"/>
                </a:solidFill>
              </a:rPr>
              <a:t>Follow</a:t>
            </a:r>
            <a:r>
              <a:rPr lang="nl-NL" dirty="0" smtClean="0">
                <a:solidFill>
                  <a:schemeClr val="bg1"/>
                </a:solidFill>
              </a:rPr>
              <a:t> Up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860032" y="6228020"/>
            <a:ext cx="36972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err="1" smtClean="0">
                <a:solidFill>
                  <a:schemeClr val="bg1"/>
                </a:solidFill>
              </a:rPr>
              <a:t>Hohnloser</a:t>
            </a:r>
            <a:r>
              <a:rPr lang="nl-NL" sz="1600" dirty="0" smtClean="0">
                <a:solidFill>
                  <a:schemeClr val="bg1"/>
                </a:solidFill>
              </a:rPr>
              <a:t> SH et al, </a:t>
            </a:r>
            <a:r>
              <a:rPr lang="nl-NL" sz="1600" dirty="0" err="1" smtClean="0">
                <a:solidFill>
                  <a:schemeClr val="bg1"/>
                </a:solidFill>
              </a:rPr>
              <a:t>Circulation</a:t>
            </a:r>
            <a:r>
              <a:rPr lang="nl-NL" sz="1600" dirty="0" smtClean="0">
                <a:solidFill>
                  <a:schemeClr val="bg1"/>
                </a:solidFill>
              </a:rPr>
              <a:t>. 2012 Jan 3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23528" y="-27384"/>
            <a:ext cx="73937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>
                <a:solidFill>
                  <a:srgbClr val="FFFF00"/>
                </a:solidFill>
              </a:rPr>
              <a:t>RE-LY subanalyse: </a:t>
            </a:r>
            <a:r>
              <a:rPr lang="en-US" sz="3200" b="1" dirty="0" smtClean="0">
                <a:solidFill>
                  <a:srgbClr val="FFFF00"/>
                </a:solidFill>
              </a:rPr>
              <a:t>MI </a:t>
            </a:r>
            <a:r>
              <a:rPr lang="en-US" sz="3200" b="1" dirty="0" err="1" smtClean="0">
                <a:solidFill>
                  <a:srgbClr val="FFFF00"/>
                </a:solidFill>
              </a:rPr>
              <a:t>bij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Patienten</a:t>
            </a:r>
            <a:r>
              <a:rPr lang="en-US" sz="3200" b="1" dirty="0" smtClean="0">
                <a:solidFill>
                  <a:srgbClr val="FFFF00"/>
                </a:solidFill>
              </a:rPr>
              <a:t> met AF </a:t>
            </a:r>
          </a:p>
          <a:p>
            <a:r>
              <a:rPr lang="en-US" sz="3200" b="1" dirty="0" err="1" smtClean="0">
                <a:solidFill>
                  <a:srgbClr val="FFFF00"/>
                </a:solidFill>
              </a:rPr>
              <a:t>behandeld</a:t>
            </a:r>
            <a:r>
              <a:rPr lang="en-US" sz="3200" b="1" dirty="0" smtClean="0">
                <a:solidFill>
                  <a:srgbClr val="FFFF00"/>
                </a:solidFill>
              </a:rPr>
              <a:t> met </a:t>
            </a:r>
            <a:r>
              <a:rPr lang="en-US" sz="3200" b="1" dirty="0" err="1" smtClean="0">
                <a:solidFill>
                  <a:srgbClr val="FFFF00"/>
                </a:solidFill>
              </a:rPr>
              <a:t>Dabigatran</a:t>
            </a:r>
            <a:r>
              <a:rPr lang="en-US" sz="3200" b="1" dirty="0" smtClean="0">
                <a:solidFill>
                  <a:srgbClr val="FFFF00"/>
                </a:solidFill>
              </a:rPr>
              <a:t> of </a:t>
            </a:r>
            <a:r>
              <a:rPr lang="en-US" sz="3200" b="1" dirty="0" err="1" smtClean="0">
                <a:solidFill>
                  <a:srgbClr val="FFFF00"/>
                </a:solidFill>
              </a:rPr>
              <a:t>Warfarine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nl-NL" sz="3200" b="1" dirty="0">
              <a:solidFill>
                <a:srgbClr val="FFFF00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2339752" y="3131676"/>
            <a:ext cx="2476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Netto  klinisch voordeel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5040560" y="4005064"/>
            <a:ext cx="4283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Stroke</a:t>
            </a:r>
            <a:r>
              <a:rPr lang="nl-NL" dirty="0" smtClean="0">
                <a:solidFill>
                  <a:schemeClr val="bg1"/>
                </a:solidFill>
              </a:rPr>
              <a:t>/</a:t>
            </a:r>
            <a:r>
              <a:rPr lang="nl-NL" dirty="0" err="1" smtClean="0">
                <a:solidFill>
                  <a:schemeClr val="bg1"/>
                </a:solidFill>
              </a:rPr>
              <a:t>systemische</a:t>
            </a:r>
            <a:r>
              <a:rPr lang="nl-NL" dirty="0" smtClean="0">
                <a:solidFill>
                  <a:schemeClr val="bg1"/>
                </a:solidFill>
              </a:rPr>
              <a:t> embolie/MI/instabiele angina/PCI/CABG/ hartstilstand/hartdood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4283968" y="4715852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MI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44</Words>
  <Application>Microsoft Office PowerPoint</Application>
  <PresentationFormat>Diavoorstelling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Dia 1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62</cp:revision>
  <dcterms:created xsi:type="dcterms:W3CDTF">2011-09-14T14:53:57Z</dcterms:created>
  <dcterms:modified xsi:type="dcterms:W3CDTF">2012-01-20T07:16:35Z</dcterms:modified>
</cp:coreProperties>
</file>