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7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244DD-B5B9-4BFA-AC29-5A7B2FAB6506}" type="datetimeFigureOut">
              <a:rPr lang="nl-NL" smtClean="0"/>
              <a:pPr/>
              <a:t>1-3-2012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7B72E-651A-4FEC-B846-4F2BAE777A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1-3-2012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1-3-2012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1-3-2012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1-3-2012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1-3-2012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1-3-2012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1-3-2012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9400" y="214086"/>
            <a:ext cx="8864600" cy="1183907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</a:rPr>
              <a:t>Distribution of global risk of cardiovascular diseas</a:t>
            </a:r>
            <a:r>
              <a:rPr lang="en-US" sz="3200" dirty="0" smtClean="0">
                <a:solidFill>
                  <a:srgbClr val="FFFF00"/>
                </a:solidFill>
              </a:rPr>
              <a:t>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olidFill>
                  <a:schemeClr val="bg1"/>
                </a:solidFill>
              </a:rPr>
              <a:t>According to Framingham and/or ESH risk scores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4" name="Groep 10"/>
          <p:cNvGrpSpPr/>
          <p:nvPr/>
        </p:nvGrpSpPr>
        <p:grpSpPr>
          <a:xfrm>
            <a:off x="1443972" y="1412776"/>
            <a:ext cx="5720316" cy="3646967"/>
            <a:chOff x="3092450" y="2528888"/>
            <a:chExt cx="2959100" cy="1800225"/>
          </a:xfrm>
        </p:grpSpPr>
        <p:pic>
          <p:nvPicPr>
            <p:cNvPr id="5837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92450" y="2528888"/>
              <a:ext cx="2959100" cy="180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37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28988" y="2601913"/>
              <a:ext cx="2486025" cy="1654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" name="Rechthoek 11"/>
          <p:cNvSpPr/>
          <p:nvPr/>
        </p:nvSpPr>
        <p:spPr>
          <a:xfrm rot="16200000">
            <a:off x="51290" y="3115882"/>
            <a:ext cx="2335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Percent of HTN subject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181509" y="4869160"/>
            <a:ext cx="518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FRS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027299" y="4869160"/>
            <a:ext cx="544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ESH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5446823" y="4869160"/>
            <a:ext cx="1861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*</a:t>
            </a:r>
            <a:r>
              <a:rPr lang="nl-NL" dirty="0" err="1" smtClean="0">
                <a:solidFill>
                  <a:schemeClr val="bg1"/>
                </a:solidFill>
              </a:rPr>
              <a:t>Combined</a:t>
            </a:r>
            <a:r>
              <a:rPr lang="nl-NL" dirty="0" smtClean="0">
                <a:solidFill>
                  <a:schemeClr val="bg1"/>
                </a:solidFill>
              </a:rPr>
              <a:t> FRS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and ESH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5" name="Groep 24"/>
          <p:cNvGrpSpPr/>
          <p:nvPr/>
        </p:nvGrpSpPr>
        <p:grpSpPr>
          <a:xfrm>
            <a:off x="7034494" y="1972824"/>
            <a:ext cx="2074010" cy="1413914"/>
            <a:chOff x="6974898" y="1972824"/>
            <a:chExt cx="2074010" cy="1413914"/>
          </a:xfrm>
        </p:grpSpPr>
        <p:sp>
          <p:nvSpPr>
            <p:cNvPr id="18" name="Rechthoek 17"/>
            <p:cNvSpPr/>
            <p:nvPr/>
          </p:nvSpPr>
          <p:spPr>
            <a:xfrm>
              <a:off x="6974898" y="2009553"/>
              <a:ext cx="342283" cy="276447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6974942" y="2385474"/>
              <a:ext cx="342283" cy="276447"/>
            </a:xfrm>
            <a:prstGeom prst="rect">
              <a:avLst/>
            </a:prstGeom>
            <a:solidFill>
              <a:srgbClr val="5AA9D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>
              <a:off x="6974942" y="2789035"/>
              <a:ext cx="342283" cy="276447"/>
            </a:xfrm>
            <a:prstGeom prst="rect">
              <a:avLst/>
            </a:prstGeom>
            <a:solidFill>
              <a:srgbClr val="E44C3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Rechthoek 21"/>
            <p:cNvSpPr/>
            <p:nvPr/>
          </p:nvSpPr>
          <p:spPr>
            <a:xfrm>
              <a:off x="7270104" y="1972824"/>
              <a:ext cx="9484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Low risk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3" name="Rechthoek 22"/>
            <p:cNvSpPr/>
            <p:nvPr/>
          </p:nvSpPr>
          <p:spPr>
            <a:xfrm>
              <a:off x="7264060" y="2355905"/>
              <a:ext cx="178484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Intermediate</a:t>
              </a:r>
              <a:r>
                <a:rPr lang="nl-NL" dirty="0" smtClean="0">
                  <a:solidFill>
                    <a:schemeClr val="bg1"/>
                  </a:solidFill>
                </a:rPr>
                <a:t> risk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4" name="Rechthoek 23"/>
            <p:cNvSpPr/>
            <p:nvPr/>
          </p:nvSpPr>
          <p:spPr>
            <a:xfrm>
              <a:off x="7271534" y="2740407"/>
              <a:ext cx="11592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High risk </a:t>
              </a:r>
              <a:endParaRPr lang="nl-NL" dirty="0" smtClean="0">
                <a:solidFill>
                  <a:schemeClr val="bg1"/>
                </a:solidFill>
              </a:endParaRPr>
            </a:p>
            <a:p>
              <a:r>
                <a:rPr lang="nl-NL" dirty="0" smtClean="0">
                  <a:solidFill>
                    <a:schemeClr val="bg1"/>
                  </a:solidFill>
                </a:rPr>
                <a:t>(</a:t>
              </a:r>
              <a:r>
                <a:rPr lang="nl-NL" dirty="0" smtClean="0">
                  <a:solidFill>
                    <a:schemeClr val="bg1"/>
                  </a:solidFill>
                </a:rPr>
                <a:t>incl. CVD)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Rechthoek 25"/>
          <p:cNvSpPr/>
          <p:nvPr/>
        </p:nvSpPr>
        <p:spPr>
          <a:xfrm>
            <a:off x="5343305" y="6237312"/>
            <a:ext cx="36931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Wong ND et al. Am </a:t>
            </a:r>
            <a:r>
              <a:rPr lang="en-US" sz="1600" dirty="0" smtClean="0">
                <a:solidFill>
                  <a:schemeClr val="bg1"/>
                </a:solidFill>
              </a:rPr>
              <a:t>J </a:t>
            </a:r>
            <a:r>
              <a:rPr lang="en-US" sz="1600" dirty="0" err="1" smtClean="0">
                <a:solidFill>
                  <a:schemeClr val="bg1"/>
                </a:solidFill>
              </a:rPr>
              <a:t>Hypertens</a:t>
            </a:r>
            <a:r>
              <a:rPr lang="en-US" sz="1600" dirty="0" smtClean="0">
                <a:solidFill>
                  <a:schemeClr val="bg1"/>
                </a:solidFill>
              </a:rPr>
              <a:t>. 2012 Feb 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342618" y="5229200"/>
            <a:ext cx="4131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 smtClean="0">
                <a:solidFill>
                  <a:schemeClr val="bg1"/>
                </a:solidFill>
              </a:rPr>
              <a:t>FRS: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</a:rPr>
              <a:t>Framingham</a:t>
            </a:r>
            <a:r>
              <a:rPr lang="nl-NL" sz="1600" dirty="0" smtClean="0">
                <a:solidFill>
                  <a:schemeClr val="bg1"/>
                </a:solidFill>
              </a:rPr>
              <a:t> risk </a:t>
            </a:r>
            <a:r>
              <a:rPr lang="nl-NL" sz="1600" dirty="0" smtClean="0">
                <a:solidFill>
                  <a:schemeClr val="bg1"/>
                </a:solidFill>
              </a:rPr>
              <a:t>score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ESH:</a:t>
            </a:r>
            <a:r>
              <a:rPr lang="en-US" sz="1600" dirty="0" smtClean="0">
                <a:solidFill>
                  <a:schemeClr val="bg1"/>
                </a:solidFill>
              </a:rPr>
              <a:t> European </a:t>
            </a:r>
            <a:r>
              <a:rPr lang="en-US" sz="1600" dirty="0" smtClean="0">
                <a:solidFill>
                  <a:schemeClr val="bg1"/>
                </a:solidFill>
              </a:rPr>
              <a:t>Society of Hypertension </a:t>
            </a:r>
            <a:r>
              <a:rPr lang="en-US" sz="1600" dirty="0" smtClean="0">
                <a:solidFill>
                  <a:schemeClr val="bg1"/>
                </a:solidFill>
              </a:rPr>
              <a:t>criteria 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52</Words>
  <Application>Microsoft Office PowerPoint</Application>
  <PresentationFormat>Diavoorstelling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Distribution of global risk of cardiovascular disease  According to Framingham and/or ESH risk scores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Marianne</dc:creator>
  <cp:lastModifiedBy>Onno</cp:lastModifiedBy>
  <cp:revision>10</cp:revision>
  <dcterms:created xsi:type="dcterms:W3CDTF">2011-09-15T13:20:27Z</dcterms:created>
  <dcterms:modified xsi:type="dcterms:W3CDTF">2012-03-01T11:10:31Z</dcterms:modified>
</cp:coreProperties>
</file>