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1" r:id="rId2"/>
    <p:sldId id="322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16-1-2012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16-1-2012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16-1-2012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16-1-2012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16-1-2012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D7B4-78B3-4D2E-8C65-097EDD250E2C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597934" y="1956403"/>
            <a:ext cx="3708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Subclinical</a:t>
            </a:r>
            <a:r>
              <a:rPr lang="nl-NL" sz="1600" dirty="0" smtClean="0">
                <a:solidFill>
                  <a:schemeClr val="bg1"/>
                </a:solidFill>
              </a:rPr>
              <a:t> atrial </a:t>
            </a:r>
            <a:r>
              <a:rPr lang="nl-NL" sz="1600" dirty="0" err="1" smtClean="0">
                <a:solidFill>
                  <a:schemeClr val="bg1"/>
                </a:solidFill>
              </a:rPr>
              <a:t>tachyarrhythmias</a:t>
            </a:r>
            <a:r>
              <a:rPr lang="nl-NL" sz="1600" dirty="0" smtClean="0">
                <a:solidFill>
                  <a:schemeClr val="bg1"/>
                </a:solidFill>
              </a:rPr>
              <a:t> present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5149435" y="2914711"/>
            <a:ext cx="3633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Subclinical</a:t>
            </a:r>
            <a:r>
              <a:rPr lang="nl-NL" sz="1600" dirty="0" smtClean="0">
                <a:solidFill>
                  <a:schemeClr val="bg1"/>
                </a:solidFill>
              </a:rPr>
              <a:t> atrial </a:t>
            </a:r>
            <a:r>
              <a:rPr lang="nl-NL" sz="1600" dirty="0" err="1" smtClean="0">
                <a:solidFill>
                  <a:schemeClr val="bg1"/>
                </a:solidFill>
              </a:rPr>
              <a:t>tachyarrhythmias</a:t>
            </a:r>
            <a:r>
              <a:rPr lang="nl-NL" sz="1600" dirty="0" smtClean="0">
                <a:solidFill>
                  <a:schemeClr val="bg1"/>
                </a:solidFill>
              </a:rPr>
              <a:t> absent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951127" y="4570816"/>
            <a:ext cx="19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Years</a:t>
            </a:r>
            <a:r>
              <a:rPr lang="nl-NL" dirty="0" smtClean="0">
                <a:solidFill>
                  <a:schemeClr val="bg1"/>
                </a:solidFill>
              </a:rPr>
              <a:t> of Follow-up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 rot="16200000">
            <a:off x="751667" y="3144732"/>
            <a:ext cx="194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Cumulative</a:t>
            </a:r>
            <a:r>
              <a:rPr lang="nl-NL" dirty="0" smtClean="0">
                <a:solidFill>
                  <a:schemeClr val="bg1"/>
                </a:solidFill>
              </a:rPr>
              <a:t> Hazard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40914" y="153052"/>
            <a:ext cx="8163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Subclinical AF: Risk of Clinical Atrial </a:t>
            </a:r>
            <a:r>
              <a:rPr lang="en-US" sz="2800" b="1" dirty="0" err="1" smtClean="0">
                <a:solidFill>
                  <a:srgbClr val="FFFF00"/>
                </a:solidFill>
              </a:rPr>
              <a:t>Tachyarrhythmias</a:t>
            </a:r>
            <a:endParaRPr lang="nl-NL" sz="2800" b="1" dirty="0">
              <a:solidFill>
                <a:srgbClr val="FFFF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586204" y="6291692"/>
            <a:ext cx="4196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Healey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</a:rPr>
              <a:t>JS et al. N </a:t>
            </a:r>
            <a:r>
              <a:rPr lang="nl-NL" sz="1400" dirty="0" err="1" smtClean="0">
                <a:solidFill>
                  <a:schemeClr val="bg1"/>
                </a:solidFill>
              </a:rPr>
              <a:t>Engl</a:t>
            </a:r>
            <a:r>
              <a:rPr lang="nl-NL" sz="1400" dirty="0" smtClean="0">
                <a:solidFill>
                  <a:schemeClr val="bg1"/>
                </a:solidFill>
              </a:rPr>
              <a:t> J Med. 2012 Jan 12;366(2):120-9.</a:t>
            </a:r>
            <a:endParaRPr lang="nl-NL" sz="1400" dirty="0">
              <a:solidFill>
                <a:schemeClr val="bg1"/>
              </a:solidFill>
            </a:endParaRPr>
          </a:p>
        </p:txBody>
      </p:sp>
      <p:grpSp>
        <p:nvGrpSpPr>
          <p:cNvPr id="3" name="Groep 30"/>
          <p:cNvGrpSpPr/>
          <p:nvPr/>
        </p:nvGrpSpPr>
        <p:grpSpPr>
          <a:xfrm>
            <a:off x="171802" y="4663690"/>
            <a:ext cx="7449468" cy="1200329"/>
            <a:chOff x="171802" y="5089010"/>
            <a:chExt cx="7449468" cy="1200329"/>
          </a:xfrm>
        </p:grpSpPr>
        <p:sp>
          <p:nvSpPr>
            <p:cNvPr id="19" name="Rechthoek 18"/>
            <p:cNvSpPr/>
            <p:nvPr/>
          </p:nvSpPr>
          <p:spPr>
            <a:xfrm>
              <a:off x="171802" y="5089010"/>
              <a:ext cx="339423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err="1" smtClean="0">
                  <a:solidFill>
                    <a:schemeClr val="bg1"/>
                  </a:solidFill>
                </a:rPr>
                <a:t>No.at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Risk</a:t>
              </a: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Subclinicalatrial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tachyarrhythmias</a:t>
              </a:r>
              <a:r>
                <a:rPr lang="en-US" sz="1400" dirty="0" smtClean="0">
                  <a:solidFill>
                    <a:schemeClr val="bg1"/>
                  </a:solidFill>
                </a:rPr>
                <a:t> present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Subclinical </a:t>
              </a:r>
              <a:r>
                <a:rPr lang="en-US" sz="1400" dirty="0" smtClean="0">
                  <a:solidFill>
                    <a:schemeClr val="bg1"/>
                  </a:solidFill>
                </a:rPr>
                <a:t>atrial 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tachyarrhythmias</a:t>
              </a:r>
              <a:r>
                <a:rPr lang="en-US" sz="1400" dirty="0" smtClean="0">
                  <a:solidFill>
                    <a:schemeClr val="bg1"/>
                  </a:solidFill>
                </a:rPr>
                <a:t> absent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hthoek 19"/>
            <p:cNvSpPr/>
            <p:nvPr/>
          </p:nvSpPr>
          <p:spPr>
            <a:xfrm>
              <a:off x="2594133" y="5382865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261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2319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416412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236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2146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4230492" y="5397036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222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2046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5181490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205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1911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5989598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160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1544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hthoek 24"/>
            <p:cNvSpPr/>
            <p:nvPr/>
          </p:nvSpPr>
          <p:spPr>
            <a:xfrm>
              <a:off x="7042265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110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1176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Rechte verbindingslijn 28"/>
          <p:cNvCxnSpPr/>
          <p:nvPr/>
        </p:nvCxnSpPr>
        <p:spPr>
          <a:xfrm flipH="1">
            <a:off x="309016" y="5390688"/>
            <a:ext cx="809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H="1">
            <a:off x="323187" y="5851445"/>
            <a:ext cx="809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>
            <a:off x="323187" y="4968906"/>
            <a:ext cx="809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5904656" cy="372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52736"/>
            <a:ext cx="5904657" cy="372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hthoek 2"/>
          <p:cNvSpPr/>
          <p:nvPr/>
        </p:nvSpPr>
        <p:spPr>
          <a:xfrm>
            <a:off x="3707904" y="2204864"/>
            <a:ext cx="2362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Subclinical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smtClean="0">
                <a:solidFill>
                  <a:schemeClr val="bg1"/>
                </a:solidFill>
              </a:rPr>
              <a:t>atrial</a:t>
            </a:r>
          </a:p>
          <a:p>
            <a:r>
              <a:rPr lang="nl-NL" sz="1600" dirty="0" err="1" smtClean="0">
                <a:solidFill>
                  <a:schemeClr val="bg1"/>
                </a:solidFill>
              </a:rPr>
              <a:t>tachyarrhythmias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smtClean="0">
                <a:solidFill>
                  <a:schemeClr val="bg1"/>
                </a:solidFill>
              </a:rPr>
              <a:t>present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149435" y="3284984"/>
            <a:ext cx="3633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Subclinical</a:t>
            </a:r>
            <a:r>
              <a:rPr lang="nl-NL" sz="1600" dirty="0" smtClean="0">
                <a:solidFill>
                  <a:schemeClr val="bg1"/>
                </a:solidFill>
              </a:rPr>
              <a:t> atrial </a:t>
            </a:r>
            <a:r>
              <a:rPr lang="nl-NL" sz="1600" dirty="0" err="1" smtClean="0">
                <a:solidFill>
                  <a:schemeClr val="bg1"/>
                </a:solidFill>
              </a:rPr>
              <a:t>tachyarrhythmias</a:t>
            </a:r>
            <a:r>
              <a:rPr lang="nl-NL" sz="1600" dirty="0" smtClean="0">
                <a:solidFill>
                  <a:schemeClr val="bg1"/>
                </a:solidFill>
              </a:rPr>
              <a:t> absent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86204" y="6291692"/>
            <a:ext cx="4196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Healey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</a:rPr>
              <a:t>JS et al. N </a:t>
            </a:r>
            <a:r>
              <a:rPr lang="nl-NL" sz="1400" dirty="0" err="1" smtClean="0">
                <a:solidFill>
                  <a:schemeClr val="bg1"/>
                </a:solidFill>
              </a:rPr>
              <a:t>Engl</a:t>
            </a:r>
            <a:r>
              <a:rPr lang="nl-NL" sz="1400" dirty="0" smtClean="0">
                <a:solidFill>
                  <a:schemeClr val="bg1"/>
                </a:solidFill>
              </a:rPr>
              <a:t> J Med. 2012 Jan 12;366(2):120-9.</a:t>
            </a:r>
            <a:endParaRPr lang="nl-NL" sz="1400" dirty="0">
              <a:solidFill>
                <a:schemeClr val="bg1"/>
              </a:solidFill>
            </a:endParaRPr>
          </a:p>
        </p:txBody>
      </p:sp>
      <p:grpSp>
        <p:nvGrpSpPr>
          <p:cNvPr id="6" name="Groep 30"/>
          <p:cNvGrpSpPr/>
          <p:nvPr/>
        </p:nvGrpSpPr>
        <p:grpSpPr>
          <a:xfrm>
            <a:off x="171802" y="4663690"/>
            <a:ext cx="7449468" cy="1200329"/>
            <a:chOff x="171802" y="5089010"/>
            <a:chExt cx="7449468" cy="1200329"/>
          </a:xfrm>
        </p:grpSpPr>
        <p:sp>
          <p:nvSpPr>
            <p:cNvPr id="7" name="Rechthoek 6"/>
            <p:cNvSpPr/>
            <p:nvPr/>
          </p:nvSpPr>
          <p:spPr>
            <a:xfrm>
              <a:off x="171802" y="5089010"/>
              <a:ext cx="339423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err="1" smtClean="0">
                  <a:solidFill>
                    <a:schemeClr val="bg1"/>
                  </a:solidFill>
                </a:rPr>
                <a:t>No.at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Risk</a:t>
              </a: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Subclinicalatrial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tachyarrhythmias</a:t>
              </a:r>
              <a:r>
                <a:rPr lang="en-US" sz="1400" dirty="0" smtClean="0">
                  <a:solidFill>
                    <a:schemeClr val="bg1"/>
                  </a:solidFill>
                </a:rPr>
                <a:t> present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Subclinical </a:t>
              </a:r>
              <a:r>
                <a:rPr lang="en-US" sz="1400" dirty="0" smtClean="0">
                  <a:solidFill>
                    <a:schemeClr val="bg1"/>
                  </a:solidFill>
                </a:rPr>
                <a:t>atrial 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tachyarrhythmias</a:t>
              </a:r>
              <a:r>
                <a:rPr lang="en-US" sz="1400" dirty="0" smtClean="0">
                  <a:solidFill>
                    <a:schemeClr val="bg1"/>
                  </a:solidFill>
                </a:rPr>
                <a:t> absent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2594133" y="5382865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261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2319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Rechthoek 8"/>
            <p:cNvSpPr/>
            <p:nvPr/>
          </p:nvSpPr>
          <p:spPr>
            <a:xfrm>
              <a:off x="3416412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236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2146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4230492" y="5397036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222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2046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181490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205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1911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5989598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160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1544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7042265" y="5386403"/>
              <a:ext cx="57900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   110</a:t>
              </a:r>
            </a:p>
            <a:p>
              <a:endParaRPr lang="nl-NL" sz="1400" dirty="0" smtClean="0">
                <a:solidFill>
                  <a:schemeClr val="bg1"/>
                </a:solidFill>
              </a:endParaRPr>
            </a:p>
            <a:p>
              <a:r>
                <a:rPr lang="nl-NL" sz="1400" dirty="0" smtClean="0">
                  <a:solidFill>
                    <a:schemeClr val="bg1"/>
                  </a:solidFill>
                </a:rPr>
                <a:t>1176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echthoek 13"/>
          <p:cNvSpPr/>
          <p:nvPr/>
        </p:nvSpPr>
        <p:spPr>
          <a:xfrm rot="16200000">
            <a:off x="541584" y="3144732"/>
            <a:ext cx="194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Cumulative</a:t>
            </a:r>
            <a:r>
              <a:rPr lang="nl-NL" dirty="0" smtClean="0">
                <a:solidFill>
                  <a:schemeClr val="bg1"/>
                </a:solidFill>
              </a:rPr>
              <a:t> Hazard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951127" y="4643844"/>
            <a:ext cx="19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Years</a:t>
            </a:r>
            <a:r>
              <a:rPr lang="nl-NL" dirty="0" smtClean="0">
                <a:solidFill>
                  <a:schemeClr val="bg1"/>
                </a:solidFill>
              </a:rPr>
              <a:t> of Follow-up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 flipH="1">
            <a:off x="309016" y="5390688"/>
            <a:ext cx="809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323187" y="4968906"/>
            <a:ext cx="8090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35496" y="153052"/>
            <a:ext cx="9145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Subclinical AF</a:t>
            </a:r>
            <a:r>
              <a:rPr lang="en-US" sz="2800" b="1" dirty="0" smtClean="0">
                <a:solidFill>
                  <a:srgbClr val="FFFF00"/>
                </a:solidFill>
              </a:rPr>
              <a:t>: Risk of Ischemic Stroke or Systemic Embolism</a:t>
            </a:r>
            <a:endParaRPr lang="nl-N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131</Words>
  <Application>Microsoft Office PowerPoint</Application>
  <PresentationFormat>Diavoorstelling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Dia 1</vt:lpstr>
      <vt:lpstr>Dia 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54</cp:revision>
  <dcterms:created xsi:type="dcterms:W3CDTF">2011-09-14T14:53:57Z</dcterms:created>
  <dcterms:modified xsi:type="dcterms:W3CDTF">2012-01-16T14:54:35Z</dcterms:modified>
</cp:coreProperties>
</file>