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40" r:id="rId2"/>
    <p:sldId id="341" r:id="rId3"/>
    <p:sldId id="342" r:id="rId4"/>
    <p:sldId id="343" r:id="rId5"/>
    <p:sldId id="344" r:id="rId6"/>
    <p:sldId id="345" r:id="rId7"/>
    <p:sldId id="346" r:id="rId8"/>
    <p:sldId id="347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23-5-2012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23-5-2012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FD7135-C357-4B98-8ADA-BE943D875C1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22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E9BCA-E0E7-4BFC-95B8-2C9826007790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-"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3C9AC4-758F-4495-9FC3-B4CA34E8D940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-"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A84AB3-DD5F-4316-84DE-E8760A59C4D1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43F727-FA18-43E2-B69C-024D5F43EBE6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1000" smtClean="0"/>
          </a:p>
          <a:p>
            <a:pPr eaLnBrk="1" hangingPunct="1">
              <a:spcBef>
                <a:spcPct val="0"/>
              </a:spcBef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9D008F-DB86-4589-95A2-8F7C60E50330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EF381-016F-4234-9B77-BF080B74DCD4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937A8-6614-4DF0-A789-1D832FDF81EC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20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23-5-2012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23-5-2012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23-5-2012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23-5-2012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23-5-2012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23-5-2012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23-5-2012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23-5-2012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23-5-2012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23-5-2012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23-5-2012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23-5-2012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6" descr="http://imgs/content/left_bg.gif"/>
          <p:cNvSpPr>
            <a:spLocks noChangeAspect="1" noChangeArrowheads="1"/>
          </p:cNvSpPr>
          <p:nvPr/>
        </p:nvSpPr>
        <p:spPr bwMode="auto">
          <a:xfrm>
            <a:off x="525463" y="2663825"/>
            <a:ext cx="2046287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AutoShape 7" descr="http://imgs/content/left_bg.gif"/>
          <p:cNvSpPr>
            <a:spLocks noChangeAspect="1" noChangeArrowheads="1"/>
          </p:cNvSpPr>
          <p:nvPr/>
        </p:nvSpPr>
        <p:spPr bwMode="auto">
          <a:xfrm>
            <a:off x="1106488" y="3171825"/>
            <a:ext cx="2046287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10"/>
          <p:cNvSpPr>
            <a:spLocks noGrp="1" noChangeArrowheads="1"/>
          </p:cNvSpPr>
          <p:nvPr>
            <p:ph type="title"/>
          </p:nvPr>
        </p:nvSpPr>
        <p:spPr>
          <a:xfrm>
            <a:off x="378279" y="187779"/>
            <a:ext cx="77724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err="1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BEAUT</a:t>
            </a:r>
            <a:r>
              <a:rPr lang="en-US" sz="3600" b="1" i="1" dirty="0" err="1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I</a:t>
            </a:r>
            <a:r>
              <a:rPr lang="en-US" sz="3600" b="1" baseline="-25000" dirty="0" err="1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f</a:t>
            </a:r>
            <a:r>
              <a:rPr lang="en-US" sz="3600" b="1" dirty="0" err="1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UL</a:t>
            </a:r>
            <a:r>
              <a:rPr lang="en-US" sz="3600" b="1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: </a:t>
            </a:r>
            <a:r>
              <a:rPr lang="en-US" sz="2000" b="1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/>
            </a:r>
            <a:br>
              <a:rPr lang="en-US" sz="2000" b="1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</a:br>
            <a:r>
              <a:rPr lang="en-US" sz="2000" b="1" dirty="0" err="1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morBidity</a:t>
            </a:r>
            <a:r>
              <a:rPr lang="en-US" sz="2000" b="1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-mortality </a:t>
            </a:r>
            <a:r>
              <a:rPr lang="en-US" sz="2000" b="1" dirty="0" err="1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EvAlUaTion</a:t>
            </a:r>
            <a:r>
              <a:rPr lang="en-US" sz="2000" b="1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of the </a:t>
            </a:r>
            <a:r>
              <a:rPr lang="en-US" sz="2000" b="1" i="1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I</a:t>
            </a:r>
            <a:r>
              <a:rPr lang="en-US" sz="2000" b="1" baseline="-25000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f</a:t>
            </a:r>
            <a:r>
              <a:rPr lang="en-US" sz="2000" b="1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inhibitor </a:t>
            </a:r>
            <a:r>
              <a:rPr lang="en-US" sz="2000" b="1" dirty="0" err="1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ivabradine</a:t>
            </a:r>
            <a:r>
              <a:rPr lang="en-US" sz="2000" b="1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in patients with coronary disease and left </a:t>
            </a:r>
            <a:r>
              <a:rPr lang="en-US" sz="2000" b="1" dirty="0" err="1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ventricULar</a:t>
            </a:r>
            <a:r>
              <a:rPr lang="en-US" sz="2000" b="1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dysfunction</a:t>
            </a:r>
            <a:endParaRPr lang="en-GB" sz="2000" b="1" dirty="0" smtClean="0">
              <a:solidFill>
                <a:srgbClr val="FFFF00"/>
              </a:solidFill>
              <a:latin typeface="Verdana" pitchFamily="34" charset="0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205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1148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1200" b="1" dirty="0" smtClean="0">
                <a:solidFill>
                  <a:schemeClr val="bg1"/>
                </a:solidFill>
                <a:latin typeface="Verdana" pitchFamily="34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sz="1200" b="1" dirty="0" smtClean="0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GB" sz="2000" b="1" dirty="0" smtClean="0">
                <a:solidFill>
                  <a:srgbClr val="FFFF00"/>
                </a:solidFill>
                <a:latin typeface="Verdana" pitchFamily="34" charset="0"/>
              </a:rPr>
              <a:t>Purpose</a:t>
            </a:r>
            <a:endParaRPr lang="en-GB" sz="2400" b="1" dirty="0" smtClean="0">
              <a:solidFill>
                <a:srgbClr val="FFFF00"/>
              </a:solidFill>
              <a:latin typeface="Verdana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To assess whether adding </a:t>
            </a:r>
            <a:r>
              <a:rPr lang="en-US" sz="24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to standard treatment in order to lower heart rate can reduce cardiovascular dearth and morbidity in patients with coronary artery disease (CAD) and left-ventricular (LV) systolic dysfunction.</a:t>
            </a:r>
            <a:endParaRPr lang="en-GB" sz="24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en-GB" sz="12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buFontTx/>
              <a:buNone/>
            </a:pPr>
            <a:r>
              <a:rPr lang="en-GB" sz="1200" b="1" dirty="0" smtClean="0">
                <a:solidFill>
                  <a:schemeClr val="bg1"/>
                </a:solidFill>
                <a:latin typeface="Verdana" pitchFamily="34" charset="0"/>
              </a:rPr>
              <a:t>	</a:t>
            </a:r>
            <a:endParaRPr lang="en-GB" sz="1200" dirty="0" smtClean="0">
              <a:solidFill>
                <a:schemeClr val="bg1"/>
              </a:solidFill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6" name="Rectangle 34"/>
          <p:cNvSpPr>
            <a:spLocks/>
          </p:cNvSpPr>
          <p:nvPr/>
        </p:nvSpPr>
        <p:spPr bwMode="auto">
          <a:xfrm>
            <a:off x="6234113" y="6464531"/>
            <a:ext cx="2699457" cy="1692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496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437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8991600" algn="l"/>
              </a:tabLst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Fox </a:t>
            </a:r>
            <a:r>
              <a:rPr lang="en-US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et al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Lancet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2008;</a:t>
            </a:r>
            <a:r>
              <a:rPr lang="en-US" sz="11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372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:807–816.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6" descr="http://imgs/content/left_bg.gif"/>
          <p:cNvSpPr>
            <a:spLocks noChangeAspect="1" noChangeArrowheads="1"/>
          </p:cNvSpPr>
          <p:nvPr/>
        </p:nvSpPr>
        <p:spPr bwMode="auto">
          <a:xfrm>
            <a:off x="525463" y="2663825"/>
            <a:ext cx="2046287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AutoShape 7" descr="http://imgs/content/left_bg.gif"/>
          <p:cNvSpPr>
            <a:spLocks noChangeAspect="1" noChangeArrowheads="1"/>
          </p:cNvSpPr>
          <p:nvPr/>
        </p:nvSpPr>
        <p:spPr bwMode="auto">
          <a:xfrm>
            <a:off x="1106488" y="3171825"/>
            <a:ext cx="2046287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7772400" cy="4267200"/>
          </a:xfrm>
          <a:noFill/>
        </p:spPr>
        <p:txBody>
          <a:bodyPr>
            <a:normAutofit fontScale="92500"/>
          </a:bodyPr>
          <a:lstStyle/>
          <a:p>
            <a:pPr marL="361950" indent="-361950" eaLnBrk="1" hangingPunct="1">
              <a:spcBef>
                <a:spcPct val="5000"/>
              </a:spcBef>
              <a:buFontTx/>
              <a:buNone/>
              <a:tabLst>
                <a:tab pos="361950" algn="l"/>
                <a:tab pos="3810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  <a:tab pos="10820400" algn="l"/>
              </a:tabLst>
            </a:pPr>
            <a:r>
              <a:rPr lang="en-GB" sz="1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Verdana" pitchFamily="34" charset="0"/>
                <a:sym typeface="Verdana Bold" charset="0"/>
              </a:rPr>
              <a:t>	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Verdana" pitchFamily="34" charset="0"/>
                <a:sym typeface="Verdana Bold" charset="0"/>
              </a:rPr>
              <a:t>Design</a:t>
            </a:r>
            <a:endParaRPr lang="en-US" sz="1600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Verdana" pitchFamily="34" charset="0"/>
              <a:sym typeface="Verdana Bold" charset="0"/>
            </a:endParaRPr>
          </a:p>
          <a:p>
            <a:pPr marL="361950" indent="-361950">
              <a:spcBef>
                <a:spcPts val="100"/>
              </a:spcBef>
              <a:buFont typeface="Times New Roman" pitchFamily="18" charset="0"/>
              <a:buNone/>
              <a:tabLst>
                <a:tab pos="361950" algn="l"/>
                <a:tab pos="3810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  <a:tab pos="10820400" algn="l"/>
              </a:tabLst>
            </a:pPr>
            <a:r>
              <a:rPr lang="en-US" sz="1600" dirty="0" smtClean="0">
                <a:latin typeface="Verdana" pitchFamily="34" charset="0"/>
                <a:sym typeface="Arial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Randomized, double-blind, placebo-controlled, parallel-group, multicenter, multinational trial.</a:t>
            </a:r>
            <a:endParaRPr lang="en-US" sz="1600" dirty="0" smtClean="0">
              <a:solidFill>
                <a:schemeClr val="bg1"/>
              </a:solidFill>
              <a:latin typeface="Verdana" pitchFamily="34" charset="0"/>
              <a:sym typeface="Verdana" pitchFamily="34" charset="0"/>
            </a:endParaRPr>
          </a:p>
          <a:p>
            <a:pPr marL="361950" indent="-361950">
              <a:spcBef>
                <a:spcPts val="100"/>
              </a:spcBef>
              <a:buFont typeface="Times New Roman" pitchFamily="18" charset="0"/>
              <a:buNone/>
              <a:tabLst>
                <a:tab pos="361950" algn="l"/>
                <a:tab pos="3810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  <a:tab pos="10820400" algn="l"/>
              </a:tabLst>
            </a:pPr>
            <a:endParaRPr lang="en-US" sz="1600" dirty="0" smtClean="0">
              <a:solidFill>
                <a:schemeClr val="bg1"/>
              </a:solidFill>
              <a:latin typeface="Verdana" pitchFamily="34" charset="0"/>
              <a:sym typeface="Verdana Bold" charset="0"/>
            </a:endParaRPr>
          </a:p>
          <a:p>
            <a:pPr marL="361950" indent="-361950">
              <a:spcBef>
                <a:spcPts val="100"/>
              </a:spcBef>
              <a:buFont typeface="Times New Roman" pitchFamily="18" charset="0"/>
              <a:buNone/>
              <a:tabLst>
                <a:tab pos="361950" algn="l"/>
                <a:tab pos="3810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  <a:tab pos="10820400" algn="l"/>
              </a:tabLst>
            </a:pP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  <a:sym typeface="Verdana Bold" charset="0"/>
              </a:rPr>
              <a:t>	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Verdana" pitchFamily="34" charset="0"/>
                <a:sym typeface="Verdana Bold" charset="0"/>
              </a:rPr>
              <a:t>Patients</a:t>
            </a:r>
            <a:endParaRPr lang="en-US" sz="1600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Verdana" pitchFamily="34" charset="0"/>
              <a:sym typeface="Verdana Bold" charset="0"/>
            </a:endParaRPr>
          </a:p>
          <a:p>
            <a:pPr marL="361950" indent="-361950">
              <a:spcBef>
                <a:spcPts val="100"/>
              </a:spcBef>
              <a:buFont typeface="Times New Roman" pitchFamily="18" charset="0"/>
              <a:buNone/>
              <a:tabLst>
                <a:tab pos="361950" algn="l"/>
                <a:tab pos="3810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  <a:tab pos="10820400" algn="l"/>
              </a:tabLst>
            </a:pP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  <a:sym typeface="Arial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12,473 patients who were aged ≥55 years old and who had CAD, LV ejection fraction of &lt;40%, and end-diastolic short-axis internal dimension of &gt;56 mm. Patients from 781 centers in 33 countries were assessed, and 10,917 were randomized. Exclusion criteria included myocardial infarction or coronary revascularization in the previous 6 months, or stroke or cerebral transient ischemic attack in the previous 3 months.</a:t>
            </a:r>
            <a:endParaRPr lang="en-US" sz="1600" dirty="0" smtClean="0">
              <a:solidFill>
                <a:schemeClr val="bg1"/>
              </a:solidFill>
              <a:latin typeface="Verdana" pitchFamily="34" charset="0"/>
              <a:sym typeface="Verdana" pitchFamily="34" charset="0"/>
            </a:endParaRPr>
          </a:p>
          <a:p>
            <a:pPr marL="361950" indent="-361950">
              <a:spcBef>
                <a:spcPts val="100"/>
              </a:spcBef>
              <a:buFont typeface="Times New Roman" pitchFamily="18" charset="0"/>
              <a:buNone/>
              <a:tabLst>
                <a:tab pos="361950" algn="l"/>
                <a:tab pos="3810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  <a:tab pos="10820400" algn="l"/>
              </a:tabLst>
            </a:pP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  <a:sym typeface="Arial" charset="0"/>
              </a:rPr>
              <a:t>	</a:t>
            </a:r>
          </a:p>
          <a:p>
            <a:pPr marL="361950" indent="-361950">
              <a:spcBef>
                <a:spcPts val="100"/>
              </a:spcBef>
              <a:buFont typeface="Times New Roman" pitchFamily="18" charset="0"/>
              <a:buNone/>
              <a:tabLst>
                <a:tab pos="361950" algn="l"/>
                <a:tab pos="3810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  <a:tab pos="10820400" algn="l"/>
              </a:tabLst>
            </a:pP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  <a:sym typeface="Verdana Bold" charset="0"/>
              </a:rPr>
              <a:t>	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Verdana" pitchFamily="34" charset="0"/>
                <a:sym typeface="Verdana Bold" charset="0"/>
              </a:rPr>
              <a:t>Follow-up and primary endpoint</a:t>
            </a:r>
            <a:endParaRPr lang="en-US" sz="1600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Verdana" pitchFamily="34" charset="0"/>
              <a:sym typeface="Verdana Bold" charset="0"/>
            </a:endParaRPr>
          </a:p>
          <a:p>
            <a:pPr marL="361950" indent="-361950">
              <a:spcBef>
                <a:spcPts val="100"/>
              </a:spcBef>
              <a:buFont typeface="Times New Roman" pitchFamily="18" charset="0"/>
              <a:buNone/>
              <a:tabLst>
                <a:tab pos="361950" algn="l"/>
                <a:tab pos="3810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  <a:tab pos="10820400" algn="l"/>
              </a:tabLst>
            </a:pP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  <a:sym typeface="Verdana" pitchFamily="34" charset="0"/>
              </a:rPr>
              <a:t>	Patients underwent </a:t>
            </a: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follow-up visits at 2 weeks, and 1, 3 and 6 months, and every 6 months thereafter for a median of 19 months. The primary endpoint was a composite of cardiovascular death, acute myocardial infarction admission, and new-onset or worsening heart failure admission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</a:t>
            </a:r>
            <a:endParaRPr lang="en-US" sz="1600" dirty="0" smtClean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544280" y="163276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kern="0" dirty="0" err="1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BEAUT</a:t>
            </a:r>
            <a:r>
              <a:rPr lang="en-US" sz="3200" b="1" i="1" kern="0" dirty="0" err="1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I</a:t>
            </a:r>
            <a:r>
              <a:rPr lang="en-US" sz="3200" b="1" kern="0" baseline="-25000" dirty="0" err="1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f</a:t>
            </a:r>
            <a:r>
              <a:rPr lang="en-US" sz="3200" b="1" kern="0" dirty="0" err="1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UL</a:t>
            </a:r>
            <a:r>
              <a:rPr lang="en-US" sz="3200" b="1" kern="0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:</a:t>
            </a:r>
            <a:r>
              <a:rPr lang="en-GB" sz="3200" b="1" i="1" kern="0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GB" sz="3200" b="1" i="1" kern="0" dirty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TRIAL DESIGN </a:t>
            </a:r>
          </a:p>
        </p:txBody>
      </p:sp>
      <p:sp>
        <p:nvSpPr>
          <p:cNvPr id="6" name="Rectangle 34"/>
          <p:cNvSpPr>
            <a:spLocks/>
          </p:cNvSpPr>
          <p:nvPr/>
        </p:nvSpPr>
        <p:spPr bwMode="auto">
          <a:xfrm>
            <a:off x="6234113" y="6464531"/>
            <a:ext cx="2699457" cy="1692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496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437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8991600" algn="l"/>
              </a:tabLst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Fox </a:t>
            </a:r>
            <a:r>
              <a:rPr lang="en-US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et al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Lancet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2008;</a:t>
            </a:r>
            <a:r>
              <a:rPr lang="en-US" sz="11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372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:807–816.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AutoShape 6" descr="http://imgs/content/left_bg.gif"/>
          <p:cNvSpPr>
            <a:spLocks noChangeAspect="1" noChangeArrowheads="1"/>
          </p:cNvSpPr>
          <p:nvPr/>
        </p:nvSpPr>
        <p:spPr bwMode="auto">
          <a:xfrm>
            <a:off x="525463" y="2663825"/>
            <a:ext cx="2046287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AutoShape 7" descr="http://imgs/content/left_bg.gif"/>
          <p:cNvSpPr>
            <a:spLocks noChangeAspect="1" noChangeArrowheads="1"/>
          </p:cNvSpPr>
          <p:nvPr/>
        </p:nvSpPr>
        <p:spPr bwMode="auto">
          <a:xfrm>
            <a:off x="1106488" y="3171825"/>
            <a:ext cx="2046287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11968" y="1124744"/>
            <a:ext cx="7772400" cy="4267200"/>
          </a:xfrm>
          <a:noFill/>
        </p:spPr>
        <p:txBody>
          <a:bodyPr>
            <a:noAutofit/>
          </a:bodyPr>
          <a:lstStyle/>
          <a:p>
            <a:pPr marL="361950" indent="-361950" eaLnBrk="1" hangingPunct="1">
              <a:spcBef>
                <a:spcPct val="5000"/>
              </a:spcBef>
              <a:buFontTx/>
              <a:buNone/>
              <a:tabLst>
                <a:tab pos="361950" algn="l"/>
                <a:tab pos="3810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  <a:tab pos="10820400" algn="l"/>
              </a:tabLst>
            </a:pPr>
            <a:r>
              <a:rPr lang="en-GB" sz="1800" b="1" dirty="0" smtClean="0">
                <a:solidFill>
                  <a:srgbClr val="7F7F7F"/>
                </a:solidFill>
                <a:latin typeface="Verdana" pitchFamily="34" charset="0"/>
                <a:sym typeface="Verdana Bold" charset="0"/>
              </a:rPr>
              <a:t>	</a:t>
            </a:r>
            <a:r>
              <a:rPr lang="en-US" sz="2400" b="1" dirty="0" smtClean="0">
                <a:solidFill>
                  <a:srgbClr val="8EC3E4"/>
                </a:solidFill>
                <a:latin typeface="Verdana" pitchFamily="34" charset="0"/>
                <a:sym typeface="Verdana Bold" charset="0"/>
              </a:rPr>
              <a:t>Treatment</a:t>
            </a:r>
            <a:endParaRPr lang="en-US" sz="1800" b="1" dirty="0" smtClean="0">
              <a:solidFill>
                <a:srgbClr val="8EC3E4"/>
              </a:solidFill>
              <a:latin typeface="Verdana" pitchFamily="34" charset="0"/>
              <a:sym typeface="Verdana Bold" charset="0"/>
            </a:endParaRPr>
          </a:p>
          <a:p>
            <a:pPr marL="361950" indent="-361950">
              <a:spcBef>
                <a:spcPts val="100"/>
              </a:spcBef>
              <a:buFont typeface="Times New Roman" pitchFamily="18" charset="0"/>
              <a:buNone/>
              <a:tabLst>
                <a:tab pos="361950" algn="l"/>
                <a:tab pos="3810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  <a:tab pos="10820400" algn="l"/>
              </a:tabLst>
            </a:pPr>
            <a:r>
              <a:rPr lang="en-US" sz="1800" dirty="0" smtClean="0">
                <a:latin typeface="Verdana" pitchFamily="34" charset="0"/>
                <a:sym typeface="Arial" charset="0"/>
              </a:rPr>
              <a:t>	</a:t>
            </a: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Run-in was a period of 14 days without study treatment.</a:t>
            </a:r>
            <a:endParaRPr lang="en-US" sz="1800" dirty="0" smtClean="0">
              <a:solidFill>
                <a:schemeClr val="bg1"/>
              </a:solidFill>
              <a:latin typeface="Verdana" pitchFamily="34" charset="0"/>
              <a:sym typeface="Verdana" pitchFamily="34" charset="0"/>
            </a:endParaRPr>
          </a:p>
          <a:p>
            <a:pPr marL="361950" indent="-361950">
              <a:spcBef>
                <a:spcPts val="100"/>
              </a:spcBef>
              <a:buFont typeface="Times New Roman" pitchFamily="18" charset="0"/>
              <a:buNone/>
              <a:tabLst>
                <a:tab pos="361950" algn="l"/>
                <a:tab pos="3810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  <a:tab pos="10820400" algn="l"/>
              </a:tabLst>
            </a:pPr>
            <a:endParaRPr lang="en-US" sz="1800" dirty="0" smtClean="0">
              <a:solidFill>
                <a:schemeClr val="bg1"/>
              </a:solidFill>
              <a:latin typeface="Verdana" pitchFamily="34" charset="0"/>
              <a:sym typeface="Verdana Bold" charset="0"/>
            </a:endParaRPr>
          </a:p>
          <a:p>
            <a:pPr marL="361950" indent="-361950">
              <a:spcBef>
                <a:spcPts val="100"/>
              </a:spcBef>
              <a:buFont typeface="Times New Roman" pitchFamily="18" charset="0"/>
              <a:buNone/>
              <a:tabLst>
                <a:tab pos="361950" algn="l"/>
                <a:tab pos="3810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  <a:tab pos="10820400" algn="l"/>
              </a:tabLst>
            </a:pP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  <a:sym typeface="Verdana Bold" charset="0"/>
              </a:rPr>
              <a:t>	Patients were then randomized to receive </a:t>
            </a:r>
            <a:r>
              <a:rPr lang="en-US" sz="18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5 mg twice daily or matching placebo.</a:t>
            </a: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rPr>
              <a:t/>
            </a:r>
            <a:br>
              <a:rPr lang="en-US" sz="1800" dirty="0" smtClean="0">
                <a:solidFill>
                  <a:schemeClr val="bg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rPr>
            </a:b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rPr>
              <a:t/>
            </a:r>
            <a:br>
              <a:rPr lang="en-US" sz="1800" dirty="0" smtClean="0">
                <a:solidFill>
                  <a:schemeClr val="bg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rPr>
            </a:b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After 2 weeks, patients with a resting heart rate of ≥60 </a:t>
            </a:r>
            <a:r>
              <a:rPr lang="en-US" sz="18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bpm</a:t>
            </a: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received an increased dose of 7.5 mg twice daily. Patients with a resting heart rate of &lt;50 </a:t>
            </a:r>
            <a:r>
              <a:rPr lang="en-US" sz="18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bpm</a:t>
            </a: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or with signs or symptoms of </a:t>
            </a:r>
            <a:r>
              <a:rPr lang="en-US" sz="18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bradycardia</a:t>
            </a: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received a reduced dose of 5 mg twice daily if they had been receiving 7.5 mg twice daily, or were discontinued if they had been receiving 5 mg twice daily.</a:t>
            </a: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rPr>
              <a:t/>
            </a:r>
            <a:br>
              <a:rPr lang="en-US" sz="1800" dirty="0" smtClean="0">
                <a:solidFill>
                  <a:schemeClr val="bg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rPr>
            </a:b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rPr>
              <a:t/>
            </a:r>
            <a:br>
              <a:rPr lang="en-US" sz="1800" dirty="0" smtClean="0">
                <a:solidFill>
                  <a:schemeClr val="bg1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rPr>
            </a:b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Appropriate conventional cardiovascular medical treatment continued throughout study. Beta-blockers were taken by 87% of patients from both treatment groups.</a:t>
            </a:r>
            <a:endParaRPr lang="en-US" sz="1800" dirty="0" smtClean="0">
              <a:solidFill>
                <a:schemeClr val="bg1"/>
              </a:solidFill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525463" y="337457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 err="1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BEAUT</a:t>
            </a:r>
            <a:r>
              <a:rPr lang="en-US" sz="3200" b="1" i="1" dirty="0" err="1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I</a:t>
            </a:r>
            <a:r>
              <a:rPr lang="en-US" sz="3200" b="1" baseline="-25000" dirty="0" err="1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f</a:t>
            </a:r>
            <a:r>
              <a:rPr lang="en-US" sz="3200" b="1" dirty="0" err="1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UL</a:t>
            </a:r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:</a:t>
            </a:r>
            <a:r>
              <a:rPr lang="en-GB" sz="3200" b="1" i="1" kern="0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GB" sz="3200" b="1" i="1" kern="0" dirty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TRIAL </a:t>
            </a:r>
            <a:r>
              <a:rPr lang="en-GB" sz="3200" b="1" i="1" kern="0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DESIGN</a:t>
            </a:r>
            <a:endParaRPr lang="en-GB" sz="3200" b="1" i="1" kern="0" dirty="0">
              <a:solidFill>
                <a:srgbClr val="FFFF00"/>
              </a:solidFill>
              <a:latin typeface="Verdana" pitchFamily="34" charset="0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10" name="Rectangle 34"/>
          <p:cNvSpPr>
            <a:spLocks/>
          </p:cNvSpPr>
          <p:nvPr/>
        </p:nvSpPr>
        <p:spPr bwMode="auto">
          <a:xfrm>
            <a:off x="6234113" y="6464531"/>
            <a:ext cx="2699457" cy="1692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496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437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8991600" algn="l"/>
              </a:tabLst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Fox </a:t>
            </a:r>
            <a:r>
              <a:rPr lang="en-US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et al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Lancet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2008;</a:t>
            </a:r>
            <a:r>
              <a:rPr lang="en-US" sz="11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372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:807–816.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1030" descr="http://imgs/content/left_bg.gif"/>
          <p:cNvSpPr>
            <a:spLocks noChangeAspect="1" noChangeArrowheads="1"/>
          </p:cNvSpPr>
          <p:nvPr/>
        </p:nvSpPr>
        <p:spPr bwMode="auto">
          <a:xfrm>
            <a:off x="525463" y="2663825"/>
            <a:ext cx="2046287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AutoShape 1031" descr="http://imgs/content/left_bg.gif"/>
          <p:cNvSpPr>
            <a:spLocks noChangeAspect="1" noChangeArrowheads="1"/>
          </p:cNvSpPr>
          <p:nvPr/>
        </p:nvSpPr>
        <p:spPr bwMode="auto">
          <a:xfrm>
            <a:off x="1106488" y="3171825"/>
            <a:ext cx="2046287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Rectangle 1033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sz="3200" b="1" dirty="0" err="1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BEAUTI</a:t>
            </a:r>
            <a:r>
              <a:rPr lang="en-US" sz="3200" b="1" baseline="-25000" dirty="0" err="1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f</a:t>
            </a:r>
            <a:r>
              <a:rPr lang="en-US" sz="3200" b="1" dirty="0" err="1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UL</a:t>
            </a:r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: </a:t>
            </a:r>
            <a:r>
              <a:rPr lang="en-GB" sz="3200" b="1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</a:t>
            </a:r>
            <a:br>
              <a:rPr lang="en-GB" sz="3200" b="1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</a:br>
            <a:r>
              <a:rPr lang="en-GB" sz="3200" b="1" dirty="0" smtClean="0">
                <a:solidFill>
                  <a:srgbClr val="FFFF00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Baseline Characteristics</a:t>
            </a:r>
            <a:endParaRPr lang="en-GB" sz="3200" b="1" dirty="0" smtClean="0">
              <a:solidFill>
                <a:srgbClr val="FFFF00"/>
              </a:solidFill>
              <a:latin typeface="Verdana" pitchFamily="34" charset="0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5128" name="Rectangle 1036"/>
          <p:cNvSpPr>
            <a:spLocks noChangeArrowheads="1"/>
          </p:cNvSpPr>
          <p:nvPr/>
        </p:nvSpPr>
        <p:spPr bwMode="auto">
          <a:xfrm>
            <a:off x="757238" y="1878013"/>
            <a:ext cx="7781925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Rectangle 1037"/>
          <p:cNvSpPr>
            <a:spLocks noChangeArrowheads="1"/>
          </p:cNvSpPr>
          <p:nvPr/>
        </p:nvSpPr>
        <p:spPr bwMode="auto">
          <a:xfrm>
            <a:off x="757238" y="2278063"/>
            <a:ext cx="778192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Rectangle 1038"/>
          <p:cNvSpPr>
            <a:spLocks noChangeArrowheads="1"/>
          </p:cNvSpPr>
          <p:nvPr/>
        </p:nvSpPr>
        <p:spPr bwMode="auto">
          <a:xfrm>
            <a:off x="757238" y="2801938"/>
            <a:ext cx="7781925" cy="294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Rectangle 1039"/>
          <p:cNvSpPr>
            <a:spLocks noChangeArrowheads="1"/>
          </p:cNvSpPr>
          <p:nvPr/>
        </p:nvSpPr>
        <p:spPr bwMode="auto">
          <a:xfrm>
            <a:off x="838573" y="2443882"/>
            <a:ext cx="176971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Verdana" pitchFamily="34" charset="0"/>
              </a:rPr>
              <a:t>Mean age (years)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5132" name="Rectangle 1040"/>
          <p:cNvSpPr>
            <a:spLocks noChangeArrowheads="1"/>
          </p:cNvSpPr>
          <p:nvPr/>
        </p:nvSpPr>
        <p:spPr bwMode="auto">
          <a:xfrm>
            <a:off x="838573" y="2750269"/>
            <a:ext cx="9537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chemeClr val="bg1"/>
                </a:solidFill>
                <a:latin typeface="Verdana" pitchFamily="34" charset="0"/>
              </a:rPr>
              <a:t>Male (%)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33" name="Rectangle 1041"/>
          <p:cNvSpPr>
            <a:spLocks noChangeArrowheads="1"/>
          </p:cNvSpPr>
          <p:nvPr/>
        </p:nvSpPr>
        <p:spPr bwMode="auto">
          <a:xfrm>
            <a:off x="838573" y="3072532"/>
            <a:ext cx="285975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chemeClr val="bg1"/>
                </a:solidFill>
                <a:latin typeface="Verdana" pitchFamily="34" charset="0"/>
              </a:rPr>
              <a:t>History of hypertension (%)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34" name="Rectangle 1046"/>
          <p:cNvSpPr>
            <a:spLocks noChangeArrowheads="1"/>
          </p:cNvSpPr>
          <p:nvPr/>
        </p:nvSpPr>
        <p:spPr bwMode="auto">
          <a:xfrm>
            <a:off x="838573" y="4074244"/>
            <a:ext cx="172964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496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437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8991600" algn="l"/>
              </a:tabLst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Heart rate (bpm)</a:t>
            </a:r>
          </a:p>
        </p:txBody>
      </p:sp>
      <p:sp>
        <p:nvSpPr>
          <p:cNvPr id="5136" name="Rectangle 1053"/>
          <p:cNvSpPr>
            <a:spLocks noChangeArrowheads="1"/>
          </p:cNvSpPr>
          <p:nvPr/>
        </p:nvSpPr>
        <p:spPr bwMode="auto">
          <a:xfrm>
            <a:off x="4564435" y="2443882"/>
            <a:ext cx="4071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65.3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37" name="Rectangle 1054"/>
          <p:cNvSpPr>
            <a:spLocks noChangeArrowheads="1"/>
          </p:cNvSpPr>
          <p:nvPr/>
        </p:nvSpPr>
        <p:spPr bwMode="auto">
          <a:xfrm>
            <a:off x="4613341" y="2750269"/>
            <a:ext cx="2276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83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38" name="Rectangle 1058"/>
          <p:cNvSpPr>
            <a:spLocks noChangeArrowheads="1"/>
          </p:cNvSpPr>
          <p:nvPr/>
        </p:nvSpPr>
        <p:spPr bwMode="auto">
          <a:xfrm>
            <a:off x="4635873" y="3748807"/>
            <a:ext cx="2276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88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39" name="Line 1075"/>
          <p:cNvSpPr>
            <a:spLocks noChangeShapeType="1"/>
          </p:cNvSpPr>
          <p:nvPr/>
        </p:nvSpPr>
        <p:spPr bwMode="auto">
          <a:xfrm>
            <a:off x="613148" y="2675657"/>
            <a:ext cx="7781925" cy="1587"/>
          </a:xfrm>
          <a:prstGeom prst="line">
            <a:avLst/>
          </a:prstGeom>
          <a:noFill/>
          <a:ln w="25400">
            <a:solidFill>
              <a:srgbClr val="F7EFD4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40" name="Line 1076"/>
          <p:cNvSpPr>
            <a:spLocks noChangeShapeType="1"/>
          </p:cNvSpPr>
          <p:nvPr/>
        </p:nvSpPr>
        <p:spPr bwMode="auto">
          <a:xfrm>
            <a:off x="613148" y="3004269"/>
            <a:ext cx="7781925" cy="1588"/>
          </a:xfrm>
          <a:prstGeom prst="line">
            <a:avLst/>
          </a:prstGeom>
          <a:noFill/>
          <a:ln w="25400">
            <a:solidFill>
              <a:srgbClr val="F7EFD4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41" name="Line 1078"/>
          <p:cNvSpPr>
            <a:spLocks noChangeShapeType="1"/>
          </p:cNvSpPr>
          <p:nvPr/>
        </p:nvSpPr>
        <p:spPr bwMode="auto">
          <a:xfrm>
            <a:off x="613148" y="3994869"/>
            <a:ext cx="7781925" cy="1588"/>
          </a:xfrm>
          <a:prstGeom prst="line">
            <a:avLst/>
          </a:prstGeom>
          <a:noFill/>
          <a:ln w="25400">
            <a:solidFill>
              <a:srgbClr val="F7EFD4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42" name="Rectangle 1079"/>
          <p:cNvSpPr>
            <a:spLocks noChangeArrowheads="1"/>
          </p:cNvSpPr>
          <p:nvPr/>
        </p:nvSpPr>
        <p:spPr bwMode="auto">
          <a:xfrm>
            <a:off x="4278685" y="1916832"/>
            <a:ext cx="110286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 dirty="0" err="1">
                <a:solidFill>
                  <a:schemeClr val="bg1"/>
                </a:solidFill>
                <a:latin typeface="Verdana" pitchFamily="34" charset="0"/>
              </a:rPr>
              <a:t>Ivabradine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5143" name="Rectangle 1080"/>
          <p:cNvSpPr>
            <a:spLocks noChangeArrowheads="1"/>
          </p:cNvSpPr>
          <p:nvPr/>
        </p:nvSpPr>
        <p:spPr bwMode="auto">
          <a:xfrm>
            <a:off x="4331073" y="2094632"/>
            <a:ext cx="9922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chemeClr val="bg1"/>
                </a:solidFill>
                <a:latin typeface="Verdana" pitchFamily="34" charset="0"/>
              </a:rPr>
              <a:t>(n=8576)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44" name="Rectangle 1082"/>
          <p:cNvSpPr>
            <a:spLocks noChangeArrowheads="1"/>
          </p:cNvSpPr>
          <p:nvPr/>
        </p:nvSpPr>
        <p:spPr bwMode="auto">
          <a:xfrm>
            <a:off x="7480673" y="2443882"/>
            <a:ext cx="4071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65.2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45" name="Rectangle 1083"/>
          <p:cNvSpPr>
            <a:spLocks noChangeArrowheads="1"/>
          </p:cNvSpPr>
          <p:nvPr/>
        </p:nvSpPr>
        <p:spPr bwMode="auto">
          <a:xfrm>
            <a:off x="7550523" y="2750269"/>
            <a:ext cx="2276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83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46" name="Rectangle 1087"/>
          <p:cNvSpPr>
            <a:spLocks noChangeArrowheads="1"/>
          </p:cNvSpPr>
          <p:nvPr/>
        </p:nvSpPr>
        <p:spPr bwMode="auto">
          <a:xfrm>
            <a:off x="7544173" y="3744044"/>
            <a:ext cx="2276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88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47" name="Rectangle 1088"/>
          <p:cNvSpPr>
            <a:spLocks noChangeArrowheads="1"/>
          </p:cNvSpPr>
          <p:nvPr/>
        </p:nvSpPr>
        <p:spPr bwMode="auto">
          <a:xfrm>
            <a:off x="7156823" y="1926357"/>
            <a:ext cx="11445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chemeClr val="bg1"/>
                </a:solidFill>
                <a:latin typeface="Verdana" pitchFamily="34" charset="0"/>
              </a:rPr>
              <a:t>All patients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48" name="Rectangle 1089"/>
          <p:cNvSpPr>
            <a:spLocks noChangeArrowheads="1"/>
          </p:cNvSpPr>
          <p:nvPr/>
        </p:nvSpPr>
        <p:spPr bwMode="auto">
          <a:xfrm>
            <a:off x="7228260" y="2104157"/>
            <a:ext cx="9922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chemeClr val="bg1"/>
                </a:solidFill>
                <a:latin typeface="Verdana" pitchFamily="34" charset="0"/>
              </a:rPr>
              <a:t>(n=8502)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49" name="Line 1097"/>
          <p:cNvSpPr>
            <a:spLocks noChangeShapeType="1"/>
          </p:cNvSpPr>
          <p:nvPr/>
        </p:nvSpPr>
        <p:spPr bwMode="auto">
          <a:xfrm>
            <a:off x="613148" y="2374032"/>
            <a:ext cx="7781925" cy="1587"/>
          </a:xfrm>
          <a:prstGeom prst="line">
            <a:avLst/>
          </a:prstGeom>
          <a:noFill/>
          <a:ln w="25400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50" name="Line 1077"/>
          <p:cNvSpPr>
            <a:spLocks noChangeShapeType="1"/>
          </p:cNvSpPr>
          <p:nvPr/>
        </p:nvSpPr>
        <p:spPr bwMode="auto">
          <a:xfrm>
            <a:off x="611560" y="3669432"/>
            <a:ext cx="7781925" cy="1587"/>
          </a:xfrm>
          <a:prstGeom prst="line">
            <a:avLst/>
          </a:prstGeom>
          <a:noFill/>
          <a:ln w="25400">
            <a:solidFill>
              <a:srgbClr val="F7EFD4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51" name="Rectangle 1041"/>
          <p:cNvSpPr>
            <a:spLocks noChangeArrowheads="1"/>
          </p:cNvSpPr>
          <p:nvPr/>
        </p:nvSpPr>
        <p:spPr bwMode="auto">
          <a:xfrm>
            <a:off x="836985" y="3740869"/>
            <a:ext cx="356988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496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437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8991600" algn="l"/>
              </a:tabLst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Previous myocardial infarction (%)</a:t>
            </a:r>
          </a:p>
        </p:txBody>
      </p:sp>
      <p:sp>
        <p:nvSpPr>
          <p:cNvPr id="5152" name="Line 1078"/>
          <p:cNvSpPr>
            <a:spLocks noChangeShapeType="1"/>
          </p:cNvSpPr>
          <p:nvPr/>
        </p:nvSpPr>
        <p:spPr bwMode="auto">
          <a:xfrm>
            <a:off x="624260" y="4329832"/>
            <a:ext cx="7781925" cy="1587"/>
          </a:xfrm>
          <a:prstGeom prst="line">
            <a:avLst/>
          </a:prstGeom>
          <a:noFill/>
          <a:ln w="25400">
            <a:solidFill>
              <a:srgbClr val="F7EFD4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53" name="Rectangle 1058"/>
          <p:cNvSpPr>
            <a:spLocks noChangeArrowheads="1"/>
          </p:cNvSpPr>
          <p:nvPr/>
        </p:nvSpPr>
        <p:spPr bwMode="auto">
          <a:xfrm>
            <a:off x="4558085" y="4079007"/>
            <a:ext cx="4071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71.5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54" name="Rectangle 1058"/>
          <p:cNvSpPr>
            <a:spLocks noChangeArrowheads="1"/>
          </p:cNvSpPr>
          <p:nvPr/>
        </p:nvSpPr>
        <p:spPr bwMode="auto">
          <a:xfrm>
            <a:off x="7471148" y="4077419"/>
            <a:ext cx="4071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71.6</a:t>
            </a:r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5155" name="Rectangle 1046"/>
          <p:cNvSpPr>
            <a:spLocks noChangeArrowheads="1"/>
          </p:cNvSpPr>
          <p:nvPr/>
        </p:nvSpPr>
        <p:spPr bwMode="auto">
          <a:xfrm>
            <a:off x="836985" y="4404444"/>
            <a:ext cx="33198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496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437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8991600" algn="l"/>
              </a:tabLst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Systolic blood pressure (mm Hg)</a:t>
            </a:r>
          </a:p>
        </p:txBody>
      </p:sp>
      <p:sp>
        <p:nvSpPr>
          <p:cNvPr id="5156" name="Rectangle 1058"/>
          <p:cNvSpPr>
            <a:spLocks noChangeArrowheads="1"/>
          </p:cNvSpPr>
          <p:nvPr/>
        </p:nvSpPr>
        <p:spPr bwMode="auto">
          <a:xfrm>
            <a:off x="4515223" y="4402857"/>
            <a:ext cx="52097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128.1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57" name="Rectangle 1058"/>
          <p:cNvSpPr>
            <a:spLocks noChangeArrowheads="1"/>
          </p:cNvSpPr>
          <p:nvPr/>
        </p:nvSpPr>
        <p:spPr bwMode="auto">
          <a:xfrm>
            <a:off x="7431460" y="4399682"/>
            <a:ext cx="52097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128.0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58" name="Line 1078"/>
          <p:cNvSpPr>
            <a:spLocks noChangeShapeType="1"/>
          </p:cNvSpPr>
          <p:nvPr/>
        </p:nvSpPr>
        <p:spPr bwMode="auto">
          <a:xfrm>
            <a:off x="619498" y="4648919"/>
            <a:ext cx="7781925" cy="1588"/>
          </a:xfrm>
          <a:prstGeom prst="line">
            <a:avLst/>
          </a:prstGeom>
          <a:noFill/>
          <a:ln w="25400">
            <a:solidFill>
              <a:srgbClr val="F7EFD4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59" name="Rectangle 1046"/>
          <p:cNvSpPr>
            <a:spLocks noChangeArrowheads="1"/>
          </p:cNvSpPr>
          <p:nvPr/>
        </p:nvSpPr>
        <p:spPr bwMode="auto">
          <a:xfrm>
            <a:off x="833810" y="4736232"/>
            <a:ext cx="34047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496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437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8991600" algn="l"/>
              </a:tabLst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Diastolic blood pressure (mm Hg)</a:t>
            </a:r>
          </a:p>
        </p:txBody>
      </p:sp>
      <p:sp>
        <p:nvSpPr>
          <p:cNvPr id="5160" name="Rectangle 1058"/>
          <p:cNvSpPr>
            <a:spLocks noChangeArrowheads="1"/>
          </p:cNvSpPr>
          <p:nvPr/>
        </p:nvSpPr>
        <p:spPr bwMode="auto">
          <a:xfrm>
            <a:off x="4578723" y="4733057"/>
            <a:ext cx="4071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77.4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61" name="Rectangle 1058"/>
          <p:cNvSpPr>
            <a:spLocks noChangeArrowheads="1"/>
          </p:cNvSpPr>
          <p:nvPr/>
        </p:nvSpPr>
        <p:spPr bwMode="auto">
          <a:xfrm>
            <a:off x="7485435" y="4731469"/>
            <a:ext cx="4071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77.4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62" name="Rectangle 1054"/>
          <p:cNvSpPr>
            <a:spLocks noChangeArrowheads="1"/>
          </p:cNvSpPr>
          <p:nvPr/>
        </p:nvSpPr>
        <p:spPr bwMode="auto">
          <a:xfrm>
            <a:off x="4613341" y="3083644"/>
            <a:ext cx="2276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71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63" name="Rectangle 1083"/>
          <p:cNvSpPr>
            <a:spLocks noChangeArrowheads="1"/>
          </p:cNvSpPr>
          <p:nvPr/>
        </p:nvSpPr>
        <p:spPr bwMode="auto">
          <a:xfrm>
            <a:off x="7550523" y="3083644"/>
            <a:ext cx="2276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71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64" name="Rectangle 1041"/>
          <p:cNvSpPr>
            <a:spLocks noChangeArrowheads="1"/>
          </p:cNvSpPr>
          <p:nvPr/>
        </p:nvSpPr>
        <p:spPr bwMode="auto">
          <a:xfrm>
            <a:off x="838573" y="3405907"/>
            <a:ext cx="27747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496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437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8991600" algn="l"/>
              </a:tabLst>
            </a:pPr>
            <a:r>
              <a:rPr lang="en-US" sz="1400" b="1" dirty="0">
                <a:solidFill>
                  <a:schemeClr val="bg1"/>
                </a:solidFill>
                <a:latin typeface="Verdana" pitchFamily="34" charset="0"/>
                <a:sym typeface="Verdana Bold" charset="0"/>
              </a:rPr>
              <a:t>History of diabetes  (years)</a:t>
            </a:r>
          </a:p>
        </p:txBody>
      </p:sp>
      <p:sp>
        <p:nvSpPr>
          <p:cNvPr id="5165" name="Line 1076"/>
          <p:cNvSpPr>
            <a:spLocks noChangeShapeType="1"/>
          </p:cNvSpPr>
          <p:nvPr/>
        </p:nvSpPr>
        <p:spPr bwMode="auto">
          <a:xfrm>
            <a:off x="622673" y="3328119"/>
            <a:ext cx="7781925" cy="1588"/>
          </a:xfrm>
          <a:prstGeom prst="line">
            <a:avLst/>
          </a:prstGeom>
          <a:noFill/>
          <a:ln w="25400">
            <a:solidFill>
              <a:srgbClr val="F7EFD4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4160838" y="1916832"/>
            <a:ext cx="1587" cy="3540125"/>
            <a:chOff x="5065713" y="2211388"/>
            <a:chExt cx="1587" cy="3540125"/>
          </a:xfrm>
        </p:grpSpPr>
        <p:sp>
          <p:nvSpPr>
            <p:cNvPr id="5191" name="Line 1052"/>
            <p:cNvSpPr>
              <a:spLocks noChangeShapeType="1"/>
            </p:cNvSpPr>
            <p:nvPr/>
          </p:nvSpPr>
          <p:spPr bwMode="auto">
            <a:xfrm>
              <a:off x="5065713" y="2211388"/>
              <a:ext cx="1587" cy="3302000"/>
            </a:xfrm>
            <a:prstGeom prst="line">
              <a:avLst/>
            </a:prstGeom>
            <a:noFill/>
            <a:ln w="25400">
              <a:solidFill>
                <a:schemeClr val="accent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sz="2000">
                <a:solidFill>
                  <a:schemeClr val="bg1"/>
                </a:solidFill>
              </a:endParaRPr>
            </a:p>
          </p:txBody>
        </p:sp>
        <p:sp>
          <p:nvSpPr>
            <p:cNvPr id="5192" name="Line 1052"/>
            <p:cNvSpPr>
              <a:spLocks noChangeShapeType="1"/>
            </p:cNvSpPr>
            <p:nvPr/>
          </p:nvSpPr>
          <p:spPr bwMode="auto">
            <a:xfrm>
              <a:off x="5065713" y="2449513"/>
              <a:ext cx="1587" cy="3302000"/>
            </a:xfrm>
            <a:prstGeom prst="line">
              <a:avLst/>
            </a:prstGeom>
            <a:noFill/>
            <a:ln w="25400">
              <a:solidFill>
                <a:schemeClr val="accent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sz="200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5610225" y="1916832"/>
            <a:ext cx="1588" cy="3549650"/>
            <a:chOff x="6802438" y="2211388"/>
            <a:chExt cx="1587" cy="3549650"/>
          </a:xfrm>
        </p:grpSpPr>
        <p:sp>
          <p:nvSpPr>
            <p:cNvPr id="5189" name="Line 1081"/>
            <p:cNvSpPr>
              <a:spLocks noChangeShapeType="1"/>
            </p:cNvSpPr>
            <p:nvPr/>
          </p:nvSpPr>
          <p:spPr bwMode="auto">
            <a:xfrm>
              <a:off x="6802438" y="2211388"/>
              <a:ext cx="1587" cy="3302000"/>
            </a:xfrm>
            <a:prstGeom prst="line">
              <a:avLst/>
            </a:prstGeom>
            <a:noFill/>
            <a:ln w="31750">
              <a:solidFill>
                <a:schemeClr val="accent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sz="2000">
                <a:solidFill>
                  <a:schemeClr val="bg1"/>
                </a:solidFill>
              </a:endParaRPr>
            </a:p>
          </p:txBody>
        </p:sp>
        <p:sp>
          <p:nvSpPr>
            <p:cNvPr id="5190" name="Line 1081"/>
            <p:cNvSpPr>
              <a:spLocks noChangeShapeType="1"/>
            </p:cNvSpPr>
            <p:nvPr/>
          </p:nvSpPr>
          <p:spPr bwMode="auto">
            <a:xfrm>
              <a:off x="6802438" y="2459038"/>
              <a:ext cx="1587" cy="3302000"/>
            </a:xfrm>
            <a:prstGeom prst="line">
              <a:avLst/>
            </a:prstGeom>
            <a:noFill/>
            <a:ln w="31750">
              <a:solidFill>
                <a:schemeClr val="accent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sz="2000">
                <a:solidFill>
                  <a:schemeClr val="bg1"/>
                </a:solidFill>
              </a:endParaRPr>
            </a:p>
          </p:txBody>
        </p:sp>
      </p:grpSp>
      <p:sp>
        <p:nvSpPr>
          <p:cNvPr id="5168" name="Line 1078"/>
          <p:cNvSpPr>
            <a:spLocks noChangeShapeType="1"/>
          </p:cNvSpPr>
          <p:nvPr/>
        </p:nvSpPr>
        <p:spPr bwMode="auto">
          <a:xfrm>
            <a:off x="619498" y="4991819"/>
            <a:ext cx="7781925" cy="1588"/>
          </a:xfrm>
          <a:prstGeom prst="line">
            <a:avLst/>
          </a:prstGeom>
          <a:noFill/>
          <a:ln w="25400">
            <a:solidFill>
              <a:srgbClr val="F7EFD4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69" name="Rectangle 1046"/>
          <p:cNvSpPr>
            <a:spLocks noChangeArrowheads="1"/>
          </p:cNvSpPr>
          <p:nvPr/>
        </p:nvSpPr>
        <p:spPr bwMode="auto">
          <a:xfrm>
            <a:off x="977900" y="5157772"/>
            <a:ext cx="245259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496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437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8991600" algn="l"/>
              </a:tabLst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LV ejection fraction (%)</a:t>
            </a:r>
          </a:p>
        </p:txBody>
      </p:sp>
      <p:sp>
        <p:nvSpPr>
          <p:cNvPr id="5170" name="Rectangle 1058"/>
          <p:cNvSpPr>
            <a:spLocks noChangeArrowheads="1"/>
          </p:cNvSpPr>
          <p:nvPr/>
        </p:nvSpPr>
        <p:spPr bwMode="auto">
          <a:xfrm>
            <a:off x="4637460" y="3415432"/>
            <a:ext cx="2276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37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71" name="Rectangle 1087"/>
          <p:cNvSpPr>
            <a:spLocks noChangeArrowheads="1"/>
          </p:cNvSpPr>
          <p:nvPr/>
        </p:nvSpPr>
        <p:spPr bwMode="auto">
          <a:xfrm>
            <a:off x="7545760" y="3410669"/>
            <a:ext cx="2276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37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72" name="Rectangle 1058"/>
          <p:cNvSpPr>
            <a:spLocks noChangeArrowheads="1"/>
          </p:cNvSpPr>
          <p:nvPr/>
        </p:nvSpPr>
        <p:spPr bwMode="auto">
          <a:xfrm>
            <a:off x="4713288" y="5154597"/>
            <a:ext cx="4071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32.4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73" name="Rectangle 1058"/>
          <p:cNvSpPr>
            <a:spLocks noChangeArrowheads="1"/>
          </p:cNvSpPr>
          <p:nvPr/>
        </p:nvSpPr>
        <p:spPr bwMode="auto">
          <a:xfrm>
            <a:off x="7639050" y="5153009"/>
            <a:ext cx="4071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Verdana" pitchFamily="34" charset="0"/>
              </a:rPr>
              <a:t>32.4</a:t>
            </a:r>
            <a:endParaRPr lang="en-GB" sz="2000" dirty="0">
              <a:solidFill>
                <a:schemeClr val="bg1"/>
              </a:solidFill>
            </a:endParaRPr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7043738" y="1916832"/>
            <a:ext cx="1587" cy="3549650"/>
            <a:chOff x="6802438" y="2211388"/>
            <a:chExt cx="1587" cy="3549650"/>
          </a:xfrm>
        </p:grpSpPr>
        <p:sp>
          <p:nvSpPr>
            <p:cNvPr id="5187" name="Line 1081"/>
            <p:cNvSpPr>
              <a:spLocks noChangeShapeType="1"/>
            </p:cNvSpPr>
            <p:nvPr/>
          </p:nvSpPr>
          <p:spPr bwMode="auto">
            <a:xfrm>
              <a:off x="6802438" y="2211388"/>
              <a:ext cx="1587" cy="3302000"/>
            </a:xfrm>
            <a:prstGeom prst="line">
              <a:avLst/>
            </a:prstGeom>
            <a:noFill/>
            <a:ln w="31750">
              <a:solidFill>
                <a:schemeClr val="accent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sz="2000">
                <a:solidFill>
                  <a:schemeClr val="bg1"/>
                </a:solidFill>
              </a:endParaRPr>
            </a:p>
          </p:txBody>
        </p:sp>
        <p:sp>
          <p:nvSpPr>
            <p:cNvPr id="5188" name="Line 1081"/>
            <p:cNvSpPr>
              <a:spLocks noChangeShapeType="1"/>
            </p:cNvSpPr>
            <p:nvPr/>
          </p:nvSpPr>
          <p:spPr bwMode="auto">
            <a:xfrm>
              <a:off x="6802438" y="2459038"/>
              <a:ext cx="1587" cy="3302000"/>
            </a:xfrm>
            <a:prstGeom prst="line">
              <a:avLst/>
            </a:prstGeom>
            <a:noFill/>
            <a:ln w="31750">
              <a:solidFill>
                <a:schemeClr val="accent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sz="2000">
                <a:solidFill>
                  <a:schemeClr val="bg1"/>
                </a:solidFill>
              </a:endParaRPr>
            </a:p>
          </p:txBody>
        </p:sp>
      </p:grpSp>
      <p:sp>
        <p:nvSpPr>
          <p:cNvPr id="5175" name="Rectangle 1088"/>
          <p:cNvSpPr>
            <a:spLocks noChangeArrowheads="1"/>
          </p:cNvSpPr>
          <p:nvPr/>
        </p:nvSpPr>
        <p:spPr bwMode="auto">
          <a:xfrm>
            <a:off x="5847135" y="1926357"/>
            <a:ext cx="78547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chemeClr val="bg1"/>
                </a:solidFill>
                <a:latin typeface="Verdana" pitchFamily="34" charset="0"/>
              </a:rPr>
              <a:t>Placebo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76" name="Rectangle 1089"/>
          <p:cNvSpPr>
            <a:spLocks noChangeArrowheads="1"/>
          </p:cNvSpPr>
          <p:nvPr/>
        </p:nvSpPr>
        <p:spPr bwMode="auto">
          <a:xfrm>
            <a:off x="5758235" y="2104157"/>
            <a:ext cx="9922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chemeClr val="bg1"/>
                </a:solidFill>
                <a:latin typeface="Verdana" pitchFamily="34" charset="0"/>
              </a:rPr>
              <a:t>(n=8502)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77" name="Rectangle 1053"/>
          <p:cNvSpPr>
            <a:spLocks noChangeArrowheads="1"/>
          </p:cNvSpPr>
          <p:nvPr/>
        </p:nvSpPr>
        <p:spPr bwMode="auto">
          <a:xfrm>
            <a:off x="6016998" y="2443882"/>
            <a:ext cx="4071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65.0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78" name="Rectangle 1054"/>
          <p:cNvSpPr>
            <a:spLocks noChangeArrowheads="1"/>
          </p:cNvSpPr>
          <p:nvPr/>
        </p:nvSpPr>
        <p:spPr bwMode="auto">
          <a:xfrm>
            <a:off x="6056378" y="2750269"/>
            <a:ext cx="2276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83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79" name="Rectangle 1058"/>
          <p:cNvSpPr>
            <a:spLocks noChangeArrowheads="1"/>
          </p:cNvSpPr>
          <p:nvPr/>
        </p:nvSpPr>
        <p:spPr bwMode="auto">
          <a:xfrm>
            <a:off x="6088435" y="3748807"/>
            <a:ext cx="2276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89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80" name="Rectangle 1058"/>
          <p:cNvSpPr>
            <a:spLocks noChangeArrowheads="1"/>
          </p:cNvSpPr>
          <p:nvPr/>
        </p:nvSpPr>
        <p:spPr bwMode="auto">
          <a:xfrm>
            <a:off x="6020173" y="4079007"/>
            <a:ext cx="4071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71.6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81" name="Rectangle 1058"/>
          <p:cNvSpPr>
            <a:spLocks noChangeArrowheads="1"/>
          </p:cNvSpPr>
          <p:nvPr/>
        </p:nvSpPr>
        <p:spPr bwMode="auto">
          <a:xfrm>
            <a:off x="5967785" y="4402857"/>
            <a:ext cx="52097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127.9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82" name="Rectangle 1058"/>
          <p:cNvSpPr>
            <a:spLocks noChangeArrowheads="1"/>
          </p:cNvSpPr>
          <p:nvPr/>
        </p:nvSpPr>
        <p:spPr bwMode="auto">
          <a:xfrm>
            <a:off x="6021760" y="4733057"/>
            <a:ext cx="4071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77.5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83" name="Rectangle 1054"/>
          <p:cNvSpPr>
            <a:spLocks noChangeArrowheads="1"/>
          </p:cNvSpPr>
          <p:nvPr/>
        </p:nvSpPr>
        <p:spPr bwMode="auto">
          <a:xfrm>
            <a:off x="6056378" y="3083644"/>
            <a:ext cx="2276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71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84" name="Rectangle 1058"/>
          <p:cNvSpPr>
            <a:spLocks noChangeArrowheads="1"/>
          </p:cNvSpPr>
          <p:nvPr/>
        </p:nvSpPr>
        <p:spPr bwMode="auto">
          <a:xfrm>
            <a:off x="6090023" y="3415432"/>
            <a:ext cx="2276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37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85" name="Rectangle 1058"/>
          <p:cNvSpPr>
            <a:spLocks noChangeArrowheads="1"/>
          </p:cNvSpPr>
          <p:nvPr/>
        </p:nvSpPr>
        <p:spPr bwMode="auto">
          <a:xfrm>
            <a:off x="6165850" y="5154597"/>
            <a:ext cx="4071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32.3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5186" name="Rectangle 34"/>
          <p:cNvSpPr>
            <a:spLocks/>
          </p:cNvSpPr>
          <p:nvPr/>
        </p:nvSpPr>
        <p:spPr bwMode="auto">
          <a:xfrm>
            <a:off x="6234113" y="6464531"/>
            <a:ext cx="2699457" cy="1692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496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437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8991600" algn="l"/>
              </a:tabLst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Fox </a:t>
            </a:r>
            <a:r>
              <a:rPr lang="en-US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et al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Lancet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2008;</a:t>
            </a:r>
            <a:r>
              <a:rPr lang="en-US" sz="11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372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:807–816.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6" descr="http://imgs/content/left_bg.gif"/>
          <p:cNvSpPr>
            <a:spLocks noChangeAspect="1" noChangeArrowheads="1"/>
          </p:cNvSpPr>
          <p:nvPr/>
        </p:nvSpPr>
        <p:spPr bwMode="auto">
          <a:xfrm>
            <a:off x="525463" y="2663825"/>
            <a:ext cx="2046287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" name="AutoShape 7" descr="http://imgs/content/left_bg.gif"/>
          <p:cNvSpPr>
            <a:spLocks noChangeAspect="1" noChangeArrowheads="1"/>
          </p:cNvSpPr>
          <p:nvPr/>
        </p:nvSpPr>
        <p:spPr bwMode="auto">
          <a:xfrm>
            <a:off x="1106488" y="3171825"/>
            <a:ext cx="2046287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Rectangle 10"/>
          <p:cNvSpPr>
            <a:spLocks noGrp="1" noChangeArrowheads="1"/>
          </p:cNvSpPr>
          <p:nvPr>
            <p:ph type="title"/>
          </p:nvPr>
        </p:nvSpPr>
        <p:spPr>
          <a:xfrm>
            <a:off x="751114" y="185048"/>
            <a:ext cx="77724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3200" b="1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BEAUT</a:t>
            </a:r>
            <a:r>
              <a:rPr lang="en-US" sz="3200" b="1" i="1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I</a:t>
            </a:r>
            <a:r>
              <a:rPr lang="en-US" sz="3200" b="1" baseline="-25000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f</a:t>
            </a:r>
            <a:r>
              <a:rPr lang="en-US" sz="3200" b="1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UL</a:t>
            </a:r>
            <a:r>
              <a:rPr lang="en-US" sz="32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: </a:t>
            </a:r>
            <a:r>
              <a:rPr lang="en-GB" sz="3200" b="1" i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RESULTS</a:t>
            </a:r>
            <a:endParaRPr lang="en-GB" sz="3200" b="1" i="1" dirty="0" smtClean="0">
              <a:latin typeface="Verdana" pitchFamily="34" charset="0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615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51286" y="877644"/>
            <a:ext cx="8408107" cy="4114800"/>
          </a:xfrm>
          <a:noFill/>
        </p:spPr>
        <p:txBody>
          <a:bodyPr>
            <a:noAutofit/>
          </a:bodyPr>
          <a:lstStyle/>
          <a:p>
            <a:pPr marL="379413">
              <a:spcBef>
                <a:spcPct val="0"/>
              </a:spcBef>
              <a:buNone/>
              <a:tabLst>
                <a:tab pos="381000" algn="l"/>
                <a:tab pos="2806700" algn="l"/>
                <a:tab pos="5575300" algn="l"/>
                <a:tab pos="8343900" algn="l"/>
                <a:tab pos="8572500" algn="l"/>
                <a:tab pos="9017000" algn="l"/>
                <a:tab pos="9474200" algn="l"/>
                <a:tab pos="9918700" algn="l"/>
                <a:tab pos="10375900" algn="l"/>
                <a:tab pos="10820400" algn="l"/>
              </a:tabLst>
            </a:pPr>
            <a:r>
              <a:rPr lang="en-GB" sz="1400" b="1" dirty="0" smtClean="0">
                <a:solidFill>
                  <a:srgbClr val="7F7F7F"/>
                </a:solidFill>
                <a:latin typeface="Verdana" pitchFamily="34" charset="0"/>
              </a:rPr>
              <a:t>	</a:t>
            </a:r>
            <a:endParaRPr lang="en-US" sz="1400" dirty="0" smtClean="0">
              <a:solidFill>
                <a:schemeClr val="accent1">
                  <a:lumMod val="20000"/>
                  <a:lumOff val="80000"/>
                </a:schemeClr>
              </a:solidFill>
              <a:latin typeface="Verdana" pitchFamily="34" charset="0"/>
              <a:ea typeface="ヒラギノ角ゴ ProN W6" charset="0"/>
              <a:cs typeface="ヒラギノ角ゴ ProN W6" charset="0"/>
              <a:sym typeface="Verdana Bold" charset="0"/>
            </a:endParaRPr>
          </a:p>
          <a:p>
            <a:pPr marL="379413">
              <a:spcBef>
                <a:spcPct val="0"/>
              </a:spcBef>
              <a:buFont typeface="Times New Roman" pitchFamily="18" charset="0"/>
              <a:buNone/>
              <a:tabLst>
                <a:tab pos="381000" algn="l"/>
                <a:tab pos="2806700" algn="l"/>
                <a:tab pos="5575300" algn="l"/>
                <a:tab pos="8343900" algn="l"/>
                <a:tab pos="8572500" algn="l"/>
                <a:tab pos="9017000" algn="l"/>
                <a:tab pos="9474200" algn="l"/>
                <a:tab pos="9918700" algn="l"/>
                <a:tab pos="10375900" algn="l"/>
                <a:tab pos="10820400" algn="l"/>
              </a:tabLst>
            </a:pPr>
            <a:r>
              <a:rPr lang="en-US" sz="1400" dirty="0" smtClean="0">
                <a:solidFill>
                  <a:srgbClr val="7F7F7F"/>
                </a:solidFill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  <a:t>	</a:t>
            </a:r>
            <a:r>
              <a:rPr lang="en-US" sz="1400" dirty="0" smtClean="0">
                <a:solidFill>
                  <a:srgbClr val="7F7F7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 Bold" charset="0"/>
              </a:rPr>
              <a:t>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At 12 months,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lowered resting heart rates versus placebo over baseline (average reduction, 6.0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bpm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), including in patients with baseline heart rate of ≥70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bpm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(average reduction, 7.9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bpm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).</a:t>
            </a:r>
          </a:p>
          <a:p>
            <a:pPr marL="379413">
              <a:spcBef>
                <a:spcPct val="0"/>
              </a:spcBef>
              <a:buFont typeface="Times New Roman" pitchFamily="18" charset="0"/>
              <a:buNone/>
              <a:tabLst>
                <a:tab pos="381000" algn="l"/>
                <a:tab pos="2806700" algn="l"/>
                <a:tab pos="5575300" algn="l"/>
                <a:tab pos="8343900" algn="l"/>
                <a:tab pos="8572500" algn="l"/>
                <a:tab pos="9017000" algn="l"/>
                <a:tab pos="9474200" algn="l"/>
                <a:tab pos="9918700" algn="l"/>
                <a:tab pos="10375900" algn="l"/>
                <a:tab pos="10820400" algn="l"/>
              </a:tabLst>
            </a:pP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379413">
              <a:spcBef>
                <a:spcPct val="0"/>
              </a:spcBef>
              <a:buFont typeface="Times New Roman" pitchFamily="18" charset="0"/>
              <a:buNone/>
              <a:tabLst>
                <a:tab pos="381000" algn="l"/>
                <a:tab pos="2806700" algn="l"/>
                <a:tab pos="5575300" algn="l"/>
                <a:tab pos="8343900" algn="l"/>
                <a:tab pos="8572500" algn="l"/>
                <a:tab pos="9017000" algn="l"/>
                <a:tab pos="9474200" algn="l"/>
                <a:tab pos="9918700" algn="l"/>
                <a:tab pos="10375900" algn="l"/>
                <a:tab pos="10820400" algn="l"/>
              </a:tabLst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	</a:t>
            </a:r>
            <a:r>
              <a:rPr lang="en-US" sz="1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  <a:sym typeface="Verdana Bold" charset="0"/>
              </a:rPr>
              <a:t>Primary endpoint</a:t>
            </a:r>
            <a:endParaRPr lang="en-US" sz="1400" dirty="0" smtClean="0">
              <a:solidFill>
                <a:schemeClr val="accent1">
                  <a:lumMod val="20000"/>
                  <a:lumOff val="8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379413">
              <a:spcBef>
                <a:spcPct val="0"/>
              </a:spcBef>
              <a:buFont typeface="Times New Roman" pitchFamily="18" charset="0"/>
              <a:buNone/>
              <a:tabLst>
                <a:tab pos="381000" algn="l"/>
                <a:tab pos="2806700" algn="l"/>
                <a:tab pos="5575300" algn="l"/>
                <a:tab pos="8343900" algn="l"/>
                <a:tab pos="8572500" algn="l"/>
                <a:tab pos="9017000" algn="l"/>
                <a:tab pos="9474200" algn="l"/>
                <a:tab pos="9918700" algn="l"/>
                <a:tab pos="10375900" algn="l"/>
                <a:tab pos="10820400" algn="l"/>
              </a:tabLst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	There was no significant difference between the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and placebo groups in the occurrence of the primary endpoint (15.4% vs. 15.3%, respectively; hazard ratio [HR], 1.00; </a:t>
            </a:r>
            <a:r>
              <a:rPr lang="en-US" sz="14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=0.94).</a:t>
            </a:r>
          </a:p>
          <a:p>
            <a:pPr marL="379413">
              <a:spcBef>
                <a:spcPct val="0"/>
              </a:spcBef>
              <a:buFont typeface="Times New Roman" pitchFamily="18" charset="0"/>
              <a:buNone/>
              <a:tabLst>
                <a:tab pos="381000" algn="l"/>
                <a:tab pos="2806700" algn="l"/>
                <a:tab pos="5575300" algn="l"/>
                <a:tab pos="8343900" algn="l"/>
                <a:tab pos="8572500" algn="l"/>
                <a:tab pos="9017000" algn="l"/>
                <a:tab pos="9474200" algn="l"/>
                <a:tab pos="9918700" algn="l"/>
                <a:tab pos="10375900" algn="l"/>
                <a:tab pos="10820400" algn="l"/>
              </a:tabLst>
            </a:pP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379413">
              <a:spcBef>
                <a:spcPct val="0"/>
              </a:spcBef>
              <a:buFont typeface="Times New Roman" pitchFamily="18" charset="0"/>
              <a:buNone/>
              <a:tabLst>
                <a:tab pos="381000" algn="l"/>
                <a:tab pos="2806700" algn="l"/>
                <a:tab pos="5575300" algn="l"/>
                <a:tab pos="8343900" algn="l"/>
                <a:tab pos="8572500" algn="l"/>
                <a:tab pos="9017000" algn="l"/>
                <a:tab pos="9474200" algn="l"/>
                <a:tab pos="9918700" algn="l"/>
                <a:tab pos="10375900" algn="l"/>
                <a:tab pos="10820400" algn="l"/>
              </a:tabLst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	</a:t>
            </a:r>
            <a:r>
              <a:rPr lang="en-US" sz="1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  <a:sym typeface="Verdana" pitchFamily="34" charset="0"/>
              </a:rPr>
              <a:t>Other results</a:t>
            </a:r>
          </a:p>
          <a:p>
            <a:pPr marL="379413">
              <a:spcBef>
                <a:spcPct val="0"/>
              </a:spcBef>
              <a:buFont typeface="Times New Roman" pitchFamily="18" charset="0"/>
              <a:buNone/>
              <a:tabLst>
                <a:tab pos="381000" algn="l"/>
                <a:tab pos="2806700" algn="l"/>
                <a:tab pos="5575300" algn="l"/>
                <a:tab pos="8343900" algn="l"/>
                <a:tab pos="8572500" algn="l"/>
                <a:tab pos="9017000" algn="l"/>
                <a:tab pos="9474200" algn="l"/>
                <a:tab pos="9918700" algn="l"/>
                <a:tab pos="10375900" algn="l"/>
                <a:tab pos="10820400" algn="l"/>
              </a:tabLst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	There was no significant difference in the number of patients who experienced serious adverse events between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and placebo patients (22.5% vs. 22.8%, respectively; </a:t>
            </a:r>
            <a:r>
              <a:rPr lang="en-US" sz="14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=0.70).</a:t>
            </a:r>
          </a:p>
          <a:p>
            <a:pPr marL="379413">
              <a:spcBef>
                <a:spcPct val="0"/>
              </a:spcBef>
              <a:buFont typeface="Times New Roman" pitchFamily="18" charset="0"/>
              <a:buNone/>
              <a:tabLst>
                <a:tab pos="381000" algn="l"/>
                <a:tab pos="2806700" algn="l"/>
                <a:tab pos="5575300" algn="l"/>
                <a:tab pos="8343900" algn="l"/>
                <a:tab pos="8572500" algn="l"/>
                <a:tab pos="9017000" algn="l"/>
                <a:tab pos="9474200" algn="l"/>
                <a:tab pos="9918700" algn="l"/>
                <a:tab pos="10375900" algn="l"/>
                <a:tab pos="10820400" algn="l"/>
              </a:tabLst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	</a:t>
            </a:r>
          </a:p>
          <a:p>
            <a:pPr marL="379413">
              <a:spcBef>
                <a:spcPct val="0"/>
              </a:spcBef>
              <a:buFont typeface="Times New Roman" pitchFamily="18" charset="0"/>
              <a:buNone/>
              <a:tabLst>
                <a:tab pos="381000" algn="l"/>
                <a:tab pos="2806700" algn="l"/>
                <a:tab pos="5575300" algn="l"/>
                <a:tab pos="8343900" algn="l"/>
                <a:tab pos="8572500" algn="l"/>
                <a:tab pos="9017000" algn="l"/>
                <a:tab pos="9474200" algn="l"/>
                <a:tab pos="9918700" algn="l"/>
                <a:tab pos="10375900" algn="l"/>
                <a:tab pos="10820400" algn="l"/>
              </a:tabLst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	In patients with a baseline heart rate of ≥70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bpm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,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had no impact on the primary composite outcome (HR, 0.91; </a:t>
            </a:r>
            <a:r>
              <a:rPr lang="en-US" sz="14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=0.17), cardiovascular death, or admission for new-onset or worsening heart failure.</a:t>
            </a:r>
          </a:p>
          <a:p>
            <a:pPr marL="379413">
              <a:spcBef>
                <a:spcPct val="0"/>
              </a:spcBef>
              <a:buFont typeface="Times New Roman" pitchFamily="18" charset="0"/>
              <a:buNone/>
              <a:tabLst>
                <a:tab pos="381000" algn="l"/>
                <a:tab pos="2806700" algn="l"/>
                <a:tab pos="5575300" algn="l"/>
                <a:tab pos="8343900" algn="l"/>
                <a:tab pos="8572500" algn="l"/>
                <a:tab pos="9017000" algn="l"/>
                <a:tab pos="9474200" algn="l"/>
                <a:tab pos="9918700" algn="l"/>
                <a:tab pos="10375900" algn="l"/>
                <a:tab pos="10820400" algn="l"/>
              </a:tabLst>
            </a:pP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379413">
              <a:spcBef>
                <a:spcPct val="0"/>
              </a:spcBef>
              <a:buFont typeface="Times New Roman" pitchFamily="18" charset="0"/>
              <a:buNone/>
              <a:tabLst>
                <a:tab pos="381000" algn="l"/>
                <a:tab pos="2806700" algn="l"/>
                <a:tab pos="5575300" algn="l"/>
                <a:tab pos="8343900" algn="l"/>
                <a:tab pos="8572500" algn="l"/>
                <a:tab pos="9017000" algn="l"/>
                <a:tab pos="9474200" algn="l"/>
                <a:tab pos="9918700" algn="l"/>
                <a:tab pos="10375900" algn="l"/>
                <a:tab pos="10820400" algn="l"/>
              </a:tabLst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	However, in comparison with placebo,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significantly reduced fatal and non-fatal myocardial infarction admissions (HR, 0.64; </a:t>
            </a:r>
            <a:r>
              <a:rPr lang="en-US" sz="14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=0.001) and coronary revascularization rates (HR, 0.70; </a:t>
            </a:r>
            <a:r>
              <a:rPr lang="en-US" sz="14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=0.016).</a:t>
            </a:r>
            <a:endParaRPr lang="en-US" sz="1400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</p:txBody>
      </p:sp>
      <p:sp>
        <p:nvSpPr>
          <p:cNvPr id="11" name="Rectangle 34"/>
          <p:cNvSpPr>
            <a:spLocks/>
          </p:cNvSpPr>
          <p:nvPr/>
        </p:nvSpPr>
        <p:spPr bwMode="auto">
          <a:xfrm>
            <a:off x="6234113" y="6464531"/>
            <a:ext cx="2699457" cy="1692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496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437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8991600" algn="l"/>
              </a:tabLst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Fox </a:t>
            </a:r>
            <a:r>
              <a:rPr lang="en-US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et al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Lancet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2008;</a:t>
            </a:r>
            <a:r>
              <a:rPr lang="en-US" sz="11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372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:807–816.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6" descr="http://imgs/content/left_bg.gif"/>
          <p:cNvSpPr>
            <a:spLocks noChangeAspect="1" noChangeArrowheads="1"/>
          </p:cNvSpPr>
          <p:nvPr/>
        </p:nvSpPr>
        <p:spPr bwMode="auto">
          <a:xfrm>
            <a:off x="525463" y="2663825"/>
            <a:ext cx="2046287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AutoShape 7" descr="http://imgs/content/left_bg.gif"/>
          <p:cNvSpPr>
            <a:spLocks noChangeAspect="1" noChangeArrowheads="1"/>
          </p:cNvSpPr>
          <p:nvPr/>
        </p:nvSpPr>
        <p:spPr bwMode="auto">
          <a:xfrm>
            <a:off x="1106488" y="3171825"/>
            <a:ext cx="2046287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Rectangle 10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  <a:noFill/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496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437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8991600" algn="l"/>
              </a:tabLst>
            </a:pPr>
            <a:r>
              <a:rPr lang="en-US" sz="3600" b="1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BEAUT</a:t>
            </a:r>
            <a:r>
              <a:rPr lang="en-US" sz="3600" b="1" i="1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I</a:t>
            </a:r>
            <a:r>
              <a:rPr lang="en-US" sz="3600" b="1" baseline="-25000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f</a:t>
            </a:r>
            <a:r>
              <a:rPr lang="en-US" sz="3600" b="1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UL</a:t>
            </a:r>
            <a:r>
              <a:rPr lang="en-US" sz="36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GB" sz="3600" b="1" i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RESULTS</a:t>
            </a:r>
            <a:br>
              <a:rPr lang="en-GB" sz="3600" b="1" i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</a:br>
            <a:r>
              <a:rPr lang="en-US" sz="2700" b="1" dirty="0" smtClean="0">
                <a:latin typeface="Verdana"/>
                <a:ea typeface="Verdana Bold"/>
                <a:cs typeface="Verdana Bold"/>
              </a:rPr>
              <a:t>Kaplan-Meier time-to-event plot for composite primary endpoint</a:t>
            </a:r>
            <a:r>
              <a:rPr lang="nl-NL" sz="2000" dirty="0" smtClean="0"/>
              <a:t/>
            </a:r>
            <a:br>
              <a:rPr lang="nl-NL" sz="2000" dirty="0" smtClean="0"/>
            </a:br>
            <a:endParaRPr lang="en-GB" sz="2000" b="1" i="1" dirty="0" smtClean="0">
              <a:latin typeface="Verdana" pitchFamily="34" charset="0"/>
              <a:ea typeface="Verdana Bold" charset="0"/>
              <a:cs typeface="Verdana Bold" charset="0"/>
              <a:sym typeface="Verdana Bold" charset="0"/>
            </a:endParaRPr>
          </a:p>
        </p:txBody>
      </p:sp>
      <p:grpSp>
        <p:nvGrpSpPr>
          <p:cNvPr id="2" name="Group 109"/>
          <p:cNvGrpSpPr>
            <a:grpSpLocks noChangeAspect="1"/>
          </p:cNvGrpSpPr>
          <p:nvPr/>
        </p:nvGrpSpPr>
        <p:grpSpPr bwMode="auto">
          <a:xfrm>
            <a:off x="-765692" y="1393897"/>
            <a:ext cx="10396140" cy="5497102"/>
            <a:chOff x="469" y="1073"/>
            <a:chExt cx="4902" cy="2592"/>
          </a:xfrm>
        </p:grpSpPr>
        <p:sp>
          <p:nvSpPr>
            <p:cNvPr id="7178" name="AutoShape 108"/>
            <p:cNvSpPr>
              <a:spLocks noChangeAspect="1" noChangeArrowheads="1" noTextEdit="1"/>
            </p:cNvSpPr>
            <p:nvPr/>
          </p:nvSpPr>
          <p:spPr bwMode="auto">
            <a:xfrm>
              <a:off x="469" y="1073"/>
              <a:ext cx="4902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182" name="Line 113"/>
            <p:cNvSpPr>
              <a:spLocks noChangeShapeType="1"/>
            </p:cNvSpPr>
            <p:nvPr/>
          </p:nvSpPr>
          <p:spPr bwMode="auto">
            <a:xfrm>
              <a:off x="1761" y="2985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183" name="Line 114"/>
            <p:cNvSpPr>
              <a:spLocks noChangeShapeType="1"/>
            </p:cNvSpPr>
            <p:nvPr/>
          </p:nvSpPr>
          <p:spPr bwMode="auto">
            <a:xfrm>
              <a:off x="1689" y="2975"/>
              <a:ext cx="64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184" name="Line 115"/>
            <p:cNvSpPr>
              <a:spLocks noChangeShapeType="1"/>
            </p:cNvSpPr>
            <p:nvPr/>
          </p:nvSpPr>
          <p:spPr bwMode="auto">
            <a:xfrm>
              <a:off x="1689" y="1521"/>
              <a:ext cx="64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185" name="Line 116"/>
            <p:cNvSpPr>
              <a:spLocks noChangeShapeType="1"/>
            </p:cNvSpPr>
            <p:nvPr/>
          </p:nvSpPr>
          <p:spPr bwMode="auto">
            <a:xfrm>
              <a:off x="4299" y="2629"/>
              <a:ext cx="228" cy="1"/>
            </a:xfrm>
            <a:prstGeom prst="line">
              <a:avLst/>
            </a:prstGeom>
            <a:noFill/>
            <a:ln w="25400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186" name="Line 117"/>
            <p:cNvSpPr>
              <a:spLocks noChangeShapeType="1"/>
            </p:cNvSpPr>
            <p:nvPr/>
          </p:nvSpPr>
          <p:spPr bwMode="auto">
            <a:xfrm>
              <a:off x="4299" y="2777"/>
              <a:ext cx="228" cy="1"/>
            </a:xfrm>
            <a:prstGeom prst="line">
              <a:avLst/>
            </a:prstGeom>
            <a:noFill/>
            <a:ln w="25400">
              <a:solidFill>
                <a:srgbClr val="FD341F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187" name="Rectangle 118"/>
            <p:cNvSpPr>
              <a:spLocks noChangeArrowheads="1"/>
            </p:cNvSpPr>
            <p:nvPr/>
          </p:nvSpPr>
          <p:spPr bwMode="auto">
            <a:xfrm>
              <a:off x="2801" y="3199"/>
              <a:ext cx="25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chemeClr val="bg1"/>
                  </a:solidFill>
                  <a:latin typeface="Verdana" pitchFamily="34" charset="0"/>
                </a:rPr>
                <a:t>Years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7188" name="Rectangle 121"/>
            <p:cNvSpPr>
              <a:spLocks noChangeArrowheads="1"/>
            </p:cNvSpPr>
            <p:nvPr/>
          </p:nvSpPr>
          <p:spPr bwMode="auto">
            <a:xfrm>
              <a:off x="1052" y="1895"/>
              <a:ext cx="422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  <a:t>Proportion</a:t>
              </a:r>
              <a:b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</a:br>
              <a: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  <a:t>with</a:t>
              </a:r>
              <a:b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</a:br>
              <a: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  <a:t>composite</a:t>
              </a:r>
              <a:b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</a:br>
              <a: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  <a:t>primary</a:t>
              </a:r>
              <a:b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</a:br>
              <a: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  <a:t>endpoint</a:t>
              </a:r>
              <a:b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</a:br>
              <a: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  <a:t>(%)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7189" name="Rectangle 127"/>
            <p:cNvSpPr>
              <a:spLocks noChangeArrowheads="1"/>
            </p:cNvSpPr>
            <p:nvPr/>
          </p:nvSpPr>
          <p:spPr bwMode="auto">
            <a:xfrm>
              <a:off x="1729" y="3043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chemeClr val="bg1"/>
                  </a:solidFill>
                  <a:latin typeface="Verdana" pitchFamily="34" charset="0"/>
                </a:rPr>
                <a:t>0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7190" name="Line 128"/>
            <p:cNvSpPr>
              <a:spLocks noChangeShapeType="1"/>
            </p:cNvSpPr>
            <p:nvPr/>
          </p:nvSpPr>
          <p:spPr bwMode="auto">
            <a:xfrm>
              <a:off x="2337" y="2985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191" name="Rectangle 129"/>
            <p:cNvSpPr>
              <a:spLocks noChangeArrowheads="1"/>
            </p:cNvSpPr>
            <p:nvPr/>
          </p:nvSpPr>
          <p:spPr bwMode="auto">
            <a:xfrm>
              <a:off x="2274" y="3054"/>
              <a:ext cx="1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chemeClr val="bg1"/>
                  </a:solidFill>
                  <a:latin typeface="Verdana" pitchFamily="34" charset="0"/>
                </a:rPr>
                <a:t>0.5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7192" name="Line 130"/>
            <p:cNvSpPr>
              <a:spLocks noChangeShapeType="1"/>
            </p:cNvSpPr>
            <p:nvPr/>
          </p:nvSpPr>
          <p:spPr bwMode="auto">
            <a:xfrm>
              <a:off x="2909" y="2985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193" name="Rectangle 131"/>
            <p:cNvSpPr>
              <a:spLocks noChangeArrowheads="1"/>
            </p:cNvSpPr>
            <p:nvPr/>
          </p:nvSpPr>
          <p:spPr bwMode="auto">
            <a:xfrm>
              <a:off x="2846" y="3054"/>
              <a:ext cx="1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chemeClr val="bg1"/>
                  </a:solidFill>
                  <a:latin typeface="Verdana" pitchFamily="34" charset="0"/>
                </a:rPr>
                <a:t>1.0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7194" name="Line 132"/>
            <p:cNvSpPr>
              <a:spLocks noChangeShapeType="1"/>
            </p:cNvSpPr>
            <p:nvPr/>
          </p:nvSpPr>
          <p:spPr bwMode="auto">
            <a:xfrm>
              <a:off x="3481" y="2985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195" name="Rectangle 133"/>
            <p:cNvSpPr>
              <a:spLocks noChangeArrowheads="1"/>
            </p:cNvSpPr>
            <p:nvPr/>
          </p:nvSpPr>
          <p:spPr bwMode="auto">
            <a:xfrm>
              <a:off x="3424" y="3049"/>
              <a:ext cx="1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latin typeface="Verdana" pitchFamily="34" charset="0"/>
                </a:rPr>
                <a:t>1.5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7196" name="Line 134"/>
            <p:cNvSpPr>
              <a:spLocks noChangeShapeType="1"/>
            </p:cNvSpPr>
            <p:nvPr/>
          </p:nvSpPr>
          <p:spPr bwMode="auto">
            <a:xfrm>
              <a:off x="4053" y="2985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197" name="Rectangle 135"/>
            <p:cNvSpPr>
              <a:spLocks noChangeArrowheads="1"/>
            </p:cNvSpPr>
            <p:nvPr/>
          </p:nvSpPr>
          <p:spPr bwMode="auto">
            <a:xfrm>
              <a:off x="3990" y="3049"/>
              <a:ext cx="1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chemeClr val="bg1"/>
                  </a:solidFill>
                  <a:latin typeface="Verdana" pitchFamily="34" charset="0"/>
                </a:rPr>
                <a:t>2.0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7198" name="Rectangle 136"/>
            <p:cNvSpPr>
              <a:spLocks noChangeArrowheads="1"/>
            </p:cNvSpPr>
            <p:nvPr/>
          </p:nvSpPr>
          <p:spPr bwMode="auto">
            <a:xfrm>
              <a:off x="1610" y="2933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chemeClr val="bg1"/>
                  </a:solidFill>
                  <a:latin typeface="Verdana" pitchFamily="34" charset="0"/>
                </a:rPr>
                <a:t>0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7199" name="Line 137"/>
            <p:cNvSpPr>
              <a:spLocks noChangeShapeType="1"/>
            </p:cNvSpPr>
            <p:nvPr/>
          </p:nvSpPr>
          <p:spPr bwMode="auto">
            <a:xfrm>
              <a:off x="1689" y="2769"/>
              <a:ext cx="64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00" name="Rectangle 138"/>
            <p:cNvSpPr>
              <a:spLocks noChangeArrowheads="1"/>
            </p:cNvSpPr>
            <p:nvPr/>
          </p:nvSpPr>
          <p:spPr bwMode="auto">
            <a:xfrm>
              <a:off x="1610" y="2727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chemeClr val="bg1"/>
                  </a:solidFill>
                  <a:latin typeface="Verdana" pitchFamily="34" charset="0"/>
                </a:rPr>
                <a:t>5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7201" name="Line 139"/>
            <p:cNvSpPr>
              <a:spLocks noChangeShapeType="1"/>
            </p:cNvSpPr>
            <p:nvPr/>
          </p:nvSpPr>
          <p:spPr bwMode="auto">
            <a:xfrm>
              <a:off x="1689" y="2561"/>
              <a:ext cx="64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02" name="Rectangle 140"/>
            <p:cNvSpPr>
              <a:spLocks noChangeArrowheads="1"/>
            </p:cNvSpPr>
            <p:nvPr/>
          </p:nvSpPr>
          <p:spPr bwMode="auto">
            <a:xfrm>
              <a:off x="1550" y="2519"/>
              <a:ext cx="11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chemeClr val="bg1"/>
                  </a:solidFill>
                  <a:latin typeface="Verdana" pitchFamily="34" charset="0"/>
                </a:rPr>
                <a:t>10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7203" name="Line 141"/>
            <p:cNvSpPr>
              <a:spLocks noChangeShapeType="1"/>
            </p:cNvSpPr>
            <p:nvPr/>
          </p:nvSpPr>
          <p:spPr bwMode="auto">
            <a:xfrm>
              <a:off x="1689" y="2353"/>
              <a:ext cx="64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04" name="Rectangle 142"/>
            <p:cNvSpPr>
              <a:spLocks noChangeArrowheads="1"/>
            </p:cNvSpPr>
            <p:nvPr/>
          </p:nvSpPr>
          <p:spPr bwMode="auto">
            <a:xfrm>
              <a:off x="1550" y="2311"/>
              <a:ext cx="11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chemeClr val="bg1"/>
                  </a:solidFill>
                  <a:latin typeface="Verdana" pitchFamily="34" charset="0"/>
                </a:rPr>
                <a:t>15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7205" name="Line 143"/>
            <p:cNvSpPr>
              <a:spLocks noChangeShapeType="1"/>
            </p:cNvSpPr>
            <p:nvPr/>
          </p:nvSpPr>
          <p:spPr bwMode="auto">
            <a:xfrm>
              <a:off x="1689" y="2145"/>
              <a:ext cx="64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06" name="Rectangle 144"/>
            <p:cNvSpPr>
              <a:spLocks noChangeArrowheads="1"/>
            </p:cNvSpPr>
            <p:nvPr/>
          </p:nvSpPr>
          <p:spPr bwMode="auto">
            <a:xfrm>
              <a:off x="1550" y="2103"/>
              <a:ext cx="11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chemeClr val="bg1"/>
                  </a:solidFill>
                  <a:latin typeface="Verdana" pitchFamily="34" charset="0"/>
                </a:rPr>
                <a:t>20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7207" name="Line 145"/>
            <p:cNvSpPr>
              <a:spLocks noChangeShapeType="1"/>
            </p:cNvSpPr>
            <p:nvPr/>
          </p:nvSpPr>
          <p:spPr bwMode="auto">
            <a:xfrm>
              <a:off x="1689" y="1937"/>
              <a:ext cx="64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08" name="Rectangle 146"/>
            <p:cNvSpPr>
              <a:spLocks noChangeArrowheads="1"/>
            </p:cNvSpPr>
            <p:nvPr/>
          </p:nvSpPr>
          <p:spPr bwMode="auto">
            <a:xfrm>
              <a:off x="1550" y="1895"/>
              <a:ext cx="11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chemeClr val="bg1"/>
                  </a:solidFill>
                  <a:latin typeface="Verdana" pitchFamily="34" charset="0"/>
                </a:rPr>
                <a:t>25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7209" name="Line 147"/>
            <p:cNvSpPr>
              <a:spLocks noChangeShapeType="1"/>
            </p:cNvSpPr>
            <p:nvPr/>
          </p:nvSpPr>
          <p:spPr bwMode="auto">
            <a:xfrm>
              <a:off x="1689" y="1729"/>
              <a:ext cx="64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10" name="Rectangle 148"/>
            <p:cNvSpPr>
              <a:spLocks noChangeArrowheads="1"/>
            </p:cNvSpPr>
            <p:nvPr/>
          </p:nvSpPr>
          <p:spPr bwMode="auto">
            <a:xfrm>
              <a:off x="1550" y="1687"/>
              <a:ext cx="11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latin typeface="Verdana" pitchFamily="34" charset="0"/>
                </a:rPr>
                <a:t>30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7211" name="Rectangle 149"/>
            <p:cNvSpPr>
              <a:spLocks noChangeArrowheads="1"/>
            </p:cNvSpPr>
            <p:nvPr/>
          </p:nvSpPr>
          <p:spPr bwMode="auto">
            <a:xfrm>
              <a:off x="1550" y="1477"/>
              <a:ext cx="11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chemeClr val="bg1"/>
                  </a:solidFill>
                  <a:latin typeface="Verdana" pitchFamily="34" charset="0"/>
                </a:rPr>
                <a:t>35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7212" name="Rectangle 151"/>
            <p:cNvSpPr>
              <a:spLocks noChangeArrowheads="1"/>
            </p:cNvSpPr>
            <p:nvPr/>
          </p:nvSpPr>
          <p:spPr bwMode="auto">
            <a:xfrm>
              <a:off x="3638" y="2106"/>
              <a:ext cx="32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chemeClr val="bg1"/>
                  </a:solidFill>
                  <a:latin typeface="Verdana" pitchFamily="34" charset="0"/>
                </a:rPr>
                <a:t>p</a:t>
              </a:r>
              <a:r>
                <a:rPr lang="en-US" sz="1000" b="1">
                  <a:solidFill>
                    <a:schemeClr val="bg1"/>
                  </a:solidFill>
                  <a:latin typeface="Verdana" pitchFamily="34" charset="0"/>
                </a:rPr>
                <a:t>=0.94</a:t>
              </a: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7213" name="Rectangle 152"/>
            <p:cNvSpPr>
              <a:spLocks noChangeArrowheads="1"/>
            </p:cNvSpPr>
            <p:nvPr/>
          </p:nvSpPr>
          <p:spPr bwMode="auto">
            <a:xfrm>
              <a:off x="4575" y="2579"/>
              <a:ext cx="3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chemeClr val="bg1"/>
                  </a:solidFill>
                  <a:latin typeface="Verdana" pitchFamily="34" charset="0"/>
                </a:rPr>
                <a:t>Placebo</a:t>
              </a: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7214" name="Rectangle 153"/>
            <p:cNvSpPr>
              <a:spLocks noChangeArrowheads="1"/>
            </p:cNvSpPr>
            <p:nvPr/>
          </p:nvSpPr>
          <p:spPr bwMode="auto">
            <a:xfrm>
              <a:off x="4575" y="2723"/>
              <a:ext cx="496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dirty="0" err="1">
                  <a:solidFill>
                    <a:schemeClr val="bg1"/>
                  </a:solidFill>
                  <a:latin typeface="Verdana" pitchFamily="34" charset="0"/>
                </a:rPr>
                <a:t>Ivabradine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215" name="Freeform 160"/>
            <p:cNvSpPr>
              <a:spLocks/>
            </p:cNvSpPr>
            <p:nvPr/>
          </p:nvSpPr>
          <p:spPr bwMode="auto">
            <a:xfrm>
              <a:off x="1753" y="2233"/>
              <a:ext cx="2300" cy="742"/>
            </a:xfrm>
            <a:custGeom>
              <a:avLst/>
              <a:gdLst>
                <a:gd name="T0" fmla="*/ 0 w 2300"/>
                <a:gd name="T1" fmla="*/ 742 h 742"/>
                <a:gd name="T2" fmla="*/ 376 w 2300"/>
                <a:gd name="T3" fmla="*/ 596 h 742"/>
                <a:gd name="T4" fmla="*/ 418 w 2300"/>
                <a:gd name="T5" fmla="*/ 596 h 742"/>
                <a:gd name="T6" fmla="*/ 450 w 2300"/>
                <a:gd name="T7" fmla="*/ 582 h 742"/>
                <a:gd name="T8" fmla="*/ 490 w 2300"/>
                <a:gd name="T9" fmla="*/ 574 h 742"/>
                <a:gd name="T10" fmla="*/ 538 w 2300"/>
                <a:gd name="T11" fmla="*/ 560 h 742"/>
                <a:gd name="T12" fmla="*/ 578 w 2300"/>
                <a:gd name="T13" fmla="*/ 536 h 742"/>
                <a:gd name="T14" fmla="*/ 644 w 2300"/>
                <a:gd name="T15" fmla="*/ 504 h 742"/>
                <a:gd name="T16" fmla="*/ 692 w 2300"/>
                <a:gd name="T17" fmla="*/ 490 h 742"/>
                <a:gd name="T18" fmla="*/ 744 w 2300"/>
                <a:gd name="T19" fmla="*/ 474 h 742"/>
                <a:gd name="T20" fmla="*/ 800 w 2300"/>
                <a:gd name="T21" fmla="*/ 456 h 742"/>
                <a:gd name="T22" fmla="*/ 914 w 2300"/>
                <a:gd name="T23" fmla="*/ 414 h 742"/>
                <a:gd name="T24" fmla="*/ 992 w 2300"/>
                <a:gd name="T25" fmla="*/ 378 h 742"/>
                <a:gd name="T26" fmla="*/ 1034 w 2300"/>
                <a:gd name="T27" fmla="*/ 370 h 742"/>
                <a:gd name="T28" fmla="*/ 1078 w 2300"/>
                <a:gd name="T29" fmla="*/ 362 h 742"/>
                <a:gd name="T30" fmla="*/ 1206 w 2300"/>
                <a:gd name="T31" fmla="*/ 318 h 742"/>
                <a:gd name="T32" fmla="*/ 1246 w 2300"/>
                <a:gd name="T33" fmla="*/ 314 h 742"/>
                <a:gd name="T34" fmla="*/ 1318 w 2300"/>
                <a:gd name="T35" fmla="*/ 272 h 742"/>
                <a:gd name="T36" fmla="*/ 1360 w 2300"/>
                <a:gd name="T37" fmla="*/ 268 h 742"/>
                <a:gd name="T38" fmla="*/ 1432 w 2300"/>
                <a:gd name="T39" fmla="*/ 266 h 742"/>
                <a:gd name="T40" fmla="*/ 1530 w 2300"/>
                <a:gd name="T41" fmla="*/ 220 h 742"/>
                <a:gd name="T42" fmla="*/ 1584 w 2300"/>
                <a:gd name="T43" fmla="*/ 220 h 742"/>
                <a:gd name="T44" fmla="*/ 1960 w 2300"/>
                <a:gd name="T45" fmla="*/ 96 h 742"/>
                <a:gd name="T46" fmla="*/ 2054 w 2300"/>
                <a:gd name="T47" fmla="*/ 64 h 742"/>
                <a:gd name="T48" fmla="*/ 2146 w 2300"/>
                <a:gd name="T49" fmla="*/ 28 h 742"/>
                <a:gd name="T50" fmla="*/ 2226 w 2300"/>
                <a:gd name="T51" fmla="*/ 12 h 742"/>
                <a:gd name="T52" fmla="*/ 2300 w 2300"/>
                <a:gd name="T53" fmla="*/ 0 h 74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300"/>
                <a:gd name="T82" fmla="*/ 0 h 742"/>
                <a:gd name="T83" fmla="*/ 2300 w 2300"/>
                <a:gd name="T84" fmla="*/ 742 h 74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300" h="742">
                  <a:moveTo>
                    <a:pt x="0" y="742"/>
                  </a:moveTo>
                  <a:lnTo>
                    <a:pt x="376" y="596"/>
                  </a:lnTo>
                  <a:lnTo>
                    <a:pt x="418" y="596"/>
                  </a:lnTo>
                  <a:lnTo>
                    <a:pt x="450" y="582"/>
                  </a:lnTo>
                  <a:lnTo>
                    <a:pt x="490" y="574"/>
                  </a:lnTo>
                  <a:lnTo>
                    <a:pt x="538" y="560"/>
                  </a:lnTo>
                  <a:lnTo>
                    <a:pt x="578" y="536"/>
                  </a:lnTo>
                  <a:lnTo>
                    <a:pt x="644" y="504"/>
                  </a:lnTo>
                  <a:lnTo>
                    <a:pt x="692" y="490"/>
                  </a:lnTo>
                  <a:lnTo>
                    <a:pt x="744" y="474"/>
                  </a:lnTo>
                  <a:lnTo>
                    <a:pt x="800" y="456"/>
                  </a:lnTo>
                  <a:lnTo>
                    <a:pt x="914" y="414"/>
                  </a:lnTo>
                  <a:lnTo>
                    <a:pt x="992" y="378"/>
                  </a:lnTo>
                  <a:lnTo>
                    <a:pt x="1034" y="370"/>
                  </a:lnTo>
                  <a:lnTo>
                    <a:pt x="1078" y="362"/>
                  </a:lnTo>
                  <a:lnTo>
                    <a:pt x="1206" y="318"/>
                  </a:lnTo>
                  <a:lnTo>
                    <a:pt x="1246" y="314"/>
                  </a:lnTo>
                  <a:lnTo>
                    <a:pt x="1318" y="272"/>
                  </a:lnTo>
                  <a:lnTo>
                    <a:pt x="1360" y="268"/>
                  </a:lnTo>
                  <a:lnTo>
                    <a:pt x="1432" y="266"/>
                  </a:lnTo>
                  <a:lnTo>
                    <a:pt x="1530" y="220"/>
                  </a:lnTo>
                  <a:lnTo>
                    <a:pt x="1584" y="220"/>
                  </a:lnTo>
                  <a:lnTo>
                    <a:pt x="1960" y="96"/>
                  </a:lnTo>
                  <a:lnTo>
                    <a:pt x="2054" y="64"/>
                  </a:lnTo>
                  <a:lnTo>
                    <a:pt x="2146" y="28"/>
                  </a:lnTo>
                  <a:lnTo>
                    <a:pt x="2226" y="12"/>
                  </a:lnTo>
                  <a:lnTo>
                    <a:pt x="230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16" name="Freeform 161"/>
            <p:cNvSpPr>
              <a:spLocks/>
            </p:cNvSpPr>
            <p:nvPr/>
          </p:nvSpPr>
          <p:spPr bwMode="auto">
            <a:xfrm>
              <a:off x="1753" y="2249"/>
              <a:ext cx="2300" cy="726"/>
            </a:xfrm>
            <a:custGeom>
              <a:avLst/>
              <a:gdLst>
                <a:gd name="T0" fmla="*/ 0 w 2300"/>
                <a:gd name="T1" fmla="*/ 726 h 726"/>
                <a:gd name="T2" fmla="*/ 296 w 2300"/>
                <a:gd name="T3" fmla="*/ 610 h 726"/>
                <a:gd name="T4" fmla="*/ 390 w 2300"/>
                <a:gd name="T5" fmla="*/ 566 h 726"/>
                <a:gd name="T6" fmla="*/ 664 w 2300"/>
                <a:gd name="T7" fmla="*/ 460 h 726"/>
                <a:gd name="T8" fmla="*/ 782 w 2300"/>
                <a:gd name="T9" fmla="*/ 418 h 726"/>
                <a:gd name="T10" fmla="*/ 992 w 2300"/>
                <a:gd name="T11" fmla="*/ 350 h 726"/>
                <a:gd name="T12" fmla="*/ 1262 w 2300"/>
                <a:gd name="T13" fmla="*/ 268 h 726"/>
                <a:gd name="T14" fmla="*/ 1382 w 2300"/>
                <a:gd name="T15" fmla="*/ 242 h 726"/>
                <a:gd name="T16" fmla="*/ 1488 w 2300"/>
                <a:gd name="T17" fmla="*/ 212 h 726"/>
                <a:gd name="T18" fmla="*/ 1626 w 2300"/>
                <a:gd name="T19" fmla="*/ 168 h 726"/>
                <a:gd name="T20" fmla="*/ 1802 w 2300"/>
                <a:gd name="T21" fmla="*/ 116 h 726"/>
                <a:gd name="T22" fmla="*/ 1920 w 2300"/>
                <a:gd name="T23" fmla="*/ 94 h 726"/>
                <a:gd name="T24" fmla="*/ 2040 w 2300"/>
                <a:gd name="T25" fmla="*/ 62 h 726"/>
                <a:gd name="T26" fmla="*/ 2148 w 2300"/>
                <a:gd name="T27" fmla="*/ 40 h 726"/>
                <a:gd name="T28" fmla="*/ 2300 w 2300"/>
                <a:gd name="T29" fmla="*/ 0 h 72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300"/>
                <a:gd name="T46" fmla="*/ 0 h 726"/>
                <a:gd name="T47" fmla="*/ 2300 w 2300"/>
                <a:gd name="T48" fmla="*/ 726 h 72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300" h="726">
                  <a:moveTo>
                    <a:pt x="0" y="726"/>
                  </a:moveTo>
                  <a:lnTo>
                    <a:pt x="296" y="610"/>
                  </a:lnTo>
                  <a:lnTo>
                    <a:pt x="390" y="566"/>
                  </a:lnTo>
                  <a:lnTo>
                    <a:pt x="664" y="460"/>
                  </a:lnTo>
                  <a:lnTo>
                    <a:pt x="782" y="418"/>
                  </a:lnTo>
                  <a:lnTo>
                    <a:pt x="992" y="350"/>
                  </a:lnTo>
                  <a:lnTo>
                    <a:pt x="1262" y="268"/>
                  </a:lnTo>
                  <a:lnTo>
                    <a:pt x="1382" y="242"/>
                  </a:lnTo>
                  <a:lnTo>
                    <a:pt x="1488" y="212"/>
                  </a:lnTo>
                  <a:lnTo>
                    <a:pt x="1626" y="168"/>
                  </a:lnTo>
                  <a:lnTo>
                    <a:pt x="1802" y="116"/>
                  </a:lnTo>
                  <a:lnTo>
                    <a:pt x="1920" y="94"/>
                  </a:lnTo>
                  <a:lnTo>
                    <a:pt x="2040" y="62"/>
                  </a:lnTo>
                  <a:lnTo>
                    <a:pt x="2148" y="40"/>
                  </a:lnTo>
                  <a:lnTo>
                    <a:pt x="2300" y="0"/>
                  </a:lnTo>
                </a:path>
              </a:pathLst>
            </a:custGeom>
            <a:noFill/>
            <a:ln w="12700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17" name="Rectangle 162"/>
            <p:cNvSpPr>
              <a:spLocks noChangeArrowheads="1"/>
            </p:cNvSpPr>
            <p:nvPr/>
          </p:nvSpPr>
          <p:spPr bwMode="auto">
            <a:xfrm>
              <a:off x="1753" y="1519"/>
              <a:ext cx="2300" cy="1466"/>
            </a:xfrm>
            <a:prstGeom prst="rect">
              <a:avLst/>
            </a:prstGeom>
            <a:noFill/>
            <a:ln w="16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Rectangle 34"/>
          <p:cNvSpPr>
            <a:spLocks/>
          </p:cNvSpPr>
          <p:nvPr/>
        </p:nvSpPr>
        <p:spPr bwMode="auto">
          <a:xfrm>
            <a:off x="6234113" y="6464531"/>
            <a:ext cx="2699457" cy="1692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496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437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8991600" algn="l"/>
              </a:tabLst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Fox </a:t>
            </a:r>
            <a:r>
              <a:rPr lang="en-US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et al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Lancet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2008;</a:t>
            </a:r>
            <a:r>
              <a:rPr lang="en-US" sz="11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372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:807–816.</a:t>
            </a: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7" descr="http://imgs/content/left_bg.gif"/>
          <p:cNvSpPr>
            <a:spLocks noChangeAspect="1" noChangeArrowheads="1"/>
          </p:cNvSpPr>
          <p:nvPr/>
        </p:nvSpPr>
        <p:spPr bwMode="auto">
          <a:xfrm>
            <a:off x="1106488" y="3171825"/>
            <a:ext cx="2046287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Rectangle 10"/>
          <p:cNvSpPr>
            <a:spLocks noGrp="1" noChangeArrowheads="1"/>
          </p:cNvSpPr>
          <p:nvPr>
            <p:ph type="title"/>
          </p:nvPr>
        </p:nvSpPr>
        <p:spPr>
          <a:xfrm>
            <a:off x="634307" y="522249"/>
            <a:ext cx="77724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sz="3100" b="1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BEAUT</a:t>
            </a:r>
            <a:r>
              <a:rPr lang="en-US" sz="3100" b="1" i="1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I</a:t>
            </a:r>
            <a:r>
              <a:rPr lang="en-US" sz="3100" b="1" baseline="-25000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f</a:t>
            </a:r>
            <a:r>
              <a:rPr lang="en-US" sz="3100" b="1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UL</a:t>
            </a:r>
            <a:r>
              <a:rPr lang="en-US" sz="31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:</a:t>
            </a:r>
            <a:br>
              <a:rPr lang="en-US" sz="31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</a:br>
            <a:r>
              <a:rPr lang="en-US" sz="20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Kaplan-Meier time-to-event plot for admission to hospital for </a:t>
            </a:r>
            <a:r>
              <a:rPr lang="en-US" sz="20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acute myocardial </a:t>
            </a:r>
            <a:r>
              <a:rPr lang="en-US" sz="20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infarction in patients with baseline heart rate of ≥70 </a:t>
            </a:r>
            <a:r>
              <a:rPr lang="en-US" sz="2000" b="1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bpm</a:t>
            </a:r>
            <a:r>
              <a:rPr lang="en-US" sz="20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/>
            </a:r>
            <a:br>
              <a:rPr lang="en-US" sz="20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</a:br>
            <a:endParaRPr lang="en-GB" sz="2000" b="1" i="1" dirty="0" smtClean="0">
              <a:latin typeface="Verdana" pitchFamily="34" charset="0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8198" name="Rectangle 45"/>
          <p:cNvSpPr>
            <a:spLocks noChangeArrowheads="1"/>
          </p:cNvSpPr>
          <p:nvPr/>
        </p:nvSpPr>
        <p:spPr bwMode="auto">
          <a:xfrm>
            <a:off x="1824038" y="1968500"/>
            <a:ext cx="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496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437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8991600" algn="l"/>
              </a:tabLst>
            </a:pPr>
            <a:endParaRPr lang="en-US" sz="1400" b="1">
              <a:latin typeface="Verdana" pitchFamily="34" charset="0"/>
              <a:ea typeface="Verdana Bold" charset="0"/>
              <a:cs typeface="Verdana Bold" charset="0"/>
              <a:sym typeface="Verdana Bold" charset="0"/>
            </a:endParaRPr>
          </a:p>
        </p:txBody>
      </p:sp>
      <p:grpSp>
        <p:nvGrpSpPr>
          <p:cNvPr id="2" name="Group 158"/>
          <p:cNvGrpSpPr>
            <a:grpSpLocks noChangeAspect="1"/>
          </p:cNvGrpSpPr>
          <p:nvPr/>
        </p:nvGrpSpPr>
        <p:grpSpPr bwMode="auto">
          <a:xfrm>
            <a:off x="-447936" y="1617794"/>
            <a:ext cx="9182667" cy="4855464"/>
            <a:chOff x="429" y="864"/>
            <a:chExt cx="4902" cy="2592"/>
          </a:xfrm>
        </p:grpSpPr>
        <p:sp>
          <p:nvSpPr>
            <p:cNvPr id="8202" name="AutoShape 157"/>
            <p:cNvSpPr>
              <a:spLocks noChangeAspect="1" noChangeArrowheads="1" noTextEdit="1"/>
            </p:cNvSpPr>
            <p:nvPr/>
          </p:nvSpPr>
          <p:spPr bwMode="auto">
            <a:xfrm>
              <a:off x="429" y="864"/>
              <a:ext cx="4902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06" name="Line 162"/>
            <p:cNvSpPr>
              <a:spLocks noChangeShapeType="1"/>
            </p:cNvSpPr>
            <p:nvPr/>
          </p:nvSpPr>
          <p:spPr bwMode="auto">
            <a:xfrm>
              <a:off x="1721" y="2776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07" name="Line 163"/>
            <p:cNvSpPr>
              <a:spLocks noChangeShapeType="1"/>
            </p:cNvSpPr>
            <p:nvPr/>
          </p:nvSpPr>
          <p:spPr bwMode="auto">
            <a:xfrm>
              <a:off x="1649" y="2766"/>
              <a:ext cx="64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08" name="Line 164"/>
            <p:cNvSpPr>
              <a:spLocks noChangeShapeType="1"/>
            </p:cNvSpPr>
            <p:nvPr/>
          </p:nvSpPr>
          <p:spPr bwMode="auto">
            <a:xfrm>
              <a:off x="1649" y="1312"/>
              <a:ext cx="64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09" name="Line 165"/>
            <p:cNvSpPr>
              <a:spLocks noChangeShapeType="1"/>
            </p:cNvSpPr>
            <p:nvPr/>
          </p:nvSpPr>
          <p:spPr bwMode="auto">
            <a:xfrm>
              <a:off x="4259" y="2420"/>
              <a:ext cx="228" cy="1"/>
            </a:xfrm>
            <a:prstGeom prst="line">
              <a:avLst/>
            </a:prstGeom>
            <a:noFill/>
            <a:ln w="25400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10" name="Line 166"/>
            <p:cNvSpPr>
              <a:spLocks noChangeShapeType="1"/>
            </p:cNvSpPr>
            <p:nvPr/>
          </p:nvSpPr>
          <p:spPr bwMode="auto">
            <a:xfrm>
              <a:off x="4259" y="2568"/>
              <a:ext cx="228" cy="1"/>
            </a:xfrm>
            <a:prstGeom prst="line">
              <a:avLst/>
            </a:prstGeom>
            <a:noFill/>
            <a:ln w="25400">
              <a:solidFill>
                <a:srgbClr val="FD341F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11" name="Rectangle 167"/>
            <p:cNvSpPr>
              <a:spLocks noChangeArrowheads="1"/>
            </p:cNvSpPr>
            <p:nvPr/>
          </p:nvSpPr>
          <p:spPr bwMode="auto">
            <a:xfrm>
              <a:off x="2677" y="2990"/>
              <a:ext cx="22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Years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8212" name="Rectangle 170"/>
            <p:cNvSpPr>
              <a:spLocks noChangeArrowheads="1"/>
            </p:cNvSpPr>
            <p:nvPr/>
          </p:nvSpPr>
          <p:spPr bwMode="auto">
            <a:xfrm>
              <a:off x="893" y="1692"/>
              <a:ext cx="519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  <a:t>Proportion</a:t>
              </a:r>
              <a:b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</a:br>
              <a: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  <a:t>admitted to</a:t>
              </a:r>
              <a:b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</a:br>
              <a: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  <a:t>hospital with</a:t>
              </a:r>
              <a:b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</a:br>
              <a: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  <a:t>myocardial</a:t>
              </a:r>
              <a:b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</a:br>
              <a: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  <a:t>infarction</a:t>
              </a:r>
              <a:b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</a:br>
              <a: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  <a:t>(%)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8213" name="Rectangle 179"/>
            <p:cNvSpPr>
              <a:spLocks noChangeArrowheads="1"/>
            </p:cNvSpPr>
            <p:nvPr/>
          </p:nvSpPr>
          <p:spPr bwMode="auto">
            <a:xfrm>
              <a:off x="1605" y="2834"/>
              <a:ext cx="51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0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8214" name="Line 180"/>
            <p:cNvSpPr>
              <a:spLocks noChangeShapeType="1"/>
            </p:cNvSpPr>
            <p:nvPr/>
          </p:nvSpPr>
          <p:spPr bwMode="auto">
            <a:xfrm>
              <a:off x="2297" y="2776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15" name="Rectangle 181"/>
            <p:cNvSpPr>
              <a:spLocks noChangeArrowheads="1"/>
            </p:cNvSpPr>
            <p:nvPr/>
          </p:nvSpPr>
          <p:spPr bwMode="auto">
            <a:xfrm>
              <a:off x="2133" y="2834"/>
              <a:ext cx="13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0.5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8216" name="Line 182"/>
            <p:cNvSpPr>
              <a:spLocks noChangeShapeType="1"/>
            </p:cNvSpPr>
            <p:nvPr/>
          </p:nvSpPr>
          <p:spPr bwMode="auto">
            <a:xfrm>
              <a:off x="2869" y="2776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17" name="Rectangle 183"/>
            <p:cNvSpPr>
              <a:spLocks noChangeArrowheads="1"/>
            </p:cNvSpPr>
            <p:nvPr/>
          </p:nvSpPr>
          <p:spPr bwMode="auto">
            <a:xfrm>
              <a:off x="2705" y="2834"/>
              <a:ext cx="13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1.0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8218" name="Line 184"/>
            <p:cNvSpPr>
              <a:spLocks noChangeShapeType="1"/>
            </p:cNvSpPr>
            <p:nvPr/>
          </p:nvSpPr>
          <p:spPr bwMode="auto">
            <a:xfrm>
              <a:off x="3441" y="2776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19" name="Rectangle 185"/>
            <p:cNvSpPr>
              <a:spLocks noChangeArrowheads="1"/>
            </p:cNvSpPr>
            <p:nvPr/>
          </p:nvSpPr>
          <p:spPr bwMode="auto">
            <a:xfrm>
              <a:off x="3277" y="2834"/>
              <a:ext cx="13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1.5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8220" name="Line 186"/>
            <p:cNvSpPr>
              <a:spLocks noChangeShapeType="1"/>
            </p:cNvSpPr>
            <p:nvPr/>
          </p:nvSpPr>
          <p:spPr bwMode="auto">
            <a:xfrm>
              <a:off x="4013" y="2776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21" name="Rectangle 187"/>
            <p:cNvSpPr>
              <a:spLocks noChangeArrowheads="1"/>
            </p:cNvSpPr>
            <p:nvPr/>
          </p:nvSpPr>
          <p:spPr bwMode="auto">
            <a:xfrm>
              <a:off x="3849" y="2834"/>
              <a:ext cx="13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2.0</a:t>
              </a: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8222" name="Rectangle 188"/>
            <p:cNvSpPr>
              <a:spLocks noChangeArrowheads="1"/>
            </p:cNvSpPr>
            <p:nvPr/>
          </p:nvSpPr>
          <p:spPr bwMode="auto">
            <a:xfrm>
              <a:off x="1596" y="2715"/>
              <a:ext cx="51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  <a:t>0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8223" name="Line 189"/>
            <p:cNvSpPr>
              <a:spLocks noChangeShapeType="1"/>
            </p:cNvSpPr>
            <p:nvPr/>
          </p:nvSpPr>
          <p:spPr bwMode="auto">
            <a:xfrm>
              <a:off x="1649" y="2048"/>
              <a:ext cx="64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24" name="Rectangle 190"/>
            <p:cNvSpPr>
              <a:spLocks noChangeArrowheads="1"/>
            </p:cNvSpPr>
            <p:nvPr/>
          </p:nvSpPr>
          <p:spPr bwMode="auto">
            <a:xfrm>
              <a:off x="1475" y="1978"/>
              <a:ext cx="51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  <a:t>5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8225" name="Rectangle 191"/>
            <p:cNvSpPr>
              <a:spLocks noChangeArrowheads="1"/>
            </p:cNvSpPr>
            <p:nvPr/>
          </p:nvSpPr>
          <p:spPr bwMode="auto">
            <a:xfrm>
              <a:off x="1518" y="1288"/>
              <a:ext cx="10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  <a:t>10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8226" name="Rectangle 193"/>
            <p:cNvSpPr>
              <a:spLocks noChangeArrowheads="1"/>
            </p:cNvSpPr>
            <p:nvPr/>
          </p:nvSpPr>
          <p:spPr bwMode="auto">
            <a:xfrm>
              <a:off x="3441" y="1812"/>
              <a:ext cx="34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chemeClr val="bg1"/>
                  </a:solidFill>
                  <a:latin typeface="Verdana" pitchFamily="34" charset="0"/>
                </a:rPr>
                <a:t>p</a:t>
              </a:r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=0.001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227" name="Rectangle 194"/>
            <p:cNvSpPr>
              <a:spLocks noChangeArrowheads="1"/>
            </p:cNvSpPr>
            <p:nvPr/>
          </p:nvSpPr>
          <p:spPr bwMode="auto">
            <a:xfrm>
              <a:off x="4549" y="2370"/>
              <a:ext cx="35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latin typeface="Verdana" pitchFamily="34" charset="0"/>
                </a:rPr>
                <a:t>Placebo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228" name="Rectangle 195"/>
            <p:cNvSpPr>
              <a:spLocks noChangeArrowheads="1"/>
            </p:cNvSpPr>
            <p:nvPr/>
          </p:nvSpPr>
          <p:spPr bwMode="auto">
            <a:xfrm>
              <a:off x="4535" y="251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  <p:sp>
          <p:nvSpPr>
            <p:cNvPr id="8232" name="Rectangle 199"/>
            <p:cNvSpPr>
              <a:spLocks noChangeArrowheads="1"/>
            </p:cNvSpPr>
            <p:nvPr/>
          </p:nvSpPr>
          <p:spPr bwMode="auto">
            <a:xfrm>
              <a:off x="4745" y="251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  <p:sp>
          <p:nvSpPr>
            <p:cNvPr id="8234" name="Freeform 202"/>
            <p:cNvSpPr>
              <a:spLocks/>
            </p:cNvSpPr>
            <p:nvPr/>
          </p:nvSpPr>
          <p:spPr bwMode="auto">
            <a:xfrm>
              <a:off x="1715" y="2228"/>
              <a:ext cx="2298" cy="542"/>
            </a:xfrm>
            <a:custGeom>
              <a:avLst/>
              <a:gdLst>
                <a:gd name="T0" fmla="*/ 0 w 2298"/>
                <a:gd name="T1" fmla="*/ 542 h 542"/>
                <a:gd name="T2" fmla="*/ 104 w 2298"/>
                <a:gd name="T3" fmla="*/ 520 h 542"/>
                <a:gd name="T4" fmla="*/ 148 w 2298"/>
                <a:gd name="T5" fmla="*/ 508 h 542"/>
                <a:gd name="T6" fmla="*/ 168 w 2298"/>
                <a:gd name="T7" fmla="*/ 482 h 542"/>
                <a:gd name="T8" fmla="*/ 240 w 2298"/>
                <a:gd name="T9" fmla="*/ 464 h 542"/>
                <a:gd name="T10" fmla="*/ 296 w 2298"/>
                <a:gd name="T11" fmla="*/ 462 h 542"/>
                <a:gd name="T12" fmla="*/ 424 w 2298"/>
                <a:gd name="T13" fmla="*/ 414 h 542"/>
                <a:gd name="T14" fmla="*/ 472 w 2298"/>
                <a:gd name="T15" fmla="*/ 402 h 542"/>
                <a:gd name="T16" fmla="*/ 524 w 2298"/>
                <a:gd name="T17" fmla="*/ 348 h 542"/>
                <a:gd name="T18" fmla="*/ 680 w 2298"/>
                <a:gd name="T19" fmla="*/ 342 h 542"/>
                <a:gd name="T20" fmla="*/ 698 w 2298"/>
                <a:gd name="T21" fmla="*/ 318 h 542"/>
                <a:gd name="T22" fmla="*/ 772 w 2298"/>
                <a:gd name="T23" fmla="*/ 316 h 542"/>
                <a:gd name="T24" fmla="*/ 818 w 2298"/>
                <a:gd name="T25" fmla="*/ 308 h 542"/>
                <a:gd name="T26" fmla="*/ 844 w 2298"/>
                <a:gd name="T27" fmla="*/ 296 h 542"/>
                <a:gd name="T28" fmla="*/ 880 w 2298"/>
                <a:gd name="T29" fmla="*/ 288 h 542"/>
                <a:gd name="T30" fmla="*/ 900 w 2298"/>
                <a:gd name="T31" fmla="*/ 282 h 542"/>
                <a:gd name="T32" fmla="*/ 908 w 2298"/>
                <a:gd name="T33" fmla="*/ 262 h 542"/>
                <a:gd name="T34" fmla="*/ 926 w 2298"/>
                <a:gd name="T35" fmla="*/ 252 h 542"/>
                <a:gd name="T36" fmla="*/ 942 w 2298"/>
                <a:gd name="T37" fmla="*/ 244 h 542"/>
                <a:gd name="T38" fmla="*/ 962 w 2298"/>
                <a:gd name="T39" fmla="*/ 234 h 542"/>
                <a:gd name="T40" fmla="*/ 1012 w 2298"/>
                <a:gd name="T41" fmla="*/ 226 h 542"/>
                <a:gd name="T42" fmla="*/ 1018 w 2298"/>
                <a:gd name="T43" fmla="*/ 218 h 542"/>
                <a:gd name="T44" fmla="*/ 1160 w 2298"/>
                <a:gd name="T45" fmla="*/ 218 h 542"/>
                <a:gd name="T46" fmla="*/ 1184 w 2298"/>
                <a:gd name="T47" fmla="*/ 206 h 542"/>
                <a:gd name="T48" fmla="*/ 1244 w 2298"/>
                <a:gd name="T49" fmla="*/ 204 h 542"/>
                <a:gd name="T50" fmla="*/ 1310 w 2298"/>
                <a:gd name="T51" fmla="*/ 184 h 542"/>
                <a:gd name="T52" fmla="*/ 1362 w 2298"/>
                <a:gd name="T53" fmla="*/ 172 h 542"/>
                <a:gd name="T54" fmla="*/ 1414 w 2298"/>
                <a:gd name="T55" fmla="*/ 150 h 542"/>
                <a:gd name="T56" fmla="*/ 1482 w 2298"/>
                <a:gd name="T57" fmla="*/ 136 h 542"/>
                <a:gd name="T58" fmla="*/ 1522 w 2298"/>
                <a:gd name="T59" fmla="*/ 122 h 542"/>
                <a:gd name="T60" fmla="*/ 1562 w 2298"/>
                <a:gd name="T61" fmla="*/ 106 h 542"/>
                <a:gd name="T62" fmla="*/ 1668 w 2298"/>
                <a:gd name="T63" fmla="*/ 98 h 542"/>
                <a:gd name="T64" fmla="*/ 1704 w 2298"/>
                <a:gd name="T65" fmla="*/ 76 h 542"/>
                <a:gd name="T66" fmla="*/ 1792 w 2298"/>
                <a:gd name="T67" fmla="*/ 70 h 542"/>
                <a:gd name="T68" fmla="*/ 1822 w 2298"/>
                <a:gd name="T69" fmla="*/ 42 h 542"/>
                <a:gd name="T70" fmla="*/ 1914 w 2298"/>
                <a:gd name="T71" fmla="*/ 44 h 542"/>
                <a:gd name="T72" fmla="*/ 1946 w 2298"/>
                <a:gd name="T73" fmla="*/ 16 h 542"/>
                <a:gd name="T74" fmla="*/ 2100 w 2298"/>
                <a:gd name="T75" fmla="*/ 16 h 542"/>
                <a:gd name="T76" fmla="*/ 2122 w 2298"/>
                <a:gd name="T77" fmla="*/ 0 h 542"/>
                <a:gd name="T78" fmla="*/ 2298 w 2298"/>
                <a:gd name="T79" fmla="*/ 0 h 54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298"/>
                <a:gd name="T121" fmla="*/ 0 h 542"/>
                <a:gd name="T122" fmla="*/ 2298 w 2298"/>
                <a:gd name="T123" fmla="*/ 542 h 54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298" h="542">
                  <a:moveTo>
                    <a:pt x="0" y="542"/>
                  </a:moveTo>
                  <a:lnTo>
                    <a:pt x="104" y="520"/>
                  </a:lnTo>
                  <a:lnTo>
                    <a:pt x="148" y="508"/>
                  </a:lnTo>
                  <a:lnTo>
                    <a:pt x="168" y="482"/>
                  </a:lnTo>
                  <a:lnTo>
                    <a:pt x="240" y="464"/>
                  </a:lnTo>
                  <a:lnTo>
                    <a:pt x="296" y="462"/>
                  </a:lnTo>
                  <a:lnTo>
                    <a:pt x="424" y="414"/>
                  </a:lnTo>
                  <a:lnTo>
                    <a:pt x="472" y="402"/>
                  </a:lnTo>
                  <a:lnTo>
                    <a:pt x="524" y="348"/>
                  </a:lnTo>
                  <a:lnTo>
                    <a:pt x="680" y="342"/>
                  </a:lnTo>
                  <a:lnTo>
                    <a:pt x="698" y="318"/>
                  </a:lnTo>
                  <a:lnTo>
                    <a:pt x="772" y="316"/>
                  </a:lnTo>
                  <a:lnTo>
                    <a:pt x="818" y="308"/>
                  </a:lnTo>
                  <a:lnTo>
                    <a:pt x="844" y="296"/>
                  </a:lnTo>
                  <a:lnTo>
                    <a:pt x="880" y="288"/>
                  </a:lnTo>
                  <a:lnTo>
                    <a:pt x="900" y="282"/>
                  </a:lnTo>
                  <a:lnTo>
                    <a:pt x="908" y="262"/>
                  </a:lnTo>
                  <a:lnTo>
                    <a:pt x="926" y="252"/>
                  </a:lnTo>
                  <a:lnTo>
                    <a:pt x="942" y="244"/>
                  </a:lnTo>
                  <a:lnTo>
                    <a:pt x="962" y="234"/>
                  </a:lnTo>
                  <a:lnTo>
                    <a:pt x="1012" y="226"/>
                  </a:lnTo>
                  <a:lnTo>
                    <a:pt x="1018" y="218"/>
                  </a:lnTo>
                  <a:lnTo>
                    <a:pt x="1160" y="218"/>
                  </a:lnTo>
                  <a:lnTo>
                    <a:pt x="1184" y="206"/>
                  </a:lnTo>
                  <a:lnTo>
                    <a:pt x="1244" y="204"/>
                  </a:lnTo>
                  <a:lnTo>
                    <a:pt x="1310" y="184"/>
                  </a:lnTo>
                  <a:lnTo>
                    <a:pt x="1362" y="172"/>
                  </a:lnTo>
                  <a:lnTo>
                    <a:pt x="1414" y="150"/>
                  </a:lnTo>
                  <a:lnTo>
                    <a:pt x="1482" y="136"/>
                  </a:lnTo>
                  <a:lnTo>
                    <a:pt x="1522" y="122"/>
                  </a:lnTo>
                  <a:lnTo>
                    <a:pt x="1562" y="106"/>
                  </a:lnTo>
                  <a:lnTo>
                    <a:pt x="1668" y="98"/>
                  </a:lnTo>
                  <a:lnTo>
                    <a:pt x="1704" y="76"/>
                  </a:lnTo>
                  <a:lnTo>
                    <a:pt x="1792" y="70"/>
                  </a:lnTo>
                  <a:lnTo>
                    <a:pt x="1822" y="42"/>
                  </a:lnTo>
                  <a:lnTo>
                    <a:pt x="1914" y="44"/>
                  </a:lnTo>
                  <a:lnTo>
                    <a:pt x="1946" y="16"/>
                  </a:lnTo>
                  <a:lnTo>
                    <a:pt x="2100" y="16"/>
                  </a:lnTo>
                  <a:lnTo>
                    <a:pt x="2122" y="0"/>
                  </a:lnTo>
                  <a:lnTo>
                    <a:pt x="2298" y="0"/>
                  </a:lnTo>
                </a:path>
              </a:pathLst>
            </a:custGeom>
            <a:noFill/>
            <a:ln w="19050">
              <a:solidFill>
                <a:srgbClr val="FD341F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35" name="Freeform 203"/>
            <p:cNvSpPr>
              <a:spLocks/>
            </p:cNvSpPr>
            <p:nvPr/>
          </p:nvSpPr>
          <p:spPr bwMode="auto">
            <a:xfrm>
              <a:off x="1715" y="1892"/>
              <a:ext cx="2298" cy="874"/>
            </a:xfrm>
            <a:custGeom>
              <a:avLst/>
              <a:gdLst>
                <a:gd name="T0" fmla="*/ 0 w 2298"/>
                <a:gd name="T1" fmla="*/ 874 h 874"/>
                <a:gd name="T2" fmla="*/ 42 w 2298"/>
                <a:gd name="T3" fmla="*/ 852 h 874"/>
                <a:gd name="T4" fmla="*/ 122 w 2298"/>
                <a:gd name="T5" fmla="*/ 838 h 874"/>
                <a:gd name="T6" fmla="*/ 160 w 2298"/>
                <a:gd name="T7" fmla="*/ 818 h 874"/>
                <a:gd name="T8" fmla="*/ 238 w 2298"/>
                <a:gd name="T9" fmla="*/ 796 h 874"/>
                <a:gd name="T10" fmla="*/ 278 w 2298"/>
                <a:gd name="T11" fmla="*/ 776 h 874"/>
                <a:gd name="T12" fmla="*/ 336 w 2298"/>
                <a:gd name="T13" fmla="*/ 754 h 874"/>
                <a:gd name="T14" fmla="*/ 386 w 2298"/>
                <a:gd name="T15" fmla="*/ 722 h 874"/>
                <a:gd name="T16" fmla="*/ 426 w 2298"/>
                <a:gd name="T17" fmla="*/ 694 h 874"/>
                <a:gd name="T18" fmla="*/ 464 w 2298"/>
                <a:gd name="T19" fmla="*/ 662 h 874"/>
                <a:gd name="T20" fmla="*/ 500 w 2298"/>
                <a:gd name="T21" fmla="*/ 640 h 874"/>
                <a:gd name="T22" fmla="*/ 552 w 2298"/>
                <a:gd name="T23" fmla="*/ 632 h 874"/>
                <a:gd name="T24" fmla="*/ 606 w 2298"/>
                <a:gd name="T25" fmla="*/ 616 h 874"/>
                <a:gd name="T26" fmla="*/ 702 w 2298"/>
                <a:gd name="T27" fmla="*/ 576 h 874"/>
                <a:gd name="T28" fmla="*/ 786 w 2298"/>
                <a:gd name="T29" fmla="*/ 530 h 874"/>
                <a:gd name="T30" fmla="*/ 870 w 2298"/>
                <a:gd name="T31" fmla="*/ 494 h 874"/>
                <a:gd name="T32" fmla="*/ 914 w 2298"/>
                <a:gd name="T33" fmla="*/ 478 h 874"/>
                <a:gd name="T34" fmla="*/ 970 w 2298"/>
                <a:gd name="T35" fmla="*/ 458 h 874"/>
                <a:gd name="T36" fmla="*/ 1016 w 2298"/>
                <a:gd name="T37" fmla="*/ 448 h 874"/>
                <a:gd name="T38" fmla="*/ 1058 w 2298"/>
                <a:gd name="T39" fmla="*/ 418 h 874"/>
                <a:gd name="T40" fmla="*/ 1080 w 2298"/>
                <a:gd name="T41" fmla="*/ 406 h 874"/>
                <a:gd name="T42" fmla="*/ 1114 w 2298"/>
                <a:gd name="T43" fmla="*/ 398 h 874"/>
                <a:gd name="T44" fmla="*/ 1148 w 2298"/>
                <a:gd name="T45" fmla="*/ 374 h 874"/>
                <a:gd name="T46" fmla="*/ 1184 w 2298"/>
                <a:gd name="T47" fmla="*/ 366 h 874"/>
                <a:gd name="T48" fmla="*/ 1272 w 2298"/>
                <a:gd name="T49" fmla="*/ 356 h 874"/>
                <a:gd name="T50" fmla="*/ 1312 w 2298"/>
                <a:gd name="T51" fmla="*/ 340 h 874"/>
                <a:gd name="T52" fmla="*/ 1352 w 2298"/>
                <a:gd name="T53" fmla="*/ 314 h 874"/>
                <a:gd name="T54" fmla="*/ 1378 w 2298"/>
                <a:gd name="T55" fmla="*/ 302 h 874"/>
                <a:gd name="T56" fmla="*/ 1458 w 2298"/>
                <a:gd name="T57" fmla="*/ 296 h 874"/>
                <a:gd name="T58" fmla="*/ 1516 w 2298"/>
                <a:gd name="T59" fmla="*/ 284 h 874"/>
                <a:gd name="T60" fmla="*/ 1548 w 2298"/>
                <a:gd name="T61" fmla="*/ 262 h 874"/>
                <a:gd name="T62" fmla="*/ 1590 w 2298"/>
                <a:gd name="T63" fmla="*/ 258 h 874"/>
                <a:gd name="T64" fmla="*/ 1626 w 2298"/>
                <a:gd name="T65" fmla="*/ 242 h 874"/>
                <a:gd name="T66" fmla="*/ 1664 w 2298"/>
                <a:gd name="T67" fmla="*/ 208 h 874"/>
                <a:gd name="T68" fmla="*/ 1708 w 2298"/>
                <a:gd name="T69" fmla="*/ 204 h 874"/>
                <a:gd name="T70" fmla="*/ 1762 w 2298"/>
                <a:gd name="T71" fmla="*/ 184 h 874"/>
                <a:gd name="T72" fmla="*/ 1826 w 2298"/>
                <a:gd name="T73" fmla="*/ 158 h 874"/>
                <a:gd name="T74" fmla="*/ 1874 w 2298"/>
                <a:gd name="T75" fmla="*/ 158 h 874"/>
                <a:gd name="T76" fmla="*/ 1918 w 2298"/>
                <a:gd name="T77" fmla="*/ 140 h 874"/>
                <a:gd name="T78" fmla="*/ 1972 w 2298"/>
                <a:gd name="T79" fmla="*/ 124 h 874"/>
                <a:gd name="T80" fmla="*/ 2028 w 2298"/>
                <a:gd name="T81" fmla="*/ 114 h 874"/>
                <a:gd name="T82" fmla="*/ 2082 w 2298"/>
                <a:gd name="T83" fmla="*/ 106 h 874"/>
                <a:gd name="T84" fmla="*/ 2138 w 2298"/>
                <a:gd name="T85" fmla="*/ 92 h 874"/>
                <a:gd name="T86" fmla="*/ 2196 w 2298"/>
                <a:gd name="T87" fmla="*/ 52 h 874"/>
                <a:gd name="T88" fmla="*/ 2238 w 2298"/>
                <a:gd name="T89" fmla="*/ 24 h 874"/>
                <a:gd name="T90" fmla="*/ 2298 w 2298"/>
                <a:gd name="T91" fmla="*/ 0 h 87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298"/>
                <a:gd name="T139" fmla="*/ 0 h 874"/>
                <a:gd name="T140" fmla="*/ 2298 w 2298"/>
                <a:gd name="T141" fmla="*/ 874 h 87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298" h="874">
                  <a:moveTo>
                    <a:pt x="0" y="874"/>
                  </a:moveTo>
                  <a:lnTo>
                    <a:pt x="42" y="852"/>
                  </a:lnTo>
                  <a:lnTo>
                    <a:pt x="122" y="838"/>
                  </a:lnTo>
                  <a:lnTo>
                    <a:pt x="160" y="818"/>
                  </a:lnTo>
                  <a:lnTo>
                    <a:pt x="238" y="796"/>
                  </a:lnTo>
                  <a:lnTo>
                    <a:pt x="278" y="776"/>
                  </a:lnTo>
                  <a:lnTo>
                    <a:pt x="336" y="754"/>
                  </a:lnTo>
                  <a:lnTo>
                    <a:pt x="386" y="722"/>
                  </a:lnTo>
                  <a:lnTo>
                    <a:pt x="426" y="694"/>
                  </a:lnTo>
                  <a:lnTo>
                    <a:pt x="464" y="662"/>
                  </a:lnTo>
                  <a:lnTo>
                    <a:pt x="500" y="640"/>
                  </a:lnTo>
                  <a:lnTo>
                    <a:pt x="552" y="632"/>
                  </a:lnTo>
                  <a:lnTo>
                    <a:pt x="606" y="616"/>
                  </a:lnTo>
                  <a:lnTo>
                    <a:pt x="702" y="576"/>
                  </a:lnTo>
                  <a:lnTo>
                    <a:pt x="786" y="530"/>
                  </a:lnTo>
                  <a:lnTo>
                    <a:pt x="870" y="494"/>
                  </a:lnTo>
                  <a:lnTo>
                    <a:pt x="914" y="478"/>
                  </a:lnTo>
                  <a:lnTo>
                    <a:pt x="970" y="458"/>
                  </a:lnTo>
                  <a:lnTo>
                    <a:pt x="1016" y="448"/>
                  </a:lnTo>
                  <a:lnTo>
                    <a:pt x="1058" y="418"/>
                  </a:lnTo>
                  <a:lnTo>
                    <a:pt x="1080" y="406"/>
                  </a:lnTo>
                  <a:lnTo>
                    <a:pt x="1114" y="398"/>
                  </a:lnTo>
                  <a:lnTo>
                    <a:pt x="1148" y="374"/>
                  </a:lnTo>
                  <a:lnTo>
                    <a:pt x="1184" y="366"/>
                  </a:lnTo>
                  <a:lnTo>
                    <a:pt x="1272" y="356"/>
                  </a:lnTo>
                  <a:lnTo>
                    <a:pt x="1312" y="340"/>
                  </a:lnTo>
                  <a:lnTo>
                    <a:pt x="1352" y="314"/>
                  </a:lnTo>
                  <a:lnTo>
                    <a:pt x="1378" y="302"/>
                  </a:lnTo>
                  <a:lnTo>
                    <a:pt x="1458" y="296"/>
                  </a:lnTo>
                  <a:lnTo>
                    <a:pt x="1516" y="284"/>
                  </a:lnTo>
                  <a:lnTo>
                    <a:pt x="1548" y="262"/>
                  </a:lnTo>
                  <a:lnTo>
                    <a:pt x="1590" y="258"/>
                  </a:lnTo>
                  <a:lnTo>
                    <a:pt x="1626" y="242"/>
                  </a:lnTo>
                  <a:lnTo>
                    <a:pt x="1664" y="208"/>
                  </a:lnTo>
                  <a:lnTo>
                    <a:pt x="1708" y="204"/>
                  </a:lnTo>
                  <a:lnTo>
                    <a:pt x="1762" y="184"/>
                  </a:lnTo>
                  <a:lnTo>
                    <a:pt x="1826" y="158"/>
                  </a:lnTo>
                  <a:lnTo>
                    <a:pt x="1874" y="158"/>
                  </a:lnTo>
                  <a:lnTo>
                    <a:pt x="1918" y="140"/>
                  </a:lnTo>
                  <a:lnTo>
                    <a:pt x="1972" y="124"/>
                  </a:lnTo>
                  <a:lnTo>
                    <a:pt x="2028" y="114"/>
                  </a:lnTo>
                  <a:lnTo>
                    <a:pt x="2082" y="106"/>
                  </a:lnTo>
                  <a:lnTo>
                    <a:pt x="2138" y="92"/>
                  </a:lnTo>
                  <a:lnTo>
                    <a:pt x="2196" y="52"/>
                  </a:lnTo>
                  <a:lnTo>
                    <a:pt x="2238" y="24"/>
                  </a:lnTo>
                  <a:lnTo>
                    <a:pt x="2298" y="0"/>
                  </a:lnTo>
                </a:path>
              </a:pathLst>
            </a:custGeom>
            <a:noFill/>
            <a:ln w="19050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36" name="Rectangle 204"/>
            <p:cNvSpPr>
              <a:spLocks noChangeArrowheads="1"/>
            </p:cNvSpPr>
            <p:nvPr/>
          </p:nvSpPr>
          <p:spPr bwMode="auto">
            <a:xfrm>
              <a:off x="1713" y="1310"/>
              <a:ext cx="2300" cy="1466"/>
            </a:xfrm>
            <a:prstGeom prst="rect">
              <a:avLst/>
            </a:prstGeom>
            <a:noFill/>
            <a:ln w="16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Rectangle 34"/>
          <p:cNvSpPr>
            <a:spLocks/>
          </p:cNvSpPr>
          <p:nvPr/>
        </p:nvSpPr>
        <p:spPr bwMode="auto">
          <a:xfrm>
            <a:off x="6234113" y="6464531"/>
            <a:ext cx="2699457" cy="1692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496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437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8991600" algn="l"/>
              </a:tabLst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Fox </a:t>
            </a:r>
            <a:r>
              <a:rPr lang="en-US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et al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Lancet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2008;</a:t>
            </a:r>
            <a:r>
              <a:rPr lang="en-US" sz="11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372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:807–816.</a:t>
            </a:r>
          </a:p>
        </p:txBody>
      </p:sp>
      <p:sp>
        <p:nvSpPr>
          <p:cNvPr id="49" name="Rectangle 153"/>
          <p:cNvSpPr>
            <a:spLocks noChangeArrowheads="1"/>
          </p:cNvSpPr>
          <p:nvPr/>
        </p:nvSpPr>
        <p:spPr bwMode="auto">
          <a:xfrm>
            <a:off x="7283515" y="4687493"/>
            <a:ext cx="1051915" cy="20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 dirty="0" err="1">
                <a:solidFill>
                  <a:schemeClr val="bg1"/>
                </a:solidFill>
                <a:latin typeface="Verdana" pitchFamily="34" charset="0"/>
              </a:rPr>
              <a:t>Ivabradine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6" descr="http://imgs/content/left_bg.gif"/>
          <p:cNvSpPr>
            <a:spLocks noChangeAspect="1" noChangeArrowheads="1"/>
          </p:cNvSpPr>
          <p:nvPr/>
        </p:nvSpPr>
        <p:spPr bwMode="auto">
          <a:xfrm>
            <a:off x="525463" y="2663825"/>
            <a:ext cx="2046287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AutoShape 7" descr="http://imgs/content/left_bg.gif"/>
          <p:cNvSpPr>
            <a:spLocks noChangeAspect="1" noChangeArrowheads="1"/>
          </p:cNvSpPr>
          <p:nvPr/>
        </p:nvSpPr>
        <p:spPr bwMode="auto">
          <a:xfrm>
            <a:off x="1106488" y="3171825"/>
            <a:ext cx="2046287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Rectangle 9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77724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800" b="1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BEAUTI</a:t>
            </a:r>
            <a:r>
              <a:rPr lang="en-US" sz="2800" b="1" baseline="-25000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f</a:t>
            </a:r>
            <a:r>
              <a:rPr lang="en-US" sz="2800" b="1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UL</a:t>
            </a:r>
            <a:r>
              <a:rPr lang="en-US" sz="28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: </a:t>
            </a:r>
            <a:r>
              <a:rPr lang="en-GB" sz="28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SUMMARY </a:t>
            </a:r>
            <a:endParaRPr lang="en-GB" sz="2800" b="1" dirty="0" smtClean="0">
              <a:latin typeface="Verdana" pitchFamily="34" charset="0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10247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7772400" cy="4225925"/>
          </a:xfrm>
          <a:noFill/>
        </p:spPr>
        <p:txBody>
          <a:bodyPr>
            <a:noAutofit/>
          </a:bodyPr>
          <a:lstStyle/>
          <a:p>
            <a:pPr marL="379413">
              <a:spcBef>
                <a:spcPct val="0"/>
              </a:spcBef>
              <a:buFont typeface="Times New Roman" pitchFamily="18" charset="0"/>
              <a:buNone/>
              <a:tabLst>
                <a:tab pos="3810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  <a:tab pos="10820400" algn="l"/>
              </a:tabLst>
            </a:pPr>
            <a:r>
              <a:rPr lang="en-US" sz="1800" dirty="0" smtClean="0">
                <a:solidFill>
                  <a:srgbClr val="7F7F7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rPr>
              <a:t>	</a:t>
            </a:r>
            <a:r>
              <a:rPr lang="en-US" sz="1800" dirty="0" smtClean="0">
                <a:solidFill>
                  <a:srgbClr val="7F7F7F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rPr>
              <a:t>	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In patients with coronary artery disease and left-ventricular systolic dysfunction:</a:t>
            </a:r>
            <a:endParaRPr lang="en-US" sz="1800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  <a:p>
            <a:pPr marL="379413">
              <a:spcBef>
                <a:spcPts val="400"/>
              </a:spcBef>
              <a:buFont typeface="Times New Roman" pitchFamily="18" charset="0"/>
              <a:buNone/>
              <a:tabLst>
                <a:tab pos="3810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  <a:tab pos="10820400" algn="l"/>
              </a:tabLst>
            </a:pPr>
            <a:endParaRPr lang="en-US" sz="1800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  <a:p>
            <a:pPr marL="779463" lvl="1">
              <a:spcBef>
                <a:spcPts val="400"/>
              </a:spcBef>
              <a:buFont typeface="Verdana" pitchFamily="34" charset="0"/>
              <a:buChar char="•"/>
              <a:tabLst>
                <a:tab pos="3810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  <a:tab pos="10820400" algn="l"/>
              </a:tabLst>
            </a:pP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reduced heart rates by a placebo-corrected 6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bpm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at 12 months</a:t>
            </a:r>
            <a:endParaRPr lang="en-US" sz="1800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  <a:p>
            <a:pPr marL="779463" lvl="1">
              <a:spcBef>
                <a:spcPts val="400"/>
              </a:spcBef>
              <a:buFont typeface="Verdana" pitchFamily="34" charset="0"/>
              <a:buChar char="•"/>
              <a:tabLst>
                <a:tab pos="3810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  <a:tab pos="10820400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In subgroup analysis,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did not affect the primary composite endpoint of cardiovascular death, admission to hospital for acute myocardial infarction, or admission to hospital for new-onset or worsening heart failure</a:t>
            </a:r>
            <a:endParaRPr lang="en-US" sz="1800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  <a:p>
            <a:pPr marL="779463" lvl="1">
              <a:spcBef>
                <a:spcPts val="400"/>
              </a:spcBef>
              <a:buFont typeface="Verdana" pitchFamily="34" charset="0"/>
              <a:buChar char="•"/>
              <a:tabLst>
                <a:tab pos="3810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  <a:tab pos="10820400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Consequently,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can be given safely, even in conjunction with beta-blockers</a:t>
            </a:r>
            <a:endParaRPr lang="en-US" sz="1800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  <a:p>
            <a:pPr marL="779463" lvl="1">
              <a:spcBef>
                <a:spcPts val="400"/>
              </a:spcBef>
              <a:buFont typeface="Verdana" pitchFamily="34" charset="0"/>
              <a:buChar char="•"/>
              <a:tabLst>
                <a:tab pos="3810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  <a:tab pos="10820400" algn="l"/>
              </a:tabLst>
            </a:pP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, combined with beta blockade, is safe and improves coronary artery disease outcomes in those with a baseline heart rate of ≥70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bpm</a:t>
            </a:r>
            <a:endParaRPr lang="en-US" sz="1800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</p:txBody>
      </p:sp>
      <p:sp>
        <p:nvSpPr>
          <p:cNvPr id="11" name="Rectangle 34"/>
          <p:cNvSpPr>
            <a:spLocks/>
          </p:cNvSpPr>
          <p:nvPr/>
        </p:nvSpPr>
        <p:spPr bwMode="auto">
          <a:xfrm>
            <a:off x="6234113" y="6464531"/>
            <a:ext cx="2699457" cy="1692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496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437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8991600" algn="l"/>
              </a:tabLst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Fox </a:t>
            </a:r>
            <a:r>
              <a:rPr lang="en-US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et al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1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Lancet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2008;</a:t>
            </a:r>
            <a:r>
              <a:rPr lang="en-US" sz="11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372</a:t>
            </a: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:807–816.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201</Words>
  <Application>Microsoft Office PowerPoint</Application>
  <PresentationFormat>Diavoorstelling (4:3)</PresentationFormat>
  <Paragraphs>132</Paragraphs>
  <Slides>8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1_Office-thema</vt:lpstr>
      <vt:lpstr>BEAUTIfUL:  morBidity-mortality EvAlUaTion of the If inhibitor ivabradine in patients with coronary disease and left ventricULar dysfunction</vt:lpstr>
      <vt:lpstr>Dia 2</vt:lpstr>
      <vt:lpstr>Dia 3</vt:lpstr>
      <vt:lpstr>BEAUTIfUL:   Baseline Characteristics</vt:lpstr>
      <vt:lpstr>BEAUTIfUL:  RESULTS</vt:lpstr>
      <vt:lpstr>BEAUTIfUL RESULTS Kaplan-Meier time-to-event plot for composite primary endpoint </vt:lpstr>
      <vt:lpstr>BEAUTIfUL: Kaplan-Meier time-to-event plot for admission to hospital for acute myocardial infarction in patients with baseline heart rate of ≥70 bpm </vt:lpstr>
      <vt:lpstr>BEAUTIfUL: SUMMARY 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97</cp:revision>
  <dcterms:created xsi:type="dcterms:W3CDTF">2011-09-14T14:53:57Z</dcterms:created>
  <dcterms:modified xsi:type="dcterms:W3CDTF">2012-05-23T19:53:54Z</dcterms:modified>
</cp:coreProperties>
</file>