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AA2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AEAC1-A771-4FBC-A098-7CBDCA474C12}" type="datetimeFigureOut">
              <a:rPr lang="nl-NL" smtClean="0"/>
              <a:pPr/>
              <a:t>7-1-2011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F7F32-12EA-4FB7-8E05-1F829719F9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F7F32-12EA-4FB7-8E05-1F829719F97B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BD29-2AA7-FF48-AE21-90D824FCF94B}" type="datetimeFigureOut">
              <a:rPr lang="nl-NL" smtClean="0"/>
              <a:pPr/>
              <a:t>7-1-2011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9151-0A29-0D49-9DD8-95B2E1851B0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BD29-2AA7-FF48-AE21-90D824FCF94B}" type="datetimeFigureOut">
              <a:rPr lang="nl-NL" smtClean="0"/>
              <a:pPr/>
              <a:t>7-1-2011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9151-0A29-0D49-9DD8-95B2E1851B0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BD29-2AA7-FF48-AE21-90D824FCF94B}" type="datetimeFigureOut">
              <a:rPr lang="nl-NL" smtClean="0"/>
              <a:pPr/>
              <a:t>7-1-2011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9151-0A29-0D49-9DD8-95B2E1851B0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BD29-2AA7-FF48-AE21-90D824FCF94B}" type="datetimeFigureOut">
              <a:rPr lang="nl-NL" smtClean="0"/>
              <a:pPr/>
              <a:t>7-1-2011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9151-0A29-0D49-9DD8-95B2E1851B0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BD29-2AA7-FF48-AE21-90D824FCF94B}" type="datetimeFigureOut">
              <a:rPr lang="nl-NL" smtClean="0"/>
              <a:pPr/>
              <a:t>7-1-2011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9151-0A29-0D49-9DD8-95B2E1851B0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BD29-2AA7-FF48-AE21-90D824FCF94B}" type="datetimeFigureOut">
              <a:rPr lang="nl-NL" smtClean="0"/>
              <a:pPr/>
              <a:t>7-1-2011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9151-0A29-0D49-9DD8-95B2E1851B0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BD29-2AA7-FF48-AE21-90D824FCF94B}" type="datetimeFigureOut">
              <a:rPr lang="nl-NL" smtClean="0"/>
              <a:pPr/>
              <a:t>7-1-2011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9151-0A29-0D49-9DD8-95B2E1851B0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BD29-2AA7-FF48-AE21-90D824FCF94B}" type="datetimeFigureOut">
              <a:rPr lang="nl-NL" smtClean="0"/>
              <a:pPr/>
              <a:t>7-1-2011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9151-0A29-0D49-9DD8-95B2E1851B0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BD29-2AA7-FF48-AE21-90D824FCF94B}" type="datetimeFigureOut">
              <a:rPr lang="nl-NL" smtClean="0"/>
              <a:pPr/>
              <a:t>7-1-2011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9151-0A29-0D49-9DD8-95B2E1851B0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BD29-2AA7-FF48-AE21-90D824FCF94B}" type="datetimeFigureOut">
              <a:rPr lang="nl-NL" smtClean="0"/>
              <a:pPr/>
              <a:t>7-1-2011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9151-0A29-0D49-9DD8-95B2E1851B0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BD29-2AA7-FF48-AE21-90D824FCF94B}" type="datetimeFigureOut">
              <a:rPr lang="nl-NL" smtClean="0"/>
              <a:pPr/>
              <a:t>7-1-2011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9151-0A29-0D49-9DD8-95B2E1851B0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CBD29-2AA7-FF48-AE21-90D824FCF94B}" type="datetimeFigureOut">
              <a:rPr lang="nl-NL" smtClean="0"/>
              <a:pPr/>
              <a:t>7-1-2011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F9151-0A29-0D49-9DD8-95B2E1851B0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nl-NL" sz="2800" b="1" dirty="0" smtClean="0">
                <a:solidFill>
                  <a:srgbClr val="FFC000"/>
                </a:solidFill>
              </a:rPr>
              <a:t>Effectiviteit en veiligheid van meer intensieve LDL-C verlaging: een meta-analyse van data van 170.000 deelnemers in 26 gerandomiseerde trials</a:t>
            </a:r>
            <a:endParaRPr lang="nl-NL" b="1" dirty="0">
              <a:solidFill>
                <a:srgbClr val="FFC000"/>
              </a:solidFill>
            </a:endParaRPr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nl-NL" sz="2000" dirty="0" smtClean="0">
                <a:solidFill>
                  <a:schemeClr val="bg1"/>
                </a:solidFill>
              </a:rPr>
              <a:t>Achtergrond: LDL-C verlaging met standaard </a:t>
            </a:r>
            <a:r>
              <a:rPr lang="nl-NL" sz="2000" dirty="0" err="1" smtClean="0">
                <a:solidFill>
                  <a:schemeClr val="bg1"/>
                </a:solidFill>
              </a:rPr>
              <a:t>statineregimes</a:t>
            </a:r>
            <a:r>
              <a:rPr lang="nl-NL" sz="2000" dirty="0" smtClean="0">
                <a:solidFill>
                  <a:schemeClr val="bg1"/>
                </a:solidFill>
              </a:rPr>
              <a:t> reduceert risico op vasculaire </a:t>
            </a:r>
            <a:r>
              <a:rPr lang="nl-NL" sz="2000" dirty="0" err="1" smtClean="0">
                <a:solidFill>
                  <a:schemeClr val="bg1"/>
                </a:solidFill>
              </a:rPr>
              <a:t>events</a:t>
            </a:r>
            <a:endParaRPr lang="nl-NL" sz="2000" dirty="0" smtClean="0">
              <a:solidFill>
                <a:schemeClr val="bg1"/>
              </a:solidFill>
            </a:endParaRPr>
          </a:p>
          <a:p>
            <a:r>
              <a:rPr lang="nl-NL" sz="2000" dirty="0" smtClean="0">
                <a:solidFill>
                  <a:schemeClr val="bg1"/>
                </a:solidFill>
              </a:rPr>
              <a:t>Onderzoek: effect van intensievere LDL-C verlagende regimes op risico op cardiovasculaire </a:t>
            </a:r>
            <a:r>
              <a:rPr lang="nl-NL" sz="2000" dirty="0" err="1" smtClean="0">
                <a:solidFill>
                  <a:schemeClr val="bg1"/>
                </a:solidFill>
              </a:rPr>
              <a:t>events</a:t>
            </a:r>
            <a:endParaRPr lang="nl-NL" sz="2000" dirty="0" smtClean="0">
              <a:solidFill>
                <a:schemeClr val="bg1"/>
              </a:solidFill>
            </a:endParaRPr>
          </a:p>
          <a:p>
            <a:r>
              <a:rPr lang="nl-NL" sz="2000" dirty="0" smtClean="0">
                <a:solidFill>
                  <a:schemeClr val="bg1"/>
                </a:solidFill>
              </a:rPr>
              <a:t>Methode: meta-analyse van gerandomiseerde trials met 1000+ patiënten/deelnemers</a:t>
            </a:r>
          </a:p>
          <a:p>
            <a:r>
              <a:rPr lang="nl-NL" sz="2000" dirty="0" smtClean="0">
                <a:solidFill>
                  <a:schemeClr val="bg1"/>
                </a:solidFill>
              </a:rPr>
              <a:t>Resultaten: Intensievere reductie van LDL-C is geassocieerd met een toename van de reductie op cardiovasculaire </a:t>
            </a:r>
            <a:r>
              <a:rPr lang="nl-NL" sz="2000" dirty="0" err="1" smtClean="0">
                <a:solidFill>
                  <a:schemeClr val="bg1"/>
                </a:solidFill>
              </a:rPr>
              <a:t>events</a:t>
            </a:r>
            <a:r>
              <a:rPr lang="nl-NL" sz="2000" dirty="0" smtClean="0">
                <a:solidFill>
                  <a:schemeClr val="bg1"/>
                </a:solidFill>
              </a:rPr>
              <a:t>. Geen aanwijzingen werden gevonden voor toename op sterfte als gevolg van </a:t>
            </a:r>
            <a:r>
              <a:rPr lang="nl-NL" sz="2000" dirty="0" err="1" smtClean="0">
                <a:solidFill>
                  <a:schemeClr val="bg1"/>
                </a:solidFill>
              </a:rPr>
              <a:t>maligniteiten</a:t>
            </a:r>
            <a:r>
              <a:rPr lang="nl-NL" sz="2000" dirty="0" smtClean="0">
                <a:solidFill>
                  <a:schemeClr val="bg1"/>
                </a:solidFill>
              </a:rPr>
              <a:t> of andere non-cardiovasculaire  oorzaken, ook niet op de lage LDL-C concentraties</a:t>
            </a:r>
          </a:p>
          <a:p>
            <a:r>
              <a:rPr lang="nl-NL" sz="2000" dirty="0" smtClean="0">
                <a:solidFill>
                  <a:schemeClr val="bg1"/>
                </a:solidFill>
              </a:rPr>
              <a:t>Conclusie: Intensievere reductie van het LDL-C leidt tot een verdere reductie van risico op cardiovasculaire </a:t>
            </a:r>
            <a:r>
              <a:rPr lang="nl-NL" sz="2000" dirty="0" err="1" smtClean="0">
                <a:solidFill>
                  <a:schemeClr val="bg1"/>
                </a:solidFill>
              </a:rPr>
              <a:t>events</a:t>
            </a:r>
            <a:endParaRPr lang="nl-NL" sz="2000" dirty="0" smtClean="0">
              <a:solidFill>
                <a:schemeClr val="bg1"/>
              </a:solidFill>
            </a:endParaRPr>
          </a:p>
          <a:p>
            <a:endParaRPr lang="nl-NL" sz="2000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3977640" y="6190488"/>
            <a:ext cx="4599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rgbClr val="EFAA2D"/>
                </a:solidFill>
              </a:rPr>
              <a:t>Lancet , november 2010; 13; 376 (9753),  1670-1681.</a:t>
            </a:r>
          </a:p>
          <a:p>
            <a:r>
              <a:rPr lang="nl-NL" sz="1200" dirty="0" smtClean="0">
                <a:solidFill>
                  <a:srgbClr val="EFAA2D"/>
                </a:solidFill>
              </a:rPr>
              <a:t> Cholesterol </a:t>
            </a:r>
            <a:r>
              <a:rPr lang="nl-NL" sz="1200" dirty="0" err="1" smtClean="0">
                <a:solidFill>
                  <a:srgbClr val="EFAA2D"/>
                </a:solidFill>
              </a:rPr>
              <a:t>Treatment</a:t>
            </a:r>
            <a:r>
              <a:rPr lang="nl-NL" sz="1200" dirty="0" smtClean="0">
                <a:solidFill>
                  <a:srgbClr val="EFAA2D"/>
                </a:solidFill>
              </a:rPr>
              <a:t> </a:t>
            </a:r>
            <a:r>
              <a:rPr lang="nl-NL" sz="1200" dirty="0" err="1" smtClean="0">
                <a:solidFill>
                  <a:srgbClr val="EFAA2D"/>
                </a:solidFill>
              </a:rPr>
              <a:t>Trialists</a:t>
            </a:r>
            <a:r>
              <a:rPr lang="nl-NL" sz="1200" dirty="0" smtClean="0">
                <a:solidFill>
                  <a:srgbClr val="EFAA2D"/>
                </a:solidFill>
              </a:rPr>
              <a:t>’ </a:t>
            </a:r>
            <a:r>
              <a:rPr lang="nl-NL" sz="1200" dirty="0" err="1" smtClean="0">
                <a:solidFill>
                  <a:srgbClr val="EFAA2D"/>
                </a:solidFill>
              </a:rPr>
              <a:t>Collaboration</a:t>
            </a:r>
            <a:r>
              <a:rPr lang="nl-NL" sz="1200" dirty="0" smtClean="0">
                <a:solidFill>
                  <a:srgbClr val="EFAA2D"/>
                </a:solidFill>
              </a:rPr>
              <a:t> </a:t>
            </a:r>
            <a:endParaRPr lang="nl-NL" sz="1200" dirty="0">
              <a:solidFill>
                <a:srgbClr val="EFAA2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134</Words>
  <Application>Microsoft Office PowerPoint</Application>
  <PresentationFormat>Diavoorstelling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Effectiviteit en veiligheid van meer intensieve LDL-C verlaging: een meta-analyse van data van 170.000 deelnemers in 26 gerandomiseerde trials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Onno Kaagman</cp:lastModifiedBy>
  <cp:revision>7</cp:revision>
  <dcterms:created xsi:type="dcterms:W3CDTF">2011-01-07T13:41:56Z</dcterms:created>
  <dcterms:modified xsi:type="dcterms:W3CDTF">2011-01-07T16:19:29Z</dcterms:modified>
</cp:coreProperties>
</file>