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8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729" autoAdjust="0"/>
  </p:normalViewPr>
  <p:slideViewPr>
    <p:cSldViewPr>
      <p:cViewPr varScale="1">
        <p:scale>
          <a:sx n="63" d="100"/>
          <a:sy n="63" d="100"/>
        </p:scale>
        <p:origin x="-95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C5BF532-A86B-44FB-8673-20661CB35B6A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FECA690-6C7E-4F57-B085-FABB82D171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513136-92B0-471C-B976-523EF2D266C3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4A498B-5FE6-4C75-91CF-3E24466E26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4EAA-ED95-4600-A682-944AF5ADBE1D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8EE22B-FBD5-487D-AF62-96CDC78E12DD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584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C5E446-B1ED-4FC5-9C26-503CB0D3D593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544AF1-2A11-4200-994F-0C9128EE4B81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789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66ACF0-E0CD-402C-B63A-E7898B40F0AF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891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131A68-1734-485A-AD81-8825A55192C6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9940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3B6718-144C-4B38-A744-D24AAD86E207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09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C43296-E0C7-4BF2-ACED-55501DEF75A4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1988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4C241C-9810-4515-914F-88FC50B92D14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301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E6DD26-3E81-4357-B01D-D003CF06DD62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5060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61A79-095C-40FD-A273-D6FCBA858856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560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48FE3-F894-44D3-96E1-16AF5F5E77DA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BF6D7-3120-4271-819B-651DC339CD28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765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A0F337-F73A-48CE-A166-D8900DA72FBE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867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92845A-0C52-48AA-B4DC-28FC2AA2A8FB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9700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770CD2-D06D-4AC6-AF83-931E91A1EB63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B32D8F-6C2D-4075-BFF5-B932FFD6640D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1748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169A23-8134-4DE3-A6C1-72A241697C62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379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B11BFE-8F93-4E0E-80BE-6F9318287F1A}" type="slidenum">
              <a:rPr lang="nl-NL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B16F-8C6A-4C6B-9CA4-1156693A98A0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0D9D-021F-4FA3-A2C4-AA5D78D904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99A6-0C64-44E3-AD37-FD4C0E26591C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BD19-5DB4-4B20-B19D-A1DCC49C7A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48AB-500E-42BB-88A5-2B49BD084D9B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CB93-1502-448D-B56B-400D9796A1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3875-F9B1-48DD-A0E2-EE8114F3C36B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9830-ADC8-4316-BBB0-810DC654B2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26-1-2012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FB5B-D35D-467E-A309-6BACE9275FEF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457B-4439-45E7-AE09-DE781EA9A4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DD40-6592-42D5-AFD2-FE654FBC6965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E0CC-AA85-4EC9-AB15-FE9F1D089D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4B78-5038-49D6-A69D-AAFBDF104E73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2C1D-28BC-4F82-910B-D25077ECC3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6C8B-D5C0-410C-9D85-7006AC3F1DF3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9460-4846-41D9-8279-98497D3019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AA8F-F2FF-4EE9-BFFE-9EC2F63537CD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46F2-3B23-437C-826E-E086E4C901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664B-3E19-4A49-8555-992C41D5D231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A91F-BFD2-497C-AF8F-19266DD95E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6CB4-2269-4832-A61F-AB268F26F5E3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0BE3-647B-46D7-AD63-3DE2CB10AE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3751A-5089-4BB2-94B1-930BD726F218}" type="datetimeFigureOut">
              <a:rPr lang="nl-NL"/>
              <a:pPr>
                <a:defRPr/>
              </a:pPr>
              <a:t>26-1-2012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1DB62-8EB5-48C9-BD08-508246FA8D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67EAEF-28D9-3844-8009-8D1C89D21B41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26-1-2012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ABB5935-451E-0942-80A1-AA3701697D14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Naamloos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65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0571" y="209549"/>
            <a:ext cx="1715928" cy="117475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12799" y="491748"/>
            <a:ext cx="5676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sz="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Therapie – resistente hypertensie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85801" y="3886200"/>
            <a:ext cx="7552486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Dr. W.J.W. Bos</a:t>
            </a:r>
          </a:p>
          <a:p>
            <a:r>
              <a:rPr lang="nl-NL" i="1" dirty="0" smtClean="0">
                <a:solidFill>
                  <a:schemeClr val="tx1"/>
                </a:solidFill>
              </a:rPr>
              <a:t>St. Antonius Ziekenhuis, Nieuwegein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kstvak 9"/>
          <p:cNvSpPr txBox="1">
            <a:spLocks noChangeArrowheads="1"/>
          </p:cNvSpPr>
          <p:nvPr/>
        </p:nvSpPr>
        <p:spPr bwMode="auto">
          <a:xfrm>
            <a:off x="534988" y="0"/>
            <a:ext cx="77581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5. Pharmacologische Therapie - Spironolacton</a:t>
            </a:r>
          </a:p>
          <a:p>
            <a:pPr algn="ctr"/>
            <a:endParaRPr lang="nl-NL" sz="2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2292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nl-NL" smtClean="0"/>
          </a:p>
        </p:txBody>
      </p:sp>
      <p:sp>
        <p:nvSpPr>
          <p:cNvPr id="1229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417638"/>
            <a:ext cx="7962900" cy="4708525"/>
          </a:xfrm>
        </p:spPr>
        <p:txBody>
          <a:bodyPr/>
          <a:lstStyle/>
          <a:p>
            <a:pPr eaLnBrk="1" hangingPunct="1"/>
            <a:r>
              <a:rPr lang="en-US" sz="2800" smtClean="0"/>
              <a:t>Aspirant – trial</a:t>
            </a:r>
          </a:p>
          <a:p>
            <a:pPr eaLnBrk="1" hangingPunct="1"/>
            <a:r>
              <a:rPr lang="en-US" sz="2800" smtClean="0"/>
              <a:t>25 mg spironolacton vs placebo toegevoegd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smtClean="0"/>
              <a:t>&gt; 140/90 op 3 of meer medicamenten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graphicFrame>
        <p:nvGraphicFramePr>
          <p:cNvPr id="82988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457200" y="3106738"/>
          <a:ext cx="8181975" cy="2688264"/>
        </p:xfrm>
        <a:graphic>
          <a:graphicData uri="http://schemas.openxmlformats.org/drawingml/2006/table">
            <a:tbl>
              <a:tblPr/>
              <a:tblGrid>
                <a:gridCol w="2570163"/>
                <a:gridCol w="2270125"/>
                <a:gridCol w="2254250"/>
                <a:gridCol w="1087437"/>
              </a:tblGrid>
              <a:tr h="8958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Spironolacton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 = 55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Placebo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 = 56 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 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8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ABPM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 hr average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143 / 81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 / 79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8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Effect therapie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-13.8 (±11.8) /    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-4.2 (±7.0)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-4.0 (±12.7) /    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-3.2 (±7.7)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0.405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Text Box 45"/>
          <p:cNvSpPr txBox="1">
            <a:spLocks noChangeArrowheads="1"/>
          </p:cNvSpPr>
          <p:nvPr/>
        </p:nvSpPr>
        <p:spPr bwMode="auto">
          <a:xfrm>
            <a:off x="5253038" y="6369050"/>
            <a:ext cx="343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Vaclavik, Hypertension 2011</a:t>
            </a:r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kstvak 9"/>
          <p:cNvSpPr txBox="1">
            <a:spLocks noChangeArrowheads="1"/>
          </p:cNvSpPr>
          <p:nvPr/>
        </p:nvSpPr>
        <p:spPr bwMode="auto">
          <a:xfrm>
            <a:off x="246063" y="0"/>
            <a:ext cx="77581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5. Pharmacologische Therapie - Spironolacton</a:t>
            </a:r>
          </a:p>
          <a:p>
            <a:pPr algn="ctr"/>
            <a:endParaRPr lang="nl-NL" sz="2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3316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218113" y="3584575"/>
            <a:ext cx="392588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Spironolacton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>
                <a:latin typeface="Calibri" pitchFamily="34" charset="0"/>
              </a:rPr>
              <a:t> meer bijwerkingen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>
                <a:latin typeface="Calibri" pitchFamily="34" charset="0"/>
              </a:rPr>
              <a:t> effectiever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>
              <a:latin typeface="Calibri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>
                <a:latin typeface="Calibri" pitchFamily="34" charset="0"/>
              </a:rPr>
              <a:t>Equipotente doseringen?</a:t>
            </a:r>
            <a:endParaRPr lang="nl-NL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nl-NL">
                <a:latin typeface="Calibri" pitchFamily="34" charset="0"/>
              </a:rPr>
              <a:t>Parthasarathy  J hypertension 2011</a:t>
            </a:r>
          </a:p>
          <a:p>
            <a:pPr>
              <a:spcBef>
                <a:spcPct val="50000"/>
              </a:spcBef>
            </a:pPr>
            <a:endParaRPr lang="nl-NL">
              <a:latin typeface="Calibri" pitchFamily="34" charset="0"/>
            </a:endParaRP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513" y="1181100"/>
            <a:ext cx="7334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5513" y="3584575"/>
            <a:ext cx="3867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kstvak 9"/>
          <p:cNvSpPr txBox="1">
            <a:spLocks noChangeArrowheads="1"/>
          </p:cNvSpPr>
          <p:nvPr/>
        </p:nvSpPr>
        <p:spPr bwMode="auto">
          <a:xfrm>
            <a:off x="-44450" y="0"/>
            <a:ext cx="79549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5. Pharmacologische Therapie –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                              Aldosteron Synthase Remmer</a:t>
            </a:r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0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045075" y="5748338"/>
            <a:ext cx="4997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nl-NL">
                <a:latin typeface="Calibri" pitchFamily="34" charset="0"/>
              </a:rPr>
              <a:t>Calhoun Circulation nov  2011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Amar Hypertension 2010</a:t>
            </a:r>
            <a:endParaRPr lang="nl-NL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nl-NL">
              <a:latin typeface="Calibri" pitchFamily="34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146550" y="1417638"/>
            <a:ext cx="4997450" cy="335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Changes from baseline in 24-hour mean ambulatory diastolic (A) and systolic (B) blood pressures at week 8.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 Essentiele hypertensie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 Geen ander therapie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 524 deelnemers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</a:endParaRPr>
          </a:p>
          <a:p>
            <a:pPr marL="647700" lvl="2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b="1">
                <a:latin typeface="Calibri" pitchFamily="34" charset="0"/>
              </a:rPr>
              <a:t>- Beperkte bloeddruk daling</a:t>
            </a:r>
          </a:p>
          <a:p>
            <a:pPr marL="647700" lvl="2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nl-NL" b="1">
              <a:latin typeface="Calibri" pitchFamily="34" charset="0"/>
            </a:endParaRPr>
          </a:p>
          <a:p>
            <a:pPr marL="647700" lvl="2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b="1">
                <a:latin typeface="Calibri" pitchFamily="34" charset="0"/>
              </a:rPr>
              <a:t>- Cortisol productie ook geremd</a:t>
            </a:r>
          </a:p>
          <a:p>
            <a:pPr marL="647700" lvl="2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nl-NL" b="1">
              <a:latin typeface="Calibri" pitchFamily="34" charset="0"/>
            </a:endParaRPr>
          </a:p>
          <a:p>
            <a:pPr marL="647700" lvl="2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b="1">
                <a:latin typeface="Calibri" pitchFamily="34" charset="0"/>
              </a:rPr>
              <a:t>- Stabiele cortisol spiegel door stijging      </a:t>
            </a:r>
          </a:p>
          <a:p>
            <a:pPr marL="647700" lvl="2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b="1">
                <a:latin typeface="Calibri" pitchFamily="34" charset="0"/>
              </a:rPr>
              <a:t>    ACTH</a:t>
            </a:r>
            <a:endParaRPr lang="en-GB" b="1">
              <a:latin typeface="Calibri" pitchFamily="34" charset="0"/>
            </a:endParaRP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6213"/>
            <a:ext cx="3179763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2722563" y="6583363"/>
            <a:ext cx="2917825" cy="17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1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kstvak 9"/>
          <p:cNvSpPr txBox="1">
            <a:spLocks noChangeArrowheads="1"/>
          </p:cNvSpPr>
          <p:nvPr/>
        </p:nvSpPr>
        <p:spPr bwMode="auto">
          <a:xfrm>
            <a:off x="0" y="0"/>
            <a:ext cx="86407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5. Pharmacologische Therapie – Nieuwe Moleculen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Dubbele – ACE en NEP Remming</a:t>
            </a:r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4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 </a:t>
            </a:r>
            <a:endParaRPr lang="nl-NL" sz="2800" smtClean="0"/>
          </a:p>
        </p:txBody>
      </p:sp>
      <p:sp>
        <p:nvSpPr>
          <p:cNvPr id="15366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Remmen</a:t>
            </a:r>
          </a:p>
          <a:p>
            <a:pPr lvl="1" eaLnBrk="1" hangingPunct="1"/>
            <a:r>
              <a:rPr lang="en-US" sz="2400" smtClean="0"/>
              <a:t>ACE</a:t>
            </a:r>
          </a:p>
          <a:p>
            <a:pPr lvl="1" eaLnBrk="1" hangingPunct="1"/>
            <a:r>
              <a:rPr lang="en-US" sz="2400" smtClean="0"/>
              <a:t>Neprilysine</a:t>
            </a:r>
          </a:p>
          <a:p>
            <a:pPr lvl="2" eaLnBrk="1" hangingPunct="1"/>
            <a:r>
              <a:rPr lang="en-US" sz="2000" smtClean="0"/>
              <a:t>Verhoogt ANP</a:t>
            </a:r>
            <a:endParaRPr lang="nl-NL" sz="2000" smtClean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538913" y="625792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Ruilope, Lancet 2010</a:t>
            </a:r>
          </a:p>
        </p:txBody>
      </p:sp>
      <p:pic>
        <p:nvPicPr>
          <p:cNvPr id="15369" name="Picture 10" descr="http://www.sciencedirect.com/cache/MiamiImageURL/1-s2.0-S0140673609619668-gr2_lrg.jpg/0?wchp=dGLbVlS-zSkz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" y="1417638"/>
            <a:ext cx="37687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kstvak 9"/>
          <p:cNvSpPr txBox="1">
            <a:spLocks noChangeArrowheads="1"/>
          </p:cNvSpPr>
          <p:nvPr/>
        </p:nvSpPr>
        <p:spPr bwMode="auto">
          <a:xfrm>
            <a:off x="-160338" y="0"/>
            <a:ext cx="8640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5. Pharmacologische Therapie – Nieuwe Moleculen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Endotheline Remmer</a:t>
            </a:r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6388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3"/>
          <p:cNvSpPr>
            <a:spLocks noGrp="1"/>
          </p:cNvSpPr>
          <p:nvPr>
            <p:ph type="body" idx="4294967295"/>
          </p:nvPr>
        </p:nvSpPr>
        <p:spPr>
          <a:xfrm>
            <a:off x="457200" y="1433513"/>
            <a:ext cx="8229600" cy="4692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Darusentan, verlaagt de bloeddruk meer dan placebo en centrale alfa2 blokker bovenop &gt; 3 antihypertensiva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28 % oedemen</a:t>
            </a:r>
            <a:endParaRPr lang="nl-NL" sz="2800" smtClean="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58775" y="444500"/>
            <a:ext cx="9363075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163" y="1433513"/>
            <a:ext cx="6375400" cy="2728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184775" y="6356350"/>
            <a:ext cx="5487988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Bakris G L et al. Hypertension 2010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468313" y="7493000"/>
            <a:ext cx="5435600" cy="362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5725" indent="-8572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kstvak 9"/>
          <p:cNvSpPr txBox="1">
            <a:spLocks noChangeArrowheads="1"/>
          </p:cNvSpPr>
          <p:nvPr/>
        </p:nvSpPr>
        <p:spPr bwMode="auto">
          <a:xfrm>
            <a:off x="-130175" y="0"/>
            <a:ext cx="85788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5. Pharmacologische therapie – Nieuwe Moleculen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Zout Opname Remmers</a:t>
            </a:r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7412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Ardelyx RD5791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Remt intestinale zout transporter NHE3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3 a 5 gram minder zoutopname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Diermodel  Spencer ASN2011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DBP reduced by 26% (144 to 107 mmHg),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SBP by 21% (204 to 161 mmHg),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albuminuria by 78% (97.1to 21.4 mg/d),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Humane Fase 1B en  2 studies lopen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Ook effectief  bij IBS? Morfine geinduceerde obstipatie?</a:t>
            </a:r>
            <a:endParaRPr lang="nl-NL" sz="2400" smtClean="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kstvak 9"/>
          <p:cNvSpPr txBox="1">
            <a:spLocks noChangeArrowheads="1"/>
          </p:cNvSpPr>
          <p:nvPr/>
        </p:nvSpPr>
        <p:spPr bwMode="auto">
          <a:xfrm>
            <a:off x="925513" y="0"/>
            <a:ext cx="7473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6. Devices – Baroreflex Activatie</a:t>
            </a:r>
          </a:p>
        </p:txBody>
      </p:sp>
      <p:pic>
        <p:nvPicPr>
          <p:cNvPr id="18436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1"/>
          <p:cNvSpPr>
            <a:spLocks noGrp="1"/>
          </p:cNvSpPr>
          <p:nvPr>
            <p:ph type="body" idx="4294967295"/>
          </p:nvPr>
        </p:nvSpPr>
        <p:spPr>
          <a:xfrm>
            <a:off x="684213" y="1844675"/>
            <a:ext cx="8229600" cy="452596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mtClean="0"/>
              <a:t>  </a:t>
            </a:r>
            <a:endParaRPr lang="nl-NL" smtClean="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18439" name="Picture 13"/>
          <p:cNvPicPr>
            <a:picLocks noChangeAspect="1" noChangeArrowheads="1"/>
          </p:cNvPicPr>
          <p:nvPr/>
        </p:nvPicPr>
        <p:blipFill>
          <a:blip r:embed="rId5" cstate="print"/>
          <a:srcRect l="54697"/>
          <a:stretch>
            <a:fillRect/>
          </a:stretch>
        </p:blipFill>
        <p:spPr bwMode="auto">
          <a:xfrm>
            <a:off x="1162050" y="1795463"/>
            <a:ext cx="2649538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2013" y="2382838"/>
            <a:ext cx="3557587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4672013" y="4776788"/>
            <a:ext cx="42703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1e generatie,              2e generatie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   Bilateraal                  Unilateraal </a:t>
            </a:r>
            <a:endParaRPr lang="nl-NL" b="1">
              <a:latin typeface="Calibri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500563" y="6092825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CvRx, Baroreflex Activation Therapy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kstvak 9"/>
          <p:cNvSpPr txBox="1">
            <a:spLocks noChangeArrowheads="1"/>
          </p:cNvSpPr>
          <p:nvPr/>
        </p:nvSpPr>
        <p:spPr bwMode="auto">
          <a:xfrm>
            <a:off x="925513" y="0"/>
            <a:ext cx="7473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6. Devices – Baroreflex Activatie</a:t>
            </a:r>
          </a:p>
        </p:txBody>
      </p:sp>
      <p:pic>
        <p:nvPicPr>
          <p:cNvPr id="19460" name="Afbeelding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mtClean="0"/>
              <a:t>  </a:t>
            </a:r>
            <a:endParaRPr lang="nl-NL" smtClean="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672013" y="4776788"/>
            <a:ext cx="427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Zie CVRx website</a:t>
            </a:r>
            <a:endParaRPr lang="nl-NL" b="1">
              <a:latin typeface="Calibri" pitchFamily="34" charset="0"/>
            </a:endParaRPr>
          </a:p>
        </p:txBody>
      </p:sp>
      <p:graphicFrame>
        <p:nvGraphicFramePr>
          <p:cNvPr id="19464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209675" y="1600200"/>
          <a:ext cx="6469063" cy="4051300"/>
        </p:xfrm>
        <a:graphic>
          <a:graphicData uri="http://schemas.openxmlformats.org/presentationml/2006/ole">
            <p:oleObj spid="_x0000_s19464" name="Acrobat Document" r:id="rId6" imgW="8019860" imgH="5667375" progId="AcroExch.Document.7">
              <p:embed/>
            </p:oleObj>
          </a:graphicData>
        </a:graphic>
      </p:graphicFrame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4918075" y="6432550"/>
            <a:ext cx="4024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Heusser, Hypertension 2010</a:t>
            </a:r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kstvak 9"/>
          <p:cNvSpPr txBox="1">
            <a:spLocks noChangeArrowheads="1"/>
          </p:cNvSpPr>
          <p:nvPr/>
        </p:nvSpPr>
        <p:spPr bwMode="auto">
          <a:xfrm>
            <a:off x="925513" y="0"/>
            <a:ext cx="7473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6. Devices – Baroreflex Activatie</a:t>
            </a:r>
          </a:p>
        </p:txBody>
      </p:sp>
      <p:pic>
        <p:nvPicPr>
          <p:cNvPr id="20484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233488"/>
            <a:ext cx="4446588" cy="51673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</a:t>
            </a:r>
            <a:r>
              <a:rPr lang="nl-NL" sz="2400" b="1" smtClean="0"/>
              <a:t>Pivotal 2 studie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nl-NL" sz="2400" b="1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nl-NL" sz="2000" smtClean="0"/>
              <a:t>N= 181, device direct aan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l-NL" sz="2000" smtClean="0"/>
              <a:t>N = 84 , 6 maanden device uit.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nl-NL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nl-NL" sz="2000" smtClean="0"/>
              <a:t>5 naar 4,3 antihypertensivum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nl-NL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nl-NL" sz="2000" smtClean="0"/>
              <a:t>54 % SBP &lt; 140 mmHg na 12 maanden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b="1" smtClean="0"/>
              <a:t>Debut phase 2,</a:t>
            </a:r>
            <a:r>
              <a:rPr lang="nl-NL" sz="2000" smtClean="0"/>
              <a:t>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l-NL" sz="2000" smtClean="0"/>
              <a:t>5 jaar resultaten: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nl-NL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nl-NL" sz="2000" smtClean="0"/>
              <a:t>- 50 mmHg systole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nl-NL" sz="2000" smtClean="0"/>
          </a:p>
        </p:txBody>
      </p:sp>
      <p:sp>
        <p:nvSpPr>
          <p:cNvPr id="20486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 </a:t>
            </a:r>
            <a:endParaRPr lang="nl-NL" sz="1800" smtClean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72013" y="4776788"/>
            <a:ext cx="427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b="1">
              <a:latin typeface="Calibri" pitchFamily="34" charset="0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5281613" y="6400800"/>
            <a:ext cx="366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Bisognano, JACC aug 2011</a:t>
            </a:r>
            <a:endParaRPr lang="nl-NL">
              <a:latin typeface="Calibri" pitchFamily="34" charset="0"/>
            </a:endParaRPr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788" y="1233488"/>
            <a:ext cx="40386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3788" y="3508375"/>
            <a:ext cx="40386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kstvak 9"/>
          <p:cNvSpPr txBox="1">
            <a:spLocks noChangeArrowheads="1"/>
          </p:cNvSpPr>
          <p:nvPr/>
        </p:nvSpPr>
        <p:spPr bwMode="auto">
          <a:xfrm>
            <a:off x="0" y="188913"/>
            <a:ext cx="824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Beleid bij Therapie Resistente Hypertensie</a:t>
            </a:r>
          </a:p>
        </p:txBody>
      </p:sp>
      <p:sp>
        <p:nvSpPr>
          <p:cNvPr id="22533" name="Tekstvak 11"/>
          <p:cNvSpPr txBox="1">
            <a:spLocks noChangeArrowheads="1"/>
          </p:cNvSpPr>
          <p:nvPr/>
        </p:nvSpPr>
        <p:spPr bwMode="auto">
          <a:xfrm>
            <a:off x="3429000" y="36957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sz="3200">
              <a:latin typeface="Calibri" pitchFamily="34" charset="0"/>
            </a:endParaRPr>
          </a:p>
        </p:txBody>
      </p:sp>
      <p:pic>
        <p:nvPicPr>
          <p:cNvPr id="22534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kstvak 11"/>
          <p:cNvSpPr txBox="1">
            <a:spLocks noChangeArrowheads="1"/>
          </p:cNvSpPr>
          <p:nvPr/>
        </p:nvSpPr>
        <p:spPr bwMode="auto">
          <a:xfrm>
            <a:off x="300038" y="1203325"/>
            <a:ext cx="86233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sz="1600">
                <a:latin typeface="Calibri" pitchFamily="34" charset="0"/>
              </a:rPr>
              <a:t>1. Bevestig Hypertensie  </a:t>
            </a:r>
          </a:p>
          <a:p>
            <a:pPr marL="800100" lvl="1" indent="-342900"/>
            <a:r>
              <a:rPr lang="en-US" sz="1600" b="1">
                <a:latin typeface="Calibri" pitchFamily="34" charset="0"/>
              </a:rPr>
              <a:t>  </a:t>
            </a:r>
            <a:r>
              <a:rPr lang="en-US" sz="1600">
                <a:latin typeface="Calibri" pitchFamily="34" charset="0"/>
              </a:rPr>
              <a:t>Barber Hypertension Specialists</a:t>
            </a:r>
          </a:p>
          <a:p>
            <a:pPr marL="800100" lvl="1" indent="-342900"/>
            <a:endParaRPr lang="nl-NL" sz="1600">
              <a:latin typeface="Calibri" pitchFamily="34" charset="0"/>
            </a:endParaRPr>
          </a:p>
          <a:p>
            <a:pPr marL="342900" indent="-342900"/>
            <a:r>
              <a:rPr lang="nl-NL" sz="1600">
                <a:latin typeface="Calibri" pitchFamily="34" charset="0"/>
              </a:rPr>
              <a:t>2. Stop bloeddrukverhogende stoffen 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Tacrolimus</a:t>
            </a:r>
            <a:endParaRPr lang="nl-NL" sz="1600">
              <a:latin typeface="Calibri" pitchFamily="34" charset="0"/>
            </a:endParaRPr>
          </a:p>
          <a:p>
            <a:pPr marL="342900" indent="-342900"/>
            <a:endParaRPr lang="nl-NL" sz="1600">
              <a:latin typeface="Calibri" pitchFamily="34" charset="0"/>
            </a:endParaRPr>
          </a:p>
          <a:p>
            <a:pPr marL="342900" indent="-342900"/>
            <a:r>
              <a:rPr lang="nl-NL" sz="1600">
                <a:latin typeface="Calibri" pitchFamily="34" charset="0"/>
              </a:rPr>
              <a:t>3. Life Style Maatregelen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Zout Beperken</a:t>
            </a:r>
            <a:endParaRPr lang="nl-NL" sz="1600">
              <a:latin typeface="Calibri" pitchFamily="34" charset="0"/>
            </a:endParaRPr>
          </a:p>
          <a:p>
            <a:pPr marL="342900" indent="-342900"/>
            <a:endParaRPr lang="nl-NL" sz="1600">
              <a:latin typeface="Calibri" pitchFamily="34" charset="0"/>
            </a:endParaRPr>
          </a:p>
          <a:p>
            <a:pPr marL="342900" indent="-342900"/>
            <a:r>
              <a:rPr lang="nl-NL" sz="1600">
                <a:latin typeface="Calibri" pitchFamily="34" charset="0"/>
              </a:rPr>
              <a:t>4. Zoek naar onderliggende oorzaken</a:t>
            </a:r>
          </a:p>
          <a:p>
            <a:pPr marL="342900" indent="-342900"/>
            <a:endParaRPr lang="nl-NL" sz="1600">
              <a:latin typeface="Calibri" pitchFamily="34" charset="0"/>
            </a:endParaRPr>
          </a:p>
          <a:p>
            <a:pPr marL="342900" indent="-342900"/>
            <a:r>
              <a:rPr lang="nl-NL" sz="1600">
                <a:latin typeface="Calibri" pitchFamily="34" charset="0"/>
              </a:rPr>
              <a:t>5. Pharmacologische therapie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Spironolacton / Eplerenone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Aldosteron Synthase Remmers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ACE-NEP Blokkade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Endotheline Remmers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Zoutopname Remmers	    </a:t>
            </a:r>
            <a:endParaRPr lang="nl-NL" sz="1600">
              <a:latin typeface="Calibri" pitchFamily="34" charset="0"/>
            </a:endParaRPr>
          </a:p>
          <a:p>
            <a:pPr marL="342900" indent="-342900"/>
            <a:endParaRPr lang="nl-NL" sz="1600">
              <a:latin typeface="Calibri" pitchFamily="34" charset="0"/>
            </a:endParaRPr>
          </a:p>
          <a:p>
            <a:pPr marL="342900" indent="-342900"/>
            <a:r>
              <a:rPr lang="en-US" sz="1600">
                <a:latin typeface="Calibri" pitchFamily="34" charset="0"/>
              </a:rPr>
              <a:t>6. Niet-Pharmacologische therapie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	    Baroreceptor Activatie</a:t>
            </a:r>
          </a:p>
          <a:p>
            <a:pPr marL="342900" indent="-342900"/>
            <a:r>
              <a:rPr lang="en-US" sz="1600">
                <a:latin typeface="Calibri" pitchFamily="34" charset="0"/>
              </a:rPr>
              <a:t>           A. Renalis Denervatie</a:t>
            </a:r>
            <a:endParaRPr lang="nl-NL" sz="16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endParaRPr lang="nl-NL" sz="16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endParaRPr lang="nl-NL" sz="1600">
              <a:latin typeface="Calibri" pitchFamily="34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022600" y="6054725"/>
            <a:ext cx="590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      </a:t>
            </a:r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Afbeelding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kstvak 9"/>
          <p:cNvSpPr txBox="1">
            <a:spLocks noChangeArrowheads="1"/>
          </p:cNvSpPr>
          <p:nvPr/>
        </p:nvSpPr>
        <p:spPr bwMode="auto">
          <a:xfrm>
            <a:off x="523875" y="-19050"/>
            <a:ext cx="7720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Therapie Resistente Hypertensie</a:t>
            </a:r>
          </a:p>
        </p:txBody>
      </p:sp>
      <p:sp>
        <p:nvSpPr>
          <p:cNvPr id="3077" name="Tekstvak 11"/>
          <p:cNvSpPr txBox="1">
            <a:spLocks noChangeArrowheads="1"/>
          </p:cNvSpPr>
          <p:nvPr/>
        </p:nvSpPr>
        <p:spPr bwMode="auto">
          <a:xfrm>
            <a:off x="300038" y="1450975"/>
            <a:ext cx="86233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>
                <a:latin typeface="Calibri" pitchFamily="34" charset="0"/>
              </a:rPr>
              <a:t>Definitie: </a:t>
            </a:r>
          </a:p>
          <a:p>
            <a:pPr marL="800100" lvl="1" indent="-342900"/>
            <a:r>
              <a:rPr lang="nl-NL" sz="2400">
                <a:latin typeface="Calibri" pitchFamily="34" charset="0"/>
              </a:rPr>
              <a:t>Hypertensie  (&gt;140/90) ondanks</a:t>
            </a:r>
          </a:p>
          <a:p>
            <a:pPr marL="2171700" lvl="4" indent="-342900"/>
            <a:r>
              <a:rPr lang="nl-NL" sz="2400">
                <a:latin typeface="Calibri" pitchFamily="34" charset="0"/>
              </a:rPr>
              <a:t>       - 3 medicamenten</a:t>
            </a:r>
          </a:p>
          <a:p>
            <a:pPr marL="2171700" lvl="4" indent="-342900"/>
            <a:r>
              <a:rPr lang="nl-NL" sz="2400">
                <a:latin typeface="Calibri" pitchFamily="34" charset="0"/>
              </a:rPr>
              <a:t>       - Life style maatregelen</a:t>
            </a:r>
          </a:p>
          <a:p>
            <a:pPr marL="2171700" lvl="4" indent="-342900"/>
            <a:endParaRPr lang="nl-NL" sz="2400" b="1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2. Prevalentie: </a:t>
            </a:r>
          </a:p>
          <a:p>
            <a:pPr marL="342900" indent="-342900"/>
            <a:r>
              <a:rPr lang="nl-NL" sz="2400">
                <a:latin typeface="Calibri" pitchFamily="34" charset="0"/>
              </a:rPr>
              <a:t>       - 12 a 13 % van patienten met hypertensie 			</a:t>
            </a:r>
            <a:r>
              <a:rPr lang="nl-NL" sz="1400">
                <a:latin typeface="Calibri" pitchFamily="34" charset="0"/>
              </a:rPr>
              <a:t>(Persell, Hypertension 2011, Egan Circulation 2011)</a:t>
            </a:r>
          </a:p>
          <a:p>
            <a:pPr marL="342900" indent="-342900"/>
            <a:r>
              <a:rPr lang="en-US" sz="1400">
                <a:latin typeface="Calibri" pitchFamily="34" charset="0"/>
              </a:rPr>
              <a:t>          </a:t>
            </a:r>
            <a:r>
              <a:rPr lang="en-US" sz="2400">
                <a:latin typeface="Calibri" pitchFamily="34" charset="0"/>
              </a:rPr>
              <a:t>- 2 % bij therapie trouw en meting met ABPM </a:t>
            </a:r>
            <a:r>
              <a:rPr lang="en-US" sz="1400">
                <a:latin typeface="Calibri" pitchFamily="34" charset="0"/>
              </a:rPr>
              <a:t>(ASN 2011)</a:t>
            </a:r>
            <a:endParaRPr lang="nl-NL" sz="1400">
              <a:latin typeface="Calibri" pitchFamily="34" charset="0"/>
            </a:endParaRP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3. Relatie met overgewicht</a:t>
            </a:r>
          </a:p>
          <a:p>
            <a:pPr marL="342900" indent="-342900"/>
            <a:r>
              <a:rPr lang="nl-NL" sz="2400">
                <a:latin typeface="Calibri" pitchFamily="34" charset="0"/>
              </a:rPr>
              <a:t>4. Relatie met Orgaan Schade</a:t>
            </a:r>
          </a:p>
          <a:p>
            <a:pPr marL="342900" indent="-342900"/>
            <a:r>
              <a:rPr lang="nl-NL" sz="2400">
                <a:latin typeface="Calibri" pitchFamily="34" charset="0"/>
              </a:rPr>
              <a:t>5. Hoog toegevoegd cardiovasculair risico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endParaRPr lang="nl-NL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endParaRPr lang="nl-NL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kstvak 9"/>
          <p:cNvSpPr txBox="1">
            <a:spLocks noChangeArrowheads="1"/>
          </p:cNvSpPr>
          <p:nvPr/>
        </p:nvSpPr>
        <p:spPr bwMode="auto">
          <a:xfrm>
            <a:off x="0" y="0"/>
            <a:ext cx="845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>
                <a:solidFill>
                  <a:schemeClr val="bg1"/>
                </a:solidFill>
                <a:latin typeface="Calibri" pitchFamily="34" charset="0"/>
              </a:rPr>
              <a:t>Beleid bij Therapie Resistente Hypertensie</a:t>
            </a:r>
          </a:p>
        </p:txBody>
      </p:sp>
      <p:sp>
        <p:nvSpPr>
          <p:cNvPr id="4100" name="Tekstvak 11"/>
          <p:cNvSpPr txBox="1">
            <a:spLocks noChangeArrowheads="1"/>
          </p:cNvSpPr>
          <p:nvPr/>
        </p:nvSpPr>
        <p:spPr bwMode="auto">
          <a:xfrm>
            <a:off x="3429000" y="36957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sz="3200">
              <a:latin typeface="Calibri" pitchFamily="34" charset="0"/>
            </a:endParaRPr>
          </a:p>
        </p:txBody>
      </p:sp>
      <p:pic>
        <p:nvPicPr>
          <p:cNvPr id="4101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kstvak 11"/>
          <p:cNvSpPr txBox="1">
            <a:spLocks noChangeArrowheads="1"/>
          </p:cNvSpPr>
          <p:nvPr/>
        </p:nvSpPr>
        <p:spPr bwMode="auto">
          <a:xfrm>
            <a:off x="300038" y="1450975"/>
            <a:ext cx="86233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>
                <a:latin typeface="Calibri" pitchFamily="34" charset="0"/>
              </a:rPr>
              <a:t>Bevestig Hypertensie – ABPM</a:t>
            </a:r>
          </a:p>
          <a:p>
            <a:pPr marL="342900" indent="-342900">
              <a:buFontTx/>
              <a:buAutoNum type="arabicPeriod"/>
            </a:pPr>
            <a:endParaRPr lang="nl-NL" sz="2400" b="1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2. Stop bloeddrukverhogende stoffen </a:t>
            </a: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3. Life Style Maatregelen</a:t>
            </a: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4. Zoek naar onderliggende oorzaken</a:t>
            </a: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5. Pharmacologische therapie</a:t>
            </a: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/>
            <a:r>
              <a:rPr lang="en-US" sz="2400">
                <a:latin typeface="Calibri" pitchFamily="34" charset="0"/>
              </a:rPr>
              <a:t>6. Niet-Pharmacologische therapie.</a:t>
            </a:r>
            <a:endParaRPr lang="nl-NL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endParaRPr lang="nl-NL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endParaRPr lang="nl-NL" sz="2800">
              <a:latin typeface="Calibri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22600" y="6054725"/>
            <a:ext cx="590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       Townsend, CJASN 2011, Calhoun Circulation 2008</a:t>
            </a:r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kstvak 9"/>
          <p:cNvSpPr txBox="1">
            <a:spLocks noChangeArrowheads="1"/>
          </p:cNvSpPr>
          <p:nvPr/>
        </p:nvSpPr>
        <p:spPr bwMode="auto">
          <a:xfrm>
            <a:off x="1349375" y="0"/>
            <a:ext cx="5522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1. Bevestig Hypertensie</a:t>
            </a:r>
          </a:p>
        </p:txBody>
      </p:sp>
      <p:pic>
        <p:nvPicPr>
          <p:cNvPr id="5124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kstvak 11"/>
          <p:cNvSpPr txBox="1">
            <a:spLocks noChangeArrowheads="1"/>
          </p:cNvSpPr>
          <p:nvPr/>
        </p:nvSpPr>
        <p:spPr bwMode="auto">
          <a:xfrm>
            <a:off x="300038" y="965200"/>
            <a:ext cx="86233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nl-NL" sz="2800">
              <a:latin typeface="Calibri" pitchFamily="34" charset="0"/>
            </a:endParaRPr>
          </a:p>
          <a:p>
            <a:pPr marL="342900" indent="-342900"/>
            <a:r>
              <a:rPr lang="nl-NL" sz="2800">
                <a:latin typeface="Calibri" pitchFamily="34" charset="0"/>
              </a:rPr>
              <a:t>1. Meetfout  ?</a:t>
            </a:r>
          </a:p>
          <a:p>
            <a:pPr marL="800100" lvl="1" indent="-342900"/>
            <a:r>
              <a:rPr lang="nl-NL" b="1">
                <a:latin typeface="Calibri" pitchFamily="34" charset="0"/>
              </a:rPr>
              <a:t>	Witte jas effect</a:t>
            </a:r>
          </a:p>
          <a:p>
            <a:pPr marL="800100" lvl="1" indent="-342900"/>
            <a:r>
              <a:rPr lang="nl-NL" b="1">
                <a:latin typeface="Calibri" pitchFamily="34" charset="0"/>
              </a:rPr>
              <a:t>	Te kleine bloeddruk manchet</a:t>
            </a:r>
          </a:p>
          <a:p>
            <a:pPr marL="800100" lvl="1" indent="-342900"/>
            <a:endParaRPr lang="en-US" b="1">
              <a:latin typeface="Calibri" pitchFamily="34" charset="0"/>
            </a:endParaRPr>
          </a:p>
          <a:p>
            <a:pPr marL="800100" lvl="1" indent="-342900"/>
            <a:r>
              <a:rPr lang="en-US" b="1">
                <a:latin typeface="Calibri" pitchFamily="34" charset="0"/>
              </a:rPr>
              <a:t>	 ABPM</a:t>
            </a:r>
          </a:p>
          <a:p>
            <a:pPr marL="2171700" lvl="4" indent="-342900"/>
            <a:endParaRPr lang="nl-NL" b="1">
              <a:latin typeface="Calibri" pitchFamily="34" charset="0"/>
            </a:endParaRPr>
          </a:p>
          <a:p>
            <a:pPr marL="342900" indent="-342900"/>
            <a:r>
              <a:rPr lang="nl-NL" sz="2800">
                <a:latin typeface="Calibri" pitchFamily="34" charset="0"/>
              </a:rPr>
              <a:t>2. Therapietrouw ?</a:t>
            </a:r>
          </a:p>
          <a:p>
            <a:pPr marL="342900" indent="-342900">
              <a:buFontTx/>
              <a:buAutoNum type="arabicPeriod"/>
            </a:pPr>
            <a:endParaRPr lang="en-US" sz="28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endParaRPr lang="nl-NL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kstvak 9"/>
          <p:cNvSpPr txBox="1">
            <a:spLocks noChangeArrowheads="1"/>
          </p:cNvSpPr>
          <p:nvPr/>
        </p:nvSpPr>
        <p:spPr bwMode="auto">
          <a:xfrm>
            <a:off x="1349375" y="0"/>
            <a:ext cx="5522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1. Bevestig Hypertensie</a:t>
            </a:r>
          </a:p>
        </p:txBody>
      </p:sp>
      <p:pic>
        <p:nvPicPr>
          <p:cNvPr id="6148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kstvak 11"/>
          <p:cNvSpPr txBox="1">
            <a:spLocks noChangeArrowheads="1"/>
          </p:cNvSpPr>
          <p:nvPr/>
        </p:nvSpPr>
        <p:spPr bwMode="auto">
          <a:xfrm>
            <a:off x="300038" y="965200"/>
            <a:ext cx="86233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>
                <a:latin typeface="Calibri" pitchFamily="34" charset="0"/>
              </a:rPr>
              <a:t>Nieuw:</a:t>
            </a:r>
          </a:p>
          <a:p>
            <a:pPr marL="342900" indent="-342900"/>
            <a:endParaRPr lang="nl-NL" sz="2400" b="1">
              <a:latin typeface="Calibri" pitchFamily="34" charset="0"/>
            </a:endParaRPr>
          </a:p>
          <a:p>
            <a:pPr marL="342900" indent="-342900"/>
            <a:r>
              <a:rPr lang="nl-NL" sz="2400">
                <a:latin typeface="Calibri" pitchFamily="34" charset="0"/>
              </a:rPr>
              <a:t> Type 2 Translational Research</a:t>
            </a:r>
          </a:p>
          <a:p>
            <a:pPr marL="342900" indent="-342900"/>
            <a:r>
              <a:rPr lang="nl-NL" sz="2400">
                <a:latin typeface="Calibri" pitchFamily="34" charset="0"/>
              </a:rPr>
              <a:t>	- Breng kennis in praktijk op bevolkingsnivo </a:t>
            </a:r>
          </a:p>
          <a:p>
            <a:pPr marL="342900" indent="-342900"/>
            <a:endParaRPr lang="en-US" sz="24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Barber Hypertension Specialists in Dallas, Tx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1257300" lvl="2" indent="-342900"/>
            <a:r>
              <a:rPr lang="en-US" sz="2400">
                <a:latin typeface="Calibri" pitchFamily="34" charset="0"/>
              </a:rPr>
              <a:t>Kapper meet bloeddruk</a:t>
            </a:r>
          </a:p>
          <a:p>
            <a:pPr marL="1257300" lvl="2" indent="-342900"/>
            <a:r>
              <a:rPr lang="en-US" sz="2400">
                <a:latin typeface="Calibri" pitchFamily="34" charset="0"/>
              </a:rPr>
              <a:t>Verwijst naar arts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latin typeface="Calibri" pitchFamily="34" charset="0"/>
            </a:endParaRPr>
          </a:p>
          <a:p>
            <a:pPr marL="342900" indent="-342900"/>
            <a:endParaRPr lang="nl-NL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endParaRPr lang="nl-NL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kstvak 9"/>
          <p:cNvSpPr txBox="1">
            <a:spLocks noChangeArrowheads="1"/>
          </p:cNvSpPr>
          <p:nvPr/>
        </p:nvSpPr>
        <p:spPr bwMode="auto">
          <a:xfrm>
            <a:off x="633413" y="163513"/>
            <a:ext cx="7786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Calibri" pitchFamily="34" charset="0"/>
              </a:rPr>
              <a:t>2. Stop Bloeddrukverhogende Stoffen</a:t>
            </a:r>
          </a:p>
        </p:txBody>
      </p:sp>
      <p:sp>
        <p:nvSpPr>
          <p:cNvPr id="7172" name="Tekstvak 11"/>
          <p:cNvSpPr txBox="1">
            <a:spLocks noChangeArrowheads="1"/>
          </p:cNvSpPr>
          <p:nvPr/>
        </p:nvSpPr>
        <p:spPr bwMode="auto">
          <a:xfrm>
            <a:off x="633413" y="1323975"/>
            <a:ext cx="8289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NL" sz="3200">
                <a:latin typeface="Calibri" pitchFamily="34" charset="0"/>
              </a:rPr>
              <a:t> Zout, Alcohol, Drop, </a:t>
            </a:r>
            <a:r>
              <a:rPr lang="en-US" sz="3200">
                <a:latin typeface="Calibri" pitchFamily="34" charset="0"/>
              </a:rPr>
              <a:t>Anticonceptiva, NSAID’s</a:t>
            </a:r>
            <a:endParaRPr lang="nl-NL" sz="320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32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3200" b="1">
                <a:latin typeface="Calibri" pitchFamily="34" charset="0"/>
              </a:rPr>
              <a:t>Nieuw: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3200">
                <a:latin typeface="Calibri" pitchFamily="34" charset="0"/>
              </a:rPr>
              <a:t> Tacrolimus activeert Na-Cl co-transporter</a:t>
            </a:r>
            <a:endParaRPr lang="nl-NL" sz="3200">
              <a:latin typeface="Calibri" pitchFamily="34" charset="0"/>
            </a:endParaRPr>
          </a:p>
        </p:txBody>
      </p:sp>
      <p:pic>
        <p:nvPicPr>
          <p:cNvPr id="7173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859338" y="3357563"/>
            <a:ext cx="419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Hoorn, Nature Med okt 2011</a:t>
            </a:r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kstvak 9"/>
          <p:cNvSpPr txBox="1">
            <a:spLocks noChangeArrowheads="1"/>
          </p:cNvSpPr>
          <p:nvPr/>
        </p:nvSpPr>
        <p:spPr bwMode="auto">
          <a:xfrm>
            <a:off x="925513" y="0"/>
            <a:ext cx="581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3. Life Style Maatregelen</a:t>
            </a:r>
          </a:p>
        </p:txBody>
      </p:sp>
      <p:pic>
        <p:nvPicPr>
          <p:cNvPr id="8196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Grp="1"/>
          </p:cNvSpPr>
          <p:nvPr>
            <p:ph type="title" idx="4294967295"/>
          </p:nvPr>
        </p:nvSpPr>
        <p:spPr>
          <a:xfrm>
            <a:off x="250825" y="8366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nl-NL" smtClean="0"/>
          </a:p>
        </p:txBody>
      </p:sp>
      <p:sp>
        <p:nvSpPr>
          <p:cNvPr id="8198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965200"/>
            <a:ext cx="8229600" cy="2471738"/>
          </a:xfrm>
        </p:spPr>
        <p:txBody>
          <a:bodyPr/>
          <a:lstStyle/>
          <a:p>
            <a:pPr eaLnBrk="1" hangingPunct="1"/>
            <a:r>
              <a:rPr lang="en-US" sz="2800" smtClean="0"/>
              <a:t> Type-2 Translational Research: </a:t>
            </a:r>
          </a:p>
          <a:p>
            <a:pPr lvl="1" eaLnBrk="1" hangingPunct="1"/>
            <a:r>
              <a:rPr lang="en-US" sz="2400" smtClean="0"/>
              <a:t>Nationaal Weight-reduction program, USA 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Zoutbeperking</a:t>
            </a:r>
          </a:p>
          <a:p>
            <a:pPr lvl="1" eaLnBrk="1" hangingPunct="1"/>
            <a:r>
              <a:rPr lang="en-US" sz="2400" smtClean="0"/>
              <a:t> 4 gram   Bloeddruk daling 22,7 / 9,1 mmHg</a:t>
            </a:r>
            <a:endParaRPr lang="nl-NL" sz="2400" smtClean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876925" y="6257925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Pimenta Hypertension 2009</a:t>
            </a: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7938" y="3346450"/>
            <a:ext cx="4243387" cy="291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kstvak 9"/>
          <p:cNvSpPr txBox="1">
            <a:spLocks noChangeArrowheads="1"/>
          </p:cNvSpPr>
          <p:nvPr/>
        </p:nvSpPr>
        <p:spPr bwMode="auto">
          <a:xfrm>
            <a:off x="925513" y="0"/>
            <a:ext cx="581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3. Life Style Maatregelen</a:t>
            </a:r>
          </a:p>
        </p:txBody>
      </p:sp>
      <p:pic>
        <p:nvPicPr>
          <p:cNvPr id="9220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nl-NL" smtClean="0"/>
          </a:p>
        </p:txBody>
      </p:sp>
      <p:sp>
        <p:nvSpPr>
          <p:cNvPr id="9222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836738"/>
          </a:xfrm>
        </p:spPr>
        <p:txBody>
          <a:bodyPr/>
          <a:lstStyle/>
          <a:p>
            <a:pPr eaLnBrk="1" hangingPunct="1"/>
            <a:r>
              <a:rPr lang="en-US" smtClean="0"/>
              <a:t>Zoutbeperking,  minder werkt ook al </a:t>
            </a:r>
          </a:p>
          <a:p>
            <a:pPr lvl="1" eaLnBrk="1" hangingPunct="1">
              <a:buFont typeface="Arial" charset="0"/>
              <a:buNone/>
            </a:pPr>
            <a:endParaRPr lang="nl-NL" smtClean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66750" y="5468938"/>
            <a:ext cx="27241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106 vs 184 mmol Na/dag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Slagman, BMJ juli 2011</a:t>
            </a:r>
          </a:p>
        </p:txBody>
      </p:sp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" y="3074988"/>
            <a:ext cx="37068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4859338" y="587692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Lambers Heerspink, ASN 2011</a:t>
            </a:r>
            <a:endParaRPr lang="nl-NL">
              <a:latin typeface="Calibri" pitchFamily="34" charset="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824413" y="3246438"/>
            <a:ext cx="38623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/>
              <a:t>Moderate Sodium Diet Potentiates the Renal and Cardiovascular Protective Effects of Angiotensin Receptor Blockers</a:t>
            </a:r>
            <a:r>
              <a:rPr lang="nl-NL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kstvak 9"/>
          <p:cNvSpPr txBox="1">
            <a:spLocks noChangeArrowheads="1"/>
          </p:cNvSpPr>
          <p:nvPr/>
        </p:nvSpPr>
        <p:spPr bwMode="auto">
          <a:xfrm>
            <a:off x="925513" y="0"/>
            <a:ext cx="700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Calibri" pitchFamily="34" charset="0"/>
              </a:rPr>
              <a:t>5. Pharmacologische Therapie</a:t>
            </a:r>
          </a:p>
        </p:txBody>
      </p:sp>
      <p:pic>
        <p:nvPicPr>
          <p:cNvPr id="11268" name="Afbeelding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00" y="247650"/>
            <a:ext cx="72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158875"/>
            <a:ext cx="40386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nl-NL" sz="2000" b="1" smtClean="0"/>
              <a:t>Combinatie Therapie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NL" sz="1800" b="1" smtClean="0"/>
              <a:t>ACE-i + diureticum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NL" sz="1800" b="1" smtClean="0"/>
              <a:t>ARB + diureticum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NL" sz="1800" b="1" smtClean="0"/>
              <a:t>ACE-i + CCB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NL" sz="1800" b="1" smtClean="0"/>
              <a:t>ARB + CCB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NL" sz="1800" b="1" smtClean="0"/>
              <a:t>Triple: ARB + diureticum + CCB </a:t>
            </a:r>
          </a:p>
          <a:p>
            <a:pPr marL="533400" indent="-533400" eaLnBrk="1" hangingPunct="1">
              <a:buFontTx/>
              <a:buNone/>
            </a:pPr>
            <a:r>
              <a:rPr lang="nl-NL" sz="2400" b="1" smtClean="0"/>
              <a:t> </a:t>
            </a:r>
            <a:r>
              <a:rPr lang="nl-NL" sz="1600" b="1" smtClean="0"/>
              <a:t>(Calhoun, Hypertension 2009)</a:t>
            </a:r>
          </a:p>
        </p:txBody>
      </p:sp>
      <p:sp>
        <p:nvSpPr>
          <p:cNvPr id="11270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158875"/>
            <a:ext cx="4038600" cy="4525963"/>
          </a:xfrm>
        </p:spPr>
        <p:txBody>
          <a:bodyPr/>
          <a:lstStyle/>
          <a:p>
            <a:pPr marL="914400" lvl="1" indent="-457200" eaLnBrk="1" hangingPunct="1">
              <a:buFontTx/>
              <a:buNone/>
            </a:pPr>
            <a:r>
              <a:rPr lang="nl-NL" sz="2000" b="1" smtClean="0"/>
              <a:t>2.  4e middel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1800" b="1" smtClean="0"/>
              <a:t>Vaatverwijdende beta-blocker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1800" b="1" smtClean="0"/>
              <a:t>Alfa-blokker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1800" b="1" smtClean="0"/>
              <a:t>Centraal werkend antihypertensivum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1800" b="1" smtClean="0"/>
              <a:t>Aldosteron receptor antagonist</a:t>
            </a:r>
          </a:p>
          <a:p>
            <a:pPr marL="533400" indent="-533400" eaLnBrk="1" hangingPunct="1"/>
            <a:endParaRPr lang="nl-NL" sz="1800" smtClean="0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344863" y="477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2913" y="3683000"/>
            <a:ext cx="3024187" cy="292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416675" y="6084888"/>
            <a:ext cx="272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Townsend,CJASN 2011</a:t>
            </a:r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710</Words>
  <Application>Microsoft Office PowerPoint</Application>
  <PresentationFormat>Diavoorstelling (4:3)</PresentationFormat>
  <Paragraphs>243</Paragraphs>
  <Slides>19</Slides>
  <Notes>19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Office-thema</vt:lpstr>
      <vt:lpstr>3_Office-thema</vt:lpstr>
      <vt:lpstr>Acrobat Document</vt:lpstr>
      <vt:lpstr>Therapie – resistente hypertensie</vt:lpstr>
      <vt:lpstr>Dia 2</vt:lpstr>
      <vt:lpstr>Dia 3</vt:lpstr>
      <vt:lpstr>Dia 4</vt:lpstr>
      <vt:lpstr>Dia 5</vt:lpstr>
      <vt:lpstr>Dia 6</vt:lpstr>
      <vt:lpstr> </vt:lpstr>
      <vt:lpstr> </vt:lpstr>
      <vt:lpstr>Dia 9</vt:lpstr>
      <vt:lpstr> 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</vt:vector>
  </TitlesOfParts>
  <Company>Medcon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Marianne</dc:creator>
  <cp:lastModifiedBy>Marianne</cp:lastModifiedBy>
  <cp:revision>8</cp:revision>
  <dcterms:created xsi:type="dcterms:W3CDTF">2012-01-04T10:00:28Z</dcterms:created>
  <dcterms:modified xsi:type="dcterms:W3CDTF">2012-01-26T13:13:07Z</dcterms:modified>
</cp:coreProperties>
</file>