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 id="2147483665" r:id="rId2"/>
  </p:sldMasterIdLst>
  <p:notesMasterIdLst>
    <p:notesMasterId r:id="rId51"/>
  </p:notesMasterIdLst>
  <p:handoutMasterIdLst>
    <p:handoutMasterId r:id="rId52"/>
  </p:handoutMasterIdLst>
  <p:sldIdLst>
    <p:sldId id="1240" r:id="rId3"/>
    <p:sldId id="1090" r:id="rId4"/>
    <p:sldId id="1138" r:id="rId5"/>
    <p:sldId id="1233" r:id="rId6"/>
    <p:sldId id="1234" r:id="rId7"/>
    <p:sldId id="1235" r:id="rId8"/>
    <p:sldId id="1236" r:id="rId9"/>
    <p:sldId id="1237" r:id="rId10"/>
    <p:sldId id="1238" r:id="rId11"/>
    <p:sldId id="1213" r:id="rId12"/>
    <p:sldId id="1214" r:id="rId13"/>
    <p:sldId id="1215" r:id="rId14"/>
    <p:sldId id="1216" r:id="rId15"/>
    <p:sldId id="1217" r:id="rId16"/>
    <p:sldId id="1218" r:id="rId17"/>
    <p:sldId id="1219" r:id="rId18"/>
    <p:sldId id="1220" r:id="rId19"/>
    <p:sldId id="1221" r:id="rId20"/>
    <p:sldId id="1222" r:id="rId21"/>
    <p:sldId id="1223" r:id="rId22"/>
    <p:sldId id="1239" r:id="rId23"/>
    <p:sldId id="1225" r:id="rId24"/>
    <p:sldId id="1226" r:id="rId25"/>
    <p:sldId id="1227" r:id="rId26"/>
    <p:sldId id="1228" r:id="rId27"/>
    <p:sldId id="1229" r:id="rId28"/>
    <p:sldId id="1230" r:id="rId29"/>
    <p:sldId id="1231" r:id="rId30"/>
    <p:sldId id="1232" r:id="rId31"/>
    <p:sldId id="1144" r:id="rId32"/>
    <p:sldId id="1030" r:id="rId33"/>
    <p:sldId id="1145" r:id="rId34"/>
    <p:sldId id="1146" r:id="rId35"/>
    <p:sldId id="1147" r:id="rId36"/>
    <p:sldId id="1148" r:id="rId37"/>
    <p:sldId id="1149" r:id="rId38"/>
    <p:sldId id="1209" r:id="rId39"/>
    <p:sldId id="1210" r:id="rId40"/>
    <p:sldId id="1211" r:id="rId41"/>
    <p:sldId id="1197" r:id="rId42"/>
    <p:sldId id="1198" r:id="rId43"/>
    <p:sldId id="1200" r:id="rId44"/>
    <p:sldId id="1199" r:id="rId45"/>
    <p:sldId id="1202" r:id="rId46"/>
    <p:sldId id="1204" r:id="rId47"/>
    <p:sldId id="1205" r:id="rId48"/>
    <p:sldId id="1206" r:id="rId49"/>
    <p:sldId id="1212" r:id="rId50"/>
  </p:sldIdLst>
  <p:sldSz cx="9144000" cy="6858000" type="screen4x3"/>
  <p:notesSz cx="6794500" cy="9931400"/>
  <p:defaultTextStyle>
    <a:defPPr>
      <a:defRPr lang="en-US"/>
    </a:defPPr>
    <a:lvl1pPr algn="l" rtl="0" eaLnBrk="0" fontAlgn="base" hangingPunct="0">
      <a:spcBef>
        <a:spcPct val="0"/>
      </a:spcBef>
      <a:spcAft>
        <a:spcPct val="0"/>
      </a:spcAft>
      <a:defRPr sz="2000" b="1" kern="1200">
        <a:solidFill>
          <a:schemeClr val="accent1"/>
        </a:solidFill>
        <a:latin typeface="Arial" pitchFamily="34" charset="0"/>
        <a:ea typeface="+mn-ea"/>
        <a:cs typeface="+mn-cs"/>
      </a:defRPr>
    </a:lvl1pPr>
    <a:lvl2pPr marL="457200" algn="l" rtl="0" eaLnBrk="0" fontAlgn="base" hangingPunct="0">
      <a:spcBef>
        <a:spcPct val="0"/>
      </a:spcBef>
      <a:spcAft>
        <a:spcPct val="0"/>
      </a:spcAft>
      <a:defRPr sz="2000" b="1" kern="1200">
        <a:solidFill>
          <a:schemeClr val="accent1"/>
        </a:solidFill>
        <a:latin typeface="Arial" pitchFamily="34" charset="0"/>
        <a:ea typeface="+mn-ea"/>
        <a:cs typeface="+mn-cs"/>
      </a:defRPr>
    </a:lvl2pPr>
    <a:lvl3pPr marL="914400" algn="l" rtl="0" eaLnBrk="0" fontAlgn="base" hangingPunct="0">
      <a:spcBef>
        <a:spcPct val="0"/>
      </a:spcBef>
      <a:spcAft>
        <a:spcPct val="0"/>
      </a:spcAft>
      <a:defRPr sz="2000" b="1" kern="1200">
        <a:solidFill>
          <a:schemeClr val="accent1"/>
        </a:solidFill>
        <a:latin typeface="Arial" pitchFamily="34" charset="0"/>
        <a:ea typeface="+mn-ea"/>
        <a:cs typeface="+mn-cs"/>
      </a:defRPr>
    </a:lvl3pPr>
    <a:lvl4pPr marL="1371600" algn="l" rtl="0" eaLnBrk="0" fontAlgn="base" hangingPunct="0">
      <a:spcBef>
        <a:spcPct val="0"/>
      </a:spcBef>
      <a:spcAft>
        <a:spcPct val="0"/>
      </a:spcAft>
      <a:defRPr sz="2000" b="1" kern="1200">
        <a:solidFill>
          <a:schemeClr val="accent1"/>
        </a:solidFill>
        <a:latin typeface="Arial" pitchFamily="34" charset="0"/>
        <a:ea typeface="+mn-ea"/>
        <a:cs typeface="+mn-cs"/>
      </a:defRPr>
    </a:lvl4pPr>
    <a:lvl5pPr marL="1828800" algn="l" rtl="0" eaLnBrk="0" fontAlgn="base" hangingPunct="0">
      <a:spcBef>
        <a:spcPct val="0"/>
      </a:spcBef>
      <a:spcAft>
        <a:spcPct val="0"/>
      </a:spcAft>
      <a:defRPr sz="2000" b="1" kern="1200">
        <a:solidFill>
          <a:schemeClr val="accent1"/>
        </a:solidFill>
        <a:latin typeface="Arial" pitchFamily="34" charset="0"/>
        <a:ea typeface="+mn-ea"/>
        <a:cs typeface="+mn-cs"/>
      </a:defRPr>
    </a:lvl5pPr>
    <a:lvl6pPr marL="2286000" algn="l" defTabSz="914400" rtl="0" eaLnBrk="1" latinLnBrk="0" hangingPunct="1">
      <a:defRPr sz="2000" b="1" kern="1200">
        <a:solidFill>
          <a:schemeClr val="accent1"/>
        </a:solidFill>
        <a:latin typeface="Arial" pitchFamily="34" charset="0"/>
        <a:ea typeface="+mn-ea"/>
        <a:cs typeface="+mn-cs"/>
      </a:defRPr>
    </a:lvl6pPr>
    <a:lvl7pPr marL="2743200" algn="l" defTabSz="914400" rtl="0" eaLnBrk="1" latinLnBrk="0" hangingPunct="1">
      <a:defRPr sz="2000" b="1" kern="1200">
        <a:solidFill>
          <a:schemeClr val="accent1"/>
        </a:solidFill>
        <a:latin typeface="Arial" pitchFamily="34" charset="0"/>
        <a:ea typeface="+mn-ea"/>
        <a:cs typeface="+mn-cs"/>
      </a:defRPr>
    </a:lvl7pPr>
    <a:lvl8pPr marL="3200400" algn="l" defTabSz="914400" rtl="0" eaLnBrk="1" latinLnBrk="0" hangingPunct="1">
      <a:defRPr sz="2000" b="1" kern="1200">
        <a:solidFill>
          <a:schemeClr val="accent1"/>
        </a:solidFill>
        <a:latin typeface="Arial" pitchFamily="34" charset="0"/>
        <a:ea typeface="+mn-ea"/>
        <a:cs typeface="+mn-cs"/>
      </a:defRPr>
    </a:lvl8pPr>
    <a:lvl9pPr marL="3657600" algn="l" defTabSz="914400" rtl="0" eaLnBrk="1" latinLnBrk="0" hangingPunct="1">
      <a:defRPr sz="2000" b="1" kern="1200">
        <a:solidFill>
          <a:schemeClr val="accent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She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FF"/>
    <a:srgbClr val="0C0C54"/>
    <a:srgbClr val="1B275B"/>
    <a:srgbClr val="1C1C1C"/>
    <a:srgbClr val="292929"/>
    <a:srgbClr val="3333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660" autoAdjust="0"/>
  </p:normalViewPr>
  <p:slideViewPr>
    <p:cSldViewPr>
      <p:cViewPr varScale="1">
        <p:scale>
          <a:sx n="109" d="100"/>
          <a:sy n="109" d="100"/>
        </p:scale>
        <p:origin x="-1038" y="-84"/>
      </p:cViewPr>
      <p:guideLst>
        <p:guide orient="horz" pos="2208"/>
        <p:guide orient="horz" pos="240"/>
        <p:guide orient="horz" pos="1152"/>
        <p:guide orient="horz" pos="1248"/>
        <p:guide orient="horz" pos="3264"/>
        <p:guide orient="horz" pos="2400"/>
        <p:guide pos="2880"/>
        <p:guide pos="5568"/>
        <p:guide pos="19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1638" cy="493713"/>
          </a:xfrm>
          <a:prstGeom prst="rect">
            <a:avLst/>
          </a:prstGeom>
          <a:noFill/>
          <a:ln w="9525">
            <a:noFill/>
            <a:miter lim="800000"/>
            <a:headEnd/>
            <a:tailEnd/>
          </a:ln>
          <a:effectLst/>
        </p:spPr>
        <p:txBody>
          <a:bodyPr vert="horz" wrap="square" lIns="93293" tIns="46647" rIns="93293" bIns="46647" numCol="1" anchor="t" anchorCtr="0" compatLnSpc="1">
            <a:prstTxWarp prst="textNoShape">
              <a:avLst/>
            </a:prstTxWarp>
          </a:bodyPr>
          <a:lstStyle>
            <a:lvl1pPr defTabSz="931863">
              <a:defRPr sz="1200">
                <a:solidFill>
                  <a:srgbClr val="000066"/>
                </a:solidFill>
                <a:latin typeface="Times New Roman" pitchFamily="18" charset="0"/>
              </a:defRPr>
            </a:lvl1pPr>
          </a:lstStyle>
          <a:p>
            <a:endParaRPr lang="en-US"/>
          </a:p>
        </p:txBody>
      </p:sp>
      <p:sp>
        <p:nvSpPr>
          <p:cNvPr id="77827" name="Rectangle 3"/>
          <p:cNvSpPr>
            <a:spLocks noGrp="1" noChangeArrowheads="1"/>
          </p:cNvSpPr>
          <p:nvPr>
            <p:ph type="dt" sz="quarter" idx="1"/>
          </p:nvPr>
        </p:nvSpPr>
        <p:spPr bwMode="auto">
          <a:xfrm>
            <a:off x="3852863" y="0"/>
            <a:ext cx="2941637" cy="493713"/>
          </a:xfrm>
          <a:prstGeom prst="rect">
            <a:avLst/>
          </a:prstGeom>
          <a:noFill/>
          <a:ln w="9525">
            <a:noFill/>
            <a:miter lim="800000"/>
            <a:headEnd/>
            <a:tailEnd/>
          </a:ln>
          <a:effectLst/>
        </p:spPr>
        <p:txBody>
          <a:bodyPr vert="horz" wrap="square" lIns="93293" tIns="46647" rIns="93293" bIns="46647" numCol="1" anchor="t" anchorCtr="0" compatLnSpc="1">
            <a:prstTxWarp prst="textNoShape">
              <a:avLst/>
            </a:prstTxWarp>
          </a:bodyPr>
          <a:lstStyle>
            <a:lvl1pPr algn="r" defTabSz="931863">
              <a:defRPr sz="1200">
                <a:solidFill>
                  <a:srgbClr val="000066"/>
                </a:solidFill>
                <a:latin typeface="Times New Roman" pitchFamily="18" charset="0"/>
              </a:defRPr>
            </a:lvl1pPr>
          </a:lstStyle>
          <a:p>
            <a:endParaRPr lang="en-US"/>
          </a:p>
        </p:txBody>
      </p:sp>
      <p:sp>
        <p:nvSpPr>
          <p:cNvPr id="77828" name="Rectangle 4"/>
          <p:cNvSpPr>
            <a:spLocks noGrp="1" noChangeArrowheads="1"/>
          </p:cNvSpPr>
          <p:nvPr>
            <p:ph type="ftr" sz="quarter" idx="2"/>
          </p:nvPr>
        </p:nvSpPr>
        <p:spPr bwMode="auto">
          <a:xfrm>
            <a:off x="0" y="9437688"/>
            <a:ext cx="2941638" cy="493712"/>
          </a:xfrm>
          <a:prstGeom prst="rect">
            <a:avLst/>
          </a:prstGeom>
          <a:noFill/>
          <a:ln w="9525">
            <a:noFill/>
            <a:miter lim="800000"/>
            <a:headEnd/>
            <a:tailEnd/>
          </a:ln>
          <a:effectLst/>
        </p:spPr>
        <p:txBody>
          <a:bodyPr vert="horz" wrap="square" lIns="93293" tIns="46647" rIns="93293" bIns="46647" numCol="1" anchor="b" anchorCtr="0" compatLnSpc="1">
            <a:prstTxWarp prst="textNoShape">
              <a:avLst/>
            </a:prstTxWarp>
          </a:bodyPr>
          <a:lstStyle>
            <a:lvl1pPr defTabSz="931863">
              <a:defRPr sz="1200">
                <a:solidFill>
                  <a:srgbClr val="000066"/>
                </a:solidFill>
                <a:latin typeface="Times New Roman" pitchFamily="18" charset="0"/>
              </a:defRPr>
            </a:lvl1pPr>
          </a:lstStyle>
          <a:p>
            <a:endParaRPr lang="en-US"/>
          </a:p>
        </p:txBody>
      </p:sp>
      <p:sp>
        <p:nvSpPr>
          <p:cNvPr id="77829" name="Rectangle 5"/>
          <p:cNvSpPr>
            <a:spLocks noGrp="1" noChangeArrowheads="1"/>
          </p:cNvSpPr>
          <p:nvPr>
            <p:ph type="sldNum" sz="quarter" idx="3"/>
          </p:nvPr>
        </p:nvSpPr>
        <p:spPr bwMode="auto">
          <a:xfrm>
            <a:off x="3852863" y="9437688"/>
            <a:ext cx="2941637" cy="493712"/>
          </a:xfrm>
          <a:prstGeom prst="rect">
            <a:avLst/>
          </a:prstGeom>
          <a:noFill/>
          <a:ln w="9525">
            <a:noFill/>
            <a:miter lim="800000"/>
            <a:headEnd/>
            <a:tailEnd/>
          </a:ln>
          <a:effectLst/>
        </p:spPr>
        <p:txBody>
          <a:bodyPr vert="horz" wrap="square" lIns="93293" tIns="46647" rIns="93293" bIns="46647" numCol="1" anchor="b" anchorCtr="0" compatLnSpc="1">
            <a:prstTxWarp prst="textNoShape">
              <a:avLst/>
            </a:prstTxWarp>
          </a:bodyPr>
          <a:lstStyle>
            <a:lvl1pPr algn="r" defTabSz="931863">
              <a:defRPr sz="1200">
                <a:solidFill>
                  <a:srgbClr val="000066"/>
                </a:solidFill>
                <a:latin typeface="Times New Roman" pitchFamily="18" charset="0"/>
              </a:defRPr>
            </a:lvl1pPr>
          </a:lstStyle>
          <a:p>
            <a:fld id="{D30A9773-A6FB-4600-AB50-3B7CD2E756D0}" type="slidenum">
              <a:rPr lang="en-US"/>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806450" cy="274638"/>
          </a:xfrm>
          <a:prstGeom prst="rect">
            <a:avLst/>
          </a:prstGeom>
          <a:noFill/>
          <a:ln w="12700">
            <a:noFill/>
            <a:miter lim="800000"/>
            <a:headEnd type="none" w="sm" len="sm"/>
            <a:tailEnd type="none" w="sm" len="sm"/>
          </a:ln>
          <a:effectLst/>
        </p:spPr>
        <p:txBody>
          <a:bodyPr vert="horz" wrap="none" lIns="93293" tIns="46647" rIns="93293" bIns="46647" numCol="1" anchor="t" anchorCtr="0" compatLnSpc="1">
            <a:prstTxWarp prst="textNoShape">
              <a:avLst/>
            </a:prstTxWarp>
            <a:spAutoFit/>
          </a:bodyPr>
          <a:lstStyle>
            <a:lvl1pPr defTabSz="931863">
              <a:defRPr sz="1200" b="0">
                <a:solidFill>
                  <a:schemeClr val="tx1"/>
                </a:solidFill>
                <a:latin typeface="Times New Roman" pitchFamily="18" charset="0"/>
              </a:defRPr>
            </a:lvl1pPr>
          </a:lstStyle>
          <a:p>
            <a:endParaRPr lang="en-US"/>
          </a:p>
        </p:txBody>
      </p:sp>
      <p:sp>
        <p:nvSpPr>
          <p:cNvPr id="20483" name="Rectangle 3"/>
          <p:cNvSpPr>
            <a:spLocks noGrp="1" noChangeArrowheads="1"/>
          </p:cNvSpPr>
          <p:nvPr>
            <p:ph type="dt" idx="1"/>
          </p:nvPr>
        </p:nvSpPr>
        <p:spPr bwMode="auto">
          <a:xfrm>
            <a:off x="5875338" y="0"/>
            <a:ext cx="919162" cy="274638"/>
          </a:xfrm>
          <a:prstGeom prst="rect">
            <a:avLst/>
          </a:prstGeom>
          <a:noFill/>
          <a:ln w="12700">
            <a:noFill/>
            <a:miter lim="800000"/>
            <a:headEnd type="none" w="sm" len="sm"/>
            <a:tailEnd type="none" w="sm" len="sm"/>
          </a:ln>
          <a:effectLst/>
        </p:spPr>
        <p:txBody>
          <a:bodyPr vert="horz" wrap="none" lIns="93293" tIns="46647" rIns="93293" bIns="46647" numCol="1" anchor="t" anchorCtr="0" compatLnSpc="1">
            <a:prstTxWarp prst="textNoShape">
              <a:avLst/>
            </a:prstTxWarp>
            <a:spAutoFit/>
          </a:bodyPr>
          <a:lstStyle>
            <a:lvl1pPr algn="r" defTabSz="931863">
              <a:defRPr sz="1200" b="0">
                <a:solidFill>
                  <a:schemeClr val="tx1"/>
                </a:solidFill>
                <a:latin typeface="Times New Roman" pitchFamily="18" charset="0"/>
              </a:defRPr>
            </a:lvl1pPr>
          </a:lstStyle>
          <a:p>
            <a:endParaRPr lang="en-US"/>
          </a:p>
        </p:txBody>
      </p:sp>
      <p:sp>
        <p:nvSpPr>
          <p:cNvPr id="20484" name="Rectangle 4"/>
          <p:cNvSpPr>
            <a:spLocks noChangeArrowheads="1" noTextEdit="1"/>
          </p:cNvSpPr>
          <p:nvPr>
            <p:ph type="sldImg" idx="2"/>
          </p:nvPr>
        </p:nvSpPr>
        <p:spPr bwMode="auto">
          <a:xfrm>
            <a:off x="919163" y="742950"/>
            <a:ext cx="4965700" cy="3724275"/>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903288" y="4718050"/>
            <a:ext cx="2649537" cy="1227138"/>
          </a:xfrm>
          <a:prstGeom prst="rect">
            <a:avLst/>
          </a:prstGeom>
          <a:noFill/>
          <a:ln w="12700">
            <a:noFill/>
            <a:miter lim="800000"/>
            <a:headEnd type="none" w="sm" len="sm"/>
            <a:tailEnd type="none" w="sm" len="sm"/>
          </a:ln>
          <a:effectLst/>
        </p:spPr>
        <p:txBody>
          <a:bodyPr vert="horz" wrap="none" lIns="93293" tIns="46647" rIns="93293" bIns="46647"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9656763"/>
            <a:ext cx="841375" cy="274637"/>
          </a:xfrm>
          <a:prstGeom prst="rect">
            <a:avLst/>
          </a:prstGeom>
          <a:noFill/>
          <a:ln w="12700">
            <a:noFill/>
            <a:miter lim="800000"/>
            <a:headEnd type="none" w="sm" len="sm"/>
            <a:tailEnd type="none" w="sm" len="sm"/>
          </a:ln>
          <a:effectLst/>
        </p:spPr>
        <p:txBody>
          <a:bodyPr vert="horz" wrap="none" lIns="93293" tIns="46647" rIns="93293" bIns="46647" numCol="1" anchor="b" anchorCtr="0" compatLnSpc="1">
            <a:prstTxWarp prst="textNoShape">
              <a:avLst/>
            </a:prstTxWarp>
            <a:spAutoFit/>
          </a:bodyPr>
          <a:lstStyle>
            <a:lvl1pPr defTabSz="931863">
              <a:defRPr sz="1200" b="0">
                <a:solidFill>
                  <a:schemeClr val="tx1"/>
                </a:solidFill>
                <a:latin typeface="Times New Roman" pitchFamily="18" charset="0"/>
              </a:defRPr>
            </a:lvl1pPr>
          </a:lstStyle>
          <a:p>
            <a:endParaRPr lang="en-US"/>
          </a:p>
        </p:txBody>
      </p:sp>
      <p:sp>
        <p:nvSpPr>
          <p:cNvPr id="20487" name="Rectangle 7"/>
          <p:cNvSpPr>
            <a:spLocks noGrp="1" noChangeArrowheads="1"/>
          </p:cNvSpPr>
          <p:nvPr>
            <p:ph type="sldNum" sz="quarter" idx="5"/>
          </p:nvPr>
        </p:nvSpPr>
        <p:spPr bwMode="auto">
          <a:xfrm>
            <a:off x="6340475" y="9656763"/>
            <a:ext cx="454025" cy="274637"/>
          </a:xfrm>
          <a:prstGeom prst="rect">
            <a:avLst/>
          </a:prstGeom>
          <a:noFill/>
          <a:ln w="12700">
            <a:noFill/>
            <a:miter lim="800000"/>
            <a:headEnd type="none" w="sm" len="sm"/>
            <a:tailEnd type="none" w="sm" len="sm"/>
          </a:ln>
          <a:effectLst/>
        </p:spPr>
        <p:txBody>
          <a:bodyPr vert="horz" wrap="none" lIns="93293" tIns="46647" rIns="93293" bIns="46647" numCol="1" anchor="b" anchorCtr="0" compatLnSpc="1">
            <a:prstTxWarp prst="textNoShape">
              <a:avLst/>
            </a:prstTxWarp>
            <a:spAutoFit/>
          </a:bodyPr>
          <a:lstStyle>
            <a:lvl1pPr algn="r" defTabSz="931863">
              <a:defRPr sz="1200" b="0">
                <a:solidFill>
                  <a:schemeClr val="tx1"/>
                </a:solidFill>
                <a:latin typeface="Times New Roman" pitchFamily="18" charset="0"/>
              </a:defRPr>
            </a:lvl1pPr>
          </a:lstStyle>
          <a:p>
            <a:fld id="{2CC864F8-852E-4E7B-8125-331A1B282FDE}"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a:xfrm>
            <a:off x="6452204" y="9652529"/>
            <a:ext cx="342296" cy="278871"/>
          </a:xfrm>
        </p:spPr>
        <p:txBody>
          <a:bodyPr/>
          <a:lstStyle/>
          <a:p>
            <a:fld id="{19260E9A-5786-4E38-95F8-A38B68CB704E}" type="slidenum">
              <a:rPr lang="nl-NL" smtClean="0">
                <a:solidFill>
                  <a:prstClr val="black"/>
                </a:solidFill>
              </a:rPr>
              <a:pPr/>
              <a:t>1</a:t>
            </a:fld>
            <a:endParaRPr lang="nl-NL">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84D127-4DFF-4D5A-A4A0-B6FAB613ADBD}" type="slidenum">
              <a:rPr lang="en-US"/>
              <a:pPr/>
              <a:t>15</a:t>
            </a:fld>
            <a:endParaRPr lang="en-US"/>
          </a:p>
        </p:txBody>
      </p:sp>
      <p:sp>
        <p:nvSpPr>
          <p:cNvPr id="2189314" name="Slide Image Placeholder 1"/>
          <p:cNvSpPr>
            <a:spLocks noGrp="1" noRot="1" noChangeAspect="1" noTextEdit="1"/>
          </p:cNvSpPr>
          <p:nvPr>
            <p:ph type="sldImg"/>
          </p:nvPr>
        </p:nvSpPr>
        <p:spPr>
          <a:xfrm>
            <a:off x="914400" y="744538"/>
            <a:ext cx="4965700" cy="3724275"/>
          </a:xfrm>
          <a:ln/>
        </p:spPr>
      </p:sp>
      <p:sp>
        <p:nvSpPr>
          <p:cNvPr id="2189315" name="Notes Placeholder 2"/>
          <p:cNvSpPr>
            <a:spLocks noGrp="1"/>
          </p:cNvSpPr>
          <p:nvPr>
            <p:ph type="body" idx="1"/>
          </p:nvPr>
        </p:nvSpPr>
        <p:spPr>
          <a:xfrm>
            <a:off x="679450" y="4716463"/>
            <a:ext cx="5435600" cy="4470400"/>
          </a:xfrm>
        </p:spPr>
        <p:txBody>
          <a:bodyPr wrap="square" lIns="91440" tIns="45720" rIns="91440" bIns="45720"/>
          <a:lstStyle/>
          <a:p>
            <a:endParaRPr lang="en-GB"/>
          </a:p>
        </p:txBody>
      </p:sp>
      <p:sp>
        <p:nvSpPr>
          <p:cNvPr id="4" name="Slide Number Placeholder 3"/>
          <p:cNvSpPr txBox="1">
            <a:spLocks noGrp="1"/>
          </p:cNvSpPr>
          <p:nvPr/>
        </p:nvSpPr>
        <p:spPr>
          <a:xfrm>
            <a:off x="3848100" y="9432925"/>
            <a:ext cx="2944813" cy="496888"/>
          </a:xfrm>
          <a:prstGeom prst="rect">
            <a:avLst/>
          </a:prstGeom>
          <a:noFill/>
        </p:spPr>
        <p:txBody>
          <a:bodyPr anchor="b"/>
          <a:lstStyle/>
          <a:p>
            <a:pPr algn="r" eaLnBrk="1" hangingPunct="1"/>
            <a:fld id="{3D8B0D89-95ED-48CE-8598-E1B1EFFD9581}" type="slidenum">
              <a:rPr lang="en-GB" sz="1200" b="0">
                <a:solidFill>
                  <a:schemeClr val="tx1"/>
                </a:solidFill>
                <a:latin typeface="Calibri" pitchFamily="34" charset="0"/>
              </a:rPr>
              <a:pPr algn="r" eaLnBrk="1" hangingPunct="1"/>
              <a:t>15</a:t>
            </a:fld>
            <a:endParaRPr lang="en-GB" sz="1200" b="0">
              <a:solidFill>
                <a:schemeClr val="tx1"/>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9A127A-C9FE-4D2C-9719-517B8BDD1CB1}" type="slidenum">
              <a:rPr lang="en-US"/>
              <a:pPr/>
              <a:t>16</a:t>
            </a:fld>
            <a:endParaRPr lang="en-US"/>
          </a:p>
        </p:txBody>
      </p:sp>
      <p:sp>
        <p:nvSpPr>
          <p:cNvPr id="2191362" name="Slide Image Placeholder 1"/>
          <p:cNvSpPr>
            <a:spLocks noGrp="1" noRot="1" noChangeAspect="1" noTextEdit="1"/>
          </p:cNvSpPr>
          <p:nvPr>
            <p:ph type="sldImg"/>
          </p:nvPr>
        </p:nvSpPr>
        <p:spPr>
          <a:xfrm>
            <a:off x="914400" y="744538"/>
            <a:ext cx="4965700" cy="3724275"/>
          </a:xfrm>
          <a:ln/>
        </p:spPr>
      </p:sp>
      <p:sp>
        <p:nvSpPr>
          <p:cNvPr id="2191363" name="Notes Placeholder 2"/>
          <p:cNvSpPr>
            <a:spLocks noGrp="1"/>
          </p:cNvSpPr>
          <p:nvPr>
            <p:ph type="body" idx="1"/>
          </p:nvPr>
        </p:nvSpPr>
        <p:spPr>
          <a:xfrm>
            <a:off x="679450" y="4716463"/>
            <a:ext cx="5435600" cy="4470400"/>
          </a:xfrm>
        </p:spPr>
        <p:txBody>
          <a:bodyPr wrap="square" lIns="91440" tIns="45720" rIns="91440" bIns="45720"/>
          <a:lstStyle/>
          <a:p>
            <a:endParaRPr lang="en-GB"/>
          </a:p>
          <a:p>
            <a:endParaRPr lang="en-GB"/>
          </a:p>
          <a:p>
            <a:r>
              <a:rPr lang="en-GB"/>
              <a:t>Of those who had final FU completed, 79% were done face-to-face and a further 11% were done directly with the patient by telephone, so that only 10% of the final FU visits were completed remotely.  At the final FU visit, nurses were asked to indicate when they last knew the pt to be alive and to have adequate f/up for non-fatal SAEs.</a:t>
            </a:r>
          </a:p>
          <a:p>
            <a:endParaRPr lang="en-GB"/>
          </a:p>
          <a:p>
            <a:r>
              <a:rPr lang="en-GB"/>
              <a:t>Only 15 participants did not have final FU visit – site closed early in USA; but another 59 know also lost to follow-up: 19 withdrew consent, 19 moved away, 21 lost to follow-up unspecified.  In addition of the 690 participants with final FU forms, in 233 cases, the nurse entered a date for mortality f/up before 1</a:t>
            </a:r>
            <a:r>
              <a:rPr lang="en-GB" baseline="30000"/>
              <a:t>st</a:t>
            </a:r>
            <a:r>
              <a:rPr lang="en-GB"/>
              <a:t> March 2010, so potentially 2.6% of participants had shorter follow-up than anticipated.</a:t>
            </a:r>
          </a:p>
        </p:txBody>
      </p:sp>
      <p:sp>
        <p:nvSpPr>
          <p:cNvPr id="152580" name="Slide Number Placeholder 3"/>
          <p:cNvSpPr txBox="1">
            <a:spLocks noGrp="1"/>
          </p:cNvSpPr>
          <p:nvPr/>
        </p:nvSpPr>
        <p:spPr bwMode="auto">
          <a:xfrm>
            <a:off x="3848100" y="9432925"/>
            <a:ext cx="2944813" cy="496888"/>
          </a:xfrm>
          <a:prstGeom prst="rect">
            <a:avLst/>
          </a:prstGeom>
          <a:noFill/>
          <a:ln>
            <a:miter lim="800000"/>
            <a:headEnd/>
            <a:tailEnd/>
          </a:ln>
        </p:spPr>
        <p:txBody>
          <a:bodyPr anchor="b"/>
          <a:lstStyle/>
          <a:p>
            <a:pPr algn="r" eaLnBrk="1" hangingPunct="1"/>
            <a:fld id="{CE05E628-A5F4-47AE-A9A7-0FF3AC4353DA}" type="slidenum">
              <a:rPr lang="en-GB" sz="1200" b="0">
                <a:solidFill>
                  <a:srgbClr val="000000"/>
                </a:solidFill>
                <a:latin typeface="Calibri" pitchFamily="34" charset="0"/>
              </a:rPr>
              <a:pPr algn="r" eaLnBrk="1" hangingPunct="1"/>
              <a:t>16</a:t>
            </a:fld>
            <a:endParaRPr lang="en-GB" sz="1200" b="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57220-E67A-4036-BCFB-E08EB867EE8C}" type="slidenum">
              <a:rPr lang="en-US"/>
              <a:pPr/>
              <a:t>2</a:t>
            </a:fld>
            <a:endParaRPr lang="en-US"/>
          </a:p>
        </p:txBody>
      </p:sp>
      <p:sp>
        <p:nvSpPr>
          <p:cNvPr id="1856514" name="Rectangle 2"/>
          <p:cNvSpPr>
            <a:spLocks noChangeArrowheads="1" noTextEdit="1"/>
          </p:cNvSpPr>
          <p:nvPr>
            <p:ph type="sldImg"/>
          </p:nvPr>
        </p:nvSpPr>
        <p:spPr>
          <a:xfrm>
            <a:off x="925513" y="752475"/>
            <a:ext cx="4945062" cy="3708400"/>
          </a:xfrm>
          <a:ln/>
        </p:spPr>
      </p:sp>
      <p:sp>
        <p:nvSpPr>
          <p:cNvPr id="1856515" name="Rectangle 3"/>
          <p:cNvSpPr>
            <a:spLocks noGrp="1" noChangeArrowheads="1"/>
          </p:cNvSpPr>
          <p:nvPr>
            <p:ph type="body" idx="1"/>
          </p:nvPr>
        </p:nvSpPr>
        <p:spPr>
          <a:xfrm>
            <a:off x="906463" y="4716463"/>
            <a:ext cx="1873250" cy="274637"/>
          </a:xfrm>
        </p:spPr>
        <p:txBody>
          <a:bodyPr/>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50E7E7-9441-457A-95C4-50C907438DFA}" type="slidenum">
              <a:rPr lang="en-US"/>
              <a:pPr/>
              <a:t>20</a:t>
            </a:fld>
            <a:endParaRPr lang="en-US"/>
          </a:p>
        </p:txBody>
      </p:sp>
      <p:sp>
        <p:nvSpPr>
          <p:cNvPr id="2196482" name="Slide Image Placeholder 1"/>
          <p:cNvSpPr>
            <a:spLocks noGrp="1" noRot="1" noChangeAspect="1" noTextEdit="1"/>
          </p:cNvSpPr>
          <p:nvPr>
            <p:ph type="sldImg"/>
          </p:nvPr>
        </p:nvSpPr>
        <p:spPr>
          <a:xfrm>
            <a:off x="914400" y="744538"/>
            <a:ext cx="4965700" cy="3724275"/>
          </a:xfrm>
          <a:ln/>
        </p:spPr>
      </p:sp>
      <p:sp>
        <p:nvSpPr>
          <p:cNvPr id="2196483" name="Notes Placeholder 2"/>
          <p:cNvSpPr>
            <a:spLocks noGrp="1"/>
          </p:cNvSpPr>
          <p:nvPr>
            <p:ph type="body" idx="1"/>
          </p:nvPr>
        </p:nvSpPr>
        <p:spPr>
          <a:xfrm>
            <a:off x="679450" y="4716463"/>
            <a:ext cx="5435600" cy="4470400"/>
          </a:xfrm>
        </p:spPr>
        <p:txBody>
          <a:bodyPr wrap="square" lIns="91440" tIns="45720" rIns="91440" bIns="45720"/>
          <a:lstStyle/>
          <a:p>
            <a:endParaRPr lang="en-GB"/>
          </a:p>
        </p:txBody>
      </p:sp>
      <p:sp>
        <p:nvSpPr>
          <p:cNvPr id="47108" name="Slide Number Placeholder 3"/>
          <p:cNvSpPr txBox="1">
            <a:spLocks noGrp="1"/>
          </p:cNvSpPr>
          <p:nvPr/>
        </p:nvSpPr>
        <p:spPr>
          <a:xfrm>
            <a:off x="3848100" y="9432925"/>
            <a:ext cx="2944813" cy="496888"/>
          </a:xfrm>
          <a:prstGeom prst="rect">
            <a:avLst/>
          </a:prstGeom>
          <a:noFill/>
        </p:spPr>
        <p:txBody>
          <a:bodyPr anchor="b"/>
          <a:lstStyle/>
          <a:p>
            <a:pPr algn="r" eaLnBrk="1" hangingPunct="1"/>
            <a:fld id="{D53554E1-2D9E-455C-AA78-30348131AABF}" type="slidenum">
              <a:rPr lang="en-GB" sz="1200" b="0">
                <a:solidFill>
                  <a:schemeClr val="tx1"/>
                </a:solidFill>
                <a:latin typeface="Calibri" pitchFamily="34" charset="0"/>
              </a:rPr>
              <a:pPr algn="r" eaLnBrk="1" hangingPunct="1"/>
              <a:t>20</a:t>
            </a:fld>
            <a:endParaRPr lang="en-GB" sz="1200" b="0">
              <a:solidFill>
                <a:schemeClr val="tx1"/>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DCFBA7-9F22-40A9-A3ED-F6EF1C658EA2}" type="slidenum">
              <a:rPr lang="en-US"/>
              <a:pPr/>
              <a:t>21</a:t>
            </a:fld>
            <a:endParaRPr lang="en-US"/>
          </a:p>
        </p:txBody>
      </p:sp>
      <p:sp>
        <p:nvSpPr>
          <p:cNvPr id="2221058" name="Slide Image Placeholder 1"/>
          <p:cNvSpPr>
            <a:spLocks noGrp="1" noRot="1" noChangeAspect="1" noTextEdit="1"/>
          </p:cNvSpPr>
          <p:nvPr>
            <p:ph type="sldImg"/>
          </p:nvPr>
        </p:nvSpPr>
        <p:spPr>
          <a:xfrm>
            <a:off x="914400" y="744538"/>
            <a:ext cx="4965700" cy="3724275"/>
          </a:xfrm>
          <a:ln/>
        </p:spPr>
      </p:sp>
      <p:sp>
        <p:nvSpPr>
          <p:cNvPr id="2221059" name="Notes Placeholder 2"/>
          <p:cNvSpPr>
            <a:spLocks noGrp="1"/>
          </p:cNvSpPr>
          <p:nvPr>
            <p:ph type="body" idx="1"/>
          </p:nvPr>
        </p:nvSpPr>
        <p:spPr>
          <a:xfrm>
            <a:off x="679450" y="4716463"/>
            <a:ext cx="5435600" cy="4470400"/>
          </a:xfrm>
        </p:spPr>
        <p:txBody>
          <a:bodyPr wrap="square" lIns="91440" tIns="45720" rIns="91440" bIns="45720"/>
          <a:lstStyle/>
          <a:p>
            <a:endParaRPr lang="en-GB"/>
          </a:p>
        </p:txBody>
      </p:sp>
      <p:sp>
        <p:nvSpPr>
          <p:cNvPr id="47108" name="Slide Number Placeholder 3"/>
          <p:cNvSpPr txBox="1">
            <a:spLocks noGrp="1"/>
          </p:cNvSpPr>
          <p:nvPr/>
        </p:nvSpPr>
        <p:spPr>
          <a:xfrm>
            <a:off x="3848100" y="9432925"/>
            <a:ext cx="2944813" cy="496888"/>
          </a:xfrm>
          <a:prstGeom prst="rect">
            <a:avLst/>
          </a:prstGeom>
          <a:noFill/>
        </p:spPr>
        <p:txBody>
          <a:bodyPr anchor="b"/>
          <a:lstStyle/>
          <a:p>
            <a:pPr algn="r" eaLnBrk="1" hangingPunct="1"/>
            <a:fld id="{A6D08026-9493-4BF9-9EE6-C676A8D7E73F}" type="slidenum">
              <a:rPr lang="en-GB" sz="1200" b="0">
                <a:solidFill>
                  <a:schemeClr val="tx1"/>
                </a:solidFill>
                <a:latin typeface="Calibri" pitchFamily="34" charset="0"/>
              </a:rPr>
              <a:pPr algn="r" eaLnBrk="1" hangingPunct="1"/>
              <a:t>21</a:t>
            </a:fld>
            <a:endParaRPr lang="en-GB" sz="1200" b="0">
              <a:solidFill>
                <a:schemeClr val="tx1"/>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EF3628-525F-427F-8A2F-B172A728E092}" type="slidenum">
              <a:rPr lang="en-US"/>
              <a:pPr/>
              <a:t>26</a:t>
            </a:fld>
            <a:endParaRPr lang="en-US"/>
          </a:p>
        </p:txBody>
      </p:sp>
      <p:sp>
        <p:nvSpPr>
          <p:cNvPr id="2204674" name="Slide Image Placeholder 1"/>
          <p:cNvSpPr>
            <a:spLocks noGrp="1" noRot="1" noChangeAspect="1" noTextEdit="1"/>
          </p:cNvSpPr>
          <p:nvPr>
            <p:ph type="sldImg"/>
          </p:nvPr>
        </p:nvSpPr>
        <p:spPr>
          <a:xfrm>
            <a:off x="914400" y="744538"/>
            <a:ext cx="4965700" cy="3724275"/>
          </a:xfrm>
          <a:ln/>
        </p:spPr>
      </p:sp>
      <p:sp>
        <p:nvSpPr>
          <p:cNvPr id="2204675" name="Notes Placeholder 2"/>
          <p:cNvSpPr>
            <a:spLocks noGrp="1"/>
          </p:cNvSpPr>
          <p:nvPr>
            <p:ph type="body" idx="1"/>
          </p:nvPr>
        </p:nvSpPr>
        <p:spPr>
          <a:xfrm>
            <a:off x="679450" y="4716463"/>
            <a:ext cx="5435600" cy="4470400"/>
          </a:xfrm>
        </p:spPr>
        <p:txBody>
          <a:bodyPr wrap="square" lIns="91440" tIns="45720" rIns="91440" bIns="45720"/>
          <a:lstStyle/>
          <a:p>
            <a:endParaRPr lang="en-GB"/>
          </a:p>
        </p:txBody>
      </p:sp>
      <p:sp>
        <p:nvSpPr>
          <p:cNvPr id="4" name="Slide Number Placeholder 3"/>
          <p:cNvSpPr txBox="1">
            <a:spLocks noGrp="1"/>
          </p:cNvSpPr>
          <p:nvPr/>
        </p:nvSpPr>
        <p:spPr>
          <a:xfrm>
            <a:off x="3848100" y="9432925"/>
            <a:ext cx="2944813" cy="496888"/>
          </a:xfrm>
          <a:prstGeom prst="rect">
            <a:avLst/>
          </a:prstGeom>
          <a:noFill/>
        </p:spPr>
        <p:txBody>
          <a:bodyPr anchor="b"/>
          <a:lstStyle/>
          <a:p>
            <a:pPr algn="r" eaLnBrk="1" hangingPunct="1"/>
            <a:fld id="{35435BDF-4EB8-4F23-8866-5F8F08AC60F1}" type="slidenum">
              <a:rPr lang="en-GB" sz="1200" b="0">
                <a:solidFill>
                  <a:schemeClr val="tx1"/>
                </a:solidFill>
                <a:latin typeface="Calibri" pitchFamily="34" charset="0"/>
              </a:rPr>
              <a:pPr algn="r" eaLnBrk="1" hangingPunct="1"/>
              <a:t>26</a:t>
            </a:fld>
            <a:endParaRPr lang="en-GB" sz="1200" b="0">
              <a:solidFill>
                <a:schemeClr val="tx1"/>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83C19ED-C741-492B-B28F-EC77C16995F9}" type="slidenum">
              <a:rPr lang="en-US"/>
              <a:pPr/>
              <a:t>28</a:t>
            </a:fld>
            <a:endParaRPr lang="en-US"/>
          </a:p>
        </p:txBody>
      </p:sp>
      <p:sp>
        <p:nvSpPr>
          <p:cNvPr id="2207746" name="Slide Image Placeholder 1"/>
          <p:cNvSpPr>
            <a:spLocks noGrp="1" noRot="1" noChangeAspect="1" noTextEdit="1"/>
          </p:cNvSpPr>
          <p:nvPr>
            <p:ph type="sldImg"/>
          </p:nvPr>
        </p:nvSpPr>
        <p:spPr>
          <a:xfrm>
            <a:off x="914400" y="744538"/>
            <a:ext cx="4965700" cy="3724275"/>
          </a:xfrm>
          <a:ln/>
        </p:spPr>
      </p:sp>
      <p:sp>
        <p:nvSpPr>
          <p:cNvPr id="2207747" name="Notes Placeholder 2"/>
          <p:cNvSpPr>
            <a:spLocks noGrp="1"/>
          </p:cNvSpPr>
          <p:nvPr>
            <p:ph type="body" idx="1"/>
          </p:nvPr>
        </p:nvSpPr>
        <p:spPr>
          <a:xfrm>
            <a:off x="679450" y="4716463"/>
            <a:ext cx="5435600" cy="4470400"/>
          </a:xfrm>
        </p:spPr>
        <p:txBody>
          <a:bodyPr wrap="square" lIns="91440" tIns="45720" rIns="91440" bIns="45720"/>
          <a:lstStyle/>
          <a:p>
            <a:endParaRPr lang="en-GB"/>
          </a:p>
        </p:txBody>
      </p:sp>
      <p:sp>
        <p:nvSpPr>
          <p:cNvPr id="147460" name="Slide Number Placeholder 3"/>
          <p:cNvSpPr txBox="1">
            <a:spLocks noGrp="1"/>
          </p:cNvSpPr>
          <p:nvPr/>
        </p:nvSpPr>
        <p:spPr bwMode="auto">
          <a:xfrm>
            <a:off x="3848100" y="9432925"/>
            <a:ext cx="2944813" cy="496888"/>
          </a:xfrm>
          <a:prstGeom prst="rect">
            <a:avLst/>
          </a:prstGeom>
          <a:noFill/>
          <a:ln>
            <a:miter lim="800000"/>
            <a:headEnd/>
            <a:tailEnd/>
          </a:ln>
        </p:spPr>
        <p:txBody>
          <a:bodyPr anchor="b"/>
          <a:lstStyle/>
          <a:p>
            <a:pPr algn="r" eaLnBrk="1" hangingPunct="1"/>
            <a:fld id="{0D005D81-B04E-4347-B254-55FAF2643675}" type="slidenum">
              <a:rPr lang="en-GB" sz="1200" b="0">
                <a:solidFill>
                  <a:schemeClr val="tx1"/>
                </a:solidFill>
                <a:latin typeface="Calibri" pitchFamily="34" charset="0"/>
              </a:rPr>
              <a:pPr algn="r" eaLnBrk="1" hangingPunct="1"/>
              <a:t>28</a:t>
            </a:fld>
            <a:endParaRPr lang="en-GB" sz="1200" b="0">
              <a:solidFill>
                <a:schemeClr val="tx1"/>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23B5F-D5D0-46D5-94C8-33B7401549DA}" type="slidenum">
              <a:rPr lang="en-US"/>
              <a:pPr/>
              <a:t>31</a:t>
            </a:fld>
            <a:endParaRPr lang="en-US"/>
          </a:p>
        </p:txBody>
      </p:sp>
      <p:sp>
        <p:nvSpPr>
          <p:cNvPr id="1916930" name="Rectangle 2"/>
          <p:cNvSpPr>
            <a:spLocks noChangeArrowheads="1" noTextEdit="1"/>
          </p:cNvSpPr>
          <p:nvPr>
            <p:ph type="sldImg"/>
          </p:nvPr>
        </p:nvSpPr>
        <p:spPr>
          <a:ln/>
        </p:spPr>
      </p:sp>
      <p:sp>
        <p:nvSpPr>
          <p:cNvPr id="191693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F501FC-DBC6-4C37-BAFE-5671222D9459}" type="slidenum">
              <a:rPr lang="en-US"/>
              <a:pPr/>
              <a:t>37</a:t>
            </a:fld>
            <a:endParaRPr lang="en-US"/>
          </a:p>
        </p:txBody>
      </p:sp>
      <p:sp>
        <p:nvSpPr>
          <p:cNvPr id="2179074" name="Rectangle 7"/>
          <p:cNvSpPr txBox="1">
            <a:spLocks noGrp="1" noChangeArrowheads="1"/>
          </p:cNvSpPr>
          <p:nvPr/>
        </p:nvSpPr>
        <p:spPr bwMode="auto">
          <a:xfrm>
            <a:off x="3849688" y="9432925"/>
            <a:ext cx="2943225" cy="496888"/>
          </a:xfrm>
          <a:prstGeom prst="rect">
            <a:avLst/>
          </a:prstGeom>
          <a:noFill/>
          <a:ln w="9525">
            <a:noFill/>
            <a:miter lim="800000"/>
            <a:headEnd/>
            <a:tailEnd/>
          </a:ln>
        </p:spPr>
        <p:txBody>
          <a:bodyPr lIns="92144" tIns="46072" rIns="92144" bIns="46072" anchor="b"/>
          <a:lstStyle/>
          <a:p>
            <a:pPr algn="r" defTabSz="920750" eaLnBrk="1" hangingPunct="1"/>
            <a:fld id="{3FDFFC45-34AA-445D-972E-8786D46B23E8}" type="slidenum">
              <a:rPr lang="en-GB" sz="1200" b="0">
                <a:solidFill>
                  <a:srgbClr val="000000"/>
                </a:solidFill>
              </a:rPr>
              <a:pPr algn="r" defTabSz="920750" eaLnBrk="1" hangingPunct="1"/>
              <a:t>37</a:t>
            </a:fld>
            <a:endParaRPr lang="en-GB" sz="1200" b="0">
              <a:solidFill>
                <a:srgbClr val="000000"/>
              </a:solidFill>
            </a:endParaRPr>
          </a:p>
        </p:txBody>
      </p:sp>
      <p:sp>
        <p:nvSpPr>
          <p:cNvPr id="2179075" name="Rectangle 2"/>
          <p:cNvSpPr>
            <a:spLocks noGrp="1" noRot="1" noChangeAspect="1" noChangeArrowheads="1" noTextEdit="1"/>
          </p:cNvSpPr>
          <p:nvPr>
            <p:ph type="sldImg"/>
          </p:nvPr>
        </p:nvSpPr>
        <p:spPr>
          <a:xfrm>
            <a:off x="900113" y="731838"/>
            <a:ext cx="4994275" cy="3746500"/>
          </a:xfrm>
          <a:ln/>
        </p:spPr>
      </p:sp>
      <p:sp>
        <p:nvSpPr>
          <p:cNvPr id="2179076" name="Rectangle 3"/>
          <p:cNvSpPr>
            <a:spLocks noGrp="1" noChangeArrowheads="1"/>
          </p:cNvSpPr>
          <p:nvPr>
            <p:ph type="body" idx="1"/>
          </p:nvPr>
        </p:nvSpPr>
        <p:spPr>
          <a:xfrm>
            <a:off x="906463" y="4721225"/>
            <a:ext cx="4981575" cy="4478338"/>
          </a:xfrm>
        </p:spPr>
        <p:txBody>
          <a:bodyPr wrap="square" lIns="90899" tIns="44652" rIns="90899" bIns="44652"/>
          <a:lstStyle/>
          <a:p>
            <a:r>
              <a:rPr lang="en-US"/>
              <a:t>The point estimates are for wk 24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10F82F-406B-4C26-95B9-6FCCBDA5809A}" type="slidenum">
              <a:rPr lang="en-US"/>
              <a:pPr/>
              <a:t>4</a:t>
            </a:fld>
            <a:endParaRPr lang="en-US"/>
          </a:p>
        </p:txBody>
      </p:sp>
      <p:sp>
        <p:nvSpPr>
          <p:cNvPr id="2210818"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lIns="91416" tIns="45708" rIns="91416" bIns="45708" anchor="b"/>
          <a:lstStyle/>
          <a:p>
            <a:pPr algn="r" eaLnBrk="1" hangingPunct="1"/>
            <a:fld id="{10839B89-6CDC-43DB-AFAC-862D1C47F808}" type="slidenum">
              <a:rPr lang="en-US" sz="1200" b="0">
                <a:solidFill>
                  <a:schemeClr val="tx1"/>
                </a:solidFill>
                <a:cs typeface="Arial" pitchFamily="34" charset="0"/>
              </a:rPr>
              <a:pPr algn="r" eaLnBrk="1" hangingPunct="1"/>
              <a:t>4</a:t>
            </a:fld>
            <a:endParaRPr lang="en-US" sz="1200" b="0">
              <a:solidFill>
                <a:schemeClr val="tx1"/>
              </a:solidFill>
              <a:cs typeface="Arial" pitchFamily="34" charset="0"/>
            </a:endParaRPr>
          </a:p>
        </p:txBody>
      </p:sp>
      <p:sp>
        <p:nvSpPr>
          <p:cNvPr id="2210819" name="Rectangle 2"/>
          <p:cNvSpPr>
            <a:spLocks noRot="1" noChangeArrowheads="1" noTextEdit="1"/>
          </p:cNvSpPr>
          <p:nvPr>
            <p:ph type="sldImg"/>
          </p:nvPr>
        </p:nvSpPr>
        <p:spPr>
          <a:xfrm>
            <a:off x="915988" y="744538"/>
            <a:ext cx="4965700" cy="3724275"/>
          </a:xfrm>
          <a:ln/>
        </p:spPr>
      </p:sp>
      <p:sp>
        <p:nvSpPr>
          <p:cNvPr id="2210820" name="Rectangle 3"/>
          <p:cNvSpPr>
            <a:spLocks noGrp="1" noChangeArrowheads="1"/>
          </p:cNvSpPr>
          <p:nvPr>
            <p:ph type="body" idx="1"/>
          </p:nvPr>
        </p:nvSpPr>
        <p:spPr>
          <a:xfrm>
            <a:off x="681038" y="4716463"/>
            <a:ext cx="5432425" cy="4470400"/>
          </a:xfrm>
        </p:spPr>
        <p:txBody>
          <a:bodyPr wrap="square" lIns="91416" tIns="45708" rIns="91416" bIns="45708"/>
          <a:lstStyle/>
          <a:p>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F6F96-3D18-4867-A3CD-27EB188DFC5D}" type="slidenum">
              <a:rPr lang="en-US"/>
              <a:pPr/>
              <a:t>40</a:t>
            </a:fld>
            <a:endParaRPr lang="en-US"/>
          </a:p>
        </p:txBody>
      </p:sp>
      <p:sp>
        <p:nvSpPr>
          <p:cNvPr id="2091010" name="Rectangle 2"/>
          <p:cNvSpPr>
            <a:spLocks noChangeArrowheads="1" noTextEdit="1"/>
          </p:cNvSpPr>
          <p:nvPr>
            <p:ph type="sldImg"/>
          </p:nvPr>
        </p:nvSpPr>
        <p:spPr>
          <a:xfrm>
            <a:off x="914400" y="744538"/>
            <a:ext cx="4965700" cy="3724275"/>
          </a:xfrm>
          <a:ln/>
        </p:spPr>
      </p:sp>
      <p:sp>
        <p:nvSpPr>
          <p:cNvPr id="2091011" name="Rectangle 3"/>
          <p:cNvSpPr>
            <a:spLocks noGrp="1" noChangeArrowheads="1"/>
          </p:cNvSpPr>
          <p:nvPr>
            <p:ph type="body" idx="1"/>
          </p:nvPr>
        </p:nvSpPr>
        <p:spPr>
          <a:xfrm>
            <a:off x="679450" y="4718050"/>
            <a:ext cx="5435600" cy="4468813"/>
          </a:xfrm>
        </p:spPr>
        <p:txBody>
          <a:bodyPr/>
          <a:lstStyle/>
          <a:p>
            <a:r>
              <a:rPr lang="en-US" altLang="ja-JP"/>
              <a:t>Niacin was first used as lipid-altering agent in 1955. It demonstrated a broad spectrum of lipid effects: reducing LDL-C (15%–25%) and triglycerides (20%–40%) and increasing HDL-C (20%–35%).  Niacin has also shown to have Cardiovascular (CV) benefits to reduce cardiovascular events as in the Coronary Drug Project Study and to reduce plaque progression as shown by angiographic and IMT (intima media thickness) studies. Niacin added to a statin may address residual CV risk.</a:t>
            </a:r>
          </a:p>
          <a:p>
            <a:endParaRPr lang="en-US" altLang="ja-JP"/>
          </a:p>
          <a:p>
            <a:pPr>
              <a:lnSpc>
                <a:spcPct val="90000"/>
              </a:lnSpc>
              <a:buClr>
                <a:srgbClr val="00837F"/>
              </a:buClr>
              <a:buSzPct val="80000"/>
              <a:buFont typeface="Wingdings" pitchFamily="2" charset="2"/>
              <a:buNone/>
            </a:pPr>
            <a:r>
              <a:rPr lang="en-US" altLang="en-US"/>
              <a:t>*Management of lipid and lipoprotein disorders.  In: Gotto Am Jr.,  Pownall  HJ, eds.  </a:t>
            </a:r>
            <a:r>
              <a:rPr lang="en-US" altLang="en-US" i="1"/>
              <a:t>Manual of lipid disorders</a:t>
            </a:r>
            <a:r>
              <a:rPr lang="en-US" altLang="en-US"/>
              <a:t>.  </a:t>
            </a:r>
            <a:br>
              <a:rPr lang="en-US" altLang="en-US"/>
            </a:br>
            <a:r>
              <a:rPr lang="en-US" altLang="en-US"/>
              <a:t>Baltimore: Williams &amp; Wilkins.  1992.  Rubins HB, et al.  </a:t>
            </a:r>
            <a:r>
              <a:rPr lang="en-US" altLang="en-US" i="1"/>
              <a:t>N Engl J Med</a:t>
            </a:r>
            <a:r>
              <a:rPr lang="en-US" altLang="en-US"/>
              <a:t>.  1999;341:410-418.</a:t>
            </a:r>
            <a:endParaRPr lang="en-US" altLang="ja-JP"/>
          </a:p>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B6D16-77C9-46B9-8674-723336B67BDF}" type="slidenum">
              <a:rPr lang="en-US"/>
              <a:pPr/>
              <a:t>41</a:t>
            </a:fld>
            <a:endParaRPr lang="en-US"/>
          </a:p>
        </p:txBody>
      </p:sp>
      <p:sp>
        <p:nvSpPr>
          <p:cNvPr id="2093058" name="Rectangle 2"/>
          <p:cNvSpPr>
            <a:spLocks noChangeArrowheads="1" noTextEdit="1"/>
          </p:cNvSpPr>
          <p:nvPr>
            <p:ph type="sldImg"/>
          </p:nvPr>
        </p:nvSpPr>
        <p:spPr>
          <a:xfrm>
            <a:off x="914400" y="744538"/>
            <a:ext cx="4965700" cy="3724275"/>
          </a:xfrm>
          <a:ln/>
        </p:spPr>
      </p:sp>
      <p:sp>
        <p:nvSpPr>
          <p:cNvPr id="2093059" name="Rectangle 3"/>
          <p:cNvSpPr>
            <a:spLocks noGrp="1" noChangeArrowheads="1"/>
          </p:cNvSpPr>
          <p:nvPr>
            <p:ph type="body" idx="1"/>
          </p:nvPr>
        </p:nvSpPr>
        <p:spPr>
          <a:xfrm>
            <a:off x="679450" y="4718050"/>
            <a:ext cx="5435600" cy="4468813"/>
          </a:xfrm>
        </p:spPr>
        <p:txBody>
          <a:bodyPr/>
          <a:lstStyle/>
          <a:p>
            <a:endParaRPr lang="nl-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F1729-D821-4301-81C1-3D6FB9988BE1}" type="slidenum">
              <a:rPr lang="en-US"/>
              <a:pPr/>
              <a:t>42</a:t>
            </a:fld>
            <a:endParaRPr lang="en-US"/>
          </a:p>
        </p:txBody>
      </p:sp>
      <p:sp>
        <p:nvSpPr>
          <p:cNvPr id="2097154" name="Rectangle 2"/>
          <p:cNvSpPr>
            <a:spLocks noChangeArrowheads="1" noTextEdit="1"/>
          </p:cNvSpPr>
          <p:nvPr>
            <p:ph type="sldImg"/>
          </p:nvPr>
        </p:nvSpPr>
        <p:spPr>
          <a:xfrm>
            <a:off x="1608138" y="409575"/>
            <a:ext cx="3581400" cy="2686050"/>
          </a:xfrm>
          <a:ln/>
        </p:spPr>
      </p:sp>
      <p:sp>
        <p:nvSpPr>
          <p:cNvPr id="2097155" name="Rectangle 3"/>
          <p:cNvSpPr>
            <a:spLocks noGrp="1" noChangeArrowheads="1"/>
          </p:cNvSpPr>
          <p:nvPr>
            <p:ph type="body" idx="1"/>
          </p:nvPr>
        </p:nvSpPr>
        <p:spPr>
          <a:xfrm>
            <a:off x="69850" y="3165475"/>
            <a:ext cx="6632575" cy="6488113"/>
          </a:xfrm>
        </p:spPr>
        <p:txBody>
          <a:bodyPr/>
          <a:lstStyle/>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r>
              <a:rPr lang="en-US" altLang="ja-JP" b="1"/>
              <a:t>Reference:</a:t>
            </a:r>
          </a:p>
          <a:p>
            <a:pPr marL="234950" lvl="1" indent="-233363"/>
            <a:r>
              <a:rPr lang="en-US" altLang="ja-JP"/>
              <a:t>NIASPAN™ [Package Insert]. North Chicago, Illinois; Abbott Laboratories: 2007.</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D4BB6-3C96-46F5-BBC4-3907466B0866}" type="slidenum">
              <a:rPr lang="en-US"/>
              <a:pPr/>
              <a:t>43</a:t>
            </a:fld>
            <a:endParaRPr lang="en-US"/>
          </a:p>
        </p:txBody>
      </p:sp>
      <p:sp>
        <p:nvSpPr>
          <p:cNvPr id="2095106" name="Rectangle 2"/>
          <p:cNvSpPr>
            <a:spLocks noChangeArrowheads="1" noTextEdit="1"/>
          </p:cNvSpPr>
          <p:nvPr>
            <p:ph type="sldImg"/>
          </p:nvPr>
        </p:nvSpPr>
        <p:spPr>
          <a:xfrm>
            <a:off x="1608138" y="409575"/>
            <a:ext cx="3581400" cy="2686050"/>
          </a:xfrm>
          <a:ln/>
        </p:spPr>
      </p:sp>
      <p:sp>
        <p:nvSpPr>
          <p:cNvPr id="2095107" name="Rectangle 3"/>
          <p:cNvSpPr>
            <a:spLocks noGrp="1" noChangeArrowheads="1"/>
          </p:cNvSpPr>
          <p:nvPr>
            <p:ph type="body" idx="1"/>
          </p:nvPr>
        </p:nvSpPr>
        <p:spPr>
          <a:xfrm>
            <a:off x="69850" y="3165475"/>
            <a:ext cx="6632575" cy="6488113"/>
          </a:xfrm>
        </p:spPr>
        <p:txBody>
          <a:bodyPr/>
          <a:lstStyle/>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endParaRPr lang="ja-JP" altLang="en-US"/>
          </a:p>
          <a:p>
            <a:pPr marL="190500" indent="-190500"/>
            <a:r>
              <a:rPr lang="en-US" altLang="ja-JP" b="1"/>
              <a:t>Reference:</a:t>
            </a:r>
          </a:p>
          <a:p>
            <a:pPr marL="234950" lvl="1" indent="-233363"/>
            <a:r>
              <a:rPr lang="en-US" altLang="ja-JP"/>
              <a:t>Kamal-Bahl S, </a:t>
            </a:r>
            <a:r>
              <a:rPr lang="da-DK"/>
              <a:t>Burke T, Watson D,</a:t>
            </a:r>
            <a:r>
              <a:rPr lang="en-US" altLang="ja-JP"/>
              <a:t> et al.</a:t>
            </a:r>
            <a:r>
              <a:rPr lang="th-TH"/>
              <a:t> </a:t>
            </a:r>
            <a:r>
              <a:rPr lang="en-US" altLang="ja-JP"/>
              <a:t>Dosage and titration patterns of extended release niacin in clinical practice. Abstract presented at the 7th American Heart Association Scientific Forum on Quality of Care and Outcomes Research in Cardiovascular Disease and Stroke; May 2006; Washington,</a:t>
            </a:r>
            <a:r>
              <a:rPr lang="th-TH" i="1"/>
              <a:t> </a:t>
            </a:r>
            <a:r>
              <a:rPr lang="en-US" altLang="ja-JP"/>
              <a:t>DC, USA.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a:ln/>
        </p:spPr>
        <p:txBody>
          <a:bodyPr/>
          <a:lstStyle/>
          <a:p>
            <a:fld id="{C7E09E51-1133-449F-B50D-97B3D41B3977}" type="slidenum">
              <a:rPr lang="en-US"/>
              <a:pPr/>
              <a:t>44</a:t>
            </a:fld>
            <a:endParaRPr lang="en-US"/>
          </a:p>
        </p:txBody>
      </p:sp>
      <p:sp>
        <p:nvSpPr>
          <p:cNvPr id="2100226" name="Rectangle 2"/>
          <p:cNvSpPr>
            <a:spLocks noRot="1" noChangeArrowheads="1" noTextEdit="1"/>
          </p:cNvSpPr>
          <p:nvPr>
            <p:ph type="sldImg"/>
          </p:nvPr>
        </p:nvSpPr>
        <p:spPr>
          <a:xfrm>
            <a:off x="1166813" y="339725"/>
            <a:ext cx="4471987" cy="3354388"/>
          </a:xfrm>
          <a:ln/>
        </p:spPr>
      </p:sp>
      <p:sp>
        <p:nvSpPr>
          <p:cNvPr id="2100227" name="Rectangle 3"/>
          <p:cNvSpPr>
            <a:spLocks noGrp="1" noChangeArrowheads="1"/>
          </p:cNvSpPr>
          <p:nvPr>
            <p:ph type="body" idx="1"/>
          </p:nvPr>
        </p:nvSpPr>
        <p:spPr>
          <a:xfrm>
            <a:off x="1016000" y="3914775"/>
            <a:ext cx="4745038" cy="5365750"/>
          </a:xfrm>
        </p:spPr>
        <p:txBody>
          <a:bodyPr wrap="square" lIns="93350" tIns="46675" rIns="93350" bIns="46675"/>
          <a:lstStyle/>
          <a:p>
            <a:r>
              <a:rPr lang="en-US"/>
              <a:t>Slide 13</a:t>
            </a:r>
          </a:p>
          <a:p>
            <a:endParaRPr lang="en-US"/>
          </a:p>
          <a:p>
            <a:r>
              <a:rPr lang="en-US"/>
              <a:t>Takeaway: The niacin flushing pathway has 2 separate sites of action in the skin: epidermal Langerhans cells and dermal blood vessels.</a:t>
            </a:r>
            <a:r>
              <a:rPr lang="en-US" baseline="30000"/>
              <a:t>1,2</a:t>
            </a:r>
            <a:endParaRPr lang="en-US"/>
          </a:p>
          <a:p>
            <a:pPr marL="292100" lvl="1" indent="-177800"/>
            <a:r>
              <a:rPr lang="en-US"/>
              <a:t>Build 1: Niacin binds to its receptor on epidermal Langerhans cells, leading to the production and release of PGD</a:t>
            </a:r>
            <a:r>
              <a:rPr lang="en-US" baseline="-25000"/>
              <a:t>2</a:t>
            </a:r>
            <a:r>
              <a:rPr lang="en-US" baseline="30000"/>
              <a:t>1</a:t>
            </a:r>
            <a:r>
              <a:rPr lang="en-US" baseline="30000">
                <a:cs typeface="Arial" pitchFamily="34" charset="0"/>
              </a:rPr>
              <a:t>–</a:t>
            </a:r>
            <a:r>
              <a:rPr lang="en-US" baseline="30000"/>
              <a:t>3</a:t>
            </a:r>
          </a:p>
          <a:p>
            <a:pPr marL="292100" lvl="1" indent="-177800"/>
            <a:r>
              <a:rPr lang="en-US"/>
              <a:t>Build 2: PGD</a:t>
            </a:r>
            <a:r>
              <a:rPr lang="en-US" baseline="-25000"/>
              <a:t>2</a:t>
            </a:r>
            <a:r>
              <a:rPr lang="en-US"/>
              <a:t>, binding to DP1, causes vasodilation of dermal blood vessels</a:t>
            </a:r>
            <a:r>
              <a:rPr lang="en-US" baseline="30000"/>
              <a:t>1</a:t>
            </a:r>
            <a:r>
              <a:rPr lang="en-US" baseline="30000">
                <a:cs typeface="Arial" pitchFamily="34" charset="0"/>
              </a:rPr>
              <a:t>–</a:t>
            </a:r>
            <a:r>
              <a:rPr lang="en-US" baseline="30000"/>
              <a:t>3</a:t>
            </a:r>
          </a:p>
        </p:txBody>
      </p:sp>
      <p:sp>
        <p:nvSpPr>
          <p:cNvPr id="2100228" name="Text Box 14"/>
          <p:cNvSpPr txBox="1">
            <a:spLocks noChangeArrowheads="1"/>
          </p:cNvSpPr>
          <p:nvPr/>
        </p:nvSpPr>
        <p:spPr bwMode="gray">
          <a:xfrm>
            <a:off x="665163" y="8783638"/>
            <a:ext cx="5348287" cy="904875"/>
          </a:xfrm>
          <a:prstGeom prst="rect">
            <a:avLst/>
          </a:prstGeom>
          <a:noFill/>
          <a:ln w="9525" algn="ctr">
            <a:noFill/>
            <a:miter lim="800000"/>
            <a:headEnd/>
            <a:tailEnd/>
          </a:ln>
        </p:spPr>
        <p:txBody>
          <a:bodyPr lIns="0" tIns="0" rIns="0" bIns="0" anchor="b">
            <a:spAutoFit/>
          </a:bodyPr>
          <a:lstStyle/>
          <a:p>
            <a:pPr marL="228600" indent="-228600" eaLnBrk="1" hangingPunct="1">
              <a:tabLst>
                <a:tab pos="228600" algn="l"/>
              </a:tabLst>
            </a:pPr>
            <a:r>
              <a:rPr lang="en-US" sz="800">
                <a:solidFill>
                  <a:schemeClr val="tx2"/>
                </a:solidFill>
                <a:cs typeface="Arial" pitchFamily="34" charset="0"/>
              </a:rPr>
              <a:t>References:</a:t>
            </a:r>
          </a:p>
          <a:p>
            <a:pPr marL="228600" indent="-228600" eaLnBrk="1" hangingPunct="1">
              <a:tabLst>
                <a:tab pos="228600" algn="l"/>
              </a:tabLst>
            </a:pPr>
            <a:r>
              <a:rPr lang="en-US" sz="800">
                <a:solidFill>
                  <a:schemeClr val="tx2"/>
                </a:solidFill>
                <a:cs typeface="Arial" pitchFamily="34" charset="0"/>
              </a:rPr>
              <a:t>1.	</a:t>
            </a:r>
            <a:r>
              <a:rPr lang="en-US" sz="800" b="0">
                <a:solidFill>
                  <a:schemeClr val="tx2"/>
                </a:solidFill>
                <a:cs typeface="Arial" pitchFamily="34" charset="0"/>
              </a:rPr>
              <a:t>Benyó Z, Gille A, Bennett CL, et al. Nicotinic acid-induced flushing is mediated by activation of epidermal Langerhans cells. </a:t>
            </a:r>
            <a:r>
              <a:rPr lang="en-US" sz="800" b="0" i="1">
                <a:solidFill>
                  <a:schemeClr val="tx2"/>
                </a:solidFill>
                <a:cs typeface="Arial" pitchFamily="34" charset="0"/>
              </a:rPr>
              <a:t>Mol Pharmacol.</a:t>
            </a:r>
            <a:r>
              <a:rPr lang="en-US" sz="800" b="0">
                <a:solidFill>
                  <a:schemeClr val="tx2"/>
                </a:solidFill>
                <a:cs typeface="Arial" pitchFamily="34" charset="0"/>
              </a:rPr>
              <a:t> 2006;70:1844–1849.</a:t>
            </a:r>
          </a:p>
          <a:p>
            <a:pPr marL="228600" indent="-228600" eaLnBrk="1" hangingPunct="1">
              <a:tabLst>
                <a:tab pos="228600" algn="l"/>
              </a:tabLst>
            </a:pPr>
            <a:r>
              <a:rPr lang="en-US" sz="800">
                <a:solidFill>
                  <a:schemeClr val="tx2"/>
                </a:solidFill>
                <a:cs typeface="Arial" pitchFamily="34" charset="0"/>
              </a:rPr>
              <a:t>2.	</a:t>
            </a:r>
            <a:r>
              <a:rPr lang="en-US" sz="800" b="0">
                <a:solidFill>
                  <a:schemeClr val="tx2"/>
                </a:solidFill>
                <a:cs typeface="Arial" pitchFamily="34" charset="0"/>
              </a:rPr>
              <a:t>Morrow JD, Awad JA, Oates JA, Roberts LJ II. Identification of skin as a major site of prostaglandin D</a:t>
            </a:r>
            <a:r>
              <a:rPr lang="en-US" sz="800" b="0" baseline="-25000">
                <a:solidFill>
                  <a:schemeClr val="tx2"/>
                </a:solidFill>
                <a:cs typeface="Arial" pitchFamily="34" charset="0"/>
              </a:rPr>
              <a:t>2</a:t>
            </a:r>
            <a:r>
              <a:rPr lang="en-US" sz="800" b="0">
                <a:solidFill>
                  <a:schemeClr val="tx2"/>
                </a:solidFill>
                <a:cs typeface="Arial" pitchFamily="34" charset="0"/>
              </a:rPr>
              <a:t> release following oral administration of niacin in humans. </a:t>
            </a:r>
            <a:r>
              <a:rPr lang="en-US" sz="800" b="0" i="1">
                <a:solidFill>
                  <a:schemeClr val="tx2"/>
                </a:solidFill>
                <a:cs typeface="Arial" pitchFamily="34" charset="0"/>
              </a:rPr>
              <a:t>J Invest Dermatol.</a:t>
            </a:r>
            <a:r>
              <a:rPr lang="en-US" sz="800" b="0">
                <a:solidFill>
                  <a:schemeClr val="tx2"/>
                </a:solidFill>
                <a:cs typeface="Arial" pitchFamily="34" charset="0"/>
              </a:rPr>
              <a:t> 1992;98:812–815.</a:t>
            </a:r>
            <a:endParaRPr lang="en-US" sz="1400">
              <a:solidFill>
                <a:schemeClr val="tx2"/>
              </a:solidFill>
              <a:cs typeface="Arial" pitchFamily="34" charset="0"/>
            </a:endParaRPr>
          </a:p>
          <a:p>
            <a:pPr marL="228600" indent="-228600" eaLnBrk="1" hangingPunct="1">
              <a:tabLst>
                <a:tab pos="228600" algn="l"/>
              </a:tabLst>
            </a:pPr>
            <a:r>
              <a:rPr lang="da-DK" sz="800">
                <a:solidFill>
                  <a:schemeClr val="tx2"/>
                </a:solidFill>
                <a:cs typeface="Arial" pitchFamily="34" charset="0"/>
              </a:rPr>
              <a:t>3.	</a:t>
            </a:r>
            <a:r>
              <a:rPr lang="da-DK" sz="800" b="0">
                <a:solidFill>
                  <a:schemeClr val="tx2"/>
                </a:solidFill>
                <a:cs typeface="Arial" pitchFamily="34" charset="0"/>
              </a:rPr>
              <a:t>Cheng K, Wu T-J, Wu KK, et al. </a:t>
            </a:r>
            <a:r>
              <a:rPr lang="en-US" sz="800" b="0">
                <a:solidFill>
                  <a:schemeClr val="tx2"/>
                </a:solidFill>
                <a:cs typeface="Arial" pitchFamily="34" charset="0"/>
              </a:rPr>
              <a:t>Antagonism of the prostaglandin D</a:t>
            </a:r>
            <a:r>
              <a:rPr lang="en-US" sz="800" b="0" baseline="-25000">
                <a:solidFill>
                  <a:schemeClr val="tx2"/>
                </a:solidFill>
                <a:cs typeface="Arial" pitchFamily="34" charset="0"/>
              </a:rPr>
              <a:t>2</a:t>
            </a:r>
            <a:r>
              <a:rPr lang="en-US" sz="800" b="0">
                <a:solidFill>
                  <a:schemeClr val="tx2"/>
                </a:solidFill>
                <a:cs typeface="Arial" pitchFamily="34" charset="0"/>
              </a:rPr>
              <a:t> receptor 1 suppresses nicotinic acid-induced vasodilation in mice and humans. </a:t>
            </a:r>
            <a:r>
              <a:rPr lang="en-US" sz="800" b="0" i="1">
                <a:solidFill>
                  <a:schemeClr val="tx2"/>
                </a:solidFill>
                <a:cs typeface="Arial" pitchFamily="34" charset="0"/>
              </a:rPr>
              <a:t>Proc Natl Acad Sci USA.</a:t>
            </a:r>
            <a:r>
              <a:rPr lang="en-US" sz="800" b="0">
                <a:solidFill>
                  <a:schemeClr val="tx2"/>
                </a:solidFill>
                <a:cs typeface="Arial" pitchFamily="34" charset="0"/>
              </a:rPr>
              <a:t> 2006;103:6682–6687.</a:t>
            </a:r>
          </a:p>
        </p:txBody>
      </p:sp>
      <p:sp>
        <p:nvSpPr>
          <p:cNvPr id="2100229" name="Text Box 18"/>
          <p:cNvSpPr txBox="1">
            <a:spLocks noChangeArrowheads="1"/>
          </p:cNvSpPr>
          <p:nvPr/>
        </p:nvSpPr>
        <p:spPr bwMode="gray">
          <a:xfrm>
            <a:off x="5649913" y="800100"/>
            <a:ext cx="849312" cy="485775"/>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R1/Benyó-1</a:t>
            </a:r>
          </a:p>
          <a:p>
            <a:pPr eaLnBrk="1" hangingPunct="1"/>
            <a:r>
              <a:rPr lang="en-US" sz="1000" b="0">
                <a:solidFill>
                  <a:schemeClr val="tx2"/>
                </a:solidFill>
                <a:cs typeface="Arial" pitchFamily="34" charset="0"/>
              </a:rPr>
              <a:t>p1848-Par.4-L1</a:t>
            </a:r>
          </a:p>
          <a:p>
            <a:pPr eaLnBrk="1" hangingPunct="1"/>
            <a:endParaRPr lang="en-US" sz="1000">
              <a:solidFill>
                <a:schemeClr val="tx2"/>
              </a:solidFill>
              <a:cs typeface="Arial" pitchFamily="34" charset="0"/>
            </a:endParaRPr>
          </a:p>
        </p:txBody>
      </p:sp>
      <p:sp>
        <p:nvSpPr>
          <p:cNvPr id="2100230" name="Text Box 19"/>
          <p:cNvSpPr txBox="1">
            <a:spLocks noChangeArrowheads="1"/>
          </p:cNvSpPr>
          <p:nvPr/>
        </p:nvSpPr>
        <p:spPr bwMode="gray">
          <a:xfrm>
            <a:off x="5649913" y="1362075"/>
            <a:ext cx="781050" cy="484188"/>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R2/Morrow-2</a:t>
            </a:r>
          </a:p>
          <a:p>
            <a:pPr eaLnBrk="1" hangingPunct="1"/>
            <a:r>
              <a:rPr lang="en-US" sz="1000" b="0">
                <a:solidFill>
                  <a:schemeClr val="tx2"/>
                </a:solidFill>
                <a:cs typeface="Arial" pitchFamily="34" charset="0"/>
              </a:rPr>
              <a:t>p815-Par.3-L1</a:t>
            </a:r>
          </a:p>
          <a:p>
            <a:pPr eaLnBrk="1" hangingPunct="1"/>
            <a:endParaRPr lang="en-US" sz="1000">
              <a:solidFill>
                <a:schemeClr val="tx2"/>
              </a:solidFill>
              <a:cs typeface="Arial" pitchFamily="34" charset="0"/>
            </a:endParaRPr>
          </a:p>
        </p:txBody>
      </p:sp>
      <p:sp>
        <p:nvSpPr>
          <p:cNvPr id="2100231" name="Text Box 20"/>
          <p:cNvSpPr txBox="1">
            <a:spLocks noChangeArrowheads="1"/>
          </p:cNvSpPr>
          <p:nvPr/>
        </p:nvSpPr>
        <p:spPr bwMode="gray">
          <a:xfrm>
            <a:off x="5649913" y="2082800"/>
            <a:ext cx="849312" cy="484188"/>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3/Cheng</a:t>
            </a:r>
          </a:p>
          <a:p>
            <a:pPr eaLnBrk="1" hangingPunct="1"/>
            <a:r>
              <a:rPr lang="en-US" sz="1000" b="0">
                <a:solidFill>
                  <a:schemeClr val="tx2"/>
                </a:solidFill>
                <a:cs typeface="Arial" pitchFamily="34" charset="0"/>
              </a:rPr>
              <a:t>p6682-Par.4-L1</a:t>
            </a:r>
          </a:p>
          <a:p>
            <a:pPr eaLnBrk="1" hangingPunct="1"/>
            <a:endParaRPr lang="en-US" sz="1000">
              <a:solidFill>
                <a:schemeClr val="tx2"/>
              </a:solidFill>
              <a:cs typeface="Arial" pitchFamily="34" charset="0"/>
            </a:endParaRPr>
          </a:p>
        </p:txBody>
      </p:sp>
      <p:sp>
        <p:nvSpPr>
          <p:cNvPr id="2100232" name="Text Box 21"/>
          <p:cNvSpPr txBox="1">
            <a:spLocks noChangeArrowheads="1"/>
          </p:cNvSpPr>
          <p:nvPr/>
        </p:nvSpPr>
        <p:spPr bwMode="gray">
          <a:xfrm>
            <a:off x="127000" y="3924300"/>
            <a:ext cx="849313" cy="322263"/>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R1/Benyó-1</a:t>
            </a:r>
          </a:p>
          <a:p>
            <a:pPr eaLnBrk="1" hangingPunct="1"/>
            <a:r>
              <a:rPr lang="en-US" sz="1000" b="0">
                <a:solidFill>
                  <a:schemeClr val="tx2"/>
                </a:solidFill>
                <a:cs typeface="Arial" pitchFamily="34" charset="0"/>
              </a:rPr>
              <a:t>p1848-Par.4-L1</a:t>
            </a:r>
          </a:p>
        </p:txBody>
      </p:sp>
      <p:sp>
        <p:nvSpPr>
          <p:cNvPr id="2100233" name="Text Box 22"/>
          <p:cNvSpPr txBox="1">
            <a:spLocks noChangeArrowheads="1"/>
          </p:cNvSpPr>
          <p:nvPr/>
        </p:nvSpPr>
        <p:spPr bwMode="gray">
          <a:xfrm>
            <a:off x="127000" y="4324350"/>
            <a:ext cx="782638" cy="485775"/>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R2/Morrow-2</a:t>
            </a:r>
          </a:p>
          <a:p>
            <a:pPr eaLnBrk="1" hangingPunct="1"/>
            <a:r>
              <a:rPr lang="en-US" sz="1000" b="0">
                <a:solidFill>
                  <a:schemeClr val="tx2"/>
                </a:solidFill>
                <a:cs typeface="Arial" pitchFamily="34" charset="0"/>
              </a:rPr>
              <a:t>p815-Par.3-L1</a:t>
            </a:r>
          </a:p>
          <a:p>
            <a:pPr eaLnBrk="1" hangingPunct="1"/>
            <a:endParaRPr lang="en-US" sz="1000">
              <a:solidFill>
                <a:schemeClr val="tx2"/>
              </a:solidFill>
              <a:cs typeface="Arial" pitchFamily="34" charset="0"/>
            </a:endParaRPr>
          </a:p>
        </p:txBody>
      </p:sp>
      <p:sp>
        <p:nvSpPr>
          <p:cNvPr id="2100234" name="Text Box 23"/>
          <p:cNvSpPr txBox="1">
            <a:spLocks noChangeArrowheads="1"/>
          </p:cNvSpPr>
          <p:nvPr/>
        </p:nvSpPr>
        <p:spPr bwMode="gray">
          <a:xfrm>
            <a:off x="127000" y="4645025"/>
            <a:ext cx="849313" cy="484188"/>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R3/Cheng</a:t>
            </a:r>
          </a:p>
          <a:p>
            <a:pPr eaLnBrk="1" hangingPunct="1"/>
            <a:r>
              <a:rPr lang="en-US" sz="1000" b="0">
                <a:solidFill>
                  <a:schemeClr val="tx2"/>
                </a:solidFill>
                <a:cs typeface="Arial" pitchFamily="34" charset="0"/>
              </a:rPr>
              <a:t>p6682-Par.4-L1</a:t>
            </a:r>
          </a:p>
          <a:p>
            <a:pPr eaLnBrk="1" hangingPunct="1"/>
            <a:endParaRPr lang="en-US" sz="1000">
              <a:solidFill>
                <a:schemeClr val="tx2"/>
              </a:solidFill>
              <a:cs typeface="Arial" pitchFamily="34" charset="0"/>
            </a:endParaRPr>
          </a:p>
        </p:txBody>
      </p:sp>
      <p:sp>
        <p:nvSpPr>
          <p:cNvPr id="2100235" name="Text Box 24"/>
          <p:cNvSpPr txBox="1">
            <a:spLocks noChangeArrowheads="1"/>
          </p:cNvSpPr>
          <p:nvPr/>
        </p:nvSpPr>
        <p:spPr bwMode="gray">
          <a:xfrm>
            <a:off x="127000" y="5286375"/>
            <a:ext cx="849313" cy="325438"/>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R1/Benyó-1</a:t>
            </a:r>
          </a:p>
          <a:p>
            <a:pPr eaLnBrk="1" hangingPunct="1"/>
            <a:r>
              <a:rPr lang="en-US" sz="1000" b="0">
                <a:solidFill>
                  <a:schemeClr val="tx2"/>
                </a:solidFill>
                <a:cs typeface="Arial" pitchFamily="34" charset="0"/>
              </a:rPr>
              <a:t>p1848-Par.4-L1</a:t>
            </a:r>
          </a:p>
        </p:txBody>
      </p:sp>
      <p:sp>
        <p:nvSpPr>
          <p:cNvPr id="2100236" name="Text Box 25"/>
          <p:cNvSpPr txBox="1">
            <a:spLocks noChangeArrowheads="1"/>
          </p:cNvSpPr>
          <p:nvPr/>
        </p:nvSpPr>
        <p:spPr bwMode="gray">
          <a:xfrm>
            <a:off x="127000" y="5686425"/>
            <a:ext cx="798513" cy="482600"/>
          </a:xfrm>
          <a:prstGeom prst="rect">
            <a:avLst/>
          </a:prstGeom>
          <a:noFill/>
          <a:ln w="9525" algn="ctr">
            <a:noFill/>
            <a:miter lim="800000"/>
            <a:headEnd/>
            <a:tailEnd/>
          </a:ln>
        </p:spPr>
        <p:txBody>
          <a:bodyPr lIns="0" tIns="0" rIns="0" bIns="0">
            <a:spAutoFit/>
          </a:bodyPr>
          <a:lstStyle/>
          <a:p>
            <a:pPr eaLnBrk="1" hangingPunct="1"/>
            <a:r>
              <a:rPr lang="en-US" sz="1000">
                <a:solidFill>
                  <a:schemeClr val="tx2"/>
                </a:solidFill>
                <a:cs typeface="Arial" pitchFamily="34" charset="0"/>
              </a:rPr>
              <a:t>R2/Morrow-2</a:t>
            </a:r>
          </a:p>
          <a:p>
            <a:pPr eaLnBrk="1" hangingPunct="1"/>
            <a:r>
              <a:rPr lang="en-US" sz="1000" b="0">
                <a:solidFill>
                  <a:schemeClr val="tx2"/>
                </a:solidFill>
                <a:cs typeface="Arial" pitchFamily="34" charset="0"/>
              </a:rPr>
              <a:t>p815-Par.3-L1</a:t>
            </a:r>
          </a:p>
          <a:p>
            <a:pPr eaLnBrk="1" hangingPunct="1"/>
            <a:endParaRPr lang="en-US" sz="1000">
              <a:solidFill>
                <a:schemeClr val="tx2"/>
              </a:solidFill>
              <a:cs typeface="Arial" pitchFamily="34" charset="0"/>
            </a:endParaRPr>
          </a:p>
        </p:txBody>
      </p:sp>
      <p:sp>
        <p:nvSpPr>
          <p:cNvPr id="2100237" name="Text Box 26"/>
          <p:cNvSpPr txBox="1">
            <a:spLocks noChangeArrowheads="1"/>
          </p:cNvSpPr>
          <p:nvPr/>
        </p:nvSpPr>
        <p:spPr bwMode="gray">
          <a:xfrm>
            <a:off x="127000" y="6086475"/>
            <a:ext cx="849313" cy="484188"/>
          </a:xfrm>
          <a:prstGeom prst="rect">
            <a:avLst/>
          </a:prstGeom>
          <a:noFill/>
          <a:ln w="9525" algn="ctr">
            <a:noFill/>
            <a:miter lim="800000"/>
            <a:headEnd/>
            <a:tailEnd/>
          </a:ln>
        </p:spPr>
        <p:txBody>
          <a:bodyPr wrap="none" lIns="0" tIns="0" rIns="0" bIns="0">
            <a:spAutoFit/>
          </a:bodyPr>
          <a:lstStyle/>
          <a:p>
            <a:pPr eaLnBrk="1" hangingPunct="1"/>
            <a:r>
              <a:rPr lang="en-US" sz="1000">
                <a:solidFill>
                  <a:schemeClr val="tx2"/>
                </a:solidFill>
                <a:cs typeface="Arial" pitchFamily="34" charset="0"/>
              </a:rPr>
              <a:t>R3/Cheng</a:t>
            </a:r>
          </a:p>
          <a:p>
            <a:pPr eaLnBrk="1" hangingPunct="1"/>
            <a:r>
              <a:rPr lang="en-US" sz="1000" b="0">
                <a:solidFill>
                  <a:schemeClr val="tx2"/>
                </a:solidFill>
                <a:cs typeface="Arial" pitchFamily="34" charset="0"/>
              </a:rPr>
              <a:t>p6682-Par.4-L1</a:t>
            </a:r>
          </a:p>
          <a:p>
            <a:pPr eaLnBrk="1" hangingPunct="1"/>
            <a:endParaRPr lang="en-US" sz="1000">
              <a:solidFill>
                <a:schemeClr val="tx2"/>
              </a:solidFill>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6D5-3BA8-42EB-ADD0-B8CA83A6845E}" type="slidenum">
              <a:rPr lang="en-US"/>
              <a:pPr/>
              <a:t>45</a:t>
            </a:fld>
            <a:endParaRPr lang="en-US"/>
          </a:p>
        </p:txBody>
      </p:sp>
      <p:sp>
        <p:nvSpPr>
          <p:cNvPr id="2104322" name="Rectangle 2"/>
          <p:cNvSpPr>
            <a:spLocks noChangeArrowheads="1" noTextEdit="1"/>
          </p:cNvSpPr>
          <p:nvPr>
            <p:ph type="sldImg"/>
          </p:nvPr>
        </p:nvSpPr>
        <p:spPr>
          <a:xfrm>
            <a:off x="1604963" y="407988"/>
            <a:ext cx="3584575" cy="2687637"/>
          </a:xfrm>
          <a:ln/>
        </p:spPr>
      </p:sp>
      <p:sp>
        <p:nvSpPr>
          <p:cNvPr id="2104323" name="Rectangle 3"/>
          <p:cNvSpPr>
            <a:spLocks noGrp="1" noChangeArrowheads="1"/>
          </p:cNvSpPr>
          <p:nvPr>
            <p:ph type="body" idx="1"/>
          </p:nvPr>
        </p:nvSpPr>
        <p:spPr>
          <a:xfrm>
            <a:off x="69850" y="3167063"/>
            <a:ext cx="6632575" cy="6486525"/>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b="1"/>
              <a:t>Reference:</a:t>
            </a:r>
          </a:p>
          <a:p>
            <a:pPr marL="223838" lvl="1" indent="-222250"/>
            <a:r>
              <a:rPr lang="en-US"/>
              <a:t>Data on file, MSD.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F57FD-D05E-48F2-8453-14497901CF2D}" type="slidenum">
              <a:rPr lang="en-US"/>
              <a:pPr/>
              <a:t>46</a:t>
            </a:fld>
            <a:endParaRPr lang="en-US"/>
          </a:p>
        </p:txBody>
      </p:sp>
      <p:sp>
        <p:nvSpPr>
          <p:cNvPr id="2106370" name="Rectangle 2"/>
          <p:cNvSpPr>
            <a:spLocks noChangeArrowheads="1" noTextEdit="1"/>
          </p:cNvSpPr>
          <p:nvPr>
            <p:ph type="sldImg"/>
          </p:nvPr>
        </p:nvSpPr>
        <p:spPr>
          <a:xfrm>
            <a:off x="1604963" y="407988"/>
            <a:ext cx="3584575" cy="2687637"/>
          </a:xfrm>
          <a:ln/>
        </p:spPr>
      </p:sp>
      <p:sp>
        <p:nvSpPr>
          <p:cNvPr id="2106371" name="Rectangle 3"/>
          <p:cNvSpPr>
            <a:spLocks noGrp="1" noChangeArrowheads="1"/>
          </p:cNvSpPr>
          <p:nvPr>
            <p:ph type="body" idx="1"/>
          </p:nvPr>
        </p:nvSpPr>
        <p:spPr>
          <a:xfrm>
            <a:off x="69850" y="3167063"/>
            <a:ext cx="6632575" cy="6486525"/>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b="1"/>
              <a:t>Reference:</a:t>
            </a:r>
          </a:p>
          <a:p>
            <a:pPr marL="223838" lvl="1" indent="-222250"/>
            <a:r>
              <a:rPr lang="en-US"/>
              <a:t>Data on file, MSD.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606C8-465B-4CEB-9F78-659BA065983C}" type="slidenum">
              <a:rPr lang="en-US"/>
              <a:pPr/>
              <a:t>47</a:t>
            </a:fld>
            <a:endParaRPr lang="en-US"/>
          </a:p>
        </p:txBody>
      </p:sp>
      <p:sp>
        <p:nvSpPr>
          <p:cNvPr id="2108418" name="Rectangle 2"/>
          <p:cNvSpPr>
            <a:spLocks noChangeArrowheads="1" noTextEdit="1"/>
          </p:cNvSpPr>
          <p:nvPr>
            <p:ph type="sldImg"/>
          </p:nvPr>
        </p:nvSpPr>
        <p:spPr>
          <a:xfrm>
            <a:off x="914400" y="746125"/>
            <a:ext cx="4965700" cy="3724275"/>
          </a:xfrm>
          <a:ln/>
        </p:spPr>
      </p:sp>
      <p:sp>
        <p:nvSpPr>
          <p:cNvPr id="2108419" name="Rectangle 3"/>
          <p:cNvSpPr>
            <a:spLocks noGrp="1" noChangeArrowheads="1"/>
          </p:cNvSpPr>
          <p:nvPr>
            <p:ph type="body" idx="1"/>
          </p:nvPr>
        </p:nvSpPr>
        <p:spPr>
          <a:xfrm>
            <a:off x="328613" y="4718050"/>
            <a:ext cx="6127750" cy="4467225"/>
          </a:xfrm>
        </p:spPr>
        <p:txBody>
          <a:bodyPr/>
          <a:lstStyle/>
          <a:p>
            <a:r>
              <a:rPr lang="en-US" u="sng"/>
              <a:t>Study Design</a:t>
            </a:r>
            <a:r>
              <a:rPr lang="th-TH"/>
              <a:t>:  </a:t>
            </a:r>
            <a:r>
              <a:rPr lang="en-US"/>
              <a:t>20,000 patients, Age 50-80 all with atherosclerotic vascular disease      (1/3 with diabetes)</a:t>
            </a:r>
          </a:p>
          <a:p>
            <a:r>
              <a:rPr lang="en-US" u="sng"/>
              <a:t>Study Sites</a:t>
            </a:r>
            <a:r>
              <a:rPr lang="th-TH"/>
              <a:t>:  </a:t>
            </a:r>
            <a:r>
              <a:rPr lang="en-US"/>
              <a:t>UK (n=7500), Scandinavia (n=5000) and China (n=7500)</a:t>
            </a:r>
          </a:p>
          <a:p>
            <a:r>
              <a:rPr lang="en-US" u="sng"/>
              <a:t>Study start:</a:t>
            </a:r>
            <a:r>
              <a:rPr lang="en-US"/>
              <a:t> January 2007  </a:t>
            </a:r>
          </a:p>
          <a:p>
            <a:r>
              <a:rPr lang="en-US" u="sng"/>
              <a:t>Expected completion:</a:t>
            </a:r>
            <a:r>
              <a:rPr lang="en-US"/>
              <a:t> January 2013</a:t>
            </a:r>
          </a:p>
          <a:p>
            <a:r>
              <a:rPr lang="en-US" u="sng"/>
              <a:t>Primary Outcome Measures: </a:t>
            </a:r>
            <a:r>
              <a:rPr lang="en-US"/>
              <a:t>  time to first major vascular event  (defined as non-fatal MI or coronary death, non-fatal or fatal stroke, or revascularisation) by the end of study </a:t>
            </a:r>
          </a:p>
          <a:p>
            <a:r>
              <a:rPr lang="en-US" u="sng"/>
              <a:t>Inclusion Criteria:</a:t>
            </a:r>
            <a:r>
              <a:rPr lang="en-US"/>
              <a:t>  History of MI or cerebrovascular atherosclerotic disease or PAD or Diabetes mellitus with any of the above or with other evidence of symptomatic CHD </a:t>
            </a:r>
          </a:p>
          <a:p>
            <a:r>
              <a:rPr lang="en-US" u="sng"/>
              <a:t>Interventions:</a:t>
            </a:r>
            <a:r>
              <a:rPr lang="en-US"/>
              <a:t>  ER niacin/laropiprant 2 g daily versus matching placebo tablets. All patients receive LDL lowering therapy with either 40 mg of simvastatin or 10/40 mg ezetimibe/simvastatin. 	</a:t>
            </a:r>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CC864F8-852E-4E7B-8125-331A1B282F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82EA0F-FBA2-4B1D-BB10-89903A0EA3F6}" type="slidenum">
              <a:rPr lang="en-US"/>
              <a:pPr/>
              <a:t>7</a:t>
            </a:fld>
            <a:endParaRPr lang="en-US"/>
          </a:p>
        </p:txBody>
      </p:sp>
      <p:sp>
        <p:nvSpPr>
          <p:cNvPr id="2214914"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lIns="91416" tIns="45708" rIns="91416" bIns="45708" anchor="b"/>
          <a:lstStyle/>
          <a:p>
            <a:pPr algn="r" eaLnBrk="1" hangingPunct="1"/>
            <a:fld id="{5AF7E4AE-14F8-4FD2-B317-F746DC9534A0}" type="slidenum">
              <a:rPr lang="en-US" sz="1200" b="0">
                <a:solidFill>
                  <a:schemeClr val="tx1"/>
                </a:solidFill>
                <a:cs typeface="Arial" pitchFamily="34" charset="0"/>
              </a:rPr>
              <a:pPr algn="r" eaLnBrk="1" hangingPunct="1"/>
              <a:t>7</a:t>
            </a:fld>
            <a:endParaRPr lang="en-US" sz="1200" b="0">
              <a:solidFill>
                <a:schemeClr val="tx1"/>
              </a:solidFill>
              <a:cs typeface="Arial" pitchFamily="34" charset="0"/>
            </a:endParaRPr>
          </a:p>
        </p:txBody>
      </p:sp>
      <p:sp>
        <p:nvSpPr>
          <p:cNvPr id="2214915" name="Rectangle 2"/>
          <p:cNvSpPr>
            <a:spLocks noRot="1" noChangeArrowheads="1" noTextEdit="1"/>
          </p:cNvSpPr>
          <p:nvPr>
            <p:ph type="sldImg"/>
          </p:nvPr>
        </p:nvSpPr>
        <p:spPr>
          <a:xfrm>
            <a:off x="915988" y="744538"/>
            <a:ext cx="4965700" cy="3724275"/>
          </a:xfrm>
          <a:ln/>
        </p:spPr>
      </p:sp>
      <p:sp>
        <p:nvSpPr>
          <p:cNvPr id="2214916" name="Rectangle 3"/>
          <p:cNvSpPr>
            <a:spLocks noGrp="1" noChangeArrowheads="1"/>
          </p:cNvSpPr>
          <p:nvPr>
            <p:ph type="body" idx="1"/>
          </p:nvPr>
        </p:nvSpPr>
        <p:spPr>
          <a:xfrm>
            <a:off x="681038" y="4716463"/>
            <a:ext cx="5432425" cy="4470400"/>
          </a:xfrm>
        </p:spPr>
        <p:txBody>
          <a:bodyPr wrap="square" lIns="91416" tIns="45708" rIns="91416" bIns="45708"/>
          <a:lstStyle/>
          <a:p>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2316F-F383-43E3-BB97-C9A9074F39F4}" type="slidenum">
              <a:rPr lang="en-US"/>
              <a:pPr/>
              <a:t>8</a:t>
            </a:fld>
            <a:endParaRPr lang="en-US"/>
          </a:p>
        </p:txBody>
      </p:sp>
      <p:sp>
        <p:nvSpPr>
          <p:cNvPr id="2216962" name="Rectangle 2"/>
          <p:cNvSpPr>
            <a:spLocks noChangeArrowheads="1" noTextEdit="1"/>
          </p:cNvSpPr>
          <p:nvPr>
            <p:ph type="sldImg"/>
          </p:nvPr>
        </p:nvSpPr>
        <p:spPr>
          <a:xfrm>
            <a:off x="915988" y="744538"/>
            <a:ext cx="4965700" cy="3724275"/>
          </a:xfrm>
          <a:ln/>
        </p:spPr>
      </p:sp>
      <p:sp>
        <p:nvSpPr>
          <p:cNvPr id="2216963" name="Rectangle 3"/>
          <p:cNvSpPr>
            <a:spLocks noGrp="1" noChangeArrowheads="1"/>
          </p:cNvSpPr>
          <p:nvPr>
            <p:ph type="body" idx="1"/>
          </p:nvPr>
        </p:nvSpPr>
        <p:spPr>
          <a:xfrm>
            <a:off x="681038" y="4716463"/>
            <a:ext cx="5432425" cy="4470400"/>
          </a:xfrm>
        </p:spPr>
        <p:txBody>
          <a:bodyPr/>
          <a:lstStyle/>
          <a:p>
            <a:r>
              <a:rPr lang="en-US" sz="1000"/>
              <a:t>Primary endpoint</a:t>
            </a:r>
          </a:p>
          <a:p>
            <a:pPr lvl="1"/>
            <a:r>
              <a:rPr lang="en-US" sz="1000"/>
              <a:t>Time to a major cardiovascular event </a:t>
            </a:r>
          </a:p>
          <a:p>
            <a:pPr lvl="2"/>
            <a:r>
              <a:rPr lang="en-US" sz="1000"/>
              <a:t>Cardiovascular death, fatal myocardial infarction or non-fatal stroke</a:t>
            </a:r>
          </a:p>
          <a:p>
            <a:r>
              <a:rPr lang="en-US" sz="1000"/>
              <a:t>Secondary endpoints </a:t>
            </a:r>
          </a:p>
          <a:p>
            <a:pPr lvl="1"/>
            <a:r>
              <a:rPr lang="en-US" sz="1000"/>
              <a:t>All-cause mortality, cardiovascular event-free survival, cardiovascular death, noncardiovascular death, procedures as a result of stenosis or thrombosis of the vascular access for chronic hemodialysis (arteriovenous fistulas and grafts only), and coronary or peripheral revascularizations</a:t>
            </a:r>
          </a:p>
          <a:p>
            <a:r>
              <a:rPr lang="en-US" sz="1000"/>
              <a:t>Tolerability of rosuvastatin in ESRD patients </a:t>
            </a:r>
          </a:p>
          <a:p>
            <a:pPr lvl="1"/>
            <a:r>
              <a:rPr lang="en-US" sz="1000"/>
              <a:t>Health economic impact of rosuvastatin treatment</a:t>
            </a:r>
          </a:p>
          <a:p>
            <a:r>
              <a:rPr lang="en-US" sz="1000"/>
              <a:t>Tertiary objectives</a:t>
            </a:r>
          </a:p>
          <a:p>
            <a:pPr lvl="1"/>
            <a:r>
              <a:rPr lang="en-US" sz="1000"/>
              <a:t>Efficacy of treatment at 3 and 12 months post-randomization on high sensitivity C-reactive protein (hsCRP) and various fasting lipid parameters</a:t>
            </a:r>
          </a:p>
          <a:p>
            <a:pPr lvl="2"/>
            <a:r>
              <a:rPr lang="en-US" sz="1000"/>
              <a:t>TC, LDL-C, HDL-C, non-HDL-C, TC/ HDL-C, LDL-C/HDL-C, triglycerides, Apo B, Apo AI, Apo B/Apo AI ratio, and oxidized LDL</a:t>
            </a:r>
          </a:p>
          <a:p>
            <a:pPr lvl="1"/>
            <a:r>
              <a:rPr lang="en-US" sz="1000"/>
              <a:t>Lipid profile changes</a:t>
            </a:r>
          </a:p>
          <a:p>
            <a:pPr lvl="2"/>
            <a:r>
              <a:rPr lang="en-US" sz="1000"/>
              <a:t>24 months, 36 months (yearly as required) and at the final visit</a:t>
            </a:r>
          </a:p>
          <a:p>
            <a:r>
              <a:rPr lang="en-US" sz="1000"/>
              <a:t>Subgroup studies and optional genetic studies</a:t>
            </a:r>
          </a:p>
          <a:p>
            <a:pPr lvl="1"/>
            <a:r>
              <a:rPr lang="en-US" sz="1000"/>
              <a:t>Analysis of biomarkers of cardiovascular risk</a:t>
            </a:r>
          </a:p>
          <a:p>
            <a:endParaRPr lang="en-US" sz="1000"/>
          </a:p>
          <a:p>
            <a:pPr lvl="1"/>
            <a:endParaRPr lang="en-US" sz="1000"/>
          </a:p>
          <a:p>
            <a:endParaRPr lang="en-US" sz="1000"/>
          </a:p>
          <a:p>
            <a:endParaRPr 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C6F07FE-3894-4B99-A5CF-CC723A6BD4A8}" type="slidenum">
              <a:rPr lang="en-US"/>
              <a:pPr/>
              <a:t>9</a:t>
            </a:fld>
            <a:endParaRPr lang="en-US"/>
          </a:p>
        </p:txBody>
      </p:sp>
      <p:sp>
        <p:nvSpPr>
          <p:cNvPr id="2219010"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lIns="91416" tIns="45708" rIns="91416" bIns="45708" anchor="b"/>
          <a:lstStyle/>
          <a:p>
            <a:pPr algn="r" eaLnBrk="1" hangingPunct="1"/>
            <a:fld id="{A04ACFDD-676F-4568-955B-91C5B82CF8D7}" type="slidenum">
              <a:rPr lang="en-US" sz="1200" b="0">
                <a:solidFill>
                  <a:schemeClr val="tx1"/>
                </a:solidFill>
                <a:cs typeface="Arial" pitchFamily="34" charset="0"/>
              </a:rPr>
              <a:pPr algn="r" eaLnBrk="1" hangingPunct="1"/>
              <a:t>9</a:t>
            </a:fld>
            <a:endParaRPr lang="en-US" sz="1200" b="0">
              <a:solidFill>
                <a:schemeClr val="tx1"/>
              </a:solidFill>
              <a:cs typeface="Arial" pitchFamily="34" charset="0"/>
            </a:endParaRPr>
          </a:p>
        </p:txBody>
      </p:sp>
      <p:sp>
        <p:nvSpPr>
          <p:cNvPr id="2219011" name="Rectangle 2"/>
          <p:cNvSpPr>
            <a:spLocks noRot="1" noChangeArrowheads="1" noTextEdit="1"/>
          </p:cNvSpPr>
          <p:nvPr>
            <p:ph type="sldImg"/>
          </p:nvPr>
        </p:nvSpPr>
        <p:spPr>
          <a:xfrm>
            <a:off x="915988" y="744538"/>
            <a:ext cx="4965700" cy="3724275"/>
          </a:xfrm>
          <a:ln/>
        </p:spPr>
      </p:sp>
      <p:sp>
        <p:nvSpPr>
          <p:cNvPr id="2219012" name="Rectangle 3"/>
          <p:cNvSpPr>
            <a:spLocks noGrp="1" noChangeArrowheads="1"/>
          </p:cNvSpPr>
          <p:nvPr>
            <p:ph type="body" idx="1"/>
          </p:nvPr>
        </p:nvSpPr>
        <p:spPr>
          <a:xfrm>
            <a:off x="681038" y="4716463"/>
            <a:ext cx="5432425" cy="4470400"/>
          </a:xfrm>
        </p:spPr>
        <p:txBody>
          <a:bodyPr wrap="square" lIns="91416" tIns="45708" rIns="91416" bIns="45708"/>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gradFill rotWithShape="0">
          <a:gsLst>
            <a:gs pos="0">
              <a:schemeClr val="bg1"/>
            </a:gs>
            <a:gs pos="100000">
              <a:srgbClr val="0C0C54"/>
            </a:gs>
          </a:gsLst>
          <a:lin ang="5400000" scaled="1"/>
        </a:gradFill>
        <a:effectLst/>
      </p:bgPr>
    </p:bg>
    <p:spTree>
      <p:nvGrpSpPr>
        <p:cNvPr id="1" name=""/>
        <p:cNvGrpSpPr/>
        <p:nvPr/>
      </p:nvGrpSpPr>
      <p:grpSpPr>
        <a:xfrm>
          <a:off x="0" y="0"/>
          <a:ext cx="0" cy="0"/>
          <a:chOff x="0" y="0"/>
          <a:chExt cx="0" cy="0"/>
        </a:xfrm>
      </p:grpSpPr>
      <p:sp>
        <p:nvSpPr>
          <p:cNvPr id="1741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17416" name="Rectangle 8"/>
          <p:cNvSpPr>
            <a:spLocks noGrp="1" noChangeArrowheads="1"/>
          </p:cNvSpPr>
          <p:nvPr>
            <p:ph type="subTitle" sz="quarter" idx="1"/>
          </p:nvPr>
        </p:nvSpPr>
        <p:spPr>
          <a:xfrm>
            <a:off x="1373188" y="3733800"/>
            <a:ext cx="6400800" cy="1754188"/>
          </a:xfrm>
        </p:spPr>
        <p:txBody>
          <a:bodyPr/>
          <a:lstStyle>
            <a:lvl1pPr marL="0" indent="0" algn="ctr">
              <a:buFont typeface="Wingdings" pitchFamily="2" charset="2"/>
              <a:buNone/>
              <a:defRPr/>
            </a:lvl1pPr>
          </a:lstStyle>
          <a:p>
            <a:r>
              <a:rPr lang="en-US"/>
              <a:t>Click to edit Master subtitle style</a:t>
            </a:r>
          </a:p>
        </p:txBody>
      </p:sp>
      <p:sp>
        <p:nvSpPr>
          <p:cNvPr id="17418" name="Rectangle 10"/>
          <p:cNvSpPr>
            <a:spLocks noGrp="1" noChangeArrowheads="1"/>
          </p:cNvSpPr>
          <p:nvPr>
            <p:ph type="ftr" sz="quarter" idx="3"/>
          </p:nvPr>
        </p:nvSpPr>
        <p:spPr bwMode="auto">
          <a:xfrm>
            <a:off x="3124200" y="6326188"/>
            <a:ext cx="2895600" cy="455612"/>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ctr">
              <a:defRPr sz="1400" b="0">
                <a:solidFill>
                  <a:schemeClr val="tx1"/>
                </a:solidFill>
              </a:defRPr>
            </a:lvl1pPr>
          </a:lstStyle>
          <a:p>
            <a:r>
              <a:rPr lang="en-US"/>
              <a:t>Grant Bryce - RNaseH</a:t>
            </a:r>
          </a:p>
        </p:txBody>
      </p:sp>
      <p:sp>
        <p:nvSpPr>
          <p:cNvPr id="17419" name="Rectangle 11"/>
          <p:cNvSpPr>
            <a:spLocks noGrp="1" noChangeArrowheads="1"/>
          </p:cNvSpPr>
          <p:nvPr>
            <p:ph type="sldNum" sz="quarter" idx="4"/>
          </p:nvPr>
        </p:nvSpPr>
        <p:spPr>
          <a:xfrm>
            <a:off x="6553200" y="6326188"/>
            <a:ext cx="1905000" cy="455612"/>
          </a:xfrm>
        </p:spPr>
        <p:txBody>
          <a:bodyPr/>
          <a:lstStyle>
            <a:lvl1pPr>
              <a:defRPr sz="1400" i="0"/>
            </a:lvl1pPr>
          </a:lstStyle>
          <a:p>
            <a:fld id="{3AB06E8E-C08E-4BEA-868B-79B94A0BDFD4}" type="slidenum">
              <a:rPr lang="en-US"/>
              <a:pPr/>
              <a:t>‹nr.›</a:t>
            </a:fld>
            <a:endParaRPr lang="en-US"/>
          </a:p>
        </p:txBody>
      </p:sp>
      <p:sp>
        <p:nvSpPr>
          <p:cNvPr id="17425" name="Rectangle 17"/>
          <p:cNvSpPr>
            <a:spLocks noChangeArrowheads="1"/>
          </p:cNvSpPr>
          <p:nvPr userDrawn="1"/>
        </p:nvSpPr>
        <p:spPr bwMode="auto">
          <a:xfrm>
            <a:off x="685800" y="3124200"/>
            <a:ext cx="7772400" cy="77788"/>
          </a:xfrm>
          <a:prstGeom prst="rect">
            <a:avLst/>
          </a:prstGeom>
          <a:gradFill rotWithShape="0">
            <a:gsLst>
              <a:gs pos="0">
                <a:srgbClr val="820000"/>
              </a:gs>
              <a:gs pos="100000">
                <a:schemeClr val="accent1"/>
              </a:gs>
            </a:gsLst>
            <a:lin ang="0" scaled="1"/>
          </a:gradFill>
          <a:ln w="9525">
            <a:noFill/>
            <a:miter lim="800000"/>
            <a:headEnd/>
            <a:tailEnd/>
          </a:ln>
          <a:effectLst/>
        </p:spPr>
        <p:txBody>
          <a:bodyPr wrap="none" anchor="ct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C453281F-6535-439B-B0B4-FC90728BB88C}"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0988" y="228600"/>
            <a:ext cx="2057400" cy="59436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8788" y="228600"/>
            <a:ext cx="6019800" cy="5943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6B9ED914-6369-4FB7-B7B6-535989866CF2}"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7" name="Afbeelding 6" descr="Hart.png"/>
          <p:cNvPicPr>
            <a:picLocks noChangeAspect="1"/>
          </p:cNvPicPr>
          <p:nvPr userDrawn="1"/>
        </p:nvPicPr>
        <p:blipFill>
          <a:blip r:embed="rId2" cstate="print"/>
          <a:stretch>
            <a:fillRect/>
          </a:stretch>
        </p:blipFill>
        <p:spPr>
          <a:xfrm>
            <a:off x="416246" y="-901279"/>
            <a:ext cx="8941113" cy="7042999"/>
          </a:xfrm>
          <a:prstGeom prst="rect">
            <a:avLst/>
          </a:prstGeom>
        </p:spPr>
      </p:pic>
      <p:sp>
        <p:nvSpPr>
          <p:cNvPr id="2" name="Titel 1"/>
          <p:cNvSpPr>
            <a:spLocks noGrp="1"/>
          </p:cNvSpPr>
          <p:nvPr>
            <p:ph type="ctrTitle"/>
          </p:nvPr>
        </p:nvSpPr>
        <p:spPr>
          <a:xfrm>
            <a:off x="685800" y="2130425"/>
            <a:ext cx="7772400" cy="1470025"/>
          </a:xfrm>
        </p:spPr>
        <p:txBody>
          <a:bodyPr>
            <a:noAutofit/>
          </a:bodyPr>
          <a:lstStyle>
            <a:lvl1pPr>
              <a:defRPr sz="5400">
                <a:solidFill>
                  <a:schemeClr val="bg1"/>
                </a:solidFill>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A73DD31E-6115-B74C-A0A0-2B3F38BB56C2}" type="datetimeFigureOut">
              <a:rPr>
                <a:solidFill>
                  <a:prstClr val="black">
                    <a:tint val="75000"/>
                  </a:prstClr>
                </a:solidFill>
              </a:rPr>
              <a:pPr/>
              <a:t>03-11-2011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309E3861-C426-2946-B8DD-385DECEE5112}" type="slidenum">
              <a:rPr>
                <a:solidFill>
                  <a:prstClr val="black">
                    <a:tint val="75000"/>
                  </a:prstClr>
                </a:solidFill>
              </a:rPr>
              <a:pPr/>
              <a:t>‹nr.›</a:t>
            </a:fld>
            <a:endParaRPr lang="nl-NL">
              <a:solidFill>
                <a:prstClr val="black">
                  <a:tint val="75000"/>
                </a:prstClr>
              </a:solidFill>
            </a:endParaRPr>
          </a:p>
        </p:txBody>
      </p:sp>
      <p:pic>
        <p:nvPicPr>
          <p:cNvPr id="8" name="Afbeelding 7" descr="WCN logo.ai"/>
          <p:cNvPicPr>
            <a:picLocks noChangeAspect="1"/>
          </p:cNvPicPr>
          <p:nvPr userDrawn="1"/>
        </p:nvPicPr>
        <p:blipFill>
          <a:blip r:embed="rId3" cstate="print"/>
          <a:srcRect l="33666" t="24396" r="31982" b="52361"/>
          <a:stretch>
            <a:fillRect/>
          </a:stretch>
        </p:blipFill>
        <p:spPr>
          <a:xfrm>
            <a:off x="416247" y="411480"/>
            <a:ext cx="1046145" cy="10006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ianummer 3"/>
          <p:cNvSpPr>
            <a:spLocks noGrp="1"/>
          </p:cNvSpPr>
          <p:nvPr>
            <p:ph type="sldNum" sz="quarter" idx="10"/>
          </p:nvPr>
        </p:nvSpPr>
        <p:spPr/>
        <p:txBody>
          <a:bodyPr/>
          <a:lstStyle>
            <a:lvl1pPr>
              <a:defRPr/>
            </a:lvl1pPr>
          </a:lstStyle>
          <a:p>
            <a:fld id="{E0CCDBD4-0821-4A66-9334-BD8F9F961B0E}"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434FDADF-3305-4EF7-BCEB-201E4594193C}"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8788" y="1754188"/>
            <a:ext cx="4038600"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9788" y="1754188"/>
            <a:ext cx="4038600" cy="441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p:txBody>
          <a:bodyPr/>
          <a:lstStyle>
            <a:lvl1pPr>
              <a:defRPr/>
            </a:lvl1pPr>
          </a:lstStyle>
          <a:p>
            <a:fld id="{574CDC61-1B84-4FE7-BEAF-8290A84AE7CC}"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ianummer 6"/>
          <p:cNvSpPr>
            <a:spLocks noGrp="1"/>
          </p:cNvSpPr>
          <p:nvPr>
            <p:ph type="sldNum" sz="quarter" idx="10"/>
          </p:nvPr>
        </p:nvSpPr>
        <p:spPr/>
        <p:txBody>
          <a:bodyPr/>
          <a:lstStyle>
            <a:lvl1pPr>
              <a:defRPr/>
            </a:lvl1pPr>
          </a:lstStyle>
          <a:p>
            <a:fld id="{657A41D3-92A6-4C1D-B8B8-23A062A3E835}"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2"/>
          <p:cNvSpPr>
            <a:spLocks noGrp="1"/>
          </p:cNvSpPr>
          <p:nvPr>
            <p:ph type="sldNum" sz="quarter" idx="10"/>
          </p:nvPr>
        </p:nvSpPr>
        <p:spPr/>
        <p:txBody>
          <a:bodyPr/>
          <a:lstStyle>
            <a:lvl1pPr>
              <a:defRPr/>
            </a:lvl1pPr>
          </a:lstStyle>
          <a:p>
            <a:fld id="{46887EE1-8C64-4369-B206-0CFC4EC5F135}"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F343ECF0-3343-4288-A7C9-94FFA65F02CF}"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7DEF8365-D9FA-4613-99B2-60A693AF6EA4}"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3A4F3750-2E06-4345-A7E9-CED3F0FFC898}"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1"/>
            </a:gs>
            <a:gs pos="100000">
              <a:srgbClr val="0C0C54"/>
            </a:gs>
          </a:gsLst>
          <a:lin ang="5400000" scaled="1"/>
        </a:gradFill>
        <a:effectLst/>
      </p:bgPr>
    </p:bg>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bwMode="auto">
          <a:xfrm>
            <a:off x="458788" y="228600"/>
            <a:ext cx="8229600" cy="9144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6392" name="Rectangle 8"/>
          <p:cNvSpPr>
            <a:spLocks noGrp="1" noChangeArrowheads="1"/>
          </p:cNvSpPr>
          <p:nvPr>
            <p:ph type="body" idx="1"/>
          </p:nvPr>
        </p:nvSpPr>
        <p:spPr bwMode="auto">
          <a:xfrm>
            <a:off x="458788" y="1754188"/>
            <a:ext cx="8229600" cy="4418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a:p>
            <a:pPr lvl="4"/>
            <a:endParaRPr lang="en-US" smtClean="0"/>
          </a:p>
        </p:txBody>
      </p:sp>
      <p:sp>
        <p:nvSpPr>
          <p:cNvPr id="16395" name="Rectangle 11"/>
          <p:cNvSpPr>
            <a:spLocks noGrp="1" noChangeArrowheads="1"/>
          </p:cNvSpPr>
          <p:nvPr>
            <p:ph type="sldNum" sz="quarter" idx="4"/>
          </p:nvPr>
        </p:nvSpPr>
        <p:spPr bwMode="auto">
          <a:xfrm>
            <a:off x="7237413" y="6402388"/>
            <a:ext cx="1906587" cy="45561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b="0" i="1">
                <a:solidFill>
                  <a:schemeClr val="tx1"/>
                </a:solidFill>
              </a:defRPr>
            </a:lvl1pPr>
          </a:lstStyle>
          <a:p>
            <a:fld id="{3FDDBB68-C28B-498F-9719-0EC20445907C}" type="slidenum">
              <a:rPr lang="en-US"/>
              <a:pPr/>
              <a:t>‹nr.›</a:t>
            </a:fld>
            <a:endParaRPr lang="en-US"/>
          </a:p>
        </p:txBody>
      </p:sp>
      <p:sp>
        <p:nvSpPr>
          <p:cNvPr id="16398" name="Rectangle 14"/>
          <p:cNvSpPr>
            <a:spLocks noChangeArrowheads="1"/>
          </p:cNvSpPr>
          <p:nvPr userDrawn="1"/>
        </p:nvSpPr>
        <p:spPr bwMode="auto">
          <a:xfrm>
            <a:off x="457200" y="1295400"/>
            <a:ext cx="8229600" cy="76200"/>
          </a:xfrm>
          <a:prstGeom prst="rect">
            <a:avLst/>
          </a:prstGeom>
          <a:gradFill rotWithShape="0">
            <a:gsLst>
              <a:gs pos="0">
                <a:srgbClr val="820000"/>
              </a:gs>
              <a:gs pos="100000">
                <a:schemeClr val="accent1"/>
              </a:gs>
            </a:gsLst>
            <a:lin ang="0" scaled="1"/>
          </a:gradFill>
          <a:ln w="9525">
            <a:noFill/>
            <a:miter lim="800000"/>
            <a:headEnd/>
            <a:tailEnd/>
          </a:ln>
          <a:effectLst/>
        </p:spPr>
        <p:txBody>
          <a:bodyPr wrap="none" anchor="ctr"/>
          <a:lstStyle/>
          <a:p>
            <a:endParaRPr lang="nl-NL"/>
          </a:p>
        </p:txBody>
      </p:sp>
      <p:sp>
        <p:nvSpPr>
          <p:cNvPr id="16399" name="Rectangle 15"/>
          <p:cNvSpPr>
            <a:spLocks noChangeArrowheads="1"/>
          </p:cNvSpPr>
          <p:nvPr/>
        </p:nvSpPr>
        <p:spPr bwMode="auto">
          <a:xfrm>
            <a:off x="0" y="6402388"/>
            <a:ext cx="4114800" cy="455612"/>
          </a:xfrm>
          <a:prstGeom prst="rect">
            <a:avLst/>
          </a:prstGeom>
          <a:noFill/>
          <a:ln w="9525">
            <a:noFill/>
            <a:miter lim="800000"/>
            <a:headEnd/>
            <a:tailEnd/>
          </a:ln>
          <a:effectLst/>
        </p:spPr>
        <p:txBody>
          <a:bodyPr wrap="none" lIns="92075" tIns="46038" rIns="92075" bIns="46038" anchor="ctr"/>
          <a:lstStyle/>
          <a:p>
            <a:endParaRPr lang="it-IT" sz="1000" b="0">
              <a:solidFill>
                <a:schemeClr val="tx1"/>
              </a:solidFill>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rtl="0" eaLnBrk="0" fontAlgn="base" hangingPunct="0">
        <a:spcBef>
          <a:spcPct val="0"/>
        </a:spcBef>
        <a:spcAft>
          <a:spcPct val="0"/>
        </a:spcAft>
        <a:defRPr sz="2800" b="1" i="1">
          <a:solidFill>
            <a:schemeClr val="tx2"/>
          </a:solidFill>
          <a:latin typeface="+mj-lt"/>
          <a:ea typeface="+mj-ea"/>
          <a:cs typeface="+mj-cs"/>
        </a:defRPr>
      </a:lvl1pPr>
      <a:lvl2pPr algn="ctr" rtl="0" eaLnBrk="0" fontAlgn="base" hangingPunct="0">
        <a:spcBef>
          <a:spcPct val="0"/>
        </a:spcBef>
        <a:spcAft>
          <a:spcPct val="0"/>
        </a:spcAft>
        <a:defRPr sz="2800" b="1" i="1">
          <a:solidFill>
            <a:schemeClr val="tx2"/>
          </a:solidFill>
          <a:latin typeface="Arial" pitchFamily="34" charset="0"/>
        </a:defRPr>
      </a:lvl2pPr>
      <a:lvl3pPr algn="ctr" rtl="0" eaLnBrk="0" fontAlgn="base" hangingPunct="0">
        <a:spcBef>
          <a:spcPct val="0"/>
        </a:spcBef>
        <a:spcAft>
          <a:spcPct val="0"/>
        </a:spcAft>
        <a:defRPr sz="2800" b="1" i="1">
          <a:solidFill>
            <a:schemeClr val="tx2"/>
          </a:solidFill>
          <a:latin typeface="Arial" pitchFamily="34" charset="0"/>
        </a:defRPr>
      </a:lvl3pPr>
      <a:lvl4pPr algn="ctr" rtl="0" eaLnBrk="0" fontAlgn="base" hangingPunct="0">
        <a:spcBef>
          <a:spcPct val="0"/>
        </a:spcBef>
        <a:spcAft>
          <a:spcPct val="0"/>
        </a:spcAft>
        <a:defRPr sz="2800" b="1" i="1">
          <a:solidFill>
            <a:schemeClr val="tx2"/>
          </a:solidFill>
          <a:latin typeface="Arial" pitchFamily="34" charset="0"/>
        </a:defRPr>
      </a:lvl4pPr>
      <a:lvl5pPr algn="ctr" rtl="0" eaLnBrk="0" fontAlgn="base" hangingPunct="0">
        <a:spcBef>
          <a:spcPct val="0"/>
        </a:spcBef>
        <a:spcAft>
          <a:spcPct val="0"/>
        </a:spcAft>
        <a:defRPr sz="2800" b="1" i="1">
          <a:solidFill>
            <a:schemeClr val="tx2"/>
          </a:solidFill>
          <a:latin typeface="Arial" pitchFamily="34" charset="0"/>
        </a:defRPr>
      </a:lvl5pPr>
      <a:lvl6pPr marL="457200" algn="ctr" rtl="0" eaLnBrk="0" fontAlgn="base" hangingPunct="0">
        <a:spcBef>
          <a:spcPct val="0"/>
        </a:spcBef>
        <a:spcAft>
          <a:spcPct val="0"/>
        </a:spcAft>
        <a:defRPr sz="2800" b="1" i="1">
          <a:solidFill>
            <a:schemeClr val="tx2"/>
          </a:solidFill>
          <a:latin typeface="Arial" pitchFamily="34" charset="0"/>
        </a:defRPr>
      </a:lvl6pPr>
      <a:lvl7pPr marL="914400" algn="ctr" rtl="0" eaLnBrk="0" fontAlgn="base" hangingPunct="0">
        <a:spcBef>
          <a:spcPct val="0"/>
        </a:spcBef>
        <a:spcAft>
          <a:spcPct val="0"/>
        </a:spcAft>
        <a:defRPr sz="2800" b="1" i="1">
          <a:solidFill>
            <a:schemeClr val="tx2"/>
          </a:solidFill>
          <a:latin typeface="Arial" pitchFamily="34" charset="0"/>
        </a:defRPr>
      </a:lvl7pPr>
      <a:lvl8pPr marL="1371600" algn="ctr" rtl="0" eaLnBrk="0" fontAlgn="base" hangingPunct="0">
        <a:spcBef>
          <a:spcPct val="0"/>
        </a:spcBef>
        <a:spcAft>
          <a:spcPct val="0"/>
        </a:spcAft>
        <a:defRPr sz="2800" b="1" i="1">
          <a:solidFill>
            <a:schemeClr val="tx2"/>
          </a:solidFill>
          <a:latin typeface="Arial" pitchFamily="34" charset="0"/>
        </a:defRPr>
      </a:lvl8pPr>
      <a:lvl9pPr marL="1828800" algn="ctr" rtl="0" eaLnBrk="0" fontAlgn="base" hangingPunct="0">
        <a:spcBef>
          <a:spcPct val="0"/>
        </a:spcBef>
        <a:spcAft>
          <a:spcPct val="0"/>
        </a:spcAft>
        <a:defRPr sz="2800" b="1" i="1">
          <a:solidFill>
            <a:schemeClr val="tx2"/>
          </a:solidFill>
          <a:latin typeface="Arial" pitchFamily="34" charset="0"/>
        </a:defRPr>
      </a:lvl9pPr>
    </p:titleStyle>
    <p:bodyStyle>
      <a:lvl1pPr marL="342900" indent="-342900" algn="l" rtl="0" eaLnBrk="0" fontAlgn="base" hangingPunct="0">
        <a:lnSpc>
          <a:spcPct val="95000"/>
        </a:lnSpc>
        <a:spcBef>
          <a:spcPct val="75000"/>
        </a:spcBef>
        <a:spcAft>
          <a:spcPct val="0"/>
        </a:spcAft>
        <a:buClr>
          <a:schemeClr val="tx2"/>
        </a:buClr>
        <a:buFont typeface="Wingdings" pitchFamily="2" charset="2"/>
        <a:buChar char="Ø"/>
        <a:defRPr sz="2200">
          <a:solidFill>
            <a:schemeClr val="tx1"/>
          </a:solidFill>
          <a:latin typeface="+mn-lt"/>
          <a:ea typeface="+mn-ea"/>
          <a:cs typeface="+mn-cs"/>
        </a:defRPr>
      </a:lvl1pPr>
      <a:lvl2pPr marL="800100" indent="-342900" algn="l" rtl="0" eaLnBrk="0" fontAlgn="base" hangingPunct="0">
        <a:lnSpc>
          <a:spcPct val="95000"/>
        </a:lnSpc>
        <a:spcBef>
          <a:spcPct val="50000"/>
        </a:spcBef>
        <a:spcAft>
          <a:spcPct val="0"/>
        </a:spcAft>
        <a:buClr>
          <a:schemeClr val="tx2"/>
        </a:buClr>
        <a:buFont typeface="Wingdings" pitchFamily="2" charset="2"/>
        <a:buChar char="§"/>
        <a:defRPr sz="2200">
          <a:solidFill>
            <a:schemeClr val="tx1"/>
          </a:solidFill>
          <a:latin typeface="+mn-lt"/>
        </a:defRPr>
      </a:lvl2pPr>
      <a:lvl3pPr marL="12573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3pPr>
      <a:lvl4pPr marL="17145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4pPr>
      <a:lvl5pPr marL="21717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5pPr>
      <a:lvl6pPr marL="26289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6pPr>
      <a:lvl7pPr marL="30861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7pPr>
      <a:lvl8pPr marL="35433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8pPr>
      <a:lvl9pPr marL="4000500" indent="-342900" algn="l" rtl="0" eaLnBrk="0" fontAlgn="base" hangingPunct="0">
        <a:lnSpc>
          <a:spcPct val="95000"/>
        </a:lnSpc>
        <a:spcBef>
          <a:spcPct val="50000"/>
        </a:spcBef>
        <a:spcAft>
          <a:spcPct val="0"/>
        </a:spcAft>
        <a:buClr>
          <a:schemeClr val="tx2"/>
        </a:buClr>
        <a:buChar char="•"/>
        <a:defRPr sz="2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A73DD31E-6115-B74C-A0A0-2B3F38BB56C2}" type="datetimeFigureOut">
              <a:rPr b="0">
                <a:solidFill>
                  <a:prstClr val="black">
                    <a:tint val="75000"/>
                  </a:prstClr>
                </a:solidFill>
                <a:latin typeface="Calibri"/>
              </a:rPr>
              <a:pPr defTabSz="457200" eaLnBrk="1" fontAlgn="auto" hangingPunct="1">
                <a:spcBef>
                  <a:spcPts val="0"/>
                </a:spcBef>
                <a:spcAft>
                  <a:spcPts val="0"/>
                </a:spcAft>
              </a:pPr>
              <a:t>03-11-2011</a:t>
            </a:fld>
            <a:endParaRPr lang="nl-NL" b="0">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nl-NL" b="0">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09E3861-C426-2946-B8DD-385DECEE5112}" type="slidenum">
              <a:rPr b="0">
                <a:solidFill>
                  <a:prstClr val="black">
                    <a:tint val="75000"/>
                  </a:prstClr>
                </a:solidFill>
                <a:latin typeface="Calibri"/>
              </a:rPr>
              <a:pPr defTabSz="457200" eaLnBrk="1" fontAlgn="auto" hangingPunct="1">
                <a:spcBef>
                  <a:spcPts val="0"/>
                </a:spcBef>
                <a:spcAft>
                  <a:spcPts val="0"/>
                </a:spcAft>
              </a:pPr>
              <a:t>‹nr.›</a:t>
            </a:fld>
            <a:endParaRPr lang="nl-NL"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93700" y="1539875"/>
            <a:ext cx="8318500" cy="1470025"/>
          </a:xfrm>
        </p:spPr>
        <p:txBody>
          <a:bodyPr/>
          <a:lstStyle/>
          <a:p>
            <a:r>
              <a:rPr lang="nl-NL" sz="4000" b="1" dirty="0" smtClean="0">
                <a:solidFill>
                  <a:schemeClr val="bg1"/>
                </a:solidFill>
                <a:latin typeface="Calibri" pitchFamily="34" charset="0"/>
              </a:rPr>
              <a:t/>
            </a:r>
            <a:br>
              <a:rPr lang="nl-NL" sz="4000" b="1" dirty="0" smtClean="0">
                <a:solidFill>
                  <a:schemeClr val="bg1"/>
                </a:solidFill>
                <a:latin typeface="Calibri" pitchFamily="34" charset="0"/>
              </a:rPr>
            </a:br>
            <a:r>
              <a:rPr lang="nl-NL" b="1" dirty="0" smtClean="0">
                <a:latin typeface="Calibri" pitchFamily="34" charset="0"/>
              </a:rPr>
              <a:t>LDL and </a:t>
            </a:r>
            <a:r>
              <a:rPr lang="nl-NL" b="1" dirty="0" err="1" smtClean="0">
                <a:latin typeface="Calibri" pitchFamily="34" charset="0"/>
              </a:rPr>
              <a:t>cardiovascular</a:t>
            </a:r>
            <a:r>
              <a:rPr lang="nl-NL" b="1" dirty="0" smtClean="0">
                <a:latin typeface="Calibri" pitchFamily="34" charset="0"/>
              </a:rPr>
              <a:t> </a:t>
            </a:r>
            <a:r>
              <a:rPr lang="nl-NL" b="1" dirty="0" err="1" smtClean="0">
                <a:latin typeface="Calibri" pitchFamily="34" charset="0"/>
              </a:rPr>
              <a:t>disease</a:t>
            </a:r>
            <a:r>
              <a:rPr lang="nl-NL" b="1" dirty="0" smtClean="0">
                <a:latin typeface="Calibri" pitchFamily="34" charset="0"/>
              </a:rPr>
              <a:t>: </a:t>
            </a:r>
            <a:r>
              <a:rPr lang="nl-NL" b="1" dirty="0" err="1" smtClean="0">
                <a:latin typeface="Calibri" pitchFamily="34" charset="0"/>
              </a:rPr>
              <a:t>Latest</a:t>
            </a:r>
            <a:r>
              <a:rPr lang="nl-NL" b="1" dirty="0" smtClean="0">
                <a:latin typeface="Calibri" pitchFamily="34" charset="0"/>
              </a:rPr>
              <a:t> </a:t>
            </a:r>
            <a:r>
              <a:rPr lang="nl-NL" b="1" dirty="0" err="1" smtClean="0">
                <a:latin typeface="Calibri" pitchFamily="34" charset="0"/>
              </a:rPr>
              <a:t>insights</a:t>
            </a:r>
            <a:endParaRPr lang="nl-NL" sz="4000" b="1" dirty="0" smtClean="0">
              <a:solidFill>
                <a:schemeClr val="bg1"/>
              </a:solidFill>
              <a:latin typeface="Calibri" pitchFamily="34" charset="0"/>
            </a:endParaRPr>
          </a:p>
        </p:txBody>
      </p:sp>
      <p:sp>
        <p:nvSpPr>
          <p:cNvPr id="3075" name="Rectangle 5"/>
          <p:cNvSpPr>
            <a:spLocks noGrp="1" noChangeArrowheads="1"/>
          </p:cNvSpPr>
          <p:nvPr>
            <p:ph type="subTitle" idx="1"/>
          </p:nvPr>
        </p:nvSpPr>
        <p:spPr>
          <a:xfrm>
            <a:off x="1371600" y="3644900"/>
            <a:ext cx="6400800" cy="1752600"/>
          </a:xfrm>
        </p:spPr>
        <p:txBody>
          <a:bodyPr/>
          <a:lstStyle/>
          <a:p>
            <a:pPr>
              <a:spcBef>
                <a:spcPct val="0"/>
              </a:spcBef>
            </a:pPr>
            <a:r>
              <a:rPr lang="nl-NL" sz="3600" b="1" dirty="0" smtClean="0">
                <a:solidFill>
                  <a:schemeClr val="bg1"/>
                </a:solidFill>
                <a:latin typeface="Calibri" pitchFamily="34" charset="0"/>
              </a:rPr>
              <a:t>John Kastelein</a:t>
            </a:r>
          </a:p>
          <a:p>
            <a:pPr>
              <a:spcBef>
                <a:spcPct val="0"/>
              </a:spcBef>
            </a:pPr>
            <a:r>
              <a:rPr lang="nl-NL" sz="3600" i="1" dirty="0" smtClean="0">
                <a:solidFill>
                  <a:schemeClr val="bg1"/>
                </a:solidFill>
                <a:latin typeface="Calibri" pitchFamily="34" charset="0"/>
              </a:rPr>
              <a:t>Academisch Medisch Centrum</a:t>
            </a:r>
          </a:p>
          <a:p>
            <a:pPr>
              <a:spcBef>
                <a:spcPct val="0"/>
              </a:spcBef>
            </a:pPr>
            <a:r>
              <a:rPr lang="nl-NL" sz="3600" i="1" dirty="0" smtClean="0">
                <a:latin typeface="Calibri" pitchFamily="34" charset="0"/>
              </a:rPr>
              <a:t>Amsterdam</a:t>
            </a:r>
            <a:endParaRPr lang="nl-NL" sz="3600" i="1" dirty="0" smtClean="0">
              <a:solidFill>
                <a:schemeClr val="bg1"/>
              </a:solidFill>
              <a:latin typeface="Calibri" pitchFamily="34" charset="0"/>
            </a:endParaRPr>
          </a:p>
        </p:txBody>
      </p:sp>
      <p:sp>
        <p:nvSpPr>
          <p:cNvPr id="4" name="Tekstvak 3"/>
          <p:cNvSpPr txBox="1"/>
          <p:nvPr/>
        </p:nvSpPr>
        <p:spPr>
          <a:xfrm>
            <a:off x="596900" y="596900"/>
            <a:ext cx="8115300" cy="707886"/>
          </a:xfrm>
          <a:prstGeom prst="rect">
            <a:avLst/>
          </a:prstGeom>
          <a:noFill/>
        </p:spPr>
        <p:txBody>
          <a:bodyPr wrap="square" rtlCol="0">
            <a:spAutoFit/>
          </a:bodyPr>
          <a:lstStyle/>
          <a:p>
            <a:pPr algn="ctr" defTabSz="457200" eaLnBrk="1" fontAlgn="auto" hangingPunct="1">
              <a:spcBef>
                <a:spcPts val="0"/>
              </a:spcBef>
              <a:spcAft>
                <a:spcPts val="0"/>
              </a:spcAft>
            </a:pPr>
            <a:r>
              <a:rPr lang="nl-NL" sz="4000" dirty="0">
                <a:solidFill>
                  <a:prstClr val="white"/>
                </a:solidFill>
                <a:latin typeface="Calibri" pitchFamily="34" charset="0"/>
              </a:rPr>
              <a:t>MSD minisymposium</a:t>
            </a:r>
            <a:endParaRPr lang="nl-NL" sz="4000" b="0" dirty="0">
              <a:solidFill>
                <a:prstClr val="black"/>
              </a:solidFill>
              <a:latin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jdelijke aanduiding voor dianummer 3"/>
          <p:cNvSpPr>
            <a:spLocks noGrp="1"/>
          </p:cNvSpPr>
          <p:nvPr>
            <p:ph type="sldNum" sz="quarter" idx="10"/>
          </p:nvPr>
        </p:nvSpPr>
        <p:spPr/>
        <p:txBody>
          <a:bodyPr/>
          <a:lstStyle/>
          <a:p>
            <a:fld id="{01857D72-C791-473F-A704-49A393D8719F}" type="slidenum">
              <a:rPr lang="en-US"/>
              <a:pPr/>
              <a:t>10</a:t>
            </a:fld>
            <a:endParaRPr lang="en-US"/>
          </a:p>
        </p:txBody>
      </p:sp>
      <p:sp>
        <p:nvSpPr>
          <p:cNvPr id="2183170" name="Rectangle 2"/>
          <p:cNvSpPr>
            <a:spLocks noGrp="1" noChangeArrowheads="1"/>
          </p:cNvSpPr>
          <p:nvPr>
            <p:ph type="title"/>
          </p:nvPr>
        </p:nvSpPr>
        <p:spPr/>
        <p:txBody>
          <a:bodyPr/>
          <a:lstStyle/>
          <a:p>
            <a:r>
              <a:rPr lang="en-US"/>
              <a:t>AURORA Study: Cumulative Incidence of Primary Endpoint</a:t>
            </a:r>
          </a:p>
        </p:txBody>
      </p:sp>
      <p:sp>
        <p:nvSpPr>
          <p:cNvPr id="2183171" name="Text Box 3"/>
          <p:cNvSpPr txBox="1">
            <a:spLocks noChangeArrowheads="1"/>
          </p:cNvSpPr>
          <p:nvPr/>
        </p:nvSpPr>
        <p:spPr bwMode="auto">
          <a:xfrm>
            <a:off x="304800" y="6661150"/>
            <a:ext cx="8458200" cy="152400"/>
          </a:xfrm>
          <a:prstGeom prst="rect">
            <a:avLst/>
          </a:prstGeom>
          <a:noFill/>
          <a:ln w="9525">
            <a:noFill/>
            <a:miter lim="800000"/>
            <a:headEnd/>
            <a:tailEnd/>
          </a:ln>
        </p:spPr>
        <p:txBody>
          <a:bodyPr lIns="0" tIns="0" rIns="0" bIns="0" anchor="b"/>
          <a:lstStyle/>
          <a:p>
            <a:pPr marL="342900" indent="-342900" eaLnBrk="1" hangingPunct="1"/>
            <a:r>
              <a:rPr lang="en-US" sz="1200" b="0">
                <a:solidFill>
                  <a:schemeClr val="tx1"/>
                </a:solidFill>
                <a:cs typeface="Arial" pitchFamily="34" charset="0"/>
              </a:rPr>
              <a:t>Fellström BC</a:t>
            </a:r>
            <a:r>
              <a:rPr lang="sv-SE" sz="1200" b="0">
                <a:solidFill>
                  <a:schemeClr val="tx1"/>
                </a:solidFill>
                <a:cs typeface="Arial" pitchFamily="34" charset="0"/>
              </a:rPr>
              <a:t> </a:t>
            </a:r>
            <a:r>
              <a:rPr lang="en-US" sz="1200" b="0">
                <a:solidFill>
                  <a:schemeClr val="tx1"/>
                </a:solidFill>
                <a:cs typeface="Arial" pitchFamily="34" charset="0"/>
              </a:rPr>
              <a:t>et al. </a:t>
            </a:r>
            <a:r>
              <a:rPr lang="en-US" sz="1200" b="0" i="1">
                <a:solidFill>
                  <a:schemeClr val="tx1"/>
                </a:solidFill>
                <a:cs typeface="Arial" pitchFamily="34" charset="0"/>
              </a:rPr>
              <a:t>N Engl J Med</a:t>
            </a:r>
            <a:r>
              <a:rPr lang="en-US" sz="1200" b="0">
                <a:solidFill>
                  <a:schemeClr val="tx1"/>
                </a:solidFill>
                <a:cs typeface="Arial" pitchFamily="34" charset="0"/>
              </a:rPr>
              <a:t>. 2009;360(14):1395-1407. </a:t>
            </a:r>
          </a:p>
        </p:txBody>
      </p:sp>
      <p:sp>
        <p:nvSpPr>
          <p:cNvPr id="2183172" name="Line 4"/>
          <p:cNvSpPr>
            <a:spLocks noChangeShapeType="1"/>
          </p:cNvSpPr>
          <p:nvPr/>
        </p:nvSpPr>
        <p:spPr bwMode="auto">
          <a:xfrm>
            <a:off x="2667000" y="1524000"/>
            <a:ext cx="0" cy="3505200"/>
          </a:xfrm>
          <a:prstGeom prst="line">
            <a:avLst/>
          </a:prstGeom>
          <a:noFill/>
          <a:ln w="28575">
            <a:solidFill>
              <a:schemeClr val="tx1"/>
            </a:solidFill>
            <a:round/>
            <a:headEnd/>
            <a:tailEnd/>
          </a:ln>
          <a:effectLst/>
        </p:spPr>
        <p:txBody>
          <a:bodyPr/>
          <a:lstStyle/>
          <a:p>
            <a:endParaRPr lang="nl-NL"/>
          </a:p>
        </p:txBody>
      </p:sp>
      <p:sp>
        <p:nvSpPr>
          <p:cNvPr id="2183173" name="Line 5"/>
          <p:cNvSpPr>
            <a:spLocks noChangeShapeType="1"/>
          </p:cNvSpPr>
          <p:nvPr/>
        </p:nvSpPr>
        <p:spPr bwMode="auto">
          <a:xfrm>
            <a:off x="2667000" y="5029200"/>
            <a:ext cx="4572000" cy="0"/>
          </a:xfrm>
          <a:prstGeom prst="line">
            <a:avLst/>
          </a:prstGeom>
          <a:noFill/>
          <a:ln w="28575">
            <a:solidFill>
              <a:schemeClr val="tx1"/>
            </a:solidFill>
            <a:round/>
            <a:headEnd/>
            <a:tailEnd/>
          </a:ln>
          <a:effectLst/>
        </p:spPr>
        <p:txBody>
          <a:bodyPr/>
          <a:lstStyle/>
          <a:p>
            <a:endParaRPr lang="nl-NL"/>
          </a:p>
        </p:txBody>
      </p:sp>
      <p:sp>
        <p:nvSpPr>
          <p:cNvPr id="2183174" name="Line 6"/>
          <p:cNvSpPr>
            <a:spLocks noChangeShapeType="1"/>
          </p:cNvSpPr>
          <p:nvPr/>
        </p:nvSpPr>
        <p:spPr bwMode="auto">
          <a:xfrm>
            <a:off x="2514600" y="4572000"/>
            <a:ext cx="152400" cy="0"/>
          </a:xfrm>
          <a:prstGeom prst="line">
            <a:avLst/>
          </a:prstGeom>
          <a:noFill/>
          <a:ln w="28575">
            <a:solidFill>
              <a:schemeClr val="tx1"/>
            </a:solidFill>
            <a:round/>
            <a:headEnd/>
            <a:tailEnd/>
          </a:ln>
          <a:effectLst/>
        </p:spPr>
        <p:txBody>
          <a:bodyPr/>
          <a:lstStyle/>
          <a:p>
            <a:endParaRPr lang="nl-NL"/>
          </a:p>
        </p:txBody>
      </p:sp>
      <p:sp>
        <p:nvSpPr>
          <p:cNvPr id="2183175" name="Line 7"/>
          <p:cNvSpPr>
            <a:spLocks noChangeShapeType="1"/>
          </p:cNvSpPr>
          <p:nvPr/>
        </p:nvSpPr>
        <p:spPr bwMode="auto">
          <a:xfrm>
            <a:off x="2514600" y="4191000"/>
            <a:ext cx="152400" cy="0"/>
          </a:xfrm>
          <a:prstGeom prst="line">
            <a:avLst/>
          </a:prstGeom>
          <a:noFill/>
          <a:ln w="28575">
            <a:solidFill>
              <a:schemeClr val="tx1"/>
            </a:solidFill>
            <a:round/>
            <a:headEnd/>
            <a:tailEnd/>
          </a:ln>
          <a:effectLst/>
        </p:spPr>
        <p:txBody>
          <a:bodyPr/>
          <a:lstStyle/>
          <a:p>
            <a:endParaRPr lang="nl-NL"/>
          </a:p>
        </p:txBody>
      </p:sp>
      <p:sp>
        <p:nvSpPr>
          <p:cNvPr id="2183176" name="Line 8"/>
          <p:cNvSpPr>
            <a:spLocks noChangeShapeType="1"/>
          </p:cNvSpPr>
          <p:nvPr/>
        </p:nvSpPr>
        <p:spPr bwMode="auto">
          <a:xfrm>
            <a:off x="2514600" y="3733800"/>
            <a:ext cx="152400" cy="0"/>
          </a:xfrm>
          <a:prstGeom prst="line">
            <a:avLst/>
          </a:prstGeom>
          <a:noFill/>
          <a:ln w="28575">
            <a:solidFill>
              <a:schemeClr val="tx1"/>
            </a:solidFill>
            <a:round/>
            <a:headEnd/>
            <a:tailEnd/>
          </a:ln>
          <a:effectLst/>
        </p:spPr>
        <p:txBody>
          <a:bodyPr/>
          <a:lstStyle/>
          <a:p>
            <a:endParaRPr lang="nl-NL"/>
          </a:p>
        </p:txBody>
      </p:sp>
      <p:sp>
        <p:nvSpPr>
          <p:cNvPr id="2183177" name="Line 9"/>
          <p:cNvSpPr>
            <a:spLocks noChangeShapeType="1"/>
          </p:cNvSpPr>
          <p:nvPr/>
        </p:nvSpPr>
        <p:spPr bwMode="auto">
          <a:xfrm>
            <a:off x="2514600" y="3276600"/>
            <a:ext cx="152400" cy="0"/>
          </a:xfrm>
          <a:prstGeom prst="line">
            <a:avLst/>
          </a:prstGeom>
          <a:noFill/>
          <a:ln w="28575">
            <a:solidFill>
              <a:schemeClr val="tx1"/>
            </a:solidFill>
            <a:round/>
            <a:headEnd/>
            <a:tailEnd/>
          </a:ln>
          <a:effectLst/>
        </p:spPr>
        <p:txBody>
          <a:bodyPr/>
          <a:lstStyle/>
          <a:p>
            <a:endParaRPr lang="nl-NL"/>
          </a:p>
        </p:txBody>
      </p:sp>
      <p:sp>
        <p:nvSpPr>
          <p:cNvPr id="2183178" name="Line 10"/>
          <p:cNvSpPr>
            <a:spLocks noChangeShapeType="1"/>
          </p:cNvSpPr>
          <p:nvPr/>
        </p:nvSpPr>
        <p:spPr bwMode="auto">
          <a:xfrm>
            <a:off x="2514600" y="2819400"/>
            <a:ext cx="152400" cy="0"/>
          </a:xfrm>
          <a:prstGeom prst="line">
            <a:avLst/>
          </a:prstGeom>
          <a:noFill/>
          <a:ln w="28575">
            <a:solidFill>
              <a:schemeClr val="tx1"/>
            </a:solidFill>
            <a:round/>
            <a:headEnd/>
            <a:tailEnd/>
          </a:ln>
          <a:effectLst/>
        </p:spPr>
        <p:txBody>
          <a:bodyPr/>
          <a:lstStyle/>
          <a:p>
            <a:endParaRPr lang="nl-NL"/>
          </a:p>
        </p:txBody>
      </p:sp>
      <p:sp>
        <p:nvSpPr>
          <p:cNvPr id="2183179" name="Line 11"/>
          <p:cNvSpPr>
            <a:spLocks noChangeShapeType="1"/>
          </p:cNvSpPr>
          <p:nvPr/>
        </p:nvSpPr>
        <p:spPr bwMode="auto">
          <a:xfrm>
            <a:off x="2514600" y="2362200"/>
            <a:ext cx="152400" cy="0"/>
          </a:xfrm>
          <a:prstGeom prst="line">
            <a:avLst/>
          </a:prstGeom>
          <a:noFill/>
          <a:ln w="28575">
            <a:solidFill>
              <a:schemeClr val="tx1"/>
            </a:solidFill>
            <a:round/>
            <a:headEnd/>
            <a:tailEnd/>
          </a:ln>
          <a:effectLst/>
        </p:spPr>
        <p:txBody>
          <a:bodyPr/>
          <a:lstStyle/>
          <a:p>
            <a:endParaRPr lang="nl-NL"/>
          </a:p>
        </p:txBody>
      </p:sp>
      <p:sp>
        <p:nvSpPr>
          <p:cNvPr id="2183180" name="Line 12"/>
          <p:cNvSpPr>
            <a:spLocks noChangeShapeType="1"/>
          </p:cNvSpPr>
          <p:nvPr/>
        </p:nvSpPr>
        <p:spPr bwMode="auto">
          <a:xfrm>
            <a:off x="2514600" y="1981200"/>
            <a:ext cx="152400" cy="0"/>
          </a:xfrm>
          <a:prstGeom prst="line">
            <a:avLst/>
          </a:prstGeom>
          <a:noFill/>
          <a:ln w="28575">
            <a:solidFill>
              <a:schemeClr val="tx1"/>
            </a:solidFill>
            <a:round/>
            <a:headEnd/>
            <a:tailEnd/>
          </a:ln>
          <a:effectLst/>
        </p:spPr>
        <p:txBody>
          <a:bodyPr/>
          <a:lstStyle/>
          <a:p>
            <a:endParaRPr lang="nl-NL"/>
          </a:p>
        </p:txBody>
      </p:sp>
      <p:sp>
        <p:nvSpPr>
          <p:cNvPr id="2183181" name="Line 13"/>
          <p:cNvSpPr>
            <a:spLocks noChangeShapeType="1"/>
          </p:cNvSpPr>
          <p:nvPr/>
        </p:nvSpPr>
        <p:spPr bwMode="auto">
          <a:xfrm>
            <a:off x="2514600" y="1524000"/>
            <a:ext cx="152400" cy="0"/>
          </a:xfrm>
          <a:prstGeom prst="line">
            <a:avLst/>
          </a:prstGeom>
          <a:noFill/>
          <a:ln w="28575">
            <a:solidFill>
              <a:schemeClr val="tx1"/>
            </a:solidFill>
            <a:round/>
            <a:headEnd/>
            <a:tailEnd/>
          </a:ln>
          <a:effectLst/>
        </p:spPr>
        <p:txBody>
          <a:bodyPr/>
          <a:lstStyle/>
          <a:p>
            <a:endParaRPr lang="nl-NL"/>
          </a:p>
        </p:txBody>
      </p:sp>
      <p:sp>
        <p:nvSpPr>
          <p:cNvPr id="2183182" name="Line 14"/>
          <p:cNvSpPr>
            <a:spLocks noChangeShapeType="1"/>
          </p:cNvSpPr>
          <p:nvPr/>
        </p:nvSpPr>
        <p:spPr bwMode="auto">
          <a:xfrm>
            <a:off x="3581400" y="5029200"/>
            <a:ext cx="0" cy="76200"/>
          </a:xfrm>
          <a:prstGeom prst="line">
            <a:avLst/>
          </a:prstGeom>
          <a:noFill/>
          <a:ln w="28575">
            <a:solidFill>
              <a:schemeClr val="tx1"/>
            </a:solidFill>
            <a:round/>
            <a:headEnd/>
            <a:tailEnd/>
          </a:ln>
          <a:effectLst/>
        </p:spPr>
        <p:txBody>
          <a:bodyPr/>
          <a:lstStyle/>
          <a:p>
            <a:endParaRPr lang="nl-NL"/>
          </a:p>
        </p:txBody>
      </p:sp>
      <p:sp>
        <p:nvSpPr>
          <p:cNvPr id="2183183" name="Line 15"/>
          <p:cNvSpPr>
            <a:spLocks noChangeShapeType="1"/>
          </p:cNvSpPr>
          <p:nvPr/>
        </p:nvSpPr>
        <p:spPr bwMode="auto">
          <a:xfrm>
            <a:off x="4495800" y="5029200"/>
            <a:ext cx="0" cy="76200"/>
          </a:xfrm>
          <a:prstGeom prst="line">
            <a:avLst/>
          </a:prstGeom>
          <a:noFill/>
          <a:ln w="28575">
            <a:solidFill>
              <a:schemeClr val="tx1"/>
            </a:solidFill>
            <a:round/>
            <a:headEnd/>
            <a:tailEnd/>
          </a:ln>
          <a:effectLst/>
        </p:spPr>
        <p:txBody>
          <a:bodyPr/>
          <a:lstStyle/>
          <a:p>
            <a:endParaRPr lang="nl-NL"/>
          </a:p>
        </p:txBody>
      </p:sp>
      <p:sp>
        <p:nvSpPr>
          <p:cNvPr id="2183184" name="Line 16"/>
          <p:cNvSpPr>
            <a:spLocks noChangeShapeType="1"/>
          </p:cNvSpPr>
          <p:nvPr/>
        </p:nvSpPr>
        <p:spPr bwMode="auto">
          <a:xfrm>
            <a:off x="5410200" y="5029200"/>
            <a:ext cx="0" cy="76200"/>
          </a:xfrm>
          <a:prstGeom prst="line">
            <a:avLst/>
          </a:prstGeom>
          <a:noFill/>
          <a:ln w="28575">
            <a:solidFill>
              <a:schemeClr val="tx1"/>
            </a:solidFill>
            <a:round/>
            <a:headEnd/>
            <a:tailEnd/>
          </a:ln>
          <a:effectLst/>
        </p:spPr>
        <p:txBody>
          <a:bodyPr/>
          <a:lstStyle/>
          <a:p>
            <a:endParaRPr lang="nl-NL"/>
          </a:p>
        </p:txBody>
      </p:sp>
      <p:sp>
        <p:nvSpPr>
          <p:cNvPr id="2183185" name="Line 17"/>
          <p:cNvSpPr>
            <a:spLocks noChangeShapeType="1"/>
          </p:cNvSpPr>
          <p:nvPr/>
        </p:nvSpPr>
        <p:spPr bwMode="auto">
          <a:xfrm>
            <a:off x="6324600" y="5029200"/>
            <a:ext cx="0" cy="76200"/>
          </a:xfrm>
          <a:prstGeom prst="line">
            <a:avLst/>
          </a:prstGeom>
          <a:noFill/>
          <a:ln w="28575">
            <a:solidFill>
              <a:schemeClr val="tx1"/>
            </a:solidFill>
            <a:round/>
            <a:headEnd/>
            <a:tailEnd/>
          </a:ln>
          <a:effectLst/>
        </p:spPr>
        <p:txBody>
          <a:bodyPr/>
          <a:lstStyle/>
          <a:p>
            <a:endParaRPr lang="nl-NL"/>
          </a:p>
        </p:txBody>
      </p:sp>
      <p:sp>
        <p:nvSpPr>
          <p:cNvPr id="2183186" name="Line 18"/>
          <p:cNvSpPr>
            <a:spLocks noChangeShapeType="1"/>
          </p:cNvSpPr>
          <p:nvPr/>
        </p:nvSpPr>
        <p:spPr bwMode="auto">
          <a:xfrm>
            <a:off x="7239000" y="5029200"/>
            <a:ext cx="0" cy="76200"/>
          </a:xfrm>
          <a:prstGeom prst="line">
            <a:avLst/>
          </a:prstGeom>
          <a:noFill/>
          <a:ln w="28575">
            <a:solidFill>
              <a:schemeClr val="tx1"/>
            </a:solidFill>
            <a:round/>
            <a:headEnd/>
            <a:tailEnd/>
          </a:ln>
          <a:effectLst/>
        </p:spPr>
        <p:txBody>
          <a:bodyPr/>
          <a:lstStyle/>
          <a:p>
            <a:endParaRPr lang="nl-NL"/>
          </a:p>
        </p:txBody>
      </p:sp>
      <p:sp>
        <p:nvSpPr>
          <p:cNvPr id="2183187" name="Freeform 19"/>
          <p:cNvSpPr>
            <a:spLocks/>
          </p:cNvSpPr>
          <p:nvPr/>
        </p:nvSpPr>
        <p:spPr bwMode="auto">
          <a:xfrm>
            <a:off x="2667000" y="1616075"/>
            <a:ext cx="4549775" cy="3413125"/>
          </a:xfrm>
          <a:custGeom>
            <a:avLst/>
            <a:gdLst/>
            <a:ahLst/>
            <a:cxnLst>
              <a:cxn ang="0">
                <a:pos x="34" y="2116"/>
              </a:cxn>
              <a:cxn ang="0">
                <a:pos x="86" y="2090"/>
              </a:cxn>
              <a:cxn ang="0">
                <a:pos x="162" y="1998"/>
              </a:cxn>
              <a:cxn ang="0">
                <a:pos x="192" y="1966"/>
              </a:cxn>
              <a:cxn ang="0">
                <a:pos x="272" y="1894"/>
              </a:cxn>
              <a:cxn ang="0">
                <a:pos x="300" y="1878"/>
              </a:cxn>
              <a:cxn ang="0">
                <a:pos x="368" y="1824"/>
              </a:cxn>
              <a:cxn ang="0">
                <a:pos x="398" y="1768"/>
              </a:cxn>
              <a:cxn ang="0">
                <a:pos x="448" y="1704"/>
              </a:cxn>
              <a:cxn ang="0">
                <a:pos x="490" y="1672"/>
              </a:cxn>
              <a:cxn ang="0">
                <a:pos x="558" y="1634"/>
              </a:cxn>
              <a:cxn ang="0">
                <a:pos x="746" y="1480"/>
              </a:cxn>
              <a:cxn ang="0">
                <a:pos x="808" y="1388"/>
              </a:cxn>
              <a:cxn ang="0">
                <a:pos x="846" y="1344"/>
              </a:cxn>
              <a:cxn ang="0">
                <a:pos x="940" y="1308"/>
              </a:cxn>
              <a:cxn ang="0">
                <a:pos x="1008" y="1262"/>
              </a:cxn>
              <a:cxn ang="0">
                <a:pos x="1062" y="1220"/>
              </a:cxn>
              <a:cxn ang="0">
                <a:pos x="1136" y="1164"/>
              </a:cxn>
              <a:cxn ang="0">
                <a:pos x="1170" y="1144"/>
              </a:cxn>
              <a:cxn ang="0">
                <a:pos x="1218" y="1104"/>
              </a:cxn>
              <a:cxn ang="0">
                <a:pos x="1264" y="1054"/>
              </a:cxn>
              <a:cxn ang="0">
                <a:pos x="1352" y="990"/>
              </a:cxn>
              <a:cxn ang="0">
                <a:pos x="1456" y="918"/>
              </a:cxn>
              <a:cxn ang="0">
                <a:pos x="1496" y="908"/>
              </a:cxn>
              <a:cxn ang="0">
                <a:pos x="1542" y="856"/>
              </a:cxn>
              <a:cxn ang="0">
                <a:pos x="1576" y="838"/>
              </a:cxn>
              <a:cxn ang="0">
                <a:pos x="1624" y="820"/>
              </a:cxn>
              <a:cxn ang="0">
                <a:pos x="1702" y="774"/>
              </a:cxn>
              <a:cxn ang="0">
                <a:pos x="1732" y="750"/>
              </a:cxn>
              <a:cxn ang="0">
                <a:pos x="1794" y="712"/>
              </a:cxn>
              <a:cxn ang="0">
                <a:pos x="1872" y="676"/>
              </a:cxn>
              <a:cxn ang="0">
                <a:pos x="1928" y="612"/>
              </a:cxn>
              <a:cxn ang="0">
                <a:pos x="1976" y="598"/>
              </a:cxn>
              <a:cxn ang="0">
                <a:pos x="2040" y="566"/>
              </a:cxn>
              <a:cxn ang="0">
                <a:pos x="2072" y="544"/>
              </a:cxn>
              <a:cxn ang="0">
                <a:pos x="2150" y="506"/>
              </a:cxn>
              <a:cxn ang="0">
                <a:pos x="2216" y="460"/>
              </a:cxn>
              <a:cxn ang="0">
                <a:pos x="2264" y="430"/>
              </a:cxn>
              <a:cxn ang="0">
                <a:pos x="2320" y="392"/>
              </a:cxn>
              <a:cxn ang="0">
                <a:pos x="2364" y="366"/>
              </a:cxn>
              <a:cxn ang="0">
                <a:pos x="2396" y="340"/>
              </a:cxn>
              <a:cxn ang="0">
                <a:pos x="2426" y="314"/>
              </a:cxn>
              <a:cxn ang="0">
                <a:pos x="2470" y="278"/>
              </a:cxn>
              <a:cxn ang="0">
                <a:pos x="2510" y="252"/>
              </a:cxn>
              <a:cxn ang="0">
                <a:pos x="2548" y="224"/>
              </a:cxn>
              <a:cxn ang="0">
                <a:pos x="2608" y="184"/>
              </a:cxn>
              <a:cxn ang="0">
                <a:pos x="2648" y="158"/>
              </a:cxn>
              <a:cxn ang="0">
                <a:pos x="2704" y="122"/>
              </a:cxn>
              <a:cxn ang="0">
                <a:pos x="2746" y="94"/>
              </a:cxn>
              <a:cxn ang="0">
                <a:pos x="2790" y="60"/>
              </a:cxn>
              <a:cxn ang="0">
                <a:pos x="2830" y="44"/>
              </a:cxn>
              <a:cxn ang="0">
                <a:pos x="2842" y="24"/>
              </a:cxn>
              <a:cxn ang="0">
                <a:pos x="2866" y="0"/>
              </a:cxn>
            </a:cxnLst>
            <a:rect l="0" t="0" r="r" b="b"/>
            <a:pathLst>
              <a:path w="2866" h="2150">
                <a:moveTo>
                  <a:pt x="0" y="2150"/>
                </a:moveTo>
                <a:lnTo>
                  <a:pt x="34" y="2116"/>
                </a:lnTo>
                <a:lnTo>
                  <a:pt x="66" y="2096"/>
                </a:lnTo>
                <a:lnTo>
                  <a:pt x="86" y="2090"/>
                </a:lnTo>
                <a:lnTo>
                  <a:pt x="106" y="2060"/>
                </a:lnTo>
                <a:lnTo>
                  <a:pt x="162" y="1998"/>
                </a:lnTo>
                <a:lnTo>
                  <a:pt x="178" y="1994"/>
                </a:lnTo>
                <a:lnTo>
                  <a:pt x="192" y="1966"/>
                </a:lnTo>
                <a:lnTo>
                  <a:pt x="232" y="1928"/>
                </a:lnTo>
                <a:lnTo>
                  <a:pt x="272" y="1894"/>
                </a:lnTo>
                <a:lnTo>
                  <a:pt x="276" y="1876"/>
                </a:lnTo>
                <a:lnTo>
                  <a:pt x="300" y="1878"/>
                </a:lnTo>
                <a:lnTo>
                  <a:pt x="316" y="1850"/>
                </a:lnTo>
                <a:lnTo>
                  <a:pt x="368" y="1824"/>
                </a:lnTo>
                <a:lnTo>
                  <a:pt x="384" y="1772"/>
                </a:lnTo>
                <a:lnTo>
                  <a:pt x="398" y="1768"/>
                </a:lnTo>
                <a:lnTo>
                  <a:pt x="416" y="1726"/>
                </a:lnTo>
                <a:lnTo>
                  <a:pt x="448" y="1704"/>
                </a:lnTo>
                <a:lnTo>
                  <a:pt x="474" y="1700"/>
                </a:lnTo>
                <a:lnTo>
                  <a:pt x="490" y="1672"/>
                </a:lnTo>
                <a:lnTo>
                  <a:pt x="508" y="1640"/>
                </a:lnTo>
                <a:lnTo>
                  <a:pt x="558" y="1634"/>
                </a:lnTo>
                <a:lnTo>
                  <a:pt x="618" y="1574"/>
                </a:lnTo>
                <a:lnTo>
                  <a:pt x="746" y="1480"/>
                </a:lnTo>
                <a:lnTo>
                  <a:pt x="794" y="1420"/>
                </a:lnTo>
                <a:lnTo>
                  <a:pt x="808" y="1388"/>
                </a:lnTo>
                <a:lnTo>
                  <a:pt x="828" y="1382"/>
                </a:lnTo>
                <a:lnTo>
                  <a:pt x="846" y="1344"/>
                </a:lnTo>
                <a:lnTo>
                  <a:pt x="892" y="1322"/>
                </a:lnTo>
                <a:lnTo>
                  <a:pt x="940" y="1308"/>
                </a:lnTo>
                <a:lnTo>
                  <a:pt x="982" y="1292"/>
                </a:lnTo>
                <a:lnTo>
                  <a:pt x="1008" y="1262"/>
                </a:lnTo>
                <a:lnTo>
                  <a:pt x="1056" y="1242"/>
                </a:lnTo>
                <a:lnTo>
                  <a:pt x="1062" y="1220"/>
                </a:lnTo>
                <a:lnTo>
                  <a:pt x="1108" y="1180"/>
                </a:lnTo>
                <a:lnTo>
                  <a:pt x="1136" y="1164"/>
                </a:lnTo>
                <a:lnTo>
                  <a:pt x="1144" y="1146"/>
                </a:lnTo>
                <a:lnTo>
                  <a:pt x="1170" y="1144"/>
                </a:lnTo>
                <a:lnTo>
                  <a:pt x="1202" y="1108"/>
                </a:lnTo>
                <a:lnTo>
                  <a:pt x="1218" y="1104"/>
                </a:lnTo>
                <a:lnTo>
                  <a:pt x="1248" y="1060"/>
                </a:lnTo>
                <a:lnTo>
                  <a:pt x="1264" y="1054"/>
                </a:lnTo>
                <a:lnTo>
                  <a:pt x="1320" y="998"/>
                </a:lnTo>
                <a:lnTo>
                  <a:pt x="1352" y="990"/>
                </a:lnTo>
                <a:lnTo>
                  <a:pt x="1374" y="966"/>
                </a:lnTo>
                <a:lnTo>
                  <a:pt x="1456" y="918"/>
                </a:lnTo>
                <a:lnTo>
                  <a:pt x="1472" y="906"/>
                </a:lnTo>
                <a:lnTo>
                  <a:pt x="1496" y="908"/>
                </a:lnTo>
                <a:lnTo>
                  <a:pt x="1518" y="876"/>
                </a:lnTo>
                <a:lnTo>
                  <a:pt x="1542" y="856"/>
                </a:lnTo>
                <a:lnTo>
                  <a:pt x="1562" y="858"/>
                </a:lnTo>
                <a:lnTo>
                  <a:pt x="1576" y="838"/>
                </a:lnTo>
                <a:lnTo>
                  <a:pt x="1602" y="832"/>
                </a:lnTo>
                <a:lnTo>
                  <a:pt x="1624" y="820"/>
                </a:lnTo>
                <a:lnTo>
                  <a:pt x="1646" y="822"/>
                </a:lnTo>
                <a:lnTo>
                  <a:pt x="1702" y="774"/>
                </a:lnTo>
                <a:lnTo>
                  <a:pt x="1708" y="756"/>
                </a:lnTo>
                <a:lnTo>
                  <a:pt x="1732" y="750"/>
                </a:lnTo>
                <a:lnTo>
                  <a:pt x="1754" y="722"/>
                </a:lnTo>
                <a:lnTo>
                  <a:pt x="1794" y="712"/>
                </a:lnTo>
                <a:lnTo>
                  <a:pt x="1832" y="694"/>
                </a:lnTo>
                <a:lnTo>
                  <a:pt x="1872" y="676"/>
                </a:lnTo>
                <a:lnTo>
                  <a:pt x="1888" y="646"/>
                </a:lnTo>
                <a:lnTo>
                  <a:pt x="1928" y="612"/>
                </a:lnTo>
                <a:lnTo>
                  <a:pt x="1974" y="614"/>
                </a:lnTo>
                <a:lnTo>
                  <a:pt x="1976" y="598"/>
                </a:lnTo>
                <a:lnTo>
                  <a:pt x="2014" y="586"/>
                </a:lnTo>
                <a:lnTo>
                  <a:pt x="2040" y="566"/>
                </a:lnTo>
                <a:lnTo>
                  <a:pt x="2066" y="564"/>
                </a:lnTo>
                <a:lnTo>
                  <a:pt x="2072" y="544"/>
                </a:lnTo>
                <a:lnTo>
                  <a:pt x="2092" y="516"/>
                </a:lnTo>
                <a:lnTo>
                  <a:pt x="2150" y="506"/>
                </a:lnTo>
                <a:lnTo>
                  <a:pt x="2158" y="490"/>
                </a:lnTo>
                <a:lnTo>
                  <a:pt x="2216" y="460"/>
                </a:lnTo>
                <a:lnTo>
                  <a:pt x="2240" y="432"/>
                </a:lnTo>
                <a:lnTo>
                  <a:pt x="2264" y="430"/>
                </a:lnTo>
                <a:lnTo>
                  <a:pt x="2296" y="406"/>
                </a:lnTo>
                <a:lnTo>
                  <a:pt x="2320" y="392"/>
                </a:lnTo>
                <a:lnTo>
                  <a:pt x="2336" y="366"/>
                </a:lnTo>
                <a:lnTo>
                  <a:pt x="2364" y="366"/>
                </a:lnTo>
                <a:lnTo>
                  <a:pt x="2368" y="348"/>
                </a:lnTo>
                <a:lnTo>
                  <a:pt x="2396" y="340"/>
                </a:lnTo>
                <a:lnTo>
                  <a:pt x="2404" y="316"/>
                </a:lnTo>
                <a:lnTo>
                  <a:pt x="2426" y="314"/>
                </a:lnTo>
                <a:lnTo>
                  <a:pt x="2442" y="292"/>
                </a:lnTo>
                <a:lnTo>
                  <a:pt x="2470" y="278"/>
                </a:lnTo>
                <a:lnTo>
                  <a:pt x="2492" y="278"/>
                </a:lnTo>
                <a:lnTo>
                  <a:pt x="2510" y="252"/>
                </a:lnTo>
                <a:lnTo>
                  <a:pt x="2518" y="222"/>
                </a:lnTo>
                <a:lnTo>
                  <a:pt x="2548" y="224"/>
                </a:lnTo>
                <a:lnTo>
                  <a:pt x="2580" y="190"/>
                </a:lnTo>
                <a:lnTo>
                  <a:pt x="2608" y="184"/>
                </a:lnTo>
                <a:lnTo>
                  <a:pt x="2618" y="156"/>
                </a:lnTo>
                <a:lnTo>
                  <a:pt x="2648" y="158"/>
                </a:lnTo>
                <a:lnTo>
                  <a:pt x="2668" y="120"/>
                </a:lnTo>
                <a:lnTo>
                  <a:pt x="2704" y="122"/>
                </a:lnTo>
                <a:lnTo>
                  <a:pt x="2722" y="94"/>
                </a:lnTo>
                <a:lnTo>
                  <a:pt x="2746" y="94"/>
                </a:lnTo>
                <a:lnTo>
                  <a:pt x="2752" y="64"/>
                </a:lnTo>
                <a:lnTo>
                  <a:pt x="2790" y="60"/>
                </a:lnTo>
                <a:lnTo>
                  <a:pt x="2790" y="40"/>
                </a:lnTo>
                <a:lnTo>
                  <a:pt x="2830" y="44"/>
                </a:lnTo>
                <a:lnTo>
                  <a:pt x="2832" y="26"/>
                </a:lnTo>
                <a:lnTo>
                  <a:pt x="2842" y="24"/>
                </a:lnTo>
                <a:lnTo>
                  <a:pt x="2848" y="0"/>
                </a:lnTo>
                <a:lnTo>
                  <a:pt x="2866" y="0"/>
                </a:lnTo>
              </a:path>
            </a:pathLst>
          </a:custGeom>
          <a:noFill/>
          <a:ln w="19050" cmpd="sng">
            <a:solidFill>
              <a:srgbClr val="C0C0C0"/>
            </a:solidFill>
            <a:round/>
            <a:headEnd type="none" w="med" len="med"/>
            <a:tailEnd type="none" w="med" len="med"/>
          </a:ln>
          <a:effectLst/>
        </p:spPr>
        <p:txBody>
          <a:bodyPr/>
          <a:lstStyle/>
          <a:p>
            <a:endParaRPr lang="nl-NL"/>
          </a:p>
        </p:txBody>
      </p:sp>
      <p:sp>
        <p:nvSpPr>
          <p:cNvPr id="2183188" name="Freeform 20"/>
          <p:cNvSpPr>
            <a:spLocks/>
          </p:cNvSpPr>
          <p:nvPr/>
        </p:nvSpPr>
        <p:spPr bwMode="auto">
          <a:xfrm>
            <a:off x="2667000" y="1889125"/>
            <a:ext cx="4549775" cy="3140075"/>
          </a:xfrm>
          <a:custGeom>
            <a:avLst/>
            <a:gdLst/>
            <a:ahLst/>
            <a:cxnLst>
              <a:cxn ang="0">
                <a:pos x="10" y="1948"/>
              </a:cxn>
              <a:cxn ang="0">
                <a:pos x="42" y="1906"/>
              </a:cxn>
              <a:cxn ang="0">
                <a:pos x="74" y="1878"/>
              </a:cxn>
              <a:cxn ang="0">
                <a:pos x="110" y="1834"/>
              </a:cxn>
              <a:cxn ang="0">
                <a:pos x="166" y="1788"/>
              </a:cxn>
              <a:cxn ang="0">
                <a:pos x="198" y="1756"/>
              </a:cxn>
              <a:cxn ang="0">
                <a:pos x="244" y="1656"/>
              </a:cxn>
              <a:cxn ang="0">
                <a:pos x="286" y="1634"/>
              </a:cxn>
              <a:cxn ang="0">
                <a:pos x="350" y="1552"/>
              </a:cxn>
              <a:cxn ang="0">
                <a:pos x="392" y="1514"/>
              </a:cxn>
              <a:cxn ang="0">
                <a:pos x="440" y="1496"/>
              </a:cxn>
              <a:cxn ang="0">
                <a:pos x="546" y="1426"/>
              </a:cxn>
              <a:cxn ang="0">
                <a:pos x="610" y="1386"/>
              </a:cxn>
              <a:cxn ang="0">
                <a:pos x="652" y="1360"/>
              </a:cxn>
              <a:cxn ang="0">
                <a:pos x="704" y="1322"/>
              </a:cxn>
              <a:cxn ang="0">
                <a:pos x="740" y="1308"/>
              </a:cxn>
              <a:cxn ang="0">
                <a:pos x="828" y="1236"/>
              </a:cxn>
              <a:cxn ang="0">
                <a:pos x="860" y="1190"/>
              </a:cxn>
              <a:cxn ang="0">
                <a:pos x="900" y="1152"/>
              </a:cxn>
              <a:cxn ang="0">
                <a:pos x="938" y="1116"/>
              </a:cxn>
              <a:cxn ang="0">
                <a:pos x="966" y="1066"/>
              </a:cxn>
              <a:cxn ang="0">
                <a:pos x="1048" y="1012"/>
              </a:cxn>
              <a:cxn ang="0">
                <a:pos x="1112" y="980"/>
              </a:cxn>
              <a:cxn ang="0">
                <a:pos x="1172" y="942"/>
              </a:cxn>
              <a:cxn ang="0">
                <a:pos x="1218" y="916"/>
              </a:cxn>
              <a:cxn ang="0">
                <a:pos x="1270" y="900"/>
              </a:cxn>
              <a:cxn ang="0">
                <a:pos x="1300" y="864"/>
              </a:cxn>
              <a:cxn ang="0">
                <a:pos x="1346" y="850"/>
              </a:cxn>
              <a:cxn ang="0">
                <a:pos x="1434" y="808"/>
              </a:cxn>
              <a:cxn ang="0">
                <a:pos x="1504" y="774"/>
              </a:cxn>
              <a:cxn ang="0">
                <a:pos x="1578" y="734"/>
              </a:cxn>
              <a:cxn ang="0">
                <a:pos x="1640" y="706"/>
              </a:cxn>
              <a:cxn ang="0">
                <a:pos x="1670" y="676"/>
              </a:cxn>
              <a:cxn ang="0">
                <a:pos x="1724" y="632"/>
              </a:cxn>
              <a:cxn ang="0">
                <a:pos x="1774" y="564"/>
              </a:cxn>
              <a:cxn ang="0">
                <a:pos x="1834" y="518"/>
              </a:cxn>
              <a:cxn ang="0">
                <a:pos x="1884" y="480"/>
              </a:cxn>
              <a:cxn ang="0">
                <a:pos x="1920" y="450"/>
              </a:cxn>
              <a:cxn ang="0">
                <a:pos x="1994" y="426"/>
              </a:cxn>
              <a:cxn ang="0">
                <a:pos x="2066" y="362"/>
              </a:cxn>
              <a:cxn ang="0">
                <a:pos x="2132" y="342"/>
              </a:cxn>
              <a:cxn ang="0">
                <a:pos x="2176" y="324"/>
              </a:cxn>
              <a:cxn ang="0">
                <a:pos x="2246" y="270"/>
              </a:cxn>
              <a:cxn ang="0">
                <a:pos x="2304" y="246"/>
              </a:cxn>
              <a:cxn ang="0">
                <a:pos x="2348" y="236"/>
              </a:cxn>
              <a:cxn ang="0">
                <a:pos x="2454" y="208"/>
              </a:cxn>
              <a:cxn ang="0">
                <a:pos x="2524" y="184"/>
              </a:cxn>
              <a:cxn ang="0">
                <a:pos x="2550" y="172"/>
              </a:cxn>
              <a:cxn ang="0">
                <a:pos x="2682" y="148"/>
              </a:cxn>
              <a:cxn ang="0">
                <a:pos x="2736" y="134"/>
              </a:cxn>
              <a:cxn ang="0">
                <a:pos x="2756" y="106"/>
              </a:cxn>
              <a:cxn ang="0">
                <a:pos x="2794" y="90"/>
              </a:cxn>
              <a:cxn ang="0">
                <a:pos x="2810" y="68"/>
              </a:cxn>
              <a:cxn ang="0">
                <a:pos x="2842" y="30"/>
              </a:cxn>
              <a:cxn ang="0">
                <a:pos x="2854" y="4"/>
              </a:cxn>
              <a:cxn ang="0">
                <a:pos x="2864" y="0"/>
              </a:cxn>
            </a:cxnLst>
            <a:rect l="0" t="0" r="r" b="b"/>
            <a:pathLst>
              <a:path w="2866" h="1978">
                <a:moveTo>
                  <a:pt x="0" y="1978"/>
                </a:moveTo>
                <a:lnTo>
                  <a:pt x="10" y="1948"/>
                </a:lnTo>
                <a:lnTo>
                  <a:pt x="30" y="1924"/>
                </a:lnTo>
                <a:lnTo>
                  <a:pt x="42" y="1906"/>
                </a:lnTo>
                <a:lnTo>
                  <a:pt x="60" y="1900"/>
                </a:lnTo>
                <a:lnTo>
                  <a:pt x="74" y="1878"/>
                </a:lnTo>
                <a:lnTo>
                  <a:pt x="96" y="1864"/>
                </a:lnTo>
                <a:lnTo>
                  <a:pt x="110" y="1834"/>
                </a:lnTo>
                <a:lnTo>
                  <a:pt x="124" y="1830"/>
                </a:lnTo>
                <a:lnTo>
                  <a:pt x="166" y="1788"/>
                </a:lnTo>
                <a:lnTo>
                  <a:pt x="172" y="1770"/>
                </a:lnTo>
                <a:lnTo>
                  <a:pt x="198" y="1756"/>
                </a:lnTo>
                <a:lnTo>
                  <a:pt x="224" y="1686"/>
                </a:lnTo>
                <a:lnTo>
                  <a:pt x="244" y="1656"/>
                </a:lnTo>
                <a:lnTo>
                  <a:pt x="266" y="1632"/>
                </a:lnTo>
                <a:lnTo>
                  <a:pt x="286" y="1634"/>
                </a:lnTo>
                <a:lnTo>
                  <a:pt x="320" y="1582"/>
                </a:lnTo>
                <a:lnTo>
                  <a:pt x="350" y="1552"/>
                </a:lnTo>
                <a:lnTo>
                  <a:pt x="376" y="1542"/>
                </a:lnTo>
                <a:lnTo>
                  <a:pt x="392" y="1514"/>
                </a:lnTo>
                <a:lnTo>
                  <a:pt x="410" y="1496"/>
                </a:lnTo>
                <a:lnTo>
                  <a:pt x="440" y="1496"/>
                </a:lnTo>
                <a:lnTo>
                  <a:pt x="478" y="1456"/>
                </a:lnTo>
                <a:lnTo>
                  <a:pt x="546" y="1426"/>
                </a:lnTo>
                <a:lnTo>
                  <a:pt x="578" y="1390"/>
                </a:lnTo>
                <a:lnTo>
                  <a:pt x="610" y="1386"/>
                </a:lnTo>
                <a:lnTo>
                  <a:pt x="630" y="1364"/>
                </a:lnTo>
                <a:lnTo>
                  <a:pt x="652" y="1360"/>
                </a:lnTo>
                <a:lnTo>
                  <a:pt x="672" y="1332"/>
                </a:lnTo>
                <a:lnTo>
                  <a:pt x="704" y="1322"/>
                </a:lnTo>
                <a:lnTo>
                  <a:pt x="714" y="1306"/>
                </a:lnTo>
                <a:lnTo>
                  <a:pt x="740" y="1308"/>
                </a:lnTo>
                <a:lnTo>
                  <a:pt x="800" y="1254"/>
                </a:lnTo>
                <a:lnTo>
                  <a:pt x="828" y="1236"/>
                </a:lnTo>
                <a:lnTo>
                  <a:pt x="848" y="1190"/>
                </a:lnTo>
                <a:lnTo>
                  <a:pt x="860" y="1190"/>
                </a:lnTo>
                <a:lnTo>
                  <a:pt x="870" y="1164"/>
                </a:lnTo>
                <a:lnTo>
                  <a:pt x="900" y="1152"/>
                </a:lnTo>
                <a:lnTo>
                  <a:pt x="924" y="1136"/>
                </a:lnTo>
                <a:lnTo>
                  <a:pt x="938" y="1116"/>
                </a:lnTo>
                <a:lnTo>
                  <a:pt x="956" y="1100"/>
                </a:lnTo>
                <a:lnTo>
                  <a:pt x="966" y="1066"/>
                </a:lnTo>
                <a:lnTo>
                  <a:pt x="1024" y="1024"/>
                </a:lnTo>
                <a:lnTo>
                  <a:pt x="1048" y="1012"/>
                </a:lnTo>
                <a:lnTo>
                  <a:pt x="1076" y="986"/>
                </a:lnTo>
                <a:lnTo>
                  <a:pt x="1112" y="980"/>
                </a:lnTo>
                <a:lnTo>
                  <a:pt x="1144" y="946"/>
                </a:lnTo>
                <a:lnTo>
                  <a:pt x="1172" y="942"/>
                </a:lnTo>
                <a:lnTo>
                  <a:pt x="1180" y="928"/>
                </a:lnTo>
                <a:lnTo>
                  <a:pt x="1218" y="916"/>
                </a:lnTo>
                <a:lnTo>
                  <a:pt x="1224" y="900"/>
                </a:lnTo>
                <a:lnTo>
                  <a:pt x="1270" y="900"/>
                </a:lnTo>
                <a:lnTo>
                  <a:pt x="1288" y="870"/>
                </a:lnTo>
                <a:lnTo>
                  <a:pt x="1300" y="864"/>
                </a:lnTo>
                <a:lnTo>
                  <a:pt x="1314" y="846"/>
                </a:lnTo>
                <a:lnTo>
                  <a:pt x="1346" y="850"/>
                </a:lnTo>
                <a:lnTo>
                  <a:pt x="1388" y="814"/>
                </a:lnTo>
                <a:lnTo>
                  <a:pt x="1434" y="808"/>
                </a:lnTo>
                <a:lnTo>
                  <a:pt x="1456" y="780"/>
                </a:lnTo>
                <a:lnTo>
                  <a:pt x="1504" y="774"/>
                </a:lnTo>
                <a:lnTo>
                  <a:pt x="1544" y="740"/>
                </a:lnTo>
                <a:lnTo>
                  <a:pt x="1578" y="734"/>
                </a:lnTo>
                <a:lnTo>
                  <a:pt x="1604" y="710"/>
                </a:lnTo>
                <a:lnTo>
                  <a:pt x="1640" y="706"/>
                </a:lnTo>
                <a:lnTo>
                  <a:pt x="1654" y="690"/>
                </a:lnTo>
                <a:lnTo>
                  <a:pt x="1670" y="676"/>
                </a:lnTo>
                <a:lnTo>
                  <a:pt x="1698" y="666"/>
                </a:lnTo>
                <a:lnTo>
                  <a:pt x="1724" y="632"/>
                </a:lnTo>
                <a:lnTo>
                  <a:pt x="1766" y="598"/>
                </a:lnTo>
                <a:lnTo>
                  <a:pt x="1774" y="564"/>
                </a:lnTo>
                <a:lnTo>
                  <a:pt x="1810" y="558"/>
                </a:lnTo>
                <a:lnTo>
                  <a:pt x="1834" y="518"/>
                </a:lnTo>
                <a:lnTo>
                  <a:pt x="1876" y="506"/>
                </a:lnTo>
                <a:lnTo>
                  <a:pt x="1884" y="480"/>
                </a:lnTo>
                <a:lnTo>
                  <a:pt x="1902" y="482"/>
                </a:lnTo>
                <a:lnTo>
                  <a:pt x="1920" y="450"/>
                </a:lnTo>
                <a:lnTo>
                  <a:pt x="1972" y="452"/>
                </a:lnTo>
                <a:lnTo>
                  <a:pt x="1994" y="426"/>
                </a:lnTo>
                <a:lnTo>
                  <a:pt x="2034" y="396"/>
                </a:lnTo>
                <a:lnTo>
                  <a:pt x="2066" y="362"/>
                </a:lnTo>
                <a:lnTo>
                  <a:pt x="2106" y="348"/>
                </a:lnTo>
                <a:lnTo>
                  <a:pt x="2132" y="342"/>
                </a:lnTo>
                <a:lnTo>
                  <a:pt x="2138" y="320"/>
                </a:lnTo>
                <a:lnTo>
                  <a:pt x="2176" y="324"/>
                </a:lnTo>
                <a:lnTo>
                  <a:pt x="2222" y="296"/>
                </a:lnTo>
                <a:lnTo>
                  <a:pt x="2246" y="270"/>
                </a:lnTo>
                <a:lnTo>
                  <a:pt x="2260" y="270"/>
                </a:lnTo>
                <a:lnTo>
                  <a:pt x="2304" y="246"/>
                </a:lnTo>
                <a:lnTo>
                  <a:pt x="2324" y="234"/>
                </a:lnTo>
                <a:lnTo>
                  <a:pt x="2348" y="236"/>
                </a:lnTo>
                <a:lnTo>
                  <a:pt x="2392" y="206"/>
                </a:lnTo>
                <a:lnTo>
                  <a:pt x="2454" y="208"/>
                </a:lnTo>
                <a:lnTo>
                  <a:pt x="2492" y="186"/>
                </a:lnTo>
                <a:lnTo>
                  <a:pt x="2524" y="184"/>
                </a:lnTo>
                <a:lnTo>
                  <a:pt x="2524" y="170"/>
                </a:lnTo>
                <a:lnTo>
                  <a:pt x="2550" y="172"/>
                </a:lnTo>
                <a:lnTo>
                  <a:pt x="2570" y="146"/>
                </a:lnTo>
                <a:lnTo>
                  <a:pt x="2682" y="148"/>
                </a:lnTo>
                <a:lnTo>
                  <a:pt x="2684" y="132"/>
                </a:lnTo>
                <a:lnTo>
                  <a:pt x="2736" y="134"/>
                </a:lnTo>
                <a:lnTo>
                  <a:pt x="2748" y="118"/>
                </a:lnTo>
                <a:lnTo>
                  <a:pt x="2756" y="106"/>
                </a:lnTo>
                <a:lnTo>
                  <a:pt x="2776" y="106"/>
                </a:lnTo>
                <a:lnTo>
                  <a:pt x="2794" y="90"/>
                </a:lnTo>
                <a:lnTo>
                  <a:pt x="2804" y="88"/>
                </a:lnTo>
                <a:lnTo>
                  <a:pt x="2810" y="68"/>
                </a:lnTo>
                <a:lnTo>
                  <a:pt x="2844" y="70"/>
                </a:lnTo>
                <a:lnTo>
                  <a:pt x="2842" y="30"/>
                </a:lnTo>
                <a:lnTo>
                  <a:pt x="2852" y="30"/>
                </a:lnTo>
                <a:lnTo>
                  <a:pt x="2854" y="4"/>
                </a:lnTo>
                <a:lnTo>
                  <a:pt x="2866" y="2"/>
                </a:lnTo>
                <a:lnTo>
                  <a:pt x="2864" y="0"/>
                </a:lnTo>
              </a:path>
            </a:pathLst>
          </a:custGeom>
          <a:noFill/>
          <a:ln w="19050" cmpd="sng">
            <a:solidFill>
              <a:srgbClr val="FFFF00"/>
            </a:solidFill>
            <a:round/>
            <a:headEnd type="none" w="med" len="med"/>
            <a:tailEnd type="none" w="med" len="med"/>
          </a:ln>
          <a:effectLst/>
        </p:spPr>
        <p:txBody>
          <a:bodyPr/>
          <a:lstStyle/>
          <a:p>
            <a:endParaRPr lang="nl-NL"/>
          </a:p>
        </p:txBody>
      </p:sp>
      <p:grpSp>
        <p:nvGrpSpPr>
          <p:cNvPr id="2183189" name="Group 21"/>
          <p:cNvGrpSpPr>
            <a:grpSpLocks/>
          </p:cNvGrpSpPr>
          <p:nvPr/>
        </p:nvGrpSpPr>
        <p:grpSpPr bwMode="auto">
          <a:xfrm>
            <a:off x="3352800" y="1752600"/>
            <a:ext cx="1590675" cy="522288"/>
            <a:chOff x="1536" y="3655"/>
            <a:chExt cx="1002" cy="329"/>
          </a:xfrm>
        </p:grpSpPr>
        <p:sp>
          <p:nvSpPr>
            <p:cNvPr id="2183190" name="Line 22"/>
            <p:cNvSpPr>
              <a:spLocks noChangeShapeType="1"/>
            </p:cNvSpPr>
            <p:nvPr/>
          </p:nvSpPr>
          <p:spPr bwMode="auto">
            <a:xfrm>
              <a:off x="1536" y="3744"/>
              <a:ext cx="240" cy="0"/>
            </a:xfrm>
            <a:prstGeom prst="line">
              <a:avLst/>
            </a:prstGeom>
            <a:noFill/>
            <a:ln w="19050">
              <a:solidFill>
                <a:srgbClr val="C0C0C0"/>
              </a:solidFill>
              <a:round/>
              <a:headEnd/>
              <a:tailEnd/>
            </a:ln>
            <a:effectLst/>
          </p:spPr>
          <p:txBody>
            <a:bodyPr/>
            <a:lstStyle/>
            <a:p>
              <a:endParaRPr lang="nl-NL"/>
            </a:p>
          </p:txBody>
        </p:sp>
        <p:sp>
          <p:nvSpPr>
            <p:cNvPr id="2183191" name="Line 23"/>
            <p:cNvSpPr>
              <a:spLocks noChangeShapeType="1"/>
            </p:cNvSpPr>
            <p:nvPr/>
          </p:nvSpPr>
          <p:spPr bwMode="auto">
            <a:xfrm>
              <a:off x="1536" y="3888"/>
              <a:ext cx="240" cy="0"/>
            </a:xfrm>
            <a:prstGeom prst="line">
              <a:avLst/>
            </a:prstGeom>
            <a:noFill/>
            <a:ln w="19050">
              <a:solidFill>
                <a:srgbClr val="FFFF00"/>
              </a:solidFill>
              <a:round/>
              <a:headEnd/>
              <a:tailEnd/>
            </a:ln>
            <a:effectLst/>
          </p:spPr>
          <p:txBody>
            <a:bodyPr/>
            <a:lstStyle/>
            <a:p>
              <a:endParaRPr lang="nl-NL"/>
            </a:p>
          </p:txBody>
        </p:sp>
        <p:sp>
          <p:nvSpPr>
            <p:cNvPr id="2183192" name="Text Box 24"/>
            <p:cNvSpPr txBox="1">
              <a:spLocks noChangeArrowheads="1"/>
            </p:cNvSpPr>
            <p:nvPr/>
          </p:nvSpPr>
          <p:spPr bwMode="auto">
            <a:xfrm>
              <a:off x="1784" y="3655"/>
              <a:ext cx="520" cy="192"/>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Placebo</a:t>
              </a:r>
            </a:p>
          </p:txBody>
        </p:sp>
        <p:sp>
          <p:nvSpPr>
            <p:cNvPr id="2183193" name="Text Box 25"/>
            <p:cNvSpPr txBox="1">
              <a:spLocks noChangeArrowheads="1"/>
            </p:cNvSpPr>
            <p:nvPr/>
          </p:nvSpPr>
          <p:spPr bwMode="auto">
            <a:xfrm>
              <a:off x="1776" y="3792"/>
              <a:ext cx="762" cy="192"/>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Rosuvastatin</a:t>
              </a:r>
            </a:p>
          </p:txBody>
        </p:sp>
      </p:grpSp>
      <p:sp>
        <p:nvSpPr>
          <p:cNvPr id="2183194" name="Text Box 26"/>
          <p:cNvSpPr txBox="1">
            <a:spLocks noChangeArrowheads="1"/>
          </p:cNvSpPr>
          <p:nvPr/>
        </p:nvSpPr>
        <p:spPr bwMode="auto">
          <a:xfrm>
            <a:off x="5470525" y="3870325"/>
            <a:ext cx="1800225" cy="581025"/>
          </a:xfrm>
          <a:prstGeom prst="rect">
            <a:avLst/>
          </a:prstGeom>
          <a:noFill/>
          <a:ln w="9525">
            <a:noFill/>
            <a:miter lim="800000"/>
            <a:headEnd/>
            <a:tailEnd/>
          </a:ln>
          <a:effectLst/>
        </p:spPr>
        <p:txBody>
          <a:bodyPr wrap="none">
            <a:spAutoFit/>
          </a:bodyPr>
          <a:lstStyle/>
          <a:p>
            <a:pPr eaLnBrk="1" hangingPunct="1"/>
            <a:r>
              <a:rPr lang="en-US" sz="1600" b="0">
                <a:solidFill>
                  <a:schemeClr val="tx1"/>
                </a:solidFill>
                <a:cs typeface="Arial" pitchFamily="34" charset="0"/>
              </a:rPr>
              <a:t>Hazard ratio, 0.96</a:t>
            </a:r>
          </a:p>
          <a:p>
            <a:pPr eaLnBrk="1" hangingPunct="1"/>
            <a:r>
              <a:rPr lang="en-US" sz="1600" b="0" i="1">
                <a:solidFill>
                  <a:schemeClr val="tx1"/>
                </a:solidFill>
                <a:cs typeface="Arial" pitchFamily="34" charset="0"/>
              </a:rPr>
              <a:t>P</a:t>
            </a:r>
            <a:r>
              <a:rPr lang="en-US" sz="1600" b="0">
                <a:solidFill>
                  <a:schemeClr val="tx1"/>
                </a:solidFill>
                <a:cs typeface="Arial" pitchFamily="34" charset="0"/>
              </a:rPr>
              <a:t>=0.59 </a:t>
            </a:r>
          </a:p>
        </p:txBody>
      </p:sp>
      <p:sp>
        <p:nvSpPr>
          <p:cNvPr id="2183195" name="Text Box 27"/>
          <p:cNvSpPr txBox="1">
            <a:spLocks noChangeArrowheads="1"/>
          </p:cNvSpPr>
          <p:nvPr/>
        </p:nvSpPr>
        <p:spPr bwMode="auto">
          <a:xfrm flipV="1">
            <a:off x="1524000" y="1830388"/>
            <a:ext cx="673100" cy="2814637"/>
          </a:xfrm>
          <a:prstGeom prst="rect">
            <a:avLst/>
          </a:prstGeom>
          <a:noFill/>
          <a:ln w="9525">
            <a:noFill/>
            <a:miter lim="800000"/>
            <a:headEnd/>
            <a:tailEnd/>
          </a:ln>
          <a:effectLst/>
        </p:spPr>
        <p:txBody>
          <a:bodyPr vert="eaVert">
            <a:spAutoFit/>
          </a:bodyPr>
          <a:lstStyle/>
          <a:p>
            <a:pPr algn="ctr" eaLnBrk="1" hangingPunct="1"/>
            <a:r>
              <a:rPr lang="en-US" sz="1600">
                <a:solidFill>
                  <a:schemeClr val="tx1"/>
                </a:solidFill>
                <a:cs typeface="Arial" pitchFamily="34" charset="0"/>
              </a:rPr>
              <a:t>Cumulative Incidence of the Primary Endpoint (%)</a:t>
            </a:r>
          </a:p>
        </p:txBody>
      </p:sp>
      <p:sp>
        <p:nvSpPr>
          <p:cNvPr id="2183196" name="Text Box 28"/>
          <p:cNvSpPr txBox="1">
            <a:spLocks noChangeArrowheads="1"/>
          </p:cNvSpPr>
          <p:nvPr/>
        </p:nvSpPr>
        <p:spPr bwMode="auto">
          <a:xfrm>
            <a:off x="3581400" y="5357813"/>
            <a:ext cx="2759075" cy="336550"/>
          </a:xfrm>
          <a:prstGeom prst="rect">
            <a:avLst/>
          </a:prstGeom>
          <a:noFill/>
          <a:ln w="9525">
            <a:noFill/>
            <a:miter lim="800000"/>
            <a:headEnd/>
            <a:tailEnd/>
          </a:ln>
          <a:effectLst/>
        </p:spPr>
        <p:txBody>
          <a:bodyPr wrap="none">
            <a:spAutoFit/>
          </a:bodyPr>
          <a:lstStyle/>
          <a:p>
            <a:pPr eaLnBrk="1" hangingPunct="1"/>
            <a:r>
              <a:rPr lang="en-US" sz="1600">
                <a:solidFill>
                  <a:schemeClr val="tx1"/>
                </a:solidFill>
                <a:cs typeface="Arial" pitchFamily="34" charset="0"/>
              </a:rPr>
              <a:t>Years since randomization</a:t>
            </a:r>
          </a:p>
        </p:txBody>
      </p:sp>
      <p:sp>
        <p:nvSpPr>
          <p:cNvPr id="2183197" name="Text Box 29"/>
          <p:cNvSpPr txBox="1">
            <a:spLocks noChangeArrowheads="1"/>
          </p:cNvSpPr>
          <p:nvPr/>
        </p:nvSpPr>
        <p:spPr bwMode="auto">
          <a:xfrm>
            <a:off x="3451225"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1</a:t>
            </a:r>
          </a:p>
        </p:txBody>
      </p:sp>
      <p:sp>
        <p:nvSpPr>
          <p:cNvPr id="2183198" name="Text Box 30"/>
          <p:cNvSpPr txBox="1">
            <a:spLocks noChangeArrowheads="1"/>
          </p:cNvSpPr>
          <p:nvPr/>
        </p:nvSpPr>
        <p:spPr bwMode="auto">
          <a:xfrm>
            <a:off x="4365625"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2</a:t>
            </a:r>
          </a:p>
        </p:txBody>
      </p:sp>
      <p:sp>
        <p:nvSpPr>
          <p:cNvPr id="2183199" name="Text Box 31"/>
          <p:cNvSpPr txBox="1">
            <a:spLocks noChangeArrowheads="1"/>
          </p:cNvSpPr>
          <p:nvPr/>
        </p:nvSpPr>
        <p:spPr bwMode="auto">
          <a:xfrm>
            <a:off x="5280025"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3</a:t>
            </a:r>
          </a:p>
        </p:txBody>
      </p:sp>
      <p:sp>
        <p:nvSpPr>
          <p:cNvPr id="2183200" name="Text Box 32"/>
          <p:cNvSpPr txBox="1">
            <a:spLocks noChangeArrowheads="1"/>
          </p:cNvSpPr>
          <p:nvPr/>
        </p:nvSpPr>
        <p:spPr bwMode="auto">
          <a:xfrm>
            <a:off x="6172200"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4</a:t>
            </a:r>
          </a:p>
        </p:txBody>
      </p:sp>
      <p:sp>
        <p:nvSpPr>
          <p:cNvPr id="2183201" name="Text Box 33"/>
          <p:cNvSpPr txBox="1">
            <a:spLocks noChangeArrowheads="1"/>
          </p:cNvSpPr>
          <p:nvPr/>
        </p:nvSpPr>
        <p:spPr bwMode="auto">
          <a:xfrm>
            <a:off x="7086600"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5</a:t>
            </a:r>
          </a:p>
        </p:txBody>
      </p:sp>
      <p:sp>
        <p:nvSpPr>
          <p:cNvPr id="2183202" name="Text Box 34"/>
          <p:cNvSpPr txBox="1">
            <a:spLocks noChangeArrowheads="1"/>
          </p:cNvSpPr>
          <p:nvPr/>
        </p:nvSpPr>
        <p:spPr bwMode="auto">
          <a:xfrm>
            <a:off x="2536825" y="51054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0</a:t>
            </a:r>
          </a:p>
        </p:txBody>
      </p:sp>
      <p:sp>
        <p:nvSpPr>
          <p:cNvPr id="2183203" name="Line 35"/>
          <p:cNvSpPr>
            <a:spLocks noChangeShapeType="1"/>
          </p:cNvSpPr>
          <p:nvPr/>
        </p:nvSpPr>
        <p:spPr bwMode="auto">
          <a:xfrm>
            <a:off x="2667000" y="5029200"/>
            <a:ext cx="0" cy="76200"/>
          </a:xfrm>
          <a:prstGeom prst="line">
            <a:avLst/>
          </a:prstGeom>
          <a:noFill/>
          <a:ln w="28575">
            <a:solidFill>
              <a:schemeClr val="tx1"/>
            </a:solidFill>
            <a:round/>
            <a:headEnd/>
            <a:tailEnd/>
          </a:ln>
          <a:effectLst/>
        </p:spPr>
        <p:txBody>
          <a:bodyPr/>
          <a:lstStyle/>
          <a:p>
            <a:endParaRPr lang="nl-NL"/>
          </a:p>
        </p:txBody>
      </p:sp>
      <p:sp>
        <p:nvSpPr>
          <p:cNvPr id="2183204" name="Line 36"/>
          <p:cNvSpPr>
            <a:spLocks noChangeShapeType="1"/>
          </p:cNvSpPr>
          <p:nvPr/>
        </p:nvSpPr>
        <p:spPr bwMode="auto">
          <a:xfrm>
            <a:off x="2514600" y="5029200"/>
            <a:ext cx="152400" cy="0"/>
          </a:xfrm>
          <a:prstGeom prst="line">
            <a:avLst/>
          </a:prstGeom>
          <a:noFill/>
          <a:ln w="28575">
            <a:solidFill>
              <a:schemeClr val="tx1"/>
            </a:solidFill>
            <a:round/>
            <a:headEnd/>
            <a:tailEnd/>
          </a:ln>
          <a:effectLst/>
        </p:spPr>
        <p:txBody>
          <a:bodyPr/>
          <a:lstStyle/>
          <a:p>
            <a:endParaRPr lang="nl-NL"/>
          </a:p>
        </p:txBody>
      </p:sp>
      <p:sp>
        <p:nvSpPr>
          <p:cNvPr id="2183205" name="Text Box 37"/>
          <p:cNvSpPr txBox="1">
            <a:spLocks noChangeArrowheads="1"/>
          </p:cNvSpPr>
          <p:nvPr/>
        </p:nvSpPr>
        <p:spPr bwMode="auto">
          <a:xfrm>
            <a:off x="2209800" y="48768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0</a:t>
            </a:r>
          </a:p>
        </p:txBody>
      </p:sp>
      <p:sp>
        <p:nvSpPr>
          <p:cNvPr id="2183206" name="Text Box 38"/>
          <p:cNvSpPr txBox="1">
            <a:spLocks noChangeArrowheads="1"/>
          </p:cNvSpPr>
          <p:nvPr/>
        </p:nvSpPr>
        <p:spPr bwMode="auto">
          <a:xfrm>
            <a:off x="2209800" y="4419600"/>
            <a:ext cx="282575"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5</a:t>
            </a:r>
          </a:p>
        </p:txBody>
      </p:sp>
      <p:sp>
        <p:nvSpPr>
          <p:cNvPr id="2183207" name="Text Box 39"/>
          <p:cNvSpPr txBox="1">
            <a:spLocks noChangeArrowheads="1"/>
          </p:cNvSpPr>
          <p:nvPr/>
        </p:nvSpPr>
        <p:spPr bwMode="auto">
          <a:xfrm>
            <a:off x="2133600" y="40386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10</a:t>
            </a:r>
          </a:p>
        </p:txBody>
      </p:sp>
      <p:sp>
        <p:nvSpPr>
          <p:cNvPr id="2183208" name="Text Box 40"/>
          <p:cNvSpPr txBox="1">
            <a:spLocks noChangeArrowheads="1"/>
          </p:cNvSpPr>
          <p:nvPr/>
        </p:nvSpPr>
        <p:spPr bwMode="auto">
          <a:xfrm>
            <a:off x="2133600" y="35814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15</a:t>
            </a:r>
          </a:p>
        </p:txBody>
      </p:sp>
      <p:sp>
        <p:nvSpPr>
          <p:cNvPr id="2183209" name="Text Box 41"/>
          <p:cNvSpPr txBox="1">
            <a:spLocks noChangeArrowheads="1"/>
          </p:cNvSpPr>
          <p:nvPr/>
        </p:nvSpPr>
        <p:spPr bwMode="auto">
          <a:xfrm>
            <a:off x="2133600" y="31242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20</a:t>
            </a:r>
          </a:p>
        </p:txBody>
      </p:sp>
      <p:sp>
        <p:nvSpPr>
          <p:cNvPr id="2183210" name="Text Box 42"/>
          <p:cNvSpPr txBox="1">
            <a:spLocks noChangeArrowheads="1"/>
          </p:cNvSpPr>
          <p:nvPr/>
        </p:nvSpPr>
        <p:spPr bwMode="auto">
          <a:xfrm>
            <a:off x="2133600" y="26670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25</a:t>
            </a:r>
          </a:p>
        </p:txBody>
      </p:sp>
      <p:sp>
        <p:nvSpPr>
          <p:cNvPr id="2183211" name="Text Box 43"/>
          <p:cNvSpPr txBox="1">
            <a:spLocks noChangeArrowheads="1"/>
          </p:cNvSpPr>
          <p:nvPr/>
        </p:nvSpPr>
        <p:spPr bwMode="auto">
          <a:xfrm>
            <a:off x="2133600" y="22098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30</a:t>
            </a:r>
          </a:p>
        </p:txBody>
      </p:sp>
      <p:sp>
        <p:nvSpPr>
          <p:cNvPr id="2183212" name="Text Box 44"/>
          <p:cNvSpPr txBox="1">
            <a:spLocks noChangeArrowheads="1"/>
          </p:cNvSpPr>
          <p:nvPr/>
        </p:nvSpPr>
        <p:spPr bwMode="auto">
          <a:xfrm>
            <a:off x="2133600" y="18288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35</a:t>
            </a:r>
          </a:p>
        </p:txBody>
      </p:sp>
      <p:sp>
        <p:nvSpPr>
          <p:cNvPr id="2183213" name="Text Box 45"/>
          <p:cNvSpPr txBox="1">
            <a:spLocks noChangeArrowheads="1"/>
          </p:cNvSpPr>
          <p:nvPr/>
        </p:nvSpPr>
        <p:spPr bwMode="auto">
          <a:xfrm>
            <a:off x="2133600" y="1371600"/>
            <a:ext cx="381000" cy="304800"/>
          </a:xfrm>
          <a:prstGeom prst="rect">
            <a:avLst/>
          </a:prstGeom>
          <a:noFill/>
          <a:ln w="9525">
            <a:noFill/>
            <a:miter lim="800000"/>
            <a:headEnd/>
            <a:tailEnd/>
          </a:ln>
          <a:effectLst/>
        </p:spPr>
        <p:txBody>
          <a:bodyPr wrap="none">
            <a:spAutoFit/>
          </a:bodyPr>
          <a:lstStyle/>
          <a:p>
            <a:pPr eaLnBrk="1" hangingPunct="1"/>
            <a:r>
              <a:rPr lang="en-US" sz="1400" b="0">
                <a:solidFill>
                  <a:schemeClr val="tx1"/>
                </a:solidFill>
                <a:cs typeface="Arial" pitchFamily="34" charset="0"/>
              </a:rPr>
              <a:t>40</a:t>
            </a:r>
          </a:p>
        </p:txBody>
      </p:sp>
      <p:sp>
        <p:nvSpPr>
          <p:cNvPr id="2183214" name="Text Box 46"/>
          <p:cNvSpPr txBox="1">
            <a:spLocks noChangeArrowheads="1"/>
          </p:cNvSpPr>
          <p:nvPr/>
        </p:nvSpPr>
        <p:spPr bwMode="auto">
          <a:xfrm>
            <a:off x="838200" y="5486400"/>
            <a:ext cx="7620000" cy="730250"/>
          </a:xfrm>
          <a:prstGeom prst="rect">
            <a:avLst/>
          </a:prstGeom>
          <a:noFill/>
          <a:ln w="9525">
            <a:noFill/>
            <a:miter lim="800000"/>
            <a:headEnd/>
            <a:tailEnd/>
          </a:ln>
          <a:effectLst/>
        </p:spPr>
        <p:txBody>
          <a:bodyPr>
            <a:spAutoFit/>
          </a:bodyPr>
          <a:lstStyle/>
          <a:p>
            <a:pPr eaLnBrk="1" hangingPunct="1"/>
            <a:r>
              <a:rPr lang="en-US" sz="1400" b="0">
                <a:solidFill>
                  <a:schemeClr val="tx1"/>
                </a:solidFill>
                <a:cs typeface="Arial" pitchFamily="34" charset="0"/>
              </a:rPr>
              <a:t>No. at Risk</a:t>
            </a:r>
          </a:p>
          <a:p>
            <a:pPr eaLnBrk="1" hangingPunct="1"/>
            <a:r>
              <a:rPr lang="en-US" sz="1400" b="0">
                <a:solidFill>
                  <a:schemeClr val="tx1"/>
                </a:solidFill>
                <a:cs typeface="Arial" pitchFamily="34" charset="0"/>
              </a:rPr>
              <a:t>Placebo                  1384           1163            952            809            534             153</a:t>
            </a:r>
          </a:p>
          <a:p>
            <a:pPr eaLnBrk="1" hangingPunct="1"/>
            <a:r>
              <a:rPr lang="en-US" sz="1400" b="0">
                <a:solidFill>
                  <a:schemeClr val="tx1"/>
                </a:solidFill>
                <a:cs typeface="Arial" pitchFamily="34" charset="0"/>
              </a:rPr>
              <a:t>Rosuvastatin          1390           1152            962            826            551             148  </a:t>
            </a:r>
          </a:p>
        </p:txBody>
      </p:sp>
      <p:sp>
        <p:nvSpPr>
          <p:cNvPr id="2183215" name="Text Box 3"/>
          <p:cNvSpPr txBox="1">
            <a:spLocks noChangeArrowheads="1"/>
          </p:cNvSpPr>
          <p:nvPr/>
        </p:nvSpPr>
        <p:spPr bwMode="auto">
          <a:xfrm>
            <a:off x="304800" y="6400800"/>
            <a:ext cx="8458200" cy="152400"/>
          </a:xfrm>
          <a:prstGeom prst="rect">
            <a:avLst/>
          </a:prstGeom>
          <a:noFill/>
          <a:ln w="9525">
            <a:noFill/>
            <a:miter lim="800000"/>
            <a:headEnd/>
            <a:tailEnd/>
          </a:ln>
        </p:spPr>
        <p:txBody>
          <a:bodyPr lIns="0" tIns="0" rIns="0" bIns="0" anchor="b"/>
          <a:lstStyle/>
          <a:p>
            <a:pPr marL="342900" indent="-342900" eaLnBrk="1" hangingPunct="1"/>
            <a:endParaRPr lang="nl-NL" sz="1400" b="0">
              <a:solidFill>
                <a:srgbClr val="FFFFFF"/>
              </a:solidFill>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a:spLocks noGrp="1"/>
          </p:cNvSpPr>
          <p:nvPr>
            <p:ph type="sldNum" sz="quarter" idx="10"/>
          </p:nvPr>
        </p:nvSpPr>
        <p:spPr/>
        <p:txBody>
          <a:bodyPr/>
          <a:lstStyle/>
          <a:p>
            <a:fld id="{5AE0CD80-DA5B-4DC1-A809-024E1D193A41}" type="slidenum">
              <a:rPr lang="en-US"/>
              <a:pPr/>
              <a:t>11</a:t>
            </a:fld>
            <a:endParaRPr lang="en-US"/>
          </a:p>
        </p:txBody>
      </p:sp>
      <p:sp>
        <p:nvSpPr>
          <p:cNvPr id="2184194" name="Rectangle 2"/>
          <p:cNvSpPr>
            <a:spLocks noGrp="1"/>
          </p:cNvSpPr>
          <p:nvPr>
            <p:ph type="ctrTitle" idx="4294967295"/>
          </p:nvPr>
        </p:nvSpPr>
        <p:spPr>
          <a:xfrm>
            <a:off x="228600" y="868363"/>
            <a:ext cx="8656638" cy="2093912"/>
          </a:xfrm>
        </p:spPr>
        <p:txBody>
          <a:bodyPr lIns="91440" tIns="45720" rIns="91440" bIns="45720" anchor="ctr"/>
          <a:lstStyle/>
          <a:p>
            <a:pPr eaLnBrk="1" hangingPunct="1"/>
            <a:r>
              <a:rPr lang="en-US" altLang="zh-CN" sz="3200">
                <a:ea typeface="SimSun" pitchFamily="2" charset="-122"/>
              </a:rPr>
              <a:t>The results of the Study of Heart and Renal Protection (SHARP)</a:t>
            </a:r>
            <a:endParaRPr lang="en-GB" sz="2400"/>
          </a:p>
        </p:txBody>
      </p:sp>
      <p:sp>
        <p:nvSpPr>
          <p:cNvPr id="23556" name="Rectangle 3"/>
          <p:cNvSpPr>
            <a:spLocks noGrp="1"/>
          </p:cNvSpPr>
          <p:nvPr>
            <p:ph type="subTitle" idx="4294967295"/>
          </p:nvPr>
        </p:nvSpPr>
        <p:spPr>
          <a:xfrm>
            <a:off x="0" y="2492375"/>
            <a:ext cx="9144000" cy="1752600"/>
          </a:xfrm>
        </p:spPr>
        <p:txBody>
          <a:bodyPr lIns="91440" tIns="45720" rIns="91440" bIns="45720"/>
          <a:lstStyle/>
          <a:p>
            <a:pPr marL="0" indent="0" algn="ctr" eaLnBrk="1" hangingPunct="1">
              <a:buFont typeface="Wingdings" pitchFamily="2" charset="2"/>
              <a:buNone/>
            </a:pPr>
            <a:endParaRPr lang="en-US" altLang="zh-CN" sz="2000">
              <a:ea typeface="SimSun" pitchFamily="2" charset="-122"/>
            </a:endParaRPr>
          </a:p>
          <a:p>
            <a:pPr marL="0" indent="0" algn="ctr">
              <a:buFont typeface="Wingdings" pitchFamily="2" charset="2"/>
              <a:buNone/>
            </a:pPr>
            <a:endParaRPr lang="en-US" altLang="zh-CN" sz="1800">
              <a:ea typeface="SimSun" pitchFamily="2" charset="-122"/>
            </a:endParaRPr>
          </a:p>
          <a:p>
            <a:pPr marL="0" indent="0" algn="ctr">
              <a:spcBef>
                <a:spcPts val="3000"/>
              </a:spcBef>
              <a:buFont typeface="Wingdings" pitchFamily="2" charset="2"/>
              <a:buNone/>
            </a:pPr>
            <a:r>
              <a:rPr lang="en-US" altLang="zh-CN" sz="1800">
                <a:ea typeface="SimSun" pitchFamily="2" charset="-122"/>
              </a:rPr>
              <a:t>Disclosure: </a:t>
            </a:r>
            <a:r>
              <a:rPr lang="en-GB" sz="1800"/>
              <a:t>SHARP was sponsored, designed, run, and analysed by the University of Oxford. Funding was received from Merck, the UK MRC, British Heart Foundation, and Australian NHMRC. </a:t>
            </a:r>
            <a:endParaRPr lang="en-US" altLang="zh-CN">
              <a:ea typeface="SimSun" pitchFamily="2" charset="-122"/>
            </a:endParaRPr>
          </a:p>
        </p:txBody>
      </p:sp>
      <p:pic>
        <p:nvPicPr>
          <p:cNvPr id="2184196" name="Picture 2"/>
          <p:cNvPicPr>
            <a:picLocks noChangeAspect="1" noChangeArrowheads="1"/>
          </p:cNvPicPr>
          <p:nvPr/>
        </p:nvPicPr>
        <p:blipFill>
          <a:blip r:embed="rId3" cstate="print"/>
          <a:srcRect/>
          <a:stretch>
            <a:fillRect/>
          </a:stretch>
        </p:blipFill>
        <p:spPr bwMode="auto">
          <a:xfrm>
            <a:off x="8169275" y="6292850"/>
            <a:ext cx="9429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AB4BA572-E13F-43F9-97EA-E5589C73CEC6}" type="slidenum">
              <a:rPr lang="en-US"/>
              <a:pPr/>
              <a:t>12</a:t>
            </a:fld>
            <a:endParaRPr lang="en-US"/>
          </a:p>
        </p:txBody>
      </p:sp>
      <p:sp>
        <p:nvSpPr>
          <p:cNvPr id="2185218" name="Title 1"/>
          <p:cNvSpPr>
            <a:spLocks noGrp="1"/>
          </p:cNvSpPr>
          <p:nvPr>
            <p:ph type="title" idx="4294967295"/>
          </p:nvPr>
        </p:nvSpPr>
        <p:spPr>
          <a:xfrm>
            <a:off x="458788" y="228600"/>
            <a:ext cx="8229600" cy="874713"/>
          </a:xfrm>
        </p:spPr>
        <p:txBody>
          <a:bodyPr lIns="91440" tIns="45720" rIns="91440" bIns="45720" anchor="ctr"/>
          <a:lstStyle/>
          <a:p>
            <a:r>
              <a:rPr lang="en-GB"/>
              <a:t>SHARP: Rationale</a:t>
            </a:r>
          </a:p>
        </p:txBody>
      </p:sp>
      <p:sp>
        <p:nvSpPr>
          <p:cNvPr id="2185219" name="Content Placeholder 2"/>
          <p:cNvSpPr>
            <a:spLocks noGrp="1"/>
          </p:cNvSpPr>
          <p:nvPr>
            <p:ph idx="4294967295"/>
          </p:nvPr>
        </p:nvSpPr>
        <p:spPr>
          <a:xfrm>
            <a:off x="611188" y="1438275"/>
            <a:ext cx="8208962" cy="4408488"/>
          </a:xfrm>
        </p:spPr>
        <p:txBody>
          <a:bodyPr lIns="91440" tIns="45720" rIns="91440" bIns="45720"/>
          <a:lstStyle/>
          <a:p>
            <a:r>
              <a:rPr lang="en-GB"/>
              <a:t>Risk of vascular events is high among patients with chronic kidney disease</a:t>
            </a:r>
          </a:p>
          <a:p>
            <a:pPr>
              <a:spcBef>
                <a:spcPts val="1800"/>
              </a:spcBef>
            </a:pPr>
            <a:r>
              <a:rPr lang="en-GB"/>
              <a:t>Lack of clear association between cholesterol level and vascular disease risk</a:t>
            </a:r>
          </a:p>
          <a:p>
            <a:pPr>
              <a:spcBef>
                <a:spcPts val="1800"/>
              </a:spcBef>
            </a:pPr>
            <a:r>
              <a:rPr lang="en-GB"/>
              <a:t>Pattern of vascular disease is atypical, with a large proportion being non-atherosclerotic</a:t>
            </a:r>
          </a:p>
          <a:p>
            <a:pPr>
              <a:spcBef>
                <a:spcPts val="1800"/>
              </a:spcBef>
            </a:pPr>
            <a:r>
              <a:rPr lang="en-GB"/>
              <a:t>Previous trials of LDL-lowering therapy in chronic kidney disease are inconclusive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E85E1571-ADC4-490C-8EC6-61B9BE023213}" type="slidenum">
              <a:rPr lang="en-US"/>
              <a:pPr/>
              <a:t>13</a:t>
            </a:fld>
            <a:endParaRPr lang="en-US"/>
          </a:p>
        </p:txBody>
      </p:sp>
      <p:sp>
        <p:nvSpPr>
          <p:cNvPr id="2186242" name="Title 1"/>
          <p:cNvSpPr>
            <a:spLocks noGrp="1"/>
          </p:cNvSpPr>
          <p:nvPr>
            <p:ph type="title" idx="4294967295"/>
          </p:nvPr>
        </p:nvSpPr>
        <p:spPr>
          <a:xfrm>
            <a:off x="458788" y="242888"/>
            <a:ext cx="8229600" cy="874712"/>
          </a:xfrm>
        </p:spPr>
        <p:txBody>
          <a:bodyPr lIns="91440" tIns="45720" rIns="91440" bIns="45720" anchor="ctr"/>
          <a:lstStyle/>
          <a:p>
            <a:r>
              <a:rPr lang="en-GB"/>
              <a:t>SHARP: Eligibility</a:t>
            </a:r>
          </a:p>
        </p:txBody>
      </p:sp>
      <p:sp>
        <p:nvSpPr>
          <p:cNvPr id="2186243" name="Content Placeholder 2"/>
          <p:cNvSpPr>
            <a:spLocks noGrp="1"/>
          </p:cNvSpPr>
          <p:nvPr>
            <p:ph idx="4294967295"/>
          </p:nvPr>
        </p:nvSpPr>
        <p:spPr>
          <a:xfrm>
            <a:off x="611188" y="1687513"/>
            <a:ext cx="8208962" cy="4408487"/>
          </a:xfrm>
        </p:spPr>
        <p:txBody>
          <a:bodyPr lIns="91440" tIns="45720" rIns="91440" bIns="45720"/>
          <a:lstStyle/>
          <a:p>
            <a:r>
              <a:rPr lang="en-GB"/>
              <a:t>History of chronic kidney disease</a:t>
            </a:r>
          </a:p>
          <a:p>
            <a:pPr lvl="1"/>
            <a:r>
              <a:rPr lang="en-GB"/>
              <a:t>not on dialysis: elevated creatinine on 2 occasions</a:t>
            </a:r>
          </a:p>
          <a:p>
            <a:pPr lvl="2"/>
            <a:r>
              <a:rPr lang="en-GB"/>
              <a:t>Men: ≥1.7 mg/dL (150 µmol/L)</a:t>
            </a:r>
          </a:p>
          <a:p>
            <a:pPr lvl="2"/>
            <a:r>
              <a:rPr lang="en-GB"/>
              <a:t>Women: ≥1.5 mg/dL (130 µmol/L)</a:t>
            </a:r>
          </a:p>
          <a:p>
            <a:pPr lvl="1"/>
            <a:r>
              <a:rPr lang="en-GB"/>
              <a:t>on dialysis: haemodialysis or peritoneal dialysis</a:t>
            </a:r>
          </a:p>
          <a:p>
            <a:r>
              <a:rPr lang="en-GB"/>
              <a:t>Age ≥40 years</a:t>
            </a:r>
          </a:p>
          <a:p>
            <a:r>
              <a:rPr lang="en-GB" b="1" u="sng"/>
              <a:t>No</a:t>
            </a:r>
            <a:r>
              <a:rPr lang="en-GB"/>
              <a:t> history of myocardial infarction or coronary revascularization</a:t>
            </a:r>
          </a:p>
          <a:p>
            <a:r>
              <a:rPr lang="en-GB"/>
              <a:t>Uncertainty: LDL-lowering treatment not definitely indicated or contraindicated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AE382CDD-BB32-4A17-A940-8A32D770CCD9}" type="slidenum">
              <a:rPr lang="en-US"/>
              <a:pPr/>
              <a:t>14</a:t>
            </a:fld>
            <a:endParaRPr lang="en-US"/>
          </a:p>
        </p:txBody>
      </p:sp>
      <p:sp>
        <p:nvSpPr>
          <p:cNvPr id="2187266" name="Title 1"/>
          <p:cNvSpPr>
            <a:spLocks noGrp="1"/>
          </p:cNvSpPr>
          <p:nvPr>
            <p:ph type="title" idx="4294967295"/>
          </p:nvPr>
        </p:nvSpPr>
        <p:spPr/>
        <p:txBody>
          <a:bodyPr lIns="91440" tIns="45720" rIns="91440" bIns="45720" anchor="ctr"/>
          <a:lstStyle/>
          <a:p>
            <a:r>
              <a:rPr lang="en-GB"/>
              <a:t>SHARP: Assessment of LDL-lowering</a:t>
            </a:r>
          </a:p>
        </p:txBody>
      </p:sp>
      <p:pic>
        <p:nvPicPr>
          <p:cNvPr id="2187267" name="Picture 3"/>
          <p:cNvPicPr>
            <a:picLocks noChangeAspect="1" noChangeArrowheads="1"/>
          </p:cNvPicPr>
          <p:nvPr/>
        </p:nvPicPr>
        <p:blipFill>
          <a:blip r:embed="rId3" cstate="print"/>
          <a:srcRect/>
          <a:stretch>
            <a:fillRect/>
          </a:stretch>
        </p:blipFill>
        <p:spPr bwMode="auto">
          <a:xfrm>
            <a:off x="1076325" y="1476375"/>
            <a:ext cx="6991350"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a:spLocks noGrp="1"/>
          </p:cNvSpPr>
          <p:nvPr>
            <p:ph type="sldNum" sz="quarter" idx="10"/>
          </p:nvPr>
        </p:nvSpPr>
        <p:spPr/>
        <p:txBody>
          <a:bodyPr/>
          <a:lstStyle/>
          <a:p>
            <a:fld id="{95F16F75-41AD-4F34-8B47-1304BF195555}" type="slidenum">
              <a:rPr lang="en-US"/>
              <a:pPr/>
              <a:t>15</a:t>
            </a:fld>
            <a:endParaRPr lang="en-US"/>
          </a:p>
        </p:txBody>
      </p:sp>
      <p:sp>
        <p:nvSpPr>
          <p:cNvPr id="2188290" name="Title 1"/>
          <p:cNvSpPr>
            <a:spLocks noGrp="1"/>
          </p:cNvSpPr>
          <p:nvPr>
            <p:ph type="title" idx="4294967295"/>
          </p:nvPr>
        </p:nvSpPr>
        <p:spPr/>
        <p:txBody>
          <a:bodyPr lIns="91440" tIns="45720" rIns="91440" bIns="45720" anchor="ctr"/>
          <a:lstStyle/>
          <a:p>
            <a:r>
              <a:rPr lang="en-GB" altLang="zh-CN">
                <a:ea typeface="SimSun" pitchFamily="2" charset="-122"/>
              </a:rPr>
              <a:t>SHARP: Baseline characteristics</a:t>
            </a:r>
          </a:p>
        </p:txBody>
      </p:sp>
      <p:graphicFrame>
        <p:nvGraphicFramePr>
          <p:cNvPr id="4" name="Content Placeholder 3"/>
          <p:cNvGraphicFramePr>
            <a:graphicFrameLocks noGrp="1"/>
          </p:cNvGraphicFramePr>
          <p:nvPr>
            <p:ph idx="4294967295"/>
          </p:nvPr>
        </p:nvGraphicFramePr>
        <p:xfrm>
          <a:off x="1073150" y="1533525"/>
          <a:ext cx="7007225" cy="5172079"/>
        </p:xfrm>
        <a:graphic>
          <a:graphicData uri="http://schemas.openxmlformats.org/drawingml/2006/table">
            <a:tbl>
              <a:tblPr/>
              <a:tblGrid>
                <a:gridCol w="4271963"/>
                <a:gridCol w="2735262"/>
              </a:tblGrid>
              <a:tr h="423863">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Arial" pitchFamily="34" charset="0"/>
                          <a:cs typeface="Times New Roman" pitchFamily="18" charset="0"/>
                        </a:rPr>
                        <a:t>Characteristic</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Arial" pitchFamily="34" charset="0"/>
                          <a:cs typeface="Times New Roman" pitchFamily="18" charset="0"/>
                        </a:rPr>
                        <a:t>Mean (SD) or %</a:t>
                      </a:r>
                    </a:p>
                  </a:txBody>
                  <a:tcPr marL="38100" marR="38100" marT="0" marB="0" horzOverflow="overflow">
                    <a:lnL>
                      <a:noFill/>
                    </a:lnL>
                    <a:lnR>
                      <a:noFill/>
                    </a:lnR>
                    <a:lnT>
                      <a:noFill/>
                    </a:lnT>
                    <a:lnB>
                      <a:noFill/>
                    </a:lnB>
                    <a:lnTlToBr>
                      <a:noFill/>
                    </a:lnTlToBr>
                    <a:lnBlToTr>
                      <a:noFill/>
                    </a:lnBlToTr>
                    <a:noFill/>
                  </a:tcPr>
                </a:tc>
              </a:tr>
              <a:tr h="373063">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tab pos="360363" algn="l"/>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Age</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rgbClr val="000000"/>
                          </a:solidFill>
                          <a:effectLst/>
                          <a:latin typeface="Arial" pitchFamily="34" charset="0"/>
                        </a:rPr>
                        <a:t>62 (12)</a:t>
                      </a:r>
                    </a:p>
                  </a:txBody>
                  <a:tcPr marL="38100" marR="38100" marT="0" marB="0"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tab pos="360363" algn="l"/>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Men</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rgbClr val="000000"/>
                          </a:solidFill>
                          <a:effectLst/>
                          <a:latin typeface="Arial" pitchFamily="34" charset="0"/>
                        </a:rPr>
                        <a:t>63%</a:t>
                      </a:r>
                    </a:p>
                  </a:txBody>
                  <a:tcPr marL="38100" marR="38100" marT="0" marB="0"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1" fontAlgn="base" latinLnBrk="0" hangingPunct="1">
                        <a:lnSpc>
                          <a:spcPct val="115000"/>
                        </a:lnSpc>
                        <a:spcBef>
                          <a:spcPts val="300"/>
                        </a:spcBef>
                        <a:spcAft>
                          <a:spcPts val="30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Systolic BP (mm Hg)</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139 (22)</a:t>
                      </a:r>
                    </a:p>
                  </a:txBody>
                  <a:tcPr marL="38100" marR="38100" marT="0" marB="0"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1" fontAlgn="base" latinLnBrk="0" hangingPunct="1">
                        <a:lnSpc>
                          <a:spcPct val="115000"/>
                        </a:lnSpc>
                        <a:spcBef>
                          <a:spcPts val="300"/>
                        </a:spcBef>
                        <a:spcAft>
                          <a:spcPts val="30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Diastolic BP (mm Hg)</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79 (13)</a:t>
                      </a:r>
                    </a:p>
                  </a:txBody>
                  <a:tcPr marL="38100" marR="38100" marT="0" marB="0"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tab pos="360363" algn="l"/>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Body mass index</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ts val="300"/>
                        </a:spcBef>
                        <a:spcAft>
                          <a:spcPts val="30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 (6)</a:t>
                      </a:r>
                    </a:p>
                  </a:txBody>
                  <a:tcPr marL="38100" marR="38100" marT="0" marB="0"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Current smoker</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a:t>
                      </a:r>
                    </a:p>
                  </a:txBody>
                  <a:tcPr marL="38100" marR="38100" marT="0" marB="0"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Vascular disease</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15%</a:t>
                      </a:r>
                    </a:p>
                  </a:txBody>
                  <a:tcPr marL="38100" marR="38100" marT="0" marB="0" horzOverflow="overflow">
                    <a:lnL>
                      <a:noFill/>
                    </a:lnL>
                    <a:lnR>
                      <a:noFill/>
                    </a:lnR>
                    <a:lnT>
                      <a:noFill/>
                    </a:lnT>
                    <a:lnB>
                      <a:noFill/>
                    </a:lnB>
                    <a:lnTlToBr>
                      <a:noFill/>
                    </a:lnTlToBr>
                    <a:lnBlToTr>
                      <a:noFill/>
                    </a:lnBlToTr>
                    <a:noFill/>
                  </a:tcPr>
                </a:tc>
              </a:tr>
              <a:tr h="569913">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Diabetes mellitus</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23%</a:t>
                      </a:r>
                    </a:p>
                  </a:txBody>
                  <a:tcPr marL="38100" marR="38100" marT="0" marB="0" horzOverflow="overflow">
                    <a:lnL>
                      <a:noFill/>
                    </a:lnL>
                    <a:lnR>
                      <a:noFill/>
                    </a:lnR>
                    <a:lnT>
                      <a:noFill/>
                    </a:lnT>
                    <a:lnB>
                      <a:noFill/>
                    </a:lnB>
                    <a:lnTlToBr>
                      <a:noFill/>
                    </a:lnTlToBr>
                    <a:lnBlToTr>
                      <a:noFill/>
                    </a:lnBlToTr>
                    <a:noFill/>
                  </a:tcPr>
                </a:tc>
              </a:tr>
              <a:tr h="479425">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Arial" pitchFamily="34" charset="0"/>
                          <a:cs typeface="Times New Roman" pitchFamily="18" charset="0"/>
                        </a:rPr>
                        <a:t>Non-dialysis patients only</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1" i="0" u="none" strike="noStrike" cap="none" normalizeH="0" baseline="0" smtClean="0">
                          <a:ln>
                            <a:noFill/>
                          </a:ln>
                          <a:solidFill>
                            <a:schemeClr val="tx1"/>
                          </a:solidFill>
                          <a:effectLst/>
                          <a:latin typeface="Arial" pitchFamily="34" charset="0"/>
                          <a:cs typeface="Times New Roman" pitchFamily="18" charset="0"/>
                        </a:rPr>
                        <a:t>(n=6247)</a:t>
                      </a:r>
                    </a:p>
                  </a:txBody>
                  <a:tcPr marL="38100" marR="38100" marT="0" marB="0" horzOverflow="overflow">
                    <a:lnL>
                      <a:noFill/>
                    </a:lnL>
                    <a:lnR>
                      <a:noFill/>
                    </a:lnR>
                    <a:lnT>
                      <a:noFill/>
                    </a:lnT>
                    <a:lnB>
                      <a:noFill/>
                    </a:lnB>
                    <a:lnTlToBr>
                      <a:noFill/>
                    </a:lnTlToBr>
                    <a:lnBlToTr>
                      <a:noFill/>
                    </a:lnBlToTr>
                    <a:noFill/>
                  </a:tcPr>
                </a:tc>
              </a:tr>
              <a:tr h="479425">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eGFR (ml/min/1.73m</a:t>
                      </a:r>
                      <a:r>
                        <a:rPr kumimoji="0" lang="en-GB" sz="1800" b="0" i="0" u="none" strike="noStrike" cap="none" normalizeH="0" baseline="30000" smtClean="0">
                          <a:ln>
                            <a:noFill/>
                          </a:ln>
                          <a:solidFill>
                            <a:schemeClr val="tx1"/>
                          </a:solidFill>
                          <a:effectLst/>
                          <a:latin typeface="Arial" pitchFamily="34" charset="0"/>
                          <a:cs typeface="Times New Roman" pitchFamily="18" charset="0"/>
                        </a:rPr>
                        <a:t>2</a:t>
                      </a:r>
                      <a:r>
                        <a:rPr kumimoji="0" lang="en-GB" sz="1800" b="0" i="0" u="none" strike="noStrike" cap="none" normalizeH="0" baseline="0" smtClean="0">
                          <a:ln>
                            <a:noFill/>
                          </a:ln>
                          <a:solidFill>
                            <a:schemeClr val="tx1"/>
                          </a:solidFill>
                          <a:effectLst/>
                          <a:latin typeface="Arial" pitchFamily="34" charset="0"/>
                          <a:cs typeface="Times New Roman" pitchFamily="18" charset="0"/>
                        </a:rPr>
                        <a:t>)</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 (13)</a:t>
                      </a:r>
                    </a:p>
                  </a:txBody>
                  <a:tcPr marL="38100" marR="38100" marT="0" marB="0"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Albuminuria</a:t>
                      </a:r>
                    </a:p>
                  </a:txBody>
                  <a:tcPr marL="38100" marR="381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80%</a:t>
                      </a:r>
                    </a:p>
                  </a:txBody>
                  <a:tcPr marL="38100" marR="381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jdelijke aanduiding voor dianummer 1"/>
          <p:cNvSpPr>
            <a:spLocks noGrp="1"/>
          </p:cNvSpPr>
          <p:nvPr>
            <p:ph type="sldNum" sz="quarter" idx="10"/>
          </p:nvPr>
        </p:nvSpPr>
        <p:spPr/>
        <p:txBody>
          <a:bodyPr/>
          <a:lstStyle/>
          <a:p>
            <a:fld id="{060D8DD2-6999-4DF1-AF49-E4FBD84564C9}" type="slidenum">
              <a:rPr lang="en-US"/>
              <a:pPr/>
              <a:t>16</a:t>
            </a:fld>
            <a:endParaRPr lang="en-US"/>
          </a:p>
        </p:txBody>
      </p:sp>
      <p:sp>
        <p:nvSpPr>
          <p:cNvPr id="37890" name="Title 1"/>
          <p:cNvSpPr>
            <a:spLocks noGrp="1"/>
          </p:cNvSpPr>
          <p:nvPr>
            <p:ph type="title" idx="4294967295"/>
          </p:nvPr>
        </p:nvSpPr>
        <p:spPr>
          <a:noFill/>
          <a:ln>
            <a:noFill/>
          </a:ln>
        </p:spPr>
        <p:style>
          <a:lnRef idx="2">
            <a:schemeClr val="accent3"/>
          </a:lnRef>
          <a:fillRef idx="1">
            <a:schemeClr val="lt1"/>
          </a:fillRef>
          <a:effectRef idx="0">
            <a:schemeClr val="accent3"/>
          </a:effectRef>
          <a:fontRef idx="minor">
            <a:schemeClr val="dk1"/>
          </a:fontRef>
        </p:style>
        <p:txBody>
          <a:bodyPr lIns="91440" tIns="45720" rIns="91440" bIns="45720" anchor="ctr"/>
          <a:lstStyle/>
          <a:p>
            <a:r>
              <a:rPr lang="en-GB">
                <a:solidFill>
                  <a:schemeClr val="tx2"/>
                </a:solidFill>
                <a:latin typeface="Arial" pitchFamily="34" charset="0"/>
              </a:rPr>
              <a:t>SHARP: Compliance and LDL-C reduction            at study midpoint</a:t>
            </a:r>
          </a:p>
        </p:txBody>
      </p:sp>
      <p:graphicFrame>
        <p:nvGraphicFramePr>
          <p:cNvPr id="2190359" name="Group 23"/>
          <p:cNvGraphicFramePr>
            <a:graphicFrameLocks noGrp="1"/>
          </p:cNvGraphicFramePr>
          <p:nvPr>
            <p:ph idx="4294967295"/>
          </p:nvPr>
        </p:nvGraphicFramePr>
        <p:xfrm>
          <a:off x="968375" y="2079625"/>
          <a:ext cx="7496175" cy="2828927"/>
        </p:xfrm>
        <a:graphic>
          <a:graphicData uri="http://schemas.openxmlformats.org/drawingml/2006/table">
            <a:tbl>
              <a:tblPr/>
              <a:tblGrid>
                <a:gridCol w="4084638"/>
                <a:gridCol w="1665287"/>
                <a:gridCol w="1746250"/>
              </a:tblGrid>
              <a:tr h="625475">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endParaRPr kumimoji="0" lang="en-GB" sz="20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Eze /simv</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Placebo</a:t>
                      </a:r>
                    </a:p>
                  </a:txBody>
                  <a:tcPr horzOverflow="overflow">
                    <a:lnL>
                      <a:noFill/>
                    </a:lnL>
                    <a:lnR>
                      <a:noFill/>
                    </a:lnR>
                    <a:lnT>
                      <a:noFill/>
                    </a:lnT>
                    <a:lnB>
                      <a:noFill/>
                    </a:lnB>
                    <a:lnTlToBr>
                      <a:noFill/>
                    </a:lnTlToBr>
                    <a:lnBlToTr>
                      <a:noFill/>
                    </a:lnBlToTr>
                    <a:solidFill>
                      <a:srgbClr val="FFFFFF"/>
                    </a:solidFill>
                  </a:tcPr>
                </a:tc>
              </a:tr>
              <a:tr h="4841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Compliant</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66%</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64%</a:t>
                      </a:r>
                    </a:p>
                  </a:txBody>
                  <a:tcPr horzOverflow="overflow">
                    <a:lnL>
                      <a:noFill/>
                    </a:lnL>
                    <a:lnR>
                      <a:noFill/>
                    </a:lnR>
                    <a:lnT>
                      <a:noFill/>
                    </a:lnT>
                    <a:lnB>
                      <a:noFill/>
                    </a:lnB>
                    <a:lnTlToBr>
                      <a:noFill/>
                    </a:lnTlToBr>
                    <a:lnBlToTr>
                      <a:noFill/>
                    </a:lnBlToTr>
                    <a:solidFill>
                      <a:srgbClr val="FFFFFF"/>
                    </a:solidFill>
                  </a:tcPr>
                </a:tc>
              </a:tr>
              <a:tr h="5730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Non-study statin</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5%</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8%</a:t>
                      </a:r>
                    </a:p>
                  </a:txBody>
                  <a:tcPr horzOverflow="overflow">
                    <a:lnL>
                      <a:noFill/>
                    </a:lnL>
                    <a:lnR>
                      <a:noFill/>
                    </a:lnR>
                    <a:lnT>
                      <a:noFill/>
                    </a:lnT>
                    <a:lnB>
                      <a:noFill/>
                    </a:lnB>
                    <a:lnTlToBr>
                      <a:noFill/>
                    </a:lnTlToBr>
                    <a:lnBlToTr>
                      <a:noFill/>
                    </a:lnBlToTr>
                    <a:solidFill>
                      <a:srgbClr val="FFFFFF"/>
                    </a:solidFill>
                  </a:tcPr>
                </a:tc>
              </a:tr>
              <a:tr h="5730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Any lipid-lowering</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71%</a:t>
                      </a:r>
                    </a:p>
                  </a:txBody>
                  <a:tcP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rgbClr val="000000"/>
                          </a:solidFill>
                          <a:effectLst/>
                          <a:latin typeface="Arial" pitchFamily="34" charset="0"/>
                        </a:rPr>
                        <a:t>8%</a:t>
                      </a:r>
                    </a:p>
                  </a:txBody>
                  <a:tcPr horzOverflow="overflow">
                    <a:lnL>
                      <a:noFill/>
                    </a:lnL>
                    <a:lnR>
                      <a:noFill/>
                    </a:lnR>
                    <a:lnT>
                      <a:noFill/>
                    </a:lnT>
                    <a:lnB>
                      <a:noFill/>
                    </a:lnB>
                    <a:lnTlToBr>
                      <a:noFill/>
                    </a:lnTlToBr>
                    <a:lnBlToTr>
                      <a:noFill/>
                    </a:lnBlToTr>
                    <a:solidFill>
                      <a:srgbClr val="FFFFFF"/>
                    </a:solidFill>
                  </a:tcPr>
                </a:tc>
              </a:tr>
              <a:tr h="57308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endParaRPr kumimoji="0" lang="en-GB" sz="20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endParaRPr kumimoji="0" lang="en-GB" sz="2000" b="0" i="0" u="none" strike="noStrike" cap="none" normalizeH="0" baseline="0" smtClean="0">
                        <a:ln>
                          <a:noFill/>
                        </a:ln>
                        <a:solidFill>
                          <a:srgbClr val="000000"/>
                        </a:solidFill>
                        <a:effectLst/>
                        <a:latin typeface="Arial" pitchFamily="34" charset="0"/>
                      </a:endParaRPr>
                    </a:p>
                  </a:txBody>
                  <a:tcPr horzOverflow="overflow">
                    <a:lnL>
                      <a:noFill/>
                    </a:lnL>
                    <a:lnR>
                      <a:noFill/>
                    </a:lnR>
                    <a:lnT>
                      <a:noFill/>
                    </a:lnT>
                    <a:lnB>
                      <a:noFill/>
                    </a:lnB>
                    <a:lnTlToBr>
                      <a:noFill/>
                    </a:lnTlToBr>
                    <a:lnBlToTr>
                      <a:noFill/>
                    </a:lnBlToTr>
                    <a:solidFill>
                      <a:srgbClr val="FFFFFF"/>
                    </a:solidFill>
                  </a:tcPr>
                </a:tc>
                <a:tc hMerge="1">
                  <a:txBody>
                    <a:bodyPr/>
                    <a:lstStyle/>
                    <a:p>
                      <a:endParaRPr lang="nl-NL"/>
                    </a:p>
                  </a:txBody>
                  <a:tcPr/>
                </a:tc>
              </a:tr>
            </a:tbl>
          </a:graphicData>
        </a:graphic>
      </p:graphicFrame>
      <p:cxnSp>
        <p:nvCxnSpPr>
          <p:cNvPr id="7" name="Straight Connector 6"/>
          <p:cNvCxnSpPr>
            <a:cxnSpLocks noChangeShapeType="1"/>
          </p:cNvCxnSpPr>
          <p:nvPr/>
        </p:nvCxnSpPr>
        <p:spPr bwMode="auto">
          <a:xfrm>
            <a:off x="5241925" y="4114800"/>
            <a:ext cx="2913063" cy="0"/>
          </a:xfrm>
          <a:prstGeom prst="line">
            <a:avLst/>
          </a:prstGeom>
          <a:noFill/>
          <a:ln w="28575" algn="ctr">
            <a:solidFill>
              <a:schemeClr val="bg1"/>
            </a:solidFill>
            <a:round/>
            <a:headEnd/>
            <a:tailEnd/>
          </a:ln>
        </p:spPr>
      </p:cxnSp>
      <p:sp>
        <p:nvSpPr>
          <p:cNvPr id="16" name="Oval 15"/>
          <p:cNvSpPr/>
          <p:nvPr/>
        </p:nvSpPr>
        <p:spPr>
          <a:xfrm>
            <a:off x="5316538" y="4184650"/>
            <a:ext cx="2679700" cy="692150"/>
          </a:xfrm>
          <a:prstGeom prst="ellipse">
            <a:avLst/>
          </a:prstGeom>
          <a:no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sz="1800" b="0">
              <a:solidFill>
                <a:srgbClr val="FFFFFF"/>
              </a:solidFill>
              <a:latin typeface="Calibri" pitchFamily="34" charset="0"/>
            </a:endParaRPr>
          </a:p>
        </p:txBody>
      </p:sp>
      <p:sp>
        <p:nvSpPr>
          <p:cNvPr id="17" name="Down Arrow 16"/>
          <p:cNvSpPr/>
          <p:nvPr/>
        </p:nvSpPr>
        <p:spPr>
          <a:xfrm>
            <a:off x="6570663" y="3975100"/>
            <a:ext cx="223837" cy="254000"/>
          </a:xfrm>
          <a:prstGeom prst="downArrow">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sz="1800" b="0">
              <a:solidFill>
                <a:srgbClr val="FFFFFF"/>
              </a:solidFill>
              <a:latin typeface="Calibri" pitchFamily="34" charset="0"/>
            </a:endParaRPr>
          </a:p>
        </p:txBody>
      </p:sp>
      <p:sp>
        <p:nvSpPr>
          <p:cNvPr id="2190357" name="TextBox 17"/>
          <p:cNvSpPr txBox="1">
            <a:spLocks noChangeArrowheads="1"/>
          </p:cNvSpPr>
          <p:nvPr/>
        </p:nvSpPr>
        <p:spPr bwMode="auto">
          <a:xfrm>
            <a:off x="5422900" y="4208463"/>
            <a:ext cx="2519363" cy="457200"/>
          </a:xfrm>
          <a:prstGeom prst="rect">
            <a:avLst/>
          </a:prstGeom>
          <a:noFill/>
          <a:ln w="9525">
            <a:noFill/>
            <a:miter lim="800000"/>
            <a:headEnd/>
            <a:tailEnd/>
          </a:ln>
        </p:spPr>
        <p:txBody>
          <a:bodyPr>
            <a:spAutoFit/>
          </a:bodyPr>
          <a:lstStyle/>
          <a:p>
            <a:pPr eaLnBrk="1" hangingPunct="1"/>
            <a:r>
              <a:rPr lang="en-GB" sz="2400" b="0">
                <a:solidFill>
                  <a:schemeClr val="bg1"/>
                </a:solidFill>
              </a:rPr>
              <a:t>~2/3 compliance</a:t>
            </a:r>
          </a:p>
        </p:txBody>
      </p:sp>
      <p:sp>
        <p:nvSpPr>
          <p:cNvPr id="9" name="TextBox 8"/>
          <p:cNvSpPr txBox="1"/>
          <p:nvPr/>
        </p:nvSpPr>
        <p:spPr>
          <a:xfrm>
            <a:off x="228600" y="4935538"/>
            <a:ext cx="8636000" cy="1230312"/>
          </a:xfrm>
          <a:prstGeom prst="rect">
            <a:avLst/>
          </a:prstGeom>
          <a:noFill/>
        </p:spPr>
        <p:txBody>
          <a:bodyPr>
            <a:spAutoFit/>
          </a:bodyPr>
          <a:lstStyle/>
          <a:p>
            <a:pPr algn="ctr">
              <a:tabLst>
                <a:tab pos="3584575" algn="l"/>
              </a:tabLst>
            </a:pPr>
            <a:r>
              <a:rPr lang="en-GB" sz="2800" b="0">
                <a:solidFill>
                  <a:schemeClr val="tx1"/>
                </a:solidFill>
                <a:latin typeface="Calibri" pitchFamily="34" charset="0"/>
              </a:rPr>
              <a:t>LDL-C reduction of 32 mg/dL with 2/3 compliance, </a:t>
            </a:r>
          </a:p>
          <a:p>
            <a:pPr algn="ctr">
              <a:tabLst>
                <a:tab pos="3584575" algn="l"/>
              </a:tabLst>
            </a:pPr>
            <a:r>
              <a:rPr lang="en-GB" sz="2800" b="0">
                <a:solidFill>
                  <a:schemeClr val="tx1"/>
                </a:solidFill>
                <a:latin typeface="Calibri" pitchFamily="34" charset="0"/>
              </a:rPr>
              <a:t>equivalent to 50 mg/dL with full compliance</a:t>
            </a:r>
          </a:p>
          <a:p>
            <a:pPr eaLnBrk="1" hangingPunct="1">
              <a:tabLst>
                <a:tab pos="3584575" algn="l"/>
              </a:tabLst>
            </a:pPr>
            <a:endParaRPr lang="en-GB" sz="1800" b="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1"/>
          <p:cNvSpPr>
            <a:spLocks noGrp="1"/>
          </p:cNvSpPr>
          <p:nvPr>
            <p:ph type="sldNum" sz="quarter" idx="10"/>
          </p:nvPr>
        </p:nvSpPr>
        <p:spPr/>
        <p:txBody>
          <a:bodyPr/>
          <a:lstStyle/>
          <a:p>
            <a:fld id="{10703AD2-B272-4702-90C0-F87E79A74CFF}" type="slidenum">
              <a:rPr lang="en-US"/>
              <a:pPr/>
              <a:t>17</a:t>
            </a:fld>
            <a:endParaRPr lang="en-US"/>
          </a:p>
        </p:txBody>
      </p:sp>
      <p:pic>
        <p:nvPicPr>
          <p:cNvPr id="2192386" name="Picture 2"/>
          <p:cNvPicPr>
            <a:picLocks noChangeAspect="1" noChangeArrowheads="1"/>
          </p:cNvPicPr>
          <p:nvPr/>
        </p:nvPicPr>
        <p:blipFill>
          <a:blip r:embed="rId3" cstate="print"/>
          <a:srcRect/>
          <a:stretch>
            <a:fillRect/>
          </a:stretch>
        </p:blipFill>
        <p:spPr bwMode="auto">
          <a:xfrm>
            <a:off x="244475" y="1209675"/>
            <a:ext cx="8583613" cy="2235200"/>
          </a:xfrm>
          <a:prstGeom prst="rect">
            <a:avLst/>
          </a:prstGeom>
          <a:noFill/>
          <a:ln w="25400">
            <a:solidFill>
              <a:schemeClr val="tx1"/>
            </a:solidFill>
            <a:miter lim="800000"/>
            <a:headEnd/>
            <a:tailEnd/>
          </a:ln>
        </p:spPr>
      </p:pic>
      <p:sp>
        <p:nvSpPr>
          <p:cNvPr id="2192387" name="Title 1"/>
          <p:cNvSpPr>
            <a:spLocks noGrp="1"/>
          </p:cNvSpPr>
          <p:nvPr>
            <p:ph type="title" idx="4294967295"/>
          </p:nvPr>
        </p:nvSpPr>
        <p:spPr>
          <a:xfrm>
            <a:off x="458788" y="228600"/>
            <a:ext cx="8229600" cy="874713"/>
          </a:xfrm>
        </p:spPr>
        <p:txBody>
          <a:bodyPr lIns="91440" tIns="45720" rIns="91440" bIns="45720" anchor="ctr"/>
          <a:lstStyle/>
          <a:p>
            <a:r>
              <a:rPr lang="en-GB"/>
              <a:t>SHARP: Baseline paper and Data Analysis Plan</a:t>
            </a:r>
          </a:p>
        </p:txBody>
      </p:sp>
      <p:sp>
        <p:nvSpPr>
          <p:cNvPr id="2192388" name="TextBox 5"/>
          <p:cNvSpPr txBox="1">
            <a:spLocks noChangeArrowheads="1"/>
          </p:cNvSpPr>
          <p:nvPr/>
        </p:nvSpPr>
        <p:spPr bwMode="auto">
          <a:xfrm>
            <a:off x="5394325" y="3078163"/>
            <a:ext cx="3475038" cy="338137"/>
          </a:xfrm>
          <a:prstGeom prst="rect">
            <a:avLst/>
          </a:prstGeom>
          <a:noFill/>
          <a:ln w="9525">
            <a:noFill/>
            <a:miter lim="800000"/>
            <a:headEnd/>
            <a:tailEnd/>
          </a:ln>
        </p:spPr>
        <p:txBody>
          <a:bodyPr>
            <a:spAutoFit/>
          </a:bodyPr>
          <a:lstStyle/>
          <a:p>
            <a:pPr algn="r" eaLnBrk="1" hangingPunct="1"/>
            <a:r>
              <a:rPr lang="en-GB" sz="1600" b="0">
                <a:solidFill>
                  <a:schemeClr val="tx1"/>
                </a:solidFill>
              </a:rPr>
              <a:t>Am Heart J 2010;0:1-10.e10</a:t>
            </a:r>
          </a:p>
        </p:txBody>
      </p:sp>
      <p:sp>
        <p:nvSpPr>
          <p:cNvPr id="9" name="Content Placeholder 2"/>
          <p:cNvSpPr txBox="1">
            <a:spLocks/>
          </p:cNvSpPr>
          <p:nvPr/>
        </p:nvSpPr>
        <p:spPr>
          <a:xfrm>
            <a:off x="611188" y="3522663"/>
            <a:ext cx="8299450" cy="3443287"/>
          </a:xfrm>
          <a:prstGeom prst="rect">
            <a:avLst/>
          </a:prstGeom>
        </p:spPr>
        <p:txBody>
          <a:bodyPr/>
          <a:lstStyle/>
          <a:p>
            <a:pPr marL="342900" indent="-342900">
              <a:spcBef>
                <a:spcPct val="20000"/>
              </a:spcBef>
              <a:buFont typeface="Arial" pitchFamily="34" charset="0"/>
              <a:buChar char="•"/>
            </a:pPr>
            <a:r>
              <a:rPr lang="en-GB" sz="2800" b="0">
                <a:solidFill>
                  <a:srgbClr val="FFFFFF"/>
                </a:solidFill>
                <a:latin typeface="Calibri" pitchFamily="34" charset="0"/>
              </a:rPr>
              <a:t>1-year LDL-C reduction of 30 mg/dL with simvastatin 20 mg alone and of 43 mg/dL with eze/simv 10/20mg</a:t>
            </a:r>
          </a:p>
          <a:p>
            <a:pPr marL="342900" indent="-342900">
              <a:spcBef>
                <a:spcPct val="20000"/>
              </a:spcBef>
              <a:buFont typeface="Arial" pitchFamily="34" charset="0"/>
              <a:buChar char="•"/>
            </a:pPr>
            <a:r>
              <a:rPr lang="en-GB" sz="2800" b="0">
                <a:solidFill>
                  <a:srgbClr val="FFFFFF"/>
                </a:solidFill>
                <a:latin typeface="Calibri" pitchFamily="34" charset="0"/>
              </a:rPr>
              <a:t>Confirmation of safety of ezetimibe when added to simvastatin (1-year results)</a:t>
            </a:r>
          </a:p>
          <a:p>
            <a:pPr marL="342900" indent="-342900">
              <a:spcBef>
                <a:spcPct val="20000"/>
              </a:spcBef>
              <a:buFont typeface="Arial" pitchFamily="34" charset="0"/>
              <a:buChar char="•"/>
            </a:pPr>
            <a:r>
              <a:rPr lang="en-GB" sz="2800" b="0">
                <a:solidFill>
                  <a:srgbClr val="FFFFFF"/>
                </a:solidFill>
                <a:latin typeface="Calibri" pitchFamily="34" charset="0"/>
              </a:rPr>
              <a:t>Revised data analysis plan published as an appendix before unblinding of main results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
          <p:cNvSpPr>
            <a:spLocks noGrp="1"/>
          </p:cNvSpPr>
          <p:nvPr>
            <p:ph type="sldNum" sz="quarter" idx="10"/>
          </p:nvPr>
        </p:nvSpPr>
        <p:spPr/>
        <p:txBody>
          <a:bodyPr/>
          <a:lstStyle/>
          <a:p>
            <a:fld id="{59101496-202B-4811-8FB0-FC4146FE4946}" type="slidenum">
              <a:rPr lang="en-US"/>
              <a:pPr/>
              <a:t>18</a:t>
            </a:fld>
            <a:endParaRPr lang="en-US"/>
          </a:p>
        </p:txBody>
      </p:sp>
      <p:sp>
        <p:nvSpPr>
          <p:cNvPr id="2193410" name="Title 1"/>
          <p:cNvSpPr>
            <a:spLocks noGrp="1"/>
          </p:cNvSpPr>
          <p:nvPr>
            <p:ph type="title" idx="4294967295"/>
          </p:nvPr>
        </p:nvSpPr>
        <p:spPr/>
        <p:txBody>
          <a:bodyPr lIns="91440" tIns="45720" rIns="91440" bIns="45720" anchor="ctr"/>
          <a:lstStyle/>
          <a:p>
            <a:r>
              <a:rPr lang="en-GB"/>
              <a:t>SHARP: Main outcomes</a:t>
            </a:r>
          </a:p>
        </p:txBody>
      </p:sp>
      <p:sp>
        <p:nvSpPr>
          <p:cNvPr id="4" name="Content Placeholder 2"/>
          <p:cNvSpPr txBox="1">
            <a:spLocks/>
          </p:cNvSpPr>
          <p:nvPr/>
        </p:nvSpPr>
        <p:spPr>
          <a:xfrm>
            <a:off x="490538" y="1387475"/>
            <a:ext cx="8532812" cy="4184650"/>
          </a:xfrm>
          <a:prstGeom prst="rect">
            <a:avLst/>
          </a:prstGeom>
        </p:spPr>
        <p:txBody>
          <a:bodyPr/>
          <a:lstStyle/>
          <a:p>
            <a:pPr marL="342900" indent="-342900">
              <a:spcBef>
                <a:spcPct val="20000"/>
              </a:spcBef>
              <a:buFont typeface="Arial" pitchFamily="34" charset="0"/>
              <a:buChar char="•"/>
            </a:pPr>
            <a:r>
              <a:rPr lang="en-GB" sz="2800">
                <a:solidFill>
                  <a:schemeClr val="tx1"/>
                </a:solidFill>
                <a:latin typeface="Calibri" pitchFamily="34" charset="0"/>
              </a:rPr>
              <a:t>Key outcome</a:t>
            </a:r>
          </a:p>
          <a:p>
            <a:pPr marL="800100" lvl="1" indent="-342900">
              <a:spcBef>
                <a:spcPct val="20000"/>
              </a:spcBef>
              <a:buFont typeface="Arial" pitchFamily="34" charset="0"/>
              <a:buChar char="•"/>
            </a:pPr>
            <a:r>
              <a:rPr lang="en-GB" sz="2800" b="0">
                <a:solidFill>
                  <a:schemeClr val="tx1"/>
                </a:solidFill>
                <a:latin typeface="Calibri" pitchFamily="34" charset="0"/>
              </a:rPr>
              <a:t>Major atherosclerotic events (coronary death, MI, non-haemorrhagic stroke, or any revascularization)</a:t>
            </a:r>
            <a:endParaRPr lang="en-GB" sz="2800">
              <a:solidFill>
                <a:schemeClr val="tx1"/>
              </a:solidFill>
              <a:latin typeface="Calibri" pitchFamily="34" charset="0"/>
            </a:endParaRPr>
          </a:p>
          <a:p>
            <a:pPr marL="342900" indent="-342900">
              <a:spcBef>
                <a:spcPts val="1800"/>
              </a:spcBef>
              <a:buFont typeface="Arial" pitchFamily="34" charset="0"/>
              <a:buChar char="•"/>
            </a:pPr>
            <a:r>
              <a:rPr lang="en-GB" sz="2800">
                <a:solidFill>
                  <a:schemeClr val="tx1"/>
                </a:solidFill>
                <a:latin typeface="Calibri" pitchFamily="34" charset="0"/>
              </a:rPr>
              <a:t>Subsidiary outcomes</a:t>
            </a:r>
          </a:p>
          <a:p>
            <a:pPr marL="800100" lvl="1" indent="-342900">
              <a:spcBef>
                <a:spcPct val="20000"/>
              </a:spcBef>
              <a:buFont typeface="Arial" pitchFamily="34" charset="0"/>
              <a:buChar char="•"/>
            </a:pPr>
            <a:r>
              <a:rPr lang="en-GB" sz="2800" b="0">
                <a:solidFill>
                  <a:schemeClr val="tx1"/>
                </a:solidFill>
                <a:latin typeface="Calibri" pitchFamily="34" charset="0"/>
              </a:rPr>
              <a:t>Major vascular events (cardiac death, MI, any stroke, or any revascularization)</a:t>
            </a:r>
          </a:p>
          <a:p>
            <a:pPr marL="800100" lvl="1" indent="-342900">
              <a:spcBef>
                <a:spcPct val="20000"/>
              </a:spcBef>
              <a:buFont typeface="Arial" pitchFamily="34" charset="0"/>
              <a:buChar char="•"/>
            </a:pPr>
            <a:r>
              <a:rPr lang="en-GB" sz="2800" b="0">
                <a:solidFill>
                  <a:schemeClr val="tx1"/>
                </a:solidFill>
                <a:latin typeface="Calibri" pitchFamily="34" charset="0"/>
              </a:rPr>
              <a:t>Components of major atherosclerotic events</a:t>
            </a:r>
          </a:p>
          <a:p>
            <a:pPr marL="342900" indent="-342900">
              <a:spcBef>
                <a:spcPts val="1800"/>
              </a:spcBef>
              <a:buFont typeface="Arial" pitchFamily="34" charset="0"/>
              <a:buChar char="•"/>
            </a:pPr>
            <a:r>
              <a:rPr lang="en-GB" sz="2800">
                <a:solidFill>
                  <a:schemeClr val="tx1"/>
                </a:solidFill>
                <a:latin typeface="Calibri" pitchFamily="34" charset="0"/>
              </a:rPr>
              <a:t>Main renal outcome</a:t>
            </a:r>
          </a:p>
          <a:p>
            <a:pPr marL="800100" lvl="1" indent="-342900">
              <a:spcBef>
                <a:spcPct val="20000"/>
              </a:spcBef>
              <a:buFont typeface="Arial" pitchFamily="34" charset="0"/>
              <a:buChar char="•"/>
            </a:pPr>
            <a:r>
              <a:rPr lang="en-GB" sz="2800" b="0">
                <a:solidFill>
                  <a:schemeClr val="tx1"/>
                </a:solidFill>
                <a:latin typeface="Calibri" pitchFamily="34" charset="0"/>
              </a:rPr>
              <a:t>End stage renal disease (dialysis or transplant)</a:t>
            </a:r>
          </a:p>
          <a:p>
            <a:pPr marL="800100" lvl="1" indent="-342900">
              <a:spcBef>
                <a:spcPct val="20000"/>
              </a:spcBef>
              <a:buFont typeface="Arial" pitchFamily="34" charset="0"/>
              <a:buChar char="•"/>
            </a:pPr>
            <a:endParaRPr lang="en-GB" sz="2800" b="0">
              <a:solidFill>
                <a:schemeClr val="tx1"/>
              </a:solidFill>
              <a:latin typeface="Calibri" pitchFamily="34" charset="0"/>
            </a:endParaRPr>
          </a:p>
          <a:p>
            <a:pPr marL="800100" lvl="1" indent="-342900">
              <a:spcBef>
                <a:spcPct val="20000"/>
              </a:spcBef>
              <a:buFont typeface="Arial" pitchFamily="34" charset="0"/>
              <a:buChar char="•"/>
            </a:pPr>
            <a:endParaRPr lang="en-GB" sz="2800" b="0">
              <a:solidFill>
                <a:schemeClr val="tx1"/>
              </a:solidFill>
              <a:latin typeface="Calibri" pitchFamily="34" charset="0"/>
            </a:endParaRPr>
          </a:p>
          <a:p>
            <a:pPr marL="342900" indent="-342900">
              <a:spcBef>
                <a:spcPct val="20000"/>
              </a:spcBef>
              <a:buFont typeface="Arial" pitchFamily="34" charset="0"/>
              <a:buChar char="•"/>
            </a:pPr>
            <a:endParaRPr lang="en-GB" sz="2800" b="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dianummer 1"/>
          <p:cNvSpPr>
            <a:spLocks noGrp="1"/>
          </p:cNvSpPr>
          <p:nvPr>
            <p:ph type="sldNum" sz="quarter" idx="10"/>
          </p:nvPr>
        </p:nvSpPr>
        <p:spPr/>
        <p:txBody>
          <a:bodyPr/>
          <a:lstStyle/>
          <a:p>
            <a:fld id="{F6814B2F-ED48-4F9F-9BBC-E66C2BA13CBA}" type="slidenum">
              <a:rPr lang="en-US"/>
              <a:pPr/>
              <a:t>19</a:t>
            </a:fld>
            <a:endParaRPr lang="en-US"/>
          </a:p>
        </p:txBody>
      </p:sp>
      <p:sp>
        <p:nvSpPr>
          <p:cNvPr id="2194434"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sz="1800" b="0">
              <a:solidFill>
                <a:schemeClr val="tx1"/>
              </a:solidFill>
            </a:endParaRPr>
          </a:p>
        </p:txBody>
      </p:sp>
      <p:sp>
        <p:nvSpPr>
          <p:cNvPr id="2194435" name="Line 7"/>
          <p:cNvSpPr>
            <a:spLocks noChangeShapeType="1"/>
          </p:cNvSpPr>
          <p:nvPr/>
        </p:nvSpPr>
        <p:spPr bwMode="auto">
          <a:xfrm>
            <a:off x="1377950" y="1471613"/>
            <a:ext cx="1588" cy="4440237"/>
          </a:xfrm>
          <a:prstGeom prst="line">
            <a:avLst/>
          </a:prstGeom>
          <a:noFill/>
          <a:ln w="25400">
            <a:solidFill>
              <a:srgbClr val="FFFFFF"/>
            </a:solidFill>
            <a:round/>
            <a:headEnd/>
            <a:tailEnd/>
          </a:ln>
        </p:spPr>
        <p:txBody>
          <a:bodyPr/>
          <a:lstStyle/>
          <a:p>
            <a:endParaRPr lang="nl-NL"/>
          </a:p>
        </p:txBody>
      </p:sp>
      <p:sp>
        <p:nvSpPr>
          <p:cNvPr id="2194436" name="Line 8"/>
          <p:cNvSpPr>
            <a:spLocks noChangeShapeType="1"/>
          </p:cNvSpPr>
          <p:nvPr/>
        </p:nvSpPr>
        <p:spPr bwMode="auto">
          <a:xfrm>
            <a:off x="1377950" y="5911850"/>
            <a:ext cx="6210300" cy="1588"/>
          </a:xfrm>
          <a:prstGeom prst="line">
            <a:avLst/>
          </a:prstGeom>
          <a:noFill/>
          <a:ln w="25400">
            <a:solidFill>
              <a:srgbClr val="FFFFFF"/>
            </a:solidFill>
            <a:round/>
            <a:headEnd/>
            <a:tailEnd/>
          </a:ln>
        </p:spPr>
        <p:txBody>
          <a:bodyPr/>
          <a:lstStyle/>
          <a:p>
            <a:endParaRPr lang="nl-NL"/>
          </a:p>
        </p:txBody>
      </p:sp>
      <p:sp>
        <p:nvSpPr>
          <p:cNvPr id="2194437" name="Line 9"/>
          <p:cNvSpPr>
            <a:spLocks noChangeShapeType="1"/>
          </p:cNvSpPr>
          <p:nvPr/>
        </p:nvSpPr>
        <p:spPr bwMode="auto">
          <a:xfrm>
            <a:off x="1377950" y="5911850"/>
            <a:ext cx="1588" cy="95250"/>
          </a:xfrm>
          <a:prstGeom prst="line">
            <a:avLst/>
          </a:prstGeom>
          <a:noFill/>
          <a:ln w="25400">
            <a:solidFill>
              <a:srgbClr val="000000"/>
            </a:solidFill>
            <a:round/>
            <a:headEnd/>
            <a:tailEnd/>
          </a:ln>
        </p:spPr>
        <p:txBody>
          <a:bodyPr/>
          <a:lstStyle/>
          <a:p>
            <a:endParaRPr lang="nl-NL"/>
          </a:p>
        </p:txBody>
      </p:sp>
      <p:sp>
        <p:nvSpPr>
          <p:cNvPr id="2194438" name="Line 10"/>
          <p:cNvSpPr>
            <a:spLocks noChangeShapeType="1"/>
          </p:cNvSpPr>
          <p:nvPr/>
        </p:nvSpPr>
        <p:spPr bwMode="auto">
          <a:xfrm>
            <a:off x="2617788" y="5911850"/>
            <a:ext cx="1587" cy="95250"/>
          </a:xfrm>
          <a:prstGeom prst="line">
            <a:avLst/>
          </a:prstGeom>
          <a:noFill/>
          <a:ln w="25400">
            <a:solidFill>
              <a:srgbClr val="FFFFFF"/>
            </a:solidFill>
            <a:round/>
            <a:headEnd/>
            <a:tailEnd/>
          </a:ln>
        </p:spPr>
        <p:txBody>
          <a:bodyPr/>
          <a:lstStyle/>
          <a:p>
            <a:endParaRPr lang="nl-NL"/>
          </a:p>
        </p:txBody>
      </p:sp>
      <p:sp>
        <p:nvSpPr>
          <p:cNvPr id="2194439" name="Line 11"/>
          <p:cNvSpPr>
            <a:spLocks noChangeShapeType="1"/>
          </p:cNvSpPr>
          <p:nvPr/>
        </p:nvSpPr>
        <p:spPr bwMode="auto">
          <a:xfrm>
            <a:off x="3857625" y="5911850"/>
            <a:ext cx="1588" cy="95250"/>
          </a:xfrm>
          <a:prstGeom prst="line">
            <a:avLst/>
          </a:prstGeom>
          <a:noFill/>
          <a:ln w="25400">
            <a:solidFill>
              <a:srgbClr val="FFFFFF"/>
            </a:solidFill>
            <a:round/>
            <a:headEnd/>
            <a:tailEnd/>
          </a:ln>
        </p:spPr>
        <p:txBody>
          <a:bodyPr/>
          <a:lstStyle/>
          <a:p>
            <a:endParaRPr lang="nl-NL"/>
          </a:p>
        </p:txBody>
      </p:sp>
      <p:sp>
        <p:nvSpPr>
          <p:cNvPr id="2194440" name="Line 12"/>
          <p:cNvSpPr>
            <a:spLocks noChangeShapeType="1"/>
          </p:cNvSpPr>
          <p:nvPr/>
        </p:nvSpPr>
        <p:spPr bwMode="auto">
          <a:xfrm>
            <a:off x="5097463" y="5911850"/>
            <a:ext cx="1587" cy="95250"/>
          </a:xfrm>
          <a:prstGeom prst="line">
            <a:avLst/>
          </a:prstGeom>
          <a:noFill/>
          <a:ln w="25400">
            <a:solidFill>
              <a:srgbClr val="FFFFFF"/>
            </a:solidFill>
            <a:round/>
            <a:headEnd/>
            <a:tailEnd/>
          </a:ln>
        </p:spPr>
        <p:txBody>
          <a:bodyPr/>
          <a:lstStyle/>
          <a:p>
            <a:endParaRPr lang="nl-NL"/>
          </a:p>
        </p:txBody>
      </p:sp>
      <p:sp>
        <p:nvSpPr>
          <p:cNvPr id="2194441" name="Line 13"/>
          <p:cNvSpPr>
            <a:spLocks noChangeShapeType="1"/>
          </p:cNvSpPr>
          <p:nvPr/>
        </p:nvSpPr>
        <p:spPr bwMode="auto">
          <a:xfrm>
            <a:off x="6337300" y="5911850"/>
            <a:ext cx="1588" cy="95250"/>
          </a:xfrm>
          <a:prstGeom prst="line">
            <a:avLst/>
          </a:prstGeom>
          <a:noFill/>
          <a:ln w="25400">
            <a:solidFill>
              <a:srgbClr val="FFFFFF"/>
            </a:solidFill>
            <a:round/>
            <a:headEnd/>
            <a:tailEnd/>
          </a:ln>
        </p:spPr>
        <p:txBody>
          <a:bodyPr/>
          <a:lstStyle/>
          <a:p>
            <a:endParaRPr lang="nl-NL"/>
          </a:p>
        </p:txBody>
      </p:sp>
      <p:sp>
        <p:nvSpPr>
          <p:cNvPr id="2194442" name="Line 14"/>
          <p:cNvSpPr>
            <a:spLocks noChangeShapeType="1"/>
          </p:cNvSpPr>
          <p:nvPr/>
        </p:nvSpPr>
        <p:spPr bwMode="auto">
          <a:xfrm>
            <a:off x="7577138" y="5911850"/>
            <a:ext cx="1587" cy="95250"/>
          </a:xfrm>
          <a:prstGeom prst="line">
            <a:avLst/>
          </a:prstGeom>
          <a:noFill/>
          <a:ln w="25400">
            <a:solidFill>
              <a:srgbClr val="FFFFFF"/>
            </a:solidFill>
            <a:round/>
            <a:headEnd/>
            <a:tailEnd/>
          </a:ln>
        </p:spPr>
        <p:txBody>
          <a:bodyPr/>
          <a:lstStyle/>
          <a:p>
            <a:endParaRPr lang="nl-NL"/>
          </a:p>
        </p:txBody>
      </p:sp>
      <p:sp>
        <p:nvSpPr>
          <p:cNvPr id="2194443" name="Rectangle 15"/>
          <p:cNvSpPr>
            <a:spLocks noChangeArrowheads="1"/>
          </p:cNvSpPr>
          <p:nvPr/>
        </p:nvSpPr>
        <p:spPr bwMode="auto">
          <a:xfrm>
            <a:off x="1314450"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0 </a:t>
            </a:r>
            <a:endParaRPr lang="en-US" sz="2400" b="0">
              <a:solidFill>
                <a:srgbClr val="FFFFFF"/>
              </a:solidFill>
            </a:endParaRPr>
          </a:p>
        </p:txBody>
      </p:sp>
      <p:sp>
        <p:nvSpPr>
          <p:cNvPr id="2194444" name="Rectangle 16"/>
          <p:cNvSpPr>
            <a:spLocks noChangeArrowheads="1"/>
          </p:cNvSpPr>
          <p:nvPr/>
        </p:nvSpPr>
        <p:spPr bwMode="auto">
          <a:xfrm>
            <a:off x="2554288"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1 </a:t>
            </a:r>
            <a:endParaRPr lang="en-US" sz="2400" b="0">
              <a:solidFill>
                <a:srgbClr val="FFFFFF"/>
              </a:solidFill>
            </a:endParaRPr>
          </a:p>
        </p:txBody>
      </p:sp>
      <p:sp>
        <p:nvSpPr>
          <p:cNvPr id="2194445" name="Rectangle 17"/>
          <p:cNvSpPr>
            <a:spLocks noChangeArrowheads="1"/>
          </p:cNvSpPr>
          <p:nvPr/>
        </p:nvSpPr>
        <p:spPr bwMode="auto">
          <a:xfrm>
            <a:off x="3794125"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2 </a:t>
            </a:r>
            <a:endParaRPr lang="en-US" sz="2400" b="0">
              <a:solidFill>
                <a:srgbClr val="FFFFFF"/>
              </a:solidFill>
            </a:endParaRPr>
          </a:p>
        </p:txBody>
      </p:sp>
      <p:sp>
        <p:nvSpPr>
          <p:cNvPr id="2194446" name="Rectangle 18"/>
          <p:cNvSpPr>
            <a:spLocks noChangeArrowheads="1"/>
          </p:cNvSpPr>
          <p:nvPr/>
        </p:nvSpPr>
        <p:spPr bwMode="auto">
          <a:xfrm>
            <a:off x="5033963"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3 </a:t>
            </a:r>
            <a:endParaRPr lang="en-US" sz="2400" b="0">
              <a:solidFill>
                <a:srgbClr val="FFFFFF"/>
              </a:solidFill>
            </a:endParaRPr>
          </a:p>
        </p:txBody>
      </p:sp>
      <p:sp>
        <p:nvSpPr>
          <p:cNvPr id="2194447" name="Rectangle 19"/>
          <p:cNvSpPr>
            <a:spLocks noChangeArrowheads="1"/>
          </p:cNvSpPr>
          <p:nvPr/>
        </p:nvSpPr>
        <p:spPr bwMode="auto">
          <a:xfrm>
            <a:off x="6273800"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4 </a:t>
            </a:r>
            <a:endParaRPr lang="en-US" sz="2400" b="0">
              <a:solidFill>
                <a:srgbClr val="FFFFFF"/>
              </a:solidFill>
            </a:endParaRPr>
          </a:p>
        </p:txBody>
      </p:sp>
      <p:sp>
        <p:nvSpPr>
          <p:cNvPr id="2194448" name="Rectangle 20"/>
          <p:cNvSpPr>
            <a:spLocks noChangeArrowheads="1"/>
          </p:cNvSpPr>
          <p:nvPr/>
        </p:nvSpPr>
        <p:spPr bwMode="auto">
          <a:xfrm>
            <a:off x="7513638" y="602773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5 </a:t>
            </a:r>
            <a:endParaRPr lang="en-US" sz="2400" b="0">
              <a:solidFill>
                <a:srgbClr val="FFFFFF"/>
              </a:solidFill>
            </a:endParaRPr>
          </a:p>
        </p:txBody>
      </p:sp>
      <p:sp>
        <p:nvSpPr>
          <p:cNvPr id="2194449" name="Rectangle 21"/>
          <p:cNvSpPr>
            <a:spLocks noChangeArrowheads="1"/>
          </p:cNvSpPr>
          <p:nvPr/>
        </p:nvSpPr>
        <p:spPr bwMode="auto">
          <a:xfrm>
            <a:off x="3644900" y="6357938"/>
            <a:ext cx="1931988"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rPr>
              <a:t>Years of follow-up </a:t>
            </a:r>
            <a:endParaRPr lang="en-US" sz="2400" b="0">
              <a:solidFill>
                <a:srgbClr val="FFFFFF"/>
              </a:solidFill>
            </a:endParaRPr>
          </a:p>
        </p:txBody>
      </p:sp>
      <p:sp>
        <p:nvSpPr>
          <p:cNvPr id="2194450" name="Line 22"/>
          <p:cNvSpPr>
            <a:spLocks noChangeShapeType="1"/>
          </p:cNvSpPr>
          <p:nvPr/>
        </p:nvSpPr>
        <p:spPr bwMode="auto">
          <a:xfrm flipH="1">
            <a:off x="1282700" y="5911850"/>
            <a:ext cx="95250" cy="1588"/>
          </a:xfrm>
          <a:prstGeom prst="line">
            <a:avLst/>
          </a:prstGeom>
          <a:noFill/>
          <a:ln w="25400">
            <a:solidFill>
              <a:srgbClr val="000000"/>
            </a:solidFill>
            <a:round/>
            <a:headEnd/>
            <a:tailEnd/>
          </a:ln>
        </p:spPr>
        <p:txBody>
          <a:bodyPr/>
          <a:lstStyle/>
          <a:p>
            <a:endParaRPr lang="nl-NL"/>
          </a:p>
        </p:txBody>
      </p:sp>
      <p:sp>
        <p:nvSpPr>
          <p:cNvPr id="2194451" name="Line 23"/>
          <p:cNvSpPr>
            <a:spLocks noChangeShapeType="1"/>
          </p:cNvSpPr>
          <p:nvPr/>
        </p:nvSpPr>
        <p:spPr bwMode="auto">
          <a:xfrm flipH="1">
            <a:off x="1282700" y="5026025"/>
            <a:ext cx="95250" cy="1588"/>
          </a:xfrm>
          <a:prstGeom prst="line">
            <a:avLst/>
          </a:prstGeom>
          <a:noFill/>
          <a:ln w="25400">
            <a:solidFill>
              <a:srgbClr val="FFFFFF"/>
            </a:solidFill>
            <a:round/>
            <a:headEnd/>
            <a:tailEnd/>
          </a:ln>
        </p:spPr>
        <p:txBody>
          <a:bodyPr/>
          <a:lstStyle/>
          <a:p>
            <a:endParaRPr lang="nl-NL"/>
          </a:p>
        </p:txBody>
      </p:sp>
      <p:sp>
        <p:nvSpPr>
          <p:cNvPr id="2194452" name="Line 24"/>
          <p:cNvSpPr>
            <a:spLocks noChangeShapeType="1"/>
          </p:cNvSpPr>
          <p:nvPr/>
        </p:nvSpPr>
        <p:spPr bwMode="auto">
          <a:xfrm flipH="1">
            <a:off x="1282700" y="4129088"/>
            <a:ext cx="95250" cy="1587"/>
          </a:xfrm>
          <a:prstGeom prst="line">
            <a:avLst/>
          </a:prstGeom>
          <a:noFill/>
          <a:ln w="25400">
            <a:solidFill>
              <a:srgbClr val="FFFFFF"/>
            </a:solidFill>
            <a:round/>
            <a:headEnd/>
            <a:tailEnd/>
          </a:ln>
        </p:spPr>
        <p:txBody>
          <a:bodyPr/>
          <a:lstStyle/>
          <a:p>
            <a:endParaRPr lang="nl-NL"/>
          </a:p>
        </p:txBody>
      </p:sp>
      <p:sp>
        <p:nvSpPr>
          <p:cNvPr id="2194453" name="Line 25"/>
          <p:cNvSpPr>
            <a:spLocks noChangeShapeType="1"/>
          </p:cNvSpPr>
          <p:nvPr/>
        </p:nvSpPr>
        <p:spPr bwMode="auto">
          <a:xfrm flipH="1">
            <a:off x="1282700" y="3243263"/>
            <a:ext cx="95250" cy="1587"/>
          </a:xfrm>
          <a:prstGeom prst="line">
            <a:avLst/>
          </a:prstGeom>
          <a:noFill/>
          <a:ln w="25400">
            <a:solidFill>
              <a:srgbClr val="FFFFFF"/>
            </a:solidFill>
            <a:round/>
            <a:headEnd/>
            <a:tailEnd/>
          </a:ln>
        </p:spPr>
        <p:txBody>
          <a:bodyPr/>
          <a:lstStyle/>
          <a:p>
            <a:endParaRPr lang="nl-NL"/>
          </a:p>
        </p:txBody>
      </p:sp>
      <p:sp>
        <p:nvSpPr>
          <p:cNvPr id="2194454" name="Line 26"/>
          <p:cNvSpPr>
            <a:spLocks noChangeShapeType="1"/>
          </p:cNvSpPr>
          <p:nvPr/>
        </p:nvSpPr>
        <p:spPr bwMode="auto">
          <a:xfrm flipH="1" flipV="1">
            <a:off x="1282700" y="2359025"/>
            <a:ext cx="88900" cy="3175"/>
          </a:xfrm>
          <a:prstGeom prst="line">
            <a:avLst/>
          </a:prstGeom>
          <a:noFill/>
          <a:ln w="25400">
            <a:solidFill>
              <a:srgbClr val="FFFFFF"/>
            </a:solidFill>
            <a:round/>
            <a:headEnd/>
            <a:tailEnd/>
          </a:ln>
        </p:spPr>
        <p:txBody>
          <a:bodyPr/>
          <a:lstStyle/>
          <a:p>
            <a:endParaRPr lang="nl-NL"/>
          </a:p>
        </p:txBody>
      </p:sp>
      <p:sp>
        <p:nvSpPr>
          <p:cNvPr id="2194455" name="Line 27"/>
          <p:cNvSpPr>
            <a:spLocks noChangeShapeType="1"/>
          </p:cNvSpPr>
          <p:nvPr/>
        </p:nvSpPr>
        <p:spPr bwMode="auto">
          <a:xfrm flipH="1">
            <a:off x="1282700" y="1471613"/>
            <a:ext cx="95250" cy="1587"/>
          </a:xfrm>
          <a:prstGeom prst="line">
            <a:avLst/>
          </a:prstGeom>
          <a:noFill/>
          <a:ln w="25400">
            <a:solidFill>
              <a:srgbClr val="000000"/>
            </a:solidFill>
            <a:round/>
            <a:headEnd/>
            <a:tailEnd/>
          </a:ln>
        </p:spPr>
        <p:txBody>
          <a:bodyPr/>
          <a:lstStyle/>
          <a:p>
            <a:endParaRPr lang="nl-NL"/>
          </a:p>
        </p:txBody>
      </p:sp>
      <p:sp>
        <p:nvSpPr>
          <p:cNvPr id="2194456" name="Rectangle 28"/>
          <p:cNvSpPr>
            <a:spLocks noChangeArrowheads="1"/>
          </p:cNvSpPr>
          <p:nvPr/>
        </p:nvSpPr>
        <p:spPr bwMode="auto">
          <a:xfrm>
            <a:off x="1057275" y="5764213"/>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0 </a:t>
            </a:r>
            <a:endParaRPr lang="en-US" sz="2400" b="0">
              <a:solidFill>
                <a:srgbClr val="FFFFFF"/>
              </a:solidFill>
            </a:endParaRPr>
          </a:p>
        </p:txBody>
      </p:sp>
      <p:sp>
        <p:nvSpPr>
          <p:cNvPr id="2194457" name="Rectangle 29"/>
          <p:cNvSpPr>
            <a:spLocks noChangeArrowheads="1"/>
          </p:cNvSpPr>
          <p:nvPr/>
        </p:nvSpPr>
        <p:spPr bwMode="auto">
          <a:xfrm>
            <a:off x="1057275" y="4878388"/>
            <a:ext cx="16827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5 </a:t>
            </a:r>
            <a:endParaRPr lang="en-US" sz="2400" b="0">
              <a:solidFill>
                <a:srgbClr val="FFFFFF"/>
              </a:solidFill>
            </a:endParaRPr>
          </a:p>
        </p:txBody>
      </p:sp>
      <p:sp>
        <p:nvSpPr>
          <p:cNvPr id="2194458" name="Rectangle 30"/>
          <p:cNvSpPr>
            <a:spLocks noChangeArrowheads="1"/>
          </p:cNvSpPr>
          <p:nvPr/>
        </p:nvSpPr>
        <p:spPr bwMode="auto">
          <a:xfrm>
            <a:off x="962025" y="3981450"/>
            <a:ext cx="28416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10 </a:t>
            </a:r>
            <a:endParaRPr lang="en-US" sz="2400" b="0">
              <a:solidFill>
                <a:srgbClr val="FFFFFF"/>
              </a:solidFill>
            </a:endParaRPr>
          </a:p>
        </p:txBody>
      </p:sp>
      <p:sp>
        <p:nvSpPr>
          <p:cNvPr id="2194459" name="Rectangle 31"/>
          <p:cNvSpPr>
            <a:spLocks noChangeArrowheads="1"/>
          </p:cNvSpPr>
          <p:nvPr/>
        </p:nvSpPr>
        <p:spPr bwMode="auto">
          <a:xfrm>
            <a:off x="962025" y="3095625"/>
            <a:ext cx="28416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15 </a:t>
            </a:r>
            <a:endParaRPr lang="en-US" sz="2400" b="0">
              <a:solidFill>
                <a:srgbClr val="FFFFFF"/>
              </a:solidFill>
            </a:endParaRPr>
          </a:p>
        </p:txBody>
      </p:sp>
      <p:sp>
        <p:nvSpPr>
          <p:cNvPr id="2194460" name="Rectangle 32"/>
          <p:cNvSpPr>
            <a:spLocks noChangeArrowheads="1"/>
          </p:cNvSpPr>
          <p:nvPr/>
        </p:nvSpPr>
        <p:spPr bwMode="auto">
          <a:xfrm>
            <a:off x="962025" y="2209800"/>
            <a:ext cx="28416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rPr>
              <a:t>20 </a:t>
            </a:r>
            <a:endParaRPr lang="en-US" sz="2400" b="0">
              <a:solidFill>
                <a:srgbClr val="FFFFFF"/>
              </a:solidFill>
            </a:endParaRPr>
          </a:p>
        </p:txBody>
      </p:sp>
      <p:sp>
        <p:nvSpPr>
          <p:cNvPr id="2194461" name="Rectangle 33"/>
          <p:cNvSpPr>
            <a:spLocks noChangeArrowheads="1"/>
          </p:cNvSpPr>
          <p:nvPr/>
        </p:nvSpPr>
        <p:spPr bwMode="auto">
          <a:xfrm>
            <a:off x="962025" y="1323975"/>
            <a:ext cx="287338" cy="369888"/>
          </a:xfrm>
          <a:prstGeom prst="rect">
            <a:avLst/>
          </a:prstGeom>
          <a:noFill/>
          <a:ln w="9525">
            <a:noFill/>
            <a:miter lim="800000"/>
            <a:headEnd/>
            <a:tailEnd/>
          </a:ln>
        </p:spPr>
        <p:txBody>
          <a:bodyPr wrap="none" lIns="0" tIns="0" rIns="0" bIns="0">
            <a:spAutoFit/>
          </a:bodyPr>
          <a:lstStyle/>
          <a:p>
            <a:pPr eaLnBrk="1" hangingPunct="1"/>
            <a:r>
              <a:rPr lang="en-US" sz="1800" b="0">
                <a:solidFill>
                  <a:srgbClr val="000000"/>
                </a:solidFill>
                <a:latin typeface="Calibri" pitchFamily="34" charset="0"/>
              </a:rPr>
              <a:t>25 </a:t>
            </a:r>
            <a:endParaRPr lang="en-US" sz="2400" b="0">
              <a:solidFill>
                <a:schemeClr val="tx1"/>
              </a:solidFill>
            </a:endParaRPr>
          </a:p>
        </p:txBody>
      </p:sp>
      <p:sp>
        <p:nvSpPr>
          <p:cNvPr id="2194462" name="Rectangle 34"/>
          <p:cNvSpPr>
            <a:spLocks noChangeArrowheads="1"/>
          </p:cNvSpPr>
          <p:nvPr/>
        </p:nvSpPr>
        <p:spPr bwMode="auto">
          <a:xfrm rot="-5400000">
            <a:off x="-977106" y="3532982"/>
            <a:ext cx="3189287"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rPr>
              <a:t>Proportion suffering event (%) </a:t>
            </a:r>
            <a:endParaRPr lang="en-US" sz="2400" b="0">
              <a:solidFill>
                <a:srgbClr val="FFFFFF"/>
              </a:solidFill>
            </a:endParaRPr>
          </a:p>
        </p:txBody>
      </p:sp>
      <p:sp>
        <p:nvSpPr>
          <p:cNvPr id="1059" name="Freeform 35"/>
          <p:cNvSpPr>
            <a:spLocks/>
          </p:cNvSpPr>
          <p:nvPr/>
        </p:nvSpPr>
        <p:spPr bwMode="auto">
          <a:xfrm>
            <a:off x="1377950" y="3084513"/>
            <a:ext cx="6210300" cy="2827337"/>
          </a:xfrm>
          <a:custGeom>
            <a:avLst/>
            <a:gdLst>
              <a:gd name="T0" fmla="*/ 42863 w 3912"/>
              <a:gd name="T1" fmla="*/ 2795587 h 1781"/>
              <a:gd name="T2" fmla="*/ 119063 w 3912"/>
              <a:gd name="T3" fmla="*/ 2752725 h 1781"/>
              <a:gd name="T4" fmla="*/ 160338 w 3912"/>
              <a:gd name="T5" fmla="*/ 2711450 h 1781"/>
              <a:gd name="T6" fmla="*/ 225425 w 3912"/>
              <a:gd name="T7" fmla="*/ 2679700 h 1781"/>
              <a:gd name="T8" fmla="*/ 268288 w 3912"/>
              <a:gd name="T9" fmla="*/ 2636837 h 1781"/>
              <a:gd name="T10" fmla="*/ 354013 w 3912"/>
              <a:gd name="T11" fmla="*/ 2605087 h 1781"/>
              <a:gd name="T12" fmla="*/ 406400 w 3912"/>
              <a:gd name="T13" fmla="*/ 2541587 h 1781"/>
              <a:gd name="T14" fmla="*/ 492125 w 3912"/>
              <a:gd name="T15" fmla="*/ 2511425 h 1781"/>
              <a:gd name="T16" fmla="*/ 566738 w 3912"/>
              <a:gd name="T17" fmla="*/ 2479675 h 1781"/>
              <a:gd name="T18" fmla="*/ 652463 w 3912"/>
              <a:gd name="T19" fmla="*/ 2436812 h 1781"/>
              <a:gd name="T20" fmla="*/ 717550 w 3912"/>
              <a:gd name="T21" fmla="*/ 2393950 h 1781"/>
              <a:gd name="T22" fmla="*/ 792162 w 3912"/>
              <a:gd name="T23" fmla="*/ 2352675 h 1781"/>
              <a:gd name="T24" fmla="*/ 898525 w 3912"/>
              <a:gd name="T25" fmla="*/ 2320925 h 1781"/>
              <a:gd name="T26" fmla="*/ 995363 w 3912"/>
              <a:gd name="T27" fmla="*/ 2278062 h 1781"/>
              <a:gd name="T28" fmla="*/ 1112838 w 3912"/>
              <a:gd name="T29" fmla="*/ 2236787 h 1781"/>
              <a:gd name="T30" fmla="*/ 1176338 w 3912"/>
              <a:gd name="T31" fmla="*/ 2184400 h 1781"/>
              <a:gd name="T32" fmla="*/ 1262063 w 3912"/>
              <a:gd name="T33" fmla="*/ 2130425 h 1781"/>
              <a:gd name="T34" fmla="*/ 1304925 w 3912"/>
              <a:gd name="T35" fmla="*/ 2089150 h 1781"/>
              <a:gd name="T36" fmla="*/ 1368425 w 3912"/>
              <a:gd name="T37" fmla="*/ 2036762 h 1781"/>
              <a:gd name="T38" fmla="*/ 1422400 w 3912"/>
              <a:gd name="T39" fmla="*/ 1993900 h 1781"/>
              <a:gd name="T40" fmla="*/ 1539875 w 3912"/>
              <a:gd name="T41" fmla="*/ 1941512 h 1781"/>
              <a:gd name="T42" fmla="*/ 1646238 w 3912"/>
              <a:gd name="T43" fmla="*/ 1909762 h 1781"/>
              <a:gd name="T44" fmla="*/ 1774825 w 3912"/>
              <a:gd name="T45" fmla="*/ 1866900 h 1781"/>
              <a:gd name="T46" fmla="*/ 1881188 w 3912"/>
              <a:gd name="T47" fmla="*/ 1835150 h 1781"/>
              <a:gd name="T48" fmla="*/ 1978025 w 3912"/>
              <a:gd name="T49" fmla="*/ 1782762 h 1781"/>
              <a:gd name="T50" fmla="*/ 2032000 w 3912"/>
              <a:gd name="T51" fmla="*/ 1751012 h 1781"/>
              <a:gd name="T52" fmla="*/ 2127250 w 3912"/>
              <a:gd name="T53" fmla="*/ 1698625 h 1781"/>
              <a:gd name="T54" fmla="*/ 2266950 w 3912"/>
              <a:gd name="T55" fmla="*/ 1666875 h 1781"/>
              <a:gd name="T56" fmla="*/ 2330450 w 3912"/>
              <a:gd name="T57" fmla="*/ 1624012 h 1781"/>
              <a:gd name="T58" fmla="*/ 2447925 w 3912"/>
              <a:gd name="T59" fmla="*/ 1582737 h 1781"/>
              <a:gd name="T60" fmla="*/ 2544763 w 3912"/>
              <a:gd name="T61" fmla="*/ 1539875 h 1781"/>
              <a:gd name="T62" fmla="*/ 2673350 w 3912"/>
              <a:gd name="T63" fmla="*/ 1508125 h 1781"/>
              <a:gd name="T64" fmla="*/ 2725738 w 3912"/>
              <a:gd name="T65" fmla="*/ 1455737 h 1781"/>
              <a:gd name="T66" fmla="*/ 2811463 w 3912"/>
              <a:gd name="T67" fmla="*/ 1414462 h 1781"/>
              <a:gd name="T68" fmla="*/ 2897188 w 3912"/>
              <a:gd name="T69" fmla="*/ 1371600 h 1781"/>
              <a:gd name="T70" fmla="*/ 2971800 w 3912"/>
              <a:gd name="T71" fmla="*/ 1328737 h 1781"/>
              <a:gd name="T72" fmla="*/ 3046413 w 3912"/>
              <a:gd name="T73" fmla="*/ 1287462 h 1781"/>
              <a:gd name="T74" fmla="*/ 3195637 w 3912"/>
              <a:gd name="T75" fmla="*/ 1244600 h 1781"/>
              <a:gd name="T76" fmla="*/ 3303588 w 3912"/>
              <a:gd name="T77" fmla="*/ 1192212 h 1781"/>
              <a:gd name="T78" fmla="*/ 3398838 w 3912"/>
              <a:gd name="T79" fmla="*/ 1150937 h 1781"/>
              <a:gd name="T80" fmla="*/ 3473451 w 3912"/>
              <a:gd name="T81" fmla="*/ 1108075 h 1781"/>
              <a:gd name="T82" fmla="*/ 3559176 w 3912"/>
              <a:gd name="T83" fmla="*/ 1044575 h 1781"/>
              <a:gd name="T84" fmla="*/ 3624263 w 3912"/>
              <a:gd name="T85" fmla="*/ 981075 h 1781"/>
              <a:gd name="T86" fmla="*/ 3719513 w 3912"/>
              <a:gd name="T87" fmla="*/ 949325 h 1781"/>
              <a:gd name="T88" fmla="*/ 3848101 w 3912"/>
              <a:gd name="T89" fmla="*/ 896937 h 1781"/>
              <a:gd name="T90" fmla="*/ 4030663 w 3912"/>
              <a:gd name="T91" fmla="*/ 855663 h 1781"/>
              <a:gd name="T92" fmla="*/ 4211638 w 3912"/>
              <a:gd name="T93" fmla="*/ 801687 h 1781"/>
              <a:gd name="T94" fmla="*/ 4392613 w 3912"/>
              <a:gd name="T95" fmla="*/ 769937 h 1781"/>
              <a:gd name="T96" fmla="*/ 4489450 w 3912"/>
              <a:gd name="T97" fmla="*/ 717550 h 1781"/>
              <a:gd name="T98" fmla="*/ 4606925 w 3912"/>
              <a:gd name="T99" fmla="*/ 665162 h 1781"/>
              <a:gd name="T100" fmla="*/ 4670425 w 3912"/>
              <a:gd name="T101" fmla="*/ 612775 h 1781"/>
              <a:gd name="T102" fmla="*/ 4789488 w 3912"/>
              <a:gd name="T103" fmla="*/ 581025 h 1781"/>
              <a:gd name="T104" fmla="*/ 4895850 w 3912"/>
              <a:gd name="T105" fmla="*/ 528637 h 1781"/>
              <a:gd name="T106" fmla="*/ 5087938 w 3912"/>
              <a:gd name="T107" fmla="*/ 474662 h 1781"/>
              <a:gd name="T108" fmla="*/ 5227638 w 3912"/>
              <a:gd name="T109" fmla="*/ 422275 h 1781"/>
              <a:gd name="T110" fmla="*/ 5429250 w 3912"/>
              <a:gd name="T111" fmla="*/ 358775 h 1781"/>
              <a:gd name="T112" fmla="*/ 5557838 w 3912"/>
              <a:gd name="T113" fmla="*/ 285750 h 1781"/>
              <a:gd name="T114" fmla="*/ 5708650 w 3912"/>
              <a:gd name="T115" fmla="*/ 201612 h 1781"/>
              <a:gd name="T116" fmla="*/ 5943600 w 3912"/>
              <a:gd name="T117" fmla="*/ 127000 h 1781"/>
              <a:gd name="T118" fmla="*/ 6135688 w 3912"/>
              <a:gd name="T119" fmla="*/ 42862 h 1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12"/>
              <a:gd name="T181" fmla="*/ 0 h 1781"/>
              <a:gd name="T182" fmla="*/ 3912 w 3912"/>
              <a:gd name="T183" fmla="*/ 1781 h 1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12" h="1781">
                <a:moveTo>
                  <a:pt x="0" y="1781"/>
                </a:moveTo>
                <a:lnTo>
                  <a:pt x="0" y="1781"/>
                </a:lnTo>
                <a:lnTo>
                  <a:pt x="0" y="1774"/>
                </a:lnTo>
                <a:lnTo>
                  <a:pt x="7" y="1774"/>
                </a:lnTo>
                <a:lnTo>
                  <a:pt x="14" y="1774"/>
                </a:lnTo>
                <a:lnTo>
                  <a:pt x="14" y="1768"/>
                </a:lnTo>
                <a:lnTo>
                  <a:pt x="21" y="1768"/>
                </a:lnTo>
                <a:lnTo>
                  <a:pt x="21" y="1761"/>
                </a:lnTo>
                <a:lnTo>
                  <a:pt x="27" y="1761"/>
                </a:lnTo>
                <a:lnTo>
                  <a:pt x="27" y="1754"/>
                </a:lnTo>
                <a:lnTo>
                  <a:pt x="34" y="1754"/>
                </a:lnTo>
                <a:lnTo>
                  <a:pt x="41" y="1754"/>
                </a:lnTo>
                <a:lnTo>
                  <a:pt x="48" y="1754"/>
                </a:lnTo>
                <a:lnTo>
                  <a:pt x="48" y="1748"/>
                </a:lnTo>
                <a:lnTo>
                  <a:pt x="54" y="1748"/>
                </a:lnTo>
                <a:lnTo>
                  <a:pt x="68" y="1748"/>
                </a:lnTo>
                <a:lnTo>
                  <a:pt x="68" y="1741"/>
                </a:lnTo>
                <a:lnTo>
                  <a:pt x="68" y="1734"/>
                </a:lnTo>
                <a:lnTo>
                  <a:pt x="75" y="1734"/>
                </a:lnTo>
                <a:lnTo>
                  <a:pt x="75" y="1728"/>
                </a:lnTo>
                <a:lnTo>
                  <a:pt x="81" y="1728"/>
                </a:lnTo>
                <a:lnTo>
                  <a:pt x="88" y="1728"/>
                </a:lnTo>
                <a:lnTo>
                  <a:pt x="88" y="1721"/>
                </a:lnTo>
                <a:lnTo>
                  <a:pt x="95" y="1721"/>
                </a:lnTo>
                <a:lnTo>
                  <a:pt x="95" y="1714"/>
                </a:lnTo>
                <a:lnTo>
                  <a:pt x="101" y="1714"/>
                </a:lnTo>
                <a:lnTo>
                  <a:pt x="101" y="1708"/>
                </a:lnTo>
                <a:lnTo>
                  <a:pt x="108" y="1708"/>
                </a:lnTo>
                <a:lnTo>
                  <a:pt x="108" y="1701"/>
                </a:lnTo>
                <a:lnTo>
                  <a:pt x="115" y="1701"/>
                </a:lnTo>
                <a:lnTo>
                  <a:pt x="135" y="1701"/>
                </a:lnTo>
                <a:lnTo>
                  <a:pt x="135" y="1695"/>
                </a:lnTo>
                <a:lnTo>
                  <a:pt x="135" y="1688"/>
                </a:lnTo>
                <a:lnTo>
                  <a:pt x="142" y="1688"/>
                </a:lnTo>
                <a:lnTo>
                  <a:pt x="149" y="1688"/>
                </a:lnTo>
                <a:lnTo>
                  <a:pt x="149" y="1681"/>
                </a:lnTo>
                <a:lnTo>
                  <a:pt x="155" y="1681"/>
                </a:lnTo>
                <a:lnTo>
                  <a:pt x="155" y="1675"/>
                </a:lnTo>
                <a:lnTo>
                  <a:pt x="162" y="1675"/>
                </a:lnTo>
                <a:lnTo>
                  <a:pt x="162" y="1668"/>
                </a:lnTo>
                <a:lnTo>
                  <a:pt x="169" y="1668"/>
                </a:lnTo>
                <a:lnTo>
                  <a:pt x="169" y="1661"/>
                </a:lnTo>
                <a:lnTo>
                  <a:pt x="176" y="1661"/>
                </a:lnTo>
                <a:lnTo>
                  <a:pt x="182" y="1661"/>
                </a:lnTo>
                <a:lnTo>
                  <a:pt x="182" y="1655"/>
                </a:lnTo>
                <a:lnTo>
                  <a:pt x="189" y="1655"/>
                </a:lnTo>
                <a:lnTo>
                  <a:pt x="189" y="1648"/>
                </a:lnTo>
                <a:lnTo>
                  <a:pt x="202" y="1648"/>
                </a:lnTo>
                <a:lnTo>
                  <a:pt x="202" y="1641"/>
                </a:lnTo>
                <a:lnTo>
                  <a:pt x="209" y="1641"/>
                </a:lnTo>
                <a:lnTo>
                  <a:pt x="216" y="1641"/>
                </a:lnTo>
                <a:lnTo>
                  <a:pt x="223" y="1641"/>
                </a:lnTo>
                <a:lnTo>
                  <a:pt x="223" y="1635"/>
                </a:lnTo>
                <a:lnTo>
                  <a:pt x="229" y="1635"/>
                </a:lnTo>
                <a:lnTo>
                  <a:pt x="229" y="1628"/>
                </a:lnTo>
                <a:lnTo>
                  <a:pt x="229" y="1621"/>
                </a:lnTo>
                <a:lnTo>
                  <a:pt x="236" y="1621"/>
                </a:lnTo>
                <a:lnTo>
                  <a:pt x="243" y="1621"/>
                </a:lnTo>
                <a:lnTo>
                  <a:pt x="250" y="1621"/>
                </a:lnTo>
                <a:lnTo>
                  <a:pt x="250" y="1615"/>
                </a:lnTo>
                <a:lnTo>
                  <a:pt x="250" y="1608"/>
                </a:lnTo>
                <a:lnTo>
                  <a:pt x="256" y="1608"/>
                </a:lnTo>
                <a:lnTo>
                  <a:pt x="256" y="1601"/>
                </a:lnTo>
                <a:lnTo>
                  <a:pt x="263" y="1601"/>
                </a:lnTo>
                <a:lnTo>
                  <a:pt x="263" y="1595"/>
                </a:lnTo>
                <a:lnTo>
                  <a:pt x="276" y="1595"/>
                </a:lnTo>
                <a:lnTo>
                  <a:pt x="283" y="1595"/>
                </a:lnTo>
                <a:lnTo>
                  <a:pt x="297" y="1595"/>
                </a:lnTo>
                <a:lnTo>
                  <a:pt x="297" y="1588"/>
                </a:lnTo>
                <a:lnTo>
                  <a:pt x="297" y="1582"/>
                </a:lnTo>
                <a:lnTo>
                  <a:pt x="303" y="1582"/>
                </a:lnTo>
                <a:lnTo>
                  <a:pt x="310" y="1582"/>
                </a:lnTo>
                <a:lnTo>
                  <a:pt x="310" y="1575"/>
                </a:lnTo>
                <a:lnTo>
                  <a:pt x="324" y="1575"/>
                </a:lnTo>
                <a:lnTo>
                  <a:pt x="330" y="1575"/>
                </a:lnTo>
                <a:lnTo>
                  <a:pt x="330" y="1568"/>
                </a:lnTo>
                <a:lnTo>
                  <a:pt x="337" y="1568"/>
                </a:lnTo>
                <a:lnTo>
                  <a:pt x="344" y="1568"/>
                </a:lnTo>
                <a:lnTo>
                  <a:pt x="351" y="1568"/>
                </a:lnTo>
                <a:lnTo>
                  <a:pt x="351" y="1562"/>
                </a:lnTo>
                <a:lnTo>
                  <a:pt x="357" y="1562"/>
                </a:lnTo>
                <a:lnTo>
                  <a:pt x="357" y="1555"/>
                </a:lnTo>
                <a:lnTo>
                  <a:pt x="371" y="1555"/>
                </a:lnTo>
                <a:lnTo>
                  <a:pt x="371" y="1548"/>
                </a:lnTo>
                <a:lnTo>
                  <a:pt x="377" y="1548"/>
                </a:lnTo>
                <a:lnTo>
                  <a:pt x="384" y="1548"/>
                </a:lnTo>
                <a:lnTo>
                  <a:pt x="391" y="1548"/>
                </a:lnTo>
                <a:lnTo>
                  <a:pt x="391" y="1542"/>
                </a:lnTo>
                <a:lnTo>
                  <a:pt x="398" y="1542"/>
                </a:lnTo>
                <a:lnTo>
                  <a:pt x="404" y="1542"/>
                </a:lnTo>
                <a:lnTo>
                  <a:pt x="404" y="1535"/>
                </a:lnTo>
                <a:lnTo>
                  <a:pt x="411" y="1535"/>
                </a:lnTo>
                <a:lnTo>
                  <a:pt x="418" y="1535"/>
                </a:lnTo>
                <a:lnTo>
                  <a:pt x="425" y="1535"/>
                </a:lnTo>
                <a:lnTo>
                  <a:pt x="425" y="1528"/>
                </a:lnTo>
                <a:lnTo>
                  <a:pt x="431" y="1528"/>
                </a:lnTo>
                <a:lnTo>
                  <a:pt x="431" y="1522"/>
                </a:lnTo>
                <a:lnTo>
                  <a:pt x="438" y="1522"/>
                </a:lnTo>
                <a:lnTo>
                  <a:pt x="438" y="1515"/>
                </a:lnTo>
                <a:lnTo>
                  <a:pt x="438" y="1508"/>
                </a:lnTo>
                <a:lnTo>
                  <a:pt x="452" y="1508"/>
                </a:lnTo>
                <a:lnTo>
                  <a:pt x="458" y="1508"/>
                </a:lnTo>
                <a:lnTo>
                  <a:pt x="458" y="1502"/>
                </a:lnTo>
                <a:lnTo>
                  <a:pt x="478" y="1502"/>
                </a:lnTo>
                <a:lnTo>
                  <a:pt x="478" y="1495"/>
                </a:lnTo>
                <a:lnTo>
                  <a:pt x="492" y="1495"/>
                </a:lnTo>
                <a:lnTo>
                  <a:pt x="492" y="1489"/>
                </a:lnTo>
                <a:lnTo>
                  <a:pt x="492" y="1482"/>
                </a:lnTo>
                <a:lnTo>
                  <a:pt x="499" y="1482"/>
                </a:lnTo>
                <a:lnTo>
                  <a:pt x="505" y="1482"/>
                </a:lnTo>
                <a:lnTo>
                  <a:pt x="505" y="1475"/>
                </a:lnTo>
                <a:lnTo>
                  <a:pt x="519" y="1475"/>
                </a:lnTo>
                <a:lnTo>
                  <a:pt x="532" y="1475"/>
                </a:lnTo>
                <a:lnTo>
                  <a:pt x="532" y="1469"/>
                </a:lnTo>
                <a:lnTo>
                  <a:pt x="546" y="1469"/>
                </a:lnTo>
                <a:lnTo>
                  <a:pt x="553" y="1469"/>
                </a:lnTo>
                <a:lnTo>
                  <a:pt x="553" y="1462"/>
                </a:lnTo>
                <a:lnTo>
                  <a:pt x="559" y="1462"/>
                </a:lnTo>
                <a:lnTo>
                  <a:pt x="566" y="1462"/>
                </a:lnTo>
                <a:lnTo>
                  <a:pt x="573" y="1462"/>
                </a:lnTo>
                <a:lnTo>
                  <a:pt x="573" y="1455"/>
                </a:lnTo>
                <a:lnTo>
                  <a:pt x="573" y="1449"/>
                </a:lnTo>
                <a:lnTo>
                  <a:pt x="579" y="1449"/>
                </a:lnTo>
                <a:lnTo>
                  <a:pt x="579" y="1442"/>
                </a:lnTo>
                <a:lnTo>
                  <a:pt x="593" y="1442"/>
                </a:lnTo>
                <a:lnTo>
                  <a:pt x="613" y="1442"/>
                </a:lnTo>
                <a:lnTo>
                  <a:pt x="613" y="1435"/>
                </a:lnTo>
                <a:lnTo>
                  <a:pt x="620" y="1435"/>
                </a:lnTo>
                <a:lnTo>
                  <a:pt x="627" y="1435"/>
                </a:lnTo>
                <a:lnTo>
                  <a:pt x="627" y="1429"/>
                </a:lnTo>
                <a:lnTo>
                  <a:pt x="633" y="1429"/>
                </a:lnTo>
                <a:lnTo>
                  <a:pt x="640" y="1429"/>
                </a:lnTo>
                <a:lnTo>
                  <a:pt x="640" y="1422"/>
                </a:lnTo>
                <a:lnTo>
                  <a:pt x="647" y="1422"/>
                </a:lnTo>
                <a:lnTo>
                  <a:pt x="653" y="1422"/>
                </a:lnTo>
                <a:lnTo>
                  <a:pt x="667" y="1422"/>
                </a:lnTo>
                <a:lnTo>
                  <a:pt x="667" y="1415"/>
                </a:lnTo>
                <a:lnTo>
                  <a:pt x="674" y="1415"/>
                </a:lnTo>
                <a:lnTo>
                  <a:pt x="694" y="1415"/>
                </a:lnTo>
                <a:lnTo>
                  <a:pt x="694" y="1409"/>
                </a:lnTo>
                <a:lnTo>
                  <a:pt x="701" y="1409"/>
                </a:lnTo>
                <a:lnTo>
                  <a:pt x="701" y="1402"/>
                </a:lnTo>
                <a:lnTo>
                  <a:pt x="714" y="1402"/>
                </a:lnTo>
                <a:lnTo>
                  <a:pt x="714" y="1396"/>
                </a:lnTo>
                <a:lnTo>
                  <a:pt x="721" y="1396"/>
                </a:lnTo>
                <a:lnTo>
                  <a:pt x="728" y="1396"/>
                </a:lnTo>
                <a:lnTo>
                  <a:pt x="728" y="1389"/>
                </a:lnTo>
                <a:lnTo>
                  <a:pt x="734" y="1389"/>
                </a:lnTo>
                <a:lnTo>
                  <a:pt x="734" y="1382"/>
                </a:lnTo>
                <a:lnTo>
                  <a:pt x="741" y="1382"/>
                </a:lnTo>
                <a:lnTo>
                  <a:pt x="741" y="1376"/>
                </a:lnTo>
                <a:lnTo>
                  <a:pt x="748" y="1376"/>
                </a:lnTo>
                <a:lnTo>
                  <a:pt x="748" y="1369"/>
                </a:lnTo>
                <a:lnTo>
                  <a:pt x="754" y="1369"/>
                </a:lnTo>
                <a:lnTo>
                  <a:pt x="754" y="1362"/>
                </a:lnTo>
                <a:lnTo>
                  <a:pt x="761" y="1362"/>
                </a:lnTo>
                <a:lnTo>
                  <a:pt x="761" y="1356"/>
                </a:lnTo>
                <a:lnTo>
                  <a:pt x="775" y="1356"/>
                </a:lnTo>
                <a:lnTo>
                  <a:pt x="788" y="1356"/>
                </a:lnTo>
                <a:lnTo>
                  <a:pt x="788" y="1349"/>
                </a:lnTo>
                <a:lnTo>
                  <a:pt x="795" y="1349"/>
                </a:lnTo>
                <a:lnTo>
                  <a:pt x="795" y="1342"/>
                </a:lnTo>
                <a:lnTo>
                  <a:pt x="802" y="1342"/>
                </a:lnTo>
                <a:lnTo>
                  <a:pt x="802" y="1336"/>
                </a:lnTo>
                <a:lnTo>
                  <a:pt x="808" y="1336"/>
                </a:lnTo>
                <a:lnTo>
                  <a:pt x="808" y="1329"/>
                </a:lnTo>
                <a:lnTo>
                  <a:pt x="808" y="1322"/>
                </a:lnTo>
                <a:lnTo>
                  <a:pt x="815" y="1322"/>
                </a:lnTo>
                <a:lnTo>
                  <a:pt x="815" y="1316"/>
                </a:lnTo>
                <a:lnTo>
                  <a:pt x="822" y="1316"/>
                </a:lnTo>
                <a:lnTo>
                  <a:pt x="822" y="1309"/>
                </a:lnTo>
                <a:lnTo>
                  <a:pt x="829" y="1309"/>
                </a:lnTo>
                <a:lnTo>
                  <a:pt x="835" y="1309"/>
                </a:lnTo>
                <a:lnTo>
                  <a:pt x="835" y="1303"/>
                </a:lnTo>
                <a:lnTo>
                  <a:pt x="842" y="1303"/>
                </a:lnTo>
                <a:lnTo>
                  <a:pt x="842" y="1296"/>
                </a:lnTo>
                <a:lnTo>
                  <a:pt x="849" y="1296"/>
                </a:lnTo>
                <a:lnTo>
                  <a:pt x="849" y="1289"/>
                </a:lnTo>
                <a:lnTo>
                  <a:pt x="855" y="1289"/>
                </a:lnTo>
                <a:lnTo>
                  <a:pt x="855" y="1283"/>
                </a:lnTo>
                <a:lnTo>
                  <a:pt x="862" y="1283"/>
                </a:lnTo>
                <a:lnTo>
                  <a:pt x="862" y="1276"/>
                </a:lnTo>
                <a:lnTo>
                  <a:pt x="869" y="1276"/>
                </a:lnTo>
                <a:lnTo>
                  <a:pt x="869" y="1269"/>
                </a:lnTo>
                <a:lnTo>
                  <a:pt x="876" y="1269"/>
                </a:lnTo>
                <a:lnTo>
                  <a:pt x="876" y="1263"/>
                </a:lnTo>
                <a:lnTo>
                  <a:pt x="882" y="1263"/>
                </a:lnTo>
                <a:lnTo>
                  <a:pt x="889" y="1263"/>
                </a:lnTo>
                <a:lnTo>
                  <a:pt x="889" y="1256"/>
                </a:lnTo>
                <a:lnTo>
                  <a:pt x="896" y="1256"/>
                </a:lnTo>
                <a:lnTo>
                  <a:pt x="896" y="1249"/>
                </a:lnTo>
                <a:lnTo>
                  <a:pt x="896" y="1243"/>
                </a:lnTo>
                <a:lnTo>
                  <a:pt x="909" y="1243"/>
                </a:lnTo>
                <a:lnTo>
                  <a:pt x="909" y="1236"/>
                </a:lnTo>
                <a:lnTo>
                  <a:pt x="943" y="1236"/>
                </a:lnTo>
                <a:lnTo>
                  <a:pt x="943" y="1229"/>
                </a:lnTo>
                <a:lnTo>
                  <a:pt x="950" y="1229"/>
                </a:lnTo>
                <a:lnTo>
                  <a:pt x="963" y="1229"/>
                </a:lnTo>
                <a:lnTo>
                  <a:pt x="963" y="1223"/>
                </a:lnTo>
                <a:lnTo>
                  <a:pt x="970" y="1223"/>
                </a:lnTo>
                <a:lnTo>
                  <a:pt x="983" y="1223"/>
                </a:lnTo>
                <a:lnTo>
                  <a:pt x="983" y="1216"/>
                </a:lnTo>
                <a:lnTo>
                  <a:pt x="997" y="1216"/>
                </a:lnTo>
                <a:lnTo>
                  <a:pt x="1004" y="1216"/>
                </a:lnTo>
                <a:lnTo>
                  <a:pt x="1017" y="1216"/>
                </a:lnTo>
                <a:lnTo>
                  <a:pt x="1017" y="1210"/>
                </a:lnTo>
                <a:lnTo>
                  <a:pt x="1024" y="1210"/>
                </a:lnTo>
                <a:lnTo>
                  <a:pt x="1024" y="1203"/>
                </a:lnTo>
                <a:lnTo>
                  <a:pt x="1031" y="1203"/>
                </a:lnTo>
                <a:lnTo>
                  <a:pt x="1037" y="1203"/>
                </a:lnTo>
                <a:lnTo>
                  <a:pt x="1037" y="1196"/>
                </a:lnTo>
                <a:lnTo>
                  <a:pt x="1051" y="1196"/>
                </a:lnTo>
                <a:lnTo>
                  <a:pt x="1057" y="1196"/>
                </a:lnTo>
                <a:lnTo>
                  <a:pt x="1057" y="1190"/>
                </a:lnTo>
                <a:lnTo>
                  <a:pt x="1078" y="1190"/>
                </a:lnTo>
                <a:lnTo>
                  <a:pt x="1084" y="1190"/>
                </a:lnTo>
                <a:lnTo>
                  <a:pt x="1084" y="1183"/>
                </a:lnTo>
                <a:lnTo>
                  <a:pt x="1091" y="1183"/>
                </a:lnTo>
                <a:lnTo>
                  <a:pt x="1091" y="1176"/>
                </a:lnTo>
                <a:lnTo>
                  <a:pt x="1118" y="1176"/>
                </a:lnTo>
                <a:lnTo>
                  <a:pt x="1118" y="1170"/>
                </a:lnTo>
                <a:lnTo>
                  <a:pt x="1125" y="1170"/>
                </a:lnTo>
                <a:lnTo>
                  <a:pt x="1138" y="1170"/>
                </a:lnTo>
                <a:lnTo>
                  <a:pt x="1152" y="1170"/>
                </a:lnTo>
                <a:lnTo>
                  <a:pt x="1152" y="1163"/>
                </a:lnTo>
                <a:lnTo>
                  <a:pt x="1165" y="1163"/>
                </a:lnTo>
                <a:lnTo>
                  <a:pt x="1172" y="1163"/>
                </a:lnTo>
                <a:lnTo>
                  <a:pt x="1172" y="1156"/>
                </a:lnTo>
                <a:lnTo>
                  <a:pt x="1179" y="1156"/>
                </a:lnTo>
                <a:lnTo>
                  <a:pt x="1185" y="1156"/>
                </a:lnTo>
                <a:lnTo>
                  <a:pt x="1185" y="1150"/>
                </a:lnTo>
                <a:lnTo>
                  <a:pt x="1199" y="1150"/>
                </a:lnTo>
                <a:lnTo>
                  <a:pt x="1206" y="1150"/>
                </a:lnTo>
                <a:lnTo>
                  <a:pt x="1206" y="1143"/>
                </a:lnTo>
                <a:lnTo>
                  <a:pt x="1212" y="1143"/>
                </a:lnTo>
                <a:lnTo>
                  <a:pt x="1219" y="1143"/>
                </a:lnTo>
                <a:lnTo>
                  <a:pt x="1219" y="1136"/>
                </a:lnTo>
                <a:lnTo>
                  <a:pt x="1226" y="1136"/>
                </a:lnTo>
                <a:lnTo>
                  <a:pt x="1226" y="1130"/>
                </a:lnTo>
                <a:lnTo>
                  <a:pt x="1232" y="1130"/>
                </a:lnTo>
                <a:lnTo>
                  <a:pt x="1239" y="1130"/>
                </a:lnTo>
                <a:lnTo>
                  <a:pt x="1246" y="1130"/>
                </a:lnTo>
                <a:lnTo>
                  <a:pt x="1246" y="1123"/>
                </a:lnTo>
                <a:lnTo>
                  <a:pt x="1253" y="1123"/>
                </a:lnTo>
                <a:lnTo>
                  <a:pt x="1253" y="1117"/>
                </a:lnTo>
                <a:lnTo>
                  <a:pt x="1259" y="1117"/>
                </a:lnTo>
                <a:lnTo>
                  <a:pt x="1266" y="1117"/>
                </a:lnTo>
                <a:lnTo>
                  <a:pt x="1266" y="1110"/>
                </a:lnTo>
                <a:lnTo>
                  <a:pt x="1273" y="1110"/>
                </a:lnTo>
                <a:lnTo>
                  <a:pt x="1273" y="1103"/>
                </a:lnTo>
                <a:lnTo>
                  <a:pt x="1280" y="1103"/>
                </a:lnTo>
                <a:lnTo>
                  <a:pt x="1280" y="1097"/>
                </a:lnTo>
                <a:lnTo>
                  <a:pt x="1286" y="1097"/>
                </a:lnTo>
                <a:lnTo>
                  <a:pt x="1286" y="1090"/>
                </a:lnTo>
                <a:lnTo>
                  <a:pt x="1293" y="1090"/>
                </a:lnTo>
                <a:lnTo>
                  <a:pt x="1300" y="1090"/>
                </a:lnTo>
                <a:lnTo>
                  <a:pt x="1307" y="1090"/>
                </a:lnTo>
                <a:lnTo>
                  <a:pt x="1307" y="1083"/>
                </a:lnTo>
                <a:lnTo>
                  <a:pt x="1313" y="1083"/>
                </a:lnTo>
                <a:lnTo>
                  <a:pt x="1313" y="1077"/>
                </a:lnTo>
                <a:lnTo>
                  <a:pt x="1320" y="1077"/>
                </a:lnTo>
                <a:lnTo>
                  <a:pt x="1340" y="1077"/>
                </a:lnTo>
                <a:lnTo>
                  <a:pt x="1340" y="1070"/>
                </a:lnTo>
                <a:lnTo>
                  <a:pt x="1374" y="1070"/>
                </a:lnTo>
                <a:lnTo>
                  <a:pt x="1374" y="1063"/>
                </a:lnTo>
                <a:lnTo>
                  <a:pt x="1381" y="1063"/>
                </a:lnTo>
                <a:lnTo>
                  <a:pt x="1387" y="1063"/>
                </a:lnTo>
                <a:lnTo>
                  <a:pt x="1387" y="1057"/>
                </a:lnTo>
                <a:lnTo>
                  <a:pt x="1401" y="1057"/>
                </a:lnTo>
                <a:lnTo>
                  <a:pt x="1408" y="1057"/>
                </a:lnTo>
                <a:lnTo>
                  <a:pt x="1408" y="1050"/>
                </a:lnTo>
                <a:lnTo>
                  <a:pt x="1414" y="1050"/>
                </a:lnTo>
                <a:lnTo>
                  <a:pt x="1428" y="1050"/>
                </a:lnTo>
                <a:lnTo>
                  <a:pt x="1428" y="1043"/>
                </a:lnTo>
                <a:lnTo>
                  <a:pt x="1441" y="1043"/>
                </a:lnTo>
                <a:lnTo>
                  <a:pt x="1441" y="1037"/>
                </a:lnTo>
                <a:lnTo>
                  <a:pt x="1448" y="1037"/>
                </a:lnTo>
                <a:lnTo>
                  <a:pt x="1455" y="1037"/>
                </a:lnTo>
                <a:lnTo>
                  <a:pt x="1455" y="1030"/>
                </a:lnTo>
                <a:lnTo>
                  <a:pt x="1461" y="1030"/>
                </a:lnTo>
                <a:lnTo>
                  <a:pt x="1461" y="1023"/>
                </a:lnTo>
                <a:lnTo>
                  <a:pt x="1468" y="1023"/>
                </a:lnTo>
                <a:lnTo>
                  <a:pt x="1488" y="1023"/>
                </a:lnTo>
                <a:lnTo>
                  <a:pt x="1488" y="1017"/>
                </a:lnTo>
                <a:lnTo>
                  <a:pt x="1495" y="1017"/>
                </a:lnTo>
                <a:lnTo>
                  <a:pt x="1502" y="1017"/>
                </a:lnTo>
                <a:lnTo>
                  <a:pt x="1502" y="1010"/>
                </a:lnTo>
                <a:lnTo>
                  <a:pt x="1515" y="1010"/>
                </a:lnTo>
                <a:lnTo>
                  <a:pt x="1522" y="1010"/>
                </a:lnTo>
                <a:lnTo>
                  <a:pt x="1522" y="1004"/>
                </a:lnTo>
                <a:lnTo>
                  <a:pt x="1529" y="1004"/>
                </a:lnTo>
                <a:lnTo>
                  <a:pt x="1529" y="997"/>
                </a:lnTo>
                <a:lnTo>
                  <a:pt x="1542" y="997"/>
                </a:lnTo>
                <a:lnTo>
                  <a:pt x="1542" y="990"/>
                </a:lnTo>
                <a:lnTo>
                  <a:pt x="1549" y="990"/>
                </a:lnTo>
                <a:lnTo>
                  <a:pt x="1556" y="990"/>
                </a:lnTo>
                <a:lnTo>
                  <a:pt x="1556" y="984"/>
                </a:lnTo>
                <a:lnTo>
                  <a:pt x="1562" y="984"/>
                </a:lnTo>
                <a:lnTo>
                  <a:pt x="1569" y="984"/>
                </a:lnTo>
                <a:lnTo>
                  <a:pt x="1569" y="977"/>
                </a:lnTo>
                <a:lnTo>
                  <a:pt x="1576" y="977"/>
                </a:lnTo>
                <a:lnTo>
                  <a:pt x="1589" y="977"/>
                </a:lnTo>
                <a:lnTo>
                  <a:pt x="1603" y="977"/>
                </a:lnTo>
                <a:lnTo>
                  <a:pt x="1603" y="970"/>
                </a:lnTo>
                <a:lnTo>
                  <a:pt x="1609" y="970"/>
                </a:lnTo>
                <a:lnTo>
                  <a:pt x="1609" y="964"/>
                </a:lnTo>
                <a:lnTo>
                  <a:pt x="1623" y="964"/>
                </a:lnTo>
                <a:lnTo>
                  <a:pt x="1650" y="964"/>
                </a:lnTo>
                <a:lnTo>
                  <a:pt x="1657" y="964"/>
                </a:lnTo>
                <a:lnTo>
                  <a:pt x="1657" y="957"/>
                </a:lnTo>
                <a:lnTo>
                  <a:pt x="1663" y="957"/>
                </a:lnTo>
                <a:lnTo>
                  <a:pt x="1663" y="950"/>
                </a:lnTo>
                <a:lnTo>
                  <a:pt x="1677" y="950"/>
                </a:lnTo>
                <a:lnTo>
                  <a:pt x="1684" y="950"/>
                </a:lnTo>
                <a:lnTo>
                  <a:pt x="1684" y="944"/>
                </a:lnTo>
                <a:lnTo>
                  <a:pt x="1690" y="944"/>
                </a:lnTo>
                <a:lnTo>
                  <a:pt x="1690" y="937"/>
                </a:lnTo>
                <a:lnTo>
                  <a:pt x="1697" y="937"/>
                </a:lnTo>
                <a:lnTo>
                  <a:pt x="1697" y="930"/>
                </a:lnTo>
                <a:lnTo>
                  <a:pt x="1710" y="930"/>
                </a:lnTo>
                <a:lnTo>
                  <a:pt x="1710" y="924"/>
                </a:lnTo>
                <a:lnTo>
                  <a:pt x="1710" y="917"/>
                </a:lnTo>
                <a:lnTo>
                  <a:pt x="1717" y="917"/>
                </a:lnTo>
                <a:lnTo>
                  <a:pt x="1737" y="917"/>
                </a:lnTo>
                <a:lnTo>
                  <a:pt x="1737" y="911"/>
                </a:lnTo>
                <a:lnTo>
                  <a:pt x="1751" y="911"/>
                </a:lnTo>
                <a:lnTo>
                  <a:pt x="1751" y="904"/>
                </a:lnTo>
                <a:lnTo>
                  <a:pt x="1758" y="904"/>
                </a:lnTo>
                <a:lnTo>
                  <a:pt x="1764" y="904"/>
                </a:lnTo>
                <a:lnTo>
                  <a:pt x="1764" y="897"/>
                </a:lnTo>
                <a:lnTo>
                  <a:pt x="1764" y="891"/>
                </a:lnTo>
                <a:lnTo>
                  <a:pt x="1771" y="891"/>
                </a:lnTo>
                <a:lnTo>
                  <a:pt x="1778" y="891"/>
                </a:lnTo>
                <a:lnTo>
                  <a:pt x="1778" y="884"/>
                </a:lnTo>
                <a:lnTo>
                  <a:pt x="1785" y="884"/>
                </a:lnTo>
                <a:lnTo>
                  <a:pt x="1785" y="877"/>
                </a:lnTo>
                <a:lnTo>
                  <a:pt x="1798" y="877"/>
                </a:lnTo>
                <a:lnTo>
                  <a:pt x="1798" y="871"/>
                </a:lnTo>
                <a:lnTo>
                  <a:pt x="1811" y="871"/>
                </a:lnTo>
                <a:lnTo>
                  <a:pt x="1811" y="864"/>
                </a:lnTo>
                <a:lnTo>
                  <a:pt x="1825" y="864"/>
                </a:lnTo>
                <a:lnTo>
                  <a:pt x="1832" y="864"/>
                </a:lnTo>
                <a:lnTo>
                  <a:pt x="1832" y="857"/>
                </a:lnTo>
                <a:lnTo>
                  <a:pt x="1838" y="857"/>
                </a:lnTo>
                <a:lnTo>
                  <a:pt x="1845" y="857"/>
                </a:lnTo>
                <a:lnTo>
                  <a:pt x="1845" y="851"/>
                </a:lnTo>
                <a:lnTo>
                  <a:pt x="1852" y="851"/>
                </a:lnTo>
                <a:lnTo>
                  <a:pt x="1852" y="844"/>
                </a:lnTo>
                <a:lnTo>
                  <a:pt x="1859" y="844"/>
                </a:lnTo>
                <a:lnTo>
                  <a:pt x="1859" y="837"/>
                </a:lnTo>
                <a:lnTo>
                  <a:pt x="1872" y="837"/>
                </a:lnTo>
                <a:lnTo>
                  <a:pt x="1879" y="837"/>
                </a:lnTo>
                <a:lnTo>
                  <a:pt x="1879" y="831"/>
                </a:lnTo>
                <a:lnTo>
                  <a:pt x="1886" y="831"/>
                </a:lnTo>
                <a:lnTo>
                  <a:pt x="1886" y="824"/>
                </a:lnTo>
                <a:lnTo>
                  <a:pt x="1892" y="824"/>
                </a:lnTo>
                <a:lnTo>
                  <a:pt x="1899" y="824"/>
                </a:lnTo>
                <a:lnTo>
                  <a:pt x="1899" y="818"/>
                </a:lnTo>
                <a:lnTo>
                  <a:pt x="1919" y="818"/>
                </a:lnTo>
                <a:lnTo>
                  <a:pt x="1919" y="811"/>
                </a:lnTo>
                <a:lnTo>
                  <a:pt x="1926" y="811"/>
                </a:lnTo>
                <a:lnTo>
                  <a:pt x="1933" y="811"/>
                </a:lnTo>
                <a:lnTo>
                  <a:pt x="1933" y="804"/>
                </a:lnTo>
                <a:lnTo>
                  <a:pt x="1939" y="804"/>
                </a:lnTo>
                <a:lnTo>
                  <a:pt x="1946" y="804"/>
                </a:lnTo>
                <a:lnTo>
                  <a:pt x="1946" y="798"/>
                </a:lnTo>
                <a:lnTo>
                  <a:pt x="1953" y="798"/>
                </a:lnTo>
                <a:lnTo>
                  <a:pt x="1980" y="798"/>
                </a:lnTo>
                <a:lnTo>
                  <a:pt x="1980" y="791"/>
                </a:lnTo>
                <a:lnTo>
                  <a:pt x="1993" y="791"/>
                </a:lnTo>
                <a:lnTo>
                  <a:pt x="2007" y="791"/>
                </a:lnTo>
                <a:lnTo>
                  <a:pt x="2007" y="784"/>
                </a:lnTo>
                <a:lnTo>
                  <a:pt x="2013" y="784"/>
                </a:lnTo>
                <a:lnTo>
                  <a:pt x="2020" y="784"/>
                </a:lnTo>
                <a:lnTo>
                  <a:pt x="2020" y="778"/>
                </a:lnTo>
                <a:lnTo>
                  <a:pt x="2034" y="778"/>
                </a:lnTo>
                <a:lnTo>
                  <a:pt x="2034" y="771"/>
                </a:lnTo>
                <a:lnTo>
                  <a:pt x="2054" y="771"/>
                </a:lnTo>
                <a:lnTo>
                  <a:pt x="2067" y="771"/>
                </a:lnTo>
                <a:lnTo>
                  <a:pt x="2067" y="764"/>
                </a:lnTo>
                <a:lnTo>
                  <a:pt x="2074" y="764"/>
                </a:lnTo>
                <a:lnTo>
                  <a:pt x="2074" y="758"/>
                </a:lnTo>
                <a:lnTo>
                  <a:pt x="2081" y="758"/>
                </a:lnTo>
                <a:lnTo>
                  <a:pt x="2081" y="751"/>
                </a:lnTo>
                <a:lnTo>
                  <a:pt x="2087" y="751"/>
                </a:lnTo>
                <a:lnTo>
                  <a:pt x="2087" y="744"/>
                </a:lnTo>
                <a:lnTo>
                  <a:pt x="2094" y="744"/>
                </a:lnTo>
                <a:lnTo>
                  <a:pt x="2108" y="744"/>
                </a:lnTo>
                <a:lnTo>
                  <a:pt x="2108" y="738"/>
                </a:lnTo>
                <a:lnTo>
                  <a:pt x="2114" y="738"/>
                </a:lnTo>
                <a:lnTo>
                  <a:pt x="2121" y="738"/>
                </a:lnTo>
                <a:lnTo>
                  <a:pt x="2121" y="731"/>
                </a:lnTo>
                <a:lnTo>
                  <a:pt x="2128" y="731"/>
                </a:lnTo>
                <a:lnTo>
                  <a:pt x="2135" y="731"/>
                </a:lnTo>
                <a:lnTo>
                  <a:pt x="2135" y="725"/>
                </a:lnTo>
                <a:lnTo>
                  <a:pt x="2141" y="725"/>
                </a:lnTo>
                <a:lnTo>
                  <a:pt x="2141" y="718"/>
                </a:lnTo>
                <a:lnTo>
                  <a:pt x="2148" y="718"/>
                </a:lnTo>
                <a:lnTo>
                  <a:pt x="2168" y="718"/>
                </a:lnTo>
                <a:lnTo>
                  <a:pt x="2168" y="711"/>
                </a:lnTo>
                <a:lnTo>
                  <a:pt x="2168" y="705"/>
                </a:lnTo>
                <a:lnTo>
                  <a:pt x="2175" y="705"/>
                </a:lnTo>
                <a:lnTo>
                  <a:pt x="2182" y="705"/>
                </a:lnTo>
                <a:lnTo>
                  <a:pt x="2182" y="698"/>
                </a:lnTo>
                <a:lnTo>
                  <a:pt x="2188" y="698"/>
                </a:lnTo>
                <a:lnTo>
                  <a:pt x="2195" y="698"/>
                </a:lnTo>
                <a:lnTo>
                  <a:pt x="2195" y="691"/>
                </a:lnTo>
                <a:lnTo>
                  <a:pt x="2195" y="685"/>
                </a:lnTo>
                <a:lnTo>
                  <a:pt x="2202" y="685"/>
                </a:lnTo>
                <a:lnTo>
                  <a:pt x="2202" y="678"/>
                </a:lnTo>
                <a:lnTo>
                  <a:pt x="2202" y="671"/>
                </a:lnTo>
                <a:lnTo>
                  <a:pt x="2209" y="671"/>
                </a:lnTo>
                <a:lnTo>
                  <a:pt x="2209" y="665"/>
                </a:lnTo>
                <a:lnTo>
                  <a:pt x="2236" y="665"/>
                </a:lnTo>
                <a:lnTo>
                  <a:pt x="2242" y="665"/>
                </a:lnTo>
                <a:lnTo>
                  <a:pt x="2242" y="658"/>
                </a:lnTo>
                <a:lnTo>
                  <a:pt x="2249" y="658"/>
                </a:lnTo>
                <a:lnTo>
                  <a:pt x="2249" y="651"/>
                </a:lnTo>
                <a:lnTo>
                  <a:pt x="2256" y="651"/>
                </a:lnTo>
                <a:lnTo>
                  <a:pt x="2256" y="645"/>
                </a:lnTo>
                <a:lnTo>
                  <a:pt x="2263" y="645"/>
                </a:lnTo>
                <a:lnTo>
                  <a:pt x="2269" y="645"/>
                </a:lnTo>
                <a:lnTo>
                  <a:pt x="2269" y="632"/>
                </a:lnTo>
                <a:lnTo>
                  <a:pt x="2276" y="632"/>
                </a:lnTo>
                <a:lnTo>
                  <a:pt x="2283" y="632"/>
                </a:lnTo>
                <a:lnTo>
                  <a:pt x="2283" y="625"/>
                </a:lnTo>
                <a:lnTo>
                  <a:pt x="2283" y="618"/>
                </a:lnTo>
                <a:lnTo>
                  <a:pt x="2296" y="618"/>
                </a:lnTo>
                <a:lnTo>
                  <a:pt x="2296" y="612"/>
                </a:lnTo>
                <a:lnTo>
                  <a:pt x="2310" y="612"/>
                </a:lnTo>
                <a:lnTo>
                  <a:pt x="2310" y="605"/>
                </a:lnTo>
                <a:lnTo>
                  <a:pt x="2323" y="605"/>
                </a:lnTo>
                <a:lnTo>
                  <a:pt x="2323" y="598"/>
                </a:lnTo>
                <a:lnTo>
                  <a:pt x="2337" y="598"/>
                </a:lnTo>
                <a:lnTo>
                  <a:pt x="2343" y="598"/>
                </a:lnTo>
                <a:lnTo>
                  <a:pt x="2343" y="592"/>
                </a:lnTo>
                <a:lnTo>
                  <a:pt x="2350" y="592"/>
                </a:lnTo>
                <a:lnTo>
                  <a:pt x="2357" y="592"/>
                </a:lnTo>
                <a:lnTo>
                  <a:pt x="2357" y="585"/>
                </a:lnTo>
                <a:lnTo>
                  <a:pt x="2363" y="585"/>
                </a:lnTo>
                <a:lnTo>
                  <a:pt x="2370" y="585"/>
                </a:lnTo>
                <a:lnTo>
                  <a:pt x="2370" y="578"/>
                </a:lnTo>
                <a:lnTo>
                  <a:pt x="2384" y="578"/>
                </a:lnTo>
                <a:lnTo>
                  <a:pt x="2397" y="578"/>
                </a:lnTo>
                <a:lnTo>
                  <a:pt x="2397" y="572"/>
                </a:lnTo>
                <a:lnTo>
                  <a:pt x="2424" y="572"/>
                </a:lnTo>
                <a:lnTo>
                  <a:pt x="2424" y="565"/>
                </a:lnTo>
                <a:lnTo>
                  <a:pt x="2438" y="565"/>
                </a:lnTo>
                <a:lnTo>
                  <a:pt x="2478" y="565"/>
                </a:lnTo>
                <a:lnTo>
                  <a:pt x="2478" y="558"/>
                </a:lnTo>
                <a:lnTo>
                  <a:pt x="2491" y="558"/>
                </a:lnTo>
                <a:lnTo>
                  <a:pt x="2498" y="558"/>
                </a:lnTo>
                <a:lnTo>
                  <a:pt x="2498" y="552"/>
                </a:lnTo>
                <a:lnTo>
                  <a:pt x="2518" y="552"/>
                </a:lnTo>
                <a:lnTo>
                  <a:pt x="2525" y="552"/>
                </a:lnTo>
                <a:lnTo>
                  <a:pt x="2525" y="545"/>
                </a:lnTo>
                <a:lnTo>
                  <a:pt x="2532" y="545"/>
                </a:lnTo>
                <a:lnTo>
                  <a:pt x="2532" y="539"/>
                </a:lnTo>
                <a:lnTo>
                  <a:pt x="2539" y="539"/>
                </a:lnTo>
                <a:lnTo>
                  <a:pt x="2565" y="539"/>
                </a:lnTo>
                <a:lnTo>
                  <a:pt x="2565" y="532"/>
                </a:lnTo>
                <a:lnTo>
                  <a:pt x="2572" y="532"/>
                </a:lnTo>
                <a:lnTo>
                  <a:pt x="2592" y="532"/>
                </a:lnTo>
                <a:lnTo>
                  <a:pt x="2613" y="532"/>
                </a:lnTo>
                <a:lnTo>
                  <a:pt x="2613" y="525"/>
                </a:lnTo>
                <a:lnTo>
                  <a:pt x="2633" y="525"/>
                </a:lnTo>
                <a:lnTo>
                  <a:pt x="2633" y="519"/>
                </a:lnTo>
                <a:lnTo>
                  <a:pt x="2640" y="519"/>
                </a:lnTo>
                <a:lnTo>
                  <a:pt x="2640" y="512"/>
                </a:lnTo>
                <a:lnTo>
                  <a:pt x="2653" y="512"/>
                </a:lnTo>
                <a:lnTo>
                  <a:pt x="2653" y="505"/>
                </a:lnTo>
                <a:lnTo>
                  <a:pt x="2660" y="505"/>
                </a:lnTo>
                <a:lnTo>
                  <a:pt x="2707" y="505"/>
                </a:lnTo>
                <a:lnTo>
                  <a:pt x="2707" y="499"/>
                </a:lnTo>
                <a:lnTo>
                  <a:pt x="2720" y="499"/>
                </a:lnTo>
                <a:lnTo>
                  <a:pt x="2734" y="499"/>
                </a:lnTo>
                <a:lnTo>
                  <a:pt x="2734" y="492"/>
                </a:lnTo>
                <a:lnTo>
                  <a:pt x="2741" y="492"/>
                </a:lnTo>
                <a:lnTo>
                  <a:pt x="2747" y="492"/>
                </a:lnTo>
                <a:lnTo>
                  <a:pt x="2747" y="485"/>
                </a:lnTo>
                <a:lnTo>
                  <a:pt x="2761" y="485"/>
                </a:lnTo>
                <a:lnTo>
                  <a:pt x="2767" y="485"/>
                </a:lnTo>
                <a:lnTo>
                  <a:pt x="2767" y="479"/>
                </a:lnTo>
                <a:lnTo>
                  <a:pt x="2767" y="472"/>
                </a:lnTo>
                <a:lnTo>
                  <a:pt x="2781" y="472"/>
                </a:lnTo>
                <a:lnTo>
                  <a:pt x="2781" y="465"/>
                </a:lnTo>
                <a:lnTo>
                  <a:pt x="2801" y="465"/>
                </a:lnTo>
                <a:lnTo>
                  <a:pt x="2808" y="465"/>
                </a:lnTo>
                <a:lnTo>
                  <a:pt x="2808" y="459"/>
                </a:lnTo>
                <a:lnTo>
                  <a:pt x="2821" y="459"/>
                </a:lnTo>
                <a:lnTo>
                  <a:pt x="2821" y="452"/>
                </a:lnTo>
                <a:lnTo>
                  <a:pt x="2828" y="452"/>
                </a:lnTo>
                <a:lnTo>
                  <a:pt x="2835" y="452"/>
                </a:lnTo>
                <a:lnTo>
                  <a:pt x="2835" y="445"/>
                </a:lnTo>
                <a:lnTo>
                  <a:pt x="2848" y="445"/>
                </a:lnTo>
                <a:lnTo>
                  <a:pt x="2848" y="439"/>
                </a:lnTo>
                <a:lnTo>
                  <a:pt x="2855" y="439"/>
                </a:lnTo>
                <a:lnTo>
                  <a:pt x="2855" y="432"/>
                </a:lnTo>
                <a:lnTo>
                  <a:pt x="2862" y="432"/>
                </a:lnTo>
                <a:lnTo>
                  <a:pt x="2868" y="432"/>
                </a:lnTo>
                <a:lnTo>
                  <a:pt x="2868" y="426"/>
                </a:lnTo>
                <a:lnTo>
                  <a:pt x="2875" y="426"/>
                </a:lnTo>
                <a:lnTo>
                  <a:pt x="2882" y="426"/>
                </a:lnTo>
                <a:lnTo>
                  <a:pt x="2895" y="426"/>
                </a:lnTo>
                <a:lnTo>
                  <a:pt x="2895" y="419"/>
                </a:lnTo>
                <a:lnTo>
                  <a:pt x="2902" y="419"/>
                </a:lnTo>
                <a:lnTo>
                  <a:pt x="2916" y="419"/>
                </a:lnTo>
                <a:lnTo>
                  <a:pt x="2916" y="412"/>
                </a:lnTo>
                <a:lnTo>
                  <a:pt x="2922" y="412"/>
                </a:lnTo>
                <a:lnTo>
                  <a:pt x="2922" y="406"/>
                </a:lnTo>
                <a:lnTo>
                  <a:pt x="2929" y="406"/>
                </a:lnTo>
                <a:lnTo>
                  <a:pt x="2936" y="406"/>
                </a:lnTo>
                <a:lnTo>
                  <a:pt x="2936" y="399"/>
                </a:lnTo>
                <a:lnTo>
                  <a:pt x="2942" y="399"/>
                </a:lnTo>
                <a:lnTo>
                  <a:pt x="2942" y="392"/>
                </a:lnTo>
                <a:lnTo>
                  <a:pt x="2942" y="386"/>
                </a:lnTo>
                <a:lnTo>
                  <a:pt x="2963" y="386"/>
                </a:lnTo>
                <a:lnTo>
                  <a:pt x="2976" y="386"/>
                </a:lnTo>
                <a:lnTo>
                  <a:pt x="2976" y="379"/>
                </a:lnTo>
                <a:lnTo>
                  <a:pt x="2983" y="379"/>
                </a:lnTo>
                <a:lnTo>
                  <a:pt x="2983" y="372"/>
                </a:lnTo>
                <a:lnTo>
                  <a:pt x="2990" y="372"/>
                </a:lnTo>
                <a:lnTo>
                  <a:pt x="2996" y="372"/>
                </a:lnTo>
                <a:lnTo>
                  <a:pt x="2996" y="366"/>
                </a:lnTo>
                <a:lnTo>
                  <a:pt x="3017" y="366"/>
                </a:lnTo>
                <a:lnTo>
                  <a:pt x="3017" y="359"/>
                </a:lnTo>
                <a:lnTo>
                  <a:pt x="3030" y="359"/>
                </a:lnTo>
                <a:lnTo>
                  <a:pt x="3043" y="359"/>
                </a:lnTo>
                <a:lnTo>
                  <a:pt x="3043" y="352"/>
                </a:lnTo>
                <a:lnTo>
                  <a:pt x="3050" y="352"/>
                </a:lnTo>
                <a:lnTo>
                  <a:pt x="3050" y="346"/>
                </a:lnTo>
                <a:lnTo>
                  <a:pt x="3057" y="346"/>
                </a:lnTo>
                <a:lnTo>
                  <a:pt x="3070" y="346"/>
                </a:lnTo>
                <a:lnTo>
                  <a:pt x="3070" y="339"/>
                </a:lnTo>
                <a:lnTo>
                  <a:pt x="3077" y="339"/>
                </a:lnTo>
                <a:lnTo>
                  <a:pt x="3084" y="339"/>
                </a:lnTo>
                <a:lnTo>
                  <a:pt x="3084" y="333"/>
                </a:lnTo>
                <a:lnTo>
                  <a:pt x="3084" y="326"/>
                </a:lnTo>
                <a:lnTo>
                  <a:pt x="3091" y="326"/>
                </a:lnTo>
                <a:lnTo>
                  <a:pt x="3091" y="319"/>
                </a:lnTo>
                <a:lnTo>
                  <a:pt x="3104" y="319"/>
                </a:lnTo>
                <a:lnTo>
                  <a:pt x="3131" y="319"/>
                </a:lnTo>
                <a:lnTo>
                  <a:pt x="3131" y="313"/>
                </a:lnTo>
                <a:lnTo>
                  <a:pt x="3131" y="306"/>
                </a:lnTo>
                <a:lnTo>
                  <a:pt x="3165" y="306"/>
                </a:lnTo>
                <a:lnTo>
                  <a:pt x="3198" y="306"/>
                </a:lnTo>
                <a:lnTo>
                  <a:pt x="3198" y="299"/>
                </a:lnTo>
                <a:lnTo>
                  <a:pt x="3205" y="299"/>
                </a:lnTo>
                <a:lnTo>
                  <a:pt x="3218" y="299"/>
                </a:lnTo>
                <a:lnTo>
                  <a:pt x="3218" y="293"/>
                </a:lnTo>
                <a:lnTo>
                  <a:pt x="3245" y="293"/>
                </a:lnTo>
                <a:lnTo>
                  <a:pt x="3245" y="286"/>
                </a:lnTo>
                <a:lnTo>
                  <a:pt x="3259" y="286"/>
                </a:lnTo>
                <a:lnTo>
                  <a:pt x="3266" y="286"/>
                </a:lnTo>
                <a:lnTo>
                  <a:pt x="3266" y="279"/>
                </a:lnTo>
                <a:lnTo>
                  <a:pt x="3272" y="279"/>
                </a:lnTo>
                <a:lnTo>
                  <a:pt x="3272" y="273"/>
                </a:lnTo>
                <a:lnTo>
                  <a:pt x="3279" y="273"/>
                </a:lnTo>
                <a:lnTo>
                  <a:pt x="3286" y="273"/>
                </a:lnTo>
                <a:lnTo>
                  <a:pt x="3286" y="266"/>
                </a:lnTo>
                <a:lnTo>
                  <a:pt x="3293" y="266"/>
                </a:lnTo>
                <a:lnTo>
                  <a:pt x="3333" y="266"/>
                </a:lnTo>
                <a:lnTo>
                  <a:pt x="3333" y="259"/>
                </a:lnTo>
                <a:lnTo>
                  <a:pt x="3353" y="259"/>
                </a:lnTo>
                <a:lnTo>
                  <a:pt x="3353" y="253"/>
                </a:lnTo>
                <a:lnTo>
                  <a:pt x="3360" y="253"/>
                </a:lnTo>
                <a:lnTo>
                  <a:pt x="3360" y="246"/>
                </a:lnTo>
                <a:lnTo>
                  <a:pt x="3387" y="246"/>
                </a:lnTo>
                <a:lnTo>
                  <a:pt x="3387" y="240"/>
                </a:lnTo>
                <a:lnTo>
                  <a:pt x="3400" y="240"/>
                </a:lnTo>
                <a:lnTo>
                  <a:pt x="3400" y="233"/>
                </a:lnTo>
                <a:lnTo>
                  <a:pt x="3414" y="233"/>
                </a:lnTo>
                <a:lnTo>
                  <a:pt x="3414" y="226"/>
                </a:lnTo>
                <a:lnTo>
                  <a:pt x="3420" y="226"/>
                </a:lnTo>
                <a:lnTo>
                  <a:pt x="3427" y="226"/>
                </a:lnTo>
                <a:lnTo>
                  <a:pt x="3427" y="220"/>
                </a:lnTo>
                <a:lnTo>
                  <a:pt x="3427" y="213"/>
                </a:lnTo>
                <a:lnTo>
                  <a:pt x="3434" y="213"/>
                </a:lnTo>
                <a:lnTo>
                  <a:pt x="3434" y="206"/>
                </a:lnTo>
                <a:lnTo>
                  <a:pt x="3454" y="206"/>
                </a:lnTo>
                <a:lnTo>
                  <a:pt x="3454" y="200"/>
                </a:lnTo>
                <a:lnTo>
                  <a:pt x="3454" y="193"/>
                </a:lnTo>
                <a:lnTo>
                  <a:pt x="3474" y="193"/>
                </a:lnTo>
                <a:lnTo>
                  <a:pt x="3474" y="186"/>
                </a:lnTo>
                <a:lnTo>
                  <a:pt x="3481" y="186"/>
                </a:lnTo>
                <a:lnTo>
                  <a:pt x="3481" y="180"/>
                </a:lnTo>
                <a:lnTo>
                  <a:pt x="3501" y="180"/>
                </a:lnTo>
                <a:lnTo>
                  <a:pt x="3515" y="180"/>
                </a:lnTo>
                <a:lnTo>
                  <a:pt x="3515" y="166"/>
                </a:lnTo>
                <a:lnTo>
                  <a:pt x="3528" y="166"/>
                </a:lnTo>
                <a:lnTo>
                  <a:pt x="3528" y="160"/>
                </a:lnTo>
                <a:lnTo>
                  <a:pt x="3535" y="160"/>
                </a:lnTo>
                <a:lnTo>
                  <a:pt x="3542" y="160"/>
                </a:lnTo>
                <a:lnTo>
                  <a:pt x="3542" y="153"/>
                </a:lnTo>
                <a:lnTo>
                  <a:pt x="3548" y="153"/>
                </a:lnTo>
                <a:lnTo>
                  <a:pt x="3548" y="147"/>
                </a:lnTo>
                <a:lnTo>
                  <a:pt x="3562" y="147"/>
                </a:lnTo>
                <a:lnTo>
                  <a:pt x="3562" y="140"/>
                </a:lnTo>
                <a:lnTo>
                  <a:pt x="3575" y="140"/>
                </a:lnTo>
                <a:lnTo>
                  <a:pt x="3575" y="133"/>
                </a:lnTo>
                <a:lnTo>
                  <a:pt x="3582" y="133"/>
                </a:lnTo>
                <a:lnTo>
                  <a:pt x="3582" y="127"/>
                </a:lnTo>
                <a:lnTo>
                  <a:pt x="3596" y="127"/>
                </a:lnTo>
                <a:lnTo>
                  <a:pt x="3602" y="127"/>
                </a:lnTo>
                <a:lnTo>
                  <a:pt x="3602" y="120"/>
                </a:lnTo>
                <a:lnTo>
                  <a:pt x="3649" y="120"/>
                </a:lnTo>
                <a:lnTo>
                  <a:pt x="3649" y="113"/>
                </a:lnTo>
                <a:lnTo>
                  <a:pt x="3670" y="113"/>
                </a:lnTo>
                <a:lnTo>
                  <a:pt x="3670" y="107"/>
                </a:lnTo>
                <a:lnTo>
                  <a:pt x="3683" y="107"/>
                </a:lnTo>
                <a:lnTo>
                  <a:pt x="3683" y="100"/>
                </a:lnTo>
                <a:lnTo>
                  <a:pt x="3717" y="100"/>
                </a:lnTo>
                <a:lnTo>
                  <a:pt x="3717" y="93"/>
                </a:lnTo>
                <a:lnTo>
                  <a:pt x="3730" y="93"/>
                </a:lnTo>
                <a:lnTo>
                  <a:pt x="3730" y="87"/>
                </a:lnTo>
                <a:lnTo>
                  <a:pt x="3737" y="87"/>
                </a:lnTo>
                <a:lnTo>
                  <a:pt x="3737" y="80"/>
                </a:lnTo>
                <a:lnTo>
                  <a:pt x="3744" y="80"/>
                </a:lnTo>
                <a:lnTo>
                  <a:pt x="3757" y="80"/>
                </a:lnTo>
                <a:lnTo>
                  <a:pt x="3757" y="73"/>
                </a:lnTo>
                <a:lnTo>
                  <a:pt x="3771" y="73"/>
                </a:lnTo>
                <a:lnTo>
                  <a:pt x="3771" y="67"/>
                </a:lnTo>
                <a:lnTo>
                  <a:pt x="3784" y="67"/>
                </a:lnTo>
                <a:lnTo>
                  <a:pt x="3784" y="60"/>
                </a:lnTo>
                <a:lnTo>
                  <a:pt x="3824" y="60"/>
                </a:lnTo>
                <a:lnTo>
                  <a:pt x="3824" y="54"/>
                </a:lnTo>
                <a:lnTo>
                  <a:pt x="3831" y="54"/>
                </a:lnTo>
                <a:lnTo>
                  <a:pt x="3831" y="47"/>
                </a:lnTo>
                <a:lnTo>
                  <a:pt x="3838" y="47"/>
                </a:lnTo>
                <a:lnTo>
                  <a:pt x="3838" y="40"/>
                </a:lnTo>
                <a:lnTo>
                  <a:pt x="3845" y="40"/>
                </a:lnTo>
                <a:lnTo>
                  <a:pt x="3845" y="34"/>
                </a:lnTo>
                <a:lnTo>
                  <a:pt x="3851" y="34"/>
                </a:lnTo>
                <a:lnTo>
                  <a:pt x="3851" y="27"/>
                </a:lnTo>
                <a:lnTo>
                  <a:pt x="3865" y="27"/>
                </a:lnTo>
                <a:lnTo>
                  <a:pt x="3865" y="20"/>
                </a:lnTo>
                <a:lnTo>
                  <a:pt x="3878" y="20"/>
                </a:lnTo>
                <a:lnTo>
                  <a:pt x="3878" y="14"/>
                </a:lnTo>
                <a:lnTo>
                  <a:pt x="3905" y="14"/>
                </a:lnTo>
                <a:lnTo>
                  <a:pt x="3905" y="7"/>
                </a:lnTo>
                <a:lnTo>
                  <a:pt x="3905" y="0"/>
                </a:lnTo>
                <a:lnTo>
                  <a:pt x="3912" y="0"/>
                </a:lnTo>
              </a:path>
            </a:pathLst>
          </a:custGeom>
          <a:noFill/>
          <a:ln w="25400">
            <a:solidFill>
              <a:srgbClr val="FFFF00"/>
            </a:solidFill>
            <a:round/>
            <a:headEnd/>
            <a:tailEnd/>
          </a:ln>
        </p:spPr>
        <p:txBody>
          <a:bodyPr/>
          <a:lstStyle/>
          <a:p>
            <a:pPr eaLnBrk="1" hangingPunct="1"/>
            <a:endParaRPr lang="en-GB" sz="1800" b="0">
              <a:solidFill>
                <a:srgbClr val="FFFFFF"/>
              </a:solidFill>
            </a:endParaRPr>
          </a:p>
        </p:txBody>
      </p:sp>
      <p:sp>
        <p:nvSpPr>
          <p:cNvPr id="1060" name="Freeform 36"/>
          <p:cNvSpPr>
            <a:spLocks/>
          </p:cNvSpPr>
          <p:nvPr/>
        </p:nvSpPr>
        <p:spPr bwMode="auto">
          <a:xfrm>
            <a:off x="1377950" y="3613150"/>
            <a:ext cx="6210300" cy="2287588"/>
          </a:xfrm>
          <a:custGeom>
            <a:avLst/>
            <a:gdLst>
              <a:gd name="T0" fmla="*/ 107950 w 3912"/>
              <a:gd name="T1" fmla="*/ 2255838 h 1441"/>
              <a:gd name="T2" fmla="*/ 193675 w 3912"/>
              <a:gd name="T3" fmla="*/ 2224088 h 1441"/>
              <a:gd name="T4" fmla="*/ 225425 w 3912"/>
              <a:gd name="T5" fmla="*/ 2192338 h 1441"/>
              <a:gd name="T6" fmla="*/ 246063 w 3912"/>
              <a:gd name="T7" fmla="*/ 2162176 h 1441"/>
              <a:gd name="T8" fmla="*/ 300038 w 3912"/>
              <a:gd name="T9" fmla="*/ 2130426 h 1441"/>
              <a:gd name="T10" fmla="*/ 331788 w 3912"/>
              <a:gd name="T11" fmla="*/ 2098676 h 1441"/>
              <a:gd name="T12" fmla="*/ 417513 w 3912"/>
              <a:gd name="T13" fmla="*/ 2066926 h 1441"/>
              <a:gd name="T14" fmla="*/ 481013 w 3912"/>
              <a:gd name="T15" fmla="*/ 2024063 h 1441"/>
              <a:gd name="T16" fmla="*/ 523875 w 3912"/>
              <a:gd name="T17" fmla="*/ 1992313 h 1441"/>
              <a:gd name="T18" fmla="*/ 598488 w 3912"/>
              <a:gd name="T19" fmla="*/ 1960563 h 1441"/>
              <a:gd name="T20" fmla="*/ 663575 w 3912"/>
              <a:gd name="T21" fmla="*/ 1928813 h 1441"/>
              <a:gd name="T22" fmla="*/ 706438 w 3912"/>
              <a:gd name="T23" fmla="*/ 1887538 h 1441"/>
              <a:gd name="T24" fmla="*/ 792162 w 3912"/>
              <a:gd name="T25" fmla="*/ 1855788 h 1441"/>
              <a:gd name="T26" fmla="*/ 877888 w 3912"/>
              <a:gd name="T27" fmla="*/ 1835151 h 1441"/>
              <a:gd name="T28" fmla="*/ 941388 w 3912"/>
              <a:gd name="T29" fmla="*/ 1803401 h 1441"/>
              <a:gd name="T30" fmla="*/ 1047750 w 3912"/>
              <a:gd name="T31" fmla="*/ 1771651 h 1441"/>
              <a:gd name="T32" fmla="*/ 1112838 w 3912"/>
              <a:gd name="T33" fmla="*/ 1739901 h 1441"/>
              <a:gd name="T34" fmla="*/ 1293813 w 3912"/>
              <a:gd name="T35" fmla="*/ 1708151 h 1441"/>
              <a:gd name="T36" fmla="*/ 1400175 w 3912"/>
              <a:gd name="T37" fmla="*/ 1676401 h 1441"/>
              <a:gd name="T38" fmla="*/ 1497013 w 3912"/>
              <a:gd name="T39" fmla="*/ 1644651 h 1441"/>
              <a:gd name="T40" fmla="*/ 1603375 w 3912"/>
              <a:gd name="T41" fmla="*/ 1601788 h 1441"/>
              <a:gd name="T42" fmla="*/ 1646238 w 3912"/>
              <a:gd name="T43" fmla="*/ 1570038 h 1441"/>
              <a:gd name="T44" fmla="*/ 1720850 w 3912"/>
              <a:gd name="T45" fmla="*/ 1539875 h 1441"/>
              <a:gd name="T46" fmla="*/ 1774825 w 3912"/>
              <a:gd name="T47" fmla="*/ 1508125 h 1441"/>
              <a:gd name="T48" fmla="*/ 1892300 w 3912"/>
              <a:gd name="T49" fmla="*/ 1485900 h 1441"/>
              <a:gd name="T50" fmla="*/ 1946275 w 3912"/>
              <a:gd name="T51" fmla="*/ 1454150 h 1441"/>
              <a:gd name="T52" fmla="*/ 2052638 w 3912"/>
              <a:gd name="T53" fmla="*/ 1422400 h 1441"/>
              <a:gd name="T54" fmla="*/ 2106613 w 3912"/>
              <a:gd name="T55" fmla="*/ 1381125 h 1441"/>
              <a:gd name="T56" fmla="*/ 2192338 w 3912"/>
              <a:gd name="T57" fmla="*/ 1349375 h 1441"/>
              <a:gd name="T58" fmla="*/ 2255838 w 3912"/>
              <a:gd name="T59" fmla="*/ 1317625 h 1441"/>
              <a:gd name="T60" fmla="*/ 2362200 w 3912"/>
              <a:gd name="T61" fmla="*/ 1274763 h 1441"/>
              <a:gd name="T62" fmla="*/ 2447925 w 3912"/>
              <a:gd name="T63" fmla="*/ 1244600 h 1441"/>
              <a:gd name="T64" fmla="*/ 2544763 w 3912"/>
              <a:gd name="T65" fmla="*/ 1212850 h 1441"/>
              <a:gd name="T66" fmla="*/ 2693988 w 3912"/>
              <a:gd name="T67" fmla="*/ 1181100 h 1441"/>
              <a:gd name="T68" fmla="*/ 2736850 w 3912"/>
              <a:gd name="T69" fmla="*/ 1138238 h 1441"/>
              <a:gd name="T70" fmla="*/ 2843213 w 3912"/>
              <a:gd name="T71" fmla="*/ 1106488 h 1441"/>
              <a:gd name="T72" fmla="*/ 2928938 w 3912"/>
              <a:gd name="T73" fmla="*/ 1065213 h 1441"/>
              <a:gd name="T74" fmla="*/ 2994025 w 3912"/>
              <a:gd name="T75" fmla="*/ 1033463 h 1441"/>
              <a:gd name="T76" fmla="*/ 3089275 w 3912"/>
              <a:gd name="T77" fmla="*/ 1001713 h 1441"/>
              <a:gd name="T78" fmla="*/ 3206750 w 3912"/>
              <a:gd name="T79" fmla="*/ 958850 h 1441"/>
              <a:gd name="T80" fmla="*/ 3346451 w 3912"/>
              <a:gd name="T81" fmla="*/ 927100 h 1441"/>
              <a:gd name="T82" fmla="*/ 3495676 w 3912"/>
              <a:gd name="T83" fmla="*/ 895350 h 1441"/>
              <a:gd name="T84" fmla="*/ 3549651 w 3912"/>
              <a:gd name="T85" fmla="*/ 854075 h 1441"/>
              <a:gd name="T86" fmla="*/ 3602038 w 3912"/>
              <a:gd name="T87" fmla="*/ 811213 h 1441"/>
              <a:gd name="T88" fmla="*/ 3667126 w 3912"/>
              <a:gd name="T89" fmla="*/ 779463 h 1441"/>
              <a:gd name="T90" fmla="*/ 3762376 w 3912"/>
              <a:gd name="T91" fmla="*/ 738188 h 1441"/>
              <a:gd name="T92" fmla="*/ 3902076 w 3912"/>
              <a:gd name="T93" fmla="*/ 706438 h 1441"/>
              <a:gd name="T94" fmla="*/ 4105276 w 3912"/>
              <a:gd name="T95" fmla="*/ 674688 h 1441"/>
              <a:gd name="T96" fmla="*/ 4211638 w 3912"/>
              <a:gd name="T97" fmla="*/ 642938 h 1441"/>
              <a:gd name="T98" fmla="*/ 4308475 w 3912"/>
              <a:gd name="T99" fmla="*/ 600075 h 1441"/>
              <a:gd name="T100" fmla="*/ 4360863 w 3912"/>
              <a:gd name="T101" fmla="*/ 568325 h 1441"/>
              <a:gd name="T102" fmla="*/ 4457700 w 3912"/>
              <a:gd name="T103" fmla="*/ 536575 h 1441"/>
              <a:gd name="T104" fmla="*/ 4564063 w 3912"/>
              <a:gd name="T105" fmla="*/ 495300 h 1441"/>
              <a:gd name="T106" fmla="*/ 4670425 w 3912"/>
              <a:gd name="T107" fmla="*/ 452438 h 1441"/>
              <a:gd name="T108" fmla="*/ 4873625 w 3912"/>
              <a:gd name="T109" fmla="*/ 420688 h 1441"/>
              <a:gd name="T110" fmla="*/ 4991100 w 3912"/>
              <a:gd name="T111" fmla="*/ 379413 h 1441"/>
              <a:gd name="T112" fmla="*/ 5173663 w 3912"/>
              <a:gd name="T113" fmla="*/ 336550 h 1441"/>
              <a:gd name="T114" fmla="*/ 5280025 w 3912"/>
              <a:gd name="T115" fmla="*/ 284163 h 1441"/>
              <a:gd name="T116" fmla="*/ 5440363 w 3912"/>
              <a:gd name="T117" fmla="*/ 231775 h 1441"/>
              <a:gd name="T118" fmla="*/ 5589588 w 3912"/>
              <a:gd name="T119" fmla="*/ 177800 h 1441"/>
              <a:gd name="T120" fmla="*/ 5729288 w 3912"/>
              <a:gd name="T121" fmla="*/ 115888 h 1441"/>
              <a:gd name="T122" fmla="*/ 5975350 w 3912"/>
              <a:gd name="T123" fmla="*/ 41275 h 1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2"/>
              <a:gd name="T187" fmla="*/ 0 h 1441"/>
              <a:gd name="T188" fmla="*/ 3912 w 3912"/>
              <a:gd name="T189" fmla="*/ 1441 h 14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2" h="1441">
                <a:moveTo>
                  <a:pt x="0" y="1441"/>
                </a:moveTo>
                <a:lnTo>
                  <a:pt x="14" y="1441"/>
                </a:lnTo>
                <a:lnTo>
                  <a:pt x="27" y="1441"/>
                </a:lnTo>
                <a:lnTo>
                  <a:pt x="34" y="1441"/>
                </a:lnTo>
                <a:lnTo>
                  <a:pt x="34" y="1435"/>
                </a:lnTo>
                <a:lnTo>
                  <a:pt x="34" y="1428"/>
                </a:lnTo>
                <a:lnTo>
                  <a:pt x="61" y="1428"/>
                </a:lnTo>
                <a:lnTo>
                  <a:pt x="61" y="1421"/>
                </a:lnTo>
                <a:lnTo>
                  <a:pt x="68" y="1421"/>
                </a:lnTo>
                <a:lnTo>
                  <a:pt x="75" y="1421"/>
                </a:lnTo>
                <a:lnTo>
                  <a:pt x="75" y="1415"/>
                </a:lnTo>
                <a:lnTo>
                  <a:pt x="81" y="1415"/>
                </a:lnTo>
                <a:lnTo>
                  <a:pt x="88" y="1415"/>
                </a:lnTo>
                <a:lnTo>
                  <a:pt x="88" y="1408"/>
                </a:lnTo>
                <a:lnTo>
                  <a:pt x="108" y="1408"/>
                </a:lnTo>
                <a:lnTo>
                  <a:pt x="122" y="1408"/>
                </a:lnTo>
                <a:lnTo>
                  <a:pt x="122" y="1401"/>
                </a:lnTo>
                <a:lnTo>
                  <a:pt x="128" y="1401"/>
                </a:lnTo>
                <a:lnTo>
                  <a:pt x="128" y="1395"/>
                </a:lnTo>
                <a:lnTo>
                  <a:pt x="135" y="1395"/>
                </a:lnTo>
                <a:lnTo>
                  <a:pt x="135" y="1388"/>
                </a:lnTo>
                <a:lnTo>
                  <a:pt x="135" y="1381"/>
                </a:lnTo>
                <a:lnTo>
                  <a:pt x="142" y="1381"/>
                </a:lnTo>
                <a:lnTo>
                  <a:pt x="142" y="1375"/>
                </a:lnTo>
                <a:lnTo>
                  <a:pt x="149" y="1375"/>
                </a:lnTo>
                <a:lnTo>
                  <a:pt x="149" y="1368"/>
                </a:lnTo>
                <a:lnTo>
                  <a:pt x="155" y="1368"/>
                </a:lnTo>
                <a:lnTo>
                  <a:pt x="155" y="1362"/>
                </a:lnTo>
                <a:lnTo>
                  <a:pt x="155" y="1355"/>
                </a:lnTo>
                <a:lnTo>
                  <a:pt x="162" y="1355"/>
                </a:lnTo>
                <a:lnTo>
                  <a:pt x="162" y="1348"/>
                </a:lnTo>
                <a:lnTo>
                  <a:pt x="169" y="1348"/>
                </a:lnTo>
                <a:lnTo>
                  <a:pt x="182" y="1348"/>
                </a:lnTo>
                <a:lnTo>
                  <a:pt x="182" y="1342"/>
                </a:lnTo>
                <a:lnTo>
                  <a:pt x="189" y="1342"/>
                </a:lnTo>
                <a:lnTo>
                  <a:pt x="189" y="1335"/>
                </a:lnTo>
                <a:lnTo>
                  <a:pt x="196" y="1335"/>
                </a:lnTo>
                <a:lnTo>
                  <a:pt x="196" y="1328"/>
                </a:lnTo>
                <a:lnTo>
                  <a:pt x="202" y="1328"/>
                </a:lnTo>
                <a:lnTo>
                  <a:pt x="209" y="1328"/>
                </a:lnTo>
                <a:lnTo>
                  <a:pt x="209" y="1322"/>
                </a:lnTo>
                <a:lnTo>
                  <a:pt x="209" y="1315"/>
                </a:lnTo>
                <a:lnTo>
                  <a:pt x="216" y="1315"/>
                </a:lnTo>
                <a:lnTo>
                  <a:pt x="236" y="1315"/>
                </a:lnTo>
                <a:lnTo>
                  <a:pt x="236" y="1308"/>
                </a:lnTo>
                <a:lnTo>
                  <a:pt x="250" y="1308"/>
                </a:lnTo>
                <a:lnTo>
                  <a:pt x="250" y="1302"/>
                </a:lnTo>
                <a:lnTo>
                  <a:pt x="256" y="1302"/>
                </a:lnTo>
                <a:lnTo>
                  <a:pt x="263" y="1302"/>
                </a:lnTo>
                <a:lnTo>
                  <a:pt x="263" y="1295"/>
                </a:lnTo>
                <a:lnTo>
                  <a:pt x="276" y="1295"/>
                </a:lnTo>
                <a:lnTo>
                  <a:pt x="276" y="1288"/>
                </a:lnTo>
                <a:lnTo>
                  <a:pt x="283" y="1288"/>
                </a:lnTo>
                <a:lnTo>
                  <a:pt x="283" y="1282"/>
                </a:lnTo>
                <a:lnTo>
                  <a:pt x="290" y="1282"/>
                </a:lnTo>
                <a:lnTo>
                  <a:pt x="290" y="1275"/>
                </a:lnTo>
                <a:lnTo>
                  <a:pt x="297" y="1275"/>
                </a:lnTo>
                <a:lnTo>
                  <a:pt x="303" y="1275"/>
                </a:lnTo>
                <a:lnTo>
                  <a:pt x="310" y="1275"/>
                </a:lnTo>
                <a:lnTo>
                  <a:pt x="310" y="1268"/>
                </a:lnTo>
                <a:lnTo>
                  <a:pt x="317" y="1268"/>
                </a:lnTo>
                <a:lnTo>
                  <a:pt x="324" y="1268"/>
                </a:lnTo>
                <a:lnTo>
                  <a:pt x="324" y="1262"/>
                </a:lnTo>
                <a:lnTo>
                  <a:pt x="330" y="1262"/>
                </a:lnTo>
                <a:lnTo>
                  <a:pt x="330" y="1255"/>
                </a:lnTo>
                <a:lnTo>
                  <a:pt x="337" y="1255"/>
                </a:lnTo>
                <a:lnTo>
                  <a:pt x="337" y="1249"/>
                </a:lnTo>
                <a:lnTo>
                  <a:pt x="344" y="1249"/>
                </a:lnTo>
                <a:lnTo>
                  <a:pt x="344" y="1242"/>
                </a:lnTo>
                <a:lnTo>
                  <a:pt x="357" y="1242"/>
                </a:lnTo>
                <a:lnTo>
                  <a:pt x="357" y="1235"/>
                </a:lnTo>
                <a:lnTo>
                  <a:pt x="371" y="1235"/>
                </a:lnTo>
                <a:lnTo>
                  <a:pt x="377" y="1235"/>
                </a:lnTo>
                <a:lnTo>
                  <a:pt x="377" y="1229"/>
                </a:lnTo>
                <a:lnTo>
                  <a:pt x="384" y="1229"/>
                </a:lnTo>
                <a:lnTo>
                  <a:pt x="384" y="1222"/>
                </a:lnTo>
                <a:lnTo>
                  <a:pt x="391" y="1222"/>
                </a:lnTo>
                <a:lnTo>
                  <a:pt x="398" y="1222"/>
                </a:lnTo>
                <a:lnTo>
                  <a:pt x="398" y="1215"/>
                </a:lnTo>
                <a:lnTo>
                  <a:pt x="404" y="1215"/>
                </a:lnTo>
                <a:lnTo>
                  <a:pt x="411" y="1215"/>
                </a:lnTo>
                <a:lnTo>
                  <a:pt x="418" y="1215"/>
                </a:lnTo>
                <a:lnTo>
                  <a:pt x="418" y="1209"/>
                </a:lnTo>
                <a:lnTo>
                  <a:pt x="425" y="1209"/>
                </a:lnTo>
                <a:lnTo>
                  <a:pt x="431" y="1209"/>
                </a:lnTo>
                <a:lnTo>
                  <a:pt x="431" y="1202"/>
                </a:lnTo>
                <a:lnTo>
                  <a:pt x="438" y="1202"/>
                </a:lnTo>
                <a:lnTo>
                  <a:pt x="438" y="1195"/>
                </a:lnTo>
                <a:lnTo>
                  <a:pt x="445" y="1195"/>
                </a:lnTo>
                <a:lnTo>
                  <a:pt x="445" y="1189"/>
                </a:lnTo>
                <a:lnTo>
                  <a:pt x="452" y="1189"/>
                </a:lnTo>
                <a:lnTo>
                  <a:pt x="458" y="1189"/>
                </a:lnTo>
                <a:lnTo>
                  <a:pt x="458" y="1182"/>
                </a:lnTo>
                <a:lnTo>
                  <a:pt x="465" y="1182"/>
                </a:lnTo>
                <a:lnTo>
                  <a:pt x="478" y="1182"/>
                </a:lnTo>
                <a:lnTo>
                  <a:pt x="478" y="1175"/>
                </a:lnTo>
                <a:lnTo>
                  <a:pt x="485" y="1175"/>
                </a:lnTo>
                <a:lnTo>
                  <a:pt x="485" y="1169"/>
                </a:lnTo>
                <a:lnTo>
                  <a:pt x="499" y="1169"/>
                </a:lnTo>
                <a:lnTo>
                  <a:pt x="505" y="1169"/>
                </a:lnTo>
                <a:lnTo>
                  <a:pt x="519" y="1169"/>
                </a:lnTo>
                <a:lnTo>
                  <a:pt x="519" y="1162"/>
                </a:lnTo>
                <a:lnTo>
                  <a:pt x="532" y="1162"/>
                </a:lnTo>
                <a:lnTo>
                  <a:pt x="539" y="1162"/>
                </a:lnTo>
                <a:lnTo>
                  <a:pt x="539" y="1156"/>
                </a:lnTo>
                <a:lnTo>
                  <a:pt x="553" y="1156"/>
                </a:lnTo>
                <a:lnTo>
                  <a:pt x="553" y="1149"/>
                </a:lnTo>
                <a:lnTo>
                  <a:pt x="559" y="1149"/>
                </a:lnTo>
                <a:lnTo>
                  <a:pt x="566" y="1149"/>
                </a:lnTo>
                <a:lnTo>
                  <a:pt x="573" y="1149"/>
                </a:lnTo>
                <a:lnTo>
                  <a:pt x="573" y="1142"/>
                </a:lnTo>
                <a:lnTo>
                  <a:pt x="586" y="1142"/>
                </a:lnTo>
                <a:lnTo>
                  <a:pt x="586" y="1136"/>
                </a:lnTo>
                <a:lnTo>
                  <a:pt x="593" y="1136"/>
                </a:lnTo>
                <a:lnTo>
                  <a:pt x="593" y="1129"/>
                </a:lnTo>
                <a:lnTo>
                  <a:pt x="606" y="1129"/>
                </a:lnTo>
                <a:lnTo>
                  <a:pt x="620" y="1129"/>
                </a:lnTo>
                <a:lnTo>
                  <a:pt x="620" y="1122"/>
                </a:lnTo>
                <a:lnTo>
                  <a:pt x="640" y="1122"/>
                </a:lnTo>
                <a:lnTo>
                  <a:pt x="647" y="1122"/>
                </a:lnTo>
                <a:lnTo>
                  <a:pt x="647" y="1116"/>
                </a:lnTo>
                <a:lnTo>
                  <a:pt x="653" y="1116"/>
                </a:lnTo>
                <a:lnTo>
                  <a:pt x="660" y="1116"/>
                </a:lnTo>
                <a:lnTo>
                  <a:pt x="660" y="1109"/>
                </a:lnTo>
                <a:lnTo>
                  <a:pt x="667" y="1109"/>
                </a:lnTo>
                <a:lnTo>
                  <a:pt x="680" y="1109"/>
                </a:lnTo>
                <a:lnTo>
                  <a:pt x="680" y="1102"/>
                </a:lnTo>
                <a:lnTo>
                  <a:pt x="687" y="1102"/>
                </a:lnTo>
                <a:lnTo>
                  <a:pt x="694" y="1102"/>
                </a:lnTo>
                <a:lnTo>
                  <a:pt x="694" y="1096"/>
                </a:lnTo>
                <a:lnTo>
                  <a:pt x="701" y="1096"/>
                </a:lnTo>
                <a:lnTo>
                  <a:pt x="707" y="1096"/>
                </a:lnTo>
                <a:lnTo>
                  <a:pt x="707" y="1089"/>
                </a:lnTo>
                <a:lnTo>
                  <a:pt x="734" y="1089"/>
                </a:lnTo>
                <a:lnTo>
                  <a:pt x="741" y="1089"/>
                </a:lnTo>
                <a:lnTo>
                  <a:pt x="741" y="1082"/>
                </a:lnTo>
                <a:lnTo>
                  <a:pt x="781" y="1082"/>
                </a:lnTo>
                <a:lnTo>
                  <a:pt x="788" y="1082"/>
                </a:lnTo>
                <a:lnTo>
                  <a:pt x="788" y="1076"/>
                </a:lnTo>
                <a:lnTo>
                  <a:pt x="802" y="1076"/>
                </a:lnTo>
                <a:lnTo>
                  <a:pt x="815" y="1076"/>
                </a:lnTo>
                <a:lnTo>
                  <a:pt x="815" y="1069"/>
                </a:lnTo>
                <a:lnTo>
                  <a:pt x="815" y="1063"/>
                </a:lnTo>
                <a:lnTo>
                  <a:pt x="829" y="1063"/>
                </a:lnTo>
                <a:lnTo>
                  <a:pt x="842" y="1063"/>
                </a:lnTo>
                <a:lnTo>
                  <a:pt x="842" y="1056"/>
                </a:lnTo>
                <a:lnTo>
                  <a:pt x="855" y="1056"/>
                </a:lnTo>
                <a:lnTo>
                  <a:pt x="882" y="1056"/>
                </a:lnTo>
                <a:lnTo>
                  <a:pt x="882" y="1049"/>
                </a:lnTo>
                <a:lnTo>
                  <a:pt x="889" y="1049"/>
                </a:lnTo>
                <a:lnTo>
                  <a:pt x="889" y="1043"/>
                </a:lnTo>
                <a:lnTo>
                  <a:pt x="909" y="1043"/>
                </a:lnTo>
                <a:lnTo>
                  <a:pt x="936" y="1043"/>
                </a:lnTo>
                <a:lnTo>
                  <a:pt x="936" y="1036"/>
                </a:lnTo>
                <a:lnTo>
                  <a:pt x="943" y="1036"/>
                </a:lnTo>
                <a:lnTo>
                  <a:pt x="943" y="1029"/>
                </a:lnTo>
                <a:lnTo>
                  <a:pt x="977" y="1029"/>
                </a:lnTo>
                <a:lnTo>
                  <a:pt x="977" y="1023"/>
                </a:lnTo>
                <a:lnTo>
                  <a:pt x="983" y="1023"/>
                </a:lnTo>
                <a:lnTo>
                  <a:pt x="983" y="1016"/>
                </a:lnTo>
                <a:lnTo>
                  <a:pt x="997" y="1016"/>
                </a:lnTo>
                <a:lnTo>
                  <a:pt x="1004" y="1016"/>
                </a:lnTo>
                <a:lnTo>
                  <a:pt x="1004" y="1009"/>
                </a:lnTo>
                <a:lnTo>
                  <a:pt x="1010" y="1009"/>
                </a:lnTo>
                <a:lnTo>
                  <a:pt x="1010" y="1003"/>
                </a:lnTo>
                <a:lnTo>
                  <a:pt x="1017" y="1003"/>
                </a:lnTo>
                <a:lnTo>
                  <a:pt x="1017" y="996"/>
                </a:lnTo>
                <a:lnTo>
                  <a:pt x="1024" y="996"/>
                </a:lnTo>
                <a:lnTo>
                  <a:pt x="1024" y="989"/>
                </a:lnTo>
                <a:lnTo>
                  <a:pt x="1031" y="989"/>
                </a:lnTo>
                <a:lnTo>
                  <a:pt x="1037" y="989"/>
                </a:lnTo>
                <a:lnTo>
                  <a:pt x="1037" y="983"/>
                </a:lnTo>
                <a:lnTo>
                  <a:pt x="1044" y="983"/>
                </a:lnTo>
                <a:lnTo>
                  <a:pt x="1051" y="983"/>
                </a:lnTo>
                <a:lnTo>
                  <a:pt x="1051" y="976"/>
                </a:lnTo>
                <a:lnTo>
                  <a:pt x="1057" y="976"/>
                </a:lnTo>
                <a:lnTo>
                  <a:pt x="1064" y="976"/>
                </a:lnTo>
                <a:lnTo>
                  <a:pt x="1071" y="976"/>
                </a:lnTo>
                <a:lnTo>
                  <a:pt x="1071" y="970"/>
                </a:lnTo>
                <a:lnTo>
                  <a:pt x="1084" y="970"/>
                </a:lnTo>
                <a:lnTo>
                  <a:pt x="1091" y="970"/>
                </a:lnTo>
                <a:lnTo>
                  <a:pt x="1091" y="963"/>
                </a:lnTo>
                <a:lnTo>
                  <a:pt x="1111" y="963"/>
                </a:lnTo>
                <a:lnTo>
                  <a:pt x="1111" y="956"/>
                </a:lnTo>
                <a:lnTo>
                  <a:pt x="1118" y="956"/>
                </a:lnTo>
                <a:lnTo>
                  <a:pt x="1118" y="950"/>
                </a:lnTo>
                <a:lnTo>
                  <a:pt x="1125" y="950"/>
                </a:lnTo>
                <a:lnTo>
                  <a:pt x="1138" y="950"/>
                </a:lnTo>
                <a:lnTo>
                  <a:pt x="1138" y="943"/>
                </a:lnTo>
                <a:lnTo>
                  <a:pt x="1158" y="943"/>
                </a:lnTo>
                <a:lnTo>
                  <a:pt x="1165" y="943"/>
                </a:lnTo>
                <a:lnTo>
                  <a:pt x="1172" y="943"/>
                </a:lnTo>
                <a:lnTo>
                  <a:pt x="1172" y="936"/>
                </a:lnTo>
                <a:lnTo>
                  <a:pt x="1192" y="936"/>
                </a:lnTo>
                <a:lnTo>
                  <a:pt x="1192" y="930"/>
                </a:lnTo>
                <a:lnTo>
                  <a:pt x="1199" y="930"/>
                </a:lnTo>
                <a:lnTo>
                  <a:pt x="1199" y="923"/>
                </a:lnTo>
                <a:lnTo>
                  <a:pt x="1206" y="923"/>
                </a:lnTo>
                <a:lnTo>
                  <a:pt x="1206" y="916"/>
                </a:lnTo>
                <a:lnTo>
                  <a:pt x="1219" y="916"/>
                </a:lnTo>
                <a:lnTo>
                  <a:pt x="1226" y="916"/>
                </a:lnTo>
                <a:lnTo>
                  <a:pt x="1226" y="910"/>
                </a:lnTo>
                <a:lnTo>
                  <a:pt x="1232" y="910"/>
                </a:lnTo>
                <a:lnTo>
                  <a:pt x="1232" y="903"/>
                </a:lnTo>
                <a:lnTo>
                  <a:pt x="1253" y="903"/>
                </a:lnTo>
                <a:lnTo>
                  <a:pt x="1253" y="896"/>
                </a:lnTo>
                <a:lnTo>
                  <a:pt x="1273" y="896"/>
                </a:lnTo>
                <a:lnTo>
                  <a:pt x="1293" y="896"/>
                </a:lnTo>
                <a:lnTo>
                  <a:pt x="1293" y="890"/>
                </a:lnTo>
                <a:lnTo>
                  <a:pt x="1307" y="890"/>
                </a:lnTo>
                <a:lnTo>
                  <a:pt x="1307" y="883"/>
                </a:lnTo>
                <a:lnTo>
                  <a:pt x="1307" y="877"/>
                </a:lnTo>
                <a:lnTo>
                  <a:pt x="1313" y="877"/>
                </a:lnTo>
                <a:lnTo>
                  <a:pt x="1320" y="877"/>
                </a:lnTo>
                <a:lnTo>
                  <a:pt x="1320" y="870"/>
                </a:lnTo>
                <a:lnTo>
                  <a:pt x="1327" y="870"/>
                </a:lnTo>
                <a:lnTo>
                  <a:pt x="1327" y="863"/>
                </a:lnTo>
                <a:lnTo>
                  <a:pt x="1333" y="863"/>
                </a:lnTo>
                <a:lnTo>
                  <a:pt x="1347" y="863"/>
                </a:lnTo>
                <a:lnTo>
                  <a:pt x="1354" y="863"/>
                </a:lnTo>
                <a:lnTo>
                  <a:pt x="1354" y="857"/>
                </a:lnTo>
                <a:lnTo>
                  <a:pt x="1360" y="857"/>
                </a:lnTo>
                <a:lnTo>
                  <a:pt x="1360" y="850"/>
                </a:lnTo>
                <a:lnTo>
                  <a:pt x="1374" y="850"/>
                </a:lnTo>
                <a:lnTo>
                  <a:pt x="1381" y="850"/>
                </a:lnTo>
                <a:lnTo>
                  <a:pt x="1381" y="843"/>
                </a:lnTo>
                <a:lnTo>
                  <a:pt x="1394" y="843"/>
                </a:lnTo>
                <a:lnTo>
                  <a:pt x="1394" y="837"/>
                </a:lnTo>
                <a:lnTo>
                  <a:pt x="1401" y="837"/>
                </a:lnTo>
                <a:lnTo>
                  <a:pt x="1408" y="837"/>
                </a:lnTo>
                <a:lnTo>
                  <a:pt x="1414" y="837"/>
                </a:lnTo>
                <a:lnTo>
                  <a:pt x="1414" y="830"/>
                </a:lnTo>
                <a:lnTo>
                  <a:pt x="1421" y="830"/>
                </a:lnTo>
                <a:lnTo>
                  <a:pt x="1421" y="823"/>
                </a:lnTo>
                <a:lnTo>
                  <a:pt x="1434" y="823"/>
                </a:lnTo>
                <a:lnTo>
                  <a:pt x="1448" y="823"/>
                </a:lnTo>
                <a:lnTo>
                  <a:pt x="1448" y="817"/>
                </a:lnTo>
                <a:lnTo>
                  <a:pt x="1461" y="817"/>
                </a:lnTo>
                <a:lnTo>
                  <a:pt x="1475" y="817"/>
                </a:lnTo>
                <a:lnTo>
                  <a:pt x="1475" y="810"/>
                </a:lnTo>
                <a:lnTo>
                  <a:pt x="1482" y="810"/>
                </a:lnTo>
                <a:lnTo>
                  <a:pt x="1482" y="803"/>
                </a:lnTo>
                <a:lnTo>
                  <a:pt x="1488" y="803"/>
                </a:lnTo>
                <a:lnTo>
                  <a:pt x="1502" y="803"/>
                </a:lnTo>
                <a:lnTo>
                  <a:pt x="1502" y="797"/>
                </a:lnTo>
                <a:lnTo>
                  <a:pt x="1508" y="797"/>
                </a:lnTo>
                <a:lnTo>
                  <a:pt x="1515" y="797"/>
                </a:lnTo>
                <a:lnTo>
                  <a:pt x="1515" y="790"/>
                </a:lnTo>
                <a:lnTo>
                  <a:pt x="1529" y="790"/>
                </a:lnTo>
                <a:lnTo>
                  <a:pt x="1529" y="784"/>
                </a:lnTo>
                <a:lnTo>
                  <a:pt x="1542" y="784"/>
                </a:lnTo>
                <a:lnTo>
                  <a:pt x="1542" y="777"/>
                </a:lnTo>
                <a:lnTo>
                  <a:pt x="1549" y="777"/>
                </a:lnTo>
                <a:lnTo>
                  <a:pt x="1562" y="777"/>
                </a:lnTo>
                <a:lnTo>
                  <a:pt x="1562" y="770"/>
                </a:lnTo>
                <a:lnTo>
                  <a:pt x="1569" y="770"/>
                </a:lnTo>
                <a:lnTo>
                  <a:pt x="1583" y="770"/>
                </a:lnTo>
                <a:lnTo>
                  <a:pt x="1583" y="764"/>
                </a:lnTo>
                <a:lnTo>
                  <a:pt x="1589" y="764"/>
                </a:lnTo>
                <a:lnTo>
                  <a:pt x="1603" y="764"/>
                </a:lnTo>
                <a:lnTo>
                  <a:pt x="1603" y="757"/>
                </a:lnTo>
                <a:lnTo>
                  <a:pt x="1630" y="757"/>
                </a:lnTo>
                <a:lnTo>
                  <a:pt x="1630" y="750"/>
                </a:lnTo>
                <a:lnTo>
                  <a:pt x="1636" y="750"/>
                </a:lnTo>
                <a:lnTo>
                  <a:pt x="1650" y="750"/>
                </a:lnTo>
                <a:lnTo>
                  <a:pt x="1650" y="744"/>
                </a:lnTo>
                <a:lnTo>
                  <a:pt x="1657" y="744"/>
                </a:lnTo>
                <a:lnTo>
                  <a:pt x="1677" y="744"/>
                </a:lnTo>
                <a:lnTo>
                  <a:pt x="1697" y="744"/>
                </a:lnTo>
                <a:lnTo>
                  <a:pt x="1697" y="737"/>
                </a:lnTo>
                <a:lnTo>
                  <a:pt x="1704" y="737"/>
                </a:lnTo>
                <a:lnTo>
                  <a:pt x="1704" y="730"/>
                </a:lnTo>
                <a:lnTo>
                  <a:pt x="1710" y="730"/>
                </a:lnTo>
                <a:lnTo>
                  <a:pt x="1717" y="730"/>
                </a:lnTo>
                <a:lnTo>
                  <a:pt x="1717" y="724"/>
                </a:lnTo>
                <a:lnTo>
                  <a:pt x="1724" y="724"/>
                </a:lnTo>
                <a:lnTo>
                  <a:pt x="1724" y="717"/>
                </a:lnTo>
                <a:lnTo>
                  <a:pt x="1737" y="717"/>
                </a:lnTo>
                <a:lnTo>
                  <a:pt x="1737" y="710"/>
                </a:lnTo>
                <a:lnTo>
                  <a:pt x="1751" y="710"/>
                </a:lnTo>
                <a:lnTo>
                  <a:pt x="1751" y="704"/>
                </a:lnTo>
                <a:lnTo>
                  <a:pt x="1758" y="704"/>
                </a:lnTo>
                <a:lnTo>
                  <a:pt x="1771" y="704"/>
                </a:lnTo>
                <a:lnTo>
                  <a:pt x="1771" y="697"/>
                </a:lnTo>
                <a:lnTo>
                  <a:pt x="1785" y="697"/>
                </a:lnTo>
                <a:lnTo>
                  <a:pt x="1791" y="697"/>
                </a:lnTo>
                <a:lnTo>
                  <a:pt x="1791" y="690"/>
                </a:lnTo>
                <a:lnTo>
                  <a:pt x="1805" y="690"/>
                </a:lnTo>
                <a:lnTo>
                  <a:pt x="1805" y="684"/>
                </a:lnTo>
                <a:lnTo>
                  <a:pt x="1811" y="684"/>
                </a:lnTo>
                <a:lnTo>
                  <a:pt x="1811" y="677"/>
                </a:lnTo>
                <a:lnTo>
                  <a:pt x="1825" y="677"/>
                </a:lnTo>
                <a:lnTo>
                  <a:pt x="1825" y="671"/>
                </a:lnTo>
                <a:lnTo>
                  <a:pt x="1845" y="671"/>
                </a:lnTo>
                <a:lnTo>
                  <a:pt x="1852" y="671"/>
                </a:lnTo>
                <a:lnTo>
                  <a:pt x="1852" y="664"/>
                </a:lnTo>
                <a:lnTo>
                  <a:pt x="1852" y="657"/>
                </a:lnTo>
                <a:lnTo>
                  <a:pt x="1859" y="657"/>
                </a:lnTo>
                <a:lnTo>
                  <a:pt x="1872" y="657"/>
                </a:lnTo>
                <a:lnTo>
                  <a:pt x="1872" y="651"/>
                </a:lnTo>
                <a:lnTo>
                  <a:pt x="1879" y="651"/>
                </a:lnTo>
                <a:lnTo>
                  <a:pt x="1886" y="651"/>
                </a:lnTo>
                <a:lnTo>
                  <a:pt x="1886" y="644"/>
                </a:lnTo>
                <a:lnTo>
                  <a:pt x="1892" y="644"/>
                </a:lnTo>
                <a:lnTo>
                  <a:pt x="1899" y="644"/>
                </a:lnTo>
                <a:lnTo>
                  <a:pt x="1899" y="637"/>
                </a:lnTo>
                <a:lnTo>
                  <a:pt x="1912" y="637"/>
                </a:lnTo>
                <a:lnTo>
                  <a:pt x="1926" y="637"/>
                </a:lnTo>
                <a:lnTo>
                  <a:pt x="1926" y="631"/>
                </a:lnTo>
                <a:lnTo>
                  <a:pt x="1946" y="631"/>
                </a:lnTo>
                <a:lnTo>
                  <a:pt x="1946" y="624"/>
                </a:lnTo>
                <a:lnTo>
                  <a:pt x="1973" y="624"/>
                </a:lnTo>
                <a:lnTo>
                  <a:pt x="1986" y="624"/>
                </a:lnTo>
                <a:lnTo>
                  <a:pt x="1986" y="617"/>
                </a:lnTo>
                <a:lnTo>
                  <a:pt x="2007" y="617"/>
                </a:lnTo>
                <a:lnTo>
                  <a:pt x="2013" y="617"/>
                </a:lnTo>
                <a:lnTo>
                  <a:pt x="2013" y="611"/>
                </a:lnTo>
                <a:lnTo>
                  <a:pt x="2013" y="604"/>
                </a:lnTo>
                <a:lnTo>
                  <a:pt x="2020" y="604"/>
                </a:lnTo>
                <a:lnTo>
                  <a:pt x="2027" y="604"/>
                </a:lnTo>
                <a:lnTo>
                  <a:pt x="2027" y="597"/>
                </a:lnTo>
                <a:lnTo>
                  <a:pt x="2047" y="597"/>
                </a:lnTo>
                <a:lnTo>
                  <a:pt x="2054" y="597"/>
                </a:lnTo>
                <a:lnTo>
                  <a:pt x="2054" y="591"/>
                </a:lnTo>
                <a:lnTo>
                  <a:pt x="2094" y="591"/>
                </a:lnTo>
                <a:lnTo>
                  <a:pt x="2108" y="591"/>
                </a:lnTo>
                <a:lnTo>
                  <a:pt x="2108" y="584"/>
                </a:lnTo>
                <a:lnTo>
                  <a:pt x="2121" y="584"/>
                </a:lnTo>
                <a:lnTo>
                  <a:pt x="2121" y="578"/>
                </a:lnTo>
                <a:lnTo>
                  <a:pt x="2128" y="578"/>
                </a:lnTo>
                <a:lnTo>
                  <a:pt x="2135" y="578"/>
                </a:lnTo>
                <a:lnTo>
                  <a:pt x="2175" y="578"/>
                </a:lnTo>
                <a:lnTo>
                  <a:pt x="2175" y="571"/>
                </a:lnTo>
                <a:lnTo>
                  <a:pt x="2182" y="571"/>
                </a:lnTo>
                <a:lnTo>
                  <a:pt x="2182" y="564"/>
                </a:lnTo>
                <a:lnTo>
                  <a:pt x="2195" y="564"/>
                </a:lnTo>
                <a:lnTo>
                  <a:pt x="2202" y="564"/>
                </a:lnTo>
                <a:lnTo>
                  <a:pt x="2202" y="558"/>
                </a:lnTo>
                <a:lnTo>
                  <a:pt x="2209" y="558"/>
                </a:lnTo>
                <a:lnTo>
                  <a:pt x="2215" y="558"/>
                </a:lnTo>
                <a:lnTo>
                  <a:pt x="2215" y="551"/>
                </a:lnTo>
                <a:lnTo>
                  <a:pt x="2222" y="551"/>
                </a:lnTo>
                <a:lnTo>
                  <a:pt x="2229" y="551"/>
                </a:lnTo>
                <a:lnTo>
                  <a:pt x="2229" y="544"/>
                </a:lnTo>
                <a:lnTo>
                  <a:pt x="2229" y="538"/>
                </a:lnTo>
                <a:lnTo>
                  <a:pt x="2236" y="538"/>
                </a:lnTo>
                <a:lnTo>
                  <a:pt x="2236" y="531"/>
                </a:lnTo>
                <a:lnTo>
                  <a:pt x="2236" y="524"/>
                </a:lnTo>
                <a:lnTo>
                  <a:pt x="2242" y="524"/>
                </a:lnTo>
                <a:lnTo>
                  <a:pt x="2249" y="524"/>
                </a:lnTo>
                <a:lnTo>
                  <a:pt x="2256" y="524"/>
                </a:lnTo>
                <a:lnTo>
                  <a:pt x="2256" y="518"/>
                </a:lnTo>
                <a:lnTo>
                  <a:pt x="2263" y="518"/>
                </a:lnTo>
                <a:lnTo>
                  <a:pt x="2263" y="511"/>
                </a:lnTo>
                <a:lnTo>
                  <a:pt x="2269" y="511"/>
                </a:lnTo>
                <a:lnTo>
                  <a:pt x="2269" y="504"/>
                </a:lnTo>
                <a:lnTo>
                  <a:pt x="2276" y="504"/>
                </a:lnTo>
                <a:lnTo>
                  <a:pt x="2276" y="498"/>
                </a:lnTo>
                <a:lnTo>
                  <a:pt x="2283" y="498"/>
                </a:lnTo>
                <a:lnTo>
                  <a:pt x="2289" y="498"/>
                </a:lnTo>
                <a:lnTo>
                  <a:pt x="2289" y="491"/>
                </a:lnTo>
                <a:lnTo>
                  <a:pt x="2296" y="491"/>
                </a:lnTo>
                <a:lnTo>
                  <a:pt x="2310" y="491"/>
                </a:lnTo>
                <a:lnTo>
                  <a:pt x="2310" y="485"/>
                </a:lnTo>
                <a:lnTo>
                  <a:pt x="2316" y="485"/>
                </a:lnTo>
                <a:lnTo>
                  <a:pt x="2323" y="485"/>
                </a:lnTo>
                <a:lnTo>
                  <a:pt x="2323" y="478"/>
                </a:lnTo>
                <a:lnTo>
                  <a:pt x="2350" y="478"/>
                </a:lnTo>
                <a:lnTo>
                  <a:pt x="2350" y="471"/>
                </a:lnTo>
                <a:lnTo>
                  <a:pt x="2357" y="471"/>
                </a:lnTo>
                <a:lnTo>
                  <a:pt x="2357" y="465"/>
                </a:lnTo>
                <a:lnTo>
                  <a:pt x="2370" y="465"/>
                </a:lnTo>
                <a:lnTo>
                  <a:pt x="2384" y="465"/>
                </a:lnTo>
                <a:lnTo>
                  <a:pt x="2397" y="465"/>
                </a:lnTo>
                <a:lnTo>
                  <a:pt x="2397" y="458"/>
                </a:lnTo>
                <a:lnTo>
                  <a:pt x="2417" y="458"/>
                </a:lnTo>
                <a:lnTo>
                  <a:pt x="2444" y="458"/>
                </a:lnTo>
                <a:lnTo>
                  <a:pt x="2444" y="451"/>
                </a:lnTo>
                <a:lnTo>
                  <a:pt x="2451" y="451"/>
                </a:lnTo>
                <a:lnTo>
                  <a:pt x="2451" y="445"/>
                </a:lnTo>
                <a:lnTo>
                  <a:pt x="2458" y="445"/>
                </a:lnTo>
                <a:lnTo>
                  <a:pt x="2458" y="438"/>
                </a:lnTo>
                <a:lnTo>
                  <a:pt x="2464" y="438"/>
                </a:lnTo>
                <a:lnTo>
                  <a:pt x="2471" y="438"/>
                </a:lnTo>
                <a:lnTo>
                  <a:pt x="2498" y="438"/>
                </a:lnTo>
                <a:lnTo>
                  <a:pt x="2498" y="431"/>
                </a:lnTo>
                <a:lnTo>
                  <a:pt x="2532" y="431"/>
                </a:lnTo>
                <a:lnTo>
                  <a:pt x="2559" y="431"/>
                </a:lnTo>
                <a:lnTo>
                  <a:pt x="2559" y="425"/>
                </a:lnTo>
                <a:lnTo>
                  <a:pt x="2579" y="425"/>
                </a:lnTo>
                <a:lnTo>
                  <a:pt x="2586" y="425"/>
                </a:lnTo>
                <a:lnTo>
                  <a:pt x="2586" y="418"/>
                </a:lnTo>
                <a:lnTo>
                  <a:pt x="2592" y="418"/>
                </a:lnTo>
                <a:lnTo>
                  <a:pt x="2599" y="418"/>
                </a:lnTo>
                <a:lnTo>
                  <a:pt x="2599" y="411"/>
                </a:lnTo>
                <a:lnTo>
                  <a:pt x="2613" y="411"/>
                </a:lnTo>
                <a:lnTo>
                  <a:pt x="2633" y="411"/>
                </a:lnTo>
                <a:lnTo>
                  <a:pt x="2633" y="405"/>
                </a:lnTo>
                <a:lnTo>
                  <a:pt x="2646" y="405"/>
                </a:lnTo>
                <a:lnTo>
                  <a:pt x="2653" y="405"/>
                </a:lnTo>
                <a:lnTo>
                  <a:pt x="2653" y="398"/>
                </a:lnTo>
                <a:lnTo>
                  <a:pt x="2673" y="398"/>
                </a:lnTo>
                <a:lnTo>
                  <a:pt x="2680" y="398"/>
                </a:lnTo>
                <a:lnTo>
                  <a:pt x="2680" y="392"/>
                </a:lnTo>
                <a:lnTo>
                  <a:pt x="2687" y="392"/>
                </a:lnTo>
                <a:lnTo>
                  <a:pt x="2693" y="392"/>
                </a:lnTo>
                <a:lnTo>
                  <a:pt x="2693" y="385"/>
                </a:lnTo>
                <a:lnTo>
                  <a:pt x="2700" y="385"/>
                </a:lnTo>
                <a:lnTo>
                  <a:pt x="2707" y="385"/>
                </a:lnTo>
                <a:lnTo>
                  <a:pt x="2707" y="378"/>
                </a:lnTo>
                <a:lnTo>
                  <a:pt x="2714" y="378"/>
                </a:lnTo>
                <a:lnTo>
                  <a:pt x="2714" y="372"/>
                </a:lnTo>
                <a:lnTo>
                  <a:pt x="2720" y="372"/>
                </a:lnTo>
                <a:lnTo>
                  <a:pt x="2720" y="365"/>
                </a:lnTo>
                <a:lnTo>
                  <a:pt x="2734" y="365"/>
                </a:lnTo>
                <a:lnTo>
                  <a:pt x="2734" y="358"/>
                </a:lnTo>
                <a:lnTo>
                  <a:pt x="2741" y="358"/>
                </a:lnTo>
                <a:lnTo>
                  <a:pt x="2747" y="358"/>
                </a:lnTo>
                <a:lnTo>
                  <a:pt x="2747" y="352"/>
                </a:lnTo>
                <a:lnTo>
                  <a:pt x="2754" y="352"/>
                </a:lnTo>
                <a:lnTo>
                  <a:pt x="2781" y="352"/>
                </a:lnTo>
                <a:lnTo>
                  <a:pt x="2781" y="345"/>
                </a:lnTo>
                <a:lnTo>
                  <a:pt x="2788" y="345"/>
                </a:lnTo>
                <a:lnTo>
                  <a:pt x="2794" y="345"/>
                </a:lnTo>
                <a:lnTo>
                  <a:pt x="2794" y="338"/>
                </a:lnTo>
                <a:lnTo>
                  <a:pt x="2801" y="338"/>
                </a:lnTo>
                <a:lnTo>
                  <a:pt x="2808" y="338"/>
                </a:lnTo>
                <a:lnTo>
                  <a:pt x="2808" y="332"/>
                </a:lnTo>
                <a:lnTo>
                  <a:pt x="2815" y="332"/>
                </a:lnTo>
                <a:lnTo>
                  <a:pt x="2815" y="325"/>
                </a:lnTo>
                <a:lnTo>
                  <a:pt x="2835" y="325"/>
                </a:lnTo>
                <a:lnTo>
                  <a:pt x="2835" y="318"/>
                </a:lnTo>
                <a:lnTo>
                  <a:pt x="2841" y="318"/>
                </a:lnTo>
                <a:lnTo>
                  <a:pt x="2862" y="318"/>
                </a:lnTo>
                <a:lnTo>
                  <a:pt x="2862" y="312"/>
                </a:lnTo>
                <a:lnTo>
                  <a:pt x="2875" y="312"/>
                </a:lnTo>
                <a:lnTo>
                  <a:pt x="2875" y="305"/>
                </a:lnTo>
                <a:lnTo>
                  <a:pt x="2882" y="305"/>
                </a:lnTo>
                <a:lnTo>
                  <a:pt x="2882" y="299"/>
                </a:lnTo>
                <a:lnTo>
                  <a:pt x="2895" y="299"/>
                </a:lnTo>
                <a:lnTo>
                  <a:pt x="2902" y="299"/>
                </a:lnTo>
                <a:lnTo>
                  <a:pt x="2902" y="292"/>
                </a:lnTo>
                <a:lnTo>
                  <a:pt x="2909" y="292"/>
                </a:lnTo>
                <a:lnTo>
                  <a:pt x="2909" y="285"/>
                </a:lnTo>
                <a:lnTo>
                  <a:pt x="2942" y="285"/>
                </a:lnTo>
                <a:lnTo>
                  <a:pt x="2963" y="285"/>
                </a:lnTo>
                <a:lnTo>
                  <a:pt x="2963" y="279"/>
                </a:lnTo>
                <a:lnTo>
                  <a:pt x="2983" y="279"/>
                </a:lnTo>
                <a:lnTo>
                  <a:pt x="2983" y="272"/>
                </a:lnTo>
                <a:lnTo>
                  <a:pt x="3023" y="272"/>
                </a:lnTo>
                <a:lnTo>
                  <a:pt x="3050" y="272"/>
                </a:lnTo>
                <a:lnTo>
                  <a:pt x="3050" y="265"/>
                </a:lnTo>
                <a:lnTo>
                  <a:pt x="3057" y="265"/>
                </a:lnTo>
                <a:lnTo>
                  <a:pt x="3070" y="265"/>
                </a:lnTo>
                <a:lnTo>
                  <a:pt x="3070" y="259"/>
                </a:lnTo>
                <a:lnTo>
                  <a:pt x="3077" y="259"/>
                </a:lnTo>
                <a:lnTo>
                  <a:pt x="3077" y="252"/>
                </a:lnTo>
                <a:lnTo>
                  <a:pt x="3084" y="252"/>
                </a:lnTo>
                <a:lnTo>
                  <a:pt x="3091" y="252"/>
                </a:lnTo>
                <a:lnTo>
                  <a:pt x="3091" y="245"/>
                </a:lnTo>
                <a:lnTo>
                  <a:pt x="3091" y="239"/>
                </a:lnTo>
                <a:lnTo>
                  <a:pt x="3144" y="239"/>
                </a:lnTo>
                <a:lnTo>
                  <a:pt x="3158" y="239"/>
                </a:lnTo>
                <a:lnTo>
                  <a:pt x="3158" y="232"/>
                </a:lnTo>
                <a:lnTo>
                  <a:pt x="3165" y="232"/>
                </a:lnTo>
                <a:lnTo>
                  <a:pt x="3165" y="225"/>
                </a:lnTo>
                <a:lnTo>
                  <a:pt x="3212" y="225"/>
                </a:lnTo>
                <a:lnTo>
                  <a:pt x="3239" y="225"/>
                </a:lnTo>
                <a:lnTo>
                  <a:pt x="3239" y="219"/>
                </a:lnTo>
                <a:lnTo>
                  <a:pt x="3245" y="219"/>
                </a:lnTo>
                <a:lnTo>
                  <a:pt x="3245" y="212"/>
                </a:lnTo>
                <a:lnTo>
                  <a:pt x="3252" y="212"/>
                </a:lnTo>
                <a:lnTo>
                  <a:pt x="3259" y="212"/>
                </a:lnTo>
                <a:lnTo>
                  <a:pt x="3259" y="206"/>
                </a:lnTo>
                <a:lnTo>
                  <a:pt x="3266" y="206"/>
                </a:lnTo>
                <a:lnTo>
                  <a:pt x="3279" y="206"/>
                </a:lnTo>
                <a:lnTo>
                  <a:pt x="3279" y="199"/>
                </a:lnTo>
                <a:lnTo>
                  <a:pt x="3279" y="192"/>
                </a:lnTo>
                <a:lnTo>
                  <a:pt x="3293" y="192"/>
                </a:lnTo>
                <a:lnTo>
                  <a:pt x="3293" y="186"/>
                </a:lnTo>
                <a:lnTo>
                  <a:pt x="3306" y="186"/>
                </a:lnTo>
                <a:lnTo>
                  <a:pt x="3306" y="179"/>
                </a:lnTo>
                <a:lnTo>
                  <a:pt x="3313" y="179"/>
                </a:lnTo>
                <a:lnTo>
                  <a:pt x="3326" y="179"/>
                </a:lnTo>
                <a:lnTo>
                  <a:pt x="3326" y="172"/>
                </a:lnTo>
                <a:lnTo>
                  <a:pt x="3333" y="172"/>
                </a:lnTo>
                <a:lnTo>
                  <a:pt x="3333" y="166"/>
                </a:lnTo>
                <a:lnTo>
                  <a:pt x="3340" y="166"/>
                </a:lnTo>
                <a:lnTo>
                  <a:pt x="3360" y="166"/>
                </a:lnTo>
                <a:lnTo>
                  <a:pt x="3360" y="159"/>
                </a:lnTo>
                <a:lnTo>
                  <a:pt x="3394" y="159"/>
                </a:lnTo>
                <a:lnTo>
                  <a:pt x="3407" y="159"/>
                </a:lnTo>
                <a:lnTo>
                  <a:pt x="3407" y="152"/>
                </a:lnTo>
                <a:lnTo>
                  <a:pt x="3420" y="152"/>
                </a:lnTo>
                <a:lnTo>
                  <a:pt x="3420" y="146"/>
                </a:lnTo>
                <a:lnTo>
                  <a:pt x="3427" y="146"/>
                </a:lnTo>
                <a:lnTo>
                  <a:pt x="3427" y="139"/>
                </a:lnTo>
                <a:lnTo>
                  <a:pt x="3441" y="139"/>
                </a:lnTo>
                <a:lnTo>
                  <a:pt x="3447" y="139"/>
                </a:lnTo>
                <a:lnTo>
                  <a:pt x="3447" y="132"/>
                </a:lnTo>
                <a:lnTo>
                  <a:pt x="3461" y="132"/>
                </a:lnTo>
                <a:lnTo>
                  <a:pt x="3461" y="126"/>
                </a:lnTo>
                <a:lnTo>
                  <a:pt x="3468" y="126"/>
                </a:lnTo>
                <a:lnTo>
                  <a:pt x="3474" y="126"/>
                </a:lnTo>
                <a:lnTo>
                  <a:pt x="3474" y="119"/>
                </a:lnTo>
                <a:lnTo>
                  <a:pt x="3515" y="119"/>
                </a:lnTo>
                <a:lnTo>
                  <a:pt x="3515" y="112"/>
                </a:lnTo>
                <a:lnTo>
                  <a:pt x="3521" y="112"/>
                </a:lnTo>
                <a:lnTo>
                  <a:pt x="3521" y="106"/>
                </a:lnTo>
                <a:lnTo>
                  <a:pt x="3548" y="106"/>
                </a:lnTo>
                <a:lnTo>
                  <a:pt x="3569" y="106"/>
                </a:lnTo>
                <a:lnTo>
                  <a:pt x="3569" y="99"/>
                </a:lnTo>
                <a:lnTo>
                  <a:pt x="3569" y="93"/>
                </a:lnTo>
                <a:lnTo>
                  <a:pt x="3582" y="93"/>
                </a:lnTo>
                <a:lnTo>
                  <a:pt x="3582" y="86"/>
                </a:lnTo>
                <a:lnTo>
                  <a:pt x="3589" y="86"/>
                </a:lnTo>
                <a:lnTo>
                  <a:pt x="3589" y="79"/>
                </a:lnTo>
                <a:lnTo>
                  <a:pt x="3602" y="79"/>
                </a:lnTo>
                <a:lnTo>
                  <a:pt x="3602" y="73"/>
                </a:lnTo>
                <a:lnTo>
                  <a:pt x="3609" y="73"/>
                </a:lnTo>
                <a:lnTo>
                  <a:pt x="3609" y="66"/>
                </a:lnTo>
                <a:lnTo>
                  <a:pt x="3622" y="66"/>
                </a:lnTo>
                <a:lnTo>
                  <a:pt x="3622" y="59"/>
                </a:lnTo>
                <a:lnTo>
                  <a:pt x="3643" y="59"/>
                </a:lnTo>
                <a:lnTo>
                  <a:pt x="3643" y="53"/>
                </a:lnTo>
                <a:lnTo>
                  <a:pt x="3656" y="53"/>
                </a:lnTo>
                <a:lnTo>
                  <a:pt x="3656" y="46"/>
                </a:lnTo>
                <a:lnTo>
                  <a:pt x="3676" y="46"/>
                </a:lnTo>
                <a:lnTo>
                  <a:pt x="3676" y="39"/>
                </a:lnTo>
                <a:lnTo>
                  <a:pt x="3683" y="39"/>
                </a:lnTo>
                <a:lnTo>
                  <a:pt x="3683" y="33"/>
                </a:lnTo>
                <a:lnTo>
                  <a:pt x="3737" y="33"/>
                </a:lnTo>
                <a:lnTo>
                  <a:pt x="3737" y="26"/>
                </a:lnTo>
                <a:lnTo>
                  <a:pt x="3764" y="26"/>
                </a:lnTo>
                <a:lnTo>
                  <a:pt x="3764" y="19"/>
                </a:lnTo>
                <a:lnTo>
                  <a:pt x="3771" y="19"/>
                </a:lnTo>
                <a:lnTo>
                  <a:pt x="3771" y="13"/>
                </a:lnTo>
                <a:lnTo>
                  <a:pt x="3784" y="13"/>
                </a:lnTo>
                <a:lnTo>
                  <a:pt x="3784" y="6"/>
                </a:lnTo>
                <a:lnTo>
                  <a:pt x="3811" y="6"/>
                </a:lnTo>
                <a:lnTo>
                  <a:pt x="3885" y="6"/>
                </a:lnTo>
                <a:lnTo>
                  <a:pt x="3885" y="0"/>
                </a:lnTo>
                <a:lnTo>
                  <a:pt x="3912" y="0"/>
                </a:lnTo>
              </a:path>
            </a:pathLst>
          </a:custGeom>
          <a:noFill/>
          <a:ln w="25400">
            <a:solidFill>
              <a:srgbClr val="FFFFFF"/>
            </a:solidFill>
            <a:round/>
            <a:headEnd/>
            <a:tailEnd/>
          </a:ln>
        </p:spPr>
        <p:txBody>
          <a:bodyPr/>
          <a:lstStyle/>
          <a:p>
            <a:pPr eaLnBrk="1" hangingPunct="1"/>
            <a:endParaRPr lang="en-GB" sz="1800" b="0">
              <a:solidFill>
                <a:srgbClr val="FFFFFF"/>
              </a:solidFill>
            </a:endParaRPr>
          </a:p>
        </p:txBody>
      </p:sp>
      <p:grpSp>
        <p:nvGrpSpPr>
          <p:cNvPr id="2" name="Group 39"/>
          <p:cNvGrpSpPr>
            <a:grpSpLocks/>
          </p:cNvGrpSpPr>
          <p:nvPr/>
        </p:nvGrpSpPr>
        <p:grpSpPr bwMode="auto">
          <a:xfrm>
            <a:off x="2990850" y="2033588"/>
            <a:ext cx="3498850" cy="714375"/>
            <a:chOff x="2991273" y="1690253"/>
            <a:chExt cx="3498006" cy="715010"/>
          </a:xfrm>
        </p:grpSpPr>
        <p:sp>
          <p:nvSpPr>
            <p:cNvPr id="2194466" name="Rectangle 37"/>
            <p:cNvSpPr>
              <a:spLocks noChangeArrowheads="1"/>
            </p:cNvSpPr>
            <p:nvPr/>
          </p:nvSpPr>
          <p:spPr bwMode="auto">
            <a:xfrm>
              <a:off x="2991273" y="1690253"/>
              <a:ext cx="3498006" cy="365450"/>
            </a:xfrm>
            <a:prstGeom prst="rect">
              <a:avLst/>
            </a:prstGeom>
            <a:noFill/>
            <a:ln w="9525">
              <a:noFill/>
              <a:miter lim="800000"/>
              <a:headEnd/>
              <a:tailEnd/>
            </a:ln>
          </p:spPr>
          <p:txBody>
            <a:bodyPr wrap="none" lIns="0" tIns="0" rIns="0" bIns="0">
              <a:spAutoFit/>
            </a:bodyPr>
            <a:lstStyle/>
            <a:p>
              <a:pPr algn="ctr" eaLnBrk="1" hangingPunct="1"/>
              <a:r>
                <a:rPr lang="en-US" sz="2400">
                  <a:solidFill>
                    <a:srgbClr val="FFFFFF"/>
                  </a:solidFill>
                  <a:latin typeface="Calibri" pitchFamily="34" charset="0"/>
                </a:rPr>
                <a:t>Risk ratio 0.83 (0.74 – 0.94) </a:t>
              </a:r>
              <a:endParaRPr lang="en-US" sz="3200" b="0">
                <a:solidFill>
                  <a:srgbClr val="FFFFFF"/>
                </a:solidFill>
              </a:endParaRPr>
            </a:p>
          </p:txBody>
        </p:sp>
        <p:sp>
          <p:nvSpPr>
            <p:cNvPr id="2194467" name="Rectangle 38"/>
            <p:cNvSpPr>
              <a:spLocks noChangeArrowheads="1"/>
            </p:cNvSpPr>
            <p:nvPr/>
          </p:nvSpPr>
          <p:spPr bwMode="auto">
            <a:xfrm>
              <a:off x="3480105" y="2039814"/>
              <a:ext cx="2460031" cy="365449"/>
            </a:xfrm>
            <a:prstGeom prst="rect">
              <a:avLst/>
            </a:prstGeom>
            <a:noFill/>
            <a:ln w="9525">
              <a:noFill/>
              <a:miter lim="800000"/>
              <a:headEnd/>
              <a:tailEnd/>
            </a:ln>
          </p:spPr>
          <p:txBody>
            <a:bodyPr wrap="none" lIns="0" tIns="0" rIns="0" bIns="0">
              <a:spAutoFit/>
            </a:bodyPr>
            <a:lstStyle/>
            <a:p>
              <a:pPr algn="ctr" eaLnBrk="1" hangingPunct="1"/>
              <a:r>
                <a:rPr lang="en-US" sz="2400">
                  <a:solidFill>
                    <a:srgbClr val="FFFFFF"/>
                  </a:solidFill>
                  <a:latin typeface="Calibri" pitchFamily="34" charset="0"/>
                </a:rPr>
                <a:t>Logrank 2P=0.0022 </a:t>
              </a:r>
              <a:endParaRPr lang="en-US" sz="3200" b="0">
                <a:solidFill>
                  <a:srgbClr val="FFFFFF"/>
                </a:solidFill>
              </a:endParaRPr>
            </a:p>
          </p:txBody>
        </p:sp>
      </p:grpSp>
      <p:sp>
        <p:nvSpPr>
          <p:cNvPr id="1063" name="Rectangle 39"/>
          <p:cNvSpPr>
            <a:spLocks noChangeArrowheads="1"/>
          </p:cNvSpPr>
          <p:nvPr/>
        </p:nvSpPr>
        <p:spPr bwMode="auto">
          <a:xfrm>
            <a:off x="7694613" y="2768600"/>
            <a:ext cx="1042987" cy="365125"/>
          </a:xfrm>
          <a:prstGeom prst="rect">
            <a:avLst/>
          </a:prstGeom>
          <a:noFill/>
          <a:ln w="9525">
            <a:noFill/>
            <a:miter lim="800000"/>
            <a:headEnd/>
            <a:tailEnd/>
          </a:ln>
        </p:spPr>
        <p:txBody>
          <a:bodyPr wrap="none" lIns="0" tIns="0" rIns="0" bIns="0">
            <a:spAutoFit/>
          </a:bodyPr>
          <a:lstStyle/>
          <a:p>
            <a:pPr eaLnBrk="1" hangingPunct="1"/>
            <a:r>
              <a:rPr lang="en-US" sz="2400" b="0">
                <a:solidFill>
                  <a:srgbClr val="FFFFFF"/>
                </a:solidFill>
                <a:latin typeface="Calibri" pitchFamily="34" charset="0"/>
              </a:rPr>
              <a:t>Placebo </a:t>
            </a:r>
            <a:endParaRPr lang="en-US" sz="3200" b="0">
              <a:solidFill>
                <a:srgbClr val="FFFFFF"/>
              </a:solidFill>
            </a:endParaRPr>
          </a:p>
        </p:txBody>
      </p:sp>
      <p:sp>
        <p:nvSpPr>
          <p:cNvPr id="1064" name="Rectangle 40"/>
          <p:cNvSpPr>
            <a:spLocks noChangeArrowheads="1"/>
          </p:cNvSpPr>
          <p:nvPr/>
        </p:nvSpPr>
        <p:spPr bwMode="auto">
          <a:xfrm>
            <a:off x="7651750" y="3465513"/>
            <a:ext cx="1177925" cy="365125"/>
          </a:xfrm>
          <a:prstGeom prst="rect">
            <a:avLst/>
          </a:prstGeom>
          <a:noFill/>
          <a:ln w="9525">
            <a:noFill/>
            <a:miter lim="800000"/>
            <a:headEnd/>
            <a:tailEnd/>
          </a:ln>
        </p:spPr>
        <p:txBody>
          <a:bodyPr wrap="none" lIns="0" tIns="0" rIns="0" bIns="0">
            <a:spAutoFit/>
          </a:bodyPr>
          <a:lstStyle/>
          <a:p>
            <a:pPr eaLnBrk="1" hangingPunct="1"/>
            <a:r>
              <a:rPr lang="en-US" sz="2400" b="0">
                <a:solidFill>
                  <a:srgbClr val="FFFFFF"/>
                </a:solidFill>
                <a:latin typeface="Calibri" pitchFamily="34" charset="0"/>
              </a:rPr>
              <a:t>Eze/simv </a:t>
            </a:r>
            <a:endParaRPr lang="en-US" sz="3200" b="0">
              <a:solidFill>
                <a:srgbClr val="FFFFFF"/>
              </a:solidFill>
            </a:endParaRPr>
          </a:p>
        </p:txBody>
      </p:sp>
      <p:sp>
        <p:nvSpPr>
          <p:cNvPr id="39" name="Title 1"/>
          <p:cNvSpPr txBox="1">
            <a:spLocks/>
          </p:cNvSpPr>
          <p:nvPr/>
        </p:nvSpPr>
        <p:spPr>
          <a:xfrm>
            <a:off x="0" y="0"/>
            <a:ext cx="9144000" cy="98107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r>
              <a:rPr lang="en-GB" sz="2800" i="1">
                <a:solidFill>
                  <a:schemeClr val="tx2"/>
                </a:solidFill>
                <a:latin typeface="Arial" pitchFamily="34" charset="0"/>
              </a:rPr>
              <a:t>SHARP: Major Atherosclerotic Events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60"/>
                                        </p:tgtEl>
                                        <p:attrNameLst>
                                          <p:attrName>style.visibility</p:attrName>
                                        </p:attrNameLst>
                                      </p:cBhvr>
                                      <p:to>
                                        <p:strVal val="visible"/>
                                      </p:to>
                                    </p:set>
                                    <p:animEffect transition="in" filter="wipe(left)">
                                      <p:cBhvr>
                                        <p:cTn id="14" dur="5000"/>
                                        <p:tgtEl>
                                          <p:spTgt spid="1060"/>
                                        </p:tgtEl>
                                      </p:cBhvr>
                                    </p:animEffec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1064"/>
                                        </p:tgtEl>
                                        <p:attrNameLst>
                                          <p:attrName>style.visibility</p:attrName>
                                        </p:attrNameLst>
                                      </p:cBhvr>
                                      <p:to>
                                        <p:strVal val="visible"/>
                                      </p:to>
                                    </p:se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 grpId="0" animBg="1"/>
      <p:bldP spid="1060" grpId="0" animBg="1"/>
      <p:bldP spid="1063" grpId="0"/>
      <p:bldP spid="10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12B63FF1-D21C-48B9-85C8-4C613E4330A9}" type="slidenum">
              <a:rPr lang="en-US"/>
              <a:pPr/>
              <a:t>2</a:t>
            </a:fld>
            <a:endParaRPr lang="en-US"/>
          </a:p>
        </p:txBody>
      </p:sp>
      <p:sp>
        <p:nvSpPr>
          <p:cNvPr id="1855490" name="Rectangle 2"/>
          <p:cNvSpPr>
            <a:spLocks noGrp="1" noChangeArrowheads="1"/>
          </p:cNvSpPr>
          <p:nvPr>
            <p:ph type="title"/>
          </p:nvPr>
        </p:nvSpPr>
        <p:spPr>
          <a:xfrm>
            <a:off x="463550" y="152400"/>
            <a:ext cx="8353425" cy="1066800"/>
          </a:xfrm>
        </p:spPr>
        <p:txBody>
          <a:bodyPr/>
          <a:lstStyle/>
          <a:p>
            <a:r>
              <a:rPr lang="en-US"/>
              <a:t>New Approaches to LDL Reduction </a:t>
            </a:r>
            <a:br>
              <a:rPr lang="en-US"/>
            </a:br>
            <a:r>
              <a:rPr lang="en-US"/>
              <a:t>and HDL Increase</a:t>
            </a:r>
            <a:r>
              <a:rPr lang="en-US" sz="2400"/>
              <a:t> </a:t>
            </a:r>
          </a:p>
        </p:txBody>
      </p:sp>
      <p:sp>
        <p:nvSpPr>
          <p:cNvPr id="1855491" name="Rectangle 3"/>
          <p:cNvSpPr>
            <a:spLocks noGrp="1" noChangeArrowheads="1"/>
          </p:cNvSpPr>
          <p:nvPr>
            <p:ph type="body" idx="1"/>
          </p:nvPr>
        </p:nvSpPr>
        <p:spPr>
          <a:xfrm>
            <a:off x="304800" y="1600200"/>
            <a:ext cx="8382000" cy="533400"/>
          </a:xfrm>
          <a:ln/>
        </p:spPr>
        <p:txBody>
          <a:bodyPr/>
          <a:lstStyle/>
          <a:p>
            <a:pPr>
              <a:buFont typeface="Wingdings" pitchFamily="2" charset="2"/>
              <a:buNone/>
            </a:pPr>
            <a:r>
              <a:rPr lang="en-US" sz="2600" b="1">
                <a:solidFill>
                  <a:srgbClr val="FFFF00"/>
                </a:solidFill>
              </a:rPr>
              <a:t>What is in development?</a:t>
            </a:r>
          </a:p>
          <a:p>
            <a:pPr>
              <a:buFont typeface="Wingdings" pitchFamily="2" charset="2"/>
              <a:buNone/>
            </a:pPr>
            <a:endParaRPr lang="en-US" sz="2600">
              <a:solidFill>
                <a:srgbClr val="FFFF00"/>
              </a:solidFill>
            </a:endParaRPr>
          </a:p>
        </p:txBody>
      </p:sp>
      <p:sp>
        <p:nvSpPr>
          <p:cNvPr id="1855492" name="Text Box 4"/>
          <p:cNvSpPr txBox="1">
            <a:spLocks noChangeArrowheads="1"/>
          </p:cNvSpPr>
          <p:nvPr/>
        </p:nvSpPr>
        <p:spPr bwMode="auto">
          <a:xfrm>
            <a:off x="385763" y="2286000"/>
            <a:ext cx="8420100" cy="4511675"/>
          </a:xfrm>
          <a:prstGeom prst="rect">
            <a:avLst/>
          </a:prstGeom>
          <a:noFill/>
          <a:ln w="12700">
            <a:noFill/>
            <a:miter lim="800000"/>
            <a:headEnd/>
            <a:tailEnd/>
          </a:ln>
          <a:effectLst/>
        </p:spPr>
        <p:txBody>
          <a:bodyPr>
            <a:spAutoFit/>
          </a:bodyPr>
          <a:lstStyle/>
          <a:p>
            <a:pPr eaLnBrk="1" hangingPunct="1">
              <a:spcBef>
                <a:spcPct val="50000"/>
              </a:spcBef>
              <a:buFontTx/>
              <a:buChar char="•"/>
            </a:pPr>
            <a:r>
              <a:rPr lang="en-US" b="0">
                <a:solidFill>
                  <a:schemeClr val="tx1"/>
                </a:solidFill>
              </a:rPr>
              <a:t> </a:t>
            </a:r>
            <a:r>
              <a:rPr lang="en-US" b="0">
                <a:solidFill>
                  <a:srgbClr val="FFFF00"/>
                </a:solidFill>
              </a:rPr>
              <a:t>Cholesterol Absorption Inhibitors</a:t>
            </a:r>
          </a:p>
          <a:p>
            <a:pPr eaLnBrk="1" hangingPunct="1">
              <a:spcBef>
                <a:spcPct val="50000"/>
              </a:spcBef>
              <a:buFontTx/>
              <a:buChar char="•"/>
            </a:pPr>
            <a:r>
              <a:rPr lang="en-US" b="0">
                <a:solidFill>
                  <a:schemeClr val="tx1"/>
                </a:solidFill>
              </a:rPr>
              <a:t> Cholesterol Ester Transfer Protein (CETP) inhibitors</a:t>
            </a:r>
          </a:p>
          <a:p>
            <a:pPr eaLnBrk="1" hangingPunct="1">
              <a:spcBef>
                <a:spcPct val="50000"/>
              </a:spcBef>
              <a:buFontTx/>
              <a:buChar char="•"/>
            </a:pPr>
            <a:r>
              <a:rPr lang="en-US" b="0">
                <a:solidFill>
                  <a:schemeClr val="tx1"/>
                </a:solidFill>
              </a:rPr>
              <a:t> ER-Niacin / Laropiprant combination</a:t>
            </a:r>
          </a:p>
          <a:p>
            <a:pPr eaLnBrk="1" hangingPunct="1">
              <a:spcBef>
                <a:spcPct val="50000"/>
              </a:spcBef>
              <a:buFontTx/>
              <a:buChar char="•"/>
            </a:pPr>
            <a:r>
              <a:rPr lang="en-US" b="0">
                <a:solidFill>
                  <a:schemeClr val="tx1"/>
                </a:solidFill>
              </a:rPr>
              <a:t> Squalene Synthase (SSI) inhibitors</a:t>
            </a:r>
          </a:p>
          <a:p>
            <a:pPr eaLnBrk="1" hangingPunct="1">
              <a:spcBef>
                <a:spcPct val="50000"/>
              </a:spcBef>
              <a:buFontTx/>
              <a:buChar char="•"/>
            </a:pPr>
            <a:r>
              <a:rPr lang="en-US" b="0">
                <a:solidFill>
                  <a:schemeClr val="tx1"/>
                </a:solidFill>
              </a:rPr>
              <a:t> Apo B mRNA antisense drugs </a:t>
            </a:r>
          </a:p>
          <a:p>
            <a:pPr eaLnBrk="1" hangingPunct="1">
              <a:spcBef>
                <a:spcPct val="50000"/>
              </a:spcBef>
              <a:buFontTx/>
              <a:buChar char="•"/>
            </a:pPr>
            <a:r>
              <a:rPr lang="en-US" b="0">
                <a:solidFill>
                  <a:schemeClr val="tx1"/>
                </a:solidFill>
              </a:rPr>
              <a:t> Microsomal Triglyceride Transfer Protein (MTP) inhibitors</a:t>
            </a:r>
          </a:p>
          <a:p>
            <a:pPr eaLnBrk="1" hangingPunct="1">
              <a:spcBef>
                <a:spcPct val="50000"/>
              </a:spcBef>
              <a:buFontTx/>
              <a:buChar char="•"/>
            </a:pPr>
            <a:r>
              <a:rPr lang="en-US" b="0">
                <a:solidFill>
                  <a:schemeClr val="tx1"/>
                </a:solidFill>
              </a:rPr>
              <a:t> Acyl Coenzyme A AcylTransferase (ACAT) inhibitors</a:t>
            </a:r>
          </a:p>
          <a:p>
            <a:pPr eaLnBrk="1" hangingPunct="1">
              <a:spcBef>
                <a:spcPct val="50000"/>
              </a:spcBef>
              <a:buFontTx/>
              <a:buChar char="•"/>
            </a:pPr>
            <a:r>
              <a:rPr lang="en-US" b="0">
                <a:solidFill>
                  <a:schemeClr val="tx1"/>
                </a:solidFill>
              </a:rPr>
              <a:t> </a:t>
            </a:r>
            <a:r>
              <a:rPr lang="nl-NL" b="0">
                <a:solidFill>
                  <a:schemeClr val="tx1"/>
                </a:solidFill>
              </a:rPr>
              <a:t>DiacylGlycerol AcylTransferase</a:t>
            </a:r>
            <a:r>
              <a:rPr lang="nl-NL"/>
              <a:t> </a:t>
            </a:r>
            <a:r>
              <a:rPr lang="en-US" b="0">
                <a:solidFill>
                  <a:schemeClr val="tx1"/>
                </a:solidFill>
              </a:rPr>
              <a:t>(DGAT) inhibitors</a:t>
            </a:r>
          </a:p>
          <a:p>
            <a:pPr eaLnBrk="1" hangingPunct="1">
              <a:spcBef>
                <a:spcPct val="50000"/>
              </a:spcBef>
              <a:buFontTx/>
              <a:buChar char="•"/>
            </a:pPr>
            <a:r>
              <a:rPr lang="en-US" b="0">
                <a:solidFill>
                  <a:schemeClr val="tx1"/>
                </a:solidFill>
              </a:rPr>
              <a:t> Thyroxin Receptor Agonists</a:t>
            </a:r>
          </a:p>
          <a:p>
            <a:pPr eaLnBrk="1" hangingPunct="1">
              <a:spcBef>
                <a:spcPct val="50000"/>
              </a:spcBef>
              <a:buFontTx/>
              <a:buChar char="•"/>
            </a:pPr>
            <a:r>
              <a:rPr lang="en-US" b="0">
                <a:solidFill>
                  <a:schemeClr val="tx1"/>
                </a:solidFill>
              </a:rPr>
              <a:t> ApoA1 based strategies</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jdelijke aanduiding voor dianummer 1"/>
          <p:cNvSpPr>
            <a:spLocks noGrp="1"/>
          </p:cNvSpPr>
          <p:nvPr>
            <p:ph type="sldNum" sz="quarter" idx="10"/>
          </p:nvPr>
        </p:nvSpPr>
        <p:spPr/>
        <p:txBody>
          <a:bodyPr/>
          <a:lstStyle/>
          <a:p>
            <a:fld id="{51C3E1B0-48ED-4210-98F9-BD04C156144B}" type="slidenum">
              <a:rPr lang="en-US"/>
              <a:pPr/>
              <a:t>20</a:t>
            </a:fld>
            <a:endParaRPr lang="en-US"/>
          </a:p>
        </p:txBody>
      </p:sp>
      <p:sp>
        <p:nvSpPr>
          <p:cNvPr id="12290" name="Rectangle 66"/>
          <p:cNvSpPr>
            <a:spLocks noChangeArrowheads="1"/>
          </p:cNvSpPr>
          <p:nvPr/>
        </p:nvSpPr>
        <p:spPr bwMode="auto">
          <a:xfrm>
            <a:off x="730250" y="188913"/>
            <a:ext cx="7658100" cy="427037"/>
          </a:xfrm>
          <a:prstGeom prst="rect">
            <a:avLst/>
          </a:prstGeom>
          <a:noFill/>
          <a:ln w="9525">
            <a:noFill/>
            <a:miter lim="800000"/>
            <a:headEnd/>
            <a:tailEnd/>
          </a:ln>
        </p:spPr>
        <p:txBody>
          <a:bodyPr wrap="none" lIns="0" tIns="0" rIns="0" bIns="0">
            <a:spAutoFit/>
          </a:bodyPr>
          <a:lstStyle/>
          <a:p>
            <a:pPr algn="ctr">
              <a:tabLst>
                <a:tab pos="3584575" algn="l"/>
              </a:tabLst>
            </a:pPr>
            <a:r>
              <a:rPr lang="en-GB" sz="2800" i="1">
                <a:solidFill>
                  <a:schemeClr val="tx2"/>
                </a:solidFill>
              </a:rPr>
              <a:t>CTT: Effects on Major Atherosclerotic Events</a:t>
            </a:r>
          </a:p>
        </p:txBody>
      </p:sp>
      <p:sp>
        <p:nvSpPr>
          <p:cNvPr id="12292" name="Freeform 7"/>
          <p:cNvSpPr>
            <a:spLocks/>
          </p:cNvSpPr>
          <p:nvPr/>
        </p:nvSpPr>
        <p:spPr bwMode="auto">
          <a:xfrm rot="5400000">
            <a:off x="2805907" y="1267619"/>
            <a:ext cx="3795712" cy="4673600"/>
          </a:xfrm>
          <a:custGeom>
            <a:avLst/>
            <a:gdLst>
              <a:gd name="T0" fmla="*/ 0 w 168"/>
              <a:gd name="T1" fmla="*/ 2147483647 h 282"/>
              <a:gd name="T2" fmla="*/ 2147483647 w 168"/>
              <a:gd name="T3" fmla="*/ 2147483647 h 282"/>
              <a:gd name="T4" fmla="*/ 2147483647 w 168"/>
              <a:gd name="T5" fmla="*/ 0 h 282"/>
              <a:gd name="T6" fmla="*/ 0 60000 65536"/>
              <a:gd name="T7" fmla="*/ 0 60000 65536"/>
              <a:gd name="T8" fmla="*/ 0 60000 65536"/>
              <a:gd name="T9" fmla="*/ 0 w 168"/>
              <a:gd name="T10" fmla="*/ 0 h 282"/>
              <a:gd name="T11" fmla="*/ 168 w 168"/>
              <a:gd name="T12" fmla="*/ 282 h 282"/>
            </a:gdLst>
            <a:ahLst/>
            <a:cxnLst>
              <a:cxn ang="T6">
                <a:pos x="T0" y="T1"/>
              </a:cxn>
              <a:cxn ang="T7">
                <a:pos x="T2" y="T3"/>
              </a:cxn>
              <a:cxn ang="T8">
                <a:pos x="T4" y="T5"/>
              </a:cxn>
            </a:cxnLst>
            <a:rect l="T9" t="T10" r="T11" b="T12"/>
            <a:pathLst>
              <a:path w="168" h="282">
                <a:moveTo>
                  <a:pt x="0" y="282"/>
                </a:moveTo>
                <a:lnTo>
                  <a:pt x="168" y="282"/>
                </a:lnTo>
                <a:lnTo>
                  <a:pt x="168" y="0"/>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293" name="Line 24"/>
          <p:cNvSpPr>
            <a:spLocks noChangeShapeType="1"/>
          </p:cNvSpPr>
          <p:nvPr/>
        </p:nvSpPr>
        <p:spPr bwMode="auto">
          <a:xfrm rot="5400000" flipH="1">
            <a:off x="465932" y="3602831"/>
            <a:ext cx="3795712" cy="3175"/>
          </a:xfrm>
          <a:prstGeom prst="line">
            <a:avLst/>
          </a:prstGeom>
          <a:noFill/>
          <a:ln w="22225">
            <a:solidFill>
              <a:srgbClr val="FFFFFF"/>
            </a:solidFill>
            <a:round/>
            <a:headEnd/>
            <a:tailEnd/>
          </a:ln>
        </p:spPr>
        <p:txBody>
          <a:bodyPr/>
          <a:lstStyle/>
          <a:p>
            <a:endParaRPr lang="nl-NL"/>
          </a:p>
        </p:txBody>
      </p:sp>
      <p:sp>
        <p:nvSpPr>
          <p:cNvPr id="12294" name="Line 26"/>
          <p:cNvSpPr>
            <a:spLocks noChangeShapeType="1"/>
          </p:cNvSpPr>
          <p:nvPr/>
        </p:nvSpPr>
        <p:spPr bwMode="auto">
          <a:xfrm rot="5400000">
            <a:off x="2331245" y="4837906"/>
            <a:ext cx="4762" cy="66675"/>
          </a:xfrm>
          <a:prstGeom prst="line">
            <a:avLst/>
          </a:prstGeom>
          <a:noFill/>
          <a:ln w="22225">
            <a:solidFill>
              <a:srgbClr val="FFFFFF"/>
            </a:solidFill>
            <a:round/>
            <a:headEnd/>
            <a:tailEnd/>
          </a:ln>
        </p:spPr>
        <p:txBody>
          <a:bodyPr/>
          <a:lstStyle/>
          <a:p>
            <a:endParaRPr lang="nl-NL"/>
          </a:p>
        </p:txBody>
      </p:sp>
      <p:sp>
        <p:nvSpPr>
          <p:cNvPr id="12295" name="Line 27"/>
          <p:cNvSpPr>
            <a:spLocks noChangeShapeType="1"/>
          </p:cNvSpPr>
          <p:nvPr/>
        </p:nvSpPr>
        <p:spPr bwMode="auto">
          <a:xfrm rot="5400000">
            <a:off x="2331245" y="4206081"/>
            <a:ext cx="4762" cy="66675"/>
          </a:xfrm>
          <a:prstGeom prst="line">
            <a:avLst/>
          </a:prstGeom>
          <a:noFill/>
          <a:ln w="22225">
            <a:solidFill>
              <a:srgbClr val="FFFFFF"/>
            </a:solidFill>
            <a:round/>
            <a:headEnd/>
            <a:tailEnd/>
          </a:ln>
        </p:spPr>
        <p:txBody>
          <a:bodyPr/>
          <a:lstStyle/>
          <a:p>
            <a:endParaRPr lang="nl-NL"/>
          </a:p>
        </p:txBody>
      </p:sp>
      <p:sp>
        <p:nvSpPr>
          <p:cNvPr id="12296" name="Line 28"/>
          <p:cNvSpPr>
            <a:spLocks noChangeShapeType="1"/>
          </p:cNvSpPr>
          <p:nvPr/>
        </p:nvSpPr>
        <p:spPr bwMode="auto">
          <a:xfrm rot="5400000">
            <a:off x="2332038" y="3573463"/>
            <a:ext cx="3175" cy="66675"/>
          </a:xfrm>
          <a:prstGeom prst="line">
            <a:avLst/>
          </a:prstGeom>
          <a:noFill/>
          <a:ln w="22225">
            <a:solidFill>
              <a:srgbClr val="FFFFFF"/>
            </a:solidFill>
            <a:round/>
            <a:headEnd/>
            <a:tailEnd/>
          </a:ln>
        </p:spPr>
        <p:txBody>
          <a:bodyPr/>
          <a:lstStyle/>
          <a:p>
            <a:endParaRPr lang="nl-NL"/>
          </a:p>
        </p:txBody>
      </p:sp>
      <p:sp>
        <p:nvSpPr>
          <p:cNvPr id="12297" name="Line 29"/>
          <p:cNvSpPr>
            <a:spLocks noChangeShapeType="1"/>
          </p:cNvSpPr>
          <p:nvPr/>
        </p:nvSpPr>
        <p:spPr bwMode="auto">
          <a:xfrm rot="5400000">
            <a:off x="2331244" y="2940844"/>
            <a:ext cx="4763" cy="66675"/>
          </a:xfrm>
          <a:prstGeom prst="line">
            <a:avLst/>
          </a:prstGeom>
          <a:noFill/>
          <a:ln w="22225">
            <a:solidFill>
              <a:srgbClr val="FFFFFF"/>
            </a:solidFill>
            <a:round/>
            <a:headEnd/>
            <a:tailEnd/>
          </a:ln>
        </p:spPr>
        <p:txBody>
          <a:bodyPr/>
          <a:lstStyle/>
          <a:p>
            <a:endParaRPr lang="nl-NL"/>
          </a:p>
        </p:txBody>
      </p:sp>
      <p:sp>
        <p:nvSpPr>
          <p:cNvPr id="12298" name="Line 30"/>
          <p:cNvSpPr>
            <a:spLocks noChangeShapeType="1"/>
          </p:cNvSpPr>
          <p:nvPr/>
        </p:nvSpPr>
        <p:spPr bwMode="auto">
          <a:xfrm rot="16200000" flipV="1">
            <a:off x="2337594" y="2310606"/>
            <a:ext cx="53975" cy="4763"/>
          </a:xfrm>
          <a:prstGeom prst="line">
            <a:avLst/>
          </a:prstGeom>
          <a:noFill/>
          <a:ln w="22225">
            <a:solidFill>
              <a:srgbClr val="FFFFFF"/>
            </a:solidFill>
            <a:round/>
            <a:headEnd/>
            <a:tailEnd/>
          </a:ln>
        </p:spPr>
        <p:txBody>
          <a:bodyPr/>
          <a:lstStyle/>
          <a:p>
            <a:endParaRPr lang="nl-NL"/>
          </a:p>
        </p:txBody>
      </p:sp>
      <p:sp>
        <p:nvSpPr>
          <p:cNvPr id="12299" name="Line 31"/>
          <p:cNvSpPr>
            <a:spLocks noChangeShapeType="1"/>
          </p:cNvSpPr>
          <p:nvPr/>
        </p:nvSpPr>
        <p:spPr bwMode="auto">
          <a:xfrm rot="5400000">
            <a:off x="2332038" y="1674813"/>
            <a:ext cx="3175" cy="666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00" name="Rectangle 32"/>
          <p:cNvSpPr>
            <a:spLocks noChangeArrowheads="1"/>
          </p:cNvSpPr>
          <p:nvPr/>
        </p:nvSpPr>
        <p:spPr bwMode="auto">
          <a:xfrm rot="-5400000">
            <a:off x="164307" y="3450431"/>
            <a:ext cx="2349500" cy="274637"/>
          </a:xfrm>
          <a:prstGeom prst="rect">
            <a:avLst/>
          </a:prstGeom>
          <a:noFill/>
          <a:ln w="222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Proportional reduction in</a:t>
            </a:r>
          </a:p>
        </p:txBody>
      </p:sp>
      <p:sp>
        <p:nvSpPr>
          <p:cNvPr id="12301" name="Rectangle 33"/>
          <p:cNvSpPr>
            <a:spLocks noChangeArrowheads="1"/>
          </p:cNvSpPr>
          <p:nvPr/>
        </p:nvSpPr>
        <p:spPr bwMode="auto">
          <a:xfrm rot="-5400000">
            <a:off x="-60324" y="3444875"/>
            <a:ext cx="3230562" cy="274637"/>
          </a:xfrm>
          <a:prstGeom prst="rect">
            <a:avLst/>
          </a:prstGeom>
          <a:noFill/>
          <a:ln w="222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atherosclerotic event rate (95% CI)</a:t>
            </a:r>
          </a:p>
        </p:txBody>
      </p:sp>
      <p:sp>
        <p:nvSpPr>
          <p:cNvPr id="12302" name="Rectangle 34"/>
          <p:cNvSpPr>
            <a:spLocks noChangeArrowheads="1"/>
          </p:cNvSpPr>
          <p:nvPr/>
        </p:nvSpPr>
        <p:spPr bwMode="auto">
          <a:xfrm>
            <a:off x="1905000" y="5365750"/>
            <a:ext cx="309563"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0%</a:t>
            </a:r>
            <a:endParaRPr lang="en-GB" sz="4400" b="0">
              <a:solidFill>
                <a:srgbClr val="FFFFFF"/>
              </a:solidFill>
              <a:latin typeface="Calibri" pitchFamily="34" charset="0"/>
            </a:endParaRPr>
          </a:p>
        </p:txBody>
      </p:sp>
      <p:sp>
        <p:nvSpPr>
          <p:cNvPr id="12303" name="Rectangle 35"/>
          <p:cNvSpPr>
            <a:spLocks noChangeArrowheads="1"/>
          </p:cNvSpPr>
          <p:nvPr/>
        </p:nvSpPr>
        <p:spPr bwMode="auto">
          <a:xfrm>
            <a:off x="1905000" y="4729163"/>
            <a:ext cx="309563"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5%</a:t>
            </a:r>
            <a:endParaRPr lang="en-GB" sz="4400" b="0">
              <a:solidFill>
                <a:srgbClr val="FFFFFF"/>
              </a:solidFill>
              <a:latin typeface="Calibri" pitchFamily="34" charset="0"/>
            </a:endParaRPr>
          </a:p>
        </p:txBody>
      </p:sp>
      <p:sp>
        <p:nvSpPr>
          <p:cNvPr id="12304" name="Rectangle 36"/>
          <p:cNvSpPr>
            <a:spLocks noChangeArrowheads="1"/>
          </p:cNvSpPr>
          <p:nvPr/>
        </p:nvSpPr>
        <p:spPr bwMode="auto">
          <a:xfrm>
            <a:off x="1803400" y="4097338"/>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10%</a:t>
            </a:r>
            <a:endParaRPr lang="en-GB" sz="4400" b="0">
              <a:solidFill>
                <a:srgbClr val="FFFFFF"/>
              </a:solidFill>
              <a:latin typeface="Calibri" pitchFamily="34" charset="0"/>
            </a:endParaRPr>
          </a:p>
        </p:txBody>
      </p:sp>
      <p:sp>
        <p:nvSpPr>
          <p:cNvPr id="12305" name="Rectangle 37"/>
          <p:cNvSpPr>
            <a:spLocks noChangeArrowheads="1"/>
          </p:cNvSpPr>
          <p:nvPr/>
        </p:nvSpPr>
        <p:spPr bwMode="auto">
          <a:xfrm>
            <a:off x="1803400" y="3465513"/>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15%</a:t>
            </a:r>
            <a:endParaRPr lang="en-GB" sz="4400" b="0">
              <a:solidFill>
                <a:srgbClr val="FFFFFF"/>
              </a:solidFill>
              <a:latin typeface="Calibri" pitchFamily="34" charset="0"/>
            </a:endParaRPr>
          </a:p>
        </p:txBody>
      </p:sp>
      <p:sp>
        <p:nvSpPr>
          <p:cNvPr id="12306" name="Rectangle 38"/>
          <p:cNvSpPr>
            <a:spLocks noChangeArrowheads="1"/>
          </p:cNvSpPr>
          <p:nvPr/>
        </p:nvSpPr>
        <p:spPr bwMode="auto">
          <a:xfrm>
            <a:off x="1803400" y="2854325"/>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20%</a:t>
            </a:r>
            <a:endParaRPr lang="en-GB" sz="4400" b="0">
              <a:solidFill>
                <a:srgbClr val="FFFFFF"/>
              </a:solidFill>
              <a:latin typeface="Calibri" pitchFamily="34" charset="0"/>
            </a:endParaRPr>
          </a:p>
        </p:txBody>
      </p:sp>
      <p:sp>
        <p:nvSpPr>
          <p:cNvPr id="12307" name="Rectangle 39"/>
          <p:cNvSpPr>
            <a:spLocks noChangeArrowheads="1"/>
          </p:cNvSpPr>
          <p:nvPr/>
        </p:nvSpPr>
        <p:spPr bwMode="auto">
          <a:xfrm>
            <a:off x="1803400" y="2222500"/>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25%</a:t>
            </a:r>
            <a:endParaRPr lang="en-GB" sz="4400" b="0">
              <a:solidFill>
                <a:srgbClr val="FFFFFF"/>
              </a:solidFill>
              <a:latin typeface="Calibri" pitchFamily="34" charset="0"/>
            </a:endParaRPr>
          </a:p>
        </p:txBody>
      </p:sp>
      <p:sp>
        <p:nvSpPr>
          <p:cNvPr id="12308" name="Rectangle 40"/>
          <p:cNvSpPr>
            <a:spLocks noChangeArrowheads="1"/>
          </p:cNvSpPr>
          <p:nvPr/>
        </p:nvSpPr>
        <p:spPr bwMode="auto">
          <a:xfrm>
            <a:off x="1803400" y="1590675"/>
            <a:ext cx="442913" cy="307975"/>
          </a:xfrm>
          <a:prstGeom prst="rect">
            <a:avLst/>
          </a:prstGeom>
          <a:noFill/>
          <a:ln w="22225">
            <a:noFill/>
            <a:miter lim="800000"/>
            <a:headEnd/>
            <a:tailEnd/>
          </a:ln>
        </p:spPr>
        <p:txBody>
          <a:bodyPr wrap="none" lIns="0" tIns="0" rIns="0" bIns="0">
            <a:spAutoFit/>
          </a:bodyPr>
          <a:lstStyle/>
          <a:p>
            <a:pPr eaLnBrk="1" hangingPunct="1"/>
            <a:r>
              <a:rPr lang="en-GB" b="0">
                <a:solidFill>
                  <a:srgbClr val="000000"/>
                </a:solidFill>
                <a:latin typeface="Calibri" pitchFamily="34" charset="0"/>
              </a:rPr>
              <a:t>30%</a:t>
            </a:r>
            <a:endParaRPr lang="en-GB" sz="4400" b="0">
              <a:solidFill>
                <a:schemeClr val="tx1"/>
              </a:solidFill>
              <a:latin typeface="Calibri" pitchFamily="34" charset="0"/>
            </a:endParaRPr>
          </a:p>
        </p:txBody>
      </p:sp>
      <p:grpSp>
        <p:nvGrpSpPr>
          <p:cNvPr id="2195476" name="Group 52"/>
          <p:cNvGrpSpPr>
            <a:grpSpLocks/>
          </p:cNvGrpSpPr>
          <p:nvPr/>
        </p:nvGrpSpPr>
        <p:grpSpPr bwMode="auto">
          <a:xfrm>
            <a:off x="6084888" y="1700213"/>
            <a:ext cx="1336675" cy="1260475"/>
            <a:chOff x="6084888" y="1700213"/>
            <a:chExt cx="1337417" cy="1260475"/>
          </a:xfrm>
        </p:grpSpPr>
        <p:sp>
          <p:nvSpPr>
            <p:cNvPr id="12291" name="Freeform 47"/>
            <p:cNvSpPr>
              <a:spLocks/>
            </p:cNvSpPr>
            <p:nvPr/>
          </p:nvSpPr>
          <p:spPr bwMode="auto">
            <a:xfrm rot="5400000">
              <a:off x="6477000" y="2562225"/>
              <a:ext cx="611188" cy="185738"/>
            </a:xfrm>
            <a:custGeom>
              <a:avLst/>
              <a:gdLst>
                <a:gd name="T0" fmla="*/ 0 w 35"/>
                <a:gd name="T1" fmla="*/ 2147483647 h 11"/>
                <a:gd name="T2" fmla="*/ 2147483647 w 35"/>
                <a:gd name="T3" fmla="*/ 2147483647 h 11"/>
                <a:gd name="T4" fmla="*/ 2147483647 w 35"/>
                <a:gd name="T5" fmla="*/ 2147483647 h 11"/>
                <a:gd name="T6" fmla="*/ 2147483647 w 35"/>
                <a:gd name="T7" fmla="*/ 0 h 11"/>
                <a:gd name="T8" fmla="*/ 0 w 35"/>
                <a:gd name="T9" fmla="*/ 2147483647 h 11"/>
                <a:gd name="T10" fmla="*/ 0 60000 65536"/>
                <a:gd name="T11" fmla="*/ 0 60000 65536"/>
                <a:gd name="T12" fmla="*/ 0 60000 65536"/>
                <a:gd name="T13" fmla="*/ 0 60000 65536"/>
                <a:gd name="T14" fmla="*/ 0 60000 65536"/>
                <a:gd name="T15" fmla="*/ 0 w 35"/>
                <a:gd name="T16" fmla="*/ 0 h 11"/>
                <a:gd name="T17" fmla="*/ 35 w 35"/>
                <a:gd name="T18" fmla="*/ 11 h 11"/>
              </a:gdLst>
              <a:ahLst/>
              <a:cxnLst>
                <a:cxn ang="T10">
                  <a:pos x="T0" y="T1"/>
                </a:cxn>
                <a:cxn ang="T11">
                  <a:pos x="T2" y="T3"/>
                </a:cxn>
                <a:cxn ang="T12">
                  <a:pos x="T4" y="T5"/>
                </a:cxn>
                <a:cxn ang="T13">
                  <a:pos x="T6" y="T7"/>
                </a:cxn>
                <a:cxn ang="T14">
                  <a:pos x="T8" y="T9"/>
                </a:cxn>
              </a:cxnLst>
              <a:rect l="T15" t="T16" r="T17" b="T18"/>
              <a:pathLst>
                <a:path w="35" h="11">
                  <a:moveTo>
                    <a:pt x="0" y="5"/>
                  </a:moveTo>
                  <a:lnTo>
                    <a:pt x="17" y="11"/>
                  </a:lnTo>
                  <a:lnTo>
                    <a:pt x="35" y="5"/>
                  </a:lnTo>
                  <a:lnTo>
                    <a:pt x="17" y="0"/>
                  </a:lnTo>
                  <a:lnTo>
                    <a:pt x="0" y="5"/>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310" name="Rectangle 48"/>
            <p:cNvSpPr>
              <a:spLocks noChangeArrowheads="1"/>
            </p:cNvSpPr>
            <p:nvPr/>
          </p:nvSpPr>
          <p:spPr bwMode="auto">
            <a:xfrm>
              <a:off x="6084888" y="1700213"/>
              <a:ext cx="1337417" cy="246062"/>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Statin vs control</a:t>
              </a:r>
              <a:endParaRPr lang="en-GB" sz="4400" b="0">
                <a:solidFill>
                  <a:srgbClr val="FFFFFF"/>
                </a:solidFill>
                <a:latin typeface="Calibri" pitchFamily="34" charset="0"/>
              </a:endParaRPr>
            </a:p>
          </p:txBody>
        </p:sp>
        <p:sp>
          <p:nvSpPr>
            <p:cNvPr id="12311" name="Rectangle 49"/>
            <p:cNvSpPr>
              <a:spLocks noChangeArrowheads="1"/>
            </p:cNvSpPr>
            <p:nvPr/>
          </p:nvSpPr>
          <p:spPr bwMode="auto">
            <a:xfrm>
              <a:off x="6372385" y="1960563"/>
              <a:ext cx="784660"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(21 trials)</a:t>
              </a:r>
              <a:endParaRPr lang="en-GB" sz="4400" b="0">
                <a:solidFill>
                  <a:srgbClr val="FFFFFF"/>
                </a:solidFill>
                <a:latin typeface="Calibri" pitchFamily="34" charset="0"/>
              </a:endParaRPr>
            </a:p>
          </p:txBody>
        </p:sp>
      </p:grpSp>
      <p:sp>
        <p:nvSpPr>
          <p:cNvPr id="12340" name="Line 50"/>
          <p:cNvSpPr>
            <a:spLocks noChangeShapeType="1"/>
          </p:cNvSpPr>
          <p:nvPr/>
        </p:nvSpPr>
        <p:spPr bwMode="auto">
          <a:xfrm rot="5400000" flipH="1" flipV="1">
            <a:off x="3236119" y="1232694"/>
            <a:ext cx="3402013" cy="5140325"/>
          </a:xfrm>
          <a:prstGeom prst="line">
            <a:avLst/>
          </a:prstGeom>
          <a:noFill/>
          <a:ln w="22225">
            <a:solidFill>
              <a:srgbClr val="FFFFFF"/>
            </a:solidFill>
            <a:round/>
            <a:headEnd/>
            <a:tailEnd/>
          </a:ln>
        </p:spPr>
        <p:txBody>
          <a:bodyPr/>
          <a:lstStyle/>
          <a:p>
            <a:endParaRPr lang="nl-NL"/>
          </a:p>
        </p:txBody>
      </p:sp>
      <p:sp>
        <p:nvSpPr>
          <p:cNvPr id="12313" name="Rectangle 96"/>
          <p:cNvSpPr>
            <a:spLocks noChangeArrowheads="1"/>
          </p:cNvSpPr>
          <p:nvPr/>
        </p:nvSpPr>
        <p:spPr bwMode="auto">
          <a:xfrm>
            <a:off x="3036888" y="6211888"/>
            <a:ext cx="3021012" cy="274637"/>
          </a:xfrm>
          <a:prstGeom prst="rect">
            <a:avLst/>
          </a:prstGeom>
          <a:noFill/>
          <a:ln w="95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Mean LDL cholesterol difference</a:t>
            </a:r>
          </a:p>
        </p:txBody>
      </p:sp>
      <p:sp>
        <p:nvSpPr>
          <p:cNvPr id="12314" name="Rectangle 97"/>
          <p:cNvSpPr>
            <a:spLocks noChangeArrowheads="1"/>
          </p:cNvSpPr>
          <p:nvPr/>
        </p:nvSpPr>
        <p:spPr bwMode="auto">
          <a:xfrm>
            <a:off x="2887663" y="6467475"/>
            <a:ext cx="3305175" cy="274638"/>
          </a:xfrm>
          <a:prstGeom prst="rect">
            <a:avLst/>
          </a:prstGeom>
          <a:noFill/>
          <a:ln w="95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between treatment groups (mg/dL)</a:t>
            </a:r>
          </a:p>
        </p:txBody>
      </p:sp>
      <p:grpSp>
        <p:nvGrpSpPr>
          <p:cNvPr id="2195483" name="Group 53"/>
          <p:cNvGrpSpPr>
            <a:grpSpLocks/>
          </p:cNvGrpSpPr>
          <p:nvPr/>
        </p:nvGrpSpPr>
        <p:grpSpPr bwMode="auto">
          <a:xfrm>
            <a:off x="3146425" y="3141663"/>
            <a:ext cx="1520825" cy="944562"/>
            <a:chOff x="3146425" y="3141663"/>
            <a:chExt cx="1520825" cy="944562"/>
          </a:xfrm>
        </p:grpSpPr>
        <p:sp>
          <p:nvSpPr>
            <p:cNvPr id="12309" name="Freeform 44"/>
            <p:cNvSpPr>
              <a:spLocks/>
            </p:cNvSpPr>
            <p:nvPr/>
          </p:nvSpPr>
          <p:spPr bwMode="auto">
            <a:xfrm rot="5400000">
              <a:off x="4087019" y="3505994"/>
              <a:ext cx="944562" cy="215900"/>
            </a:xfrm>
            <a:custGeom>
              <a:avLst/>
              <a:gdLst>
                <a:gd name="T0" fmla="*/ 0 w 61"/>
                <a:gd name="T1" fmla="*/ 2147483647 h 11"/>
                <a:gd name="T2" fmla="*/ 2147483647 w 61"/>
                <a:gd name="T3" fmla="*/ 2147483647 h 11"/>
                <a:gd name="T4" fmla="*/ 2147483647 w 61"/>
                <a:gd name="T5" fmla="*/ 2147483647 h 11"/>
                <a:gd name="T6" fmla="*/ 2147483647 w 61"/>
                <a:gd name="T7" fmla="*/ 0 h 11"/>
                <a:gd name="T8" fmla="*/ 0 w 61"/>
                <a:gd name="T9" fmla="*/ 2147483647 h 11"/>
                <a:gd name="T10" fmla="*/ 0 60000 65536"/>
                <a:gd name="T11" fmla="*/ 0 60000 65536"/>
                <a:gd name="T12" fmla="*/ 0 60000 65536"/>
                <a:gd name="T13" fmla="*/ 0 60000 65536"/>
                <a:gd name="T14" fmla="*/ 0 60000 65536"/>
                <a:gd name="T15" fmla="*/ 0 w 61"/>
                <a:gd name="T16" fmla="*/ 0 h 11"/>
                <a:gd name="T17" fmla="*/ 61 w 61"/>
                <a:gd name="T18" fmla="*/ 11 h 11"/>
              </a:gdLst>
              <a:ahLst/>
              <a:cxnLst>
                <a:cxn ang="T10">
                  <a:pos x="T0" y="T1"/>
                </a:cxn>
                <a:cxn ang="T11">
                  <a:pos x="T2" y="T3"/>
                </a:cxn>
                <a:cxn ang="T12">
                  <a:pos x="T4" y="T5"/>
                </a:cxn>
                <a:cxn ang="T13">
                  <a:pos x="T6" y="T7"/>
                </a:cxn>
                <a:cxn ang="T14">
                  <a:pos x="T8" y="T9"/>
                </a:cxn>
              </a:cxnLst>
              <a:rect l="T15" t="T16" r="T17" b="T18"/>
              <a:pathLst>
                <a:path w="61" h="11">
                  <a:moveTo>
                    <a:pt x="0" y="5"/>
                  </a:moveTo>
                  <a:lnTo>
                    <a:pt x="29" y="11"/>
                  </a:lnTo>
                  <a:lnTo>
                    <a:pt x="61" y="5"/>
                  </a:lnTo>
                  <a:lnTo>
                    <a:pt x="29" y="0"/>
                  </a:lnTo>
                  <a:lnTo>
                    <a:pt x="0" y="5"/>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317" name="Rectangle 45"/>
            <p:cNvSpPr>
              <a:spLocks noChangeArrowheads="1"/>
            </p:cNvSpPr>
            <p:nvPr/>
          </p:nvSpPr>
          <p:spPr bwMode="auto">
            <a:xfrm>
              <a:off x="3146425" y="3284538"/>
              <a:ext cx="1063625"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More vs Less</a:t>
              </a:r>
              <a:endParaRPr lang="en-GB" sz="4400" b="0">
                <a:solidFill>
                  <a:srgbClr val="FFFFFF"/>
                </a:solidFill>
                <a:latin typeface="Calibri" pitchFamily="34" charset="0"/>
              </a:endParaRPr>
            </a:p>
          </p:txBody>
        </p:sp>
        <p:sp>
          <p:nvSpPr>
            <p:cNvPr id="12318" name="Rectangle 46"/>
            <p:cNvSpPr>
              <a:spLocks noChangeArrowheads="1"/>
            </p:cNvSpPr>
            <p:nvPr/>
          </p:nvSpPr>
          <p:spPr bwMode="auto">
            <a:xfrm>
              <a:off x="3460750" y="3511550"/>
              <a:ext cx="681038"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(5 trials)</a:t>
              </a:r>
              <a:endParaRPr lang="en-GB" sz="4400" b="0">
                <a:solidFill>
                  <a:srgbClr val="FFFFFF"/>
                </a:solidFill>
                <a:latin typeface="Calibri" pitchFamily="34" charset="0"/>
              </a:endParaRPr>
            </a:p>
          </p:txBody>
        </p:sp>
      </p:grpSp>
      <p:grpSp>
        <p:nvGrpSpPr>
          <p:cNvPr id="4" name="Group 56"/>
          <p:cNvGrpSpPr>
            <a:grpSpLocks/>
          </p:cNvGrpSpPr>
          <p:nvPr/>
        </p:nvGrpSpPr>
        <p:grpSpPr bwMode="auto">
          <a:xfrm>
            <a:off x="5707063" y="4011613"/>
            <a:ext cx="1162050" cy="1433512"/>
            <a:chOff x="5707337" y="4012007"/>
            <a:chExt cx="1161290" cy="1433118"/>
          </a:xfrm>
        </p:grpSpPr>
        <p:sp>
          <p:nvSpPr>
            <p:cNvPr id="12336" name="TextBox 61"/>
            <p:cNvSpPr txBox="1">
              <a:spLocks noChangeArrowheads="1"/>
            </p:cNvSpPr>
            <p:nvPr/>
          </p:nvSpPr>
          <p:spPr bwMode="auto">
            <a:xfrm>
              <a:off x="5707337" y="4012007"/>
              <a:ext cx="1161290" cy="641174"/>
            </a:xfrm>
            <a:prstGeom prst="rect">
              <a:avLst/>
            </a:prstGeom>
            <a:noFill/>
            <a:ln w="9525">
              <a:noFill/>
              <a:miter lim="800000"/>
              <a:headEnd/>
              <a:tailEnd/>
            </a:ln>
          </p:spPr>
          <p:txBody>
            <a:bodyPr>
              <a:spAutoFit/>
            </a:bodyPr>
            <a:lstStyle/>
            <a:p>
              <a:pPr algn="ctr" eaLnBrk="1" hangingPunct="1"/>
              <a:r>
                <a:rPr lang="en-GB" sz="1800" b="0">
                  <a:solidFill>
                    <a:srgbClr val="FFFFFF"/>
                  </a:solidFill>
                  <a:latin typeface="Calibri" pitchFamily="34" charset="0"/>
                </a:rPr>
                <a:t>SHARP</a:t>
              </a:r>
            </a:p>
            <a:p>
              <a:pPr algn="ctr" eaLnBrk="1" hangingPunct="1"/>
              <a:r>
                <a:rPr lang="en-GB" sz="1800" b="0">
                  <a:solidFill>
                    <a:srgbClr val="FFFFFF"/>
                  </a:solidFill>
                  <a:latin typeface="Calibri" pitchFamily="34" charset="0"/>
                </a:rPr>
                <a:t>32 mg/dL</a:t>
              </a:r>
            </a:p>
          </p:txBody>
        </p:sp>
        <p:sp>
          <p:nvSpPr>
            <p:cNvPr id="63" name="Down Arrow 62"/>
            <p:cNvSpPr/>
            <p:nvPr/>
          </p:nvSpPr>
          <p:spPr bwMode="auto">
            <a:xfrm>
              <a:off x="6156305" y="4724598"/>
              <a:ext cx="287150" cy="72052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sz="1800" b="0">
                <a:solidFill>
                  <a:srgbClr val="FFFFFF"/>
                </a:solidFill>
                <a:latin typeface="Calibri" pitchFamily="34" charset="0"/>
              </a:endParaRPr>
            </a:p>
          </p:txBody>
        </p:sp>
      </p:grpSp>
      <p:sp>
        <p:nvSpPr>
          <p:cNvPr id="12320" name="Line 25"/>
          <p:cNvSpPr>
            <a:spLocks noChangeShapeType="1"/>
          </p:cNvSpPr>
          <p:nvPr/>
        </p:nvSpPr>
        <p:spPr bwMode="auto">
          <a:xfrm rot="5400000">
            <a:off x="2332831" y="5469732"/>
            <a:ext cx="3175" cy="68262"/>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1" name="Line 25"/>
          <p:cNvSpPr>
            <a:spLocks noChangeShapeType="1"/>
          </p:cNvSpPr>
          <p:nvPr/>
        </p:nvSpPr>
        <p:spPr bwMode="auto">
          <a:xfrm rot="5400000">
            <a:off x="2332831" y="5469732"/>
            <a:ext cx="3175" cy="68262"/>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2" name="Line 9"/>
          <p:cNvSpPr>
            <a:spLocks noChangeShapeType="1"/>
          </p:cNvSpPr>
          <p:nvPr/>
        </p:nvSpPr>
        <p:spPr bwMode="auto">
          <a:xfrm rot="5400000">
            <a:off x="2293938" y="5556250"/>
            <a:ext cx="142875" cy="31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3" name="Line 10"/>
          <p:cNvSpPr>
            <a:spLocks noChangeShapeType="1"/>
          </p:cNvSpPr>
          <p:nvPr/>
        </p:nvSpPr>
        <p:spPr bwMode="auto">
          <a:xfrm rot="5400000">
            <a:off x="3511550" y="5556250"/>
            <a:ext cx="142875" cy="3175"/>
          </a:xfrm>
          <a:prstGeom prst="line">
            <a:avLst/>
          </a:prstGeom>
          <a:noFill/>
          <a:ln w="22225">
            <a:solidFill>
              <a:srgbClr val="FFFFFF"/>
            </a:solidFill>
            <a:round/>
            <a:headEnd/>
            <a:tailEnd/>
          </a:ln>
        </p:spPr>
        <p:txBody>
          <a:bodyPr/>
          <a:lstStyle/>
          <a:p>
            <a:endParaRPr lang="nl-NL"/>
          </a:p>
        </p:txBody>
      </p:sp>
      <p:sp>
        <p:nvSpPr>
          <p:cNvPr id="12324" name="Line 14"/>
          <p:cNvSpPr>
            <a:spLocks noChangeShapeType="1"/>
          </p:cNvSpPr>
          <p:nvPr/>
        </p:nvSpPr>
        <p:spPr bwMode="auto">
          <a:xfrm rot="5400000">
            <a:off x="4710906" y="5557044"/>
            <a:ext cx="142875" cy="1588"/>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5" name="Line 19"/>
          <p:cNvSpPr>
            <a:spLocks noChangeShapeType="1"/>
          </p:cNvSpPr>
          <p:nvPr/>
        </p:nvSpPr>
        <p:spPr bwMode="auto">
          <a:xfrm rot="5400000">
            <a:off x="7127875" y="5556250"/>
            <a:ext cx="142875" cy="31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6" name="Line 21"/>
          <p:cNvSpPr>
            <a:spLocks noChangeShapeType="1"/>
          </p:cNvSpPr>
          <p:nvPr/>
        </p:nvSpPr>
        <p:spPr bwMode="auto">
          <a:xfrm rot="5400000">
            <a:off x="2251076" y="5599112"/>
            <a:ext cx="228600" cy="3175"/>
          </a:xfrm>
          <a:prstGeom prst="line">
            <a:avLst/>
          </a:prstGeom>
          <a:noFill/>
          <a:ln w="22225">
            <a:solidFill>
              <a:srgbClr val="FFFFFF"/>
            </a:solidFill>
            <a:round/>
            <a:headEnd/>
            <a:tailEnd/>
          </a:ln>
        </p:spPr>
        <p:txBody>
          <a:bodyPr/>
          <a:lstStyle/>
          <a:p>
            <a:endParaRPr lang="nl-NL"/>
          </a:p>
        </p:txBody>
      </p:sp>
      <p:sp>
        <p:nvSpPr>
          <p:cNvPr id="12327" name="Line 22"/>
          <p:cNvSpPr>
            <a:spLocks noChangeShapeType="1"/>
          </p:cNvSpPr>
          <p:nvPr/>
        </p:nvSpPr>
        <p:spPr bwMode="auto">
          <a:xfrm rot="5400000">
            <a:off x="4668044" y="5599906"/>
            <a:ext cx="228600" cy="1588"/>
          </a:xfrm>
          <a:prstGeom prst="line">
            <a:avLst/>
          </a:prstGeom>
          <a:noFill/>
          <a:ln w="22225">
            <a:solidFill>
              <a:srgbClr val="FFFFFF"/>
            </a:solidFill>
            <a:round/>
            <a:headEnd/>
            <a:tailEnd/>
          </a:ln>
        </p:spPr>
        <p:txBody>
          <a:bodyPr/>
          <a:lstStyle/>
          <a:p>
            <a:endParaRPr lang="nl-NL"/>
          </a:p>
        </p:txBody>
      </p:sp>
      <p:sp>
        <p:nvSpPr>
          <p:cNvPr id="12328" name="Line 23"/>
          <p:cNvSpPr>
            <a:spLocks noChangeShapeType="1"/>
          </p:cNvSpPr>
          <p:nvPr/>
        </p:nvSpPr>
        <p:spPr bwMode="auto">
          <a:xfrm rot="5400000">
            <a:off x="7085013" y="5599112"/>
            <a:ext cx="228600" cy="3175"/>
          </a:xfrm>
          <a:prstGeom prst="line">
            <a:avLst/>
          </a:prstGeom>
          <a:noFill/>
          <a:ln w="22225">
            <a:solidFill>
              <a:srgbClr val="FFFFFF"/>
            </a:solidFill>
            <a:round/>
            <a:headEnd/>
            <a:tailEnd/>
          </a:ln>
        </p:spPr>
        <p:txBody>
          <a:bodyPr/>
          <a:lstStyle/>
          <a:p>
            <a:endParaRPr lang="nl-NL"/>
          </a:p>
        </p:txBody>
      </p:sp>
      <p:sp>
        <p:nvSpPr>
          <p:cNvPr id="12329" name="Rectangle 41"/>
          <p:cNvSpPr>
            <a:spLocks noChangeArrowheads="1"/>
          </p:cNvSpPr>
          <p:nvPr/>
        </p:nvSpPr>
        <p:spPr bwMode="auto">
          <a:xfrm>
            <a:off x="2251075" y="5751513"/>
            <a:ext cx="128588"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0</a:t>
            </a:r>
            <a:endParaRPr lang="en-GB" sz="4400" b="0">
              <a:solidFill>
                <a:srgbClr val="FFFFFF"/>
              </a:solidFill>
              <a:latin typeface="Calibri" pitchFamily="34" charset="0"/>
            </a:endParaRPr>
          </a:p>
        </p:txBody>
      </p:sp>
      <p:sp>
        <p:nvSpPr>
          <p:cNvPr id="12330" name="Rectangle 42"/>
          <p:cNvSpPr>
            <a:spLocks noChangeArrowheads="1"/>
          </p:cNvSpPr>
          <p:nvPr/>
        </p:nvSpPr>
        <p:spPr bwMode="auto">
          <a:xfrm>
            <a:off x="4610100" y="5751513"/>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20</a:t>
            </a:r>
            <a:endParaRPr lang="en-GB" sz="4400" b="0">
              <a:solidFill>
                <a:srgbClr val="FFFFFF"/>
              </a:solidFill>
              <a:latin typeface="Calibri" pitchFamily="34" charset="0"/>
            </a:endParaRPr>
          </a:p>
        </p:txBody>
      </p:sp>
      <p:sp>
        <p:nvSpPr>
          <p:cNvPr id="12331" name="Rectangle 43"/>
          <p:cNvSpPr>
            <a:spLocks noChangeArrowheads="1"/>
          </p:cNvSpPr>
          <p:nvPr/>
        </p:nvSpPr>
        <p:spPr bwMode="auto">
          <a:xfrm>
            <a:off x="6967538" y="5751513"/>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40</a:t>
            </a:r>
            <a:endParaRPr lang="en-GB" sz="4400" b="0">
              <a:solidFill>
                <a:srgbClr val="FFFFFF"/>
              </a:solidFill>
              <a:latin typeface="Calibri" pitchFamily="34" charset="0"/>
            </a:endParaRPr>
          </a:p>
        </p:txBody>
      </p:sp>
      <p:sp>
        <p:nvSpPr>
          <p:cNvPr id="12332" name="Line 10"/>
          <p:cNvSpPr>
            <a:spLocks noChangeShapeType="1"/>
          </p:cNvSpPr>
          <p:nvPr/>
        </p:nvSpPr>
        <p:spPr bwMode="auto">
          <a:xfrm rot="5400000">
            <a:off x="5946775" y="5556250"/>
            <a:ext cx="142875" cy="3175"/>
          </a:xfrm>
          <a:prstGeom prst="line">
            <a:avLst/>
          </a:prstGeom>
          <a:noFill/>
          <a:ln w="22225">
            <a:solidFill>
              <a:srgbClr val="FFFFFF"/>
            </a:solidFill>
            <a:round/>
            <a:headEnd/>
            <a:tailEnd/>
          </a:ln>
        </p:spPr>
        <p:txBody>
          <a:bodyPr/>
          <a:lstStyle/>
          <a:p>
            <a:endParaRPr lang="nl-NL"/>
          </a:p>
        </p:txBody>
      </p:sp>
      <p:sp>
        <p:nvSpPr>
          <p:cNvPr id="12333" name="Rectangle 42"/>
          <p:cNvSpPr>
            <a:spLocks noChangeArrowheads="1"/>
          </p:cNvSpPr>
          <p:nvPr/>
        </p:nvSpPr>
        <p:spPr bwMode="auto">
          <a:xfrm>
            <a:off x="3429000" y="5753100"/>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10</a:t>
            </a:r>
            <a:endParaRPr lang="en-GB" sz="4400" b="0">
              <a:solidFill>
                <a:srgbClr val="FFFFFF"/>
              </a:solidFill>
              <a:latin typeface="Calibri" pitchFamily="34" charset="0"/>
            </a:endParaRPr>
          </a:p>
        </p:txBody>
      </p:sp>
      <p:sp>
        <p:nvSpPr>
          <p:cNvPr id="12334" name="Rectangle 42"/>
          <p:cNvSpPr>
            <a:spLocks noChangeArrowheads="1"/>
          </p:cNvSpPr>
          <p:nvPr/>
        </p:nvSpPr>
        <p:spPr bwMode="auto">
          <a:xfrm>
            <a:off x="5867400" y="5753100"/>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30</a:t>
            </a:r>
            <a:endParaRPr lang="en-GB" sz="4400" b="0">
              <a:solidFill>
                <a:srgbClr val="FFFFFF"/>
              </a:solidFill>
              <a:latin typeface="Calibri" pitchFamily="34" charset="0"/>
            </a:endParaRPr>
          </a:p>
        </p:txBody>
      </p:sp>
      <p:sp>
        <p:nvSpPr>
          <p:cNvPr id="12335" name="Line 23"/>
          <p:cNvSpPr>
            <a:spLocks noChangeShapeType="1"/>
          </p:cNvSpPr>
          <p:nvPr/>
        </p:nvSpPr>
        <p:spPr bwMode="auto">
          <a:xfrm rot="5400000">
            <a:off x="7113588" y="5407025"/>
            <a:ext cx="0" cy="190500"/>
          </a:xfrm>
          <a:prstGeom prst="line">
            <a:avLst/>
          </a:prstGeom>
          <a:noFill/>
          <a:ln w="22225">
            <a:solidFill>
              <a:srgbClr val="FFFFFF"/>
            </a:solidFill>
            <a:round/>
            <a:headEnd/>
            <a:tailEnd/>
          </a:ln>
        </p:spPr>
        <p:txBody>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jdelijke aanduiding voor dianummer 1"/>
          <p:cNvSpPr>
            <a:spLocks noGrp="1"/>
          </p:cNvSpPr>
          <p:nvPr>
            <p:ph type="sldNum" sz="quarter" idx="10"/>
          </p:nvPr>
        </p:nvSpPr>
        <p:spPr/>
        <p:txBody>
          <a:bodyPr/>
          <a:lstStyle/>
          <a:p>
            <a:fld id="{3676DC52-1F8E-4D61-B8A2-D1A18AA6B628}" type="slidenum">
              <a:rPr lang="en-US"/>
              <a:pPr/>
              <a:t>21</a:t>
            </a:fld>
            <a:endParaRPr lang="en-US"/>
          </a:p>
        </p:txBody>
      </p:sp>
      <p:sp>
        <p:nvSpPr>
          <p:cNvPr id="12290" name="Rectangle 66"/>
          <p:cNvSpPr>
            <a:spLocks noChangeArrowheads="1"/>
          </p:cNvSpPr>
          <p:nvPr/>
        </p:nvSpPr>
        <p:spPr bwMode="auto">
          <a:xfrm>
            <a:off x="730250" y="188913"/>
            <a:ext cx="7658100" cy="427037"/>
          </a:xfrm>
          <a:prstGeom prst="rect">
            <a:avLst/>
          </a:prstGeom>
          <a:noFill/>
          <a:ln w="9525">
            <a:noFill/>
            <a:miter lim="800000"/>
            <a:headEnd/>
            <a:tailEnd/>
          </a:ln>
        </p:spPr>
        <p:txBody>
          <a:bodyPr wrap="none" lIns="0" tIns="0" rIns="0" bIns="0">
            <a:spAutoFit/>
          </a:bodyPr>
          <a:lstStyle/>
          <a:p>
            <a:pPr algn="ctr">
              <a:tabLst>
                <a:tab pos="3584575" algn="l"/>
              </a:tabLst>
            </a:pPr>
            <a:r>
              <a:rPr lang="en-GB" sz="2800" i="1">
                <a:solidFill>
                  <a:schemeClr val="tx2"/>
                </a:solidFill>
              </a:rPr>
              <a:t>CTT: Effects on Major Atherosclerotic Events</a:t>
            </a:r>
          </a:p>
        </p:txBody>
      </p:sp>
      <p:sp>
        <p:nvSpPr>
          <p:cNvPr id="12292" name="Freeform 7"/>
          <p:cNvSpPr>
            <a:spLocks/>
          </p:cNvSpPr>
          <p:nvPr/>
        </p:nvSpPr>
        <p:spPr bwMode="auto">
          <a:xfrm rot="5400000">
            <a:off x="2805907" y="1267619"/>
            <a:ext cx="3795712" cy="4673600"/>
          </a:xfrm>
          <a:custGeom>
            <a:avLst/>
            <a:gdLst>
              <a:gd name="T0" fmla="*/ 0 w 168"/>
              <a:gd name="T1" fmla="*/ 2147483647 h 282"/>
              <a:gd name="T2" fmla="*/ 2147483647 w 168"/>
              <a:gd name="T3" fmla="*/ 2147483647 h 282"/>
              <a:gd name="T4" fmla="*/ 2147483647 w 168"/>
              <a:gd name="T5" fmla="*/ 0 h 282"/>
              <a:gd name="T6" fmla="*/ 0 60000 65536"/>
              <a:gd name="T7" fmla="*/ 0 60000 65536"/>
              <a:gd name="T8" fmla="*/ 0 60000 65536"/>
              <a:gd name="T9" fmla="*/ 0 w 168"/>
              <a:gd name="T10" fmla="*/ 0 h 282"/>
              <a:gd name="T11" fmla="*/ 168 w 168"/>
              <a:gd name="T12" fmla="*/ 282 h 282"/>
            </a:gdLst>
            <a:ahLst/>
            <a:cxnLst>
              <a:cxn ang="T6">
                <a:pos x="T0" y="T1"/>
              </a:cxn>
              <a:cxn ang="T7">
                <a:pos x="T2" y="T3"/>
              </a:cxn>
              <a:cxn ang="T8">
                <a:pos x="T4" y="T5"/>
              </a:cxn>
            </a:cxnLst>
            <a:rect l="T9" t="T10" r="T11" b="T12"/>
            <a:pathLst>
              <a:path w="168" h="282">
                <a:moveTo>
                  <a:pt x="0" y="282"/>
                </a:moveTo>
                <a:lnTo>
                  <a:pt x="168" y="282"/>
                </a:lnTo>
                <a:lnTo>
                  <a:pt x="168" y="0"/>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293" name="Line 24"/>
          <p:cNvSpPr>
            <a:spLocks noChangeShapeType="1"/>
          </p:cNvSpPr>
          <p:nvPr/>
        </p:nvSpPr>
        <p:spPr bwMode="auto">
          <a:xfrm rot="5400000" flipH="1">
            <a:off x="465932" y="3602831"/>
            <a:ext cx="3795712" cy="3175"/>
          </a:xfrm>
          <a:prstGeom prst="line">
            <a:avLst/>
          </a:prstGeom>
          <a:noFill/>
          <a:ln w="22225">
            <a:solidFill>
              <a:srgbClr val="FFFFFF"/>
            </a:solidFill>
            <a:round/>
            <a:headEnd/>
            <a:tailEnd/>
          </a:ln>
        </p:spPr>
        <p:txBody>
          <a:bodyPr/>
          <a:lstStyle/>
          <a:p>
            <a:endParaRPr lang="nl-NL"/>
          </a:p>
        </p:txBody>
      </p:sp>
      <p:sp>
        <p:nvSpPr>
          <p:cNvPr id="12294" name="Line 26"/>
          <p:cNvSpPr>
            <a:spLocks noChangeShapeType="1"/>
          </p:cNvSpPr>
          <p:nvPr/>
        </p:nvSpPr>
        <p:spPr bwMode="auto">
          <a:xfrm rot="5400000">
            <a:off x="2331245" y="4837906"/>
            <a:ext cx="4762" cy="66675"/>
          </a:xfrm>
          <a:prstGeom prst="line">
            <a:avLst/>
          </a:prstGeom>
          <a:noFill/>
          <a:ln w="22225">
            <a:solidFill>
              <a:srgbClr val="FFFFFF"/>
            </a:solidFill>
            <a:round/>
            <a:headEnd/>
            <a:tailEnd/>
          </a:ln>
        </p:spPr>
        <p:txBody>
          <a:bodyPr/>
          <a:lstStyle/>
          <a:p>
            <a:endParaRPr lang="nl-NL"/>
          </a:p>
        </p:txBody>
      </p:sp>
      <p:sp>
        <p:nvSpPr>
          <p:cNvPr id="12295" name="Line 27"/>
          <p:cNvSpPr>
            <a:spLocks noChangeShapeType="1"/>
          </p:cNvSpPr>
          <p:nvPr/>
        </p:nvSpPr>
        <p:spPr bwMode="auto">
          <a:xfrm rot="5400000">
            <a:off x="2331245" y="4206081"/>
            <a:ext cx="4762" cy="66675"/>
          </a:xfrm>
          <a:prstGeom prst="line">
            <a:avLst/>
          </a:prstGeom>
          <a:noFill/>
          <a:ln w="22225">
            <a:solidFill>
              <a:srgbClr val="FFFFFF"/>
            </a:solidFill>
            <a:round/>
            <a:headEnd/>
            <a:tailEnd/>
          </a:ln>
        </p:spPr>
        <p:txBody>
          <a:bodyPr/>
          <a:lstStyle/>
          <a:p>
            <a:endParaRPr lang="nl-NL"/>
          </a:p>
        </p:txBody>
      </p:sp>
      <p:sp>
        <p:nvSpPr>
          <p:cNvPr id="12296" name="Line 28"/>
          <p:cNvSpPr>
            <a:spLocks noChangeShapeType="1"/>
          </p:cNvSpPr>
          <p:nvPr/>
        </p:nvSpPr>
        <p:spPr bwMode="auto">
          <a:xfrm rot="5400000">
            <a:off x="2332038" y="3573463"/>
            <a:ext cx="3175" cy="66675"/>
          </a:xfrm>
          <a:prstGeom prst="line">
            <a:avLst/>
          </a:prstGeom>
          <a:noFill/>
          <a:ln w="22225">
            <a:solidFill>
              <a:srgbClr val="FFFFFF"/>
            </a:solidFill>
            <a:round/>
            <a:headEnd/>
            <a:tailEnd/>
          </a:ln>
        </p:spPr>
        <p:txBody>
          <a:bodyPr/>
          <a:lstStyle/>
          <a:p>
            <a:endParaRPr lang="nl-NL"/>
          </a:p>
        </p:txBody>
      </p:sp>
      <p:sp>
        <p:nvSpPr>
          <p:cNvPr id="12297" name="Line 29"/>
          <p:cNvSpPr>
            <a:spLocks noChangeShapeType="1"/>
          </p:cNvSpPr>
          <p:nvPr/>
        </p:nvSpPr>
        <p:spPr bwMode="auto">
          <a:xfrm rot="5400000">
            <a:off x="2331244" y="2940844"/>
            <a:ext cx="4763" cy="66675"/>
          </a:xfrm>
          <a:prstGeom prst="line">
            <a:avLst/>
          </a:prstGeom>
          <a:noFill/>
          <a:ln w="22225">
            <a:solidFill>
              <a:srgbClr val="FFFFFF"/>
            </a:solidFill>
            <a:round/>
            <a:headEnd/>
            <a:tailEnd/>
          </a:ln>
        </p:spPr>
        <p:txBody>
          <a:bodyPr/>
          <a:lstStyle/>
          <a:p>
            <a:endParaRPr lang="nl-NL"/>
          </a:p>
        </p:txBody>
      </p:sp>
      <p:sp>
        <p:nvSpPr>
          <p:cNvPr id="12298" name="Line 30"/>
          <p:cNvSpPr>
            <a:spLocks noChangeShapeType="1"/>
          </p:cNvSpPr>
          <p:nvPr/>
        </p:nvSpPr>
        <p:spPr bwMode="auto">
          <a:xfrm rot="16200000" flipV="1">
            <a:off x="2337594" y="2310606"/>
            <a:ext cx="53975" cy="4763"/>
          </a:xfrm>
          <a:prstGeom prst="line">
            <a:avLst/>
          </a:prstGeom>
          <a:noFill/>
          <a:ln w="22225">
            <a:solidFill>
              <a:srgbClr val="FFFFFF"/>
            </a:solidFill>
            <a:round/>
            <a:headEnd/>
            <a:tailEnd/>
          </a:ln>
        </p:spPr>
        <p:txBody>
          <a:bodyPr/>
          <a:lstStyle/>
          <a:p>
            <a:endParaRPr lang="nl-NL"/>
          </a:p>
        </p:txBody>
      </p:sp>
      <p:sp>
        <p:nvSpPr>
          <p:cNvPr id="12299" name="Line 31"/>
          <p:cNvSpPr>
            <a:spLocks noChangeShapeType="1"/>
          </p:cNvSpPr>
          <p:nvPr/>
        </p:nvSpPr>
        <p:spPr bwMode="auto">
          <a:xfrm rot="5400000">
            <a:off x="2332038" y="1674813"/>
            <a:ext cx="3175" cy="666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00" name="Rectangle 32"/>
          <p:cNvSpPr>
            <a:spLocks noChangeArrowheads="1"/>
          </p:cNvSpPr>
          <p:nvPr/>
        </p:nvSpPr>
        <p:spPr bwMode="auto">
          <a:xfrm rot="-5400000">
            <a:off x="164307" y="3450431"/>
            <a:ext cx="2349500" cy="274637"/>
          </a:xfrm>
          <a:prstGeom prst="rect">
            <a:avLst/>
          </a:prstGeom>
          <a:noFill/>
          <a:ln w="222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Proportional reduction in</a:t>
            </a:r>
          </a:p>
        </p:txBody>
      </p:sp>
      <p:sp>
        <p:nvSpPr>
          <p:cNvPr id="12301" name="Rectangle 33"/>
          <p:cNvSpPr>
            <a:spLocks noChangeArrowheads="1"/>
          </p:cNvSpPr>
          <p:nvPr/>
        </p:nvSpPr>
        <p:spPr bwMode="auto">
          <a:xfrm rot="-5400000">
            <a:off x="-60324" y="3444875"/>
            <a:ext cx="3230562" cy="274637"/>
          </a:xfrm>
          <a:prstGeom prst="rect">
            <a:avLst/>
          </a:prstGeom>
          <a:noFill/>
          <a:ln w="222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atherosclerotic event rate (95% CI)</a:t>
            </a:r>
          </a:p>
        </p:txBody>
      </p:sp>
      <p:sp>
        <p:nvSpPr>
          <p:cNvPr id="12302" name="Rectangle 34"/>
          <p:cNvSpPr>
            <a:spLocks noChangeArrowheads="1"/>
          </p:cNvSpPr>
          <p:nvPr/>
        </p:nvSpPr>
        <p:spPr bwMode="auto">
          <a:xfrm>
            <a:off x="1905000" y="5365750"/>
            <a:ext cx="309563"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0%</a:t>
            </a:r>
            <a:endParaRPr lang="en-GB" sz="4400" b="0">
              <a:solidFill>
                <a:srgbClr val="FFFFFF"/>
              </a:solidFill>
              <a:latin typeface="Calibri" pitchFamily="34" charset="0"/>
            </a:endParaRPr>
          </a:p>
        </p:txBody>
      </p:sp>
      <p:sp>
        <p:nvSpPr>
          <p:cNvPr id="12303" name="Rectangle 35"/>
          <p:cNvSpPr>
            <a:spLocks noChangeArrowheads="1"/>
          </p:cNvSpPr>
          <p:nvPr/>
        </p:nvSpPr>
        <p:spPr bwMode="auto">
          <a:xfrm>
            <a:off x="1905000" y="4729163"/>
            <a:ext cx="309563"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5%</a:t>
            </a:r>
            <a:endParaRPr lang="en-GB" sz="4400" b="0">
              <a:solidFill>
                <a:srgbClr val="FFFFFF"/>
              </a:solidFill>
              <a:latin typeface="Calibri" pitchFamily="34" charset="0"/>
            </a:endParaRPr>
          </a:p>
        </p:txBody>
      </p:sp>
      <p:sp>
        <p:nvSpPr>
          <p:cNvPr id="12304" name="Rectangle 36"/>
          <p:cNvSpPr>
            <a:spLocks noChangeArrowheads="1"/>
          </p:cNvSpPr>
          <p:nvPr/>
        </p:nvSpPr>
        <p:spPr bwMode="auto">
          <a:xfrm>
            <a:off x="1803400" y="4097338"/>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10%</a:t>
            </a:r>
            <a:endParaRPr lang="en-GB" sz="4400" b="0">
              <a:solidFill>
                <a:srgbClr val="FFFFFF"/>
              </a:solidFill>
              <a:latin typeface="Calibri" pitchFamily="34" charset="0"/>
            </a:endParaRPr>
          </a:p>
        </p:txBody>
      </p:sp>
      <p:sp>
        <p:nvSpPr>
          <p:cNvPr id="12305" name="Rectangle 37"/>
          <p:cNvSpPr>
            <a:spLocks noChangeArrowheads="1"/>
          </p:cNvSpPr>
          <p:nvPr/>
        </p:nvSpPr>
        <p:spPr bwMode="auto">
          <a:xfrm>
            <a:off x="1803400" y="3465513"/>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15%</a:t>
            </a:r>
            <a:endParaRPr lang="en-GB" sz="4400" b="0">
              <a:solidFill>
                <a:srgbClr val="FFFFFF"/>
              </a:solidFill>
              <a:latin typeface="Calibri" pitchFamily="34" charset="0"/>
            </a:endParaRPr>
          </a:p>
        </p:txBody>
      </p:sp>
      <p:sp>
        <p:nvSpPr>
          <p:cNvPr id="12306" name="Rectangle 38"/>
          <p:cNvSpPr>
            <a:spLocks noChangeArrowheads="1"/>
          </p:cNvSpPr>
          <p:nvPr/>
        </p:nvSpPr>
        <p:spPr bwMode="auto">
          <a:xfrm>
            <a:off x="1803400" y="2854325"/>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20%</a:t>
            </a:r>
            <a:endParaRPr lang="en-GB" sz="4400" b="0">
              <a:solidFill>
                <a:srgbClr val="FFFFFF"/>
              </a:solidFill>
              <a:latin typeface="Calibri" pitchFamily="34" charset="0"/>
            </a:endParaRPr>
          </a:p>
        </p:txBody>
      </p:sp>
      <p:sp>
        <p:nvSpPr>
          <p:cNvPr id="12307" name="Rectangle 39"/>
          <p:cNvSpPr>
            <a:spLocks noChangeArrowheads="1"/>
          </p:cNvSpPr>
          <p:nvPr/>
        </p:nvSpPr>
        <p:spPr bwMode="auto">
          <a:xfrm>
            <a:off x="1803400" y="2222500"/>
            <a:ext cx="438150"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25%</a:t>
            </a:r>
            <a:endParaRPr lang="en-GB" sz="4400" b="0">
              <a:solidFill>
                <a:srgbClr val="FFFFFF"/>
              </a:solidFill>
              <a:latin typeface="Calibri" pitchFamily="34" charset="0"/>
            </a:endParaRPr>
          </a:p>
        </p:txBody>
      </p:sp>
      <p:sp>
        <p:nvSpPr>
          <p:cNvPr id="12308" name="Rectangle 40"/>
          <p:cNvSpPr>
            <a:spLocks noChangeArrowheads="1"/>
          </p:cNvSpPr>
          <p:nvPr/>
        </p:nvSpPr>
        <p:spPr bwMode="auto">
          <a:xfrm>
            <a:off x="1803400" y="1590675"/>
            <a:ext cx="442913" cy="307975"/>
          </a:xfrm>
          <a:prstGeom prst="rect">
            <a:avLst/>
          </a:prstGeom>
          <a:noFill/>
          <a:ln w="22225">
            <a:noFill/>
            <a:miter lim="800000"/>
            <a:headEnd/>
            <a:tailEnd/>
          </a:ln>
        </p:spPr>
        <p:txBody>
          <a:bodyPr wrap="none" lIns="0" tIns="0" rIns="0" bIns="0">
            <a:spAutoFit/>
          </a:bodyPr>
          <a:lstStyle/>
          <a:p>
            <a:pPr eaLnBrk="1" hangingPunct="1"/>
            <a:r>
              <a:rPr lang="en-GB" b="0">
                <a:solidFill>
                  <a:srgbClr val="000000"/>
                </a:solidFill>
                <a:latin typeface="Calibri" pitchFamily="34" charset="0"/>
              </a:rPr>
              <a:t>30%</a:t>
            </a:r>
            <a:endParaRPr lang="en-GB" sz="4400" b="0">
              <a:solidFill>
                <a:schemeClr val="tx1"/>
              </a:solidFill>
              <a:latin typeface="Calibri" pitchFamily="34" charset="0"/>
            </a:endParaRPr>
          </a:p>
        </p:txBody>
      </p:sp>
      <p:grpSp>
        <p:nvGrpSpPr>
          <p:cNvPr id="2220052" name="Group 52"/>
          <p:cNvGrpSpPr>
            <a:grpSpLocks/>
          </p:cNvGrpSpPr>
          <p:nvPr/>
        </p:nvGrpSpPr>
        <p:grpSpPr bwMode="auto">
          <a:xfrm>
            <a:off x="6084888" y="1700213"/>
            <a:ext cx="1336675" cy="1260475"/>
            <a:chOff x="6084888" y="1700213"/>
            <a:chExt cx="1337417" cy="1260475"/>
          </a:xfrm>
        </p:grpSpPr>
        <p:sp>
          <p:nvSpPr>
            <p:cNvPr id="12291" name="Freeform 47"/>
            <p:cNvSpPr>
              <a:spLocks/>
            </p:cNvSpPr>
            <p:nvPr/>
          </p:nvSpPr>
          <p:spPr bwMode="auto">
            <a:xfrm rot="5400000">
              <a:off x="6477000" y="2562225"/>
              <a:ext cx="611188" cy="185738"/>
            </a:xfrm>
            <a:custGeom>
              <a:avLst/>
              <a:gdLst>
                <a:gd name="T0" fmla="*/ 0 w 35"/>
                <a:gd name="T1" fmla="*/ 2147483647 h 11"/>
                <a:gd name="T2" fmla="*/ 2147483647 w 35"/>
                <a:gd name="T3" fmla="*/ 2147483647 h 11"/>
                <a:gd name="T4" fmla="*/ 2147483647 w 35"/>
                <a:gd name="T5" fmla="*/ 2147483647 h 11"/>
                <a:gd name="T6" fmla="*/ 2147483647 w 35"/>
                <a:gd name="T7" fmla="*/ 0 h 11"/>
                <a:gd name="T8" fmla="*/ 0 w 35"/>
                <a:gd name="T9" fmla="*/ 2147483647 h 11"/>
                <a:gd name="T10" fmla="*/ 0 60000 65536"/>
                <a:gd name="T11" fmla="*/ 0 60000 65536"/>
                <a:gd name="T12" fmla="*/ 0 60000 65536"/>
                <a:gd name="T13" fmla="*/ 0 60000 65536"/>
                <a:gd name="T14" fmla="*/ 0 60000 65536"/>
                <a:gd name="T15" fmla="*/ 0 w 35"/>
                <a:gd name="T16" fmla="*/ 0 h 11"/>
                <a:gd name="T17" fmla="*/ 35 w 35"/>
                <a:gd name="T18" fmla="*/ 11 h 11"/>
              </a:gdLst>
              <a:ahLst/>
              <a:cxnLst>
                <a:cxn ang="T10">
                  <a:pos x="T0" y="T1"/>
                </a:cxn>
                <a:cxn ang="T11">
                  <a:pos x="T2" y="T3"/>
                </a:cxn>
                <a:cxn ang="T12">
                  <a:pos x="T4" y="T5"/>
                </a:cxn>
                <a:cxn ang="T13">
                  <a:pos x="T6" y="T7"/>
                </a:cxn>
                <a:cxn ang="T14">
                  <a:pos x="T8" y="T9"/>
                </a:cxn>
              </a:cxnLst>
              <a:rect l="T15" t="T16" r="T17" b="T18"/>
              <a:pathLst>
                <a:path w="35" h="11">
                  <a:moveTo>
                    <a:pt x="0" y="5"/>
                  </a:moveTo>
                  <a:lnTo>
                    <a:pt x="17" y="11"/>
                  </a:lnTo>
                  <a:lnTo>
                    <a:pt x="35" y="5"/>
                  </a:lnTo>
                  <a:lnTo>
                    <a:pt x="17" y="0"/>
                  </a:lnTo>
                  <a:lnTo>
                    <a:pt x="0" y="5"/>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310" name="Rectangle 48"/>
            <p:cNvSpPr>
              <a:spLocks noChangeArrowheads="1"/>
            </p:cNvSpPr>
            <p:nvPr/>
          </p:nvSpPr>
          <p:spPr bwMode="auto">
            <a:xfrm>
              <a:off x="6084888" y="1700213"/>
              <a:ext cx="1337417" cy="246062"/>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Statin vs control</a:t>
              </a:r>
              <a:endParaRPr lang="en-GB" sz="4400" b="0">
                <a:solidFill>
                  <a:srgbClr val="FFFFFF"/>
                </a:solidFill>
                <a:latin typeface="Calibri" pitchFamily="34" charset="0"/>
              </a:endParaRPr>
            </a:p>
          </p:txBody>
        </p:sp>
        <p:sp>
          <p:nvSpPr>
            <p:cNvPr id="12311" name="Rectangle 49"/>
            <p:cNvSpPr>
              <a:spLocks noChangeArrowheads="1"/>
            </p:cNvSpPr>
            <p:nvPr/>
          </p:nvSpPr>
          <p:spPr bwMode="auto">
            <a:xfrm>
              <a:off x="6372385" y="1960563"/>
              <a:ext cx="784660"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(21 trials)</a:t>
              </a:r>
              <a:endParaRPr lang="en-GB" sz="4400" b="0">
                <a:solidFill>
                  <a:srgbClr val="FFFFFF"/>
                </a:solidFill>
                <a:latin typeface="Calibri" pitchFamily="34" charset="0"/>
              </a:endParaRPr>
            </a:p>
          </p:txBody>
        </p:sp>
      </p:grpSp>
      <p:sp>
        <p:nvSpPr>
          <p:cNvPr id="12340" name="Line 50"/>
          <p:cNvSpPr>
            <a:spLocks noChangeShapeType="1"/>
          </p:cNvSpPr>
          <p:nvPr/>
        </p:nvSpPr>
        <p:spPr bwMode="auto">
          <a:xfrm rot="5400000" flipH="1" flipV="1">
            <a:off x="3236119" y="1232694"/>
            <a:ext cx="3402013" cy="5140325"/>
          </a:xfrm>
          <a:prstGeom prst="line">
            <a:avLst/>
          </a:prstGeom>
          <a:noFill/>
          <a:ln w="22225">
            <a:solidFill>
              <a:srgbClr val="FFFFFF"/>
            </a:solidFill>
            <a:round/>
            <a:headEnd/>
            <a:tailEnd/>
          </a:ln>
        </p:spPr>
        <p:txBody>
          <a:bodyPr/>
          <a:lstStyle/>
          <a:p>
            <a:endParaRPr lang="nl-NL"/>
          </a:p>
        </p:txBody>
      </p:sp>
      <p:sp>
        <p:nvSpPr>
          <p:cNvPr id="12313" name="Rectangle 96"/>
          <p:cNvSpPr>
            <a:spLocks noChangeArrowheads="1"/>
          </p:cNvSpPr>
          <p:nvPr/>
        </p:nvSpPr>
        <p:spPr bwMode="auto">
          <a:xfrm>
            <a:off x="3036888" y="6211888"/>
            <a:ext cx="3021012" cy="274637"/>
          </a:xfrm>
          <a:prstGeom prst="rect">
            <a:avLst/>
          </a:prstGeom>
          <a:noFill/>
          <a:ln w="95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Mean LDL cholesterol difference</a:t>
            </a:r>
          </a:p>
        </p:txBody>
      </p:sp>
      <p:sp>
        <p:nvSpPr>
          <p:cNvPr id="12314" name="Rectangle 97"/>
          <p:cNvSpPr>
            <a:spLocks noChangeArrowheads="1"/>
          </p:cNvSpPr>
          <p:nvPr/>
        </p:nvSpPr>
        <p:spPr bwMode="auto">
          <a:xfrm>
            <a:off x="2887663" y="6467475"/>
            <a:ext cx="3305175" cy="274638"/>
          </a:xfrm>
          <a:prstGeom prst="rect">
            <a:avLst/>
          </a:prstGeom>
          <a:noFill/>
          <a:ln w="9525">
            <a:noFill/>
            <a:miter lim="800000"/>
            <a:headEnd/>
            <a:tailEnd/>
          </a:ln>
        </p:spPr>
        <p:txBody>
          <a:bodyPr wrap="none" lIns="0" tIns="0" rIns="0" bIns="0">
            <a:spAutoFit/>
          </a:bodyPr>
          <a:lstStyle/>
          <a:p>
            <a:pPr eaLnBrk="1" hangingPunct="1"/>
            <a:r>
              <a:rPr lang="en-GB" sz="1800" b="0">
                <a:solidFill>
                  <a:srgbClr val="FFFFFF"/>
                </a:solidFill>
                <a:latin typeface="Calibri" pitchFamily="34" charset="0"/>
              </a:rPr>
              <a:t>between treatment groups (mg/dL)</a:t>
            </a:r>
          </a:p>
        </p:txBody>
      </p:sp>
      <p:grpSp>
        <p:nvGrpSpPr>
          <p:cNvPr id="2220059" name="Group 53"/>
          <p:cNvGrpSpPr>
            <a:grpSpLocks/>
          </p:cNvGrpSpPr>
          <p:nvPr/>
        </p:nvGrpSpPr>
        <p:grpSpPr bwMode="auto">
          <a:xfrm>
            <a:off x="3146425" y="3141663"/>
            <a:ext cx="1520825" cy="944562"/>
            <a:chOff x="3146425" y="3141663"/>
            <a:chExt cx="1520825" cy="944562"/>
          </a:xfrm>
        </p:grpSpPr>
        <p:sp>
          <p:nvSpPr>
            <p:cNvPr id="12309" name="Freeform 44"/>
            <p:cNvSpPr>
              <a:spLocks/>
            </p:cNvSpPr>
            <p:nvPr/>
          </p:nvSpPr>
          <p:spPr bwMode="auto">
            <a:xfrm rot="5400000">
              <a:off x="4087019" y="3505994"/>
              <a:ext cx="944562" cy="215900"/>
            </a:xfrm>
            <a:custGeom>
              <a:avLst/>
              <a:gdLst>
                <a:gd name="T0" fmla="*/ 0 w 61"/>
                <a:gd name="T1" fmla="*/ 2147483647 h 11"/>
                <a:gd name="T2" fmla="*/ 2147483647 w 61"/>
                <a:gd name="T3" fmla="*/ 2147483647 h 11"/>
                <a:gd name="T4" fmla="*/ 2147483647 w 61"/>
                <a:gd name="T5" fmla="*/ 2147483647 h 11"/>
                <a:gd name="T6" fmla="*/ 2147483647 w 61"/>
                <a:gd name="T7" fmla="*/ 0 h 11"/>
                <a:gd name="T8" fmla="*/ 0 w 61"/>
                <a:gd name="T9" fmla="*/ 2147483647 h 11"/>
                <a:gd name="T10" fmla="*/ 0 60000 65536"/>
                <a:gd name="T11" fmla="*/ 0 60000 65536"/>
                <a:gd name="T12" fmla="*/ 0 60000 65536"/>
                <a:gd name="T13" fmla="*/ 0 60000 65536"/>
                <a:gd name="T14" fmla="*/ 0 60000 65536"/>
                <a:gd name="T15" fmla="*/ 0 w 61"/>
                <a:gd name="T16" fmla="*/ 0 h 11"/>
                <a:gd name="T17" fmla="*/ 61 w 61"/>
                <a:gd name="T18" fmla="*/ 11 h 11"/>
              </a:gdLst>
              <a:ahLst/>
              <a:cxnLst>
                <a:cxn ang="T10">
                  <a:pos x="T0" y="T1"/>
                </a:cxn>
                <a:cxn ang="T11">
                  <a:pos x="T2" y="T3"/>
                </a:cxn>
                <a:cxn ang="T12">
                  <a:pos x="T4" y="T5"/>
                </a:cxn>
                <a:cxn ang="T13">
                  <a:pos x="T6" y="T7"/>
                </a:cxn>
                <a:cxn ang="T14">
                  <a:pos x="T8" y="T9"/>
                </a:cxn>
              </a:cxnLst>
              <a:rect l="T15" t="T16" r="T17" b="T18"/>
              <a:pathLst>
                <a:path w="61" h="11">
                  <a:moveTo>
                    <a:pt x="0" y="5"/>
                  </a:moveTo>
                  <a:lnTo>
                    <a:pt x="29" y="11"/>
                  </a:lnTo>
                  <a:lnTo>
                    <a:pt x="61" y="5"/>
                  </a:lnTo>
                  <a:lnTo>
                    <a:pt x="29" y="0"/>
                  </a:lnTo>
                  <a:lnTo>
                    <a:pt x="0" y="5"/>
                  </a:lnTo>
                </a:path>
              </a:pathLst>
            </a:custGeom>
            <a:noFill/>
            <a:ln w="22225">
              <a:solidFill>
                <a:srgbClr val="FFFFFF"/>
              </a:solidFill>
              <a:round/>
              <a:headEnd/>
              <a:tailEnd/>
            </a:ln>
          </p:spPr>
          <p:txBody>
            <a:bodyPr rot="10800000" vert="eaVert"/>
            <a:lstStyle/>
            <a:p>
              <a:pPr eaLnBrk="1" hangingPunct="1"/>
              <a:endParaRPr lang="en-GB" sz="1800" b="0">
                <a:solidFill>
                  <a:srgbClr val="FFFFFF"/>
                </a:solidFill>
                <a:latin typeface="Calibri" pitchFamily="34" charset="0"/>
              </a:endParaRPr>
            </a:p>
          </p:txBody>
        </p:sp>
        <p:sp>
          <p:nvSpPr>
            <p:cNvPr id="12317" name="Rectangle 45"/>
            <p:cNvSpPr>
              <a:spLocks noChangeArrowheads="1"/>
            </p:cNvSpPr>
            <p:nvPr/>
          </p:nvSpPr>
          <p:spPr bwMode="auto">
            <a:xfrm>
              <a:off x="3146425" y="3284538"/>
              <a:ext cx="1063625"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More vs Less</a:t>
              </a:r>
              <a:endParaRPr lang="en-GB" sz="4400" b="0">
                <a:solidFill>
                  <a:srgbClr val="FFFFFF"/>
                </a:solidFill>
                <a:latin typeface="Calibri" pitchFamily="34" charset="0"/>
              </a:endParaRPr>
            </a:p>
          </p:txBody>
        </p:sp>
        <p:sp>
          <p:nvSpPr>
            <p:cNvPr id="12318" name="Rectangle 46"/>
            <p:cNvSpPr>
              <a:spLocks noChangeArrowheads="1"/>
            </p:cNvSpPr>
            <p:nvPr/>
          </p:nvSpPr>
          <p:spPr bwMode="auto">
            <a:xfrm>
              <a:off x="3460750" y="3511550"/>
              <a:ext cx="681038" cy="244475"/>
            </a:xfrm>
            <a:prstGeom prst="rect">
              <a:avLst/>
            </a:prstGeom>
            <a:noFill/>
            <a:ln w="22225">
              <a:noFill/>
              <a:miter lim="800000"/>
              <a:headEnd/>
              <a:tailEnd/>
            </a:ln>
          </p:spPr>
          <p:txBody>
            <a:bodyPr wrap="none" lIns="0" tIns="0" rIns="0" bIns="0">
              <a:spAutoFit/>
            </a:bodyPr>
            <a:lstStyle/>
            <a:p>
              <a:pPr eaLnBrk="1" hangingPunct="1"/>
              <a:r>
                <a:rPr lang="en-GB" sz="1600" b="0">
                  <a:solidFill>
                    <a:srgbClr val="FFFFFF"/>
                  </a:solidFill>
                  <a:latin typeface="Calibri" pitchFamily="34" charset="0"/>
                </a:rPr>
                <a:t>(5 trials)</a:t>
              </a:r>
              <a:endParaRPr lang="en-GB" sz="4400" b="0">
                <a:solidFill>
                  <a:srgbClr val="FFFFFF"/>
                </a:solidFill>
                <a:latin typeface="Calibri" pitchFamily="34" charset="0"/>
              </a:endParaRPr>
            </a:p>
          </p:txBody>
        </p:sp>
      </p:grpSp>
      <p:grpSp>
        <p:nvGrpSpPr>
          <p:cNvPr id="4" name="Group 56"/>
          <p:cNvGrpSpPr>
            <a:grpSpLocks/>
          </p:cNvGrpSpPr>
          <p:nvPr/>
        </p:nvGrpSpPr>
        <p:grpSpPr bwMode="auto">
          <a:xfrm>
            <a:off x="5707063" y="4011613"/>
            <a:ext cx="1162050" cy="1433512"/>
            <a:chOff x="5707337" y="4012007"/>
            <a:chExt cx="1161290" cy="1433118"/>
          </a:xfrm>
        </p:grpSpPr>
        <p:sp>
          <p:nvSpPr>
            <p:cNvPr id="12336" name="TextBox 61"/>
            <p:cNvSpPr txBox="1">
              <a:spLocks noChangeArrowheads="1"/>
            </p:cNvSpPr>
            <p:nvPr/>
          </p:nvSpPr>
          <p:spPr bwMode="auto">
            <a:xfrm>
              <a:off x="5707337" y="4012007"/>
              <a:ext cx="1161290" cy="641174"/>
            </a:xfrm>
            <a:prstGeom prst="rect">
              <a:avLst/>
            </a:prstGeom>
            <a:noFill/>
            <a:ln w="9525">
              <a:noFill/>
              <a:miter lim="800000"/>
              <a:headEnd/>
              <a:tailEnd/>
            </a:ln>
          </p:spPr>
          <p:txBody>
            <a:bodyPr>
              <a:spAutoFit/>
            </a:bodyPr>
            <a:lstStyle/>
            <a:p>
              <a:pPr algn="ctr" eaLnBrk="1" hangingPunct="1"/>
              <a:r>
                <a:rPr lang="en-GB" sz="1800" b="0">
                  <a:solidFill>
                    <a:srgbClr val="FFFFFF"/>
                  </a:solidFill>
                  <a:latin typeface="Calibri" pitchFamily="34" charset="0"/>
                </a:rPr>
                <a:t>SHARP</a:t>
              </a:r>
            </a:p>
            <a:p>
              <a:pPr algn="ctr" eaLnBrk="1" hangingPunct="1"/>
              <a:r>
                <a:rPr lang="en-GB" sz="1800" b="0">
                  <a:solidFill>
                    <a:srgbClr val="FFFFFF"/>
                  </a:solidFill>
                  <a:latin typeface="Calibri" pitchFamily="34" charset="0"/>
                </a:rPr>
                <a:t>32 mg/dL</a:t>
              </a:r>
            </a:p>
          </p:txBody>
        </p:sp>
        <p:sp>
          <p:nvSpPr>
            <p:cNvPr id="63" name="Down Arrow 62"/>
            <p:cNvSpPr/>
            <p:nvPr/>
          </p:nvSpPr>
          <p:spPr bwMode="auto">
            <a:xfrm>
              <a:off x="6156305" y="4724598"/>
              <a:ext cx="287150" cy="72052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sz="1800" b="0">
                <a:solidFill>
                  <a:srgbClr val="FFFFFF"/>
                </a:solidFill>
                <a:latin typeface="Calibri" pitchFamily="34" charset="0"/>
              </a:endParaRPr>
            </a:p>
          </p:txBody>
        </p:sp>
      </p:grpSp>
      <p:sp>
        <p:nvSpPr>
          <p:cNvPr id="12320" name="Line 25"/>
          <p:cNvSpPr>
            <a:spLocks noChangeShapeType="1"/>
          </p:cNvSpPr>
          <p:nvPr/>
        </p:nvSpPr>
        <p:spPr bwMode="auto">
          <a:xfrm rot="5400000">
            <a:off x="2332831" y="5469732"/>
            <a:ext cx="3175" cy="68262"/>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1" name="Line 25"/>
          <p:cNvSpPr>
            <a:spLocks noChangeShapeType="1"/>
          </p:cNvSpPr>
          <p:nvPr/>
        </p:nvSpPr>
        <p:spPr bwMode="auto">
          <a:xfrm rot="5400000">
            <a:off x="2332831" y="5469732"/>
            <a:ext cx="3175" cy="68262"/>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2" name="Line 9"/>
          <p:cNvSpPr>
            <a:spLocks noChangeShapeType="1"/>
          </p:cNvSpPr>
          <p:nvPr/>
        </p:nvSpPr>
        <p:spPr bwMode="auto">
          <a:xfrm rot="5400000">
            <a:off x="2293938" y="5556250"/>
            <a:ext cx="142875" cy="31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3" name="Line 10"/>
          <p:cNvSpPr>
            <a:spLocks noChangeShapeType="1"/>
          </p:cNvSpPr>
          <p:nvPr/>
        </p:nvSpPr>
        <p:spPr bwMode="auto">
          <a:xfrm rot="5400000">
            <a:off x="3511550" y="5556250"/>
            <a:ext cx="142875" cy="3175"/>
          </a:xfrm>
          <a:prstGeom prst="line">
            <a:avLst/>
          </a:prstGeom>
          <a:noFill/>
          <a:ln w="22225">
            <a:solidFill>
              <a:srgbClr val="FFFFFF"/>
            </a:solidFill>
            <a:round/>
            <a:headEnd/>
            <a:tailEnd/>
          </a:ln>
        </p:spPr>
        <p:txBody>
          <a:bodyPr/>
          <a:lstStyle/>
          <a:p>
            <a:endParaRPr lang="nl-NL"/>
          </a:p>
        </p:txBody>
      </p:sp>
      <p:sp>
        <p:nvSpPr>
          <p:cNvPr id="12324" name="Line 14"/>
          <p:cNvSpPr>
            <a:spLocks noChangeShapeType="1"/>
          </p:cNvSpPr>
          <p:nvPr/>
        </p:nvSpPr>
        <p:spPr bwMode="auto">
          <a:xfrm rot="5400000">
            <a:off x="4710906" y="5557044"/>
            <a:ext cx="142875" cy="1588"/>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5" name="Line 19"/>
          <p:cNvSpPr>
            <a:spLocks noChangeShapeType="1"/>
          </p:cNvSpPr>
          <p:nvPr/>
        </p:nvSpPr>
        <p:spPr bwMode="auto">
          <a:xfrm rot="5400000">
            <a:off x="7127875" y="5556250"/>
            <a:ext cx="142875" cy="3175"/>
          </a:xfrm>
          <a:prstGeom prst="line">
            <a:avLst/>
          </a:prstGeom>
          <a:noFill/>
          <a:ln w="22225">
            <a:solidFill>
              <a:srgbClr val="000000"/>
            </a:solidFill>
            <a:round/>
            <a:headEnd/>
            <a:tailEnd/>
          </a:ln>
        </p:spPr>
        <p:txBody>
          <a:bodyPr/>
          <a:lstStyle/>
          <a:p>
            <a:pPr eaLnBrk="1" hangingPunct="1">
              <a:defRPr/>
            </a:pPr>
            <a:endParaRPr lang="en-GB" sz="1800" b="0">
              <a:solidFill>
                <a:schemeClr val="tx1"/>
              </a:solidFill>
              <a:latin typeface="+mn-lt"/>
            </a:endParaRPr>
          </a:p>
        </p:txBody>
      </p:sp>
      <p:sp>
        <p:nvSpPr>
          <p:cNvPr id="12326" name="Line 21"/>
          <p:cNvSpPr>
            <a:spLocks noChangeShapeType="1"/>
          </p:cNvSpPr>
          <p:nvPr/>
        </p:nvSpPr>
        <p:spPr bwMode="auto">
          <a:xfrm rot="5400000">
            <a:off x="2251076" y="5599112"/>
            <a:ext cx="228600" cy="3175"/>
          </a:xfrm>
          <a:prstGeom prst="line">
            <a:avLst/>
          </a:prstGeom>
          <a:noFill/>
          <a:ln w="22225">
            <a:solidFill>
              <a:srgbClr val="FFFFFF"/>
            </a:solidFill>
            <a:round/>
            <a:headEnd/>
            <a:tailEnd/>
          </a:ln>
        </p:spPr>
        <p:txBody>
          <a:bodyPr/>
          <a:lstStyle/>
          <a:p>
            <a:endParaRPr lang="nl-NL"/>
          </a:p>
        </p:txBody>
      </p:sp>
      <p:sp>
        <p:nvSpPr>
          <p:cNvPr id="12327" name="Line 22"/>
          <p:cNvSpPr>
            <a:spLocks noChangeShapeType="1"/>
          </p:cNvSpPr>
          <p:nvPr/>
        </p:nvSpPr>
        <p:spPr bwMode="auto">
          <a:xfrm rot="5400000">
            <a:off x="4668044" y="5599906"/>
            <a:ext cx="228600" cy="1588"/>
          </a:xfrm>
          <a:prstGeom prst="line">
            <a:avLst/>
          </a:prstGeom>
          <a:noFill/>
          <a:ln w="22225">
            <a:solidFill>
              <a:srgbClr val="FFFFFF"/>
            </a:solidFill>
            <a:round/>
            <a:headEnd/>
            <a:tailEnd/>
          </a:ln>
        </p:spPr>
        <p:txBody>
          <a:bodyPr/>
          <a:lstStyle/>
          <a:p>
            <a:endParaRPr lang="nl-NL"/>
          </a:p>
        </p:txBody>
      </p:sp>
      <p:sp>
        <p:nvSpPr>
          <p:cNvPr id="12328" name="Line 23"/>
          <p:cNvSpPr>
            <a:spLocks noChangeShapeType="1"/>
          </p:cNvSpPr>
          <p:nvPr/>
        </p:nvSpPr>
        <p:spPr bwMode="auto">
          <a:xfrm rot="5400000">
            <a:off x="7085013" y="5599112"/>
            <a:ext cx="228600" cy="3175"/>
          </a:xfrm>
          <a:prstGeom prst="line">
            <a:avLst/>
          </a:prstGeom>
          <a:noFill/>
          <a:ln w="22225">
            <a:solidFill>
              <a:srgbClr val="FFFFFF"/>
            </a:solidFill>
            <a:round/>
            <a:headEnd/>
            <a:tailEnd/>
          </a:ln>
        </p:spPr>
        <p:txBody>
          <a:bodyPr/>
          <a:lstStyle/>
          <a:p>
            <a:endParaRPr lang="nl-NL"/>
          </a:p>
        </p:txBody>
      </p:sp>
      <p:sp>
        <p:nvSpPr>
          <p:cNvPr id="12329" name="Rectangle 41"/>
          <p:cNvSpPr>
            <a:spLocks noChangeArrowheads="1"/>
          </p:cNvSpPr>
          <p:nvPr/>
        </p:nvSpPr>
        <p:spPr bwMode="auto">
          <a:xfrm>
            <a:off x="2251075" y="5751513"/>
            <a:ext cx="128588"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0</a:t>
            </a:r>
            <a:endParaRPr lang="en-GB" sz="4400" b="0">
              <a:solidFill>
                <a:srgbClr val="FFFFFF"/>
              </a:solidFill>
              <a:latin typeface="Calibri" pitchFamily="34" charset="0"/>
            </a:endParaRPr>
          </a:p>
        </p:txBody>
      </p:sp>
      <p:sp>
        <p:nvSpPr>
          <p:cNvPr id="12330" name="Rectangle 42"/>
          <p:cNvSpPr>
            <a:spLocks noChangeArrowheads="1"/>
          </p:cNvSpPr>
          <p:nvPr/>
        </p:nvSpPr>
        <p:spPr bwMode="auto">
          <a:xfrm>
            <a:off x="4610100" y="5751513"/>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20</a:t>
            </a:r>
            <a:endParaRPr lang="en-GB" sz="4400" b="0">
              <a:solidFill>
                <a:srgbClr val="FFFFFF"/>
              </a:solidFill>
              <a:latin typeface="Calibri" pitchFamily="34" charset="0"/>
            </a:endParaRPr>
          </a:p>
        </p:txBody>
      </p:sp>
      <p:sp>
        <p:nvSpPr>
          <p:cNvPr id="12331" name="Rectangle 43"/>
          <p:cNvSpPr>
            <a:spLocks noChangeArrowheads="1"/>
          </p:cNvSpPr>
          <p:nvPr/>
        </p:nvSpPr>
        <p:spPr bwMode="auto">
          <a:xfrm>
            <a:off x="6967538" y="5751513"/>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40</a:t>
            </a:r>
            <a:endParaRPr lang="en-GB" sz="4400" b="0">
              <a:solidFill>
                <a:srgbClr val="FFFFFF"/>
              </a:solidFill>
              <a:latin typeface="Calibri" pitchFamily="34" charset="0"/>
            </a:endParaRPr>
          </a:p>
        </p:txBody>
      </p:sp>
      <p:sp>
        <p:nvSpPr>
          <p:cNvPr id="12332" name="Line 10"/>
          <p:cNvSpPr>
            <a:spLocks noChangeShapeType="1"/>
          </p:cNvSpPr>
          <p:nvPr/>
        </p:nvSpPr>
        <p:spPr bwMode="auto">
          <a:xfrm rot="5400000">
            <a:off x="5946775" y="5556250"/>
            <a:ext cx="142875" cy="3175"/>
          </a:xfrm>
          <a:prstGeom prst="line">
            <a:avLst/>
          </a:prstGeom>
          <a:noFill/>
          <a:ln w="22225">
            <a:solidFill>
              <a:srgbClr val="FFFFFF"/>
            </a:solidFill>
            <a:round/>
            <a:headEnd/>
            <a:tailEnd/>
          </a:ln>
        </p:spPr>
        <p:txBody>
          <a:bodyPr/>
          <a:lstStyle/>
          <a:p>
            <a:endParaRPr lang="nl-NL"/>
          </a:p>
        </p:txBody>
      </p:sp>
      <p:sp>
        <p:nvSpPr>
          <p:cNvPr id="12333" name="Rectangle 42"/>
          <p:cNvSpPr>
            <a:spLocks noChangeArrowheads="1"/>
          </p:cNvSpPr>
          <p:nvPr/>
        </p:nvSpPr>
        <p:spPr bwMode="auto">
          <a:xfrm>
            <a:off x="3429000" y="5753100"/>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10</a:t>
            </a:r>
            <a:endParaRPr lang="en-GB" sz="4400" b="0">
              <a:solidFill>
                <a:srgbClr val="FFFFFF"/>
              </a:solidFill>
              <a:latin typeface="Calibri" pitchFamily="34" charset="0"/>
            </a:endParaRPr>
          </a:p>
        </p:txBody>
      </p:sp>
      <p:sp>
        <p:nvSpPr>
          <p:cNvPr id="12334" name="Rectangle 42"/>
          <p:cNvSpPr>
            <a:spLocks noChangeArrowheads="1"/>
          </p:cNvSpPr>
          <p:nvPr/>
        </p:nvSpPr>
        <p:spPr bwMode="auto">
          <a:xfrm>
            <a:off x="5867400" y="5753100"/>
            <a:ext cx="257175" cy="304800"/>
          </a:xfrm>
          <a:prstGeom prst="rect">
            <a:avLst/>
          </a:prstGeom>
          <a:noFill/>
          <a:ln w="22225">
            <a:noFill/>
            <a:miter lim="800000"/>
            <a:headEnd/>
            <a:tailEnd/>
          </a:ln>
        </p:spPr>
        <p:txBody>
          <a:bodyPr wrap="none" lIns="0" tIns="0" rIns="0" bIns="0">
            <a:spAutoFit/>
          </a:bodyPr>
          <a:lstStyle/>
          <a:p>
            <a:pPr eaLnBrk="1" hangingPunct="1"/>
            <a:r>
              <a:rPr lang="en-GB" b="0">
                <a:solidFill>
                  <a:srgbClr val="FFFFFF"/>
                </a:solidFill>
                <a:latin typeface="Calibri" pitchFamily="34" charset="0"/>
              </a:rPr>
              <a:t>30</a:t>
            </a:r>
            <a:endParaRPr lang="en-GB" sz="4400" b="0">
              <a:solidFill>
                <a:srgbClr val="FFFFFF"/>
              </a:solidFill>
              <a:latin typeface="Calibri" pitchFamily="34" charset="0"/>
            </a:endParaRPr>
          </a:p>
        </p:txBody>
      </p:sp>
      <p:sp>
        <p:nvSpPr>
          <p:cNvPr id="12335" name="Line 23"/>
          <p:cNvSpPr>
            <a:spLocks noChangeShapeType="1"/>
          </p:cNvSpPr>
          <p:nvPr/>
        </p:nvSpPr>
        <p:spPr bwMode="auto">
          <a:xfrm rot="5400000">
            <a:off x="7113588" y="5407025"/>
            <a:ext cx="0" cy="190500"/>
          </a:xfrm>
          <a:prstGeom prst="line">
            <a:avLst/>
          </a:prstGeom>
          <a:noFill/>
          <a:ln w="22225">
            <a:solidFill>
              <a:srgbClr val="FFFFFF"/>
            </a:solidFill>
            <a:round/>
            <a:headEnd/>
            <a:tailEnd/>
          </a:ln>
        </p:spPr>
        <p:txBody>
          <a:bodyPr/>
          <a:lstStyle/>
          <a:p>
            <a:endParaRPr lang="nl-NL"/>
          </a:p>
        </p:txBody>
      </p:sp>
      <p:grpSp>
        <p:nvGrpSpPr>
          <p:cNvPr id="2" name="Group 54"/>
          <p:cNvGrpSpPr>
            <a:grpSpLocks/>
          </p:cNvGrpSpPr>
          <p:nvPr/>
        </p:nvGrpSpPr>
        <p:grpSpPr bwMode="auto">
          <a:xfrm>
            <a:off x="6192838" y="2187575"/>
            <a:ext cx="1447800" cy="2519363"/>
            <a:chOff x="6192838" y="2232025"/>
            <a:chExt cx="1447864" cy="2519363"/>
          </a:xfrm>
        </p:grpSpPr>
        <p:sp>
          <p:nvSpPr>
            <p:cNvPr id="67" name="TextBox 89"/>
            <p:cNvSpPr txBox="1">
              <a:spLocks noChangeArrowheads="1"/>
            </p:cNvSpPr>
            <p:nvPr/>
          </p:nvSpPr>
          <p:spPr bwMode="auto">
            <a:xfrm>
              <a:off x="6507177" y="3073400"/>
              <a:ext cx="1133525" cy="923925"/>
            </a:xfrm>
            <a:prstGeom prst="rect">
              <a:avLst/>
            </a:prstGeom>
            <a:noFill/>
            <a:ln w="9525">
              <a:noFill/>
              <a:miter lim="800000"/>
              <a:headEnd/>
              <a:tailEnd/>
            </a:ln>
          </p:spPr>
          <p:txBody>
            <a:bodyPr wrap="none">
              <a:spAutoFit/>
            </a:bodyPr>
            <a:lstStyle/>
            <a:p>
              <a:pPr algn="ctr" eaLnBrk="1" hangingPunct="1">
                <a:defRPr/>
              </a:pPr>
              <a:r>
                <a:rPr lang="en-GB" sz="1800" b="0" dirty="0">
                  <a:solidFill>
                    <a:schemeClr val="tx1"/>
                  </a:solidFill>
                  <a:latin typeface="+mn-lt"/>
                </a:rPr>
                <a:t>SHARP</a:t>
              </a:r>
            </a:p>
            <a:p>
              <a:pPr algn="ctr" eaLnBrk="1" hangingPunct="1">
                <a:defRPr/>
              </a:pPr>
              <a:r>
                <a:rPr lang="en-GB" sz="1800" b="0" dirty="0">
                  <a:solidFill>
                    <a:schemeClr val="tx1"/>
                  </a:solidFill>
                  <a:latin typeface="+mn-lt"/>
                </a:rPr>
                <a:t>17% risk </a:t>
              </a:r>
            </a:p>
            <a:p>
              <a:pPr algn="ctr" eaLnBrk="1" hangingPunct="1">
                <a:defRPr/>
              </a:pPr>
              <a:r>
                <a:rPr lang="en-GB" sz="1800" b="0" dirty="0">
                  <a:solidFill>
                    <a:schemeClr val="tx1"/>
                  </a:solidFill>
                  <a:latin typeface="+mn-lt"/>
                </a:rPr>
                <a:t>reduction</a:t>
              </a:r>
              <a:endParaRPr lang="en-GB" sz="1800" b="0" dirty="0">
                <a:solidFill>
                  <a:schemeClr val="tx1"/>
                </a:solidFill>
                <a:latin typeface="+mn-lt"/>
              </a:endParaRPr>
            </a:p>
          </p:txBody>
        </p:sp>
        <p:sp>
          <p:nvSpPr>
            <p:cNvPr id="68" name="Rectangle 67"/>
            <p:cNvSpPr/>
            <p:nvPr/>
          </p:nvSpPr>
          <p:spPr bwMode="auto">
            <a:xfrm>
              <a:off x="6192838" y="3370263"/>
              <a:ext cx="201621" cy="20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GB" sz="1800" b="0">
                <a:solidFill>
                  <a:srgbClr val="FFFFFF"/>
                </a:solidFill>
                <a:latin typeface="Calibri" pitchFamily="34" charset="0"/>
              </a:endParaRPr>
            </a:p>
          </p:txBody>
        </p:sp>
        <p:cxnSp>
          <p:nvCxnSpPr>
            <p:cNvPr id="69" name="Straight Connector 68"/>
            <p:cNvCxnSpPr>
              <a:cxnSpLocks noChangeShapeType="1"/>
            </p:cNvCxnSpPr>
            <p:nvPr/>
          </p:nvCxnSpPr>
          <p:spPr bwMode="auto">
            <a:xfrm rot="5400000">
              <a:off x="5022056" y="3491707"/>
              <a:ext cx="2519363" cy="0"/>
            </a:xfrm>
            <a:prstGeom prst="line">
              <a:avLst/>
            </a:prstGeom>
            <a:noFill/>
            <a:ln w="19050" algn="ctr">
              <a:solidFill>
                <a:srgbClr val="FFFFFF"/>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jdelijke aanduiding voor dianummer 1"/>
          <p:cNvSpPr>
            <a:spLocks noGrp="1"/>
          </p:cNvSpPr>
          <p:nvPr>
            <p:ph type="sldNum" sz="quarter" idx="10"/>
          </p:nvPr>
        </p:nvSpPr>
        <p:spPr/>
        <p:txBody>
          <a:bodyPr/>
          <a:lstStyle/>
          <a:p>
            <a:fld id="{8B4DDE75-23AD-4307-9F81-86A6E6DFF745}" type="slidenum">
              <a:rPr lang="en-US"/>
              <a:pPr/>
              <a:t>22</a:t>
            </a:fld>
            <a:endParaRPr lang="en-US"/>
          </a:p>
        </p:txBody>
      </p:sp>
      <p:sp>
        <p:nvSpPr>
          <p:cNvPr id="103" name="Title 1"/>
          <p:cNvSpPr txBox="1">
            <a:spLocks/>
          </p:cNvSpPr>
          <p:nvPr/>
        </p:nvSpPr>
        <p:spPr bwMode="auto">
          <a:xfrm>
            <a:off x="0" y="15875"/>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r>
              <a:rPr lang="en-GB" sz="2800" i="1">
                <a:solidFill>
                  <a:schemeClr val="tx2"/>
                </a:solidFill>
                <a:latin typeface="Arial" pitchFamily="34" charset="0"/>
              </a:rPr>
              <a:t>SHARP: Major Vascular Events</a:t>
            </a:r>
          </a:p>
        </p:txBody>
      </p:sp>
      <p:sp>
        <p:nvSpPr>
          <p:cNvPr id="2199555" name="AutoShape 3"/>
          <p:cNvSpPr>
            <a:spLocks noChangeAspect="1" noChangeArrowheads="1" noTextEdit="1"/>
          </p:cNvSpPr>
          <p:nvPr/>
        </p:nvSpPr>
        <p:spPr bwMode="auto">
          <a:xfrm>
            <a:off x="0" y="0"/>
            <a:ext cx="9144000" cy="6858000"/>
          </a:xfrm>
          <a:prstGeom prst="rect">
            <a:avLst/>
          </a:prstGeom>
          <a:noFill/>
          <a:ln w="9525">
            <a:noFill/>
            <a:miter lim="800000"/>
            <a:headEnd/>
            <a:tailEnd/>
          </a:ln>
        </p:spPr>
        <p:txBody>
          <a:bodyPr/>
          <a:lstStyle/>
          <a:p>
            <a:endParaRPr lang="nl-NL"/>
          </a:p>
        </p:txBody>
      </p:sp>
      <p:sp>
        <p:nvSpPr>
          <p:cNvPr id="2199556"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b="0">
              <a:solidFill>
                <a:schemeClr val="tx1"/>
              </a:solidFill>
            </a:endParaRPr>
          </a:p>
        </p:txBody>
      </p:sp>
      <p:sp>
        <p:nvSpPr>
          <p:cNvPr id="2199557" name="Rectangle 7"/>
          <p:cNvSpPr>
            <a:spLocks noChangeArrowheads="1"/>
          </p:cNvSpPr>
          <p:nvPr/>
        </p:nvSpPr>
        <p:spPr bwMode="auto">
          <a:xfrm>
            <a:off x="4510088" y="327025"/>
            <a:ext cx="185737" cy="492125"/>
          </a:xfrm>
          <a:prstGeom prst="rect">
            <a:avLst/>
          </a:prstGeom>
          <a:noFill/>
          <a:ln w="9525">
            <a:noFill/>
            <a:miter lim="800000"/>
            <a:headEnd/>
            <a:tailEnd/>
          </a:ln>
        </p:spPr>
        <p:txBody>
          <a:bodyPr wrap="none" lIns="0" tIns="0" rIns="0" bIns="0">
            <a:spAutoFit/>
          </a:bodyPr>
          <a:lstStyle/>
          <a:p>
            <a:pPr eaLnBrk="1" hangingPunct="1"/>
            <a:r>
              <a:rPr lang="en-US" sz="3200" b="0">
                <a:solidFill>
                  <a:srgbClr val="993366"/>
                </a:solidFill>
                <a:latin typeface="Calibri" pitchFamily="34" charset="0"/>
                <a:cs typeface="Arial" pitchFamily="34" charset="0"/>
              </a:rPr>
              <a:t>  </a:t>
            </a:r>
            <a:endParaRPr lang="en-US" b="0">
              <a:solidFill>
                <a:schemeClr val="tx1"/>
              </a:solidFill>
              <a:cs typeface="Arial" pitchFamily="34" charset="0"/>
            </a:endParaRPr>
          </a:p>
        </p:txBody>
      </p:sp>
      <p:sp>
        <p:nvSpPr>
          <p:cNvPr id="2199558" name="Rectangle 8"/>
          <p:cNvSpPr>
            <a:spLocks noChangeArrowheads="1"/>
          </p:cNvSpPr>
          <p:nvPr/>
        </p:nvSpPr>
        <p:spPr bwMode="auto">
          <a:xfrm>
            <a:off x="3997325" y="1136650"/>
            <a:ext cx="1047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  </a:t>
            </a:r>
            <a:endParaRPr lang="en-US" b="0">
              <a:solidFill>
                <a:srgbClr val="FFFFFF"/>
              </a:solidFill>
              <a:cs typeface="Arial" pitchFamily="34" charset="0"/>
            </a:endParaRPr>
          </a:p>
        </p:txBody>
      </p:sp>
      <p:sp>
        <p:nvSpPr>
          <p:cNvPr id="2199559" name="Rectangle 9"/>
          <p:cNvSpPr>
            <a:spLocks noChangeArrowheads="1"/>
          </p:cNvSpPr>
          <p:nvPr/>
        </p:nvSpPr>
        <p:spPr bwMode="auto">
          <a:xfrm>
            <a:off x="5899150" y="1398588"/>
            <a:ext cx="1746250"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Risk ratio &amp; 95% CI</a:t>
            </a:r>
            <a:endParaRPr lang="en-US" b="0">
              <a:solidFill>
                <a:srgbClr val="FFFFFF"/>
              </a:solidFill>
              <a:cs typeface="Arial" pitchFamily="34" charset="0"/>
            </a:endParaRPr>
          </a:p>
        </p:txBody>
      </p:sp>
      <p:sp>
        <p:nvSpPr>
          <p:cNvPr id="2199560" name="Rectangle 10"/>
          <p:cNvSpPr>
            <a:spLocks noChangeArrowheads="1"/>
          </p:cNvSpPr>
          <p:nvPr/>
        </p:nvSpPr>
        <p:spPr bwMode="auto">
          <a:xfrm>
            <a:off x="458788" y="1400175"/>
            <a:ext cx="525462"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Event</a:t>
            </a:r>
            <a:endParaRPr lang="en-US" b="0">
              <a:solidFill>
                <a:srgbClr val="FFFFFF"/>
              </a:solidFill>
              <a:cs typeface="Arial" pitchFamily="34" charset="0"/>
            </a:endParaRPr>
          </a:p>
        </p:txBody>
      </p:sp>
      <p:sp>
        <p:nvSpPr>
          <p:cNvPr id="2199561" name="Rectangle 11"/>
          <p:cNvSpPr>
            <a:spLocks noChangeArrowheads="1"/>
          </p:cNvSpPr>
          <p:nvPr/>
        </p:nvSpPr>
        <p:spPr bwMode="auto">
          <a:xfrm>
            <a:off x="4295775" y="1400175"/>
            <a:ext cx="731838"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Placebo</a:t>
            </a:r>
            <a:endParaRPr lang="en-US" b="0">
              <a:solidFill>
                <a:srgbClr val="FFFFFF"/>
              </a:solidFill>
              <a:cs typeface="Arial" pitchFamily="34" charset="0"/>
            </a:endParaRPr>
          </a:p>
        </p:txBody>
      </p:sp>
      <p:sp>
        <p:nvSpPr>
          <p:cNvPr id="2199562" name="Rectangle 12"/>
          <p:cNvSpPr>
            <a:spLocks noChangeArrowheads="1"/>
          </p:cNvSpPr>
          <p:nvPr/>
        </p:nvSpPr>
        <p:spPr bwMode="auto">
          <a:xfrm>
            <a:off x="3067050" y="1400175"/>
            <a:ext cx="83185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Eze/simv</a:t>
            </a:r>
            <a:endParaRPr lang="en-US" b="0">
              <a:solidFill>
                <a:srgbClr val="FFFFFF"/>
              </a:solidFill>
              <a:cs typeface="Arial" pitchFamily="34" charset="0"/>
            </a:endParaRPr>
          </a:p>
        </p:txBody>
      </p:sp>
      <p:sp>
        <p:nvSpPr>
          <p:cNvPr id="2199563" name="Rectangle 15"/>
          <p:cNvSpPr>
            <a:spLocks noChangeArrowheads="1"/>
          </p:cNvSpPr>
          <p:nvPr/>
        </p:nvSpPr>
        <p:spPr bwMode="auto">
          <a:xfrm>
            <a:off x="4252913" y="1654175"/>
            <a:ext cx="83820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(n=4620)</a:t>
            </a:r>
            <a:endParaRPr lang="en-US" b="0">
              <a:solidFill>
                <a:srgbClr val="FFFFFF"/>
              </a:solidFill>
              <a:cs typeface="Arial" pitchFamily="34" charset="0"/>
            </a:endParaRPr>
          </a:p>
        </p:txBody>
      </p:sp>
      <p:sp>
        <p:nvSpPr>
          <p:cNvPr id="2199564" name="Rectangle 16"/>
          <p:cNvSpPr>
            <a:spLocks noChangeArrowheads="1"/>
          </p:cNvSpPr>
          <p:nvPr/>
        </p:nvSpPr>
        <p:spPr bwMode="auto">
          <a:xfrm>
            <a:off x="3078163" y="1654175"/>
            <a:ext cx="83820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(n=4650)</a:t>
            </a:r>
            <a:endParaRPr lang="en-US" b="0">
              <a:solidFill>
                <a:srgbClr val="FFFFFF"/>
              </a:solidFill>
              <a:cs typeface="Arial" pitchFamily="34" charset="0"/>
            </a:endParaRPr>
          </a:p>
        </p:txBody>
      </p:sp>
      <p:sp>
        <p:nvSpPr>
          <p:cNvPr id="2199565" name="Rectangle 17"/>
          <p:cNvSpPr>
            <a:spLocks noChangeArrowheads="1"/>
          </p:cNvSpPr>
          <p:nvPr/>
        </p:nvSpPr>
        <p:spPr bwMode="auto">
          <a:xfrm>
            <a:off x="458788" y="2170113"/>
            <a:ext cx="1846262"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Major coronary event </a:t>
            </a:r>
            <a:endParaRPr lang="en-US" b="0">
              <a:solidFill>
                <a:srgbClr val="FFFFFF"/>
              </a:solidFill>
              <a:cs typeface="Arial" pitchFamily="34" charset="0"/>
            </a:endParaRPr>
          </a:p>
        </p:txBody>
      </p:sp>
      <p:sp>
        <p:nvSpPr>
          <p:cNvPr id="2199566" name="Rectangle 18"/>
          <p:cNvSpPr>
            <a:spLocks noChangeArrowheads="1"/>
          </p:cNvSpPr>
          <p:nvPr/>
        </p:nvSpPr>
        <p:spPr bwMode="auto">
          <a:xfrm>
            <a:off x="3035300" y="2170113"/>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213 </a:t>
            </a:r>
            <a:endParaRPr lang="en-US" b="0">
              <a:solidFill>
                <a:srgbClr val="FFFFFF"/>
              </a:solidFill>
              <a:cs typeface="Arial" pitchFamily="34" charset="0"/>
            </a:endParaRPr>
          </a:p>
        </p:txBody>
      </p:sp>
      <p:sp>
        <p:nvSpPr>
          <p:cNvPr id="2199567" name="Rectangle 19"/>
          <p:cNvSpPr>
            <a:spLocks noChangeArrowheads="1"/>
          </p:cNvSpPr>
          <p:nvPr/>
        </p:nvSpPr>
        <p:spPr bwMode="auto">
          <a:xfrm>
            <a:off x="3536950" y="2170113"/>
            <a:ext cx="57308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(4.6%) </a:t>
            </a:r>
            <a:endParaRPr lang="en-US" b="0">
              <a:solidFill>
                <a:srgbClr val="FFFFFF"/>
              </a:solidFill>
              <a:cs typeface="Arial" pitchFamily="34" charset="0"/>
            </a:endParaRPr>
          </a:p>
        </p:txBody>
      </p:sp>
      <p:sp>
        <p:nvSpPr>
          <p:cNvPr id="2199568" name="Rectangle 20"/>
          <p:cNvSpPr>
            <a:spLocks noChangeArrowheads="1"/>
          </p:cNvSpPr>
          <p:nvPr/>
        </p:nvSpPr>
        <p:spPr bwMode="auto">
          <a:xfrm>
            <a:off x="4200525" y="2170113"/>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230 </a:t>
            </a:r>
            <a:endParaRPr lang="en-US" b="0">
              <a:solidFill>
                <a:srgbClr val="FFFFFF"/>
              </a:solidFill>
              <a:cs typeface="Arial" pitchFamily="34" charset="0"/>
            </a:endParaRPr>
          </a:p>
        </p:txBody>
      </p:sp>
      <p:sp>
        <p:nvSpPr>
          <p:cNvPr id="2199569" name="Rectangle 21"/>
          <p:cNvSpPr>
            <a:spLocks noChangeArrowheads="1"/>
          </p:cNvSpPr>
          <p:nvPr/>
        </p:nvSpPr>
        <p:spPr bwMode="auto">
          <a:xfrm>
            <a:off x="4713288" y="2170113"/>
            <a:ext cx="5730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(5.0%) </a:t>
            </a:r>
            <a:endParaRPr lang="en-US" b="0">
              <a:solidFill>
                <a:srgbClr val="FFFFFF"/>
              </a:solidFill>
              <a:cs typeface="Arial" pitchFamily="34" charset="0"/>
            </a:endParaRPr>
          </a:p>
        </p:txBody>
      </p:sp>
      <p:sp>
        <p:nvSpPr>
          <p:cNvPr id="2199570" name="Rectangle 22"/>
          <p:cNvSpPr>
            <a:spLocks noChangeArrowheads="1"/>
          </p:cNvSpPr>
          <p:nvPr/>
        </p:nvSpPr>
        <p:spPr bwMode="auto">
          <a:xfrm>
            <a:off x="6497638" y="2244725"/>
            <a:ext cx="139700" cy="125413"/>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199571" name="Line 23"/>
          <p:cNvSpPr>
            <a:spLocks noChangeShapeType="1"/>
          </p:cNvSpPr>
          <p:nvPr/>
        </p:nvSpPr>
        <p:spPr bwMode="auto">
          <a:xfrm>
            <a:off x="6176963" y="2308225"/>
            <a:ext cx="855662" cy="1588"/>
          </a:xfrm>
          <a:prstGeom prst="line">
            <a:avLst/>
          </a:prstGeom>
          <a:noFill/>
          <a:ln w="0">
            <a:solidFill>
              <a:srgbClr val="FFFFFF"/>
            </a:solidFill>
            <a:round/>
            <a:headEnd/>
            <a:tailEnd/>
          </a:ln>
        </p:spPr>
        <p:txBody>
          <a:bodyPr/>
          <a:lstStyle/>
          <a:p>
            <a:endParaRPr lang="nl-NL"/>
          </a:p>
        </p:txBody>
      </p:sp>
      <p:sp>
        <p:nvSpPr>
          <p:cNvPr id="2199572" name="Rectangle 24"/>
          <p:cNvSpPr>
            <a:spLocks noChangeArrowheads="1"/>
          </p:cNvSpPr>
          <p:nvPr/>
        </p:nvSpPr>
        <p:spPr bwMode="auto">
          <a:xfrm>
            <a:off x="458788" y="2413000"/>
            <a:ext cx="216852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Non-haemorrhagic stroke </a:t>
            </a:r>
            <a:endParaRPr lang="en-US" b="0">
              <a:solidFill>
                <a:srgbClr val="FFFFFF"/>
              </a:solidFill>
              <a:cs typeface="Arial" pitchFamily="34" charset="0"/>
            </a:endParaRPr>
          </a:p>
        </p:txBody>
      </p:sp>
      <p:sp>
        <p:nvSpPr>
          <p:cNvPr id="2199573" name="Rectangle 25"/>
          <p:cNvSpPr>
            <a:spLocks noChangeArrowheads="1"/>
          </p:cNvSpPr>
          <p:nvPr/>
        </p:nvSpPr>
        <p:spPr bwMode="auto">
          <a:xfrm>
            <a:off x="3035300" y="2413000"/>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131 </a:t>
            </a:r>
            <a:endParaRPr lang="en-US" b="0">
              <a:solidFill>
                <a:srgbClr val="FFFFFF"/>
              </a:solidFill>
              <a:cs typeface="Arial" pitchFamily="34" charset="0"/>
            </a:endParaRPr>
          </a:p>
        </p:txBody>
      </p:sp>
      <p:sp>
        <p:nvSpPr>
          <p:cNvPr id="2199574" name="Rectangle 26"/>
          <p:cNvSpPr>
            <a:spLocks noChangeArrowheads="1"/>
          </p:cNvSpPr>
          <p:nvPr/>
        </p:nvSpPr>
        <p:spPr bwMode="auto">
          <a:xfrm>
            <a:off x="3536950" y="2413000"/>
            <a:ext cx="57308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(2.8%) </a:t>
            </a:r>
            <a:endParaRPr lang="en-US" b="0">
              <a:solidFill>
                <a:srgbClr val="FFFFFF"/>
              </a:solidFill>
              <a:cs typeface="Arial" pitchFamily="34" charset="0"/>
            </a:endParaRPr>
          </a:p>
        </p:txBody>
      </p:sp>
      <p:sp>
        <p:nvSpPr>
          <p:cNvPr id="2199575" name="Rectangle 27"/>
          <p:cNvSpPr>
            <a:spLocks noChangeArrowheads="1"/>
          </p:cNvSpPr>
          <p:nvPr/>
        </p:nvSpPr>
        <p:spPr bwMode="auto">
          <a:xfrm>
            <a:off x="4200525" y="2413000"/>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174 </a:t>
            </a:r>
            <a:endParaRPr lang="en-US" b="0">
              <a:solidFill>
                <a:srgbClr val="FFFFFF"/>
              </a:solidFill>
              <a:cs typeface="Arial" pitchFamily="34" charset="0"/>
            </a:endParaRPr>
          </a:p>
        </p:txBody>
      </p:sp>
      <p:sp>
        <p:nvSpPr>
          <p:cNvPr id="2199576" name="Rectangle 28"/>
          <p:cNvSpPr>
            <a:spLocks noChangeArrowheads="1"/>
          </p:cNvSpPr>
          <p:nvPr/>
        </p:nvSpPr>
        <p:spPr bwMode="auto">
          <a:xfrm>
            <a:off x="4713288" y="2413000"/>
            <a:ext cx="5730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(3.8%) </a:t>
            </a:r>
            <a:endParaRPr lang="en-US" b="0">
              <a:solidFill>
                <a:srgbClr val="FFFFFF"/>
              </a:solidFill>
              <a:cs typeface="Arial" pitchFamily="34" charset="0"/>
            </a:endParaRPr>
          </a:p>
        </p:txBody>
      </p:sp>
      <p:sp>
        <p:nvSpPr>
          <p:cNvPr id="2199577" name="Rectangle 29"/>
          <p:cNvSpPr>
            <a:spLocks noChangeArrowheads="1"/>
          </p:cNvSpPr>
          <p:nvPr/>
        </p:nvSpPr>
        <p:spPr bwMode="auto">
          <a:xfrm>
            <a:off x="6091238" y="2497138"/>
            <a:ext cx="117475" cy="106362"/>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199578" name="Freeform 30"/>
          <p:cNvSpPr>
            <a:spLocks/>
          </p:cNvSpPr>
          <p:nvPr/>
        </p:nvSpPr>
        <p:spPr bwMode="auto">
          <a:xfrm>
            <a:off x="5781675" y="2528888"/>
            <a:ext cx="106363" cy="52387"/>
          </a:xfrm>
          <a:custGeom>
            <a:avLst/>
            <a:gdLst>
              <a:gd name="T0" fmla="*/ 0 w 67"/>
              <a:gd name="T1" fmla="*/ 13 h 33"/>
              <a:gd name="T2" fmla="*/ 67 w 67"/>
              <a:gd name="T3" fmla="*/ 0 h 33"/>
              <a:gd name="T4" fmla="*/ 67 w 67"/>
              <a:gd name="T5" fmla="*/ 33 h 33"/>
              <a:gd name="T6" fmla="*/ 0 w 67"/>
              <a:gd name="T7" fmla="*/ 13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0" y="13"/>
                </a:moveTo>
                <a:lnTo>
                  <a:pt x="67" y="0"/>
                </a:lnTo>
                <a:lnTo>
                  <a:pt x="67" y="33"/>
                </a:lnTo>
                <a:lnTo>
                  <a:pt x="0" y="13"/>
                </a:lnTo>
                <a:close/>
              </a:path>
            </a:pathLst>
          </a:custGeom>
          <a:solidFill>
            <a:srgbClr val="000000"/>
          </a:solidFill>
          <a:ln w="13">
            <a:solidFill>
              <a:srgbClr val="000000"/>
            </a:solidFill>
            <a:round/>
            <a:headEnd/>
            <a:tailEnd/>
          </a:ln>
        </p:spPr>
        <p:txBody>
          <a:bodyPr/>
          <a:lstStyle/>
          <a:p>
            <a:pPr eaLnBrk="1" hangingPunct="1"/>
            <a:endParaRPr lang="en-GB" b="0">
              <a:solidFill>
                <a:srgbClr val="FFFFFF"/>
              </a:solidFill>
            </a:endParaRPr>
          </a:p>
        </p:txBody>
      </p:sp>
      <p:sp>
        <p:nvSpPr>
          <p:cNvPr id="2199579" name="Line 31"/>
          <p:cNvSpPr>
            <a:spLocks noChangeShapeType="1"/>
          </p:cNvSpPr>
          <p:nvPr/>
        </p:nvSpPr>
        <p:spPr bwMode="auto">
          <a:xfrm>
            <a:off x="5781675" y="2549525"/>
            <a:ext cx="833438" cy="1588"/>
          </a:xfrm>
          <a:prstGeom prst="line">
            <a:avLst/>
          </a:prstGeom>
          <a:noFill/>
          <a:ln w="0">
            <a:solidFill>
              <a:srgbClr val="FFFFFF"/>
            </a:solidFill>
            <a:round/>
            <a:headEnd/>
            <a:tailEnd/>
          </a:ln>
        </p:spPr>
        <p:txBody>
          <a:bodyPr/>
          <a:lstStyle/>
          <a:p>
            <a:endParaRPr lang="nl-NL"/>
          </a:p>
        </p:txBody>
      </p:sp>
      <p:sp>
        <p:nvSpPr>
          <p:cNvPr id="2199580" name="Rectangle 32"/>
          <p:cNvSpPr>
            <a:spLocks noChangeArrowheads="1"/>
          </p:cNvSpPr>
          <p:nvPr/>
        </p:nvSpPr>
        <p:spPr bwMode="auto">
          <a:xfrm>
            <a:off x="458788" y="2665413"/>
            <a:ext cx="1809750" cy="246062"/>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Any revascularization </a:t>
            </a:r>
            <a:endParaRPr lang="en-US" b="0">
              <a:solidFill>
                <a:srgbClr val="FFFFFF"/>
              </a:solidFill>
              <a:cs typeface="Arial" pitchFamily="34" charset="0"/>
            </a:endParaRPr>
          </a:p>
        </p:txBody>
      </p:sp>
      <p:sp>
        <p:nvSpPr>
          <p:cNvPr id="2199581" name="Rectangle 33"/>
          <p:cNvSpPr>
            <a:spLocks noChangeArrowheads="1"/>
          </p:cNvSpPr>
          <p:nvPr/>
        </p:nvSpPr>
        <p:spPr bwMode="auto">
          <a:xfrm>
            <a:off x="3035300" y="2665413"/>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284 </a:t>
            </a:r>
            <a:endParaRPr lang="en-US" b="0">
              <a:solidFill>
                <a:srgbClr val="FFFFFF"/>
              </a:solidFill>
              <a:cs typeface="Arial" pitchFamily="34" charset="0"/>
            </a:endParaRPr>
          </a:p>
        </p:txBody>
      </p:sp>
      <p:sp>
        <p:nvSpPr>
          <p:cNvPr id="2199582" name="Rectangle 34"/>
          <p:cNvSpPr>
            <a:spLocks noChangeArrowheads="1"/>
          </p:cNvSpPr>
          <p:nvPr/>
        </p:nvSpPr>
        <p:spPr bwMode="auto">
          <a:xfrm>
            <a:off x="3536950" y="2665413"/>
            <a:ext cx="57308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(6.1%) </a:t>
            </a:r>
            <a:endParaRPr lang="en-US" b="0">
              <a:solidFill>
                <a:srgbClr val="FFFFFF"/>
              </a:solidFill>
              <a:cs typeface="Arial" pitchFamily="34" charset="0"/>
            </a:endParaRPr>
          </a:p>
        </p:txBody>
      </p:sp>
      <p:sp>
        <p:nvSpPr>
          <p:cNvPr id="2199583" name="Rectangle 35"/>
          <p:cNvSpPr>
            <a:spLocks noChangeArrowheads="1"/>
          </p:cNvSpPr>
          <p:nvPr/>
        </p:nvSpPr>
        <p:spPr bwMode="auto">
          <a:xfrm>
            <a:off x="4200525" y="2665413"/>
            <a:ext cx="3556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352 </a:t>
            </a:r>
            <a:endParaRPr lang="en-US" b="0">
              <a:solidFill>
                <a:srgbClr val="FFFFFF"/>
              </a:solidFill>
              <a:cs typeface="Arial" pitchFamily="34" charset="0"/>
            </a:endParaRPr>
          </a:p>
        </p:txBody>
      </p:sp>
      <p:sp>
        <p:nvSpPr>
          <p:cNvPr id="2199584" name="Rectangle 36"/>
          <p:cNvSpPr>
            <a:spLocks noChangeArrowheads="1"/>
          </p:cNvSpPr>
          <p:nvPr/>
        </p:nvSpPr>
        <p:spPr bwMode="auto">
          <a:xfrm>
            <a:off x="4713288" y="2665413"/>
            <a:ext cx="5730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(7.6%) </a:t>
            </a:r>
            <a:endParaRPr lang="en-US" b="0">
              <a:solidFill>
                <a:srgbClr val="FFFFFF"/>
              </a:solidFill>
              <a:cs typeface="Arial" pitchFamily="34" charset="0"/>
            </a:endParaRPr>
          </a:p>
        </p:txBody>
      </p:sp>
      <p:sp>
        <p:nvSpPr>
          <p:cNvPr id="2199585" name="Rectangle 37"/>
          <p:cNvSpPr>
            <a:spLocks noChangeArrowheads="1"/>
          </p:cNvSpPr>
          <p:nvPr/>
        </p:nvSpPr>
        <p:spPr bwMode="auto">
          <a:xfrm>
            <a:off x="6188075" y="2719388"/>
            <a:ext cx="160338" cy="157162"/>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199586" name="Line 38"/>
          <p:cNvSpPr>
            <a:spLocks noChangeShapeType="1"/>
          </p:cNvSpPr>
          <p:nvPr/>
        </p:nvSpPr>
        <p:spPr bwMode="auto">
          <a:xfrm>
            <a:off x="5984875" y="2792413"/>
            <a:ext cx="620713" cy="1587"/>
          </a:xfrm>
          <a:prstGeom prst="line">
            <a:avLst/>
          </a:prstGeom>
          <a:noFill/>
          <a:ln w="0">
            <a:solidFill>
              <a:srgbClr val="FFFFFF"/>
            </a:solidFill>
            <a:round/>
            <a:headEnd/>
            <a:tailEnd/>
          </a:ln>
        </p:spPr>
        <p:txBody>
          <a:bodyPr/>
          <a:lstStyle/>
          <a:p>
            <a:endParaRPr lang="nl-NL"/>
          </a:p>
        </p:txBody>
      </p:sp>
      <p:sp>
        <p:nvSpPr>
          <p:cNvPr id="2199587" name="Rectangle 39"/>
          <p:cNvSpPr>
            <a:spLocks noChangeArrowheads="1"/>
          </p:cNvSpPr>
          <p:nvPr/>
        </p:nvSpPr>
        <p:spPr bwMode="auto">
          <a:xfrm>
            <a:off x="458788" y="3067050"/>
            <a:ext cx="2398712"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Major atherosclerotic event </a:t>
            </a:r>
            <a:endParaRPr lang="en-US" b="0">
              <a:solidFill>
                <a:srgbClr val="FFFFFF"/>
              </a:solidFill>
              <a:cs typeface="Arial" pitchFamily="34" charset="0"/>
            </a:endParaRPr>
          </a:p>
        </p:txBody>
      </p:sp>
      <p:sp>
        <p:nvSpPr>
          <p:cNvPr id="2199588" name="Rectangle 40"/>
          <p:cNvSpPr>
            <a:spLocks noChangeArrowheads="1"/>
          </p:cNvSpPr>
          <p:nvPr/>
        </p:nvSpPr>
        <p:spPr bwMode="auto">
          <a:xfrm>
            <a:off x="3035300" y="3067050"/>
            <a:ext cx="355600"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526 </a:t>
            </a:r>
            <a:endParaRPr lang="en-US" b="0">
              <a:solidFill>
                <a:srgbClr val="FFFFFF"/>
              </a:solidFill>
              <a:cs typeface="Arial" pitchFamily="34" charset="0"/>
            </a:endParaRPr>
          </a:p>
        </p:txBody>
      </p:sp>
      <p:sp>
        <p:nvSpPr>
          <p:cNvPr id="2199589" name="Rectangle 41"/>
          <p:cNvSpPr>
            <a:spLocks noChangeArrowheads="1"/>
          </p:cNvSpPr>
          <p:nvPr/>
        </p:nvSpPr>
        <p:spPr bwMode="auto">
          <a:xfrm>
            <a:off x="3430588" y="3067050"/>
            <a:ext cx="684212"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(11.3%) </a:t>
            </a:r>
            <a:endParaRPr lang="en-US" b="0">
              <a:solidFill>
                <a:srgbClr val="FFFFFF"/>
              </a:solidFill>
              <a:cs typeface="Arial" pitchFamily="34" charset="0"/>
            </a:endParaRPr>
          </a:p>
        </p:txBody>
      </p:sp>
      <p:sp>
        <p:nvSpPr>
          <p:cNvPr id="2199590" name="Rectangle 42"/>
          <p:cNvSpPr>
            <a:spLocks noChangeArrowheads="1"/>
          </p:cNvSpPr>
          <p:nvPr/>
        </p:nvSpPr>
        <p:spPr bwMode="auto">
          <a:xfrm>
            <a:off x="4200525" y="3067050"/>
            <a:ext cx="355600"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619 </a:t>
            </a:r>
            <a:endParaRPr lang="en-US" b="0">
              <a:solidFill>
                <a:srgbClr val="FFFFFF"/>
              </a:solidFill>
              <a:cs typeface="Arial" pitchFamily="34" charset="0"/>
            </a:endParaRPr>
          </a:p>
        </p:txBody>
      </p:sp>
      <p:sp>
        <p:nvSpPr>
          <p:cNvPr id="2199591" name="Rectangle 43"/>
          <p:cNvSpPr>
            <a:spLocks noChangeArrowheads="1"/>
          </p:cNvSpPr>
          <p:nvPr/>
        </p:nvSpPr>
        <p:spPr bwMode="auto">
          <a:xfrm>
            <a:off x="4606925" y="3067050"/>
            <a:ext cx="684213"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(13.4%) </a:t>
            </a:r>
            <a:endParaRPr lang="en-US" b="0">
              <a:solidFill>
                <a:srgbClr val="FFFFFF"/>
              </a:solidFill>
              <a:cs typeface="Arial" pitchFamily="34" charset="0"/>
            </a:endParaRPr>
          </a:p>
        </p:txBody>
      </p:sp>
      <p:sp>
        <p:nvSpPr>
          <p:cNvPr id="2199592" name="Rectangle 44"/>
          <p:cNvSpPr>
            <a:spLocks noChangeArrowheads="1"/>
          </p:cNvSpPr>
          <p:nvPr/>
        </p:nvSpPr>
        <p:spPr bwMode="auto">
          <a:xfrm>
            <a:off x="7631113" y="3067050"/>
            <a:ext cx="1104900"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16.5% SE 5.4 </a:t>
            </a:r>
            <a:endParaRPr lang="en-US" b="0">
              <a:solidFill>
                <a:srgbClr val="FFFFFF"/>
              </a:solidFill>
              <a:cs typeface="Arial" pitchFamily="34" charset="0"/>
            </a:endParaRPr>
          </a:p>
        </p:txBody>
      </p:sp>
      <p:sp>
        <p:nvSpPr>
          <p:cNvPr id="2199593" name="Rectangle 45"/>
          <p:cNvSpPr>
            <a:spLocks noChangeArrowheads="1"/>
          </p:cNvSpPr>
          <p:nvPr/>
        </p:nvSpPr>
        <p:spPr bwMode="auto">
          <a:xfrm>
            <a:off x="7631113" y="3257550"/>
            <a:ext cx="863600"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reduction </a:t>
            </a:r>
            <a:endParaRPr lang="en-US" b="0">
              <a:solidFill>
                <a:srgbClr val="FFFFFF"/>
              </a:solidFill>
              <a:cs typeface="Arial" pitchFamily="34" charset="0"/>
            </a:endParaRPr>
          </a:p>
        </p:txBody>
      </p:sp>
      <p:sp>
        <p:nvSpPr>
          <p:cNvPr id="2199594" name="Rectangle 46"/>
          <p:cNvSpPr>
            <a:spLocks noChangeArrowheads="1"/>
          </p:cNvSpPr>
          <p:nvPr/>
        </p:nvSpPr>
        <p:spPr bwMode="auto">
          <a:xfrm>
            <a:off x="7631113" y="3446463"/>
            <a:ext cx="954087"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(p=0.0022) </a:t>
            </a:r>
            <a:endParaRPr lang="en-US" b="0">
              <a:solidFill>
                <a:srgbClr val="FFFFFF"/>
              </a:solidFill>
              <a:cs typeface="Arial" pitchFamily="34" charset="0"/>
            </a:endParaRPr>
          </a:p>
        </p:txBody>
      </p:sp>
      <p:sp>
        <p:nvSpPr>
          <p:cNvPr id="2199595" name="Freeform 47"/>
          <p:cNvSpPr>
            <a:spLocks/>
          </p:cNvSpPr>
          <p:nvPr/>
        </p:nvSpPr>
        <p:spPr bwMode="auto">
          <a:xfrm>
            <a:off x="6134100" y="3098800"/>
            <a:ext cx="481013" cy="211138"/>
          </a:xfrm>
          <a:custGeom>
            <a:avLst/>
            <a:gdLst>
              <a:gd name="T0" fmla="*/ 148 w 303"/>
              <a:gd name="T1" fmla="*/ 0 h 133"/>
              <a:gd name="T2" fmla="*/ 303 w 303"/>
              <a:gd name="T3" fmla="*/ 66 h 133"/>
              <a:gd name="T4" fmla="*/ 148 w 303"/>
              <a:gd name="T5" fmla="*/ 133 h 133"/>
              <a:gd name="T6" fmla="*/ 0 w 303"/>
              <a:gd name="T7" fmla="*/ 66 h 133"/>
              <a:gd name="T8" fmla="*/ 148 w 303"/>
              <a:gd name="T9" fmla="*/ 0 h 133"/>
              <a:gd name="T10" fmla="*/ 0 60000 65536"/>
              <a:gd name="T11" fmla="*/ 0 60000 65536"/>
              <a:gd name="T12" fmla="*/ 0 60000 65536"/>
              <a:gd name="T13" fmla="*/ 0 60000 65536"/>
              <a:gd name="T14" fmla="*/ 0 60000 65536"/>
              <a:gd name="T15" fmla="*/ 0 w 303"/>
              <a:gd name="T16" fmla="*/ 0 h 133"/>
              <a:gd name="T17" fmla="*/ 303 w 303"/>
              <a:gd name="T18" fmla="*/ 133 h 133"/>
            </a:gdLst>
            <a:ahLst/>
            <a:cxnLst>
              <a:cxn ang="T10">
                <a:pos x="T0" y="T1"/>
              </a:cxn>
              <a:cxn ang="T11">
                <a:pos x="T2" y="T3"/>
              </a:cxn>
              <a:cxn ang="T12">
                <a:pos x="T4" y="T5"/>
              </a:cxn>
              <a:cxn ang="T13">
                <a:pos x="T6" y="T7"/>
              </a:cxn>
              <a:cxn ang="T14">
                <a:pos x="T8" y="T9"/>
              </a:cxn>
            </a:cxnLst>
            <a:rect l="T15" t="T16" r="T17" b="T18"/>
            <a:pathLst>
              <a:path w="303" h="133">
                <a:moveTo>
                  <a:pt x="148" y="0"/>
                </a:moveTo>
                <a:lnTo>
                  <a:pt x="303" y="66"/>
                </a:lnTo>
                <a:lnTo>
                  <a:pt x="148" y="133"/>
                </a:lnTo>
                <a:lnTo>
                  <a:pt x="0" y="66"/>
                </a:lnTo>
                <a:lnTo>
                  <a:pt x="148" y="0"/>
                </a:lnTo>
                <a:close/>
              </a:path>
            </a:pathLst>
          </a:custGeom>
          <a:solidFill>
            <a:srgbClr val="FFFFFF"/>
          </a:solidFill>
          <a:ln w="0">
            <a:solidFill>
              <a:srgbClr val="FFFFFF"/>
            </a:solidFill>
            <a:round/>
            <a:headEnd/>
            <a:tailEnd/>
          </a:ln>
        </p:spPr>
        <p:txBody>
          <a:bodyPr/>
          <a:lstStyle/>
          <a:p>
            <a:pPr eaLnBrk="1" hangingPunct="1"/>
            <a:endParaRPr lang="en-GB" b="0">
              <a:solidFill>
                <a:srgbClr val="FFFFFF"/>
              </a:solidFill>
            </a:endParaRPr>
          </a:p>
        </p:txBody>
      </p:sp>
      <p:grpSp>
        <p:nvGrpSpPr>
          <p:cNvPr id="2" name="Group 95"/>
          <p:cNvGrpSpPr>
            <a:grpSpLocks/>
          </p:cNvGrpSpPr>
          <p:nvPr/>
        </p:nvGrpSpPr>
        <p:grpSpPr bwMode="auto">
          <a:xfrm>
            <a:off x="457200" y="3919538"/>
            <a:ext cx="8277225" cy="2070100"/>
            <a:chOff x="458788" y="3806825"/>
            <a:chExt cx="8276903" cy="2070258"/>
          </a:xfrm>
        </p:grpSpPr>
        <p:sp>
          <p:nvSpPr>
            <p:cNvPr id="2199597" name="Rectangle 48"/>
            <p:cNvSpPr>
              <a:spLocks noChangeArrowheads="1"/>
            </p:cNvSpPr>
            <p:nvPr/>
          </p:nvSpPr>
          <p:spPr bwMode="auto">
            <a:xfrm>
              <a:off x="458788" y="3806825"/>
              <a:ext cx="1689034"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Other cardiac death </a:t>
              </a:r>
              <a:endParaRPr lang="en-US" b="0">
                <a:solidFill>
                  <a:srgbClr val="FFFFFF"/>
                </a:solidFill>
                <a:cs typeface="Arial" pitchFamily="34" charset="0"/>
              </a:endParaRPr>
            </a:p>
          </p:txBody>
        </p:sp>
        <p:sp>
          <p:nvSpPr>
            <p:cNvPr id="2199598" name="Rectangle 49"/>
            <p:cNvSpPr>
              <a:spLocks noChangeArrowheads="1"/>
            </p:cNvSpPr>
            <p:nvPr/>
          </p:nvSpPr>
          <p:spPr bwMode="auto">
            <a:xfrm>
              <a:off x="3035200" y="3806825"/>
              <a:ext cx="355586"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162 </a:t>
              </a:r>
              <a:endParaRPr lang="en-US" b="0">
                <a:solidFill>
                  <a:srgbClr val="FFFFFF"/>
                </a:solidFill>
                <a:cs typeface="Arial" pitchFamily="34" charset="0"/>
              </a:endParaRPr>
            </a:p>
          </p:txBody>
        </p:sp>
        <p:sp>
          <p:nvSpPr>
            <p:cNvPr id="2199599" name="Rectangle 50"/>
            <p:cNvSpPr>
              <a:spLocks noChangeArrowheads="1"/>
            </p:cNvSpPr>
            <p:nvPr/>
          </p:nvSpPr>
          <p:spPr bwMode="auto">
            <a:xfrm>
              <a:off x="3536831" y="3806825"/>
              <a:ext cx="573065"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(3.5%) </a:t>
              </a:r>
              <a:endParaRPr lang="en-US" b="0">
                <a:solidFill>
                  <a:srgbClr val="FFFFFF"/>
                </a:solidFill>
                <a:cs typeface="Arial" pitchFamily="34" charset="0"/>
              </a:endParaRPr>
            </a:p>
          </p:txBody>
        </p:sp>
        <p:sp>
          <p:nvSpPr>
            <p:cNvPr id="2199600" name="Rectangle 51"/>
            <p:cNvSpPr>
              <a:spLocks noChangeArrowheads="1"/>
            </p:cNvSpPr>
            <p:nvPr/>
          </p:nvSpPr>
          <p:spPr bwMode="auto">
            <a:xfrm>
              <a:off x="4200380" y="3806825"/>
              <a:ext cx="355586"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182 </a:t>
              </a:r>
              <a:endParaRPr lang="en-US" b="0">
                <a:solidFill>
                  <a:srgbClr val="FFFFFF"/>
                </a:solidFill>
                <a:cs typeface="Arial" pitchFamily="34" charset="0"/>
              </a:endParaRPr>
            </a:p>
          </p:txBody>
        </p:sp>
        <p:sp>
          <p:nvSpPr>
            <p:cNvPr id="2199601" name="Rectangle 52"/>
            <p:cNvSpPr>
              <a:spLocks noChangeArrowheads="1"/>
            </p:cNvSpPr>
            <p:nvPr/>
          </p:nvSpPr>
          <p:spPr bwMode="auto">
            <a:xfrm>
              <a:off x="4713122" y="3806825"/>
              <a:ext cx="573066"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(3.9%) </a:t>
              </a:r>
              <a:endParaRPr lang="en-US" b="0">
                <a:solidFill>
                  <a:srgbClr val="FFFFFF"/>
                </a:solidFill>
                <a:cs typeface="Arial" pitchFamily="34" charset="0"/>
              </a:endParaRPr>
            </a:p>
          </p:txBody>
        </p:sp>
        <p:sp>
          <p:nvSpPr>
            <p:cNvPr id="2199602" name="Rectangle 53"/>
            <p:cNvSpPr>
              <a:spLocks noChangeArrowheads="1"/>
            </p:cNvSpPr>
            <p:nvPr/>
          </p:nvSpPr>
          <p:spPr bwMode="auto">
            <a:xfrm>
              <a:off x="6434138" y="3881438"/>
              <a:ext cx="117475" cy="115888"/>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199603" name="Line 54"/>
            <p:cNvSpPr>
              <a:spLocks noChangeShapeType="1"/>
            </p:cNvSpPr>
            <p:nvPr/>
          </p:nvSpPr>
          <p:spPr bwMode="auto">
            <a:xfrm>
              <a:off x="6070600" y="3944938"/>
              <a:ext cx="939800" cy="1588"/>
            </a:xfrm>
            <a:prstGeom prst="line">
              <a:avLst/>
            </a:prstGeom>
            <a:noFill/>
            <a:ln w="0">
              <a:solidFill>
                <a:srgbClr val="FFFFFF"/>
              </a:solidFill>
              <a:round/>
              <a:headEnd/>
              <a:tailEnd/>
            </a:ln>
          </p:spPr>
          <p:txBody>
            <a:bodyPr/>
            <a:lstStyle/>
            <a:p>
              <a:endParaRPr lang="nl-NL"/>
            </a:p>
          </p:txBody>
        </p:sp>
        <p:sp>
          <p:nvSpPr>
            <p:cNvPr id="2199604" name="Rectangle 55"/>
            <p:cNvSpPr>
              <a:spLocks noChangeArrowheads="1"/>
            </p:cNvSpPr>
            <p:nvPr/>
          </p:nvSpPr>
          <p:spPr bwMode="auto">
            <a:xfrm>
              <a:off x="458788" y="4049731"/>
              <a:ext cx="1887464"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Haemorrhaghic stroke </a:t>
              </a:r>
              <a:endParaRPr lang="en-US" b="0">
                <a:solidFill>
                  <a:srgbClr val="FFFFFF"/>
                </a:solidFill>
                <a:cs typeface="Arial" pitchFamily="34" charset="0"/>
              </a:endParaRPr>
            </a:p>
          </p:txBody>
        </p:sp>
        <p:sp>
          <p:nvSpPr>
            <p:cNvPr id="2199605" name="Rectangle 56"/>
            <p:cNvSpPr>
              <a:spLocks noChangeArrowheads="1"/>
            </p:cNvSpPr>
            <p:nvPr/>
          </p:nvSpPr>
          <p:spPr bwMode="auto">
            <a:xfrm>
              <a:off x="3132034" y="4049731"/>
              <a:ext cx="252403"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45 </a:t>
              </a:r>
              <a:endParaRPr lang="en-US" b="0">
                <a:solidFill>
                  <a:srgbClr val="FFFFFF"/>
                </a:solidFill>
                <a:cs typeface="Arial" pitchFamily="34" charset="0"/>
              </a:endParaRPr>
            </a:p>
          </p:txBody>
        </p:sp>
        <p:sp>
          <p:nvSpPr>
            <p:cNvPr id="2199606" name="Rectangle 57"/>
            <p:cNvSpPr>
              <a:spLocks noChangeArrowheads="1"/>
            </p:cNvSpPr>
            <p:nvPr/>
          </p:nvSpPr>
          <p:spPr bwMode="auto">
            <a:xfrm>
              <a:off x="3536831" y="4049731"/>
              <a:ext cx="573065"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(1.0%) </a:t>
              </a:r>
              <a:endParaRPr lang="en-US" b="0">
                <a:solidFill>
                  <a:srgbClr val="FFFFFF"/>
                </a:solidFill>
                <a:cs typeface="Arial" pitchFamily="34" charset="0"/>
              </a:endParaRPr>
            </a:p>
          </p:txBody>
        </p:sp>
        <p:sp>
          <p:nvSpPr>
            <p:cNvPr id="2199607" name="Rectangle 58"/>
            <p:cNvSpPr>
              <a:spLocks noChangeArrowheads="1"/>
            </p:cNvSpPr>
            <p:nvPr/>
          </p:nvSpPr>
          <p:spPr bwMode="auto">
            <a:xfrm>
              <a:off x="4295626" y="4049731"/>
              <a:ext cx="252403"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37 </a:t>
              </a:r>
              <a:endParaRPr lang="en-US" b="0">
                <a:solidFill>
                  <a:srgbClr val="FFFFFF"/>
                </a:solidFill>
                <a:cs typeface="Arial" pitchFamily="34" charset="0"/>
              </a:endParaRPr>
            </a:p>
          </p:txBody>
        </p:sp>
        <p:sp>
          <p:nvSpPr>
            <p:cNvPr id="2199608" name="Rectangle 59"/>
            <p:cNvSpPr>
              <a:spLocks noChangeArrowheads="1"/>
            </p:cNvSpPr>
            <p:nvPr/>
          </p:nvSpPr>
          <p:spPr bwMode="auto">
            <a:xfrm>
              <a:off x="4713122" y="4049731"/>
              <a:ext cx="573066" cy="244494"/>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(0.8%) </a:t>
              </a:r>
              <a:endParaRPr lang="en-US" b="0">
                <a:solidFill>
                  <a:srgbClr val="FFFFFF"/>
                </a:solidFill>
                <a:cs typeface="Arial" pitchFamily="34" charset="0"/>
              </a:endParaRPr>
            </a:p>
          </p:txBody>
        </p:sp>
        <p:sp>
          <p:nvSpPr>
            <p:cNvPr id="2199609" name="Rectangle 60"/>
            <p:cNvSpPr>
              <a:spLocks noChangeArrowheads="1"/>
            </p:cNvSpPr>
            <p:nvPr/>
          </p:nvSpPr>
          <p:spPr bwMode="auto">
            <a:xfrm>
              <a:off x="7256463" y="4156075"/>
              <a:ext cx="65088" cy="61913"/>
            </a:xfrm>
            <a:prstGeom prst="rect">
              <a:avLst/>
            </a:prstGeom>
            <a:solidFill>
              <a:srgbClr val="000000"/>
            </a:solidFill>
            <a:ln w="9525">
              <a:noFill/>
              <a:miter lim="800000"/>
              <a:headEnd/>
              <a:tailEnd/>
            </a:ln>
          </p:spPr>
          <p:txBody>
            <a:bodyPr/>
            <a:lstStyle/>
            <a:p>
              <a:pPr eaLnBrk="1" hangingPunct="1"/>
              <a:endParaRPr lang="en-GB" b="0">
                <a:solidFill>
                  <a:srgbClr val="FFFFFF"/>
                </a:solidFill>
              </a:endParaRPr>
            </a:p>
          </p:txBody>
        </p:sp>
        <p:sp>
          <p:nvSpPr>
            <p:cNvPr id="2199610" name="Freeform 61"/>
            <p:cNvSpPr>
              <a:spLocks/>
            </p:cNvSpPr>
            <p:nvPr/>
          </p:nvSpPr>
          <p:spPr bwMode="auto">
            <a:xfrm>
              <a:off x="7651750" y="4156075"/>
              <a:ext cx="117475" cy="52388"/>
            </a:xfrm>
            <a:custGeom>
              <a:avLst/>
              <a:gdLst>
                <a:gd name="T0" fmla="*/ 74 w 74"/>
                <a:gd name="T1" fmla="*/ 20 h 33"/>
                <a:gd name="T2" fmla="*/ 0 w 74"/>
                <a:gd name="T3" fmla="*/ 0 h 33"/>
                <a:gd name="T4" fmla="*/ 0 w 74"/>
                <a:gd name="T5" fmla="*/ 33 h 33"/>
                <a:gd name="T6" fmla="*/ 74 w 74"/>
                <a:gd name="T7" fmla="*/ 20 h 33"/>
                <a:gd name="T8" fmla="*/ 0 60000 65536"/>
                <a:gd name="T9" fmla="*/ 0 60000 65536"/>
                <a:gd name="T10" fmla="*/ 0 60000 65536"/>
                <a:gd name="T11" fmla="*/ 0 60000 65536"/>
                <a:gd name="T12" fmla="*/ 0 w 74"/>
                <a:gd name="T13" fmla="*/ 0 h 33"/>
                <a:gd name="T14" fmla="*/ 74 w 74"/>
                <a:gd name="T15" fmla="*/ 33 h 33"/>
              </a:gdLst>
              <a:ahLst/>
              <a:cxnLst>
                <a:cxn ang="T8">
                  <a:pos x="T0" y="T1"/>
                </a:cxn>
                <a:cxn ang="T9">
                  <a:pos x="T2" y="T3"/>
                </a:cxn>
                <a:cxn ang="T10">
                  <a:pos x="T4" y="T5"/>
                </a:cxn>
                <a:cxn ang="T11">
                  <a:pos x="T6" y="T7"/>
                </a:cxn>
              </a:cxnLst>
              <a:rect l="T12" t="T13" r="T14" b="T15"/>
              <a:pathLst>
                <a:path w="74" h="33">
                  <a:moveTo>
                    <a:pt x="74" y="20"/>
                  </a:moveTo>
                  <a:lnTo>
                    <a:pt x="0" y="0"/>
                  </a:lnTo>
                  <a:lnTo>
                    <a:pt x="0" y="33"/>
                  </a:lnTo>
                  <a:lnTo>
                    <a:pt x="74" y="20"/>
                  </a:lnTo>
                  <a:close/>
                </a:path>
              </a:pathLst>
            </a:custGeom>
            <a:solidFill>
              <a:srgbClr val="000000"/>
            </a:solidFill>
            <a:ln w="13">
              <a:solidFill>
                <a:srgbClr val="000000"/>
              </a:solidFill>
              <a:round/>
              <a:headEnd/>
              <a:tailEnd/>
            </a:ln>
          </p:spPr>
          <p:txBody>
            <a:bodyPr/>
            <a:lstStyle/>
            <a:p>
              <a:pPr eaLnBrk="1" hangingPunct="1"/>
              <a:endParaRPr lang="en-GB" b="0">
                <a:solidFill>
                  <a:srgbClr val="FFFFFF"/>
                </a:solidFill>
              </a:endParaRPr>
            </a:p>
          </p:txBody>
        </p:sp>
        <p:sp>
          <p:nvSpPr>
            <p:cNvPr id="2199611" name="Line 62"/>
            <p:cNvSpPr>
              <a:spLocks noChangeShapeType="1"/>
            </p:cNvSpPr>
            <p:nvPr/>
          </p:nvSpPr>
          <p:spPr bwMode="auto">
            <a:xfrm>
              <a:off x="6230938" y="4187825"/>
              <a:ext cx="1538288" cy="1588"/>
            </a:xfrm>
            <a:prstGeom prst="line">
              <a:avLst/>
            </a:prstGeom>
            <a:noFill/>
            <a:ln w="0">
              <a:solidFill>
                <a:srgbClr val="FFFFFF"/>
              </a:solidFill>
              <a:round/>
              <a:headEnd/>
              <a:tailEnd/>
            </a:ln>
          </p:spPr>
          <p:txBody>
            <a:bodyPr/>
            <a:lstStyle/>
            <a:p>
              <a:endParaRPr lang="nl-NL"/>
            </a:p>
          </p:txBody>
        </p:sp>
        <p:sp>
          <p:nvSpPr>
            <p:cNvPr id="2199612" name="Rectangle 63"/>
            <p:cNvSpPr>
              <a:spLocks noChangeArrowheads="1"/>
            </p:cNvSpPr>
            <p:nvPr/>
          </p:nvSpPr>
          <p:spPr bwMode="auto">
            <a:xfrm>
              <a:off x="458788" y="4460925"/>
              <a:ext cx="2431955"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Other major vascular events </a:t>
              </a:r>
              <a:endParaRPr lang="en-US" b="0">
                <a:solidFill>
                  <a:srgbClr val="FFFFFF"/>
                </a:solidFill>
                <a:cs typeface="Arial" pitchFamily="34" charset="0"/>
              </a:endParaRPr>
            </a:p>
          </p:txBody>
        </p:sp>
        <p:sp>
          <p:nvSpPr>
            <p:cNvPr id="2199613" name="Rectangle 64"/>
            <p:cNvSpPr>
              <a:spLocks noChangeArrowheads="1"/>
            </p:cNvSpPr>
            <p:nvPr/>
          </p:nvSpPr>
          <p:spPr bwMode="auto">
            <a:xfrm>
              <a:off x="3035200" y="4460925"/>
              <a:ext cx="3555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207 </a:t>
              </a:r>
              <a:endParaRPr lang="en-US" b="0">
                <a:solidFill>
                  <a:srgbClr val="FFFFFF"/>
                </a:solidFill>
                <a:cs typeface="Arial" pitchFamily="34" charset="0"/>
              </a:endParaRPr>
            </a:p>
          </p:txBody>
        </p:sp>
        <p:sp>
          <p:nvSpPr>
            <p:cNvPr id="2199614" name="Rectangle 65"/>
            <p:cNvSpPr>
              <a:spLocks noChangeArrowheads="1"/>
            </p:cNvSpPr>
            <p:nvPr/>
          </p:nvSpPr>
          <p:spPr bwMode="auto">
            <a:xfrm>
              <a:off x="3527306" y="4460925"/>
              <a:ext cx="581002"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(4.5%) </a:t>
              </a:r>
              <a:endParaRPr lang="en-US" b="0">
                <a:solidFill>
                  <a:srgbClr val="FFFFFF"/>
                </a:solidFill>
                <a:cs typeface="Arial" pitchFamily="34" charset="0"/>
              </a:endParaRPr>
            </a:p>
          </p:txBody>
        </p:sp>
        <p:sp>
          <p:nvSpPr>
            <p:cNvPr id="2199615" name="Rectangle 66"/>
            <p:cNvSpPr>
              <a:spLocks noChangeArrowheads="1"/>
            </p:cNvSpPr>
            <p:nvPr/>
          </p:nvSpPr>
          <p:spPr bwMode="auto">
            <a:xfrm>
              <a:off x="4200380" y="4460925"/>
              <a:ext cx="3555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218 </a:t>
              </a:r>
              <a:endParaRPr lang="en-US" b="0">
                <a:solidFill>
                  <a:srgbClr val="FFFFFF"/>
                </a:solidFill>
                <a:cs typeface="Arial" pitchFamily="34" charset="0"/>
              </a:endParaRPr>
            </a:p>
          </p:txBody>
        </p:sp>
        <p:sp>
          <p:nvSpPr>
            <p:cNvPr id="2199616" name="Rectangle 67"/>
            <p:cNvSpPr>
              <a:spLocks noChangeArrowheads="1"/>
            </p:cNvSpPr>
            <p:nvPr/>
          </p:nvSpPr>
          <p:spPr bwMode="auto">
            <a:xfrm>
              <a:off x="4702010" y="4460925"/>
              <a:ext cx="581003"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(4.7%) </a:t>
              </a:r>
              <a:endParaRPr lang="en-US" b="0">
                <a:solidFill>
                  <a:srgbClr val="FFFFFF"/>
                </a:solidFill>
                <a:cs typeface="Arial" pitchFamily="34" charset="0"/>
              </a:endParaRPr>
            </a:p>
          </p:txBody>
        </p:sp>
        <p:sp>
          <p:nvSpPr>
            <p:cNvPr id="2199617" name="Rectangle 68"/>
            <p:cNvSpPr>
              <a:spLocks noChangeArrowheads="1"/>
            </p:cNvSpPr>
            <p:nvPr/>
          </p:nvSpPr>
          <p:spPr bwMode="auto">
            <a:xfrm>
              <a:off x="7630834" y="4460925"/>
              <a:ext cx="1001673"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5.4% SE 9.4 </a:t>
              </a:r>
              <a:endParaRPr lang="en-US" b="0">
                <a:solidFill>
                  <a:srgbClr val="FFFFFF"/>
                </a:solidFill>
                <a:cs typeface="Arial" pitchFamily="34" charset="0"/>
              </a:endParaRPr>
            </a:p>
          </p:txBody>
        </p:sp>
        <p:sp>
          <p:nvSpPr>
            <p:cNvPr id="2199618" name="Rectangle 69"/>
            <p:cNvSpPr>
              <a:spLocks noChangeArrowheads="1"/>
            </p:cNvSpPr>
            <p:nvPr/>
          </p:nvSpPr>
          <p:spPr bwMode="auto">
            <a:xfrm>
              <a:off x="7630834" y="4651440"/>
              <a:ext cx="863566" cy="244493"/>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reduction </a:t>
              </a:r>
              <a:endParaRPr lang="en-US" b="0">
                <a:solidFill>
                  <a:srgbClr val="FFFFFF"/>
                </a:solidFill>
                <a:cs typeface="Arial" pitchFamily="34" charset="0"/>
              </a:endParaRPr>
            </a:p>
          </p:txBody>
        </p:sp>
        <p:sp>
          <p:nvSpPr>
            <p:cNvPr id="2199619" name="Rectangle 70"/>
            <p:cNvSpPr>
              <a:spLocks noChangeArrowheads="1"/>
            </p:cNvSpPr>
            <p:nvPr/>
          </p:nvSpPr>
          <p:spPr bwMode="auto">
            <a:xfrm>
              <a:off x="7630834" y="4840367"/>
              <a:ext cx="747683" cy="244493"/>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(p=0.57) </a:t>
              </a:r>
              <a:endParaRPr lang="en-US" b="0">
                <a:solidFill>
                  <a:srgbClr val="FFFFFF"/>
                </a:solidFill>
                <a:cs typeface="Arial" pitchFamily="34" charset="0"/>
              </a:endParaRPr>
            </a:p>
          </p:txBody>
        </p:sp>
        <p:sp>
          <p:nvSpPr>
            <p:cNvPr id="2199620" name="Freeform 71"/>
            <p:cNvSpPr>
              <a:spLocks/>
            </p:cNvSpPr>
            <p:nvPr/>
          </p:nvSpPr>
          <p:spPr bwMode="auto">
            <a:xfrm>
              <a:off x="6230938" y="4524375"/>
              <a:ext cx="896938" cy="138113"/>
            </a:xfrm>
            <a:custGeom>
              <a:avLst/>
              <a:gdLst>
                <a:gd name="T0" fmla="*/ 256 w 565"/>
                <a:gd name="T1" fmla="*/ 0 h 87"/>
                <a:gd name="T2" fmla="*/ 565 w 565"/>
                <a:gd name="T3" fmla="*/ 47 h 87"/>
                <a:gd name="T4" fmla="*/ 256 w 565"/>
                <a:gd name="T5" fmla="*/ 87 h 87"/>
                <a:gd name="T6" fmla="*/ 0 w 565"/>
                <a:gd name="T7" fmla="*/ 47 h 87"/>
                <a:gd name="T8" fmla="*/ 256 w 565"/>
                <a:gd name="T9" fmla="*/ 0 h 87"/>
                <a:gd name="T10" fmla="*/ 0 60000 65536"/>
                <a:gd name="T11" fmla="*/ 0 60000 65536"/>
                <a:gd name="T12" fmla="*/ 0 60000 65536"/>
                <a:gd name="T13" fmla="*/ 0 60000 65536"/>
                <a:gd name="T14" fmla="*/ 0 60000 65536"/>
                <a:gd name="T15" fmla="*/ 0 w 565"/>
                <a:gd name="T16" fmla="*/ 0 h 87"/>
                <a:gd name="T17" fmla="*/ 565 w 565"/>
                <a:gd name="T18" fmla="*/ 87 h 87"/>
              </a:gdLst>
              <a:ahLst/>
              <a:cxnLst>
                <a:cxn ang="T10">
                  <a:pos x="T0" y="T1"/>
                </a:cxn>
                <a:cxn ang="T11">
                  <a:pos x="T2" y="T3"/>
                </a:cxn>
                <a:cxn ang="T12">
                  <a:pos x="T4" y="T5"/>
                </a:cxn>
                <a:cxn ang="T13">
                  <a:pos x="T6" y="T7"/>
                </a:cxn>
                <a:cxn ang="T14">
                  <a:pos x="T8" y="T9"/>
                </a:cxn>
              </a:cxnLst>
              <a:rect l="T15" t="T16" r="T17" b="T18"/>
              <a:pathLst>
                <a:path w="565" h="87">
                  <a:moveTo>
                    <a:pt x="256" y="0"/>
                  </a:moveTo>
                  <a:lnTo>
                    <a:pt x="565" y="47"/>
                  </a:lnTo>
                  <a:lnTo>
                    <a:pt x="256" y="87"/>
                  </a:lnTo>
                  <a:lnTo>
                    <a:pt x="0" y="47"/>
                  </a:lnTo>
                  <a:lnTo>
                    <a:pt x="256" y="0"/>
                  </a:lnTo>
                  <a:close/>
                </a:path>
              </a:pathLst>
            </a:custGeom>
            <a:solidFill>
              <a:srgbClr val="FFFFFF"/>
            </a:solidFill>
            <a:ln w="0">
              <a:solidFill>
                <a:srgbClr val="FFFFFF"/>
              </a:solidFill>
              <a:round/>
              <a:headEnd/>
              <a:tailEnd/>
            </a:ln>
          </p:spPr>
          <p:txBody>
            <a:bodyPr/>
            <a:lstStyle/>
            <a:p>
              <a:pPr eaLnBrk="1" hangingPunct="1"/>
              <a:endParaRPr lang="en-GB" b="0">
                <a:solidFill>
                  <a:srgbClr val="FFFFFF"/>
                </a:solidFill>
              </a:endParaRPr>
            </a:p>
          </p:txBody>
        </p:sp>
        <p:sp>
          <p:nvSpPr>
            <p:cNvPr id="2199621" name="Rectangle 72"/>
            <p:cNvSpPr>
              <a:spLocks noChangeArrowheads="1"/>
            </p:cNvSpPr>
            <p:nvPr/>
          </p:nvSpPr>
          <p:spPr bwMode="auto">
            <a:xfrm>
              <a:off x="458788" y="5253148"/>
              <a:ext cx="1825554"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Major vascular event </a:t>
              </a:r>
              <a:endParaRPr lang="en-US" b="0">
                <a:solidFill>
                  <a:srgbClr val="FFFFFF"/>
                </a:solidFill>
                <a:cs typeface="Arial" pitchFamily="34" charset="0"/>
              </a:endParaRPr>
            </a:p>
          </p:txBody>
        </p:sp>
        <p:sp>
          <p:nvSpPr>
            <p:cNvPr id="2199622" name="Rectangle 73"/>
            <p:cNvSpPr>
              <a:spLocks noChangeArrowheads="1"/>
            </p:cNvSpPr>
            <p:nvPr/>
          </p:nvSpPr>
          <p:spPr bwMode="auto">
            <a:xfrm>
              <a:off x="3035200" y="5253148"/>
              <a:ext cx="3555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701 </a:t>
              </a:r>
              <a:endParaRPr lang="en-US" b="0">
                <a:solidFill>
                  <a:srgbClr val="FFFFFF"/>
                </a:solidFill>
                <a:cs typeface="Arial" pitchFamily="34" charset="0"/>
              </a:endParaRPr>
            </a:p>
          </p:txBody>
        </p:sp>
        <p:sp>
          <p:nvSpPr>
            <p:cNvPr id="2199623" name="Rectangle 74"/>
            <p:cNvSpPr>
              <a:spLocks noChangeArrowheads="1"/>
            </p:cNvSpPr>
            <p:nvPr/>
          </p:nvSpPr>
          <p:spPr bwMode="auto">
            <a:xfrm>
              <a:off x="3430472" y="5253148"/>
              <a:ext cx="6841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(15.1%) </a:t>
              </a:r>
              <a:endParaRPr lang="en-US" b="0">
                <a:solidFill>
                  <a:srgbClr val="FFFFFF"/>
                </a:solidFill>
                <a:cs typeface="Arial" pitchFamily="34" charset="0"/>
              </a:endParaRPr>
            </a:p>
          </p:txBody>
        </p:sp>
        <p:sp>
          <p:nvSpPr>
            <p:cNvPr id="2199624" name="Rectangle 75"/>
            <p:cNvSpPr>
              <a:spLocks noChangeArrowheads="1"/>
            </p:cNvSpPr>
            <p:nvPr/>
          </p:nvSpPr>
          <p:spPr bwMode="auto">
            <a:xfrm>
              <a:off x="4200380" y="5253148"/>
              <a:ext cx="3555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814 </a:t>
              </a:r>
              <a:endParaRPr lang="en-US" b="0">
                <a:solidFill>
                  <a:srgbClr val="FFFFFF"/>
                </a:solidFill>
                <a:cs typeface="Arial" pitchFamily="34" charset="0"/>
              </a:endParaRPr>
            </a:p>
          </p:txBody>
        </p:sp>
        <p:sp>
          <p:nvSpPr>
            <p:cNvPr id="2199625" name="Rectangle 76"/>
            <p:cNvSpPr>
              <a:spLocks noChangeArrowheads="1"/>
            </p:cNvSpPr>
            <p:nvPr/>
          </p:nvSpPr>
          <p:spPr bwMode="auto">
            <a:xfrm>
              <a:off x="4606764" y="5253148"/>
              <a:ext cx="68418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(17.6%) </a:t>
              </a:r>
              <a:endParaRPr lang="en-US" b="0">
                <a:solidFill>
                  <a:srgbClr val="FFFFFF"/>
                </a:solidFill>
                <a:cs typeface="Arial" pitchFamily="34" charset="0"/>
              </a:endParaRPr>
            </a:p>
          </p:txBody>
        </p:sp>
        <p:sp>
          <p:nvSpPr>
            <p:cNvPr id="2199626" name="Rectangle 77"/>
            <p:cNvSpPr>
              <a:spLocks noChangeArrowheads="1"/>
            </p:cNvSpPr>
            <p:nvPr/>
          </p:nvSpPr>
          <p:spPr bwMode="auto">
            <a:xfrm>
              <a:off x="7630834" y="5253148"/>
              <a:ext cx="1104857"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15.3% SE 4.7 </a:t>
              </a:r>
              <a:endParaRPr lang="en-US" b="0">
                <a:solidFill>
                  <a:srgbClr val="FFFFFF"/>
                </a:solidFill>
                <a:cs typeface="Arial" pitchFamily="34" charset="0"/>
              </a:endParaRPr>
            </a:p>
          </p:txBody>
        </p:sp>
        <p:sp>
          <p:nvSpPr>
            <p:cNvPr id="2199627" name="Rectangle 78"/>
            <p:cNvSpPr>
              <a:spLocks noChangeArrowheads="1"/>
            </p:cNvSpPr>
            <p:nvPr/>
          </p:nvSpPr>
          <p:spPr bwMode="auto">
            <a:xfrm>
              <a:off x="7630834" y="5442075"/>
              <a:ext cx="863566" cy="244494"/>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reduction </a:t>
              </a:r>
              <a:endParaRPr lang="en-US" b="0">
                <a:solidFill>
                  <a:srgbClr val="FFFFFF"/>
                </a:solidFill>
                <a:cs typeface="Arial" pitchFamily="34" charset="0"/>
              </a:endParaRPr>
            </a:p>
          </p:txBody>
        </p:sp>
        <p:sp>
          <p:nvSpPr>
            <p:cNvPr id="2199628" name="Rectangle 79"/>
            <p:cNvSpPr>
              <a:spLocks noChangeArrowheads="1"/>
            </p:cNvSpPr>
            <p:nvPr/>
          </p:nvSpPr>
          <p:spPr bwMode="auto">
            <a:xfrm>
              <a:off x="7630834" y="5632590"/>
              <a:ext cx="954050" cy="244493"/>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(p=0.0012) </a:t>
              </a:r>
              <a:endParaRPr lang="en-US" b="0">
                <a:solidFill>
                  <a:srgbClr val="FFFFFF"/>
                </a:solidFill>
                <a:cs typeface="Arial" pitchFamily="34" charset="0"/>
              </a:endParaRPr>
            </a:p>
          </p:txBody>
        </p:sp>
        <p:sp>
          <p:nvSpPr>
            <p:cNvPr id="2199629" name="Freeform 80"/>
            <p:cNvSpPr>
              <a:spLocks/>
            </p:cNvSpPr>
            <p:nvPr/>
          </p:nvSpPr>
          <p:spPr bwMode="auto">
            <a:xfrm>
              <a:off x="6199188" y="5262563"/>
              <a:ext cx="415925" cy="242888"/>
            </a:xfrm>
            <a:custGeom>
              <a:avLst/>
              <a:gdLst>
                <a:gd name="T0" fmla="*/ 121 w 262"/>
                <a:gd name="T1" fmla="*/ 0 h 153"/>
                <a:gd name="T2" fmla="*/ 262 w 262"/>
                <a:gd name="T3" fmla="*/ 73 h 153"/>
                <a:gd name="T4" fmla="*/ 121 w 262"/>
                <a:gd name="T5" fmla="*/ 153 h 153"/>
                <a:gd name="T6" fmla="*/ 0 w 262"/>
                <a:gd name="T7" fmla="*/ 73 h 153"/>
                <a:gd name="T8" fmla="*/ 121 w 262"/>
                <a:gd name="T9" fmla="*/ 0 h 153"/>
                <a:gd name="T10" fmla="*/ 0 60000 65536"/>
                <a:gd name="T11" fmla="*/ 0 60000 65536"/>
                <a:gd name="T12" fmla="*/ 0 60000 65536"/>
                <a:gd name="T13" fmla="*/ 0 60000 65536"/>
                <a:gd name="T14" fmla="*/ 0 60000 65536"/>
                <a:gd name="T15" fmla="*/ 0 w 262"/>
                <a:gd name="T16" fmla="*/ 0 h 153"/>
                <a:gd name="T17" fmla="*/ 262 w 262"/>
                <a:gd name="T18" fmla="*/ 153 h 153"/>
              </a:gdLst>
              <a:ahLst/>
              <a:cxnLst>
                <a:cxn ang="T10">
                  <a:pos x="T0" y="T1"/>
                </a:cxn>
                <a:cxn ang="T11">
                  <a:pos x="T2" y="T3"/>
                </a:cxn>
                <a:cxn ang="T12">
                  <a:pos x="T4" y="T5"/>
                </a:cxn>
                <a:cxn ang="T13">
                  <a:pos x="T6" y="T7"/>
                </a:cxn>
                <a:cxn ang="T14">
                  <a:pos x="T8" y="T9"/>
                </a:cxn>
              </a:cxnLst>
              <a:rect l="T15" t="T16" r="T17" b="T18"/>
              <a:pathLst>
                <a:path w="262" h="153">
                  <a:moveTo>
                    <a:pt x="121" y="0"/>
                  </a:moveTo>
                  <a:lnTo>
                    <a:pt x="262" y="73"/>
                  </a:lnTo>
                  <a:lnTo>
                    <a:pt x="121" y="153"/>
                  </a:lnTo>
                  <a:lnTo>
                    <a:pt x="0" y="73"/>
                  </a:lnTo>
                  <a:lnTo>
                    <a:pt x="121" y="0"/>
                  </a:lnTo>
                  <a:close/>
                </a:path>
              </a:pathLst>
            </a:custGeom>
            <a:solidFill>
              <a:srgbClr val="FFFFFF"/>
            </a:solidFill>
            <a:ln w="0">
              <a:solidFill>
                <a:srgbClr val="FFFFFF"/>
              </a:solidFill>
              <a:round/>
              <a:headEnd/>
              <a:tailEnd/>
            </a:ln>
          </p:spPr>
          <p:txBody>
            <a:bodyPr/>
            <a:lstStyle/>
            <a:p>
              <a:pPr eaLnBrk="1" hangingPunct="1"/>
              <a:endParaRPr lang="en-GB" b="0">
                <a:solidFill>
                  <a:srgbClr val="FFFFFF"/>
                </a:solidFill>
              </a:endParaRPr>
            </a:p>
          </p:txBody>
        </p:sp>
      </p:grpSp>
      <p:sp>
        <p:nvSpPr>
          <p:cNvPr id="2199630" name="Line 81"/>
          <p:cNvSpPr>
            <a:spLocks noChangeShapeType="1"/>
          </p:cNvSpPr>
          <p:nvPr/>
        </p:nvSpPr>
        <p:spPr bwMode="auto">
          <a:xfrm>
            <a:off x="6775450" y="1878013"/>
            <a:ext cx="1588" cy="4319587"/>
          </a:xfrm>
          <a:prstGeom prst="line">
            <a:avLst/>
          </a:prstGeom>
          <a:noFill/>
          <a:ln w="0">
            <a:solidFill>
              <a:srgbClr val="FFFFFF"/>
            </a:solidFill>
            <a:round/>
            <a:headEnd/>
            <a:tailEnd/>
          </a:ln>
        </p:spPr>
        <p:txBody>
          <a:bodyPr/>
          <a:lstStyle/>
          <a:p>
            <a:endParaRPr lang="nl-NL"/>
          </a:p>
        </p:txBody>
      </p:sp>
      <p:sp>
        <p:nvSpPr>
          <p:cNvPr id="2199631" name="Line 82"/>
          <p:cNvSpPr>
            <a:spLocks noChangeShapeType="1"/>
          </p:cNvSpPr>
          <p:nvPr/>
        </p:nvSpPr>
        <p:spPr bwMode="auto">
          <a:xfrm>
            <a:off x="5781675" y="6230938"/>
            <a:ext cx="1987550" cy="1587"/>
          </a:xfrm>
          <a:prstGeom prst="line">
            <a:avLst/>
          </a:prstGeom>
          <a:noFill/>
          <a:ln w="0">
            <a:solidFill>
              <a:srgbClr val="FFFFFF"/>
            </a:solidFill>
            <a:round/>
            <a:headEnd/>
            <a:tailEnd/>
          </a:ln>
        </p:spPr>
        <p:txBody>
          <a:bodyPr/>
          <a:lstStyle/>
          <a:p>
            <a:endParaRPr lang="nl-NL"/>
          </a:p>
        </p:txBody>
      </p:sp>
      <p:sp>
        <p:nvSpPr>
          <p:cNvPr id="2199632" name="Line 83"/>
          <p:cNvSpPr>
            <a:spLocks noChangeShapeType="1"/>
          </p:cNvSpPr>
          <p:nvPr/>
        </p:nvSpPr>
        <p:spPr bwMode="auto">
          <a:xfrm flipH="1" flipV="1">
            <a:off x="5783263" y="6135688"/>
            <a:ext cx="7937" cy="69850"/>
          </a:xfrm>
          <a:prstGeom prst="line">
            <a:avLst/>
          </a:prstGeom>
          <a:noFill/>
          <a:ln w="0">
            <a:solidFill>
              <a:srgbClr val="FFFFFF"/>
            </a:solidFill>
            <a:round/>
            <a:headEnd/>
            <a:tailEnd/>
          </a:ln>
        </p:spPr>
        <p:txBody>
          <a:bodyPr/>
          <a:lstStyle/>
          <a:p>
            <a:endParaRPr lang="nl-NL"/>
          </a:p>
        </p:txBody>
      </p:sp>
      <p:sp>
        <p:nvSpPr>
          <p:cNvPr id="2199633" name="Line 84"/>
          <p:cNvSpPr>
            <a:spLocks noChangeShapeType="1"/>
          </p:cNvSpPr>
          <p:nvPr/>
        </p:nvSpPr>
        <p:spPr bwMode="auto">
          <a:xfrm flipV="1">
            <a:off x="6027738" y="6135688"/>
            <a:ext cx="1587" cy="95250"/>
          </a:xfrm>
          <a:prstGeom prst="line">
            <a:avLst/>
          </a:prstGeom>
          <a:noFill/>
          <a:ln w="0">
            <a:solidFill>
              <a:srgbClr val="FFFFFF"/>
            </a:solidFill>
            <a:round/>
            <a:headEnd/>
            <a:tailEnd/>
          </a:ln>
        </p:spPr>
        <p:txBody>
          <a:bodyPr/>
          <a:lstStyle/>
          <a:p>
            <a:endParaRPr lang="nl-NL"/>
          </a:p>
        </p:txBody>
      </p:sp>
      <p:sp>
        <p:nvSpPr>
          <p:cNvPr id="2199634" name="Line 85"/>
          <p:cNvSpPr>
            <a:spLocks noChangeShapeType="1"/>
          </p:cNvSpPr>
          <p:nvPr/>
        </p:nvSpPr>
        <p:spPr bwMode="auto">
          <a:xfrm flipV="1">
            <a:off x="6273800" y="6135688"/>
            <a:ext cx="1588" cy="95250"/>
          </a:xfrm>
          <a:prstGeom prst="line">
            <a:avLst/>
          </a:prstGeom>
          <a:noFill/>
          <a:ln w="0">
            <a:solidFill>
              <a:srgbClr val="FFFFFF"/>
            </a:solidFill>
            <a:round/>
            <a:headEnd/>
            <a:tailEnd/>
          </a:ln>
        </p:spPr>
        <p:txBody>
          <a:bodyPr/>
          <a:lstStyle/>
          <a:p>
            <a:endParaRPr lang="nl-NL"/>
          </a:p>
        </p:txBody>
      </p:sp>
      <p:sp>
        <p:nvSpPr>
          <p:cNvPr id="2199635" name="Line 86"/>
          <p:cNvSpPr>
            <a:spLocks noChangeShapeType="1"/>
          </p:cNvSpPr>
          <p:nvPr/>
        </p:nvSpPr>
        <p:spPr bwMode="auto">
          <a:xfrm flipV="1">
            <a:off x="6519863" y="6135688"/>
            <a:ext cx="1587" cy="95250"/>
          </a:xfrm>
          <a:prstGeom prst="line">
            <a:avLst/>
          </a:prstGeom>
          <a:noFill/>
          <a:ln w="0">
            <a:solidFill>
              <a:srgbClr val="FFFFFF"/>
            </a:solidFill>
            <a:round/>
            <a:headEnd/>
            <a:tailEnd/>
          </a:ln>
        </p:spPr>
        <p:txBody>
          <a:bodyPr/>
          <a:lstStyle/>
          <a:p>
            <a:endParaRPr lang="nl-NL"/>
          </a:p>
        </p:txBody>
      </p:sp>
      <p:sp>
        <p:nvSpPr>
          <p:cNvPr id="2199636" name="Line 87"/>
          <p:cNvSpPr>
            <a:spLocks noChangeShapeType="1"/>
          </p:cNvSpPr>
          <p:nvPr/>
        </p:nvSpPr>
        <p:spPr bwMode="auto">
          <a:xfrm flipV="1">
            <a:off x="6775450" y="6135688"/>
            <a:ext cx="1588" cy="95250"/>
          </a:xfrm>
          <a:prstGeom prst="line">
            <a:avLst/>
          </a:prstGeom>
          <a:noFill/>
          <a:ln w="0">
            <a:solidFill>
              <a:srgbClr val="FFFFFF"/>
            </a:solidFill>
            <a:round/>
            <a:headEnd/>
            <a:tailEnd/>
          </a:ln>
        </p:spPr>
        <p:txBody>
          <a:bodyPr/>
          <a:lstStyle/>
          <a:p>
            <a:endParaRPr lang="nl-NL"/>
          </a:p>
        </p:txBody>
      </p:sp>
      <p:sp>
        <p:nvSpPr>
          <p:cNvPr id="2199637" name="Line 88"/>
          <p:cNvSpPr>
            <a:spLocks noChangeShapeType="1"/>
          </p:cNvSpPr>
          <p:nvPr/>
        </p:nvSpPr>
        <p:spPr bwMode="auto">
          <a:xfrm flipV="1">
            <a:off x="7021513" y="6135688"/>
            <a:ext cx="1587" cy="95250"/>
          </a:xfrm>
          <a:prstGeom prst="line">
            <a:avLst/>
          </a:prstGeom>
          <a:noFill/>
          <a:ln w="0">
            <a:solidFill>
              <a:srgbClr val="FFFFFF"/>
            </a:solidFill>
            <a:round/>
            <a:headEnd/>
            <a:tailEnd/>
          </a:ln>
        </p:spPr>
        <p:txBody>
          <a:bodyPr/>
          <a:lstStyle/>
          <a:p>
            <a:endParaRPr lang="nl-NL"/>
          </a:p>
        </p:txBody>
      </p:sp>
      <p:sp>
        <p:nvSpPr>
          <p:cNvPr id="2199638" name="Line 89"/>
          <p:cNvSpPr>
            <a:spLocks noChangeShapeType="1"/>
          </p:cNvSpPr>
          <p:nvPr/>
        </p:nvSpPr>
        <p:spPr bwMode="auto">
          <a:xfrm flipV="1">
            <a:off x="7267575" y="6135688"/>
            <a:ext cx="1588" cy="95250"/>
          </a:xfrm>
          <a:prstGeom prst="line">
            <a:avLst/>
          </a:prstGeom>
          <a:noFill/>
          <a:ln w="0">
            <a:solidFill>
              <a:srgbClr val="FFFFFF"/>
            </a:solidFill>
            <a:round/>
            <a:headEnd/>
            <a:tailEnd/>
          </a:ln>
        </p:spPr>
        <p:txBody>
          <a:bodyPr/>
          <a:lstStyle/>
          <a:p>
            <a:endParaRPr lang="nl-NL"/>
          </a:p>
        </p:txBody>
      </p:sp>
      <p:sp>
        <p:nvSpPr>
          <p:cNvPr id="2199639" name="Line 90"/>
          <p:cNvSpPr>
            <a:spLocks noChangeShapeType="1"/>
          </p:cNvSpPr>
          <p:nvPr/>
        </p:nvSpPr>
        <p:spPr bwMode="auto">
          <a:xfrm flipV="1">
            <a:off x="7513638" y="6135688"/>
            <a:ext cx="1587" cy="95250"/>
          </a:xfrm>
          <a:prstGeom prst="line">
            <a:avLst/>
          </a:prstGeom>
          <a:noFill/>
          <a:ln w="0">
            <a:solidFill>
              <a:srgbClr val="FFFFFF"/>
            </a:solidFill>
            <a:round/>
            <a:headEnd/>
            <a:tailEnd/>
          </a:ln>
        </p:spPr>
        <p:txBody>
          <a:bodyPr/>
          <a:lstStyle/>
          <a:p>
            <a:endParaRPr lang="nl-NL"/>
          </a:p>
        </p:txBody>
      </p:sp>
      <p:sp>
        <p:nvSpPr>
          <p:cNvPr id="2199640" name="Line 91"/>
          <p:cNvSpPr>
            <a:spLocks noChangeShapeType="1"/>
          </p:cNvSpPr>
          <p:nvPr/>
        </p:nvSpPr>
        <p:spPr bwMode="auto">
          <a:xfrm flipV="1">
            <a:off x="7769225" y="6135688"/>
            <a:ext cx="1588" cy="95250"/>
          </a:xfrm>
          <a:prstGeom prst="line">
            <a:avLst/>
          </a:prstGeom>
          <a:noFill/>
          <a:ln w="0">
            <a:solidFill>
              <a:srgbClr val="FFFFFF"/>
            </a:solidFill>
            <a:round/>
            <a:headEnd/>
            <a:tailEnd/>
          </a:ln>
        </p:spPr>
        <p:txBody>
          <a:bodyPr/>
          <a:lstStyle/>
          <a:p>
            <a:endParaRPr lang="nl-NL"/>
          </a:p>
        </p:txBody>
      </p:sp>
      <p:sp>
        <p:nvSpPr>
          <p:cNvPr id="2199641" name="Rectangle 92"/>
          <p:cNvSpPr>
            <a:spLocks noChangeArrowheads="1"/>
          </p:cNvSpPr>
          <p:nvPr/>
        </p:nvSpPr>
        <p:spPr bwMode="auto">
          <a:xfrm>
            <a:off x="5643563" y="6251575"/>
            <a:ext cx="306387"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0.6 </a:t>
            </a:r>
            <a:endParaRPr lang="en-US" b="0">
              <a:solidFill>
                <a:srgbClr val="FFFFFF"/>
              </a:solidFill>
              <a:cs typeface="Arial" pitchFamily="34" charset="0"/>
            </a:endParaRPr>
          </a:p>
        </p:txBody>
      </p:sp>
      <p:sp>
        <p:nvSpPr>
          <p:cNvPr id="2199642" name="Rectangle 93"/>
          <p:cNvSpPr>
            <a:spLocks noChangeArrowheads="1"/>
          </p:cNvSpPr>
          <p:nvPr/>
        </p:nvSpPr>
        <p:spPr bwMode="auto">
          <a:xfrm>
            <a:off x="6134100" y="6251575"/>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0.8 </a:t>
            </a:r>
            <a:endParaRPr lang="en-US" b="0">
              <a:solidFill>
                <a:srgbClr val="FFFFFF"/>
              </a:solidFill>
              <a:cs typeface="Arial" pitchFamily="34" charset="0"/>
            </a:endParaRPr>
          </a:p>
        </p:txBody>
      </p:sp>
      <p:sp>
        <p:nvSpPr>
          <p:cNvPr id="2199643" name="Rectangle 94"/>
          <p:cNvSpPr>
            <a:spLocks noChangeArrowheads="1"/>
          </p:cNvSpPr>
          <p:nvPr/>
        </p:nvSpPr>
        <p:spPr bwMode="auto">
          <a:xfrm>
            <a:off x="6637338" y="6251575"/>
            <a:ext cx="306387"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1.0 </a:t>
            </a:r>
            <a:endParaRPr lang="en-US" b="0">
              <a:solidFill>
                <a:srgbClr val="FFFFFF"/>
              </a:solidFill>
              <a:cs typeface="Arial" pitchFamily="34" charset="0"/>
            </a:endParaRPr>
          </a:p>
        </p:txBody>
      </p:sp>
      <p:sp>
        <p:nvSpPr>
          <p:cNvPr id="2199644" name="Rectangle 95"/>
          <p:cNvSpPr>
            <a:spLocks noChangeArrowheads="1"/>
          </p:cNvSpPr>
          <p:nvPr/>
        </p:nvSpPr>
        <p:spPr bwMode="auto">
          <a:xfrm>
            <a:off x="7127875" y="6251575"/>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1.2 </a:t>
            </a:r>
            <a:endParaRPr lang="en-US" b="0">
              <a:solidFill>
                <a:srgbClr val="FFFFFF"/>
              </a:solidFill>
              <a:cs typeface="Arial" pitchFamily="34" charset="0"/>
            </a:endParaRPr>
          </a:p>
        </p:txBody>
      </p:sp>
      <p:sp>
        <p:nvSpPr>
          <p:cNvPr id="2199645" name="Rectangle 96"/>
          <p:cNvSpPr>
            <a:spLocks noChangeArrowheads="1"/>
          </p:cNvSpPr>
          <p:nvPr/>
        </p:nvSpPr>
        <p:spPr bwMode="auto">
          <a:xfrm>
            <a:off x="7631113" y="6251575"/>
            <a:ext cx="306387"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1.4 </a:t>
            </a:r>
            <a:endParaRPr lang="en-US" b="0">
              <a:solidFill>
                <a:srgbClr val="FFFFFF"/>
              </a:solidFill>
              <a:cs typeface="Arial" pitchFamily="34" charset="0"/>
            </a:endParaRPr>
          </a:p>
        </p:txBody>
      </p:sp>
      <p:sp>
        <p:nvSpPr>
          <p:cNvPr id="98" name="Title 1"/>
          <p:cNvSpPr txBox="1">
            <a:spLocks/>
          </p:cNvSpPr>
          <p:nvPr/>
        </p:nvSpPr>
        <p:spPr bwMode="auto">
          <a:xfrm>
            <a:off x="0" y="0"/>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endParaRPr lang="en-GB" sz="3600" b="0">
              <a:solidFill>
                <a:srgbClr val="993366"/>
              </a:solidFill>
              <a:latin typeface="Calibri" pitchFamily="34" charset="0"/>
            </a:endParaRPr>
          </a:p>
        </p:txBody>
      </p:sp>
      <p:cxnSp>
        <p:nvCxnSpPr>
          <p:cNvPr id="99" name="Straight Connector 98"/>
          <p:cNvCxnSpPr/>
          <p:nvPr/>
        </p:nvCxnSpPr>
        <p:spPr>
          <a:xfrm rot="16200000" flipV="1">
            <a:off x="5888832" y="2626519"/>
            <a:ext cx="9572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4731544" y="3785394"/>
            <a:ext cx="33385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99649" name="Rectangle 13"/>
          <p:cNvSpPr>
            <a:spLocks noChangeArrowheads="1"/>
          </p:cNvSpPr>
          <p:nvPr/>
        </p:nvSpPr>
        <p:spPr bwMode="auto">
          <a:xfrm>
            <a:off x="5181600" y="6461125"/>
            <a:ext cx="1358900" cy="244475"/>
          </a:xfrm>
          <a:prstGeom prst="rect">
            <a:avLst/>
          </a:prstGeom>
          <a:noFill/>
          <a:ln w="9525">
            <a:noFill/>
            <a:miter lim="800000"/>
            <a:headEnd/>
            <a:tailEnd/>
          </a:ln>
        </p:spPr>
        <p:txBody>
          <a:bodyPr lIns="0" tIns="0" rIns="0" bIns="0">
            <a:spAutoFit/>
          </a:bodyPr>
          <a:lstStyle/>
          <a:p>
            <a:pPr algn="ctr" eaLnBrk="1" hangingPunct="1"/>
            <a:r>
              <a:rPr lang="en-US" sz="1600" b="0">
                <a:solidFill>
                  <a:srgbClr val="FFFFFF"/>
                </a:solidFill>
                <a:latin typeface="Calibri" pitchFamily="34" charset="0"/>
                <a:cs typeface="Arial" pitchFamily="34" charset="0"/>
              </a:rPr>
              <a:t>Eze/simv better </a:t>
            </a:r>
            <a:endParaRPr lang="en-US" sz="1600" b="0">
              <a:solidFill>
                <a:srgbClr val="FFFFFF"/>
              </a:solidFill>
              <a:cs typeface="Arial" pitchFamily="34" charset="0"/>
            </a:endParaRPr>
          </a:p>
        </p:txBody>
      </p:sp>
      <p:sp>
        <p:nvSpPr>
          <p:cNvPr id="2199650" name="Rectangle 14"/>
          <p:cNvSpPr>
            <a:spLocks noChangeArrowheads="1"/>
          </p:cNvSpPr>
          <p:nvPr/>
        </p:nvSpPr>
        <p:spPr bwMode="auto">
          <a:xfrm>
            <a:off x="6704013" y="6461125"/>
            <a:ext cx="1677987" cy="244475"/>
          </a:xfrm>
          <a:prstGeom prst="rect">
            <a:avLst/>
          </a:prstGeom>
          <a:noFill/>
          <a:ln w="9525">
            <a:noFill/>
            <a:miter lim="800000"/>
            <a:headEnd/>
            <a:tailEnd/>
          </a:ln>
        </p:spPr>
        <p:txBody>
          <a:bodyPr lIns="0" tIns="0" rIns="0" bIns="0">
            <a:spAutoFit/>
          </a:bodyPr>
          <a:lstStyle/>
          <a:p>
            <a:pPr algn="ctr" eaLnBrk="1" hangingPunct="1"/>
            <a:r>
              <a:rPr lang="en-US" sz="1600" b="0">
                <a:solidFill>
                  <a:srgbClr val="FFFFFF"/>
                </a:solidFill>
                <a:latin typeface="Calibri" pitchFamily="34" charset="0"/>
                <a:cs typeface="Arial" pitchFamily="34" charset="0"/>
              </a:rPr>
              <a:t>Placebo better </a:t>
            </a:r>
            <a:endParaRPr lang="en-US" sz="1600" b="0">
              <a:solidFill>
                <a:srgbClr val="FFFFFF"/>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xit" presetSubtype="0" fill="hold" grpId="0" nodeType="withEffect" nodePh="1">
                                  <p:stCondLst>
                                    <p:cond delay="0"/>
                                  </p:stCondLst>
                                  <p:endCondLst>
                                    <p:cond evt="begin" delay="0">
                                      <p:tn val="8"/>
                                    </p:cond>
                                  </p:endCondLst>
                                  <p:childTnLst>
                                    <p:animEffect transition="out" filter="fade">
                                      <p:cBhvr>
                                        <p:cTn id="9" dur="2000"/>
                                        <p:tgtEl>
                                          <p:spTgt spid="98"/>
                                        </p:tgtEl>
                                      </p:cBhvr>
                                    </p:animEffect>
                                    <p:set>
                                      <p:cBhvr>
                                        <p:cTn id="10" dur="1" fill="hold">
                                          <p:stCondLst>
                                            <p:cond delay="1999"/>
                                          </p:stCondLst>
                                        </p:cTn>
                                        <p:tgtEl>
                                          <p:spTgt spid="9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99"/>
                                        </p:tgtEl>
                                      </p:cBhvr>
                                    </p:animEffect>
                                    <p:set>
                                      <p:cBhvr>
                                        <p:cTn id="13" dur="1" fill="hold">
                                          <p:stCondLst>
                                            <p:cond delay="1999"/>
                                          </p:stCondLst>
                                        </p:cTn>
                                        <p:tgtEl>
                                          <p:spTgt spid="9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20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85300682-3530-4A2C-B56C-96041506C48F}" type="slidenum">
              <a:rPr lang="en-US"/>
              <a:pPr/>
              <a:t>23</a:t>
            </a:fld>
            <a:endParaRPr lang="en-US"/>
          </a:p>
        </p:txBody>
      </p:sp>
      <p:sp>
        <p:nvSpPr>
          <p:cNvPr id="2200578" name="Title 4"/>
          <p:cNvSpPr>
            <a:spLocks noGrp="1"/>
          </p:cNvSpPr>
          <p:nvPr>
            <p:ph type="title" idx="4294967295"/>
          </p:nvPr>
        </p:nvSpPr>
        <p:spPr/>
        <p:txBody>
          <a:bodyPr lIns="91440" tIns="45720" rIns="91440" bIns="45720" anchor="ctr"/>
          <a:lstStyle/>
          <a:p>
            <a:r>
              <a:rPr lang="en-GB"/>
              <a:t>SHARP: Effects in subgroups</a:t>
            </a:r>
          </a:p>
        </p:txBody>
      </p:sp>
      <p:sp>
        <p:nvSpPr>
          <p:cNvPr id="2200579" name="Content Placeholder 5"/>
          <p:cNvSpPr>
            <a:spLocks noGrp="1"/>
          </p:cNvSpPr>
          <p:nvPr>
            <p:ph idx="4294967295"/>
          </p:nvPr>
        </p:nvSpPr>
        <p:spPr>
          <a:xfrm>
            <a:off x="457200" y="1570038"/>
            <a:ext cx="8416925" cy="3259137"/>
          </a:xfrm>
        </p:spPr>
        <p:txBody>
          <a:bodyPr lIns="91440" tIns="45720" rIns="91440" bIns="45720"/>
          <a:lstStyle/>
          <a:p>
            <a:pPr marL="514350" indent="-514350"/>
            <a:r>
              <a:rPr lang="en-GB"/>
              <a:t>Among 8384 patients originally randomized to eze/simv vs placebo, major vascular events risk ratio = 0.84 (95% CI 0.75 – 0.93; p=0.0010)</a:t>
            </a:r>
          </a:p>
          <a:p>
            <a:pPr marL="514350" indent="-514350">
              <a:spcBef>
                <a:spcPts val="2400"/>
              </a:spcBef>
            </a:pPr>
            <a:r>
              <a:rPr lang="en-GB"/>
              <a:t>Similar reductions in major atherosclerotic events in all subgroups studied (including  non-dialysis and dialysis patients)</a:t>
            </a:r>
          </a:p>
          <a:p>
            <a:pPr marL="514350" indent="-514350"/>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jdelijke aanduiding voor dianummer 1"/>
          <p:cNvSpPr>
            <a:spLocks noGrp="1"/>
          </p:cNvSpPr>
          <p:nvPr>
            <p:ph type="sldNum" sz="quarter" idx="10"/>
          </p:nvPr>
        </p:nvSpPr>
        <p:spPr/>
        <p:txBody>
          <a:bodyPr/>
          <a:lstStyle/>
          <a:p>
            <a:fld id="{CE5B4B8B-33B0-4E08-9224-525D4B0ED7EA}" type="slidenum">
              <a:rPr lang="en-US"/>
              <a:pPr/>
              <a:t>24</a:t>
            </a:fld>
            <a:endParaRPr lang="en-US"/>
          </a:p>
        </p:txBody>
      </p:sp>
      <p:sp>
        <p:nvSpPr>
          <p:cNvPr id="2201602"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sz="1800" b="0">
              <a:solidFill>
                <a:schemeClr val="tx1"/>
              </a:solidFill>
            </a:endParaRPr>
          </a:p>
        </p:txBody>
      </p:sp>
      <p:sp>
        <p:nvSpPr>
          <p:cNvPr id="2201603" name="Rectangle 7"/>
          <p:cNvSpPr>
            <a:spLocks noChangeArrowheads="1"/>
          </p:cNvSpPr>
          <p:nvPr/>
        </p:nvSpPr>
        <p:spPr bwMode="auto">
          <a:xfrm>
            <a:off x="4521200" y="390525"/>
            <a:ext cx="341313" cy="517525"/>
          </a:xfrm>
          <a:prstGeom prst="rect">
            <a:avLst/>
          </a:prstGeom>
          <a:noFill/>
          <a:ln w="9525">
            <a:noFill/>
            <a:miter lim="800000"/>
            <a:headEnd/>
            <a:tailEnd/>
          </a:ln>
        </p:spPr>
        <p:txBody>
          <a:bodyPr wrap="none" lIns="0" tIns="0" rIns="0" bIns="0">
            <a:spAutoFit/>
          </a:bodyPr>
          <a:lstStyle/>
          <a:p>
            <a:pPr eaLnBrk="1" hangingPunct="1"/>
            <a:r>
              <a:rPr lang="en-US" sz="2700" b="0">
                <a:solidFill>
                  <a:srgbClr val="993366"/>
                </a:solidFill>
                <a:latin typeface="Calibri" pitchFamily="34" charset="0"/>
                <a:cs typeface="Arial" pitchFamily="34" charset="0"/>
              </a:rPr>
              <a:t>  </a:t>
            </a:r>
            <a:endParaRPr lang="en-US" sz="1800" b="0">
              <a:solidFill>
                <a:schemeClr val="tx1"/>
              </a:solidFill>
              <a:cs typeface="Arial" pitchFamily="34" charset="0"/>
            </a:endParaRPr>
          </a:p>
        </p:txBody>
      </p:sp>
      <p:sp>
        <p:nvSpPr>
          <p:cNvPr id="2201604" name="Rectangle 8"/>
          <p:cNvSpPr>
            <a:spLocks noChangeArrowheads="1"/>
          </p:cNvSpPr>
          <p:nvPr/>
        </p:nvSpPr>
        <p:spPr bwMode="auto">
          <a:xfrm>
            <a:off x="3975100" y="1616075"/>
            <a:ext cx="114300" cy="379413"/>
          </a:xfrm>
          <a:prstGeom prst="rect">
            <a:avLst/>
          </a:prstGeom>
          <a:noFill/>
          <a:ln w="9525">
            <a:noFill/>
            <a:miter lim="800000"/>
            <a:headEnd/>
            <a:tailEnd/>
          </a:ln>
        </p:spPr>
        <p:txBody>
          <a:bodyPr wrap="none" lIns="0" tIns="0" rIns="0" bIns="0">
            <a:spAutoFit/>
          </a:bodyPr>
          <a:lstStyle/>
          <a:p>
            <a:pPr eaLnBrk="1" hangingPunct="1"/>
            <a:r>
              <a:rPr lang="en-US" b="0">
                <a:solidFill>
                  <a:srgbClr val="000000"/>
                </a:solidFill>
                <a:latin typeface="Calibri" pitchFamily="34" charset="0"/>
                <a:cs typeface="Arial" pitchFamily="34" charset="0"/>
              </a:rPr>
              <a:t>  </a:t>
            </a:r>
            <a:endParaRPr lang="en-US" sz="2400" b="0">
              <a:solidFill>
                <a:schemeClr val="tx1"/>
              </a:solidFill>
              <a:cs typeface="Arial" pitchFamily="34" charset="0"/>
            </a:endParaRPr>
          </a:p>
        </p:txBody>
      </p:sp>
      <p:sp>
        <p:nvSpPr>
          <p:cNvPr id="2201605" name="Rectangle 9"/>
          <p:cNvSpPr>
            <a:spLocks noChangeArrowheads="1"/>
          </p:cNvSpPr>
          <p:nvPr/>
        </p:nvSpPr>
        <p:spPr bwMode="auto">
          <a:xfrm>
            <a:off x="6030913" y="1935163"/>
            <a:ext cx="1939925"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Risk ratio &amp; 95% CI</a:t>
            </a:r>
            <a:endParaRPr lang="en-US" sz="2400" b="0">
              <a:solidFill>
                <a:srgbClr val="FFFFFF"/>
              </a:solidFill>
              <a:cs typeface="Arial" pitchFamily="34" charset="0"/>
            </a:endParaRPr>
          </a:p>
        </p:txBody>
      </p:sp>
      <p:sp>
        <p:nvSpPr>
          <p:cNvPr id="2201606" name="Rectangle 11"/>
          <p:cNvSpPr>
            <a:spLocks noChangeArrowheads="1"/>
          </p:cNvSpPr>
          <p:nvPr/>
        </p:nvSpPr>
        <p:spPr bwMode="auto">
          <a:xfrm>
            <a:off x="4359275" y="1941513"/>
            <a:ext cx="814388"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Placebo</a:t>
            </a:r>
            <a:endParaRPr lang="en-US" sz="2400" b="0">
              <a:solidFill>
                <a:srgbClr val="FFFFFF"/>
              </a:solidFill>
              <a:cs typeface="Arial" pitchFamily="34" charset="0"/>
            </a:endParaRPr>
          </a:p>
        </p:txBody>
      </p:sp>
      <p:sp>
        <p:nvSpPr>
          <p:cNvPr id="2201607" name="Rectangle 12"/>
          <p:cNvSpPr>
            <a:spLocks noChangeArrowheads="1"/>
          </p:cNvSpPr>
          <p:nvPr/>
        </p:nvSpPr>
        <p:spPr bwMode="auto">
          <a:xfrm>
            <a:off x="3055938" y="1941513"/>
            <a:ext cx="925512"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Eze/simv</a:t>
            </a:r>
            <a:endParaRPr lang="en-US" sz="2400" b="0">
              <a:solidFill>
                <a:srgbClr val="FFFFFF"/>
              </a:solidFill>
              <a:cs typeface="Arial" pitchFamily="34" charset="0"/>
            </a:endParaRPr>
          </a:p>
        </p:txBody>
      </p:sp>
      <p:sp>
        <p:nvSpPr>
          <p:cNvPr id="2201608" name="Rectangle 13"/>
          <p:cNvSpPr>
            <a:spLocks noChangeArrowheads="1"/>
          </p:cNvSpPr>
          <p:nvPr/>
        </p:nvSpPr>
        <p:spPr bwMode="auto">
          <a:xfrm>
            <a:off x="5667375" y="5111750"/>
            <a:ext cx="1358900" cy="609600"/>
          </a:xfrm>
          <a:prstGeom prst="rect">
            <a:avLst/>
          </a:prstGeom>
          <a:noFill/>
          <a:ln w="9525">
            <a:noFill/>
            <a:miter lim="800000"/>
            <a:headEnd/>
            <a:tailEnd/>
          </a:ln>
        </p:spPr>
        <p:txBody>
          <a:bodyPr lIns="0" tIns="0" rIns="0" bIns="0">
            <a:spAutoFit/>
          </a:bodyPr>
          <a:lstStyle/>
          <a:p>
            <a:pPr algn="ctr" eaLnBrk="1" hangingPunct="1"/>
            <a:r>
              <a:rPr lang="en-US" b="0">
                <a:solidFill>
                  <a:srgbClr val="FFFFFF"/>
                </a:solidFill>
                <a:latin typeface="Calibri" pitchFamily="34" charset="0"/>
                <a:cs typeface="Arial" pitchFamily="34" charset="0"/>
              </a:rPr>
              <a:t>Eze/simv better </a:t>
            </a:r>
            <a:endParaRPr lang="en-US" sz="2400" b="0">
              <a:solidFill>
                <a:srgbClr val="FFFFFF"/>
              </a:solidFill>
              <a:cs typeface="Arial" pitchFamily="34" charset="0"/>
            </a:endParaRPr>
          </a:p>
        </p:txBody>
      </p:sp>
      <p:sp>
        <p:nvSpPr>
          <p:cNvPr id="2201609" name="Rectangle 14"/>
          <p:cNvSpPr>
            <a:spLocks noChangeArrowheads="1"/>
          </p:cNvSpPr>
          <p:nvPr/>
        </p:nvSpPr>
        <p:spPr bwMode="auto">
          <a:xfrm>
            <a:off x="6869113" y="5111750"/>
            <a:ext cx="1360487" cy="609600"/>
          </a:xfrm>
          <a:prstGeom prst="rect">
            <a:avLst/>
          </a:prstGeom>
          <a:noFill/>
          <a:ln w="9525">
            <a:noFill/>
            <a:miter lim="800000"/>
            <a:headEnd/>
            <a:tailEnd/>
          </a:ln>
        </p:spPr>
        <p:txBody>
          <a:bodyPr lIns="0" tIns="0" rIns="0" bIns="0">
            <a:spAutoFit/>
          </a:bodyPr>
          <a:lstStyle/>
          <a:p>
            <a:pPr algn="ctr" eaLnBrk="1" hangingPunct="1"/>
            <a:r>
              <a:rPr lang="en-US" b="0">
                <a:solidFill>
                  <a:srgbClr val="FFFFFF"/>
                </a:solidFill>
                <a:latin typeface="Calibri" pitchFamily="34" charset="0"/>
                <a:cs typeface="Arial" pitchFamily="34" charset="0"/>
              </a:rPr>
              <a:t>Placebo better </a:t>
            </a:r>
            <a:endParaRPr lang="en-US" sz="2400" b="0">
              <a:solidFill>
                <a:srgbClr val="FFFFFF"/>
              </a:solidFill>
              <a:cs typeface="Arial" pitchFamily="34" charset="0"/>
            </a:endParaRPr>
          </a:p>
        </p:txBody>
      </p:sp>
      <p:sp>
        <p:nvSpPr>
          <p:cNvPr id="2201610" name="Rectangle 15"/>
          <p:cNvSpPr>
            <a:spLocks noChangeArrowheads="1"/>
          </p:cNvSpPr>
          <p:nvPr/>
        </p:nvSpPr>
        <p:spPr bwMode="auto">
          <a:xfrm>
            <a:off x="4316413" y="2255838"/>
            <a:ext cx="930275"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(n=4620)</a:t>
            </a:r>
            <a:endParaRPr lang="en-US" sz="2400" b="0">
              <a:solidFill>
                <a:srgbClr val="FFFFFF"/>
              </a:solidFill>
              <a:cs typeface="Arial" pitchFamily="34" charset="0"/>
            </a:endParaRPr>
          </a:p>
        </p:txBody>
      </p:sp>
      <p:sp>
        <p:nvSpPr>
          <p:cNvPr id="2201611" name="Rectangle 16"/>
          <p:cNvSpPr>
            <a:spLocks noChangeArrowheads="1"/>
          </p:cNvSpPr>
          <p:nvPr/>
        </p:nvSpPr>
        <p:spPr bwMode="auto">
          <a:xfrm>
            <a:off x="3067050" y="2255838"/>
            <a:ext cx="930275"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(n=4650)</a:t>
            </a:r>
            <a:endParaRPr lang="en-US" sz="2400" b="0">
              <a:solidFill>
                <a:srgbClr val="FFFFFF"/>
              </a:solidFill>
              <a:cs typeface="Arial" pitchFamily="34" charset="0"/>
            </a:endParaRPr>
          </a:p>
        </p:txBody>
      </p:sp>
      <p:sp>
        <p:nvSpPr>
          <p:cNvPr id="2201612" name="Rectangle 18"/>
          <p:cNvSpPr>
            <a:spLocks noChangeArrowheads="1"/>
          </p:cNvSpPr>
          <p:nvPr/>
        </p:nvSpPr>
        <p:spPr bwMode="auto">
          <a:xfrm>
            <a:off x="276225" y="2792413"/>
            <a:ext cx="2017713"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Non-dialysis (n=6247)</a:t>
            </a:r>
            <a:endParaRPr lang="en-US" sz="2400" b="0">
              <a:solidFill>
                <a:srgbClr val="FFFFFF"/>
              </a:solidFill>
              <a:cs typeface="Arial" pitchFamily="34" charset="0"/>
            </a:endParaRPr>
          </a:p>
        </p:txBody>
      </p:sp>
      <p:sp>
        <p:nvSpPr>
          <p:cNvPr id="2201613" name="Rectangle 19"/>
          <p:cNvSpPr>
            <a:spLocks noChangeArrowheads="1"/>
          </p:cNvSpPr>
          <p:nvPr/>
        </p:nvSpPr>
        <p:spPr bwMode="auto">
          <a:xfrm>
            <a:off x="3013075" y="2792413"/>
            <a:ext cx="400050"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296 </a:t>
            </a:r>
            <a:endParaRPr lang="en-US" sz="2400" b="0">
              <a:solidFill>
                <a:srgbClr val="FFFFFF"/>
              </a:solidFill>
              <a:cs typeface="Arial" pitchFamily="34" charset="0"/>
            </a:endParaRPr>
          </a:p>
        </p:txBody>
      </p:sp>
      <p:sp>
        <p:nvSpPr>
          <p:cNvPr id="2201614" name="Rectangle 20"/>
          <p:cNvSpPr>
            <a:spLocks noChangeArrowheads="1"/>
          </p:cNvSpPr>
          <p:nvPr/>
        </p:nvSpPr>
        <p:spPr bwMode="auto">
          <a:xfrm>
            <a:off x="3516313" y="2792413"/>
            <a:ext cx="644525"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(9.5%) </a:t>
            </a:r>
            <a:endParaRPr lang="en-US" sz="2400" b="0">
              <a:solidFill>
                <a:srgbClr val="FFFFFF"/>
              </a:solidFill>
              <a:cs typeface="Arial" pitchFamily="34" charset="0"/>
            </a:endParaRPr>
          </a:p>
        </p:txBody>
      </p:sp>
      <p:sp>
        <p:nvSpPr>
          <p:cNvPr id="2201615" name="Rectangle 21"/>
          <p:cNvSpPr>
            <a:spLocks noChangeArrowheads="1"/>
          </p:cNvSpPr>
          <p:nvPr/>
        </p:nvSpPr>
        <p:spPr bwMode="auto">
          <a:xfrm>
            <a:off x="4273550" y="2792413"/>
            <a:ext cx="400050"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373 </a:t>
            </a:r>
            <a:endParaRPr lang="en-US" sz="2400" b="0">
              <a:solidFill>
                <a:srgbClr val="FFFFFF"/>
              </a:solidFill>
              <a:cs typeface="Arial" pitchFamily="34" charset="0"/>
            </a:endParaRPr>
          </a:p>
        </p:txBody>
      </p:sp>
      <p:sp>
        <p:nvSpPr>
          <p:cNvPr id="2201616" name="Rectangle 22"/>
          <p:cNvSpPr>
            <a:spLocks noChangeArrowheads="1"/>
          </p:cNvSpPr>
          <p:nvPr/>
        </p:nvSpPr>
        <p:spPr bwMode="auto">
          <a:xfrm>
            <a:off x="4668838" y="2792413"/>
            <a:ext cx="760412"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(11.9%) </a:t>
            </a:r>
            <a:endParaRPr lang="en-US" sz="2400" b="0">
              <a:solidFill>
                <a:srgbClr val="FFFFFF"/>
              </a:solidFill>
              <a:cs typeface="Arial" pitchFamily="34" charset="0"/>
            </a:endParaRPr>
          </a:p>
        </p:txBody>
      </p:sp>
      <p:sp>
        <p:nvSpPr>
          <p:cNvPr id="2201617" name="Rectangle 23"/>
          <p:cNvSpPr>
            <a:spLocks noChangeArrowheads="1"/>
          </p:cNvSpPr>
          <p:nvPr/>
        </p:nvSpPr>
        <p:spPr bwMode="auto">
          <a:xfrm>
            <a:off x="6391275" y="2886075"/>
            <a:ext cx="160338" cy="160338"/>
          </a:xfrm>
          <a:prstGeom prst="rect">
            <a:avLst/>
          </a:prstGeom>
          <a:solidFill>
            <a:srgbClr val="FFFFFF"/>
          </a:solidFill>
          <a:ln w="9525">
            <a:noFill/>
            <a:miter lim="800000"/>
            <a:headEnd/>
            <a:tailEnd/>
          </a:ln>
        </p:spPr>
        <p:txBody>
          <a:bodyPr/>
          <a:lstStyle/>
          <a:p>
            <a:pPr eaLnBrk="1" hangingPunct="1"/>
            <a:endParaRPr lang="en-GB" sz="2400" b="0">
              <a:solidFill>
                <a:srgbClr val="FFFFFF"/>
              </a:solidFill>
            </a:endParaRPr>
          </a:p>
        </p:txBody>
      </p:sp>
      <p:sp>
        <p:nvSpPr>
          <p:cNvPr id="2201618" name="Line 24"/>
          <p:cNvSpPr>
            <a:spLocks noChangeShapeType="1"/>
          </p:cNvSpPr>
          <p:nvPr/>
        </p:nvSpPr>
        <p:spPr bwMode="auto">
          <a:xfrm>
            <a:off x="6199188" y="2962275"/>
            <a:ext cx="587375" cy="3175"/>
          </a:xfrm>
          <a:prstGeom prst="line">
            <a:avLst/>
          </a:prstGeom>
          <a:noFill/>
          <a:ln w="0">
            <a:solidFill>
              <a:srgbClr val="FFFFFF"/>
            </a:solidFill>
            <a:round/>
            <a:headEnd/>
            <a:tailEnd/>
          </a:ln>
        </p:spPr>
        <p:txBody>
          <a:bodyPr/>
          <a:lstStyle/>
          <a:p>
            <a:endParaRPr lang="nl-NL"/>
          </a:p>
        </p:txBody>
      </p:sp>
      <p:sp>
        <p:nvSpPr>
          <p:cNvPr id="2201619" name="Rectangle 25"/>
          <p:cNvSpPr>
            <a:spLocks noChangeArrowheads="1"/>
          </p:cNvSpPr>
          <p:nvPr/>
        </p:nvSpPr>
        <p:spPr bwMode="auto">
          <a:xfrm>
            <a:off x="276225" y="3092450"/>
            <a:ext cx="157956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Dialysis (n=3023)</a:t>
            </a:r>
            <a:endParaRPr lang="en-US" sz="2400" b="0">
              <a:solidFill>
                <a:srgbClr val="FFFFFF"/>
              </a:solidFill>
              <a:cs typeface="Arial" pitchFamily="34" charset="0"/>
            </a:endParaRPr>
          </a:p>
        </p:txBody>
      </p:sp>
      <p:sp>
        <p:nvSpPr>
          <p:cNvPr id="2201620" name="Rectangle 26"/>
          <p:cNvSpPr>
            <a:spLocks noChangeArrowheads="1"/>
          </p:cNvSpPr>
          <p:nvPr/>
        </p:nvSpPr>
        <p:spPr bwMode="auto">
          <a:xfrm>
            <a:off x="3013075" y="3092450"/>
            <a:ext cx="40005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230 </a:t>
            </a:r>
            <a:endParaRPr lang="en-US" sz="2400" b="0">
              <a:solidFill>
                <a:srgbClr val="FFFFFF"/>
              </a:solidFill>
              <a:cs typeface="Arial" pitchFamily="34" charset="0"/>
            </a:endParaRPr>
          </a:p>
        </p:txBody>
      </p:sp>
      <p:sp>
        <p:nvSpPr>
          <p:cNvPr id="2201621" name="Rectangle 27"/>
          <p:cNvSpPr>
            <a:spLocks noChangeArrowheads="1"/>
          </p:cNvSpPr>
          <p:nvPr/>
        </p:nvSpPr>
        <p:spPr bwMode="auto">
          <a:xfrm>
            <a:off x="3419475" y="3092450"/>
            <a:ext cx="76041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(15.0%) </a:t>
            </a:r>
            <a:endParaRPr lang="en-US" sz="2400" b="0">
              <a:solidFill>
                <a:srgbClr val="FFFFFF"/>
              </a:solidFill>
              <a:cs typeface="Arial" pitchFamily="34" charset="0"/>
            </a:endParaRPr>
          </a:p>
        </p:txBody>
      </p:sp>
      <p:sp>
        <p:nvSpPr>
          <p:cNvPr id="2201622" name="Rectangle 28"/>
          <p:cNvSpPr>
            <a:spLocks noChangeArrowheads="1"/>
          </p:cNvSpPr>
          <p:nvPr/>
        </p:nvSpPr>
        <p:spPr bwMode="auto">
          <a:xfrm>
            <a:off x="4273550" y="3092450"/>
            <a:ext cx="40005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246 </a:t>
            </a:r>
            <a:endParaRPr lang="en-US" sz="2400" b="0">
              <a:solidFill>
                <a:srgbClr val="FFFFFF"/>
              </a:solidFill>
              <a:cs typeface="Arial" pitchFamily="34" charset="0"/>
            </a:endParaRPr>
          </a:p>
        </p:txBody>
      </p:sp>
      <p:sp>
        <p:nvSpPr>
          <p:cNvPr id="2201623" name="Rectangle 29"/>
          <p:cNvSpPr>
            <a:spLocks noChangeArrowheads="1"/>
          </p:cNvSpPr>
          <p:nvPr/>
        </p:nvSpPr>
        <p:spPr bwMode="auto">
          <a:xfrm>
            <a:off x="4668838" y="3092450"/>
            <a:ext cx="760412"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(16.5%) </a:t>
            </a:r>
            <a:endParaRPr lang="en-US" sz="2400" b="0">
              <a:solidFill>
                <a:srgbClr val="FFFFFF"/>
              </a:solidFill>
              <a:cs typeface="Arial" pitchFamily="34" charset="0"/>
            </a:endParaRPr>
          </a:p>
        </p:txBody>
      </p:sp>
      <p:sp>
        <p:nvSpPr>
          <p:cNvPr id="2201624" name="Rectangle 30"/>
          <p:cNvSpPr>
            <a:spLocks noChangeArrowheads="1"/>
          </p:cNvSpPr>
          <p:nvPr/>
        </p:nvSpPr>
        <p:spPr bwMode="auto">
          <a:xfrm>
            <a:off x="6680200" y="3195638"/>
            <a:ext cx="138113" cy="144462"/>
          </a:xfrm>
          <a:prstGeom prst="rect">
            <a:avLst/>
          </a:prstGeom>
          <a:solidFill>
            <a:srgbClr val="FFFFFF"/>
          </a:solidFill>
          <a:ln w="9525">
            <a:noFill/>
            <a:miter lim="800000"/>
            <a:headEnd/>
            <a:tailEnd/>
          </a:ln>
        </p:spPr>
        <p:txBody>
          <a:bodyPr/>
          <a:lstStyle/>
          <a:p>
            <a:pPr eaLnBrk="1" hangingPunct="1"/>
            <a:endParaRPr lang="en-GB" sz="2400" b="0">
              <a:solidFill>
                <a:srgbClr val="FFFFFF"/>
              </a:solidFill>
            </a:endParaRPr>
          </a:p>
        </p:txBody>
      </p:sp>
      <p:sp>
        <p:nvSpPr>
          <p:cNvPr id="2201625" name="Line 31"/>
          <p:cNvSpPr>
            <a:spLocks noChangeShapeType="1"/>
          </p:cNvSpPr>
          <p:nvPr/>
        </p:nvSpPr>
        <p:spPr bwMode="auto">
          <a:xfrm>
            <a:off x="6380163" y="3263900"/>
            <a:ext cx="812800" cy="1588"/>
          </a:xfrm>
          <a:prstGeom prst="line">
            <a:avLst/>
          </a:prstGeom>
          <a:noFill/>
          <a:ln w="0">
            <a:solidFill>
              <a:srgbClr val="FFFFFF"/>
            </a:solidFill>
            <a:round/>
            <a:headEnd/>
            <a:tailEnd/>
          </a:ln>
        </p:spPr>
        <p:txBody>
          <a:bodyPr/>
          <a:lstStyle/>
          <a:p>
            <a:endParaRPr lang="nl-NL"/>
          </a:p>
        </p:txBody>
      </p:sp>
      <p:sp>
        <p:nvSpPr>
          <p:cNvPr id="2201626" name="Rectangle 32"/>
          <p:cNvSpPr>
            <a:spLocks noChangeArrowheads="1"/>
          </p:cNvSpPr>
          <p:nvPr/>
        </p:nvSpPr>
        <p:spPr bwMode="auto">
          <a:xfrm>
            <a:off x="276225" y="3600450"/>
            <a:ext cx="2690813"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Major atherosclerotic event </a:t>
            </a:r>
            <a:endParaRPr lang="en-US" sz="2400" b="0">
              <a:solidFill>
                <a:srgbClr val="FFFFFF"/>
              </a:solidFill>
              <a:cs typeface="Arial" pitchFamily="34" charset="0"/>
            </a:endParaRPr>
          </a:p>
        </p:txBody>
      </p:sp>
      <p:sp>
        <p:nvSpPr>
          <p:cNvPr id="2201627" name="Rectangle 33"/>
          <p:cNvSpPr>
            <a:spLocks noChangeArrowheads="1"/>
          </p:cNvSpPr>
          <p:nvPr/>
        </p:nvSpPr>
        <p:spPr bwMode="auto">
          <a:xfrm>
            <a:off x="3013075" y="3600450"/>
            <a:ext cx="400050"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526 </a:t>
            </a:r>
            <a:endParaRPr lang="en-US" sz="2400" b="0">
              <a:solidFill>
                <a:srgbClr val="FFFFFF"/>
              </a:solidFill>
              <a:cs typeface="Arial" pitchFamily="34" charset="0"/>
            </a:endParaRPr>
          </a:p>
        </p:txBody>
      </p:sp>
      <p:sp>
        <p:nvSpPr>
          <p:cNvPr id="2201628" name="Rectangle 34"/>
          <p:cNvSpPr>
            <a:spLocks noChangeArrowheads="1"/>
          </p:cNvSpPr>
          <p:nvPr/>
        </p:nvSpPr>
        <p:spPr bwMode="auto">
          <a:xfrm>
            <a:off x="3408363" y="3600450"/>
            <a:ext cx="769937"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(11.3%) </a:t>
            </a:r>
            <a:endParaRPr lang="en-US" sz="2400" b="0">
              <a:solidFill>
                <a:srgbClr val="FFFFFF"/>
              </a:solidFill>
              <a:cs typeface="Arial" pitchFamily="34" charset="0"/>
            </a:endParaRPr>
          </a:p>
        </p:txBody>
      </p:sp>
      <p:sp>
        <p:nvSpPr>
          <p:cNvPr id="2201629" name="Rectangle 35"/>
          <p:cNvSpPr>
            <a:spLocks noChangeArrowheads="1"/>
          </p:cNvSpPr>
          <p:nvPr/>
        </p:nvSpPr>
        <p:spPr bwMode="auto">
          <a:xfrm>
            <a:off x="4273550" y="3600450"/>
            <a:ext cx="400050"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619 </a:t>
            </a:r>
            <a:endParaRPr lang="en-US" sz="2400" b="0">
              <a:solidFill>
                <a:srgbClr val="FFFFFF"/>
              </a:solidFill>
              <a:cs typeface="Arial" pitchFamily="34" charset="0"/>
            </a:endParaRPr>
          </a:p>
        </p:txBody>
      </p:sp>
      <p:sp>
        <p:nvSpPr>
          <p:cNvPr id="2201630" name="Rectangle 36"/>
          <p:cNvSpPr>
            <a:spLocks noChangeArrowheads="1"/>
          </p:cNvSpPr>
          <p:nvPr/>
        </p:nvSpPr>
        <p:spPr bwMode="auto">
          <a:xfrm>
            <a:off x="4659313" y="3600450"/>
            <a:ext cx="769937"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(13.4%) </a:t>
            </a:r>
            <a:endParaRPr lang="en-US" sz="2400" b="0">
              <a:solidFill>
                <a:srgbClr val="FFFFFF"/>
              </a:solidFill>
              <a:cs typeface="Arial" pitchFamily="34" charset="0"/>
            </a:endParaRPr>
          </a:p>
        </p:txBody>
      </p:sp>
      <p:sp>
        <p:nvSpPr>
          <p:cNvPr id="2201631" name="Rectangle 37"/>
          <p:cNvSpPr>
            <a:spLocks noChangeArrowheads="1"/>
          </p:cNvSpPr>
          <p:nvPr/>
        </p:nvSpPr>
        <p:spPr bwMode="auto">
          <a:xfrm>
            <a:off x="7651750" y="3600450"/>
            <a:ext cx="1243013"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16.5% SE 5.4 </a:t>
            </a:r>
            <a:endParaRPr lang="en-US" sz="2400" b="0">
              <a:solidFill>
                <a:srgbClr val="FFFFFF"/>
              </a:solidFill>
              <a:cs typeface="Arial" pitchFamily="34" charset="0"/>
            </a:endParaRPr>
          </a:p>
        </p:txBody>
      </p:sp>
      <p:sp>
        <p:nvSpPr>
          <p:cNvPr id="2201632" name="Rectangle 38"/>
          <p:cNvSpPr>
            <a:spLocks noChangeArrowheads="1"/>
          </p:cNvSpPr>
          <p:nvPr/>
        </p:nvSpPr>
        <p:spPr bwMode="auto">
          <a:xfrm>
            <a:off x="7651750" y="3836988"/>
            <a:ext cx="966788" cy="274637"/>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reduction </a:t>
            </a:r>
            <a:endParaRPr lang="en-US" sz="2400" b="0">
              <a:solidFill>
                <a:srgbClr val="FFFFFF"/>
              </a:solidFill>
              <a:cs typeface="Arial" pitchFamily="34" charset="0"/>
            </a:endParaRPr>
          </a:p>
        </p:txBody>
      </p:sp>
      <p:sp>
        <p:nvSpPr>
          <p:cNvPr id="2201633" name="Rectangle 39"/>
          <p:cNvSpPr>
            <a:spLocks noChangeArrowheads="1"/>
          </p:cNvSpPr>
          <p:nvPr/>
        </p:nvSpPr>
        <p:spPr bwMode="auto">
          <a:xfrm>
            <a:off x="7651750" y="4070350"/>
            <a:ext cx="1071563"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(p=0.0022) </a:t>
            </a:r>
            <a:endParaRPr lang="en-US" sz="2400" b="0">
              <a:solidFill>
                <a:srgbClr val="FFFFFF"/>
              </a:solidFill>
              <a:cs typeface="Arial" pitchFamily="34" charset="0"/>
            </a:endParaRPr>
          </a:p>
        </p:txBody>
      </p:sp>
      <p:sp>
        <p:nvSpPr>
          <p:cNvPr id="2201634" name="Freeform 40"/>
          <p:cNvSpPr>
            <a:spLocks/>
          </p:cNvSpPr>
          <p:nvPr/>
        </p:nvSpPr>
        <p:spPr bwMode="auto">
          <a:xfrm>
            <a:off x="6359525" y="3629025"/>
            <a:ext cx="481013" cy="271463"/>
          </a:xfrm>
          <a:custGeom>
            <a:avLst/>
            <a:gdLst>
              <a:gd name="T0" fmla="*/ 148 w 303"/>
              <a:gd name="T1" fmla="*/ 0 h 139"/>
              <a:gd name="T2" fmla="*/ 303 w 303"/>
              <a:gd name="T3" fmla="*/ 73 h 139"/>
              <a:gd name="T4" fmla="*/ 148 w 303"/>
              <a:gd name="T5" fmla="*/ 139 h 139"/>
              <a:gd name="T6" fmla="*/ 0 w 303"/>
              <a:gd name="T7" fmla="*/ 73 h 139"/>
              <a:gd name="T8" fmla="*/ 148 w 303"/>
              <a:gd name="T9" fmla="*/ 0 h 139"/>
              <a:gd name="T10" fmla="*/ 0 60000 65536"/>
              <a:gd name="T11" fmla="*/ 0 60000 65536"/>
              <a:gd name="T12" fmla="*/ 0 60000 65536"/>
              <a:gd name="T13" fmla="*/ 0 60000 65536"/>
              <a:gd name="T14" fmla="*/ 0 60000 65536"/>
              <a:gd name="T15" fmla="*/ 0 w 303"/>
              <a:gd name="T16" fmla="*/ 0 h 139"/>
              <a:gd name="T17" fmla="*/ 303 w 303"/>
              <a:gd name="T18" fmla="*/ 139 h 139"/>
            </a:gdLst>
            <a:ahLst/>
            <a:cxnLst>
              <a:cxn ang="T10">
                <a:pos x="T0" y="T1"/>
              </a:cxn>
              <a:cxn ang="T11">
                <a:pos x="T2" y="T3"/>
              </a:cxn>
              <a:cxn ang="T12">
                <a:pos x="T4" y="T5"/>
              </a:cxn>
              <a:cxn ang="T13">
                <a:pos x="T6" y="T7"/>
              </a:cxn>
              <a:cxn ang="T14">
                <a:pos x="T8" y="T9"/>
              </a:cxn>
            </a:cxnLst>
            <a:rect l="T15" t="T16" r="T17" b="T18"/>
            <a:pathLst>
              <a:path w="303" h="139">
                <a:moveTo>
                  <a:pt x="148" y="0"/>
                </a:moveTo>
                <a:lnTo>
                  <a:pt x="303" y="73"/>
                </a:lnTo>
                <a:lnTo>
                  <a:pt x="148" y="139"/>
                </a:lnTo>
                <a:lnTo>
                  <a:pt x="0" y="73"/>
                </a:lnTo>
                <a:lnTo>
                  <a:pt x="148" y="0"/>
                </a:lnTo>
                <a:close/>
              </a:path>
            </a:pathLst>
          </a:custGeom>
          <a:solidFill>
            <a:srgbClr val="FFFFFF"/>
          </a:solidFill>
          <a:ln w="0">
            <a:solidFill>
              <a:srgbClr val="FFFFFF"/>
            </a:solidFill>
            <a:round/>
            <a:headEnd/>
            <a:tailEnd/>
          </a:ln>
        </p:spPr>
        <p:txBody>
          <a:bodyPr/>
          <a:lstStyle/>
          <a:p>
            <a:pPr eaLnBrk="1" hangingPunct="1"/>
            <a:endParaRPr lang="en-GB" sz="2400" b="0">
              <a:solidFill>
                <a:srgbClr val="FFFFFF"/>
              </a:solidFill>
            </a:endParaRPr>
          </a:p>
        </p:txBody>
      </p:sp>
      <p:sp>
        <p:nvSpPr>
          <p:cNvPr id="2201635" name="Line 41"/>
          <p:cNvSpPr>
            <a:spLocks noChangeShapeType="1"/>
          </p:cNvSpPr>
          <p:nvPr/>
        </p:nvSpPr>
        <p:spPr bwMode="auto">
          <a:xfrm>
            <a:off x="7000875" y="2208213"/>
            <a:ext cx="1588" cy="2411412"/>
          </a:xfrm>
          <a:prstGeom prst="line">
            <a:avLst/>
          </a:prstGeom>
          <a:noFill/>
          <a:ln w="0">
            <a:solidFill>
              <a:srgbClr val="FFFFFF"/>
            </a:solidFill>
            <a:round/>
            <a:headEnd/>
            <a:tailEnd/>
          </a:ln>
        </p:spPr>
        <p:txBody>
          <a:bodyPr/>
          <a:lstStyle/>
          <a:p>
            <a:endParaRPr lang="nl-NL"/>
          </a:p>
        </p:txBody>
      </p:sp>
      <p:sp>
        <p:nvSpPr>
          <p:cNvPr id="2201636" name="Line 42"/>
          <p:cNvSpPr>
            <a:spLocks noChangeShapeType="1"/>
          </p:cNvSpPr>
          <p:nvPr/>
        </p:nvSpPr>
        <p:spPr bwMode="auto">
          <a:xfrm>
            <a:off x="6007100" y="4645025"/>
            <a:ext cx="1976438" cy="1588"/>
          </a:xfrm>
          <a:prstGeom prst="line">
            <a:avLst/>
          </a:prstGeom>
          <a:noFill/>
          <a:ln w="0">
            <a:solidFill>
              <a:srgbClr val="FFFFFF"/>
            </a:solidFill>
            <a:round/>
            <a:headEnd/>
            <a:tailEnd/>
          </a:ln>
        </p:spPr>
        <p:txBody>
          <a:bodyPr/>
          <a:lstStyle/>
          <a:p>
            <a:endParaRPr lang="nl-NL"/>
          </a:p>
        </p:txBody>
      </p:sp>
      <p:sp>
        <p:nvSpPr>
          <p:cNvPr id="2201637" name="Line 43"/>
          <p:cNvSpPr>
            <a:spLocks noChangeShapeType="1"/>
          </p:cNvSpPr>
          <p:nvPr/>
        </p:nvSpPr>
        <p:spPr bwMode="auto">
          <a:xfrm flipV="1">
            <a:off x="6007100" y="4541838"/>
            <a:ext cx="1588" cy="103187"/>
          </a:xfrm>
          <a:prstGeom prst="line">
            <a:avLst/>
          </a:prstGeom>
          <a:noFill/>
          <a:ln w="0">
            <a:solidFill>
              <a:srgbClr val="FFFFFF"/>
            </a:solidFill>
            <a:round/>
            <a:headEnd/>
            <a:tailEnd/>
          </a:ln>
        </p:spPr>
        <p:txBody>
          <a:bodyPr/>
          <a:lstStyle/>
          <a:p>
            <a:endParaRPr lang="nl-NL"/>
          </a:p>
        </p:txBody>
      </p:sp>
      <p:sp>
        <p:nvSpPr>
          <p:cNvPr id="2201638" name="Line 44"/>
          <p:cNvSpPr>
            <a:spLocks noChangeShapeType="1"/>
          </p:cNvSpPr>
          <p:nvPr/>
        </p:nvSpPr>
        <p:spPr bwMode="auto">
          <a:xfrm flipV="1">
            <a:off x="6251575" y="4541838"/>
            <a:ext cx="1588" cy="103187"/>
          </a:xfrm>
          <a:prstGeom prst="line">
            <a:avLst/>
          </a:prstGeom>
          <a:noFill/>
          <a:ln w="0">
            <a:solidFill>
              <a:srgbClr val="FFFFFF"/>
            </a:solidFill>
            <a:round/>
            <a:headEnd/>
            <a:tailEnd/>
          </a:ln>
        </p:spPr>
        <p:txBody>
          <a:bodyPr/>
          <a:lstStyle/>
          <a:p>
            <a:endParaRPr lang="nl-NL"/>
          </a:p>
        </p:txBody>
      </p:sp>
      <p:sp>
        <p:nvSpPr>
          <p:cNvPr id="2201639" name="Line 45"/>
          <p:cNvSpPr>
            <a:spLocks noChangeShapeType="1"/>
          </p:cNvSpPr>
          <p:nvPr/>
        </p:nvSpPr>
        <p:spPr bwMode="auto">
          <a:xfrm flipV="1">
            <a:off x="6497638" y="4541838"/>
            <a:ext cx="1587" cy="103187"/>
          </a:xfrm>
          <a:prstGeom prst="line">
            <a:avLst/>
          </a:prstGeom>
          <a:noFill/>
          <a:ln w="0">
            <a:solidFill>
              <a:srgbClr val="FFFFFF"/>
            </a:solidFill>
            <a:round/>
            <a:headEnd/>
            <a:tailEnd/>
          </a:ln>
        </p:spPr>
        <p:txBody>
          <a:bodyPr/>
          <a:lstStyle/>
          <a:p>
            <a:endParaRPr lang="nl-NL"/>
          </a:p>
        </p:txBody>
      </p:sp>
      <p:sp>
        <p:nvSpPr>
          <p:cNvPr id="2201640" name="Line 46"/>
          <p:cNvSpPr>
            <a:spLocks noChangeShapeType="1"/>
          </p:cNvSpPr>
          <p:nvPr/>
        </p:nvSpPr>
        <p:spPr bwMode="auto">
          <a:xfrm flipV="1">
            <a:off x="6743700" y="4541838"/>
            <a:ext cx="1588" cy="103187"/>
          </a:xfrm>
          <a:prstGeom prst="line">
            <a:avLst/>
          </a:prstGeom>
          <a:noFill/>
          <a:ln w="0">
            <a:solidFill>
              <a:srgbClr val="FFFFFF"/>
            </a:solidFill>
            <a:round/>
            <a:headEnd/>
            <a:tailEnd/>
          </a:ln>
        </p:spPr>
        <p:txBody>
          <a:bodyPr/>
          <a:lstStyle/>
          <a:p>
            <a:endParaRPr lang="nl-NL"/>
          </a:p>
        </p:txBody>
      </p:sp>
      <p:sp>
        <p:nvSpPr>
          <p:cNvPr id="2201641" name="Line 47"/>
          <p:cNvSpPr>
            <a:spLocks noChangeShapeType="1"/>
          </p:cNvSpPr>
          <p:nvPr/>
        </p:nvSpPr>
        <p:spPr bwMode="auto">
          <a:xfrm flipV="1">
            <a:off x="7000875" y="4541838"/>
            <a:ext cx="1588" cy="103187"/>
          </a:xfrm>
          <a:prstGeom prst="line">
            <a:avLst/>
          </a:prstGeom>
          <a:noFill/>
          <a:ln w="0">
            <a:solidFill>
              <a:srgbClr val="FFFFFF"/>
            </a:solidFill>
            <a:round/>
            <a:headEnd/>
            <a:tailEnd/>
          </a:ln>
        </p:spPr>
        <p:txBody>
          <a:bodyPr/>
          <a:lstStyle/>
          <a:p>
            <a:endParaRPr lang="nl-NL"/>
          </a:p>
        </p:txBody>
      </p:sp>
      <p:sp>
        <p:nvSpPr>
          <p:cNvPr id="2201642" name="Line 48"/>
          <p:cNvSpPr>
            <a:spLocks noChangeShapeType="1"/>
          </p:cNvSpPr>
          <p:nvPr/>
        </p:nvSpPr>
        <p:spPr bwMode="auto">
          <a:xfrm flipV="1">
            <a:off x="7245350" y="4541838"/>
            <a:ext cx="1588" cy="103187"/>
          </a:xfrm>
          <a:prstGeom prst="line">
            <a:avLst/>
          </a:prstGeom>
          <a:noFill/>
          <a:ln w="0">
            <a:solidFill>
              <a:srgbClr val="FFFFFF"/>
            </a:solidFill>
            <a:round/>
            <a:headEnd/>
            <a:tailEnd/>
          </a:ln>
        </p:spPr>
        <p:txBody>
          <a:bodyPr/>
          <a:lstStyle/>
          <a:p>
            <a:endParaRPr lang="nl-NL"/>
          </a:p>
        </p:txBody>
      </p:sp>
      <p:sp>
        <p:nvSpPr>
          <p:cNvPr id="2201643" name="Line 49"/>
          <p:cNvSpPr>
            <a:spLocks noChangeShapeType="1"/>
          </p:cNvSpPr>
          <p:nvPr/>
        </p:nvSpPr>
        <p:spPr bwMode="auto">
          <a:xfrm flipV="1">
            <a:off x="7491413" y="4541838"/>
            <a:ext cx="1587" cy="103187"/>
          </a:xfrm>
          <a:prstGeom prst="line">
            <a:avLst/>
          </a:prstGeom>
          <a:noFill/>
          <a:ln w="0">
            <a:solidFill>
              <a:srgbClr val="FFFFFF"/>
            </a:solidFill>
            <a:round/>
            <a:headEnd/>
            <a:tailEnd/>
          </a:ln>
        </p:spPr>
        <p:txBody>
          <a:bodyPr/>
          <a:lstStyle/>
          <a:p>
            <a:endParaRPr lang="nl-NL"/>
          </a:p>
        </p:txBody>
      </p:sp>
      <p:sp>
        <p:nvSpPr>
          <p:cNvPr id="2201644" name="Line 50"/>
          <p:cNvSpPr>
            <a:spLocks noChangeShapeType="1"/>
          </p:cNvSpPr>
          <p:nvPr/>
        </p:nvSpPr>
        <p:spPr bwMode="auto">
          <a:xfrm flipV="1">
            <a:off x="7737475" y="4541838"/>
            <a:ext cx="1588" cy="103187"/>
          </a:xfrm>
          <a:prstGeom prst="line">
            <a:avLst/>
          </a:prstGeom>
          <a:noFill/>
          <a:ln w="0">
            <a:solidFill>
              <a:srgbClr val="FFFFFF"/>
            </a:solidFill>
            <a:round/>
            <a:headEnd/>
            <a:tailEnd/>
          </a:ln>
        </p:spPr>
        <p:txBody>
          <a:bodyPr/>
          <a:lstStyle/>
          <a:p>
            <a:endParaRPr lang="nl-NL"/>
          </a:p>
        </p:txBody>
      </p:sp>
      <p:sp>
        <p:nvSpPr>
          <p:cNvPr id="2201645" name="Line 51"/>
          <p:cNvSpPr>
            <a:spLocks noChangeShapeType="1"/>
          </p:cNvSpPr>
          <p:nvPr/>
        </p:nvSpPr>
        <p:spPr bwMode="auto">
          <a:xfrm flipH="1" flipV="1">
            <a:off x="7924800" y="4572000"/>
            <a:ext cx="58738" cy="73025"/>
          </a:xfrm>
          <a:prstGeom prst="line">
            <a:avLst/>
          </a:prstGeom>
          <a:noFill/>
          <a:ln w="0">
            <a:solidFill>
              <a:srgbClr val="FFFFFF"/>
            </a:solidFill>
            <a:round/>
            <a:headEnd/>
            <a:tailEnd/>
          </a:ln>
        </p:spPr>
        <p:txBody>
          <a:bodyPr/>
          <a:lstStyle/>
          <a:p>
            <a:endParaRPr lang="nl-NL"/>
          </a:p>
        </p:txBody>
      </p:sp>
      <p:sp>
        <p:nvSpPr>
          <p:cNvPr id="2201646" name="Rectangle 52"/>
          <p:cNvSpPr>
            <a:spLocks noChangeArrowheads="1"/>
          </p:cNvSpPr>
          <p:nvPr/>
        </p:nvSpPr>
        <p:spPr bwMode="auto">
          <a:xfrm>
            <a:off x="5867400" y="4670425"/>
            <a:ext cx="344488"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0.6 </a:t>
            </a:r>
            <a:endParaRPr lang="en-US" sz="2400" b="0">
              <a:solidFill>
                <a:srgbClr val="FFFFFF"/>
              </a:solidFill>
              <a:cs typeface="Arial" pitchFamily="34" charset="0"/>
            </a:endParaRPr>
          </a:p>
        </p:txBody>
      </p:sp>
      <p:sp>
        <p:nvSpPr>
          <p:cNvPr id="2201647" name="Rectangle 53"/>
          <p:cNvSpPr>
            <a:spLocks noChangeArrowheads="1"/>
          </p:cNvSpPr>
          <p:nvPr/>
        </p:nvSpPr>
        <p:spPr bwMode="auto">
          <a:xfrm>
            <a:off x="6359525" y="4670425"/>
            <a:ext cx="344488"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0.8 </a:t>
            </a:r>
            <a:endParaRPr lang="en-US" sz="2400" b="0">
              <a:solidFill>
                <a:srgbClr val="FFFFFF"/>
              </a:solidFill>
              <a:cs typeface="Arial" pitchFamily="34" charset="0"/>
            </a:endParaRPr>
          </a:p>
        </p:txBody>
      </p:sp>
      <p:sp>
        <p:nvSpPr>
          <p:cNvPr id="2201648" name="Rectangle 54"/>
          <p:cNvSpPr>
            <a:spLocks noChangeArrowheads="1"/>
          </p:cNvSpPr>
          <p:nvPr/>
        </p:nvSpPr>
        <p:spPr bwMode="auto">
          <a:xfrm>
            <a:off x="6861175" y="4670425"/>
            <a:ext cx="344488"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1.0 </a:t>
            </a:r>
            <a:endParaRPr lang="en-US" sz="2400" b="0">
              <a:solidFill>
                <a:srgbClr val="FFFFFF"/>
              </a:solidFill>
              <a:cs typeface="Arial" pitchFamily="34" charset="0"/>
            </a:endParaRPr>
          </a:p>
        </p:txBody>
      </p:sp>
      <p:sp>
        <p:nvSpPr>
          <p:cNvPr id="2201649" name="Rectangle 55"/>
          <p:cNvSpPr>
            <a:spLocks noChangeArrowheads="1"/>
          </p:cNvSpPr>
          <p:nvPr/>
        </p:nvSpPr>
        <p:spPr bwMode="auto">
          <a:xfrm>
            <a:off x="7353300" y="4670425"/>
            <a:ext cx="344488"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1.2 </a:t>
            </a:r>
            <a:endParaRPr lang="en-US" sz="2400" b="0">
              <a:solidFill>
                <a:srgbClr val="FFFFFF"/>
              </a:solidFill>
              <a:cs typeface="Arial" pitchFamily="34" charset="0"/>
            </a:endParaRPr>
          </a:p>
        </p:txBody>
      </p:sp>
      <p:sp>
        <p:nvSpPr>
          <p:cNvPr id="2201650" name="Rectangle 56"/>
          <p:cNvSpPr>
            <a:spLocks noChangeArrowheads="1"/>
          </p:cNvSpPr>
          <p:nvPr/>
        </p:nvSpPr>
        <p:spPr bwMode="auto">
          <a:xfrm>
            <a:off x="7843838" y="4670425"/>
            <a:ext cx="344487" cy="274638"/>
          </a:xfrm>
          <a:prstGeom prst="rect">
            <a:avLst/>
          </a:prstGeom>
          <a:noFill/>
          <a:ln w="9525">
            <a:noFill/>
            <a:miter lim="800000"/>
            <a:headEnd/>
            <a:tailEnd/>
          </a:ln>
        </p:spPr>
        <p:txBody>
          <a:bodyPr wrap="none" lIns="0" tIns="0" rIns="0" bIns="0">
            <a:spAutoFit/>
          </a:bodyPr>
          <a:lstStyle/>
          <a:p>
            <a:pPr eaLnBrk="1" hangingPunct="1"/>
            <a:r>
              <a:rPr lang="en-US" sz="1800">
                <a:solidFill>
                  <a:srgbClr val="FFFFFF"/>
                </a:solidFill>
                <a:latin typeface="Calibri" pitchFamily="34" charset="0"/>
                <a:cs typeface="Arial" pitchFamily="34" charset="0"/>
              </a:rPr>
              <a:t>1.4 </a:t>
            </a:r>
            <a:endParaRPr lang="en-US" sz="2400" b="0">
              <a:solidFill>
                <a:srgbClr val="FFFFFF"/>
              </a:solidFill>
              <a:cs typeface="Arial" pitchFamily="34" charset="0"/>
            </a:endParaRPr>
          </a:p>
        </p:txBody>
      </p:sp>
      <p:sp>
        <p:nvSpPr>
          <p:cNvPr id="58" name="Title 1"/>
          <p:cNvSpPr txBox="1">
            <a:spLocks/>
          </p:cNvSpPr>
          <p:nvPr/>
        </p:nvSpPr>
        <p:spPr bwMode="auto">
          <a:xfrm>
            <a:off x="0" y="0"/>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r>
              <a:rPr lang="en-GB" sz="2800" i="1">
                <a:solidFill>
                  <a:schemeClr val="tx2"/>
                </a:solidFill>
                <a:latin typeface="Arial" pitchFamily="34" charset="0"/>
              </a:rPr>
              <a:t>SHARP: Major Atherosclerotic Events</a:t>
            </a:r>
          </a:p>
          <a:p>
            <a:pPr algn="ctr">
              <a:tabLst>
                <a:tab pos="3584575" algn="l"/>
              </a:tabLst>
            </a:pPr>
            <a:r>
              <a:rPr lang="en-GB" sz="2800" i="1">
                <a:solidFill>
                  <a:schemeClr val="tx2"/>
                </a:solidFill>
                <a:latin typeface="Arial" pitchFamily="34" charset="0"/>
              </a:rPr>
              <a:t>by renal status at randomization</a:t>
            </a:r>
          </a:p>
        </p:txBody>
      </p:sp>
      <p:cxnSp>
        <p:nvCxnSpPr>
          <p:cNvPr id="63" name="Straight Connector 62"/>
          <p:cNvCxnSpPr/>
          <p:nvPr/>
        </p:nvCxnSpPr>
        <p:spPr>
          <a:xfrm rot="5400000" flipH="1" flipV="1">
            <a:off x="6107112" y="3206751"/>
            <a:ext cx="982663" cy="47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60375" y="4416425"/>
            <a:ext cx="4111625" cy="647700"/>
          </a:xfrm>
          <a:prstGeom prst="rect">
            <a:avLst/>
          </a:prstGeom>
          <a:noFill/>
        </p:spPr>
        <p:txBody>
          <a:bodyPr>
            <a:spAutoFit/>
          </a:bodyPr>
          <a:lstStyle/>
          <a:p>
            <a:pPr algn="ctr" eaLnBrk="1" hangingPunct="1">
              <a:defRPr/>
            </a:pPr>
            <a:r>
              <a:rPr lang="en-GB" sz="1800" b="0" dirty="0">
                <a:solidFill>
                  <a:schemeClr val="tx1"/>
                </a:solidFill>
                <a:latin typeface="+mn-lt"/>
              </a:rPr>
              <a:t>No significant heterogeneity between non-dialysis and dialysis patients</a:t>
            </a:r>
            <a:r>
              <a:rPr lang="en-GB" sz="1800" b="0" dirty="0">
                <a:solidFill>
                  <a:schemeClr val="tx1"/>
                </a:solidFill>
                <a:latin typeface="+mn-lt"/>
                <a:cs typeface="Arial" pitchFamily="34" charset="0"/>
              </a:rPr>
              <a:t> (p=0.25)</a:t>
            </a:r>
            <a:endParaRPr lang="en-GB" sz="1800" b="0" dirty="0">
              <a:solidFill>
                <a:schemeClr val="tx1"/>
              </a:solidFill>
              <a:latin typeface="+mn-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jdelijke aanduiding voor dianummer 1"/>
          <p:cNvSpPr>
            <a:spLocks noGrp="1"/>
          </p:cNvSpPr>
          <p:nvPr>
            <p:ph type="sldNum" sz="quarter" idx="10"/>
          </p:nvPr>
        </p:nvSpPr>
        <p:spPr/>
        <p:txBody>
          <a:bodyPr/>
          <a:lstStyle/>
          <a:p>
            <a:fld id="{59909226-56AC-4587-A4AC-88CABFDB1FFB}" type="slidenum">
              <a:rPr lang="en-US"/>
              <a:pPr/>
              <a:t>25</a:t>
            </a:fld>
            <a:endParaRPr lang="en-US"/>
          </a:p>
        </p:txBody>
      </p:sp>
      <p:sp>
        <p:nvSpPr>
          <p:cNvPr id="2202626"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sz="1800" b="0">
              <a:solidFill>
                <a:schemeClr val="tx1"/>
              </a:solidFill>
            </a:endParaRPr>
          </a:p>
        </p:txBody>
      </p:sp>
      <p:sp>
        <p:nvSpPr>
          <p:cNvPr id="2202627" name="Rectangle 6"/>
          <p:cNvSpPr>
            <a:spLocks noChangeArrowheads="1"/>
          </p:cNvSpPr>
          <p:nvPr/>
        </p:nvSpPr>
        <p:spPr bwMode="auto">
          <a:xfrm>
            <a:off x="1470025" y="220663"/>
            <a:ext cx="5678488" cy="427037"/>
          </a:xfrm>
          <a:prstGeom prst="rect">
            <a:avLst/>
          </a:prstGeom>
          <a:noFill/>
          <a:ln w="9525">
            <a:noFill/>
            <a:miter lim="800000"/>
            <a:headEnd/>
            <a:tailEnd/>
          </a:ln>
        </p:spPr>
        <p:txBody>
          <a:bodyPr wrap="none" lIns="0" tIns="0" rIns="0" bIns="0">
            <a:spAutoFit/>
          </a:bodyPr>
          <a:lstStyle/>
          <a:p>
            <a:pPr eaLnBrk="1" hangingPunct="1"/>
            <a:r>
              <a:rPr lang="en-US" sz="2800" i="1">
                <a:solidFill>
                  <a:schemeClr val="tx2"/>
                </a:solidFill>
                <a:cs typeface="Arial" pitchFamily="34" charset="0"/>
              </a:rPr>
              <a:t>SHARP: Cause-specific mortality </a:t>
            </a:r>
          </a:p>
        </p:txBody>
      </p:sp>
      <p:sp>
        <p:nvSpPr>
          <p:cNvPr id="2202628" name="Rectangle 7"/>
          <p:cNvSpPr>
            <a:spLocks noChangeArrowheads="1"/>
          </p:cNvSpPr>
          <p:nvPr/>
        </p:nvSpPr>
        <p:spPr bwMode="auto">
          <a:xfrm>
            <a:off x="4510088" y="327025"/>
            <a:ext cx="384175" cy="579438"/>
          </a:xfrm>
          <a:prstGeom prst="rect">
            <a:avLst/>
          </a:prstGeom>
          <a:noFill/>
          <a:ln w="9525">
            <a:noFill/>
            <a:miter lim="800000"/>
            <a:headEnd/>
            <a:tailEnd/>
          </a:ln>
        </p:spPr>
        <p:txBody>
          <a:bodyPr wrap="none" lIns="0" tIns="0" rIns="0" bIns="0">
            <a:spAutoFit/>
          </a:bodyPr>
          <a:lstStyle/>
          <a:p>
            <a:pPr eaLnBrk="1" hangingPunct="1"/>
            <a:r>
              <a:rPr lang="en-US" sz="3100" b="0">
                <a:solidFill>
                  <a:srgbClr val="993366"/>
                </a:solidFill>
                <a:latin typeface="Calibri" pitchFamily="34" charset="0"/>
                <a:cs typeface="Arial" pitchFamily="34" charset="0"/>
              </a:rPr>
              <a:t>  </a:t>
            </a:r>
            <a:endParaRPr lang="en-US" sz="1800" b="0">
              <a:solidFill>
                <a:schemeClr val="tx1"/>
              </a:solidFill>
              <a:cs typeface="Arial" pitchFamily="34" charset="0"/>
            </a:endParaRPr>
          </a:p>
        </p:txBody>
      </p:sp>
      <p:sp>
        <p:nvSpPr>
          <p:cNvPr id="2202629" name="Rectangle 8"/>
          <p:cNvSpPr>
            <a:spLocks noChangeArrowheads="1"/>
          </p:cNvSpPr>
          <p:nvPr/>
        </p:nvSpPr>
        <p:spPr bwMode="auto">
          <a:xfrm>
            <a:off x="4264025" y="1176338"/>
            <a:ext cx="98425"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  </a:t>
            </a:r>
            <a:endParaRPr lang="en-US" sz="1800" b="0">
              <a:solidFill>
                <a:srgbClr val="FFFFFF"/>
              </a:solidFill>
              <a:cs typeface="Arial" pitchFamily="34" charset="0"/>
            </a:endParaRPr>
          </a:p>
        </p:txBody>
      </p:sp>
      <p:sp>
        <p:nvSpPr>
          <p:cNvPr id="2202630" name="Rectangle 9"/>
          <p:cNvSpPr>
            <a:spLocks noChangeArrowheads="1"/>
          </p:cNvSpPr>
          <p:nvPr/>
        </p:nvSpPr>
        <p:spPr bwMode="auto">
          <a:xfrm>
            <a:off x="6153150" y="1443038"/>
            <a:ext cx="1651000"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Risk ratio &amp; 95% CI</a:t>
            </a:r>
            <a:endParaRPr lang="en-US" sz="1800" b="0">
              <a:solidFill>
                <a:srgbClr val="FFFFFF"/>
              </a:solidFill>
              <a:cs typeface="Arial" pitchFamily="34" charset="0"/>
            </a:endParaRPr>
          </a:p>
        </p:txBody>
      </p:sp>
      <p:sp>
        <p:nvSpPr>
          <p:cNvPr id="2202631" name="Rectangle 10"/>
          <p:cNvSpPr>
            <a:spLocks noChangeArrowheads="1"/>
          </p:cNvSpPr>
          <p:nvPr/>
        </p:nvSpPr>
        <p:spPr bwMode="auto">
          <a:xfrm>
            <a:off x="458788" y="1439863"/>
            <a:ext cx="495300"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Event</a:t>
            </a:r>
            <a:endParaRPr lang="en-US" sz="1800" b="0">
              <a:solidFill>
                <a:srgbClr val="FFFFFF"/>
              </a:solidFill>
              <a:cs typeface="Arial" pitchFamily="34" charset="0"/>
            </a:endParaRPr>
          </a:p>
        </p:txBody>
      </p:sp>
      <p:sp>
        <p:nvSpPr>
          <p:cNvPr id="2202632" name="Rectangle 11"/>
          <p:cNvSpPr>
            <a:spLocks noChangeArrowheads="1"/>
          </p:cNvSpPr>
          <p:nvPr/>
        </p:nvSpPr>
        <p:spPr bwMode="auto">
          <a:xfrm>
            <a:off x="4541838" y="1439863"/>
            <a:ext cx="690562"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Placebo</a:t>
            </a:r>
            <a:endParaRPr lang="en-US" sz="1800" b="0">
              <a:solidFill>
                <a:srgbClr val="FFFFFF"/>
              </a:solidFill>
              <a:cs typeface="Arial" pitchFamily="34" charset="0"/>
            </a:endParaRPr>
          </a:p>
        </p:txBody>
      </p:sp>
      <p:sp>
        <p:nvSpPr>
          <p:cNvPr id="2202633" name="Rectangle 12"/>
          <p:cNvSpPr>
            <a:spLocks noChangeArrowheads="1"/>
          </p:cNvSpPr>
          <p:nvPr/>
        </p:nvSpPr>
        <p:spPr bwMode="auto">
          <a:xfrm>
            <a:off x="3344863" y="1439863"/>
            <a:ext cx="785812"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Eze/simv</a:t>
            </a:r>
            <a:endParaRPr lang="en-US" sz="1800" b="0">
              <a:solidFill>
                <a:srgbClr val="FFFFFF"/>
              </a:solidFill>
              <a:cs typeface="Arial" pitchFamily="34" charset="0"/>
            </a:endParaRPr>
          </a:p>
        </p:txBody>
      </p:sp>
      <p:sp>
        <p:nvSpPr>
          <p:cNvPr id="2202634" name="Rectangle 13"/>
          <p:cNvSpPr>
            <a:spLocks noChangeArrowheads="1"/>
          </p:cNvSpPr>
          <p:nvPr/>
        </p:nvSpPr>
        <p:spPr bwMode="auto">
          <a:xfrm>
            <a:off x="5181600" y="6629400"/>
            <a:ext cx="1720850" cy="212725"/>
          </a:xfrm>
          <a:prstGeom prst="rect">
            <a:avLst/>
          </a:prstGeom>
          <a:noFill/>
          <a:ln w="9525">
            <a:noFill/>
            <a:miter lim="800000"/>
            <a:headEnd/>
            <a:tailEnd/>
          </a:ln>
        </p:spPr>
        <p:txBody>
          <a:bodyPr lIns="0" tIns="0" rIns="0" bIns="0">
            <a:spAutoFit/>
          </a:bodyPr>
          <a:lstStyle/>
          <a:p>
            <a:pPr algn="ctr" eaLnBrk="1" hangingPunct="1"/>
            <a:r>
              <a:rPr lang="en-US" sz="1400" b="0">
                <a:solidFill>
                  <a:srgbClr val="FFFFFF"/>
                </a:solidFill>
                <a:latin typeface="Calibri" pitchFamily="34" charset="0"/>
                <a:cs typeface="Arial" pitchFamily="34" charset="0"/>
              </a:rPr>
              <a:t>Eze/simv better</a:t>
            </a:r>
            <a:endParaRPr lang="en-US" sz="1400" b="0">
              <a:solidFill>
                <a:srgbClr val="FFFFFF"/>
              </a:solidFill>
              <a:cs typeface="Arial" pitchFamily="34" charset="0"/>
            </a:endParaRPr>
          </a:p>
        </p:txBody>
      </p:sp>
      <p:sp>
        <p:nvSpPr>
          <p:cNvPr id="2202635" name="Rectangle 14"/>
          <p:cNvSpPr>
            <a:spLocks noChangeArrowheads="1"/>
          </p:cNvSpPr>
          <p:nvPr/>
        </p:nvSpPr>
        <p:spPr bwMode="auto">
          <a:xfrm>
            <a:off x="7010400" y="6645275"/>
            <a:ext cx="1676400" cy="212725"/>
          </a:xfrm>
          <a:prstGeom prst="rect">
            <a:avLst/>
          </a:prstGeom>
          <a:noFill/>
          <a:ln w="9525">
            <a:noFill/>
            <a:miter lim="800000"/>
            <a:headEnd/>
            <a:tailEnd/>
          </a:ln>
        </p:spPr>
        <p:txBody>
          <a:bodyPr lIns="0" tIns="0" rIns="0" bIns="0">
            <a:spAutoFit/>
          </a:bodyPr>
          <a:lstStyle/>
          <a:p>
            <a:pPr algn="ctr" eaLnBrk="1" hangingPunct="1"/>
            <a:r>
              <a:rPr lang="en-US" sz="1400" b="0">
                <a:solidFill>
                  <a:srgbClr val="FFFFFF"/>
                </a:solidFill>
                <a:latin typeface="Calibri" pitchFamily="34" charset="0"/>
                <a:cs typeface="Arial" pitchFamily="34" charset="0"/>
              </a:rPr>
              <a:t>Placebo better</a:t>
            </a:r>
            <a:endParaRPr lang="en-US" sz="1400" b="0">
              <a:solidFill>
                <a:srgbClr val="FFFFFF"/>
              </a:solidFill>
              <a:cs typeface="Arial" pitchFamily="34" charset="0"/>
            </a:endParaRPr>
          </a:p>
        </p:txBody>
      </p:sp>
      <p:sp>
        <p:nvSpPr>
          <p:cNvPr id="2202636" name="Rectangle 15"/>
          <p:cNvSpPr>
            <a:spLocks noChangeArrowheads="1"/>
          </p:cNvSpPr>
          <p:nvPr/>
        </p:nvSpPr>
        <p:spPr bwMode="auto">
          <a:xfrm>
            <a:off x="4498975" y="1693863"/>
            <a:ext cx="788988"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(n=4620)</a:t>
            </a:r>
            <a:endParaRPr lang="en-US" sz="1800" b="0">
              <a:solidFill>
                <a:srgbClr val="FFFFFF"/>
              </a:solidFill>
              <a:cs typeface="Arial" pitchFamily="34" charset="0"/>
            </a:endParaRPr>
          </a:p>
        </p:txBody>
      </p:sp>
      <p:sp>
        <p:nvSpPr>
          <p:cNvPr id="2202637" name="Rectangle 16"/>
          <p:cNvSpPr>
            <a:spLocks noChangeArrowheads="1"/>
          </p:cNvSpPr>
          <p:nvPr/>
        </p:nvSpPr>
        <p:spPr bwMode="auto">
          <a:xfrm>
            <a:off x="3355975" y="1693863"/>
            <a:ext cx="788988" cy="258762"/>
          </a:xfrm>
          <a:prstGeom prst="rect">
            <a:avLst/>
          </a:prstGeom>
          <a:noFill/>
          <a:ln w="9525">
            <a:noFill/>
            <a:miter lim="800000"/>
            <a:headEnd/>
            <a:tailEnd/>
          </a:ln>
        </p:spPr>
        <p:txBody>
          <a:bodyPr wrap="none" lIns="0" tIns="0" rIns="0" bIns="0">
            <a:spAutoFit/>
          </a:bodyPr>
          <a:lstStyle/>
          <a:p>
            <a:pPr eaLnBrk="1" hangingPunct="1"/>
            <a:r>
              <a:rPr lang="en-US" sz="1700" b="0">
                <a:solidFill>
                  <a:srgbClr val="FFFFFF"/>
                </a:solidFill>
                <a:latin typeface="Calibri" pitchFamily="34" charset="0"/>
                <a:cs typeface="Arial" pitchFamily="34" charset="0"/>
              </a:rPr>
              <a:t>(n=4650)</a:t>
            </a:r>
            <a:endParaRPr lang="en-US" sz="1800" b="0">
              <a:solidFill>
                <a:srgbClr val="FFFFFF"/>
              </a:solidFill>
              <a:cs typeface="Arial" pitchFamily="34" charset="0"/>
            </a:endParaRPr>
          </a:p>
        </p:txBody>
      </p:sp>
      <p:sp>
        <p:nvSpPr>
          <p:cNvPr id="2202638" name="Rectangle 17"/>
          <p:cNvSpPr>
            <a:spLocks noChangeArrowheads="1"/>
          </p:cNvSpPr>
          <p:nvPr/>
        </p:nvSpPr>
        <p:spPr bwMode="auto">
          <a:xfrm>
            <a:off x="458788" y="2125663"/>
            <a:ext cx="7064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Coronary </a:t>
            </a:r>
            <a:endParaRPr lang="en-US" sz="1800" b="0">
              <a:solidFill>
                <a:srgbClr val="FFFFFF"/>
              </a:solidFill>
              <a:cs typeface="Arial" pitchFamily="34" charset="0"/>
            </a:endParaRPr>
          </a:p>
        </p:txBody>
      </p:sp>
      <p:sp>
        <p:nvSpPr>
          <p:cNvPr id="2202639" name="Rectangle 18"/>
          <p:cNvSpPr>
            <a:spLocks noChangeArrowheads="1"/>
          </p:cNvSpPr>
          <p:nvPr/>
        </p:nvSpPr>
        <p:spPr bwMode="auto">
          <a:xfrm>
            <a:off x="3398838" y="2125663"/>
            <a:ext cx="2206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91 </a:t>
            </a:r>
            <a:endParaRPr lang="en-US" sz="1800" b="0">
              <a:solidFill>
                <a:srgbClr val="FFFFFF"/>
              </a:solidFill>
              <a:cs typeface="Arial" pitchFamily="34" charset="0"/>
            </a:endParaRPr>
          </a:p>
        </p:txBody>
      </p:sp>
      <p:sp>
        <p:nvSpPr>
          <p:cNvPr id="2202640" name="Rectangle 19"/>
          <p:cNvSpPr>
            <a:spLocks noChangeArrowheads="1"/>
          </p:cNvSpPr>
          <p:nvPr/>
        </p:nvSpPr>
        <p:spPr bwMode="auto">
          <a:xfrm>
            <a:off x="3805238" y="2125663"/>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(2.0%) </a:t>
            </a:r>
            <a:endParaRPr lang="en-US" sz="1800" b="0">
              <a:solidFill>
                <a:srgbClr val="FFFFFF"/>
              </a:solidFill>
              <a:cs typeface="Arial" pitchFamily="34" charset="0"/>
            </a:endParaRPr>
          </a:p>
        </p:txBody>
      </p:sp>
      <p:sp>
        <p:nvSpPr>
          <p:cNvPr id="2202641" name="Rectangle 20"/>
          <p:cNvSpPr>
            <a:spLocks noChangeArrowheads="1"/>
          </p:cNvSpPr>
          <p:nvPr/>
        </p:nvSpPr>
        <p:spPr bwMode="auto">
          <a:xfrm>
            <a:off x="4552950" y="2125663"/>
            <a:ext cx="2206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90 </a:t>
            </a:r>
            <a:endParaRPr lang="en-US" sz="1800" b="0">
              <a:solidFill>
                <a:srgbClr val="FFFFFF"/>
              </a:solidFill>
              <a:cs typeface="Arial" pitchFamily="34" charset="0"/>
            </a:endParaRPr>
          </a:p>
        </p:txBody>
      </p:sp>
      <p:sp>
        <p:nvSpPr>
          <p:cNvPr id="2202642" name="Rectangle 21"/>
          <p:cNvSpPr>
            <a:spLocks noChangeArrowheads="1"/>
          </p:cNvSpPr>
          <p:nvPr/>
        </p:nvSpPr>
        <p:spPr bwMode="auto">
          <a:xfrm>
            <a:off x="4948238" y="2125663"/>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(1.9%) </a:t>
            </a:r>
            <a:endParaRPr lang="en-US" sz="1800" b="0">
              <a:solidFill>
                <a:srgbClr val="FFFFFF"/>
              </a:solidFill>
              <a:cs typeface="Arial" pitchFamily="34" charset="0"/>
            </a:endParaRPr>
          </a:p>
        </p:txBody>
      </p:sp>
      <p:sp>
        <p:nvSpPr>
          <p:cNvPr id="2202643" name="Rectangle 22"/>
          <p:cNvSpPr>
            <a:spLocks noChangeArrowheads="1"/>
          </p:cNvSpPr>
          <p:nvPr/>
        </p:nvSpPr>
        <p:spPr bwMode="auto">
          <a:xfrm>
            <a:off x="6967538" y="2220913"/>
            <a:ext cx="85725" cy="84137"/>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44" name="Line 23"/>
          <p:cNvSpPr>
            <a:spLocks noChangeShapeType="1"/>
          </p:cNvSpPr>
          <p:nvPr/>
        </p:nvSpPr>
        <p:spPr bwMode="auto">
          <a:xfrm>
            <a:off x="6380163" y="2262188"/>
            <a:ext cx="1474787" cy="1587"/>
          </a:xfrm>
          <a:prstGeom prst="line">
            <a:avLst/>
          </a:prstGeom>
          <a:noFill/>
          <a:ln w="0">
            <a:solidFill>
              <a:srgbClr val="FFFFFF"/>
            </a:solidFill>
            <a:round/>
            <a:headEnd/>
            <a:tailEnd/>
          </a:ln>
        </p:spPr>
        <p:txBody>
          <a:bodyPr/>
          <a:lstStyle/>
          <a:p>
            <a:endParaRPr lang="nl-NL"/>
          </a:p>
        </p:txBody>
      </p:sp>
      <p:sp>
        <p:nvSpPr>
          <p:cNvPr id="2202645" name="Rectangle 24"/>
          <p:cNvSpPr>
            <a:spLocks noChangeArrowheads="1"/>
          </p:cNvSpPr>
          <p:nvPr/>
        </p:nvSpPr>
        <p:spPr bwMode="auto">
          <a:xfrm>
            <a:off x="458788" y="2379663"/>
            <a:ext cx="1019175"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Other cardiac </a:t>
            </a:r>
            <a:endParaRPr lang="en-US" sz="1800" b="0">
              <a:solidFill>
                <a:srgbClr val="FFFFFF"/>
              </a:solidFill>
              <a:cs typeface="Arial" pitchFamily="34" charset="0"/>
            </a:endParaRPr>
          </a:p>
        </p:txBody>
      </p:sp>
      <p:sp>
        <p:nvSpPr>
          <p:cNvPr id="2202646" name="Rectangle 25"/>
          <p:cNvSpPr>
            <a:spLocks noChangeArrowheads="1"/>
          </p:cNvSpPr>
          <p:nvPr/>
        </p:nvSpPr>
        <p:spPr bwMode="auto">
          <a:xfrm>
            <a:off x="3302000" y="2379663"/>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162 </a:t>
            </a:r>
            <a:endParaRPr lang="en-US" sz="1800" b="0">
              <a:solidFill>
                <a:srgbClr val="FFFFFF"/>
              </a:solidFill>
              <a:cs typeface="Arial" pitchFamily="34" charset="0"/>
            </a:endParaRPr>
          </a:p>
        </p:txBody>
      </p:sp>
      <p:sp>
        <p:nvSpPr>
          <p:cNvPr id="2202647" name="Rectangle 26"/>
          <p:cNvSpPr>
            <a:spLocks noChangeArrowheads="1"/>
          </p:cNvSpPr>
          <p:nvPr/>
        </p:nvSpPr>
        <p:spPr bwMode="auto">
          <a:xfrm>
            <a:off x="3805238" y="2379663"/>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(3.5%) </a:t>
            </a:r>
            <a:endParaRPr lang="en-US" sz="1800" b="0">
              <a:solidFill>
                <a:srgbClr val="FFFFFF"/>
              </a:solidFill>
              <a:cs typeface="Arial" pitchFamily="34" charset="0"/>
            </a:endParaRPr>
          </a:p>
        </p:txBody>
      </p:sp>
      <p:sp>
        <p:nvSpPr>
          <p:cNvPr id="2202648" name="Rectangle 27"/>
          <p:cNvSpPr>
            <a:spLocks noChangeArrowheads="1"/>
          </p:cNvSpPr>
          <p:nvPr/>
        </p:nvSpPr>
        <p:spPr bwMode="auto">
          <a:xfrm>
            <a:off x="4456113" y="2379663"/>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182 </a:t>
            </a:r>
            <a:endParaRPr lang="en-US" sz="1800" b="0">
              <a:solidFill>
                <a:srgbClr val="FFFFFF"/>
              </a:solidFill>
              <a:cs typeface="Arial" pitchFamily="34" charset="0"/>
            </a:endParaRPr>
          </a:p>
        </p:txBody>
      </p:sp>
      <p:sp>
        <p:nvSpPr>
          <p:cNvPr id="2202649" name="Rectangle 28"/>
          <p:cNvSpPr>
            <a:spLocks noChangeArrowheads="1"/>
          </p:cNvSpPr>
          <p:nvPr/>
        </p:nvSpPr>
        <p:spPr bwMode="auto">
          <a:xfrm>
            <a:off x="4948238" y="2379663"/>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(3.9%) </a:t>
            </a:r>
            <a:endParaRPr lang="en-US" sz="1800" b="0">
              <a:solidFill>
                <a:srgbClr val="FFFFFF"/>
              </a:solidFill>
              <a:cs typeface="Arial" pitchFamily="34" charset="0"/>
            </a:endParaRPr>
          </a:p>
        </p:txBody>
      </p:sp>
      <p:sp>
        <p:nvSpPr>
          <p:cNvPr id="2202650" name="Rectangle 29"/>
          <p:cNvSpPr>
            <a:spLocks noChangeArrowheads="1"/>
          </p:cNvSpPr>
          <p:nvPr/>
        </p:nvSpPr>
        <p:spPr bwMode="auto">
          <a:xfrm>
            <a:off x="6657975" y="2452688"/>
            <a:ext cx="117475" cy="115887"/>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51" name="Line 30"/>
          <p:cNvSpPr>
            <a:spLocks noChangeShapeType="1"/>
          </p:cNvSpPr>
          <p:nvPr/>
        </p:nvSpPr>
        <p:spPr bwMode="auto">
          <a:xfrm>
            <a:off x="6294438" y="2505075"/>
            <a:ext cx="941387" cy="1588"/>
          </a:xfrm>
          <a:prstGeom prst="line">
            <a:avLst/>
          </a:prstGeom>
          <a:noFill/>
          <a:ln w="0">
            <a:solidFill>
              <a:srgbClr val="FFFFFF"/>
            </a:solidFill>
            <a:round/>
            <a:headEnd/>
            <a:tailEnd/>
          </a:ln>
        </p:spPr>
        <p:txBody>
          <a:bodyPr/>
          <a:lstStyle/>
          <a:p>
            <a:endParaRPr lang="nl-NL"/>
          </a:p>
        </p:txBody>
      </p:sp>
      <p:sp>
        <p:nvSpPr>
          <p:cNvPr id="2202652" name="Rectangle 31"/>
          <p:cNvSpPr>
            <a:spLocks noChangeArrowheads="1"/>
          </p:cNvSpPr>
          <p:nvPr/>
        </p:nvSpPr>
        <p:spPr bwMode="auto">
          <a:xfrm>
            <a:off x="458788" y="2646363"/>
            <a:ext cx="1608137"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Subtotal: Any cardiac </a:t>
            </a:r>
            <a:endParaRPr lang="en-US" sz="1800" b="0">
              <a:solidFill>
                <a:srgbClr val="FFFFFF"/>
              </a:solidFill>
              <a:cs typeface="Arial" pitchFamily="34" charset="0"/>
            </a:endParaRPr>
          </a:p>
        </p:txBody>
      </p:sp>
      <p:sp>
        <p:nvSpPr>
          <p:cNvPr id="2202653" name="Rectangle 32"/>
          <p:cNvSpPr>
            <a:spLocks noChangeArrowheads="1"/>
          </p:cNvSpPr>
          <p:nvPr/>
        </p:nvSpPr>
        <p:spPr bwMode="auto">
          <a:xfrm>
            <a:off x="3302000" y="264636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253 </a:t>
            </a:r>
            <a:endParaRPr lang="en-US" sz="1800" b="0">
              <a:solidFill>
                <a:srgbClr val="FFFFFF"/>
              </a:solidFill>
              <a:cs typeface="Arial" pitchFamily="34" charset="0"/>
            </a:endParaRPr>
          </a:p>
        </p:txBody>
      </p:sp>
      <p:sp>
        <p:nvSpPr>
          <p:cNvPr id="2202654" name="Rectangle 33"/>
          <p:cNvSpPr>
            <a:spLocks noChangeArrowheads="1"/>
          </p:cNvSpPr>
          <p:nvPr/>
        </p:nvSpPr>
        <p:spPr bwMode="auto">
          <a:xfrm>
            <a:off x="3794125" y="2646363"/>
            <a:ext cx="5095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(5.4%) </a:t>
            </a:r>
            <a:endParaRPr lang="en-US" sz="1800" b="0">
              <a:solidFill>
                <a:srgbClr val="FFFFFF"/>
              </a:solidFill>
              <a:cs typeface="Arial" pitchFamily="34" charset="0"/>
            </a:endParaRPr>
          </a:p>
        </p:txBody>
      </p:sp>
      <p:sp>
        <p:nvSpPr>
          <p:cNvPr id="2202655" name="Rectangle 34"/>
          <p:cNvSpPr>
            <a:spLocks noChangeArrowheads="1"/>
          </p:cNvSpPr>
          <p:nvPr/>
        </p:nvSpPr>
        <p:spPr bwMode="auto">
          <a:xfrm>
            <a:off x="4456113" y="264636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272 </a:t>
            </a:r>
            <a:endParaRPr lang="en-US" sz="1800" b="0">
              <a:solidFill>
                <a:srgbClr val="FFFFFF"/>
              </a:solidFill>
              <a:cs typeface="Arial" pitchFamily="34" charset="0"/>
            </a:endParaRPr>
          </a:p>
        </p:txBody>
      </p:sp>
      <p:sp>
        <p:nvSpPr>
          <p:cNvPr id="2202656" name="Rectangle 35"/>
          <p:cNvSpPr>
            <a:spLocks noChangeArrowheads="1"/>
          </p:cNvSpPr>
          <p:nvPr/>
        </p:nvSpPr>
        <p:spPr bwMode="auto">
          <a:xfrm>
            <a:off x="4937125" y="2646363"/>
            <a:ext cx="5095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(5.9%) </a:t>
            </a:r>
            <a:endParaRPr lang="en-US" sz="1800" b="0">
              <a:solidFill>
                <a:srgbClr val="FFFFFF"/>
              </a:solidFill>
              <a:cs typeface="Arial" pitchFamily="34" charset="0"/>
            </a:endParaRPr>
          </a:p>
        </p:txBody>
      </p:sp>
      <p:sp>
        <p:nvSpPr>
          <p:cNvPr id="2202657" name="Rectangle 36"/>
          <p:cNvSpPr>
            <a:spLocks noChangeArrowheads="1"/>
          </p:cNvSpPr>
          <p:nvPr/>
        </p:nvSpPr>
        <p:spPr bwMode="auto">
          <a:xfrm>
            <a:off x="7651750" y="2600325"/>
            <a:ext cx="8778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7.4% SE 8.4 </a:t>
            </a:r>
            <a:endParaRPr lang="en-US" sz="1800" b="0">
              <a:solidFill>
                <a:srgbClr val="FFFFFF"/>
              </a:solidFill>
              <a:cs typeface="Arial" pitchFamily="34" charset="0"/>
            </a:endParaRPr>
          </a:p>
        </p:txBody>
      </p:sp>
      <p:sp>
        <p:nvSpPr>
          <p:cNvPr id="2202658" name="Rectangle 37"/>
          <p:cNvSpPr>
            <a:spLocks noChangeArrowheads="1"/>
          </p:cNvSpPr>
          <p:nvPr/>
        </p:nvSpPr>
        <p:spPr bwMode="auto">
          <a:xfrm>
            <a:off x="7651750" y="2790825"/>
            <a:ext cx="754063"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reduction </a:t>
            </a:r>
            <a:endParaRPr lang="en-US" sz="1800" b="0">
              <a:solidFill>
                <a:srgbClr val="FFFFFF"/>
              </a:solidFill>
              <a:cs typeface="Arial" pitchFamily="34" charset="0"/>
            </a:endParaRPr>
          </a:p>
        </p:txBody>
      </p:sp>
      <p:sp>
        <p:nvSpPr>
          <p:cNvPr id="2202659" name="Rectangle 38"/>
          <p:cNvSpPr>
            <a:spLocks noChangeArrowheads="1"/>
          </p:cNvSpPr>
          <p:nvPr/>
        </p:nvSpPr>
        <p:spPr bwMode="auto">
          <a:xfrm>
            <a:off x="7651750" y="2979738"/>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(p=0.38) </a:t>
            </a:r>
            <a:endParaRPr lang="en-US" sz="1800" b="0">
              <a:solidFill>
                <a:srgbClr val="FFFFFF"/>
              </a:solidFill>
              <a:cs typeface="Arial" pitchFamily="34" charset="0"/>
            </a:endParaRPr>
          </a:p>
        </p:txBody>
      </p:sp>
      <p:sp>
        <p:nvSpPr>
          <p:cNvPr id="2202660" name="Freeform 39"/>
          <p:cNvSpPr>
            <a:spLocks/>
          </p:cNvSpPr>
          <p:nvPr/>
        </p:nvSpPr>
        <p:spPr bwMode="auto">
          <a:xfrm>
            <a:off x="6454775" y="2709863"/>
            <a:ext cx="790575" cy="147637"/>
          </a:xfrm>
          <a:custGeom>
            <a:avLst/>
            <a:gdLst>
              <a:gd name="T0" fmla="*/ 222 w 498"/>
              <a:gd name="T1" fmla="*/ 0 h 93"/>
              <a:gd name="T2" fmla="*/ 498 w 498"/>
              <a:gd name="T3" fmla="*/ 46 h 93"/>
              <a:gd name="T4" fmla="*/ 222 w 498"/>
              <a:gd name="T5" fmla="*/ 93 h 93"/>
              <a:gd name="T6" fmla="*/ 0 w 498"/>
              <a:gd name="T7" fmla="*/ 46 h 93"/>
              <a:gd name="T8" fmla="*/ 222 w 498"/>
              <a:gd name="T9" fmla="*/ 0 h 93"/>
              <a:gd name="T10" fmla="*/ 0 60000 65536"/>
              <a:gd name="T11" fmla="*/ 0 60000 65536"/>
              <a:gd name="T12" fmla="*/ 0 60000 65536"/>
              <a:gd name="T13" fmla="*/ 0 60000 65536"/>
              <a:gd name="T14" fmla="*/ 0 60000 65536"/>
              <a:gd name="T15" fmla="*/ 0 w 498"/>
              <a:gd name="T16" fmla="*/ 0 h 93"/>
              <a:gd name="T17" fmla="*/ 498 w 498"/>
              <a:gd name="T18" fmla="*/ 93 h 93"/>
            </a:gdLst>
            <a:ahLst/>
            <a:cxnLst>
              <a:cxn ang="T10">
                <a:pos x="T0" y="T1"/>
              </a:cxn>
              <a:cxn ang="T11">
                <a:pos x="T2" y="T3"/>
              </a:cxn>
              <a:cxn ang="T12">
                <a:pos x="T4" y="T5"/>
              </a:cxn>
              <a:cxn ang="T13">
                <a:pos x="T6" y="T7"/>
              </a:cxn>
              <a:cxn ang="T14">
                <a:pos x="T8" y="T9"/>
              </a:cxn>
            </a:cxnLst>
            <a:rect l="T15" t="T16" r="T17" b="T18"/>
            <a:pathLst>
              <a:path w="498" h="93">
                <a:moveTo>
                  <a:pt x="222" y="0"/>
                </a:moveTo>
                <a:lnTo>
                  <a:pt x="498" y="46"/>
                </a:lnTo>
                <a:lnTo>
                  <a:pt x="222" y="93"/>
                </a:lnTo>
                <a:lnTo>
                  <a:pt x="0" y="46"/>
                </a:lnTo>
                <a:lnTo>
                  <a:pt x="222" y="0"/>
                </a:lnTo>
                <a:close/>
              </a:path>
            </a:pathLst>
          </a:custGeom>
          <a:solidFill>
            <a:srgbClr val="FFFFFF"/>
          </a:solidFill>
          <a:ln w="0">
            <a:solidFill>
              <a:srgbClr val="FFFFFF"/>
            </a:solidFill>
            <a:round/>
            <a:headEnd/>
            <a:tailEnd/>
          </a:ln>
        </p:spPr>
        <p:txBody>
          <a:bodyPr/>
          <a:lstStyle/>
          <a:p>
            <a:pPr eaLnBrk="1" hangingPunct="1"/>
            <a:endParaRPr lang="en-GB" sz="1800" b="0">
              <a:solidFill>
                <a:srgbClr val="FFFFFF"/>
              </a:solidFill>
            </a:endParaRPr>
          </a:p>
        </p:txBody>
      </p:sp>
      <p:sp>
        <p:nvSpPr>
          <p:cNvPr id="2202661" name="Rectangle 40"/>
          <p:cNvSpPr>
            <a:spLocks noChangeArrowheads="1"/>
          </p:cNvSpPr>
          <p:nvPr/>
        </p:nvSpPr>
        <p:spPr bwMode="auto">
          <a:xfrm>
            <a:off x="458788" y="3030538"/>
            <a:ext cx="50641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Stroke </a:t>
            </a:r>
            <a:endParaRPr lang="en-US" sz="1800" b="0">
              <a:solidFill>
                <a:srgbClr val="FFFFFF"/>
              </a:solidFill>
              <a:cs typeface="Arial" pitchFamily="34" charset="0"/>
            </a:endParaRPr>
          </a:p>
        </p:txBody>
      </p:sp>
      <p:sp>
        <p:nvSpPr>
          <p:cNvPr id="2202662" name="Rectangle 41"/>
          <p:cNvSpPr>
            <a:spLocks noChangeArrowheads="1"/>
          </p:cNvSpPr>
          <p:nvPr/>
        </p:nvSpPr>
        <p:spPr bwMode="auto">
          <a:xfrm>
            <a:off x="3398838" y="3030538"/>
            <a:ext cx="2206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68 </a:t>
            </a:r>
            <a:endParaRPr lang="en-US" sz="1800" b="0">
              <a:solidFill>
                <a:srgbClr val="FFFFFF"/>
              </a:solidFill>
              <a:cs typeface="Arial" pitchFamily="34" charset="0"/>
            </a:endParaRPr>
          </a:p>
        </p:txBody>
      </p:sp>
      <p:sp>
        <p:nvSpPr>
          <p:cNvPr id="2202663" name="Rectangle 42"/>
          <p:cNvSpPr>
            <a:spLocks noChangeArrowheads="1"/>
          </p:cNvSpPr>
          <p:nvPr/>
        </p:nvSpPr>
        <p:spPr bwMode="auto">
          <a:xfrm>
            <a:off x="3805238" y="3030538"/>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(1.5%) </a:t>
            </a:r>
            <a:endParaRPr lang="en-US" sz="1800" b="0">
              <a:solidFill>
                <a:srgbClr val="FFFFFF"/>
              </a:solidFill>
              <a:cs typeface="Arial" pitchFamily="34" charset="0"/>
            </a:endParaRPr>
          </a:p>
        </p:txBody>
      </p:sp>
      <p:sp>
        <p:nvSpPr>
          <p:cNvPr id="2202664" name="Rectangle 43"/>
          <p:cNvSpPr>
            <a:spLocks noChangeArrowheads="1"/>
          </p:cNvSpPr>
          <p:nvPr/>
        </p:nvSpPr>
        <p:spPr bwMode="auto">
          <a:xfrm>
            <a:off x="4552950" y="3030538"/>
            <a:ext cx="2206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78 </a:t>
            </a:r>
            <a:endParaRPr lang="en-US" sz="1800" b="0">
              <a:solidFill>
                <a:srgbClr val="FFFFFF"/>
              </a:solidFill>
              <a:cs typeface="Arial" pitchFamily="34" charset="0"/>
            </a:endParaRPr>
          </a:p>
        </p:txBody>
      </p:sp>
      <p:sp>
        <p:nvSpPr>
          <p:cNvPr id="2202665" name="Rectangle 44"/>
          <p:cNvSpPr>
            <a:spLocks noChangeArrowheads="1"/>
          </p:cNvSpPr>
          <p:nvPr/>
        </p:nvSpPr>
        <p:spPr bwMode="auto">
          <a:xfrm>
            <a:off x="4948238" y="3030538"/>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(1.7%) </a:t>
            </a:r>
            <a:endParaRPr lang="en-US" sz="1800" b="0">
              <a:solidFill>
                <a:srgbClr val="FFFFFF"/>
              </a:solidFill>
              <a:cs typeface="Arial" pitchFamily="34" charset="0"/>
            </a:endParaRPr>
          </a:p>
        </p:txBody>
      </p:sp>
      <p:sp>
        <p:nvSpPr>
          <p:cNvPr id="2202666" name="Rectangle 45"/>
          <p:cNvSpPr>
            <a:spLocks noChangeArrowheads="1"/>
          </p:cNvSpPr>
          <p:nvPr/>
        </p:nvSpPr>
        <p:spPr bwMode="auto">
          <a:xfrm>
            <a:off x="6626225" y="3124200"/>
            <a:ext cx="74613" cy="74613"/>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67" name="Line 46"/>
          <p:cNvSpPr>
            <a:spLocks noChangeShapeType="1"/>
          </p:cNvSpPr>
          <p:nvPr/>
        </p:nvSpPr>
        <p:spPr bwMode="auto">
          <a:xfrm>
            <a:off x="6070600" y="3155950"/>
            <a:ext cx="1420813" cy="1588"/>
          </a:xfrm>
          <a:prstGeom prst="line">
            <a:avLst/>
          </a:prstGeom>
          <a:noFill/>
          <a:ln w="0">
            <a:solidFill>
              <a:srgbClr val="FFFFFF"/>
            </a:solidFill>
            <a:round/>
            <a:headEnd/>
            <a:tailEnd/>
          </a:ln>
        </p:spPr>
        <p:txBody>
          <a:bodyPr/>
          <a:lstStyle/>
          <a:p>
            <a:endParaRPr lang="nl-NL"/>
          </a:p>
        </p:txBody>
      </p:sp>
      <p:sp>
        <p:nvSpPr>
          <p:cNvPr id="2202668" name="Rectangle 47"/>
          <p:cNvSpPr>
            <a:spLocks noChangeArrowheads="1"/>
          </p:cNvSpPr>
          <p:nvPr/>
        </p:nvSpPr>
        <p:spPr bwMode="auto">
          <a:xfrm>
            <a:off x="458788" y="3271838"/>
            <a:ext cx="1095375"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Other vascular </a:t>
            </a:r>
            <a:endParaRPr lang="en-US" sz="1800" b="0">
              <a:solidFill>
                <a:srgbClr val="FFFFFF"/>
              </a:solidFill>
              <a:cs typeface="Arial" pitchFamily="34" charset="0"/>
            </a:endParaRPr>
          </a:p>
        </p:txBody>
      </p:sp>
      <p:sp>
        <p:nvSpPr>
          <p:cNvPr id="2202669" name="Rectangle 48"/>
          <p:cNvSpPr>
            <a:spLocks noChangeArrowheads="1"/>
          </p:cNvSpPr>
          <p:nvPr/>
        </p:nvSpPr>
        <p:spPr bwMode="auto">
          <a:xfrm>
            <a:off x="3398838" y="3271838"/>
            <a:ext cx="2206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40 </a:t>
            </a:r>
            <a:endParaRPr lang="en-US" sz="1800" b="0">
              <a:solidFill>
                <a:srgbClr val="FFFFFF"/>
              </a:solidFill>
              <a:cs typeface="Arial" pitchFamily="34" charset="0"/>
            </a:endParaRPr>
          </a:p>
        </p:txBody>
      </p:sp>
      <p:sp>
        <p:nvSpPr>
          <p:cNvPr id="2202670" name="Rectangle 49"/>
          <p:cNvSpPr>
            <a:spLocks noChangeArrowheads="1"/>
          </p:cNvSpPr>
          <p:nvPr/>
        </p:nvSpPr>
        <p:spPr bwMode="auto">
          <a:xfrm>
            <a:off x="3805238" y="3271838"/>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(0.9%) </a:t>
            </a:r>
            <a:endParaRPr lang="en-US" sz="1800" b="0">
              <a:solidFill>
                <a:srgbClr val="FFFFFF"/>
              </a:solidFill>
              <a:cs typeface="Arial" pitchFamily="34" charset="0"/>
            </a:endParaRPr>
          </a:p>
        </p:txBody>
      </p:sp>
      <p:sp>
        <p:nvSpPr>
          <p:cNvPr id="2202671" name="Rectangle 50"/>
          <p:cNvSpPr>
            <a:spLocks noChangeArrowheads="1"/>
          </p:cNvSpPr>
          <p:nvPr/>
        </p:nvSpPr>
        <p:spPr bwMode="auto">
          <a:xfrm>
            <a:off x="4552950" y="3271838"/>
            <a:ext cx="2206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38 </a:t>
            </a:r>
            <a:endParaRPr lang="en-US" sz="1800" b="0">
              <a:solidFill>
                <a:srgbClr val="FFFFFF"/>
              </a:solidFill>
              <a:cs typeface="Arial" pitchFamily="34" charset="0"/>
            </a:endParaRPr>
          </a:p>
        </p:txBody>
      </p:sp>
      <p:sp>
        <p:nvSpPr>
          <p:cNvPr id="2202672" name="Rectangle 51"/>
          <p:cNvSpPr>
            <a:spLocks noChangeArrowheads="1"/>
          </p:cNvSpPr>
          <p:nvPr/>
        </p:nvSpPr>
        <p:spPr bwMode="auto">
          <a:xfrm>
            <a:off x="4948238" y="3271838"/>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(0.8%) </a:t>
            </a:r>
            <a:endParaRPr lang="en-US" sz="1800" b="0">
              <a:solidFill>
                <a:srgbClr val="FFFFFF"/>
              </a:solidFill>
              <a:cs typeface="Arial" pitchFamily="34" charset="0"/>
            </a:endParaRPr>
          </a:p>
        </p:txBody>
      </p:sp>
      <p:sp>
        <p:nvSpPr>
          <p:cNvPr id="2202673" name="Rectangle 52"/>
          <p:cNvSpPr>
            <a:spLocks noChangeArrowheads="1"/>
          </p:cNvSpPr>
          <p:nvPr/>
        </p:nvSpPr>
        <p:spPr bwMode="auto">
          <a:xfrm>
            <a:off x="7086600" y="3378200"/>
            <a:ext cx="63500" cy="52388"/>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74" name="Freeform 53"/>
          <p:cNvSpPr>
            <a:spLocks/>
          </p:cNvSpPr>
          <p:nvPr/>
        </p:nvSpPr>
        <p:spPr bwMode="auto">
          <a:xfrm>
            <a:off x="7877175" y="3378200"/>
            <a:ext cx="106363" cy="52388"/>
          </a:xfrm>
          <a:custGeom>
            <a:avLst/>
            <a:gdLst>
              <a:gd name="T0" fmla="*/ 67 w 67"/>
              <a:gd name="T1" fmla="*/ 20 h 33"/>
              <a:gd name="T2" fmla="*/ 0 w 67"/>
              <a:gd name="T3" fmla="*/ 0 h 33"/>
              <a:gd name="T4" fmla="*/ 0 w 67"/>
              <a:gd name="T5" fmla="*/ 33 h 33"/>
              <a:gd name="T6" fmla="*/ 67 w 67"/>
              <a:gd name="T7" fmla="*/ 2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67" y="20"/>
                </a:moveTo>
                <a:lnTo>
                  <a:pt x="0" y="0"/>
                </a:lnTo>
                <a:lnTo>
                  <a:pt x="0" y="33"/>
                </a:lnTo>
                <a:lnTo>
                  <a:pt x="67" y="20"/>
                </a:lnTo>
                <a:close/>
              </a:path>
            </a:pathLst>
          </a:custGeom>
          <a:solidFill>
            <a:srgbClr val="000000"/>
          </a:solidFill>
          <a:ln w="13">
            <a:solidFill>
              <a:srgbClr val="000000"/>
            </a:solidFill>
            <a:round/>
            <a:headEnd/>
            <a:tailEnd/>
          </a:ln>
        </p:spPr>
        <p:txBody>
          <a:bodyPr/>
          <a:lstStyle/>
          <a:p>
            <a:pPr eaLnBrk="1" hangingPunct="1"/>
            <a:endParaRPr lang="en-GB" sz="1800" b="0">
              <a:solidFill>
                <a:srgbClr val="FFFFFF"/>
              </a:solidFill>
            </a:endParaRPr>
          </a:p>
        </p:txBody>
      </p:sp>
      <p:sp>
        <p:nvSpPr>
          <p:cNvPr id="2202675" name="Line 54"/>
          <p:cNvSpPr>
            <a:spLocks noChangeShapeType="1"/>
          </p:cNvSpPr>
          <p:nvPr/>
        </p:nvSpPr>
        <p:spPr bwMode="auto">
          <a:xfrm>
            <a:off x="6188075" y="3409950"/>
            <a:ext cx="1795463" cy="1588"/>
          </a:xfrm>
          <a:prstGeom prst="line">
            <a:avLst/>
          </a:prstGeom>
          <a:noFill/>
          <a:ln w="0">
            <a:solidFill>
              <a:srgbClr val="FFFFFF"/>
            </a:solidFill>
            <a:round/>
            <a:headEnd/>
            <a:tailEnd/>
          </a:ln>
        </p:spPr>
        <p:txBody>
          <a:bodyPr/>
          <a:lstStyle/>
          <a:p>
            <a:endParaRPr lang="nl-NL"/>
          </a:p>
        </p:txBody>
      </p:sp>
      <p:sp>
        <p:nvSpPr>
          <p:cNvPr id="2202676" name="Rectangle 55"/>
          <p:cNvSpPr>
            <a:spLocks noChangeArrowheads="1"/>
          </p:cNvSpPr>
          <p:nvPr/>
        </p:nvSpPr>
        <p:spPr bwMode="auto">
          <a:xfrm>
            <a:off x="458788" y="3535363"/>
            <a:ext cx="168910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Subtotal: Any vascular </a:t>
            </a:r>
            <a:endParaRPr lang="en-US" sz="1800" b="0">
              <a:solidFill>
                <a:srgbClr val="FFFFFF"/>
              </a:solidFill>
              <a:cs typeface="Arial" pitchFamily="34" charset="0"/>
            </a:endParaRPr>
          </a:p>
        </p:txBody>
      </p:sp>
      <p:sp>
        <p:nvSpPr>
          <p:cNvPr id="2202677" name="Rectangle 56"/>
          <p:cNvSpPr>
            <a:spLocks noChangeArrowheads="1"/>
          </p:cNvSpPr>
          <p:nvPr/>
        </p:nvSpPr>
        <p:spPr bwMode="auto">
          <a:xfrm>
            <a:off x="3302000" y="353536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361 </a:t>
            </a:r>
            <a:endParaRPr lang="en-US" sz="1800" b="0">
              <a:solidFill>
                <a:srgbClr val="FFFFFF"/>
              </a:solidFill>
              <a:cs typeface="Arial" pitchFamily="34" charset="0"/>
            </a:endParaRPr>
          </a:p>
        </p:txBody>
      </p:sp>
      <p:sp>
        <p:nvSpPr>
          <p:cNvPr id="2202678" name="Rectangle 57"/>
          <p:cNvSpPr>
            <a:spLocks noChangeArrowheads="1"/>
          </p:cNvSpPr>
          <p:nvPr/>
        </p:nvSpPr>
        <p:spPr bwMode="auto">
          <a:xfrm>
            <a:off x="3794125" y="3535363"/>
            <a:ext cx="5095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(7.8%) </a:t>
            </a:r>
            <a:endParaRPr lang="en-US" sz="1800" b="0">
              <a:solidFill>
                <a:srgbClr val="FFFFFF"/>
              </a:solidFill>
              <a:cs typeface="Arial" pitchFamily="34" charset="0"/>
            </a:endParaRPr>
          </a:p>
        </p:txBody>
      </p:sp>
      <p:sp>
        <p:nvSpPr>
          <p:cNvPr id="2202679" name="Rectangle 58"/>
          <p:cNvSpPr>
            <a:spLocks noChangeArrowheads="1"/>
          </p:cNvSpPr>
          <p:nvPr/>
        </p:nvSpPr>
        <p:spPr bwMode="auto">
          <a:xfrm>
            <a:off x="4456113" y="353536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388 </a:t>
            </a:r>
            <a:endParaRPr lang="en-US" sz="1800" b="0">
              <a:solidFill>
                <a:srgbClr val="FFFFFF"/>
              </a:solidFill>
              <a:cs typeface="Arial" pitchFamily="34" charset="0"/>
            </a:endParaRPr>
          </a:p>
        </p:txBody>
      </p:sp>
      <p:sp>
        <p:nvSpPr>
          <p:cNvPr id="2202680" name="Rectangle 59"/>
          <p:cNvSpPr>
            <a:spLocks noChangeArrowheads="1"/>
          </p:cNvSpPr>
          <p:nvPr/>
        </p:nvSpPr>
        <p:spPr bwMode="auto">
          <a:xfrm>
            <a:off x="4937125" y="3535363"/>
            <a:ext cx="5095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(8.4%) </a:t>
            </a:r>
            <a:endParaRPr lang="en-US" sz="1800" b="0">
              <a:solidFill>
                <a:srgbClr val="FFFFFF"/>
              </a:solidFill>
              <a:cs typeface="Arial" pitchFamily="34" charset="0"/>
            </a:endParaRPr>
          </a:p>
        </p:txBody>
      </p:sp>
      <p:sp>
        <p:nvSpPr>
          <p:cNvPr id="2202681" name="Rectangle 60"/>
          <p:cNvSpPr>
            <a:spLocks noChangeArrowheads="1"/>
          </p:cNvSpPr>
          <p:nvPr/>
        </p:nvSpPr>
        <p:spPr bwMode="auto">
          <a:xfrm>
            <a:off x="7651750" y="3498850"/>
            <a:ext cx="8778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7.3% SE 7.0 </a:t>
            </a:r>
            <a:endParaRPr lang="en-US" sz="1800" b="0">
              <a:solidFill>
                <a:srgbClr val="FFFFFF"/>
              </a:solidFill>
              <a:cs typeface="Arial" pitchFamily="34" charset="0"/>
            </a:endParaRPr>
          </a:p>
        </p:txBody>
      </p:sp>
      <p:sp>
        <p:nvSpPr>
          <p:cNvPr id="2202682" name="Rectangle 61"/>
          <p:cNvSpPr>
            <a:spLocks noChangeArrowheads="1"/>
          </p:cNvSpPr>
          <p:nvPr/>
        </p:nvSpPr>
        <p:spPr bwMode="auto">
          <a:xfrm>
            <a:off x="7651750" y="3687763"/>
            <a:ext cx="754063"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reduction </a:t>
            </a:r>
            <a:endParaRPr lang="en-US" sz="1800" b="0">
              <a:solidFill>
                <a:srgbClr val="FFFFFF"/>
              </a:solidFill>
              <a:cs typeface="Arial" pitchFamily="34" charset="0"/>
            </a:endParaRPr>
          </a:p>
        </p:txBody>
      </p:sp>
      <p:sp>
        <p:nvSpPr>
          <p:cNvPr id="2202683" name="Rectangle 62"/>
          <p:cNvSpPr>
            <a:spLocks noChangeArrowheads="1"/>
          </p:cNvSpPr>
          <p:nvPr/>
        </p:nvSpPr>
        <p:spPr bwMode="auto">
          <a:xfrm>
            <a:off x="7651750" y="3878263"/>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(p=0.30) </a:t>
            </a:r>
            <a:endParaRPr lang="en-US" sz="1800" b="0">
              <a:solidFill>
                <a:srgbClr val="FFFFFF"/>
              </a:solidFill>
              <a:cs typeface="Arial" pitchFamily="34" charset="0"/>
            </a:endParaRPr>
          </a:p>
        </p:txBody>
      </p:sp>
      <p:sp>
        <p:nvSpPr>
          <p:cNvPr id="2202684" name="Freeform 63"/>
          <p:cNvSpPr>
            <a:spLocks/>
          </p:cNvSpPr>
          <p:nvPr/>
        </p:nvSpPr>
        <p:spPr bwMode="auto">
          <a:xfrm>
            <a:off x="6508750" y="3576638"/>
            <a:ext cx="661988" cy="179387"/>
          </a:xfrm>
          <a:custGeom>
            <a:avLst/>
            <a:gdLst>
              <a:gd name="T0" fmla="*/ 195 w 417"/>
              <a:gd name="T1" fmla="*/ 0 h 113"/>
              <a:gd name="T2" fmla="*/ 417 w 417"/>
              <a:gd name="T3" fmla="*/ 53 h 113"/>
              <a:gd name="T4" fmla="*/ 195 w 417"/>
              <a:gd name="T5" fmla="*/ 113 h 113"/>
              <a:gd name="T6" fmla="*/ 0 w 417"/>
              <a:gd name="T7" fmla="*/ 53 h 113"/>
              <a:gd name="T8" fmla="*/ 195 w 417"/>
              <a:gd name="T9" fmla="*/ 0 h 113"/>
              <a:gd name="T10" fmla="*/ 0 60000 65536"/>
              <a:gd name="T11" fmla="*/ 0 60000 65536"/>
              <a:gd name="T12" fmla="*/ 0 60000 65536"/>
              <a:gd name="T13" fmla="*/ 0 60000 65536"/>
              <a:gd name="T14" fmla="*/ 0 60000 65536"/>
              <a:gd name="T15" fmla="*/ 0 w 417"/>
              <a:gd name="T16" fmla="*/ 0 h 113"/>
              <a:gd name="T17" fmla="*/ 417 w 417"/>
              <a:gd name="T18" fmla="*/ 113 h 113"/>
            </a:gdLst>
            <a:ahLst/>
            <a:cxnLst>
              <a:cxn ang="T10">
                <a:pos x="T0" y="T1"/>
              </a:cxn>
              <a:cxn ang="T11">
                <a:pos x="T2" y="T3"/>
              </a:cxn>
              <a:cxn ang="T12">
                <a:pos x="T4" y="T5"/>
              </a:cxn>
              <a:cxn ang="T13">
                <a:pos x="T6" y="T7"/>
              </a:cxn>
              <a:cxn ang="T14">
                <a:pos x="T8" y="T9"/>
              </a:cxn>
            </a:cxnLst>
            <a:rect l="T15" t="T16" r="T17" b="T18"/>
            <a:pathLst>
              <a:path w="417" h="113">
                <a:moveTo>
                  <a:pt x="195" y="0"/>
                </a:moveTo>
                <a:lnTo>
                  <a:pt x="417" y="53"/>
                </a:lnTo>
                <a:lnTo>
                  <a:pt x="195" y="113"/>
                </a:lnTo>
                <a:lnTo>
                  <a:pt x="0" y="53"/>
                </a:lnTo>
                <a:lnTo>
                  <a:pt x="195" y="0"/>
                </a:lnTo>
                <a:close/>
              </a:path>
            </a:pathLst>
          </a:custGeom>
          <a:solidFill>
            <a:srgbClr val="FFFFFF"/>
          </a:solidFill>
          <a:ln w="0">
            <a:solidFill>
              <a:srgbClr val="FFFFFF"/>
            </a:solidFill>
            <a:round/>
            <a:headEnd/>
            <a:tailEnd/>
          </a:ln>
        </p:spPr>
        <p:txBody>
          <a:bodyPr/>
          <a:lstStyle/>
          <a:p>
            <a:pPr eaLnBrk="1" hangingPunct="1"/>
            <a:endParaRPr lang="en-GB" sz="1800" b="0">
              <a:solidFill>
                <a:srgbClr val="FFFFFF"/>
              </a:solidFill>
            </a:endParaRPr>
          </a:p>
        </p:txBody>
      </p:sp>
      <p:sp>
        <p:nvSpPr>
          <p:cNvPr id="2202685" name="Rectangle 64"/>
          <p:cNvSpPr>
            <a:spLocks noChangeArrowheads="1"/>
          </p:cNvSpPr>
          <p:nvPr/>
        </p:nvSpPr>
        <p:spPr bwMode="auto">
          <a:xfrm>
            <a:off x="458788" y="4006850"/>
            <a:ext cx="5397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Cancer </a:t>
            </a:r>
            <a:endParaRPr lang="en-US" sz="1800" b="0">
              <a:solidFill>
                <a:srgbClr val="FFFFFF"/>
              </a:solidFill>
              <a:cs typeface="Arial" pitchFamily="34" charset="0"/>
            </a:endParaRPr>
          </a:p>
        </p:txBody>
      </p:sp>
      <p:sp>
        <p:nvSpPr>
          <p:cNvPr id="2202686" name="Rectangle 65"/>
          <p:cNvSpPr>
            <a:spLocks noChangeArrowheads="1"/>
          </p:cNvSpPr>
          <p:nvPr/>
        </p:nvSpPr>
        <p:spPr bwMode="auto">
          <a:xfrm>
            <a:off x="3302000" y="40068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150 </a:t>
            </a:r>
            <a:endParaRPr lang="en-US" sz="1800" b="0">
              <a:solidFill>
                <a:srgbClr val="FFFFFF"/>
              </a:solidFill>
              <a:cs typeface="Arial" pitchFamily="34" charset="0"/>
            </a:endParaRPr>
          </a:p>
        </p:txBody>
      </p:sp>
      <p:sp>
        <p:nvSpPr>
          <p:cNvPr id="2202687" name="Rectangle 66"/>
          <p:cNvSpPr>
            <a:spLocks noChangeArrowheads="1"/>
          </p:cNvSpPr>
          <p:nvPr/>
        </p:nvSpPr>
        <p:spPr bwMode="auto">
          <a:xfrm>
            <a:off x="3805238" y="40068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(3.2%) </a:t>
            </a:r>
            <a:endParaRPr lang="en-US" sz="1800" b="0">
              <a:solidFill>
                <a:srgbClr val="FFFFFF"/>
              </a:solidFill>
              <a:cs typeface="Arial" pitchFamily="34" charset="0"/>
            </a:endParaRPr>
          </a:p>
        </p:txBody>
      </p:sp>
      <p:sp>
        <p:nvSpPr>
          <p:cNvPr id="2202688" name="Rectangle 67"/>
          <p:cNvSpPr>
            <a:spLocks noChangeArrowheads="1"/>
          </p:cNvSpPr>
          <p:nvPr/>
        </p:nvSpPr>
        <p:spPr bwMode="auto">
          <a:xfrm>
            <a:off x="4456113" y="40068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128 </a:t>
            </a:r>
            <a:endParaRPr lang="en-US" sz="1800" b="0">
              <a:solidFill>
                <a:srgbClr val="FFFFFF"/>
              </a:solidFill>
              <a:cs typeface="Arial" pitchFamily="34" charset="0"/>
            </a:endParaRPr>
          </a:p>
        </p:txBody>
      </p:sp>
      <p:sp>
        <p:nvSpPr>
          <p:cNvPr id="2202689" name="Rectangle 68"/>
          <p:cNvSpPr>
            <a:spLocks noChangeArrowheads="1"/>
          </p:cNvSpPr>
          <p:nvPr/>
        </p:nvSpPr>
        <p:spPr bwMode="auto">
          <a:xfrm>
            <a:off x="4948238" y="40068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(2.8%) </a:t>
            </a:r>
            <a:endParaRPr lang="en-US" sz="1800" b="0">
              <a:solidFill>
                <a:srgbClr val="FFFFFF"/>
              </a:solidFill>
              <a:cs typeface="Arial" pitchFamily="34" charset="0"/>
            </a:endParaRPr>
          </a:p>
        </p:txBody>
      </p:sp>
      <p:sp>
        <p:nvSpPr>
          <p:cNvPr id="2202690" name="Rectangle 69"/>
          <p:cNvSpPr>
            <a:spLocks noChangeArrowheads="1"/>
          </p:cNvSpPr>
          <p:nvPr/>
        </p:nvSpPr>
        <p:spPr bwMode="auto">
          <a:xfrm>
            <a:off x="7353300" y="4090988"/>
            <a:ext cx="106363" cy="104775"/>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91" name="Freeform 70"/>
          <p:cNvSpPr>
            <a:spLocks/>
          </p:cNvSpPr>
          <p:nvPr/>
        </p:nvSpPr>
        <p:spPr bwMode="auto">
          <a:xfrm>
            <a:off x="7877175" y="4111625"/>
            <a:ext cx="106363" cy="52388"/>
          </a:xfrm>
          <a:custGeom>
            <a:avLst/>
            <a:gdLst>
              <a:gd name="T0" fmla="*/ 67 w 67"/>
              <a:gd name="T1" fmla="*/ 20 h 33"/>
              <a:gd name="T2" fmla="*/ 0 w 67"/>
              <a:gd name="T3" fmla="*/ 0 h 33"/>
              <a:gd name="T4" fmla="*/ 0 w 67"/>
              <a:gd name="T5" fmla="*/ 33 h 33"/>
              <a:gd name="T6" fmla="*/ 67 w 67"/>
              <a:gd name="T7" fmla="*/ 20 h 33"/>
              <a:gd name="T8" fmla="*/ 0 60000 65536"/>
              <a:gd name="T9" fmla="*/ 0 60000 65536"/>
              <a:gd name="T10" fmla="*/ 0 60000 65536"/>
              <a:gd name="T11" fmla="*/ 0 60000 65536"/>
              <a:gd name="T12" fmla="*/ 0 w 67"/>
              <a:gd name="T13" fmla="*/ 0 h 33"/>
              <a:gd name="T14" fmla="*/ 67 w 67"/>
              <a:gd name="T15" fmla="*/ 33 h 33"/>
            </a:gdLst>
            <a:ahLst/>
            <a:cxnLst>
              <a:cxn ang="T8">
                <a:pos x="T0" y="T1"/>
              </a:cxn>
              <a:cxn ang="T9">
                <a:pos x="T2" y="T3"/>
              </a:cxn>
              <a:cxn ang="T10">
                <a:pos x="T4" y="T5"/>
              </a:cxn>
              <a:cxn ang="T11">
                <a:pos x="T6" y="T7"/>
              </a:cxn>
            </a:cxnLst>
            <a:rect l="T12" t="T13" r="T14" b="T15"/>
            <a:pathLst>
              <a:path w="67" h="33">
                <a:moveTo>
                  <a:pt x="67" y="20"/>
                </a:moveTo>
                <a:lnTo>
                  <a:pt x="0" y="0"/>
                </a:lnTo>
                <a:lnTo>
                  <a:pt x="0" y="33"/>
                </a:lnTo>
                <a:lnTo>
                  <a:pt x="67" y="20"/>
                </a:lnTo>
                <a:close/>
              </a:path>
            </a:pathLst>
          </a:custGeom>
          <a:solidFill>
            <a:srgbClr val="000000"/>
          </a:solidFill>
          <a:ln w="13">
            <a:solidFill>
              <a:srgbClr val="000000"/>
            </a:solidFill>
            <a:round/>
            <a:headEnd/>
            <a:tailEnd/>
          </a:ln>
        </p:spPr>
        <p:txBody>
          <a:bodyPr/>
          <a:lstStyle/>
          <a:p>
            <a:pPr eaLnBrk="1" hangingPunct="1"/>
            <a:endParaRPr lang="en-GB" sz="1800" b="0">
              <a:solidFill>
                <a:srgbClr val="FFFFFF"/>
              </a:solidFill>
            </a:endParaRPr>
          </a:p>
        </p:txBody>
      </p:sp>
      <p:sp>
        <p:nvSpPr>
          <p:cNvPr id="2202692" name="Line 71"/>
          <p:cNvSpPr>
            <a:spLocks noChangeShapeType="1"/>
          </p:cNvSpPr>
          <p:nvPr/>
        </p:nvSpPr>
        <p:spPr bwMode="auto">
          <a:xfrm>
            <a:off x="6797675" y="4143375"/>
            <a:ext cx="1185863" cy="1588"/>
          </a:xfrm>
          <a:prstGeom prst="line">
            <a:avLst/>
          </a:prstGeom>
          <a:noFill/>
          <a:ln w="0">
            <a:solidFill>
              <a:srgbClr val="FFFFFF"/>
            </a:solidFill>
            <a:round/>
            <a:headEnd/>
            <a:tailEnd/>
          </a:ln>
        </p:spPr>
        <p:txBody>
          <a:bodyPr/>
          <a:lstStyle/>
          <a:p>
            <a:endParaRPr lang="nl-NL"/>
          </a:p>
        </p:txBody>
      </p:sp>
      <p:sp>
        <p:nvSpPr>
          <p:cNvPr id="2202693" name="Rectangle 72"/>
          <p:cNvSpPr>
            <a:spLocks noChangeArrowheads="1"/>
          </p:cNvSpPr>
          <p:nvPr/>
        </p:nvSpPr>
        <p:spPr bwMode="auto">
          <a:xfrm>
            <a:off x="458788" y="4248150"/>
            <a:ext cx="44608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Renal </a:t>
            </a:r>
            <a:endParaRPr lang="en-US" sz="1800" b="0">
              <a:solidFill>
                <a:srgbClr val="FFFFFF"/>
              </a:solidFill>
              <a:cs typeface="Arial" pitchFamily="34" charset="0"/>
            </a:endParaRPr>
          </a:p>
        </p:txBody>
      </p:sp>
      <p:sp>
        <p:nvSpPr>
          <p:cNvPr id="2202694" name="Rectangle 73"/>
          <p:cNvSpPr>
            <a:spLocks noChangeArrowheads="1"/>
          </p:cNvSpPr>
          <p:nvPr/>
        </p:nvSpPr>
        <p:spPr bwMode="auto">
          <a:xfrm>
            <a:off x="3302000" y="42481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164 </a:t>
            </a:r>
            <a:endParaRPr lang="en-US" sz="1800" b="0">
              <a:solidFill>
                <a:srgbClr val="FFFFFF"/>
              </a:solidFill>
              <a:cs typeface="Arial" pitchFamily="34" charset="0"/>
            </a:endParaRPr>
          </a:p>
        </p:txBody>
      </p:sp>
      <p:sp>
        <p:nvSpPr>
          <p:cNvPr id="2202695" name="Rectangle 74"/>
          <p:cNvSpPr>
            <a:spLocks noChangeArrowheads="1"/>
          </p:cNvSpPr>
          <p:nvPr/>
        </p:nvSpPr>
        <p:spPr bwMode="auto">
          <a:xfrm>
            <a:off x="3805238" y="42481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(3.5%) </a:t>
            </a:r>
            <a:endParaRPr lang="en-US" sz="1800" b="0">
              <a:solidFill>
                <a:srgbClr val="FFFFFF"/>
              </a:solidFill>
              <a:cs typeface="Arial" pitchFamily="34" charset="0"/>
            </a:endParaRPr>
          </a:p>
        </p:txBody>
      </p:sp>
      <p:sp>
        <p:nvSpPr>
          <p:cNvPr id="2202696" name="Rectangle 75"/>
          <p:cNvSpPr>
            <a:spLocks noChangeArrowheads="1"/>
          </p:cNvSpPr>
          <p:nvPr/>
        </p:nvSpPr>
        <p:spPr bwMode="auto">
          <a:xfrm>
            <a:off x="4456113" y="42481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173 </a:t>
            </a:r>
            <a:endParaRPr lang="en-US" sz="1800" b="0">
              <a:solidFill>
                <a:srgbClr val="FFFFFF"/>
              </a:solidFill>
              <a:cs typeface="Arial" pitchFamily="34" charset="0"/>
            </a:endParaRPr>
          </a:p>
        </p:txBody>
      </p:sp>
      <p:sp>
        <p:nvSpPr>
          <p:cNvPr id="2202697" name="Rectangle 76"/>
          <p:cNvSpPr>
            <a:spLocks noChangeArrowheads="1"/>
          </p:cNvSpPr>
          <p:nvPr/>
        </p:nvSpPr>
        <p:spPr bwMode="auto">
          <a:xfrm>
            <a:off x="4948238" y="42481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(3.7%) </a:t>
            </a:r>
            <a:endParaRPr lang="en-US" sz="1800" b="0">
              <a:solidFill>
                <a:srgbClr val="FFFFFF"/>
              </a:solidFill>
              <a:cs typeface="Arial" pitchFamily="34" charset="0"/>
            </a:endParaRPr>
          </a:p>
        </p:txBody>
      </p:sp>
      <p:sp>
        <p:nvSpPr>
          <p:cNvPr id="2202698" name="Rectangle 77"/>
          <p:cNvSpPr>
            <a:spLocks noChangeArrowheads="1"/>
          </p:cNvSpPr>
          <p:nvPr/>
        </p:nvSpPr>
        <p:spPr bwMode="auto">
          <a:xfrm>
            <a:off x="6797675" y="4322763"/>
            <a:ext cx="117475" cy="115887"/>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699" name="Line 78"/>
          <p:cNvSpPr>
            <a:spLocks noChangeShapeType="1"/>
          </p:cNvSpPr>
          <p:nvPr/>
        </p:nvSpPr>
        <p:spPr bwMode="auto">
          <a:xfrm>
            <a:off x="6402388" y="4386263"/>
            <a:ext cx="1003300" cy="1587"/>
          </a:xfrm>
          <a:prstGeom prst="line">
            <a:avLst/>
          </a:prstGeom>
          <a:noFill/>
          <a:ln w="0">
            <a:solidFill>
              <a:srgbClr val="FFFFFF"/>
            </a:solidFill>
            <a:round/>
            <a:headEnd/>
            <a:tailEnd/>
          </a:ln>
        </p:spPr>
        <p:txBody>
          <a:bodyPr/>
          <a:lstStyle/>
          <a:p>
            <a:endParaRPr lang="nl-NL"/>
          </a:p>
        </p:txBody>
      </p:sp>
      <p:sp>
        <p:nvSpPr>
          <p:cNvPr id="2202700" name="Rectangle 79"/>
          <p:cNvSpPr>
            <a:spLocks noChangeArrowheads="1"/>
          </p:cNvSpPr>
          <p:nvPr/>
        </p:nvSpPr>
        <p:spPr bwMode="auto">
          <a:xfrm>
            <a:off x="458788" y="4491038"/>
            <a:ext cx="13906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Other non-vascular</a:t>
            </a:r>
            <a:endParaRPr lang="en-US" sz="1800" b="0">
              <a:solidFill>
                <a:srgbClr val="FFFFFF"/>
              </a:solidFill>
              <a:cs typeface="Arial" pitchFamily="34" charset="0"/>
            </a:endParaRPr>
          </a:p>
        </p:txBody>
      </p:sp>
      <p:sp>
        <p:nvSpPr>
          <p:cNvPr id="2202701" name="Rectangle 80"/>
          <p:cNvSpPr>
            <a:spLocks noChangeArrowheads="1"/>
          </p:cNvSpPr>
          <p:nvPr/>
        </p:nvSpPr>
        <p:spPr bwMode="auto">
          <a:xfrm>
            <a:off x="458788" y="4786313"/>
            <a:ext cx="202882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Subtotal: Any non-vascular </a:t>
            </a:r>
            <a:endParaRPr lang="en-US" sz="1800" b="0">
              <a:solidFill>
                <a:srgbClr val="FFFFFF"/>
              </a:solidFill>
              <a:cs typeface="Arial" pitchFamily="34" charset="0"/>
            </a:endParaRPr>
          </a:p>
        </p:txBody>
      </p:sp>
      <p:sp>
        <p:nvSpPr>
          <p:cNvPr id="2202702" name="Rectangle 81"/>
          <p:cNvSpPr>
            <a:spLocks noChangeArrowheads="1"/>
          </p:cNvSpPr>
          <p:nvPr/>
        </p:nvSpPr>
        <p:spPr bwMode="auto">
          <a:xfrm>
            <a:off x="3302000" y="478631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668 </a:t>
            </a:r>
            <a:endParaRPr lang="en-US" sz="1800" b="0">
              <a:solidFill>
                <a:srgbClr val="FFFFFF"/>
              </a:solidFill>
              <a:cs typeface="Arial" pitchFamily="34" charset="0"/>
            </a:endParaRPr>
          </a:p>
        </p:txBody>
      </p:sp>
      <p:sp>
        <p:nvSpPr>
          <p:cNvPr id="2202703" name="Rectangle 82"/>
          <p:cNvSpPr>
            <a:spLocks noChangeArrowheads="1"/>
          </p:cNvSpPr>
          <p:nvPr/>
        </p:nvSpPr>
        <p:spPr bwMode="auto">
          <a:xfrm>
            <a:off x="3697288" y="4786313"/>
            <a:ext cx="60007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(14.4%) </a:t>
            </a:r>
            <a:endParaRPr lang="en-US" sz="1800" b="0">
              <a:solidFill>
                <a:srgbClr val="FFFFFF"/>
              </a:solidFill>
              <a:cs typeface="Arial" pitchFamily="34" charset="0"/>
            </a:endParaRPr>
          </a:p>
        </p:txBody>
      </p:sp>
      <p:sp>
        <p:nvSpPr>
          <p:cNvPr id="2202704" name="Rectangle 83"/>
          <p:cNvSpPr>
            <a:spLocks noChangeArrowheads="1"/>
          </p:cNvSpPr>
          <p:nvPr/>
        </p:nvSpPr>
        <p:spPr bwMode="auto">
          <a:xfrm>
            <a:off x="4456113" y="4786313"/>
            <a:ext cx="3111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612 </a:t>
            </a:r>
            <a:endParaRPr lang="en-US" sz="1800" b="0">
              <a:solidFill>
                <a:srgbClr val="FFFFFF"/>
              </a:solidFill>
              <a:cs typeface="Arial" pitchFamily="34" charset="0"/>
            </a:endParaRPr>
          </a:p>
        </p:txBody>
      </p:sp>
      <p:sp>
        <p:nvSpPr>
          <p:cNvPr id="2202705" name="Rectangle 84"/>
          <p:cNvSpPr>
            <a:spLocks noChangeArrowheads="1"/>
          </p:cNvSpPr>
          <p:nvPr/>
        </p:nvSpPr>
        <p:spPr bwMode="auto">
          <a:xfrm>
            <a:off x="4841875" y="4786313"/>
            <a:ext cx="60007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(13.2%) </a:t>
            </a:r>
            <a:endParaRPr lang="en-US" sz="1800" b="0">
              <a:solidFill>
                <a:srgbClr val="FFFFFF"/>
              </a:solidFill>
              <a:cs typeface="Arial" pitchFamily="34" charset="0"/>
            </a:endParaRPr>
          </a:p>
        </p:txBody>
      </p:sp>
      <p:sp>
        <p:nvSpPr>
          <p:cNvPr id="2202706" name="Rectangle 85"/>
          <p:cNvSpPr>
            <a:spLocks noChangeArrowheads="1"/>
          </p:cNvSpPr>
          <p:nvPr/>
        </p:nvSpPr>
        <p:spPr bwMode="auto">
          <a:xfrm>
            <a:off x="7651750" y="4710113"/>
            <a:ext cx="8778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8.6% SE 5.8 </a:t>
            </a:r>
            <a:endParaRPr lang="en-US" sz="1800" b="0">
              <a:solidFill>
                <a:srgbClr val="FFFFFF"/>
              </a:solidFill>
              <a:cs typeface="Arial" pitchFamily="34" charset="0"/>
            </a:endParaRPr>
          </a:p>
        </p:txBody>
      </p:sp>
      <p:sp>
        <p:nvSpPr>
          <p:cNvPr id="2202707" name="Rectangle 86"/>
          <p:cNvSpPr>
            <a:spLocks noChangeArrowheads="1"/>
          </p:cNvSpPr>
          <p:nvPr/>
        </p:nvSpPr>
        <p:spPr bwMode="auto">
          <a:xfrm>
            <a:off x="7651750" y="4900613"/>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increase </a:t>
            </a:r>
            <a:endParaRPr lang="en-US" sz="1800" b="0">
              <a:solidFill>
                <a:srgbClr val="FFFFFF"/>
              </a:solidFill>
              <a:cs typeface="Arial" pitchFamily="34" charset="0"/>
            </a:endParaRPr>
          </a:p>
        </p:txBody>
      </p:sp>
      <p:sp>
        <p:nvSpPr>
          <p:cNvPr id="2202708" name="Rectangle 87"/>
          <p:cNvSpPr>
            <a:spLocks noChangeArrowheads="1"/>
          </p:cNvSpPr>
          <p:nvPr/>
        </p:nvSpPr>
        <p:spPr bwMode="auto">
          <a:xfrm>
            <a:off x="7651750" y="5089525"/>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(p=0.14) </a:t>
            </a:r>
            <a:endParaRPr lang="en-US" sz="1800" b="0">
              <a:solidFill>
                <a:srgbClr val="FFFFFF"/>
              </a:solidFill>
              <a:cs typeface="Arial" pitchFamily="34" charset="0"/>
            </a:endParaRPr>
          </a:p>
        </p:txBody>
      </p:sp>
      <p:sp>
        <p:nvSpPr>
          <p:cNvPr id="2202709" name="Freeform 88"/>
          <p:cNvSpPr>
            <a:spLocks/>
          </p:cNvSpPr>
          <p:nvPr/>
        </p:nvSpPr>
        <p:spPr bwMode="auto">
          <a:xfrm>
            <a:off x="6926263" y="4808538"/>
            <a:ext cx="598487" cy="231775"/>
          </a:xfrm>
          <a:custGeom>
            <a:avLst/>
            <a:gdLst>
              <a:gd name="T0" fmla="*/ 175 w 377"/>
              <a:gd name="T1" fmla="*/ 0 h 146"/>
              <a:gd name="T2" fmla="*/ 377 w 377"/>
              <a:gd name="T3" fmla="*/ 73 h 146"/>
              <a:gd name="T4" fmla="*/ 175 w 377"/>
              <a:gd name="T5" fmla="*/ 146 h 146"/>
              <a:gd name="T6" fmla="*/ 0 w 377"/>
              <a:gd name="T7" fmla="*/ 73 h 146"/>
              <a:gd name="T8" fmla="*/ 175 w 377"/>
              <a:gd name="T9" fmla="*/ 0 h 146"/>
              <a:gd name="T10" fmla="*/ 0 60000 65536"/>
              <a:gd name="T11" fmla="*/ 0 60000 65536"/>
              <a:gd name="T12" fmla="*/ 0 60000 65536"/>
              <a:gd name="T13" fmla="*/ 0 60000 65536"/>
              <a:gd name="T14" fmla="*/ 0 60000 65536"/>
              <a:gd name="T15" fmla="*/ 0 w 377"/>
              <a:gd name="T16" fmla="*/ 0 h 146"/>
              <a:gd name="T17" fmla="*/ 377 w 377"/>
              <a:gd name="T18" fmla="*/ 146 h 146"/>
            </a:gdLst>
            <a:ahLst/>
            <a:cxnLst>
              <a:cxn ang="T10">
                <a:pos x="T0" y="T1"/>
              </a:cxn>
              <a:cxn ang="T11">
                <a:pos x="T2" y="T3"/>
              </a:cxn>
              <a:cxn ang="T12">
                <a:pos x="T4" y="T5"/>
              </a:cxn>
              <a:cxn ang="T13">
                <a:pos x="T6" y="T7"/>
              </a:cxn>
              <a:cxn ang="T14">
                <a:pos x="T8" y="T9"/>
              </a:cxn>
            </a:cxnLst>
            <a:rect l="T15" t="T16" r="T17" b="T18"/>
            <a:pathLst>
              <a:path w="377" h="146">
                <a:moveTo>
                  <a:pt x="175" y="0"/>
                </a:moveTo>
                <a:lnTo>
                  <a:pt x="377" y="73"/>
                </a:lnTo>
                <a:lnTo>
                  <a:pt x="175" y="146"/>
                </a:lnTo>
                <a:lnTo>
                  <a:pt x="0" y="73"/>
                </a:lnTo>
                <a:lnTo>
                  <a:pt x="175" y="0"/>
                </a:lnTo>
                <a:close/>
              </a:path>
            </a:pathLst>
          </a:custGeom>
          <a:solidFill>
            <a:srgbClr val="FFFFFF"/>
          </a:solidFill>
          <a:ln w="0">
            <a:solidFill>
              <a:srgbClr val="FFFFFF"/>
            </a:solidFill>
            <a:round/>
            <a:headEnd/>
            <a:tailEnd/>
          </a:ln>
        </p:spPr>
        <p:txBody>
          <a:bodyPr/>
          <a:lstStyle/>
          <a:p>
            <a:pPr eaLnBrk="1" hangingPunct="1"/>
            <a:endParaRPr lang="en-GB" sz="1800" b="0">
              <a:solidFill>
                <a:srgbClr val="FFFFFF"/>
              </a:solidFill>
            </a:endParaRPr>
          </a:p>
        </p:txBody>
      </p:sp>
      <p:sp>
        <p:nvSpPr>
          <p:cNvPr id="2202710" name="Rectangle 89"/>
          <p:cNvSpPr>
            <a:spLocks noChangeArrowheads="1"/>
          </p:cNvSpPr>
          <p:nvPr/>
        </p:nvSpPr>
        <p:spPr bwMode="auto">
          <a:xfrm>
            <a:off x="458788" y="5226050"/>
            <a:ext cx="1189037"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Unknown cause </a:t>
            </a:r>
            <a:endParaRPr lang="en-US" sz="1800" b="0">
              <a:solidFill>
                <a:srgbClr val="FFFFFF"/>
              </a:solidFill>
              <a:cs typeface="Arial" pitchFamily="34" charset="0"/>
            </a:endParaRPr>
          </a:p>
        </p:txBody>
      </p:sp>
      <p:sp>
        <p:nvSpPr>
          <p:cNvPr id="2202711" name="Rectangle 90"/>
          <p:cNvSpPr>
            <a:spLocks noChangeArrowheads="1"/>
          </p:cNvSpPr>
          <p:nvPr/>
        </p:nvSpPr>
        <p:spPr bwMode="auto">
          <a:xfrm>
            <a:off x="3302000" y="52260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113 </a:t>
            </a:r>
            <a:endParaRPr lang="en-US" sz="1800" b="0">
              <a:solidFill>
                <a:srgbClr val="FFFFFF"/>
              </a:solidFill>
              <a:cs typeface="Arial" pitchFamily="34" charset="0"/>
            </a:endParaRPr>
          </a:p>
        </p:txBody>
      </p:sp>
      <p:sp>
        <p:nvSpPr>
          <p:cNvPr id="2202712" name="Rectangle 91"/>
          <p:cNvSpPr>
            <a:spLocks noChangeArrowheads="1"/>
          </p:cNvSpPr>
          <p:nvPr/>
        </p:nvSpPr>
        <p:spPr bwMode="auto">
          <a:xfrm>
            <a:off x="3805238" y="52260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(2.4%) </a:t>
            </a:r>
            <a:endParaRPr lang="en-US" sz="1800" b="0">
              <a:solidFill>
                <a:srgbClr val="FFFFFF"/>
              </a:solidFill>
              <a:cs typeface="Arial" pitchFamily="34" charset="0"/>
            </a:endParaRPr>
          </a:p>
        </p:txBody>
      </p:sp>
      <p:sp>
        <p:nvSpPr>
          <p:cNvPr id="2202713" name="Rectangle 92"/>
          <p:cNvSpPr>
            <a:spLocks noChangeArrowheads="1"/>
          </p:cNvSpPr>
          <p:nvPr/>
        </p:nvSpPr>
        <p:spPr bwMode="auto">
          <a:xfrm>
            <a:off x="4456113" y="5226050"/>
            <a:ext cx="311150"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115 </a:t>
            </a:r>
            <a:endParaRPr lang="en-US" sz="1800" b="0">
              <a:solidFill>
                <a:srgbClr val="FFFFFF"/>
              </a:solidFill>
              <a:cs typeface="Arial" pitchFamily="34" charset="0"/>
            </a:endParaRPr>
          </a:p>
        </p:txBody>
      </p:sp>
      <p:sp>
        <p:nvSpPr>
          <p:cNvPr id="2202714" name="Rectangle 93"/>
          <p:cNvSpPr>
            <a:spLocks noChangeArrowheads="1"/>
          </p:cNvSpPr>
          <p:nvPr/>
        </p:nvSpPr>
        <p:spPr bwMode="auto">
          <a:xfrm>
            <a:off x="4948238" y="522605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(2.5%) </a:t>
            </a:r>
            <a:endParaRPr lang="en-US" sz="1800" b="0">
              <a:solidFill>
                <a:srgbClr val="FFFFFF"/>
              </a:solidFill>
              <a:cs typeface="Arial" pitchFamily="34" charset="0"/>
            </a:endParaRPr>
          </a:p>
        </p:txBody>
      </p:sp>
      <p:sp>
        <p:nvSpPr>
          <p:cNvPr id="2202715" name="Rectangle 94"/>
          <p:cNvSpPr>
            <a:spLocks noChangeArrowheads="1"/>
          </p:cNvSpPr>
          <p:nvPr/>
        </p:nvSpPr>
        <p:spPr bwMode="auto">
          <a:xfrm>
            <a:off x="6892925" y="5321300"/>
            <a:ext cx="96838" cy="95250"/>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716" name="Line 95"/>
          <p:cNvSpPr>
            <a:spLocks noChangeShapeType="1"/>
          </p:cNvSpPr>
          <p:nvPr/>
        </p:nvSpPr>
        <p:spPr bwMode="auto">
          <a:xfrm>
            <a:off x="6380163" y="5364163"/>
            <a:ext cx="1282700" cy="1587"/>
          </a:xfrm>
          <a:prstGeom prst="line">
            <a:avLst/>
          </a:prstGeom>
          <a:noFill/>
          <a:ln w="0">
            <a:solidFill>
              <a:srgbClr val="FFFFFF"/>
            </a:solidFill>
            <a:round/>
            <a:headEnd/>
            <a:tailEnd/>
          </a:ln>
        </p:spPr>
        <p:txBody>
          <a:bodyPr/>
          <a:lstStyle/>
          <a:p>
            <a:endParaRPr lang="nl-NL"/>
          </a:p>
        </p:txBody>
      </p:sp>
      <p:sp>
        <p:nvSpPr>
          <p:cNvPr id="2202717" name="Rectangle 96"/>
          <p:cNvSpPr>
            <a:spLocks noChangeArrowheads="1"/>
          </p:cNvSpPr>
          <p:nvPr/>
        </p:nvSpPr>
        <p:spPr bwMode="auto">
          <a:xfrm>
            <a:off x="458788" y="5637213"/>
            <a:ext cx="126047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Total: Any death </a:t>
            </a:r>
            <a:endParaRPr lang="en-US" sz="1800" b="0">
              <a:solidFill>
                <a:srgbClr val="FFFFFF"/>
              </a:solidFill>
              <a:cs typeface="Arial" pitchFamily="34" charset="0"/>
            </a:endParaRPr>
          </a:p>
        </p:txBody>
      </p:sp>
      <p:sp>
        <p:nvSpPr>
          <p:cNvPr id="2202718" name="Rectangle 97"/>
          <p:cNvSpPr>
            <a:spLocks noChangeArrowheads="1"/>
          </p:cNvSpPr>
          <p:nvPr/>
        </p:nvSpPr>
        <p:spPr bwMode="auto">
          <a:xfrm>
            <a:off x="3206750" y="5637213"/>
            <a:ext cx="40163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1142 </a:t>
            </a:r>
            <a:endParaRPr lang="en-US" sz="1800" b="0">
              <a:solidFill>
                <a:srgbClr val="FFFFFF"/>
              </a:solidFill>
              <a:cs typeface="Arial" pitchFamily="34" charset="0"/>
            </a:endParaRPr>
          </a:p>
        </p:txBody>
      </p:sp>
      <p:sp>
        <p:nvSpPr>
          <p:cNvPr id="2202719" name="Rectangle 98"/>
          <p:cNvSpPr>
            <a:spLocks noChangeArrowheads="1"/>
          </p:cNvSpPr>
          <p:nvPr/>
        </p:nvSpPr>
        <p:spPr bwMode="auto">
          <a:xfrm>
            <a:off x="3697288" y="5637213"/>
            <a:ext cx="60007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(24.6%) </a:t>
            </a:r>
            <a:endParaRPr lang="en-US" sz="1800" b="0">
              <a:solidFill>
                <a:srgbClr val="FFFFFF"/>
              </a:solidFill>
              <a:cs typeface="Arial" pitchFamily="34" charset="0"/>
            </a:endParaRPr>
          </a:p>
        </p:txBody>
      </p:sp>
      <p:sp>
        <p:nvSpPr>
          <p:cNvPr id="2202720" name="Rectangle 99"/>
          <p:cNvSpPr>
            <a:spLocks noChangeArrowheads="1"/>
          </p:cNvSpPr>
          <p:nvPr/>
        </p:nvSpPr>
        <p:spPr bwMode="auto">
          <a:xfrm>
            <a:off x="4360863" y="5637213"/>
            <a:ext cx="401637"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1115 </a:t>
            </a:r>
            <a:endParaRPr lang="en-US" sz="1800" b="0">
              <a:solidFill>
                <a:srgbClr val="FFFFFF"/>
              </a:solidFill>
              <a:cs typeface="Arial" pitchFamily="34" charset="0"/>
            </a:endParaRPr>
          </a:p>
        </p:txBody>
      </p:sp>
      <p:sp>
        <p:nvSpPr>
          <p:cNvPr id="2202721" name="Rectangle 100"/>
          <p:cNvSpPr>
            <a:spLocks noChangeArrowheads="1"/>
          </p:cNvSpPr>
          <p:nvPr/>
        </p:nvSpPr>
        <p:spPr bwMode="auto">
          <a:xfrm>
            <a:off x="4841875" y="5637213"/>
            <a:ext cx="60007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(24.1%) </a:t>
            </a:r>
            <a:endParaRPr lang="en-US" sz="1800" b="0">
              <a:solidFill>
                <a:srgbClr val="FFFFFF"/>
              </a:solidFill>
              <a:cs typeface="Arial" pitchFamily="34" charset="0"/>
            </a:endParaRPr>
          </a:p>
        </p:txBody>
      </p:sp>
      <p:sp>
        <p:nvSpPr>
          <p:cNvPr id="2202722" name="Rectangle 101"/>
          <p:cNvSpPr>
            <a:spLocks noChangeArrowheads="1"/>
          </p:cNvSpPr>
          <p:nvPr/>
        </p:nvSpPr>
        <p:spPr bwMode="auto">
          <a:xfrm>
            <a:off x="7651750" y="5524500"/>
            <a:ext cx="8778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1.9% SE 4.2 </a:t>
            </a:r>
            <a:endParaRPr lang="en-US" sz="1800" b="0">
              <a:solidFill>
                <a:srgbClr val="FFFFFF"/>
              </a:solidFill>
              <a:cs typeface="Arial" pitchFamily="34" charset="0"/>
            </a:endParaRPr>
          </a:p>
        </p:txBody>
      </p:sp>
      <p:sp>
        <p:nvSpPr>
          <p:cNvPr id="2202723" name="Rectangle 102"/>
          <p:cNvSpPr>
            <a:spLocks noChangeArrowheads="1"/>
          </p:cNvSpPr>
          <p:nvPr/>
        </p:nvSpPr>
        <p:spPr bwMode="auto">
          <a:xfrm>
            <a:off x="7651750" y="5715000"/>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increase </a:t>
            </a:r>
            <a:endParaRPr lang="en-US" sz="1800" b="0">
              <a:solidFill>
                <a:srgbClr val="FFFFFF"/>
              </a:solidFill>
              <a:cs typeface="Arial" pitchFamily="34" charset="0"/>
            </a:endParaRPr>
          </a:p>
        </p:txBody>
      </p:sp>
      <p:sp>
        <p:nvSpPr>
          <p:cNvPr id="2202724" name="Rectangle 103"/>
          <p:cNvSpPr>
            <a:spLocks noChangeArrowheads="1"/>
          </p:cNvSpPr>
          <p:nvPr/>
        </p:nvSpPr>
        <p:spPr bwMode="auto">
          <a:xfrm>
            <a:off x="7651750" y="5903913"/>
            <a:ext cx="65405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(p=0.65) </a:t>
            </a:r>
            <a:endParaRPr lang="en-US" sz="1800" b="0">
              <a:solidFill>
                <a:srgbClr val="FFFFFF"/>
              </a:solidFill>
              <a:cs typeface="Arial" pitchFamily="34" charset="0"/>
            </a:endParaRPr>
          </a:p>
        </p:txBody>
      </p:sp>
      <p:sp>
        <p:nvSpPr>
          <p:cNvPr id="2202725" name="Freeform 104"/>
          <p:cNvSpPr>
            <a:spLocks/>
          </p:cNvSpPr>
          <p:nvPr/>
        </p:nvSpPr>
        <p:spPr bwMode="auto">
          <a:xfrm>
            <a:off x="6840538" y="5627688"/>
            <a:ext cx="415925" cy="295275"/>
          </a:xfrm>
          <a:custGeom>
            <a:avLst/>
            <a:gdLst>
              <a:gd name="T0" fmla="*/ 128 w 262"/>
              <a:gd name="T1" fmla="*/ 0 h 186"/>
              <a:gd name="T2" fmla="*/ 262 w 262"/>
              <a:gd name="T3" fmla="*/ 93 h 186"/>
              <a:gd name="T4" fmla="*/ 128 w 262"/>
              <a:gd name="T5" fmla="*/ 186 h 186"/>
              <a:gd name="T6" fmla="*/ 0 w 262"/>
              <a:gd name="T7" fmla="*/ 93 h 186"/>
              <a:gd name="T8" fmla="*/ 128 w 262"/>
              <a:gd name="T9" fmla="*/ 0 h 186"/>
              <a:gd name="T10" fmla="*/ 0 60000 65536"/>
              <a:gd name="T11" fmla="*/ 0 60000 65536"/>
              <a:gd name="T12" fmla="*/ 0 60000 65536"/>
              <a:gd name="T13" fmla="*/ 0 60000 65536"/>
              <a:gd name="T14" fmla="*/ 0 60000 65536"/>
              <a:gd name="T15" fmla="*/ 0 w 262"/>
              <a:gd name="T16" fmla="*/ 0 h 186"/>
              <a:gd name="T17" fmla="*/ 262 w 262"/>
              <a:gd name="T18" fmla="*/ 186 h 186"/>
            </a:gdLst>
            <a:ahLst/>
            <a:cxnLst>
              <a:cxn ang="T10">
                <a:pos x="T0" y="T1"/>
              </a:cxn>
              <a:cxn ang="T11">
                <a:pos x="T2" y="T3"/>
              </a:cxn>
              <a:cxn ang="T12">
                <a:pos x="T4" y="T5"/>
              </a:cxn>
              <a:cxn ang="T13">
                <a:pos x="T6" y="T7"/>
              </a:cxn>
              <a:cxn ang="T14">
                <a:pos x="T8" y="T9"/>
              </a:cxn>
            </a:cxnLst>
            <a:rect l="T15" t="T16" r="T17" b="T18"/>
            <a:pathLst>
              <a:path w="262" h="186">
                <a:moveTo>
                  <a:pt x="128" y="0"/>
                </a:moveTo>
                <a:lnTo>
                  <a:pt x="262" y="93"/>
                </a:lnTo>
                <a:lnTo>
                  <a:pt x="128" y="186"/>
                </a:lnTo>
                <a:lnTo>
                  <a:pt x="0" y="93"/>
                </a:lnTo>
                <a:lnTo>
                  <a:pt x="128" y="0"/>
                </a:lnTo>
                <a:close/>
              </a:path>
            </a:pathLst>
          </a:custGeom>
          <a:solidFill>
            <a:srgbClr val="FFFFFF"/>
          </a:solidFill>
          <a:ln w="0">
            <a:solidFill>
              <a:srgbClr val="FFFFFF"/>
            </a:solidFill>
            <a:round/>
            <a:headEnd/>
            <a:tailEnd/>
          </a:ln>
        </p:spPr>
        <p:txBody>
          <a:bodyPr/>
          <a:lstStyle/>
          <a:p>
            <a:pPr eaLnBrk="1" hangingPunct="1"/>
            <a:endParaRPr lang="en-GB" sz="1800" b="0">
              <a:solidFill>
                <a:srgbClr val="FFFFFF"/>
              </a:solidFill>
            </a:endParaRPr>
          </a:p>
        </p:txBody>
      </p:sp>
      <p:sp>
        <p:nvSpPr>
          <p:cNvPr id="2202726" name="Line 105"/>
          <p:cNvSpPr>
            <a:spLocks noChangeShapeType="1"/>
          </p:cNvSpPr>
          <p:nvPr/>
        </p:nvSpPr>
        <p:spPr bwMode="auto">
          <a:xfrm>
            <a:off x="7000875" y="1798638"/>
            <a:ext cx="1588" cy="4500562"/>
          </a:xfrm>
          <a:prstGeom prst="line">
            <a:avLst/>
          </a:prstGeom>
          <a:noFill/>
          <a:ln w="0">
            <a:solidFill>
              <a:srgbClr val="FFFFFF"/>
            </a:solidFill>
            <a:round/>
            <a:headEnd/>
            <a:tailEnd/>
          </a:ln>
        </p:spPr>
        <p:txBody>
          <a:bodyPr/>
          <a:lstStyle/>
          <a:p>
            <a:endParaRPr lang="nl-NL"/>
          </a:p>
        </p:txBody>
      </p:sp>
      <p:sp>
        <p:nvSpPr>
          <p:cNvPr id="2202727" name="Line 106"/>
          <p:cNvSpPr>
            <a:spLocks noChangeShapeType="1"/>
          </p:cNvSpPr>
          <p:nvPr/>
        </p:nvSpPr>
        <p:spPr bwMode="auto">
          <a:xfrm>
            <a:off x="6007100" y="6321425"/>
            <a:ext cx="1976438" cy="1588"/>
          </a:xfrm>
          <a:prstGeom prst="line">
            <a:avLst/>
          </a:prstGeom>
          <a:noFill/>
          <a:ln w="0">
            <a:solidFill>
              <a:srgbClr val="FFFFFF"/>
            </a:solidFill>
            <a:round/>
            <a:headEnd/>
            <a:tailEnd/>
          </a:ln>
        </p:spPr>
        <p:txBody>
          <a:bodyPr/>
          <a:lstStyle/>
          <a:p>
            <a:endParaRPr lang="nl-NL"/>
          </a:p>
        </p:txBody>
      </p:sp>
      <p:sp>
        <p:nvSpPr>
          <p:cNvPr id="2202728" name="Line 107"/>
          <p:cNvSpPr>
            <a:spLocks noChangeShapeType="1"/>
          </p:cNvSpPr>
          <p:nvPr/>
        </p:nvSpPr>
        <p:spPr bwMode="auto">
          <a:xfrm flipV="1">
            <a:off x="6007100" y="6237288"/>
            <a:ext cx="1588" cy="84137"/>
          </a:xfrm>
          <a:prstGeom prst="line">
            <a:avLst/>
          </a:prstGeom>
          <a:noFill/>
          <a:ln w="0">
            <a:solidFill>
              <a:srgbClr val="FFFFFF"/>
            </a:solidFill>
            <a:round/>
            <a:headEnd/>
            <a:tailEnd/>
          </a:ln>
        </p:spPr>
        <p:txBody>
          <a:bodyPr/>
          <a:lstStyle/>
          <a:p>
            <a:endParaRPr lang="nl-NL"/>
          </a:p>
        </p:txBody>
      </p:sp>
      <p:sp>
        <p:nvSpPr>
          <p:cNvPr id="2202729" name="Line 108"/>
          <p:cNvSpPr>
            <a:spLocks noChangeShapeType="1"/>
          </p:cNvSpPr>
          <p:nvPr/>
        </p:nvSpPr>
        <p:spPr bwMode="auto">
          <a:xfrm flipV="1">
            <a:off x="6251575" y="6237288"/>
            <a:ext cx="1588" cy="84137"/>
          </a:xfrm>
          <a:prstGeom prst="line">
            <a:avLst/>
          </a:prstGeom>
          <a:noFill/>
          <a:ln w="0">
            <a:solidFill>
              <a:srgbClr val="FFFFFF"/>
            </a:solidFill>
            <a:round/>
            <a:headEnd/>
            <a:tailEnd/>
          </a:ln>
        </p:spPr>
        <p:txBody>
          <a:bodyPr/>
          <a:lstStyle/>
          <a:p>
            <a:endParaRPr lang="nl-NL"/>
          </a:p>
        </p:txBody>
      </p:sp>
      <p:sp>
        <p:nvSpPr>
          <p:cNvPr id="2202730" name="Line 109"/>
          <p:cNvSpPr>
            <a:spLocks noChangeShapeType="1"/>
          </p:cNvSpPr>
          <p:nvPr/>
        </p:nvSpPr>
        <p:spPr bwMode="auto">
          <a:xfrm flipV="1">
            <a:off x="6497638" y="6237288"/>
            <a:ext cx="1587" cy="84137"/>
          </a:xfrm>
          <a:prstGeom prst="line">
            <a:avLst/>
          </a:prstGeom>
          <a:noFill/>
          <a:ln w="0">
            <a:solidFill>
              <a:srgbClr val="FFFFFF"/>
            </a:solidFill>
            <a:round/>
            <a:headEnd/>
            <a:tailEnd/>
          </a:ln>
        </p:spPr>
        <p:txBody>
          <a:bodyPr/>
          <a:lstStyle/>
          <a:p>
            <a:endParaRPr lang="nl-NL"/>
          </a:p>
        </p:txBody>
      </p:sp>
      <p:sp>
        <p:nvSpPr>
          <p:cNvPr id="2202731" name="Line 110"/>
          <p:cNvSpPr>
            <a:spLocks noChangeShapeType="1"/>
          </p:cNvSpPr>
          <p:nvPr/>
        </p:nvSpPr>
        <p:spPr bwMode="auto">
          <a:xfrm flipV="1">
            <a:off x="6743700" y="6237288"/>
            <a:ext cx="1588" cy="84137"/>
          </a:xfrm>
          <a:prstGeom prst="line">
            <a:avLst/>
          </a:prstGeom>
          <a:noFill/>
          <a:ln w="0">
            <a:solidFill>
              <a:srgbClr val="FFFFFF"/>
            </a:solidFill>
            <a:round/>
            <a:headEnd/>
            <a:tailEnd/>
          </a:ln>
        </p:spPr>
        <p:txBody>
          <a:bodyPr/>
          <a:lstStyle/>
          <a:p>
            <a:endParaRPr lang="nl-NL"/>
          </a:p>
        </p:txBody>
      </p:sp>
      <p:sp>
        <p:nvSpPr>
          <p:cNvPr id="2202732" name="Line 111"/>
          <p:cNvSpPr>
            <a:spLocks noChangeShapeType="1"/>
          </p:cNvSpPr>
          <p:nvPr/>
        </p:nvSpPr>
        <p:spPr bwMode="auto">
          <a:xfrm flipV="1">
            <a:off x="7000875" y="6237288"/>
            <a:ext cx="1588" cy="84137"/>
          </a:xfrm>
          <a:prstGeom prst="line">
            <a:avLst/>
          </a:prstGeom>
          <a:noFill/>
          <a:ln w="0">
            <a:solidFill>
              <a:srgbClr val="FFFFFF"/>
            </a:solidFill>
            <a:round/>
            <a:headEnd/>
            <a:tailEnd/>
          </a:ln>
        </p:spPr>
        <p:txBody>
          <a:bodyPr/>
          <a:lstStyle/>
          <a:p>
            <a:endParaRPr lang="nl-NL"/>
          </a:p>
        </p:txBody>
      </p:sp>
      <p:sp>
        <p:nvSpPr>
          <p:cNvPr id="2202733" name="Line 112"/>
          <p:cNvSpPr>
            <a:spLocks noChangeShapeType="1"/>
          </p:cNvSpPr>
          <p:nvPr/>
        </p:nvSpPr>
        <p:spPr bwMode="auto">
          <a:xfrm flipV="1">
            <a:off x="7245350" y="6237288"/>
            <a:ext cx="1588" cy="84137"/>
          </a:xfrm>
          <a:prstGeom prst="line">
            <a:avLst/>
          </a:prstGeom>
          <a:noFill/>
          <a:ln w="0">
            <a:solidFill>
              <a:srgbClr val="FFFFFF"/>
            </a:solidFill>
            <a:round/>
            <a:headEnd/>
            <a:tailEnd/>
          </a:ln>
        </p:spPr>
        <p:txBody>
          <a:bodyPr/>
          <a:lstStyle/>
          <a:p>
            <a:endParaRPr lang="nl-NL"/>
          </a:p>
        </p:txBody>
      </p:sp>
      <p:sp>
        <p:nvSpPr>
          <p:cNvPr id="2202734" name="Line 113"/>
          <p:cNvSpPr>
            <a:spLocks noChangeShapeType="1"/>
          </p:cNvSpPr>
          <p:nvPr/>
        </p:nvSpPr>
        <p:spPr bwMode="auto">
          <a:xfrm flipV="1">
            <a:off x="7491413" y="6237288"/>
            <a:ext cx="1587" cy="84137"/>
          </a:xfrm>
          <a:prstGeom prst="line">
            <a:avLst/>
          </a:prstGeom>
          <a:noFill/>
          <a:ln w="0">
            <a:solidFill>
              <a:srgbClr val="FFFFFF"/>
            </a:solidFill>
            <a:round/>
            <a:headEnd/>
            <a:tailEnd/>
          </a:ln>
        </p:spPr>
        <p:txBody>
          <a:bodyPr/>
          <a:lstStyle/>
          <a:p>
            <a:endParaRPr lang="nl-NL"/>
          </a:p>
        </p:txBody>
      </p:sp>
      <p:sp>
        <p:nvSpPr>
          <p:cNvPr id="2202735" name="Line 114"/>
          <p:cNvSpPr>
            <a:spLocks noChangeShapeType="1"/>
          </p:cNvSpPr>
          <p:nvPr/>
        </p:nvSpPr>
        <p:spPr bwMode="auto">
          <a:xfrm flipV="1">
            <a:off x="7737475" y="6237288"/>
            <a:ext cx="1588" cy="84137"/>
          </a:xfrm>
          <a:prstGeom prst="line">
            <a:avLst/>
          </a:prstGeom>
          <a:noFill/>
          <a:ln w="0">
            <a:solidFill>
              <a:srgbClr val="FFFFFF"/>
            </a:solidFill>
            <a:round/>
            <a:headEnd/>
            <a:tailEnd/>
          </a:ln>
        </p:spPr>
        <p:txBody>
          <a:bodyPr/>
          <a:lstStyle/>
          <a:p>
            <a:endParaRPr lang="nl-NL"/>
          </a:p>
        </p:txBody>
      </p:sp>
      <p:sp>
        <p:nvSpPr>
          <p:cNvPr id="2202736" name="Line 115"/>
          <p:cNvSpPr>
            <a:spLocks noChangeShapeType="1"/>
          </p:cNvSpPr>
          <p:nvPr/>
        </p:nvSpPr>
        <p:spPr bwMode="auto">
          <a:xfrm flipV="1">
            <a:off x="7983538" y="6237288"/>
            <a:ext cx="1587" cy="84137"/>
          </a:xfrm>
          <a:prstGeom prst="line">
            <a:avLst/>
          </a:prstGeom>
          <a:noFill/>
          <a:ln w="0">
            <a:solidFill>
              <a:srgbClr val="FFFFFF"/>
            </a:solidFill>
            <a:round/>
            <a:headEnd/>
            <a:tailEnd/>
          </a:ln>
        </p:spPr>
        <p:txBody>
          <a:bodyPr/>
          <a:lstStyle/>
          <a:p>
            <a:endParaRPr lang="nl-NL"/>
          </a:p>
        </p:txBody>
      </p:sp>
      <p:sp>
        <p:nvSpPr>
          <p:cNvPr id="2202737" name="Rectangle 116"/>
          <p:cNvSpPr>
            <a:spLocks noChangeArrowheads="1"/>
          </p:cNvSpPr>
          <p:nvPr/>
        </p:nvSpPr>
        <p:spPr bwMode="auto">
          <a:xfrm>
            <a:off x="5867400" y="6353175"/>
            <a:ext cx="2682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0.6 </a:t>
            </a:r>
            <a:endParaRPr lang="en-US" sz="1800" b="0">
              <a:solidFill>
                <a:srgbClr val="FFFFFF"/>
              </a:solidFill>
              <a:cs typeface="Arial" pitchFamily="34" charset="0"/>
            </a:endParaRPr>
          </a:p>
        </p:txBody>
      </p:sp>
      <p:sp>
        <p:nvSpPr>
          <p:cNvPr id="2202738" name="Rectangle 117"/>
          <p:cNvSpPr>
            <a:spLocks noChangeArrowheads="1"/>
          </p:cNvSpPr>
          <p:nvPr/>
        </p:nvSpPr>
        <p:spPr bwMode="auto">
          <a:xfrm>
            <a:off x="6359525" y="6353175"/>
            <a:ext cx="2682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0.8 </a:t>
            </a:r>
            <a:endParaRPr lang="en-US" sz="1800" b="0">
              <a:solidFill>
                <a:srgbClr val="FFFFFF"/>
              </a:solidFill>
              <a:cs typeface="Arial" pitchFamily="34" charset="0"/>
            </a:endParaRPr>
          </a:p>
        </p:txBody>
      </p:sp>
      <p:sp>
        <p:nvSpPr>
          <p:cNvPr id="2202739" name="Rectangle 118"/>
          <p:cNvSpPr>
            <a:spLocks noChangeArrowheads="1"/>
          </p:cNvSpPr>
          <p:nvPr/>
        </p:nvSpPr>
        <p:spPr bwMode="auto">
          <a:xfrm>
            <a:off x="6861175" y="6353175"/>
            <a:ext cx="2682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1.0 </a:t>
            </a:r>
            <a:endParaRPr lang="en-US" sz="1800" b="0">
              <a:solidFill>
                <a:srgbClr val="FFFFFF"/>
              </a:solidFill>
              <a:cs typeface="Arial" pitchFamily="34" charset="0"/>
            </a:endParaRPr>
          </a:p>
        </p:txBody>
      </p:sp>
      <p:sp>
        <p:nvSpPr>
          <p:cNvPr id="2202740" name="Rectangle 119"/>
          <p:cNvSpPr>
            <a:spLocks noChangeArrowheads="1"/>
          </p:cNvSpPr>
          <p:nvPr/>
        </p:nvSpPr>
        <p:spPr bwMode="auto">
          <a:xfrm>
            <a:off x="7353300" y="6353175"/>
            <a:ext cx="268288"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1.2 </a:t>
            </a:r>
            <a:endParaRPr lang="en-US" sz="1800" b="0">
              <a:solidFill>
                <a:srgbClr val="FFFFFF"/>
              </a:solidFill>
              <a:cs typeface="Arial" pitchFamily="34" charset="0"/>
            </a:endParaRPr>
          </a:p>
        </p:txBody>
      </p:sp>
      <p:sp>
        <p:nvSpPr>
          <p:cNvPr id="2202741" name="Rectangle 120"/>
          <p:cNvSpPr>
            <a:spLocks noChangeArrowheads="1"/>
          </p:cNvSpPr>
          <p:nvPr/>
        </p:nvSpPr>
        <p:spPr bwMode="auto">
          <a:xfrm>
            <a:off x="7843838" y="6353175"/>
            <a:ext cx="268287" cy="212725"/>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latin typeface="Calibri" pitchFamily="34" charset="0"/>
                <a:cs typeface="Arial" pitchFamily="34" charset="0"/>
              </a:rPr>
              <a:t>1.4 </a:t>
            </a:r>
            <a:endParaRPr lang="en-US" sz="1800" b="0">
              <a:solidFill>
                <a:srgbClr val="FFFFFF"/>
              </a:solidFill>
              <a:cs typeface="Arial" pitchFamily="34" charset="0"/>
            </a:endParaRPr>
          </a:p>
        </p:txBody>
      </p:sp>
      <p:sp>
        <p:nvSpPr>
          <p:cNvPr id="2202742" name="Rectangle 73"/>
          <p:cNvSpPr>
            <a:spLocks noChangeArrowheads="1"/>
          </p:cNvSpPr>
          <p:nvPr/>
        </p:nvSpPr>
        <p:spPr bwMode="auto">
          <a:xfrm>
            <a:off x="3305175" y="4513263"/>
            <a:ext cx="2714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354</a:t>
            </a:r>
            <a:endParaRPr lang="en-US" sz="1800" b="0">
              <a:solidFill>
                <a:srgbClr val="FFFFFF"/>
              </a:solidFill>
              <a:cs typeface="Arial" pitchFamily="34" charset="0"/>
            </a:endParaRPr>
          </a:p>
        </p:txBody>
      </p:sp>
      <p:sp>
        <p:nvSpPr>
          <p:cNvPr id="2202743" name="Rectangle 74"/>
          <p:cNvSpPr>
            <a:spLocks noChangeArrowheads="1"/>
          </p:cNvSpPr>
          <p:nvPr/>
        </p:nvSpPr>
        <p:spPr bwMode="auto">
          <a:xfrm>
            <a:off x="3808413" y="4508500"/>
            <a:ext cx="5000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(7.6%) </a:t>
            </a:r>
            <a:endParaRPr lang="en-US" sz="1800" b="0">
              <a:solidFill>
                <a:srgbClr val="FFFFFF"/>
              </a:solidFill>
              <a:cs typeface="Arial" pitchFamily="34" charset="0"/>
            </a:endParaRPr>
          </a:p>
        </p:txBody>
      </p:sp>
      <p:sp>
        <p:nvSpPr>
          <p:cNvPr id="2202744" name="Rectangle 75"/>
          <p:cNvSpPr>
            <a:spLocks noChangeArrowheads="1"/>
          </p:cNvSpPr>
          <p:nvPr/>
        </p:nvSpPr>
        <p:spPr bwMode="auto">
          <a:xfrm>
            <a:off x="4452938" y="4519613"/>
            <a:ext cx="271462"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311</a:t>
            </a:r>
            <a:endParaRPr lang="en-US" sz="1800" b="0">
              <a:solidFill>
                <a:srgbClr val="FFFFFF"/>
              </a:solidFill>
              <a:cs typeface="Arial" pitchFamily="34" charset="0"/>
            </a:endParaRPr>
          </a:p>
        </p:txBody>
      </p:sp>
      <p:sp>
        <p:nvSpPr>
          <p:cNvPr id="2202745" name="Rectangle 76"/>
          <p:cNvSpPr>
            <a:spLocks noChangeArrowheads="1"/>
          </p:cNvSpPr>
          <p:nvPr/>
        </p:nvSpPr>
        <p:spPr bwMode="auto">
          <a:xfrm>
            <a:off x="4940300" y="4513263"/>
            <a:ext cx="500063" cy="212725"/>
          </a:xfrm>
          <a:prstGeom prst="rect">
            <a:avLst/>
          </a:prstGeom>
          <a:noFill/>
          <a:ln w="9525">
            <a:noFill/>
            <a:miter lim="800000"/>
            <a:headEnd/>
            <a:tailEnd/>
          </a:ln>
        </p:spPr>
        <p:txBody>
          <a:bodyPr wrap="none" lIns="0" tIns="0" rIns="0" bIns="0">
            <a:spAutoFit/>
          </a:bodyPr>
          <a:lstStyle/>
          <a:p>
            <a:pPr eaLnBrk="1" hangingPunct="1"/>
            <a:r>
              <a:rPr lang="en-US" sz="1400" b="0">
                <a:solidFill>
                  <a:srgbClr val="FFFFFF"/>
                </a:solidFill>
                <a:latin typeface="Calibri" pitchFamily="34" charset="0"/>
                <a:cs typeface="Arial" pitchFamily="34" charset="0"/>
              </a:rPr>
              <a:t>(6.7%) </a:t>
            </a:r>
            <a:endParaRPr lang="en-US" sz="1800" b="0">
              <a:solidFill>
                <a:srgbClr val="FFFFFF"/>
              </a:solidFill>
              <a:cs typeface="Arial" pitchFamily="34" charset="0"/>
            </a:endParaRPr>
          </a:p>
        </p:txBody>
      </p:sp>
      <p:sp>
        <p:nvSpPr>
          <p:cNvPr id="2202746" name="Rectangle 77"/>
          <p:cNvSpPr>
            <a:spLocks noChangeArrowheads="1"/>
          </p:cNvSpPr>
          <p:nvPr/>
        </p:nvSpPr>
        <p:spPr bwMode="auto">
          <a:xfrm>
            <a:off x="7239000" y="4541838"/>
            <a:ext cx="171450" cy="166687"/>
          </a:xfrm>
          <a:prstGeom prst="rect">
            <a:avLst/>
          </a:prstGeom>
          <a:solidFill>
            <a:srgbClr val="FFFFFF"/>
          </a:solidFill>
          <a:ln w="9525">
            <a:noFill/>
            <a:miter lim="800000"/>
            <a:headEnd/>
            <a:tailEnd/>
          </a:ln>
        </p:spPr>
        <p:txBody>
          <a:bodyPr/>
          <a:lstStyle/>
          <a:p>
            <a:pPr eaLnBrk="1" hangingPunct="1"/>
            <a:endParaRPr lang="en-GB" sz="1800" b="0">
              <a:solidFill>
                <a:srgbClr val="FFFFFF"/>
              </a:solidFill>
            </a:endParaRPr>
          </a:p>
        </p:txBody>
      </p:sp>
      <p:sp>
        <p:nvSpPr>
          <p:cNvPr id="2202747" name="Line 78"/>
          <p:cNvSpPr>
            <a:spLocks noChangeShapeType="1"/>
          </p:cNvSpPr>
          <p:nvPr/>
        </p:nvSpPr>
        <p:spPr bwMode="auto">
          <a:xfrm flipV="1">
            <a:off x="6907213" y="4624388"/>
            <a:ext cx="877887" cy="0"/>
          </a:xfrm>
          <a:prstGeom prst="line">
            <a:avLst/>
          </a:prstGeom>
          <a:noFill/>
          <a:ln w="0">
            <a:solidFill>
              <a:srgbClr val="FFFFFF"/>
            </a:solidFill>
            <a:round/>
            <a:headEnd/>
            <a:tailEnd/>
          </a:ln>
        </p:spPr>
        <p:txBody>
          <a:bodyPr/>
          <a:lstStyle/>
          <a:p>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jdelijke aanduiding voor dianummer 1"/>
          <p:cNvSpPr>
            <a:spLocks noGrp="1"/>
          </p:cNvSpPr>
          <p:nvPr>
            <p:ph type="sldNum" sz="quarter" idx="10"/>
          </p:nvPr>
        </p:nvSpPr>
        <p:spPr/>
        <p:txBody>
          <a:bodyPr/>
          <a:lstStyle/>
          <a:p>
            <a:fld id="{6B67C5F7-68A7-4B1A-A7EE-EF534E853B16}" type="slidenum">
              <a:rPr lang="en-US"/>
              <a:pPr/>
              <a:t>26</a:t>
            </a:fld>
            <a:endParaRPr lang="en-US"/>
          </a:p>
        </p:txBody>
      </p:sp>
      <p:sp>
        <p:nvSpPr>
          <p:cNvPr id="2203650" name="Rectangle 33"/>
          <p:cNvSpPr>
            <a:spLocks noChangeArrowheads="1"/>
          </p:cNvSpPr>
          <p:nvPr/>
        </p:nvSpPr>
        <p:spPr bwMode="auto">
          <a:xfrm>
            <a:off x="6489700" y="3482975"/>
            <a:ext cx="352425" cy="347663"/>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203651"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sz="1800" b="0">
              <a:solidFill>
                <a:schemeClr val="tx1"/>
              </a:solidFill>
            </a:endParaRPr>
          </a:p>
        </p:txBody>
      </p:sp>
      <p:sp>
        <p:nvSpPr>
          <p:cNvPr id="2203652" name="Rectangle 7"/>
          <p:cNvSpPr>
            <a:spLocks noChangeArrowheads="1"/>
          </p:cNvSpPr>
          <p:nvPr/>
        </p:nvSpPr>
        <p:spPr bwMode="auto">
          <a:xfrm>
            <a:off x="4510088" y="327025"/>
            <a:ext cx="384175" cy="579438"/>
          </a:xfrm>
          <a:prstGeom prst="rect">
            <a:avLst/>
          </a:prstGeom>
          <a:noFill/>
          <a:ln w="9525">
            <a:noFill/>
            <a:miter lim="800000"/>
            <a:headEnd/>
            <a:tailEnd/>
          </a:ln>
        </p:spPr>
        <p:txBody>
          <a:bodyPr wrap="none" lIns="0" tIns="0" rIns="0" bIns="0">
            <a:spAutoFit/>
          </a:bodyPr>
          <a:lstStyle/>
          <a:p>
            <a:pPr eaLnBrk="1" hangingPunct="1"/>
            <a:r>
              <a:rPr lang="en-US" sz="3100" b="0">
                <a:solidFill>
                  <a:srgbClr val="993366"/>
                </a:solidFill>
                <a:latin typeface="Calibri" pitchFamily="34" charset="0"/>
                <a:cs typeface="Arial" pitchFamily="34" charset="0"/>
              </a:rPr>
              <a:t>  </a:t>
            </a:r>
            <a:endParaRPr lang="en-US" sz="1800" b="0">
              <a:solidFill>
                <a:schemeClr val="tx1"/>
              </a:solidFill>
              <a:cs typeface="Arial" pitchFamily="34" charset="0"/>
            </a:endParaRPr>
          </a:p>
        </p:txBody>
      </p:sp>
      <p:sp>
        <p:nvSpPr>
          <p:cNvPr id="2203653" name="Rectangle 8"/>
          <p:cNvSpPr>
            <a:spLocks noChangeArrowheads="1"/>
          </p:cNvSpPr>
          <p:nvPr/>
        </p:nvSpPr>
        <p:spPr bwMode="auto">
          <a:xfrm>
            <a:off x="3978275" y="1450975"/>
            <a:ext cx="106363" cy="307975"/>
          </a:xfrm>
          <a:prstGeom prst="rect">
            <a:avLst/>
          </a:prstGeom>
          <a:noFill/>
          <a:ln w="9525">
            <a:noFill/>
            <a:miter lim="800000"/>
            <a:headEnd/>
            <a:tailEnd/>
          </a:ln>
        </p:spPr>
        <p:txBody>
          <a:bodyPr wrap="none" lIns="0" tIns="0" rIns="0" bIns="0">
            <a:spAutoFit/>
          </a:bodyPr>
          <a:lstStyle/>
          <a:p>
            <a:pPr eaLnBrk="1" hangingPunct="1"/>
            <a:r>
              <a:rPr lang="en-US" sz="1800" b="0">
                <a:solidFill>
                  <a:srgbClr val="000000"/>
                </a:solidFill>
                <a:latin typeface="Calibri" pitchFamily="34" charset="0"/>
                <a:cs typeface="Arial" pitchFamily="34" charset="0"/>
              </a:rPr>
              <a:t>  </a:t>
            </a:r>
            <a:endParaRPr lang="en-US" b="0">
              <a:solidFill>
                <a:schemeClr val="tx1"/>
              </a:solidFill>
              <a:cs typeface="Arial" pitchFamily="34" charset="0"/>
            </a:endParaRPr>
          </a:p>
        </p:txBody>
      </p:sp>
      <p:sp>
        <p:nvSpPr>
          <p:cNvPr id="2203654" name="Rectangle 9"/>
          <p:cNvSpPr>
            <a:spLocks noChangeArrowheads="1"/>
          </p:cNvSpPr>
          <p:nvPr/>
        </p:nvSpPr>
        <p:spPr bwMode="auto">
          <a:xfrm>
            <a:off x="5873750" y="1717675"/>
            <a:ext cx="174625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Risk ratio &amp; 95% CI</a:t>
            </a:r>
            <a:endParaRPr lang="en-US" b="0">
              <a:solidFill>
                <a:srgbClr val="FFFFFF"/>
              </a:solidFill>
              <a:cs typeface="Arial" pitchFamily="34" charset="0"/>
            </a:endParaRPr>
          </a:p>
        </p:txBody>
      </p:sp>
      <p:sp>
        <p:nvSpPr>
          <p:cNvPr id="2203655" name="Rectangle 10"/>
          <p:cNvSpPr>
            <a:spLocks noChangeArrowheads="1"/>
          </p:cNvSpPr>
          <p:nvPr/>
        </p:nvSpPr>
        <p:spPr bwMode="auto">
          <a:xfrm>
            <a:off x="212725" y="1714500"/>
            <a:ext cx="525463"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Event</a:t>
            </a:r>
            <a:endParaRPr lang="en-US" b="0">
              <a:solidFill>
                <a:srgbClr val="FFFFFF"/>
              </a:solidFill>
              <a:cs typeface="Arial" pitchFamily="34" charset="0"/>
            </a:endParaRPr>
          </a:p>
        </p:txBody>
      </p:sp>
      <p:sp>
        <p:nvSpPr>
          <p:cNvPr id="2203656" name="Rectangle 11"/>
          <p:cNvSpPr>
            <a:spLocks noChangeArrowheads="1"/>
          </p:cNvSpPr>
          <p:nvPr/>
        </p:nvSpPr>
        <p:spPr bwMode="auto">
          <a:xfrm>
            <a:off x="4275138" y="1714500"/>
            <a:ext cx="731837"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Placebo</a:t>
            </a:r>
            <a:endParaRPr lang="en-US" b="0">
              <a:solidFill>
                <a:srgbClr val="FFFFFF"/>
              </a:solidFill>
              <a:cs typeface="Arial" pitchFamily="34" charset="0"/>
            </a:endParaRPr>
          </a:p>
        </p:txBody>
      </p:sp>
      <p:sp>
        <p:nvSpPr>
          <p:cNvPr id="2203657" name="Rectangle 12"/>
          <p:cNvSpPr>
            <a:spLocks noChangeArrowheads="1"/>
          </p:cNvSpPr>
          <p:nvPr/>
        </p:nvSpPr>
        <p:spPr bwMode="auto">
          <a:xfrm>
            <a:off x="3009900" y="1714500"/>
            <a:ext cx="83185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Eze/simv</a:t>
            </a:r>
            <a:endParaRPr lang="en-US" b="0">
              <a:solidFill>
                <a:srgbClr val="FFFFFF"/>
              </a:solidFill>
              <a:cs typeface="Arial" pitchFamily="34" charset="0"/>
            </a:endParaRPr>
          </a:p>
        </p:txBody>
      </p:sp>
      <p:sp>
        <p:nvSpPr>
          <p:cNvPr id="2203658" name="Rectangle 13"/>
          <p:cNvSpPr>
            <a:spLocks noChangeArrowheads="1"/>
          </p:cNvSpPr>
          <p:nvPr/>
        </p:nvSpPr>
        <p:spPr bwMode="auto">
          <a:xfrm>
            <a:off x="5848350" y="4838700"/>
            <a:ext cx="831850" cy="549275"/>
          </a:xfrm>
          <a:prstGeom prst="rect">
            <a:avLst/>
          </a:prstGeom>
          <a:noFill/>
          <a:ln w="9525">
            <a:noFill/>
            <a:miter lim="800000"/>
            <a:headEnd/>
            <a:tailEnd/>
          </a:ln>
        </p:spPr>
        <p:txBody>
          <a:bodyPr wrap="none" lIns="0" tIns="0" rIns="0" bIns="0">
            <a:spAutoFit/>
          </a:bodyPr>
          <a:lstStyle/>
          <a:p>
            <a:pPr algn="ctr" eaLnBrk="1" hangingPunct="1"/>
            <a:r>
              <a:rPr lang="en-US" sz="1800" b="0">
                <a:solidFill>
                  <a:srgbClr val="FFFFFF"/>
                </a:solidFill>
                <a:latin typeface="Calibri" pitchFamily="34" charset="0"/>
                <a:cs typeface="Arial" pitchFamily="34" charset="0"/>
              </a:rPr>
              <a:t>Eze/simv</a:t>
            </a:r>
          </a:p>
          <a:p>
            <a:pPr algn="ctr" eaLnBrk="1" hangingPunct="1"/>
            <a:r>
              <a:rPr lang="en-US" sz="1800" b="0">
                <a:solidFill>
                  <a:srgbClr val="FFFFFF"/>
                </a:solidFill>
                <a:latin typeface="Calibri" pitchFamily="34" charset="0"/>
                <a:cs typeface="Arial" pitchFamily="34" charset="0"/>
              </a:rPr>
              <a:t>better </a:t>
            </a:r>
            <a:endParaRPr lang="en-US" b="0">
              <a:solidFill>
                <a:srgbClr val="FFFFFF"/>
              </a:solidFill>
              <a:cs typeface="Arial" pitchFamily="34" charset="0"/>
            </a:endParaRPr>
          </a:p>
        </p:txBody>
      </p:sp>
      <p:sp>
        <p:nvSpPr>
          <p:cNvPr id="2203659" name="Rectangle 14"/>
          <p:cNvSpPr>
            <a:spLocks noChangeArrowheads="1"/>
          </p:cNvSpPr>
          <p:nvPr/>
        </p:nvSpPr>
        <p:spPr bwMode="auto">
          <a:xfrm>
            <a:off x="6913563" y="4838700"/>
            <a:ext cx="731837" cy="549275"/>
          </a:xfrm>
          <a:prstGeom prst="rect">
            <a:avLst/>
          </a:prstGeom>
          <a:noFill/>
          <a:ln w="9525">
            <a:noFill/>
            <a:miter lim="800000"/>
            <a:headEnd/>
            <a:tailEnd/>
          </a:ln>
        </p:spPr>
        <p:txBody>
          <a:bodyPr wrap="none" lIns="0" tIns="0" rIns="0" bIns="0">
            <a:spAutoFit/>
          </a:bodyPr>
          <a:lstStyle/>
          <a:p>
            <a:pPr algn="ctr" eaLnBrk="1" hangingPunct="1"/>
            <a:r>
              <a:rPr lang="en-US" sz="1800" b="0">
                <a:solidFill>
                  <a:srgbClr val="FFFFFF"/>
                </a:solidFill>
                <a:latin typeface="Calibri" pitchFamily="34" charset="0"/>
                <a:cs typeface="Arial" pitchFamily="34" charset="0"/>
              </a:rPr>
              <a:t>Placebo</a:t>
            </a:r>
          </a:p>
          <a:p>
            <a:pPr algn="ctr" eaLnBrk="1" hangingPunct="1"/>
            <a:r>
              <a:rPr lang="en-US" sz="1800" b="0">
                <a:solidFill>
                  <a:srgbClr val="FFFFFF"/>
                </a:solidFill>
                <a:latin typeface="Calibri" pitchFamily="34" charset="0"/>
                <a:cs typeface="Arial" pitchFamily="34" charset="0"/>
              </a:rPr>
              <a:t>better </a:t>
            </a:r>
            <a:endParaRPr lang="en-US" b="0">
              <a:solidFill>
                <a:srgbClr val="FFFFFF"/>
              </a:solidFill>
              <a:cs typeface="Arial" pitchFamily="34" charset="0"/>
            </a:endParaRPr>
          </a:p>
        </p:txBody>
      </p:sp>
      <p:sp>
        <p:nvSpPr>
          <p:cNvPr id="2203660" name="Rectangle 15"/>
          <p:cNvSpPr>
            <a:spLocks noChangeArrowheads="1"/>
          </p:cNvSpPr>
          <p:nvPr/>
        </p:nvSpPr>
        <p:spPr bwMode="auto">
          <a:xfrm>
            <a:off x="4232275" y="1968500"/>
            <a:ext cx="83820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(n=3130)</a:t>
            </a:r>
            <a:endParaRPr lang="en-US" b="0">
              <a:solidFill>
                <a:srgbClr val="FFFFFF"/>
              </a:solidFill>
              <a:cs typeface="Arial" pitchFamily="34" charset="0"/>
            </a:endParaRPr>
          </a:p>
        </p:txBody>
      </p:sp>
      <p:sp>
        <p:nvSpPr>
          <p:cNvPr id="2203661" name="Rectangle 16"/>
          <p:cNvSpPr>
            <a:spLocks noChangeArrowheads="1"/>
          </p:cNvSpPr>
          <p:nvPr/>
        </p:nvSpPr>
        <p:spPr bwMode="auto">
          <a:xfrm>
            <a:off x="3021013" y="1968500"/>
            <a:ext cx="838200"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(n=3117)</a:t>
            </a:r>
            <a:endParaRPr lang="en-US" b="0">
              <a:solidFill>
                <a:srgbClr val="FFFFFF"/>
              </a:solidFill>
              <a:cs typeface="Arial" pitchFamily="34" charset="0"/>
            </a:endParaRPr>
          </a:p>
        </p:txBody>
      </p:sp>
      <p:sp>
        <p:nvSpPr>
          <p:cNvPr id="2203662" name="Rectangle 17"/>
          <p:cNvSpPr>
            <a:spLocks noChangeArrowheads="1"/>
          </p:cNvSpPr>
          <p:nvPr/>
        </p:nvSpPr>
        <p:spPr bwMode="auto">
          <a:xfrm>
            <a:off x="212725" y="2484438"/>
            <a:ext cx="1712913"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Main renal outcome</a:t>
            </a:r>
            <a:endParaRPr lang="en-US" b="0">
              <a:solidFill>
                <a:srgbClr val="FFFFFF"/>
              </a:solidFill>
              <a:cs typeface="Arial" pitchFamily="34" charset="0"/>
            </a:endParaRPr>
          </a:p>
        </p:txBody>
      </p:sp>
      <p:sp>
        <p:nvSpPr>
          <p:cNvPr id="2203663" name="Rectangle 18"/>
          <p:cNvSpPr>
            <a:spLocks noChangeArrowheads="1"/>
          </p:cNvSpPr>
          <p:nvPr/>
        </p:nvSpPr>
        <p:spPr bwMode="auto">
          <a:xfrm>
            <a:off x="212725" y="2757488"/>
            <a:ext cx="258762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End-stage renal disease (ESRD) </a:t>
            </a:r>
            <a:endParaRPr lang="en-US" b="0">
              <a:solidFill>
                <a:srgbClr val="FFFFFF"/>
              </a:solidFill>
              <a:cs typeface="Arial" pitchFamily="34" charset="0"/>
            </a:endParaRPr>
          </a:p>
        </p:txBody>
      </p:sp>
      <p:sp>
        <p:nvSpPr>
          <p:cNvPr id="2203664" name="Rectangle 19"/>
          <p:cNvSpPr>
            <a:spLocks noChangeArrowheads="1"/>
          </p:cNvSpPr>
          <p:nvPr/>
        </p:nvSpPr>
        <p:spPr bwMode="auto">
          <a:xfrm>
            <a:off x="2852738" y="2757488"/>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1057 </a:t>
            </a:r>
            <a:endParaRPr lang="en-US" b="0">
              <a:solidFill>
                <a:srgbClr val="FFFFFF"/>
              </a:solidFill>
              <a:cs typeface="Arial" pitchFamily="34" charset="0"/>
            </a:endParaRPr>
          </a:p>
        </p:txBody>
      </p:sp>
      <p:sp>
        <p:nvSpPr>
          <p:cNvPr id="2203665" name="Rectangle 20"/>
          <p:cNvSpPr>
            <a:spLocks noChangeArrowheads="1"/>
          </p:cNvSpPr>
          <p:nvPr/>
        </p:nvSpPr>
        <p:spPr bwMode="auto">
          <a:xfrm>
            <a:off x="3319463" y="2757488"/>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(33.9%) </a:t>
            </a:r>
            <a:endParaRPr lang="en-US" b="0">
              <a:solidFill>
                <a:srgbClr val="FFFFFF"/>
              </a:solidFill>
              <a:cs typeface="Arial" pitchFamily="34" charset="0"/>
            </a:endParaRPr>
          </a:p>
        </p:txBody>
      </p:sp>
      <p:sp>
        <p:nvSpPr>
          <p:cNvPr id="2203666" name="Rectangle 21"/>
          <p:cNvSpPr>
            <a:spLocks noChangeArrowheads="1"/>
          </p:cNvSpPr>
          <p:nvPr/>
        </p:nvSpPr>
        <p:spPr bwMode="auto">
          <a:xfrm>
            <a:off x="4103688" y="2757488"/>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1084 </a:t>
            </a:r>
            <a:endParaRPr lang="en-US" b="0">
              <a:solidFill>
                <a:srgbClr val="FFFFFF"/>
              </a:solidFill>
              <a:cs typeface="Arial" pitchFamily="34" charset="0"/>
            </a:endParaRPr>
          </a:p>
        </p:txBody>
      </p:sp>
      <p:sp>
        <p:nvSpPr>
          <p:cNvPr id="2203667" name="Rectangle 22"/>
          <p:cNvSpPr>
            <a:spLocks noChangeArrowheads="1"/>
          </p:cNvSpPr>
          <p:nvPr/>
        </p:nvSpPr>
        <p:spPr bwMode="auto">
          <a:xfrm>
            <a:off x="4532313" y="2757488"/>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(34.6%) </a:t>
            </a:r>
            <a:endParaRPr lang="en-US" b="0">
              <a:solidFill>
                <a:srgbClr val="FFFFFF"/>
              </a:solidFill>
              <a:cs typeface="Arial" pitchFamily="34" charset="0"/>
            </a:endParaRPr>
          </a:p>
        </p:txBody>
      </p:sp>
      <p:sp>
        <p:nvSpPr>
          <p:cNvPr id="2203668" name="Rectangle 23"/>
          <p:cNvSpPr>
            <a:spLocks noChangeArrowheads="1"/>
          </p:cNvSpPr>
          <p:nvPr/>
        </p:nvSpPr>
        <p:spPr bwMode="auto">
          <a:xfrm>
            <a:off x="7612063" y="2757488"/>
            <a:ext cx="1371600" cy="246062"/>
          </a:xfrm>
          <a:prstGeom prst="rect">
            <a:avLst/>
          </a:prstGeom>
          <a:noFill/>
          <a:ln w="9525">
            <a:noFill/>
            <a:miter lim="800000"/>
            <a:headEnd/>
            <a:tailEnd/>
          </a:ln>
        </p:spPr>
        <p:txBody>
          <a:bodyPr wrap="none" lIns="0" tIns="0" rIns="0" bIns="0">
            <a:spAutoFit/>
          </a:bodyPr>
          <a:lstStyle/>
          <a:p>
            <a:pPr eaLnBrk="1" hangingPunct="1"/>
            <a:r>
              <a:rPr lang="en-US" sz="1600" b="0">
                <a:solidFill>
                  <a:srgbClr val="000000"/>
                </a:solidFill>
                <a:latin typeface="Calibri" pitchFamily="34" charset="0"/>
                <a:cs typeface="Arial" pitchFamily="34" charset="0"/>
              </a:rPr>
              <a:t>0.97 (0.89-1.05) </a:t>
            </a:r>
            <a:endParaRPr lang="en-US" b="0">
              <a:solidFill>
                <a:schemeClr val="tx1"/>
              </a:solidFill>
              <a:cs typeface="Arial" pitchFamily="34" charset="0"/>
            </a:endParaRPr>
          </a:p>
        </p:txBody>
      </p:sp>
      <p:sp>
        <p:nvSpPr>
          <p:cNvPr id="2203669" name="Rectangle 24"/>
          <p:cNvSpPr>
            <a:spLocks noChangeArrowheads="1"/>
          </p:cNvSpPr>
          <p:nvPr/>
        </p:nvSpPr>
        <p:spPr bwMode="auto">
          <a:xfrm>
            <a:off x="6510338" y="2746375"/>
            <a:ext cx="300037" cy="295275"/>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203670" name="Line 25"/>
          <p:cNvSpPr>
            <a:spLocks noChangeShapeType="1"/>
          </p:cNvSpPr>
          <p:nvPr/>
        </p:nvSpPr>
        <p:spPr bwMode="auto">
          <a:xfrm>
            <a:off x="6467475" y="2894013"/>
            <a:ext cx="406400" cy="1587"/>
          </a:xfrm>
          <a:prstGeom prst="line">
            <a:avLst/>
          </a:prstGeom>
          <a:noFill/>
          <a:ln w="13">
            <a:solidFill>
              <a:srgbClr val="000000"/>
            </a:solidFill>
            <a:round/>
            <a:headEnd/>
            <a:tailEnd/>
          </a:ln>
        </p:spPr>
        <p:txBody>
          <a:bodyPr/>
          <a:lstStyle/>
          <a:p>
            <a:endParaRPr lang="nl-NL"/>
          </a:p>
        </p:txBody>
      </p:sp>
      <p:sp>
        <p:nvSpPr>
          <p:cNvPr id="2203671" name="Rectangle 26"/>
          <p:cNvSpPr>
            <a:spLocks noChangeArrowheads="1"/>
          </p:cNvSpPr>
          <p:nvPr/>
        </p:nvSpPr>
        <p:spPr bwMode="auto">
          <a:xfrm>
            <a:off x="212725" y="3222625"/>
            <a:ext cx="20208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Tertiary renal outcomes</a:t>
            </a:r>
            <a:endParaRPr lang="en-US" b="0">
              <a:solidFill>
                <a:srgbClr val="FFFFFF"/>
              </a:solidFill>
              <a:cs typeface="Arial" pitchFamily="34" charset="0"/>
            </a:endParaRPr>
          </a:p>
        </p:txBody>
      </p:sp>
      <p:sp>
        <p:nvSpPr>
          <p:cNvPr id="2203672" name="Rectangle 27"/>
          <p:cNvSpPr>
            <a:spLocks noChangeArrowheads="1"/>
          </p:cNvSpPr>
          <p:nvPr/>
        </p:nvSpPr>
        <p:spPr bwMode="auto">
          <a:xfrm>
            <a:off x="212725" y="3524250"/>
            <a:ext cx="1227138"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ESRD or death </a:t>
            </a:r>
            <a:endParaRPr lang="en-US" b="0">
              <a:solidFill>
                <a:srgbClr val="FFFFFF"/>
              </a:solidFill>
              <a:cs typeface="Arial" pitchFamily="34" charset="0"/>
            </a:endParaRPr>
          </a:p>
        </p:txBody>
      </p:sp>
      <p:sp>
        <p:nvSpPr>
          <p:cNvPr id="2203673" name="Rectangle 28"/>
          <p:cNvSpPr>
            <a:spLocks noChangeArrowheads="1"/>
          </p:cNvSpPr>
          <p:nvPr/>
        </p:nvSpPr>
        <p:spPr bwMode="auto">
          <a:xfrm>
            <a:off x="2852738" y="3524250"/>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1477 </a:t>
            </a:r>
            <a:endParaRPr lang="en-US" b="0">
              <a:solidFill>
                <a:srgbClr val="FFFFFF"/>
              </a:solidFill>
              <a:cs typeface="Arial" pitchFamily="34" charset="0"/>
            </a:endParaRPr>
          </a:p>
        </p:txBody>
      </p:sp>
      <p:sp>
        <p:nvSpPr>
          <p:cNvPr id="2203674" name="Rectangle 29"/>
          <p:cNvSpPr>
            <a:spLocks noChangeArrowheads="1"/>
          </p:cNvSpPr>
          <p:nvPr/>
        </p:nvSpPr>
        <p:spPr bwMode="auto">
          <a:xfrm>
            <a:off x="3319463" y="3524250"/>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(47.4%) </a:t>
            </a:r>
            <a:endParaRPr lang="en-US" b="0">
              <a:solidFill>
                <a:srgbClr val="FFFFFF"/>
              </a:solidFill>
              <a:cs typeface="Arial" pitchFamily="34" charset="0"/>
            </a:endParaRPr>
          </a:p>
        </p:txBody>
      </p:sp>
      <p:sp>
        <p:nvSpPr>
          <p:cNvPr id="2203675" name="Rectangle 30"/>
          <p:cNvSpPr>
            <a:spLocks noChangeArrowheads="1"/>
          </p:cNvSpPr>
          <p:nvPr/>
        </p:nvSpPr>
        <p:spPr bwMode="auto">
          <a:xfrm>
            <a:off x="4103688" y="3524250"/>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1513 </a:t>
            </a:r>
            <a:endParaRPr lang="en-US" b="0">
              <a:solidFill>
                <a:srgbClr val="FFFFFF"/>
              </a:solidFill>
              <a:cs typeface="Arial" pitchFamily="34" charset="0"/>
            </a:endParaRPr>
          </a:p>
        </p:txBody>
      </p:sp>
      <p:sp>
        <p:nvSpPr>
          <p:cNvPr id="2203676" name="Rectangle 31"/>
          <p:cNvSpPr>
            <a:spLocks noChangeArrowheads="1"/>
          </p:cNvSpPr>
          <p:nvPr/>
        </p:nvSpPr>
        <p:spPr bwMode="auto">
          <a:xfrm>
            <a:off x="4532313" y="3524250"/>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(48.3%) </a:t>
            </a:r>
            <a:endParaRPr lang="en-US" b="0">
              <a:solidFill>
                <a:srgbClr val="FFFFFF"/>
              </a:solidFill>
              <a:cs typeface="Arial" pitchFamily="34" charset="0"/>
            </a:endParaRPr>
          </a:p>
        </p:txBody>
      </p:sp>
      <p:sp>
        <p:nvSpPr>
          <p:cNvPr id="2203677" name="Rectangle 32"/>
          <p:cNvSpPr>
            <a:spLocks noChangeArrowheads="1"/>
          </p:cNvSpPr>
          <p:nvPr/>
        </p:nvSpPr>
        <p:spPr bwMode="auto">
          <a:xfrm>
            <a:off x="7612063" y="3524250"/>
            <a:ext cx="13589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0.97 (0.90-1.04) </a:t>
            </a:r>
            <a:endParaRPr lang="en-US" b="0">
              <a:solidFill>
                <a:srgbClr val="FFFFFF"/>
              </a:solidFill>
              <a:cs typeface="Arial" pitchFamily="34" charset="0"/>
            </a:endParaRPr>
          </a:p>
        </p:txBody>
      </p:sp>
      <p:sp>
        <p:nvSpPr>
          <p:cNvPr id="2203678" name="Line 34"/>
          <p:cNvSpPr>
            <a:spLocks noChangeShapeType="1"/>
          </p:cNvSpPr>
          <p:nvPr/>
        </p:nvSpPr>
        <p:spPr bwMode="auto">
          <a:xfrm>
            <a:off x="6499225" y="3652838"/>
            <a:ext cx="342900" cy="1587"/>
          </a:xfrm>
          <a:prstGeom prst="line">
            <a:avLst/>
          </a:prstGeom>
          <a:noFill/>
          <a:ln w="13">
            <a:solidFill>
              <a:schemeClr val="bg1"/>
            </a:solidFill>
            <a:round/>
            <a:headEnd/>
            <a:tailEnd/>
          </a:ln>
        </p:spPr>
        <p:txBody>
          <a:bodyPr/>
          <a:lstStyle/>
          <a:p>
            <a:endParaRPr lang="nl-NL"/>
          </a:p>
        </p:txBody>
      </p:sp>
      <p:sp>
        <p:nvSpPr>
          <p:cNvPr id="2203679" name="Rectangle 35"/>
          <p:cNvSpPr>
            <a:spLocks noChangeArrowheads="1"/>
          </p:cNvSpPr>
          <p:nvPr/>
        </p:nvSpPr>
        <p:spPr bwMode="auto">
          <a:xfrm>
            <a:off x="212725" y="3897313"/>
            <a:ext cx="186055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ESRD or 2 x creatinine </a:t>
            </a:r>
            <a:endParaRPr lang="en-US" b="0">
              <a:solidFill>
                <a:srgbClr val="FFFFFF"/>
              </a:solidFill>
              <a:cs typeface="Arial" pitchFamily="34" charset="0"/>
            </a:endParaRPr>
          </a:p>
        </p:txBody>
      </p:sp>
      <p:sp>
        <p:nvSpPr>
          <p:cNvPr id="2203680" name="Rectangle 36"/>
          <p:cNvSpPr>
            <a:spLocks noChangeArrowheads="1"/>
          </p:cNvSpPr>
          <p:nvPr/>
        </p:nvSpPr>
        <p:spPr bwMode="auto">
          <a:xfrm>
            <a:off x="2852738" y="3897313"/>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1190 </a:t>
            </a:r>
            <a:endParaRPr lang="en-US" b="0">
              <a:solidFill>
                <a:srgbClr val="FFFFFF"/>
              </a:solidFill>
              <a:cs typeface="Arial" pitchFamily="34" charset="0"/>
            </a:endParaRPr>
          </a:p>
        </p:txBody>
      </p:sp>
      <p:sp>
        <p:nvSpPr>
          <p:cNvPr id="2203681" name="Rectangle 37"/>
          <p:cNvSpPr>
            <a:spLocks noChangeArrowheads="1"/>
          </p:cNvSpPr>
          <p:nvPr/>
        </p:nvSpPr>
        <p:spPr bwMode="auto">
          <a:xfrm>
            <a:off x="3319463" y="3897313"/>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(38.2%) </a:t>
            </a:r>
            <a:endParaRPr lang="en-US" b="0">
              <a:solidFill>
                <a:srgbClr val="FFFFFF"/>
              </a:solidFill>
              <a:cs typeface="Arial" pitchFamily="34" charset="0"/>
            </a:endParaRPr>
          </a:p>
        </p:txBody>
      </p:sp>
      <p:sp>
        <p:nvSpPr>
          <p:cNvPr id="2203682" name="Rectangle 38"/>
          <p:cNvSpPr>
            <a:spLocks noChangeArrowheads="1"/>
          </p:cNvSpPr>
          <p:nvPr/>
        </p:nvSpPr>
        <p:spPr bwMode="auto">
          <a:xfrm>
            <a:off x="4103688" y="3897313"/>
            <a:ext cx="458787"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1257 </a:t>
            </a:r>
            <a:endParaRPr lang="en-US" b="0">
              <a:solidFill>
                <a:srgbClr val="FFFFFF"/>
              </a:solidFill>
              <a:cs typeface="Arial" pitchFamily="34" charset="0"/>
            </a:endParaRPr>
          </a:p>
        </p:txBody>
      </p:sp>
      <p:sp>
        <p:nvSpPr>
          <p:cNvPr id="2203683" name="Rectangle 39"/>
          <p:cNvSpPr>
            <a:spLocks noChangeArrowheads="1"/>
          </p:cNvSpPr>
          <p:nvPr/>
        </p:nvSpPr>
        <p:spPr bwMode="auto">
          <a:xfrm>
            <a:off x="4532313" y="3897313"/>
            <a:ext cx="676275"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(40.2%) </a:t>
            </a:r>
            <a:endParaRPr lang="en-US" b="0">
              <a:solidFill>
                <a:srgbClr val="FFFFFF"/>
              </a:solidFill>
              <a:cs typeface="Arial" pitchFamily="34" charset="0"/>
            </a:endParaRPr>
          </a:p>
        </p:txBody>
      </p:sp>
      <p:sp>
        <p:nvSpPr>
          <p:cNvPr id="2203684" name="Rectangle 40"/>
          <p:cNvSpPr>
            <a:spLocks noChangeArrowheads="1"/>
          </p:cNvSpPr>
          <p:nvPr/>
        </p:nvSpPr>
        <p:spPr bwMode="auto">
          <a:xfrm>
            <a:off x="7612063" y="3897313"/>
            <a:ext cx="1358900" cy="244475"/>
          </a:xfrm>
          <a:prstGeom prst="rect">
            <a:avLst/>
          </a:prstGeom>
          <a:noFill/>
          <a:ln w="9525">
            <a:noFill/>
            <a:miter lim="800000"/>
            <a:headEnd/>
            <a:tailEnd/>
          </a:ln>
        </p:spPr>
        <p:txBody>
          <a:bodyPr wrap="none" lIns="0" tIns="0" rIns="0" bIns="0">
            <a:spAutoFit/>
          </a:bodyPr>
          <a:lstStyle/>
          <a:p>
            <a:pPr eaLnBrk="1" hangingPunct="1"/>
            <a:r>
              <a:rPr lang="en-US" sz="1600" b="0">
                <a:solidFill>
                  <a:srgbClr val="FFFFFF"/>
                </a:solidFill>
                <a:latin typeface="Calibri" pitchFamily="34" charset="0"/>
                <a:cs typeface="Arial" pitchFamily="34" charset="0"/>
              </a:rPr>
              <a:t>0.94 (0.86-1.01) </a:t>
            </a:r>
            <a:endParaRPr lang="en-US" b="0">
              <a:solidFill>
                <a:srgbClr val="FFFFFF"/>
              </a:solidFill>
              <a:cs typeface="Arial" pitchFamily="34" charset="0"/>
            </a:endParaRPr>
          </a:p>
        </p:txBody>
      </p:sp>
      <p:sp>
        <p:nvSpPr>
          <p:cNvPr id="2203685" name="Rectangle 41"/>
          <p:cNvSpPr>
            <a:spLocks noChangeArrowheads="1"/>
          </p:cNvSpPr>
          <p:nvPr/>
        </p:nvSpPr>
        <p:spPr bwMode="auto">
          <a:xfrm>
            <a:off x="6424613" y="3876675"/>
            <a:ext cx="320675" cy="315913"/>
          </a:xfrm>
          <a:prstGeom prst="rect">
            <a:avLst/>
          </a:prstGeom>
          <a:solidFill>
            <a:srgbClr val="FFFFFF"/>
          </a:solidFill>
          <a:ln w="9525">
            <a:noFill/>
            <a:miter lim="800000"/>
            <a:headEnd/>
            <a:tailEnd/>
          </a:ln>
        </p:spPr>
        <p:txBody>
          <a:bodyPr/>
          <a:lstStyle/>
          <a:p>
            <a:pPr eaLnBrk="1" hangingPunct="1"/>
            <a:endParaRPr lang="en-GB" b="0">
              <a:solidFill>
                <a:srgbClr val="FFFFFF"/>
              </a:solidFill>
            </a:endParaRPr>
          </a:p>
        </p:txBody>
      </p:sp>
      <p:sp>
        <p:nvSpPr>
          <p:cNvPr id="2203686" name="Line 42"/>
          <p:cNvSpPr>
            <a:spLocks noChangeShapeType="1"/>
          </p:cNvSpPr>
          <p:nvPr/>
        </p:nvSpPr>
        <p:spPr bwMode="auto">
          <a:xfrm>
            <a:off x="6415088" y="4033838"/>
            <a:ext cx="361950" cy="1587"/>
          </a:xfrm>
          <a:prstGeom prst="line">
            <a:avLst/>
          </a:prstGeom>
          <a:noFill/>
          <a:ln w="0">
            <a:solidFill>
              <a:srgbClr val="FFFFFF"/>
            </a:solidFill>
            <a:round/>
            <a:headEnd/>
            <a:tailEnd/>
          </a:ln>
        </p:spPr>
        <p:txBody>
          <a:bodyPr/>
          <a:lstStyle/>
          <a:p>
            <a:endParaRPr lang="nl-NL"/>
          </a:p>
        </p:txBody>
      </p:sp>
      <p:sp>
        <p:nvSpPr>
          <p:cNvPr id="2203687" name="Line 43"/>
          <p:cNvSpPr>
            <a:spLocks noChangeShapeType="1"/>
          </p:cNvSpPr>
          <p:nvPr/>
        </p:nvSpPr>
        <p:spPr bwMode="auto">
          <a:xfrm>
            <a:off x="6745288" y="2138363"/>
            <a:ext cx="1587" cy="2339975"/>
          </a:xfrm>
          <a:prstGeom prst="line">
            <a:avLst/>
          </a:prstGeom>
          <a:noFill/>
          <a:ln w="0">
            <a:solidFill>
              <a:srgbClr val="FFFFFF"/>
            </a:solidFill>
            <a:round/>
            <a:headEnd/>
            <a:tailEnd/>
          </a:ln>
        </p:spPr>
        <p:txBody>
          <a:bodyPr/>
          <a:lstStyle/>
          <a:p>
            <a:endParaRPr lang="nl-NL"/>
          </a:p>
        </p:txBody>
      </p:sp>
      <p:sp>
        <p:nvSpPr>
          <p:cNvPr id="2203688" name="Line 44"/>
          <p:cNvSpPr>
            <a:spLocks noChangeShapeType="1"/>
          </p:cNvSpPr>
          <p:nvPr/>
        </p:nvSpPr>
        <p:spPr bwMode="auto">
          <a:xfrm>
            <a:off x="5751513" y="4506913"/>
            <a:ext cx="1987550" cy="1587"/>
          </a:xfrm>
          <a:prstGeom prst="line">
            <a:avLst/>
          </a:prstGeom>
          <a:noFill/>
          <a:ln w="0">
            <a:solidFill>
              <a:srgbClr val="FFFFFF"/>
            </a:solidFill>
            <a:round/>
            <a:headEnd/>
            <a:tailEnd/>
          </a:ln>
        </p:spPr>
        <p:txBody>
          <a:bodyPr/>
          <a:lstStyle/>
          <a:p>
            <a:endParaRPr lang="nl-NL"/>
          </a:p>
        </p:txBody>
      </p:sp>
      <p:sp>
        <p:nvSpPr>
          <p:cNvPr id="2203689" name="Line 45"/>
          <p:cNvSpPr>
            <a:spLocks noChangeShapeType="1"/>
          </p:cNvSpPr>
          <p:nvPr/>
        </p:nvSpPr>
        <p:spPr bwMode="auto">
          <a:xfrm flipV="1">
            <a:off x="5751513" y="4422775"/>
            <a:ext cx="1587" cy="84138"/>
          </a:xfrm>
          <a:prstGeom prst="line">
            <a:avLst/>
          </a:prstGeom>
          <a:noFill/>
          <a:ln w="0">
            <a:solidFill>
              <a:srgbClr val="FFFFFF"/>
            </a:solidFill>
            <a:round/>
            <a:headEnd/>
            <a:tailEnd/>
          </a:ln>
        </p:spPr>
        <p:txBody>
          <a:bodyPr/>
          <a:lstStyle/>
          <a:p>
            <a:endParaRPr lang="nl-NL"/>
          </a:p>
        </p:txBody>
      </p:sp>
      <p:sp>
        <p:nvSpPr>
          <p:cNvPr id="2203690" name="Line 46"/>
          <p:cNvSpPr>
            <a:spLocks noChangeShapeType="1"/>
          </p:cNvSpPr>
          <p:nvPr/>
        </p:nvSpPr>
        <p:spPr bwMode="auto">
          <a:xfrm flipV="1">
            <a:off x="5997575" y="4422775"/>
            <a:ext cx="1588" cy="84138"/>
          </a:xfrm>
          <a:prstGeom prst="line">
            <a:avLst/>
          </a:prstGeom>
          <a:noFill/>
          <a:ln w="0">
            <a:solidFill>
              <a:srgbClr val="FFFFFF"/>
            </a:solidFill>
            <a:round/>
            <a:headEnd/>
            <a:tailEnd/>
          </a:ln>
        </p:spPr>
        <p:txBody>
          <a:bodyPr/>
          <a:lstStyle/>
          <a:p>
            <a:endParaRPr lang="nl-NL"/>
          </a:p>
        </p:txBody>
      </p:sp>
      <p:sp>
        <p:nvSpPr>
          <p:cNvPr id="2203691" name="Line 47"/>
          <p:cNvSpPr>
            <a:spLocks noChangeShapeType="1"/>
          </p:cNvSpPr>
          <p:nvPr/>
        </p:nvSpPr>
        <p:spPr bwMode="auto">
          <a:xfrm flipV="1">
            <a:off x="6254750" y="4422775"/>
            <a:ext cx="1588" cy="84138"/>
          </a:xfrm>
          <a:prstGeom prst="line">
            <a:avLst/>
          </a:prstGeom>
          <a:noFill/>
          <a:ln w="0">
            <a:solidFill>
              <a:srgbClr val="FFFFFF"/>
            </a:solidFill>
            <a:round/>
            <a:headEnd/>
            <a:tailEnd/>
          </a:ln>
        </p:spPr>
        <p:txBody>
          <a:bodyPr/>
          <a:lstStyle/>
          <a:p>
            <a:endParaRPr lang="nl-NL"/>
          </a:p>
        </p:txBody>
      </p:sp>
      <p:sp>
        <p:nvSpPr>
          <p:cNvPr id="2203692" name="Line 48"/>
          <p:cNvSpPr>
            <a:spLocks noChangeShapeType="1"/>
          </p:cNvSpPr>
          <p:nvPr/>
        </p:nvSpPr>
        <p:spPr bwMode="auto">
          <a:xfrm flipV="1">
            <a:off x="6499225" y="4422775"/>
            <a:ext cx="1588" cy="84138"/>
          </a:xfrm>
          <a:prstGeom prst="line">
            <a:avLst/>
          </a:prstGeom>
          <a:noFill/>
          <a:ln w="0">
            <a:solidFill>
              <a:srgbClr val="FFFFFF"/>
            </a:solidFill>
            <a:round/>
            <a:headEnd/>
            <a:tailEnd/>
          </a:ln>
        </p:spPr>
        <p:txBody>
          <a:bodyPr/>
          <a:lstStyle/>
          <a:p>
            <a:endParaRPr lang="nl-NL"/>
          </a:p>
        </p:txBody>
      </p:sp>
      <p:sp>
        <p:nvSpPr>
          <p:cNvPr id="2203693" name="Line 49"/>
          <p:cNvSpPr>
            <a:spLocks noChangeShapeType="1"/>
          </p:cNvSpPr>
          <p:nvPr/>
        </p:nvSpPr>
        <p:spPr bwMode="auto">
          <a:xfrm flipV="1">
            <a:off x="6745288" y="4422775"/>
            <a:ext cx="1587" cy="84138"/>
          </a:xfrm>
          <a:prstGeom prst="line">
            <a:avLst/>
          </a:prstGeom>
          <a:noFill/>
          <a:ln w="0">
            <a:solidFill>
              <a:srgbClr val="FFFFFF"/>
            </a:solidFill>
            <a:round/>
            <a:headEnd/>
            <a:tailEnd/>
          </a:ln>
        </p:spPr>
        <p:txBody>
          <a:bodyPr/>
          <a:lstStyle/>
          <a:p>
            <a:endParaRPr lang="nl-NL"/>
          </a:p>
        </p:txBody>
      </p:sp>
      <p:sp>
        <p:nvSpPr>
          <p:cNvPr id="2203694" name="Line 50"/>
          <p:cNvSpPr>
            <a:spLocks noChangeShapeType="1"/>
          </p:cNvSpPr>
          <p:nvPr/>
        </p:nvSpPr>
        <p:spPr bwMode="auto">
          <a:xfrm flipV="1">
            <a:off x="6991350" y="4422775"/>
            <a:ext cx="1588" cy="84138"/>
          </a:xfrm>
          <a:prstGeom prst="line">
            <a:avLst/>
          </a:prstGeom>
          <a:noFill/>
          <a:ln w="0">
            <a:solidFill>
              <a:srgbClr val="FFFFFF"/>
            </a:solidFill>
            <a:round/>
            <a:headEnd/>
            <a:tailEnd/>
          </a:ln>
        </p:spPr>
        <p:txBody>
          <a:bodyPr/>
          <a:lstStyle/>
          <a:p>
            <a:endParaRPr lang="nl-NL"/>
          </a:p>
        </p:txBody>
      </p:sp>
      <p:sp>
        <p:nvSpPr>
          <p:cNvPr id="2203695" name="Line 51"/>
          <p:cNvSpPr>
            <a:spLocks noChangeShapeType="1"/>
          </p:cNvSpPr>
          <p:nvPr/>
        </p:nvSpPr>
        <p:spPr bwMode="auto">
          <a:xfrm flipV="1">
            <a:off x="7248525" y="4422775"/>
            <a:ext cx="1588" cy="84138"/>
          </a:xfrm>
          <a:prstGeom prst="line">
            <a:avLst/>
          </a:prstGeom>
          <a:noFill/>
          <a:ln w="0">
            <a:solidFill>
              <a:srgbClr val="FFFFFF"/>
            </a:solidFill>
            <a:round/>
            <a:headEnd/>
            <a:tailEnd/>
          </a:ln>
        </p:spPr>
        <p:txBody>
          <a:bodyPr/>
          <a:lstStyle/>
          <a:p>
            <a:endParaRPr lang="nl-NL"/>
          </a:p>
        </p:txBody>
      </p:sp>
      <p:sp>
        <p:nvSpPr>
          <p:cNvPr id="2203696" name="Line 52"/>
          <p:cNvSpPr>
            <a:spLocks noChangeShapeType="1"/>
          </p:cNvSpPr>
          <p:nvPr/>
        </p:nvSpPr>
        <p:spPr bwMode="auto">
          <a:xfrm flipV="1">
            <a:off x="7494588" y="4422775"/>
            <a:ext cx="1587" cy="84138"/>
          </a:xfrm>
          <a:prstGeom prst="line">
            <a:avLst/>
          </a:prstGeom>
          <a:noFill/>
          <a:ln w="0">
            <a:solidFill>
              <a:srgbClr val="FFFFFF"/>
            </a:solidFill>
            <a:round/>
            <a:headEnd/>
            <a:tailEnd/>
          </a:ln>
        </p:spPr>
        <p:txBody>
          <a:bodyPr/>
          <a:lstStyle/>
          <a:p>
            <a:endParaRPr lang="nl-NL"/>
          </a:p>
        </p:txBody>
      </p:sp>
      <p:sp>
        <p:nvSpPr>
          <p:cNvPr id="2203697" name="Line 53"/>
          <p:cNvSpPr>
            <a:spLocks noChangeShapeType="1"/>
          </p:cNvSpPr>
          <p:nvPr/>
        </p:nvSpPr>
        <p:spPr bwMode="auto">
          <a:xfrm flipV="1">
            <a:off x="7739063" y="4422775"/>
            <a:ext cx="1587" cy="84138"/>
          </a:xfrm>
          <a:prstGeom prst="line">
            <a:avLst/>
          </a:prstGeom>
          <a:noFill/>
          <a:ln w="0">
            <a:solidFill>
              <a:srgbClr val="FFFFFF"/>
            </a:solidFill>
            <a:round/>
            <a:headEnd/>
            <a:tailEnd/>
          </a:ln>
        </p:spPr>
        <p:txBody>
          <a:bodyPr/>
          <a:lstStyle/>
          <a:p>
            <a:endParaRPr lang="nl-NL"/>
          </a:p>
        </p:txBody>
      </p:sp>
      <p:sp>
        <p:nvSpPr>
          <p:cNvPr id="2203698" name="Rectangle 54"/>
          <p:cNvSpPr>
            <a:spLocks noChangeArrowheads="1"/>
          </p:cNvSpPr>
          <p:nvPr/>
        </p:nvSpPr>
        <p:spPr bwMode="auto">
          <a:xfrm>
            <a:off x="5613400" y="4538663"/>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0.6 </a:t>
            </a:r>
            <a:endParaRPr lang="en-US" b="0">
              <a:solidFill>
                <a:srgbClr val="FFFFFF"/>
              </a:solidFill>
              <a:cs typeface="Arial" pitchFamily="34" charset="0"/>
            </a:endParaRPr>
          </a:p>
        </p:txBody>
      </p:sp>
      <p:sp>
        <p:nvSpPr>
          <p:cNvPr id="2203699" name="Rectangle 55"/>
          <p:cNvSpPr>
            <a:spLocks noChangeArrowheads="1"/>
          </p:cNvSpPr>
          <p:nvPr/>
        </p:nvSpPr>
        <p:spPr bwMode="auto">
          <a:xfrm>
            <a:off x="6115050" y="4538663"/>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0.8 </a:t>
            </a:r>
            <a:endParaRPr lang="en-US" b="0">
              <a:solidFill>
                <a:srgbClr val="FFFFFF"/>
              </a:solidFill>
              <a:cs typeface="Arial" pitchFamily="34" charset="0"/>
            </a:endParaRPr>
          </a:p>
        </p:txBody>
      </p:sp>
      <p:sp>
        <p:nvSpPr>
          <p:cNvPr id="2203700" name="Rectangle 56"/>
          <p:cNvSpPr>
            <a:spLocks noChangeArrowheads="1"/>
          </p:cNvSpPr>
          <p:nvPr/>
        </p:nvSpPr>
        <p:spPr bwMode="auto">
          <a:xfrm>
            <a:off x="6607175" y="4538663"/>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1.0 </a:t>
            </a:r>
            <a:endParaRPr lang="en-US" b="0">
              <a:solidFill>
                <a:srgbClr val="FFFFFF"/>
              </a:solidFill>
              <a:cs typeface="Arial" pitchFamily="34" charset="0"/>
            </a:endParaRPr>
          </a:p>
        </p:txBody>
      </p:sp>
      <p:sp>
        <p:nvSpPr>
          <p:cNvPr id="2203701" name="Rectangle 57"/>
          <p:cNvSpPr>
            <a:spLocks noChangeArrowheads="1"/>
          </p:cNvSpPr>
          <p:nvPr/>
        </p:nvSpPr>
        <p:spPr bwMode="auto">
          <a:xfrm>
            <a:off x="7108825" y="4538663"/>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1.2 </a:t>
            </a:r>
            <a:endParaRPr lang="en-US" b="0">
              <a:solidFill>
                <a:srgbClr val="FFFFFF"/>
              </a:solidFill>
              <a:cs typeface="Arial" pitchFamily="34" charset="0"/>
            </a:endParaRPr>
          </a:p>
        </p:txBody>
      </p:sp>
      <p:sp>
        <p:nvSpPr>
          <p:cNvPr id="2203702" name="Rectangle 58"/>
          <p:cNvSpPr>
            <a:spLocks noChangeArrowheads="1"/>
          </p:cNvSpPr>
          <p:nvPr/>
        </p:nvSpPr>
        <p:spPr bwMode="auto">
          <a:xfrm>
            <a:off x="7600950" y="4538663"/>
            <a:ext cx="306388" cy="244475"/>
          </a:xfrm>
          <a:prstGeom prst="rect">
            <a:avLst/>
          </a:prstGeom>
          <a:noFill/>
          <a:ln w="9525">
            <a:noFill/>
            <a:miter lim="800000"/>
            <a:headEnd/>
            <a:tailEnd/>
          </a:ln>
        </p:spPr>
        <p:txBody>
          <a:bodyPr wrap="none" lIns="0" tIns="0" rIns="0" bIns="0">
            <a:spAutoFit/>
          </a:bodyPr>
          <a:lstStyle/>
          <a:p>
            <a:pPr eaLnBrk="1" hangingPunct="1"/>
            <a:r>
              <a:rPr lang="en-US" sz="1600">
                <a:solidFill>
                  <a:srgbClr val="FFFFFF"/>
                </a:solidFill>
                <a:latin typeface="Calibri" pitchFamily="34" charset="0"/>
                <a:cs typeface="Arial" pitchFamily="34" charset="0"/>
              </a:rPr>
              <a:t>1.4 </a:t>
            </a:r>
            <a:endParaRPr lang="en-US" b="0">
              <a:solidFill>
                <a:srgbClr val="FFFFFF"/>
              </a:solidFill>
              <a:cs typeface="Arial" pitchFamily="34" charset="0"/>
            </a:endParaRPr>
          </a:p>
        </p:txBody>
      </p:sp>
      <p:sp>
        <p:nvSpPr>
          <p:cNvPr id="59" name="Title 1"/>
          <p:cNvSpPr txBox="1">
            <a:spLocks/>
          </p:cNvSpPr>
          <p:nvPr/>
        </p:nvSpPr>
        <p:spPr bwMode="auto">
          <a:xfrm>
            <a:off x="0" y="0"/>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r>
              <a:rPr lang="en-GB" sz="2800" i="1">
                <a:solidFill>
                  <a:schemeClr val="tx2"/>
                </a:solidFill>
                <a:latin typeface="Arial" pitchFamily="34" charset="0"/>
              </a:rPr>
              <a:t>SHARP: Renal outcomes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jdelijke aanduiding voor dianummer 1"/>
          <p:cNvSpPr>
            <a:spLocks noGrp="1"/>
          </p:cNvSpPr>
          <p:nvPr>
            <p:ph type="sldNum" sz="quarter" idx="10"/>
          </p:nvPr>
        </p:nvSpPr>
        <p:spPr/>
        <p:txBody>
          <a:bodyPr/>
          <a:lstStyle/>
          <a:p>
            <a:fld id="{9628D119-0D52-4CC0-987B-865DDD550D9F}" type="slidenum">
              <a:rPr lang="en-US"/>
              <a:pPr/>
              <a:t>27</a:t>
            </a:fld>
            <a:endParaRPr lang="en-US"/>
          </a:p>
        </p:txBody>
      </p:sp>
      <p:sp>
        <p:nvSpPr>
          <p:cNvPr id="2205698" name="Rectangle 5"/>
          <p:cNvSpPr>
            <a:spLocks noChangeArrowheads="1"/>
          </p:cNvSpPr>
          <p:nvPr/>
        </p:nvSpPr>
        <p:spPr bwMode="auto">
          <a:xfrm>
            <a:off x="0" y="0"/>
            <a:ext cx="9191625" cy="6802438"/>
          </a:xfrm>
          <a:prstGeom prst="rect">
            <a:avLst/>
          </a:prstGeom>
          <a:noFill/>
          <a:ln w="9525">
            <a:noFill/>
            <a:miter lim="800000"/>
            <a:headEnd/>
            <a:tailEnd/>
          </a:ln>
        </p:spPr>
        <p:txBody>
          <a:bodyPr/>
          <a:lstStyle/>
          <a:p>
            <a:pPr eaLnBrk="1" hangingPunct="1"/>
            <a:endParaRPr lang="en-GB" sz="1800" b="0">
              <a:solidFill>
                <a:schemeClr val="tx1"/>
              </a:solidFill>
            </a:endParaRPr>
          </a:p>
        </p:txBody>
      </p:sp>
      <p:sp>
        <p:nvSpPr>
          <p:cNvPr id="2205699" name="Rectangle 6"/>
          <p:cNvSpPr>
            <a:spLocks noChangeArrowheads="1"/>
          </p:cNvSpPr>
          <p:nvPr/>
        </p:nvSpPr>
        <p:spPr bwMode="auto">
          <a:xfrm>
            <a:off x="2151063" y="242888"/>
            <a:ext cx="4510087" cy="427037"/>
          </a:xfrm>
          <a:prstGeom prst="rect">
            <a:avLst/>
          </a:prstGeom>
          <a:noFill/>
          <a:ln w="9525">
            <a:noFill/>
            <a:miter lim="800000"/>
            <a:headEnd/>
            <a:tailEnd/>
          </a:ln>
        </p:spPr>
        <p:txBody>
          <a:bodyPr wrap="none" lIns="0" tIns="0" rIns="0" bIns="0">
            <a:spAutoFit/>
          </a:bodyPr>
          <a:lstStyle/>
          <a:p>
            <a:pPr eaLnBrk="1" hangingPunct="1"/>
            <a:r>
              <a:rPr lang="en-US" sz="2800" i="1">
                <a:solidFill>
                  <a:schemeClr val="tx2"/>
                </a:solidFill>
                <a:cs typeface="Arial" pitchFamily="34" charset="0"/>
              </a:rPr>
              <a:t>SHARP: Cancer incidence </a:t>
            </a:r>
          </a:p>
        </p:txBody>
      </p:sp>
      <p:sp>
        <p:nvSpPr>
          <p:cNvPr id="2205700" name="Line 7"/>
          <p:cNvSpPr>
            <a:spLocks noChangeShapeType="1"/>
          </p:cNvSpPr>
          <p:nvPr/>
        </p:nvSpPr>
        <p:spPr bwMode="auto">
          <a:xfrm>
            <a:off x="1377950" y="1457325"/>
            <a:ext cx="1588" cy="4440238"/>
          </a:xfrm>
          <a:prstGeom prst="line">
            <a:avLst/>
          </a:prstGeom>
          <a:noFill/>
          <a:ln w="25400">
            <a:solidFill>
              <a:srgbClr val="FFFFFF"/>
            </a:solidFill>
            <a:round/>
            <a:headEnd/>
            <a:tailEnd/>
          </a:ln>
        </p:spPr>
        <p:txBody>
          <a:bodyPr/>
          <a:lstStyle/>
          <a:p>
            <a:endParaRPr lang="nl-NL"/>
          </a:p>
        </p:txBody>
      </p:sp>
      <p:sp>
        <p:nvSpPr>
          <p:cNvPr id="2205701" name="Line 8"/>
          <p:cNvSpPr>
            <a:spLocks noChangeShapeType="1"/>
          </p:cNvSpPr>
          <p:nvPr/>
        </p:nvSpPr>
        <p:spPr bwMode="auto">
          <a:xfrm>
            <a:off x="1377950" y="5897563"/>
            <a:ext cx="6210300" cy="1587"/>
          </a:xfrm>
          <a:prstGeom prst="line">
            <a:avLst/>
          </a:prstGeom>
          <a:noFill/>
          <a:ln w="25400">
            <a:solidFill>
              <a:srgbClr val="FFFFFF"/>
            </a:solidFill>
            <a:round/>
            <a:headEnd/>
            <a:tailEnd/>
          </a:ln>
        </p:spPr>
        <p:txBody>
          <a:bodyPr/>
          <a:lstStyle/>
          <a:p>
            <a:endParaRPr lang="nl-NL"/>
          </a:p>
        </p:txBody>
      </p:sp>
      <p:sp>
        <p:nvSpPr>
          <p:cNvPr id="2205702" name="Line 9"/>
          <p:cNvSpPr>
            <a:spLocks noChangeShapeType="1"/>
          </p:cNvSpPr>
          <p:nvPr/>
        </p:nvSpPr>
        <p:spPr bwMode="auto">
          <a:xfrm>
            <a:off x="1377950" y="5897563"/>
            <a:ext cx="1588" cy="95250"/>
          </a:xfrm>
          <a:prstGeom prst="line">
            <a:avLst/>
          </a:prstGeom>
          <a:noFill/>
          <a:ln w="25400">
            <a:solidFill>
              <a:srgbClr val="000000"/>
            </a:solidFill>
            <a:round/>
            <a:headEnd/>
            <a:tailEnd/>
          </a:ln>
        </p:spPr>
        <p:txBody>
          <a:bodyPr/>
          <a:lstStyle/>
          <a:p>
            <a:endParaRPr lang="nl-NL"/>
          </a:p>
        </p:txBody>
      </p:sp>
      <p:sp>
        <p:nvSpPr>
          <p:cNvPr id="2205703" name="Line 10"/>
          <p:cNvSpPr>
            <a:spLocks noChangeShapeType="1"/>
          </p:cNvSpPr>
          <p:nvPr/>
        </p:nvSpPr>
        <p:spPr bwMode="auto">
          <a:xfrm>
            <a:off x="2617788" y="5897563"/>
            <a:ext cx="1587" cy="95250"/>
          </a:xfrm>
          <a:prstGeom prst="line">
            <a:avLst/>
          </a:prstGeom>
          <a:noFill/>
          <a:ln w="25400">
            <a:solidFill>
              <a:srgbClr val="000000"/>
            </a:solidFill>
            <a:round/>
            <a:headEnd/>
            <a:tailEnd/>
          </a:ln>
        </p:spPr>
        <p:txBody>
          <a:bodyPr/>
          <a:lstStyle/>
          <a:p>
            <a:endParaRPr lang="nl-NL"/>
          </a:p>
        </p:txBody>
      </p:sp>
      <p:sp>
        <p:nvSpPr>
          <p:cNvPr id="2205704" name="Line 11"/>
          <p:cNvSpPr>
            <a:spLocks noChangeShapeType="1"/>
          </p:cNvSpPr>
          <p:nvPr/>
        </p:nvSpPr>
        <p:spPr bwMode="auto">
          <a:xfrm>
            <a:off x="3857625" y="5897563"/>
            <a:ext cx="1588" cy="95250"/>
          </a:xfrm>
          <a:prstGeom prst="line">
            <a:avLst/>
          </a:prstGeom>
          <a:noFill/>
          <a:ln w="25400">
            <a:solidFill>
              <a:srgbClr val="000000"/>
            </a:solidFill>
            <a:round/>
            <a:headEnd/>
            <a:tailEnd/>
          </a:ln>
        </p:spPr>
        <p:txBody>
          <a:bodyPr/>
          <a:lstStyle/>
          <a:p>
            <a:endParaRPr lang="nl-NL"/>
          </a:p>
        </p:txBody>
      </p:sp>
      <p:sp>
        <p:nvSpPr>
          <p:cNvPr id="2205705" name="Line 12"/>
          <p:cNvSpPr>
            <a:spLocks noChangeShapeType="1"/>
          </p:cNvSpPr>
          <p:nvPr/>
        </p:nvSpPr>
        <p:spPr bwMode="auto">
          <a:xfrm>
            <a:off x="5097463" y="5897563"/>
            <a:ext cx="1587" cy="95250"/>
          </a:xfrm>
          <a:prstGeom prst="line">
            <a:avLst/>
          </a:prstGeom>
          <a:noFill/>
          <a:ln w="25400">
            <a:solidFill>
              <a:srgbClr val="000000"/>
            </a:solidFill>
            <a:round/>
            <a:headEnd/>
            <a:tailEnd/>
          </a:ln>
        </p:spPr>
        <p:txBody>
          <a:bodyPr/>
          <a:lstStyle/>
          <a:p>
            <a:endParaRPr lang="nl-NL"/>
          </a:p>
        </p:txBody>
      </p:sp>
      <p:sp>
        <p:nvSpPr>
          <p:cNvPr id="2205706" name="Line 13"/>
          <p:cNvSpPr>
            <a:spLocks noChangeShapeType="1"/>
          </p:cNvSpPr>
          <p:nvPr/>
        </p:nvSpPr>
        <p:spPr bwMode="auto">
          <a:xfrm>
            <a:off x="6337300" y="5897563"/>
            <a:ext cx="1588" cy="95250"/>
          </a:xfrm>
          <a:prstGeom prst="line">
            <a:avLst/>
          </a:prstGeom>
          <a:noFill/>
          <a:ln w="25400">
            <a:solidFill>
              <a:srgbClr val="000000"/>
            </a:solidFill>
            <a:round/>
            <a:headEnd/>
            <a:tailEnd/>
          </a:ln>
        </p:spPr>
        <p:txBody>
          <a:bodyPr/>
          <a:lstStyle/>
          <a:p>
            <a:endParaRPr lang="nl-NL"/>
          </a:p>
        </p:txBody>
      </p:sp>
      <p:sp>
        <p:nvSpPr>
          <p:cNvPr id="2205707" name="Line 14"/>
          <p:cNvSpPr>
            <a:spLocks noChangeShapeType="1"/>
          </p:cNvSpPr>
          <p:nvPr/>
        </p:nvSpPr>
        <p:spPr bwMode="auto">
          <a:xfrm>
            <a:off x="7577138" y="5897563"/>
            <a:ext cx="1587" cy="95250"/>
          </a:xfrm>
          <a:prstGeom prst="line">
            <a:avLst/>
          </a:prstGeom>
          <a:noFill/>
          <a:ln w="25400">
            <a:solidFill>
              <a:srgbClr val="000000"/>
            </a:solidFill>
            <a:round/>
            <a:headEnd/>
            <a:tailEnd/>
          </a:ln>
        </p:spPr>
        <p:txBody>
          <a:bodyPr/>
          <a:lstStyle/>
          <a:p>
            <a:endParaRPr lang="nl-NL"/>
          </a:p>
        </p:txBody>
      </p:sp>
      <p:sp>
        <p:nvSpPr>
          <p:cNvPr id="2205708" name="Rectangle 15"/>
          <p:cNvSpPr>
            <a:spLocks noChangeArrowheads="1"/>
          </p:cNvSpPr>
          <p:nvPr/>
        </p:nvSpPr>
        <p:spPr bwMode="auto">
          <a:xfrm>
            <a:off x="1314450"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0 </a:t>
            </a:r>
            <a:endParaRPr lang="en-US" sz="2400" b="0">
              <a:solidFill>
                <a:srgbClr val="FFFFFF"/>
              </a:solidFill>
              <a:cs typeface="Arial" pitchFamily="34" charset="0"/>
            </a:endParaRPr>
          </a:p>
        </p:txBody>
      </p:sp>
      <p:sp>
        <p:nvSpPr>
          <p:cNvPr id="2205709" name="Rectangle 16"/>
          <p:cNvSpPr>
            <a:spLocks noChangeArrowheads="1"/>
          </p:cNvSpPr>
          <p:nvPr/>
        </p:nvSpPr>
        <p:spPr bwMode="auto">
          <a:xfrm>
            <a:off x="2554288"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 </a:t>
            </a:r>
            <a:endParaRPr lang="en-US" sz="2400" b="0">
              <a:solidFill>
                <a:srgbClr val="FFFFFF"/>
              </a:solidFill>
              <a:cs typeface="Arial" pitchFamily="34" charset="0"/>
            </a:endParaRPr>
          </a:p>
        </p:txBody>
      </p:sp>
      <p:sp>
        <p:nvSpPr>
          <p:cNvPr id="2205710" name="Rectangle 17"/>
          <p:cNvSpPr>
            <a:spLocks noChangeArrowheads="1"/>
          </p:cNvSpPr>
          <p:nvPr/>
        </p:nvSpPr>
        <p:spPr bwMode="auto">
          <a:xfrm>
            <a:off x="3794125"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2 </a:t>
            </a:r>
            <a:endParaRPr lang="en-US" sz="2400" b="0">
              <a:solidFill>
                <a:srgbClr val="FFFFFF"/>
              </a:solidFill>
              <a:cs typeface="Arial" pitchFamily="34" charset="0"/>
            </a:endParaRPr>
          </a:p>
        </p:txBody>
      </p:sp>
      <p:sp>
        <p:nvSpPr>
          <p:cNvPr id="2205711" name="Rectangle 18"/>
          <p:cNvSpPr>
            <a:spLocks noChangeArrowheads="1"/>
          </p:cNvSpPr>
          <p:nvPr/>
        </p:nvSpPr>
        <p:spPr bwMode="auto">
          <a:xfrm>
            <a:off x="5033963"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3 </a:t>
            </a:r>
            <a:endParaRPr lang="en-US" sz="2400" b="0">
              <a:solidFill>
                <a:srgbClr val="FFFFFF"/>
              </a:solidFill>
              <a:cs typeface="Arial" pitchFamily="34" charset="0"/>
            </a:endParaRPr>
          </a:p>
        </p:txBody>
      </p:sp>
      <p:sp>
        <p:nvSpPr>
          <p:cNvPr id="2205712" name="Rectangle 19"/>
          <p:cNvSpPr>
            <a:spLocks noChangeArrowheads="1"/>
          </p:cNvSpPr>
          <p:nvPr/>
        </p:nvSpPr>
        <p:spPr bwMode="auto">
          <a:xfrm>
            <a:off x="6273800"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4 </a:t>
            </a:r>
            <a:endParaRPr lang="en-US" sz="2400" b="0">
              <a:solidFill>
                <a:srgbClr val="FFFFFF"/>
              </a:solidFill>
              <a:cs typeface="Arial" pitchFamily="34" charset="0"/>
            </a:endParaRPr>
          </a:p>
        </p:txBody>
      </p:sp>
      <p:sp>
        <p:nvSpPr>
          <p:cNvPr id="2205713" name="Rectangle 20"/>
          <p:cNvSpPr>
            <a:spLocks noChangeArrowheads="1"/>
          </p:cNvSpPr>
          <p:nvPr/>
        </p:nvSpPr>
        <p:spPr bwMode="auto">
          <a:xfrm>
            <a:off x="7513638" y="601345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5 </a:t>
            </a:r>
            <a:endParaRPr lang="en-US" sz="2400" b="0">
              <a:solidFill>
                <a:srgbClr val="FFFFFF"/>
              </a:solidFill>
              <a:cs typeface="Arial" pitchFamily="34" charset="0"/>
            </a:endParaRPr>
          </a:p>
        </p:txBody>
      </p:sp>
      <p:sp>
        <p:nvSpPr>
          <p:cNvPr id="2205714" name="Line 22"/>
          <p:cNvSpPr>
            <a:spLocks noChangeShapeType="1"/>
          </p:cNvSpPr>
          <p:nvPr/>
        </p:nvSpPr>
        <p:spPr bwMode="auto">
          <a:xfrm flipH="1">
            <a:off x="1282700" y="5897563"/>
            <a:ext cx="95250" cy="1587"/>
          </a:xfrm>
          <a:prstGeom prst="line">
            <a:avLst/>
          </a:prstGeom>
          <a:noFill/>
          <a:ln w="25400">
            <a:solidFill>
              <a:srgbClr val="FFFFFF"/>
            </a:solidFill>
            <a:round/>
            <a:headEnd/>
            <a:tailEnd/>
          </a:ln>
        </p:spPr>
        <p:txBody>
          <a:bodyPr/>
          <a:lstStyle/>
          <a:p>
            <a:endParaRPr lang="nl-NL"/>
          </a:p>
        </p:txBody>
      </p:sp>
      <p:sp>
        <p:nvSpPr>
          <p:cNvPr id="2205715" name="Line 23"/>
          <p:cNvSpPr>
            <a:spLocks noChangeShapeType="1"/>
          </p:cNvSpPr>
          <p:nvPr/>
        </p:nvSpPr>
        <p:spPr bwMode="auto">
          <a:xfrm flipH="1">
            <a:off x="1282700" y="5011738"/>
            <a:ext cx="95250" cy="1587"/>
          </a:xfrm>
          <a:prstGeom prst="line">
            <a:avLst/>
          </a:prstGeom>
          <a:noFill/>
          <a:ln w="25400">
            <a:solidFill>
              <a:srgbClr val="FFFFFF"/>
            </a:solidFill>
            <a:round/>
            <a:headEnd/>
            <a:tailEnd/>
          </a:ln>
        </p:spPr>
        <p:txBody>
          <a:bodyPr/>
          <a:lstStyle/>
          <a:p>
            <a:endParaRPr lang="nl-NL"/>
          </a:p>
        </p:txBody>
      </p:sp>
      <p:sp>
        <p:nvSpPr>
          <p:cNvPr id="2205716" name="Line 24"/>
          <p:cNvSpPr>
            <a:spLocks noChangeShapeType="1"/>
          </p:cNvSpPr>
          <p:nvPr/>
        </p:nvSpPr>
        <p:spPr bwMode="auto">
          <a:xfrm flipH="1">
            <a:off x="1282700" y="4114800"/>
            <a:ext cx="95250" cy="1588"/>
          </a:xfrm>
          <a:prstGeom prst="line">
            <a:avLst/>
          </a:prstGeom>
          <a:noFill/>
          <a:ln w="25400">
            <a:solidFill>
              <a:srgbClr val="FFFFFF"/>
            </a:solidFill>
            <a:round/>
            <a:headEnd/>
            <a:tailEnd/>
          </a:ln>
        </p:spPr>
        <p:txBody>
          <a:bodyPr/>
          <a:lstStyle/>
          <a:p>
            <a:endParaRPr lang="nl-NL"/>
          </a:p>
        </p:txBody>
      </p:sp>
      <p:sp>
        <p:nvSpPr>
          <p:cNvPr id="2205717" name="Line 25"/>
          <p:cNvSpPr>
            <a:spLocks noChangeShapeType="1"/>
          </p:cNvSpPr>
          <p:nvPr/>
        </p:nvSpPr>
        <p:spPr bwMode="auto">
          <a:xfrm flipH="1">
            <a:off x="1282700" y="3228975"/>
            <a:ext cx="95250" cy="1588"/>
          </a:xfrm>
          <a:prstGeom prst="line">
            <a:avLst/>
          </a:prstGeom>
          <a:noFill/>
          <a:ln w="25400">
            <a:solidFill>
              <a:srgbClr val="FFFFFF"/>
            </a:solidFill>
            <a:round/>
            <a:headEnd/>
            <a:tailEnd/>
          </a:ln>
        </p:spPr>
        <p:txBody>
          <a:bodyPr/>
          <a:lstStyle/>
          <a:p>
            <a:endParaRPr lang="nl-NL"/>
          </a:p>
        </p:txBody>
      </p:sp>
      <p:sp>
        <p:nvSpPr>
          <p:cNvPr id="2205718" name="Line 26"/>
          <p:cNvSpPr>
            <a:spLocks noChangeShapeType="1"/>
          </p:cNvSpPr>
          <p:nvPr/>
        </p:nvSpPr>
        <p:spPr bwMode="auto">
          <a:xfrm flipH="1">
            <a:off x="1282700" y="2343150"/>
            <a:ext cx="95250" cy="1588"/>
          </a:xfrm>
          <a:prstGeom prst="line">
            <a:avLst/>
          </a:prstGeom>
          <a:noFill/>
          <a:ln w="25400">
            <a:solidFill>
              <a:srgbClr val="FFFFFF"/>
            </a:solidFill>
            <a:round/>
            <a:headEnd/>
            <a:tailEnd/>
          </a:ln>
        </p:spPr>
        <p:txBody>
          <a:bodyPr/>
          <a:lstStyle/>
          <a:p>
            <a:endParaRPr lang="nl-NL"/>
          </a:p>
        </p:txBody>
      </p:sp>
      <p:sp>
        <p:nvSpPr>
          <p:cNvPr id="2205719" name="Line 27"/>
          <p:cNvSpPr>
            <a:spLocks noChangeShapeType="1"/>
          </p:cNvSpPr>
          <p:nvPr/>
        </p:nvSpPr>
        <p:spPr bwMode="auto">
          <a:xfrm flipH="1">
            <a:off x="1282700" y="1457325"/>
            <a:ext cx="95250" cy="1588"/>
          </a:xfrm>
          <a:prstGeom prst="line">
            <a:avLst/>
          </a:prstGeom>
          <a:noFill/>
          <a:ln w="25400">
            <a:solidFill>
              <a:srgbClr val="000000"/>
            </a:solidFill>
            <a:round/>
            <a:headEnd/>
            <a:tailEnd/>
          </a:ln>
        </p:spPr>
        <p:txBody>
          <a:bodyPr/>
          <a:lstStyle/>
          <a:p>
            <a:endParaRPr lang="nl-NL"/>
          </a:p>
        </p:txBody>
      </p:sp>
      <p:sp>
        <p:nvSpPr>
          <p:cNvPr id="2205720" name="Rectangle 28"/>
          <p:cNvSpPr>
            <a:spLocks noChangeArrowheads="1"/>
          </p:cNvSpPr>
          <p:nvPr/>
        </p:nvSpPr>
        <p:spPr bwMode="auto">
          <a:xfrm>
            <a:off x="1057275" y="5749925"/>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0 </a:t>
            </a:r>
            <a:endParaRPr lang="en-US" sz="2400" b="0">
              <a:solidFill>
                <a:srgbClr val="FFFFFF"/>
              </a:solidFill>
              <a:cs typeface="Arial" pitchFamily="34" charset="0"/>
            </a:endParaRPr>
          </a:p>
        </p:txBody>
      </p:sp>
      <p:sp>
        <p:nvSpPr>
          <p:cNvPr id="2205721" name="Rectangle 29"/>
          <p:cNvSpPr>
            <a:spLocks noChangeArrowheads="1"/>
          </p:cNvSpPr>
          <p:nvPr/>
        </p:nvSpPr>
        <p:spPr bwMode="auto">
          <a:xfrm>
            <a:off x="1057275" y="4864100"/>
            <a:ext cx="168275" cy="274638"/>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5 </a:t>
            </a:r>
            <a:endParaRPr lang="en-US" sz="2400" b="0">
              <a:solidFill>
                <a:srgbClr val="FFFFFF"/>
              </a:solidFill>
              <a:cs typeface="Arial" pitchFamily="34" charset="0"/>
            </a:endParaRPr>
          </a:p>
        </p:txBody>
      </p:sp>
      <p:sp>
        <p:nvSpPr>
          <p:cNvPr id="2205722" name="Rectangle 30"/>
          <p:cNvSpPr>
            <a:spLocks noChangeArrowheads="1"/>
          </p:cNvSpPr>
          <p:nvPr/>
        </p:nvSpPr>
        <p:spPr bwMode="auto">
          <a:xfrm>
            <a:off x="962025" y="3967163"/>
            <a:ext cx="284163"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10 </a:t>
            </a:r>
            <a:endParaRPr lang="en-US" sz="2400" b="0">
              <a:solidFill>
                <a:srgbClr val="FFFFFF"/>
              </a:solidFill>
              <a:cs typeface="Arial" pitchFamily="34" charset="0"/>
            </a:endParaRPr>
          </a:p>
        </p:txBody>
      </p:sp>
      <p:sp>
        <p:nvSpPr>
          <p:cNvPr id="2205723" name="Rectangle 31"/>
          <p:cNvSpPr>
            <a:spLocks noChangeArrowheads="1"/>
          </p:cNvSpPr>
          <p:nvPr/>
        </p:nvSpPr>
        <p:spPr bwMode="auto">
          <a:xfrm>
            <a:off x="962025" y="3081338"/>
            <a:ext cx="284163"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15 </a:t>
            </a:r>
            <a:endParaRPr lang="en-US" sz="2400" b="0">
              <a:solidFill>
                <a:srgbClr val="FFFFFF"/>
              </a:solidFill>
              <a:cs typeface="Arial" pitchFamily="34" charset="0"/>
            </a:endParaRPr>
          </a:p>
        </p:txBody>
      </p:sp>
      <p:sp>
        <p:nvSpPr>
          <p:cNvPr id="2205724" name="Rectangle 32"/>
          <p:cNvSpPr>
            <a:spLocks noChangeArrowheads="1"/>
          </p:cNvSpPr>
          <p:nvPr/>
        </p:nvSpPr>
        <p:spPr bwMode="auto">
          <a:xfrm>
            <a:off x="962025" y="2195513"/>
            <a:ext cx="284163" cy="274637"/>
          </a:xfrm>
          <a:prstGeom prst="rect">
            <a:avLst/>
          </a:prstGeom>
          <a:noFill/>
          <a:ln w="9525">
            <a:noFill/>
            <a:miter lim="800000"/>
            <a:headEnd/>
            <a:tailEnd/>
          </a:ln>
        </p:spPr>
        <p:txBody>
          <a:bodyPr wrap="none" lIns="0" tIns="0" rIns="0" bIns="0">
            <a:spAutoFit/>
          </a:bodyPr>
          <a:lstStyle/>
          <a:p>
            <a:pPr eaLnBrk="1" hangingPunct="1"/>
            <a:r>
              <a:rPr lang="en-US" sz="1800" b="0">
                <a:solidFill>
                  <a:srgbClr val="FFFFFF"/>
                </a:solidFill>
                <a:latin typeface="Calibri" pitchFamily="34" charset="0"/>
                <a:cs typeface="Arial" pitchFamily="34" charset="0"/>
              </a:rPr>
              <a:t>20 </a:t>
            </a:r>
            <a:endParaRPr lang="en-US" sz="2400" b="0">
              <a:solidFill>
                <a:srgbClr val="FFFFFF"/>
              </a:solidFill>
              <a:cs typeface="Arial" pitchFamily="34" charset="0"/>
            </a:endParaRPr>
          </a:p>
        </p:txBody>
      </p:sp>
      <p:sp>
        <p:nvSpPr>
          <p:cNvPr id="2205725" name="Rectangle 33"/>
          <p:cNvSpPr>
            <a:spLocks noChangeArrowheads="1"/>
          </p:cNvSpPr>
          <p:nvPr/>
        </p:nvSpPr>
        <p:spPr bwMode="auto">
          <a:xfrm>
            <a:off x="962025" y="1309688"/>
            <a:ext cx="287338" cy="369887"/>
          </a:xfrm>
          <a:prstGeom prst="rect">
            <a:avLst/>
          </a:prstGeom>
          <a:noFill/>
          <a:ln w="9525">
            <a:noFill/>
            <a:miter lim="800000"/>
            <a:headEnd/>
            <a:tailEnd/>
          </a:ln>
        </p:spPr>
        <p:txBody>
          <a:bodyPr wrap="none" lIns="0" tIns="0" rIns="0" bIns="0">
            <a:spAutoFit/>
          </a:bodyPr>
          <a:lstStyle/>
          <a:p>
            <a:pPr eaLnBrk="1" hangingPunct="1"/>
            <a:r>
              <a:rPr lang="en-US" sz="1800" b="0">
                <a:solidFill>
                  <a:srgbClr val="000000"/>
                </a:solidFill>
                <a:latin typeface="Calibri" pitchFamily="34" charset="0"/>
                <a:cs typeface="Arial" pitchFamily="34" charset="0"/>
              </a:rPr>
              <a:t>25 </a:t>
            </a:r>
            <a:endParaRPr lang="en-US" sz="2400" b="0">
              <a:solidFill>
                <a:schemeClr val="tx1"/>
              </a:solidFill>
              <a:cs typeface="Arial" pitchFamily="34" charset="0"/>
            </a:endParaRPr>
          </a:p>
        </p:txBody>
      </p:sp>
      <p:sp>
        <p:nvSpPr>
          <p:cNvPr id="2205726" name="Rectangle 34"/>
          <p:cNvSpPr>
            <a:spLocks noChangeArrowheads="1"/>
          </p:cNvSpPr>
          <p:nvPr/>
        </p:nvSpPr>
        <p:spPr bwMode="auto">
          <a:xfrm rot="-5400000">
            <a:off x="-973931" y="3518694"/>
            <a:ext cx="3189288"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cs typeface="Arial" pitchFamily="34" charset="0"/>
              </a:rPr>
              <a:t>Proportion suffering event (%) </a:t>
            </a:r>
            <a:endParaRPr lang="en-US" sz="2400" b="0">
              <a:solidFill>
                <a:srgbClr val="FFFFFF"/>
              </a:solidFill>
              <a:cs typeface="Arial" pitchFamily="34" charset="0"/>
            </a:endParaRPr>
          </a:p>
        </p:txBody>
      </p:sp>
      <p:sp>
        <p:nvSpPr>
          <p:cNvPr id="2205727" name="Freeform 35"/>
          <p:cNvSpPr>
            <a:spLocks/>
          </p:cNvSpPr>
          <p:nvPr/>
        </p:nvSpPr>
        <p:spPr bwMode="auto">
          <a:xfrm>
            <a:off x="1377950" y="3925888"/>
            <a:ext cx="6210300" cy="1971675"/>
          </a:xfrm>
          <a:custGeom>
            <a:avLst/>
            <a:gdLst>
              <a:gd name="T0" fmla="*/ 75 w 3912"/>
              <a:gd name="T1" fmla="*/ 1222 h 1242"/>
              <a:gd name="T2" fmla="*/ 108 w 3912"/>
              <a:gd name="T3" fmla="*/ 1209 h 1242"/>
              <a:gd name="T4" fmla="*/ 162 w 3912"/>
              <a:gd name="T5" fmla="*/ 1195 h 1242"/>
              <a:gd name="T6" fmla="*/ 250 w 3912"/>
              <a:gd name="T7" fmla="*/ 1175 h 1242"/>
              <a:gd name="T8" fmla="*/ 310 w 3912"/>
              <a:gd name="T9" fmla="*/ 1162 h 1242"/>
              <a:gd name="T10" fmla="*/ 344 w 3912"/>
              <a:gd name="T11" fmla="*/ 1149 h 1242"/>
              <a:gd name="T12" fmla="*/ 425 w 3912"/>
              <a:gd name="T13" fmla="*/ 1129 h 1242"/>
              <a:gd name="T14" fmla="*/ 492 w 3912"/>
              <a:gd name="T15" fmla="*/ 1109 h 1242"/>
              <a:gd name="T16" fmla="*/ 553 w 3912"/>
              <a:gd name="T17" fmla="*/ 1089 h 1242"/>
              <a:gd name="T18" fmla="*/ 606 w 3912"/>
              <a:gd name="T19" fmla="*/ 1076 h 1242"/>
              <a:gd name="T20" fmla="*/ 640 w 3912"/>
              <a:gd name="T21" fmla="*/ 1056 h 1242"/>
              <a:gd name="T22" fmla="*/ 714 w 3912"/>
              <a:gd name="T23" fmla="*/ 1043 h 1242"/>
              <a:gd name="T24" fmla="*/ 754 w 3912"/>
              <a:gd name="T25" fmla="*/ 1023 h 1242"/>
              <a:gd name="T26" fmla="*/ 788 w 3912"/>
              <a:gd name="T27" fmla="*/ 1009 h 1242"/>
              <a:gd name="T28" fmla="*/ 822 w 3912"/>
              <a:gd name="T29" fmla="*/ 983 h 1242"/>
              <a:gd name="T30" fmla="*/ 903 w 3912"/>
              <a:gd name="T31" fmla="*/ 969 h 1242"/>
              <a:gd name="T32" fmla="*/ 943 w 3912"/>
              <a:gd name="T33" fmla="*/ 950 h 1242"/>
              <a:gd name="T34" fmla="*/ 990 w 3912"/>
              <a:gd name="T35" fmla="*/ 936 h 1242"/>
              <a:gd name="T36" fmla="*/ 1031 w 3912"/>
              <a:gd name="T37" fmla="*/ 923 h 1242"/>
              <a:gd name="T38" fmla="*/ 1098 w 3912"/>
              <a:gd name="T39" fmla="*/ 903 h 1242"/>
              <a:gd name="T40" fmla="*/ 1158 w 3912"/>
              <a:gd name="T41" fmla="*/ 890 h 1242"/>
              <a:gd name="T42" fmla="*/ 1199 w 3912"/>
              <a:gd name="T43" fmla="*/ 863 h 1242"/>
              <a:gd name="T44" fmla="*/ 1266 w 3912"/>
              <a:gd name="T45" fmla="*/ 850 h 1242"/>
              <a:gd name="T46" fmla="*/ 1347 w 3912"/>
              <a:gd name="T47" fmla="*/ 830 h 1242"/>
              <a:gd name="T48" fmla="*/ 1428 w 3912"/>
              <a:gd name="T49" fmla="*/ 810 h 1242"/>
              <a:gd name="T50" fmla="*/ 1482 w 3912"/>
              <a:gd name="T51" fmla="*/ 790 h 1242"/>
              <a:gd name="T52" fmla="*/ 1522 w 3912"/>
              <a:gd name="T53" fmla="*/ 777 h 1242"/>
              <a:gd name="T54" fmla="*/ 1562 w 3912"/>
              <a:gd name="T55" fmla="*/ 757 h 1242"/>
              <a:gd name="T56" fmla="*/ 1603 w 3912"/>
              <a:gd name="T57" fmla="*/ 744 h 1242"/>
              <a:gd name="T58" fmla="*/ 1670 w 3912"/>
              <a:gd name="T59" fmla="*/ 724 h 1242"/>
              <a:gd name="T60" fmla="*/ 1710 w 3912"/>
              <a:gd name="T61" fmla="*/ 710 h 1242"/>
              <a:gd name="T62" fmla="*/ 1758 w 3912"/>
              <a:gd name="T63" fmla="*/ 690 h 1242"/>
              <a:gd name="T64" fmla="*/ 1818 w 3912"/>
              <a:gd name="T65" fmla="*/ 671 h 1242"/>
              <a:gd name="T66" fmla="*/ 1845 w 3912"/>
              <a:gd name="T67" fmla="*/ 651 h 1242"/>
              <a:gd name="T68" fmla="*/ 1892 w 3912"/>
              <a:gd name="T69" fmla="*/ 631 h 1242"/>
              <a:gd name="T70" fmla="*/ 1919 w 3912"/>
              <a:gd name="T71" fmla="*/ 611 h 1242"/>
              <a:gd name="T72" fmla="*/ 1960 w 3912"/>
              <a:gd name="T73" fmla="*/ 597 h 1242"/>
              <a:gd name="T74" fmla="*/ 2007 w 3912"/>
              <a:gd name="T75" fmla="*/ 571 h 1242"/>
              <a:gd name="T76" fmla="*/ 2074 w 3912"/>
              <a:gd name="T77" fmla="*/ 551 h 1242"/>
              <a:gd name="T78" fmla="*/ 2121 w 3912"/>
              <a:gd name="T79" fmla="*/ 531 h 1242"/>
              <a:gd name="T80" fmla="*/ 2155 w 3912"/>
              <a:gd name="T81" fmla="*/ 511 h 1242"/>
              <a:gd name="T82" fmla="*/ 2188 w 3912"/>
              <a:gd name="T83" fmla="*/ 498 h 1242"/>
              <a:gd name="T84" fmla="*/ 2249 w 3912"/>
              <a:gd name="T85" fmla="*/ 478 h 1242"/>
              <a:gd name="T86" fmla="*/ 2357 w 3912"/>
              <a:gd name="T87" fmla="*/ 458 h 1242"/>
              <a:gd name="T88" fmla="*/ 2411 w 3912"/>
              <a:gd name="T89" fmla="*/ 438 h 1242"/>
              <a:gd name="T90" fmla="*/ 2471 w 3912"/>
              <a:gd name="T91" fmla="*/ 418 h 1242"/>
              <a:gd name="T92" fmla="*/ 2572 w 3912"/>
              <a:gd name="T93" fmla="*/ 398 h 1242"/>
              <a:gd name="T94" fmla="*/ 2613 w 3912"/>
              <a:gd name="T95" fmla="*/ 385 h 1242"/>
              <a:gd name="T96" fmla="*/ 2653 w 3912"/>
              <a:gd name="T97" fmla="*/ 365 h 1242"/>
              <a:gd name="T98" fmla="*/ 2761 w 3912"/>
              <a:gd name="T99" fmla="*/ 345 h 1242"/>
              <a:gd name="T100" fmla="*/ 2855 w 3912"/>
              <a:gd name="T101" fmla="*/ 325 h 1242"/>
              <a:gd name="T102" fmla="*/ 2909 w 3912"/>
              <a:gd name="T103" fmla="*/ 305 h 1242"/>
              <a:gd name="T104" fmla="*/ 2983 w 3912"/>
              <a:gd name="T105" fmla="*/ 285 h 1242"/>
              <a:gd name="T106" fmla="*/ 3017 w 3912"/>
              <a:gd name="T107" fmla="*/ 265 h 1242"/>
              <a:gd name="T108" fmla="*/ 3070 w 3912"/>
              <a:gd name="T109" fmla="*/ 245 h 1242"/>
              <a:gd name="T110" fmla="*/ 3118 w 3912"/>
              <a:gd name="T111" fmla="*/ 225 h 1242"/>
              <a:gd name="T112" fmla="*/ 3212 w 3912"/>
              <a:gd name="T113" fmla="*/ 199 h 1242"/>
              <a:gd name="T114" fmla="*/ 3360 w 3912"/>
              <a:gd name="T115" fmla="*/ 172 h 1242"/>
              <a:gd name="T116" fmla="*/ 3434 w 3912"/>
              <a:gd name="T117" fmla="*/ 146 h 1242"/>
              <a:gd name="T118" fmla="*/ 3501 w 3912"/>
              <a:gd name="T119" fmla="*/ 112 h 1242"/>
              <a:gd name="T120" fmla="*/ 3609 w 3912"/>
              <a:gd name="T121" fmla="*/ 79 h 1242"/>
              <a:gd name="T122" fmla="*/ 3811 w 3912"/>
              <a:gd name="T123" fmla="*/ 46 h 1242"/>
              <a:gd name="T124" fmla="*/ 3892 w 3912"/>
              <a:gd name="T125" fmla="*/ 6 h 12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2"/>
              <a:gd name="T190" fmla="*/ 0 h 1242"/>
              <a:gd name="T191" fmla="*/ 3912 w 3912"/>
              <a:gd name="T192" fmla="*/ 1242 h 12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2" h="1242">
                <a:moveTo>
                  <a:pt x="0" y="1242"/>
                </a:moveTo>
                <a:lnTo>
                  <a:pt x="27" y="1242"/>
                </a:lnTo>
                <a:lnTo>
                  <a:pt x="27" y="1235"/>
                </a:lnTo>
                <a:lnTo>
                  <a:pt x="54" y="1235"/>
                </a:lnTo>
                <a:lnTo>
                  <a:pt x="54" y="1229"/>
                </a:lnTo>
                <a:lnTo>
                  <a:pt x="68" y="1229"/>
                </a:lnTo>
                <a:lnTo>
                  <a:pt x="68" y="1222"/>
                </a:lnTo>
                <a:lnTo>
                  <a:pt x="75" y="1222"/>
                </a:lnTo>
                <a:lnTo>
                  <a:pt x="81" y="1222"/>
                </a:lnTo>
                <a:lnTo>
                  <a:pt x="81" y="1215"/>
                </a:lnTo>
                <a:lnTo>
                  <a:pt x="88" y="1215"/>
                </a:lnTo>
                <a:lnTo>
                  <a:pt x="95" y="1215"/>
                </a:lnTo>
                <a:lnTo>
                  <a:pt x="101" y="1215"/>
                </a:lnTo>
                <a:lnTo>
                  <a:pt x="101" y="1209"/>
                </a:lnTo>
                <a:lnTo>
                  <a:pt x="108" y="1209"/>
                </a:lnTo>
                <a:lnTo>
                  <a:pt x="122" y="1209"/>
                </a:lnTo>
                <a:lnTo>
                  <a:pt x="122" y="1202"/>
                </a:lnTo>
                <a:lnTo>
                  <a:pt x="128" y="1202"/>
                </a:lnTo>
                <a:lnTo>
                  <a:pt x="142" y="1202"/>
                </a:lnTo>
                <a:lnTo>
                  <a:pt x="142" y="1195"/>
                </a:lnTo>
                <a:lnTo>
                  <a:pt x="149" y="1195"/>
                </a:lnTo>
                <a:lnTo>
                  <a:pt x="155" y="1195"/>
                </a:lnTo>
                <a:lnTo>
                  <a:pt x="162" y="1195"/>
                </a:lnTo>
                <a:lnTo>
                  <a:pt x="162" y="1189"/>
                </a:lnTo>
                <a:lnTo>
                  <a:pt x="169" y="1189"/>
                </a:lnTo>
                <a:lnTo>
                  <a:pt x="196" y="1189"/>
                </a:lnTo>
                <a:lnTo>
                  <a:pt x="209" y="1189"/>
                </a:lnTo>
                <a:lnTo>
                  <a:pt x="209" y="1182"/>
                </a:lnTo>
                <a:lnTo>
                  <a:pt x="243" y="1182"/>
                </a:lnTo>
                <a:lnTo>
                  <a:pt x="243" y="1175"/>
                </a:lnTo>
                <a:lnTo>
                  <a:pt x="250" y="1175"/>
                </a:lnTo>
                <a:lnTo>
                  <a:pt x="256" y="1175"/>
                </a:lnTo>
                <a:lnTo>
                  <a:pt x="256" y="1169"/>
                </a:lnTo>
                <a:lnTo>
                  <a:pt x="270" y="1169"/>
                </a:lnTo>
                <a:lnTo>
                  <a:pt x="283" y="1169"/>
                </a:lnTo>
                <a:lnTo>
                  <a:pt x="290" y="1169"/>
                </a:lnTo>
                <a:lnTo>
                  <a:pt x="290" y="1162"/>
                </a:lnTo>
                <a:lnTo>
                  <a:pt x="310" y="1162"/>
                </a:lnTo>
                <a:lnTo>
                  <a:pt x="310" y="1156"/>
                </a:lnTo>
                <a:lnTo>
                  <a:pt x="317" y="1156"/>
                </a:lnTo>
                <a:lnTo>
                  <a:pt x="324" y="1156"/>
                </a:lnTo>
                <a:lnTo>
                  <a:pt x="330" y="1156"/>
                </a:lnTo>
                <a:lnTo>
                  <a:pt x="330" y="1149"/>
                </a:lnTo>
                <a:lnTo>
                  <a:pt x="337" y="1149"/>
                </a:lnTo>
                <a:lnTo>
                  <a:pt x="344" y="1149"/>
                </a:lnTo>
                <a:lnTo>
                  <a:pt x="344" y="1142"/>
                </a:lnTo>
                <a:lnTo>
                  <a:pt x="357" y="1142"/>
                </a:lnTo>
                <a:lnTo>
                  <a:pt x="357" y="1136"/>
                </a:lnTo>
                <a:lnTo>
                  <a:pt x="364" y="1136"/>
                </a:lnTo>
                <a:lnTo>
                  <a:pt x="377" y="1136"/>
                </a:lnTo>
                <a:lnTo>
                  <a:pt x="377" y="1129"/>
                </a:lnTo>
                <a:lnTo>
                  <a:pt x="384" y="1129"/>
                </a:lnTo>
                <a:lnTo>
                  <a:pt x="398" y="1129"/>
                </a:lnTo>
                <a:lnTo>
                  <a:pt x="425" y="1129"/>
                </a:lnTo>
                <a:lnTo>
                  <a:pt x="425" y="1122"/>
                </a:lnTo>
                <a:lnTo>
                  <a:pt x="438" y="1122"/>
                </a:lnTo>
                <a:lnTo>
                  <a:pt x="465" y="1122"/>
                </a:lnTo>
                <a:lnTo>
                  <a:pt x="465" y="1116"/>
                </a:lnTo>
                <a:lnTo>
                  <a:pt x="472" y="1116"/>
                </a:lnTo>
                <a:lnTo>
                  <a:pt x="485" y="1116"/>
                </a:lnTo>
                <a:lnTo>
                  <a:pt x="485" y="1109"/>
                </a:lnTo>
                <a:lnTo>
                  <a:pt x="492" y="1109"/>
                </a:lnTo>
                <a:lnTo>
                  <a:pt x="512" y="1109"/>
                </a:lnTo>
                <a:lnTo>
                  <a:pt x="512" y="1102"/>
                </a:lnTo>
                <a:lnTo>
                  <a:pt x="519" y="1102"/>
                </a:lnTo>
                <a:lnTo>
                  <a:pt x="519" y="1096"/>
                </a:lnTo>
                <a:lnTo>
                  <a:pt x="526" y="1096"/>
                </a:lnTo>
                <a:lnTo>
                  <a:pt x="539" y="1096"/>
                </a:lnTo>
                <a:lnTo>
                  <a:pt x="539" y="1089"/>
                </a:lnTo>
                <a:lnTo>
                  <a:pt x="553" y="1089"/>
                </a:lnTo>
                <a:lnTo>
                  <a:pt x="553" y="1082"/>
                </a:lnTo>
                <a:lnTo>
                  <a:pt x="559" y="1082"/>
                </a:lnTo>
                <a:lnTo>
                  <a:pt x="573" y="1082"/>
                </a:lnTo>
                <a:lnTo>
                  <a:pt x="579" y="1082"/>
                </a:lnTo>
                <a:lnTo>
                  <a:pt x="579" y="1076"/>
                </a:lnTo>
                <a:lnTo>
                  <a:pt x="593" y="1076"/>
                </a:lnTo>
                <a:lnTo>
                  <a:pt x="606" y="1076"/>
                </a:lnTo>
                <a:lnTo>
                  <a:pt x="613" y="1076"/>
                </a:lnTo>
                <a:lnTo>
                  <a:pt x="613" y="1069"/>
                </a:lnTo>
                <a:lnTo>
                  <a:pt x="620" y="1069"/>
                </a:lnTo>
                <a:lnTo>
                  <a:pt x="633" y="1069"/>
                </a:lnTo>
                <a:lnTo>
                  <a:pt x="633" y="1062"/>
                </a:lnTo>
                <a:lnTo>
                  <a:pt x="640" y="1062"/>
                </a:lnTo>
                <a:lnTo>
                  <a:pt x="640" y="1056"/>
                </a:lnTo>
                <a:lnTo>
                  <a:pt x="647" y="1056"/>
                </a:lnTo>
                <a:lnTo>
                  <a:pt x="647" y="1049"/>
                </a:lnTo>
                <a:lnTo>
                  <a:pt x="667" y="1049"/>
                </a:lnTo>
                <a:lnTo>
                  <a:pt x="674" y="1049"/>
                </a:lnTo>
                <a:lnTo>
                  <a:pt x="694" y="1049"/>
                </a:lnTo>
                <a:lnTo>
                  <a:pt x="694" y="1043"/>
                </a:lnTo>
                <a:lnTo>
                  <a:pt x="701" y="1043"/>
                </a:lnTo>
                <a:lnTo>
                  <a:pt x="714" y="1043"/>
                </a:lnTo>
                <a:lnTo>
                  <a:pt x="714" y="1036"/>
                </a:lnTo>
                <a:lnTo>
                  <a:pt x="721" y="1036"/>
                </a:lnTo>
                <a:lnTo>
                  <a:pt x="721" y="1029"/>
                </a:lnTo>
                <a:lnTo>
                  <a:pt x="728" y="1029"/>
                </a:lnTo>
                <a:lnTo>
                  <a:pt x="734" y="1029"/>
                </a:lnTo>
                <a:lnTo>
                  <a:pt x="734" y="1023"/>
                </a:lnTo>
                <a:lnTo>
                  <a:pt x="754" y="1023"/>
                </a:lnTo>
                <a:lnTo>
                  <a:pt x="754" y="1016"/>
                </a:lnTo>
                <a:lnTo>
                  <a:pt x="761" y="1016"/>
                </a:lnTo>
                <a:lnTo>
                  <a:pt x="775" y="1016"/>
                </a:lnTo>
                <a:lnTo>
                  <a:pt x="775" y="1009"/>
                </a:lnTo>
                <a:lnTo>
                  <a:pt x="781" y="1009"/>
                </a:lnTo>
                <a:lnTo>
                  <a:pt x="788" y="1009"/>
                </a:lnTo>
                <a:lnTo>
                  <a:pt x="788" y="996"/>
                </a:lnTo>
                <a:lnTo>
                  <a:pt x="802" y="996"/>
                </a:lnTo>
                <a:lnTo>
                  <a:pt x="808" y="996"/>
                </a:lnTo>
                <a:lnTo>
                  <a:pt x="808" y="989"/>
                </a:lnTo>
                <a:lnTo>
                  <a:pt x="822" y="989"/>
                </a:lnTo>
                <a:lnTo>
                  <a:pt x="822" y="983"/>
                </a:lnTo>
                <a:lnTo>
                  <a:pt x="835" y="983"/>
                </a:lnTo>
                <a:lnTo>
                  <a:pt x="835" y="976"/>
                </a:lnTo>
                <a:lnTo>
                  <a:pt x="849" y="976"/>
                </a:lnTo>
                <a:lnTo>
                  <a:pt x="882" y="976"/>
                </a:lnTo>
                <a:lnTo>
                  <a:pt x="882" y="969"/>
                </a:lnTo>
                <a:lnTo>
                  <a:pt x="896" y="969"/>
                </a:lnTo>
                <a:lnTo>
                  <a:pt x="903" y="969"/>
                </a:lnTo>
                <a:lnTo>
                  <a:pt x="903" y="963"/>
                </a:lnTo>
                <a:lnTo>
                  <a:pt x="909" y="963"/>
                </a:lnTo>
                <a:lnTo>
                  <a:pt x="916" y="963"/>
                </a:lnTo>
                <a:lnTo>
                  <a:pt x="916" y="956"/>
                </a:lnTo>
                <a:lnTo>
                  <a:pt x="930" y="956"/>
                </a:lnTo>
                <a:lnTo>
                  <a:pt x="930" y="950"/>
                </a:lnTo>
                <a:lnTo>
                  <a:pt x="943" y="950"/>
                </a:lnTo>
                <a:lnTo>
                  <a:pt x="950" y="950"/>
                </a:lnTo>
                <a:lnTo>
                  <a:pt x="950" y="943"/>
                </a:lnTo>
                <a:lnTo>
                  <a:pt x="970" y="943"/>
                </a:lnTo>
                <a:lnTo>
                  <a:pt x="970" y="936"/>
                </a:lnTo>
                <a:lnTo>
                  <a:pt x="983" y="936"/>
                </a:lnTo>
                <a:lnTo>
                  <a:pt x="990" y="936"/>
                </a:lnTo>
                <a:lnTo>
                  <a:pt x="1004" y="936"/>
                </a:lnTo>
                <a:lnTo>
                  <a:pt x="1004" y="930"/>
                </a:lnTo>
                <a:lnTo>
                  <a:pt x="1004" y="923"/>
                </a:lnTo>
                <a:lnTo>
                  <a:pt x="1010" y="923"/>
                </a:lnTo>
                <a:lnTo>
                  <a:pt x="1031" y="923"/>
                </a:lnTo>
                <a:lnTo>
                  <a:pt x="1031" y="916"/>
                </a:lnTo>
                <a:lnTo>
                  <a:pt x="1037" y="916"/>
                </a:lnTo>
                <a:lnTo>
                  <a:pt x="1051" y="916"/>
                </a:lnTo>
                <a:lnTo>
                  <a:pt x="1064" y="916"/>
                </a:lnTo>
                <a:lnTo>
                  <a:pt x="1064" y="910"/>
                </a:lnTo>
                <a:lnTo>
                  <a:pt x="1084" y="910"/>
                </a:lnTo>
                <a:lnTo>
                  <a:pt x="1091" y="910"/>
                </a:lnTo>
                <a:lnTo>
                  <a:pt x="1091" y="903"/>
                </a:lnTo>
                <a:lnTo>
                  <a:pt x="1098" y="903"/>
                </a:lnTo>
                <a:lnTo>
                  <a:pt x="1111" y="903"/>
                </a:lnTo>
                <a:lnTo>
                  <a:pt x="1125" y="903"/>
                </a:lnTo>
                <a:lnTo>
                  <a:pt x="1125" y="896"/>
                </a:lnTo>
                <a:lnTo>
                  <a:pt x="1145" y="896"/>
                </a:lnTo>
                <a:lnTo>
                  <a:pt x="1145" y="890"/>
                </a:lnTo>
                <a:lnTo>
                  <a:pt x="1152" y="890"/>
                </a:lnTo>
                <a:lnTo>
                  <a:pt x="1158" y="890"/>
                </a:lnTo>
                <a:lnTo>
                  <a:pt x="1158" y="883"/>
                </a:lnTo>
                <a:lnTo>
                  <a:pt x="1165" y="883"/>
                </a:lnTo>
                <a:lnTo>
                  <a:pt x="1165" y="876"/>
                </a:lnTo>
                <a:lnTo>
                  <a:pt x="1179" y="876"/>
                </a:lnTo>
                <a:lnTo>
                  <a:pt x="1185" y="876"/>
                </a:lnTo>
                <a:lnTo>
                  <a:pt x="1185" y="870"/>
                </a:lnTo>
                <a:lnTo>
                  <a:pt x="1185" y="863"/>
                </a:lnTo>
                <a:lnTo>
                  <a:pt x="1199" y="863"/>
                </a:lnTo>
                <a:lnTo>
                  <a:pt x="1212" y="863"/>
                </a:lnTo>
                <a:lnTo>
                  <a:pt x="1212" y="857"/>
                </a:lnTo>
                <a:lnTo>
                  <a:pt x="1232" y="857"/>
                </a:lnTo>
                <a:lnTo>
                  <a:pt x="1239" y="857"/>
                </a:lnTo>
                <a:lnTo>
                  <a:pt x="1239" y="850"/>
                </a:lnTo>
                <a:lnTo>
                  <a:pt x="1246" y="850"/>
                </a:lnTo>
                <a:lnTo>
                  <a:pt x="1266" y="850"/>
                </a:lnTo>
                <a:lnTo>
                  <a:pt x="1273" y="850"/>
                </a:lnTo>
                <a:lnTo>
                  <a:pt x="1273" y="843"/>
                </a:lnTo>
                <a:lnTo>
                  <a:pt x="1327" y="843"/>
                </a:lnTo>
                <a:lnTo>
                  <a:pt x="1327" y="837"/>
                </a:lnTo>
                <a:lnTo>
                  <a:pt x="1340" y="837"/>
                </a:lnTo>
                <a:lnTo>
                  <a:pt x="1347" y="837"/>
                </a:lnTo>
                <a:lnTo>
                  <a:pt x="1347" y="830"/>
                </a:lnTo>
                <a:lnTo>
                  <a:pt x="1354" y="830"/>
                </a:lnTo>
                <a:lnTo>
                  <a:pt x="1354" y="823"/>
                </a:lnTo>
                <a:lnTo>
                  <a:pt x="1360" y="823"/>
                </a:lnTo>
                <a:lnTo>
                  <a:pt x="1360" y="817"/>
                </a:lnTo>
                <a:lnTo>
                  <a:pt x="1381" y="817"/>
                </a:lnTo>
                <a:lnTo>
                  <a:pt x="1387" y="817"/>
                </a:lnTo>
                <a:lnTo>
                  <a:pt x="1408" y="817"/>
                </a:lnTo>
                <a:lnTo>
                  <a:pt x="1408" y="810"/>
                </a:lnTo>
                <a:lnTo>
                  <a:pt x="1428" y="810"/>
                </a:lnTo>
                <a:lnTo>
                  <a:pt x="1434" y="810"/>
                </a:lnTo>
                <a:lnTo>
                  <a:pt x="1441" y="810"/>
                </a:lnTo>
                <a:lnTo>
                  <a:pt x="1441" y="803"/>
                </a:lnTo>
                <a:lnTo>
                  <a:pt x="1448" y="803"/>
                </a:lnTo>
                <a:lnTo>
                  <a:pt x="1448" y="797"/>
                </a:lnTo>
                <a:lnTo>
                  <a:pt x="1482" y="797"/>
                </a:lnTo>
                <a:lnTo>
                  <a:pt x="1482" y="790"/>
                </a:lnTo>
                <a:lnTo>
                  <a:pt x="1488" y="790"/>
                </a:lnTo>
                <a:lnTo>
                  <a:pt x="1488" y="783"/>
                </a:lnTo>
                <a:lnTo>
                  <a:pt x="1495" y="783"/>
                </a:lnTo>
                <a:lnTo>
                  <a:pt x="1502" y="783"/>
                </a:lnTo>
                <a:lnTo>
                  <a:pt x="1502" y="777"/>
                </a:lnTo>
                <a:lnTo>
                  <a:pt x="1515" y="777"/>
                </a:lnTo>
                <a:lnTo>
                  <a:pt x="1522" y="777"/>
                </a:lnTo>
                <a:lnTo>
                  <a:pt x="1522" y="770"/>
                </a:lnTo>
                <a:lnTo>
                  <a:pt x="1529" y="770"/>
                </a:lnTo>
                <a:lnTo>
                  <a:pt x="1535" y="770"/>
                </a:lnTo>
                <a:lnTo>
                  <a:pt x="1535" y="764"/>
                </a:lnTo>
                <a:lnTo>
                  <a:pt x="1549" y="764"/>
                </a:lnTo>
                <a:lnTo>
                  <a:pt x="1556" y="764"/>
                </a:lnTo>
                <a:lnTo>
                  <a:pt x="1556" y="757"/>
                </a:lnTo>
                <a:lnTo>
                  <a:pt x="1562" y="757"/>
                </a:lnTo>
                <a:lnTo>
                  <a:pt x="1562" y="750"/>
                </a:lnTo>
                <a:lnTo>
                  <a:pt x="1576" y="750"/>
                </a:lnTo>
                <a:lnTo>
                  <a:pt x="1583" y="750"/>
                </a:lnTo>
                <a:lnTo>
                  <a:pt x="1596" y="750"/>
                </a:lnTo>
                <a:lnTo>
                  <a:pt x="1596" y="744"/>
                </a:lnTo>
                <a:lnTo>
                  <a:pt x="1603" y="744"/>
                </a:lnTo>
                <a:lnTo>
                  <a:pt x="1603" y="737"/>
                </a:lnTo>
                <a:lnTo>
                  <a:pt x="1630" y="737"/>
                </a:lnTo>
                <a:lnTo>
                  <a:pt x="1643" y="737"/>
                </a:lnTo>
                <a:lnTo>
                  <a:pt x="1643" y="730"/>
                </a:lnTo>
                <a:lnTo>
                  <a:pt x="1650" y="730"/>
                </a:lnTo>
                <a:lnTo>
                  <a:pt x="1650" y="724"/>
                </a:lnTo>
                <a:lnTo>
                  <a:pt x="1670" y="724"/>
                </a:lnTo>
                <a:lnTo>
                  <a:pt x="1684" y="724"/>
                </a:lnTo>
                <a:lnTo>
                  <a:pt x="1684" y="717"/>
                </a:lnTo>
                <a:lnTo>
                  <a:pt x="1690" y="717"/>
                </a:lnTo>
                <a:lnTo>
                  <a:pt x="1690" y="710"/>
                </a:lnTo>
                <a:lnTo>
                  <a:pt x="1704" y="710"/>
                </a:lnTo>
                <a:lnTo>
                  <a:pt x="1710" y="710"/>
                </a:lnTo>
                <a:lnTo>
                  <a:pt x="1710" y="704"/>
                </a:lnTo>
                <a:lnTo>
                  <a:pt x="1717" y="704"/>
                </a:lnTo>
                <a:lnTo>
                  <a:pt x="1724" y="704"/>
                </a:lnTo>
                <a:lnTo>
                  <a:pt x="1724" y="697"/>
                </a:lnTo>
                <a:lnTo>
                  <a:pt x="1731" y="697"/>
                </a:lnTo>
                <a:lnTo>
                  <a:pt x="1731" y="690"/>
                </a:lnTo>
                <a:lnTo>
                  <a:pt x="1758" y="690"/>
                </a:lnTo>
                <a:lnTo>
                  <a:pt x="1758" y="684"/>
                </a:lnTo>
                <a:lnTo>
                  <a:pt x="1764" y="684"/>
                </a:lnTo>
                <a:lnTo>
                  <a:pt x="1771" y="684"/>
                </a:lnTo>
                <a:lnTo>
                  <a:pt x="1771" y="677"/>
                </a:lnTo>
                <a:lnTo>
                  <a:pt x="1785" y="677"/>
                </a:lnTo>
                <a:lnTo>
                  <a:pt x="1785" y="671"/>
                </a:lnTo>
                <a:lnTo>
                  <a:pt x="1805" y="671"/>
                </a:lnTo>
                <a:lnTo>
                  <a:pt x="1818" y="671"/>
                </a:lnTo>
                <a:lnTo>
                  <a:pt x="1818" y="664"/>
                </a:lnTo>
                <a:lnTo>
                  <a:pt x="1825" y="664"/>
                </a:lnTo>
                <a:lnTo>
                  <a:pt x="1825" y="657"/>
                </a:lnTo>
                <a:lnTo>
                  <a:pt x="1832" y="657"/>
                </a:lnTo>
                <a:lnTo>
                  <a:pt x="1832" y="651"/>
                </a:lnTo>
                <a:lnTo>
                  <a:pt x="1845" y="651"/>
                </a:lnTo>
                <a:lnTo>
                  <a:pt x="1845" y="644"/>
                </a:lnTo>
                <a:lnTo>
                  <a:pt x="1859" y="644"/>
                </a:lnTo>
                <a:lnTo>
                  <a:pt x="1859" y="637"/>
                </a:lnTo>
                <a:lnTo>
                  <a:pt x="1865" y="637"/>
                </a:lnTo>
                <a:lnTo>
                  <a:pt x="1865" y="631"/>
                </a:lnTo>
                <a:lnTo>
                  <a:pt x="1872" y="631"/>
                </a:lnTo>
                <a:lnTo>
                  <a:pt x="1892" y="631"/>
                </a:lnTo>
                <a:lnTo>
                  <a:pt x="1899" y="631"/>
                </a:lnTo>
                <a:lnTo>
                  <a:pt x="1899" y="624"/>
                </a:lnTo>
                <a:lnTo>
                  <a:pt x="1899" y="617"/>
                </a:lnTo>
                <a:lnTo>
                  <a:pt x="1906" y="617"/>
                </a:lnTo>
                <a:lnTo>
                  <a:pt x="1912" y="617"/>
                </a:lnTo>
                <a:lnTo>
                  <a:pt x="1912" y="611"/>
                </a:lnTo>
                <a:lnTo>
                  <a:pt x="1919" y="611"/>
                </a:lnTo>
                <a:lnTo>
                  <a:pt x="1926" y="611"/>
                </a:lnTo>
                <a:lnTo>
                  <a:pt x="1926" y="604"/>
                </a:lnTo>
                <a:lnTo>
                  <a:pt x="1933" y="604"/>
                </a:lnTo>
                <a:lnTo>
                  <a:pt x="1933" y="597"/>
                </a:lnTo>
                <a:lnTo>
                  <a:pt x="1946" y="597"/>
                </a:lnTo>
                <a:lnTo>
                  <a:pt x="1960" y="597"/>
                </a:lnTo>
                <a:lnTo>
                  <a:pt x="1960" y="591"/>
                </a:lnTo>
                <a:lnTo>
                  <a:pt x="1966" y="591"/>
                </a:lnTo>
                <a:lnTo>
                  <a:pt x="1980" y="591"/>
                </a:lnTo>
                <a:lnTo>
                  <a:pt x="1980" y="584"/>
                </a:lnTo>
                <a:lnTo>
                  <a:pt x="1993" y="584"/>
                </a:lnTo>
                <a:lnTo>
                  <a:pt x="1993" y="578"/>
                </a:lnTo>
                <a:lnTo>
                  <a:pt x="2000" y="578"/>
                </a:lnTo>
                <a:lnTo>
                  <a:pt x="2000" y="571"/>
                </a:lnTo>
                <a:lnTo>
                  <a:pt x="2007" y="571"/>
                </a:lnTo>
                <a:lnTo>
                  <a:pt x="2007" y="564"/>
                </a:lnTo>
                <a:lnTo>
                  <a:pt x="2013" y="564"/>
                </a:lnTo>
                <a:lnTo>
                  <a:pt x="2020" y="564"/>
                </a:lnTo>
                <a:lnTo>
                  <a:pt x="2027" y="564"/>
                </a:lnTo>
                <a:lnTo>
                  <a:pt x="2027" y="558"/>
                </a:lnTo>
                <a:lnTo>
                  <a:pt x="2034" y="558"/>
                </a:lnTo>
                <a:lnTo>
                  <a:pt x="2054" y="558"/>
                </a:lnTo>
                <a:lnTo>
                  <a:pt x="2054" y="551"/>
                </a:lnTo>
                <a:lnTo>
                  <a:pt x="2074" y="551"/>
                </a:lnTo>
                <a:lnTo>
                  <a:pt x="2081" y="551"/>
                </a:lnTo>
                <a:lnTo>
                  <a:pt x="2081" y="544"/>
                </a:lnTo>
                <a:lnTo>
                  <a:pt x="2094" y="544"/>
                </a:lnTo>
                <a:lnTo>
                  <a:pt x="2094" y="538"/>
                </a:lnTo>
                <a:lnTo>
                  <a:pt x="2101" y="538"/>
                </a:lnTo>
                <a:lnTo>
                  <a:pt x="2114" y="538"/>
                </a:lnTo>
                <a:lnTo>
                  <a:pt x="2114" y="531"/>
                </a:lnTo>
                <a:lnTo>
                  <a:pt x="2121" y="531"/>
                </a:lnTo>
                <a:lnTo>
                  <a:pt x="2128" y="531"/>
                </a:lnTo>
                <a:lnTo>
                  <a:pt x="2128" y="524"/>
                </a:lnTo>
                <a:lnTo>
                  <a:pt x="2135" y="524"/>
                </a:lnTo>
                <a:lnTo>
                  <a:pt x="2141" y="524"/>
                </a:lnTo>
                <a:lnTo>
                  <a:pt x="2148" y="524"/>
                </a:lnTo>
                <a:lnTo>
                  <a:pt x="2148" y="518"/>
                </a:lnTo>
                <a:lnTo>
                  <a:pt x="2148" y="511"/>
                </a:lnTo>
                <a:lnTo>
                  <a:pt x="2155" y="511"/>
                </a:lnTo>
                <a:lnTo>
                  <a:pt x="2155" y="504"/>
                </a:lnTo>
                <a:lnTo>
                  <a:pt x="2162" y="504"/>
                </a:lnTo>
                <a:lnTo>
                  <a:pt x="2168" y="504"/>
                </a:lnTo>
                <a:lnTo>
                  <a:pt x="2168" y="498"/>
                </a:lnTo>
                <a:lnTo>
                  <a:pt x="2175" y="498"/>
                </a:lnTo>
                <a:lnTo>
                  <a:pt x="2182" y="498"/>
                </a:lnTo>
                <a:lnTo>
                  <a:pt x="2188" y="498"/>
                </a:lnTo>
                <a:lnTo>
                  <a:pt x="2188" y="491"/>
                </a:lnTo>
                <a:lnTo>
                  <a:pt x="2209" y="491"/>
                </a:lnTo>
                <a:lnTo>
                  <a:pt x="2215" y="491"/>
                </a:lnTo>
                <a:lnTo>
                  <a:pt x="2215" y="484"/>
                </a:lnTo>
                <a:lnTo>
                  <a:pt x="2222" y="484"/>
                </a:lnTo>
                <a:lnTo>
                  <a:pt x="2229" y="484"/>
                </a:lnTo>
                <a:lnTo>
                  <a:pt x="2229" y="478"/>
                </a:lnTo>
                <a:lnTo>
                  <a:pt x="2236" y="478"/>
                </a:lnTo>
                <a:lnTo>
                  <a:pt x="2249" y="478"/>
                </a:lnTo>
                <a:lnTo>
                  <a:pt x="2249" y="471"/>
                </a:lnTo>
                <a:lnTo>
                  <a:pt x="2296" y="471"/>
                </a:lnTo>
                <a:lnTo>
                  <a:pt x="2310" y="471"/>
                </a:lnTo>
                <a:lnTo>
                  <a:pt x="2310" y="465"/>
                </a:lnTo>
                <a:lnTo>
                  <a:pt x="2316" y="465"/>
                </a:lnTo>
                <a:lnTo>
                  <a:pt x="2337" y="465"/>
                </a:lnTo>
                <a:lnTo>
                  <a:pt x="2337" y="458"/>
                </a:lnTo>
                <a:lnTo>
                  <a:pt x="2357" y="458"/>
                </a:lnTo>
                <a:lnTo>
                  <a:pt x="2363" y="458"/>
                </a:lnTo>
                <a:lnTo>
                  <a:pt x="2363" y="451"/>
                </a:lnTo>
                <a:lnTo>
                  <a:pt x="2377" y="451"/>
                </a:lnTo>
                <a:lnTo>
                  <a:pt x="2377" y="445"/>
                </a:lnTo>
                <a:lnTo>
                  <a:pt x="2384" y="445"/>
                </a:lnTo>
                <a:lnTo>
                  <a:pt x="2384" y="438"/>
                </a:lnTo>
                <a:lnTo>
                  <a:pt x="2411" y="438"/>
                </a:lnTo>
                <a:lnTo>
                  <a:pt x="2411" y="431"/>
                </a:lnTo>
                <a:lnTo>
                  <a:pt x="2451" y="431"/>
                </a:lnTo>
                <a:lnTo>
                  <a:pt x="2458" y="431"/>
                </a:lnTo>
                <a:lnTo>
                  <a:pt x="2458" y="425"/>
                </a:lnTo>
                <a:lnTo>
                  <a:pt x="2464" y="425"/>
                </a:lnTo>
                <a:lnTo>
                  <a:pt x="2464" y="418"/>
                </a:lnTo>
                <a:lnTo>
                  <a:pt x="2471" y="418"/>
                </a:lnTo>
                <a:lnTo>
                  <a:pt x="2512" y="418"/>
                </a:lnTo>
                <a:lnTo>
                  <a:pt x="2512" y="411"/>
                </a:lnTo>
                <a:lnTo>
                  <a:pt x="2518" y="411"/>
                </a:lnTo>
                <a:lnTo>
                  <a:pt x="2539" y="411"/>
                </a:lnTo>
                <a:lnTo>
                  <a:pt x="2539" y="405"/>
                </a:lnTo>
                <a:lnTo>
                  <a:pt x="2545" y="405"/>
                </a:lnTo>
                <a:lnTo>
                  <a:pt x="2559" y="405"/>
                </a:lnTo>
                <a:lnTo>
                  <a:pt x="2559" y="398"/>
                </a:lnTo>
                <a:lnTo>
                  <a:pt x="2572" y="398"/>
                </a:lnTo>
                <a:lnTo>
                  <a:pt x="2586" y="398"/>
                </a:lnTo>
                <a:lnTo>
                  <a:pt x="2586" y="391"/>
                </a:lnTo>
                <a:lnTo>
                  <a:pt x="2599" y="391"/>
                </a:lnTo>
                <a:lnTo>
                  <a:pt x="2606" y="391"/>
                </a:lnTo>
                <a:lnTo>
                  <a:pt x="2606" y="385"/>
                </a:lnTo>
                <a:lnTo>
                  <a:pt x="2613" y="385"/>
                </a:lnTo>
                <a:lnTo>
                  <a:pt x="2613" y="378"/>
                </a:lnTo>
                <a:lnTo>
                  <a:pt x="2619" y="378"/>
                </a:lnTo>
                <a:lnTo>
                  <a:pt x="2619" y="372"/>
                </a:lnTo>
                <a:lnTo>
                  <a:pt x="2626" y="372"/>
                </a:lnTo>
                <a:lnTo>
                  <a:pt x="2633" y="372"/>
                </a:lnTo>
                <a:lnTo>
                  <a:pt x="2633" y="365"/>
                </a:lnTo>
                <a:lnTo>
                  <a:pt x="2646" y="365"/>
                </a:lnTo>
                <a:lnTo>
                  <a:pt x="2653" y="365"/>
                </a:lnTo>
                <a:lnTo>
                  <a:pt x="2653" y="358"/>
                </a:lnTo>
                <a:lnTo>
                  <a:pt x="2714" y="358"/>
                </a:lnTo>
                <a:lnTo>
                  <a:pt x="2720" y="358"/>
                </a:lnTo>
                <a:lnTo>
                  <a:pt x="2720" y="352"/>
                </a:lnTo>
                <a:lnTo>
                  <a:pt x="2727" y="352"/>
                </a:lnTo>
                <a:lnTo>
                  <a:pt x="2734" y="352"/>
                </a:lnTo>
                <a:lnTo>
                  <a:pt x="2734" y="345"/>
                </a:lnTo>
                <a:lnTo>
                  <a:pt x="2761" y="345"/>
                </a:lnTo>
                <a:lnTo>
                  <a:pt x="2761" y="338"/>
                </a:lnTo>
                <a:lnTo>
                  <a:pt x="2767" y="338"/>
                </a:lnTo>
                <a:lnTo>
                  <a:pt x="2767" y="332"/>
                </a:lnTo>
                <a:lnTo>
                  <a:pt x="2781" y="332"/>
                </a:lnTo>
                <a:lnTo>
                  <a:pt x="2801" y="332"/>
                </a:lnTo>
                <a:lnTo>
                  <a:pt x="2801" y="325"/>
                </a:lnTo>
                <a:lnTo>
                  <a:pt x="2828" y="325"/>
                </a:lnTo>
                <a:lnTo>
                  <a:pt x="2855" y="325"/>
                </a:lnTo>
                <a:lnTo>
                  <a:pt x="2855" y="318"/>
                </a:lnTo>
                <a:lnTo>
                  <a:pt x="2862" y="318"/>
                </a:lnTo>
                <a:lnTo>
                  <a:pt x="2875" y="318"/>
                </a:lnTo>
                <a:lnTo>
                  <a:pt x="2895" y="318"/>
                </a:lnTo>
                <a:lnTo>
                  <a:pt x="2895" y="312"/>
                </a:lnTo>
                <a:lnTo>
                  <a:pt x="2902" y="312"/>
                </a:lnTo>
                <a:lnTo>
                  <a:pt x="2902" y="305"/>
                </a:lnTo>
                <a:lnTo>
                  <a:pt x="2909" y="305"/>
                </a:lnTo>
                <a:lnTo>
                  <a:pt x="2936" y="305"/>
                </a:lnTo>
                <a:lnTo>
                  <a:pt x="2936" y="298"/>
                </a:lnTo>
                <a:lnTo>
                  <a:pt x="2949" y="298"/>
                </a:lnTo>
                <a:lnTo>
                  <a:pt x="2949" y="292"/>
                </a:lnTo>
                <a:lnTo>
                  <a:pt x="2956" y="292"/>
                </a:lnTo>
                <a:lnTo>
                  <a:pt x="2976" y="292"/>
                </a:lnTo>
                <a:lnTo>
                  <a:pt x="2976" y="285"/>
                </a:lnTo>
                <a:lnTo>
                  <a:pt x="2983" y="285"/>
                </a:lnTo>
                <a:lnTo>
                  <a:pt x="2983" y="279"/>
                </a:lnTo>
                <a:lnTo>
                  <a:pt x="2996" y="279"/>
                </a:lnTo>
                <a:lnTo>
                  <a:pt x="2996" y="272"/>
                </a:lnTo>
                <a:lnTo>
                  <a:pt x="3010" y="272"/>
                </a:lnTo>
                <a:lnTo>
                  <a:pt x="3010" y="265"/>
                </a:lnTo>
                <a:lnTo>
                  <a:pt x="3017" y="265"/>
                </a:lnTo>
                <a:lnTo>
                  <a:pt x="3017" y="259"/>
                </a:lnTo>
                <a:lnTo>
                  <a:pt x="3037" y="259"/>
                </a:lnTo>
                <a:lnTo>
                  <a:pt x="3043" y="259"/>
                </a:lnTo>
                <a:lnTo>
                  <a:pt x="3043" y="252"/>
                </a:lnTo>
                <a:lnTo>
                  <a:pt x="3057" y="252"/>
                </a:lnTo>
                <a:lnTo>
                  <a:pt x="3057" y="245"/>
                </a:lnTo>
                <a:lnTo>
                  <a:pt x="3070" y="245"/>
                </a:lnTo>
                <a:lnTo>
                  <a:pt x="3070" y="239"/>
                </a:lnTo>
                <a:lnTo>
                  <a:pt x="3077" y="239"/>
                </a:lnTo>
                <a:lnTo>
                  <a:pt x="3084" y="239"/>
                </a:lnTo>
                <a:lnTo>
                  <a:pt x="3084" y="232"/>
                </a:lnTo>
                <a:lnTo>
                  <a:pt x="3091" y="232"/>
                </a:lnTo>
                <a:lnTo>
                  <a:pt x="3091" y="225"/>
                </a:lnTo>
                <a:lnTo>
                  <a:pt x="3104" y="225"/>
                </a:lnTo>
                <a:lnTo>
                  <a:pt x="3118" y="225"/>
                </a:lnTo>
                <a:lnTo>
                  <a:pt x="3118" y="219"/>
                </a:lnTo>
                <a:lnTo>
                  <a:pt x="3131" y="219"/>
                </a:lnTo>
                <a:lnTo>
                  <a:pt x="3131" y="212"/>
                </a:lnTo>
                <a:lnTo>
                  <a:pt x="3138" y="212"/>
                </a:lnTo>
                <a:lnTo>
                  <a:pt x="3138" y="205"/>
                </a:lnTo>
                <a:lnTo>
                  <a:pt x="3198" y="205"/>
                </a:lnTo>
                <a:lnTo>
                  <a:pt x="3205" y="205"/>
                </a:lnTo>
                <a:lnTo>
                  <a:pt x="3205" y="199"/>
                </a:lnTo>
                <a:lnTo>
                  <a:pt x="3212" y="199"/>
                </a:lnTo>
                <a:lnTo>
                  <a:pt x="3212" y="192"/>
                </a:lnTo>
                <a:lnTo>
                  <a:pt x="3218" y="192"/>
                </a:lnTo>
                <a:lnTo>
                  <a:pt x="3266" y="192"/>
                </a:lnTo>
                <a:lnTo>
                  <a:pt x="3266" y="186"/>
                </a:lnTo>
                <a:lnTo>
                  <a:pt x="3319" y="186"/>
                </a:lnTo>
                <a:lnTo>
                  <a:pt x="3340" y="186"/>
                </a:lnTo>
                <a:lnTo>
                  <a:pt x="3340" y="179"/>
                </a:lnTo>
                <a:lnTo>
                  <a:pt x="3360" y="179"/>
                </a:lnTo>
                <a:lnTo>
                  <a:pt x="3360" y="172"/>
                </a:lnTo>
                <a:lnTo>
                  <a:pt x="3373" y="172"/>
                </a:lnTo>
                <a:lnTo>
                  <a:pt x="3373" y="166"/>
                </a:lnTo>
                <a:lnTo>
                  <a:pt x="3373" y="159"/>
                </a:lnTo>
                <a:lnTo>
                  <a:pt x="3387" y="159"/>
                </a:lnTo>
                <a:lnTo>
                  <a:pt x="3394" y="159"/>
                </a:lnTo>
                <a:lnTo>
                  <a:pt x="3394" y="152"/>
                </a:lnTo>
                <a:lnTo>
                  <a:pt x="3414" y="152"/>
                </a:lnTo>
                <a:lnTo>
                  <a:pt x="3414" y="146"/>
                </a:lnTo>
                <a:lnTo>
                  <a:pt x="3434" y="146"/>
                </a:lnTo>
                <a:lnTo>
                  <a:pt x="3447" y="146"/>
                </a:lnTo>
                <a:lnTo>
                  <a:pt x="3447" y="139"/>
                </a:lnTo>
                <a:lnTo>
                  <a:pt x="3447" y="132"/>
                </a:lnTo>
                <a:lnTo>
                  <a:pt x="3461" y="132"/>
                </a:lnTo>
                <a:lnTo>
                  <a:pt x="3461" y="126"/>
                </a:lnTo>
                <a:lnTo>
                  <a:pt x="3468" y="126"/>
                </a:lnTo>
                <a:lnTo>
                  <a:pt x="3468" y="119"/>
                </a:lnTo>
                <a:lnTo>
                  <a:pt x="3501" y="119"/>
                </a:lnTo>
                <a:lnTo>
                  <a:pt x="3501" y="112"/>
                </a:lnTo>
                <a:lnTo>
                  <a:pt x="3501" y="106"/>
                </a:lnTo>
                <a:lnTo>
                  <a:pt x="3508" y="106"/>
                </a:lnTo>
                <a:lnTo>
                  <a:pt x="3508" y="99"/>
                </a:lnTo>
                <a:lnTo>
                  <a:pt x="3521" y="99"/>
                </a:lnTo>
                <a:lnTo>
                  <a:pt x="3521" y="93"/>
                </a:lnTo>
                <a:lnTo>
                  <a:pt x="3575" y="93"/>
                </a:lnTo>
                <a:lnTo>
                  <a:pt x="3575" y="86"/>
                </a:lnTo>
                <a:lnTo>
                  <a:pt x="3582" y="86"/>
                </a:lnTo>
                <a:lnTo>
                  <a:pt x="3582" y="79"/>
                </a:lnTo>
                <a:lnTo>
                  <a:pt x="3609" y="79"/>
                </a:lnTo>
                <a:lnTo>
                  <a:pt x="3609" y="73"/>
                </a:lnTo>
                <a:lnTo>
                  <a:pt x="3649" y="73"/>
                </a:lnTo>
                <a:lnTo>
                  <a:pt x="3649" y="66"/>
                </a:lnTo>
                <a:lnTo>
                  <a:pt x="3656" y="66"/>
                </a:lnTo>
                <a:lnTo>
                  <a:pt x="3683" y="66"/>
                </a:lnTo>
                <a:lnTo>
                  <a:pt x="3683" y="59"/>
                </a:lnTo>
                <a:lnTo>
                  <a:pt x="3690" y="59"/>
                </a:lnTo>
                <a:lnTo>
                  <a:pt x="3690" y="53"/>
                </a:lnTo>
                <a:lnTo>
                  <a:pt x="3804" y="53"/>
                </a:lnTo>
                <a:lnTo>
                  <a:pt x="3804" y="46"/>
                </a:lnTo>
                <a:lnTo>
                  <a:pt x="3811" y="46"/>
                </a:lnTo>
                <a:lnTo>
                  <a:pt x="3811" y="39"/>
                </a:lnTo>
                <a:lnTo>
                  <a:pt x="3824" y="39"/>
                </a:lnTo>
                <a:lnTo>
                  <a:pt x="3824" y="33"/>
                </a:lnTo>
                <a:lnTo>
                  <a:pt x="3838" y="33"/>
                </a:lnTo>
                <a:lnTo>
                  <a:pt x="3838" y="26"/>
                </a:lnTo>
                <a:lnTo>
                  <a:pt x="3845" y="26"/>
                </a:lnTo>
                <a:lnTo>
                  <a:pt x="3845" y="19"/>
                </a:lnTo>
                <a:lnTo>
                  <a:pt x="3872" y="19"/>
                </a:lnTo>
                <a:lnTo>
                  <a:pt x="3872" y="13"/>
                </a:lnTo>
                <a:lnTo>
                  <a:pt x="3878" y="13"/>
                </a:lnTo>
                <a:lnTo>
                  <a:pt x="3878" y="6"/>
                </a:lnTo>
                <a:lnTo>
                  <a:pt x="3892" y="6"/>
                </a:lnTo>
                <a:lnTo>
                  <a:pt x="3892" y="0"/>
                </a:lnTo>
                <a:lnTo>
                  <a:pt x="3912" y="0"/>
                </a:lnTo>
              </a:path>
            </a:pathLst>
          </a:custGeom>
          <a:noFill/>
          <a:ln w="25400">
            <a:solidFill>
              <a:srgbClr val="FFFFFF"/>
            </a:solidFill>
            <a:round/>
            <a:headEnd/>
            <a:tailEnd/>
          </a:ln>
        </p:spPr>
        <p:txBody>
          <a:bodyPr/>
          <a:lstStyle/>
          <a:p>
            <a:pPr eaLnBrk="1" hangingPunct="1"/>
            <a:endParaRPr lang="en-GB" sz="1800" b="0">
              <a:solidFill>
                <a:schemeClr val="tx1"/>
              </a:solidFill>
            </a:endParaRPr>
          </a:p>
        </p:txBody>
      </p:sp>
      <p:sp>
        <p:nvSpPr>
          <p:cNvPr id="2205728" name="Freeform 36"/>
          <p:cNvSpPr>
            <a:spLocks/>
          </p:cNvSpPr>
          <p:nvPr/>
        </p:nvSpPr>
        <p:spPr bwMode="auto">
          <a:xfrm>
            <a:off x="1377950" y="3808413"/>
            <a:ext cx="6210300" cy="2089150"/>
          </a:xfrm>
          <a:custGeom>
            <a:avLst/>
            <a:gdLst>
              <a:gd name="T0" fmla="*/ 115 w 3912"/>
              <a:gd name="T1" fmla="*/ 1303 h 1316"/>
              <a:gd name="T2" fmla="*/ 155 w 3912"/>
              <a:gd name="T3" fmla="*/ 1289 h 1316"/>
              <a:gd name="T4" fmla="*/ 209 w 3912"/>
              <a:gd name="T5" fmla="*/ 1276 h 1316"/>
              <a:gd name="T6" fmla="*/ 270 w 3912"/>
              <a:gd name="T7" fmla="*/ 1256 h 1316"/>
              <a:gd name="T8" fmla="*/ 310 w 3912"/>
              <a:gd name="T9" fmla="*/ 1243 h 1316"/>
              <a:gd name="T10" fmla="*/ 344 w 3912"/>
              <a:gd name="T11" fmla="*/ 1223 h 1316"/>
              <a:gd name="T12" fmla="*/ 425 w 3912"/>
              <a:gd name="T13" fmla="*/ 1210 h 1316"/>
              <a:gd name="T14" fmla="*/ 458 w 3912"/>
              <a:gd name="T15" fmla="*/ 1190 h 1316"/>
              <a:gd name="T16" fmla="*/ 499 w 3912"/>
              <a:gd name="T17" fmla="*/ 1170 h 1316"/>
              <a:gd name="T18" fmla="*/ 559 w 3912"/>
              <a:gd name="T19" fmla="*/ 1156 h 1316"/>
              <a:gd name="T20" fmla="*/ 613 w 3912"/>
              <a:gd name="T21" fmla="*/ 1136 h 1316"/>
              <a:gd name="T22" fmla="*/ 653 w 3912"/>
              <a:gd name="T23" fmla="*/ 1117 h 1316"/>
              <a:gd name="T24" fmla="*/ 714 w 3912"/>
              <a:gd name="T25" fmla="*/ 1097 h 1316"/>
              <a:gd name="T26" fmla="*/ 808 w 3912"/>
              <a:gd name="T27" fmla="*/ 1083 h 1316"/>
              <a:gd name="T28" fmla="*/ 855 w 3912"/>
              <a:gd name="T29" fmla="*/ 1070 h 1316"/>
              <a:gd name="T30" fmla="*/ 903 w 3912"/>
              <a:gd name="T31" fmla="*/ 1043 h 1316"/>
              <a:gd name="T32" fmla="*/ 956 w 3912"/>
              <a:gd name="T33" fmla="*/ 1030 h 1316"/>
              <a:gd name="T34" fmla="*/ 1010 w 3912"/>
              <a:gd name="T35" fmla="*/ 1017 h 1316"/>
              <a:gd name="T36" fmla="*/ 1091 w 3912"/>
              <a:gd name="T37" fmla="*/ 997 h 1316"/>
              <a:gd name="T38" fmla="*/ 1131 w 3912"/>
              <a:gd name="T39" fmla="*/ 984 h 1316"/>
              <a:gd name="T40" fmla="*/ 1172 w 3912"/>
              <a:gd name="T41" fmla="*/ 964 h 1316"/>
              <a:gd name="T42" fmla="*/ 1232 w 3912"/>
              <a:gd name="T43" fmla="*/ 944 h 1316"/>
              <a:gd name="T44" fmla="*/ 1273 w 3912"/>
              <a:gd name="T45" fmla="*/ 924 h 1316"/>
              <a:gd name="T46" fmla="*/ 1333 w 3912"/>
              <a:gd name="T47" fmla="*/ 904 h 1316"/>
              <a:gd name="T48" fmla="*/ 1381 w 3912"/>
              <a:gd name="T49" fmla="*/ 884 h 1316"/>
              <a:gd name="T50" fmla="*/ 1441 w 3912"/>
              <a:gd name="T51" fmla="*/ 871 h 1316"/>
              <a:gd name="T52" fmla="*/ 1488 w 3912"/>
              <a:gd name="T53" fmla="*/ 857 h 1316"/>
              <a:gd name="T54" fmla="*/ 1542 w 3912"/>
              <a:gd name="T55" fmla="*/ 838 h 1316"/>
              <a:gd name="T56" fmla="*/ 1583 w 3912"/>
              <a:gd name="T57" fmla="*/ 818 h 1316"/>
              <a:gd name="T58" fmla="*/ 1623 w 3912"/>
              <a:gd name="T59" fmla="*/ 804 h 1316"/>
              <a:gd name="T60" fmla="*/ 1724 w 3912"/>
              <a:gd name="T61" fmla="*/ 784 h 1316"/>
              <a:gd name="T62" fmla="*/ 1751 w 3912"/>
              <a:gd name="T63" fmla="*/ 771 h 1316"/>
              <a:gd name="T64" fmla="*/ 1818 w 3912"/>
              <a:gd name="T65" fmla="*/ 751 h 1316"/>
              <a:gd name="T66" fmla="*/ 1865 w 3912"/>
              <a:gd name="T67" fmla="*/ 738 h 1316"/>
              <a:gd name="T68" fmla="*/ 1919 w 3912"/>
              <a:gd name="T69" fmla="*/ 718 h 1316"/>
              <a:gd name="T70" fmla="*/ 2000 w 3912"/>
              <a:gd name="T71" fmla="*/ 698 h 1316"/>
              <a:gd name="T72" fmla="*/ 2054 w 3912"/>
              <a:gd name="T73" fmla="*/ 678 h 1316"/>
              <a:gd name="T74" fmla="*/ 2094 w 3912"/>
              <a:gd name="T75" fmla="*/ 665 h 1316"/>
              <a:gd name="T76" fmla="*/ 2162 w 3912"/>
              <a:gd name="T77" fmla="*/ 645 h 1316"/>
              <a:gd name="T78" fmla="*/ 2209 w 3912"/>
              <a:gd name="T79" fmla="*/ 625 h 1316"/>
              <a:gd name="T80" fmla="*/ 2236 w 3912"/>
              <a:gd name="T81" fmla="*/ 598 h 1316"/>
              <a:gd name="T82" fmla="*/ 2289 w 3912"/>
              <a:gd name="T83" fmla="*/ 585 h 1316"/>
              <a:gd name="T84" fmla="*/ 2357 w 3912"/>
              <a:gd name="T85" fmla="*/ 565 h 1316"/>
              <a:gd name="T86" fmla="*/ 2444 w 3912"/>
              <a:gd name="T87" fmla="*/ 545 h 1316"/>
              <a:gd name="T88" fmla="*/ 2505 w 3912"/>
              <a:gd name="T89" fmla="*/ 532 h 1316"/>
              <a:gd name="T90" fmla="*/ 2572 w 3912"/>
              <a:gd name="T91" fmla="*/ 512 h 1316"/>
              <a:gd name="T92" fmla="*/ 2613 w 3912"/>
              <a:gd name="T93" fmla="*/ 492 h 1316"/>
              <a:gd name="T94" fmla="*/ 2693 w 3912"/>
              <a:gd name="T95" fmla="*/ 465 h 1316"/>
              <a:gd name="T96" fmla="*/ 2761 w 3912"/>
              <a:gd name="T97" fmla="*/ 439 h 1316"/>
              <a:gd name="T98" fmla="*/ 2835 w 3912"/>
              <a:gd name="T99" fmla="*/ 419 h 1316"/>
              <a:gd name="T100" fmla="*/ 2942 w 3912"/>
              <a:gd name="T101" fmla="*/ 399 h 1316"/>
              <a:gd name="T102" fmla="*/ 2996 w 3912"/>
              <a:gd name="T103" fmla="*/ 379 h 1316"/>
              <a:gd name="T104" fmla="*/ 3050 w 3912"/>
              <a:gd name="T105" fmla="*/ 353 h 1316"/>
              <a:gd name="T106" fmla="*/ 3104 w 3912"/>
              <a:gd name="T107" fmla="*/ 326 h 1316"/>
              <a:gd name="T108" fmla="*/ 3218 w 3912"/>
              <a:gd name="T109" fmla="*/ 299 h 1316"/>
              <a:gd name="T110" fmla="*/ 3279 w 3912"/>
              <a:gd name="T111" fmla="*/ 273 h 1316"/>
              <a:gd name="T112" fmla="*/ 3360 w 3912"/>
              <a:gd name="T113" fmla="*/ 240 h 1316"/>
              <a:gd name="T114" fmla="*/ 3420 w 3912"/>
              <a:gd name="T115" fmla="*/ 213 h 1316"/>
              <a:gd name="T116" fmla="*/ 3495 w 3912"/>
              <a:gd name="T117" fmla="*/ 180 h 1316"/>
              <a:gd name="T118" fmla="*/ 3555 w 3912"/>
              <a:gd name="T119" fmla="*/ 147 h 1316"/>
              <a:gd name="T120" fmla="*/ 3649 w 3912"/>
              <a:gd name="T121" fmla="*/ 107 h 1316"/>
              <a:gd name="T122" fmla="*/ 3737 w 3912"/>
              <a:gd name="T123" fmla="*/ 67 h 1316"/>
              <a:gd name="T124" fmla="*/ 3831 w 3912"/>
              <a:gd name="T125" fmla="*/ 27 h 1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2"/>
              <a:gd name="T190" fmla="*/ 0 h 1316"/>
              <a:gd name="T191" fmla="*/ 3912 w 3912"/>
              <a:gd name="T192" fmla="*/ 1316 h 13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2" h="1316">
                <a:moveTo>
                  <a:pt x="0" y="1316"/>
                </a:moveTo>
                <a:lnTo>
                  <a:pt x="14" y="1316"/>
                </a:lnTo>
                <a:lnTo>
                  <a:pt x="21" y="1316"/>
                </a:lnTo>
                <a:lnTo>
                  <a:pt x="21" y="1309"/>
                </a:lnTo>
                <a:lnTo>
                  <a:pt x="27" y="1309"/>
                </a:lnTo>
                <a:lnTo>
                  <a:pt x="61" y="1309"/>
                </a:lnTo>
                <a:lnTo>
                  <a:pt x="61" y="1303"/>
                </a:lnTo>
                <a:lnTo>
                  <a:pt x="115" y="1303"/>
                </a:lnTo>
                <a:lnTo>
                  <a:pt x="122" y="1303"/>
                </a:lnTo>
                <a:lnTo>
                  <a:pt x="122" y="1296"/>
                </a:lnTo>
                <a:lnTo>
                  <a:pt x="135" y="1296"/>
                </a:lnTo>
                <a:lnTo>
                  <a:pt x="149" y="1296"/>
                </a:lnTo>
                <a:lnTo>
                  <a:pt x="149" y="1289"/>
                </a:lnTo>
                <a:lnTo>
                  <a:pt x="155" y="1289"/>
                </a:lnTo>
                <a:lnTo>
                  <a:pt x="169" y="1289"/>
                </a:lnTo>
                <a:lnTo>
                  <a:pt x="169" y="1283"/>
                </a:lnTo>
                <a:lnTo>
                  <a:pt x="176" y="1283"/>
                </a:lnTo>
                <a:lnTo>
                  <a:pt x="196" y="1283"/>
                </a:lnTo>
                <a:lnTo>
                  <a:pt x="196" y="1276"/>
                </a:lnTo>
                <a:lnTo>
                  <a:pt x="209" y="1276"/>
                </a:lnTo>
                <a:lnTo>
                  <a:pt x="209" y="1269"/>
                </a:lnTo>
                <a:lnTo>
                  <a:pt x="229" y="1269"/>
                </a:lnTo>
                <a:lnTo>
                  <a:pt x="236" y="1269"/>
                </a:lnTo>
                <a:lnTo>
                  <a:pt x="236" y="1263"/>
                </a:lnTo>
                <a:lnTo>
                  <a:pt x="243" y="1263"/>
                </a:lnTo>
                <a:lnTo>
                  <a:pt x="256" y="1263"/>
                </a:lnTo>
                <a:lnTo>
                  <a:pt x="256" y="1256"/>
                </a:lnTo>
                <a:lnTo>
                  <a:pt x="270" y="1256"/>
                </a:lnTo>
                <a:lnTo>
                  <a:pt x="270" y="1249"/>
                </a:lnTo>
                <a:lnTo>
                  <a:pt x="283" y="1249"/>
                </a:lnTo>
                <a:lnTo>
                  <a:pt x="290" y="1249"/>
                </a:lnTo>
                <a:lnTo>
                  <a:pt x="290" y="1243"/>
                </a:lnTo>
                <a:lnTo>
                  <a:pt x="297" y="1243"/>
                </a:lnTo>
                <a:lnTo>
                  <a:pt x="303" y="1243"/>
                </a:lnTo>
                <a:lnTo>
                  <a:pt x="310" y="1243"/>
                </a:lnTo>
                <a:lnTo>
                  <a:pt x="310" y="1236"/>
                </a:lnTo>
                <a:lnTo>
                  <a:pt x="317" y="1236"/>
                </a:lnTo>
                <a:lnTo>
                  <a:pt x="317" y="1230"/>
                </a:lnTo>
                <a:lnTo>
                  <a:pt x="324" y="1230"/>
                </a:lnTo>
                <a:lnTo>
                  <a:pt x="330" y="1230"/>
                </a:lnTo>
                <a:lnTo>
                  <a:pt x="330" y="1223"/>
                </a:lnTo>
                <a:lnTo>
                  <a:pt x="344" y="1223"/>
                </a:lnTo>
                <a:lnTo>
                  <a:pt x="357" y="1223"/>
                </a:lnTo>
                <a:lnTo>
                  <a:pt x="357" y="1216"/>
                </a:lnTo>
                <a:lnTo>
                  <a:pt x="364" y="1216"/>
                </a:lnTo>
                <a:lnTo>
                  <a:pt x="377" y="1216"/>
                </a:lnTo>
                <a:lnTo>
                  <a:pt x="404" y="1216"/>
                </a:lnTo>
                <a:lnTo>
                  <a:pt x="404" y="1210"/>
                </a:lnTo>
                <a:lnTo>
                  <a:pt x="425" y="1210"/>
                </a:lnTo>
                <a:lnTo>
                  <a:pt x="431" y="1210"/>
                </a:lnTo>
                <a:lnTo>
                  <a:pt x="431" y="1203"/>
                </a:lnTo>
                <a:lnTo>
                  <a:pt x="438" y="1203"/>
                </a:lnTo>
                <a:lnTo>
                  <a:pt x="438" y="1196"/>
                </a:lnTo>
                <a:lnTo>
                  <a:pt x="445" y="1196"/>
                </a:lnTo>
                <a:lnTo>
                  <a:pt x="445" y="1190"/>
                </a:lnTo>
                <a:lnTo>
                  <a:pt x="458" y="1190"/>
                </a:lnTo>
                <a:lnTo>
                  <a:pt x="472" y="1190"/>
                </a:lnTo>
                <a:lnTo>
                  <a:pt x="472" y="1183"/>
                </a:lnTo>
                <a:lnTo>
                  <a:pt x="478" y="1183"/>
                </a:lnTo>
                <a:lnTo>
                  <a:pt x="478" y="1170"/>
                </a:lnTo>
                <a:lnTo>
                  <a:pt x="499" y="1170"/>
                </a:lnTo>
                <a:lnTo>
                  <a:pt x="499" y="1163"/>
                </a:lnTo>
                <a:lnTo>
                  <a:pt x="505" y="1163"/>
                </a:lnTo>
                <a:lnTo>
                  <a:pt x="512" y="1163"/>
                </a:lnTo>
                <a:lnTo>
                  <a:pt x="512" y="1156"/>
                </a:lnTo>
                <a:lnTo>
                  <a:pt x="519" y="1156"/>
                </a:lnTo>
                <a:lnTo>
                  <a:pt x="553" y="1156"/>
                </a:lnTo>
                <a:lnTo>
                  <a:pt x="559" y="1156"/>
                </a:lnTo>
                <a:lnTo>
                  <a:pt x="559" y="1150"/>
                </a:lnTo>
                <a:lnTo>
                  <a:pt x="573" y="1150"/>
                </a:lnTo>
                <a:lnTo>
                  <a:pt x="573" y="1143"/>
                </a:lnTo>
                <a:lnTo>
                  <a:pt x="579" y="1143"/>
                </a:lnTo>
                <a:lnTo>
                  <a:pt x="586" y="1143"/>
                </a:lnTo>
                <a:lnTo>
                  <a:pt x="586" y="1136"/>
                </a:lnTo>
                <a:lnTo>
                  <a:pt x="606" y="1136"/>
                </a:lnTo>
                <a:lnTo>
                  <a:pt x="613" y="1136"/>
                </a:lnTo>
                <a:lnTo>
                  <a:pt x="613" y="1130"/>
                </a:lnTo>
                <a:lnTo>
                  <a:pt x="613" y="1123"/>
                </a:lnTo>
                <a:lnTo>
                  <a:pt x="620" y="1123"/>
                </a:lnTo>
                <a:lnTo>
                  <a:pt x="653" y="1123"/>
                </a:lnTo>
                <a:lnTo>
                  <a:pt x="653" y="1117"/>
                </a:lnTo>
                <a:lnTo>
                  <a:pt x="653" y="1110"/>
                </a:lnTo>
                <a:lnTo>
                  <a:pt x="680" y="1110"/>
                </a:lnTo>
                <a:lnTo>
                  <a:pt x="694" y="1110"/>
                </a:lnTo>
                <a:lnTo>
                  <a:pt x="701" y="1110"/>
                </a:lnTo>
                <a:lnTo>
                  <a:pt x="701" y="1103"/>
                </a:lnTo>
                <a:lnTo>
                  <a:pt x="707" y="1103"/>
                </a:lnTo>
                <a:lnTo>
                  <a:pt x="707" y="1097"/>
                </a:lnTo>
                <a:lnTo>
                  <a:pt x="714" y="1097"/>
                </a:lnTo>
                <a:lnTo>
                  <a:pt x="714" y="1090"/>
                </a:lnTo>
                <a:lnTo>
                  <a:pt x="734" y="1090"/>
                </a:lnTo>
                <a:lnTo>
                  <a:pt x="754" y="1090"/>
                </a:lnTo>
                <a:lnTo>
                  <a:pt x="775" y="1090"/>
                </a:lnTo>
                <a:lnTo>
                  <a:pt x="775" y="1083"/>
                </a:lnTo>
                <a:lnTo>
                  <a:pt x="802" y="1083"/>
                </a:lnTo>
                <a:lnTo>
                  <a:pt x="808" y="1083"/>
                </a:lnTo>
                <a:lnTo>
                  <a:pt x="822" y="1083"/>
                </a:lnTo>
                <a:lnTo>
                  <a:pt x="822" y="1077"/>
                </a:lnTo>
                <a:lnTo>
                  <a:pt x="835" y="1077"/>
                </a:lnTo>
                <a:lnTo>
                  <a:pt x="842" y="1077"/>
                </a:lnTo>
                <a:lnTo>
                  <a:pt x="842" y="1070"/>
                </a:lnTo>
                <a:lnTo>
                  <a:pt x="849" y="1070"/>
                </a:lnTo>
                <a:lnTo>
                  <a:pt x="855" y="1070"/>
                </a:lnTo>
                <a:lnTo>
                  <a:pt x="855" y="1063"/>
                </a:lnTo>
                <a:lnTo>
                  <a:pt x="862" y="1063"/>
                </a:lnTo>
                <a:lnTo>
                  <a:pt x="882" y="1063"/>
                </a:lnTo>
                <a:lnTo>
                  <a:pt x="882" y="1057"/>
                </a:lnTo>
                <a:lnTo>
                  <a:pt x="882" y="1050"/>
                </a:lnTo>
                <a:lnTo>
                  <a:pt x="896" y="1050"/>
                </a:lnTo>
                <a:lnTo>
                  <a:pt x="896" y="1043"/>
                </a:lnTo>
                <a:lnTo>
                  <a:pt x="903" y="1043"/>
                </a:lnTo>
                <a:lnTo>
                  <a:pt x="916" y="1043"/>
                </a:lnTo>
                <a:lnTo>
                  <a:pt x="916" y="1037"/>
                </a:lnTo>
                <a:lnTo>
                  <a:pt x="930" y="1037"/>
                </a:lnTo>
                <a:lnTo>
                  <a:pt x="943" y="1037"/>
                </a:lnTo>
                <a:lnTo>
                  <a:pt x="943" y="1030"/>
                </a:lnTo>
                <a:lnTo>
                  <a:pt x="950" y="1030"/>
                </a:lnTo>
                <a:lnTo>
                  <a:pt x="956" y="1030"/>
                </a:lnTo>
                <a:lnTo>
                  <a:pt x="963" y="1030"/>
                </a:lnTo>
                <a:lnTo>
                  <a:pt x="963" y="1024"/>
                </a:lnTo>
                <a:lnTo>
                  <a:pt x="970" y="1024"/>
                </a:lnTo>
                <a:lnTo>
                  <a:pt x="997" y="1024"/>
                </a:lnTo>
                <a:lnTo>
                  <a:pt x="997" y="1017"/>
                </a:lnTo>
                <a:lnTo>
                  <a:pt x="1004" y="1017"/>
                </a:lnTo>
                <a:lnTo>
                  <a:pt x="1010" y="1017"/>
                </a:lnTo>
                <a:lnTo>
                  <a:pt x="1010" y="1010"/>
                </a:lnTo>
                <a:lnTo>
                  <a:pt x="1017" y="1010"/>
                </a:lnTo>
                <a:lnTo>
                  <a:pt x="1044" y="1010"/>
                </a:lnTo>
                <a:lnTo>
                  <a:pt x="1057" y="1010"/>
                </a:lnTo>
                <a:lnTo>
                  <a:pt x="1057" y="1004"/>
                </a:lnTo>
                <a:lnTo>
                  <a:pt x="1064" y="1004"/>
                </a:lnTo>
                <a:lnTo>
                  <a:pt x="1078" y="1004"/>
                </a:lnTo>
                <a:lnTo>
                  <a:pt x="1078" y="997"/>
                </a:lnTo>
                <a:lnTo>
                  <a:pt x="1091" y="997"/>
                </a:lnTo>
                <a:lnTo>
                  <a:pt x="1098" y="997"/>
                </a:lnTo>
                <a:lnTo>
                  <a:pt x="1105" y="997"/>
                </a:lnTo>
                <a:lnTo>
                  <a:pt x="1105" y="990"/>
                </a:lnTo>
                <a:lnTo>
                  <a:pt x="1125" y="990"/>
                </a:lnTo>
                <a:lnTo>
                  <a:pt x="1131" y="990"/>
                </a:lnTo>
                <a:lnTo>
                  <a:pt x="1131" y="984"/>
                </a:lnTo>
                <a:lnTo>
                  <a:pt x="1138" y="984"/>
                </a:lnTo>
                <a:lnTo>
                  <a:pt x="1138" y="977"/>
                </a:lnTo>
                <a:lnTo>
                  <a:pt x="1152" y="977"/>
                </a:lnTo>
                <a:lnTo>
                  <a:pt x="1152" y="970"/>
                </a:lnTo>
                <a:lnTo>
                  <a:pt x="1165" y="970"/>
                </a:lnTo>
                <a:lnTo>
                  <a:pt x="1165" y="964"/>
                </a:lnTo>
                <a:lnTo>
                  <a:pt x="1172" y="964"/>
                </a:lnTo>
                <a:lnTo>
                  <a:pt x="1179" y="964"/>
                </a:lnTo>
                <a:lnTo>
                  <a:pt x="1179" y="957"/>
                </a:lnTo>
                <a:lnTo>
                  <a:pt x="1185" y="957"/>
                </a:lnTo>
                <a:lnTo>
                  <a:pt x="1192" y="957"/>
                </a:lnTo>
                <a:lnTo>
                  <a:pt x="1192" y="950"/>
                </a:lnTo>
                <a:lnTo>
                  <a:pt x="1206" y="950"/>
                </a:lnTo>
                <a:lnTo>
                  <a:pt x="1226" y="950"/>
                </a:lnTo>
                <a:lnTo>
                  <a:pt x="1226" y="944"/>
                </a:lnTo>
                <a:lnTo>
                  <a:pt x="1232" y="944"/>
                </a:lnTo>
                <a:lnTo>
                  <a:pt x="1239" y="944"/>
                </a:lnTo>
                <a:lnTo>
                  <a:pt x="1239" y="937"/>
                </a:lnTo>
                <a:lnTo>
                  <a:pt x="1246" y="937"/>
                </a:lnTo>
                <a:lnTo>
                  <a:pt x="1259" y="937"/>
                </a:lnTo>
                <a:lnTo>
                  <a:pt x="1259" y="931"/>
                </a:lnTo>
                <a:lnTo>
                  <a:pt x="1266" y="931"/>
                </a:lnTo>
                <a:lnTo>
                  <a:pt x="1273" y="931"/>
                </a:lnTo>
                <a:lnTo>
                  <a:pt x="1273" y="924"/>
                </a:lnTo>
                <a:lnTo>
                  <a:pt x="1273" y="917"/>
                </a:lnTo>
                <a:lnTo>
                  <a:pt x="1280" y="917"/>
                </a:lnTo>
                <a:lnTo>
                  <a:pt x="1293" y="917"/>
                </a:lnTo>
                <a:lnTo>
                  <a:pt x="1293" y="911"/>
                </a:lnTo>
                <a:lnTo>
                  <a:pt x="1300" y="911"/>
                </a:lnTo>
                <a:lnTo>
                  <a:pt x="1313" y="911"/>
                </a:lnTo>
                <a:lnTo>
                  <a:pt x="1313" y="904"/>
                </a:lnTo>
                <a:lnTo>
                  <a:pt x="1333" y="904"/>
                </a:lnTo>
                <a:lnTo>
                  <a:pt x="1347" y="904"/>
                </a:lnTo>
                <a:lnTo>
                  <a:pt x="1347" y="897"/>
                </a:lnTo>
                <a:lnTo>
                  <a:pt x="1354" y="897"/>
                </a:lnTo>
                <a:lnTo>
                  <a:pt x="1360" y="897"/>
                </a:lnTo>
                <a:lnTo>
                  <a:pt x="1360" y="891"/>
                </a:lnTo>
                <a:lnTo>
                  <a:pt x="1374" y="891"/>
                </a:lnTo>
                <a:lnTo>
                  <a:pt x="1374" y="884"/>
                </a:lnTo>
                <a:lnTo>
                  <a:pt x="1381" y="884"/>
                </a:lnTo>
                <a:lnTo>
                  <a:pt x="1387" y="884"/>
                </a:lnTo>
                <a:lnTo>
                  <a:pt x="1387" y="877"/>
                </a:lnTo>
                <a:lnTo>
                  <a:pt x="1401" y="877"/>
                </a:lnTo>
                <a:lnTo>
                  <a:pt x="1401" y="871"/>
                </a:lnTo>
                <a:lnTo>
                  <a:pt x="1421" y="871"/>
                </a:lnTo>
                <a:lnTo>
                  <a:pt x="1441" y="871"/>
                </a:lnTo>
                <a:lnTo>
                  <a:pt x="1448" y="871"/>
                </a:lnTo>
                <a:lnTo>
                  <a:pt x="1448" y="864"/>
                </a:lnTo>
                <a:lnTo>
                  <a:pt x="1448" y="857"/>
                </a:lnTo>
                <a:lnTo>
                  <a:pt x="1461" y="857"/>
                </a:lnTo>
                <a:lnTo>
                  <a:pt x="1468" y="857"/>
                </a:lnTo>
                <a:lnTo>
                  <a:pt x="1488" y="857"/>
                </a:lnTo>
                <a:lnTo>
                  <a:pt x="1488" y="851"/>
                </a:lnTo>
                <a:lnTo>
                  <a:pt x="1502" y="851"/>
                </a:lnTo>
                <a:lnTo>
                  <a:pt x="1508" y="851"/>
                </a:lnTo>
                <a:lnTo>
                  <a:pt x="1508" y="844"/>
                </a:lnTo>
                <a:lnTo>
                  <a:pt x="1522" y="844"/>
                </a:lnTo>
                <a:lnTo>
                  <a:pt x="1529" y="844"/>
                </a:lnTo>
                <a:lnTo>
                  <a:pt x="1535" y="844"/>
                </a:lnTo>
                <a:lnTo>
                  <a:pt x="1535" y="838"/>
                </a:lnTo>
                <a:lnTo>
                  <a:pt x="1542" y="838"/>
                </a:lnTo>
                <a:lnTo>
                  <a:pt x="1556" y="838"/>
                </a:lnTo>
                <a:lnTo>
                  <a:pt x="1556" y="831"/>
                </a:lnTo>
                <a:lnTo>
                  <a:pt x="1562" y="831"/>
                </a:lnTo>
                <a:lnTo>
                  <a:pt x="1576" y="831"/>
                </a:lnTo>
                <a:lnTo>
                  <a:pt x="1576" y="824"/>
                </a:lnTo>
                <a:lnTo>
                  <a:pt x="1583" y="824"/>
                </a:lnTo>
                <a:lnTo>
                  <a:pt x="1583" y="818"/>
                </a:lnTo>
                <a:lnTo>
                  <a:pt x="1589" y="818"/>
                </a:lnTo>
                <a:lnTo>
                  <a:pt x="1596" y="818"/>
                </a:lnTo>
                <a:lnTo>
                  <a:pt x="1596" y="811"/>
                </a:lnTo>
                <a:lnTo>
                  <a:pt x="1603" y="811"/>
                </a:lnTo>
                <a:lnTo>
                  <a:pt x="1603" y="804"/>
                </a:lnTo>
                <a:lnTo>
                  <a:pt x="1609" y="804"/>
                </a:lnTo>
                <a:lnTo>
                  <a:pt x="1623" y="804"/>
                </a:lnTo>
                <a:lnTo>
                  <a:pt x="1630" y="804"/>
                </a:lnTo>
                <a:lnTo>
                  <a:pt x="1630" y="798"/>
                </a:lnTo>
                <a:lnTo>
                  <a:pt x="1684" y="798"/>
                </a:lnTo>
                <a:lnTo>
                  <a:pt x="1690" y="798"/>
                </a:lnTo>
                <a:lnTo>
                  <a:pt x="1690" y="791"/>
                </a:lnTo>
                <a:lnTo>
                  <a:pt x="1704" y="791"/>
                </a:lnTo>
                <a:lnTo>
                  <a:pt x="1710" y="791"/>
                </a:lnTo>
                <a:lnTo>
                  <a:pt x="1710" y="784"/>
                </a:lnTo>
                <a:lnTo>
                  <a:pt x="1724" y="784"/>
                </a:lnTo>
                <a:lnTo>
                  <a:pt x="1731" y="784"/>
                </a:lnTo>
                <a:lnTo>
                  <a:pt x="1731" y="778"/>
                </a:lnTo>
                <a:lnTo>
                  <a:pt x="1737" y="778"/>
                </a:lnTo>
                <a:lnTo>
                  <a:pt x="1737" y="771"/>
                </a:lnTo>
                <a:lnTo>
                  <a:pt x="1751" y="771"/>
                </a:lnTo>
                <a:lnTo>
                  <a:pt x="1758" y="771"/>
                </a:lnTo>
                <a:lnTo>
                  <a:pt x="1758" y="764"/>
                </a:lnTo>
                <a:lnTo>
                  <a:pt x="1764" y="764"/>
                </a:lnTo>
                <a:lnTo>
                  <a:pt x="1778" y="764"/>
                </a:lnTo>
                <a:lnTo>
                  <a:pt x="1778" y="758"/>
                </a:lnTo>
                <a:lnTo>
                  <a:pt x="1785" y="758"/>
                </a:lnTo>
                <a:lnTo>
                  <a:pt x="1811" y="758"/>
                </a:lnTo>
                <a:lnTo>
                  <a:pt x="1811" y="751"/>
                </a:lnTo>
                <a:lnTo>
                  <a:pt x="1818" y="751"/>
                </a:lnTo>
                <a:lnTo>
                  <a:pt x="1838" y="751"/>
                </a:lnTo>
                <a:lnTo>
                  <a:pt x="1838" y="745"/>
                </a:lnTo>
                <a:lnTo>
                  <a:pt x="1845" y="745"/>
                </a:lnTo>
                <a:lnTo>
                  <a:pt x="1852" y="745"/>
                </a:lnTo>
                <a:lnTo>
                  <a:pt x="1852" y="738"/>
                </a:lnTo>
                <a:lnTo>
                  <a:pt x="1865" y="738"/>
                </a:lnTo>
                <a:lnTo>
                  <a:pt x="1865" y="731"/>
                </a:lnTo>
                <a:lnTo>
                  <a:pt x="1886" y="731"/>
                </a:lnTo>
                <a:lnTo>
                  <a:pt x="1892" y="731"/>
                </a:lnTo>
                <a:lnTo>
                  <a:pt x="1892" y="725"/>
                </a:lnTo>
                <a:lnTo>
                  <a:pt x="1899" y="725"/>
                </a:lnTo>
                <a:lnTo>
                  <a:pt x="1912" y="725"/>
                </a:lnTo>
                <a:lnTo>
                  <a:pt x="1912" y="718"/>
                </a:lnTo>
                <a:lnTo>
                  <a:pt x="1919" y="718"/>
                </a:lnTo>
                <a:lnTo>
                  <a:pt x="1919" y="711"/>
                </a:lnTo>
                <a:lnTo>
                  <a:pt x="1939" y="711"/>
                </a:lnTo>
                <a:lnTo>
                  <a:pt x="1986" y="711"/>
                </a:lnTo>
                <a:lnTo>
                  <a:pt x="1986" y="705"/>
                </a:lnTo>
                <a:lnTo>
                  <a:pt x="1993" y="705"/>
                </a:lnTo>
                <a:lnTo>
                  <a:pt x="1993" y="698"/>
                </a:lnTo>
                <a:lnTo>
                  <a:pt x="2000" y="698"/>
                </a:lnTo>
                <a:lnTo>
                  <a:pt x="2000" y="691"/>
                </a:lnTo>
                <a:lnTo>
                  <a:pt x="2007" y="691"/>
                </a:lnTo>
                <a:lnTo>
                  <a:pt x="2013" y="691"/>
                </a:lnTo>
                <a:lnTo>
                  <a:pt x="2027" y="691"/>
                </a:lnTo>
                <a:lnTo>
                  <a:pt x="2027" y="685"/>
                </a:lnTo>
                <a:lnTo>
                  <a:pt x="2034" y="685"/>
                </a:lnTo>
                <a:lnTo>
                  <a:pt x="2034" y="678"/>
                </a:lnTo>
                <a:lnTo>
                  <a:pt x="2054" y="678"/>
                </a:lnTo>
                <a:lnTo>
                  <a:pt x="2061" y="678"/>
                </a:lnTo>
                <a:lnTo>
                  <a:pt x="2061" y="671"/>
                </a:lnTo>
                <a:lnTo>
                  <a:pt x="2067" y="671"/>
                </a:lnTo>
                <a:lnTo>
                  <a:pt x="2081" y="671"/>
                </a:lnTo>
                <a:lnTo>
                  <a:pt x="2081" y="665"/>
                </a:lnTo>
                <a:lnTo>
                  <a:pt x="2087" y="665"/>
                </a:lnTo>
                <a:lnTo>
                  <a:pt x="2094" y="665"/>
                </a:lnTo>
                <a:lnTo>
                  <a:pt x="2094" y="658"/>
                </a:lnTo>
                <a:lnTo>
                  <a:pt x="2101" y="658"/>
                </a:lnTo>
                <a:lnTo>
                  <a:pt x="2108" y="658"/>
                </a:lnTo>
                <a:lnTo>
                  <a:pt x="2108" y="652"/>
                </a:lnTo>
                <a:lnTo>
                  <a:pt x="2114" y="652"/>
                </a:lnTo>
                <a:lnTo>
                  <a:pt x="2128" y="652"/>
                </a:lnTo>
                <a:lnTo>
                  <a:pt x="2128" y="645"/>
                </a:lnTo>
                <a:lnTo>
                  <a:pt x="2162" y="645"/>
                </a:lnTo>
                <a:lnTo>
                  <a:pt x="2162" y="638"/>
                </a:lnTo>
                <a:lnTo>
                  <a:pt x="2168" y="638"/>
                </a:lnTo>
                <a:lnTo>
                  <a:pt x="2175" y="638"/>
                </a:lnTo>
                <a:lnTo>
                  <a:pt x="2188" y="638"/>
                </a:lnTo>
                <a:lnTo>
                  <a:pt x="2188" y="632"/>
                </a:lnTo>
                <a:lnTo>
                  <a:pt x="2195" y="632"/>
                </a:lnTo>
                <a:lnTo>
                  <a:pt x="2202" y="632"/>
                </a:lnTo>
                <a:lnTo>
                  <a:pt x="2202" y="625"/>
                </a:lnTo>
                <a:lnTo>
                  <a:pt x="2209" y="625"/>
                </a:lnTo>
                <a:lnTo>
                  <a:pt x="2209" y="618"/>
                </a:lnTo>
                <a:lnTo>
                  <a:pt x="2215" y="618"/>
                </a:lnTo>
                <a:lnTo>
                  <a:pt x="2215" y="612"/>
                </a:lnTo>
                <a:lnTo>
                  <a:pt x="2222" y="612"/>
                </a:lnTo>
                <a:lnTo>
                  <a:pt x="2229" y="612"/>
                </a:lnTo>
                <a:lnTo>
                  <a:pt x="2229" y="605"/>
                </a:lnTo>
                <a:lnTo>
                  <a:pt x="2229" y="598"/>
                </a:lnTo>
                <a:lnTo>
                  <a:pt x="2236" y="598"/>
                </a:lnTo>
                <a:lnTo>
                  <a:pt x="2242" y="598"/>
                </a:lnTo>
                <a:lnTo>
                  <a:pt x="2249" y="598"/>
                </a:lnTo>
                <a:lnTo>
                  <a:pt x="2249" y="592"/>
                </a:lnTo>
                <a:lnTo>
                  <a:pt x="2263" y="592"/>
                </a:lnTo>
                <a:lnTo>
                  <a:pt x="2276" y="592"/>
                </a:lnTo>
                <a:lnTo>
                  <a:pt x="2276" y="585"/>
                </a:lnTo>
                <a:lnTo>
                  <a:pt x="2289" y="585"/>
                </a:lnTo>
                <a:lnTo>
                  <a:pt x="2289" y="578"/>
                </a:lnTo>
                <a:lnTo>
                  <a:pt x="2310" y="578"/>
                </a:lnTo>
                <a:lnTo>
                  <a:pt x="2337" y="578"/>
                </a:lnTo>
                <a:lnTo>
                  <a:pt x="2337" y="572"/>
                </a:lnTo>
                <a:lnTo>
                  <a:pt x="2343" y="572"/>
                </a:lnTo>
                <a:lnTo>
                  <a:pt x="2350" y="572"/>
                </a:lnTo>
                <a:lnTo>
                  <a:pt x="2350" y="565"/>
                </a:lnTo>
                <a:lnTo>
                  <a:pt x="2357" y="565"/>
                </a:lnTo>
                <a:lnTo>
                  <a:pt x="2363" y="565"/>
                </a:lnTo>
                <a:lnTo>
                  <a:pt x="2363" y="558"/>
                </a:lnTo>
                <a:lnTo>
                  <a:pt x="2377" y="558"/>
                </a:lnTo>
                <a:lnTo>
                  <a:pt x="2397" y="558"/>
                </a:lnTo>
                <a:lnTo>
                  <a:pt x="2397" y="552"/>
                </a:lnTo>
                <a:lnTo>
                  <a:pt x="2431" y="552"/>
                </a:lnTo>
                <a:lnTo>
                  <a:pt x="2431" y="545"/>
                </a:lnTo>
                <a:lnTo>
                  <a:pt x="2444" y="545"/>
                </a:lnTo>
                <a:lnTo>
                  <a:pt x="2458" y="545"/>
                </a:lnTo>
                <a:lnTo>
                  <a:pt x="2464" y="545"/>
                </a:lnTo>
                <a:lnTo>
                  <a:pt x="2464" y="539"/>
                </a:lnTo>
                <a:lnTo>
                  <a:pt x="2471" y="539"/>
                </a:lnTo>
                <a:lnTo>
                  <a:pt x="2491" y="539"/>
                </a:lnTo>
                <a:lnTo>
                  <a:pt x="2491" y="532"/>
                </a:lnTo>
                <a:lnTo>
                  <a:pt x="2505" y="532"/>
                </a:lnTo>
                <a:lnTo>
                  <a:pt x="2505" y="525"/>
                </a:lnTo>
                <a:lnTo>
                  <a:pt x="2512" y="525"/>
                </a:lnTo>
                <a:lnTo>
                  <a:pt x="2539" y="525"/>
                </a:lnTo>
                <a:lnTo>
                  <a:pt x="2539" y="519"/>
                </a:lnTo>
                <a:lnTo>
                  <a:pt x="2545" y="519"/>
                </a:lnTo>
                <a:lnTo>
                  <a:pt x="2552" y="519"/>
                </a:lnTo>
                <a:lnTo>
                  <a:pt x="2559" y="519"/>
                </a:lnTo>
                <a:lnTo>
                  <a:pt x="2559" y="512"/>
                </a:lnTo>
                <a:lnTo>
                  <a:pt x="2572" y="512"/>
                </a:lnTo>
                <a:lnTo>
                  <a:pt x="2572" y="505"/>
                </a:lnTo>
                <a:lnTo>
                  <a:pt x="2579" y="505"/>
                </a:lnTo>
                <a:lnTo>
                  <a:pt x="2579" y="499"/>
                </a:lnTo>
                <a:lnTo>
                  <a:pt x="2579" y="492"/>
                </a:lnTo>
                <a:lnTo>
                  <a:pt x="2606" y="492"/>
                </a:lnTo>
                <a:lnTo>
                  <a:pt x="2613" y="492"/>
                </a:lnTo>
                <a:lnTo>
                  <a:pt x="2613" y="485"/>
                </a:lnTo>
                <a:lnTo>
                  <a:pt x="2633" y="485"/>
                </a:lnTo>
                <a:lnTo>
                  <a:pt x="2633" y="479"/>
                </a:lnTo>
                <a:lnTo>
                  <a:pt x="2646" y="479"/>
                </a:lnTo>
                <a:lnTo>
                  <a:pt x="2653" y="479"/>
                </a:lnTo>
                <a:lnTo>
                  <a:pt x="2653" y="472"/>
                </a:lnTo>
                <a:lnTo>
                  <a:pt x="2666" y="472"/>
                </a:lnTo>
                <a:lnTo>
                  <a:pt x="2666" y="465"/>
                </a:lnTo>
                <a:lnTo>
                  <a:pt x="2693" y="465"/>
                </a:lnTo>
                <a:lnTo>
                  <a:pt x="2693" y="459"/>
                </a:lnTo>
                <a:lnTo>
                  <a:pt x="2714" y="459"/>
                </a:lnTo>
                <a:lnTo>
                  <a:pt x="2714" y="452"/>
                </a:lnTo>
                <a:lnTo>
                  <a:pt x="2720" y="452"/>
                </a:lnTo>
                <a:lnTo>
                  <a:pt x="2727" y="452"/>
                </a:lnTo>
                <a:lnTo>
                  <a:pt x="2727" y="446"/>
                </a:lnTo>
                <a:lnTo>
                  <a:pt x="2754" y="446"/>
                </a:lnTo>
                <a:lnTo>
                  <a:pt x="2754" y="439"/>
                </a:lnTo>
                <a:lnTo>
                  <a:pt x="2761" y="439"/>
                </a:lnTo>
                <a:lnTo>
                  <a:pt x="2761" y="432"/>
                </a:lnTo>
                <a:lnTo>
                  <a:pt x="2767" y="432"/>
                </a:lnTo>
                <a:lnTo>
                  <a:pt x="2774" y="432"/>
                </a:lnTo>
                <a:lnTo>
                  <a:pt x="2774" y="426"/>
                </a:lnTo>
                <a:lnTo>
                  <a:pt x="2808" y="426"/>
                </a:lnTo>
                <a:lnTo>
                  <a:pt x="2808" y="419"/>
                </a:lnTo>
                <a:lnTo>
                  <a:pt x="2835" y="419"/>
                </a:lnTo>
                <a:lnTo>
                  <a:pt x="2855" y="419"/>
                </a:lnTo>
                <a:lnTo>
                  <a:pt x="2855" y="412"/>
                </a:lnTo>
                <a:lnTo>
                  <a:pt x="2889" y="412"/>
                </a:lnTo>
                <a:lnTo>
                  <a:pt x="2895" y="412"/>
                </a:lnTo>
                <a:lnTo>
                  <a:pt x="2895" y="406"/>
                </a:lnTo>
                <a:lnTo>
                  <a:pt x="2902" y="406"/>
                </a:lnTo>
                <a:lnTo>
                  <a:pt x="2909" y="406"/>
                </a:lnTo>
                <a:lnTo>
                  <a:pt x="2909" y="399"/>
                </a:lnTo>
                <a:lnTo>
                  <a:pt x="2942" y="399"/>
                </a:lnTo>
                <a:lnTo>
                  <a:pt x="2942" y="392"/>
                </a:lnTo>
                <a:lnTo>
                  <a:pt x="2969" y="392"/>
                </a:lnTo>
                <a:lnTo>
                  <a:pt x="2969" y="386"/>
                </a:lnTo>
                <a:lnTo>
                  <a:pt x="2983" y="386"/>
                </a:lnTo>
                <a:lnTo>
                  <a:pt x="2983" y="379"/>
                </a:lnTo>
                <a:lnTo>
                  <a:pt x="2990" y="379"/>
                </a:lnTo>
                <a:lnTo>
                  <a:pt x="2996" y="379"/>
                </a:lnTo>
                <a:lnTo>
                  <a:pt x="2996" y="372"/>
                </a:lnTo>
                <a:lnTo>
                  <a:pt x="3003" y="372"/>
                </a:lnTo>
                <a:lnTo>
                  <a:pt x="3010" y="372"/>
                </a:lnTo>
                <a:lnTo>
                  <a:pt x="3010" y="366"/>
                </a:lnTo>
                <a:lnTo>
                  <a:pt x="3023" y="366"/>
                </a:lnTo>
                <a:lnTo>
                  <a:pt x="3023" y="353"/>
                </a:lnTo>
                <a:lnTo>
                  <a:pt x="3037" y="353"/>
                </a:lnTo>
                <a:lnTo>
                  <a:pt x="3050" y="353"/>
                </a:lnTo>
                <a:lnTo>
                  <a:pt x="3050" y="346"/>
                </a:lnTo>
                <a:lnTo>
                  <a:pt x="3070" y="346"/>
                </a:lnTo>
                <a:lnTo>
                  <a:pt x="3070" y="339"/>
                </a:lnTo>
                <a:lnTo>
                  <a:pt x="3077" y="339"/>
                </a:lnTo>
                <a:lnTo>
                  <a:pt x="3097" y="339"/>
                </a:lnTo>
                <a:lnTo>
                  <a:pt x="3097" y="333"/>
                </a:lnTo>
                <a:lnTo>
                  <a:pt x="3104" y="333"/>
                </a:lnTo>
                <a:lnTo>
                  <a:pt x="3104" y="326"/>
                </a:lnTo>
                <a:lnTo>
                  <a:pt x="3118" y="326"/>
                </a:lnTo>
                <a:lnTo>
                  <a:pt x="3118" y="319"/>
                </a:lnTo>
                <a:lnTo>
                  <a:pt x="3138" y="319"/>
                </a:lnTo>
                <a:lnTo>
                  <a:pt x="3138" y="313"/>
                </a:lnTo>
                <a:lnTo>
                  <a:pt x="3192" y="313"/>
                </a:lnTo>
                <a:lnTo>
                  <a:pt x="3205" y="313"/>
                </a:lnTo>
                <a:lnTo>
                  <a:pt x="3205" y="299"/>
                </a:lnTo>
                <a:lnTo>
                  <a:pt x="3212" y="299"/>
                </a:lnTo>
                <a:lnTo>
                  <a:pt x="3218" y="299"/>
                </a:lnTo>
                <a:lnTo>
                  <a:pt x="3218" y="293"/>
                </a:lnTo>
                <a:lnTo>
                  <a:pt x="3218" y="286"/>
                </a:lnTo>
                <a:lnTo>
                  <a:pt x="3225" y="286"/>
                </a:lnTo>
                <a:lnTo>
                  <a:pt x="3239" y="286"/>
                </a:lnTo>
                <a:lnTo>
                  <a:pt x="3239" y="279"/>
                </a:lnTo>
                <a:lnTo>
                  <a:pt x="3266" y="279"/>
                </a:lnTo>
                <a:lnTo>
                  <a:pt x="3279" y="279"/>
                </a:lnTo>
                <a:lnTo>
                  <a:pt x="3279" y="273"/>
                </a:lnTo>
                <a:lnTo>
                  <a:pt x="3279" y="266"/>
                </a:lnTo>
                <a:lnTo>
                  <a:pt x="3286" y="266"/>
                </a:lnTo>
                <a:lnTo>
                  <a:pt x="3286" y="260"/>
                </a:lnTo>
                <a:lnTo>
                  <a:pt x="3313" y="260"/>
                </a:lnTo>
                <a:lnTo>
                  <a:pt x="3313" y="253"/>
                </a:lnTo>
                <a:lnTo>
                  <a:pt x="3319" y="253"/>
                </a:lnTo>
                <a:lnTo>
                  <a:pt x="3319" y="246"/>
                </a:lnTo>
                <a:lnTo>
                  <a:pt x="3326" y="246"/>
                </a:lnTo>
                <a:lnTo>
                  <a:pt x="3326" y="240"/>
                </a:lnTo>
                <a:lnTo>
                  <a:pt x="3360" y="240"/>
                </a:lnTo>
                <a:lnTo>
                  <a:pt x="3367" y="240"/>
                </a:lnTo>
                <a:lnTo>
                  <a:pt x="3367" y="233"/>
                </a:lnTo>
                <a:lnTo>
                  <a:pt x="3380" y="233"/>
                </a:lnTo>
                <a:lnTo>
                  <a:pt x="3380" y="226"/>
                </a:lnTo>
                <a:lnTo>
                  <a:pt x="3400" y="226"/>
                </a:lnTo>
                <a:lnTo>
                  <a:pt x="3400" y="220"/>
                </a:lnTo>
                <a:lnTo>
                  <a:pt x="3407" y="220"/>
                </a:lnTo>
                <a:lnTo>
                  <a:pt x="3407" y="213"/>
                </a:lnTo>
                <a:lnTo>
                  <a:pt x="3414" y="213"/>
                </a:lnTo>
                <a:lnTo>
                  <a:pt x="3420" y="213"/>
                </a:lnTo>
                <a:lnTo>
                  <a:pt x="3420" y="206"/>
                </a:lnTo>
                <a:lnTo>
                  <a:pt x="3434" y="206"/>
                </a:lnTo>
                <a:lnTo>
                  <a:pt x="3434" y="200"/>
                </a:lnTo>
                <a:lnTo>
                  <a:pt x="3447" y="200"/>
                </a:lnTo>
                <a:lnTo>
                  <a:pt x="3447" y="193"/>
                </a:lnTo>
                <a:lnTo>
                  <a:pt x="3468" y="193"/>
                </a:lnTo>
                <a:lnTo>
                  <a:pt x="3468" y="186"/>
                </a:lnTo>
                <a:lnTo>
                  <a:pt x="3481" y="186"/>
                </a:lnTo>
                <a:lnTo>
                  <a:pt x="3481" y="180"/>
                </a:lnTo>
                <a:lnTo>
                  <a:pt x="3495" y="180"/>
                </a:lnTo>
                <a:lnTo>
                  <a:pt x="3495" y="173"/>
                </a:lnTo>
                <a:lnTo>
                  <a:pt x="3501" y="173"/>
                </a:lnTo>
                <a:lnTo>
                  <a:pt x="3508" y="173"/>
                </a:lnTo>
                <a:lnTo>
                  <a:pt x="3508" y="167"/>
                </a:lnTo>
                <a:lnTo>
                  <a:pt x="3528" y="167"/>
                </a:lnTo>
                <a:lnTo>
                  <a:pt x="3528" y="160"/>
                </a:lnTo>
                <a:lnTo>
                  <a:pt x="3535" y="160"/>
                </a:lnTo>
                <a:lnTo>
                  <a:pt x="3535" y="153"/>
                </a:lnTo>
                <a:lnTo>
                  <a:pt x="3548" y="153"/>
                </a:lnTo>
                <a:lnTo>
                  <a:pt x="3548" y="147"/>
                </a:lnTo>
                <a:lnTo>
                  <a:pt x="3555" y="147"/>
                </a:lnTo>
                <a:lnTo>
                  <a:pt x="3555" y="140"/>
                </a:lnTo>
                <a:lnTo>
                  <a:pt x="3589" y="140"/>
                </a:lnTo>
                <a:lnTo>
                  <a:pt x="3589" y="133"/>
                </a:lnTo>
                <a:lnTo>
                  <a:pt x="3596" y="133"/>
                </a:lnTo>
                <a:lnTo>
                  <a:pt x="3596" y="127"/>
                </a:lnTo>
                <a:lnTo>
                  <a:pt x="3629" y="127"/>
                </a:lnTo>
                <a:lnTo>
                  <a:pt x="3629" y="120"/>
                </a:lnTo>
                <a:lnTo>
                  <a:pt x="3636" y="120"/>
                </a:lnTo>
                <a:lnTo>
                  <a:pt x="3636" y="113"/>
                </a:lnTo>
                <a:lnTo>
                  <a:pt x="3643" y="113"/>
                </a:lnTo>
                <a:lnTo>
                  <a:pt x="3643" y="107"/>
                </a:lnTo>
                <a:lnTo>
                  <a:pt x="3649" y="107"/>
                </a:lnTo>
                <a:lnTo>
                  <a:pt x="3649" y="100"/>
                </a:lnTo>
                <a:lnTo>
                  <a:pt x="3649" y="93"/>
                </a:lnTo>
                <a:lnTo>
                  <a:pt x="3656" y="93"/>
                </a:lnTo>
                <a:lnTo>
                  <a:pt x="3656" y="87"/>
                </a:lnTo>
                <a:lnTo>
                  <a:pt x="3670" y="87"/>
                </a:lnTo>
                <a:lnTo>
                  <a:pt x="3670" y="80"/>
                </a:lnTo>
                <a:lnTo>
                  <a:pt x="3670" y="74"/>
                </a:lnTo>
                <a:lnTo>
                  <a:pt x="3696" y="74"/>
                </a:lnTo>
                <a:lnTo>
                  <a:pt x="3696" y="67"/>
                </a:lnTo>
                <a:lnTo>
                  <a:pt x="3737" y="67"/>
                </a:lnTo>
                <a:lnTo>
                  <a:pt x="3737" y="60"/>
                </a:lnTo>
                <a:lnTo>
                  <a:pt x="3744" y="60"/>
                </a:lnTo>
                <a:lnTo>
                  <a:pt x="3744" y="54"/>
                </a:lnTo>
                <a:lnTo>
                  <a:pt x="3750" y="54"/>
                </a:lnTo>
                <a:lnTo>
                  <a:pt x="3750" y="47"/>
                </a:lnTo>
                <a:lnTo>
                  <a:pt x="3771" y="47"/>
                </a:lnTo>
                <a:lnTo>
                  <a:pt x="3771" y="40"/>
                </a:lnTo>
                <a:lnTo>
                  <a:pt x="3784" y="40"/>
                </a:lnTo>
                <a:lnTo>
                  <a:pt x="3784" y="34"/>
                </a:lnTo>
                <a:lnTo>
                  <a:pt x="3804" y="34"/>
                </a:lnTo>
                <a:lnTo>
                  <a:pt x="3804" y="27"/>
                </a:lnTo>
                <a:lnTo>
                  <a:pt x="3831" y="27"/>
                </a:lnTo>
                <a:lnTo>
                  <a:pt x="3831" y="20"/>
                </a:lnTo>
                <a:lnTo>
                  <a:pt x="3838" y="20"/>
                </a:lnTo>
                <a:lnTo>
                  <a:pt x="3838" y="14"/>
                </a:lnTo>
                <a:lnTo>
                  <a:pt x="3878" y="14"/>
                </a:lnTo>
                <a:lnTo>
                  <a:pt x="3878" y="7"/>
                </a:lnTo>
                <a:lnTo>
                  <a:pt x="3878" y="0"/>
                </a:lnTo>
                <a:lnTo>
                  <a:pt x="3912" y="0"/>
                </a:lnTo>
              </a:path>
            </a:pathLst>
          </a:custGeom>
          <a:noFill/>
          <a:ln w="25400">
            <a:solidFill>
              <a:srgbClr val="FFFF00"/>
            </a:solidFill>
            <a:round/>
            <a:headEnd/>
            <a:tailEnd/>
          </a:ln>
        </p:spPr>
        <p:txBody>
          <a:bodyPr/>
          <a:lstStyle/>
          <a:p>
            <a:pPr eaLnBrk="1" hangingPunct="1"/>
            <a:endParaRPr lang="en-GB" sz="1800" b="0">
              <a:solidFill>
                <a:schemeClr val="tx1"/>
              </a:solidFill>
            </a:endParaRPr>
          </a:p>
        </p:txBody>
      </p:sp>
      <p:sp>
        <p:nvSpPr>
          <p:cNvPr id="2205729" name="Rectangle 39"/>
          <p:cNvSpPr>
            <a:spLocks noChangeArrowheads="1"/>
          </p:cNvSpPr>
          <p:nvPr/>
        </p:nvSpPr>
        <p:spPr bwMode="auto">
          <a:xfrm>
            <a:off x="7658100" y="3835400"/>
            <a:ext cx="1042988" cy="365125"/>
          </a:xfrm>
          <a:prstGeom prst="rect">
            <a:avLst/>
          </a:prstGeom>
          <a:noFill/>
          <a:ln w="9525">
            <a:noFill/>
            <a:miter lim="800000"/>
            <a:headEnd/>
            <a:tailEnd/>
          </a:ln>
        </p:spPr>
        <p:txBody>
          <a:bodyPr wrap="none" lIns="0" tIns="0" rIns="0" bIns="0">
            <a:spAutoFit/>
          </a:bodyPr>
          <a:lstStyle/>
          <a:p>
            <a:pPr eaLnBrk="1" hangingPunct="1"/>
            <a:r>
              <a:rPr lang="en-US" sz="2400" b="0">
                <a:solidFill>
                  <a:srgbClr val="FFFFFF"/>
                </a:solidFill>
                <a:latin typeface="Calibri" pitchFamily="34" charset="0"/>
                <a:cs typeface="Arial" pitchFamily="34" charset="0"/>
              </a:rPr>
              <a:t>Placebo </a:t>
            </a:r>
            <a:endParaRPr lang="en-US" sz="3200" b="0">
              <a:solidFill>
                <a:srgbClr val="FFFFFF"/>
              </a:solidFill>
              <a:cs typeface="Arial" pitchFamily="34" charset="0"/>
            </a:endParaRPr>
          </a:p>
        </p:txBody>
      </p:sp>
      <p:sp>
        <p:nvSpPr>
          <p:cNvPr id="2205730" name="Rectangle 40"/>
          <p:cNvSpPr>
            <a:spLocks noChangeArrowheads="1"/>
          </p:cNvSpPr>
          <p:nvPr/>
        </p:nvSpPr>
        <p:spPr bwMode="auto">
          <a:xfrm>
            <a:off x="7627938" y="3452813"/>
            <a:ext cx="1177925" cy="365125"/>
          </a:xfrm>
          <a:prstGeom prst="rect">
            <a:avLst/>
          </a:prstGeom>
          <a:noFill/>
          <a:ln w="9525">
            <a:noFill/>
            <a:miter lim="800000"/>
            <a:headEnd/>
            <a:tailEnd/>
          </a:ln>
        </p:spPr>
        <p:txBody>
          <a:bodyPr wrap="none" lIns="0" tIns="0" rIns="0" bIns="0">
            <a:spAutoFit/>
          </a:bodyPr>
          <a:lstStyle/>
          <a:p>
            <a:pPr eaLnBrk="1" hangingPunct="1"/>
            <a:r>
              <a:rPr lang="en-US" sz="2400" b="0">
                <a:solidFill>
                  <a:srgbClr val="FFFF00"/>
                </a:solidFill>
                <a:latin typeface="Calibri" pitchFamily="34" charset="0"/>
                <a:cs typeface="Arial" pitchFamily="34" charset="0"/>
              </a:rPr>
              <a:t>Eze/simv </a:t>
            </a:r>
            <a:endParaRPr lang="en-US" sz="3200" b="0">
              <a:solidFill>
                <a:srgbClr val="FFFF00"/>
              </a:solidFill>
              <a:cs typeface="Arial" pitchFamily="34" charset="0"/>
            </a:endParaRPr>
          </a:p>
        </p:txBody>
      </p:sp>
      <p:sp>
        <p:nvSpPr>
          <p:cNvPr id="2205731" name="Rectangle 37"/>
          <p:cNvSpPr>
            <a:spLocks noChangeArrowheads="1"/>
          </p:cNvSpPr>
          <p:nvPr/>
        </p:nvSpPr>
        <p:spPr bwMode="auto">
          <a:xfrm>
            <a:off x="2990850" y="2362200"/>
            <a:ext cx="3498850" cy="365125"/>
          </a:xfrm>
          <a:prstGeom prst="rect">
            <a:avLst/>
          </a:prstGeom>
          <a:noFill/>
          <a:ln w="9525">
            <a:noFill/>
            <a:miter lim="800000"/>
            <a:headEnd/>
            <a:tailEnd/>
          </a:ln>
        </p:spPr>
        <p:txBody>
          <a:bodyPr wrap="none" lIns="0" tIns="0" rIns="0" bIns="0">
            <a:spAutoFit/>
          </a:bodyPr>
          <a:lstStyle/>
          <a:p>
            <a:pPr algn="ctr" eaLnBrk="1" hangingPunct="1"/>
            <a:r>
              <a:rPr lang="en-US" sz="2400">
                <a:solidFill>
                  <a:srgbClr val="FFFFFF"/>
                </a:solidFill>
                <a:latin typeface="Calibri" pitchFamily="34" charset="0"/>
              </a:rPr>
              <a:t>Risk ratio 0.99 (0.87 – 1.13) </a:t>
            </a:r>
            <a:endParaRPr lang="en-US" sz="3200" b="0">
              <a:solidFill>
                <a:srgbClr val="FFFFFF"/>
              </a:solidFill>
            </a:endParaRPr>
          </a:p>
        </p:txBody>
      </p:sp>
      <p:sp>
        <p:nvSpPr>
          <p:cNvPr id="2205732" name="Rectangle 38"/>
          <p:cNvSpPr>
            <a:spLocks noChangeArrowheads="1"/>
          </p:cNvSpPr>
          <p:nvPr/>
        </p:nvSpPr>
        <p:spPr bwMode="auto">
          <a:xfrm>
            <a:off x="3667125" y="2711450"/>
            <a:ext cx="2084388" cy="365125"/>
          </a:xfrm>
          <a:prstGeom prst="rect">
            <a:avLst/>
          </a:prstGeom>
          <a:noFill/>
          <a:ln w="9525">
            <a:noFill/>
            <a:miter lim="800000"/>
            <a:headEnd/>
            <a:tailEnd/>
          </a:ln>
        </p:spPr>
        <p:txBody>
          <a:bodyPr wrap="none" lIns="0" tIns="0" rIns="0" bIns="0">
            <a:spAutoFit/>
          </a:bodyPr>
          <a:lstStyle/>
          <a:p>
            <a:pPr algn="ctr" eaLnBrk="1" hangingPunct="1"/>
            <a:r>
              <a:rPr lang="en-US" sz="2400">
                <a:solidFill>
                  <a:srgbClr val="FFFFFF"/>
                </a:solidFill>
                <a:latin typeface="Calibri" pitchFamily="34" charset="0"/>
              </a:rPr>
              <a:t>Logrank 2P=0.89</a:t>
            </a:r>
            <a:endParaRPr lang="en-US" sz="3200" b="0">
              <a:solidFill>
                <a:srgbClr val="FFFFFF"/>
              </a:solidFill>
            </a:endParaRPr>
          </a:p>
        </p:txBody>
      </p:sp>
      <p:sp>
        <p:nvSpPr>
          <p:cNvPr id="2205733" name="Rectangle 21"/>
          <p:cNvSpPr>
            <a:spLocks noChangeArrowheads="1"/>
          </p:cNvSpPr>
          <p:nvPr/>
        </p:nvSpPr>
        <p:spPr bwMode="auto">
          <a:xfrm>
            <a:off x="3644900" y="6357938"/>
            <a:ext cx="1931988" cy="304800"/>
          </a:xfrm>
          <a:prstGeom prst="rect">
            <a:avLst/>
          </a:prstGeom>
          <a:noFill/>
          <a:ln w="9525">
            <a:noFill/>
            <a:miter lim="800000"/>
            <a:headEnd/>
            <a:tailEnd/>
          </a:ln>
        </p:spPr>
        <p:txBody>
          <a:bodyPr wrap="none" lIns="0" tIns="0" rIns="0" bIns="0">
            <a:spAutoFit/>
          </a:bodyPr>
          <a:lstStyle/>
          <a:p>
            <a:pPr eaLnBrk="1" hangingPunct="1"/>
            <a:r>
              <a:rPr lang="en-US" b="0">
                <a:solidFill>
                  <a:srgbClr val="FFFFFF"/>
                </a:solidFill>
                <a:latin typeface="Calibri" pitchFamily="34" charset="0"/>
              </a:rPr>
              <a:t>Years of follow-up </a:t>
            </a:r>
            <a:endParaRPr lang="en-US" sz="2400" b="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15B6CECF-48DC-46A3-A88C-0B56781CB984}" type="slidenum">
              <a:rPr lang="en-US"/>
              <a:pPr/>
              <a:t>28</a:t>
            </a:fld>
            <a:endParaRPr lang="en-US"/>
          </a:p>
        </p:txBody>
      </p:sp>
      <p:sp>
        <p:nvSpPr>
          <p:cNvPr id="7" name="Title 1"/>
          <p:cNvSpPr txBox="1">
            <a:spLocks/>
          </p:cNvSpPr>
          <p:nvPr/>
        </p:nvSpPr>
        <p:spPr bwMode="auto">
          <a:xfrm>
            <a:off x="3175" y="3175"/>
            <a:ext cx="9144000" cy="981075"/>
          </a:xfrm>
          <a:prstGeom prst="rect">
            <a:avLst/>
          </a:prstGeom>
          <a:noFill/>
          <a:ln w="25400" cap="flat" cmpd="sng" algn="ctr">
            <a:no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p>
            <a:pPr algn="ctr">
              <a:tabLst>
                <a:tab pos="3584575" algn="l"/>
              </a:tabLst>
            </a:pPr>
            <a:r>
              <a:rPr lang="en-GB" sz="2800" i="1">
                <a:solidFill>
                  <a:schemeClr val="tx2"/>
                </a:solidFill>
                <a:latin typeface="Arial" pitchFamily="34" charset="0"/>
              </a:rPr>
              <a:t>SHARP: Safety</a:t>
            </a:r>
          </a:p>
        </p:txBody>
      </p:sp>
      <p:graphicFrame>
        <p:nvGraphicFramePr>
          <p:cNvPr id="5" name="Content Placeholder 4"/>
          <p:cNvGraphicFramePr>
            <a:graphicFrameLocks noGrp="1"/>
          </p:cNvGraphicFramePr>
          <p:nvPr>
            <p:ph idx="4294967295"/>
          </p:nvPr>
        </p:nvGraphicFramePr>
        <p:xfrm>
          <a:off x="261938" y="1557338"/>
          <a:ext cx="8280400" cy="3544824"/>
        </p:xfrm>
        <a:graphic>
          <a:graphicData uri="http://schemas.openxmlformats.org/drawingml/2006/table">
            <a:tbl>
              <a:tblPr/>
              <a:tblGrid>
                <a:gridCol w="5181600"/>
                <a:gridCol w="1519237"/>
                <a:gridCol w="1579563"/>
              </a:tblGrid>
              <a:tr h="328613">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endParaRPr kumimoji="0" lang="en-GB" sz="2000" b="1"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Eze/simv</a:t>
                      </a:r>
                    </a:p>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(n=4650)</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Placebo</a:t>
                      </a:r>
                    </a:p>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(n=4620)</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Myopathy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
                          <a:schemeClr val="tx2"/>
                        </a:buClr>
                        <a:buSzTx/>
                        <a:buFontTx/>
                        <a:buNone/>
                        <a:tabLst/>
                      </a:pPr>
                      <a:endParaRPr kumimoji="0" lang="en-GB" sz="1800" b="0" i="0" u="none" strike="noStrike" cap="none" normalizeH="0" baseline="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r>
              <a:tr h="300038">
                <a:tc>
                  <a:txBody>
                    <a:bodyPr/>
                    <a:lstStyle/>
                    <a:p>
                      <a:pPr marL="457200" marR="0" lvl="1" indent="0" algn="l"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CK &gt;10 x but ≤40 x ULN</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17 (0.4%)</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16 (0.3%)</a:t>
                      </a:r>
                    </a:p>
                  </a:txBody>
                  <a:tcPr horzOverflow="overflow">
                    <a:lnL>
                      <a:noFill/>
                    </a:lnL>
                    <a:lnR>
                      <a:noFill/>
                    </a:lnR>
                    <a:lnT>
                      <a:noFill/>
                    </a:lnT>
                    <a:lnB>
                      <a:noFill/>
                    </a:lnB>
                    <a:lnTlToBr>
                      <a:noFill/>
                    </a:lnTlToBr>
                    <a:lnBlToTr>
                      <a:noFill/>
                    </a:lnBlToTr>
                    <a:noFill/>
                  </a:tcPr>
                </a:tc>
              </a:tr>
              <a:tr h="300038">
                <a:tc>
                  <a:txBody>
                    <a:bodyPr/>
                    <a:lstStyle/>
                    <a:p>
                      <a:pPr marL="457200" marR="0" lvl="1" indent="0" algn="l" defTabSz="914400" rtl="0" eaLnBrk="1" fontAlgn="base" latinLnBrk="0" hangingPunct="1">
                        <a:lnSpc>
                          <a:spcPct val="95000"/>
                        </a:lnSpc>
                        <a:spcBef>
                          <a:spcPct val="0"/>
                        </a:spcBef>
                        <a:spcAft>
                          <a:spcPct val="0"/>
                        </a:spcAft>
                        <a:buClr>
                          <a:schemeClr val="tx2"/>
                        </a:buClr>
                        <a:buSzTx/>
                        <a:buFontTx/>
                        <a:buNone/>
                        <a:tabLst/>
                      </a:pPr>
                      <a:r>
                        <a:rPr kumimoji="0" lang="en-GB" sz="2000" b="0" i="0" u="none" strike="noStrike" cap="none" normalizeH="0" baseline="0" smtClean="0">
                          <a:ln>
                            <a:noFill/>
                          </a:ln>
                          <a:solidFill>
                            <a:schemeClr val="tx1"/>
                          </a:solidFill>
                          <a:effectLst/>
                          <a:latin typeface="Arial" pitchFamily="34" charset="0"/>
                        </a:rPr>
                        <a:t>CK &gt;40 x ULN</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4 (0.1%)</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5 (0.1%)</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Hepatitis</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21 (0.5%)</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18 (0.4%)</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Persistently elevated ALT/AST &gt;3x ULN</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30 (0.6%)</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26 (0.6%)</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Complications of gallstones</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85 (1.8%)</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76 (1.6%)</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Other hospitalization for gallstones</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21 (0.5%)</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30 (0.6%)</a:t>
                      </a:r>
                    </a:p>
                  </a:txBody>
                  <a:tcPr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Pancreatitis without gallstones</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12 (0.3%)</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95000"/>
                        </a:lnSpc>
                        <a:spcBef>
                          <a:spcPct val="0"/>
                        </a:spcBef>
                        <a:spcAft>
                          <a:spcPct val="0"/>
                        </a:spcAft>
                        <a:buClr>
                          <a:schemeClr val="tx2"/>
                        </a:buClr>
                        <a:buSzTx/>
                        <a:buFontTx/>
                        <a:buNone/>
                        <a:tabLst/>
                      </a:pPr>
                      <a:r>
                        <a:rPr kumimoji="0" lang="en-GB" sz="1800" b="0" i="0" u="none" strike="noStrike" cap="none" normalizeH="0" baseline="0" smtClean="0">
                          <a:ln>
                            <a:noFill/>
                          </a:ln>
                          <a:solidFill>
                            <a:schemeClr val="tx1"/>
                          </a:solidFill>
                          <a:effectLst/>
                          <a:latin typeface="Arial" pitchFamily="34" charset="0"/>
                        </a:rPr>
                        <a:t>17 (0.4%)</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1A6D80BD-68EB-40A9-ABCA-F15FFCB83B9E}" type="slidenum">
              <a:rPr lang="en-US"/>
              <a:pPr/>
              <a:t>29</a:t>
            </a:fld>
            <a:endParaRPr lang="en-US"/>
          </a:p>
        </p:txBody>
      </p:sp>
      <p:sp>
        <p:nvSpPr>
          <p:cNvPr id="2208770" name="Title 1"/>
          <p:cNvSpPr>
            <a:spLocks noGrp="1"/>
          </p:cNvSpPr>
          <p:nvPr>
            <p:ph type="title" idx="4294967295"/>
          </p:nvPr>
        </p:nvSpPr>
        <p:spPr/>
        <p:txBody>
          <a:bodyPr lIns="91440" tIns="45720" rIns="91440" bIns="45720" anchor="ctr"/>
          <a:lstStyle/>
          <a:p>
            <a:r>
              <a:rPr lang="en-GB"/>
              <a:t>SHARP: Conclusions</a:t>
            </a:r>
          </a:p>
        </p:txBody>
      </p:sp>
      <p:sp>
        <p:nvSpPr>
          <p:cNvPr id="2208771" name="Content Placeholder 2"/>
          <p:cNvSpPr>
            <a:spLocks noGrp="1"/>
          </p:cNvSpPr>
          <p:nvPr>
            <p:ph idx="4294967295"/>
          </p:nvPr>
        </p:nvSpPr>
        <p:spPr>
          <a:xfrm>
            <a:off x="533400" y="1524000"/>
            <a:ext cx="7840663" cy="4800600"/>
          </a:xfrm>
        </p:spPr>
        <p:txBody>
          <a:bodyPr lIns="91440" tIns="45720" rIns="91440" bIns="45720"/>
          <a:lstStyle/>
          <a:p>
            <a:r>
              <a:rPr lang="en-GB" sz="1900"/>
              <a:t>No increase in risk of myopathy, liver and biliary disorders, cancer, or nonvascular mortality</a:t>
            </a:r>
          </a:p>
          <a:p>
            <a:pPr>
              <a:spcBef>
                <a:spcPts val="1800"/>
              </a:spcBef>
            </a:pPr>
            <a:r>
              <a:rPr lang="en-GB" sz="1900"/>
              <a:t>No substantial effect on kidney disease progression</a:t>
            </a:r>
          </a:p>
          <a:p>
            <a:pPr>
              <a:spcBef>
                <a:spcPts val="1800"/>
              </a:spcBef>
            </a:pPr>
            <a:r>
              <a:rPr lang="en-GB" sz="1900"/>
              <a:t>Two-thirds compliance with eze/simv reduced the risk of major atherosclerotic events by 17% (consistent with meta-analysis of previous statin trials)</a:t>
            </a:r>
            <a:endParaRPr lang="en-GB" sz="1900" u="sng"/>
          </a:p>
          <a:p>
            <a:pPr>
              <a:spcBef>
                <a:spcPts val="1800"/>
              </a:spcBef>
            </a:pPr>
            <a:r>
              <a:rPr lang="en-GB" sz="1900"/>
              <a:t>Similar proportional reductions in all subgroups (including among dialysis and non-dialysis patients)</a:t>
            </a:r>
          </a:p>
          <a:p>
            <a:pPr>
              <a:spcBef>
                <a:spcPts val="1800"/>
              </a:spcBef>
            </a:pPr>
            <a:r>
              <a:rPr lang="en-GB" sz="1900"/>
              <a:t>Full compliance would reduce the risk of major atherosclerotic events by </a:t>
            </a:r>
            <a:r>
              <a:rPr lang="en-GB" sz="1900" u="sng"/>
              <a:t>one quarter</a:t>
            </a:r>
            <a:r>
              <a:rPr lang="en-GB" sz="1900"/>
              <a:t>, avoiding 30–40 events per 1000 treated for 5 years</a:t>
            </a:r>
            <a:endParaRPr lang="en-GB" sz="1900" u="sng"/>
          </a:p>
          <a:p>
            <a:pPr>
              <a:buFont typeface="Wingdings" pitchFamily="2" charset="2"/>
              <a:buNone/>
            </a:pPr>
            <a:endParaRPr lang="en-GB" sz="9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dianummer 1"/>
          <p:cNvSpPr>
            <a:spLocks noGrp="1"/>
          </p:cNvSpPr>
          <p:nvPr>
            <p:ph type="sldNum" sz="quarter" idx="10"/>
          </p:nvPr>
        </p:nvSpPr>
        <p:spPr/>
        <p:txBody>
          <a:bodyPr/>
          <a:lstStyle/>
          <a:p>
            <a:fld id="{49ECD060-63DA-49E6-983E-081D6441BB59}" type="slidenum">
              <a:rPr lang="en-US"/>
              <a:pPr/>
              <a:t>3</a:t>
            </a:fld>
            <a:endParaRPr lang="en-US"/>
          </a:p>
        </p:txBody>
      </p:sp>
      <p:sp>
        <p:nvSpPr>
          <p:cNvPr id="3" name="Title 1"/>
          <p:cNvSpPr txBox="1">
            <a:spLocks/>
          </p:cNvSpPr>
          <p:nvPr/>
        </p:nvSpPr>
        <p:spPr>
          <a:xfrm>
            <a:off x="468313" y="152400"/>
            <a:ext cx="7467600" cy="838200"/>
          </a:xfrm>
          <a:prstGeom prst="rect">
            <a:avLst/>
          </a:prstGeom>
        </p:spPr>
        <p:txBody>
          <a:bodyPr/>
          <a:lstStyle/>
          <a:p>
            <a:pPr algn="ctr" eaLnBrk="1" hangingPunct="1"/>
            <a:r>
              <a:rPr lang="en-US" sz="2800" i="1">
                <a:solidFill>
                  <a:schemeClr val="tx2"/>
                </a:solidFill>
                <a:cs typeface="Arial" pitchFamily="34" charset="0"/>
              </a:rPr>
              <a:t>Ezetimibe strongly increases TICE</a:t>
            </a:r>
          </a:p>
        </p:txBody>
      </p:sp>
      <p:pic>
        <p:nvPicPr>
          <p:cNvPr id="1969155" name="Picture 107" descr="liver.jpg"/>
          <p:cNvPicPr>
            <a:picLocks noChangeAspect="1"/>
          </p:cNvPicPr>
          <p:nvPr/>
        </p:nvPicPr>
        <p:blipFill>
          <a:blip r:embed="rId4" cstate="print"/>
          <a:srcRect/>
          <a:stretch>
            <a:fillRect/>
          </a:stretch>
        </p:blipFill>
        <p:spPr bwMode="auto">
          <a:xfrm>
            <a:off x="381000" y="1471613"/>
            <a:ext cx="2278063" cy="1500187"/>
          </a:xfrm>
          <a:prstGeom prst="rect">
            <a:avLst/>
          </a:prstGeom>
          <a:noFill/>
          <a:ln w="9525">
            <a:noFill/>
            <a:miter lim="800000"/>
            <a:headEnd/>
            <a:tailEnd/>
          </a:ln>
        </p:spPr>
      </p:pic>
      <p:cxnSp>
        <p:nvCxnSpPr>
          <p:cNvPr id="110" name="Straight Connector 109"/>
          <p:cNvCxnSpPr/>
          <p:nvPr/>
        </p:nvCxnSpPr>
        <p:spPr>
          <a:xfrm>
            <a:off x="304800" y="4341813"/>
            <a:ext cx="8382000" cy="1587"/>
          </a:xfrm>
          <a:prstGeom prst="line">
            <a:avLst/>
          </a:prstGeom>
        </p:spPr>
        <p:style>
          <a:lnRef idx="2">
            <a:schemeClr val="accent6"/>
          </a:lnRef>
          <a:fillRef idx="0">
            <a:schemeClr val="accent6"/>
          </a:fillRef>
          <a:effectRef idx="1">
            <a:schemeClr val="accent6"/>
          </a:effectRef>
          <a:fontRef idx="minor">
            <a:schemeClr val="tx1"/>
          </a:fontRef>
        </p:style>
      </p:cxnSp>
      <p:cxnSp>
        <p:nvCxnSpPr>
          <p:cNvPr id="111" name="Straight Connector 110"/>
          <p:cNvCxnSpPr/>
          <p:nvPr/>
        </p:nvCxnSpPr>
        <p:spPr>
          <a:xfrm>
            <a:off x="304800" y="3733800"/>
            <a:ext cx="24384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3" name="Straight Connector 112"/>
          <p:cNvCxnSpPr/>
          <p:nvPr/>
        </p:nvCxnSpPr>
        <p:spPr>
          <a:xfrm>
            <a:off x="3352800" y="3733800"/>
            <a:ext cx="5272088"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16" name="Straight Connector 115"/>
          <p:cNvCxnSpPr/>
          <p:nvPr/>
        </p:nvCxnSpPr>
        <p:spPr>
          <a:xfrm rot="5400000">
            <a:off x="2628901" y="3009900"/>
            <a:ext cx="1447800" cy="3175"/>
          </a:xfrm>
          <a:prstGeom prst="line">
            <a:avLst/>
          </a:prstGeom>
        </p:spPr>
        <p:style>
          <a:lnRef idx="2">
            <a:schemeClr val="accent6"/>
          </a:lnRef>
          <a:fillRef idx="0">
            <a:schemeClr val="accent6"/>
          </a:fillRef>
          <a:effectRef idx="1">
            <a:schemeClr val="accent6"/>
          </a:effectRef>
          <a:fontRef idx="minor">
            <a:schemeClr val="tx1"/>
          </a:fontRef>
        </p:style>
      </p:cxnSp>
      <p:cxnSp>
        <p:nvCxnSpPr>
          <p:cNvPr id="117" name="Straight Connector 116"/>
          <p:cNvCxnSpPr/>
          <p:nvPr/>
        </p:nvCxnSpPr>
        <p:spPr>
          <a:xfrm rot="5400000">
            <a:off x="2020094" y="3009106"/>
            <a:ext cx="14478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25" name="Straight Arrow Connector 124"/>
          <p:cNvCxnSpPr/>
          <p:nvPr/>
        </p:nvCxnSpPr>
        <p:spPr>
          <a:xfrm>
            <a:off x="838200" y="4038600"/>
            <a:ext cx="2133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p:nvPr/>
        </p:nvCxnSpPr>
        <p:spPr>
          <a:xfrm rot="5400000">
            <a:off x="2361407" y="3199606"/>
            <a:ext cx="13716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0" name="Straight Arrow Connector 129"/>
          <p:cNvCxnSpPr/>
          <p:nvPr/>
        </p:nvCxnSpPr>
        <p:spPr>
          <a:xfrm>
            <a:off x="3048000" y="4038600"/>
            <a:ext cx="419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3" name="Straight Arrow Connector 132"/>
          <p:cNvCxnSpPr/>
          <p:nvPr/>
        </p:nvCxnSpPr>
        <p:spPr>
          <a:xfrm rot="5400000" flipH="1" flipV="1">
            <a:off x="6551613" y="3276600"/>
            <a:ext cx="1525588" cy="1587"/>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a:xfrm>
            <a:off x="7391400" y="4038600"/>
            <a:ext cx="762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p:nvPr/>
        </p:nvCxnSpPr>
        <p:spPr>
          <a:xfrm rot="5400000" flipH="1" flipV="1">
            <a:off x="4532313" y="3771900"/>
            <a:ext cx="534988"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69167" name="TextBox 144"/>
          <p:cNvSpPr txBox="1">
            <a:spLocks noChangeArrowheads="1"/>
          </p:cNvSpPr>
          <p:nvPr/>
        </p:nvSpPr>
        <p:spPr bwMode="auto">
          <a:xfrm>
            <a:off x="6934200" y="3200400"/>
            <a:ext cx="766763" cy="369888"/>
          </a:xfrm>
          <a:prstGeom prst="rect">
            <a:avLst/>
          </a:prstGeom>
          <a:solidFill>
            <a:schemeClr val="tx1"/>
          </a:solidFill>
          <a:ln w="9525">
            <a:noFill/>
            <a:miter lim="800000"/>
            <a:headEnd/>
            <a:tailEnd/>
          </a:ln>
        </p:spPr>
        <p:txBody>
          <a:bodyPr wrap="none">
            <a:spAutoFit/>
          </a:bodyPr>
          <a:lstStyle/>
          <a:p>
            <a:pPr eaLnBrk="1" hangingPunct="1"/>
            <a:r>
              <a:rPr lang="en-US" sz="1800" b="0">
                <a:solidFill>
                  <a:schemeClr val="bg1"/>
                </a:solidFill>
                <a:latin typeface="Century Schoolbook" pitchFamily="18" charset="0"/>
                <a:cs typeface="Arial" pitchFamily="34" charset="0"/>
              </a:rPr>
              <a:t>TICE</a:t>
            </a:r>
          </a:p>
        </p:txBody>
      </p:sp>
      <p:sp>
        <p:nvSpPr>
          <p:cNvPr id="1969168" name="TextBox 145"/>
          <p:cNvSpPr txBox="1">
            <a:spLocks noChangeArrowheads="1"/>
          </p:cNvSpPr>
          <p:nvPr/>
        </p:nvSpPr>
        <p:spPr bwMode="auto">
          <a:xfrm>
            <a:off x="4940300" y="3516313"/>
            <a:ext cx="1689100" cy="369887"/>
          </a:xfrm>
          <a:prstGeom prst="rect">
            <a:avLst/>
          </a:prstGeom>
          <a:solidFill>
            <a:schemeClr val="tx1"/>
          </a:solidFill>
          <a:ln w="9525">
            <a:noFill/>
            <a:miter lim="800000"/>
            <a:headEnd/>
            <a:tailEnd/>
          </a:ln>
        </p:spPr>
        <p:txBody>
          <a:bodyPr wrap="none">
            <a:spAutoFit/>
          </a:bodyPr>
          <a:lstStyle/>
          <a:p>
            <a:pPr eaLnBrk="1" hangingPunct="1"/>
            <a:r>
              <a:rPr lang="en-US" sz="1800" b="0">
                <a:solidFill>
                  <a:schemeClr val="bg1"/>
                </a:solidFill>
                <a:latin typeface="Century Schoolbook" pitchFamily="18" charset="0"/>
                <a:cs typeface="Arial" pitchFamily="34" charset="0"/>
              </a:rPr>
              <a:t>(re)absorption</a:t>
            </a:r>
          </a:p>
        </p:txBody>
      </p:sp>
      <p:sp>
        <p:nvSpPr>
          <p:cNvPr id="1969169" name="TextBox 146"/>
          <p:cNvSpPr txBox="1">
            <a:spLocks noChangeArrowheads="1"/>
          </p:cNvSpPr>
          <p:nvPr/>
        </p:nvSpPr>
        <p:spPr bwMode="auto">
          <a:xfrm>
            <a:off x="2779713" y="2133600"/>
            <a:ext cx="573087" cy="369888"/>
          </a:xfrm>
          <a:prstGeom prst="rect">
            <a:avLst/>
          </a:prstGeom>
          <a:solidFill>
            <a:schemeClr val="tx1"/>
          </a:solidFill>
          <a:ln w="9525">
            <a:noFill/>
            <a:miter lim="800000"/>
            <a:headEnd/>
            <a:tailEnd/>
          </a:ln>
        </p:spPr>
        <p:txBody>
          <a:bodyPr wrap="none">
            <a:spAutoFit/>
          </a:bodyPr>
          <a:lstStyle/>
          <a:p>
            <a:pPr eaLnBrk="1" hangingPunct="1"/>
            <a:r>
              <a:rPr lang="en-US" sz="1800" b="0">
                <a:solidFill>
                  <a:schemeClr val="bg1"/>
                </a:solidFill>
                <a:latin typeface="Century Schoolbook" pitchFamily="18" charset="0"/>
                <a:cs typeface="Arial" pitchFamily="34" charset="0"/>
              </a:rPr>
              <a:t>bile</a:t>
            </a:r>
          </a:p>
        </p:txBody>
      </p:sp>
      <p:sp>
        <p:nvSpPr>
          <p:cNvPr id="1969170" name="TextBox 147"/>
          <p:cNvSpPr txBox="1">
            <a:spLocks noChangeArrowheads="1"/>
          </p:cNvSpPr>
          <p:nvPr/>
        </p:nvSpPr>
        <p:spPr bwMode="auto">
          <a:xfrm>
            <a:off x="152400" y="3851275"/>
            <a:ext cx="641350" cy="368300"/>
          </a:xfrm>
          <a:prstGeom prst="rect">
            <a:avLst/>
          </a:prstGeom>
          <a:solidFill>
            <a:schemeClr val="tx1"/>
          </a:solidFill>
          <a:ln w="9525">
            <a:noFill/>
            <a:miter lim="800000"/>
            <a:headEnd/>
            <a:tailEnd/>
          </a:ln>
        </p:spPr>
        <p:txBody>
          <a:bodyPr wrap="none">
            <a:spAutoFit/>
          </a:bodyPr>
          <a:lstStyle/>
          <a:p>
            <a:pPr eaLnBrk="1" hangingPunct="1"/>
            <a:r>
              <a:rPr lang="en-US" sz="1800" b="0">
                <a:solidFill>
                  <a:schemeClr val="bg1"/>
                </a:solidFill>
                <a:latin typeface="Century Schoolbook" pitchFamily="18" charset="0"/>
                <a:cs typeface="Arial" pitchFamily="34" charset="0"/>
              </a:rPr>
              <a:t>Diet</a:t>
            </a:r>
          </a:p>
        </p:txBody>
      </p:sp>
      <p:sp>
        <p:nvSpPr>
          <p:cNvPr id="1969171" name="TextBox 148"/>
          <p:cNvSpPr txBox="1">
            <a:spLocks noChangeArrowheads="1"/>
          </p:cNvSpPr>
          <p:nvPr/>
        </p:nvSpPr>
        <p:spPr bwMode="auto">
          <a:xfrm>
            <a:off x="8162925" y="3835400"/>
            <a:ext cx="779463" cy="369888"/>
          </a:xfrm>
          <a:prstGeom prst="rect">
            <a:avLst/>
          </a:prstGeom>
          <a:solidFill>
            <a:schemeClr val="tx1"/>
          </a:solidFill>
          <a:ln w="9525">
            <a:noFill/>
            <a:miter lim="800000"/>
            <a:headEnd/>
            <a:tailEnd/>
          </a:ln>
        </p:spPr>
        <p:txBody>
          <a:bodyPr wrap="none">
            <a:spAutoFit/>
          </a:bodyPr>
          <a:lstStyle/>
          <a:p>
            <a:pPr eaLnBrk="1" hangingPunct="1"/>
            <a:r>
              <a:rPr lang="en-US" sz="1800" b="0">
                <a:solidFill>
                  <a:schemeClr val="bg1"/>
                </a:solidFill>
                <a:latin typeface="Century Schoolbook" pitchFamily="18" charset="0"/>
                <a:cs typeface="Arial" pitchFamily="34" charset="0"/>
              </a:rPr>
              <a:t>Feces</a:t>
            </a:r>
          </a:p>
        </p:txBody>
      </p:sp>
      <p:sp>
        <p:nvSpPr>
          <p:cNvPr id="1969172" name="Rectangle 20"/>
          <p:cNvSpPr>
            <a:spLocks noChangeArrowheads="1"/>
          </p:cNvSpPr>
          <p:nvPr/>
        </p:nvSpPr>
        <p:spPr bwMode="auto">
          <a:xfrm>
            <a:off x="3708400" y="4797425"/>
            <a:ext cx="358775" cy="287338"/>
          </a:xfrm>
          <a:prstGeom prst="rect">
            <a:avLst/>
          </a:prstGeom>
          <a:solidFill>
            <a:srgbClr val="FFFFFF"/>
          </a:solidFill>
          <a:ln w="9525" algn="ctr">
            <a:solidFill>
              <a:schemeClr val="tx1"/>
            </a:solidFill>
            <a:miter lim="800000"/>
            <a:headEnd/>
            <a:tailEnd/>
          </a:ln>
          <a:effectLst/>
        </p:spPr>
        <p:txBody>
          <a:bodyPr wrap="none" anchor="ctr"/>
          <a:lstStyle/>
          <a:p>
            <a:endParaRPr lang="nl-NL"/>
          </a:p>
        </p:txBody>
      </p:sp>
      <p:sp>
        <p:nvSpPr>
          <p:cNvPr id="1969173" name="Text Box 21"/>
          <p:cNvSpPr txBox="1">
            <a:spLocks noChangeArrowheads="1"/>
          </p:cNvSpPr>
          <p:nvPr/>
        </p:nvSpPr>
        <p:spPr bwMode="auto">
          <a:xfrm>
            <a:off x="4211638" y="4797425"/>
            <a:ext cx="1152525" cy="304800"/>
          </a:xfrm>
          <a:prstGeom prst="rect">
            <a:avLst/>
          </a:prstGeom>
          <a:noFill/>
          <a:ln w="9525" algn="ctr">
            <a:noFill/>
            <a:miter lim="800000"/>
            <a:headEnd/>
            <a:tailEnd/>
          </a:ln>
          <a:effectLst/>
        </p:spPr>
        <p:txBody>
          <a:bodyPr>
            <a:spAutoFit/>
          </a:bodyPr>
          <a:lstStyle/>
          <a:p>
            <a:pPr algn="ctr" eaLnBrk="1" hangingPunct="1">
              <a:spcBef>
                <a:spcPct val="50000"/>
              </a:spcBef>
            </a:pPr>
            <a:r>
              <a:rPr lang="en-US" sz="1400" b="0">
                <a:solidFill>
                  <a:schemeClr val="tx1"/>
                </a:solidFill>
                <a:latin typeface="Arial Unicode MS" pitchFamily="34" charset="-128"/>
                <a:cs typeface="Arial" pitchFamily="34" charset="0"/>
              </a:rPr>
              <a:t>Control</a:t>
            </a:r>
          </a:p>
        </p:txBody>
      </p:sp>
      <p:sp>
        <p:nvSpPr>
          <p:cNvPr id="1969174" name="Rectangle 22"/>
          <p:cNvSpPr>
            <a:spLocks noChangeArrowheads="1"/>
          </p:cNvSpPr>
          <p:nvPr/>
        </p:nvSpPr>
        <p:spPr bwMode="auto">
          <a:xfrm>
            <a:off x="3713163" y="5202238"/>
            <a:ext cx="358775" cy="287337"/>
          </a:xfrm>
          <a:prstGeom prst="rect">
            <a:avLst/>
          </a:prstGeom>
          <a:solidFill>
            <a:schemeClr val="bg2"/>
          </a:solidFill>
          <a:ln w="9525" algn="ctr">
            <a:solidFill>
              <a:schemeClr val="tx1"/>
            </a:solidFill>
            <a:miter lim="800000"/>
            <a:headEnd/>
            <a:tailEnd/>
          </a:ln>
          <a:effectLst/>
        </p:spPr>
        <p:txBody>
          <a:bodyPr wrap="none" anchor="ctr"/>
          <a:lstStyle/>
          <a:p>
            <a:endParaRPr lang="nl-NL"/>
          </a:p>
        </p:txBody>
      </p:sp>
      <p:sp>
        <p:nvSpPr>
          <p:cNvPr id="1969175" name="Text Box 23"/>
          <p:cNvSpPr txBox="1">
            <a:spLocks noChangeArrowheads="1"/>
          </p:cNvSpPr>
          <p:nvPr/>
        </p:nvSpPr>
        <p:spPr bwMode="auto">
          <a:xfrm>
            <a:off x="4216400" y="5202238"/>
            <a:ext cx="1435100" cy="304800"/>
          </a:xfrm>
          <a:prstGeom prst="rect">
            <a:avLst/>
          </a:prstGeom>
          <a:noFill/>
          <a:ln w="9525" algn="ctr">
            <a:noFill/>
            <a:miter lim="800000"/>
            <a:headEnd/>
            <a:tailEnd/>
          </a:ln>
          <a:effectLst/>
        </p:spPr>
        <p:txBody>
          <a:bodyPr>
            <a:spAutoFit/>
          </a:bodyPr>
          <a:lstStyle/>
          <a:p>
            <a:pPr algn="ctr" eaLnBrk="1" hangingPunct="1">
              <a:spcBef>
                <a:spcPct val="50000"/>
              </a:spcBef>
            </a:pPr>
            <a:r>
              <a:rPr lang="en-US" sz="1400" b="0">
                <a:solidFill>
                  <a:schemeClr val="tx1"/>
                </a:solidFill>
                <a:latin typeface="Arial Unicode MS" pitchFamily="34" charset="-128"/>
                <a:cs typeface="Arial" pitchFamily="34" charset="0"/>
              </a:rPr>
              <a:t>+ Ezetimibe</a:t>
            </a:r>
          </a:p>
        </p:txBody>
      </p:sp>
      <p:graphicFrame>
        <p:nvGraphicFramePr>
          <p:cNvPr id="1969179" name="Object 27"/>
          <p:cNvGraphicFramePr>
            <a:graphicFrameLocks noChangeAspect="1"/>
          </p:cNvGraphicFramePr>
          <p:nvPr/>
        </p:nvGraphicFramePr>
        <p:xfrm>
          <a:off x="669925" y="4581525"/>
          <a:ext cx="1620838" cy="1765300"/>
        </p:xfrm>
        <a:graphic>
          <a:graphicData uri="http://schemas.openxmlformats.org/presentationml/2006/ole">
            <p:oleObj spid="_x0000_s1969179" name="Prism Project" r:id="rId5" imgW="3636000" imgH="3960000" progId="Prism5.Document">
              <p:embed/>
            </p:oleObj>
          </a:graphicData>
        </a:graphic>
      </p:graphicFrame>
      <p:grpSp>
        <p:nvGrpSpPr>
          <p:cNvPr id="1969180" name="Group 28"/>
          <p:cNvGrpSpPr>
            <a:grpSpLocks/>
          </p:cNvGrpSpPr>
          <p:nvPr/>
        </p:nvGrpSpPr>
        <p:grpSpPr bwMode="auto">
          <a:xfrm>
            <a:off x="762000" y="6427788"/>
            <a:ext cx="1736725" cy="277812"/>
            <a:chOff x="533" y="2112"/>
            <a:chExt cx="1094" cy="175"/>
          </a:xfrm>
        </p:grpSpPr>
        <p:sp>
          <p:nvSpPr>
            <p:cNvPr id="1969181" name="Text Box 29"/>
            <p:cNvSpPr txBox="1">
              <a:spLocks noChangeArrowheads="1"/>
            </p:cNvSpPr>
            <p:nvPr/>
          </p:nvSpPr>
          <p:spPr bwMode="auto">
            <a:xfrm>
              <a:off x="533" y="2114"/>
              <a:ext cx="499"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Control</a:t>
              </a:r>
            </a:p>
          </p:txBody>
        </p:sp>
        <p:sp>
          <p:nvSpPr>
            <p:cNvPr id="1969182" name="Text Box 30"/>
            <p:cNvSpPr txBox="1">
              <a:spLocks noChangeArrowheads="1"/>
            </p:cNvSpPr>
            <p:nvPr/>
          </p:nvSpPr>
          <p:spPr bwMode="auto">
            <a:xfrm>
              <a:off x="951" y="2112"/>
              <a:ext cx="676"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Ezetimibe</a:t>
              </a:r>
            </a:p>
          </p:txBody>
        </p:sp>
      </p:grpSp>
      <p:graphicFrame>
        <p:nvGraphicFramePr>
          <p:cNvPr id="1969183" name="Object 31"/>
          <p:cNvGraphicFramePr>
            <a:graphicFrameLocks noChangeAspect="1"/>
          </p:cNvGraphicFramePr>
          <p:nvPr/>
        </p:nvGraphicFramePr>
        <p:xfrm>
          <a:off x="4211638" y="1557338"/>
          <a:ext cx="1727200" cy="1695450"/>
        </p:xfrm>
        <a:graphic>
          <a:graphicData uri="http://schemas.openxmlformats.org/presentationml/2006/ole">
            <p:oleObj spid="_x0000_s1969183" name="Prism Project" r:id="rId6" imgW="3780000" imgH="3708000" progId="Prism5.Document">
              <p:embed/>
            </p:oleObj>
          </a:graphicData>
        </a:graphic>
      </p:graphicFrame>
      <p:grpSp>
        <p:nvGrpSpPr>
          <p:cNvPr id="1969184" name="Group 32"/>
          <p:cNvGrpSpPr>
            <a:grpSpLocks/>
          </p:cNvGrpSpPr>
          <p:nvPr/>
        </p:nvGrpSpPr>
        <p:grpSpPr bwMode="auto">
          <a:xfrm>
            <a:off x="4427538" y="3213100"/>
            <a:ext cx="1736725" cy="277813"/>
            <a:chOff x="533" y="2112"/>
            <a:chExt cx="1094" cy="175"/>
          </a:xfrm>
        </p:grpSpPr>
        <p:sp>
          <p:nvSpPr>
            <p:cNvPr id="1969185" name="Text Box 33"/>
            <p:cNvSpPr txBox="1">
              <a:spLocks noChangeArrowheads="1"/>
            </p:cNvSpPr>
            <p:nvPr/>
          </p:nvSpPr>
          <p:spPr bwMode="auto">
            <a:xfrm>
              <a:off x="533" y="2114"/>
              <a:ext cx="499"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Control</a:t>
              </a:r>
            </a:p>
          </p:txBody>
        </p:sp>
        <p:sp>
          <p:nvSpPr>
            <p:cNvPr id="1969186" name="Text Box 34"/>
            <p:cNvSpPr txBox="1">
              <a:spLocks noChangeArrowheads="1"/>
            </p:cNvSpPr>
            <p:nvPr/>
          </p:nvSpPr>
          <p:spPr bwMode="auto">
            <a:xfrm>
              <a:off x="951" y="2112"/>
              <a:ext cx="676"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Ezetimibe</a:t>
              </a:r>
            </a:p>
          </p:txBody>
        </p:sp>
      </p:grpSp>
      <p:graphicFrame>
        <p:nvGraphicFramePr>
          <p:cNvPr id="1969187" name="Object 35"/>
          <p:cNvGraphicFramePr>
            <a:graphicFrameLocks noChangeAspect="1"/>
          </p:cNvGraphicFramePr>
          <p:nvPr/>
        </p:nvGraphicFramePr>
        <p:xfrm>
          <a:off x="6372225" y="679450"/>
          <a:ext cx="1871663" cy="1835150"/>
        </p:xfrm>
        <a:graphic>
          <a:graphicData uri="http://schemas.openxmlformats.org/presentationml/2006/ole">
            <p:oleObj spid="_x0000_s1969187" name="Prism Project" r:id="rId7" imgW="3816000" imgH="3744000" progId="Prism5.Document">
              <p:embed/>
            </p:oleObj>
          </a:graphicData>
        </a:graphic>
      </p:graphicFrame>
      <p:grpSp>
        <p:nvGrpSpPr>
          <p:cNvPr id="1969188" name="Group 36"/>
          <p:cNvGrpSpPr>
            <a:grpSpLocks/>
          </p:cNvGrpSpPr>
          <p:nvPr/>
        </p:nvGrpSpPr>
        <p:grpSpPr bwMode="auto">
          <a:xfrm>
            <a:off x="6705600" y="2541588"/>
            <a:ext cx="1736725" cy="277812"/>
            <a:chOff x="533" y="2112"/>
            <a:chExt cx="1094" cy="175"/>
          </a:xfrm>
        </p:grpSpPr>
        <p:sp>
          <p:nvSpPr>
            <p:cNvPr id="1969189" name="Text Box 37"/>
            <p:cNvSpPr txBox="1">
              <a:spLocks noChangeArrowheads="1"/>
            </p:cNvSpPr>
            <p:nvPr/>
          </p:nvSpPr>
          <p:spPr bwMode="auto">
            <a:xfrm>
              <a:off x="533" y="2114"/>
              <a:ext cx="499"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Control</a:t>
              </a:r>
            </a:p>
          </p:txBody>
        </p:sp>
        <p:sp>
          <p:nvSpPr>
            <p:cNvPr id="1969190" name="Text Box 38"/>
            <p:cNvSpPr txBox="1">
              <a:spLocks noChangeArrowheads="1"/>
            </p:cNvSpPr>
            <p:nvPr/>
          </p:nvSpPr>
          <p:spPr bwMode="auto">
            <a:xfrm>
              <a:off x="951" y="2112"/>
              <a:ext cx="676"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Ezetimibe</a:t>
              </a:r>
            </a:p>
          </p:txBody>
        </p:sp>
      </p:grpSp>
      <p:grpSp>
        <p:nvGrpSpPr>
          <p:cNvPr id="1969191" name="Group 39"/>
          <p:cNvGrpSpPr>
            <a:grpSpLocks/>
          </p:cNvGrpSpPr>
          <p:nvPr/>
        </p:nvGrpSpPr>
        <p:grpSpPr bwMode="auto">
          <a:xfrm>
            <a:off x="6516688" y="6503988"/>
            <a:ext cx="1736725" cy="277812"/>
            <a:chOff x="533" y="2112"/>
            <a:chExt cx="1094" cy="175"/>
          </a:xfrm>
        </p:grpSpPr>
        <p:sp>
          <p:nvSpPr>
            <p:cNvPr id="1969192" name="Text Box 40"/>
            <p:cNvSpPr txBox="1">
              <a:spLocks noChangeArrowheads="1"/>
            </p:cNvSpPr>
            <p:nvPr/>
          </p:nvSpPr>
          <p:spPr bwMode="auto">
            <a:xfrm>
              <a:off x="533" y="2114"/>
              <a:ext cx="499"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Control</a:t>
              </a:r>
            </a:p>
          </p:txBody>
        </p:sp>
        <p:sp>
          <p:nvSpPr>
            <p:cNvPr id="1969193" name="Text Box 41"/>
            <p:cNvSpPr txBox="1">
              <a:spLocks noChangeArrowheads="1"/>
            </p:cNvSpPr>
            <p:nvPr/>
          </p:nvSpPr>
          <p:spPr bwMode="auto">
            <a:xfrm>
              <a:off x="951" y="2112"/>
              <a:ext cx="676" cy="173"/>
            </a:xfrm>
            <a:prstGeom prst="rect">
              <a:avLst/>
            </a:prstGeom>
            <a:noFill/>
            <a:ln w="9525" algn="ctr">
              <a:noFill/>
              <a:miter lim="800000"/>
              <a:headEnd/>
              <a:tailEnd/>
            </a:ln>
            <a:effectLst/>
          </p:spPr>
          <p:txBody>
            <a:bodyPr>
              <a:spAutoFit/>
            </a:bodyPr>
            <a:lstStyle/>
            <a:p>
              <a:pPr algn="ctr" eaLnBrk="1" hangingPunct="1">
                <a:spcBef>
                  <a:spcPct val="50000"/>
                </a:spcBef>
              </a:pPr>
              <a:r>
                <a:rPr lang="en-US" sz="1200" b="0">
                  <a:solidFill>
                    <a:schemeClr val="tx1"/>
                  </a:solidFill>
                  <a:latin typeface="Arial Unicode MS" pitchFamily="34" charset="-128"/>
                  <a:cs typeface="Arial" pitchFamily="34" charset="0"/>
                </a:rPr>
                <a:t>Ezetimibe</a:t>
              </a:r>
            </a:p>
          </p:txBody>
        </p:sp>
      </p:grpSp>
      <p:graphicFrame>
        <p:nvGraphicFramePr>
          <p:cNvPr id="1969194" name="Object 42"/>
          <p:cNvGraphicFramePr>
            <a:graphicFrameLocks noChangeAspect="1"/>
          </p:cNvGraphicFramePr>
          <p:nvPr/>
        </p:nvGraphicFramePr>
        <p:xfrm>
          <a:off x="6264275" y="4365625"/>
          <a:ext cx="1736725" cy="2178050"/>
        </p:xfrm>
        <a:graphic>
          <a:graphicData uri="http://schemas.openxmlformats.org/presentationml/2006/ole">
            <p:oleObj spid="_x0000_s1969194" name="Prism Project" r:id="rId8" imgW="3816000" imgH="4788000" progId="Prism5.Document">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96D18371-010F-43AA-A645-62C6D8B2BBBA}" type="slidenum">
              <a:rPr lang="en-US"/>
              <a:pPr/>
              <a:t>30</a:t>
            </a:fld>
            <a:endParaRPr lang="en-US"/>
          </a:p>
        </p:txBody>
      </p:sp>
      <p:pic>
        <p:nvPicPr>
          <p:cNvPr id="1981442" name="Picture 2" descr="diagram2fnewer"/>
          <p:cNvPicPr>
            <a:picLocks noChangeAspect="1" noChangeArrowheads="1"/>
          </p:cNvPicPr>
          <p:nvPr>
            <p:ph idx="1"/>
          </p:nvPr>
        </p:nvPicPr>
        <p:blipFill>
          <a:blip r:embed="rId3" cstate="print"/>
          <a:srcRect/>
          <a:stretch>
            <a:fillRect/>
          </a:stretch>
        </p:blipFill>
        <p:spPr>
          <a:xfrm>
            <a:off x="304800" y="1524000"/>
            <a:ext cx="8686800" cy="5334000"/>
          </a:xfrm>
          <a:noFill/>
          <a:ln>
            <a:solidFill>
              <a:srgbClr val="FF8200"/>
            </a:solidFill>
          </a:ln>
        </p:spPr>
      </p:pic>
      <p:sp>
        <p:nvSpPr>
          <p:cNvPr id="1981443" name="Rectangle 3"/>
          <p:cNvSpPr>
            <a:spLocks noGrp="1" noChangeArrowheads="1"/>
          </p:cNvSpPr>
          <p:nvPr>
            <p:ph type="title"/>
          </p:nvPr>
        </p:nvSpPr>
        <p:spPr>
          <a:xfrm>
            <a:off x="0" y="0"/>
            <a:ext cx="9144000" cy="1143000"/>
          </a:xfrm>
          <a:noFill/>
          <a:ln/>
        </p:spPr>
        <p:txBody>
          <a:bodyPr anchor="ctr"/>
          <a:lstStyle/>
          <a:p>
            <a:r>
              <a:rPr lang="nl-NL"/>
              <a:t>The Inhibition of Cholesterol Ester Transfer Protein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jdelijke aanduiding voor dianummer 1"/>
          <p:cNvSpPr>
            <a:spLocks noGrp="1"/>
          </p:cNvSpPr>
          <p:nvPr>
            <p:ph type="sldNum" sz="quarter" idx="10"/>
          </p:nvPr>
        </p:nvSpPr>
        <p:spPr/>
        <p:txBody>
          <a:bodyPr/>
          <a:lstStyle/>
          <a:p>
            <a:fld id="{A0E4CCD9-C5BF-4FA4-A383-D4DDB44D1404}" type="slidenum">
              <a:rPr lang="en-US"/>
              <a:pPr/>
              <a:t>31</a:t>
            </a:fld>
            <a:endParaRPr lang="en-US"/>
          </a:p>
        </p:txBody>
      </p:sp>
      <p:sp>
        <p:nvSpPr>
          <p:cNvPr id="1747970" name="Text Box 2"/>
          <p:cNvSpPr txBox="1">
            <a:spLocks noChangeArrowheads="1"/>
          </p:cNvSpPr>
          <p:nvPr/>
        </p:nvSpPr>
        <p:spPr bwMode="auto">
          <a:xfrm>
            <a:off x="471488" y="5753100"/>
            <a:ext cx="8291512" cy="550863"/>
          </a:xfrm>
          <a:prstGeom prst="rect">
            <a:avLst/>
          </a:prstGeom>
          <a:noFill/>
          <a:ln w="9525">
            <a:noFill/>
            <a:miter lim="800000"/>
            <a:headEnd/>
            <a:tailEnd/>
          </a:ln>
        </p:spPr>
        <p:txBody>
          <a:bodyPr/>
          <a:lstStyle/>
          <a:p>
            <a:r>
              <a:rPr lang="en-US" sz="1400">
                <a:solidFill>
                  <a:schemeClr val="tx1"/>
                </a:solidFill>
                <a:latin typeface="Verdana" pitchFamily="34" charset="0"/>
              </a:rPr>
              <a:t>CETP quintile         1	    2	      3	        4	          5</a:t>
            </a:r>
          </a:p>
        </p:txBody>
      </p:sp>
      <p:sp>
        <p:nvSpPr>
          <p:cNvPr id="1747971" name="Text Box 3"/>
          <p:cNvSpPr txBox="1">
            <a:spLocks noChangeArrowheads="1"/>
          </p:cNvSpPr>
          <p:nvPr/>
        </p:nvSpPr>
        <p:spPr bwMode="auto">
          <a:xfrm rot="16200000">
            <a:off x="-469900" y="3292475"/>
            <a:ext cx="3886200" cy="463550"/>
          </a:xfrm>
          <a:prstGeom prst="rect">
            <a:avLst/>
          </a:prstGeom>
          <a:noFill/>
          <a:ln w="9525">
            <a:noFill/>
            <a:miter lim="800000"/>
            <a:headEnd/>
            <a:tailEnd/>
          </a:ln>
        </p:spPr>
        <p:txBody>
          <a:bodyPr/>
          <a:lstStyle/>
          <a:p>
            <a:pPr algn="ctr"/>
            <a:r>
              <a:rPr lang="nl-NL" sz="1800">
                <a:solidFill>
                  <a:schemeClr val="tx1"/>
                </a:solidFill>
                <a:latin typeface="Verdana" pitchFamily="34" charset="0"/>
              </a:rPr>
              <a:t>Odds ratio for future CAD</a:t>
            </a:r>
          </a:p>
        </p:txBody>
      </p:sp>
      <p:sp>
        <p:nvSpPr>
          <p:cNvPr id="1747972" name="Line 4"/>
          <p:cNvSpPr>
            <a:spLocks noChangeShapeType="1"/>
          </p:cNvSpPr>
          <p:nvPr/>
        </p:nvSpPr>
        <p:spPr bwMode="auto">
          <a:xfrm>
            <a:off x="2159000" y="1435100"/>
            <a:ext cx="1588" cy="4141788"/>
          </a:xfrm>
          <a:prstGeom prst="line">
            <a:avLst/>
          </a:prstGeom>
          <a:noFill/>
          <a:ln w="19050">
            <a:solidFill>
              <a:schemeClr val="tx1"/>
            </a:solidFill>
            <a:round/>
            <a:headEnd/>
            <a:tailEnd/>
          </a:ln>
        </p:spPr>
        <p:txBody>
          <a:bodyPr/>
          <a:lstStyle/>
          <a:p>
            <a:endParaRPr lang="nl-NL"/>
          </a:p>
        </p:txBody>
      </p:sp>
      <p:sp>
        <p:nvSpPr>
          <p:cNvPr id="1747973" name="Line 5"/>
          <p:cNvSpPr>
            <a:spLocks noChangeShapeType="1"/>
          </p:cNvSpPr>
          <p:nvPr/>
        </p:nvSpPr>
        <p:spPr bwMode="auto">
          <a:xfrm>
            <a:off x="2103438" y="5588000"/>
            <a:ext cx="111125" cy="0"/>
          </a:xfrm>
          <a:prstGeom prst="line">
            <a:avLst/>
          </a:prstGeom>
          <a:noFill/>
          <a:ln w="19050">
            <a:solidFill>
              <a:schemeClr val="bg1"/>
            </a:solidFill>
            <a:round/>
            <a:headEnd/>
            <a:tailEnd/>
          </a:ln>
        </p:spPr>
        <p:txBody>
          <a:bodyPr/>
          <a:lstStyle/>
          <a:p>
            <a:endParaRPr lang="nl-NL"/>
          </a:p>
        </p:txBody>
      </p:sp>
      <p:sp>
        <p:nvSpPr>
          <p:cNvPr id="1747974" name="Line 6"/>
          <p:cNvSpPr>
            <a:spLocks noChangeShapeType="1"/>
          </p:cNvSpPr>
          <p:nvPr/>
        </p:nvSpPr>
        <p:spPr bwMode="auto">
          <a:xfrm>
            <a:off x="2103438" y="4548188"/>
            <a:ext cx="111125" cy="1587"/>
          </a:xfrm>
          <a:prstGeom prst="line">
            <a:avLst/>
          </a:prstGeom>
          <a:noFill/>
          <a:ln w="19050">
            <a:solidFill>
              <a:schemeClr val="bg1"/>
            </a:solidFill>
            <a:round/>
            <a:headEnd/>
            <a:tailEnd/>
          </a:ln>
        </p:spPr>
        <p:txBody>
          <a:bodyPr/>
          <a:lstStyle/>
          <a:p>
            <a:endParaRPr lang="nl-NL"/>
          </a:p>
        </p:txBody>
      </p:sp>
      <p:sp>
        <p:nvSpPr>
          <p:cNvPr id="1747975" name="Line 7"/>
          <p:cNvSpPr>
            <a:spLocks noChangeShapeType="1"/>
          </p:cNvSpPr>
          <p:nvPr/>
        </p:nvSpPr>
        <p:spPr bwMode="auto">
          <a:xfrm>
            <a:off x="2103438" y="3506788"/>
            <a:ext cx="111125" cy="0"/>
          </a:xfrm>
          <a:prstGeom prst="line">
            <a:avLst/>
          </a:prstGeom>
          <a:noFill/>
          <a:ln w="19050">
            <a:solidFill>
              <a:schemeClr val="bg1"/>
            </a:solidFill>
            <a:round/>
            <a:headEnd/>
            <a:tailEnd/>
          </a:ln>
        </p:spPr>
        <p:txBody>
          <a:bodyPr/>
          <a:lstStyle/>
          <a:p>
            <a:endParaRPr lang="nl-NL"/>
          </a:p>
        </p:txBody>
      </p:sp>
      <p:sp>
        <p:nvSpPr>
          <p:cNvPr id="1747976" name="Line 8"/>
          <p:cNvSpPr>
            <a:spLocks noChangeShapeType="1"/>
          </p:cNvSpPr>
          <p:nvPr/>
        </p:nvSpPr>
        <p:spPr bwMode="auto">
          <a:xfrm>
            <a:off x="2103438" y="2476500"/>
            <a:ext cx="111125" cy="1588"/>
          </a:xfrm>
          <a:prstGeom prst="line">
            <a:avLst/>
          </a:prstGeom>
          <a:noFill/>
          <a:ln w="19050">
            <a:solidFill>
              <a:schemeClr val="bg1"/>
            </a:solidFill>
            <a:round/>
            <a:headEnd/>
            <a:tailEnd/>
          </a:ln>
        </p:spPr>
        <p:txBody>
          <a:bodyPr/>
          <a:lstStyle/>
          <a:p>
            <a:endParaRPr lang="nl-NL"/>
          </a:p>
        </p:txBody>
      </p:sp>
      <p:sp>
        <p:nvSpPr>
          <p:cNvPr id="1747977" name="Line 9"/>
          <p:cNvSpPr>
            <a:spLocks noChangeShapeType="1"/>
          </p:cNvSpPr>
          <p:nvPr/>
        </p:nvSpPr>
        <p:spPr bwMode="auto">
          <a:xfrm>
            <a:off x="2103438" y="1435100"/>
            <a:ext cx="111125" cy="1588"/>
          </a:xfrm>
          <a:prstGeom prst="line">
            <a:avLst/>
          </a:prstGeom>
          <a:noFill/>
          <a:ln w="19050">
            <a:solidFill>
              <a:schemeClr val="bg1"/>
            </a:solidFill>
            <a:round/>
            <a:headEnd/>
            <a:tailEnd/>
          </a:ln>
        </p:spPr>
        <p:txBody>
          <a:bodyPr/>
          <a:lstStyle/>
          <a:p>
            <a:endParaRPr lang="nl-NL"/>
          </a:p>
        </p:txBody>
      </p:sp>
      <p:sp>
        <p:nvSpPr>
          <p:cNvPr id="1747978" name="Line 10"/>
          <p:cNvSpPr>
            <a:spLocks noChangeShapeType="1"/>
          </p:cNvSpPr>
          <p:nvPr/>
        </p:nvSpPr>
        <p:spPr bwMode="auto">
          <a:xfrm>
            <a:off x="2159000" y="5576888"/>
            <a:ext cx="4865688" cy="0"/>
          </a:xfrm>
          <a:prstGeom prst="line">
            <a:avLst/>
          </a:prstGeom>
          <a:noFill/>
          <a:ln w="19050">
            <a:solidFill>
              <a:schemeClr val="tx1"/>
            </a:solidFill>
            <a:round/>
            <a:headEnd/>
            <a:tailEnd/>
          </a:ln>
        </p:spPr>
        <p:txBody>
          <a:bodyPr/>
          <a:lstStyle/>
          <a:p>
            <a:endParaRPr lang="nl-NL"/>
          </a:p>
        </p:txBody>
      </p:sp>
      <p:sp>
        <p:nvSpPr>
          <p:cNvPr id="1747979" name="Line 11"/>
          <p:cNvSpPr>
            <a:spLocks noChangeShapeType="1"/>
          </p:cNvSpPr>
          <p:nvPr/>
        </p:nvSpPr>
        <p:spPr bwMode="auto">
          <a:xfrm>
            <a:off x="2339975" y="4535488"/>
            <a:ext cx="1588" cy="12700"/>
          </a:xfrm>
          <a:prstGeom prst="line">
            <a:avLst/>
          </a:prstGeom>
          <a:noFill/>
          <a:ln w="31750">
            <a:solidFill>
              <a:srgbClr val="000000"/>
            </a:solidFill>
            <a:round/>
            <a:headEnd/>
            <a:tailEnd/>
          </a:ln>
        </p:spPr>
        <p:txBody>
          <a:bodyPr/>
          <a:lstStyle/>
          <a:p>
            <a:endParaRPr lang="nl-NL"/>
          </a:p>
        </p:txBody>
      </p:sp>
      <p:sp>
        <p:nvSpPr>
          <p:cNvPr id="1747980" name="Rectangle 12"/>
          <p:cNvSpPr>
            <a:spLocks noChangeArrowheads="1"/>
          </p:cNvSpPr>
          <p:nvPr/>
        </p:nvSpPr>
        <p:spPr bwMode="auto">
          <a:xfrm>
            <a:off x="2270125" y="4535488"/>
            <a:ext cx="123825" cy="1587"/>
          </a:xfrm>
          <a:prstGeom prst="rect">
            <a:avLst/>
          </a:prstGeom>
          <a:solidFill>
            <a:srgbClr val="000000"/>
          </a:solidFill>
          <a:ln w="0">
            <a:solidFill>
              <a:srgbClr val="000000"/>
            </a:solidFill>
            <a:miter lim="800000"/>
            <a:headEnd/>
            <a:tailEnd/>
          </a:ln>
        </p:spPr>
        <p:txBody>
          <a:bodyPr/>
          <a:lstStyle/>
          <a:p>
            <a:endParaRPr lang="nl-NL"/>
          </a:p>
        </p:txBody>
      </p:sp>
      <p:sp>
        <p:nvSpPr>
          <p:cNvPr id="1747981" name="Line 13"/>
          <p:cNvSpPr>
            <a:spLocks noChangeShapeType="1"/>
          </p:cNvSpPr>
          <p:nvPr/>
        </p:nvSpPr>
        <p:spPr bwMode="auto">
          <a:xfrm>
            <a:off x="2687638" y="4535488"/>
            <a:ext cx="1587" cy="12700"/>
          </a:xfrm>
          <a:prstGeom prst="line">
            <a:avLst/>
          </a:prstGeom>
          <a:noFill/>
          <a:ln w="31750">
            <a:solidFill>
              <a:srgbClr val="000000"/>
            </a:solidFill>
            <a:round/>
            <a:headEnd/>
            <a:tailEnd/>
          </a:ln>
        </p:spPr>
        <p:txBody>
          <a:bodyPr/>
          <a:lstStyle/>
          <a:p>
            <a:endParaRPr lang="nl-NL"/>
          </a:p>
        </p:txBody>
      </p:sp>
      <p:sp>
        <p:nvSpPr>
          <p:cNvPr id="1747982" name="Rectangle 14"/>
          <p:cNvSpPr>
            <a:spLocks noChangeArrowheads="1"/>
          </p:cNvSpPr>
          <p:nvPr/>
        </p:nvSpPr>
        <p:spPr bwMode="auto">
          <a:xfrm>
            <a:off x="2617788" y="4535488"/>
            <a:ext cx="125412" cy="1587"/>
          </a:xfrm>
          <a:prstGeom prst="rect">
            <a:avLst/>
          </a:prstGeom>
          <a:solidFill>
            <a:srgbClr val="000000"/>
          </a:solidFill>
          <a:ln w="0">
            <a:solidFill>
              <a:srgbClr val="000000"/>
            </a:solidFill>
            <a:miter lim="800000"/>
            <a:headEnd/>
            <a:tailEnd/>
          </a:ln>
        </p:spPr>
        <p:txBody>
          <a:bodyPr/>
          <a:lstStyle/>
          <a:p>
            <a:endParaRPr lang="nl-NL"/>
          </a:p>
        </p:txBody>
      </p:sp>
      <p:sp>
        <p:nvSpPr>
          <p:cNvPr id="1747983" name="Line 15"/>
          <p:cNvSpPr>
            <a:spLocks noChangeShapeType="1"/>
          </p:cNvSpPr>
          <p:nvPr/>
        </p:nvSpPr>
        <p:spPr bwMode="auto">
          <a:xfrm>
            <a:off x="3381375" y="3729038"/>
            <a:ext cx="1588" cy="1417637"/>
          </a:xfrm>
          <a:prstGeom prst="line">
            <a:avLst/>
          </a:prstGeom>
          <a:noFill/>
          <a:ln w="19050">
            <a:solidFill>
              <a:schemeClr val="tx1"/>
            </a:solidFill>
            <a:round/>
            <a:headEnd/>
            <a:tailEnd/>
          </a:ln>
        </p:spPr>
        <p:txBody>
          <a:bodyPr/>
          <a:lstStyle/>
          <a:p>
            <a:endParaRPr lang="nl-NL"/>
          </a:p>
        </p:txBody>
      </p:sp>
      <p:sp>
        <p:nvSpPr>
          <p:cNvPr id="1747984" name="Rectangle 16"/>
          <p:cNvSpPr>
            <a:spLocks noChangeArrowheads="1"/>
          </p:cNvSpPr>
          <p:nvPr/>
        </p:nvSpPr>
        <p:spPr bwMode="auto">
          <a:xfrm>
            <a:off x="3313113" y="4659313"/>
            <a:ext cx="123825" cy="14287"/>
          </a:xfrm>
          <a:prstGeom prst="rect">
            <a:avLst/>
          </a:prstGeom>
          <a:solidFill>
            <a:srgbClr val="000000"/>
          </a:solidFill>
          <a:ln w="0">
            <a:solidFill>
              <a:srgbClr val="000000"/>
            </a:solidFill>
            <a:miter lim="800000"/>
            <a:headEnd/>
            <a:tailEnd/>
          </a:ln>
        </p:spPr>
        <p:txBody>
          <a:bodyPr/>
          <a:lstStyle/>
          <a:p>
            <a:endParaRPr lang="nl-NL"/>
          </a:p>
        </p:txBody>
      </p:sp>
      <p:sp>
        <p:nvSpPr>
          <p:cNvPr id="1747985" name="Line 17"/>
          <p:cNvSpPr>
            <a:spLocks noChangeShapeType="1"/>
          </p:cNvSpPr>
          <p:nvPr/>
        </p:nvSpPr>
        <p:spPr bwMode="auto">
          <a:xfrm>
            <a:off x="3730625" y="2811463"/>
            <a:ext cx="0" cy="1889125"/>
          </a:xfrm>
          <a:prstGeom prst="line">
            <a:avLst/>
          </a:prstGeom>
          <a:noFill/>
          <a:ln w="19050">
            <a:solidFill>
              <a:schemeClr val="tx1"/>
            </a:solidFill>
            <a:round/>
            <a:headEnd/>
            <a:tailEnd/>
          </a:ln>
        </p:spPr>
        <p:txBody>
          <a:bodyPr/>
          <a:lstStyle/>
          <a:p>
            <a:endParaRPr lang="nl-NL"/>
          </a:p>
        </p:txBody>
      </p:sp>
      <p:sp>
        <p:nvSpPr>
          <p:cNvPr id="1747986" name="Rectangle 18"/>
          <p:cNvSpPr>
            <a:spLocks noChangeArrowheads="1"/>
          </p:cNvSpPr>
          <p:nvPr/>
        </p:nvSpPr>
        <p:spPr bwMode="auto">
          <a:xfrm>
            <a:off x="3660775" y="4019550"/>
            <a:ext cx="123825" cy="1588"/>
          </a:xfrm>
          <a:prstGeom prst="rect">
            <a:avLst/>
          </a:prstGeom>
          <a:solidFill>
            <a:srgbClr val="000000"/>
          </a:solidFill>
          <a:ln w="0">
            <a:solidFill>
              <a:srgbClr val="000000"/>
            </a:solidFill>
            <a:miter lim="800000"/>
            <a:headEnd/>
            <a:tailEnd/>
          </a:ln>
        </p:spPr>
        <p:txBody>
          <a:bodyPr/>
          <a:lstStyle/>
          <a:p>
            <a:endParaRPr lang="nl-NL"/>
          </a:p>
        </p:txBody>
      </p:sp>
      <p:sp>
        <p:nvSpPr>
          <p:cNvPr id="1747987" name="Line 19"/>
          <p:cNvSpPr>
            <a:spLocks noChangeShapeType="1"/>
          </p:cNvSpPr>
          <p:nvPr/>
        </p:nvSpPr>
        <p:spPr bwMode="auto">
          <a:xfrm>
            <a:off x="4424363" y="3729038"/>
            <a:ext cx="1587" cy="1374775"/>
          </a:xfrm>
          <a:prstGeom prst="line">
            <a:avLst/>
          </a:prstGeom>
          <a:noFill/>
          <a:ln w="19050">
            <a:solidFill>
              <a:schemeClr val="tx1"/>
            </a:solidFill>
            <a:round/>
            <a:headEnd/>
            <a:tailEnd/>
          </a:ln>
        </p:spPr>
        <p:txBody>
          <a:bodyPr/>
          <a:lstStyle/>
          <a:p>
            <a:endParaRPr lang="nl-NL"/>
          </a:p>
        </p:txBody>
      </p:sp>
      <p:sp>
        <p:nvSpPr>
          <p:cNvPr id="1747988" name="Rectangle 20"/>
          <p:cNvSpPr>
            <a:spLocks noChangeArrowheads="1"/>
          </p:cNvSpPr>
          <p:nvPr/>
        </p:nvSpPr>
        <p:spPr bwMode="auto">
          <a:xfrm>
            <a:off x="4356100" y="4632325"/>
            <a:ext cx="125413" cy="12700"/>
          </a:xfrm>
          <a:prstGeom prst="rect">
            <a:avLst/>
          </a:prstGeom>
          <a:solidFill>
            <a:srgbClr val="000000"/>
          </a:solidFill>
          <a:ln w="0">
            <a:solidFill>
              <a:srgbClr val="000000"/>
            </a:solidFill>
            <a:miter lim="800000"/>
            <a:headEnd/>
            <a:tailEnd/>
          </a:ln>
        </p:spPr>
        <p:txBody>
          <a:bodyPr/>
          <a:lstStyle/>
          <a:p>
            <a:endParaRPr lang="nl-NL"/>
          </a:p>
        </p:txBody>
      </p:sp>
      <p:sp>
        <p:nvSpPr>
          <p:cNvPr id="1747989" name="Line 21"/>
          <p:cNvSpPr>
            <a:spLocks noChangeShapeType="1"/>
          </p:cNvSpPr>
          <p:nvPr/>
        </p:nvSpPr>
        <p:spPr bwMode="auto">
          <a:xfrm flipH="1">
            <a:off x="4773613" y="2743200"/>
            <a:ext cx="26987" cy="1957388"/>
          </a:xfrm>
          <a:prstGeom prst="line">
            <a:avLst/>
          </a:prstGeom>
          <a:noFill/>
          <a:ln w="19050">
            <a:solidFill>
              <a:schemeClr val="tx1"/>
            </a:solidFill>
            <a:round/>
            <a:headEnd/>
            <a:tailEnd/>
          </a:ln>
        </p:spPr>
        <p:txBody>
          <a:bodyPr/>
          <a:lstStyle/>
          <a:p>
            <a:endParaRPr lang="nl-NL"/>
          </a:p>
        </p:txBody>
      </p:sp>
      <p:sp>
        <p:nvSpPr>
          <p:cNvPr id="1747990" name="Rectangle 22"/>
          <p:cNvSpPr>
            <a:spLocks noChangeArrowheads="1"/>
          </p:cNvSpPr>
          <p:nvPr/>
        </p:nvSpPr>
        <p:spPr bwMode="auto">
          <a:xfrm>
            <a:off x="4703763" y="4005263"/>
            <a:ext cx="123825" cy="1587"/>
          </a:xfrm>
          <a:prstGeom prst="rect">
            <a:avLst/>
          </a:prstGeom>
          <a:solidFill>
            <a:srgbClr val="000000"/>
          </a:solidFill>
          <a:ln w="0">
            <a:solidFill>
              <a:srgbClr val="000000"/>
            </a:solidFill>
            <a:miter lim="800000"/>
            <a:headEnd/>
            <a:tailEnd/>
          </a:ln>
        </p:spPr>
        <p:txBody>
          <a:bodyPr/>
          <a:lstStyle/>
          <a:p>
            <a:endParaRPr lang="nl-NL"/>
          </a:p>
        </p:txBody>
      </p:sp>
      <p:sp>
        <p:nvSpPr>
          <p:cNvPr id="1747991" name="Line 23"/>
          <p:cNvSpPr>
            <a:spLocks noChangeShapeType="1"/>
          </p:cNvSpPr>
          <p:nvPr/>
        </p:nvSpPr>
        <p:spPr bwMode="auto">
          <a:xfrm>
            <a:off x="5467350" y="3770313"/>
            <a:ext cx="1588" cy="1376362"/>
          </a:xfrm>
          <a:prstGeom prst="line">
            <a:avLst/>
          </a:prstGeom>
          <a:noFill/>
          <a:ln w="19050">
            <a:solidFill>
              <a:schemeClr val="tx1"/>
            </a:solidFill>
            <a:round/>
            <a:headEnd/>
            <a:tailEnd/>
          </a:ln>
        </p:spPr>
        <p:txBody>
          <a:bodyPr/>
          <a:lstStyle/>
          <a:p>
            <a:endParaRPr lang="nl-NL"/>
          </a:p>
        </p:txBody>
      </p:sp>
      <p:sp>
        <p:nvSpPr>
          <p:cNvPr id="1747992" name="Rectangle 24"/>
          <p:cNvSpPr>
            <a:spLocks noChangeArrowheads="1"/>
          </p:cNvSpPr>
          <p:nvPr/>
        </p:nvSpPr>
        <p:spPr bwMode="auto">
          <a:xfrm>
            <a:off x="5397500" y="4700588"/>
            <a:ext cx="125413" cy="1587"/>
          </a:xfrm>
          <a:prstGeom prst="rect">
            <a:avLst/>
          </a:prstGeom>
          <a:solidFill>
            <a:srgbClr val="000000"/>
          </a:solidFill>
          <a:ln w="0">
            <a:solidFill>
              <a:srgbClr val="000000"/>
            </a:solidFill>
            <a:miter lim="800000"/>
            <a:headEnd/>
            <a:tailEnd/>
          </a:ln>
        </p:spPr>
        <p:txBody>
          <a:bodyPr/>
          <a:lstStyle/>
          <a:p>
            <a:endParaRPr lang="nl-NL"/>
          </a:p>
        </p:txBody>
      </p:sp>
      <p:sp>
        <p:nvSpPr>
          <p:cNvPr id="1747993" name="Line 25"/>
          <p:cNvSpPr>
            <a:spLocks noChangeShapeType="1"/>
          </p:cNvSpPr>
          <p:nvPr/>
        </p:nvSpPr>
        <p:spPr bwMode="auto">
          <a:xfrm>
            <a:off x="5815013" y="2144713"/>
            <a:ext cx="1587" cy="2376487"/>
          </a:xfrm>
          <a:prstGeom prst="line">
            <a:avLst/>
          </a:prstGeom>
          <a:noFill/>
          <a:ln w="19050">
            <a:solidFill>
              <a:schemeClr val="tx1"/>
            </a:solidFill>
            <a:round/>
            <a:headEnd/>
            <a:tailEnd/>
          </a:ln>
        </p:spPr>
        <p:txBody>
          <a:bodyPr/>
          <a:lstStyle/>
          <a:p>
            <a:endParaRPr lang="nl-NL"/>
          </a:p>
        </p:txBody>
      </p:sp>
      <p:sp>
        <p:nvSpPr>
          <p:cNvPr id="1747994" name="Rectangle 26"/>
          <p:cNvSpPr>
            <a:spLocks noChangeArrowheads="1"/>
          </p:cNvSpPr>
          <p:nvPr/>
        </p:nvSpPr>
        <p:spPr bwMode="auto">
          <a:xfrm>
            <a:off x="5745163" y="3659188"/>
            <a:ext cx="125412" cy="14287"/>
          </a:xfrm>
          <a:prstGeom prst="rect">
            <a:avLst/>
          </a:prstGeom>
          <a:solidFill>
            <a:srgbClr val="000000"/>
          </a:solidFill>
          <a:ln w="0">
            <a:solidFill>
              <a:srgbClr val="000000"/>
            </a:solidFill>
            <a:miter lim="800000"/>
            <a:headEnd/>
            <a:tailEnd/>
          </a:ln>
        </p:spPr>
        <p:txBody>
          <a:bodyPr/>
          <a:lstStyle/>
          <a:p>
            <a:endParaRPr lang="nl-NL"/>
          </a:p>
        </p:txBody>
      </p:sp>
      <p:sp>
        <p:nvSpPr>
          <p:cNvPr id="1747995" name="Line 27"/>
          <p:cNvSpPr>
            <a:spLocks noChangeShapeType="1"/>
          </p:cNvSpPr>
          <p:nvPr/>
        </p:nvSpPr>
        <p:spPr bwMode="auto">
          <a:xfrm>
            <a:off x="6477000" y="3886200"/>
            <a:ext cx="1588" cy="1319213"/>
          </a:xfrm>
          <a:prstGeom prst="line">
            <a:avLst/>
          </a:prstGeom>
          <a:noFill/>
          <a:ln w="19050">
            <a:solidFill>
              <a:schemeClr val="tx1"/>
            </a:solidFill>
            <a:round/>
            <a:headEnd/>
            <a:tailEnd/>
          </a:ln>
        </p:spPr>
        <p:txBody>
          <a:bodyPr/>
          <a:lstStyle/>
          <a:p>
            <a:endParaRPr lang="nl-NL"/>
          </a:p>
        </p:txBody>
      </p:sp>
      <p:sp>
        <p:nvSpPr>
          <p:cNvPr id="1747996" name="Rectangle 28"/>
          <p:cNvSpPr>
            <a:spLocks noChangeArrowheads="1"/>
          </p:cNvSpPr>
          <p:nvPr/>
        </p:nvSpPr>
        <p:spPr bwMode="auto">
          <a:xfrm>
            <a:off x="6440488" y="4799013"/>
            <a:ext cx="125412" cy="14287"/>
          </a:xfrm>
          <a:prstGeom prst="rect">
            <a:avLst/>
          </a:prstGeom>
          <a:solidFill>
            <a:srgbClr val="000000"/>
          </a:solidFill>
          <a:ln w="0">
            <a:solidFill>
              <a:srgbClr val="000000"/>
            </a:solidFill>
            <a:miter lim="800000"/>
            <a:headEnd/>
            <a:tailEnd/>
          </a:ln>
        </p:spPr>
        <p:txBody>
          <a:bodyPr/>
          <a:lstStyle/>
          <a:p>
            <a:endParaRPr lang="nl-NL"/>
          </a:p>
        </p:txBody>
      </p:sp>
      <p:sp>
        <p:nvSpPr>
          <p:cNvPr id="1747997" name="Line 29"/>
          <p:cNvSpPr>
            <a:spLocks noChangeShapeType="1"/>
          </p:cNvSpPr>
          <p:nvPr/>
        </p:nvSpPr>
        <p:spPr bwMode="auto">
          <a:xfrm>
            <a:off x="6858000" y="2157413"/>
            <a:ext cx="0" cy="2320925"/>
          </a:xfrm>
          <a:prstGeom prst="line">
            <a:avLst/>
          </a:prstGeom>
          <a:noFill/>
          <a:ln w="19050">
            <a:solidFill>
              <a:schemeClr val="tx1"/>
            </a:solidFill>
            <a:round/>
            <a:headEnd/>
            <a:tailEnd/>
          </a:ln>
        </p:spPr>
        <p:txBody>
          <a:bodyPr/>
          <a:lstStyle/>
          <a:p>
            <a:endParaRPr lang="nl-NL"/>
          </a:p>
        </p:txBody>
      </p:sp>
      <p:sp>
        <p:nvSpPr>
          <p:cNvPr id="1747998" name="Rectangle 30"/>
          <p:cNvSpPr>
            <a:spLocks noChangeArrowheads="1"/>
          </p:cNvSpPr>
          <p:nvPr/>
        </p:nvSpPr>
        <p:spPr bwMode="auto">
          <a:xfrm>
            <a:off x="6788150" y="3632200"/>
            <a:ext cx="123825" cy="1588"/>
          </a:xfrm>
          <a:prstGeom prst="rect">
            <a:avLst/>
          </a:prstGeom>
          <a:solidFill>
            <a:srgbClr val="000000"/>
          </a:solidFill>
          <a:ln w="0">
            <a:solidFill>
              <a:srgbClr val="000000"/>
            </a:solidFill>
            <a:miter lim="800000"/>
            <a:headEnd/>
            <a:tailEnd/>
          </a:ln>
        </p:spPr>
        <p:txBody>
          <a:bodyPr/>
          <a:lstStyle/>
          <a:p>
            <a:endParaRPr lang="nl-NL"/>
          </a:p>
        </p:txBody>
      </p:sp>
      <p:sp>
        <p:nvSpPr>
          <p:cNvPr id="1747999" name="Rectangle 31"/>
          <p:cNvSpPr>
            <a:spLocks noChangeArrowheads="1"/>
          </p:cNvSpPr>
          <p:nvPr/>
        </p:nvSpPr>
        <p:spPr bwMode="auto">
          <a:xfrm>
            <a:off x="4673600" y="3910013"/>
            <a:ext cx="180975" cy="180975"/>
          </a:xfrm>
          <a:prstGeom prst="rect">
            <a:avLst/>
          </a:prstGeom>
          <a:solidFill>
            <a:srgbClr val="F7E400"/>
          </a:solidFill>
          <a:ln w="15875">
            <a:solidFill>
              <a:srgbClr val="F7E400"/>
            </a:solidFill>
            <a:miter lim="800000"/>
            <a:headEnd/>
            <a:tailEnd/>
          </a:ln>
        </p:spPr>
        <p:txBody>
          <a:bodyPr/>
          <a:lstStyle/>
          <a:p>
            <a:endParaRPr lang="nl-NL"/>
          </a:p>
        </p:txBody>
      </p:sp>
      <p:sp>
        <p:nvSpPr>
          <p:cNvPr id="1748000" name="Rectangle 32"/>
          <p:cNvSpPr>
            <a:spLocks noChangeArrowheads="1"/>
          </p:cNvSpPr>
          <p:nvPr/>
        </p:nvSpPr>
        <p:spPr bwMode="auto">
          <a:xfrm>
            <a:off x="3632200" y="3937000"/>
            <a:ext cx="180975" cy="180975"/>
          </a:xfrm>
          <a:prstGeom prst="rect">
            <a:avLst/>
          </a:prstGeom>
          <a:solidFill>
            <a:srgbClr val="F7E400"/>
          </a:solidFill>
          <a:ln w="15875">
            <a:solidFill>
              <a:srgbClr val="F7E400"/>
            </a:solidFill>
            <a:miter lim="800000"/>
            <a:headEnd/>
            <a:tailEnd/>
          </a:ln>
        </p:spPr>
        <p:txBody>
          <a:bodyPr/>
          <a:lstStyle/>
          <a:p>
            <a:endParaRPr lang="nl-NL"/>
          </a:p>
        </p:txBody>
      </p:sp>
      <p:sp>
        <p:nvSpPr>
          <p:cNvPr id="1748001" name="Rectangle 33"/>
          <p:cNvSpPr>
            <a:spLocks noChangeArrowheads="1"/>
          </p:cNvSpPr>
          <p:nvPr/>
        </p:nvSpPr>
        <p:spPr bwMode="auto">
          <a:xfrm>
            <a:off x="5716588" y="3589338"/>
            <a:ext cx="180975" cy="180975"/>
          </a:xfrm>
          <a:prstGeom prst="rect">
            <a:avLst/>
          </a:prstGeom>
          <a:solidFill>
            <a:srgbClr val="F7E400"/>
          </a:solidFill>
          <a:ln w="15875">
            <a:solidFill>
              <a:srgbClr val="F7E400"/>
            </a:solidFill>
            <a:miter lim="800000"/>
            <a:headEnd/>
            <a:tailEnd/>
          </a:ln>
        </p:spPr>
        <p:txBody>
          <a:bodyPr/>
          <a:lstStyle/>
          <a:p>
            <a:endParaRPr lang="nl-NL"/>
          </a:p>
        </p:txBody>
      </p:sp>
      <p:sp>
        <p:nvSpPr>
          <p:cNvPr id="1748002" name="Rectangle 34"/>
          <p:cNvSpPr>
            <a:spLocks noChangeArrowheads="1"/>
          </p:cNvSpPr>
          <p:nvPr/>
        </p:nvSpPr>
        <p:spPr bwMode="auto">
          <a:xfrm>
            <a:off x="6761163" y="3548063"/>
            <a:ext cx="179387" cy="180975"/>
          </a:xfrm>
          <a:prstGeom prst="rect">
            <a:avLst/>
          </a:prstGeom>
          <a:solidFill>
            <a:srgbClr val="F7E400"/>
          </a:solidFill>
          <a:ln w="15875">
            <a:solidFill>
              <a:srgbClr val="F7E400"/>
            </a:solidFill>
            <a:miter lim="800000"/>
            <a:headEnd/>
            <a:tailEnd/>
          </a:ln>
        </p:spPr>
        <p:txBody>
          <a:bodyPr/>
          <a:lstStyle/>
          <a:p>
            <a:endParaRPr lang="nl-NL"/>
          </a:p>
        </p:txBody>
      </p:sp>
      <p:sp>
        <p:nvSpPr>
          <p:cNvPr id="1748003" name="Rectangle 35"/>
          <p:cNvSpPr>
            <a:spLocks noChangeArrowheads="1"/>
          </p:cNvSpPr>
          <p:nvPr/>
        </p:nvSpPr>
        <p:spPr bwMode="auto">
          <a:xfrm>
            <a:off x="1849438" y="5465763"/>
            <a:ext cx="144462" cy="244475"/>
          </a:xfrm>
          <a:prstGeom prst="rect">
            <a:avLst/>
          </a:prstGeom>
          <a:noFill/>
          <a:ln w="9525">
            <a:noFill/>
            <a:miter lim="800000"/>
            <a:headEnd/>
            <a:tailEnd/>
          </a:ln>
        </p:spPr>
        <p:txBody>
          <a:bodyPr wrap="none" lIns="0" tIns="0" rIns="0" bIns="0">
            <a:spAutoFit/>
          </a:bodyPr>
          <a:lstStyle/>
          <a:p>
            <a:pPr algn="ctr" eaLnBrk="1" hangingPunct="1"/>
            <a:r>
              <a:rPr lang="en-GB" sz="1600">
                <a:solidFill>
                  <a:schemeClr val="tx1"/>
                </a:solidFill>
                <a:latin typeface="Verdana" pitchFamily="34" charset="0"/>
              </a:rPr>
              <a:t>0</a:t>
            </a:r>
            <a:endParaRPr lang="en-GB" sz="1600">
              <a:solidFill>
                <a:schemeClr val="tx1"/>
              </a:solidFill>
              <a:effectLst>
                <a:outerShdw blurRad="38100" dist="38100" dir="2700000" algn="tl">
                  <a:srgbClr val="000000"/>
                </a:outerShdw>
              </a:effectLst>
              <a:latin typeface="Verdana" pitchFamily="34" charset="0"/>
            </a:endParaRPr>
          </a:p>
        </p:txBody>
      </p:sp>
      <p:sp>
        <p:nvSpPr>
          <p:cNvPr id="1748004" name="Rectangle 36"/>
          <p:cNvSpPr>
            <a:spLocks noChangeArrowheads="1"/>
          </p:cNvSpPr>
          <p:nvPr/>
        </p:nvSpPr>
        <p:spPr bwMode="auto">
          <a:xfrm>
            <a:off x="1849438" y="4437063"/>
            <a:ext cx="144462" cy="244475"/>
          </a:xfrm>
          <a:prstGeom prst="rect">
            <a:avLst/>
          </a:prstGeom>
          <a:noFill/>
          <a:ln w="9525">
            <a:noFill/>
            <a:miter lim="800000"/>
            <a:headEnd/>
            <a:tailEnd/>
          </a:ln>
        </p:spPr>
        <p:txBody>
          <a:bodyPr wrap="none" lIns="0" tIns="0" rIns="0" bIns="0">
            <a:spAutoFit/>
          </a:bodyPr>
          <a:lstStyle/>
          <a:p>
            <a:pPr algn="ctr" eaLnBrk="1" hangingPunct="1"/>
            <a:r>
              <a:rPr lang="en-GB" sz="1600">
                <a:solidFill>
                  <a:schemeClr val="tx1"/>
                </a:solidFill>
                <a:latin typeface="Verdana" pitchFamily="34" charset="0"/>
              </a:rPr>
              <a:t>1</a:t>
            </a:r>
            <a:endParaRPr lang="en-GB" sz="1600">
              <a:solidFill>
                <a:schemeClr val="tx1"/>
              </a:solidFill>
              <a:effectLst>
                <a:outerShdw blurRad="38100" dist="38100" dir="2700000" algn="tl">
                  <a:srgbClr val="000000"/>
                </a:outerShdw>
              </a:effectLst>
              <a:latin typeface="Verdana" pitchFamily="34" charset="0"/>
            </a:endParaRPr>
          </a:p>
        </p:txBody>
      </p:sp>
      <p:sp>
        <p:nvSpPr>
          <p:cNvPr id="1748005" name="Rectangle 37"/>
          <p:cNvSpPr>
            <a:spLocks noChangeArrowheads="1"/>
          </p:cNvSpPr>
          <p:nvPr/>
        </p:nvSpPr>
        <p:spPr bwMode="auto">
          <a:xfrm>
            <a:off x="1849438" y="3395663"/>
            <a:ext cx="144462" cy="244475"/>
          </a:xfrm>
          <a:prstGeom prst="rect">
            <a:avLst/>
          </a:prstGeom>
          <a:noFill/>
          <a:ln w="9525">
            <a:noFill/>
            <a:miter lim="800000"/>
            <a:headEnd/>
            <a:tailEnd/>
          </a:ln>
        </p:spPr>
        <p:txBody>
          <a:bodyPr wrap="none" lIns="0" tIns="0" rIns="0" bIns="0">
            <a:spAutoFit/>
          </a:bodyPr>
          <a:lstStyle/>
          <a:p>
            <a:pPr algn="ctr" eaLnBrk="1" hangingPunct="1"/>
            <a:r>
              <a:rPr lang="en-GB" sz="1600">
                <a:solidFill>
                  <a:schemeClr val="tx1"/>
                </a:solidFill>
                <a:latin typeface="Verdana" pitchFamily="34" charset="0"/>
              </a:rPr>
              <a:t>2</a:t>
            </a:r>
            <a:endParaRPr lang="en-GB" sz="1600">
              <a:solidFill>
                <a:schemeClr val="tx1"/>
              </a:solidFill>
              <a:effectLst>
                <a:outerShdw blurRad="38100" dist="38100" dir="2700000" algn="tl">
                  <a:srgbClr val="000000"/>
                </a:outerShdw>
              </a:effectLst>
              <a:latin typeface="Verdana" pitchFamily="34" charset="0"/>
            </a:endParaRPr>
          </a:p>
        </p:txBody>
      </p:sp>
      <p:sp>
        <p:nvSpPr>
          <p:cNvPr id="1748006" name="Rectangle 38"/>
          <p:cNvSpPr>
            <a:spLocks noChangeArrowheads="1"/>
          </p:cNvSpPr>
          <p:nvPr/>
        </p:nvSpPr>
        <p:spPr bwMode="auto">
          <a:xfrm>
            <a:off x="1849438" y="2366963"/>
            <a:ext cx="144462" cy="244475"/>
          </a:xfrm>
          <a:prstGeom prst="rect">
            <a:avLst/>
          </a:prstGeom>
          <a:noFill/>
          <a:ln w="9525">
            <a:noFill/>
            <a:miter lim="800000"/>
            <a:headEnd/>
            <a:tailEnd/>
          </a:ln>
        </p:spPr>
        <p:txBody>
          <a:bodyPr wrap="none" lIns="0" tIns="0" rIns="0" bIns="0">
            <a:spAutoFit/>
          </a:bodyPr>
          <a:lstStyle/>
          <a:p>
            <a:pPr algn="ctr" eaLnBrk="1" hangingPunct="1"/>
            <a:r>
              <a:rPr lang="en-GB" sz="1600">
                <a:solidFill>
                  <a:schemeClr val="tx1"/>
                </a:solidFill>
                <a:latin typeface="Verdana" pitchFamily="34" charset="0"/>
              </a:rPr>
              <a:t>3</a:t>
            </a:r>
            <a:endParaRPr lang="en-GB" sz="1600">
              <a:solidFill>
                <a:schemeClr val="tx1"/>
              </a:solidFill>
              <a:effectLst>
                <a:outerShdw blurRad="38100" dist="38100" dir="2700000" algn="tl">
                  <a:srgbClr val="000000"/>
                </a:outerShdw>
              </a:effectLst>
              <a:latin typeface="Verdana" pitchFamily="34" charset="0"/>
            </a:endParaRPr>
          </a:p>
        </p:txBody>
      </p:sp>
      <p:sp>
        <p:nvSpPr>
          <p:cNvPr id="1748007" name="Rectangle 39"/>
          <p:cNvSpPr>
            <a:spLocks noChangeArrowheads="1"/>
          </p:cNvSpPr>
          <p:nvPr/>
        </p:nvSpPr>
        <p:spPr bwMode="auto">
          <a:xfrm>
            <a:off x="1849438" y="1323975"/>
            <a:ext cx="144462" cy="244475"/>
          </a:xfrm>
          <a:prstGeom prst="rect">
            <a:avLst/>
          </a:prstGeom>
          <a:noFill/>
          <a:ln w="9525">
            <a:noFill/>
            <a:miter lim="800000"/>
            <a:headEnd/>
            <a:tailEnd/>
          </a:ln>
        </p:spPr>
        <p:txBody>
          <a:bodyPr wrap="none" lIns="0" tIns="0" rIns="0" bIns="0">
            <a:spAutoFit/>
          </a:bodyPr>
          <a:lstStyle/>
          <a:p>
            <a:pPr algn="ctr" eaLnBrk="1" hangingPunct="1"/>
            <a:r>
              <a:rPr lang="en-GB" sz="1600">
                <a:solidFill>
                  <a:schemeClr val="tx1"/>
                </a:solidFill>
                <a:latin typeface="Verdana" pitchFamily="34" charset="0"/>
              </a:rPr>
              <a:t>4</a:t>
            </a:r>
            <a:endParaRPr lang="en-GB" sz="1600">
              <a:solidFill>
                <a:schemeClr val="tx1"/>
              </a:solidFill>
              <a:effectLst>
                <a:outerShdw blurRad="38100" dist="38100" dir="2700000" algn="tl">
                  <a:srgbClr val="000000"/>
                </a:outerShdw>
              </a:effectLst>
              <a:latin typeface="Verdana" pitchFamily="34" charset="0"/>
            </a:endParaRPr>
          </a:p>
        </p:txBody>
      </p:sp>
      <p:sp>
        <p:nvSpPr>
          <p:cNvPr id="1748008" name="Text Box 40"/>
          <p:cNvSpPr txBox="1">
            <a:spLocks noChangeArrowheads="1"/>
          </p:cNvSpPr>
          <p:nvPr/>
        </p:nvSpPr>
        <p:spPr bwMode="auto">
          <a:xfrm>
            <a:off x="7023100" y="3487738"/>
            <a:ext cx="2054225" cy="360362"/>
          </a:xfrm>
          <a:prstGeom prst="rect">
            <a:avLst/>
          </a:prstGeom>
          <a:noFill/>
          <a:ln w="9525">
            <a:noFill/>
            <a:miter lim="800000"/>
            <a:headEnd/>
            <a:tailEnd/>
          </a:ln>
        </p:spPr>
        <p:txBody>
          <a:bodyPr/>
          <a:lstStyle/>
          <a:p>
            <a:r>
              <a:rPr lang="en-US" sz="1600">
                <a:solidFill>
                  <a:schemeClr val="tx1"/>
                </a:solidFill>
                <a:latin typeface="Verdana" pitchFamily="34" charset="0"/>
              </a:rPr>
              <a:t>Trig</a:t>
            </a:r>
            <a:br>
              <a:rPr lang="en-US" sz="1600">
                <a:solidFill>
                  <a:schemeClr val="tx1"/>
                </a:solidFill>
                <a:latin typeface="Verdana" pitchFamily="34" charset="0"/>
              </a:rPr>
            </a:br>
            <a:r>
              <a:rPr lang="en-US" sz="1600">
                <a:solidFill>
                  <a:schemeClr val="tx1"/>
                </a:solidFill>
                <a:latin typeface="Verdana" pitchFamily="34" charset="0"/>
              </a:rPr>
              <a:t>&gt;1.7 mmol/L</a:t>
            </a:r>
          </a:p>
        </p:txBody>
      </p:sp>
      <p:sp>
        <p:nvSpPr>
          <p:cNvPr id="1748009" name="Rectangle 41"/>
          <p:cNvSpPr>
            <a:spLocks noChangeArrowheads="1"/>
          </p:cNvSpPr>
          <p:nvPr/>
        </p:nvSpPr>
        <p:spPr bwMode="auto">
          <a:xfrm>
            <a:off x="5638800" y="6515100"/>
            <a:ext cx="3276600" cy="261938"/>
          </a:xfrm>
          <a:prstGeom prst="rect">
            <a:avLst/>
          </a:prstGeom>
          <a:noFill/>
          <a:ln w="9525" algn="ctr">
            <a:noFill/>
            <a:miter lim="800000"/>
            <a:headEnd/>
            <a:tailEnd/>
          </a:ln>
          <a:effectLst/>
        </p:spPr>
        <p:txBody>
          <a:bodyPr lIns="92075" tIns="46038" rIns="92075" bIns="46038">
            <a:spAutoFit/>
          </a:bodyPr>
          <a:lstStyle/>
          <a:p>
            <a:pPr marL="285750" indent="-285750">
              <a:lnSpc>
                <a:spcPct val="80000"/>
              </a:lnSpc>
              <a:spcBef>
                <a:spcPct val="20000"/>
              </a:spcBef>
              <a:buClr>
                <a:schemeClr val="folHlink"/>
              </a:buClr>
              <a:buSzPct val="75000"/>
              <a:buFont typeface="Monotype Sorts" pitchFamily="2" charset="2"/>
              <a:buNone/>
            </a:pPr>
            <a:r>
              <a:rPr lang="en-US" sz="1400" b="0">
                <a:solidFill>
                  <a:srgbClr val="F7E400"/>
                </a:solidFill>
                <a:latin typeface="Verdana" pitchFamily="34" charset="0"/>
              </a:rPr>
              <a:t>Boekholdt et al. Circulation 2004</a:t>
            </a:r>
          </a:p>
        </p:txBody>
      </p:sp>
      <p:sp>
        <p:nvSpPr>
          <p:cNvPr id="1748010" name="Rectangle 42"/>
          <p:cNvSpPr>
            <a:spLocks noChangeArrowheads="1"/>
          </p:cNvSpPr>
          <p:nvPr/>
        </p:nvSpPr>
        <p:spPr bwMode="auto">
          <a:xfrm>
            <a:off x="685800" y="152400"/>
            <a:ext cx="7772400" cy="1019175"/>
          </a:xfrm>
          <a:prstGeom prst="rect">
            <a:avLst/>
          </a:prstGeom>
          <a:noFill/>
          <a:ln w="9525">
            <a:noFill/>
            <a:miter lim="800000"/>
            <a:headEnd/>
            <a:tailEnd/>
          </a:ln>
          <a:effectLst/>
        </p:spPr>
        <p:txBody>
          <a:bodyPr anchor="ctr"/>
          <a:lstStyle/>
          <a:p>
            <a:pPr algn="ctr" eaLnBrk="1" hangingPunct="1">
              <a:lnSpc>
                <a:spcPct val="90000"/>
              </a:lnSpc>
            </a:pPr>
            <a:r>
              <a:rPr lang="nl-NL" sz="2800" i="1">
                <a:solidFill>
                  <a:schemeClr val="tx2"/>
                </a:solidFill>
                <a:effectLst>
                  <a:outerShdw blurRad="38100" dist="38100" dir="2700000" algn="tl">
                    <a:srgbClr val="000000"/>
                  </a:outerShdw>
                </a:effectLst>
              </a:rPr>
              <a:t>CETP Levels and CAD risk:</a:t>
            </a:r>
          </a:p>
          <a:p>
            <a:pPr algn="ctr" eaLnBrk="1" hangingPunct="1">
              <a:lnSpc>
                <a:spcPct val="90000"/>
              </a:lnSpc>
            </a:pPr>
            <a:r>
              <a:rPr lang="nl-NL" sz="2800" i="1">
                <a:solidFill>
                  <a:schemeClr val="tx2"/>
                </a:solidFill>
                <a:effectLst>
                  <a:outerShdw blurRad="38100" dist="38100" dir="2700000" algn="tl">
                    <a:srgbClr val="000000"/>
                  </a:outerShdw>
                </a:effectLst>
              </a:rPr>
              <a:t>The EPIC – Norfolk study</a:t>
            </a:r>
          </a:p>
        </p:txBody>
      </p:sp>
      <p:sp>
        <p:nvSpPr>
          <p:cNvPr id="1748011" name="Line 43"/>
          <p:cNvSpPr>
            <a:spLocks noChangeShapeType="1"/>
          </p:cNvSpPr>
          <p:nvPr/>
        </p:nvSpPr>
        <p:spPr bwMode="auto">
          <a:xfrm>
            <a:off x="2057400" y="4600575"/>
            <a:ext cx="4752975" cy="0"/>
          </a:xfrm>
          <a:prstGeom prst="line">
            <a:avLst/>
          </a:prstGeom>
          <a:noFill/>
          <a:ln w="28575">
            <a:solidFill>
              <a:srgbClr val="F7E400"/>
            </a:solidFill>
            <a:prstDash val="dash"/>
            <a:round/>
            <a:headEnd/>
            <a:tailEnd/>
          </a:ln>
          <a:effectLst/>
        </p:spPr>
        <p:txBody>
          <a:bodyPr>
            <a:spAutoFit/>
          </a:bodyPr>
          <a:lstStyle/>
          <a:p>
            <a:endParaRPr lang="nl-NL"/>
          </a:p>
        </p:txBody>
      </p:sp>
      <p:sp>
        <p:nvSpPr>
          <p:cNvPr id="1748012" name="Freeform 44"/>
          <p:cNvSpPr>
            <a:spLocks/>
          </p:cNvSpPr>
          <p:nvPr/>
        </p:nvSpPr>
        <p:spPr bwMode="auto">
          <a:xfrm>
            <a:off x="2243138" y="4451350"/>
            <a:ext cx="193675" cy="193675"/>
          </a:xfrm>
          <a:custGeom>
            <a:avLst/>
            <a:gdLst/>
            <a:ahLst/>
            <a:cxnLst>
              <a:cxn ang="0">
                <a:pos x="70" y="0"/>
              </a:cxn>
              <a:cxn ang="0">
                <a:pos x="141" y="71"/>
              </a:cxn>
              <a:cxn ang="0">
                <a:pos x="70" y="141"/>
              </a:cxn>
              <a:cxn ang="0">
                <a:pos x="0" y="71"/>
              </a:cxn>
              <a:cxn ang="0">
                <a:pos x="70" y="0"/>
              </a:cxn>
            </a:cxnLst>
            <a:rect l="0" t="0" r="r" b="b"/>
            <a:pathLst>
              <a:path w="141" h="141">
                <a:moveTo>
                  <a:pt x="70" y="0"/>
                </a:moveTo>
                <a:lnTo>
                  <a:pt x="141" y="71"/>
                </a:lnTo>
                <a:lnTo>
                  <a:pt x="70" y="141"/>
                </a:lnTo>
                <a:lnTo>
                  <a:pt x="0" y="71"/>
                </a:lnTo>
                <a:lnTo>
                  <a:pt x="70" y="0"/>
                </a:lnTo>
                <a:close/>
              </a:path>
            </a:pathLst>
          </a:custGeom>
          <a:solidFill>
            <a:srgbClr val="141E80"/>
          </a:solidFill>
          <a:ln w="15875">
            <a:solidFill>
              <a:srgbClr val="F7E400"/>
            </a:solidFill>
            <a:prstDash val="solid"/>
            <a:round/>
            <a:headEnd/>
            <a:tailEnd/>
          </a:ln>
        </p:spPr>
        <p:txBody>
          <a:bodyPr/>
          <a:lstStyle/>
          <a:p>
            <a:endParaRPr lang="nl-NL"/>
          </a:p>
        </p:txBody>
      </p:sp>
      <p:sp>
        <p:nvSpPr>
          <p:cNvPr id="1748013" name="Freeform 45"/>
          <p:cNvSpPr>
            <a:spLocks/>
          </p:cNvSpPr>
          <p:nvPr/>
        </p:nvSpPr>
        <p:spPr bwMode="auto">
          <a:xfrm>
            <a:off x="3284538" y="4589463"/>
            <a:ext cx="195262" cy="195262"/>
          </a:xfrm>
          <a:custGeom>
            <a:avLst/>
            <a:gdLst/>
            <a:ahLst/>
            <a:cxnLst>
              <a:cxn ang="0">
                <a:pos x="70" y="0"/>
              </a:cxn>
              <a:cxn ang="0">
                <a:pos x="141" y="70"/>
              </a:cxn>
              <a:cxn ang="0">
                <a:pos x="70" y="141"/>
              </a:cxn>
              <a:cxn ang="0">
                <a:pos x="0" y="70"/>
              </a:cxn>
              <a:cxn ang="0">
                <a:pos x="70" y="0"/>
              </a:cxn>
            </a:cxnLst>
            <a:rect l="0" t="0" r="r" b="b"/>
            <a:pathLst>
              <a:path w="141" h="141">
                <a:moveTo>
                  <a:pt x="70" y="0"/>
                </a:moveTo>
                <a:lnTo>
                  <a:pt x="141" y="70"/>
                </a:lnTo>
                <a:lnTo>
                  <a:pt x="70" y="141"/>
                </a:lnTo>
                <a:lnTo>
                  <a:pt x="0" y="70"/>
                </a:lnTo>
                <a:lnTo>
                  <a:pt x="70" y="0"/>
                </a:lnTo>
                <a:close/>
              </a:path>
            </a:pathLst>
          </a:custGeom>
          <a:solidFill>
            <a:srgbClr val="141E80"/>
          </a:solidFill>
          <a:ln w="15875">
            <a:solidFill>
              <a:srgbClr val="F7E400"/>
            </a:solidFill>
            <a:prstDash val="solid"/>
            <a:round/>
            <a:headEnd/>
            <a:tailEnd/>
          </a:ln>
        </p:spPr>
        <p:txBody>
          <a:bodyPr/>
          <a:lstStyle/>
          <a:p>
            <a:endParaRPr lang="nl-NL"/>
          </a:p>
        </p:txBody>
      </p:sp>
      <p:sp>
        <p:nvSpPr>
          <p:cNvPr id="1748014" name="Freeform 46"/>
          <p:cNvSpPr>
            <a:spLocks/>
          </p:cNvSpPr>
          <p:nvPr/>
        </p:nvSpPr>
        <p:spPr bwMode="auto">
          <a:xfrm>
            <a:off x="4327525" y="4562475"/>
            <a:ext cx="195263" cy="195263"/>
          </a:xfrm>
          <a:custGeom>
            <a:avLst/>
            <a:gdLst/>
            <a:ahLst/>
            <a:cxnLst>
              <a:cxn ang="0">
                <a:pos x="70" y="0"/>
              </a:cxn>
              <a:cxn ang="0">
                <a:pos x="141" y="70"/>
              </a:cxn>
              <a:cxn ang="0">
                <a:pos x="70" y="141"/>
              </a:cxn>
              <a:cxn ang="0">
                <a:pos x="0" y="70"/>
              </a:cxn>
              <a:cxn ang="0">
                <a:pos x="70" y="0"/>
              </a:cxn>
            </a:cxnLst>
            <a:rect l="0" t="0" r="r" b="b"/>
            <a:pathLst>
              <a:path w="141" h="141">
                <a:moveTo>
                  <a:pt x="70" y="0"/>
                </a:moveTo>
                <a:lnTo>
                  <a:pt x="141" y="70"/>
                </a:lnTo>
                <a:lnTo>
                  <a:pt x="70" y="141"/>
                </a:lnTo>
                <a:lnTo>
                  <a:pt x="0" y="70"/>
                </a:lnTo>
                <a:lnTo>
                  <a:pt x="70" y="0"/>
                </a:lnTo>
                <a:close/>
              </a:path>
            </a:pathLst>
          </a:custGeom>
          <a:solidFill>
            <a:srgbClr val="141E80"/>
          </a:solidFill>
          <a:ln w="15875">
            <a:solidFill>
              <a:srgbClr val="F7E400"/>
            </a:solidFill>
            <a:prstDash val="solid"/>
            <a:round/>
            <a:headEnd/>
            <a:tailEnd/>
          </a:ln>
        </p:spPr>
        <p:txBody>
          <a:bodyPr/>
          <a:lstStyle/>
          <a:p>
            <a:endParaRPr lang="nl-NL"/>
          </a:p>
        </p:txBody>
      </p:sp>
      <p:sp>
        <p:nvSpPr>
          <p:cNvPr id="1748015" name="Freeform 47"/>
          <p:cNvSpPr>
            <a:spLocks/>
          </p:cNvSpPr>
          <p:nvPr/>
        </p:nvSpPr>
        <p:spPr bwMode="auto">
          <a:xfrm>
            <a:off x="5370513" y="4618038"/>
            <a:ext cx="193675" cy="195262"/>
          </a:xfrm>
          <a:custGeom>
            <a:avLst/>
            <a:gdLst/>
            <a:ahLst/>
            <a:cxnLst>
              <a:cxn ang="0">
                <a:pos x="70" y="0"/>
              </a:cxn>
              <a:cxn ang="0">
                <a:pos x="141" y="71"/>
              </a:cxn>
              <a:cxn ang="0">
                <a:pos x="70" y="141"/>
              </a:cxn>
              <a:cxn ang="0">
                <a:pos x="0" y="71"/>
              </a:cxn>
              <a:cxn ang="0">
                <a:pos x="70" y="0"/>
              </a:cxn>
            </a:cxnLst>
            <a:rect l="0" t="0" r="r" b="b"/>
            <a:pathLst>
              <a:path w="141" h="141">
                <a:moveTo>
                  <a:pt x="70" y="0"/>
                </a:moveTo>
                <a:lnTo>
                  <a:pt x="141" y="71"/>
                </a:lnTo>
                <a:lnTo>
                  <a:pt x="70" y="141"/>
                </a:lnTo>
                <a:lnTo>
                  <a:pt x="0" y="71"/>
                </a:lnTo>
                <a:lnTo>
                  <a:pt x="70" y="0"/>
                </a:lnTo>
                <a:close/>
              </a:path>
            </a:pathLst>
          </a:custGeom>
          <a:solidFill>
            <a:srgbClr val="141E80"/>
          </a:solidFill>
          <a:ln w="15875">
            <a:solidFill>
              <a:srgbClr val="F7E400"/>
            </a:solidFill>
            <a:prstDash val="solid"/>
            <a:round/>
            <a:headEnd/>
            <a:tailEnd/>
          </a:ln>
        </p:spPr>
        <p:txBody>
          <a:bodyPr/>
          <a:lstStyle/>
          <a:p>
            <a:endParaRPr lang="nl-NL"/>
          </a:p>
        </p:txBody>
      </p:sp>
      <p:sp>
        <p:nvSpPr>
          <p:cNvPr id="1748016" name="Freeform 48"/>
          <p:cNvSpPr>
            <a:spLocks/>
          </p:cNvSpPr>
          <p:nvPr/>
        </p:nvSpPr>
        <p:spPr bwMode="auto">
          <a:xfrm>
            <a:off x="6413500" y="4729163"/>
            <a:ext cx="193675" cy="195262"/>
          </a:xfrm>
          <a:custGeom>
            <a:avLst/>
            <a:gdLst/>
            <a:ahLst/>
            <a:cxnLst>
              <a:cxn ang="0">
                <a:pos x="70" y="0"/>
              </a:cxn>
              <a:cxn ang="0">
                <a:pos x="141" y="70"/>
              </a:cxn>
              <a:cxn ang="0">
                <a:pos x="70" y="141"/>
              </a:cxn>
              <a:cxn ang="0">
                <a:pos x="0" y="70"/>
              </a:cxn>
              <a:cxn ang="0">
                <a:pos x="70" y="0"/>
              </a:cxn>
            </a:cxnLst>
            <a:rect l="0" t="0" r="r" b="b"/>
            <a:pathLst>
              <a:path w="141" h="141">
                <a:moveTo>
                  <a:pt x="70" y="0"/>
                </a:moveTo>
                <a:lnTo>
                  <a:pt x="141" y="70"/>
                </a:lnTo>
                <a:lnTo>
                  <a:pt x="70" y="141"/>
                </a:lnTo>
                <a:lnTo>
                  <a:pt x="0" y="70"/>
                </a:lnTo>
                <a:lnTo>
                  <a:pt x="70" y="0"/>
                </a:lnTo>
                <a:close/>
              </a:path>
            </a:pathLst>
          </a:custGeom>
          <a:solidFill>
            <a:srgbClr val="141E80"/>
          </a:solidFill>
          <a:ln w="15875">
            <a:solidFill>
              <a:srgbClr val="F7E400"/>
            </a:solidFill>
            <a:prstDash val="solid"/>
            <a:round/>
            <a:headEnd/>
            <a:tailEnd/>
          </a:ln>
        </p:spPr>
        <p:txBody>
          <a:bodyPr/>
          <a:lstStyle/>
          <a:p>
            <a:endParaRPr lang="nl-NL"/>
          </a:p>
        </p:txBody>
      </p:sp>
      <p:sp>
        <p:nvSpPr>
          <p:cNvPr id="1748017" name="Rectangle 49"/>
          <p:cNvSpPr>
            <a:spLocks noChangeArrowheads="1"/>
          </p:cNvSpPr>
          <p:nvPr/>
        </p:nvSpPr>
        <p:spPr bwMode="auto">
          <a:xfrm>
            <a:off x="2589213" y="4451350"/>
            <a:ext cx="180975" cy="180975"/>
          </a:xfrm>
          <a:prstGeom prst="rect">
            <a:avLst/>
          </a:prstGeom>
          <a:solidFill>
            <a:srgbClr val="F7E400"/>
          </a:solidFill>
          <a:ln w="15875">
            <a:solidFill>
              <a:srgbClr val="F7E400"/>
            </a:solidFill>
            <a:miter lim="800000"/>
            <a:headEnd/>
            <a:tailEnd/>
          </a:ln>
        </p:spPr>
        <p:txBody>
          <a:bodyPr/>
          <a:lstStyle/>
          <a:p>
            <a:endParaRPr lang="nl-NL"/>
          </a:p>
        </p:txBody>
      </p:sp>
      <p:sp>
        <p:nvSpPr>
          <p:cNvPr id="1748018" name="Text Box 50"/>
          <p:cNvSpPr txBox="1">
            <a:spLocks noChangeArrowheads="1"/>
          </p:cNvSpPr>
          <p:nvPr/>
        </p:nvSpPr>
        <p:spPr bwMode="auto">
          <a:xfrm>
            <a:off x="7086600" y="4676775"/>
            <a:ext cx="1700213" cy="581025"/>
          </a:xfrm>
          <a:prstGeom prst="rect">
            <a:avLst/>
          </a:prstGeom>
          <a:noFill/>
          <a:ln w="9525">
            <a:noFill/>
            <a:miter lim="800000"/>
            <a:headEnd/>
            <a:tailEnd/>
          </a:ln>
          <a:effectLst/>
        </p:spPr>
        <p:txBody>
          <a:bodyPr wrap="none">
            <a:spAutoFit/>
          </a:bodyPr>
          <a:lstStyle/>
          <a:p>
            <a:pPr eaLnBrk="1" hangingPunct="1"/>
            <a:r>
              <a:rPr lang="en-US" sz="1600">
                <a:solidFill>
                  <a:schemeClr val="tx1"/>
                </a:solidFill>
                <a:latin typeface="Verdana" pitchFamily="34" charset="0"/>
              </a:rPr>
              <a:t>Trig</a:t>
            </a:r>
            <a:br>
              <a:rPr lang="en-US" sz="1600">
                <a:solidFill>
                  <a:schemeClr val="tx1"/>
                </a:solidFill>
                <a:latin typeface="Verdana" pitchFamily="34" charset="0"/>
              </a:rPr>
            </a:br>
            <a:r>
              <a:rPr lang="en-US" sz="1600">
                <a:solidFill>
                  <a:schemeClr val="tx1"/>
                </a:solidFill>
                <a:latin typeface="Verdana" pitchFamily="34" charset="0"/>
              </a:rPr>
              <a:t>&lt;1.7 mmol/L</a:t>
            </a:r>
            <a:endParaRPr lang="en-GB" sz="1600">
              <a:solidFill>
                <a:schemeClr val="tx1"/>
              </a:solidFill>
              <a:latin typeface="Verdana" pitchFamily="34" charset="0"/>
            </a:endParaRPr>
          </a:p>
        </p:txBody>
      </p:sp>
      <p:sp>
        <p:nvSpPr>
          <p:cNvPr id="1748019" name="Text Box 51"/>
          <p:cNvSpPr txBox="1">
            <a:spLocks noChangeArrowheads="1"/>
          </p:cNvSpPr>
          <p:nvPr/>
        </p:nvSpPr>
        <p:spPr bwMode="auto">
          <a:xfrm>
            <a:off x="685800" y="6096000"/>
            <a:ext cx="8291513" cy="550863"/>
          </a:xfrm>
          <a:prstGeom prst="rect">
            <a:avLst/>
          </a:prstGeom>
          <a:noFill/>
          <a:ln w="9525">
            <a:noFill/>
            <a:miter lim="800000"/>
            <a:headEnd/>
            <a:tailEnd/>
          </a:ln>
        </p:spPr>
        <p:txBody>
          <a:bodyPr/>
          <a:lstStyle/>
          <a:p>
            <a:r>
              <a:rPr lang="en-US" sz="1400">
                <a:solidFill>
                  <a:schemeClr val="tx1"/>
                </a:solidFill>
                <a:latin typeface="Verdana" pitchFamily="34" charset="0"/>
              </a:rPr>
              <a:t>Range, mg/L      &lt;2.4         2.4–2.9     3.0–3.7	   3.8–4.9     &gt;4.9</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1"/>
          <p:cNvSpPr>
            <a:spLocks noGrp="1"/>
          </p:cNvSpPr>
          <p:nvPr>
            <p:ph type="sldNum" sz="quarter" idx="10"/>
          </p:nvPr>
        </p:nvSpPr>
        <p:spPr/>
        <p:txBody>
          <a:bodyPr/>
          <a:lstStyle/>
          <a:p>
            <a:fld id="{EE62BC38-368F-4741-9BFB-B6F9D2908FF3}" type="slidenum">
              <a:rPr lang="en-US"/>
              <a:pPr/>
              <a:t>32</a:t>
            </a:fld>
            <a:endParaRPr lang="en-US"/>
          </a:p>
        </p:txBody>
      </p:sp>
      <p:sp>
        <p:nvSpPr>
          <p:cNvPr id="1982466" name="Rectangle 2"/>
          <p:cNvSpPr>
            <a:spLocks noChangeArrowheads="1"/>
          </p:cNvSpPr>
          <p:nvPr/>
        </p:nvSpPr>
        <p:spPr bwMode="auto">
          <a:xfrm>
            <a:off x="152400" y="152400"/>
            <a:ext cx="8710613" cy="838200"/>
          </a:xfrm>
          <a:prstGeom prst="rect">
            <a:avLst/>
          </a:prstGeom>
          <a:noFill/>
          <a:ln w="9525">
            <a:noFill/>
            <a:miter lim="800000"/>
            <a:headEnd/>
            <a:tailEnd/>
          </a:ln>
          <a:effectLst/>
        </p:spPr>
        <p:txBody>
          <a:bodyPr anchor="ctr"/>
          <a:lstStyle/>
          <a:p>
            <a:pPr algn="ctr"/>
            <a:r>
              <a:rPr lang="en-US" sz="2800" i="1">
                <a:solidFill>
                  <a:schemeClr val="tx2"/>
                </a:solidFill>
              </a:rPr>
              <a:t>Scientific Case for Developing the </a:t>
            </a:r>
            <a:br>
              <a:rPr lang="en-US" sz="2800" i="1">
                <a:solidFill>
                  <a:schemeClr val="tx2"/>
                </a:solidFill>
              </a:rPr>
            </a:br>
            <a:r>
              <a:rPr lang="en-US" sz="2800" i="1">
                <a:solidFill>
                  <a:schemeClr val="tx2"/>
                </a:solidFill>
              </a:rPr>
              <a:t>CETP inhibitor Anacetrapib</a:t>
            </a:r>
          </a:p>
        </p:txBody>
      </p:sp>
      <p:sp>
        <p:nvSpPr>
          <p:cNvPr id="1982467" name="Rectangle 3"/>
          <p:cNvSpPr>
            <a:spLocks noChangeArrowheads="1"/>
          </p:cNvSpPr>
          <p:nvPr/>
        </p:nvSpPr>
        <p:spPr bwMode="auto">
          <a:xfrm>
            <a:off x="228600" y="1676400"/>
            <a:ext cx="8382000" cy="5410200"/>
          </a:xfrm>
          <a:prstGeom prst="rect">
            <a:avLst/>
          </a:prstGeom>
          <a:noFill/>
          <a:ln w="9525">
            <a:noFill/>
            <a:miter lim="800000"/>
            <a:headEnd/>
            <a:tailEnd/>
          </a:ln>
          <a:effectLst/>
        </p:spPr>
        <p:txBody>
          <a:bodyPr/>
          <a:lstStyle/>
          <a:p>
            <a:pPr marL="342900" indent="-342900">
              <a:lnSpc>
                <a:spcPct val="95000"/>
              </a:lnSpc>
              <a:spcBef>
                <a:spcPct val="75000"/>
              </a:spcBef>
              <a:buClr>
                <a:schemeClr val="tx2"/>
              </a:buClr>
              <a:buFont typeface="Wingdings" pitchFamily="2" charset="2"/>
              <a:buChar char="Ø"/>
            </a:pPr>
            <a:r>
              <a:rPr lang="en-US" sz="2200" b="0">
                <a:solidFill>
                  <a:schemeClr val="tx1"/>
                </a:solidFill>
              </a:rPr>
              <a:t>CHD remains a significant unmet medical need; substantial residual CV risk on statins</a:t>
            </a:r>
          </a:p>
          <a:p>
            <a:pPr marL="342900" indent="-342900">
              <a:lnSpc>
                <a:spcPct val="95000"/>
              </a:lnSpc>
              <a:spcBef>
                <a:spcPct val="75000"/>
              </a:spcBef>
              <a:buClr>
                <a:schemeClr val="tx2"/>
              </a:buClr>
              <a:buFont typeface="Wingdings" pitchFamily="2" charset="2"/>
              <a:buChar char="Ø"/>
            </a:pPr>
            <a:r>
              <a:rPr lang="en-US" sz="2200" b="0">
                <a:solidFill>
                  <a:schemeClr val="tx1"/>
                </a:solidFill>
              </a:rPr>
              <a:t>Strong biologic plausibility of CETP inhibition mechanism</a:t>
            </a:r>
          </a:p>
          <a:p>
            <a:pPr marL="800100" lvl="1" indent="-342900">
              <a:lnSpc>
                <a:spcPct val="95000"/>
              </a:lnSpc>
              <a:spcBef>
                <a:spcPct val="50000"/>
              </a:spcBef>
              <a:buClr>
                <a:schemeClr val="tx2"/>
              </a:buClr>
              <a:buFont typeface="Wingdings" pitchFamily="2" charset="2"/>
              <a:buChar char="§"/>
            </a:pPr>
            <a:r>
              <a:rPr lang="en-US" sz="2200" b="0">
                <a:solidFill>
                  <a:schemeClr val="tx1"/>
                </a:solidFill>
              </a:rPr>
              <a:t>Strong epidemiology supporting CV protective role of HDL</a:t>
            </a:r>
          </a:p>
          <a:p>
            <a:pPr marL="800100" lvl="1" indent="-342900">
              <a:lnSpc>
                <a:spcPct val="95000"/>
              </a:lnSpc>
              <a:spcBef>
                <a:spcPct val="50000"/>
              </a:spcBef>
              <a:buClr>
                <a:schemeClr val="tx2"/>
              </a:buClr>
              <a:buFont typeface="Wingdings" pitchFamily="2" charset="2"/>
              <a:buChar char="§"/>
            </a:pPr>
            <a:r>
              <a:rPr lang="en-US" sz="2200" b="0">
                <a:solidFill>
                  <a:schemeClr val="tx1"/>
                </a:solidFill>
              </a:rPr>
              <a:t>Large LDL-C lowering and HDL-C raising with anacetrapib </a:t>
            </a:r>
          </a:p>
          <a:p>
            <a:pPr marL="800100" lvl="1" indent="-342900">
              <a:lnSpc>
                <a:spcPct val="95000"/>
              </a:lnSpc>
              <a:spcBef>
                <a:spcPct val="50000"/>
              </a:spcBef>
              <a:buClr>
                <a:schemeClr val="tx2"/>
              </a:buClr>
              <a:buFont typeface="Wingdings" pitchFamily="2" charset="2"/>
              <a:buChar char="§"/>
            </a:pPr>
            <a:r>
              <a:rPr lang="en-US" sz="2200" b="0">
                <a:solidFill>
                  <a:schemeClr val="tx1"/>
                </a:solidFill>
              </a:rPr>
              <a:t>No evidence that HDL from anacetrapib-treated patients is dysfunctional </a:t>
            </a:r>
          </a:p>
          <a:p>
            <a:pPr marL="342900" indent="-342900">
              <a:lnSpc>
                <a:spcPct val="95000"/>
              </a:lnSpc>
              <a:spcBef>
                <a:spcPct val="75000"/>
              </a:spcBef>
              <a:buClr>
                <a:schemeClr val="tx2"/>
              </a:buClr>
              <a:buFont typeface="Wingdings" pitchFamily="2" charset="2"/>
              <a:buChar char="Ø"/>
            </a:pPr>
            <a:r>
              <a:rPr lang="en-US" sz="2200" b="0">
                <a:solidFill>
                  <a:schemeClr val="tx1"/>
                </a:solidFill>
              </a:rPr>
              <a:t>CETP inhibition is at equipoise and anacetrapib is an appropriate molecule to test the mechanism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jdelijke aanduiding voor dianummer 1"/>
          <p:cNvSpPr>
            <a:spLocks noGrp="1"/>
          </p:cNvSpPr>
          <p:nvPr>
            <p:ph type="sldNum" sz="quarter" idx="10"/>
          </p:nvPr>
        </p:nvSpPr>
        <p:spPr/>
        <p:txBody>
          <a:bodyPr/>
          <a:lstStyle/>
          <a:p>
            <a:fld id="{1186C3A1-0E93-4F21-9C13-352379922940}" type="slidenum">
              <a:rPr lang="en-US"/>
              <a:pPr/>
              <a:t>33</a:t>
            </a:fld>
            <a:endParaRPr lang="en-US"/>
          </a:p>
        </p:txBody>
      </p:sp>
      <p:sp>
        <p:nvSpPr>
          <p:cNvPr id="1983491" name="Text Box 3"/>
          <p:cNvSpPr txBox="1">
            <a:spLocks noChangeArrowheads="1"/>
          </p:cNvSpPr>
          <p:nvPr/>
        </p:nvSpPr>
        <p:spPr bwMode="auto">
          <a:xfrm>
            <a:off x="0" y="6521450"/>
            <a:ext cx="5486400" cy="336550"/>
          </a:xfrm>
          <a:prstGeom prst="rect">
            <a:avLst/>
          </a:prstGeom>
          <a:noFill/>
          <a:ln w="9525">
            <a:noFill/>
            <a:miter lim="800000"/>
            <a:headEnd/>
            <a:tailEnd/>
          </a:ln>
          <a:effectLst/>
        </p:spPr>
        <p:txBody>
          <a:bodyPr>
            <a:spAutoFit/>
          </a:bodyPr>
          <a:lstStyle/>
          <a:p>
            <a:pPr eaLnBrk="1" hangingPunct="1">
              <a:spcBef>
                <a:spcPct val="50000"/>
              </a:spcBef>
            </a:pPr>
            <a:r>
              <a:rPr lang="en-US" sz="1600" b="0">
                <a:solidFill>
                  <a:schemeClr val="tx1"/>
                </a:solidFill>
                <a:cs typeface="Arial" pitchFamily="34" charset="0"/>
              </a:rPr>
              <a:t>Bloomfield et al. Am Heart J 2009;157:352-60</a:t>
            </a:r>
          </a:p>
        </p:txBody>
      </p:sp>
      <p:sp>
        <p:nvSpPr>
          <p:cNvPr id="1983492" name="Text Box 4"/>
          <p:cNvSpPr txBox="1">
            <a:spLocks noChangeArrowheads="1"/>
          </p:cNvSpPr>
          <p:nvPr/>
        </p:nvSpPr>
        <p:spPr bwMode="auto">
          <a:xfrm>
            <a:off x="1447800" y="1371600"/>
            <a:ext cx="2362200" cy="396875"/>
          </a:xfrm>
          <a:prstGeom prst="rect">
            <a:avLst/>
          </a:prstGeom>
          <a:noFill/>
          <a:ln w="9525">
            <a:noFill/>
            <a:miter lim="800000"/>
            <a:headEnd/>
            <a:tailEnd/>
          </a:ln>
          <a:effectLst/>
        </p:spPr>
        <p:txBody>
          <a:bodyPr>
            <a:spAutoFit/>
          </a:bodyPr>
          <a:lstStyle/>
          <a:p>
            <a:pPr algn="ctr" eaLnBrk="1" hangingPunct="1">
              <a:spcBef>
                <a:spcPct val="50000"/>
              </a:spcBef>
            </a:pPr>
            <a:r>
              <a:rPr lang="en-US">
                <a:solidFill>
                  <a:schemeClr val="tx1"/>
                </a:solidFill>
              </a:rPr>
              <a:t>LDL-C</a:t>
            </a:r>
          </a:p>
        </p:txBody>
      </p:sp>
      <p:grpSp>
        <p:nvGrpSpPr>
          <p:cNvPr id="1983493" name="Group 5"/>
          <p:cNvGrpSpPr>
            <a:grpSpLocks/>
          </p:cNvGrpSpPr>
          <p:nvPr/>
        </p:nvGrpSpPr>
        <p:grpSpPr bwMode="auto">
          <a:xfrm>
            <a:off x="3124200" y="5105400"/>
            <a:ext cx="1855788" cy="1031875"/>
            <a:chOff x="1044" y="3224"/>
            <a:chExt cx="1169" cy="650"/>
          </a:xfrm>
        </p:grpSpPr>
        <p:sp>
          <p:nvSpPr>
            <p:cNvPr id="1983494" name="Rectangle 6"/>
            <p:cNvSpPr>
              <a:spLocks noChangeAspect="1" noChangeArrowheads="1"/>
            </p:cNvSpPr>
            <p:nvPr/>
          </p:nvSpPr>
          <p:spPr bwMode="auto">
            <a:xfrm>
              <a:off x="1214" y="3224"/>
              <a:ext cx="404" cy="134"/>
            </a:xfrm>
            <a:prstGeom prst="rect">
              <a:avLst/>
            </a:prstGeom>
            <a:noFill/>
            <a:ln w="9525">
              <a:noFill/>
              <a:miter lim="800000"/>
              <a:headEnd/>
              <a:tailEnd/>
            </a:ln>
          </p:spPr>
          <p:txBody>
            <a:bodyPr wrap="none" lIns="0" tIns="0" rIns="0" bIns="0">
              <a:spAutoFit/>
            </a:bodyPr>
            <a:lstStyle/>
            <a:p>
              <a:r>
                <a:rPr lang="en-US" sz="1400" b="0">
                  <a:solidFill>
                    <a:schemeClr val="tx1"/>
                  </a:solidFill>
                  <a:cs typeface="Arial" pitchFamily="34" charset="0"/>
                </a:rPr>
                <a:t>Placebo</a:t>
              </a:r>
            </a:p>
          </p:txBody>
        </p:sp>
        <p:sp>
          <p:nvSpPr>
            <p:cNvPr id="1983495" name="Line 7"/>
            <p:cNvSpPr>
              <a:spLocks noChangeAspect="1" noChangeShapeType="1"/>
            </p:cNvSpPr>
            <p:nvPr/>
          </p:nvSpPr>
          <p:spPr bwMode="auto">
            <a:xfrm>
              <a:off x="1044" y="3291"/>
              <a:ext cx="137" cy="0"/>
            </a:xfrm>
            <a:prstGeom prst="line">
              <a:avLst/>
            </a:prstGeom>
            <a:noFill/>
            <a:ln w="19050">
              <a:solidFill>
                <a:schemeClr val="tx1"/>
              </a:solidFill>
              <a:round/>
              <a:headEnd/>
              <a:tailEnd/>
            </a:ln>
          </p:spPr>
          <p:txBody>
            <a:bodyPr/>
            <a:lstStyle/>
            <a:p>
              <a:endParaRPr lang="nl-NL"/>
            </a:p>
          </p:txBody>
        </p:sp>
        <p:sp useBgFill="1">
          <p:nvSpPr>
            <p:cNvPr id="1983496" name="Oval 8"/>
            <p:cNvSpPr>
              <a:spLocks noChangeAspect="1" noChangeArrowheads="1"/>
            </p:cNvSpPr>
            <p:nvPr/>
          </p:nvSpPr>
          <p:spPr bwMode="auto">
            <a:xfrm>
              <a:off x="1096" y="3274"/>
              <a:ext cx="33" cy="34"/>
            </a:xfrm>
            <a:prstGeom prst="ellipse">
              <a:avLst/>
            </a:prstGeom>
            <a:ln w="12700">
              <a:solidFill>
                <a:schemeClr val="tx1"/>
              </a:solidFill>
              <a:round/>
              <a:headEnd/>
              <a:tailEnd/>
            </a:ln>
          </p:spPr>
          <p:txBody>
            <a:bodyPr/>
            <a:lstStyle/>
            <a:p>
              <a:endParaRPr lang="nl-NL"/>
            </a:p>
          </p:txBody>
        </p:sp>
        <p:sp>
          <p:nvSpPr>
            <p:cNvPr id="1983497" name="Rectangle 9"/>
            <p:cNvSpPr>
              <a:spLocks noChangeAspect="1" noChangeArrowheads="1"/>
            </p:cNvSpPr>
            <p:nvPr/>
          </p:nvSpPr>
          <p:spPr bwMode="auto">
            <a:xfrm>
              <a:off x="1214" y="3353"/>
              <a:ext cx="937" cy="134"/>
            </a:xfrm>
            <a:prstGeom prst="rect">
              <a:avLst/>
            </a:prstGeom>
            <a:noFill/>
            <a:ln w="9525">
              <a:noFill/>
              <a:miter lim="800000"/>
              <a:headEnd/>
              <a:tailEnd/>
            </a:ln>
          </p:spPr>
          <p:txBody>
            <a:bodyPr wrap="none" lIns="0" tIns="0" rIns="0" bIns="0">
              <a:spAutoFit/>
            </a:bodyPr>
            <a:lstStyle/>
            <a:p>
              <a:r>
                <a:rPr lang="en-US" sz="1400" b="0">
                  <a:solidFill>
                    <a:schemeClr val="tx1"/>
                  </a:solidFill>
                  <a:cs typeface="Arial" pitchFamily="34" charset="0"/>
                </a:rPr>
                <a:t>Anacetrapib 10 mg</a:t>
              </a:r>
            </a:p>
          </p:txBody>
        </p:sp>
        <p:sp>
          <p:nvSpPr>
            <p:cNvPr id="1983498" name="Line 10"/>
            <p:cNvSpPr>
              <a:spLocks noChangeAspect="1" noChangeShapeType="1"/>
            </p:cNvSpPr>
            <p:nvPr/>
          </p:nvSpPr>
          <p:spPr bwMode="auto">
            <a:xfrm>
              <a:off x="1044" y="3420"/>
              <a:ext cx="137" cy="0"/>
            </a:xfrm>
            <a:prstGeom prst="line">
              <a:avLst/>
            </a:prstGeom>
            <a:noFill/>
            <a:ln w="19050">
              <a:solidFill>
                <a:srgbClr val="99CCFF"/>
              </a:solidFill>
              <a:round/>
              <a:headEnd/>
              <a:tailEnd/>
            </a:ln>
          </p:spPr>
          <p:txBody>
            <a:bodyPr/>
            <a:lstStyle/>
            <a:p>
              <a:endParaRPr lang="nl-NL"/>
            </a:p>
          </p:txBody>
        </p:sp>
        <p:sp>
          <p:nvSpPr>
            <p:cNvPr id="1983499" name="Oval 11"/>
            <p:cNvSpPr>
              <a:spLocks noChangeAspect="1" noChangeArrowheads="1"/>
            </p:cNvSpPr>
            <p:nvPr/>
          </p:nvSpPr>
          <p:spPr bwMode="auto">
            <a:xfrm>
              <a:off x="1096" y="3404"/>
              <a:ext cx="33" cy="32"/>
            </a:xfrm>
            <a:prstGeom prst="ellipse">
              <a:avLst/>
            </a:prstGeom>
            <a:solidFill>
              <a:srgbClr val="99CCFF"/>
            </a:solidFill>
            <a:ln w="12700">
              <a:solidFill>
                <a:srgbClr val="99CCFF"/>
              </a:solidFill>
              <a:round/>
              <a:headEnd/>
              <a:tailEnd/>
            </a:ln>
          </p:spPr>
          <p:txBody>
            <a:bodyPr/>
            <a:lstStyle/>
            <a:p>
              <a:endParaRPr lang="nl-NL"/>
            </a:p>
          </p:txBody>
        </p:sp>
        <p:sp>
          <p:nvSpPr>
            <p:cNvPr id="1983500" name="Rectangle 12"/>
            <p:cNvSpPr>
              <a:spLocks noChangeAspect="1" noChangeArrowheads="1"/>
            </p:cNvSpPr>
            <p:nvPr/>
          </p:nvSpPr>
          <p:spPr bwMode="auto">
            <a:xfrm>
              <a:off x="1214" y="3482"/>
              <a:ext cx="937" cy="134"/>
            </a:xfrm>
            <a:prstGeom prst="rect">
              <a:avLst/>
            </a:prstGeom>
            <a:noFill/>
            <a:ln w="9525">
              <a:noFill/>
              <a:miter lim="800000"/>
              <a:headEnd/>
              <a:tailEnd/>
            </a:ln>
          </p:spPr>
          <p:txBody>
            <a:bodyPr wrap="none" lIns="0" tIns="0" rIns="0" bIns="0">
              <a:spAutoFit/>
            </a:bodyPr>
            <a:lstStyle/>
            <a:p>
              <a:r>
                <a:rPr lang="en-US" sz="1400" b="0">
                  <a:solidFill>
                    <a:schemeClr val="tx1"/>
                  </a:solidFill>
                  <a:cs typeface="Arial" pitchFamily="34" charset="0"/>
                </a:rPr>
                <a:t>Anacetrapib 40 mg</a:t>
              </a:r>
            </a:p>
          </p:txBody>
        </p:sp>
        <p:sp>
          <p:nvSpPr>
            <p:cNvPr id="1983501" name="Line 13"/>
            <p:cNvSpPr>
              <a:spLocks noChangeAspect="1" noChangeShapeType="1"/>
            </p:cNvSpPr>
            <p:nvPr/>
          </p:nvSpPr>
          <p:spPr bwMode="auto">
            <a:xfrm>
              <a:off x="1044" y="3549"/>
              <a:ext cx="137" cy="0"/>
            </a:xfrm>
            <a:prstGeom prst="line">
              <a:avLst/>
            </a:prstGeom>
            <a:noFill/>
            <a:ln w="19050">
              <a:solidFill>
                <a:srgbClr val="FFFF66"/>
              </a:solidFill>
              <a:round/>
              <a:headEnd/>
              <a:tailEnd/>
            </a:ln>
          </p:spPr>
          <p:txBody>
            <a:bodyPr/>
            <a:lstStyle/>
            <a:p>
              <a:endParaRPr lang="nl-NL"/>
            </a:p>
          </p:txBody>
        </p:sp>
        <p:sp>
          <p:nvSpPr>
            <p:cNvPr id="1983502" name="Freeform 14"/>
            <p:cNvSpPr>
              <a:spLocks noChangeAspect="1"/>
            </p:cNvSpPr>
            <p:nvPr/>
          </p:nvSpPr>
          <p:spPr bwMode="auto">
            <a:xfrm>
              <a:off x="1094" y="3533"/>
              <a:ext cx="37" cy="33"/>
            </a:xfrm>
            <a:custGeom>
              <a:avLst/>
              <a:gdLst/>
              <a:ahLst/>
              <a:cxnLst>
                <a:cxn ang="0">
                  <a:pos x="54" y="93"/>
                </a:cxn>
                <a:cxn ang="0">
                  <a:pos x="108" y="0"/>
                </a:cxn>
                <a:cxn ang="0">
                  <a:pos x="0" y="0"/>
                </a:cxn>
                <a:cxn ang="0">
                  <a:pos x="54" y="93"/>
                </a:cxn>
              </a:cxnLst>
              <a:rect l="0" t="0" r="r" b="b"/>
              <a:pathLst>
                <a:path w="108" h="93">
                  <a:moveTo>
                    <a:pt x="54" y="93"/>
                  </a:moveTo>
                  <a:lnTo>
                    <a:pt x="108" y="0"/>
                  </a:lnTo>
                  <a:lnTo>
                    <a:pt x="0" y="0"/>
                  </a:lnTo>
                  <a:lnTo>
                    <a:pt x="54" y="93"/>
                  </a:lnTo>
                  <a:close/>
                </a:path>
              </a:pathLst>
            </a:custGeom>
            <a:solidFill>
              <a:srgbClr val="FFFF66"/>
            </a:solidFill>
            <a:ln w="12700" cmpd="sng">
              <a:solidFill>
                <a:srgbClr val="FFFF66"/>
              </a:solidFill>
              <a:prstDash val="solid"/>
              <a:round/>
              <a:headEnd/>
              <a:tailEnd/>
            </a:ln>
          </p:spPr>
          <p:txBody>
            <a:bodyPr/>
            <a:lstStyle/>
            <a:p>
              <a:endParaRPr lang="nl-NL"/>
            </a:p>
          </p:txBody>
        </p:sp>
        <p:sp>
          <p:nvSpPr>
            <p:cNvPr id="1983503" name="Rectangle 15"/>
            <p:cNvSpPr>
              <a:spLocks noChangeAspect="1" noChangeArrowheads="1"/>
            </p:cNvSpPr>
            <p:nvPr/>
          </p:nvSpPr>
          <p:spPr bwMode="auto">
            <a:xfrm>
              <a:off x="1214" y="3611"/>
              <a:ext cx="999" cy="134"/>
            </a:xfrm>
            <a:prstGeom prst="rect">
              <a:avLst/>
            </a:prstGeom>
            <a:noFill/>
            <a:ln w="9525">
              <a:noFill/>
              <a:miter lim="800000"/>
              <a:headEnd/>
              <a:tailEnd/>
            </a:ln>
          </p:spPr>
          <p:txBody>
            <a:bodyPr wrap="none" lIns="0" tIns="0" rIns="0" bIns="0">
              <a:spAutoFit/>
            </a:bodyPr>
            <a:lstStyle/>
            <a:p>
              <a:r>
                <a:rPr lang="en-US" sz="1400" b="0">
                  <a:solidFill>
                    <a:schemeClr val="tx1"/>
                  </a:solidFill>
                  <a:cs typeface="Arial" pitchFamily="34" charset="0"/>
                </a:rPr>
                <a:t>Anacetrapib 150 mg</a:t>
              </a:r>
            </a:p>
          </p:txBody>
        </p:sp>
        <p:sp>
          <p:nvSpPr>
            <p:cNvPr id="1983504" name="Line 16"/>
            <p:cNvSpPr>
              <a:spLocks noChangeAspect="1" noChangeShapeType="1"/>
            </p:cNvSpPr>
            <p:nvPr/>
          </p:nvSpPr>
          <p:spPr bwMode="auto">
            <a:xfrm>
              <a:off x="1044" y="3678"/>
              <a:ext cx="137" cy="0"/>
            </a:xfrm>
            <a:prstGeom prst="line">
              <a:avLst/>
            </a:prstGeom>
            <a:noFill/>
            <a:ln w="19050">
              <a:solidFill>
                <a:srgbClr val="00FF00"/>
              </a:solidFill>
              <a:round/>
              <a:headEnd/>
              <a:tailEnd/>
            </a:ln>
          </p:spPr>
          <p:txBody>
            <a:bodyPr/>
            <a:lstStyle/>
            <a:p>
              <a:endParaRPr lang="nl-NL"/>
            </a:p>
          </p:txBody>
        </p:sp>
        <p:sp>
          <p:nvSpPr>
            <p:cNvPr id="1983505" name="Freeform 17"/>
            <p:cNvSpPr>
              <a:spLocks noChangeAspect="1"/>
            </p:cNvSpPr>
            <p:nvPr/>
          </p:nvSpPr>
          <p:spPr bwMode="auto">
            <a:xfrm>
              <a:off x="1094" y="3662"/>
              <a:ext cx="37" cy="32"/>
            </a:xfrm>
            <a:custGeom>
              <a:avLst/>
              <a:gdLst/>
              <a:ahLst/>
              <a:cxnLst>
                <a:cxn ang="0">
                  <a:pos x="52" y="0"/>
                </a:cxn>
                <a:cxn ang="0">
                  <a:pos x="0" y="92"/>
                </a:cxn>
                <a:cxn ang="0">
                  <a:pos x="106" y="92"/>
                </a:cxn>
                <a:cxn ang="0">
                  <a:pos x="52" y="0"/>
                </a:cxn>
              </a:cxnLst>
              <a:rect l="0" t="0" r="r" b="b"/>
              <a:pathLst>
                <a:path w="106" h="92">
                  <a:moveTo>
                    <a:pt x="52" y="0"/>
                  </a:moveTo>
                  <a:lnTo>
                    <a:pt x="0" y="92"/>
                  </a:lnTo>
                  <a:lnTo>
                    <a:pt x="106" y="92"/>
                  </a:lnTo>
                  <a:lnTo>
                    <a:pt x="52" y="0"/>
                  </a:lnTo>
                  <a:close/>
                </a:path>
              </a:pathLst>
            </a:custGeom>
            <a:solidFill>
              <a:srgbClr val="00FF00"/>
            </a:solidFill>
            <a:ln w="12700" cmpd="sng">
              <a:solidFill>
                <a:srgbClr val="00FF00"/>
              </a:solidFill>
              <a:prstDash val="solid"/>
              <a:round/>
              <a:headEnd/>
              <a:tailEnd/>
            </a:ln>
          </p:spPr>
          <p:txBody>
            <a:bodyPr/>
            <a:lstStyle/>
            <a:p>
              <a:endParaRPr lang="nl-NL"/>
            </a:p>
          </p:txBody>
        </p:sp>
        <p:sp>
          <p:nvSpPr>
            <p:cNvPr id="1983506" name="Rectangle 18"/>
            <p:cNvSpPr>
              <a:spLocks noChangeAspect="1" noChangeArrowheads="1"/>
            </p:cNvSpPr>
            <p:nvPr/>
          </p:nvSpPr>
          <p:spPr bwMode="auto">
            <a:xfrm>
              <a:off x="1214" y="3740"/>
              <a:ext cx="999" cy="134"/>
            </a:xfrm>
            <a:prstGeom prst="rect">
              <a:avLst/>
            </a:prstGeom>
            <a:noFill/>
            <a:ln w="9525">
              <a:noFill/>
              <a:miter lim="800000"/>
              <a:headEnd/>
              <a:tailEnd/>
            </a:ln>
          </p:spPr>
          <p:txBody>
            <a:bodyPr wrap="none" lIns="0" tIns="0" rIns="0" bIns="0">
              <a:spAutoFit/>
            </a:bodyPr>
            <a:lstStyle/>
            <a:p>
              <a:r>
                <a:rPr lang="en-US" sz="1400" b="0">
                  <a:solidFill>
                    <a:schemeClr val="tx1"/>
                  </a:solidFill>
                  <a:cs typeface="Arial" pitchFamily="34" charset="0"/>
                </a:rPr>
                <a:t>Anacetrapib 300 mg</a:t>
              </a:r>
            </a:p>
          </p:txBody>
        </p:sp>
        <p:sp>
          <p:nvSpPr>
            <p:cNvPr id="1983507" name="Line 19"/>
            <p:cNvSpPr>
              <a:spLocks noChangeAspect="1" noChangeShapeType="1"/>
            </p:cNvSpPr>
            <p:nvPr/>
          </p:nvSpPr>
          <p:spPr bwMode="auto">
            <a:xfrm>
              <a:off x="1044" y="3807"/>
              <a:ext cx="137" cy="0"/>
            </a:xfrm>
            <a:prstGeom prst="line">
              <a:avLst/>
            </a:prstGeom>
            <a:noFill/>
            <a:ln w="19050">
              <a:solidFill>
                <a:schemeClr val="accent2"/>
              </a:solidFill>
              <a:round/>
              <a:headEnd/>
              <a:tailEnd/>
            </a:ln>
          </p:spPr>
          <p:txBody>
            <a:bodyPr/>
            <a:lstStyle/>
            <a:p>
              <a:endParaRPr lang="nl-NL"/>
            </a:p>
          </p:txBody>
        </p:sp>
        <p:sp>
          <p:nvSpPr>
            <p:cNvPr id="1983508" name="Rectangle 20"/>
            <p:cNvSpPr>
              <a:spLocks noChangeAspect="1" noChangeArrowheads="1"/>
            </p:cNvSpPr>
            <p:nvPr/>
          </p:nvSpPr>
          <p:spPr bwMode="auto">
            <a:xfrm>
              <a:off x="1098" y="3792"/>
              <a:ext cx="28" cy="29"/>
            </a:xfrm>
            <a:prstGeom prst="rect">
              <a:avLst/>
            </a:prstGeom>
            <a:solidFill>
              <a:schemeClr val="accent2"/>
            </a:solidFill>
            <a:ln w="12700">
              <a:solidFill>
                <a:schemeClr val="accent2"/>
              </a:solidFill>
              <a:miter lim="800000"/>
              <a:headEnd/>
              <a:tailEnd/>
            </a:ln>
          </p:spPr>
          <p:txBody>
            <a:bodyPr/>
            <a:lstStyle/>
            <a:p>
              <a:endParaRPr lang="nl-NL"/>
            </a:p>
          </p:txBody>
        </p:sp>
      </p:grpSp>
      <p:grpSp>
        <p:nvGrpSpPr>
          <p:cNvPr id="1983509" name="Group 21"/>
          <p:cNvGrpSpPr>
            <a:grpSpLocks/>
          </p:cNvGrpSpPr>
          <p:nvPr/>
        </p:nvGrpSpPr>
        <p:grpSpPr bwMode="auto">
          <a:xfrm>
            <a:off x="4657725" y="1371600"/>
            <a:ext cx="4257675" cy="3646488"/>
            <a:chOff x="2934" y="864"/>
            <a:chExt cx="2682" cy="2297"/>
          </a:xfrm>
        </p:grpSpPr>
        <p:grpSp>
          <p:nvGrpSpPr>
            <p:cNvPr id="1983510" name="Group 22"/>
            <p:cNvGrpSpPr>
              <a:grpSpLocks/>
            </p:cNvGrpSpPr>
            <p:nvPr/>
          </p:nvGrpSpPr>
          <p:grpSpPr bwMode="auto">
            <a:xfrm>
              <a:off x="2934" y="1260"/>
              <a:ext cx="2682" cy="1901"/>
              <a:chOff x="2934" y="1260"/>
              <a:chExt cx="2682" cy="1901"/>
            </a:xfrm>
          </p:grpSpPr>
          <p:sp>
            <p:nvSpPr>
              <p:cNvPr id="1983511" name="Rectangle 23"/>
              <p:cNvSpPr>
                <a:spLocks noChangeArrowheads="1"/>
              </p:cNvSpPr>
              <p:nvPr/>
            </p:nvSpPr>
            <p:spPr bwMode="auto">
              <a:xfrm>
                <a:off x="4009" y="3027"/>
                <a:ext cx="1036"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Weeks on Treatment</a:t>
                </a:r>
              </a:p>
            </p:txBody>
          </p:sp>
          <p:sp>
            <p:nvSpPr>
              <p:cNvPr id="1983512" name="Line 24"/>
              <p:cNvSpPr>
                <a:spLocks noChangeShapeType="1"/>
              </p:cNvSpPr>
              <p:nvPr/>
            </p:nvSpPr>
            <p:spPr bwMode="auto">
              <a:xfrm>
                <a:off x="3437" y="2854"/>
                <a:ext cx="2179" cy="0"/>
              </a:xfrm>
              <a:prstGeom prst="line">
                <a:avLst/>
              </a:prstGeom>
              <a:noFill/>
              <a:ln w="12700">
                <a:solidFill>
                  <a:schemeClr val="tx1"/>
                </a:solidFill>
                <a:round/>
                <a:headEnd/>
                <a:tailEnd/>
              </a:ln>
            </p:spPr>
            <p:txBody>
              <a:bodyPr/>
              <a:lstStyle/>
              <a:p>
                <a:endParaRPr lang="nl-NL"/>
              </a:p>
            </p:txBody>
          </p:sp>
          <p:sp>
            <p:nvSpPr>
              <p:cNvPr id="1983513" name="Line 25"/>
              <p:cNvSpPr>
                <a:spLocks noChangeShapeType="1"/>
              </p:cNvSpPr>
              <p:nvPr/>
            </p:nvSpPr>
            <p:spPr bwMode="auto">
              <a:xfrm flipV="1">
                <a:off x="3769" y="2854"/>
                <a:ext cx="0" cy="22"/>
              </a:xfrm>
              <a:prstGeom prst="line">
                <a:avLst/>
              </a:prstGeom>
              <a:noFill/>
              <a:ln w="12700">
                <a:solidFill>
                  <a:schemeClr val="tx1"/>
                </a:solidFill>
                <a:round/>
                <a:headEnd/>
                <a:tailEnd/>
              </a:ln>
            </p:spPr>
            <p:txBody>
              <a:bodyPr/>
              <a:lstStyle/>
              <a:p>
                <a:endParaRPr lang="nl-NL"/>
              </a:p>
            </p:txBody>
          </p:sp>
          <p:sp>
            <p:nvSpPr>
              <p:cNvPr id="1983514" name="Line 26"/>
              <p:cNvSpPr>
                <a:spLocks noChangeShapeType="1"/>
              </p:cNvSpPr>
              <p:nvPr/>
            </p:nvSpPr>
            <p:spPr bwMode="auto">
              <a:xfrm flipV="1">
                <a:off x="4139" y="2854"/>
                <a:ext cx="0" cy="22"/>
              </a:xfrm>
              <a:prstGeom prst="line">
                <a:avLst/>
              </a:prstGeom>
              <a:noFill/>
              <a:ln w="12700">
                <a:solidFill>
                  <a:schemeClr val="tx1"/>
                </a:solidFill>
                <a:round/>
                <a:headEnd/>
                <a:tailEnd/>
              </a:ln>
            </p:spPr>
            <p:txBody>
              <a:bodyPr/>
              <a:lstStyle/>
              <a:p>
                <a:endParaRPr lang="nl-NL"/>
              </a:p>
            </p:txBody>
          </p:sp>
          <p:sp>
            <p:nvSpPr>
              <p:cNvPr id="1983515" name="Line 27"/>
              <p:cNvSpPr>
                <a:spLocks noChangeShapeType="1"/>
              </p:cNvSpPr>
              <p:nvPr/>
            </p:nvSpPr>
            <p:spPr bwMode="auto">
              <a:xfrm flipV="1">
                <a:off x="4508" y="2854"/>
                <a:ext cx="0" cy="22"/>
              </a:xfrm>
              <a:prstGeom prst="line">
                <a:avLst/>
              </a:prstGeom>
              <a:noFill/>
              <a:ln w="12700">
                <a:solidFill>
                  <a:schemeClr val="tx1"/>
                </a:solidFill>
                <a:round/>
                <a:headEnd/>
                <a:tailEnd/>
              </a:ln>
            </p:spPr>
            <p:txBody>
              <a:bodyPr/>
              <a:lstStyle/>
              <a:p>
                <a:endParaRPr lang="nl-NL"/>
              </a:p>
            </p:txBody>
          </p:sp>
          <p:sp>
            <p:nvSpPr>
              <p:cNvPr id="1983516" name="Line 28"/>
              <p:cNvSpPr>
                <a:spLocks noChangeShapeType="1"/>
              </p:cNvSpPr>
              <p:nvPr/>
            </p:nvSpPr>
            <p:spPr bwMode="auto">
              <a:xfrm flipV="1">
                <a:off x="5246" y="2854"/>
                <a:ext cx="0" cy="22"/>
              </a:xfrm>
              <a:prstGeom prst="line">
                <a:avLst/>
              </a:prstGeom>
              <a:noFill/>
              <a:ln w="12700">
                <a:solidFill>
                  <a:schemeClr val="tx1"/>
                </a:solidFill>
                <a:round/>
                <a:headEnd/>
                <a:tailEnd/>
              </a:ln>
            </p:spPr>
            <p:txBody>
              <a:bodyPr/>
              <a:lstStyle/>
              <a:p>
                <a:endParaRPr lang="nl-NL"/>
              </a:p>
            </p:txBody>
          </p:sp>
          <p:sp>
            <p:nvSpPr>
              <p:cNvPr id="1983517" name="Line 29"/>
              <p:cNvSpPr>
                <a:spLocks noChangeShapeType="1"/>
              </p:cNvSpPr>
              <p:nvPr/>
            </p:nvSpPr>
            <p:spPr bwMode="auto">
              <a:xfrm flipV="1">
                <a:off x="3437" y="1329"/>
                <a:ext cx="0" cy="1525"/>
              </a:xfrm>
              <a:prstGeom prst="line">
                <a:avLst/>
              </a:prstGeom>
              <a:noFill/>
              <a:ln w="12700">
                <a:solidFill>
                  <a:schemeClr val="tx1"/>
                </a:solidFill>
                <a:round/>
                <a:headEnd/>
                <a:tailEnd/>
              </a:ln>
            </p:spPr>
            <p:txBody>
              <a:bodyPr/>
              <a:lstStyle/>
              <a:p>
                <a:endParaRPr lang="nl-NL"/>
              </a:p>
            </p:txBody>
          </p:sp>
          <p:sp>
            <p:nvSpPr>
              <p:cNvPr id="1983518" name="Line 30"/>
              <p:cNvSpPr>
                <a:spLocks noChangeShapeType="1"/>
              </p:cNvSpPr>
              <p:nvPr/>
            </p:nvSpPr>
            <p:spPr bwMode="auto">
              <a:xfrm>
                <a:off x="3415" y="2854"/>
                <a:ext cx="22" cy="0"/>
              </a:xfrm>
              <a:prstGeom prst="line">
                <a:avLst/>
              </a:prstGeom>
              <a:noFill/>
              <a:ln w="12700">
                <a:solidFill>
                  <a:schemeClr val="tx1"/>
                </a:solidFill>
                <a:round/>
                <a:headEnd/>
                <a:tailEnd/>
              </a:ln>
            </p:spPr>
            <p:txBody>
              <a:bodyPr/>
              <a:lstStyle/>
              <a:p>
                <a:endParaRPr lang="nl-NL"/>
              </a:p>
            </p:txBody>
          </p:sp>
          <p:sp>
            <p:nvSpPr>
              <p:cNvPr id="1983519" name="Line 31"/>
              <p:cNvSpPr>
                <a:spLocks noChangeShapeType="1"/>
              </p:cNvSpPr>
              <p:nvPr/>
            </p:nvSpPr>
            <p:spPr bwMode="auto">
              <a:xfrm>
                <a:off x="3415" y="2684"/>
                <a:ext cx="22" cy="0"/>
              </a:xfrm>
              <a:prstGeom prst="line">
                <a:avLst/>
              </a:prstGeom>
              <a:noFill/>
              <a:ln w="12700">
                <a:solidFill>
                  <a:schemeClr val="tx1"/>
                </a:solidFill>
                <a:round/>
                <a:headEnd/>
                <a:tailEnd/>
              </a:ln>
            </p:spPr>
            <p:txBody>
              <a:bodyPr/>
              <a:lstStyle/>
              <a:p>
                <a:endParaRPr lang="nl-NL"/>
              </a:p>
            </p:txBody>
          </p:sp>
          <p:sp>
            <p:nvSpPr>
              <p:cNvPr id="1983520" name="Line 32"/>
              <p:cNvSpPr>
                <a:spLocks noChangeShapeType="1"/>
              </p:cNvSpPr>
              <p:nvPr/>
            </p:nvSpPr>
            <p:spPr bwMode="auto">
              <a:xfrm>
                <a:off x="3415" y="2515"/>
                <a:ext cx="22" cy="0"/>
              </a:xfrm>
              <a:prstGeom prst="line">
                <a:avLst/>
              </a:prstGeom>
              <a:noFill/>
              <a:ln w="12700">
                <a:solidFill>
                  <a:schemeClr val="tx1"/>
                </a:solidFill>
                <a:round/>
                <a:headEnd/>
                <a:tailEnd/>
              </a:ln>
            </p:spPr>
            <p:txBody>
              <a:bodyPr/>
              <a:lstStyle/>
              <a:p>
                <a:endParaRPr lang="nl-NL"/>
              </a:p>
            </p:txBody>
          </p:sp>
          <p:sp>
            <p:nvSpPr>
              <p:cNvPr id="1983521" name="Line 33"/>
              <p:cNvSpPr>
                <a:spLocks noChangeShapeType="1"/>
              </p:cNvSpPr>
              <p:nvPr/>
            </p:nvSpPr>
            <p:spPr bwMode="auto">
              <a:xfrm>
                <a:off x="3415" y="2346"/>
                <a:ext cx="22" cy="0"/>
              </a:xfrm>
              <a:prstGeom prst="line">
                <a:avLst/>
              </a:prstGeom>
              <a:noFill/>
              <a:ln w="12700">
                <a:solidFill>
                  <a:schemeClr val="tx1"/>
                </a:solidFill>
                <a:round/>
                <a:headEnd/>
                <a:tailEnd/>
              </a:ln>
            </p:spPr>
            <p:txBody>
              <a:bodyPr/>
              <a:lstStyle/>
              <a:p>
                <a:endParaRPr lang="nl-NL"/>
              </a:p>
            </p:txBody>
          </p:sp>
          <p:sp>
            <p:nvSpPr>
              <p:cNvPr id="1983522" name="Line 34"/>
              <p:cNvSpPr>
                <a:spLocks noChangeShapeType="1"/>
              </p:cNvSpPr>
              <p:nvPr/>
            </p:nvSpPr>
            <p:spPr bwMode="auto">
              <a:xfrm>
                <a:off x="3415" y="2176"/>
                <a:ext cx="22" cy="0"/>
              </a:xfrm>
              <a:prstGeom prst="line">
                <a:avLst/>
              </a:prstGeom>
              <a:noFill/>
              <a:ln w="12700">
                <a:solidFill>
                  <a:schemeClr val="tx1"/>
                </a:solidFill>
                <a:round/>
                <a:headEnd/>
                <a:tailEnd/>
              </a:ln>
            </p:spPr>
            <p:txBody>
              <a:bodyPr/>
              <a:lstStyle/>
              <a:p>
                <a:endParaRPr lang="nl-NL"/>
              </a:p>
            </p:txBody>
          </p:sp>
          <p:sp>
            <p:nvSpPr>
              <p:cNvPr id="1983523" name="Line 35"/>
              <p:cNvSpPr>
                <a:spLocks noChangeShapeType="1"/>
              </p:cNvSpPr>
              <p:nvPr/>
            </p:nvSpPr>
            <p:spPr bwMode="auto">
              <a:xfrm>
                <a:off x="3415" y="2007"/>
                <a:ext cx="22" cy="0"/>
              </a:xfrm>
              <a:prstGeom prst="line">
                <a:avLst/>
              </a:prstGeom>
              <a:noFill/>
              <a:ln w="12700">
                <a:solidFill>
                  <a:schemeClr val="tx1"/>
                </a:solidFill>
                <a:round/>
                <a:headEnd/>
                <a:tailEnd/>
              </a:ln>
            </p:spPr>
            <p:txBody>
              <a:bodyPr/>
              <a:lstStyle/>
              <a:p>
                <a:endParaRPr lang="nl-NL"/>
              </a:p>
            </p:txBody>
          </p:sp>
          <p:sp>
            <p:nvSpPr>
              <p:cNvPr id="1983524" name="Line 36"/>
              <p:cNvSpPr>
                <a:spLocks noChangeShapeType="1"/>
              </p:cNvSpPr>
              <p:nvPr/>
            </p:nvSpPr>
            <p:spPr bwMode="auto">
              <a:xfrm>
                <a:off x="3415" y="1837"/>
                <a:ext cx="22" cy="0"/>
              </a:xfrm>
              <a:prstGeom prst="line">
                <a:avLst/>
              </a:prstGeom>
              <a:noFill/>
              <a:ln w="12700">
                <a:solidFill>
                  <a:schemeClr val="tx1"/>
                </a:solidFill>
                <a:round/>
                <a:headEnd/>
                <a:tailEnd/>
              </a:ln>
            </p:spPr>
            <p:txBody>
              <a:bodyPr/>
              <a:lstStyle/>
              <a:p>
                <a:endParaRPr lang="nl-NL"/>
              </a:p>
            </p:txBody>
          </p:sp>
          <p:sp>
            <p:nvSpPr>
              <p:cNvPr id="1983525" name="Line 37"/>
              <p:cNvSpPr>
                <a:spLocks noChangeShapeType="1"/>
              </p:cNvSpPr>
              <p:nvPr/>
            </p:nvSpPr>
            <p:spPr bwMode="auto">
              <a:xfrm>
                <a:off x="3415" y="1668"/>
                <a:ext cx="22" cy="0"/>
              </a:xfrm>
              <a:prstGeom prst="line">
                <a:avLst/>
              </a:prstGeom>
              <a:noFill/>
              <a:ln w="12700">
                <a:solidFill>
                  <a:schemeClr val="tx1"/>
                </a:solidFill>
                <a:round/>
                <a:headEnd/>
                <a:tailEnd/>
              </a:ln>
            </p:spPr>
            <p:txBody>
              <a:bodyPr/>
              <a:lstStyle/>
              <a:p>
                <a:endParaRPr lang="nl-NL"/>
              </a:p>
            </p:txBody>
          </p:sp>
          <p:sp>
            <p:nvSpPr>
              <p:cNvPr id="1983526" name="Line 38"/>
              <p:cNvSpPr>
                <a:spLocks noChangeShapeType="1"/>
              </p:cNvSpPr>
              <p:nvPr/>
            </p:nvSpPr>
            <p:spPr bwMode="auto">
              <a:xfrm>
                <a:off x="3415" y="1498"/>
                <a:ext cx="22" cy="0"/>
              </a:xfrm>
              <a:prstGeom prst="line">
                <a:avLst/>
              </a:prstGeom>
              <a:noFill/>
              <a:ln w="12700">
                <a:solidFill>
                  <a:schemeClr val="tx1"/>
                </a:solidFill>
                <a:round/>
                <a:headEnd/>
                <a:tailEnd/>
              </a:ln>
            </p:spPr>
            <p:txBody>
              <a:bodyPr/>
              <a:lstStyle/>
              <a:p>
                <a:endParaRPr lang="nl-NL"/>
              </a:p>
            </p:txBody>
          </p:sp>
          <p:sp>
            <p:nvSpPr>
              <p:cNvPr id="1983527" name="Line 39"/>
              <p:cNvSpPr>
                <a:spLocks noChangeShapeType="1"/>
              </p:cNvSpPr>
              <p:nvPr/>
            </p:nvSpPr>
            <p:spPr bwMode="auto">
              <a:xfrm>
                <a:off x="3415" y="1329"/>
                <a:ext cx="22" cy="0"/>
              </a:xfrm>
              <a:prstGeom prst="line">
                <a:avLst/>
              </a:prstGeom>
              <a:noFill/>
              <a:ln w="12700">
                <a:solidFill>
                  <a:schemeClr val="tx1"/>
                </a:solidFill>
                <a:round/>
                <a:headEnd/>
                <a:tailEnd/>
              </a:ln>
            </p:spPr>
            <p:txBody>
              <a:bodyPr/>
              <a:lstStyle/>
              <a:p>
                <a:endParaRPr lang="nl-NL"/>
              </a:p>
            </p:txBody>
          </p:sp>
          <p:grpSp>
            <p:nvGrpSpPr>
              <p:cNvPr id="1983528" name="Group 40"/>
              <p:cNvGrpSpPr>
                <a:grpSpLocks/>
              </p:cNvGrpSpPr>
              <p:nvPr/>
            </p:nvGrpSpPr>
            <p:grpSpPr bwMode="auto">
              <a:xfrm>
                <a:off x="3209" y="1260"/>
                <a:ext cx="186" cy="1659"/>
                <a:chOff x="482" y="1233"/>
                <a:chExt cx="186" cy="1659"/>
              </a:xfrm>
            </p:grpSpPr>
            <p:sp>
              <p:nvSpPr>
                <p:cNvPr id="1983529" name="Rectangle 41"/>
                <p:cNvSpPr>
                  <a:spLocks noChangeArrowheads="1"/>
                </p:cNvSpPr>
                <p:nvPr/>
              </p:nvSpPr>
              <p:spPr bwMode="auto">
                <a:xfrm>
                  <a:off x="507" y="2758"/>
                  <a:ext cx="161"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-20</a:t>
                  </a:r>
                </a:p>
              </p:txBody>
            </p:sp>
            <p:sp>
              <p:nvSpPr>
                <p:cNvPr id="1983530" name="Rectangle 42"/>
                <p:cNvSpPr>
                  <a:spLocks noChangeArrowheads="1"/>
                </p:cNvSpPr>
                <p:nvPr/>
              </p:nvSpPr>
              <p:spPr bwMode="auto">
                <a:xfrm>
                  <a:off x="606" y="2589"/>
                  <a:ext cx="62"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0</a:t>
                  </a:r>
                </a:p>
              </p:txBody>
            </p:sp>
            <p:sp>
              <p:nvSpPr>
                <p:cNvPr id="1983531" name="Rectangle 43"/>
                <p:cNvSpPr>
                  <a:spLocks noChangeArrowheads="1"/>
                </p:cNvSpPr>
                <p:nvPr/>
              </p:nvSpPr>
              <p:spPr bwMode="auto">
                <a:xfrm>
                  <a:off x="544" y="2419"/>
                  <a:ext cx="124"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20</a:t>
                  </a:r>
                </a:p>
              </p:txBody>
            </p:sp>
            <p:sp>
              <p:nvSpPr>
                <p:cNvPr id="1983532" name="Rectangle 44"/>
                <p:cNvSpPr>
                  <a:spLocks noChangeArrowheads="1"/>
                </p:cNvSpPr>
                <p:nvPr/>
              </p:nvSpPr>
              <p:spPr bwMode="auto">
                <a:xfrm>
                  <a:off x="544" y="2250"/>
                  <a:ext cx="124"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40</a:t>
                  </a:r>
                </a:p>
              </p:txBody>
            </p:sp>
            <p:sp>
              <p:nvSpPr>
                <p:cNvPr id="1983533" name="Rectangle 45"/>
                <p:cNvSpPr>
                  <a:spLocks noChangeArrowheads="1"/>
                </p:cNvSpPr>
                <p:nvPr/>
              </p:nvSpPr>
              <p:spPr bwMode="auto">
                <a:xfrm>
                  <a:off x="544" y="2080"/>
                  <a:ext cx="124"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60</a:t>
                  </a:r>
                </a:p>
              </p:txBody>
            </p:sp>
            <p:sp>
              <p:nvSpPr>
                <p:cNvPr id="1983534" name="Rectangle 46"/>
                <p:cNvSpPr>
                  <a:spLocks noChangeArrowheads="1"/>
                </p:cNvSpPr>
                <p:nvPr/>
              </p:nvSpPr>
              <p:spPr bwMode="auto">
                <a:xfrm>
                  <a:off x="544" y="1911"/>
                  <a:ext cx="124"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80</a:t>
                  </a:r>
                </a:p>
              </p:txBody>
            </p:sp>
            <p:sp>
              <p:nvSpPr>
                <p:cNvPr id="1983535" name="Rectangle 47"/>
                <p:cNvSpPr>
                  <a:spLocks noChangeArrowheads="1"/>
                </p:cNvSpPr>
                <p:nvPr/>
              </p:nvSpPr>
              <p:spPr bwMode="auto">
                <a:xfrm>
                  <a:off x="482" y="1741"/>
                  <a:ext cx="186"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100</a:t>
                  </a:r>
                </a:p>
              </p:txBody>
            </p:sp>
            <p:sp>
              <p:nvSpPr>
                <p:cNvPr id="1983536" name="Rectangle 48"/>
                <p:cNvSpPr>
                  <a:spLocks noChangeArrowheads="1"/>
                </p:cNvSpPr>
                <p:nvPr/>
              </p:nvSpPr>
              <p:spPr bwMode="auto">
                <a:xfrm>
                  <a:off x="482" y="1572"/>
                  <a:ext cx="186"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120</a:t>
                  </a:r>
                </a:p>
              </p:txBody>
            </p:sp>
            <p:sp>
              <p:nvSpPr>
                <p:cNvPr id="1983537" name="Rectangle 49"/>
                <p:cNvSpPr>
                  <a:spLocks noChangeArrowheads="1"/>
                </p:cNvSpPr>
                <p:nvPr/>
              </p:nvSpPr>
              <p:spPr bwMode="auto">
                <a:xfrm>
                  <a:off x="482" y="1402"/>
                  <a:ext cx="186"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140</a:t>
                  </a:r>
                </a:p>
              </p:txBody>
            </p:sp>
            <p:sp>
              <p:nvSpPr>
                <p:cNvPr id="1983538" name="Rectangle 50"/>
                <p:cNvSpPr>
                  <a:spLocks noChangeArrowheads="1"/>
                </p:cNvSpPr>
                <p:nvPr/>
              </p:nvSpPr>
              <p:spPr bwMode="auto">
                <a:xfrm>
                  <a:off x="482" y="1233"/>
                  <a:ext cx="186" cy="134"/>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160</a:t>
                  </a:r>
                </a:p>
              </p:txBody>
            </p:sp>
          </p:grpSp>
          <p:sp>
            <p:nvSpPr>
              <p:cNvPr id="1983539" name="Freeform 51"/>
              <p:cNvSpPr>
                <a:spLocks/>
              </p:cNvSpPr>
              <p:nvPr/>
            </p:nvSpPr>
            <p:spPr bwMode="auto">
              <a:xfrm flipV="1">
                <a:off x="3769" y="2646"/>
                <a:ext cx="1477" cy="38"/>
              </a:xfrm>
              <a:custGeom>
                <a:avLst/>
                <a:gdLst/>
                <a:ahLst/>
                <a:cxnLst>
                  <a:cxn ang="0">
                    <a:pos x="0" y="0"/>
                  </a:cxn>
                  <a:cxn ang="0">
                    <a:pos x="848" y="31"/>
                  </a:cxn>
                  <a:cxn ang="0">
                    <a:pos x="1695" y="25"/>
                  </a:cxn>
                  <a:cxn ang="0">
                    <a:pos x="3390" y="88"/>
                  </a:cxn>
                </a:cxnLst>
                <a:rect l="0" t="0" r="r" b="b"/>
                <a:pathLst>
                  <a:path w="3390" h="88">
                    <a:moveTo>
                      <a:pt x="0" y="0"/>
                    </a:moveTo>
                    <a:lnTo>
                      <a:pt x="848" y="31"/>
                    </a:lnTo>
                    <a:lnTo>
                      <a:pt x="1695" y="25"/>
                    </a:lnTo>
                    <a:lnTo>
                      <a:pt x="3390" y="88"/>
                    </a:lnTo>
                  </a:path>
                </a:pathLst>
              </a:custGeom>
              <a:noFill/>
              <a:ln w="19050" cap="flat" cmpd="sng">
                <a:solidFill>
                  <a:schemeClr val="tx1"/>
                </a:solidFill>
                <a:prstDash val="solid"/>
                <a:round/>
                <a:headEnd type="none" w="med" len="med"/>
                <a:tailEnd type="none" w="med" len="med"/>
              </a:ln>
              <a:effectLst/>
            </p:spPr>
            <p:txBody>
              <a:bodyPr/>
              <a:lstStyle/>
              <a:p>
                <a:endParaRPr lang="nl-NL"/>
              </a:p>
            </p:txBody>
          </p:sp>
          <p:sp>
            <p:nvSpPr>
              <p:cNvPr id="1983540" name="Freeform 52"/>
              <p:cNvSpPr>
                <a:spLocks/>
              </p:cNvSpPr>
              <p:nvPr/>
            </p:nvSpPr>
            <p:spPr bwMode="auto">
              <a:xfrm flipV="1">
                <a:off x="3769" y="2297"/>
                <a:ext cx="1477" cy="387"/>
              </a:xfrm>
              <a:custGeom>
                <a:avLst/>
                <a:gdLst/>
                <a:ahLst/>
                <a:cxnLst>
                  <a:cxn ang="0">
                    <a:pos x="0" y="0"/>
                  </a:cxn>
                  <a:cxn ang="0">
                    <a:pos x="848" y="792"/>
                  </a:cxn>
                  <a:cxn ang="0">
                    <a:pos x="1695" y="797"/>
                  </a:cxn>
                  <a:cxn ang="0">
                    <a:pos x="3390" y="889"/>
                  </a:cxn>
                </a:cxnLst>
                <a:rect l="0" t="0" r="r" b="b"/>
                <a:pathLst>
                  <a:path w="3390" h="889">
                    <a:moveTo>
                      <a:pt x="0" y="0"/>
                    </a:moveTo>
                    <a:lnTo>
                      <a:pt x="848" y="792"/>
                    </a:lnTo>
                    <a:lnTo>
                      <a:pt x="1695" y="797"/>
                    </a:lnTo>
                    <a:lnTo>
                      <a:pt x="3390" y="889"/>
                    </a:lnTo>
                  </a:path>
                </a:pathLst>
              </a:custGeom>
              <a:noFill/>
              <a:ln w="19050" cap="flat" cmpd="sng">
                <a:solidFill>
                  <a:srgbClr val="99CCFF"/>
                </a:solidFill>
                <a:prstDash val="solid"/>
                <a:round/>
                <a:headEnd type="none" w="med" len="med"/>
                <a:tailEnd type="none" w="med" len="med"/>
              </a:ln>
              <a:effectLst/>
            </p:spPr>
            <p:txBody>
              <a:bodyPr/>
              <a:lstStyle/>
              <a:p>
                <a:endParaRPr lang="nl-NL"/>
              </a:p>
            </p:txBody>
          </p:sp>
          <p:sp>
            <p:nvSpPr>
              <p:cNvPr id="1983541" name="Freeform 53"/>
              <p:cNvSpPr>
                <a:spLocks/>
              </p:cNvSpPr>
              <p:nvPr/>
            </p:nvSpPr>
            <p:spPr bwMode="auto">
              <a:xfrm flipV="1">
                <a:off x="3769" y="1919"/>
                <a:ext cx="1477" cy="765"/>
              </a:xfrm>
              <a:custGeom>
                <a:avLst/>
                <a:gdLst/>
                <a:ahLst/>
                <a:cxnLst>
                  <a:cxn ang="0">
                    <a:pos x="0" y="0"/>
                  </a:cxn>
                  <a:cxn ang="0">
                    <a:pos x="848" y="1445"/>
                  </a:cxn>
                  <a:cxn ang="0">
                    <a:pos x="1695" y="1625"/>
                  </a:cxn>
                  <a:cxn ang="0">
                    <a:pos x="3390" y="1758"/>
                  </a:cxn>
                </a:cxnLst>
                <a:rect l="0" t="0" r="r" b="b"/>
                <a:pathLst>
                  <a:path w="3390" h="1758">
                    <a:moveTo>
                      <a:pt x="0" y="0"/>
                    </a:moveTo>
                    <a:lnTo>
                      <a:pt x="848" y="1445"/>
                    </a:lnTo>
                    <a:lnTo>
                      <a:pt x="1695" y="1625"/>
                    </a:lnTo>
                    <a:lnTo>
                      <a:pt x="3390" y="1758"/>
                    </a:lnTo>
                  </a:path>
                </a:pathLst>
              </a:custGeom>
              <a:noFill/>
              <a:ln w="19050" cap="flat" cmpd="sng">
                <a:solidFill>
                  <a:srgbClr val="FFFF66"/>
                </a:solidFill>
                <a:prstDash val="solid"/>
                <a:round/>
                <a:headEnd type="none" w="med" len="med"/>
                <a:tailEnd type="none" w="med" len="med"/>
              </a:ln>
              <a:effectLst/>
            </p:spPr>
            <p:txBody>
              <a:bodyPr/>
              <a:lstStyle/>
              <a:p>
                <a:endParaRPr lang="nl-NL"/>
              </a:p>
            </p:txBody>
          </p:sp>
          <p:sp>
            <p:nvSpPr>
              <p:cNvPr id="1983542" name="Freeform 54"/>
              <p:cNvSpPr>
                <a:spLocks/>
              </p:cNvSpPr>
              <p:nvPr/>
            </p:nvSpPr>
            <p:spPr bwMode="auto">
              <a:xfrm flipV="1">
                <a:off x="3769" y="1500"/>
                <a:ext cx="1477" cy="1184"/>
              </a:xfrm>
              <a:custGeom>
                <a:avLst/>
                <a:gdLst/>
                <a:ahLst/>
                <a:cxnLst>
                  <a:cxn ang="0">
                    <a:pos x="0" y="0"/>
                  </a:cxn>
                  <a:cxn ang="0">
                    <a:pos x="848" y="2205"/>
                  </a:cxn>
                  <a:cxn ang="0">
                    <a:pos x="1695" y="2491"/>
                  </a:cxn>
                  <a:cxn ang="0">
                    <a:pos x="3390" y="2719"/>
                  </a:cxn>
                </a:cxnLst>
                <a:rect l="0" t="0" r="r" b="b"/>
                <a:pathLst>
                  <a:path w="3390" h="2719">
                    <a:moveTo>
                      <a:pt x="0" y="0"/>
                    </a:moveTo>
                    <a:lnTo>
                      <a:pt x="848" y="2205"/>
                    </a:lnTo>
                    <a:lnTo>
                      <a:pt x="1695" y="2491"/>
                    </a:lnTo>
                    <a:lnTo>
                      <a:pt x="3390" y="2719"/>
                    </a:lnTo>
                  </a:path>
                </a:pathLst>
              </a:custGeom>
              <a:noFill/>
              <a:ln w="19050" cap="flat" cmpd="sng">
                <a:solidFill>
                  <a:srgbClr val="00FF00"/>
                </a:solidFill>
                <a:prstDash val="solid"/>
                <a:round/>
                <a:headEnd type="none" w="med" len="med"/>
                <a:tailEnd type="none" w="med" len="med"/>
              </a:ln>
              <a:effectLst/>
            </p:spPr>
            <p:txBody>
              <a:bodyPr/>
              <a:lstStyle/>
              <a:p>
                <a:endParaRPr lang="nl-NL"/>
              </a:p>
            </p:txBody>
          </p:sp>
          <p:sp>
            <p:nvSpPr>
              <p:cNvPr id="1983543" name="Freeform 55"/>
              <p:cNvSpPr>
                <a:spLocks/>
              </p:cNvSpPr>
              <p:nvPr/>
            </p:nvSpPr>
            <p:spPr bwMode="auto">
              <a:xfrm flipV="1">
                <a:off x="3769" y="1512"/>
                <a:ext cx="1477" cy="1172"/>
              </a:xfrm>
              <a:custGeom>
                <a:avLst/>
                <a:gdLst/>
                <a:ahLst/>
                <a:cxnLst>
                  <a:cxn ang="0">
                    <a:pos x="0" y="0"/>
                  </a:cxn>
                  <a:cxn ang="0">
                    <a:pos x="848" y="2206"/>
                  </a:cxn>
                  <a:cxn ang="0">
                    <a:pos x="1695" y="2554"/>
                  </a:cxn>
                  <a:cxn ang="0">
                    <a:pos x="3390" y="2692"/>
                  </a:cxn>
                </a:cxnLst>
                <a:rect l="0" t="0" r="r" b="b"/>
                <a:pathLst>
                  <a:path w="3390" h="2692">
                    <a:moveTo>
                      <a:pt x="0" y="0"/>
                    </a:moveTo>
                    <a:lnTo>
                      <a:pt x="848" y="2206"/>
                    </a:lnTo>
                    <a:lnTo>
                      <a:pt x="1695" y="2554"/>
                    </a:lnTo>
                    <a:lnTo>
                      <a:pt x="3390" y="2692"/>
                    </a:lnTo>
                  </a:path>
                </a:pathLst>
              </a:custGeom>
              <a:noFill/>
              <a:ln w="19050" cap="flat" cmpd="sng">
                <a:solidFill>
                  <a:schemeClr val="accent2"/>
                </a:solidFill>
                <a:prstDash val="solid"/>
                <a:round/>
                <a:headEnd type="none" w="med" len="med"/>
                <a:tailEnd type="none" w="med" len="med"/>
              </a:ln>
              <a:effectLst/>
            </p:spPr>
            <p:txBody>
              <a:bodyPr/>
              <a:lstStyle/>
              <a:p>
                <a:endParaRPr lang="nl-NL"/>
              </a:p>
            </p:txBody>
          </p:sp>
          <p:sp useBgFill="1">
            <p:nvSpPr>
              <p:cNvPr id="1983544" name="Oval 56"/>
              <p:cNvSpPr>
                <a:spLocks noChangeArrowheads="1"/>
              </p:cNvSpPr>
              <p:nvPr/>
            </p:nvSpPr>
            <p:spPr bwMode="auto">
              <a:xfrm>
                <a:off x="3753" y="2668"/>
                <a:ext cx="33" cy="33"/>
              </a:xfrm>
              <a:prstGeom prst="ellipse">
                <a:avLst/>
              </a:prstGeom>
              <a:ln w="12700" algn="ctr">
                <a:solidFill>
                  <a:schemeClr val="tx1"/>
                </a:solidFill>
                <a:round/>
                <a:headEnd/>
                <a:tailEnd/>
              </a:ln>
              <a:effectLst/>
            </p:spPr>
            <p:txBody>
              <a:bodyPr/>
              <a:lstStyle/>
              <a:p>
                <a:endParaRPr lang="nl-NL"/>
              </a:p>
            </p:txBody>
          </p:sp>
          <p:sp>
            <p:nvSpPr>
              <p:cNvPr id="1983545" name="Line 57"/>
              <p:cNvSpPr>
                <a:spLocks noChangeShapeType="1"/>
              </p:cNvSpPr>
              <p:nvPr/>
            </p:nvSpPr>
            <p:spPr bwMode="auto">
              <a:xfrm flipV="1">
                <a:off x="4139" y="2638"/>
                <a:ext cx="0" cy="33"/>
              </a:xfrm>
              <a:prstGeom prst="line">
                <a:avLst/>
              </a:prstGeom>
              <a:noFill/>
              <a:ln w="12700">
                <a:solidFill>
                  <a:schemeClr val="tx1"/>
                </a:solidFill>
                <a:round/>
                <a:headEnd/>
                <a:tailEnd/>
              </a:ln>
            </p:spPr>
            <p:txBody>
              <a:bodyPr/>
              <a:lstStyle/>
              <a:p>
                <a:endParaRPr lang="nl-NL"/>
              </a:p>
            </p:txBody>
          </p:sp>
          <p:sp>
            <p:nvSpPr>
              <p:cNvPr id="1983546" name="Line 58"/>
              <p:cNvSpPr>
                <a:spLocks noChangeShapeType="1"/>
              </p:cNvSpPr>
              <p:nvPr/>
            </p:nvSpPr>
            <p:spPr bwMode="auto">
              <a:xfrm>
                <a:off x="4117" y="2638"/>
                <a:ext cx="44" cy="0"/>
              </a:xfrm>
              <a:prstGeom prst="line">
                <a:avLst/>
              </a:prstGeom>
              <a:noFill/>
              <a:ln w="12700">
                <a:solidFill>
                  <a:schemeClr val="tx1"/>
                </a:solidFill>
                <a:round/>
                <a:headEnd/>
                <a:tailEnd/>
              </a:ln>
            </p:spPr>
            <p:txBody>
              <a:bodyPr/>
              <a:lstStyle/>
              <a:p>
                <a:endParaRPr lang="nl-NL"/>
              </a:p>
            </p:txBody>
          </p:sp>
          <p:sp>
            <p:nvSpPr>
              <p:cNvPr id="1983547" name="Line 59"/>
              <p:cNvSpPr>
                <a:spLocks noChangeShapeType="1"/>
              </p:cNvSpPr>
              <p:nvPr/>
            </p:nvSpPr>
            <p:spPr bwMode="auto">
              <a:xfrm>
                <a:off x="4139" y="2671"/>
                <a:ext cx="0" cy="33"/>
              </a:xfrm>
              <a:prstGeom prst="line">
                <a:avLst/>
              </a:prstGeom>
              <a:noFill/>
              <a:ln w="12700">
                <a:solidFill>
                  <a:schemeClr val="tx1"/>
                </a:solidFill>
                <a:round/>
                <a:headEnd/>
                <a:tailEnd/>
              </a:ln>
            </p:spPr>
            <p:txBody>
              <a:bodyPr/>
              <a:lstStyle/>
              <a:p>
                <a:endParaRPr lang="nl-NL"/>
              </a:p>
            </p:txBody>
          </p:sp>
          <p:sp>
            <p:nvSpPr>
              <p:cNvPr id="1983548" name="Line 60"/>
              <p:cNvSpPr>
                <a:spLocks noChangeShapeType="1"/>
              </p:cNvSpPr>
              <p:nvPr/>
            </p:nvSpPr>
            <p:spPr bwMode="auto">
              <a:xfrm>
                <a:off x="4117" y="2704"/>
                <a:ext cx="44" cy="0"/>
              </a:xfrm>
              <a:prstGeom prst="line">
                <a:avLst/>
              </a:prstGeom>
              <a:noFill/>
              <a:ln w="12700">
                <a:solidFill>
                  <a:schemeClr val="tx1"/>
                </a:solidFill>
                <a:round/>
                <a:headEnd/>
                <a:tailEnd/>
              </a:ln>
            </p:spPr>
            <p:txBody>
              <a:bodyPr/>
              <a:lstStyle/>
              <a:p>
                <a:endParaRPr lang="nl-NL"/>
              </a:p>
            </p:txBody>
          </p:sp>
          <p:sp useBgFill="1">
            <p:nvSpPr>
              <p:cNvPr id="1983549" name="Oval 61"/>
              <p:cNvSpPr>
                <a:spLocks noChangeArrowheads="1"/>
              </p:cNvSpPr>
              <p:nvPr/>
            </p:nvSpPr>
            <p:spPr bwMode="auto">
              <a:xfrm>
                <a:off x="4122" y="2654"/>
                <a:ext cx="33" cy="33"/>
              </a:xfrm>
              <a:prstGeom prst="ellipse">
                <a:avLst/>
              </a:prstGeom>
              <a:ln w="12700" algn="ctr">
                <a:solidFill>
                  <a:schemeClr val="tx1"/>
                </a:solidFill>
                <a:round/>
                <a:headEnd/>
                <a:tailEnd/>
              </a:ln>
              <a:effectLst/>
            </p:spPr>
            <p:txBody>
              <a:bodyPr/>
              <a:lstStyle/>
              <a:p>
                <a:endParaRPr lang="nl-NL"/>
              </a:p>
            </p:txBody>
          </p:sp>
          <p:sp>
            <p:nvSpPr>
              <p:cNvPr id="1983550" name="Line 62"/>
              <p:cNvSpPr>
                <a:spLocks noChangeShapeType="1"/>
              </p:cNvSpPr>
              <p:nvPr/>
            </p:nvSpPr>
            <p:spPr bwMode="auto">
              <a:xfrm flipV="1">
                <a:off x="4508" y="2640"/>
                <a:ext cx="0" cy="34"/>
              </a:xfrm>
              <a:prstGeom prst="line">
                <a:avLst/>
              </a:prstGeom>
              <a:noFill/>
              <a:ln w="12700">
                <a:solidFill>
                  <a:schemeClr val="tx1"/>
                </a:solidFill>
                <a:round/>
                <a:headEnd/>
                <a:tailEnd/>
              </a:ln>
            </p:spPr>
            <p:txBody>
              <a:bodyPr/>
              <a:lstStyle/>
              <a:p>
                <a:endParaRPr lang="nl-NL"/>
              </a:p>
            </p:txBody>
          </p:sp>
          <p:sp>
            <p:nvSpPr>
              <p:cNvPr id="1983551" name="Line 63"/>
              <p:cNvSpPr>
                <a:spLocks noChangeShapeType="1"/>
              </p:cNvSpPr>
              <p:nvPr/>
            </p:nvSpPr>
            <p:spPr bwMode="auto">
              <a:xfrm>
                <a:off x="4486" y="2640"/>
                <a:ext cx="43" cy="0"/>
              </a:xfrm>
              <a:prstGeom prst="line">
                <a:avLst/>
              </a:prstGeom>
              <a:noFill/>
              <a:ln w="12700">
                <a:solidFill>
                  <a:schemeClr val="tx1"/>
                </a:solidFill>
                <a:round/>
                <a:headEnd/>
                <a:tailEnd/>
              </a:ln>
            </p:spPr>
            <p:txBody>
              <a:bodyPr/>
              <a:lstStyle/>
              <a:p>
                <a:endParaRPr lang="nl-NL"/>
              </a:p>
            </p:txBody>
          </p:sp>
          <p:sp>
            <p:nvSpPr>
              <p:cNvPr id="1983552" name="Line 64"/>
              <p:cNvSpPr>
                <a:spLocks noChangeShapeType="1"/>
              </p:cNvSpPr>
              <p:nvPr/>
            </p:nvSpPr>
            <p:spPr bwMode="auto">
              <a:xfrm>
                <a:off x="4508" y="2674"/>
                <a:ext cx="0" cy="33"/>
              </a:xfrm>
              <a:prstGeom prst="line">
                <a:avLst/>
              </a:prstGeom>
              <a:noFill/>
              <a:ln w="12700">
                <a:solidFill>
                  <a:schemeClr val="tx1"/>
                </a:solidFill>
                <a:round/>
                <a:headEnd/>
                <a:tailEnd/>
              </a:ln>
            </p:spPr>
            <p:txBody>
              <a:bodyPr/>
              <a:lstStyle/>
              <a:p>
                <a:endParaRPr lang="nl-NL"/>
              </a:p>
            </p:txBody>
          </p:sp>
          <p:sp>
            <p:nvSpPr>
              <p:cNvPr id="1983553" name="Line 65"/>
              <p:cNvSpPr>
                <a:spLocks noChangeShapeType="1"/>
              </p:cNvSpPr>
              <p:nvPr/>
            </p:nvSpPr>
            <p:spPr bwMode="auto">
              <a:xfrm>
                <a:off x="4486" y="2707"/>
                <a:ext cx="43" cy="0"/>
              </a:xfrm>
              <a:prstGeom prst="line">
                <a:avLst/>
              </a:prstGeom>
              <a:noFill/>
              <a:ln w="12700">
                <a:solidFill>
                  <a:schemeClr val="tx1"/>
                </a:solidFill>
                <a:round/>
                <a:headEnd/>
                <a:tailEnd/>
              </a:ln>
            </p:spPr>
            <p:txBody>
              <a:bodyPr/>
              <a:lstStyle/>
              <a:p>
                <a:endParaRPr lang="nl-NL"/>
              </a:p>
            </p:txBody>
          </p:sp>
          <p:sp useBgFill="1">
            <p:nvSpPr>
              <p:cNvPr id="1983554" name="Oval 66"/>
              <p:cNvSpPr>
                <a:spLocks noChangeArrowheads="1"/>
              </p:cNvSpPr>
              <p:nvPr/>
            </p:nvSpPr>
            <p:spPr bwMode="auto">
              <a:xfrm>
                <a:off x="4491" y="2657"/>
                <a:ext cx="34" cy="33"/>
              </a:xfrm>
              <a:prstGeom prst="ellipse">
                <a:avLst/>
              </a:prstGeom>
              <a:ln w="12700" algn="ctr">
                <a:solidFill>
                  <a:schemeClr val="tx1"/>
                </a:solidFill>
                <a:round/>
                <a:headEnd/>
                <a:tailEnd/>
              </a:ln>
              <a:effectLst/>
            </p:spPr>
            <p:txBody>
              <a:bodyPr/>
              <a:lstStyle/>
              <a:p>
                <a:endParaRPr lang="nl-NL"/>
              </a:p>
            </p:txBody>
          </p:sp>
          <p:sp>
            <p:nvSpPr>
              <p:cNvPr id="1983555" name="Line 67"/>
              <p:cNvSpPr>
                <a:spLocks noChangeShapeType="1"/>
              </p:cNvSpPr>
              <p:nvPr/>
            </p:nvSpPr>
            <p:spPr bwMode="auto">
              <a:xfrm flipV="1">
                <a:off x="5246" y="2606"/>
                <a:ext cx="0" cy="40"/>
              </a:xfrm>
              <a:prstGeom prst="line">
                <a:avLst/>
              </a:prstGeom>
              <a:noFill/>
              <a:ln w="12700">
                <a:solidFill>
                  <a:schemeClr val="tx1"/>
                </a:solidFill>
                <a:round/>
                <a:headEnd/>
                <a:tailEnd/>
              </a:ln>
            </p:spPr>
            <p:txBody>
              <a:bodyPr/>
              <a:lstStyle/>
              <a:p>
                <a:endParaRPr lang="nl-NL"/>
              </a:p>
            </p:txBody>
          </p:sp>
          <p:sp>
            <p:nvSpPr>
              <p:cNvPr id="1983556" name="Line 68"/>
              <p:cNvSpPr>
                <a:spLocks noChangeShapeType="1"/>
              </p:cNvSpPr>
              <p:nvPr/>
            </p:nvSpPr>
            <p:spPr bwMode="auto">
              <a:xfrm>
                <a:off x="5224" y="2606"/>
                <a:ext cx="45" cy="0"/>
              </a:xfrm>
              <a:prstGeom prst="line">
                <a:avLst/>
              </a:prstGeom>
              <a:noFill/>
              <a:ln w="12700">
                <a:solidFill>
                  <a:schemeClr val="tx1"/>
                </a:solidFill>
                <a:round/>
                <a:headEnd/>
                <a:tailEnd/>
              </a:ln>
            </p:spPr>
            <p:txBody>
              <a:bodyPr/>
              <a:lstStyle/>
              <a:p>
                <a:endParaRPr lang="nl-NL"/>
              </a:p>
            </p:txBody>
          </p:sp>
          <p:sp>
            <p:nvSpPr>
              <p:cNvPr id="1983557" name="Line 69"/>
              <p:cNvSpPr>
                <a:spLocks noChangeShapeType="1"/>
              </p:cNvSpPr>
              <p:nvPr/>
            </p:nvSpPr>
            <p:spPr bwMode="auto">
              <a:xfrm>
                <a:off x="5246" y="2646"/>
                <a:ext cx="0" cy="41"/>
              </a:xfrm>
              <a:prstGeom prst="line">
                <a:avLst/>
              </a:prstGeom>
              <a:noFill/>
              <a:ln w="12700">
                <a:solidFill>
                  <a:schemeClr val="tx1"/>
                </a:solidFill>
                <a:round/>
                <a:headEnd/>
                <a:tailEnd/>
              </a:ln>
            </p:spPr>
            <p:txBody>
              <a:bodyPr/>
              <a:lstStyle/>
              <a:p>
                <a:endParaRPr lang="nl-NL"/>
              </a:p>
            </p:txBody>
          </p:sp>
          <p:sp>
            <p:nvSpPr>
              <p:cNvPr id="1983558" name="Line 70"/>
              <p:cNvSpPr>
                <a:spLocks noChangeShapeType="1"/>
              </p:cNvSpPr>
              <p:nvPr/>
            </p:nvSpPr>
            <p:spPr bwMode="auto">
              <a:xfrm>
                <a:off x="5224" y="2687"/>
                <a:ext cx="45" cy="0"/>
              </a:xfrm>
              <a:prstGeom prst="line">
                <a:avLst/>
              </a:prstGeom>
              <a:noFill/>
              <a:ln w="12700">
                <a:solidFill>
                  <a:schemeClr val="tx1"/>
                </a:solidFill>
                <a:round/>
                <a:headEnd/>
                <a:tailEnd/>
              </a:ln>
            </p:spPr>
            <p:txBody>
              <a:bodyPr/>
              <a:lstStyle/>
              <a:p>
                <a:endParaRPr lang="nl-NL"/>
              </a:p>
            </p:txBody>
          </p:sp>
          <p:sp useBgFill="1">
            <p:nvSpPr>
              <p:cNvPr id="1983559" name="Oval 71"/>
              <p:cNvSpPr>
                <a:spLocks noChangeArrowheads="1"/>
              </p:cNvSpPr>
              <p:nvPr/>
            </p:nvSpPr>
            <p:spPr bwMode="auto">
              <a:xfrm>
                <a:off x="5230" y="2629"/>
                <a:ext cx="33" cy="33"/>
              </a:xfrm>
              <a:prstGeom prst="ellipse">
                <a:avLst/>
              </a:prstGeom>
              <a:ln w="12700" algn="ctr">
                <a:solidFill>
                  <a:schemeClr val="tx1"/>
                </a:solidFill>
                <a:round/>
                <a:headEnd/>
                <a:tailEnd/>
              </a:ln>
              <a:effectLst/>
            </p:spPr>
            <p:txBody>
              <a:bodyPr/>
              <a:lstStyle/>
              <a:p>
                <a:endParaRPr lang="nl-NL"/>
              </a:p>
            </p:txBody>
          </p:sp>
          <p:sp>
            <p:nvSpPr>
              <p:cNvPr id="1983560" name="Oval 72"/>
              <p:cNvSpPr>
                <a:spLocks noChangeArrowheads="1"/>
              </p:cNvSpPr>
              <p:nvPr/>
            </p:nvSpPr>
            <p:spPr bwMode="auto">
              <a:xfrm>
                <a:off x="3753" y="2668"/>
                <a:ext cx="33" cy="33"/>
              </a:xfrm>
              <a:prstGeom prst="ellipse">
                <a:avLst/>
              </a:prstGeom>
              <a:solidFill>
                <a:srgbClr val="99CCFF"/>
              </a:solidFill>
              <a:ln w="12700" algn="ctr">
                <a:solidFill>
                  <a:srgbClr val="99CCFF"/>
                </a:solidFill>
                <a:round/>
                <a:headEnd/>
                <a:tailEnd/>
              </a:ln>
              <a:effectLst/>
            </p:spPr>
            <p:txBody>
              <a:bodyPr/>
              <a:lstStyle/>
              <a:p>
                <a:endParaRPr lang="nl-NL"/>
              </a:p>
            </p:txBody>
          </p:sp>
          <p:sp>
            <p:nvSpPr>
              <p:cNvPr id="1983561" name="Line 73"/>
              <p:cNvSpPr>
                <a:spLocks noChangeShapeType="1"/>
              </p:cNvSpPr>
              <p:nvPr/>
            </p:nvSpPr>
            <p:spPr bwMode="auto">
              <a:xfrm flipV="1">
                <a:off x="4139" y="2306"/>
                <a:ext cx="0" cy="33"/>
              </a:xfrm>
              <a:prstGeom prst="line">
                <a:avLst/>
              </a:prstGeom>
              <a:noFill/>
              <a:ln w="12700">
                <a:solidFill>
                  <a:schemeClr val="tx1"/>
                </a:solidFill>
                <a:round/>
                <a:headEnd/>
                <a:tailEnd/>
              </a:ln>
            </p:spPr>
            <p:txBody>
              <a:bodyPr/>
              <a:lstStyle/>
              <a:p>
                <a:endParaRPr lang="nl-NL"/>
              </a:p>
            </p:txBody>
          </p:sp>
          <p:sp>
            <p:nvSpPr>
              <p:cNvPr id="1983562" name="Line 74"/>
              <p:cNvSpPr>
                <a:spLocks noChangeShapeType="1"/>
              </p:cNvSpPr>
              <p:nvPr/>
            </p:nvSpPr>
            <p:spPr bwMode="auto">
              <a:xfrm>
                <a:off x="4117" y="2306"/>
                <a:ext cx="44" cy="0"/>
              </a:xfrm>
              <a:prstGeom prst="line">
                <a:avLst/>
              </a:prstGeom>
              <a:noFill/>
              <a:ln w="12700">
                <a:solidFill>
                  <a:schemeClr val="tx1"/>
                </a:solidFill>
                <a:round/>
                <a:headEnd/>
                <a:tailEnd/>
              </a:ln>
            </p:spPr>
            <p:txBody>
              <a:bodyPr/>
              <a:lstStyle/>
              <a:p>
                <a:endParaRPr lang="nl-NL"/>
              </a:p>
            </p:txBody>
          </p:sp>
          <p:sp>
            <p:nvSpPr>
              <p:cNvPr id="1983563" name="Line 75"/>
              <p:cNvSpPr>
                <a:spLocks noChangeShapeType="1"/>
              </p:cNvSpPr>
              <p:nvPr/>
            </p:nvSpPr>
            <p:spPr bwMode="auto">
              <a:xfrm>
                <a:off x="4139" y="2339"/>
                <a:ext cx="0" cy="34"/>
              </a:xfrm>
              <a:prstGeom prst="line">
                <a:avLst/>
              </a:prstGeom>
              <a:noFill/>
              <a:ln w="12700">
                <a:solidFill>
                  <a:schemeClr val="tx1"/>
                </a:solidFill>
                <a:round/>
                <a:headEnd/>
                <a:tailEnd/>
              </a:ln>
            </p:spPr>
            <p:txBody>
              <a:bodyPr/>
              <a:lstStyle/>
              <a:p>
                <a:endParaRPr lang="nl-NL"/>
              </a:p>
            </p:txBody>
          </p:sp>
          <p:sp>
            <p:nvSpPr>
              <p:cNvPr id="1983564" name="Line 76"/>
              <p:cNvSpPr>
                <a:spLocks noChangeShapeType="1"/>
              </p:cNvSpPr>
              <p:nvPr/>
            </p:nvSpPr>
            <p:spPr bwMode="auto">
              <a:xfrm>
                <a:off x="4117" y="2373"/>
                <a:ext cx="44" cy="0"/>
              </a:xfrm>
              <a:prstGeom prst="line">
                <a:avLst/>
              </a:prstGeom>
              <a:noFill/>
              <a:ln w="12700">
                <a:solidFill>
                  <a:schemeClr val="tx1"/>
                </a:solidFill>
                <a:round/>
                <a:headEnd/>
                <a:tailEnd/>
              </a:ln>
            </p:spPr>
            <p:txBody>
              <a:bodyPr/>
              <a:lstStyle/>
              <a:p>
                <a:endParaRPr lang="nl-NL"/>
              </a:p>
            </p:txBody>
          </p:sp>
          <p:sp>
            <p:nvSpPr>
              <p:cNvPr id="1983565" name="Oval 77"/>
              <p:cNvSpPr>
                <a:spLocks noChangeArrowheads="1"/>
              </p:cNvSpPr>
              <p:nvPr/>
            </p:nvSpPr>
            <p:spPr bwMode="auto">
              <a:xfrm>
                <a:off x="4122" y="2323"/>
                <a:ext cx="33" cy="33"/>
              </a:xfrm>
              <a:prstGeom prst="ellipse">
                <a:avLst/>
              </a:prstGeom>
              <a:solidFill>
                <a:srgbClr val="99CCFF"/>
              </a:solidFill>
              <a:ln w="12700" algn="ctr">
                <a:solidFill>
                  <a:srgbClr val="99CCFF"/>
                </a:solidFill>
                <a:round/>
                <a:headEnd/>
                <a:tailEnd/>
              </a:ln>
              <a:effectLst/>
            </p:spPr>
            <p:txBody>
              <a:bodyPr/>
              <a:lstStyle/>
              <a:p>
                <a:endParaRPr lang="nl-NL"/>
              </a:p>
            </p:txBody>
          </p:sp>
          <p:sp>
            <p:nvSpPr>
              <p:cNvPr id="1983566" name="Line 78"/>
              <p:cNvSpPr>
                <a:spLocks noChangeShapeType="1"/>
              </p:cNvSpPr>
              <p:nvPr/>
            </p:nvSpPr>
            <p:spPr bwMode="auto">
              <a:xfrm flipV="1">
                <a:off x="4508" y="2304"/>
                <a:ext cx="0" cy="33"/>
              </a:xfrm>
              <a:prstGeom prst="line">
                <a:avLst/>
              </a:prstGeom>
              <a:noFill/>
              <a:ln w="12700">
                <a:solidFill>
                  <a:schemeClr val="tx1"/>
                </a:solidFill>
                <a:round/>
                <a:headEnd/>
                <a:tailEnd/>
              </a:ln>
            </p:spPr>
            <p:txBody>
              <a:bodyPr/>
              <a:lstStyle/>
              <a:p>
                <a:endParaRPr lang="nl-NL"/>
              </a:p>
            </p:txBody>
          </p:sp>
          <p:sp>
            <p:nvSpPr>
              <p:cNvPr id="1983567" name="Line 79"/>
              <p:cNvSpPr>
                <a:spLocks noChangeShapeType="1"/>
              </p:cNvSpPr>
              <p:nvPr/>
            </p:nvSpPr>
            <p:spPr bwMode="auto">
              <a:xfrm>
                <a:off x="4486" y="2304"/>
                <a:ext cx="43" cy="0"/>
              </a:xfrm>
              <a:prstGeom prst="line">
                <a:avLst/>
              </a:prstGeom>
              <a:noFill/>
              <a:ln w="12700">
                <a:solidFill>
                  <a:schemeClr val="tx1"/>
                </a:solidFill>
                <a:round/>
                <a:headEnd/>
                <a:tailEnd/>
              </a:ln>
            </p:spPr>
            <p:txBody>
              <a:bodyPr/>
              <a:lstStyle/>
              <a:p>
                <a:endParaRPr lang="nl-NL"/>
              </a:p>
            </p:txBody>
          </p:sp>
          <p:sp>
            <p:nvSpPr>
              <p:cNvPr id="1983568" name="Line 80"/>
              <p:cNvSpPr>
                <a:spLocks noChangeShapeType="1"/>
              </p:cNvSpPr>
              <p:nvPr/>
            </p:nvSpPr>
            <p:spPr bwMode="auto">
              <a:xfrm>
                <a:off x="4508" y="2337"/>
                <a:ext cx="0" cy="34"/>
              </a:xfrm>
              <a:prstGeom prst="line">
                <a:avLst/>
              </a:prstGeom>
              <a:noFill/>
              <a:ln w="12700">
                <a:solidFill>
                  <a:schemeClr val="tx1"/>
                </a:solidFill>
                <a:round/>
                <a:headEnd/>
                <a:tailEnd/>
              </a:ln>
            </p:spPr>
            <p:txBody>
              <a:bodyPr/>
              <a:lstStyle/>
              <a:p>
                <a:endParaRPr lang="nl-NL"/>
              </a:p>
            </p:txBody>
          </p:sp>
          <p:sp>
            <p:nvSpPr>
              <p:cNvPr id="1983569" name="Line 81"/>
              <p:cNvSpPr>
                <a:spLocks noChangeShapeType="1"/>
              </p:cNvSpPr>
              <p:nvPr/>
            </p:nvSpPr>
            <p:spPr bwMode="auto">
              <a:xfrm>
                <a:off x="4486" y="2371"/>
                <a:ext cx="43" cy="0"/>
              </a:xfrm>
              <a:prstGeom prst="line">
                <a:avLst/>
              </a:prstGeom>
              <a:noFill/>
              <a:ln w="12700">
                <a:solidFill>
                  <a:schemeClr val="tx1"/>
                </a:solidFill>
                <a:round/>
                <a:headEnd/>
                <a:tailEnd/>
              </a:ln>
            </p:spPr>
            <p:txBody>
              <a:bodyPr/>
              <a:lstStyle/>
              <a:p>
                <a:endParaRPr lang="nl-NL"/>
              </a:p>
            </p:txBody>
          </p:sp>
          <p:sp>
            <p:nvSpPr>
              <p:cNvPr id="1983570" name="Oval 82"/>
              <p:cNvSpPr>
                <a:spLocks noChangeArrowheads="1"/>
              </p:cNvSpPr>
              <p:nvPr/>
            </p:nvSpPr>
            <p:spPr bwMode="auto">
              <a:xfrm>
                <a:off x="4491" y="2321"/>
                <a:ext cx="34" cy="33"/>
              </a:xfrm>
              <a:prstGeom prst="ellipse">
                <a:avLst/>
              </a:prstGeom>
              <a:solidFill>
                <a:srgbClr val="99CCFF"/>
              </a:solidFill>
              <a:ln w="12700" algn="ctr">
                <a:solidFill>
                  <a:srgbClr val="99CCFF"/>
                </a:solidFill>
                <a:round/>
                <a:headEnd/>
                <a:tailEnd/>
              </a:ln>
              <a:effectLst/>
            </p:spPr>
            <p:txBody>
              <a:bodyPr/>
              <a:lstStyle/>
              <a:p>
                <a:endParaRPr lang="nl-NL"/>
              </a:p>
            </p:txBody>
          </p:sp>
          <p:sp>
            <p:nvSpPr>
              <p:cNvPr id="1983571" name="Line 83"/>
              <p:cNvSpPr>
                <a:spLocks noChangeShapeType="1"/>
              </p:cNvSpPr>
              <p:nvPr/>
            </p:nvSpPr>
            <p:spPr bwMode="auto">
              <a:xfrm flipV="1">
                <a:off x="5246" y="2256"/>
                <a:ext cx="0" cy="41"/>
              </a:xfrm>
              <a:prstGeom prst="line">
                <a:avLst/>
              </a:prstGeom>
              <a:noFill/>
              <a:ln w="12700">
                <a:solidFill>
                  <a:schemeClr val="tx1"/>
                </a:solidFill>
                <a:round/>
                <a:headEnd/>
                <a:tailEnd/>
              </a:ln>
            </p:spPr>
            <p:txBody>
              <a:bodyPr/>
              <a:lstStyle/>
              <a:p>
                <a:endParaRPr lang="nl-NL"/>
              </a:p>
            </p:txBody>
          </p:sp>
          <p:sp>
            <p:nvSpPr>
              <p:cNvPr id="1983572" name="Line 84"/>
              <p:cNvSpPr>
                <a:spLocks noChangeShapeType="1"/>
              </p:cNvSpPr>
              <p:nvPr/>
            </p:nvSpPr>
            <p:spPr bwMode="auto">
              <a:xfrm>
                <a:off x="5224" y="2256"/>
                <a:ext cx="45" cy="0"/>
              </a:xfrm>
              <a:prstGeom prst="line">
                <a:avLst/>
              </a:prstGeom>
              <a:noFill/>
              <a:ln w="12700">
                <a:solidFill>
                  <a:schemeClr val="tx1"/>
                </a:solidFill>
                <a:round/>
                <a:headEnd/>
                <a:tailEnd/>
              </a:ln>
            </p:spPr>
            <p:txBody>
              <a:bodyPr/>
              <a:lstStyle/>
              <a:p>
                <a:endParaRPr lang="nl-NL"/>
              </a:p>
            </p:txBody>
          </p:sp>
          <p:sp>
            <p:nvSpPr>
              <p:cNvPr id="1983573" name="Line 85"/>
              <p:cNvSpPr>
                <a:spLocks noChangeShapeType="1"/>
              </p:cNvSpPr>
              <p:nvPr/>
            </p:nvSpPr>
            <p:spPr bwMode="auto">
              <a:xfrm>
                <a:off x="5246" y="2297"/>
                <a:ext cx="0" cy="41"/>
              </a:xfrm>
              <a:prstGeom prst="line">
                <a:avLst/>
              </a:prstGeom>
              <a:noFill/>
              <a:ln w="12700">
                <a:solidFill>
                  <a:schemeClr val="tx1"/>
                </a:solidFill>
                <a:round/>
                <a:headEnd/>
                <a:tailEnd/>
              </a:ln>
            </p:spPr>
            <p:txBody>
              <a:bodyPr/>
              <a:lstStyle/>
              <a:p>
                <a:endParaRPr lang="nl-NL"/>
              </a:p>
            </p:txBody>
          </p:sp>
          <p:sp>
            <p:nvSpPr>
              <p:cNvPr id="1983574" name="Line 86"/>
              <p:cNvSpPr>
                <a:spLocks noChangeShapeType="1"/>
              </p:cNvSpPr>
              <p:nvPr/>
            </p:nvSpPr>
            <p:spPr bwMode="auto">
              <a:xfrm>
                <a:off x="5224" y="2338"/>
                <a:ext cx="45" cy="0"/>
              </a:xfrm>
              <a:prstGeom prst="line">
                <a:avLst/>
              </a:prstGeom>
              <a:noFill/>
              <a:ln w="12700">
                <a:solidFill>
                  <a:schemeClr val="tx1"/>
                </a:solidFill>
                <a:round/>
                <a:headEnd/>
                <a:tailEnd/>
              </a:ln>
            </p:spPr>
            <p:txBody>
              <a:bodyPr/>
              <a:lstStyle/>
              <a:p>
                <a:endParaRPr lang="nl-NL"/>
              </a:p>
            </p:txBody>
          </p:sp>
          <p:sp>
            <p:nvSpPr>
              <p:cNvPr id="1983575" name="Oval 87"/>
              <p:cNvSpPr>
                <a:spLocks noChangeArrowheads="1"/>
              </p:cNvSpPr>
              <p:nvPr/>
            </p:nvSpPr>
            <p:spPr bwMode="auto">
              <a:xfrm>
                <a:off x="5230" y="2280"/>
                <a:ext cx="33" cy="34"/>
              </a:xfrm>
              <a:prstGeom prst="ellipse">
                <a:avLst/>
              </a:prstGeom>
              <a:solidFill>
                <a:srgbClr val="99CCFF"/>
              </a:solidFill>
              <a:ln w="12700" algn="ctr">
                <a:solidFill>
                  <a:srgbClr val="99CCFF"/>
                </a:solidFill>
                <a:round/>
                <a:headEnd/>
                <a:tailEnd/>
              </a:ln>
              <a:effectLst/>
            </p:spPr>
            <p:txBody>
              <a:bodyPr/>
              <a:lstStyle/>
              <a:p>
                <a:endParaRPr lang="nl-NL"/>
              </a:p>
            </p:txBody>
          </p:sp>
          <p:sp>
            <p:nvSpPr>
              <p:cNvPr id="1983576" name="Freeform 88"/>
              <p:cNvSpPr>
                <a:spLocks/>
              </p:cNvSpPr>
              <p:nvPr/>
            </p:nvSpPr>
            <p:spPr bwMode="auto">
              <a:xfrm>
                <a:off x="3750" y="2674"/>
                <a:ext cx="38" cy="32"/>
              </a:xfrm>
              <a:custGeom>
                <a:avLst/>
                <a:gdLst/>
                <a:ahLst/>
                <a:cxnLst>
                  <a:cxn ang="0">
                    <a:pos x="59" y="98"/>
                  </a:cxn>
                  <a:cxn ang="0">
                    <a:pos x="118" y="0"/>
                  </a:cxn>
                  <a:cxn ang="0">
                    <a:pos x="0" y="0"/>
                  </a:cxn>
                  <a:cxn ang="0">
                    <a:pos x="59" y="98"/>
                  </a:cxn>
                </a:cxnLst>
                <a:rect l="0" t="0" r="r" b="b"/>
                <a:pathLst>
                  <a:path w="118" h="98">
                    <a:moveTo>
                      <a:pt x="59" y="98"/>
                    </a:moveTo>
                    <a:lnTo>
                      <a:pt x="118" y="0"/>
                    </a:lnTo>
                    <a:lnTo>
                      <a:pt x="0" y="0"/>
                    </a:lnTo>
                    <a:lnTo>
                      <a:pt x="59" y="98"/>
                    </a:lnTo>
                    <a:close/>
                  </a:path>
                </a:pathLst>
              </a:custGeom>
              <a:solidFill>
                <a:srgbClr val="FFFF66"/>
              </a:solidFill>
              <a:ln w="12700" cap="flat" cmpd="sng">
                <a:solidFill>
                  <a:srgbClr val="FFFF66"/>
                </a:solidFill>
                <a:prstDash val="solid"/>
                <a:round/>
                <a:headEnd type="none" w="med" len="med"/>
                <a:tailEnd type="none" w="med" len="med"/>
              </a:ln>
              <a:effectLst/>
            </p:spPr>
            <p:txBody>
              <a:bodyPr/>
              <a:lstStyle/>
              <a:p>
                <a:endParaRPr lang="nl-NL"/>
              </a:p>
            </p:txBody>
          </p:sp>
          <p:sp>
            <p:nvSpPr>
              <p:cNvPr id="1983577" name="Line 89"/>
              <p:cNvSpPr>
                <a:spLocks noChangeShapeType="1"/>
              </p:cNvSpPr>
              <p:nvPr/>
            </p:nvSpPr>
            <p:spPr bwMode="auto">
              <a:xfrm flipV="1">
                <a:off x="4139" y="2022"/>
                <a:ext cx="0" cy="33"/>
              </a:xfrm>
              <a:prstGeom prst="line">
                <a:avLst/>
              </a:prstGeom>
              <a:noFill/>
              <a:ln w="12700">
                <a:solidFill>
                  <a:schemeClr val="tx1"/>
                </a:solidFill>
                <a:round/>
                <a:headEnd/>
                <a:tailEnd/>
              </a:ln>
            </p:spPr>
            <p:txBody>
              <a:bodyPr/>
              <a:lstStyle/>
              <a:p>
                <a:endParaRPr lang="nl-NL"/>
              </a:p>
            </p:txBody>
          </p:sp>
          <p:sp>
            <p:nvSpPr>
              <p:cNvPr id="1983578" name="Line 90"/>
              <p:cNvSpPr>
                <a:spLocks noChangeShapeType="1"/>
              </p:cNvSpPr>
              <p:nvPr/>
            </p:nvSpPr>
            <p:spPr bwMode="auto">
              <a:xfrm>
                <a:off x="4117" y="2022"/>
                <a:ext cx="44" cy="0"/>
              </a:xfrm>
              <a:prstGeom prst="line">
                <a:avLst/>
              </a:prstGeom>
              <a:noFill/>
              <a:ln w="12700">
                <a:solidFill>
                  <a:schemeClr val="tx1"/>
                </a:solidFill>
                <a:round/>
                <a:headEnd/>
                <a:tailEnd/>
              </a:ln>
            </p:spPr>
            <p:txBody>
              <a:bodyPr/>
              <a:lstStyle/>
              <a:p>
                <a:endParaRPr lang="nl-NL"/>
              </a:p>
            </p:txBody>
          </p:sp>
          <p:sp>
            <p:nvSpPr>
              <p:cNvPr id="1983579" name="Line 91"/>
              <p:cNvSpPr>
                <a:spLocks noChangeShapeType="1"/>
              </p:cNvSpPr>
              <p:nvPr/>
            </p:nvSpPr>
            <p:spPr bwMode="auto">
              <a:xfrm>
                <a:off x="4139" y="2055"/>
                <a:ext cx="0" cy="33"/>
              </a:xfrm>
              <a:prstGeom prst="line">
                <a:avLst/>
              </a:prstGeom>
              <a:noFill/>
              <a:ln w="12700">
                <a:solidFill>
                  <a:schemeClr val="tx1"/>
                </a:solidFill>
                <a:round/>
                <a:headEnd/>
                <a:tailEnd/>
              </a:ln>
            </p:spPr>
            <p:txBody>
              <a:bodyPr/>
              <a:lstStyle/>
              <a:p>
                <a:endParaRPr lang="nl-NL"/>
              </a:p>
            </p:txBody>
          </p:sp>
          <p:sp>
            <p:nvSpPr>
              <p:cNvPr id="1983580" name="Line 92"/>
              <p:cNvSpPr>
                <a:spLocks noChangeShapeType="1"/>
              </p:cNvSpPr>
              <p:nvPr/>
            </p:nvSpPr>
            <p:spPr bwMode="auto">
              <a:xfrm>
                <a:off x="4117" y="2088"/>
                <a:ext cx="44" cy="0"/>
              </a:xfrm>
              <a:prstGeom prst="line">
                <a:avLst/>
              </a:prstGeom>
              <a:noFill/>
              <a:ln w="12700">
                <a:solidFill>
                  <a:schemeClr val="tx1"/>
                </a:solidFill>
                <a:round/>
                <a:headEnd/>
                <a:tailEnd/>
              </a:ln>
            </p:spPr>
            <p:txBody>
              <a:bodyPr/>
              <a:lstStyle/>
              <a:p>
                <a:endParaRPr lang="nl-NL"/>
              </a:p>
            </p:txBody>
          </p:sp>
          <p:sp>
            <p:nvSpPr>
              <p:cNvPr id="1983581" name="Freeform 93"/>
              <p:cNvSpPr>
                <a:spLocks/>
              </p:cNvSpPr>
              <p:nvPr/>
            </p:nvSpPr>
            <p:spPr bwMode="auto">
              <a:xfrm>
                <a:off x="4120" y="2044"/>
                <a:ext cx="37" cy="33"/>
              </a:xfrm>
              <a:custGeom>
                <a:avLst/>
                <a:gdLst/>
                <a:ahLst/>
                <a:cxnLst>
                  <a:cxn ang="0">
                    <a:pos x="59" y="98"/>
                  </a:cxn>
                  <a:cxn ang="0">
                    <a:pos x="118" y="0"/>
                  </a:cxn>
                  <a:cxn ang="0">
                    <a:pos x="0" y="0"/>
                  </a:cxn>
                  <a:cxn ang="0">
                    <a:pos x="59" y="98"/>
                  </a:cxn>
                </a:cxnLst>
                <a:rect l="0" t="0" r="r" b="b"/>
                <a:pathLst>
                  <a:path w="118" h="98">
                    <a:moveTo>
                      <a:pt x="59" y="98"/>
                    </a:moveTo>
                    <a:lnTo>
                      <a:pt x="118" y="0"/>
                    </a:lnTo>
                    <a:lnTo>
                      <a:pt x="0" y="0"/>
                    </a:lnTo>
                    <a:lnTo>
                      <a:pt x="59" y="98"/>
                    </a:lnTo>
                    <a:close/>
                  </a:path>
                </a:pathLst>
              </a:custGeom>
              <a:solidFill>
                <a:srgbClr val="FFFF66"/>
              </a:solidFill>
              <a:ln w="12700" cap="flat" cmpd="sng">
                <a:solidFill>
                  <a:srgbClr val="FFFF66"/>
                </a:solidFill>
                <a:prstDash val="solid"/>
                <a:round/>
                <a:headEnd type="none" w="med" len="med"/>
                <a:tailEnd type="none" w="med" len="med"/>
              </a:ln>
              <a:effectLst/>
            </p:spPr>
            <p:txBody>
              <a:bodyPr/>
              <a:lstStyle/>
              <a:p>
                <a:endParaRPr lang="nl-NL"/>
              </a:p>
            </p:txBody>
          </p:sp>
          <p:sp>
            <p:nvSpPr>
              <p:cNvPr id="1983582" name="Line 94"/>
              <p:cNvSpPr>
                <a:spLocks noChangeShapeType="1"/>
              </p:cNvSpPr>
              <p:nvPr/>
            </p:nvSpPr>
            <p:spPr bwMode="auto">
              <a:xfrm flipV="1">
                <a:off x="4508" y="1943"/>
                <a:ext cx="0" cy="34"/>
              </a:xfrm>
              <a:prstGeom prst="line">
                <a:avLst/>
              </a:prstGeom>
              <a:noFill/>
              <a:ln w="12700">
                <a:solidFill>
                  <a:schemeClr val="tx1"/>
                </a:solidFill>
                <a:round/>
                <a:headEnd/>
                <a:tailEnd/>
              </a:ln>
            </p:spPr>
            <p:txBody>
              <a:bodyPr/>
              <a:lstStyle/>
              <a:p>
                <a:endParaRPr lang="nl-NL"/>
              </a:p>
            </p:txBody>
          </p:sp>
          <p:sp>
            <p:nvSpPr>
              <p:cNvPr id="1983583" name="Line 95"/>
              <p:cNvSpPr>
                <a:spLocks noChangeShapeType="1"/>
              </p:cNvSpPr>
              <p:nvPr/>
            </p:nvSpPr>
            <p:spPr bwMode="auto">
              <a:xfrm>
                <a:off x="4486" y="1943"/>
                <a:ext cx="43" cy="0"/>
              </a:xfrm>
              <a:prstGeom prst="line">
                <a:avLst/>
              </a:prstGeom>
              <a:noFill/>
              <a:ln w="12700">
                <a:solidFill>
                  <a:schemeClr val="tx1"/>
                </a:solidFill>
                <a:round/>
                <a:headEnd/>
                <a:tailEnd/>
              </a:ln>
            </p:spPr>
            <p:txBody>
              <a:bodyPr/>
              <a:lstStyle/>
              <a:p>
                <a:endParaRPr lang="nl-NL"/>
              </a:p>
            </p:txBody>
          </p:sp>
          <p:sp>
            <p:nvSpPr>
              <p:cNvPr id="1983584" name="Line 96"/>
              <p:cNvSpPr>
                <a:spLocks noChangeShapeType="1"/>
              </p:cNvSpPr>
              <p:nvPr/>
            </p:nvSpPr>
            <p:spPr bwMode="auto">
              <a:xfrm>
                <a:off x="4508" y="1977"/>
                <a:ext cx="0" cy="34"/>
              </a:xfrm>
              <a:prstGeom prst="line">
                <a:avLst/>
              </a:prstGeom>
              <a:noFill/>
              <a:ln w="12700">
                <a:solidFill>
                  <a:schemeClr val="tx1"/>
                </a:solidFill>
                <a:round/>
                <a:headEnd/>
                <a:tailEnd/>
              </a:ln>
            </p:spPr>
            <p:txBody>
              <a:bodyPr/>
              <a:lstStyle/>
              <a:p>
                <a:endParaRPr lang="nl-NL"/>
              </a:p>
            </p:txBody>
          </p:sp>
          <p:sp>
            <p:nvSpPr>
              <p:cNvPr id="1983585" name="Line 97"/>
              <p:cNvSpPr>
                <a:spLocks noChangeShapeType="1"/>
              </p:cNvSpPr>
              <p:nvPr/>
            </p:nvSpPr>
            <p:spPr bwMode="auto">
              <a:xfrm>
                <a:off x="4486" y="2011"/>
                <a:ext cx="43" cy="0"/>
              </a:xfrm>
              <a:prstGeom prst="line">
                <a:avLst/>
              </a:prstGeom>
              <a:noFill/>
              <a:ln w="12700">
                <a:solidFill>
                  <a:schemeClr val="tx1"/>
                </a:solidFill>
                <a:round/>
                <a:headEnd/>
                <a:tailEnd/>
              </a:ln>
            </p:spPr>
            <p:txBody>
              <a:bodyPr/>
              <a:lstStyle/>
              <a:p>
                <a:endParaRPr lang="nl-NL"/>
              </a:p>
            </p:txBody>
          </p:sp>
          <p:sp>
            <p:nvSpPr>
              <p:cNvPr id="1983586" name="Freeform 98"/>
              <p:cNvSpPr>
                <a:spLocks/>
              </p:cNvSpPr>
              <p:nvPr/>
            </p:nvSpPr>
            <p:spPr bwMode="auto">
              <a:xfrm>
                <a:off x="4489" y="1966"/>
                <a:ext cx="38" cy="32"/>
              </a:xfrm>
              <a:custGeom>
                <a:avLst/>
                <a:gdLst/>
                <a:ahLst/>
                <a:cxnLst>
                  <a:cxn ang="0">
                    <a:pos x="59" y="98"/>
                  </a:cxn>
                  <a:cxn ang="0">
                    <a:pos x="118" y="0"/>
                  </a:cxn>
                  <a:cxn ang="0">
                    <a:pos x="0" y="0"/>
                  </a:cxn>
                  <a:cxn ang="0">
                    <a:pos x="59" y="98"/>
                  </a:cxn>
                </a:cxnLst>
                <a:rect l="0" t="0" r="r" b="b"/>
                <a:pathLst>
                  <a:path w="118" h="98">
                    <a:moveTo>
                      <a:pt x="59" y="98"/>
                    </a:moveTo>
                    <a:lnTo>
                      <a:pt x="118" y="0"/>
                    </a:lnTo>
                    <a:lnTo>
                      <a:pt x="0" y="0"/>
                    </a:lnTo>
                    <a:lnTo>
                      <a:pt x="59" y="98"/>
                    </a:lnTo>
                    <a:close/>
                  </a:path>
                </a:pathLst>
              </a:custGeom>
              <a:solidFill>
                <a:srgbClr val="FFFF66"/>
              </a:solidFill>
              <a:ln w="12700" cap="flat" cmpd="sng">
                <a:solidFill>
                  <a:srgbClr val="FFFF66"/>
                </a:solidFill>
                <a:prstDash val="solid"/>
                <a:round/>
                <a:headEnd type="none" w="med" len="med"/>
                <a:tailEnd type="none" w="med" len="med"/>
              </a:ln>
              <a:effectLst/>
            </p:spPr>
            <p:txBody>
              <a:bodyPr/>
              <a:lstStyle/>
              <a:p>
                <a:endParaRPr lang="nl-NL"/>
              </a:p>
            </p:txBody>
          </p:sp>
          <p:sp>
            <p:nvSpPr>
              <p:cNvPr id="1983587" name="Line 99"/>
              <p:cNvSpPr>
                <a:spLocks noChangeShapeType="1"/>
              </p:cNvSpPr>
              <p:nvPr/>
            </p:nvSpPr>
            <p:spPr bwMode="auto">
              <a:xfrm flipV="1">
                <a:off x="5246" y="1877"/>
                <a:ext cx="0" cy="42"/>
              </a:xfrm>
              <a:prstGeom prst="line">
                <a:avLst/>
              </a:prstGeom>
              <a:noFill/>
              <a:ln w="12700">
                <a:solidFill>
                  <a:schemeClr val="tx1"/>
                </a:solidFill>
                <a:round/>
                <a:headEnd/>
                <a:tailEnd/>
              </a:ln>
            </p:spPr>
            <p:txBody>
              <a:bodyPr/>
              <a:lstStyle/>
              <a:p>
                <a:endParaRPr lang="nl-NL"/>
              </a:p>
            </p:txBody>
          </p:sp>
          <p:sp>
            <p:nvSpPr>
              <p:cNvPr id="1983588" name="Line 100"/>
              <p:cNvSpPr>
                <a:spLocks noChangeShapeType="1"/>
              </p:cNvSpPr>
              <p:nvPr/>
            </p:nvSpPr>
            <p:spPr bwMode="auto">
              <a:xfrm>
                <a:off x="5224" y="1877"/>
                <a:ext cx="45" cy="0"/>
              </a:xfrm>
              <a:prstGeom prst="line">
                <a:avLst/>
              </a:prstGeom>
              <a:noFill/>
              <a:ln w="12700">
                <a:solidFill>
                  <a:schemeClr val="tx1"/>
                </a:solidFill>
                <a:round/>
                <a:headEnd/>
                <a:tailEnd/>
              </a:ln>
            </p:spPr>
            <p:txBody>
              <a:bodyPr/>
              <a:lstStyle/>
              <a:p>
                <a:endParaRPr lang="nl-NL"/>
              </a:p>
            </p:txBody>
          </p:sp>
          <p:sp>
            <p:nvSpPr>
              <p:cNvPr id="1983589" name="Line 101"/>
              <p:cNvSpPr>
                <a:spLocks noChangeShapeType="1"/>
              </p:cNvSpPr>
              <p:nvPr/>
            </p:nvSpPr>
            <p:spPr bwMode="auto">
              <a:xfrm>
                <a:off x="5246" y="1919"/>
                <a:ext cx="0" cy="42"/>
              </a:xfrm>
              <a:prstGeom prst="line">
                <a:avLst/>
              </a:prstGeom>
              <a:noFill/>
              <a:ln w="12700">
                <a:solidFill>
                  <a:schemeClr val="tx1"/>
                </a:solidFill>
                <a:round/>
                <a:headEnd/>
                <a:tailEnd/>
              </a:ln>
            </p:spPr>
            <p:txBody>
              <a:bodyPr/>
              <a:lstStyle/>
              <a:p>
                <a:endParaRPr lang="nl-NL"/>
              </a:p>
            </p:txBody>
          </p:sp>
          <p:sp>
            <p:nvSpPr>
              <p:cNvPr id="1983590" name="Line 102"/>
              <p:cNvSpPr>
                <a:spLocks noChangeShapeType="1"/>
              </p:cNvSpPr>
              <p:nvPr/>
            </p:nvSpPr>
            <p:spPr bwMode="auto">
              <a:xfrm>
                <a:off x="5224" y="1961"/>
                <a:ext cx="45" cy="0"/>
              </a:xfrm>
              <a:prstGeom prst="line">
                <a:avLst/>
              </a:prstGeom>
              <a:noFill/>
              <a:ln w="12700">
                <a:solidFill>
                  <a:schemeClr val="tx1"/>
                </a:solidFill>
                <a:round/>
                <a:headEnd/>
                <a:tailEnd/>
              </a:ln>
            </p:spPr>
            <p:txBody>
              <a:bodyPr/>
              <a:lstStyle/>
              <a:p>
                <a:endParaRPr lang="nl-NL"/>
              </a:p>
            </p:txBody>
          </p:sp>
          <p:sp>
            <p:nvSpPr>
              <p:cNvPr id="1983591" name="Freeform 103"/>
              <p:cNvSpPr>
                <a:spLocks/>
              </p:cNvSpPr>
              <p:nvPr/>
            </p:nvSpPr>
            <p:spPr bwMode="auto">
              <a:xfrm>
                <a:off x="5228" y="1908"/>
                <a:ext cx="37" cy="32"/>
              </a:xfrm>
              <a:custGeom>
                <a:avLst/>
                <a:gdLst/>
                <a:ahLst/>
                <a:cxnLst>
                  <a:cxn ang="0">
                    <a:pos x="59" y="98"/>
                  </a:cxn>
                  <a:cxn ang="0">
                    <a:pos x="118" y="0"/>
                  </a:cxn>
                  <a:cxn ang="0">
                    <a:pos x="0" y="0"/>
                  </a:cxn>
                  <a:cxn ang="0">
                    <a:pos x="59" y="98"/>
                  </a:cxn>
                </a:cxnLst>
                <a:rect l="0" t="0" r="r" b="b"/>
                <a:pathLst>
                  <a:path w="118" h="98">
                    <a:moveTo>
                      <a:pt x="59" y="98"/>
                    </a:moveTo>
                    <a:lnTo>
                      <a:pt x="118" y="0"/>
                    </a:lnTo>
                    <a:lnTo>
                      <a:pt x="0" y="0"/>
                    </a:lnTo>
                    <a:lnTo>
                      <a:pt x="59" y="98"/>
                    </a:lnTo>
                    <a:close/>
                  </a:path>
                </a:pathLst>
              </a:custGeom>
              <a:solidFill>
                <a:srgbClr val="FFFF66"/>
              </a:solidFill>
              <a:ln w="12700" cap="flat" cmpd="sng">
                <a:solidFill>
                  <a:srgbClr val="FFFF66"/>
                </a:solidFill>
                <a:prstDash val="solid"/>
                <a:round/>
                <a:headEnd type="none" w="med" len="med"/>
                <a:tailEnd type="none" w="med" len="med"/>
              </a:ln>
              <a:effectLst/>
            </p:spPr>
            <p:txBody>
              <a:bodyPr/>
              <a:lstStyle/>
              <a:p>
                <a:endParaRPr lang="nl-NL"/>
              </a:p>
            </p:txBody>
          </p:sp>
          <p:sp>
            <p:nvSpPr>
              <p:cNvPr id="1983592" name="Freeform 104"/>
              <p:cNvSpPr>
                <a:spLocks/>
              </p:cNvSpPr>
              <p:nvPr/>
            </p:nvSpPr>
            <p:spPr bwMode="auto">
              <a:xfrm>
                <a:off x="3751" y="2663"/>
                <a:ext cx="37" cy="32"/>
              </a:xfrm>
              <a:custGeom>
                <a:avLst/>
                <a:gdLst/>
                <a:ahLst/>
                <a:cxnLst>
                  <a:cxn ang="0">
                    <a:pos x="58" y="0"/>
                  </a:cxn>
                  <a:cxn ang="0">
                    <a:pos x="0" y="97"/>
                  </a:cxn>
                  <a:cxn ang="0">
                    <a:pos x="117" y="97"/>
                  </a:cxn>
                  <a:cxn ang="0">
                    <a:pos x="58" y="0"/>
                  </a:cxn>
                </a:cxnLst>
                <a:rect l="0" t="0" r="r" b="b"/>
                <a:pathLst>
                  <a:path w="117" h="97">
                    <a:moveTo>
                      <a:pt x="58" y="0"/>
                    </a:moveTo>
                    <a:lnTo>
                      <a:pt x="0" y="97"/>
                    </a:lnTo>
                    <a:lnTo>
                      <a:pt x="117" y="97"/>
                    </a:lnTo>
                    <a:lnTo>
                      <a:pt x="58"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593" name="Line 105"/>
              <p:cNvSpPr>
                <a:spLocks noChangeShapeType="1"/>
              </p:cNvSpPr>
              <p:nvPr/>
            </p:nvSpPr>
            <p:spPr bwMode="auto">
              <a:xfrm flipV="1">
                <a:off x="4139" y="1691"/>
                <a:ext cx="0" cy="33"/>
              </a:xfrm>
              <a:prstGeom prst="line">
                <a:avLst/>
              </a:prstGeom>
              <a:noFill/>
              <a:ln w="12700">
                <a:solidFill>
                  <a:schemeClr val="tx1"/>
                </a:solidFill>
                <a:round/>
                <a:headEnd/>
                <a:tailEnd/>
              </a:ln>
            </p:spPr>
            <p:txBody>
              <a:bodyPr/>
              <a:lstStyle/>
              <a:p>
                <a:endParaRPr lang="nl-NL"/>
              </a:p>
            </p:txBody>
          </p:sp>
          <p:sp>
            <p:nvSpPr>
              <p:cNvPr id="1983594" name="Line 106"/>
              <p:cNvSpPr>
                <a:spLocks noChangeShapeType="1"/>
              </p:cNvSpPr>
              <p:nvPr/>
            </p:nvSpPr>
            <p:spPr bwMode="auto">
              <a:xfrm>
                <a:off x="4117" y="1691"/>
                <a:ext cx="44" cy="0"/>
              </a:xfrm>
              <a:prstGeom prst="line">
                <a:avLst/>
              </a:prstGeom>
              <a:noFill/>
              <a:ln w="12700">
                <a:solidFill>
                  <a:schemeClr val="tx1"/>
                </a:solidFill>
                <a:round/>
                <a:headEnd/>
                <a:tailEnd/>
              </a:ln>
            </p:spPr>
            <p:txBody>
              <a:bodyPr/>
              <a:lstStyle/>
              <a:p>
                <a:endParaRPr lang="nl-NL"/>
              </a:p>
            </p:txBody>
          </p:sp>
          <p:sp>
            <p:nvSpPr>
              <p:cNvPr id="1983595" name="Line 107"/>
              <p:cNvSpPr>
                <a:spLocks noChangeShapeType="1"/>
              </p:cNvSpPr>
              <p:nvPr/>
            </p:nvSpPr>
            <p:spPr bwMode="auto">
              <a:xfrm>
                <a:off x="4139" y="1724"/>
                <a:ext cx="0" cy="33"/>
              </a:xfrm>
              <a:prstGeom prst="line">
                <a:avLst/>
              </a:prstGeom>
              <a:noFill/>
              <a:ln w="12700">
                <a:solidFill>
                  <a:schemeClr val="tx1"/>
                </a:solidFill>
                <a:round/>
                <a:headEnd/>
                <a:tailEnd/>
              </a:ln>
            </p:spPr>
            <p:txBody>
              <a:bodyPr/>
              <a:lstStyle/>
              <a:p>
                <a:endParaRPr lang="nl-NL"/>
              </a:p>
            </p:txBody>
          </p:sp>
          <p:sp>
            <p:nvSpPr>
              <p:cNvPr id="1983596" name="Line 108"/>
              <p:cNvSpPr>
                <a:spLocks noChangeShapeType="1"/>
              </p:cNvSpPr>
              <p:nvPr/>
            </p:nvSpPr>
            <p:spPr bwMode="auto">
              <a:xfrm>
                <a:off x="4117" y="1757"/>
                <a:ext cx="44" cy="0"/>
              </a:xfrm>
              <a:prstGeom prst="line">
                <a:avLst/>
              </a:prstGeom>
              <a:noFill/>
              <a:ln w="12700">
                <a:solidFill>
                  <a:schemeClr val="tx1"/>
                </a:solidFill>
                <a:round/>
                <a:headEnd/>
                <a:tailEnd/>
              </a:ln>
            </p:spPr>
            <p:txBody>
              <a:bodyPr/>
              <a:lstStyle/>
              <a:p>
                <a:endParaRPr lang="nl-NL"/>
              </a:p>
            </p:txBody>
          </p:sp>
          <p:sp>
            <p:nvSpPr>
              <p:cNvPr id="1983597" name="Freeform 109"/>
              <p:cNvSpPr>
                <a:spLocks/>
              </p:cNvSpPr>
              <p:nvPr/>
            </p:nvSpPr>
            <p:spPr bwMode="auto">
              <a:xfrm>
                <a:off x="4121" y="1702"/>
                <a:ext cx="36" cy="32"/>
              </a:xfrm>
              <a:custGeom>
                <a:avLst/>
                <a:gdLst/>
                <a:ahLst/>
                <a:cxnLst>
                  <a:cxn ang="0">
                    <a:pos x="57" y="0"/>
                  </a:cxn>
                  <a:cxn ang="0">
                    <a:pos x="0" y="97"/>
                  </a:cxn>
                  <a:cxn ang="0">
                    <a:pos x="116" y="97"/>
                  </a:cxn>
                  <a:cxn ang="0">
                    <a:pos x="57" y="0"/>
                  </a:cxn>
                </a:cxnLst>
                <a:rect l="0" t="0" r="r" b="b"/>
                <a:pathLst>
                  <a:path w="116" h="97">
                    <a:moveTo>
                      <a:pt x="57" y="0"/>
                    </a:moveTo>
                    <a:lnTo>
                      <a:pt x="0" y="97"/>
                    </a:lnTo>
                    <a:lnTo>
                      <a:pt x="116" y="97"/>
                    </a:lnTo>
                    <a:lnTo>
                      <a:pt x="57"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598" name="Line 110"/>
              <p:cNvSpPr>
                <a:spLocks noChangeShapeType="1"/>
              </p:cNvSpPr>
              <p:nvPr/>
            </p:nvSpPr>
            <p:spPr bwMode="auto">
              <a:xfrm flipV="1">
                <a:off x="4508" y="1565"/>
                <a:ext cx="0" cy="34"/>
              </a:xfrm>
              <a:prstGeom prst="line">
                <a:avLst/>
              </a:prstGeom>
              <a:noFill/>
              <a:ln w="12700">
                <a:solidFill>
                  <a:schemeClr val="tx1"/>
                </a:solidFill>
                <a:round/>
                <a:headEnd/>
                <a:tailEnd/>
              </a:ln>
            </p:spPr>
            <p:txBody>
              <a:bodyPr/>
              <a:lstStyle/>
              <a:p>
                <a:endParaRPr lang="nl-NL"/>
              </a:p>
            </p:txBody>
          </p:sp>
          <p:sp>
            <p:nvSpPr>
              <p:cNvPr id="1983599" name="Line 111"/>
              <p:cNvSpPr>
                <a:spLocks noChangeShapeType="1"/>
              </p:cNvSpPr>
              <p:nvPr/>
            </p:nvSpPr>
            <p:spPr bwMode="auto">
              <a:xfrm>
                <a:off x="4486" y="1565"/>
                <a:ext cx="43" cy="0"/>
              </a:xfrm>
              <a:prstGeom prst="line">
                <a:avLst/>
              </a:prstGeom>
              <a:noFill/>
              <a:ln w="12700">
                <a:solidFill>
                  <a:schemeClr val="tx1"/>
                </a:solidFill>
                <a:round/>
                <a:headEnd/>
                <a:tailEnd/>
              </a:ln>
            </p:spPr>
            <p:txBody>
              <a:bodyPr/>
              <a:lstStyle/>
              <a:p>
                <a:endParaRPr lang="nl-NL"/>
              </a:p>
            </p:txBody>
          </p:sp>
          <p:sp>
            <p:nvSpPr>
              <p:cNvPr id="1983600" name="Line 112"/>
              <p:cNvSpPr>
                <a:spLocks noChangeShapeType="1"/>
              </p:cNvSpPr>
              <p:nvPr/>
            </p:nvSpPr>
            <p:spPr bwMode="auto">
              <a:xfrm>
                <a:off x="4508" y="1599"/>
                <a:ext cx="0" cy="34"/>
              </a:xfrm>
              <a:prstGeom prst="line">
                <a:avLst/>
              </a:prstGeom>
              <a:noFill/>
              <a:ln w="12700">
                <a:solidFill>
                  <a:schemeClr val="tx1"/>
                </a:solidFill>
                <a:round/>
                <a:headEnd/>
                <a:tailEnd/>
              </a:ln>
            </p:spPr>
            <p:txBody>
              <a:bodyPr/>
              <a:lstStyle/>
              <a:p>
                <a:endParaRPr lang="nl-NL"/>
              </a:p>
            </p:txBody>
          </p:sp>
          <p:sp>
            <p:nvSpPr>
              <p:cNvPr id="1983601" name="Line 113"/>
              <p:cNvSpPr>
                <a:spLocks noChangeShapeType="1"/>
              </p:cNvSpPr>
              <p:nvPr/>
            </p:nvSpPr>
            <p:spPr bwMode="auto">
              <a:xfrm>
                <a:off x="4486" y="1633"/>
                <a:ext cx="43" cy="0"/>
              </a:xfrm>
              <a:prstGeom prst="line">
                <a:avLst/>
              </a:prstGeom>
              <a:noFill/>
              <a:ln w="12700">
                <a:solidFill>
                  <a:schemeClr val="tx1"/>
                </a:solidFill>
                <a:round/>
                <a:headEnd/>
                <a:tailEnd/>
              </a:ln>
            </p:spPr>
            <p:txBody>
              <a:bodyPr/>
              <a:lstStyle/>
              <a:p>
                <a:endParaRPr lang="nl-NL"/>
              </a:p>
            </p:txBody>
          </p:sp>
          <p:sp>
            <p:nvSpPr>
              <p:cNvPr id="1983602" name="Freeform 114"/>
              <p:cNvSpPr>
                <a:spLocks/>
              </p:cNvSpPr>
              <p:nvPr/>
            </p:nvSpPr>
            <p:spPr bwMode="auto">
              <a:xfrm>
                <a:off x="4489" y="1578"/>
                <a:ext cx="38" cy="32"/>
              </a:xfrm>
              <a:custGeom>
                <a:avLst/>
                <a:gdLst/>
                <a:ahLst/>
                <a:cxnLst>
                  <a:cxn ang="0">
                    <a:pos x="57" y="0"/>
                  </a:cxn>
                  <a:cxn ang="0">
                    <a:pos x="0" y="96"/>
                  </a:cxn>
                  <a:cxn ang="0">
                    <a:pos x="116" y="96"/>
                  </a:cxn>
                  <a:cxn ang="0">
                    <a:pos x="57" y="0"/>
                  </a:cxn>
                </a:cxnLst>
                <a:rect l="0" t="0" r="r" b="b"/>
                <a:pathLst>
                  <a:path w="116" h="96">
                    <a:moveTo>
                      <a:pt x="57" y="0"/>
                    </a:moveTo>
                    <a:lnTo>
                      <a:pt x="0" y="96"/>
                    </a:lnTo>
                    <a:lnTo>
                      <a:pt x="116" y="96"/>
                    </a:lnTo>
                    <a:lnTo>
                      <a:pt x="57"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603" name="Line 115"/>
              <p:cNvSpPr>
                <a:spLocks noChangeShapeType="1"/>
              </p:cNvSpPr>
              <p:nvPr/>
            </p:nvSpPr>
            <p:spPr bwMode="auto">
              <a:xfrm flipV="1">
                <a:off x="5246" y="1459"/>
                <a:ext cx="0" cy="41"/>
              </a:xfrm>
              <a:prstGeom prst="line">
                <a:avLst/>
              </a:prstGeom>
              <a:noFill/>
              <a:ln w="12700">
                <a:solidFill>
                  <a:schemeClr val="tx1"/>
                </a:solidFill>
                <a:round/>
                <a:headEnd/>
                <a:tailEnd/>
              </a:ln>
            </p:spPr>
            <p:txBody>
              <a:bodyPr/>
              <a:lstStyle/>
              <a:p>
                <a:endParaRPr lang="nl-NL"/>
              </a:p>
            </p:txBody>
          </p:sp>
          <p:sp>
            <p:nvSpPr>
              <p:cNvPr id="1983604" name="Line 116"/>
              <p:cNvSpPr>
                <a:spLocks noChangeShapeType="1"/>
              </p:cNvSpPr>
              <p:nvPr/>
            </p:nvSpPr>
            <p:spPr bwMode="auto">
              <a:xfrm>
                <a:off x="5224" y="1459"/>
                <a:ext cx="45" cy="0"/>
              </a:xfrm>
              <a:prstGeom prst="line">
                <a:avLst/>
              </a:prstGeom>
              <a:noFill/>
              <a:ln w="12700">
                <a:solidFill>
                  <a:schemeClr val="tx1"/>
                </a:solidFill>
                <a:round/>
                <a:headEnd/>
                <a:tailEnd/>
              </a:ln>
            </p:spPr>
            <p:txBody>
              <a:bodyPr/>
              <a:lstStyle/>
              <a:p>
                <a:endParaRPr lang="nl-NL"/>
              </a:p>
            </p:txBody>
          </p:sp>
          <p:sp>
            <p:nvSpPr>
              <p:cNvPr id="1983605" name="Line 117"/>
              <p:cNvSpPr>
                <a:spLocks noChangeShapeType="1"/>
              </p:cNvSpPr>
              <p:nvPr/>
            </p:nvSpPr>
            <p:spPr bwMode="auto">
              <a:xfrm>
                <a:off x="5246" y="1500"/>
                <a:ext cx="0" cy="41"/>
              </a:xfrm>
              <a:prstGeom prst="line">
                <a:avLst/>
              </a:prstGeom>
              <a:noFill/>
              <a:ln w="12700">
                <a:solidFill>
                  <a:schemeClr val="tx1"/>
                </a:solidFill>
                <a:round/>
                <a:headEnd/>
                <a:tailEnd/>
              </a:ln>
            </p:spPr>
            <p:txBody>
              <a:bodyPr/>
              <a:lstStyle/>
              <a:p>
                <a:endParaRPr lang="nl-NL"/>
              </a:p>
            </p:txBody>
          </p:sp>
          <p:sp>
            <p:nvSpPr>
              <p:cNvPr id="1983606" name="Line 118"/>
              <p:cNvSpPr>
                <a:spLocks noChangeShapeType="1"/>
              </p:cNvSpPr>
              <p:nvPr/>
            </p:nvSpPr>
            <p:spPr bwMode="auto">
              <a:xfrm>
                <a:off x="5224" y="1541"/>
                <a:ext cx="45" cy="0"/>
              </a:xfrm>
              <a:prstGeom prst="line">
                <a:avLst/>
              </a:prstGeom>
              <a:noFill/>
              <a:ln w="12700">
                <a:solidFill>
                  <a:schemeClr val="tx1"/>
                </a:solidFill>
                <a:round/>
                <a:headEnd/>
                <a:tailEnd/>
              </a:ln>
            </p:spPr>
            <p:txBody>
              <a:bodyPr/>
              <a:lstStyle/>
              <a:p>
                <a:endParaRPr lang="nl-NL"/>
              </a:p>
            </p:txBody>
          </p:sp>
          <p:sp>
            <p:nvSpPr>
              <p:cNvPr id="1983607" name="Freeform 119"/>
              <p:cNvSpPr>
                <a:spLocks/>
              </p:cNvSpPr>
              <p:nvPr/>
            </p:nvSpPr>
            <p:spPr bwMode="auto">
              <a:xfrm>
                <a:off x="5228" y="1478"/>
                <a:ext cx="37" cy="32"/>
              </a:xfrm>
              <a:custGeom>
                <a:avLst/>
                <a:gdLst/>
                <a:ahLst/>
                <a:cxnLst>
                  <a:cxn ang="0">
                    <a:pos x="58" y="0"/>
                  </a:cxn>
                  <a:cxn ang="0">
                    <a:pos x="0" y="96"/>
                  </a:cxn>
                  <a:cxn ang="0">
                    <a:pos x="117" y="96"/>
                  </a:cxn>
                  <a:cxn ang="0">
                    <a:pos x="58" y="0"/>
                  </a:cxn>
                </a:cxnLst>
                <a:rect l="0" t="0" r="r" b="b"/>
                <a:pathLst>
                  <a:path w="117" h="96">
                    <a:moveTo>
                      <a:pt x="58" y="0"/>
                    </a:moveTo>
                    <a:lnTo>
                      <a:pt x="0" y="96"/>
                    </a:lnTo>
                    <a:lnTo>
                      <a:pt x="117" y="96"/>
                    </a:lnTo>
                    <a:lnTo>
                      <a:pt x="58"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608" name="Rectangle 120"/>
              <p:cNvSpPr>
                <a:spLocks noChangeArrowheads="1"/>
              </p:cNvSpPr>
              <p:nvPr/>
            </p:nvSpPr>
            <p:spPr bwMode="auto">
              <a:xfrm>
                <a:off x="3755" y="2670"/>
                <a:ext cx="28" cy="29"/>
              </a:xfrm>
              <a:prstGeom prst="rect">
                <a:avLst/>
              </a:prstGeom>
              <a:solidFill>
                <a:schemeClr val="accent2"/>
              </a:solidFill>
              <a:ln w="12700" algn="ctr">
                <a:solidFill>
                  <a:schemeClr val="accent2"/>
                </a:solidFill>
                <a:miter lim="800000"/>
                <a:headEnd/>
                <a:tailEnd/>
              </a:ln>
              <a:effectLst/>
            </p:spPr>
            <p:txBody>
              <a:bodyPr/>
              <a:lstStyle/>
              <a:p>
                <a:endParaRPr lang="nl-NL"/>
              </a:p>
            </p:txBody>
          </p:sp>
          <p:sp>
            <p:nvSpPr>
              <p:cNvPr id="1983609" name="Line 121"/>
              <p:cNvSpPr>
                <a:spLocks noChangeShapeType="1"/>
              </p:cNvSpPr>
              <p:nvPr/>
            </p:nvSpPr>
            <p:spPr bwMode="auto">
              <a:xfrm flipV="1">
                <a:off x="4139" y="1690"/>
                <a:ext cx="0" cy="33"/>
              </a:xfrm>
              <a:prstGeom prst="line">
                <a:avLst/>
              </a:prstGeom>
              <a:noFill/>
              <a:ln w="12700">
                <a:solidFill>
                  <a:schemeClr val="tx1"/>
                </a:solidFill>
                <a:round/>
                <a:headEnd/>
                <a:tailEnd/>
              </a:ln>
            </p:spPr>
            <p:txBody>
              <a:bodyPr/>
              <a:lstStyle/>
              <a:p>
                <a:endParaRPr lang="nl-NL"/>
              </a:p>
            </p:txBody>
          </p:sp>
          <p:sp>
            <p:nvSpPr>
              <p:cNvPr id="1983610" name="Line 122"/>
              <p:cNvSpPr>
                <a:spLocks noChangeShapeType="1"/>
              </p:cNvSpPr>
              <p:nvPr/>
            </p:nvSpPr>
            <p:spPr bwMode="auto">
              <a:xfrm>
                <a:off x="4117" y="1690"/>
                <a:ext cx="44" cy="0"/>
              </a:xfrm>
              <a:prstGeom prst="line">
                <a:avLst/>
              </a:prstGeom>
              <a:noFill/>
              <a:ln w="12700">
                <a:solidFill>
                  <a:schemeClr val="tx1"/>
                </a:solidFill>
                <a:round/>
                <a:headEnd/>
                <a:tailEnd/>
              </a:ln>
            </p:spPr>
            <p:txBody>
              <a:bodyPr/>
              <a:lstStyle/>
              <a:p>
                <a:endParaRPr lang="nl-NL"/>
              </a:p>
            </p:txBody>
          </p:sp>
          <p:sp>
            <p:nvSpPr>
              <p:cNvPr id="1983611" name="Line 123"/>
              <p:cNvSpPr>
                <a:spLocks noChangeShapeType="1"/>
              </p:cNvSpPr>
              <p:nvPr/>
            </p:nvSpPr>
            <p:spPr bwMode="auto">
              <a:xfrm>
                <a:off x="4139" y="1723"/>
                <a:ext cx="0" cy="35"/>
              </a:xfrm>
              <a:prstGeom prst="line">
                <a:avLst/>
              </a:prstGeom>
              <a:noFill/>
              <a:ln w="12700">
                <a:solidFill>
                  <a:schemeClr val="tx1"/>
                </a:solidFill>
                <a:round/>
                <a:headEnd/>
                <a:tailEnd/>
              </a:ln>
            </p:spPr>
            <p:txBody>
              <a:bodyPr/>
              <a:lstStyle/>
              <a:p>
                <a:endParaRPr lang="nl-NL"/>
              </a:p>
            </p:txBody>
          </p:sp>
          <p:sp>
            <p:nvSpPr>
              <p:cNvPr id="1983612" name="Line 124"/>
              <p:cNvSpPr>
                <a:spLocks noChangeShapeType="1"/>
              </p:cNvSpPr>
              <p:nvPr/>
            </p:nvSpPr>
            <p:spPr bwMode="auto">
              <a:xfrm>
                <a:off x="4117" y="1758"/>
                <a:ext cx="44" cy="0"/>
              </a:xfrm>
              <a:prstGeom prst="line">
                <a:avLst/>
              </a:prstGeom>
              <a:noFill/>
              <a:ln w="12700">
                <a:solidFill>
                  <a:schemeClr val="tx1"/>
                </a:solidFill>
                <a:round/>
                <a:headEnd/>
                <a:tailEnd/>
              </a:ln>
            </p:spPr>
            <p:txBody>
              <a:bodyPr/>
              <a:lstStyle/>
              <a:p>
                <a:endParaRPr lang="nl-NL"/>
              </a:p>
            </p:txBody>
          </p:sp>
          <p:sp>
            <p:nvSpPr>
              <p:cNvPr id="1983613" name="Rectangle 125"/>
              <p:cNvSpPr>
                <a:spLocks noChangeArrowheads="1"/>
              </p:cNvSpPr>
              <p:nvPr/>
            </p:nvSpPr>
            <p:spPr bwMode="auto">
              <a:xfrm>
                <a:off x="4124" y="1709"/>
                <a:ext cx="29" cy="29"/>
              </a:xfrm>
              <a:prstGeom prst="rect">
                <a:avLst/>
              </a:prstGeom>
              <a:solidFill>
                <a:schemeClr val="accent2"/>
              </a:solidFill>
              <a:ln w="12700" algn="ctr">
                <a:solidFill>
                  <a:schemeClr val="accent2"/>
                </a:solidFill>
                <a:miter lim="800000"/>
                <a:headEnd/>
                <a:tailEnd/>
              </a:ln>
              <a:effectLst/>
            </p:spPr>
            <p:txBody>
              <a:bodyPr/>
              <a:lstStyle/>
              <a:p>
                <a:endParaRPr lang="nl-NL"/>
              </a:p>
            </p:txBody>
          </p:sp>
          <p:sp>
            <p:nvSpPr>
              <p:cNvPr id="1983614" name="Line 126"/>
              <p:cNvSpPr>
                <a:spLocks noChangeShapeType="1"/>
              </p:cNvSpPr>
              <p:nvPr/>
            </p:nvSpPr>
            <p:spPr bwMode="auto">
              <a:xfrm flipV="1">
                <a:off x="4508" y="1537"/>
                <a:ext cx="0" cy="35"/>
              </a:xfrm>
              <a:prstGeom prst="line">
                <a:avLst/>
              </a:prstGeom>
              <a:noFill/>
              <a:ln w="12700">
                <a:solidFill>
                  <a:schemeClr val="tx1"/>
                </a:solidFill>
                <a:round/>
                <a:headEnd/>
                <a:tailEnd/>
              </a:ln>
            </p:spPr>
            <p:txBody>
              <a:bodyPr/>
              <a:lstStyle/>
              <a:p>
                <a:endParaRPr lang="nl-NL"/>
              </a:p>
            </p:txBody>
          </p:sp>
          <p:sp>
            <p:nvSpPr>
              <p:cNvPr id="1983615" name="Line 127"/>
              <p:cNvSpPr>
                <a:spLocks noChangeShapeType="1"/>
              </p:cNvSpPr>
              <p:nvPr/>
            </p:nvSpPr>
            <p:spPr bwMode="auto">
              <a:xfrm>
                <a:off x="4486" y="1537"/>
                <a:ext cx="43" cy="0"/>
              </a:xfrm>
              <a:prstGeom prst="line">
                <a:avLst/>
              </a:prstGeom>
              <a:noFill/>
              <a:ln w="12700">
                <a:solidFill>
                  <a:schemeClr val="tx1"/>
                </a:solidFill>
                <a:round/>
                <a:headEnd/>
                <a:tailEnd/>
              </a:ln>
            </p:spPr>
            <p:txBody>
              <a:bodyPr/>
              <a:lstStyle/>
              <a:p>
                <a:endParaRPr lang="nl-NL"/>
              </a:p>
            </p:txBody>
          </p:sp>
          <p:sp>
            <p:nvSpPr>
              <p:cNvPr id="1983616" name="Line 128"/>
              <p:cNvSpPr>
                <a:spLocks noChangeShapeType="1"/>
              </p:cNvSpPr>
              <p:nvPr/>
            </p:nvSpPr>
            <p:spPr bwMode="auto">
              <a:xfrm>
                <a:off x="4508" y="1572"/>
                <a:ext cx="0" cy="35"/>
              </a:xfrm>
              <a:prstGeom prst="line">
                <a:avLst/>
              </a:prstGeom>
              <a:noFill/>
              <a:ln w="12700">
                <a:solidFill>
                  <a:schemeClr val="tx1"/>
                </a:solidFill>
                <a:round/>
                <a:headEnd/>
                <a:tailEnd/>
              </a:ln>
            </p:spPr>
            <p:txBody>
              <a:bodyPr/>
              <a:lstStyle/>
              <a:p>
                <a:endParaRPr lang="nl-NL"/>
              </a:p>
            </p:txBody>
          </p:sp>
          <p:sp>
            <p:nvSpPr>
              <p:cNvPr id="1983617" name="Line 129"/>
              <p:cNvSpPr>
                <a:spLocks noChangeShapeType="1"/>
              </p:cNvSpPr>
              <p:nvPr/>
            </p:nvSpPr>
            <p:spPr bwMode="auto">
              <a:xfrm>
                <a:off x="4486" y="1607"/>
                <a:ext cx="43" cy="0"/>
              </a:xfrm>
              <a:prstGeom prst="line">
                <a:avLst/>
              </a:prstGeom>
              <a:noFill/>
              <a:ln w="12700">
                <a:solidFill>
                  <a:schemeClr val="tx1"/>
                </a:solidFill>
                <a:round/>
                <a:headEnd/>
                <a:tailEnd/>
              </a:ln>
            </p:spPr>
            <p:txBody>
              <a:bodyPr/>
              <a:lstStyle/>
              <a:p>
                <a:endParaRPr lang="nl-NL"/>
              </a:p>
            </p:txBody>
          </p:sp>
          <p:sp>
            <p:nvSpPr>
              <p:cNvPr id="1983618" name="Rectangle 130"/>
              <p:cNvSpPr>
                <a:spLocks noChangeArrowheads="1"/>
              </p:cNvSpPr>
              <p:nvPr/>
            </p:nvSpPr>
            <p:spPr bwMode="auto">
              <a:xfrm>
                <a:off x="4493" y="1558"/>
                <a:ext cx="29" cy="28"/>
              </a:xfrm>
              <a:prstGeom prst="rect">
                <a:avLst/>
              </a:prstGeom>
              <a:solidFill>
                <a:schemeClr val="accent2"/>
              </a:solidFill>
              <a:ln w="12700" algn="ctr">
                <a:solidFill>
                  <a:schemeClr val="accent2"/>
                </a:solidFill>
                <a:miter lim="800000"/>
                <a:headEnd/>
                <a:tailEnd/>
              </a:ln>
              <a:effectLst/>
            </p:spPr>
            <p:txBody>
              <a:bodyPr/>
              <a:lstStyle/>
              <a:p>
                <a:endParaRPr lang="nl-NL"/>
              </a:p>
            </p:txBody>
          </p:sp>
          <p:sp>
            <p:nvSpPr>
              <p:cNvPr id="1983619" name="Line 131"/>
              <p:cNvSpPr>
                <a:spLocks noChangeShapeType="1"/>
              </p:cNvSpPr>
              <p:nvPr/>
            </p:nvSpPr>
            <p:spPr bwMode="auto">
              <a:xfrm flipV="1">
                <a:off x="5246" y="1469"/>
                <a:ext cx="0" cy="43"/>
              </a:xfrm>
              <a:prstGeom prst="line">
                <a:avLst/>
              </a:prstGeom>
              <a:noFill/>
              <a:ln w="12700">
                <a:solidFill>
                  <a:schemeClr val="tx1"/>
                </a:solidFill>
                <a:round/>
                <a:headEnd/>
                <a:tailEnd/>
              </a:ln>
            </p:spPr>
            <p:txBody>
              <a:bodyPr/>
              <a:lstStyle/>
              <a:p>
                <a:endParaRPr lang="nl-NL"/>
              </a:p>
            </p:txBody>
          </p:sp>
          <p:sp>
            <p:nvSpPr>
              <p:cNvPr id="1983620" name="Line 132"/>
              <p:cNvSpPr>
                <a:spLocks noChangeShapeType="1"/>
              </p:cNvSpPr>
              <p:nvPr/>
            </p:nvSpPr>
            <p:spPr bwMode="auto">
              <a:xfrm>
                <a:off x="5224" y="1469"/>
                <a:ext cx="45" cy="0"/>
              </a:xfrm>
              <a:prstGeom prst="line">
                <a:avLst/>
              </a:prstGeom>
              <a:noFill/>
              <a:ln w="12700">
                <a:solidFill>
                  <a:schemeClr val="tx1"/>
                </a:solidFill>
                <a:round/>
                <a:headEnd/>
                <a:tailEnd/>
              </a:ln>
            </p:spPr>
            <p:txBody>
              <a:bodyPr/>
              <a:lstStyle/>
              <a:p>
                <a:endParaRPr lang="nl-NL"/>
              </a:p>
            </p:txBody>
          </p:sp>
          <p:sp>
            <p:nvSpPr>
              <p:cNvPr id="1983621" name="Line 133"/>
              <p:cNvSpPr>
                <a:spLocks noChangeShapeType="1"/>
              </p:cNvSpPr>
              <p:nvPr/>
            </p:nvSpPr>
            <p:spPr bwMode="auto">
              <a:xfrm>
                <a:off x="5246" y="1512"/>
                <a:ext cx="0" cy="42"/>
              </a:xfrm>
              <a:prstGeom prst="line">
                <a:avLst/>
              </a:prstGeom>
              <a:noFill/>
              <a:ln w="12700">
                <a:solidFill>
                  <a:schemeClr val="tx1"/>
                </a:solidFill>
                <a:round/>
                <a:headEnd/>
                <a:tailEnd/>
              </a:ln>
            </p:spPr>
            <p:txBody>
              <a:bodyPr/>
              <a:lstStyle/>
              <a:p>
                <a:endParaRPr lang="nl-NL"/>
              </a:p>
            </p:txBody>
          </p:sp>
          <p:sp>
            <p:nvSpPr>
              <p:cNvPr id="1983622" name="Line 134"/>
              <p:cNvSpPr>
                <a:spLocks noChangeShapeType="1"/>
              </p:cNvSpPr>
              <p:nvPr/>
            </p:nvSpPr>
            <p:spPr bwMode="auto">
              <a:xfrm>
                <a:off x="5224" y="1554"/>
                <a:ext cx="45" cy="0"/>
              </a:xfrm>
              <a:prstGeom prst="line">
                <a:avLst/>
              </a:prstGeom>
              <a:noFill/>
              <a:ln w="12700">
                <a:solidFill>
                  <a:schemeClr val="tx1"/>
                </a:solidFill>
                <a:round/>
                <a:headEnd/>
                <a:tailEnd/>
              </a:ln>
            </p:spPr>
            <p:txBody>
              <a:bodyPr/>
              <a:lstStyle/>
              <a:p>
                <a:endParaRPr lang="nl-NL"/>
              </a:p>
            </p:txBody>
          </p:sp>
          <p:sp>
            <p:nvSpPr>
              <p:cNvPr id="1983623" name="Rectangle 135"/>
              <p:cNvSpPr>
                <a:spLocks noChangeArrowheads="1"/>
              </p:cNvSpPr>
              <p:nvPr/>
            </p:nvSpPr>
            <p:spPr bwMode="auto">
              <a:xfrm>
                <a:off x="5232" y="1498"/>
                <a:ext cx="28" cy="28"/>
              </a:xfrm>
              <a:prstGeom prst="rect">
                <a:avLst/>
              </a:prstGeom>
              <a:solidFill>
                <a:schemeClr val="accent2"/>
              </a:solidFill>
              <a:ln w="12700" algn="ctr">
                <a:solidFill>
                  <a:schemeClr val="accent2"/>
                </a:solidFill>
                <a:miter lim="800000"/>
                <a:headEnd/>
                <a:tailEnd/>
              </a:ln>
              <a:effectLst/>
            </p:spPr>
            <p:txBody>
              <a:bodyPr/>
              <a:lstStyle/>
              <a:p>
                <a:endParaRPr lang="nl-NL"/>
              </a:p>
            </p:txBody>
          </p:sp>
          <p:grpSp>
            <p:nvGrpSpPr>
              <p:cNvPr id="1983624" name="Group 136"/>
              <p:cNvGrpSpPr>
                <a:grpSpLocks/>
              </p:cNvGrpSpPr>
              <p:nvPr/>
            </p:nvGrpSpPr>
            <p:grpSpPr bwMode="auto">
              <a:xfrm>
                <a:off x="3737" y="2890"/>
                <a:ext cx="1537" cy="134"/>
                <a:chOff x="935" y="2828"/>
                <a:chExt cx="1537" cy="134"/>
              </a:xfrm>
            </p:grpSpPr>
            <p:sp>
              <p:nvSpPr>
                <p:cNvPr id="1983625" name="Rectangle 137"/>
                <p:cNvSpPr>
                  <a:spLocks noChangeArrowheads="1"/>
                </p:cNvSpPr>
                <p:nvPr/>
              </p:nvSpPr>
              <p:spPr bwMode="auto">
                <a:xfrm>
                  <a:off x="935" y="2828"/>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0</a:t>
                  </a:r>
                </a:p>
              </p:txBody>
            </p:sp>
            <p:sp>
              <p:nvSpPr>
                <p:cNvPr id="1983626" name="Rectangle 138"/>
                <p:cNvSpPr>
                  <a:spLocks noChangeArrowheads="1"/>
                </p:cNvSpPr>
                <p:nvPr/>
              </p:nvSpPr>
              <p:spPr bwMode="auto">
                <a:xfrm>
                  <a:off x="1304" y="2828"/>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2</a:t>
                  </a:r>
                </a:p>
              </p:txBody>
            </p:sp>
            <p:sp>
              <p:nvSpPr>
                <p:cNvPr id="1983627" name="Rectangle 139"/>
                <p:cNvSpPr>
                  <a:spLocks noChangeArrowheads="1"/>
                </p:cNvSpPr>
                <p:nvPr/>
              </p:nvSpPr>
              <p:spPr bwMode="auto">
                <a:xfrm>
                  <a:off x="1673" y="2828"/>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4</a:t>
                  </a:r>
                </a:p>
              </p:txBody>
            </p:sp>
            <p:sp>
              <p:nvSpPr>
                <p:cNvPr id="1983628" name="Rectangle 140"/>
                <p:cNvSpPr>
                  <a:spLocks noChangeArrowheads="1"/>
                </p:cNvSpPr>
                <p:nvPr/>
              </p:nvSpPr>
              <p:spPr bwMode="auto">
                <a:xfrm>
                  <a:off x="2410" y="2828"/>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8</a:t>
                  </a:r>
                </a:p>
              </p:txBody>
            </p:sp>
          </p:grpSp>
          <p:sp>
            <p:nvSpPr>
              <p:cNvPr id="1983629" name="Rectangle 141"/>
              <p:cNvSpPr>
                <a:spLocks noChangeAspect="1" noChangeArrowheads="1"/>
              </p:cNvSpPr>
              <p:nvPr/>
            </p:nvSpPr>
            <p:spPr bwMode="auto">
              <a:xfrm rot="-5400000">
                <a:off x="2364" y="1904"/>
                <a:ext cx="1521" cy="381"/>
              </a:xfrm>
              <a:prstGeom prst="rect">
                <a:avLst/>
              </a:prstGeom>
              <a:noFill/>
              <a:ln w="9525" algn="ctr">
                <a:noFill/>
                <a:miter lim="800000"/>
                <a:headEnd/>
                <a:tailEnd/>
              </a:ln>
              <a:effectLst/>
            </p:spPr>
            <p:txBody>
              <a:bodyPr wrap="none" lIns="0" tIns="0" rIns="0" bIns="0">
                <a:spAutoFit/>
              </a:bodyPr>
              <a:lstStyle/>
              <a:p>
                <a:pPr algn="ctr">
                  <a:lnSpc>
                    <a:spcPct val="95000"/>
                  </a:lnSpc>
                </a:pPr>
                <a:r>
                  <a:rPr lang="en-US" sz="1400" b="0">
                    <a:solidFill>
                      <a:schemeClr val="tx1"/>
                    </a:solidFill>
                    <a:cs typeface="Arial" pitchFamily="34" charset="0"/>
                  </a:rPr>
                  <a:t>Percent Change from Baseline</a:t>
                </a:r>
              </a:p>
              <a:p>
                <a:pPr algn="ctr">
                  <a:lnSpc>
                    <a:spcPct val="95000"/>
                  </a:lnSpc>
                </a:pPr>
                <a:r>
                  <a:rPr lang="en-US" sz="1400" b="0">
                    <a:solidFill>
                      <a:schemeClr val="tx1"/>
                    </a:solidFill>
                    <a:cs typeface="Arial" pitchFamily="34" charset="0"/>
                  </a:rPr>
                  <a:t>in HDL-C</a:t>
                </a:r>
              </a:p>
              <a:p>
                <a:pPr algn="ctr">
                  <a:lnSpc>
                    <a:spcPct val="95000"/>
                  </a:lnSpc>
                </a:pPr>
                <a:endParaRPr lang="en-US" sz="1400" b="0">
                  <a:solidFill>
                    <a:schemeClr val="tx1"/>
                  </a:solidFill>
                  <a:cs typeface="Arial" pitchFamily="34" charset="0"/>
                </a:endParaRPr>
              </a:p>
            </p:txBody>
          </p:sp>
        </p:grpSp>
        <p:sp>
          <p:nvSpPr>
            <p:cNvPr id="1983630" name="Text Box 142"/>
            <p:cNvSpPr txBox="1">
              <a:spLocks noChangeArrowheads="1"/>
            </p:cNvSpPr>
            <p:nvPr/>
          </p:nvSpPr>
          <p:spPr bwMode="auto">
            <a:xfrm>
              <a:off x="3744" y="864"/>
              <a:ext cx="1488" cy="250"/>
            </a:xfrm>
            <a:prstGeom prst="rect">
              <a:avLst/>
            </a:prstGeom>
            <a:noFill/>
            <a:ln w="9525">
              <a:noFill/>
              <a:miter lim="800000"/>
              <a:headEnd/>
              <a:tailEnd/>
            </a:ln>
            <a:effectLst/>
          </p:spPr>
          <p:txBody>
            <a:bodyPr>
              <a:spAutoFit/>
            </a:bodyPr>
            <a:lstStyle/>
            <a:p>
              <a:pPr algn="ctr" eaLnBrk="1" hangingPunct="1">
                <a:spcBef>
                  <a:spcPct val="50000"/>
                </a:spcBef>
              </a:pPr>
              <a:r>
                <a:rPr lang="en-US">
                  <a:solidFill>
                    <a:schemeClr val="tx1"/>
                  </a:solidFill>
                </a:rPr>
                <a:t>HDL-C</a:t>
              </a:r>
            </a:p>
          </p:txBody>
        </p:sp>
      </p:grpSp>
      <p:sp>
        <p:nvSpPr>
          <p:cNvPr id="1983631" name="Rectangle 143"/>
          <p:cNvSpPr>
            <a:spLocks noChangeAspect="1" noChangeArrowheads="1"/>
          </p:cNvSpPr>
          <p:nvPr/>
        </p:nvSpPr>
        <p:spPr bwMode="auto">
          <a:xfrm rot="-5400000">
            <a:off x="-695325" y="2924175"/>
            <a:ext cx="2414588" cy="604838"/>
          </a:xfrm>
          <a:prstGeom prst="rect">
            <a:avLst/>
          </a:prstGeom>
          <a:noFill/>
          <a:ln w="9525" algn="ctr">
            <a:noFill/>
            <a:miter lim="800000"/>
            <a:headEnd/>
            <a:tailEnd/>
          </a:ln>
          <a:effectLst/>
        </p:spPr>
        <p:txBody>
          <a:bodyPr wrap="none" lIns="0" tIns="0" rIns="0" bIns="0">
            <a:spAutoFit/>
          </a:bodyPr>
          <a:lstStyle/>
          <a:p>
            <a:pPr algn="ctr">
              <a:lnSpc>
                <a:spcPct val="95000"/>
              </a:lnSpc>
            </a:pPr>
            <a:r>
              <a:rPr lang="en-US" sz="1400" b="0">
                <a:solidFill>
                  <a:schemeClr val="tx1"/>
                </a:solidFill>
                <a:cs typeface="Arial" pitchFamily="34" charset="0"/>
              </a:rPr>
              <a:t>Percent Change from Baseline</a:t>
            </a:r>
          </a:p>
          <a:p>
            <a:pPr algn="ctr">
              <a:lnSpc>
                <a:spcPct val="95000"/>
              </a:lnSpc>
            </a:pPr>
            <a:r>
              <a:rPr lang="en-US" sz="1400" b="0">
                <a:solidFill>
                  <a:schemeClr val="tx1"/>
                </a:solidFill>
                <a:cs typeface="Arial" pitchFamily="34" charset="0"/>
              </a:rPr>
              <a:t>in LDL-C</a:t>
            </a:r>
          </a:p>
          <a:p>
            <a:pPr algn="ctr">
              <a:lnSpc>
                <a:spcPct val="95000"/>
              </a:lnSpc>
            </a:pPr>
            <a:endParaRPr lang="en-US" sz="1400" b="0">
              <a:solidFill>
                <a:schemeClr val="tx1"/>
              </a:solidFill>
              <a:cs typeface="Arial" pitchFamily="34" charset="0"/>
            </a:endParaRPr>
          </a:p>
        </p:txBody>
      </p:sp>
      <p:grpSp>
        <p:nvGrpSpPr>
          <p:cNvPr id="1983632" name="Group 144"/>
          <p:cNvGrpSpPr>
            <a:grpSpLocks/>
          </p:cNvGrpSpPr>
          <p:nvPr/>
        </p:nvGrpSpPr>
        <p:grpSpPr bwMode="auto">
          <a:xfrm>
            <a:off x="779463" y="1930400"/>
            <a:ext cx="3790950" cy="2989263"/>
            <a:chOff x="435" y="1216"/>
            <a:chExt cx="2388" cy="1883"/>
          </a:xfrm>
        </p:grpSpPr>
        <p:sp>
          <p:nvSpPr>
            <p:cNvPr id="1983633" name="Rectangle 145"/>
            <p:cNvSpPr>
              <a:spLocks noChangeAspect="1" noChangeArrowheads="1"/>
            </p:cNvSpPr>
            <p:nvPr/>
          </p:nvSpPr>
          <p:spPr bwMode="auto">
            <a:xfrm>
              <a:off x="1212" y="2965"/>
              <a:ext cx="1036"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Weeks on Treatment</a:t>
              </a:r>
            </a:p>
          </p:txBody>
        </p:sp>
        <p:sp>
          <p:nvSpPr>
            <p:cNvPr id="1983634" name="Line 146"/>
            <p:cNvSpPr>
              <a:spLocks noChangeAspect="1" noChangeShapeType="1"/>
            </p:cNvSpPr>
            <p:nvPr/>
          </p:nvSpPr>
          <p:spPr bwMode="auto">
            <a:xfrm>
              <a:off x="638" y="2793"/>
              <a:ext cx="2185" cy="0"/>
            </a:xfrm>
            <a:prstGeom prst="line">
              <a:avLst/>
            </a:prstGeom>
            <a:noFill/>
            <a:ln w="12700">
              <a:solidFill>
                <a:schemeClr val="tx1"/>
              </a:solidFill>
              <a:round/>
              <a:headEnd/>
              <a:tailEnd/>
            </a:ln>
          </p:spPr>
          <p:txBody>
            <a:bodyPr/>
            <a:lstStyle/>
            <a:p>
              <a:endParaRPr lang="nl-NL"/>
            </a:p>
          </p:txBody>
        </p:sp>
        <p:sp>
          <p:nvSpPr>
            <p:cNvPr id="1983635" name="Line 147"/>
            <p:cNvSpPr>
              <a:spLocks noChangeAspect="1" noChangeShapeType="1"/>
            </p:cNvSpPr>
            <p:nvPr/>
          </p:nvSpPr>
          <p:spPr bwMode="auto">
            <a:xfrm flipV="1">
              <a:off x="971" y="2793"/>
              <a:ext cx="0" cy="22"/>
            </a:xfrm>
            <a:prstGeom prst="line">
              <a:avLst/>
            </a:prstGeom>
            <a:noFill/>
            <a:ln w="12700">
              <a:solidFill>
                <a:schemeClr val="tx1"/>
              </a:solidFill>
              <a:round/>
              <a:headEnd/>
              <a:tailEnd/>
            </a:ln>
          </p:spPr>
          <p:txBody>
            <a:bodyPr/>
            <a:lstStyle/>
            <a:p>
              <a:endParaRPr lang="nl-NL"/>
            </a:p>
          </p:txBody>
        </p:sp>
        <p:sp>
          <p:nvSpPr>
            <p:cNvPr id="1983636" name="Line 148"/>
            <p:cNvSpPr>
              <a:spLocks noChangeAspect="1" noChangeShapeType="1"/>
            </p:cNvSpPr>
            <p:nvPr/>
          </p:nvSpPr>
          <p:spPr bwMode="auto">
            <a:xfrm flipV="1">
              <a:off x="1342" y="2793"/>
              <a:ext cx="0" cy="22"/>
            </a:xfrm>
            <a:prstGeom prst="line">
              <a:avLst/>
            </a:prstGeom>
            <a:noFill/>
            <a:ln w="12700">
              <a:solidFill>
                <a:schemeClr val="tx1"/>
              </a:solidFill>
              <a:round/>
              <a:headEnd/>
              <a:tailEnd/>
            </a:ln>
          </p:spPr>
          <p:txBody>
            <a:bodyPr/>
            <a:lstStyle/>
            <a:p>
              <a:endParaRPr lang="nl-NL"/>
            </a:p>
          </p:txBody>
        </p:sp>
        <p:sp>
          <p:nvSpPr>
            <p:cNvPr id="1983637" name="Line 149"/>
            <p:cNvSpPr>
              <a:spLocks noChangeAspect="1" noChangeShapeType="1"/>
            </p:cNvSpPr>
            <p:nvPr/>
          </p:nvSpPr>
          <p:spPr bwMode="auto">
            <a:xfrm flipV="1">
              <a:off x="1712" y="2793"/>
              <a:ext cx="0" cy="22"/>
            </a:xfrm>
            <a:prstGeom prst="line">
              <a:avLst/>
            </a:prstGeom>
            <a:noFill/>
            <a:ln w="12700">
              <a:solidFill>
                <a:schemeClr val="tx1"/>
              </a:solidFill>
              <a:round/>
              <a:headEnd/>
              <a:tailEnd/>
            </a:ln>
          </p:spPr>
          <p:txBody>
            <a:bodyPr/>
            <a:lstStyle/>
            <a:p>
              <a:endParaRPr lang="nl-NL"/>
            </a:p>
          </p:txBody>
        </p:sp>
        <p:sp>
          <p:nvSpPr>
            <p:cNvPr id="1983638" name="Line 150"/>
            <p:cNvSpPr>
              <a:spLocks noChangeAspect="1" noChangeShapeType="1"/>
            </p:cNvSpPr>
            <p:nvPr/>
          </p:nvSpPr>
          <p:spPr bwMode="auto">
            <a:xfrm flipV="1">
              <a:off x="2453" y="2793"/>
              <a:ext cx="0" cy="22"/>
            </a:xfrm>
            <a:prstGeom prst="line">
              <a:avLst/>
            </a:prstGeom>
            <a:noFill/>
            <a:ln w="12700">
              <a:solidFill>
                <a:schemeClr val="tx1"/>
              </a:solidFill>
              <a:round/>
              <a:headEnd/>
              <a:tailEnd/>
            </a:ln>
          </p:spPr>
          <p:txBody>
            <a:bodyPr/>
            <a:lstStyle/>
            <a:p>
              <a:endParaRPr lang="nl-NL"/>
            </a:p>
          </p:txBody>
        </p:sp>
        <p:sp>
          <p:nvSpPr>
            <p:cNvPr id="1983639" name="Rectangle 151"/>
            <p:cNvSpPr>
              <a:spLocks noChangeAspect="1" noChangeArrowheads="1"/>
            </p:cNvSpPr>
            <p:nvPr/>
          </p:nvSpPr>
          <p:spPr bwMode="auto">
            <a:xfrm>
              <a:off x="939" y="2831"/>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0</a:t>
              </a:r>
            </a:p>
          </p:txBody>
        </p:sp>
        <p:sp>
          <p:nvSpPr>
            <p:cNvPr id="1983640" name="Rectangle 152"/>
            <p:cNvSpPr>
              <a:spLocks noChangeAspect="1" noChangeArrowheads="1"/>
            </p:cNvSpPr>
            <p:nvPr/>
          </p:nvSpPr>
          <p:spPr bwMode="auto">
            <a:xfrm>
              <a:off x="1310" y="2831"/>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2</a:t>
              </a:r>
            </a:p>
          </p:txBody>
        </p:sp>
        <p:sp>
          <p:nvSpPr>
            <p:cNvPr id="1983641" name="Rectangle 153"/>
            <p:cNvSpPr>
              <a:spLocks noChangeAspect="1" noChangeArrowheads="1"/>
            </p:cNvSpPr>
            <p:nvPr/>
          </p:nvSpPr>
          <p:spPr bwMode="auto">
            <a:xfrm>
              <a:off x="1680" y="2831"/>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4</a:t>
              </a:r>
            </a:p>
          </p:txBody>
        </p:sp>
        <p:sp>
          <p:nvSpPr>
            <p:cNvPr id="1983642" name="Rectangle 154"/>
            <p:cNvSpPr>
              <a:spLocks noChangeAspect="1" noChangeArrowheads="1"/>
            </p:cNvSpPr>
            <p:nvPr/>
          </p:nvSpPr>
          <p:spPr bwMode="auto">
            <a:xfrm>
              <a:off x="2420" y="2831"/>
              <a:ext cx="62" cy="134"/>
            </a:xfrm>
            <a:prstGeom prst="rect">
              <a:avLst/>
            </a:prstGeom>
            <a:noFill/>
            <a:ln w="9525">
              <a:noFill/>
              <a:miter lim="800000"/>
              <a:headEnd/>
              <a:tailEnd/>
            </a:ln>
          </p:spPr>
          <p:txBody>
            <a:bodyPr wrap="none" lIns="0" tIns="0" rIns="0" bIns="0">
              <a:spAutoFit/>
            </a:bodyPr>
            <a:lstStyle/>
            <a:p>
              <a:pPr algn="ctr"/>
              <a:r>
                <a:rPr lang="en-US" sz="1400" b="0">
                  <a:solidFill>
                    <a:schemeClr val="tx1"/>
                  </a:solidFill>
                  <a:cs typeface="Arial" pitchFamily="34" charset="0"/>
                </a:rPr>
                <a:t>8</a:t>
              </a:r>
            </a:p>
          </p:txBody>
        </p:sp>
        <p:sp>
          <p:nvSpPr>
            <p:cNvPr id="1983643" name="Line 155"/>
            <p:cNvSpPr>
              <a:spLocks noChangeAspect="1" noChangeShapeType="1"/>
            </p:cNvSpPr>
            <p:nvPr/>
          </p:nvSpPr>
          <p:spPr bwMode="auto">
            <a:xfrm flipV="1">
              <a:off x="638" y="1272"/>
              <a:ext cx="0" cy="1521"/>
            </a:xfrm>
            <a:prstGeom prst="line">
              <a:avLst/>
            </a:prstGeom>
            <a:noFill/>
            <a:ln w="12700">
              <a:solidFill>
                <a:schemeClr val="tx1"/>
              </a:solidFill>
              <a:round/>
              <a:headEnd/>
              <a:tailEnd/>
            </a:ln>
          </p:spPr>
          <p:txBody>
            <a:bodyPr/>
            <a:lstStyle/>
            <a:p>
              <a:endParaRPr lang="nl-NL"/>
            </a:p>
          </p:txBody>
        </p:sp>
        <p:sp>
          <p:nvSpPr>
            <p:cNvPr id="1983644" name="Line 156"/>
            <p:cNvSpPr>
              <a:spLocks noChangeAspect="1" noChangeShapeType="1"/>
            </p:cNvSpPr>
            <p:nvPr/>
          </p:nvSpPr>
          <p:spPr bwMode="auto">
            <a:xfrm>
              <a:off x="616" y="2793"/>
              <a:ext cx="22" cy="0"/>
            </a:xfrm>
            <a:prstGeom prst="line">
              <a:avLst/>
            </a:prstGeom>
            <a:noFill/>
            <a:ln w="12700">
              <a:solidFill>
                <a:schemeClr val="tx1"/>
              </a:solidFill>
              <a:round/>
              <a:headEnd/>
              <a:tailEnd/>
            </a:ln>
          </p:spPr>
          <p:txBody>
            <a:bodyPr/>
            <a:lstStyle/>
            <a:p>
              <a:endParaRPr lang="nl-NL"/>
            </a:p>
          </p:txBody>
        </p:sp>
        <p:sp>
          <p:nvSpPr>
            <p:cNvPr id="1983645" name="Line 157"/>
            <p:cNvSpPr>
              <a:spLocks noChangeAspect="1" noChangeShapeType="1"/>
            </p:cNvSpPr>
            <p:nvPr/>
          </p:nvSpPr>
          <p:spPr bwMode="auto">
            <a:xfrm>
              <a:off x="616" y="2489"/>
              <a:ext cx="22" cy="0"/>
            </a:xfrm>
            <a:prstGeom prst="line">
              <a:avLst/>
            </a:prstGeom>
            <a:noFill/>
            <a:ln w="12700">
              <a:solidFill>
                <a:schemeClr val="tx1"/>
              </a:solidFill>
              <a:round/>
              <a:headEnd/>
              <a:tailEnd/>
            </a:ln>
          </p:spPr>
          <p:txBody>
            <a:bodyPr/>
            <a:lstStyle/>
            <a:p>
              <a:endParaRPr lang="nl-NL"/>
            </a:p>
          </p:txBody>
        </p:sp>
        <p:sp>
          <p:nvSpPr>
            <p:cNvPr id="1983646" name="Line 158"/>
            <p:cNvSpPr>
              <a:spLocks noChangeAspect="1" noChangeShapeType="1"/>
            </p:cNvSpPr>
            <p:nvPr/>
          </p:nvSpPr>
          <p:spPr bwMode="auto">
            <a:xfrm>
              <a:off x="616" y="2184"/>
              <a:ext cx="22" cy="0"/>
            </a:xfrm>
            <a:prstGeom prst="line">
              <a:avLst/>
            </a:prstGeom>
            <a:noFill/>
            <a:ln w="12700">
              <a:solidFill>
                <a:schemeClr val="tx1"/>
              </a:solidFill>
              <a:round/>
              <a:headEnd/>
              <a:tailEnd/>
            </a:ln>
          </p:spPr>
          <p:txBody>
            <a:bodyPr/>
            <a:lstStyle/>
            <a:p>
              <a:endParaRPr lang="nl-NL"/>
            </a:p>
          </p:txBody>
        </p:sp>
        <p:sp>
          <p:nvSpPr>
            <p:cNvPr id="1983647" name="Line 159"/>
            <p:cNvSpPr>
              <a:spLocks noChangeAspect="1" noChangeShapeType="1"/>
            </p:cNvSpPr>
            <p:nvPr/>
          </p:nvSpPr>
          <p:spPr bwMode="auto">
            <a:xfrm>
              <a:off x="616" y="1880"/>
              <a:ext cx="22" cy="0"/>
            </a:xfrm>
            <a:prstGeom prst="line">
              <a:avLst/>
            </a:prstGeom>
            <a:noFill/>
            <a:ln w="12700">
              <a:solidFill>
                <a:schemeClr val="tx1"/>
              </a:solidFill>
              <a:round/>
              <a:headEnd/>
              <a:tailEnd/>
            </a:ln>
          </p:spPr>
          <p:txBody>
            <a:bodyPr/>
            <a:lstStyle/>
            <a:p>
              <a:endParaRPr lang="nl-NL"/>
            </a:p>
          </p:txBody>
        </p:sp>
        <p:sp>
          <p:nvSpPr>
            <p:cNvPr id="1983648" name="Line 160"/>
            <p:cNvSpPr>
              <a:spLocks noChangeAspect="1" noChangeShapeType="1"/>
            </p:cNvSpPr>
            <p:nvPr/>
          </p:nvSpPr>
          <p:spPr bwMode="auto">
            <a:xfrm>
              <a:off x="616" y="1577"/>
              <a:ext cx="22" cy="0"/>
            </a:xfrm>
            <a:prstGeom prst="line">
              <a:avLst/>
            </a:prstGeom>
            <a:noFill/>
            <a:ln w="12700">
              <a:solidFill>
                <a:schemeClr val="tx1"/>
              </a:solidFill>
              <a:round/>
              <a:headEnd/>
              <a:tailEnd/>
            </a:ln>
          </p:spPr>
          <p:txBody>
            <a:bodyPr/>
            <a:lstStyle/>
            <a:p>
              <a:endParaRPr lang="nl-NL"/>
            </a:p>
          </p:txBody>
        </p:sp>
        <p:sp>
          <p:nvSpPr>
            <p:cNvPr id="1983649" name="Line 161"/>
            <p:cNvSpPr>
              <a:spLocks noChangeAspect="1" noChangeShapeType="1"/>
            </p:cNvSpPr>
            <p:nvPr/>
          </p:nvSpPr>
          <p:spPr bwMode="auto">
            <a:xfrm>
              <a:off x="616" y="1272"/>
              <a:ext cx="22" cy="0"/>
            </a:xfrm>
            <a:prstGeom prst="line">
              <a:avLst/>
            </a:prstGeom>
            <a:noFill/>
            <a:ln w="12700">
              <a:solidFill>
                <a:schemeClr val="tx1"/>
              </a:solidFill>
              <a:round/>
              <a:headEnd/>
              <a:tailEnd/>
            </a:ln>
          </p:spPr>
          <p:txBody>
            <a:bodyPr/>
            <a:lstStyle/>
            <a:p>
              <a:endParaRPr lang="nl-NL"/>
            </a:p>
          </p:txBody>
        </p:sp>
        <p:grpSp>
          <p:nvGrpSpPr>
            <p:cNvPr id="1983650" name="Group 162"/>
            <p:cNvGrpSpPr>
              <a:grpSpLocks noChangeAspect="1"/>
            </p:cNvGrpSpPr>
            <p:nvPr/>
          </p:nvGrpSpPr>
          <p:grpSpPr bwMode="auto">
            <a:xfrm>
              <a:off x="435" y="1216"/>
              <a:ext cx="161" cy="1655"/>
              <a:chOff x="317" y="1365"/>
              <a:chExt cx="153" cy="1574"/>
            </a:xfrm>
          </p:grpSpPr>
          <p:sp>
            <p:nvSpPr>
              <p:cNvPr id="1983651" name="Rectangle 163"/>
              <p:cNvSpPr>
                <a:spLocks noChangeAspect="1" noChangeArrowheads="1"/>
              </p:cNvSpPr>
              <p:nvPr/>
            </p:nvSpPr>
            <p:spPr bwMode="auto">
              <a:xfrm>
                <a:off x="317" y="2812"/>
                <a:ext cx="153" cy="127"/>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-80</a:t>
                </a:r>
              </a:p>
            </p:txBody>
          </p:sp>
          <p:sp>
            <p:nvSpPr>
              <p:cNvPr id="1983652" name="Rectangle 164"/>
              <p:cNvSpPr>
                <a:spLocks noChangeAspect="1" noChangeArrowheads="1"/>
              </p:cNvSpPr>
              <p:nvPr/>
            </p:nvSpPr>
            <p:spPr bwMode="auto">
              <a:xfrm>
                <a:off x="317" y="2523"/>
                <a:ext cx="153" cy="128"/>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-60</a:t>
                </a:r>
              </a:p>
            </p:txBody>
          </p:sp>
          <p:sp>
            <p:nvSpPr>
              <p:cNvPr id="1983653" name="Rectangle 165"/>
              <p:cNvSpPr>
                <a:spLocks noChangeAspect="1" noChangeArrowheads="1"/>
              </p:cNvSpPr>
              <p:nvPr/>
            </p:nvSpPr>
            <p:spPr bwMode="auto">
              <a:xfrm>
                <a:off x="317" y="2233"/>
                <a:ext cx="153" cy="128"/>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-40</a:t>
                </a:r>
              </a:p>
            </p:txBody>
          </p:sp>
          <p:sp>
            <p:nvSpPr>
              <p:cNvPr id="1983654" name="Rectangle 166"/>
              <p:cNvSpPr>
                <a:spLocks noChangeAspect="1" noChangeArrowheads="1"/>
              </p:cNvSpPr>
              <p:nvPr/>
            </p:nvSpPr>
            <p:spPr bwMode="auto">
              <a:xfrm>
                <a:off x="317" y="1944"/>
                <a:ext cx="153" cy="128"/>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-20</a:t>
                </a:r>
              </a:p>
            </p:txBody>
          </p:sp>
          <p:sp>
            <p:nvSpPr>
              <p:cNvPr id="1983655" name="Rectangle 167"/>
              <p:cNvSpPr>
                <a:spLocks noChangeAspect="1" noChangeArrowheads="1"/>
              </p:cNvSpPr>
              <p:nvPr/>
            </p:nvSpPr>
            <p:spPr bwMode="auto">
              <a:xfrm>
                <a:off x="411" y="1655"/>
                <a:ext cx="59" cy="128"/>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0</a:t>
                </a:r>
              </a:p>
            </p:txBody>
          </p:sp>
          <p:sp>
            <p:nvSpPr>
              <p:cNvPr id="1983656" name="Rectangle 168"/>
              <p:cNvSpPr>
                <a:spLocks noChangeAspect="1" noChangeArrowheads="1"/>
              </p:cNvSpPr>
              <p:nvPr/>
            </p:nvSpPr>
            <p:spPr bwMode="auto">
              <a:xfrm>
                <a:off x="352" y="1365"/>
                <a:ext cx="118" cy="127"/>
              </a:xfrm>
              <a:prstGeom prst="rect">
                <a:avLst/>
              </a:prstGeom>
              <a:noFill/>
              <a:ln w="9525">
                <a:noFill/>
                <a:miter lim="800000"/>
                <a:headEnd/>
                <a:tailEnd/>
              </a:ln>
            </p:spPr>
            <p:txBody>
              <a:bodyPr wrap="none" lIns="0" tIns="0" rIns="0" bIns="0">
                <a:spAutoFit/>
              </a:bodyPr>
              <a:lstStyle/>
              <a:p>
                <a:pPr algn="r"/>
                <a:r>
                  <a:rPr lang="en-US" sz="1400" b="0">
                    <a:solidFill>
                      <a:schemeClr val="tx1"/>
                    </a:solidFill>
                    <a:cs typeface="Arial" pitchFamily="34" charset="0"/>
                  </a:rPr>
                  <a:t>20</a:t>
                </a:r>
              </a:p>
            </p:txBody>
          </p:sp>
        </p:grpSp>
        <p:sp>
          <p:nvSpPr>
            <p:cNvPr id="1983657" name="Freeform 169"/>
            <p:cNvSpPr>
              <a:spLocks noChangeAspect="1"/>
            </p:cNvSpPr>
            <p:nvPr/>
          </p:nvSpPr>
          <p:spPr bwMode="auto">
            <a:xfrm flipV="1">
              <a:off x="971" y="1544"/>
              <a:ext cx="1482" cy="33"/>
            </a:xfrm>
            <a:custGeom>
              <a:avLst/>
              <a:gdLst/>
              <a:ahLst/>
              <a:cxnLst>
                <a:cxn ang="0">
                  <a:pos x="0" y="0"/>
                </a:cxn>
                <a:cxn ang="0">
                  <a:pos x="848" y="12"/>
                </a:cxn>
                <a:cxn ang="0">
                  <a:pos x="1695" y="25"/>
                </a:cxn>
                <a:cxn ang="0">
                  <a:pos x="3390" y="75"/>
                </a:cxn>
              </a:cxnLst>
              <a:rect l="0" t="0" r="r" b="b"/>
              <a:pathLst>
                <a:path w="3390" h="75">
                  <a:moveTo>
                    <a:pt x="0" y="0"/>
                  </a:moveTo>
                  <a:lnTo>
                    <a:pt x="848" y="12"/>
                  </a:lnTo>
                  <a:lnTo>
                    <a:pt x="1695" y="25"/>
                  </a:lnTo>
                  <a:lnTo>
                    <a:pt x="3390" y="75"/>
                  </a:lnTo>
                </a:path>
              </a:pathLst>
            </a:custGeom>
            <a:noFill/>
            <a:ln w="19050" cmpd="sng">
              <a:solidFill>
                <a:schemeClr val="tx1"/>
              </a:solidFill>
              <a:prstDash val="solid"/>
              <a:round/>
              <a:headEnd/>
              <a:tailEnd/>
            </a:ln>
          </p:spPr>
          <p:txBody>
            <a:bodyPr/>
            <a:lstStyle/>
            <a:p>
              <a:endParaRPr lang="nl-NL"/>
            </a:p>
          </p:txBody>
        </p:sp>
        <p:sp>
          <p:nvSpPr>
            <p:cNvPr id="1983658" name="Freeform 170"/>
            <p:cNvSpPr>
              <a:spLocks noChangeAspect="1"/>
            </p:cNvSpPr>
            <p:nvPr/>
          </p:nvSpPr>
          <p:spPr bwMode="auto">
            <a:xfrm flipV="1">
              <a:off x="971" y="1577"/>
              <a:ext cx="1482" cy="249"/>
            </a:xfrm>
            <a:custGeom>
              <a:avLst/>
              <a:gdLst/>
              <a:ahLst/>
              <a:cxnLst>
                <a:cxn ang="0">
                  <a:pos x="0" y="575"/>
                </a:cxn>
                <a:cxn ang="0">
                  <a:pos x="848" y="56"/>
                </a:cxn>
                <a:cxn ang="0">
                  <a:pos x="1695" y="147"/>
                </a:cxn>
                <a:cxn ang="0">
                  <a:pos x="3390" y="0"/>
                </a:cxn>
              </a:cxnLst>
              <a:rect l="0" t="0" r="r" b="b"/>
              <a:pathLst>
                <a:path w="3390" h="575">
                  <a:moveTo>
                    <a:pt x="0" y="575"/>
                  </a:moveTo>
                  <a:lnTo>
                    <a:pt x="848" y="56"/>
                  </a:lnTo>
                  <a:lnTo>
                    <a:pt x="1695" y="147"/>
                  </a:lnTo>
                  <a:lnTo>
                    <a:pt x="3390" y="0"/>
                  </a:lnTo>
                </a:path>
              </a:pathLst>
            </a:custGeom>
            <a:noFill/>
            <a:ln w="19050" cmpd="sng">
              <a:solidFill>
                <a:srgbClr val="99CCFF"/>
              </a:solidFill>
              <a:prstDash val="solid"/>
              <a:round/>
              <a:headEnd/>
              <a:tailEnd/>
            </a:ln>
          </p:spPr>
          <p:txBody>
            <a:bodyPr/>
            <a:lstStyle/>
            <a:p>
              <a:endParaRPr lang="nl-NL"/>
            </a:p>
          </p:txBody>
        </p:sp>
        <p:sp>
          <p:nvSpPr>
            <p:cNvPr id="1983659" name="Freeform 171"/>
            <p:cNvSpPr>
              <a:spLocks noChangeAspect="1"/>
            </p:cNvSpPr>
            <p:nvPr/>
          </p:nvSpPr>
          <p:spPr bwMode="auto">
            <a:xfrm flipV="1">
              <a:off x="971" y="1577"/>
              <a:ext cx="1482" cy="466"/>
            </a:xfrm>
            <a:custGeom>
              <a:avLst/>
              <a:gdLst/>
              <a:ahLst/>
              <a:cxnLst>
                <a:cxn ang="0">
                  <a:pos x="0" y="1074"/>
                </a:cxn>
                <a:cxn ang="0">
                  <a:pos x="848" y="0"/>
                </a:cxn>
                <a:cxn ang="0">
                  <a:pos x="1695" y="165"/>
                </a:cxn>
                <a:cxn ang="0">
                  <a:pos x="3390" y="111"/>
                </a:cxn>
              </a:cxnLst>
              <a:rect l="0" t="0" r="r" b="b"/>
              <a:pathLst>
                <a:path w="3390" h="1074">
                  <a:moveTo>
                    <a:pt x="0" y="1074"/>
                  </a:moveTo>
                  <a:lnTo>
                    <a:pt x="848" y="0"/>
                  </a:lnTo>
                  <a:lnTo>
                    <a:pt x="1695" y="165"/>
                  </a:lnTo>
                  <a:lnTo>
                    <a:pt x="3390" y="111"/>
                  </a:lnTo>
                </a:path>
              </a:pathLst>
            </a:custGeom>
            <a:noFill/>
            <a:ln w="19050" cmpd="sng">
              <a:solidFill>
                <a:srgbClr val="FFFF66"/>
              </a:solidFill>
              <a:prstDash val="solid"/>
              <a:round/>
              <a:headEnd/>
              <a:tailEnd/>
            </a:ln>
          </p:spPr>
          <p:txBody>
            <a:bodyPr/>
            <a:lstStyle/>
            <a:p>
              <a:endParaRPr lang="nl-NL"/>
            </a:p>
          </p:txBody>
        </p:sp>
        <p:sp>
          <p:nvSpPr>
            <p:cNvPr id="1983660" name="Freeform 172"/>
            <p:cNvSpPr>
              <a:spLocks noChangeAspect="1"/>
            </p:cNvSpPr>
            <p:nvPr/>
          </p:nvSpPr>
          <p:spPr bwMode="auto">
            <a:xfrm flipV="1">
              <a:off x="971" y="1577"/>
              <a:ext cx="1482" cy="659"/>
            </a:xfrm>
            <a:custGeom>
              <a:avLst/>
              <a:gdLst/>
              <a:ahLst/>
              <a:cxnLst>
                <a:cxn ang="0">
                  <a:pos x="0" y="1517"/>
                </a:cxn>
                <a:cxn ang="0">
                  <a:pos x="848" y="0"/>
                </a:cxn>
                <a:cxn ang="0">
                  <a:pos x="1695" y="7"/>
                </a:cxn>
                <a:cxn ang="0">
                  <a:pos x="3390" y="106"/>
                </a:cxn>
              </a:cxnLst>
              <a:rect l="0" t="0" r="r" b="b"/>
              <a:pathLst>
                <a:path w="3390" h="1517">
                  <a:moveTo>
                    <a:pt x="0" y="1517"/>
                  </a:moveTo>
                  <a:lnTo>
                    <a:pt x="848" y="0"/>
                  </a:lnTo>
                  <a:lnTo>
                    <a:pt x="1695" y="7"/>
                  </a:lnTo>
                  <a:lnTo>
                    <a:pt x="3390" y="106"/>
                  </a:lnTo>
                </a:path>
              </a:pathLst>
            </a:custGeom>
            <a:noFill/>
            <a:ln w="19050" cmpd="sng">
              <a:solidFill>
                <a:srgbClr val="00FF00"/>
              </a:solidFill>
              <a:prstDash val="solid"/>
              <a:round/>
              <a:headEnd/>
              <a:tailEnd/>
            </a:ln>
          </p:spPr>
          <p:txBody>
            <a:bodyPr/>
            <a:lstStyle/>
            <a:p>
              <a:endParaRPr lang="nl-NL"/>
            </a:p>
          </p:txBody>
        </p:sp>
        <p:sp>
          <p:nvSpPr>
            <p:cNvPr id="1983661" name="Freeform 173"/>
            <p:cNvSpPr>
              <a:spLocks noChangeAspect="1"/>
            </p:cNvSpPr>
            <p:nvPr/>
          </p:nvSpPr>
          <p:spPr bwMode="auto">
            <a:xfrm flipV="1">
              <a:off x="971" y="1577"/>
              <a:ext cx="1482" cy="628"/>
            </a:xfrm>
            <a:custGeom>
              <a:avLst/>
              <a:gdLst/>
              <a:ahLst/>
              <a:cxnLst>
                <a:cxn ang="0">
                  <a:pos x="0" y="1447"/>
                </a:cxn>
                <a:cxn ang="0">
                  <a:pos x="848" y="0"/>
                </a:cxn>
                <a:cxn ang="0">
                  <a:pos x="1695" y="6"/>
                </a:cxn>
                <a:cxn ang="0">
                  <a:pos x="3390" y="42"/>
                </a:cxn>
              </a:cxnLst>
              <a:rect l="0" t="0" r="r" b="b"/>
              <a:pathLst>
                <a:path w="3390" h="1447">
                  <a:moveTo>
                    <a:pt x="0" y="1447"/>
                  </a:moveTo>
                  <a:lnTo>
                    <a:pt x="848" y="0"/>
                  </a:lnTo>
                  <a:lnTo>
                    <a:pt x="1695" y="6"/>
                  </a:lnTo>
                  <a:lnTo>
                    <a:pt x="3390" y="42"/>
                  </a:lnTo>
                </a:path>
              </a:pathLst>
            </a:custGeom>
            <a:noFill/>
            <a:ln w="19050" cmpd="sng">
              <a:solidFill>
                <a:schemeClr val="accent2"/>
              </a:solidFill>
              <a:prstDash val="solid"/>
              <a:round/>
              <a:headEnd/>
              <a:tailEnd/>
            </a:ln>
          </p:spPr>
          <p:txBody>
            <a:bodyPr/>
            <a:lstStyle/>
            <a:p>
              <a:endParaRPr lang="nl-NL"/>
            </a:p>
          </p:txBody>
        </p:sp>
        <p:sp useBgFill="1">
          <p:nvSpPr>
            <p:cNvPr id="1983662" name="Oval 174"/>
            <p:cNvSpPr>
              <a:spLocks noChangeAspect="1" noChangeArrowheads="1"/>
            </p:cNvSpPr>
            <p:nvPr/>
          </p:nvSpPr>
          <p:spPr bwMode="auto">
            <a:xfrm>
              <a:off x="955" y="1560"/>
              <a:ext cx="33" cy="32"/>
            </a:xfrm>
            <a:prstGeom prst="ellipse">
              <a:avLst/>
            </a:prstGeom>
            <a:ln w="12700" algn="ctr">
              <a:solidFill>
                <a:schemeClr val="tx1"/>
              </a:solidFill>
              <a:round/>
              <a:headEnd/>
              <a:tailEnd/>
            </a:ln>
            <a:effectLst/>
          </p:spPr>
          <p:txBody>
            <a:bodyPr/>
            <a:lstStyle/>
            <a:p>
              <a:endParaRPr lang="nl-NL"/>
            </a:p>
          </p:txBody>
        </p:sp>
        <p:sp>
          <p:nvSpPr>
            <p:cNvPr id="1983663" name="Line 175"/>
            <p:cNvSpPr>
              <a:spLocks noChangeAspect="1" noChangeShapeType="1"/>
            </p:cNvSpPr>
            <p:nvPr/>
          </p:nvSpPr>
          <p:spPr bwMode="auto">
            <a:xfrm flipV="1">
              <a:off x="1342" y="1541"/>
              <a:ext cx="0" cy="30"/>
            </a:xfrm>
            <a:prstGeom prst="line">
              <a:avLst/>
            </a:prstGeom>
            <a:noFill/>
            <a:ln w="12700">
              <a:solidFill>
                <a:schemeClr val="tx1"/>
              </a:solidFill>
              <a:round/>
              <a:headEnd/>
              <a:tailEnd/>
            </a:ln>
          </p:spPr>
          <p:txBody>
            <a:bodyPr/>
            <a:lstStyle/>
            <a:p>
              <a:endParaRPr lang="nl-NL"/>
            </a:p>
          </p:txBody>
        </p:sp>
        <p:sp>
          <p:nvSpPr>
            <p:cNvPr id="1983664" name="Line 176"/>
            <p:cNvSpPr>
              <a:spLocks noChangeAspect="1" noChangeShapeType="1"/>
            </p:cNvSpPr>
            <p:nvPr/>
          </p:nvSpPr>
          <p:spPr bwMode="auto">
            <a:xfrm>
              <a:off x="1320" y="1541"/>
              <a:ext cx="44" cy="0"/>
            </a:xfrm>
            <a:prstGeom prst="line">
              <a:avLst/>
            </a:prstGeom>
            <a:noFill/>
            <a:ln w="12700">
              <a:solidFill>
                <a:schemeClr val="tx1"/>
              </a:solidFill>
              <a:round/>
              <a:headEnd/>
              <a:tailEnd/>
            </a:ln>
          </p:spPr>
          <p:txBody>
            <a:bodyPr/>
            <a:lstStyle/>
            <a:p>
              <a:endParaRPr lang="nl-NL"/>
            </a:p>
          </p:txBody>
        </p:sp>
        <p:sp>
          <p:nvSpPr>
            <p:cNvPr id="1983665" name="Line 177"/>
            <p:cNvSpPr>
              <a:spLocks noChangeAspect="1" noChangeShapeType="1"/>
            </p:cNvSpPr>
            <p:nvPr/>
          </p:nvSpPr>
          <p:spPr bwMode="auto">
            <a:xfrm>
              <a:off x="1342" y="1571"/>
              <a:ext cx="0" cy="30"/>
            </a:xfrm>
            <a:prstGeom prst="line">
              <a:avLst/>
            </a:prstGeom>
            <a:noFill/>
            <a:ln w="12700">
              <a:solidFill>
                <a:schemeClr val="tx1"/>
              </a:solidFill>
              <a:round/>
              <a:headEnd/>
              <a:tailEnd/>
            </a:ln>
          </p:spPr>
          <p:txBody>
            <a:bodyPr/>
            <a:lstStyle/>
            <a:p>
              <a:endParaRPr lang="nl-NL"/>
            </a:p>
          </p:txBody>
        </p:sp>
        <p:sp>
          <p:nvSpPr>
            <p:cNvPr id="1983666" name="Line 178"/>
            <p:cNvSpPr>
              <a:spLocks noChangeAspect="1" noChangeShapeType="1"/>
            </p:cNvSpPr>
            <p:nvPr/>
          </p:nvSpPr>
          <p:spPr bwMode="auto">
            <a:xfrm>
              <a:off x="1320" y="1601"/>
              <a:ext cx="44" cy="0"/>
            </a:xfrm>
            <a:prstGeom prst="line">
              <a:avLst/>
            </a:prstGeom>
            <a:noFill/>
            <a:ln w="12700">
              <a:solidFill>
                <a:schemeClr val="tx1"/>
              </a:solidFill>
              <a:round/>
              <a:headEnd/>
              <a:tailEnd/>
            </a:ln>
          </p:spPr>
          <p:txBody>
            <a:bodyPr/>
            <a:lstStyle/>
            <a:p>
              <a:endParaRPr lang="nl-NL"/>
            </a:p>
          </p:txBody>
        </p:sp>
        <p:sp>
          <p:nvSpPr>
            <p:cNvPr id="1983667" name="Oval 179"/>
            <p:cNvSpPr>
              <a:spLocks noChangeAspect="1" noChangeArrowheads="1"/>
            </p:cNvSpPr>
            <p:nvPr/>
          </p:nvSpPr>
          <p:spPr bwMode="auto">
            <a:xfrm>
              <a:off x="1325" y="1554"/>
              <a:ext cx="34" cy="33"/>
            </a:xfrm>
            <a:prstGeom prst="ellipse">
              <a:avLst/>
            </a:prstGeom>
            <a:solidFill>
              <a:srgbClr val="00003C"/>
            </a:solidFill>
            <a:ln w="12700">
              <a:solidFill>
                <a:schemeClr val="tx1"/>
              </a:solidFill>
              <a:round/>
              <a:headEnd/>
              <a:tailEnd/>
            </a:ln>
          </p:spPr>
          <p:txBody>
            <a:bodyPr/>
            <a:lstStyle/>
            <a:p>
              <a:endParaRPr lang="nl-NL"/>
            </a:p>
          </p:txBody>
        </p:sp>
        <p:sp>
          <p:nvSpPr>
            <p:cNvPr id="1983668" name="Line 180"/>
            <p:cNvSpPr>
              <a:spLocks noChangeAspect="1" noChangeShapeType="1"/>
            </p:cNvSpPr>
            <p:nvPr/>
          </p:nvSpPr>
          <p:spPr bwMode="auto">
            <a:xfrm flipV="1">
              <a:off x="1712" y="1532"/>
              <a:ext cx="0" cy="33"/>
            </a:xfrm>
            <a:prstGeom prst="line">
              <a:avLst/>
            </a:prstGeom>
            <a:noFill/>
            <a:ln w="12700">
              <a:solidFill>
                <a:schemeClr val="tx1"/>
              </a:solidFill>
              <a:round/>
              <a:headEnd/>
              <a:tailEnd/>
            </a:ln>
          </p:spPr>
          <p:txBody>
            <a:bodyPr/>
            <a:lstStyle/>
            <a:p>
              <a:endParaRPr lang="nl-NL"/>
            </a:p>
          </p:txBody>
        </p:sp>
        <p:sp>
          <p:nvSpPr>
            <p:cNvPr id="1983669" name="Line 181"/>
            <p:cNvSpPr>
              <a:spLocks noChangeAspect="1" noChangeShapeType="1"/>
            </p:cNvSpPr>
            <p:nvPr/>
          </p:nvSpPr>
          <p:spPr bwMode="auto">
            <a:xfrm>
              <a:off x="1690" y="1532"/>
              <a:ext cx="44" cy="0"/>
            </a:xfrm>
            <a:prstGeom prst="line">
              <a:avLst/>
            </a:prstGeom>
            <a:noFill/>
            <a:ln w="12700">
              <a:solidFill>
                <a:schemeClr val="tx1"/>
              </a:solidFill>
              <a:round/>
              <a:headEnd/>
              <a:tailEnd/>
            </a:ln>
          </p:spPr>
          <p:txBody>
            <a:bodyPr/>
            <a:lstStyle/>
            <a:p>
              <a:endParaRPr lang="nl-NL"/>
            </a:p>
          </p:txBody>
        </p:sp>
        <p:sp>
          <p:nvSpPr>
            <p:cNvPr id="1983670" name="Line 182"/>
            <p:cNvSpPr>
              <a:spLocks noChangeAspect="1" noChangeShapeType="1"/>
            </p:cNvSpPr>
            <p:nvPr/>
          </p:nvSpPr>
          <p:spPr bwMode="auto">
            <a:xfrm>
              <a:off x="1712" y="1565"/>
              <a:ext cx="0" cy="34"/>
            </a:xfrm>
            <a:prstGeom prst="line">
              <a:avLst/>
            </a:prstGeom>
            <a:noFill/>
            <a:ln w="12700">
              <a:solidFill>
                <a:schemeClr val="tx1"/>
              </a:solidFill>
              <a:round/>
              <a:headEnd/>
              <a:tailEnd/>
            </a:ln>
          </p:spPr>
          <p:txBody>
            <a:bodyPr/>
            <a:lstStyle/>
            <a:p>
              <a:endParaRPr lang="nl-NL"/>
            </a:p>
          </p:txBody>
        </p:sp>
        <p:sp>
          <p:nvSpPr>
            <p:cNvPr id="1983671" name="Line 183"/>
            <p:cNvSpPr>
              <a:spLocks noChangeAspect="1" noChangeShapeType="1"/>
            </p:cNvSpPr>
            <p:nvPr/>
          </p:nvSpPr>
          <p:spPr bwMode="auto">
            <a:xfrm>
              <a:off x="1690" y="1599"/>
              <a:ext cx="44" cy="0"/>
            </a:xfrm>
            <a:prstGeom prst="line">
              <a:avLst/>
            </a:prstGeom>
            <a:noFill/>
            <a:ln w="12700">
              <a:solidFill>
                <a:schemeClr val="tx1"/>
              </a:solidFill>
              <a:round/>
              <a:headEnd/>
              <a:tailEnd/>
            </a:ln>
          </p:spPr>
          <p:txBody>
            <a:bodyPr/>
            <a:lstStyle/>
            <a:p>
              <a:endParaRPr lang="nl-NL"/>
            </a:p>
          </p:txBody>
        </p:sp>
        <p:sp>
          <p:nvSpPr>
            <p:cNvPr id="1983672" name="Oval 184"/>
            <p:cNvSpPr>
              <a:spLocks noChangeAspect="1" noChangeArrowheads="1"/>
            </p:cNvSpPr>
            <p:nvPr/>
          </p:nvSpPr>
          <p:spPr bwMode="auto">
            <a:xfrm>
              <a:off x="1695" y="1548"/>
              <a:ext cx="34" cy="34"/>
            </a:xfrm>
            <a:prstGeom prst="ellipse">
              <a:avLst/>
            </a:prstGeom>
            <a:solidFill>
              <a:srgbClr val="00003C"/>
            </a:solidFill>
            <a:ln w="12700">
              <a:solidFill>
                <a:schemeClr val="tx1"/>
              </a:solidFill>
              <a:round/>
              <a:headEnd/>
              <a:tailEnd/>
            </a:ln>
          </p:spPr>
          <p:txBody>
            <a:bodyPr/>
            <a:lstStyle/>
            <a:p>
              <a:endParaRPr lang="nl-NL"/>
            </a:p>
          </p:txBody>
        </p:sp>
        <p:sp>
          <p:nvSpPr>
            <p:cNvPr id="1983673" name="Line 185"/>
            <p:cNvSpPr>
              <a:spLocks noChangeAspect="1" noChangeShapeType="1"/>
            </p:cNvSpPr>
            <p:nvPr/>
          </p:nvSpPr>
          <p:spPr bwMode="auto">
            <a:xfrm flipV="1">
              <a:off x="2453" y="1507"/>
              <a:ext cx="0" cy="37"/>
            </a:xfrm>
            <a:prstGeom prst="line">
              <a:avLst/>
            </a:prstGeom>
            <a:noFill/>
            <a:ln w="12700">
              <a:solidFill>
                <a:schemeClr val="tx1"/>
              </a:solidFill>
              <a:round/>
              <a:headEnd/>
              <a:tailEnd/>
            </a:ln>
          </p:spPr>
          <p:txBody>
            <a:bodyPr/>
            <a:lstStyle/>
            <a:p>
              <a:endParaRPr lang="nl-NL"/>
            </a:p>
          </p:txBody>
        </p:sp>
        <p:sp>
          <p:nvSpPr>
            <p:cNvPr id="1983674" name="Line 186"/>
            <p:cNvSpPr>
              <a:spLocks noChangeAspect="1" noChangeShapeType="1"/>
            </p:cNvSpPr>
            <p:nvPr/>
          </p:nvSpPr>
          <p:spPr bwMode="auto">
            <a:xfrm>
              <a:off x="2431" y="1507"/>
              <a:ext cx="44" cy="0"/>
            </a:xfrm>
            <a:prstGeom prst="line">
              <a:avLst/>
            </a:prstGeom>
            <a:noFill/>
            <a:ln w="12700">
              <a:solidFill>
                <a:schemeClr val="tx1"/>
              </a:solidFill>
              <a:round/>
              <a:headEnd/>
              <a:tailEnd/>
            </a:ln>
          </p:spPr>
          <p:txBody>
            <a:bodyPr/>
            <a:lstStyle/>
            <a:p>
              <a:endParaRPr lang="nl-NL"/>
            </a:p>
          </p:txBody>
        </p:sp>
        <p:sp>
          <p:nvSpPr>
            <p:cNvPr id="1983675" name="Line 187"/>
            <p:cNvSpPr>
              <a:spLocks noChangeAspect="1" noChangeShapeType="1"/>
            </p:cNvSpPr>
            <p:nvPr/>
          </p:nvSpPr>
          <p:spPr bwMode="auto">
            <a:xfrm>
              <a:off x="2453" y="1544"/>
              <a:ext cx="0" cy="35"/>
            </a:xfrm>
            <a:prstGeom prst="line">
              <a:avLst/>
            </a:prstGeom>
            <a:noFill/>
            <a:ln w="12700">
              <a:solidFill>
                <a:schemeClr val="tx1"/>
              </a:solidFill>
              <a:round/>
              <a:headEnd/>
              <a:tailEnd/>
            </a:ln>
          </p:spPr>
          <p:txBody>
            <a:bodyPr/>
            <a:lstStyle/>
            <a:p>
              <a:endParaRPr lang="nl-NL"/>
            </a:p>
          </p:txBody>
        </p:sp>
        <p:sp>
          <p:nvSpPr>
            <p:cNvPr id="1983676" name="Line 188"/>
            <p:cNvSpPr>
              <a:spLocks noChangeAspect="1" noChangeShapeType="1"/>
            </p:cNvSpPr>
            <p:nvPr/>
          </p:nvSpPr>
          <p:spPr bwMode="auto">
            <a:xfrm>
              <a:off x="2431" y="1579"/>
              <a:ext cx="44" cy="0"/>
            </a:xfrm>
            <a:prstGeom prst="line">
              <a:avLst/>
            </a:prstGeom>
            <a:noFill/>
            <a:ln w="12700">
              <a:solidFill>
                <a:schemeClr val="tx1"/>
              </a:solidFill>
              <a:round/>
              <a:headEnd/>
              <a:tailEnd/>
            </a:ln>
          </p:spPr>
          <p:txBody>
            <a:bodyPr/>
            <a:lstStyle/>
            <a:p>
              <a:endParaRPr lang="nl-NL"/>
            </a:p>
          </p:txBody>
        </p:sp>
        <p:sp>
          <p:nvSpPr>
            <p:cNvPr id="1983677" name="Oval 189"/>
            <p:cNvSpPr>
              <a:spLocks noChangeAspect="1" noChangeArrowheads="1"/>
            </p:cNvSpPr>
            <p:nvPr/>
          </p:nvSpPr>
          <p:spPr bwMode="auto">
            <a:xfrm>
              <a:off x="2436" y="1527"/>
              <a:ext cx="34" cy="33"/>
            </a:xfrm>
            <a:prstGeom prst="ellipse">
              <a:avLst/>
            </a:prstGeom>
            <a:solidFill>
              <a:srgbClr val="00003C"/>
            </a:solidFill>
            <a:ln w="12700">
              <a:solidFill>
                <a:schemeClr val="tx1"/>
              </a:solidFill>
              <a:round/>
              <a:headEnd/>
              <a:tailEnd/>
            </a:ln>
          </p:spPr>
          <p:txBody>
            <a:bodyPr/>
            <a:lstStyle/>
            <a:p>
              <a:endParaRPr lang="nl-NL"/>
            </a:p>
          </p:txBody>
        </p:sp>
        <p:sp>
          <p:nvSpPr>
            <p:cNvPr id="1983678" name="Oval 190"/>
            <p:cNvSpPr>
              <a:spLocks noChangeAspect="1" noChangeArrowheads="1"/>
            </p:cNvSpPr>
            <p:nvPr/>
          </p:nvSpPr>
          <p:spPr bwMode="auto">
            <a:xfrm>
              <a:off x="955" y="1560"/>
              <a:ext cx="33" cy="32"/>
            </a:xfrm>
            <a:prstGeom prst="ellipse">
              <a:avLst/>
            </a:prstGeom>
            <a:solidFill>
              <a:srgbClr val="99CCFF"/>
            </a:solidFill>
            <a:ln w="12700" algn="ctr">
              <a:solidFill>
                <a:srgbClr val="99CCFF"/>
              </a:solidFill>
              <a:round/>
              <a:headEnd/>
              <a:tailEnd/>
            </a:ln>
            <a:effectLst/>
          </p:spPr>
          <p:txBody>
            <a:bodyPr/>
            <a:lstStyle/>
            <a:p>
              <a:endParaRPr lang="nl-NL"/>
            </a:p>
          </p:txBody>
        </p:sp>
        <p:sp>
          <p:nvSpPr>
            <p:cNvPr id="1983679" name="Line 191"/>
            <p:cNvSpPr>
              <a:spLocks noChangeAspect="1" noChangeShapeType="1"/>
            </p:cNvSpPr>
            <p:nvPr/>
          </p:nvSpPr>
          <p:spPr bwMode="auto">
            <a:xfrm flipV="1">
              <a:off x="1342" y="1771"/>
              <a:ext cx="0" cy="30"/>
            </a:xfrm>
            <a:prstGeom prst="line">
              <a:avLst/>
            </a:prstGeom>
            <a:noFill/>
            <a:ln w="12700">
              <a:solidFill>
                <a:schemeClr val="tx1"/>
              </a:solidFill>
              <a:round/>
              <a:headEnd/>
              <a:tailEnd/>
            </a:ln>
          </p:spPr>
          <p:txBody>
            <a:bodyPr/>
            <a:lstStyle/>
            <a:p>
              <a:endParaRPr lang="nl-NL"/>
            </a:p>
          </p:txBody>
        </p:sp>
        <p:sp>
          <p:nvSpPr>
            <p:cNvPr id="1983680" name="Line 192"/>
            <p:cNvSpPr>
              <a:spLocks noChangeAspect="1" noChangeShapeType="1"/>
            </p:cNvSpPr>
            <p:nvPr/>
          </p:nvSpPr>
          <p:spPr bwMode="auto">
            <a:xfrm>
              <a:off x="1320" y="1771"/>
              <a:ext cx="44" cy="0"/>
            </a:xfrm>
            <a:prstGeom prst="line">
              <a:avLst/>
            </a:prstGeom>
            <a:noFill/>
            <a:ln w="12700">
              <a:solidFill>
                <a:schemeClr val="tx1"/>
              </a:solidFill>
              <a:round/>
              <a:headEnd/>
              <a:tailEnd/>
            </a:ln>
          </p:spPr>
          <p:txBody>
            <a:bodyPr/>
            <a:lstStyle/>
            <a:p>
              <a:endParaRPr lang="nl-NL"/>
            </a:p>
          </p:txBody>
        </p:sp>
        <p:sp>
          <p:nvSpPr>
            <p:cNvPr id="1983681" name="Line 193"/>
            <p:cNvSpPr>
              <a:spLocks noChangeAspect="1" noChangeShapeType="1"/>
            </p:cNvSpPr>
            <p:nvPr/>
          </p:nvSpPr>
          <p:spPr bwMode="auto">
            <a:xfrm>
              <a:off x="1342" y="1801"/>
              <a:ext cx="0" cy="31"/>
            </a:xfrm>
            <a:prstGeom prst="line">
              <a:avLst/>
            </a:prstGeom>
            <a:noFill/>
            <a:ln w="12700">
              <a:solidFill>
                <a:schemeClr val="tx1"/>
              </a:solidFill>
              <a:round/>
              <a:headEnd/>
              <a:tailEnd/>
            </a:ln>
          </p:spPr>
          <p:txBody>
            <a:bodyPr/>
            <a:lstStyle/>
            <a:p>
              <a:endParaRPr lang="nl-NL"/>
            </a:p>
          </p:txBody>
        </p:sp>
        <p:sp>
          <p:nvSpPr>
            <p:cNvPr id="1983682" name="Line 194"/>
            <p:cNvSpPr>
              <a:spLocks noChangeAspect="1" noChangeShapeType="1"/>
            </p:cNvSpPr>
            <p:nvPr/>
          </p:nvSpPr>
          <p:spPr bwMode="auto">
            <a:xfrm>
              <a:off x="1320" y="1832"/>
              <a:ext cx="44" cy="0"/>
            </a:xfrm>
            <a:prstGeom prst="line">
              <a:avLst/>
            </a:prstGeom>
            <a:noFill/>
            <a:ln w="12700">
              <a:solidFill>
                <a:schemeClr val="tx1"/>
              </a:solidFill>
              <a:round/>
              <a:headEnd/>
              <a:tailEnd/>
            </a:ln>
          </p:spPr>
          <p:txBody>
            <a:bodyPr/>
            <a:lstStyle/>
            <a:p>
              <a:endParaRPr lang="nl-NL"/>
            </a:p>
          </p:txBody>
        </p:sp>
        <p:sp>
          <p:nvSpPr>
            <p:cNvPr id="1983683" name="Oval 195"/>
            <p:cNvSpPr>
              <a:spLocks noChangeAspect="1" noChangeArrowheads="1"/>
            </p:cNvSpPr>
            <p:nvPr/>
          </p:nvSpPr>
          <p:spPr bwMode="auto">
            <a:xfrm>
              <a:off x="1325" y="1785"/>
              <a:ext cx="34" cy="32"/>
            </a:xfrm>
            <a:prstGeom prst="ellipse">
              <a:avLst/>
            </a:prstGeom>
            <a:solidFill>
              <a:srgbClr val="99CCFF"/>
            </a:solidFill>
            <a:ln w="12700">
              <a:solidFill>
                <a:srgbClr val="99CCFF"/>
              </a:solidFill>
              <a:round/>
              <a:headEnd/>
              <a:tailEnd/>
            </a:ln>
          </p:spPr>
          <p:txBody>
            <a:bodyPr/>
            <a:lstStyle/>
            <a:p>
              <a:endParaRPr lang="nl-NL"/>
            </a:p>
          </p:txBody>
        </p:sp>
        <p:sp>
          <p:nvSpPr>
            <p:cNvPr id="1983684" name="Line 196"/>
            <p:cNvSpPr>
              <a:spLocks noChangeAspect="1" noChangeShapeType="1"/>
            </p:cNvSpPr>
            <p:nvPr/>
          </p:nvSpPr>
          <p:spPr bwMode="auto">
            <a:xfrm flipV="1">
              <a:off x="1712" y="1729"/>
              <a:ext cx="0" cy="33"/>
            </a:xfrm>
            <a:prstGeom prst="line">
              <a:avLst/>
            </a:prstGeom>
            <a:noFill/>
            <a:ln w="12700">
              <a:solidFill>
                <a:schemeClr val="tx1"/>
              </a:solidFill>
              <a:round/>
              <a:headEnd/>
              <a:tailEnd/>
            </a:ln>
          </p:spPr>
          <p:txBody>
            <a:bodyPr/>
            <a:lstStyle/>
            <a:p>
              <a:endParaRPr lang="nl-NL"/>
            </a:p>
          </p:txBody>
        </p:sp>
        <p:sp>
          <p:nvSpPr>
            <p:cNvPr id="1983685" name="Line 197"/>
            <p:cNvSpPr>
              <a:spLocks noChangeAspect="1" noChangeShapeType="1"/>
            </p:cNvSpPr>
            <p:nvPr/>
          </p:nvSpPr>
          <p:spPr bwMode="auto">
            <a:xfrm>
              <a:off x="1690" y="1729"/>
              <a:ext cx="44" cy="0"/>
            </a:xfrm>
            <a:prstGeom prst="line">
              <a:avLst/>
            </a:prstGeom>
            <a:noFill/>
            <a:ln w="12700">
              <a:solidFill>
                <a:schemeClr val="tx1"/>
              </a:solidFill>
              <a:round/>
              <a:headEnd/>
              <a:tailEnd/>
            </a:ln>
          </p:spPr>
          <p:txBody>
            <a:bodyPr/>
            <a:lstStyle/>
            <a:p>
              <a:endParaRPr lang="nl-NL"/>
            </a:p>
          </p:txBody>
        </p:sp>
        <p:sp>
          <p:nvSpPr>
            <p:cNvPr id="1983686" name="Line 198"/>
            <p:cNvSpPr>
              <a:spLocks noChangeAspect="1" noChangeShapeType="1"/>
            </p:cNvSpPr>
            <p:nvPr/>
          </p:nvSpPr>
          <p:spPr bwMode="auto">
            <a:xfrm>
              <a:off x="1712" y="1762"/>
              <a:ext cx="0" cy="32"/>
            </a:xfrm>
            <a:prstGeom prst="line">
              <a:avLst/>
            </a:prstGeom>
            <a:noFill/>
            <a:ln w="12700">
              <a:solidFill>
                <a:schemeClr val="tx1"/>
              </a:solidFill>
              <a:round/>
              <a:headEnd/>
              <a:tailEnd/>
            </a:ln>
          </p:spPr>
          <p:txBody>
            <a:bodyPr/>
            <a:lstStyle/>
            <a:p>
              <a:endParaRPr lang="nl-NL"/>
            </a:p>
          </p:txBody>
        </p:sp>
        <p:sp>
          <p:nvSpPr>
            <p:cNvPr id="1983687" name="Line 199"/>
            <p:cNvSpPr>
              <a:spLocks noChangeAspect="1" noChangeShapeType="1"/>
            </p:cNvSpPr>
            <p:nvPr/>
          </p:nvSpPr>
          <p:spPr bwMode="auto">
            <a:xfrm>
              <a:off x="1690" y="1794"/>
              <a:ext cx="44" cy="0"/>
            </a:xfrm>
            <a:prstGeom prst="line">
              <a:avLst/>
            </a:prstGeom>
            <a:noFill/>
            <a:ln w="12700">
              <a:solidFill>
                <a:schemeClr val="tx1"/>
              </a:solidFill>
              <a:round/>
              <a:headEnd/>
              <a:tailEnd/>
            </a:ln>
          </p:spPr>
          <p:txBody>
            <a:bodyPr/>
            <a:lstStyle/>
            <a:p>
              <a:endParaRPr lang="nl-NL"/>
            </a:p>
          </p:txBody>
        </p:sp>
        <p:sp>
          <p:nvSpPr>
            <p:cNvPr id="1983688" name="Oval 200"/>
            <p:cNvSpPr>
              <a:spLocks noChangeAspect="1" noChangeArrowheads="1"/>
            </p:cNvSpPr>
            <p:nvPr/>
          </p:nvSpPr>
          <p:spPr bwMode="auto">
            <a:xfrm>
              <a:off x="1695" y="1746"/>
              <a:ext cx="34" cy="32"/>
            </a:xfrm>
            <a:prstGeom prst="ellipse">
              <a:avLst/>
            </a:prstGeom>
            <a:solidFill>
              <a:srgbClr val="99CCFF"/>
            </a:solidFill>
            <a:ln w="12700">
              <a:solidFill>
                <a:srgbClr val="99CCFF"/>
              </a:solidFill>
              <a:round/>
              <a:headEnd/>
              <a:tailEnd/>
            </a:ln>
          </p:spPr>
          <p:txBody>
            <a:bodyPr/>
            <a:lstStyle/>
            <a:p>
              <a:endParaRPr lang="nl-NL"/>
            </a:p>
          </p:txBody>
        </p:sp>
        <p:sp>
          <p:nvSpPr>
            <p:cNvPr id="1983689" name="Line 201"/>
            <p:cNvSpPr>
              <a:spLocks noChangeAspect="1" noChangeShapeType="1"/>
            </p:cNvSpPr>
            <p:nvPr/>
          </p:nvSpPr>
          <p:spPr bwMode="auto">
            <a:xfrm flipV="1">
              <a:off x="2453" y="1790"/>
              <a:ext cx="0" cy="36"/>
            </a:xfrm>
            <a:prstGeom prst="line">
              <a:avLst/>
            </a:prstGeom>
            <a:noFill/>
            <a:ln w="12700">
              <a:solidFill>
                <a:schemeClr val="tx1"/>
              </a:solidFill>
              <a:round/>
              <a:headEnd/>
              <a:tailEnd/>
            </a:ln>
          </p:spPr>
          <p:txBody>
            <a:bodyPr/>
            <a:lstStyle/>
            <a:p>
              <a:endParaRPr lang="nl-NL"/>
            </a:p>
          </p:txBody>
        </p:sp>
        <p:sp>
          <p:nvSpPr>
            <p:cNvPr id="1983690" name="Line 202"/>
            <p:cNvSpPr>
              <a:spLocks noChangeAspect="1" noChangeShapeType="1"/>
            </p:cNvSpPr>
            <p:nvPr/>
          </p:nvSpPr>
          <p:spPr bwMode="auto">
            <a:xfrm>
              <a:off x="2431" y="1790"/>
              <a:ext cx="44" cy="0"/>
            </a:xfrm>
            <a:prstGeom prst="line">
              <a:avLst/>
            </a:prstGeom>
            <a:noFill/>
            <a:ln w="12700">
              <a:solidFill>
                <a:schemeClr val="tx1"/>
              </a:solidFill>
              <a:round/>
              <a:headEnd/>
              <a:tailEnd/>
            </a:ln>
          </p:spPr>
          <p:txBody>
            <a:bodyPr/>
            <a:lstStyle/>
            <a:p>
              <a:endParaRPr lang="nl-NL"/>
            </a:p>
          </p:txBody>
        </p:sp>
        <p:sp>
          <p:nvSpPr>
            <p:cNvPr id="1983691" name="Line 203"/>
            <p:cNvSpPr>
              <a:spLocks noChangeAspect="1" noChangeShapeType="1"/>
            </p:cNvSpPr>
            <p:nvPr/>
          </p:nvSpPr>
          <p:spPr bwMode="auto">
            <a:xfrm>
              <a:off x="2453" y="1826"/>
              <a:ext cx="0" cy="35"/>
            </a:xfrm>
            <a:prstGeom prst="line">
              <a:avLst/>
            </a:prstGeom>
            <a:noFill/>
            <a:ln w="12700">
              <a:solidFill>
                <a:schemeClr val="tx1"/>
              </a:solidFill>
              <a:round/>
              <a:headEnd/>
              <a:tailEnd/>
            </a:ln>
          </p:spPr>
          <p:txBody>
            <a:bodyPr/>
            <a:lstStyle/>
            <a:p>
              <a:endParaRPr lang="nl-NL"/>
            </a:p>
          </p:txBody>
        </p:sp>
        <p:sp>
          <p:nvSpPr>
            <p:cNvPr id="1983692" name="Line 204"/>
            <p:cNvSpPr>
              <a:spLocks noChangeAspect="1" noChangeShapeType="1"/>
            </p:cNvSpPr>
            <p:nvPr/>
          </p:nvSpPr>
          <p:spPr bwMode="auto">
            <a:xfrm>
              <a:off x="2431" y="1861"/>
              <a:ext cx="44" cy="0"/>
            </a:xfrm>
            <a:prstGeom prst="line">
              <a:avLst/>
            </a:prstGeom>
            <a:noFill/>
            <a:ln w="12700">
              <a:solidFill>
                <a:schemeClr val="tx1"/>
              </a:solidFill>
              <a:round/>
              <a:headEnd/>
              <a:tailEnd/>
            </a:ln>
          </p:spPr>
          <p:txBody>
            <a:bodyPr/>
            <a:lstStyle/>
            <a:p>
              <a:endParaRPr lang="nl-NL"/>
            </a:p>
          </p:txBody>
        </p:sp>
        <p:sp>
          <p:nvSpPr>
            <p:cNvPr id="1983693" name="Oval 205"/>
            <p:cNvSpPr>
              <a:spLocks noChangeAspect="1" noChangeArrowheads="1"/>
            </p:cNvSpPr>
            <p:nvPr/>
          </p:nvSpPr>
          <p:spPr bwMode="auto">
            <a:xfrm>
              <a:off x="2436" y="1809"/>
              <a:ext cx="34" cy="33"/>
            </a:xfrm>
            <a:prstGeom prst="ellipse">
              <a:avLst/>
            </a:prstGeom>
            <a:solidFill>
              <a:srgbClr val="99CCFF"/>
            </a:solidFill>
            <a:ln w="12700">
              <a:solidFill>
                <a:srgbClr val="99CCFF"/>
              </a:solidFill>
              <a:round/>
              <a:headEnd/>
              <a:tailEnd/>
            </a:ln>
          </p:spPr>
          <p:txBody>
            <a:bodyPr/>
            <a:lstStyle/>
            <a:p>
              <a:endParaRPr lang="nl-NL"/>
            </a:p>
          </p:txBody>
        </p:sp>
        <p:sp>
          <p:nvSpPr>
            <p:cNvPr id="1983694" name="Freeform 206"/>
            <p:cNvSpPr>
              <a:spLocks noChangeAspect="1"/>
            </p:cNvSpPr>
            <p:nvPr/>
          </p:nvSpPr>
          <p:spPr bwMode="auto">
            <a:xfrm>
              <a:off x="952" y="1565"/>
              <a:ext cx="38" cy="33"/>
            </a:xfrm>
            <a:custGeom>
              <a:avLst/>
              <a:gdLst/>
              <a:ahLst/>
              <a:cxnLst>
                <a:cxn ang="0">
                  <a:pos x="53" y="93"/>
                </a:cxn>
                <a:cxn ang="0">
                  <a:pos x="107" y="0"/>
                </a:cxn>
                <a:cxn ang="0">
                  <a:pos x="0" y="0"/>
                </a:cxn>
                <a:cxn ang="0">
                  <a:pos x="53" y="93"/>
                </a:cxn>
              </a:cxnLst>
              <a:rect l="0" t="0" r="r" b="b"/>
              <a:pathLst>
                <a:path w="107" h="93">
                  <a:moveTo>
                    <a:pt x="53" y="93"/>
                  </a:moveTo>
                  <a:lnTo>
                    <a:pt x="107" y="0"/>
                  </a:lnTo>
                  <a:lnTo>
                    <a:pt x="0" y="0"/>
                  </a:lnTo>
                  <a:lnTo>
                    <a:pt x="53" y="93"/>
                  </a:lnTo>
                  <a:close/>
                </a:path>
              </a:pathLst>
            </a:custGeom>
            <a:solidFill>
              <a:srgbClr val="FFFF66"/>
            </a:solidFill>
            <a:ln w="12700" cap="flat" cmpd="sng">
              <a:solidFill>
                <a:srgbClr val="FFFF66"/>
              </a:solidFill>
              <a:prstDash val="solid"/>
              <a:round/>
              <a:headEnd type="none" w="med" len="med"/>
              <a:tailEnd type="none" w="med" len="med"/>
            </a:ln>
            <a:effectLst/>
          </p:spPr>
          <p:txBody>
            <a:bodyPr/>
            <a:lstStyle/>
            <a:p>
              <a:endParaRPr lang="nl-NL"/>
            </a:p>
          </p:txBody>
        </p:sp>
        <p:sp>
          <p:nvSpPr>
            <p:cNvPr id="1983695" name="Line 207"/>
            <p:cNvSpPr>
              <a:spLocks noChangeAspect="1" noChangeShapeType="1"/>
            </p:cNvSpPr>
            <p:nvPr/>
          </p:nvSpPr>
          <p:spPr bwMode="auto">
            <a:xfrm flipV="1">
              <a:off x="1342" y="2013"/>
              <a:ext cx="0" cy="30"/>
            </a:xfrm>
            <a:prstGeom prst="line">
              <a:avLst/>
            </a:prstGeom>
            <a:noFill/>
            <a:ln w="12700">
              <a:solidFill>
                <a:schemeClr val="tx1"/>
              </a:solidFill>
              <a:round/>
              <a:headEnd/>
              <a:tailEnd/>
            </a:ln>
          </p:spPr>
          <p:txBody>
            <a:bodyPr/>
            <a:lstStyle/>
            <a:p>
              <a:endParaRPr lang="nl-NL"/>
            </a:p>
          </p:txBody>
        </p:sp>
        <p:sp>
          <p:nvSpPr>
            <p:cNvPr id="1983696" name="Line 208"/>
            <p:cNvSpPr>
              <a:spLocks noChangeAspect="1" noChangeShapeType="1"/>
            </p:cNvSpPr>
            <p:nvPr/>
          </p:nvSpPr>
          <p:spPr bwMode="auto">
            <a:xfrm>
              <a:off x="1320" y="2013"/>
              <a:ext cx="44" cy="0"/>
            </a:xfrm>
            <a:prstGeom prst="line">
              <a:avLst/>
            </a:prstGeom>
            <a:noFill/>
            <a:ln w="12700">
              <a:solidFill>
                <a:schemeClr val="tx1"/>
              </a:solidFill>
              <a:round/>
              <a:headEnd/>
              <a:tailEnd/>
            </a:ln>
          </p:spPr>
          <p:txBody>
            <a:bodyPr/>
            <a:lstStyle/>
            <a:p>
              <a:endParaRPr lang="nl-NL"/>
            </a:p>
          </p:txBody>
        </p:sp>
        <p:sp>
          <p:nvSpPr>
            <p:cNvPr id="1983697" name="Line 209"/>
            <p:cNvSpPr>
              <a:spLocks noChangeAspect="1" noChangeShapeType="1"/>
            </p:cNvSpPr>
            <p:nvPr/>
          </p:nvSpPr>
          <p:spPr bwMode="auto">
            <a:xfrm>
              <a:off x="1342" y="2043"/>
              <a:ext cx="0" cy="30"/>
            </a:xfrm>
            <a:prstGeom prst="line">
              <a:avLst/>
            </a:prstGeom>
            <a:noFill/>
            <a:ln w="12700">
              <a:solidFill>
                <a:schemeClr val="tx1"/>
              </a:solidFill>
              <a:round/>
              <a:headEnd/>
              <a:tailEnd/>
            </a:ln>
          </p:spPr>
          <p:txBody>
            <a:bodyPr/>
            <a:lstStyle/>
            <a:p>
              <a:endParaRPr lang="nl-NL"/>
            </a:p>
          </p:txBody>
        </p:sp>
        <p:sp>
          <p:nvSpPr>
            <p:cNvPr id="1983698" name="Line 210"/>
            <p:cNvSpPr>
              <a:spLocks noChangeAspect="1" noChangeShapeType="1"/>
            </p:cNvSpPr>
            <p:nvPr/>
          </p:nvSpPr>
          <p:spPr bwMode="auto">
            <a:xfrm>
              <a:off x="1320" y="2073"/>
              <a:ext cx="44" cy="0"/>
            </a:xfrm>
            <a:prstGeom prst="line">
              <a:avLst/>
            </a:prstGeom>
            <a:noFill/>
            <a:ln w="12700">
              <a:solidFill>
                <a:schemeClr val="tx1"/>
              </a:solidFill>
              <a:round/>
              <a:headEnd/>
              <a:tailEnd/>
            </a:ln>
          </p:spPr>
          <p:txBody>
            <a:bodyPr/>
            <a:lstStyle/>
            <a:p>
              <a:endParaRPr lang="nl-NL"/>
            </a:p>
          </p:txBody>
        </p:sp>
        <p:sp>
          <p:nvSpPr>
            <p:cNvPr id="1983699" name="Freeform 211"/>
            <p:cNvSpPr>
              <a:spLocks noChangeAspect="1"/>
            </p:cNvSpPr>
            <p:nvPr/>
          </p:nvSpPr>
          <p:spPr bwMode="auto">
            <a:xfrm>
              <a:off x="1323" y="2032"/>
              <a:ext cx="38" cy="32"/>
            </a:xfrm>
            <a:custGeom>
              <a:avLst/>
              <a:gdLst/>
              <a:ahLst/>
              <a:cxnLst>
                <a:cxn ang="0">
                  <a:pos x="54" y="93"/>
                </a:cxn>
                <a:cxn ang="0">
                  <a:pos x="108" y="0"/>
                </a:cxn>
                <a:cxn ang="0">
                  <a:pos x="0" y="0"/>
                </a:cxn>
                <a:cxn ang="0">
                  <a:pos x="54" y="93"/>
                </a:cxn>
              </a:cxnLst>
              <a:rect l="0" t="0" r="r" b="b"/>
              <a:pathLst>
                <a:path w="108" h="93">
                  <a:moveTo>
                    <a:pt x="54" y="93"/>
                  </a:moveTo>
                  <a:lnTo>
                    <a:pt x="108" y="0"/>
                  </a:lnTo>
                  <a:lnTo>
                    <a:pt x="0" y="0"/>
                  </a:lnTo>
                  <a:lnTo>
                    <a:pt x="54" y="93"/>
                  </a:lnTo>
                  <a:close/>
                </a:path>
              </a:pathLst>
            </a:custGeom>
            <a:solidFill>
              <a:srgbClr val="FFFF66"/>
            </a:solidFill>
            <a:ln w="12700" cmpd="sng">
              <a:solidFill>
                <a:srgbClr val="FFFF66"/>
              </a:solidFill>
              <a:prstDash val="solid"/>
              <a:round/>
              <a:headEnd/>
              <a:tailEnd/>
            </a:ln>
          </p:spPr>
          <p:txBody>
            <a:bodyPr/>
            <a:lstStyle/>
            <a:p>
              <a:endParaRPr lang="nl-NL"/>
            </a:p>
          </p:txBody>
        </p:sp>
        <p:sp>
          <p:nvSpPr>
            <p:cNvPr id="1983700" name="Line 212"/>
            <p:cNvSpPr>
              <a:spLocks noChangeAspect="1" noChangeShapeType="1"/>
            </p:cNvSpPr>
            <p:nvPr/>
          </p:nvSpPr>
          <p:spPr bwMode="auto">
            <a:xfrm flipV="1">
              <a:off x="1712" y="1938"/>
              <a:ext cx="0" cy="33"/>
            </a:xfrm>
            <a:prstGeom prst="line">
              <a:avLst/>
            </a:prstGeom>
            <a:noFill/>
            <a:ln w="12700">
              <a:solidFill>
                <a:schemeClr val="tx1"/>
              </a:solidFill>
              <a:round/>
              <a:headEnd/>
              <a:tailEnd/>
            </a:ln>
          </p:spPr>
          <p:txBody>
            <a:bodyPr/>
            <a:lstStyle/>
            <a:p>
              <a:endParaRPr lang="nl-NL"/>
            </a:p>
          </p:txBody>
        </p:sp>
        <p:sp>
          <p:nvSpPr>
            <p:cNvPr id="1983701" name="Line 213"/>
            <p:cNvSpPr>
              <a:spLocks noChangeAspect="1" noChangeShapeType="1"/>
            </p:cNvSpPr>
            <p:nvPr/>
          </p:nvSpPr>
          <p:spPr bwMode="auto">
            <a:xfrm>
              <a:off x="1690" y="1938"/>
              <a:ext cx="44" cy="0"/>
            </a:xfrm>
            <a:prstGeom prst="line">
              <a:avLst/>
            </a:prstGeom>
            <a:noFill/>
            <a:ln w="12700">
              <a:solidFill>
                <a:schemeClr val="tx1"/>
              </a:solidFill>
              <a:round/>
              <a:headEnd/>
              <a:tailEnd/>
            </a:ln>
          </p:spPr>
          <p:txBody>
            <a:bodyPr/>
            <a:lstStyle/>
            <a:p>
              <a:endParaRPr lang="nl-NL"/>
            </a:p>
          </p:txBody>
        </p:sp>
        <p:sp>
          <p:nvSpPr>
            <p:cNvPr id="1983702" name="Line 214"/>
            <p:cNvSpPr>
              <a:spLocks noChangeAspect="1" noChangeShapeType="1"/>
            </p:cNvSpPr>
            <p:nvPr/>
          </p:nvSpPr>
          <p:spPr bwMode="auto">
            <a:xfrm>
              <a:off x="1712" y="1971"/>
              <a:ext cx="0" cy="33"/>
            </a:xfrm>
            <a:prstGeom prst="line">
              <a:avLst/>
            </a:prstGeom>
            <a:noFill/>
            <a:ln w="12700">
              <a:solidFill>
                <a:schemeClr val="tx1"/>
              </a:solidFill>
              <a:round/>
              <a:headEnd/>
              <a:tailEnd/>
            </a:ln>
          </p:spPr>
          <p:txBody>
            <a:bodyPr/>
            <a:lstStyle/>
            <a:p>
              <a:endParaRPr lang="nl-NL"/>
            </a:p>
          </p:txBody>
        </p:sp>
        <p:sp>
          <p:nvSpPr>
            <p:cNvPr id="1983703" name="Line 215"/>
            <p:cNvSpPr>
              <a:spLocks noChangeAspect="1" noChangeShapeType="1"/>
            </p:cNvSpPr>
            <p:nvPr/>
          </p:nvSpPr>
          <p:spPr bwMode="auto">
            <a:xfrm>
              <a:off x="1690" y="2004"/>
              <a:ext cx="44" cy="0"/>
            </a:xfrm>
            <a:prstGeom prst="line">
              <a:avLst/>
            </a:prstGeom>
            <a:noFill/>
            <a:ln w="12700">
              <a:solidFill>
                <a:schemeClr val="tx1"/>
              </a:solidFill>
              <a:round/>
              <a:headEnd/>
              <a:tailEnd/>
            </a:ln>
          </p:spPr>
          <p:txBody>
            <a:bodyPr/>
            <a:lstStyle/>
            <a:p>
              <a:endParaRPr lang="nl-NL"/>
            </a:p>
          </p:txBody>
        </p:sp>
        <p:sp>
          <p:nvSpPr>
            <p:cNvPr id="1983704" name="Freeform 216"/>
            <p:cNvSpPr>
              <a:spLocks noChangeAspect="1"/>
            </p:cNvSpPr>
            <p:nvPr/>
          </p:nvSpPr>
          <p:spPr bwMode="auto">
            <a:xfrm>
              <a:off x="1693" y="1960"/>
              <a:ext cx="38" cy="33"/>
            </a:xfrm>
            <a:custGeom>
              <a:avLst/>
              <a:gdLst/>
              <a:ahLst/>
              <a:cxnLst>
                <a:cxn ang="0">
                  <a:pos x="54" y="93"/>
                </a:cxn>
                <a:cxn ang="0">
                  <a:pos x="107" y="0"/>
                </a:cxn>
                <a:cxn ang="0">
                  <a:pos x="0" y="0"/>
                </a:cxn>
                <a:cxn ang="0">
                  <a:pos x="54" y="93"/>
                </a:cxn>
              </a:cxnLst>
              <a:rect l="0" t="0" r="r" b="b"/>
              <a:pathLst>
                <a:path w="107" h="93">
                  <a:moveTo>
                    <a:pt x="54" y="93"/>
                  </a:moveTo>
                  <a:lnTo>
                    <a:pt x="107" y="0"/>
                  </a:lnTo>
                  <a:lnTo>
                    <a:pt x="0" y="0"/>
                  </a:lnTo>
                  <a:lnTo>
                    <a:pt x="54" y="93"/>
                  </a:lnTo>
                  <a:close/>
                </a:path>
              </a:pathLst>
            </a:custGeom>
            <a:solidFill>
              <a:srgbClr val="FFFF66"/>
            </a:solidFill>
            <a:ln w="12700" cmpd="sng">
              <a:solidFill>
                <a:srgbClr val="FFFF66"/>
              </a:solidFill>
              <a:prstDash val="solid"/>
              <a:round/>
              <a:headEnd/>
              <a:tailEnd/>
            </a:ln>
          </p:spPr>
          <p:txBody>
            <a:bodyPr/>
            <a:lstStyle/>
            <a:p>
              <a:endParaRPr lang="nl-NL"/>
            </a:p>
          </p:txBody>
        </p:sp>
        <p:sp>
          <p:nvSpPr>
            <p:cNvPr id="1983705" name="Line 217"/>
            <p:cNvSpPr>
              <a:spLocks noChangeAspect="1" noChangeShapeType="1"/>
            </p:cNvSpPr>
            <p:nvPr/>
          </p:nvSpPr>
          <p:spPr bwMode="auto">
            <a:xfrm flipV="1">
              <a:off x="2453" y="1957"/>
              <a:ext cx="0" cy="38"/>
            </a:xfrm>
            <a:prstGeom prst="line">
              <a:avLst/>
            </a:prstGeom>
            <a:noFill/>
            <a:ln w="12700">
              <a:solidFill>
                <a:schemeClr val="tx1"/>
              </a:solidFill>
              <a:round/>
              <a:headEnd/>
              <a:tailEnd/>
            </a:ln>
          </p:spPr>
          <p:txBody>
            <a:bodyPr/>
            <a:lstStyle/>
            <a:p>
              <a:endParaRPr lang="nl-NL"/>
            </a:p>
          </p:txBody>
        </p:sp>
        <p:sp>
          <p:nvSpPr>
            <p:cNvPr id="1983706" name="Line 218"/>
            <p:cNvSpPr>
              <a:spLocks noChangeAspect="1" noChangeShapeType="1"/>
            </p:cNvSpPr>
            <p:nvPr/>
          </p:nvSpPr>
          <p:spPr bwMode="auto">
            <a:xfrm>
              <a:off x="2431" y="1957"/>
              <a:ext cx="44" cy="0"/>
            </a:xfrm>
            <a:prstGeom prst="line">
              <a:avLst/>
            </a:prstGeom>
            <a:noFill/>
            <a:ln w="12700">
              <a:solidFill>
                <a:schemeClr val="tx1"/>
              </a:solidFill>
              <a:round/>
              <a:headEnd/>
              <a:tailEnd/>
            </a:ln>
          </p:spPr>
          <p:txBody>
            <a:bodyPr/>
            <a:lstStyle/>
            <a:p>
              <a:endParaRPr lang="nl-NL"/>
            </a:p>
          </p:txBody>
        </p:sp>
        <p:sp>
          <p:nvSpPr>
            <p:cNvPr id="1983707" name="Line 219"/>
            <p:cNvSpPr>
              <a:spLocks noChangeAspect="1" noChangeShapeType="1"/>
            </p:cNvSpPr>
            <p:nvPr/>
          </p:nvSpPr>
          <p:spPr bwMode="auto">
            <a:xfrm>
              <a:off x="2453" y="1995"/>
              <a:ext cx="0" cy="37"/>
            </a:xfrm>
            <a:prstGeom prst="line">
              <a:avLst/>
            </a:prstGeom>
            <a:noFill/>
            <a:ln w="12700">
              <a:solidFill>
                <a:schemeClr val="tx1"/>
              </a:solidFill>
              <a:round/>
              <a:headEnd/>
              <a:tailEnd/>
            </a:ln>
          </p:spPr>
          <p:txBody>
            <a:bodyPr/>
            <a:lstStyle/>
            <a:p>
              <a:endParaRPr lang="nl-NL"/>
            </a:p>
          </p:txBody>
        </p:sp>
        <p:sp>
          <p:nvSpPr>
            <p:cNvPr id="1983708" name="Line 220"/>
            <p:cNvSpPr>
              <a:spLocks noChangeAspect="1" noChangeShapeType="1"/>
            </p:cNvSpPr>
            <p:nvPr/>
          </p:nvSpPr>
          <p:spPr bwMode="auto">
            <a:xfrm>
              <a:off x="2431" y="2032"/>
              <a:ext cx="44" cy="0"/>
            </a:xfrm>
            <a:prstGeom prst="line">
              <a:avLst/>
            </a:prstGeom>
            <a:noFill/>
            <a:ln w="12700">
              <a:solidFill>
                <a:schemeClr val="tx1"/>
              </a:solidFill>
              <a:round/>
              <a:headEnd/>
              <a:tailEnd/>
            </a:ln>
          </p:spPr>
          <p:txBody>
            <a:bodyPr/>
            <a:lstStyle/>
            <a:p>
              <a:endParaRPr lang="nl-NL"/>
            </a:p>
          </p:txBody>
        </p:sp>
        <p:sp>
          <p:nvSpPr>
            <p:cNvPr id="1983709" name="Freeform 221"/>
            <p:cNvSpPr>
              <a:spLocks noChangeAspect="1"/>
            </p:cNvSpPr>
            <p:nvPr/>
          </p:nvSpPr>
          <p:spPr bwMode="auto">
            <a:xfrm>
              <a:off x="2434" y="1983"/>
              <a:ext cx="38" cy="33"/>
            </a:xfrm>
            <a:custGeom>
              <a:avLst/>
              <a:gdLst/>
              <a:ahLst/>
              <a:cxnLst>
                <a:cxn ang="0">
                  <a:pos x="53" y="93"/>
                </a:cxn>
                <a:cxn ang="0">
                  <a:pos x="107" y="0"/>
                </a:cxn>
                <a:cxn ang="0">
                  <a:pos x="0" y="0"/>
                </a:cxn>
                <a:cxn ang="0">
                  <a:pos x="53" y="93"/>
                </a:cxn>
              </a:cxnLst>
              <a:rect l="0" t="0" r="r" b="b"/>
              <a:pathLst>
                <a:path w="107" h="93">
                  <a:moveTo>
                    <a:pt x="53" y="93"/>
                  </a:moveTo>
                  <a:lnTo>
                    <a:pt x="107" y="0"/>
                  </a:lnTo>
                  <a:lnTo>
                    <a:pt x="0" y="0"/>
                  </a:lnTo>
                  <a:lnTo>
                    <a:pt x="53" y="93"/>
                  </a:lnTo>
                  <a:close/>
                </a:path>
              </a:pathLst>
            </a:custGeom>
            <a:solidFill>
              <a:srgbClr val="FFFF66"/>
            </a:solidFill>
            <a:ln w="12700" cmpd="sng">
              <a:solidFill>
                <a:srgbClr val="FFFF66"/>
              </a:solidFill>
              <a:prstDash val="solid"/>
              <a:round/>
              <a:headEnd/>
              <a:tailEnd/>
            </a:ln>
          </p:spPr>
          <p:txBody>
            <a:bodyPr/>
            <a:lstStyle/>
            <a:p>
              <a:endParaRPr lang="nl-NL"/>
            </a:p>
          </p:txBody>
        </p:sp>
        <p:sp>
          <p:nvSpPr>
            <p:cNvPr id="1983710" name="Freeform 222"/>
            <p:cNvSpPr>
              <a:spLocks noChangeAspect="1"/>
            </p:cNvSpPr>
            <p:nvPr/>
          </p:nvSpPr>
          <p:spPr bwMode="auto">
            <a:xfrm>
              <a:off x="953" y="1554"/>
              <a:ext cx="37" cy="32"/>
            </a:xfrm>
            <a:custGeom>
              <a:avLst/>
              <a:gdLst/>
              <a:ahLst/>
              <a:cxnLst>
                <a:cxn ang="0">
                  <a:pos x="52" y="0"/>
                </a:cxn>
                <a:cxn ang="0">
                  <a:pos x="0" y="91"/>
                </a:cxn>
                <a:cxn ang="0">
                  <a:pos x="106" y="91"/>
                </a:cxn>
                <a:cxn ang="0">
                  <a:pos x="52" y="0"/>
                </a:cxn>
              </a:cxnLst>
              <a:rect l="0" t="0" r="r" b="b"/>
              <a:pathLst>
                <a:path w="106" h="91">
                  <a:moveTo>
                    <a:pt x="52" y="0"/>
                  </a:moveTo>
                  <a:lnTo>
                    <a:pt x="0" y="91"/>
                  </a:lnTo>
                  <a:lnTo>
                    <a:pt x="106" y="91"/>
                  </a:lnTo>
                  <a:lnTo>
                    <a:pt x="52"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711" name="Line 223"/>
            <p:cNvSpPr>
              <a:spLocks noChangeAspect="1" noChangeShapeType="1"/>
            </p:cNvSpPr>
            <p:nvPr/>
          </p:nvSpPr>
          <p:spPr bwMode="auto">
            <a:xfrm flipV="1">
              <a:off x="1342" y="2205"/>
              <a:ext cx="0" cy="31"/>
            </a:xfrm>
            <a:prstGeom prst="line">
              <a:avLst/>
            </a:prstGeom>
            <a:noFill/>
            <a:ln w="12700">
              <a:solidFill>
                <a:schemeClr val="tx1"/>
              </a:solidFill>
              <a:round/>
              <a:headEnd/>
              <a:tailEnd/>
            </a:ln>
          </p:spPr>
          <p:txBody>
            <a:bodyPr/>
            <a:lstStyle/>
            <a:p>
              <a:endParaRPr lang="nl-NL"/>
            </a:p>
          </p:txBody>
        </p:sp>
        <p:sp>
          <p:nvSpPr>
            <p:cNvPr id="1983712" name="Line 224"/>
            <p:cNvSpPr>
              <a:spLocks noChangeAspect="1" noChangeShapeType="1"/>
            </p:cNvSpPr>
            <p:nvPr/>
          </p:nvSpPr>
          <p:spPr bwMode="auto">
            <a:xfrm>
              <a:off x="1320" y="2205"/>
              <a:ext cx="44" cy="0"/>
            </a:xfrm>
            <a:prstGeom prst="line">
              <a:avLst/>
            </a:prstGeom>
            <a:noFill/>
            <a:ln w="12700">
              <a:solidFill>
                <a:schemeClr val="tx1"/>
              </a:solidFill>
              <a:round/>
              <a:headEnd/>
              <a:tailEnd/>
            </a:ln>
          </p:spPr>
          <p:txBody>
            <a:bodyPr/>
            <a:lstStyle/>
            <a:p>
              <a:endParaRPr lang="nl-NL"/>
            </a:p>
          </p:txBody>
        </p:sp>
        <p:sp>
          <p:nvSpPr>
            <p:cNvPr id="1983713" name="Line 225"/>
            <p:cNvSpPr>
              <a:spLocks noChangeAspect="1" noChangeShapeType="1"/>
            </p:cNvSpPr>
            <p:nvPr/>
          </p:nvSpPr>
          <p:spPr bwMode="auto">
            <a:xfrm>
              <a:off x="1342" y="2236"/>
              <a:ext cx="0" cy="30"/>
            </a:xfrm>
            <a:prstGeom prst="line">
              <a:avLst/>
            </a:prstGeom>
            <a:noFill/>
            <a:ln w="12700">
              <a:solidFill>
                <a:schemeClr val="tx1"/>
              </a:solidFill>
              <a:round/>
              <a:headEnd/>
              <a:tailEnd/>
            </a:ln>
          </p:spPr>
          <p:txBody>
            <a:bodyPr/>
            <a:lstStyle/>
            <a:p>
              <a:endParaRPr lang="nl-NL"/>
            </a:p>
          </p:txBody>
        </p:sp>
        <p:sp>
          <p:nvSpPr>
            <p:cNvPr id="1983714" name="Line 226"/>
            <p:cNvSpPr>
              <a:spLocks noChangeAspect="1" noChangeShapeType="1"/>
            </p:cNvSpPr>
            <p:nvPr/>
          </p:nvSpPr>
          <p:spPr bwMode="auto">
            <a:xfrm>
              <a:off x="1320" y="2266"/>
              <a:ext cx="44" cy="0"/>
            </a:xfrm>
            <a:prstGeom prst="line">
              <a:avLst/>
            </a:prstGeom>
            <a:noFill/>
            <a:ln w="12700">
              <a:solidFill>
                <a:schemeClr val="tx1"/>
              </a:solidFill>
              <a:round/>
              <a:headEnd/>
              <a:tailEnd/>
            </a:ln>
          </p:spPr>
          <p:txBody>
            <a:bodyPr/>
            <a:lstStyle/>
            <a:p>
              <a:endParaRPr lang="nl-NL"/>
            </a:p>
          </p:txBody>
        </p:sp>
        <p:sp>
          <p:nvSpPr>
            <p:cNvPr id="1983715" name="Freeform 227"/>
            <p:cNvSpPr>
              <a:spLocks noChangeAspect="1"/>
            </p:cNvSpPr>
            <p:nvPr/>
          </p:nvSpPr>
          <p:spPr bwMode="auto">
            <a:xfrm>
              <a:off x="1323" y="2214"/>
              <a:ext cx="38" cy="32"/>
            </a:xfrm>
            <a:custGeom>
              <a:avLst/>
              <a:gdLst/>
              <a:ahLst/>
              <a:cxnLst>
                <a:cxn ang="0">
                  <a:pos x="52" y="0"/>
                </a:cxn>
                <a:cxn ang="0">
                  <a:pos x="0" y="92"/>
                </a:cxn>
                <a:cxn ang="0">
                  <a:pos x="106" y="92"/>
                </a:cxn>
                <a:cxn ang="0">
                  <a:pos x="52" y="0"/>
                </a:cxn>
              </a:cxnLst>
              <a:rect l="0" t="0" r="r" b="b"/>
              <a:pathLst>
                <a:path w="106" h="92">
                  <a:moveTo>
                    <a:pt x="52" y="0"/>
                  </a:moveTo>
                  <a:lnTo>
                    <a:pt x="0" y="92"/>
                  </a:lnTo>
                  <a:lnTo>
                    <a:pt x="106" y="92"/>
                  </a:lnTo>
                  <a:lnTo>
                    <a:pt x="52"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716" name="Line 228"/>
            <p:cNvSpPr>
              <a:spLocks noChangeAspect="1" noChangeShapeType="1"/>
            </p:cNvSpPr>
            <p:nvPr/>
          </p:nvSpPr>
          <p:spPr bwMode="auto">
            <a:xfrm flipV="1">
              <a:off x="1712" y="2199"/>
              <a:ext cx="0" cy="33"/>
            </a:xfrm>
            <a:prstGeom prst="line">
              <a:avLst/>
            </a:prstGeom>
            <a:noFill/>
            <a:ln w="12700">
              <a:solidFill>
                <a:schemeClr val="tx1"/>
              </a:solidFill>
              <a:round/>
              <a:headEnd/>
              <a:tailEnd/>
            </a:ln>
          </p:spPr>
          <p:txBody>
            <a:bodyPr/>
            <a:lstStyle/>
            <a:p>
              <a:endParaRPr lang="nl-NL"/>
            </a:p>
          </p:txBody>
        </p:sp>
        <p:sp>
          <p:nvSpPr>
            <p:cNvPr id="1983717" name="Line 229"/>
            <p:cNvSpPr>
              <a:spLocks noChangeAspect="1" noChangeShapeType="1"/>
            </p:cNvSpPr>
            <p:nvPr/>
          </p:nvSpPr>
          <p:spPr bwMode="auto">
            <a:xfrm>
              <a:off x="1690" y="2199"/>
              <a:ext cx="44" cy="0"/>
            </a:xfrm>
            <a:prstGeom prst="line">
              <a:avLst/>
            </a:prstGeom>
            <a:noFill/>
            <a:ln w="12700">
              <a:solidFill>
                <a:schemeClr val="tx1"/>
              </a:solidFill>
              <a:round/>
              <a:headEnd/>
              <a:tailEnd/>
            </a:ln>
          </p:spPr>
          <p:txBody>
            <a:bodyPr/>
            <a:lstStyle/>
            <a:p>
              <a:endParaRPr lang="nl-NL"/>
            </a:p>
          </p:txBody>
        </p:sp>
        <p:sp>
          <p:nvSpPr>
            <p:cNvPr id="1983718" name="Line 230"/>
            <p:cNvSpPr>
              <a:spLocks noChangeAspect="1" noChangeShapeType="1"/>
            </p:cNvSpPr>
            <p:nvPr/>
          </p:nvSpPr>
          <p:spPr bwMode="auto">
            <a:xfrm>
              <a:off x="1712" y="2232"/>
              <a:ext cx="0" cy="33"/>
            </a:xfrm>
            <a:prstGeom prst="line">
              <a:avLst/>
            </a:prstGeom>
            <a:noFill/>
            <a:ln w="12700">
              <a:solidFill>
                <a:schemeClr val="tx1"/>
              </a:solidFill>
              <a:round/>
              <a:headEnd/>
              <a:tailEnd/>
            </a:ln>
          </p:spPr>
          <p:txBody>
            <a:bodyPr/>
            <a:lstStyle/>
            <a:p>
              <a:endParaRPr lang="nl-NL"/>
            </a:p>
          </p:txBody>
        </p:sp>
        <p:sp>
          <p:nvSpPr>
            <p:cNvPr id="1983719" name="Line 231"/>
            <p:cNvSpPr>
              <a:spLocks noChangeAspect="1" noChangeShapeType="1"/>
            </p:cNvSpPr>
            <p:nvPr/>
          </p:nvSpPr>
          <p:spPr bwMode="auto">
            <a:xfrm>
              <a:off x="1690" y="2265"/>
              <a:ext cx="44" cy="0"/>
            </a:xfrm>
            <a:prstGeom prst="line">
              <a:avLst/>
            </a:prstGeom>
            <a:noFill/>
            <a:ln w="12700">
              <a:solidFill>
                <a:schemeClr val="tx1"/>
              </a:solidFill>
              <a:round/>
              <a:headEnd/>
              <a:tailEnd/>
            </a:ln>
          </p:spPr>
          <p:txBody>
            <a:bodyPr/>
            <a:lstStyle/>
            <a:p>
              <a:endParaRPr lang="nl-NL"/>
            </a:p>
          </p:txBody>
        </p:sp>
        <p:sp>
          <p:nvSpPr>
            <p:cNvPr id="1983720" name="Freeform 232"/>
            <p:cNvSpPr>
              <a:spLocks noChangeAspect="1"/>
            </p:cNvSpPr>
            <p:nvPr/>
          </p:nvSpPr>
          <p:spPr bwMode="auto">
            <a:xfrm>
              <a:off x="1693" y="2210"/>
              <a:ext cx="38" cy="33"/>
            </a:xfrm>
            <a:custGeom>
              <a:avLst/>
              <a:gdLst/>
              <a:ahLst/>
              <a:cxnLst>
                <a:cxn ang="0">
                  <a:pos x="53" y="0"/>
                </a:cxn>
                <a:cxn ang="0">
                  <a:pos x="0" y="92"/>
                </a:cxn>
                <a:cxn ang="0">
                  <a:pos x="106" y="92"/>
                </a:cxn>
                <a:cxn ang="0">
                  <a:pos x="53" y="0"/>
                </a:cxn>
              </a:cxnLst>
              <a:rect l="0" t="0" r="r" b="b"/>
              <a:pathLst>
                <a:path w="106" h="92">
                  <a:moveTo>
                    <a:pt x="53" y="0"/>
                  </a:moveTo>
                  <a:lnTo>
                    <a:pt x="0" y="92"/>
                  </a:lnTo>
                  <a:lnTo>
                    <a:pt x="106" y="92"/>
                  </a:lnTo>
                  <a:lnTo>
                    <a:pt x="53"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721" name="Line 233"/>
            <p:cNvSpPr>
              <a:spLocks noChangeAspect="1" noChangeShapeType="1"/>
            </p:cNvSpPr>
            <p:nvPr/>
          </p:nvSpPr>
          <p:spPr bwMode="auto">
            <a:xfrm flipV="1">
              <a:off x="2453" y="2154"/>
              <a:ext cx="0" cy="35"/>
            </a:xfrm>
            <a:prstGeom prst="line">
              <a:avLst/>
            </a:prstGeom>
            <a:noFill/>
            <a:ln w="12700">
              <a:solidFill>
                <a:schemeClr val="tx1"/>
              </a:solidFill>
              <a:round/>
              <a:headEnd/>
              <a:tailEnd/>
            </a:ln>
          </p:spPr>
          <p:txBody>
            <a:bodyPr/>
            <a:lstStyle/>
            <a:p>
              <a:endParaRPr lang="nl-NL"/>
            </a:p>
          </p:txBody>
        </p:sp>
        <p:sp>
          <p:nvSpPr>
            <p:cNvPr id="1983722" name="Line 234"/>
            <p:cNvSpPr>
              <a:spLocks noChangeAspect="1" noChangeShapeType="1"/>
            </p:cNvSpPr>
            <p:nvPr/>
          </p:nvSpPr>
          <p:spPr bwMode="auto">
            <a:xfrm>
              <a:off x="2431" y="2154"/>
              <a:ext cx="44" cy="0"/>
            </a:xfrm>
            <a:prstGeom prst="line">
              <a:avLst/>
            </a:prstGeom>
            <a:noFill/>
            <a:ln w="12700">
              <a:solidFill>
                <a:schemeClr val="tx1"/>
              </a:solidFill>
              <a:round/>
              <a:headEnd/>
              <a:tailEnd/>
            </a:ln>
          </p:spPr>
          <p:txBody>
            <a:bodyPr/>
            <a:lstStyle/>
            <a:p>
              <a:endParaRPr lang="nl-NL"/>
            </a:p>
          </p:txBody>
        </p:sp>
        <p:sp>
          <p:nvSpPr>
            <p:cNvPr id="1983723" name="Line 235"/>
            <p:cNvSpPr>
              <a:spLocks noChangeAspect="1" noChangeShapeType="1"/>
            </p:cNvSpPr>
            <p:nvPr/>
          </p:nvSpPr>
          <p:spPr bwMode="auto">
            <a:xfrm>
              <a:off x="2453" y="2189"/>
              <a:ext cx="0" cy="36"/>
            </a:xfrm>
            <a:prstGeom prst="line">
              <a:avLst/>
            </a:prstGeom>
            <a:noFill/>
            <a:ln w="12700">
              <a:solidFill>
                <a:schemeClr val="tx1"/>
              </a:solidFill>
              <a:round/>
              <a:headEnd/>
              <a:tailEnd/>
            </a:ln>
          </p:spPr>
          <p:txBody>
            <a:bodyPr/>
            <a:lstStyle/>
            <a:p>
              <a:endParaRPr lang="nl-NL"/>
            </a:p>
          </p:txBody>
        </p:sp>
        <p:sp>
          <p:nvSpPr>
            <p:cNvPr id="1983724" name="Line 236"/>
            <p:cNvSpPr>
              <a:spLocks noChangeAspect="1" noChangeShapeType="1"/>
            </p:cNvSpPr>
            <p:nvPr/>
          </p:nvSpPr>
          <p:spPr bwMode="auto">
            <a:xfrm>
              <a:off x="2431" y="2225"/>
              <a:ext cx="44" cy="0"/>
            </a:xfrm>
            <a:prstGeom prst="line">
              <a:avLst/>
            </a:prstGeom>
            <a:noFill/>
            <a:ln w="12700">
              <a:solidFill>
                <a:schemeClr val="tx1"/>
              </a:solidFill>
              <a:round/>
              <a:headEnd/>
              <a:tailEnd/>
            </a:ln>
          </p:spPr>
          <p:txBody>
            <a:bodyPr/>
            <a:lstStyle/>
            <a:p>
              <a:endParaRPr lang="nl-NL"/>
            </a:p>
          </p:txBody>
        </p:sp>
        <p:sp>
          <p:nvSpPr>
            <p:cNvPr id="1983725" name="Freeform 237"/>
            <p:cNvSpPr>
              <a:spLocks noChangeAspect="1"/>
            </p:cNvSpPr>
            <p:nvPr/>
          </p:nvSpPr>
          <p:spPr bwMode="auto">
            <a:xfrm>
              <a:off x="2434" y="2167"/>
              <a:ext cx="38" cy="33"/>
            </a:xfrm>
            <a:custGeom>
              <a:avLst/>
              <a:gdLst/>
              <a:ahLst/>
              <a:cxnLst>
                <a:cxn ang="0">
                  <a:pos x="52" y="0"/>
                </a:cxn>
                <a:cxn ang="0">
                  <a:pos x="0" y="92"/>
                </a:cxn>
                <a:cxn ang="0">
                  <a:pos x="106" y="92"/>
                </a:cxn>
                <a:cxn ang="0">
                  <a:pos x="52" y="0"/>
                </a:cxn>
              </a:cxnLst>
              <a:rect l="0" t="0" r="r" b="b"/>
              <a:pathLst>
                <a:path w="106" h="92">
                  <a:moveTo>
                    <a:pt x="52" y="0"/>
                  </a:moveTo>
                  <a:lnTo>
                    <a:pt x="0" y="92"/>
                  </a:lnTo>
                  <a:lnTo>
                    <a:pt x="106" y="92"/>
                  </a:lnTo>
                  <a:lnTo>
                    <a:pt x="52" y="0"/>
                  </a:lnTo>
                  <a:close/>
                </a:path>
              </a:pathLst>
            </a:custGeom>
            <a:solidFill>
              <a:srgbClr val="00FF00"/>
            </a:solidFill>
            <a:ln w="12700" cap="flat" cmpd="sng">
              <a:solidFill>
                <a:srgbClr val="00FF00"/>
              </a:solidFill>
              <a:prstDash val="solid"/>
              <a:round/>
              <a:headEnd type="none" w="med" len="med"/>
              <a:tailEnd type="none" w="med" len="med"/>
            </a:ln>
            <a:effectLst/>
          </p:spPr>
          <p:txBody>
            <a:bodyPr/>
            <a:lstStyle/>
            <a:p>
              <a:endParaRPr lang="nl-NL"/>
            </a:p>
          </p:txBody>
        </p:sp>
        <p:sp>
          <p:nvSpPr>
            <p:cNvPr id="1983726" name="Rectangle 238"/>
            <p:cNvSpPr>
              <a:spLocks noChangeAspect="1" noChangeArrowheads="1"/>
            </p:cNvSpPr>
            <p:nvPr/>
          </p:nvSpPr>
          <p:spPr bwMode="auto">
            <a:xfrm>
              <a:off x="958" y="1562"/>
              <a:ext cx="27" cy="28"/>
            </a:xfrm>
            <a:prstGeom prst="rect">
              <a:avLst/>
            </a:prstGeom>
            <a:solidFill>
              <a:schemeClr val="accent2"/>
            </a:solidFill>
            <a:ln w="12700" algn="ctr">
              <a:solidFill>
                <a:schemeClr val="accent2"/>
              </a:solidFill>
              <a:miter lim="800000"/>
              <a:headEnd/>
              <a:tailEnd/>
            </a:ln>
            <a:effectLst/>
          </p:spPr>
          <p:txBody>
            <a:bodyPr/>
            <a:lstStyle/>
            <a:p>
              <a:endParaRPr lang="nl-NL"/>
            </a:p>
          </p:txBody>
        </p:sp>
        <p:sp>
          <p:nvSpPr>
            <p:cNvPr id="1983727" name="Line 239"/>
            <p:cNvSpPr>
              <a:spLocks noChangeAspect="1" noChangeShapeType="1"/>
            </p:cNvSpPr>
            <p:nvPr/>
          </p:nvSpPr>
          <p:spPr bwMode="auto">
            <a:xfrm flipV="1">
              <a:off x="1342" y="2174"/>
              <a:ext cx="0" cy="31"/>
            </a:xfrm>
            <a:prstGeom prst="line">
              <a:avLst/>
            </a:prstGeom>
            <a:noFill/>
            <a:ln w="12700">
              <a:solidFill>
                <a:schemeClr val="tx1"/>
              </a:solidFill>
              <a:round/>
              <a:headEnd/>
              <a:tailEnd/>
            </a:ln>
          </p:spPr>
          <p:txBody>
            <a:bodyPr/>
            <a:lstStyle/>
            <a:p>
              <a:endParaRPr lang="nl-NL"/>
            </a:p>
          </p:txBody>
        </p:sp>
        <p:sp>
          <p:nvSpPr>
            <p:cNvPr id="1983728" name="Line 240"/>
            <p:cNvSpPr>
              <a:spLocks noChangeAspect="1" noChangeShapeType="1"/>
            </p:cNvSpPr>
            <p:nvPr/>
          </p:nvSpPr>
          <p:spPr bwMode="auto">
            <a:xfrm>
              <a:off x="1320" y="2174"/>
              <a:ext cx="44" cy="0"/>
            </a:xfrm>
            <a:prstGeom prst="line">
              <a:avLst/>
            </a:prstGeom>
            <a:noFill/>
            <a:ln w="12700">
              <a:solidFill>
                <a:schemeClr val="tx1"/>
              </a:solidFill>
              <a:round/>
              <a:headEnd/>
              <a:tailEnd/>
            </a:ln>
          </p:spPr>
          <p:txBody>
            <a:bodyPr/>
            <a:lstStyle/>
            <a:p>
              <a:endParaRPr lang="nl-NL"/>
            </a:p>
          </p:txBody>
        </p:sp>
        <p:sp>
          <p:nvSpPr>
            <p:cNvPr id="1983729" name="Line 241"/>
            <p:cNvSpPr>
              <a:spLocks noChangeAspect="1" noChangeShapeType="1"/>
            </p:cNvSpPr>
            <p:nvPr/>
          </p:nvSpPr>
          <p:spPr bwMode="auto">
            <a:xfrm>
              <a:off x="1342" y="2205"/>
              <a:ext cx="0" cy="31"/>
            </a:xfrm>
            <a:prstGeom prst="line">
              <a:avLst/>
            </a:prstGeom>
            <a:noFill/>
            <a:ln w="12700">
              <a:solidFill>
                <a:schemeClr val="tx1"/>
              </a:solidFill>
              <a:round/>
              <a:headEnd/>
              <a:tailEnd/>
            </a:ln>
          </p:spPr>
          <p:txBody>
            <a:bodyPr/>
            <a:lstStyle/>
            <a:p>
              <a:endParaRPr lang="nl-NL"/>
            </a:p>
          </p:txBody>
        </p:sp>
        <p:sp>
          <p:nvSpPr>
            <p:cNvPr id="1983730" name="Line 242"/>
            <p:cNvSpPr>
              <a:spLocks noChangeAspect="1" noChangeShapeType="1"/>
            </p:cNvSpPr>
            <p:nvPr/>
          </p:nvSpPr>
          <p:spPr bwMode="auto">
            <a:xfrm>
              <a:off x="1320" y="2236"/>
              <a:ext cx="44" cy="0"/>
            </a:xfrm>
            <a:prstGeom prst="line">
              <a:avLst/>
            </a:prstGeom>
            <a:noFill/>
            <a:ln w="12700">
              <a:solidFill>
                <a:schemeClr val="tx1"/>
              </a:solidFill>
              <a:round/>
              <a:headEnd/>
              <a:tailEnd/>
            </a:ln>
          </p:spPr>
          <p:txBody>
            <a:bodyPr/>
            <a:lstStyle/>
            <a:p>
              <a:endParaRPr lang="nl-NL"/>
            </a:p>
          </p:txBody>
        </p:sp>
        <p:sp>
          <p:nvSpPr>
            <p:cNvPr id="1983731" name="Rectangle 243"/>
            <p:cNvSpPr>
              <a:spLocks noChangeAspect="1" noChangeArrowheads="1"/>
            </p:cNvSpPr>
            <p:nvPr/>
          </p:nvSpPr>
          <p:spPr bwMode="auto">
            <a:xfrm>
              <a:off x="1327" y="2190"/>
              <a:ext cx="29" cy="29"/>
            </a:xfrm>
            <a:prstGeom prst="rect">
              <a:avLst/>
            </a:prstGeom>
            <a:solidFill>
              <a:schemeClr val="accent2"/>
            </a:solidFill>
            <a:ln w="12700">
              <a:solidFill>
                <a:schemeClr val="accent2"/>
              </a:solidFill>
              <a:miter lim="800000"/>
              <a:headEnd/>
              <a:tailEnd/>
            </a:ln>
          </p:spPr>
          <p:txBody>
            <a:bodyPr/>
            <a:lstStyle/>
            <a:p>
              <a:endParaRPr lang="nl-NL"/>
            </a:p>
          </p:txBody>
        </p:sp>
        <p:sp>
          <p:nvSpPr>
            <p:cNvPr id="1983732" name="Line 244"/>
            <p:cNvSpPr>
              <a:spLocks noChangeAspect="1" noChangeShapeType="1"/>
            </p:cNvSpPr>
            <p:nvPr/>
          </p:nvSpPr>
          <p:spPr bwMode="auto">
            <a:xfrm flipV="1">
              <a:off x="1712" y="2168"/>
              <a:ext cx="0" cy="34"/>
            </a:xfrm>
            <a:prstGeom prst="line">
              <a:avLst/>
            </a:prstGeom>
            <a:noFill/>
            <a:ln w="12700">
              <a:solidFill>
                <a:schemeClr val="tx1"/>
              </a:solidFill>
              <a:round/>
              <a:headEnd/>
              <a:tailEnd/>
            </a:ln>
          </p:spPr>
          <p:txBody>
            <a:bodyPr/>
            <a:lstStyle/>
            <a:p>
              <a:endParaRPr lang="nl-NL"/>
            </a:p>
          </p:txBody>
        </p:sp>
        <p:sp>
          <p:nvSpPr>
            <p:cNvPr id="1983733" name="Line 245"/>
            <p:cNvSpPr>
              <a:spLocks noChangeAspect="1" noChangeShapeType="1"/>
            </p:cNvSpPr>
            <p:nvPr/>
          </p:nvSpPr>
          <p:spPr bwMode="auto">
            <a:xfrm>
              <a:off x="1690" y="2168"/>
              <a:ext cx="44" cy="0"/>
            </a:xfrm>
            <a:prstGeom prst="line">
              <a:avLst/>
            </a:prstGeom>
            <a:noFill/>
            <a:ln w="12700">
              <a:solidFill>
                <a:schemeClr val="tx1"/>
              </a:solidFill>
              <a:round/>
              <a:headEnd/>
              <a:tailEnd/>
            </a:ln>
          </p:spPr>
          <p:txBody>
            <a:bodyPr/>
            <a:lstStyle/>
            <a:p>
              <a:endParaRPr lang="nl-NL"/>
            </a:p>
          </p:txBody>
        </p:sp>
        <p:sp>
          <p:nvSpPr>
            <p:cNvPr id="1983734" name="Line 246"/>
            <p:cNvSpPr>
              <a:spLocks noChangeAspect="1" noChangeShapeType="1"/>
            </p:cNvSpPr>
            <p:nvPr/>
          </p:nvSpPr>
          <p:spPr bwMode="auto">
            <a:xfrm>
              <a:off x="1712" y="2202"/>
              <a:ext cx="0" cy="35"/>
            </a:xfrm>
            <a:prstGeom prst="line">
              <a:avLst/>
            </a:prstGeom>
            <a:noFill/>
            <a:ln w="12700">
              <a:solidFill>
                <a:schemeClr val="tx1"/>
              </a:solidFill>
              <a:round/>
              <a:headEnd/>
              <a:tailEnd/>
            </a:ln>
          </p:spPr>
          <p:txBody>
            <a:bodyPr/>
            <a:lstStyle/>
            <a:p>
              <a:endParaRPr lang="nl-NL"/>
            </a:p>
          </p:txBody>
        </p:sp>
        <p:sp>
          <p:nvSpPr>
            <p:cNvPr id="1983735" name="Line 247"/>
            <p:cNvSpPr>
              <a:spLocks noChangeAspect="1" noChangeShapeType="1"/>
            </p:cNvSpPr>
            <p:nvPr/>
          </p:nvSpPr>
          <p:spPr bwMode="auto">
            <a:xfrm>
              <a:off x="1690" y="2237"/>
              <a:ext cx="44" cy="0"/>
            </a:xfrm>
            <a:prstGeom prst="line">
              <a:avLst/>
            </a:prstGeom>
            <a:noFill/>
            <a:ln w="12700">
              <a:solidFill>
                <a:schemeClr val="tx1"/>
              </a:solidFill>
              <a:round/>
              <a:headEnd/>
              <a:tailEnd/>
            </a:ln>
          </p:spPr>
          <p:txBody>
            <a:bodyPr/>
            <a:lstStyle/>
            <a:p>
              <a:endParaRPr lang="nl-NL"/>
            </a:p>
          </p:txBody>
        </p:sp>
        <p:sp>
          <p:nvSpPr>
            <p:cNvPr id="1983736" name="Rectangle 248"/>
            <p:cNvSpPr>
              <a:spLocks noChangeAspect="1" noChangeArrowheads="1"/>
            </p:cNvSpPr>
            <p:nvPr/>
          </p:nvSpPr>
          <p:spPr bwMode="auto">
            <a:xfrm>
              <a:off x="1698" y="2188"/>
              <a:ext cx="28" cy="29"/>
            </a:xfrm>
            <a:prstGeom prst="rect">
              <a:avLst/>
            </a:prstGeom>
            <a:solidFill>
              <a:schemeClr val="accent2"/>
            </a:solidFill>
            <a:ln w="12700">
              <a:solidFill>
                <a:schemeClr val="accent2"/>
              </a:solidFill>
              <a:miter lim="800000"/>
              <a:headEnd/>
              <a:tailEnd/>
            </a:ln>
          </p:spPr>
          <p:txBody>
            <a:bodyPr/>
            <a:lstStyle/>
            <a:p>
              <a:endParaRPr lang="nl-NL"/>
            </a:p>
          </p:txBody>
        </p:sp>
        <p:sp>
          <p:nvSpPr>
            <p:cNvPr id="1983737" name="Line 249"/>
            <p:cNvSpPr>
              <a:spLocks noChangeAspect="1" noChangeShapeType="1"/>
            </p:cNvSpPr>
            <p:nvPr/>
          </p:nvSpPr>
          <p:spPr bwMode="auto">
            <a:xfrm flipV="1">
              <a:off x="2453" y="2149"/>
              <a:ext cx="0" cy="37"/>
            </a:xfrm>
            <a:prstGeom prst="line">
              <a:avLst/>
            </a:prstGeom>
            <a:noFill/>
            <a:ln w="12700">
              <a:solidFill>
                <a:schemeClr val="tx1"/>
              </a:solidFill>
              <a:round/>
              <a:headEnd/>
              <a:tailEnd/>
            </a:ln>
          </p:spPr>
          <p:txBody>
            <a:bodyPr/>
            <a:lstStyle/>
            <a:p>
              <a:endParaRPr lang="nl-NL"/>
            </a:p>
          </p:txBody>
        </p:sp>
        <p:sp>
          <p:nvSpPr>
            <p:cNvPr id="1983738" name="Line 250"/>
            <p:cNvSpPr>
              <a:spLocks noChangeAspect="1" noChangeShapeType="1"/>
            </p:cNvSpPr>
            <p:nvPr/>
          </p:nvSpPr>
          <p:spPr bwMode="auto">
            <a:xfrm>
              <a:off x="2431" y="2149"/>
              <a:ext cx="44" cy="0"/>
            </a:xfrm>
            <a:prstGeom prst="line">
              <a:avLst/>
            </a:prstGeom>
            <a:noFill/>
            <a:ln w="12700">
              <a:solidFill>
                <a:schemeClr val="tx1"/>
              </a:solidFill>
              <a:round/>
              <a:headEnd/>
              <a:tailEnd/>
            </a:ln>
          </p:spPr>
          <p:txBody>
            <a:bodyPr/>
            <a:lstStyle/>
            <a:p>
              <a:endParaRPr lang="nl-NL"/>
            </a:p>
          </p:txBody>
        </p:sp>
        <p:sp>
          <p:nvSpPr>
            <p:cNvPr id="1983739" name="Line 251"/>
            <p:cNvSpPr>
              <a:spLocks noChangeAspect="1" noChangeShapeType="1"/>
            </p:cNvSpPr>
            <p:nvPr/>
          </p:nvSpPr>
          <p:spPr bwMode="auto">
            <a:xfrm>
              <a:off x="2453" y="2186"/>
              <a:ext cx="0" cy="38"/>
            </a:xfrm>
            <a:prstGeom prst="line">
              <a:avLst/>
            </a:prstGeom>
            <a:noFill/>
            <a:ln w="12700">
              <a:solidFill>
                <a:schemeClr val="tx1"/>
              </a:solidFill>
              <a:round/>
              <a:headEnd/>
              <a:tailEnd/>
            </a:ln>
          </p:spPr>
          <p:txBody>
            <a:bodyPr/>
            <a:lstStyle/>
            <a:p>
              <a:endParaRPr lang="nl-NL"/>
            </a:p>
          </p:txBody>
        </p:sp>
        <p:sp>
          <p:nvSpPr>
            <p:cNvPr id="1983740" name="Line 252"/>
            <p:cNvSpPr>
              <a:spLocks noChangeAspect="1" noChangeShapeType="1"/>
            </p:cNvSpPr>
            <p:nvPr/>
          </p:nvSpPr>
          <p:spPr bwMode="auto">
            <a:xfrm>
              <a:off x="2431" y="2224"/>
              <a:ext cx="44" cy="0"/>
            </a:xfrm>
            <a:prstGeom prst="line">
              <a:avLst/>
            </a:prstGeom>
            <a:noFill/>
            <a:ln w="12700">
              <a:solidFill>
                <a:schemeClr val="tx1"/>
              </a:solidFill>
              <a:round/>
              <a:headEnd/>
              <a:tailEnd/>
            </a:ln>
          </p:spPr>
          <p:txBody>
            <a:bodyPr/>
            <a:lstStyle/>
            <a:p>
              <a:endParaRPr lang="nl-NL"/>
            </a:p>
          </p:txBody>
        </p:sp>
        <p:sp>
          <p:nvSpPr>
            <p:cNvPr id="1983741" name="Rectangle 253"/>
            <p:cNvSpPr>
              <a:spLocks noChangeAspect="1" noChangeArrowheads="1"/>
            </p:cNvSpPr>
            <p:nvPr/>
          </p:nvSpPr>
          <p:spPr bwMode="auto">
            <a:xfrm>
              <a:off x="2438" y="2173"/>
              <a:ext cx="28" cy="28"/>
            </a:xfrm>
            <a:prstGeom prst="rect">
              <a:avLst/>
            </a:prstGeom>
            <a:solidFill>
              <a:schemeClr val="accent2"/>
            </a:solidFill>
            <a:ln w="12700">
              <a:solidFill>
                <a:schemeClr val="accent2"/>
              </a:solidFill>
              <a:miter lim="800000"/>
              <a:headEnd/>
              <a:tailEnd/>
            </a:ln>
          </p:spPr>
          <p:txBody>
            <a:bodyPr/>
            <a:lstStyle/>
            <a:p>
              <a:endParaRPr lang="nl-NL"/>
            </a:p>
          </p:txBody>
        </p:sp>
      </p:grpSp>
      <p:sp>
        <p:nvSpPr>
          <p:cNvPr id="1983742" name="Rectangle 254"/>
          <p:cNvSpPr>
            <a:spLocks noChangeArrowheads="1"/>
          </p:cNvSpPr>
          <p:nvPr/>
        </p:nvSpPr>
        <p:spPr bwMode="auto">
          <a:xfrm>
            <a:off x="152400" y="152400"/>
            <a:ext cx="8710613" cy="838200"/>
          </a:xfrm>
          <a:prstGeom prst="rect">
            <a:avLst/>
          </a:prstGeom>
          <a:noFill/>
          <a:ln w="9525">
            <a:noFill/>
            <a:miter lim="800000"/>
            <a:headEnd/>
            <a:tailEnd/>
          </a:ln>
          <a:effectLst/>
        </p:spPr>
        <p:txBody>
          <a:bodyPr anchor="ctr"/>
          <a:lstStyle/>
          <a:p>
            <a:pPr algn="ctr"/>
            <a:r>
              <a:rPr lang="en-US" sz="2800" i="1">
                <a:solidFill>
                  <a:schemeClr val="tx2"/>
                </a:solidFill>
              </a:rPr>
              <a:t>Anacetrapib Dose Ranging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3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jdelijke aanduiding voor dianummer 1"/>
          <p:cNvSpPr>
            <a:spLocks noGrp="1"/>
          </p:cNvSpPr>
          <p:nvPr>
            <p:ph type="sldNum" sz="quarter" idx="10"/>
          </p:nvPr>
        </p:nvSpPr>
        <p:spPr/>
        <p:txBody>
          <a:bodyPr/>
          <a:lstStyle/>
          <a:p>
            <a:fld id="{A28C99F5-65B8-4040-A062-A2E3854176C4}" type="slidenum">
              <a:rPr lang="en-US"/>
              <a:pPr/>
              <a:t>34</a:t>
            </a:fld>
            <a:endParaRPr lang="en-US"/>
          </a:p>
        </p:txBody>
      </p:sp>
      <p:sp>
        <p:nvSpPr>
          <p:cNvPr id="1984514" name="Text Box 2"/>
          <p:cNvSpPr txBox="1">
            <a:spLocks noChangeArrowheads="1"/>
          </p:cNvSpPr>
          <p:nvPr/>
        </p:nvSpPr>
        <p:spPr bwMode="auto">
          <a:xfrm>
            <a:off x="152400" y="76200"/>
            <a:ext cx="8991600" cy="968375"/>
          </a:xfrm>
          <a:prstGeom prst="rect">
            <a:avLst/>
          </a:prstGeom>
          <a:noFill/>
          <a:ln w="9525">
            <a:noFill/>
            <a:miter lim="800000"/>
            <a:headEnd/>
            <a:tailEnd/>
          </a:ln>
          <a:effectLst/>
        </p:spPr>
        <p:txBody>
          <a:bodyPr>
            <a:spAutoFit/>
          </a:bodyPr>
          <a:lstStyle/>
          <a:p>
            <a:pPr algn="ctr">
              <a:lnSpc>
                <a:spcPct val="120000"/>
              </a:lnSpc>
            </a:pPr>
            <a:r>
              <a:rPr lang="en-US" sz="2400" i="1">
                <a:solidFill>
                  <a:schemeClr val="tx2"/>
                </a:solidFill>
                <a:ea typeface="ＭＳ Ｐゴシック" pitchFamily="34" charset="-128"/>
              </a:rPr>
              <a:t>Effect of HDL from Anacetrapib-treated Patients (300 mg) on Cholesterol Efflux from Human </a:t>
            </a:r>
            <a:r>
              <a:rPr lang="en-US" sz="2400" i="1">
                <a:solidFill>
                  <a:schemeClr val="tx2"/>
                </a:solidFill>
              </a:rPr>
              <a:t>M</a:t>
            </a:r>
            <a:r>
              <a:rPr lang="en-US" sz="2400" i="1">
                <a:solidFill>
                  <a:schemeClr val="tx2"/>
                </a:solidFill>
                <a:ea typeface="ＭＳ Ｐゴシック" pitchFamily="34" charset="-128"/>
              </a:rPr>
              <a:t>acrophages</a:t>
            </a:r>
          </a:p>
        </p:txBody>
      </p:sp>
      <p:sp>
        <p:nvSpPr>
          <p:cNvPr id="1984515" name="Rectangle 3"/>
          <p:cNvSpPr>
            <a:spLocks noChangeArrowheads="1"/>
          </p:cNvSpPr>
          <p:nvPr/>
        </p:nvSpPr>
        <p:spPr bwMode="auto">
          <a:xfrm>
            <a:off x="0" y="6537325"/>
            <a:ext cx="6548438" cy="244475"/>
          </a:xfrm>
          <a:prstGeom prst="rect">
            <a:avLst/>
          </a:prstGeom>
          <a:noFill/>
          <a:ln w="9525">
            <a:noFill/>
            <a:miter lim="800000"/>
            <a:headEnd/>
            <a:tailEnd/>
          </a:ln>
          <a:effectLst/>
        </p:spPr>
        <p:txBody>
          <a:bodyPr wrap="none" lIns="0" tIns="0" rIns="0" bIns="0" anchor="ctr">
            <a:spAutoFit/>
          </a:bodyPr>
          <a:lstStyle/>
          <a:p>
            <a:pPr eaLnBrk="1" hangingPunct="1"/>
            <a:r>
              <a:rPr lang="en-US" sz="1600" b="0">
                <a:solidFill>
                  <a:schemeClr val="tx1"/>
                </a:solidFill>
              </a:rPr>
              <a:t>Tall A, 2009 </a:t>
            </a:r>
            <a:r>
              <a:rPr lang="en-US" sz="1600" b="0" i="1">
                <a:solidFill>
                  <a:schemeClr val="tx1"/>
                </a:solidFill>
              </a:rPr>
              <a:t>XV International Symposium on Atherosclerosis; </a:t>
            </a:r>
            <a:r>
              <a:rPr lang="en-US" sz="1600">
                <a:solidFill>
                  <a:schemeClr val="tx1"/>
                </a:solidFill>
              </a:rPr>
              <a:t> </a:t>
            </a:r>
            <a:r>
              <a:rPr lang="en-US" sz="1600" b="0">
                <a:solidFill>
                  <a:schemeClr val="tx1"/>
                </a:solidFill>
              </a:rPr>
              <a:t>June 2009</a:t>
            </a:r>
          </a:p>
        </p:txBody>
      </p:sp>
      <p:grpSp>
        <p:nvGrpSpPr>
          <p:cNvPr id="1984517" name="Group 5"/>
          <p:cNvGrpSpPr>
            <a:grpSpLocks/>
          </p:cNvGrpSpPr>
          <p:nvPr/>
        </p:nvGrpSpPr>
        <p:grpSpPr bwMode="auto">
          <a:xfrm>
            <a:off x="0" y="1981200"/>
            <a:ext cx="9144000" cy="4375150"/>
            <a:chOff x="0" y="1248"/>
            <a:chExt cx="5760" cy="2756"/>
          </a:xfrm>
        </p:grpSpPr>
        <p:grpSp>
          <p:nvGrpSpPr>
            <p:cNvPr id="1984518" name="Group 6"/>
            <p:cNvGrpSpPr>
              <a:grpSpLocks/>
            </p:cNvGrpSpPr>
            <p:nvPr/>
          </p:nvGrpSpPr>
          <p:grpSpPr bwMode="auto">
            <a:xfrm>
              <a:off x="0" y="1248"/>
              <a:ext cx="5760" cy="2281"/>
              <a:chOff x="0" y="1392"/>
              <a:chExt cx="5760" cy="2099"/>
            </a:xfrm>
          </p:grpSpPr>
          <p:grpSp>
            <p:nvGrpSpPr>
              <p:cNvPr id="1984519" name="Group 7"/>
              <p:cNvGrpSpPr>
                <a:grpSpLocks/>
              </p:cNvGrpSpPr>
              <p:nvPr/>
            </p:nvGrpSpPr>
            <p:grpSpPr bwMode="auto">
              <a:xfrm>
                <a:off x="0" y="1392"/>
                <a:ext cx="1972" cy="2099"/>
                <a:chOff x="48" y="1392"/>
                <a:chExt cx="1972" cy="2099"/>
              </a:xfrm>
            </p:grpSpPr>
            <p:sp>
              <p:nvSpPr>
                <p:cNvPr id="1984520" name="Line 8"/>
                <p:cNvSpPr>
                  <a:spLocks noChangeShapeType="1"/>
                </p:cNvSpPr>
                <p:nvPr/>
              </p:nvSpPr>
              <p:spPr bwMode="auto">
                <a:xfrm>
                  <a:off x="499" y="1432"/>
                  <a:ext cx="0" cy="1588"/>
                </a:xfrm>
                <a:prstGeom prst="line">
                  <a:avLst/>
                </a:prstGeom>
                <a:noFill/>
                <a:ln w="12700">
                  <a:solidFill>
                    <a:schemeClr val="tx1"/>
                  </a:solidFill>
                  <a:round/>
                  <a:headEnd/>
                  <a:tailEnd/>
                </a:ln>
              </p:spPr>
              <p:txBody>
                <a:bodyPr/>
                <a:lstStyle/>
                <a:p>
                  <a:endParaRPr lang="nl-NL"/>
                </a:p>
              </p:txBody>
            </p:sp>
            <p:sp>
              <p:nvSpPr>
                <p:cNvPr id="1984521" name="Line 9"/>
                <p:cNvSpPr>
                  <a:spLocks noChangeShapeType="1"/>
                </p:cNvSpPr>
                <p:nvPr/>
              </p:nvSpPr>
              <p:spPr bwMode="auto">
                <a:xfrm>
                  <a:off x="487" y="3020"/>
                  <a:ext cx="12" cy="2"/>
                </a:xfrm>
                <a:prstGeom prst="line">
                  <a:avLst/>
                </a:prstGeom>
                <a:noFill/>
                <a:ln w="12700">
                  <a:solidFill>
                    <a:schemeClr val="bg1"/>
                  </a:solidFill>
                  <a:round/>
                  <a:headEnd/>
                  <a:tailEnd/>
                </a:ln>
              </p:spPr>
              <p:txBody>
                <a:bodyPr/>
                <a:lstStyle/>
                <a:p>
                  <a:endParaRPr lang="nl-NL"/>
                </a:p>
              </p:txBody>
            </p:sp>
            <p:sp>
              <p:nvSpPr>
                <p:cNvPr id="1984522" name="Line 10"/>
                <p:cNvSpPr>
                  <a:spLocks noChangeShapeType="1"/>
                </p:cNvSpPr>
                <p:nvPr/>
              </p:nvSpPr>
              <p:spPr bwMode="auto">
                <a:xfrm>
                  <a:off x="487" y="2623"/>
                  <a:ext cx="12" cy="1"/>
                </a:xfrm>
                <a:prstGeom prst="line">
                  <a:avLst/>
                </a:prstGeom>
                <a:noFill/>
                <a:ln w="12700">
                  <a:solidFill>
                    <a:schemeClr val="bg1"/>
                  </a:solidFill>
                  <a:round/>
                  <a:headEnd/>
                  <a:tailEnd/>
                </a:ln>
              </p:spPr>
              <p:txBody>
                <a:bodyPr/>
                <a:lstStyle/>
                <a:p>
                  <a:endParaRPr lang="nl-NL"/>
                </a:p>
              </p:txBody>
            </p:sp>
            <p:sp>
              <p:nvSpPr>
                <p:cNvPr id="1984523" name="Line 11"/>
                <p:cNvSpPr>
                  <a:spLocks noChangeShapeType="1"/>
                </p:cNvSpPr>
                <p:nvPr/>
              </p:nvSpPr>
              <p:spPr bwMode="auto">
                <a:xfrm>
                  <a:off x="487" y="2225"/>
                  <a:ext cx="12" cy="2"/>
                </a:xfrm>
                <a:prstGeom prst="line">
                  <a:avLst/>
                </a:prstGeom>
                <a:noFill/>
                <a:ln w="12700">
                  <a:solidFill>
                    <a:schemeClr val="bg1"/>
                  </a:solidFill>
                  <a:round/>
                  <a:headEnd/>
                  <a:tailEnd/>
                </a:ln>
              </p:spPr>
              <p:txBody>
                <a:bodyPr/>
                <a:lstStyle/>
                <a:p>
                  <a:endParaRPr lang="nl-NL"/>
                </a:p>
              </p:txBody>
            </p:sp>
            <p:sp>
              <p:nvSpPr>
                <p:cNvPr id="1984524" name="Line 12"/>
                <p:cNvSpPr>
                  <a:spLocks noChangeShapeType="1"/>
                </p:cNvSpPr>
                <p:nvPr/>
              </p:nvSpPr>
              <p:spPr bwMode="auto">
                <a:xfrm>
                  <a:off x="487" y="1829"/>
                  <a:ext cx="12" cy="1"/>
                </a:xfrm>
                <a:prstGeom prst="line">
                  <a:avLst/>
                </a:prstGeom>
                <a:noFill/>
                <a:ln w="12700">
                  <a:solidFill>
                    <a:schemeClr val="bg1"/>
                  </a:solidFill>
                  <a:round/>
                  <a:headEnd/>
                  <a:tailEnd/>
                </a:ln>
              </p:spPr>
              <p:txBody>
                <a:bodyPr/>
                <a:lstStyle/>
                <a:p>
                  <a:endParaRPr lang="nl-NL"/>
                </a:p>
              </p:txBody>
            </p:sp>
            <p:sp>
              <p:nvSpPr>
                <p:cNvPr id="1984525" name="Line 13"/>
                <p:cNvSpPr>
                  <a:spLocks noChangeShapeType="1"/>
                </p:cNvSpPr>
                <p:nvPr/>
              </p:nvSpPr>
              <p:spPr bwMode="auto">
                <a:xfrm>
                  <a:off x="487" y="1432"/>
                  <a:ext cx="12" cy="1"/>
                </a:xfrm>
                <a:prstGeom prst="line">
                  <a:avLst/>
                </a:prstGeom>
                <a:noFill/>
                <a:ln w="12700">
                  <a:solidFill>
                    <a:schemeClr val="bg1"/>
                  </a:solidFill>
                  <a:round/>
                  <a:headEnd/>
                  <a:tailEnd/>
                </a:ln>
              </p:spPr>
              <p:txBody>
                <a:bodyPr/>
                <a:lstStyle/>
                <a:p>
                  <a:endParaRPr lang="nl-NL"/>
                </a:p>
              </p:txBody>
            </p:sp>
            <p:sp>
              <p:nvSpPr>
                <p:cNvPr id="1984526" name="Line 14"/>
                <p:cNvSpPr>
                  <a:spLocks noChangeShapeType="1"/>
                </p:cNvSpPr>
                <p:nvPr/>
              </p:nvSpPr>
              <p:spPr bwMode="auto">
                <a:xfrm>
                  <a:off x="499" y="3020"/>
                  <a:ext cx="1438" cy="2"/>
                </a:xfrm>
                <a:prstGeom prst="line">
                  <a:avLst/>
                </a:prstGeom>
                <a:noFill/>
                <a:ln w="12700">
                  <a:solidFill>
                    <a:schemeClr val="tx1"/>
                  </a:solidFill>
                  <a:round/>
                  <a:headEnd/>
                  <a:tailEnd/>
                </a:ln>
              </p:spPr>
              <p:txBody>
                <a:bodyPr/>
                <a:lstStyle/>
                <a:p>
                  <a:endParaRPr lang="nl-NL"/>
                </a:p>
              </p:txBody>
            </p:sp>
            <p:sp>
              <p:nvSpPr>
                <p:cNvPr id="1984527" name="Line 15"/>
                <p:cNvSpPr>
                  <a:spLocks noChangeShapeType="1"/>
                </p:cNvSpPr>
                <p:nvPr/>
              </p:nvSpPr>
              <p:spPr bwMode="auto">
                <a:xfrm flipV="1">
                  <a:off x="499" y="3020"/>
                  <a:ext cx="0" cy="20"/>
                </a:xfrm>
                <a:prstGeom prst="line">
                  <a:avLst/>
                </a:prstGeom>
                <a:noFill/>
                <a:ln w="12700">
                  <a:solidFill>
                    <a:schemeClr val="bg1"/>
                  </a:solidFill>
                  <a:round/>
                  <a:headEnd/>
                  <a:tailEnd/>
                </a:ln>
              </p:spPr>
              <p:txBody>
                <a:bodyPr/>
                <a:lstStyle/>
                <a:p>
                  <a:endParaRPr lang="nl-NL"/>
                </a:p>
              </p:txBody>
            </p:sp>
            <p:sp>
              <p:nvSpPr>
                <p:cNvPr id="1984528" name="Line 16"/>
                <p:cNvSpPr>
                  <a:spLocks noChangeShapeType="1"/>
                </p:cNvSpPr>
                <p:nvPr/>
              </p:nvSpPr>
              <p:spPr bwMode="auto">
                <a:xfrm flipV="1">
                  <a:off x="977" y="3020"/>
                  <a:ext cx="1" cy="20"/>
                </a:xfrm>
                <a:prstGeom prst="line">
                  <a:avLst/>
                </a:prstGeom>
                <a:noFill/>
                <a:ln w="12700">
                  <a:solidFill>
                    <a:schemeClr val="bg1"/>
                  </a:solidFill>
                  <a:round/>
                  <a:headEnd/>
                  <a:tailEnd/>
                </a:ln>
              </p:spPr>
              <p:txBody>
                <a:bodyPr/>
                <a:lstStyle/>
                <a:p>
                  <a:endParaRPr lang="nl-NL"/>
                </a:p>
              </p:txBody>
            </p:sp>
            <p:sp>
              <p:nvSpPr>
                <p:cNvPr id="1984529" name="Line 17"/>
                <p:cNvSpPr>
                  <a:spLocks noChangeShapeType="1"/>
                </p:cNvSpPr>
                <p:nvPr/>
              </p:nvSpPr>
              <p:spPr bwMode="auto">
                <a:xfrm flipV="1">
                  <a:off x="1458" y="3020"/>
                  <a:ext cx="1" cy="20"/>
                </a:xfrm>
                <a:prstGeom prst="line">
                  <a:avLst/>
                </a:prstGeom>
                <a:noFill/>
                <a:ln w="12700">
                  <a:solidFill>
                    <a:schemeClr val="bg1"/>
                  </a:solidFill>
                  <a:round/>
                  <a:headEnd/>
                  <a:tailEnd/>
                </a:ln>
              </p:spPr>
              <p:txBody>
                <a:bodyPr/>
                <a:lstStyle/>
                <a:p>
                  <a:endParaRPr lang="nl-NL"/>
                </a:p>
              </p:txBody>
            </p:sp>
            <p:sp>
              <p:nvSpPr>
                <p:cNvPr id="1984530" name="Line 18"/>
                <p:cNvSpPr>
                  <a:spLocks noChangeShapeType="1"/>
                </p:cNvSpPr>
                <p:nvPr/>
              </p:nvSpPr>
              <p:spPr bwMode="auto">
                <a:xfrm flipV="1">
                  <a:off x="1937" y="3020"/>
                  <a:ext cx="0" cy="20"/>
                </a:xfrm>
                <a:prstGeom prst="line">
                  <a:avLst/>
                </a:prstGeom>
                <a:noFill/>
                <a:ln w="12700">
                  <a:solidFill>
                    <a:schemeClr val="bg1"/>
                  </a:solidFill>
                  <a:round/>
                  <a:headEnd/>
                  <a:tailEnd/>
                </a:ln>
              </p:spPr>
              <p:txBody>
                <a:bodyPr/>
                <a:lstStyle/>
                <a:p>
                  <a:endParaRPr lang="nl-NL"/>
                </a:p>
              </p:txBody>
            </p:sp>
            <p:sp>
              <p:nvSpPr>
                <p:cNvPr id="1984531" name="Freeform 19"/>
                <p:cNvSpPr>
                  <a:spLocks/>
                </p:cNvSpPr>
                <p:nvPr/>
              </p:nvSpPr>
              <p:spPr bwMode="auto">
                <a:xfrm>
                  <a:off x="737" y="2389"/>
                  <a:ext cx="958" cy="336"/>
                </a:xfrm>
                <a:custGeom>
                  <a:avLst/>
                  <a:gdLst/>
                  <a:ahLst/>
                  <a:cxnLst>
                    <a:cxn ang="0">
                      <a:pos x="0" y="399"/>
                    </a:cxn>
                    <a:cxn ang="0">
                      <a:pos x="979" y="163"/>
                    </a:cxn>
                    <a:cxn ang="0">
                      <a:pos x="1959" y="0"/>
                    </a:cxn>
                  </a:cxnLst>
                  <a:rect l="0" t="0" r="r" b="b"/>
                  <a:pathLst>
                    <a:path w="1959" h="399">
                      <a:moveTo>
                        <a:pt x="0" y="399"/>
                      </a:moveTo>
                      <a:lnTo>
                        <a:pt x="979" y="163"/>
                      </a:lnTo>
                      <a:lnTo>
                        <a:pt x="1959" y="0"/>
                      </a:lnTo>
                    </a:path>
                  </a:pathLst>
                </a:custGeom>
                <a:solidFill>
                  <a:schemeClr val="accent1"/>
                </a:solidFill>
                <a:ln w="28575" cmpd="sng">
                  <a:solidFill>
                    <a:schemeClr val="accent1"/>
                  </a:solidFill>
                  <a:prstDash val="solid"/>
                  <a:round/>
                  <a:headEnd/>
                  <a:tailEnd/>
                </a:ln>
              </p:spPr>
              <p:txBody>
                <a:bodyPr/>
                <a:lstStyle/>
                <a:p>
                  <a:endParaRPr lang="nl-NL"/>
                </a:p>
              </p:txBody>
            </p:sp>
            <p:sp>
              <p:nvSpPr>
                <p:cNvPr id="1984532" name="Line 20"/>
                <p:cNvSpPr>
                  <a:spLocks noChangeShapeType="1"/>
                </p:cNvSpPr>
                <p:nvPr/>
              </p:nvSpPr>
              <p:spPr bwMode="auto">
                <a:xfrm flipV="1">
                  <a:off x="737" y="2711"/>
                  <a:ext cx="0" cy="14"/>
                </a:xfrm>
                <a:prstGeom prst="line">
                  <a:avLst/>
                </a:prstGeom>
                <a:noFill/>
                <a:ln w="12700">
                  <a:solidFill>
                    <a:schemeClr val="bg1"/>
                  </a:solidFill>
                  <a:round/>
                  <a:headEnd/>
                  <a:tailEnd/>
                </a:ln>
              </p:spPr>
              <p:txBody>
                <a:bodyPr/>
                <a:lstStyle/>
                <a:p>
                  <a:endParaRPr lang="nl-NL"/>
                </a:p>
              </p:txBody>
            </p:sp>
            <p:sp>
              <p:nvSpPr>
                <p:cNvPr id="1984533" name="Line 21"/>
                <p:cNvSpPr>
                  <a:spLocks noChangeShapeType="1"/>
                </p:cNvSpPr>
                <p:nvPr/>
              </p:nvSpPr>
              <p:spPr bwMode="auto">
                <a:xfrm>
                  <a:off x="724" y="2711"/>
                  <a:ext cx="25" cy="2"/>
                </a:xfrm>
                <a:prstGeom prst="line">
                  <a:avLst/>
                </a:prstGeom>
                <a:noFill/>
                <a:ln w="12700">
                  <a:solidFill>
                    <a:schemeClr val="bg1"/>
                  </a:solidFill>
                  <a:round/>
                  <a:headEnd/>
                  <a:tailEnd/>
                </a:ln>
              </p:spPr>
              <p:txBody>
                <a:bodyPr/>
                <a:lstStyle/>
                <a:p>
                  <a:endParaRPr lang="nl-NL"/>
                </a:p>
              </p:txBody>
            </p:sp>
            <p:sp>
              <p:nvSpPr>
                <p:cNvPr id="1984534" name="Line 22"/>
                <p:cNvSpPr>
                  <a:spLocks noChangeShapeType="1"/>
                </p:cNvSpPr>
                <p:nvPr/>
              </p:nvSpPr>
              <p:spPr bwMode="auto">
                <a:xfrm flipV="1">
                  <a:off x="1216" y="2491"/>
                  <a:ext cx="0" cy="36"/>
                </a:xfrm>
                <a:prstGeom prst="line">
                  <a:avLst/>
                </a:prstGeom>
                <a:noFill/>
                <a:ln w="12700">
                  <a:solidFill>
                    <a:schemeClr val="bg1"/>
                  </a:solidFill>
                  <a:round/>
                  <a:headEnd/>
                  <a:tailEnd/>
                </a:ln>
              </p:spPr>
              <p:txBody>
                <a:bodyPr/>
                <a:lstStyle/>
                <a:p>
                  <a:endParaRPr lang="nl-NL"/>
                </a:p>
              </p:txBody>
            </p:sp>
            <p:sp>
              <p:nvSpPr>
                <p:cNvPr id="1984535" name="Line 23"/>
                <p:cNvSpPr>
                  <a:spLocks noChangeShapeType="1"/>
                </p:cNvSpPr>
                <p:nvPr/>
              </p:nvSpPr>
              <p:spPr bwMode="auto">
                <a:xfrm>
                  <a:off x="1202" y="2491"/>
                  <a:ext cx="26" cy="0"/>
                </a:xfrm>
                <a:prstGeom prst="line">
                  <a:avLst/>
                </a:prstGeom>
                <a:noFill/>
                <a:ln w="12700">
                  <a:solidFill>
                    <a:schemeClr val="accent1"/>
                  </a:solidFill>
                  <a:round/>
                  <a:headEnd/>
                  <a:tailEnd/>
                </a:ln>
              </p:spPr>
              <p:txBody>
                <a:bodyPr/>
                <a:lstStyle/>
                <a:p>
                  <a:endParaRPr lang="nl-NL"/>
                </a:p>
              </p:txBody>
            </p:sp>
            <p:sp>
              <p:nvSpPr>
                <p:cNvPr id="1984536" name="Line 24"/>
                <p:cNvSpPr>
                  <a:spLocks noChangeShapeType="1"/>
                </p:cNvSpPr>
                <p:nvPr/>
              </p:nvSpPr>
              <p:spPr bwMode="auto">
                <a:xfrm flipV="1">
                  <a:off x="1695" y="2276"/>
                  <a:ext cx="0" cy="113"/>
                </a:xfrm>
                <a:prstGeom prst="line">
                  <a:avLst/>
                </a:prstGeom>
                <a:noFill/>
                <a:ln w="12700">
                  <a:solidFill>
                    <a:schemeClr val="accent1"/>
                  </a:solidFill>
                  <a:round/>
                  <a:headEnd/>
                  <a:tailEnd/>
                </a:ln>
              </p:spPr>
              <p:txBody>
                <a:bodyPr/>
                <a:lstStyle/>
                <a:p>
                  <a:endParaRPr lang="nl-NL"/>
                </a:p>
              </p:txBody>
            </p:sp>
            <p:sp>
              <p:nvSpPr>
                <p:cNvPr id="1984537" name="Line 25"/>
                <p:cNvSpPr>
                  <a:spLocks noChangeShapeType="1"/>
                </p:cNvSpPr>
                <p:nvPr/>
              </p:nvSpPr>
              <p:spPr bwMode="auto">
                <a:xfrm>
                  <a:off x="1683" y="2276"/>
                  <a:ext cx="25" cy="0"/>
                </a:xfrm>
                <a:prstGeom prst="line">
                  <a:avLst/>
                </a:prstGeom>
                <a:noFill/>
                <a:ln w="12700">
                  <a:solidFill>
                    <a:schemeClr val="accent1"/>
                  </a:solidFill>
                  <a:round/>
                  <a:headEnd/>
                  <a:tailEnd/>
                </a:ln>
              </p:spPr>
              <p:txBody>
                <a:bodyPr/>
                <a:lstStyle/>
                <a:p>
                  <a:endParaRPr lang="nl-NL"/>
                </a:p>
              </p:txBody>
            </p:sp>
            <p:sp>
              <p:nvSpPr>
                <p:cNvPr id="1984538" name="Line 26"/>
                <p:cNvSpPr>
                  <a:spLocks noChangeShapeType="1"/>
                </p:cNvSpPr>
                <p:nvPr/>
              </p:nvSpPr>
              <p:spPr bwMode="auto">
                <a:xfrm>
                  <a:off x="737" y="2725"/>
                  <a:ext cx="0" cy="17"/>
                </a:xfrm>
                <a:prstGeom prst="line">
                  <a:avLst/>
                </a:prstGeom>
                <a:noFill/>
                <a:ln w="12700">
                  <a:solidFill>
                    <a:schemeClr val="bg1"/>
                  </a:solidFill>
                  <a:round/>
                  <a:headEnd/>
                  <a:tailEnd/>
                </a:ln>
              </p:spPr>
              <p:txBody>
                <a:bodyPr/>
                <a:lstStyle/>
                <a:p>
                  <a:endParaRPr lang="nl-NL"/>
                </a:p>
              </p:txBody>
            </p:sp>
            <p:sp>
              <p:nvSpPr>
                <p:cNvPr id="1984539" name="Line 27"/>
                <p:cNvSpPr>
                  <a:spLocks noChangeShapeType="1"/>
                </p:cNvSpPr>
                <p:nvPr/>
              </p:nvSpPr>
              <p:spPr bwMode="auto">
                <a:xfrm>
                  <a:off x="724" y="2742"/>
                  <a:ext cx="25" cy="1"/>
                </a:xfrm>
                <a:prstGeom prst="line">
                  <a:avLst/>
                </a:prstGeom>
                <a:noFill/>
                <a:ln w="12700">
                  <a:solidFill>
                    <a:schemeClr val="bg1"/>
                  </a:solidFill>
                  <a:round/>
                  <a:headEnd/>
                  <a:tailEnd/>
                </a:ln>
              </p:spPr>
              <p:txBody>
                <a:bodyPr/>
                <a:lstStyle/>
                <a:p>
                  <a:endParaRPr lang="nl-NL"/>
                </a:p>
              </p:txBody>
            </p:sp>
            <p:sp>
              <p:nvSpPr>
                <p:cNvPr id="1984540" name="Line 28"/>
                <p:cNvSpPr>
                  <a:spLocks noChangeShapeType="1"/>
                </p:cNvSpPr>
                <p:nvPr/>
              </p:nvSpPr>
              <p:spPr bwMode="auto">
                <a:xfrm>
                  <a:off x="1216" y="2527"/>
                  <a:ext cx="0" cy="34"/>
                </a:xfrm>
                <a:prstGeom prst="line">
                  <a:avLst/>
                </a:prstGeom>
                <a:noFill/>
                <a:ln w="12700">
                  <a:solidFill>
                    <a:schemeClr val="bg1"/>
                  </a:solidFill>
                  <a:round/>
                  <a:headEnd/>
                  <a:tailEnd/>
                </a:ln>
              </p:spPr>
              <p:txBody>
                <a:bodyPr/>
                <a:lstStyle/>
                <a:p>
                  <a:endParaRPr lang="nl-NL"/>
                </a:p>
              </p:txBody>
            </p:sp>
            <p:sp>
              <p:nvSpPr>
                <p:cNvPr id="1984541" name="Line 29"/>
                <p:cNvSpPr>
                  <a:spLocks noChangeShapeType="1"/>
                </p:cNvSpPr>
                <p:nvPr/>
              </p:nvSpPr>
              <p:spPr bwMode="auto">
                <a:xfrm>
                  <a:off x="1202" y="2561"/>
                  <a:ext cx="26" cy="2"/>
                </a:xfrm>
                <a:prstGeom prst="line">
                  <a:avLst/>
                </a:prstGeom>
                <a:noFill/>
                <a:ln w="12700">
                  <a:solidFill>
                    <a:schemeClr val="bg1"/>
                  </a:solidFill>
                  <a:round/>
                  <a:headEnd/>
                  <a:tailEnd/>
                </a:ln>
              </p:spPr>
              <p:txBody>
                <a:bodyPr/>
                <a:lstStyle/>
                <a:p>
                  <a:endParaRPr lang="nl-NL"/>
                </a:p>
              </p:txBody>
            </p:sp>
            <p:sp>
              <p:nvSpPr>
                <p:cNvPr id="1984542" name="Line 30"/>
                <p:cNvSpPr>
                  <a:spLocks noChangeShapeType="1"/>
                </p:cNvSpPr>
                <p:nvPr/>
              </p:nvSpPr>
              <p:spPr bwMode="auto">
                <a:xfrm>
                  <a:off x="1695" y="2389"/>
                  <a:ext cx="0" cy="110"/>
                </a:xfrm>
                <a:prstGeom prst="line">
                  <a:avLst/>
                </a:prstGeom>
                <a:noFill/>
                <a:ln w="12700">
                  <a:solidFill>
                    <a:schemeClr val="accent1"/>
                  </a:solidFill>
                  <a:round/>
                  <a:headEnd/>
                  <a:tailEnd/>
                </a:ln>
              </p:spPr>
              <p:txBody>
                <a:bodyPr/>
                <a:lstStyle/>
                <a:p>
                  <a:endParaRPr lang="nl-NL"/>
                </a:p>
              </p:txBody>
            </p:sp>
            <p:sp>
              <p:nvSpPr>
                <p:cNvPr id="1984543" name="Line 31"/>
                <p:cNvSpPr>
                  <a:spLocks noChangeShapeType="1"/>
                </p:cNvSpPr>
                <p:nvPr/>
              </p:nvSpPr>
              <p:spPr bwMode="auto">
                <a:xfrm>
                  <a:off x="1683" y="2499"/>
                  <a:ext cx="25" cy="1"/>
                </a:xfrm>
                <a:prstGeom prst="line">
                  <a:avLst/>
                </a:prstGeom>
                <a:noFill/>
                <a:ln w="12700">
                  <a:solidFill>
                    <a:schemeClr val="accent1"/>
                  </a:solidFill>
                  <a:round/>
                  <a:headEnd/>
                  <a:tailEnd/>
                </a:ln>
              </p:spPr>
              <p:txBody>
                <a:bodyPr/>
                <a:lstStyle/>
                <a:p>
                  <a:endParaRPr lang="nl-NL"/>
                </a:p>
              </p:txBody>
            </p:sp>
            <p:sp>
              <p:nvSpPr>
                <p:cNvPr id="1984544" name="Freeform 32"/>
                <p:cNvSpPr>
                  <a:spLocks/>
                </p:cNvSpPr>
                <p:nvPr/>
              </p:nvSpPr>
              <p:spPr bwMode="auto">
                <a:xfrm>
                  <a:off x="737" y="1796"/>
                  <a:ext cx="958" cy="695"/>
                </a:xfrm>
                <a:custGeom>
                  <a:avLst/>
                  <a:gdLst/>
                  <a:ahLst/>
                  <a:cxnLst>
                    <a:cxn ang="0">
                      <a:pos x="0" y="818"/>
                    </a:cxn>
                    <a:cxn ang="0">
                      <a:pos x="979" y="346"/>
                    </a:cxn>
                    <a:cxn ang="0">
                      <a:pos x="1959" y="0"/>
                    </a:cxn>
                  </a:cxnLst>
                  <a:rect l="0" t="0" r="r" b="b"/>
                  <a:pathLst>
                    <a:path w="1959" h="818">
                      <a:moveTo>
                        <a:pt x="0" y="818"/>
                      </a:moveTo>
                      <a:lnTo>
                        <a:pt x="979" y="346"/>
                      </a:lnTo>
                      <a:lnTo>
                        <a:pt x="1959" y="0"/>
                      </a:lnTo>
                    </a:path>
                  </a:pathLst>
                </a:custGeom>
                <a:noFill/>
                <a:ln w="28575" cmpd="sng">
                  <a:solidFill>
                    <a:srgbClr val="FB37EF"/>
                  </a:solidFill>
                  <a:prstDash val="solid"/>
                  <a:round/>
                  <a:headEnd/>
                  <a:tailEnd/>
                </a:ln>
              </p:spPr>
              <p:txBody>
                <a:bodyPr/>
                <a:lstStyle/>
                <a:p>
                  <a:endParaRPr lang="nl-NL"/>
                </a:p>
              </p:txBody>
            </p:sp>
            <p:sp>
              <p:nvSpPr>
                <p:cNvPr id="1984545" name="Line 33"/>
                <p:cNvSpPr>
                  <a:spLocks noChangeShapeType="1"/>
                </p:cNvSpPr>
                <p:nvPr/>
              </p:nvSpPr>
              <p:spPr bwMode="auto">
                <a:xfrm flipV="1">
                  <a:off x="737" y="2441"/>
                  <a:ext cx="0" cy="50"/>
                </a:xfrm>
                <a:prstGeom prst="line">
                  <a:avLst/>
                </a:prstGeom>
                <a:noFill/>
                <a:ln w="12700">
                  <a:solidFill>
                    <a:srgbClr val="FB37EF"/>
                  </a:solidFill>
                  <a:round/>
                  <a:headEnd/>
                  <a:tailEnd/>
                </a:ln>
              </p:spPr>
              <p:txBody>
                <a:bodyPr/>
                <a:lstStyle/>
                <a:p>
                  <a:endParaRPr lang="nl-NL"/>
                </a:p>
              </p:txBody>
            </p:sp>
            <p:sp>
              <p:nvSpPr>
                <p:cNvPr id="1984546" name="Line 34"/>
                <p:cNvSpPr>
                  <a:spLocks noChangeShapeType="1"/>
                </p:cNvSpPr>
                <p:nvPr/>
              </p:nvSpPr>
              <p:spPr bwMode="auto">
                <a:xfrm>
                  <a:off x="724" y="2441"/>
                  <a:ext cx="25" cy="2"/>
                </a:xfrm>
                <a:prstGeom prst="line">
                  <a:avLst/>
                </a:prstGeom>
                <a:noFill/>
                <a:ln w="12700">
                  <a:solidFill>
                    <a:srgbClr val="FB37EF"/>
                  </a:solidFill>
                  <a:round/>
                  <a:headEnd/>
                  <a:tailEnd/>
                </a:ln>
              </p:spPr>
              <p:txBody>
                <a:bodyPr/>
                <a:lstStyle/>
                <a:p>
                  <a:endParaRPr lang="nl-NL"/>
                </a:p>
              </p:txBody>
            </p:sp>
            <p:sp>
              <p:nvSpPr>
                <p:cNvPr id="1984547" name="Line 35"/>
                <p:cNvSpPr>
                  <a:spLocks noChangeShapeType="1"/>
                </p:cNvSpPr>
                <p:nvPr/>
              </p:nvSpPr>
              <p:spPr bwMode="auto">
                <a:xfrm flipV="1">
                  <a:off x="1216" y="1943"/>
                  <a:ext cx="0" cy="147"/>
                </a:xfrm>
                <a:prstGeom prst="line">
                  <a:avLst/>
                </a:prstGeom>
                <a:noFill/>
                <a:ln w="12700">
                  <a:solidFill>
                    <a:srgbClr val="FB37EF"/>
                  </a:solidFill>
                  <a:round/>
                  <a:headEnd/>
                  <a:tailEnd/>
                </a:ln>
              </p:spPr>
              <p:txBody>
                <a:bodyPr/>
                <a:lstStyle/>
                <a:p>
                  <a:endParaRPr lang="nl-NL"/>
                </a:p>
              </p:txBody>
            </p:sp>
            <p:sp>
              <p:nvSpPr>
                <p:cNvPr id="1984548" name="Line 36"/>
                <p:cNvSpPr>
                  <a:spLocks noChangeShapeType="1"/>
                </p:cNvSpPr>
                <p:nvPr/>
              </p:nvSpPr>
              <p:spPr bwMode="auto">
                <a:xfrm>
                  <a:off x="1202" y="1943"/>
                  <a:ext cx="26" cy="0"/>
                </a:xfrm>
                <a:prstGeom prst="line">
                  <a:avLst/>
                </a:prstGeom>
                <a:noFill/>
                <a:ln w="12700">
                  <a:solidFill>
                    <a:srgbClr val="FB37EF"/>
                  </a:solidFill>
                  <a:round/>
                  <a:headEnd/>
                  <a:tailEnd/>
                </a:ln>
              </p:spPr>
              <p:txBody>
                <a:bodyPr/>
                <a:lstStyle/>
                <a:p>
                  <a:endParaRPr lang="nl-NL"/>
                </a:p>
              </p:txBody>
            </p:sp>
            <p:sp>
              <p:nvSpPr>
                <p:cNvPr id="1984549" name="Line 37"/>
                <p:cNvSpPr>
                  <a:spLocks noChangeShapeType="1"/>
                </p:cNvSpPr>
                <p:nvPr/>
              </p:nvSpPr>
              <p:spPr bwMode="auto">
                <a:xfrm flipV="1">
                  <a:off x="1695" y="1749"/>
                  <a:ext cx="0" cy="47"/>
                </a:xfrm>
                <a:prstGeom prst="line">
                  <a:avLst/>
                </a:prstGeom>
                <a:noFill/>
                <a:ln w="12700">
                  <a:solidFill>
                    <a:srgbClr val="FB37EF"/>
                  </a:solidFill>
                  <a:round/>
                  <a:headEnd/>
                  <a:tailEnd/>
                </a:ln>
              </p:spPr>
              <p:txBody>
                <a:bodyPr/>
                <a:lstStyle/>
                <a:p>
                  <a:endParaRPr lang="nl-NL"/>
                </a:p>
              </p:txBody>
            </p:sp>
            <p:sp>
              <p:nvSpPr>
                <p:cNvPr id="1984550" name="Line 38"/>
                <p:cNvSpPr>
                  <a:spLocks noChangeShapeType="1"/>
                </p:cNvSpPr>
                <p:nvPr/>
              </p:nvSpPr>
              <p:spPr bwMode="auto">
                <a:xfrm>
                  <a:off x="1683" y="1749"/>
                  <a:ext cx="25" cy="0"/>
                </a:xfrm>
                <a:prstGeom prst="line">
                  <a:avLst/>
                </a:prstGeom>
                <a:noFill/>
                <a:ln w="12700">
                  <a:solidFill>
                    <a:srgbClr val="FB37EF"/>
                  </a:solidFill>
                  <a:round/>
                  <a:headEnd/>
                  <a:tailEnd/>
                </a:ln>
              </p:spPr>
              <p:txBody>
                <a:bodyPr/>
                <a:lstStyle/>
                <a:p>
                  <a:endParaRPr lang="nl-NL"/>
                </a:p>
              </p:txBody>
            </p:sp>
            <p:sp>
              <p:nvSpPr>
                <p:cNvPr id="1984551" name="Line 39"/>
                <p:cNvSpPr>
                  <a:spLocks noChangeShapeType="1"/>
                </p:cNvSpPr>
                <p:nvPr/>
              </p:nvSpPr>
              <p:spPr bwMode="auto">
                <a:xfrm>
                  <a:off x="737" y="2491"/>
                  <a:ext cx="0" cy="47"/>
                </a:xfrm>
                <a:prstGeom prst="line">
                  <a:avLst/>
                </a:prstGeom>
                <a:noFill/>
                <a:ln w="12700">
                  <a:solidFill>
                    <a:srgbClr val="FB37EF"/>
                  </a:solidFill>
                  <a:round/>
                  <a:headEnd/>
                  <a:tailEnd/>
                </a:ln>
              </p:spPr>
              <p:txBody>
                <a:bodyPr/>
                <a:lstStyle/>
                <a:p>
                  <a:endParaRPr lang="nl-NL"/>
                </a:p>
              </p:txBody>
            </p:sp>
            <p:sp>
              <p:nvSpPr>
                <p:cNvPr id="1984552" name="Line 40"/>
                <p:cNvSpPr>
                  <a:spLocks noChangeShapeType="1"/>
                </p:cNvSpPr>
                <p:nvPr/>
              </p:nvSpPr>
              <p:spPr bwMode="auto">
                <a:xfrm>
                  <a:off x="724" y="2538"/>
                  <a:ext cx="25" cy="0"/>
                </a:xfrm>
                <a:prstGeom prst="line">
                  <a:avLst/>
                </a:prstGeom>
                <a:noFill/>
                <a:ln w="12700">
                  <a:solidFill>
                    <a:srgbClr val="FB37EF"/>
                  </a:solidFill>
                  <a:round/>
                  <a:headEnd/>
                  <a:tailEnd/>
                </a:ln>
              </p:spPr>
              <p:txBody>
                <a:bodyPr/>
                <a:lstStyle/>
                <a:p>
                  <a:endParaRPr lang="nl-NL"/>
                </a:p>
              </p:txBody>
            </p:sp>
            <p:sp>
              <p:nvSpPr>
                <p:cNvPr id="1984553" name="Line 41"/>
                <p:cNvSpPr>
                  <a:spLocks noChangeShapeType="1"/>
                </p:cNvSpPr>
                <p:nvPr/>
              </p:nvSpPr>
              <p:spPr bwMode="auto">
                <a:xfrm>
                  <a:off x="1216" y="2090"/>
                  <a:ext cx="0" cy="147"/>
                </a:xfrm>
                <a:prstGeom prst="line">
                  <a:avLst/>
                </a:prstGeom>
                <a:noFill/>
                <a:ln w="12700">
                  <a:solidFill>
                    <a:srgbClr val="FB37EF"/>
                  </a:solidFill>
                  <a:round/>
                  <a:headEnd/>
                  <a:tailEnd/>
                </a:ln>
              </p:spPr>
              <p:txBody>
                <a:bodyPr/>
                <a:lstStyle/>
                <a:p>
                  <a:endParaRPr lang="nl-NL"/>
                </a:p>
              </p:txBody>
            </p:sp>
            <p:sp>
              <p:nvSpPr>
                <p:cNvPr id="1984554" name="Line 42"/>
                <p:cNvSpPr>
                  <a:spLocks noChangeShapeType="1"/>
                </p:cNvSpPr>
                <p:nvPr/>
              </p:nvSpPr>
              <p:spPr bwMode="auto">
                <a:xfrm>
                  <a:off x="1202" y="2237"/>
                  <a:ext cx="26" cy="0"/>
                </a:xfrm>
                <a:prstGeom prst="line">
                  <a:avLst/>
                </a:prstGeom>
                <a:noFill/>
                <a:ln w="12700">
                  <a:solidFill>
                    <a:srgbClr val="FB37EF"/>
                  </a:solidFill>
                  <a:round/>
                  <a:headEnd/>
                  <a:tailEnd/>
                </a:ln>
              </p:spPr>
              <p:txBody>
                <a:bodyPr/>
                <a:lstStyle/>
                <a:p>
                  <a:endParaRPr lang="nl-NL"/>
                </a:p>
              </p:txBody>
            </p:sp>
            <p:sp>
              <p:nvSpPr>
                <p:cNvPr id="1984555" name="Line 43"/>
                <p:cNvSpPr>
                  <a:spLocks noChangeShapeType="1"/>
                </p:cNvSpPr>
                <p:nvPr/>
              </p:nvSpPr>
              <p:spPr bwMode="auto">
                <a:xfrm>
                  <a:off x="1695" y="1796"/>
                  <a:ext cx="0" cy="52"/>
                </a:xfrm>
                <a:prstGeom prst="line">
                  <a:avLst/>
                </a:prstGeom>
                <a:noFill/>
                <a:ln w="12700">
                  <a:solidFill>
                    <a:srgbClr val="FB37EF"/>
                  </a:solidFill>
                  <a:round/>
                  <a:headEnd/>
                  <a:tailEnd/>
                </a:ln>
              </p:spPr>
              <p:txBody>
                <a:bodyPr/>
                <a:lstStyle/>
                <a:p>
                  <a:endParaRPr lang="nl-NL"/>
                </a:p>
              </p:txBody>
            </p:sp>
            <p:sp>
              <p:nvSpPr>
                <p:cNvPr id="1984556" name="Line 44"/>
                <p:cNvSpPr>
                  <a:spLocks noChangeShapeType="1"/>
                </p:cNvSpPr>
                <p:nvPr/>
              </p:nvSpPr>
              <p:spPr bwMode="auto">
                <a:xfrm>
                  <a:off x="1683" y="1848"/>
                  <a:ext cx="25" cy="3"/>
                </a:xfrm>
                <a:prstGeom prst="line">
                  <a:avLst/>
                </a:prstGeom>
                <a:noFill/>
                <a:ln w="12700">
                  <a:solidFill>
                    <a:srgbClr val="FB37EF"/>
                  </a:solidFill>
                  <a:round/>
                  <a:headEnd/>
                  <a:tailEnd/>
                </a:ln>
              </p:spPr>
              <p:txBody>
                <a:bodyPr/>
                <a:lstStyle/>
                <a:p>
                  <a:endParaRPr lang="nl-NL"/>
                </a:p>
              </p:txBody>
            </p:sp>
            <p:sp>
              <p:nvSpPr>
                <p:cNvPr id="1984557" name="Oval 45"/>
                <p:cNvSpPr>
                  <a:spLocks noChangeArrowheads="1"/>
                </p:cNvSpPr>
                <p:nvPr/>
              </p:nvSpPr>
              <p:spPr bwMode="auto">
                <a:xfrm>
                  <a:off x="726" y="2710"/>
                  <a:ext cx="23" cy="39"/>
                </a:xfrm>
                <a:prstGeom prst="ellipse">
                  <a:avLst/>
                </a:prstGeom>
                <a:solidFill>
                  <a:srgbClr val="FFFFFF"/>
                </a:solidFill>
                <a:ln w="9525">
                  <a:solidFill>
                    <a:schemeClr val="bg1"/>
                  </a:solidFill>
                  <a:round/>
                  <a:headEnd/>
                  <a:tailEnd/>
                </a:ln>
              </p:spPr>
              <p:txBody>
                <a:bodyPr/>
                <a:lstStyle/>
                <a:p>
                  <a:endParaRPr lang="nl-NL"/>
                </a:p>
              </p:txBody>
            </p:sp>
            <p:sp>
              <p:nvSpPr>
                <p:cNvPr id="1984558" name="Oval 46"/>
                <p:cNvSpPr>
                  <a:spLocks noChangeArrowheads="1"/>
                </p:cNvSpPr>
                <p:nvPr/>
              </p:nvSpPr>
              <p:spPr bwMode="auto">
                <a:xfrm>
                  <a:off x="726" y="2708"/>
                  <a:ext cx="25" cy="43"/>
                </a:xfrm>
                <a:prstGeom prst="ellipse">
                  <a:avLst/>
                </a:prstGeom>
                <a:solidFill>
                  <a:schemeClr val="accent1"/>
                </a:solidFill>
                <a:ln w="38100">
                  <a:solidFill>
                    <a:schemeClr val="accent1"/>
                  </a:solidFill>
                  <a:round/>
                  <a:headEnd/>
                  <a:tailEnd/>
                </a:ln>
              </p:spPr>
              <p:txBody>
                <a:bodyPr/>
                <a:lstStyle/>
                <a:p>
                  <a:endParaRPr lang="nl-NL"/>
                </a:p>
              </p:txBody>
            </p:sp>
            <p:sp>
              <p:nvSpPr>
                <p:cNvPr id="1984559" name="Oval 47"/>
                <p:cNvSpPr>
                  <a:spLocks noChangeArrowheads="1"/>
                </p:cNvSpPr>
                <p:nvPr/>
              </p:nvSpPr>
              <p:spPr bwMode="auto">
                <a:xfrm>
                  <a:off x="1206" y="2510"/>
                  <a:ext cx="22" cy="39"/>
                </a:xfrm>
                <a:prstGeom prst="ellipse">
                  <a:avLst/>
                </a:prstGeom>
                <a:solidFill>
                  <a:srgbClr val="FFFFFF"/>
                </a:solidFill>
                <a:ln w="9525">
                  <a:solidFill>
                    <a:schemeClr val="bg1"/>
                  </a:solidFill>
                  <a:round/>
                  <a:headEnd/>
                  <a:tailEnd/>
                </a:ln>
              </p:spPr>
              <p:txBody>
                <a:bodyPr/>
                <a:lstStyle/>
                <a:p>
                  <a:endParaRPr lang="nl-NL"/>
                </a:p>
              </p:txBody>
            </p:sp>
            <p:sp>
              <p:nvSpPr>
                <p:cNvPr id="1984560" name="Oval 48"/>
                <p:cNvSpPr>
                  <a:spLocks noChangeArrowheads="1"/>
                </p:cNvSpPr>
                <p:nvPr/>
              </p:nvSpPr>
              <p:spPr bwMode="auto">
                <a:xfrm>
                  <a:off x="1205" y="2509"/>
                  <a:ext cx="24" cy="41"/>
                </a:xfrm>
                <a:prstGeom prst="ellipse">
                  <a:avLst/>
                </a:prstGeom>
                <a:solidFill>
                  <a:schemeClr val="accent1"/>
                </a:solidFill>
                <a:ln w="38100">
                  <a:solidFill>
                    <a:schemeClr val="accent1"/>
                  </a:solidFill>
                  <a:round/>
                  <a:headEnd/>
                  <a:tailEnd/>
                </a:ln>
              </p:spPr>
              <p:txBody>
                <a:bodyPr/>
                <a:lstStyle/>
                <a:p>
                  <a:pPr eaLnBrk="1" hangingPunct="1"/>
                  <a:endParaRPr lang="nl-NL" sz="1800"/>
                </a:p>
              </p:txBody>
            </p:sp>
            <p:sp>
              <p:nvSpPr>
                <p:cNvPr id="1984561" name="Oval 49"/>
                <p:cNvSpPr>
                  <a:spLocks noChangeArrowheads="1"/>
                </p:cNvSpPr>
                <p:nvPr/>
              </p:nvSpPr>
              <p:spPr bwMode="auto">
                <a:xfrm>
                  <a:off x="1686" y="2372"/>
                  <a:ext cx="22" cy="40"/>
                </a:xfrm>
                <a:prstGeom prst="ellipse">
                  <a:avLst/>
                </a:prstGeom>
                <a:solidFill>
                  <a:srgbClr val="FFFFFF"/>
                </a:solidFill>
                <a:ln w="9525">
                  <a:solidFill>
                    <a:schemeClr val="bg1"/>
                  </a:solidFill>
                  <a:round/>
                  <a:headEnd/>
                  <a:tailEnd/>
                </a:ln>
              </p:spPr>
              <p:txBody>
                <a:bodyPr/>
                <a:lstStyle/>
                <a:p>
                  <a:endParaRPr lang="nl-NL"/>
                </a:p>
              </p:txBody>
            </p:sp>
            <p:sp>
              <p:nvSpPr>
                <p:cNvPr id="1984562" name="Oval 50"/>
                <p:cNvSpPr>
                  <a:spLocks noChangeArrowheads="1"/>
                </p:cNvSpPr>
                <p:nvPr/>
              </p:nvSpPr>
              <p:spPr bwMode="auto">
                <a:xfrm>
                  <a:off x="1685" y="2370"/>
                  <a:ext cx="24" cy="43"/>
                </a:xfrm>
                <a:prstGeom prst="ellipse">
                  <a:avLst/>
                </a:prstGeom>
                <a:solidFill>
                  <a:schemeClr val="accent1"/>
                </a:solidFill>
                <a:ln w="38100">
                  <a:solidFill>
                    <a:schemeClr val="accent1"/>
                  </a:solidFill>
                  <a:round/>
                  <a:headEnd/>
                  <a:tailEnd/>
                </a:ln>
              </p:spPr>
              <p:txBody>
                <a:bodyPr/>
                <a:lstStyle/>
                <a:p>
                  <a:endParaRPr lang="nl-NL"/>
                </a:p>
              </p:txBody>
            </p:sp>
            <p:sp>
              <p:nvSpPr>
                <p:cNvPr id="1984563" name="Rectangle 51"/>
                <p:cNvSpPr>
                  <a:spLocks noChangeArrowheads="1"/>
                </p:cNvSpPr>
                <p:nvPr/>
              </p:nvSpPr>
              <p:spPr bwMode="auto">
                <a:xfrm>
                  <a:off x="725" y="2471"/>
                  <a:ext cx="26" cy="43"/>
                </a:xfrm>
                <a:prstGeom prst="rect">
                  <a:avLst/>
                </a:prstGeom>
                <a:solidFill>
                  <a:srgbClr val="000000"/>
                </a:solidFill>
                <a:ln w="9525">
                  <a:solidFill>
                    <a:srgbClr val="FB37EF"/>
                  </a:solidFill>
                  <a:miter lim="800000"/>
                  <a:headEnd/>
                  <a:tailEnd/>
                </a:ln>
              </p:spPr>
              <p:txBody>
                <a:bodyPr/>
                <a:lstStyle/>
                <a:p>
                  <a:endParaRPr lang="nl-NL"/>
                </a:p>
              </p:txBody>
            </p:sp>
            <p:sp>
              <p:nvSpPr>
                <p:cNvPr id="1984564" name="Rectangle 52"/>
                <p:cNvSpPr>
                  <a:spLocks noChangeArrowheads="1"/>
                </p:cNvSpPr>
                <p:nvPr/>
              </p:nvSpPr>
              <p:spPr bwMode="auto">
                <a:xfrm>
                  <a:off x="724" y="2469"/>
                  <a:ext cx="27" cy="46"/>
                </a:xfrm>
                <a:prstGeom prst="rect">
                  <a:avLst/>
                </a:prstGeom>
                <a:solidFill>
                  <a:srgbClr val="FB37EF"/>
                </a:solidFill>
                <a:ln w="38100">
                  <a:solidFill>
                    <a:srgbClr val="FB37EF"/>
                  </a:solidFill>
                  <a:miter lim="800000"/>
                  <a:headEnd/>
                  <a:tailEnd/>
                </a:ln>
              </p:spPr>
              <p:txBody>
                <a:bodyPr/>
                <a:lstStyle/>
                <a:p>
                  <a:endParaRPr lang="nl-NL"/>
                </a:p>
              </p:txBody>
            </p:sp>
            <p:sp>
              <p:nvSpPr>
                <p:cNvPr id="1984565" name="Rectangle 53"/>
                <p:cNvSpPr>
                  <a:spLocks noChangeArrowheads="1"/>
                </p:cNvSpPr>
                <p:nvPr/>
              </p:nvSpPr>
              <p:spPr bwMode="auto">
                <a:xfrm>
                  <a:off x="1203" y="2071"/>
                  <a:ext cx="26" cy="43"/>
                </a:xfrm>
                <a:prstGeom prst="rect">
                  <a:avLst/>
                </a:prstGeom>
                <a:solidFill>
                  <a:srgbClr val="000000"/>
                </a:solidFill>
                <a:ln w="9525">
                  <a:solidFill>
                    <a:srgbClr val="FB37EF"/>
                  </a:solidFill>
                  <a:miter lim="800000"/>
                  <a:headEnd/>
                  <a:tailEnd/>
                </a:ln>
              </p:spPr>
              <p:txBody>
                <a:bodyPr/>
                <a:lstStyle/>
                <a:p>
                  <a:endParaRPr lang="nl-NL"/>
                </a:p>
              </p:txBody>
            </p:sp>
            <p:sp>
              <p:nvSpPr>
                <p:cNvPr id="1984566" name="Rectangle 54"/>
                <p:cNvSpPr>
                  <a:spLocks noChangeArrowheads="1"/>
                </p:cNvSpPr>
                <p:nvPr/>
              </p:nvSpPr>
              <p:spPr bwMode="auto">
                <a:xfrm>
                  <a:off x="1202" y="2068"/>
                  <a:ext cx="28" cy="49"/>
                </a:xfrm>
                <a:prstGeom prst="rect">
                  <a:avLst/>
                </a:prstGeom>
                <a:solidFill>
                  <a:srgbClr val="FB37EF"/>
                </a:solidFill>
                <a:ln w="38100">
                  <a:solidFill>
                    <a:srgbClr val="FB37EF"/>
                  </a:solidFill>
                  <a:miter lim="800000"/>
                  <a:headEnd/>
                  <a:tailEnd/>
                </a:ln>
              </p:spPr>
              <p:txBody>
                <a:bodyPr/>
                <a:lstStyle/>
                <a:p>
                  <a:endParaRPr lang="nl-NL"/>
                </a:p>
              </p:txBody>
            </p:sp>
            <p:sp>
              <p:nvSpPr>
                <p:cNvPr id="1984567" name="Rectangle 55"/>
                <p:cNvSpPr>
                  <a:spLocks noChangeArrowheads="1"/>
                </p:cNvSpPr>
                <p:nvPr/>
              </p:nvSpPr>
              <p:spPr bwMode="auto">
                <a:xfrm>
                  <a:off x="1684" y="1778"/>
                  <a:ext cx="25" cy="45"/>
                </a:xfrm>
                <a:prstGeom prst="rect">
                  <a:avLst/>
                </a:prstGeom>
                <a:solidFill>
                  <a:srgbClr val="000000"/>
                </a:solidFill>
                <a:ln w="9525">
                  <a:solidFill>
                    <a:srgbClr val="FB37EF"/>
                  </a:solidFill>
                  <a:miter lim="800000"/>
                  <a:headEnd/>
                  <a:tailEnd/>
                </a:ln>
              </p:spPr>
              <p:txBody>
                <a:bodyPr/>
                <a:lstStyle/>
                <a:p>
                  <a:endParaRPr lang="nl-NL"/>
                </a:p>
              </p:txBody>
            </p:sp>
            <p:sp>
              <p:nvSpPr>
                <p:cNvPr id="1984568" name="Rectangle 56"/>
                <p:cNvSpPr>
                  <a:spLocks noChangeArrowheads="1"/>
                </p:cNvSpPr>
                <p:nvPr/>
              </p:nvSpPr>
              <p:spPr bwMode="auto">
                <a:xfrm>
                  <a:off x="1683" y="1777"/>
                  <a:ext cx="28" cy="47"/>
                </a:xfrm>
                <a:prstGeom prst="rect">
                  <a:avLst/>
                </a:prstGeom>
                <a:solidFill>
                  <a:srgbClr val="FB37EF"/>
                </a:solidFill>
                <a:ln w="38100">
                  <a:solidFill>
                    <a:srgbClr val="FB37EF"/>
                  </a:solidFill>
                  <a:miter lim="800000"/>
                  <a:headEnd/>
                  <a:tailEnd/>
                </a:ln>
              </p:spPr>
              <p:txBody>
                <a:bodyPr/>
                <a:lstStyle/>
                <a:p>
                  <a:endParaRPr lang="nl-NL"/>
                </a:p>
              </p:txBody>
            </p:sp>
            <p:sp>
              <p:nvSpPr>
                <p:cNvPr id="1984569" name="Rectangle 57"/>
                <p:cNvSpPr>
                  <a:spLocks noChangeArrowheads="1"/>
                </p:cNvSpPr>
                <p:nvPr/>
              </p:nvSpPr>
              <p:spPr bwMode="auto">
                <a:xfrm>
                  <a:off x="400" y="2982"/>
                  <a:ext cx="62"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0</a:t>
                  </a:r>
                  <a:endParaRPr lang="fr-FR" sz="1400">
                    <a:solidFill>
                      <a:schemeClr val="tx1"/>
                    </a:solidFill>
                    <a:ea typeface="ＭＳ Ｐゴシック" pitchFamily="34" charset="-128"/>
                  </a:endParaRPr>
                </a:p>
              </p:txBody>
            </p:sp>
            <p:sp>
              <p:nvSpPr>
                <p:cNvPr id="1984570" name="Rectangle 58"/>
                <p:cNvSpPr>
                  <a:spLocks noChangeArrowheads="1"/>
                </p:cNvSpPr>
                <p:nvPr/>
              </p:nvSpPr>
              <p:spPr bwMode="auto">
                <a:xfrm>
                  <a:off x="400" y="2583"/>
                  <a:ext cx="62"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5</a:t>
                  </a:r>
                  <a:endParaRPr lang="fr-FR" sz="1400">
                    <a:solidFill>
                      <a:schemeClr val="tx1"/>
                    </a:solidFill>
                    <a:ea typeface="ＭＳ Ｐゴシック" pitchFamily="34" charset="-128"/>
                  </a:endParaRPr>
                </a:p>
              </p:txBody>
            </p:sp>
            <p:sp>
              <p:nvSpPr>
                <p:cNvPr id="1984571" name="Rectangle 59"/>
                <p:cNvSpPr>
                  <a:spLocks noChangeArrowheads="1"/>
                </p:cNvSpPr>
                <p:nvPr/>
              </p:nvSpPr>
              <p:spPr bwMode="auto">
                <a:xfrm>
                  <a:off x="348" y="2186"/>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10</a:t>
                  </a:r>
                  <a:endParaRPr lang="fr-FR" sz="1400">
                    <a:solidFill>
                      <a:schemeClr val="tx1"/>
                    </a:solidFill>
                    <a:ea typeface="ＭＳ Ｐゴシック" pitchFamily="34" charset="-128"/>
                  </a:endParaRPr>
                </a:p>
              </p:txBody>
            </p:sp>
            <p:sp>
              <p:nvSpPr>
                <p:cNvPr id="1984572" name="Rectangle 60"/>
                <p:cNvSpPr>
                  <a:spLocks noChangeArrowheads="1"/>
                </p:cNvSpPr>
                <p:nvPr/>
              </p:nvSpPr>
              <p:spPr bwMode="auto">
                <a:xfrm>
                  <a:off x="348" y="1789"/>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15</a:t>
                  </a:r>
                  <a:endParaRPr lang="fr-FR" sz="1400">
                    <a:solidFill>
                      <a:schemeClr val="tx1"/>
                    </a:solidFill>
                    <a:ea typeface="ＭＳ Ｐゴシック" pitchFamily="34" charset="-128"/>
                  </a:endParaRPr>
                </a:p>
              </p:txBody>
            </p:sp>
            <p:sp>
              <p:nvSpPr>
                <p:cNvPr id="1984573" name="Rectangle 61"/>
                <p:cNvSpPr>
                  <a:spLocks noChangeArrowheads="1"/>
                </p:cNvSpPr>
                <p:nvPr/>
              </p:nvSpPr>
              <p:spPr bwMode="auto">
                <a:xfrm>
                  <a:off x="348" y="1392"/>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20</a:t>
                  </a:r>
                  <a:endParaRPr lang="fr-FR" sz="1400">
                    <a:solidFill>
                      <a:schemeClr val="tx1"/>
                    </a:solidFill>
                    <a:ea typeface="ＭＳ Ｐゴシック" pitchFamily="34" charset="-128"/>
                  </a:endParaRPr>
                </a:p>
              </p:txBody>
            </p:sp>
            <p:sp>
              <p:nvSpPr>
                <p:cNvPr id="1984574" name="Rectangle 62"/>
                <p:cNvSpPr>
                  <a:spLocks noChangeArrowheads="1"/>
                </p:cNvSpPr>
                <p:nvPr/>
              </p:nvSpPr>
              <p:spPr bwMode="auto">
                <a:xfrm>
                  <a:off x="709"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12</a:t>
                  </a:r>
                  <a:endParaRPr lang="fr-FR" sz="1400">
                    <a:solidFill>
                      <a:schemeClr val="tx1"/>
                    </a:solidFill>
                    <a:ea typeface="ＭＳ Ｐゴシック" pitchFamily="34" charset="-128"/>
                  </a:endParaRPr>
                </a:p>
              </p:txBody>
            </p:sp>
            <p:sp>
              <p:nvSpPr>
                <p:cNvPr id="1984575" name="Rectangle 63"/>
                <p:cNvSpPr>
                  <a:spLocks noChangeArrowheads="1"/>
                </p:cNvSpPr>
                <p:nvPr/>
              </p:nvSpPr>
              <p:spPr bwMode="auto">
                <a:xfrm>
                  <a:off x="1198"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36</a:t>
                  </a:r>
                  <a:endParaRPr lang="fr-FR" sz="1400">
                    <a:solidFill>
                      <a:schemeClr val="tx1"/>
                    </a:solidFill>
                    <a:ea typeface="ＭＳ Ｐゴシック" pitchFamily="34" charset="-128"/>
                  </a:endParaRPr>
                </a:p>
              </p:txBody>
            </p:sp>
            <p:sp>
              <p:nvSpPr>
                <p:cNvPr id="1984576" name="Rectangle 64"/>
                <p:cNvSpPr>
                  <a:spLocks noChangeArrowheads="1"/>
                </p:cNvSpPr>
                <p:nvPr/>
              </p:nvSpPr>
              <p:spPr bwMode="auto">
                <a:xfrm>
                  <a:off x="1695"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72</a:t>
                  </a:r>
                  <a:endParaRPr lang="fr-FR" sz="1400">
                    <a:solidFill>
                      <a:schemeClr val="tx1"/>
                    </a:solidFill>
                    <a:ea typeface="ＭＳ Ｐゴシック" pitchFamily="34" charset="-128"/>
                  </a:endParaRPr>
                </a:p>
              </p:txBody>
            </p:sp>
            <p:sp>
              <p:nvSpPr>
                <p:cNvPr id="1984577" name="Rectangle 65"/>
                <p:cNvSpPr>
                  <a:spLocks noChangeArrowheads="1"/>
                </p:cNvSpPr>
                <p:nvPr/>
              </p:nvSpPr>
              <p:spPr bwMode="auto">
                <a:xfrm>
                  <a:off x="474" y="3244"/>
                  <a:ext cx="1546" cy="247"/>
                </a:xfrm>
                <a:prstGeom prst="rect">
                  <a:avLst/>
                </a:prstGeom>
                <a:noFill/>
                <a:ln w="9525">
                  <a:noFill/>
                  <a:miter lim="800000"/>
                  <a:headEnd/>
                  <a:tailEnd/>
                </a:ln>
              </p:spPr>
              <p:txBody>
                <a:bodyPr lIns="0" tIns="0" rIns="0" bIns="0">
                  <a:spAutoFit/>
                </a:bodyPr>
                <a:lstStyle/>
                <a:p>
                  <a:pPr algn="ctr"/>
                  <a:r>
                    <a:rPr lang="en-US" sz="1400">
                      <a:solidFill>
                        <a:schemeClr val="tx1"/>
                      </a:solidFill>
                      <a:ea typeface="ＭＳ Ｐゴシック" pitchFamily="34" charset="-128"/>
                    </a:rPr>
                    <a:t>HDL cholesterol concentration (</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g/mL)</a:t>
                  </a:r>
                  <a:endParaRPr lang="fr-FR" sz="1400">
                    <a:solidFill>
                      <a:schemeClr val="tx1"/>
                    </a:solidFill>
                    <a:ea typeface="ＭＳ Ｐゴシック" pitchFamily="34" charset="-128"/>
                  </a:endParaRPr>
                </a:p>
              </p:txBody>
            </p:sp>
            <p:sp>
              <p:nvSpPr>
                <p:cNvPr id="1984578" name="Rectangle 66"/>
                <p:cNvSpPr>
                  <a:spLocks noChangeArrowheads="1"/>
                </p:cNvSpPr>
                <p:nvPr/>
              </p:nvSpPr>
              <p:spPr bwMode="auto">
                <a:xfrm rot="16200000">
                  <a:off x="-240" y="1921"/>
                  <a:ext cx="978" cy="402"/>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∆TC in media</a:t>
                  </a:r>
                </a:p>
                <a:p>
                  <a:pPr algn="ctr"/>
                  <a:r>
                    <a:rPr lang="en-US" sz="1400">
                      <a:solidFill>
                        <a:schemeClr val="tx1"/>
                      </a:solidFill>
                      <a:ea typeface="ＭＳ Ｐゴシック" pitchFamily="34" charset="-128"/>
                    </a:rPr>
                    <a:t>(</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g/mg cell protein) </a:t>
                  </a:r>
                  <a:endParaRPr lang="fr-FR" sz="1400">
                    <a:solidFill>
                      <a:schemeClr val="tx1"/>
                    </a:solidFill>
                    <a:ea typeface="ＭＳ Ｐゴシック" pitchFamily="34" charset="-128"/>
                  </a:endParaRPr>
                </a:p>
                <a:p>
                  <a:pPr algn="ctr"/>
                  <a:endParaRPr lang="fr-FR" sz="1400">
                    <a:solidFill>
                      <a:schemeClr val="tx1"/>
                    </a:solidFill>
                    <a:ea typeface="ＭＳ Ｐゴシック" pitchFamily="34" charset="-128"/>
                  </a:endParaRPr>
                </a:p>
              </p:txBody>
            </p:sp>
            <p:grpSp>
              <p:nvGrpSpPr>
                <p:cNvPr id="1984579" name="Group 67"/>
                <p:cNvGrpSpPr>
                  <a:grpSpLocks/>
                </p:cNvGrpSpPr>
                <p:nvPr/>
              </p:nvGrpSpPr>
              <p:grpSpPr bwMode="auto">
                <a:xfrm>
                  <a:off x="552" y="1452"/>
                  <a:ext cx="983" cy="252"/>
                  <a:chOff x="552" y="1452"/>
                  <a:chExt cx="983" cy="252"/>
                </a:xfrm>
              </p:grpSpPr>
              <p:sp>
                <p:nvSpPr>
                  <p:cNvPr id="1984580" name="Rectangle 68"/>
                  <p:cNvSpPr>
                    <a:spLocks noChangeArrowheads="1"/>
                  </p:cNvSpPr>
                  <p:nvPr/>
                </p:nvSpPr>
                <p:spPr bwMode="auto">
                  <a:xfrm>
                    <a:off x="641" y="1452"/>
                    <a:ext cx="894"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Before treatment</a:t>
                    </a:r>
                  </a:p>
                </p:txBody>
              </p:sp>
              <p:grpSp>
                <p:nvGrpSpPr>
                  <p:cNvPr id="1984581" name="Group 69"/>
                  <p:cNvGrpSpPr>
                    <a:grpSpLocks/>
                  </p:cNvGrpSpPr>
                  <p:nvPr/>
                </p:nvGrpSpPr>
                <p:grpSpPr bwMode="auto">
                  <a:xfrm>
                    <a:off x="552" y="1607"/>
                    <a:ext cx="60" cy="74"/>
                    <a:chOff x="1344" y="1768"/>
                    <a:chExt cx="62" cy="57"/>
                  </a:xfrm>
                </p:grpSpPr>
                <p:sp>
                  <p:nvSpPr>
                    <p:cNvPr id="1984582" name="Rectangle 70"/>
                    <p:cNvSpPr>
                      <a:spLocks noChangeArrowheads="1"/>
                    </p:cNvSpPr>
                    <p:nvPr/>
                  </p:nvSpPr>
                  <p:spPr bwMode="auto">
                    <a:xfrm>
                      <a:off x="1345" y="1769"/>
                      <a:ext cx="57" cy="54"/>
                    </a:xfrm>
                    <a:prstGeom prst="rect">
                      <a:avLst/>
                    </a:prstGeom>
                    <a:solidFill>
                      <a:srgbClr val="FB37EF"/>
                    </a:solidFill>
                    <a:ln w="9525">
                      <a:noFill/>
                      <a:miter lim="800000"/>
                      <a:headEnd/>
                      <a:tailEnd/>
                    </a:ln>
                  </p:spPr>
                  <p:txBody>
                    <a:bodyPr/>
                    <a:lstStyle/>
                    <a:p>
                      <a:endParaRPr lang="nl-NL"/>
                    </a:p>
                  </p:txBody>
                </p:sp>
                <p:sp>
                  <p:nvSpPr>
                    <p:cNvPr id="1984583" name="Rectangle 71"/>
                    <p:cNvSpPr>
                      <a:spLocks noChangeArrowheads="1"/>
                    </p:cNvSpPr>
                    <p:nvPr/>
                  </p:nvSpPr>
                  <p:spPr bwMode="auto">
                    <a:xfrm>
                      <a:off x="1344" y="1768"/>
                      <a:ext cx="62" cy="57"/>
                    </a:xfrm>
                    <a:prstGeom prst="rect">
                      <a:avLst/>
                    </a:prstGeom>
                    <a:solidFill>
                      <a:srgbClr val="FB37EF"/>
                    </a:solidFill>
                    <a:ln w="6350">
                      <a:solidFill>
                        <a:srgbClr val="000000"/>
                      </a:solidFill>
                      <a:miter lim="800000"/>
                      <a:headEnd/>
                      <a:tailEnd/>
                    </a:ln>
                  </p:spPr>
                  <p:txBody>
                    <a:bodyPr/>
                    <a:lstStyle/>
                    <a:p>
                      <a:endParaRPr lang="nl-NL"/>
                    </a:p>
                  </p:txBody>
                </p:sp>
              </p:grpSp>
              <p:sp>
                <p:nvSpPr>
                  <p:cNvPr id="1984584" name="Rectangle 72"/>
                  <p:cNvSpPr>
                    <a:spLocks noChangeArrowheads="1"/>
                  </p:cNvSpPr>
                  <p:nvPr/>
                </p:nvSpPr>
                <p:spPr bwMode="auto">
                  <a:xfrm>
                    <a:off x="657" y="1581"/>
                    <a:ext cx="801"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After treatment</a:t>
                    </a:r>
                  </a:p>
                </p:txBody>
              </p:sp>
              <p:sp>
                <p:nvSpPr>
                  <p:cNvPr id="1984585" name="Oval 73"/>
                  <p:cNvSpPr>
                    <a:spLocks noChangeArrowheads="1"/>
                  </p:cNvSpPr>
                  <p:nvPr/>
                </p:nvSpPr>
                <p:spPr bwMode="auto">
                  <a:xfrm>
                    <a:off x="557" y="1492"/>
                    <a:ext cx="56" cy="75"/>
                  </a:xfrm>
                  <a:prstGeom prst="ellipse">
                    <a:avLst/>
                  </a:prstGeom>
                  <a:solidFill>
                    <a:schemeClr val="accent1"/>
                  </a:solidFill>
                  <a:ln w="9525">
                    <a:solidFill>
                      <a:schemeClr val="tx1"/>
                    </a:solidFill>
                    <a:round/>
                    <a:headEnd/>
                    <a:tailEnd/>
                  </a:ln>
                </p:spPr>
                <p:txBody>
                  <a:bodyPr wrap="none" anchor="ctr"/>
                  <a:lstStyle/>
                  <a:p>
                    <a:endParaRPr lang="nl-NL"/>
                  </a:p>
                </p:txBody>
              </p:sp>
            </p:grpSp>
            <p:sp>
              <p:nvSpPr>
                <p:cNvPr id="1984586" name="Rectangle 74"/>
                <p:cNvSpPr>
                  <a:spLocks noChangeArrowheads="1"/>
                </p:cNvSpPr>
                <p:nvPr/>
              </p:nvSpPr>
              <p:spPr bwMode="auto">
                <a:xfrm>
                  <a:off x="648" y="2266"/>
                  <a:ext cx="160" cy="177"/>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sp>
              <p:nvSpPr>
                <p:cNvPr id="1984587" name="Rectangle 75"/>
                <p:cNvSpPr>
                  <a:spLocks noChangeArrowheads="1"/>
                </p:cNvSpPr>
                <p:nvPr/>
              </p:nvSpPr>
              <p:spPr bwMode="auto">
                <a:xfrm>
                  <a:off x="1127" y="1797"/>
                  <a:ext cx="160" cy="177"/>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sp>
              <p:nvSpPr>
                <p:cNvPr id="1984588" name="Rectangle 76"/>
                <p:cNvSpPr>
                  <a:spLocks noChangeArrowheads="1"/>
                </p:cNvSpPr>
                <p:nvPr/>
              </p:nvSpPr>
              <p:spPr bwMode="auto">
                <a:xfrm>
                  <a:off x="1609" y="1594"/>
                  <a:ext cx="160" cy="177"/>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grpSp>
          <p:grpSp>
            <p:nvGrpSpPr>
              <p:cNvPr id="1984589" name="Group 77"/>
              <p:cNvGrpSpPr>
                <a:grpSpLocks/>
              </p:cNvGrpSpPr>
              <p:nvPr/>
            </p:nvGrpSpPr>
            <p:grpSpPr bwMode="auto">
              <a:xfrm>
                <a:off x="1920" y="1392"/>
                <a:ext cx="1860" cy="2075"/>
                <a:chOff x="1896" y="1392"/>
                <a:chExt cx="1860" cy="2075"/>
              </a:xfrm>
            </p:grpSpPr>
            <p:sp>
              <p:nvSpPr>
                <p:cNvPr id="1984590" name="Line 78"/>
                <p:cNvSpPr>
                  <a:spLocks noChangeShapeType="1"/>
                </p:cNvSpPr>
                <p:nvPr/>
              </p:nvSpPr>
              <p:spPr bwMode="auto">
                <a:xfrm>
                  <a:off x="2323" y="1433"/>
                  <a:ext cx="1" cy="1586"/>
                </a:xfrm>
                <a:prstGeom prst="line">
                  <a:avLst/>
                </a:prstGeom>
                <a:noFill/>
                <a:ln w="12700">
                  <a:solidFill>
                    <a:schemeClr val="tx1"/>
                  </a:solidFill>
                  <a:round/>
                  <a:headEnd/>
                  <a:tailEnd/>
                </a:ln>
              </p:spPr>
              <p:txBody>
                <a:bodyPr/>
                <a:lstStyle/>
                <a:p>
                  <a:endParaRPr lang="nl-NL"/>
                </a:p>
              </p:txBody>
            </p:sp>
            <p:sp>
              <p:nvSpPr>
                <p:cNvPr id="1984591" name="Line 79"/>
                <p:cNvSpPr>
                  <a:spLocks noChangeShapeType="1"/>
                </p:cNvSpPr>
                <p:nvPr/>
              </p:nvSpPr>
              <p:spPr bwMode="auto">
                <a:xfrm>
                  <a:off x="2314" y="3019"/>
                  <a:ext cx="9" cy="1"/>
                </a:xfrm>
                <a:prstGeom prst="line">
                  <a:avLst/>
                </a:prstGeom>
                <a:noFill/>
                <a:ln w="12700">
                  <a:solidFill>
                    <a:schemeClr val="bg1"/>
                  </a:solidFill>
                  <a:round/>
                  <a:headEnd/>
                  <a:tailEnd/>
                </a:ln>
              </p:spPr>
              <p:txBody>
                <a:bodyPr/>
                <a:lstStyle/>
                <a:p>
                  <a:endParaRPr lang="nl-NL"/>
                </a:p>
              </p:txBody>
            </p:sp>
            <p:sp>
              <p:nvSpPr>
                <p:cNvPr id="1984592" name="Line 80"/>
                <p:cNvSpPr>
                  <a:spLocks noChangeShapeType="1"/>
                </p:cNvSpPr>
                <p:nvPr/>
              </p:nvSpPr>
              <p:spPr bwMode="auto">
                <a:xfrm>
                  <a:off x="2314" y="2623"/>
                  <a:ext cx="9" cy="0"/>
                </a:xfrm>
                <a:prstGeom prst="line">
                  <a:avLst/>
                </a:prstGeom>
                <a:noFill/>
                <a:ln w="12700">
                  <a:solidFill>
                    <a:schemeClr val="bg1"/>
                  </a:solidFill>
                  <a:round/>
                  <a:headEnd/>
                  <a:tailEnd/>
                </a:ln>
              </p:spPr>
              <p:txBody>
                <a:bodyPr/>
                <a:lstStyle/>
                <a:p>
                  <a:endParaRPr lang="nl-NL"/>
                </a:p>
              </p:txBody>
            </p:sp>
            <p:sp>
              <p:nvSpPr>
                <p:cNvPr id="1984593" name="Line 81"/>
                <p:cNvSpPr>
                  <a:spLocks noChangeShapeType="1"/>
                </p:cNvSpPr>
                <p:nvPr/>
              </p:nvSpPr>
              <p:spPr bwMode="auto">
                <a:xfrm>
                  <a:off x="2314" y="2226"/>
                  <a:ext cx="9" cy="1"/>
                </a:xfrm>
                <a:prstGeom prst="line">
                  <a:avLst/>
                </a:prstGeom>
                <a:noFill/>
                <a:ln w="12700">
                  <a:solidFill>
                    <a:schemeClr val="bg1"/>
                  </a:solidFill>
                  <a:round/>
                  <a:headEnd/>
                  <a:tailEnd/>
                </a:ln>
              </p:spPr>
              <p:txBody>
                <a:bodyPr/>
                <a:lstStyle/>
                <a:p>
                  <a:endParaRPr lang="nl-NL"/>
                </a:p>
              </p:txBody>
            </p:sp>
            <p:sp>
              <p:nvSpPr>
                <p:cNvPr id="1984594" name="Line 82"/>
                <p:cNvSpPr>
                  <a:spLocks noChangeShapeType="1"/>
                </p:cNvSpPr>
                <p:nvPr/>
              </p:nvSpPr>
              <p:spPr bwMode="auto">
                <a:xfrm>
                  <a:off x="2314" y="1830"/>
                  <a:ext cx="9" cy="0"/>
                </a:xfrm>
                <a:prstGeom prst="line">
                  <a:avLst/>
                </a:prstGeom>
                <a:noFill/>
                <a:ln w="12700">
                  <a:solidFill>
                    <a:schemeClr val="bg1"/>
                  </a:solidFill>
                  <a:round/>
                  <a:headEnd/>
                  <a:tailEnd/>
                </a:ln>
              </p:spPr>
              <p:txBody>
                <a:bodyPr/>
                <a:lstStyle/>
                <a:p>
                  <a:endParaRPr lang="nl-NL"/>
                </a:p>
              </p:txBody>
            </p:sp>
            <p:sp>
              <p:nvSpPr>
                <p:cNvPr id="1984595" name="Line 83"/>
                <p:cNvSpPr>
                  <a:spLocks noChangeShapeType="1"/>
                </p:cNvSpPr>
                <p:nvPr/>
              </p:nvSpPr>
              <p:spPr bwMode="auto">
                <a:xfrm>
                  <a:off x="2314" y="1433"/>
                  <a:ext cx="9" cy="1"/>
                </a:xfrm>
                <a:prstGeom prst="line">
                  <a:avLst/>
                </a:prstGeom>
                <a:noFill/>
                <a:ln w="12700">
                  <a:solidFill>
                    <a:schemeClr val="bg1"/>
                  </a:solidFill>
                  <a:round/>
                  <a:headEnd/>
                  <a:tailEnd/>
                </a:ln>
              </p:spPr>
              <p:txBody>
                <a:bodyPr/>
                <a:lstStyle/>
                <a:p>
                  <a:endParaRPr lang="nl-NL"/>
                </a:p>
              </p:txBody>
            </p:sp>
            <p:sp>
              <p:nvSpPr>
                <p:cNvPr id="1984596" name="Line 84"/>
                <p:cNvSpPr>
                  <a:spLocks noChangeShapeType="1"/>
                </p:cNvSpPr>
                <p:nvPr/>
              </p:nvSpPr>
              <p:spPr bwMode="auto">
                <a:xfrm>
                  <a:off x="2323" y="3019"/>
                  <a:ext cx="1433" cy="1"/>
                </a:xfrm>
                <a:prstGeom prst="line">
                  <a:avLst/>
                </a:prstGeom>
                <a:noFill/>
                <a:ln w="12700">
                  <a:solidFill>
                    <a:schemeClr val="tx1"/>
                  </a:solidFill>
                  <a:round/>
                  <a:headEnd/>
                  <a:tailEnd/>
                </a:ln>
              </p:spPr>
              <p:txBody>
                <a:bodyPr/>
                <a:lstStyle/>
                <a:p>
                  <a:endParaRPr lang="nl-NL"/>
                </a:p>
              </p:txBody>
            </p:sp>
            <p:sp>
              <p:nvSpPr>
                <p:cNvPr id="1984597" name="Line 85"/>
                <p:cNvSpPr>
                  <a:spLocks noChangeShapeType="1"/>
                </p:cNvSpPr>
                <p:nvPr/>
              </p:nvSpPr>
              <p:spPr bwMode="auto">
                <a:xfrm flipV="1">
                  <a:off x="2323" y="3019"/>
                  <a:ext cx="1" cy="19"/>
                </a:xfrm>
                <a:prstGeom prst="line">
                  <a:avLst/>
                </a:prstGeom>
                <a:noFill/>
                <a:ln w="12700">
                  <a:solidFill>
                    <a:schemeClr val="bg1"/>
                  </a:solidFill>
                  <a:round/>
                  <a:headEnd/>
                  <a:tailEnd/>
                </a:ln>
              </p:spPr>
              <p:txBody>
                <a:bodyPr/>
                <a:lstStyle/>
                <a:p>
                  <a:endParaRPr lang="nl-NL"/>
                </a:p>
              </p:txBody>
            </p:sp>
            <p:sp>
              <p:nvSpPr>
                <p:cNvPr id="1984598" name="Line 86"/>
                <p:cNvSpPr>
                  <a:spLocks noChangeShapeType="1"/>
                </p:cNvSpPr>
                <p:nvPr/>
              </p:nvSpPr>
              <p:spPr bwMode="auto">
                <a:xfrm flipV="1">
                  <a:off x="2801" y="3019"/>
                  <a:ext cx="0" cy="19"/>
                </a:xfrm>
                <a:prstGeom prst="line">
                  <a:avLst/>
                </a:prstGeom>
                <a:noFill/>
                <a:ln w="12700">
                  <a:solidFill>
                    <a:schemeClr val="bg1"/>
                  </a:solidFill>
                  <a:round/>
                  <a:headEnd/>
                  <a:tailEnd/>
                </a:ln>
              </p:spPr>
              <p:txBody>
                <a:bodyPr/>
                <a:lstStyle/>
                <a:p>
                  <a:endParaRPr lang="nl-NL"/>
                </a:p>
              </p:txBody>
            </p:sp>
            <p:sp>
              <p:nvSpPr>
                <p:cNvPr id="1984599" name="Line 87"/>
                <p:cNvSpPr>
                  <a:spLocks noChangeShapeType="1"/>
                </p:cNvSpPr>
                <p:nvPr/>
              </p:nvSpPr>
              <p:spPr bwMode="auto">
                <a:xfrm flipV="1">
                  <a:off x="3279" y="3019"/>
                  <a:ext cx="1" cy="19"/>
                </a:xfrm>
                <a:prstGeom prst="line">
                  <a:avLst/>
                </a:prstGeom>
                <a:noFill/>
                <a:ln w="12700">
                  <a:solidFill>
                    <a:schemeClr val="bg1"/>
                  </a:solidFill>
                  <a:round/>
                  <a:headEnd/>
                  <a:tailEnd/>
                </a:ln>
              </p:spPr>
              <p:txBody>
                <a:bodyPr/>
                <a:lstStyle/>
                <a:p>
                  <a:endParaRPr lang="nl-NL"/>
                </a:p>
              </p:txBody>
            </p:sp>
            <p:sp>
              <p:nvSpPr>
                <p:cNvPr id="1984600" name="Line 88"/>
                <p:cNvSpPr>
                  <a:spLocks noChangeShapeType="1"/>
                </p:cNvSpPr>
                <p:nvPr/>
              </p:nvSpPr>
              <p:spPr bwMode="auto">
                <a:xfrm flipV="1">
                  <a:off x="3756" y="3019"/>
                  <a:ext cx="0" cy="19"/>
                </a:xfrm>
                <a:prstGeom prst="line">
                  <a:avLst/>
                </a:prstGeom>
                <a:noFill/>
                <a:ln w="12700">
                  <a:solidFill>
                    <a:schemeClr val="bg1"/>
                  </a:solidFill>
                  <a:round/>
                  <a:headEnd/>
                  <a:tailEnd/>
                </a:ln>
              </p:spPr>
              <p:txBody>
                <a:bodyPr/>
                <a:lstStyle/>
                <a:p>
                  <a:endParaRPr lang="nl-NL"/>
                </a:p>
              </p:txBody>
            </p:sp>
            <p:sp>
              <p:nvSpPr>
                <p:cNvPr id="1984601" name="Freeform 89"/>
                <p:cNvSpPr>
                  <a:spLocks/>
                </p:cNvSpPr>
                <p:nvPr/>
              </p:nvSpPr>
              <p:spPr bwMode="auto">
                <a:xfrm>
                  <a:off x="2561" y="2599"/>
                  <a:ext cx="955" cy="236"/>
                </a:xfrm>
                <a:custGeom>
                  <a:avLst/>
                  <a:gdLst/>
                  <a:ahLst/>
                  <a:cxnLst>
                    <a:cxn ang="0">
                      <a:pos x="0" y="282"/>
                    </a:cxn>
                    <a:cxn ang="0">
                      <a:pos x="973" y="115"/>
                    </a:cxn>
                    <a:cxn ang="0">
                      <a:pos x="1947" y="0"/>
                    </a:cxn>
                  </a:cxnLst>
                  <a:rect l="0" t="0" r="r" b="b"/>
                  <a:pathLst>
                    <a:path w="1947" h="282">
                      <a:moveTo>
                        <a:pt x="0" y="282"/>
                      </a:moveTo>
                      <a:lnTo>
                        <a:pt x="973" y="115"/>
                      </a:lnTo>
                      <a:lnTo>
                        <a:pt x="1947" y="0"/>
                      </a:lnTo>
                    </a:path>
                  </a:pathLst>
                </a:custGeom>
                <a:noFill/>
                <a:ln w="28575" cmpd="sng">
                  <a:solidFill>
                    <a:schemeClr val="accent1"/>
                  </a:solidFill>
                  <a:prstDash val="solid"/>
                  <a:round/>
                  <a:headEnd/>
                  <a:tailEnd/>
                </a:ln>
              </p:spPr>
              <p:txBody>
                <a:bodyPr/>
                <a:lstStyle/>
                <a:p>
                  <a:endParaRPr lang="nl-NL"/>
                </a:p>
              </p:txBody>
            </p:sp>
            <p:sp>
              <p:nvSpPr>
                <p:cNvPr id="1984602" name="Line 90"/>
                <p:cNvSpPr>
                  <a:spLocks noChangeShapeType="1"/>
                </p:cNvSpPr>
                <p:nvPr/>
              </p:nvSpPr>
              <p:spPr bwMode="auto">
                <a:xfrm flipV="1">
                  <a:off x="2561" y="2809"/>
                  <a:ext cx="1" cy="26"/>
                </a:xfrm>
                <a:prstGeom prst="line">
                  <a:avLst/>
                </a:prstGeom>
                <a:noFill/>
                <a:ln w="12700">
                  <a:solidFill>
                    <a:srgbClr val="000000"/>
                  </a:solidFill>
                  <a:round/>
                  <a:headEnd/>
                  <a:tailEnd/>
                </a:ln>
              </p:spPr>
              <p:txBody>
                <a:bodyPr/>
                <a:lstStyle/>
                <a:p>
                  <a:endParaRPr lang="nl-NL"/>
                </a:p>
              </p:txBody>
            </p:sp>
            <p:sp>
              <p:nvSpPr>
                <p:cNvPr id="1984603" name="Line 91"/>
                <p:cNvSpPr>
                  <a:spLocks noChangeShapeType="1"/>
                </p:cNvSpPr>
                <p:nvPr/>
              </p:nvSpPr>
              <p:spPr bwMode="auto">
                <a:xfrm>
                  <a:off x="2548" y="2809"/>
                  <a:ext cx="26" cy="0"/>
                </a:xfrm>
                <a:prstGeom prst="line">
                  <a:avLst/>
                </a:prstGeom>
                <a:noFill/>
                <a:ln w="12700">
                  <a:solidFill>
                    <a:srgbClr val="FB37EF"/>
                  </a:solidFill>
                  <a:round/>
                  <a:headEnd/>
                  <a:tailEnd/>
                </a:ln>
              </p:spPr>
              <p:txBody>
                <a:bodyPr/>
                <a:lstStyle/>
                <a:p>
                  <a:endParaRPr lang="nl-NL"/>
                </a:p>
              </p:txBody>
            </p:sp>
            <p:sp>
              <p:nvSpPr>
                <p:cNvPr id="1984604" name="Line 92"/>
                <p:cNvSpPr>
                  <a:spLocks noChangeShapeType="1"/>
                </p:cNvSpPr>
                <p:nvPr/>
              </p:nvSpPr>
              <p:spPr bwMode="auto">
                <a:xfrm flipV="1">
                  <a:off x="3038" y="2673"/>
                  <a:ext cx="0" cy="23"/>
                </a:xfrm>
                <a:prstGeom prst="line">
                  <a:avLst/>
                </a:prstGeom>
                <a:noFill/>
                <a:ln w="12700">
                  <a:solidFill>
                    <a:srgbClr val="000000"/>
                  </a:solidFill>
                  <a:round/>
                  <a:headEnd/>
                  <a:tailEnd/>
                </a:ln>
              </p:spPr>
              <p:txBody>
                <a:bodyPr/>
                <a:lstStyle/>
                <a:p>
                  <a:endParaRPr lang="nl-NL"/>
                </a:p>
              </p:txBody>
            </p:sp>
            <p:sp>
              <p:nvSpPr>
                <p:cNvPr id="1984605" name="Line 93"/>
                <p:cNvSpPr>
                  <a:spLocks noChangeShapeType="1"/>
                </p:cNvSpPr>
                <p:nvPr/>
              </p:nvSpPr>
              <p:spPr bwMode="auto">
                <a:xfrm>
                  <a:off x="3026" y="2673"/>
                  <a:ext cx="25" cy="1"/>
                </a:xfrm>
                <a:prstGeom prst="line">
                  <a:avLst/>
                </a:prstGeom>
                <a:noFill/>
                <a:ln w="12700">
                  <a:solidFill>
                    <a:srgbClr val="000000"/>
                  </a:solidFill>
                  <a:round/>
                  <a:headEnd/>
                  <a:tailEnd/>
                </a:ln>
              </p:spPr>
              <p:txBody>
                <a:bodyPr/>
                <a:lstStyle/>
                <a:p>
                  <a:endParaRPr lang="nl-NL"/>
                </a:p>
              </p:txBody>
            </p:sp>
            <p:sp>
              <p:nvSpPr>
                <p:cNvPr id="1984606" name="Line 94"/>
                <p:cNvSpPr>
                  <a:spLocks noChangeShapeType="1"/>
                </p:cNvSpPr>
                <p:nvPr/>
              </p:nvSpPr>
              <p:spPr bwMode="auto">
                <a:xfrm flipV="1">
                  <a:off x="3516" y="2550"/>
                  <a:ext cx="0" cy="49"/>
                </a:xfrm>
                <a:prstGeom prst="line">
                  <a:avLst/>
                </a:prstGeom>
                <a:noFill/>
                <a:ln w="12700">
                  <a:solidFill>
                    <a:schemeClr val="bg1"/>
                  </a:solidFill>
                  <a:round/>
                  <a:headEnd/>
                  <a:tailEnd/>
                </a:ln>
              </p:spPr>
              <p:txBody>
                <a:bodyPr/>
                <a:lstStyle/>
                <a:p>
                  <a:endParaRPr lang="nl-NL"/>
                </a:p>
              </p:txBody>
            </p:sp>
            <p:sp>
              <p:nvSpPr>
                <p:cNvPr id="1984607" name="Line 95"/>
                <p:cNvSpPr>
                  <a:spLocks noChangeShapeType="1"/>
                </p:cNvSpPr>
                <p:nvPr/>
              </p:nvSpPr>
              <p:spPr bwMode="auto">
                <a:xfrm>
                  <a:off x="3503" y="2550"/>
                  <a:ext cx="25" cy="2"/>
                </a:xfrm>
                <a:prstGeom prst="line">
                  <a:avLst/>
                </a:prstGeom>
                <a:noFill/>
                <a:ln w="12700">
                  <a:solidFill>
                    <a:schemeClr val="accent1"/>
                  </a:solidFill>
                  <a:round/>
                  <a:headEnd/>
                  <a:tailEnd/>
                </a:ln>
              </p:spPr>
              <p:txBody>
                <a:bodyPr/>
                <a:lstStyle/>
                <a:p>
                  <a:endParaRPr lang="nl-NL"/>
                </a:p>
              </p:txBody>
            </p:sp>
            <p:sp>
              <p:nvSpPr>
                <p:cNvPr id="1984608" name="Line 96"/>
                <p:cNvSpPr>
                  <a:spLocks noChangeShapeType="1"/>
                </p:cNvSpPr>
                <p:nvPr/>
              </p:nvSpPr>
              <p:spPr bwMode="auto">
                <a:xfrm>
                  <a:off x="2561" y="2835"/>
                  <a:ext cx="1" cy="31"/>
                </a:xfrm>
                <a:prstGeom prst="line">
                  <a:avLst/>
                </a:prstGeom>
                <a:noFill/>
                <a:ln w="12700">
                  <a:solidFill>
                    <a:srgbClr val="000000"/>
                  </a:solidFill>
                  <a:round/>
                  <a:headEnd/>
                  <a:tailEnd/>
                </a:ln>
              </p:spPr>
              <p:txBody>
                <a:bodyPr/>
                <a:lstStyle/>
                <a:p>
                  <a:endParaRPr lang="nl-NL"/>
                </a:p>
              </p:txBody>
            </p:sp>
            <p:sp>
              <p:nvSpPr>
                <p:cNvPr id="1984609" name="Line 97"/>
                <p:cNvSpPr>
                  <a:spLocks noChangeShapeType="1"/>
                </p:cNvSpPr>
                <p:nvPr/>
              </p:nvSpPr>
              <p:spPr bwMode="auto">
                <a:xfrm>
                  <a:off x="2548" y="2866"/>
                  <a:ext cx="26" cy="0"/>
                </a:xfrm>
                <a:prstGeom prst="line">
                  <a:avLst/>
                </a:prstGeom>
                <a:noFill/>
                <a:ln w="12700">
                  <a:solidFill>
                    <a:srgbClr val="000000"/>
                  </a:solidFill>
                  <a:round/>
                  <a:headEnd/>
                  <a:tailEnd/>
                </a:ln>
              </p:spPr>
              <p:txBody>
                <a:bodyPr/>
                <a:lstStyle/>
                <a:p>
                  <a:endParaRPr lang="nl-NL"/>
                </a:p>
              </p:txBody>
            </p:sp>
            <p:sp>
              <p:nvSpPr>
                <p:cNvPr id="1984610" name="Line 98"/>
                <p:cNvSpPr>
                  <a:spLocks noChangeShapeType="1"/>
                </p:cNvSpPr>
                <p:nvPr/>
              </p:nvSpPr>
              <p:spPr bwMode="auto">
                <a:xfrm>
                  <a:off x="3038" y="2696"/>
                  <a:ext cx="0" cy="19"/>
                </a:xfrm>
                <a:prstGeom prst="line">
                  <a:avLst/>
                </a:prstGeom>
                <a:noFill/>
                <a:ln w="12700">
                  <a:solidFill>
                    <a:srgbClr val="000000"/>
                  </a:solidFill>
                  <a:round/>
                  <a:headEnd/>
                  <a:tailEnd/>
                </a:ln>
              </p:spPr>
              <p:txBody>
                <a:bodyPr/>
                <a:lstStyle/>
                <a:p>
                  <a:endParaRPr lang="nl-NL"/>
                </a:p>
              </p:txBody>
            </p:sp>
            <p:sp>
              <p:nvSpPr>
                <p:cNvPr id="1984611" name="Line 99"/>
                <p:cNvSpPr>
                  <a:spLocks noChangeShapeType="1"/>
                </p:cNvSpPr>
                <p:nvPr/>
              </p:nvSpPr>
              <p:spPr bwMode="auto">
                <a:xfrm>
                  <a:off x="3026" y="2715"/>
                  <a:ext cx="25" cy="1"/>
                </a:xfrm>
                <a:prstGeom prst="line">
                  <a:avLst/>
                </a:prstGeom>
                <a:noFill/>
                <a:ln w="12700">
                  <a:solidFill>
                    <a:srgbClr val="000000"/>
                  </a:solidFill>
                  <a:round/>
                  <a:headEnd/>
                  <a:tailEnd/>
                </a:ln>
              </p:spPr>
              <p:txBody>
                <a:bodyPr/>
                <a:lstStyle/>
                <a:p>
                  <a:endParaRPr lang="nl-NL"/>
                </a:p>
              </p:txBody>
            </p:sp>
            <p:sp>
              <p:nvSpPr>
                <p:cNvPr id="1984612" name="Line 100"/>
                <p:cNvSpPr>
                  <a:spLocks noChangeShapeType="1"/>
                </p:cNvSpPr>
                <p:nvPr/>
              </p:nvSpPr>
              <p:spPr bwMode="auto">
                <a:xfrm>
                  <a:off x="3516" y="2599"/>
                  <a:ext cx="0" cy="46"/>
                </a:xfrm>
                <a:prstGeom prst="line">
                  <a:avLst/>
                </a:prstGeom>
                <a:noFill/>
                <a:ln w="12700">
                  <a:solidFill>
                    <a:schemeClr val="bg1"/>
                  </a:solidFill>
                  <a:round/>
                  <a:headEnd/>
                  <a:tailEnd/>
                </a:ln>
              </p:spPr>
              <p:txBody>
                <a:bodyPr/>
                <a:lstStyle/>
                <a:p>
                  <a:endParaRPr lang="nl-NL"/>
                </a:p>
              </p:txBody>
            </p:sp>
            <p:sp>
              <p:nvSpPr>
                <p:cNvPr id="1984613" name="Line 101"/>
                <p:cNvSpPr>
                  <a:spLocks noChangeShapeType="1"/>
                </p:cNvSpPr>
                <p:nvPr/>
              </p:nvSpPr>
              <p:spPr bwMode="auto">
                <a:xfrm>
                  <a:off x="3503" y="2645"/>
                  <a:ext cx="25" cy="1"/>
                </a:xfrm>
                <a:prstGeom prst="line">
                  <a:avLst/>
                </a:prstGeom>
                <a:noFill/>
                <a:ln w="12700">
                  <a:solidFill>
                    <a:schemeClr val="accent1"/>
                  </a:solidFill>
                  <a:round/>
                  <a:headEnd/>
                  <a:tailEnd/>
                </a:ln>
              </p:spPr>
              <p:txBody>
                <a:bodyPr/>
                <a:lstStyle/>
                <a:p>
                  <a:endParaRPr lang="nl-NL"/>
                </a:p>
              </p:txBody>
            </p:sp>
            <p:sp>
              <p:nvSpPr>
                <p:cNvPr id="1984614" name="Freeform 102"/>
                <p:cNvSpPr>
                  <a:spLocks/>
                </p:cNvSpPr>
                <p:nvPr/>
              </p:nvSpPr>
              <p:spPr bwMode="auto">
                <a:xfrm>
                  <a:off x="2561" y="2409"/>
                  <a:ext cx="955" cy="463"/>
                </a:xfrm>
                <a:custGeom>
                  <a:avLst/>
                  <a:gdLst/>
                  <a:ahLst/>
                  <a:cxnLst>
                    <a:cxn ang="0">
                      <a:pos x="0" y="548"/>
                    </a:cxn>
                    <a:cxn ang="0">
                      <a:pos x="973" y="287"/>
                    </a:cxn>
                    <a:cxn ang="0">
                      <a:pos x="1947" y="0"/>
                    </a:cxn>
                  </a:cxnLst>
                  <a:rect l="0" t="0" r="r" b="b"/>
                  <a:pathLst>
                    <a:path w="1947" h="548">
                      <a:moveTo>
                        <a:pt x="0" y="548"/>
                      </a:moveTo>
                      <a:lnTo>
                        <a:pt x="973" y="287"/>
                      </a:lnTo>
                      <a:lnTo>
                        <a:pt x="1947" y="0"/>
                      </a:lnTo>
                    </a:path>
                  </a:pathLst>
                </a:custGeom>
                <a:noFill/>
                <a:ln w="28575" cmpd="sng">
                  <a:solidFill>
                    <a:srgbClr val="FB37EF"/>
                  </a:solidFill>
                  <a:prstDash val="solid"/>
                  <a:round/>
                  <a:headEnd/>
                  <a:tailEnd/>
                </a:ln>
              </p:spPr>
              <p:txBody>
                <a:bodyPr/>
                <a:lstStyle/>
                <a:p>
                  <a:endParaRPr lang="nl-NL"/>
                </a:p>
              </p:txBody>
            </p:sp>
            <p:sp>
              <p:nvSpPr>
                <p:cNvPr id="1984615" name="Line 103"/>
                <p:cNvSpPr>
                  <a:spLocks noChangeShapeType="1"/>
                </p:cNvSpPr>
                <p:nvPr/>
              </p:nvSpPr>
              <p:spPr bwMode="auto">
                <a:xfrm flipV="1">
                  <a:off x="2561" y="2858"/>
                  <a:ext cx="1" cy="14"/>
                </a:xfrm>
                <a:prstGeom prst="line">
                  <a:avLst/>
                </a:prstGeom>
                <a:noFill/>
                <a:ln w="12700">
                  <a:solidFill>
                    <a:srgbClr val="000000"/>
                  </a:solidFill>
                  <a:round/>
                  <a:headEnd/>
                  <a:tailEnd/>
                </a:ln>
              </p:spPr>
              <p:txBody>
                <a:bodyPr/>
                <a:lstStyle/>
                <a:p>
                  <a:endParaRPr lang="nl-NL"/>
                </a:p>
              </p:txBody>
            </p:sp>
            <p:sp>
              <p:nvSpPr>
                <p:cNvPr id="1984616" name="Line 104"/>
                <p:cNvSpPr>
                  <a:spLocks noChangeShapeType="1"/>
                </p:cNvSpPr>
                <p:nvPr/>
              </p:nvSpPr>
              <p:spPr bwMode="auto">
                <a:xfrm>
                  <a:off x="2548" y="2858"/>
                  <a:ext cx="26" cy="3"/>
                </a:xfrm>
                <a:prstGeom prst="line">
                  <a:avLst/>
                </a:prstGeom>
                <a:noFill/>
                <a:ln w="12700">
                  <a:solidFill>
                    <a:srgbClr val="000000"/>
                  </a:solidFill>
                  <a:round/>
                  <a:headEnd/>
                  <a:tailEnd/>
                </a:ln>
              </p:spPr>
              <p:txBody>
                <a:bodyPr/>
                <a:lstStyle/>
                <a:p>
                  <a:endParaRPr lang="nl-NL"/>
                </a:p>
              </p:txBody>
            </p:sp>
            <p:sp>
              <p:nvSpPr>
                <p:cNvPr id="1984617" name="Line 105"/>
                <p:cNvSpPr>
                  <a:spLocks noChangeShapeType="1"/>
                </p:cNvSpPr>
                <p:nvPr/>
              </p:nvSpPr>
              <p:spPr bwMode="auto">
                <a:xfrm flipV="1">
                  <a:off x="3038" y="2585"/>
                  <a:ext cx="0" cy="66"/>
                </a:xfrm>
                <a:prstGeom prst="line">
                  <a:avLst/>
                </a:prstGeom>
                <a:noFill/>
                <a:ln w="12700">
                  <a:solidFill>
                    <a:srgbClr val="FB37EF"/>
                  </a:solidFill>
                  <a:round/>
                  <a:headEnd/>
                  <a:tailEnd/>
                </a:ln>
              </p:spPr>
              <p:txBody>
                <a:bodyPr/>
                <a:lstStyle/>
                <a:p>
                  <a:endParaRPr lang="nl-NL"/>
                </a:p>
              </p:txBody>
            </p:sp>
            <p:sp>
              <p:nvSpPr>
                <p:cNvPr id="1984618" name="Line 106"/>
                <p:cNvSpPr>
                  <a:spLocks noChangeShapeType="1"/>
                </p:cNvSpPr>
                <p:nvPr/>
              </p:nvSpPr>
              <p:spPr bwMode="auto">
                <a:xfrm>
                  <a:off x="3026" y="2585"/>
                  <a:ext cx="25" cy="1"/>
                </a:xfrm>
                <a:prstGeom prst="line">
                  <a:avLst/>
                </a:prstGeom>
                <a:noFill/>
                <a:ln w="12700">
                  <a:solidFill>
                    <a:srgbClr val="FB37EF"/>
                  </a:solidFill>
                  <a:round/>
                  <a:headEnd/>
                  <a:tailEnd/>
                </a:ln>
              </p:spPr>
              <p:txBody>
                <a:bodyPr/>
                <a:lstStyle/>
                <a:p>
                  <a:endParaRPr lang="nl-NL"/>
                </a:p>
              </p:txBody>
            </p:sp>
            <p:sp>
              <p:nvSpPr>
                <p:cNvPr id="1984619" name="Line 107"/>
                <p:cNvSpPr>
                  <a:spLocks noChangeShapeType="1"/>
                </p:cNvSpPr>
                <p:nvPr/>
              </p:nvSpPr>
              <p:spPr bwMode="auto">
                <a:xfrm flipV="1">
                  <a:off x="3516" y="2391"/>
                  <a:ext cx="0" cy="18"/>
                </a:xfrm>
                <a:prstGeom prst="line">
                  <a:avLst/>
                </a:prstGeom>
                <a:noFill/>
                <a:ln w="12700">
                  <a:solidFill>
                    <a:srgbClr val="FB37EF"/>
                  </a:solidFill>
                  <a:round/>
                  <a:headEnd/>
                  <a:tailEnd/>
                </a:ln>
              </p:spPr>
              <p:txBody>
                <a:bodyPr/>
                <a:lstStyle/>
                <a:p>
                  <a:endParaRPr lang="nl-NL"/>
                </a:p>
              </p:txBody>
            </p:sp>
            <p:sp>
              <p:nvSpPr>
                <p:cNvPr id="1984620" name="Line 108"/>
                <p:cNvSpPr>
                  <a:spLocks noChangeShapeType="1"/>
                </p:cNvSpPr>
                <p:nvPr/>
              </p:nvSpPr>
              <p:spPr bwMode="auto">
                <a:xfrm>
                  <a:off x="3503" y="2391"/>
                  <a:ext cx="25" cy="0"/>
                </a:xfrm>
                <a:prstGeom prst="line">
                  <a:avLst/>
                </a:prstGeom>
                <a:noFill/>
                <a:ln w="12700">
                  <a:solidFill>
                    <a:srgbClr val="FB37EF"/>
                  </a:solidFill>
                  <a:round/>
                  <a:headEnd/>
                  <a:tailEnd/>
                </a:ln>
              </p:spPr>
              <p:txBody>
                <a:bodyPr/>
                <a:lstStyle/>
                <a:p>
                  <a:endParaRPr lang="nl-NL"/>
                </a:p>
              </p:txBody>
            </p:sp>
            <p:sp>
              <p:nvSpPr>
                <p:cNvPr id="1984621" name="Line 109"/>
                <p:cNvSpPr>
                  <a:spLocks noChangeShapeType="1"/>
                </p:cNvSpPr>
                <p:nvPr/>
              </p:nvSpPr>
              <p:spPr bwMode="auto">
                <a:xfrm>
                  <a:off x="2561" y="2872"/>
                  <a:ext cx="1" cy="13"/>
                </a:xfrm>
                <a:prstGeom prst="line">
                  <a:avLst/>
                </a:prstGeom>
                <a:noFill/>
                <a:ln w="12700">
                  <a:solidFill>
                    <a:srgbClr val="000000"/>
                  </a:solidFill>
                  <a:round/>
                  <a:headEnd/>
                  <a:tailEnd/>
                </a:ln>
              </p:spPr>
              <p:txBody>
                <a:bodyPr/>
                <a:lstStyle/>
                <a:p>
                  <a:endParaRPr lang="nl-NL"/>
                </a:p>
              </p:txBody>
            </p:sp>
            <p:sp>
              <p:nvSpPr>
                <p:cNvPr id="1984622" name="Line 110"/>
                <p:cNvSpPr>
                  <a:spLocks noChangeShapeType="1"/>
                </p:cNvSpPr>
                <p:nvPr/>
              </p:nvSpPr>
              <p:spPr bwMode="auto">
                <a:xfrm>
                  <a:off x="2548" y="2885"/>
                  <a:ext cx="26" cy="0"/>
                </a:xfrm>
                <a:prstGeom prst="line">
                  <a:avLst/>
                </a:prstGeom>
                <a:noFill/>
                <a:ln w="12700">
                  <a:solidFill>
                    <a:srgbClr val="000000"/>
                  </a:solidFill>
                  <a:round/>
                  <a:headEnd/>
                  <a:tailEnd/>
                </a:ln>
              </p:spPr>
              <p:txBody>
                <a:bodyPr/>
                <a:lstStyle/>
                <a:p>
                  <a:endParaRPr lang="nl-NL"/>
                </a:p>
              </p:txBody>
            </p:sp>
            <p:sp>
              <p:nvSpPr>
                <p:cNvPr id="1984623" name="Line 111"/>
                <p:cNvSpPr>
                  <a:spLocks noChangeShapeType="1"/>
                </p:cNvSpPr>
                <p:nvPr/>
              </p:nvSpPr>
              <p:spPr bwMode="auto">
                <a:xfrm>
                  <a:off x="3038" y="2651"/>
                  <a:ext cx="0" cy="68"/>
                </a:xfrm>
                <a:prstGeom prst="line">
                  <a:avLst/>
                </a:prstGeom>
                <a:noFill/>
                <a:ln w="12700">
                  <a:solidFill>
                    <a:srgbClr val="000000"/>
                  </a:solidFill>
                  <a:round/>
                  <a:headEnd/>
                  <a:tailEnd/>
                </a:ln>
              </p:spPr>
              <p:txBody>
                <a:bodyPr/>
                <a:lstStyle/>
                <a:p>
                  <a:endParaRPr lang="nl-NL"/>
                </a:p>
              </p:txBody>
            </p:sp>
            <p:sp>
              <p:nvSpPr>
                <p:cNvPr id="1984624" name="Line 112"/>
                <p:cNvSpPr>
                  <a:spLocks noChangeShapeType="1"/>
                </p:cNvSpPr>
                <p:nvPr/>
              </p:nvSpPr>
              <p:spPr bwMode="auto">
                <a:xfrm>
                  <a:off x="3026" y="2719"/>
                  <a:ext cx="25" cy="1"/>
                </a:xfrm>
                <a:prstGeom prst="line">
                  <a:avLst/>
                </a:prstGeom>
                <a:noFill/>
                <a:ln w="12700">
                  <a:solidFill>
                    <a:schemeClr val="bg1"/>
                  </a:solidFill>
                  <a:round/>
                  <a:headEnd/>
                  <a:tailEnd/>
                </a:ln>
              </p:spPr>
              <p:txBody>
                <a:bodyPr/>
                <a:lstStyle/>
                <a:p>
                  <a:endParaRPr lang="nl-NL"/>
                </a:p>
              </p:txBody>
            </p:sp>
            <p:sp>
              <p:nvSpPr>
                <p:cNvPr id="1984625" name="Line 113"/>
                <p:cNvSpPr>
                  <a:spLocks noChangeShapeType="1"/>
                </p:cNvSpPr>
                <p:nvPr/>
              </p:nvSpPr>
              <p:spPr bwMode="auto">
                <a:xfrm>
                  <a:off x="3516" y="2409"/>
                  <a:ext cx="0" cy="20"/>
                </a:xfrm>
                <a:prstGeom prst="line">
                  <a:avLst/>
                </a:prstGeom>
                <a:noFill/>
                <a:ln w="12700">
                  <a:solidFill>
                    <a:srgbClr val="FB37EF"/>
                  </a:solidFill>
                  <a:round/>
                  <a:headEnd/>
                  <a:tailEnd/>
                </a:ln>
              </p:spPr>
              <p:txBody>
                <a:bodyPr/>
                <a:lstStyle/>
                <a:p>
                  <a:endParaRPr lang="nl-NL"/>
                </a:p>
              </p:txBody>
            </p:sp>
            <p:sp>
              <p:nvSpPr>
                <p:cNvPr id="1984626" name="Line 114"/>
                <p:cNvSpPr>
                  <a:spLocks noChangeShapeType="1"/>
                </p:cNvSpPr>
                <p:nvPr/>
              </p:nvSpPr>
              <p:spPr bwMode="auto">
                <a:xfrm>
                  <a:off x="3503" y="2429"/>
                  <a:ext cx="25" cy="1"/>
                </a:xfrm>
                <a:prstGeom prst="line">
                  <a:avLst/>
                </a:prstGeom>
                <a:noFill/>
                <a:ln w="12700">
                  <a:solidFill>
                    <a:srgbClr val="FB37EF"/>
                  </a:solidFill>
                  <a:round/>
                  <a:headEnd/>
                  <a:tailEnd/>
                </a:ln>
              </p:spPr>
              <p:txBody>
                <a:bodyPr/>
                <a:lstStyle/>
                <a:p>
                  <a:endParaRPr lang="nl-NL"/>
                </a:p>
              </p:txBody>
            </p:sp>
            <p:sp>
              <p:nvSpPr>
                <p:cNvPr id="1984627" name="Oval 115"/>
                <p:cNvSpPr>
                  <a:spLocks noChangeArrowheads="1"/>
                </p:cNvSpPr>
                <p:nvPr/>
              </p:nvSpPr>
              <p:spPr bwMode="auto">
                <a:xfrm>
                  <a:off x="2551" y="2821"/>
                  <a:ext cx="23" cy="37"/>
                </a:xfrm>
                <a:prstGeom prst="ellipse">
                  <a:avLst/>
                </a:prstGeom>
                <a:solidFill>
                  <a:srgbClr val="FFFFFF"/>
                </a:solidFill>
                <a:ln w="9525">
                  <a:noFill/>
                  <a:round/>
                  <a:headEnd/>
                  <a:tailEnd/>
                </a:ln>
              </p:spPr>
              <p:txBody>
                <a:bodyPr/>
                <a:lstStyle/>
                <a:p>
                  <a:endParaRPr lang="nl-NL"/>
                </a:p>
              </p:txBody>
            </p:sp>
            <p:sp>
              <p:nvSpPr>
                <p:cNvPr id="1984628" name="Oval 116"/>
                <p:cNvSpPr>
                  <a:spLocks noChangeArrowheads="1"/>
                </p:cNvSpPr>
                <p:nvPr/>
              </p:nvSpPr>
              <p:spPr bwMode="auto">
                <a:xfrm>
                  <a:off x="2551" y="2819"/>
                  <a:ext cx="23" cy="42"/>
                </a:xfrm>
                <a:prstGeom prst="ellipse">
                  <a:avLst/>
                </a:prstGeom>
                <a:solidFill>
                  <a:schemeClr val="bg1"/>
                </a:solidFill>
                <a:ln w="38100">
                  <a:solidFill>
                    <a:schemeClr val="bg1"/>
                  </a:solidFill>
                  <a:round/>
                  <a:headEnd/>
                  <a:tailEnd/>
                </a:ln>
              </p:spPr>
              <p:txBody>
                <a:bodyPr/>
                <a:lstStyle/>
                <a:p>
                  <a:endParaRPr lang="nl-NL"/>
                </a:p>
              </p:txBody>
            </p:sp>
            <p:sp>
              <p:nvSpPr>
                <p:cNvPr id="1984629" name="Oval 117"/>
                <p:cNvSpPr>
                  <a:spLocks noChangeArrowheads="1"/>
                </p:cNvSpPr>
                <p:nvPr/>
              </p:nvSpPr>
              <p:spPr bwMode="auto">
                <a:xfrm>
                  <a:off x="3029" y="2677"/>
                  <a:ext cx="22" cy="39"/>
                </a:xfrm>
                <a:prstGeom prst="ellipse">
                  <a:avLst/>
                </a:prstGeom>
                <a:solidFill>
                  <a:srgbClr val="FFFFFF"/>
                </a:solidFill>
                <a:ln w="9525">
                  <a:noFill/>
                  <a:round/>
                  <a:headEnd/>
                  <a:tailEnd/>
                </a:ln>
              </p:spPr>
              <p:txBody>
                <a:bodyPr/>
                <a:lstStyle/>
                <a:p>
                  <a:endParaRPr lang="nl-NL"/>
                </a:p>
              </p:txBody>
            </p:sp>
            <p:sp>
              <p:nvSpPr>
                <p:cNvPr id="1984630" name="Oval 118"/>
                <p:cNvSpPr>
                  <a:spLocks noChangeArrowheads="1"/>
                </p:cNvSpPr>
                <p:nvPr/>
              </p:nvSpPr>
              <p:spPr bwMode="auto">
                <a:xfrm>
                  <a:off x="3028" y="2677"/>
                  <a:ext cx="24" cy="42"/>
                </a:xfrm>
                <a:prstGeom prst="ellipse">
                  <a:avLst/>
                </a:prstGeom>
                <a:solidFill>
                  <a:schemeClr val="accent1"/>
                </a:solidFill>
                <a:ln w="38100">
                  <a:solidFill>
                    <a:schemeClr val="accent1"/>
                  </a:solidFill>
                  <a:round/>
                  <a:headEnd/>
                  <a:tailEnd/>
                </a:ln>
              </p:spPr>
              <p:txBody>
                <a:bodyPr/>
                <a:lstStyle/>
                <a:p>
                  <a:endParaRPr lang="nl-NL"/>
                </a:p>
              </p:txBody>
            </p:sp>
            <p:sp>
              <p:nvSpPr>
                <p:cNvPr id="1984631" name="Oval 119"/>
                <p:cNvSpPr>
                  <a:spLocks noChangeArrowheads="1"/>
                </p:cNvSpPr>
                <p:nvPr/>
              </p:nvSpPr>
              <p:spPr bwMode="auto">
                <a:xfrm>
                  <a:off x="3506" y="2582"/>
                  <a:ext cx="22" cy="40"/>
                </a:xfrm>
                <a:prstGeom prst="ellipse">
                  <a:avLst/>
                </a:prstGeom>
                <a:solidFill>
                  <a:srgbClr val="FFFFFF"/>
                </a:solidFill>
                <a:ln w="9525">
                  <a:solidFill>
                    <a:schemeClr val="bg1"/>
                  </a:solidFill>
                  <a:round/>
                  <a:headEnd/>
                  <a:tailEnd/>
                </a:ln>
              </p:spPr>
              <p:txBody>
                <a:bodyPr/>
                <a:lstStyle/>
                <a:p>
                  <a:endParaRPr lang="nl-NL"/>
                </a:p>
              </p:txBody>
            </p:sp>
            <p:sp>
              <p:nvSpPr>
                <p:cNvPr id="1984632" name="Oval 120"/>
                <p:cNvSpPr>
                  <a:spLocks noChangeArrowheads="1"/>
                </p:cNvSpPr>
                <p:nvPr/>
              </p:nvSpPr>
              <p:spPr bwMode="auto">
                <a:xfrm>
                  <a:off x="3505" y="2580"/>
                  <a:ext cx="24" cy="43"/>
                </a:xfrm>
                <a:prstGeom prst="ellipse">
                  <a:avLst/>
                </a:prstGeom>
                <a:solidFill>
                  <a:schemeClr val="accent1"/>
                </a:solidFill>
                <a:ln w="38100">
                  <a:solidFill>
                    <a:schemeClr val="accent1"/>
                  </a:solidFill>
                  <a:round/>
                  <a:headEnd/>
                  <a:tailEnd/>
                </a:ln>
              </p:spPr>
              <p:txBody>
                <a:bodyPr/>
                <a:lstStyle/>
                <a:p>
                  <a:endParaRPr lang="nl-NL"/>
                </a:p>
              </p:txBody>
            </p:sp>
            <p:sp>
              <p:nvSpPr>
                <p:cNvPr id="1984633" name="Rectangle 121"/>
                <p:cNvSpPr>
                  <a:spLocks noChangeArrowheads="1"/>
                </p:cNvSpPr>
                <p:nvPr/>
              </p:nvSpPr>
              <p:spPr bwMode="auto">
                <a:xfrm>
                  <a:off x="2550" y="2853"/>
                  <a:ext cx="24" cy="43"/>
                </a:xfrm>
                <a:prstGeom prst="rect">
                  <a:avLst/>
                </a:prstGeom>
                <a:solidFill>
                  <a:srgbClr val="000000"/>
                </a:solidFill>
                <a:ln w="9525">
                  <a:noFill/>
                  <a:miter lim="800000"/>
                  <a:headEnd/>
                  <a:tailEnd/>
                </a:ln>
              </p:spPr>
              <p:txBody>
                <a:bodyPr/>
                <a:lstStyle/>
                <a:p>
                  <a:endParaRPr lang="nl-NL"/>
                </a:p>
              </p:txBody>
            </p:sp>
            <p:sp>
              <p:nvSpPr>
                <p:cNvPr id="1984634" name="Rectangle 122"/>
                <p:cNvSpPr>
                  <a:spLocks noChangeArrowheads="1"/>
                </p:cNvSpPr>
                <p:nvPr/>
              </p:nvSpPr>
              <p:spPr bwMode="auto">
                <a:xfrm>
                  <a:off x="2548" y="2852"/>
                  <a:ext cx="27" cy="46"/>
                </a:xfrm>
                <a:prstGeom prst="rect">
                  <a:avLst/>
                </a:prstGeom>
                <a:solidFill>
                  <a:srgbClr val="FB37EF"/>
                </a:solidFill>
                <a:ln w="38100">
                  <a:solidFill>
                    <a:srgbClr val="FB37EF"/>
                  </a:solidFill>
                  <a:miter lim="800000"/>
                  <a:headEnd/>
                  <a:tailEnd/>
                </a:ln>
              </p:spPr>
              <p:txBody>
                <a:bodyPr/>
                <a:lstStyle/>
                <a:p>
                  <a:endParaRPr lang="nl-NL"/>
                </a:p>
              </p:txBody>
            </p:sp>
            <p:sp>
              <p:nvSpPr>
                <p:cNvPr id="1984635" name="Rectangle 123"/>
                <p:cNvSpPr>
                  <a:spLocks noChangeArrowheads="1"/>
                </p:cNvSpPr>
                <p:nvPr/>
              </p:nvSpPr>
              <p:spPr bwMode="auto">
                <a:xfrm>
                  <a:off x="3027" y="2633"/>
                  <a:ext cx="25" cy="43"/>
                </a:xfrm>
                <a:prstGeom prst="rect">
                  <a:avLst/>
                </a:prstGeom>
                <a:solidFill>
                  <a:srgbClr val="000000"/>
                </a:solidFill>
                <a:ln w="9525">
                  <a:noFill/>
                  <a:miter lim="800000"/>
                  <a:headEnd/>
                  <a:tailEnd/>
                </a:ln>
              </p:spPr>
              <p:txBody>
                <a:bodyPr/>
                <a:lstStyle/>
                <a:p>
                  <a:endParaRPr lang="nl-NL"/>
                </a:p>
              </p:txBody>
            </p:sp>
            <p:sp>
              <p:nvSpPr>
                <p:cNvPr id="1984636" name="Rectangle 124"/>
                <p:cNvSpPr>
                  <a:spLocks noChangeArrowheads="1"/>
                </p:cNvSpPr>
                <p:nvPr/>
              </p:nvSpPr>
              <p:spPr bwMode="auto">
                <a:xfrm>
                  <a:off x="3026" y="2631"/>
                  <a:ext cx="27" cy="46"/>
                </a:xfrm>
                <a:prstGeom prst="rect">
                  <a:avLst/>
                </a:prstGeom>
                <a:solidFill>
                  <a:srgbClr val="FB37EF"/>
                </a:solidFill>
                <a:ln w="38100">
                  <a:solidFill>
                    <a:srgbClr val="FB37EF"/>
                  </a:solidFill>
                  <a:miter lim="800000"/>
                  <a:headEnd/>
                  <a:tailEnd/>
                </a:ln>
              </p:spPr>
              <p:txBody>
                <a:bodyPr/>
                <a:lstStyle/>
                <a:p>
                  <a:endParaRPr lang="nl-NL"/>
                </a:p>
              </p:txBody>
            </p:sp>
            <p:sp>
              <p:nvSpPr>
                <p:cNvPr id="1984637" name="Rectangle 125"/>
                <p:cNvSpPr>
                  <a:spLocks noChangeArrowheads="1"/>
                </p:cNvSpPr>
                <p:nvPr/>
              </p:nvSpPr>
              <p:spPr bwMode="auto">
                <a:xfrm>
                  <a:off x="3504" y="2391"/>
                  <a:ext cx="25" cy="42"/>
                </a:xfrm>
                <a:prstGeom prst="rect">
                  <a:avLst/>
                </a:prstGeom>
                <a:solidFill>
                  <a:srgbClr val="000000"/>
                </a:solidFill>
                <a:ln w="9525">
                  <a:solidFill>
                    <a:srgbClr val="FB37EF"/>
                  </a:solidFill>
                  <a:miter lim="800000"/>
                  <a:headEnd/>
                  <a:tailEnd/>
                </a:ln>
              </p:spPr>
              <p:txBody>
                <a:bodyPr/>
                <a:lstStyle/>
                <a:p>
                  <a:endParaRPr lang="nl-NL"/>
                </a:p>
              </p:txBody>
            </p:sp>
            <p:sp>
              <p:nvSpPr>
                <p:cNvPr id="1984638" name="Rectangle 126"/>
                <p:cNvSpPr>
                  <a:spLocks noChangeArrowheads="1"/>
                </p:cNvSpPr>
                <p:nvPr/>
              </p:nvSpPr>
              <p:spPr bwMode="auto">
                <a:xfrm>
                  <a:off x="3503" y="2389"/>
                  <a:ext cx="26" cy="48"/>
                </a:xfrm>
                <a:prstGeom prst="rect">
                  <a:avLst/>
                </a:prstGeom>
                <a:solidFill>
                  <a:srgbClr val="FB37EF"/>
                </a:solidFill>
                <a:ln w="38100">
                  <a:solidFill>
                    <a:srgbClr val="FB37EF"/>
                  </a:solidFill>
                  <a:miter lim="800000"/>
                  <a:headEnd/>
                  <a:tailEnd/>
                </a:ln>
              </p:spPr>
              <p:txBody>
                <a:bodyPr/>
                <a:lstStyle/>
                <a:p>
                  <a:endParaRPr lang="nl-NL"/>
                </a:p>
              </p:txBody>
            </p:sp>
            <p:sp>
              <p:nvSpPr>
                <p:cNvPr id="1984639" name="Rectangle 127"/>
                <p:cNvSpPr>
                  <a:spLocks noChangeArrowheads="1"/>
                </p:cNvSpPr>
                <p:nvPr/>
              </p:nvSpPr>
              <p:spPr bwMode="auto">
                <a:xfrm>
                  <a:off x="2216" y="2978"/>
                  <a:ext cx="62" cy="124"/>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0</a:t>
                  </a:r>
                  <a:endParaRPr lang="fr-FR" sz="1400">
                    <a:solidFill>
                      <a:schemeClr val="tx1"/>
                    </a:solidFill>
                    <a:ea typeface="ＭＳ Ｐゴシック" pitchFamily="34" charset="-128"/>
                  </a:endParaRPr>
                </a:p>
              </p:txBody>
            </p:sp>
            <p:sp>
              <p:nvSpPr>
                <p:cNvPr id="1984640" name="Rectangle 128"/>
                <p:cNvSpPr>
                  <a:spLocks noChangeArrowheads="1"/>
                </p:cNvSpPr>
                <p:nvPr/>
              </p:nvSpPr>
              <p:spPr bwMode="auto">
                <a:xfrm>
                  <a:off x="2216" y="2582"/>
                  <a:ext cx="62"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5</a:t>
                  </a:r>
                  <a:endParaRPr lang="fr-FR" sz="1400">
                    <a:solidFill>
                      <a:schemeClr val="tx1"/>
                    </a:solidFill>
                    <a:ea typeface="ＭＳ Ｐゴシック" pitchFamily="34" charset="-128"/>
                  </a:endParaRPr>
                </a:p>
              </p:txBody>
            </p:sp>
            <p:sp>
              <p:nvSpPr>
                <p:cNvPr id="1984641" name="Rectangle 129"/>
                <p:cNvSpPr>
                  <a:spLocks noChangeArrowheads="1"/>
                </p:cNvSpPr>
                <p:nvPr/>
              </p:nvSpPr>
              <p:spPr bwMode="auto">
                <a:xfrm>
                  <a:off x="2165" y="2180"/>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10</a:t>
                  </a:r>
                  <a:endParaRPr lang="fr-FR" sz="1400">
                    <a:solidFill>
                      <a:schemeClr val="tx1"/>
                    </a:solidFill>
                    <a:ea typeface="ＭＳ Ｐゴシック" pitchFamily="34" charset="-128"/>
                  </a:endParaRPr>
                </a:p>
              </p:txBody>
            </p:sp>
            <p:sp>
              <p:nvSpPr>
                <p:cNvPr id="1984642" name="Rectangle 130"/>
                <p:cNvSpPr>
                  <a:spLocks noChangeArrowheads="1"/>
                </p:cNvSpPr>
                <p:nvPr/>
              </p:nvSpPr>
              <p:spPr bwMode="auto">
                <a:xfrm>
                  <a:off x="2165" y="1789"/>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15</a:t>
                  </a:r>
                  <a:endParaRPr lang="fr-FR" sz="1400">
                    <a:solidFill>
                      <a:schemeClr val="tx1"/>
                    </a:solidFill>
                    <a:ea typeface="ＭＳ Ｐゴシック" pitchFamily="34" charset="-128"/>
                  </a:endParaRPr>
                </a:p>
              </p:txBody>
            </p:sp>
            <p:sp>
              <p:nvSpPr>
                <p:cNvPr id="1984643" name="Rectangle 131"/>
                <p:cNvSpPr>
                  <a:spLocks noChangeArrowheads="1"/>
                </p:cNvSpPr>
                <p:nvPr/>
              </p:nvSpPr>
              <p:spPr bwMode="auto">
                <a:xfrm>
                  <a:off x="2165" y="1392"/>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20</a:t>
                  </a:r>
                  <a:endParaRPr lang="fr-FR" sz="1400">
                    <a:solidFill>
                      <a:schemeClr val="tx1"/>
                    </a:solidFill>
                    <a:ea typeface="ＭＳ Ｐゴシック" pitchFamily="34" charset="-128"/>
                  </a:endParaRPr>
                </a:p>
              </p:txBody>
            </p:sp>
            <p:sp>
              <p:nvSpPr>
                <p:cNvPr id="1984644" name="Rectangle 132"/>
                <p:cNvSpPr>
                  <a:spLocks noChangeArrowheads="1"/>
                </p:cNvSpPr>
                <p:nvPr/>
              </p:nvSpPr>
              <p:spPr bwMode="auto">
                <a:xfrm>
                  <a:off x="2543"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12</a:t>
                  </a:r>
                  <a:endParaRPr lang="fr-FR" sz="1400">
                    <a:solidFill>
                      <a:schemeClr val="tx1"/>
                    </a:solidFill>
                    <a:ea typeface="ＭＳ Ｐゴシック" pitchFamily="34" charset="-128"/>
                  </a:endParaRPr>
                </a:p>
              </p:txBody>
            </p:sp>
            <p:sp>
              <p:nvSpPr>
                <p:cNvPr id="1984645" name="Rectangle 133"/>
                <p:cNvSpPr>
                  <a:spLocks noChangeArrowheads="1"/>
                </p:cNvSpPr>
                <p:nvPr/>
              </p:nvSpPr>
              <p:spPr bwMode="auto">
                <a:xfrm>
                  <a:off x="3018"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36</a:t>
                  </a:r>
                  <a:endParaRPr lang="fr-FR" sz="1400">
                    <a:solidFill>
                      <a:schemeClr val="tx1"/>
                    </a:solidFill>
                    <a:ea typeface="ＭＳ Ｐゴシック" pitchFamily="34" charset="-128"/>
                  </a:endParaRPr>
                </a:p>
              </p:txBody>
            </p:sp>
            <p:sp>
              <p:nvSpPr>
                <p:cNvPr id="1984646" name="Rectangle 134"/>
                <p:cNvSpPr>
                  <a:spLocks noChangeArrowheads="1"/>
                </p:cNvSpPr>
                <p:nvPr/>
              </p:nvSpPr>
              <p:spPr bwMode="auto">
                <a:xfrm>
                  <a:off x="3495" y="3068"/>
                  <a:ext cx="12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72</a:t>
                  </a:r>
                  <a:endParaRPr lang="fr-FR" sz="1400">
                    <a:solidFill>
                      <a:schemeClr val="tx1"/>
                    </a:solidFill>
                    <a:ea typeface="ＭＳ Ｐゴシック" pitchFamily="34" charset="-128"/>
                  </a:endParaRPr>
                </a:p>
              </p:txBody>
            </p:sp>
            <p:sp>
              <p:nvSpPr>
                <p:cNvPr id="1984647" name="Rectangle 135"/>
                <p:cNvSpPr>
                  <a:spLocks noChangeArrowheads="1"/>
                </p:cNvSpPr>
                <p:nvPr/>
              </p:nvSpPr>
              <p:spPr bwMode="auto">
                <a:xfrm>
                  <a:off x="2488" y="3220"/>
                  <a:ext cx="1174" cy="247"/>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HDL cholesterol</a:t>
                  </a:r>
                </a:p>
                <a:p>
                  <a:pPr algn="ctr"/>
                  <a:r>
                    <a:rPr lang="en-US" sz="1400">
                      <a:solidFill>
                        <a:schemeClr val="tx1"/>
                      </a:solidFill>
                      <a:ea typeface="ＭＳ Ｐゴシック" pitchFamily="34" charset="-128"/>
                    </a:rPr>
                    <a:t>concentration (</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g/mL)</a:t>
                  </a:r>
                  <a:endParaRPr lang="fr-FR" sz="1400">
                    <a:solidFill>
                      <a:schemeClr val="tx1"/>
                    </a:solidFill>
                    <a:ea typeface="ＭＳ Ｐゴシック" pitchFamily="34" charset="-128"/>
                  </a:endParaRPr>
                </a:p>
              </p:txBody>
            </p:sp>
            <p:sp>
              <p:nvSpPr>
                <p:cNvPr id="1984648" name="Rectangle 136"/>
                <p:cNvSpPr>
                  <a:spLocks noChangeArrowheads="1"/>
                </p:cNvSpPr>
                <p:nvPr/>
              </p:nvSpPr>
              <p:spPr bwMode="auto">
                <a:xfrm rot="16200000">
                  <a:off x="1541" y="2059"/>
                  <a:ext cx="978" cy="268"/>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∆FC in media</a:t>
                  </a:r>
                </a:p>
                <a:p>
                  <a:pPr algn="ctr"/>
                  <a:r>
                    <a:rPr lang="en-US" sz="1400">
                      <a:solidFill>
                        <a:schemeClr val="tx1"/>
                      </a:solidFill>
                      <a:ea typeface="ＭＳ Ｐゴシック" pitchFamily="34" charset="-128"/>
                    </a:rPr>
                    <a:t>(</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g/mg cell protein) </a:t>
                  </a:r>
                  <a:endParaRPr lang="fr-FR" sz="1400">
                    <a:solidFill>
                      <a:schemeClr val="tx1"/>
                    </a:solidFill>
                    <a:ea typeface="ＭＳ Ｐゴシック" pitchFamily="34" charset="-128"/>
                  </a:endParaRPr>
                </a:p>
              </p:txBody>
            </p:sp>
            <p:sp>
              <p:nvSpPr>
                <p:cNvPr id="1984649" name="Rectangle 137"/>
                <p:cNvSpPr>
                  <a:spLocks noChangeArrowheads="1"/>
                </p:cNvSpPr>
                <p:nvPr/>
              </p:nvSpPr>
              <p:spPr bwMode="auto">
                <a:xfrm>
                  <a:off x="3434" y="2166"/>
                  <a:ext cx="160" cy="176"/>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grpSp>
              <p:nvGrpSpPr>
                <p:cNvPr id="1984650" name="Group 138"/>
                <p:cNvGrpSpPr>
                  <a:grpSpLocks/>
                </p:cNvGrpSpPr>
                <p:nvPr/>
              </p:nvGrpSpPr>
              <p:grpSpPr bwMode="auto">
                <a:xfrm>
                  <a:off x="2376" y="1440"/>
                  <a:ext cx="983" cy="252"/>
                  <a:chOff x="552" y="1452"/>
                  <a:chExt cx="983" cy="252"/>
                </a:xfrm>
              </p:grpSpPr>
              <p:sp>
                <p:nvSpPr>
                  <p:cNvPr id="1984651" name="Rectangle 139"/>
                  <p:cNvSpPr>
                    <a:spLocks noChangeArrowheads="1"/>
                  </p:cNvSpPr>
                  <p:nvPr/>
                </p:nvSpPr>
                <p:spPr bwMode="auto">
                  <a:xfrm>
                    <a:off x="641" y="1452"/>
                    <a:ext cx="894"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Before treatment</a:t>
                    </a:r>
                  </a:p>
                </p:txBody>
              </p:sp>
              <p:grpSp>
                <p:nvGrpSpPr>
                  <p:cNvPr id="1984652" name="Group 140"/>
                  <p:cNvGrpSpPr>
                    <a:grpSpLocks/>
                  </p:cNvGrpSpPr>
                  <p:nvPr/>
                </p:nvGrpSpPr>
                <p:grpSpPr bwMode="auto">
                  <a:xfrm>
                    <a:off x="552" y="1607"/>
                    <a:ext cx="60" cy="74"/>
                    <a:chOff x="1344" y="1768"/>
                    <a:chExt cx="62" cy="57"/>
                  </a:xfrm>
                </p:grpSpPr>
                <p:sp>
                  <p:nvSpPr>
                    <p:cNvPr id="1984653" name="Rectangle 141"/>
                    <p:cNvSpPr>
                      <a:spLocks noChangeArrowheads="1"/>
                    </p:cNvSpPr>
                    <p:nvPr/>
                  </p:nvSpPr>
                  <p:spPr bwMode="auto">
                    <a:xfrm>
                      <a:off x="1345" y="1769"/>
                      <a:ext cx="57" cy="54"/>
                    </a:xfrm>
                    <a:prstGeom prst="rect">
                      <a:avLst/>
                    </a:prstGeom>
                    <a:solidFill>
                      <a:srgbClr val="FB37EF"/>
                    </a:solidFill>
                    <a:ln w="9525">
                      <a:noFill/>
                      <a:miter lim="800000"/>
                      <a:headEnd/>
                      <a:tailEnd/>
                    </a:ln>
                  </p:spPr>
                  <p:txBody>
                    <a:bodyPr/>
                    <a:lstStyle/>
                    <a:p>
                      <a:endParaRPr lang="nl-NL"/>
                    </a:p>
                  </p:txBody>
                </p:sp>
                <p:sp>
                  <p:nvSpPr>
                    <p:cNvPr id="1984654" name="Rectangle 142"/>
                    <p:cNvSpPr>
                      <a:spLocks noChangeArrowheads="1"/>
                    </p:cNvSpPr>
                    <p:nvPr/>
                  </p:nvSpPr>
                  <p:spPr bwMode="auto">
                    <a:xfrm>
                      <a:off x="1344" y="1768"/>
                      <a:ext cx="62" cy="57"/>
                    </a:xfrm>
                    <a:prstGeom prst="rect">
                      <a:avLst/>
                    </a:prstGeom>
                    <a:solidFill>
                      <a:srgbClr val="FB37EF"/>
                    </a:solidFill>
                    <a:ln w="6350">
                      <a:solidFill>
                        <a:srgbClr val="000000"/>
                      </a:solidFill>
                      <a:miter lim="800000"/>
                      <a:headEnd/>
                      <a:tailEnd/>
                    </a:ln>
                  </p:spPr>
                  <p:txBody>
                    <a:bodyPr/>
                    <a:lstStyle/>
                    <a:p>
                      <a:endParaRPr lang="nl-NL"/>
                    </a:p>
                  </p:txBody>
                </p:sp>
              </p:grpSp>
              <p:sp>
                <p:nvSpPr>
                  <p:cNvPr id="1984655" name="Rectangle 143"/>
                  <p:cNvSpPr>
                    <a:spLocks noChangeArrowheads="1"/>
                  </p:cNvSpPr>
                  <p:nvPr/>
                </p:nvSpPr>
                <p:spPr bwMode="auto">
                  <a:xfrm>
                    <a:off x="657" y="1581"/>
                    <a:ext cx="801"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After treatment</a:t>
                    </a:r>
                  </a:p>
                </p:txBody>
              </p:sp>
              <p:sp>
                <p:nvSpPr>
                  <p:cNvPr id="1984656" name="Oval 144"/>
                  <p:cNvSpPr>
                    <a:spLocks noChangeArrowheads="1"/>
                  </p:cNvSpPr>
                  <p:nvPr/>
                </p:nvSpPr>
                <p:spPr bwMode="auto">
                  <a:xfrm>
                    <a:off x="557" y="1492"/>
                    <a:ext cx="56" cy="75"/>
                  </a:xfrm>
                  <a:prstGeom prst="ellipse">
                    <a:avLst/>
                  </a:prstGeom>
                  <a:solidFill>
                    <a:schemeClr val="accent1"/>
                  </a:solidFill>
                  <a:ln w="9525">
                    <a:solidFill>
                      <a:schemeClr val="tx1"/>
                    </a:solidFill>
                    <a:round/>
                    <a:headEnd/>
                    <a:tailEnd/>
                  </a:ln>
                </p:spPr>
                <p:txBody>
                  <a:bodyPr wrap="none" anchor="ctr"/>
                  <a:lstStyle/>
                  <a:p>
                    <a:endParaRPr lang="nl-NL"/>
                  </a:p>
                </p:txBody>
              </p:sp>
            </p:grpSp>
          </p:grpSp>
          <p:grpSp>
            <p:nvGrpSpPr>
              <p:cNvPr id="1984657" name="Group 145"/>
              <p:cNvGrpSpPr>
                <a:grpSpLocks/>
              </p:cNvGrpSpPr>
              <p:nvPr/>
            </p:nvGrpSpPr>
            <p:grpSpPr bwMode="auto">
              <a:xfrm>
                <a:off x="3735" y="1392"/>
                <a:ext cx="2025" cy="2084"/>
                <a:chOff x="3695" y="1392"/>
                <a:chExt cx="1871" cy="2084"/>
              </a:xfrm>
            </p:grpSpPr>
            <p:sp>
              <p:nvSpPr>
                <p:cNvPr id="1984658" name="Line 146"/>
                <p:cNvSpPr>
                  <a:spLocks noChangeShapeType="1"/>
                </p:cNvSpPr>
                <p:nvPr/>
              </p:nvSpPr>
              <p:spPr bwMode="auto">
                <a:xfrm>
                  <a:off x="4125" y="1432"/>
                  <a:ext cx="1" cy="1588"/>
                </a:xfrm>
                <a:prstGeom prst="line">
                  <a:avLst/>
                </a:prstGeom>
                <a:noFill/>
                <a:ln w="12700">
                  <a:solidFill>
                    <a:schemeClr val="tx1"/>
                  </a:solidFill>
                  <a:round/>
                  <a:headEnd/>
                  <a:tailEnd/>
                </a:ln>
              </p:spPr>
              <p:txBody>
                <a:bodyPr/>
                <a:lstStyle/>
                <a:p>
                  <a:endParaRPr lang="nl-NL"/>
                </a:p>
              </p:txBody>
            </p:sp>
            <p:sp>
              <p:nvSpPr>
                <p:cNvPr id="1984659" name="Line 147"/>
                <p:cNvSpPr>
                  <a:spLocks noChangeShapeType="1"/>
                </p:cNvSpPr>
                <p:nvPr/>
              </p:nvSpPr>
              <p:spPr bwMode="auto">
                <a:xfrm>
                  <a:off x="4116" y="3020"/>
                  <a:ext cx="9" cy="1"/>
                </a:xfrm>
                <a:prstGeom prst="line">
                  <a:avLst/>
                </a:prstGeom>
                <a:noFill/>
                <a:ln w="12700">
                  <a:solidFill>
                    <a:schemeClr val="bg1"/>
                  </a:solidFill>
                  <a:round/>
                  <a:headEnd/>
                  <a:tailEnd/>
                </a:ln>
              </p:spPr>
              <p:txBody>
                <a:bodyPr/>
                <a:lstStyle/>
                <a:p>
                  <a:endParaRPr lang="nl-NL"/>
                </a:p>
              </p:txBody>
            </p:sp>
            <p:sp>
              <p:nvSpPr>
                <p:cNvPr id="1984660" name="Line 148"/>
                <p:cNvSpPr>
                  <a:spLocks noChangeShapeType="1"/>
                </p:cNvSpPr>
                <p:nvPr/>
              </p:nvSpPr>
              <p:spPr bwMode="auto">
                <a:xfrm>
                  <a:off x="4116" y="2622"/>
                  <a:ext cx="9" cy="2"/>
                </a:xfrm>
                <a:prstGeom prst="line">
                  <a:avLst/>
                </a:prstGeom>
                <a:noFill/>
                <a:ln w="12700">
                  <a:solidFill>
                    <a:schemeClr val="bg1"/>
                  </a:solidFill>
                  <a:round/>
                  <a:headEnd/>
                  <a:tailEnd/>
                </a:ln>
              </p:spPr>
              <p:txBody>
                <a:bodyPr/>
                <a:lstStyle/>
                <a:p>
                  <a:endParaRPr lang="nl-NL"/>
                </a:p>
              </p:txBody>
            </p:sp>
            <p:sp>
              <p:nvSpPr>
                <p:cNvPr id="1984661" name="Line 149"/>
                <p:cNvSpPr>
                  <a:spLocks noChangeShapeType="1"/>
                </p:cNvSpPr>
                <p:nvPr/>
              </p:nvSpPr>
              <p:spPr bwMode="auto">
                <a:xfrm>
                  <a:off x="4116" y="2225"/>
                  <a:ext cx="9" cy="1"/>
                </a:xfrm>
                <a:prstGeom prst="line">
                  <a:avLst/>
                </a:prstGeom>
                <a:noFill/>
                <a:ln w="12700">
                  <a:solidFill>
                    <a:schemeClr val="bg1"/>
                  </a:solidFill>
                  <a:round/>
                  <a:headEnd/>
                  <a:tailEnd/>
                </a:ln>
              </p:spPr>
              <p:txBody>
                <a:bodyPr/>
                <a:lstStyle/>
                <a:p>
                  <a:endParaRPr lang="nl-NL"/>
                </a:p>
              </p:txBody>
            </p:sp>
            <p:sp>
              <p:nvSpPr>
                <p:cNvPr id="1984662" name="Line 150"/>
                <p:cNvSpPr>
                  <a:spLocks noChangeShapeType="1"/>
                </p:cNvSpPr>
                <p:nvPr/>
              </p:nvSpPr>
              <p:spPr bwMode="auto">
                <a:xfrm>
                  <a:off x="4116" y="1829"/>
                  <a:ext cx="9" cy="1"/>
                </a:xfrm>
                <a:prstGeom prst="line">
                  <a:avLst/>
                </a:prstGeom>
                <a:noFill/>
                <a:ln w="12700">
                  <a:solidFill>
                    <a:schemeClr val="bg1"/>
                  </a:solidFill>
                  <a:round/>
                  <a:headEnd/>
                  <a:tailEnd/>
                </a:ln>
              </p:spPr>
              <p:txBody>
                <a:bodyPr/>
                <a:lstStyle/>
                <a:p>
                  <a:endParaRPr lang="nl-NL"/>
                </a:p>
              </p:txBody>
            </p:sp>
            <p:sp>
              <p:nvSpPr>
                <p:cNvPr id="1984663" name="Line 151"/>
                <p:cNvSpPr>
                  <a:spLocks noChangeShapeType="1"/>
                </p:cNvSpPr>
                <p:nvPr/>
              </p:nvSpPr>
              <p:spPr bwMode="auto">
                <a:xfrm>
                  <a:off x="4116" y="1432"/>
                  <a:ext cx="9" cy="1"/>
                </a:xfrm>
                <a:prstGeom prst="line">
                  <a:avLst/>
                </a:prstGeom>
                <a:noFill/>
                <a:ln w="12700">
                  <a:solidFill>
                    <a:schemeClr val="bg1"/>
                  </a:solidFill>
                  <a:round/>
                  <a:headEnd/>
                  <a:tailEnd/>
                </a:ln>
              </p:spPr>
              <p:txBody>
                <a:bodyPr/>
                <a:lstStyle/>
                <a:p>
                  <a:endParaRPr lang="nl-NL"/>
                </a:p>
              </p:txBody>
            </p:sp>
            <p:sp>
              <p:nvSpPr>
                <p:cNvPr id="1984664" name="Line 152"/>
                <p:cNvSpPr>
                  <a:spLocks noChangeShapeType="1"/>
                </p:cNvSpPr>
                <p:nvPr/>
              </p:nvSpPr>
              <p:spPr bwMode="auto">
                <a:xfrm>
                  <a:off x="4125" y="3020"/>
                  <a:ext cx="1441" cy="1"/>
                </a:xfrm>
                <a:prstGeom prst="line">
                  <a:avLst/>
                </a:prstGeom>
                <a:noFill/>
                <a:ln w="12700">
                  <a:solidFill>
                    <a:schemeClr val="tx1"/>
                  </a:solidFill>
                  <a:round/>
                  <a:headEnd/>
                  <a:tailEnd/>
                </a:ln>
              </p:spPr>
              <p:txBody>
                <a:bodyPr/>
                <a:lstStyle/>
                <a:p>
                  <a:endParaRPr lang="nl-NL"/>
                </a:p>
              </p:txBody>
            </p:sp>
            <p:sp>
              <p:nvSpPr>
                <p:cNvPr id="1984665" name="Line 153"/>
                <p:cNvSpPr>
                  <a:spLocks noChangeShapeType="1"/>
                </p:cNvSpPr>
                <p:nvPr/>
              </p:nvSpPr>
              <p:spPr bwMode="auto">
                <a:xfrm flipV="1">
                  <a:off x="4125" y="3020"/>
                  <a:ext cx="1" cy="19"/>
                </a:xfrm>
                <a:prstGeom prst="line">
                  <a:avLst/>
                </a:prstGeom>
                <a:noFill/>
                <a:ln w="12700">
                  <a:solidFill>
                    <a:schemeClr val="bg1"/>
                  </a:solidFill>
                  <a:round/>
                  <a:headEnd/>
                  <a:tailEnd/>
                </a:ln>
              </p:spPr>
              <p:txBody>
                <a:bodyPr/>
                <a:lstStyle/>
                <a:p>
                  <a:endParaRPr lang="nl-NL"/>
                </a:p>
              </p:txBody>
            </p:sp>
            <p:sp>
              <p:nvSpPr>
                <p:cNvPr id="1984666" name="Line 154"/>
                <p:cNvSpPr>
                  <a:spLocks noChangeShapeType="1"/>
                </p:cNvSpPr>
                <p:nvPr/>
              </p:nvSpPr>
              <p:spPr bwMode="auto">
                <a:xfrm flipV="1">
                  <a:off x="4606" y="3020"/>
                  <a:ext cx="0" cy="19"/>
                </a:xfrm>
                <a:prstGeom prst="line">
                  <a:avLst/>
                </a:prstGeom>
                <a:noFill/>
                <a:ln w="12700">
                  <a:solidFill>
                    <a:schemeClr val="bg1"/>
                  </a:solidFill>
                  <a:round/>
                  <a:headEnd/>
                  <a:tailEnd/>
                </a:ln>
              </p:spPr>
              <p:txBody>
                <a:bodyPr/>
                <a:lstStyle/>
                <a:p>
                  <a:endParaRPr lang="nl-NL"/>
                </a:p>
              </p:txBody>
            </p:sp>
            <p:sp>
              <p:nvSpPr>
                <p:cNvPr id="1984667" name="Line 155"/>
                <p:cNvSpPr>
                  <a:spLocks noChangeShapeType="1"/>
                </p:cNvSpPr>
                <p:nvPr/>
              </p:nvSpPr>
              <p:spPr bwMode="auto">
                <a:xfrm flipV="1">
                  <a:off x="5085" y="3020"/>
                  <a:ext cx="0" cy="19"/>
                </a:xfrm>
                <a:prstGeom prst="line">
                  <a:avLst/>
                </a:prstGeom>
                <a:noFill/>
                <a:ln w="12700">
                  <a:solidFill>
                    <a:schemeClr val="bg1"/>
                  </a:solidFill>
                  <a:round/>
                  <a:headEnd/>
                  <a:tailEnd/>
                </a:ln>
              </p:spPr>
              <p:txBody>
                <a:bodyPr/>
                <a:lstStyle/>
                <a:p>
                  <a:endParaRPr lang="nl-NL"/>
                </a:p>
              </p:txBody>
            </p:sp>
            <p:sp>
              <p:nvSpPr>
                <p:cNvPr id="1984668" name="Line 156"/>
                <p:cNvSpPr>
                  <a:spLocks noChangeShapeType="1"/>
                </p:cNvSpPr>
                <p:nvPr/>
              </p:nvSpPr>
              <p:spPr bwMode="auto">
                <a:xfrm flipV="1">
                  <a:off x="5566" y="3020"/>
                  <a:ext cx="0" cy="19"/>
                </a:xfrm>
                <a:prstGeom prst="line">
                  <a:avLst/>
                </a:prstGeom>
                <a:noFill/>
                <a:ln w="12700">
                  <a:solidFill>
                    <a:schemeClr val="bg1"/>
                  </a:solidFill>
                  <a:round/>
                  <a:headEnd/>
                  <a:tailEnd/>
                </a:ln>
              </p:spPr>
              <p:txBody>
                <a:bodyPr/>
                <a:lstStyle/>
                <a:p>
                  <a:endParaRPr lang="nl-NL"/>
                </a:p>
              </p:txBody>
            </p:sp>
            <p:sp>
              <p:nvSpPr>
                <p:cNvPr id="1984669" name="Freeform 157"/>
                <p:cNvSpPr>
                  <a:spLocks/>
                </p:cNvSpPr>
                <p:nvPr/>
              </p:nvSpPr>
              <p:spPr bwMode="auto">
                <a:xfrm>
                  <a:off x="4363" y="2804"/>
                  <a:ext cx="962" cy="155"/>
                </a:xfrm>
                <a:custGeom>
                  <a:avLst/>
                  <a:gdLst/>
                  <a:ahLst/>
                  <a:cxnLst>
                    <a:cxn ang="0">
                      <a:pos x="0" y="182"/>
                    </a:cxn>
                    <a:cxn ang="0">
                      <a:pos x="1166" y="98"/>
                    </a:cxn>
                    <a:cxn ang="0">
                      <a:pos x="2331" y="0"/>
                    </a:cxn>
                  </a:cxnLst>
                  <a:rect l="0" t="0" r="r" b="b"/>
                  <a:pathLst>
                    <a:path w="2331" h="182">
                      <a:moveTo>
                        <a:pt x="0" y="182"/>
                      </a:moveTo>
                      <a:lnTo>
                        <a:pt x="1166" y="98"/>
                      </a:lnTo>
                      <a:lnTo>
                        <a:pt x="2331" y="0"/>
                      </a:lnTo>
                    </a:path>
                  </a:pathLst>
                </a:custGeom>
                <a:noFill/>
                <a:ln w="28575" cmpd="sng">
                  <a:solidFill>
                    <a:schemeClr val="accent1"/>
                  </a:solidFill>
                  <a:prstDash val="solid"/>
                  <a:round/>
                  <a:headEnd/>
                  <a:tailEnd/>
                </a:ln>
              </p:spPr>
              <p:txBody>
                <a:bodyPr/>
                <a:lstStyle/>
                <a:p>
                  <a:endParaRPr lang="nl-NL"/>
                </a:p>
              </p:txBody>
            </p:sp>
            <p:sp>
              <p:nvSpPr>
                <p:cNvPr id="1984670" name="Line 158"/>
                <p:cNvSpPr>
                  <a:spLocks noChangeShapeType="1"/>
                </p:cNvSpPr>
                <p:nvPr/>
              </p:nvSpPr>
              <p:spPr bwMode="auto">
                <a:xfrm flipV="1">
                  <a:off x="4363" y="2946"/>
                  <a:ext cx="0" cy="13"/>
                </a:xfrm>
                <a:prstGeom prst="line">
                  <a:avLst/>
                </a:prstGeom>
                <a:noFill/>
                <a:ln w="12700">
                  <a:solidFill>
                    <a:schemeClr val="bg1"/>
                  </a:solidFill>
                  <a:round/>
                  <a:headEnd/>
                  <a:tailEnd/>
                </a:ln>
              </p:spPr>
              <p:txBody>
                <a:bodyPr/>
                <a:lstStyle/>
                <a:p>
                  <a:endParaRPr lang="nl-NL"/>
                </a:p>
              </p:txBody>
            </p:sp>
            <p:sp>
              <p:nvSpPr>
                <p:cNvPr id="1984671" name="Line 159"/>
                <p:cNvSpPr>
                  <a:spLocks noChangeShapeType="1"/>
                </p:cNvSpPr>
                <p:nvPr/>
              </p:nvSpPr>
              <p:spPr bwMode="auto">
                <a:xfrm>
                  <a:off x="4354" y="2946"/>
                  <a:ext cx="21" cy="0"/>
                </a:xfrm>
                <a:prstGeom prst="line">
                  <a:avLst/>
                </a:prstGeom>
                <a:noFill/>
                <a:ln w="12700">
                  <a:solidFill>
                    <a:schemeClr val="bg1"/>
                  </a:solidFill>
                  <a:round/>
                  <a:headEnd/>
                  <a:tailEnd/>
                </a:ln>
              </p:spPr>
              <p:txBody>
                <a:bodyPr/>
                <a:lstStyle/>
                <a:p>
                  <a:endParaRPr lang="nl-NL"/>
                </a:p>
              </p:txBody>
            </p:sp>
            <p:sp>
              <p:nvSpPr>
                <p:cNvPr id="1984672" name="Line 160"/>
                <p:cNvSpPr>
                  <a:spLocks noChangeShapeType="1"/>
                </p:cNvSpPr>
                <p:nvPr/>
              </p:nvSpPr>
              <p:spPr bwMode="auto">
                <a:xfrm flipV="1">
                  <a:off x="4843" y="2849"/>
                  <a:ext cx="1" cy="38"/>
                </a:xfrm>
                <a:prstGeom prst="line">
                  <a:avLst/>
                </a:prstGeom>
                <a:noFill/>
                <a:ln w="12700">
                  <a:solidFill>
                    <a:schemeClr val="bg1"/>
                  </a:solidFill>
                  <a:round/>
                  <a:headEnd/>
                  <a:tailEnd/>
                </a:ln>
              </p:spPr>
              <p:txBody>
                <a:bodyPr/>
                <a:lstStyle/>
                <a:p>
                  <a:endParaRPr lang="nl-NL"/>
                </a:p>
              </p:txBody>
            </p:sp>
            <p:sp>
              <p:nvSpPr>
                <p:cNvPr id="1984673" name="Line 161"/>
                <p:cNvSpPr>
                  <a:spLocks noChangeShapeType="1"/>
                </p:cNvSpPr>
                <p:nvPr/>
              </p:nvSpPr>
              <p:spPr bwMode="auto">
                <a:xfrm>
                  <a:off x="4835" y="2849"/>
                  <a:ext cx="19" cy="1"/>
                </a:xfrm>
                <a:prstGeom prst="line">
                  <a:avLst/>
                </a:prstGeom>
                <a:noFill/>
                <a:ln w="12700">
                  <a:solidFill>
                    <a:schemeClr val="accent1"/>
                  </a:solidFill>
                  <a:round/>
                  <a:headEnd/>
                  <a:tailEnd/>
                </a:ln>
              </p:spPr>
              <p:txBody>
                <a:bodyPr/>
                <a:lstStyle/>
                <a:p>
                  <a:endParaRPr lang="nl-NL"/>
                </a:p>
              </p:txBody>
            </p:sp>
            <p:sp>
              <p:nvSpPr>
                <p:cNvPr id="1984674" name="Line 162"/>
                <p:cNvSpPr>
                  <a:spLocks noChangeShapeType="1"/>
                </p:cNvSpPr>
                <p:nvPr/>
              </p:nvSpPr>
              <p:spPr bwMode="auto">
                <a:xfrm flipV="1">
                  <a:off x="5325" y="2716"/>
                  <a:ext cx="0" cy="88"/>
                </a:xfrm>
                <a:prstGeom prst="line">
                  <a:avLst/>
                </a:prstGeom>
                <a:noFill/>
                <a:ln w="12700">
                  <a:solidFill>
                    <a:schemeClr val="bg1"/>
                  </a:solidFill>
                  <a:round/>
                  <a:headEnd/>
                  <a:tailEnd/>
                </a:ln>
              </p:spPr>
              <p:txBody>
                <a:bodyPr/>
                <a:lstStyle/>
                <a:p>
                  <a:endParaRPr lang="nl-NL"/>
                </a:p>
              </p:txBody>
            </p:sp>
            <p:sp>
              <p:nvSpPr>
                <p:cNvPr id="1984675" name="Line 163"/>
                <p:cNvSpPr>
                  <a:spLocks noChangeShapeType="1"/>
                </p:cNvSpPr>
                <p:nvPr/>
              </p:nvSpPr>
              <p:spPr bwMode="auto">
                <a:xfrm>
                  <a:off x="5312" y="2716"/>
                  <a:ext cx="22" cy="0"/>
                </a:xfrm>
                <a:prstGeom prst="line">
                  <a:avLst/>
                </a:prstGeom>
                <a:noFill/>
                <a:ln w="12700">
                  <a:solidFill>
                    <a:schemeClr val="accent1"/>
                  </a:solidFill>
                  <a:round/>
                  <a:headEnd/>
                  <a:tailEnd/>
                </a:ln>
              </p:spPr>
              <p:txBody>
                <a:bodyPr/>
                <a:lstStyle/>
                <a:p>
                  <a:endParaRPr lang="nl-NL"/>
                </a:p>
              </p:txBody>
            </p:sp>
            <p:sp>
              <p:nvSpPr>
                <p:cNvPr id="1984676" name="Line 164"/>
                <p:cNvSpPr>
                  <a:spLocks noChangeShapeType="1"/>
                </p:cNvSpPr>
                <p:nvPr/>
              </p:nvSpPr>
              <p:spPr bwMode="auto">
                <a:xfrm>
                  <a:off x="4363" y="2959"/>
                  <a:ext cx="0" cy="15"/>
                </a:xfrm>
                <a:prstGeom prst="line">
                  <a:avLst/>
                </a:prstGeom>
                <a:noFill/>
                <a:ln w="12700">
                  <a:solidFill>
                    <a:schemeClr val="accent1"/>
                  </a:solidFill>
                  <a:round/>
                  <a:headEnd/>
                  <a:tailEnd/>
                </a:ln>
              </p:spPr>
              <p:txBody>
                <a:bodyPr/>
                <a:lstStyle/>
                <a:p>
                  <a:endParaRPr lang="nl-NL"/>
                </a:p>
              </p:txBody>
            </p:sp>
            <p:sp>
              <p:nvSpPr>
                <p:cNvPr id="1984677" name="Line 165"/>
                <p:cNvSpPr>
                  <a:spLocks noChangeShapeType="1"/>
                </p:cNvSpPr>
                <p:nvPr/>
              </p:nvSpPr>
              <p:spPr bwMode="auto">
                <a:xfrm>
                  <a:off x="4354" y="2974"/>
                  <a:ext cx="21" cy="1"/>
                </a:xfrm>
                <a:prstGeom prst="line">
                  <a:avLst/>
                </a:prstGeom>
                <a:noFill/>
                <a:ln w="12700">
                  <a:solidFill>
                    <a:schemeClr val="bg1"/>
                  </a:solidFill>
                  <a:round/>
                  <a:headEnd/>
                  <a:tailEnd/>
                </a:ln>
              </p:spPr>
              <p:txBody>
                <a:bodyPr/>
                <a:lstStyle/>
                <a:p>
                  <a:endParaRPr lang="nl-NL"/>
                </a:p>
              </p:txBody>
            </p:sp>
            <p:sp>
              <p:nvSpPr>
                <p:cNvPr id="1984678" name="Line 166"/>
                <p:cNvSpPr>
                  <a:spLocks noChangeShapeType="1"/>
                </p:cNvSpPr>
                <p:nvPr/>
              </p:nvSpPr>
              <p:spPr bwMode="auto">
                <a:xfrm>
                  <a:off x="4843" y="2887"/>
                  <a:ext cx="1" cy="42"/>
                </a:xfrm>
                <a:prstGeom prst="line">
                  <a:avLst/>
                </a:prstGeom>
                <a:noFill/>
                <a:ln w="12700">
                  <a:solidFill>
                    <a:schemeClr val="bg1"/>
                  </a:solidFill>
                  <a:round/>
                  <a:headEnd/>
                  <a:tailEnd/>
                </a:ln>
              </p:spPr>
              <p:txBody>
                <a:bodyPr/>
                <a:lstStyle/>
                <a:p>
                  <a:endParaRPr lang="nl-NL"/>
                </a:p>
              </p:txBody>
            </p:sp>
            <p:sp>
              <p:nvSpPr>
                <p:cNvPr id="1984679" name="Line 167"/>
                <p:cNvSpPr>
                  <a:spLocks noChangeShapeType="1"/>
                </p:cNvSpPr>
                <p:nvPr/>
              </p:nvSpPr>
              <p:spPr bwMode="auto">
                <a:xfrm>
                  <a:off x="4835" y="2929"/>
                  <a:ext cx="19" cy="0"/>
                </a:xfrm>
                <a:prstGeom prst="line">
                  <a:avLst/>
                </a:prstGeom>
                <a:noFill/>
                <a:ln w="12700">
                  <a:solidFill>
                    <a:schemeClr val="bg1"/>
                  </a:solidFill>
                  <a:round/>
                  <a:headEnd/>
                  <a:tailEnd/>
                </a:ln>
              </p:spPr>
              <p:txBody>
                <a:bodyPr/>
                <a:lstStyle/>
                <a:p>
                  <a:endParaRPr lang="nl-NL"/>
                </a:p>
              </p:txBody>
            </p:sp>
            <p:sp>
              <p:nvSpPr>
                <p:cNvPr id="1984680" name="Line 168"/>
                <p:cNvSpPr>
                  <a:spLocks noChangeShapeType="1"/>
                </p:cNvSpPr>
                <p:nvPr/>
              </p:nvSpPr>
              <p:spPr bwMode="auto">
                <a:xfrm>
                  <a:off x="5325" y="2804"/>
                  <a:ext cx="0" cy="91"/>
                </a:xfrm>
                <a:prstGeom prst="line">
                  <a:avLst/>
                </a:prstGeom>
                <a:noFill/>
                <a:ln w="12700">
                  <a:solidFill>
                    <a:schemeClr val="bg1"/>
                  </a:solidFill>
                  <a:round/>
                  <a:headEnd/>
                  <a:tailEnd/>
                </a:ln>
              </p:spPr>
              <p:txBody>
                <a:bodyPr/>
                <a:lstStyle/>
                <a:p>
                  <a:endParaRPr lang="nl-NL"/>
                </a:p>
              </p:txBody>
            </p:sp>
            <p:sp>
              <p:nvSpPr>
                <p:cNvPr id="1984681" name="Line 169"/>
                <p:cNvSpPr>
                  <a:spLocks noChangeShapeType="1"/>
                </p:cNvSpPr>
                <p:nvPr/>
              </p:nvSpPr>
              <p:spPr bwMode="auto">
                <a:xfrm>
                  <a:off x="5312" y="2895"/>
                  <a:ext cx="22" cy="1"/>
                </a:xfrm>
                <a:prstGeom prst="line">
                  <a:avLst/>
                </a:prstGeom>
                <a:noFill/>
                <a:ln w="12700">
                  <a:solidFill>
                    <a:schemeClr val="accent1"/>
                  </a:solidFill>
                  <a:round/>
                  <a:headEnd/>
                  <a:tailEnd/>
                </a:ln>
              </p:spPr>
              <p:txBody>
                <a:bodyPr/>
                <a:lstStyle/>
                <a:p>
                  <a:endParaRPr lang="nl-NL"/>
                </a:p>
              </p:txBody>
            </p:sp>
            <p:sp>
              <p:nvSpPr>
                <p:cNvPr id="1984682" name="Freeform 170"/>
                <p:cNvSpPr>
                  <a:spLocks/>
                </p:cNvSpPr>
                <p:nvPr/>
              </p:nvSpPr>
              <p:spPr bwMode="auto">
                <a:xfrm>
                  <a:off x="4363" y="2404"/>
                  <a:ext cx="962" cy="228"/>
                </a:xfrm>
                <a:custGeom>
                  <a:avLst/>
                  <a:gdLst/>
                  <a:ahLst/>
                  <a:cxnLst>
                    <a:cxn ang="0">
                      <a:pos x="0" y="270"/>
                    </a:cxn>
                    <a:cxn ang="0">
                      <a:pos x="1166" y="7"/>
                    </a:cxn>
                    <a:cxn ang="0">
                      <a:pos x="2331" y="0"/>
                    </a:cxn>
                  </a:cxnLst>
                  <a:rect l="0" t="0" r="r" b="b"/>
                  <a:pathLst>
                    <a:path w="2331" h="270">
                      <a:moveTo>
                        <a:pt x="0" y="270"/>
                      </a:moveTo>
                      <a:lnTo>
                        <a:pt x="1166" y="7"/>
                      </a:lnTo>
                      <a:lnTo>
                        <a:pt x="2331" y="0"/>
                      </a:lnTo>
                    </a:path>
                  </a:pathLst>
                </a:custGeom>
                <a:noFill/>
                <a:ln w="28575" cmpd="sng">
                  <a:solidFill>
                    <a:srgbClr val="FB37EF"/>
                  </a:solidFill>
                  <a:prstDash val="solid"/>
                  <a:round/>
                  <a:headEnd/>
                  <a:tailEnd/>
                </a:ln>
              </p:spPr>
              <p:txBody>
                <a:bodyPr/>
                <a:lstStyle/>
                <a:p>
                  <a:endParaRPr lang="nl-NL"/>
                </a:p>
              </p:txBody>
            </p:sp>
            <p:sp>
              <p:nvSpPr>
                <p:cNvPr id="1984683" name="Line 171"/>
                <p:cNvSpPr>
                  <a:spLocks noChangeShapeType="1"/>
                </p:cNvSpPr>
                <p:nvPr/>
              </p:nvSpPr>
              <p:spPr bwMode="auto">
                <a:xfrm flipV="1">
                  <a:off x="4363" y="2597"/>
                  <a:ext cx="0" cy="35"/>
                </a:xfrm>
                <a:prstGeom prst="line">
                  <a:avLst/>
                </a:prstGeom>
                <a:noFill/>
                <a:ln w="12700">
                  <a:solidFill>
                    <a:srgbClr val="FB37EF"/>
                  </a:solidFill>
                  <a:round/>
                  <a:headEnd/>
                  <a:tailEnd/>
                </a:ln>
              </p:spPr>
              <p:txBody>
                <a:bodyPr/>
                <a:lstStyle/>
                <a:p>
                  <a:endParaRPr lang="nl-NL"/>
                </a:p>
              </p:txBody>
            </p:sp>
            <p:sp>
              <p:nvSpPr>
                <p:cNvPr id="1984684" name="Line 172"/>
                <p:cNvSpPr>
                  <a:spLocks noChangeShapeType="1"/>
                </p:cNvSpPr>
                <p:nvPr/>
              </p:nvSpPr>
              <p:spPr bwMode="auto">
                <a:xfrm>
                  <a:off x="4354" y="2597"/>
                  <a:ext cx="21" cy="0"/>
                </a:xfrm>
                <a:prstGeom prst="line">
                  <a:avLst/>
                </a:prstGeom>
                <a:noFill/>
                <a:ln w="12700">
                  <a:solidFill>
                    <a:srgbClr val="FB37EF"/>
                  </a:solidFill>
                  <a:round/>
                  <a:headEnd/>
                  <a:tailEnd/>
                </a:ln>
              </p:spPr>
              <p:txBody>
                <a:bodyPr/>
                <a:lstStyle/>
                <a:p>
                  <a:endParaRPr lang="nl-NL"/>
                </a:p>
              </p:txBody>
            </p:sp>
            <p:sp>
              <p:nvSpPr>
                <p:cNvPr id="1984685" name="Line 173"/>
                <p:cNvSpPr>
                  <a:spLocks noChangeShapeType="1"/>
                </p:cNvSpPr>
                <p:nvPr/>
              </p:nvSpPr>
              <p:spPr bwMode="auto">
                <a:xfrm flipV="1">
                  <a:off x="4843" y="2284"/>
                  <a:ext cx="1" cy="128"/>
                </a:xfrm>
                <a:prstGeom prst="line">
                  <a:avLst/>
                </a:prstGeom>
                <a:noFill/>
                <a:ln w="12700">
                  <a:solidFill>
                    <a:srgbClr val="FB37EF"/>
                  </a:solidFill>
                  <a:round/>
                  <a:headEnd/>
                  <a:tailEnd/>
                </a:ln>
              </p:spPr>
              <p:txBody>
                <a:bodyPr/>
                <a:lstStyle/>
                <a:p>
                  <a:endParaRPr lang="nl-NL"/>
                </a:p>
              </p:txBody>
            </p:sp>
            <p:sp>
              <p:nvSpPr>
                <p:cNvPr id="1984686" name="Line 174"/>
                <p:cNvSpPr>
                  <a:spLocks noChangeShapeType="1"/>
                </p:cNvSpPr>
                <p:nvPr/>
              </p:nvSpPr>
              <p:spPr bwMode="auto">
                <a:xfrm>
                  <a:off x="4835" y="2284"/>
                  <a:ext cx="19" cy="0"/>
                </a:xfrm>
                <a:prstGeom prst="line">
                  <a:avLst/>
                </a:prstGeom>
                <a:noFill/>
                <a:ln w="12700">
                  <a:solidFill>
                    <a:srgbClr val="FB37EF"/>
                  </a:solidFill>
                  <a:round/>
                  <a:headEnd/>
                  <a:tailEnd/>
                </a:ln>
              </p:spPr>
              <p:txBody>
                <a:bodyPr/>
                <a:lstStyle/>
                <a:p>
                  <a:endParaRPr lang="nl-NL"/>
                </a:p>
              </p:txBody>
            </p:sp>
            <p:sp>
              <p:nvSpPr>
                <p:cNvPr id="1984687" name="Line 175"/>
                <p:cNvSpPr>
                  <a:spLocks noChangeShapeType="1"/>
                </p:cNvSpPr>
                <p:nvPr/>
              </p:nvSpPr>
              <p:spPr bwMode="auto">
                <a:xfrm flipV="1">
                  <a:off x="5325" y="2334"/>
                  <a:ext cx="0" cy="70"/>
                </a:xfrm>
                <a:prstGeom prst="line">
                  <a:avLst/>
                </a:prstGeom>
                <a:noFill/>
                <a:ln w="12700">
                  <a:solidFill>
                    <a:srgbClr val="FB37EF"/>
                  </a:solidFill>
                  <a:round/>
                  <a:headEnd/>
                  <a:tailEnd/>
                </a:ln>
              </p:spPr>
              <p:txBody>
                <a:bodyPr/>
                <a:lstStyle/>
                <a:p>
                  <a:endParaRPr lang="nl-NL"/>
                </a:p>
              </p:txBody>
            </p:sp>
            <p:sp>
              <p:nvSpPr>
                <p:cNvPr id="1984688" name="Line 176"/>
                <p:cNvSpPr>
                  <a:spLocks noChangeShapeType="1"/>
                </p:cNvSpPr>
                <p:nvPr/>
              </p:nvSpPr>
              <p:spPr bwMode="auto">
                <a:xfrm>
                  <a:off x="5312" y="2334"/>
                  <a:ext cx="22" cy="1"/>
                </a:xfrm>
                <a:prstGeom prst="line">
                  <a:avLst/>
                </a:prstGeom>
                <a:noFill/>
                <a:ln w="12700">
                  <a:solidFill>
                    <a:srgbClr val="FB37EF"/>
                  </a:solidFill>
                  <a:round/>
                  <a:headEnd/>
                  <a:tailEnd/>
                </a:ln>
              </p:spPr>
              <p:txBody>
                <a:bodyPr/>
                <a:lstStyle/>
                <a:p>
                  <a:endParaRPr lang="nl-NL"/>
                </a:p>
              </p:txBody>
            </p:sp>
            <p:sp>
              <p:nvSpPr>
                <p:cNvPr id="1984689" name="Line 177"/>
                <p:cNvSpPr>
                  <a:spLocks noChangeShapeType="1"/>
                </p:cNvSpPr>
                <p:nvPr/>
              </p:nvSpPr>
              <p:spPr bwMode="auto">
                <a:xfrm>
                  <a:off x="4363" y="2632"/>
                  <a:ext cx="0" cy="38"/>
                </a:xfrm>
                <a:prstGeom prst="line">
                  <a:avLst/>
                </a:prstGeom>
                <a:noFill/>
                <a:ln w="12700">
                  <a:solidFill>
                    <a:srgbClr val="FB37EF"/>
                  </a:solidFill>
                  <a:round/>
                  <a:headEnd/>
                  <a:tailEnd/>
                </a:ln>
              </p:spPr>
              <p:txBody>
                <a:bodyPr/>
                <a:lstStyle/>
                <a:p>
                  <a:endParaRPr lang="nl-NL"/>
                </a:p>
              </p:txBody>
            </p:sp>
            <p:sp>
              <p:nvSpPr>
                <p:cNvPr id="1984690" name="Line 178"/>
                <p:cNvSpPr>
                  <a:spLocks noChangeShapeType="1"/>
                </p:cNvSpPr>
                <p:nvPr/>
              </p:nvSpPr>
              <p:spPr bwMode="auto">
                <a:xfrm>
                  <a:off x="4354" y="2670"/>
                  <a:ext cx="21" cy="1"/>
                </a:xfrm>
                <a:prstGeom prst="line">
                  <a:avLst/>
                </a:prstGeom>
                <a:noFill/>
                <a:ln w="12700">
                  <a:solidFill>
                    <a:srgbClr val="FB37EF"/>
                  </a:solidFill>
                  <a:round/>
                  <a:headEnd/>
                  <a:tailEnd/>
                </a:ln>
              </p:spPr>
              <p:txBody>
                <a:bodyPr/>
                <a:lstStyle/>
                <a:p>
                  <a:endParaRPr lang="nl-NL"/>
                </a:p>
              </p:txBody>
            </p:sp>
            <p:sp>
              <p:nvSpPr>
                <p:cNvPr id="1984691" name="Line 179"/>
                <p:cNvSpPr>
                  <a:spLocks noChangeShapeType="1"/>
                </p:cNvSpPr>
                <p:nvPr/>
              </p:nvSpPr>
              <p:spPr bwMode="auto">
                <a:xfrm>
                  <a:off x="4843" y="2412"/>
                  <a:ext cx="1" cy="125"/>
                </a:xfrm>
                <a:prstGeom prst="line">
                  <a:avLst/>
                </a:prstGeom>
                <a:noFill/>
                <a:ln w="12700">
                  <a:solidFill>
                    <a:srgbClr val="FB37EF"/>
                  </a:solidFill>
                  <a:round/>
                  <a:headEnd/>
                  <a:tailEnd/>
                </a:ln>
              </p:spPr>
              <p:txBody>
                <a:bodyPr/>
                <a:lstStyle/>
                <a:p>
                  <a:endParaRPr lang="nl-NL"/>
                </a:p>
              </p:txBody>
            </p:sp>
            <p:sp>
              <p:nvSpPr>
                <p:cNvPr id="1984692" name="Line 180"/>
                <p:cNvSpPr>
                  <a:spLocks noChangeShapeType="1"/>
                </p:cNvSpPr>
                <p:nvPr/>
              </p:nvSpPr>
              <p:spPr bwMode="auto">
                <a:xfrm>
                  <a:off x="4835" y="2537"/>
                  <a:ext cx="19" cy="0"/>
                </a:xfrm>
                <a:prstGeom prst="line">
                  <a:avLst/>
                </a:prstGeom>
                <a:noFill/>
                <a:ln w="12700">
                  <a:solidFill>
                    <a:srgbClr val="FB37EF"/>
                  </a:solidFill>
                  <a:round/>
                  <a:headEnd/>
                  <a:tailEnd/>
                </a:ln>
              </p:spPr>
              <p:txBody>
                <a:bodyPr/>
                <a:lstStyle/>
                <a:p>
                  <a:endParaRPr lang="nl-NL"/>
                </a:p>
              </p:txBody>
            </p:sp>
            <p:sp>
              <p:nvSpPr>
                <p:cNvPr id="1984693" name="Line 181"/>
                <p:cNvSpPr>
                  <a:spLocks noChangeShapeType="1"/>
                </p:cNvSpPr>
                <p:nvPr/>
              </p:nvSpPr>
              <p:spPr bwMode="auto">
                <a:xfrm>
                  <a:off x="5325" y="2404"/>
                  <a:ext cx="0" cy="72"/>
                </a:xfrm>
                <a:prstGeom prst="line">
                  <a:avLst/>
                </a:prstGeom>
                <a:noFill/>
                <a:ln w="12700">
                  <a:solidFill>
                    <a:srgbClr val="FB37EF"/>
                  </a:solidFill>
                  <a:round/>
                  <a:headEnd/>
                  <a:tailEnd/>
                </a:ln>
              </p:spPr>
              <p:txBody>
                <a:bodyPr/>
                <a:lstStyle/>
                <a:p>
                  <a:endParaRPr lang="nl-NL"/>
                </a:p>
              </p:txBody>
            </p:sp>
            <p:sp>
              <p:nvSpPr>
                <p:cNvPr id="1984694" name="Line 182"/>
                <p:cNvSpPr>
                  <a:spLocks noChangeShapeType="1"/>
                </p:cNvSpPr>
                <p:nvPr/>
              </p:nvSpPr>
              <p:spPr bwMode="auto">
                <a:xfrm>
                  <a:off x="5312" y="2476"/>
                  <a:ext cx="22" cy="0"/>
                </a:xfrm>
                <a:prstGeom prst="line">
                  <a:avLst/>
                </a:prstGeom>
                <a:noFill/>
                <a:ln w="12700">
                  <a:solidFill>
                    <a:srgbClr val="FB37EF"/>
                  </a:solidFill>
                  <a:round/>
                  <a:headEnd/>
                  <a:tailEnd/>
                </a:ln>
              </p:spPr>
              <p:txBody>
                <a:bodyPr/>
                <a:lstStyle/>
                <a:p>
                  <a:endParaRPr lang="nl-NL"/>
                </a:p>
              </p:txBody>
            </p:sp>
            <p:sp>
              <p:nvSpPr>
                <p:cNvPr id="1984695" name="Oval 183"/>
                <p:cNvSpPr>
                  <a:spLocks noChangeArrowheads="1"/>
                </p:cNvSpPr>
                <p:nvPr/>
              </p:nvSpPr>
              <p:spPr bwMode="auto">
                <a:xfrm>
                  <a:off x="4356" y="2943"/>
                  <a:ext cx="19" cy="39"/>
                </a:xfrm>
                <a:prstGeom prst="ellipse">
                  <a:avLst/>
                </a:prstGeom>
                <a:solidFill>
                  <a:srgbClr val="FFFFFF"/>
                </a:solidFill>
                <a:ln w="9525">
                  <a:solidFill>
                    <a:schemeClr val="bg1"/>
                  </a:solidFill>
                  <a:round/>
                  <a:headEnd/>
                  <a:tailEnd/>
                </a:ln>
              </p:spPr>
              <p:txBody>
                <a:bodyPr/>
                <a:lstStyle/>
                <a:p>
                  <a:endParaRPr lang="nl-NL"/>
                </a:p>
              </p:txBody>
            </p:sp>
            <p:sp>
              <p:nvSpPr>
                <p:cNvPr id="1984696" name="Oval 184"/>
                <p:cNvSpPr>
                  <a:spLocks noChangeArrowheads="1"/>
                </p:cNvSpPr>
                <p:nvPr/>
              </p:nvSpPr>
              <p:spPr bwMode="auto">
                <a:xfrm>
                  <a:off x="4356" y="2942"/>
                  <a:ext cx="20" cy="41"/>
                </a:xfrm>
                <a:prstGeom prst="ellipse">
                  <a:avLst/>
                </a:prstGeom>
                <a:solidFill>
                  <a:schemeClr val="accent1"/>
                </a:solidFill>
                <a:ln w="38100">
                  <a:solidFill>
                    <a:schemeClr val="accent1"/>
                  </a:solidFill>
                  <a:round/>
                  <a:headEnd/>
                  <a:tailEnd/>
                </a:ln>
              </p:spPr>
              <p:txBody>
                <a:bodyPr/>
                <a:lstStyle/>
                <a:p>
                  <a:endParaRPr lang="nl-NL"/>
                </a:p>
              </p:txBody>
            </p:sp>
            <p:sp>
              <p:nvSpPr>
                <p:cNvPr id="1984697" name="Oval 185"/>
                <p:cNvSpPr>
                  <a:spLocks noChangeArrowheads="1"/>
                </p:cNvSpPr>
                <p:nvPr/>
              </p:nvSpPr>
              <p:spPr bwMode="auto">
                <a:xfrm>
                  <a:off x="4836" y="2873"/>
                  <a:ext cx="18" cy="37"/>
                </a:xfrm>
                <a:prstGeom prst="ellipse">
                  <a:avLst/>
                </a:prstGeom>
                <a:solidFill>
                  <a:srgbClr val="FFFFFF"/>
                </a:solidFill>
                <a:ln w="9525">
                  <a:solidFill>
                    <a:schemeClr val="bg1"/>
                  </a:solidFill>
                  <a:round/>
                  <a:headEnd/>
                  <a:tailEnd/>
                </a:ln>
              </p:spPr>
              <p:txBody>
                <a:bodyPr/>
                <a:lstStyle/>
                <a:p>
                  <a:endParaRPr lang="nl-NL"/>
                </a:p>
              </p:txBody>
            </p:sp>
            <p:sp>
              <p:nvSpPr>
                <p:cNvPr id="1984698" name="Oval 186"/>
                <p:cNvSpPr>
                  <a:spLocks noChangeArrowheads="1"/>
                </p:cNvSpPr>
                <p:nvPr/>
              </p:nvSpPr>
              <p:spPr bwMode="auto">
                <a:xfrm>
                  <a:off x="4835" y="2872"/>
                  <a:ext cx="20" cy="41"/>
                </a:xfrm>
                <a:prstGeom prst="ellipse">
                  <a:avLst/>
                </a:prstGeom>
                <a:solidFill>
                  <a:schemeClr val="accent1"/>
                </a:solidFill>
                <a:ln w="38100">
                  <a:solidFill>
                    <a:schemeClr val="accent1"/>
                  </a:solidFill>
                  <a:round/>
                  <a:headEnd/>
                  <a:tailEnd/>
                </a:ln>
              </p:spPr>
              <p:txBody>
                <a:bodyPr/>
                <a:lstStyle/>
                <a:p>
                  <a:endParaRPr lang="nl-NL"/>
                </a:p>
              </p:txBody>
            </p:sp>
            <p:sp>
              <p:nvSpPr>
                <p:cNvPr id="1984699" name="Oval 187"/>
                <p:cNvSpPr>
                  <a:spLocks noChangeArrowheads="1"/>
                </p:cNvSpPr>
                <p:nvPr/>
              </p:nvSpPr>
              <p:spPr bwMode="auto">
                <a:xfrm>
                  <a:off x="5315" y="2789"/>
                  <a:ext cx="19" cy="39"/>
                </a:xfrm>
                <a:prstGeom prst="ellipse">
                  <a:avLst/>
                </a:prstGeom>
                <a:solidFill>
                  <a:srgbClr val="FFFFFF"/>
                </a:solidFill>
                <a:ln w="9525">
                  <a:solidFill>
                    <a:schemeClr val="bg1"/>
                  </a:solidFill>
                  <a:round/>
                  <a:headEnd/>
                  <a:tailEnd/>
                </a:ln>
              </p:spPr>
              <p:txBody>
                <a:bodyPr/>
                <a:lstStyle/>
                <a:p>
                  <a:endParaRPr lang="nl-NL"/>
                </a:p>
              </p:txBody>
            </p:sp>
            <p:sp>
              <p:nvSpPr>
                <p:cNvPr id="1984700" name="Oval 188"/>
                <p:cNvSpPr>
                  <a:spLocks noChangeArrowheads="1"/>
                </p:cNvSpPr>
                <p:nvPr/>
              </p:nvSpPr>
              <p:spPr bwMode="auto">
                <a:xfrm>
                  <a:off x="5314" y="2787"/>
                  <a:ext cx="21" cy="43"/>
                </a:xfrm>
                <a:prstGeom prst="ellipse">
                  <a:avLst/>
                </a:prstGeom>
                <a:solidFill>
                  <a:schemeClr val="accent1"/>
                </a:solidFill>
                <a:ln w="38100">
                  <a:solidFill>
                    <a:schemeClr val="accent1"/>
                  </a:solidFill>
                  <a:round/>
                  <a:headEnd/>
                  <a:tailEnd/>
                </a:ln>
              </p:spPr>
              <p:txBody>
                <a:bodyPr/>
                <a:lstStyle/>
                <a:p>
                  <a:endParaRPr lang="nl-NL"/>
                </a:p>
              </p:txBody>
            </p:sp>
            <p:sp>
              <p:nvSpPr>
                <p:cNvPr id="1984701" name="Rectangle 189"/>
                <p:cNvSpPr>
                  <a:spLocks noChangeArrowheads="1"/>
                </p:cNvSpPr>
                <p:nvPr/>
              </p:nvSpPr>
              <p:spPr bwMode="auto">
                <a:xfrm>
                  <a:off x="4355" y="2612"/>
                  <a:ext cx="21" cy="45"/>
                </a:xfrm>
                <a:prstGeom prst="rect">
                  <a:avLst/>
                </a:prstGeom>
                <a:solidFill>
                  <a:srgbClr val="000000"/>
                </a:solidFill>
                <a:ln w="9525">
                  <a:solidFill>
                    <a:srgbClr val="FB37EF"/>
                  </a:solidFill>
                  <a:miter lim="800000"/>
                  <a:headEnd/>
                  <a:tailEnd/>
                </a:ln>
              </p:spPr>
              <p:txBody>
                <a:bodyPr/>
                <a:lstStyle/>
                <a:p>
                  <a:endParaRPr lang="nl-NL"/>
                </a:p>
              </p:txBody>
            </p:sp>
            <p:sp>
              <p:nvSpPr>
                <p:cNvPr id="1984702" name="Rectangle 190"/>
                <p:cNvSpPr>
                  <a:spLocks noChangeArrowheads="1"/>
                </p:cNvSpPr>
                <p:nvPr/>
              </p:nvSpPr>
              <p:spPr bwMode="auto">
                <a:xfrm>
                  <a:off x="4354" y="2611"/>
                  <a:ext cx="23" cy="47"/>
                </a:xfrm>
                <a:prstGeom prst="rect">
                  <a:avLst/>
                </a:prstGeom>
                <a:solidFill>
                  <a:srgbClr val="FB37EF"/>
                </a:solidFill>
                <a:ln w="38100">
                  <a:solidFill>
                    <a:srgbClr val="FB37EF"/>
                  </a:solidFill>
                  <a:miter lim="800000"/>
                  <a:headEnd/>
                  <a:tailEnd/>
                </a:ln>
              </p:spPr>
              <p:txBody>
                <a:bodyPr/>
                <a:lstStyle/>
                <a:p>
                  <a:endParaRPr lang="nl-NL"/>
                </a:p>
              </p:txBody>
            </p:sp>
            <p:sp>
              <p:nvSpPr>
                <p:cNvPr id="1984703" name="Rectangle 191"/>
                <p:cNvSpPr>
                  <a:spLocks noChangeArrowheads="1"/>
                </p:cNvSpPr>
                <p:nvPr/>
              </p:nvSpPr>
              <p:spPr bwMode="auto">
                <a:xfrm>
                  <a:off x="4835" y="2390"/>
                  <a:ext cx="20" cy="45"/>
                </a:xfrm>
                <a:prstGeom prst="rect">
                  <a:avLst/>
                </a:prstGeom>
                <a:solidFill>
                  <a:srgbClr val="000000"/>
                </a:solidFill>
                <a:ln w="9525">
                  <a:solidFill>
                    <a:srgbClr val="FB37EF"/>
                  </a:solidFill>
                  <a:miter lim="800000"/>
                  <a:headEnd/>
                  <a:tailEnd/>
                </a:ln>
              </p:spPr>
              <p:txBody>
                <a:bodyPr/>
                <a:lstStyle/>
                <a:p>
                  <a:endParaRPr lang="nl-NL"/>
                </a:p>
              </p:txBody>
            </p:sp>
            <p:sp>
              <p:nvSpPr>
                <p:cNvPr id="1984704" name="Rectangle 192"/>
                <p:cNvSpPr>
                  <a:spLocks noChangeArrowheads="1"/>
                </p:cNvSpPr>
                <p:nvPr/>
              </p:nvSpPr>
              <p:spPr bwMode="auto">
                <a:xfrm>
                  <a:off x="4835" y="2389"/>
                  <a:ext cx="20" cy="47"/>
                </a:xfrm>
                <a:prstGeom prst="rect">
                  <a:avLst/>
                </a:prstGeom>
                <a:solidFill>
                  <a:srgbClr val="FB37EF"/>
                </a:solidFill>
                <a:ln w="38100">
                  <a:solidFill>
                    <a:srgbClr val="FB37EF"/>
                  </a:solidFill>
                  <a:miter lim="800000"/>
                  <a:headEnd/>
                  <a:tailEnd/>
                </a:ln>
              </p:spPr>
              <p:txBody>
                <a:bodyPr/>
                <a:lstStyle/>
                <a:p>
                  <a:endParaRPr lang="nl-NL"/>
                </a:p>
              </p:txBody>
            </p:sp>
            <p:sp>
              <p:nvSpPr>
                <p:cNvPr id="1984705" name="Rectangle 193"/>
                <p:cNvSpPr>
                  <a:spLocks noChangeArrowheads="1"/>
                </p:cNvSpPr>
                <p:nvPr/>
              </p:nvSpPr>
              <p:spPr bwMode="auto">
                <a:xfrm>
                  <a:off x="5313" y="2385"/>
                  <a:ext cx="22" cy="42"/>
                </a:xfrm>
                <a:prstGeom prst="rect">
                  <a:avLst/>
                </a:prstGeom>
                <a:solidFill>
                  <a:srgbClr val="000000"/>
                </a:solidFill>
                <a:ln w="9525">
                  <a:solidFill>
                    <a:srgbClr val="FB37EF"/>
                  </a:solidFill>
                  <a:miter lim="800000"/>
                  <a:headEnd/>
                  <a:tailEnd/>
                </a:ln>
              </p:spPr>
              <p:txBody>
                <a:bodyPr/>
                <a:lstStyle/>
                <a:p>
                  <a:endParaRPr lang="nl-NL"/>
                </a:p>
              </p:txBody>
            </p:sp>
            <p:sp>
              <p:nvSpPr>
                <p:cNvPr id="1984706" name="Rectangle 194"/>
                <p:cNvSpPr>
                  <a:spLocks noChangeArrowheads="1"/>
                </p:cNvSpPr>
                <p:nvPr/>
              </p:nvSpPr>
              <p:spPr bwMode="auto">
                <a:xfrm>
                  <a:off x="5312" y="2381"/>
                  <a:ext cx="24" cy="49"/>
                </a:xfrm>
                <a:prstGeom prst="rect">
                  <a:avLst/>
                </a:prstGeom>
                <a:solidFill>
                  <a:srgbClr val="FB37EF"/>
                </a:solidFill>
                <a:ln w="38100">
                  <a:solidFill>
                    <a:srgbClr val="FB37EF"/>
                  </a:solidFill>
                  <a:miter lim="800000"/>
                  <a:headEnd/>
                  <a:tailEnd/>
                </a:ln>
              </p:spPr>
              <p:txBody>
                <a:bodyPr/>
                <a:lstStyle/>
                <a:p>
                  <a:endParaRPr lang="nl-NL"/>
                </a:p>
              </p:txBody>
            </p:sp>
            <p:sp>
              <p:nvSpPr>
                <p:cNvPr id="1984707" name="Rectangle 195"/>
                <p:cNvSpPr>
                  <a:spLocks noChangeArrowheads="1"/>
                </p:cNvSpPr>
                <p:nvPr/>
              </p:nvSpPr>
              <p:spPr bwMode="auto">
                <a:xfrm>
                  <a:off x="4028" y="2982"/>
                  <a:ext cx="57"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0</a:t>
                  </a:r>
                  <a:endParaRPr lang="fr-FR" sz="1400">
                    <a:solidFill>
                      <a:schemeClr val="tx1"/>
                    </a:solidFill>
                    <a:ea typeface="ＭＳ Ｐゴシック" pitchFamily="34" charset="-128"/>
                  </a:endParaRPr>
                </a:p>
              </p:txBody>
            </p:sp>
            <p:sp>
              <p:nvSpPr>
                <p:cNvPr id="1984708" name="Rectangle 196"/>
                <p:cNvSpPr>
                  <a:spLocks noChangeArrowheads="1"/>
                </p:cNvSpPr>
                <p:nvPr/>
              </p:nvSpPr>
              <p:spPr bwMode="auto">
                <a:xfrm>
                  <a:off x="4016" y="2583"/>
                  <a:ext cx="57"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5</a:t>
                  </a:r>
                  <a:endParaRPr lang="fr-FR" sz="1400">
                    <a:solidFill>
                      <a:schemeClr val="tx1"/>
                    </a:solidFill>
                    <a:ea typeface="ＭＳ Ｐゴシック" pitchFamily="34" charset="-128"/>
                  </a:endParaRPr>
                </a:p>
              </p:txBody>
            </p:sp>
            <p:sp>
              <p:nvSpPr>
                <p:cNvPr id="1984709" name="Rectangle 197"/>
                <p:cNvSpPr>
                  <a:spLocks noChangeArrowheads="1"/>
                </p:cNvSpPr>
                <p:nvPr/>
              </p:nvSpPr>
              <p:spPr bwMode="auto">
                <a:xfrm>
                  <a:off x="3977" y="2185"/>
                  <a:ext cx="11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10</a:t>
                  </a:r>
                  <a:endParaRPr lang="fr-FR" sz="1400">
                    <a:solidFill>
                      <a:schemeClr val="tx1"/>
                    </a:solidFill>
                    <a:ea typeface="ＭＳ Ｐゴシック" pitchFamily="34" charset="-128"/>
                  </a:endParaRPr>
                </a:p>
              </p:txBody>
            </p:sp>
            <p:sp>
              <p:nvSpPr>
                <p:cNvPr id="1984710" name="Rectangle 198"/>
                <p:cNvSpPr>
                  <a:spLocks noChangeArrowheads="1"/>
                </p:cNvSpPr>
                <p:nvPr/>
              </p:nvSpPr>
              <p:spPr bwMode="auto">
                <a:xfrm>
                  <a:off x="3977" y="1789"/>
                  <a:ext cx="11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15</a:t>
                  </a:r>
                  <a:endParaRPr lang="fr-FR" sz="1400">
                    <a:solidFill>
                      <a:schemeClr val="tx1"/>
                    </a:solidFill>
                    <a:ea typeface="ＭＳ Ｐゴシック" pitchFamily="34" charset="-128"/>
                  </a:endParaRPr>
                </a:p>
              </p:txBody>
            </p:sp>
            <p:sp>
              <p:nvSpPr>
                <p:cNvPr id="1984711" name="Rectangle 199"/>
                <p:cNvSpPr>
                  <a:spLocks noChangeArrowheads="1"/>
                </p:cNvSpPr>
                <p:nvPr/>
              </p:nvSpPr>
              <p:spPr bwMode="auto">
                <a:xfrm>
                  <a:off x="3983" y="1392"/>
                  <a:ext cx="115"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20</a:t>
                  </a:r>
                  <a:endParaRPr lang="fr-FR" sz="1400">
                    <a:solidFill>
                      <a:schemeClr val="tx1"/>
                    </a:solidFill>
                    <a:ea typeface="ＭＳ Ｐゴシック" pitchFamily="34" charset="-128"/>
                  </a:endParaRPr>
                </a:p>
              </p:txBody>
            </p:sp>
            <p:sp>
              <p:nvSpPr>
                <p:cNvPr id="1984712" name="Rectangle 200"/>
                <p:cNvSpPr>
                  <a:spLocks noChangeArrowheads="1"/>
                </p:cNvSpPr>
                <p:nvPr/>
              </p:nvSpPr>
              <p:spPr bwMode="auto">
                <a:xfrm>
                  <a:off x="4355" y="3072"/>
                  <a:ext cx="114"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12</a:t>
                  </a:r>
                  <a:endParaRPr lang="fr-FR" sz="1400">
                    <a:solidFill>
                      <a:schemeClr val="tx1"/>
                    </a:solidFill>
                    <a:ea typeface="ＭＳ Ｐゴシック" pitchFamily="34" charset="-128"/>
                  </a:endParaRPr>
                </a:p>
              </p:txBody>
            </p:sp>
            <p:sp>
              <p:nvSpPr>
                <p:cNvPr id="1984713" name="Rectangle 201"/>
                <p:cNvSpPr>
                  <a:spLocks noChangeArrowheads="1"/>
                </p:cNvSpPr>
                <p:nvPr/>
              </p:nvSpPr>
              <p:spPr bwMode="auto">
                <a:xfrm>
                  <a:off x="4798" y="3072"/>
                  <a:ext cx="115"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36</a:t>
                  </a:r>
                  <a:endParaRPr lang="fr-FR" sz="1400">
                    <a:solidFill>
                      <a:schemeClr val="tx1"/>
                    </a:solidFill>
                    <a:ea typeface="ＭＳ Ｐゴシック" pitchFamily="34" charset="-128"/>
                  </a:endParaRPr>
                </a:p>
              </p:txBody>
            </p:sp>
            <p:sp>
              <p:nvSpPr>
                <p:cNvPr id="1984714" name="Rectangle 202"/>
                <p:cNvSpPr>
                  <a:spLocks noChangeArrowheads="1"/>
                </p:cNvSpPr>
                <p:nvPr/>
              </p:nvSpPr>
              <p:spPr bwMode="auto">
                <a:xfrm>
                  <a:off x="5282" y="3072"/>
                  <a:ext cx="115" cy="123"/>
                </a:xfrm>
                <a:prstGeom prst="rect">
                  <a:avLst/>
                </a:prstGeom>
                <a:noFill/>
                <a:ln w="9525">
                  <a:noFill/>
                  <a:miter lim="800000"/>
                  <a:headEnd/>
                  <a:tailEnd/>
                </a:ln>
              </p:spPr>
              <p:txBody>
                <a:bodyPr wrap="none" lIns="0" tIns="0" rIns="0" bIns="0">
                  <a:spAutoFit/>
                </a:bodyPr>
                <a:lstStyle/>
                <a:p>
                  <a:r>
                    <a:rPr lang="en-US" sz="1400">
                      <a:solidFill>
                        <a:schemeClr val="tx1"/>
                      </a:solidFill>
                      <a:ea typeface="ＭＳ Ｐゴシック" pitchFamily="34" charset="-128"/>
                    </a:rPr>
                    <a:t>72</a:t>
                  </a:r>
                  <a:endParaRPr lang="fr-FR" sz="1400">
                    <a:solidFill>
                      <a:schemeClr val="tx1"/>
                    </a:solidFill>
                    <a:ea typeface="ＭＳ Ｐゴシック" pitchFamily="34" charset="-128"/>
                  </a:endParaRPr>
                </a:p>
              </p:txBody>
            </p:sp>
            <p:sp>
              <p:nvSpPr>
                <p:cNvPr id="1984715" name="Rectangle 203"/>
                <p:cNvSpPr>
                  <a:spLocks noChangeArrowheads="1"/>
                </p:cNvSpPr>
                <p:nvPr/>
              </p:nvSpPr>
              <p:spPr bwMode="auto">
                <a:xfrm>
                  <a:off x="4325" y="3229"/>
                  <a:ext cx="1085" cy="247"/>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HDL cholesterol</a:t>
                  </a:r>
                </a:p>
                <a:p>
                  <a:pPr algn="ctr"/>
                  <a:r>
                    <a:rPr lang="en-US" sz="1400">
                      <a:solidFill>
                        <a:schemeClr val="tx1"/>
                      </a:solidFill>
                      <a:ea typeface="ＭＳ Ｐゴシック" pitchFamily="34" charset="-128"/>
                    </a:rPr>
                    <a:t>concentration (</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g/mL)</a:t>
                  </a:r>
                  <a:endParaRPr lang="fr-FR" sz="1400">
                    <a:solidFill>
                      <a:schemeClr val="tx1"/>
                    </a:solidFill>
                    <a:ea typeface="ＭＳ Ｐゴシック" pitchFamily="34" charset="-128"/>
                  </a:endParaRPr>
                </a:p>
              </p:txBody>
            </p:sp>
            <p:sp>
              <p:nvSpPr>
                <p:cNvPr id="1984716" name="Rectangle 204"/>
                <p:cNvSpPr>
                  <a:spLocks noChangeArrowheads="1"/>
                </p:cNvSpPr>
                <p:nvPr/>
              </p:nvSpPr>
              <p:spPr bwMode="auto">
                <a:xfrm rot="16200000">
                  <a:off x="3330" y="2120"/>
                  <a:ext cx="978" cy="248"/>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∆CE in media</a:t>
                  </a:r>
                </a:p>
                <a:p>
                  <a:pPr algn="ctr"/>
                  <a:r>
                    <a:rPr lang="en-US" sz="1400">
                      <a:solidFill>
                        <a:schemeClr val="tx1"/>
                      </a:solidFill>
                      <a:ea typeface="ＭＳ Ｐゴシック" pitchFamily="34" charset="-128"/>
                    </a:rPr>
                    <a:t>(</a:t>
                  </a:r>
                  <a:r>
                    <a:rPr lang="en-US" sz="1400">
                      <a:solidFill>
                        <a:schemeClr val="tx1"/>
                      </a:solidFill>
                      <a:ea typeface="ＭＳ Ｐゴシック" pitchFamily="34" charset="-128"/>
                      <a:sym typeface="Symbol" pitchFamily="18" charset="2"/>
                    </a:rPr>
                    <a:t></a:t>
                  </a:r>
                  <a:r>
                    <a:rPr lang="en-US" sz="1400">
                      <a:solidFill>
                        <a:schemeClr val="tx1"/>
                      </a:solidFill>
                      <a:ea typeface="ＭＳ Ｐゴシック" pitchFamily="34" charset="-128"/>
                    </a:rPr>
                    <a:t>g/mg cell protein) </a:t>
                  </a:r>
                  <a:endParaRPr lang="fr-FR" sz="1400">
                    <a:solidFill>
                      <a:schemeClr val="tx1"/>
                    </a:solidFill>
                    <a:ea typeface="ＭＳ Ｐゴシック" pitchFamily="34" charset="-128"/>
                  </a:endParaRPr>
                </a:p>
              </p:txBody>
            </p:sp>
            <p:sp>
              <p:nvSpPr>
                <p:cNvPr id="1984717" name="Rectangle 205"/>
                <p:cNvSpPr>
                  <a:spLocks noChangeArrowheads="1"/>
                </p:cNvSpPr>
                <p:nvPr/>
              </p:nvSpPr>
              <p:spPr bwMode="auto">
                <a:xfrm>
                  <a:off x="4285" y="2353"/>
                  <a:ext cx="148" cy="177"/>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sp>
              <p:nvSpPr>
                <p:cNvPr id="1984718" name="Rectangle 206"/>
                <p:cNvSpPr>
                  <a:spLocks noChangeArrowheads="1"/>
                </p:cNvSpPr>
                <p:nvPr/>
              </p:nvSpPr>
              <p:spPr bwMode="auto">
                <a:xfrm>
                  <a:off x="4757" y="2074"/>
                  <a:ext cx="147" cy="176"/>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sp>
              <p:nvSpPr>
                <p:cNvPr id="1984719" name="Rectangle 207"/>
                <p:cNvSpPr>
                  <a:spLocks noChangeArrowheads="1"/>
                </p:cNvSpPr>
                <p:nvPr/>
              </p:nvSpPr>
              <p:spPr bwMode="auto">
                <a:xfrm>
                  <a:off x="5238" y="2113"/>
                  <a:ext cx="148" cy="177"/>
                </a:xfrm>
                <a:prstGeom prst="rect">
                  <a:avLst/>
                </a:prstGeom>
                <a:noFill/>
                <a:ln w="9525">
                  <a:noFill/>
                  <a:miter lim="800000"/>
                  <a:headEnd/>
                  <a:tailEnd/>
                </a:ln>
              </p:spPr>
              <p:txBody>
                <a:bodyPr wrap="none">
                  <a:spAutoFit/>
                </a:bodyPr>
                <a:lstStyle/>
                <a:p>
                  <a:r>
                    <a:rPr lang="en-US" sz="1400">
                      <a:solidFill>
                        <a:schemeClr val="tx1"/>
                      </a:solidFill>
                      <a:ea typeface="ＭＳ Ｐゴシック" pitchFamily="34" charset="-128"/>
                    </a:rPr>
                    <a:t>*</a:t>
                  </a:r>
                </a:p>
              </p:txBody>
            </p:sp>
            <p:grpSp>
              <p:nvGrpSpPr>
                <p:cNvPr id="1984720" name="Group 208"/>
                <p:cNvGrpSpPr>
                  <a:grpSpLocks/>
                </p:cNvGrpSpPr>
                <p:nvPr/>
              </p:nvGrpSpPr>
              <p:grpSpPr bwMode="auto">
                <a:xfrm>
                  <a:off x="4168" y="1440"/>
                  <a:ext cx="949" cy="252"/>
                  <a:chOff x="552" y="1452"/>
                  <a:chExt cx="949" cy="252"/>
                </a:xfrm>
              </p:grpSpPr>
              <p:sp>
                <p:nvSpPr>
                  <p:cNvPr id="1984721" name="Rectangle 209"/>
                  <p:cNvSpPr>
                    <a:spLocks noChangeArrowheads="1"/>
                  </p:cNvSpPr>
                  <p:nvPr/>
                </p:nvSpPr>
                <p:spPr bwMode="auto">
                  <a:xfrm>
                    <a:off x="675" y="1452"/>
                    <a:ext cx="826"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Before treatment</a:t>
                    </a:r>
                  </a:p>
                </p:txBody>
              </p:sp>
              <p:grpSp>
                <p:nvGrpSpPr>
                  <p:cNvPr id="1984722" name="Group 210"/>
                  <p:cNvGrpSpPr>
                    <a:grpSpLocks/>
                  </p:cNvGrpSpPr>
                  <p:nvPr/>
                </p:nvGrpSpPr>
                <p:grpSpPr bwMode="auto">
                  <a:xfrm>
                    <a:off x="552" y="1607"/>
                    <a:ext cx="60" cy="74"/>
                    <a:chOff x="1344" y="1768"/>
                    <a:chExt cx="62" cy="57"/>
                  </a:xfrm>
                </p:grpSpPr>
                <p:sp>
                  <p:nvSpPr>
                    <p:cNvPr id="1984723" name="Rectangle 211"/>
                    <p:cNvSpPr>
                      <a:spLocks noChangeArrowheads="1"/>
                    </p:cNvSpPr>
                    <p:nvPr/>
                  </p:nvSpPr>
                  <p:spPr bwMode="auto">
                    <a:xfrm>
                      <a:off x="1345" y="1769"/>
                      <a:ext cx="57" cy="54"/>
                    </a:xfrm>
                    <a:prstGeom prst="rect">
                      <a:avLst/>
                    </a:prstGeom>
                    <a:solidFill>
                      <a:srgbClr val="FB37EF"/>
                    </a:solidFill>
                    <a:ln w="9525">
                      <a:noFill/>
                      <a:miter lim="800000"/>
                      <a:headEnd/>
                      <a:tailEnd/>
                    </a:ln>
                  </p:spPr>
                  <p:txBody>
                    <a:bodyPr/>
                    <a:lstStyle/>
                    <a:p>
                      <a:endParaRPr lang="nl-NL"/>
                    </a:p>
                  </p:txBody>
                </p:sp>
                <p:sp>
                  <p:nvSpPr>
                    <p:cNvPr id="1984724" name="Rectangle 212"/>
                    <p:cNvSpPr>
                      <a:spLocks noChangeArrowheads="1"/>
                    </p:cNvSpPr>
                    <p:nvPr/>
                  </p:nvSpPr>
                  <p:spPr bwMode="auto">
                    <a:xfrm>
                      <a:off x="1344" y="1768"/>
                      <a:ext cx="62" cy="57"/>
                    </a:xfrm>
                    <a:prstGeom prst="rect">
                      <a:avLst/>
                    </a:prstGeom>
                    <a:solidFill>
                      <a:srgbClr val="FB37EF"/>
                    </a:solidFill>
                    <a:ln w="6350">
                      <a:solidFill>
                        <a:srgbClr val="000000"/>
                      </a:solidFill>
                      <a:miter lim="800000"/>
                      <a:headEnd/>
                      <a:tailEnd/>
                    </a:ln>
                  </p:spPr>
                  <p:txBody>
                    <a:bodyPr/>
                    <a:lstStyle/>
                    <a:p>
                      <a:endParaRPr lang="nl-NL"/>
                    </a:p>
                  </p:txBody>
                </p:sp>
              </p:grpSp>
              <p:sp>
                <p:nvSpPr>
                  <p:cNvPr id="1984725" name="Rectangle 213"/>
                  <p:cNvSpPr>
                    <a:spLocks noChangeArrowheads="1"/>
                  </p:cNvSpPr>
                  <p:nvPr/>
                </p:nvSpPr>
                <p:spPr bwMode="auto">
                  <a:xfrm>
                    <a:off x="688" y="1581"/>
                    <a:ext cx="740" cy="123"/>
                  </a:xfrm>
                  <a:prstGeom prst="rect">
                    <a:avLst/>
                  </a:prstGeom>
                  <a:noFill/>
                  <a:ln w="9525">
                    <a:noFill/>
                    <a:miter lim="800000"/>
                    <a:headEnd/>
                    <a:tailEnd/>
                  </a:ln>
                </p:spPr>
                <p:txBody>
                  <a:bodyPr wrap="none" lIns="0" tIns="0" rIns="0" bIns="0">
                    <a:spAutoFit/>
                  </a:bodyPr>
                  <a:lstStyle/>
                  <a:p>
                    <a:pPr algn="ctr"/>
                    <a:r>
                      <a:rPr lang="en-US" sz="1400">
                        <a:solidFill>
                          <a:schemeClr val="tx1"/>
                        </a:solidFill>
                        <a:ea typeface="ＭＳ Ｐゴシック" pitchFamily="34" charset="-128"/>
                      </a:rPr>
                      <a:t>After treatment</a:t>
                    </a:r>
                  </a:p>
                </p:txBody>
              </p:sp>
              <p:sp>
                <p:nvSpPr>
                  <p:cNvPr id="1984726" name="Oval 214"/>
                  <p:cNvSpPr>
                    <a:spLocks noChangeArrowheads="1"/>
                  </p:cNvSpPr>
                  <p:nvPr/>
                </p:nvSpPr>
                <p:spPr bwMode="auto">
                  <a:xfrm>
                    <a:off x="557" y="1492"/>
                    <a:ext cx="56" cy="75"/>
                  </a:xfrm>
                  <a:prstGeom prst="ellipse">
                    <a:avLst/>
                  </a:prstGeom>
                  <a:solidFill>
                    <a:schemeClr val="accent1"/>
                  </a:solidFill>
                  <a:ln w="9525">
                    <a:solidFill>
                      <a:schemeClr val="tx1"/>
                    </a:solidFill>
                    <a:round/>
                    <a:headEnd/>
                    <a:tailEnd/>
                  </a:ln>
                </p:spPr>
                <p:txBody>
                  <a:bodyPr wrap="none" anchor="ctr"/>
                  <a:lstStyle/>
                  <a:p>
                    <a:endParaRPr lang="nl-NL"/>
                  </a:p>
                </p:txBody>
              </p:sp>
            </p:grpSp>
          </p:grpSp>
        </p:grpSp>
        <p:sp>
          <p:nvSpPr>
            <p:cNvPr id="1984727" name="Text Box 215"/>
            <p:cNvSpPr txBox="1">
              <a:spLocks noChangeArrowheads="1"/>
            </p:cNvSpPr>
            <p:nvPr/>
          </p:nvSpPr>
          <p:spPr bwMode="auto">
            <a:xfrm>
              <a:off x="528" y="3792"/>
              <a:ext cx="4992" cy="212"/>
            </a:xfrm>
            <a:prstGeom prst="rect">
              <a:avLst/>
            </a:prstGeom>
            <a:noFill/>
            <a:ln w="9525">
              <a:noFill/>
              <a:miter lim="800000"/>
              <a:headEnd/>
              <a:tailEnd/>
            </a:ln>
            <a:effectLst/>
          </p:spPr>
          <p:txBody>
            <a:bodyPr>
              <a:spAutoFit/>
            </a:bodyPr>
            <a:lstStyle/>
            <a:p>
              <a:pPr eaLnBrk="1" hangingPunct="1"/>
              <a:endParaRPr lang="nl-NL" sz="16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dianummer 1"/>
          <p:cNvSpPr>
            <a:spLocks noGrp="1"/>
          </p:cNvSpPr>
          <p:nvPr>
            <p:ph type="sldNum" sz="quarter" idx="10"/>
          </p:nvPr>
        </p:nvSpPr>
        <p:spPr/>
        <p:txBody>
          <a:bodyPr/>
          <a:lstStyle/>
          <a:p>
            <a:fld id="{89A78694-4BF7-429C-83B7-E3229FE30288}" type="slidenum">
              <a:rPr lang="en-US"/>
              <a:pPr/>
              <a:t>35</a:t>
            </a:fld>
            <a:endParaRPr lang="en-US"/>
          </a:p>
        </p:txBody>
      </p:sp>
      <p:sp>
        <p:nvSpPr>
          <p:cNvPr id="1985538" name="Rectangle 2"/>
          <p:cNvSpPr>
            <a:spLocks noChangeArrowheads="1"/>
          </p:cNvSpPr>
          <p:nvPr/>
        </p:nvSpPr>
        <p:spPr bwMode="auto">
          <a:xfrm>
            <a:off x="455613" y="254000"/>
            <a:ext cx="8429625" cy="838200"/>
          </a:xfrm>
          <a:prstGeom prst="rect">
            <a:avLst/>
          </a:prstGeom>
          <a:noFill/>
          <a:ln w="9525">
            <a:noFill/>
            <a:miter lim="800000"/>
            <a:headEnd/>
            <a:tailEnd/>
          </a:ln>
          <a:effectLst/>
        </p:spPr>
        <p:txBody>
          <a:bodyPr anchor="ctr"/>
          <a:lstStyle/>
          <a:p>
            <a:pPr algn="ctr"/>
            <a:r>
              <a:rPr lang="en-US" sz="2800" i="1">
                <a:solidFill>
                  <a:schemeClr val="tx2"/>
                </a:solidFill>
              </a:rPr>
              <a:t> </a:t>
            </a:r>
          </a:p>
        </p:txBody>
      </p:sp>
      <p:sp>
        <p:nvSpPr>
          <p:cNvPr id="1985539" name="Rectangle 3"/>
          <p:cNvSpPr>
            <a:spLocks noChangeArrowheads="1"/>
          </p:cNvSpPr>
          <p:nvPr/>
        </p:nvSpPr>
        <p:spPr bwMode="auto">
          <a:xfrm>
            <a:off x="468313" y="1320800"/>
            <a:ext cx="7989887" cy="4914900"/>
          </a:xfrm>
          <a:prstGeom prst="rect">
            <a:avLst/>
          </a:prstGeom>
          <a:noFill/>
          <a:ln w="9525">
            <a:noFill/>
            <a:miter lim="800000"/>
            <a:headEnd/>
            <a:tailEnd/>
          </a:ln>
          <a:effectLst/>
        </p:spPr>
        <p:txBody>
          <a:bodyPr/>
          <a:lstStyle/>
          <a:p>
            <a:pPr marL="342900" indent="-342900">
              <a:lnSpc>
                <a:spcPct val="95000"/>
              </a:lnSpc>
              <a:spcBef>
                <a:spcPct val="75000"/>
              </a:spcBef>
              <a:buClr>
                <a:schemeClr val="tx2"/>
              </a:buClr>
              <a:buFont typeface="Wingdings" pitchFamily="2" charset="2"/>
              <a:buNone/>
            </a:pPr>
            <a:r>
              <a:rPr lang="en-US" sz="2200" b="0">
                <a:solidFill>
                  <a:schemeClr val="tx1"/>
                </a:solidFill>
              </a:rPr>
              <a:t> </a:t>
            </a:r>
          </a:p>
        </p:txBody>
      </p:sp>
      <p:sp>
        <p:nvSpPr>
          <p:cNvPr id="1985540" name="Rectangle 4"/>
          <p:cNvSpPr>
            <a:spLocks noChangeArrowheads="1"/>
          </p:cNvSpPr>
          <p:nvPr/>
        </p:nvSpPr>
        <p:spPr bwMode="auto">
          <a:xfrm>
            <a:off x="152400" y="228600"/>
            <a:ext cx="8885238" cy="838200"/>
          </a:xfrm>
          <a:prstGeom prst="rect">
            <a:avLst/>
          </a:prstGeom>
          <a:noFill/>
          <a:ln w="9525" algn="ctr">
            <a:noFill/>
            <a:miter lim="800000"/>
            <a:headEnd/>
            <a:tailEnd/>
          </a:ln>
          <a:effectLst/>
        </p:spPr>
        <p:txBody>
          <a:bodyPr lIns="91405" tIns="45702" rIns="91405" bIns="45702" anchor="ctr"/>
          <a:lstStyle/>
          <a:p>
            <a:pPr algn="ctr"/>
            <a:r>
              <a:rPr lang="en-US" sz="2800" i="1">
                <a:solidFill>
                  <a:schemeClr val="tx2"/>
                </a:solidFill>
              </a:rPr>
              <a:t>Effect of Torcetrapib and Anacetrapib on Blood Pressure in Rhesus Monkeys</a:t>
            </a:r>
          </a:p>
        </p:txBody>
      </p:sp>
      <p:sp>
        <p:nvSpPr>
          <p:cNvPr id="1985541" name="Text Box 5"/>
          <p:cNvSpPr txBox="1">
            <a:spLocks noChangeArrowheads="1"/>
          </p:cNvSpPr>
          <p:nvPr/>
        </p:nvSpPr>
        <p:spPr bwMode="auto">
          <a:xfrm>
            <a:off x="1344613" y="1336675"/>
            <a:ext cx="1944687" cy="822325"/>
          </a:xfrm>
          <a:prstGeom prst="rect">
            <a:avLst/>
          </a:prstGeom>
          <a:noFill/>
          <a:ln w="9525">
            <a:noFill/>
            <a:miter lim="800000"/>
            <a:headEnd/>
            <a:tailEnd/>
          </a:ln>
          <a:effectLst/>
        </p:spPr>
        <p:txBody>
          <a:bodyPr wrap="none" lIns="91405" tIns="45702" rIns="91405" bIns="45702">
            <a:spAutoFit/>
          </a:bodyPr>
          <a:lstStyle/>
          <a:p>
            <a:pPr eaLnBrk="1" hangingPunct="1"/>
            <a:r>
              <a:rPr lang="en-US" sz="2400" i="1">
                <a:solidFill>
                  <a:schemeClr val="tx1"/>
                </a:solidFill>
                <a:cs typeface="Arial" pitchFamily="34" charset="0"/>
              </a:rPr>
              <a:t>Torcetrapib </a:t>
            </a:r>
          </a:p>
          <a:p>
            <a:pPr eaLnBrk="1" hangingPunct="1"/>
            <a:r>
              <a:rPr lang="en-US" sz="2400" i="1">
                <a:solidFill>
                  <a:schemeClr val="tx1"/>
                </a:solidFill>
                <a:cs typeface="Arial" pitchFamily="34" charset="0"/>
              </a:rPr>
              <a:t>(500 mg/kg)</a:t>
            </a:r>
          </a:p>
        </p:txBody>
      </p:sp>
      <p:graphicFrame>
        <p:nvGraphicFramePr>
          <p:cNvPr id="1985542" name="Object 6"/>
          <p:cNvGraphicFramePr>
            <a:graphicFrameLocks noChangeAspect="1"/>
          </p:cNvGraphicFramePr>
          <p:nvPr/>
        </p:nvGraphicFramePr>
        <p:xfrm>
          <a:off x="7938" y="2233613"/>
          <a:ext cx="4570412" cy="3573462"/>
        </p:xfrm>
        <a:graphic>
          <a:graphicData uri="http://schemas.openxmlformats.org/presentationml/2006/ole">
            <p:oleObj spid="_x0000_s1985542" name="SPW 10.0 Graph" r:id="rId4" imgW="8510040" imgH="6654960" progId="SigmaPlotGraphicObject.9">
              <p:embed/>
            </p:oleObj>
          </a:graphicData>
        </a:graphic>
      </p:graphicFrame>
      <p:sp>
        <p:nvSpPr>
          <p:cNvPr id="1985547" name="Text Box 11"/>
          <p:cNvSpPr txBox="1">
            <a:spLocks noChangeArrowheads="1"/>
          </p:cNvSpPr>
          <p:nvPr/>
        </p:nvSpPr>
        <p:spPr bwMode="auto">
          <a:xfrm>
            <a:off x="3200400" y="1981200"/>
            <a:ext cx="184150" cy="304800"/>
          </a:xfrm>
          <a:prstGeom prst="rect">
            <a:avLst/>
          </a:prstGeom>
          <a:solidFill>
            <a:schemeClr val="bg1"/>
          </a:solidFill>
          <a:ln w="9525">
            <a:noFill/>
            <a:miter lim="800000"/>
            <a:headEnd/>
            <a:tailEnd/>
          </a:ln>
          <a:effectLst/>
        </p:spPr>
        <p:txBody>
          <a:bodyPr wrap="none" lIns="91405" tIns="45702" rIns="91405" bIns="45702">
            <a:spAutoFit/>
          </a:bodyPr>
          <a:lstStyle/>
          <a:p>
            <a:pPr eaLnBrk="1" hangingPunct="1"/>
            <a:endParaRPr lang="nl-NL" sz="1400" b="0">
              <a:solidFill>
                <a:schemeClr val="tx1"/>
              </a:solidFill>
              <a:cs typeface="Arial" pitchFamily="34" charset="0"/>
            </a:endParaRPr>
          </a:p>
        </p:txBody>
      </p:sp>
      <p:grpSp>
        <p:nvGrpSpPr>
          <p:cNvPr id="1985548" name="Group 12"/>
          <p:cNvGrpSpPr>
            <a:grpSpLocks/>
          </p:cNvGrpSpPr>
          <p:nvPr/>
        </p:nvGrpSpPr>
        <p:grpSpPr bwMode="auto">
          <a:xfrm>
            <a:off x="4724400" y="1600200"/>
            <a:ext cx="4191000" cy="4651375"/>
            <a:chOff x="2882" y="842"/>
            <a:chExt cx="2874" cy="2834"/>
          </a:xfrm>
        </p:grpSpPr>
        <p:sp>
          <p:nvSpPr>
            <p:cNvPr id="1985549" name="Text Box 13"/>
            <p:cNvSpPr txBox="1">
              <a:spLocks noChangeArrowheads="1"/>
            </p:cNvSpPr>
            <p:nvPr/>
          </p:nvSpPr>
          <p:spPr bwMode="auto">
            <a:xfrm>
              <a:off x="3163" y="842"/>
              <a:ext cx="2437" cy="501"/>
            </a:xfrm>
            <a:prstGeom prst="rect">
              <a:avLst/>
            </a:prstGeom>
            <a:noFill/>
            <a:ln w="9525">
              <a:noFill/>
              <a:miter lim="800000"/>
              <a:headEnd/>
              <a:tailEnd/>
            </a:ln>
            <a:effectLst/>
          </p:spPr>
          <p:txBody>
            <a:bodyPr wrap="none" lIns="91405" tIns="45702" rIns="91405" bIns="45702">
              <a:spAutoFit/>
            </a:bodyPr>
            <a:lstStyle/>
            <a:p>
              <a:pPr algn="ctr" eaLnBrk="1" hangingPunct="1"/>
              <a:r>
                <a:rPr lang="en-US" sz="2400" i="1">
                  <a:solidFill>
                    <a:schemeClr val="tx1"/>
                  </a:solidFill>
                  <a:cs typeface="Arial" pitchFamily="34" charset="0"/>
                </a:rPr>
                <a:t>MK-0859</a:t>
              </a:r>
            </a:p>
            <a:p>
              <a:pPr algn="ctr" eaLnBrk="1" hangingPunct="1"/>
              <a:r>
                <a:rPr lang="en-US" sz="2400" i="1">
                  <a:solidFill>
                    <a:schemeClr val="tx1"/>
                  </a:solidFill>
                  <a:cs typeface="Arial" pitchFamily="34" charset="0"/>
                </a:rPr>
                <a:t>Anacetrapib (50 mg/kg)</a:t>
              </a:r>
            </a:p>
          </p:txBody>
        </p:sp>
        <p:sp>
          <p:nvSpPr>
            <p:cNvPr id="1985550" name="Rectangle 14"/>
            <p:cNvSpPr>
              <a:spLocks noChangeArrowheads="1"/>
            </p:cNvSpPr>
            <p:nvPr/>
          </p:nvSpPr>
          <p:spPr bwMode="auto">
            <a:xfrm>
              <a:off x="5002" y="1679"/>
              <a:ext cx="648" cy="323"/>
            </a:xfrm>
            <a:prstGeom prst="rect">
              <a:avLst/>
            </a:prstGeom>
            <a:solidFill>
              <a:schemeClr val="bg1"/>
            </a:solidFill>
            <a:ln w="9525">
              <a:noFill/>
              <a:miter lim="800000"/>
              <a:headEnd/>
              <a:tailEnd/>
            </a:ln>
            <a:effectLst/>
          </p:spPr>
          <p:txBody>
            <a:bodyPr wrap="none" anchor="ctr"/>
            <a:lstStyle/>
            <a:p>
              <a:endParaRPr lang="nl-NL"/>
            </a:p>
          </p:txBody>
        </p:sp>
        <p:graphicFrame>
          <p:nvGraphicFramePr>
            <p:cNvPr id="1985551" name="Object 15"/>
            <p:cNvGraphicFramePr>
              <a:graphicFrameLocks noChangeAspect="1"/>
            </p:cNvGraphicFramePr>
            <p:nvPr/>
          </p:nvGraphicFramePr>
          <p:xfrm>
            <a:off x="2882" y="1538"/>
            <a:ext cx="2874" cy="2138"/>
          </p:xfrm>
          <a:graphic>
            <a:graphicData uri="http://schemas.openxmlformats.org/presentationml/2006/ole">
              <p:oleObj spid="_x0000_s1985551" name="SPW 10.0 Graph" r:id="rId5" imgW="8473680" imgH="6304680" progId="SigmaPlotGraphicObject.9">
                <p:embed/>
              </p:oleObj>
            </a:graphicData>
          </a:graphic>
        </p:graphicFrame>
        <p:sp>
          <p:nvSpPr>
            <p:cNvPr id="1985552" name="Text Box 16"/>
            <p:cNvSpPr txBox="1">
              <a:spLocks noChangeArrowheads="1"/>
            </p:cNvSpPr>
            <p:nvPr/>
          </p:nvSpPr>
          <p:spPr bwMode="auto">
            <a:xfrm>
              <a:off x="3504" y="2832"/>
              <a:ext cx="126" cy="185"/>
            </a:xfrm>
            <a:prstGeom prst="rect">
              <a:avLst/>
            </a:prstGeom>
            <a:noFill/>
            <a:ln w="9525">
              <a:noFill/>
              <a:miter lim="800000"/>
              <a:headEnd/>
              <a:tailEnd/>
            </a:ln>
            <a:effectLst/>
          </p:spPr>
          <p:txBody>
            <a:bodyPr wrap="none" lIns="91405" tIns="45702" rIns="91405" bIns="45702">
              <a:spAutoFit/>
            </a:bodyPr>
            <a:lstStyle/>
            <a:p>
              <a:pPr eaLnBrk="1" hangingPunct="1"/>
              <a:endParaRPr lang="nl-NL" sz="1400" b="0">
                <a:solidFill>
                  <a:schemeClr val="tx1"/>
                </a:solidFill>
                <a:cs typeface="Arial" pitchFamily="34" charset="0"/>
              </a:endParaRPr>
            </a:p>
          </p:txBody>
        </p:sp>
      </p:grpSp>
      <p:sp>
        <p:nvSpPr>
          <p:cNvPr id="1985553" name="Rectangle 17"/>
          <p:cNvSpPr>
            <a:spLocks noChangeArrowheads="1"/>
          </p:cNvSpPr>
          <p:nvPr/>
        </p:nvSpPr>
        <p:spPr bwMode="auto">
          <a:xfrm>
            <a:off x="0" y="6521450"/>
            <a:ext cx="6419850" cy="336550"/>
          </a:xfrm>
          <a:prstGeom prst="rect">
            <a:avLst/>
          </a:prstGeom>
          <a:noFill/>
          <a:ln w="9525">
            <a:noFill/>
            <a:miter lim="800000"/>
            <a:headEnd/>
            <a:tailEnd/>
          </a:ln>
          <a:effectLst/>
        </p:spPr>
        <p:txBody>
          <a:bodyPr wrap="none">
            <a:spAutoFit/>
          </a:bodyPr>
          <a:lstStyle/>
          <a:p>
            <a:pPr eaLnBrk="1" hangingPunct="1"/>
            <a:r>
              <a:rPr lang="en-US" sz="1600" b="0">
                <a:solidFill>
                  <a:schemeClr val="tx1"/>
                </a:solidFill>
                <a:cs typeface="Arial" pitchFamily="34" charset="0"/>
              </a:rPr>
              <a:t>Forrest et al. British Journal of Pharmacology (2008) 154, 1465–1473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5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dianummer 1"/>
          <p:cNvSpPr>
            <a:spLocks noGrp="1"/>
          </p:cNvSpPr>
          <p:nvPr>
            <p:ph type="sldNum" sz="quarter" idx="10"/>
          </p:nvPr>
        </p:nvSpPr>
        <p:spPr/>
        <p:txBody>
          <a:bodyPr/>
          <a:lstStyle/>
          <a:p>
            <a:fld id="{FFD302EC-B86A-4395-BC08-41FD95DC9A10}" type="slidenum">
              <a:rPr lang="en-US"/>
              <a:pPr/>
              <a:t>36</a:t>
            </a:fld>
            <a:endParaRPr lang="en-US"/>
          </a:p>
        </p:txBody>
      </p:sp>
      <p:sp>
        <p:nvSpPr>
          <p:cNvPr id="1986562" name="Text Box 2"/>
          <p:cNvSpPr txBox="1">
            <a:spLocks noChangeArrowheads="1"/>
          </p:cNvSpPr>
          <p:nvPr/>
        </p:nvSpPr>
        <p:spPr bwMode="auto">
          <a:xfrm>
            <a:off x="0" y="6553200"/>
            <a:ext cx="6248400" cy="336550"/>
          </a:xfrm>
          <a:prstGeom prst="rect">
            <a:avLst/>
          </a:prstGeom>
          <a:noFill/>
          <a:ln w="9525">
            <a:noFill/>
            <a:miter lim="800000"/>
            <a:headEnd/>
            <a:tailEnd/>
          </a:ln>
          <a:effectLst/>
        </p:spPr>
        <p:txBody>
          <a:bodyPr>
            <a:spAutoFit/>
          </a:bodyPr>
          <a:lstStyle/>
          <a:p>
            <a:r>
              <a:rPr lang="en-US" sz="1600" b="0">
                <a:solidFill>
                  <a:schemeClr val="tx1"/>
                </a:solidFill>
                <a:cs typeface="Arial" pitchFamily="34" charset="0"/>
              </a:rPr>
              <a:t> Forrest et al., British Journal Pharmacology 2008;154:1465-1473</a:t>
            </a:r>
          </a:p>
        </p:txBody>
      </p:sp>
      <p:pic>
        <p:nvPicPr>
          <p:cNvPr id="1986563" name="Picture 3"/>
          <p:cNvPicPr>
            <a:picLocks noChangeAspect="1" noChangeArrowheads="1"/>
          </p:cNvPicPr>
          <p:nvPr/>
        </p:nvPicPr>
        <p:blipFill>
          <a:blip r:embed="rId3" cstate="print"/>
          <a:srcRect/>
          <a:stretch>
            <a:fillRect/>
          </a:stretch>
        </p:blipFill>
        <p:spPr bwMode="auto">
          <a:xfrm>
            <a:off x="0" y="1600200"/>
            <a:ext cx="4800600" cy="3657600"/>
          </a:xfrm>
          <a:prstGeom prst="rect">
            <a:avLst/>
          </a:prstGeom>
          <a:solidFill>
            <a:schemeClr val="tx1"/>
          </a:solidFill>
          <a:ln w="9525">
            <a:noFill/>
            <a:miter lim="800000"/>
            <a:headEnd/>
            <a:tailEnd/>
          </a:ln>
          <a:effectLst/>
        </p:spPr>
      </p:pic>
      <p:sp>
        <p:nvSpPr>
          <p:cNvPr id="1986564" name="Text Box 4"/>
          <p:cNvSpPr txBox="1">
            <a:spLocks noChangeArrowheads="1"/>
          </p:cNvSpPr>
          <p:nvPr/>
        </p:nvSpPr>
        <p:spPr bwMode="auto">
          <a:xfrm>
            <a:off x="533400" y="5470525"/>
            <a:ext cx="7610475" cy="854075"/>
          </a:xfrm>
          <a:prstGeom prst="rect">
            <a:avLst/>
          </a:prstGeom>
          <a:noFill/>
          <a:ln w="9525">
            <a:noFill/>
            <a:miter lim="800000"/>
            <a:headEnd/>
            <a:tailEnd/>
          </a:ln>
          <a:effectLst/>
        </p:spPr>
        <p:txBody>
          <a:bodyPr wrap="none">
            <a:spAutoFit/>
          </a:bodyPr>
          <a:lstStyle/>
          <a:p>
            <a:pPr eaLnBrk="1" hangingPunct="1">
              <a:buFontTx/>
              <a:buChar char="•"/>
            </a:pPr>
            <a:r>
              <a:rPr lang="en-US" b="0">
                <a:solidFill>
                  <a:schemeClr val="tx1"/>
                </a:solidFill>
                <a:cs typeface="Arial" pitchFamily="34" charset="0"/>
              </a:rPr>
              <a:t> Dose-dependent increase in aldosterone release with torcetrapib</a:t>
            </a:r>
          </a:p>
          <a:p>
            <a:pPr eaLnBrk="1" hangingPunct="1">
              <a:buFontTx/>
              <a:buChar char="•"/>
            </a:pPr>
            <a:r>
              <a:rPr lang="en-US" b="0">
                <a:solidFill>
                  <a:schemeClr val="tx1"/>
                </a:solidFill>
                <a:cs typeface="Arial" pitchFamily="34" charset="0"/>
              </a:rPr>
              <a:t> Anacetrapib has no effect on aldosterone release up to 10 uM</a:t>
            </a:r>
          </a:p>
          <a:p>
            <a:pPr eaLnBrk="1" hangingPunct="1">
              <a:lnSpc>
                <a:spcPct val="50000"/>
              </a:lnSpc>
            </a:pPr>
            <a:endParaRPr lang="en-US" b="0">
              <a:solidFill>
                <a:schemeClr val="tx1"/>
              </a:solidFill>
              <a:cs typeface="Arial" pitchFamily="34" charset="0"/>
            </a:endParaRPr>
          </a:p>
        </p:txBody>
      </p:sp>
      <p:sp>
        <p:nvSpPr>
          <p:cNvPr id="1986565" name="Text Box 5"/>
          <p:cNvSpPr txBox="1">
            <a:spLocks noChangeArrowheads="1"/>
          </p:cNvSpPr>
          <p:nvPr/>
        </p:nvSpPr>
        <p:spPr bwMode="auto">
          <a:xfrm>
            <a:off x="1295400" y="1462088"/>
            <a:ext cx="2209800" cy="366712"/>
          </a:xfrm>
          <a:prstGeom prst="rect">
            <a:avLst/>
          </a:prstGeom>
          <a:solidFill>
            <a:schemeClr val="tx1"/>
          </a:solidFill>
          <a:ln w="9525">
            <a:noFill/>
            <a:miter lim="800000"/>
            <a:headEnd/>
            <a:tailEnd/>
          </a:ln>
          <a:effectLst/>
        </p:spPr>
        <p:txBody>
          <a:bodyPr>
            <a:spAutoFit/>
          </a:bodyPr>
          <a:lstStyle/>
          <a:p>
            <a:pPr algn="ctr" eaLnBrk="1" hangingPunct="1">
              <a:spcBef>
                <a:spcPct val="50000"/>
              </a:spcBef>
            </a:pPr>
            <a:r>
              <a:rPr lang="en-US" sz="1800" b="0">
                <a:solidFill>
                  <a:schemeClr val="bg1"/>
                </a:solidFill>
                <a:cs typeface="Arial" pitchFamily="34" charset="0"/>
              </a:rPr>
              <a:t>Torcetrapib</a:t>
            </a:r>
          </a:p>
        </p:txBody>
      </p:sp>
      <p:sp>
        <p:nvSpPr>
          <p:cNvPr id="1986566" name="Text Box 6"/>
          <p:cNvSpPr txBox="1">
            <a:spLocks noChangeArrowheads="1"/>
          </p:cNvSpPr>
          <p:nvPr/>
        </p:nvSpPr>
        <p:spPr bwMode="auto">
          <a:xfrm>
            <a:off x="152400" y="76200"/>
            <a:ext cx="8991600" cy="822325"/>
          </a:xfrm>
          <a:prstGeom prst="rect">
            <a:avLst/>
          </a:prstGeom>
          <a:noFill/>
          <a:ln w="9525">
            <a:noFill/>
            <a:miter lim="800000"/>
            <a:headEnd/>
            <a:tailEnd/>
          </a:ln>
          <a:effectLst/>
        </p:spPr>
        <p:txBody>
          <a:bodyPr>
            <a:spAutoFit/>
          </a:bodyPr>
          <a:lstStyle/>
          <a:p>
            <a:pPr algn="ctr" eaLnBrk="1" hangingPunct="1">
              <a:spcBef>
                <a:spcPct val="50000"/>
              </a:spcBef>
            </a:pPr>
            <a:r>
              <a:rPr lang="en-US" sz="2400" i="1">
                <a:solidFill>
                  <a:schemeClr val="tx2"/>
                </a:solidFill>
                <a:cs typeface="Arial" pitchFamily="34" charset="0"/>
              </a:rPr>
              <a:t>The Effect of Torcetrapib and Anacetrapib on  Aldosterone Secretion from Primary Rat Adrenocortical Cells</a:t>
            </a:r>
          </a:p>
        </p:txBody>
      </p:sp>
      <p:grpSp>
        <p:nvGrpSpPr>
          <p:cNvPr id="1986567" name="Group 7"/>
          <p:cNvGrpSpPr>
            <a:grpSpLocks/>
          </p:cNvGrpSpPr>
          <p:nvPr/>
        </p:nvGrpSpPr>
        <p:grpSpPr bwMode="auto">
          <a:xfrm>
            <a:off x="1600200" y="1431925"/>
            <a:ext cx="7391400" cy="4900613"/>
            <a:chOff x="336" y="912"/>
            <a:chExt cx="5301" cy="2820"/>
          </a:xfrm>
        </p:grpSpPr>
        <p:sp>
          <p:nvSpPr>
            <p:cNvPr id="1986568" name="Rectangle 8"/>
            <p:cNvSpPr>
              <a:spLocks noChangeArrowheads="1"/>
            </p:cNvSpPr>
            <p:nvPr/>
          </p:nvSpPr>
          <p:spPr bwMode="auto">
            <a:xfrm>
              <a:off x="4094" y="3062"/>
              <a:ext cx="816" cy="157"/>
            </a:xfrm>
            <a:prstGeom prst="rect">
              <a:avLst/>
            </a:prstGeom>
            <a:solidFill>
              <a:schemeClr val="tx1"/>
            </a:solidFill>
            <a:ln w="9525">
              <a:solidFill>
                <a:schemeClr val="bg1"/>
              </a:solidFill>
              <a:miter lim="800000"/>
              <a:headEnd/>
              <a:tailEnd/>
            </a:ln>
            <a:effectLst/>
          </p:spPr>
          <p:txBody>
            <a:bodyPr wrap="none" anchor="ctr"/>
            <a:lstStyle/>
            <a:p>
              <a:endParaRPr lang="nl-NL"/>
            </a:p>
          </p:txBody>
        </p:sp>
        <p:grpSp>
          <p:nvGrpSpPr>
            <p:cNvPr id="1986569" name="Group 9"/>
            <p:cNvGrpSpPr>
              <a:grpSpLocks/>
            </p:cNvGrpSpPr>
            <p:nvPr/>
          </p:nvGrpSpPr>
          <p:grpSpPr bwMode="auto">
            <a:xfrm>
              <a:off x="2688" y="912"/>
              <a:ext cx="2949" cy="2204"/>
              <a:chOff x="2688" y="912"/>
              <a:chExt cx="2949" cy="2204"/>
            </a:xfrm>
          </p:grpSpPr>
          <p:pic>
            <p:nvPicPr>
              <p:cNvPr id="1986570" name="Picture 10"/>
              <p:cNvPicPr>
                <a:picLocks noChangeAspect="1" noChangeArrowheads="1"/>
              </p:cNvPicPr>
              <p:nvPr/>
            </p:nvPicPr>
            <p:blipFill>
              <a:blip r:embed="rId4" cstate="print"/>
              <a:srcRect/>
              <a:stretch>
                <a:fillRect/>
              </a:stretch>
            </p:blipFill>
            <p:spPr bwMode="auto">
              <a:xfrm>
                <a:off x="2688" y="1092"/>
                <a:ext cx="2949" cy="2024"/>
              </a:xfrm>
              <a:prstGeom prst="rect">
                <a:avLst/>
              </a:prstGeom>
              <a:solidFill>
                <a:schemeClr val="tx1"/>
              </a:solidFill>
              <a:ln w="9525">
                <a:noFill/>
                <a:miter lim="800000"/>
                <a:headEnd/>
                <a:tailEnd/>
              </a:ln>
              <a:effectLst/>
            </p:spPr>
          </p:pic>
          <p:sp>
            <p:nvSpPr>
              <p:cNvPr id="1986571" name="Text Box 11"/>
              <p:cNvSpPr txBox="1">
                <a:spLocks noChangeArrowheads="1"/>
              </p:cNvSpPr>
              <p:nvPr/>
            </p:nvSpPr>
            <p:spPr bwMode="auto">
              <a:xfrm>
                <a:off x="3408" y="912"/>
                <a:ext cx="1680" cy="211"/>
              </a:xfrm>
              <a:prstGeom prst="rect">
                <a:avLst/>
              </a:prstGeom>
              <a:solidFill>
                <a:schemeClr val="tx1"/>
              </a:solidFill>
              <a:ln w="9525">
                <a:noFill/>
                <a:miter lim="800000"/>
                <a:headEnd/>
                <a:tailEnd/>
              </a:ln>
              <a:effectLst/>
            </p:spPr>
            <p:txBody>
              <a:bodyPr>
                <a:spAutoFit/>
              </a:bodyPr>
              <a:lstStyle/>
              <a:p>
                <a:pPr algn="ctr" eaLnBrk="1" hangingPunct="1">
                  <a:spcBef>
                    <a:spcPct val="50000"/>
                  </a:spcBef>
                </a:pPr>
                <a:r>
                  <a:rPr lang="en-US" sz="1800" b="0">
                    <a:solidFill>
                      <a:schemeClr val="bg1"/>
                    </a:solidFill>
                    <a:cs typeface="Arial" pitchFamily="34" charset="0"/>
                  </a:rPr>
                  <a:t>Anacetrapib</a:t>
                </a:r>
              </a:p>
            </p:txBody>
          </p:sp>
        </p:grpSp>
        <p:sp>
          <p:nvSpPr>
            <p:cNvPr id="1986572" name="Text Box 12"/>
            <p:cNvSpPr txBox="1">
              <a:spLocks noChangeArrowheads="1"/>
            </p:cNvSpPr>
            <p:nvPr/>
          </p:nvSpPr>
          <p:spPr bwMode="auto">
            <a:xfrm>
              <a:off x="336" y="3504"/>
              <a:ext cx="4896" cy="228"/>
            </a:xfrm>
            <a:prstGeom prst="rect">
              <a:avLst/>
            </a:prstGeom>
            <a:noFill/>
            <a:ln w="9525">
              <a:noFill/>
              <a:miter lim="800000"/>
              <a:headEnd/>
              <a:tailEnd/>
            </a:ln>
            <a:effectLst/>
          </p:spPr>
          <p:txBody>
            <a:bodyPr>
              <a:spAutoFit/>
            </a:bodyPr>
            <a:lstStyle/>
            <a:p>
              <a:pPr eaLnBrk="1" hangingPunct="1">
                <a:spcBef>
                  <a:spcPct val="50000"/>
                </a:spcBef>
                <a:buFontTx/>
                <a:buChar char="•"/>
              </a:pPr>
              <a:endParaRPr lang="nl-NL" b="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jdelijke aanduiding voor dianummer 1"/>
          <p:cNvSpPr>
            <a:spLocks noGrp="1"/>
          </p:cNvSpPr>
          <p:nvPr>
            <p:ph type="sldNum" sz="quarter" idx="10"/>
          </p:nvPr>
        </p:nvSpPr>
        <p:spPr/>
        <p:txBody>
          <a:bodyPr/>
          <a:lstStyle/>
          <a:p>
            <a:fld id="{47E69B98-2F71-4E02-8CA8-36F9BA669F05}" type="slidenum">
              <a:rPr lang="en-US"/>
              <a:pPr/>
              <a:t>37</a:t>
            </a:fld>
            <a:endParaRPr lang="en-US"/>
          </a:p>
        </p:txBody>
      </p:sp>
      <p:sp>
        <p:nvSpPr>
          <p:cNvPr id="317" name="Title 316"/>
          <p:cNvSpPr>
            <a:spLocks noGrp="1"/>
          </p:cNvSpPr>
          <p:nvPr>
            <p:ph type="title" idx="4294967295"/>
          </p:nvPr>
        </p:nvSpPr>
        <p:spPr>
          <a:xfrm>
            <a:off x="458788" y="227013"/>
            <a:ext cx="8229600" cy="914400"/>
          </a:xfrm>
        </p:spPr>
        <p:txBody>
          <a:bodyPr lIns="91440" tIns="45720" rIns="91440" bIns="45720" anchor="ctr"/>
          <a:lstStyle/>
          <a:p>
            <a:r>
              <a:rPr lang="en-GB">
                <a:effectLst>
                  <a:outerShdw blurRad="38100" dist="38100" dir="2700000" algn="tl">
                    <a:srgbClr val="000000"/>
                  </a:outerShdw>
                </a:effectLst>
              </a:rPr>
              <a:t>Effects on LDL-C and HDL-C</a:t>
            </a:r>
          </a:p>
        </p:txBody>
      </p:sp>
      <p:sp>
        <p:nvSpPr>
          <p:cNvPr id="1920003" name="Rectangle 3"/>
          <p:cNvSpPr>
            <a:spLocks noChangeArrowheads="1"/>
          </p:cNvSpPr>
          <p:nvPr/>
        </p:nvSpPr>
        <p:spPr bwMode="auto">
          <a:xfrm>
            <a:off x="0" y="0"/>
            <a:ext cx="184150" cy="461963"/>
          </a:xfrm>
          <a:prstGeom prst="rect">
            <a:avLst/>
          </a:prstGeom>
          <a:noFill/>
          <a:ln w="12700">
            <a:noFill/>
            <a:miter lim="800000"/>
            <a:headEnd/>
            <a:tailEnd/>
          </a:ln>
          <a:effectLst/>
        </p:spPr>
        <p:txBody>
          <a:bodyPr wrap="none" anchor="ctr">
            <a:spAutoFit/>
          </a:bodyPr>
          <a:lstStyle/>
          <a:p>
            <a:pPr algn="ctr">
              <a:spcBef>
                <a:spcPct val="50000"/>
              </a:spcBef>
              <a:defRPr/>
            </a:pPr>
            <a:endParaRPr lang="en-US" sz="2400" b="0">
              <a:solidFill>
                <a:srgbClr val="000000"/>
              </a:solidFill>
              <a:effectLst>
                <a:outerShdw blurRad="38100" dist="38100" dir="2700000" algn="tl">
                  <a:srgbClr val="000000">
                    <a:alpha val="43137"/>
                  </a:srgbClr>
                </a:outerShdw>
              </a:effectLst>
              <a:latin typeface="+mn-lt"/>
            </a:endParaRPr>
          </a:p>
        </p:txBody>
      </p:sp>
      <p:sp>
        <p:nvSpPr>
          <p:cNvPr id="295942" name="Text Box 6"/>
          <p:cNvSpPr txBox="1">
            <a:spLocks noChangeArrowheads="1"/>
          </p:cNvSpPr>
          <p:nvPr/>
        </p:nvSpPr>
        <p:spPr bwMode="auto">
          <a:xfrm>
            <a:off x="6456363" y="1689100"/>
            <a:ext cx="1539875" cy="396875"/>
          </a:xfrm>
          <a:prstGeom prst="rect">
            <a:avLst/>
          </a:prstGeom>
          <a:noFill/>
          <a:ln w="12700">
            <a:noFill/>
            <a:miter lim="800000"/>
            <a:headEnd/>
            <a:tailEnd/>
          </a:ln>
        </p:spPr>
        <p:txBody>
          <a:bodyPr>
            <a:spAutoFit/>
          </a:bodyPr>
          <a:lstStyle/>
          <a:p>
            <a:pPr algn="ctr">
              <a:defRPr/>
            </a:pPr>
            <a:r>
              <a:rPr lang="en-US" b="0" dirty="0">
                <a:solidFill>
                  <a:schemeClr val="tx1"/>
                </a:solidFill>
                <a:effectLst>
                  <a:outerShdw blurRad="38100" dist="38100" dir="2700000" algn="tl">
                    <a:srgbClr val="000000">
                      <a:alpha val="43137"/>
                    </a:srgbClr>
                  </a:outerShdw>
                </a:effectLst>
                <a:latin typeface="+mn-lt"/>
                <a:ea typeface="ＭＳ Ｐゴシック" pitchFamily="34" charset="-128"/>
                <a:cs typeface="Arial" pitchFamily="34" charset="0"/>
              </a:rPr>
              <a:t>HDL-C</a:t>
            </a:r>
          </a:p>
        </p:txBody>
      </p:sp>
      <p:sp>
        <p:nvSpPr>
          <p:cNvPr id="1920008" name="Line 8"/>
          <p:cNvSpPr>
            <a:spLocks noChangeShapeType="1"/>
          </p:cNvSpPr>
          <p:nvPr/>
        </p:nvSpPr>
        <p:spPr bwMode="auto">
          <a:xfrm>
            <a:off x="5300663" y="5330825"/>
            <a:ext cx="36830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09" name="Line 9"/>
          <p:cNvSpPr>
            <a:spLocks noChangeShapeType="1"/>
          </p:cNvSpPr>
          <p:nvPr/>
        </p:nvSpPr>
        <p:spPr bwMode="auto">
          <a:xfrm flipV="1">
            <a:off x="5516563"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0" name="Line 10"/>
          <p:cNvSpPr>
            <a:spLocks noChangeShapeType="1"/>
          </p:cNvSpPr>
          <p:nvPr/>
        </p:nvSpPr>
        <p:spPr bwMode="auto">
          <a:xfrm flipV="1">
            <a:off x="5775325"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1" name="Line 11"/>
          <p:cNvSpPr>
            <a:spLocks noChangeShapeType="1"/>
          </p:cNvSpPr>
          <p:nvPr/>
        </p:nvSpPr>
        <p:spPr bwMode="auto">
          <a:xfrm flipV="1">
            <a:off x="6037263"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2" name="Line 12"/>
          <p:cNvSpPr>
            <a:spLocks noChangeShapeType="1"/>
          </p:cNvSpPr>
          <p:nvPr/>
        </p:nvSpPr>
        <p:spPr bwMode="auto">
          <a:xfrm flipV="1">
            <a:off x="6296025"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3" name="Line 13"/>
          <p:cNvSpPr>
            <a:spLocks noChangeShapeType="1"/>
          </p:cNvSpPr>
          <p:nvPr/>
        </p:nvSpPr>
        <p:spPr bwMode="auto">
          <a:xfrm flipV="1">
            <a:off x="6556375"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4" name="Line 14"/>
          <p:cNvSpPr>
            <a:spLocks noChangeShapeType="1"/>
          </p:cNvSpPr>
          <p:nvPr/>
        </p:nvSpPr>
        <p:spPr bwMode="auto">
          <a:xfrm flipV="1">
            <a:off x="6815138"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5" name="Line 15"/>
          <p:cNvSpPr>
            <a:spLocks noChangeShapeType="1"/>
          </p:cNvSpPr>
          <p:nvPr/>
        </p:nvSpPr>
        <p:spPr bwMode="auto">
          <a:xfrm flipV="1">
            <a:off x="7510463"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6" name="Line 16"/>
          <p:cNvSpPr>
            <a:spLocks noChangeShapeType="1"/>
          </p:cNvSpPr>
          <p:nvPr/>
        </p:nvSpPr>
        <p:spPr bwMode="auto">
          <a:xfrm flipV="1">
            <a:off x="8202613"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7" name="Line 17"/>
          <p:cNvSpPr>
            <a:spLocks noChangeShapeType="1"/>
          </p:cNvSpPr>
          <p:nvPr/>
        </p:nvSpPr>
        <p:spPr bwMode="auto">
          <a:xfrm flipV="1">
            <a:off x="8809038" y="5330825"/>
            <a:ext cx="0" cy="492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18" name="Rectangle 18"/>
          <p:cNvSpPr>
            <a:spLocks noChangeArrowheads="1"/>
          </p:cNvSpPr>
          <p:nvPr/>
        </p:nvSpPr>
        <p:spPr bwMode="auto">
          <a:xfrm>
            <a:off x="5337175" y="5427663"/>
            <a:ext cx="363538" cy="304800"/>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Base-</a:t>
            </a:r>
            <a:b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b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line</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19" name="Rectangle 19"/>
          <p:cNvSpPr>
            <a:spLocks noChangeArrowheads="1"/>
          </p:cNvSpPr>
          <p:nvPr/>
        </p:nvSpPr>
        <p:spPr bwMode="auto">
          <a:xfrm>
            <a:off x="5743575" y="5426075"/>
            <a:ext cx="82550"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0" name="Rectangle 20"/>
          <p:cNvSpPr>
            <a:spLocks noChangeArrowheads="1"/>
          </p:cNvSpPr>
          <p:nvPr/>
        </p:nvSpPr>
        <p:spPr bwMode="auto">
          <a:xfrm>
            <a:off x="5961063" y="542607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12</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1" name="Rectangle 21"/>
          <p:cNvSpPr>
            <a:spLocks noChangeArrowheads="1"/>
          </p:cNvSpPr>
          <p:nvPr/>
        </p:nvSpPr>
        <p:spPr bwMode="auto">
          <a:xfrm>
            <a:off x="6218238" y="542607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18</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2" name="Rectangle 22"/>
          <p:cNvSpPr>
            <a:spLocks noChangeArrowheads="1"/>
          </p:cNvSpPr>
          <p:nvPr/>
        </p:nvSpPr>
        <p:spPr bwMode="auto">
          <a:xfrm>
            <a:off x="6484938" y="542607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24</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3" name="Rectangle 23"/>
          <p:cNvSpPr>
            <a:spLocks noChangeArrowheads="1"/>
          </p:cNvSpPr>
          <p:nvPr/>
        </p:nvSpPr>
        <p:spPr bwMode="auto">
          <a:xfrm>
            <a:off x="6719888" y="5426075"/>
            <a:ext cx="20796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 30</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4" name="Rectangle 24"/>
          <p:cNvSpPr>
            <a:spLocks noChangeArrowheads="1"/>
          </p:cNvSpPr>
          <p:nvPr/>
        </p:nvSpPr>
        <p:spPr bwMode="auto">
          <a:xfrm>
            <a:off x="7394575" y="5426075"/>
            <a:ext cx="207963"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 46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5" name="Rectangle 25"/>
          <p:cNvSpPr>
            <a:spLocks noChangeArrowheads="1"/>
          </p:cNvSpPr>
          <p:nvPr/>
        </p:nvSpPr>
        <p:spPr bwMode="auto">
          <a:xfrm>
            <a:off x="8120063" y="542607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62</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6" name="Rectangle 26"/>
          <p:cNvSpPr>
            <a:spLocks noChangeArrowheads="1"/>
          </p:cNvSpPr>
          <p:nvPr/>
        </p:nvSpPr>
        <p:spPr bwMode="auto">
          <a:xfrm>
            <a:off x="8739188" y="542607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76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7" name="Rectangle 27"/>
          <p:cNvSpPr>
            <a:spLocks noChangeArrowheads="1"/>
          </p:cNvSpPr>
          <p:nvPr/>
        </p:nvSpPr>
        <p:spPr bwMode="auto">
          <a:xfrm rot="16200000">
            <a:off x="3690938" y="3595688"/>
            <a:ext cx="2092325" cy="244475"/>
          </a:xfrm>
          <a:prstGeom prst="rect">
            <a:avLst/>
          </a:prstGeom>
          <a:noFill/>
          <a:ln w="9525">
            <a:noFill/>
            <a:miter lim="800000"/>
            <a:headEnd/>
            <a:tailEnd/>
          </a:ln>
        </p:spPr>
        <p:txBody>
          <a:bodyPr wrap="none" lIns="0" tIns="0" rIns="0" bIns="0">
            <a:spAutoFit/>
          </a:bodyPr>
          <a:lstStyle/>
          <a:p>
            <a:pPr algn="ctr">
              <a:spcBef>
                <a:spcPct val="50000"/>
              </a:spcBef>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HDL-C (mg/</a:t>
            </a:r>
            <a:r>
              <a:rPr lang="en-US" sz="1600" b="0" dirty="0" err="1">
                <a:solidFill>
                  <a:schemeClr val="tx1"/>
                </a:solidFill>
                <a:effectLst>
                  <a:outerShdw blurRad="38100" dist="38100" dir="2700000" algn="tl">
                    <a:srgbClr val="000000">
                      <a:alpha val="43137"/>
                    </a:srgbClr>
                  </a:outerShdw>
                </a:effectLst>
                <a:latin typeface="+mn-lt"/>
                <a:ea typeface="ＭＳ Ｐゴシック" pitchFamily="34" charset="-128"/>
              </a:rPr>
              <a:t>dL</a:t>
            </a: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 (SE)</a:t>
            </a:r>
            <a:endParaRPr lang="en-US" sz="16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28" name="Line 28"/>
          <p:cNvSpPr>
            <a:spLocks noChangeShapeType="1"/>
          </p:cNvSpPr>
          <p:nvPr/>
        </p:nvSpPr>
        <p:spPr bwMode="auto">
          <a:xfrm flipV="1">
            <a:off x="5300663" y="2051050"/>
            <a:ext cx="0" cy="327977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29" name="Line 29"/>
          <p:cNvSpPr>
            <a:spLocks noChangeShapeType="1"/>
          </p:cNvSpPr>
          <p:nvPr/>
        </p:nvSpPr>
        <p:spPr bwMode="auto">
          <a:xfrm>
            <a:off x="5262563" y="5330825"/>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0" name="Line 30"/>
          <p:cNvSpPr>
            <a:spLocks noChangeShapeType="1"/>
          </p:cNvSpPr>
          <p:nvPr/>
        </p:nvSpPr>
        <p:spPr bwMode="auto">
          <a:xfrm>
            <a:off x="5262563" y="4784725"/>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1" name="Line 31"/>
          <p:cNvSpPr>
            <a:spLocks noChangeShapeType="1"/>
          </p:cNvSpPr>
          <p:nvPr/>
        </p:nvSpPr>
        <p:spPr bwMode="auto">
          <a:xfrm>
            <a:off x="5262563" y="4238625"/>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2" name="Line 32"/>
          <p:cNvSpPr>
            <a:spLocks noChangeShapeType="1"/>
          </p:cNvSpPr>
          <p:nvPr/>
        </p:nvSpPr>
        <p:spPr bwMode="auto">
          <a:xfrm>
            <a:off x="5262563" y="3690938"/>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3" name="Line 33"/>
          <p:cNvSpPr>
            <a:spLocks noChangeShapeType="1"/>
          </p:cNvSpPr>
          <p:nvPr/>
        </p:nvSpPr>
        <p:spPr bwMode="auto">
          <a:xfrm>
            <a:off x="5262563" y="3143250"/>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4" name="Line 34"/>
          <p:cNvSpPr>
            <a:spLocks noChangeShapeType="1"/>
          </p:cNvSpPr>
          <p:nvPr/>
        </p:nvSpPr>
        <p:spPr bwMode="auto">
          <a:xfrm>
            <a:off x="5262563" y="2598738"/>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35" name="Line 35"/>
          <p:cNvSpPr>
            <a:spLocks noChangeShapeType="1"/>
          </p:cNvSpPr>
          <p:nvPr/>
        </p:nvSpPr>
        <p:spPr bwMode="auto">
          <a:xfrm>
            <a:off x="5262563" y="2051050"/>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nvGrpSpPr>
          <p:cNvPr id="2178081" name="Group 36"/>
          <p:cNvGrpSpPr>
            <a:grpSpLocks/>
          </p:cNvGrpSpPr>
          <p:nvPr/>
        </p:nvGrpSpPr>
        <p:grpSpPr bwMode="auto">
          <a:xfrm>
            <a:off x="4895850" y="1978025"/>
            <a:ext cx="338138" cy="3492500"/>
            <a:chOff x="3237" y="1577"/>
            <a:chExt cx="240" cy="1946"/>
          </a:xfrm>
        </p:grpSpPr>
        <p:sp>
          <p:nvSpPr>
            <p:cNvPr id="1920037" name="Rectangle 37"/>
            <p:cNvSpPr>
              <a:spLocks noChangeArrowheads="1"/>
            </p:cNvSpPr>
            <p:nvPr/>
          </p:nvSpPr>
          <p:spPr bwMode="auto">
            <a:xfrm>
              <a:off x="3397" y="3405"/>
              <a:ext cx="80" cy="118"/>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38" name="Rectangle 38"/>
            <p:cNvSpPr>
              <a:spLocks noChangeArrowheads="1"/>
            </p:cNvSpPr>
            <p:nvPr/>
          </p:nvSpPr>
          <p:spPr bwMode="auto">
            <a:xfrm>
              <a:off x="3316" y="3100"/>
              <a:ext cx="161"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20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39" name="Rectangle 39"/>
            <p:cNvSpPr>
              <a:spLocks noChangeArrowheads="1"/>
            </p:cNvSpPr>
            <p:nvPr/>
          </p:nvSpPr>
          <p:spPr bwMode="auto">
            <a:xfrm>
              <a:off x="3317" y="2796"/>
              <a:ext cx="160"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40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40" name="Rectangle 40"/>
            <p:cNvSpPr>
              <a:spLocks noChangeArrowheads="1"/>
            </p:cNvSpPr>
            <p:nvPr/>
          </p:nvSpPr>
          <p:spPr bwMode="auto">
            <a:xfrm>
              <a:off x="3317" y="2491"/>
              <a:ext cx="160"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60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41" name="Rectangle 41"/>
            <p:cNvSpPr>
              <a:spLocks noChangeArrowheads="1"/>
            </p:cNvSpPr>
            <p:nvPr/>
          </p:nvSpPr>
          <p:spPr bwMode="auto">
            <a:xfrm>
              <a:off x="3317" y="2186"/>
              <a:ext cx="160"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80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42" name="Rectangle 42"/>
            <p:cNvSpPr>
              <a:spLocks noChangeArrowheads="1"/>
            </p:cNvSpPr>
            <p:nvPr/>
          </p:nvSpPr>
          <p:spPr bwMode="auto">
            <a:xfrm>
              <a:off x="3237" y="1882"/>
              <a:ext cx="240"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100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043" name="Rectangle 43"/>
            <p:cNvSpPr>
              <a:spLocks noChangeArrowheads="1"/>
            </p:cNvSpPr>
            <p:nvPr/>
          </p:nvSpPr>
          <p:spPr bwMode="auto">
            <a:xfrm>
              <a:off x="3237" y="1577"/>
              <a:ext cx="240"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dirty="0">
                  <a:solidFill>
                    <a:schemeClr val="tx1"/>
                  </a:solidFill>
                  <a:effectLst>
                    <a:outerShdw blurRad="38100" dist="38100" dir="2700000" algn="tl">
                      <a:srgbClr val="000000">
                        <a:alpha val="43137"/>
                      </a:srgbClr>
                    </a:outerShdw>
                  </a:effectLst>
                  <a:latin typeface="+mn-lt"/>
                  <a:ea typeface="ＭＳ Ｐゴシック" pitchFamily="34" charset="-128"/>
                </a:rPr>
                <a:t>120</a:t>
              </a:r>
              <a:endParaRPr lang="en-US" sz="14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grpSp>
      <p:sp>
        <p:nvSpPr>
          <p:cNvPr id="1920044" name="Freeform 44"/>
          <p:cNvSpPr>
            <a:spLocks/>
          </p:cNvSpPr>
          <p:nvPr/>
        </p:nvSpPr>
        <p:spPr bwMode="auto">
          <a:xfrm flipV="1">
            <a:off x="5516563" y="2535238"/>
            <a:ext cx="3294062" cy="1685925"/>
          </a:xfrm>
          <a:custGeom>
            <a:avLst/>
            <a:gdLst>
              <a:gd name="T0" fmla="*/ 0 w 4470"/>
              <a:gd name="T1" fmla="*/ 0 h 1802"/>
              <a:gd name="T2" fmla="*/ 353 w 4470"/>
              <a:gd name="T3" fmla="*/ 1441 h 1802"/>
              <a:gd name="T4" fmla="*/ 706 w 4470"/>
              <a:gd name="T5" fmla="*/ 1592 h 1802"/>
              <a:gd name="T6" fmla="*/ 1058 w 4470"/>
              <a:gd name="T7" fmla="*/ 1680 h 1802"/>
              <a:gd name="T8" fmla="*/ 1411 w 4470"/>
              <a:gd name="T9" fmla="*/ 1770 h 1802"/>
              <a:gd name="T10" fmla="*/ 1764 w 4470"/>
              <a:gd name="T11" fmla="*/ 1770 h 1802"/>
              <a:gd name="T12" fmla="*/ 2706 w 4470"/>
              <a:gd name="T13" fmla="*/ 1738 h 1802"/>
              <a:gd name="T14" fmla="*/ 3647 w 4470"/>
              <a:gd name="T15" fmla="*/ 1747 h 1802"/>
              <a:gd name="T16" fmla="*/ 4470 w 4470"/>
              <a:gd name="T17" fmla="*/ 1802 h 18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0"/>
              <a:gd name="T28" fmla="*/ 0 h 1802"/>
              <a:gd name="T29" fmla="*/ 4470 w 4470"/>
              <a:gd name="T30" fmla="*/ 1802 h 18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0" h="1802">
                <a:moveTo>
                  <a:pt x="0" y="0"/>
                </a:moveTo>
                <a:lnTo>
                  <a:pt x="353" y="1441"/>
                </a:lnTo>
                <a:lnTo>
                  <a:pt x="706" y="1592"/>
                </a:lnTo>
                <a:lnTo>
                  <a:pt x="1058" y="1680"/>
                </a:lnTo>
                <a:lnTo>
                  <a:pt x="1411" y="1770"/>
                </a:lnTo>
                <a:lnTo>
                  <a:pt x="1764" y="1770"/>
                </a:lnTo>
                <a:lnTo>
                  <a:pt x="2706" y="1738"/>
                </a:lnTo>
                <a:lnTo>
                  <a:pt x="3647" y="1747"/>
                </a:lnTo>
                <a:lnTo>
                  <a:pt x="4470" y="1802"/>
                </a:lnTo>
              </a:path>
            </a:pathLst>
          </a:custGeom>
          <a:noFill/>
          <a:ln w="19050">
            <a:solidFill>
              <a:schemeClr val="tx2"/>
            </a:solidFill>
            <a:round/>
            <a:headEnd/>
            <a:tailEnd/>
          </a:ln>
        </p:spPr>
        <p:txBody>
          <a:bodyPr rot="10800000"/>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45" name="Freeform 45"/>
          <p:cNvSpPr>
            <a:spLocks/>
          </p:cNvSpPr>
          <p:nvPr/>
        </p:nvSpPr>
        <p:spPr bwMode="auto">
          <a:xfrm flipV="1">
            <a:off x="5516563" y="4087813"/>
            <a:ext cx="3294062" cy="142875"/>
          </a:xfrm>
          <a:custGeom>
            <a:avLst/>
            <a:gdLst>
              <a:gd name="T0" fmla="*/ 0 w 4470"/>
              <a:gd name="T1" fmla="*/ 0 h 149"/>
              <a:gd name="T2" fmla="*/ 353 w 4470"/>
              <a:gd name="T3" fmla="*/ 32 h 149"/>
              <a:gd name="T4" fmla="*/ 706 w 4470"/>
              <a:gd name="T5" fmla="*/ 76 h 149"/>
              <a:gd name="T6" fmla="*/ 1058 w 4470"/>
              <a:gd name="T7" fmla="*/ 111 h 149"/>
              <a:gd name="T8" fmla="*/ 1411 w 4470"/>
              <a:gd name="T9" fmla="*/ 149 h 149"/>
              <a:gd name="T10" fmla="*/ 1764 w 4470"/>
              <a:gd name="T11" fmla="*/ 122 h 149"/>
              <a:gd name="T12" fmla="*/ 2706 w 4470"/>
              <a:gd name="T13" fmla="*/ 102 h 149"/>
              <a:gd name="T14" fmla="*/ 3647 w 4470"/>
              <a:gd name="T15" fmla="*/ 111 h 149"/>
              <a:gd name="T16" fmla="*/ 4470 w 4470"/>
              <a:gd name="T17" fmla="*/ 13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0"/>
              <a:gd name="T28" fmla="*/ 0 h 149"/>
              <a:gd name="T29" fmla="*/ 4470 w 4470"/>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0" h="149">
                <a:moveTo>
                  <a:pt x="0" y="0"/>
                </a:moveTo>
                <a:lnTo>
                  <a:pt x="353" y="32"/>
                </a:lnTo>
                <a:lnTo>
                  <a:pt x="706" y="76"/>
                </a:lnTo>
                <a:lnTo>
                  <a:pt x="1058" y="111"/>
                </a:lnTo>
                <a:lnTo>
                  <a:pt x="1411" y="149"/>
                </a:lnTo>
                <a:lnTo>
                  <a:pt x="1764" y="122"/>
                </a:lnTo>
                <a:lnTo>
                  <a:pt x="2706" y="102"/>
                </a:lnTo>
                <a:lnTo>
                  <a:pt x="3647" y="111"/>
                </a:lnTo>
                <a:lnTo>
                  <a:pt x="4470" y="131"/>
                </a:lnTo>
              </a:path>
            </a:pathLst>
          </a:custGeom>
          <a:noFill/>
          <a:ln w="19050">
            <a:solidFill>
              <a:schemeClr val="tx1"/>
            </a:solidFill>
            <a:round/>
            <a:headEnd/>
            <a:tailEnd/>
          </a:ln>
        </p:spPr>
        <p:txBody>
          <a:bodyPr rot="10800000"/>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46" name="Line 46"/>
          <p:cNvSpPr>
            <a:spLocks noChangeShapeType="1"/>
          </p:cNvSpPr>
          <p:nvPr/>
        </p:nvSpPr>
        <p:spPr bwMode="auto">
          <a:xfrm flipV="1">
            <a:off x="5516563" y="4216400"/>
            <a:ext cx="0" cy="793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47" name="Line 47"/>
          <p:cNvSpPr>
            <a:spLocks noChangeShapeType="1"/>
          </p:cNvSpPr>
          <p:nvPr/>
        </p:nvSpPr>
        <p:spPr bwMode="auto">
          <a:xfrm>
            <a:off x="5480050" y="421640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48" name="Line 48"/>
          <p:cNvSpPr>
            <a:spLocks noChangeShapeType="1"/>
          </p:cNvSpPr>
          <p:nvPr/>
        </p:nvSpPr>
        <p:spPr bwMode="auto">
          <a:xfrm>
            <a:off x="5516563" y="4224338"/>
            <a:ext cx="0" cy="95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49" name="Line 49"/>
          <p:cNvSpPr>
            <a:spLocks noChangeShapeType="1"/>
          </p:cNvSpPr>
          <p:nvPr/>
        </p:nvSpPr>
        <p:spPr bwMode="auto">
          <a:xfrm>
            <a:off x="5480050" y="4233863"/>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0" name="Oval 50"/>
          <p:cNvSpPr>
            <a:spLocks noChangeArrowheads="1"/>
          </p:cNvSpPr>
          <p:nvPr/>
        </p:nvSpPr>
        <p:spPr bwMode="auto">
          <a:xfrm>
            <a:off x="5495925" y="4197350"/>
            <a:ext cx="41275" cy="52388"/>
          </a:xfrm>
          <a:prstGeom prst="ellipse">
            <a:avLst/>
          </a:prstGeom>
          <a:solidFill>
            <a:schemeClr val="tx2"/>
          </a:solid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1" name="Line 51"/>
          <p:cNvSpPr>
            <a:spLocks noChangeShapeType="1"/>
          </p:cNvSpPr>
          <p:nvPr/>
        </p:nvSpPr>
        <p:spPr bwMode="auto">
          <a:xfrm flipV="1">
            <a:off x="5775325" y="2851150"/>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2" name="Line 52"/>
          <p:cNvSpPr>
            <a:spLocks noChangeShapeType="1"/>
          </p:cNvSpPr>
          <p:nvPr/>
        </p:nvSpPr>
        <p:spPr bwMode="auto">
          <a:xfrm>
            <a:off x="5738813" y="2851150"/>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3" name="Line 53"/>
          <p:cNvSpPr>
            <a:spLocks noChangeShapeType="1"/>
          </p:cNvSpPr>
          <p:nvPr/>
        </p:nvSpPr>
        <p:spPr bwMode="auto">
          <a:xfrm>
            <a:off x="5775325" y="287337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4" name="Line 54"/>
          <p:cNvSpPr>
            <a:spLocks noChangeShapeType="1"/>
          </p:cNvSpPr>
          <p:nvPr/>
        </p:nvSpPr>
        <p:spPr bwMode="auto">
          <a:xfrm>
            <a:off x="5738813" y="2895600"/>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5" name="Oval 55"/>
          <p:cNvSpPr>
            <a:spLocks noChangeArrowheads="1"/>
          </p:cNvSpPr>
          <p:nvPr/>
        </p:nvSpPr>
        <p:spPr bwMode="auto">
          <a:xfrm>
            <a:off x="5756275" y="2847975"/>
            <a:ext cx="41275"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6" name="Line 56"/>
          <p:cNvSpPr>
            <a:spLocks noChangeShapeType="1"/>
          </p:cNvSpPr>
          <p:nvPr/>
        </p:nvSpPr>
        <p:spPr bwMode="auto">
          <a:xfrm flipV="1">
            <a:off x="6037263" y="270827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7" name="Line 57"/>
          <p:cNvSpPr>
            <a:spLocks noChangeShapeType="1"/>
          </p:cNvSpPr>
          <p:nvPr/>
        </p:nvSpPr>
        <p:spPr bwMode="auto">
          <a:xfrm>
            <a:off x="6000750" y="2708275"/>
            <a:ext cx="73025"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8" name="Line 58"/>
          <p:cNvSpPr>
            <a:spLocks noChangeShapeType="1"/>
          </p:cNvSpPr>
          <p:nvPr/>
        </p:nvSpPr>
        <p:spPr bwMode="auto">
          <a:xfrm>
            <a:off x="6037263" y="2730500"/>
            <a:ext cx="0" cy="2540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59" name="Line 59"/>
          <p:cNvSpPr>
            <a:spLocks noChangeShapeType="1"/>
          </p:cNvSpPr>
          <p:nvPr/>
        </p:nvSpPr>
        <p:spPr bwMode="auto">
          <a:xfrm>
            <a:off x="6000750" y="2755900"/>
            <a:ext cx="73025"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0" name="Oval 60"/>
          <p:cNvSpPr>
            <a:spLocks noChangeArrowheads="1"/>
          </p:cNvSpPr>
          <p:nvPr/>
        </p:nvSpPr>
        <p:spPr bwMode="auto">
          <a:xfrm>
            <a:off x="6016625" y="2706688"/>
            <a:ext cx="39688"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1" name="Line 61"/>
          <p:cNvSpPr>
            <a:spLocks noChangeShapeType="1"/>
          </p:cNvSpPr>
          <p:nvPr/>
        </p:nvSpPr>
        <p:spPr bwMode="auto">
          <a:xfrm flipV="1">
            <a:off x="6296025" y="262572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2" name="Line 62"/>
          <p:cNvSpPr>
            <a:spLocks noChangeShapeType="1"/>
          </p:cNvSpPr>
          <p:nvPr/>
        </p:nvSpPr>
        <p:spPr bwMode="auto">
          <a:xfrm>
            <a:off x="6257925" y="262572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3" name="Line 63"/>
          <p:cNvSpPr>
            <a:spLocks noChangeShapeType="1"/>
          </p:cNvSpPr>
          <p:nvPr/>
        </p:nvSpPr>
        <p:spPr bwMode="auto">
          <a:xfrm>
            <a:off x="6296025" y="2647950"/>
            <a:ext cx="0" cy="2540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4" name="Line 64"/>
          <p:cNvSpPr>
            <a:spLocks noChangeShapeType="1"/>
          </p:cNvSpPr>
          <p:nvPr/>
        </p:nvSpPr>
        <p:spPr bwMode="auto">
          <a:xfrm>
            <a:off x="6257925" y="2673350"/>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5" name="Oval 65"/>
          <p:cNvSpPr>
            <a:spLocks noChangeArrowheads="1"/>
          </p:cNvSpPr>
          <p:nvPr/>
        </p:nvSpPr>
        <p:spPr bwMode="auto">
          <a:xfrm>
            <a:off x="6273800" y="2624138"/>
            <a:ext cx="41275"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6" name="Line 66"/>
          <p:cNvSpPr>
            <a:spLocks noChangeShapeType="1"/>
          </p:cNvSpPr>
          <p:nvPr/>
        </p:nvSpPr>
        <p:spPr bwMode="auto">
          <a:xfrm flipV="1">
            <a:off x="6556375" y="2541588"/>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7" name="Line 67"/>
          <p:cNvSpPr>
            <a:spLocks noChangeShapeType="1"/>
          </p:cNvSpPr>
          <p:nvPr/>
        </p:nvSpPr>
        <p:spPr bwMode="auto">
          <a:xfrm>
            <a:off x="6519863" y="2541588"/>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8" name="Line 68"/>
          <p:cNvSpPr>
            <a:spLocks noChangeShapeType="1"/>
          </p:cNvSpPr>
          <p:nvPr/>
        </p:nvSpPr>
        <p:spPr bwMode="auto">
          <a:xfrm>
            <a:off x="6556375" y="2563813"/>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69" name="Line 69"/>
          <p:cNvSpPr>
            <a:spLocks noChangeShapeType="1"/>
          </p:cNvSpPr>
          <p:nvPr/>
        </p:nvSpPr>
        <p:spPr bwMode="auto">
          <a:xfrm>
            <a:off x="6519863" y="2589213"/>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0" name="Oval 70"/>
          <p:cNvSpPr>
            <a:spLocks noChangeArrowheads="1"/>
          </p:cNvSpPr>
          <p:nvPr/>
        </p:nvSpPr>
        <p:spPr bwMode="auto">
          <a:xfrm>
            <a:off x="6535738" y="2538413"/>
            <a:ext cx="41275" cy="52387"/>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1" name="Line 71"/>
          <p:cNvSpPr>
            <a:spLocks noChangeShapeType="1"/>
          </p:cNvSpPr>
          <p:nvPr/>
        </p:nvSpPr>
        <p:spPr bwMode="auto">
          <a:xfrm flipV="1">
            <a:off x="6815138" y="2541588"/>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2" name="Line 72"/>
          <p:cNvSpPr>
            <a:spLocks noChangeShapeType="1"/>
          </p:cNvSpPr>
          <p:nvPr/>
        </p:nvSpPr>
        <p:spPr bwMode="auto">
          <a:xfrm>
            <a:off x="6778625" y="2541588"/>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3" name="Line 73"/>
          <p:cNvSpPr>
            <a:spLocks noChangeShapeType="1"/>
          </p:cNvSpPr>
          <p:nvPr/>
        </p:nvSpPr>
        <p:spPr bwMode="auto">
          <a:xfrm>
            <a:off x="6815138" y="2563813"/>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4" name="Line 74"/>
          <p:cNvSpPr>
            <a:spLocks noChangeShapeType="1"/>
          </p:cNvSpPr>
          <p:nvPr/>
        </p:nvSpPr>
        <p:spPr bwMode="auto">
          <a:xfrm>
            <a:off x="6778625" y="258921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5" name="Oval 75"/>
          <p:cNvSpPr>
            <a:spLocks noChangeArrowheads="1"/>
          </p:cNvSpPr>
          <p:nvPr/>
        </p:nvSpPr>
        <p:spPr bwMode="auto">
          <a:xfrm>
            <a:off x="6794500" y="2538413"/>
            <a:ext cx="41275" cy="52387"/>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6" name="Line 76"/>
          <p:cNvSpPr>
            <a:spLocks noChangeShapeType="1"/>
          </p:cNvSpPr>
          <p:nvPr/>
        </p:nvSpPr>
        <p:spPr bwMode="auto">
          <a:xfrm flipV="1">
            <a:off x="7510463" y="2570163"/>
            <a:ext cx="0" cy="23812"/>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7" name="Line 77"/>
          <p:cNvSpPr>
            <a:spLocks noChangeShapeType="1"/>
          </p:cNvSpPr>
          <p:nvPr/>
        </p:nvSpPr>
        <p:spPr bwMode="auto">
          <a:xfrm>
            <a:off x="7473950" y="257016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8" name="Line 78"/>
          <p:cNvSpPr>
            <a:spLocks noChangeShapeType="1"/>
          </p:cNvSpPr>
          <p:nvPr/>
        </p:nvSpPr>
        <p:spPr bwMode="auto">
          <a:xfrm>
            <a:off x="7510463" y="2593975"/>
            <a:ext cx="0" cy="2540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79" name="Line 79"/>
          <p:cNvSpPr>
            <a:spLocks noChangeShapeType="1"/>
          </p:cNvSpPr>
          <p:nvPr/>
        </p:nvSpPr>
        <p:spPr bwMode="auto">
          <a:xfrm>
            <a:off x="7473950" y="261937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0" name="Oval 80"/>
          <p:cNvSpPr>
            <a:spLocks noChangeArrowheads="1"/>
          </p:cNvSpPr>
          <p:nvPr/>
        </p:nvSpPr>
        <p:spPr bwMode="auto">
          <a:xfrm>
            <a:off x="7489825" y="2566988"/>
            <a:ext cx="41275" cy="52387"/>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1" name="Line 81"/>
          <p:cNvSpPr>
            <a:spLocks noChangeShapeType="1"/>
          </p:cNvSpPr>
          <p:nvPr/>
        </p:nvSpPr>
        <p:spPr bwMode="auto">
          <a:xfrm flipV="1">
            <a:off x="8202613" y="2559050"/>
            <a:ext cx="0" cy="26988"/>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2" name="Line 82"/>
          <p:cNvSpPr>
            <a:spLocks noChangeShapeType="1"/>
          </p:cNvSpPr>
          <p:nvPr/>
        </p:nvSpPr>
        <p:spPr bwMode="auto">
          <a:xfrm>
            <a:off x="8164513" y="2559050"/>
            <a:ext cx="76200"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3" name="Line 83"/>
          <p:cNvSpPr>
            <a:spLocks noChangeShapeType="1"/>
          </p:cNvSpPr>
          <p:nvPr/>
        </p:nvSpPr>
        <p:spPr bwMode="auto">
          <a:xfrm>
            <a:off x="8202613" y="2586038"/>
            <a:ext cx="0" cy="2857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4" name="Line 84"/>
          <p:cNvSpPr>
            <a:spLocks noChangeShapeType="1"/>
          </p:cNvSpPr>
          <p:nvPr/>
        </p:nvSpPr>
        <p:spPr bwMode="auto">
          <a:xfrm>
            <a:off x="8164513" y="2614613"/>
            <a:ext cx="76200"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5" name="Oval 85"/>
          <p:cNvSpPr>
            <a:spLocks noChangeArrowheads="1"/>
          </p:cNvSpPr>
          <p:nvPr/>
        </p:nvSpPr>
        <p:spPr bwMode="auto">
          <a:xfrm>
            <a:off x="8183563" y="2560638"/>
            <a:ext cx="39687" cy="52387"/>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6" name="Line 86"/>
          <p:cNvSpPr>
            <a:spLocks noChangeShapeType="1"/>
          </p:cNvSpPr>
          <p:nvPr/>
        </p:nvSpPr>
        <p:spPr bwMode="auto">
          <a:xfrm flipV="1">
            <a:off x="8809038" y="2506663"/>
            <a:ext cx="0" cy="3175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7" name="Line 87"/>
          <p:cNvSpPr>
            <a:spLocks noChangeShapeType="1"/>
          </p:cNvSpPr>
          <p:nvPr/>
        </p:nvSpPr>
        <p:spPr bwMode="auto">
          <a:xfrm>
            <a:off x="8772525" y="250666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8" name="Line 88"/>
          <p:cNvSpPr>
            <a:spLocks noChangeShapeType="1"/>
          </p:cNvSpPr>
          <p:nvPr/>
        </p:nvSpPr>
        <p:spPr bwMode="auto">
          <a:xfrm>
            <a:off x="8809038" y="2535238"/>
            <a:ext cx="0" cy="26987"/>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89" name="Line 89"/>
          <p:cNvSpPr>
            <a:spLocks noChangeShapeType="1"/>
          </p:cNvSpPr>
          <p:nvPr/>
        </p:nvSpPr>
        <p:spPr bwMode="auto">
          <a:xfrm>
            <a:off x="8772525" y="256222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0" name="Oval 90"/>
          <p:cNvSpPr>
            <a:spLocks noChangeArrowheads="1"/>
          </p:cNvSpPr>
          <p:nvPr/>
        </p:nvSpPr>
        <p:spPr bwMode="auto">
          <a:xfrm>
            <a:off x="8789988" y="2508250"/>
            <a:ext cx="41275" cy="49213"/>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1" name="Line 91"/>
          <p:cNvSpPr>
            <a:spLocks noChangeShapeType="1"/>
          </p:cNvSpPr>
          <p:nvPr/>
        </p:nvSpPr>
        <p:spPr bwMode="auto">
          <a:xfrm flipV="1">
            <a:off x="5516563" y="4219575"/>
            <a:ext cx="0" cy="793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2" name="Line 92"/>
          <p:cNvSpPr>
            <a:spLocks noChangeShapeType="1"/>
          </p:cNvSpPr>
          <p:nvPr/>
        </p:nvSpPr>
        <p:spPr bwMode="auto">
          <a:xfrm>
            <a:off x="5480050" y="4219575"/>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3" name="Line 93"/>
          <p:cNvSpPr>
            <a:spLocks noChangeShapeType="1"/>
          </p:cNvSpPr>
          <p:nvPr/>
        </p:nvSpPr>
        <p:spPr bwMode="auto">
          <a:xfrm>
            <a:off x="5516563" y="4227513"/>
            <a:ext cx="0" cy="793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4" name="Line 94"/>
          <p:cNvSpPr>
            <a:spLocks noChangeShapeType="1"/>
          </p:cNvSpPr>
          <p:nvPr/>
        </p:nvSpPr>
        <p:spPr bwMode="auto">
          <a:xfrm>
            <a:off x="5480050" y="423545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5" name="Oval 95"/>
          <p:cNvSpPr>
            <a:spLocks noChangeArrowheads="1"/>
          </p:cNvSpPr>
          <p:nvPr/>
        </p:nvSpPr>
        <p:spPr bwMode="auto">
          <a:xfrm>
            <a:off x="5495925" y="4200525"/>
            <a:ext cx="41275" cy="49213"/>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6" name="Line 96"/>
          <p:cNvSpPr>
            <a:spLocks noChangeShapeType="1"/>
          </p:cNvSpPr>
          <p:nvPr/>
        </p:nvSpPr>
        <p:spPr bwMode="auto">
          <a:xfrm flipV="1">
            <a:off x="5775325" y="4187825"/>
            <a:ext cx="0" cy="793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7" name="Line 97"/>
          <p:cNvSpPr>
            <a:spLocks noChangeShapeType="1"/>
          </p:cNvSpPr>
          <p:nvPr/>
        </p:nvSpPr>
        <p:spPr bwMode="auto">
          <a:xfrm>
            <a:off x="5738813" y="4187825"/>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8" name="Line 98"/>
          <p:cNvSpPr>
            <a:spLocks noChangeShapeType="1"/>
          </p:cNvSpPr>
          <p:nvPr/>
        </p:nvSpPr>
        <p:spPr bwMode="auto">
          <a:xfrm>
            <a:off x="5775325" y="4197350"/>
            <a:ext cx="0" cy="95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099" name="Line 99"/>
          <p:cNvSpPr>
            <a:spLocks noChangeShapeType="1"/>
          </p:cNvSpPr>
          <p:nvPr/>
        </p:nvSpPr>
        <p:spPr bwMode="auto">
          <a:xfrm>
            <a:off x="5738813" y="4206875"/>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0" name="Oval 100"/>
          <p:cNvSpPr>
            <a:spLocks noChangeArrowheads="1"/>
          </p:cNvSpPr>
          <p:nvPr/>
        </p:nvSpPr>
        <p:spPr bwMode="auto">
          <a:xfrm>
            <a:off x="5756275" y="4170363"/>
            <a:ext cx="41275" cy="52387"/>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1" name="Line 101"/>
          <p:cNvSpPr>
            <a:spLocks noChangeShapeType="1"/>
          </p:cNvSpPr>
          <p:nvPr/>
        </p:nvSpPr>
        <p:spPr bwMode="auto">
          <a:xfrm flipV="1">
            <a:off x="6037263" y="4144963"/>
            <a:ext cx="0" cy="793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2" name="Line 102"/>
          <p:cNvSpPr>
            <a:spLocks noChangeShapeType="1"/>
          </p:cNvSpPr>
          <p:nvPr/>
        </p:nvSpPr>
        <p:spPr bwMode="auto">
          <a:xfrm>
            <a:off x="6000750" y="4144963"/>
            <a:ext cx="73025"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3" name="Line 103"/>
          <p:cNvSpPr>
            <a:spLocks noChangeShapeType="1"/>
          </p:cNvSpPr>
          <p:nvPr/>
        </p:nvSpPr>
        <p:spPr bwMode="auto">
          <a:xfrm>
            <a:off x="6037263" y="4156075"/>
            <a:ext cx="0" cy="111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4" name="Line 104"/>
          <p:cNvSpPr>
            <a:spLocks noChangeShapeType="1"/>
          </p:cNvSpPr>
          <p:nvPr/>
        </p:nvSpPr>
        <p:spPr bwMode="auto">
          <a:xfrm>
            <a:off x="6000750" y="4167188"/>
            <a:ext cx="73025"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5" name="Oval 105"/>
          <p:cNvSpPr>
            <a:spLocks noChangeArrowheads="1"/>
          </p:cNvSpPr>
          <p:nvPr/>
        </p:nvSpPr>
        <p:spPr bwMode="auto">
          <a:xfrm>
            <a:off x="6016625" y="4129088"/>
            <a:ext cx="39688" cy="52387"/>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6" name="Line 106"/>
          <p:cNvSpPr>
            <a:spLocks noChangeShapeType="1"/>
          </p:cNvSpPr>
          <p:nvPr/>
        </p:nvSpPr>
        <p:spPr bwMode="auto">
          <a:xfrm flipV="1">
            <a:off x="6296025" y="4113213"/>
            <a:ext cx="0" cy="111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7" name="Line 107"/>
          <p:cNvSpPr>
            <a:spLocks noChangeShapeType="1"/>
          </p:cNvSpPr>
          <p:nvPr/>
        </p:nvSpPr>
        <p:spPr bwMode="auto">
          <a:xfrm>
            <a:off x="6257925" y="4113213"/>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8" name="Line 108"/>
          <p:cNvSpPr>
            <a:spLocks noChangeShapeType="1"/>
          </p:cNvSpPr>
          <p:nvPr/>
        </p:nvSpPr>
        <p:spPr bwMode="auto">
          <a:xfrm>
            <a:off x="6296025" y="4124325"/>
            <a:ext cx="0" cy="95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09" name="Line 109"/>
          <p:cNvSpPr>
            <a:spLocks noChangeShapeType="1"/>
          </p:cNvSpPr>
          <p:nvPr/>
        </p:nvSpPr>
        <p:spPr bwMode="auto">
          <a:xfrm>
            <a:off x="6257925" y="413385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0" name="Oval 110"/>
          <p:cNvSpPr>
            <a:spLocks noChangeArrowheads="1"/>
          </p:cNvSpPr>
          <p:nvPr/>
        </p:nvSpPr>
        <p:spPr bwMode="auto">
          <a:xfrm>
            <a:off x="6273800" y="4097338"/>
            <a:ext cx="41275"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1" name="Line 111"/>
          <p:cNvSpPr>
            <a:spLocks noChangeShapeType="1"/>
          </p:cNvSpPr>
          <p:nvPr/>
        </p:nvSpPr>
        <p:spPr bwMode="auto">
          <a:xfrm flipV="1">
            <a:off x="6556375" y="4076700"/>
            <a:ext cx="0" cy="793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2" name="Line 112"/>
          <p:cNvSpPr>
            <a:spLocks noChangeShapeType="1"/>
          </p:cNvSpPr>
          <p:nvPr/>
        </p:nvSpPr>
        <p:spPr bwMode="auto">
          <a:xfrm>
            <a:off x="6519863" y="4076700"/>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3" name="Line 113"/>
          <p:cNvSpPr>
            <a:spLocks noChangeShapeType="1"/>
          </p:cNvSpPr>
          <p:nvPr/>
        </p:nvSpPr>
        <p:spPr bwMode="auto">
          <a:xfrm>
            <a:off x="6556375" y="4087813"/>
            <a:ext cx="0" cy="111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4" name="Line 114"/>
          <p:cNvSpPr>
            <a:spLocks noChangeShapeType="1"/>
          </p:cNvSpPr>
          <p:nvPr/>
        </p:nvSpPr>
        <p:spPr bwMode="auto">
          <a:xfrm>
            <a:off x="6519863" y="4098925"/>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5" name="Oval 115"/>
          <p:cNvSpPr>
            <a:spLocks noChangeArrowheads="1"/>
          </p:cNvSpPr>
          <p:nvPr/>
        </p:nvSpPr>
        <p:spPr bwMode="auto">
          <a:xfrm>
            <a:off x="6535738" y="4060825"/>
            <a:ext cx="41275" cy="52388"/>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6" name="Line 116"/>
          <p:cNvSpPr>
            <a:spLocks noChangeShapeType="1"/>
          </p:cNvSpPr>
          <p:nvPr/>
        </p:nvSpPr>
        <p:spPr bwMode="auto">
          <a:xfrm flipV="1">
            <a:off x="6815138" y="4102100"/>
            <a:ext cx="0" cy="111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7" name="Line 117"/>
          <p:cNvSpPr>
            <a:spLocks noChangeShapeType="1"/>
          </p:cNvSpPr>
          <p:nvPr/>
        </p:nvSpPr>
        <p:spPr bwMode="auto">
          <a:xfrm>
            <a:off x="6778625" y="410210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8" name="Line 118"/>
          <p:cNvSpPr>
            <a:spLocks noChangeShapeType="1"/>
          </p:cNvSpPr>
          <p:nvPr/>
        </p:nvSpPr>
        <p:spPr bwMode="auto">
          <a:xfrm>
            <a:off x="6815138" y="4113213"/>
            <a:ext cx="0" cy="111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19" name="Line 119"/>
          <p:cNvSpPr>
            <a:spLocks noChangeShapeType="1"/>
          </p:cNvSpPr>
          <p:nvPr/>
        </p:nvSpPr>
        <p:spPr bwMode="auto">
          <a:xfrm>
            <a:off x="6778625" y="4124325"/>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0" name="Oval 120"/>
          <p:cNvSpPr>
            <a:spLocks noChangeArrowheads="1"/>
          </p:cNvSpPr>
          <p:nvPr/>
        </p:nvSpPr>
        <p:spPr bwMode="auto">
          <a:xfrm>
            <a:off x="6794500" y="4086225"/>
            <a:ext cx="41275" cy="52388"/>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1" name="Line 121"/>
          <p:cNvSpPr>
            <a:spLocks noChangeShapeType="1"/>
          </p:cNvSpPr>
          <p:nvPr/>
        </p:nvSpPr>
        <p:spPr bwMode="auto">
          <a:xfrm flipV="1">
            <a:off x="7510463" y="4119563"/>
            <a:ext cx="0" cy="111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2" name="Line 122"/>
          <p:cNvSpPr>
            <a:spLocks noChangeShapeType="1"/>
          </p:cNvSpPr>
          <p:nvPr/>
        </p:nvSpPr>
        <p:spPr bwMode="auto">
          <a:xfrm>
            <a:off x="7473950" y="4119563"/>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3" name="Line 123"/>
          <p:cNvSpPr>
            <a:spLocks noChangeShapeType="1"/>
          </p:cNvSpPr>
          <p:nvPr/>
        </p:nvSpPr>
        <p:spPr bwMode="auto">
          <a:xfrm>
            <a:off x="7510463" y="4130675"/>
            <a:ext cx="0" cy="95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4" name="Line 124"/>
          <p:cNvSpPr>
            <a:spLocks noChangeShapeType="1"/>
          </p:cNvSpPr>
          <p:nvPr/>
        </p:nvSpPr>
        <p:spPr bwMode="auto">
          <a:xfrm>
            <a:off x="7473950" y="4143375"/>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5" name="Oval 125"/>
          <p:cNvSpPr>
            <a:spLocks noChangeArrowheads="1"/>
          </p:cNvSpPr>
          <p:nvPr/>
        </p:nvSpPr>
        <p:spPr bwMode="auto">
          <a:xfrm>
            <a:off x="7489825" y="4105275"/>
            <a:ext cx="41275" cy="49213"/>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6" name="Line 126"/>
          <p:cNvSpPr>
            <a:spLocks noChangeShapeType="1"/>
          </p:cNvSpPr>
          <p:nvPr/>
        </p:nvSpPr>
        <p:spPr bwMode="auto">
          <a:xfrm flipV="1">
            <a:off x="8202613" y="4113213"/>
            <a:ext cx="0" cy="111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7" name="Line 127"/>
          <p:cNvSpPr>
            <a:spLocks noChangeShapeType="1"/>
          </p:cNvSpPr>
          <p:nvPr/>
        </p:nvSpPr>
        <p:spPr bwMode="auto">
          <a:xfrm>
            <a:off x="8164513" y="4113213"/>
            <a:ext cx="762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8" name="Line 128"/>
          <p:cNvSpPr>
            <a:spLocks noChangeShapeType="1"/>
          </p:cNvSpPr>
          <p:nvPr/>
        </p:nvSpPr>
        <p:spPr bwMode="auto">
          <a:xfrm>
            <a:off x="8202613" y="4124325"/>
            <a:ext cx="0" cy="95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29" name="Line 129"/>
          <p:cNvSpPr>
            <a:spLocks noChangeShapeType="1"/>
          </p:cNvSpPr>
          <p:nvPr/>
        </p:nvSpPr>
        <p:spPr bwMode="auto">
          <a:xfrm>
            <a:off x="8164513" y="4133850"/>
            <a:ext cx="762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0" name="Oval 130"/>
          <p:cNvSpPr>
            <a:spLocks noChangeArrowheads="1"/>
          </p:cNvSpPr>
          <p:nvPr/>
        </p:nvSpPr>
        <p:spPr bwMode="auto">
          <a:xfrm>
            <a:off x="8183563" y="4097338"/>
            <a:ext cx="39687"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1" name="Line 131"/>
          <p:cNvSpPr>
            <a:spLocks noChangeShapeType="1"/>
          </p:cNvSpPr>
          <p:nvPr/>
        </p:nvSpPr>
        <p:spPr bwMode="auto">
          <a:xfrm flipV="1">
            <a:off x="8809038" y="4092575"/>
            <a:ext cx="0" cy="111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2" name="Line 132"/>
          <p:cNvSpPr>
            <a:spLocks noChangeShapeType="1"/>
          </p:cNvSpPr>
          <p:nvPr/>
        </p:nvSpPr>
        <p:spPr bwMode="auto">
          <a:xfrm>
            <a:off x="8772525" y="4092575"/>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3" name="Line 133"/>
          <p:cNvSpPr>
            <a:spLocks noChangeShapeType="1"/>
          </p:cNvSpPr>
          <p:nvPr/>
        </p:nvSpPr>
        <p:spPr bwMode="auto">
          <a:xfrm>
            <a:off x="8809038" y="4103688"/>
            <a:ext cx="0" cy="793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4" name="Line 134"/>
          <p:cNvSpPr>
            <a:spLocks noChangeShapeType="1"/>
          </p:cNvSpPr>
          <p:nvPr/>
        </p:nvSpPr>
        <p:spPr bwMode="auto">
          <a:xfrm>
            <a:off x="8772525" y="411480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5" name="Oval 135"/>
          <p:cNvSpPr>
            <a:spLocks noChangeArrowheads="1"/>
          </p:cNvSpPr>
          <p:nvPr/>
        </p:nvSpPr>
        <p:spPr bwMode="auto">
          <a:xfrm>
            <a:off x="8789988" y="4076700"/>
            <a:ext cx="41275" cy="49213"/>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nvGrpSpPr>
          <p:cNvPr id="2178181" name="Group 136"/>
          <p:cNvGrpSpPr>
            <a:grpSpLocks/>
          </p:cNvGrpSpPr>
          <p:nvPr/>
        </p:nvGrpSpPr>
        <p:grpSpPr bwMode="auto">
          <a:xfrm>
            <a:off x="5646738" y="4570413"/>
            <a:ext cx="1343025" cy="460375"/>
            <a:chOff x="5284" y="1516"/>
            <a:chExt cx="952" cy="256"/>
          </a:xfrm>
        </p:grpSpPr>
        <p:sp>
          <p:nvSpPr>
            <p:cNvPr id="1920137" name="Rectangle 137"/>
            <p:cNvSpPr>
              <a:spLocks noChangeArrowheads="1"/>
            </p:cNvSpPr>
            <p:nvPr/>
          </p:nvSpPr>
          <p:spPr bwMode="auto">
            <a:xfrm>
              <a:off x="5482" y="1516"/>
              <a:ext cx="754" cy="118"/>
            </a:xfrm>
            <a:prstGeom prst="rect">
              <a:avLst/>
            </a:prstGeom>
            <a:noFill/>
            <a:ln w="9525">
              <a:noFill/>
              <a:miter lim="800000"/>
              <a:headEnd/>
              <a:tailEnd/>
            </a:ln>
          </p:spPr>
          <p:txBody>
            <a:bodyPr wrap="none" lIns="0" tIns="0" rIns="0" bIns="0">
              <a:spAutoFit/>
            </a:bodyPr>
            <a:lstStyle/>
            <a:p>
              <a:pP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Anacetrapib</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38" name="Line 138"/>
            <p:cNvSpPr>
              <a:spLocks noChangeShapeType="1"/>
            </p:cNvSpPr>
            <p:nvPr/>
          </p:nvSpPr>
          <p:spPr bwMode="auto">
            <a:xfrm>
              <a:off x="5284" y="1573"/>
              <a:ext cx="163" cy="0"/>
            </a:xfrm>
            <a:prstGeom prst="line">
              <a:avLst/>
            </a:prstGeom>
            <a:no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39" name="Oval 139"/>
            <p:cNvSpPr>
              <a:spLocks noChangeArrowheads="1"/>
            </p:cNvSpPr>
            <p:nvPr/>
          </p:nvSpPr>
          <p:spPr bwMode="auto">
            <a:xfrm>
              <a:off x="5352" y="1558"/>
              <a:ext cx="27" cy="27"/>
            </a:xfrm>
            <a:prstGeom prst="ellipse">
              <a:avLst/>
            </a:prstGeom>
            <a:solidFill>
              <a:schemeClr val="tx2"/>
            </a:solid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40" name="Rectangle 140"/>
            <p:cNvSpPr>
              <a:spLocks noChangeArrowheads="1"/>
            </p:cNvSpPr>
            <p:nvPr/>
          </p:nvSpPr>
          <p:spPr bwMode="auto">
            <a:xfrm>
              <a:off x="5482" y="1654"/>
              <a:ext cx="483" cy="118"/>
            </a:xfrm>
            <a:prstGeom prst="rect">
              <a:avLst/>
            </a:prstGeom>
            <a:noFill/>
            <a:ln w="9525">
              <a:noFill/>
              <a:miter lim="800000"/>
              <a:headEnd/>
              <a:tailEnd/>
            </a:ln>
          </p:spPr>
          <p:txBody>
            <a:bodyPr wrap="none" lIns="0" tIns="0" rIns="0" bIns="0">
              <a:spAutoFit/>
            </a:bodyPr>
            <a:lstStyle/>
            <a:p>
              <a:pP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Placebo</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41" name="Line 141"/>
            <p:cNvSpPr>
              <a:spLocks noChangeShapeType="1"/>
            </p:cNvSpPr>
            <p:nvPr/>
          </p:nvSpPr>
          <p:spPr bwMode="auto">
            <a:xfrm>
              <a:off x="5284" y="1711"/>
              <a:ext cx="16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42" name="Oval 142"/>
            <p:cNvSpPr>
              <a:spLocks noChangeArrowheads="1"/>
            </p:cNvSpPr>
            <p:nvPr/>
          </p:nvSpPr>
          <p:spPr bwMode="auto">
            <a:xfrm>
              <a:off x="5352" y="1696"/>
              <a:ext cx="27" cy="29"/>
            </a:xfrm>
            <a:prstGeom prst="ellipse">
              <a:avLst/>
            </a:prstGeom>
            <a:solidFill>
              <a:schemeClr val="tx1"/>
            </a:solid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sp>
        <p:nvSpPr>
          <p:cNvPr id="296097" name="Text Box 161"/>
          <p:cNvSpPr txBox="1">
            <a:spLocks noChangeArrowheads="1"/>
          </p:cNvSpPr>
          <p:nvPr/>
        </p:nvSpPr>
        <p:spPr bwMode="auto">
          <a:xfrm>
            <a:off x="2185988" y="1660525"/>
            <a:ext cx="1390650" cy="396875"/>
          </a:xfrm>
          <a:prstGeom prst="rect">
            <a:avLst/>
          </a:prstGeom>
          <a:noFill/>
          <a:ln w="12700">
            <a:noFill/>
            <a:miter lim="800000"/>
            <a:headEnd/>
            <a:tailEnd/>
          </a:ln>
        </p:spPr>
        <p:txBody>
          <a:bodyPr>
            <a:spAutoFit/>
          </a:bodyPr>
          <a:lstStyle/>
          <a:p>
            <a:pPr algn="ctr">
              <a:defRPr/>
            </a:pPr>
            <a:r>
              <a:rPr lang="en-US" b="0" dirty="0">
                <a:solidFill>
                  <a:schemeClr val="tx1"/>
                </a:solidFill>
                <a:effectLst>
                  <a:outerShdw blurRad="38100" dist="38100" dir="2700000" algn="tl">
                    <a:srgbClr val="000000">
                      <a:alpha val="43137"/>
                    </a:srgbClr>
                  </a:outerShdw>
                </a:effectLst>
                <a:latin typeface="+mn-lt"/>
                <a:ea typeface="ＭＳ Ｐゴシック" pitchFamily="34" charset="-128"/>
                <a:cs typeface="Arial" pitchFamily="34" charset="0"/>
              </a:rPr>
              <a:t>LDL-C</a:t>
            </a:r>
          </a:p>
        </p:txBody>
      </p:sp>
      <p:sp>
        <p:nvSpPr>
          <p:cNvPr id="1920162" name="Rectangle 162"/>
          <p:cNvSpPr>
            <a:spLocks noChangeArrowheads="1"/>
          </p:cNvSpPr>
          <p:nvPr/>
        </p:nvSpPr>
        <p:spPr bwMode="auto">
          <a:xfrm>
            <a:off x="2112963" y="5592763"/>
            <a:ext cx="1195387" cy="244475"/>
          </a:xfrm>
          <a:prstGeom prst="rect">
            <a:avLst/>
          </a:prstGeom>
          <a:noFill/>
          <a:ln w="9525">
            <a:noFill/>
            <a:miter lim="800000"/>
            <a:headEnd/>
            <a:tailEnd/>
          </a:ln>
        </p:spPr>
        <p:txBody>
          <a:bodyPr wrap="none" lIns="0" tIns="0" rIns="0" bIns="0">
            <a:spAutoFit/>
          </a:bodyPr>
          <a:lstStyle/>
          <a:p>
            <a:pPr algn="ctr">
              <a:spcBef>
                <a:spcPct val="50000"/>
              </a:spcBef>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Study week</a:t>
            </a:r>
            <a:endParaRPr lang="en-US" sz="16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63" name="Line 163"/>
          <p:cNvSpPr>
            <a:spLocks noChangeShapeType="1"/>
          </p:cNvSpPr>
          <p:nvPr/>
        </p:nvSpPr>
        <p:spPr bwMode="auto">
          <a:xfrm>
            <a:off x="819150" y="5332413"/>
            <a:ext cx="3684588"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4" name="Line 164"/>
          <p:cNvSpPr>
            <a:spLocks noChangeShapeType="1"/>
          </p:cNvSpPr>
          <p:nvPr/>
        </p:nvSpPr>
        <p:spPr bwMode="auto">
          <a:xfrm flipV="1">
            <a:off x="1035050"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5" name="Line 165"/>
          <p:cNvSpPr>
            <a:spLocks noChangeShapeType="1"/>
          </p:cNvSpPr>
          <p:nvPr/>
        </p:nvSpPr>
        <p:spPr bwMode="auto">
          <a:xfrm flipV="1">
            <a:off x="1295400"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6" name="Line 166"/>
          <p:cNvSpPr>
            <a:spLocks noChangeShapeType="1"/>
          </p:cNvSpPr>
          <p:nvPr/>
        </p:nvSpPr>
        <p:spPr bwMode="auto">
          <a:xfrm flipV="1">
            <a:off x="1555750"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7" name="Line 167"/>
          <p:cNvSpPr>
            <a:spLocks noChangeShapeType="1"/>
          </p:cNvSpPr>
          <p:nvPr/>
        </p:nvSpPr>
        <p:spPr bwMode="auto">
          <a:xfrm flipV="1">
            <a:off x="1816100"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8" name="Line 168"/>
          <p:cNvSpPr>
            <a:spLocks noChangeShapeType="1"/>
          </p:cNvSpPr>
          <p:nvPr/>
        </p:nvSpPr>
        <p:spPr bwMode="auto">
          <a:xfrm flipV="1">
            <a:off x="2074863"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69" name="Line 169"/>
          <p:cNvSpPr>
            <a:spLocks noChangeShapeType="1"/>
          </p:cNvSpPr>
          <p:nvPr/>
        </p:nvSpPr>
        <p:spPr bwMode="auto">
          <a:xfrm flipV="1">
            <a:off x="2335213"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70" name="Line 170"/>
          <p:cNvSpPr>
            <a:spLocks noChangeShapeType="1"/>
          </p:cNvSpPr>
          <p:nvPr/>
        </p:nvSpPr>
        <p:spPr bwMode="auto">
          <a:xfrm flipV="1">
            <a:off x="3028950"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71" name="Line 171"/>
          <p:cNvSpPr>
            <a:spLocks noChangeShapeType="1"/>
          </p:cNvSpPr>
          <p:nvPr/>
        </p:nvSpPr>
        <p:spPr bwMode="auto">
          <a:xfrm flipV="1">
            <a:off x="3724275"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72" name="Line 172"/>
          <p:cNvSpPr>
            <a:spLocks noChangeShapeType="1"/>
          </p:cNvSpPr>
          <p:nvPr/>
        </p:nvSpPr>
        <p:spPr bwMode="auto">
          <a:xfrm flipV="1">
            <a:off x="4329113" y="5332413"/>
            <a:ext cx="0" cy="49212"/>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73" name="Rectangle 173"/>
          <p:cNvSpPr>
            <a:spLocks noChangeArrowheads="1"/>
          </p:cNvSpPr>
          <p:nvPr/>
        </p:nvSpPr>
        <p:spPr bwMode="auto">
          <a:xfrm>
            <a:off x="766763" y="5407025"/>
            <a:ext cx="538162" cy="304800"/>
          </a:xfrm>
          <a:prstGeom prst="rect">
            <a:avLst/>
          </a:prstGeom>
          <a:noFill/>
          <a:ln w="9525">
            <a:noFill/>
            <a:miter lim="800000"/>
            <a:headEnd/>
            <a:tailEnd/>
          </a:ln>
        </p:spPr>
        <p:txBody>
          <a:bodyPr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Base-</a:t>
            </a:r>
            <a:b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b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line</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82" name="Rectangle 182"/>
          <p:cNvSpPr>
            <a:spLocks noChangeArrowheads="1"/>
          </p:cNvSpPr>
          <p:nvPr/>
        </p:nvSpPr>
        <p:spPr bwMode="auto">
          <a:xfrm rot="-5400000">
            <a:off x="-726281" y="3247232"/>
            <a:ext cx="2057400" cy="246062"/>
          </a:xfrm>
          <a:prstGeom prst="rect">
            <a:avLst/>
          </a:prstGeom>
          <a:noFill/>
          <a:ln w="9525">
            <a:noFill/>
            <a:miter lim="800000"/>
            <a:headEnd/>
            <a:tailEnd/>
          </a:ln>
        </p:spPr>
        <p:txBody>
          <a:bodyPr wrap="none" lIns="0" tIns="0" rIns="0" bIns="0">
            <a:spAutoFit/>
          </a:bodyPr>
          <a:lstStyle/>
          <a:p>
            <a:pPr algn="ctr">
              <a:spcBef>
                <a:spcPct val="50000"/>
              </a:spcBef>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LDL-C (mg/</a:t>
            </a:r>
            <a:r>
              <a:rPr lang="en-US" sz="1600" b="0" dirty="0" err="1">
                <a:solidFill>
                  <a:schemeClr val="tx1"/>
                </a:solidFill>
                <a:effectLst>
                  <a:outerShdw blurRad="38100" dist="38100" dir="2700000" algn="tl">
                    <a:srgbClr val="000000">
                      <a:alpha val="43137"/>
                    </a:srgbClr>
                  </a:outerShdw>
                </a:effectLst>
                <a:latin typeface="+mn-lt"/>
                <a:ea typeface="ＭＳ Ｐゴシック" pitchFamily="34" charset="-128"/>
              </a:rPr>
              <a:t>dL</a:t>
            </a: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 (SE)</a:t>
            </a:r>
          </a:p>
        </p:txBody>
      </p:sp>
      <p:sp>
        <p:nvSpPr>
          <p:cNvPr id="1920183" name="Line 183"/>
          <p:cNvSpPr>
            <a:spLocks noChangeShapeType="1"/>
          </p:cNvSpPr>
          <p:nvPr/>
        </p:nvSpPr>
        <p:spPr bwMode="auto">
          <a:xfrm flipV="1">
            <a:off x="819150" y="2054225"/>
            <a:ext cx="0" cy="327818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4" name="Line 184"/>
          <p:cNvSpPr>
            <a:spLocks noChangeShapeType="1"/>
          </p:cNvSpPr>
          <p:nvPr/>
        </p:nvSpPr>
        <p:spPr bwMode="auto">
          <a:xfrm>
            <a:off x="781050" y="5332413"/>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5" name="Line 185"/>
          <p:cNvSpPr>
            <a:spLocks noChangeShapeType="1"/>
          </p:cNvSpPr>
          <p:nvPr/>
        </p:nvSpPr>
        <p:spPr bwMode="auto">
          <a:xfrm>
            <a:off x="781050" y="4678363"/>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6" name="Line 186"/>
          <p:cNvSpPr>
            <a:spLocks noChangeShapeType="1"/>
          </p:cNvSpPr>
          <p:nvPr/>
        </p:nvSpPr>
        <p:spPr bwMode="auto">
          <a:xfrm>
            <a:off x="781050" y="4022725"/>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7" name="Line 187"/>
          <p:cNvSpPr>
            <a:spLocks noChangeShapeType="1"/>
          </p:cNvSpPr>
          <p:nvPr/>
        </p:nvSpPr>
        <p:spPr bwMode="auto">
          <a:xfrm>
            <a:off x="781050" y="3365500"/>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8" name="Line 188"/>
          <p:cNvSpPr>
            <a:spLocks noChangeShapeType="1"/>
          </p:cNvSpPr>
          <p:nvPr/>
        </p:nvSpPr>
        <p:spPr bwMode="auto">
          <a:xfrm>
            <a:off x="781050" y="2711450"/>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89" name="Line 189"/>
          <p:cNvSpPr>
            <a:spLocks noChangeShapeType="1"/>
          </p:cNvSpPr>
          <p:nvPr/>
        </p:nvSpPr>
        <p:spPr bwMode="auto">
          <a:xfrm>
            <a:off x="781050" y="2054225"/>
            <a:ext cx="38100"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nvGrpSpPr>
          <p:cNvPr id="2178209" name="Group 190"/>
          <p:cNvGrpSpPr>
            <a:grpSpLocks/>
          </p:cNvGrpSpPr>
          <p:nvPr/>
        </p:nvGrpSpPr>
        <p:grpSpPr bwMode="auto">
          <a:xfrm>
            <a:off x="414338" y="1981200"/>
            <a:ext cx="338137" cy="3489325"/>
            <a:chOff x="80" y="1577"/>
            <a:chExt cx="239" cy="1946"/>
          </a:xfrm>
        </p:grpSpPr>
        <p:sp>
          <p:nvSpPr>
            <p:cNvPr id="1920191" name="Rectangle 191"/>
            <p:cNvSpPr>
              <a:spLocks noChangeArrowheads="1"/>
            </p:cNvSpPr>
            <p:nvPr/>
          </p:nvSpPr>
          <p:spPr bwMode="auto">
            <a:xfrm>
              <a:off x="239" y="3405"/>
              <a:ext cx="80" cy="118"/>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92" name="Rectangle 192"/>
            <p:cNvSpPr>
              <a:spLocks noChangeArrowheads="1"/>
            </p:cNvSpPr>
            <p:nvPr/>
          </p:nvSpPr>
          <p:spPr bwMode="auto">
            <a:xfrm>
              <a:off x="160" y="3041"/>
              <a:ext cx="159" cy="118"/>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20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93" name="Rectangle 193"/>
            <p:cNvSpPr>
              <a:spLocks noChangeArrowheads="1"/>
            </p:cNvSpPr>
            <p:nvPr/>
          </p:nvSpPr>
          <p:spPr bwMode="auto">
            <a:xfrm>
              <a:off x="160" y="2674"/>
              <a:ext cx="159"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40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94" name="Rectangle 194"/>
            <p:cNvSpPr>
              <a:spLocks noChangeArrowheads="1"/>
            </p:cNvSpPr>
            <p:nvPr/>
          </p:nvSpPr>
          <p:spPr bwMode="auto">
            <a:xfrm>
              <a:off x="159" y="2308"/>
              <a:ext cx="160" cy="120"/>
            </a:xfrm>
            <a:prstGeom prst="rect">
              <a:avLst/>
            </a:prstGeom>
            <a:noFill/>
            <a:ln w="9525">
              <a:noFill/>
              <a:miter lim="800000"/>
              <a:headEnd/>
              <a:tailEnd/>
            </a:ln>
          </p:spPr>
          <p:txBody>
            <a:bodyPr wrap="none" lIns="0" tIns="0" rIns="0" bIns="0">
              <a:spAutoFit/>
            </a:bodyPr>
            <a:lstStyle/>
            <a:p>
              <a:pPr algn="r">
                <a:spcBef>
                  <a:spcPct val="50000"/>
                </a:spcBef>
                <a:defRPr/>
              </a:pPr>
              <a:r>
                <a:rPr lang="en-US" sz="1400" b="0" dirty="0">
                  <a:solidFill>
                    <a:schemeClr val="tx1"/>
                  </a:solidFill>
                  <a:effectLst>
                    <a:outerShdw blurRad="38100" dist="38100" dir="2700000" algn="tl">
                      <a:srgbClr val="000000">
                        <a:alpha val="43137"/>
                      </a:srgbClr>
                    </a:outerShdw>
                  </a:effectLst>
                  <a:latin typeface="+mn-lt"/>
                  <a:ea typeface="ＭＳ Ｐゴシック" pitchFamily="34" charset="-128"/>
                </a:rPr>
                <a:t>60</a:t>
              </a:r>
              <a:endParaRPr lang="en-US" sz="14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95" name="Rectangle 195"/>
            <p:cNvSpPr>
              <a:spLocks noChangeArrowheads="1"/>
            </p:cNvSpPr>
            <p:nvPr/>
          </p:nvSpPr>
          <p:spPr bwMode="auto">
            <a:xfrm>
              <a:off x="160" y="1943"/>
              <a:ext cx="159"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80</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196" name="Rectangle 196"/>
            <p:cNvSpPr>
              <a:spLocks noChangeArrowheads="1"/>
            </p:cNvSpPr>
            <p:nvPr/>
          </p:nvSpPr>
          <p:spPr bwMode="auto">
            <a:xfrm>
              <a:off x="80" y="1577"/>
              <a:ext cx="239" cy="119"/>
            </a:xfrm>
            <a:prstGeom prst="rect">
              <a:avLst/>
            </a:prstGeom>
            <a:noFill/>
            <a:ln w="9525">
              <a:noFill/>
              <a:miter lim="800000"/>
              <a:headEnd/>
              <a:tailEnd/>
            </a:ln>
          </p:spPr>
          <p:txBody>
            <a:bodyPr wrap="none" lIns="0" tIns="0" rIns="0" bIns="0">
              <a:spAutoFit/>
            </a:bodyPr>
            <a:lstStyle/>
            <a:p>
              <a:pPr algn="r">
                <a:spcBef>
                  <a:spcPct val="50000"/>
                </a:spcBef>
                <a:defRPr/>
              </a:pPr>
              <a:r>
                <a:rPr lang="en-US" sz="1400" b="0" dirty="0">
                  <a:solidFill>
                    <a:schemeClr val="tx1"/>
                  </a:solidFill>
                  <a:effectLst>
                    <a:outerShdw blurRad="38100" dist="38100" dir="2700000" algn="tl">
                      <a:srgbClr val="000000">
                        <a:alpha val="43137"/>
                      </a:srgbClr>
                    </a:outerShdw>
                  </a:effectLst>
                  <a:latin typeface="+mn-lt"/>
                  <a:ea typeface="ＭＳ Ｐゴシック" pitchFamily="34" charset="-128"/>
                </a:rPr>
                <a:t>100</a:t>
              </a:r>
              <a:endParaRPr lang="en-US" sz="14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grpSp>
      <p:sp>
        <p:nvSpPr>
          <p:cNvPr id="1920197" name="Freeform 197"/>
          <p:cNvSpPr>
            <a:spLocks/>
          </p:cNvSpPr>
          <p:nvPr/>
        </p:nvSpPr>
        <p:spPr bwMode="auto">
          <a:xfrm flipV="1">
            <a:off x="1035050" y="2663825"/>
            <a:ext cx="3294063" cy="1220788"/>
          </a:xfrm>
          <a:custGeom>
            <a:avLst/>
            <a:gdLst>
              <a:gd name="T0" fmla="*/ 0 w 4470"/>
              <a:gd name="T1" fmla="*/ 1302 h 1302"/>
              <a:gd name="T2" fmla="*/ 353 w 4470"/>
              <a:gd name="T3" fmla="*/ 119 h 1302"/>
              <a:gd name="T4" fmla="*/ 706 w 4470"/>
              <a:gd name="T5" fmla="*/ 74 h 1302"/>
              <a:gd name="T6" fmla="*/ 1058 w 4470"/>
              <a:gd name="T7" fmla="*/ 0 h 1302"/>
              <a:gd name="T8" fmla="*/ 1411 w 4470"/>
              <a:gd name="T9" fmla="*/ 18 h 1302"/>
              <a:gd name="T10" fmla="*/ 1764 w 4470"/>
              <a:gd name="T11" fmla="*/ 25 h 1302"/>
              <a:gd name="T12" fmla="*/ 2706 w 4470"/>
              <a:gd name="T13" fmla="*/ 161 h 1302"/>
              <a:gd name="T14" fmla="*/ 3647 w 4470"/>
              <a:gd name="T15" fmla="*/ 217 h 1302"/>
              <a:gd name="T16" fmla="*/ 4470 w 4470"/>
              <a:gd name="T17" fmla="*/ 165 h 1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0"/>
              <a:gd name="T28" fmla="*/ 0 h 1302"/>
              <a:gd name="T29" fmla="*/ 4470 w 4470"/>
              <a:gd name="T30" fmla="*/ 1302 h 1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0" h="1302">
                <a:moveTo>
                  <a:pt x="0" y="1302"/>
                </a:moveTo>
                <a:lnTo>
                  <a:pt x="353" y="119"/>
                </a:lnTo>
                <a:lnTo>
                  <a:pt x="706" y="74"/>
                </a:lnTo>
                <a:lnTo>
                  <a:pt x="1058" y="0"/>
                </a:lnTo>
                <a:lnTo>
                  <a:pt x="1411" y="18"/>
                </a:lnTo>
                <a:lnTo>
                  <a:pt x="1764" y="25"/>
                </a:lnTo>
                <a:lnTo>
                  <a:pt x="2706" y="161"/>
                </a:lnTo>
                <a:lnTo>
                  <a:pt x="3647" y="217"/>
                </a:lnTo>
                <a:lnTo>
                  <a:pt x="4470" y="165"/>
                </a:lnTo>
              </a:path>
            </a:pathLst>
          </a:custGeom>
          <a:noFill/>
          <a:ln w="19050">
            <a:solidFill>
              <a:schemeClr val="tx2"/>
            </a:solidFill>
            <a:round/>
            <a:headEnd/>
            <a:tailEnd/>
          </a:ln>
        </p:spPr>
        <p:txBody>
          <a:bodyPr rot="10800000"/>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98" name="Freeform 198"/>
          <p:cNvSpPr>
            <a:spLocks/>
          </p:cNvSpPr>
          <p:nvPr/>
        </p:nvSpPr>
        <p:spPr bwMode="auto">
          <a:xfrm flipV="1">
            <a:off x="1035050" y="2641600"/>
            <a:ext cx="3294063" cy="209550"/>
          </a:xfrm>
          <a:custGeom>
            <a:avLst/>
            <a:gdLst>
              <a:gd name="T0" fmla="*/ 0 w 4470"/>
              <a:gd name="T1" fmla="*/ 224 h 224"/>
              <a:gd name="T2" fmla="*/ 353 w 4470"/>
              <a:gd name="T3" fmla="*/ 217 h 224"/>
              <a:gd name="T4" fmla="*/ 706 w 4470"/>
              <a:gd name="T5" fmla="*/ 154 h 224"/>
              <a:gd name="T6" fmla="*/ 1058 w 4470"/>
              <a:gd name="T7" fmla="*/ 49 h 224"/>
              <a:gd name="T8" fmla="*/ 1411 w 4470"/>
              <a:gd name="T9" fmla="*/ 35 h 224"/>
              <a:gd name="T10" fmla="*/ 1764 w 4470"/>
              <a:gd name="T11" fmla="*/ 0 h 224"/>
              <a:gd name="T12" fmla="*/ 2706 w 4470"/>
              <a:gd name="T13" fmla="*/ 28 h 224"/>
              <a:gd name="T14" fmla="*/ 3647 w 4470"/>
              <a:gd name="T15" fmla="*/ 73 h 224"/>
              <a:gd name="T16" fmla="*/ 4470 w 4470"/>
              <a:gd name="T17" fmla="*/ 31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70"/>
              <a:gd name="T28" fmla="*/ 0 h 224"/>
              <a:gd name="T29" fmla="*/ 4470 w 4470"/>
              <a:gd name="T30" fmla="*/ 224 h 2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70" h="224">
                <a:moveTo>
                  <a:pt x="0" y="224"/>
                </a:moveTo>
                <a:lnTo>
                  <a:pt x="353" y="217"/>
                </a:lnTo>
                <a:lnTo>
                  <a:pt x="706" y="154"/>
                </a:lnTo>
                <a:lnTo>
                  <a:pt x="1058" y="49"/>
                </a:lnTo>
                <a:lnTo>
                  <a:pt x="1411" y="35"/>
                </a:lnTo>
                <a:lnTo>
                  <a:pt x="1764" y="0"/>
                </a:lnTo>
                <a:lnTo>
                  <a:pt x="2706" y="28"/>
                </a:lnTo>
                <a:lnTo>
                  <a:pt x="3647" y="73"/>
                </a:lnTo>
                <a:lnTo>
                  <a:pt x="4470" y="31"/>
                </a:lnTo>
              </a:path>
            </a:pathLst>
          </a:custGeom>
          <a:noFill/>
          <a:ln w="19050">
            <a:solidFill>
              <a:schemeClr val="tx1"/>
            </a:solidFill>
            <a:round/>
            <a:headEnd/>
            <a:tailEnd/>
          </a:ln>
        </p:spPr>
        <p:txBody>
          <a:bodyPr rot="10800000"/>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199" name="Line 199"/>
          <p:cNvSpPr>
            <a:spLocks noChangeShapeType="1"/>
          </p:cNvSpPr>
          <p:nvPr/>
        </p:nvSpPr>
        <p:spPr bwMode="auto">
          <a:xfrm flipV="1">
            <a:off x="1035050" y="2641600"/>
            <a:ext cx="0" cy="222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0" name="Line 200"/>
          <p:cNvSpPr>
            <a:spLocks noChangeShapeType="1"/>
          </p:cNvSpPr>
          <p:nvPr/>
        </p:nvSpPr>
        <p:spPr bwMode="auto">
          <a:xfrm>
            <a:off x="998538" y="2641600"/>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1" name="Line 201"/>
          <p:cNvSpPr>
            <a:spLocks noChangeShapeType="1"/>
          </p:cNvSpPr>
          <p:nvPr/>
        </p:nvSpPr>
        <p:spPr bwMode="auto">
          <a:xfrm>
            <a:off x="1035050" y="2663825"/>
            <a:ext cx="0" cy="23813"/>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2" name="Line 202"/>
          <p:cNvSpPr>
            <a:spLocks noChangeShapeType="1"/>
          </p:cNvSpPr>
          <p:nvPr/>
        </p:nvSpPr>
        <p:spPr bwMode="auto">
          <a:xfrm>
            <a:off x="998538" y="2687638"/>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3" name="Oval 203"/>
          <p:cNvSpPr>
            <a:spLocks noChangeArrowheads="1"/>
          </p:cNvSpPr>
          <p:nvPr/>
        </p:nvSpPr>
        <p:spPr bwMode="auto">
          <a:xfrm>
            <a:off x="1016000" y="2636838"/>
            <a:ext cx="41275" cy="52387"/>
          </a:xfrm>
          <a:prstGeom prst="ellipse">
            <a:avLst/>
          </a:prstGeom>
          <a:solidFill>
            <a:schemeClr val="tx2"/>
          </a:solid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4" name="Line 204"/>
          <p:cNvSpPr>
            <a:spLocks noChangeShapeType="1"/>
          </p:cNvSpPr>
          <p:nvPr/>
        </p:nvSpPr>
        <p:spPr bwMode="auto">
          <a:xfrm flipV="1">
            <a:off x="1295400" y="374967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5" name="Line 205"/>
          <p:cNvSpPr>
            <a:spLocks noChangeShapeType="1"/>
          </p:cNvSpPr>
          <p:nvPr/>
        </p:nvSpPr>
        <p:spPr bwMode="auto">
          <a:xfrm>
            <a:off x="1258888" y="3749675"/>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6" name="Line 206"/>
          <p:cNvSpPr>
            <a:spLocks noChangeShapeType="1"/>
          </p:cNvSpPr>
          <p:nvPr/>
        </p:nvSpPr>
        <p:spPr bwMode="auto">
          <a:xfrm>
            <a:off x="1295400" y="3771900"/>
            <a:ext cx="0" cy="23813"/>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7" name="Line 207"/>
          <p:cNvSpPr>
            <a:spLocks noChangeShapeType="1"/>
          </p:cNvSpPr>
          <p:nvPr/>
        </p:nvSpPr>
        <p:spPr bwMode="auto">
          <a:xfrm>
            <a:off x="1258888" y="3795713"/>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8" name="Line 208"/>
          <p:cNvSpPr>
            <a:spLocks noChangeShapeType="1"/>
          </p:cNvSpPr>
          <p:nvPr/>
        </p:nvSpPr>
        <p:spPr bwMode="auto">
          <a:xfrm flipV="1">
            <a:off x="1555750" y="3792538"/>
            <a:ext cx="0" cy="23812"/>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09" name="Line 209"/>
          <p:cNvSpPr>
            <a:spLocks noChangeShapeType="1"/>
          </p:cNvSpPr>
          <p:nvPr/>
        </p:nvSpPr>
        <p:spPr bwMode="auto">
          <a:xfrm>
            <a:off x="1519238" y="3792538"/>
            <a:ext cx="73025"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0" name="Line 210"/>
          <p:cNvSpPr>
            <a:spLocks noChangeShapeType="1"/>
          </p:cNvSpPr>
          <p:nvPr/>
        </p:nvSpPr>
        <p:spPr bwMode="auto">
          <a:xfrm>
            <a:off x="1555750" y="3816350"/>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1" name="Line 211"/>
          <p:cNvSpPr>
            <a:spLocks noChangeShapeType="1"/>
          </p:cNvSpPr>
          <p:nvPr/>
        </p:nvSpPr>
        <p:spPr bwMode="auto">
          <a:xfrm>
            <a:off x="1519238" y="3838575"/>
            <a:ext cx="73025"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2" name="Line 212"/>
          <p:cNvSpPr>
            <a:spLocks noChangeShapeType="1"/>
          </p:cNvSpPr>
          <p:nvPr/>
        </p:nvSpPr>
        <p:spPr bwMode="auto">
          <a:xfrm flipV="1">
            <a:off x="1816100" y="3860800"/>
            <a:ext cx="0" cy="23813"/>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3" name="Line 213"/>
          <p:cNvSpPr>
            <a:spLocks noChangeShapeType="1"/>
          </p:cNvSpPr>
          <p:nvPr/>
        </p:nvSpPr>
        <p:spPr bwMode="auto">
          <a:xfrm>
            <a:off x="1778000" y="3860800"/>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4" name="Line 214"/>
          <p:cNvSpPr>
            <a:spLocks noChangeShapeType="1"/>
          </p:cNvSpPr>
          <p:nvPr/>
        </p:nvSpPr>
        <p:spPr bwMode="auto">
          <a:xfrm>
            <a:off x="1816100" y="3884613"/>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5" name="Line 215"/>
          <p:cNvSpPr>
            <a:spLocks noChangeShapeType="1"/>
          </p:cNvSpPr>
          <p:nvPr/>
        </p:nvSpPr>
        <p:spPr bwMode="auto">
          <a:xfrm>
            <a:off x="1778000" y="3906838"/>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6" name="Line 216"/>
          <p:cNvSpPr>
            <a:spLocks noChangeShapeType="1"/>
          </p:cNvSpPr>
          <p:nvPr/>
        </p:nvSpPr>
        <p:spPr bwMode="auto">
          <a:xfrm flipV="1">
            <a:off x="2074863" y="384492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7" name="Line 217"/>
          <p:cNvSpPr>
            <a:spLocks noChangeShapeType="1"/>
          </p:cNvSpPr>
          <p:nvPr/>
        </p:nvSpPr>
        <p:spPr bwMode="auto">
          <a:xfrm>
            <a:off x="2038350" y="384492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8" name="Line 218"/>
          <p:cNvSpPr>
            <a:spLocks noChangeShapeType="1"/>
          </p:cNvSpPr>
          <p:nvPr/>
        </p:nvSpPr>
        <p:spPr bwMode="auto">
          <a:xfrm>
            <a:off x="2074863" y="3867150"/>
            <a:ext cx="0" cy="23813"/>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19" name="Line 219"/>
          <p:cNvSpPr>
            <a:spLocks noChangeShapeType="1"/>
          </p:cNvSpPr>
          <p:nvPr/>
        </p:nvSpPr>
        <p:spPr bwMode="auto">
          <a:xfrm>
            <a:off x="2038350" y="389096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0" name="Line 220"/>
          <p:cNvSpPr>
            <a:spLocks noChangeShapeType="1"/>
          </p:cNvSpPr>
          <p:nvPr/>
        </p:nvSpPr>
        <p:spPr bwMode="auto">
          <a:xfrm flipV="1">
            <a:off x="2335213" y="3838575"/>
            <a:ext cx="0" cy="22225"/>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1" name="Line 221"/>
          <p:cNvSpPr>
            <a:spLocks noChangeShapeType="1"/>
          </p:cNvSpPr>
          <p:nvPr/>
        </p:nvSpPr>
        <p:spPr bwMode="auto">
          <a:xfrm>
            <a:off x="2298700" y="383857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2" name="Line 222"/>
          <p:cNvSpPr>
            <a:spLocks noChangeShapeType="1"/>
          </p:cNvSpPr>
          <p:nvPr/>
        </p:nvSpPr>
        <p:spPr bwMode="auto">
          <a:xfrm>
            <a:off x="2335213" y="3860800"/>
            <a:ext cx="0" cy="23813"/>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3" name="Line 223"/>
          <p:cNvSpPr>
            <a:spLocks noChangeShapeType="1"/>
          </p:cNvSpPr>
          <p:nvPr/>
        </p:nvSpPr>
        <p:spPr bwMode="auto">
          <a:xfrm>
            <a:off x="2298700" y="388461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4" name="Line 224"/>
          <p:cNvSpPr>
            <a:spLocks noChangeShapeType="1"/>
          </p:cNvSpPr>
          <p:nvPr/>
        </p:nvSpPr>
        <p:spPr bwMode="auto">
          <a:xfrm flipV="1">
            <a:off x="3028950" y="3708400"/>
            <a:ext cx="0" cy="2540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5" name="Line 225"/>
          <p:cNvSpPr>
            <a:spLocks noChangeShapeType="1"/>
          </p:cNvSpPr>
          <p:nvPr/>
        </p:nvSpPr>
        <p:spPr bwMode="auto">
          <a:xfrm>
            <a:off x="2992438" y="3708400"/>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6" name="Line 226"/>
          <p:cNvSpPr>
            <a:spLocks noChangeShapeType="1"/>
          </p:cNvSpPr>
          <p:nvPr/>
        </p:nvSpPr>
        <p:spPr bwMode="auto">
          <a:xfrm>
            <a:off x="3028950" y="3733800"/>
            <a:ext cx="0" cy="26988"/>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7" name="Line 227"/>
          <p:cNvSpPr>
            <a:spLocks noChangeShapeType="1"/>
          </p:cNvSpPr>
          <p:nvPr/>
        </p:nvSpPr>
        <p:spPr bwMode="auto">
          <a:xfrm>
            <a:off x="2992438" y="3760788"/>
            <a:ext cx="74612"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8" name="Line 228"/>
          <p:cNvSpPr>
            <a:spLocks noChangeShapeType="1"/>
          </p:cNvSpPr>
          <p:nvPr/>
        </p:nvSpPr>
        <p:spPr bwMode="auto">
          <a:xfrm flipV="1">
            <a:off x="3724275" y="3654425"/>
            <a:ext cx="0" cy="26988"/>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29" name="Line 229"/>
          <p:cNvSpPr>
            <a:spLocks noChangeShapeType="1"/>
          </p:cNvSpPr>
          <p:nvPr/>
        </p:nvSpPr>
        <p:spPr bwMode="auto">
          <a:xfrm>
            <a:off x="3686175" y="3654425"/>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0" name="Line 230"/>
          <p:cNvSpPr>
            <a:spLocks noChangeShapeType="1"/>
          </p:cNvSpPr>
          <p:nvPr/>
        </p:nvSpPr>
        <p:spPr bwMode="auto">
          <a:xfrm>
            <a:off x="3724275" y="3681413"/>
            <a:ext cx="0" cy="26987"/>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1" name="Line 231"/>
          <p:cNvSpPr>
            <a:spLocks noChangeShapeType="1"/>
          </p:cNvSpPr>
          <p:nvPr/>
        </p:nvSpPr>
        <p:spPr bwMode="auto">
          <a:xfrm>
            <a:off x="3686175" y="3708400"/>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2" name="Line 232"/>
          <p:cNvSpPr>
            <a:spLocks noChangeShapeType="1"/>
          </p:cNvSpPr>
          <p:nvPr/>
        </p:nvSpPr>
        <p:spPr bwMode="auto">
          <a:xfrm flipV="1">
            <a:off x="4329113" y="3700463"/>
            <a:ext cx="0" cy="2857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3" name="Line 233"/>
          <p:cNvSpPr>
            <a:spLocks noChangeShapeType="1"/>
          </p:cNvSpPr>
          <p:nvPr/>
        </p:nvSpPr>
        <p:spPr bwMode="auto">
          <a:xfrm>
            <a:off x="4292600" y="3700463"/>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4" name="Line 234"/>
          <p:cNvSpPr>
            <a:spLocks noChangeShapeType="1"/>
          </p:cNvSpPr>
          <p:nvPr/>
        </p:nvSpPr>
        <p:spPr bwMode="auto">
          <a:xfrm>
            <a:off x="4329113" y="3729038"/>
            <a:ext cx="0" cy="3175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5" name="Line 235"/>
          <p:cNvSpPr>
            <a:spLocks noChangeShapeType="1"/>
          </p:cNvSpPr>
          <p:nvPr/>
        </p:nvSpPr>
        <p:spPr bwMode="auto">
          <a:xfrm>
            <a:off x="4292600" y="3760788"/>
            <a:ext cx="74613" cy="0"/>
          </a:xfrm>
          <a:prstGeom prst="line">
            <a:avLst/>
          </a:prstGeom>
          <a:noFill/>
          <a:ln w="1270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6" name="Line 236"/>
          <p:cNvSpPr>
            <a:spLocks noChangeShapeType="1"/>
          </p:cNvSpPr>
          <p:nvPr/>
        </p:nvSpPr>
        <p:spPr bwMode="auto">
          <a:xfrm flipV="1">
            <a:off x="1035050" y="2619375"/>
            <a:ext cx="0" cy="222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7" name="Line 237"/>
          <p:cNvSpPr>
            <a:spLocks noChangeShapeType="1"/>
          </p:cNvSpPr>
          <p:nvPr/>
        </p:nvSpPr>
        <p:spPr bwMode="auto">
          <a:xfrm>
            <a:off x="998538" y="2619375"/>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8" name="Line 238"/>
          <p:cNvSpPr>
            <a:spLocks noChangeShapeType="1"/>
          </p:cNvSpPr>
          <p:nvPr/>
        </p:nvSpPr>
        <p:spPr bwMode="auto">
          <a:xfrm>
            <a:off x="1035050" y="2641600"/>
            <a:ext cx="0" cy="22225"/>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39" name="Line 239"/>
          <p:cNvSpPr>
            <a:spLocks noChangeShapeType="1"/>
          </p:cNvSpPr>
          <p:nvPr/>
        </p:nvSpPr>
        <p:spPr bwMode="auto">
          <a:xfrm>
            <a:off x="998538" y="2663825"/>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0" name="Oval 240"/>
          <p:cNvSpPr>
            <a:spLocks noChangeArrowheads="1"/>
          </p:cNvSpPr>
          <p:nvPr/>
        </p:nvSpPr>
        <p:spPr bwMode="auto">
          <a:xfrm>
            <a:off x="1016000" y="2614613"/>
            <a:ext cx="41275"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1" name="Line 241"/>
          <p:cNvSpPr>
            <a:spLocks noChangeShapeType="1"/>
          </p:cNvSpPr>
          <p:nvPr/>
        </p:nvSpPr>
        <p:spPr bwMode="auto">
          <a:xfrm flipV="1">
            <a:off x="1295400" y="2620963"/>
            <a:ext cx="0" cy="26987"/>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2" name="Line 242"/>
          <p:cNvSpPr>
            <a:spLocks noChangeShapeType="1"/>
          </p:cNvSpPr>
          <p:nvPr/>
        </p:nvSpPr>
        <p:spPr bwMode="auto">
          <a:xfrm>
            <a:off x="1258888" y="2620963"/>
            <a:ext cx="74612"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3" name="Line 243"/>
          <p:cNvSpPr>
            <a:spLocks noChangeShapeType="1"/>
          </p:cNvSpPr>
          <p:nvPr/>
        </p:nvSpPr>
        <p:spPr bwMode="auto">
          <a:xfrm>
            <a:off x="1295400" y="2647950"/>
            <a:ext cx="0" cy="2540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4" name="Line 244"/>
          <p:cNvSpPr>
            <a:spLocks noChangeShapeType="1"/>
          </p:cNvSpPr>
          <p:nvPr/>
        </p:nvSpPr>
        <p:spPr bwMode="auto">
          <a:xfrm>
            <a:off x="1258888" y="2673350"/>
            <a:ext cx="74612"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5" name="Oval 245"/>
          <p:cNvSpPr>
            <a:spLocks noChangeArrowheads="1"/>
          </p:cNvSpPr>
          <p:nvPr/>
        </p:nvSpPr>
        <p:spPr bwMode="auto">
          <a:xfrm>
            <a:off x="1274763" y="2620963"/>
            <a:ext cx="41275" cy="52387"/>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6" name="Line 246"/>
          <p:cNvSpPr>
            <a:spLocks noChangeShapeType="1"/>
          </p:cNvSpPr>
          <p:nvPr/>
        </p:nvSpPr>
        <p:spPr bwMode="auto">
          <a:xfrm flipV="1">
            <a:off x="1555750" y="2681288"/>
            <a:ext cx="0" cy="2540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7" name="Line 247"/>
          <p:cNvSpPr>
            <a:spLocks noChangeShapeType="1"/>
          </p:cNvSpPr>
          <p:nvPr/>
        </p:nvSpPr>
        <p:spPr bwMode="auto">
          <a:xfrm>
            <a:off x="1519238" y="2681288"/>
            <a:ext cx="73025"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8" name="Line 248"/>
          <p:cNvSpPr>
            <a:spLocks noChangeShapeType="1"/>
          </p:cNvSpPr>
          <p:nvPr/>
        </p:nvSpPr>
        <p:spPr bwMode="auto">
          <a:xfrm>
            <a:off x="1555750" y="2706688"/>
            <a:ext cx="0" cy="2540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49" name="Line 249"/>
          <p:cNvSpPr>
            <a:spLocks noChangeShapeType="1"/>
          </p:cNvSpPr>
          <p:nvPr/>
        </p:nvSpPr>
        <p:spPr bwMode="auto">
          <a:xfrm>
            <a:off x="1519238" y="2732088"/>
            <a:ext cx="73025"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0" name="Oval 250"/>
          <p:cNvSpPr>
            <a:spLocks noChangeArrowheads="1"/>
          </p:cNvSpPr>
          <p:nvPr/>
        </p:nvSpPr>
        <p:spPr bwMode="auto">
          <a:xfrm>
            <a:off x="1536700" y="2681288"/>
            <a:ext cx="39688"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1" name="Line 251"/>
          <p:cNvSpPr>
            <a:spLocks noChangeShapeType="1"/>
          </p:cNvSpPr>
          <p:nvPr/>
        </p:nvSpPr>
        <p:spPr bwMode="auto">
          <a:xfrm flipV="1">
            <a:off x="1816100" y="2782888"/>
            <a:ext cx="0" cy="23812"/>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2" name="Line 252"/>
          <p:cNvSpPr>
            <a:spLocks noChangeShapeType="1"/>
          </p:cNvSpPr>
          <p:nvPr/>
        </p:nvSpPr>
        <p:spPr bwMode="auto">
          <a:xfrm>
            <a:off x="1778000" y="2782888"/>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3" name="Line 253"/>
          <p:cNvSpPr>
            <a:spLocks noChangeShapeType="1"/>
          </p:cNvSpPr>
          <p:nvPr/>
        </p:nvSpPr>
        <p:spPr bwMode="auto">
          <a:xfrm>
            <a:off x="1816100" y="2806700"/>
            <a:ext cx="0" cy="22225"/>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4" name="Line 254"/>
          <p:cNvSpPr>
            <a:spLocks noChangeShapeType="1"/>
          </p:cNvSpPr>
          <p:nvPr/>
        </p:nvSpPr>
        <p:spPr bwMode="auto">
          <a:xfrm>
            <a:off x="1778000" y="2828925"/>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5" name="Oval 255"/>
          <p:cNvSpPr>
            <a:spLocks noChangeArrowheads="1"/>
          </p:cNvSpPr>
          <p:nvPr/>
        </p:nvSpPr>
        <p:spPr bwMode="auto">
          <a:xfrm>
            <a:off x="1793875" y="2779713"/>
            <a:ext cx="41275"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6" name="Line 256"/>
          <p:cNvSpPr>
            <a:spLocks noChangeShapeType="1"/>
          </p:cNvSpPr>
          <p:nvPr/>
        </p:nvSpPr>
        <p:spPr bwMode="auto">
          <a:xfrm flipV="1">
            <a:off x="2074863" y="2795588"/>
            <a:ext cx="0" cy="23812"/>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7" name="Line 257"/>
          <p:cNvSpPr>
            <a:spLocks noChangeShapeType="1"/>
          </p:cNvSpPr>
          <p:nvPr/>
        </p:nvSpPr>
        <p:spPr bwMode="auto">
          <a:xfrm>
            <a:off x="2038350" y="2795588"/>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8" name="Line 258"/>
          <p:cNvSpPr>
            <a:spLocks noChangeShapeType="1"/>
          </p:cNvSpPr>
          <p:nvPr/>
        </p:nvSpPr>
        <p:spPr bwMode="auto">
          <a:xfrm>
            <a:off x="2074863" y="2819400"/>
            <a:ext cx="0" cy="22225"/>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59" name="Line 259"/>
          <p:cNvSpPr>
            <a:spLocks noChangeShapeType="1"/>
          </p:cNvSpPr>
          <p:nvPr/>
        </p:nvSpPr>
        <p:spPr bwMode="auto">
          <a:xfrm>
            <a:off x="2038350" y="2841625"/>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0" name="Oval 260"/>
          <p:cNvSpPr>
            <a:spLocks noChangeArrowheads="1"/>
          </p:cNvSpPr>
          <p:nvPr/>
        </p:nvSpPr>
        <p:spPr bwMode="auto">
          <a:xfrm>
            <a:off x="2055813" y="2792413"/>
            <a:ext cx="41275" cy="50800"/>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1" name="Line 261"/>
          <p:cNvSpPr>
            <a:spLocks noChangeShapeType="1"/>
          </p:cNvSpPr>
          <p:nvPr/>
        </p:nvSpPr>
        <p:spPr bwMode="auto">
          <a:xfrm flipV="1">
            <a:off x="2335213" y="2828925"/>
            <a:ext cx="0" cy="22225"/>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2" name="Line 262"/>
          <p:cNvSpPr>
            <a:spLocks noChangeShapeType="1"/>
          </p:cNvSpPr>
          <p:nvPr/>
        </p:nvSpPr>
        <p:spPr bwMode="auto">
          <a:xfrm>
            <a:off x="2298700" y="2828925"/>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3" name="Line 263"/>
          <p:cNvSpPr>
            <a:spLocks noChangeShapeType="1"/>
          </p:cNvSpPr>
          <p:nvPr/>
        </p:nvSpPr>
        <p:spPr bwMode="auto">
          <a:xfrm>
            <a:off x="2335213" y="2851150"/>
            <a:ext cx="0" cy="23813"/>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4" name="Line 264"/>
          <p:cNvSpPr>
            <a:spLocks noChangeShapeType="1"/>
          </p:cNvSpPr>
          <p:nvPr/>
        </p:nvSpPr>
        <p:spPr bwMode="auto">
          <a:xfrm>
            <a:off x="2298700" y="2874963"/>
            <a:ext cx="7461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5" name="Oval 265"/>
          <p:cNvSpPr>
            <a:spLocks noChangeArrowheads="1"/>
          </p:cNvSpPr>
          <p:nvPr/>
        </p:nvSpPr>
        <p:spPr bwMode="auto">
          <a:xfrm>
            <a:off x="2314575" y="2824163"/>
            <a:ext cx="41275" cy="52387"/>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6" name="Line 266"/>
          <p:cNvSpPr>
            <a:spLocks noChangeShapeType="1"/>
          </p:cNvSpPr>
          <p:nvPr/>
        </p:nvSpPr>
        <p:spPr bwMode="auto">
          <a:xfrm flipV="1">
            <a:off x="3028950" y="2798763"/>
            <a:ext cx="0" cy="2540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7" name="Line 267"/>
          <p:cNvSpPr>
            <a:spLocks noChangeShapeType="1"/>
          </p:cNvSpPr>
          <p:nvPr/>
        </p:nvSpPr>
        <p:spPr bwMode="auto">
          <a:xfrm>
            <a:off x="2992438" y="2798763"/>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8" name="Line 268"/>
          <p:cNvSpPr>
            <a:spLocks noChangeShapeType="1"/>
          </p:cNvSpPr>
          <p:nvPr/>
        </p:nvSpPr>
        <p:spPr bwMode="auto">
          <a:xfrm>
            <a:off x="3028950" y="2824163"/>
            <a:ext cx="0" cy="2698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69" name="Line 269"/>
          <p:cNvSpPr>
            <a:spLocks noChangeShapeType="1"/>
          </p:cNvSpPr>
          <p:nvPr/>
        </p:nvSpPr>
        <p:spPr bwMode="auto">
          <a:xfrm>
            <a:off x="2992438" y="2851150"/>
            <a:ext cx="74612"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0" name="Oval 270"/>
          <p:cNvSpPr>
            <a:spLocks noChangeArrowheads="1"/>
          </p:cNvSpPr>
          <p:nvPr/>
        </p:nvSpPr>
        <p:spPr bwMode="auto">
          <a:xfrm>
            <a:off x="3009900" y="2798763"/>
            <a:ext cx="41275" cy="52387"/>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1" name="Line 271"/>
          <p:cNvSpPr>
            <a:spLocks noChangeShapeType="1"/>
          </p:cNvSpPr>
          <p:nvPr/>
        </p:nvSpPr>
        <p:spPr bwMode="auto">
          <a:xfrm flipV="1">
            <a:off x="3724275" y="2755900"/>
            <a:ext cx="0" cy="2698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2" name="Line 272"/>
          <p:cNvSpPr>
            <a:spLocks noChangeShapeType="1"/>
          </p:cNvSpPr>
          <p:nvPr/>
        </p:nvSpPr>
        <p:spPr bwMode="auto">
          <a:xfrm>
            <a:off x="3686175" y="2755900"/>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3" name="Line 273"/>
          <p:cNvSpPr>
            <a:spLocks noChangeShapeType="1"/>
          </p:cNvSpPr>
          <p:nvPr/>
        </p:nvSpPr>
        <p:spPr bwMode="auto">
          <a:xfrm>
            <a:off x="3724275" y="2782888"/>
            <a:ext cx="0" cy="2698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4" name="Line 274"/>
          <p:cNvSpPr>
            <a:spLocks noChangeShapeType="1"/>
          </p:cNvSpPr>
          <p:nvPr/>
        </p:nvSpPr>
        <p:spPr bwMode="auto">
          <a:xfrm>
            <a:off x="3686175" y="2809875"/>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5" name="Oval 275"/>
          <p:cNvSpPr>
            <a:spLocks noChangeArrowheads="1"/>
          </p:cNvSpPr>
          <p:nvPr/>
        </p:nvSpPr>
        <p:spPr bwMode="auto">
          <a:xfrm>
            <a:off x="3702050" y="2755900"/>
            <a:ext cx="41275" cy="52388"/>
          </a:xfrm>
          <a:prstGeom prst="ellipse">
            <a:avLst/>
          </a:prstGeom>
          <a:solidFill>
            <a:schemeClr val="tx1"/>
          </a:solidFill>
          <a:ln w="19050">
            <a:solidFill>
              <a:schemeClr val="tx1"/>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6" name="Line 276"/>
          <p:cNvSpPr>
            <a:spLocks noChangeShapeType="1"/>
          </p:cNvSpPr>
          <p:nvPr/>
        </p:nvSpPr>
        <p:spPr bwMode="auto">
          <a:xfrm flipV="1">
            <a:off x="4329113" y="2795588"/>
            <a:ext cx="0" cy="26987"/>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7" name="Line 277"/>
          <p:cNvSpPr>
            <a:spLocks noChangeShapeType="1"/>
          </p:cNvSpPr>
          <p:nvPr/>
        </p:nvSpPr>
        <p:spPr bwMode="auto">
          <a:xfrm>
            <a:off x="4292600" y="2795588"/>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8" name="Line 278"/>
          <p:cNvSpPr>
            <a:spLocks noChangeShapeType="1"/>
          </p:cNvSpPr>
          <p:nvPr/>
        </p:nvSpPr>
        <p:spPr bwMode="auto">
          <a:xfrm>
            <a:off x="4329113" y="2822575"/>
            <a:ext cx="0" cy="26988"/>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79" name="Line 279"/>
          <p:cNvSpPr>
            <a:spLocks noChangeShapeType="1"/>
          </p:cNvSpPr>
          <p:nvPr/>
        </p:nvSpPr>
        <p:spPr bwMode="auto">
          <a:xfrm>
            <a:off x="4292600" y="2849563"/>
            <a:ext cx="74613" cy="0"/>
          </a:xfrm>
          <a:prstGeom prst="line">
            <a:avLst/>
          </a:prstGeom>
          <a:noFill/>
          <a:ln w="1270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80" name="Oval 280"/>
          <p:cNvSpPr>
            <a:spLocks noChangeArrowheads="1"/>
          </p:cNvSpPr>
          <p:nvPr/>
        </p:nvSpPr>
        <p:spPr bwMode="auto">
          <a:xfrm>
            <a:off x="4308475" y="2795588"/>
            <a:ext cx="41275" cy="52387"/>
          </a:xfrm>
          <a:prstGeom prst="ellipse">
            <a:avLst/>
          </a:prstGeom>
          <a:solidFill>
            <a:schemeClr val="tx1"/>
          </a:solid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nvGrpSpPr>
          <p:cNvPr id="2178300" name="Group 281"/>
          <p:cNvGrpSpPr>
            <a:grpSpLocks/>
          </p:cNvGrpSpPr>
          <p:nvPr/>
        </p:nvGrpSpPr>
        <p:grpSpPr bwMode="auto">
          <a:xfrm>
            <a:off x="1089025" y="4572000"/>
            <a:ext cx="1343025" cy="458788"/>
            <a:chOff x="5284" y="1516"/>
            <a:chExt cx="951" cy="255"/>
          </a:xfrm>
        </p:grpSpPr>
        <p:sp>
          <p:nvSpPr>
            <p:cNvPr id="1920282" name="Rectangle 282"/>
            <p:cNvSpPr>
              <a:spLocks noChangeArrowheads="1"/>
            </p:cNvSpPr>
            <p:nvPr/>
          </p:nvSpPr>
          <p:spPr bwMode="auto">
            <a:xfrm>
              <a:off x="5482" y="1516"/>
              <a:ext cx="753" cy="118"/>
            </a:xfrm>
            <a:prstGeom prst="rect">
              <a:avLst/>
            </a:prstGeom>
            <a:noFill/>
            <a:ln w="9525">
              <a:noFill/>
              <a:miter lim="800000"/>
              <a:headEnd/>
              <a:tailEnd/>
            </a:ln>
          </p:spPr>
          <p:txBody>
            <a:bodyPr wrap="none" lIns="0" tIns="0" rIns="0" bIns="0">
              <a:spAutoFit/>
            </a:bodyPr>
            <a:lstStyle/>
            <a:p>
              <a:pP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Anacetrapib</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283" name="Line 283"/>
            <p:cNvSpPr>
              <a:spLocks noChangeShapeType="1"/>
            </p:cNvSpPr>
            <p:nvPr/>
          </p:nvSpPr>
          <p:spPr bwMode="auto">
            <a:xfrm>
              <a:off x="5284" y="1573"/>
              <a:ext cx="163" cy="0"/>
            </a:xfrm>
            <a:prstGeom prst="line">
              <a:avLst/>
            </a:prstGeom>
            <a:no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84" name="Oval 284"/>
            <p:cNvSpPr>
              <a:spLocks noChangeArrowheads="1"/>
            </p:cNvSpPr>
            <p:nvPr/>
          </p:nvSpPr>
          <p:spPr bwMode="auto">
            <a:xfrm>
              <a:off x="5351" y="1558"/>
              <a:ext cx="27" cy="26"/>
            </a:xfrm>
            <a:prstGeom prst="ellipse">
              <a:avLst/>
            </a:prstGeom>
            <a:solidFill>
              <a:schemeClr val="tx2"/>
            </a:solid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85" name="Rectangle 285"/>
            <p:cNvSpPr>
              <a:spLocks noChangeArrowheads="1"/>
            </p:cNvSpPr>
            <p:nvPr/>
          </p:nvSpPr>
          <p:spPr bwMode="auto">
            <a:xfrm>
              <a:off x="5482" y="1653"/>
              <a:ext cx="482" cy="118"/>
            </a:xfrm>
            <a:prstGeom prst="rect">
              <a:avLst/>
            </a:prstGeom>
            <a:noFill/>
            <a:ln w="9525">
              <a:noFill/>
              <a:miter lim="800000"/>
              <a:headEnd/>
              <a:tailEnd/>
            </a:ln>
          </p:spPr>
          <p:txBody>
            <a:bodyPr wrap="none" lIns="0" tIns="0" rIns="0" bIns="0">
              <a:spAutoFit/>
            </a:bodyPr>
            <a:lstStyle/>
            <a:p>
              <a:pPr>
                <a:spcBef>
                  <a:spcPct val="50000"/>
                </a:spcBef>
                <a:defRPr/>
              </a:pPr>
              <a:r>
                <a:rPr lang="en-US" sz="1400" b="0">
                  <a:solidFill>
                    <a:schemeClr val="tx1"/>
                  </a:solidFill>
                  <a:effectLst>
                    <a:outerShdw blurRad="38100" dist="38100" dir="2700000" algn="tl">
                      <a:srgbClr val="000000">
                        <a:alpha val="43137"/>
                      </a:srgbClr>
                    </a:outerShdw>
                  </a:effectLst>
                  <a:latin typeface="+mn-lt"/>
                  <a:ea typeface="ＭＳ Ｐゴシック" pitchFamily="34" charset="-128"/>
                </a:rPr>
                <a:t>Placebo</a:t>
              </a:r>
              <a:endParaRPr lang="en-US" sz="140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1920286" name="Line 286"/>
            <p:cNvSpPr>
              <a:spLocks noChangeShapeType="1"/>
            </p:cNvSpPr>
            <p:nvPr/>
          </p:nvSpPr>
          <p:spPr bwMode="auto">
            <a:xfrm>
              <a:off x="5284" y="1711"/>
              <a:ext cx="163" cy="0"/>
            </a:xfrm>
            <a:prstGeom prst="line">
              <a:avLst/>
            </a:prstGeom>
            <a:no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287" name="Oval 287"/>
            <p:cNvSpPr>
              <a:spLocks noChangeArrowheads="1"/>
            </p:cNvSpPr>
            <p:nvPr/>
          </p:nvSpPr>
          <p:spPr bwMode="auto">
            <a:xfrm>
              <a:off x="5351" y="1696"/>
              <a:ext cx="27" cy="29"/>
            </a:xfrm>
            <a:prstGeom prst="ellipse">
              <a:avLst/>
            </a:prstGeom>
            <a:solidFill>
              <a:schemeClr val="tx1"/>
            </a:solidFill>
            <a:ln w="19050">
              <a:solidFill>
                <a:schemeClr val="tx1"/>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grpSp>
      <p:sp>
        <p:nvSpPr>
          <p:cNvPr id="1920306" name="Oval 306"/>
          <p:cNvSpPr>
            <a:spLocks noChangeArrowheads="1"/>
          </p:cNvSpPr>
          <p:nvPr/>
        </p:nvSpPr>
        <p:spPr bwMode="auto">
          <a:xfrm>
            <a:off x="1274763" y="3746500"/>
            <a:ext cx="41275"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07" name="Oval 307"/>
          <p:cNvSpPr>
            <a:spLocks noChangeArrowheads="1"/>
          </p:cNvSpPr>
          <p:nvPr/>
        </p:nvSpPr>
        <p:spPr bwMode="auto">
          <a:xfrm>
            <a:off x="1536700" y="3789363"/>
            <a:ext cx="39688"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08" name="Oval 308"/>
          <p:cNvSpPr>
            <a:spLocks noChangeArrowheads="1"/>
          </p:cNvSpPr>
          <p:nvPr/>
        </p:nvSpPr>
        <p:spPr bwMode="auto">
          <a:xfrm>
            <a:off x="1793875" y="3859213"/>
            <a:ext cx="41275"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09" name="Oval 309"/>
          <p:cNvSpPr>
            <a:spLocks noChangeArrowheads="1"/>
          </p:cNvSpPr>
          <p:nvPr/>
        </p:nvSpPr>
        <p:spPr bwMode="auto">
          <a:xfrm>
            <a:off x="2055813" y="3840163"/>
            <a:ext cx="41275" cy="52387"/>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10" name="Oval 310"/>
          <p:cNvSpPr>
            <a:spLocks noChangeArrowheads="1"/>
          </p:cNvSpPr>
          <p:nvPr/>
        </p:nvSpPr>
        <p:spPr bwMode="auto">
          <a:xfrm>
            <a:off x="2314575" y="3835400"/>
            <a:ext cx="41275" cy="50800"/>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11" name="Oval 311"/>
          <p:cNvSpPr>
            <a:spLocks noChangeArrowheads="1"/>
          </p:cNvSpPr>
          <p:nvPr/>
        </p:nvSpPr>
        <p:spPr bwMode="auto">
          <a:xfrm>
            <a:off x="3009900" y="3708400"/>
            <a:ext cx="41275" cy="49213"/>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12" name="Oval 312"/>
          <p:cNvSpPr>
            <a:spLocks noChangeArrowheads="1"/>
          </p:cNvSpPr>
          <p:nvPr/>
        </p:nvSpPr>
        <p:spPr bwMode="auto">
          <a:xfrm>
            <a:off x="3702050" y="3654425"/>
            <a:ext cx="41275" cy="52388"/>
          </a:xfrm>
          <a:prstGeom prst="ellipse">
            <a:avLst/>
          </a:prstGeom>
          <a:solidFill>
            <a:schemeClr val="tx2"/>
          </a:solidFill>
          <a:ln w="19050">
            <a:solidFill>
              <a:schemeClr val="tx2"/>
            </a:solidFill>
            <a:round/>
            <a:headEnd/>
            <a:tailEnd/>
          </a:ln>
          <a:effectLst/>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1920313" name="Oval 313"/>
          <p:cNvSpPr>
            <a:spLocks noChangeArrowheads="1"/>
          </p:cNvSpPr>
          <p:nvPr/>
        </p:nvSpPr>
        <p:spPr bwMode="auto">
          <a:xfrm>
            <a:off x="4308475" y="3702050"/>
            <a:ext cx="41275" cy="52388"/>
          </a:xfrm>
          <a:prstGeom prst="ellipse">
            <a:avLst/>
          </a:prstGeom>
          <a:solidFill>
            <a:schemeClr val="tx2"/>
          </a:solidFill>
          <a:ln w="19050">
            <a:solidFill>
              <a:schemeClr val="tx2"/>
            </a:solidFill>
            <a:round/>
            <a:headEnd/>
            <a:tailEnd/>
          </a:ln>
        </p:spPr>
        <p:txBody>
          <a:bodyPr/>
          <a:lstStyle/>
          <a:p>
            <a:pPr algn="ctr">
              <a:spcBef>
                <a:spcPct val="50000"/>
              </a:spcBef>
              <a:defRPr/>
            </a:pPr>
            <a:endParaRPr lang="en-US" sz="2400" b="0">
              <a:solidFill>
                <a:schemeClr val="tx1"/>
              </a:solidFill>
              <a:effectLst>
                <a:outerShdw blurRad="38100" dist="38100" dir="2700000" algn="tl">
                  <a:srgbClr val="000000">
                    <a:alpha val="43137"/>
                  </a:srgbClr>
                </a:outerShdw>
              </a:effectLst>
              <a:latin typeface="+mn-lt"/>
            </a:endParaRPr>
          </a:p>
        </p:txBody>
      </p:sp>
      <p:sp>
        <p:nvSpPr>
          <p:cNvPr id="296250" name="Rectangle 314"/>
          <p:cNvSpPr>
            <a:spLocks noChangeArrowheads="1"/>
          </p:cNvSpPr>
          <p:nvPr/>
        </p:nvSpPr>
        <p:spPr bwMode="auto">
          <a:xfrm>
            <a:off x="1331913" y="3162300"/>
            <a:ext cx="2663825" cy="250825"/>
          </a:xfrm>
          <a:prstGeom prst="rect">
            <a:avLst/>
          </a:prstGeom>
          <a:noFill/>
          <a:ln w="9525">
            <a:noFill/>
            <a:miter lim="800000"/>
            <a:headEnd/>
            <a:tailEnd/>
          </a:ln>
        </p:spPr>
        <p:txBody>
          <a:bodyPr>
            <a:spAutoFit/>
          </a:bodyPr>
          <a:lstStyle/>
          <a:p>
            <a:pPr algn="ctr">
              <a:lnSpc>
                <a:spcPct val="65000"/>
              </a:lnSpc>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-39.8% (p&lt;0.001)</a:t>
            </a:r>
          </a:p>
        </p:txBody>
      </p:sp>
      <p:sp>
        <p:nvSpPr>
          <p:cNvPr id="296251" name="Rectangle 315"/>
          <p:cNvSpPr>
            <a:spLocks noChangeArrowheads="1"/>
          </p:cNvSpPr>
          <p:nvPr/>
        </p:nvSpPr>
        <p:spPr bwMode="auto">
          <a:xfrm>
            <a:off x="6156325" y="3154363"/>
            <a:ext cx="2447925" cy="250825"/>
          </a:xfrm>
          <a:prstGeom prst="rect">
            <a:avLst/>
          </a:prstGeom>
          <a:noFill/>
          <a:ln w="9525">
            <a:noFill/>
            <a:miter lim="800000"/>
            <a:headEnd/>
            <a:tailEnd/>
          </a:ln>
        </p:spPr>
        <p:txBody>
          <a:bodyPr>
            <a:spAutoFit/>
          </a:bodyPr>
          <a:lstStyle/>
          <a:p>
            <a:pPr algn="ctr">
              <a:lnSpc>
                <a:spcPct val="65000"/>
              </a:lnSpc>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+138.1% (p&lt;0.001)</a:t>
            </a:r>
          </a:p>
        </p:txBody>
      </p:sp>
      <p:sp>
        <p:nvSpPr>
          <p:cNvPr id="319" name="Rectangle 19"/>
          <p:cNvSpPr>
            <a:spLocks noChangeArrowheads="1"/>
          </p:cNvSpPr>
          <p:nvPr/>
        </p:nvSpPr>
        <p:spPr bwMode="auto">
          <a:xfrm>
            <a:off x="1270000" y="5407025"/>
            <a:ext cx="82550"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0" name="Rectangle 20"/>
          <p:cNvSpPr>
            <a:spLocks noChangeArrowheads="1"/>
          </p:cNvSpPr>
          <p:nvPr/>
        </p:nvSpPr>
        <p:spPr bwMode="auto">
          <a:xfrm>
            <a:off x="1487488" y="540702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12</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1" name="Rectangle 21"/>
          <p:cNvSpPr>
            <a:spLocks noChangeArrowheads="1"/>
          </p:cNvSpPr>
          <p:nvPr/>
        </p:nvSpPr>
        <p:spPr bwMode="auto">
          <a:xfrm>
            <a:off x="1744663" y="540702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18</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2" name="Rectangle 22"/>
          <p:cNvSpPr>
            <a:spLocks noChangeArrowheads="1"/>
          </p:cNvSpPr>
          <p:nvPr/>
        </p:nvSpPr>
        <p:spPr bwMode="auto">
          <a:xfrm>
            <a:off x="2001838" y="540702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24</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3" name="Rectangle 23"/>
          <p:cNvSpPr>
            <a:spLocks noChangeArrowheads="1"/>
          </p:cNvSpPr>
          <p:nvPr/>
        </p:nvSpPr>
        <p:spPr bwMode="auto">
          <a:xfrm>
            <a:off x="2227263" y="5407025"/>
            <a:ext cx="20796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 30</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4" name="Rectangle 24"/>
          <p:cNvSpPr>
            <a:spLocks noChangeArrowheads="1"/>
          </p:cNvSpPr>
          <p:nvPr/>
        </p:nvSpPr>
        <p:spPr bwMode="auto">
          <a:xfrm>
            <a:off x="2921000" y="5407025"/>
            <a:ext cx="207963"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 46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5" name="Rectangle 25"/>
          <p:cNvSpPr>
            <a:spLocks noChangeArrowheads="1"/>
          </p:cNvSpPr>
          <p:nvPr/>
        </p:nvSpPr>
        <p:spPr bwMode="auto">
          <a:xfrm>
            <a:off x="3648075" y="5407025"/>
            <a:ext cx="163513"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62</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6" name="Rectangle 26"/>
          <p:cNvSpPr>
            <a:spLocks noChangeArrowheads="1"/>
          </p:cNvSpPr>
          <p:nvPr/>
        </p:nvSpPr>
        <p:spPr bwMode="auto">
          <a:xfrm>
            <a:off x="4265613" y="5407025"/>
            <a:ext cx="163512" cy="153988"/>
          </a:xfrm>
          <a:prstGeom prst="rect">
            <a:avLst/>
          </a:prstGeom>
          <a:noFill/>
          <a:ln w="9525">
            <a:noFill/>
            <a:miter lim="800000"/>
            <a:headEnd/>
            <a:tailEnd/>
          </a:ln>
        </p:spPr>
        <p:txBody>
          <a:bodyPr wrap="none" lIns="0" tIns="0" rIns="0" bIns="0">
            <a:spAutoFit/>
          </a:bodyPr>
          <a:lstStyle/>
          <a:p>
            <a:pPr algn="ctr">
              <a:spcBef>
                <a:spcPct val="50000"/>
              </a:spcBef>
              <a:defRPr/>
            </a:pPr>
            <a:r>
              <a:rPr lang="en-US" sz="1000" b="0" dirty="0">
                <a:solidFill>
                  <a:schemeClr val="tx1"/>
                </a:solidFill>
                <a:effectLst>
                  <a:outerShdw blurRad="38100" dist="38100" dir="2700000" algn="tl">
                    <a:srgbClr val="000000">
                      <a:alpha val="43137"/>
                    </a:srgbClr>
                  </a:outerShdw>
                </a:effectLst>
                <a:latin typeface="+mn-lt"/>
                <a:ea typeface="ＭＳ Ｐゴシック" pitchFamily="34" charset="-128"/>
              </a:rPr>
              <a:t>76</a:t>
            </a:r>
            <a:endParaRPr lang="en-US" sz="10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
        <p:nvSpPr>
          <p:cNvPr id="327" name="Rectangle 162"/>
          <p:cNvSpPr>
            <a:spLocks noChangeArrowheads="1"/>
          </p:cNvSpPr>
          <p:nvPr/>
        </p:nvSpPr>
        <p:spPr bwMode="auto">
          <a:xfrm>
            <a:off x="6561138" y="5622925"/>
            <a:ext cx="1195387" cy="244475"/>
          </a:xfrm>
          <a:prstGeom prst="rect">
            <a:avLst/>
          </a:prstGeom>
          <a:noFill/>
          <a:ln w="9525">
            <a:noFill/>
            <a:miter lim="800000"/>
            <a:headEnd/>
            <a:tailEnd/>
          </a:ln>
        </p:spPr>
        <p:txBody>
          <a:bodyPr wrap="none" lIns="0" tIns="0" rIns="0" bIns="0">
            <a:spAutoFit/>
          </a:bodyPr>
          <a:lstStyle/>
          <a:p>
            <a:pPr algn="ctr">
              <a:spcBef>
                <a:spcPct val="50000"/>
              </a:spcBef>
              <a:defRPr/>
            </a:pPr>
            <a:r>
              <a:rPr lang="en-US" sz="1600" b="0" dirty="0">
                <a:solidFill>
                  <a:schemeClr val="tx1"/>
                </a:solidFill>
                <a:effectLst>
                  <a:outerShdw blurRad="38100" dist="38100" dir="2700000" algn="tl">
                    <a:srgbClr val="000000">
                      <a:alpha val="43137"/>
                    </a:srgbClr>
                  </a:outerShdw>
                </a:effectLst>
                <a:latin typeface="+mn-lt"/>
                <a:ea typeface="ＭＳ Ｐゴシック" pitchFamily="34" charset="-128"/>
              </a:rPr>
              <a:t>Study week</a:t>
            </a:r>
            <a:endParaRPr lang="en-US" sz="1600" dirty="0">
              <a:solidFill>
                <a:schemeClr val="tx1"/>
              </a:solidFill>
              <a:effectLst>
                <a:outerShdw blurRad="38100" dist="38100" dir="2700000" algn="tl">
                  <a:srgbClr val="000000">
                    <a:alpha val="43137"/>
                  </a:srgbClr>
                </a:outerShdw>
              </a:effectLst>
              <a:latin typeface="+mn-lt"/>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1"/>
          <p:cNvSpPr>
            <a:spLocks noGrp="1"/>
          </p:cNvSpPr>
          <p:nvPr>
            <p:ph type="sldNum" sz="quarter" idx="10"/>
          </p:nvPr>
        </p:nvSpPr>
        <p:spPr/>
        <p:txBody>
          <a:bodyPr/>
          <a:lstStyle/>
          <a:p>
            <a:fld id="{BE6D86EB-0031-4A4D-AB61-DE8C551CD5AA}" type="slidenum">
              <a:rPr lang="en-US"/>
              <a:pPr/>
              <a:t>38</a:t>
            </a:fld>
            <a:endParaRPr lang="en-US"/>
          </a:p>
        </p:txBody>
      </p:sp>
      <p:sp>
        <p:nvSpPr>
          <p:cNvPr id="2" name="Title 1"/>
          <p:cNvSpPr>
            <a:spLocks noGrp="1"/>
          </p:cNvSpPr>
          <p:nvPr>
            <p:ph type="title" idx="4294967295"/>
          </p:nvPr>
        </p:nvSpPr>
        <p:spPr>
          <a:xfrm>
            <a:off x="458788" y="227013"/>
            <a:ext cx="8229600" cy="914400"/>
          </a:xfrm>
        </p:spPr>
        <p:txBody>
          <a:bodyPr lIns="91440" tIns="45720" rIns="91440" bIns="45720" anchor="ctr"/>
          <a:lstStyle/>
          <a:p>
            <a:r>
              <a:rPr lang="en-GB">
                <a:effectLst>
                  <a:outerShdw blurRad="38100" dist="38100" dir="2700000" algn="tl">
                    <a:srgbClr val="000000"/>
                  </a:outerShdw>
                </a:effectLst>
              </a:rPr>
              <a:t>Conclusion</a:t>
            </a:r>
          </a:p>
        </p:txBody>
      </p:sp>
      <p:sp>
        <p:nvSpPr>
          <p:cNvPr id="3" name="Content Placeholder 2"/>
          <p:cNvSpPr>
            <a:spLocks noGrp="1"/>
          </p:cNvSpPr>
          <p:nvPr>
            <p:ph idx="4294967295"/>
          </p:nvPr>
        </p:nvSpPr>
        <p:spPr>
          <a:xfrm>
            <a:off x="685800" y="2852738"/>
            <a:ext cx="7772400" cy="3097212"/>
          </a:xfrm>
        </p:spPr>
        <p:txBody>
          <a:bodyPr lIns="91440" tIns="45720" rIns="91440" bIns="45720"/>
          <a:lstStyle/>
          <a:p>
            <a:r>
              <a:rPr lang="en-GB" sz="2000">
                <a:effectLst>
                  <a:outerShdw blurRad="38100" dist="38100" dir="2700000" algn="tl">
                    <a:srgbClr val="000000"/>
                  </a:outerShdw>
                </a:effectLst>
              </a:rPr>
              <a:t>Anacetrapib treatment had robust effects on HDL-C, LDL-C, non HDL-C and Lp(a) with sustained effects over 18 months</a:t>
            </a:r>
          </a:p>
          <a:p>
            <a:r>
              <a:rPr lang="en-GB" sz="2000">
                <a:effectLst>
                  <a:outerShdw blurRad="38100" dist="38100" dir="2700000" algn="tl">
                    <a:srgbClr val="000000"/>
                  </a:outerShdw>
                </a:effectLst>
              </a:rPr>
              <a:t>Anacetrapib had an acceptable side-effect profile with no effects on blood pressure, electrolytes or aldosterone</a:t>
            </a:r>
          </a:p>
          <a:p>
            <a:r>
              <a:rPr lang="en-GB" sz="2000">
                <a:effectLst>
                  <a:outerShdw blurRad="38100" dist="38100" dir="2700000" algn="tl">
                    <a:srgbClr val="000000"/>
                  </a:outerShdw>
                </a:effectLst>
              </a:rPr>
              <a:t>Within the power of the study, anacetrapib did not exhibit adverse cardiovascular effects seen with a prior CETP inhibitor</a:t>
            </a:r>
          </a:p>
          <a:p>
            <a:r>
              <a:rPr lang="en-GB" sz="2000">
                <a:effectLst>
                  <a:outerShdw blurRad="38100" dist="38100" dir="2700000" algn="tl">
                    <a:srgbClr val="000000"/>
                  </a:outerShdw>
                </a:effectLst>
              </a:rPr>
              <a:t>The long term safety and efficacy of anacetrapib will now be tested in a large clinical outcomes trial</a:t>
            </a:r>
          </a:p>
        </p:txBody>
      </p:sp>
      <p:pic>
        <p:nvPicPr>
          <p:cNvPr id="2180100" name="Picture 4"/>
          <p:cNvPicPr>
            <a:picLocks noChangeAspect="1" noChangeArrowheads="1"/>
          </p:cNvPicPr>
          <p:nvPr/>
        </p:nvPicPr>
        <p:blipFill>
          <a:blip r:embed="rId3" cstate="print"/>
          <a:srcRect/>
          <a:stretch>
            <a:fillRect/>
          </a:stretch>
        </p:blipFill>
        <p:spPr bwMode="auto">
          <a:xfrm>
            <a:off x="971550" y="1397000"/>
            <a:ext cx="7129463" cy="1384300"/>
          </a:xfrm>
          <a:prstGeom prst="rect">
            <a:avLst/>
          </a:prstGeom>
          <a:noFill/>
          <a:ln w="12700">
            <a:noFill/>
            <a:miter lim="800000"/>
            <a:headEnd/>
            <a:tailEnd/>
          </a:ln>
        </p:spPr>
      </p:pic>
      <p:sp>
        <p:nvSpPr>
          <p:cNvPr id="6" name="Text Box 5"/>
          <p:cNvSpPr txBox="1">
            <a:spLocks noChangeArrowheads="1"/>
          </p:cNvSpPr>
          <p:nvPr/>
        </p:nvSpPr>
        <p:spPr bwMode="auto">
          <a:xfrm>
            <a:off x="133350" y="6545263"/>
            <a:ext cx="3833813" cy="277812"/>
          </a:xfrm>
          <a:prstGeom prst="rect">
            <a:avLst/>
          </a:prstGeom>
          <a:noFill/>
          <a:ln w="12700">
            <a:noFill/>
            <a:miter lim="800000"/>
            <a:headEnd/>
            <a:tailEnd/>
          </a:ln>
        </p:spPr>
        <p:txBody>
          <a:bodyPr wrap="none">
            <a:spAutoFit/>
          </a:bodyPr>
          <a:lstStyle/>
          <a:p>
            <a:pPr>
              <a:defRPr/>
            </a:pPr>
            <a:r>
              <a:rPr lang="en-US" sz="1200" b="0"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Cannon CP, </a:t>
            </a:r>
            <a:r>
              <a:rPr lang="en-US" sz="1200" b="0" i="1"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et al</a:t>
            </a:r>
            <a:r>
              <a:rPr lang="en-US" sz="1200" b="0"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 </a:t>
            </a:r>
            <a:r>
              <a:rPr lang="en-US" sz="1200" b="0" i="1"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N </a:t>
            </a:r>
            <a:r>
              <a:rPr lang="en-US" sz="1200" b="0" i="1" dirty="0" err="1">
                <a:solidFill>
                  <a:schemeClr val="tx1"/>
                </a:solidFill>
                <a:effectLst>
                  <a:outerShdw blurRad="38100" dist="38100" dir="2700000" algn="tl">
                    <a:srgbClr val="000000">
                      <a:alpha val="43137"/>
                    </a:srgbClr>
                  </a:outerShdw>
                </a:effectLst>
                <a:ea typeface="ＭＳ Ｐゴシック" pitchFamily="34" charset="-128"/>
                <a:cs typeface="Arial" pitchFamily="34" charset="0"/>
              </a:rPr>
              <a:t>Engl</a:t>
            </a:r>
            <a:r>
              <a:rPr lang="en-US" sz="1200" b="0" i="1"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 J Med </a:t>
            </a:r>
            <a:r>
              <a:rPr lang="en-US" sz="1200" b="0"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2010; </a:t>
            </a:r>
            <a:r>
              <a:rPr lang="en-GB" sz="1200" b="0" dirty="0">
                <a:solidFill>
                  <a:schemeClr val="tx1"/>
                </a:solidFill>
              </a:rPr>
              <a:t>363: 2406–15.</a:t>
            </a:r>
            <a:endParaRPr lang="en-US" sz="1200" b="0" dirty="0">
              <a:solidFill>
                <a:schemeClr val="tx1"/>
              </a:solidFill>
              <a:effectLst>
                <a:outerShdw blurRad="38100" dist="38100" dir="2700000" algn="tl">
                  <a:srgbClr val="000000">
                    <a:alpha val="43137"/>
                  </a:srgbClr>
                </a:outerShdw>
              </a:effectLst>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1"/>
          <p:cNvSpPr>
            <a:spLocks noGrp="1"/>
          </p:cNvSpPr>
          <p:nvPr>
            <p:ph type="sldNum" sz="quarter" idx="10"/>
          </p:nvPr>
        </p:nvSpPr>
        <p:spPr/>
        <p:txBody>
          <a:bodyPr/>
          <a:lstStyle/>
          <a:p>
            <a:fld id="{13976441-AE07-4320-9EDF-68AE7B3B3D84}" type="slidenum">
              <a:rPr lang="en-US"/>
              <a:pPr/>
              <a:t>39</a:t>
            </a:fld>
            <a:endParaRPr lang="en-US"/>
          </a:p>
        </p:txBody>
      </p:sp>
      <p:sp>
        <p:nvSpPr>
          <p:cNvPr id="3" name="Content Placeholder 2"/>
          <p:cNvSpPr>
            <a:spLocks noGrp="1"/>
          </p:cNvSpPr>
          <p:nvPr>
            <p:ph idx="4294967295"/>
          </p:nvPr>
        </p:nvSpPr>
        <p:spPr>
          <a:xfrm>
            <a:off x="685800" y="3533775"/>
            <a:ext cx="7772400" cy="3095625"/>
          </a:xfrm>
        </p:spPr>
        <p:txBody>
          <a:bodyPr lIns="91440" tIns="45720" rIns="91440" bIns="45720"/>
          <a:lstStyle/>
          <a:p>
            <a:r>
              <a:rPr lang="en-GB" sz="2000">
                <a:effectLst>
                  <a:outerShdw blurRad="38100" dist="38100" dir="2700000" algn="tl">
                    <a:srgbClr val="000000"/>
                  </a:outerShdw>
                </a:effectLst>
              </a:rPr>
              <a:t>30,000 patients with occlusive arterial disease in North America, Europe and Asia</a:t>
            </a:r>
          </a:p>
          <a:p>
            <a:r>
              <a:rPr lang="en-GB" sz="2000">
                <a:effectLst>
                  <a:outerShdw blurRad="38100" dist="38100" dir="2700000" algn="tl">
                    <a:srgbClr val="000000"/>
                  </a:outerShdw>
                </a:effectLst>
              </a:rPr>
              <a:t>Background LDL-lowering with atorvastatin</a:t>
            </a:r>
          </a:p>
          <a:p>
            <a:r>
              <a:rPr lang="en-GB" sz="2000">
                <a:effectLst>
                  <a:outerShdw blurRad="38100" dist="38100" dir="2700000" algn="tl">
                    <a:srgbClr val="000000"/>
                  </a:outerShdw>
                </a:effectLst>
              </a:rPr>
              <a:t>Randomized to anacetrapib 100 mg vs. placebo</a:t>
            </a:r>
          </a:p>
          <a:p>
            <a:r>
              <a:rPr lang="en-GB" sz="2000">
                <a:effectLst>
                  <a:outerShdw blurRad="38100" dist="38100" dir="2700000" algn="tl">
                    <a:srgbClr val="000000"/>
                  </a:outerShdw>
                </a:effectLst>
              </a:rPr>
              <a:t>Primary outcome: Coronary death, myocardial infarction or coronary revascularization</a:t>
            </a:r>
          </a:p>
        </p:txBody>
      </p:sp>
      <p:sp>
        <p:nvSpPr>
          <p:cNvPr id="6" name="Text Box 5"/>
          <p:cNvSpPr txBox="1">
            <a:spLocks noChangeArrowheads="1"/>
          </p:cNvSpPr>
          <p:nvPr/>
        </p:nvSpPr>
        <p:spPr bwMode="auto">
          <a:xfrm>
            <a:off x="-107950" y="6545263"/>
            <a:ext cx="1812925" cy="276225"/>
          </a:xfrm>
          <a:prstGeom prst="rect">
            <a:avLst/>
          </a:prstGeom>
          <a:noFill/>
          <a:ln w="12700">
            <a:noFill/>
            <a:miter lim="800000"/>
            <a:headEnd/>
            <a:tailEnd/>
          </a:ln>
        </p:spPr>
        <p:txBody>
          <a:bodyPr wrap="none">
            <a:spAutoFit/>
          </a:bodyPr>
          <a:lstStyle/>
          <a:p>
            <a:pPr algn="r">
              <a:defRPr/>
            </a:pPr>
            <a:r>
              <a:rPr lang="en-US" sz="1200" b="0" dirty="0">
                <a:solidFill>
                  <a:schemeClr val="tx1"/>
                </a:solidFill>
                <a:effectLst>
                  <a:outerShdw blurRad="38100" dist="38100" dir="2700000" algn="tl">
                    <a:srgbClr val="000000">
                      <a:alpha val="43137"/>
                    </a:srgbClr>
                  </a:outerShdw>
                </a:effectLst>
                <a:ea typeface="ＭＳ Ｐゴシック" pitchFamily="34" charset="-128"/>
                <a:cs typeface="Arial" pitchFamily="34" charset="0"/>
              </a:rPr>
              <a:t>www.revealtrial.org. </a:t>
            </a:r>
          </a:p>
        </p:txBody>
      </p:sp>
      <p:pic>
        <p:nvPicPr>
          <p:cNvPr id="2181124" name="Picture 4" descr="Reveal_Logo_w-tag_4c"/>
          <p:cNvPicPr>
            <a:picLocks noChangeAspect="1" noChangeArrowheads="1"/>
          </p:cNvPicPr>
          <p:nvPr/>
        </p:nvPicPr>
        <p:blipFill>
          <a:blip r:embed="rId3" cstate="print"/>
          <a:srcRect/>
          <a:stretch>
            <a:fillRect/>
          </a:stretch>
        </p:blipFill>
        <p:spPr bwMode="auto">
          <a:xfrm>
            <a:off x="990600" y="1676400"/>
            <a:ext cx="7010400" cy="1417638"/>
          </a:xfrm>
          <a:prstGeom prst="rect">
            <a:avLst/>
          </a:prstGeom>
          <a:noFill/>
          <a:ln w="9525">
            <a:noFill/>
            <a:miter lim="800000"/>
            <a:headEnd/>
            <a:tailEnd/>
          </a:ln>
        </p:spPr>
      </p:pic>
      <p:sp>
        <p:nvSpPr>
          <p:cNvPr id="2" name="Title 1"/>
          <p:cNvSpPr>
            <a:spLocks/>
          </p:cNvSpPr>
          <p:nvPr/>
        </p:nvSpPr>
        <p:spPr bwMode="auto">
          <a:xfrm>
            <a:off x="458788" y="227013"/>
            <a:ext cx="8229600" cy="914400"/>
          </a:xfrm>
          <a:prstGeom prst="rect">
            <a:avLst/>
          </a:prstGeom>
          <a:noFill/>
          <a:ln w="9525">
            <a:noFill/>
            <a:miter lim="800000"/>
            <a:headEnd/>
            <a:tailEnd/>
          </a:ln>
          <a:effectLst/>
        </p:spPr>
        <p:txBody>
          <a:bodyPr anchor="ctr"/>
          <a:lstStyle/>
          <a:p>
            <a:pPr algn="ctr"/>
            <a:r>
              <a:rPr lang="en-GB" sz="2800" i="1">
                <a:solidFill>
                  <a:schemeClr val="tx2"/>
                </a:solidFill>
                <a:effectLst>
                  <a:outerShdw blurRad="38100" dist="38100" dir="2700000" algn="tl">
                    <a:srgbClr val="000000"/>
                  </a:outerShdw>
                </a:effectLst>
              </a:rPr>
              <a:t>Future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1"/>
          <p:cNvSpPr>
            <a:spLocks noGrp="1"/>
          </p:cNvSpPr>
          <p:nvPr>
            <p:ph type="sldNum" sz="quarter" idx="10"/>
          </p:nvPr>
        </p:nvSpPr>
        <p:spPr/>
        <p:txBody>
          <a:bodyPr/>
          <a:lstStyle/>
          <a:p>
            <a:fld id="{99426A9C-E6D1-47F9-939A-3B9372DE0C24}" type="slidenum">
              <a:rPr lang="en-US"/>
              <a:pPr/>
              <a:t>4</a:t>
            </a:fld>
            <a:endParaRPr lang="en-US"/>
          </a:p>
        </p:txBody>
      </p:sp>
      <p:sp>
        <p:nvSpPr>
          <p:cNvPr id="2209794" name="Rectangle 2"/>
          <p:cNvSpPr>
            <a:spLocks noGrp="1" noChangeArrowheads="1"/>
          </p:cNvSpPr>
          <p:nvPr>
            <p:ph type="title" idx="4294967295"/>
          </p:nvPr>
        </p:nvSpPr>
        <p:spPr>
          <a:xfrm>
            <a:off x="385763" y="2667000"/>
            <a:ext cx="8453437" cy="1066800"/>
          </a:xfrm>
        </p:spPr>
        <p:txBody>
          <a:bodyPr/>
          <a:lstStyle/>
          <a:p>
            <a:r>
              <a:rPr lang="en-US"/>
              <a:t>Prospective Clinical Events Trials Examining the Effects of Statins in ESRD Patients </a:t>
            </a:r>
            <a:br>
              <a:rPr lang="en-US"/>
            </a:br>
            <a:r>
              <a:rPr lang="en-US"/>
              <a:t>(Transplant or Dialysis)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C824C550-6B8E-430B-8CD6-72A25B06FDB0}" type="slidenum">
              <a:rPr lang="en-US"/>
              <a:pPr/>
              <a:t>40</a:t>
            </a:fld>
            <a:endParaRPr lang="en-US"/>
          </a:p>
        </p:txBody>
      </p:sp>
      <p:sp>
        <p:nvSpPr>
          <p:cNvPr id="2089986" name="Rectangle 2"/>
          <p:cNvSpPr>
            <a:spLocks noChangeArrowheads="1"/>
          </p:cNvSpPr>
          <p:nvPr/>
        </p:nvSpPr>
        <p:spPr bwMode="auto">
          <a:xfrm>
            <a:off x="536575" y="361950"/>
            <a:ext cx="8378825" cy="541338"/>
          </a:xfrm>
          <a:prstGeom prst="rect">
            <a:avLst/>
          </a:prstGeom>
          <a:noFill/>
          <a:ln w="9525">
            <a:noFill/>
            <a:miter lim="800000"/>
            <a:headEnd/>
            <a:tailEnd/>
          </a:ln>
          <a:effectLst/>
        </p:spPr>
        <p:txBody>
          <a:bodyPr lIns="0" tIns="0" rIns="0" bIns="0" anchor="b"/>
          <a:lstStyle/>
          <a:p>
            <a:pPr algn="ctr">
              <a:lnSpc>
                <a:spcPct val="90000"/>
              </a:lnSpc>
            </a:pPr>
            <a:endParaRPr lang="en-US" altLang="ja-JP" sz="2800" i="1">
              <a:solidFill>
                <a:schemeClr val="tx2"/>
              </a:solidFill>
              <a:ea typeface="ＭＳ Ｐゴシック" pitchFamily="34" charset="-128"/>
            </a:endParaRPr>
          </a:p>
        </p:txBody>
      </p:sp>
      <p:sp>
        <p:nvSpPr>
          <p:cNvPr id="2089987" name="Rectangle 3"/>
          <p:cNvSpPr>
            <a:spLocks noGrp="1" noChangeArrowheads="1"/>
          </p:cNvSpPr>
          <p:nvPr>
            <p:ph type="title"/>
          </p:nvPr>
        </p:nvSpPr>
        <p:spPr>
          <a:xfrm>
            <a:off x="76200" y="76200"/>
            <a:ext cx="9067800" cy="990600"/>
          </a:xfrm>
        </p:spPr>
        <p:txBody>
          <a:bodyPr/>
          <a:lstStyle/>
          <a:p>
            <a:r>
              <a:rPr lang="en-US" altLang="ja-JP">
                <a:ea typeface="ＭＳ Ｐゴシック" pitchFamily="34" charset="-128"/>
              </a:rPr>
              <a:t>Nicotinic Acid</a:t>
            </a:r>
            <a:br>
              <a:rPr lang="en-US" altLang="ja-JP">
                <a:ea typeface="ＭＳ Ｐゴシック" pitchFamily="34" charset="-128"/>
              </a:rPr>
            </a:br>
            <a:r>
              <a:rPr lang="en-US" altLang="ja-JP">
                <a:ea typeface="ＭＳ Ｐゴシック" pitchFamily="34" charset="-128"/>
              </a:rPr>
              <a:t>Treatment of Dyslipidemia and Atherosclerosis</a:t>
            </a:r>
            <a:endParaRPr lang="ja-JP" altLang="en-US">
              <a:ea typeface="ＭＳ Ｐゴシック" pitchFamily="34" charset="-128"/>
            </a:endParaRPr>
          </a:p>
        </p:txBody>
      </p:sp>
      <p:sp>
        <p:nvSpPr>
          <p:cNvPr id="2089988" name="Rectangle 4"/>
          <p:cNvSpPr>
            <a:spLocks noGrp="1" noChangeArrowheads="1"/>
          </p:cNvSpPr>
          <p:nvPr>
            <p:ph type="body" idx="1"/>
          </p:nvPr>
        </p:nvSpPr>
        <p:spPr>
          <a:xfrm>
            <a:off x="458788" y="1524000"/>
            <a:ext cx="8229600" cy="4418013"/>
          </a:xfrm>
        </p:spPr>
        <p:txBody>
          <a:bodyPr/>
          <a:lstStyle/>
          <a:p>
            <a:r>
              <a:rPr lang="en-US" altLang="ja-JP" sz="2000">
                <a:ea typeface="ＭＳ Ｐゴシック" pitchFamily="34" charset="-128"/>
              </a:rPr>
              <a:t>First used as lipid-altering agent in 1955</a:t>
            </a:r>
          </a:p>
          <a:p>
            <a:pPr lvl="1"/>
            <a:r>
              <a:rPr lang="en-US" altLang="ja-JP" sz="2000">
                <a:ea typeface="ＭＳ Ｐゴシック" pitchFamily="34" charset="-128"/>
              </a:rPr>
              <a:t>Well understood safety profile</a:t>
            </a:r>
          </a:p>
          <a:p>
            <a:r>
              <a:rPr lang="en-US" altLang="ja-JP" sz="2000">
                <a:ea typeface="ＭＳ Ｐゴシック" pitchFamily="34" charset="-128"/>
              </a:rPr>
              <a:t>Broad spectrum of lipid effects*</a:t>
            </a:r>
          </a:p>
          <a:p>
            <a:pPr lvl="1"/>
            <a:r>
              <a:rPr lang="en-US" altLang="ja-JP" sz="2000">
                <a:ea typeface="ＭＳ Ｐゴシック" pitchFamily="34" charset="-128"/>
              </a:rPr>
              <a:t>↓LDL-C (15%–25%)</a:t>
            </a:r>
          </a:p>
          <a:p>
            <a:pPr lvl="1"/>
            <a:r>
              <a:rPr lang="en-US" altLang="ja-JP" sz="2000">
                <a:ea typeface="ＭＳ Ｐゴシック" pitchFamily="34" charset="-128"/>
              </a:rPr>
              <a:t>↑HDL-C (20%–35%)</a:t>
            </a:r>
          </a:p>
          <a:p>
            <a:pPr lvl="1"/>
            <a:r>
              <a:rPr lang="en-US" altLang="ja-JP" sz="2000">
                <a:ea typeface="ＭＳ Ｐゴシック" pitchFamily="34" charset="-128"/>
              </a:rPr>
              <a:t>↓TG (20%–40%)</a:t>
            </a:r>
          </a:p>
          <a:p>
            <a:pPr lvl="1"/>
            <a:r>
              <a:rPr lang="en-US" altLang="ja-JP" sz="2000">
                <a:ea typeface="ＭＳ Ｐゴシック" pitchFamily="34" charset="-128"/>
              </a:rPr>
              <a:t>↓Apo B, non-HDL-C, Lp(a)</a:t>
            </a:r>
          </a:p>
          <a:p>
            <a:r>
              <a:rPr lang="en-US" altLang="ja-JP" sz="2000">
                <a:ea typeface="ＭＳ Ｐゴシック" pitchFamily="34" charset="-128"/>
              </a:rPr>
              <a:t>Cardiovascular (CV) benefits  </a:t>
            </a:r>
          </a:p>
          <a:p>
            <a:pPr lvl="1"/>
            <a:r>
              <a:rPr lang="en-US" altLang="ja-JP" sz="2000">
                <a:ea typeface="ＭＳ Ｐゴシック" pitchFamily="34" charset="-128"/>
              </a:rPr>
              <a:t>↓ CV events (Coronary Drug Project)</a:t>
            </a:r>
          </a:p>
          <a:p>
            <a:pPr lvl="1"/>
            <a:r>
              <a:rPr lang="en-US" altLang="ja-JP" sz="2000">
                <a:ea typeface="ＭＳ Ｐゴシック" pitchFamily="34" charset="-128"/>
              </a:rPr>
              <a:t>↓ Plaque progression (angiographic and IMT studies)</a:t>
            </a:r>
          </a:p>
          <a:p>
            <a:r>
              <a:rPr lang="en-US" altLang="ja-JP" sz="2000">
                <a:ea typeface="ＭＳ Ｐゴシック" pitchFamily="34" charset="-128"/>
              </a:rPr>
              <a:t>Niacin added to a statin may address residual CV risk</a:t>
            </a:r>
            <a:endParaRPr lang="ja-JP" altLang="en-US" sz="2000">
              <a:ea typeface="ＭＳ Ｐゴシック"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3"/>
          <p:cNvSpPr>
            <a:spLocks noGrp="1"/>
          </p:cNvSpPr>
          <p:nvPr>
            <p:ph type="sldNum" sz="quarter" idx="10"/>
          </p:nvPr>
        </p:nvSpPr>
        <p:spPr/>
        <p:txBody>
          <a:bodyPr/>
          <a:lstStyle/>
          <a:p>
            <a:fld id="{6D932FC0-6356-4D36-9B59-359184BD2AEB}" type="slidenum">
              <a:rPr lang="en-US"/>
              <a:pPr/>
              <a:t>41</a:t>
            </a:fld>
            <a:endParaRPr lang="en-US"/>
          </a:p>
        </p:txBody>
      </p:sp>
      <p:sp>
        <p:nvSpPr>
          <p:cNvPr id="2092034" name="Rectangle 2"/>
          <p:cNvSpPr>
            <a:spLocks noGrp="1" noChangeArrowheads="1"/>
          </p:cNvSpPr>
          <p:nvPr>
            <p:ph type="title"/>
          </p:nvPr>
        </p:nvSpPr>
        <p:spPr>
          <a:xfrm>
            <a:off x="0" y="76200"/>
            <a:ext cx="9144000" cy="1066800"/>
          </a:xfrm>
        </p:spPr>
        <p:txBody>
          <a:bodyPr/>
          <a:lstStyle/>
          <a:p>
            <a:r>
              <a:rPr lang="en-US" altLang="ja-JP">
                <a:ea typeface="ＭＳ Ｐゴシック" pitchFamily="34" charset="-128"/>
              </a:rPr>
              <a:t>Niacin Raises HDL-C and Decreases LDL-C, TG, and Lp(a) in a Dose-Dependent Manner</a:t>
            </a:r>
          </a:p>
        </p:txBody>
      </p:sp>
      <p:graphicFrame>
        <p:nvGraphicFramePr>
          <p:cNvPr id="2092035" name="Object 4"/>
          <p:cNvGraphicFramePr>
            <a:graphicFrameLocks noChangeAspect="1"/>
          </p:cNvGraphicFramePr>
          <p:nvPr>
            <p:ph idx="1"/>
          </p:nvPr>
        </p:nvGraphicFramePr>
        <p:xfrm>
          <a:off x="661988" y="1881188"/>
          <a:ext cx="7861300" cy="2852737"/>
        </p:xfrm>
        <a:graphic>
          <a:graphicData uri="http://schemas.openxmlformats.org/presentationml/2006/ole">
            <p:oleObj spid="_x0000_s2092035" name="Chart" r:id="rId4" imgW="7857982" imgH="3324416" progId="MSGraph.Chart.8">
              <p:embed followColorScheme="full"/>
            </p:oleObj>
          </a:graphicData>
        </a:graphic>
      </p:graphicFrame>
      <p:sp>
        <p:nvSpPr>
          <p:cNvPr id="2092036" name="Rectangle 2"/>
          <p:cNvSpPr>
            <a:spLocks noChangeArrowheads="1"/>
          </p:cNvSpPr>
          <p:nvPr/>
        </p:nvSpPr>
        <p:spPr bwMode="auto">
          <a:xfrm>
            <a:off x="304800" y="4511675"/>
            <a:ext cx="8839200" cy="2041525"/>
          </a:xfrm>
          <a:prstGeom prst="rect">
            <a:avLst/>
          </a:prstGeom>
          <a:noFill/>
          <a:ln w="9525">
            <a:noFill/>
            <a:miter lim="800000"/>
            <a:headEnd/>
            <a:tailEnd/>
          </a:ln>
        </p:spPr>
        <p:txBody>
          <a:bodyPr/>
          <a:lstStyle/>
          <a:p>
            <a:pPr marL="342900" indent="-342900">
              <a:spcBef>
                <a:spcPct val="15000"/>
              </a:spcBef>
              <a:buClr>
                <a:schemeClr val="tx2"/>
              </a:buClr>
              <a:buFont typeface="Wingdings" pitchFamily="2" charset="2"/>
              <a:buChar char="Ø"/>
            </a:pPr>
            <a:r>
              <a:rPr lang="en-US" altLang="ja-JP" sz="1600" b="0">
                <a:solidFill>
                  <a:schemeClr val="tx1"/>
                </a:solidFill>
                <a:ea typeface="ＭＳ Ｐゴシック" pitchFamily="34" charset="-128"/>
              </a:rPr>
              <a:t>Lipid effects</a:t>
            </a:r>
          </a:p>
          <a:p>
            <a:pPr marL="800100" lvl="1" indent="-342900">
              <a:spcBef>
                <a:spcPct val="15000"/>
              </a:spcBef>
              <a:buClr>
                <a:schemeClr val="tx2"/>
              </a:buClr>
              <a:buFont typeface="Wingdings" pitchFamily="2" charset="2"/>
              <a:buChar char="§"/>
            </a:pPr>
            <a:r>
              <a:rPr lang="en-US" altLang="ja-JP" sz="1600" b="0">
                <a:solidFill>
                  <a:schemeClr val="tx1"/>
                </a:solidFill>
                <a:ea typeface="ＭＳ Ｐゴシック" pitchFamily="34" charset="-128"/>
              </a:rPr>
              <a:t>Most potent agent for ↑HDL: 20%+; nonlinear</a:t>
            </a:r>
          </a:p>
          <a:p>
            <a:pPr marL="800100" lvl="1" indent="-342900">
              <a:spcBef>
                <a:spcPct val="15000"/>
              </a:spcBef>
              <a:buClr>
                <a:schemeClr val="tx2"/>
              </a:buClr>
              <a:buFont typeface="Wingdings" pitchFamily="2" charset="2"/>
              <a:buChar char="§"/>
            </a:pPr>
            <a:r>
              <a:rPr lang="en-US" altLang="ja-JP" sz="1600" b="0">
                <a:solidFill>
                  <a:schemeClr val="tx1"/>
                </a:solidFill>
                <a:ea typeface="ＭＳ Ｐゴシック" pitchFamily="34" charset="-128"/>
              </a:rPr>
              <a:t>Favorable effects on LDL-particle density</a:t>
            </a:r>
          </a:p>
          <a:p>
            <a:pPr marL="800100" lvl="1" indent="-342900">
              <a:spcBef>
                <a:spcPct val="15000"/>
              </a:spcBef>
              <a:buClr>
                <a:schemeClr val="tx2"/>
              </a:buClr>
              <a:buFont typeface="Wingdings" pitchFamily="2" charset="2"/>
              <a:buChar char="§"/>
            </a:pPr>
            <a:r>
              <a:rPr lang="en-US" altLang="ja-JP" sz="1600" b="0">
                <a:solidFill>
                  <a:schemeClr val="tx1"/>
                </a:solidFill>
                <a:ea typeface="ＭＳ Ｐゴシック" pitchFamily="34" charset="-128"/>
              </a:rPr>
              <a:t>↓LDL (linear), TG, and Lp(a)</a:t>
            </a:r>
          </a:p>
          <a:p>
            <a:pPr marL="342900" indent="-342900">
              <a:spcBef>
                <a:spcPct val="15000"/>
              </a:spcBef>
              <a:buClr>
                <a:schemeClr val="tx2"/>
              </a:buClr>
              <a:buFont typeface="Wingdings" pitchFamily="2" charset="2"/>
              <a:buChar char="Ø"/>
            </a:pPr>
            <a:r>
              <a:rPr lang="en-US" altLang="ja-JP" sz="1600" b="0">
                <a:solidFill>
                  <a:schemeClr val="tx1"/>
                </a:solidFill>
                <a:ea typeface="ＭＳ Ｐゴシック" pitchFamily="34" charset="-128"/>
              </a:rPr>
              <a:t>Tolerability with concomitant statin therapy</a:t>
            </a:r>
          </a:p>
          <a:p>
            <a:pPr marL="800100" lvl="1" indent="-342900">
              <a:spcBef>
                <a:spcPct val="15000"/>
              </a:spcBef>
              <a:buClr>
                <a:schemeClr val="tx2"/>
              </a:buClr>
              <a:buFont typeface="Wingdings" pitchFamily="2" charset="2"/>
              <a:buChar char="§"/>
            </a:pPr>
            <a:r>
              <a:rPr lang="en-US" altLang="ja-JP" sz="1600" b="0">
                <a:solidFill>
                  <a:schemeClr val="tx1"/>
                </a:solidFill>
                <a:ea typeface="ＭＳ Ｐゴシック" pitchFamily="34" charset="-128"/>
              </a:rPr>
              <a:t>No change in rate of liver adverse effects or myositis vs statin monotherapy</a:t>
            </a:r>
          </a:p>
        </p:txBody>
      </p:sp>
      <p:sp>
        <p:nvSpPr>
          <p:cNvPr id="2092037" name="Text Box 5"/>
          <p:cNvSpPr txBox="1">
            <a:spLocks noChangeArrowheads="1"/>
          </p:cNvSpPr>
          <p:nvPr/>
        </p:nvSpPr>
        <p:spPr bwMode="auto">
          <a:xfrm>
            <a:off x="7848600" y="1614488"/>
            <a:ext cx="1295400" cy="457200"/>
          </a:xfrm>
          <a:prstGeom prst="rect">
            <a:avLst/>
          </a:prstGeom>
          <a:noFill/>
          <a:ln w="9525">
            <a:noFill/>
            <a:miter lim="800000"/>
            <a:headEnd/>
            <a:tailEnd/>
          </a:ln>
        </p:spPr>
        <p:txBody>
          <a:bodyPr>
            <a:spAutoFit/>
          </a:bodyPr>
          <a:lstStyle/>
          <a:p>
            <a:pPr eaLnBrk="1" hangingPunct="1">
              <a:spcBef>
                <a:spcPct val="50000"/>
              </a:spcBef>
            </a:pPr>
            <a:r>
              <a:rPr lang="en-US" altLang="ja-JP" sz="2400">
                <a:solidFill>
                  <a:srgbClr val="FF0066"/>
                </a:solidFill>
                <a:ea typeface="ＭＳ Ｐゴシック" pitchFamily="34" charset="-128"/>
                <a:cs typeface="Arial" pitchFamily="34" charset="0"/>
              </a:rPr>
              <a:t>HDL</a:t>
            </a:r>
          </a:p>
        </p:txBody>
      </p:sp>
      <p:sp>
        <p:nvSpPr>
          <p:cNvPr id="2092038" name="Text Box 6"/>
          <p:cNvSpPr txBox="1">
            <a:spLocks noChangeArrowheads="1"/>
          </p:cNvSpPr>
          <p:nvPr/>
        </p:nvSpPr>
        <p:spPr bwMode="auto">
          <a:xfrm>
            <a:off x="7848600" y="2986088"/>
            <a:ext cx="1295400" cy="457200"/>
          </a:xfrm>
          <a:prstGeom prst="rect">
            <a:avLst/>
          </a:prstGeom>
          <a:noFill/>
          <a:ln w="9525">
            <a:noFill/>
            <a:miter lim="800000"/>
            <a:headEnd/>
            <a:tailEnd/>
          </a:ln>
        </p:spPr>
        <p:txBody>
          <a:bodyPr>
            <a:spAutoFit/>
          </a:bodyPr>
          <a:lstStyle/>
          <a:p>
            <a:pPr eaLnBrk="1" hangingPunct="1">
              <a:spcBef>
                <a:spcPct val="50000"/>
              </a:spcBef>
            </a:pPr>
            <a:r>
              <a:rPr lang="en-US" altLang="ja-JP" sz="2400">
                <a:solidFill>
                  <a:srgbClr val="FF9900"/>
                </a:solidFill>
                <a:ea typeface="ＭＳ Ｐゴシック" pitchFamily="34" charset="-128"/>
                <a:cs typeface="Arial" pitchFamily="34" charset="0"/>
              </a:rPr>
              <a:t>LDL</a:t>
            </a:r>
          </a:p>
        </p:txBody>
      </p:sp>
      <p:sp>
        <p:nvSpPr>
          <p:cNvPr id="2092039" name="Text Box 7"/>
          <p:cNvSpPr txBox="1">
            <a:spLocks noChangeArrowheads="1"/>
          </p:cNvSpPr>
          <p:nvPr/>
        </p:nvSpPr>
        <p:spPr bwMode="auto">
          <a:xfrm>
            <a:off x="7848600" y="3671888"/>
            <a:ext cx="1295400" cy="457200"/>
          </a:xfrm>
          <a:prstGeom prst="rect">
            <a:avLst/>
          </a:prstGeom>
          <a:noFill/>
          <a:ln w="9525">
            <a:noFill/>
            <a:miter lim="800000"/>
            <a:headEnd/>
            <a:tailEnd/>
          </a:ln>
        </p:spPr>
        <p:txBody>
          <a:bodyPr>
            <a:spAutoFit/>
          </a:bodyPr>
          <a:lstStyle/>
          <a:p>
            <a:pPr eaLnBrk="1" hangingPunct="1">
              <a:spcBef>
                <a:spcPct val="50000"/>
              </a:spcBef>
            </a:pPr>
            <a:r>
              <a:rPr lang="en-US" altLang="ja-JP" sz="2400">
                <a:solidFill>
                  <a:srgbClr val="00CCFF"/>
                </a:solidFill>
                <a:ea typeface="ＭＳ Ｐゴシック" pitchFamily="34" charset="-128"/>
                <a:cs typeface="Arial" pitchFamily="34" charset="0"/>
              </a:rPr>
              <a:t>TG</a:t>
            </a:r>
          </a:p>
        </p:txBody>
      </p:sp>
      <p:sp>
        <p:nvSpPr>
          <p:cNvPr id="2092040" name="Text Box 8"/>
          <p:cNvSpPr txBox="1">
            <a:spLocks noChangeArrowheads="1"/>
          </p:cNvSpPr>
          <p:nvPr/>
        </p:nvSpPr>
        <p:spPr bwMode="auto">
          <a:xfrm>
            <a:off x="7848600" y="3290888"/>
            <a:ext cx="1295400" cy="457200"/>
          </a:xfrm>
          <a:prstGeom prst="rect">
            <a:avLst/>
          </a:prstGeom>
          <a:noFill/>
          <a:ln w="9525">
            <a:noFill/>
            <a:miter lim="800000"/>
            <a:headEnd/>
            <a:tailEnd/>
          </a:ln>
        </p:spPr>
        <p:txBody>
          <a:bodyPr>
            <a:spAutoFit/>
          </a:bodyPr>
          <a:lstStyle/>
          <a:p>
            <a:pPr eaLnBrk="1" hangingPunct="1">
              <a:spcBef>
                <a:spcPct val="50000"/>
              </a:spcBef>
            </a:pPr>
            <a:r>
              <a:rPr lang="en-US" altLang="ja-JP" sz="2400">
                <a:solidFill>
                  <a:schemeClr val="folHlink"/>
                </a:solidFill>
                <a:ea typeface="ＭＳ Ｐゴシック" pitchFamily="34" charset="-128"/>
                <a:cs typeface="Arial" pitchFamily="34" charset="0"/>
              </a:rPr>
              <a:t>Lp(a)</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3"/>
          <p:cNvSpPr>
            <a:spLocks noGrp="1"/>
          </p:cNvSpPr>
          <p:nvPr>
            <p:ph type="sldNum" sz="quarter" idx="10"/>
          </p:nvPr>
        </p:nvSpPr>
        <p:spPr/>
        <p:txBody>
          <a:bodyPr/>
          <a:lstStyle/>
          <a:p>
            <a:fld id="{5509BEBA-E346-4285-BDCC-29CED3A196E7}" type="slidenum">
              <a:rPr lang="en-US"/>
              <a:pPr/>
              <a:t>42</a:t>
            </a:fld>
            <a:endParaRPr lang="en-US"/>
          </a:p>
        </p:txBody>
      </p:sp>
      <p:sp>
        <p:nvSpPr>
          <p:cNvPr id="2096130" name="Rectangle 2"/>
          <p:cNvSpPr>
            <a:spLocks noGrp="1" noChangeArrowheads="1"/>
          </p:cNvSpPr>
          <p:nvPr>
            <p:ph type="title"/>
          </p:nvPr>
        </p:nvSpPr>
        <p:spPr>
          <a:xfrm>
            <a:off x="0" y="152400"/>
            <a:ext cx="9144000" cy="914400"/>
          </a:xfrm>
        </p:spPr>
        <p:txBody>
          <a:bodyPr/>
          <a:lstStyle/>
          <a:p>
            <a:r>
              <a:rPr lang="en-US" altLang="ja-JP">
                <a:ea typeface="ＭＳ Ｐゴシック" pitchFamily="34" charset="-128"/>
              </a:rPr>
              <a:t>Effectiveness of 2 g vs 1 g</a:t>
            </a:r>
            <a:br>
              <a:rPr lang="en-US" altLang="ja-JP">
                <a:ea typeface="ＭＳ Ｐゴシック" pitchFamily="34" charset="-128"/>
              </a:rPr>
            </a:br>
            <a:r>
              <a:rPr lang="en-US" altLang="ja-JP">
                <a:ea typeface="ＭＳ Ｐゴシック" pitchFamily="34" charset="-128"/>
              </a:rPr>
              <a:t>of ER Niacin</a:t>
            </a:r>
          </a:p>
        </p:txBody>
      </p:sp>
      <p:sp>
        <p:nvSpPr>
          <p:cNvPr id="2096131" name="Rectangle 3"/>
          <p:cNvSpPr>
            <a:spLocks noGrp="1" noChangeArrowheads="1"/>
          </p:cNvSpPr>
          <p:nvPr>
            <p:ph type="body" idx="1"/>
          </p:nvPr>
        </p:nvSpPr>
        <p:spPr/>
        <p:txBody>
          <a:bodyPr/>
          <a:lstStyle/>
          <a:p>
            <a:endParaRPr lang="en-US" altLang="ja-JP">
              <a:ea typeface="ＭＳ Ｐゴシック" pitchFamily="34" charset="-128"/>
            </a:endParaRPr>
          </a:p>
          <a:p>
            <a:endParaRPr lang="en-US" altLang="ja-JP">
              <a:ea typeface="ＭＳ Ｐゴシック" pitchFamily="34" charset="-128"/>
            </a:endParaRPr>
          </a:p>
          <a:p>
            <a:endParaRPr lang="en-US" altLang="ja-JP">
              <a:ea typeface="ＭＳ Ｐゴシック" pitchFamily="34" charset="-128"/>
            </a:endParaRPr>
          </a:p>
          <a:p>
            <a:endParaRPr lang="en-US" altLang="ja-JP">
              <a:ea typeface="ＭＳ Ｐゴシック" pitchFamily="34" charset="-128"/>
            </a:endParaRPr>
          </a:p>
          <a:p>
            <a:r>
              <a:rPr lang="en-US" altLang="ja-JP">
                <a:ea typeface="ＭＳ Ｐゴシック" pitchFamily="34" charset="-128"/>
              </a:rPr>
              <a:t>Lipid-modifying efficacy generally seen with at least 1 g/day</a:t>
            </a:r>
          </a:p>
          <a:p>
            <a:r>
              <a:rPr lang="en-US" altLang="ja-JP">
                <a:ea typeface="ＭＳ Ｐゴシック" pitchFamily="34" charset="-128"/>
              </a:rPr>
              <a:t>Use of 2 g versus 1 g provides:</a:t>
            </a:r>
          </a:p>
          <a:p>
            <a:pPr lvl="1"/>
            <a:r>
              <a:rPr lang="en-US" altLang="ja-JP">
                <a:ea typeface="ＭＳ Ｐゴシック" pitchFamily="34" charset="-128"/>
              </a:rPr>
              <a:t> About twice the LDL-C reduction</a:t>
            </a:r>
          </a:p>
          <a:p>
            <a:pPr lvl="1"/>
            <a:r>
              <a:rPr lang="en-US" altLang="ja-JP">
                <a:ea typeface="ＭＳ Ｐゴシック" pitchFamily="34" charset="-128"/>
              </a:rPr>
              <a:t> About twice the HDL-C elevation</a:t>
            </a:r>
          </a:p>
          <a:p>
            <a:pPr lvl="1"/>
            <a:r>
              <a:rPr lang="en-US" altLang="ja-JP">
                <a:ea typeface="ＭＳ Ｐゴシック" pitchFamily="34" charset="-128"/>
              </a:rPr>
              <a:t> Several times the reduction of TG</a:t>
            </a:r>
          </a:p>
        </p:txBody>
      </p:sp>
      <p:graphicFrame>
        <p:nvGraphicFramePr>
          <p:cNvPr id="2096132" name="Group 4"/>
          <p:cNvGraphicFramePr>
            <a:graphicFrameLocks noGrp="1"/>
          </p:cNvGraphicFramePr>
          <p:nvPr>
            <p:ph sz="half" idx="4294967295"/>
          </p:nvPr>
        </p:nvGraphicFramePr>
        <p:xfrm>
          <a:off x="1068388" y="2214563"/>
          <a:ext cx="7010400" cy="1795464"/>
        </p:xfrm>
        <a:graphic>
          <a:graphicData uri="http://schemas.openxmlformats.org/drawingml/2006/table">
            <a:tbl>
              <a:tblPr/>
              <a:tblGrid>
                <a:gridCol w="1752600"/>
                <a:gridCol w="1752600"/>
                <a:gridCol w="1752600"/>
                <a:gridCol w="1752600"/>
              </a:tblGrid>
              <a:tr h="598488">
                <a:tc>
                  <a:txBody>
                    <a:bodyPr/>
                    <a:lstStyle/>
                    <a:p>
                      <a:pPr marL="342900" marR="0" lvl="0" indent="-342900" algn="l" defTabSz="914400" rtl="0" eaLnBrk="0" fontAlgn="base" latinLnBrk="0" hangingPunct="0">
                        <a:lnSpc>
                          <a:spcPct val="95000"/>
                        </a:lnSpc>
                        <a:spcBef>
                          <a:spcPct val="75000"/>
                        </a:spcBef>
                        <a:spcAft>
                          <a:spcPct val="0"/>
                        </a:spcAft>
                        <a:buClr>
                          <a:schemeClr val="tx2"/>
                        </a:buClr>
                        <a:buSzTx/>
                        <a:buFont typeface="Wingdings" pitchFamily="2" charset="2"/>
                        <a:buNone/>
                        <a:tabLst/>
                      </a:pPr>
                      <a:endParaRPr kumimoji="0" lang="nl-NL" sz="2000" b="1" i="0" u="none" strike="noStrike" cap="none" normalizeH="0" baseline="0" smtClean="0">
                        <a:ln>
                          <a:noFill/>
                        </a:ln>
                        <a:solidFill>
                          <a:schemeClr val="bg1"/>
                        </a:solidFill>
                        <a:effectLst/>
                        <a:latin typeface="Arial" pitchFamily="34" charset="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LDL-C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HDL-C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rgbClr val="DC9930"/>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TG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8488">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 g/day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8488">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 g/day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0" fontAlgn="base" latinLnBrk="0" hangingPunct="0">
                        <a:lnSpc>
                          <a:spcPct val="95000"/>
                        </a:lnSpc>
                        <a:spcBef>
                          <a:spcPct val="75000"/>
                        </a:spcBef>
                        <a:spcAft>
                          <a:spcPct val="0"/>
                        </a:spcAft>
                        <a:buClr>
                          <a:schemeClr val="tx2"/>
                        </a:buClr>
                        <a:buSzTx/>
                        <a:buFont typeface="Wingdings" pitchFamily="2" charset="2"/>
                        <a:buNone/>
                        <a:tabLst/>
                      </a:pPr>
                      <a:r>
                        <a:rPr kumimoji="0" lang="en-US" altLang="ja-JP" sz="2000" b="1" i="0" u="none" strike="noStrike" cap="none" normalizeH="0" baseline="0" smtClean="0">
                          <a:ln>
                            <a:noFill/>
                          </a:ln>
                          <a:solidFill>
                            <a:schemeClr val="bg1"/>
                          </a:solidFill>
                          <a:effectLst/>
                          <a:latin typeface="Arial" pitchFamily="34" charset="0"/>
                          <a:ea typeface="ＭＳ Ｐゴシック" pitchFamily="34" charset="-128"/>
                          <a:cs typeface="Arial" pitchFamily="34"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2096154" name="Rectangle 26"/>
          <p:cNvSpPr>
            <a:spLocks noChangeArrowheads="1"/>
          </p:cNvSpPr>
          <p:nvPr/>
        </p:nvSpPr>
        <p:spPr bwMode="auto">
          <a:xfrm>
            <a:off x="0" y="6635750"/>
            <a:ext cx="7467600" cy="222250"/>
          </a:xfrm>
          <a:prstGeom prst="rect">
            <a:avLst/>
          </a:prstGeom>
          <a:noFill/>
          <a:ln w="9525">
            <a:noFill/>
            <a:miter lim="800000"/>
            <a:headEnd/>
            <a:tailEnd/>
          </a:ln>
          <a:effectLst/>
        </p:spPr>
        <p:txBody>
          <a:bodyPr anchor="b">
            <a:spAutoFit/>
          </a:bodyPr>
          <a:lstStyle/>
          <a:p>
            <a:pPr eaLnBrk="1" hangingPunct="1">
              <a:lnSpc>
                <a:spcPct val="85000"/>
              </a:lnSpc>
              <a:spcBef>
                <a:spcPct val="25000"/>
              </a:spcBef>
            </a:pPr>
            <a:r>
              <a:rPr lang="en-US" altLang="ja-JP" sz="1000" b="0">
                <a:solidFill>
                  <a:schemeClr val="bg1"/>
                </a:solidFill>
                <a:ea typeface="Times New Roman" pitchFamily="18" charset="0"/>
                <a:cs typeface="Angsana New" pitchFamily="18" charset="-34"/>
              </a:rPr>
              <a:t>NIASPAN™ US Prescribing information. </a:t>
            </a:r>
          </a:p>
        </p:txBody>
      </p:sp>
      <p:sp>
        <p:nvSpPr>
          <p:cNvPr id="2096155" name="Rectangle 22"/>
          <p:cNvSpPr>
            <a:spLocks noChangeArrowheads="1"/>
          </p:cNvSpPr>
          <p:nvPr/>
        </p:nvSpPr>
        <p:spPr bwMode="auto">
          <a:xfrm>
            <a:off x="1066800" y="1598613"/>
            <a:ext cx="7010400" cy="382587"/>
          </a:xfrm>
          <a:prstGeom prst="rect">
            <a:avLst/>
          </a:prstGeom>
          <a:noFill/>
          <a:ln w="9525">
            <a:noFill/>
            <a:miter lim="800000"/>
            <a:headEnd/>
            <a:tailEnd/>
          </a:ln>
        </p:spPr>
        <p:txBody>
          <a:bodyPr/>
          <a:lstStyle/>
          <a:p>
            <a:pPr marL="236538" indent="-236538" algn="ctr">
              <a:lnSpc>
                <a:spcPct val="95000"/>
              </a:lnSpc>
              <a:spcBef>
                <a:spcPct val="25000"/>
              </a:spcBef>
              <a:buClr>
                <a:schemeClr val="tx2"/>
              </a:buClr>
              <a:buFont typeface="Wingdings" pitchFamily="2" charset="2"/>
              <a:buNone/>
            </a:pPr>
            <a:r>
              <a:rPr lang="en-US" altLang="ja-JP" sz="2200" b="0" u="sng">
                <a:solidFill>
                  <a:schemeClr val="tx1"/>
                </a:solidFill>
                <a:ea typeface="ＭＳ Ｐゴシック" pitchFamily="34" charset="-128"/>
              </a:rPr>
              <a:t>Mean % change from baseline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jdelijke aanduiding voor dianummer 3"/>
          <p:cNvSpPr>
            <a:spLocks noGrp="1"/>
          </p:cNvSpPr>
          <p:nvPr>
            <p:ph type="sldNum" sz="quarter" idx="10"/>
          </p:nvPr>
        </p:nvSpPr>
        <p:spPr/>
        <p:txBody>
          <a:bodyPr/>
          <a:lstStyle/>
          <a:p>
            <a:fld id="{4CF6FB73-1155-4AF8-9588-07EA533CEFDA}" type="slidenum">
              <a:rPr lang="en-US"/>
              <a:pPr/>
              <a:t>43</a:t>
            </a:fld>
            <a:endParaRPr lang="en-US"/>
          </a:p>
        </p:txBody>
      </p:sp>
      <p:sp>
        <p:nvSpPr>
          <p:cNvPr id="2094082" name="Rectangle 2"/>
          <p:cNvSpPr>
            <a:spLocks noGrp="1" noChangeArrowheads="1"/>
          </p:cNvSpPr>
          <p:nvPr>
            <p:ph type="title"/>
          </p:nvPr>
        </p:nvSpPr>
        <p:spPr/>
        <p:txBody>
          <a:bodyPr/>
          <a:lstStyle/>
          <a:p>
            <a:r>
              <a:rPr lang="en-US" altLang="ja-JP">
                <a:ea typeface="ＭＳ Ｐゴシック" pitchFamily="34" charset="-128"/>
              </a:rPr>
              <a:t>Most Patients on ER Niacin Therapy</a:t>
            </a:r>
            <a:br>
              <a:rPr lang="en-US" altLang="ja-JP">
                <a:ea typeface="ＭＳ Ｐゴシック" pitchFamily="34" charset="-128"/>
              </a:rPr>
            </a:br>
            <a:r>
              <a:rPr lang="en-US" altLang="ja-JP">
                <a:ea typeface="ＭＳ Ｐゴシック" pitchFamily="34" charset="-128"/>
              </a:rPr>
              <a:t>Do Not Reach a 2-g Dose</a:t>
            </a:r>
          </a:p>
        </p:txBody>
      </p:sp>
      <p:grpSp>
        <p:nvGrpSpPr>
          <p:cNvPr id="2094083" name="Group 3"/>
          <p:cNvGrpSpPr>
            <a:grpSpLocks/>
          </p:cNvGrpSpPr>
          <p:nvPr/>
        </p:nvGrpSpPr>
        <p:grpSpPr bwMode="auto">
          <a:xfrm>
            <a:off x="1228725" y="1757363"/>
            <a:ext cx="5310188" cy="4124325"/>
            <a:chOff x="678" y="1011"/>
            <a:chExt cx="3345" cy="2598"/>
          </a:xfrm>
        </p:grpSpPr>
        <p:sp>
          <p:nvSpPr>
            <p:cNvPr id="2094084" name="Rectangle 4"/>
            <p:cNvSpPr>
              <a:spLocks noChangeArrowheads="1"/>
            </p:cNvSpPr>
            <p:nvPr/>
          </p:nvSpPr>
          <p:spPr bwMode="auto">
            <a:xfrm>
              <a:off x="1148" y="1093"/>
              <a:ext cx="2874" cy="2148"/>
            </a:xfrm>
            <a:prstGeom prst="rect">
              <a:avLst/>
            </a:prstGeom>
            <a:noFill/>
            <a:ln w="9525">
              <a:noFill/>
              <a:miter lim="800000"/>
              <a:headEnd/>
              <a:tailEnd/>
            </a:ln>
          </p:spPr>
          <p:txBody>
            <a:bodyPr/>
            <a:lstStyle/>
            <a:p>
              <a:endParaRPr lang="nl-NL"/>
            </a:p>
          </p:txBody>
        </p:sp>
        <p:sp>
          <p:nvSpPr>
            <p:cNvPr id="2094085" name="Line 5"/>
            <p:cNvSpPr>
              <a:spLocks noChangeShapeType="1"/>
            </p:cNvSpPr>
            <p:nvPr/>
          </p:nvSpPr>
          <p:spPr bwMode="auto">
            <a:xfrm>
              <a:off x="1148" y="2814"/>
              <a:ext cx="2874" cy="1"/>
            </a:xfrm>
            <a:prstGeom prst="line">
              <a:avLst/>
            </a:prstGeom>
            <a:noFill/>
            <a:ln w="9525">
              <a:solidFill>
                <a:srgbClr val="FFFFFF"/>
              </a:solidFill>
              <a:round/>
              <a:headEnd/>
              <a:tailEnd/>
            </a:ln>
          </p:spPr>
          <p:txBody>
            <a:bodyPr/>
            <a:lstStyle/>
            <a:p>
              <a:endParaRPr lang="nl-NL"/>
            </a:p>
          </p:txBody>
        </p:sp>
        <p:sp>
          <p:nvSpPr>
            <p:cNvPr id="2094086" name="Line 6"/>
            <p:cNvSpPr>
              <a:spLocks noChangeShapeType="1"/>
            </p:cNvSpPr>
            <p:nvPr/>
          </p:nvSpPr>
          <p:spPr bwMode="auto">
            <a:xfrm>
              <a:off x="1148" y="2380"/>
              <a:ext cx="2874" cy="1"/>
            </a:xfrm>
            <a:prstGeom prst="line">
              <a:avLst/>
            </a:prstGeom>
            <a:noFill/>
            <a:ln w="9525">
              <a:solidFill>
                <a:srgbClr val="FFFFFF"/>
              </a:solidFill>
              <a:round/>
              <a:headEnd/>
              <a:tailEnd/>
            </a:ln>
          </p:spPr>
          <p:txBody>
            <a:bodyPr/>
            <a:lstStyle/>
            <a:p>
              <a:endParaRPr lang="nl-NL"/>
            </a:p>
          </p:txBody>
        </p:sp>
        <p:sp>
          <p:nvSpPr>
            <p:cNvPr id="2094087" name="Line 7"/>
            <p:cNvSpPr>
              <a:spLocks noChangeShapeType="1"/>
            </p:cNvSpPr>
            <p:nvPr/>
          </p:nvSpPr>
          <p:spPr bwMode="auto">
            <a:xfrm>
              <a:off x="1148" y="1953"/>
              <a:ext cx="2874" cy="1"/>
            </a:xfrm>
            <a:prstGeom prst="line">
              <a:avLst/>
            </a:prstGeom>
            <a:noFill/>
            <a:ln w="9525">
              <a:solidFill>
                <a:srgbClr val="FFFFFF"/>
              </a:solidFill>
              <a:round/>
              <a:headEnd/>
              <a:tailEnd/>
            </a:ln>
          </p:spPr>
          <p:txBody>
            <a:bodyPr/>
            <a:lstStyle/>
            <a:p>
              <a:endParaRPr lang="nl-NL"/>
            </a:p>
          </p:txBody>
        </p:sp>
        <p:sp>
          <p:nvSpPr>
            <p:cNvPr id="2094088" name="Line 8"/>
            <p:cNvSpPr>
              <a:spLocks noChangeShapeType="1"/>
            </p:cNvSpPr>
            <p:nvPr/>
          </p:nvSpPr>
          <p:spPr bwMode="auto">
            <a:xfrm>
              <a:off x="1148" y="1520"/>
              <a:ext cx="2874" cy="1"/>
            </a:xfrm>
            <a:prstGeom prst="line">
              <a:avLst/>
            </a:prstGeom>
            <a:noFill/>
            <a:ln w="9525">
              <a:solidFill>
                <a:srgbClr val="FFFFFF"/>
              </a:solidFill>
              <a:round/>
              <a:headEnd/>
              <a:tailEnd/>
            </a:ln>
          </p:spPr>
          <p:txBody>
            <a:bodyPr/>
            <a:lstStyle/>
            <a:p>
              <a:endParaRPr lang="nl-NL"/>
            </a:p>
          </p:txBody>
        </p:sp>
        <p:sp>
          <p:nvSpPr>
            <p:cNvPr id="2094089" name="Line 9"/>
            <p:cNvSpPr>
              <a:spLocks noChangeShapeType="1"/>
            </p:cNvSpPr>
            <p:nvPr/>
          </p:nvSpPr>
          <p:spPr bwMode="auto">
            <a:xfrm>
              <a:off x="1148" y="1093"/>
              <a:ext cx="2874" cy="1"/>
            </a:xfrm>
            <a:prstGeom prst="line">
              <a:avLst/>
            </a:prstGeom>
            <a:noFill/>
            <a:ln w="9525">
              <a:solidFill>
                <a:srgbClr val="FFFFFF"/>
              </a:solidFill>
              <a:round/>
              <a:headEnd/>
              <a:tailEnd/>
            </a:ln>
          </p:spPr>
          <p:txBody>
            <a:bodyPr/>
            <a:lstStyle/>
            <a:p>
              <a:endParaRPr lang="nl-NL"/>
            </a:p>
          </p:txBody>
        </p:sp>
        <p:sp>
          <p:nvSpPr>
            <p:cNvPr id="2094090" name="Rectangle 10"/>
            <p:cNvSpPr>
              <a:spLocks noChangeArrowheads="1"/>
            </p:cNvSpPr>
            <p:nvPr/>
          </p:nvSpPr>
          <p:spPr bwMode="auto">
            <a:xfrm>
              <a:off x="1148" y="1093"/>
              <a:ext cx="2874" cy="2148"/>
            </a:xfrm>
            <a:prstGeom prst="rect">
              <a:avLst/>
            </a:prstGeom>
            <a:noFill/>
            <a:ln w="9525">
              <a:solidFill>
                <a:srgbClr val="FFFFFF"/>
              </a:solidFill>
              <a:miter lim="800000"/>
              <a:headEnd/>
              <a:tailEnd/>
            </a:ln>
          </p:spPr>
          <p:txBody>
            <a:bodyPr/>
            <a:lstStyle/>
            <a:p>
              <a:endParaRPr lang="nl-NL"/>
            </a:p>
          </p:txBody>
        </p:sp>
        <p:sp>
          <p:nvSpPr>
            <p:cNvPr id="2094091" name="Rectangle 11"/>
            <p:cNvSpPr>
              <a:spLocks noChangeArrowheads="1"/>
            </p:cNvSpPr>
            <p:nvPr/>
          </p:nvSpPr>
          <p:spPr bwMode="auto">
            <a:xfrm>
              <a:off x="1320" y="1860"/>
              <a:ext cx="230" cy="1381"/>
            </a:xfrm>
            <a:prstGeom prst="rect">
              <a:avLst/>
            </a:prstGeom>
            <a:solidFill>
              <a:srgbClr val="CCCCFF"/>
            </a:solidFill>
            <a:ln w="9525">
              <a:noFill/>
              <a:miter lim="800000"/>
              <a:headEnd/>
              <a:tailEnd/>
            </a:ln>
          </p:spPr>
          <p:txBody>
            <a:bodyPr/>
            <a:lstStyle/>
            <a:p>
              <a:endParaRPr lang="nl-NL"/>
            </a:p>
          </p:txBody>
        </p:sp>
        <p:sp>
          <p:nvSpPr>
            <p:cNvPr id="2094092" name="Rectangle 12"/>
            <p:cNvSpPr>
              <a:spLocks noChangeArrowheads="1"/>
            </p:cNvSpPr>
            <p:nvPr/>
          </p:nvSpPr>
          <p:spPr bwMode="auto">
            <a:xfrm>
              <a:off x="1892" y="2059"/>
              <a:ext cx="236" cy="1182"/>
            </a:xfrm>
            <a:prstGeom prst="rect">
              <a:avLst/>
            </a:prstGeom>
            <a:solidFill>
              <a:srgbClr val="CCCCFF"/>
            </a:solidFill>
            <a:ln w="9525">
              <a:noFill/>
              <a:miter lim="800000"/>
              <a:headEnd/>
              <a:tailEnd/>
            </a:ln>
          </p:spPr>
          <p:txBody>
            <a:bodyPr/>
            <a:lstStyle/>
            <a:p>
              <a:endParaRPr lang="nl-NL"/>
            </a:p>
          </p:txBody>
        </p:sp>
        <p:sp>
          <p:nvSpPr>
            <p:cNvPr id="2094093" name="Rectangle 13"/>
            <p:cNvSpPr>
              <a:spLocks noChangeArrowheads="1"/>
            </p:cNvSpPr>
            <p:nvPr/>
          </p:nvSpPr>
          <p:spPr bwMode="auto">
            <a:xfrm>
              <a:off x="2470" y="2158"/>
              <a:ext cx="230" cy="1083"/>
            </a:xfrm>
            <a:prstGeom prst="rect">
              <a:avLst/>
            </a:prstGeom>
            <a:solidFill>
              <a:srgbClr val="00FFFF"/>
            </a:solidFill>
            <a:ln w="9525">
              <a:noFill/>
              <a:miter lim="800000"/>
              <a:headEnd/>
              <a:tailEnd/>
            </a:ln>
          </p:spPr>
          <p:txBody>
            <a:bodyPr/>
            <a:lstStyle/>
            <a:p>
              <a:endParaRPr lang="nl-NL"/>
            </a:p>
          </p:txBody>
        </p:sp>
        <p:sp>
          <p:nvSpPr>
            <p:cNvPr id="2094094" name="Rectangle 14"/>
            <p:cNvSpPr>
              <a:spLocks noChangeArrowheads="1"/>
            </p:cNvSpPr>
            <p:nvPr/>
          </p:nvSpPr>
          <p:spPr bwMode="auto">
            <a:xfrm>
              <a:off x="3042" y="2404"/>
              <a:ext cx="236" cy="837"/>
            </a:xfrm>
            <a:prstGeom prst="rect">
              <a:avLst/>
            </a:prstGeom>
            <a:solidFill>
              <a:srgbClr val="00FFFF"/>
            </a:solidFill>
            <a:ln w="9525">
              <a:noFill/>
              <a:miter lim="800000"/>
              <a:headEnd/>
              <a:tailEnd/>
            </a:ln>
          </p:spPr>
          <p:txBody>
            <a:bodyPr/>
            <a:lstStyle/>
            <a:p>
              <a:endParaRPr lang="nl-NL"/>
            </a:p>
          </p:txBody>
        </p:sp>
        <p:sp>
          <p:nvSpPr>
            <p:cNvPr id="2094095" name="Rectangle 15"/>
            <p:cNvSpPr>
              <a:spLocks noChangeArrowheads="1"/>
            </p:cNvSpPr>
            <p:nvPr/>
          </p:nvSpPr>
          <p:spPr bwMode="auto">
            <a:xfrm>
              <a:off x="3621" y="2632"/>
              <a:ext cx="230" cy="609"/>
            </a:xfrm>
            <a:prstGeom prst="rect">
              <a:avLst/>
            </a:prstGeom>
            <a:solidFill>
              <a:srgbClr val="CCCCFF"/>
            </a:solidFill>
            <a:ln w="9525">
              <a:noFill/>
              <a:miter lim="800000"/>
              <a:headEnd/>
              <a:tailEnd/>
            </a:ln>
          </p:spPr>
          <p:txBody>
            <a:bodyPr/>
            <a:lstStyle/>
            <a:p>
              <a:endParaRPr lang="nl-NL"/>
            </a:p>
          </p:txBody>
        </p:sp>
        <p:sp>
          <p:nvSpPr>
            <p:cNvPr id="2094096" name="Rectangle 16"/>
            <p:cNvSpPr>
              <a:spLocks noChangeArrowheads="1"/>
            </p:cNvSpPr>
            <p:nvPr/>
          </p:nvSpPr>
          <p:spPr bwMode="auto">
            <a:xfrm>
              <a:off x="1320" y="1795"/>
              <a:ext cx="230" cy="65"/>
            </a:xfrm>
            <a:prstGeom prst="rect">
              <a:avLst/>
            </a:prstGeom>
            <a:solidFill>
              <a:srgbClr val="9900FF"/>
            </a:solidFill>
            <a:ln w="9525">
              <a:noFill/>
              <a:miter lim="800000"/>
              <a:headEnd/>
              <a:tailEnd/>
            </a:ln>
          </p:spPr>
          <p:txBody>
            <a:bodyPr/>
            <a:lstStyle/>
            <a:p>
              <a:endParaRPr lang="nl-NL"/>
            </a:p>
          </p:txBody>
        </p:sp>
        <p:sp>
          <p:nvSpPr>
            <p:cNvPr id="2094097" name="Rectangle 17"/>
            <p:cNvSpPr>
              <a:spLocks noChangeArrowheads="1"/>
            </p:cNvSpPr>
            <p:nvPr/>
          </p:nvSpPr>
          <p:spPr bwMode="auto">
            <a:xfrm>
              <a:off x="1892" y="1994"/>
              <a:ext cx="236" cy="65"/>
            </a:xfrm>
            <a:prstGeom prst="rect">
              <a:avLst/>
            </a:prstGeom>
            <a:solidFill>
              <a:srgbClr val="9900FF"/>
            </a:solidFill>
            <a:ln w="9525">
              <a:noFill/>
              <a:miter lim="800000"/>
              <a:headEnd/>
              <a:tailEnd/>
            </a:ln>
          </p:spPr>
          <p:txBody>
            <a:bodyPr/>
            <a:lstStyle/>
            <a:p>
              <a:endParaRPr lang="nl-NL"/>
            </a:p>
          </p:txBody>
        </p:sp>
        <p:sp>
          <p:nvSpPr>
            <p:cNvPr id="2094098" name="Rectangle 18"/>
            <p:cNvSpPr>
              <a:spLocks noChangeArrowheads="1"/>
            </p:cNvSpPr>
            <p:nvPr/>
          </p:nvSpPr>
          <p:spPr bwMode="auto">
            <a:xfrm>
              <a:off x="2470" y="2111"/>
              <a:ext cx="230" cy="47"/>
            </a:xfrm>
            <a:prstGeom prst="rect">
              <a:avLst/>
            </a:prstGeom>
            <a:solidFill>
              <a:srgbClr val="9900FF"/>
            </a:solidFill>
            <a:ln w="9525">
              <a:noFill/>
              <a:miter lim="800000"/>
              <a:headEnd/>
              <a:tailEnd/>
            </a:ln>
          </p:spPr>
          <p:txBody>
            <a:bodyPr/>
            <a:lstStyle/>
            <a:p>
              <a:endParaRPr lang="nl-NL"/>
            </a:p>
          </p:txBody>
        </p:sp>
        <p:sp>
          <p:nvSpPr>
            <p:cNvPr id="2094099" name="Rectangle 19"/>
            <p:cNvSpPr>
              <a:spLocks noChangeArrowheads="1"/>
            </p:cNvSpPr>
            <p:nvPr/>
          </p:nvSpPr>
          <p:spPr bwMode="auto">
            <a:xfrm>
              <a:off x="3042" y="2339"/>
              <a:ext cx="236" cy="65"/>
            </a:xfrm>
            <a:prstGeom prst="rect">
              <a:avLst/>
            </a:prstGeom>
            <a:solidFill>
              <a:srgbClr val="9900FF"/>
            </a:solidFill>
            <a:ln w="9525">
              <a:noFill/>
              <a:miter lim="800000"/>
              <a:headEnd/>
              <a:tailEnd/>
            </a:ln>
          </p:spPr>
          <p:txBody>
            <a:bodyPr/>
            <a:lstStyle/>
            <a:p>
              <a:endParaRPr lang="nl-NL"/>
            </a:p>
          </p:txBody>
        </p:sp>
        <p:sp>
          <p:nvSpPr>
            <p:cNvPr id="2094100" name="Rectangle 20"/>
            <p:cNvSpPr>
              <a:spLocks noChangeArrowheads="1"/>
            </p:cNvSpPr>
            <p:nvPr/>
          </p:nvSpPr>
          <p:spPr bwMode="auto">
            <a:xfrm>
              <a:off x="3621" y="2591"/>
              <a:ext cx="230" cy="41"/>
            </a:xfrm>
            <a:prstGeom prst="rect">
              <a:avLst/>
            </a:prstGeom>
            <a:solidFill>
              <a:srgbClr val="9900FF"/>
            </a:solidFill>
            <a:ln w="9525">
              <a:noFill/>
              <a:miter lim="800000"/>
              <a:headEnd/>
              <a:tailEnd/>
            </a:ln>
          </p:spPr>
          <p:txBody>
            <a:bodyPr/>
            <a:lstStyle/>
            <a:p>
              <a:endParaRPr lang="nl-NL"/>
            </a:p>
          </p:txBody>
        </p:sp>
        <p:sp>
          <p:nvSpPr>
            <p:cNvPr id="2094101" name="Rectangle 21"/>
            <p:cNvSpPr>
              <a:spLocks noChangeArrowheads="1"/>
            </p:cNvSpPr>
            <p:nvPr/>
          </p:nvSpPr>
          <p:spPr bwMode="auto">
            <a:xfrm>
              <a:off x="1320" y="1239"/>
              <a:ext cx="230" cy="556"/>
            </a:xfrm>
            <a:prstGeom prst="rect">
              <a:avLst/>
            </a:prstGeom>
            <a:solidFill>
              <a:srgbClr val="FF99CC"/>
            </a:solidFill>
            <a:ln w="9525">
              <a:noFill/>
              <a:miter lim="800000"/>
              <a:headEnd/>
              <a:tailEnd/>
            </a:ln>
          </p:spPr>
          <p:txBody>
            <a:bodyPr/>
            <a:lstStyle/>
            <a:p>
              <a:endParaRPr lang="nl-NL"/>
            </a:p>
          </p:txBody>
        </p:sp>
        <p:sp>
          <p:nvSpPr>
            <p:cNvPr id="2094102" name="Rectangle 22"/>
            <p:cNvSpPr>
              <a:spLocks noChangeArrowheads="1"/>
            </p:cNvSpPr>
            <p:nvPr/>
          </p:nvSpPr>
          <p:spPr bwMode="auto">
            <a:xfrm>
              <a:off x="1892" y="1245"/>
              <a:ext cx="236" cy="749"/>
            </a:xfrm>
            <a:prstGeom prst="rect">
              <a:avLst/>
            </a:prstGeom>
            <a:solidFill>
              <a:srgbClr val="FF99CC"/>
            </a:solidFill>
            <a:ln w="9525">
              <a:noFill/>
              <a:miter lim="800000"/>
              <a:headEnd/>
              <a:tailEnd/>
            </a:ln>
          </p:spPr>
          <p:txBody>
            <a:bodyPr/>
            <a:lstStyle/>
            <a:p>
              <a:endParaRPr lang="nl-NL"/>
            </a:p>
          </p:txBody>
        </p:sp>
        <p:sp>
          <p:nvSpPr>
            <p:cNvPr id="2094103" name="Rectangle 23"/>
            <p:cNvSpPr>
              <a:spLocks noChangeArrowheads="1"/>
            </p:cNvSpPr>
            <p:nvPr/>
          </p:nvSpPr>
          <p:spPr bwMode="auto">
            <a:xfrm>
              <a:off x="2470" y="1333"/>
              <a:ext cx="230" cy="778"/>
            </a:xfrm>
            <a:prstGeom prst="rect">
              <a:avLst/>
            </a:prstGeom>
            <a:solidFill>
              <a:srgbClr val="FF99CC"/>
            </a:solidFill>
            <a:ln w="9525">
              <a:noFill/>
              <a:miter lim="800000"/>
              <a:headEnd/>
              <a:tailEnd/>
            </a:ln>
          </p:spPr>
          <p:txBody>
            <a:bodyPr/>
            <a:lstStyle/>
            <a:p>
              <a:endParaRPr lang="nl-NL"/>
            </a:p>
          </p:txBody>
        </p:sp>
        <p:sp>
          <p:nvSpPr>
            <p:cNvPr id="2094104" name="Rectangle 24"/>
            <p:cNvSpPr>
              <a:spLocks noChangeArrowheads="1"/>
            </p:cNvSpPr>
            <p:nvPr/>
          </p:nvSpPr>
          <p:spPr bwMode="auto">
            <a:xfrm>
              <a:off x="3042" y="1479"/>
              <a:ext cx="236" cy="860"/>
            </a:xfrm>
            <a:prstGeom prst="rect">
              <a:avLst/>
            </a:prstGeom>
            <a:solidFill>
              <a:srgbClr val="FF99CC"/>
            </a:solidFill>
            <a:ln w="9525">
              <a:noFill/>
              <a:miter lim="800000"/>
              <a:headEnd/>
              <a:tailEnd/>
            </a:ln>
          </p:spPr>
          <p:txBody>
            <a:bodyPr/>
            <a:lstStyle/>
            <a:p>
              <a:endParaRPr lang="nl-NL"/>
            </a:p>
          </p:txBody>
        </p:sp>
        <p:sp>
          <p:nvSpPr>
            <p:cNvPr id="2094105" name="Rectangle 25"/>
            <p:cNvSpPr>
              <a:spLocks noChangeArrowheads="1"/>
            </p:cNvSpPr>
            <p:nvPr/>
          </p:nvSpPr>
          <p:spPr bwMode="auto">
            <a:xfrm>
              <a:off x="3621" y="1725"/>
              <a:ext cx="230" cy="866"/>
            </a:xfrm>
            <a:prstGeom prst="rect">
              <a:avLst/>
            </a:prstGeom>
            <a:solidFill>
              <a:srgbClr val="FF99CC"/>
            </a:solidFill>
            <a:ln w="9525">
              <a:noFill/>
              <a:miter lim="800000"/>
              <a:headEnd/>
              <a:tailEnd/>
            </a:ln>
          </p:spPr>
          <p:txBody>
            <a:bodyPr/>
            <a:lstStyle/>
            <a:p>
              <a:endParaRPr lang="nl-NL"/>
            </a:p>
          </p:txBody>
        </p:sp>
        <p:sp>
          <p:nvSpPr>
            <p:cNvPr id="2094106" name="Rectangle 26"/>
            <p:cNvSpPr>
              <a:spLocks noChangeArrowheads="1"/>
            </p:cNvSpPr>
            <p:nvPr/>
          </p:nvSpPr>
          <p:spPr bwMode="auto">
            <a:xfrm>
              <a:off x="1320" y="1157"/>
              <a:ext cx="230" cy="82"/>
            </a:xfrm>
            <a:prstGeom prst="rect">
              <a:avLst/>
            </a:prstGeom>
            <a:solidFill>
              <a:srgbClr val="CCCCFF"/>
            </a:solidFill>
            <a:ln w="9525">
              <a:noFill/>
              <a:miter lim="800000"/>
              <a:headEnd/>
              <a:tailEnd/>
            </a:ln>
          </p:spPr>
          <p:txBody>
            <a:bodyPr/>
            <a:lstStyle/>
            <a:p>
              <a:endParaRPr lang="nl-NL"/>
            </a:p>
          </p:txBody>
        </p:sp>
        <p:sp>
          <p:nvSpPr>
            <p:cNvPr id="2094107" name="Rectangle 27"/>
            <p:cNvSpPr>
              <a:spLocks noChangeArrowheads="1"/>
            </p:cNvSpPr>
            <p:nvPr/>
          </p:nvSpPr>
          <p:spPr bwMode="auto">
            <a:xfrm>
              <a:off x="1892" y="1157"/>
              <a:ext cx="236" cy="88"/>
            </a:xfrm>
            <a:prstGeom prst="rect">
              <a:avLst/>
            </a:prstGeom>
            <a:solidFill>
              <a:srgbClr val="CCCCFF"/>
            </a:solidFill>
            <a:ln w="9525">
              <a:noFill/>
              <a:miter lim="800000"/>
              <a:headEnd/>
              <a:tailEnd/>
            </a:ln>
          </p:spPr>
          <p:txBody>
            <a:bodyPr/>
            <a:lstStyle/>
            <a:p>
              <a:endParaRPr lang="nl-NL"/>
            </a:p>
          </p:txBody>
        </p:sp>
        <p:sp>
          <p:nvSpPr>
            <p:cNvPr id="2094108" name="Rectangle 28"/>
            <p:cNvSpPr>
              <a:spLocks noChangeArrowheads="1"/>
            </p:cNvSpPr>
            <p:nvPr/>
          </p:nvSpPr>
          <p:spPr bwMode="auto">
            <a:xfrm>
              <a:off x="2470" y="1204"/>
              <a:ext cx="230" cy="129"/>
            </a:xfrm>
            <a:prstGeom prst="rect">
              <a:avLst/>
            </a:prstGeom>
            <a:solidFill>
              <a:srgbClr val="CCCCFF"/>
            </a:solidFill>
            <a:ln w="9525">
              <a:noFill/>
              <a:miter lim="800000"/>
              <a:headEnd/>
              <a:tailEnd/>
            </a:ln>
          </p:spPr>
          <p:txBody>
            <a:bodyPr/>
            <a:lstStyle/>
            <a:p>
              <a:endParaRPr lang="nl-NL"/>
            </a:p>
          </p:txBody>
        </p:sp>
        <p:sp>
          <p:nvSpPr>
            <p:cNvPr id="2094109" name="Rectangle 29"/>
            <p:cNvSpPr>
              <a:spLocks noChangeArrowheads="1"/>
            </p:cNvSpPr>
            <p:nvPr/>
          </p:nvSpPr>
          <p:spPr bwMode="auto">
            <a:xfrm>
              <a:off x="3042" y="1286"/>
              <a:ext cx="236" cy="193"/>
            </a:xfrm>
            <a:prstGeom prst="rect">
              <a:avLst/>
            </a:prstGeom>
            <a:solidFill>
              <a:srgbClr val="CCCCFF"/>
            </a:solidFill>
            <a:ln w="9525">
              <a:noFill/>
              <a:miter lim="800000"/>
              <a:headEnd/>
              <a:tailEnd/>
            </a:ln>
          </p:spPr>
          <p:txBody>
            <a:bodyPr/>
            <a:lstStyle/>
            <a:p>
              <a:endParaRPr lang="nl-NL"/>
            </a:p>
          </p:txBody>
        </p:sp>
        <p:sp>
          <p:nvSpPr>
            <p:cNvPr id="2094110" name="Rectangle 30"/>
            <p:cNvSpPr>
              <a:spLocks noChangeArrowheads="1"/>
            </p:cNvSpPr>
            <p:nvPr/>
          </p:nvSpPr>
          <p:spPr bwMode="auto">
            <a:xfrm>
              <a:off x="3621" y="1421"/>
              <a:ext cx="230" cy="304"/>
            </a:xfrm>
            <a:prstGeom prst="rect">
              <a:avLst/>
            </a:prstGeom>
            <a:solidFill>
              <a:srgbClr val="CCCCFF"/>
            </a:solidFill>
            <a:ln w="9525">
              <a:noFill/>
              <a:miter lim="800000"/>
              <a:headEnd/>
              <a:tailEnd/>
            </a:ln>
          </p:spPr>
          <p:txBody>
            <a:bodyPr/>
            <a:lstStyle/>
            <a:p>
              <a:endParaRPr lang="nl-NL"/>
            </a:p>
          </p:txBody>
        </p:sp>
        <p:sp>
          <p:nvSpPr>
            <p:cNvPr id="2094111" name="Rectangle 31"/>
            <p:cNvSpPr>
              <a:spLocks noChangeArrowheads="1"/>
            </p:cNvSpPr>
            <p:nvPr/>
          </p:nvSpPr>
          <p:spPr bwMode="auto">
            <a:xfrm>
              <a:off x="1320" y="1093"/>
              <a:ext cx="230" cy="64"/>
            </a:xfrm>
            <a:prstGeom prst="rect">
              <a:avLst/>
            </a:prstGeom>
            <a:solidFill>
              <a:srgbClr val="FF9900"/>
            </a:solidFill>
            <a:ln w="9525">
              <a:noFill/>
              <a:miter lim="800000"/>
              <a:headEnd/>
              <a:tailEnd/>
            </a:ln>
          </p:spPr>
          <p:txBody>
            <a:bodyPr/>
            <a:lstStyle/>
            <a:p>
              <a:endParaRPr lang="nl-NL"/>
            </a:p>
          </p:txBody>
        </p:sp>
        <p:sp>
          <p:nvSpPr>
            <p:cNvPr id="2094112" name="Rectangle 32"/>
            <p:cNvSpPr>
              <a:spLocks noChangeArrowheads="1"/>
            </p:cNvSpPr>
            <p:nvPr/>
          </p:nvSpPr>
          <p:spPr bwMode="auto">
            <a:xfrm>
              <a:off x="1892" y="1093"/>
              <a:ext cx="236" cy="64"/>
            </a:xfrm>
            <a:prstGeom prst="rect">
              <a:avLst/>
            </a:prstGeom>
            <a:solidFill>
              <a:srgbClr val="FF9900"/>
            </a:solidFill>
            <a:ln w="9525">
              <a:noFill/>
              <a:miter lim="800000"/>
              <a:headEnd/>
              <a:tailEnd/>
            </a:ln>
          </p:spPr>
          <p:txBody>
            <a:bodyPr/>
            <a:lstStyle/>
            <a:p>
              <a:endParaRPr lang="nl-NL"/>
            </a:p>
          </p:txBody>
        </p:sp>
        <p:sp>
          <p:nvSpPr>
            <p:cNvPr id="2094113" name="Rectangle 33"/>
            <p:cNvSpPr>
              <a:spLocks noChangeArrowheads="1"/>
            </p:cNvSpPr>
            <p:nvPr/>
          </p:nvSpPr>
          <p:spPr bwMode="auto">
            <a:xfrm>
              <a:off x="2470" y="1093"/>
              <a:ext cx="230" cy="111"/>
            </a:xfrm>
            <a:prstGeom prst="rect">
              <a:avLst/>
            </a:prstGeom>
            <a:solidFill>
              <a:srgbClr val="FF9900"/>
            </a:solidFill>
            <a:ln w="9525">
              <a:noFill/>
              <a:miter lim="800000"/>
              <a:headEnd/>
              <a:tailEnd/>
            </a:ln>
          </p:spPr>
          <p:txBody>
            <a:bodyPr/>
            <a:lstStyle/>
            <a:p>
              <a:endParaRPr lang="nl-NL"/>
            </a:p>
          </p:txBody>
        </p:sp>
        <p:sp>
          <p:nvSpPr>
            <p:cNvPr id="2094114" name="Rectangle 34"/>
            <p:cNvSpPr>
              <a:spLocks noChangeArrowheads="1"/>
            </p:cNvSpPr>
            <p:nvPr/>
          </p:nvSpPr>
          <p:spPr bwMode="auto">
            <a:xfrm>
              <a:off x="3042" y="1093"/>
              <a:ext cx="236" cy="193"/>
            </a:xfrm>
            <a:prstGeom prst="rect">
              <a:avLst/>
            </a:prstGeom>
            <a:solidFill>
              <a:srgbClr val="FF9900"/>
            </a:solidFill>
            <a:ln w="9525">
              <a:noFill/>
              <a:miter lim="800000"/>
              <a:headEnd/>
              <a:tailEnd/>
            </a:ln>
          </p:spPr>
          <p:txBody>
            <a:bodyPr/>
            <a:lstStyle/>
            <a:p>
              <a:endParaRPr lang="nl-NL"/>
            </a:p>
          </p:txBody>
        </p:sp>
        <p:sp>
          <p:nvSpPr>
            <p:cNvPr id="2094115" name="Rectangle 35"/>
            <p:cNvSpPr>
              <a:spLocks noChangeArrowheads="1"/>
            </p:cNvSpPr>
            <p:nvPr/>
          </p:nvSpPr>
          <p:spPr bwMode="auto">
            <a:xfrm>
              <a:off x="3621" y="1093"/>
              <a:ext cx="230" cy="328"/>
            </a:xfrm>
            <a:prstGeom prst="rect">
              <a:avLst/>
            </a:prstGeom>
            <a:solidFill>
              <a:srgbClr val="FF9900"/>
            </a:solidFill>
            <a:ln w="9525">
              <a:noFill/>
              <a:miter lim="800000"/>
              <a:headEnd/>
              <a:tailEnd/>
            </a:ln>
          </p:spPr>
          <p:txBody>
            <a:bodyPr/>
            <a:lstStyle/>
            <a:p>
              <a:endParaRPr lang="nl-NL"/>
            </a:p>
          </p:txBody>
        </p:sp>
        <p:sp>
          <p:nvSpPr>
            <p:cNvPr id="2094116" name="Line 36"/>
            <p:cNvSpPr>
              <a:spLocks noChangeShapeType="1"/>
            </p:cNvSpPr>
            <p:nvPr/>
          </p:nvSpPr>
          <p:spPr bwMode="auto">
            <a:xfrm>
              <a:off x="1101" y="3241"/>
              <a:ext cx="47" cy="1"/>
            </a:xfrm>
            <a:prstGeom prst="line">
              <a:avLst/>
            </a:prstGeom>
            <a:noFill/>
            <a:ln w="9525">
              <a:solidFill>
                <a:srgbClr val="FFFFFF"/>
              </a:solidFill>
              <a:round/>
              <a:headEnd/>
              <a:tailEnd/>
            </a:ln>
          </p:spPr>
          <p:txBody>
            <a:bodyPr/>
            <a:lstStyle/>
            <a:p>
              <a:endParaRPr lang="nl-NL"/>
            </a:p>
          </p:txBody>
        </p:sp>
        <p:sp>
          <p:nvSpPr>
            <p:cNvPr id="2094117" name="Line 37"/>
            <p:cNvSpPr>
              <a:spLocks noChangeShapeType="1"/>
            </p:cNvSpPr>
            <p:nvPr/>
          </p:nvSpPr>
          <p:spPr bwMode="auto">
            <a:xfrm>
              <a:off x="1101" y="2814"/>
              <a:ext cx="47" cy="1"/>
            </a:xfrm>
            <a:prstGeom prst="line">
              <a:avLst/>
            </a:prstGeom>
            <a:noFill/>
            <a:ln w="9525">
              <a:solidFill>
                <a:srgbClr val="FFFFFF"/>
              </a:solidFill>
              <a:round/>
              <a:headEnd/>
              <a:tailEnd/>
            </a:ln>
          </p:spPr>
          <p:txBody>
            <a:bodyPr/>
            <a:lstStyle/>
            <a:p>
              <a:endParaRPr lang="nl-NL"/>
            </a:p>
          </p:txBody>
        </p:sp>
        <p:sp>
          <p:nvSpPr>
            <p:cNvPr id="2094118" name="Line 38"/>
            <p:cNvSpPr>
              <a:spLocks noChangeShapeType="1"/>
            </p:cNvSpPr>
            <p:nvPr/>
          </p:nvSpPr>
          <p:spPr bwMode="auto">
            <a:xfrm>
              <a:off x="1101" y="2380"/>
              <a:ext cx="47" cy="1"/>
            </a:xfrm>
            <a:prstGeom prst="line">
              <a:avLst/>
            </a:prstGeom>
            <a:noFill/>
            <a:ln w="9525">
              <a:solidFill>
                <a:srgbClr val="FFFFFF"/>
              </a:solidFill>
              <a:round/>
              <a:headEnd/>
              <a:tailEnd/>
            </a:ln>
          </p:spPr>
          <p:txBody>
            <a:bodyPr/>
            <a:lstStyle/>
            <a:p>
              <a:endParaRPr lang="nl-NL"/>
            </a:p>
          </p:txBody>
        </p:sp>
        <p:sp>
          <p:nvSpPr>
            <p:cNvPr id="2094119" name="Line 39"/>
            <p:cNvSpPr>
              <a:spLocks noChangeShapeType="1"/>
            </p:cNvSpPr>
            <p:nvPr/>
          </p:nvSpPr>
          <p:spPr bwMode="auto">
            <a:xfrm>
              <a:off x="1101" y="1953"/>
              <a:ext cx="47" cy="1"/>
            </a:xfrm>
            <a:prstGeom prst="line">
              <a:avLst/>
            </a:prstGeom>
            <a:noFill/>
            <a:ln w="9525">
              <a:solidFill>
                <a:srgbClr val="FFFFFF"/>
              </a:solidFill>
              <a:round/>
              <a:headEnd/>
              <a:tailEnd/>
            </a:ln>
          </p:spPr>
          <p:txBody>
            <a:bodyPr/>
            <a:lstStyle/>
            <a:p>
              <a:endParaRPr lang="nl-NL"/>
            </a:p>
          </p:txBody>
        </p:sp>
        <p:sp>
          <p:nvSpPr>
            <p:cNvPr id="2094120" name="Line 40"/>
            <p:cNvSpPr>
              <a:spLocks noChangeShapeType="1"/>
            </p:cNvSpPr>
            <p:nvPr/>
          </p:nvSpPr>
          <p:spPr bwMode="auto">
            <a:xfrm>
              <a:off x="1101" y="1520"/>
              <a:ext cx="47" cy="1"/>
            </a:xfrm>
            <a:prstGeom prst="line">
              <a:avLst/>
            </a:prstGeom>
            <a:noFill/>
            <a:ln w="9525">
              <a:solidFill>
                <a:srgbClr val="FFFFFF"/>
              </a:solidFill>
              <a:round/>
              <a:headEnd/>
              <a:tailEnd/>
            </a:ln>
          </p:spPr>
          <p:txBody>
            <a:bodyPr/>
            <a:lstStyle/>
            <a:p>
              <a:endParaRPr lang="nl-NL"/>
            </a:p>
          </p:txBody>
        </p:sp>
        <p:sp>
          <p:nvSpPr>
            <p:cNvPr id="2094121" name="Line 41"/>
            <p:cNvSpPr>
              <a:spLocks noChangeShapeType="1"/>
            </p:cNvSpPr>
            <p:nvPr/>
          </p:nvSpPr>
          <p:spPr bwMode="auto">
            <a:xfrm>
              <a:off x="1101" y="1093"/>
              <a:ext cx="47" cy="1"/>
            </a:xfrm>
            <a:prstGeom prst="line">
              <a:avLst/>
            </a:prstGeom>
            <a:noFill/>
            <a:ln w="9525">
              <a:solidFill>
                <a:srgbClr val="FFFFFF"/>
              </a:solidFill>
              <a:round/>
              <a:headEnd/>
              <a:tailEnd/>
            </a:ln>
          </p:spPr>
          <p:txBody>
            <a:bodyPr/>
            <a:lstStyle/>
            <a:p>
              <a:endParaRPr lang="nl-NL"/>
            </a:p>
          </p:txBody>
        </p:sp>
        <p:sp>
          <p:nvSpPr>
            <p:cNvPr id="2094122" name="Line 42"/>
            <p:cNvSpPr>
              <a:spLocks noChangeShapeType="1"/>
            </p:cNvSpPr>
            <p:nvPr/>
          </p:nvSpPr>
          <p:spPr bwMode="auto">
            <a:xfrm flipV="1">
              <a:off x="1148" y="3239"/>
              <a:ext cx="2871" cy="2"/>
            </a:xfrm>
            <a:prstGeom prst="line">
              <a:avLst/>
            </a:prstGeom>
            <a:noFill/>
            <a:ln w="9525">
              <a:solidFill>
                <a:srgbClr val="FFFFFF"/>
              </a:solidFill>
              <a:round/>
              <a:headEnd/>
              <a:tailEnd/>
            </a:ln>
          </p:spPr>
          <p:txBody>
            <a:bodyPr/>
            <a:lstStyle/>
            <a:p>
              <a:endParaRPr lang="nl-NL"/>
            </a:p>
          </p:txBody>
        </p:sp>
        <p:sp>
          <p:nvSpPr>
            <p:cNvPr id="2094123" name="Line 43"/>
            <p:cNvSpPr>
              <a:spLocks noChangeShapeType="1"/>
            </p:cNvSpPr>
            <p:nvPr/>
          </p:nvSpPr>
          <p:spPr bwMode="auto">
            <a:xfrm flipV="1">
              <a:off x="1148" y="3241"/>
              <a:ext cx="1" cy="47"/>
            </a:xfrm>
            <a:prstGeom prst="line">
              <a:avLst/>
            </a:prstGeom>
            <a:noFill/>
            <a:ln w="9525">
              <a:solidFill>
                <a:srgbClr val="FFFFFF"/>
              </a:solidFill>
              <a:round/>
              <a:headEnd/>
              <a:tailEnd/>
            </a:ln>
          </p:spPr>
          <p:txBody>
            <a:bodyPr/>
            <a:lstStyle/>
            <a:p>
              <a:endParaRPr lang="nl-NL"/>
            </a:p>
          </p:txBody>
        </p:sp>
        <p:sp>
          <p:nvSpPr>
            <p:cNvPr id="2094124" name="Line 44"/>
            <p:cNvSpPr>
              <a:spLocks noChangeShapeType="1"/>
            </p:cNvSpPr>
            <p:nvPr/>
          </p:nvSpPr>
          <p:spPr bwMode="auto">
            <a:xfrm flipV="1">
              <a:off x="1721" y="3241"/>
              <a:ext cx="1" cy="47"/>
            </a:xfrm>
            <a:prstGeom prst="line">
              <a:avLst/>
            </a:prstGeom>
            <a:noFill/>
            <a:ln w="9525">
              <a:solidFill>
                <a:srgbClr val="FFFFFF"/>
              </a:solidFill>
              <a:round/>
              <a:headEnd/>
              <a:tailEnd/>
            </a:ln>
          </p:spPr>
          <p:txBody>
            <a:bodyPr/>
            <a:lstStyle/>
            <a:p>
              <a:endParaRPr lang="nl-NL"/>
            </a:p>
          </p:txBody>
        </p:sp>
        <p:sp>
          <p:nvSpPr>
            <p:cNvPr id="2094125" name="Line 45"/>
            <p:cNvSpPr>
              <a:spLocks noChangeShapeType="1"/>
            </p:cNvSpPr>
            <p:nvPr/>
          </p:nvSpPr>
          <p:spPr bwMode="auto">
            <a:xfrm flipV="1">
              <a:off x="2299" y="3241"/>
              <a:ext cx="1" cy="47"/>
            </a:xfrm>
            <a:prstGeom prst="line">
              <a:avLst/>
            </a:prstGeom>
            <a:noFill/>
            <a:ln w="9525">
              <a:solidFill>
                <a:srgbClr val="FFFFFF"/>
              </a:solidFill>
              <a:round/>
              <a:headEnd/>
              <a:tailEnd/>
            </a:ln>
          </p:spPr>
          <p:txBody>
            <a:bodyPr/>
            <a:lstStyle/>
            <a:p>
              <a:endParaRPr lang="nl-NL"/>
            </a:p>
          </p:txBody>
        </p:sp>
        <p:sp>
          <p:nvSpPr>
            <p:cNvPr id="2094126" name="Line 46"/>
            <p:cNvSpPr>
              <a:spLocks noChangeShapeType="1"/>
            </p:cNvSpPr>
            <p:nvPr/>
          </p:nvSpPr>
          <p:spPr bwMode="auto">
            <a:xfrm flipV="1">
              <a:off x="2871" y="3241"/>
              <a:ext cx="1" cy="47"/>
            </a:xfrm>
            <a:prstGeom prst="line">
              <a:avLst/>
            </a:prstGeom>
            <a:noFill/>
            <a:ln w="9525">
              <a:solidFill>
                <a:srgbClr val="FFFFFF"/>
              </a:solidFill>
              <a:round/>
              <a:headEnd/>
              <a:tailEnd/>
            </a:ln>
          </p:spPr>
          <p:txBody>
            <a:bodyPr/>
            <a:lstStyle/>
            <a:p>
              <a:endParaRPr lang="nl-NL"/>
            </a:p>
          </p:txBody>
        </p:sp>
        <p:sp>
          <p:nvSpPr>
            <p:cNvPr id="2094127" name="Line 47"/>
            <p:cNvSpPr>
              <a:spLocks noChangeShapeType="1"/>
            </p:cNvSpPr>
            <p:nvPr/>
          </p:nvSpPr>
          <p:spPr bwMode="auto">
            <a:xfrm flipV="1">
              <a:off x="3450" y="3241"/>
              <a:ext cx="1" cy="47"/>
            </a:xfrm>
            <a:prstGeom prst="line">
              <a:avLst/>
            </a:prstGeom>
            <a:noFill/>
            <a:ln w="9525">
              <a:solidFill>
                <a:srgbClr val="FFFFFF"/>
              </a:solidFill>
              <a:round/>
              <a:headEnd/>
              <a:tailEnd/>
            </a:ln>
          </p:spPr>
          <p:txBody>
            <a:bodyPr/>
            <a:lstStyle/>
            <a:p>
              <a:endParaRPr lang="nl-NL"/>
            </a:p>
          </p:txBody>
        </p:sp>
        <p:sp>
          <p:nvSpPr>
            <p:cNvPr id="2094128" name="Line 48"/>
            <p:cNvSpPr>
              <a:spLocks noChangeShapeType="1"/>
            </p:cNvSpPr>
            <p:nvPr/>
          </p:nvSpPr>
          <p:spPr bwMode="auto">
            <a:xfrm flipV="1">
              <a:off x="4022" y="3241"/>
              <a:ext cx="1" cy="47"/>
            </a:xfrm>
            <a:prstGeom prst="line">
              <a:avLst/>
            </a:prstGeom>
            <a:noFill/>
            <a:ln w="9525">
              <a:solidFill>
                <a:srgbClr val="FFFFFF"/>
              </a:solidFill>
              <a:round/>
              <a:headEnd/>
              <a:tailEnd/>
            </a:ln>
          </p:spPr>
          <p:txBody>
            <a:bodyPr/>
            <a:lstStyle/>
            <a:p>
              <a:endParaRPr lang="nl-NL"/>
            </a:p>
          </p:txBody>
        </p:sp>
        <p:sp>
          <p:nvSpPr>
            <p:cNvPr id="2094129" name="Rectangle 49"/>
            <p:cNvSpPr>
              <a:spLocks noChangeArrowheads="1"/>
            </p:cNvSpPr>
            <p:nvPr/>
          </p:nvSpPr>
          <p:spPr bwMode="auto">
            <a:xfrm>
              <a:off x="1000" y="3159"/>
              <a:ext cx="62"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0</a:t>
              </a:r>
            </a:p>
          </p:txBody>
        </p:sp>
        <p:sp>
          <p:nvSpPr>
            <p:cNvPr id="2094130" name="Rectangle 50"/>
            <p:cNvSpPr>
              <a:spLocks noChangeArrowheads="1"/>
            </p:cNvSpPr>
            <p:nvPr/>
          </p:nvSpPr>
          <p:spPr bwMode="auto">
            <a:xfrm>
              <a:off x="938" y="2732"/>
              <a:ext cx="124"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20</a:t>
              </a:r>
            </a:p>
          </p:txBody>
        </p:sp>
        <p:sp>
          <p:nvSpPr>
            <p:cNvPr id="2094131" name="Rectangle 51"/>
            <p:cNvSpPr>
              <a:spLocks noChangeArrowheads="1"/>
            </p:cNvSpPr>
            <p:nvPr/>
          </p:nvSpPr>
          <p:spPr bwMode="auto">
            <a:xfrm>
              <a:off x="938" y="2299"/>
              <a:ext cx="124"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40</a:t>
              </a:r>
            </a:p>
          </p:txBody>
        </p:sp>
        <p:sp>
          <p:nvSpPr>
            <p:cNvPr id="2094132" name="Rectangle 52"/>
            <p:cNvSpPr>
              <a:spLocks noChangeArrowheads="1"/>
            </p:cNvSpPr>
            <p:nvPr/>
          </p:nvSpPr>
          <p:spPr bwMode="auto">
            <a:xfrm>
              <a:off x="938" y="1871"/>
              <a:ext cx="124"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60</a:t>
              </a:r>
            </a:p>
          </p:txBody>
        </p:sp>
        <p:sp>
          <p:nvSpPr>
            <p:cNvPr id="2094133" name="Rectangle 53"/>
            <p:cNvSpPr>
              <a:spLocks noChangeArrowheads="1"/>
            </p:cNvSpPr>
            <p:nvPr/>
          </p:nvSpPr>
          <p:spPr bwMode="auto">
            <a:xfrm>
              <a:off x="938" y="1438"/>
              <a:ext cx="124"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80</a:t>
              </a:r>
            </a:p>
          </p:txBody>
        </p:sp>
        <p:sp>
          <p:nvSpPr>
            <p:cNvPr id="2094134" name="Rectangle 54"/>
            <p:cNvSpPr>
              <a:spLocks noChangeArrowheads="1"/>
            </p:cNvSpPr>
            <p:nvPr/>
          </p:nvSpPr>
          <p:spPr bwMode="auto">
            <a:xfrm>
              <a:off x="876" y="1011"/>
              <a:ext cx="186"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100</a:t>
              </a:r>
            </a:p>
          </p:txBody>
        </p:sp>
        <p:sp>
          <p:nvSpPr>
            <p:cNvPr id="2094135" name="Rectangle 55"/>
            <p:cNvSpPr>
              <a:spLocks noChangeArrowheads="1"/>
            </p:cNvSpPr>
            <p:nvPr/>
          </p:nvSpPr>
          <p:spPr bwMode="auto">
            <a:xfrm>
              <a:off x="1124" y="3302"/>
              <a:ext cx="611" cy="268"/>
            </a:xfrm>
            <a:prstGeom prst="rect">
              <a:avLst/>
            </a:prstGeom>
            <a:noFill/>
            <a:ln w="9525">
              <a:noFill/>
              <a:miter lim="800000"/>
              <a:headEnd/>
              <a:tailEnd/>
            </a:ln>
          </p:spPr>
          <p:txBody>
            <a:bodyPr wrap="none" lIns="0" tIns="0" rIns="0" bIns="0">
              <a:spAutoFit/>
            </a:bodyPr>
            <a:lstStyle/>
            <a:p>
              <a:pPr algn="ctr" eaLnBrk="1" hangingPunct="1">
                <a:spcBef>
                  <a:spcPct val="55000"/>
                </a:spcBef>
              </a:pPr>
              <a:r>
                <a:rPr lang="en-US" altLang="ja-JP" sz="1400">
                  <a:solidFill>
                    <a:srgbClr val="FFFFFF"/>
                  </a:solidFill>
                  <a:ea typeface="ヒラギノ角ゴ Pro W3" pitchFamily="-32" charset="-128"/>
                  <a:cs typeface="Arial" pitchFamily="34" charset="0"/>
                </a:rPr>
                <a:t>4 weeks</a:t>
              </a:r>
              <a:br>
                <a:rPr lang="en-US" altLang="ja-JP" sz="1400">
                  <a:solidFill>
                    <a:srgbClr val="FFFFFF"/>
                  </a:solidFill>
                  <a:ea typeface="ヒラギノ角ゴ Pro W3" pitchFamily="-32" charset="-128"/>
                  <a:cs typeface="Arial" pitchFamily="34" charset="0"/>
                </a:rPr>
              </a:br>
              <a:r>
                <a:rPr lang="en-US" altLang="ja-JP" sz="1400">
                  <a:solidFill>
                    <a:srgbClr val="FFFFFF"/>
                  </a:solidFill>
                  <a:ea typeface="ヒラギノ角ゴ Pro W3" pitchFamily="-32" charset="-128"/>
                  <a:cs typeface="Arial" pitchFamily="34" charset="0"/>
                </a:rPr>
                <a:t> N = 14,386 </a:t>
              </a:r>
            </a:p>
          </p:txBody>
        </p:sp>
        <p:sp>
          <p:nvSpPr>
            <p:cNvPr id="2094136" name="Rectangle 56"/>
            <p:cNvSpPr>
              <a:spLocks noChangeArrowheads="1"/>
            </p:cNvSpPr>
            <p:nvPr/>
          </p:nvSpPr>
          <p:spPr bwMode="auto">
            <a:xfrm>
              <a:off x="1765" y="3302"/>
              <a:ext cx="483" cy="307"/>
            </a:xfrm>
            <a:prstGeom prst="rect">
              <a:avLst/>
            </a:prstGeom>
            <a:noFill/>
            <a:ln w="9525">
              <a:noFill/>
              <a:miter lim="800000"/>
              <a:headEnd/>
              <a:tailEnd/>
            </a:ln>
          </p:spPr>
          <p:txBody>
            <a:bodyPr wrap="none" lIns="0" tIns="0" rIns="0" bIns="0">
              <a:spAutoFit/>
            </a:bodyPr>
            <a:lstStyle/>
            <a:p>
              <a:pPr algn="ctr" eaLnBrk="1" hangingPunct="1">
                <a:spcBef>
                  <a:spcPct val="55000"/>
                </a:spcBef>
              </a:pPr>
              <a:r>
                <a:rPr lang="en-US" altLang="ja-JP" sz="1400">
                  <a:solidFill>
                    <a:srgbClr val="FFFFFF"/>
                  </a:solidFill>
                  <a:ea typeface="ヒラギノ角ゴ Pro W3" pitchFamily="-32" charset="-128"/>
                  <a:cs typeface="Arial" pitchFamily="34" charset="0"/>
                </a:rPr>
                <a:t>8 weeks</a:t>
              </a:r>
              <a:br>
                <a:rPr lang="en-US" altLang="ja-JP" sz="1400">
                  <a:solidFill>
                    <a:srgbClr val="FFFFFF"/>
                  </a:solidFill>
                  <a:ea typeface="ヒラギノ角ゴ Pro W3" pitchFamily="-32" charset="-128"/>
                  <a:cs typeface="Arial" pitchFamily="34" charset="0"/>
                </a:rPr>
              </a:br>
              <a:r>
                <a:rPr lang="en-US" altLang="ja-JP" sz="1400">
                  <a:solidFill>
                    <a:srgbClr val="FFFFFF"/>
                  </a:solidFill>
                  <a:ea typeface="ヒラギノ角ゴ Pro W3" pitchFamily="-32" charset="-128"/>
                  <a:cs typeface="Arial" pitchFamily="34" charset="0"/>
                </a:rPr>
                <a:t>n = 6</a:t>
              </a:r>
              <a:r>
                <a:rPr lang="en-US" altLang="ja-JP" sz="1800">
                  <a:solidFill>
                    <a:srgbClr val="FFFFFF"/>
                  </a:solidFill>
                  <a:latin typeface="Lucida Grande"/>
                  <a:ea typeface="ヒラギノ角ゴ Pro W3" pitchFamily="-32" charset="-128"/>
                  <a:cs typeface="Arial" pitchFamily="34" charset="0"/>
                </a:rPr>
                <a:t>,</a:t>
              </a:r>
              <a:r>
                <a:rPr lang="en-US" altLang="ja-JP" sz="1400">
                  <a:solidFill>
                    <a:srgbClr val="FFFFFF"/>
                  </a:solidFill>
                  <a:ea typeface="ヒラギノ角ゴ Pro W3" pitchFamily="-32" charset="-128"/>
                  <a:cs typeface="Arial" pitchFamily="34" charset="0"/>
                </a:rPr>
                <a:t>349</a:t>
              </a:r>
            </a:p>
          </p:txBody>
        </p:sp>
        <p:sp>
          <p:nvSpPr>
            <p:cNvPr id="2094137" name="Rectangle 57"/>
            <p:cNvSpPr>
              <a:spLocks noChangeArrowheads="1"/>
            </p:cNvSpPr>
            <p:nvPr/>
          </p:nvSpPr>
          <p:spPr bwMode="auto">
            <a:xfrm>
              <a:off x="2312" y="3302"/>
              <a:ext cx="545" cy="307"/>
            </a:xfrm>
            <a:prstGeom prst="rect">
              <a:avLst/>
            </a:prstGeom>
            <a:noFill/>
            <a:ln w="9525">
              <a:noFill/>
              <a:miter lim="800000"/>
              <a:headEnd/>
              <a:tailEnd/>
            </a:ln>
          </p:spPr>
          <p:txBody>
            <a:bodyPr wrap="none" lIns="0" tIns="0" rIns="0" bIns="0">
              <a:spAutoFit/>
            </a:bodyPr>
            <a:lstStyle/>
            <a:p>
              <a:pPr algn="ctr" eaLnBrk="1" hangingPunct="1">
                <a:spcBef>
                  <a:spcPct val="55000"/>
                </a:spcBef>
              </a:pPr>
              <a:r>
                <a:rPr lang="en-US" altLang="ja-JP" sz="1400">
                  <a:solidFill>
                    <a:srgbClr val="FFFFFF"/>
                  </a:solidFill>
                  <a:ea typeface="ヒラギノ角ゴ Pro W3" pitchFamily="-32" charset="-128"/>
                  <a:cs typeface="Arial" pitchFamily="34" charset="0"/>
                </a:rPr>
                <a:t>12 weeks</a:t>
              </a:r>
              <a:br>
                <a:rPr lang="en-US" altLang="ja-JP" sz="1400">
                  <a:solidFill>
                    <a:srgbClr val="FFFFFF"/>
                  </a:solidFill>
                  <a:ea typeface="ヒラギノ角ゴ Pro W3" pitchFamily="-32" charset="-128"/>
                  <a:cs typeface="Arial" pitchFamily="34" charset="0"/>
                </a:rPr>
              </a:br>
              <a:r>
                <a:rPr lang="en-US" altLang="ja-JP" sz="1400">
                  <a:solidFill>
                    <a:srgbClr val="FFFFFF"/>
                  </a:solidFill>
                  <a:ea typeface="ヒラギノ角ゴ Pro W3" pitchFamily="-32" charset="-128"/>
                  <a:cs typeface="Arial" pitchFamily="34" charset="0"/>
                </a:rPr>
                <a:t> n = 5</a:t>
              </a:r>
              <a:r>
                <a:rPr lang="en-US" altLang="ja-JP" sz="1800">
                  <a:solidFill>
                    <a:srgbClr val="FFFFFF"/>
                  </a:solidFill>
                  <a:latin typeface="Lucida Grande"/>
                  <a:ea typeface="ヒラギノ角ゴ Pro W3" pitchFamily="-32" charset="-128"/>
                  <a:cs typeface="Arial" pitchFamily="34" charset="0"/>
                </a:rPr>
                <a:t>,</a:t>
              </a:r>
              <a:r>
                <a:rPr lang="en-US" altLang="ja-JP" sz="1400">
                  <a:solidFill>
                    <a:srgbClr val="FFFFFF"/>
                  </a:solidFill>
                  <a:ea typeface="ヒラギノ角ゴ Pro W3" pitchFamily="-32" charset="-128"/>
                  <a:cs typeface="Arial" pitchFamily="34" charset="0"/>
                </a:rPr>
                <a:t>277 </a:t>
              </a:r>
            </a:p>
          </p:txBody>
        </p:sp>
        <p:sp>
          <p:nvSpPr>
            <p:cNvPr id="2094138" name="Rectangle 58"/>
            <p:cNvSpPr>
              <a:spLocks noChangeArrowheads="1"/>
            </p:cNvSpPr>
            <p:nvPr/>
          </p:nvSpPr>
          <p:spPr bwMode="auto">
            <a:xfrm>
              <a:off x="2884" y="3302"/>
              <a:ext cx="545" cy="307"/>
            </a:xfrm>
            <a:prstGeom prst="rect">
              <a:avLst/>
            </a:prstGeom>
            <a:noFill/>
            <a:ln w="9525">
              <a:noFill/>
              <a:miter lim="800000"/>
              <a:headEnd/>
              <a:tailEnd/>
            </a:ln>
          </p:spPr>
          <p:txBody>
            <a:bodyPr wrap="none" lIns="0" tIns="0" rIns="0" bIns="0">
              <a:spAutoFit/>
            </a:bodyPr>
            <a:lstStyle/>
            <a:p>
              <a:pPr algn="ctr" eaLnBrk="1" hangingPunct="1">
                <a:spcBef>
                  <a:spcPct val="55000"/>
                </a:spcBef>
              </a:pPr>
              <a:r>
                <a:rPr lang="en-US" altLang="ja-JP" sz="1400">
                  <a:solidFill>
                    <a:srgbClr val="FFFFFF"/>
                  </a:solidFill>
                  <a:ea typeface="ヒラギノ角ゴ Pro W3" pitchFamily="-32" charset="-128"/>
                  <a:cs typeface="Arial" pitchFamily="34" charset="0"/>
                </a:rPr>
                <a:t>24 weeks</a:t>
              </a:r>
              <a:br>
                <a:rPr lang="en-US" altLang="ja-JP" sz="1400">
                  <a:solidFill>
                    <a:srgbClr val="FFFFFF"/>
                  </a:solidFill>
                  <a:ea typeface="ヒラギノ角ゴ Pro W3" pitchFamily="-32" charset="-128"/>
                  <a:cs typeface="Arial" pitchFamily="34" charset="0"/>
                </a:rPr>
              </a:br>
              <a:r>
                <a:rPr lang="en-US" altLang="ja-JP" sz="1400">
                  <a:solidFill>
                    <a:srgbClr val="FFFFFF"/>
                  </a:solidFill>
                  <a:ea typeface="ヒラギノ角ゴ Pro W3" pitchFamily="-32" charset="-128"/>
                  <a:cs typeface="Arial" pitchFamily="34" charset="0"/>
                </a:rPr>
                <a:t> n = 5</a:t>
              </a:r>
              <a:r>
                <a:rPr lang="en-US" altLang="ja-JP" sz="1800">
                  <a:solidFill>
                    <a:srgbClr val="FFFFFF"/>
                  </a:solidFill>
                  <a:latin typeface="Lucida Grande"/>
                  <a:ea typeface="ヒラギノ角ゴ Pro W3" pitchFamily="-32" charset="-128"/>
                  <a:cs typeface="Arial" pitchFamily="34" charset="0"/>
                </a:rPr>
                <a:t>,</a:t>
              </a:r>
              <a:r>
                <a:rPr lang="en-US" altLang="ja-JP" sz="1400">
                  <a:solidFill>
                    <a:srgbClr val="FFFFFF"/>
                  </a:solidFill>
                  <a:ea typeface="ヒラギノ角ゴ Pro W3" pitchFamily="-32" charset="-128"/>
                  <a:cs typeface="Arial" pitchFamily="34" charset="0"/>
                </a:rPr>
                <a:t>402 </a:t>
              </a:r>
            </a:p>
          </p:txBody>
        </p:sp>
        <p:sp>
          <p:nvSpPr>
            <p:cNvPr id="2094139" name="Rectangle 59"/>
            <p:cNvSpPr>
              <a:spLocks noChangeArrowheads="1"/>
            </p:cNvSpPr>
            <p:nvPr/>
          </p:nvSpPr>
          <p:spPr bwMode="auto">
            <a:xfrm>
              <a:off x="3482" y="3302"/>
              <a:ext cx="514" cy="307"/>
            </a:xfrm>
            <a:prstGeom prst="rect">
              <a:avLst/>
            </a:prstGeom>
            <a:noFill/>
            <a:ln w="9525">
              <a:noFill/>
              <a:miter lim="800000"/>
              <a:headEnd/>
              <a:tailEnd/>
            </a:ln>
          </p:spPr>
          <p:txBody>
            <a:bodyPr wrap="none" lIns="0" tIns="0" rIns="0" bIns="0">
              <a:spAutoFit/>
            </a:bodyPr>
            <a:lstStyle/>
            <a:p>
              <a:pPr algn="ctr" eaLnBrk="1" hangingPunct="1">
                <a:spcBef>
                  <a:spcPct val="55000"/>
                </a:spcBef>
              </a:pPr>
              <a:r>
                <a:rPr lang="en-US" altLang="ja-JP" sz="1400">
                  <a:solidFill>
                    <a:srgbClr val="FFFFFF"/>
                  </a:solidFill>
                  <a:ea typeface="ヒラギノ角ゴ Pro W3" pitchFamily="-32" charset="-128"/>
                  <a:cs typeface="Arial" pitchFamily="34" charset="0"/>
                </a:rPr>
                <a:t>1 year</a:t>
              </a:r>
              <a:br>
                <a:rPr lang="en-US" altLang="ja-JP" sz="1400">
                  <a:solidFill>
                    <a:srgbClr val="FFFFFF"/>
                  </a:solidFill>
                  <a:ea typeface="ヒラギノ角ゴ Pro W3" pitchFamily="-32" charset="-128"/>
                  <a:cs typeface="Arial" pitchFamily="34" charset="0"/>
                </a:rPr>
              </a:br>
              <a:r>
                <a:rPr lang="en-US" altLang="ja-JP" sz="1400">
                  <a:solidFill>
                    <a:srgbClr val="FFFFFF"/>
                  </a:solidFill>
                  <a:ea typeface="ヒラギノ角ゴ Pro W3" pitchFamily="-32" charset="-128"/>
                  <a:cs typeface="Arial" pitchFamily="34" charset="0"/>
                </a:rPr>
                <a:t> n = 2</a:t>
              </a:r>
              <a:r>
                <a:rPr lang="en-US" altLang="ja-JP" sz="1800">
                  <a:solidFill>
                    <a:srgbClr val="FFFFFF"/>
                  </a:solidFill>
                  <a:latin typeface="Lucida Grande"/>
                  <a:ea typeface="ヒラギノ角ゴ Pro W3" pitchFamily="-32" charset="-128"/>
                  <a:cs typeface="Arial" pitchFamily="34" charset="0"/>
                </a:rPr>
                <a:t>,</a:t>
              </a:r>
              <a:r>
                <a:rPr lang="en-US" altLang="ja-JP" sz="1400">
                  <a:solidFill>
                    <a:srgbClr val="FFFFFF"/>
                  </a:solidFill>
                  <a:ea typeface="ヒラギノ角ゴ Pro W3" pitchFamily="-32" charset="-128"/>
                  <a:cs typeface="Arial" pitchFamily="34" charset="0"/>
                </a:rPr>
                <a:t>104</a:t>
              </a:r>
            </a:p>
          </p:txBody>
        </p:sp>
        <p:sp>
          <p:nvSpPr>
            <p:cNvPr id="2094140" name="Rectangle 60"/>
            <p:cNvSpPr>
              <a:spLocks noChangeArrowheads="1"/>
            </p:cNvSpPr>
            <p:nvPr/>
          </p:nvSpPr>
          <p:spPr bwMode="auto">
            <a:xfrm rot="16200000">
              <a:off x="508" y="2100"/>
              <a:ext cx="473"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altLang="ja-JP" sz="1400">
                  <a:solidFill>
                    <a:srgbClr val="FFFFFF"/>
                  </a:solidFill>
                  <a:ea typeface="ヒラギノ角ゴ Pro W3" pitchFamily="-32" charset="-128"/>
                  <a:cs typeface="Arial" pitchFamily="34" charset="0"/>
                </a:rPr>
                <a:t>Users, %</a:t>
              </a:r>
              <a:endParaRPr lang="en-US" altLang="ja-JP" sz="1400" baseline="60000">
                <a:solidFill>
                  <a:srgbClr val="FFFFFF"/>
                </a:solidFill>
                <a:ea typeface="Arial Unicode MS" pitchFamily="34" charset="-128"/>
                <a:cs typeface="Arial Unicode MS" pitchFamily="34" charset="-128"/>
              </a:endParaRPr>
            </a:p>
          </p:txBody>
        </p:sp>
      </p:grpSp>
      <p:sp>
        <p:nvSpPr>
          <p:cNvPr id="2094141" name="Rectangle 61"/>
          <p:cNvSpPr>
            <a:spLocks noChangeArrowheads="1"/>
          </p:cNvSpPr>
          <p:nvPr/>
        </p:nvSpPr>
        <p:spPr bwMode="auto">
          <a:xfrm>
            <a:off x="7183438" y="1965325"/>
            <a:ext cx="141287" cy="139700"/>
          </a:xfrm>
          <a:prstGeom prst="rect">
            <a:avLst/>
          </a:prstGeom>
          <a:solidFill>
            <a:srgbClr val="FF9900"/>
          </a:solidFill>
          <a:ln w="9525">
            <a:noFill/>
            <a:miter lim="800000"/>
            <a:headEnd/>
            <a:tailEnd/>
          </a:ln>
        </p:spPr>
        <p:txBody>
          <a:bodyPr/>
          <a:lstStyle/>
          <a:p>
            <a:endParaRPr lang="nl-NL" sz="2400" b="0">
              <a:solidFill>
                <a:schemeClr val="tx1"/>
              </a:solidFill>
              <a:ea typeface="ヒラギノ角ゴ Pro W3" pitchFamily="-32" charset="-128"/>
              <a:cs typeface="Arial" pitchFamily="34" charset="0"/>
            </a:endParaRPr>
          </a:p>
        </p:txBody>
      </p:sp>
      <p:sp>
        <p:nvSpPr>
          <p:cNvPr id="2094142" name="Rectangle 62"/>
          <p:cNvSpPr>
            <a:spLocks noChangeArrowheads="1"/>
          </p:cNvSpPr>
          <p:nvPr/>
        </p:nvSpPr>
        <p:spPr bwMode="auto">
          <a:xfrm>
            <a:off x="7377113" y="1928813"/>
            <a:ext cx="1268412" cy="244475"/>
          </a:xfrm>
          <a:prstGeom prst="rect">
            <a:avLst/>
          </a:prstGeom>
          <a:noFill/>
          <a:ln w="9525">
            <a:noFill/>
            <a:miter lim="800000"/>
            <a:headEnd/>
            <a:tailEnd/>
          </a:ln>
        </p:spPr>
        <p:txBody>
          <a:bodyPr lIns="0" tIns="0" rIns="0" bIns="0">
            <a:spAutoFit/>
          </a:bodyPr>
          <a:lstStyle/>
          <a:p>
            <a:pPr eaLnBrk="1" hangingPunct="1">
              <a:spcBef>
                <a:spcPct val="50000"/>
              </a:spcBef>
            </a:pPr>
            <a:r>
              <a:rPr lang="en-US" altLang="ja-JP" sz="1600" b="0">
                <a:solidFill>
                  <a:srgbClr val="FFFFFF"/>
                </a:solidFill>
                <a:ea typeface="ヒラギノ角ゴ Pro W3" pitchFamily="-32" charset="-128"/>
                <a:cs typeface="Arial" pitchFamily="34" charset="0"/>
              </a:rPr>
              <a:t>&gt; 1500 mg</a:t>
            </a:r>
          </a:p>
        </p:txBody>
      </p:sp>
      <p:sp>
        <p:nvSpPr>
          <p:cNvPr id="2094143" name="Rectangle 63"/>
          <p:cNvSpPr>
            <a:spLocks noChangeArrowheads="1"/>
          </p:cNvSpPr>
          <p:nvPr/>
        </p:nvSpPr>
        <p:spPr bwMode="auto">
          <a:xfrm>
            <a:off x="7183438" y="2322513"/>
            <a:ext cx="141287" cy="139700"/>
          </a:xfrm>
          <a:prstGeom prst="rect">
            <a:avLst/>
          </a:prstGeom>
          <a:solidFill>
            <a:srgbClr val="CCCCFF"/>
          </a:solidFill>
          <a:ln w="9525">
            <a:noFill/>
            <a:miter lim="800000"/>
            <a:headEnd/>
            <a:tailEnd/>
          </a:ln>
        </p:spPr>
        <p:txBody>
          <a:bodyPr/>
          <a:lstStyle/>
          <a:p>
            <a:endParaRPr lang="nl-NL"/>
          </a:p>
        </p:txBody>
      </p:sp>
      <p:sp>
        <p:nvSpPr>
          <p:cNvPr id="2094144" name="Rectangle 64"/>
          <p:cNvSpPr>
            <a:spLocks noChangeArrowheads="1"/>
          </p:cNvSpPr>
          <p:nvPr/>
        </p:nvSpPr>
        <p:spPr bwMode="auto">
          <a:xfrm>
            <a:off x="7377113" y="2284413"/>
            <a:ext cx="1776412" cy="244475"/>
          </a:xfrm>
          <a:prstGeom prst="rect">
            <a:avLst/>
          </a:prstGeom>
          <a:noFill/>
          <a:ln w="9525">
            <a:noFill/>
            <a:miter lim="800000"/>
            <a:headEnd/>
            <a:tailEnd/>
          </a:ln>
        </p:spPr>
        <p:txBody>
          <a:bodyPr lIns="0" tIns="0" rIns="0" bIns="0">
            <a:spAutoFit/>
          </a:bodyPr>
          <a:lstStyle/>
          <a:p>
            <a:pPr eaLnBrk="1" hangingPunct="1">
              <a:spcBef>
                <a:spcPct val="50000"/>
              </a:spcBef>
            </a:pPr>
            <a:r>
              <a:rPr lang="en-US" altLang="ja-JP" sz="1600" b="0">
                <a:solidFill>
                  <a:srgbClr val="FFFFFF"/>
                </a:solidFill>
                <a:ea typeface="ヒラギノ角ゴ Pro W3" pitchFamily="-32" charset="-128"/>
                <a:cs typeface="Arial" pitchFamily="34" charset="0"/>
              </a:rPr>
              <a:t>1001–1500 mg</a:t>
            </a:r>
          </a:p>
        </p:txBody>
      </p:sp>
      <p:sp>
        <p:nvSpPr>
          <p:cNvPr id="2094145" name="Rectangle 65"/>
          <p:cNvSpPr>
            <a:spLocks noChangeArrowheads="1"/>
          </p:cNvSpPr>
          <p:nvPr/>
        </p:nvSpPr>
        <p:spPr bwMode="auto">
          <a:xfrm>
            <a:off x="7183438" y="2724150"/>
            <a:ext cx="141287" cy="138113"/>
          </a:xfrm>
          <a:prstGeom prst="rect">
            <a:avLst/>
          </a:prstGeom>
          <a:solidFill>
            <a:srgbClr val="FF99CC"/>
          </a:solidFill>
          <a:ln w="9525">
            <a:noFill/>
            <a:miter lim="800000"/>
            <a:headEnd/>
            <a:tailEnd/>
          </a:ln>
        </p:spPr>
        <p:txBody>
          <a:bodyPr/>
          <a:lstStyle/>
          <a:p>
            <a:endParaRPr lang="nl-NL"/>
          </a:p>
        </p:txBody>
      </p:sp>
      <p:sp>
        <p:nvSpPr>
          <p:cNvPr id="2094146" name="Rectangle 66"/>
          <p:cNvSpPr>
            <a:spLocks noChangeArrowheads="1"/>
          </p:cNvSpPr>
          <p:nvPr/>
        </p:nvSpPr>
        <p:spPr bwMode="auto">
          <a:xfrm>
            <a:off x="7377113" y="2686050"/>
            <a:ext cx="1628775" cy="244475"/>
          </a:xfrm>
          <a:prstGeom prst="rect">
            <a:avLst/>
          </a:prstGeom>
          <a:noFill/>
          <a:ln w="9525">
            <a:noFill/>
            <a:miter lim="800000"/>
            <a:headEnd/>
            <a:tailEnd/>
          </a:ln>
        </p:spPr>
        <p:txBody>
          <a:bodyPr lIns="0" tIns="0" rIns="0" bIns="0">
            <a:spAutoFit/>
          </a:bodyPr>
          <a:lstStyle/>
          <a:p>
            <a:pPr eaLnBrk="1" hangingPunct="1">
              <a:spcBef>
                <a:spcPct val="50000"/>
              </a:spcBef>
            </a:pPr>
            <a:r>
              <a:rPr lang="en-US" altLang="ja-JP" sz="1600" b="0">
                <a:solidFill>
                  <a:srgbClr val="FFFFFF"/>
                </a:solidFill>
                <a:ea typeface="ヒラギノ角ゴ Pro W3" pitchFamily="-32" charset="-128"/>
                <a:cs typeface="Arial" pitchFamily="34" charset="0"/>
              </a:rPr>
              <a:t>751–1000 mg</a:t>
            </a:r>
          </a:p>
        </p:txBody>
      </p:sp>
      <p:sp>
        <p:nvSpPr>
          <p:cNvPr id="2094147" name="Rectangle 67"/>
          <p:cNvSpPr>
            <a:spLocks noChangeArrowheads="1"/>
          </p:cNvSpPr>
          <p:nvPr/>
        </p:nvSpPr>
        <p:spPr bwMode="auto">
          <a:xfrm>
            <a:off x="7183438" y="3124200"/>
            <a:ext cx="141287" cy="139700"/>
          </a:xfrm>
          <a:prstGeom prst="rect">
            <a:avLst/>
          </a:prstGeom>
          <a:solidFill>
            <a:srgbClr val="9900FF"/>
          </a:solidFill>
          <a:ln w="9525">
            <a:noFill/>
            <a:miter lim="800000"/>
            <a:headEnd/>
            <a:tailEnd/>
          </a:ln>
        </p:spPr>
        <p:txBody>
          <a:bodyPr/>
          <a:lstStyle/>
          <a:p>
            <a:endParaRPr lang="nl-NL"/>
          </a:p>
        </p:txBody>
      </p:sp>
      <p:sp>
        <p:nvSpPr>
          <p:cNvPr id="2094148" name="Rectangle 68"/>
          <p:cNvSpPr>
            <a:spLocks noChangeArrowheads="1"/>
          </p:cNvSpPr>
          <p:nvPr/>
        </p:nvSpPr>
        <p:spPr bwMode="auto">
          <a:xfrm>
            <a:off x="7377113" y="3087688"/>
            <a:ext cx="1479550" cy="244475"/>
          </a:xfrm>
          <a:prstGeom prst="rect">
            <a:avLst/>
          </a:prstGeom>
          <a:noFill/>
          <a:ln w="9525">
            <a:noFill/>
            <a:miter lim="800000"/>
            <a:headEnd/>
            <a:tailEnd/>
          </a:ln>
        </p:spPr>
        <p:txBody>
          <a:bodyPr lIns="0" tIns="0" rIns="0" bIns="0">
            <a:spAutoFit/>
          </a:bodyPr>
          <a:lstStyle/>
          <a:p>
            <a:pPr eaLnBrk="1" hangingPunct="1">
              <a:spcBef>
                <a:spcPct val="50000"/>
              </a:spcBef>
            </a:pPr>
            <a:r>
              <a:rPr lang="en-US" altLang="ja-JP" sz="1600" b="0">
                <a:solidFill>
                  <a:srgbClr val="FFFFFF"/>
                </a:solidFill>
                <a:ea typeface="ヒラギノ角ゴ Pro W3" pitchFamily="-32" charset="-128"/>
                <a:cs typeface="Arial" pitchFamily="34" charset="0"/>
              </a:rPr>
              <a:t>501–750 mg</a:t>
            </a:r>
          </a:p>
        </p:txBody>
      </p:sp>
      <p:sp>
        <p:nvSpPr>
          <p:cNvPr id="2094149" name="Rectangle 69"/>
          <p:cNvSpPr>
            <a:spLocks noChangeArrowheads="1"/>
          </p:cNvSpPr>
          <p:nvPr/>
        </p:nvSpPr>
        <p:spPr bwMode="auto">
          <a:xfrm>
            <a:off x="7183438" y="3525838"/>
            <a:ext cx="141287" cy="139700"/>
          </a:xfrm>
          <a:prstGeom prst="rect">
            <a:avLst/>
          </a:prstGeom>
          <a:solidFill>
            <a:srgbClr val="00FFFF"/>
          </a:solidFill>
          <a:ln w="9525">
            <a:noFill/>
            <a:miter lim="800000"/>
            <a:headEnd/>
            <a:tailEnd/>
          </a:ln>
        </p:spPr>
        <p:txBody>
          <a:bodyPr/>
          <a:lstStyle/>
          <a:p>
            <a:endParaRPr lang="nl-NL"/>
          </a:p>
        </p:txBody>
      </p:sp>
      <p:sp>
        <p:nvSpPr>
          <p:cNvPr id="2094150" name="Rectangle 70"/>
          <p:cNvSpPr>
            <a:spLocks noChangeArrowheads="1"/>
          </p:cNvSpPr>
          <p:nvPr/>
        </p:nvSpPr>
        <p:spPr bwMode="auto">
          <a:xfrm>
            <a:off x="7377113" y="3489325"/>
            <a:ext cx="1112837" cy="244475"/>
          </a:xfrm>
          <a:prstGeom prst="rect">
            <a:avLst/>
          </a:prstGeom>
          <a:noFill/>
          <a:ln w="9525">
            <a:noFill/>
            <a:miter lim="800000"/>
            <a:headEnd/>
            <a:tailEnd/>
          </a:ln>
        </p:spPr>
        <p:txBody>
          <a:bodyPr lIns="0" tIns="0" rIns="0" bIns="0">
            <a:spAutoFit/>
          </a:bodyPr>
          <a:lstStyle/>
          <a:p>
            <a:pPr eaLnBrk="1" hangingPunct="1">
              <a:spcBef>
                <a:spcPct val="50000"/>
              </a:spcBef>
            </a:pPr>
            <a:r>
              <a:rPr lang="ja-JP" altLang="en-US" sz="1600" b="0">
                <a:solidFill>
                  <a:srgbClr val="FFFFFF"/>
                </a:solidFill>
                <a:ea typeface="Arial Unicode MS" pitchFamily="34" charset="-128"/>
                <a:cs typeface="Arial Unicode MS" pitchFamily="34" charset="-128"/>
                <a:sym typeface="Symbol" pitchFamily="18" charset="2"/>
              </a:rPr>
              <a:t></a:t>
            </a:r>
            <a:r>
              <a:rPr lang="ja-JP" altLang="en-US" sz="1600" b="0">
                <a:solidFill>
                  <a:srgbClr val="FFFFFF"/>
                </a:solidFill>
                <a:latin typeface="Arial Unicode MS"/>
                <a:ea typeface="Arial Unicode MS" pitchFamily="34" charset="-128"/>
                <a:cs typeface="Arial Unicode MS" pitchFamily="34" charset="-128"/>
              </a:rPr>
              <a:t> </a:t>
            </a:r>
            <a:r>
              <a:rPr lang="en-US" altLang="ja-JP" sz="1600" b="0">
                <a:solidFill>
                  <a:srgbClr val="FFFFFF"/>
                </a:solidFill>
                <a:ea typeface="ヒラギノ角ゴ Pro W3" pitchFamily="-32" charset="-128"/>
                <a:cs typeface="Arial" pitchFamily="34" charset="0"/>
              </a:rPr>
              <a:t>500 mg</a:t>
            </a:r>
          </a:p>
        </p:txBody>
      </p:sp>
      <p:sp>
        <p:nvSpPr>
          <p:cNvPr id="480265" name="Oval 9"/>
          <p:cNvSpPr>
            <a:spLocks noChangeArrowheads="1"/>
          </p:cNvSpPr>
          <p:nvPr/>
        </p:nvSpPr>
        <p:spPr bwMode="auto">
          <a:xfrm>
            <a:off x="5664200" y="1854200"/>
            <a:ext cx="865188" cy="647700"/>
          </a:xfrm>
          <a:prstGeom prst="ellipse">
            <a:avLst/>
          </a:prstGeom>
          <a:noFill/>
          <a:ln w="57150" algn="ctr">
            <a:solidFill>
              <a:srgbClr val="FF0000"/>
            </a:solidFill>
            <a:round/>
            <a:headEnd/>
            <a:tailEnd/>
          </a:ln>
        </p:spPr>
        <p:txBody>
          <a:bodyPr wrap="none" anchor="ctr"/>
          <a:lstStyle/>
          <a:p>
            <a:pPr algn="ctr" eaLnBrk="1" hangingPunct="1"/>
            <a:endParaRPr lang="nl-NL" sz="2400" b="0">
              <a:solidFill>
                <a:schemeClr val="bg2"/>
              </a:solidFill>
              <a:ea typeface="ＭＳ Ｐゴシック" pitchFamily="34" charset="-128"/>
              <a:cs typeface="Arial" pitchFamily="34" charset="0"/>
            </a:endParaRPr>
          </a:p>
        </p:txBody>
      </p:sp>
      <p:sp>
        <p:nvSpPr>
          <p:cNvPr id="480264" name="Oval 8"/>
          <p:cNvSpPr>
            <a:spLocks noChangeArrowheads="1"/>
          </p:cNvSpPr>
          <p:nvPr/>
        </p:nvSpPr>
        <p:spPr bwMode="auto">
          <a:xfrm>
            <a:off x="1468438" y="5284788"/>
            <a:ext cx="5561012" cy="674687"/>
          </a:xfrm>
          <a:prstGeom prst="ellipse">
            <a:avLst/>
          </a:prstGeom>
          <a:noFill/>
          <a:ln w="57150">
            <a:solidFill>
              <a:schemeClr val="tx1"/>
            </a:solidFill>
            <a:round/>
            <a:headEnd/>
            <a:tailEnd/>
          </a:ln>
        </p:spPr>
        <p:txBody>
          <a:bodyPr wrap="none" anchor="ctr"/>
          <a:lstStyle/>
          <a:p>
            <a:pPr algn="ctr" eaLnBrk="1" hangingPunct="1"/>
            <a:endParaRPr lang="nl-NL" sz="2400" b="0">
              <a:solidFill>
                <a:schemeClr val="bg2"/>
              </a:solidFill>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0264"/>
                                        </p:tgtEl>
                                        <p:attrNameLst>
                                          <p:attrName>style.visibility</p:attrName>
                                        </p:attrNameLst>
                                      </p:cBhvr>
                                      <p:to>
                                        <p:strVal val="visible"/>
                                      </p:to>
                                    </p:set>
                                    <p:animEffect transition="in" filter="wipe(down)">
                                      <p:cBhvr>
                                        <p:cTn id="7" dur="500"/>
                                        <p:tgtEl>
                                          <p:spTgt spid="4802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0265"/>
                                        </p:tgtEl>
                                        <p:attrNameLst>
                                          <p:attrName>style.visibility</p:attrName>
                                        </p:attrNameLst>
                                      </p:cBhvr>
                                      <p:to>
                                        <p:strVal val="visible"/>
                                      </p:to>
                                    </p:set>
                                    <p:animEffect transition="in" filter="wipe(down)">
                                      <p:cBhvr>
                                        <p:cTn id="12" dur="500"/>
                                        <p:tgtEl>
                                          <p:spTgt spid="480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5" grpId="0" animBg="1"/>
      <p:bldP spid="4802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dianummer 1"/>
          <p:cNvSpPr>
            <a:spLocks noGrp="1"/>
          </p:cNvSpPr>
          <p:nvPr>
            <p:ph type="sldNum" sz="quarter" idx="10"/>
          </p:nvPr>
        </p:nvSpPr>
        <p:spPr/>
        <p:txBody>
          <a:bodyPr/>
          <a:lstStyle/>
          <a:p>
            <a:fld id="{8F3FCC1B-C8DA-4EC9-984D-1BD0930E61F1}" type="slidenum">
              <a:rPr lang="en-US"/>
              <a:pPr/>
              <a:t>44</a:t>
            </a:fld>
            <a:endParaRPr lang="en-US"/>
          </a:p>
        </p:txBody>
      </p:sp>
      <p:sp>
        <p:nvSpPr>
          <p:cNvPr id="2099202" name="Rectangle 2"/>
          <p:cNvSpPr>
            <a:spLocks noChangeArrowheads="1"/>
          </p:cNvSpPr>
          <p:nvPr/>
        </p:nvSpPr>
        <p:spPr bwMode="gray">
          <a:xfrm>
            <a:off x="139700" y="1254125"/>
            <a:ext cx="8923338" cy="4349750"/>
          </a:xfrm>
          <a:prstGeom prst="rect">
            <a:avLst/>
          </a:prstGeom>
          <a:solidFill>
            <a:schemeClr val="tx1"/>
          </a:solidFill>
          <a:ln w="9525" algn="ctr">
            <a:noFill/>
            <a:miter lim="800000"/>
            <a:headEnd/>
            <a:tailEnd/>
          </a:ln>
          <a:effectLst>
            <a:prstShdw prst="shdw17" dist="17961" dir="2700000">
              <a:schemeClr val="tx1">
                <a:gamma/>
                <a:shade val="60000"/>
                <a:invGamma/>
              </a:schemeClr>
            </a:prstShdw>
          </a:effectLst>
        </p:spPr>
        <p:txBody>
          <a:bodyPr lIns="0" tIns="0" rIns="0" bIns="0" anchor="ctr">
            <a:spAutoFit/>
          </a:bodyPr>
          <a:lstStyle/>
          <a:p>
            <a:endParaRPr lang="nl-NL"/>
          </a:p>
        </p:txBody>
      </p:sp>
      <p:sp>
        <p:nvSpPr>
          <p:cNvPr id="2099203" name="Rectangle 2"/>
          <p:cNvSpPr>
            <a:spLocks noGrp="1" noChangeArrowheads="1"/>
          </p:cNvSpPr>
          <p:nvPr>
            <p:ph type="title" idx="4294967295"/>
          </p:nvPr>
        </p:nvSpPr>
        <p:spPr>
          <a:xfrm>
            <a:off x="0" y="457200"/>
            <a:ext cx="9144000" cy="609600"/>
          </a:xfrm>
        </p:spPr>
        <p:txBody>
          <a:bodyPr lIns="91440" tIns="45720" rIns="91440" bIns="45720"/>
          <a:lstStyle/>
          <a:p>
            <a:r>
              <a:rPr lang="en-US"/>
              <a:t>Niacin Flushing Pathway: </a:t>
            </a:r>
            <a:br>
              <a:rPr lang="en-US"/>
            </a:br>
            <a:r>
              <a:rPr lang="en-US"/>
              <a:t>Two Separate Steps and Sites of Action</a:t>
            </a:r>
          </a:p>
        </p:txBody>
      </p:sp>
      <p:sp>
        <p:nvSpPr>
          <p:cNvPr id="2099204" name="Rectangle 3"/>
          <p:cNvSpPr>
            <a:spLocks noChangeArrowheads="1"/>
          </p:cNvSpPr>
          <p:nvPr/>
        </p:nvSpPr>
        <p:spPr bwMode="auto">
          <a:xfrm>
            <a:off x="457200" y="5903913"/>
            <a:ext cx="8382000" cy="822325"/>
          </a:xfrm>
          <a:prstGeom prst="rect">
            <a:avLst/>
          </a:prstGeom>
          <a:noFill/>
          <a:ln w="9525">
            <a:noFill/>
            <a:miter lim="800000"/>
            <a:headEnd/>
            <a:tailEnd/>
          </a:ln>
        </p:spPr>
        <p:txBody>
          <a:bodyPr anchor="b">
            <a:spAutoFit/>
          </a:bodyPr>
          <a:lstStyle/>
          <a:p>
            <a:pPr eaLnBrk="1" hangingPunct="1"/>
            <a:r>
              <a:rPr lang="en-US" sz="1200" b="0">
                <a:solidFill>
                  <a:schemeClr val="tx1"/>
                </a:solidFill>
                <a:cs typeface="Arial" pitchFamily="34" charset="0"/>
              </a:rPr>
              <a:t>Illustrations are artistic renditions.</a:t>
            </a:r>
          </a:p>
          <a:p>
            <a:pPr eaLnBrk="1" hangingPunct="1"/>
            <a:r>
              <a:rPr lang="en-US" sz="1200" b="0">
                <a:solidFill>
                  <a:schemeClr val="tx1"/>
                </a:solidFill>
                <a:cs typeface="Arial" pitchFamily="34" charset="0"/>
              </a:rPr>
              <a:t>PGD</a:t>
            </a:r>
            <a:r>
              <a:rPr lang="en-US" sz="1200" b="0" baseline="-25000">
                <a:solidFill>
                  <a:schemeClr val="tx1"/>
                </a:solidFill>
                <a:cs typeface="Arial" pitchFamily="34" charset="0"/>
              </a:rPr>
              <a:t>2</a:t>
            </a:r>
            <a:r>
              <a:rPr lang="en-US" sz="1200" b="0">
                <a:solidFill>
                  <a:schemeClr val="tx1"/>
                </a:solidFill>
                <a:cs typeface="Arial" pitchFamily="34" charset="0"/>
              </a:rPr>
              <a:t>=prostaglandin D</a:t>
            </a:r>
            <a:r>
              <a:rPr lang="en-US" sz="1200" b="0" baseline="-25000">
                <a:solidFill>
                  <a:schemeClr val="tx1"/>
                </a:solidFill>
                <a:cs typeface="Arial" pitchFamily="34" charset="0"/>
              </a:rPr>
              <a:t>2</a:t>
            </a:r>
            <a:r>
              <a:rPr lang="en-US" sz="1200" b="0">
                <a:solidFill>
                  <a:schemeClr val="tx1"/>
                </a:solidFill>
                <a:cs typeface="Arial" pitchFamily="34" charset="0"/>
              </a:rPr>
              <a:t>; PLA</a:t>
            </a:r>
            <a:r>
              <a:rPr lang="en-US" sz="1200" b="0" baseline="-25000">
                <a:solidFill>
                  <a:schemeClr val="tx1"/>
                </a:solidFill>
                <a:cs typeface="Arial" pitchFamily="34" charset="0"/>
              </a:rPr>
              <a:t>2</a:t>
            </a:r>
            <a:r>
              <a:rPr lang="en-US" sz="1200" b="0">
                <a:solidFill>
                  <a:schemeClr val="tx1"/>
                </a:solidFill>
                <a:cs typeface="Arial" pitchFamily="34" charset="0"/>
              </a:rPr>
              <a:t>=phospholipase A</a:t>
            </a:r>
            <a:r>
              <a:rPr lang="en-US" sz="1200" b="0" baseline="-25000">
                <a:solidFill>
                  <a:schemeClr val="tx1"/>
                </a:solidFill>
                <a:cs typeface="Arial" pitchFamily="34" charset="0"/>
              </a:rPr>
              <a:t>2</a:t>
            </a:r>
            <a:r>
              <a:rPr lang="en-US" sz="1200" b="0">
                <a:solidFill>
                  <a:schemeClr val="tx1"/>
                </a:solidFill>
                <a:cs typeface="Arial" pitchFamily="34" charset="0"/>
              </a:rPr>
              <a:t>; DP1=prostaglandin D</a:t>
            </a:r>
            <a:r>
              <a:rPr lang="en-US" sz="1200" b="0" baseline="-25000">
                <a:solidFill>
                  <a:schemeClr val="tx1"/>
                </a:solidFill>
                <a:cs typeface="Arial" pitchFamily="34" charset="0"/>
              </a:rPr>
              <a:t>2</a:t>
            </a:r>
            <a:r>
              <a:rPr lang="en-US" sz="1200" b="0">
                <a:solidFill>
                  <a:schemeClr val="tx1"/>
                </a:solidFill>
                <a:cs typeface="Arial" pitchFamily="34" charset="0"/>
              </a:rPr>
              <a:t> receptor 1.</a:t>
            </a:r>
          </a:p>
          <a:p>
            <a:pPr eaLnBrk="1" hangingPunct="1"/>
            <a:r>
              <a:rPr lang="it-IT" sz="1200" b="0">
                <a:solidFill>
                  <a:schemeClr val="tx1"/>
                </a:solidFill>
                <a:cs typeface="Arial" pitchFamily="34" charset="0"/>
              </a:rPr>
              <a:t>Benyó Z et al. </a:t>
            </a:r>
            <a:r>
              <a:rPr lang="it-IT" sz="1200" b="0" i="1">
                <a:solidFill>
                  <a:schemeClr val="tx1"/>
                </a:solidFill>
                <a:cs typeface="Arial" pitchFamily="34" charset="0"/>
              </a:rPr>
              <a:t>Mol Pharmacol</a:t>
            </a:r>
            <a:r>
              <a:rPr lang="it-IT" sz="1200" b="0">
                <a:solidFill>
                  <a:schemeClr val="tx1"/>
                </a:solidFill>
                <a:cs typeface="Arial" pitchFamily="34" charset="0"/>
              </a:rPr>
              <a:t>. 2006;70:1844–1849; Morrow JD et al. </a:t>
            </a:r>
            <a:r>
              <a:rPr lang="it-IT" sz="1200" b="0" i="1">
                <a:solidFill>
                  <a:schemeClr val="tx1"/>
                </a:solidFill>
                <a:cs typeface="Arial" pitchFamily="34" charset="0"/>
              </a:rPr>
              <a:t>J Invest Dermatol</a:t>
            </a:r>
            <a:r>
              <a:rPr lang="it-IT" sz="1200" b="0">
                <a:solidFill>
                  <a:schemeClr val="tx1"/>
                </a:solidFill>
                <a:cs typeface="Arial" pitchFamily="34" charset="0"/>
              </a:rPr>
              <a:t>. 1992;98:812–815; </a:t>
            </a:r>
            <a:r>
              <a:rPr lang="da-DK" sz="1200" b="0">
                <a:solidFill>
                  <a:schemeClr val="tx1"/>
                </a:solidFill>
                <a:cs typeface="Arial" pitchFamily="34" charset="0"/>
              </a:rPr>
              <a:t>Cheng K et al. </a:t>
            </a:r>
            <a:r>
              <a:rPr lang="da-DK" sz="1200" b="0" i="1">
                <a:solidFill>
                  <a:schemeClr val="tx1"/>
                </a:solidFill>
                <a:cs typeface="Arial" pitchFamily="34" charset="0"/>
              </a:rPr>
              <a:t>Proc Natl Acad Sci USA</a:t>
            </a:r>
            <a:r>
              <a:rPr lang="da-DK" sz="1200" b="0">
                <a:solidFill>
                  <a:schemeClr val="tx1"/>
                </a:solidFill>
                <a:cs typeface="Arial" pitchFamily="34" charset="0"/>
              </a:rPr>
              <a:t>. 2006;103:6682–6687.</a:t>
            </a:r>
            <a:endParaRPr lang="it-IT" sz="1200" b="0">
              <a:solidFill>
                <a:schemeClr val="tx1"/>
              </a:solidFill>
              <a:cs typeface="Arial" pitchFamily="34" charset="0"/>
            </a:endParaRPr>
          </a:p>
        </p:txBody>
      </p:sp>
      <p:pic>
        <p:nvPicPr>
          <p:cNvPr id="2099205" name="Picture 7" descr="Sc2-1"/>
          <p:cNvPicPr>
            <a:picLocks noChangeAspect="1" noChangeArrowheads="1"/>
          </p:cNvPicPr>
          <p:nvPr/>
        </p:nvPicPr>
        <p:blipFill>
          <a:blip r:embed="rId3" cstate="print"/>
          <a:srcRect l="2509" r="14734"/>
          <a:stretch>
            <a:fillRect/>
          </a:stretch>
        </p:blipFill>
        <p:spPr bwMode="auto">
          <a:xfrm>
            <a:off x="190500" y="1712913"/>
            <a:ext cx="4457700" cy="3032125"/>
          </a:xfrm>
          <a:prstGeom prst="rect">
            <a:avLst/>
          </a:prstGeom>
          <a:noFill/>
          <a:ln w="19050">
            <a:solidFill>
              <a:schemeClr val="bg2"/>
            </a:solidFill>
            <a:miter lim="800000"/>
            <a:headEnd/>
            <a:tailEnd/>
          </a:ln>
        </p:spPr>
      </p:pic>
      <p:grpSp>
        <p:nvGrpSpPr>
          <p:cNvPr id="2" name="Group 20"/>
          <p:cNvGrpSpPr>
            <a:grpSpLocks/>
          </p:cNvGrpSpPr>
          <p:nvPr/>
        </p:nvGrpSpPr>
        <p:grpSpPr bwMode="auto">
          <a:xfrm>
            <a:off x="2971800" y="1331913"/>
            <a:ext cx="2911475" cy="1981200"/>
            <a:chOff x="2160" y="1008"/>
            <a:chExt cx="1834" cy="1248"/>
          </a:xfrm>
        </p:grpSpPr>
        <p:pic>
          <p:nvPicPr>
            <p:cNvPr id="2099207" name="Picture 8" descr="Sc3-2"/>
            <p:cNvPicPr>
              <a:picLocks noChangeAspect="1" noChangeArrowheads="1"/>
            </p:cNvPicPr>
            <p:nvPr/>
          </p:nvPicPr>
          <p:blipFill>
            <a:blip r:embed="rId4" cstate="print"/>
            <a:srcRect/>
            <a:stretch>
              <a:fillRect/>
            </a:stretch>
          </p:blipFill>
          <p:spPr bwMode="auto">
            <a:xfrm>
              <a:off x="2592" y="1008"/>
              <a:ext cx="1402" cy="789"/>
            </a:xfrm>
            <a:prstGeom prst="rect">
              <a:avLst/>
            </a:prstGeom>
            <a:noFill/>
            <a:ln w="19050">
              <a:solidFill>
                <a:schemeClr val="accent2"/>
              </a:solidFill>
              <a:miter lim="800000"/>
              <a:headEnd/>
              <a:tailEnd/>
            </a:ln>
          </p:spPr>
        </p:pic>
        <p:sp>
          <p:nvSpPr>
            <p:cNvPr id="2099208" name="Line 14"/>
            <p:cNvSpPr>
              <a:spLocks noChangeShapeType="1"/>
            </p:cNvSpPr>
            <p:nvPr/>
          </p:nvSpPr>
          <p:spPr bwMode="gray">
            <a:xfrm flipV="1">
              <a:off x="2160" y="1008"/>
              <a:ext cx="432" cy="1248"/>
            </a:xfrm>
            <a:prstGeom prst="line">
              <a:avLst/>
            </a:prstGeom>
            <a:noFill/>
            <a:ln w="19050">
              <a:solidFill>
                <a:srgbClr val="000000"/>
              </a:solidFill>
              <a:round/>
              <a:headEnd/>
              <a:tailEnd/>
            </a:ln>
          </p:spPr>
          <p:txBody>
            <a:bodyPr lIns="0" tIns="0" rIns="0" bIns="0">
              <a:spAutoFit/>
            </a:bodyPr>
            <a:lstStyle/>
            <a:p>
              <a:endParaRPr lang="nl-NL"/>
            </a:p>
          </p:txBody>
        </p:sp>
        <p:sp>
          <p:nvSpPr>
            <p:cNvPr id="2099209" name="Line 15"/>
            <p:cNvSpPr>
              <a:spLocks noChangeShapeType="1"/>
            </p:cNvSpPr>
            <p:nvPr/>
          </p:nvSpPr>
          <p:spPr bwMode="gray">
            <a:xfrm flipV="1">
              <a:off x="2160" y="1800"/>
              <a:ext cx="1816" cy="456"/>
            </a:xfrm>
            <a:prstGeom prst="line">
              <a:avLst/>
            </a:prstGeom>
            <a:noFill/>
            <a:ln w="19050">
              <a:solidFill>
                <a:srgbClr val="000000"/>
              </a:solidFill>
              <a:round/>
              <a:headEnd/>
              <a:tailEnd/>
            </a:ln>
          </p:spPr>
          <p:txBody>
            <a:bodyPr lIns="0" tIns="0" rIns="0" bIns="0">
              <a:spAutoFit/>
            </a:bodyPr>
            <a:lstStyle/>
            <a:p>
              <a:endParaRPr lang="nl-NL"/>
            </a:p>
          </p:txBody>
        </p:sp>
      </p:grpSp>
      <p:sp>
        <p:nvSpPr>
          <p:cNvPr id="2099210" name="Line 16"/>
          <p:cNvSpPr>
            <a:spLocks noChangeShapeType="1"/>
          </p:cNvSpPr>
          <p:nvPr/>
        </p:nvSpPr>
        <p:spPr bwMode="gray">
          <a:xfrm>
            <a:off x="2971800" y="3694113"/>
            <a:ext cx="617538" cy="1535112"/>
          </a:xfrm>
          <a:prstGeom prst="line">
            <a:avLst/>
          </a:prstGeom>
          <a:noFill/>
          <a:ln w="19050">
            <a:solidFill>
              <a:srgbClr val="000000"/>
            </a:solidFill>
            <a:round/>
            <a:headEnd/>
            <a:tailEnd/>
          </a:ln>
        </p:spPr>
        <p:txBody>
          <a:bodyPr lIns="0" tIns="0" rIns="0" bIns="0">
            <a:spAutoFit/>
          </a:bodyPr>
          <a:lstStyle/>
          <a:p>
            <a:endParaRPr lang="nl-NL"/>
          </a:p>
        </p:txBody>
      </p:sp>
      <p:sp>
        <p:nvSpPr>
          <p:cNvPr id="2099211" name="Line 17"/>
          <p:cNvSpPr>
            <a:spLocks noChangeShapeType="1"/>
          </p:cNvSpPr>
          <p:nvPr/>
        </p:nvSpPr>
        <p:spPr bwMode="gray">
          <a:xfrm>
            <a:off x="2971800" y="3694113"/>
            <a:ext cx="592138" cy="203200"/>
          </a:xfrm>
          <a:prstGeom prst="line">
            <a:avLst/>
          </a:prstGeom>
          <a:noFill/>
          <a:ln w="19050">
            <a:solidFill>
              <a:srgbClr val="000000"/>
            </a:solidFill>
            <a:round/>
            <a:headEnd/>
            <a:tailEnd/>
          </a:ln>
        </p:spPr>
        <p:txBody>
          <a:bodyPr lIns="0" tIns="0" rIns="0" bIns="0">
            <a:spAutoFit/>
          </a:bodyPr>
          <a:lstStyle/>
          <a:p>
            <a:endParaRPr lang="nl-NL"/>
          </a:p>
        </p:txBody>
      </p:sp>
      <p:sp>
        <p:nvSpPr>
          <p:cNvPr id="1696772" name="Rectangle 4"/>
          <p:cNvSpPr>
            <a:spLocks noChangeArrowheads="1"/>
          </p:cNvSpPr>
          <p:nvPr/>
        </p:nvSpPr>
        <p:spPr bwMode="auto">
          <a:xfrm>
            <a:off x="5942013" y="1331913"/>
            <a:ext cx="3268662" cy="1274762"/>
          </a:xfrm>
          <a:prstGeom prst="rect">
            <a:avLst/>
          </a:prstGeom>
          <a:noFill/>
          <a:ln w="9525">
            <a:noFill/>
            <a:miter lim="800000"/>
            <a:headEnd/>
            <a:tailEnd/>
          </a:ln>
        </p:spPr>
        <p:txBody>
          <a:bodyPr>
            <a:spAutoFit/>
          </a:bodyPr>
          <a:lstStyle/>
          <a:p>
            <a:pPr marL="233363" indent="-233363" eaLnBrk="1" hangingPunct="1">
              <a:lnSpc>
                <a:spcPct val="90000"/>
              </a:lnSpc>
              <a:spcBef>
                <a:spcPct val="40000"/>
              </a:spcBef>
              <a:buClr>
                <a:srgbClr val="000000"/>
              </a:buClr>
            </a:pPr>
            <a:r>
              <a:rPr lang="en-US" sz="1600">
                <a:solidFill>
                  <a:srgbClr val="000000"/>
                </a:solidFill>
                <a:cs typeface="Arial" pitchFamily="34" charset="0"/>
              </a:rPr>
              <a:t>1. Epidermal Langerhans Cells</a:t>
            </a:r>
          </a:p>
          <a:p>
            <a:pPr marL="573088" lvl="1" indent="-225425" eaLnBrk="1" hangingPunct="1">
              <a:lnSpc>
                <a:spcPct val="90000"/>
              </a:lnSpc>
              <a:spcBef>
                <a:spcPct val="40000"/>
              </a:spcBef>
              <a:buClr>
                <a:srgbClr val="000000"/>
              </a:buClr>
              <a:buFontTx/>
              <a:buChar char="•"/>
            </a:pPr>
            <a:r>
              <a:rPr lang="en-US" sz="1800" b="0">
                <a:solidFill>
                  <a:srgbClr val="000000"/>
                </a:solidFill>
                <a:cs typeface="Arial" pitchFamily="34" charset="0"/>
              </a:rPr>
              <a:t>Niacin binds </a:t>
            </a:r>
          </a:p>
          <a:p>
            <a:pPr marL="573088" lvl="1" indent="-225425" eaLnBrk="1" hangingPunct="1">
              <a:lnSpc>
                <a:spcPct val="90000"/>
              </a:lnSpc>
              <a:spcBef>
                <a:spcPct val="40000"/>
              </a:spcBef>
              <a:buClr>
                <a:srgbClr val="000000"/>
              </a:buClr>
              <a:buFontTx/>
              <a:buChar char="•"/>
            </a:pPr>
            <a:r>
              <a:rPr lang="en-US" sz="1800" b="0">
                <a:solidFill>
                  <a:srgbClr val="000000"/>
                </a:solidFill>
                <a:cs typeface="Arial" pitchFamily="34" charset="0"/>
              </a:rPr>
              <a:t>PGD</a:t>
            </a:r>
            <a:r>
              <a:rPr lang="en-US" sz="1800" b="0" baseline="-25000">
                <a:solidFill>
                  <a:srgbClr val="000000"/>
                </a:solidFill>
                <a:cs typeface="Arial" pitchFamily="34" charset="0"/>
              </a:rPr>
              <a:t>2</a:t>
            </a:r>
            <a:r>
              <a:rPr lang="en-US" sz="1800" b="0">
                <a:solidFill>
                  <a:srgbClr val="000000"/>
                </a:solidFill>
                <a:cs typeface="Arial" pitchFamily="34" charset="0"/>
              </a:rPr>
              <a:t> is produced and released</a:t>
            </a:r>
            <a:endParaRPr lang="en-US" sz="1600" b="0">
              <a:solidFill>
                <a:srgbClr val="000000"/>
              </a:solidFill>
              <a:cs typeface="Arial" pitchFamily="34" charset="0"/>
            </a:endParaRPr>
          </a:p>
        </p:txBody>
      </p:sp>
      <p:sp>
        <p:nvSpPr>
          <p:cNvPr id="1696786" name="Rectangle 18"/>
          <p:cNvSpPr>
            <a:spLocks noChangeArrowheads="1"/>
          </p:cNvSpPr>
          <p:nvPr/>
        </p:nvSpPr>
        <p:spPr bwMode="auto">
          <a:xfrm>
            <a:off x="5942013" y="3900488"/>
            <a:ext cx="2744787" cy="1027112"/>
          </a:xfrm>
          <a:prstGeom prst="rect">
            <a:avLst/>
          </a:prstGeom>
          <a:noFill/>
          <a:ln w="9525">
            <a:noFill/>
            <a:miter lim="800000"/>
            <a:headEnd/>
            <a:tailEnd/>
          </a:ln>
        </p:spPr>
        <p:txBody>
          <a:bodyPr>
            <a:spAutoFit/>
          </a:bodyPr>
          <a:lstStyle/>
          <a:p>
            <a:pPr marL="228600" indent="-228600" eaLnBrk="1" hangingPunct="1">
              <a:lnSpc>
                <a:spcPct val="90000"/>
              </a:lnSpc>
              <a:spcBef>
                <a:spcPct val="40000"/>
              </a:spcBef>
              <a:buClr>
                <a:srgbClr val="000000"/>
              </a:buClr>
            </a:pPr>
            <a:r>
              <a:rPr lang="en-US" sz="1600">
                <a:solidFill>
                  <a:srgbClr val="000000"/>
                </a:solidFill>
                <a:cs typeface="Arial" pitchFamily="34" charset="0"/>
              </a:rPr>
              <a:t>2. Dermal Blood Vessels</a:t>
            </a:r>
            <a:endParaRPr lang="en-US" sz="1300">
              <a:solidFill>
                <a:srgbClr val="000000"/>
              </a:solidFill>
              <a:cs typeface="Arial" pitchFamily="34" charset="0"/>
            </a:endParaRPr>
          </a:p>
          <a:p>
            <a:pPr marL="508000" lvl="1" indent="-165100" eaLnBrk="1" hangingPunct="1">
              <a:lnSpc>
                <a:spcPct val="90000"/>
              </a:lnSpc>
              <a:spcBef>
                <a:spcPct val="40000"/>
              </a:spcBef>
              <a:buClr>
                <a:srgbClr val="000000"/>
              </a:buClr>
              <a:buFontTx/>
              <a:buChar char="•"/>
            </a:pPr>
            <a:r>
              <a:rPr lang="en-US" sz="1800" b="0">
                <a:solidFill>
                  <a:srgbClr val="000000"/>
                </a:solidFill>
                <a:cs typeface="Arial" pitchFamily="34" charset="0"/>
              </a:rPr>
              <a:t>PGD</a:t>
            </a:r>
            <a:r>
              <a:rPr lang="en-US" sz="1800" b="0" baseline="-25000">
                <a:solidFill>
                  <a:srgbClr val="000000"/>
                </a:solidFill>
                <a:cs typeface="Arial" pitchFamily="34" charset="0"/>
              </a:rPr>
              <a:t>2</a:t>
            </a:r>
            <a:r>
              <a:rPr lang="en-US" sz="1800" b="0">
                <a:solidFill>
                  <a:srgbClr val="000000"/>
                </a:solidFill>
                <a:cs typeface="Arial" pitchFamily="34" charset="0"/>
              </a:rPr>
              <a:t> binds to DP1</a:t>
            </a:r>
            <a:endParaRPr lang="en-US" sz="1600" b="0">
              <a:solidFill>
                <a:srgbClr val="000000"/>
              </a:solidFill>
              <a:cs typeface="Arial" pitchFamily="34" charset="0"/>
            </a:endParaRPr>
          </a:p>
          <a:p>
            <a:pPr marL="508000" lvl="1" indent="-165100" eaLnBrk="1" hangingPunct="1">
              <a:lnSpc>
                <a:spcPct val="90000"/>
              </a:lnSpc>
              <a:spcBef>
                <a:spcPct val="40000"/>
              </a:spcBef>
              <a:buClr>
                <a:srgbClr val="000000"/>
              </a:buClr>
              <a:buFontTx/>
              <a:buChar char="•"/>
            </a:pPr>
            <a:r>
              <a:rPr lang="en-US" sz="1800" b="0">
                <a:solidFill>
                  <a:srgbClr val="000000"/>
                </a:solidFill>
                <a:cs typeface="Arial" pitchFamily="34" charset="0"/>
              </a:rPr>
              <a:t>Vasodilation results</a:t>
            </a:r>
            <a:endParaRPr lang="en-US" sz="1600" b="0">
              <a:solidFill>
                <a:srgbClr val="000000"/>
              </a:solidFill>
              <a:cs typeface="Arial" pitchFamily="34" charset="0"/>
            </a:endParaRPr>
          </a:p>
        </p:txBody>
      </p:sp>
      <p:pic>
        <p:nvPicPr>
          <p:cNvPr id="2099214" name="Picture 9" descr="Sc4-3"/>
          <p:cNvPicPr>
            <a:picLocks noChangeAspect="1" noChangeArrowheads="1"/>
          </p:cNvPicPr>
          <p:nvPr/>
        </p:nvPicPr>
        <p:blipFill>
          <a:blip r:embed="rId5" cstate="print"/>
          <a:srcRect/>
          <a:stretch>
            <a:fillRect/>
          </a:stretch>
        </p:blipFill>
        <p:spPr bwMode="auto">
          <a:xfrm>
            <a:off x="3589338" y="3914775"/>
            <a:ext cx="2332037" cy="1311275"/>
          </a:xfrm>
          <a:prstGeom prst="rect">
            <a:avLst/>
          </a:prstGeom>
          <a:noFill/>
          <a:ln w="12700">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6967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99214"/>
                                        </p:tgtEl>
                                        <p:attrNameLst>
                                          <p:attrName>style.visibility</p:attrName>
                                        </p:attrNameLst>
                                      </p:cBhvr>
                                      <p:to>
                                        <p:strVal val="visible"/>
                                      </p:to>
                                    </p:set>
                                    <p:animEffect transition="in" filter="wipe(left)">
                                      <p:cBhvr>
                                        <p:cTn id="15" dur="1000"/>
                                        <p:tgtEl>
                                          <p:spTgt spid="20992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99210"/>
                                        </p:tgtEl>
                                        <p:attrNameLst>
                                          <p:attrName>style.visibility</p:attrName>
                                        </p:attrNameLst>
                                      </p:cBhvr>
                                      <p:to>
                                        <p:strVal val="visible"/>
                                      </p:to>
                                    </p:set>
                                    <p:animEffect transition="in" filter="wipe(left)">
                                      <p:cBhvr>
                                        <p:cTn id="18" dur="1000"/>
                                        <p:tgtEl>
                                          <p:spTgt spid="2099210"/>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696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10" grpId="0" animBg="1"/>
      <p:bldP spid="1696772" grpId="0"/>
      <p:bldP spid="169678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jdelijke aanduiding voor dianummer 2"/>
          <p:cNvSpPr>
            <a:spLocks noGrp="1"/>
          </p:cNvSpPr>
          <p:nvPr>
            <p:ph type="sldNum" sz="quarter" idx="10"/>
          </p:nvPr>
        </p:nvSpPr>
        <p:spPr/>
        <p:txBody>
          <a:bodyPr/>
          <a:lstStyle/>
          <a:p>
            <a:fld id="{6AB6253F-C94A-470A-A8BE-C70A38F4AED9}" type="slidenum">
              <a:rPr lang="en-US"/>
              <a:pPr/>
              <a:t>45</a:t>
            </a:fld>
            <a:endParaRPr lang="en-US"/>
          </a:p>
        </p:txBody>
      </p:sp>
      <p:sp>
        <p:nvSpPr>
          <p:cNvPr id="2103298" name="Rectangle 2"/>
          <p:cNvSpPr>
            <a:spLocks noChangeArrowheads="1"/>
          </p:cNvSpPr>
          <p:nvPr/>
        </p:nvSpPr>
        <p:spPr bwMode="auto">
          <a:xfrm>
            <a:off x="0" y="1931988"/>
            <a:ext cx="9144000" cy="0"/>
          </a:xfrm>
          <a:prstGeom prst="rect">
            <a:avLst/>
          </a:prstGeom>
          <a:noFill/>
          <a:ln w="9525">
            <a:noFill/>
            <a:miter lim="800000"/>
            <a:headEnd/>
            <a:tailEnd/>
          </a:ln>
          <a:effectLst/>
        </p:spPr>
        <p:txBody>
          <a:bodyPr wrap="none" anchor="ctr">
            <a:spAutoFit/>
          </a:bodyPr>
          <a:lstStyle/>
          <a:p>
            <a:endParaRPr lang="nl-NL"/>
          </a:p>
        </p:txBody>
      </p:sp>
      <p:sp>
        <p:nvSpPr>
          <p:cNvPr id="2103299" name="Rectangle 3"/>
          <p:cNvSpPr>
            <a:spLocks noGrp="1" noChangeArrowheads="1"/>
          </p:cNvSpPr>
          <p:nvPr>
            <p:ph type="title"/>
          </p:nvPr>
        </p:nvSpPr>
        <p:spPr/>
        <p:txBody>
          <a:bodyPr/>
          <a:lstStyle/>
          <a:p>
            <a:r>
              <a:rPr lang="en-US"/>
              <a:t>Lipid/Flushing Study: Lower Incidence </a:t>
            </a:r>
            <a:br>
              <a:rPr lang="en-US"/>
            </a:br>
            <a:r>
              <a:rPr lang="en-US"/>
              <a:t>of Moderate or Greater Flushing vs ER Niacin</a:t>
            </a:r>
          </a:p>
        </p:txBody>
      </p:sp>
      <p:sp>
        <p:nvSpPr>
          <p:cNvPr id="2103300" name="Rectangle 5"/>
          <p:cNvSpPr>
            <a:spLocks noChangeArrowheads="1"/>
          </p:cNvSpPr>
          <p:nvPr/>
        </p:nvSpPr>
        <p:spPr bwMode="auto">
          <a:xfrm>
            <a:off x="5230813" y="1552575"/>
            <a:ext cx="3505200" cy="733425"/>
          </a:xfrm>
          <a:prstGeom prst="rect">
            <a:avLst/>
          </a:prstGeom>
          <a:noFill/>
          <a:ln w="9525">
            <a:noFill/>
            <a:miter lim="800000"/>
            <a:headEnd/>
            <a:tailEnd/>
          </a:ln>
        </p:spPr>
        <p:txBody>
          <a:bodyPr lIns="0" tIns="0" rIns="0" bIns="0" anchor="ctr">
            <a:spAutoFit/>
          </a:bodyPr>
          <a:lstStyle/>
          <a:p>
            <a:pPr algn="ctr" eaLnBrk="1" hangingPunct="1"/>
            <a:r>
              <a:rPr lang="en-US" altLang="ja-JP" sz="1600" b="0">
                <a:solidFill>
                  <a:schemeClr val="tx1"/>
                </a:solidFill>
                <a:ea typeface="ＭＳ Ｐゴシック" pitchFamily="34" charset="-128"/>
                <a:cs typeface="Arial" pitchFamily="34" charset="0"/>
              </a:rPr>
              <a:t>Percentage of patients with moderate</a:t>
            </a:r>
          </a:p>
          <a:p>
            <a:pPr algn="ctr" eaLnBrk="1" hangingPunct="1"/>
            <a:r>
              <a:rPr lang="en-US" altLang="ja-JP" sz="1600" b="0">
                <a:solidFill>
                  <a:schemeClr val="tx1"/>
                </a:solidFill>
                <a:ea typeface="ＭＳ Ｐゴシック" pitchFamily="34" charset="-128"/>
                <a:cs typeface="Arial" pitchFamily="34" charset="0"/>
              </a:rPr>
              <a:t>or greater flushing symptoms</a:t>
            </a:r>
          </a:p>
          <a:p>
            <a:pPr algn="ctr" eaLnBrk="1" hangingPunct="1"/>
            <a:r>
              <a:rPr lang="en-US" altLang="ja-JP" sz="1600" b="0">
                <a:solidFill>
                  <a:schemeClr val="tx1"/>
                </a:solidFill>
                <a:ea typeface="ＭＳ Ｐゴシック" pitchFamily="34" charset="-128"/>
                <a:cs typeface="Arial" pitchFamily="34" charset="0"/>
              </a:rPr>
              <a:t>across weeks 1–24</a:t>
            </a:r>
          </a:p>
        </p:txBody>
      </p:sp>
      <p:sp>
        <p:nvSpPr>
          <p:cNvPr id="2103301" name="Rectangle 6"/>
          <p:cNvSpPr>
            <a:spLocks noChangeArrowheads="1"/>
          </p:cNvSpPr>
          <p:nvPr/>
        </p:nvSpPr>
        <p:spPr bwMode="auto">
          <a:xfrm>
            <a:off x="762000" y="1552575"/>
            <a:ext cx="3581400" cy="733425"/>
          </a:xfrm>
          <a:prstGeom prst="rect">
            <a:avLst/>
          </a:prstGeom>
          <a:noFill/>
          <a:ln w="9525">
            <a:noFill/>
            <a:miter lim="800000"/>
            <a:headEnd/>
            <a:tailEnd/>
          </a:ln>
        </p:spPr>
        <p:txBody>
          <a:bodyPr lIns="0" tIns="0" rIns="0" bIns="0" anchor="ctr">
            <a:spAutoFit/>
          </a:bodyPr>
          <a:lstStyle/>
          <a:p>
            <a:pPr algn="ctr" eaLnBrk="1" hangingPunct="1"/>
            <a:r>
              <a:rPr lang="en-US" altLang="ja-JP" sz="1600" b="0">
                <a:solidFill>
                  <a:schemeClr val="tx1"/>
                </a:solidFill>
                <a:ea typeface="ＭＳ Ｐゴシック" pitchFamily="34" charset="-128"/>
                <a:cs typeface="Arial" pitchFamily="34" charset="0"/>
              </a:rPr>
              <a:t>Average number of days per week</a:t>
            </a:r>
          </a:p>
          <a:p>
            <a:pPr algn="ctr" eaLnBrk="1" hangingPunct="1"/>
            <a:r>
              <a:rPr lang="en-US" altLang="ja-JP" sz="1600" b="0">
                <a:solidFill>
                  <a:schemeClr val="tx1"/>
                </a:solidFill>
                <a:ea typeface="ＭＳ Ｐゴシック" pitchFamily="34" charset="-128"/>
                <a:cs typeface="Arial" pitchFamily="34" charset="0"/>
              </a:rPr>
              <a:t>with moderate or greater flushing symptoms across weeks 1–24</a:t>
            </a:r>
          </a:p>
        </p:txBody>
      </p:sp>
      <p:grpSp>
        <p:nvGrpSpPr>
          <p:cNvPr id="2103302" name="Group 6"/>
          <p:cNvGrpSpPr>
            <a:grpSpLocks/>
          </p:cNvGrpSpPr>
          <p:nvPr/>
        </p:nvGrpSpPr>
        <p:grpSpPr bwMode="auto">
          <a:xfrm>
            <a:off x="361950" y="2303463"/>
            <a:ext cx="4121150" cy="3441700"/>
            <a:chOff x="228" y="1451"/>
            <a:chExt cx="2596" cy="2168"/>
          </a:xfrm>
        </p:grpSpPr>
        <p:sp>
          <p:nvSpPr>
            <p:cNvPr id="2103303" name="Rectangle 7"/>
            <p:cNvSpPr>
              <a:spLocks noChangeArrowheads="1"/>
            </p:cNvSpPr>
            <p:nvPr/>
          </p:nvSpPr>
          <p:spPr bwMode="auto">
            <a:xfrm>
              <a:off x="1103" y="3485"/>
              <a:ext cx="1036"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400" b="0">
                  <a:solidFill>
                    <a:schemeClr val="tx1"/>
                  </a:solidFill>
                  <a:ea typeface="ヒラギノ角ゴ Pro W3" pitchFamily="-32" charset="-128"/>
                  <a:cs typeface="Arial" pitchFamily="34" charset="0"/>
                </a:rPr>
                <a:t>Weeks on Treatment</a:t>
              </a:r>
              <a:endParaRPr lang="en-US" sz="1400">
                <a:solidFill>
                  <a:schemeClr val="tx1"/>
                </a:solidFill>
                <a:ea typeface="ヒラギノ角ゴ Pro W3" pitchFamily="-32" charset="-128"/>
                <a:cs typeface="Arial" pitchFamily="34" charset="0"/>
              </a:endParaRPr>
            </a:p>
          </p:txBody>
        </p:sp>
        <p:sp>
          <p:nvSpPr>
            <p:cNvPr id="2103304" name="Rectangle 8"/>
            <p:cNvSpPr>
              <a:spLocks noChangeArrowheads="1"/>
            </p:cNvSpPr>
            <p:nvPr/>
          </p:nvSpPr>
          <p:spPr bwMode="auto">
            <a:xfrm rot="-5400000">
              <a:off x="-363" y="2290"/>
              <a:ext cx="1316"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400" b="0">
                  <a:solidFill>
                    <a:schemeClr val="tx1"/>
                  </a:solidFill>
                  <a:ea typeface="ヒラギノ角ゴ Pro W3" pitchFamily="-32" charset="-128"/>
                  <a:cs typeface="Arial" pitchFamily="34" charset="0"/>
                </a:rPr>
                <a:t>Number of Days per Week</a:t>
              </a:r>
              <a:endParaRPr lang="en-US" sz="1400">
                <a:solidFill>
                  <a:schemeClr val="tx1"/>
                </a:solidFill>
                <a:ea typeface="ヒラギノ角ゴ Pro W3" pitchFamily="-32" charset="-128"/>
                <a:cs typeface="Arial" pitchFamily="34" charset="0"/>
              </a:endParaRPr>
            </a:p>
          </p:txBody>
        </p:sp>
        <p:sp>
          <p:nvSpPr>
            <p:cNvPr id="2103305" name="Text Box 9"/>
            <p:cNvSpPr txBox="1">
              <a:spLocks noChangeArrowheads="1"/>
            </p:cNvSpPr>
            <p:nvPr/>
          </p:nvSpPr>
          <p:spPr bwMode="auto">
            <a:xfrm>
              <a:off x="1362" y="1531"/>
              <a:ext cx="1357" cy="173"/>
            </a:xfrm>
            <a:prstGeom prst="rect">
              <a:avLst/>
            </a:prstGeom>
            <a:noFill/>
            <a:ln w="9525">
              <a:noFill/>
              <a:miter lim="800000"/>
              <a:headEnd/>
              <a:tailEnd/>
            </a:ln>
          </p:spPr>
          <p:txBody>
            <a:bodyPr>
              <a:spAutoFit/>
            </a:bodyPr>
            <a:lstStyle/>
            <a:p>
              <a:pPr algn="r" eaLnBrk="1" hangingPunct="1">
                <a:spcBef>
                  <a:spcPct val="50000"/>
                </a:spcBef>
              </a:pPr>
              <a:r>
                <a:rPr lang="en-US" sz="1200" b="0">
                  <a:solidFill>
                    <a:schemeClr val="tx1"/>
                  </a:solidFill>
                  <a:ea typeface="ＭＳ Ｐゴシック" pitchFamily="34" charset="-128"/>
                  <a:cs typeface="Arial" pitchFamily="34" charset="0"/>
                </a:rPr>
                <a:t>dose advancement </a:t>
              </a:r>
            </a:p>
          </p:txBody>
        </p:sp>
        <p:sp>
          <p:nvSpPr>
            <p:cNvPr id="2103306" name="Line 10"/>
            <p:cNvSpPr>
              <a:spLocks noChangeShapeType="1"/>
            </p:cNvSpPr>
            <p:nvPr/>
          </p:nvSpPr>
          <p:spPr bwMode="auto">
            <a:xfrm flipH="1">
              <a:off x="978" y="1725"/>
              <a:ext cx="1209" cy="220"/>
            </a:xfrm>
            <a:prstGeom prst="line">
              <a:avLst/>
            </a:prstGeom>
            <a:noFill/>
            <a:ln w="9525">
              <a:solidFill>
                <a:schemeClr val="tx1"/>
              </a:solidFill>
              <a:round/>
              <a:headEnd/>
              <a:tailEnd type="triangle" w="med" len="med"/>
            </a:ln>
            <a:effectLst/>
          </p:spPr>
          <p:txBody>
            <a:bodyPr/>
            <a:lstStyle/>
            <a:p>
              <a:endParaRPr lang="nl-NL"/>
            </a:p>
          </p:txBody>
        </p:sp>
        <p:sp>
          <p:nvSpPr>
            <p:cNvPr id="2103307" name="Rectangle 11"/>
            <p:cNvSpPr>
              <a:spLocks noChangeArrowheads="1"/>
            </p:cNvSpPr>
            <p:nvPr/>
          </p:nvSpPr>
          <p:spPr bwMode="auto">
            <a:xfrm>
              <a:off x="498" y="1491"/>
              <a:ext cx="2276" cy="1791"/>
            </a:xfrm>
            <a:prstGeom prst="rect">
              <a:avLst/>
            </a:prstGeom>
            <a:noFill/>
            <a:ln w="1588">
              <a:solidFill>
                <a:srgbClr val="FFFFFF"/>
              </a:solidFill>
              <a:miter lim="800000"/>
              <a:headEnd/>
              <a:tailEnd/>
            </a:ln>
          </p:spPr>
          <p:txBody>
            <a:bodyPr/>
            <a:lstStyle/>
            <a:p>
              <a:endParaRPr lang="nl-NL"/>
            </a:p>
          </p:txBody>
        </p:sp>
        <p:sp>
          <p:nvSpPr>
            <p:cNvPr id="2103308" name="Line 12"/>
            <p:cNvSpPr>
              <a:spLocks noChangeShapeType="1"/>
            </p:cNvSpPr>
            <p:nvPr/>
          </p:nvSpPr>
          <p:spPr bwMode="auto">
            <a:xfrm>
              <a:off x="498" y="3282"/>
              <a:ext cx="2276" cy="1"/>
            </a:xfrm>
            <a:prstGeom prst="line">
              <a:avLst/>
            </a:prstGeom>
            <a:noFill/>
            <a:ln w="7938">
              <a:solidFill>
                <a:schemeClr val="tx1"/>
              </a:solidFill>
              <a:round/>
              <a:headEnd/>
              <a:tailEnd/>
            </a:ln>
          </p:spPr>
          <p:txBody>
            <a:bodyPr/>
            <a:lstStyle/>
            <a:p>
              <a:endParaRPr lang="nl-NL"/>
            </a:p>
          </p:txBody>
        </p:sp>
        <p:sp>
          <p:nvSpPr>
            <p:cNvPr id="2103309" name="Line 13"/>
            <p:cNvSpPr>
              <a:spLocks noChangeShapeType="1"/>
            </p:cNvSpPr>
            <p:nvPr/>
          </p:nvSpPr>
          <p:spPr bwMode="auto">
            <a:xfrm flipV="1">
              <a:off x="498" y="3282"/>
              <a:ext cx="1" cy="25"/>
            </a:xfrm>
            <a:prstGeom prst="line">
              <a:avLst/>
            </a:prstGeom>
            <a:noFill/>
            <a:ln w="7938">
              <a:solidFill>
                <a:schemeClr val="tx1"/>
              </a:solidFill>
              <a:round/>
              <a:headEnd/>
              <a:tailEnd/>
            </a:ln>
          </p:spPr>
          <p:txBody>
            <a:bodyPr/>
            <a:lstStyle/>
            <a:p>
              <a:endParaRPr lang="nl-NL"/>
            </a:p>
          </p:txBody>
        </p:sp>
        <p:sp>
          <p:nvSpPr>
            <p:cNvPr id="2103310" name="Line 14"/>
            <p:cNvSpPr>
              <a:spLocks noChangeShapeType="1"/>
            </p:cNvSpPr>
            <p:nvPr/>
          </p:nvSpPr>
          <p:spPr bwMode="auto">
            <a:xfrm flipV="1">
              <a:off x="589" y="3282"/>
              <a:ext cx="1" cy="25"/>
            </a:xfrm>
            <a:prstGeom prst="line">
              <a:avLst/>
            </a:prstGeom>
            <a:noFill/>
            <a:ln w="7938">
              <a:solidFill>
                <a:schemeClr val="tx1"/>
              </a:solidFill>
              <a:round/>
              <a:headEnd/>
              <a:tailEnd/>
            </a:ln>
          </p:spPr>
          <p:txBody>
            <a:bodyPr/>
            <a:lstStyle/>
            <a:p>
              <a:endParaRPr lang="nl-NL"/>
            </a:p>
          </p:txBody>
        </p:sp>
        <p:sp>
          <p:nvSpPr>
            <p:cNvPr id="2103311" name="Line 15"/>
            <p:cNvSpPr>
              <a:spLocks noChangeShapeType="1"/>
            </p:cNvSpPr>
            <p:nvPr/>
          </p:nvSpPr>
          <p:spPr bwMode="auto">
            <a:xfrm flipV="1">
              <a:off x="680" y="3282"/>
              <a:ext cx="1" cy="25"/>
            </a:xfrm>
            <a:prstGeom prst="line">
              <a:avLst/>
            </a:prstGeom>
            <a:noFill/>
            <a:ln w="7938">
              <a:solidFill>
                <a:schemeClr val="tx1"/>
              </a:solidFill>
              <a:round/>
              <a:headEnd/>
              <a:tailEnd/>
            </a:ln>
          </p:spPr>
          <p:txBody>
            <a:bodyPr/>
            <a:lstStyle/>
            <a:p>
              <a:endParaRPr lang="nl-NL"/>
            </a:p>
          </p:txBody>
        </p:sp>
        <p:sp>
          <p:nvSpPr>
            <p:cNvPr id="2103312" name="Line 16"/>
            <p:cNvSpPr>
              <a:spLocks noChangeShapeType="1"/>
            </p:cNvSpPr>
            <p:nvPr/>
          </p:nvSpPr>
          <p:spPr bwMode="auto">
            <a:xfrm flipV="1">
              <a:off x="771" y="3282"/>
              <a:ext cx="1" cy="25"/>
            </a:xfrm>
            <a:prstGeom prst="line">
              <a:avLst/>
            </a:prstGeom>
            <a:noFill/>
            <a:ln w="7938">
              <a:solidFill>
                <a:schemeClr val="tx1"/>
              </a:solidFill>
              <a:round/>
              <a:headEnd/>
              <a:tailEnd/>
            </a:ln>
          </p:spPr>
          <p:txBody>
            <a:bodyPr/>
            <a:lstStyle/>
            <a:p>
              <a:endParaRPr lang="nl-NL"/>
            </a:p>
          </p:txBody>
        </p:sp>
        <p:sp>
          <p:nvSpPr>
            <p:cNvPr id="2103313" name="Line 17"/>
            <p:cNvSpPr>
              <a:spLocks noChangeShapeType="1"/>
            </p:cNvSpPr>
            <p:nvPr/>
          </p:nvSpPr>
          <p:spPr bwMode="auto">
            <a:xfrm flipV="1">
              <a:off x="862" y="3282"/>
              <a:ext cx="1" cy="25"/>
            </a:xfrm>
            <a:prstGeom prst="line">
              <a:avLst/>
            </a:prstGeom>
            <a:noFill/>
            <a:ln w="7938">
              <a:solidFill>
                <a:schemeClr val="tx1"/>
              </a:solidFill>
              <a:round/>
              <a:headEnd/>
              <a:tailEnd/>
            </a:ln>
          </p:spPr>
          <p:txBody>
            <a:bodyPr/>
            <a:lstStyle/>
            <a:p>
              <a:endParaRPr lang="nl-NL"/>
            </a:p>
          </p:txBody>
        </p:sp>
        <p:sp>
          <p:nvSpPr>
            <p:cNvPr id="2103314" name="Line 18"/>
            <p:cNvSpPr>
              <a:spLocks noChangeShapeType="1"/>
            </p:cNvSpPr>
            <p:nvPr/>
          </p:nvSpPr>
          <p:spPr bwMode="auto">
            <a:xfrm flipV="1">
              <a:off x="953" y="3282"/>
              <a:ext cx="1" cy="25"/>
            </a:xfrm>
            <a:prstGeom prst="line">
              <a:avLst/>
            </a:prstGeom>
            <a:noFill/>
            <a:ln w="7938">
              <a:solidFill>
                <a:schemeClr val="tx1"/>
              </a:solidFill>
              <a:round/>
              <a:headEnd/>
              <a:tailEnd/>
            </a:ln>
          </p:spPr>
          <p:txBody>
            <a:bodyPr/>
            <a:lstStyle/>
            <a:p>
              <a:endParaRPr lang="nl-NL"/>
            </a:p>
          </p:txBody>
        </p:sp>
        <p:sp>
          <p:nvSpPr>
            <p:cNvPr id="2103315" name="Line 19"/>
            <p:cNvSpPr>
              <a:spLocks noChangeShapeType="1"/>
            </p:cNvSpPr>
            <p:nvPr/>
          </p:nvSpPr>
          <p:spPr bwMode="auto">
            <a:xfrm flipV="1">
              <a:off x="1044" y="3282"/>
              <a:ext cx="1" cy="25"/>
            </a:xfrm>
            <a:prstGeom prst="line">
              <a:avLst/>
            </a:prstGeom>
            <a:noFill/>
            <a:ln w="7938">
              <a:solidFill>
                <a:schemeClr val="tx1"/>
              </a:solidFill>
              <a:round/>
              <a:headEnd/>
              <a:tailEnd/>
            </a:ln>
          </p:spPr>
          <p:txBody>
            <a:bodyPr/>
            <a:lstStyle/>
            <a:p>
              <a:endParaRPr lang="nl-NL"/>
            </a:p>
          </p:txBody>
        </p:sp>
        <p:sp>
          <p:nvSpPr>
            <p:cNvPr id="2103316" name="Line 20"/>
            <p:cNvSpPr>
              <a:spLocks noChangeShapeType="1"/>
            </p:cNvSpPr>
            <p:nvPr/>
          </p:nvSpPr>
          <p:spPr bwMode="auto">
            <a:xfrm flipV="1">
              <a:off x="1136" y="3282"/>
              <a:ext cx="1" cy="25"/>
            </a:xfrm>
            <a:prstGeom prst="line">
              <a:avLst/>
            </a:prstGeom>
            <a:noFill/>
            <a:ln w="7938">
              <a:solidFill>
                <a:schemeClr val="tx1"/>
              </a:solidFill>
              <a:round/>
              <a:headEnd/>
              <a:tailEnd/>
            </a:ln>
          </p:spPr>
          <p:txBody>
            <a:bodyPr/>
            <a:lstStyle/>
            <a:p>
              <a:endParaRPr lang="nl-NL"/>
            </a:p>
          </p:txBody>
        </p:sp>
        <p:sp>
          <p:nvSpPr>
            <p:cNvPr id="2103317" name="Line 21"/>
            <p:cNvSpPr>
              <a:spLocks noChangeShapeType="1"/>
            </p:cNvSpPr>
            <p:nvPr/>
          </p:nvSpPr>
          <p:spPr bwMode="auto">
            <a:xfrm flipV="1">
              <a:off x="1227" y="3282"/>
              <a:ext cx="1" cy="25"/>
            </a:xfrm>
            <a:prstGeom prst="line">
              <a:avLst/>
            </a:prstGeom>
            <a:noFill/>
            <a:ln w="7938">
              <a:solidFill>
                <a:schemeClr val="tx1"/>
              </a:solidFill>
              <a:round/>
              <a:headEnd/>
              <a:tailEnd/>
            </a:ln>
          </p:spPr>
          <p:txBody>
            <a:bodyPr/>
            <a:lstStyle/>
            <a:p>
              <a:endParaRPr lang="nl-NL"/>
            </a:p>
          </p:txBody>
        </p:sp>
        <p:sp>
          <p:nvSpPr>
            <p:cNvPr id="2103318" name="Line 22"/>
            <p:cNvSpPr>
              <a:spLocks noChangeShapeType="1"/>
            </p:cNvSpPr>
            <p:nvPr/>
          </p:nvSpPr>
          <p:spPr bwMode="auto">
            <a:xfrm flipV="1">
              <a:off x="1318" y="3282"/>
              <a:ext cx="1" cy="25"/>
            </a:xfrm>
            <a:prstGeom prst="line">
              <a:avLst/>
            </a:prstGeom>
            <a:noFill/>
            <a:ln w="7938">
              <a:solidFill>
                <a:schemeClr val="tx1"/>
              </a:solidFill>
              <a:round/>
              <a:headEnd/>
              <a:tailEnd/>
            </a:ln>
          </p:spPr>
          <p:txBody>
            <a:bodyPr/>
            <a:lstStyle/>
            <a:p>
              <a:endParaRPr lang="nl-NL"/>
            </a:p>
          </p:txBody>
        </p:sp>
        <p:sp>
          <p:nvSpPr>
            <p:cNvPr id="2103319" name="Line 23"/>
            <p:cNvSpPr>
              <a:spLocks noChangeShapeType="1"/>
            </p:cNvSpPr>
            <p:nvPr/>
          </p:nvSpPr>
          <p:spPr bwMode="auto">
            <a:xfrm flipV="1">
              <a:off x="1409" y="3282"/>
              <a:ext cx="1" cy="25"/>
            </a:xfrm>
            <a:prstGeom prst="line">
              <a:avLst/>
            </a:prstGeom>
            <a:noFill/>
            <a:ln w="7938">
              <a:solidFill>
                <a:schemeClr val="tx1"/>
              </a:solidFill>
              <a:round/>
              <a:headEnd/>
              <a:tailEnd/>
            </a:ln>
          </p:spPr>
          <p:txBody>
            <a:bodyPr/>
            <a:lstStyle/>
            <a:p>
              <a:endParaRPr lang="nl-NL"/>
            </a:p>
          </p:txBody>
        </p:sp>
        <p:sp>
          <p:nvSpPr>
            <p:cNvPr id="2103320" name="Line 24"/>
            <p:cNvSpPr>
              <a:spLocks noChangeShapeType="1"/>
            </p:cNvSpPr>
            <p:nvPr/>
          </p:nvSpPr>
          <p:spPr bwMode="auto">
            <a:xfrm flipV="1">
              <a:off x="1500" y="3282"/>
              <a:ext cx="1" cy="25"/>
            </a:xfrm>
            <a:prstGeom prst="line">
              <a:avLst/>
            </a:prstGeom>
            <a:noFill/>
            <a:ln w="7938">
              <a:solidFill>
                <a:schemeClr val="tx1"/>
              </a:solidFill>
              <a:round/>
              <a:headEnd/>
              <a:tailEnd/>
            </a:ln>
          </p:spPr>
          <p:txBody>
            <a:bodyPr/>
            <a:lstStyle/>
            <a:p>
              <a:endParaRPr lang="nl-NL"/>
            </a:p>
          </p:txBody>
        </p:sp>
        <p:sp>
          <p:nvSpPr>
            <p:cNvPr id="2103321" name="Line 25"/>
            <p:cNvSpPr>
              <a:spLocks noChangeShapeType="1"/>
            </p:cNvSpPr>
            <p:nvPr/>
          </p:nvSpPr>
          <p:spPr bwMode="auto">
            <a:xfrm flipV="1">
              <a:off x="1591" y="3282"/>
              <a:ext cx="1" cy="25"/>
            </a:xfrm>
            <a:prstGeom prst="line">
              <a:avLst/>
            </a:prstGeom>
            <a:noFill/>
            <a:ln w="7938">
              <a:solidFill>
                <a:schemeClr val="tx1"/>
              </a:solidFill>
              <a:round/>
              <a:headEnd/>
              <a:tailEnd/>
            </a:ln>
          </p:spPr>
          <p:txBody>
            <a:bodyPr/>
            <a:lstStyle/>
            <a:p>
              <a:endParaRPr lang="nl-NL"/>
            </a:p>
          </p:txBody>
        </p:sp>
        <p:sp>
          <p:nvSpPr>
            <p:cNvPr id="2103322" name="Line 26"/>
            <p:cNvSpPr>
              <a:spLocks noChangeShapeType="1"/>
            </p:cNvSpPr>
            <p:nvPr/>
          </p:nvSpPr>
          <p:spPr bwMode="auto">
            <a:xfrm flipV="1">
              <a:off x="1682" y="3282"/>
              <a:ext cx="1" cy="25"/>
            </a:xfrm>
            <a:prstGeom prst="line">
              <a:avLst/>
            </a:prstGeom>
            <a:noFill/>
            <a:ln w="7938">
              <a:solidFill>
                <a:schemeClr val="tx1"/>
              </a:solidFill>
              <a:round/>
              <a:headEnd/>
              <a:tailEnd/>
            </a:ln>
          </p:spPr>
          <p:txBody>
            <a:bodyPr/>
            <a:lstStyle/>
            <a:p>
              <a:endParaRPr lang="nl-NL"/>
            </a:p>
          </p:txBody>
        </p:sp>
        <p:sp>
          <p:nvSpPr>
            <p:cNvPr id="2103323" name="Line 27"/>
            <p:cNvSpPr>
              <a:spLocks noChangeShapeType="1"/>
            </p:cNvSpPr>
            <p:nvPr/>
          </p:nvSpPr>
          <p:spPr bwMode="auto">
            <a:xfrm flipV="1">
              <a:off x="1773" y="3282"/>
              <a:ext cx="1" cy="25"/>
            </a:xfrm>
            <a:prstGeom prst="line">
              <a:avLst/>
            </a:prstGeom>
            <a:noFill/>
            <a:ln w="7938">
              <a:solidFill>
                <a:schemeClr val="tx1"/>
              </a:solidFill>
              <a:round/>
              <a:headEnd/>
              <a:tailEnd/>
            </a:ln>
          </p:spPr>
          <p:txBody>
            <a:bodyPr/>
            <a:lstStyle/>
            <a:p>
              <a:endParaRPr lang="nl-NL"/>
            </a:p>
          </p:txBody>
        </p:sp>
        <p:sp>
          <p:nvSpPr>
            <p:cNvPr id="2103324" name="Line 28"/>
            <p:cNvSpPr>
              <a:spLocks noChangeShapeType="1"/>
            </p:cNvSpPr>
            <p:nvPr/>
          </p:nvSpPr>
          <p:spPr bwMode="auto">
            <a:xfrm flipV="1">
              <a:off x="1864" y="3282"/>
              <a:ext cx="1" cy="25"/>
            </a:xfrm>
            <a:prstGeom prst="line">
              <a:avLst/>
            </a:prstGeom>
            <a:noFill/>
            <a:ln w="7938">
              <a:solidFill>
                <a:schemeClr val="tx1"/>
              </a:solidFill>
              <a:round/>
              <a:headEnd/>
              <a:tailEnd/>
            </a:ln>
          </p:spPr>
          <p:txBody>
            <a:bodyPr/>
            <a:lstStyle/>
            <a:p>
              <a:endParaRPr lang="nl-NL"/>
            </a:p>
          </p:txBody>
        </p:sp>
        <p:sp>
          <p:nvSpPr>
            <p:cNvPr id="2103325" name="Line 29"/>
            <p:cNvSpPr>
              <a:spLocks noChangeShapeType="1"/>
            </p:cNvSpPr>
            <p:nvPr/>
          </p:nvSpPr>
          <p:spPr bwMode="auto">
            <a:xfrm flipV="1">
              <a:off x="1955" y="3282"/>
              <a:ext cx="1" cy="25"/>
            </a:xfrm>
            <a:prstGeom prst="line">
              <a:avLst/>
            </a:prstGeom>
            <a:noFill/>
            <a:ln w="7938">
              <a:solidFill>
                <a:schemeClr val="tx1"/>
              </a:solidFill>
              <a:round/>
              <a:headEnd/>
              <a:tailEnd/>
            </a:ln>
          </p:spPr>
          <p:txBody>
            <a:bodyPr/>
            <a:lstStyle/>
            <a:p>
              <a:endParaRPr lang="nl-NL"/>
            </a:p>
          </p:txBody>
        </p:sp>
        <p:sp>
          <p:nvSpPr>
            <p:cNvPr id="2103326" name="Line 30"/>
            <p:cNvSpPr>
              <a:spLocks noChangeShapeType="1"/>
            </p:cNvSpPr>
            <p:nvPr/>
          </p:nvSpPr>
          <p:spPr bwMode="auto">
            <a:xfrm flipV="1">
              <a:off x="2046" y="3282"/>
              <a:ext cx="1" cy="25"/>
            </a:xfrm>
            <a:prstGeom prst="line">
              <a:avLst/>
            </a:prstGeom>
            <a:noFill/>
            <a:ln w="7938">
              <a:solidFill>
                <a:schemeClr val="tx1"/>
              </a:solidFill>
              <a:round/>
              <a:headEnd/>
              <a:tailEnd/>
            </a:ln>
          </p:spPr>
          <p:txBody>
            <a:bodyPr/>
            <a:lstStyle/>
            <a:p>
              <a:endParaRPr lang="nl-NL"/>
            </a:p>
          </p:txBody>
        </p:sp>
        <p:sp>
          <p:nvSpPr>
            <p:cNvPr id="2103327" name="Line 31"/>
            <p:cNvSpPr>
              <a:spLocks noChangeShapeType="1"/>
            </p:cNvSpPr>
            <p:nvPr/>
          </p:nvSpPr>
          <p:spPr bwMode="auto">
            <a:xfrm flipV="1">
              <a:off x="2137" y="3282"/>
              <a:ext cx="1" cy="25"/>
            </a:xfrm>
            <a:prstGeom prst="line">
              <a:avLst/>
            </a:prstGeom>
            <a:noFill/>
            <a:ln w="7938">
              <a:solidFill>
                <a:schemeClr val="tx1"/>
              </a:solidFill>
              <a:round/>
              <a:headEnd/>
              <a:tailEnd/>
            </a:ln>
          </p:spPr>
          <p:txBody>
            <a:bodyPr/>
            <a:lstStyle/>
            <a:p>
              <a:endParaRPr lang="nl-NL"/>
            </a:p>
          </p:txBody>
        </p:sp>
        <p:sp>
          <p:nvSpPr>
            <p:cNvPr id="2103328" name="Line 32"/>
            <p:cNvSpPr>
              <a:spLocks noChangeShapeType="1"/>
            </p:cNvSpPr>
            <p:nvPr/>
          </p:nvSpPr>
          <p:spPr bwMode="auto">
            <a:xfrm flipV="1">
              <a:off x="2228" y="3282"/>
              <a:ext cx="1" cy="25"/>
            </a:xfrm>
            <a:prstGeom prst="line">
              <a:avLst/>
            </a:prstGeom>
            <a:noFill/>
            <a:ln w="7938">
              <a:solidFill>
                <a:schemeClr val="tx1"/>
              </a:solidFill>
              <a:round/>
              <a:headEnd/>
              <a:tailEnd/>
            </a:ln>
          </p:spPr>
          <p:txBody>
            <a:bodyPr/>
            <a:lstStyle/>
            <a:p>
              <a:endParaRPr lang="nl-NL"/>
            </a:p>
          </p:txBody>
        </p:sp>
        <p:sp>
          <p:nvSpPr>
            <p:cNvPr id="2103329" name="Line 33"/>
            <p:cNvSpPr>
              <a:spLocks noChangeShapeType="1"/>
            </p:cNvSpPr>
            <p:nvPr/>
          </p:nvSpPr>
          <p:spPr bwMode="auto">
            <a:xfrm flipV="1">
              <a:off x="2319" y="3282"/>
              <a:ext cx="1" cy="25"/>
            </a:xfrm>
            <a:prstGeom prst="line">
              <a:avLst/>
            </a:prstGeom>
            <a:noFill/>
            <a:ln w="7938">
              <a:solidFill>
                <a:schemeClr val="tx1"/>
              </a:solidFill>
              <a:round/>
              <a:headEnd/>
              <a:tailEnd/>
            </a:ln>
          </p:spPr>
          <p:txBody>
            <a:bodyPr/>
            <a:lstStyle/>
            <a:p>
              <a:endParaRPr lang="nl-NL"/>
            </a:p>
          </p:txBody>
        </p:sp>
        <p:sp>
          <p:nvSpPr>
            <p:cNvPr id="2103330" name="Line 34"/>
            <p:cNvSpPr>
              <a:spLocks noChangeShapeType="1"/>
            </p:cNvSpPr>
            <p:nvPr/>
          </p:nvSpPr>
          <p:spPr bwMode="auto">
            <a:xfrm flipV="1">
              <a:off x="2410" y="3282"/>
              <a:ext cx="1" cy="25"/>
            </a:xfrm>
            <a:prstGeom prst="line">
              <a:avLst/>
            </a:prstGeom>
            <a:noFill/>
            <a:ln w="7938">
              <a:solidFill>
                <a:schemeClr val="tx1"/>
              </a:solidFill>
              <a:round/>
              <a:headEnd/>
              <a:tailEnd/>
            </a:ln>
          </p:spPr>
          <p:txBody>
            <a:bodyPr/>
            <a:lstStyle/>
            <a:p>
              <a:endParaRPr lang="nl-NL"/>
            </a:p>
          </p:txBody>
        </p:sp>
        <p:sp>
          <p:nvSpPr>
            <p:cNvPr id="2103331" name="Line 35"/>
            <p:cNvSpPr>
              <a:spLocks noChangeShapeType="1"/>
            </p:cNvSpPr>
            <p:nvPr/>
          </p:nvSpPr>
          <p:spPr bwMode="auto">
            <a:xfrm flipV="1">
              <a:off x="2501" y="3282"/>
              <a:ext cx="1" cy="25"/>
            </a:xfrm>
            <a:prstGeom prst="line">
              <a:avLst/>
            </a:prstGeom>
            <a:noFill/>
            <a:ln w="7938">
              <a:solidFill>
                <a:schemeClr val="tx1"/>
              </a:solidFill>
              <a:round/>
              <a:headEnd/>
              <a:tailEnd/>
            </a:ln>
          </p:spPr>
          <p:txBody>
            <a:bodyPr/>
            <a:lstStyle/>
            <a:p>
              <a:endParaRPr lang="nl-NL"/>
            </a:p>
          </p:txBody>
        </p:sp>
        <p:sp>
          <p:nvSpPr>
            <p:cNvPr id="2103332" name="Line 36"/>
            <p:cNvSpPr>
              <a:spLocks noChangeShapeType="1"/>
            </p:cNvSpPr>
            <p:nvPr/>
          </p:nvSpPr>
          <p:spPr bwMode="auto">
            <a:xfrm flipV="1">
              <a:off x="2592" y="3282"/>
              <a:ext cx="1" cy="25"/>
            </a:xfrm>
            <a:prstGeom prst="line">
              <a:avLst/>
            </a:prstGeom>
            <a:noFill/>
            <a:ln w="7938">
              <a:solidFill>
                <a:schemeClr val="tx1"/>
              </a:solidFill>
              <a:round/>
              <a:headEnd/>
              <a:tailEnd/>
            </a:ln>
          </p:spPr>
          <p:txBody>
            <a:bodyPr/>
            <a:lstStyle/>
            <a:p>
              <a:endParaRPr lang="nl-NL"/>
            </a:p>
          </p:txBody>
        </p:sp>
        <p:sp>
          <p:nvSpPr>
            <p:cNvPr id="2103333" name="Line 37"/>
            <p:cNvSpPr>
              <a:spLocks noChangeShapeType="1"/>
            </p:cNvSpPr>
            <p:nvPr/>
          </p:nvSpPr>
          <p:spPr bwMode="auto">
            <a:xfrm flipV="1">
              <a:off x="2683" y="3282"/>
              <a:ext cx="1" cy="25"/>
            </a:xfrm>
            <a:prstGeom prst="line">
              <a:avLst/>
            </a:prstGeom>
            <a:noFill/>
            <a:ln w="7938">
              <a:solidFill>
                <a:schemeClr val="tx1"/>
              </a:solidFill>
              <a:round/>
              <a:headEnd/>
              <a:tailEnd/>
            </a:ln>
          </p:spPr>
          <p:txBody>
            <a:bodyPr/>
            <a:lstStyle/>
            <a:p>
              <a:endParaRPr lang="nl-NL"/>
            </a:p>
          </p:txBody>
        </p:sp>
        <p:sp>
          <p:nvSpPr>
            <p:cNvPr id="2103334" name="Line 38"/>
            <p:cNvSpPr>
              <a:spLocks noChangeShapeType="1"/>
            </p:cNvSpPr>
            <p:nvPr/>
          </p:nvSpPr>
          <p:spPr bwMode="auto">
            <a:xfrm flipV="1">
              <a:off x="2774" y="3282"/>
              <a:ext cx="1" cy="25"/>
            </a:xfrm>
            <a:prstGeom prst="line">
              <a:avLst/>
            </a:prstGeom>
            <a:noFill/>
            <a:ln w="7938">
              <a:solidFill>
                <a:schemeClr val="tx1"/>
              </a:solidFill>
              <a:round/>
              <a:headEnd/>
              <a:tailEnd/>
            </a:ln>
          </p:spPr>
          <p:txBody>
            <a:bodyPr/>
            <a:lstStyle/>
            <a:p>
              <a:endParaRPr lang="nl-NL"/>
            </a:p>
          </p:txBody>
        </p:sp>
        <p:sp>
          <p:nvSpPr>
            <p:cNvPr id="2103335" name="Rectangle 39"/>
            <p:cNvSpPr>
              <a:spLocks noChangeArrowheads="1"/>
            </p:cNvSpPr>
            <p:nvPr/>
          </p:nvSpPr>
          <p:spPr bwMode="auto">
            <a:xfrm>
              <a:off x="489"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0</a:t>
              </a:r>
              <a:endParaRPr lang="en-US" sz="1400">
                <a:solidFill>
                  <a:schemeClr val="tx1"/>
                </a:solidFill>
                <a:ea typeface="ヒラギノ角ゴ Pro W3" pitchFamily="-32" charset="-128"/>
                <a:cs typeface="Arial" pitchFamily="34" charset="0"/>
              </a:endParaRPr>
            </a:p>
          </p:txBody>
        </p:sp>
        <p:sp>
          <p:nvSpPr>
            <p:cNvPr id="2103336" name="Rectangle 40"/>
            <p:cNvSpPr>
              <a:spLocks noChangeArrowheads="1"/>
            </p:cNvSpPr>
            <p:nvPr/>
          </p:nvSpPr>
          <p:spPr bwMode="auto">
            <a:xfrm>
              <a:off x="580"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a:t>
              </a:r>
              <a:endParaRPr lang="en-US" sz="1400">
                <a:solidFill>
                  <a:schemeClr val="tx1"/>
                </a:solidFill>
                <a:ea typeface="ヒラギノ角ゴ Pro W3" pitchFamily="-32" charset="-128"/>
                <a:cs typeface="Arial" pitchFamily="34" charset="0"/>
              </a:endParaRPr>
            </a:p>
          </p:txBody>
        </p:sp>
        <p:sp>
          <p:nvSpPr>
            <p:cNvPr id="2103337" name="Rectangle 41"/>
            <p:cNvSpPr>
              <a:spLocks noChangeArrowheads="1"/>
            </p:cNvSpPr>
            <p:nvPr/>
          </p:nvSpPr>
          <p:spPr bwMode="auto">
            <a:xfrm>
              <a:off x="671"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a:t>
              </a:r>
              <a:endParaRPr lang="en-US" sz="1400">
                <a:solidFill>
                  <a:schemeClr val="tx1"/>
                </a:solidFill>
                <a:ea typeface="ヒラギノ角ゴ Pro W3" pitchFamily="-32" charset="-128"/>
                <a:cs typeface="Arial" pitchFamily="34" charset="0"/>
              </a:endParaRPr>
            </a:p>
          </p:txBody>
        </p:sp>
        <p:sp>
          <p:nvSpPr>
            <p:cNvPr id="2103338" name="Rectangle 42"/>
            <p:cNvSpPr>
              <a:spLocks noChangeArrowheads="1"/>
            </p:cNvSpPr>
            <p:nvPr/>
          </p:nvSpPr>
          <p:spPr bwMode="auto">
            <a:xfrm>
              <a:off x="762"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3</a:t>
              </a:r>
              <a:endParaRPr lang="en-US" sz="1400">
                <a:solidFill>
                  <a:schemeClr val="tx1"/>
                </a:solidFill>
                <a:ea typeface="ヒラギノ角ゴ Pro W3" pitchFamily="-32" charset="-128"/>
                <a:cs typeface="Arial" pitchFamily="34" charset="0"/>
              </a:endParaRPr>
            </a:p>
          </p:txBody>
        </p:sp>
        <p:sp>
          <p:nvSpPr>
            <p:cNvPr id="2103339" name="Rectangle 43"/>
            <p:cNvSpPr>
              <a:spLocks noChangeArrowheads="1"/>
            </p:cNvSpPr>
            <p:nvPr/>
          </p:nvSpPr>
          <p:spPr bwMode="auto">
            <a:xfrm>
              <a:off x="853"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4</a:t>
              </a:r>
              <a:endParaRPr lang="en-US" sz="1400">
                <a:solidFill>
                  <a:schemeClr val="tx1"/>
                </a:solidFill>
                <a:ea typeface="ヒラギノ角ゴ Pro W3" pitchFamily="-32" charset="-128"/>
                <a:cs typeface="Arial" pitchFamily="34" charset="0"/>
              </a:endParaRPr>
            </a:p>
          </p:txBody>
        </p:sp>
        <p:sp>
          <p:nvSpPr>
            <p:cNvPr id="2103340" name="Rectangle 44"/>
            <p:cNvSpPr>
              <a:spLocks noChangeArrowheads="1"/>
            </p:cNvSpPr>
            <p:nvPr/>
          </p:nvSpPr>
          <p:spPr bwMode="auto">
            <a:xfrm>
              <a:off x="944"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5</a:t>
              </a:r>
              <a:endParaRPr lang="en-US" sz="1400">
                <a:solidFill>
                  <a:schemeClr val="tx1"/>
                </a:solidFill>
                <a:ea typeface="ヒラギノ角ゴ Pro W3" pitchFamily="-32" charset="-128"/>
                <a:cs typeface="Arial" pitchFamily="34" charset="0"/>
              </a:endParaRPr>
            </a:p>
          </p:txBody>
        </p:sp>
        <p:sp>
          <p:nvSpPr>
            <p:cNvPr id="2103341" name="Rectangle 45"/>
            <p:cNvSpPr>
              <a:spLocks noChangeArrowheads="1"/>
            </p:cNvSpPr>
            <p:nvPr/>
          </p:nvSpPr>
          <p:spPr bwMode="auto">
            <a:xfrm>
              <a:off x="1035"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6</a:t>
              </a:r>
              <a:endParaRPr lang="en-US" sz="1400">
                <a:solidFill>
                  <a:schemeClr val="tx1"/>
                </a:solidFill>
                <a:ea typeface="ヒラギノ角ゴ Pro W3" pitchFamily="-32" charset="-128"/>
                <a:cs typeface="Arial" pitchFamily="34" charset="0"/>
              </a:endParaRPr>
            </a:p>
          </p:txBody>
        </p:sp>
        <p:sp>
          <p:nvSpPr>
            <p:cNvPr id="2103342" name="Rectangle 46"/>
            <p:cNvSpPr>
              <a:spLocks noChangeArrowheads="1"/>
            </p:cNvSpPr>
            <p:nvPr/>
          </p:nvSpPr>
          <p:spPr bwMode="auto">
            <a:xfrm>
              <a:off x="1126"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7</a:t>
              </a:r>
              <a:endParaRPr lang="en-US" sz="1400">
                <a:solidFill>
                  <a:schemeClr val="tx1"/>
                </a:solidFill>
                <a:ea typeface="ヒラギノ角ゴ Pro W3" pitchFamily="-32" charset="-128"/>
                <a:cs typeface="Arial" pitchFamily="34" charset="0"/>
              </a:endParaRPr>
            </a:p>
          </p:txBody>
        </p:sp>
        <p:sp>
          <p:nvSpPr>
            <p:cNvPr id="2103343" name="Rectangle 47"/>
            <p:cNvSpPr>
              <a:spLocks noChangeArrowheads="1"/>
            </p:cNvSpPr>
            <p:nvPr/>
          </p:nvSpPr>
          <p:spPr bwMode="auto">
            <a:xfrm>
              <a:off x="1217"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8</a:t>
              </a:r>
              <a:endParaRPr lang="en-US" sz="1400">
                <a:solidFill>
                  <a:schemeClr val="tx1"/>
                </a:solidFill>
                <a:ea typeface="ヒラギノ角ゴ Pro W3" pitchFamily="-32" charset="-128"/>
                <a:cs typeface="Arial" pitchFamily="34" charset="0"/>
              </a:endParaRPr>
            </a:p>
          </p:txBody>
        </p:sp>
        <p:sp>
          <p:nvSpPr>
            <p:cNvPr id="2103344" name="Rectangle 48"/>
            <p:cNvSpPr>
              <a:spLocks noChangeArrowheads="1"/>
            </p:cNvSpPr>
            <p:nvPr/>
          </p:nvSpPr>
          <p:spPr bwMode="auto">
            <a:xfrm>
              <a:off x="1308" y="3342"/>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9</a:t>
              </a:r>
              <a:endParaRPr lang="en-US" sz="1400">
                <a:solidFill>
                  <a:schemeClr val="tx1"/>
                </a:solidFill>
                <a:ea typeface="ヒラギノ角ゴ Pro W3" pitchFamily="-32" charset="-128"/>
                <a:cs typeface="Arial" pitchFamily="34" charset="0"/>
              </a:endParaRPr>
            </a:p>
          </p:txBody>
        </p:sp>
        <p:sp>
          <p:nvSpPr>
            <p:cNvPr id="2103345" name="Rectangle 49"/>
            <p:cNvSpPr>
              <a:spLocks noChangeArrowheads="1"/>
            </p:cNvSpPr>
            <p:nvPr/>
          </p:nvSpPr>
          <p:spPr bwMode="auto">
            <a:xfrm>
              <a:off x="1379"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10</a:t>
              </a:r>
              <a:endParaRPr lang="en-US" sz="1400">
                <a:solidFill>
                  <a:schemeClr val="tx1"/>
                </a:solidFill>
                <a:ea typeface="ヒラギノ角ゴ Pro W3" pitchFamily="-32" charset="-128"/>
                <a:cs typeface="Arial" pitchFamily="34" charset="0"/>
              </a:endParaRPr>
            </a:p>
          </p:txBody>
        </p:sp>
        <p:sp>
          <p:nvSpPr>
            <p:cNvPr id="2103346" name="Rectangle 50"/>
            <p:cNvSpPr>
              <a:spLocks noChangeArrowheads="1"/>
            </p:cNvSpPr>
            <p:nvPr/>
          </p:nvSpPr>
          <p:spPr bwMode="auto">
            <a:xfrm>
              <a:off x="1470"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11</a:t>
              </a:r>
              <a:endParaRPr lang="en-US" sz="1400">
                <a:solidFill>
                  <a:schemeClr val="tx1"/>
                </a:solidFill>
                <a:ea typeface="ヒラギノ角ゴ Pro W3" pitchFamily="-32" charset="-128"/>
                <a:cs typeface="Arial" pitchFamily="34" charset="0"/>
              </a:endParaRPr>
            </a:p>
          </p:txBody>
        </p:sp>
        <p:sp>
          <p:nvSpPr>
            <p:cNvPr id="2103347" name="Rectangle 51"/>
            <p:cNvSpPr>
              <a:spLocks noChangeArrowheads="1"/>
            </p:cNvSpPr>
            <p:nvPr/>
          </p:nvSpPr>
          <p:spPr bwMode="auto">
            <a:xfrm>
              <a:off x="1561"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12</a:t>
              </a:r>
              <a:endParaRPr lang="en-US" sz="1400">
                <a:solidFill>
                  <a:schemeClr val="tx1"/>
                </a:solidFill>
                <a:ea typeface="ヒラギノ角ゴ Pro W3" pitchFamily="-32" charset="-128"/>
                <a:cs typeface="Arial" pitchFamily="34" charset="0"/>
              </a:endParaRPr>
            </a:p>
          </p:txBody>
        </p:sp>
        <p:sp>
          <p:nvSpPr>
            <p:cNvPr id="2103348" name="Rectangle 52"/>
            <p:cNvSpPr>
              <a:spLocks noChangeArrowheads="1"/>
            </p:cNvSpPr>
            <p:nvPr/>
          </p:nvSpPr>
          <p:spPr bwMode="auto">
            <a:xfrm>
              <a:off x="1652"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13</a:t>
              </a:r>
              <a:endParaRPr lang="en-US" sz="1400">
                <a:solidFill>
                  <a:schemeClr val="tx1"/>
                </a:solidFill>
                <a:ea typeface="ヒラギノ角ゴ Pro W3" pitchFamily="-32" charset="-128"/>
                <a:cs typeface="Arial" pitchFamily="34" charset="0"/>
              </a:endParaRPr>
            </a:p>
          </p:txBody>
        </p:sp>
        <p:sp>
          <p:nvSpPr>
            <p:cNvPr id="2103349" name="Rectangle 53"/>
            <p:cNvSpPr>
              <a:spLocks noChangeArrowheads="1"/>
            </p:cNvSpPr>
            <p:nvPr/>
          </p:nvSpPr>
          <p:spPr bwMode="auto">
            <a:xfrm>
              <a:off x="1743"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14</a:t>
              </a:r>
              <a:endParaRPr lang="en-US" sz="1400">
                <a:solidFill>
                  <a:schemeClr val="tx1"/>
                </a:solidFill>
                <a:ea typeface="ヒラギノ角ゴ Pro W3" pitchFamily="-32" charset="-128"/>
                <a:cs typeface="Arial" pitchFamily="34" charset="0"/>
              </a:endParaRPr>
            </a:p>
          </p:txBody>
        </p:sp>
        <p:sp>
          <p:nvSpPr>
            <p:cNvPr id="2103350" name="Rectangle 54"/>
            <p:cNvSpPr>
              <a:spLocks noChangeArrowheads="1"/>
            </p:cNvSpPr>
            <p:nvPr/>
          </p:nvSpPr>
          <p:spPr bwMode="auto">
            <a:xfrm>
              <a:off x="1834"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15</a:t>
              </a:r>
              <a:endParaRPr lang="en-US" sz="1400">
                <a:solidFill>
                  <a:schemeClr val="tx1"/>
                </a:solidFill>
                <a:ea typeface="ヒラギノ角ゴ Pro W3" pitchFamily="-32" charset="-128"/>
                <a:cs typeface="Arial" pitchFamily="34" charset="0"/>
              </a:endParaRPr>
            </a:p>
          </p:txBody>
        </p:sp>
        <p:sp>
          <p:nvSpPr>
            <p:cNvPr id="2103351" name="Rectangle 55"/>
            <p:cNvSpPr>
              <a:spLocks noChangeArrowheads="1"/>
            </p:cNvSpPr>
            <p:nvPr/>
          </p:nvSpPr>
          <p:spPr bwMode="auto">
            <a:xfrm>
              <a:off x="1925"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16</a:t>
              </a:r>
              <a:endParaRPr lang="en-US" sz="1400">
                <a:solidFill>
                  <a:schemeClr val="tx1"/>
                </a:solidFill>
                <a:ea typeface="ヒラギノ角ゴ Pro W3" pitchFamily="-32" charset="-128"/>
                <a:cs typeface="Arial" pitchFamily="34" charset="0"/>
              </a:endParaRPr>
            </a:p>
          </p:txBody>
        </p:sp>
        <p:sp>
          <p:nvSpPr>
            <p:cNvPr id="2103352" name="Rectangle 56"/>
            <p:cNvSpPr>
              <a:spLocks noChangeArrowheads="1"/>
            </p:cNvSpPr>
            <p:nvPr/>
          </p:nvSpPr>
          <p:spPr bwMode="auto">
            <a:xfrm>
              <a:off x="2016"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17</a:t>
              </a:r>
              <a:endParaRPr lang="en-US" sz="1400">
                <a:solidFill>
                  <a:schemeClr val="tx1"/>
                </a:solidFill>
                <a:ea typeface="ヒラギノ角ゴ Pro W3" pitchFamily="-32" charset="-128"/>
                <a:cs typeface="Arial" pitchFamily="34" charset="0"/>
              </a:endParaRPr>
            </a:p>
          </p:txBody>
        </p:sp>
        <p:sp>
          <p:nvSpPr>
            <p:cNvPr id="2103353" name="Rectangle 57"/>
            <p:cNvSpPr>
              <a:spLocks noChangeArrowheads="1"/>
            </p:cNvSpPr>
            <p:nvPr/>
          </p:nvSpPr>
          <p:spPr bwMode="auto">
            <a:xfrm>
              <a:off x="2107"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18</a:t>
              </a:r>
              <a:endParaRPr lang="en-US" sz="1400">
                <a:solidFill>
                  <a:schemeClr val="tx1"/>
                </a:solidFill>
                <a:ea typeface="ヒラギノ角ゴ Pro W3" pitchFamily="-32" charset="-128"/>
                <a:cs typeface="Arial" pitchFamily="34" charset="0"/>
              </a:endParaRPr>
            </a:p>
          </p:txBody>
        </p:sp>
        <p:sp>
          <p:nvSpPr>
            <p:cNvPr id="2103354" name="Rectangle 58"/>
            <p:cNvSpPr>
              <a:spLocks noChangeArrowheads="1"/>
            </p:cNvSpPr>
            <p:nvPr/>
          </p:nvSpPr>
          <p:spPr bwMode="auto">
            <a:xfrm>
              <a:off x="2198"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19</a:t>
              </a:r>
              <a:endParaRPr lang="en-US" sz="1400">
                <a:solidFill>
                  <a:schemeClr val="tx1"/>
                </a:solidFill>
                <a:ea typeface="ヒラギノ角ゴ Pro W3" pitchFamily="-32" charset="-128"/>
                <a:cs typeface="Arial" pitchFamily="34" charset="0"/>
              </a:endParaRPr>
            </a:p>
          </p:txBody>
        </p:sp>
        <p:sp>
          <p:nvSpPr>
            <p:cNvPr id="2103355" name="Rectangle 59"/>
            <p:cNvSpPr>
              <a:spLocks noChangeArrowheads="1"/>
            </p:cNvSpPr>
            <p:nvPr/>
          </p:nvSpPr>
          <p:spPr bwMode="auto">
            <a:xfrm>
              <a:off x="2289"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20</a:t>
              </a:r>
              <a:endParaRPr lang="en-US" sz="1400">
                <a:solidFill>
                  <a:schemeClr val="tx1"/>
                </a:solidFill>
                <a:ea typeface="ヒラギノ角ゴ Pro W3" pitchFamily="-32" charset="-128"/>
                <a:cs typeface="Arial" pitchFamily="34" charset="0"/>
              </a:endParaRPr>
            </a:p>
          </p:txBody>
        </p:sp>
        <p:sp>
          <p:nvSpPr>
            <p:cNvPr id="2103356" name="Rectangle 60"/>
            <p:cNvSpPr>
              <a:spLocks noChangeArrowheads="1"/>
            </p:cNvSpPr>
            <p:nvPr/>
          </p:nvSpPr>
          <p:spPr bwMode="auto">
            <a:xfrm>
              <a:off x="2380"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21</a:t>
              </a:r>
              <a:endParaRPr lang="en-US" sz="1400">
                <a:solidFill>
                  <a:schemeClr val="tx1"/>
                </a:solidFill>
                <a:ea typeface="ヒラギノ角ゴ Pro W3" pitchFamily="-32" charset="-128"/>
                <a:cs typeface="Arial" pitchFamily="34" charset="0"/>
              </a:endParaRPr>
            </a:p>
          </p:txBody>
        </p:sp>
        <p:sp>
          <p:nvSpPr>
            <p:cNvPr id="2103357" name="Rectangle 61"/>
            <p:cNvSpPr>
              <a:spLocks noChangeArrowheads="1"/>
            </p:cNvSpPr>
            <p:nvPr/>
          </p:nvSpPr>
          <p:spPr bwMode="auto">
            <a:xfrm>
              <a:off x="2471"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22</a:t>
              </a:r>
              <a:endParaRPr lang="en-US" sz="1400">
                <a:solidFill>
                  <a:schemeClr val="tx1"/>
                </a:solidFill>
                <a:ea typeface="ヒラギノ角ゴ Pro W3" pitchFamily="-32" charset="-128"/>
                <a:cs typeface="Arial" pitchFamily="34" charset="0"/>
              </a:endParaRPr>
            </a:p>
          </p:txBody>
        </p:sp>
        <p:sp>
          <p:nvSpPr>
            <p:cNvPr id="2103358" name="Rectangle 62"/>
            <p:cNvSpPr>
              <a:spLocks noChangeArrowheads="1"/>
            </p:cNvSpPr>
            <p:nvPr/>
          </p:nvSpPr>
          <p:spPr bwMode="auto">
            <a:xfrm>
              <a:off x="2562"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23</a:t>
              </a:r>
              <a:endParaRPr lang="en-US" sz="1400">
                <a:solidFill>
                  <a:schemeClr val="tx1"/>
                </a:solidFill>
                <a:ea typeface="ヒラギノ角ゴ Pro W3" pitchFamily="-32" charset="-128"/>
                <a:cs typeface="Arial" pitchFamily="34" charset="0"/>
              </a:endParaRPr>
            </a:p>
          </p:txBody>
        </p:sp>
        <p:sp>
          <p:nvSpPr>
            <p:cNvPr id="2103359" name="Rectangle 63"/>
            <p:cNvSpPr>
              <a:spLocks noChangeArrowheads="1"/>
            </p:cNvSpPr>
            <p:nvPr/>
          </p:nvSpPr>
          <p:spPr bwMode="auto">
            <a:xfrm>
              <a:off x="2653"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24</a:t>
              </a:r>
              <a:endParaRPr lang="en-US" sz="1400">
                <a:solidFill>
                  <a:schemeClr val="tx1"/>
                </a:solidFill>
                <a:ea typeface="ヒラギノ角ゴ Pro W3" pitchFamily="-32" charset="-128"/>
                <a:cs typeface="Arial" pitchFamily="34" charset="0"/>
              </a:endParaRPr>
            </a:p>
          </p:txBody>
        </p:sp>
        <p:sp>
          <p:nvSpPr>
            <p:cNvPr id="2103360" name="Rectangle 64"/>
            <p:cNvSpPr>
              <a:spLocks noChangeArrowheads="1"/>
            </p:cNvSpPr>
            <p:nvPr/>
          </p:nvSpPr>
          <p:spPr bwMode="auto">
            <a:xfrm>
              <a:off x="2744" y="3342"/>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25</a:t>
              </a:r>
              <a:endParaRPr lang="en-US" sz="1400">
                <a:solidFill>
                  <a:schemeClr val="tx1"/>
                </a:solidFill>
                <a:ea typeface="ヒラギノ角ゴ Pro W3" pitchFamily="-32" charset="-128"/>
                <a:cs typeface="Arial" pitchFamily="34" charset="0"/>
              </a:endParaRPr>
            </a:p>
          </p:txBody>
        </p:sp>
        <p:sp>
          <p:nvSpPr>
            <p:cNvPr id="2103361" name="Line 65"/>
            <p:cNvSpPr>
              <a:spLocks noChangeShapeType="1"/>
            </p:cNvSpPr>
            <p:nvPr/>
          </p:nvSpPr>
          <p:spPr bwMode="auto">
            <a:xfrm>
              <a:off x="498" y="1491"/>
              <a:ext cx="2276" cy="1"/>
            </a:xfrm>
            <a:prstGeom prst="line">
              <a:avLst/>
            </a:prstGeom>
            <a:noFill/>
            <a:ln w="7938">
              <a:solidFill>
                <a:schemeClr val="tx1"/>
              </a:solidFill>
              <a:round/>
              <a:headEnd/>
              <a:tailEnd/>
            </a:ln>
          </p:spPr>
          <p:txBody>
            <a:bodyPr/>
            <a:lstStyle/>
            <a:p>
              <a:endParaRPr lang="nl-NL"/>
            </a:p>
          </p:txBody>
        </p:sp>
        <p:sp>
          <p:nvSpPr>
            <p:cNvPr id="2103362" name="Line 66"/>
            <p:cNvSpPr>
              <a:spLocks noChangeShapeType="1"/>
            </p:cNvSpPr>
            <p:nvPr/>
          </p:nvSpPr>
          <p:spPr bwMode="auto">
            <a:xfrm flipV="1">
              <a:off x="498" y="1491"/>
              <a:ext cx="1" cy="1791"/>
            </a:xfrm>
            <a:prstGeom prst="line">
              <a:avLst/>
            </a:prstGeom>
            <a:noFill/>
            <a:ln w="7938">
              <a:solidFill>
                <a:schemeClr val="tx1"/>
              </a:solidFill>
              <a:round/>
              <a:headEnd/>
              <a:tailEnd/>
            </a:ln>
          </p:spPr>
          <p:txBody>
            <a:bodyPr/>
            <a:lstStyle/>
            <a:p>
              <a:endParaRPr lang="nl-NL"/>
            </a:p>
          </p:txBody>
        </p:sp>
        <p:sp>
          <p:nvSpPr>
            <p:cNvPr id="2103363" name="Line 67"/>
            <p:cNvSpPr>
              <a:spLocks noChangeShapeType="1"/>
            </p:cNvSpPr>
            <p:nvPr/>
          </p:nvSpPr>
          <p:spPr bwMode="auto">
            <a:xfrm>
              <a:off x="476" y="3282"/>
              <a:ext cx="22" cy="1"/>
            </a:xfrm>
            <a:prstGeom prst="line">
              <a:avLst/>
            </a:prstGeom>
            <a:noFill/>
            <a:ln w="7938">
              <a:solidFill>
                <a:schemeClr val="tx1"/>
              </a:solidFill>
              <a:round/>
              <a:headEnd/>
              <a:tailEnd/>
            </a:ln>
          </p:spPr>
          <p:txBody>
            <a:bodyPr/>
            <a:lstStyle/>
            <a:p>
              <a:endParaRPr lang="nl-NL"/>
            </a:p>
          </p:txBody>
        </p:sp>
        <p:sp>
          <p:nvSpPr>
            <p:cNvPr id="2103364" name="Line 68"/>
            <p:cNvSpPr>
              <a:spLocks noChangeShapeType="1"/>
            </p:cNvSpPr>
            <p:nvPr/>
          </p:nvSpPr>
          <p:spPr bwMode="auto">
            <a:xfrm>
              <a:off x="476" y="2386"/>
              <a:ext cx="22" cy="1"/>
            </a:xfrm>
            <a:prstGeom prst="line">
              <a:avLst/>
            </a:prstGeom>
            <a:noFill/>
            <a:ln w="7938">
              <a:solidFill>
                <a:schemeClr val="tx1"/>
              </a:solidFill>
              <a:round/>
              <a:headEnd/>
              <a:tailEnd/>
            </a:ln>
          </p:spPr>
          <p:txBody>
            <a:bodyPr/>
            <a:lstStyle/>
            <a:p>
              <a:endParaRPr lang="nl-NL"/>
            </a:p>
          </p:txBody>
        </p:sp>
        <p:sp>
          <p:nvSpPr>
            <p:cNvPr id="2103365" name="Line 69"/>
            <p:cNvSpPr>
              <a:spLocks noChangeShapeType="1"/>
            </p:cNvSpPr>
            <p:nvPr/>
          </p:nvSpPr>
          <p:spPr bwMode="auto">
            <a:xfrm>
              <a:off x="476" y="1491"/>
              <a:ext cx="22" cy="1"/>
            </a:xfrm>
            <a:prstGeom prst="line">
              <a:avLst/>
            </a:prstGeom>
            <a:noFill/>
            <a:ln w="7938">
              <a:solidFill>
                <a:schemeClr val="tx1"/>
              </a:solidFill>
              <a:round/>
              <a:headEnd/>
              <a:tailEnd/>
            </a:ln>
          </p:spPr>
          <p:txBody>
            <a:bodyPr/>
            <a:lstStyle/>
            <a:p>
              <a:endParaRPr lang="nl-NL"/>
            </a:p>
          </p:txBody>
        </p:sp>
        <p:sp>
          <p:nvSpPr>
            <p:cNvPr id="2103366" name="Rectangle 70"/>
            <p:cNvSpPr>
              <a:spLocks noChangeArrowheads="1"/>
            </p:cNvSpPr>
            <p:nvPr/>
          </p:nvSpPr>
          <p:spPr bwMode="auto">
            <a:xfrm>
              <a:off x="413" y="3241"/>
              <a:ext cx="49"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0</a:t>
              </a:r>
              <a:endParaRPr lang="en-US" sz="1100">
                <a:solidFill>
                  <a:schemeClr val="tx1"/>
                </a:solidFill>
                <a:ea typeface="ヒラギノ角ゴ Pro W3" pitchFamily="-32" charset="-128"/>
                <a:cs typeface="Arial" pitchFamily="34" charset="0"/>
              </a:endParaRPr>
            </a:p>
          </p:txBody>
        </p:sp>
        <p:sp>
          <p:nvSpPr>
            <p:cNvPr id="2103367" name="Rectangle 71"/>
            <p:cNvSpPr>
              <a:spLocks noChangeArrowheads="1"/>
            </p:cNvSpPr>
            <p:nvPr/>
          </p:nvSpPr>
          <p:spPr bwMode="auto">
            <a:xfrm>
              <a:off x="413" y="2346"/>
              <a:ext cx="49"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1</a:t>
              </a:r>
              <a:endParaRPr lang="en-US" sz="1100">
                <a:solidFill>
                  <a:schemeClr val="tx1"/>
                </a:solidFill>
                <a:ea typeface="ヒラギノ角ゴ Pro W3" pitchFamily="-32" charset="-128"/>
                <a:cs typeface="Arial" pitchFamily="34" charset="0"/>
              </a:endParaRPr>
            </a:p>
          </p:txBody>
        </p:sp>
        <p:sp>
          <p:nvSpPr>
            <p:cNvPr id="2103368" name="Rectangle 72"/>
            <p:cNvSpPr>
              <a:spLocks noChangeArrowheads="1"/>
            </p:cNvSpPr>
            <p:nvPr/>
          </p:nvSpPr>
          <p:spPr bwMode="auto">
            <a:xfrm>
              <a:off x="413" y="1451"/>
              <a:ext cx="49"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2</a:t>
              </a:r>
              <a:endParaRPr lang="en-US" sz="1100">
                <a:solidFill>
                  <a:schemeClr val="tx1"/>
                </a:solidFill>
                <a:ea typeface="ヒラギノ角ゴ Pro W3" pitchFamily="-32" charset="-128"/>
                <a:cs typeface="Arial" pitchFamily="34" charset="0"/>
              </a:endParaRPr>
            </a:p>
          </p:txBody>
        </p:sp>
        <p:sp>
          <p:nvSpPr>
            <p:cNvPr id="2103369" name="Line 73"/>
            <p:cNvSpPr>
              <a:spLocks noChangeShapeType="1"/>
            </p:cNvSpPr>
            <p:nvPr/>
          </p:nvSpPr>
          <p:spPr bwMode="auto">
            <a:xfrm flipV="1">
              <a:off x="2774" y="1491"/>
              <a:ext cx="1" cy="1791"/>
            </a:xfrm>
            <a:prstGeom prst="line">
              <a:avLst/>
            </a:prstGeom>
            <a:noFill/>
            <a:ln w="7938">
              <a:solidFill>
                <a:schemeClr val="tx1"/>
              </a:solidFill>
              <a:round/>
              <a:headEnd/>
              <a:tailEnd/>
            </a:ln>
          </p:spPr>
          <p:txBody>
            <a:bodyPr/>
            <a:lstStyle/>
            <a:p>
              <a:endParaRPr lang="nl-NL"/>
            </a:p>
          </p:txBody>
        </p:sp>
        <p:sp>
          <p:nvSpPr>
            <p:cNvPr id="2103370" name="Freeform 74"/>
            <p:cNvSpPr>
              <a:spLocks/>
            </p:cNvSpPr>
            <p:nvPr/>
          </p:nvSpPr>
          <p:spPr bwMode="auto">
            <a:xfrm flipV="1">
              <a:off x="589" y="2593"/>
              <a:ext cx="2094" cy="535"/>
            </a:xfrm>
            <a:custGeom>
              <a:avLst/>
              <a:gdLst/>
              <a:ahLst/>
              <a:cxnLst>
                <a:cxn ang="0">
                  <a:pos x="0" y="1046"/>
                </a:cxn>
                <a:cxn ang="0">
                  <a:pos x="200" y="640"/>
                </a:cxn>
                <a:cxn ang="0">
                  <a:pos x="400" y="383"/>
                </a:cxn>
                <a:cxn ang="0">
                  <a:pos x="600" y="290"/>
                </a:cxn>
                <a:cxn ang="0">
                  <a:pos x="800" y="726"/>
                </a:cxn>
                <a:cxn ang="0">
                  <a:pos x="1000" y="472"/>
                </a:cxn>
                <a:cxn ang="0">
                  <a:pos x="1200" y="280"/>
                </a:cxn>
                <a:cxn ang="0">
                  <a:pos x="1400" y="248"/>
                </a:cxn>
                <a:cxn ang="0">
                  <a:pos x="1600" y="290"/>
                </a:cxn>
                <a:cxn ang="0">
                  <a:pos x="1800" y="276"/>
                </a:cxn>
                <a:cxn ang="0">
                  <a:pos x="2000" y="154"/>
                </a:cxn>
                <a:cxn ang="0">
                  <a:pos x="2200" y="215"/>
                </a:cxn>
                <a:cxn ang="0">
                  <a:pos x="2400" y="180"/>
                </a:cxn>
                <a:cxn ang="0">
                  <a:pos x="2600" y="89"/>
                </a:cxn>
                <a:cxn ang="0">
                  <a:pos x="2800" y="119"/>
                </a:cxn>
                <a:cxn ang="0">
                  <a:pos x="3000" y="94"/>
                </a:cxn>
                <a:cxn ang="0">
                  <a:pos x="3200" y="169"/>
                </a:cxn>
                <a:cxn ang="0">
                  <a:pos x="3400" y="105"/>
                </a:cxn>
                <a:cxn ang="0">
                  <a:pos x="3600" y="124"/>
                </a:cxn>
                <a:cxn ang="0">
                  <a:pos x="3800" y="28"/>
                </a:cxn>
                <a:cxn ang="0">
                  <a:pos x="4000" y="61"/>
                </a:cxn>
                <a:cxn ang="0">
                  <a:pos x="4200" y="52"/>
                </a:cxn>
                <a:cxn ang="0">
                  <a:pos x="4400" y="78"/>
                </a:cxn>
                <a:cxn ang="0">
                  <a:pos x="4600" y="0"/>
                </a:cxn>
              </a:cxnLst>
              <a:rect l="0" t="0" r="r" b="b"/>
              <a:pathLst>
                <a:path w="4600" h="1046">
                  <a:moveTo>
                    <a:pt x="0" y="1046"/>
                  </a:moveTo>
                  <a:lnTo>
                    <a:pt x="200" y="640"/>
                  </a:lnTo>
                  <a:lnTo>
                    <a:pt x="400" y="383"/>
                  </a:lnTo>
                  <a:lnTo>
                    <a:pt x="600" y="290"/>
                  </a:lnTo>
                  <a:lnTo>
                    <a:pt x="800" y="726"/>
                  </a:lnTo>
                  <a:lnTo>
                    <a:pt x="1000" y="472"/>
                  </a:lnTo>
                  <a:lnTo>
                    <a:pt x="1200" y="280"/>
                  </a:lnTo>
                  <a:lnTo>
                    <a:pt x="1400" y="248"/>
                  </a:lnTo>
                  <a:lnTo>
                    <a:pt x="1600" y="290"/>
                  </a:lnTo>
                  <a:lnTo>
                    <a:pt x="1800" y="276"/>
                  </a:lnTo>
                  <a:lnTo>
                    <a:pt x="2000" y="154"/>
                  </a:lnTo>
                  <a:lnTo>
                    <a:pt x="2200" y="215"/>
                  </a:lnTo>
                  <a:lnTo>
                    <a:pt x="2400" y="180"/>
                  </a:lnTo>
                  <a:lnTo>
                    <a:pt x="2600" y="89"/>
                  </a:lnTo>
                  <a:lnTo>
                    <a:pt x="2800" y="119"/>
                  </a:lnTo>
                  <a:lnTo>
                    <a:pt x="3000" y="94"/>
                  </a:lnTo>
                  <a:lnTo>
                    <a:pt x="3200" y="169"/>
                  </a:lnTo>
                  <a:lnTo>
                    <a:pt x="3400" y="105"/>
                  </a:lnTo>
                  <a:lnTo>
                    <a:pt x="3600" y="124"/>
                  </a:lnTo>
                  <a:lnTo>
                    <a:pt x="3800" y="28"/>
                  </a:lnTo>
                  <a:lnTo>
                    <a:pt x="4000" y="61"/>
                  </a:lnTo>
                  <a:lnTo>
                    <a:pt x="4200" y="52"/>
                  </a:lnTo>
                  <a:lnTo>
                    <a:pt x="4400" y="78"/>
                  </a:lnTo>
                  <a:lnTo>
                    <a:pt x="4600" y="0"/>
                  </a:lnTo>
                </a:path>
              </a:pathLst>
            </a:custGeom>
            <a:noFill/>
            <a:ln w="19050" cmpd="sng">
              <a:solidFill>
                <a:srgbClr val="008000"/>
              </a:solidFill>
              <a:prstDash val="solid"/>
              <a:round/>
              <a:headEnd/>
              <a:tailEnd/>
            </a:ln>
          </p:spPr>
          <p:txBody>
            <a:bodyPr/>
            <a:lstStyle/>
            <a:p>
              <a:endParaRPr lang="nl-NL"/>
            </a:p>
          </p:txBody>
        </p:sp>
        <p:sp>
          <p:nvSpPr>
            <p:cNvPr id="2103371" name="Freeform 75"/>
            <p:cNvSpPr>
              <a:spLocks/>
            </p:cNvSpPr>
            <p:nvPr/>
          </p:nvSpPr>
          <p:spPr bwMode="auto">
            <a:xfrm flipV="1">
              <a:off x="589" y="1904"/>
              <a:ext cx="2094" cy="797"/>
            </a:xfrm>
            <a:custGeom>
              <a:avLst/>
              <a:gdLst/>
              <a:ahLst/>
              <a:cxnLst>
                <a:cxn ang="0">
                  <a:pos x="0" y="1556"/>
                </a:cxn>
                <a:cxn ang="0">
                  <a:pos x="200" y="520"/>
                </a:cxn>
                <a:cxn ang="0">
                  <a:pos x="400" y="359"/>
                </a:cxn>
                <a:cxn ang="0">
                  <a:pos x="600" y="56"/>
                </a:cxn>
                <a:cxn ang="0">
                  <a:pos x="800" y="1302"/>
                </a:cxn>
                <a:cxn ang="0">
                  <a:pos x="1000" y="348"/>
                </a:cxn>
                <a:cxn ang="0">
                  <a:pos x="1200" y="278"/>
                </a:cxn>
                <a:cxn ang="0">
                  <a:pos x="1400" y="245"/>
                </a:cxn>
                <a:cxn ang="0">
                  <a:pos x="1600" y="229"/>
                </a:cxn>
                <a:cxn ang="0">
                  <a:pos x="1800" y="173"/>
                </a:cxn>
                <a:cxn ang="0">
                  <a:pos x="2000" y="189"/>
                </a:cxn>
                <a:cxn ang="0">
                  <a:pos x="2200" y="0"/>
                </a:cxn>
                <a:cxn ang="0">
                  <a:pos x="2400" y="67"/>
                </a:cxn>
                <a:cxn ang="0">
                  <a:pos x="2600" y="182"/>
                </a:cxn>
                <a:cxn ang="0">
                  <a:pos x="2800" y="226"/>
                </a:cxn>
                <a:cxn ang="0">
                  <a:pos x="3000" y="131"/>
                </a:cxn>
                <a:cxn ang="0">
                  <a:pos x="3200" y="217"/>
                </a:cxn>
                <a:cxn ang="0">
                  <a:pos x="3400" y="95"/>
                </a:cxn>
                <a:cxn ang="0">
                  <a:pos x="3600" y="191"/>
                </a:cxn>
                <a:cxn ang="0">
                  <a:pos x="3800" y="82"/>
                </a:cxn>
                <a:cxn ang="0">
                  <a:pos x="4000" y="32"/>
                </a:cxn>
                <a:cxn ang="0">
                  <a:pos x="4200" y="21"/>
                </a:cxn>
                <a:cxn ang="0">
                  <a:pos x="4400" y="102"/>
                </a:cxn>
                <a:cxn ang="0">
                  <a:pos x="4600" y="121"/>
                </a:cxn>
              </a:cxnLst>
              <a:rect l="0" t="0" r="r" b="b"/>
              <a:pathLst>
                <a:path w="4600" h="1556">
                  <a:moveTo>
                    <a:pt x="0" y="1556"/>
                  </a:moveTo>
                  <a:lnTo>
                    <a:pt x="200" y="520"/>
                  </a:lnTo>
                  <a:lnTo>
                    <a:pt x="400" y="359"/>
                  </a:lnTo>
                  <a:lnTo>
                    <a:pt x="600" y="56"/>
                  </a:lnTo>
                  <a:lnTo>
                    <a:pt x="800" y="1302"/>
                  </a:lnTo>
                  <a:lnTo>
                    <a:pt x="1000" y="348"/>
                  </a:lnTo>
                  <a:lnTo>
                    <a:pt x="1200" y="278"/>
                  </a:lnTo>
                  <a:lnTo>
                    <a:pt x="1400" y="245"/>
                  </a:lnTo>
                  <a:lnTo>
                    <a:pt x="1600" y="229"/>
                  </a:lnTo>
                  <a:lnTo>
                    <a:pt x="1800" y="173"/>
                  </a:lnTo>
                  <a:lnTo>
                    <a:pt x="2000" y="189"/>
                  </a:lnTo>
                  <a:lnTo>
                    <a:pt x="2200" y="0"/>
                  </a:lnTo>
                  <a:lnTo>
                    <a:pt x="2400" y="67"/>
                  </a:lnTo>
                  <a:lnTo>
                    <a:pt x="2600" y="182"/>
                  </a:lnTo>
                  <a:lnTo>
                    <a:pt x="2800" y="226"/>
                  </a:lnTo>
                  <a:lnTo>
                    <a:pt x="3000" y="131"/>
                  </a:lnTo>
                  <a:lnTo>
                    <a:pt x="3200" y="217"/>
                  </a:lnTo>
                  <a:lnTo>
                    <a:pt x="3400" y="95"/>
                  </a:lnTo>
                  <a:lnTo>
                    <a:pt x="3600" y="191"/>
                  </a:lnTo>
                  <a:lnTo>
                    <a:pt x="3800" y="82"/>
                  </a:lnTo>
                  <a:lnTo>
                    <a:pt x="4000" y="32"/>
                  </a:lnTo>
                  <a:lnTo>
                    <a:pt x="4200" y="21"/>
                  </a:lnTo>
                  <a:lnTo>
                    <a:pt x="4400" y="102"/>
                  </a:lnTo>
                  <a:lnTo>
                    <a:pt x="4600" y="121"/>
                  </a:lnTo>
                </a:path>
              </a:pathLst>
            </a:custGeom>
            <a:noFill/>
            <a:ln w="19050" cmpd="sng">
              <a:solidFill>
                <a:schemeClr val="accent2"/>
              </a:solidFill>
              <a:prstDash val="solid"/>
              <a:round/>
              <a:headEnd/>
              <a:tailEnd/>
            </a:ln>
          </p:spPr>
          <p:txBody>
            <a:bodyPr/>
            <a:lstStyle/>
            <a:p>
              <a:endParaRPr lang="nl-NL"/>
            </a:p>
          </p:txBody>
        </p:sp>
        <p:sp>
          <p:nvSpPr>
            <p:cNvPr id="2103372" name="Freeform 76"/>
            <p:cNvSpPr>
              <a:spLocks/>
            </p:cNvSpPr>
            <p:nvPr/>
          </p:nvSpPr>
          <p:spPr bwMode="auto">
            <a:xfrm flipV="1">
              <a:off x="589" y="3111"/>
              <a:ext cx="2094" cy="103"/>
            </a:xfrm>
            <a:custGeom>
              <a:avLst/>
              <a:gdLst/>
              <a:ahLst/>
              <a:cxnLst>
                <a:cxn ang="0">
                  <a:pos x="0" y="201"/>
                </a:cxn>
                <a:cxn ang="0">
                  <a:pos x="200" y="141"/>
                </a:cxn>
                <a:cxn ang="0">
                  <a:pos x="400" y="143"/>
                </a:cxn>
                <a:cxn ang="0">
                  <a:pos x="600" y="108"/>
                </a:cxn>
                <a:cxn ang="0">
                  <a:pos x="800" y="194"/>
                </a:cxn>
                <a:cxn ang="0">
                  <a:pos x="1000" y="127"/>
                </a:cxn>
                <a:cxn ang="0">
                  <a:pos x="1200" y="14"/>
                </a:cxn>
                <a:cxn ang="0">
                  <a:pos x="1400" y="36"/>
                </a:cxn>
                <a:cxn ang="0">
                  <a:pos x="1600" y="154"/>
                </a:cxn>
                <a:cxn ang="0">
                  <a:pos x="1800" y="169"/>
                </a:cxn>
                <a:cxn ang="0">
                  <a:pos x="2000" y="92"/>
                </a:cxn>
                <a:cxn ang="0">
                  <a:pos x="2200" y="94"/>
                </a:cxn>
                <a:cxn ang="0">
                  <a:pos x="2400" y="0"/>
                </a:cxn>
                <a:cxn ang="0">
                  <a:pos x="2600" y="17"/>
                </a:cxn>
                <a:cxn ang="0">
                  <a:pos x="2800" y="84"/>
                </a:cxn>
                <a:cxn ang="0">
                  <a:pos x="3000" y="99"/>
                </a:cxn>
                <a:cxn ang="0">
                  <a:pos x="3200" y="106"/>
                </a:cxn>
                <a:cxn ang="0">
                  <a:pos x="3400" y="127"/>
                </a:cxn>
                <a:cxn ang="0">
                  <a:pos x="3600" y="91"/>
                </a:cxn>
                <a:cxn ang="0">
                  <a:pos x="3800" y="120"/>
                </a:cxn>
                <a:cxn ang="0">
                  <a:pos x="4000" y="141"/>
                </a:cxn>
                <a:cxn ang="0">
                  <a:pos x="4200" y="96"/>
                </a:cxn>
                <a:cxn ang="0">
                  <a:pos x="4400" y="168"/>
                </a:cxn>
                <a:cxn ang="0">
                  <a:pos x="4600" y="187"/>
                </a:cxn>
              </a:cxnLst>
              <a:rect l="0" t="0" r="r" b="b"/>
              <a:pathLst>
                <a:path w="4600" h="201">
                  <a:moveTo>
                    <a:pt x="0" y="201"/>
                  </a:moveTo>
                  <a:lnTo>
                    <a:pt x="200" y="141"/>
                  </a:lnTo>
                  <a:lnTo>
                    <a:pt x="400" y="143"/>
                  </a:lnTo>
                  <a:lnTo>
                    <a:pt x="600" y="108"/>
                  </a:lnTo>
                  <a:lnTo>
                    <a:pt x="800" y="194"/>
                  </a:lnTo>
                  <a:lnTo>
                    <a:pt x="1000" y="127"/>
                  </a:lnTo>
                  <a:lnTo>
                    <a:pt x="1200" y="14"/>
                  </a:lnTo>
                  <a:lnTo>
                    <a:pt x="1400" y="36"/>
                  </a:lnTo>
                  <a:lnTo>
                    <a:pt x="1600" y="154"/>
                  </a:lnTo>
                  <a:lnTo>
                    <a:pt x="1800" y="169"/>
                  </a:lnTo>
                  <a:lnTo>
                    <a:pt x="2000" y="92"/>
                  </a:lnTo>
                  <a:lnTo>
                    <a:pt x="2200" y="94"/>
                  </a:lnTo>
                  <a:lnTo>
                    <a:pt x="2400" y="0"/>
                  </a:lnTo>
                  <a:lnTo>
                    <a:pt x="2600" y="17"/>
                  </a:lnTo>
                  <a:lnTo>
                    <a:pt x="2800" y="84"/>
                  </a:lnTo>
                  <a:lnTo>
                    <a:pt x="3000" y="99"/>
                  </a:lnTo>
                  <a:lnTo>
                    <a:pt x="3200" y="106"/>
                  </a:lnTo>
                  <a:lnTo>
                    <a:pt x="3400" y="127"/>
                  </a:lnTo>
                  <a:lnTo>
                    <a:pt x="3600" y="91"/>
                  </a:lnTo>
                  <a:lnTo>
                    <a:pt x="3800" y="120"/>
                  </a:lnTo>
                  <a:lnTo>
                    <a:pt x="4000" y="141"/>
                  </a:lnTo>
                  <a:lnTo>
                    <a:pt x="4200" y="96"/>
                  </a:lnTo>
                  <a:lnTo>
                    <a:pt x="4400" y="168"/>
                  </a:lnTo>
                  <a:lnTo>
                    <a:pt x="4600" y="187"/>
                  </a:lnTo>
                </a:path>
              </a:pathLst>
            </a:custGeom>
            <a:noFill/>
            <a:ln w="19050" cmpd="sng">
              <a:solidFill>
                <a:schemeClr val="tx2"/>
              </a:solidFill>
              <a:prstDash val="solid"/>
              <a:round/>
              <a:headEnd/>
              <a:tailEnd/>
            </a:ln>
          </p:spPr>
          <p:txBody>
            <a:bodyPr/>
            <a:lstStyle/>
            <a:p>
              <a:endParaRPr lang="nl-NL"/>
            </a:p>
          </p:txBody>
        </p:sp>
        <p:sp>
          <p:nvSpPr>
            <p:cNvPr id="2103373" name="Oval 77"/>
            <p:cNvSpPr>
              <a:spLocks noChangeArrowheads="1"/>
            </p:cNvSpPr>
            <p:nvPr/>
          </p:nvSpPr>
          <p:spPr bwMode="auto">
            <a:xfrm>
              <a:off x="572" y="2573"/>
              <a:ext cx="30" cy="34"/>
            </a:xfrm>
            <a:prstGeom prst="ellipse">
              <a:avLst/>
            </a:prstGeom>
            <a:solidFill>
              <a:srgbClr val="008000"/>
            </a:solidFill>
            <a:ln w="7938">
              <a:solidFill>
                <a:schemeClr val="tx1"/>
              </a:solidFill>
              <a:round/>
              <a:headEnd/>
              <a:tailEnd/>
            </a:ln>
          </p:spPr>
          <p:txBody>
            <a:bodyPr/>
            <a:lstStyle/>
            <a:p>
              <a:endParaRPr lang="nl-NL"/>
            </a:p>
          </p:txBody>
        </p:sp>
        <p:sp>
          <p:nvSpPr>
            <p:cNvPr id="2103374" name="Oval 78"/>
            <p:cNvSpPr>
              <a:spLocks noChangeArrowheads="1"/>
            </p:cNvSpPr>
            <p:nvPr/>
          </p:nvSpPr>
          <p:spPr bwMode="auto">
            <a:xfrm>
              <a:off x="663" y="2781"/>
              <a:ext cx="30" cy="34"/>
            </a:xfrm>
            <a:prstGeom prst="ellipse">
              <a:avLst/>
            </a:prstGeom>
            <a:solidFill>
              <a:srgbClr val="008000"/>
            </a:solidFill>
            <a:ln w="7938">
              <a:solidFill>
                <a:schemeClr val="tx1"/>
              </a:solidFill>
              <a:round/>
              <a:headEnd/>
              <a:tailEnd/>
            </a:ln>
          </p:spPr>
          <p:txBody>
            <a:bodyPr/>
            <a:lstStyle/>
            <a:p>
              <a:endParaRPr lang="nl-NL"/>
            </a:p>
          </p:txBody>
        </p:sp>
        <p:sp>
          <p:nvSpPr>
            <p:cNvPr id="2103375" name="Oval 79"/>
            <p:cNvSpPr>
              <a:spLocks noChangeArrowheads="1"/>
            </p:cNvSpPr>
            <p:nvPr/>
          </p:nvSpPr>
          <p:spPr bwMode="auto">
            <a:xfrm>
              <a:off x="754" y="2912"/>
              <a:ext cx="30" cy="34"/>
            </a:xfrm>
            <a:prstGeom prst="ellipse">
              <a:avLst/>
            </a:prstGeom>
            <a:solidFill>
              <a:srgbClr val="008000"/>
            </a:solidFill>
            <a:ln w="7938">
              <a:solidFill>
                <a:schemeClr val="tx1"/>
              </a:solidFill>
              <a:round/>
              <a:headEnd/>
              <a:tailEnd/>
            </a:ln>
          </p:spPr>
          <p:txBody>
            <a:bodyPr/>
            <a:lstStyle/>
            <a:p>
              <a:endParaRPr lang="nl-NL"/>
            </a:p>
          </p:txBody>
        </p:sp>
        <p:sp>
          <p:nvSpPr>
            <p:cNvPr id="2103376" name="Oval 80"/>
            <p:cNvSpPr>
              <a:spLocks noChangeArrowheads="1"/>
            </p:cNvSpPr>
            <p:nvPr/>
          </p:nvSpPr>
          <p:spPr bwMode="auto">
            <a:xfrm>
              <a:off x="845" y="2960"/>
              <a:ext cx="30" cy="34"/>
            </a:xfrm>
            <a:prstGeom prst="ellipse">
              <a:avLst/>
            </a:prstGeom>
            <a:solidFill>
              <a:srgbClr val="008000"/>
            </a:solidFill>
            <a:ln w="7938">
              <a:solidFill>
                <a:schemeClr val="tx1"/>
              </a:solidFill>
              <a:round/>
              <a:headEnd/>
              <a:tailEnd/>
            </a:ln>
          </p:spPr>
          <p:txBody>
            <a:bodyPr/>
            <a:lstStyle/>
            <a:p>
              <a:endParaRPr lang="nl-NL"/>
            </a:p>
          </p:txBody>
        </p:sp>
        <p:sp>
          <p:nvSpPr>
            <p:cNvPr id="2103377" name="Oval 81"/>
            <p:cNvSpPr>
              <a:spLocks noChangeArrowheads="1"/>
            </p:cNvSpPr>
            <p:nvPr/>
          </p:nvSpPr>
          <p:spPr bwMode="auto">
            <a:xfrm>
              <a:off x="936" y="2737"/>
              <a:ext cx="30" cy="34"/>
            </a:xfrm>
            <a:prstGeom prst="ellipse">
              <a:avLst/>
            </a:prstGeom>
            <a:solidFill>
              <a:srgbClr val="008000"/>
            </a:solidFill>
            <a:ln w="7938">
              <a:solidFill>
                <a:schemeClr val="tx1"/>
              </a:solidFill>
              <a:round/>
              <a:headEnd/>
              <a:tailEnd/>
            </a:ln>
          </p:spPr>
          <p:txBody>
            <a:bodyPr/>
            <a:lstStyle/>
            <a:p>
              <a:endParaRPr lang="nl-NL"/>
            </a:p>
          </p:txBody>
        </p:sp>
        <p:sp>
          <p:nvSpPr>
            <p:cNvPr id="2103378" name="Oval 82"/>
            <p:cNvSpPr>
              <a:spLocks noChangeArrowheads="1"/>
            </p:cNvSpPr>
            <p:nvPr/>
          </p:nvSpPr>
          <p:spPr bwMode="auto">
            <a:xfrm>
              <a:off x="1027" y="2867"/>
              <a:ext cx="31" cy="34"/>
            </a:xfrm>
            <a:prstGeom prst="ellipse">
              <a:avLst/>
            </a:prstGeom>
            <a:solidFill>
              <a:srgbClr val="008000"/>
            </a:solidFill>
            <a:ln w="7938">
              <a:solidFill>
                <a:schemeClr val="tx1"/>
              </a:solidFill>
              <a:round/>
              <a:headEnd/>
              <a:tailEnd/>
            </a:ln>
          </p:spPr>
          <p:txBody>
            <a:bodyPr/>
            <a:lstStyle/>
            <a:p>
              <a:endParaRPr lang="nl-NL"/>
            </a:p>
          </p:txBody>
        </p:sp>
        <p:sp>
          <p:nvSpPr>
            <p:cNvPr id="2103379" name="Oval 83"/>
            <p:cNvSpPr>
              <a:spLocks noChangeArrowheads="1"/>
            </p:cNvSpPr>
            <p:nvPr/>
          </p:nvSpPr>
          <p:spPr bwMode="auto">
            <a:xfrm>
              <a:off x="1118" y="2965"/>
              <a:ext cx="30" cy="34"/>
            </a:xfrm>
            <a:prstGeom prst="ellipse">
              <a:avLst/>
            </a:prstGeom>
            <a:solidFill>
              <a:srgbClr val="008000"/>
            </a:solidFill>
            <a:ln w="7938">
              <a:solidFill>
                <a:schemeClr val="tx1"/>
              </a:solidFill>
              <a:round/>
              <a:headEnd/>
              <a:tailEnd/>
            </a:ln>
          </p:spPr>
          <p:txBody>
            <a:bodyPr/>
            <a:lstStyle/>
            <a:p>
              <a:endParaRPr lang="nl-NL"/>
            </a:p>
          </p:txBody>
        </p:sp>
        <p:sp>
          <p:nvSpPr>
            <p:cNvPr id="2103380" name="Oval 84"/>
            <p:cNvSpPr>
              <a:spLocks noChangeArrowheads="1"/>
            </p:cNvSpPr>
            <p:nvPr/>
          </p:nvSpPr>
          <p:spPr bwMode="auto">
            <a:xfrm>
              <a:off x="1209" y="2981"/>
              <a:ext cx="30" cy="34"/>
            </a:xfrm>
            <a:prstGeom prst="ellipse">
              <a:avLst/>
            </a:prstGeom>
            <a:solidFill>
              <a:srgbClr val="008000"/>
            </a:solidFill>
            <a:ln w="7938">
              <a:solidFill>
                <a:schemeClr val="tx1"/>
              </a:solidFill>
              <a:round/>
              <a:headEnd/>
              <a:tailEnd/>
            </a:ln>
          </p:spPr>
          <p:txBody>
            <a:bodyPr/>
            <a:lstStyle/>
            <a:p>
              <a:endParaRPr lang="nl-NL"/>
            </a:p>
          </p:txBody>
        </p:sp>
        <p:sp>
          <p:nvSpPr>
            <p:cNvPr id="2103381" name="Oval 85"/>
            <p:cNvSpPr>
              <a:spLocks noChangeArrowheads="1"/>
            </p:cNvSpPr>
            <p:nvPr/>
          </p:nvSpPr>
          <p:spPr bwMode="auto">
            <a:xfrm>
              <a:off x="1300" y="2960"/>
              <a:ext cx="31" cy="34"/>
            </a:xfrm>
            <a:prstGeom prst="ellipse">
              <a:avLst/>
            </a:prstGeom>
            <a:solidFill>
              <a:srgbClr val="008000"/>
            </a:solidFill>
            <a:ln w="7938">
              <a:solidFill>
                <a:schemeClr val="tx1"/>
              </a:solidFill>
              <a:round/>
              <a:headEnd/>
              <a:tailEnd/>
            </a:ln>
          </p:spPr>
          <p:txBody>
            <a:bodyPr/>
            <a:lstStyle/>
            <a:p>
              <a:endParaRPr lang="nl-NL"/>
            </a:p>
          </p:txBody>
        </p:sp>
        <p:sp>
          <p:nvSpPr>
            <p:cNvPr id="2103382" name="Oval 86"/>
            <p:cNvSpPr>
              <a:spLocks noChangeArrowheads="1"/>
            </p:cNvSpPr>
            <p:nvPr/>
          </p:nvSpPr>
          <p:spPr bwMode="auto">
            <a:xfrm>
              <a:off x="1391" y="2967"/>
              <a:ext cx="30" cy="34"/>
            </a:xfrm>
            <a:prstGeom prst="ellipse">
              <a:avLst/>
            </a:prstGeom>
            <a:solidFill>
              <a:srgbClr val="008000"/>
            </a:solidFill>
            <a:ln w="7938">
              <a:solidFill>
                <a:schemeClr val="tx1"/>
              </a:solidFill>
              <a:round/>
              <a:headEnd/>
              <a:tailEnd/>
            </a:ln>
          </p:spPr>
          <p:txBody>
            <a:bodyPr/>
            <a:lstStyle/>
            <a:p>
              <a:endParaRPr lang="nl-NL"/>
            </a:p>
          </p:txBody>
        </p:sp>
        <p:sp>
          <p:nvSpPr>
            <p:cNvPr id="2103383" name="Oval 87"/>
            <p:cNvSpPr>
              <a:spLocks noChangeArrowheads="1"/>
            </p:cNvSpPr>
            <p:nvPr/>
          </p:nvSpPr>
          <p:spPr bwMode="auto">
            <a:xfrm>
              <a:off x="1483" y="3030"/>
              <a:ext cx="29" cy="33"/>
            </a:xfrm>
            <a:prstGeom prst="ellipse">
              <a:avLst/>
            </a:prstGeom>
            <a:solidFill>
              <a:srgbClr val="008000"/>
            </a:solidFill>
            <a:ln w="7938">
              <a:solidFill>
                <a:schemeClr val="tx1"/>
              </a:solidFill>
              <a:round/>
              <a:headEnd/>
              <a:tailEnd/>
            </a:ln>
          </p:spPr>
          <p:txBody>
            <a:bodyPr/>
            <a:lstStyle/>
            <a:p>
              <a:endParaRPr lang="nl-NL"/>
            </a:p>
          </p:txBody>
        </p:sp>
        <p:sp>
          <p:nvSpPr>
            <p:cNvPr id="2103384" name="Oval 88"/>
            <p:cNvSpPr>
              <a:spLocks noChangeArrowheads="1"/>
            </p:cNvSpPr>
            <p:nvPr/>
          </p:nvSpPr>
          <p:spPr bwMode="auto">
            <a:xfrm>
              <a:off x="1574" y="2998"/>
              <a:ext cx="30" cy="34"/>
            </a:xfrm>
            <a:prstGeom prst="ellipse">
              <a:avLst/>
            </a:prstGeom>
            <a:solidFill>
              <a:srgbClr val="008000"/>
            </a:solidFill>
            <a:ln w="7938">
              <a:solidFill>
                <a:schemeClr val="tx1"/>
              </a:solidFill>
              <a:round/>
              <a:headEnd/>
              <a:tailEnd/>
            </a:ln>
          </p:spPr>
          <p:txBody>
            <a:bodyPr/>
            <a:lstStyle/>
            <a:p>
              <a:endParaRPr lang="nl-NL"/>
            </a:p>
          </p:txBody>
        </p:sp>
        <p:sp>
          <p:nvSpPr>
            <p:cNvPr id="2103385" name="Oval 89"/>
            <p:cNvSpPr>
              <a:spLocks noChangeArrowheads="1"/>
            </p:cNvSpPr>
            <p:nvPr/>
          </p:nvSpPr>
          <p:spPr bwMode="auto">
            <a:xfrm>
              <a:off x="1665" y="3016"/>
              <a:ext cx="29" cy="35"/>
            </a:xfrm>
            <a:prstGeom prst="ellipse">
              <a:avLst/>
            </a:prstGeom>
            <a:solidFill>
              <a:srgbClr val="008000"/>
            </a:solidFill>
            <a:ln w="7938">
              <a:solidFill>
                <a:schemeClr val="tx1"/>
              </a:solidFill>
              <a:round/>
              <a:headEnd/>
              <a:tailEnd/>
            </a:ln>
          </p:spPr>
          <p:txBody>
            <a:bodyPr/>
            <a:lstStyle/>
            <a:p>
              <a:endParaRPr lang="nl-NL"/>
            </a:p>
          </p:txBody>
        </p:sp>
        <p:sp>
          <p:nvSpPr>
            <p:cNvPr id="2103386" name="Oval 90"/>
            <p:cNvSpPr>
              <a:spLocks noChangeArrowheads="1"/>
            </p:cNvSpPr>
            <p:nvPr/>
          </p:nvSpPr>
          <p:spPr bwMode="auto">
            <a:xfrm>
              <a:off x="1756" y="3063"/>
              <a:ext cx="30" cy="34"/>
            </a:xfrm>
            <a:prstGeom prst="ellipse">
              <a:avLst/>
            </a:prstGeom>
            <a:solidFill>
              <a:srgbClr val="008000"/>
            </a:solidFill>
            <a:ln w="7938">
              <a:solidFill>
                <a:schemeClr val="tx1"/>
              </a:solidFill>
              <a:round/>
              <a:headEnd/>
              <a:tailEnd/>
            </a:ln>
          </p:spPr>
          <p:txBody>
            <a:bodyPr/>
            <a:lstStyle/>
            <a:p>
              <a:endParaRPr lang="nl-NL"/>
            </a:p>
          </p:txBody>
        </p:sp>
        <p:sp>
          <p:nvSpPr>
            <p:cNvPr id="2103387" name="Oval 91"/>
            <p:cNvSpPr>
              <a:spLocks noChangeArrowheads="1"/>
            </p:cNvSpPr>
            <p:nvPr/>
          </p:nvSpPr>
          <p:spPr bwMode="auto">
            <a:xfrm>
              <a:off x="1847" y="3047"/>
              <a:ext cx="30" cy="34"/>
            </a:xfrm>
            <a:prstGeom prst="ellipse">
              <a:avLst/>
            </a:prstGeom>
            <a:solidFill>
              <a:srgbClr val="008000"/>
            </a:solidFill>
            <a:ln w="7938">
              <a:solidFill>
                <a:schemeClr val="tx1"/>
              </a:solidFill>
              <a:round/>
              <a:headEnd/>
              <a:tailEnd/>
            </a:ln>
          </p:spPr>
          <p:txBody>
            <a:bodyPr/>
            <a:lstStyle/>
            <a:p>
              <a:endParaRPr lang="nl-NL"/>
            </a:p>
          </p:txBody>
        </p:sp>
        <p:sp>
          <p:nvSpPr>
            <p:cNvPr id="2103388" name="Oval 92"/>
            <p:cNvSpPr>
              <a:spLocks noChangeArrowheads="1"/>
            </p:cNvSpPr>
            <p:nvPr/>
          </p:nvSpPr>
          <p:spPr bwMode="auto">
            <a:xfrm>
              <a:off x="1938" y="3060"/>
              <a:ext cx="29" cy="34"/>
            </a:xfrm>
            <a:prstGeom prst="ellipse">
              <a:avLst/>
            </a:prstGeom>
            <a:solidFill>
              <a:srgbClr val="008000"/>
            </a:solidFill>
            <a:ln w="7938">
              <a:solidFill>
                <a:schemeClr val="tx1"/>
              </a:solidFill>
              <a:round/>
              <a:headEnd/>
              <a:tailEnd/>
            </a:ln>
          </p:spPr>
          <p:txBody>
            <a:bodyPr/>
            <a:lstStyle/>
            <a:p>
              <a:endParaRPr lang="nl-NL"/>
            </a:p>
          </p:txBody>
        </p:sp>
        <p:sp>
          <p:nvSpPr>
            <p:cNvPr id="2103389" name="Oval 93"/>
            <p:cNvSpPr>
              <a:spLocks noChangeArrowheads="1"/>
            </p:cNvSpPr>
            <p:nvPr/>
          </p:nvSpPr>
          <p:spPr bwMode="auto">
            <a:xfrm>
              <a:off x="2029" y="3022"/>
              <a:ext cx="30" cy="34"/>
            </a:xfrm>
            <a:prstGeom prst="ellipse">
              <a:avLst/>
            </a:prstGeom>
            <a:solidFill>
              <a:srgbClr val="008000"/>
            </a:solidFill>
            <a:ln w="7938">
              <a:solidFill>
                <a:schemeClr val="tx1"/>
              </a:solidFill>
              <a:round/>
              <a:headEnd/>
              <a:tailEnd/>
            </a:ln>
          </p:spPr>
          <p:txBody>
            <a:bodyPr/>
            <a:lstStyle/>
            <a:p>
              <a:endParaRPr lang="nl-NL"/>
            </a:p>
          </p:txBody>
        </p:sp>
        <p:sp>
          <p:nvSpPr>
            <p:cNvPr id="2103390" name="Oval 94"/>
            <p:cNvSpPr>
              <a:spLocks noChangeArrowheads="1"/>
            </p:cNvSpPr>
            <p:nvPr/>
          </p:nvSpPr>
          <p:spPr bwMode="auto">
            <a:xfrm>
              <a:off x="2120" y="3055"/>
              <a:ext cx="30" cy="34"/>
            </a:xfrm>
            <a:prstGeom prst="ellipse">
              <a:avLst/>
            </a:prstGeom>
            <a:solidFill>
              <a:srgbClr val="008000"/>
            </a:solidFill>
            <a:ln w="7938">
              <a:solidFill>
                <a:schemeClr val="tx1"/>
              </a:solidFill>
              <a:round/>
              <a:headEnd/>
              <a:tailEnd/>
            </a:ln>
          </p:spPr>
          <p:txBody>
            <a:bodyPr/>
            <a:lstStyle/>
            <a:p>
              <a:endParaRPr lang="nl-NL"/>
            </a:p>
          </p:txBody>
        </p:sp>
        <p:sp>
          <p:nvSpPr>
            <p:cNvPr id="2103391" name="Oval 95"/>
            <p:cNvSpPr>
              <a:spLocks noChangeArrowheads="1"/>
            </p:cNvSpPr>
            <p:nvPr/>
          </p:nvSpPr>
          <p:spPr bwMode="auto">
            <a:xfrm>
              <a:off x="2211" y="3045"/>
              <a:ext cx="29" cy="34"/>
            </a:xfrm>
            <a:prstGeom prst="ellipse">
              <a:avLst/>
            </a:prstGeom>
            <a:solidFill>
              <a:srgbClr val="008000"/>
            </a:solidFill>
            <a:ln w="7938">
              <a:solidFill>
                <a:schemeClr val="tx1"/>
              </a:solidFill>
              <a:round/>
              <a:headEnd/>
              <a:tailEnd/>
            </a:ln>
          </p:spPr>
          <p:txBody>
            <a:bodyPr/>
            <a:lstStyle/>
            <a:p>
              <a:endParaRPr lang="nl-NL"/>
            </a:p>
          </p:txBody>
        </p:sp>
        <p:sp>
          <p:nvSpPr>
            <p:cNvPr id="2103392" name="Oval 96"/>
            <p:cNvSpPr>
              <a:spLocks noChangeArrowheads="1"/>
            </p:cNvSpPr>
            <p:nvPr/>
          </p:nvSpPr>
          <p:spPr bwMode="auto">
            <a:xfrm>
              <a:off x="2302" y="3094"/>
              <a:ext cx="30" cy="34"/>
            </a:xfrm>
            <a:prstGeom prst="ellipse">
              <a:avLst/>
            </a:prstGeom>
            <a:solidFill>
              <a:srgbClr val="008000"/>
            </a:solidFill>
            <a:ln w="7938">
              <a:solidFill>
                <a:schemeClr val="tx1"/>
              </a:solidFill>
              <a:round/>
              <a:headEnd/>
              <a:tailEnd/>
            </a:ln>
          </p:spPr>
          <p:txBody>
            <a:bodyPr/>
            <a:lstStyle/>
            <a:p>
              <a:endParaRPr lang="nl-NL"/>
            </a:p>
          </p:txBody>
        </p:sp>
        <p:sp>
          <p:nvSpPr>
            <p:cNvPr id="2103393" name="Oval 97"/>
            <p:cNvSpPr>
              <a:spLocks noChangeArrowheads="1"/>
            </p:cNvSpPr>
            <p:nvPr/>
          </p:nvSpPr>
          <p:spPr bwMode="auto">
            <a:xfrm>
              <a:off x="2393" y="3077"/>
              <a:ext cx="30" cy="34"/>
            </a:xfrm>
            <a:prstGeom prst="ellipse">
              <a:avLst/>
            </a:prstGeom>
            <a:solidFill>
              <a:srgbClr val="008000"/>
            </a:solidFill>
            <a:ln w="7938">
              <a:solidFill>
                <a:schemeClr val="tx1"/>
              </a:solidFill>
              <a:round/>
              <a:headEnd/>
              <a:tailEnd/>
            </a:ln>
          </p:spPr>
          <p:txBody>
            <a:bodyPr/>
            <a:lstStyle/>
            <a:p>
              <a:endParaRPr lang="nl-NL"/>
            </a:p>
          </p:txBody>
        </p:sp>
        <p:sp>
          <p:nvSpPr>
            <p:cNvPr id="2103394" name="Oval 98"/>
            <p:cNvSpPr>
              <a:spLocks noChangeArrowheads="1"/>
            </p:cNvSpPr>
            <p:nvPr/>
          </p:nvSpPr>
          <p:spPr bwMode="auto">
            <a:xfrm>
              <a:off x="2484" y="3082"/>
              <a:ext cx="30" cy="34"/>
            </a:xfrm>
            <a:prstGeom prst="ellipse">
              <a:avLst/>
            </a:prstGeom>
            <a:solidFill>
              <a:srgbClr val="008000"/>
            </a:solidFill>
            <a:ln w="7938">
              <a:solidFill>
                <a:schemeClr val="tx1"/>
              </a:solidFill>
              <a:round/>
              <a:headEnd/>
              <a:tailEnd/>
            </a:ln>
          </p:spPr>
          <p:txBody>
            <a:bodyPr/>
            <a:lstStyle/>
            <a:p>
              <a:endParaRPr lang="nl-NL"/>
            </a:p>
          </p:txBody>
        </p:sp>
        <p:sp>
          <p:nvSpPr>
            <p:cNvPr id="2103395" name="Oval 99"/>
            <p:cNvSpPr>
              <a:spLocks noChangeArrowheads="1"/>
            </p:cNvSpPr>
            <p:nvPr/>
          </p:nvSpPr>
          <p:spPr bwMode="auto">
            <a:xfrm>
              <a:off x="2575" y="3068"/>
              <a:ext cx="30" cy="35"/>
            </a:xfrm>
            <a:prstGeom prst="ellipse">
              <a:avLst/>
            </a:prstGeom>
            <a:solidFill>
              <a:srgbClr val="008000"/>
            </a:solidFill>
            <a:ln w="7938">
              <a:solidFill>
                <a:schemeClr val="tx1"/>
              </a:solidFill>
              <a:round/>
              <a:headEnd/>
              <a:tailEnd/>
            </a:ln>
          </p:spPr>
          <p:txBody>
            <a:bodyPr/>
            <a:lstStyle/>
            <a:p>
              <a:endParaRPr lang="nl-NL"/>
            </a:p>
          </p:txBody>
        </p:sp>
        <p:sp>
          <p:nvSpPr>
            <p:cNvPr id="2103396" name="Oval 100"/>
            <p:cNvSpPr>
              <a:spLocks noChangeArrowheads="1"/>
            </p:cNvSpPr>
            <p:nvPr/>
          </p:nvSpPr>
          <p:spPr bwMode="auto">
            <a:xfrm>
              <a:off x="2666" y="3108"/>
              <a:ext cx="30" cy="35"/>
            </a:xfrm>
            <a:prstGeom prst="ellipse">
              <a:avLst/>
            </a:prstGeom>
            <a:noFill/>
            <a:ln w="12700">
              <a:solidFill>
                <a:schemeClr val="tx2"/>
              </a:solidFill>
              <a:round/>
              <a:headEnd/>
              <a:tailEnd/>
            </a:ln>
          </p:spPr>
          <p:txBody>
            <a:bodyPr/>
            <a:lstStyle/>
            <a:p>
              <a:endParaRPr lang="nl-NL"/>
            </a:p>
          </p:txBody>
        </p:sp>
        <p:sp>
          <p:nvSpPr>
            <p:cNvPr id="2103397" name="Freeform 101"/>
            <p:cNvSpPr>
              <a:spLocks/>
            </p:cNvSpPr>
            <p:nvPr/>
          </p:nvSpPr>
          <p:spPr bwMode="auto">
            <a:xfrm>
              <a:off x="570" y="1879"/>
              <a:ext cx="39" cy="38"/>
            </a:xfrm>
            <a:custGeom>
              <a:avLst/>
              <a:gdLst/>
              <a:ahLst/>
              <a:cxnLst>
                <a:cxn ang="0">
                  <a:pos x="19" y="0"/>
                </a:cxn>
                <a:cxn ang="0">
                  <a:pos x="39" y="38"/>
                </a:cxn>
                <a:cxn ang="0">
                  <a:pos x="0" y="38"/>
                </a:cxn>
                <a:cxn ang="0">
                  <a:pos x="19" y="0"/>
                </a:cxn>
              </a:cxnLst>
              <a:rect l="0" t="0" r="r" b="b"/>
              <a:pathLst>
                <a:path w="39" h="38">
                  <a:moveTo>
                    <a:pt x="19" y="0"/>
                  </a:moveTo>
                  <a:lnTo>
                    <a:pt x="39" y="38"/>
                  </a:lnTo>
                  <a:lnTo>
                    <a:pt x="0" y="38"/>
                  </a:lnTo>
                  <a:lnTo>
                    <a:pt x="19" y="0"/>
                  </a:lnTo>
                  <a:close/>
                </a:path>
              </a:pathLst>
            </a:custGeom>
            <a:solidFill>
              <a:schemeClr val="accent2"/>
            </a:solidFill>
            <a:ln w="0">
              <a:solidFill>
                <a:schemeClr val="accent2"/>
              </a:solidFill>
              <a:prstDash val="solid"/>
              <a:round/>
              <a:headEnd/>
              <a:tailEnd/>
            </a:ln>
          </p:spPr>
          <p:txBody>
            <a:bodyPr/>
            <a:lstStyle/>
            <a:p>
              <a:endParaRPr lang="nl-NL"/>
            </a:p>
          </p:txBody>
        </p:sp>
        <p:sp>
          <p:nvSpPr>
            <p:cNvPr id="2103398" name="Freeform 102"/>
            <p:cNvSpPr>
              <a:spLocks/>
            </p:cNvSpPr>
            <p:nvPr/>
          </p:nvSpPr>
          <p:spPr bwMode="auto">
            <a:xfrm>
              <a:off x="661" y="2409"/>
              <a:ext cx="39" cy="38"/>
            </a:xfrm>
            <a:custGeom>
              <a:avLst/>
              <a:gdLst/>
              <a:ahLst/>
              <a:cxnLst>
                <a:cxn ang="0">
                  <a:pos x="19" y="0"/>
                </a:cxn>
                <a:cxn ang="0">
                  <a:pos x="39" y="38"/>
                </a:cxn>
                <a:cxn ang="0">
                  <a:pos x="0" y="38"/>
                </a:cxn>
                <a:cxn ang="0">
                  <a:pos x="19" y="0"/>
                </a:cxn>
              </a:cxnLst>
              <a:rect l="0" t="0" r="r" b="b"/>
              <a:pathLst>
                <a:path w="39" h="38">
                  <a:moveTo>
                    <a:pt x="19" y="0"/>
                  </a:moveTo>
                  <a:lnTo>
                    <a:pt x="39" y="38"/>
                  </a:lnTo>
                  <a:lnTo>
                    <a:pt x="0" y="38"/>
                  </a:lnTo>
                  <a:lnTo>
                    <a:pt x="19"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399" name="Freeform 103"/>
            <p:cNvSpPr>
              <a:spLocks/>
            </p:cNvSpPr>
            <p:nvPr/>
          </p:nvSpPr>
          <p:spPr bwMode="auto">
            <a:xfrm>
              <a:off x="752" y="2491"/>
              <a:ext cx="39" cy="39"/>
            </a:xfrm>
            <a:custGeom>
              <a:avLst/>
              <a:gdLst/>
              <a:ahLst/>
              <a:cxnLst>
                <a:cxn ang="0">
                  <a:pos x="19" y="0"/>
                </a:cxn>
                <a:cxn ang="0">
                  <a:pos x="39" y="39"/>
                </a:cxn>
                <a:cxn ang="0">
                  <a:pos x="0" y="39"/>
                </a:cxn>
                <a:cxn ang="0">
                  <a:pos x="19" y="0"/>
                </a:cxn>
              </a:cxnLst>
              <a:rect l="0" t="0" r="r" b="b"/>
              <a:pathLst>
                <a:path w="39" h="39">
                  <a:moveTo>
                    <a:pt x="19" y="0"/>
                  </a:moveTo>
                  <a:lnTo>
                    <a:pt x="39" y="39"/>
                  </a:lnTo>
                  <a:lnTo>
                    <a:pt x="0" y="39"/>
                  </a:lnTo>
                  <a:lnTo>
                    <a:pt x="19"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0" name="Freeform 104"/>
            <p:cNvSpPr>
              <a:spLocks/>
            </p:cNvSpPr>
            <p:nvPr/>
          </p:nvSpPr>
          <p:spPr bwMode="auto">
            <a:xfrm>
              <a:off x="843" y="2646"/>
              <a:ext cx="39" cy="39"/>
            </a:xfrm>
            <a:custGeom>
              <a:avLst/>
              <a:gdLst/>
              <a:ahLst/>
              <a:cxnLst>
                <a:cxn ang="0">
                  <a:pos x="19" y="0"/>
                </a:cxn>
                <a:cxn ang="0">
                  <a:pos x="39" y="39"/>
                </a:cxn>
                <a:cxn ang="0">
                  <a:pos x="0" y="39"/>
                </a:cxn>
                <a:cxn ang="0">
                  <a:pos x="19" y="0"/>
                </a:cxn>
              </a:cxnLst>
              <a:rect l="0" t="0" r="r" b="b"/>
              <a:pathLst>
                <a:path w="39" h="39">
                  <a:moveTo>
                    <a:pt x="19" y="0"/>
                  </a:moveTo>
                  <a:lnTo>
                    <a:pt x="39" y="39"/>
                  </a:lnTo>
                  <a:lnTo>
                    <a:pt x="0" y="39"/>
                  </a:lnTo>
                  <a:lnTo>
                    <a:pt x="19"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1" name="Freeform 105"/>
            <p:cNvSpPr>
              <a:spLocks/>
            </p:cNvSpPr>
            <p:nvPr/>
          </p:nvSpPr>
          <p:spPr bwMode="auto">
            <a:xfrm>
              <a:off x="934" y="2009"/>
              <a:ext cx="39" cy="38"/>
            </a:xfrm>
            <a:custGeom>
              <a:avLst/>
              <a:gdLst/>
              <a:ahLst/>
              <a:cxnLst>
                <a:cxn ang="0">
                  <a:pos x="19" y="0"/>
                </a:cxn>
                <a:cxn ang="0">
                  <a:pos x="39" y="38"/>
                </a:cxn>
                <a:cxn ang="0">
                  <a:pos x="0" y="38"/>
                </a:cxn>
                <a:cxn ang="0">
                  <a:pos x="19" y="0"/>
                </a:cxn>
              </a:cxnLst>
              <a:rect l="0" t="0" r="r" b="b"/>
              <a:pathLst>
                <a:path w="39" h="38">
                  <a:moveTo>
                    <a:pt x="19" y="0"/>
                  </a:moveTo>
                  <a:lnTo>
                    <a:pt x="39" y="38"/>
                  </a:lnTo>
                  <a:lnTo>
                    <a:pt x="0" y="38"/>
                  </a:lnTo>
                  <a:lnTo>
                    <a:pt x="19"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2" name="Freeform 106"/>
            <p:cNvSpPr>
              <a:spLocks/>
            </p:cNvSpPr>
            <p:nvPr/>
          </p:nvSpPr>
          <p:spPr bwMode="auto">
            <a:xfrm>
              <a:off x="1025" y="2497"/>
              <a:ext cx="39" cy="38"/>
            </a:xfrm>
            <a:custGeom>
              <a:avLst/>
              <a:gdLst/>
              <a:ahLst/>
              <a:cxnLst>
                <a:cxn ang="0">
                  <a:pos x="19" y="0"/>
                </a:cxn>
                <a:cxn ang="0">
                  <a:pos x="39" y="38"/>
                </a:cxn>
                <a:cxn ang="0">
                  <a:pos x="0" y="38"/>
                </a:cxn>
                <a:cxn ang="0">
                  <a:pos x="19" y="0"/>
                </a:cxn>
              </a:cxnLst>
              <a:rect l="0" t="0" r="r" b="b"/>
              <a:pathLst>
                <a:path w="39" h="38">
                  <a:moveTo>
                    <a:pt x="19" y="0"/>
                  </a:moveTo>
                  <a:lnTo>
                    <a:pt x="39" y="38"/>
                  </a:lnTo>
                  <a:lnTo>
                    <a:pt x="0" y="38"/>
                  </a:lnTo>
                  <a:lnTo>
                    <a:pt x="19"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3" name="Freeform 107"/>
            <p:cNvSpPr>
              <a:spLocks/>
            </p:cNvSpPr>
            <p:nvPr/>
          </p:nvSpPr>
          <p:spPr bwMode="auto">
            <a:xfrm>
              <a:off x="1116" y="2533"/>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4" name="Freeform 108"/>
            <p:cNvSpPr>
              <a:spLocks/>
            </p:cNvSpPr>
            <p:nvPr/>
          </p:nvSpPr>
          <p:spPr bwMode="auto">
            <a:xfrm>
              <a:off x="1207" y="2550"/>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5" name="Freeform 109"/>
            <p:cNvSpPr>
              <a:spLocks/>
            </p:cNvSpPr>
            <p:nvPr/>
          </p:nvSpPr>
          <p:spPr bwMode="auto">
            <a:xfrm>
              <a:off x="1298" y="2558"/>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6" name="Freeform 110"/>
            <p:cNvSpPr>
              <a:spLocks/>
            </p:cNvSpPr>
            <p:nvPr/>
          </p:nvSpPr>
          <p:spPr bwMode="auto">
            <a:xfrm>
              <a:off x="1389" y="2586"/>
              <a:ext cx="39" cy="39"/>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7" name="Freeform 111"/>
            <p:cNvSpPr>
              <a:spLocks/>
            </p:cNvSpPr>
            <p:nvPr/>
          </p:nvSpPr>
          <p:spPr bwMode="auto">
            <a:xfrm>
              <a:off x="1480" y="2578"/>
              <a:ext cx="39" cy="39"/>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8" name="Freeform 112"/>
            <p:cNvSpPr>
              <a:spLocks/>
            </p:cNvSpPr>
            <p:nvPr/>
          </p:nvSpPr>
          <p:spPr bwMode="auto">
            <a:xfrm>
              <a:off x="1571" y="2675"/>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09" name="Freeform 113"/>
            <p:cNvSpPr>
              <a:spLocks/>
            </p:cNvSpPr>
            <p:nvPr/>
          </p:nvSpPr>
          <p:spPr bwMode="auto">
            <a:xfrm>
              <a:off x="1662" y="2641"/>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0" name="Freeform 114"/>
            <p:cNvSpPr>
              <a:spLocks/>
            </p:cNvSpPr>
            <p:nvPr/>
          </p:nvSpPr>
          <p:spPr bwMode="auto">
            <a:xfrm>
              <a:off x="1753" y="2582"/>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1" name="Freeform 115"/>
            <p:cNvSpPr>
              <a:spLocks/>
            </p:cNvSpPr>
            <p:nvPr/>
          </p:nvSpPr>
          <p:spPr bwMode="auto">
            <a:xfrm>
              <a:off x="1844" y="2559"/>
              <a:ext cx="39" cy="39"/>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2" name="Freeform 116"/>
            <p:cNvSpPr>
              <a:spLocks/>
            </p:cNvSpPr>
            <p:nvPr/>
          </p:nvSpPr>
          <p:spPr bwMode="auto">
            <a:xfrm>
              <a:off x="1935" y="2608"/>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3" name="Freeform 117"/>
            <p:cNvSpPr>
              <a:spLocks/>
            </p:cNvSpPr>
            <p:nvPr/>
          </p:nvSpPr>
          <p:spPr bwMode="auto">
            <a:xfrm>
              <a:off x="2026" y="2564"/>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4" name="Freeform 118"/>
            <p:cNvSpPr>
              <a:spLocks/>
            </p:cNvSpPr>
            <p:nvPr/>
          </p:nvSpPr>
          <p:spPr bwMode="auto">
            <a:xfrm>
              <a:off x="2117" y="2626"/>
              <a:ext cx="39" cy="39"/>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5" name="Freeform 119"/>
            <p:cNvSpPr>
              <a:spLocks/>
            </p:cNvSpPr>
            <p:nvPr/>
          </p:nvSpPr>
          <p:spPr bwMode="auto">
            <a:xfrm>
              <a:off x="2208" y="2577"/>
              <a:ext cx="39" cy="39"/>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6" name="Freeform 120"/>
            <p:cNvSpPr>
              <a:spLocks/>
            </p:cNvSpPr>
            <p:nvPr/>
          </p:nvSpPr>
          <p:spPr bwMode="auto">
            <a:xfrm>
              <a:off x="2299" y="2633"/>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7" name="Freeform 121"/>
            <p:cNvSpPr>
              <a:spLocks/>
            </p:cNvSpPr>
            <p:nvPr/>
          </p:nvSpPr>
          <p:spPr bwMode="auto">
            <a:xfrm>
              <a:off x="2390" y="2659"/>
              <a:ext cx="39" cy="38"/>
            </a:xfrm>
            <a:custGeom>
              <a:avLst/>
              <a:gdLst/>
              <a:ahLst/>
              <a:cxnLst>
                <a:cxn ang="0">
                  <a:pos x="20" y="0"/>
                </a:cxn>
                <a:cxn ang="0">
                  <a:pos x="39" y="38"/>
                </a:cxn>
                <a:cxn ang="0">
                  <a:pos x="0" y="38"/>
                </a:cxn>
                <a:cxn ang="0">
                  <a:pos x="20" y="0"/>
                </a:cxn>
              </a:cxnLst>
              <a:rect l="0" t="0" r="r" b="b"/>
              <a:pathLst>
                <a:path w="39" h="38">
                  <a:moveTo>
                    <a:pt x="20" y="0"/>
                  </a:moveTo>
                  <a:lnTo>
                    <a:pt x="39"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8" name="Freeform 122"/>
            <p:cNvSpPr>
              <a:spLocks/>
            </p:cNvSpPr>
            <p:nvPr/>
          </p:nvSpPr>
          <p:spPr bwMode="auto">
            <a:xfrm>
              <a:off x="2481" y="2664"/>
              <a:ext cx="40" cy="39"/>
            </a:xfrm>
            <a:custGeom>
              <a:avLst/>
              <a:gdLst/>
              <a:ahLst/>
              <a:cxnLst>
                <a:cxn ang="0">
                  <a:pos x="20" y="0"/>
                </a:cxn>
                <a:cxn ang="0">
                  <a:pos x="40" y="39"/>
                </a:cxn>
                <a:cxn ang="0">
                  <a:pos x="0" y="39"/>
                </a:cxn>
                <a:cxn ang="0">
                  <a:pos x="20" y="0"/>
                </a:cxn>
              </a:cxnLst>
              <a:rect l="0" t="0" r="r" b="b"/>
              <a:pathLst>
                <a:path w="40" h="39">
                  <a:moveTo>
                    <a:pt x="20" y="0"/>
                  </a:moveTo>
                  <a:lnTo>
                    <a:pt x="40" y="39"/>
                  </a:lnTo>
                  <a:lnTo>
                    <a:pt x="0" y="39"/>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19" name="Freeform 123"/>
            <p:cNvSpPr>
              <a:spLocks/>
            </p:cNvSpPr>
            <p:nvPr/>
          </p:nvSpPr>
          <p:spPr bwMode="auto">
            <a:xfrm>
              <a:off x="2572" y="2623"/>
              <a:ext cx="40" cy="38"/>
            </a:xfrm>
            <a:custGeom>
              <a:avLst/>
              <a:gdLst/>
              <a:ahLst/>
              <a:cxnLst>
                <a:cxn ang="0">
                  <a:pos x="20" y="0"/>
                </a:cxn>
                <a:cxn ang="0">
                  <a:pos x="40" y="38"/>
                </a:cxn>
                <a:cxn ang="0">
                  <a:pos x="0" y="38"/>
                </a:cxn>
                <a:cxn ang="0">
                  <a:pos x="20" y="0"/>
                </a:cxn>
              </a:cxnLst>
              <a:rect l="0" t="0" r="r" b="b"/>
              <a:pathLst>
                <a:path w="40" h="38">
                  <a:moveTo>
                    <a:pt x="20" y="0"/>
                  </a:moveTo>
                  <a:lnTo>
                    <a:pt x="40"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20" name="Freeform 124"/>
            <p:cNvSpPr>
              <a:spLocks/>
            </p:cNvSpPr>
            <p:nvPr/>
          </p:nvSpPr>
          <p:spPr bwMode="auto">
            <a:xfrm>
              <a:off x="2663" y="2613"/>
              <a:ext cx="40" cy="38"/>
            </a:xfrm>
            <a:custGeom>
              <a:avLst/>
              <a:gdLst/>
              <a:ahLst/>
              <a:cxnLst>
                <a:cxn ang="0">
                  <a:pos x="20" y="0"/>
                </a:cxn>
                <a:cxn ang="0">
                  <a:pos x="40" y="38"/>
                </a:cxn>
                <a:cxn ang="0">
                  <a:pos x="0" y="38"/>
                </a:cxn>
                <a:cxn ang="0">
                  <a:pos x="20" y="0"/>
                </a:cxn>
              </a:cxnLst>
              <a:rect l="0" t="0" r="r" b="b"/>
              <a:pathLst>
                <a:path w="40" h="38">
                  <a:moveTo>
                    <a:pt x="20" y="0"/>
                  </a:moveTo>
                  <a:lnTo>
                    <a:pt x="40" y="38"/>
                  </a:lnTo>
                  <a:lnTo>
                    <a:pt x="0" y="38"/>
                  </a:lnTo>
                  <a:lnTo>
                    <a:pt x="20" y="0"/>
                  </a:lnTo>
                  <a:close/>
                </a:path>
              </a:pathLst>
            </a:custGeom>
            <a:solidFill>
              <a:schemeClr val="accent2"/>
            </a:solidFill>
            <a:ln w="7938">
              <a:solidFill>
                <a:schemeClr val="accent2"/>
              </a:solidFill>
              <a:prstDash val="solid"/>
              <a:round/>
              <a:headEnd/>
              <a:tailEnd/>
            </a:ln>
          </p:spPr>
          <p:txBody>
            <a:bodyPr/>
            <a:lstStyle/>
            <a:p>
              <a:endParaRPr lang="nl-NL"/>
            </a:p>
          </p:txBody>
        </p:sp>
        <p:sp>
          <p:nvSpPr>
            <p:cNvPr id="2103421" name="Oval 125"/>
            <p:cNvSpPr>
              <a:spLocks noChangeArrowheads="1"/>
            </p:cNvSpPr>
            <p:nvPr/>
          </p:nvSpPr>
          <p:spPr bwMode="auto">
            <a:xfrm>
              <a:off x="572" y="3091"/>
              <a:ext cx="30" cy="34"/>
            </a:xfrm>
            <a:prstGeom prst="ellipse">
              <a:avLst/>
            </a:prstGeom>
            <a:noFill/>
            <a:ln w="12700">
              <a:solidFill>
                <a:schemeClr val="tx2"/>
              </a:solidFill>
              <a:round/>
              <a:headEnd/>
              <a:tailEnd/>
            </a:ln>
          </p:spPr>
          <p:txBody>
            <a:bodyPr/>
            <a:lstStyle/>
            <a:p>
              <a:endParaRPr lang="nl-NL"/>
            </a:p>
          </p:txBody>
        </p:sp>
        <p:sp>
          <p:nvSpPr>
            <p:cNvPr id="2103422" name="Oval 126"/>
            <p:cNvSpPr>
              <a:spLocks noChangeArrowheads="1"/>
            </p:cNvSpPr>
            <p:nvPr/>
          </p:nvSpPr>
          <p:spPr bwMode="auto">
            <a:xfrm>
              <a:off x="663" y="3122"/>
              <a:ext cx="30" cy="35"/>
            </a:xfrm>
            <a:prstGeom prst="ellipse">
              <a:avLst/>
            </a:prstGeom>
            <a:noFill/>
            <a:ln w="12700">
              <a:solidFill>
                <a:schemeClr val="tx2"/>
              </a:solidFill>
              <a:round/>
              <a:headEnd/>
              <a:tailEnd/>
            </a:ln>
          </p:spPr>
          <p:txBody>
            <a:bodyPr/>
            <a:lstStyle/>
            <a:p>
              <a:endParaRPr lang="nl-NL"/>
            </a:p>
          </p:txBody>
        </p:sp>
        <p:sp>
          <p:nvSpPr>
            <p:cNvPr id="2103423" name="Oval 127"/>
            <p:cNvSpPr>
              <a:spLocks noChangeArrowheads="1"/>
            </p:cNvSpPr>
            <p:nvPr/>
          </p:nvSpPr>
          <p:spPr bwMode="auto">
            <a:xfrm>
              <a:off x="754" y="3121"/>
              <a:ext cx="30" cy="34"/>
            </a:xfrm>
            <a:prstGeom prst="ellipse">
              <a:avLst/>
            </a:prstGeom>
            <a:noFill/>
            <a:ln w="12700">
              <a:solidFill>
                <a:schemeClr val="tx2"/>
              </a:solidFill>
              <a:round/>
              <a:headEnd/>
              <a:tailEnd/>
            </a:ln>
          </p:spPr>
          <p:txBody>
            <a:bodyPr/>
            <a:lstStyle/>
            <a:p>
              <a:endParaRPr lang="nl-NL"/>
            </a:p>
          </p:txBody>
        </p:sp>
        <p:sp>
          <p:nvSpPr>
            <p:cNvPr id="2103424" name="Oval 128"/>
            <p:cNvSpPr>
              <a:spLocks noChangeArrowheads="1"/>
            </p:cNvSpPr>
            <p:nvPr/>
          </p:nvSpPr>
          <p:spPr bwMode="auto">
            <a:xfrm>
              <a:off x="845" y="3139"/>
              <a:ext cx="30" cy="34"/>
            </a:xfrm>
            <a:prstGeom prst="ellipse">
              <a:avLst/>
            </a:prstGeom>
            <a:noFill/>
            <a:ln w="12700">
              <a:solidFill>
                <a:schemeClr val="tx2"/>
              </a:solidFill>
              <a:round/>
              <a:headEnd/>
              <a:tailEnd/>
            </a:ln>
          </p:spPr>
          <p:txBody>
            <a:bodyPr/>
            <a:lstStyle/>
            <a:p>
              <a:endParaRPr lang="nl-NL"/>
            </a:p>
          </p:txBody>
        </p:sp>
        <p:sp>
          <p:nvSpPr>
            <p:cNvPr id="2103425" name="Oval 129"/>
            <p:cNvSpPr>
              <a:spLocks noChangeArrowheads="1"/>
            </p:cNvSpPr>
            <p:nvPr/>
          </p:nvSpPr>
          <p:spPr bwMode="auto">
            <a:xfrm>
              <a:off x="936" y="3095"/>
              <a:ext cx="30" cy="34"/>
            </a:xfrm>
            <a:prstGeom prst="ellipse">
              <a:avLst/>
            </a:prstGeom>
            <a:noFill/>
            <a:ln w="12700">
              <a:solidFill>
                <a:schemeClr val="tx2"/>
              </a:solidFill>
              <a:round/>
              <a:headEnd/>
              <a:tailEnd/>
            </a:ln>
          </p:spPr>
          <p:txBody>
            <a:bodyPr/>
            <a:lstStyle/>
            <a:p>
              <a:endParaRPr lang="nl-NL"/>
            </a:p>
          </p:txBody>
        </p:sp>
        <p:sp>
          <p:nvSpPr>
            <p:cNvPr id="2103426" name="Oval 130"/>
            <p:cNvSpPr>
              <a:spLocks noChangeArrowheads="1"/>
            </p:cNvSpPr>
            <p:nvPr/>
          </p:nvSpPr>
          <p:spPr bwMode="auto">
            <a:xfrm>
              <a:off x="1027" y="3129"/>
              <a:ext cx="31" cy="34"/>
            </a:xfrm>
            <a:prstGeom prst="ellipse">
              <a:avLst/>
            </a:prstGeom>
            <a:noFill/>
            <a:ln w="12700">
              <a:solidFill>
                <a:schemeClr val="tx2"/>
              </a:solidFill>
              <a:round/>
              <a:headEnd/>
              <a:tailEnd/>
            </a:ln>
          </p:spPr>
          <p:txBody>
            <a:bodyPr/>
            <a:lstStyle/>
            <a:p>
              <a:endParaRPr lang="nl-NL"/>
            </a:p>
          </p:txBody>
        </p:sp>
        <p:sp>
          <p:nvSpPr>
            <p:cNvPr id="2103427" name="Oval 131"/>
            <p:cNvSpPr>
              <a:spLocks noChangeArrowheads="1"/>
            </p:cNvSpPr>
            <p:nvPr/>
          </p:nvSpPr>
          <p:spPr bwMode="auto">
            <a:xfrm>
              <a:off x="1118" y="3187"/>
              <a:ext cx="30" cy="34"/>
            </a:xfrm>
            <a:prstGeom prst="ellipse">
              <a:avLst/>
            </a:prstGeom>
            <a:noFill/>
            <a:ln w="12700">
              <a:solidFill>
                <a:schemeClr val="tx2"/>
              </a:solidFill>
              <a:round/>
              <a:headEnd/>
              <a:tailEnd/>
            </a:ln>
          </p:spPr>
          <p:txBody>
            <a:bodyPr/>
            <a:lstStyle/>
            <a:p>
              <a:endParaRPr lang="nl-NL"/>
            </a:p>
          </p:txBody>
        </p:sp>
        <p:sp>
          <p:nvSpPr>
            <p:cNvPr id="2103428" name="Oval 132"/>
            <p:cNvSpPr>
              <a:spLocks noChangeArrowheads="1"/>
            </p:cNvSpPr>
            <p:nvPr/>
          </p:nvSpPr>
          <p:spPr bwMode="auto">
            <a:xfrm>
              <a:off x="1209" y="3176"/>
              <a:ext cx="30" cy="34"/>
            </a:xfrm>
            <a:prstGeom prst="ellipse">
              <a:avLst/>
            </a:prstGeom>
            <a:noFill/>
            <a:ln w="12700">
              <a:solidFill>
                <a:schemeClr val="tx2"/>
              </a:solidFill>
              <a:round/>
              <a:headEnd/>
              <a:tailEnd/>
            </a:ln>
          </p:spPr>
          <p:txBody>
            <a:bodyPr/>
            <a:lstStyle/>
            <a:p>
              <a:endParaRPr lang="nl-NL"/>
            </a:p>
          </p:txBody>
        </p:sp>
        <p:sp>
          <p:nvSpPr>
            <p:cNvPr id="2103429" name="Oval 133"/>
            <p:cNvSpPr>
              <a:spLocks noChangeArrowheads="1"/>
            </p:cNvSpPr>
            <p:nvPr/>
          </p:nvSpPr>
          <p:spPr bwMode="auto">
            <a:xfrm>
              <a:off x="1300" y="3115"/>
              <a:ext cx="31" cy="35"/>
            </a:xfrm>
            <a:prstGeom prst="ellipse">
              <a:avLst/>
            </a:prstGeom>
            <a:noFill/>
            <a:ln w="12700">
              <a:solidFill>
                <a:schemeClr val="tx2"/>
              </a:solidFill>
              <a:round/>
              <a:headEnd/>
              <a:tailEnd/>
            </a:ln>
          </p:spPr>
          <p:txBody>
            <a:bodyPr/>
            <a:lstStyle/>
            <a:p>
              <a:endParaRPr lang="nl-NL"/>
            </a:p>
          </p:txBody>
        </p:sp>
        <p:sp>
          <p:nvSpPr>
            <p:cNvPr id="2103430" name="Oval 134"/>
            <p:cNvSpPr>
              <a:spLocks noChangeArrowheads="1"/>
            </p:cNvSpPr>
            <p:nvPr/>
          </p:nvSpPr>
          <p:spPr bwMode="auto">
            <a:xfrm>
              <a:off x="1391" y="3108"/>
              <a:ext cx="30" cy="34"/>
            </a:xfrm>
            <a:prstGeom prst="ellipse">
              <a:avLst/>
            </a:prstGeom>
            <a:noFill/>
            <a:ln w="12700">
              <a:solidFill>
                <a:schemeClr val="tx2"/>
              </a:solidFill>
              <a:round/>
              <a:headEnd/>
              <a:tailEnd/>
            </a:ln>
          </p:spPr>
          <p:txBody>
            <a:bodyPr/>
            <a:lstStyle/>
            <a:p>
              <a:endParaRPr lang="nl-NL"/>
            </a:p>
          </p:txBody>
        </p:sp>
        <p:sp>
          <p:nvSpPr>
            <p:cNvPr id="2103431" name="Oval 135"/>
            <p:cNvSpPr>
              <a:spLocks noChangeArrowheads="1"/>
            </p:cNvSpPr>
            <p:nvPr/>
          </p:nvSpPr>
          <p:spPr bwMode="auto">
            <a:xfrm>
              <a:off x="1483" y="3147"/>
              <a:ext cx="29" cy="34"/>
            </a:xfrm>
            <a:prstGeom prst="ellipse">
              <a:avLst/>
            </a:prstGeom>
            <a:noFill/>
            <a:ln w="12700">
              <a:solidFill>
                <a:schemeClr val="tx2"/>
              </a:solidFill>
              <a:round/>
              <a:headEnd/>
              <a:tailEnd/>
            </a:ln>
          </p:spPr>
          <p:txBody>
            <a:bodyPr/>
            <a:lstStyle/>
            <a:p>
              <a:endParaRPr lang="nl-NL"/>
            </a:p>
          </p:txBody>
        </p:sp>
        <p:sp>
          <p:nvSpPr>
            <p:cNvPr id="2103432" name="Oval 136"/>
            <p:cNvSpPr>
              <a:spLocks noChangeArrowheads="1"/>
            </p:cNvSpPr>
            <p:nvPr/>
          </p:nvSpPr>
          <p:spPr bwMode="auto">
            <a:xfrm>
              <a:off x="1574" y="3146"/>
              <a:ext cx="30" cy="34"/>
            </a:xfrm>
            <a:prstGeom prst="ellipse">
              <a:avLst/>
            </a:prstGeom>
            <a:noFill/>
            <a:ln w="12700">
              <a:solidFill>
                <a:schemeClr val="tx2"/>
              </a:solidFill>
              <a:round/>
              <a:headEnd/>
              <a:tailEnd/>
            </a:ln>
          </p:spPr>
          <p:txBody>
            <a:bodyPr/>
            <a:lstStyle/>
            <a:p>
              <a:endParaRPr lang="nl-NL"/>
            </a:p>
          </p:txBody>
        </p:sp>
        <p:sp>
          <p:nvSpPr>
            <p:cNvPr id="2103433" name="Oval 137"/>
            <p:cNvSpPr>
              <a:spLocks noChangeArrowheads="1"/>
            </p:cNvSpPr>
            <p:nvPr/>
          </p:nvSpPr>
          <p:spPr bwMode="auto">
            <a:xfrm>
              <a:off x="1665" y="3194"/>
              <a:ext cx="29" cy="34"/>
            </a:xfrm>
            <a:prstGeom prst="ellipse">
              <a:avLst/>
            </a:prstGeom>
            <a:noFill/>
            <a:ln w="12700">
              <a:solidFill>
                <a:schemeClr val="tx2"/>
              </a:solidFill>
              <a:round/>
              <a:headEnd/>
              <a:tailEnd/>
            </a:ln>
          </p:spPr>
          <p:txBody>
            <a:bodyPr/>
            <a:lstStyle/>
            <a:p>
              <a:endParaRPr lang="nl-NL"/>
            </a:p>
          </p:txBody>
        </p:sp>
        <p:sp>
          <p:nvSpPr>
            <p:cNvPr id="2103434" name="Oval 138"/>
            <p:cNvSpPr>
              <a:spLocks noChangeArrowheads="1"/>
            </p:cNvSpPr>
            <p:nvPr/>
          </p:nvSpPr>
          <p:spPr bwMode="auto">
            <a:xfrm>
              <a:off x="1756" y="3186"/>
              <a:ext cx="30" cy="34"/>
            </a:xfrm>
            <a:prstGeom prst="ellipse">
              <a:avLst/>
            </a:prstGeom>
            <a:noFill/>
            <a:ln w="12700">
              <a:solidFill>
                <a:schemeClr val="tx2"/>
              </a:solidFill>
              <a:round/>
              <a:headEnd/>
              <a:tailEnd/>
            </a:ln>
          </p:spPr>
          <p:txBody>
            <a:bodyPr/>
            <a:lstStyle/>
            <a:p>
              <a:endParaRPr lang="nl-NL"/>
            </a:p>
          </p:txBody>
        </p:sp>
        <p:sp>
          <p:nvSpPr>
            <p:cNvPr id="2103435" name="Oval 139"/>
            <p:cNvSpPr>
              <a:spLocks noChangeArrowheads="1"/>
            </p:cNvSpPr>
            <p:nvPr/>
          </p:nvSpPr>
          <p:spPr bwMode="auto">
            <a:xfrm>
              <a:off x="1847" y="3151"/>
              <a:ext cx="30" cy="35"/>
            </a:xfrm>
            <a:prstGeom prst="ellipse">
              <a:avLst/>
            </a:prstGeom>
            <a:noFill/>
            <a:ln w="12700">
              <a:solidFill>
                <a:schemeClr val="tx2"/>
              </a:solidFill>
              <a:round/>
              <a:headEnd/>
              <a:tailEnd/>
            </a:ln>
          </p:spPr>
          <p:txBody>
            <a:bodyPr/>
            <a:lstStyle/>
            <a:p>
              <a:endParaRPr lang="nl-NL"/>
            </a:p>
          </p:txBody>
        </p:sp>
        <p:sp>
          <p:nvSpPr>
            <p:cNvPr id="2103436" name="Oval 140"/>
            <p:cNvSpPr>
              <a:spLocks noChangeArrowheads="1"/>
            </p:cNvSpPr>
            <p:nvPr/>
          </p:nvSpPr>
          <p:spPr bwMode="auto">
            <a:xfrm>
              <a:off x="1938" y="3144"/>
              <a:ext cx="29" cy="34"/>
            </a:xfrm>
            <a:prstGeom prst="ellipse">
              <a:avLst/>
            </a:prstGeom>
            <a:noFill/>
            <a:ln w="12700">
              <a:solidFill>
                <a:schemeClr val="tx2"/>
              </a:solidFill>
              <a:round/>
              <a:headEnd/>
              <a:tailEnd/>
            </a:ln>
          </p:spPr>
          <p:txBody>
            <a:bodyPr/>
            <a:lstStyle/>
            <a:p>
              <a:endParaRPr lang="nl-NL"/>
            </a:p>
          </p:txBody>
        </p:sp>
        <p:sp>
          <p:nvSpPr>
            <p:cNvPr id="2103437" name="Oval 141"/>
            <p:cNvSpPr>
              <a:spLocks noChangeArrowheads="1"/>
            </p:cNvSpPr>
            <p:nvPr/>
          </p:nvSpPr>
          <p:spPr bwMode="auto">
            <a:xfrm>
              <a:off x="2029" y="3140"/>
              <a:ext cx="30" cy="34"/>
            </a:xfrm>
            <a:prstGeom prst="ellipse">
              <a:avLst/>
            </a:prstGeom>
            <a:noFill/>
            <a:ln w="12700">
              <a:solidFill>
                <a:schemeClr val="tx2"/>
              </a:solidFill>
              <a:round/>
              <a:headEnd/>
              <a:tailEnd/>
            </a:ln>
          </p:spPr>
          <p:txBody>
            <a:bodyPr/>
            <a:lstStyle/>
            <a:p>
              <a:endParaRPr lang="nl-NL"/>
            </a:p>
          </p:txBody>
        </p:sp>
        <p:sp>
          <p:nvSpPr>
            <p:cNvPr id="2103438" name="Oval 142"/>
            <p:cNvSpPr>
              <a:spLocks noChangeArrowheads="1"/>
            </p:cNvSpPr>
            <p:nvPr/>
          </p:nvSpPr>
          <p:spPr bwMode="auto">
            <a:xfrm>
              <a:off x="2120" y="3129"/>
              <a:ext cx="30" cy="34"/>
            </a:xfrm>
            <a:prstGeom prst="ellipse">
              <a:avLst/>
            </a:prstGeom>
            <a:noFill/>
            <a:ln w="12700">
              <a:solidFill>
                <a:schemeClr val="tx2"/>
              </a:solidFill>
              <a:round/>
              <a:headEnd/>
              <a:tailEnd/>
            </a:ln>
          </p:spPr>
          <p:txBody>
            <a:bodyPr/>
            <a:lstStyle/>
            <a:p>
              <a:endParaRPr lang="nl-NL"/>
            </a:p>
          </p:txBody>
        </p:sp>
        <p:sp>
          <p:nvSpPr>
            <p:cNvPr id="2103439" name="Oval 143"/>
            <p:cNvSpPr>
              <a:spLocks noChangeArrowheads="1"/>
            </p:cNvSpPr>
            <p:nvPr/>
          </p:nvSpPr>
          <p:spPr bwMode="auto">
            <a:xfrm>
              <a:off x="2211" y="3148"/>
              <a:ext cx="29" cy="34"/>
            </a:xfrm>
            <a:prstGeom prst="ellipse">
              <a:avLst/>
            </a:prstGeom>
            <a:noFill/>
            <a:ln w="12700">
              <a:solidFill>
                <a:schemeClr val="tx2"/>
              </a:solidFill>
              <a:round/>
              <a:headEnd/>
              <a:tailEnd/>
            </a:ln>
          </p:spPr>
          <p:txBody>
            <a:bodyPr/>
            <a:lstStyle/>
            <a:p>
              <a:endParaRPr lang="nl-NL"/>
            </a:p>
          </p:txBody>
        </p:sp>
        <p:sp>
          <p:nvSpPr>
            <p:cNvPr id="2103440" name="Oval 144"/>
            <p:cNvSpPr>
              <a:spLocks noChangeArrowheads="1"/>
            </p:cNvSpPr>
            <p:nvPr/>
          </p:nvSpPr>
          <p:spPr bwMode="auto">
            <a:xfrm>
              <a:off x="2302" y="3133"/>
              <a:ext cx="30" cy="34"/>
            </a:xfrm>
            <a:prstGeom prst="ellipse">
              <a:avLst/>
            </a:prstGeom>
            <a:noFill/>
            <a:ln w="12700">
              <a:solidFill>
                <a:schemeClr val="tx2"/>
              </a:solidFill>
              <a:round/>
              <a:headEnd/>
              <a:tailEnd/>
            </a:ln>
          </p:spPr>
          <p:txBody>
            <a:bodyPr/>
            <a:lstStyle/>
            <a:p>
              <a:endParaRPr lang="nl-NL"/>
            </a:p>
          </p:txBody>
        </p:sp>
        <p:sp>
          <p:nvSpPr>
            <p:cNvPr id="2103441" name="Oval 145"/>
            <p:cNvSpPr>
              <a:spLocks noChangeArrowheads="1"/>
            </p:cNvSpPr>
            <p:nvPr/>
          </p:nvSpPr>
          <p:spPr bwMode="auto">
            <a:xfrm>
              <a:off x="2393" y="3122"/>
              <a:ext cx="30" cy="35"/>
            </a:xfrm>
            <a:prstGeom prst="ellipse">
              <a:avLst/>
            </a:prstGeom>
            <a:noFill/>
            <a:ln w="12700">
              <a:solidFill>
                <a:schemeClr val="tx2"/>
              </a:solidFill>
              <a:round/>
              <a:headEnd/>
              <a:tailEnd/>
            </a:ln>
          </p:spPr>
          <p:txBody>
            <a:bodyPr/>
            <a:lstStyle/>
            <a:p>
              <a:endParaRPr lang="nl-NL"/>
            </a:p>
          </p:txBody>
        </p:sp>
        <p:sp>
          <p:nvSpPr>
            <p:cNvPr id="2103442" name="Oval 146"/>
            <p:cNvSpPr>
              <a:spLocks noChangeArrowheads="1"/>
            </p:cNvSpPr>
            <p:nvPr/>
          </p:nvSpPr>
          <p:spPr bwMode="auto">
            <a:xfrm>
              <a:off x="2484" y="3145"/>
              <a:ext cx="30" cy="34"/>
            </a:xfrm>
            <a:prstGeom prst="ellipse">
              <a:avLst/>
            </a:prstGeom>
            <a:noFill/>
            <a:ln w="12700">
              <a:solidFill>
                <a:schemeClr val="tx2"/>
              </a:solidFill>
              <a:round/>
              <a:headEnd/>
              <a:tailEnd/>
            </a:ln>
          </p:spPr>
          <p:txBody>
            <a:bodyPr/>
            <a:lstStyle/>
            <a:p>
              <a:endParaRPr lang="nl-NL"/>
            </a:p>
          </p:txBody>
        </p:sp>
        <p:sp>
          <p:nvSpPr>
            <p:cNvPr id="2103443" name="Oval 147"/>
            <p:cNvSpPr>
              <a:spLocks noChangeArrowheads="1"/>
            </p:cNvSpPr>
            <p:nvPr/>
          </p:nvSpPr>
          <p:spPr bwMode="auto">
            <a:xfrm>
              <a:off x="2575" y="3108"/>
              <a:ext cx="30" cy="35"/>
            </a:xfrm>
            <a:prstGeom prst="ellipse">
              <a:avLst/>
            </a:prstGeom>
            <a:noFill/>
            <a:ln w="12700">
              <a:solidFill>
                <a:schemeClr val="tx2"/>
              </a:solidFill>
              <a:round/>
              <a:headEnd/>
              <a:tailEnd/>
            </a:ln>
          </p:spPr>
          <p:txBody>
            <a:bodyPr/>
            <a:lstStyle/>
            <a:p>
              <a:endParaRPr lang="nl-NL"/>
            </a:p>
          </p:txBody>
        </p:sp>
        <p:sp>
          <p:nvSpPr>
            <p:cNvPr id="2103444" name="Oval 148"/>
            <p:cNvSpPr>
              <a:spLocks noChangeArrowheads="1"/>
            </p:cNvSpPr>
            <p:nvPr/>
          </p:nvSpPr>
          <p:spPr bwMode="auto">
            <a:xfrm>
              <a:off x="2666" y="3099"/>
              <a:ext cx="30" cy="34"/>
            </a:xfrm>
            <a:prstGeom prst="ellipse">
              <a:avLst/>
            </a:prstGeom>
            <a:solidFill>
              <a:srgbClr val="008000"/>
            </a:solidFill>
            <a:ln w="7938">
              <a:solidFill>
                <a:schemeClr val="tx1"/>
              </a:solidFill>
              <a:round/>
              <a:headEnd/>
              <a:tailEnd/>
            </a:ln>
          </p:spPr>
          <p:txBody>
            <a:bodyPr/>
            <a:lstStyle/>
            <a:p>
              <a:endParaRPr lang="nl-NL"/>
            </a:p>
          </p:txBody>
        </p:sp>
      </p:grpSp>
      <p:grpSp>
        <p:nvGrpSpPr>
          <p:cNvPr id="2103445" name="Group 149"/>
          <p:cNvGrpSpPr>
            <a:grpSpLocks/>
          </p:cNvGrpSpPr>
          <p:nvPr/>
        </p:nvGrpSpPr>
        <p:grpSpPr bwMode="auto">
          <a:xfrm>
            <a:off x="4648200" y="2309813"/>
            <a:ext cx="4159250" cy="3424237"/>
            <a:chOff x="2928" y="1455"/>
            <a:chExt cx="2620" cy="2157"/>
          </a:xfrm>
        </p:grpSpPr>
        <p:sp>
          <p:nvSpPr>
            <p:cNvPr id="2103446" name="Rectangle 150"/>
            <p:cNvSpPr>
              <a:spLocks noChangeArrowheads="1"/>
            </p:cNvSpPr>
            <p:nvPr/>
          </p:nvSpPr>
          <p:spPr bwMode="auto">
            <a:xfrm rot="-5400000">
              <a:off x="2727" y="2334"/>
              <a:ext cx="535"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400" b="0">
                  <a:solidFill>
                    <a:schemeClr val="tx1"/>
                  </a:solidFill>
                  <a:ea typeface="ヒラギノ角ゴ Pro W3" pitchFamily="-32" charset="-128"/>
                  <a:cs typeface="Arial" pitchFamily="34" charset="0"/>
                </a:rPr>
                <a:t>% Patients</a:t>
              </a:r>
              <a:endParaRPr lang="en-US" sz="1400">
                <a:solidFill>
                  <a:schemeClr val="tx1"/>
                </a:solidFill>
                <a:ea typeface="ヒラギノ角ゴ Pro W3" pitchFamily="-32" charset="-128"/>
                <a:cs typeface="Arial" pitchFamily="34" charset="0"/>
              </a:endParaRPr>
            </a:p>
          </p:txBody>
        </p:sp>
        <p:sp>
          <p:nvSpPr>
            <p:cNvPr id="2103447" name="Rectangle 151"/>
            <p:cNvSpPr>
              <a:spLocks noChangeArrowheads="1"/>
            </p:cNvSpPr>
            <p:nvPr/>
          </p:nvSpPr>
          <p:spPr bwMode="auto">
            <a:xfrm>
              <a:off x="3914" y="3478"/>
              <a:ext cx="1036" cy="13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400" b="0">
                  <a:solidFill>
                    <a:schemeClr val="tx1"/>
                  </a:solidFill>
                  <a:ea typeface="ヒラギノ角ゴ Pro W3" pitchFamily="-32" charset="-128"/>
                  <a:cs typeface="Arial" pitchFamily="34" charset="0"/>
                </a:rPr>
                <a:t>Weeks on Treatment</a:t>
              </a:r>
              <a:endParaRPr lang="en-US" sz="1400">
                <a:solidFill>
                  <a:schemeClr val="tx1"/>
                </a:solidFill>
                <a:ea typeface="ヒラギノ角ゴ Pro W3" pitchFamily="-32" charset="-128"/>
                <a:cs typeface="Arial" pitchFamily="34" charset="0"/>
              </a:endParaRPr>
            </a:p>
          </p:txBody>
        </p:sp>
        <p:sp>
          <p:nvSpPr>
            <p:cNvPr id="2103448" name="Text Box 10"/>
            <p:cNvSpPr txBox="1">
              <a:spLocks noChangeArrowheads="1"/>
            </p:cNvSpPr>
            <p:nvPr/>
          </p:nvSpPr>
          <p:spPr bwMode="auto">
            <a:xfrm>
              <a:off x="4133" y="1536"/>
              <a:ext cx="1353" cy="173"/>
            </a:xfrm>
            <a:prstGeom prst="rect">
              <a:avLst/>
            </a:prstGeom>
            <a:noFill/>
            <a:ln w="9525">
              <a:noFill/>
              <a:miter lim="800000"/>
              <a:headEnd/>
              <a:tailEnd/>
            </a:ln>
          </p:spPr>
          <p:txBody>
            <a:bodyPr>
              <a:spAutoFit/>
            </a:bodyPr>
            <a:lstStyle/>
            <a:p>
              <a:pPr algn="r" eaLnBrk="1" hangingPunct="1">
                <a:spcBef>
                  <a:spcPct val="50000"/>
                </a:spcBef>
              </a:pPr>
              <a:r>
                <a:rPr lang="en-US" sz="1200" b="0">
                  <a:solidFill>
                    <a:schemeClr val="tx1"/>
                  </a:solidFill>
                  <a:ea typeface="ＭＳ Ｐゴシック" pitchFamily="34" charset="-128"/>
                  <a:cs typeface="Arial" pitchFamily="34" charset="0"/>
                </a:rPr>
                <a:t>dose advancement </a:t>
              </a:r>
            </a:p>
          </p:txBody>
        </p:sp>
        <p:sp>
          <p:nvSpPr>
            <p:cNvPr id="2103449" name="Line 153"/>
            <p:cNvSpPr>
              <a:spLocks noChangeShapeType="1"/>
            </p:cNvSpPr>
            <p:nvPr/>
          </p:nvSpPr>
          <p:spPr bwMode="auto">
            <a:xfrm flipH="1" flipV="1">
              <a:off x="3748" y="1690"/>
              <a:ext cx="1187" cy="30"/>
            </a:xfrm>
            <a:prstGeom prst="line">
              <a:avLst/>
            </a:prstGeom>
            <a:noFill/>
            <a:ln w="9525">
              <a:solidFill>
                <a:schemeClr val="tx1"/>
              </a:solidFill>
              <a:round/>
              <a:headEnd/>
              <a:tailEnd type="triangle" w="med" len="med"/>
            </a:ln>
            <a:effectLst/>
          </p:spPr>
          <p:txBody>
            <a:bodyPr/>
            <a:lstStyle/>
            <a:p>
              <a:endParaRPr lang="nl-NL"/>
            </a:p>
          </p:txBody>
        </p:sp>
        <p:sp>
          <p:nvSpPr>
            <p:cNvPr id="2103450" name="Rectangle 154"/>
            <p:cNvSpPr>
              <a:spLocks noChangeArrowheads="1"/>
            </p:cNvSpPr>
            <p:nvPr/>
          </p:nvSpPr>
          <p:spPr bwMode="auto">
            <a:xfrm>
              <a:off x="3252" y="1495"/>
              <a:ext cx="2247" cy="1781"/>
            </a:xfrm>
            <a:prstGeom prst="rect">
              <a:avLst/>
            </a:prstGeom>
            <a:noFill/>
            <a:ln w="1588">
              <a:solidFill>
                <a:srgbClr val="FFFFFF"/>
              </a:solidFill>
              <a:miter lim="800000"/>
              <a:headEnd/>
              <a:tailEnd/>
            </a:ln>
          </p:spPr>
          <p:txBody>
            <a:bodyPr/>
            <a:lstStyle/>
            <a:p>
              <a:endParaRPr lang="nl-NL"/>
            </a:p>
          </p:txBody>
        </p:sp>
        <p:sp>
          <p:nvSpPr>
            <p:cNvPr id="2103451" name="Line 155"/>
            <p:cNvSpPr>
              <a:spLocks noChangeShapeType="1"/>
            </p:cNvSpPr>
            <p:nvPr/>
          </p:nvSpPr>
          <p:spPr bwMode="auto">
            <a:xfrm>
              <a:off x="3252" y="3276"/>
              <a:ext cx="2247" cy="1"/>
            </a:xfrm>
            <a:prstGeom prst="line">
              <a:avLst/>
            </a:prstGeom>
            <a:noFill/>
            <a:ln w="6350">
              <a:solidFill>
                <a:schemeClr val="tx1"/>
              </a:solidFill>
              <a:round/>
              <a:headEnd/>
              <a:tailEnd/>
            </a:ln>
          </p:spPr>
          <p:txBody>
            <a:bodyPr/>
            <a:lstStyle/>
            <a:p>
              <a:endParaRPr lang="nl-NL"/>
            </a:p>
          </p:txBody>
        </p:sp>
        <p:sp>
          <p:nvSpPr>
            <p:cNvPr id="2103452" name="Line 156"/>
            <p:cNvSpPr>
              <a:spLocks noChangeShapeType="1"/>
            </p:cNvSpPr>
            <p:nvPr/>
          </p:nvSpPr>
          <p:spPr bwMode="auto">
            <a:xfrm flipV="1">
              <a:off x="3252" y="3276"/>
              <a:ext cx="1" cy="25"/>
            </a:xfrm>
            <a:prstGeom prst="line">
              <a:avLst/>
            </a:prstGeom>
            <a:noFill/>
            <a:ln w="6350">
              <a:solidFill>
                <a:schemeClr val="tx1"/>
              </a:solidFill>
              <a:round/>
              <a:headEnd/>
              <a:tailEnd/>
            </a:ln>
          </p:spPr>
          <p:txBody>
            <a:bodyPr/>
            <a:lstStyle/>
            <a:p>
              <a:endParaRPr lang="nl-NL"/>
            </a:p>
          </p:txBody>
        </p:sp>
        <p:sp>
          <p:nvSpPr>
            <p:cNvPr id="2103453" name="Line 157"/>
            <p:cNvSpPr>
              <a:spLocks noChangeShapeType="1"/>
            </p:cNvSpPr>
            <p:nvPr/>
          </p:nvSpPr>
          <p:spPr bwMode="auto">
            <a:xfrm flipV="1">
              <a:off x="3342" y="3276"/>
              <a:ext cx="1" cy="25"/>
            </a:xfrm>
            <a:prstGeom prst="line">
              <a:avLst/>
            </a:prstGeom>
            <a:noFill/>
            <a:ln w="6350">
              <a:solidFill>
                <a:schemeClr val="tx1"/>
              </a:solidFill>
              <a:round/>
              <a:headEnd/>
              <a:tailEnd/>
            </a:ln>
          </p:spPr>
          <p:txBody>
            <a:bodyPr/>
            <a:lstStyle/>
            <a:p>
              <a:endParaRPr lang="nl-NL"/>
            </a:p>
          </p:txBody>
        </p:sp>
        <p:sp>
          <p:nvSpPr>
            <p:cNvPr id="2103454" name="Line 158"/>
            <p:cNvSpPr>
              <a:spLocks noChangeShapeType="1"/>
            </p:cNvSpPr>
            <p:nvPr/>
          </p:nvSpPr>
          <p:spPr bwMode="auto">
            <a:xfrm flipV="1">
              <a:off x="3432" y="3276"/>
              <a:ext cx="1" cy="25"/>
            </a:xfrm>
            <a:prstGeom prst="line">
              <a:avLst/>
            </a:prstGeom>
            <a:noFill/>
            <a:ln w="6350">
              <a:solidFill>
                <a:schemeClr val="tx1"/>
              </a:solidFill>
              <a:round/>
              <a:headEnd/>
              <a:tailEnd/>
            </a:ln>
          </p:spPr>
          <p:txBody>
            <a:bodyPr/>
            <a:lstStyle/>
            <a:p>
              <a:endParaRPr lang="nl-NL"/>
            </a:p>
          </p:txBody>
        </p:sp>
        <p:sp>
          <p:nvSpPr>
            <p:cNvPr id="2103455" name="Line 159"/>
            <p:cNvSpPr>
              <a:spLocks noChangeShapeType="1"/>
            </p:cNvSpPr>
            <p:nvPr/>
          </p:nvSpPr>
          <p:spPr bwMode="auto">
            <a:xfrm flipV="1">
              <a:off x="3521" y="3276"/>
              <a:ext cx="1" cy="25"/>
            </a:xfrm>
            <a:prstGeom prst="line">
              <a:avLst/>
            </a:prstGeom>
            <a:noFill/>
            <a:ln w="6350">
              <a:solidFill>
                <a:schemeClr val="tx1"/>
              </a:solidFill>
              <a:round/>
              <a:headEnd/>
              <a:tailEnd/>
            </a:ln>
          </p:spPr>
          <p:txBody>
            <a:bodyPr/>
            <a:lstStyle/>
            <a:p>
              <a:endParaRPr lang="nl-NL"/>
            </a:p>
          </p:txBody>
        </p:sp>
        <p:sp>
          <p:nvSpPr>
            <p:cNvPr id="2103456" name="Line 160"/>
            <p:cNvSpPr>
              <a:spLocks noChangeShapeType="1"/>
            </p:cNvSpPr>
            <p:nvPr/>
          </p:nvSpPr>
          <p:spPr bwMode="auto">
            <a:xfrm flipV="1">
              <a:off x="3611" y="3276"/>
              <a:ext cx="1" cy="25"/>
            </a:xfrm>
            <a:prstGeom prst="line">
              <a:avLst/>
            </a:prstGeom>
            <a:noFill/>
            <a:ln w="6350">
              <a:solidFill>
                <a:schemeClr val="tx1"/>
              </a:solidFill>
              <a:round/>
              <a:headEnd/>
              <a:tailEnd/>
            </a:ln>
          </p:spPr>
          <p:txBody>
            <a:bodyPr/>
            <a:lstStyle/>
            <a:p>
              <a:endParaRPr lang="nl-NL"/>
            </a:p>
          </p:txBody>
        </p:sp>
        <p:sp>
          <p:nvSpPr>
            <p:cNvPr id="2103457" name="Line 161"/>
            <p:cNvSpPr>
              <a:spLocks noChangeShapeType="1"/>
            </p:cNvSpPr>
            <p:nvPr/>
          </p:nvSpPr>
          <p:spPr bwMode="auto">
            <a:xfrm flipV="1">
              <a:off x="3701" y="3276"/>
              <a:ext cx="1" cy="25"/>
            </a:xfrm>
            <a:prstGeom prst="line">
              <a:avLst/>
            </a:prstGeom>
            <a:noFill/>
            <a:ln w="6350">
              <a:solidFill>
                <a:schemeClr val="tx1"/>
              </a:solidFill>
              <a:round/>
              <a:headEnd/>
              <a:tailEnd/>
            </a:ln>
          </p:spPr>
          <p:txBody>
            <a:bodyPr/>
            <a:lstStyle/>
            <a:p>
              <a:endParaRPr lang="nl-NL"/>
            </a:p>
          </p:txBody>
        </p:sp>
        <p:sp>
          <p:nvSpPr>
            <p:cNvPr id="2103458" name="Line 162"/>
            <p:cNvSpPr>
              <a:spLocks noChangeShapeType="1"/>
            </p:cNvSpPr>
            <p:nvPr/>
          </p:nvSpPr>
          <p:spPr bwMode="auto">
            <a:xfrm flipV="1">
              <a:off x="3791" y="3276"/>
              <a:ext cx="1" cy="25"/>
            </a:xfrm>
            <a:prstGeom prst="line">
              <a:avLst/>
            </a:prstGeom>
            <a:noFill/>
            <a:ln w="6350">
              <a:solidFill>
                <a:schemeClr val="tx1"/>
              </a:solidFill>
              <a:round/>
              <a:headEnd/>
              <a:tailEnd/>
            </a:ln>
          </p:spPr>
          <p:txBody>
            <a:bodyPr/>
            <a:lstStyle/>
            <a:p>
              <a:endParaRPr lang="nl-NL"/>
            </a:p>
          </p:txBody>
        </p:sp>
        <p:sp>
          <p:nvSpPr>
            <p:cNvPr id="2103459" name="Line 163"/>
            <p:cNvSpPr>
              <a:spLocks noChangeShapeType="1"/>
            </p:cNvSpPr>
            <p:nvPr/>
          </p:nvSpPr>
          <p:spPr bwMode="auto">
            <a:xfrm flipV="1">
              <a:off x="3881" y="3276"/>
              <a:ext cx="1" cy="25"/>
            </a:xfrm>
            <a:prstGeom prst="line">
              <a:avLst/>
            </a:prstGeom>
            <a:noFill/>
            <a:ln w="6350">
              <a:solidFill>
                <a:schemeClr val="tx1"/>
              </a:solidFill>
              <a:round/>
              <a:headEnd/>
              <a:tailEnd/>
            </a:ln>
          </p:spPr>
          <p:txBody>
            <a:bodyPr/>
            <a:lstStyle/>
            <a:p>
              <a:endParaRPr lang="nl-NL"/>
            </a:p>
          </p:txBody>
        </p:sp>
        <p:sp>
          <p:nvSpPr>
            <p:cNvPr id="2103460" name="Line 164"/>
            <p:cNvSpPr>
              <a:spLocks noChangeShapeType="1"/>
            </p:cNvSpPr>
            <p:nvPr/>
          </p:nvSpPr>
          <p:spPr bwMode="auto">
            <a:xfrm flipV="1">
              <a:off x="3971" y="3276"/>
              <a:ext cx="1" cy="25"/>
            </a:xfrm>
            <a:prstGeom prst="line">
              <a:avLst/>
            </a:prstGeom>
            <a:noFill/>
            <a:ln w="6350">
              <a:solidFill>
                <a:schemeClr val="tx1"/>
              </a:solidFill>
              <a:round/>
              <a:headEnd/>
              <a:tailEnd/>
            </a:ln>
          </p:spPr>
          <p:txBody>
            <a:bodyPr/>
            <a:lstStyle/>
            <a:p>
              <a:endParaRPr lang="nl-NL"/>
            </a:p>
          </p:txBody>
        </p:sp>
        <p:sp>
          <p:nvSpPr>
            <p:cNvPr id="2103461" name="Line 165"/>
            <p:cNvSpPr>
              <a:spLocks noChangeShapeType="1"/>
            </p:cNvSpPr>
            <p:nvPr/>
          </p:nvSpPr>
          <p:spPr bwMode="auto">
            <a:xfrm flipV="1">
              <a:off x="4061" y="3276"/>
              <a:ext cx="1" cy="25"/>
            </a:xfrm>
            <a:prstGeom prst="line">
              <a:avLst/>
            </a:prstGeom>
            <a:noFill/>
            <a:ln w="6350">
              <a:solidFill>
                <a:schemeClr val="tx1"/>
              </a:solidFill>
              <a:round/>
              <a:headEnd/>
              <a:tailEnd/>
            </a:ln>
          </p:spPr>
          <p:txBody>
            <a:bodyPr/>
            <a:lstStyle/>
            <a:p>
              <a:endParaRPr lang="nl-NL"/>
            </a:p>
          </p:txBody>
        </p:sp>
        <p:sp>
          <p:nvSpPr>
            <p:cNvPr id="2103462" name="Line 166"/>
            <p:cNvSpPr>
              <a:spLocks noChangeShapeType="1"/>
            </p:cNvSpPr>
            <p:nvPr/>
          </p:nvSpPr>
          <p:spPr bwMode="auto">
            <a:xfrm flipV="1">
              <a:off x="4151" y="3276"/>
              <a:ext cx="1" cy="25"/>
            </a:xfrm>
            <a:prstGeom prst="line">
              <a:avLst/>
            </a:prstGeom>
            <a:noFill/>
            <a:ln w="6350">
              <a:solidFill>
                <a:schemeClr val="tx1"/>
              </a:solidFill>
              <a:round/>
              <a:headEnd/>
              <a:tailEnd/>
            </a:ln>
          </p:spPr>
          <p:txBody>
            <a:bodyPr/>
            <a:lstStyle/>
            <a:p>
              <a:endParaRPr lang="nl-NL"/>
            </a:p>
          </p:txBody>
        </p:sp>
        <p:sp>
          <p:nvSpPr>
            <p:cNvPr id="2103463" name="Line 167"/>
            <p:cNvSpPr>
              <a:spLocks noChangeShapeType="1"/>
            </p:cNvSpPr>
            <p:nvPr/>
          </p:nvSpPr>
          <p:spPr bwMode="auto">
            <a:xfrm flipV="1">
              <a:off x="4240" y="3276"/>
              <a:ext cx="1" cy="25"/>
            </a:xfrm>
            <a:prstGeom prst="line">
              <a:avLst/>
            </a:prstGeom>
            <a:noFill/>
            <a:ln w="6350">
              <a:solidFill>
                <a:schemeClr val="tx1"/>
              </a:solidFill>
              <a:round/>
              <a:headEnd/>
              <a:tailEnd/>
            </a:ln>
          </p:spPr>
          <p:txBody>
            <a:bodyPr/>
            <a:lstStyle/>
            <a:p>
              <a:endParaRPr lang="nl-NL"/>
            </a:p>
          </p:txBody>
        </p:sp>
        <p:sp>
          <p:nvSpPr>
            <p:cNvPr id="2103464" name="Line 168"/>
            <p:cNvSpPr>
              <a:spLocks noChangeShapeType="1"/>
            </p:cNvSpPr>
            <p:nvPr/>
          </p:nvSpPr>
          <p:spPr bwMode="auto">
            <a:xfrm flipV="1">
              <a:off x="4330" y="3276"/>
              <a:ext cx="1" cy="25"/>
            </a:xfrm>
            <a:prstGeom prst="line">
              <a:avLst/>
            </a:prstGeom>
            <a:noFill/>
            <a:ln w="6350">
              <a:solidFill>
                <a:schemeClr val="tx1"/>
              </a:solidFill>
              <a:round/>
              <a:headEnd/>
              <a:tailEnd/>
            </a:ln>
          </p:spPr>
          <p:txBody>
            <a:bodyPr/>
            <a:lstStyle/>
            <a:p>
              <a:endParaRPr lang="nl-NL"/>
            </a:p>
          </p:txBody>
        </p:sp>
        <p:sp>
          <p:nvSpPr>
            <p:cNvPr id="2103465" name="Line 169"/>
            <p:cNvSpPr>
              <a:spLocks noChangeShapeType="1"/>
            </p:cNvSpPr>
            <p:nvPr/>
          </p:nvSpPr>
          <p:spPr bwMode="auto">
            <a:xfrm flipV="1">
              <a:off x="4420" y="3276"/>
              <a:ext cx="1" cy="25"/>
            </a:xfrm>
            <a:prstGeom prst="line">
              <a:avLst/>
            </a:prstGeom>
            <a:noFill/>
            <a:ln w="6350">
              <a:solidFill>
                <a:schemeClr val="tx1"/>
              </a:solidFill>
              <a:round/>
              <a:headEnd/>
              <a:tailEnd/>
            </a:ln>
          </p:spPr>
          <p:txBody>
            <a:bodyPr/>
            <a:lstStyle/>
            <a:p>
              <a:endParaRPr lang="nl-NL"/>
            </a:p>
          </p:txBody>
        </p:sp>
        <p:sp>
          <p:nvSpPr>
            <p:cNvPr id="2103466" name="Line 170"/>
            <p:cNvSpPr>
              <a:spLocks noChangeShapeType="1"/>
            </p:cNvSpPr>
            <p:nvPr/>
          </p:nvSpPr>
          <p:spPr bwMode="auto">
            <a:xfrm flipV="1">
              <a:off x="4510" y="3276"/>
              <a:ext cx="1" cy="25"/>
            </a:xfrm>
            <a:prstGeom prst="line">
              <a:avLst/>
            </a:prstGeom>
            <a:noFill/>
            <a:ln w="6350">
              <a:solidFill>
                <a:schemeClr val="tx1"/>
              </a:solidFill>
              <a:round/>
              <a:headEnd/>
              <a:tailEnd/>
            </a:ln>
          </p:spPr>
          <p:txBody>
            <a:bodyPr/>
            <a:lstStyle/>
            <a:p>
              <a:endParaRPr lang="nl-NL"/>
            </a:p>
          </p:txBody>
        </p:sp>
        <p:sp>
          <p:nvSpPr>
            <p:cNvPr id="2103467" name="Line 171"/>
            <p:cNvSpPr>
              <a:spLocks noChangeShapeType="1"/>
            </p:cNvSpPr>
            <p:nvPr/>
          </p:nvSpPr>
          <p:spPr bwMode="auto">
            <a:xfrm flipV="1">
              <a:off x="4600" y="3276"/>
              <a:ext cx="1" cy="25"/>
            </a:xfrm>
            <a:prstGeom prst="line">
              <a:avLst/>
            </a:prstGeom>
            <a:noFill/>
            <a:ln w="6350">
              <a:solidFill>
                <a:schemeClr val="tx1"/>
              </a:solidFill>
              <a:round/>
              <a:headEnd/>
              <a:tailEnd/>
            </a:ln>
          </p:spPr>
          <p:txBody>
            <a:bodyPr/>
            <a:lstStyle/>
            <a:p>
              <a:endParaRPr lang="nl-NL"/>
            </a:p>
          </p:txBody>
        </p:sp>
        <p:sp>
          <p:nvSpPr>
            <p:cNvPr id="2103468" name="Line 172"/>
            <p:cNvSpPr>
              <a:spLocks noChangeShapeType="1"/>
            </p:cNvSpPr>
            <p:nvPr/>
          </p:nvSpPr>
          <p:spPr bwMode="auto">
            <a:xfrm flipV="1">
              <a:off x="4690" y="3276"/>
              <a:ext cx="1" cy="25"/>
            </a:xfrm>
            <a:prstGeom prst="line">
              <a:avLst/>
            </a:prstGeom>
            <a:noFill/>
            <a:ln w="6350">
              <a:solidFill>
                <a:schemeClr val="tx1"/>
              </a:solidFill>
              <a:round/>
              <a:headEnd/>
              <a:tailEnd/>
            </a:ln>
          </p:spPr>
          <p:txBody>
            <a:bodyPr/>
            <a:lstStyle/>
            <a:p>
              <a:endParaRPr lang="nl-NL"/>
            </a:p>
          </p:txBody>
        </p:sp>
        <p:sp>
          <p:nvSpPr>
            <p:cNvPr id="2103469" name="Line 173"/>
            <p:cNvSpPr>
              <a:spLocks noChangeShapeType="1"/>
            </p:cNvSpPr>
            <p:nvPr/>
          </p:nvSpPr>
          <p:spPr bwMode="auto">
            <a:xfrm flipV="1">
              <a:off x="4780" y="3276"/>
              <a:ext cx="1" cy="25"/>
            </a:xfrm>
            <a:prstGeom prst="line">
              <a:avLst/>
            </a:prstGeom>
            <a:noFill/>
            <a:ln w="6350">
              <a:solidFill>
                <a:schemeClr val="tx1"/>
              </a:solidFill>
              <a:round/>
              <a:headEnd/>
              <a:tailEnd/>
            </a:ln>
          </p:spPr>
          <p:txBody>
            <a:bodyPr/>
            <a:lstStyle/>
            <a:p>
              <a:endParaRPr lang="nl-NL"/>
            </a:p>
          </p:txBody>
        </p:sp>
        <p:sp>
          <p:nvSpPr>
            <p:cNvPr id="2103470" name="Line 174"/>
            <p:cNvSpPr>
              <a:spLocks noChangeShapeType="1"/>
            </p:cNvSpPr>
            <p:nvPr/>
          </p:nvSpPr>
          <p:spPr bwMode="auto">
            <a:xfrm flipV="1">
              <a:off x="4870" y="3276"/>
              <a:ext cx="1" cy="25"/>
            </a:xfrm>
            <a:prstGeom prst="line">
              <a:avLst/>
            </a:prstGeom>
            <a:noFill/>
            <a:ln w="6350">
              <a:solidFill>
                <a:schemeClr val="tx1"/>
              </a:solidFill>
              <a:round/>
              <a:headEnd/>
              <a:tailEnd/>
            </a:ln>
          </p:spPr>
          <p:txBody>
            <a:bodyPr/>
            <a:lstStyle/>
            <a:p>
              <a:endParaRPr lang="nl-NL"/>
            </a:p>
          </p:txBody>
        </p:sp>
        <p:sp>
          <p:nvSpPr>
            <p:cNvPr id="2103471" name="Line 175"/>
            <p:cNvSpPr>
              <a:spLocks noChangeShapeType="1"/>
            </p:cNvSpPr>
            <p:nvPr/>
          </p:nvSpPr>
          <p:spPr bwMode="auto">
            <a:xfrm flipV="1">
              <a:off x="4959" y="3276"/>
              <a:ext cx="1" cy="25"/>
            </a:xfrm>
            <a:prstGeom prst="line">
              <a:avLst/>
            </a:prstGeom>
            <a:noFill/>
            <a:ln w="6350">
              <a:solidFill>
                <a:schemeClr val="tx1"/>
              </a:solidFill>
              <a:round/>
              <a:headEnd/>
              <a:tailEnd/>
            </a:ln>
          </p:spPr>
          <p:txBody>
            <a:bodyPr/>
            <a:lstStyle/>
            <a:p>
              <a:endParaRPr lang="nl-NL"/>
            </a:p>
          </p:txBody>
        </p:sp>
        <p:sp>
          <p:nvSpPr>
            <p:cNvPr id="2103472" name="Line 176"/>
            <p:cNvSpPr>
              <a:spLocks noChangeShapeType="1"/>
            </p:cNvSpPr>
            <p:nvPr/>
          </p:nvSpPr>
          <p:spPr bwMode="auto">
            <a:xfrm flipV="1">
              <a:off x="5049" y="3276"/>
              <a:ext cx="1" cy="25"/>
            </a:xfrm>
            <a:prstGeom prst="line">
              <a:avLst/>
            </a:prstGeom>
            <a:noFill/>
            <a:ln w="6350">
              <a:solidFill>
                <a:schemeClr val="tx1"/>
              </a:solidFill>
              <a:round/>
              <a:headEnd/>
              <a:tailEnd/>
            </a:ln>
          </p:spPr>
          <p:txBody>
            <a:bodyPr/>
            <a:lstStyle/>
            <a:p>
              <a:endParaRPr lang="nl-NL"/>
            </a:p>
          </p:txBody>
        </p:sp>
        <p:sp>
          <p:nvSpPr>
            <p:cNvPr id="2103473" name="Line 177"/>
            <p:cNvSpPr>
              <a:spLocks noChangeShapeType="1"/>
            </p:cNvSpPr>
            <p:nvPr/>
          </p:nvSpPr>
          <p:spPr bwMode="auto">
            <a:xfrm flipV="1">
              <a:off x="5139" y="3276"/>
              <a:ext cx="1" cy="25"/>
            </a:xfrm>
            <a:prstGeom prst="line">
              <a:avLst/>
            </a:prstGeom>
            <a:noFill/>
            <a:ln w="6350">
              <a:solidFill>
                <a:schemeClr val="tx1"/>
              </a:solidFill>
              <a:round/>
              <a:headEnd/>
              <a:tailEnd/>
            </a:ln>
          </p:spPr>
          <p:txBody>
            <a:bodyPr/>
            <a:lstStyle/>
            <a:p>
              <a:endParaRPr lang="nl-NL"/>
            </a:p>
          </p:txBody>
        </p:sp>
        <p:sp>
          <p:nvSpPr>
            <p:cNvPr id="2103474" name="Line 178"/>
            <p:cNvSpPr>
              <a:spLocks noChangeShapeType="1"/>
            </p:cNvSpPr>
            <p:nvPr/>
          </p:nvSpPr>
          <p:spPr bwMode="auto">
            <a:xfrm flipV="1">
              <a:off x="5229" y="3276"/>
              <a:ext cx="1" cy="25"/>
            </a:xfrm>
            <a:prstGeom prst="line">
              <a:avLst/>
            </a:prstGeom>
            <a:noFill/>
            <a:ln w="6350">
              <a:solidFill>
                <a:schemeClr val="tx1"/>
              </a:solidFill>
              <a:round/>
              <a:headEnd/>
              <a:tailEnd/>
            </a:ln>
          </p:spPr>
          <p:txBody>
            <a:bodyPr/>
            <a:lstStyle/>
            <a:p>
              <a:endParaRPr lang="nl-NL"/>
            </a:p>
          </p:txBody>
        </p:sp>
        <p:sp>
          <p:nvSpPr>
            <p:cNvPr id="2103475" name="Line 179"/>
            <p:cNvSpPr>
              <a:spLocks noChangeShapeType="1"/>
            </p:cNvSpPr>
            <p:nvPr/>
          </p:nvSpPr>
          <p:spPr bwMode="auto">
            <a:xfrm flipV="1">
              <a:off x="5319" y="3276"/>
              <a:ext cx="1" cy="25"/>
            </a:xfrm>
            <a:prstGeom prst="line">
              <a:avLst/>
            </a:prstGeom>
            <a:noFill/>
            <a:ln w="6350">
              <a:solidFill>
                <a:schemeClr val="tx1"/>
              </a:solidFill>
              <a:round/>
              <a:headEnd/>
              <a:tailEnd/>
            </a:ln>
          </p:spPr>
          <p:txBody>
            <a:bodyPr/>
            <a:lstStyle/>
            <a:p>
              <a:endParaRPr lang="nl-NL"/>
            </a:p>
          </p:txBody>
        </p:sp>
        <p:sp>
          <p:nvSpPr>
            <p:cNvPr id="2103476" name="Line 180"/>
            <p:cNvSpPr>
              <a:spLocks noChangeShapeType="1"/>
            </p:cNvSpPr>
            <p:nvPr/>
          </p:nvSpPr>
          <p:spPr bwMode="auto">
            <a:xfrm flipV="1">
              <a:off x="5409" y="3276"/>
              <a:ext cx="1" cy="25"/>
            </a:xfrm>
            <a:prstGeom prst="line">
              <a:avLst/>
            </a:prstGeom>
            <a:noFill/>
            <a:ln w="6350">
              <a:solidFill>
                <a:schemeClr val="tx1"/>
              </a:solidFill>
              <a:round/>
              <a:headEnd/>
              <a:tailEnd/>
            </a:ln>
          </p:spPr>
          <p:txBody>
            <a:bodyPr/>
            <a:lstStyle/>
            <a:p>
              <a:endParaRPr lang="nl-NL"/>
            </a:p>
          </p:txBody>
        </p:sp>
        <p:sp>
          <p:nvSpPr>
            <p:cNvPr id="2103477" name="Line 181"/>
            <p:cNvSpPr>
              <a:spLocks noChangeShapeType="1"/>
            </p:cNvSpPr>
            <p:nvPr/>
          </p:nvSpPr>
          <p:spPr bwMode="auto">
            <a:xfrm flipV="1">
              <a:off x="5499" y="3276"/>
              <a:ext cx="1" cy="25"/>
            </a:xfrm>
            <a:prstGeom prst="line">
              <a:avLst/>
            </a:prstGeom>
            <a:noFill/>
            <a:ln w="6350">
              <a:solidFill>
                <a:schemeClr val="tx1"/>
              </a:solidFill>
              <a:round/>
              <a:headEnd/>
              <a:tailEnd/>
            </a:ln>
          </p:spPr>
          <p:txBody>
            <a:bodyPr/>
            <a:lstStyle/>
            <a:p>
              <a:endParaRPr lang="nl-NL"/>
            </a:p>
          </p:txBody>
        </p:sp>
        <p:sp>
          <p:nvSpPr>
            <p:cNvPr id="2103478" name="Rectangle 182"/>
            <p:cNvSpPr>
              <a:spLocks noChangeArrowheads="1"/>
            </p:cNvSpPr>
            <p:nvPr/>
          </p:nvSpPr>
          <p:spPr bwMode="auto">
            <a:xfrm>
              <a:off x="3243"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0</a:t>
              </a:r>
              <a:endParaRPr lang="en-US" sz="1400">
                <a:solidFill>
                  <a:schemeClr val="tx1"/>
                </a:solidFill>
                <a:ea typeface="ヒラギノ角ゴ Pro W3" pitchFamily="-32" charset="-128"/>
                <a:cs typeface="Arial" pitchFamily="34" charset="0"/>
              </a:endParaRPr>
            </a:p>
          </p:txBody>
        </p:sp>
        <p:sp>
          <p:nvSpPr>
            <p:cNvPr id="2103479" name="Rectangle 183"/>
            <p:cNvSpPr>
              <a:spLocks noChangeArrowheads="1"/>
            </p:cNvSpPr>
            <p:nvPr/>
          </p:nvSpPr>
          <p:spPr bwMode="auto">
            <a:xfrm>
              <a:off x="3333"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a:t>
              </a:r>
              <a:endParaRPr lang="en-US" sz="1400">
                <a:solidFill>
                  <a:schemeClr val="tx1"/>
                </a:solidFill>
                <a:ea typeface="ヒラギノ角ゴ Pro W3" pitchFamily="-32" charset="-128"/>
                <a:cs typeface="Arial" pitchFamily="34" charset="0"/>
              </a:endParaRPr>
            </a:p>
          </p:txBody>
        </p:sp>
        <p:sp>
          <p:nvSpPr>
            <p:cNvPr id="2103480" name="Rectangle 184"/>
            <p:cNvSpPr>
              <a:spLocks noChangeArrowheads="1"/>
            </p:cNvSpPr>
            <p:nvPr/>
          </p:nvSpPr>
          <p:spPr bwMode="auto">
            <a:xfrm>
              <a:off x="3423"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a:t>
              </a:r>
              <a:endParaRPr lang="en-US" sz="1400">
                <a:solidFill>
                  <a:schemeClr val="tx1"/>
                </a:solidFill>
                <a:ea typeface="ヒラギノ角ゴ Pro W3" pitchFamily="-32" charset="-128"/>
                <a:cs typeface="Arial" pitchFamily="34" charset="0"/>
              </a:endParaRPr>
            </a:p>
          </p:txBody>
        </p:sp>
        <p:sp>
          <p:nvSpPr>
            <p:cNvPr id="2103481" name="Rectangle 185"/>
            <p:cNvSpPr>
              <a:spLocks noChangeArrowheads="1"/>
            </p:cNvSpPr>
            <p:nvPr/>
          </p:nvSpPr>
          <p:spPr bwMode="auto">
            <a:xfrm>
              <a:off x="351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3</a:t>
              </a:r>
              <a:endParaRPr lang="en-US" sz="1400">
                <a:solidFill>
                  <a:schemeClr val="tx1"/>
                </a:solidFill>
                <a:ea typeface="ヒラギノ角ゴ Pro W3" pitchFamily="-32" charset="-128"/>
                <a:cs typeface="Arial" pitchFamily="34" charset="0"/>
              </a:endParaRPr>
            </a:p>
          </p:txBody>
        </p:sp>
        <p:sp>
          <p:nvSpPr>
            <p:cNvPr id="2103482" name="Rectangle 186"/>
            <p:cNvSpPr>
              <a:spLocks noChangeArrowheads="1"/>
            </p:cNvSpPr>
            <p:nvPr/>
          </p:nvSpPr>
          <p:spPr bwMode="auto">
            <a:xfrm>
              <a:off x="360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4</a:t>
              </a:r>
              <a:endParaRPr lang="en-US" sz="1400">
                <a:solidFill>
                  <a:schemeClr val="tx1"/>
                </a:solidFill>
                <a:ea typeface="ヒラギノ角ゴ Pro W3" pitchFamily="-32" charset="-128"/>
                <a:cs typeface="Arial" pitchFamily="34" charset="0"/>
              </a:endParaRPr>
            </a:p>
          </p:txBody>
        </p:sp>
        <p:sp>
          <p:nvSpPr>
            <p:cNvPr id="2103483" name="Rectangle 187"/>
            <p:cNvSpPr>
              <a:spLocks noChangeArrowheads="1"/>
            </p:cNvSpPr>
            <p:nvPr/>
          </p:nvSpPr>
          <p:spPr bwMode="auto">
            <a:xfrm>
              <a:off x="369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5</a:t>
              </a:r>
              <a:endParaRPr lang="en-US" sz="1400">
                <a:solidFill>
                  <a:schemeClr val="tx1"/>
                </a:solidFill>
                <a:ea typeface="ヒラギノ角ゴ Pro W3" pitchFamily="-32" charset="-128"/>
                <a:cs typeface="Arial" pitchFamily="34" charset="0"/>
              </a:endParaRPr>
            </a:p>
          </p:txBody>
        </p:sp>
        <p:sp>
          <p:nvSpPr>
            <p:cNvPr id="2103484" name="Rectangle 188"/>
            <p:cNvSpPr>
              <a:spLocks noChangeArrowheads="1"/>
            </p:cNvSpPr>
            <p:nvPr/>
          </p:nvSpPr>
          <p:spPr bwMode="auto">
            <a:xfrm>
              <a:off x="378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6</a:t>
              </a:r>
              <a:endParaRPr lang="en-US" sz="1400">
                <a:solidFill>
                  <a:schemeClr val="tx1"/>
                </a:solidFill>
                <a:ea typeface="ヒラギノ角ゴ Pro W3" pitchFamily="-32" charset="-128"/>
                <a:cs typeface="Arial" pitchFamily="34" charset="0"/>
              </a:endParaRPr>
            </a:p>
          </p:txBody>
        </p:sp>
        <p:sp>
          <p:nvSpPr>
            <p:cNvPr id="2103485" name="Rectangle 189"/>
            <p:cNvSpPr>
              <a:spLocks noChangeArrowheads="1"/>
            </p:cNvSpPr>
            <p:nvPr/>
          </p:nvSpPr>
          <p:spPr bwMode="auto">
            <a:xfrm>
              <a:off x="387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7</a:t>
              </a:r>
              <a:endParaRPr lang="en-US" sz="1400">
                <a:solidFill>
                  <a:schemeClr val="tx1"/>
                </a:solidFill>
                <a:ea typeface="ヒラギノ角ゴ Pro W3" pitchFamily="-32" charset="-128"/>
                <a:cs typeface="Arial" pitchFamily="34" charset="0"/>
              </a:endParaRPr>
            </a:p>
          </p:txBody>
        </p:sp>
        <p:sp>
          <p:nvSpPr>
            <p:cNvPr id="2103486" name="Rectangle 190"/>
            <p:cNvSpPr>
              <a:spLocks noChangeArrowheads="1"/>
            </p:cNvSpPr>
            <p:nvPr/>
          </p:nvSpPr>
          <p:spPr bwMode="auto">
            <a:xfrm>
              <a:off x="396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8</a:t>
              </a:r>
              <a:endParaRPr lang="en-US" sz="1400">
                <a:solidFill>
                  <a:schemeClr val="tx1"/>
                </a:solidFill>
                <a:ea typeface="ヒラギノ角ゴ Pro W3" pitchFamily="-32" charset="-128"/>
                <a:cs typeface="Arial" pitchFamily="34" charset="0"/>
              </a:endParaRPr>
            </a:p>
          </p:txBody>
        </p:sp>
        <p:sp>
          <p:nvSpPr>
            <p:cNvPr id="2103487" name="Rectangle 191"/>
            <p:cNvSpPr>
              <a:spLocks noChangeArrowheads="1"/>
            </p:cNvSpPr>
            <p:nvPr/>
          </p:nvSpPr>
          <p:spPr bwMode="auto">
            <a:xfrm>
              <a:off x="4052" y="3335"/>
              <a:ext cx="4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9</a:t>
              </a:r>
              <a:endParaRPr lang="en-US" sz="1400">
                <a:solidFill>
                  <a:schemeClr val="tx1"/>
                </a:solidFill>
                <a:ea typeface="ヒラギノ角ゴ Pro W3" pitchFamily="-32" charset="-128"/>
                <a:cs typeface="Arial" pitchFamily="34" charset="0"/>
              </a:endParaRPr>
            </a:p>
          </p:txBody>
        </p:sp>
        <p:sp>
          <p:nvSpPr>
            <p:cNvPr id="2103488" name="Rectangle 192"/>
            <p:cNvSpPr>
              <a:spLocks noChangeArrowheads="1"/>
            </p:cNvSpPr>
            <p:nvPr/>
          </p:nvSpPr>
          <p:spPr bwMode="auto">
            <a:xfrm>
              <a:off x="4120"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10</a:t>
              </a:r>
              <a:endParaRPr lang="en-US" sz="1400">
                <a:solidFill>
                  <a:schemeClr val="tx1"/>
                </a:solidFill>
                <a:ea typeface="ヒラギノ角ゴ Pro W3" pitchFamily="-32" charset="-128"/>
                <a:cs typeface="Arial" pitchFamily="34" charset="0"/>
              </a:endParaRPr>
            </a:p>
          </p:txBody>
        </p:sp>
        <p:sp>
          <p:nvSpPr>
            <p:cNvPr id="2103489" name="Rectangle 193"/>
            <p:cNvSpPr>
              <a:spLocks noChangeArrowheads="1"/>
            </p:cNvSpPr>
            <p:nvPr/>
          </p:nvSpPr>
          <p:spPr bwMode="auto">
            <a:xfrm>
              <a:off x="4210"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11</a:t>
              </a:r>
              <a:endParaRPr lang="en-US" sz="1400">
                <a:solidFill>
                  <a:schemeClr val="tx1"/>
                </a:solidFill>
                <a:ea typeface="ヒラギノ角ゴ Pro W3" pitchFamily="-32" charset="-128"/>
                <a:cs typeface="Arial" pitchFamily="34" charset="0"/>
              </a:endParaRPr>
            </a:p>
          </p:txBody>
        </p:sp>
        <p:sp>
          <p:nvSpPr>
            <p:cNvPr id="2103490" name="Rectangle 194"/>
            <p:cNvSpPr>
              <a:spLocks noChangeArrowheads="1"/>
            </p:cNvSpPr>
            <p:nvPr/>
          </p:nvSpPr>
          <p:spPr bwMode="auto">
            <a:xfrm>
              <a:off x="4300"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12</a:t>
              </a:r>
              <a:endParaRPr lang="en-US" sz="1400">
                <a:solidFill>
                  <a:schemeClr val="tx1"/>
                </a:solidFill>
                <a:ea typeface="ヒラギノ角ゴ Pro W3" pitchFamily="-32" charset="-128"/>
                <a:cs typeface="Arial" pitchFamily="34" charset="0"/>
              </a:endParaRPr>
            </a:p>
          </p:txBody>
        </p:sp>
        <p:sp>
          <p:nvSpPr>
            <p:cNvPr id="2103491" name="Rectangle 195"/>
            <p:cNvSpPr>
              <a:spLocks noChangeArrowheads="1"/>
            </p:cNvSpPr>
            <p:nvPr/>
          </p:nvSpPr>
          <p:spPr bwMode="auto">
            <a:xfrm>
              <a:off x="4390"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13</a:t>
              </a:r>
              <a:endParaRPr lang="en-US" sz="1400">
                <a:solidFill>
                  <a:schemeClr val="tx1"/>
                </a:solidFill>
                <a:ea typeface="ヒラギノ角ゴ Pro W3" pitchFamily="-32" charset="-128"/>
                <a:cs typeface="Arial" pitchFamily="34" charset="0"/>
              </a:endParaRPr>
            </a:p>
          </p:txBody>
        </p:sp>
        <p:sp>
          <p:nvSpPr>
            <p:cNvPr id="2103492" name="Rectangle 196"/>
            <p:cNvSpPr>
              <a:spLocks noChangeArrowheads="1"/>
            </p:cNvSpPr>
            <p:nvPr/>
          </p:nvSpPr>
          <p:spPr bwMode="auto">
            <a:xfrm>
              <a:off x="447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14</a:t>
              </a:r>
              <a:endParaRPr lang="en-US" sz="1400">
                <a:solidFill>
                  <a:schemeClr val="tx1"/>
                </a:solidFill>
                <a:ea typeface="ヒラギノ角ゴ Pro W3" pitchFamily="-32" charset="-128"/>
                <a:cs typeface="Arial" pitchFamily="34" charset="0"/>
              </a:endParaRPr>
            </a:p>
          </p:txBody>
        </p:sp>
        <p:sp>
          <p:nvSpPr>
            <p:cNvPr id="2103493" name="Rectangle 197"/>
            <p:cNvSpPr>
              <a:spLocks noChangeArrowheads="1"/>
            </p:cNvSpPr>
            <p:nvPr/>
          </p:nvSpPr>
          <p:spPr bwMode="auto">
            <a:xfrm>
              <a:off x="456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15</a:t>
              </a:r>
              <a:endParaRPr lang="en-US" sz="1400">
                <a:solidFill>
                  <a:schemeClr val="tx1"/>
                </a:solidFill>
                <a:ea typeface="ヒラギノ角ゴ Pro W3" pitchFamily="-32" charset="-128"/>
                <a:cs typeface="Arial" pitchFamily="34" charset="0"/>
              </a:endParaRPr>
            </a:p>
          </p:txBody>
        </p:sp>
        <p:sp>
          <p:nvSpPr>
            <p:cNvPr id="2103494" name="Rectangle 198"/>
            <p:cNvSpPr>
              <a:spLocks noChangeArrowheads="1"/>
            </p:cNvSpPr>
            <p:nvPr/>
          </p:nvSpPr>
          <p:spPr bwMode="auto">
            <a:xfrm>
              <a:off x="465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16</a:t>
              </a:r>
              <a:endParaRPr lang="en-US" sz="1400">
                <a:solidFill>
                  <a:schemeClr val="tx1"/>
                </a:solidFill>
                <a:ea typeface="ヒラギノ角ゴ Pro W3" pitchFamily="-32" charset="-128"/>
                <a:cs typeface="Arial" pitchFamily="34" charset="0"/>
              </a:endParaRPr>
            </a:p>
          </p:txBody>
        </p:sp>
        <p:sp>
          <p:nvSpPr>
            <p:cNvPr id="2103495" name="Rectangle 199"/>
            <p:cNvSpPr>
              <a:spLocks noChangeArrowheads="1"/>
            </p:cNvSpPr>
            <p:nvPr/>
          </p:nvSpPr>
          <p:spPr bwMode="auto">
            <a:xfrm>
              <a:off x="474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17</a:t>
              </a:r>
              <a:endParaRPr lang="en-US" sz="1400">
                <a:solidFill>
                  <a:schemeClr val="tx1"/>
                </a:solidFill>
                <a:ea typeface="ヒラギノ角ゴ Pro W3" pitchFamily="-32" charset="-128"/>
                <a:cs typeface="Arial" pitchFamily="34" charset="0"/>
              </a:endParaRPr>
            </a:p>
          </p:txBody>
        </p:sp>
        <p:sp>
          <p:nvSpPr>
            <p:cNvPr id="2103496" name="Rectangle 200"/>
            <p:cNvSpPr>
              <a:spLocks noChangeArrowheads="1"/>
            </p:cNvSpPr>
            <p:nvPr/>
          </p:nvSpPr>
          <p:spPr bwMode="auto">
            <a:xfrm>
              <a:off x="483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18</a:t>
              </a:r>
              <a:endParaRPr lang="en-US" sz="1400">
                <a:solidFill>
                  <a:schemeClr val="tx1"/>
                </a:solidFill>
                <a:ea typeface="ヒラギノ角ゴ Pro W3" pitchFamily="-32" charset="-128"/>
                <a:cs typeface="Arial" pitchFamily="34" charset="0"/>
              </a:endParaRPr>
            </a:p>
          </p:txBody>
        </p:sp>
        <p:sp>
          <p:nvSpPr>
            <p:cNvPr id="2103497" name="Rectangle 201"/>
            <p:cNvSpPr>
              <a:spLocks noChangeArrowheads="1"/>
            </p:cNvSpPr>
            <p:nvPr/>
          </p:nvSpPr>
          <p:spPr bwMode="auto">
            <a:xfrm>
              <a:off x="492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19</a:t>
              </a:r>
              <a:endParaRPr lang="en-US" sz="1400">
                <a:solidFill>
                  <a:schemeClr val="tx1"/>
                </a:solidFill>
                <a:ea typeface="ヒラギノ角ゴ Pro W3" pitchFamily="-32" charset="-128"/>
                <a:cs typeface="Arial" pitchFamily="34" charset="0"/>
              </a:endParaRPr>
            </a:p>
          </p:txBody>
        </p:sp>
        <p:sp>
          <p:nvSpPr>
            <p:cNvPr id="2103498" name="Rectangle 202"/>
            <p:cNvSpPr>
              <a:spLocks noChangeArrowheads="1"/>
            </p:cNvSpPr>
            <p:nvPr/>
          </p:nvSpPr>
          <p:spPr bwMode="auto">
            <a:xfrm>
              <a:off x="501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20</a:t>
              </a:r>
              <a:endParaRPr lang="en-US" sz="1400">
                <a:solidFill>
                  <a:schemeClr val="tx1"/>
                </a:solidFill>
                <a:ea typeface="ヒラギノ角ゴ Pro W3" pitchFamily="-32" charset="-128"/>
                <a:cs typeface="Arial" pitchFamily="34" charset="0"/>
              </a:endParaRPr>
            </a:p>
          </p:txBody>
        </p:sp>
        <p:sp>
          <p:nvSpPr>
            <p:cNvPr id="2103499" name="Rectangle 203"/>
            <p:cNvSpPr>
              <a:spLocks noChangeArrowheads="1"/>
            </p:cNvSpPr>
            <p:nvPr/>
          </p:nvSpPr>
          <p:spPr bwMode="auto">
            <a:xfrm>
              <a:off x="5109"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21</a:t>
              </a:r>
              <a:endParaRPr lang="en-US" sz="1400">
                <a:solidFill>
                  <a:schemeClr val="tx1"/>
                </a:solidFill>
                <a:ea typeface="ヒラギノ角ゴ Pro W3" pitchFamily="-32" charset="-128"/>
                <a:cs typeface="Arial" pitchFamily="34" charset="0"/>
              </a:endParaRPr>
            </a:p>
          </p:txBody>
        </p:sp>
        <p:sp>
          <p:nvSpPr>
            <p:cNvPr id="2103500" name="Rectangle 204"/>
            <p:cNvSpPr>
              <a:spLocks noChangeArrowheads="1"/>
            </p:cNvSpPr>
            <p:nvPr/>
          </p:nvSpPr>
          <p:spPr bwMode="auto">
            <a:xfrm>
              <a:off x="5198"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22</a:t>
              </a:r>
              <a:endParaRPr lang="en-US" sz="1400">
                <a:solidFill>
                  <a:schemeClr val="tx1"/>
                </a:solidFill>
                <a:ea typeface="ヒラギノ角ゴ Pro W3" pitchFamily="-32" charset="-128"/>
                <a:cs typeface="Arial" pitchFamily="34" charset="0"/>
              </a:endParaRPr>
            </a:p>
          </p:txBody>
        </p:sp>
        <p:sp>
          <p:nvSpPr>
            <p:cNvPr id="2103501" name="Rectangle 205"/>
            <p:cNvSpPr>
              <a:spLocks noChangeArrowheads="1"/>
            </p:cNvSpPr>
            <p:nvPr/>
          </p:nvSpPr>
          <p:spPr bwMode="auto">
            <a:xfrm>
              <a:off x="5288"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23</a:t>
              </a:r>
              <a:endParaRPr lang="en-US" sz="1400">
                <a:solidFill>
                  <a:schemeClr val="tx1"/>
                </a:solidFill>
                <a:ea typeface="ヒラギノ角ゴ Pro W3" pitchFamily="-32" charset="-128"/>
                <a:cs typeface="Arial" pitchFamily="34" charset="0"/>
              </a:endParaRPr>
            </a:p>
          </p:txBody>
        </p:sp>
        <p:sp>
          <p:nvSpPr>
            <p:cNvPr id="2103502" name="Rectangle 206"/>
            <p:cNvSpPr>
              <a:spLocks noChangeArrowheads="1"/>
            </p:cNvSpPr>
            <p:nvPr/>
          </p:nvSpPr>
          <p:spPr bwMode="auto">
            <a:xfrm>
              <a:off x="5378"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24</a:t>
              </a:r>
              <a:endParaRPr lang="en-US" sz="1400">
                <a:solidFill>
                  <a:schemeClr val="tx1"/>
                </a:solidFill>
                <a:ea typeface="ヒラギノ角ゴ Pro W3" pitchFamily="-32" charset="-128"/>
                <a:cs typeface="Arial" pitchFamily="34" charset="0"/>
              </a:endParaRPr>
            </a:p>
          </p:txBody>
        </p:sp>
        <p:sp>
          <p:nvSpPr>
            <p:cNvPr id="2103503" name="Rectangle 207"/>
            <p:cNvSpPr>
              <a:spLocks noChangeArrowheads="1"/>
            </p:cNvSpPr>
            <p:nvPr/>
          </p:nvSpPr>
          <p:spPr bwMode="auto">
            <a:xfrm>
              <a:off x="5468" y="3335"/>
              <a:ext cx="80" cy="8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900" b="0">
                  <a:solidFill>
                    <a:schemeClr val="tx1"/>
                  </a:solidFill>
                  <a:ea typeface="ヒラギノ角ゴ Pro W3" pitchFamily="-32" charset="-128"/>
                  <a:cs typeface="Arial" pitchFamily="34" charset="0"/>
                </a:rPr>
                <a:t>25</a:t>
              </a:r>
              <a:endParaRPr lang="en-US" sz="1400">
                <a:solidFill>
                  <a:schemeClr val="tx1"/>
                </a:solidFill>
                <a:ea typeface="ヒラギノ角ゴ Pro W3" pitchFamily="-32" charset="-128"/>
                <a:cs typeface="Arial" pitchFamily="34" charset="0"/>
              </a:endParaRPr>
            </a:p>
          </p:txBody>
        </p:sp>
        <p:sp>
          <p:nvSpPr>
            <p:cNvPr id="2103504" name="Line 208"/>
            <p:cNvSpPr>
              <a:spLocks noChangeShapeType="1"/>
            </p:cNvSpPr>
            <p:nvPr/>
          </p:nvSpPr>
          <p:spPr bwMode="auto">
            <a:xfrm>
              <a:off x="3252" y="1495"/>
              <a:ext cx="2247" cy="1"/>
            </a:xfrm>
            <a:prstGeom prst="line">
              <a:avLst/>
            </a:prstGeom>
            <a:noFill/>
            <a:ln w="6350">
              <a:solidFill>
                <a:schemeClr val="tx1"/>
              </a:solidFill>
              <a:round/>
              <a:headEnd/>
              <a:tailEnd/>
            </a:ln>
          </p:spPr>
          <p:txBody>
            <a:bodyPr/>
            <a:lstStyle/>
            <a:p>
              <a:endParaRPr lang="nl-NL"/>
            </a:p>
          </p:txBody>
        </p:sp>
        <p:sp>
          <p:nvSpPr>
            <p:cNvPr id="2103505" name="Line 209"/>
            <p:cNvSpPr>
              <a:spLocks noChangeShapeType="1"/>
            </p:cNvSpPr>
            <p:nvPr/>
          </p:nvSpPr>
          <p:spPr bwMode="auto">
            <a:xfrm flipV="1">
              <a:off x="3252" y="1495"/>
              <a:ext cx="1" cy="1781"/>
            </a:xfrm>
            <a:prstGeom prst="line">
              <a:avLst/>
            </a:prstGeom>
            <a:noFill/>
            <a:ln w="6350">
              <a:solidFill>
                <a:schemeClr val="tx1"/>
              </a:solidFill>
              <a:round/>
              <a:headEnd/>
              <a:tailEnd/>
            </a:ln>
          </p:spPr>
          <p:txBody>
            <a:bodyPr/>
            <a:lstStyle/>
            <a:p>
              <a:endParaRPr lang="nl-NL"/>
            </a:p>
          </p:txBody>
        </p:sp>
        <p:sp>
          <p:nvSpPr>
            <p:cNvPr id="2103506" name="Line 210"/>
            <p:cNvSpPr>
              <a:spLocks noChangeShapeType="1"/>
            </p:cNvSpPr>
            <p:nvPr/>
          </p:nvSpPr>
          <p:spPr bwMode="auto">
            <a:xfrm>
              <a:off x="3229" y="3276"/>
              <a:ext cx="23" cy="1"/>
            </a:xfrm>
            <a:prstGeom prst="line">
              <a:avLst/>
            </a:prstGeom>
            <a:noFill/>
            <a:ln w="6350">
              <a:solidFill>
                <a:schemeClr val="tx1"/>
              </a:solidFill>
              <a:round/>
              <a:headEnd/>
              <a:tailEnd/>
            </a:ln>
          </p:spPr>
          <p:txBody>
            <a:bodyPr/>
            <a:lstStyle/>
            <a:p>
              <a:endParaRPr lang="nl-NL"/>
            </a:p>
          </p:txBody>
        </p:sp>
        <p:sp>
          <p:nvSpPr>
            <p:cNvPr id="2103507" name="Line 211"/>
            <p:cNvSpPr>
              <a:spLocks noChangeShapeType="1"/>
            </p:cNvSpPr>
            <p:nvPr/>
          </p:nvSpPr>
          <p:spPr bwMode="auto">
            <a:xfrm>
              <a:off x="3229" y="2979"/>
              <a:ext cx="23" cy="1"/>
            </a:xfrm>
            <a:prstGeom prst="line">
              <a:avLst/>
            </a:prstGeom>
            <a:noFill/>
            <a:ln w="6350">
              <a:solidFill>
                <a:schemeClr val="tx1"/>
              </a:solidFill>
              <a:round/>
              <a:headEnd/>
              <a:tailEnd/>
            </a:ln>
          </p:spPr>
          <p:txBody>
            <a:bodyPr/>
            <a:lstStyle/>
            <a:p>
              <a:endParaRPr lang="nl-NL"/>
            </a:p>
          </p:txBody>
        </p:sp>
        <p:sp>
          <p:nvSpPr>
            <p:cNvPr id="2103508" name="Line 212"/>
            <p:cNvSpPr>
              <a:spLocks noChangeShapeType="1"/>
            </p:cNvSpPr>
            <p:nvPr/>
          </p:nvSpPr>
          <p:spPr bwMode="auto">
            <a:xfrm>
              <a:off x="3229" y="2682"/>
              <a:ext cx="23" cy="1"/>
            </a:xfrm>
            <a:prstGeom prst="line">
              <a:avLst/>
            </a:prstGeom>
            <a:noFill/>
            <a:ln w="6350">
              <a:solidFill>
                <a:schemeClr val="tx1"/>
              </a:solidFill>
              <a:round/>
              <a:headEnd/>
              <a:tailEnd/>
            </a:ln>
          </p:spPr>
          <p:txBody>
            <a:bodyPr/>
            <a:lstStyle/>
            <a:p>
              <a:endParaRPr lang="nl-NL"/>
            </a:p>
          </p:txBody>
        </p:sp>
        <p:sp>
          <p:nvSpPr>
            <p:cNvPr id="2103509" name="Line 213"/>
            <p:cNvSpPr>
              <a:spLocks noChangeShapeType="1"/>
            </p:cNvSpPr>
            <p:nvPr/>
          </p:nvSpPr>
          <p:spPr bwMode="auto">
            <a:xfrm>
              <a:off x="3229" y="2386"/>
              <a:ext cx="23" cy="1"/>
            </a:xfrm>
            <a:prstGeom prst="line">
              <a:avLst/>
            </a:prstGeom>
            <a:noFill/>
            <a:ln w="6350">
              <a:solidFill>
                <a:schemeClr val="tx1"/>
              </a:solidFill>
              <a:round/>
              <a:headEnd/>
              <a:tailEnd/>
            </a:ln>
          </p:spPr>
          <p:txBody>
            <a:bodyPr/>
            <a:lstStyle/>
            <a:p>
              <a:endParaRPr lang="nl-NL"/>
            </a:p>
          </p:txBody>
        </p:sp>
        <p:sp>
          <p:nvSpPr>
            <p:cNvPr id="2103510" name="Line 214"/>
            <p:cNvSpPr>
              <a:spLocks noChangeShapeType="1"/>
            </p:cNvSpPr>
            <p:nvPr/>
          </p:nvSpPr>
          <p:spPr bwMode="auto">
            <a:xfrm>
              <a:off x="3229" y="2089"/>
              <a:ext cx="23" cy="1"/>
            </a:xfrm>
            <a:prstGeom prst="line">
              <a:avLst/>
            </a:prstGeom>
            <a:noFill/>
            <a:ln w="6350">
              <a:solidFill>
                <a:schemeClr val="tx1"/>
              </a:solidFill>
              <a:round/>
              <a:headEnd/>
              <a:tailEnd/>
            </a:ln>
          </p:spPr>
          <p:txBody>
            <a:bodyPr/>
            <a:lstStyle/>
            <a:p>
              <a:endParaRPr lang="nl-NL"/>
            </a:p>
          </p:txBody>
        </p:sp>
        <p:sp>
          <p:nvSpPr>
            <p:cNvPr id="2103511" name="Line 215"/>
            <p:cNvSpPr>
              <a:spLocks noChangeShapeType="1"/>
            </p:cNvSpPr>
            <p:nvPr/>
          </p:nvSpPr>
          <p:spPr bwMode="auto">
            <a:xfrm>
              <a:off x="3229" y="1792"/>
              <a:ext cx="23" cy="1"/>
            </a:xfrm>
            <a:prstGeom prst="line">
              <a:avLst/>
            </a:prstGeom>
            <a:noFill/>
            <a:ln w="6350">
              <a:solidFill>
                <a:schemeClr val="tx1"/>
              </a:solidFill>
              <a:round/>
              <a:headEnd/>
              <a:tailEnd/>
            </a:ln>
          </p:spPr>
          <p:txBody>
            <a:bodyPr/>
            <a:lstStyle/>
            <a:p>
              <a:endParaRPr lang="nl-NL"/>
            </a:p>
          </p:txBody>
        </p:sp>
        <p:sp>
          <p:nvSpPr>
            <p:cNvPr id="2103512" name="Line 216"/>
            <p:cNvSpPr>
              <a:spLocks noChangeShapeType="1"/>
            </p:cNvSpPr>
            <p:nvPr/>
          </p:nvSpPr>
          <p:spPr bwMode="auto">
            <a:xfrm>
              <a:off x="3229" y="1495"/>
              <a:ext cx="23" cy="1"/>
            </a:xfrm>
            <a:prstGeom prst="line">
              <a:avLst/>
            </a:prstGeom>
            <a:noFill/>
            <a:ln w="6350">
              <a:solidFill>
                <a:schemeClr val="tx1"/>
              </a:solidFill>
              <a:round/>
              <a:headEnd/>
              <a:tailEnd/>
            </a:ln>
          </p:spPr>
          <p:txBody>
            <a:bodyPr/>
            <a:lstStyle/>
            <a:p>
              <a:endParaRPr lang="nl-NL"/>
            </a:p>
          </p:txBody>
        </p:sp>
        <p:sp>
          <p:nvSpPr>
            <p:cNvPr id="2103513" name="Rectangle 217"/>
            <p:cNvSpPr>
              <a:spLocks noChangeArrowheads="1"/>
            </p:cNvSpPr>
            <p:nvPr/>
          </p:nvSpPr>
          <p:spPr bwMode="auto">
            <a:xfrm>
              <a:off x="3168" y="3235"/>
              <a:ext cx="49"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0</a:t>
              </a:r>
              <a:endParaRPr lang="en-US" sz="1100">
                <a:solidFill>
                  <a:schemeClr val="tx1"/>
                </a:solidFill>
                <a:ea typeface="ヒラギノ角ゴ Pro W3" pitchFamily="-32" charset="-128"/>
                <a:cs typeface="Arial" pitchFamily="34" charset="0"/>
              </a:endParaRPr>
            </a:p>
          </p:txBody>
        </p:sp>
        <p:sp>
          <p:nvSpPr>
            <p:cNvPr id="2103514" name="Rectangle 218"/>
            <p:cNvSpPr>
              <a:spLocks noChangeArrowheads="1"/>
            </p:cNvSpPr>
            <p:nvPr/>
          </p:nvSpPr>
          <p:spPr bwMode="auto">
            <a:xfrm>
              <a:off x="3124" y="2938"/>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10</a:t>
              </a:r>
              <a:endParaRPr lang="en-US" sz="1100">
                <a:solidFill>
                  <a:schemeClr val="tx1"/>
                </a:solidFill>
                <a:ea typeface="ヒラギノ角ゴ Pro W3" pitchFamily="-32" charset="-128"/>
                <a:cs typeface="Arial" pitchFamily="34" charset="0"/>
              </a:endParaRPr>
            </a:p>
          </p:txBody>
        </p:sp>
        <p:sp>
          <p:nvSpPr>
            <p:cNvPr id="2103515" name="Rectangle 219"/>
            <p:cNvSpPr>
              <a:spLocks noChangeArrowheads="1"/>
            </p:cNvSpPr>
            <p:nvPr/>
          </p:nvSpPr>
          <p:spPr bwMode="auto">
            <a:xfrm>
              <a:off x="3124" y="2642"/>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20</a:t>
              </a:r>
              <a:endParaRPr lang="en-US" sz="1100">
                <a:solidFill>
                  <a:schemeClr val="tx1"/>
                </a:solidFill>
                <a:ea typeface="ヒラギノ角ゴ Pro W3" pitchFamily="-32" charset="-128"/>
                <a:cs typeface="Arial" pitchFamily="34" charset="0"/>
              </a:endParaRPr>
            </a:p>
          </p:txBody>
        </p:sp>
        <p:sp>
          <p:nvSpPr>
            <p:cNvPr id="2103516" name="Rectangle 220"/>
            <p:cNvSpPr>
              <a:spLocks noChangeArrowheads="1"/>
            </p:cNvSpPr>
            <p:nvPr/>
          </p:nvSpPr>
          <p:spPr bwMode="auto">
            <a:xfrm>
              <a:off x="3124" y="2345"/>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30</a:t>
              </a:r>
              <a:endParaRPr lang="en-US" sz="1100">
                <a:solidFill>
                  <a:schemeClr val="tx1"/>
                </a:solidFill>
                <a:ea typeface="ヒラギノ角ゴ Pro W3" pitchFamily="-32" charset="-128"/>
                <a:cs typeface="Arial" pitchFamily="34" charset="0"/>
              </a:endParaRPr>
            </a:p>
          </p:txBody>
        </p:sp>
        <p:sp>
          <p:nvSpPr>
            <p:cNvPr id="2103517" name="Rectangle 221"/>
            <p:cNvSpPr>
              <a:spLocks noChangeArrowheads="1"/>
            </p:cNvSpPr>
            <p:nvPr/>
          </p:nvSpPr>
          <p:spPr bwMode="auto">
            <a:xfrm>
              <a:off x="3124" y="2048"/>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40</a:t>
              </a:r>
              <a:endParaRPr lang="en-US" sz="1100">
                <a:solidFill>
                  <a:schemeClr val="tx1"/>
                </a:solidFill>
                <a:ea typeface="ヒラギノ角ゴ Pro W3" pitchFamily="-32" charset="-128"/>
                <a:cs typeface="Arial" pitchFamily="34" charset="0"/>
              </a:endParaRPr>
            </a:p>
          </p:txBody>
        </p:sp>
        <p:sp>
          <p:nvSpPr>
            <p:cNvPr id="2103518" name="Rectangle 222"/>
            <p:cNvSpPr>
              <a:spLocks noChangeArrowheads="1"/>
            </p:cNvSpPr>
            <p:nvPr/>
          </p:nvSpPr>
          <p:spPr bwMode="auto">
            <a:xfrm>
              <a:off x="3124" y="1751"/>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50</a:t>
              </a:r>
              <a:endParaRPr lang="en-US" sz="1100">
                <a:solidFill>
                  <a:schemeClr val="tx1"/>
                </a:solidFill>
                <a:ea typeface="ヒラギノ角ゴ Pro W3" pitchFamily="-32" charset="-128"/>
                <a:cs typeface="Arial" pitchFamily="34" charset="0"/>
              </a:endParaRPr>
            </a:p>
          </p:txBody>
        </p:sp>
        <p:sp>
          <p:nvSpPr>
            <p:cNvPr id="2103519" name="Rectangle 223"/>
            <p:cNvSpPr>
              <a:spLocks noChangeArrowheads="1"/>
            </p:cNvSpPr>
            <p:nvPr/>
          </p:nvSpPr>
          <p:spPr bwMode="auto">
            <a:xfrm>
              <a:off x="3124" y="1455"/>
              <a:ext cx="98"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b="0">
                  <a:solidFill>
                    <a:schemeClr val="tx1"/>
                  </a:solidFill>
                  <a:ea typeface="ヒラギノ角ゴ Pro W3" pitchFamily="-32" charset="-128"/>
                  <a:cs typeface="Arial" pitchFamily="34" charset="0"/>
                </a:rPr>
                <a:t>60</a:t>
              </a:r>
              <a:endParaRPr lang="en-US" sz="1100">
                <a:solidFill>
                  <a:schemeClr val="tx1"/>
                </a:solidFill>
                <a:ea typeface="ヒラギノ角ゴ Pro W3" pitchFamily="-32" charset="-128"/>
                <a:cs typeface="Arial" pitchFamily="34" charset="0"/>
              </a:endParaRPr>
            </a:p>
          </p:txBody>
        </p:sp>
        <p:sp>
          <p:nvSpPr>
            <p:cNvPr id="2103520" name="Line 224"/>
            <p:cNvSpPr>
              <a:spLocks noChangeShapeType="1"/>
            </p:cNvSpPr>
            <p:nvPr/>
          </p:nvSpPr>
          <p:spPr bwMode="auto">
            <a:xfrm flipV="1">
              <a:off x="5499" y="1495"/>
              <a:ext cx="1" cy="1781"/>
            </a:xfrm>
            <a:prstGeom prst="line">
              <a:avLst/>
            </a:prstGeom>
            <a:noFill/>
            <a:ln w="6350">
              <a:solidFill>
                <a:schemeClr val="tx1"/>
              </a:solidFill>
              <a:round/>
              <a:headEnd/>
              <a:tailEnd/>
            </a:ln>
          </p:spPr>
          <p:txBody>
            <a:bodyPr/>
            <a:lstStyle/>
            <a:p>
              <a:endParaRPr lang="nl-NL"/>
            </a:p>
          </p:txBody>
        </p:sp>
        <p:sp>
          <p:nvSpPr>
            <p:cNvPr id="2103521" name="Freeform 225"/>
            <p:cNvSpPr>
              <a:spLocks/>
            </p:cNvSpPr>
            <p:nvPr/>
          </p:nvSpPr>
          <p:spPr bwMode="auto">
            <a:xfrm flipV="1">
              <a:off x="3342" y="2353"/>
              <a:ext cx="2067" cy="771"/>
            </a:xfrm>
            <a:custGeom>
              <a:avLst/>
              <a:gdLst/>
              <a:ahLst/>
              <a:cxnLst>
                <a:cxn ang="0">
                  <a:pos x="0" y="1517"/>
                </a:cxn>
                <a:cxn ang="0">
                  <a:pos x="200" y="904"/>
                </a:cxn>
                <a:cxn ang="0">
                  <a:pos x="400" y="688"/>
                </a:cxn>
                <a:cxn ang="0">
                  <a:pos x="600" y="542"/>
                </a:cxn>
                <a:cxn ang="0">
                  <a:pos x="800" y="1015"/>
                </a:cxn>
                <a:cxn ang="0">
                  <a:pos x="1000" y="548"/>
                </a:cxn>
                <a:cxn ang="0">
                  <a:pos x="1200" y="350"/>
                </a:cxn>
                <a:cxn ang="0">
                  <a:pos x="1400" y="350"/>
                </a:cxn>
                <a:cxn ang="0">
                  <a:pos x="1600" y="397"/>
                </a:cxn>
                <a:cxn ang="0">
                  <a:pos x="1800" y="315"/>
                </a:cxn>
                <a:cxn ang="0">
                  <a:pos x="2000" y="187"/>
                </a:cxn>
                <a:cxn ang="0">
                  <a:pos x="2200" y="227"/>
                </a:cxn>
                <a:cxn ang="0">
                  <a:pos x="2400" y="163"/>
                </a:cxn>
                <a:cxn ang="0">
                  <a:pos x="2600" y="117"/>
                </a:cxn>
                <a:cxn ang="0">
                  <a:pos x="2800" y="146"/>
                </a:cxn>
                <a:cxn ang="0">
                  <a:pos x="3000" y="87"/>
                </a:cxn>
                <a:cxn ang="0">
                  <a:pos x="3200" y="216"/>
                </a:cxn>
                <a:cxn ang="0">
                  <a:pos x="3400" y="76"/>
                </a:cxn>
                <a:cxn ang="0">
                  <a:pos x="3600" y="152"/>
                </a:cxn>
                <a:cxn ang="0">
                  <a:pos x="3800" y="0"/>
                </a:cxn>
                <a:cxn ang="0">
                  <a:pos x="4000" y="93"/>
                </a:cxn>
                <a:cxn ang="0">
                  <a:pos x="4200" y="23"/>
                </a:cxn>
                <a:cxn ang="0">
                  <a:pos x="4400" y="99"/>
                </a:cxn>
                <a:cxn ang="0">
                  <a:pos x="4600" y="64"/>
                </a:cxn>
              </a:cxnLst>
              <a:rect l="0" t="0" r="r" b="b"/>
              <a:pathLst>
                <a:path w="4600" h="1517">
                  <a:moveTo>
                    <a:pt x="0" y="1517"/>
                  </a:moveTo>
                  <a:lnTo>
                    <a:pt x="200" y="904"/>
                  </a:lnTo>
                  <a:lnTo>
                    <a:pt x="400" y="688"/>
                  </a:lnTo>
                  <a:lnTo>
                    <a:pt x="600" y="542"/>
                  </a:lnTo>
                  <a:lnTo>
                    <a:pt x="800" y="1015"/>
                  </a:lnTo>
                  <a:lnTo>
                    <a:pt x="1000" y="548"/>
                  </a:lnTo>
                  <a:lnTo>
                    <a:pt x="1200" y="350"/>
                  </a:lnTo>
                  <a:lnTo>
                    <a:pt x="1400" y="350"/>
                  </a:lnTo>
                  <a:lnTo>
                    <a:pt x="1600" y="397"/>
                  </a:lnTo>
                  <a:lnTo>
                    <a:pt x="1800" y="315"/>
                  </a:lnTo>
                  <a:lnTo>
                    <a:pt x="2000" y="187"/>
                  </a:lnTo>
                  <a:lnTo>
                    <a:pt x="2200" y="227"/>
                  </a:lnTo>
                  <a:lnTo>
                    <a:pt x="2400" y="163"/>
                  </a:lnTo>
                  <a:lnTo>
                    <a:pt x="2600" y="117"/>
                  </a:lnTo>
                  <a:lnTo>
                    <a:pt x="2800" y="146"/>
                  </a:lnTo>
                  <a:lnTo>
                    <a:pt x="3000" y="87"/>
                  </a:lnTo>
                  <a:lnTo>
                    <a:pt x="3200" y="216"/>
                  </a:lnTo>
                  <a:lnTo>
                    <a:pt x="3400" y="76"/>
                  </a:lnTo>
                  <a:lnTo>
                    <a:pt x="3600" y="152"/>
                  </a:lnTo>
                  <a:lnTo>
                    <a:pt x="3800" y="0"/>
                  </a:lnTo>
                  <a:lnTo>
                    <a:pt x="4000" y="93"/>
                  </a:lnTo>
                  <a:lnTo>
                    <a:pt x="4200" y="23"/>
                  </a:lnTo>
                  <a:lnTo>
                    <a:pt x="4400" y="99"/>
                  </a:lnTo>
                  <a:lnTo>
                    <a:pt x="4600" y="64"/>
                  </a:lnTo>
                </a:path>
              </a:pathLst>
            </a:custGeom>
            <a:noFill/>
            <a:ln w="19050" cmpd="sng">
              <a:solidFill>
                <a:srgbClr val="008000"/>
              </a:solidFill>
              <a:prstDash val="solid"/>
              <a:round/>
              <a:headEnd/>
              <a:tailEnd/>
            </a:ln>
          </p:spPr>
          <p:txBody>
            <a:bodyPr/>
            <a:lstStyle/>
            <a:p>
              <a:endParaRPr lang="nl-NL"/>
            </a:p>
          </p:txBody>
        </p:sp>
        <p:sp>
          <p:nvSpPr>
            <p:cNvPr id="2103522" name="Freeform 226"/>
            <p:cNvSpPr>
              <a:spLocks/>
            </p:cNvSpPr>
            <p:nvPr/>
          </p:nvSpPr>
          <p:spPr bwMode="auto">
            <a:xfrm flipV="1">
              <a:off x="3342" y="1614"/>
              <a:ext cx="2067" cy="1003"/>
            </a:xfrm>
            <a:custGeom>
              <a:avLst/>
              <a:gdLst/>
              <a:ahLst/>
              <a:cxnLst>
                <a:cxn ang="0">
                  <a:pos x="0" y="1972"/>
                </a:cxn>
                <a:cxn ang="0">
                  <a:pos x="200" y="910"/>
                </a:cxn>
                <a:cxn ang="0">
                  <a:pos x="400" y="846"/>
                </a:cxn>
                <a:cxn ang="0">
                  <a:pos x="600" y="630"/>
                </a:cxn>
                <a:cxn ang="0">
                  <a:pos x="800" y="1768"/>
                </a:cxn>
                <a:cxn ang="0">
                  <a:pos x="1000" y="455"/>
                </a:cxn>
                <a:cxn ang="0">
                  <a:pos x="1200" y="578"/>
                </a:cxn>
                <a:cxn ang="0">
                  <a:pos x="1400" y="409"/>
                </a:cxn>
                <a:cxn ang="0">
                  <a:pos x="1600" y="321"/>
                </a:cxn>
                <a:cxn ang="0">
                  <a:pos x="1800" y="385"/>
                </a:cxn>
                <a:cxn ang="0">
                  <a:pos x="2000" y="170"/>
                </a:cxn>
                <a:cxn ang="0">
                  <a:pos x="2200" y="0"/>
                </a:cxn>
                <a:cxn ang="0">
                  <a:pos x="2400" y="170"/>
                </a:cxn>
                <a:cxn ang="0">
                  <a:pos x="2600" y="193"/>
                </a:cxn>
                <a:cxn ang="0">
                  <a:pos x="2800" y="146"/>
                </a:cxn>
                <a:cxn ang="0">
                  <a:pos x="3000" y="35"/>
                </a:cxn>
                <a:cxn ang="0">
                  <a:pos x="3200" y="129"/>
                </a:cxn>
                <a:cxn ang="0">
                  <a:pos x="3400" y="94"/>
                </a:cxn>
                <a:cxn ang="0">
                  <a:pos x="3600" y="362"/>
                </a:cxn>
                <a:cxn ang="0">
                  <a:pos x="3800" y="164"/>
                </a:cxn>
                <a:cxn ang="0">
                  <a:pos x="4000" y="123"/>
                </a:cxn>
                <a:cxn ang="0">
                  <a:pos x="4200" y="100"/>
                </a:cxn>
                <a:cxn ang="0">
                  <a:pos x="4400" y="135"/>
                </a:cxn>
                <a:cxn ang="0">
                  <a:pos x="4600" y="280"/>
                </a:cxn>
              </a:cxnLst>
              <a:rect l="0" t="0" r="r" b="b"/>
              <a:pathLst>
                <a:path w="4600" h="1972">
                  <a:moveTo>
                    <a:pt x="0" y="1972"/>
                  </a:moveTo>
                  <a:lnTo>
                    <a:pt x="200" y="910"/>
                  </a:lnTo>
                  <a:lnTo>
                    <a:pt x="400" y="846"/>
                  </a:lnTo>
                  <a:lnTo>
                    <a:pt x="600" y="630"/>
                  </a:lnTo>
                  <a:lnTo>
                    <a:pt x="800" y="1768"/>
                  </a:lnTo>
                  <a:lnTo>
                    <a:pt x="1000" y="455"/>
                  </a:lnTo>
                  <a:lnTo>
                    <a:pt x="1200" y="578"/>
                  </a:lnTo>
                  <a:lnTo>
                    <a:pt x="1400" y="409"/>
                  </a:lnTo>
                  <a:lnTo>
                    <a:pt x="1600" y="321"/>
                  </a:lnTo>
                  <a:lnTo>
                    <a:pt x="1800" y="385"/>
                  </a:lnTo>
                  <a:lnTo>
                    <a:pt x="2000" y="170"/>
                  </a:lnTo>
                  <a:lnTo>
                    <a:pt x="2200" y="0"/>
                  </a:lnTo>
                  <a:lnTo>
                    <a:pt x="2400" y="170"/>
                  </a:lnTo>
                  <a:lnTo>
                    <a:pt x="2600" y="193"/>
                  </a:lnTo>
                  <a:lnTo>
                    <a:pt x="2800" y="146"/>
                  </a:lnTo>
                  <a:lnTo>
                    <a:pt x="3000" y="35"/>
                  </a:lnTo>
                  <a:lnTo>
                    <a:pt x="3200" y="129"/>
                  </a:lnTo>
                  <a:lnTo>
                    <a:pt x="3400" y="94"/>
                  </a:lnTo>
                  <a:lnTo>
                    <a:pt x="3600" y="362"/>
                  </a:lnTo>
                  <a:lnTo>
                    <a:pt x="3800" y="164"/>
                  </a:lnTo>
                  <a:lnTo>
                    <a:pt x="4000" y="123"/>
                  </a:lnTo>
                  <a:lnTo>
                    <a:pt x="4200" y="100"/>
                  </a:lnTo>
                  <a:lnTo>
                    <a:pt x="4400" y="135"/>
                  </a:lnTo>
                  <a:lnTo>
                    <a:pt x="4600" y="280"/>
                  </a:lnTo>
                </a:path>
              </a:pathLst>
            </a:custGeom>
            <a:noFill/>
            <a:ln w="19050" cmpd="sng">
              <a:solidFill>
                <a:schemeClr val="accent2"/>
              </a:solidFill>
              <a:prstDash val="solid"/>
              <a:round/>
              <a:headEnd/>
              <a:tailEnd/>
            </a:ln>
          </p:spPr>
          <p:txBody>
            <a:bodyPr/>
            <a:lstStyle/>
            <a:p>
              <a:endParaRPr lang="nl-NL"/>
            </a:p>
          </p:txBody>
        </p:sp>
        <p:sp>
          <p:nvSpPr>
            <p:cNvPr id="2103523" name="Freeform 227"/>
            <p:cNvSpPr>
              <a:spLocks/>
            </p:cNvSpPr>
            <p:nvPr/>
          </p:nvSpPr>
          <p:spPr bwMode="auto">
            <a:xfrm flipV="1">
              <a:off x="3342" y="3029"/>
              <a:ext cx="2067" cy="173"/>
            </a:xfrm>
            <a:custGeom>
              <a:avLst/>
              <a:gdLst/>
              <a:ahLst/>
              <a:cxnLst>
                <a:cxn ang="0">
                  <a:pos x="0" y="210"/>
                </a:cxn>
                <a:cxn ang="0">
                  <a:pos x="200" y="204"/>
                </a:cxn>
                <a:cxn ang="0">
                  <a:pos x="400" y="187"/>
                </a:cxn>
                <a:cxn ang="0">
                  <a:pos x="600" y="187"/>
                </a:cxn>
                <a:cxn ang="0">
                  <a:pos x="800" y="263"/>
                </a:cxn>
                <a:cxn ang="0">
                  <a:pos x="1000" y="199"/>
                </a:cxn>
                <a:cxn ang="0">
                  <a:pos x="1200" y="88"/>
                </a:cxn>
                <a:cxn ang="0">
                  <a:pos x="1400" y="129"/>
                </a:cxn>
                <a:cxn ang="0">
                  <a:pos x="1600" y="339"/>
                </a:cxn>
                <a:cxn ang="0">
                  <a:pos x="1800" y="204"/>
                </a:cxn>
                <a:cxn ang="0">
                  <a:pos x="2000" y="88"/>
                </a:cxn>
                <a:cxn ang="0">
                  <a:pos x="2200" y="111"/>
                </a:cxn>
                <a:cxn ang="0">
                  <a:pos x="2400" y="18"/>
                </a:cxn>
                <a:cxn ang="0">
                  <a:pos x="2600" y="0"/>
                </a:cxn>
                <a:cxn ang="0">
                  <a:pos x="2800" y="70"/>
                </a:cxn>
                <a:cxn ang="0">
                  <a:pos x="3000" y="76"/>
                </a:cxn>
                <a:cxn ang="0">
                  <a:pos x="3200" y="94"/>
                </a:cxn>
                <a:cxn ang="0">
                  <a:pos x="3400" y="117"/>
                </a:cxn>
                <a:cxn ang="0">
                  <a:pos x="3600" y="70"/>
                </a:cxn>
                <a:cxn ang="0">
                  <a:pos x="3800" y="146"/>
                </a:cxn>
                <a:cxn ang="0">
                  <a:pos x="4000" y="146"/>
                </a:cxn>
                <a:cxn ang="0">
                  <a:pos x="4200" y="99"/>
                </a:cxn>
                <a:cxn ang="0">
                  <a:pos x="4400" y="175"/>
                </a:cxn>
                <a:cxn ang="0">
                  <a:pos x="4600" y="70"/>
                </a:cxn>
              </a:cxnLst>
              <a:rect l="0" t="0" r="r" b="b"/>
              <a:pathLst>
                <a:path w="4600" h="339">
                  <a:moveTo>
                    <a:pt x="0" y="210"/>
                  </a:moveTo>
                  <a:lnTo>
                    <a:pt x="200" y="204"/>
                  </a:lnTo>
                  <a:lnTo>
                    <a:pt x="400" y="187"/>
                  </a:lnTo>
                  <a:lnTo>
                    <a:pt x="600" y="187"/>
                  </a:lnTo>
                  <a:lnTo>
                    <a:pt x="800" y="263"/>
                  </a:lnTo>
                  <a:lnTo>
                    <a:pt x="1000" y="199"/>
                  </a:lnTo>
                  <a:lnTo>
                    <a:pt x="1200" y="88"/>
                  </a:lnTo>
                  <a:lnTo>
                    <a:pt x="1400" y="129"/>
                  </a:lnTo>
                  <a:lnTo>
                    <a:pt x="1600" y="339"/>
                  </a:lnTo>
                  <a:lnTo>
                    <a:pt x="1800" y="204"/>
                  </a:lnTo>
                  <a:lnTo>
                    <a:pt x="2000" y="88"/>
                  </a:lnTo>
                  <a:lnTo>
                    <a:pt x="2200" y="111"/>
                  </a:lnTo>
                  <a:lnTo>
                    <a:pt x="2400" y="18"/>
                  </a:lnTo>
                  <a:lnTo>
                    <a:pt x="2600" y="0"/>
                  </a:lnTo>
                  <a:lnTo>
                    <a:pt x="2800" y="70"/>
                  </a:lnTo>
                  <a:lnTo>
                    <a:pt x="3000" y="76"/>
                  </a:lnTo>
                  <a:lnTo>
                    <a:pt x="3200" y="94"/>
                  </a:lnTo>
                  <a:lnTo>
                    <a:pt x="3400" y="117"/>
                  </a:lnTo>
                  <a:lnTo>
                    <a:pt x="3600" y="70"/>
                  </a:lnTo>
                  <a:lnTo>
                    <a:pt x="3800" y="146"/>
                  </a:lnTo>
                  <a:lnTo>
                    <a:pt x="4000" y="146"/>
                  </a:lnTo>
                  <a:lnTo>
                    <a:pt x="4200" y="99"/>
                  </a:lnTo>
                  <a:lnTo>
                    <a:pt x="4400" y="175"/>
                  </a:lnTo>
                  <a:lnTo>
                    <a:pt x="4600" y="70"/>
                  </a:lnTo>
                </a:path>
              </a:pathLst>
            </a:custGeom>
            <a:noFill/>
            <a:ln w="19050" cmpd="sng">
              <a:solidFill>
                <a:schemeClr val="tx2"/>
              </a:solidFill>
              <a:prstDash val="solid"/>
              <a:round/>
              <a:headEnd/>
              <a:tailEnd/>
            </a:ln>
          </p:spPr>
          <p:txBody>
            <a:bodyPr/>
            <a:lstStyle/>
            <a:p>
              <a:endParaRPr lang="nl-NL"/>
            </a:p>
          </p:txBody>
        </p:sp>
        <p:sp>
          <p:nvSpPr>
            <p:cNvPr id="2103524" name="Oval 228"/>
            <p:cNvSpPr>
              <a:spLocks noChangeArrowheads="1"/>
            </p:cNvSpPr>
            <p:nvPr/>
          </p:nvSpPr>
          <p:spPr bwMode="auto">
            <a:xfrm>
              <a:off x="3325" y="2333"/>
              <a:ext cx="34" cy="39"/>
            </a:xfrm>
            <a:prstGeom prst="ellipse">
              <a:avLst/>
            </a:prstGeom>
            <a:solidFill>
              <a:srgbClr val="008000"/>
            </a:solidFill>
            <a:ln w="6350">
              <a:solidFill>
                <a:schemeClr val="tx1"/>
              </a:solidFill>
              <a:round/>
              <a:headEnd/>
              <a:tailEnd/>
            </a:ln>
          </p:spPr>
          <p:txBody>
            <a:bodyPr/>
            <a:lstStyle/>
            <a:p>
              <a:endParaRPr lang="nl-NL"/>
            </a:p>
          </p:txBody>
        </p:sp>
        <p:sp>
          <p:nvSpPr>
            <p:cNvPr id="2103525" name="Oval 229"/>
            <p:cNvSpPr>
              <a:spLocks noChangeArrowheads="1"/>
            </p:cNvSpPr>
            <p:nvPr/>
          </p:nvSpPr>
          <p:spPr bwMode="auto">
            <a:xfrm>
              <a:off x="3415" y="2645"/>
              <a:ext cx="34" cy="39"/>
            </a:xfrm>
            <a:prstGeom prst="ellipse">
              <a:avLst/>
            </a:prstGeom>
            <a:solidFill>
              <a:srgbClr val="008000"/>
            </a:solidFill>
            <a:ln w="6350">
              <a:solidFill>
                <a:schemeClr val="tx1"/>
              </a:solidFill>
              <a:round/>
              <a:headEnd/>
              <a:tailEnd/>
            </a:ln>
          </p:spPr>
          <p:txBody>
            <a:bodyPr/>
            <a:lstStyle/>
            <a:p>
              <a:endParaRPr lang="nl-NL"/>
            </a:p>
          </p:txBody>
        </p:sp>
        <p:sp>
          <p:nvSpPr>
            <p:cNvPr id="2103526" name="Oval 230"/>
            <p:cNvSpPr>
              <a:spLocks noChangeArrowheads="1"/>
            </p:cNvSpPr>
            <p:nvPr/>
          </p:nvSpPr>
          <p:spPr bwMode="auto">
            <a:xfrm>
              <a:off x="3505" y="2754"/>
              <a:ext cx="34" cy="40"/>
            </a:xfrm>
            <a:prstGeom prst="ellipse">
              <a:avLst/>
            </a:prstGeom>
            <a:solidFill>
              <a:srgbClr val="008000"/>
            </a:solidFill>
            <a:ln w="6350">
              <a:solidFill>
                <a:schemeClr val="tx1"/>
              </a:solidFill>
              <a:round/>
              <a:headEnd/>
              <a:tailEnd/>
            </a:ln>
          </p:spPr>
          <p:txBody>
            <a:bodyPr/>
            <a:lstStyle/>
            <a:p>
              <a:endParaRPr lang="nl-NL"/>
            </a:p>
          </p:txBody>
        </p:sp>
        <p:sp>
          <p:nvSpPr>
            <p:cNvPr id="2103527" name="Oval 231"/>
            <p:cNvSpPr>
              <a:spLocks noChangeArrowheads="1"/>
            </p:cNvSpPr>
            <p:nvPr/>
          </p:nvSpPr>
          <p:spPr bwMode="auto">
            <a:xfrm>
              <a:off x="3594" y="2829"/>
              <a:ext cx="35" cy="39"/>
            </a:xfrm>
            <a:prstGeom prst="ellipse">
              <a:avLst/>
            </a:prstGeom>
            <a:solidFill>
              <a:srgbClr val="008000"/>
            </a:solidFill>
            <a:ln w="6350">
              <a:solidFill>
                <a:schemeClr val="tx1"/>
              </a:solidFill>
              <a:round/>
              <a:headEnd/>
              <a:tailEnd/>
            </a:ln>
          </p:spPr>
          <p:txBody>
            <a:bodyPr/>
            <a:lstStyle/>
            <a:p>
              <a:endParaRPr lang="nl-NL"/>
            </a:p>
          </p:txBody>
        </p:sp>
        <p:sp>
          <p:nvSpPr>
            <p:cNvPr id="2103528" name="Oval 232"/>
            <p:cNvSpPr>
              <a:spLocks noChangeArrowheads="1"/>
            </p:cNvSpPr>
            <p:nvPr/>
          </p:nvSpPr>
          <p:spPr bwMode="auto">
            <a:xfrm>
              <a:off x="3684" y="2588"/>
              <a:ext cx="35" cy="39"/>
            </a:xfrm>
            <a:prstGeom prst="ellipse">
              <a:avLst/>
            </a:prstGeom>
            <a:solidFill>
              <a:srgbClr val="008000"/>
            </a:solidFill>
            <a:ln w="6350">
              <a:solidFill>
                <a:schemeClr val="tx1"/>
              </a:solidFill>
              <a:round/>
              <a:headEnd/>
              <a:tailEnd/>
            </a:ln>
          </p:spPr>
          <p:txBody>
            <a:bodyPr/>
            <a:lstStyle/>
            <a:p>
              <a:endParaRPr lang="nl-NL"/>
            </a:p>
          </p:txBody>
        </p:sp>
        <p:sp>
          <p:nvSpPr>
            <p:cNvPr id="2103529" name="Oval 233"/>
            <p:cNvSpPr>
              <a:spLocks noChangeArrowheads="1"/>
            </p:cNvSpPr>
            <p:nvPr/>
          </p:nvSpPr>
          <p:spPr bwMode="auto">
            <a:xfrm>
              <a:off x="3774" y="2826"/>
              <a:ext cx="34" cy="39"/>
            </a:xfrm>
            <a:prstGeom prst="ellipse">
              <a:avLst/>
            </a:prstGeom>
            <a:solidFill>
              <a:srgbClr val="008000"/>
            </a:solidFill>
            <a:ln w="6350">
              <a:solidFill>
                <a:schemeClr val="tx1"/>
              </a:solidFill>
              <a:round/>
              <a:headEnd/>
              <a:tailEnd/>
            </a:ln>
          </p:spPr>
          <p:txBody>
            <a:bodyPr/>
            <a:lstStyle/>
            <a:p>
              <a:endParaRPr lang="nl-NL"/>
            </a:p>
          </p:txBody>
        </p:sp>
        <p:sp>
          <p:nvSpPr>
            <p:cNvPr id="2103530" name="Oval 234"/>
            <p:cNvSpPr>
              <a:spLocks noChangeArrowheads="1"/>
            </p:cNvSpPr>
            <p:nvPr/>
          </p:nvSpPr>
          <p:spPr bwMode="auto">
            <a:xfrm>
              <a:off x="3864" y="2926"/>
              <a:ext cx="34" cy="40"/>
            </a:xfrm>
            <a:prstGeom prst="ellipse">
              <a:avLst/>
            </a:prstGeom>
            <a:solidFill>
              <a:srgbClr val="008000"/>
            </a:solidFill>
            <a:ln w="6350">
              <a:solidFill>
                <a:schemeClr val="tx1"/>
              </a:solidFill>
              <a:round/>
              <a:headEnd/>
              <a:tailEnd/>
            </a:ln>
          </p:spPr>
          <p:txBody>
            <a:bodyPr/>
            <a:lstStyle/>
            <a:p>
              <a:endParaRPr lang="nl-NL"/>
            </a:p>
          </p:txBody>
        </p:sp>
        <p:sp>
          <p:nvSpPr>
            <p:cNvPr id="2103531" name="Oval 235"/>
            <p:cNvSpPr>
              <a:spLocks noChangeArrowheads="1"/>
            </p:cNvSpPr>
            <p:nvPr/>
          </p:nvSpPr>
          <p:spPr bwMode="auto">
            <a:xfrm>
              <a:off x="3954" y="2926"/>
              <a:ext cx="34" cy="40"/>
            </a:xfrm>
            <a:prstGeom prst="ellipse">
              <a:avLst/>
            </a:prstGeom>
            <a:solidFill>
              <a:srgbClr val="008000"/>
            </a:solidFill>
            <a:ln w="6350">
              <a:solidFill>
                <a:schemeClr val="tx1"/>
              </a:solidFill>
              <a:round/>
              <a:headEnd/>
              <a:tailEnd/>
            </a:ln>
          </p:spPr>
          <p:txBody>
            <a:bodyPr/>
            <a:lstStyle/>
            <a:p>
              <a:endParaRPr lang="nl-NL"/>
            </a:p>
          </p:txBody>
        </p:sp>
        <p:sp>
          <p:nvSpPr>
            <p:cNvPr id="2103532" name="Oval 236"/>
            <p:cNvSpPr>
              <a:spLocks noChangeArrowheads="1"/>
            </p:cNvSpPr>
            <p:nvPr/>
          </p:nvSpPr>
          <p:spPr bwMode="auto">
            <a:xfrm>
              <a:off x="4044" y="2902"/>
              <a:ext cx="34" cy="40"/>
            </a:xfrm>
            <a:prstGeom prst="ellipse">
              <a:avLst/>
            </a:prstGeom>
            <a:solidFill>
              <a:srgbClr val="008000"/>
            </a:solidFill>
            <a:ln w="6350">
              <a:solidFill>
                <a:schemeClr val="tx1"/>
              </a:solidFill>
              <a:round/>
              <a:headEnd/>
              <a:tailEnd/>
            </a:ln>
          </p:spPr>
          <p:txBody>
            <a:bodyPr/>
            <a:lstStyle/>
            <a:p>
              <a:endParaRPr lang="nl-NL"/>
            </a:p>
          </p:txBody>
        </p:sp>
        <p:sp>
          <p:nvSpPr>
            <p:cNvPr id="2103533" name="Oval 237"/>
            <p:cNvSpPr>
              <a:spLocks noChangeArrowheads="1"/>
            </p:cNvSpPr>
            <p:nvPr/>
          </p:nvSpPr>
          <p:spPr bwMode="auto">
            <a:xfrm>
              <a:off x="4134" y="2944"/>
              <a:ext cx="34" cy="39"/>
            </a:xfrm>
            <a:prstGeom prst="ellipse">
              <a:avLst/>
            </a:prstGeom>
            <a:solidFill>
              <a:srgbClr val="008000"/>
            </a:solidFill>
            <a:ln w="6350">
              <a:solidFill>
                <a:schemeClr val="tx1"/>
              </a:solidFill>
              <a:round/>
              <a:headEnd/>
              <a:tailEnd/>
            </a:ln>
          </p:spPr>
          <p:txBody>
            <a:bodyPr/>
            <a:lstStyle/>
            <a:p>
              <a:endParaRPr lang="nl-NL"/>
            </a:p>
          </p:txBody>
        </p:sp>
        <p:sp>
          <p:nvSpPr>
            <p:cNvPr id="2103534" name="Oval 238"/>
            <p:cNvSpPr>
              <a:spLocks noChangeArrowheads="1"/>
            </p:cNvSpPr>
            <p:nvPr/>
          </p:nvSpPr>
          <p:spPr bwMode="auto">
            <a:xfrm>
              <a:off x="4224" y="3009"/>
              <a:ext cx="34" cy="39"/>
            </a:xfrm>
            <a:prstGeom prst="ellipse">
              <a:avLst/>
            </a:prstGeom>
            <a:solidFill>
              <a:srgbClr val="008000"/>
            </a:solidFill>
            <a:ln w="6350">
              <a:solidFill>
                <a:schemeClr val="tx1"/>
              </a:solidFill>
              <a:round/>
              <a:headEnd/>
              <a:tailEnd/>
            </a:ln>
          </p:spPr>
          <p:txBody>
            <a:bodyPr/>
            <a:lstStyle/>
            <a:p>
              <a:endParaRPr lang="nl-NL"/>
            </a:p>
          </p:txBody>
        </p:sp>
        <p:sp>
          <p:nvSpPr>
            <p:cNvPr id="2103535" name="Oval 239"/>
            <p:cNvSpPr>
              <a:spLocks noChangeArrowheads="1"/>
            </p:cNvSpPr>
            <p:nvPr/>
          </p:nvSpPr>
          <p:spPr bwMode="auto">
            <a:xfrm>
              <a:off x="4313" y="2989"/>
              <a:ext cx="35" cy="39"/>
            </a:xfrm>
            <a:prstGeom prst="ellipse">
              <a:avLst/>
            </a:prstGeom>
            <a:solidFill>
              <a:srgbClr val="008000"/>
            </a:solidFill>
            <a:ln w="6350">
              <a:solidFill>
                <a:schemeClr val="tx1"/>
              </a:solidFill>
              <a:round/>
              <a:headEnd/>
              <a:tailEnd/>
            </a:ln>
          </p:spPr>
          <p:txBody>
            <a:bodyPr/>
            <a:lstStyle/>
            <a:p>
              <a:endParaRPr lang="nl-NL"/>
            </a:p>
          </p:txBody>
        </p:sp>
        <p:sp>
          <p:nvSpPr>
            <p:cNvPr id="2103536" name="Oval 240"/>
            <p:cNvSpPr>
              <a:spLocks noChangeArrowheads="1"/>
            </p:cNvSpPr>
            <p:nvPr/>
          </p:nvSpPr>
          <p:spPr bwMode="auto">
            <a:xfrm>
              <a:off x="4403" y="3021"/>
              <a:ext cx="35" cy="40"/>
            </a:xfrm>
            <a:prstGeom prst="ellipse">
              <a:avLst/>
            </a:prstGeom>
            <a:solidFill>
              <a:srgbClr val="008000"/>
            </a:solidFill>
            <a:ln w="6350">
              <a:solidFill>
                <a:schemeClr val="tx1"/>
              </a:solidFill>
              <a:round/>
              <a:headEnd/>
              <a:tailEnd/>
            </a:ln>
          </p:spPr>
          <p:txBody>
            <a:bodyPr/>
            <a:lstStyle/>
            <a:p>
              <a:endParaRPr lang="nl-NL"/>
            </a:p>
          </p:txBody>
        </p:sp>
        <p:sp>
          <p:nvSpPr>
            <p:cNvPr id="2103537" name="Oval 241"/>
            <p:cNvSpPr>
              <a:spLocks noChangeArrowheads="1"/>
            </p:cNvSpPr>
            <p:nvPr/>
          </p:nvSpPr>
          <p:spPr bwMode="auto">
            <a:xfrm>
              <a:off x="4493" y="3045"/>
              <a:ext cx="34" cy="39"/>
            </a:xfrm>
            <a:prstGeom prst="ellipse">
              <a:avLst/>
            </a:prstGeom>
            <a:solidFill>
              <a:srgbClr val="008000"/>
            </a:solidFill>
            <a:ln w="6350">
              <a:solidFill>
                <a:schemeClr val="tx1"/>
              </a:solidFill>
              <a:round/>
              <a:headEnd/>
              <a:tailEnd/>
            </a:ln>
          </p:spPr>
          <p:txBody>
            <a:bodyPr/>
            <a:lstStyle/>
            <a:p>
              <a:endParaRPr lang="nl-NL"/>
            </a:p>
          </p:txBody>
        </p:sp>
        <p:sp>
          <p:nvSpPr>
            <p:cNvPr id="2103538" name="Oval 242"/>
            <p:cNvSpPr>
              <a:spLocks noChangeArrowheads="1"/>
            </p:cNvSpPr>
            <p:nvPr/>
          </p:nvSpPr>
          <p:spPr bwMode="auto">
            <a:xfrm>
              <a:off x="4583" y="3030"/>
              <a:ext cx="34" cy="39"/>
            </a:xfrm>
            <a:prstGeom prst="ellipse">
              <a:avLst/>
            </a:prstGeom>
            <a:solidFill>
              <a:srgbClr val="008000"/>
            </a:solidFill>
            <a:ln w="6350">
              <a:solidFill>
                <a:schemeClr val="tx1"/>
              </a:solidFill>
              <a:round/>
              <a:headEnd/>
              <a:tailEnd/>
            </a:ln>
          </p:spPr>
          <p:txBody>
            <a:bodyPr/>
            <a:lstStyle/>
            <a:p>
              <a:endParaRPr lang="nl-NL"/>
            </a:p>
          </p:txBody>
        </p:sp>
        <p:sp>
          <p:nvSpPr>
            <p:cNvPr id="2103539" name="Oval 243"/>
            <p:cNvSpPr>
              <a:spLocks noChangeArrowheads="1"/>
            </p:cNvSpPr>
            <p:nvPr/>
          </p:nvSpPr>
          <p:spPr bwMode="auto">
            <a:xfrm>
              <a:off x="4673" y="3060"/>
              <a:ext cx="34" cy="39"/>
            </a:xfrm>
            <a:prstGeom prst="ellipse">
              <a:avLst/>
            </a:prstGeom>
            <a:solidFill>
              <a:srgbClr val="008000"/>
            </a:solidFill>
            <a:ln w="6350">
              <a:solidFill>
                <a:schemeClr val="tx1"/>
              </a:solidFill>
              <a:round/>
              <a:headEnd/>
              <a:tailEnd/>
            </a:ln>
          </p:spPr>
          <p:txBody>
            <a:bodyPr/>
            <a:lstStyle/>
            <a:p>
              <a:endParaRPr lang="nl-NL"/>
            </a:p>
          </p:txBody>
        </p:sp>
        <p:sp>
          <p:nvSpPr>
            <p:cNvPr id="2103540" name="Oval 244"/>
            <p:cNvSpPr>
              <a:spLocks noChangeArrowheads="1"/>
            </p:cNvSpPr>
            <p:nvPr/>
          </p:nvSpPr>
          <p:spPr bwMode="auto">
            <a:xfrm>
              <a:off x="4763" y="2994"/>
              <a:ext cx="34" cy="40"/>
            </a:xfrm>
            <a:prstGeom prst="ellipse">
              <a:avLst/>
            </a:prstGeom>
            <a:solidFill>
              <a:srgbClr val="008000"/>
            </a:solidFill>
            <a:ln w="6350">
              <a:solidFill>
                <a:schemeClr val="tx1"/>
              </a:solidFill>
              <a:round/>
              <a:headEnd/>
              <a:tailEnd/>
            </a:ln>
          </p:spPr>
          <p:txBody>
            <a:bodyPr/>
            <a:lstStyle/>
            <a:p>
              <a:endParaRPr lang="nl-NL"/>
            </a:p>
          </p:txBody>
        </p:sp>
        <p:sp>
          <p:nvSpPr>
            <p:cNvPr id="2103541" name="Oval 245"/>
            <p:cNvSpPr>
              <a:spLocks noChangeArrowheads="1"/>
            </p:cNvSpPr>
            <p:nvPr/>
          </p:nvSpPr>
          <p:spPr bwMode="auto">
            <a:xfrm>
              <a:off x="4853" y="3066"/>
              <a:ext cx="34" cy="39"/>
            </a:xfrm>
            <a:prstGeom prst="ellipse">
              <a:avLst/>
            </a:prstGeom>
            <a:solidFill>
              <a:srgbClr val="008000"/>
            </a:solidFill>
            <a:ln w="6350">
              <a:solidFill>
                <a:schemeClr val="tx1"/>
              </a:solidFill>
              <a:round/>
              <a:headEnd/>
              <a:tailEnd/>
            </a:ln>
          </p:spPr>
          <p:txBody>
            <a:bodyPr/>
            <a:lstStyle/>
            <a:p>
              <a:endParaRPr lang="nl-NL"/>
            </a:p>
          </p:txBody>
        </p:sp>
        <p:sp>
          <p:nvSpPr>
            <p:cNvPr id="2103542" name="Oval 246"/>
            <p:cNvSpPr>
              <a:spLocks noChangeArrowheads="1"/>
            </p:cNvSpPr>
            <p:nvPr/>
          </p:nvSpPr>
          <p:spPr bwMode="auto">
            <a:xfrm>
              <a:off x="4943" y="3027"/>
              <a:ext cx="34" cy="39"/>
            </a:xfrm>
            <a:prstGeom prst="ellipse">
              <a:avLst/>
            </a:prstGeom>
            <a:solidFill>
              <a:srgbClr val="008000"/>
            </a:solidFill>
            <a:ln w="6350">
              <a:solidFill>
                <a:schemeClr val="tx1"/>
              </a:solidFill>
              <a:round/>
              <a:headEnd/>
              <a:tailEnd/>
            </a:ln>
          </p:spPr>
          <p:txBody>
            <a:bodyPr/>
            <a:lstStyle/>
            <a:p>
              <a:endParaRPr lang="nl-NL"/>
            </a:p>
          </p:txBody>
        </p:sp>
        <p:sp>
          <p:nvSpPr>
            <p:cNvPr id="2103543" name="Oval 247"/>
            <p:cNvSpPr>
              <a:spLocks noChangeArrowheads="1"/>
            </p:cNvSpPr>
            <p:nvPr/>
          </p:nvSpPr>
          <p:spPr bwMode="auto">
            <a:xfrm>
              <a:off x="5032" y="3104"/>
              <a:ext cx="35" cy="40"/>
            </a:xfrm>
            <a:prstGeom prst="ellipse">
              <a:avLst/>
            </a:prstGeom>
            <a:solidFill>
              <a:schemeClr val="tx2"/>
            </a:solidFill>
            <a:ln w="6350">
              <a:solidFill>
                <a:schemeClr val="tx2"/>
              </a:solidFill>
              <a:round/>
              <a:headEnd/>
              <a:tailEnd/>
            </a:ln>
          </p:spPr>
          <p:txBody>
            <a:bodyPr/>
            <a:lstStyle/>
            <a:p>
              <a:endParaRPr lang="nl-NL"/>
            </a:p>
          </p:txBody>
        </p:sp>
        <p:sp>
          <p:nvSpPr>
            <p:cNvPr id="2103544" name="Oval 248"/>
            <p:cNvSpPr>
              <a:spLocks noChangeArrowheads="1"/>
            </p:cNvSpPr>
            <p:nvPr/>
          </p:nvSpPr>
          <p:spPr bwMode="auto">
            <a:xfrm>
              <a:off x="5122" y="3057"/>
              <a:ext cx="35" cy="39"/>
            </a:xfrm>
            <a:prstGeom prst="ellipse">
              <a:avLst/>
            </a:prstGeom>
            <a:solidFill>
              <a:srgbClr val="008000"/>
            </a:solidFill>
            <a:ln w="6350">
              <a:solidFill>
                <a:schemeClr val="tx1"/>
              </a:solidFill>
              <a:round/>
              <a:headEnd/>
              <a:tailEnd/>
            </a:ln>
          </p:spPr>
          <p:txBody>
            <a:bodyPr/>
            <a:lstStyle/>
            <a:p>
              <a:endParaRPr lang="nl-NL"/>
            </a:p>
          </p:txBody>
        </p:sp>
        <p:sp>
          <p:nvSpPr>
            <p:cNvPr id="2103545" name="Oval 249"/>
            <p:cNvSpPr>
              <a:spLocks noChangeArrowheads="1"/>
            </p:cNvSpPr>
            <p:nvPr/>
          </p:nvSpPr>
          <p:spPr bwMode="auto">
            <a:xfrm>
              <a:off x="5212" y="3093"/>
              <a:ext cx="34" cy="39"/>
            </a:xfrm>
            <a:prstGeom prst="ellipse">
              <a:avLst/>
            </a:prstGeom>
            <a:solidFill>
              <a:srgbClr val="008000"/>
            </a:solidFill>
            <a:ln w="6350">
              <a:solidFill>
                <a:schemeClr val="tx1"/>
              </a:solidFill>
              <a:round/>
              <a:headEnd/>
              <a:tailEnd/>
            </a:ln>
          </p:spPr>
          <p:txBody>
            <a:bodyPr/>
            <a:lstStyle/>
            <a:p>
              <a:endParaRPr lang="nl-NL"/>
            </a:p>
          </p:txBody>
        </p:sp>
        <p:sp>
          <p:nvSpPr>
            <p:cNvPr id="2103546" name="Oval 250"/>
            <p:cNvSpPr>
              <a:spLocks noChangeArrowheads="1"/>
            </p:cNvSpPr>
            <p:nvPr/>
          </p:nvSpPr>
          <p:spPr bwMode="auto">
            <a:xfrm>
              <a:off x="5302" y="3054"/>
              <a:ext cx="34" cy="39"/>
            </a:xfrm>
            <a:prstGeom prst="ellipse">
              <a:avLst/>
            </a:prstGeom>
            <a:solidFill>
              <a:srgbClr val="008000"/>
            </a:solidFill>
            <a:ln w="6350">
              <a:solidFill>
                <a:schemeClr val="tx1"/>
              </a:solidFill>
              <a:round/>
              <a:headEnd/>
              <a:tailEnd/>
            </a:ln>
          </p:spPr>
          <p:txBody>
            <a:bodyPr/>
            <a:lstStyle/>
            <a:p>
              <a:endParaRPr lang="nl-NL"/>
            </a:p>
          </p:txBody>
        </p:sp>
        <p:sp>
          <p:nvSpPr>
            <p:cNvPr id="2103547" name="Oval 251"/>
            <p:cNvSpPr>
              <a:spLocks noChangeArrowheads="1"/>
            </p:cNvSpPr>
            <p:nvPr/>
          </p:nvSpPr>
          <p:spPr bwMode="auto">
            <a:xfrm>
              <a:off x="5392" y="3072"/>
              <a:ext cx="34" cy="39"/>
            </a:xfrm>
            <a:prstGeom prst="ellipse">
              <a:avLst/>
            </a:prstGeom>
            <a:solidFill>
              <a:srgbClr val="008000"/>
            </a:solidFill>
            <a:ln w="6350">
              <a:solidFill>
                <a:schemeClr val="tx1"/>
              </a:solidFill>
              <a:round/>
              <a:headEnd/>
              <a:tailEnd/>
            </a:ln>
          </p:spPr>
          <p:txBody>
            <a:bodyPr/>
            <a:lstStyle/>
            <a:p>
              <a:endParaRPr lang="nl-NL"/>
            </a:p>
          </p:txBody>
        </p:sp>
        <p:sp>
          <p:nvSpPr>
            <p:cNvPr id="2103548" name="Freeform 252"/>
            <p:cNvSpPr>
              <a:spLocks/>
            </p:cNvSpPr>
            <p:nvPr/>
          </p:nvSpPr>
          <p:spPr bwMode="auto">
            <a:xfrm>
              <a:off x="3322" y="1589"/>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0">
              <a:solidFill>
                <a:schemeClr val="accent2"/>
              </a:solidFill>
              <a:prstDash val="solid"/>
              <a:round/>
              <a:headEnd/>
              <a:tailEnd/>
            </a:ln>
          </p:spPr>
          <p:txBody>
            <a:bodyPr/>
            <a:lstStyle/>
            <a:p>
              <a:endParaRPr lang="nl-NL"/>
            </a:p>
          </p:txBody>
        </p:sp>
        <p:sp>
          <p:nvSpPr>
            <p:cNvPr id="2103549" name="Freeform 253"/>
            <p:cNvSpPr>
              <a:spLocks/>
            </p:cNvSpPr>
            <p:nvPr/>
          </p:nvSpPr>
          <p:spPr bwMode="auto">
            <a:xfrm>
              <a:off x="3412" y="2129"/>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0" name="Freeform 254"/>
            <p:cNvSpPr>
              <a:spLocks/>
            </p:cNvSpPr>
            <p:nvPr/>
          </p:nvSpPr>
          <p:spPr bwMode="auto">
            <a:xfrm>
              <a:off x="3502" y="2161"/>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1" name="Freeform 255"/>
            <p:cNvSpPr>
              <a:spLocks/>
            </p:cNvSpPr>
            <p:nvPr/>
          </p:nvSpPr>
          <p:spPr bwMode="auto">
            <a:xfrm>
              <a:off x="3592" y="2271"/>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2" name="Freeform 256"/>
            <p:cNvSpPr>
              <a:spLocks/>
            </p:cNvSpPr>
            <p:nvPr/>
          </p:nvSpPr>
          <p:spPr bwMode="auto">
            <a:xfrm>
              <a:off x="3682" y="1692"/>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6350">
              <a:solidFill>
                <a:schemeClr val="accent2"/>
              </a:solidFill>
              <a:prstDash val="solid"/>
              <a:round/>
              <a:headEnd/>
              <a:tailEnd/>
            </a:ln>
          </p:spPr>
          <p:txBody>
            <a:bodyPr/>
            <a:lstStyle/>
            <a:p>
              <a:endParaRPr lang="nl-NL"/>
            </a:p>
          </p:txBody>
        </p:sp>
        <p:sp>
          <p:nvSpPr>
            <p:cNvPr id="2103553" name="Freeform 257"/>
            <p:cNvSpPr>
              <a:spLocks/>
            </p:cNvSpPr>
            <p:nvPr/>
          </p:nvSpPr>
          <p:spPr bwMode="auto">
            <a:xfrm>
              <a:off x="3772" y="2360"/>
              <a:ext cx="38"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4" name="Freeform 258"/>
            <p:cNvSpPr>
              <a:spLocks/>
            </p:cNvSpPr>
            <p:nvPr/>
          </p:nvSpPr>
          <p:spPr bwMode="auto">
            <a:xfrm>
              <a:off x="3862" y="2298"/>
              <a:ext cx="38"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5" name="Freeform 259"/>
            <p:cNvSpPr>
              <a:spLocks/>
            </p:cNvSpPr>
            <p:nvPr/>
          </p:nvSpPr>
          <p:spPr bwMode="auto">
            <a:xfrm>
              <a:off x="3952" y="2384"/>
              <a:ext cx="38" cy="38"/>
            </a:xfrm>
            <a:custGeom>
              <a:avLst/>
              <a:gdLst/>
              <a:ahLst/>
              <a:cxnLst>
                <a:cxn ang="0">
                  <a:pos x="58" y="0"/>
                </a:cxn>
                <a:cxn ang="0">
                  <a:pos x="115" y="77"/>
                </a:cxn>
                <a:cxn ang="0">
                  <a:pos x="0" y="77"/>
                </a:cxn>
                <a:cxn ang="0">
                  <a:pos x="58" y="0"/>
                </a:cxn>
              </a:cxnLst>
              <a:rect l="0" t="0" r="r" b="b"/>
              <a:pathLst>
                <a:path w="115" h="77">
                  <a:moveTo>
                    <a:pt x="58" y="0"/>
                  </a:moveTo>
                  <a:lnTo>
                    <a:pt x="115"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6" name="Freeform 260"/>
            <p:cNvSpPr>
              <a:spLocks/>
            </p:cNvSpPr>
            <p:nvPr/>
          </p:nvSpPr>
          <p:spPr bwMode="auto">
            <a:xfrm>
              <a:off x="4041" y="2428"/>
              <a:ext cx="39" cy="39"/>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7" name="Freeform 261"/>
            <p:cNvSpPr>
              <a:spLocks/>
            </p:cNvSpPr>
            <p:nvPr/>
          </p:nvSpPr>
          <p:spPr bwMode="auto">
            <a:xfrm>
              <a:off x="4131" y="2396"/>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8" name="Freeform 262"/>
            <p:cNvSpPr>
              <a:spLocks/>
            </p:cNvSpPr>
            <p:nvPr/>
          </p:nvSpPr>
          <p:spPr bwMode="auto">
            <a:xfrm>
              <a:off x="4221" y="2505"/>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59" name="Freeform 263"/>
            <p:cNvSpPr>
              <a:spLocks/>
            </p:cNvSpPr>
            <p:nvPr/>
          </p:nvSpPr>
          <p:spPr bwMode="auto">
            <a:xfrm>
              <a:off x="4311" y="2592"/>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0" name="Freeform 264"/>
            <p:cNvSpPr>
              <a:spLocks/>
            </p:cNvSpPr>
            <p:nvPr/>
          </p:nvSpPr>
          <p:spPr bwMode="auto">
            <a:xfrm>
              <a:off x="4401" y="2505"/>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1" name="Freeform 265"/>
            <p:cNvSpPr>
              <a:spLocks/>
            </p:cNvSpPr>
            <p:nvPr/>
          </p:nvSpPr>
          <p:spPr bwMode="auto">
            <a:xfrm>
              <a:off x="4491" y="2493"/>
              <a:ext cx="38" cy="39"/>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2" name="Freeform 266"/>
            <p:cNvSpPr>
              <a:spLocks/>
            </p:cNvSpPr>
            <p:nvPr/>
          </p:nvSpPr>
          <p:spPr bwMode="auto">
            <a:xfrm>
              <a:off x="4581" y="2517"/>
              <a:ext cx="38" cy="39"/>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3" name="Freeform 267"/>
            <p:cNvSpPr>
              <a:spLocks/>
            </p:cNvSpPr>
            <p:nvPr/>
          </p:nvSpPr>
          <p:spPr bwMode="auto">
            <a:xfrm>
              <a:off x="4670" y="2574"/>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4" name="Freeform 268"/>
            <p:cNvSpPr>
              <a:spLocks/>
            </p:cNvSpPr>
            <p:nvPr/>
          </p:nvSpPr>
          <p:spPr bwMode="auto">
            <a:xfrm>
              <a:off x="4760" y="2526"/>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5" name="Freeform 269"/>
            <p:cNvSpPr>
              <a:spLocks/>
            </p:cNvSpPr>
            <p:nvPr/>
          </p:nvSpPr>
          <p:spPr bwMode="auto">
            <a:xfrm>
              <a:off x="4850" y="2544"/>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6" name="Freeform 270"/>
            <p:cNvSpPr>
              <a:spLocks/>
            </p:cNvSpPr>
            <p:nvPr/>
          </p:nvSpPr>
          <p:spPr bwMode="auto">
            <a:xfrm>
              <a:off x="4940" y="2408"/>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7" name="Freeform 271"/>
            <p:cNvSpPr>
              <a:spLocks/>
            </p:cNvSpPr>
            <p:nvPr/>
          </p:nvSpPr>
          <p:spPr bwMode="auto">
            <a:xfrm>
              <a:off x="5030" y="2508"/>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8" name="Freeform 272"/>
            <p:cNvSpPr>
              <a:spLocks/>
            </p:cNvSpPr>
            <p:nvPr/>
          </p:nvSpPr>
          <p:spPr bwMode="auto">
            <a:xfrm>
              <a:off x="5120" y="2529"/>
              <a:ext cx="39"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69" name="Freeform 273"/>
            <p:cNvSpPr>
              <a:spLocks/>
            </p:cNvSpPr>
            <p:nvPr/>
          </p:nvSpPr>
          <p:spPr bwMode="auto">
            <a:xfrm>
              <a:off x="5210" y="2541"/>
              <a:ext cx="38"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70" name="Freeform 274"/>
            <p:cNvSpPr>
              <a:spLocks/>
            </p:cNvSpPr>
            <p:nvPr/>
          </p:nvSpPr>
          <p:spPr bwMode="auto">
            <a:xfrm>
              <a:off x="5300" y="2523"/>
              <a:ext cx="38" cy="38"/>
            </a:xfrm>
            <a:custGeom>
              <a:avLst/>
              <a:gdLst/>
              <a:ahLst/>
              <a:cxnLst>
                <a:cxn ang="0">
                  <a:pos x="58" y="0"/>
                </a:cxn>
                <a:cxn ang="0">
                  <a:pos x="116" y="76"/>
                </a:cxn>
                <a:cxn ang="0">
                  <a:pos x="0" y="76"/>
                </a:cxn>
                <a:cxn ang="0">
                  <a:pos x="58" y="0"/>
                </a:cxn>
              </a:cxnLst>
              <a:rect l="0" t="0" r="r" b="b"/>
              <a:pathLst>
                <a:path w="116" h="76">
                  <a:moveTo>
                    <a:pt x="58" y="0"/>
                  </a:moveTo>
                  <a:lnTo>
                    <a:pt x="116" y="76"/>
                  </a:lnTo>
                  <a:lnTo>
                    <a:pt x="0" y="76"/>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71" name="Freeform 275"/>
            <p:cNvSpPr>
              <a:spLocks/>
            </p:cNvSpPr>
            <p:nvPr/>
          </p:nvSpPr>
          <p:spPr bwMode="auto">
            <a:xfrm>
              <a:off x="5389" y="2449"/>
              <a:ext cx="39" cy="38"/>
            </a:xfrm>
            <a:custGeom>
              <a:avLst/>
              <a:gdLst/>
              <a:ahLst/>
              <a:cxnLst>
                <a:cxn ang="0">
                  <a:pos x="58" y="0"/>
                </a:cxn>
                <a:cxn ang="0">
                  <a:pos x="116" y="77"/>
                </a:cxn>
                <a:cxn ang="0">
                  <a:pos x="0" y="77"/>
                </a:cxn>
                <a:cxn ang="0">
                  <a:pos x="58" y="0"/>
                </a:cxn>
              </a:cxnLst>
              <a:rect l="0" t="0" r="r" b="b"/>
              <a:pathLst>
                <a:path w="116" h="77">
                  <a:moveTo>
                    <a:pt x="58" y="0"/>
                  </a:moveTo>
                  <a:lnTo>
                    <a:pt x="116" y="77"/>
                  </a:lnTo>
                  <a:lnTo>
                    <a:pt x="0" y="77"/>
                  </a:lnTo>
                  <a:lnTo>
                    <a:pt x="58" y="0"/>
                  </a:lnTo>
                  <a:close/>
                </a:path>
              </a:pathLst>
            </a:custGeom>
            <a:solidFill>
              <a:schemeClr val="accent2"/>
            </a:solidFill>
            <a:ln w="1588">
              <a:solidFill>
                <a:schemeClr val="accent2"/>
              </a:solidFill>
              <a:prstDash val="solid"/>
              <a:round/>
              <a:headEnd/>
              <a:tailEnd/>
            </a:ln>
          </p:spPr>
          <p:txBody>
            <a:bodyPr/>
            <a:lstStyle/>
            <a:p>
              <a:endParaRPr lang="nl-NL"/>
            </a:p>
          </p:txBody>
        </p:sp>
        <p:sp>
          <p:nvSpPr>
            <p:cNvPr id="2103572" name="Oval 276"/>
            <p:cNvSpPr>
              <a:spLocks noChangeArrowheads="1"/>
            </p:cNvSpPr>
            <p:nvPr/>
          </p:nvSpPr>
          <p:spPr bwMode="auto">
            <a:xfrm>
              <a:off x="3325" y="3075"/>
              <a:ext cx="34" cy="39"/>
            </a:xfrm>
            <a:prstGeom prst="ellipse">
              <a:avLst/>
            </a:prstGeom>
            <a:noFill/>
            <a:ln w="12700">
              <a:solidFill>
                <a:schemeClr val="tx2"/>
              </a:solidFill>
              <a:round/>
              <a:headEnd/>
              <a:tailEnd/>
            </a:ln>
          </p:spPr>
          <p:txBody>
            <a:bodyPr/>
            <a:lstStyle/>
            <a:p>
              <a:endParaRPr lang="nl-NL"/>
            </a:p>
          </p:txBody>
        </p:sp>
        <p:sp>
          <p:nvSpPr>
            <p:cNvPr id="2103573" name="Oval 277"/>
            <p:cNvSpPr>
              <a:spLocks noChangeArrowheads="1"/>
            </p:cNvSpPr>
            <p:nvPr/>
          </p:nvSpPr>
          <p:spPr bwMode="auto">
            <a:xfrm>
              <a:off x="3415" y="3078"/>
              <a:ext cx="34" cy="39"/>
            </a:xfrm>
            <a:prstGeom prst="ellipse">
              <a:avLst/>
            </a:prstGeom>
            <a:noFill/>
            <a:ln w="12700">
              <a:solidFill>
                <a:schemeClr val="tx2"/>
              </a:solidFill>
              <a:round/>
              <a:headEnd/>
              <a:tailEnd/>
            </a:ln>
          </p:spPr>
          <p:txBody>
            <a:bodyPr/>
            <a:lstStyle/>
            <a:p>
              <a:endParaRPr lang="nl-NL"/>
            </a:p>
          </p:txBody>
        </p:sp>
        <p:sp>
          <p:nvSpPr>
            <p:cNvPr id="2103574" name="Oval 278"/>
            <p:cNvSpPr>
              <a:spLocks noChangeArrowheads="1"/>
            </p:cNvSpPr>
            <p:nvPr/>
          </p:nvSpPr>
          <p:spPr bwMode="auto">
            <a:xfrm>
              <a:off x="3505" y="3087"/>
              <a:ext cx="34" cy="39"/>
            </a:xfrm>
            <a:prstGeom prst="ellipse">
              <a:avLst/>
            </a:prstGeom>
            <a:noFill/>
            <a:ln w="12700">
              <a:solidFill>
                <a:schemeClr val="tx2"/>
              </a:solidFill>
              <a:round/>
              <a:headEnd/>
              <a:tailEnd/>
            </a:ln>
          </p:spPr>
          <p:txBody>
            <a:bodyPr/>
            <a:lstStyle/>
            <a:p>
              <a:endParaRPr lang="nl-NL"/>
            </a:p>
          </p:txBody>
        </p:sp>
        <p:sp>
          <p:nvSpPr>
            <p:cNvPr id="2103575" name="Oval 279"/>
            <p:cNvSpPr>
              <a:spLocks noChangeArrowheads="1"/>
            </p:cNvSpPr>
            <p:nvPr/>
          </p:nvSpPr>
          <p:spPr bwMode="auto">
            <a:xfrm>
              <a:off x="3594" y="3087"/>
              <a:ext cx="35" cy="39"/>
            </a:xfrm>
            <a:prstGeom prst="ellipse">
              <a:avLst/>
            </a:prstGeom>
            <a:noFill/>
            <a:ln w="12700">
              <a:solidFill>
                <a:schemeClr val="tx2"/>
              </a:solidFill>
              <a:round/>
              <a:headEnd/>
              <a:tailEnd/>
            </a:ln>
          </p:spPr>
          <p:txBody>
            <a:bodyPr/>
            <a:lstStyle/>
            <a:p>
              <a:endParaRPr lang="nl-NL"/>
            </a:p>
          </p:txBody>
        </p:sp>
        <p:sp>
          <p:nvSpPr>
            <p:cNvPr id="2103576" name="Oval 280"/>
            <p:cNvSpPr>
              <a:spLocks noChangeArrowheads="1"/>
            </p:cNvSpPr>
            <p:nvPr/>
          </p:nvSpPr>
          <p:spPr bwMode="auto">
            <a:xfrm>
              <a:off x="3684" y="3048"/>
              <a:ext cx="35" cy="39"/>
            </a:xfrm>
            <a:prstGeom prst="ellipse">
              <a:avLst/>
            </a:prstGeom>
            <a:noFill/>
            <a:ln w="12700">
              <a:solidFill>
                <a:schemeClr val="tx2"/>
              </a:solidFill>
              <a:round/>
              <a:headEnd/>
              <a:tailEnd/>
            </a:ln>
          </p:spPr>
          <p:txBody>
            <a:bodyPr/>
            <a:lstStyle/>
            <a:p>
              <a:endParaRPr lang="nl-NL"/>
            </a:p>
          </p:txBody>
        </p:sp>
        <p:sp>
          <p:nvSpPr>
            <p:cNvPr id="2103577" name="Oval 281"/>
            <p:cNvSpPr>
              <a:spLocks noChangeArrowheads="1"/>
            </p:cNvSpPr>
            <p:nvPr/>
          </p:nvSpPr>
          <p:spPr bwMode="auto">
            <a:xfrm>
              <a:off x="3774" y="3080"/>
              <a:ext cx="34" cy="40"/>
            </a:xfrm>
            <a:prstGeom prst="ellipse">
              <a:avLst/>
            </a:prstGeom>
            <a:noFill/>
            <a:ln w="12700">
              <a:solidFill>
                <a:schemeClr val="tx2"/>
              </a:solidFill>
              <a:round/>
              <a:headEnd/>
              <a:tailEnd/>
            </a:ln>
          </p:spPr>
          <p:txBody>
            <a:bodyPr/>
            <a:lstStyle/>
            <a:p>
              <a:endParaRPr lang="nl-NL"/>
            </a:p>
          </p:txBody>
        </p:sp>
        <p:sp>
          <p:nvSpPr>
            <p:cNvPr id="2103578" name="Oval 282"/>
            <p:cNvSpPr>
              <a:spLocks noChangeArrowheads="1"/>
            </p:cNvSpPr>
            <p:nvPr/>
          </p:nvSpPr>
          <p:spPr bwMode="auto">
            <a:xfrm>
              <a:off x="3864" y="3137"/>
              <a:ext cx="34" cy="39"/>
            </a:xfrm>
            <a:prstGeom prst="ellipse">
              <a:avLst/>
            </a:prstGeom>
            <a:noFill/>
            <a:ln w="12700">
              <a:solidFill>
                <a:schemeClr val="tx2"/>
              </a:solidFill>
              <a:round/>
              <a:headEnd/>
              <a:tailEnd/>
            </a:ln>
          </p:spPr>
          <p:txBody>
            <a:bodyPr/>
            <a:lstStyle/>
            <a:p>
              <a:endParaRPr lang="nl-NL"/>
            </a:p>
          </p:txBody>
        </p:sp>
        <p:sp>
          <p:nvSpPr>
            <p:cNvPr id="2103579" name="Oval 283"/>
            <p:cNvSpPr>
              <a:spLocks noChangeArrowheads="1"/>
            </p:cNvSpPr>
            <p:nvPr/>
          </p:nvSpPr>
          <p:spPr bwMode="auto">
            <a:xfrm>
              <a:off x="3954" y="3116"/>
              <a:ext cx="34" cy="39"/>
            </a:xfrm>
            <a:prstGeom prst="ellipse">
              <a:avLst/>
            </a:prstGeom>
            <a:noFill/>
            <a:ln w="12700">
              <a:solidFill>
                <a:schemeClr val="tx2"/>
              </a:solidFill>
              <a:round/>
              <a:headEnd/>
              <a:tailEnd/>
            </a:ln>
          </p:spPr>
          <p:txBody>
            <a:bodyPr/>
            <a:lstStyle/>
            <a:p>
              <a:endParaRPr lang="nl-NL"/>
            </a:p>
          </p:txBody>
        </p:sp>
        <p:sp>
          <p:nvSpPr>
            <p:cNvPr id="2103580" name="Oval 284"/>
            <p:cNvSpPr>
              <a:spLocks noChangeArrowheads="1"/>
            </p:cNvSpPr>
            <p:nvPr/>
          </p:nvSpPr>
          <p:spPr bwMode="auto">
            <a:xfrm>
              <a:off x="4044" y="3009"/>
              <a:ext cx="34" cy="39"/>
            </a:xfrm>
            <a:prstGeom prst="ellipse">
              <a:avLst/>
            </a:prstGeom>
            <a:noFill/>
            <a:ln w="12700">
              <a:solidFill>
                <a:schemeClr val="tx2"/>
              </a:solidFill>
              <a:round/>
              <a:headEnd/>
              <a:tailEnd/>
            </a:ln>
          </p:spPr>
          <p:txBody>
            <a:bodyPr/>
            <a:lstStyle/>
            <a:p>
              <a:endParaRPr lang="nl-NL"/>
            </a:p>
          </p:txBody>
        </p:sp>
        <p:sp>
          <p:nvSpPr>
            <p:cNvPr id="2103581" name="Oval 285"/>
            <p:cNvSpPr>
              <a:spLocks noChangeArrowheads="1"/>
            </p:cNvSpPr>
            <p:nvPr/>
          </p:nvSpPr>
          <p:spPr bwMode="auto">
            <a:xfrm>
              <a:off x="4134" y="3078"/>
              <a:ext cx="34" cy="39"/>
            </a:xfrm>
            <a:prstGeom prst="ellipse">
              <a:avLst/>
            </a:prstGeom>
            <a:noFill/>
            <a:ln w="12700">
              <a:solidFill>
                <a:schemeClr val="tx2"/>
              </a:solidFill>
              <a:round/>
              <a:headEnd/>
              <a:tailEnd/>
            </a:ln>
          </p:spPr>
          <p:txBody>
            <a:bodyPr/>
            <a:lstStyle/>
            <a:p>
              <a:endParaRPr lang="nl-NL"/>
            </a:p>
          </p:txBody>
        </p:sp>
        <p:sp>
          <p:nvSpPr>
            <p:cNvPr id="2103582" name="Oval 286"/>
            <p:cNvSpPr>
              <a:spLocks noChangeArrowheads="1"/>
            </p:cNvSpPr>
            <p:nvPr/>
          </p:nvSpPr>
          <p:spPr bwMode="auto">
            <a:xfrm>
              <a:off x="4224" y="3137"/>
              <a:ext cx="34" cy="39"/>
            </a:xfrm>
            <a:prstGeom prst="ellipse">
              <a:avLst/>
            </a:prstGeom>
            <a:noFill/>
            <a:ln w="12700">
              <a:solidFill>
                <a:schemeClr val="tx2"/>
              </a:solidFill>
              <a:round/>
              <a:headEnd/>
              <a:tailEnd/>
            </a:ln>
          </p:spPr>
          <p:txBody>
            <a:bodyPr/>
            <a:lstStyle/>
            <a:p>
              <a:endParaRPr lang="nl-NL"/>
            </a:p>
          </p:txBody>
        </p:sp>
        <p:sp>
          <p:nvSpPr>
            <p:cNvPr id="2103583" name="Oval 287"/>
            <p:cNvSpPr>
              <a:spLocks noChangeArrowheads="1"/>
            </p:cNvSpPr>
            <p:nvPr/>
          </p:nvSpPr>
          <p:spPr bwMode="auto">
            <a:xfrm>
              <a:off x="4313" y="3125"/>
              <a:ext cx="35" cy="39"/>
            </a:xfrm>
            <a:prstGeom prst="ellipse">
              <a:avLst/>
            </a:prstGeom>
            <a:noFill/>
            <a:ln w="12700">
              <a:solidFill>
                <a:schemeClr val="tx2"/>
              </a:solidFill>
              <a:round/>
              <a:headEnd/>
              <a:tailEnd/>
            </a:ln>
          </p:spPr>
          <p:txBody>
            <a:bodyPr/>
            <a:lstStyle/>
            <a:p>
              <a:endParaRPr lang="nl-NL"/>
            </a:p>
          </p:txBody>
        </p:sp>
        <p:sp>
          <p:nvSpPr>
            <p:cNvPr id="2103584" name="Oval 288"/>
            <p:cNvSpPr>
              <a:spLocks noChangeArrowheads="1"/>
            </p:cNvSpPr>
            <p:nvPr/>
          </p:nvSpPr>
          <p:spPr bwMode="auto">
            <a:xfrm>
              <a:off x="4403" y="3172"/>
              <a:ext cx="35" cy="40"/>
            </a:xfrm>
            <a:prstGeom prst="ellipse">
              <a:avLst/>
            </a:prstGeom>
            <a:noFill/>
            <a:ln w="12700">
              <a:solidFill>
                <a:schemeClr val="tx2"/>
              </a:solidFill>
              <a:round/>
              <a:headEnd/>
              <a:tailEnd/>
            </a:ln>
          </p:spPr>
          <p:txBody>
            <a:bodyPr/>
            <a:lstStyle/>
            <a:p>
              <a:endParaRPr lang="nl-NL"/>
            </a:p>
          </p:txBody>
        </p:sp>
        <p:sp>
          <p:nvSpPr>
            <p:cNvPr id="2103585" name="Oval 289"/>
            <p:cNvSpPr>
              <a:spLocks noChangeArrowheads="1"/>
            </p:cNvSpPr>
            <p:nvPr/>
          </p:nvSpPr>
          <p:spPr bwMode="auto">
            <a:xfrm>
              <a:off x="4493" y="3182"/>
              <a:ext cx="34" cy="39"/>
            </a:xfrm>
            <a:prstGeom prst="ellipse">
              <a:avLst/>
            </a:prstGeom>
            <a:noFill/>
            <a:ln w="12700">
              <a:solidFill>
                <a:schemeClr val="tx2"/>
              </a:solidFill>
              <a:round/>
              <a:headEnd/>
              <a:tailEnd/>
            </a:ln>
          </p:spPr>
          <p:txBody>
            <a:bodyPr/>
            <a:lstStyle/>
            <a:p>
              <a:endParaRPr lang="nl-NL"/>
            </a:p>
          </p:txBody>
        </p:sp>
        <p:sp>
          <p:nvSpPr>
            <p:cNvPr id="2103586" name="Oval 290"/>
            <p:cNvSpPr>
              <a:spLocks noChangeArrowheads="1"/>
            </p:cNvSpPr>
            <p:nvPr/>
          </p:nvSpPr>
          <p:spPr bwMode="auto">
            <a:xfrm>
              <a:off x="4583" y="3146"/>
              <a:ext cx="34" cy="39"/>
            </a:xfrm>
            <a:prstGeom prst="ellipse">
              <a:avLst/>
            </a:prstGeom>
            <a:noFill/>
            <a:ln w="12700">
              <a:solidFill>
                <a:schemeClr val="tx2"/>
              </a:solidFill>
              <a:round/>
              <a:headEnd/>
              <a:tailEnd/>
            </a:ln>
          </p:spPr>
          <p:txBody>
            <a:bodyPr/>
            <a:lstStyle/>
            <a:p>
              <a:endParaRPr lang="nl-NL"/>
            </a:p>
          </p:txBody>
        </p:sp>
        <p:sp>
          <p:nvSpPr>
            <p:cNvPr id="2103587" name="Oval 291"/>
            <p:cNvSpPr>
              <a:spLocks noChangeArrowheads="1"/>
            </p:cNvSpPr>
            <p:nvPr/>
          </p:nvSpPr>
          <p:spPr bwMode="auto">
            <a:xfrm>
              <a:off x="4673" y="3143"/>
              <a:ext cx="34" cy="39"/>
            </a:xfrm>
            <a:prstGeom prst="ellipse">
              <a:avLst/>
            </a:prstGeom>
            <a:noFill/>
            <a:ln w="12700">
              <a:solidFill>
                <a:schemeClr val="tx2"/>
              </a:solidFill>
              <a:round/>
              <a:headEnd/>
              <a:tailEnd/>
            </a:ln>
          </p:spPr>
          <p:txBody>
            <a:bodyPr/>
            <a:lstStyle/>
            <a:p>
              <a:endParaRPr lang="nl-NL"/>
            </a:p>
          </p:txBody>
        </p:sp>
        <p:sp>
          <p:nvSpPr>
            <p:cNvPr id="2103588" name="Oval 292"/>
            <p:cNvSpPr>
              <a:spLocks noChangeArrowheads="1"/>
            </p:cNvSpPr>
            <p:nvPr/>
          </p:nvSpPr>
          <p:spPr bwMode="auto">
            <a:xfrm>
              <a:off x="4763" y="3134"/>
              <a:ext cx="34" cy="39"/>
            </a:xfrm>
            <a:prstGeom prst="ellipse">
              <a:avLst/>
            </a:prstGeom>
            <a:noFill/>
            <a:ln w="12700">
              <a:solidFill>
                <a:schemeClr val="tx2"/>
              </a:solidFill>
              <a:round/>
              <a:headEnd/>
              <a:tailEnd/>
            </a:ln>
          </p:spPr>
          <p:txBody>
            <a:bodyPr/>
            <a:lstStyle/>
            <a:p>
              <a:endParaRPr lang="nl-NL"/>
            </a:p>
          </p:txBody>
        </p:sp>
        <p:sp>
          <p:nvSpPr>
            <p:cNvPr id="2103589" name="Oval 293"/>
            <p:cNvSpPr>
              <a:spLocks noChangeArrowheads="1"/>
            </p:cNvSpPr>
            <p:nvPr/>
          </p:nvSpPr>
          <p:spPr bwMode="auto">
            <a:xfrm>
              <a:off x="4853" y="3122"/>
              <a:ext cx="34" cy="39"/>
            </a:xfrm>
            <a:prstGeom prst="ellipse">
              <a:avLst/>
            </a:prstGeom>
            <a:noFill/>
            <a:ln w="12700">
              <a:solidFill>
                <a:schemeClr val="tx2"/>
              </a:solidFill>
              <a:round/>
              <a:headEnd/>
              <a:tailEnd/>
            </a:ln>
          </p:spPr>
          <p:txBody>
            <a:bodyPr/>
            <a:lstStyle/>
            <a:p>
              <a:endParaRPr lang="nl-NL"/>
            </a:p>
          </p:txBody>
        </p:sp>
        <p:sp>
          <p:nvSpPr>
            <p:cNvPr id="2103590" name="Oval 294"/>
            <p:cNvSpPr>
              <a:spLocks noChangeArrowheads="1"/>
            </p:cNvSpPr>
            <p:nvPr/>
          </p:nvSpPr>
          <p:spPr bwMode="auto">
            <a:xfrm>
              <a:off x="4943" y="3146"/>
              <a:ext cx="34" cy="39"/>
            </a:xfrm>
            <a:prstGeom prst="ellipse">
              <a:avLst/>
            </a:prstGeom>
            <a:noFill/>
            <a:ln w="12700">
              <a:solidFill>
                <a:schemeClr val="tx2"/>
              </a:solidFill>
              <a:round/>
              <a:headEnd/>
              <a:tailEnd/>
            </a:ln>
          </p:spPr>
          <p:txBody>
            <a:bodyPr/>
            <a:lstStyle/>
            <a:p>
              <a:endParaRPr lang="nl-NL"/>
            </a:p>
          </p:txBody>
        </p:sp>
        <p:sp>
          <p:nvSpPr>
            <p:cNvPr id="2103591" name="Oval 295"/>
            <p:cNvSpPr>
              <a:spLocks noChangeArrowheads="1"/>
            </p:cNvSpPr>
            <p:nvPr/>
          </p:nvSpPr>
          <p:spPr bwMode="auto">
            <a:xfrm>
              <a:off x="5032" y="3115"/>
              <a:ext cx="35" cy="40"/>
            </a:xfrm>
            <a:prstGeom prst="ellipse">
              <a:avLst/>
            </a:prstGeom>
            <a:noFill/>
            <a:ln w="12700">
              <a:solidFill>
                <a:schemeClr val="tx2"/>
              </a:solidFill>
              <a:round/>
              <a:headEnd/>
              <a:tailEnd/>
            </a:ln>
          </p:spPr>
          <p:txBody>
            <a:bodyPr/>
            <a:lstStyle/>
            <a:p>
              <a:endParaRPr lang="nl-NL"/>
            </a:p>
          </p:txBody>
        </p:sp>
        <p:sp>
          <p:nvSpPr>
            <p:cNvPr id="2103592" name="Oval 296"/>
            <p:cNvSpPr>
              <a:spLocks noChangeArrowheads="1"/>
            </p:cNvSpPr>
            <p:nvPr/>
          </p:nvSpPr>
          <p:spPr bwMode="auto">
            <a:xfrm>
              <a:off x="5122" y="3107"/>
              <a:ext cx="35" cy="40"/>
            </a:xfrm>
            <a:prstGeom prst="ellipse">
              <a:avLst/>
            </a:prstGeom>
            <a:noFill/>
            <a:ln w="12700">
              <a:solidFill>
                <a:schemeClr val="tx2"/>
              </a:solidFill>
              <a:round/>
              <a:headEnd/>
              <a:tailEnd/>
            </a:ln>
          </p:spPr>
          <p:txBody>
            <a:bodyPr/>
            <a:lstStyle/>
            <a:p>
              <a:endParaRPr lang="nl-NL"/>
            </a:p>
          </p:txBody>
        </p:sp>
        <p:sp>
          <p:nvSpPr>
            <p:cNvPr id="2103593" name="Oval 297"/>
            <p:cNvSpPr>
              <a:spLocks noChangeArrowheads="1"/>
            </p:cNvSpPr>
            <p:nvPr/>
          </p:nvSpPr>
          <p:spPr bwMode="auto">
            <a:xfrm>
              <a:off x="5212" y="3131"/>
              <a:ext cx="34" cy="40"/>
            </a:xfrm>
            <a:prstGeom prst="ellipse">
              <a:avLst/>
            </a:prstGeom>
            <a:noFill/>
            <a:ln w="12700">
              <a:solidFill>
                <a:schemeClr val="tx2"/>
              </a:solidFill>
              <a:round/>
              <a:headEnd/>
              <a:tailEnd/>
            </a:ln>
          </p:spPr>
          <p:txBody>
            <a:bodyPr/>
            <a:lstStyle/>
            <a:p>
              <a:endParaRPr lang="nl-NL"/>
            </a:p>
          </p:txBody>
        </p:sp>
        <p:sp>
          <p:nvSpPr>
            <p:cNvPr id="2103594" name="Oval 298"/>
            <p:cNvSpPr>
              <a:spLocks noChangeArrowheads="1"/>
            </p:cNvSpPr>
            <p:nvPr/>
          </p:nvSpPr>
          <p:spPr bwMode="auto">
            <a:xfrm>
              <a:off x="5302" y="3093"/>
              <a:ext cx="34" cy="39"/>
            </a:xfrm>
            <a:prstGeom prst="ellipse">
              <a:avLst/>
            </a:prstGeom>
            <a:noFill/>
            <a:ln w="12700">
              <a:solidFill>
                <a:schemeClr val="tx2"/>
              </a:solidFill>
              <a:round/>
              <a:headEnd/>
              <a:tailEnd/>
            </a:ln>
          </p:spPr>
          <p:txBody>
            <a:bodyPr/>
            <a:lstStyle/>
            <a:p>
              <a:endParaRPr lang="nl-NL"/>
            </a:p>
          </p:txBody>
        </p:sp>
        <p:sp>
          <p:nvSpPr>
            <p:cNvPr id="2103595" name="Oval 299"/>
            <p:cNvSpPr>
              <a:spLocks noChangeArrowheads="1"/>
            </p:cNvSpPr>
            <p:nvPr/>
          </p:nvSpPr>
          <p:spPr bwMode="auto">
            <a:xfrm>
              <a:off x="5392" y="3146"/>
              <a:ext cx="34" cy="39"/>
            </a:xfrm>
            <a:prstGeom prst="ellipse">
              <a:avLst/>
            </a:prstGeom>
            <a:noFill/>
            <a:ln w="12700">
              <a:solidFill>
                <a:schemeClr val="tx2"/>
              </a:solidFill>
              <a:round/>
              <a:headEnd/>
              <a:tailEnd/>
            </a:ln>
          </p:spPr>
          <p:txBody>
            <a:bodyPr/>
            <a:lstStyle/>
            <a:p>
              <a:endParaRPr lang="nl-NL"/>
            </a:p>
          </p:txBody>
        </p:sp>
      </p:grpSp>
      <p:grpSp>
        <p:nvGrpSpPr>
          <p:cNvPr id="2103596" name="Group 300"/>
          <p:cNvGrpSpPr>
            <a:grpSpLocks/>
          </p:cNvGrpSpPr>
          <p:nvPr/>
        </p:nvGrpSpPr>
        <p:grpSpPr bwMode="auto">
          <a:xfrm>
            <a:off x="1981200" y="5943600"/>
            <a:ext cx="5410200" cy="152400"/>
            <a:chOff x="1248" y="3744"/>
            <a:chExt cx="3408" cy="96"/>
          </a:xfrm>
        </p:grpSpPr>
        <p:sp>
          <p:nvSpPr>
            <p:cNvPr id="2103597" name="Text Box 7"/>
            <p:cNvSpPr txBox="1">
              <a:spLocks noChangeArrowheads="1"/>
            </p:cNvSpPr>
            <p:nvPr/>
          </p:nvSpPr>
          <p:spPr bwMode="auto">
            <a:xfrm>
              <a:off x="1251" y="3748"/>
              <a:ext cx="3405" cy="92"/>
            </a:xfrm>
            <a:prstGeom prst="rect">
              <a:avLst/>
            </a:prstGeom>
            <a:noFill/>
            <a:ln w="9525">
              <a:noFill/>
              <a:miter lim="800000"/>
              <a:headEnd/>
              <a:tailEnd/>
            </a:ln>
          </p:spPr>
          <p:txBody>
            <a:bodyPr lIns="0" tIns="0" rIns="0" bIns="0" anchor="b">
              <a:spAutoFit/>
            </a:bodyPr>
            <a:lstStyle/>
            <a:p>
              <a:pPr>
                <a:lnSpc>
                  <a:spcPct val="80000"/>
                </a:lnSpc>
                <a:spcBef>
                  <a:spcPct val="10000"/>
                </a:spcBef>
              </a:pPr>
              <a:r>
                <a:rPr lang="en-US" sz="1200" b="0">
                  <a:solidFill>
                    <a:schemeClr val="tx1"/>
                  </a:solidFill>
                  <a:ea typeface="ＭＳ Ｐゴシック" pitchFamily="34" charset="-128"/>
                  <a:cs typeface="Arial" pitchFamily="34" charset="0"/>
                </a:rPr>
                <a:t>  </a:t>
              </a:r>
              <a:r>
                <a:rPr lang="en-US" sz="1200" b="0">
                  <a:solidFill>
                    <a:schemeClr val="tx1"/>
                  </a:solidFill>
                  <a:latin typeface="Times New Roman" pitchFamily="18" charset="0"/>
                  <a:ea typeface="ＭＳ Ｐゴシック" pitchFamily="34" charset="-128"/>
                  <a:cs typeface="Arial" pitchFamily="34" charset="0"/>
                </a:rPr>
                <a:t>  </a:t>
              </a:r>
              <a:r>
                <a:rPr lang="en-US" sz="1200" b="0">
                  <a:solidFill>
                    <a:schemeClr val="tx1"/>
                  </a:solidFill>
                  <a:ea typeface="ＭＳ Ｐゴシック" pitchFamily="34" charset="-128"/>
                  <a:cs typeface="Arial" pitchFamily="34" charset="0"/>
                </a:rPr>
                <a:t>ER niacin (n = 508)    </a:t>
              </a:r>
              <a:r>
                <a:rPr lang="en-US" sz="1200" b="0">
                  <a:solidFill>
                    <a:srgbClr val="008000"/>
                  </a:solidFill>
                  <a:ea typeface="ＭＳ Ｐゴシック" pitchFamily="34" charset="-128"/>
                  <a:cs typeface="Arial" pitchFamily="34" charset="0"/>
                  <a:sym typeface="Wingdings" pitchFamily="2" charset="2"/>
                </a:rPr>
                <a:t></a:t>
              </a:r>
              <a:r>
                <a:rPr lang="en-US" sz="1200" b="0">
                  <a:solidFill>
                    <a:schemeClr val="tx1"/>
                  </a:solidFill>
                  <a:ea typeface="ＭＳ Ｐゴシック" pitchFamily="34" charset="-128"/>
                  <a:cs typeface="Arial" pitchFamily="34" charset="0"/>
                  <a:sym typeface="Wingdings" pitchFamily="2" charset="2"/>
                </a:rPr>
                <a:t> </a:t>
              </a:r>
              <a:r>
                <a:rPr lang="en-US" sz="1200" b="0">
                  <a:solidFill>
                    <a:schemeClr val="tx1"/>
                  </a:solidFill>
                  <a:ea typeface="ＭＳ Ｐゴシック" pitchFamily="34" charset="-128"/>
                  <a:cs typeface="Times New Roman" pitchFamily="18" charset="0"/>
                </a:rPr>
                <a:t>ER niacin/laropiprant</a:t>
              </a:r>
              <a:r>
                <a:rPr lang="en-US" sz="1200" b="0">
                  <a:solidFill>
                    <a:schemeClr val="tx1"/>
                  </a:solidFill>
                  <a:ea typeface="ＭＳ Ｐゴシック" pitchFamily="34" charset="-128"/>
                  <a:cs typeface="Arial" pitchFamily="34" charset="0"/>
                </a:rPr>
                <a:t> (n = 763)   </a:t>
              </a:r>
              <a:r>
                <a:rPr lang="en-US" sz="1200">
                  <a:solidFill>
                    <a:schemeClr val="tx2"/>
                  </a:solidFill>
                  <a:ea typeface="ＭＳ Ｐゴシック" pitchFamily="34" charset="-128"/>
                  <a:cs typeface="Arial" pitchFamily="34" charset="0"/>
                </a:rPr>
                <a:t>O</a:t>
              </a:r>
              <a:r>
                <a:rPr lang="en-US" sz="1200" b="0">
                  <a:solidFill>
                    <a:schemeClr val="tx1"/>
                  </a:solidFill>
                  <a:latin typeface="Times New Roman" pitchFamily="18" charset="0"/>
                  <a:ea typeface="ＭＳ Ｐゴシック" pitchFamily="34" charset="-128"/>
                  <a:cs typeface="Arial" pitchFamily="34" charset="0"/>
                </a:rPr>
                <a:t> </a:t>
              </a:r>
              <a:r>
                <a:rPr lang="en-US" sz="1200" b="0">
                  <a:solidFill>
                    <a:schemeClr val="tx1"/>
                  </a:solidFill>
                  <a:ea typeface="ＭＳ Ｐゴシック" pitchFamily="34" charset="-128"/>
                  <a:cs typeface="Arial" pitchFamily="34" charset="0"/>
                </a:rPr>
                <a:t>Placebo (n = 268)</a:t>
              </a:r>
            </a:p>
          </p:txBody>
        </p:sp>
        <p:sp>
          <p:nvSpPr>
            <p:cNvPr id="2103598" name="Freeform 302"/>
            <p:cNvSpPr>
              <a:spLocks/>
            </p:cNvSpPr>
            <p:nvPr/>
          </p:nvSpPr>
          <p:spPr bwMode="auto">
            <a:xfrm>
              <a:off x="1248" y="3744"/>
              <a:ext cx="66" cy="66"/>
            </a:xfrm>
            <a:custGeom>
              <a:avLst/>
              <a:gdLst/>
              <a:ahLst/>
              <a:cxnLst>
                <a:cxn ang="0">
                  <a:pos x="20" y="0"/>
                </a:cxn>
                <a:cxn ang="0">
                  <a:pos x="39" y="39"/>
                </a:cxn>
                <a:cxn ang="0">
                  <a:pos x="0" y="39"/>
                </a:cxn>
                <a:cxn ang="0">
                  <a:pos x="20" y="0"/>
                </a:cxn>
              </a:cxnLst>
              <a:rect l="0" t="0" r="r" b="b"/>
              <a:pathLst>
                <a:path w="39" h="39">
                  <a:moveTo>
                    <a:pt x="20" y="0"/>
                  </a:moveTo>
                  <a:lnTo>
                    <a:pt x="39" y="39"/>
                  </a:lnTo>
                  <a:lnTo>
                    <a:pt x="0" y="39"/>
                  </a:lnTo>
                  <a:lnTo>
                    <a:pt x="20" y="0"/>
                  </a:lnTo>
                  <a:close/>
                </a:path>
              </a:pathLst>
            </a:custGeom>
            <a:solidFill>
              <a:schemeClr val="accent2"/>
            </a:solidFill>
            <a:ln w="8001">
              <a:solidFill>
                <a:schemeClr val="accent2"/>
              </a:solidFill>
              <a:prstDash val="solid"/>
              <a:round/>
              <a:headEnd/>
              <a:tailEnd/>
            </a:ln>
          </p:spPr>
          <p:txBody>
            <a:bodyPr/>
            <a:lstStyle/>
            <a:p>
              <a:endParaRPr lang="nl-NL"/>
            </a:p>
          </p:txBody>
        </p:sp>
        <p:sp>
          <p:nvSpPr>
            <p:cNvPr id="2103599" name="Oval 303"/>
            <p:cNvSpPr>
              <a:spLocks noChangeArrowheads="1"/>
            </p:cNvSpPr>
            <p:nvPr/>
          </p:nvSpPr>
          <p:spPr bwMode="auto">
            <a:xfrm>
              <a:off x="2290" y="3750"/>
              <a:ext cx="56" cy="56"/>
            </a:xfrm>
            <a:prstGeom prst="ellipse">
              <a:avLst/>
            </a:prstGeom>
            <a:solidFill>
              <a:srgbClr val="008000"/>
            </a:solidFill>
            <a:ln w="9525">
              <a:solidFill>
                <a:schemeClr val="tx1"/>
              </a:solidFill>
              <a:round/>
              <a:headEnd/>
              <a:tailEnd/>
            </a:ln>
            <a:effectLst/>
          </p:spPr>
          <p:txBody>
            <a:bodyPr wrap="none" anchor="ctr"/>
            <a:lstStyle/>
            <a:p>
              <a:endParaRPr lang="nl-NL"/>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jdelijke aanduiding voor dianummer 2"/>
          <p:cNvSpPr>
            <a:spLocks noGrp="1"/>
          </p:cNvSpPr>
          <p:nvPr>
            <p:ph type="sldNum" sz="quarter" idx="10"/>
          </p:nvPr>
        </p:nvSpPr>
        <p:spPr/>
        <p:txBody>
          <a:bodyPr/>
          <a:lstStyle/>
          <a:p>
            <a:fld id="{2B639A31-EDF1-45D5-A311-11516EBDEB9E}" type="slidenum">
              <a:rPr lang="en-US"/>
              <a:pPr/>
              <a:t>46</a:t>
            </a:fld>
            <a:endParaRPr lang="en-US"/>
          </a:p>
        </p:txBody>
      </p:sp>
      <p:sp>
        <p:nvSpPr>
          <p:cNvPr id="2105346" name="Rectangle 2"/>
          <p:cNvSpPr>
            <a:spLocks noGrp="1" noChangeArrowheads="1"/>
          </p:cNvSpPr>
          <p:nvPr>
            <p:ph type="title"/>
          </p:nvPr>
        </p:nvSpPr>
        <p:spPr>
          <a:xfrm>
            <a:off x="458788" y="76200"/>
            <a:ext cx="8229600" cy="914400"/>
          </a:xfrm>
        </p:spPr>
        <p:txBody>
          <a:bodyPr/>
          <a:lstStyle/>
          <a:p>
            <a:r>
              <a:rPr lang="en-US"/>
              <a:t>Factorial Study: Lipid Efficacy</a:t>
            </a:r>
          </a:p>
        </p:txBody>
      </p:sp>
      <p:sp>
        <p:nvSpPr>
          <p:cNvPr id="2105347" name="Text Box 3"/>
          <p:cNvSpPr txBox="1">
            <a:spLocks noChangeArrowheads="1"/>
          </p:cNvSpPr>
          <p:nvPr/>
        </p:nvSpPr>
        <p:spPr bwMode="auto">
          <a:xfrm>
            <a:off x="879475" y="5346700"/>
            <a:ext cx="2981325" cy="1223963"/>
          </a:xfrm>
          <a:prstGeom prst="rect">
            <a:avLst/>
          </a:prstGeom>
          <a:noFill/>
          <a:ln w="9525">
            <a:noFill/>
            <a:miter lim="800000"/>
            <a:headEnd/>
            <a:tailEnd/>
          </a:ln>
          <a:effectLst/>
        </p:spPr>
        <p:txBody>
          <a:bodyPr wrap="none">
            <a:spAutoFit/>
          </a:bodyPr>
          <a:lstStyle/>
          <a:p>
            <a:pPr>
              <a:spcBef>
                <a:spcPct val="20000"/>
              </a:spcBef>
              <a:spcAft>
                <a:spcPct val="20000"/>
              </a:spcAft>
              <a:tabLst>
                <a:tab pos="158750" algn="l"/>
              </a:tabLst>
            </a:pPr>
            <a:r>
              <a:rPr lang="en-US" sz="1100" b="0">
                <a:solidFill>
                  <a:srgbClr val="008000"/>
                </a:solidFill>
                <a:latin typeface="Times New Roman" pitchFamily="18" charset="0"/>
                <a:ea typeface="ヒラギノ角ゴ Pro W3" pitchFamily="-32" charset="-128"/>
                <a:cs typeface="Arial" pitchFamily="34" charset="0"/>
                <a:sym typeface="Wingdings 3" pitchFamily="18" charset="2"/>
              </a:rPr>
              <a:t></a:t>
            </a:r>
            <a:r>
              <a:rPr lang="en-US" sz="1200" b="0">
                <a:solidFill>
                  <a:srgbClr val="0066FF"/>
                </a:solidFill>
                <a:latin typeface="Times New Roman" pitchFamily="18" charset="0"/>
                <a:ea typeface="ヒラギノ角ゴ Pro W3" pitchFamily="-32" charset="-128"/>
                <a:cs typeface="Arial" pitchFamily="34" charset="0"/>
                <a:sym typeface="Wingdings 3" pitchFamily="18" charset="2"/>
              </a:rPr>
              <a:t> </a:t>
            </a:r>
            <a:r>
              <a:rPr lang="en-US" sz="1200" b="0">
                <a:solidFill>
                  <a:schemeClr val="tx1"/>
                </a:solidFill>
                <a:ea typeface="ヒラギノ角ゴ Pro W3" pitchFamily="-32" charset="-128"/>
                <a:cs typeface="Arial" pitchFamily="34" charset="0"/>
              </a:rPr>
              <a:t>ER niacin/laropiprant (n = 160)</a:t>
            </a:r>
          </a:p>
          <a:p>
            <a:pPr>
              <a:spcBef>
                <a:spcPct val="20000"/>
              </a:spcBef>
              <a:spcAft>
                <a:spcPct val="20000"/>
              </a:spcAft>
              <a:buFont typeface="Wingdings 2" pitchFamily="18" charset="2"/>
              <a:buNone/>
              <a:tabLst>
                <a:tab pos="158750" algn="l"/>
              </a:tabLst>
            </a:pPr>
            <a:r>
              <a:rPr lang="en-US" sz="1200" b="0">
                <a:solidFill>
                  <a:srgbClr val="FC1C04"/>
                </a:solidFill>
                <a:latin typeface="Times New Roman" pitchFamily="18" charset="0"/>
                <a:ea typeface="ヒラギノ角ゴ Pro W3" pitchFamily="-32" charset="-128"/>
                <a:cs typeface="Arial" pitchFamily="34" charset="0"/>
                <a:sym typeface="Wingdings 2" pitchFamily="18" charset="2"/>
              </a:rPr>
              <a:t></a:t>
            </a:r>
            <a:r>
              <a:rPr lang="en-US" sz="1200" b="0">
                <a:solidFill>
                  <a:srgbClr val="006600"/>
                </a:solidFill>
                <a:latin typeface="Times New Roman" pitchFamily="18" charset="0"/>
                <a:ea typeface="ヒラギノ角ゴ Pro W3" pitchFamily="-32" charset="-128"/>
                <a:cs typeface="Arial" pitchFamily="34" charset="0"/>
                <a:sym typeface="Wingdings 2" pitchFamily="18" charset="2"/>
              </a:rPr>
              <a:t> </a:t>
            </a:r>
            <a:r>
              <a:rPr lang="en-US" sz="1200" b="0">
                <a:solidFill>
                  <a:schemeClr val="tx1"/>
                </a:solidFill>
                <a:ea typeface="ヒラギノ角ゴ Pro W3" pitchFamily="-32" charset="-128"/>
                <a:cs typeface="Arial" pitchFamily="34" charset="0"/>
              </a:rPr>
              <a:t>Simvastatin (all doses pooled; n = 565)</a:t>
            </a:r>
          </a:p>
          <a:p>
            <a:pPr>
              <a:spcBef>
                <a:spcPct val="20000"/>
              </a:spcBef>
              <a:spcAft>
                <a:spcPct val="20000"/>
              </a:spcAft>
              <a:tabLst>
                <a:tab pos="158750" algn="l"/>
              </a:tabLst>
            </a:pPr>
            <a:r>
              <a:rPr lang="en-US" sz="1000" b="0">
                <a:solidFill>
                  <a:schemeClr val="tx1"/>
                </a:solidFill>
                <a:latin typeface="Times New Roman" pitchFamily="18" charset="0"/>
                <a:ea typeface="ヒラギノ角ゴ Pro W3" pitchFamily="-32" charset="-128"/>
                <a:cs typeface="Arial" pitchFamily="34" charset="0"/>
                <a:sym typeface="Wingdings 2" pitchFamily="18" charset="2"/>
              </a:rPr>
              <a:t></a:t>
            </a:r>
            <a:r>
              <a:rPr lang="en-US" sz="1200" b="0">
                <a:solidFill>
                  <a:srgbClr val="FF0000"/>
                </a:solidFill>
                <a:latin typeface="Times New Roman" pitchFamily="18" charset="0"/>
                <a:ea typeface="ヒラギノ角ゴ Pro W3" pitchFamily="-32" charset="-128"/>
                <a:cs typeface="Arial" pitchFamily="34" charset="0"/>
                <a:sym typeface="Wingdings 2" pitchFamily="18" charset="2"/>
              </a:rPr>
              <a:t> </a:t>
            </a:r>
            <a:r>
              <a:rPr lang="en-US" sz="1200" b="0">
                <a:solidFill>
                  <a:schemeClr val="tx1"/>
                </a:solidFill>
                <a:ea typeface="ヒラギノ角ゴ Pro W3" pitchFamily="-32" charset="-128"/>
                <a:cs typeface="Arial" pitchFamily="34" charset="0"/>
              </a:rPr>
              <a:t>ER niacin/laropiprant + simvastatin </a:t>
            </a:r>
            <a:br>
              <a:rPr lang="en-US" sz="1200" b="0">
                <a:solidFill>
                  <a:schemeClr val="tx1"/>
                </a:solidFill>
                <a:ea typeface="ヒラギノ角ゴ Pro W3" pitchFamily="-32" charset="-128"/>
                <a:cs typeface="Arial" pitchFamily="34" charset="0"/>
              </a:rPr>
            </a:br>
            <a:r>
              <a:rPr lang="en-US" sz="1200" b="0">
                <a:solidFill>
                  <a:schemeClr val="tx1"/>
                </a:solidFill>
                <a:ea typeface="ヒラギノ角ゴ Pro W3" pitchFamily="-32" charset="-128"/>
                <a:cs typeface="Arial" pitchFamily="34" charset="0"/>
              </a:rPr>
              <a:t>	(all doses pooled; n = 520)</a:t>
            </a:r>
          </a:p>
          <a:p>
            <a:pPr>
              <a:spcBef>
                <a:spcPct val="20000"/>
              </a:spcBef>
              <a:spcAft>
                <a:spcPct val="20000"/>
              </a:spcAft>
              <a:buFont typeface="Wingdings 2" pitchFamily="18" charset="2"/>
              <a:buNone/>
              <a:tabLst>
                <a:tab pos="158750" algn="l"/>
              </a:tabLst>
            </a:pPr>
            <a:endParaRPr lang="en-US" sz="1200" b="0">
              <a:solidFill>
                <a:schemeClr val="tx1"/>
              </a:solidFill>
              <a:ea typeface="ヒラギノ角ゴ Pro W3" pitchFamily="-32" charset="-128"/>
              <a:cs typeface="Arial" pitchFamily="34" charset="0"/>
            </a:endParaRPr>
          </a:p>
        </p:txBody>
      </p:sp>
      <p:sp>
        <p:nvSpPr>
          <p:cNvPr id="2105348" name="Text Box 4"/>
          <p:cNvSpPr txBox="1">
            <a:spLocks noChangeArrowheads="1"/>
          </p:cNvSpPr>
          <p:nvPr/>
        </p:nvSpPr>
        <p:spPr bwMode="auto">
          <a:xfrm>
            <a:off x="1535113" y="2041525"/>
            <a:ext cx="1974850" cy="366713"/>
          </a:xfrm>
          <a:prstGeom prst="rect">
            <a:avLst/>
          </a:prstGeom>
          <a:noFill/>
          <a:ln w="9525">
            <a:noFill/>
            <a:miter lim="800000"/>
            <a:headEnd/>
            <a:tailEnd/>
          </a:ln>
          <a:effectLst/>
        </p:spPr>
        <p:txBody>
          <a:bodyPr wrap="none">
            <a:spAutoFit/>
          </a:bodyPr>
          <a:lstStyle/>
          <a:p>
            <a:r>
              <a:rPr lang="en-US" sz="1800" b="0">
                <a:solidFill>
                  <a:schemeClr val="tx1"/>
                </a:solidFill>
                <a:ea typeface="ヒラギノ角ゴ Pro W3" pitchFamily="-32" charset="-128"/>
                <a:cs typeface="Arial" pitchFamily="34" charset="0"/>
              </a:rPr>
              <a:t>Primary end point</a:t>
            </a:r>
          </a:p>
        </p:txBody>
      </p:sp>
      <p:grpSp>
        <p:nvGrpSpPr>
          <p:cNvPr id="2105349" name="Group 5"/>
          <p:cNvGrpSpPr>
            <a:grpSpLocks/>
          </p:cNvGrpSpPr>
          <p:nvPr/>
        </p:nvGrpSpPr>
        <p:grpSpPr bwMode="auto">
          <a:xfrm>
            <a:off x="4837113" y="3749675"/>
            <a:ext cx="4065587" cy="2252663"/>
            <a:chOff x="3047" y="2362"/>
            <a:chExt cx="2561" cy="1419"/>
          </a:xfrm>
        </p:grpSpPr>
        <p:sp>
          <p:nvSpPr>
            <p:cNvPr id="2105350" name="Line 6"/>
            <p:cNvSpPr>
              <a:spLocks noChangeShapeType="1"/>
            </p:cNvSpPr>
            <p:nvPr/>
          </p:nvSpPr>
          <p:spPr bwMode="auto">
            <a:xfrm>
              <a:off x="5427" y="2811"/>
              <a:ext cx="0" cy="105"/>
            </a:xfrm>
            <a:prstGeom prst="line">
              <a:avLst/>
            </a:prstGeom>
            <a:noFill/>
            <a:ln w="12700">
              <a:solidFill>
                <a:schemeClr val="tx1"/>
              </a:solidFill>
              <a:round/>
              <a:headEnd/>
              <a:tailEnd/>
            </a:ln>
            <a:effectLst/>
          </p:spPr>
          <p:txBody>
            <a:bodyPr/>
            <a:lstStyle/>
            <a:p>
              <a:endParaRPr lang="nl-NL"/>
            </a:p>
          </p:txBody>
        </p:sp>
        <p:sp>
          <p:nvSpPr>
            <p:cNvPr id="2105351" name="Line 7"/>
            <p:cNvSpPr>
              <a:spLocks noChangeShapeType="1"/>
            </p:cNvSpPr>
            <p:nvPr/>
          </p:nvSpPr>
          <p:spPr bwMode="auto">
            <a:xfrm>
              <a:off x="4809" y="2790"/>
              <a:ext cx="0" cy="105"/>
            </a:xfrm>
            <a:prstGeom prst="line">
              <a:avLst/>
            </a:prstGeom>
            <a:noFill/>
            <a:ln w="12700">
              <a:solidFill>
                <a:schemeClr val="tx1"/>
              </a:solidFill>
              <a:round/>
              <a:headEnd/>
              <a:tailEnd/>
            </a:ln>
            <a:effectLst/>
          </p:spPr>
          <p:txBody>
            <a:bodyPr/>
            <a:lstStyle/>
            <a:p>
              <a:endParaRPr lang="nl-NL"/>
            </a:p>
          </p:txBody>
        </p:sp>
        <p:sp>
          <p:nvSpPr>
            <p:cNvPr id="2105352" name="Line 8"/>
            <p:cNvSpPr>
              <a:spLocks noChangeShapeType="1"/>
            </p:cNvSpPr>
            <p:nvPr/>
          </p:nvSpPr>
          <p:spPr bwMode="auto">
            <a:xfrm>
              <a:off x="4194" y="2760"/>
              <a:ext cx="0" cy="105"/>
            </a:xfrm>
            <a:prstGeom prst="line">
              <a:avLst/>
            </a:prstGeom>
            <a:noFill/>
            <a:ln w="12700">
              <a:solidFill>
                <a:schemeClr val="tx1"/>
              </a:solidFill>
              <a:round/>
              <a:headEnd/>
              <a:tailEnd/>
            </a:ln>
            <a:effectLst/>
          </p:spPr>
          <p:txBody>
            <a:bodyPr/>
            <a:lstStyle/>
            <a:p>
              <a:endParaRPr lang="nl-NL"/>
            </a:p>
          </p:txBody>
        </p:sp>
        <p:sp>
          <p:nvSpPr>
            <p:cNvPr id="2105353" name="Line 9"/>
            <p:cNvSpPr>
              <a:spLocks noChangeShapeType="1"/>
            </p:cNvSpPr>
            <p:nvPr/>
          </p:nvSpPr>
          <p:spPr bwMode="auto">
            <a:xfrm>
              <a:off x="5424" y="3072"/>
              <a:ext cx="0" cy="111"/>
            </a:xfrm>
            <a:prstGeom prst="line">
              <a:avLst/>
            </a:prstGeom>
            <a:noFill/>
            <a:ln w="12700">
              <a:solidFill>
                <a:schemeClr val="tx1"/>
              </a:solidFill>
              <a:round/>
              <a:headEnd/>
              <a:tailEnd/>
            </a:ln>
            <a:effectLst/>
          </p:spPr>
          <p:txBody>
            <a:bodyPr/>
            <a:lstStyle/>
            <a:p>
              <a:endParaRPr lang="nl-NL"/>
            </a:p>
          </p:txBody>
        </p:sp>
        <p:sp>
          <p:nvSpPr>
            <p:cNvPr id="2105354" name="Line 10"/>
            <p:cNvSpPr>
              <a:spLocks noChangeShapeType="1"/>
            </p:cNvSpPr>
            <p:nvPr/>
          </p:nvSpPr>
          <p:spPr bwMode="auto">
            <a:xfrm>
              <a:off x="4809" y="2913"/>
              <a:ext cx="0" cy="111"/>
            </a:xfrm>
            <a:prstGeom prst="line">
              <a:avLst/>
            </a:prstGeom>
            <a:noFill/>
            <a:ln w="12700">
              <a:solidFill>
                <a:schemeClr val="tx1"/>
              </a:solidFill>
              <a:round/>
              <a:headEnd/>
              <a:tailEnd/>
            </a:ln>
            <a:effectLst/>
          </p:spPr>
          <p:txBody>
            <a:bodyPr/>
            <a:lstStyle/>
            <a:p>
              <a:endParaRPr lang="nl-NL"/>
            </a:p>
          </p:txBody>
        </p:sp>
        <p:sp>
          <p:nvSpPr>
            <p:cNvPr id="2105355" name="Line 11"/>
            <p:cNvSpPr>
              <a:spLocks noChangeShapeType="1"/>
            </p:cNvSpPr>
            <p:nvPr/>
          </p:nvSpPr>
          <p:spPr bwMode="auto">
            <a:xfrm>
              <a:off x="4191" y="2850"/>
              <a:ext cx="0" cy="111"/>
            </a:xfrm>
            <a:prstGeom prst="line">
              <a:avLst/>
            </a:prstGeom>
            <a:noFill/>
            <a:ln w="12700">
              <a:solidFill>
                <a:schemeClr val="tx1"/>
              </a:solidFill>
              <a:round/>
              <a:headEnd/>
              <a:tailEnd/>
            </a:ln>
            <a:effectLst/>
          </p:spPr>
          <p:txBody>
            <a:bodyPr/>
            <a:lstStyle/>
            <a:p>
              <a:endParaRPr lang="nl-NL"/>
            </a:p>
          </p:txBody>
        </p:sp>
        <p:sp>
          <p:nvSpPr>
            <p:cNvPr id="2105356" name="AutoShape 12"/>
            <p:cNvSpPr>
              <a:spLocks noChangeArrowheads="1"/>
            </p:cNvSpPr>
            <p:nvPr/>
          </p:nvSpPr>
          <p:spPr bwMode="auto">
            <a:xfrm>
              <a:off x="4159" y="2874"/>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357" name="Text Box 13"/>
            <p:cNvSpPr txBox="1">
              <a:spLocks noChangeArrowheads="1"/>
            </p:cNvSpPr>
            <p:nvPr/>
          </p:nvSpPr>
          <p:spPr bwMode="auto">
            <a:xfrm>
              <a:off x="3420" y="3266"/>
              <a:ext cx="294" cy="212"/>
            </a:xfrm>
            <a:prstGeom prst="rect">
              <a:avLst/>
            </a:prstGeom>
            <a:noFill/>
            <a:ln w="9525">
              <a:noFill/>
              <a:miter lim="800000"/>
              <a:headEnd/>
              <a:tailEnd/>
            </a:ln>
            <a:effectLst/>
          </p:spPr>
          <p:txBody>
            <a:bodyPr wrap="none">
              <a:spAutoFit/>
            </a:bodyPr>
            <a:lstStyle/>
            <a:p>
              <a:r>
                <a:rPr lang="en-US" sz="1600" b="0">
                  <a:solidFill>
                    <a:schemeClr val="tx1"/>
                  </a:solidFill>
                  <a:ea typeface="ヒラギノ角ゴ Pro W3" pitchFamily="-32" charset="-128"/>
                  <a:cs typeface="Arial" pitchFamily="34" charset="0"/>
                </a:rPr>
                <a:t>TG</a:t>
              </a:r>
            </a:p>
          </p:txBody>
        </p:sp>
        <p:sp>
          <p:nvSpPr>
            <p:cNvPr id="2105358" name="Text Box 14"/>
            <p:cNvSpPr txBox="1">
              <a:spLocks noChangeArrowheads="1"/>
            </p:cNvSpPr>
            <p:nvPr/>
          </p:nvSpPr>
          <p:spPr bwMode="auto">
            <a:xfrm>
              <a:off x="5235" y="3161"/>
              <a:ext cx="370"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-33.3</a:t>
              </a:r>
            </a:p>
          </p:txBody>
        </p:sp>
        <p:sp>
          <p:nvSpPr>
            <p:cNvPr id="2105359" name="Text Box 15"/>
            <p:cNvSpPr txBox="1">
              <a:spLocks noChangeArrowheads="1"/>
            </p:cNvSpPr>
            <p:nvPr/>
          </p:nvSpPr>
          <p:spPr bwMode="auto">
            <a:xfrm>
              <a:off x="5238" y="2923"/>
              <a:ext cx="370"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-21.6</a:t>
              </a:r>
            </a:p>
          </p:txBody>
        </p:sp>
        <p:sp>
          <p:nvSpPr>
            <p:cNvPr id="2105360" name="Text Box 16"/>
            <p:cNvSpPr txBox="1">
              <a:spLocks noChangeArrowheads="1"/>
            </p:cNvSpPr>
            <p:nvPr/>
          </p:nvSpPr>
          <p:spPr bwMode="auto">
            <a:xfrm>
              <a:off x="5235" y="2657"/>
              <a:ext cx="370"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-14.7</a:t>
              </a:r>
            </a:p>
          </p:txBody>
        </p:sp>
        <p:sp>
          <p:nvSpPr>
            <p:cNvPr id="2105361" name="Rectangle 17"/>
            <p:cNvSpPr>
              <a:spLocks noChangeArrowheads="1"/>
            </p:cNvSpPr>
            <p:nvPr/>
          </p:nvSpPr>
          <p:spPr bwMode="auto">
            <a:xfrm>
              <a:off x="3535" y="3541"/>
              <a:ext cx="62"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800" b="0">
                  <a:solidFill>
                    <a:schemeClr val="tx1"/>
                  </a:solidFill>
                  <a:ea typeface="ヒラギノ角ゴ Pro W3" pitchFamily="-32" charset="-128"/>
                  <a:cs typeface="Arial" pitchFamily="34" charset="0"/>
                </a:rPr>
                <a:t> </a:t>
              </a:r>
              <a:r>
                <a:rPr lang="en-US" sz="1000" b="0">
                  <a:solidFill>
                    <a:schemeClr val="tx1"/>
                  </a:solidFill>
                  <a:ea typeface="ヒラギノ角ゴ Pro W3" pitchFamily="-32" charset="-128"/>
                  <a:cs typeface="Arial" pitchFamily="34" charset="0"/>
                </a:rPr>
                <a:t>0</a:t>
              </a:r>
              <a:endParaRPr lang="en-US" sz="1000">
                <a:solidFill>
                  <a:schemeClr val="tx1"/>
                </a:solidFill>
                <a:ea typeface="ヒラギノ角ゴ Pro W3" pitchFamily="-32" charset="-128"/>
                <a:cs typeface="Arial" pitchFamily="34" charset="0"/>
              </a:endParaRPr>
            </a:p>
          </p:txBody>
        </p:sp>
        <p:sp>
          <p:nvSpPr>
            <p:cNvPr id="2105362" name="Rectangle 18"/>
            <p:cNvSpPr>
              <a:spLocks noChangeArrowheads="1"/>
            </p:cNvSpPr>
            <p:nvPr/>
          </p:nvSpPr>
          <p:spPr bwMode="auto">
            <a:xfrm>
              <a:off x="4141" y="3541"/>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4</a:t>
              </a:r>
              <a:endParaRPr lang="en-US" sz="1000">
                <a:solidFill>
                  <a:schemeClr val="tx1"/>
                </a:solidFill>
                <a:ea typeface="ヒラギノ角ゴ Pro W3" pitchFamily="-32" charset="-128"/>
                <a:cs typeface="Arial" pitchFamily="34" charset="0"/>
              </a:endParaRPr>
            </a:p>
          </p:txBody>
        </p:sp>
        <p:sp>
          <p:nvSpPr>
            <p:cNvPr id="2105363" name="Rectangle 19"/>
            <p:cNvSpPr>
              <a:spLocks noChangeArrowheads="1"/>
            </p:cNvSpPr>
            <p:nvPr/>
          </p:nvSpPr>
          <p:spPr bwMode="auto">
            <a:xfrm>
              <a:off x="4768" y="3541"/>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8</a:t>
              </a:r>
              <a:endParaRPr lang="en-US" sz="1000">
                <a:solidFill>
                  <a:schemeClr val="tx1"/>
                </a:solidFill>
                <a:ea typeface="ヒラギノ角ゴ Pro W3" pitchFamily="-32" charset="-128"/>
                <a:cs typeface="Arial" pitchFamily="34" charset="0"/>
              </a:endParaRPr>
            </a:p>
          </p:txBody>
        </p:sp>
        <p:sp>
          <p:nvSpPr>
            <p:cNvPr id="2105364" name="Rectangle 20"/>
            <p:cNvSpPr>
              <a:spLocks noChangeArrowheads="1"/>
            </p:cNvSpPr>
            <p:nvPr/>
          </p:nvSpPr>
          <p:spPr bwMode="auto">
            <a:xfrm>
              <a:off x="5379" y="3541"/>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12</a:t>
              </a:r>
              <a:endParaRPr lang="en-US" sz="1000">
                <a:solidFill>
                  <a:schemeClr val="tx1"/>
                </a:solidFill>
                <a:ea typeface="ヒラギノ角ゴ Pro W3" pitchFamily="-32" charset="-128"/>
                <a:cs typeface="Arial" pitchFamily="34" charset="0"/>
              </a:endParaRPr>
            </a:p>
          </p:txBody>
        </p:sp>
        <p:sp>
          <p:nvSpPr>
            <p:cNvPr id="2105365" name="Rectangle 21"/>
            <p:cNvSpPr>
              <a:spLocks noChangeArrowheads="1"/>
            </p:cNvSpPr>
            <p:nvPr/>
          </p:nvSpPr>
          <p:spPr bwMode="auto">
            <a:xfrm rot="16200000">
              <a:off x="2867" y="2898"/>
              <a:ext cx="486"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 Change</a:t>
              </a:r>
              <a:endParaRPr lang="en-US" sz="1300">
                <a:solidFill>
                  <a:schemeClr val="tx1"/>
                </a:solidFill>
                <a:ea typeface="ヒラギノ角ゴ Pro W3" pitchFamily="-32" charset="-128"/>
                <a:cs typeface="Arial" pitchFamily="34" charset="0"/>
              </a:endParaRPr>
            </a:p>
          </p:txBody>
        </p:sp>
        <p:sp>
          <p:nvSpPr>
            <p:cNvPr id="2105366" name="Rectangle 22"/>
            <p:cNvSpPr>
              <a:spLocks noChangeArrowheads="1"/>
            </p:cNvSpPr>
            <p:nvPr/>
          </p:nvSpPr>
          <p:spPr bwMode="auto">
            <a:xfrm>
              <a:off x="3239" y="3420"/>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-40</a:t>
              </a:r>
              <a:endParaRPr lang="en-US" sz="1000">
                <a:solidFill>
                  <a:schemeClr val="tx1"/>
                </a:solidFill>
                <a:ea typeface="ヒラギノ角ゴ Pro W3" pitchFamily="-32" charset="-128"/>
                <a:cs typeface="Arial" pitchFamily="34" charset="0"/>
              </a:endParaRPr>
            </a:p>
          </p:txBody>
        </p:sp>
        <p:sp>
          <p:nvSpPr>
            <p:cNvPr id="2105367" name="Rectangle 23"/>
            <p:cNvSpPr>
              <a:spLocks noChangeArrowheads="1"/>
            </p:cNvSpPr>
            <p:nvPr/>
          </p:nvSpPr>
          <p:spPr bwMode="auto">
            <a:xfrm>
              <a:off x="3239" y="3155"/>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-30</a:t>
              </a:r>
              <a:endParaRPr lang="en-US" sz="1000">
                <a:solidFill>
                  <a:schemeClr val="tx1"/>
                </a:solidFill>
                <a:ea typeface="ヒラギノ角ゴ Pro W3" pitchFamily="-32" charset="-128"/>
                <a:cs typeface="Arial" pitchFamily="34" charset="0"/>
              </a:endParaRPr>
            </a:p>
          </p:txBody>
        </p:sp>
        <p:sp>
          <p:nvSpPr>
            <p:cNvPr id="2105368" name="Rectangle 24"/>
            <p:cNvSpPr>
              <a:spLocks noChangeArrowheads="1"/>
            </p:cNvSpPr>
            <p:nvPr/>
          </p:nvSpPr>
          <p:spPr bwMode="auto">
            <a:xfrm>
              <a:off x="3239" y="2891"/>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-20</a:t>
              </a:r>
              <a:endParaRPr lang="en-US" sz="1000">
                <a:solidFill>
                  <a:schemeClr val="tx1"/>
                </a:solidFill>
                <a:ea typeface="ヒラギノ角ゴ Pro W3" pitchFamily="-32" charset="-128"/>
                <a:cs typeface="Arial" pitchFamily="34" charset="0"/>
              </a:endParaRPr>
            </a:p>
          </p:txBody>
        </p:sp>
        <p:sp>
          <p:nvSpPr>
            <p:cNvPr id="2105369" name="Rectangle 25"/>
            <p:cNvSpPr>
              <a:spLocks noChangeArrowheads="1"/>
            </p:cNvSpPr>
            <p:nvPr/>
          </p:nvSpPr>
          <p:spPr bwMode="auto">
            <a:xfrm>
              <a:off x="3239" y="2627"/>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-10</a:t>
              </a:r>
              <a:endParaRPr lang="en-US" sz="1000">
                <a:solidFill>
                  <a:schemeClr val="tx1"/>
                </a:solidFill>
                <a:ea typeface="ヒラギノ角ゴ Pro W3" pitchFamily="-32" charset="-128"/>
                <a:cs typeface="Arial" pitchFamily="34" charset="0"/>
              </a:endParaRPr>
            </a:p>
          </p:txBody>
        </p:sp>
        <p:sp>
          <p:nvSpPr>
            <p:cNvPr id="2105370" name="Rectangle 26"/>
            <p:cNvSpPr>
              <a:spLocks noChangeArrowheads="1"/>
            </p:cNvSpPr>
            <p:nvPr/>
          </p:nvSpPr>
          <p:spPr bwMode="auto">
            <a:xfrm>
              <a:off x="3311" y="2362"/>
              <a:ext cx="44"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0</a:t>
              </a:r>
              <a:endParaRPr lang="en-US" sz="1000">
                <a:solidFill>
                  <a:schemeClr val="tx1"/>
                </a:solidFill>
                <a:ea typeface="ヒラギノ角ゴ Pro W3" pitchFamily="-32" charset="-128"/>
                <a:cs typeface="Arial" pitchFamily="34" charset="0"/>
              </a:endParaRPr>
            </a:p>
          </p:txBody>
        </p:sp>
        <p:sp>
          <p:nvSpPr>
            <p:cNvPr id="2105371" name="Rectangle 27"/>
            <p:cNvSpPr>
              <a:spLocks noChangeArrowheads="1"/>
            </p:cNvSpPr>
            <p:nvPr/>
          </p:nvSpPr>
          <p:spPr bwMode="auto">
            <a:xfrm>
              <a:off x="4018" y="3656"/>
              <a:ext cx="968"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Weeks on Treatment</a:t>
              </a:r>
              <a:endParaRPr lang="en-US" sz="1300">
                <a:solidFill>
                  <a:schemeClr val="tx1"/>
                </a:solidFill>
                <a:ea typeface="ヒラギノ角ゴ Pro W3" pitchFamily="-32" charset="-128"/>
                <a:cs typeface="Arial" pitchFamily="34" charset="0"/>
              </a:endParaRPr>
            </a:p>
          </p:txBody>
        </p:sp>
        <p:grpSp>
          <p:nvGrpSpPr>
            <p:cNvPr id="2105372" name="Group 28"/>
            <p:cNvGrpSpPr>
              <a:grpSpLocks/>
            </p:cNvGrpSpPr>
            <p:nvPr/>
          </p:nvGrpSpPr>
          <p:grpSpPr bwMode="auto">
            <a:xfrm>
              <a:off x="3382" y="2388"/>
              <a:ext cx="2164" cy="1133"/>
              <a:chOff x="3319" y="2388"/>
              <a:chExt cx="2164" cy="1133"/>
            </a:xfrm>
          </p:grpSpPr>
          <p:grpSp>
            <p:nvGrpSpPr>
              <p:cNvPr id="2105373" name="Group 29"/>
              <p:cNvGrpSpPr>
                <a:grpSpLocks/>
              </p:cNvGrpSpPr>
              <p:nvPr/>
            </p:nvGrpSpPr>
            <p:grpSpPr bwMode="auto">
              <a:xfrm>
                <a:off x="3319" y="2402"/>
                <a:ext cx="24" cy="1060"/>
                <a:chOff x="3319" y="2402"/>
                <a:chExt cx="24" cy="1060"/>
              </a:xfrm>
            </p:grpSpPr>
            <p:sp>
              <p:nvSpPr>
                <p:cNvPr id="2105374" name="Rectangle 30"/>
                <p:cNvSpPr>
                  <a:spLocks noChangeArrowheads="1"/>
                </p:cNvSpPr>
                <p:nvPr/>
              </p:nvSpPr>
              <p:spPr bwMode="auto">
                <a:xfrm>
                  <a:off x="3319" y="3461"/>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375" name="Line 31"/>
                <p:cNvSpPr>
                  <a:spLocks noChangeShapeType="1"/>
                </p:cNvSpPr>
                <p:nvPr/>
              </p:nvSpPr>
              <p:spPr bwMode="auto">
                <a:xfrm>
                  <a:off x="3342" y="3197"/>
                  <a:ext cx="1" cy="1"/>
                </a:xfrm>
                <a:prstGeom prst="line">
                  <a:avLst/>
                </a:prstGeom>
                <a:noFill/>
                <a:ln w="19050">
                  <a:solidFill>
                    <a:schemeClr val="tx1"/>
                  </a:solidFill>
                  <a:round/>
                  <a:headEnd/>
                  <a:tailEnd/>
                </a:ln>
              </p:spPr>
              <p:txBody>
                <a:bodyPr/>
                <a:lstStyle/>
                <a:p>
                  <a:endParaRPr lang="nl-NL"/>
                </a:p>
              </p:txBody>
            </p:sp>
            <p:sp>
              <p:nvSpPr>
                <p:cNvPr id="2105376" name="Rectangle 32"/>
                <p:cNvSpPr>
                  <a:spLocks noChangeArrowheads="1"/>
                </p:cNvSpPr>
                <p:nvPr/>
              </p:nvSpPr>
              <p:spPr bwMode="auto">
                <a:xfrm>
                  <a:off x="3319" y="3196"/>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377" name="Line 33"/>
                <p:cNvSpPr>
                  <a:spLocks noChangeShapeType="1"/>
                </p:cNvSpPr>
                <p:nvPr/>
              </p:nvSpPr>
              <p:spPr bwMode="auto">
                <a:xfrm>
                  <a:off x="3342" y="2933"/>
                  <a:ext cx="1" cy="0"/>
                </a:xfrm>
                <a:prstGeom prst="line">
                  <a:avLst/>
                </a:prstGeom>
                <a:noFill/>
                <a:ln w="19050">
                  <a:solidFill>
                    <a:schemeClr val="tx1"/>
                  </a:solidFill>
                  <a:round/>
                  <a:headEnd/>
                  <a:tailEnd/>
                </a:ln>
              </p:spPr>
              <p:txBody>
                <a:bodyPr/>
                <a:lstStyle/>
                <a:p>
                  <a:endParaRPr lang="nl-NL"/>
                </a:p>
              </p:txBody>
            </p:sp>
            <p:sp>
              <p:nvSpPr>
                <p:cNvPr id="2105378" name="Rectangle 34"/>
                <p:cNvSpPr>
                  <a:spLocks noChangeArrowheads="1"/>
                </p:cNvSpPr>
                <p:nvPr/>
              </p:nvSpPr>
              <p:spPr bwMode="auto">
                <a:xfrm>
                  <a:off x="3319" y="2932"/>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379" name="Line 35"/>
                <p:cNvSpPr>
                  <a:spLocks noChangeShapeType="1"/>
                </p:cNvSpPr>
                <p:nvPr/>
              </p:nvSpPr>
              <p:spPr bwMode="auto">
                <a:xfrm>
                  <a:off x="3342" y="2667"/>
                  <a:ext cx="1" cy="1"/>
                </a:xfrm>
                <a:prstGeom prst="line">
                  <a:avLst/>
                </a:prstGeom>
                <a:noFill/>
                <a:ln w="19050">
                  <a:solidFill>
                    <a:schemeClr val="tx1"/>
                  </a:solidFill>
                  <a:round/>
                  <a:headEnd/>
                  <a:tailEnd/>
                </a:ln>
              </p:spPr>
              <p:txBody>
                <a:bodyPr/>
                <a:lstStyle/>
                <a:p>
                  <a:endParaRPr lang="nl-NL"/>
                </a:p>
              </p:txBody>
            </p:sp>
            <p:sp>
              <p:nvSpPr>
                <p:cNvPr id="2105380" name="Rectangle 36"/>
                <p:cNvSpPr>
                  <a:spLocks noChangeArrowheads="1"/>
                </p:cNvSpPr>
                <p:nvPr/>
              </p:nvSpPr>
              <p:spPr bwMode="auto">
                <a:xfrm>
                  <a:off x="3319" y="2667"/>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381" name="Rectangle 37"/>
                <p:cNvSpPr>
                  <a:spLocks noChangeArrowheads="1"/>
                </p:cNvSpPr>
                <p:nvPr/>
              </p:nvSpPr>
              <p:spPr bwMode="auto">
                <a:xfrm>
                  <a:off x="3319" y="2402"/>
                  <a:ext cx="23" cy="1"/>
                </a:xfrm>
                <a:prstGeom prst="rect">
                  <a:avLst/>
                </a:prstGeom>
                <a:solidFill>
                  <a:srgbClr val="000000"/>
                </a:solidFill>
                <a:ln w="19050">
                  <a:solidFill>
                    <a:schemeClr val="tx1"/>
                  </a:solidFill>
                  <a:miter lim="800000"/>
                  <a:headEnd/>
                  <a:tailEnd/>
                </a:ln>
              </p:spPr>
              <p:txBody>
                <a:bodyPr/>
                <a:lstStyle/>
                <a:p>
                  <a:endParaRPr lang="nl-NL"/>
                </a:p>
              </p:txBody>
            </p:sp>
          </p:grpSp>
          <p:grpSp>
            <p:nvGrpSpPr>
              <p:cNvPr id="2105382" name="Group 38"/>
              <p:cNvGrpSpPr>
                <a:grpSpLocks/>
              </p:cNvGrpSpPr>
              <p:nvPr/>
            </p:nvGrpSpPr>
            <p:grpSpPr bwMode="auto">
              <a:xfrm>
                <a:off x="3512" y="3485"/>
                <a:ext cx="1853" cy="36"/>
                <a:chOff x="3512" y="3479"/>
                <a:chExt cx="1853" cy="36"/>
              </a:xfrm>
            </p:grpSpPr>
            <p:sp>
              <p:nvSpPr>
                <p:cNvPr id="2105383" name="Line 39"/>
                <p:cNvSpPr>
                  <a:spLocks noChangeShapeType="1"/>
                </p:cNvSpPr>
                <p:nvPr/>
              </p:nvSpPr>
              <p:spPr bwMode="auto">
                <a:xfrm>
                  <a:off x="3512" y="3479"/>
                  <a:ext cx="1" cy="1"/>
                </a:xfrm>
                <a:prstGeom prst="line">
                  <a:avLst/>
                </a:prstGeom>
                <a:noFill/>
                <a:ln w="19050">
                  <a:solidFill>
                    <a:schemeClr val="tx1"/>
                  </a:solidFill>
                  <a:round/>
                  <a:headEnd/>
                  <a:tailEnd/>
                </a:ln>
              </p:spPr>
              <p:txBody>
                <a:bodyPr/>
                <a:lstStyle/>
                <a:p>
                  <a:endParaRPr lang="nl-NL"/>
                </a:p>
              </p:txBody>
            </p:sp>
            <p:sp>
              <p:nvSpPr>
                <p:cNvPr id="2105384" name="Rectangle 40"/>
                <p:cNvSpPr>
                  <a:spLocks noChangeArrowheads="1"/>
                </p:cNvSpPr>
                <p:nvPr/>
              </p:nvSpPr>
              <p:spPr bwMode="auto">
                <a:xfrm>
                  <a:off x="3512" y="3479"/>
                  <a:ext cx="1" cy="36"/>
                </a:xfrm>
                <a:prstGeom prst="rect">
                  <a:avLst/>
                </a:prstGeom>
                <a:solidFill>
                  <a:srgbClr val="000000"/>
                </a:solidFill>
                <a:ln w="19050">
                  <a:solidFill>
                    <a:schemeClr val="tx1"/>
                  </a:solidFill>
                  <a:miter lim="800000"/>
                  <a:headEnd/>
                  <a:tailEnd/>
                </a:ln>
              </p:spPr>
              <p:txBody>
                <a:bodyPr/>
                <a:lstStyle/>
                <a:p>
                  <a:endParaRPr lang="nl-NL"/>
                </a:p>
              </p:txBody>
            </p:sp>
            <p:sp>
              <p:nvSpPr>
                <p:cNvPr id="2105385" name="Line 41"/>
                <p:cNvSpPr>
                  <a:spLocks noChangeShapeType="1"/>
                </p:cNvSpPr>
                <p:nvPr/>
              </p:nvSpPr>
              <p:spPr bwMode="auto">
                <a:xfrm>
                  <a:off x="4130" y="3479"/>
                  <a:ext cx="1" cy="1"/>
                </a:xfrm>
                <a:prstGeom prst="line">
                  <a:avLst/>
                </a:prstGeom>
                <a:noFill/>
                <a:ln w="19050">
                  <a:solidFill>
                    <a:schemeClr val="tx1"/>
                  </a:solidFill>
                  <a:round/>
                  <a:headEnd/>
                  <a:tailEnd/>
                </a:ln>
              </p:spPr>
              <p:txBody>
                <a:bodyPr/>
                <a:lstStyle/>
                <a:p>
                  <a:endParaRPr lang="nl-NL"/>
                </a:p>
              </p:txBody>
            </p:sp>
            <p:sp>
              <p:nvSpPr>
                <p:cNvPr id="2105386" name="Rectangle 42"/>
                <p:cNvSpPr>
                  <a:spLocks noChangeArrowheads="1"/>
                </p:cNvSpPr>
                <p:nvPr/>
              </p:nvSpPr>
              <p:spPr bwMode="auto">
                <a:xfrm>
                  <a:off x="4129" y="3479"/>
                  <a:ext cx="1" cy="36"/>
                </a:xfrm>
                <a:prstGeom prst="rect">
                  <a:avLst/>
                </a:prstGeom>
                <a:solidFill>
                  <a:srgbClr val="000000"/>
                </a:solidFill>
                <a:ln w="19050">
                  <a:solidFill>
                    <a:schemeClr val="tx1"/>
                  </a:solidFill>
                  <a:miter lim="800000"/>
                  <a:headEnd/>
                  <a:tailEnd/>
                </a:ln>
              </p:spPr>
              <p:txBody>
                <a:bodyPr/>
                <a:lstStyle/>
                <a:p>
                  <a:endParaRPr lang="nl-NL"/>
                </a:p>
              </p:txBody>
            </p:sp>
            <p:sp>
              <p:nvSpPr>
                <p:cNvPr id="2105387" name="Line 43"/>
                <p:cNvSpPr>
                  <a:spLocks noChangeShapeType="1"/>
                </p:cNvSpPr>
                <p:nvPr/>
              </p:nvSpPr>
              <p:spPr bwMode="auto">
                <a:xfrm>
                  <a:off x="4747" y="3479"/>
                  <a:ext cx="1" cy="1"/>
                </a:xfrm>
                <a:prstGeom prst="line">
                  <a:avLst/>
                </a:prstGeom>
                <a:noFill/>
                <a:ln w="19050">
                  <a:solidFill>
                    <a:schemeClr val="tx1"/>
                  </a:solidFill>
                  <a:round/>
                  <a:headEnd/>
                  <a:tailEnd/>
                </a:ln>
              </p:spPr>
              <p:txBody>
                <a:bodyPr/>
                <a:lstStyle/>
                <a:p>
                  <a:endParaRPr lang="nl-NL"/>
                </a:p>
              </p:txBody>
            </p:sp>
            <p:sp>
              <p:nvSpPr>
                <p:cNvPr id="2105388" name="Rectangle 44"/>
                <p:cNvSpPr>
                  <a:spLocks noChangeArrowheads="1"/>
                </p:cNvSpPr>
                <p:nvPr/>
              </p:nvSpPr>
              <p:spPr bwMode="auto">
                <a:xfrm>
                  <a:off x="4746" y="3479"/>
                  <a:ext cx="1" cy="36"/>
                </a:xfrm>
                <a:prstGeom prst="rect">
                  <a:avLst/>
                </a:prstGeom>
                <a:solidFill>
                  <a:srgbClr val="000000"/>
                </a:solidFill>
                <a:ln w="19050">
                  <a:solidFill>
                    <a:schemeClr val="tx1"/>
                  </a:solidFill>
                  <a:miter lim="800000"/>
                  <a:headEnd/>
                  <a:tailEnd/>
                </a:ln>
              </p:spPr>
              <p:txBody>
                <a:bodyPr/>
                <a:lstStyle/>
                <a:p>
                  <a:endParaRPr lang="nl-NL"/>
                </a:p>
              </p:txBody>
            </p:sp>
            <p:sp>
              <p:nvSpPr>
                <p:cNvPr id="2105389" name="Line 45"/>
                <p:cNvSpPr>
                  <a:spLocks noChangeShapeType="1"/>
                </p:cNvSpPr>
                <p:nvPr/>
              </p:nvSpPr>
              <p:spPr bwMode="auto">
                <a:xfrm>
                  <a:off x="5364" y="3479"/>
                  <a:ext cx="1" cy="1"/>
                </a:xfrm>
                <a:prstGeom prst="line">
                  <a:avLst/>
                </a:prstGeom>
                <a:noFill/>
                <a:ln w="19050">
                  <a:solidFill>
                    <a:schemeClr val="tx1"/>
                  </a:solidFill>
                  <a:round/>
                  <a:headEnd/>
                  <a:tailEnd/>
                </a:ln>
              </p:spPr>
              <p:txBody>
                <a:bodyPr/>
                <a:lstStyle/>
                <a:p>
                  <a:endParaRPr lang="nl-NL"/>
                </a:p>
              </p:txBody>
            </p:sp>
            <p:sp>
              <p:nvSpPr>
                <p:cNvPr id="2105390" name="Rectangle 46"/>
                <p:cNvSpPr>
                  <a:spLocks noChangeArrowheads="1"/>
                </p:cNvSpPr>
                <p:nvPr/>
              </p:nvSpPr>
              <p:spPr bwMode="auto">
                <a:xfrm>
                  <a:off x="5363" y="3479"/>
                  <a:ext cx="1" cy="36"/>
                </a:xfrm>
                <a:prstGeom prst="rect">
                  <a:avLst/>
                </a:prstGeom>
                <a:solidFill>
                  <a:srgbClr val="000000"/>
                </a:solidFill>
                <a:ln w="19050">
                  <a:solidFill>
                    <a:schemeClr val="tx1"/>
                  </a:solidFill>
                  <a:miter lim="800000"/>
                  <a:headEnd/>
                  <a:tailEnd/>
                </a:ln>
              </p:spPr>
              <p:txBody>
                <a:bodyPr/>
                <a:lstStyle/>
                <a:p>
                  <a:endParaRPr lang="nl-NL"/>
                </a:p>
              </p:txBody>
            </p:sp>
          </p:grpSp>
          <p:grpSp>
            <p:nvGrpSpPr>
              <p:cNvPr id="2105391" name="Group 47"/>
              <p:cNvGrpSpPr>
                <a:grpSpLocks/>
              </p:cNvGrpSpPr>
              <p:nvPr/>
            </p:nvGrpSpPr>
            <p:grpSpPr bwMode="auto">
              <a:xfrm>
                <a:off x="3351" y="2388"/>
                <a:ext cx="2132" cy="1095"/>
                <a:chOff x="3351" y="2388"/>
                <a:chExt cx="2132" cy="1095"/>
              </a:xfrm>
            </p:grpSpPr>
            <p:sp>
              <p:nvSpPr>
                <p:cNvPr id="2105392" name="Line 48"/>
                <p:cNvSpPr>
                  <a:spLocks noChangeShapeType="1"/>
                </p:cNvSpPr>
                <p:nvPr/>
              </p:nvSpPr>
              <p:spPr bwMode="auto">
                <a:xfrm>
                  <a:off x="3354" y="2388"/>
                  <a:ext cx="0" cy="1095"/>
                </a:xfrm>
                <a:prstGeom prst="line">
                  <a:avLst/>
                </a:prstGeom>
                <a:noFill/>
                <a:ln w="19050">
                  <a:solidFill>
                    <a:schemeClr val="tx1"/>
                  </a:solidFill>
                  <a:round/>
                  <a:headEnd/>
                  <a:tailEnd/>
                </a:ln>
                <a:effectLst/>
              </p:spPr>
              <p:txBody>
                <a:bodyPr/>
                <a:lstStyle/>
                <a:p>
                  <a:endParaRPr lang="nl-NL"/>
                </a:p>
              </p:txBody>
            </p:sp>
            <p:sp>
              <p:nvSpPr>
                <p:cNvPr id="2105393" name="Line 49"/>
                <p:cNvSpPr>
                  <a:spLocks noChangeShapeType="1"/>
                </p:cNvSpPr>
                <p:nvPr/>
              </p:nvSpPr>
              <p:spPr bwMode="auto">
                <a:xfrm>
                  <a:off x="3351" y="3483"/>
                  <a:ext cx="2132" cy="0"/>
                </a:xfrm>
                <a:prstGeom prst="line">
                  <a:avLst/>
                </a:prstGeom>
                <a:noFill/>
                <a:ln w="19050">
                  <a:solidFill>
                    <a:schemeClr val="tx1"/>
                  </a:solidFill>
                  <a:round/>
                  <a:headEnd/>
                  <a:tailEnd/>
                </a:ln>
                <a:effectLst/>
              </p:spPr>
              <p:txBody>
                <a:bodyPr/>
                <a:lstStyle/>
                <a:p>
                  <a:endParaRPr lang="nl-NL"/>
                </a:p>
              </p:txBody>
            </p:sp>
          </p:grpSp>
        </p:grpSp>
        <p:sp>
          <p:nvSpPr>
            <p:cNvPr id="2105394" name="Rectangle 50"/>
            <p:cNvSpPr>
              <a:spLocks noChangeArrowheads="1"/>
            </p:cNvSpPr>
            <p:nvPr/>
          </p:nvSpPr>
          <p:spPr bwMode="auto">
            <a:xfrm>
              <a:off x="5403" y="2838"/>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395" name="Rectangle 51"/>
            <p:cNvSpPr>
              <a:spLocks noChangeArrowheads="1"/>
            </p:cNvSpPr>
            <p:nvPr/>
          </p:nvSpPr>
          <p:spPr bwMode="auto">
            <a:xfrm>
              <a:off x="4785" y="2817"/>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396" name="Rectangle 52"/>
            <p:cNvSpPr>
              <a:spLocks noChangeArrowheads="1"/>
            </p:cNvSpPr>
            <p:nvPr/>
          </p:nvSpPr>
          <p:spPr bwMode="auto">
            <a:xfrm>
              <a:off x="4170" y="2787"/>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397" name="Rectangle 53"/>
            <p:cNvSpPr>
              <a:spLocks noChangeArrowheads="1"/>
            </p:cNvSpPr>
            <p:nvPr/>
          </p:nvSpPr>
          <p:spPr bwMode="auto">
            <a:xfrm>
              <a:off x="3546" y="2382"/>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398" name="Freeform 54"/>
            <p:cNvSpPr>
              <a:spLocks/>
            </p:cNvSpPr>
            <p:nvPr/>
          </p:nvSpPr>
          <p:spPr bwMode="auto">
            <a:xfrm>
              <a:off x="3567" y="2400"/>
              <a:ext cx="1869" cy="459"/>
            </a:xfrm>
            <a:custGeom>
              <a:avLst/>
              <a:gdLst/>
              <a:ahLst/>
              <a:cxnLst>
                <a:cxn ang="0">
                  <a:pos x="0" y="0"/>
                </a:cxn>
                <a:cxn ang="0">
                  <a:pos x="636" y="414"/>
                </a:cxn>
                <a:cxn ang="0">
                  <a:pos x="1251" y="441"/>
                </a:cxn>
                <a:cxn ang="0">
                  <a:pos x="1869" y="459"/>
                </a:cxn>
              </a:cxnLst>
              <a:rect l="0" t="0" r="r" b="b"/>
              <a:pathLst>
                <a:path w="1869" h="459">
                  <a:moveTo>
                    <a:pt x="0" y="0"/>
                  </a:moveTo>
                  <a:lnTo>
                    <a:pt x="636" y="414"/>
                  </a:lnTo>
                  <a:lnTo>
                    <a:pt x="1251" y="441"/>
                  </a:lnTo>
                  <a:lnTo>
                    <a:pt x="1869" y="459"/>
                  </a:lnTo>
                </a:path>
              </a:pathLst>
            </a:custGeom>
            <a:noFill/>
            <a:ln w="31750" cap="flat" cmpd="sng">
              <a:solidFill>
                <a:srgbClr val="FC1C04"/>
              </a:solidFill>
              <a:prstDash val="solid"/>
              <a:round/>
              <a:headEnd type="none" w="med" len="med"/>
              <a:tailEnd type="none" w="med" len="med"/>
            </a:ln>
            <a:effectLst/>
          </p:spPr>
          <p:txBody>
            <a:bodyPr/>
            <a:lstStyle/>
            <a:p>
              <a:endParaRPr lang="nl-NL"/>
            </a:p>
          </p:txBody>
        </p:sp>
        <p:sp>
          <p:nvSpPr>
            <p:cNvPr id="2105399" name="AutoShape 55"/>
            <p:cNvSpPr>
              <a:spLocks noChangeArrowheads="1"/>
            </p:cNvSpPr>
            <p:nvPr/>
          </p:nvSpPr>
          <p:spPr bwMode="auto">
            <a:xfrm>
              <a:off x="5392" y="3096"/>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00" name="AutoShape 56"/>
            <p:cNvSpPr>
              <a:spLocks noChangeArrowheads="1"/>
            </p:cNvSpPr>
            <p:nvPr/>
          </p:nvSpPr>
          <p:spPr bwMode="auto">
            <a:xfrm>
              <a:off x="4777" y="2937"/>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01" name="AutoShape 57"/>
            <p:cNvSpPr>
              <a:spLocks noChangeArrowheads="1"/>
            </p:cNvSpPr>
            <p:nvPr/>
          </p:nvSpPr>
          <p:spPr bwMode="auto">
            <a:xfrm>
              <a:off x="3541" y="2367"/>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02" name="Freeform 58"/>
            <p:cNvSpPr>
              <a:spLocks/>
            </p:cNvSpPr>
            <p:nvPr/>
          </p:nvSpPr>
          <p:spPr bwMode="auto">
            <a:xfrm>
              <a:off x="3564" y="2403"/>
              <a:ext cx="1860" cy="729"/>
            </a:xfrm>
            <a:custGeom>
              <a:avLst/>
              <a:gdLst/>
              <a:ahLst/>
              <a:cxnLst>
                <a:cxn ang="0">
                  <a:pos x="0" y="0"/>
                </a:cxn>
                <a:cxn ang="0">
                  <a:pos x="627" y="495"/>
                </a:cxn>
                <a:cxn ang="0">
                  <a:pos x="1248" y="570"/>
                </a:cxn>
                <a:cxn ang="0">
                  <a:pos x="1860" y="729"/>
                </a:cxn>
              </a:cxnLst>
              <a:rect l="0" t="0" r="r" b="b"/>
              <a:pathLst>
                <a:path w="1860" h="729">
                  <a:moveTo>
                    <a:pt x="0" y="0"/>
                  </a:moveTo>
                  <a:lnTo>
                    <a:pt x="627" y="495"/>
                  </a:lnTo>
                  <a:lnTo>
                    <a:pt x="1248" y="570"/>
                  </a:lnTo>
                  <a:lnTo>
                    <a:pt x="1860" y="729"/>
                  </a:lnTo>
                </a:path>
              </a:pathLst>
            </a:custGeom>
            <a:noFill/>
            <a:ln w="31750" cap="flat" cmpd="sng">
              <a:solidFill>
                <a:srgbClr val="008000"/>
              </a:solidFill>
              <a:prstDash val="solid"/>
              <a:round/>
              <a:headEnd type="none" w="med" len="med"/>
              <a:tailEnd type="none" w="med" len="med"/>
            </a:ln>
            <a:effectLst/>
          </p:spPr>
          <p:txBody>
            <a:bodyPr/>
            <a:lstStyle/>
            <a:p>
              <a:endParaRPr lang="nl-NL"/>
            </a:p>
          </p:txBody>
        </p:sp>
        <p:sp>
          <p:nvSpPr>
            <p:cNvPr id="2105403" name="Line 59"/>
            <p:cNvSpPr>
              <a:spLocks noChangeShapeType="1"/>
            </p:cNvSpPr>
            <p:nvPr/>
          </p:nvSpPr>
          <p:spPr bwMode="auto">
            <a:xfrm>
              <a:off x="3420" y="2403"/>
              <a:ext cx="2120" cy="0"/>
            </a:xfrm>
            <a:prstGeom prst="line">
              <a:avLst/>
            </a:prstGeom>
            <a:noFill/>
            <a:ln w="9525">
              <a:solidFill>
                <a:schemeClr val="tx1"/>
              </a:solidFill>
              <a:prstDash val="dash"/>
              <a:round/>
              <a:headEnd/>
              <a:tailEnd/>
            </a:ln>
            <a:effectLst/>
          </p:spPr>
          <p:txBody>
            <a:bodyPr/>
            <a:lstStyle/>
            <a:p>
              <a:endParaRPr lang="nl-NL"/>
            </a:p>
          </p:txBody>
        </p:sp>
        <p:sp>
          <p:nvSpPr>
            <p:cNvPr id="2105404" name="Freeform 60"/>
            <p:cNvSpPr>
              <a:spLocks/>
            </p:cNvSpPr>
            <p:nvPr/>
          </p:nvSpPr>
          <p:spPr bwMode="auto">
            <a:xfrm>
              <a:off x="3564" y="2400"/>
              <a:ext cx="1857" cy="957"/>
            </a:xfrm>
            <a:custGeom>
              <a:avLst/>
              <a:gdLst/>
              <a:ahLst/>
              <a:cxnLst>
                <a:cxn ang="0">
                  <a:pos x="0" y="0"/>
                </a:cxn>
                <a:cxn ang="0">
                  <a:pos x="624" y="690"/>
                </a:cxn>
                <a:cxn ang="0">
                  <a:pos x="1236" y="927"/>
                </a:cxn>
                <a:cxn ang="0">
                  <a:pos x="1857" y="957"/>
                </a:cxn>
              </a:cxnLst>
              <a:rect l="0" t="0" r="r" b="b"/>
              <a:pathLst>
                <a:path w="1857" h="957">
                  <a:moveTo>
                    <a:pt x="0" y="0"/>
                  </a:moveTo>
                  <a:lnTo>
                    <a:pt x="624" y="690"/>
                  </a:lnTo>
                  <a:lnTo>
                    <a:pt x="1236" y="927"/>
                  </a:lnTo>
                  <a:lnTo>
                    <a:pt x="1857" y="957"/>
                  </a:lnTo>
                </a:path>
              </a:pathLst>
            </a:custGeom>
            <a:noFill/>
            <a:ln w="25400" cap="flat" cmpd="sng">
              <a:solidFill>
                <a:schemeClr val="tx1"/>
              </a:solidFill>
              <a:prstDash val="solid"/>
              <a:round/>
              <a:headEnd type="none" w="med" len="med"/>
              <a:tailEnd type="none" w="med" len="med"/>
            </a:ln>
            <a:effectLst/>
          </p:spPr>
          <p:txBody>
            <a:bodyPr/>
            <a:lstStyle/>
            <a:p>
              <a:endParaRPr lang="nl-NL"/>
            </a:p>
          </p:txBody>
        </p:sp>
        <p:grpSp>
          <p:nvGrpSpPr>
            <p:cNvPr id="2105405" name="Group 61"/>
            <p:cNvGrpSpPr>
              <a:grpSpLocks/>
            </p:cNvGrpSpPr>
            <p:nvPr/>
          </p:nvGrpSpPr>
          <p:grpSpPr bwMode="auto">
            <a:xfrm>
              <a:off x="4170" y="3033"/>
              <a:ext cx="47" cy="93"/>
              <a:chOff x="1977" y="2439"/>
              <a:chExt cx="47" cy="93"/>
            </a:xfrm>
          </p:grpSpPr>
          <p:sp>
            <p:nvSpPr>
              <p:cNvPr id="2105406" name="Oval 62"/>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07" name="Line 63"/>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grpSp>
          <p:nvGrpSpPr>
            <p:cNvPr id="2105408" name="Group 64"/>
            <p:cNvGrpSpPr>
              <a:grpSpLocks/>
            </p:cNvGrpSpPr>
            <p:nvPr/>
          </p:nvGrpSpPr>
          <p:grpSpPr bwMode="auto">
            <a:xfrm>
              <a:off x="4782" y="3279"/>
              <a:ext cx="47" cy="93"/>
              <a:chOff x="1977" y="2439"/>
              <a:chExt cx="47" cy="93"/>
            </a:xfrm>
          </p:grpSpPr>
          <p:sp>
            <p:nvSpPr>
              <p:cNvPr id="2105409" name="Oval 65"/>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10" name="Line 66"/>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grpSp>
          <p:nvGrpSpPr>
            <p:cNvPr id="2105411" name="Group 67"/>
            <p:cNvGrpSpPr>
              <a:grpSpLocks/>
            </p:cNvGrpSpPr>
            <p:nvPr/>
          </p:nvGrpSpPr>
          <p:grpSpPr bwMode="auto">
            <a:xfrm>
              <a:off x="5397" y="3309"/>
              <a:ext cx="47" cy="93"/>
              <a:chOff x="1977" y="2439"/>
              <a:chExt cx="47" cy="93"/>
            </a:xfrm>
          </p:grpSpPr>
          <p:sp>
            <p:nvSpPr>
              <p:cNvPr id="2105412" name="Oval 68"/>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13" name="Line 69"/>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sp>
          <p:nvSpPr>
            <p:cNvPr id="2105414" name="Oval 70"/>
            <p:cNvSpPr>
              <a:spLocks noChangeArrowheads="1"/>
            </p:cNvSpPr>
            <p:nvPr/>
          </p:nvSpPr>
          <p:spPr bwMode="auto">
            <a:xfrm>
              <a:off x="3549" y="2385"/>
              <a:ext cx="47" cy="47"/>
            </a:xfrm>
            <a:prstGeom prst="ellipse">
              <a:avLst/>
            </a:prstGeom>
            <a:solidFill>
              <a:schemeClr val="tx1"/>
            </a:solidFill>
            <a:ln w="9525">
              <a:noFill/>
              <a:round/>
              <a:headEnd/>
              <a:tailEnd/>
            </a:ln>
            <a:effectLst/>
          </p:spPr>
          <p:txBody>
            <a:bodyPr wrap="none" anchor="ctr"/>
            <a:lstStyle/>
            <a:p>
              <a:endParaRPr lang="nl-NL"/>
            </a:p>
          </p:txBody>
        </p:sp>
      </p:grpSp>
      <p:grpSp>
        <p:nvGrpSpPr>
          <p:cNvPr id="2105415" name="Group 71"/>
          <p:cNvGrpSpPr>
            <a:grpSpLocks/>
          </p:cNvGrpSpPr>
          <p:nvPr/>
        </p:nvGrpSpPr>
        <p:grpSpPr bwMode="auto">
          <a:xfrm>
            <a:off x="4902200" y="1360488"/>
            <a:ext cx="3935413" cy="2279650"/>
            <a:chOff x="3088" y="857"/>
            <a:chExt cx="2479" cy="1436"/>
          </a:xfrm>
        </p:grpSpPr>
        <p:sp>
          <p:nvSpPr>
            <p:cNvPr id="2105416" name="Text Box 72"/>
            <p:cNvSpPr txBox="1">
              <a:spLocks noChangeArrowheads="1"/>
            </p:cNvSpPr>
            <p:nvPr/>
          </p:nvSpPr>
          <p:spPr bwMode="auto">
            <a:xfrm>
              <a:off x="3423" y="983"/>
              <a:ext cx="611" cy="212"/>
            </a:xfrm>
            <a:prstGeom prst="rect">
              <a:avLst/>
            </a:prstGeom>
            <a:noFill/>
            <a:ln w="9525">
              <a:noFill/>
              <a:miter lim="800000"/>
              <a:headEnd/>
              <a:tailEnd/>
            </a:ln>
            <a:effectLst/>
          </p:spPr>
          <p:txBody>
            <a:bodyPr>
              <a:spAutoFit/>
            </a:bodyPr>
            <a:lstStyle/>
            <a:p>
              <a:r>
                <a:rPr lang="en-US" sz="1600" b="0">
                  <a:solidFill>
                    <a:schemeClr val="tx1"/>
                  </a:solidFill>
                  <a:ea typeface="ヒラギノ角ゴ Pro W3" pitchFamily="-32" charset="-128"/>
                  <a:cs typeface="Arial" pitchFamily="34" charset="0"/>
                </a:rPr>
                <a:t>HDL-C</a:t>
              </a:r>
            </a:p>
          </p:txBody>
        </p:sp>
        <p:sp>
          <p:nvSpPr>
            <p:cNvPr id="2105417" name="Text Box 73"/>
            <p:cNvSpPr txBox="1">
              <a:spLocks noChangeArrowheads="1"/>
            </p:cNvSpPr>
            <p:nvPr/>
          </p:nvSpPr>
          <p:spPr bwMode="auto">
            <a:xfrm>
              <a:off x="5199" y="857"/>
              <a:ext cx="364"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 27.5</a:t>
              </a:r>
            </a:p>
          </p:txBody>
        </p:sp>
        <p:sp>
          <p:nvSpPr>
            <p:cNvPr id="2105418" name="Text Box 74"/>
            <p:cNvSpPr txBox="1">
              <a:spLocks noChangeArrowheads="1"/>
            </p:cNvSpPr>
            <p:nvPr/>
          </p:nvSpPr>
          <p:spPr bwMode="auto">
            <a:xfrm>
              <a:off x="5203" y="1240"/>
              <a:ext cx="364" cy="192"/>
            </a:xfrm>
            <a:prstGeom prst="rect">
              <a:avLst/>
            </a:prstGeom>
            <a:noFill/>
            <a:ln w="2857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 23.4</a:t>
              </a:r>
            </a:p>
          </p:txBody>
        </p:sp>
        <p:sp>
          <p:nvSpPr>
            <p:cNvPr id="2105419" name="Rectangle 75"/>
            <p:cNvSpPr>
              <a:spLocks noChangeArrowheads="1"/>
            </p:cNvSpPr>
            <p:nvPr/>
          </p:nvSpPr>
          <p:spPr bwMode="auto">
            <a:xfrm>
              <a:off x="3532" y="2059"/>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0</a:t>
              </a:r>
              <a:endParaRPr lang="en-US" sz="1000">
                <a:solidFill>
                  <a:schemeClr val="tx1"/>
                </a:solidFill>
                <a:ea typeface="ヒラギノ角ゴ Pro W3" pitchFamily="-32" charset="-128"/>
                <a:cs typeface="Arial" pitchFamily="34" charset="0"/>
              </a:endParaRPr>
            </a:p>
          </p:txBody>
        </p:sp>
        <p:sp>
          <p:nvSpPr>
            <p:cNvPr id="2105420" name="Rectangle 76"/>
            <p:cNvSpPr>
              <a:spLocks noChangeArrowheads="1"/>
            </p:cNvSpPr>
            <p:nvPr/>
          </p:nvSpPr>
          <p:spPr bwMode="auto">
            <a:xfrm>
              <a:off x="4133" y="2059"/>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4</a:t>
              </a:r>
              <a:endParaRPr lang="en-US" sz="1000">
                <a:solidFill>
                  <a:schemeClr val="tx1"/>
                </a:solidFill>
                <a:ea typeface="ヒラギノ角ゴ Pro W3" pitchFamily="-32" charset="-128"/>
                <a:cs typeface="Arial" pitchFamily="34" charset="0"/>
              </a:endParaRPr>
            </a:p>
          </p:txBody>
        </p:sp>
        <p:sp>
          <p:nvSpPr>
            <p:cNvPr id="2105421" name="Rectangle 77"/>
            <p:cNvSpPr>
              <a:spLocks noChangeArrowheads="1"/>
            </p:cNvSpPr>
            <p:nvPr/>
          </p:nvSpPr>
          <p:spPr bwMode="auto">
            <a:xfrm>
              <a:off x="4741" y="2059"/>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8</a:t>
              </a:r>
              <a:endParaRPr lang="en-US" sz="1000">
                <a:solidFill>
                  <a:schemeClr val="tx1"/>
                </a:solidFill>
                <a:ea typeface="ヒラギノ角ゴ Pro W3" pitchFamily="-32" charset="-128"/>
                <a:cs typeface="Arial" pitchFamily="34" charset="0"/>
              </a:endParaRPr>
            </a:p>
          </p:txBody>
        </p:sp>
        <p:sp>
          <p:nvSpPr>
            <p:cNvPr id="2105422" name="Rectangle 78"/>
            <p:cNvSpPr>
              <a:spLocks noChangeArrowheads="1"/>
            </p:cNvSpPr>
            <p:nvPr/>
          </p:nvSpPr>
          <p:spPr bwMode="auto">
            <a:xfrm>
              <a:off x="5344" y="2059"/>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12</a:t>
              </a:r>
              <a:endParaRPr lang="en-US" sz="1000">
                <a:solidFill>
                  <a:schemeClr val="tx1"/>
                </a:solidFill>
                <a:ea typeface="ヒラギノ角ゴ Pro W3" pitchFamily="-32" charset="-128"/>
                <a:cs typeface="Arial" pitchFamily="34" charset="0"/>
              </a:endParaRPr>
            </a:p>
          </p:txBody>
        </p:sp>
        <p:sp>
          <p:nvSpPr>
            <p:cNvPr id="2105423" name="Rectangle 79"/>
            <p:cNvSpPr>
              <a:spLocks noChangeArrowheads="1"/>
            </p:cNvSpPr>
            <p:nvPr/>
          </p:nvSpPr>
          <p:spPr bwMode="auto">
            <a:xfrm rot="16200000">
              <a:off x="2908" y="1421"/>
              <a:ext cx="486"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 Change</a:t>
              </a:r>
              <a:endParaRPr lang="en-US" sz="1300">
                <a:solidFill>
                  <a:schemeClr val="tx1"/>
                </a:solidFill>
                <a:ea typeface="ヒラギノ角ゴ Pro W3" pitchFamily="-32" charset="-128"/>
                <a:cs typeface="Arial" pitchFamily="34" charset="0"/>
              </a:endParaRPr>
            </a:p>
          </p:txBody>
        </p:sp>
        <p:sp>
          <p:nvSpPr>
            <p:cNvPr id="2105424" name="Rectangle 80"/>
            <p:cNvSpPr>
              <a:spLocks noChangeArrowheads="1"/>
            </p:cNvSpPr>
            <p:nvPr/>
          </p:nvSpPr>
          <p:spPr bwMode="auto">
            <a:xfrm>
              <a:off x="3320" y="1939"/>
              <a:ext cx="44"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0</a:t>
              </a:r>
              <a:endParaRPr lang="en-US" sz="1000">
                <a:solidFill>
                  <a:schemeClr val="tx1"/>
                </a:solidFill>
                <a:ea typeface="ヒラギノ角ゴ Pro W3" pitchFamily="-32" charset="-128"/>
                <a:cs typeface="Arial" pitchFamily="34" charset="0"/>
              </a:endParaRPr>
            </a:p>
          </p:txBody>
        </p:sp>
        <p:sp>
          <p:nvSpPr>
            <p:cNvPr id="2105425" name="Rectangle 81"/>
            <p:cNvSpPr>
              <a:spLocks noChangeArrowheads="1"/>
            </p:cNvSpPr>
            <p:nvPr/>
          </p:nvSpPr>
          <p:spPr bwMode="auto">
            <a:xfrm>
              <a:off x="3275" y="1611"/>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10</a:t>
              </a:r>
              <a:endParaRPr lang="en-US" sz="1000">
                <a:solidFill>
                  <a:schemeClr val="tx1"/>
                </a:solidFill>
                <a:ea typeface="ヒラギノ角ゴ Pro W3" pitchFamily="-32" charset="-128"/>
                <a:cs typeface="Arial" pitchFamily="34" charset="0"/>
              </a:endParaRPr>
            </a:p>
          </p:txBody>
        </p:sp>
        <p:sp>
          <p:nvSpPr>
            <p:cNvPr id="2105426" name="Rectangle 82"/>
            <p:cNvSpPr>
              <a:spLocks noChangeArrowheads="1"/>
            </p:cNvSpPr>
            <p:nvPr/>
          </p:nvSpPr>
          <p:spPr bwMode="auto">
            <a:xfrm>
              <a:off x="3275" y="1283"/>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20</a:t>
              </a:r>
              <a:endParaRPr lang="en-US" sz="1000">
                <a:solidFill>
                  <a:schemeClr val="tx1"/>
                </a:solidFill>
                <a:ea typeface="ヒラギノ角ゴ Pro W3" pitchFamily="-32" charset="-128"/>
                <a:cs typeface="Arial" pitchFamily="34" charset="0"/>
              </a:endParaRPr>
            </a:p>
          </p:txBody>
        </p:sp>
        <p:sp>
          <p:nvSpPr>
            <p:cNvPr id="2105427" name="Rectangle 83"/>
            <p:cNvSpPr>
              <a:spLocks noChangeArrowheads="1"/>
            </p:cNvSpPr>
            <p:nvPr/>
          </p:nvSpPr>
          <p:spPr bwMode="auto">
            <a:xfrm>
              <a:off x="3275" y="956"/>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30</a:t>
              </a:r>
              <a:endParaRPr lang="en-US" sz="1000">
                <a:solidFill>
                  <a:schemeClr val="tx1"/>
                </a:solidFill>
                <a:ea typeface="ヒラギノ角ゴ Pro W3" pitchFamily="-32" charset="-128"/>
                <a:cs typeface="Arial" pitchFamily="34" charset="0"/>
              </a:endParaRPr>
            </a:p>
          </p:txBody>
        </p:sp>
        <p:sp>
          <p:nvSpPr>
            <p:cNvPr id="2105428" name="Rectangle 84"/>
            <p:cNvSpPr>
              <a:spLocks noChangeArrowheads="1"/>
            </p:cNvSpPr>
            <p:nvPr/>
          </p:nvSpPr>
          <p:spPr bwMode="auto">
            <a:xfrm>
              <a:off x="4024" y="2168"/>
              <a:ext cx="968"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Weeks on Treatment</a:t>
              </a:r>
              <a:endParaRPr lang="en-US" sz="1300">
                <a:solidFill>
                  <a:schemeClr val="tx1"/>
                </a:solidFill>
                <a:ea typeface="ヒラギノ角ゴ Pro W3" pitchFamily="-32" charset="-128"/>
                <a:cs typeface="Arial" pitchFamily="34" charset="0"/>
              </a:endParaRPr>
            </a:p>
          </p:txBody>
        </p:sp>
        <p:grpSp>
          <p:nvGrpSpPr>
            <p:cNvPr id="2105429" name="Group 85"/>
            <p:cNvGrpSpPr>
              <a:grpSpLocks/>
            </p:cNvGrpSpPr>
            <p:nvPr/>
          </p:nvGrpSpPr>
          <p:grpSpPr bwMode="auto">
            <a:xfrm>
              <a:off x="3580" y="2008"/>
              <a:ext cx="1811" cy="34"/>
              <a:chOff x="3517" y="2002"/>
              <a:chExt cx="1811" cy="34"/>
            </a:xfrm>
          </p:grpSpPr>
          <p:sp>
            <p:nvSpPr>
              <p:cNvPr id="2105430" name="Rectangle 86"/>
              <p:cNvSpPr>
                <a:spLocks noChangeArrowheads="1"/>
              </p:cNvSpPr>
              <p:nvPr/>
            </p:nvSpPr>
            <p:spPr bwMode="auto">
              <a:xfrm>
                <a:off x="3517" y="2002"/>
                <a:ext cx="1" cy="34"/>
              </a:xfrm>
              <a:prstGeom prst="rect">
                <a:avLst/>
              </a:prstGeom>
              <a:solidFill>
                <a:srgbClr val="000000"/>
              </a:solidFill>
              <a:ln w="19050">
                <a:solidFill>
                  <a:schemeClr val="tx1"/>
                </a:solidFill>
                <a:miter lim="800000"/>
                <a:headEnd/>
                <a:tailEnd/>
              </a:ln>
            </p:spPr>
            <p:txBody>
              <a:bodyPr/>
              <a:lstStyle/>
              <a:p>
                <a:endParaRPr lang="nl-NL"/>
              </a:p>
            </p:txBody>
          </p:sp>
          <p:sp>
            <p:nvSpPr>
              <p:cNvPr id="2105431" name="Line 87"/>
              <p:cNvSpPr>
                <a:spLocks noChangeShapeType="1"/>
              </p:cNvSpPr>
              <p:nvPr/>
            </p:nvSpPr>
            <p:spPr bwMode="auto">
              <a:xfrm>
                <a:off x="4121" y="2002"/>
                <a:ext cx="1" cy="1"/>
              </a:xfrm>
              <a:prstGeom prst="line">
                <a:avLst/>
              </a:prstGeom>
              <a:noFill/>
              <a:ln w="19050">
                <a:solidFill>
                  <a:schemeClr val="tx1"/>
                </a:solidFill>
                <a:round/>
                <a:headEnd/>
                <a:tailEnd/>
              </a:ln>
            </p:spPr>
            <p:txBody>
              <a:bodyPr/>
              <a:lstStyle/>
              <a:p>
                <a:endParaRPr lang="nl-NL"/>
              </a:p>
            </p:txBody>
          </p:sp>
          <p:sp>
            <p:nvSpPr>
              <p:cNvPr id="2105432" name="Rectangle 88"/>
              <p:cNvSpPr>
                <a:spLocks noChangeArrowheads="1"/>
              </p:cNvSpPr>
              <p:nvPr/>
            </p:nvSpPr>
            <p:spPr bwMode="auto">
              <a:xfrm>
                <a:off x="4120" y="2002"/>
                <a:ext cx="1" cy="34"/>
              </a:xfrm>
              <a:prstGeom prst="rect">
                <a:avLst/>
              </a:prstGeom>
              <a:solidFill>
                <a:srgbClr val="000000"/>
              </a:solidFill>
              <a:ln w="19050">
                <a:solidFill>
                  <a:schemeClr val="tx1"/>
                </a:solidFill>
                <a:miter lim="800000"/>
                <a:headEnd/>
                <a:tailEnd/>
              </a:ln>
            </p:spPr>
            <p:txBody>
              <a:bodyPr/>
              <a:lstStyle/>
              <a:p>
                <a:endParaRPr lang="nl-NL"/>
              </a:p>
            </p:txBody>
          </p:sp>
          <p:sp>
            <p:nvSpPr>
              <p:cNvPr id="2105433" name="Line 89"/>
              <p:cNvSpPr>
                <a:spLocks noChangeShapeType="1"/>
              </p:cNvSpPr>
              <p:nvPr/>
            </p:nvSpPr>
            <p:spPr bwMode="auto">
              <a:xfrm>
                <a:off x="4724" y="2002"/>
                <a:ext cx="1" cy="1"/>
              </a:xfrm>
              <a:prstGeom prst="line">
                <a:avLst/>
              </a:prstGeom>
              <a:noFill/>
              <a:ln w="19050">
                <a:solidFill>
                  <a:schemeClr val="tx1"/>
                </a:solidFill>
                <a:round/>
                <a:headEnd/>
                <a:tailEnd/>
              </a:ln>
            </p:spPr>
            <p:txBody>
              <a:bodyPr/>
              <a:lstStyle/>
              <a:p>
                <a:endParaRPr lang="nl-NL"/>
              </a:p>
            </p:txBody>
          </p:sp>
          <p:sp>
            <p:nvSpPr>
              <p:cNvPr id="2105434" name="Rectangle 90"/>
              <p:cNvSpPr>
                <a:spLocks noChangeArrowheads="1"/>
              </p:cNvSpPr>
              <p:nvPr/>
            </p:nvSpPr>
            <p:spPr bwMode="auto">
              <a:xfrm>
                <a:off x="4723" y="2002"/>
                <a:ext cx="1" cy="34"/>
              </a:xfrm>
              <a:prstGeom prst="rect">
                <a:avLst/>
              </a:prstGeom>
              <a:solidFill>
                <a:srgbClr val="000000"/>
              </a:solidFill>
              <a:ln w="19050">
                <a:solidFill>
                  <a:schemeClr val="tx1"/>
                </a:solidFill>
                <a:miter lim="800000"/>
                <a:headEnd/>
                <a:tailEnd/>
              </a:ln>
            </p:spPr>
            <p:txBody>
              <a:bodyPr/>
              <a:lstStyle/>
              <a:p>
                <a:endParaRPr lang="nl-NL"/>
              </a:p>
            </p:txBody>
          </p:sp>
          <p:sp>
            <p:nvSpPr>
              <p:cNvPr id="2105435" name="Line 91"/>
              <p:cNvSpPr>
                <a:spLocks noChangeShapeType="1"/>
              </p:cNvSpPr>
              <p:nvPr/>
            </p:nvSpPr>
            <p:spPr bwMode="auto">
              <a:xfrm>
                <a:off x="5327" y="2002"/>
                <a:ext cx="1" cy="1"/>
              </a:xfrm>
              <a:prstGeom prst="line">
                <a:avLst/>
              </a:prstGeom>
              <a:noFill/>
              <a:ln w="19050">
                <a:solidFill>
                  <a:schemeClr val="tx1"/>
                </a:solidFill>
                <a:round/>
                <a:headEnd/>
                <a:tailEnd/>
              </a:ln>
            </p:spPr>
            <p:txBody>
              <a:bodyPr/>
              <a:lstStyle/>
              <a:p>
                <a:endParaRPr lang="nl-NL"/>
              </a:p>
            </p:txBody>
          </p:sp>
          <p:sp>
            <p:nvSpPr>
              <p:cNvPr id="2105436" name="Rectangle 92"/>
              <p:cNvSpPr>
                <a:spLocks noChangeArrowheads="1"/>
              </p:cNvSpPr>
              <p:nvPr/>
            </p:nvSpPr>
            <p:spPr bwMode="auto">
              <a:xfrm>
                <a:off x="5326" y="2002"/>
                <a:ext cx="1" cy="34"/>
              </a:xfrm>
              <a:prstGeom prst="rect">
                <a:avLst/>
              </a:prstGeom>
              <a:solidFill>
                <a:srgbClr val="000000"/>
              </a:solidFill>
              <a:ln w="19050">
                <a:solidFill>
                  <a:schemeClr val="tx1"/>
                </a:solidFill>
                <a:miter lim="800000"/>
                <a:headEnd/>
                <a:tailEnd/>
              </a:ln>
            </p:spPr>
            <p:txBody>
              <a:bodyPr/>
              <a:lstStyle/>
              <a:p>
                <a:endParaRPr lang="nl-NL"/>
              </a:p>
            </p:txBody>
          </p:sp>
        </p:grpSp>
        <p:grpSp>
          <p:nvGrpSpPr>
            <p:cNvPr id="2105437" name="Group 93"/>
            <p:cNvGrpSpPr>
              <a:grpSpLocks/>
            </p:cNvGrpSpPr>
            <p:nvPr/>
          </p:nvGrpSpPr>
          <p:grpSpPr bwMode="auto">
            <a:xfrm>
              <a:off x="3391" y="981"/>
              <a:ext cx="29" cy="1023"/>
              <a:chOff x="3328" y="981"/>
              <a:chExt cx="29" cy="1023"/>
            </a:xfrm>
          </p:grpSpPr>
          <p:sp>
            <p:nvSpPr>
              <p:cNvPr id="2105438" name="Line 94"/>
              <p:cNvSpPr>
                <a:spLocks noChangeShapeType="1"/>
              </p:cNvSpPr>
              <p:nvPr/>
            </p:nvSpPr>
            <p:spPr bwMode="auto">
              <a:xfrm>
                <a:off x="3351" y="985"/>
                <a:ext cx="1" cy="1"/>
              </a:xfrm>
              <a:prstGeom prst="line">
                <a:avLst/>
              </a:prstGeom>
              <a:noFill/>
              <a:ln w="19050">
                <a:solidFill>
                  <a:schemeClr val="tx1"/>
                </a:solidFill>
                <a:round/>
                <a:headEnd/>
                <a:tailEnd/>
              </a:ln>
            </p:spPr>
            <p:txBody>
              <a:bodyPr/>
              <a:lstStyle/>
              <a:p>
                <a:endParaRPr lang="nl-NL"/>
              </a:p>
            </p:txBody>
          </p:sp>
          <p:sp>
            <p:nvSpPr>
              <p:cNvPr id="2105439" name="Rectangle 95"/>
              <p:cNvSpPr>
                <a:spLocks noChangeArrowheads="1"/>
              </p:cNvSpPr>
              <p:nvPr/>
            </p:nvSpPr>
            <p:spPr bwMode="auto">
              <a:xfrm>
                <a:off x="3328" y="1985"/>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440" name="Line 96"/>
              <p:cNvSpPr>
                <a:spLocks noChangeShapeType="1"/>
              </p:cNvSpPr>
              <p:nvPr/>
            </p:nvSpPr>
            <p:spPr bwMode="auto">
              <a:xfrm>
                <a:off x="3351" y="1658"/>
                <a:ext cx="1" cy="1"/>
              </a:xfrm>
              <a:prstGeom prst="line">
                <a:avLst/>
              </a:prstGeom>
              <a:noFill/>
              <a:ln w="19050">
                <a:solidFill>
                  <a:schemeClr val="tx1"/>
                </a:solidFill>
                <a:round/>
                <a:headEnd/>
                <a:tailEnd/>
              </a:ln>
            </p:spPr>
            <p:txBody>
              <a:bodyPr/>
              <a:lstStyle/>
              <a:p>
                <a:endParaRPr lang="nl-NL"/>
              </a:p>
            </p:txBody>
          </p:sp>
          <p:sp>
            <p:nvSpPr>
              <p:cNvPr id="2105441" name="Rectangle 97"/>
              <p:cNvSpPr>
                <a:spLocks noChangeArrowheads="1"/>
              </p:cNvSpPr>
              <p:nvPr/>
            </p:nvSpPr>
            <p:spPr bwMode="auto">
              <a:xfrm>
                <a:off x="3328" y="1657"/>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442" name="Line 98"/>
              <p:cNvSpPr>
                <a:spLocks noChangeShapeType="1"/>
              </p:cNvSpPr>
              <p:nvPr/>
            </p:nvSpPr>
            <p:spPr bwMode="auto">
              <a:xfrm>
                <a:off x="3351" y="1330"/>
                <a:ext cx="1" cy="1"/>
              </a:xfrm>
              <a:prstGeom prst="line">
                <a:avLst/>
              </a:prstGeom>
              <a:noFill/>
              <a:ln w="19050">
                <a:solidFill>
                  <a:schemeClr val="tx1"/>
                </a:solidFill>
                <a:round/>
                <a:headEnd/>
                <a:tailEnd/>
              </a:ln>
            </p:spPr>
            <p:txBody>
              <a:bodyPr/>
              <a:lstStyle/>
              <a:p>
                <a:endParaRPr lang="nl-NL"/>
              </a:p>
            </p:txBody>
          </p:sp>
          <p:sp>
            <p:nvSpPr>
              <p:cNvPr id="2105443" name="Rectangle 99"/>
              <p:cNvSpPr>
                <a:spLocks noChangeArrowheads="1"/>
              </p:cNvSpPr>
              <p:nvPr/>
            </p:nvSpPr>
            <p:spPr bwMode="auto">
              <a:xfrm>
                <a:off x="3328" y="1330"/>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444" name="Line 100"/>
              <p:cNvSpPr>
                <a:spLocks noChangeShapeType="1"/>
              </p:cNvSpPr>
              <p:nvPr/>
            </p:nvSpPr>
            <p:spPr bwMode="auto">
              <a:xfrm>
                <a:off x="3351" y="1002"/>
                <a:ext cx="1" cy="1"/>
              </a:xfrm>
              <a:prstGeom prst="line">
                <a:avLst/>
              </a:prstGeom>
              <a:noFill/>
              <a:ln w="19050">
                <a:solidFill>
                  <a:schemeClr val="tx1"/>
                </a:solidFill>
                <a:round/>
                <a:headEnd/>
                <a:tailEnd/>
              </a:ln>
            </p:spPr>
            <p:txBody>
              <a:bodyPr/>
              <a:lstStyle/>
              <a:p>
                <a:endParaRPr lang="nl-NL"/>
              </a:p>
            </p:txBody>
          </p:sp>
          <p:sp>
            <p:nvSpPr>
              <p:cNvPr id="2105445" name="Rectangle 101"/>
              <p:cNvSpPr>
                <a:spLocks noChangeArrowheads="1"/>
              </p:cNvSpPr>
              <p:nvPr/>
            </p:nvSpPr>
            <p:spPr bwMode="auto">
              <a:xfrm>
                <a:off x="3328" y="1002"/>
                <a:ext cx="23" cy="1"/>
              </a:xfrm>
              <a:prstGeom prst="rect">
                <a:avLst/>
              </a:prstGeom>
              <a:solidFill>
                <a:srgbClr val="000000"/>
              </a:solidFill>
              <a:ln w="19050">
                <a:solidFill>
                  <a:schemeClr val="tx1"/>
                </a:solidFill>
                <a:miter lim="800000"/>
                <a:headEnd/>
                <a:tailEnd/>
              </a:ln>
            </p:spPr>
            <p:txBody>
              <a:bodyPr/>
              <a:lstStyle/>
              <a:p>
                <a:endParaRPr lang="nl-NL"/>
              </a:p>
            </p:txBody>
          </p:sp>
          <p:sp>
            <p:nvSpPr>
              <p:cNvPr id="2105446" name="Line 102"/>
              <p:cNvSpPr>
                <a:spLocks noChangeShapeType="1"/>
              </p:cNvSpPr>
              <p:nvPr/>
            </p:nvSpPr>
            <p:spPr bwMode="auto">
              <a:xfrm>
                <a:off x="3357" y="981"/>
                <a:ext cx="0" cy="1023"/>
              </a:xfrm>
              <a:prstGeom prst="line">
                <a:avLst/>
              </a:prstGeom>
              <a:noFill/>
              <a:ln w="19050">
                <a:solidFill>
                  <a:schemeClr val="tx1"/>
                </a:solidFill>
                <a:round/>
                <a:headEnd/>
                <a:tailEnd/>
              </a:ln>
              <a:effectLst/>
            </p:spPr>
            <p:txBody>
              <a:bodyPr/>
              <a:lstStyle/>
              <a:p>
                <a:endParaRPr lang="nl-NL"/>
              </a:p>
            </p:txBody>
          </p:sp>
        </p:grpSp>
        <p:sp>
          <p:nvSpPr>
            <p:cNvPr id="2105447" name="Line 103"/>
            <p:cNvSpPr>
              <a:spLocks noChangeShapeType="1"/>
            </p:cNvSpPr>
            <p:nvPr/>
          </p:nvSpPr>
          <p:spPr bwMode="auto">
            <a:xfrm>
              <a:off x="3420" y="2007"/>
              <a:ext cx="2124" cy="0"/>
            </a:xfrm>
            <a:prstGeom prst="line">
              <a:avLst/>
            </a:prstGeom>
            <a:noFill/>
            <a:ln w="19050">
              <a:solidFill>
                <a:schemeClr val="tx1"/>
              </a:solidFill>
              <a:round/>
              <a:headEnd/>
              <a:tailEnd/>
            </a:ln>
            <a:effectLst/>
          </p:spPr>
          <p:txBody>
            <a:bodyPr/>
            <a:lstStyle/>
            <a:p>
              <a:endParaRPr lang="nl-NL"/>
            </a:p>
          </p:txBody>
        </p:sp>
        <p:sp>
          <p:nvSpPr>
            <p:cNvPr id="2105448" name="Freeform 104"/>
            <p:cNvSpPr>
              <a:spLocks/>
            </p:cNvSpPr>
            <p:nvPr/>
          </p:nvSpPr>
          <p:spPr bwMode="auto">
            <a:xfrm>
              <a:off x="3576" y="1200"/>
              <a:ext cx="1812" cy="795"/>
            </a:xfrm>
            <a:custGeom>
              <a:avLst/>
              <a:gdLst/>
              <a:ahLst/>
              <a:cxnLst>
                <a:cxn ang="0">
                  <a:pos x="0" y="795"/>
                </a:cxn>
                <a:cxn ang="0">
                  <a:pos x="606" y="366"/>
                </a:cxn>
                <a:cxn ang="0">
                  <a:pos x="1212" y="81"/>
                </a:cxn>
                <a:cxn ang="0">
                  <a:pos x="1812" y="0"/>
                </a:cxn>
              </a:cxnLst>
              <a:rect l="0" t="0" r="r" b="b"/>
              <a:pathLst>
                <a:path w="1812" h="795">
                  <a:moveTo>
                    <a:pt x="0" y="795"/>
                  </a:moveTo>
                  <a:lnTo>
                    <a:pt x="606" y="366"/>
                  </a:lnTo>
                  <a:lnTo>
                    <a:pt x="1212" y="81"/>
                  </a:lnTo>
                  <a:lnTo>
                    <a:pt x="1812" y="0"/>
                  </a:lnTo>
                </a:path>
              </a:pathLst>
            </a:custGeom>
            <a:noFill/>
            <a:ln w="31750" cap="flat" cmpd="sng">
              <a:solidFill>
                <a:srgbClr val="008000"/>
              </a:solidFill>
              <a:prstDash val="solid"/>
              <a:round/>
              <a:headEnd type="none" w="med" len="med"/>
              <a:tailEnd type="none" w="med" len="med"/>
            </a:ln>
            <a:effectLst/>
          </p:spPr>
          <p:txBody>
            <a:bodyPr/>
            <a:lstStyle/>
            <a:p>
              <a:endParaRPr lang="nl-NL"/>
            </a:p>
          </p:txBody>
        </p:sp>
        <p:sp>
          <p:nvSpPr>
            <p:cNvPr id="2105449" name="Line 105"/>
            <p:cNvSpPr>
              <a:spLocks noChangeShapeType="1"/>
            </p:cNvSpPr>
            <p:nvPr/>
          </p:nvSpPr>
          <p:spPr bwMode="auto">
            <a:xfrm>
              <a:off x="4182" y="1515"/>
              <a:ext cx="0" cy="111"/>
            </a:xfrm>
            <a:prstGeom prst="line">
              <a:avLst/>
            </a:prstGeom>
            <a:noFill/>
            <a:ln w="12700">
              <a:solidFill>
                <a:schemeClr val="tx1"/>
              </a:solidFill>
              <a:round/>
              <a:headEnd/>
              <a:tailEnd/>
            </a:ln>
            <a:effectLst/>
          </p:spPr>
          <p:txBody>
            <a:bodyPr/>
            <a:lstStyle/>
            <a:p>
              <a:endParaRPr lang="nl-NL"/>
            </a:p>
          </p:txBody>
        </p:sp>
        <p:sp>
          <p:nvSpPr>
            <p:cNvPr id="2105450" name="Line 106"/>
            <p:cNvSpPr>
              <a:spLocks noChangeShapeType="1"/>
            </p:cNvSpPr>
            <p:nvPr/>
          </p:nvSpPr>
          <p:spPr bwMode="auto">
            <a:xfrm>
              <a:off x="4788" y="1233"/>
              <a:ext cx="0" cy="111"/>
            </a:xfrm>
            <a:prstGeom prst="line">
              <a:avLst/>
            </a:prstGeom>
            <a:noFill/>
            <a:ln w="12700">
              <a:solidFill>
                <a:schemeClr val="tx1"/>
              </a:solidFill>
              <a:round/>
              <a:headEnd/>
              <a:tailEnd/>
            </a:ln>
            <a:effectLst/>
          </p:spPr>
          <p:txBody>
            <a:bodyPr/>
            <a:lstStyle/>
            <a:p>
              <a:endParaRPr lang="nl-NL"/>
            </a:p>
          </p:txBody>
        </p:sp>
        <p:sp>
          <p:nvSpPr>
            <p:cNvPr id="2105451" name="Line 107"/>
            <p:cNvSpPr>
              <a:spLocks noChangeShapeType="1"/>
            </p:cNvSpPr>
            <p:nvPr/>
          </p:nvSpPr>
          <p:spPr bwMode="auto">
            <a:xfrm>
              <a:off x="5385" y="1146"/>
              <a:ext cx="0" cy="111"/>
            </a:xfrm>
            <a:prstGeom prst="line">
              <a:avLst/>
            </a:prstGeom>
            <a:noFill/>
            <a:ln w="12700">
              <a:solidFill>
                <a:schemeClr val="tx1"/>
              </a:solidFill>
              <a:round/>
              <a:headEnd/>
              <a:tailEnd/>
            </a:ln>
            <a:effectLst/>
          </p:spPr>
          <p:txBody>
            <a:bodyPr/>
            <a:lstStyle/>
            <a:p>
              <a:endParaRPr lang="nl-NL"/>
            </a:p>
          </p:txBody>
        </p:sp>
        <p:sp>
          <p:nvSpPr>
            <p:cNvPr id="2105452" name="AutoShape 108"/>
            <p:cNvSpPr>
              <a:spLocks noChangeArrowheads="1"/>
            </p:cNvSpPr>
            <p:nvPr/>
          </p:nvSpPr>
          <p:spPr bwMode="auto">
            <a:xfrm>
              <a:off x="3544" y="1959"/>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53" name="Freeform 109"/>
            <p:cNvSpPr>
              <a:spLocks/>
            </p:cNvSpPr>
            <p:nvPr/>
          </p:nvSpPr>
          <p:spPr bwMode="auto">
            <a:xfrm>
              <a:off x="3573" y="1791"/>
              <a:ext cx="1830" cy="207"/>
            </a:xfrm>
            <a:custGeom>
              <a:avLst/>
              <a:gdLst/>
              <a:ahLst/>
              <a:cxnLst>
                <a:cxn ang="0">
                  <a:pos x="0" y="207"/>
                </a:cxn>
                <a:cxn ang="0">
                  <a:pos x="615" y="51"/>
                </a:cxn>
                <a:cxn ang="0">
                  <a:pos x="1221" y="21"/>
                </a:cxn>
                <a:cxn ang="0">
                  <a:pos x="1830" y="0"/>
                </a:cxn>
              </a:cxnLst>
              <a:rect l="0" t="0" r="r" b="b"/>
              <a:pathLst>
                <a:path w="1830" h="207">
                  <a:moveTo>
                    <a:pt x="0" y="207"/>
                  </a:moveTo>
                  <a:lnTo>
                    <a:pt x="615" y="51"/>
                  </a:lnTo>
                  <a:lnTo>
                    <a:pt x="1221" y="21"/>
                  </a:lnTo>
                  <a:lnTo>
                    <a:pt x="1830" y="0"/>
                  </a:lnTo>
                </a:path>
              </a:pathLst>
            </a:custGeom>
            <a:noFill/>
            <a:ln w="31750" cap="flat" cmpd="sng">
              <a:solidFill>
                <a:srgbClr val="FC1C04"/>
              </a:solidFill>
              <a:prstDash val="solid"/>
              <a:round/>
              <a:headEnd type="none" w="med" len="med"/>
              <a:tailEnd type="none" w="med" len="med"/>
            </a:ln>
            <a:effectLst/>
          </p:spPr>
          <p:txBody>
            <a:bodyPr/>
            <a:lstStyle/>
            <a:p>
              <a:endParaRPr lang="nl-NL"/>
            </a:p>
          </p:txBody>
        </p:sp>
        <p:sp>
          <p:nvSpPr>
            <p:cNvPr id="2105454" name="Line 110"/>
            <p:cNvSpPr>
              <a:spLocks noChangeShapeType="1"/>
            </p:cNvSpPr>
            <p:nvPr/>
          </p:nvSpPr>
          <p:spPr bwMode="auto">
            <a:xfrm>
              <a:off x="4788" y="1764"/>
              <a:ext cx="0" cy="105"/>
            </a:xfrm>
            <a:prstGeom prst="line">
              <a:avLst/>
            </a:prstGeom>
            <a:noFill/>
            <a:ln w="12700">
              <a:solidFill>
                <a:schemeClr val="tx1"/>
              </a:solidFill>
              <a:round/>
              <a:headEnd/>
              <a:tailEnd/>
            </a:ln>
            <a:effectLst/>
          </p:spPr>
          <p:txBody>
            <a:bodyPr/>
            <a:lstStyle/>
            <a:p>
              <a:endParaRPr lang="nl-NL"/>
            </a:p>
          </p:txBody>
        </p:sp>
        <p:sp>
          <p:nvSpPr>
            <p:cNvPr id="2105455" name="Line 111"/>
            <p:cNvSpPr>
              <a:spLocks noChangeShapeType="1"/>
            </p:cNvSpPr>
            <p:nvPr/>
          </p:nvSpPr>
          <p:spPr bwMode="auto">
            <a:xfrm>
              <a:off x="5394" y="1743"/>
              <a:ext cx="0" cy="105"/>
            </a:xfrm>
            <a:prstGeom prst="line">
              <a:avLst/>
            </a:prstGeom>
            <a:noFill/>
            <a:ln w="12700">
              <a:solidFill>
                <a:schemeClr val="tx1"/>
              </a:solidFill>
              <a:round/>
              <a:headEnd/>
              <a:tailEnd/>
            </a:ln>
            <a:effectLst/>
          </p:spPr>
          <p:txBody>
            <a:bodyPr/>
            <a:lstStyle/>
            <a:p>
              <a:endParaRPr lang="nl-NL"/>
            </a:p>
          </p:txBody>
        </p:sp>
        <p:sp>
          <p:nvSpPr>
            <p:cNvPr id="2105456" name="Rectangle 112"/>
            <p:cNvSpPr>
              <a:spLocks noChangeArrowheads="1"/>
            </p:cNvSpPr>
            <p:nvPr/>
          </p:nvSpPr>
          <p:spPr bwMode="auto">
            <a:xfrm>
              <a:off x="3555" y="1971"/>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457" name="Line 113"/>
            <p:cNvSpPr>
              <a:spLocks noChangeShapeType="1"/>
            </p:cNvSpPr>
            <p:nvPr/>
          </p:nvSpPr>
          <p:spPr bwMode="auto">
            <a:xfrm>
              <a:off x="4185" y="1788"/>
              <a:ext cx="0" cy="105"/>
            </a:xfrm>
            <a:prstGeom prst="line">
              <a:avLst/>
            </a:prstGeom>
            <a:noFill/>
            <a:ln w="12700">
              <a:solidFill>
                <a:schemeClr val="tx1"/>
              </a:solidFill>
              <a:round/>
              <a:headEnd/>
              <a:tailEnd/>
            </a:ln>
            <a:effectLst/>
          </p:spPr>
          <p:txBody>
            <a:bodyPr/>
            <a:lstStyle/>
            <a:p>
              <a:endParaRPr lang="nl-NL"/>
            </a:p>
          </p:txBody>
        </p:sp>
        <p:sp>
          <p:nvSpPr>
            <p:cNvPr id="2105458" name="Freeform 114"/>
            <p:cNvSpPr>
              <a:spLocks/>
            </p:cNvSpPr>
            <p:nvPr/>
          </p:nvSpPr>
          <p:spPr bwMode="auto">
            <a:xfrm>
              <a:off x="3573" y="1101"/>
              <a:ext cx="1809" cy="891"/>
            </a:xfrm>
            <a:custGeom>
              <a:avLst/>
              <a:gdLst/>
              <a:ahLst/>
              <a:cxnLst>
                <a:cxn ang="0">
                  <a:pos x="0" y="891"/>
                </a:cxn>
                <a:cxn ang="0">
                  <a:pos x="606" y="252"/>
                </a:cxn>
                <a:cxn ang="0">
                  <a:pos x="1218" y="36"/>
                </a:cxn>
                <a:cxn ang="0">
                  <a:pos x="1809" y="0"/>
                </a:cxn>
              </a:cxnLst>
              <a:rect l="0" t="0" r="r" b="b"/>
              <a:pathLst>
                <a:path w="1809" h="891">
                  <a:moveTo>
                    <a:pt x="0" y="891"/>
                  </a:moveTo>
                  <a:lnTo>
                    <a:pt x="606" y="252"/>
                  </a:lnTo>
                  <a:lnTo>
                    <a:pt x="1218" y="36"/>
                  </a:lnTo>
                  <a:lnTo>
                    <a:pt x="1809" y="0"/>
                  </a:lnTo>
                </a:path>
              </a:pathLst>
            </a:custGeom>
            <a:noFill/>
            <a:ln w="25400" cap="flat" cmpd="sng">
              <a:solidFill>
                <a:schemeClr val="tx1"/>
              </a:solidFill>
              <a:prstDash val="solid"/>
              <a:round/>
              <a:headEnd type="none" w="med" len="med"/>
              <a:tailEnd type="none" w="med" len="med"/>
            </a:ln>
            <a:effectLst/>
          </p:spPr>
          <p:txBody>
            <a:bodyPr/>
            <a:lstStyle/>
            <a:p>
              <a:endParaRPr lang="nl-NL"/>
            </a:p>
          </p:txBody>
        </p:sp>
        <p:grpSp>
          <p:nvGrpSpPr>
            <p:cNvPr id="2105459" name="Group 115"/>
            <p:cNvGrpSpPr>
              <a:grpSpLocks/>
            </p:cNvGrpSpPr>
            <p:nvPr/>
          </p:nvGrpSpPr>
          <p:grpSpPr bwMode="auto">
            <a:xfrm>
              <a:off x="4155" y="1308"/>
              <a:ext cx="47" cy="93"/>
              <a:chOff x="1977" y="2439"/>
              <a:chExt cx="47" cy="93"/>
            </a:xfrm>
          </p:grpSpPr>
          <p:sp>
            <p:nvSpPr>
              <p:cNvPr id="2105460" name="Oval 116"/>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61" name="Line 117"/>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grpSp>
          <p:nvGrpSpPr>
            <p:cNvPr id="2105462" name="Group 118"/>
            <p:cNvGrpSpPr>
              <a:grpSpLocks/>
            </p:cNvGrpSpPr>
            <p:nvPr/>
          </p:nvGrpSpPr>
          <p:grpSpPr bwMode="auto">
            <a:xfrm>
              <a:off x="4761" y="1098"/>
              <a:ext cx="47" cy="93"/>
              <a:chOff x="1977" y="2439"/>
              <a:chExt cx="47" cy="93"/>
            </a:xfrm>
          </p:grpSpPr>
          <p:sp>
            <p:nvSpPr>
              <p:cNvPr id="2105463" name="Oval 119"/>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64" name="Line 120"/>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grpSp>
          <p:nvGrpSpPr>
            <p:cNvPr id="2105465" name="Group 121"/>
            <p:cNvGrpSpPr>
              <a:grpSpLocks/>
            </p:cNvGrpSpPr>
            <p:nvPr/>
          </p:nvGrpSpPr>
          <p:grpSpPr bwMode="auto">
            <a:xfrm>
              <a:off x="5361" y="1044"/>
              <a:ext cx="47" cy="93"/>
              <a:chOff x="1977" y="2439"/>
              <a:chExt cx="47" cy="93"/>
            </a:xfrm>
          </p:grpSpPr>
          <p:sp>
            <p:nvSpPr>
              <p:cNvPr id="2105466" name="Oval 122"/>
              <p:cNvSpPr>
                <a:spLocks noChangeArrowheads="1"/>
              </p:cNvSpPr>
              <p:nvPr/>
            </p:nvSpPr>
            <p:spPr bwMode="auto">
              <a:xfrm>
                <a:off x="1977" y="2463"/>
                <a:ext cx="47" cy="47"/>
              </a:xfrm>
              <a:prstGeom prst="ellipse">
                <a:avLst/>
              </a:prstGeom>
              <a:solidFill>
                <a:schemeClr val="tx1"/>
              </a:solidFill>
              <a:ln w="9525">
                <a:noFill/>
                <a:round/>
                <a:headEnd/>
                <a:tailEnd/>
              </a:ln>
              <a:effectLst/>
            </p:spPr>
            <p:txBody>
              <a:bodyPr wrap="none" anchor="ctr"/>
              <a:lstStyle/>
              <a:p>
                <a:endParaRPr lang="nl-NL"/>
              </a:p>
            </p:txBody>
          </p:sp>
          <p:sp>
            <p:nvSpPr>
              <p:cNvPr id="2105467" name="Line 123"/>
              <p:cNvSpPr>
                <a:spLocks noChangeShapeType="1"/>
              </p:cNvSpPr>
              <p:nvPr/>
            </p:nvSpPr>
            <p:spPr bwMode="auto">
              <a:xfrm>
                <a:off x="2001" y="2439"/>
                <a:ext cx="0" cy="93"/>
              </a:xfrm>
              <a:prstGeom prst="line">
                <a:avLst/>
              </a:prstGeom>
              <a:noFill/>
              <a:ln w="12700">
                <a:solidFill>
                  <a:schemeClr val="tx1"/>
                </a:solidFill>
                <a:round/>
                <a:headEnd/>
                <a:tailEnd/>
              </a:ln>
              <a:effectLst/>
            </p:spPr>
            <p:txBody>
              <a:bodyPr/>
              <a:lstStyle/>
              <a:p>
                <a:endParaRPr lang="nl-NL"/>
              </a:p>
            </p:txBody>
          </p:sp>
        </p:grpSp>
        <p:sp>
          <p:nvSpPr>
            <p:cNvPr id="2105468" name="Oval 124"/>
            <p:cNvSpPr>
              <a:spLocks noChangeArrowheads="1"/>
            </p:cNvSpPr>
            <p:nvPr/>
          </p:nvSpPr>
          <p:spPr bwMode="auto">
            <a:xfrm>
              <a:off x="3555" y="1971"/>
              <a:ext cx="47" cy="47"/>
            </a:xfrm>
            <a:prstGeom prst="ellipse">
              <a:avLst/>
            </a:prstGeom>
            <a:solidFill>
              <a:schemeClr val="tx1"/>
            </a:solidFill>
            <a:ln w="9525">
              <a:noFill/>
              <a:round/>
              <a:headEnd/>
              <a:tailEnd/>
            </a:ln>
            <a:effectLst/>
          </p:spPr>
          <p:txBody>
            <a:bodyPr wrap="none" anchor="ctr"/>
            <a:lstStyle/>
            <a:p>
              <a:endParaRPr lang="nl-NL"/>
            </a:p>
          </p:txBody>
        </p:sp>
        <p:sp>
          <p:nvSpPr>
            <p:cNvPr id="2105469" name="Text Box 125"/>
            <p:cNvSpPr txBox="1">
              <a:spLocks noChangeArrowheads="1"/>
            </p:cNvSpPr>
            <p:nvPr/>
          </p:nvSpPr>
          <p:spPr bwMode="auto">
            <a:xfrm>
              <a:off x="5245" y="1585"/>
              <a:ext cx="302" cy="192"/>
            </a:xfrm>
            <a:prstGeom prst="rect">
              <a:avLst/>
            </a:prstGeom>
            <a:noFill/>
            <a:ln w="2857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 6.0</a:t>
              </a:r>
            </a:p>
          </p:txBody>
        </p:sp>
        <p:sp>
          <p:nvSpPr>
            <p:cNvPr id="2105470" name="AutoShape 126"/>
            <p:cNvSpPr>
              <a:spLocks noChangeArrowheads="1"/>
            </p:cNvSpPr>
            <p:nvPr/>
          </p:nvSpPr>
          <p:spPr bwMode="auto">
            <a:xfrm>
              <a:off x="4150" y="1539"/>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71" name="AutoShape 127"/>
            <p:cNvSpPr>
              <a:spLocks noChangeArrowheads="1"/>
            </p:cNvSpPr>
            <p:nvPr/>
          </p:nvSpPr>
          <p:spPr bwMode="auto">
            <a:xfrm>
              <a:off x="4756" y="1257"/>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72" name="AutoShape 128"/>
            <p:cNvSpPr>
              <a:spLocks noChangeArrowheads="1"/>
            </p:cNvSpPr>
            <p:nvPr/>
          </p:nvSpPr>
          <p:spPr bwMode="auto">
            <a:xfrm>
              <a:off x="5353" y="1170"/>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473" name="Rectangle 129"/>
            <p:cNvSpPr>
              <a:spLocks noChangeArrowheads="1"/>
            </p:cNvSpPr>
            <p:nvPr/>
          </p:nvSpPr>
          <p:spPr bwMode="auto">
            <a:xfrm>
              <a:off x="4764" y="1791"/>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474" name="Rectangle 130"/>
            <p:cNvSpPr>
              <a:spLocks noChangeArrowheads="1"/>
            </p:cNvSpPr>
            <p:nvPr/>
          </p:nvSpPr>
          <p:spPr bwMode="auto">
            <a:xfrm>
              <a:off x="5370" y="1770"/>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475" name="Rectangle 131"/>
            <p:cNvSpPr>
              <a:spLocks noChangeArrowheads="1"/>
            </p:cNvSpPr>
            <p:nvPr/>
          </p:nvSpPr>
          <p:spPr bwMode="auto">
            <a:xfrm>
              <a:off x="4161" y="1815"/>
              <a:ext cx="47" cy="47"/>
            </a:xfrm>
            <a:prstGeom prst="rect">
              <a:avLst/>
            </a:prstGeom>
            <a:solidFill>
              <a:srgbClr val="FC1C04"/>
            </a:solidFill>
            <a:ln w="9525">
              <a:noFill/>
              <a:miter lim="800000"/>
              <a:headEnd/>
              <a:tailEnd/>
            </a:ln>
            <a:effectLst/>
          </p:spPr>
          <p:txBody>
            <a:bodyPr wrap="none" anchor="ctr"/>
            <a:lstStyle/>
            <a:p>
              <a:endParaRPr lang="nl-NL"/>
            </a:p>
          </p:txBody>
        </p:sp>
      </p:grpSp>
      <p:grpSp>
        <p:nvGrpSpPr>
          <p:cNvPr id="2105476" name="Group 132"/>
          <p:cNvGrpSpPr>
            <a:grpSpLocks/>
          </p:cNvGrpSpPr>
          <p:nvPr/>
        </p:nvGrpSpPr>
        <p:grpSpPr bwMode="auto">
          <a:xfrm>
            <a:off x="196850" y="2420938"/>
            <a:ext cx="4324350" cy="2532062"/>
            <a:chOff x="124" y="1525"/>
            <a:chExt cx="2724" cy="1595"/>
          </a:xfrm>
        </p:grpSpPr>
        <p:sp>
          <p:nvSpPr>
            <p:cNvPr id="2105477" name="Line 133"/>
            <p:cNvSpPr>
              <a:spLocks noChangeShapeType="1"/>
            </p:cNvSpPr>
            <p:nvPr/>
          </p:nvSpPr>
          <p:spPr bwMode="auto">
            <a:xfrm>
              <a:off x="1312" y="2262"/>
              <a:ext cx="0" cy="105"/>
            </a:xfrm>
            <a:prstGeom prst="line">
              <a:avLst/>
            </a:prstGeom>
            <a:noFill/>
            <a:ln w="12700">
              <a:solidFill>
                <a:schemeClr val="tx1"/>
              </a:solidFill>
              <a:round/>
              <a:headEnd/>
              <a:tailEnd/>
            </a:ln>
            <a:effectLst/>
          </p:spPr>
          <p:txBody>
            <a:bodyPr/>
            <a:lstStyle/>
            <a:p>
              <a:endParaRPr lang="nl-NL"/>
            </a:p>
          </p:txBody>
        </p:sp>
        <p:sp>
          <p:nvSpPr>
            <p:cNvPr id="2105478" name="Line 134"/>
            <p:cNvSpPr>
              <a:spLocks noChangeShapeType="1"/>
            </p:cNvSpPr>
            <p:nvPr/>
          </p:nvSpPr>
          <p:spPr bwMode="auto">
            <a:xfrm>
              <a:off x="1978" y="2304"/>
              <a:ext cx="0" cy="105"/>
            </a:xfrm>
            <a:prstGeom prst="line">
              <a:avLst/>
            </a:prstGeom>
            <a:noFill/>
            <a:ln w="12700">
              <a:solidFill>
                <a:schemeClr val="tx1"/>
              </a:solidFill>
              <a:round/>
              <a:headEnd/>
              <a:tailEnd/>
            </a:ln>
            <a:effectLst/>
          </p:spPr>
          <p:txBody>
            <a:bodyPr/>
            <a:lstStyle/>
            <a:p>
              <a:endParaRPr lang="nl-NL"/>
            </a:p>
          </p:txBody>
        </p:sp>
        <p:sp>
          <p:nvSpPr>
            <p:cNvPr id="2105479" name="Line 135"/>
            <p:cNvSpPr>
              <a:spLocks noChangeShapeType="1"/>
            </p:cNvSpPr>
            <p:nvPr/>
          </p:nvSpPr>
          <p:spPr bwMode="auto">
            <a:xfrm>
              <a:off x="2644" y="2280"/>
              <a:ext cx="0" cy="105"/>
            </a:xfrm>
            <a:prstGeom prst="line">
              <a:avLst/>
            </a:prstGeom>
            <a:noFill/>
            <a:ln w="12700">
              <a:solidFill>
                <a:schemeClr val="tx1"/>
              </a:solidFill>
              <a:round/>
              <a:headEnd/>
              <a:tailEnd/>
            </a:ln>
            <a:effectLst/>
          </p:spPr>
          <p:txBody>
            <a:bodyPr/>
            <a:lstStyle/>
            <a:p>
              <a:endParaRPr lang="nl-NL"/>
            </a:p>
          </p:txBody>
        </p:sp>
        <p:sp>
          <p:nvSpPr>
            <p:cNvPr id="2105480" name="Line 136"/>
            <p:cNvSpPr>
              <a:spLocks noChangeShapeType="1"/>
            </p:cNvSpPr>
            <p:nvPr/>
          </p:nvSpPr>
          <p:spPr bwMode="auto">
            <a:xfrm>
              <a:off x="1309" y="1659"/>
              <a:ext cx="0" cy="111"/>
            </a:xfrm>
            <a:prstGeom prst="line">
              <a:avLst/>
            </a:prstGeom>
            <a:noFill/>
            <a:ln w="12700">
              <a:solidFill>
                <a:schemeClr val="tx1"/>
              </a:solidFill>
              <a:round/>
              <a:headEnd/>
              <a:tailEnd/>
            </a:ln>
            <a:effectLst/>
          </p:spPr>
          <p:txBody>
            <a:bodyPr/>
            <a:lstStyle/>
            <a:p>
              <a:endParaRPr lang="nl-NL"/>
            </a:p>
          </p:txBody>
        </p:sp>
        <p:sp>
          <p:nvSpPr>
            <p:cNvPr id="2105481" name="Line 137"/>
            <p:cNvSpPr>
              <a:spLocks noChangeShapeType="1"/>
            </p:cNvSpPr>
            <p:nvPr/>
          </p:nvSpPr>
          <p:spPr bwMode="auto">
            <a:xfrm>
              <a:off x="1969" y="1887"/>
              <a:ext cx="0" cy="111"/>
            </a:xfrm>
            <a:prstGeom prst="line">
              <a:avLst/>
            </a:prstGeom>
            <a:noFill/>
            <a:ln w="12700">
              <a:solidFill>
                <a:schemeClr val="tx1"/>
              </a:solidFill>
              <a:round/>
              <a:headEnd/>
              <a:tailEnd/>
            </a:ln>
            <a:effectLst/>
          </p:spPr>
          <p:txBody>
            <a:bodyPr/>
            <a:lstStyle/>
            <a:p>
              <a:endParaRPr lang="nl-NL"/>
            </a:p>
          </p:txBody>
        </p:sp>
        <p:sp>
          <p:nvSpPr>
            <p:cNvPr id="2105482" name="Line 138"/>
            <p:cNvSpPr>
              <a:spLocks noChangeShapeType="1"/>
            </p:cNvSpPr>
            <p:nvPr/>
          </p:nvSpPr>
          <p:spPr bwMode="auto">
            <a:xfrm>
              <a:off x="2638" y="1872"/>
              <a:ext cx="0" cy="111"/>
            </a:xfrm>
            <a:prstGeom prst="line">
              <a:avLst/>
            </a:prstGeom>
            <a:noFill/>
            <a:ln w="12700">
              <a:solidFill>
                <a:schemeClr val="tx1"/>
              </a:solidFill>
              <a:round/>
              <a:headEnd/>
              <a:tailEnd/>
            </a:ln>
            <a:effectLst/>
          </p:spPr>
          <p:txBody>
            <a:bodyPr/>
            <a:lstStyle/>
            <a:p>
              <a:endParaRPr lang="nl-NL"/>
            </a:p>
          </p:txBody>
        </p:sp>
        <p:sp>
          <p:nvSpPr>
            <p:cNvPr id="2105483" name="Text Box 139"/>
            <p:cNvSpPr txBox="1">
              <a:spLocks noChangeArrowheads="1"/>
            </p:cNvSpPr>
            <p:nvPr/>
          </p:nvSpPr>
          <p:spPr bwMode="auto">
            <a:xfrm>
              <a:off x="483" y="2611"/>
              <a:ext cx="485" cy="212"/>
            </a:xfrm>
            <a:prstGeom prst="rect">
              <a:avLst/>
            </a:prstGeom>
            <a:noFill/>
            <a:ln w="9525">
              <a:noFill/>
              <a:miter lim="800000"/>
              <a:headEnd/>
              <a:tailEnd/>
            </a:ln>
            <a:effectLst/>
          </p:spPr>
          <p:txBody>
            <a:bodyPr wrap="none">
              <a:spAutoFit/>
            </a:bodyPr>
            <a:lstStyle/>
            <a:p>
              <a:r>
                <a:rPr lang="en-US" sz="1600" b="0">
                  <a:solidFill>
                    <a:schemeClr val="tx1"/>
                  </a:solidFill>
                  <a:ea typeface="ヒラギノ角ゴ Pro W3" pitchFamily="-32" charset="-128"/>
                  <a:cs typeface="Arial" pitchFamily="34" charset="0"/>
                </a:rPr>
                <a:t>LDL-C</a:t>
              </a:r>
            </a:p>
          </p:txBody>
        </p:sp>
        <p:sp>
          <p:nvSpPr>
            <p:cNvPr id="2105484" name="Text Box 140"/>
            <p:cNvSpPr txBox="1">
              <a:spLocks noChangeArrowheads="1"/>
            </p:cNvSpPr>
            <p:nvPr/>
          </p:nvSpPr>
          <p:spPr bwMode="auto">
            <a:xfrm>
              <a:off x="2452" y="1723"/>
              <a:ext cx="370" cy="192"/>
            </a:xfrm>
            <a:prstGeom prst="rect">
              <a:avLst/>
            </a:prstGeom>
            <a:noFill/>
            <a:ln w="9525">
              <a:noFill/>
              <a:miter lim="800000"/>
              <a:headEnd/>
              <a:tailEnd/>
            </a:ln>
            <a:effectLst/>
          </p:spPr>
          <p:txBody>
            <a:bodyPr wrap="none">
              <a:spAutoFit/>
            </a:bodyPr>
            <a:lstStyle/>
            <a:p>
              <a:r>
                <a:rPr lang="en-US" sz="1400" b="0">
                  <a:solidFill>
                    <a:schemeClr val="tx1"/>
                  </a:solidFill>
                  <a:ea typeface="Arial Unicode MS" pitchFamily="34" charset="-128"/>
                  <a:cs typeface="Arial Unicode MS" pitchFamily="34" charset="-128"/>
                </a:rPr>
                <a:t>-17.0</a:t>
              </a:r>
            </a:p>
          </p:txBody>
        </p:sp>
        <p:sp>
          <p:nvSpPr>
            <p:cNvPr id="2105485" name="Text Box 141"/>
            <p:cNvSpPr txBox="1">
              <a:spLocks noChangeArrowheads="1"/>
            </p:cNvSpPr>
            <p:nvPr/>
          </p:nvSpPr>
          <p:spPr bwMode="auto">
            <a:xfrm>
              <a:off x="2455" y="2128"/>
              <a:ext cx="370"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-37.0</a:t>
              </a:r>
            </a:p>
          </p:txBody>
        </p:sp>
        <p:sp>
          <p:nvSpPr>
            <p:cNvPr id="2105486" name="Text Box 142"/>
            <p:cNvSpPr txBox="1">
              <a:spLocks noChangeArrowheads="1"/>
            </p:cNvSpPr>
            <p:nvPr/>
          </p:nvSpPr>
          <p:spPr bwMode="auto">
            <a:xfrm>
              <a:off x="2452" y="2358"/>
              <a:ext cx="370" cy="192"/>
            </a:xfrm>
            <a:prstGeom prst="rect">
              <a:avLst/>
            </a:prstGeom>
            <a:noFill/>
            <a:ln w="9525">
              <a:noFill/>
              <a:miter lim="800000"/>
              <a:headEnd/>
              <a:tailEnd/>
            </a:ln>
            <a:effectLst/>
          </p:spPr>
          <p:txBody>
            <a:bodyPr wrap="none">
              <a:spAutoFit/>
            </a:bodyPr>
            <a:lstStyle/>
            <a:p>
              <a:r>
                <a:rPr lang="en-US" sz="1400" b="0">
                  <a:solidFill>
                    <a:schemeClr val="tx1"/>
                  </a:solidFill>
                  <a:ea typeface="ヒラギノ角ゴ Pro W3" pitchFamily="-32" charset="-128"/>
                  <a:cs typeface="Arial" pitchFamily="34" charset="0"/>
                </a:rPr>
                <a:t>-47.9</a:t>
              </a:r>
            </a:p>
          </p:txBody>
        </p:sp>
        <p:sp>
          <p:nvSpPr>
            <p:cNvPr id="2105487" name="Rectangle 143"/>
            <p:cNvSpPr>
              <a:spLocks noChangeArrowheads="1"/>
            </p:cNvSpPr>
            <p:nvPr/>
          </p:nvSpPr>
          <p:spPr bwMode="auto">
            <a:xfrm>
              <a:off x="600" y="2900"/>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0</a:t>
              </a:r>
              <a:endParaRPr lang="en-US" sz="1400">
                <a:solidFill>
                  <a:schemeClr val="tx1"/>
                </a:solidFill>
                <a:ea typeface="ヒラギノ角ゴ Pro W3" pitchFamily="-32" charset="-128"/>
                <a:cs typeface="Arial" pitchFamily="34" charset="0"/>
              </a:endParaRPr>
            </a:p>
          </p:txBody>
        </p:sp>
        <p:sp>
          <p:nvSpPr>
            <p:cNvPr id="2105488" name="Rectangle 144"/>
            <p:cNvSpPr>
              <a:spLocks noChangeArrowheads="1"/>
            </p:cNvSpPr>
            <p:nvPr/>
          </p:nvSpPr>
          <p:spPr bwMode="auto">
            <a:xfrm>
              <a:off x="1265" y="2900"/>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4</a:t>
              </a:r>
              <a:endParaRPr lang="en-US" sz="1400">
                <a:solidFill>
                  <a:schemeClr val="tx1"/>
                </a:solidFill>
                <a:ea typeface="ヒラギノ角ゴ Pro W3" pitchFamily="-32" charset="-128"/>
                <a:cs typeface="Arial" pitchFamily="34" charset="0"/>
              </a:endParaRPr>
            </a:p>
          </p:txBody>
        </p:sp>
        <p:sp>
          <p:nvSpPr>
            <p:cNvPr id="2105489" name="Rectangle 145"/>
            <p:cNvSpPr>
              <a:spLocks noChangeArrowheads="1"/>
            </p:cNvSpPr>
            <p:nvPr/>
          </p:nvSpPr>
          <p:spPr bwMode="auto">
            <a:xfrm>
              <a:off x="1929" y="2900"/>
              <a:ext cx="67"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 8</a:t>
              </a:r>
              <a:endParaRPr lang="en-US" sz="1400">
                <a:solidFill>
                  <a:schemeClr val="tx1"/>
                </a:solidFill>
                <a:ea typeface="ヒラギノ角ゴ Pro W3" pitchFamily="-32" charset="-128"/>
                <a:cs typeface="Arial" pitchFamily="34" charset="0"/>
              </a:endParaRPr>
            </a:p>
          </p:txBody>
        </p:sp>
        <p:sp>
          <p:nvSpPr>
            <p:cNvPr id="2105490" name="Rectangle 146"/>
            <p:cNvSpPr>
              <a:spLocks noChangeArrowheads="1"/>
            </p:cNvSpPr>
            <p:nvPr/>
          </p:nvSpPr>
          <p:spPr bwMode="auto">
            <a:xfrm>
              <a:off x="2593" y="2900"/>
              <a:ext cx="89"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12</a:t>
              </a:r>
              <a:endParaRPr lang="en-US" sz="1400">
                <a:solidFill>
                  <a:schemeClr val="tx1"/>
                </a:solidFill>
                <a:ea typeface="ヒラギノ角ゴ Pro W3" pitchFamily="-32" charset="-128"/>
                <a:cs typeface="Arial" pitchFamily="34" charset="0"/>
              </a:endParaRPr>
            </a:p>
          </p:txBody>
        </p:sp>
        <p:sp>
          <p:nvSpPr>
            <p:cNvPr id="2105491" name="Rectangle 147"/>
            <p:cNvSpPr>
              <a:spLocks noChangeArrowheads="1"/>
            </p:cNvSpPr>
            <p:nvPr/>
          </p:nvSpPr>
          <p:spPr bwMode="auto">
            <a:xfrm rot="16200000">
              <a:off x="-56" y="2131"/>
              <a:ext cx="486"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 Change</a:t>
              </a:r>
              <a:endParaRPr lang="en-US" sz="1300">
                <a:solidFill>
                  <a:schemeClr val="tx1"/>
                </a:solidFill>
                <a:ea typeface="ヒラギノ角ゴ Pro W3" pitchFamily="-32" charset="-128"/>
                <a:cs typeface="Arial" pitchFamily="34" charset="0"/>
              </a:endParaRPr>
            </a:p>
          </p:txBody>
        </p:sp>
        <p:sp>
          <p:nvSpPr>
            <p:cNvPr id="2105492" name="Rectangle 148"/>
            <p:cNvSpPr>
              <a:spLocks noChangeArrowheads="1"/>
            </p:cNvSpPr>
            <p:nvPr/>
          </p:nvSpPr>
          <p:spPr bwMode="auto">
            <a:xfrm>
              <a:off x="303" y="2761"/>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-60</a:t>
              </a:r>
              <a:endParaRPr lang="en-US" sz="1400">
                <a:solidFill>
                  <a:schemeClr val="tx1"/>
                </a:solidFill>
                <a:ea typeface="ヒラギノ角ゴ Pro W3" pitchFamily="-32" charset="-128"/>
                <a:cs typeface="Arial" pitchFamily="34" charset="0"/>
              </a:endParaRPr>
            </a:p>
          </p:txBody>
        </p:sp>
        <p:sp>
          <p:nvSpPr>
            <p:cNvPr id="2105493" name="Rectangle 149"/>
            <p:cNvSpPr>
              <a:spLocks noChangeArrowheads="1"/>
            </p:cNvSpPr>
            <p:nvPr/>
          </p:nvSpPr>
          <p:spPr bwMode="auto">
            <a:xfrm>
              <a:off x="303" y="2555"/>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-50</a:t>
              </a:r>
              <a:endParaRPr lang="en-US" sz="1400">
                <a:solidFill>
                  <a:schemeClr val="tx1"/>
                </a:solidFill>
                <a:ea typeface="ヒラギノ角ゴ Pro W3" pitchFamily="-32" charset="-128"/>
                <a:cs typeface="Arial" pitchFamily="34" charset="0"/>
              </a:endParaRPr>
            </a:p>
          </p:txBody>
        </p:sp>
        <p:sp>
          <p:nvSpPr>
            <p:cNvPr id="2105494" name="Rectangle 150"/>
            <p:cNvSpPr>
              <a:spLocks noChangeArrowheads="1"/>
            </p:cNvSpPr>
            <p:nvPr/>
          </p:nvSpPr>
          <p:spPr bwMode="auto">
            <a:xfrm>
              <a:off x="303" y="2349"/>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-40</a:t>
              </a:r>
              <a:endParaRPr lang="en-US" sz="1400">
                <a:solidFill>
                  <a:schemeClr val="tx1"/>
                </a:solidFill>
                <a:ea typeface="ヒラギノ角ゴ Pro W3" pitchFamily="-32" charset="-128"/>
                <a:cs typeface="Arial" pitchFamily="34" charset="0"/>
              </a:endParaRPr>
            </a:p>
          </p:txBody>
        </p:sp>
        <p:sp>
          <p:nvSpPr>
            <p:cNvPr id="2105495" name="Rectangle 151"/>
            <p:cNvSpPr>
              <a:spLocks noChangeArrowheads="1"/>
            </p:cNvSpPr>
            <p:nvPr/>
          </p:nvSpPr>
          <p:spPr bwMode="auto">
            <a:xfrm>
              <a:off x="303" y="2142"/>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-30</a:t>
              </a:r>
              <a:endParaRPr lang="en-US" sz="1400">
                <a:solidFill>
                  <a:schemeClr val="tx1"/>
                </a:solidFill>
                <a:ea typeface="ヒラギノ角ゴ Pro W3" pitchFamily="-32" charset="-128"/>
                <a:cs typeface="Arial" pitchFamily="34" charset="0"/>
              </a:endParaRPr>
            </a:p>
          </p:txBody>
        </p:sp>
        <p:sp>
          <p:nvSpPr>
            <p:cNvPr id="2105496" name="Rectangle 152"/>
            <p:cNvSpPr>
              <a:spLocks noChangeArrowheads="1"/>
            </p:cNvSpPr>
            <p:nvPr/>
          </p:nvSpPr>
          <p:spPr bwMode="auto">
            <a:xfrm>
              <a:off x="303" y="1936"/>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-20</a:t>
              </a:r>
              <a:endParaRPr lang="en-US" sz="1400">
                <a:solidFill>
                  <a:schemeClr val="tx1"/>
                </a:solidFill>
                <a:ea typeface="ヒラギノ角ゴ Pro W3" pitchFamily="-32" charset="-128"/>
                <a:cs typeface="Arial" pitchFamily="34" charset="0"/>
              </a:endParaRPr>
            </a:p>
          </p:txBody>
        </p:sp>
        <p:sp>
          <p:nvSpPr>
            <p:cNvPr id="2105497" name="Rectangle 153"/>
            <p:cNvSpPr>
              <a:spLocks noChangeArrowheads="1"/>
            </p:cNvSpPr>
            <p:nvPr/>
          </p:nvSpPr>
          <p:spPr bwMode="auto">
            <a:xfrm>
              <a:off x="303" y="1730"/>
              <a:ext cx="116"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-10</a:t>
              </a:r>
              <a:endParaRPr lang="en-US" sz="1400">
                <a:solidFill>
                  <a:schemeClr val="tx1"/>
                </a:solidFill>
                <a:ea typeface="ヒラギノ角ゴ Pro W3" pitchFamily="-32" charset="-128"/>
                <a:cs typeface="Arial" pitchFamily="34" charset="0"/>
              </a:endParaRPr>
            </a:p>
          </p:txBody>
        </p:sp>
        <p:sp>
          <p:nvSpPr>
            <p:cNvPr id="2105498" name="Rectangle 154"/>
            <p:cNvSpPr>
              <a:spLocks noChangeArrowheads="1"/>
            </p:cNvSpPr>
            <p:nvPr/>
          </p:nvSpPr>
          <p:spPr bwMode="auto">
            <a:xfrm>
              <a:off x="375" y="1525"/>
              <a:ext cx="44"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0">
                  <a:solidFill>
                    <a:schemeClr val="tx1"/>
                  </a:solidFill>
                  <a:ea typeface="ヒラギノ角ゴ Pro W3" pitchFamily="-32" charset="-128"/>
                  <a:cs typeface="Arial" pitchFamily="34" charset="0"/>
                </a:rPr>
                <a:t>0</a:t>
              </a:r>
              <a:endParaRPr lang="en-US" sz="1400">
                <a:solidFill>
                  <a:schemeClr val="tx1"/>
                </a:solidFill>
                <a:ea typeface="ヒラギノ角ゴ Pro W3" pitchFamily="-32" charset="-128"/>
                <a:cs typeface="Arial" pitchFamily="34" charset="0"/>
              </a:endParaRPr>
            </a:p>
          </p:txBody>
        </p:sp>
        <p:sp>
          <p:nvSpPr>
            <p:cNvPr id="2105499" name="Rectangle 155"/>
            <p:cNvSpPr>
              <a:spLocks noChangeArrowheads="1"/>
            </p:cNvSpPr>
            <p:nvPr/>
          </p:nvSpPr>
          <p:spPr bwMode="auto">
            <a:xfrm>
              <a:off x="1175" y="2995"/>
              <a:ext cx="968" cy="12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300" b="0">
                  <a:solidFill>
                    <a:schemeClr val="tx1"/>
                  </a:solidFill>
                  <a:ea typeface="ヒラギノ角ゴ Pro W3" pitchFamily="-32" charset="-128"/>
                  <a:cs typeface="Arial" pitchFamily="34" charset="0"/>
                </a:rPr>
                <a:t>Weeks on Treatment</a:t>
              </a:r>
              <a:endParaRPr lang="en-US" sz="1400">
                <a:solidFill>
                  <a:schemeClr val="tx1"/>
                </a:solidFill>
                <a:ea typeface="ヒラギノ角ゴ Pro W3" pitchFamily="-32" charset="-128"/>
                <a:cs typeface="Arial" pitchFamily="34" charset="0"/>
              </a:endParaRPr>
            </a:p>
          </p:txBody>
        </p:sp>
        <p:grpSp>
          <p:nvGrpSpPr>
            <p:cNvPr id="2105500" name="Group 156"/>
            <p:cNvGrpSpPr>
              <a:grpSpLocks/>
            </p:cNvGrpSpPr>
            <p:nvPr/>
          </p:nvGrpSpPr>
          <p:grpSpPr bwMode="auto">
            <a:xfrm>
              <a:off x="455" y="1572"/>
              <a:ext cx="26" cy="1258"/>
              <a:chOff x="511" y="1572"/>
              <a:chExt cx="26" cy="1258"/>
            </a:xfrm>
          </p:grpSpPr>
          <p:sp>
            <p:nvSpPr>
              <p:cNvPr id="2105501" name="Line 157"/>
              <p:cNvSpPr>
                <a:spLocks noChangeShapeType="1"/>
              </p:cNvSpPr>
              <p:nvPr/>
            </p:nvSpPr>
            <p:spPr bwMode="auto">
              <a:xfrm>
                <a:off x="536" y="2808"/>
                <a:ext cx="1" cy="1"/>
              </a:xfrm>
              <a:prstGeom prst="line">
                <a:avLst/>
              </a:prstGeom>
              <a:noFill/>
              <a:ln w="19050">
                <a:solidFill>
                  <a:schemeClr val="tx1"/>
                </a:solidFill>
                <a:round/>
                <a:headEnd/>
                <a:tailEnd/>
              </a:ln>
            </p:spPr>
            <p:txBody>
              <a:bodyPr/>
              <a:lstStyle/>
              <a:p>
                <a:endParaRPr lang="nl-NL"/>
              </a:p>
            </p:txBody>
          </p:sp>
          <p:sp>
            <p:nvSpPr>
              <p:cNvPr id="2105502" name="Rectangle 158"/>
              <p:cNvSpPr>
                <a:spLocks noChangeArrowheads="1"/>
              </p:cNvSpPr>
              <p:nvPr/>
            </p:nvSpPr>
            <p:spPr bwMode="auto">
              <a:xfrm>
                <a:off x="511" y="2808"/>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03" name="Line 159"/>
              <p:cNvSpPr>
                <a:spLocks noChangeShapeType="1"/>
              </p:cNvSpPr>
              <p:nvPr/>
            </p:nvSpPr>
            <p:spPr bwMode="auto">
              <a:xfrm>
                <a:off x="536" y="2603"/>
                <a:ext cx="1" cy="1"/>
              </a:xfrm>
              <a:prstGeom prst="line">
                <a:avLst/>
              </a:prstGeom>
              <a:noFill/>
              <a:ln w="19050">
                <a:solidFill>
                  <a:schemeClr val="tx1"/>
                </a:solidFill>
                <a:round/>
                <a:headEnd/>
                <a:tailEnd/>
              </a:ln>
            </p:spPr>
            <p:txBody>
              <a:bodyPr/>
              <a:lstStyle/>
              <a:p>
                <a:endParaRPr lang="nl-NL"/>
              </a:p>
            </p:txBody>
          </p:sp>
          <p:sp>
            <p:nvSpPr>
              <p:cNvPr id="2105504" name="Rectangle 160"/>
              <p:cNvSpPr>
                <a:spLocks noChangeArrowheads="1"/>
              </p:cNvSpPr>
              <p:nvPr/>
            </p:nvSpPr>
            <p:spPr bwMode="auto">
              <a:xfrm>
                <a:off x="511" y="2602"/>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05" name="Line 161"/>
              <p:cNvSpPr>
                <a:spLocks noChangeShapeType="1"/>
              </p:cNvSpPr>
              <p:nvPr/>
            </p:nvSpPr>
            <p:spPr bwMode="auto">
              <a:xfrm>
                <a:off x="536" y="2397"/>
                <a:ext cx="1" cy="1"/>
              </a:xfrm>
              <a:prstGeom prst="line">
                <a:avLst/>
              </a:prstGeom>
              <a:noFill/>
              <a:ln w="19050">
                <a:solidFill>
                  <a:schemeClr val="tx1"/>
                </a:solidFill>
                <a:round/>
                <a:headEnd/>
                <a:tailEnd/>
              </a:ln>
            </p:spPr>
            <p:txBody>
              <a:bodyPr/>
              <a:lstStyle/>
              <a:p>
                <a:endParaRPr lang="nl-NL"/>
              </a:p>
            </p:txBody>
          </p:sp>
          <p:sp>
            <p:nvSpPr>
              <p:cNvPr id="2105506" name="Rectangle 162"/>
              <p:cNvSpPr>
                <a:spLocks noChangeArrowheads="1"/>
              </p:cNvSpPr>
              <p:nvPr/>
            </p:nvSpPr>
            <p:spPr bwMode="auto">
              <a:xfrm>
                <a:off x="511" y="2396"/>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07" name="Line 163"/>
              <p:cNvSpPr>
                <a:spLocks noChangeShapeType="1"/>
              </p:cNvSpPr>
              <p:nvPr/>
            </p:nvSpPr>
            <p:spPr bwMode="auto">
              <a:xfrm>
                <a:off x="536" y="2191"/>
                <a:ext cx="1" cy="1"/>
              </a:xfrm>
              <a:prstGeom prst="line">
                <a:avLst/>
              </a:prstGeom>
              <a:noFill/>
              <a:ln w="19050">
                <a:solidFill>
                  <a:schemeClr val="tx1"/>
                </a:solidFill>
                <a:round/>
                <a:headEnd/>
                <a:tailEnd/>
              </a:ln>
            </p:spPr>
            <p:txBody>
              <a:bodyPr/>
              <a:lstStyle/>
              <a:p>
                <a:endParaRPr lang="nl-NL"/>
              </a:p>
            </p:txBody>
          </p:sp>
          <p:sp>
            <p:nvSpPr>
              <p:cNvPr id="2105508" name="Rectangle 164"/>
              <p:cNvSpPr>
                <a:spLocks noChangeArrowheads="1"/>
              </p:cNvSpPr>
              <p:nvPr/>
            </p:nvSpPr>
            <p:spPr bwMode="auto">
              <a:xfrm>
                <a:off x="511" y="2190"/>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09" name="Line 165"/>
              <p:cNvSpPr>
                <a:spLocks noChangeShapeType="1"/>
              </p:cNvSpPr>
              <p:nvPr/>
            </p:nvSpPr>
            <p:spPr bwMode="auto">
              <a:xfrm>
                <a:off x="536" y="1984"/>
                <a:ext cx="1" cy="1"/>
              </a:xfrm>
              <a:prstGeom prst="line">
                <a:avLst/>
              </a:prstGeom>
              <a:noFill/>
              <a:ln w="19050">
                <a:solidFill>
                  <a:schemeClr val="tx1"/>
                </a:solidFill>
                <a:round/>
                <a:headEnd/>
                <a:tailEnd/>
              </a:ln>
            </p:spPr>
            <p:txBody>
              <a:bodyPr/>
              <a:lstStyle/>
              <a:p>
                <a:endParaRPr lang="nl-NL"/>
              </a:p>
            </p:txBody>
          </p:sp>
          <p:sp>
            <p:nvSpPr>
              <p:cNvPr id="2105510" name="Rectangle 166"/>
              <p:cNvSpPr>
                <a:spLocks noChangeArrowheads="1"/>
              </p:cNvSpPr>
              <p:nvPr/>
            </p:nvSpPr>
            <p:spPr bwMode="auto">
              <a:xfrm>
                <a:off x="511" y="1983"/>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11" name="Line 167"/>
              <p:cNvSpPr>
                <a:spLocks noChangeShapeType="1"/>
              </p:cNvSpPr>
              <p:nvPr/>
            </p:nvSpPr>
            <p:spPr bwMode="auto">
              <a:xfrm>
                <a:off x="536" y="1778"/>
                <a:ext cx="1" cy="1"/>
              </a:xfrm>
              <a:prstGeom prst="line">
                <a:avLst/>
              </a:prstGeom>
              <a:noFill/>
              <a:ln w="19050">
                <a:solidFill>
                  <a:schemeClr val="tx1"/>
                </a:solidFill>
                <a:round/>
                <a:headEnd/>
                <a:tailEnd/>
              </a:ln>
            </p:spPr>
            <p:txBody>
              <a:bodyPr/>
              <a:lstStyle/>
              <a:p>
                <a:endParaRPr lang="nl-NL"/>
              </a:p>
            </p:txBody>
          </p:sp>
          <p:sp>
            <p:nvSpPr>
              <p:cNvPr id="2105512" name="Rectangle 168"/>
              <p:cNvSpPr>
                <a:spLocks noChangeArrowheads="1"/>
              </p:cNvSpPr>
              <p:nvPr/>
            </p:nvSpPr>
            <p:spPr bwMode="auto">
              <a:xfrm>
                <a:off x="511" y="1777"/>
                <a:ext cx="26" cy="1"/>
              </a:xfrm>
              <a:prstGeom prst="rect">
                <a:avLst/>
              </a:prstGeom>
              <a:solidFill>
                <a:srgbClr val="000000"/>
              </a:solidFill>
              <a:ln w="19050">
                <a:solidFill>
                  <a:schemeClr val="tx1"/>
                </a:solidFill>
                <a:miter lim="800000"/>
                <a:headEnd/>
                <a:tailEnd/>
              </a:ln>
            </p:spPr>
            <p:txBody>
              <a:bodyPr/>
              <a:lstStyle/>
              <a:p>
                <a:endParaRPr lang="nl-NL"/>
              </a:p>
            </p:txBody>
          </p:sp>
          <p:sp>
            <p:nvSpPr>
              <p:cNvPr id="2105513" name="Rectangle 169"/>
              <p:cNvSpPr>
                <a:spLocks noChangeArrowheads="1"/>
              </p:cNvSpPr>
              <p:nvPr/>
            </p:nvSpPr>
            <p:spPr bwMode="auto">
              <a:xfrm>
                <a:off x="511" y="1572"/>
                <a:ext cx="26" cy="0"/>
              </a:xfrm>
              <a:prstGeom prst="rect">
                <a:avLst/>
              </a:prstGeom>
              <a:solidFill>
                <a:srgbClr val="000000"/>
              </a:solidFill>
              <a:ln w="19050">
                <a:solidFill>
                  <a:schemeClr val="tx1"/>
                </a:solidFill>
                <a:miter lim="800000"/>
                <a:headEnd/>
                <a:tailEnd/>
              </a:ln>
            </p:spPr>
            <p:txBody>
              <a:bodyPr/>
              <a:lstStyle/>
              <a:p>
                <a:endParaRPr lang="nl-NL"/>
              </a:p>
            </p:txBody>
          </p:sp>
          <p:sp>
            <p:nvSpPr>
              <p:cNvPr id="2105514" name="Line 170"/>
              <p:cNvSpPr>
                <a:spLocks noChangeShapeType="1"/>
              </p:cNvSpPr>
              <p:nvPr/>
            </p:nvSpPr>
            <p:spPr bwMode="auto">
              <a:xfrm>
                <a:off x="536" y="2829"/>
                <a:ext cx="1" cy="1"/>
              </a:xfrm>
              <a:prstGeom prst="line">
                <a:avLst/>
              </a:prstGeom>
              <a:noFill/>
              <a:ln w="19050">
                <a:solidFill>
                  <a:schemeClr val="tx1"/>
                </a:solidFill>
                <a:round/>
                <a:headEnd/>
                <a:tailEnd/>
              </a:ln>
            </p:spPr>
            <p:txBody>
              <a:bodyPr/>
              <a:lstStyle/>
              <a:p>
                <a:endParaRPr lang="nl-NL"/>
              </a:p>
            </p:txBody>
          </p:sp>
        </p:grpSp>
        <p:grpSp>
          <p:nvGrpSpPr>
            <p:cNvPr id="2105515" name="Group 171"/>
            <p:cNvGrpSpPr>
              <a:grpSpLocks/>
            </p:cNvGrpSpPr>
            <p:nvPr/>
          </p:nvGrpSpPr>
          <p:grpSpPr bwMode="auto">
            <a:xfrm>
              <a:off x="644" y="2832"/>
              <a:ext cx="1997" cy="43"/>
              <a:chOff x="700" y="2829"/>
              <a:chExt cx="1997" cy="43"/>
            </a:xfrm>
          </p:grpSpPr>
          <p:sp>
            <p:nvSpPr>
              <p:cNvPr id="2105516" name="Line 172"/>
              <p:cNvSpPr>
                <a:spLocks noChangeShapeType="1"/>
              </p:cNvSpPr>
              <p:nvPr/>
            </p:nvSpPr>
            <p:spPr bwMode="auto">
              <a:xfrm>
                <a:off x="701" y="2829"/>
                <a:ext cx="1" cy="1"/>
              </a:xfrm>
              <a:prstGeom prst="line">
                <a:avLst/>
              </a:prstGeom>
              <a:noFill/>
              <a:ln w="19050">
                <a:solidFill>
                  <a:schemeClr val="tx1"/>
                </a:solidFill>
                <a:round/>
                <a:headEnd/>
                <a:tailEnd/>
              </a:ln>
            </p:spPr>
            <p:txBody>
              <a:bodyPr/>
              <a:lstStyle/>
              <a:p>
                <a:endParaRPr lang="nl-NL"/>
              </a:p>
            </p:txBody>
          </p:sp>
          <p:sp>
            <p:nvSpPr>
              <p:cNvPr id="2105517" name="Rectangle 173"/>
              <p:cNvSpPr>
                <a:spLocks noChangeArrowheads="1"/>
              </p:cNvSpPr>
              <p:nvPr/>
            </p:nvSpPr>
            <p:spPr bwMode="auto">
              <a:xfrm>
                <a:off x="700" y="2829"/>
                <a:ext cx="1" cy="43"/>
              </a:xfrm>
              <a:prstGeom prst="rect">
                <a:avLst/>
              </a:prstGeom>
              <a:solidFill>
                <a:srgbClr val="000000"/>
              </a:solidFill>
              <a:ln w="19050">
                <a:solidFill>
                  <a:schemeClr val="tx1"/>
                </a:solidFill>
                <a:miter lim="800000"/>
                <a:headEnd/>
                <a:tailEnd/>
              </a:ln>
            </p:spPr>
            <p:txBody>
              <a:bodyPr/>
              <a:lstStyle/>
              <a:p>
                <a:endParaRPr lang="nl-NL"/>
              </a:p>
            </p:txBody>
          </p:sp>
          <p:sp>
            <p:nvSpPr>
              <p:cNvPr id="2105518" name="Line 174"/>
              <p:cNvSpPr>
                <a:spLocks noChangeShapeType="1"/>
              </p:cNvSpPr>
              <p:nvPr/>
            </p:nvSpPr>
            <p:spPr bwMode="auto">
              <a:xfrm>
                <a:off x="1366" y="2829"/>
                <a:ext cx="1" cy="1"/>
              </a:xfrm>
              <a:prstGeom prst="line">
                <a:avLst/>
              </a:prstGeom>
              <a:noFill/>
              <a:ln w="19050">
                <a:solidFill>
                  <a:schemeClr val="tx1"/>
                </a:solidFill>
                <a:round/>
                <a:headEnd/>
                <a:tailEnd/>
              </a:ln>
            </p:spPr>
            <p:txBody>
              <a:bodyPr/>
              <a:lstStyle/>
              <a:p>
                <a:endParaRPr lang="nl-NL"/>
              </a:p>
            </p:txBody>
          </p:sp>
          <p:sp>
            <p:nvSpPr>
              <p:cNvPr id="2105519" name="Rectangle 175"/>
              <p:cNvSpPr>
                <a:spLocks noChangeArrowheads="1"/>
              </p:cNvSpPr>
              <p:nvPr/>
            </p:nvSpPr>
            <p:spPr bwMode="auto">
              <a:xfrm>
                <a:off x="1365" y="2829"/>
                <a:ext cx="1" cy="43"/>
              </a:xfrm>
              <a:prstGeom prst="rect">
                <a:avLst/>
              </a:prstGeom>
              <a:solidFill>
                <a:srgbClr val="000000"/>
              </a:solidFill>
              <a:ln w="19050">
                <a:solidFill>
                  <a:schemeClr val="tx1"/>
                </a:solidFill>
                <a:miter lim="800000"/>
                <a:headEnd/>
                <a:tailEnd/>
              </a:ln>
            </p:spPr>
            <p:txBody>
              <a:bodyPr/>
              <a:lstStyle/>
              <a:p>
                <a:endParaRPr lang="nl-NL"/>
              </a:p>
            </p:txBody>
          </p:sp>
          <p:sp>
            <p:nvSpPr>
              <p:cNvPr id="2105520" name="Line 176"/>
              <p:cNvSpPr>
                <a:spLocks noChangeShapeType="1"/>
              </p:cNvSpPr>
              <p:nvPr/>
            </p:nvSpPr>
            <p:spPr bwMode="auto">
              <a:xfrm>
                <a:off x="2031" y="2829"/>
                <a:ext cx="1" cy="1"/>
              </a:xfrm>
              <a:prstGeom prst="line">
                <a:avLst/>
              </a:prstGeom>
              <a:noFill/>
              <a:ln w="19050">
                <a:solidFill>
                  <a:schemeClr val="tx1"/>
                </a:solidFill>
                <a:round/>
                <a:headEnd/>
                <a:tailEnd/>
              </a:ln>
            </p:spPr>
            <p:txBody>
              <a:bodyPr/>
              <a:lstStyle/>
              <a:p>
                <a:endParaRPr lang="nl-NL"/>
              </a:p>
            </p:txBody>
          </p:sp>
          <p:sp>
            <p:nvSpPr>
              <p:cNvPr id="2105521" name="Rectangle 177"/>
              <p:cNvSpPr>
                <a:spLocks noChangeArrowheads="1"/>
              </p:cNvSpPr>
              <p:nvPr/>
            </p:nvSpPr>
            <p:spPr bwMode="auto">
              <a:xfrm>
                <a:off x="2030" y="2829"/>
                <a:ext cx="1" cy="43"/>
              </a:xfrm>
              <a:prstGeom prst="rect">
                <a:avLst/>
              </a:prstGeom>
              <a:solidFill>
                <a:srgbClr val="000000"/>
              </a:solidFill>
              <a:ln w="19050">
                <a:solidFill>
                  <a:schemeClr val="tx1"/>
                </a:solidFill>
                <a:miter lim="800000"/>
                <a:headEnd/>
                <a:tailEnd/>
              </a:ln>
            </p:spPr>
            <p:txBody>
              <a:bodyPr/>
              <a:lstStyle/>
              <a:p>
                <a:endParaRPr lang="nl-NL"/>
              </a:p>
            </p:txBody>
          </p:sp>
          <p:sp>
            <p:nvSpPr>
              <p:cNvPr id="2105522" name="Line 178"/>
              <p:cNvSpPr>
                <a:spLocks noChangeShapeType="1"/>
              </p:cNvSpPr>
              <p:nvPr/>
            </p:nvSpPr>
            <p:spPr bwMode="auto">
              <a:xfrm>
                <a:off x="2696" y="2829"/>
                <a:ext cx="1" cy="1"/>
              </a:xfrm>
              <a:prstGeom prst="line">
                <a:avLst/>
              </a:prstGeom>
              <a:noFill/>
              <a:ln w="19050">
                <a:solidFill>
                  <a:schemeClr val="tx1"/>
                </a:solidFill>
                <a:round/>
                <a:headEnd/>
                <a:tailEnd/>
              </a:ln>
            </p:spPr>
            <p:txBody>
              <a:bodyPr/>
              <a:lstStyle/>
              <a:p>
                <a:endParaRPr lang="nl-NL"/>
              </a:p>
            </p:txBody>
          </p:sp>
          <p:sp>
            <p:nvSpPr>
              <p:cNvPr id="2105523" name="Rectangle 179"/>
              <p:cNvSpPr>
                <a:spLocks noChangeArrowheads="1"/>
              </p:cNvSpPr>
              <p:nvPr/>
            </p:nvSpPr>
            <p:spPr bwMode="auto">
              <a:xfrm>
                <a:off x="2695" y="2829"/>
                <a:ext cx="1" cy="43"/>
              </a:xfrm>
              <a:prstGeom prst="rect">
                <a:avLst/>
              </a:prstGeom>
              <a:solidFill>
                <a:srgbClr val="000000"/>
              </a:solidFill>
              <a:ln w="19050">
                <a:solidFill>
                  <a:schemeClr val="tx1"/>
                </a:solidFill>
                <a:miter lim="800000"/>
                <a:headEnd/>
                <a:tailEnd/>
              </a:ln>
            </p:spPr>
            <p:txBody>
              <a:bodyPr/>
              <a:lstStyle/>
              <a:p>
                <a:endParaRPr lang="nl-NL"/>
              </a:p>
            </p:txBody>
          </p:sp>
        </p:grpSp>
        <p:grpSp>
          <p:nvGrpSpPr>
            <p:cNvPr id="2105524" name="Group 180"/>
            <p:cNvGrpSpPr>
              <a:grpSpLocks/>
            </p:cNvGrpSpPr>
            <p:nvPr/>
          </p:nvGrpSpPr>
          <p:grpSpPr bwMode="auto">
            <a:xfrm>
              <a:off x="481" y="1551"/>
              <a:ext cx="2340" cy="1284"/>
              <a:chOff x="537" y="1551"/>
              <a:chExt cx="2340" cy="1284"/>
            </a:xfrm>
          </p:grpSpPr>
          <p:sp>
            <p:nvSpPr>
              <p:cNvPr id="2105525" name="Line 181"/>
              <p:cNvSpPr>
                <a:spLocks noChangeShapeType="1"/>
              </p:cNvSpPr>
              <p:nvPr/>
            </p:nvSpPr>
            <p:spPr bwMode="auto">
              <a:xfrm>
                <a:off x="537" y="1551"/>
                <a:ext cx="0" cy="1284"/>
              </a:xfrm>
              <a:prstGeom prst="line">
                <a:avLst/>
              </a:prstGeom>
              <a:noFill/>
              <a:ln w="19050">
                <a:solidFill>
                  <a:schemeClr val="tx1"/>
                </a:solidFill>
                <a:round/>
                <a:headEnd/>
                <a:tailEnd/>
              </a:ln>
              <a:effectLst/>
            </p:spPr>
            <p:txBody>
              <a:bodyPr/>
              <a:lstStyle/>
              <a:p>
                <a:endParaRPr lang="nl-NL"/>
              </a:p>
            </p:txBody>
          </p:sp>
          <p:sp>
            <p:nvSpPr>
              <p:cNvPr id="2105526" name="Line 182"/>
              <p:cNvSpPr>
                <a:spLocks noChangeShapeType="1"/>
              </p:cNvSpPr>
              <p:nvPr/>
            </p:nvSpPr>
            <p:spPr bwMode="auto">
              <a:xfrm>
                <a:off x="537" y="2832"/>
                <a:ext cx="2340" cy="0"/>
              </a:xfrm>
              <a:prstGeom prst="line">
                <a:avLst/>
              </a:prstGeom>
              <a:noFill/>
              <a:ln w="19050">
                <a:solidFill>
                  <a:schemeClr val="tx1"/>
                </a:solidFill>
                <a:round/>
                <a:headEnd/>
                <a:tailEnd/>
              </a:ln>
              <a:effectLst/>
            </p:spPr>
            <p:txBody>
              <a:bodyPr/>
              <a:lstStyle/>
              <a:p>
                <a:endParaRPr lang="nl-NL"/>
              </a:p>
            </p:txBody>
          </p:sp>
        </p:grpSp>
        <p:sp>
          <p:nvSpPr>
            <p:cNvPr id="2105527" name="Line 183"/>
            <p:cNvSpPr>
              <a:spLocks noChangeShapeType="1"/>
            </p:cNvSpPr>
            <p:nvPr/>
          </p:nvSpPr>
          <p:spPr bwMode="auto">
            <a:xfrm>
              <a:off x="475" y="1572"/>
              <a:ext cx="2373" cy="0"/>
            </a:xfrm>
            <a:prstGeom prst="line">
              <a:avLst/>
            </a:prstGeom>
            <a:noFill/>
            <a:ln w="9525">
              <a:solidFill>
                <a:schemeClr val="tx1"/>
              </a:solidFill>
              <a:prstDash val="dash"/>
              <a:round/>
              <a:headEnd/>
              <a:tailEnd/>
            </a:ln>
            <a:effectLst/>
          </p:spPr>
          <p:txBody>
            <a:bodyPr/>
            <a:lstStyle/>
            <a:p>
              <a:endParaRPr lang="nl-NL"/>
            </a:p>
          </p:txBody>
        </p:sp>
        <p:sp>
          <p:nvSpPr>
            <p:cNvPr id="2105528" name="Freeform 184"/>
            <p:cNvSpPr>
              <a:spLocks/>
            </p:cNvSpPr>
            <p:nvPr/>
          </p:nvSpPr>
          <p:spPr bwMode="auto">
            <a:xfrm>
              <a:off x="631" y="1563"/>
              <a:ext cx="2007" cy="378"/>
            </a:xfrm>
            <a:custGeom>
              <a:avLst/>
              <a:gdLst/>
              <a:ahLst/>
              <a:cxnLst>
                <a:cxn ang="0">
                  <a:pos x="0" y="0"/>
                </a:cxn>
                <a:cxn ang="0">
                  <a:pos x="666" y="147"/>
                </a:cxn>
                <a:cxn ang="0">
                  <a:pos x="1347" y="378"/>
                </a:cxn>
                <a:cxn ang="0">
                  <a:pos x="2007" y="369"/>
                </a:cxn>
              </a:cxnLst>
              <a:rect l="0" t="0" r="r" b="b"/>
              <a:pathLst>
                <a:path w="2007" h="378">
                  <a:moveTo>
                    <a:pt x="0" y="0"/>
                  </a:moveTo>
                  <a:lnTo>
                    <a:pt x="666" y="147"/>
                  </a:lnTo>
                  <a:lnTo>
                    <a:pt x="1347" y="378"/>
                  </a:lnTo>
                  <a:lnTo>
                    <a:pt x="2007" y="369"/>
                  </a:lnTo>
                </a:path>
              </a:pathLst>
            </a:custGeom>
            <a:noFill/>
            <a:ln w="31750" cap="flat" cmpd="sng">
              <a:solidFill>
                <a:srgbClr val="008000"/>
              </a:solidFill>
              <a:prstDash val="solid"/>
              <a:round/>
              <a:headEnd type="none" w="med" len="med"/>
              <a:tailEnd type="none" w="med" len="med"/>
            </a:ln>
            <a:effectLst/>
          </p:spPr>
          <p:txBody>
            <a:bodyPr/>
            <a:lstStyle/>
            <a:p>
              <a:endParaRPr lang="nl-NL"/>
            </a:p>
          </p:txBody>
        </p:sp>
        <p:sp>
          <p:nvSpPr>
            <p:cNvPr id="2105529" name="AutoShape 185"/>
            <p:cNvSpPr>
              <a:spLocks noChangeArrowheads="1"/>
            </p:cNvSpPr>
            <p:nvPr/>
          </p:nvSpPr>
          <p:spPr bwMode="auto">
            <a:xfrm>
              <a:off x="1277" y="1683"/>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530" name="AutoShape 186"/>
            <p:cNvSpPr>
              <a:spLocks noChangeArrowheads="1"/>
            </p:cNvSpPr>
            <p:nvPr/>
          </p:nvSpPr>
          <p:spPr bwMode="auto">
            <a:xfrm>
              <a:off x="1937" y="1911"/>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531" name="AutoShape 187"/>
            <p:cNvSpPr>
              <a:spLocks noChangeArrowheads="1"/>
            </p:cNvSpPr>
            <p:nvPr/>
          </p:nvSpPr>
          <p:spPr bwMode="auto">
            <a:xfrm>
              <a:off x="2606" y="1896"/>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sp>
          <p:nvSpPr>
            <p:cNvPr id="2105532" name="Rectangle 188"/>
            <p:cNvSpPr>
              <a:spLocks noChangeArrowheads="1"/>
            </p:cNvSpPr>
            <p:nvPr/>
          </p:nvSpPr>
          <p:spPr bwMode="auto">
            <a:xfrm>
              <a:off x="1288" y="2289"/>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533" name="Rectangle 189"/>
            <p:cNvSpPr>
              <a:spLocks noChangeArrowheads="1"/>
            </p:cNvSpPr>
            <p:nvPr/>
          </p:nvSpPr>
          <p:spPr bwMode="auto">
            <a:xfrm>
              <a:off x="613" y="1545"/>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534" name="Rectangle 190"/>
            <p:cNvSpPr>
              <a:spLocks noChangeArrowheads="1"/>
            </p:cNvSpPr>
            <p:nvPr/>
          </p:nvSpPr>
          <p:spPr bwMode="auto">
            <a:xfrm>
              <a:off x="1954" y="2331"/>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535" name="Rectangle 191"/>
            <p:cNvSpPr>
              <a:spLocks noChangeArrowheads="1"/>
            </p:cNvSpPr>
            <p:nvPr/>
          </p:nvSpPr>
          <p:spPr bwMode="auto">
            <a:xfrm>
              <a:off x="2620" y="2307"/>
              <a:ext cx="47" cy="47"/>
            </a:xfrm>
            <a:prstGeom prst="rect">
              <a:avLst/>
            </a:prstGeom>
            <a:solidFill>
              <a:srgbClr val="FC1C04"/>
            </a:solidFill>
            <a:ln w="9525">
              <a:noFill/>
              <a:miter lim="800000"/>
              <a:headEnd/>
              <a:tailEnd/>
            </a:ln>
            <a:effectLst/>
          </p:spPr>
          <p:txBody>
            <a:bodyPr wrap="none" anchor="ctr"/>
            <a:lstStyle/>
            <a:p>
              <a:endParaRPr lang="nl-NL"/>
            </a:p>
          </p:txBody>
        </p:sp>
        <p:sp>
          <p:nvSpPr>
            <p:cNvPr id="2105536" name="Freeform 192"/>
            <p:cNvSpPr>
              <a:spLocks/>
            </p:cNvSpPr>
            <p:nvPr/>
          </p:nvSpPr>
          <p:spPr bwMode="auto">
            <a:xfrm>
              <a:off x="628" y="1563"/>
              <a:ext cx="2019" cy="795"/>
            </a:xfrm>
            <a:custGeom>
              <a:avLst/>
              <a:gdLst/>
              <a:ahLst/>
              <a:cxnLst>
                <a:cxn ang="0">
                  <a:pos x="0" y="0"/>
                </a:cxn>
                <a:cxn ang="0">
                  <a:pos x="690" y="756"/>
                </a:cxn>
                <a:cxn ang="0">
                  <a:pos x="1353" y="795"/>
                </a:cxn>
                <a:cxn ang="0">
                  <a:pos x="2019" y="768"/>
                </a:cxn>
              </a:cxnLst>
              <a:rect l="0" t="0" r="r" b="b"/>
              <a:pathLst>
                <a:path w="2019" h="795">
                  <a:moveTo>
                    <a:pt x="0" y="0"/>
                  </a:moveTo>
                  <a:lnTo>
                    <a:pt x="690" y="756"/>
                  </a:lnTo>
                  <a:lnTo>
                    <a:pt x="1353" y="795"/>
                  </a:lnTo>
                  <a:lnTo>
                    <a:pt x="2019" y="768"/>
                  </a:lnTo>
                </a:path>
              </a:pathLst>
            </a:custGeom>
            <a:noFill/>
            <a:ln w="31750" cap="flat" cmpd="sng">
              <a:solidFill>
                <a:srgbClr val="FC1C04"/>
              </a:solidFill>
              <a:prstDash val="solid"/>
              <a:round/>
              <a:headEnd type="none" w="med" len="med"/>
              <a:tailEnd type="none" w="med" len="med"/>
            </a:ln>
            <a:effectLst/>
          </p:spPr>
          <p:txBody>
            <a:bodyPr/>
            <a:lstStyle/>
            <a:p>
              <a:endParaRPr lang="nl-NL"/>
            </a:p>
          </p:txBody>
        </p:sp>
        <p:sp>
          <p:nvSpPr>
            <p:cNvPr id="2105537" name="Freeform 193"/>
            <p:cNvSpPr>
              <a:spLocks/>
            </p:cNvSpPr>
            <p:nvPr/>
          </p:nvSpPr>
          <p:spPr bwMode="auto">
            <a:xfrm>
              <a:off x="625" y="1563"/>
              <a:ext cx="2010" cy="1068"/>
            </a:xfrm>
            <a:custGeom>
              <a:avLst/>
              <a:gdLst/>
              <a:ahLst/>
              <a:cxnLst>
                <a:cxn ang="0">
                  <a:pos x="0" y="0"/>
                </a:cxn>
                <a:cxn ang="0">
                  <a:pos x="678" y="906"/>
                </a:cxn>
                <a:cxn ang="0">
                  <a:pos x="1347" y="1068"/>
                </a:cxn>
                <a:cxn ang="0">
                  <a:pos x="2010" y="1005"/>
                </a:cxn>
              </a:cxnLst>
              <a:rect l="0" t="0" r="r" b="b"/>
              <a:pathLst>
                <a:path w="2010" h="1068">
                  <a:moveTo>
                    <a:pt x="0" y="0"/>
                  </a:moveTo>
                  <a:lnTo>
                    <a:pt x="678" y="906"/>
                  </a:lnTo>
                  <a:lnTo>
                    <a:pt x="1347" y="1068"/>
                  </a:lnTo>
                  <a:lnTo>
                    <a:pt x="2010" y="1005"/>
                  </a:lnTo>
                </a:path>
              </a:pathLst>
            </a:custGeom>
            <a:noFill/>
            <a:ln w="25400" cap="flat" cmpd="sng">
              <a:solidFill>
                <a:schemeClr val="tx1"/>
              </a:solidFill>
              <a:prstDash val="solid"/>
              <a:round/>
              <a:headEnd type="none" w="med" len="med"/>
              <a:tailEnd type="none" w="med" len="med"/>
            </a:ln>
            <a:effectLst/>
          </p:spPr>
          <p:txBody>
            <a:bodyPr/>
            <a:lstStyle/>
            <a:p>
              <a:endParaRPr lang="nl-NL"/>
            </a:p>
          </p:txBody>
        </p:sp>
        <p:sp>
          <p:nvSpPr>
            <p:cNvPr id="2105538" name="Oval 194"/>
            <p:cNvSpPr>
              <a:spLocks noChangeArrowheads="1"/>
            </p:cNvSpPr>
            <p:nvPr/>
          </p:nvSpPr>
          <p:spPr bwMode="auto">
            <a:xfrm>
              <a:off x="1288" y="2445"/>
              <a:ext cx="47" cy="47"/>
            </a:xfrm>
            <a:prstGeom prst="ellipse">
              <a:avLst/>
            </a:prstGeom>
            <a:solidFill>
              <a:schemeClr val="tx1"/>
            </a:solidFill>
            <a:ln w="9525">
              <a:noFill/>
              <a:round/>
              <a:headEnd/>
              <a:tailEnd/>
            </a:ln>
            <a:effectLst/>
          </p:spPr>
          <p:txBody>
            <a:bodyPr wrap="none" anchor="ctr"/>
            <a:lstStyle/>
            <a:p>
              <a:endParaRPr lang="nl-NL"/>
            </a:p>
          </p:txBody>
        </p:sp>
        <p:sp>
          <p:nvSpPr>
            <p:cNvPr id="2105539" name="Line 195"/>
            <p:cNvSpPr>
              <a:spLocks noChangeShapeType="1"/>
            </p:cNvSpPr>
            <p:nvPr/>
          </p:nvSpPr>
          <p:spPr bwMode="auto">
            <a:xfrm>
              <a:off x="1312" y="2421"/>
              <a:ext cx="0" cy="93"/>
            </a:xfrm>
            <a:prstGeom prst="line">
              <a:avLst/>
            </a:prstGeom>
            <a:noFill/>
            <a:ln w="12700">
              <a:solidFill>
                <a:schemeClr val="tx1"/>
              </a:solidFill>
              <a:round/>
              <a:headEnd/>
              <a:tailEnd/>
            </a:ln>
            <a:effectLst/>
          </p:spPr>
          <p:txBody>
            <a:bodyPr/>
            <a:lstStyle/>
            <a:p>
              <a:endParaRPr lang="nl-NL"/>
            </a:p>
          </p:txBody>
        </p:sp>
        <p:sp>
          <p:nvSpPr>
            <p:cNvPr id="2105540" name="Oval 196"/>
            <p:cNvSpPr>
              <a:spLocks noChangeArrowheads="1"/>
            </p:cNvSpPr>
            <p:nvPr/>
          </p:nvSpPr>
          <p:spPr bwMode="auto">
            <a:xfrm>
              <a:off x="1948" y="2604"/>
              <a:ext cx="47" cy="47"/>
            </a:xfrm>
            <a:prstGeom prst="ellipse">
              <a:avLst/>
            </a:prstGeom>
            <a:solidFill>
              <a:schemeClr val="tx1"/>
            </a:solidFill>
            <a:ln w="9525">
              <a:noFill/>
              <a:round/>
              <a:headEnd/>
              <a:tailEnd/>
            </a:ln>
            <a:effectLst/>
          </p:spPr>
          <p:txBody>
            <a:bodyPr wrap="none" anchor="ctr"/>
            <a:lstStyle/>
            <a:p>
              <a:endParaRPr lang="nl-NL"/>
            </a:p>
          </p:txBody>
        </p:sp>
        <p:sp>
          <p:nvSpPr>
            <p:cNvPr id="2105541" name="Line 197"/>
            <p:cNvSpPr>
              <a:spLocks noChangeShapeType="1"/>
            </p:cNvSpPr>
            <p:nvPr/>
          </p:nvSpPr>
          <p:spPr bwMode="auto">
            <a:xfrm>
              <a:off x="1972" y="2580"/>
              <a:ext cx="0" cy="93"/>
            </a:xfrm>
            <a:prstGeom prst="line">
              <a:avLst/>
            </a:prstGeom>
            <a:noFill/>
            <a:ln w="12700">
              <a:solidFill>
                <a:schemeClr val="tx1"/>
              </a:solidFill>
              <a:round/>
              <a:headEnd/>
              <a:tailEnd/>
            </a:ln>
            <a:effectLst/>
          </p:spPr>
          <p:txBody>
            <a:bodyPr/>
            <a:lstStyle/>
            <a:p>
              <a:endParaRPr lang="nl-NL"/>
            </a:p>
          </p:txBody>
        </p:sp>
        <p:sp>
          <p:nvSpPr>
            <p:cNvPr id="2105542" name="Oval 198"/>
            <p:cNvSpPr>
              <a:spLocks noChangeArrowheads="1"/>
            </p:cNvSpPr>
            <p:nvPr/>
          </p:nvSpPr>
          <p:spPr bwMode="auto">
            <a:xfrm>
              <a:off x="2611" y="2541"/>
              <a:ext cx="47" cy="47"/>
            </a:xfrm>
            <a:prstGeom prst="ellipse">
              <a:avLst/>
            </a:prstGeom>
            <a:solidFill>
              <a:schemeClr val="tx1"/>
            </a:solidFill>
            <a:ln w="9525">
              <a:noFill/>
              <a:round/>
              <a:headEnd/>
              <a:tailEnd/>
            </a:ln>
            <a:effectLst/>
          </p:spPr>
          <p:txBody>
            <a:bodyPr wrap="none" anchor="ctr"/>
            <a:lstStyle/>
            <a:p>
              <a:endParaRPr lang="nl-NL"/>
            </a:p>
          </p:txBody>
        </p:sp>
        <p:sp>
          <p:nvSpPr>
            <p:cNvPr id="2105543" name="Line 199"/>
            <p:cNvSpPr>
              <a:spLocks noChangeShapeType="1"/>
            </p:cNvSpPr>
            <p:nvPr/>
          </p:nvSpPr>
          <p:spPr bwMode="auto">
            <a:xfrm>
              <a:off x="2635" y="2517"/>
              <a:ext cx="0" cy="93"/>
            </a:xfrm>
            <a:prstGeom prst="line">
              <a:avLst/>
            </a:prstGeom>
            <a:noFill/>
            <a:ln w="12700">
              <a:solidFill>
                <a:schemeClr val="tx1"/>
              </a:solidFill>
              <a:round/>
              <a:headEnd/>
              <a:tailEnd/>
            </a:ln>
            <a:effectLst/>
          </p:spPr>
          <p:txBody>
            <a:bodyPr/>
            <a:lstStyle/>
            <a:p>
              <a:endParaRPr lang="nl-NL"/>
            </a:p>
          </p:txBody>
        </p:sp>
        <p:sp>
          <p:nvSpPr>
            <p:cNvPr id="2105544" name="Oval 200"/>
            <p:cNvSpPr>
              <a:spLocks noChangeArrowheads="1"/>
            </p:cNvSpPr>
            <p:nvPr/>
          </p:nvSpPr>
          <p:spPr bwMode="auto">
            <a:xfrm>
              <a:off x="616" y="1551"/>
              <a:ext cx="47" cy="47"/>
            </a:xfrm>
            <a:prstGeom prst="ellipse">
              <a:avLst/>
            </a:prstGeom>
            <a:solidFill>
              <a:schemeClr val="tx1"/>
            </a:solidFill>
            <a:ln w="9525">
              <a:noFill/>
              <a:round/>
              <a:headEnd/>
              <a:tailEnd/>
            </a:ln>
            <a:effectLst/>
          </p:spPr>
          <p:txBody>
            <a:bodyPr wrap="none" anchor="ctr"/>
            <a:lstStyle/>
            <a:p>
              <a:endParaRPr lang="nl-NL"/>
            </a:p>
          </p:txBody>
        </p:sp>
        <p:sp>
          <p:nvSpPr>
            <p:cNvPr id="2105545" name="AutoShape 201"/>
            <p:cNvSpPr>
              <a:spLocks noChangeArrowheads="1"/>
            </p:cNvSpPr>
            <p:nvPr/>
          </p:nvSpPr>
          <p:spPr bwMode="auto">
            <a:xfrm>
              <a:off x="608" y="1533"/>
              <a:ext cx="65" cy="56"/>
            </a:xfrm>
            <a:prstGeom prst="triangle">
              <a:avLst>
                <a:gd name="adj" fmla="val 50000"/>
              </a:avLst>
            </a:prstGeom>
            <a:solidFill>
              <a:srgbClr val="008000"/>
            </a:solidFill>
            <a:ln w="9525">
              <a:noFill/>
              <a:miter lim="800000"/>
              <a:headEnd/>
              <a:tailEnd/>
            </a:ln>
            <a:effectLst/>
          </p:spPr>
          <p:txBody>
            <a:bodyPr wrap="none" anchor="ctr"/>
            <a:lstStyle/>
            <a:p>
              <a:endParaRPr lang="nl-NL"/>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jdelijke aanduiding voor dianummer 2"/>
          <p:cNvSpPr>
            <a:spLocks noGrp="1"/>
          </p:cNvSpPr>
          <p:nvPr>
            <p:ph type="sldNum" sz="quarter" idx="10"/>
          </p:nvPr>
        </p:nvSpPr>
        <p:spPr/>
        <p:txBody>
          <a:bodyPr/>
          <a:lstStyle/>
          <a:p>
            <a:fld id="{6F981202-CCF9-41D4-89E3-9B452ECEA5EF}" type="slidenum">
              <a:rPr lang="en-US"/>
              <a:pPr/>
              <a:t>47</a:t>
            </a:fld>
            <a:endParaRPr lang="en-US"/>
          </a:p>
        </p:txBody>
      </p:sp>
      <p:sp>
        <p:nvSpPr>
          <p:cNvPr id="2107394" name="Rectangle 2"/>
          <p:cNvSpPr>
            <a:spLocks noChangeArrowheads="1"/>
          </p:cNvSpPr>
          <p:nvPr/>
        </p:nvSpPr>
        <p:spPr bwMode="auto">
          <a:xfrm>
            <a:off x="4267200" y="1828800"/>
            <a:ext cx="4486275" cy="547688"/>
          </a:xfrm>
          <a:prstGeom prst="rect">
            <a:avLst/>
          </a:prstGeom>
          <a:solidFill>
            <a:schemeClr val="tx1"/>
          </a:solidFill>
          <a:ln w="28575" algn="ctr">
            <a:solidFill>
              <a:schemeClr val="tx1"/>
            </a:solidFill>
            <a:miter lim="800000"/>
            <a:headEnd/>
            <a:tailEnd/>
          </a:ln>
          <a:effectLst/>
        </p:spPr>
        <p:txBody>
          <a:bodyPr lIns="45720" rIns="45720" anchor="ctr"/>
          <a:lstStyle/>
          <a:p>
            <a:pPr algn="ctr" eaLnBrk="1" hangingPunct="1"/>
            <a:r>
              <a:rPr lang="en-US">
                <a:solidFill>
                  <a:schemeClr val="bg1"/>
                </a:solidFill>
                <a:ea typeface="ＭＳ Ｐゴシック" pitchFamily="34" charset="-128"/>
                <a:cs typeface="Arial" pitchFamily="34" charset="0"/>
              </a:rPr>
              <a:t>ER niacin/laropiprant 2 g/40mg</a:t>
            </a:r>
          </a:p>
        </p:txBody>
      </p:sp>
      <p:sp>
        <p:nvSpPr>
          <p:cNvPr id="2107395" name="Rectangle 3"/>
          <p:cNvSpPr>
            <a:spLocks noChangeArrowheads="1"/>
          </p:cNvSpPr>
          <p:nvPr/>
        </p:nvSpPr>
        <p:spPr bwMode="auto">
          <a:xfrm>
            <a:off x="4267200" y="2895600"/>
            <a:ext cx="4471988" cy="542925"/>
          </a:xfrm>
          <a:prstGeom prst="rect">
            <a:avLst/>
          </a:prstGeom>
          <a:solidFill>
            <a:schemeClr val="tx1"/>
          </a:solidFill>
          <a:ln w="28575" algn="ctr">
            <a:solidFill>
              <a:schemeClr val="tx1"/>
            </a:solidFill>
            <a:miter lim="800000"/>
            <a:headEnd/>
            <a:tailEnd/>
          </a:ln>
          <a:effectLst/>
        </p:spPr>
        <p:txBody>
          <a:bodyPr lIns="45720" rIns="45720" anchor="ctr"/>
          <a:lstStyle/>
          <a:p>
            <a:pPr algn="ctr" eaLnBrk="1" hangingPunct="1"/>
            <a:r>
              <a:rPr lang="en-US">
                <a:solidFill>
                  <a:schemeClr val="bg1"/>
                </a:solidFill>
                <a:ea typeface="ＭＳ Ｐゴシック" pitchFamily="34" charset="-128"/>
                <a:cs typeface="Arial" pitchFamily="34" charset="0"/>
              </a:rPr>
              <a:t>Placebo</a:t>
            </a:r>
          </a:p>
        </p:txBody>
      </p:sp>
      <p:sp>
        <p:nvSpPr>
          <p:cNvPr id="2107396" name="AutoShape 4"/>
          <p:cNvSpPr>
            <a:spLocks noChangeArrowheads="1"/>
          </p:cNvSpPr>
          <p:nvPr/>
        </p:nvSpPr>
        <p:spPr bwMode="auto">
          <a:xfrm>
            <a:off x="3048000" y="2514600"/>
            <a:ext cx="576263" cy="393700"/>
          </a:xfrm>
          <a:prstGeom prst="rightArrow">
            <a:avLst>
              <a:gd name="adj1" fmla="val 67259"/>
              <a:gd name="adj2" fmla="val 59863"/>
            </a:avLst>
          </a:prstGeom>
          <a:solidFill>
            <a:srgbClr val="8CE3F8"/>
          </a:solidFill>
          <a:ln w="9525" algn="ctr">
            <a:solidFill>
              <a:srgbClr val="0066CC"/>
            </a:solidFill>
            <a:miter lim="800000"/>
            <a:headEnd/>
            <a:tailEnd/>
          </a:ln>
          <a:effectLst/>
        </p:spPr>
        <p:txBody>
          <a:bodyPr wrap="none" anchor="ctr"/>
          <a:lstStyle/>
          <a:p>
            <a:pPr algn="ctr" eaLnBrk="1" hangingPunct="1"/>
            <a:endParaRPr lang="nl-NL" sz="1400" b="0">
              <a:solidFill>
                <a:schemeClr val="tx1"/>
              </a:solidFill>
              <a:effectLst>
                <a:outerShdw blurRad="38100" dist="38100" dir="2700000" algn="tl">
                  <a:srgbClr val="000000"/>
                </a:outerShdw>
              </a:effectLst>
              <a:ea typeface="ＭＳ Ｐゴシック" pitchFamily="34" charset="-128"/>
              <a:cs typeface="Arial" pitchFamily="34" charset="0"/>
            </a:endParaRPr>
          </a:p>
        </p:txBody>
      </p:sp>
      <p:graphicFrame>
        <p:nvGraphicFramePr>
          <p:cNvPr id="2107397" name="Group 5"/>
          <p:cNvGraphicFramePr>
            <a:graphicFrameLocks noGrp="1"/>
          </p:cNvGraphicFramePr>
          <p:nvPr/>
        </p:nvGraphicFramePr>
        <p:xfrm>
          <a:off x="228600" y="3657600"/>
          <a:ext cx="8686800" cy="2357629"/>
        </p:xfrm>
        <a:graphic>
          <a:graphicData uri="http://schemas.openxmlformats.org/drawingml/2006/table">
            <a:tbl>
              <a:tblPr/>
              <a:tblGrid>
                <a:gridCol w="4114800"/>
                <a:gridCol w="1676400"/>
                <a:gridCol w="2895600"/>
              </a:tblGrid>
              <a:tr h="228600">
                <a:tc>
                  <a:txBody>
                    <a:bodyPr/>
                    <a:lstStyle/>
                    <a:p>
                      <a:pPr marL="0" marR="0" lvl="0" indent="0" algn="l" defTabSz="914400" rtl="0" eaLnBrk="0" fontAlgn="base" latinLnBrk="0" hangingPunct="0">
                        <a:lnSpc>
                          <a:spcPct val="95000"/>
                        </a:lnSpc>
                        <a:spcBef>
                          <a:spcPct val="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Patient Population</a:t>
                      </a:r>
                    </a:p>
                  </a:txBody>
                  <a:tcPr marL="90000" marR="90000" marT="46800" marB="46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8273E"/>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Subjects</a:t>
                      </a:r>
                    </a:p>
                  </a:txBody>
                  <a:tcPr marL="90000" marR="90000" marT="46800" marB="46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8273E"/>
                    </a:solidFill>
                  </a:tcPr>
                </a:tc>
                <a:tc>
                  <a:txBody>
                    <a:bodyPr/>
                    <a:lstStyle/>
                    <a:p>
                      <a:pPr marL="0" marR="0" lvl="0" indent="0" algn="l" defTabSz="914400" rtl="0" eaLnBrk="0" fontAlgn="base" latinLnBrk="0" hangingPunct="0">
                        <a:lnSpc>
                          <a:spcPct val="95000"/>
                        </a:lnSpc>
                        <a:spcBef>
                          <a:spcPct val="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rPr>
                        <a:t>Primary End Point</a:t>
                      </a:r>
                    </a:p>
                  </a:txBody>
                  <a:tcPr marL="90000" marR="90000" marT="46800" marB="46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8273E"/>
                    </a:solidFill>
                  </a:tcPr>
                </a:tc>
              </a:tr>
              <a:tr h="2003425">
                <a:tc>
                  <a:txBody>
                    <a:bodyPr/>
                    <a:lstStyle/>
                    <a:p>
                      <a:pPr marL="174625" marR="0" lvl="0" indent="-174625" algn="l" defTabSz="914400" rtl="0" eaLnBrk="0" fontAlgn="base" latinLnBrk="0" hangingPunct="0">
                        <a:lnSpc>
                          <a:spcPct val="95000"/>
                        </a:lnSpc>
                        <a:spcBef>
                          <a:spcPct val="25000"/>
                        </a:spcBef>
                        <a:spcAft>
                          <a:spcPct val="25000"/>
                        </a:spcAft>
                        <a:buClrTx/>
                        <a:buSzTx/>
                        <a:buFont typeface="Wingdings" pitchFamily="2" charset="2"/>
                        <a:buChar char="Ø"/>
                        <a:tabLst/>
                      </a:pPr>
                      <a:r>
                        <a:rPr kumimoji="0" lang="en-US" sz="2000" b="0" i="0" u="none" strike="noStrike" cap="none" normalizeH="0" baseline="0" smtClean="0">
                          <a:ln>
                            <a:noFill/>
                          </a:ln>
                          <a:solidFill>
                            <a:schemeClr val="tx1"/>
                          </a:solidFill>
                          <a:effectLst/>
                          <a:latin typeface="Arial" pitchFamily="34" charset="0"/>
                        </a:rPr>
                        <a:t>Age 50-80</a:t>
                      </a:r>
                      <a:endParaRPr kumimoji="0" lang="en-US" sz="1800" b="0" i="0" u="none" strike="noStrike" cap="none" normalizeH="0" baseline="0" smtClean="0">
                        <a:ln>
                          <a:noFill/>
                        </a:ln>
                        <a:solidFill>
                          <a:schemeClr val="tx1"/>
                        </a:solidFill>
                        <a:effectLst/>
                        <a:latin typeface="Arial" pitchFamily="34" charset="0"/>
                      </a:endParaRPr>
                    </a:p>
                    <a:p>
                      <a:pPr marL="174625" marR="0" lvl="0" indent="-174625" algn="l" defTabSz="914400" rtl="0" eaLnBrk="0" fontAlgn="base" latinLnBrk="0" hangingPunct="0">
                        <a:lnSpc>
                          <a:spcPct val="95000"/>
                        </a:lnSpc>
                        <a:spcBef>
                          <a:spcPct val="25000"/>
                        </a:spcBef>
                        <a:spcAft>
                          <a:spcPct val="25000"/>
                        </a:spcAft>
                        <a:buClr>
                          <a:schemeClr val="tx2"/>
                        </a:buClr>
                        <a:buSzTx/>
                        <a:buFontTx/>
                        <a:buChar char="•"/>
                        <a:tabLst/>
                      </a:pPr>
                      <a:r>
                        <a:rPr kumimoji="0" lang="en-US" sz="2000" b="0" i="0" u="none" strike="noStrike" cap="none" normalizeH="0" baseline="0" smtClean="0">
                          <a:ln>
                            <a:noFill/>
                          </a:ln>
                          <a:solidFill>
                            <a:schemeClr val="tx1"/>
                          </a:solidFill>
                          <a:effectLst/>
                          <a:latin typeface="Arial" pitchFamily="34" charset="0"/>
                        </a:rPr>
                        <a:t>History of MI or cerebrovascular atherosclerotic disease or PAD or diabetes mellitus with any of the above or with other evidence of symptomatic CHD </a:t>
                      </a:r>
                    </a:p>
                  </a:txBody>
                  <a:tcPr marL="90000" marR="90000" marT="46800" marB="46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180975" marR="0" lvl="0" indent="-180975" algn="l" defTabSz="914400" rtl="0" eaLnBrk="0" fontAlgn="base" latinLnBrk="0" hangingPunct="0">
                        <a:lnSpc>
                          <a:spcPct val="95000"/>
                        </a:lnSpc>
                        <a:spcBef>
                          <a:spcPct val="0"/>
                        </a:spcBef>
                        <a:spcAft>
                          <a:spcPct val="0"/>
                        </a:spcAft>
                        <a:buClr>
                          <a:schemeClr val="tx2"/>
                        </a:buClr>
                        <a:buSzTx/>
                        <a:buFont typeface="Wingdings" pitchFamily="2" charset="2"/>
                        <a:buChar char="Ø"/>
                        <a:tabLst/>
                      </a:pPr>
                      <a:r>
                        <a:rPr kumimoji="0" lang="en-US" sz="1800" b="0" i="0" u="none" strike="noStrike" cap="none" normalizeH="0" baseline="0" smtClean="0">
                          <a:ln>
                            <a:noFill/>
                          </a:ln>
                          <a:solidFill>
                            <a:schemeClr val="tx1"/>
                          </a:solidFill>
                          <a:effectLst/>
                          <a:latin typeface="Arial" pitchFamily="34" charset="0"/>
                        </a:rPr>
                        <a:t>25,000 </a:t>
                      </a:r>
                    </a:p>
                    <a:p>
                      <a:pPr marL="180975" marR="0" lvl="0" indent="-180975" algn="l" defTabSz="914400" rtl="0" eaLnBrk="0" fontAlgn="base" latinLnBrk="0" hangingPunct="0">
                        <a:lnSpc>
                          <a:spcPct val="95000"/>
                        </a:lnSpc>
                        <a:spcBef>
                          <a:spcPct val="0"/>
                        </a:spcBef>
                        <a:spcAft>
                          <a:spcPct val="0"/>
                        </a:spcAft>
                        <a:buClr>
                          <a:schemeClr val="tx2"/>
                        </a:buClr>
                        <a:buSzTx/>
                        <a:buFont typeface="Wingdings" pitchFamily="2" charset="2"/>
                        <a:buChar char="Ø"/>
                        <a:tabLst/>
                      </a:pPr>
                      <a:r>
                        <a:rPr kumimoji="0" lang="en-US" sz="1800" b="0" i="0" u="none" strike="noStrike" cap="none" normalizeH="0" baseline="0" smtClean="0">
                          <a:ln>
                            <a:noFill/>
                          </a:ln>
                          <a:solidFill>
                            <a:schemeClr val="tx1"/>
                          </a:solidFill>
                          <a:effectLst/>
                          <a:latin typeface="Arial" pitchFamily="34" charset="0"/>
                        </a:rPr>
                        <a:t>UK (n=8500), Scandinavia (n=6000) and China (n=10500) </a:t>
                      </a:r>
                    </a:p>
                  </a:txBody>
                  <a:tcPr marL="90000" marR="90000" marT="46800" marB="46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0" fontAlgn="base" latinLnBrk="0" hangingPunct="0">
                        <a:lnSpc>
                          <a:spcPct val="95000"/>
                        </a:lnSpc>
                        <a:spcBef>
                          <a:spcPct val="0"/>
                        </a:spcBef>
                        <a:spcAft>
                          <a:spcPct val="0"/>
                        </a:spcAft>
                        <a:buClr>
                          <a:schemeClr val="tx2"/>
                        </a:buClr>
                        <a:buSzTx/>
                        <a:buFont typeface="Wingdings" pitchFamily="2" charset="2"/>
                        <a:buChar char="Ø"/>
                        <a:tabLst/>
                      </a:pPr>
                      <a:r>
                        <a:rPr kumimoji="0" lang="en-US" sz="2000" b="0" i="0" u="none" strike="noStrike" cap="none" normalizeH="0" baseline="0" smtClean="0">
                          <a:ln>
                            <a:noFill/>
                          </a:ln>
                          <a:solidFill>
                            <a:schemeClr val="tx1"/>
                          </a:solidFill>
                          <a:effectLst/>
                          <a:latin typeface="Arial" pitchFamily="34" charset="0"/>
                        </a:rPr>
                        <a:t>Major vascular events (non-fatal MI or coronary death, non-fatal or fatal stroke or revascularisation) </a:t>
                      </a:r>
                    </a:p>
                  </a:txBody>
                  <a:tcPr marL="90000" marR="90000" marT="46800" marB="46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cxnSp>
        <p:nvCxnSpPr>
          <p:cNvPr id="2107417" name="AutoShape 25"/>
          <p:cNvCxnSpPr>
            <a:cxnSpLocks noChangeShapeType="1"/>
            <a:stCxn id="2107396" idx="3"/>
            <a:endCxn id="2107394" idx="1"/>
          </p:cNvCxnSpPr>
          <p:nvPr/>
        </p:nvCxnSpPr>
        <p:spPr bwMode="auto">
          <a:xfrm flipV="1">
            <a:off x="3624263" y="2103438"/>
            <a:ext cx="628650" cy="608012"/>
          </a:xfrm>
          <a:prstGeom prst="bentConnector3">
            <a:avLst>
              <a:gd name="adj1" fmla="val 51009"/>
            </a:avLst>
          </a:prstGeom>
          <a:noFill/>
          <a:ln w="38100">
            <a:solidFill>
              <a:srgbClr val="8CE3F8"/>
            </a:solidFill>
            <a:miter lim="800000"/>
            <a:headEnd/>
            <a:tailEnd type="triangle" w="med" len="med"/>
          </a:ln>
          <a:effectLst/>
        </p:spPr>
      </p:cxnSp>
      <p:cxnSp>
        <p:nvCxnSpPr>
          <p:cNvPr id="2107418" name="AutoShape 26"/>
          <p:cNvCxnSpPr>
            <a:cxnSpLocks noChangeShapeType="1"/>
            <a:stCxn id="2107396" idx="3"/>
            <a:endCxn id="2107395" idx="1"/>
          </p:cNvCxnSpPr>
          <p:nvPr/>
        </p:nvCxnSpPr>
        <p:spPr bwMode="auto">
          <a:xfrm>
            <a:off x="3624263" y="2711450"/>
            <a:ext cx="628650" cy="455613"/>
          </a:xfrm>
          <a:prstGeom prst="bentConnector3">
            <a:avLst>
              <a:gd name="adj1" fmla="val 51009"/>
            </a:avLst>
          </a:prstGeom>
          <a:noFill/>
          <a:ln w="38100">
            <a:solidFill>
              <a:srgbClr val="8CE3F8"/>
            </a:solidFill>
            <a:miter lim="800000"/>
            <a:headEnd/>
            <a:tailEnd type="triangle" w="med" len="med"/>
          </a:ln>
          <a:effectLst/>
        </p:spPr>
      </p:cxnSp>
      <p:sp>
        <p:nvSpPr>
          <p:cNvPr id="2107419" name="Rectangle 27"/>
          <p:cNvSpPr>
            <a:spLocks noChangeArrowheads="1"/>
          </p:cNvSpPr>
          <p:nvPr/>
        </p:nvSpPr>
        <p:spPr bwMode="auto">
          <a:xfrm>
            <a:off x="228600" y="2057400"/>
            <a:ext cx="2819400" cy="1219200"/>
          </a:xfrm>
          <a:prstGeom prst="rect">
            <a:avLst/>
          </a:prstGeom>
          <a:solidFill>
            <a:schemeClr val="tx1"/>
          </a:solidFill>
          <a:ln w="28575" algn="ctr">
            <a:solidFill>
              <a:schemeClr val="tx1"/>
            </a:solidFill>
            <a:miter lim="800000"/>
            <a:headEnd/>
            <a:tailEnd/>
          </a:ln>
          <a:effectLst/>
        </p:spPr>
        <p:txBody>
          <a:bodyPr lIns="45720" rIns="45720"/>
          <a:lstStyle/>
          <a:p>
            <a:pPr eaLnBrk="1" hangingPunct="1"/>
            <a:r>
              <a:rPr lang="en-US" sz="1800">
                <a:solidFill>
                  <a:schemeClr val="bg1"/>
                </a:solidFill>
                <a:ea typeface="ＭＳ Ｐゴシック" pitchFamily="34" charset="-128"/>
                <a:cs typeface="Arial" pitchFamily="34" charset="0"/>
              </a:rPr>
              <a:t>All patients receive either simvastatin 40mg or ezetimibe/simvastatin 10/40 mg </a:t>
            </a:r>
          </a:p>
        </p:txBody>
      </p:sp>
      <p:sp>
        <p:nvSpPr>
          <p:cNvPr id="2107420" name="Rectangle 28"/>
          <p:cNvSpPr>
            <a:spLocks noChangeArrowheads="1"/>
          </p:cNvSpPr>
          <p:nvPr/>
        </p:nvSpPr>
        <p:spPr bwMode="auto">
          <a:xfrm>
            <a:off x="304800" y="242888"/>
            <a:ext cx="8839200" cy="823912"/>
          </a:xfrm>
          <a:prstGeom prst="rect">
            <a:avLst/>
          </a:prstGeom>
          <a:noFill/>
          <a:ln w="9525" algn="ctr">
            <a:noFill/>
            <a:miter lim="800000"/>
            <a:headEnd/>
            <a:tailEnd/>
          </a:ln>
          <a:effectLst/>
        </p:spPr>
        <p:txBody>
          <a:bodyPr anchor="b">
            <a:spAutoFit/>
          </a:bodyPr>
          <a:lstStyle/>
          <a:p>
            <a:pPr algn="ctr"/>
            <a:r>
              <a:rPr lang="en-US" sz="2800" i="1">
                <a:solidFill>
                  <a:schemeClr val="tx2"/>
                </a:solidFill>
                <a:ea typeface="ＭＳ Ｐゴシック" pitchFamily="34" charset="-128"/>
                <a:cs typeface="Arial" pitchFamily="34" charset="0"/>
              </a:rPr>
              <a:t>HPS2-THRIVE </a:t>
            </a:r>
          </a:p>
          <a:p>
            <a:pPr algn="ctr"/>
            <a:r>
              <a:rPr lang="en-US" i="1">
                <a:solidFill>
                  <a:schemeClr val="tx2"/>
                </a:solidFill>
                <a:ea typeface="ＭＳ Ｐゴシック" pitchFamily="34" charset="-128"/>
                <a:cs typeface="Arial" pitchFamily="34" charset="0"/>
              </a:rPr>
              <a:t>(Heart Protection Study 2 – Treating HDL to Reduce Vascular Events)</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9F2E9C9E-AC7C-4097-A4F5-FAFDF0AEE5CC}" type="slidenum">
              <a:rPr lang="en-US"/>
              <a:pPr/>
              <a:t>48</a:t>
            </a:fld>
            <a:endParaRPr lang="en-US"/>
          </a:p>
        </p:txBody>
      </p:sp>
      <p:sp>
        <p:nvSpPr>
          <p:cNvPr id="2182146" name="Rectangle 2"/>
          <p:cNvSpPr>
            <a:spLocks noGrp="1" noChangeArrowheads="1"/>
          </p:cNvSpPr>
          <p:nvPr>
            <p:ph type="title"/>
          </p:nvPr>
        </p:nvSpPr>
        <p:spPr>
          <a:xfrm>
            <a:off x="458788" y="0"/>
            <a:ext cx="8229600" cy="914400"/>
          </a:xfrm>
        </p:spPr>
        <p:txBody>
          <a:bodyPr/>
          <a:lstStyle/>
          <a:p>
            <a:r>
              <a:rPr lang="nl-NL"/>
              <a:t>Conclusion</a:t>
            </a:r>
          </a:p>
        </p:txBody>
      </p:sp>
      <p:sp>
        <p:nvSpPr>
          <p:cNvPr id="2182147" name="Rectangle 3"/>
          <p:cNvSpPr>
            <a:spLocks noGrp="1" noChangeArrowheads="1"/>
          </p:cNvSpPr>
          <p:nvPr>
            <p:ph type="body" idx="1"/>
          </p:nvPr>
        </p:nvSpPr>
        <p:spPr>
          <a:xfrm>
            <a:off x="685800" y="1946275"/>
            <a:ext cx="7772400" cy="3159125"/>
          </a:xfrm>
        </p:spPr>
        <p:txBody>
          <a:bodyPr/>
          <a:lstStyle/>
          <a:p>
            <a:pPr algn="ctr">
              <a:lnSpc>
                <a:spcPct val="85000"/>
              </a:lnSpc>
              <a:buFont typeface="Wingdings" pitchFamily="2" charset="2"/>
              <a:buNone/>
            </a:pPr>
            <a:r>
              <a:rPr lang="nl-NL" sz="2800"/>
              <a:t>In the next five years, we will prove or disprove that additional LDL lowering with other agents than statins is effective </a:t>
            </a:r>
          </a:p>
          <a:p>
            <a:pPr algn="ctr">
              <a:lnSpc>
                <a:spcPct val="85000"/>
              </a:lnSpc>
              <a:buFont typeface="Wingdings" pitchFamily="2" charset="2"/>
              <a:buNone/>
            </a:pPr>
            <a:r>
              <a:rPr lang="nl-NL" sz="2800"/>
              <a:t>and </a:t>
            </a:r>
          </a:p>
          <a:p>
            <a:pPr algn="ctr">
              <a:lnSpc>
                <a:spcPct val="85000"/>
              </a:lnSpc>
              <a:buFont typeface="Wingdings" pitchFamily="2" charset="2"/>
              <a:buNone/>
            </a:pPr>
            <a:r>
              <a:rPr lang="nl-NL" sz="2800"/>
              <a:t>we will show or not show that the HDL hypothesis is true.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5855C23F-F037-418B-87CF-7DCEA54A3C16}" type="slidenum">
              <a:rPr lang="en-US"/>
              <a:pPr/>
              <a:t>5</a:t>
            </a:fld>
            <a:endParaRPr lang="en-US"/>
          </a:p>
        </p:txBody>
      </p:sp>
      <p:sp>
        <p:nvSpPr>
          <p:cNvPr id="2211842" name="Rectangle 2"/>
          <p:cNvSpPr>
            <a:spLocks noGrp="1" noChangeArrowheads="1"/>
          </p:cNvSpPr>
          <p:nvPr>
            <p:ph type="title"/>
          </p:nvPr>
        </p:nvSpPr>
        <p:spPr/>
        <p:txBody>
          <a:bodyPr/>
          <a:lstStyle/>
          <a:p>
            <a:r>
              <a:rPr lang="en-US" sz="2400"/>
              <a:t>Graded and Independent Relationship Between Estimated Glomerular Filtration Rate (GFR) and CVD Outcomes*</a:t>
            </a:r>
          </a:p>
        </p:txBody>
      </p:sp>
      <p:pic>
        <p:nvPicPr>
          <p:cNvPr id="2211843" name="Picture 3"/>
          <p:cNvPicPr>
            <a:picLocks noChangeAspect="1" noChangeArrowheads="1"/>
          </p:cNvPicPr>
          <p:nvPr/>
        </p:nvPicPr>
        <p:blipFill>
          <a:blip r:embed="rId3" cstate="print"/>
          <a:srcRect/>
          <a:stretch>
            <a:fillRect/>
          </a:stretch>
        </p:blipFill>
        <p:spPr bwMode="auto">
          <a:xfrm>
            <a:off x="2162175" y="1463675"/>
            <a:ext cx="5019675" cy="4305300"/>
          </a:xfrm>
          <a:prstGeom prst="rect">
            <a:avLst/>
          </a:prstGeom>
          <a:noFill/>
          <a:ln w="9525" algn="ctr">
            <a:noFill/>
            <a:miter lim="800000"/>
            <a:headEnd/>
            <a:tailEnd/>
          </a:ln>
          <a:effectLst/>
        </p:spPr>
      </p:pic>
      <p:sp>
        <p:nvSpPr>
          <p:cNvPr id="2211845" name="Text Box 3"/>
          <p:cNvSpPr txBox="1">
            <a:spLocks noChangeArrowheads="1"/>
          </p:cNvSpPr>
          <p:nvPr/>
        </p:nvSpPr>
        <p:spPr bwMode="auto">
          <a:xfrm>
            <a:off x="304800" y="6400800"/>
            <a:ext cx="6997700" cy="304800"/>
          </a:xfrm>
          <a:prstGeom prst="rect">
            <a:avLst/>
          </a:prstGeom>
          <a:noFill/>
          <a:ln w="9525">
            <a:noFill/>
            <a:miter lim="800000"/>
            <a:headEnd/>
            <a:tailEnd/>
          </a:ln>
        </p:spPr>
        <p:txBody>
          <a:bodyPr lIns="0" tIns="0" rIns="0" bIns="0" anchor="b"/>
          <a:lstStyle/>
          <a:p>
            <a:pPr eaLnBrk="1" hangingPunct="1"/>
            <a:r>
              <a:rPr lang="en-US" sz="1200" b="0">
                <a:solidFill>
                  <a:srgbClr val="FFFFFF"/>
                </a:solidFill>
                <a:cs typeface="Arial" pitchFamily="34" charset="0"/>
              </a:rPr>
              <a:t>Shastri S et al. </a:t>
            </a:r>
            <a:r>
              <a:rPr lang="en-US" sz="1200" b="0" i="1">
                <a:solidFill>
                  <a:srgbClr val="FFFFFF"/>
                </a:solidFill>
                <a:cs typeface="Arial" pitchFamily="34" charset="0"/>
              </a:rPr>
              <a:t>Am J Kidney Dis</a:t>
            </a:r>
            <a:r>
              <a:rPr lang="en-US" sz="1200" b="0">
                <a:solidFill>
                  <a:srgbClr val="FFFFFF"/>
                </a:solidFill>
                <a:cs typeface="Arial" pitchFamily="34" charset="0"/>
              </a:rPr>
              <a:t>. 2010 Jul 2. [Epub ahead of print].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dianummer 3"/>
          <p:cNvSpPr>
            <a:spLocks noGrp="1"/>
          </p:cNvSpPr>
          <p:nvPr>
            <p:ph type="sldNum" sz="quarter" idx="10"/>
          </p:nvPr>
        </p:nvSpPr>
        <p:spPr/>
        <p:txBody>
          <a:bodyPr/>
          <a:lstStyle/>
          <a:p>
            <a:fld id="{1D285579-3D59-4FE2-B1AC-4AF4825A750E}" type="slidenum">
              <a:rPr lang="en-US"/>
              <a:pPr/>
              <a:t>6</a:t>
            </a:fld>
            <a:endParaRPr lang="en-US"/>
          </a:p>
        </p:txBody>
      </p:sp>
      <p:sp>
        <p:nvSpPr>
          <p:cNvPr id="2212866" name="Rectangle 2"/>
          <p:cNvSpPr>
            <a:spLocks noGrp="1" noChangeArrowheads="1"/>
          </p:cNvSpPr>
          <p:nvPr>
            <p:ph type="title"/>
          </p:nvPr>
        </p:nvSpPr>
        <p:spPr/>
        <p:txBody>
          <a:bodyPr/>
          <a:lstStyle/>
          <a:p>
            <a:r>
              <a:rPr lang="en-US" sz="2400"/>
              <a:t>4D Study: Effects of Atorvastatin on Cardiovascular Events in Patients with Type 2 Diabetes Mellitus Undergoing Hemodialysis - Study Design</a:t>
            </a:r>
          </a:p>
        </p:txBody>
      </p:sp>
      <p:sp>
        <p:nvSpPr>
          <p:cNvPr id="2212867" name="Rectangle 3"/>
          <p:cNvSpPr>
            <a:spLocks noGrp="1" noChangeArrowheads="1"/>
          </p:cNvSpPr>
          <p:nvPr>
            <p:ph type="body" idx="1"/>
          </p:nvPr>
        </p:nvSpPr>
        <p:spPr>
          <a:xfrm>
            <a:off x="387350" y="5603875"/>
            <a:ext cx="8743950" cy="609600"/>
          </a:xfrm>
        </p:spPr>
        <p:txBody>
          <a:bodyPr/>
          <a:lstStyle/>
          <a:p>
            <a:pPr>
              <a:lnSpc>
                <a:spcPct val="90000"/>
              </a:lnSpc>
              <a:spcBef>
                <a:spcPts val="200"/>
              </a:spcBef>
            </a:pPr>
            <a:r>
              <a:rPr lang="en-US" sz="1300"/>
              <a:t>Primary endpoint: A composite of death from cardiac causes, nonfatal MI, and stroke</a:t>
            </a:r>
          </a:p>
          <a:p>
            <a:pPr>
              <a:lnSpc>
                <a:spcPct val="90000"/>
              </a:lnSpc>
              <a:spcBef>
                <a:spcPts val="200"/>
              </a:spcBef>
            </a:pPr>
            <a:r>
              <a:rPr lang="en-US" sz="1300"/>
              <a:t>Secondary endpoints: Death from all causes and total cardiac and cerebrovascular events</a:t>
            </a:r>
          </a:p>
        </p:txBody>
      </p:sp>
      <p:sp>
        <p:nvSpPr>
          <p:cNvPr id="2212868" name="AutoShape 4"/>
          <p:cNvSpPr>
            <a:spLocks noChangeArrowheads="1"/>
          </p:cNvSpPr>
          <p:nvPr/>
        </p:nvSpPr>
        <p:spPr bwMode="auto">
          <a:xfrm>
            <a:off x="5575300" y="1776413"/>
            <a:ext cx="609600" cy="3200400"/>
          </a:xfrm>
          <a:prstGeom prst="roundRect">
            <a:avLst>
              <a:gd name="adj" fmla="val 16667"/>
            </a:avLst>
          </a:prstGeom>
          <a:solidFill>
            <a:schemeClr val="tx2"/>
          </a:solidFill>
          <a:ln w="19050" algn="ctr">
            <a:solidFill>
              <a:schemeClr val="tx2"/>
            </a:solidFill>
            <a:round/>
            <a:headEnd/>
            <a:tailEnd/>
          </a:ln>
          <a:effectLst/>
        </p:spPr>
        <p:txBody>
          <a:bodyPr/>
          <a:lstStyle/>
          <a:p>
            <a:pPr algn="ctr"/>
            <a:endParaRPr lang="en-US" altLang="en-US" sz="1800">
              <a:solidFill>
                <a:srgbClr val="000000"/>
              </a:solidFill>
              <a:cs typeface="Arial" pitchFamily="34" charset="0"/>
            </a:endParaRPr>
          </a:p>
          <a:p>
            <a:pPr algn="ctr"/>
            <a:r>
              <a:rPr lang="en-US" altLang="en-US" sz="1800">
                <a:solidFill>
                  <a:srgbClr val="000000"/>
                </a:solidFill>
                <a:cs typeface="Arial" pitchFamily="34" charset="0"/>
              </a:rPr>
              <a:t>R</a:t>
            </a:r>
          </a:p>
          <a:p>
            <a:pPr algn="ctr"/>
            <a:r>
              <a:rPr lang="en-US" altLang="en-US" sz="1800">
                <a:solidFill>
                  <a:srgbClr val="000000"/>
                </a:solidFill>
                <a:cs typeface="Arial" pitchFamily="34" charset="0"/>
              </a:rPr>
              <a:t>A</a:t>
            </a:r>
          </a:p>
          <a:p>
            <a:pPr algn="ctr"/>
            <a:r>
              <a:rPr lang="en-US" altLang="en-US" sz="1800">
                <a:solidFill>
                  <a:srgbClr val="000000"/>
                </a:solidFill>
                <a:cs typeface="Arial" pitchFamily="34" charset="0"/>
              </a:rPr>
              <a:t>N</a:t>
            </a:r>
          </a:p>
          <a:p>
            <a:pPr algn="ctr"/>
            <a:r>
              <a:rPr lang="en-US" altLang="en-US" sz="1800">
                <a:solidFill>
                  <a:srgbClr val="000000"/>
                </a:solidFill>
                <a:cs typeface="Arial" pitchFamily="34" charset="0"/>
              </a:rPr>
              <a:t>D</a:t>
            </a:r>
          </a:p>
          <a:p>
            <a:pPr algn="ctr"/>
            <a:r>
              <a:rPr lang="en-US" altLang="en-US" sz="1800">
                <a:solidFill>
                  <a:srgbClr val="000000"/>
                </a:solidFill>
                <a:cs typeface="Arial" pitchFamily="34" charset="0"/>
              </a:rPr>
              <a:t>O</a:t>
            </a:r>
          </a:p>
          <a:p>
            <a:pPr algn="ctr"/>
            <a:r>
              <a:rPr lang="en-US" altLang="en-US" sz="1800">
                <a:solidFill>
                  <a:srgbClr val="000000"/>
                </a:solidFill>
                <a:cs typeface="Arial" pitchFamily="34" charset="0"/>
              </a:rPr>
              <a:t>M</a:t>
            </a:r>
          </a:p>
          <a:p>
            <a:pPr algn="ctr"/>
            <a:r>
              <a:rPr lang="en-US" altLang="en-US" sz="1800">
                <a:solidFill>
                  <a:srgbClr val="000000"/>
                </a:solidFill>
                <a:cs typeface="Arial" pitchFamily="34" charset="0"/>
              </a:rPr>
              <a:t>I</a:t>
            </a:r>
          </a:p>
          <a:p>
            <a:pPr algn="ctr"/>
            <a:r>
              <a:rPr lang="en-US" altLang="en-US" sz="1800">
                <a:solidFill>
                  <a:srgbClr val="000000"/>
                </a:solidFill>
                <a:cs typeface="Arial" pitchFamily="34" charset="0"/>
              </a:rPr>
              <a:t>Z</a:t>
            </a:r>
          </a:p>
          <a:p>
            <a:pPr algn="ctr"/>
            <a:r>
              <a:rPr lang="en-US" altLang="en-US" sz="1800">
                <a:solidFill>
                  <a:srgbClr val="000000"/>
                </a:solidFill>
                <a:cs typeface="Arial" pitchFamily="34" charset="0"/>
              </a:rPr>
              <a:t>E</a:t>
            </a:r>
          </a:p>
        </p:txBody>
      </p:sp>
      <p:sp>
        <p:nvSpPr>
          <p:cNvPr id="2212869" name="Line 5"/>
          <p:cNvSpPr>
            <a:spLocks noChangeShapeType="1"/>
          </p:cNvSpPr>
          <p:nvPr/>
        </p:nvSpPr>
        <p:spPr bwMode="auto">
          <a:xfrm>
            <a:off x="4876800" y="3402013"/>
            <a:ext cx="682625" cy="0"/>
          </a:xfrm>
          <a:prstGeom prst="line">
            <a:avLst/>
          </a:prstGeom>
          <a:noFill/>
          <a:ln w="19050">
            <a:solidFill>
              <a:schemeClr val="tx1"/>
            </a:solidFill>
            <a:round/>
            <a:headEnd/>
            <a:tailEnd type="triangle" w="lg" len="lg"/>
          </a:ln>
          <a:effectLst/>
        </p:spPr>
        <p:txBody>
          <a:bodyPr/>
          <a:lstStyle/>
          <a:p>
            <a:endParaRPr lang="nl-NL"/>
          </a:p>
        </p:txBody>
      </p:sp>
      <p:sp>
        <p:nvSpPr>
          <p:cNvPr id="2212870" name="AutoShape 6"/>
          <p:cNvSpPr>
            <a:spLocks noChangeArrowheads="1"/>
          </p:cNvSpPr>
          <p:nvPr/>
        </p:nvSpPr>
        <p:spPr bwMode="ltGray">
          <a:xfrm>
            <a:off x="6575425" y="2408238"/>
            <a:ext cx="2339975" cy="781050"/>
          </a:xfrm>
          <a:prstGeom prst="roundRect">
            <a:avLst>
              <a:gd name="adj" fmla="val 16667"/>
            </a:avLst>
          </a:prstGeom>
          <a:solidFill>
            <a:schemeClr val="accent1"/>
          </a:solidFill>
          <a:ln w="19050" algn="ctr">
            <a:solidFill>
              <a:schemeClr val="accent1"/>
            </a:solidFill>
            <a:round/>
            <a:headEnd/>
            <a:tailEnd/>
          </a:ln>
          <a:effectLst/>
        </p:spPr>
        <p:txBody>
          <a:bodyPr anchor="ctr"/>
          <a:lstStyle/>
          <a:p>
            <a:pPr algn="ctr"/>
            <a:r>
              <a:rPr lang="en-US" sz="1600">
                <a:solidFill>
                  <a:schemeClr val="tx1"/>
                </a:solidFill>
                <a:cs typeface="Arial" pitchFamily="34" charset="0"/>
              </a:rPr>
              <a:t>Atorvastatin </a:t>
            </a:r>
            <a:br>
              <a:rPr lang="en-US" sz="1600">
                <a:solidFill>
                  <a:schemeClr val="tx1"/>
                </a:solidFill>
                <a:cs typeface="Arial" pitchFamily="34" charset="0"/>
              </a:rPr>
            </a:br>
            <a:r>
              <a:rPr lang="en-US" sz="1600">
                <a:solidFill>
                  <a:schemeClr val="tx1"/>
                </a:solidFill>
                <a:cs typeface="Arial" pitchFamily="34" charset="0"/>
              </a:rPr>
              <a:t>(20 mg/day) </a:t>
            </a:r>
          </a:p>
        </p:txBody>
      </p:sp>
      <p:grpSp>
        <p:nvGrpSpPr>
          <p:cNvPr id="2212871" name="Group 7"/>
          <p:cNvGrpSpPr>
            <a:grpSpLocks/>
          </p:cNvGrpSpPr>
          <p:nvPr/>
        </p:nvGrpSpPr>
        <p:grpSpPr bwMode="auto">
          <a:xfrm>
            <a:off x="6188075" y="2860675"/>
            <a:ext cx="354013" cy="1087438"/>
            <a:chOff x="3105" y="1800"/>
            <a:chExt cx="362" cy="685"/>
          </a:xfrm>
        </p:grpSpPr>
        <p:sp>
          <p:nvSpPr>
            <p:cNvPr id="2212872" name="Line 8"/>
            <p:cNvSpPr>
              <a:spLocks noChangeShapeType="1"/>
            </p:cNvSpPr>
            <p:nvPr/>
          </p:nvSpPr>
          <p:spPr bwMode="auto">
            <a:xfrm flipV="1">
              <a:off x="3105" y="1800"/>
              <a:ext cx="362" cy="349"/>
            </a:xfrm>
            <a:prstGeom prst="line">
              <a:avLst/>
            </a:prstGeom>
            <a:noFill/>
            <a:ln w="19050">
              <a:solidFill>
                <a:schemeClr val="tx1"/>
              </a:solidFill>
              <a:round/>
              <a:headEnd/>
              <a:tailEnd type="triangle" w="lg" len="lg"/>
            </a:ln>
            <a:effectLst/>
          </p:spPr>
          <p:txBody>
            <a:bodyPr wrap="none" anchor="ctr"/>
            <a:lstStyle/>
            <a:p>
              <a:endParaRPr lang="nl-NL"/>
            </a:p>
          </p:txBody>
        </p:sp>
        <p:sp>
          <p:nvSpPr>
            <p:cNvPr id="2212873" name="Line 9"/>
            <p:cNvSpPr>
              <a:spLocks noChangeShapeType="1"/>
            </p:cNvSpPr>
            <p:nvPr/>
          </p:nvSpPr>
          <p:spPr bwMode="auto">
            <a:xfrm>
              <a:off x="3105" y="2136"/>
              <a:ext cx="362" cy="349"/>
            </a:xfrm>
            <a:prstGeom prst="line">
              <a:avLst/>
            </a:prstGeom>
            <a:noFill/>
            <a:ln w="19050">
              <a:solidFill>
                <a:schemeClr val="tx1"/>
              </a:solidFill>
              <a:round/>
              <a:headEnd/>
              <a:tailEnd type="triangle" w="lg" len="lg"/>
            </a:ln>
            <a:effectLst/>
          </p:spPr>
          <p:txBody>
            <a:bodyPr wrap="none" anchor="ctr"/>
            <a:lstStyle/>
            <a:p>
              <a:endParaRPr lang="nl-NL"/>
            </a:p>
          </p:txBody>
        </p:sp>
      </p:grpSp>
      <p:sp>
        <p:nvSpPr>
          <p:cNvPr id="2212874" name="AutoShape 10"/>
          <p:cNvSpPr>
            <a:spLocks noChangeArrowheads="1"/>
          </p:cNvSpPr>
          <p:nvPr/>
        </p:nvSpPr>
        <p:spPr bwMode="ltGray">
          <a:xfrm>
            <a:off x="6575425" y="3703638"/>
            <a:ext cx="2339975" cy="781050"/>
          </a:xfrm>
          <a:prstGeom prst="roundRect">
            <a:avLst>
              <a:gd name="adj" fmla="val 16667"/>
            </a:avLst>
          </a:prstGeom>
          <a:solidFill>
            <a:schemeClr val="accent1"/>
          </a:solidFill>
          <a:ln w="19050" algn="ctr">
            <a:solidFill>
              <a:schemeClr val="accent1"/>
            </a:solidFill>
            <a:round/>
            <a:headEnd/>
            <a:tailEnd/>
          </a:ln>
          <a:effectLst/>
        </p:spPr>
        <p:txBody>
          <a:bodyPr anchor="ctr"/>
          <a:lstStyle/>
          <a:p>
            <a:pPr algn="ctr"/>
            <a:r>
              <a:rPr lang="en-US" sz="1600">
                <a:solidFill>
                  <a:schemeClr val="tx1"/>
                </a:solidFill>
                <a:cs typeface="Arial" pitchFamily="34" charset="0"/>
              </a:rPr>
              <a:t>Placebo</a:t>
            </a:r>
          </a:p>
        </p:txBody>
      </p:sp>
      <p:sp>
        <p:nvSpPr>
          <p:cNvPr id="2212875" name="AutoShape 11"/>
          <p:cNvSpPr>
            <a:spLocks noChangeArrowheads="1"/>
          </p:cNvSpPr>
          <p:nvPr/>
        </p:nvSpPr>
        <p:spPr bwMode="auto">
          <a:xfrm>
            <a:off x="247650" y="1363663"/>
            <a:ext cx="4633913" cy="4024312"/>
          </a:xfrm>
          <a:prstGeom prst="roundRect">
            <a:avLst>
              <a:gd name="adj" fmla="val 16667"/>
            </a:avLst>
          </a:prstGeom>
          <a:noFill/>
          <a:ln w="19050" algn="ctr">
            <a:solidFill>
              <a:schemeClr val="tx1"/>
            </a:solidFill>
            <a:round/>
            <a:headEnd/>
            <a:tailEnd/>
          </a:ln>
          <a:effectLst/>
        </p:spPr>
        <p:txBody>
          <a:bodyPr>
            <a:spAutoFit/>
          </a:bodyPr>
          <a:lstStyle/>
          <a:p>
            <a:pPr algn="ctr">
              <a:lnSpc>
                <a:spcPct val="90000"/>
              </a:lnSpc>
            </a:pPr>
            <a:r>
              <a:rPr lang="en-US" sz="1600" u="sng">
                <a:solidFill>
                  <a:schemeClr val="tx1"/>
                </a:solidFill>
                <a:cs typeface="Arial" pitchFamily="34" charset="0"/>
              </a:rPr>
              <a:t>Patients with Type 2 diabetes mellitus (N=1255)</a:t>
            </a:r>
          </a:p>
          <a:p>
            <a:pPr>
              <a:lnSpc>
                <a:spcPct val="90000"/>
              </a:lnSpc>
              <a:buFontTx/>
              <a:buChar char="•"/>
            </a:pPr>
            <a:r>
              <a:rPr lang="en-US" sz="1600">
                <a:solidFill>
                  <a:schemeClr val="tx1"/>
                </a:solidFill>
                <a:cs typeface="Arial" pitchFamily="34" charset="0"/>
              </a:rPr>
              <a:t> Inclusion criteria:</a:t>
            </a:r>
          </a:p>
          <a:p>
            <a:pPr lvl="1">
              <a:lnSpc>
                <a:spcPct val="90000"/>
              </a:lnSpc>
              <a:buFont typeface="Arial" pitchFamily="34" charset="0"/>
              <a:buChar char="–"/>
            </a:pPr>
            <a:r>
              <a:rPr lang="en-US" sz="1600" b="0">
                <a:solidFill>
                  <a:schemeClr val="tx1"/>
                </a:solidFill>
                <a:cs typeface="Arial" pitchFamily="34" charset="0"/>
              </a:rPr>
              <a:t> Pts 18-80 yrs receiving</a:t>
            </a:r>
            <a:br>
              <a:rPr lang="en-US" sz="1600" b="0">
                <a:solidFill>
                  <a:schemeClr val="tx1"/>
                </a:solidFill>
                <a:cs typeface="Arial" pitchFamily="34" charset="0"/>
              </a:rPr>
            </a:br>
            <a:r>
              <a:rPr lang="en-US" sz="1600" b="0">
                <a:solidFill>
                  <a:schemeClr val="tx1"/>
                </a:solidFill>
                <a:cs typeface="Arial" pitchFamily="34" charset="0"/>
              </a:rPr>
              <a:t>   hemodialysis &lt;2 yrs</a:t>
            </a:r>
          </a:p>
          <a:p>
            <a:pPr>
              <a:lnSpc>
                <a:spcPct val="90000"/>
              </a:lnSpc>
              <a:buFontTx/>
              <a:buChar char="•"/>
            </a:pPr>
            <a:r>
              <a:rPr lang="en-US" sz="1600">
                <a:solidFill>
                  <a:schemeClr val="tx1"/>
                </a:solidFill>
                <a:cs typeface="Arial" pitchFamily="34" charset="0"/>
              </a:rPr>
              <a:t> Exclusion criteria:</a:t>
            </a:r>
          </a:p>
          <a:p>
            <a:pPr lvl="1">
              <a:lnSpc>
                <a:spcPct val="90000"/>
              </a:lnSpc>
              <a:buFont typeface="Arial" pitchFamily="34" charset="0"/>
              <a:buChar char="–"/>
            </a:pPr>
            <a:r>
              <a:rPr lang="en-US" sz="1600" b="0">
                <a:solidFill>
                  <a:schemeClr val="tx1"/>
                </a:solidFill>
                <a:cs typeface="Arial" pitchFamily="34" charset="0"/>
              </a:rPr>
              <a:t> Fasting serum LDL&lt; 80 mg/dL </a:t>
            </a:r>
            <a:br>
              <a:rPr lang="en-US" sz="1600" b="0">
                <a:solidFill>
                  <a:schemeClr val="tx1"/>
                </a:solidFill>
                <a:cs typeface="Arial" pitchFamily="34" charset="0"/>
              </a:rPr>
            </a:br>
            <a:r>
              <a:rPr lang="en-US" sz="1600" b="0">
                <a:solidFill>
                  <a:schemeClr val="tx1"/>
                </a:solidFill>
                <a:cs typeface="Arial" pitchFamily="34" charset="0"/>
              </a:rPr>
              <a:t>   or &gt;190 mg/dL</a:t>
            </a:r>
          </a:p>
          <a:p>
            <a:pPr lvl="1">
              <a:lnSpc>
                <a:spcPct val="90000"/>
              </a:lnSpc>
              <a:buFont typeface="Arial" pitchFamily="34" charset="0"/>
              <a:buChar char="–"/>
            </a:pPr>
            <a:r>
              <a:rPr lang="en-US" sz="1600" b="0">
                <a:solidFill>
                  <a:schemeClr val="tx1"/>
                </a:solidFill>
                <a:cs typeface="Arial" pitchFamily="34" charset="0"/>
              </a:rPr>
              <a:t> Triglyceride &gt; 1000 mg/dL</a:t>
            </a:r>
          </a:p>
          <a:p>
            <a:pPr lvl="1">
              <a:lnSpc>
                <a:spcPct val="90000"/>
              </a:lnSpc>
              <a:buFont typeface="Arial" pitchFamily="34" charset="0"/>
              <a:buChar char="–"/>
            </a:pPr>
            <a:r>
              <a:rPr lang="en-US" sz="1600" b="0">
                <a:solidFill>
                  <a:schemeClr val="tx1"/>
                </a:solidFill>
                <a:cs typeface="Arial" pitchFamily="34" charset="0"/>
              </a:rPr>
              <a:t> Liver function &gt;3× ULN</a:t>
            </a:r>
          </a:p>
          <a:p>
            <a:pPr lvl="1">
              <a:lnSpc>
                <a:spcPct val="90000"/>
              </a:lnSpc>
              <a:buFont typeface="Arial" pitchFamily="34" charset="0"/>
              <a:buChar char="–"/>
            </a:pPr>
            <a:r>
              <a:rPr lang="en-US" sz="1600" b="0">
                <a:solidFill>
                  <a:schemeClr val="tx1"/>
                </a:solidFill>
                <a:cs typeface="Arial" pitchFamily="34" charset="0"/>
              </a:rPr>
              <a:t> Hematologic disease</a:t>
            </a:r>
          </a:p>
          <a:p>
            <a:pPr lvl="1">
              <a:lnSpc>
                <a:spcPct val="90000"/>
              </a:lnSpc>
              <a:buFont typeface="Arial" pitchFamily="34" charset="0"/>
              <a:buChar char="–"/>
            </a:pPr>
            <a:r>
              <a:rPr lang="en-US" sz="1600" b="0">
                <a:solidFill>
                  <a:schemeClr val="tx1"/>
                </a:solidFill>
                <a:cs typeface="Arial" pitchFamily="34" charset="0"/>
              </a:rPr>
              <a:t> Disease unrelated to ESRD</a:t>
            </a:r>
          </a:p>
          <a:p>
            <a:pPr lvl="1">
              <a:lnSpc>
                <a:spcPct val="90000"/>
              </a:lnSpc>
              <a:buFont typeface="Arial" pitchFamily="34" charset="0"/>
              <a:buChar char="–"/>
            </a:pPr>
            <a:r>
              <a:rPr lang="en-US" sz="1600" b="0">
                <a:solidFill>
                  <a:schemeClr val="tx1"/>
                </a:solidFill>
                <a:cs typeface="Arial" pitchFamily="34" charset="0"/>
              </a:rPr>
              <a:t> Vascular intervention, CHF or</a:t>
            </a:r>
            <a:br>
              <a:rPr lang="en-US" sz="1600" b="0">
                <a:solidFill>
                  <a:schemeClr val="tx1"/>
                </a:solidFill>
                <a:cs typeface="Arial" pitchFamily="34" charset="0"/>
              </a:rPr>
            </a:br>
            <a:r>
              <a:rPr lang="en-US" sz="1600" b="0">
                <a:solidFill>
                  <a:schemeClr val="tx1"/>
                </a:solidFill>
                <a:cs typeface="Arial" pitchFamily="34" charset="0"/>
              </a:rPr>
              <a:t>    MI &lt; 3 months before enrollment</a:t>
            </a:r>
          </a:p>
          <a:p>
            <a:pPr lvl="1">
              <a:lnSpc>
                <a:spcPct val="90000"/>
              </a:lnSpc>
              <a:buFont typeface="Arial" pitchFamily="34" charset="0"/>
              <a:buChar char="–"/>
            </a:pPr>
            <a:r>
              <a:rPr lang="en-US" sz="1600" b="0">
                <a:solidFill>
                  <a:schemeClr val="tx1"/>
                </a:solidFill>
                <a:cs typeface="Arial" pitchFamily="34" charset="0"/>
              </a:rPr>
              <a:t> Unsuccessful kidney transplant</a:t>
            </a:r>
          </a:p>
          <a:p>
            <a:pPr lvl="1">
              <a:lnSpc>
                <a:spcPct val="90000"/>
              </a:lnSpc>
              <a:buFont typeface="Arial" pitchFamily="34" charset="0"/>
              <a:buChar char="–"/>
            </a:pPr>
            <a:r>
              <a:rPr lang="en-US" sz="1600" b="0">
                <a:solidFill>
                  <a:schemeClr val="tx1"/>
                </a:solidFill>
                <a:cs typeface="Arial" pitchFamily="34" charset="0"/>
              </a:rPr>
              <a:t> Hypertension resistant to therapy</a:t>
            </a:r>
          </a:p>
        </p:txBody>
      </p:sp>
      <p:sp>
        <p:nvSpPr>
          <p:cNvPr id="2212876" name="Text Box 12"/>
          <p:cNvSpPr txBox="1">
            <a:spLocks noChangeArrowheads="1"/>
          </p:cNvSpPr>
          <p:nvPr/>
        </p:nvSpPr>
        <p:spPr bwMode="auto">
          <a:xfrm>
            <a:off x="457200" y="6642100"/>
            <a:ext cx="3775075" cy="274638"/>
          </a:xfrm>
          <a:prstGeom prst="rect">
            <a:avLst/>
          </a:prstGeom>
          <a:noFill/>
          <a:ln w="9525">
            <a:noFill/>
            <a:miter lim="800000"/>
            <a:headEnd/>
            <a:tailEnd/>
          </a:ln>
          <a:effectLst/>
        </p:spPr>
        <p:txBody>
          <a:bodyPr wrap="none">
            <a:spAutoFit/>
          </a:bodyPr>
          <a:lstStyle/>
          <a:p>
            <a:pPr eaLnBrk="1" hangingPunct="1"/>
            <a:r>
              <a:rPr lang="en-US" sz="1200" b="0">
                <a:solidFill>
                  <a:schemeClr val="tx1"/>
                </a:solidFill>
                <a:cs typeface="Arial" pitchFamily="34" charset="0"/>
              </a:rPr>
              <a:t>Wanner C et al. </a:t>
            </a:r>
            <a:r>
              <a:rPr lang="en-US" sz="1200" b="0" i="1">
                <a:solidFill>
                  <a:schemeClr val="tx1"/>
                </a:solidFill>
                <a:cs typeface="Arial" pitchFamily="34" charset="0"/>
              </a:rPr>
              <a:t>N Engl J Med</a:t>
            </a:r>
            <a:r>
              <a:rPr lang="en-US" sz="1200" b="0">
                <a:solidFill>
                  <a:schemeClr val="tx1"/>
                </a:solidFill>
                <a:cs typeface="Arial" pitchFamily="34" charset="0"/>
              </a:rPr>
              <a:t>. 2005;353(3):238</a:t>
            </a:r>
            <a:r>
              <a:rPr lang="en-US" sz="1200" b="0">
                <a:solidFill>
                  <a:srgbClr val="FFFFFF"/>
                </a:solidFill>
                <a:cs typeface="Arial" pitchFamily="34" charset="0"/>
              </a:rPr>
              <a:t>–</a:t>
            </a:r>
            <a:r>
              <a:rPr lang="en-US" sz="1200" b="0">
                <a:solidFill>
                  <a:schemeClr val="tx1"/>
                </a:solidFill>
                <a:cs typeface="Arial" pitchFamily="34" charset="0"/>
              </a:rPr>
              <a:t>248.</a:t>
            </a:r>
          </a:p>
        </p:txBody>
      </p:sp>
      <p:sp>
        <p:nvSpPr>
          <p:cNvPr id="2212877" name="Text Box 13"/>
          <p:cNvSpPr txBox="1">
            <a:spLocks noChangeArrowheads="1"/>
          </p:cNvSpPr>
          <p:nvPr/>
        </p:nvSpPr>
        <p:spPr bwMode="auto">
          <a:xfrm>
            <a:off x="7375525" y="2090738"/>
            <a:ext cx="754063" cy="336550"/>
          </a:xfrm>
          <a:prstGeom prst="rect">
            <a:avLst/>
          </a:prstGeom>
          <a:noFill/>
          <a:ln w="9525">
            <a:noFill/>
            <a:miter lim="800000"/>
            <a:headEnd/>
            <a:tailEnd/>
          </a:ln>
          <a:effectLst/>
        </p:spPr>
        <p:txBody>
          <a:bodyPr wrap="none">
            <a:spAutoFit/>
          </a:bodyPr>
          <a:lstStyle/>
          <a:p>
            <a:pPr eaLnBrk="1" hangingPunct="1"/>
            <a:r>
              <a:rPr lang="en-US" sz="1600" b="0">
                <a:solidFill>
                  <a:schemeClr val="tx1"/>
                </a:solidFill>
                <a:cs typeface="Arial" pitchFamily="34" charset="0"/>
              </a:rPr>
              <a:t>n=619</a:t>
            </a:r>
          </a:p>
        </p:txBody>
      </p:sp>
      <p:sp>
        <p:nvSpPr>
          <p:cNvPr id="2212878" name="Text Box 14"/>
          <p:cNvSpPr txBox="1">
            <a:spLocks noChangeArrowheads="1"/>
          </p:cNvSpPr>
          <p:nvPr/>
        </p:nvSpPr>
        <p:spPr bwMode="auto">
          <a:xfrm>
            <a:off x="7375525" y="4468813"/>
            <a:ext cx="754063" cy="336550"/>
          </a:xfrm>
          <a:prstGeom prst="rect">
            <a:avLst/>
          </a:prstGeom>
          <a:noFill/>
          <a:ln w="9525">
            <a:noFill/>
            <a:miter lim="800000"/>
            <a:headEnd/>
            <a:tailEnd/>
          </a:ln>
          <a:effectLst/>
        </p:spPr>
        <p:txBody>
          <a:bodyPr wrap="none">
            <a:spAutoFit/>
          </a:bodyPr>
          <a:lstStyle/>
          <a:p>
            <a:pPr eaLnBrk="1" hangingPunct="1"/>
            <a:r>
              <a:rPr lang="en-US" sz="1600" b="0">
                <a:solidFill>
                  <a:schemeClr val="tx1"/>
                </a:solidFill>
                <a:cs typeface="Arial" pitchFamily="34" charset="0"/>
              </a:rPr>
              <a:t>n=636</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dianummer 1"/>
          <p:cNvSpPr>
            <a:spLocks noGrp="1"/>
          </p:cNvSpPr>
          <p:nvPr>
            <p:ph type="sldNum" sz="quarter" idx="10"/>
          </p:nvPr>
        </p:nvSpPr>
        <p:spPr/>
        <p:txBody>
          <a:bodyPr/>
          <a:lstStyle/>
          <a:p>
            <a:fld id="{88E2FD32-9744-4FF6-9EE6-F3946AF1131A}" type="slidenum">
              <a:rPr lang="en-US"/>
              <a:pPr/>
              <a:t>7</a:t>
            </a:fld>
            <a:endParaRPr lang="en-US"/>
          </a:p>
        </p:txBody>
      </p:sp>
      <p:sp>
        <p:nvSpPr>
          <p:cNvPr id="2213890" name="Rectangle 2"/>
          <p:cNvSpPr>
            <a:spLocks noGrp="1" noChangeArrowheads="1"/>
          </p:cNvSpPr>
          <p:nvPr>
            <p:ph type="title" idx="4294967295"/>
          </p:nvPr>
        </p:nvSpPr>
        <p:spPr/>
        <p:txBody>
          <a:bodyPr/>
          <a:lstStyle/>
          <a:p>
            <a:r>
              <a:rPr lang="en-US"/>
              <a:t>4D Study: Cumulative Incidence of Primary Composite Endpoint</a:t>
            </a:r>
          </a:p>
        </p:txBody>
      </p:sp>
      <p:grpSp>
        <p:nvGrpSpPr>
          <p:cNvPr id="2213891" name="Group 51"/>
          <p:cNvGrpSpPr>
            <a:grpSpLocks/>
          </p:cNvGrpSpPr>
          <p:nvPr/>
        </p:nvGrpSpPr>
        <p:grpSpPr bwMode="auto">
          <a:xfrm>
            <a:off x="1905000" y="1676400"/>
            <a:ext cx="5105400" cy="3810000"/>
            <a:chOff x="2852" y="1100"/>
            <a:chExt cx="2846" cy="2016"/>
          </a:xfrm>
        </p:grpSpPr>
        <p:graphicFrame>
          <p:nvGraphicFramePr>
            <p:cNvPr id="2213892" name="Object 43"/>
            <p:cNvGraphicFramePr>
              <a:graphicFrameLocks noChangeAspect="1"/>
            </p:cNvGraphicFramePr>
            <p:nvPr/>
          </p:nvGraphicFramePr>
          <p:xfrm>
            <a:off x="2852" y="1100"/>
            <a:ext cx="2846" cy="2016"/>
          </p:xfrm>
          <a:graphic>
            <a:graphicData uri="http://schemas.openxmlformats.org/presentationml/2006/ole">
              <p:oleObj spid="_x0000_s2213892" name="Chart" r:id="rId4" imgW="4515064" imgH="3200400" progId="MSGraph.Chart.8">
                <p:embed followColorScheme="full"/>
              </p:oleObj>
            </a:graphicData>
          </a:graphic>
        </p:graphicFrame>
        <p:sp>
          <p:nvSpPr>
            <p:cNvPr id="2213893" name="Text Box 44"/>
            <p:cNvSpPr txBox="1">
              <a:spLocks noChangeArrowheads="1"/>
            </p:cNvSpPr>
            <p:nvPr/>
          </p:nvSpPr>
          <p:spPr bwMode="auto">
            <a:xfrm>
              <a:off x="3882" y="2490"/>
              <a:ext cx="1676" cy="210"/>
            </a:xfrm>
            <a:prstGeom prst="rect">
              <a:avLst/>
            </a:prstGeom>
            <a:noFill/>
            <a:ln w="9525">
              <a:noFill/>
              <a:miter lim="800000"/>
              <a:headEnd/>
              <a:tailEnd/>
            </a:ln>
          </p:spPr>
          <p:txBody>
            <a:bodyPr>
              <a:spAutoFit/>
            </a:bodyPr>
            <a:lstStyle/>
            <a:p>
              <a:pPr eaLnBrk="1" hangingPunct="1">
                <a:spcBef>
                  <a:spcPct val="50000"/>
                </a:spcBef>
              </a:pPr>
              <a:r>
                <a:rPr lang="en-US" sz="1000">
                  <a:solidFill>
                    <a:schemeClr val="tx1"/>
                  </a:solidFill>
                  <a:cs typeface="Arial" pitchFamily="34" charset="0"/>
                </a:rPr>
                <a:t>Hazard ratio: 0.92; 95% CI 0.77-1.10;</a:t>
              </a:r>
              <a:br>
                <a:rPr lang="en-US" sz="1000">
                  <a:solidFill>
                    <a:schemeClr val="tx1"/>
                  </a:solidFill>
                  <a:cs typeface="Arial" pitchFamily="34" charset="0"/>
                </a:rPr>
              </a:br>
              <a:r>
                <a:rPr lang="en-US" sz="1000" i="1">
                  <a:solidFill>
                    <a:schemeClr val="tx1"/>
                  </a:solidFill>
                  <a:cs typeface="Arial" pitchFamily="34" charset="0"/>
                </a:rPr>
                <a:t>P</a:t>
              </a:r>
              <a:r>
                <a:rPr lang="en-US" sz="1000">
                  <a:solidFill>
                    <a:schemeClr val="tx1"/>
                  </a:solidFill>
                  <a:cs typeface="Arial" pitchFamily="34" charset="0"/>
                </a:rPr>
                <a:t>=0.37</a:t>
              </a:r>
            </a:p>
          </p:txBody>
        </p:sp>
        <p:sp>
          <p:nvSpPr>
            <p:cNvPr id="2213894" name="Freeform 45"/>
            <p:cNvSpPr>
              <a:spLocks/>
            </p:cNvSpPr>
            <p:nvPr/>
          </p:nvSpPr>
          <p:spPr bwMode="auto">
            <a:xfrm>
              <a:off x="3334" y="1393"/>
              <a:ext cx="2238" cy="1439"/>
            </a:xfrm>
            <a:custGeom>
              <a:avLst/>
              <a:gdLst>
                <a:gd name="T0" fmla="*/ 2140 w 3058"/>
                <a:gd name="T1" fmla="*/ 0 h 1612"/>
                <a:gd name="T2" fmla="*/ 1970 w 3058"/>
                <a:gd name="T3" fmla="*/ 75 h 1612"/>
                <a:gd name="T4" fmla="*/ 1939 w 3058"/>
                <a:gd name="T5" fmla="*/ 102 h 1612"/>
                <a:gd name="T6" fmla="*/ 1882 w 3058"/>
                <a:gd name="T7" fmla="*/ 132 h 1612"/>
                <a:gd name="T8" fmla="*/ 1797 w 3058"/>
                <a:gd name="T9" fmla="*/ 164 h 1612"/>
                <a:gd name="T10" fmla="*/ 1708 w 3058"/>
                <a:gd name="T11" fmla="*/ 187 h 1612"/>
                <a:gd name="T12" fmla="*/ 1644 w 3058"/>
                <a:gd name="T13" fmla="*/ 195 h 1612"/>
                <a:gd name="T14" fmla="*/ 1594 w 3058"/>
                <a:gd name="T15" fmla="*/ 257 h 1612"/>
                <a:gd name="T16" fmla="*/ 1530 w 3058"/>
                <a:gd name="T17" fmla="*/ 304 h 1612"/>
                <a:gd name="T18" fmla="*/ 1459 w 3058"/>
                <a:gd name="T19" fmla="*/ 371 h 1612"/>
                <a:gd name="T20" fmla="*/ 1399 w 3058"/>
                <a:gd name="T21" fmla="*/ 378 h 1612"/>
                <a:gd name="T22" fmla="*/ 1369 w 3058"/>
                <a:gd name="T23" fmla="*/ 430 h 1612"/>
                <a:gd name="T24" fmla="*/ 1325 w 3058"/>
                <a:gd name="T25" fmla="*/ 459 h 1612"/>
                <a:gd name="T26" fmla="*/ 1304 w 3058"/>
                <a:gd name="T27" fmla="*/ 500 h 1612"/>
                <a:gd name="T28" fmla="*/ 1230 w 3058"/>
                <a:gd name="T29" fmla="*/ 511 h 1612"/>
                <a:gd name="T30" fmla="*/ 1177 w 3058"/>
                <a:gd name="T31" fmla="*/ 545 h 1612"/>
                <a:gd name="T32" fmla="*/ 1117 w 3058"/>
                <a:gd name="T33" fmla="*/ 605 h 1612"/>
                <a:gd name="T34" fmla="*/ 1042 w 3058"/>
                <a:gd name="T35" fmla="*/ 614 h 1612"/>
                <a:gd name="T36" fmla="*/ 969 w 3058"/>
                <a:gd name="T37" fmla="*/ 645 h 1612"/>
                <a:gd name="T38" fmla="*/ 883 w 3058"/>
                <a:gd name="T39" fmla="*/ 695 h 1612"/>
                <a:gd name="T40" fmla="*/ 818 w 3058"/>
                <a:gd name="T41" fmla="*/ 755 h 1612"/>
                <a:gd name="T42" fmla="*/ 746 w 3058"/>
                <a:gd name="T43" fmla="*/ 818 h 1612"/>
                <a:gd name="T44" fmla="*/ 688 w 3058"/>
                <a:gd name="T45" fmla="*/ 903 h 1612"/>
                <a:gd name="T46" fmla="*/ 644 w 3058"/>
                <a:gd name="T47" fmla="*/ 925 h 1612"/>
                <a:gd name="T48" fmla="*/ 561 w 3058"/>
                <a:gd name="T49" fmla="*/ 991 h 1612"/>
                <a:gd name="T50" fmla="*/ 445 w 3058"/>
                <a:gd name="T51" fmla="*/ 1073 h 1612"/>
                <a:gd name="T52" fmla="*/ 389 w 3058"/>
                <a:gd name="T53" fmla="*/ 1130 h 1612"/>
                <a:gd name="T54" fmla="*/ 340 w 3058"/>
                <a:gd name="T55" fmla="*/ 1139 h 1612"/>
                <a:gd name="T56" fmla="*/ 287 w 3058"/>
                <a:gd name="T57" fmla="*/ 1193 h 1612"/>
                <a:gd name="T58" fmla="*/ 247 w 3058"/>
                <a:gd name="T59" fmla="*/ 1219 h 1612"/>
                <a:gd name="T60" fmla="*/ 164 w 3058"/>
                <a:gd name="T61" fmla="*/ 1321 h 1612"/>
                <a:gd name="T62" fmla="*/ 107 w 3058"/>
                <a:gd name="T63" fmla="*/ 1380 h 1612"/>
                <a:gd name="T64" fmla="*/ 25 w 3058"/>
                <a:gd name="T65" fmla="*/ 1425 h 1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58"/>
                <a:gd name="T100" fmla="*/ 0 h 1612"/>
                <a:gd name="T101" fmla="*/ 3058 w 3058"/>
                <a:gd name="T102" fmla="*/ 1612 h 16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58" h="1612">
                  <a:moveTo>
                    <a:pt x="3058" y="2"/>
                  </a:moveTo>
                  <a:lnTo>
                    <a:pt x="2924" y="0"/>
                  </a:lnTo>
                  <a:lnTo>
                    <a:pt x="2920" y="82"/>
                  </a:lnTo>
                  <a:lnTo>
                    <a:pt x="2692" y="84"/>
                  </a:lnTo>
                  <a:lnTo>
                    <a:pt x="2684" y="118"/>
                  </a:lnTo>
                  <a:lnTo>
                    <a:pt x="2650" y="114"/>
                  </a:lnTo>
                  <a:lnTo>
                    <a:pt x="2628" y="148"/>
                  </a:lnTo>
                  <a:lnTo>
                    <a:pt x="2572" y="148"/>
                  </a:lnTo>
                  <a:lnTo>
                    <a:pt x="2532" y="182"/>
                  </a:lnTo>
                  <a:lnTo>
                    <a:pt x="2456" y="184"/>
                  </a:lnTo>
                  <a:lnTo>
                    <a:pt x="2436" y="214"/>
                  </a:lnTo>
                  <a:lnTo>
                    <a:pt x="2334" y="210"/>
                  </a:lnTo>
                  <a:lnTo>
                    <a:pt x="2320" y="224"/>
                  </a:lnTo>
                  <a:lnTo>
                    <a:pt x="2246" y="218"/>
                  </a:lnTo>
                  <a:lnTo>
                    <a:pt x="2204" y="254"/>
                  </a:lnTo>
                  <a:lnTo>
                    <a:pt x="2178" y="288"/>
                  </a:lnTo>
                  <a:lnTo>
                    <a:pt x="2136" y="318"/>
                  </a:lnTo>
                  <a:lnTo>
                    <a:pt x="2090" y="340"/>
                  </a:lnTo>
                  <a:lnTo>
                    <a:pt x="2054" y="398"/>
                  </a:lnTo>
                  <a:lnTo>
                    <a:pt x="1994" y="416"/>
                  </a:lnTo>
                  <a:lnTo>
                    <a:pt x="1962" y="428"/>
                  </a:lnTo>
                  <a:lnTo>
                    <a:pt x="1912" y="424"/>
                  </a:lnTo>
                  <a:cubicBezTo>
                    <a:pt x="1870" y="457"/>
                    <a:pt x="1890" y="430"/>
                    <a:pt x="1882" y="466"/>
                  </a:cubicBezTo>
                  <a:cubicBezTo>
                    <a:pt x="1881" y="472"/>
                    <a:pt x="1873" y="476"/>
                    <a:pt x="1870" y="482"/>
                  </a:cubicBezTo>
                  <a:lnTo>
                    <a:pt x="1858" y="492"/>
                  </a:lnTo>
                  <a:lnTo>
                    <a:pt x="1810" y="514"/>
                  </a:lnTo>
                  <a:lnTo>
                    <a:pt x="1782" y="530"/>
                  </a:lnTo>
                  <a:lnTo>
                    <a:pt x="1782" y="560"/>
                  </a:lnTo>
                  <a:lnTo>
                    <a:pt x="1732" y="554"/>
                  </a:lnTo>
                  <a:lnTo>
                    <a:pt x="1680" y="572"/>
                  </a:lnTo>
                  <a:lnTo>
                    <a:pt x="1642" y="574"/>
                  </a:lnTo>
                  <a:lnTo>
                    <a:pt x="1608" y="610"/>
                  </a:lnTo>
                  <a:lnTo>
                    <a:pt x="1558" y="652"/>
                  </a:lnTo>
                  <a:lnTo>
                    <a:pt x="1526" y="678"/>
                  </a:lnTo>
                  <a:lnTo>
                    <a:pt x="1490" y="684"/>
                  </a:lnTo>
                  <a:lnTo>
                    <a:pt x="1424" y="688"/>
                  </a:lnTo>
                  <a:lnTo>
                    <a:pt x="1366" y="706"/>
                  </a:lnTo>
                  <a:lnTo>
                    <a:pt x="1324" y="722"/>
                  </a:lnTo>
                  <a:lnTo>
                    <a:pt x="1274" y="748"/>
                  </a:lnTo>
                  <a:lnTo>
                    <a:pt x="1206" y="778"/>
                  </a:lnTo>
                  <a:lnTo>
                    <a:pt x="1168" y="832"/>
                  </a:lnTo>
                  <a:lnTo>
                    <a:pt x="1118" y="846"/>
                  </a:lnTo>
                  <a:lnTo>
                    <a:pt x="1056" y="880"/>
                  </a:lnTo>
                  <a:lnTo>
                    <a:pt x="1020" y="916"/>
                  </a:lnTo>
                  <a:lnTo>
                    <a:pt x="1006" y="966"/>
                  </a:lnTo>
                  <a:lnTo>
                    <a:pt x="940" y="1012"/>
                  </a:lnTo>
                  <a:lnTo>
                    <a:pt x="898" y="1032"/>
                  </a:lnTo>
                  <a:lnTo>
                    <a:pt x="880" y="1036"/>
                  </a:lnTo>
                  <a:lnTo>
                    <a:pt x="832" y="1074"/>
                  </a:lnTo>
                  <a:lnTo>
                    <a:pt x="766" y="1110"/>
                  </a:lnTo>
                  <a:lnTo>
                    <a:pt x="668" y="1162"/>
                  </a:lnTo>
                  <a:lnTo>
                    <a:pt x="608" y="1202"/>
                  </a:lnTo>
                  <a:lnTo>
                    <a:pt x="572" y="1204"/>
                  </a:lnTo>
                  <a:lnTo>
                    <a:pt x="532" y="1266"/>
                  </a:lnTo>
                  <a:lnTo>
                    <a:pt x="488" y="1276"/>
                  </a:lnTo>
                  <a:lnTo>
                    <a:pt x="464" y="1276"/>
                  </a:lnTo>
                  <a:lnTo>
                    <a:pt x="442" y="1292"/>
                  </a:lnTo>
                  <a:lnTo>
                    <a:pt x="392" y="1336"/>
                  </a:lnTo>
                  <a:lnTo>
                    <a:pt x="362" y="1338"/>
                  </a:lnTo>
                  <a:lnTo>
                    <a:pt x="338" y="1366"/>
                  </a:lnTo>
                  <a:lnTo>
                    <a:pt x="268" y="1440"/>
                  </a:lnTo>
                  <a:lnTo>
                    <a:pt x="224" y="1480"/>
                  </a:lnTo>
                  <a:lnTo>
                    <a:pt x="182" y="1500"/>
                  </a:lnTo>
                  <a:lnTo>
                    <a:pt x="146" y="1546"/>
                  </a:lnTo>
                  <a:lnTo>
                    <a:pt x="90" y="1566"/>
                  </a:lnTo>
                  <a:lnTo>
                    <a:pt x="34" y="1596"/>
                  </a:lnTo>
                  <a:lnTo>
                    <a:pt x="0" y="1612"/>
                  </a:lnTo>
                </a:path>
              </a:pathLst>
            </a:custGeom>
            <a:noFill/>
            <a:ln w="19050">
              <a:solidFill>
                <a:schemeClr val="tx1"/>
              </a:solidFill>
              <a:round/>
              <a:headEnd/>
              <a:tailEnd/>
            </a:ln>
          </p:spPr>
          <p:txBody>
            <a:bodyPr/>
            <a:lstStyle/>
            <a:p>
              <a:pPr eaLnBrk="1" hangingPunct="1"/>
              <a:endParaRPr lang="nl-NL" sz="1800" b="0">
                <a:solidFill>
                  <a:schemeClr val="tx1"/>
                </a:solidFill>
                <a:cs typeface="Arial" pitchFamily="34" charset="0"/>
              </a:endParaRPr>
            </a:p>
          </p:txBody>
        </p:sp>
        <p:sp>
          <p:nvSpPr>
            <p:cNvPr id="2213895" name="Freeform 46"/>
            <p:cNvSpPr>
              <a:spLocks/>
            </p:cNvSpPr>
            <p:nvPr/>
          </p:nvSpPr>
          <p:spPr bwMode="auto">
            <a:xfrm>
              <a:off x="3340" y="1585"/>
              <a:ext cx="2234" cy="1249"/>
            </a:xfrm>
            <a:custGeom>
              <a:avLst/>
              <a:gdLst>
                <a:gd name="T0" fmla="*/ 2234 w 3052"/>
                <a:gd name="T1" fmla="*/ 2 h 1432"/>
                <a:gd name="T2" fmla="*/ 2088 w 3052"/>
                <a:gd name="T3" fmla="*/ 0 h 1432"/>
                <a:gd name="T4" fmla="*/ 2080 w 3052"/>
                <a:gd name="T5" fmla="*/ 38 h 1432"/>
                <a:gd name="T6" fmla="*/ 2038 w 3052"/>
                <a:gd name="T7" fmla="*/ 35 h 1432"/>
                <a:gd name="T8" fmla="*/ 2035 w 3052"/>
                <a:gd name="T9" fmla="*/ 56 h 1432"/>
                <a:gd name="T10" fmla="*/ 2006 w 3052"/>
                <a:gd name="T11" fmla="*/ 56 h 1432"/>
                <a:gd name="T12" fmla="*/ 1998 w 3052"/>
                <a:gd name="T13" fmla="*/ 87 h 1432"/>
                <a:gd name="T14" fmla="*/ 1878 w 3052"/>
                <a:gd name="T15" fmla="*/ 84 h 1432"/>
                <a:gd name="T16" fmla="*/ 1865 w 3052"/>
                <a:gd name="T17" fmla="*/ 126 h 1432"/>
                <a:gd name="T18" fmla="*/ 1821 w 3052"/>
                <a:gd name="T19" fmla="*/ 140 h 1432"/>
                <a:gd name="T20" fmla="*/ 1717 w 3052"/>
                <a:gd name="T21" fmla="*/ 152 h 1432"/>
                <a:gd name="T22" fmla="*/ 1691 w 3052"/>
                <a:gd name="T23" fmla="*/ 187 h 1432"/>
                <a:gd name="T24" fmla="*/ 1654 w 3052"/>
                <a:gd name="T25" fmla="*/ 197 h 1432"/>
                <a:gd name="T26" fmla="*/ 1626 w 3052"/>
                <a:gd name="T27" fmla="*/ 218 h 1432"/>
                <a:gd name="T28" fmla="*/ 1603 w 3052"/>
                <a:gd name="T29" fmla="*/ 220 h 1432"/>
                <a:gd name="T30" fmla="*/ 1583 w 3052"/>
                <a:gd name="T31" fmla="*/ 237 h 1432"/>
                <a:gd name="T32" fmla="*/ 1490 w 3052"/>
                <a:gd name="T33" fmla="*/ 234 h 1432"/>
                <a:gd name="T34" fmla="*/ 1479 w 3052"/>
                <a:gd name="T35" fmla="*/ 253 h 1432"/>
                <a:gd name="T36" fmla="*/ 1417 w 3052"/>
                <a:gd name="T37" fmla="*/ 253 h 1432"/>
                <a:gd name="T38" fmla="*/ 1364 w 3052"/>
                <a:gd name="T39" fmla="*/ 317 h 1432"/>
                <a:gd name="T40" fmla="*/ 1323 w 3052"/>
                <a:gd name="T41" fmla="*/ 335 h 1432"/>
                <a:gd name="T42" fmla="*/ 1244 w 3052"/>
                <a:gd name="T43" fmla="*/ 330 h 1432"/>
                <a:gd name="T44" fmla="*/ 1200 w 3052"/>
                <a:gd name="T45" fmla="*/ 345 h 1432"/>
                <a:gd name="T46" fmla="*/ 1145 w 3052"/>
                <a:gd name="T47" fmla="*/ 363 h 1432"/>
                <a:gd name="T48" fmla="*/ 1070 w 3052"/>
                <a:gd name="T49" fmla="*/ 419 h 1432"/>
                <a:gd name="T50" fmla="*/ 1038 w 3052"/>
                <a:gd name="T51" fmla="*/ 454 h 1432"/>
                <a:gd name="T52" fmla="*/ 1009 w 3052"/>
                <a:gd name="T53" fmla="*/ 469 h 1432"/>
                <a:gd name="T54" fmla="*/ 979 w 3052"/>
                <a:gd name="T55" fmla="*/ 471 h 1432"/>
                <a:gd name="T56" fmla="*/ 969 w 3052"/>
                <a:gd name="T57" fmla="*/ 494 h 1432"/>
                <a:gd name="T58" fmla="*/ 909 w 3052"/>
                <a:gd name="T59" fmla="*/ 502 h 1432"/>
                <a:gd name="T60" fmla="*/ 864 w 3052"/>
                <a:gd name="T61" fmla="*/ 527 h 1432"/>
                <a:gd name="T62" fmla="*/ 821 w 3052"/>
                <a:gd name="T63" fmla="*/ 567 h 1432"/>
                <a:gd name="T64" fmla="*/ 764 w 3052"/>
                <a:gd name="T65" fmla="*/ 593 h 1432"/>
                <a:gd name="T66" fmla="*/ 688 w 3052"/>
                <a:gd name="T67" fmla="*/ 621 h 1432"/>
                <a:gd name="T68" fmla="*/ 669 w 3052"/>
                <a:gd name="T69" fmla="*/ 661 h 1432"/>
                <a:gd name="T70" fmla="*/ 621 w 3052"/>
                <a:gd name="T71" fmla="*/ 668 h 1432"/>
                <a:gd name="T72" fmla="*/ 615 w 3052"/>
                <a:gd name="T73" fmla="*/ 691 h 1432"/>
                <a:gd name="T74" fmla="*/ 594 w 3052"/>
                <a:gd name="T75" fmla="*/ 696 h 1432"/>
                <a:gd name="T76" fmla="*/ 549 w 3052"/>
                <a:gd name="T77" fmla="*/ 748 h 1432"/>
                <a:gd name="T78" fmla="*/ 524 w 3052"/>
                <a:gd name="T79" fmla="*/ 785 h 1432"/>
                <a:gd name="T80" fmla="*/ 490 w 3052"/>
                <a:gd name="T81" fmla="*/ 788 h 1432"/>
                <a:gd name="T82" fmla="*/ 433 w 3052"/>
                <a:gd name="T83" fmla="*/ 848 h 1432"/>
                <a:gd name="T84" fmla="*/ 394 w 3052"/>
                <a:gd name="T85" fmla="*/ 893 h 1432"/>
                <a:gd name="T86" fmla="*/ 378 w 3052"/>
                <a:gd name="T87" fmla="*/ 916 h 1432"/>
                <a:gd name="T88" fmla="*/ 350 w 3052"/>
                <a:gd name="T89" fmla="*/ 914 h 1432"/>
                <a:gd name="T90" fmla="*/ 328 w 3052"/>
                <a:gd name="T91" fmla="*/ 951 h 1432"/>
                <a:gd name="T92" fmla="*/ 296 w 3052"/>
                <a:gd name="T93" fmla="*/ 965 h 1432"/>
                <a:gd name="T94" fmla="*/ 274 w 3052"/>
                <a:gd name="T95" fmla="*/ 998 h 1432"/>
                <a:gd name="T96" fmla="*/ 256 w 3052"/>
                <a:gd name="T97" fmla="*/ 1001 h 1432"/>
                <a:gd name="T98" fmla="*/ 211 w 3052"/>
                <a:gd name="T99" fmla="*/ 1048 h 1432"/>
                <a:gd name="T100" fmla="*/ 177 w 3052"/>
                <a:gd name="T101" fmla="*/ 1094 h 1432"/>
                <a:gd name="T102" fmla="*/ 160 w 3052"/>
                <a:gd name="T103" fmla="*/ 1102 h 1432"/>
                <a:gd name="T104" fmla="*/ 146 w 3052"/>
                <a:gd name="T105" fmla="*/ 1122 h 1432"/>
                <a:gd name="T106" fmla="*/ 127 w 3052"/>
                <a:gd name="T107" fmla="*/ 1120 h 1432"/>
                <a:gd name="T108" fmla="*/ 92 w 3052"/>
                <a:gd name="T109" fmla="*/ 1162 h 1432"/>
                <a:gd name="T110" fmla="*/ 56 w 3052"/>
                <a:gd name="T111" fmla="*/ 1207 h 1432"/>
                <a:gd name="T112" fmla="*/ 28 w 3052"/>
                <a:gd name="T113" fmla="*/ 1232 h 1432"/>
                <a:gd name="T114" fmla="*/ 0 w 3052"/>
                <a:gd name="T115" fmla="*/ 1249 h 1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52"/>
                <a:gd name="T175" fmla="*/ 0 h 1432"/>
                <a:gd name="T176" fmla="*/ 3052 w 3052"/>
                <a:gd name="T177" fmla="*/ 1432 h 14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52" h="1432">
                  <a:moveTo>
                    <a:pt x="3052" y="2"/>
                  </a:moveTo>
                  <a:lnTo>
                    <a:pt x="2852" y="0"/>
                  </a:lnTo>
                  <a:lnTo>
                    <a:pt x="2842" y="44"/>
                  </a:lnTo>
                  <a:lnTo>
                    <a:pt x="2784" y="40"/>
                  </a:lnTo>
                  <a:lnTo>
                    <a:pt x="2780" y="64"/>
                  </a:lnTo>
                  <a:lnTo>
                    <a:pt x="2740" y="64"/>
                  </a:lnTo>
                  <a:lnTo>
                    <a:pt x="2730" y="100"/>
                  </a:lnTo>
                  <a:lnTo>
                    <a:pt x="2566" y="96"/>
                  </a:lnTo>
                  <a:lnTo>
                    <a:pt x="2548" y="144"/>
                  </a:lnTo>
                  <a:lnTo>
                    <a:pt x="2488" y="160"/>
                  </a:lnTo>
                  <a:lnTo>
                    <a:pt x="2346" y="174"/>
                  </a:lnTo>
                  <a:lnTo>
                    <a:pt x="2310" y="214"/>
                  </a:lnTo>
                  <a:lnTo>
                    <a:pt x="2260" y="226"/>
                  </a:lnTo>
                  <a:lnTo>
                    <a:pt x="2222" y="250"/>
                  </a:lnTo>
                  <a:lnTo>
                    <a:pt x="2190" y="252"/>
                  </a:lnTo>
                  <a:lnTo>
                    <a:pt x="2162" y="272"/>
                  </a:lnTo>
                  <a:lnTo>
                    <a:pt x="2036" y="268"/>
                  </a:lnTo>
                  <a:lnTo>
                    <a:pt x="2020" y="290"/>
                  </a:lnTo>
                  <a:lnTo>
                    <a:pt x="1936" y="290"/>
                  </a:lnTo>
                  <a:lnTo>
                    <a:pt x="1864" y="364"/>
                  </a:lnTo>
                  <a:lnTo>
                    <a:pt x="1808" y="384"/>
                  </a:lnTo>
                  <a:lnTo>
                    <a:pt x="1700" y="378"/>
                  </a:lnTo>
                  <a:lnTo>
                    <a:pt x="1640" y="396"/>
                  </a:lnTo>
                  <a:lnTo>
                    <a:pt x="1564" y="416"/>
                  </a:lnTo>
                  <a:lnTo>
                    <a:pt x="1462" y="480"/>
                  </a:lnTo>
                  <a:lnTo>
                    <a:pt x="1418" y="520"/>
                  </a:lnTo>
                  <a:lnTo>
                    <a:pt x="1378" y="538"/>
                  </a:lnTo>
                  <a:lnTo>
                    <a:pt x="1338" y="540"/>
                  </a:lnTo>
                  <a:lnTo>
                    <a:pt x="1324" y="566"/>
                  </a:lnTo>
                  <a:lnTo>
                    <a:pt x="1242" y="576"/>
                  </a:lnTo>
                  <a:lnTo>
                    <a:pt x="1180" y="604"/>
                  </a:lnTo>
                  <a:lnTo>
                    <a:pt x="1122" y="650"/>
                  </a:lnTo>
                  <a:lnTo>
                    <a:pt x="1044" y="680"/>
                  </a:lnTo>
                  <a:lnTo>
                    <a:pt x="940" y="712"/>
                  </a:lnTo>
                  <a:lnTo>
                    <a:pt x="914" y="758"/>
                  </a:lnTo>
                  <a:lnTo>
                    <a:pt x="848" y="766"/>
                  </a:lnTo>
                  <a:lnTo>
                    <a:pt x="840" y="792"/>
                  </a:lnTo>
                  <a:lnTo>
                    <a:pt x="812" y="798"/>
                  </a:lnTo>
                  <a:lnTo>
                    <a:pt x="750" y="858"/>
                  </a:lnTo>
                  <a:lnTo>
                    <a:pt x="716" y="900"/>
                  </a:lnTo>
                  <a:lnTo>
                    <a:pt x="670" y="904"/>
                  </a:lnTo>
                  <a:lnTo>
                    <a:pt x="592" y="972"/>
                  </a:lnTo>
                  <a:lnTo>
                    <a:pt x="538" y="1024"/>
                  </a:lnTo>
                  <a:lnTo>
                    <a:pt x="516" y="1050"/>
                  </a:lnTo>
                  <a:lnTo>
                    <a:pt x="478" y="1048"/>
                  </a:lnTo>
                  <a:lnTo>
                    <a:pt x="448" y="1090"/>
                  </a:lnTo>
                  <a:lnTo>
                    <a:pt x="404" y="1106"/>
                  </a:lnTo>
                  <a:lnTo>
                    <a:pt x="374" y="1144"/>
                  </a:lnTo>
                  <a:lnTo>
                    <a:pt x="350" y="1148"/>
                  </a:lnTo>
                  <a:lnTo>
                    <a:pt x="288" y="1202"/>
                  </a:lnTo>
                  <a:lnTo>
                    <a:pt x="242" y="1254"/>
                  </a:lnTo>
                  <a:lnTo>
                    <a:pt x="218" y="1264"/>
                  </a:lnTo>
                  <a:lnTo>
                    <a:pt x="200" y="1286"/>
                  </a:lnTo>
                  <a:lnTo>
                    <a:pt x="174" y="1284"/>
                  </a:lnTo>
                  <a:lnTo>
                    <a:pt x="126" y="1332"/>
                  </a:lnTo>
                  <a:lnTo>
                    <a:pt x="76" y="1384"/>
                  </a:lnTo>
                  <a:lnTo>
                    <a:pt x="38" y="1412"/>
                  </a:lnTo>
                  <a:lnTo>
                    <a:pt x="0" y="1432"/>
                  </a:lnTo>
                </a:path>
              </a:pathLst>
            </a:custGeom>
            <a:noFill/>
            <a:ln w="19050">
              <a:solidFill>
                <a:srgbClr val="FFFF00"/>
              </a:solidFill>
              <a:prstDash val="dash"/>
              <a:round/>
              <a:headEnd/>
              <a:tailEnd/>
            </a:ln>
          </p:spPr>
          <p:txBody>
            <a:bodyPr/>
            <a:lstStyle/>
            <a:p>
              <a:pPr eaLnBrk="1" hangingPunct="1"/>
              <a:endParaRPr lang="nl-NL" sz="1800" b="0">
                <a:solidFill>
                  <a:schemeClr val="tx1"/>
                </a:solidFill>
                <a:cs typeface="Arial" pitchFamily="34" charset="0"/>
              </a:endParaRPr>
            </a:p>
          </p:txBody>
        </p:sp>
        <p:sp>
          <p:nvSpPr>
            <p:cNvPr id="2213896" name="Text Box 47"/>
            <p:cNvSpPr txBox="1">
              <a:spLocks noChangeArrowheads="1"/>
            </p:cNvSpPr>
            <p:nvPr/>
          </p:nvSpPr>
          <p:spPr bwMode="auto">
            <a:xfrm>
              <a:off x="5255" y="1206"/>
              <a:ext cx="372" cy="129"/>
            </a:xfrm>
            <a:prstGeom prst="rect">
              <a:avLst/>
            </a:prstGeom>
            <a:noFill/>
            <a:ln w="9525">
              <a:noFill/>
              <a:miter lim="800000"/>
              <a:headEnd/>
              <a:tailEnd/>
            </a:ln>
          </p:spPr>
          <p:txBody>
            <a:bodyPr wrap="none">
              <a:spAutoFit/>
            </a:bodyPr>
            <a:lstStyle/>
            <a:p>
              <a:pPr algn="r" eaLnBrk="1" hangingPunct="1"/>
              <a:r>
                <a:rPr lang="en-US" sz="1000">
                  <a:solidFill>
                    <a:schemeClr val="tx1"/>
                  </a:solidFill>
                  <a:cs typeface="Arial" pitchFamily="34" charset="0"/>
                </a:rPr>
                <a:t>Placebo</a:t>
              </a:r>
            </a:p>
          </p:txBody>
        </p:sp>
        <p:sp>
          <p:nvSpPr>
            <p:cNvPr id="2213897" name="Text Box 48"/>
            <p:cNvSpPr txBox="1">
              <a:spLocks noChangeArrowheads="1"/>
            </p:cNvSpPr>
            <p:nvPr/>
          </p:nvSpPr>
          <p:spPr bwMode="auto">
            <a:xfrm>
              <a:off x="5117" y="1697"/>
              <a:ext cx="515" cy="130"/>
            </a:xfrm>
            <a:prstGeom prst="rect">
              <a:avLst/>
            </a:prstGeom>
            <a:noFill/>
            <a:ln w="9525">
              <a:noFill/>
              <a:miter lim="800000"/>
              <a:headEnd/>
              <a:tailEnd/>
            </a:ln>
          </p:spPr>
          <p:txBody>
            <a:bodyPr wrap="none">
              <a:spAutoFit/>
            </a:bodyPr>
            <a:lstStyle/>
            <a:p>
              <a:pPr algn="r" eaLnBrk="1" hangingPunct="1"/>
              <a:r>
                <a:rPr lang="en-US" sz="1000">
                  <a:solidFill>
                    <a:schemeClr val="tx1"/>
                  </a:solidFill>
                  <a:cs typeface="Arial" pitchFamily="34" charset="0"/>
                </a:rPr>
                <a:t>Atorvastatin</a:t>
              </a:r>
            </a:p>
          </p:txBody>
        </p:sp>
      </p:grpSp>
      <p:sp>
        <p:nvSpPr>
          <p:cNvPr id="2213898" name="Text Box 49"/>
          <p:cNvSpPr txBox="1">
            <a:spLocks noChangeArrowheads="1"/>
          </p:cNvSpPr>
          <p:nvPr/>
        </p:nvSpPr>
        <p:spPr bwMode="auto">
          <a:xfrm>
            <a:off x="330200" y="5867400"/>
            <a:ext cx="8610600" cy="523875"/>
          </a:xfrm>
          <a:prstGeom prst="rect">
            <a:avLst/>
          </a:prstGeom>
          <a:noFill/>
          <a:ln w="9525">
            <a:noFill/>
            <a:miter lim="800000"/>
            <a:headEnd/>
            <a:tailEnd/>
          </a:ln>
        </p:spPr>
        <p:txBody>
          <a:bodyPr>
            <a:spAutoFit/>
          </a:bodyPr>
          <a:lstStyle/>
          <a:p>
            <a:pPr marL="174625" indent="-174625" eaLnBrk="1" hangingPunct="1">
              <a:buClr>
                <a:schemeClr val="tx2"/>
              </a:buClr>
              <a:buFontTx/>
              <a:buChar char="•"/>
            </a:pPr>
            <a:r>
              <a:rPr lang="en-US" sz="1400" b="0">
                <a:solidFill>
                  <a:schemeClr val="tx1"/>
                </a:solidFill>
                <a:cs typeface="Arial" pitchFamily="34" charset="0"/>
              </a:rPr>
              <a:t>Primary endpoint: composite of death from cardiac causes, nonfatal MI, and stroke.</a:t>
            </a:r>
          </a:p>
          <a:p>
            <a:pPr marL="174625" indent="-174625" eaLnBrk="1" hangingPunct="1">
              <a:buClr>
                <a:schemeClr val="tx2"/>
              </a:buClr>
              <a:buFontTx/>
              <a:buChar char="•"/>
            </a:pPr>
            <a:r>
              <a:rPr lang="en-US" sz="1400" b="0">
                <a:solidFill>
                  <a:schemeClr val="tx1"/>
                </a:solidFill>
                <a:cs typeface="Arial" pitchFamily="34" charset="0"/>
              </a:rPr>
              <a:t>Median follow-up on the placebo and atorvastatin group was 4.0 yrs and 4.08 yrs, respectively</a:t>
            </a:r>
          </a:p>
        </p:txBody>
      </p:sp>
      <p:sp>
        <p:nvSpPr>
          <p:cNvPr id="2213899" name="Text Box 50"/>
          <p:cNvSpPr txBox="1">
            <a:spLocks noChangeArrowheads="1"/>
          </p:cNvSpPr>
          <p:nvPr/>
        </p:nvSpPr>
        <p:spPr bwMode="auto">
          <a:xfrm>
            <a:off x="457200" y="6583363"/>
            <a:ext cx="3775075" cy="274637"/>
          </a:xfrm>
          <a:prstGeom prst="rect">
            <a:avLst/>
          </a:prstGeom>
          <a:noFill/>
          <a:ln w="9525">
            <a:noFill/>
            <a:miter lim="800000"/>
            <a:headEnd/>
            <a:tailEnd/>
          </a:ln>
        </p:spPr>
        <p:txBody>
          <a:bodyPr wrap="none">
            <a:spAutoFit/>
          </a:bodyPr>
          <a:lstStyle/>
          <a:p>
            <a:pPr eaLnBrk="1" hangingPunct="1"/>
            <a:r>
              <a:rPr lang="en-US" sz="1200" b="0">
                <a:solidFill>
                  <a:schemeClr val="tx1"/>
                </a:solidFill>
                <a:cs typeface="Arial" pitchFamily="34" charset="0"/>
              </a:rPr>
              <a:t>Wanner C et al. </a:t>
            </a:r>
            <a:r>
              <a:rPr lang="en-US" sz="1200" b="0" i="1">
                <a:solidFill>
                  <a:schemeClr val="tx1"/>
                </a:solidFill>
                <a:cs typeface="Arial" pitchFamily="34" charset="0"/>
              </a:rPr>
              <a:t>N Engl J Med</a:t>
            </a:r>
            <a:r>
              <a:rPr lang="en-US" sz="1200" b="0">
                <a:solidFill>
                  <a:schemeClr val="tx1"/>
                </a:solidFill>
                <a:cs typeface="Arial" pitchFamily="34" charset="0"/>
              </a:rPr>
              <a:t>. 2005;353(3):238</a:t>
            </a:r>
            <a:r>
              <a:rPr lang="en-US" sz="1200" b="0">
                <a:solidFill>
                  <a:srgbClr val="FFFFFF"/>
                </a:solidFill>
                <a:cs typeface="Arial" pitchFamily="34" charset="0"/>
              </a:rPr>
              <a:t>–</a:t>
            </a:r>
            <a:r>
              <a:rPr lang="en-US" sz="1200" b="0">
                <a:solidFill>
                  <a:schemeClr val="tx1"/>
                </a:solidFill>
                <a:cs typeface="Arial" pitchFamily="34" charset="0"/>
              </a:rPr>
              <a:t>248.</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3"/>
          <p:cNvSpPr>
            <a:spLocks noGrp="1"/>
          </p:cNvSpPr>
          <p:nvPr>
            <p:ph type="sldNum" sz="quarter" idx="10"/>
          </p:nvPr>
        </p:nvSpPr>
        <p:spPr/>
        <p:txBody>
          <a:bodyPr/>
          <a:lstStyle/>
          <a:p>
            <a:fld id="{FBC73383-8122-4715-8824-2A18A3B4629E}" type="slidenum">
              <a:rPr lang="en-US"/>
              <a:pPr/>
              <a:t>8</a:t>
            </a:fld>
            <a:endParaRPr lang="en-US"/>
          </a:p>
        </p:txBody>
      </p:sp>
      <p:sp>
        <p:nvSpPr>
          <p:cNvPr id="2215938" name="Rectangle 2"/>
          <p:cNvSpPr>
            <a:spLocks noGrp="1" noChangeArrowheads="1"/>
          </p:cNvSpPr>
          <p:nvPr>
            <p:ph type="title"/>
          </p:nvPr>
        </p:nvSpPr>
        <p:spPr>
          <a:xfrm>
            <a:off x="458788" y="76200"/>
            <a:ext cx="8229600" cy="914400"/>
          </a:xfrm>
        </p:spPr>
        <p:txBody>
          <a:bodyPr/>
          <a:lstStyle/>
          <a:p>
            <a:r>
              <a:rPr lang="en-US"/>
              <a:t>AURORA Study: Objectives and Endpoints</a:t>
            </a:r>
          </a:p>
        </p:txBody>
      </p:sp>
      <p:sp>
        <p:nvSpPr>
          <p:cNvPr id="2215939" name="Rectangle 3"/>
          <p:cNvSpPr>
            <a:spLocks noGrp="1" noChangeArrowheads="1"/>
          </p:cNvSpPr>
          <p:nvPr>
            <p:ph type="body" idx="1"/>
          </p:nvPr>
        </p:nvSpPr>
        <p:spPr>
          <a:xfrm>
            <a:off x="457200" y="1676400"/>
            <a:ext cx="8229600" cy="3200400"/>
          </a:xfrm>
        </p:spPr>
        <p:txBody>
          <a:bodyPr/>
          <a:lstStyle/>
          <a:p>
            <a:pPr>
              <a:lnSpc>
                <a:spcPct val="80000"/>
              </a:lnSpc>
            </a:pPr>
            <a:r>
              <a:rPr lang="en-US" sz="1600" b="1"/>
              <a:t>Primary endpoint</a:t>
            </a:r>
          </a:p>
          <a:p>
            <a:pPr lvl="1">
              <a:lnSpc>
                <a:spcPct val="80000"/>
              </a:lnSpc>
            </a:pPr>
            <a:r>
              <a:rPr lang="en-US" sz="1600"/>
              <a:t>Time to a major cardiovascular event </a:t>
            </a:r>
          </a:p>
          <a:p>
            <a:pPr lvl="2">
              <a:lnSpc>
                <a:spcPct val="80000"/>
              </a:lnSpc>
            </a:pPr>
            <a:r>
              <a:rPr lang="en-US" sz="1600"/>
              <a:t>Cardiovascular death, fatal myocardial infarction or non-fatal stroke</a:t>
            </a:r>
          </a:p>
          <a:p>
            <a:pPr>
              <a:lnSpc>
                <a:spcPct val="80000"/>
              </a:lnSpc>
            </a:pPr>
            <a:r>
              <a:rPr lang="en-US" sz="1600" b="1"/>
              <a:t>Secondary endpoints </a:t>
            </a:r>
          </a:p>
          <a:p>
            <a:pPr lvl="1">
              <a:lnSpc>
                <a:spcPct val="80000"/>
              </a:lnSpc>
            </a:pPr>
            <a:r>
              <a:rPr lang="en-US" sz="1600"/>
              <a:t>All-cause mortality, cardiovascular event-free survival, cardiovascular death, noncardiovascular death, procedures as a result of stenosis or thrombosis of the vascular access for chronic hemodialysis, and coronary or peripheral revascularizations</a:t>
            </a:r>
          </a:p>
          <a:p>
            <a:pPr>
              <a:lnSpc>
                <a:spcPct val="80000"/>
              </a:lnSpc>
            </a:pPr>
            <a:r>
              <a:rPr lang="en-US" sz="1600" b="1"/>
              <a:t>Tolerability of rosuvastatin in ESRD patients </a:t>
            </a:r>
          </a:p>
          <a:p>
            <a:pPr lvl="1">
              <a:lnSpc>
                <a:spcPct val="80000"/>
              </a:lnSpc>
            </a:pPr>
            <a:r>
              <a:rPr lang="en-US" sz="1600"/>
              <a:t>Health economic impact of rosuvastatin treatment</a:t>
            </a:r>
          </a:p>
        </p:txBody>
      </p:sp>
      <p:sp>
        <p:nvSpPr>
          <p:cNvPr id="2215940" name="Text Box 3"/>
          <p:cNvSpPr txBox="1">
            <a:spLocks noChangeArrowheads="1"/>
          </p:cNvSpPr>
          <p:nvPr/>
        </p:nvSpPr>
        <p:spPr bwMode="auto">
          <a:xfrm>
            <a:off x="152400" y="6553200"/>
            <a:ext cx="8458200" cy="152400"/>
          </a:xfrm>
          <a:prstGeom prst="rect">
            <a:avLst/>
          </a:prstGeom>
          <a:noFill/>
          <a:ln w="9525">
            <a:noFill/>
            <a:miter lim="800000"/>
            <a:headEnd/>
            <a:tailEnd/>
          </a:ln>
        </p:spPr>
        <p:txBody>
          <a:bodyPr lIns="0" tIns="0" rIns="0" bIns="0" anchor="b"/>
          <a:lstStyle/>
          <a:p>
            <a:pPr marL="342900" indent="-342900" eaLnBrk="1" hangingPunct="1"/>
            <a:r>
              <a:rPr lang="en-US" sz="1200" b="0">
                <a:solidFill>
                  <a:schemeClr val="tx1"/>
                </a:solidFill>
                <a:cs typeface="Arial" pitchFamily="34" charset="0"/>
              </a:rPr>
              <a:t>Fellström B et al. </a:t>
            </a:r>
            <a:r>
              <a:rPr lang="en-US" sz="1200" b="0" i="1">
                <a:solidFill>
                  <a:schemeClr val="tx1"/>
                </a:solidFill>
                <a:cs typeface="Arial" pitchFamily="34" charset="0"/>
              </a:rPr>
              <a:t>Curr Control Trials Cardiovasc Med</a:t>
            </a:r>
            <a:r>
              <a:rPr lang="en-US" sz="1200" b="0">
                <a:solidFill>
                  <a:schemeClr val="tx1"/>
                </a:solidFill>
                <a:cs typeface="Arial" pitchFamily="34" charset="0"/>
              </a:rPr>
              <a:t>. 2005;6(1):9.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jdelijke aanduiding voor dianummer 1"/>
          <p:cNvSpPr>
            <a:spLocks noGrp="1"/>
          </p:cNvSpPr>
          <p:nvPr>
            <p:ph type="sldNum" sz="quarter" idx="10"/>
          </p:nvPr>
        </p:nvSpPr>
        <p:spPr/>
        <p:txBody>
          <a:bodyPr/>
          <a:lstStyle/>
          <a:p>
            <a:fld id="{20CD7934-911A-491B-AD84-5211C0950184}" type="slidenum">
              <a:rPr lang="en-US"/>
              <a:pPr/>
              <a:t>9</a:t>
            </a:fld>
            <a:endParaRPr lang="en-US"/>
          </a:p>
        </p:txBody>
      </p:sp>
      <p:sp>
        <p:nvSpPr>
          <p:cNvPr id="2217986" name="Rectangle 3"/>
          <p:cNvSpPr>
            <a:spLocks noGrp="1" noChangeArrowheads="1"/>
          </p:cNvSpPr>
          <p:nvPr>
            <p:ph type="title" idx="4294967295"/>
          </p:nvPr>
        </p:nvSpPr>
        <p:spPr/>
        <p:txBody>
          <a:bodyPr/>
          <a:lstStyle/>
          <a:p>
            <a:r>
              <a:rPr lang="en-US"/>
              <a:t>AURORA Study Design</a:t>
            </a:r>
          </a:p>
        </p:txBody>
      </p:sp>
      <p:grpSp>
        <p:nvGrpSpPr>
          <p:cNvPr id="2217987" name="Group 33"/>
          <p:cNvGrpSpPr>
            <a:grpSpLocks/>
          </p:cNvGrpSpPr>
          <p:nvPr/>
        </p:nvGrpSpPr>
        <p:grpSpPr bwMode="auto">
          <a:xfrm>
            <a:off x="304800" y="1905000"/>
            <a:ext cx="8124825" cy="4343400"/>
            <a:chOff x="336" y="1056"/>
            <a:chExt cx="5118" cy="2736"/>
          </a:xfrm>
        </p:grpSpPr>
        <p:sp>
          <p:nvSpPr>
            <p:cNvPr id="2217988" name="Line 2"/>
            <p:cNvSpPr>
              <a:spLocks noChangeShapeType="1"/>
            </p:cNvSpPr>
            <p:nvPr/>
          </p:nvSpPr>
          <p:spPr bwMode="auto">
            <a:xfrm>
              <a:off x="1008" y="2952"/>
              <a:ext cx="576" cy="0"/>
            </a:xfrm>
            <a:prstGeom prst="line">
              <a:avLst/>
            </a:prstGeom>
            <a:noFill/>
            <a:ln w="15875">
              <a:solidFill>
                <a:schemeClr val="tx1"/>
              </a:solidFill>
              <a:round/>
              <a:headEnd/>
              <a:tailEnd/>
            </a:ln>
          </p:spPr>
          <p:txBody>
            <a:bodyPr/>
            <a:lstStyle/>
            <a:p>
              <a:endParaRPr lang="nl-NL"/>
            </a:p>
          </p:txBody>
        </p:sp>
        <p:sp>
          <p:nvSpPr>
            <p:cNvPr id="2217989" name="Rectangle 5"/>
            <p:cNvSpPr>
              <a:spLocks noChangeArrowheads="1"/>
            </p:cNvSpPr>
            <p:nvPr/>
          </p:nvSpPr>
          <p:spPr bwMode="auto">
            <a:xfrm>
              <a:off x="1056" y="1056"/>
              <a:ext cx="960"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solidFill>
                    <a:schemeClr val="tx1"/>
                  </a:solidFill>
                  <a:cs typeface="Arial" pitchFamily="34" charset="0"/>
                </a:rPr>
                <a:t>Screening</a:t>
              </a:r>
            </a:p>
          </p:txBody>
        </p:sp>
        <p:sp>
          <p:nvSpPr>
            <p:cNvPr id="2217990" name="Rectangle 6"/>
            <p:cNvSpPr>
              <a:spLocks noChangeArrowheads="1"/>
            </p:cNvSpPr>
            <p:nvPr/>
          </p:nvSpPr>
          <p:spPr bwMode="auto">
            <a:xfrm>
              <a:off x="2064" y="1056"/>
              <a:ext cx="3312"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solidFill>
                    <a:schemeClr val="tx1"/>
                  </a:solidFill>
                  <a:cs typeface="Arial" pitchFamily="34" charset="0"/>
                </a:rPr>
                <a:t>Treatment</a:t>
              </a:r>
            </a:p>
          </p:txBody>
        </p:sp>
        <p:sp>
          <p:nvSpPr>
            <p:cNvPr id="2217991" name="AutoShape 7"/>
            <p:cNvSpPr>
              <a:spLocks noChangeArrowheads="1"/>
            </p:cNvSpPr>
            <p:nvPr/>
          </p:nvSpPr>
          <p:spPr bwMode="auto">
            <a:xfrm>
              <a:off x="2208" y="2112"/>
              <a:ext cx="3168" cy="528"/>
            </a:xfrm>
            <a:prstGeom prst="rightArrow">
              <a:avLst>
                <a:gd name="adj1" fmla="val 65907"/>
                <a:gd name="adj2" fmla="val 60528"/>
              </a:avLst>
            </a:prstGeom>
            <a:solidFill>
              <a:srgbClr val="FFFF66"/>
            </a:solidFill>
            <a:ln w="9525">
              <a:solidFill>
                <a:schemeClr val="tx1"/>
              </a:solidFill>
              <a:miter lim="800000"/>
              <a:headEnd/>
              <a:tailEnd/>
            </a:ln>
          </p:spPr>
          <p:txBody>
            <a:bodyPr wrap="none" anchor="ctr"/>
            <a:lstStyle/>
            <a:p>
              <a:pPr algn="ctr" eaLnBrk="1" hangingPunct="1"/>
              <a:r>
                <a:rPr lang="en-US" sz="1600">
                  <a:solidFill>
                    <a:srgbClr val="000000"/>
                  </a:solidFill>
                  <a:cs typeface="Arial" pitchFamily="34" charset="0"/>
                </a:rPr>
                <a:t>Rosuvastatin (10 mg/day)</a:t>
              </a:r>
            </a:p>
          </p:txBody>
        </p:sp>
        <p:sp>
          <p:nvSpPr>
            <p:cNvPr id="2217992" name="AutoShape 8"/>
            <p:cNvSpPr>
              <a:spLocks noChangeArrowheads="1"/>
            </p:cNvSpPr>
            <p:nvPr/>
          </p:nvSpPr>
          <p:spPr bwMode="auto">
            <a:xfrm>
              <a:off x="2208" y="3264"/>
              <a:ext cx="3168" cy="528"/>
            </a:xfrm>
            <a:prstGeom prst="rightArrow">
              <a:avLst>
                <a:gd name="adj1" fmla="val 65907"/>
                <a:gd name="adj2" fmla="val 60528"/>
              </a:avLst>
            </a:prstGeom>
            <a:solidFill>
              <a:srgbClr val="969696"/>
            </a:solidFill>
            <a:ln w="9525">
              <a:solidFill>
                <a:schemeClr val="tx1"/>
              </a:solidFill>
              <a:miter lim="800000"/>
              <a:headEnd/>
              <a:tailEnd/>
            </a:ln>
          </p:spPr>
          <p:txBody>
            <a:bodyPr wrap="none" anchor="ctr"/>
            <a:lstStyle/>
            <a:p>
              <a:pPr algn="ctr" eaLnBrk="1" hangingPunct="1"/>
              <a:r>
                <a:rPr lang="en-US" sz="1600">
                  <a:solidFill>
                    <a:srgbClr val="000000"/>
                  </a:solidFill>
                  <a:cs typeface="Arial" pitchFamily="34" charset="0"/>
                </a:rPr>
                <a:t>Placebo</a:t>
              </a:r>
            </a:p>
          </p:txBody>
        </p:sp>
        <p:sp>
          <p:nvSpPr>
            <p:cNvPr id="2217993" name="Text Box 9"/>
            <p:cNvSpPr txBox="1">
              <a:spLocks noChangeArrowheads="1"/>
            </p:cNvSpPr>
            <p:nvPr/>
          </p:nvSpPr>
          <p:spPr bwMode="auto">
            <a:xfrm>
              <a:off x="576" y="1344"/>
              <a:ext cx="624" cy="346"/>
            </a:xfrm>
            <a:prstGeom prst="rect">
              <a:avLst/>
            </a:prstGeom>
            <a:noFill/>
            <a:ln w="9525">
              <a:noFill/>
              <a:miter lim="800000"/>
              <a:headEnd/>
              <a:tailEnd/>
            </a:ln>
          </p:spPr>
          <p:txBody>
            <a:bodyPr>
              <a:spAutoFit/>
            </a:bodyPr>
            <a:lstStyle/>
            <a:p>
              <a:pPr eaLnBrk="1" hangingPunct="1">
                <a:spcBef>
                  <a:spcPct val="50000"/>
                </a:spcBef>
              </a:pPr>
              <a:r>
                <a:rPr lang="en-US" sz="1200">
                  <a:solidFill>
                    <a:schemeClr val="tx1"/>
                  </a:solidFill>
                  <a:cs typeface="Arial" pitchFamily="34" charset="0"/>
                </a:rPr>
                <a:t>Month</a:t>
              </a:r>
            </a:p>
            <a:p>
              <a:pPr eaLnBrk="1" hangingPunct="1">
                <a:spcBef>
                  <a:spcPct val="50000"/>
                </a:spcBef>
              </a:pPr>
              <a:r>
                <a:rPr lang="en-US" sz="1200">
                  <a:solidFill>
                    <a:schemeClr val="tx1"/>
                  </a:solidFill>
                  <a:cs typeface="Arial" pitchFamily="34" charset="0"/>
                </a:rPr>
                <a:t>Visit</a:t>
              </a:r>
            </a:p>
          </p:txBody>
        </p:sp>
        <p:sp>
          <p:nvSpPr>
            <p:cNvPr id="2217994" name="Text Box 10"/>
            <p:cNvSpPr txBox="1">
              <a:spLocks noChangeArrowheads="1"/>
            </p:cNvSpPr>
            <p:nvPr/>
          </p:nvSpPr>
          <p:spPr bwMode="auto">
            <a:xfrm>
              <a:off x="1296" y="1344"/>
              <a:ext cx="624" cy="346"/>
            </a:xfrm>
            <a:prstGeom prst="rect">
              <a:avLst/>
            </a:prstGeom>
            <a:noFill/>
            <a:ln w="9525">
              <a:noFill/>
              <a:miter lim="800000"/>
              <a:headEnd/>
              <a:tailEnd/>
            </a:ln>
          </p:spPr>
          <p:txBody>
            <a:bodyPr>
              <a:spAutoFit/>
            </a:bodyPr>
            <a:lstStyle/>
            <a:p>
              <a:pPr eaLnBrk="1" hangingPunct="1">
                <a:spcBef>
                  <a:spcPct val="50000"/>
                </a:spcBef>
              </a:pPr>
              <a:r>
                <a:rPr lang="en-US" sz="1200">
                  <a:solidFill>
                    <a:schemeClr val="tx1"/>
                  </a:solidFill>
                  <a:cs typeface="Arial" pitchFamily="34" charset="0"/>
                </a:rPr>
                <a:t>-14 days</a:t>
              </a:r>
            </a:p>
            <a:p>
              <a:pPr eaLnBrk="1" hangingPunct="1">
                <a:spcBef>
                  <a:spcPct val="50000"/>
                </a:spcBef>
              </a:pPr>
              <a:r>
                <a:rPr lang="en-US" sz="1200">
                  <a:solidFill>
                    <a:schemeClr val="tx1"/>
                  </a:solidFill>
                  <a:cs typeface="Arial" pitchFamily="34" charset="0"/>
                </a:rPr>
                <a:t>1</a:t>
              </a:r>
            </a:p>
          </p:txBody>
        </p:sp>
        <p:sp>
          <p:nvSpPr>
            <p:cNvPr id="2217995" name="Text Box 11"/>
            <p:cNvSpPr txBox="1">
              <a:spLocks noChangeArrowheads="1"/>
            </p:cNvSpPr>
            <p:nvPr/>
          </p:nvSpPr>
          <p:spPr bwMode="auto">
            <a:xfrm>
              <a:off x="1932" y="1344"/>
              <a:ext cx="258" cy="346"/>
            </a:xfrm>
            <a:prstGeom prst="rect">
              <a:avLst/>
            </a:prstGeom>
            <a:noFill/>
            <a:ln w="9525">
              <a:noFill/>
              <a:miter lim="800000"/>
              <a:headEnd/>
              <a:tailEnd/>
            </a:ln>
          </p:spPr>
          <p:txBody>
            <a:bodyPr>
              <a:spAutoFit/>
            </a:bodyPr>
            <a:lstStyle/>
            <a:p>
              <a:pPr algn="ctr" eaLnBrk="1" hangingPunct="1">
                <a:spcBef>
                  <a:spcPct val="50000"/>
                </a:spcBef>
              </a:pPr>
              <a:r>
                <a:rPr lang="en-US" sz="1200">
                  <a:solidFill>
                    <a:schemeClr val="tx1"/>
                  </a:solidFill>
                  <a:cs typeface="Arial" pitchFamily="34" charset="0"/>
                </a:rPr>
                <a:t>0</a:t>
              </a:r>
            </a:p>
            <a:p>
              <a:pPr algn="ctr" eaLnBrk="1" hangingPunct="1">
                <a:spcBef>
                  <a:spcPct val="50000"/>
                </a:spcBef>
              </a:pPr>
              <a:r>
                <a:rPr lang="en-US" sz="1200">
                  <a:solidFill>
                    <a:schemeClr val="tx1"/>
                  </a:solidFill>
                  <a:cs typeface="Arial" pitchFamily="34" charset="0"/>
                </a:rPr>
                <a:t>2</a:t>
              </a:r>
            </a:p>
          </p:txBody>
        </p:sp>
        <p:sp>
          <p:nvSpPr>
            <p:cNvPr id="2217996" name="Text Box 12"/>
            <p:cNvSpPr txBox="1">
              <a:spLocks noChangeArrowheads="1"/>
            </p:cNvSpPr>
            <p:nvPr/>
          </p:nvSpPr>
          <p:spPr bwMode="auto">
            <a:xfrm>
              <a:off x="2382" y="1344"/>
              <a:ext cx="258" cy="346"/>
            </a:xfrm>
            <a:prstGeom prst="rect">
              <a:avLst/>
            </a:prstGeom>
            <a:noFill/>
            <a:ln w="9525">
              <a:noFill/>
              <a:miter lim="800000"/>
              <a:headEnd/>
              <a:tailEnd/>
            </a:ln>
          </p:spPr>
          <p:txBody>
            <a:bodyPr>
              <a:spAutoFit/>
            </a:bodyPr>
            <a:lstStyle/>
            <a:p>
              <a:pPr algn="ctr" eaLnBrk="1" hangingPunct="1">
                <a:spcBef>
                  <a:spcPct val="50000"/>
                </a:spcBef>
              </a:pPr>
              <a:r>
                <a:rPr lang="en-US" sz="1200">
                  <a:solidFill>
                    <a:schemeClr val="tx1"/>
                  </a:solidFill>
                  <a:cs typeface="Arial" pitchFamily="34" charset="0"/>
                </a:rPr>
                <a:t>3</a:t>
              </a:r>
            </a:p>
            <a:p>
              <a:pPr algn="ctr" eaLnBrk="1" hangingPunct="1">
                <a:spcBef>
                  <a:spcPct val="50000"/>
                </a:spcBef>
              </a:pPr>
              <a:r>
                <a:rPr lang="en-US" sz="1200">
                  <a:solidFill>
                    <a:schemeClr val="tx1"/>
                  </a:solidFill>
                  <a:cs typeface="Arial" pitchFamily="34" charset="0"/>
                </a:rPr>
                <a:t>3</a:t>
              </a:r>
            </a:p>
          </p:txBody>
        </p:sp>
        <p:sp>
          <p:nvSpPr>
            <p:cNvPr id="2217997" name="Text Box 13"/>
            <p:cNvSpPr txBox="1">
              <a:spLocks noChangeArrowheads="1"/>
            </p:cNvSpPr>
            <p:nvPr/>
          </p:nvSpPr>
          <p:spPr bwMode="auto">
            <a:xfrm>
              <a:off x="2832" y="1344"/>
              <a:ext cx="258" cy="346"/>
            </a:xfrm>
            <a:prstGeom prst="rect">
              <a:avLst/>
            </a:prstGeom>
            <a:noFill/>
            <a:ln w="9525">
              <a:noFill/>
              <a:miter lim="800000"/>
              <a:headEnd/>
              <a:tailEnd/>
            </a:ln>
          </p:spPr>
          <p:txBody>
            <a:bodyPr>
              <a:spAutoFit/>
            </a:bodyPr>
            <a:lstStyle/>
            <a:p>
              <a:pPr algn="ctr" eaLnBrk="1" hangingPunct="1">
                <a:spcBef>
                  <a:spcPct val="50000"/>
                </a:spcBef>
              </a:pPr>
              <a:r>
                <a:rPr lang="en-US" sz="1200">
                  <a:solidFill>
                    <a:schemeClr val="tx1"/>
                  </a:solidFill>
                  <a:cs typeface="Arial" pitchFamily="34" charset="0"/>
                </a:rPr>
                <a:t>6</a:t>
              </a:r>
            </a:p>
            <a:p>
              <a:pPr algn="ctr" eaLnBrk="1" hangingPunct="1">
                <a:spcBef>
                  <a:spcPct val="50000"/>
                </a:spcBef>
              </a:pPr>
              <a:r>
                <a:rPr lang="en-US" sz="1200">
                  <a:solidFill>
                    <a:schemeClr val="tx1"/>
                  </a:solidFill>
                  <a:cs typeface="Arial" pitchFamily="34" charset="0"/>
                </a:rPr>
                <a:t>4</a:t>
              </a:r>
            </a:p>
          </p:txBody>
        </p:sp>
        <p:sp>
          <p:nvSpPr>
            <p:cNvPr id="2217998" name="Text Box 14"/>
            <p:cNvSpPr txBox="1">
              <a:spLocks noChangeArrowheads="1"/>
            </p:cNvSpPr>
            <p:nvPr/>
          </p:nvSpPr>
          <p:spPr bwMode="auto">
            <a:xfrm>
              <a:off x="3282" y="1344"/>
              <a:ext cx="258" cy="346"/>
            </a:xfrm>
            <a:prstGeom prst="rect">
              <a:avLst/>
            </a:prstGeom>
            <a:noFill/>
            <a:ln w="9525">
              <a:noFill/>
              <a:miter lim="800000"/>
              <a:headEnd/>
              <a:tailEnd/>
            </a:ln>
          </p:spPr>
          <p:txBody>
            <a:bodyPr>
              <a:spAutoFit/>
            </a:bodyPr>
            <a:lstStyle/>
            <a:p>
              <a:pPr algn="ctr" eaLnBrk="1" hangingPunct="1">
                <a:spcBef>
                  <a:spcPct val="50000"/>
                </a:spcBef>
              </a:pPr>
              <a:r>
                <a:rPr lang="en-US" sz="1200">
                  <a:solidFill>
                    <a:schemeClr val="tx1"/>
                  </a:solidFill>
                  <a:cs typeface="Arial" pitchFamily="34" charset="0"/>
                </a:rPr>
                <a:t>12</a:t>
              </a:r>
            </a:p>
            <a:p>
              <a:pPr algn="ctr" eaLnBrk="1" hangingPunct="1">
                <a:spcBef>
                  <a:spcPct val="50000"/>
                </a:spcBef>
              </a:pPr>
              <a:r>
                <a:rPr lang="en-US" sz="1200">
                  <a:solidFill>
                    <a:schemeClr val="tx1"/>
                  </a:solidFill>
                  <a:cs typeface="Arial" pitchFamily="34" charset="0"/>
                </a:rPr>
                <a:t>5</a:t>
              </a:r>
            </a:p>
          </p:txBody>
        </p:sp>
        <p:sp>
          <p:nvSpPr>
            <p:cNvPr id="2217999" name="Text Box 15"/>
            <p:cNvSpPr txBox="1">
              <a:spLocks noChangeArrowheads="1"/>
            </p:cNvSpPr>
            <p:nvPr/>
          </p:nvSpPr>
          <p:spPr bwMode="auto">
            <a:xfrm>
              <a:off x="3768" y="1344"/>
              <a:ext cx="1164" cy="346"/>
            </a:xfrm>
            <a:prstGeom prst="rect">
              <a:avLst/>
            </a:prstGeom>
            <a:noFill/>
            <a:ln w="9525">
              <a:noFill/>
              <a:miter lim="800000"/>
              <a:headEnd/>
              <a:tailEnd/>
            </a:ln>
          </p:spPr>
          <p:txBody>
            <a:bodyPr>
              <a:spAutoFit/>
            </a:bodyPr>
            <a:lstStyle/>
            <a:p>
              <a:pPr eaLnBrk="1" hangingPunct="1">
                <a:spcBef>
                  <a:spcPct val="50000"/>
                </a:spcBef>
              </a:pPr>
              <a:r>
                <a:rPr lang="en-US" sz="1200">
                  <a:solidFill>
                    <a:schemeClr val="tx1"/>
                  </a:solidFill>
                  <a:cs typeface="Arial" pitchFamily="34" charset="0"/>
                </a:rPr>
                <a:t>Every 6 months</a:t>
              </a:r>
            </a:p>
            <a:p>
              <a:pPr eaLnBrk="1" hangingPunct="1">
                <a:spcBef>
                  <a:spcPct val="50000"/>
                </a:spcBef>
              </a:pPr>
              <a:r>
                <a:rPr lang="en-US" sz="1200">
                  <a:solidFill>
                    <a:schemeClr val="tx1"/>
                  </a:solidFill>
                  <a:cs typeface="Arial" pitchFamily="34" charset="0"/>
                </a:rPr>
                <a:t>6</a:t>
              </a:r>
            </a:p>
          </p:txBody>
        </p:sp>
        <p:sp>
          <p:nvSpPr>
            <p:cNvPr id="2218000" name="Text Box 16"/>
            <p:cNvSpPr txBox="1">
              <a:spLocks noChangeArrowheads="1"/>
            </p:cNvSpPr>
            <p:nvPr/>
          </p:nvSpPr>
          <p:spPr bwMode="auto">
            <a:xfrm>
              <a:off x="4866" y="1517"/>
              <a:ext cx="588" cy="173"/>
            </a:xfrm>
            <a:prstGeom prst="rect">
              <a:avLst/>
            </a:prstGeom>
            <a:noFill/>
            <a:ln w="9525">
              <a:noFill/>
              <a:miter lim="800000"/>
              <a:headEnd/>
              <a:tailEnd/>
            </a:ln>
          </p:spPr>
          <p:txBody>
            <a:bodyPr>
              <a:spAutoFit/>
            </a:bodyPr>
            <a:lstStyle/>
            <a:p>
              <a:pPr algn="ctr" eaLnBrk="1" hangingPunct="1">
                <a:spcBef>
                  <a:spcPct val="50000"/>
                </a:spcBef>
              </a:pPr>
              <a:r>
                <a:rPr lang="en-US" sz="1200">
                  <a:solidFill>
                    <a:schemeClr val="tx1"/>
                  </a:solidFill>
                  <a:cs typeface="Arial" pitchFamily="34" charset="0"/>
                </a:rPr>
                <a:t>Final Visit</a:t>
              </a:r>
            </a:p>
          </p:txBody>
        </p:sp>
        <p:sp>
          <p:nvSpPr>
            <p:cNvPr id="2218001" name="Text Box 17"/>
            <p:cNvSpPr txBox="1">
              <a:spLocks noChangeArrowheads="1"/>
            </p:cNvSpPr>
            <p:nvPr/>
          </p:nvSpPr>
          <p:spPr bwMode="auto">
            <a:xfrm>
              <a:off x="336" y="2769"/>
              <a:ext cx="624" cy="366"/>
            </a:xfrm>
            <a:prstGeom prst="rect">
              <a:avLst/>
            </a:prstGeom>
            <a:noFill/>
            <a:ln w="9525">
              <a:noFill/>
              <a:miter lim="800000"/>
              <a:headEnd/>
              <a:tailEnd/>
            </a:ln>
          </p:spPr>
          <p:txBody>
            <a:bodyPr>
              <a:spAutoFit/>
            </a:bodyPr>
            <a:lstStyle/>
            <a:p>
              <a:pPr eaLnBrk="1" hangingPunct="1">
                <a:spcBef>
                  <a:spcPct val="50000"/>
                </a:spcBef>
              </a:pPr>
              <a:r>
                <a:rPr lang="en-US" sz="1600">
                  <a:solidFill>
                    <a:schemeClr val="tx1"/>
                  </a:solidFill>
                  <a:cs typeface="Arial" pitchFamily="34" charset="0"/>
                </a:rPr>
                <a:t>~2,750</a:t>
              </a:r>
              <a:br>
                <a:rPr lang="en-US" sz="1600">
                  <a:solidFill>
                    <a:schemeClr val="tx1"/>
                  </a:solidFill>
                  <a:cs typeface="Arial" pitchFamily="34" charset="0"/>
                </a:rPr>
              </a:br>
              <a:r>
                <a:rPr lang="en-US" sz="1600">
                  <a:solidFill>
                    <a:schemeClr val="tx1"/>
                  </a:solidFill>
                  <a:cs typeface="Arial" pitchFamily="34" charset="0"/>
                </a:rPr>
                <a:t>patients</a:t>
              </a:r>
            </a:p>
          </p:txBody>
        </p:sp>
        <p:cxnSp>
          <p:nvCxnSpPr>
            <p:cNvPr id="2218002" name="AutoShape 18"/>
            <p:cNvCxnSpPr>
              <a:cxnSpLocks noChangeShapeType="1"/>
              <a:stCxn id="2217991" idx="1"/>
              <a:endCxn id="2217992" idx="1"/>
            </p:cNvCxnSpPr>
            <p:nvPr/>
          </p:nvCxnSpPr>
          <p:spPr bwMode="auto">
            <a:xfrm rot="10800000" flipH="1" flipV="1">
              <a:off x="2208" y="2376"/>
              <a:ext cx="1" cy="1152"/>
            </a:xfrm>
            <a:prstGeom prst="bentConnector3">
              <a:avLst>
                <a:gd name="adj1" fmla="val -14400005"/>
              </a:avLst>
            </a:prstGeom>
            <a:noFill/>
            <a:ln w="15875">
              <a:solidFill>
                <a:schemeClr val="tx1"/>
              </a:solidFill>
              <a:miter lim="800000"/>
              <a:headEnd/>
              <a:tailEnd/>
            </a:ln>
          </p:spPr>
        </p:cxnSp>
        <p:sp>
          <p:nvSpPr>
            <p:cNvPr id="2218003" name="Rectangle 19"/>
            <p:cNvSpPr>
              <a:spLocks noChangeArrowheads="1"/>
            </p:cNvSpPr>
            <p:nvPr/>
          </p:nvSpPr>
          <p:spPr bwMode="auto">
            <a:xfrm>
              <a:off x="1560" y="2736"/>
              <a:ext cx="1008" cy="4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solidFill>
                    <a:schemeClr val="tx1"/>
                  </a:solidFill>
                  <a:cs typeface="Arial" pitchFamily="34" charset="0"/>
                </a:rPr>
                <a:t>Randomization</a:t>
              </a:r>
              <a:br>
                <a:rPr lang="en-US" sz="1600">
                  <a:solidFill>
                    <a:schemeClr val="tx1"/>
                  </a:solidFill>
                  <a:cs typeface="Arial" pitchFamily="34" charset="0"/>
                </a:rPr>
              </a:br>
              <a:r>
                <a:rPr lang="en-US" sz="1600">
                  <a:solidFill>
                    <a:schemeClr val="tx1"/>
                  </a:solidFill>
                  <a:cs typeface="Arial" pitchFamily="34" charset="0"/>
                </a:rPr>
                <a:t>(1:1)</a:t>
              </a:r>
            </a:p>
          </p:txBody>
        </p:sp>
        <p:sp>
          <p:nvSpPr>
            <p:cNvPr id="2218004" name="Line 20"/>
            <p:cNvSpPr>
              <a:spLocks noChangeShapeType="1"/>
            </p:cNvSpPr>
            <p:nvPr/>
          </p:nvSpPr>
          <p:spPr bwMode="auto">
            <a:xfrm>
              <a:off x="1008" y="2856"/>
              <a:ext cx="0" cy="192"/>
            </a:xfrm>
            <a:prstGeom prst="line">
              <a:avLst/>
            </a:prstGeom>
            <a:noFill/>
            <a:ln w="15875">
              <a:solidFill>
                <a:schemeClr val="tx1"/>
              </a:solidFill>
              <a:round/>
              <a:headEnd/>
              <a:tailEnd/>
            </a:ln>
          </p:spPr>
          <p:txBody>
            <a:bodyPr/>
            <a:lstStyle/>
            <a:p>
              <a:endParaRPr lang="nl-NL"/>
            </a:p>
          </p:txBody>
        </p:sp>
        <p:sp>
          <p:nvSpPr>
            <p:cNvPr id="2218005" name="Line 21"/>
            <p:cNvSpPr>
              <a:spLocks noChangeShapeType="1"/>
            </p:cNvSpPr>
            <p:nvPr/>
          </p:nvSpPr>
          <p:spPr bwMode="auto">
            <a:xfrm>
              <a:off x="2064" y="1680"/>
              <a:ext cx="0" cy="384"/>
            </a:xfrm>
            <a:prstGeom prst="line">
              <a:avLst/>
            </a:prstGeom>
            <a:noFill/>
            <a:ln w="15875">
              <a:solidFill>
                <a:schemeClr val="tx1"/>
              </a:solidFill>
              <a:round/>
              <a:headEnd/>
              <a:tailEnd type="triangle" w="med" len="med"/>
            </a:ln>
          </p:spPr>
          <p:txBody>
            <a:bodyPr/>
            <a:lstStyle/>
            <a:p>
              <a:endParaRPr lang="nl-NL"/>
            </a:p>
          </p:txBody>
        </p:sp>
        <p:sp>
          <p:nvSpPr>
            <p:cNvPr id="2218006" name="Line 22"/>
            <p:cNvSpPr>
              <a:spLocks noChangeShapeType="1"/>
            </p:cNvSpPr>
            <p:nvPr/>
          </p:nvSpPr>
          <p:spPr bwMode="auto">
            <a:xfrm>
              <a:off x="2501" y="1680"/>
              <a:ext cx="0" cy="384"/>
            </a:xfrm>
            <a:prstGeom prst="line">
              <a:avLst/>
            </a:prstGeom>
            <a:noFill/>
            <a:ln w="15875">
              <a:solidFill>
                <a:schemeClr val="tx1"/>
              </a:solidFill>
              <a:round/>
              <a:headEnd/>
              <a:tailEnd type="triangle" w="med" len="med"/>
            </a:ln>
          </p:spPr>
          <p:txBody>
            <a:bodyPr/>
            <a:lstStyle/>
            <a:p>
              <a:endParaRPr lang="nl-NL"/>
            </a:p>
          </p:txBody>
        </p:sp>
        <p:sp>
          <p:nvSpPr>
            <p:cNvPr id="2218007" name="Line 23"/>
            <p:cNvSpPr>
              <a:spLocks noChangeShapeType="1"/>
            </p:cNvSpPr>
            <p:nvPr/>
          </p:nvSpPr>
          <p:spPr bwMode="auto">
            <a:xfrm>
              <a:off x="2965" y="1680"/>
              <a:ext cx="0" cy="384"/>
            </a:xfrm>
            <a:prstGeom prst="line">
              <a:avLst/>
            </a:prstGeom>
            <a:noFill/>
            <a:ln w="15875">
              <a:solidFill>
                <a:schemeClr val="tx1"/>
              </a:solidFill>
              <a:round/>
              <a:headEnd/>
              <a:tailEnd type="triangle" w="med" len="med"/>
            </a:ln>
          </p:spPr>
          <p:txBody>
            <a:bodyPr/>
            <a:lstStyle/>
            <a:p>
              <a:endParaRPr lang="nl-NL"/>
            </a:p>
          </p:txBody>
        </p:sp>
        <p:sp>
          <p:nvSpPr>
            <p:cNvPr id="2218008" name="Line 24"/>
            <p:cNvSpPr>
              <a:spLocks noChangeShapeType="1"/>
            </p:cNvSpPr>
            <p:nvPr/>
          </p:nvSpPr>
          <p:spPr bwMode="auto">
            <a:xfrm>
              <a:off x="3402" y="1680"/>
              <a:ext cx="0" cy="384"/>
            </a:xfrm>
            <a:prstGeom prst="line">
              <a:avLst/>
            </a:prstGeom>
            <a:noFill/>
            <a:ln w="15875">
              <a:solidFill>
                <a:schemeClr val="tx1"/>
              </a:solidFill>
              <a:round/>
              <a:headEnd/>
              <a:tailEnd type="triangle" w="med" len="med"/>
            </a:ln>
          </p:spPr>
          <p:txBody>
            <a:bodyPr/>
            <a:lstStyle/>
            <a:p>
              <a:endParaRPr lang="nl-NL"/>
            </a:p>
          </p:txBody>
        </p:sp>
        <p:sp>
          <p:nvSpPr>
            <p:cNvPr id="2218009" name="Line 25"/>
            <p:cNvSpPr>
              <a:spLocks noChangeShapeType="1"/>
            </p:cNvSpPr>
            <p:nvPr/>
          </p:nvSpPr>
          <p:spPr bwMode="auto">
            <a:xfrm>
              <a:off x="3842" y="1680"/>
              <a:ext cx="0" cy="384"/>
            </a:xfrm>
            <a:prstGeom prst="line">
              <a:avLst/>
            </a:prstGeom>
            <a:noFill/>
            <a:ln w="15875">
              <a:solidFill>
                <a:schemeClr val="tx1"/>
              </a:solidFill>
              <a:round/>
              <a:headEnd/>
              <a:tailEnd type="triangle" w="med" len="med"/>
            </a:ln>
          </p:spPr>
          <p:txBody>
            <a:bodyPr/>
            <a:lstStyle/>
            <a:p>
              <a:endParaRPr lang="nl-NL"/>
            </a:p>
          </p:txBody>
        </p:sp>
        <p:grpSp>
          <p:nvGrpSpPr>
            <p:cNvPr id="2218010" name="Group 26"/>
            <p:cNvGrpSpPr>
              <a:grpSpLocks/>
            </p:cNvGrpSpPr>
            <p:nvPr/>
          </p:nvGrpSpPr>
          <p:grpSpPr bwMode="auto">
            <a:xfrm>
              <a:off x="4306" y="1728"/>
              <a:ext cx="437" cy="336"/>
              <a:chOff x="4306" y="1440"/>
              <a:chExt cx="437" cy="384"/>
            </a:xfrm>
          </p:grpSpPr>
          <p:sp>
            <p:nvSpPr>
              <p:cNvPr id="2218011" name="Line 27"/>
              <p:cNvSpPr>
                <a:spLocks noChangeShapeType="1"/>
              </p:cNvSpPr>
              <p:nvPr/>
            </p:nvSpPr>
            <p:spPr bwMode="auto">
              <a:xfrm>
                <a:off x="4306" y="1440"/>
                <a:ext cx="0" cy="384"/>
              </a:xfrm>
              <a:prstGeom prst="line">
                <a:avLst/>
              </a:prstGeom>
              <a:noFill/>
              <a:ln w="15875">
                <a:solidFill>
                  <a:schemeClr val="tx1"/>
                </a:solidFill>
                <a:round/>
                <a:headEnd/>
                <a:tailEnd type="triangle" w="med" len="med"/>
              </a:ln>
            </p:spPr>
            <p:txBody>
              <a:bodyPr/>
              <a:lstStyle/>
              <a:p>
                <a:endParaRPr lang="nl-NL"/>
              </a:p>
            </p:txBody>
          </p:sp>
          <p:sp>
            <p:nvSpPr>
              <p:cNvPr id="2218012" name="Line 28"/>
              <p:cNvSpPr>
                <a:spLocks noChangeShapeType="1"/>
              </p:cNvSpPr>
              <p:nvPr/>
            </p:nvSpPr>
            <p:spPr bwMode="auto">
              <a:xfrm>
                <a:off x="4743" y="1440"/>
                <a:ext cx="0" cy="384"/>
              </a:xfrm>
              <a:prstGeom prst="line">
                <a:avLst/>
              </a:prstGeom>
              <a:noFill/>
              <a:ln w="15875">
                <a:solidFill>
                  <a:schemeClr val="tx1"/>
                </a:solidFill>
                <a:round/>
                <a:headEnd/>
                <a:tailEnd type="triangle" w="med" len="med"/>
              </a:ln>
            </p:spPr>
            <p:txBody>
              <a:bodyPr/>
              <a:lstStyle/>
              <a:p>
                <a:endParaRPr lang="nl-NL"/>
              </a:p>
            </p:txBody>
          </p:sp>
        </p:grpSp>
        <p:sp>
          <p:nvSpPr>
            <p:cNvPr id="2218013" name="Line 29"/>
            <p:cNvSpPr>
              <a:spLocks noChangeShapeType="1"/>
            </p:cNvSpPr>
            <p:nvPr/>
          </p:nvSpPr>
          <p:spPr bwMode="auto">
            <a:xfrm>
              <a:off x="5174" y="1680"/>
              <a:ext cx="0" cy="384"/>
            </a:xfrm>
            <a:prstGeom prst="line">
              <a:avLst/>
            </a:prstGeom>
            <a:noFill/>
            <a:ln w="15875">
              <a:solidFill>
                <a:schemeClr val="tx1"/>
              </a:solidFill>
              <a:round/>
              <a:headEnd/>
              <a:tailEnd type="triangle" w="med" len="med"/>
            </a:ln>
          </p:spPr>
          <p:txBody>
            <a:bodyPr/>
            <a:lstStyle/>
            <a:p>
              <a:endParaRPr lang="nl-NL"/>
            </a:p>
          </p:txBody>
        </p:sp>
        <p:sp>
          <p:nvSpPr>
            <p:cNvPr id="2218014" name="Line 30"/>
            <p:cNvSpPr>
              <a:spLocks noChangeShapeType="1"/>
            </p:cNvSpPr>
            <p:nvPr/>
          </p:nvSpPr>
          <p:spPr bwMode="auto">
            <a:xfrm>
              <a:off x="3936" y="1584"/>
              <a:ext cx="912" cy="0"/>
            </a:xfrm>
            <a:prstGeom prst="line">
              <a:avLst/>
            </a:prstGeom>
            <a:noFill/>
            <a:ln w="15875">
              <a:solidFill>
                <a:schemeClr val="tx1"/>
              </a:solidFill>
              <a:round/>
              <a:headEnd/>
              <a:tailEnd type="triangle" w="med" len="med"/>
            </a:ln>
          </p:spPr>
          <p:txBody>
            <a:bodyPr/>
            <a:lstStyle/>
            <a:p>
              <a:endParaRPr lang="nl-NL"/>
            </a:p>
          </p:txBody>
        </p:sp>
        <p:sp>
          <p:nvSpPr>
            <p:cNvPr id="2218015" name="Line 31"/>
            <p:cNvSpPr>
              <a:spLocks noChangeShapeType="1"/>
            </p:cNvSpPr>
            <p:nvPr/>
          </p:nvSpPr>
          <p:spPr bwMode="auto">
            <a:xfrm>
              <a:off x="1056" y="1680"/>
              <a:ext cx="4320" cy="0"/>
            </a:xfrm>
            <a:prstGeom prst="line">
              <a:avLst/>
            </a:prstGeom>
            <a:noFill/>
            <a:ln w="9525">
              <a:solidFill>
                <a:schemeClr val="tx1"/>
              </a:solidFill>
              <a:round/>
              <a:headEnd/>
              <a:tailEnd/>
            </a:ln>
          </p:spPr>
          <p:txBody>
            <a:bodyPr/>
            <a:lstStyle/>
            <a:p>
              <a:endParaRPr lang="nl-NL"/>
            </a:p>
          </p:txBody>
        </p:sp>
      </p:grpSp>
      <p:sp>
        <p:nvSpPr>
          <p:cNvPr id="2218016" name="Text Box 3"/>
          <p:cNvSpPr txBox="1">
            <a:spLocks noChangeArrowheads="1"/>
          </p:cNvSpPr>
          <p:nvPr/>
        </p:nvSpPr>
        <p:spPr bwMode="auto">
          <a:xfrm>
            <a:off x="304800" y="6553200"/>
            <a:ext cx="8458200" cy="152400"/>
          </a:xfrm>
          <a:prstGeom prst="rect">
            <a:avLst/>
          </a:prstGeom>
          <a:noFill/>
          <a:ln w="9525">
            <a:noFill/>
            <a:miter lim="800000"/>
            <a:headEnd/>
            <a:tailEnd/>
          </a:ln>
        </p:spPr>
        <p:txBody>
          <a:bodyPr lIns="0" tIns="0" rIns="0" bIns="0" anchor="b"/>
          <a:lstStyle/>
          <a:p>
            <a:pPr marL="342900" indent="-342900" eaLnBrk="1" hangingPunct="1"/>
            <a:r>
              <a:rPr lang="en-US" sz="1200" b="0">
                <a:solidFill>
                  <a:schemeClr val="tx1"/>
                </a:solidFill>
                <a:cs typeface="Arial" pitchFamily="34" charset="0"/>
              </a:rPr>
              <a:t>Fellström B et al. </a:t>
            </a:r>
            <a:r>
              <a:rPr lang="en-US" sz="1200" b="0" i="1">
                <a:solidFill>
                  <a:schemeClr val="tx1"/>
                </a:solidFill>
                <a:cs typeface="Arial" pitchFamily="34" charset="0"/>
              </a:rPr>
              <a:t>Curr Control Trials Cardiovasc Med</a:t>
            </a:r>
            <a:r>
              <a:rPr lang="en-US" sz="1200" b="0">
                <a:solidFill>
                  <a:schemeClr val="tx1"/>
                </a:solidFill>
                <a:cs typeface="Arial" pitchFamily="34" charset="0"/>
              </a:rPr>
              <a:t>. 2005;6(1):9.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accent1"/>
            </a:solidFill>
            <a:effectLst/>
            <a:latin typeface="Arial" pitchFamily="34"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29024</TotalTime>
  <Words>3878</Words>
  <Application>Microsoft Office PowerPoint</Application>
  <PresentationFormat>Diavoorstelling (4:3)</PresentationFormat>
  <Paragraphs>1190</Paragraphs>
  <Slides>48</Slides>
  <Notes>48</Notes>
  <HiddenSlides>2</HiddenSlides>
  <MMClips>0</MMClips>
  <ScaleCrop>false</ScaleCrop>
  <HeadingPairs>
    <vt:vector size="8" baseType="variant">
      <vt:variant>
        <vt:lpstr>Gebruikte lettertypen</vt:lpstr>
      </vt:variant>
      <vt:variant>
        <vt:i4>18</vt:i4>
      </vt:variant>
      <vt:variant>
        <vt:lpstr>Thema</vt:lpstr>
      </vt:variant>
      <vt:variant>
        <vt:i4>2</vt:i4>
      </vt:variant>
      <vt:variant>
        <vt:lpstr>Ingesloten OLE-bronprogramma's</vt:lpstr>
      </vt:variant>
      <vt:variant>
        <vt:i4>3</vt:i4>
      </vt:variant>
      <vt:variant>
        <vt:lpstr>Diatitels</vt:lpstr>
      </vt:variant>
      <vt:variant>
        <vt:i4>48</vt:i4>
      </vt:variant>
    </vt:vector>
  </HeadingPairs>
  <TitlesOfParts>
    <vt:vector size="71" baseType="lpstr">
      <vt:lpstr>Times New Roman</vt:lpstr>
      <vt:lpstr>Arial</vt:lpstr>
      <vt:lpstr>Wingdings</vt:lpstr>
      <vt:lpstr>Century Schoolbook</vt:lpstr>
      <vt:lpstr>Arial Unicode MS</vt:lpstr>
      <vt:lpstr>SimSun</vt:lpstr>
      <vt:lpstr>Calibri</vt:lpstr>
      <vt:lpstr>Verdana</vt:lpstr>
      <vt:lpstr>Monotype Sorts</vt:lpstr>
      <vt:lpstr>Franklin Gothic Book</vt:lpstr>
      <vt:lpstr>ＭＳ Ｐゴシック</vt:lpstr>
      <vt:lpstr>Times</vt:lpstr>
      <vt:lpstr>Symbol</vt:lpstr>
      <vt:lpstr>Angsana New</vt:lpstr>
      <vt:lpstr>ヒラギノ角ゴ Pro W3</vt:lpstr>
      <vt:lpstr>Lucida Grande</vt:lpstr>
      <vt:lpstr>Wingdings 3</vt:lpstr>
      <vt:lpstr>Wingdings 2</vt:lpstr>
      <vt:lpstr>Fireball</vt:lpstr>
      <vt:lpstr>Office-thema</vt:lpstr>
      <vt:lpstr>GraphPad Prism 5 Project</vt:lpstr>
      <vt:lpstr>SigmaPlot 10.0 Graph</vt:lpstr>
      <vt:lpstr>Microsoft Graph Chart</vt:lpstr>
      <vt:lpstr> LDL and cardiovascular disease: Latest insights</vt:lpstr>
      <vt:lpstr>New Approaches to LDL Reduction  and HDL Increase </vt:lpstr>
      <vt:lpstr>Dia 3</vt:lpstr>
      <vt:lpstr>Prospective Clinical Events Trials Examining the Effects of Statins in ESRD Patients  (Transplant or Dialysis)</vt:lpstr>
      <vt:lpstr>Graded and Independent Relationship Between Estimated Glomerular Filtration Rate (GFR) and CVD Outcomes*</vt:lpstr>
      <vt:lpstr>4D Study: Effects of Atorvastatin on Cardiovascular Events in Patients with Type 2 Diabetes Mellitus Undergoing Hemodialysis - Study Design</vt:lpstr>
      <vt:lpstr>4D Study: Cumulative Incidence of Primary Composite Endpoint</vt:lpstr>
      <vt:lpstr>AURORA Study: Objectives and Endpoints</vt:lpstr>
      <vt:lpstr>AURORA Study Design</vt:lpstr>
      <vt:lpstr>AURORA Study: Cumulative Incidence of Primary Endpoint</vt:lpstr>
      <vt:lpstr>The results of the Study of Heart and Renal Protection (SHARP)</vt:lpstr>
      <vt:lpstr>SHARP: Rationale</vt:lpstr>
      <vt:lpstr>SHARP: Eligibility</vt:lpstr>
      <vt:lpstr>SHARP: Assessment of LDL-lowering</vt:lpstr>
      <vt:lpstr>SHARP: Baseline characteristics</vt:lpstr>
      <vt:lpstr>SHARP: Compliance and LDL-C reduction            at study midpoint</vt:lpstr>
      <vt:lpstr>SHARP: Baseline paper and Data Analysis Plan</vt:lpstr>
      <vt:lpstr>SHARP: Main outcomes</vt:lpstr>
      <vt:lpstr>Dia 19</vt:lpstr>
      <vt:lpstr>Dia 20</vt:lpstr>
      <vt:lpstr>Dia 21</vt:lpstr>
      <vt:lpstr>Dia 22</vt:lpstr>
      <vt:lpstr>SHARP: Effects in subgroups</vt:lpstr>
      <vt:lpstr>Dia 24</vt:lpstr>
      <vt:lpstr>Dia 25</vt:lpstr>
      <vt:lpstr>Dia 26</vt:lpstr>
      <vt:lpstr>Dia 27</vt:lpstr>
      <vt:lpstr>Dia 28</vt:lpstr>
      <vt:lpstr>SHARP: Conclusions</vt:lpstr>
      <vt:lpstr>The Inhibition of Cholesterol Ester Transfer Protein</vt:lpstr>
      <vt:lpstr>Dia 31</vt:lpstr>
      <vt:lpstr>Dia 32</vt:lpstr>
      <vt:lpstr>Dia 33</vt:lpstr>
      <vt:lpstr>Dia 34</vt:lpstr>
      <vt:lpstr>Dia 35</vt:lpstr>
      <vt:lpstr>Dia 36</vt:lpstr>
      <vt:lpstr>Effects on LDL-C and HDL-C</vt:lpstr>
      <vt:lpstr>Conclusion</vt:lpstr>
      <vt:lpstr>Dia 39</vt:lpstr>
      <vt:lpstr>Nicotinic Acid Treatment of Dyslipidemia and Atherosclerosis</vt:lpstr>
      <vt:lpstr>Niacin Raises HDL-C and Decreases LDL-C, TG, and Lp(a) in a Dose-Dependent Manner</vt:lpstr>
      <vt:lpstr>Effectiveness of 2 g vs 1 g of ER Niacin</vt:lpstr>
      <vt:lpstr>Most Patients on ER Niacin Therapy Do Not Reach a 2-g Dose</vt:lpstr>
      <vt:lpstr>Niacin Flushing Pathway:  Two Separate Steps and Sites of Action</vt:lpstr>
      <vt:lpstr>Lipid/Flushing Study: Lower Incidence  of Moderate or Greater Flushing vs ER Niacin</vt:lpstr>
      <vt:lpstr>Factorial Study: Lipid Efficacy</vt:lpstr>
      <vt:lpstr>Dia 47</vt:lpstr>
      <vt:lpstr>Conclusion</vt:lpstr>
    </vt:vector>
  </TitlesOfParts>
  <Company>Isis Pharmaceuticals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ISIS 301012: The Reduction of Atherogenic Lipids in Subjects with Hypercholesterolemia; Mark Wedel, MD, JD  Senior Vice President and CMO  Isis Pharmaceuticals  Carlsbad, CA  April 2006</dc:title>
  <dc:creator>Network User</dc:creator>
  <cp:lastModifiedBy>Marianne</cp:lastModifiedBy>
  <cp:revision>1001</cp:revision>
  <cp:lastPrinted>2006-04-20T18:49:22Z</cp:lastPrinted>
  <dcterms:created xsi:type="dcterms:W3CDTF">1999-07-30T22:40:22Z</dcterms:created>
  <dcterms:modified xsi:type="dcterms:W3CDTF">2011-12-06T15:53:47Z</dcterms:modified>
</cp:coreProperties>
</file>