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33"/>
  </p:notesMasterIdLst>
  <p:sldIdLst>
    <p:sldId id="326" r:id="rId3"/>
    <p:sldId id="258" r:id="rId4"/>
    <p:sldId id="259" r:id="rId5"/>
    <p:sldId id="264" r:id="rId6"/>
    <p:sldId id="268" r:id="rId7"/>
    <p:sldId id="269" r:id="rId8"/>
    <p:sldId id="284" r:id="rId9"/>
    <p:sldId id="285" r:id="rId10"/>
    <p:sldId id="270" r:id="rId11"/>
    <p:sldId id="313" r:id="rId12"/>
    <p:sldId id="274" r:id="rId13"/>
    <p:sldId id="318" r:id="rId14"/>
    <p:sldId id="320" r:id="rId15"/>
    <p:sldId id="324" r:id="rId16"/>
    <p:sldId id="321" r:id="rId17"/>
    <p:sldId id="262" r:id="rId18"/>
    <p:sldId id="282" r:id="rId19"/>
    <p:sldId id="291" r:id="rId20"/>
    <p:sldId id="293" r:id="rId21"/>
    <p:sldId id="298" r:id="rId22"/>
    <p:sldId id="299" r:id="rId23"/>
    <p:sldId id="325" r:id="rId24"/>
    <p:sldId id="312" r:id="rId25"/>
    <p:sldId id="302" r:id="rId26"/>
    <p:sldId id="305" r:id="rId27"/>
    <p:sldId id="288" r:id="rId28"/>
    <p:sldId id="277" r:id="rId29"/>
    <p:sldId id="265" r:id="rId30"/>
    <p:sldId id="257" r:id="rId31"/>
    <p:sldId id="275" r:id="rId32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FF"/>
    <a:srgbClr val="43E1FF"/>
    <a:srgbClr val="3AB8FF"/>
    <a:srgbClr val="13BF38"/>
    <a:srgbClr val="FFBC27"/>
    <a:srgbClr val="05FF1C"/>
    <a:srgbClr val="0000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76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36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0ACE67A-DDC7-4C10-9226-D7A4DA1EED87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6BB905D-66E2-48BA-A01D-8338833FBB1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0E9A-5786-4E38-95F8-A38B68CB704E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997E22-18D3-4E15-BD59-E82839B138CC}" type="slidenum">
              <a:rPr lang="nl-NL"/>
              <a:pPr/>
              <a:t>11</a:t>
            </a:fld>
            <a:endParaRPr lang="nl-NL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15900" indent="-215900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pitchFamily="34" charset="0"/>
              </a:rPr>
              <a:t>Figure 1. Cumulative Hazard Rates for the Primary Outcome of Stroke or Systemic Embolism, According to Treatment Group.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D708BF-5727-4CEC-AE87-A84B718395B9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75FF7-5409-4661-A196-170B84EE83F9}" type="slidenum">
              <a:rPr lang="fr-FR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268788"/>
            <a:ext cx="5168900" cy="4116387"/>
          </a:xfrm>
          <a:noFill/>
        </p:spPr>
        <p:txBody>
          <a:bodyPr wrap="square" lIns="92080" tIns="46042" rIns="92080" bIns="4604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>
                <a:latin typeface="Arial" pitchFamily="34" charset="0"/>
              </a:rPr>
              <a:t>Key Point: 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Ion currents contributing to the action potentials in the atria and ventricles are similar, with some being present only in the atria.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Arial" pitchFamily="34" charset="0"/>
              </a:rPr>
              <a:t>Background: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Action potentials exhibit distinct shapes in atria and ventricles.</a:t>
            </a:r>
            <a:r>
              <a:rPr lang="en-US" baseline="30000" smtClean="0">
                <a:latin typeface="Arial" pitchFamily="34" charset="0"/>
              </a:rPr>
              <a:t>1</a:t>
            </a:r>
            <a:r>
              <a:rPr lang="en-US" smtClean="0">
                <a:latin typeface="Arial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The plateau phase occurs at more negative potentials in the atria compared with the ventricles.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Overall action potential duration is shorter in the atria when compared with the ventricles. 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Differences between the atria and the ventricles that contribute to the differences in the action potentials are due to nonuniform distribution of ion channels.</a:t>
            </a:r>
            <a:r>
              <a:rPr lang="en-US" baseline="30000" smtClean="0">
                <a:latin typeface="Arial" pitchFamily="34" charset="0"/>
              </a:rPr>
              <a:t>1</a:t>
            </a:r>
            <a:endParaRPr lang="en-US" smtClean="0">
              <a:latin typeface="Arial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The ultrarapid potassium current I</a:t>
            </a:r>
            <a:r>
              <a:rPr lang="en-US" baseline="-25000" smtClean="0">
                <a:latin typeface="Arial" pitchFamily="34" charset="0"/>
              </a:rPr>
              <a:t>Kur</a:t>
            </a:r>
            <a:r>
              <a:rPr lang="en-US" smtClean="0">
                <a:latin typeface="Arial" pitchFamily="34" charset="0"/>
              </a:rPr>
              <a:t> and the acetylcholine potassium current I</a:t>
            </a:r>
            <a:r>
              <a:rPr lang="en-US" baseline="-25000" smtClean="0">
                <a:latin typeface="Arial" pitchFamily="34" charset="0"/>
              </a:rPr>
              <a:t>K-Ach</a:t>
            </a:r>
            <a:r>
              <a:rPr lang="en-US" smtClean="0">
                <a:latin typeface="Arial" pitchFamily="34" charset="0"/>
              </a:rPr>
              <a:t> are thought to be present in the atria and not in the ventricles.</a:t>
            </a:r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1157288" y="1498600"/>
            <a:ext cx="190500" cy="2146300"/>
          </a:xfrm>
          <a:prstGeom prst="leftBrace">
            <a:avLst>
              <a:gd name="adj1" fmla="val 93419"/>
              <a:gd name="adj2" fmla="val 50000"/>
            </a:avLst>
          </a:prstGeom>
          <a:noFill/>
          <a:ln w="467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885825"/>
            <a:endParaRPr lang="nl-NL" sz="1000">
              <a:latin typeface="Calibri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3825" y="2417763"/>
            <a:ext cx="792163" cy="307975"/>
          </a:xfrm>
          <a:prstGeom prst="rect">
            <a:avLst/>
          </a:prstGeom>
          <a:noFill/>
          <a:ln w="467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4875"/>
            <a:r>
              <a:rPr lang="en-US" sz="1000">
                <a:latin typeface="Calibri" pitchFamily="34" charset="0"/>
              </a:rPr>
              <a:t>Ravens 2008:</a:t>
            </a:r>
          </a:p>
          <a:p>
            <a:pPr defTabSz="904875"/>
            <a:r>
              <a:rPr lang="en-US" sz="1000">
                <a:latin typeface="Calibri" pitchFamily="34" charset="0"/>
              </a:rPr>
              <a:t>   p1134A</a:t>
            </a:r>
          </a:p>
        </p:txBody>
      </p:sp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954088" y="8688388"/>
            <a:ext cx="52165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127000" indent="-127000" defTabSz="904875" eaLnBrk="0" hangingPunct="0">
              <a:spcBef>
                <a:spcPct val="25000"/>
              </a:spcBef>
            </a:pPr>
            <a:endParaRPr lang="en-US" sz="1000">
              <a:latin typeface="Calibri" pitchFamily="34" charset="0"/>
            </a:endParaRPr>
          </a:p>
          <a:p>
            <a:pPr marL="127000" indent="-127000" defTabSz="904875">
              <a:spcBef>
                <a:spcPct val="25000"/>
              </a:spcBef>
            </a:pPr>
            <a:r>
              <a:rPr lang="en-US" sz="1000">
                <a:latin typeface="Calibri" pitchFamily="34" charset="0"/>
              </a:rPr>
              <a:t>1. Ravens U et al. </a:t>
            </a:r>
            <a:r>
              <a:rPr lang="en-US" sz="1000" i="1">
                <a:latin typeface="Calibri" pitchFamily="34" charset="0"/>
              </a:rPr>
              <a:t>Europace</a:t>
            </a:r>
            <a:r>
              <a:rPr lang="en-US" sz="1000">
                <a:latin typeface="Calibri" pitchFamily="34" charset="0"/>
              </a:rPr>
              <a:t>. 2008;10:1133–1137. </a:t>
            </a:r>
          </a:p>
        </p:txBody>
      </p:sp>
      <p:sp>
        <p:nvSpPr>
          <p:cNvPr id="44039" name="Text Box 13"/>
          <p:cNvSpPr txBox="1">
            <a:spLocks noChangeArrowheads="1"/>
          </p:cNvSpPr>
          <p:nvPr/>
        </p:nvSpPr>
        <p:spPr bwMode="auto">
          <a:xfrm>
            <a:off x="596900" y="7235825"/>
            <a:ext cx="6027738" cy="153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6938"/>
            <a:r>
              <a:rPr lang="en-US" sz="1000">
                <a:latin typeface="Calibri" pitchFamily="34" charset="0"/>
              </a:rPr>
              <a:t>I</a:t>
            </a:r>
            <a:r>
              <a:rPr lang="en-US" sz="1000" baseline="-25000">
                <a:latin typeface="Calibri" pitchFamily="34" charset="0"/>
              </a:rPr>
              <a:t>Kur</a:t>
            </a:r>
            <a:r>
              <a:rPr lang="en-US" sz="1000">
                <a:latin typeface="Calibri" pitchFamily="34" charset="0"/>
              </a:rPr>
              <a:t> = ultrarapid delayed-rectifier potassium current; I</a:t>
            </a:r>
            <a:r>
              <a:rPr lang="en-US" sz="1000" baseline="-25000">
                <a:latin typeface="Calibri" pitchFamily="34" charset="0"/>
              </a:rPr>
              <a:t>K-Ach</a:t>
            </a:r>
            <a:r>
              <a:rPr lang="en-US" sz="1000">
                <a:latin typeface="Calibri" pitchFamily="34" charset="0"/>
              </a:rPr>
              <a:t> = acetylcholine-regulated potassium current.</a:t>
            </a:r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150813" y="5383213"/>
            <a:ext cx="792162" cy="307975"/>
          </a:xfrm>
          <a:prstGeom prst="rect">
            <a:avLst/>
          </a:prstGeom>
          <a:noFill/>
          <a:ln w="467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4875"/>
            <a:r>
              <a:rPr lang="en-US" sz="1000">
                <a:latin typeface="Calibri" pitchFamily="34" charset="0"/>
              </a:rPr>
              <a:t>Ravens 2008:</a:t>
            </a:r>
          </a:p>
          <a:p>
            <a:pPr defTabSz="904875"/>
            <a:r>
              <a:rPr lang="en-US" sz="1000">
                <a:latin typeface="Calibri" pitchFamily="34" charset="0"/>
              </a:rPr>
              <a:t>   p1134B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2200" y="636588"/>
            <a:ext cx="46466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0425" y="4241800"/>
            <a:ext cx="5014913" cy="4294188"/>
          </a:xfrm>
          <a:noFill/>
        </p:spPr>
        <p:txBody>
          <a:bodyPr wrap="square" lIns="92947" tIns="46474" rIns="92947" bIns="464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>
                <a:latin typeface="Arial" pitchFamily="34" charset="0"/>
              </a:rPr>
              <a:t>Key Points: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Conversion of AF to sinus rhythm within 90 minutes in AVRO was significantly more frequent with vernakalant for infusion than with intravenous amiodarone (51.7% vs 5.2% with placebo; </a:t>
            </a:r>
            <a:r>
              <a:rPr lang="en-US" i="1" smtClean="0">
                <a:latin typeface="Arial" pitchFamily="34" charset="0"/>
              </a:rPr>
              <a:t>P</a:t>
            </a:r>
            <a:r>
              <a:rPr lang="en-US" smtClean="0">
                <a:latin typeface="Arial" pitchFamily="34" charset="0"/>
              </a:rPr>
              <a:t>&lt;0.0001).</a:t>
            </a:r>
            <a:r>
              <a:rPr lang="en-US" baseline="30000" smtClean="0">
                <a:latin typeface="Arial" pitchFamily="34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Dosing of amiodarone was as follows: 60-minute infusion of 5 mg/kg followed by 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an additional 60-minute maintenance infusion of 50 mg, equivalent to 15 mg/kg over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24 hours.</a:t>
            </a:r>
            <a:r>
              <a:rPr lang="en-US" baseline="30000" smtClean="0">
                <a:latin typeface="Arial" pitchFamily="34" charset="0"/>
              </a:rPr>
              <a:t>1</a:t>
            </a:r>
            <a:r>
              <a:rPr lang="en-US" smtClean="0">
                <a:latin typeface="Arial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74725" y="8715375"/>
            <a:ext cx="38719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03288">
              <a:spcBef>
                <a:spcPct val="25000"/>
              </a:spcBef>
            </a:pPr>
            <a:r>
              <a:rPr lang="en-US" sz="1000">
                <a:latin typeface="Calibri" pitchFamily="34" charset="0"/>
              </a:rPr>
              <a:t>AF = atrial fibrillation</a:t>
            </a:r>
          </a:p>
          <a:p>
            <a:pPr defTabSz="903288">
              <a:spcBef>
                <a:spcPct val="25000"/>
              </a:spcBef>
            </a:pPr>
            <a:r>
              <a:rPr lang="en-US" sz="1000">
                <a:latin typeface="Calibri" pitchFamily="34" charset="0"/>
              </a:rPr>
              <a:t>1. Camm AJ et al. </a:t>
            </a:r>
            <a:r>
              <a:rPr lang="en-US" sz="1000" i="1">
                <a:latin typeface="Calibri" pitchFamily="34" charset="0"/>
              </a:rPr>
              <a:t>J Am Coll Cardiol.</a:t>
            </a:r>
            <a:r>
              <a:rPr lang="en-US" sz="1000">
                <a:latin typeface="Calibri" pitchFamily="34" charset="0"/>
              </a:rPr>
              <a:t> In press.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795963" y="2149475"/>
            <a:ext cx="1062037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219" tIns="45109" rIns="90219" bIns="45109">
            <a:spAutoFit/>
          </a:bodyPr>
          <a:lstStyle/>
          <a:p>
            <a:pPr defTabSz="903288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Camm 2010 JACC: p26A, p11A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5795963" y="4529138"/>
            <a:ext cx="10620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219" tIns="45109" rIns="90219" bIns="45109">
            <a:spAutoFit/>
          </a:bodyPr>
          <a:lstStyle/>
          <a:p>
            <a:pPr defTabSz="903288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Camm 2010 JACC: p11A</a:t>
            </a: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5795963" y="5102225"/>
            <a:ext cx="1062037" cy="40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219" tIns="45109" rIns="90219" bIns="45109">
            <a:spAutoFit/>
          </a:bodyPr>
          <a:lstStyle/>
          <a:p>
            <a:pPr defTabSz="903288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Camm 2010 JACC: p8A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53F29-B3BE-4950-971C-4F84C8080F35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BE827-B36D-4FDD-9976-45EFCF7251DF}" type="slidenum">
              <a:rPr lang="nl-NL"/>
              <a:pPr/>
              <a:t>30</a:t>
            </a:fld>
            <a:endParaRPr lang="nl-NL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905D-66E2-48BA-A01D-8338833FBB12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A3BF7-6A16-4D3D-AB34-17729615792E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A5AD3-ECCD-4682-B941-EA36B979E4A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6CA168-F261-4CA1-8F66-8FD596506439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C43E2-2DC1-43E5-9937-792719EEA0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067EE-4B83-40C1-810A-F33D65BB3012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E5305-D395-4382-BE71-38D935533AF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33666" t="24396" r="31982" b="52361"/>
              <a:stretch>
                <a:fillRect/>
              </a:stretch>
            </p:blipFill>
          </mc:Choice>
          <mc:Fallback>
            <p:blipFill>
              <a:blip r:embed="rId4"/>
              <a:srcRect l="33666" t="24396" r="31982" b="52361"/>
              <a:stretch>
                <a:fillRect/>
              </a:stretch>
            </p:blipFill>
          </mc:Fallback>
        </mc:AlternateContent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33666" t="24396" r="31982" b="52361"/>
              <a:stretch>
                <a:fillRect/>
              </a:stretch>
            </p:blipFill>
          </mc:Choice>
          <mc:Fallback>
            <p:blipFill>
              <a:blip r:embed="rId4"/>
              <a:srcRect l="33666" t="24396" r="31982" b="52361"/>
              <a:stretch>
                <a:fillRect/>
              </a:stretch>
            </p:blipFill>
          </mc:Fallback>
        </mc:AlternateContent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33666" t="24396" r="31982" b="52361"/>
              <a:stretch>
                <a:fillRect/>
              </a:stretch>
            </p:blipFill>
          </mc:Choice>
          <mc:Fallback>
            <p:blipFill>
              <a:blip r:embed="rId4"/>
              <a:srcRect l="33666" t="24396" r="31982" b="52361"/>
              <a:stretch>
                <a:fillRect/>
              </a:stretch>
            </p:blipFill>
          </mc:Fallback>
        </mc:AlternateContent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BE192-E9AD-4992-8DE7-8BBB427F1428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D4F4-0084-4E54-9284-EEDEFB6DB74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4873C-D734-4FCD-8505-87360FCF1107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8241-D87A-45B2-A732-4C8E8CADDE5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C38BA-B87A-4756-A2C5-DD734DD555DE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4AB15-A8A3-432F-8F19-CA9FCED3A8E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4DBCD-C404-4A84-BF13-F622E261C796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EE4D5-95DE-4086-B8F9-6122A53A2B1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A9E72-2346-47D9-B72E-BB7916BB831C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F9942-118A-47B6-ACC2-1112C8C3C22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50F6B-9AEB-4D0A-AB03-2E526C5B5BE5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8804-4026-4E88-A8EF-796B3044F80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3E4D7-E3D6-4A5F-B8AA-F39CDBF36BA0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05A59-6741-45A8-8554-950296CD8C8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58F17-7AF2-4ACA-96CE-4C76A8C36338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222B-5E43-48E8-91C4-99B4B4769C8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73000">
              <a:srgbClr val="00006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C7ED051-2543-494E-88D7-92F3E95E5CD8}" type="datetime1">
              <a:rPr lang="nl-NL"/>
              <a:pPr/>
              <a:t>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1FE42F-815C-4466-9757-3605E0BF1C2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03-11-2011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3700" y="1539875"/>
            <a:ext cx="8318500" cy="1470025"/>
          </a:xfrm>
        </p:spPr>
        <p:txBody>
          <a:bodyPr/>
          <a:lstStyle/>
          <a:p>
            <a:r>
              <a:rPr lang="nl-NL" sz="4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nl-NL" sz="4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b="1" dirty="0" err="1" smtClean="0">
                <a:latin typeface="Calibri" pitchFamily="34" charset="0"/>
              </a:rPr>
              <a:t>Boezemfibrilleren</a:t>
            </a:r>
            <a:endParaRPr lang="nl-NL" sz="4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3600" b="1" dirty="0" smtClean="0">
                <a:solidFill>
                  <a:schemeClr val="bg1"/>
                </a:solidFill>
                <a:latin typeface="Calibri" pitchFamily="34" charset="0"/>
              </a:rPr>
              <a:t>Charles </a:t>
            </a:r>
            <a:r>
              <a:rPr lang="nl-NL" sz="3600" b="1" dirty="0" err="1" smtClean="0">
                <a:solidFill>
                  <a:schemeClr val="bg1"/>
                </a:solidFill>
                <a:latin typeface="Calibri" pitchFamily="34" charset="0"/>
              </a:rPr>
              <a:t>Kirchhof</a:t>
            </a:r>
            <a:endParaRPr lang="nl-NL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nl-NL" sz="3600" i="1" dirty="0" err="1" smtClean="0">
                <a:solidFill>
                  <a:schemeClr val="bg1"/>
                </a:solidFill>
                <a:latin typeface="Calibri" pitchFamily="34" charset="0"/>
              </a:rPr>
              <a:t>Rijnland</a:t>
            </a:r>
            <a:r>
              <a:rPr lang="nl-NL" sz="3600" i="1" dirty="0" smtClean="0">
                <a:solidFill>
                  <a:schemeClr val="bg1"/>
                </a:solidFill>
                <a:latin typeface="Calibri" pitchFamily="34" charset="0"/>
              </a:rPr>
              <a:t> Ziekenhuis, </a:t>
            </a:r>
            <a:r>
              <a:rPr lang="nl-NL" sz="3600" i="1" dirty="0" err="1" smtClean="0">
                <a:solidFill>
                  <a:schemeClr val="bg1"/>
                </a:solidFill>
                <a:latin typeface="Calibri" pitchFamily="34" charset="0"/>
              </a:rPr>
              <a:t>Leiderdorp</a:t>
            </a:r>
            <a:endParaRPr lang="nl-NL" sz="36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96900" y="596900"/>
            <a:ext cx="81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err="1">
                <a:solidFill>
                  <a:prstClr val="white"/>
                </a:solidFill>
                <a:latin typeface="Calibri" pitchFamily="34" charset="0"/>
                <a:ea typeface="+mn-ea"/>
              </a:rPr>
              <a:t>Antistollingstherapie</a:t>
            </a:r>
            <a:endParaRPr lang="nl-NL" sz="4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1" descr="Naamlo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0225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kstvak 2"/>
          <p:cNvSpPr txBox="1">
            <a:spLocks noChangeArrowheads="1"/>
          </p:cNvSpPr>
          <p:nvPr/>
        </p:nvSpPr>
        <p:spPr bwMode="auto">
          <a:xfrm>
            <a:off x="338138" y="177800"/>
            <a:ext cx="849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200">
                <a:solidFill>
                  <a:srgbClr val="FFFF00"/>
                </a:solidFill>
                <a:latin typeface="Calibri" pitchFamily="34" charset="0"/>
              </a:rPr>
              <a:t>Dabigatran, Rivaroxaban, Apixaban, Endoxaban voor trombo-embolische preventie bij AF</a:t>
            </a:r>
          </a:p>
        </p:txBody>
      </p:sp>
      <p:sp>
        <p:nvSpPr>
          <p:cNvPr id="4" name="5-puntige ster 3"/>
          <p:cNvSpPr>
            <a:spLocks noChangeArrowheads="1"/>
          </p:cNvSpPr>
          <p:nvPr/>
        </p:nvSpPr>
        <p:spPr bwMode="auto">
          <a:xfrm>
            <a:off x="203200" y="2735263"/>
            <a:ext cx="330200" cy="287337"/>
          </a:xfrm>
          <a:custGeom>
            <a:avLst/>
            <a:gdLst>
              <a:gd name="T0" fmla="*/ 165100 w 330200"/>
              <a:gd name="T1" fmla="*/ 0 h 287867"/>
              <a:gd name="T2" fmla="*/ 0 w 330200"/>
              <a:gd name="T3" fmla="*/ 109955 h 287867"/>
              <a:gd name="T4" fmla="*/ 63063 w 330200"/>
              <a:gd name="T5" fmla="*/ 287866 h 287867"/>
              <a:gd name="T6" fmla="*/ 267137 w 330200"/>
              <a:gd name="T7" fmla="*/ 287866 h 287867"/>
              <a:gd name="T8" fmla="*/ 330200 w 330200"/>
              <a:gd name="T9" fmla="*/ 109955 h 287867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02039 w 330200"/>
              <a:gd name="T16" fmla="*/ 109956 h 287867"/>
              <a:gd name="T17" fmla="*/ 228161 w 330200"/>
              <a:gd name="T18" fmla="*/ 219909 h 2878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0200" h="287867">
                <a:moveTo>
                  <a:pt x="0" y="109955"/>
                </a:moveTo>
                <a:lnTo>
                  <a:pt x="126126" y="109956"/>
                </a:lnTo>
                <a:lnTo>
                  <a:pt x="165100" y="0"/>
                </a:lnTo>
                <a:lnTo>
                  <a:pt x="204074" y="109956"/>
                </a:lnTo>
                <a:lnTo>
                  <a:pt x="330200" y="109955"/>
                </a:lnTo>
                <a:lnTo>
                  <a:pt x="228161" y="177911"/>
                </a:lnTo>
                <a:lnTo>
                  <a:pt x="267137" y="287866"/>
                </a:lnTo>
                <a:lnTo>
                  <a:pt x="165100" y="219909"/>
                </a:lnTo>
                <a:lnTo>
                  <a:pt x="63063" y="287866"/>
                </a:lnTo>
                <a:lnTo>
                  <a:pt x="102039" y="1779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5-puntige ster 4"/>
          <p:cNvSpPr>
            <a:spLocks noChangeArrowheads="1"/>
          </p:cNvSpPr>
          <p:nvPr/>
        </p:nvSpPr>
        <p:spPr bwMode="auto">
          <a:xfrm>
            <a:off x="203200" y="3741738"/>
            <a:ext cx="330200" cy="288925"/>
          </a:xfrm>
          <a:custGeom>
            <a:avLst/>
            <a:gdLst>
              <a:gd name="T0" fmla="*/ 165100 w 330200"/>
              <a:gd name="T1" fmla="*/ 0 h 287867"/>
              <a:gd name="T2" fmla="*/ 0 w 330200"/>
              <a:gd name="T3" fmla="*/ 109955 h 287867"/>
              <a:gd name="T4" fmla="*/ 63063 w 330200"/>
              <a:gd name="T5" fmla="*/ 287866 h 287867"/>
              <a:gd name="T6" fmla="*/ 267137 w 330200"/>
              <a:gd name="T7" fmla="*/ 287866 h 287867"/>
              <a:gd name="T8" fmla="*/ 330200 w 330200"/>
              <a:gd name="T9" fmla="*/ 109955 h 287867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02039 w 330200"/>
              <a:gd name="T16" fmla="*/ 109956 h 287867"/>
              <a:gd name="T17" fmla="*/ 228161 w 330200"/>
              <a:gd name="T18" fmla="*/ 219909 h 2878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0200" h="287867">
                <a:moveTo>
                  <a:pt x="0" y="109955"/>
                </a:moveTo>
                <a:lnTo>
                  <a:pt x="126126" y="109956"/>
                </a:lnTo>
                <a:lnTo>
                  <a:pt x="165100" y="0"/>
                </a:lnTo>
                <a:lnTo>
                  <a:pt x="204074" y="109956"/>
                </a:lnTo>
                <a:lnTo>
                  <a:pt x="330200" y="109955"/>
                </a:lnTo>
                <a:lnTo>
                  <a:pt x="228161" y="177911"/>
                </a:lnTo>
                <a:lnTo>
                  <a:pt x="267137" y="287866"/>
                </a:lnTo>
                <a:lnTo>
                  <a:pt x="165100" y="219909"/>
                </a:lnTo>
                <a:lnTo>
                  <a:pt x="63063" y="287866"/>
                </a:lnTo>
                <a:lnTo>
                  <a:pt x="102039" y="1779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-76200"/>
            <a:ext cx="849471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3200" u="sng">
                <a:solidFill>
                  <a:srgbClr val="FFFF00"/>
                </a:solidFill>
                <a:latin typeface="Calibri" pitchFamily="34" charset="0"/>
              </a:rPr>
              <a:t>RE-LY</a:t>
            </a:r>
            <a:r>
              <a:rPr lang="en-GB" sz="3200">
                <a:solidFill>
                  <a:srgbClr val="FFFF00"/>
                </a:solidFill>
                <a:latin typeface="Calibri" pitchFamily="34" charset="0"/>
              </a:rPr>
              <a:t>: Cumulative Hazard Rates for the Primary Outcome of Stroke or Systemic Embolism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866775"/>
            <a:ext cx="90551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9063" y="6534150"/>
            <a:ext cx="39179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400" b="1">
                <a:solidFill>
                  <a:srgbClr val="FFFFFF"/>
                </a:solidFill>
                <a:latin typeface="Calibri" pitchFamily="34" charset="0"/>
              </a:rPr>
              <a:t>Connolly SJ et al. N Engl J Med 2009;361:1139-1151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1557338"/>
            <a:ext cx="89519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al 2"/>
          <p:cNvSpPr>
            <a:spLocks noChangeArrowheads="1"/>
          </p:cNvSpPr>
          <p:nvPr/>
        </p:nvSpPr>
        <p:spPr bwMode="auto">
          <a:xfrm>
            <a:off x="5707063" y="2786063"/>
            <a:ext cx="422275" cy="414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Ovaal 3"/>
          <p:cNvSpPr>
            <a:spLocks noChangeArrowheads="1"/>
          </p:cNvSpPr>
          <p:nvPr/>
        </p:nvSpPr>
        <p:spPr bwMode="auto">
          <a:xfrm>
            <a:off x="5630863" y="3657600"/>
            <a:ext cx="592137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Ovaal 4"/>
          <p:cNvSpPr>
            <a:spLocks noChangeArrowheads="1"/>
          </p:cNvSpPr>
          <p:nvPr/>
        </p:nvSpPr>
        <p:spPr bwMode="auto">
          <a:xfrm>
            <a:off x="7094538" y="3949700"/>
            <a:ext cx="423862" cy="414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4" name="Tekstvak 5"/>
          <p:cNvSpPr txBox="1">
            <a:spLocks noChangeArrowheads="1"/>
          </p:cNvSpPr>
          <p:nvPr/>
        </p:nvSpPr>
        <p:spPr bwMode="auto">
          <a:xfrm>
            <a:off x="381000" y="330200"/>
            <a:ext cx="54276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rgbClr val="FFFF00"/>
                </a:solidFill>
                <a:latin typeface="Calibri" pitchFamily="34" charset="0"/>
              </a:rPr>
              <a:t>RE-LY: Safety outcomes</a:t>
            </a: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119063" y="6534150"/>
            <a:ext cx="39179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400">
                <a:solidFill>
                  <a:srgbClr val="FFFFFF"/>
                </a:solidFill>
                <a:latin typeface="Calibri" pitchFamily="34" charset="0"/>
              </a:rPr>
              <a:t>Connolly SJ et al. N Engl J Med 2009;361:1139-1151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30200" y="-317500"/>
            <a:ext cx="8483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nl-NL" sz="4100" u="sng">
                <a:solidFill>
                  <a:srgbClr val="FFFF00"/>
                </a:solidFill>
                <a:latin typeface="Calibri" pitchFamily="34" charset="0"/>
              </a:rPr>
              <a:t>ARISTOTLE</a:t>
            </a:r>
            <a:r>
              <a:rPr lang="nl-NL" sz="4100">
                <a:solidFill>
                  <a:srgbClr val="FFFF00"/>
                </a:solidFill>
                <a:latin typeface="Calibri" pitchFamily="34" charset="0"/>
              </a:rPr>
              <a:t>: Apixaban versus Warfarine</a:t>
            </a:r>
          </a:p>
        </p:txBody>
      </p:sp>
      <p:sp>
        <p:nvSpPr>
          <p:cNvPr id="28675" name="Tekstvak 5"/>
          <p:cNvSpPr txBox="1">
            <a:spLocks noChangeArrowheads="1"/>
          </p:cNvSpPr>
          <p:nvPr/>
        </p:nvSpPr>
        <p:spPr bwMode="auto">
          <a:xfrm>
            <a:off x="109538" y="6488113"/>
            <a:ext cx="375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Granger CB. NEJM 2011; 365: 981-992</a:t>
            </a:r>
          </a:p>
        </p:txBody>
      </p:sp>
      <p:pic>
        <p:nvPicPr>
          <p:cNvPr id="28676" name="Afbeelding 7" descr="Naamlo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652463"/>
            <a:ext cx="78994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Tijdelijke aanduiding voor inhoud 4" descr="Naamloo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857" r="-15857"/>
          <a:stretch>
            <a:fillRect/>
          </a:stretch>
        </p:blipFill>
        <p:spPr>
          <a:xfrm>
            <a:off x="-779463" y="671513"/>
            <a:ext cx="10694988" cy="5881687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30200" y="-317500"/>
            <a:ext cx="8483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nl-NL" sz="4100" u="sng">
                <a:solidFill>
                  <a:srgbClr val="FFFF00"/>
                </a:solidFill>
                <a:latin typeface="Calibri" pitchFamily="34" charset="0"/>
              </a:rPr>
              <a:t>ARISTOTLE</a:t>
            </a:r>
            <a:r>
              <a:rPr lang="nl-NL" sz="4100">
                <a:solidFill>
                  <a:srgbClr val="FFFF00"/>
                </a:solidFill>
                <a:latin typeface="Calibri" pitchFamily="34" charset="0"/>
              </a:rPr>
              <a:t>: Apixaban versus Warfarine</a:t>
            </a:r>
          </a:p>
        </p:txBody>
      </p:sp>
      <p:sp>
        <p:nvSpPr>
          <p:cNvPr id="29700" name="Tekstvak 5"/>
          <p:cNvSpPr txBox="1">
            <a:spLocks noChangeArrowheads="1"/>
          </p:cNvSpPr>
          <p:nvPr/>
        </p:nvSpPr>
        <p:spPr bwMode="auto">
          <a:xfrm>
            <a:off x="109538" y="6488113"/>
            <a:ext cx="375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Granger CB. NEJM 2011; 365: 981-992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550" y="-109538"/>
            <a:ext cx="8064500" cy="930276"/>
          </a:xfrm>
        </p:spPr>
        <p:txBody>
          <a:bodyPr/>
          <a:lstStyle/>
          <a:p>
            <a:r>
              <a:rPr lang="nl-BE" sz="4800" smtClean="0">
                <a:solidFill>
                  <a:srgbClr val="FFFF00"/>
                </a:solidFill>
              </a:rPr>
              <a:t>Appropriate AF management?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0" y="6581775"/>
            <a:ext cx="3608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200">
                <a:solidFill>
                  <a:srgbClr val="FFFFFF"/>
                </a:solidFill>
                <a:latin typeface="Calibri" pitchFamily="34" charset="0"/>
              </a:rPr>
              <a:t>Camm AJ, Reiffel JA. </a:t>
            </a:r>
            <a:r>
              <a:rPr lang="nl-BE" sz="1200" i="1">
                <a:solidFill>
                  <a:srgbClr val="FFFFFF"/>
                </a:solidFill>
                <a:latin typeface="Calibri" pitchFamily="34" charset="0"/>
              </a:rPr>
              <a:t>Eur Heart J </a:t>
            </a:r>
            <a:r>
              <a:rPr lang="nl-BE" sz="1200">
                <a:solidFill>
                  <a:srgbClr val="FFFFFF"/>
                </a:solidFill>
                <a:latin typeface="Calibri" pitchFamily="34" charset="0"/>
              </a:rPr>
              <a:t>Suppl 2008;10:H55-78.</a:t>
            </a: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1830388" y="1379538"/>
            <a:ext cx="5781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Prevention, Symptoms + V-Rate</a:t>
            </a:r>
          </a:p>
        </p:txBody>
      </p:sp>
      <p:sp>
        <p:nvSpPr>
          <p:cNvPr id="15" name="Ovaal 14"/>
          <p:cNvSpPr/>
          <p:nvPr/>
        </p:nvSpPr>
        <p:spPr>
          <a:xfrm>
            <a:off x="465667" y="1176866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1.</a:t>
            </a:r>
          </a:p>
        </p:txBody>
      </p:sp>
      <p:sp>
        <p:nvSpPr>
          <p:cNvPr id="16" name="Ovaal 15"/>
          <p:cNvSpPr/>
          <p:nvPr/>
        </p:nvSpPr>
        <p:spPr>
          <a:xfrm>
            <a:off x="465667" y="2912533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2.</a:t>
            </a:r>
          </a:p>
        </p:txBody>
      </p:sp>
      <p:sp>
        <p:nvSpPr>
          <p:cNvPr id="30731" name="Tekstvak 17"/>
          <p:cNvSpPr txBox="1">
            <a:spLocks noChangeArrowheads="1"/>
          </p:cNvSpPr>
          <p:nvPr/>
        </p:nvSpPr>
        <p:spPr bwMode="auto">
          <a:xfrm>
            <a:off x="1830388" y="2913063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>
                <a:solidFill>
                  <a:srgbClr val="FFBC27"/>
                </a:solidFill>
                <a:latin typeface="Calibri" pitchFamily="34" charset="0"/>
              </a:rPr>
              <a:t>Rhythm</a:t>
            </a:r>
          </a:p>
        </p:txBody>
      </p:sp>
      <p:sp>
        <p:nvSpPr>
          <p:cNvPr id="19" name="Ovaal 18"/>
          <p:cNvSpPr/>
          <p:nvPr/>
        </p:nvSpPr>
        <p:spPr>
          <a:xfrm>
            <a:off x="465667" y="4715933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3.</a:t>
            </a:r>
          </a:p>
        </p:txBody>
      </p:sp>
      <p:sp>
        <p:nvSpPr>
          <p:cNvPr id="30735" name="Tekstvak 19"/>
          <p:cNvSpPr txBox="1">
            <a:spLocks noChangeArrowheads="1"/>
          </p:cNvSpPr>
          <p:nvPr/>
        </p:nvSpPr>
        <p:spPr bwMode="auto">
          <a:xfrm>
            <a:off x="1830388" y="4716463"/>
            <a:ext cx="5976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>
                <a:solidFill>
                  <a:srgbClr val="05FF1C"/>
                </a:solidFill>
                <a:latin typeface="Calibri" pitchFamily="34" charset="0"/>
              </a:rPr>
              <a:t>Improving CV Outcome</a:t>
            </a:r>
          </a:p>
        </p:txBody>
      </p:sp>
      <p:sp>
        <p:nvSpPr>
          <p:cNvPr id="21" name="Pijl omlaag 20"/>
          <p:cNvSpPr>
            <a:spLocks noChangeArrowheads="1"/>
          </p:cNvSpPr>
          <p:nvPr/>
        </p:nvSpPr>
        <p:spPr bwMode="auto">
          <a:xfrm>
            <a:off x="2862263" y="2176463"/>
            <a:ext cx="279400" cy="736600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Pijl omlaag 21"/>
          <p:cNvSpPr>
            <a:spLocks noChangeArrowheads="1"/>
          </p:cNvSpPr>
          <p:nvPr/>
        </p:nvSpPr>
        <p:spPr bwMode="auto">
          <a:xfrm>
            <a:off x="2862263" y="3911600"/>
            <a:ext cx="279400" cy="736600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U-vormige pijl 23"/>
          <p:cNvSpPr>
            <a:spLocks noChangeArrowheads="1"/>
          </p:cNvSpPr>
          <p:nvPr/>
        </p:nvSpPr>
        <p:spPr bwMode="auto">
          <a:xfrm rot="5400000">
            <a:off x="6390481" y="3112294"/>
            <a:ext cx="3724275" cy="922338"/>
          </a:xfrm>
          <a:custGeom>
            <a:avLst/>
            <a:gdLst>
              <a:gd name="T0" fmla="*/ 3263557 w 3724874"/>
              <a:gd name="T1" fmla="*/ 691976 h 922635"/>
              <a:gd name="T2" fmla="*/ 3494215 w 3724874"/>
              <a:gd name="T3" fmla="*/ 922635 h 922635"/>
              <a:gd name="T4" fmla="*/ 3724874 w 3724874"/>
              <a:gd name="T5" fmla="*/ 691976 h 922635"/>
              <a:gd name="T6" fmla="*/ 1785450 w 3724874"/>
              <a:gd name="T7" fmla="*/ 0 h 922635"/>
              <a:gd name="T8" fmla="*/ 76685 w 3724874"/>
              <a:gd name="T9" fmla="*/ 922635 h 922635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3724874"/>
              <a:gd name="T16" fmla="*/ 0 h 922635"/>
              <a:gd name="T17" fmla="*/ 3724874 w 3724874"/>
              <a:gd name="T18" fmla="*/ 922635 h 922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4874" h="922635">
                <a:moveTo>
                  <a:pt x="0" y="922635"/>
                </a:moveTo>
                <a:lnTo>
                  <a:pt x="0" y="403653"/>
                </a:lnTo>
                <a:cubicBezTo>
                  <a:pt x="0" y="180721"/>
                  <a:pt x="180721" y="0"/>
                  <a:pt x="403652" y="0"/>
                </a:cubicBezTo>
                <a:lnTo>
                  <a:pt x="3167247" y="0"/>
                </a:lnTo>
                <a:lnTo>
                  <a:pt x="3167246" y="0"/>
                </a:lnTo>
                <a:cubicBezTo>
                  <a:pt x="3390178" y="0"/>
                  <a:pt x="3570900" y="180721"/>
                  <a:pt x="3570900" y="403653"/>
                </a:cubicBezTo>
                <a:lnTo>
                  <a:pt x="3570900" y="691976"/>
                </a:lnTo>
                <a:lnTo>
                  <a:pt x="3724874" y="691976"/>
                </a:lnTo>
                <a:lnTo>
                  <a:pt x="3494215" y="922635"/>
                </a:lnTo>
                <a:lnTo>
                  <a:pt x="3263557" y="691976"/>
                </a:lnTo>
                <a:lnTo>
                  <a:pt x="3417530" y="691976"/>
                </a:lnTo>
                <a:lnTo>
                  <a:pt x="3417530" y="403653"/>
                </a:lnTo>
                <a:cubicBezTo>
                  <a:pt x="3417530" y="265425"/>
                  <a:pt x="3305474" y="153370"/>
                  <a:pt x="3167247" y="153370"/>
                </a:cubicBezTo>
                <a:lnTo>
                  <a:pt x="403653" y="153370"/>
                </a:lnTo>
                <a:lnTo>
                  <a:pt x="403652" y="153370"/>
                </a:lnTo>
                <a:cubicBezTo>
                  <a:pt x="265425" y="153370"/>
                  <a:pt x="153370" y="265425"/>
                  <a:pt x="153370" y="403652"/>
                </a:cubicBezTo>
                <a:lnTo>
                  <a:pt x="153370" y="922635"/>
                </a:lnTo>
                <a:close/>
              </a:path>
            </a:pathLst>
          </a:cu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</a:endParaRPr>
          </a:p>
        </p:txBody>
      </p:sp>
      <p:sp>
        <p:nvSpPr>
          <p:cNvPr id="14" name="Ovaal 13"/>
          <p:cNvSpPr>
            <a:spLocks noChangeArrowheads="1"/>
          </p:cNvSpPr>
          <p:nvPr/>
        </p:nvSpPr>
        <p:spPr bwMode="auto">
          <a:xfrm>
            <a:off x="1754188" y="695325"/>
            <a:ext cx="5857875" cy="21494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88925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smtClean="0">
                <a:solidFill>
                  <a:srgbClr val="FFFF00"/>
                </a:solidFill>
              </a:rPr>
              <a:t>‘Rate-related’ complicaties (RACE II)</a:t>
            </a:r>
          </a:p>
        </p:txBody>
      </p:sp>
      <p:pic>
        <p:nvPicPr>
          <p:cNvPr id="32771" name="Tijdelijke aanduiding voor inhoud 4" descr="Naamloo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5864" r="-35864"/>
          <a:stretch>
            <a:fillRect/>
          </a:stretch>
        </p:blipFill>
        <p:spPr>
          <a:xfrm>
            <a:off x="-1930400" y="638175"/>
            <a:ext cx="10617200" cy="5838825"/>
          </a:xfrm>
        </p:spPr>
      </p:pic>
      <p:sp>
        <p:nvSpPr>
          <p:cNvPr id="32772" name="Tekstvak 5"/>
          <p:cNvSpPr txBox="1">
            <a:spLocks noChangeArrowheads="1"/>
          </p:cNvSpPr>
          <p:nvPr/>
        </p:nvSpPr>
        <p:spPr bwMode="auto">
          <a:xfrm>
            <a:off x="4611688" y="2686050"/>
            <a:ext cx="115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alibri" pitchFamily="34" charset="0"/>
              </a:rPr>
              <a:t>&lt; 110/min</a:t>
            </a:r>
          </a:p>
        </p:txBody>
      </p:sp>
      <p:sp>
        <p:nvSpPr>
          <p:cNvPr id="32773" name="Tekstvak 6"/>
          <p:cNvSpPr txBox="1">
            <a:spLocks noChangeArrowheads="1"/>
          </p:cNvSpPr>
          <p:nvPr/>
        </p:nvSpPr>
        <p:spPr bwMode="auto">
          <a:xfrm>
            <a:off x="3124200" y="1546225"/>
            <a:ext cx="103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alibri" pitchFamily="34" charset="0"/>
              </a:rPr>
              <a:t>&lt; 80/min</a:t>
            </a:r>
          </a:p>
        </p:txBody>
      </p:sp>
      <p:sp>
        <p:nvSpPr>
          <p:cNvPr id="32774" name="Tekstvak 8"/>
          <p:cNvSpPr txBox="1">
            <a:spLocks noChangeArrowheads="1"/>
          </p:cNvSpPr>
          <p:nvPr/>
        </p:nvSpPr>
        <p:spPr bwMode="auto">
          <a:xfrm>
            <a:off x="6535738" y="1254125"/>
            <a:ext cx="25066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i="1">
                <a:solidFill>
                  <a:srgbClr val="FFFFFF"/>
                </a:solidFill>
                <a:latin typeface="Calibri" pitchFamily="34" charset="0"/>
              </a:rPr>
              <a:t>Primary Outcome:</a:t>
            </a:r>
          </a:p>
          <a:p>
            <a:r>
              <a:rPr lang="nl-NL" sz="2000">
                <a:solidFill>
                  <a:srgbClr val="FFFFFF"/>
                </a:solidFill>
                <a:latin typeface="Calibri" pitchFamily="34" charset="0"/>
              </a:rPr>
              <a:t>Composite endpoint:</a:t>
            </a:r>
          </a:p>
          <a:p>
            <a:endParaRPr lang="nl-NL" sz="2000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nl-NL" sz="2000">
                <a:solidFill>
                  <a:srgbClr val="FFFFFF"/>
                </a:solidFill>
                <a:latin typeface="Calibri" pitchFamily="34" charset="0"/>
              </a:rPr>
              <a:t>CV death, Hosp heart failure, Stroke, Embolism, Bleeding, Arrhythmic event</a:t>
            </a:r>
          </a:p>
        </p:txBody>
      </p:sp>
      <p:sp>
        <p:nvSpPr>
          <p:cNvPr id="32775" name="Tekstvak 9"/>
          <p:cNvSpPr txBox="1">
            <a:spLocks noChangeArrowheads="1"/>
          </p:cNvSpPr>
          <p:nvPr/>
        </p:nvSpPr>
        <p:spPr bwMode="auto">
          <a:xfrm>
            <a:off x="152400" y="6477000"/>
            <a:ext cx="465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Van Gelder IC et al. NEJM 2010; 362: 1363-1373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90550" y="-109538"/>
            <a:ext cx="8064500" cy="930276"/>
          </a:xfrm>
        </p:spPr>
        <p:txBody>
          <a:bodyPr/>
          <a:lstStyle/>
          <a:p>
            <a:r>
              <a:rPr lang="nl-BE" sz="4800" smtClean="0">
                <a:solidFill>
                  <a:srgbClr val="FFFF00"/>
                </a:solidFill>
              </a:rPr>
              <a:t>Appropriate AF management?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0" y="6581775"/>
            <a:ext cx="3608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200">
                <a:solidFill>
                  <a:srgbClr val="FFFFFF"/>
                </a:solidFill>
                <a:latin typeface="Calibri" pitchFamily="34" charset="0"/>
              </a:rPr>
              <a:t>Camm AJ, Reiffel JA. </a:t>
            </a:r>
            <a:r>
              <a:rPr lang="nl-BE" sz="1200" i="1">
                <a:solidFill>
                  <a:srgbClr val="FFFFFF"/>
                </a:solidFill>
                <a:latin typeface="Calibri" pitchFamily="34" charset="0"/>
              </a:rPr>
              <a:t>Eur Heart J </a:t>
            </a:r>
            <a:r>
              <a:rPr lang="nl-BE" sz="1200">
                <a:solidFill>
                  <a:srgbClr val="FFFFFF"/>
                </a:solidFill>
                <a:latin typeface="Calibri" pitchFamily="34" charset="0"/>
              </a:rPr>
              <a:t>Suppl 2008;10:H55-78.</a:t>
            </a:r>
          </a:p>
        </p:txBody>
      </p:sp>
      <p:sp>
        <p:nvSpPr>
          <p:cNvPr id="15" name="Ovaal 14"/>
          <p:cNvSpPr/>
          <p:nvPr/>
        </p:nvSpPr>
        <p:spPr>
          <a:xfrm>
            <a:off x="465667" y="1176866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1.</a:t>
            </a:r>
          </a:p>
        </p:txBody>
      </p:sp>
      <p:sp>
        <p:nvSpPr>
          <p:cNvPr id="16" name="Ovaal 15"/>
          <p:cNvSpPr/>
          <p:nvPr/>
        </p:nvSpPr>
        <p:spPr>
          <a:xfrm>
            <a:off x="465667" y="2912533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2.</a:t>
            </a:r>
          </a:p>
        </p:txBody>
      </p:sp>
      <p:sp>
        <p:nvSpPr>
          <p:cNvPr id="33802" name="Tekstvak 17"/>
          <p:cNvSpPr txBox="1">
            <a:spLocks noChangeArrowheads="1"/>
          </p:cNvSpPr>
          <p:nvPr/>
        </p:nvSpPr>
        <p:spPr bwMode="auto">
          <a:xfrm>
            <a:off x="1830388" y="2913063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>
                <a:solidFill>
                  <a:srgbClr val="FFBC27"/>
                </a:solidFill>
                <a:latin typeface="Calibri" pitchFamily="34" charset="0"/>
              </a:rPr>
              <a:t>Rhythm</a:t>
            </a:r>
          </a:p>
        </p:txBody>
      </p:sp>
      <p:sp>
        <p:nvSpPr>
          <p:cNvPr id="19" name="Ovaal 18"/>
          <p:cNvSpPr/>
          <p:nvPr/>
        </p:nvSpPr>
        <p:spPr>
          <a:xfrm>
            <a:off x="465667" y="4715933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3.</a:t>
            </a:r>
          </a:p>
        </p:txBody>
      </p:sp>
      <p:sp>
        <p:nvSpPr>
          <p:cNvPr id="33806" name="Tekstvak 19"/>
          <p:cNvSpPr txBox="1">
            <a:spLocks noChangeArrowheads="1"/>
          </p:cNvSpPr>
          <p:nvPr/>
        </p:nvSpPr>
        <p:spPr bwMode="auto">
          <a:xfrm>
            <a:off x="1830388" y="4716463"/>
            <a:ext cx="5976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>
                <a:solidFill>
                  <a:srgbClr val="05FF1C"/>
                </a:solidFill>
                <a:latin typeface="Calibri" pitchFamily="34" charset="0"/>
              </a:rPr>
              <a:t>Improving CV Outcome</a:t>
            </a:r>
          </a:p>
        </p:txBody>
      </p:sp>
      <p:sp>
        <p:nvSpPr>
          <p:cNvPr id="21" name="Pijl omlaag 20"/>
          <p:cNvSpPr>
            <a:spLocks noChangeArrowheads="1"/>
          </p:cNvSpPr>
          <p:nvPr/>
        </p:nvSpPr>
        <p:spPr bwMode="auto">
          <a:xfrm>
            <a:off x="2862263" y="2176463"/>
            <a:ext cx="279400" cy="736600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Pijl omlaag 21"/>
          <p:cNvSpPr>
            <a:spLocks noChangeArrowheads="1"/>
          </p:cNvSpPr>
          <p:nvPr/>
        </p:nvSpPr>
        <p:spPr bwMode="auto">
          <a:xfrm>
            <a:off x="2862263" y="3911600"/>
            <a:ext cx="279400" cy="736600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U-vormige pijl 23"/>
          <p:cNvSpPr>
            <a:spLocks noChangeArrowheads="1"/>
          </p:cNvSpPr>
          <p:nvPr/>
        </p:nvSpPr>
        <p:spPr bwMode="auto">
          <a:xfrm rot="5400000">
            <a:off x="6390481" y="3112294"/>
            <a:ext cx="3724275" cy="922338"/>
          </a:xfrm>
          <a:custGeom>
            <a:avLst/>
            <a:gdLst>
              <a:gd name="T0" fmla="*/ 3263557 w 3724874"/>
              <a:gd name="T1" fmla="*/ 691976 h 922635"/>
              <a:gd name="T2" fmla="*/ 3494215 w 3724874"/>
              <a:gd name="T3" fmla="*/ 922635 h 922635"/>
              <a:gd name="T4" fmla="*/ 3724874 w 3724874"/>
              <a:gd name="T5" fmla="*/ 691976 h 922635"/>
              <a:gd name="T6" fmla="*/ 1785450 w 3724874"/>
              <a:gd name="T7" fmla="*/ 0 h 922635"/>
              <a:gd name="T8" fmla="*/ 76685 w 3724874"/>
              <a:gd name="T9" fmla="*/ 922635 h 922635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3724874"/>
              <a:gd name="T16" fmla="*/ 0 h 922635"/>
              <a:gd name="T17" fmla="*/ 3724874 w 3724874"/>
              <a:gd name="T18" fmla="*/ 922635 h 922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4874" h="922635">
                <a:moveTo>
                  <a:pt x="0" y="922635"/>
                </a:moveTo>
                <a:lnTo>
                  <a:pt x="0" y="403653"/>
                </a:lnTo>
                <a:cubicBezTo>
                  <a:pt x="0" y="180721"/>
                  <a:pt x="180721" y="0"/>
                  <a:pt x="403652" y="0"/>
                </a:cubicBezTo>
                <a:lnTo>
                  <a:pt x="3167247" y="0"/>
                </a:lnTo>
                <a:lnTo>
                  <a:pt x="3167246" y="0"/>
                </a:lnTo>
                <a:cubicBezTo>
                  <a:pt x="3390178" y="0"/>
                  <a:pt x="3570900" y="180721"/>
                  <a:pt x="3570900" y="403653"/>
                </a:cubicBezTo>
                <a:lnTo>
                  <a:pt x="3570900" y="691976"/>
                </a:lnTo>
                <a:lnTo>
                  <a:pt x="3724874" y="691976"/>
                </a:lnTo>
                <a:lnTo>
                  <a:pt x="3494215" y="922635"/>
                </a:lnTo>
                <a:lnTo>
                  <a:pt x="3263557" y="691976"/>
                </a:lnTo>
                <a:lnTo>
                  <a:pt x="3417530" y="691976"/>
                </a:lnTo>
                <a:lnTo>
                  <a:pt x="3417530" y="403653"/>
                </a:lnTo>
                <a:cubicBezTo>
                  <a:pt x="3417530" y="265425"/>
                  <a:pt x="3305474" y="153370"/>
                  <a:pt x="3167247" y="153370"/>
                </a:cubicBezTo>
                <a:lnTo>
                  <a:pt x="403653" y="153370"/>
                </a:lnTo>
                <a:lnTo>
                  <a:pt x="403652" y="153370"/>
                </a:lnTo>
                <a:cubicBezTo>
                  <a:pt x="265425" y="153370"/>
                  <a:pt x="153370" y="265425"/>
                  <a:pt x="153370" y="403652"/>
                </a:cubicBezTo>
                <a:lnTo>
                  <a:pt x="153370" y="922635"/>
                </a:lnTo>
                <a:close/>
              </a:path>
            </a:pathLst>
          </a:cu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</a:endParaRPr>
          </a:p>
        </p:txBody>
      </p:sp>
      <p:sp>
        <p:nvSpPr>
          <p:cNvPr id="25" name="Ovaal 24"/>
          <p:cNvSpPr>
            <a:spLocks noChangeArrowheads="1"/>
          </p:cNvSpPr>
          <p:nvPr/>
        </p:nvSpPr>
        <p:spPr bwMode="auto">
          <a:xfrm>
            <a:off x="1712913" y="2311400"/>
            <a:ext cx="2444750" cy="2151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811" name="TextBox 11"/>
          <p:cNvSpPr txBox="1">
            <a:spLocks noChangeArrowheads="1"/>
          </p:cNvSpPr>
          <p:nvPr/>
        </p:nvSpPr>
        <p:spPr bwMode="auto">
          <a:xfrm>
            <a:off x="1830388" y="1379538"/>
            <a:ext cx="5781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Prevention, Symptoms + V-Rate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1063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3 ‘key-issues’ bij </a:t>
            </a:r>
            <a:r>
              <a:rPr lang="nl-NL" smtClean="0">
                <a:solidFill>
                  <a:srgbClr val="12FF0E"/>
                </a:solidFill>
              </a:rPr>
              <a:t>acuut</a:t>
            </a:r>
            <a:r>
              <a:rPr lang="nl-NL" smtClean="0">
                <a:solidFill>
                  <a:srgbClr val="FFFF00"/>
                </a:solidFill>
              </a:rPr>
              <a:t> AF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4525963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nl-NL" i="1" smtClean="0">
                <a:solidFill>
                  <a:srgbClr val="FFFFFF"/>
                </a:solidFill>
              </a:rPr>
              <a:t>Onderliggende oorzaak AF</a:t>
            </a:r>
          </a:p>
          <a:p>
            <a:pPr marL="914400" lvl="1" indent="-514350">
              <a:lnSpc>
                <a:spcPct val="90000"/>
              </a:lnSpc>
              <a:spcAft>
                <a:spcPts val="1200"/>
              </a:spcAft>
            </a:pPr>
            <a:r>
              <a:rPr lang="nl-NL" smtClean="0">
                <a:solidFill>
                  <a:srgbClr val="FFFFFF"/>
                </a:solidFill>
              </a:rPr>
              <a:t>Behandelbaar?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nl-NL" i="1" smtClean="0">
                <a:solidFill>
                  <a:srgbClr val="FFFFFF"/>
                </a:solidFill>
              </a:rPr>
              <a:t>‘Trombo-embolic Risk’</a:t>
            </a:r>
          </a:p>
          <a:p>
            <a:pPr marL="914400" lvl="1" indent="-514350">
              <a:lnSpc>
                <a:spcPct val="90000"/>
              </a:lnSpc>
              <a:spcAft>
                <a:spcPts val="1200"/>
              </a:spcAft>
            </a:pPr>
            <a:r>
              <a:rPr lang="nl-NL" smtClean="0">
                <a:solidFill>
                  <a:srgbClr val="FFFFFF"/>
                </a:solidFill>
              </a:rPr>
              <a:t>CHA</a:t>
            </a:r>
            <a:r>
              <a:rPr lang="nl-NL" baseline="-25000" smtClean="0">
                <a:solidFill>
                  <a:srgbClr val="FFFFFF"/>
                </a:solidFill>
              </a:rPr>
              <a:t>2</a:t>
            </a:r>
            <a:r>
              <a:rPr lang="nl-NL" smtClean="0">
                <a:solidFill>
                  <a:srgbClr val="FFFFFF"/>
                </a:solidFill>
              </a:rPr>
              <a:t>DS</a:t>
            </a:r>
            <a:r>
              <a:rPr lang="nl-NL" baseline="-25000" smtClean="0">
                <a:solidFill>
                  <a:srgbClr val="FFFFFF"/>
                </a:solidFill>
              </a:rPr>
              <a:t>2</a:t>
            </a:r>
            <a:r>
              <a:rPr lang="nl-NL" smtClean="0">
                <a:solidFill>
                  <a:srgbClr val="FFFFFF"/>
                </a:solidFill>
              </a:rPr>
              <a:t>-VASc, INR, TEE?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nl-NL" i="1" smtClean="0">
                <a:solidFill>
                  <a:srgbClr val="FFFFFF"/>
                </a:solidFill>
              </a:rPr>
              <a:t>Cardiale functie en hemodynamische status</a:t>
            </a:r>
          </a:p>
          <a:p>
            <a:pPr marL="914400" lvl="1" indent="-514350">
              <a:lnSpc>
                <a:spcPct val="90000"/>
              </a:lnSpc>
            </a:pPr>
            <a:r>
              <a:rPr lang="nl-NL" smtClean="0">
                <a:solidFill>
                  <a:srgbClr val="FFFFFF"/>
                </a:solidFill>
              </a:rPr>
              <a:t>Rate- or Rhythm control?</a:t>
            </a:r>
          </a:p>
          <a:p>
            <a:pPr marL="914400" lvl="1" indent="-514350">
              <a:lnSpc>
                <a:spcPct val="90000"/>
              </a:lnSpc>
            </a:pPr>
            <a:r>
              <a:rPr lang="nl-NL" smtClean="0">
                <a:solidFill>
                  <a:srgbClr val="FFFFFF"/>
                </a:solidFill>
              </a:rPr>
              <a:t>Risico’s van gekozen strategie</a:t>
            </a:r>
          </a:p>
          <a:p>
            <a:pPr marL="914400" lvl="1" indent="-514350">
              <a:lnSpc>
                <a:spcPct val="90000"/>
              </a:lnSpc>
            </a:pPr>
            <a:r>
              <a:rPr lang="nl-NL" smtClean="0">
                <a:solidFill>
                  <a:srgbClr val="FFFFFF"/>
                </a:solidFill>
              </a:rPr>
              <a:t>Recidief kans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434975" y="5800725"/>
            <a:ext cx="825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 u="sng">
                <a:solidFill>
                  <a:srgbClr val="FFFF00"/>
                </a:solidFill>
                <a:latin typeface="Calibri" pitchFamily="34" charset="0"/>
              </a:rPr>
              <a:t>Chemische</a:t>
            </a:r>
            <a:r>
              <a:rPr lang="nl-NL" sz="3600">
                <a:solidFill>
                  <a:srgbClr val="FFFF00"/>
                </a:solidFill>
                <a:latin typeface="Calibri" pitchFamily="34" charset="0"/>
              </a:rPr>
              <a:t> of </a:t>
            </a:r>
            <a:r>
              <a:rPr lang="nl-NL" sz="3600" u="sng">
                <a:solidFill>
                  <a:srgbClr val="FFFF00"/>
                </a:solidFill>
                <a:latin typeface="Calibri" pitchFamily="34" charset="0"/>
              </a:rPr>
              <a:t>Elektrische</a:t>
            </a:r>
            <a:r>
              <a:rPr lang="nl-NL" sz="3600">
                <a:solidFill>
                  <a:srgbClr val="FFFF00"/>
                </a:solidFill>
                <a:latin typeface="Calibri" pitchFamily="34" charset="0"/>
              </a:rPr>
              <a:t> conversie naar SR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Tijdelijke aanduiding voor inhoud 4" descr="dc1.jpg"/>
          <p:cNvPicPr>
            <a:picLocks noGrp="1" noChangeAspect="1"/>
          </p:cNvPicPr>
          <p:nvPr>
            <p:ph idx="1"/>
          </p:nvPr>
        </p:nvPicPr>
        <p:blipFill>
          <a:blip r:embed="rId3"/>
          <a:srcRect t="-3154" b="-3154"/>
          <a:stretch>
            <a:fillRect/>
          </a:stretch>
        </p:blipFill>
        <p:spPr>
          <a:xfrm>
            <a:off x="457200" y="1492250"/>
            <a:ext cx="8229600" cy="4525963"/>
          </a:xfrm>
        </p:spPr>
      </p:pic>
      <p:cxnSp>
        <p:nvCxnSpPr>
          <p:cNvPr id="6" name="Rechte verbindingslijn 5"/>
          <p:cNvCxnSpPr>
            <a:cxnSpLocks noChangeShapeType="1"/>
          </p:cNvCxnSpPr>
          <p:nvPr/>
        </p:nvCxnSpPr>
        <p:spPr bwMode="auto">
          <a:xfrm>
            <a:off x="2024063" y="2481263"/>
            <a:ext cx="2022475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Rechte verbindingslijn 6"/>
          <p:cNvCxnSpPr>
            <a:cxnSpLocks noChangeShapeType="1"/>
          </p:cNvCxnSpPr>
          <p:nvPr/>
        </p:nvCxnSpPr>
        <p:spPr bwMode="auto">
          <a:xfrm>
            <a:off x="4165600" y="5351463"/>
            <a:ext cx="42418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893" name="Tekstvak 8"/>
          <p:cNvSpPr txBox="1">
            <a:spLocks noChangeArrowheads="1"/>
          </p:cNvSpPr>
          <p:nvPr/>
        </p:nvSpPr>
        <p:spPr bwMode="auto">
          <a:xfrm>
            <a:off x="314325" y="6018213"/>
            <a:ext cx="829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>
                <a:solidFill>
                  <a:srgbClr val="FFFFFF"/>
                </a:solidFill>
                <a:latin typeface="Calibri" pitchFamily="34" charset="0"/>
              </a:rPr>
              <a:t>Succes: ‘slechts 2 P-toppen lang’ = Cardiac RESET</a:t>
            </a:r>
          </a:p>
        </p:txBody>
      </p:sp>
      <p:sp>
        <p:nvSpPr>
          <p:cNvPr id="37894" name="Tekstvak 9"/>
          <p:cNvSpPr txBox="1">
            <a:spLocks noChangeArrowheads="1"/>
          </p:cNvSpPr>
          <p:nvPr/>
        </p:nvSpPr>
        <p:spPr bwMode="auto">
          <a:xfrm>
            <a:off x="119063" y="1184275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 i="1">
                <a:solidFill>
                  <a:srgbClr val="FF6600"/>
                </a:solidFill>
                <a:latin typeface="Calibri" pitchFamily="34" charset="0"/>
              </a:rPr>
              <a:t>ESC guidelines 2010</a:t>
            </a:r>
          </a:p>
        </p:txBody>
      </p:sp>
      <p:sp>
        <p:nvSpPr>
          <p:cNvPr id="31751" name="Titel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658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rgbClr val="FFFF00"/>
                </a:solidFill>
                <a:ea typeface="+mj-ea"/>
              </a:rPr>
              <a:t>Acute conversie: farmacologisch of elektrisch?</a:t>
            </a:r>
          </a:p>
        </p:txBody>
      </p:sp>
      <p:cxnSp>
        <p:nvCxnSpPr>
          <p:cNvPr id="8" name="Rechte verbindingslijn 7"/>
          <p:cNvCxnSpPr>
            <a:cxnSpLocks noChangeShapeType="1"/>
          </p:cNvCxnSpPr>
          <p:nvPr/>
        </p:nvCxnSpPr>
        <p:spPr bwMode="auto">
          <a:xfrm>
            <a:off x="1012825" y="5003800"/>
            <a:ext cx="1138238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-369888"/>
            <a:ext cx="8229600" cy="1143001"/>
          </a:xfrm>
        </p:spPr>
        <p:txBody>
          <a:bodyPr/>
          <a:lstStyle/>
          <a:p>
            <a:r>
              <a:rPr lang="nl-NL" sz="3600" smtClean="0">
                <a:solidFill>
                  <a:srgbClr val="FFFF00"/>
                </a:solidFill>
              </a:rPr>
              <a:t>ESC Guidelines 2010</a:t>
            </a:r>
          </a:p>
        </p:txBody>
      </p:sp>
      <p:pic>
        <p:nvPicPr>
          <p:cNvPr id="16387" name="Tijdelijke aanduiding voor inhoud 3" descr="Naamloo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3791" r="-33791"/>
          <a:stretch>
            <a:fillRect/>
          </a:stretch>
        </p:blipFill>
        <p:spPr>
          <a:xfrm>
            <a:off x="-1149350" y="474663"/>
            <a:ext cx="11607800" cy="638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8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rgbClr val="FFFF00"/>
                </a:solidFill>
                <a:ea typeface="+mj-ea"/>
              </a:rPr>
              <a:t>Conversion technique</a:t>
            </a:r>
          </a:p>
        </p:txBody>
      </p:sp>
      <p:pic>
        <p:nvPicPr>
          <p:cNvPr id="38915" name="Tijdelijke aanduiding voor inhoud 4" descr="fig 6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2064" r="-12064"/>
          <a:stretch>
            <a:fillRect/>
          </a:stretch>
        </p:blipFill>
        <p:spPr>
          <a:xfrm>
            <a:off x="-642938" y="933450"/>
            <a:ext cx="10387013" cy="5713413"/>
          </a:xfrm>
        </p:spPr>
      </p:pic>
      <p:sp>
        <p:nvSpPr>
          <p:cNvPr id="38916" name="Tekstvak 4"/>
          <p:cNvSpPr txBox="1">
            <a:spLocks noChangeArrowheads="1"/>
          </p:cNvSpPr>
          <p:nvPr/>
        </p:nvSpPr>
        <p:spPr bwMode="auto">
          <a:xfrm>
            <a:off x="119063" y="134938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 i="1">
                <a:solidFill>
                  <a:srgbClr val="FF6600"/>
                </a:solidFill>
                <a:latin typeface="Calibri" pitchFamily="34" charset="0"/>
              </a:rPr>
              <a:t>ESC guidelines 2010</a:t>
            </a:r>
          </a:p>
        </p:txBody>
      </p:sp>
      <p:sp>
        <p:nvSpPr>
          <p:cNvPr id="6" name="Ovaal 5"/>
          <p:cNvSpPr/>
          <p:nvPr/>
        </p:nvSpPr>
        <p:spPr>
          <a:xfrm>
            <a:off x="4564063" y="3048000"/>
            <a:ext cx="2987675" cy="1270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Gekromde pijl links 7"/>
          <p:cNvSpPr>
            <a:spLocks noChangeArrowheads="1"/>
          </p:cNvSpPr>
          <p:nvPr/>
        </p:nvSpPr>
        <p:spPr bwMode="auto">
          <a:xfrm rot="6029729">
            <a:off x="3577431" y="3596482"/>
            <a:ext cx="708025" cy="1443038"/>
          </a:xfrm>
          <a:prstGeom prst="curvedLeftArrow">
            <a:avLst>
              <a:gd name="adj1" fmla="val 15456"/>
              <a:gd name="adj2" fmla="val 49651"/>
              <a:gd name="adj3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157538" y="4505325"/>
            <a:ext cx="62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>
                <a:solidFill>
                  <a:srgbClr val="000000"/>
                </a:solidFill>
                <a:latin typeface="Calibri" pitchFamily="34" charset="0"/>
              </a:rPr>
              <a:t>NL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263775" y="4025900"/>
            <a:ext cx="119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>
                <a:latin typeface="Calibri" pitchFamily="34" charset="0"/>
              </a:rPr>
              <a:t>&gt; 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246063" y="0"/>
            <a:ext cx="8763000" cy="606425"/>
          </a:xfrm>
        </p:spPr>
        <p:txBody>
          <a:bodyPr/>
          <a:lstStyle/>
          <a:p>
            <a:r>
              <a:rPr lang="nl-NL" sz="3200" smtClean="0">
                <a:solidFill>
                  <a:srgbClr val="FFFF00"/>
                </a:solidFill>
              </a:rPr>
              <a:t>Toch Chemische Conversie? Welk antiaritmicum?</a:t>
            </a:r>
            <a:endParaRPr lang="nl-NL" sz="3200" smtClean="0"/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44538"/>
            <a:ext cx="8229600" cy="3175000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mtClean="0">
                <a:solidFill>
                  <a:schemeClr val="bg1"/>
                </a:solidFill>
              </a:rPr>
              <a:t>Flecaïnide: AF &lt; 24 h; 67-92% SR in 6H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nl-NL" smtClean="0">
                <a:solidFill>
                  <a:schemeClr val="bg1"/>
                </a:solidFill>
              </a:rPr>
              <a:t>Propafenon: AF &lt; 24 h; 41-91% SR in 6H</a:t>
            </a:r>
          </a:p>
          <a:p>
            <a:pPr>
              <a:lnSpc>
                <a:spcPct val="90000"/>
              </a:lnSpc>
              <a:spcAft>
                <a:spcPts val="1800"/>
              </a:spcAft>
              <a:buFont typeface="Arial" pitchFamily="34" charset="0"/>
              <a:buNone/>
            </a:pPr>
            <a:endParaRPr lang="nl-NL" i="1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Font typeface="Arial" pitchFamily="34" charset="0"/>
              <a:buNone/>
            </a:pPr>
            <a:r>
              <a:rPr lang="nl-NL" i="1" smtClean="0">
                <a:solidFill>
                  <a:srgbClr val="FFFFFF"/>
                </a:solidFill>
              </a:rPr>
              <a:t>Beiden </a:t>
            </a:r>
            <a:r>
              <a:rPr lang="nl-NL" i="1" u="sng" smtClean="0">
                <a:solidFill>
                  <a:srgbClr val="FFFFFF"/>
                </a:solidFill>
              </a:rPr>
              <a:t>NIET</a:t>
            </a:r>
            <a:r>
              <a:rPr lang="nl-NL" i="1" smtClean="0">
                <a:solidFill>
                  <a:srgbClr val="FFFFFF"/>
                </a:solidFill>
              </a:rPr>
              <a:t> bij verminderde LV / ischemie /structurele hartziekten / geleidingsstoornis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6425"/>
          </a:xfrm>
        </p:spPr>
        <p:txBody>
          <a:bodyPr>
            <a:normAutofit fontScale="90000"/>
          </a:bodyPr>
          <a:lstStyle/>
          <a:p>
            <a:r>
              <a:rPr lang="nl-NL" sz="4000" smtClean="0">
                <a:solidFill>
                  <a:srgbClr val="FFFF00"/>
                </a:solidFill>
              </a:rPr>
              <a:t>Welk antiaritmicum?</a:t>
            </a:r>
            <a:endParaRPr lang="nl-NL" sz="4000" smtClean="0"/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563938"/>
            <a:ext cx="8229600" cy="3141662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smtClean="0">
                <a:solidFill>
                  <a:srgbClr val="12FF0E"/>
                </a:solidFill>
              </a:rPr>
              <a:t>Amiodarone: AF &lt; 48 h; 80-90% SR in</a:t>
            </a:r>
            <a:r>
              <a:rPr lang="nl-NL" smtClean="0"/>
              <a:t> </a:t>
            </a:r>
            <a:r>
              <a:rPr lang="nl-NL" sz="4000" b="1" smtClean="0">
                <a:solidFill>
                  <a:srgbClr val="FF0000"/>
                </a:solidFill>
              </a:rPr>
              <a:t>24H</a:t>
            </a:r>
            <a:endParaRPr lang="nl-NL" b="1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smtClean="0">
                <a:solidFill>
                  <a:srgbClr val="FF6600"/>
                </a:solidFill>
              </a:rPr>
              <a:t>Ibutilide: AF &lt; 48 h; 50% SR, veel NSVT’s door QT prolongatie (10%), langdurige nabewaking</a:t>
            </a:r>
          </a:p>
          <a:p>
            <a:pPr>
              <a:spcAft>
                <a:spcPts val="600"/>
              </a:spcAft>
            </a:pPr>
            <a:r>
              <a:rPr lang="nl-NL" smtClean="0">
                <a:solidFill>
                  <a:srgbClr val="FFFFFF"/>
                </a:solidFill>
              </a:rPr>
              <a:t>Vernakalant: AF &lt; 48 h; 52% SR in </a:t>
            </a:r>
            <a:r>
              <a:rPr lang="nl-NL" u="sng" smtClean="0">
                <a:solidFill>
                  <a:srgbClr val="FFFFFF"/>
                </a:solidFill>
              </a:rPr>
              <a:t>90 minuten</a:t>
            </a:r>
            <a:r>
              <a:rPr lang="nl-NL" smtClean="0">
                <a:solidFill>
                  <a:srgbClr val="FFFFFF"/>
                </a:solidFill>
              </a:rPr>
              <a:t>; Geen proaritmische bijwerkingen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52463" y="719138"/>
            <a:ext cx="8169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 indent="271463">
              <a:buFont typeface="Arial" pitchFamily="34" charset="0"/>
              <a:buChar char="•"/>
            </a:pPr>
            <a:r>
              <a:rPr lang="nl-NL" sz="3200">
                <a:solidFill>
                  <a:srgbClr val="6F6F6F"/>
                </a:solidFill>
                <a:latin typeface="Calibri" pitchFamily="34" charset="0"/>
              </a:rPr>
              <a:t>Flecaïnide: AF &lt; 24 h; 67-92% SR in 6H</a:t>
            </a:r>
          </a:p>
          <a:p>
            <a:pPr indent="271463">
              <a:buFont typeface="Arial" pitchFamily="34" charset="0"/>
              <a:buChar char="•"/>
            </a:pPr>
            <a:r>
              <a:rPr lang="nl-NL" sz="3200">
                <a:solidFill>
                  <a:srgbClr val="6F6F6F"/>
                </a:solidFill>
                <a:latin typeface="Calibri" pitchFamily="34" charset="0"/>
              </a:rPr>
              <a:t>Propafenon: AF &lt; 24 h; 41-91% SR in 6H</a:t>
            </a:r>
          </a:p>
          <a:p>
            <a:pPr indent="271463">
              <a:buFont typeface="Arial" pitchFamily="34" charset="0"/>
              <a:buChar char="•"/>
            </a:pPr>
            <a:endParaRPr lang="nl-NL" sz="3200">
              <a:solidFill>
                <a:srgbClr val="6F6F6F"/>
              </a:solidFill>
              <a:latin typeface="Calibri" pitchFamily="34" charset="0"/>
            </a:endParaRPr>
          </a:p>
          <a:p>
            <a:pPr indent="271463"/>
            <a:r>
              <a:rPr lang="nl-NL" sz="3200" i="1">
                <a:solidFill>
                  <a:srgbClr val="6F6F6F"/>
                </a:solidFill>
                <a:latin typeface="Calibri" pitchFamily="34" charset="0"/>
              </a:rPr>
              <a:t>Beiden </a:t>
            </a:r>
            <a:r>
              <a:rPr lang="nl-NL" sz="3200" i="1" u="sng">
                <a:solidFill>
                  <a:srgbClr val="6F6F6F"/>
                </a:solidFill>
                <a:latin typeface="Calibri" pitchFamily="34" charset="0"/>
              </a:rPr>
              <a:t>NIET</a:t>
            </a:r>
            <a:r>
              <a:rPr lang="nl-NL" sz="3200" i="1">
                <a:solidFill>
                  <a:srgbClr val="6F6F6F"/>
                </a:solidFill>
                <a:latin typeface="Calibri" pitchFamily="34" charset="0"/>
              </a:rPr>
              <a:t> bij verminderde LV / ischemie /structurele hartziekten / geleidingsstoornis</a:t>
            </a:r>
          </a:p>
          <a:p>
            <a:pPr indent="271463"/>
            <a:endParaRPr lang="nl-N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1"/>
          <p:cNvSpPr>
            <a:spLocks noGrp="1" noChangeArrowheads="1"/>
          </p:cNvSpPr>
          <p:nvPr>
            <p:ph type="title"/>
          </p:nvPr>
        </p:nvSpPr>
        <p:spPr>
          <a:xfrm>
            <a:off x="457200" y="-84138"/>
            <a:ext cx="8229600" cy="1143001"/>
          </a:xfrm>
        </p:spPr>
        <p:txBody>
          <a:bodyPr/>
          <a:lstStyle/>
          <a:p>
            <a:r>
              <a:rPr lang="en-US" sz="3000" smtClean="0">
                <a:solidFill>
                  <a:srgbClr val="FFFF00"/>
                </a:solidFill>
              </a:rPr>
              <a:t>Action Potential in the Atria and the Ventricles:</a:t>
            </a:r>
            <a:br>
              <a:rPr lang="en-US" sz="3000" smtClean="0">
                <a:solidFill>
                  <a:srgbClr val="FFFF00"/>
                </a:solidFill>
              </a:rPr>
            </a:br>
            <a:r>
              <a:rPr lang="en-US" sz="3000" smtClean="0">
                <a:solidFill>
                  <a:srgbClr val="FFFF00"/>
                </a:solidFill>
              </a:rPr>
              <a:t>Some K</a:t>
            </a:r>
            <a:r>
              <a:rPr lang="en-US" sz="3000" baseline="30000" smtClean="0">
                <a:solidFill>
                  <a:srgbClr val="FFFF00"/>
                </a:solidFill>
              </a:rPr>
              <a:t>+</a:t>
            </a:r>
            <a:r>
              <a:rPr lang="en-US" sz="3000" smtClean="0">
                <a:solidFill>
                  <a:srgbClr val="FFFF00"/>
                </a:solidFill>
              </a:rPr>
              <a:t> Ion Currents Are Present Only in the Atria</a:t>
            </a:r>
            <a:r>
              <a:rPr lang="en-US" sz="3000" baseline="30000" smtClean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3011" name="Text Box 39"/>
          <p:cNvSpPr txBox="1">
            <a:spLocks noChangeArrowheads="1"/>
          </p:cNvSpPr>
          <p:nvPr/>
        </p:nvSpPr>
        <p:spPr bwMode="auto">
          <a:xfrm>
            <a:off x="2397125" y="3176588"/>
            <a:ext cx="5095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600" baseline="-25000">
                <a:solidFill>
                  <a:srgbClr val="FFFFFF"/>
                </a:solidFill>
                <a:latin typeface="Calibri" pitchFamily="34" charset="0"/>
              </a:rPr>
              <a:t>K-Ach</a:t>
            </a:r>
            <a:endParaRPr lang="en-US" sz="1400" baseline="-25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012" name="Text Box 40"/>
          <p:cNvSpPr txBox="1">
            <a:spLocks noChangeArrowheads="1"/>
          </p:cNvSpPr>
          <p:nvPr/>
        </p:nvSpPr>
        <p:spPr bwMode="auto">
          <a:xfrm>
            <a:off x="1570038" y="1187450"/>
            <a:ext cx="99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Atrial AP</a:t>
            </a:r>
          </a:p>
        </p:txBody>
      </p:sp>
      <p:sp>
        <p:nvSpPr>
          <p:cNvPr id="43013" name="Freeform 41"/>
          <p:cNvSpPr>
            <a:spLocks/>
          </p:cNvSpPr>
          <p:nvPr/>
        </p:nvSpPr>
        <p:spPr bwMode="auto">
          <a:xfrm>
            <a:off x="860425" y="1150938"/>
            <a:ext cx="2390775" cy="1963737"/>
          </a:xfrm>
          <a:custGeom>
            <a:avLst/>
            <a:gdLst>
              <a:gd name="T0" fmla="*/ 2147483647 w 1196"/>
              <a:gd name="T1" fmla="*/ 2147483647 h 1200"/>
              <a:gd name="T2" fmla="*/ 2147483647 w 1196"/>
              <a:gd name="T3" fmla="*/ 2147483647 h 1200"/>
              <a:gd name="T4" fmla="*/ 2147483647 w 1196"/>
              <a:gd name="T5" fmla="*/ 2147483647 h 1200"/>
              <a:gd name="T6" fmla="*/ 2147483647 w 1196"/>
              <a:gd name="T7" fmla="*/ 2147483647 h 1200"/>
              <a:gd name="T8" fmla="*/ 2147483647 w 1196"/>
              <a:gd name="T9" fmla="*/ 2147483647 h 1200"/>
              <a:gd name="T10" fmla="*/ 2147483647 w 1196"/>
              <a:gd name="T11" fmla="*/ 2147483647 h 1200"/>
              <a:gd name="T12" fmla="*/ 2147483647 w 1196"/>
              <a:gd name="T13" fmla="*/ 2147483647 h 1200"/>
              <a:gd name="T14" fmla="*/ 2147483647 w 1196"/>
              <a:gd name="T15" fmla="*/ 2147483647 h 1200"/>
              <a:gd name="T16" fmla="*/ 2147483647 w 1196"/>
              <a:gd name="T17" fmla="*/ 2147483647 h 1200"/>
              <a:gd name="T18" fmla="*/ 2147483647 w 1196"/>
              <a:gd name="T19" fmla="*/ 2147483647 h 1200"/>
              <a:gd name="T20" fmla="*/ 2147483647 w 1196"/>
              <a:gd name="T21" fmla="*/ 2147483647 h 1200"/>
              <a:gd name="T22" fmla="*/ 2147483647 w 1196"/>
              <a:gd name="T23" fmla="*/ 2147483647 h 1200"/>
              <a:gd name="T24" fmla="*/ 2147483647 w 1196"/>
              <a:gd name="T25" fmla="*/ 2147483647 h 1200"/>
              <a:gd name="T26" fmla="*/ 2147483647 w 1196"/>
              <a:gd name="T27" fmla="*/ 2147483647 h 1200"/>
              <a:gd name="T28" fmla="*/ 2147483647 w 1196"/>
              <a:gd name="T29" fmla="*/ 2147483647 h 1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6"/>
              <a:gd name="T46" fmla="*/ 0 h 1200"/>
              <a:gd name="T47" fmla="*/ 1196 w 1196"/>
              <a:gd name="T48" fmla="*/ 1200 h 12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6" h="1200">
                <a:moveTo>
                  <a:pt x="1196" y="1200"/>
                </a:moveTo>
                <a:cubicBezTo>
                  <a:pt x="1090" y="1191"/>
                  <a:pt x="985" y="1182"/>
                  <a:pt x="898" y="1154"/>
                </a:cubicBezTo>
                <a:cubicBezTo>
                  <a:pt x="811" y="1126"/>
                  <a:pt x="736" y="1077"/>
                  <a:pt x="675" y="1033"/>
                </a:cubicBezTo>
                <a:cubicBezTo>
                  <a:pt x="614" y="989"/>
                  <a:pt x="581" y="952"/>
                  <a:pt x="531" y="889"/>
                </a:cubicBezTo>
                <a:cubicBezTo>
                  <a:pt x="481" y="826"/>
                  <a:pt x="411" y="701"/>
                  <a:pt x="373" y="652"/>
                </a:cubicBezTo>
                <a:cubicBezTo>
                  <a:pt x="335" y="603"/>
                  <a:pt x="326" y="610"/>
                  <a:pt x="304" y="596"/>
                </a:cubicBezTo>
                <a:cubicBezTo>
                  <a:pt x="282" y="582"/>
                  <a:pt x="265" y="577"/>
                  <a:pt x="243" y="568"/>
                </a:cubicBezTo>
                <a:cubicBezTo>
                  <a:pt x="221" y="559"/>
                  <a:pt x="192" y="545"/>
                  <a:pt x="174" y="540"/>
                </a:cubicBezTo>
                <a:cubicBezTo>
                  <a:pt x="156" y="535"/>
                  <a:pt x="143" y="539"/>
                  <a:pt x="132" y="536"/>
                </a:cubicBezTo>
                <a:cubicBezTo>
                  <a:pt x="121" y="533"/>
                  <a:pt x="124" y="516"/>
                  <a:pt x="109" y="522"/>
                </a:cubicBezTo>
                <a:cubicBezTo>
                  <a:pt x="94" y="528"/>
                  <a:pt x="58" y="575"/>
                  <a:pt x="44" y="573"/>
                </a:cubicBezTo>
                <a:cubicBezTo>
                  <a:pt x="30" y="571"/>
                  <a:pt x="30" y="537"/>
                  <a:pt x="25" y="508"/>
                </a:cubicBezTo>
                <a:cubicBezTo>
                  <a:pt x="20" y="479"/>
                  <a:pt x="20" y="459"/>
                  <a:pt x="16" y="396"/>
                </a:cubicBezTo>
                <a:cubicBezTo>
                  <a:pt x="12" y="333"/>
                  <a:pt x="4" y="0"/>
                  <a:pt x="2" y="132"/>
                </a:cubicBezTo>
                <a:cubicBezTo>
                  <a:pt x="0" y="264"/>
                  <a:pt x="1" y="727"/>
                  <a:pt x="2" y="1191"/>
                </a:cubicBez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grpSp>
        <p:nvGrpSpPr>
          <p:cNvPr id="43014" name="Group 46"/>
          <p:cNvGrpSpPr>
            <a:grpSpLocks/>
          </p:cNvGrpSpPr>
          <p:nvPr/>
        </p:nvGrpSpPr>
        <p:grpSpPr bwMode="auto">
          <a:xfrm rot="-6977069">
            <a:off x="914400" y="1577976"/>
            <a:ext cx="384175" cy="419100"/>
            <a:chOff x="2614" y="2274"/>
            <a:chExt cx="292" cy="273"/>
          </a:xfrm>
        </p:grpSpPr>
        <p:pic>
          <p:nvPicPr>
            <p:cNvPr id="751663" name="Picture 47" descr="Open Vess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949030">
              <a:off x="2672" y="2255"/>
              <a:ext cx="15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84" name="Line 48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15" name="Group 52"/>
          <p:cNvGrpSpPr>
            <a:grpSpLocks/>
          </p:cNvGrpSpPr>
          <p:nvPr/>
        </p:nvGrpSpPr>
        <p:grpSpPr bwMode="auto">
          <a:xfrm rot="-4264283">
            <a:off x="1605756" y="2262982"/>
            <a:ext cx="384175" cy="417512"/>
            <a:chOff x="2614" y="2274"/>
            <a:chExt cx="292" cy="273"/>
          </a:xfrm>
        </p:grpSpPr>
        <p:pic>
          <p:nvPicPr>
            <p:cNvPr id="751669" name="Picture 53" descr="Open Vess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949030">
              <a:off x="2674" y="2249"/>
              <a:ext cx="15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82" name="Line 54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16" name="Group 55"/>
          <p:cNvGrpSpPr>
            <a:grpSpLocks/>
          </p:cNvGrpSpPr>
          <p:nvPr/>
        </p:nvGrpSpPr>
        <p:grpSpPr bwMode="auto">
          <a:xfrm rot="-4264283">
            <a:off x="1834357" y="2493169"/>
            <a:ext cx="385762" cy="419100"/>
            <a:chOff x="2614" y="2274"/>
            <a:chExt cx="292" cy="273"/>
          </a:xfrm>
        </p:grpSpPr>
        <p:pic>
          <p:nvPicPr>
            <p:cNvPr id="751672" name="Picture 56" descr="Open Vess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949030">
              <a:off x="2669" y="2256"/>
              <a:ext cx="15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80" name="Line 57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17" name="Group 58"/>
          <p:cNvGrpSpPr>
            <a:grpSpLocks/>
          </p:cNvGrpSpPr>
          <p:nvPr/>
        </p:nvGrpSpPr>
        <p:grpSpPr bwMode="auto">
          <a:xfrm>
            <a:off x="2179638" y="2798763"/>
            <a:ext cx="322262" cy="295275"/>
            <a:chOff x="3131" y="1991"/>
            <a:chExt cx="174" cy="184"/>
          </a:xfrm>
        </p:grpSpPr>
        <p:pic>
          <p:nvPicPr>
            <p:cNvPr id="751675" name="Picture 59" descr="Open Vesse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11050">
              <a:off x="3153" y="2028"/>
              <a:ext cx="10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78" name="Line 60"/>
            <p:cNvSpPr>
              <a:spLocks noChangeShapeType="1"/>
            </p:cNvSpPr>
            <p:nvPr/>
          </p:nvSpPr>
          <p:spPr bwMode="auto">
            <a:xfrm rot="-6037983">
              <a:off x="3126" y="1996"/>
              <a:ext cx="184" cy="17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18" name="Group 61"/>
          <p:cNvGrpSpPr>
            <a:grpSpLocks/>
          </p:cNvGrpSpPr>
          <p:nvPr/>
        </p:nvGrpSpPr>
        <p:grpSpPr bwMode="auto">
          <a:xfrm rot="-8100000">
            <a:off x="2582863" y="2811463"/>
            <a:ext cx="385762" cy="417512"/>
            <a:chOff x="2614" y="2274"/>
            <a:chExt cx="292" cy="273"/>
          </a:xfrm>
        </p:grpSpPr>
        <p:pic>
          <p:nvPicPr>
            <p:cNvPr id="751678" name="Picture 62" descr="Open Vess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949030">
              <a:off x="2669" y="2255"/>
              <a:ext cx="15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76" name="Line 63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3019" name="Text Box 64"/>
          <p:cNvSpPr txBox="1">
            <a:spLocks noChangeArrowheads="1"/>
          </p:cNvSpPr>
          <p:nvPr/>
        </p:nvSpPr>
        <p:spPr bwMode="auto">
          <a:xfrm>
            <a:off x="1504950" y="1738313"/>
            <a:ext cx="3810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600" baseline="-25000">
                <a:solidFill>
                  <a:srgbClr val="FFFFFF"/>
                </a:solidFill>
                <a:latin typeface="Calibri" pitchFamily="34" charset="0"/>
              </a:rPr>
              <a:t>Kur</a:t>
            </a:r>
          </a:p>
        </p:txBody>
      </p:sp>
      <p:grpSp>
        <p:nvGrpSpPr>
          <p:cNvPr id="43020" name="Group 65"/>
          <p:cNvGrpSpPr>
            <a:grpSpLocks/>
          </p:cNvGrpSpPr>
          <p:nvPr/>
        </p:nvGrpSpPr>
        <p:grpSpPr bwMode="auto">
          <a:xfrm rot="-4479236">
            <a:off x="1073150" y="1863725"/>
            <a:ext cx="385763" cy="417513"/>
            <a:chOff x="2614" y="2274"/>
            <a:chExt cx="292" cy="273"/>
          </a:xfrm>
        </p:grpSpPr>
        <p:pic>
          <p:nvPicPr>
            <p:cNvPr id="751682" name="Picture 66" descr="Open Vess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949030">
              <a:off x="2667" y="2250"/>
              <a:ext cx="15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74" name="Line 67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3021" name="Text Box 70"/>
          <p:cNvSpPr txBox="1">
            <a:spLocks noChangeArrowheads="1"/>
          </p:cNvSpPr>
          <p:nvPr/>
        </p:nvSpPr>
        <p:spPr bwMode="auto">
          <a:xfrm>
            <a:off x="2011363" y="2211388"/>
            <a:ext cx="381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Kr</a:t>
            </a:r>
          </a:p>
        </p:txBody>
      </p:sp>
      <p:sp>
        <p:nvSpPr>
          <p:cNvPr id="43022" name="Text Box 71"/>
          <p:cNvSpPr txBox="1">
            <a:spLocks noChangeArrowheads="1"/>
          </p:cNvSpPr>
          <p:nvPr/>
        </p:nvSpPr>
        <p:spPr bwMode="auto">
          <a:xfrm>
            <a:off x="2249488" y="2408238"/>
            <a:ext cx="381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Ks</a:t>
            </a:r>
          </a:p>
        </p:txBody>
      </p:sp>
      <p:sp>
        <p:nvSpPr>
          <p:cNvPr id="43023" name="Text Box 72"/>
          <p:cNvSpPr txBox="1">
            <a:spLocks noChangeArrowheads="1"/>
          </p:cNvSpPr>
          <p:nvPr/>
        </p:nvSpPr>
        <p:spPr bwMode="auto">
          <a:xfrm>
            <a:off x="2428875" y="2625725"/>
            <a:ext cx="37941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K1</a:t>
            </a:r>
          </a:p>
        </p:txBody>
      </p:sp>
      <p:sp>
        <p:nvSpPr>
          <p:cNvPr id="43024" name="Text Box 74"/>
          <p:cNvSpPr txBox="1">
            <a:spLocks noChangeArrowheads="1"/>
          </p:cNvSpPr>
          <p:nvPr/>
        </p:nvSpPr>
        <p:spPr bwMode="auto">
          <a:xfrm>
            <a:off x="1008063" y="1309688"/>
            <a:ext cx="377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to1</a:t>
            </a:r>
          </a:p>
        </p:txBody>
      </p:sp>
      <p:sp>
        <p:nvSpPr>
          <p:cNvPr id="43025" name="Freeform 77"/>
          <p:cNvSpPr>
            <a:spLocks/>
          </p:cNvSpPr>
          <p:nvPr/>
        </p:nvSpPr>
        <p:spPr bwMode="auto">
          <a:xfrm>
            <a:off x="835025" y="3560763"/>
            <a:ext cx="2416175" cy="1914525"/>
          </a:xfrm>
          <a:custGeom>
            <a:avLst/>
            <a:gdLst>
              <a:gd name="T0" fmla="*/ 2147483647 w 1264"/>
              <a:gd name="T1" fmla="*/ 2147483647 h 1280"/>
              <a:gd name="T2" fmla="*/ 2147483647 w 1264"/>
              <a:gd name="T3" fmla="*/ 2147483647 h 1280"/>
              <a:gd name="T4" fmla="*/ 2147483647 w 1264"/>
              <a:gd name="T5" fmla="*/ 2147483647 h 1280"/>
              <a:gd name="T6" fmla="*/ 2147483647 w 1264"/>
              <a:gd name="T7" fmla="*/ 2147483647 h 1280"/>
              <a:gd name="T8" fmla="*/ 2147483647 w 1264"/>
              <a:gd name="T9" fmla="*/ 2147483647 h 1280"/>
              <a:gd name="T10" fmla="*/ 2147483647 w 1264"/>
              <a:gd name="T11" fmla="*/ 2147483647 h 1280"/>
              <a:gd name="T12" fmla="*/ 2147483647 w 1264"/>
              <a:gd name="T13" fmla="*/ 2147483647 h 1280"/>
              <a:gd name="T14" fmla="*/ 2147483647 w 1264"/>
              <a:gd name="T15" fmla="*/ 2147483647 h 1280"/>
              <a:gd name="T16" fmla="*/ 2147483647 w 1264"/>
              <a:gd name="T17" fmla="*/ 2147483647 h 1280"/>
              <a:gd name="T18" fmla="*/ 2147483647 w 1264"/>
              <a:gd name="T19" fmla="*/ 2147483647 h 1280"/>
              <a:gd name="T20" fmla="*/ 2147483647 w 1264"/>
              <a:gd name="T21" fmla="*/ 2147483647 h 1280"/>
              <a:gd name="T22" fmla="*/ 2147483647 w 1264"/>
              <a:gd name="T23" fmla="*/ 2147483647 h 1280"/>
              <a:gd name="T24" fmla="*/ 2147483647 w 1264"/>
              <a:gd name="T25" fmla="*/ 2147483647 h 1280"/>
              <a:gd name="T26" fmla="*/ 2147483647 w 1264"/>
              <a:gd name="T27" fmla="*/ 2147483647 h 1280"/>
              <a:gd name="T28" fmla="*/ 2147483647 w 1264"/>
              <a:gd name="T29" fmla="*/ 2147483647 h 1280"/>
              <a:gd name="T30" fmla="*/ 2147483647 w 1264"/>
              <a:gd name="T31" fmla="*/ 2147483647 h 1280"/>
              <a:gd name="T32" fmla="*/ 2147483647 w 1264"/>
              <a:gd name="T33" fmla="*/ 2147483647 h 1280"/>
              <a:gd name="T34" fmla="*/ 2147483647 w 1264"/>
              <a:gd name="T35" fmla="*/ 2147483647 h 12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4"/>
              <a:gd name="T55" fmla="*/ 0 h 1280"/>
              <a:gd name="T56" fmla="*/ 1264 w 1264"/>
              <a:gd name="T57" fmla="*/ 1280 h 12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4" h="1280">
                <a:moveTo>
                  <a:pt x="1264" y="1275"/>
                </a:moveTo>
                <a:cubicBezTo>
                  <a:pt x="1137" y="1274"/>
                  <a:pt x="1010" y="1274"/>
                  <a:pt x="934" y="1266"/>
                </a:cubicBezTo>
                <a:cubicBezTo>
                  <a:pt x="858" y="1258"/>
                  <a:pt x="840" y="1259"/>
                  <a:pt x="809" y="1229"/>
                </a:cubicBezTo>
                <a:cubicBezTo>
                  <a:pt x="778" y="1199"/>
                  <a:pt x="770" y="1141"/>
                  <a:pt x="749" y="1085"/>
                </a:cubicBezTo>
                <a:cubicBezTo>
                  <a:pt x="728" y="1029"/>
                  <a:pt x="710" y="958"/>
                  <a:pt x="683" y="894"/>
                </a:cubicBezTo>
                <a:cubicBezTo>
                  <a:pt x="656" y="830"/>
                  <a:pt x="612" y="750"/>
                  <a:pt x="586" y="704"/>
                </a:cubicBezTo>
                <a:cubicBezTo>
                  <a:pt x="560" y="658"/>
                  <a:pt x="552" y="645"/>
                  <a:pt x="530" y="616"/>
                </a:cubicBezTo>
                <a:cubicBezTo>
                  <a:pt x="508" y="587"/>
                  <a:pt x="484" y="561"/>
                  <a:pt x="456" y="532"/>
                </a:cubicBezTo>
                <a:cubicBezTo>
                  <a:pt x="428" y="503"/>
                  <a:pt x="395" y="463"/>
                  <a:pt x="363" y="439"/>
                </a:cubicBezTo>
                <a:cubicBezTo>
                  <a:pt x="331" y="415"/>
                  <a:pt x="293" y="404"/>
                  <a:pt x="265" y="388"/>
                </a:cubicBezTo>
                <a:cubicBezTo>
                  <a:pt x="237" y="372"/>
                  <a:pt x="216" y="349"/>
                  <a:pt x="196" y="341"/>
                </a:cubicBezTo>
                <a:cubicBezTo>
                  <a:pt x="176" y="333"/>
                  <a:pt x="159" y="336"/>
                  <a:pt x="145" y="341"/>
                </a:cubicBezTo>
                <a:cubicBezTo>
                  <a:pt x="131" y="346"/>
                  <a:pt x="124" y="357"/>
                  <a:pt x="112" y="374"/>
                </a:cubicBezTo>
                <a:cubicBezTo>
                  <a:pt x="100" y="391"/>
                  <a:pt x="82" y="436"/>
                  <a:pt x="70" y="444"/>
                </a:cubicBezTo>
                <a:cubicBezTo>
                  <a:pt x="58" y="452"/>
                  <a:pt x="49" y="437"/>
                  <a:pt x="38" y="420"/>
                </a:cubicBezTo>
                <a:cubicBezTo>
                  <a:pt x="27" y="403"/>
                  <a:pt x="10" y="385"/>
                  <a:pt x="5" y="341"/>
                </a:cubicBezTo>
                <a:cubicBezTo>
                  <a:pt x="0" y="297"/>
                  <a:pt x="5" y="0"/>
                  <a:pt x="5" y="156"/>
                </a:cubicBezTo>
                <a:cubicBezTo>
                  <a:pt x="5" y="312"/>
                  <a:pt x="5" y="796"/>
                  <a:pt x="5" y="1280"/>
                </a:cubicBez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grpSp>
        <p:nvGrpSpPr>
          <p:cNvPr id="43026" name="Group 79"/>
          <p:cNvGrpSpPr>
            <a:grpSpLocks/>
          </p:cNvGrpSpPr>
          <p:nvPr/>
        </p:nvGrpSpPr>
        <p:grpSpPr bwMode="auto">
          <a:xfrm rot="-4479236">
            <a:off x="1679575" y="4289425"/>
            <a:ext cx="360363" cy="430213"/>
            <a:chOff x="2614" y="2274"/>
            <a:chExt cx="292" cy="273"/>
          </a:xfrm>
        </p:grpSpPr>
        <p:pic>
          <p:nvPicPr>
            <p:cNvPr id="751696" name="Picture 80" descr="Open Vesse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949030">
              <a:off x="2668" y="2254"/>
              <a:ext cx="15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72" name="Line 81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27" name="Group 85"/>
          <p:cNvGrpSpPr>
            <a:grpSpLocks/>
          </p:cNvGrpSpPr>
          <p:nvPr/>
        </p:nvGrpSpPr>
        <p:grpSpPr bwMode="auto">
          <a:xfrm rot="-1929868">
            <a:off x="785813" y="4178300"/>
            <a:ext cx="333375" cy="276225"/>
            <a:chOff x="3131" y="1991"/>
            <a:chExt cx="174" cy="184"/>
          </a:xfrm>
        </p:grpSpPr>
        <p:pic>
          <p:nvPicPr>
            <p:cNvPr id="751702" name="Picture 86" descr="Open Vesse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911050">
              <a:off x="3155" y="2021"/>
              <a:ext cx="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70" name="Line 87"/>
            <p:cNvSpPr>
              <a:spLocks noChangeShapeType="1"/>
            </p:cNvSpPr>
            <p:nvPr/>
          </p:nvSpPr>
          <p:spPr bwMode="auto">
            <a:xfrm rot="-6037983">
              <a:off x="3126" y="1996"/>
              <a:ext cx="184" cy="17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28" name="Group 91"/>
          <p:cNvGrpSpPr>
            <a:grpSpLocks/>
          </p:cNvGrpSpPr>
          <p:nvPr/>
        </p:nvGrpSpPr>
        <p:grpSpPr bwMode="auto">
          <a:xfrm rot="-4479236">
            <a:off x="1916113" y="4570413"/>
            <a:ext cx="360362" cy="430212"/>
            <a:chOff x="2614" y="2274"/>
            <a:chExt cx="292" cy="273"/>
          </a:xfrm>
        </p:grpSpPr>
        <p:pic>
          <p:nvPicPr>
            <p:cNvPr id="751708" name="Picture 92" descr="Open Vesse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949030">
              <a:off x="2668" y="2254"/>
              <a:ext cx="15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68" name="Line 93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29" name="Group 94"/>
          <p:cNvGrpSpPr>
            <a:grpSpLocks/>
          </p:cNvGrpSpPr>
          <p:nvPr/>
        </p:nvGrpSpPr>
        <p:grpSpPr bwMode="auto">
          <a:xfrm rot="-4479236">
            <a:off x="2116137" y="4933951"/>
            <a:ext cx="360363" cy="430212"/>
            <a:chOff x="2614" y="2274"/>
            <a:chExt cx="292" cy="273"/>
          </a:xfrm>
        </p:grpSpPr>
        <p:pic>
          <p:nvPicPr>
            <p:cNvPr id="751711" name="Picture 95" descr="Open Vesse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949030">
              <a:off x="2668" y="2254"/>
              <a:ext cx="15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66" name="Line 96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30" name="Group 97"/>
          <p:cNvGrpSpPr>
            <a:grpSpLocks/>
          </p:cNvGrpSpPr>
          <p:nvPr/>
        </p:nvGrpSpPr>
        <p:grpSpPr bwMode="auto">
          <a:xfrm rot="-7978411">
            <a:off x="2651125" y="5137150"/>
            <a:ext cx="360363" cy="430213"/>
            <a:chOff x="2614" y="2274"/>
            <a:chExt cx="292" cy="273"/>
          </a:xfrm>
        </p:grpSpPr>
        <p:pic>
          <p:nvPicPr>
            <p:cNvPr id="751714" name="Picture 98" descr="Open Vesse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949030">
              <a:off x="2667" y="2259"/>
              <a:ext cx="15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64" name="Line 99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3031" name="Text Box 101"/>
          <p:cNvSpPr txBox="1">
            <a:spLocks noChangeArrowheads="1"/>
          </p:cNvSpPr>
          <p:nvPr/>
        </p:nvSpPr>
        <p:spPr bwMode="auto">
          <a:xfrm>
            <a:off x="858838" y="3819525"/>
            <a:ext cx="3905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to1</a:t>
            </a:r>
          </a:p>
        </p:txBody>
      </p:sp>
      <p:sp>
        <p:nvSpPr>
          <p:cNvPr id="43032" name="Text Box 104"/>
          <p:cNvSpPr txBox="1">
            <a:spLocks noChangeArrowheads="1"/>
          </p:cNvSpPr>
          <p:nvPr/>
        </p:nvSpPr>
        <p:spPr bwMode="auto">
          <a:xfrm>
            <a:off x="2090738" y="4232275"/>
            <a:ext cx="3889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Kr</a:t>
            </a:r>
          </a:p>
        </p:txBody>
      </p:sp>
      <p:sp>
        <p:nvSpPr>
          <p:cNvPr id="43033" name="Text Box 105"/>
          <p:cNvSpPr txBox="1">
            <a:spLocks noChangeArrowheads="1"/>
          </p:cNvSpPr>
          <p:nvPr/>
        </p:nvSpPr>
        <p:spPr bwMode="auto">
          <a:xfrm>
            <a:off x="2319338" y="4506913"/>
            <a:ext cx="3905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Ks</a:t>
            </a:r>
          </a:p>
        </p:txBody>
      </p:sp>
      <p:sp>
        <p:nvSpPr>
          <p:cNvPr id="43034" name="Text Box 106"/>
          <p:cNvSpPr txBox="1">
            <a:spLocks noChangeArrowheads="1"/>
          </p:cNvSpPr>
          <p:nvPr/>
        </p:nvSpPr>
        <p:spPr bwMode="auto">
          <a:xfrm>
            <a:off x="2365375" y="4806950"/>
            <a:ext cx="3905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K1</a:t>
            </a:r>
          </a:p>
        </p:txBody>
      </p:sp>
      <p:sp>
        <p:nvSpPr>
          <p:cNvPr id="43035" name="Text Box 107"/>
          <p:cNvSpPr txBox="1">
            <a:spLocks noChangeArrowheads="1"/>
          </p:cNvSpPr>
          <p:nvPr/>
        </p:nvSpPr>
        <p:spPr bwMode="auto">
          <a:xfrm>
            <a:off x="2770188" y="4908550"/>
            <a:ext cx="47466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KATP</a:t>
            </a:r>
          </a:p>
        </p:txBody>
      </p:sp>
      <p:sp>
        <p:nvSpPr>
          <p:cNvPr id="43036" name="Text Box 108"/>
          <p:cNvSpPr txBox="1">
            <a:spLocks noChangeArrowheads="1"/>
          </p:cNvSpPr>
          <p:nvPr/>
        </p:nvSpPr>
        <p:spPr bwMode="auto">
          <a:xfrm>
            <a:off x="1316038" y="3667125"/>
            <a:ext cx="151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Ventricular AP</a:t>
            </a:r>
          </a:p>
        </p:txBody>
      </p:sp>
      <p:pic>
        <p:nvPicPr>
          <p:cNvPr id="43037" name="Picture 146" descr="receptor_x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2863" y="1239838"/>
            <a:ext cx="49149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147" descr="receptor_x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2863" y="3640138"/>
            <a:ext cx="49149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61" name="Text Box 13"/>
          <p:cNvSpPr txBox="1">
            <a:spLocks noChangeArrowheads="1"/>
          </p:cNvSpPr>
          <p:nvPr/>
        </p:nvSpPr>
        <p:spPr bwMode="gray">
          <a:xfrm>
            <a:off x="7370763" y="5457825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11111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+mn-ea"/>
                <a:cs typeface="Arial" pitchFamily="34" charset="0"/>
              </a:rPr>
              <a:t>Ventricle</a:t>
            </a:r>
          </a:p>
        </p:txBody>
      </p:sp>
      <p:sp>
        <p:nvSpPr>
          <p:cNvPr id="43040" name="Oval 21"/>
          <p:cNvSpPr>
            <a:spLocks noChangeArrowheads="1"/>
          </p:cNvSpPr>
          <p:nvPr/>
        </p:nvSpPr>
        <p:spPr bwMode="gray">
          <a:xfrm>
            <a:off x="7281863" y="1309688"/>
            <a:ext cx="603250" cy="588962"/>
          </a:xfrm>
          <a:prstGeom prst="ellipse">
            <a:avLst/>
          </a:prstGeom>
          <a:solidFill>
            <a:srgbClr val="2D2B6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43041" name="Oval 22"/>
          <p:cNvSpPr>
            <a:spLocks noChangeArrowheads="1"/>
          </p:cNvSpPr>
          <p:nvPr/>
        </p:nvSpPr>
        <p:spPr bwMode="gray">
          <a:xfrm>
            <a:off x="4808538" y="1300163"/>
            <a:ext cx="598487" cy="585787"/>
          </a:xfrm>
          <a:prstGeom prst="ellipse">
            <a:avLst/>
          </a:prstGeom>
          <a:solidFill>
            <a:srgbClr val="2D2B6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642071" name="Text Box 23"/>
          <p:cNvSpPr txBox="1">
            <a:spLocks noChangeArrowheads="1"/>
          </p:cNvSpPr>
          <p:nvPr/>
        </p:nvSpPr>
        <p:spPr bwMode="gray">
          <a:xfrm>
            <a:off x="7599363" y="3038475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11111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Atrium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43043" name="Text Box 24"/>
          <p:cNvSpPr txBox="1">
            <a:spLocks noChangeArrowheads="1"/>
          </p:cNvSpPr>
          <p:nvPr/>
        </p:nvSpPr>
        <p:spPr bwMode="gray">
          <a:xfrm>
            <a:off x="4292600" y="1589088"/>
            <a:ext cx="373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to</a:t>
            </a:r>
          </a:p>
        </p:txBody>
      </p:sp>
      <p:sp>
        <p:nvSpPr>
          <p:cNvPr id="43044" name="Text Box 25"/>
          <p:cNvSpPr txBox="1">
            <a:spLocks noChangeArrowheads="1"/>
          </p:cNvSpPr>
          <p:nvPr/>
        </p:nvSpPr>
        <p:spPr bwMode="gray">
          <a:xfrm>
            <a:off x="4860925" y="1408113"/>
            <a:ext cx="50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I</a:t>
            </a:r>
            <a:r>
              <a:rPr lang="en-US" baseline="-25000">
                <a:solidFill>
                  <a:srgbClr val="FFFF00"/>
                </a:solidFill>
                <a:latin typeface="Calibri" pitchFamily="34" charset="0"/>
              </a:rPr>
              <a:t>Kur</a:t>
            </a:r>
          </a:p>
        </p:txBody>
      </p:sp>
      <p:sp>
        <p:nvSpPr>
          <p:cNvPr id="43045" name="Text Box 26"/>
          <p:cNvSpPr txBox="1">
            <a:spLocks noChangeArrowheads="1"/>
          </p:cNvSpPr>
          <p:nvPr/>
        </p:nvSpPr>
        <p:spPr bwMode="gray">
          <a:xfrm>
            <a:off x="7258050" y="1409700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Calibri" pitchFamily="34" charset="0"/>
              </a:rPr>
              <a:t>I</a:t>
            </a:r>
            <a:r>
              <a:rPr lang="en-US" sz="1600" baseline="-25000">
                <a:solidFill>
                  <a:srgbClr val="FFFF00"/>
                </a:solidFill>
                <a:latin typeface="Calibri" pitchFamily="34" charset="0"/>
              </a:rPr>
              <a:t>K-Ach</a:t>
            </a:r>
          </a:p>
        </p:txBody>
      </p:sp>
      <p:sp>
        <p:nvSpPr>
          <p:cNvPr id="43046" name="Text Box 27"/>
          <p:cNvSpPr txBox="1">
            <a:spLocks noChangeArrowheads="1"/>
          </p:cNvSpPr>
          <p:nvPr/>
        </p:nvSpPr>
        <p:spPr bwMode="gray">
          <a:xfrm>
            <a:off x="7872413" y="1603375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K(ATP)</a:t>
            </a:r>
          </a:p>
        </p:txBody>
      </p:sp>
      <p:sp>
        <p:nvSpPr>
          <p:cNvPr id="43047" name="Text Box 28"/>
          <p:cNvSpPr txBox="1">
            <a:spLocks noChangeArrowheads="1"/>
          </p:cNvSpPr>
          <p:nvPr/>
        </p:nvSpPr>
        <p:spPr bwMode="gray">
          <a:xfrm>
            <a:off x="5521325" y="1593850"/>
            <a:ext cx="39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Kr</a:t>
            </a:r>
          </a:p>
        </p:txBody>
      </p:sp>
      <p:sp>
        <p:nvSpPr>
          <p:cNvPr id="43048" name="Text Box 29"/>
          <p:cNvSpPr txBox="1">
            <a:spLocks noChangeArrowheads="1"/>
          </p:cNvSpPr>
          <p:nvPr/>
        </p:nvSpPr>
        <p:spPr bwMode="gray">
          <a:xfrm>
            <a:off x="6149975" y="1593850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Ks</a:t>
            </a:r>
          </a:p>
        </p:txBody>
      </p:sp>
      <p:sp>
        <p:nvSpPr>
          <p:cNvPr id="43049" name="Text Box 30"/>
          <p:cNvSpPr txBox="1">
            <a:spLocks noChangeArrowheads="1"/>
          </p:cNvSpPr>
          <p:nvPr/>
        </p:nvSpPr>
        <p:spPr bwMode="gray">
          <a:xfrm>
            <a:off x="6762750" y="1620838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K1</a:t>
            </a:r>
          </a:p>
        </p:txBody>
      </p:sp>
      <p:sp>
        <p:nvSpPr>
          <p:cNvPr id="43050" name="Text Box 24"/>
          <p:cNvSpPr txBox="1">
            <a:spLocks noChangeArrowheads="1"/>
          </p:cNvSpPr>
          <p:nvPr/>
        </p:nvSpPr>
        <p:spPr bwMode="gray">
          <a:xfrm>
            <a:off x="4298950" y="3971925"/>
            <a:ext cx="373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to</a:t>
            </a:r>
          </a:p>
        </p:txBody>
      </p:sp>
      <p:sp>
        <p:nvSpPr>
          <p:cNvPr id="43051" name="Text Box 27"/>
          <p:cNvSpPr txBox="1">
            <a:spLocks noChangeArrowheads="1"/>
          </p:cNvSpPr>
          <p:nvPr/>
        </p:nvSpPr>
        <p:spPr bwMode="gray">
          <a:xfrm>
            <a:off x="7878763" y="3986213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K(ATP)</a:t>
            </a:r>
          </a:p>
        </p:txBody>
      </p:sp>
      <p:sp>
        <p:nvSpPr>
          <p:cNvPr id="43052" name="Text Box 28"/>
          <p:cNvSpPr txBox="1">
            <a:spLocks noChangeArrowheads="1"/>
          </p:cNvSpPr>
          <p:nvPr/>
        </p:nvSpPr>
        <p:spPr bwMode="gray">
          <a:xfrm>
            <a:off x="5527675" y="3976688"/>
            <a:ext cx="39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Kr</a:t>
            </a:r>
          </a:p>
        </p:txBody>
      </p:sp>
      <p:sp>
        <p:nvSpPr>
          <p:cNvPr id="43053" name="Text Box 29"/>
          <p:cNvSpPr txBox="1">
            <a:spLocks noChangeArrowheads="1"/>
          </p:cNvSpPr>
          <p:nvPr/>
        </p:nvSpPr>
        <p:spPr bwMode="gray">
          <a:xfrm>
            <a:off x="6156325" y="3976688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Ks</a:t>
            </a:r>
          </a:p>
        </p:txBody>
      </p:sp>
      <p:sp>
        <p:nvSpPr>
          <p:cNvPr id="43054" name="Text Box 30"/>
          <p:cNvSpPr txBox="1">
            <a:spLocks noChangeArrowheads="1"/>
          </p:cNvSpPr>
          <p:nvPr/>
        </p:nvSpPr>
        <p:spPr bwMode="gray">
          <a:xfrm>
            <a:off x="6769100" y="40036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</a:t>
            </a:r>
            <a:r>
              <a:rPr lang="en-US" sz="1600" baseline="-25000">
                <a:latin typeface="Calibri" pitchFamily="34" charset="0"/>
              </a:rPr>
              <a:t>K1</a:t>
            </a:r>
          </a:p>
        </p:txBody>
      </p:sp>
      <p:grpSp>
        <p:nvGrpSpPr>
          <p:cNvPr id="43055" name="Group 164"/>
          <p:cNvGrpSpPr>
            <a:grpSpLocks/>
          </p:cNvGrpSpPr>
          <p:nvPr/>
        </p:nvGrpSpPr>
        <p:grpSpPr bwMode="auto">
          <a:xfrm rot="-7978411">
            <a:off x="2878138" y="2833688"/>
            <a:ext cx="360362" cy="430212"/>
            <a:chOff x="2614" y="2274"/>
            <a:chExt cx="292" cy="273"/>
          </a:xfrm>
        </p:grpSpPr>
        <p:pic>
          <p:nvPicPr>
            <p:cNvPr id="751781" name="Picture 165" descr="Open Vesse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949030">
              <a:off x="2667" y="2259"/>
              <a:ext cx="15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3062" name="Line 166"/>
            <p:cNvSpPr>
              <a:spLocks noChangeShapeType="1"/>
            </p:cNvSpPr>
            <p:nvPr/>
          </p:nvSpPr>
          <p:spPr bwMode="auto">
            <a:xfrm>
              <a:off x="2618" y="2274"/>
              <a:ext cx="288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3056" name="Text Box 167"/>
          <p:cNvSpPr txBox="1">
            <a:spLocks noChangeArrowheads="1"/>
          </p:cNvSpPr>
          <p:nvPr/>
        </p:nvSpPr>
        <p:spPr bwMode="auto">
          <a:xfrm>
            <a:off x="3022600" y="2587625"/>
            <a:ext cx="47466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I</a:t>
            </a:r>
            <a:r>
              <a:rPr lang="en-US" sz="1400" baseline="-25000">
                <a:solidFill>
                  <a:srgbClr val="FFFFFF"/>
                </a:solidFill>
                <a:latin typeface="Calibri" pitchFamily="34" charset="0"/>
              </a:rPr>
              <a:t>KATP</a:t>
            </a:r>
          </a:p>
        </p:txBody>
      </p:sp>
      <p:sp>
        <p:nvSpPr>
          <p:cNvPr id="43057" name="Text Box 78"/>
          <p:cNvSpPr txBox="1">
            <a:spLocks noChangeArrowheads="1"/>
          </p:cNvSpPr>
          <p:nvPr/>
        </p:nvSpPr>
        <p:spPr bwMode="auto">
          <a:xfrm>
            <a:off x="220663" y="5929313"/>
            <a:ext cx="8288337" cy="7540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90500">
              <a:spcAft>
                <a:spcPct val="25000"/>
              </a:spcAft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AP = action potential; I</a:t>
            </a:r>
            <a:r>
              <a:rPr lang="en-US" sz="1200" baseline="-25000">
                <a:solidFill>
                  <a:srgbClr val="FFFFFF"/>
                </a:solidFill>
                <a:latin typeface="Calibri" pitchFamily="34" charset="0"/>
              </a:rPr>
              <a:t>to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= transient outward current; I</a:t>
            </a:r>
            <a:r>
              <a:rPr lang="en-US" sz="1200" baseline="-25000">
                <a:solidFill>
                  <a:srgbClr val="FFFFFF"/>
                </a:solidFill>
                <a:latin typeface="Calibri" pitchFamily="34" charset="0"/>
              </a:rPr>
              <a:t>Kur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= ultrarapid delayed-rectifier potassium current; I</a:t>
            </a:r>
            <a:r>
              <a:rPr lang="en-US" sz="1200" baseline="-25000">
                <a:solidFill>
                  <a:srgbClr val="FFFFFF"/>
                </a:solidFill>
                <a:latin typeface="Calibri" pitchFamily="34" charset="0"/>
              </a:rPr>
              <a:t>Kr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= rapid delayed-rectifier potassium current; I</a:t>
            </a:r>
            <a:r>
              <a:rPr lang="en-US" sz="1200" baseline="-25000">
                <a:solidFill>
                  <a:srgbClr val="FFFFFF"/>
                </a:solidFill>
                <a:latin typeface="Calibri" pitchFamily="34" charset="0"/>
              </a:rPr>
              <a:t>Ks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= slow delayed-rectifier potassium current; I</a:t>
            </a:r>
            <a:r>
              <a:rPr lang="en-US" sz="1200" baseline="-25000">
                <a:solidFill>
                  <a:srgbClr val="FFFFFF"/>
                </a:solidFill>
                <a:latin typeface="Calibri" pitchFamily="34" charset="0"/>
              </a:rPr>
              <a:t>K1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= inward rectifier potassium current; I</a:t>
            </a:r>
            <a:r>
              <a:rPr lang="en-US" sz="1200" baseline="-25000">
                <a:solidFill>
                  <a:srgbClr val="FFFFFF"/>
                </a:solidFill>
                <a:latin typeface="Calibri" pitchFamily="34" charset="0"/>
              </a:rPr>
              <a:t>K-Ach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= acetylcholine-regulated potassium current; I</a:t>
            </a:r>
            <a:r>
              <a:rPr lang="en-US" sz="1200" baseline="-25000">
                <a:solidFill>
                  <a:srgbClr val="FFFFFF"/>
                </a:solidFill>
                <a:latin typeface="Calibri" pitchFamily="34" charset="0"/>
              </a:rPr>
              <a:t>K(ATP)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= ATP-sensitive potassium current.</a:t>
            </a:r>
          </a:p>
          <a:p>
            <a:pPr marL="190500" indent="-190500">
              <a:buFontTx/>
              <a:buAutoNum type="arabicPeriod"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Ravens U et al. </a:t>
            </a:r>
            <a:r>
              <a:rPr lang="en-US" sz="1000" i="1">
                <a:solidFill>
                  <a:srgbClr val="FFFFFF"/>
                </a:solidFill>
                <a:latin typeface="Calibri" pitchFamily="34" charset="0"/>
              </a:rPr>
              <a:t>Europace</a:t>
            </a:r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. 2008;10:1133–1137. Adapted with permission from Ravens U et al. </a:t>
            </a:r>
            <a:r>
              <a:rPr lang="en-US" sz="1000" i="1">
                <a:solidFill>
                  <a:srgbClr val="FFFFFF"/>
                </a:solidFill>
                <a:latin typeface="Calibri" pitchFamily="34" charset="0"/>
              </a:rPr>
              <a:t>Europace. </a:t>
            </a:r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2008.</a:t>
            </a:r>
          </a:p>
        </p:txBody>
      </p:sp>
      <p:sp>
        <p:nvSpPr>
          <p:cNvPr id="43058" name="Line 79"/>
          <p:cNvSpPr>
            <a:spLocks noChangeShapeType="1"/>
          </p:cNvSpPr>
          <p:nvPr/>
        </p:nvSpPr>
        <p:spPr bwMode="auto">
          <a:xfrm>
            <a:off x="265113" y="3568700"/>
            <a:ext cx="8596312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nl-NL"/>
          </a:p>
        </p:txBody>
      </p:sp>
      <p:sp>
        <p:nvSpPr>
          <p:cNvPr id="77" name="Ovaal 76"/>
          <p:cNvSpPr/>
          <p:nvPr/>
        </p:nvSpPr>
        <p:spPr>
          <a:xfrm>
            <a:off x="1317625" y="1603375"/>
            <a:ext cx="635000" cy="584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8" name="Ovaal 77"/>
          <p:cNvSpPr/>
          <p:nvPr/>
        </p:nvSpPr>
        <p:spPr>
          <a:xfrm>
            <a:off x="2271713" y="3055938"/>
            <a:ext cx="635000" cy="584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363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Vernakalant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92675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>
              <a:spcAft>
                <a:spcPts val="1800"/>
              </a:spcAft>
            </a:pPr>
            <a:r>
              <a:rPr lang="nl-NL" sz="3000" smtClean="0">
                <a:solidFill>
                  <a:srgbClr val="FFFFFF"/>
                </a:solidFill>
              </a:rPr>
              <a:t>Voornamelijk </a:t>
            </a:r>
            <a:r>
              <a:rPr lang="nl-NL" sz="3000" smtClean="0">
                <a:solidFill>
                  <a:srgbClr val="FFFF00"/>
                </a:solidFill>
              </a:rPr>
              <a:t>atrium specifiek</a:t>
            </a:r>
            <a:r>
              <a:rPr lang="nl-NL" sz="3000" smtClean="0">
                <a:solidFill>
                  <a:srgbClr val="FFFFFF"/>
                </a:solidFill>
              </a:rPr>
              <a:t> door blokkade van </a:t>
            </a:r>
            <a:r>
              <a:rPr lang="nl-NL" sz="3300" smtClean="0">
                <a:solidFill>
                  <a:srgbClr val="FFFFFF"/>
                </a:solidFill>
              </a:rPr>
              <a:t>I</a:t>
            </a:r>
            <a:r>
              <a:rPr lang="nl-NL" sz="3300" baseline="-25000" smtClean="0">
                <a:solidFill>
                  <a:srgbClr val="FFFFFF"/>
                </a:solidFill>
              </a:rPr>
              <a:t>Kur</a:t>
            </a:r>
            <a:r>
              <a:rPr lang="nl-NL" sz="3000" smtClean="0">
                <a:solidFill>
                  <a:srgbClr val="FFFFFF"/>
                </a:solidFill>
              </a:rPr>
              <a:t> &amp; </a:t>
            </a:r>
            <a:r>
              <a:rPr lang="nl-NL" sz="3300" smtClean="0">
                <a:solidFill>
                  <a:srgbClr val="FFFFFF"/>
                </a:solidFill>
              </a:rPr>
              <a:t>I</a:t>
            </a:r>
            <a:r>
              <a:rPr lang="nl-NL" sz="3300" baseline="-25000" smtClean="0">
                <a:solidFill>
                  <a:srgbClr val="FFFFFF"/>
                </a:solidFill>
              </a:rPr>
              <a:t>KAch</a:t>
            </a:r>
            <a:r>
              <a:rPr lang="nl-NL" sz="3000" smtClean="0">
                <a:solidFill>
                  <a:srgbClr val="FFFFFF"/>
                </a:solidFill>
              </a:rPr>
              <a:t>, maar ook enige I</a:t>
            </a:r>
            <a:r>
              <a:rPr lang="nl-NL" sz="3000" baseline="-25000" smtClean="0">
                <a:solidFill>
                  <a:srgbClr val="FFFFFF"/>
                </a:solidFill>
              </a:rPr>
              <a:t>to</a:t>
            </a:r>
            <a:r>
              <a:rPr lang="nl-NL" sz="3000" smtClean="0">
                <a:solidFill>
                  <a:srgbClr val="FFFFFF"/>
                </a:solidFill>
              </a:rPr>
              <a:t> &amp; I</a:t>
            </a:r>
            <a:r>
              <a:rPr lang="nl-NL" sz="3000" baseline="-25000" smtClean="0">
                <a:solidFill>
                  <a:srgbClr val="FFFFFF"/>
                </a:solidFill>
              </a:rPr>
              <a:t>Na</a:t>
            </a:r>
            <a:r>
              <a:rPr lang="nl-NL" sz="3000" smtClean="0">
                <a:solidFill>
                  <a:srgbClr val="FFFFFF"/>
                </a:solidFill>
              </a:rPr>
              <a:t> blokkade</a:t>
            </a:r>
          </a:p>
          <a:p>
            <a:pPr>
              <a:spcAft>
                <a:spcPts val="1800"/>
              </a:spcAft>
            </a:pPr>
            <a:r>
              <a:rPr lang="nl-NL" sz="3000" smtClean="0">
                <a:solidFill>
                  <a:srgbClr val="FFFFFF"/>
                </a:solidFill>
              </a:rPr>
              <a:t>Hierdoor actie potentiaal duur verlenging</a:t>
            </a:r>
          </a:p>
          <a:p>
            <a:pPr>
              <a:spcAft>
                <a:spcPts val="1800"/>
              </a:spcAft>
            </a:pPr>
            <a:r>
              <a:rPr lang="nl-NL" sz="3000" smtClean="0">
                <a:solidFill>
                  <a:srgbClr val="FFFF00"/>
                </a:solidFill>
              </a:rPr>
              <a:t>Geen proaritmische</a:t>
            </a:r>
            <a:r>
              <a:rPr lang="nl-NL" sz="3000" smtClean="0">
                <a:solidFill>
                  <a:srgbClr val="FFFFFF"/>
                </a:solidFill>
              </a:rPr>
              <a:t> bijwerkingen</a:t>
            </a:r>
          </a:p>
          <a:p>
            <a:pPr>
              <a:spcAft>
                <a:spcPts val="1800"/>
              </a:spcAft>
            </a:pPr>
            <a:r>
              <a:rPr lang="nl-NL" sz="3000" smtClean="0">
                <a:solidFill>
                  <a:srgbClr val="FFFF00"/>
                </a:solidFill>
              </a:rPr>
              <a:t>Geen QT-verlenging</a:t>
            </a:r>
            <a:r>
              <a:rPr lang="nl-NL" sz="3000" smtClean="0">
                <a:solidFill>
                  <a:srgbClr val="FFFFFF"/>
                </a:solidFill>
              </a:rPr>
              <a:t> of andere SAE</a:t>
            </a:r>
          </a:p>
          <a:p>
            <a:pPr>
              <a:spcAft>
                <a:spcPts val="1800"/>
              </a:spcAft>
            </a:pPr>
            <a:r>
              <a:rPr lang="nl-NL" sz="3000" smtClean="0">
                <a:solidFill>
                  <a:srgbClr val="FFFFFF"/>
                </a:solidFill>
              </a:rPr>
              <a:t>Hierdoor </a:t>
            </a:r>
            <a:r>
              <a:rPr lang="nl-NL" sz="3000" u="sng" smtClean="0">
                <a:solidFill>
                  <a:srgbClr val="FFFF00"/>
                </a:solidFill>
              </a:rPr>
              <a:t>veilig</a:t>
            </a:r>
            <a:r>
              <a:rPr lang="nl-NL" sz="3000" smtClean="0">
                <a:solidFill>
                  <a:srgbClr val="FFFFFF"/>
                </a:solidFill>
              </a:rPr>
              <a:t> en bruikbaar bij patiënten met contra-ïndicaties voor klasse Ic antiaritmica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6"/>
          <p:cNvGrpSpPr>
            <a:grpSpLocks/>
          </p:cNvGrpSpPr>
          <p:nvPr/>
        </p:nvGrpSpPr>
        <p:grpSpPr bwMode="auto">
          <a:xfrm>
            <a:off x="2336800" y="5340350"/>
            <a:ext cx="4781550" cy="107950"/>
            <a:chOff x="1434" y="3696"/>
            <a:chExt cx="3012" cy="68"/>
          </a:xfrm>
        </p:grpSpPr>
        <p:sp>
          <p:nvSpPr>
            <p:cNvPr id="46118" name="Line 27"/>
            <p:cNvSpPr>
              <a:spLocks noChangeShapeType="1"/>
            </p:cNvSpPr>
            <p:nvPr/>
          </p:nvSpPr>
          <p:spPr bwMode="auto">
            <a:xfrm>
              <a:off x="4446" y="3696"/>
              <a:ext cx="0" cy="6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nl-NL"/>
            </a:p>
          </p:txBody>
        </p:sp>
        <p:sp>
          <p:nvSpPr>
            <p:cNvPr id="46119" name="Line 28"/>
            <p:cNvSpPr>
              <a:spLocks noChangeShapeType="1"/>
            </p:cNvSpPr>
            <p:nvPr/>
          </p:nvSpPr>
          <p:spPr bwMode="auto">
            <a:xfrm>
              <a:off x="3777" y="3696"/>
              <a:ext cx="0" cy="6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nl-NL"/>
            </a:p>
          </p:txBody>
        </p:sp>
        <p:sp>
          <p:nvSpPr>
            <p:cNvPr id="46120" name="Line 29"/>
            <p:cNvSpPr>
              <a:spLocks noChangeShapeType="1"/>
            </p:cNvSpPr>
            <p:nvPr/>
          </p:nvSpPr>
          <p:spPr bwMode="auto">
            <a:xfrm>
              <a:off x="3112" y="3696"/>
              <a:ext cx="0" cy="6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nl-NL"/>
            </a:p>
          </p:txBody>
        </p:sp>
        <p:sp>
          <p:nvSpPr>
            <p:cNvPr id="46121" name="Line 30"/>
            <p:cNvSpPr>
              <a:spLocks noChangeShapeType="1"/>
            </p:cNvSpPr>
            <p:nvPr/>
          </p:nvSpPr>
          <p:spPr bwMode="auto">
            <a:xfrm>
              <a:off x="2610" y="3696"/>
              <a:ext cx="0" cy="6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nl-NL"/>
            </a:p>
          </p:txBody>
        </p:sp>
        <p:grpSp>
          <p:nvGrpSpPr>
            <p:cNvPr id="46122" name="Group 31"/>
            <p:cNvGrpSpPr>
              <a:grpSpLocks/>
            </p:cNvGrpSpPr>
            <p:nvPr/>
          </p:nvGrpSpPr>
          <p:grpSpPr bwMode="auto">
            <a:xfrm>
              <a:off x="1434" y="3696"/>
              <a:ext cx="841" cy="68"/>
              <a:chOff x="1434" y="3696"/>
              <a:chExt cx="841" cy="68"/>
            </a:xfrm>
          </p:grpSpPr>
          <p:sp>
            <p:nvSpPr>
              <p:cNvPr id="46123" name="Line 32"/>
              <p:cNvSpPr>
                <a:spLocks noChangeShapeType="1"/>
              </p:cNvSpPr>
              <p:nvPr/>
            </p:nvSpPr>
            <p:spPr bwMode="auto">
              <a:xfrm>
                <a:off x="2275" y="3696"/>
                <a:ext cx="0" cy="68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46124" name="Line 33"/>
              <p:cNvSpPr>
                <a:spLocks noChangeShapeType="1"/>
              </p:cNvSpPr>
              <p:nvPr/>
            </p:nvSpPr>
            <p:spPr bwMode="auto">
              <a:xfrm>
                <a:off x="2106" y="3696"/>
                <a:ext cx="0" cy="68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46125" name="Line 34"/>
              <p:cNvSpPr>
                <a:spLocks noChangeShapeType="1"/>
              </p:cNvSpPr>
              <p:nvPr/>
            </p:nvSpPr>
            <p:spPr bwMode="auto">
              <a:xfrm>
                <a:off x="1938" y="3696"/>
                <a:ext cx="0" cy="68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46126" name="Line 35"/>
              <p:cNvSpPr>
                <a:spLocks noChangeShapeType="1"/>
              </p:cNvSpPr>
              <p:nvPr/>
            </p:nvSpPr>
            <p:spPr bwMode="auto">
              <a:xfrm>
                <a:off x="1770" y="3696"/>
                <a:ext cx="0" cy="68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46127" name="Line 36"/>
              <p:cNvSpPr>
                <a:spLocks noChangeShapeType="1"/>
              </p:cNvSpPr>
              <p:nvPr/>
            </p:nvSpPr>
            <p:spPr bwMode="auto">
              <a:xfrm>
                <a:off x="1602" y="3696"/>
                <a:ext cx="0" cy="68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46128" name="Line 37"/>
              <p:cNvSpPr>
                <a:spLocks noChangeShapeType="1"/>
              </p:cNvSpPr>
              <p:nvPr/>
            </p:nvSpPr>
            <p:spPr bwMode="auto">
              <a:xfrm>
                <a:off x="1434" y="3696"/>
                <a:ext cx="0" cy="68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nl-NL"/>
              </a:p>
            </p:txBody>
          </p:sp>
        </p:grpSp>
      </p:grpSp>
      <p:sp>
        <p:nvSpPr>
          <p:cNvPr id="51203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101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u="sng" smtClean="0">
                <a:solidFill>
                  <a:srgbClr val="FFFF00"/>
                </a:solidFill>
              </a:rPr>
              <a:t>AVRO trial</a:t>
            </a:r>
            <a:r>
              <a:rPr lang="en-US" sz="3600" smtClean="0">
                <a:solidFill>
                  <a:srgbClr val="FFFF00"/>
                </a:solidFill>
              </a:rPr>
              <a:t>: Rapid Conversion of AF With Vernakalant for Infusion vs Amiodarone</a:t>
            </a:r>
            <a:endParaRPr lang="en-US" sz="3600" baseline="30000" smtClean="0">
              <a:solidFill>
                <a:srgbClr val="FFFF00"/>
              </a:solidFill>
            </a:endParaRPr>
          </a:p>
        </p:txBody>
      </p:sp>
      <p:sp>
        <p:nvSpPr>
          <p:cNvPr id="46084" name="AutoShape 34"/>
          <p:cNvSpPr>
            <a:spLocks noChangeAspect="1" noChangeArrowheads="1" noTextEdit="1"/>
          </p:cNvSpPr>
          <p:nvPr/>
        </p:nvSpPr>
        <p:spPr bwMode="auto">
          <a:xfrm>
            <a:off x="1403350" y="1555750"/>
            <a:ext cx="62531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6085" name="Text Box 32"/>
          <p:cNvSpPr txBox="1">
            <a:spLocks noChangeArrowheads="1"/>
          </p:cNvSpPr>
          <p:nvPr/>
        </p:nvSpPr>
        <p:spPr bwMode="auto">
          <a:xfrm>
            <a:off x="7202488" y="2368550"/>
            <a:ext cx="446087" cy="21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51.7%</a:t>
            </a:r>
          </a:p>
        </p:txBody>
      </p:sp>
      <p:sp>
        <p:nvSpPr>
          <p:cNvPr id="46086" name="Text Box 33"/>
          <p:cNvSpPr txBox="1">
            <a:spLocks noChangeArrowheads="1"/>
          </p:cNvSpPr>
          <p:nvPr/>
        </p:nvSpPr>
        <p:spPr bwMode="auto">
          <a:xfrm>
            <a:off x="7256463" y="4686300"/>
            <a:ext cx="355600" cy="21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5.2%</a:t>
            </a:r>
          </a:p>
        </p:txBody>
      </p:sp>
      <p:sp>
        <p:nvSpPr>
          <p:cNvPr id="46087" name="Rectangle 37"/>
          <p:cNvSpPr>
            <a:spLocks noChangeArrowheads="1"/>
          </p:cNvSpPr>
          <p:nvPr/>
        </p:nvSpPr>
        <p:spPr bwMode="auto">
          <a:xfrm>
            <a:off x="6650038" y="3106738"/>
            <a:ext cx="763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alibri" pitchFamily="34" charset="0"/>
              </a:rPr>
              <a:t>P</a:t>
            </a:r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&lt;0.0001</a:t>
            </a:r>
            <a:endParaRPr lang="en-US">
              <a:latin typeface="Calibri" pitchFamily="34" charset="0"/>
            </a:endParaRPr>
          </a:p>
        </p:txBody>
      </p:sp>
      <p:sp>
        <p:nvSpPr>
          <p:cNvPr id="46088" name="Line 39"/>
          <p:cNvSpPr>
            <a:spLocks noChangeShapeType="1"/>
          </p:cNvSpPr>
          <p:nvPr/>
        </p:nvSpPr>
        <p:spPr bwMode="auto">
          <a:xfrm>
            <a:off x="2259013" y="2068513"/>
            <a:ext cx="76200" cy="0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6089" name="Line 41"/>
          <p:cNvSpPr>
            <a:spLocks noChangeShapeType="1"/>
          </p:cNvSpPr>
          <p:nvPr/>
        </p:nvSpPr>
        <p:spPr bwMode="auto">
          <a:xfrm>
            <a:off x="2259013" y="3070225"/>
            <a:ext cx="76200" cy="0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6090" name="Line 45"/>
          <p:cNvSpPr>
            <a:spLocks noChangeShapeType="1"/>
          </p:cNvSpPr>
          <p:nvPr/>
        </p:nvSpPr>
        <p:spPr bwMode="auto">
          <a:xfrm>
            <a:off x="2259013" y="4070350"/>
            <a:ext cx="76200" cy="0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6091" name="Line 47"/>
          <p:cNvSpPr>
            <a:spLocks noChangeShapeType="1"/>
          </p:cNvSpPr>
          <p:nvPr/>
        </p:nvSpPr>
        <p:spPr bwMode="auto">
          <a:xfrm>
            <a:off x="2259013" y="5070475"/>
            <a:ext cx="76200" cy="0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6092" name="Freeform 70"/>
          <p:cNvSpPr>
            <a:spLocks/>
          </p:cNvSpPr>
          <p:nvPr/>
        </p:nvSpPr>
        <p:spPr bwMode="auto">
          <a:xfrm>
            <a:off x="2343150" y="4813300"/>
            <a:ext cx="4776788" cy="257175"/>
          </a:xfrm>
          <a:custGeom>
            <a:avLst/>
            <a:gdLst>
              <a:gd name="T0" fmla="*/ 0 w 3661"/>
              <a:gd name="T1" fmla="*/ 2147483647 h 180"/>
              <a:gd name="T2" fmla="*/ 2147483647 w 3661"/>
              <a:gd name="T3" fmla="*/ 2147483647 h 180"/>
              <a:gd name="T4" fmla="*/ 2147483647 w 3661"/>
              <a:gd name="T5" fmla="*/ 2147483647 h 180"/>
              <a:gd name="T6" fmla="*/ 2147483647 w 3661"/>
              <a:gd name="T7" fmla="*/ 2147483647 h 180"/>
              <a:gd name="T8" fmla="*/ 2147483647 w 3661"/>
              <a:gd name="T9" fmla="*/ 2147483647 h 180"/>
              <a:gd name="T10" fmla="*/ 2147483647 w 3661"/>
              <a:gd name="T11" fmla="*/ 2147483647 h 180"/>
              <a:gd name="T12" fmla="*/ 2147483647 w 3661"/>
              <a:gd name="T13" fmla="*/ 2147483647 h 180"/>
              <a:gd name="T14" fmla="*/ 2147483647 w 3661"/>
              <a:gd name="T15" fmla="*/ 2147483647 h 180"/>
              <a:gd name="T16" fmla="*/ 2147483647 w 3661"/>
              <a:gd name="T17" fmla="*/ 2147483647 h 180"/>
              <a:gd name="T18" fmla="*/ 2147483647 w 3661"/>
              <a:gd name="T19" fmla="*/ 2147483647 h 180"/>
              <a:gd name="T20" fmla="*/ 2147483647 w 3661"/>
              <a:gd name="T21" fmla="*/ 2147483647 h 180"/>
              <a:gd name="T22" fmla="*/ 2147483647 w 3661"/>
              <a:gd name="T23" fmla="*/ 2147483647 h 180"/>
              <a:gd name="T24" fmla="*/ 2147483647 w 3661"/>
              <a:gd name="T25" fmla="*/ 0 h 180"/>
              <a:gd name="T26" fmla="*/ 2147483647 w 3661"/>
              <a:gd name="T27" fmla="*/ 0 h 1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61"/>
              <a:gd name="T43" fmla="*/ 0 h 180"/>
              <a:gd name="T44" fmla="*/ 3661 w 3661"/>
              <a:gd name="T45" fmla="*/ 180 h 1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61" h="180">
                <a:moveTo>
                  <a:pt x="0" y="180"/>
                </a:moveTo>
                <a:lnTo>
                  <a:pt x="72" y="180"/>
                </a:lnTo>
                <a:lnTo>
                  <a:pt x="72" y="151"/>
                </a:lnTo>
                <a:lnTo>
                  <a:pt x="848" y="151"/>
                </a:lnTo>
                <a:lnTo>
                  <a:pt x="848" y="122"/>
                </a:lnTo>
                <a:lnTo>
                  <a:pt x="891" y="122"/>
                </a:lnTo>
                <a:lnTo>
                  <a:pt x="891" y="91"/>
                </a:lnTo>
                <a:lnTo>
                  <a:pt x="1175" y="91"/>
                </a:lnTo>
                <a:lnTo>
                  <a:pt x="1175" y="60"/>
                </a:lnTo>
                <a:lnTo>
                  <a:pt x="2359" y="60"/>
                </a:lnTo>
                <a:lnTo>
                  <a:pt x="2359" y="31"/>
                </a:lnTo>
                <a:lnTo>
                  <a:pt x="3298" y="31"/>
                </a:lnTo>
                <a:lnTo>
                  <a:pt x="3298" y="0"/>
                </a:lnTo>
                <a:lnTo>
                  <a:pt x="3661" y="0"/>
                </a:lnTo>
              </a:path>
            </a:pathLst>
          </a:custGeom>
          <a:noFill/>
          <a:ln w="3016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46093" name="Freeform 76"/>
          <p:cNvSpPr>
            <a:spLocks/>
          </p:cNvSpPr>
          <p:nvPr/>
        </p:nvSpPr>
        <p:spPr bwMode="auto">
          <a:xfrm>
            <a:off x="2343150" y="2484438"/>
            <a:ext cx="4776788" cy="2589212"/>
          </a:xfrm>
          <a:custGeom>
            <a:avLst/>
            <a:gdLst>
              <a:gd name="T0" fmla="*/ 0 w 3661"/>
              <a:gd name="T1" fmla="*/ 2147483647 h 1816"/>
              <a:gd name="T2" fmla="*/ 2147483647 w 3661"/>
              <a:gd name="T3" fmla="*/ 2147483647 h 1816"/>
              <a:gd name="T4" fmla="*/ 2147483647 w 3661"/>
              <a:gd name="T5" fmla="*/ 2147483647 h 1816"/>
              <a:gd name="T6" fmla="*/ 2147483647 w 3661"/>
              <a:gd name="T7" fmla="*/ 2147483647 h 1816"/>
              <a:gd name="T8" fmla="*/ 2147483647 w 3661"/>
              <a:gd name="T9" fmla="*/ 2147483647 h 1816"/>
              <a:gd name="T10" fmla="*/ 2147483647 w 3661"/>
              <a:gd name="T11" fmla="*/ 2147483647 h 1816"/>
              <a:gd name="T12" fmla="*/ 2147483647 w 3661"/>
              <a:gd name="T13" fmla="*/ 2147483647 h 1816"/>
              <a:gd name="T14" fmla="*/ 2147483647 w 3661"/>
              <a:gd name="T15" fmla="*/ 2147483647 h 1816"/>
              <a:gd name="T16" fmla="*/ 2147483647 w 3661"/>
              <a:gd name="T17" fmla="*/ 2147483647 h 1816"/>
              <a:gd name="T18" fmla="*/ 2147483647 w 3661"/>
              <a:gd name="T19" fmla="*/ 2147483647 h 1816"/>
              <a:gd name="T20" fmla="*/ 2147483647 w 3661"/>
              <a:gd name="T21" fmla="*/ 2147483647 h 1816"/>
              <a:gd name="T22" fmla="*/ 2147483647 w 3661"/>
              <a:gd name="T23" fmla="*/ 2147483647 h 1816"/>
              <a:gd name="T24" fmla="*/ 2147483647 w 3661"/>
              <a:gd name="T25" fmla="*/ 2147483647 h 1816"/>
              <a:gd name="T26" fmla="*/ 2147483647 w 3661"/>
              <a:gd name="T27" fmla="*/ 2147483647 h 1816"/>
              <a:gd name="T28" fmla="*/ 2147483647 w 3661"/>
              <a:gd name="T29" fmla="*/ 2147483647 h 1816"/>
              <a:gd name="T30" fmla="*/ 2147483647 w 3661"/>
              <a:gd name="T31" fmla="*/ 2147483647 h 1816"/>
              <a:gd name="T32" fmla="*/ 2147483647 w 3661"/>
              <a:gd name="T33" fmla="*/ 2147483647 h 1816"/>
              <a:gd name="T34" fmla="*/ 2147483647 w 3661"/>
              <a:gd name="T35" fmla="*/ 2147483647 h 1816"/>
              <a:gd name="T36" fmla="*/ 2147483647 w 3661"/>
              <a:gd name="T37" fmla="*/ 2147483647 h 1816"/>
              <a:gd name="T38" fmla="*/ 2147483647 w 3661"/>
              <a:gd name="T39" fmla="*/ 2147483647 h 1816"/>
              <a:gd name="T40" fmla="*/ 2147483647 w 3661"/>
              <a:gd name="T41" fmla="*/ 2147483647 h 1816"/>
              <a:gd name="T42" fmla="*/ 2147483647 w 3661"/>
              <a:gd name="T43" fmla="*/ 2147483647 h 1816"/>
              <a:gd name="T44" fmla="*/ 2147483647 w 3661"/>
              <a:gd name="T45" fmla="*/ 2147483647 h 1816"/>
              <a:gd name="T46" fmla="*/ 2147483647 w 3661"/>
              <a:gd name="T47" fmla="*/ 2147483647 h 1816"/>
              <a:gd name="T48" fmla="*/ 2147483647 w 3661"/>
              <a:gd name="T49" fmla="*/ 2147483647 h 1816"/>
              <a:gd name="T50" fmla="*/ 2147483647 w 3661"/>
              <a:gd name="T51" fmla="*/ 2147483647 h 1816"/>
              <a:gd name="T52" fmla="*/ 2147483647 w 3661"/>
              <a:gd name="T53" fmla="*/ 2147483647 h 1816"/>
              <a:gd name="T54" fmla="*/ 2147483647 w 3661"/>
              <a:gd name="T55" fmla="*/ 2147483647 h 1816"/>
              <a:gd name="T56" fmla="*/ 2147483647 w 3661"/>
              <a:gd name="T57" fmla="*/ 2147483647 h 1816"/>
              <a:gd name="T58" fmla="*/ 2147483647 w 3661"/>
              <a:gd name="T59" fmla="*/ 2147483647 h 1816"/>
              <a:gd name="T60" fmla="*/ 2147483647 w 3661"/>
              <a:gd name="T61" fmla="*/ 2147483647 h 1816"/>
              <a:gd name="T62" fmla="*/ 2147483647 w 3661"/>
              <a:gd name="T63" fmla="*/ 2147483647 h 1816"/>
              <a:gd name="T64" fmla="*/ 2147483647 w 3661"/>
              <a:gd name="T65" fmla="*/ 2147483647 h 1816"/>
              <a:gd name="T66" fmla="*/ 2147483647 w 3661"/>
              <a:gd name="T67" fmla="*/ 2147483647 h 1816"/>
              <a:gd name="T68" fmla="*/ 2147483647 w 3661"/>
              <a:gd name="T69" fmla="*/ 2147483647 h 1816"/>
              <a:gd name="T70" fmla="*/ 2147483647 w 3661"/>
              <a:gd name="T71" fmla="*/ 2147483647 h 1816"/>
              <a:gd name="T72" fmla="*/ 2147483647 w 3661"/>
              <a:gd name="T73" fmla="*/ 2147483647 h 1816"/>
              <a:gd name="T74" fmla="*/ 2147483647 w 3661"/>
              <a:gd name="T75" fmla="*/ 2147483647 h 1816"/>
              <a:gd name="T76" fmla="*/ 2147483647 w 3661"/>
              <a:gd name="T77" fmla="*/ 2147483647 h 1816"/>
              <a:gd name="T78" fmla="*/ 2147483647 w 3661"/>
              <a:gd name="T79" fmla="*/ 2147483647 h 1816"/>
              <a:gd name="T80" fmla="*/ 2147483647 w 3661"/>
              <a:gd name="T81" fmla="*/ 2147483647 h 1816"/>
              <a:gd name="T82" fmla="*/ 2147483647 w 3661"/>
              <a:gd name="T83" fmla="*/ 2147483647 h 1816"/>
              <a:gd name="T84" fmla="*/ 2147483647 w 3661"/>
              <a:gd name="T85" fmla="*/ 2147483647 h 1816"/>
              <a:gd name="T86" fmla="*/ 2147483647 w 3661"/>
              <a:gd name="T87" fmla="*/ 2147483647 h 1816"/>
              <a:gd name="T88" fmla="*/ 2147483647 w 3661"/>
              <a:gd name="T89" fmla="*/ 2147483647 h 1816"/>
              <a:gd name="T90" fmla="*/ 2147483647 w 3661"/>
              <a:gd name="T91" fmla="*/ 2147483647 h 1816"/>
              <a:gd name="T92" fmla="*/ 2147483647 w 3661"/>
              <a:gd name="T93" fmla="*/ 2147483647 h 1816"/>
              <a:gd name="T94" fmla="*/ 2147483647 w 3661"/>
              <a:gd name="T95" fmla="*/ 2147483647 h 1816"/>
              <a:gd name="T96" fmla="*/ 2147483647 w 3661"/>
              <a:gd name="T97" fmla="*/ 2147483647 h 1816"/>
              <a:gd name="T98" fmla="*/ 2147483647 w 3661"/>
              <a:gd name="T99" fmla="*/ 2147483647 h 1816"/>
              <a:gd name="T100" fmla="*/ 2147483647 w 3661"/>
              <a:gd name="T101" fmla="*/ 2147483647 h 1816"/>
              <a:gd name="T102" fmla="*/ 2147483647 w 3661"/>
              <a:gd name="T103" fmla="*/ 2147483647 h 1816"/>
              <a:gd name="T104" fmla="*/ 2147483647 w 3661"/>
              <a:gd name="T105" fmla="*/ 2147483647 h 1816"/>
              <a:gd name="T106" fmla="*/ 2147483647 w 3661"/>
              <a:gd name="T107" fmla="*/ 2147483647 h 1816"/>
              <a:gd name="T108" fmla="*/ 2147483647 w 3661"/>
              <a:gd name="T109" fmla="*/ 2147483647 h 1816"/>
              <a:gd name="T110" fmla="*/ 2147483647 w 3661"/>
              <a:gd name="T111" fmla="*/ 2147483647 h 1816"/>
              <a:gd name="T112" fmla="*/ 2147483647 w 3661"/>
              <a:gd name="T113" fmla="*/ 0 h 1816"/>
              <a:gd name="T114" fmla="*/ 2147483647 w 3661"/>
              <a:gd name="T115" fmla="*/ 0 h 181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61"/>
              <a:gd name="T175" fmla="*/ 0 h 1816"/>
              <a:gd name="T176" fmla="*/ 3661 w 3661"/>
              <a:gd name="T177" fmla="*/ 1816 h 181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61" h="1816">
                <a:moveTo>
                  <a:pt x="0" y="1816"/>
                </a:moveTo>
                <a:lnTo>
                  <a:pt x="31" y="1816"/>
                </a:lnTo>
                <a:lnTo>
                  <a:pt x="31" y="1785"/>
                </a:lnTo>
                <a:lnTo>
                  <a:pt x="77" y="1785"/>
                </a:lnTo>
                <a:lnTo>
                  <a:pt x="77" y="1665"/>
                </a:lnTo>
                <a:lnTo>
                  <a:pt x="113" y="1665"/>
                </a:lnTo>
                <a:lnTo>
                  <a:pt x="113" y="1634"/>
                </a:lnTo>
                <a:lnTo>
                  <a:pt x="156" y="1634"/>
                </a:lnTo>
                <a:lnTo>
                  <a:pt x="156" y="1545"/>
                </a:lnTo>
                <a:lnTo>
                  <a:pt x="197" y="1545"/>
                </a:lnTo>
                <a:lnTo>
                  <a:pt x="197" y="1425"/>
                </a:lnTo>
                <a:lnTo>
                  <a:pt x="238" y="1425"/>
                </a:lnTo>
                <a:lnTo>
                  <a:pt x="238" y="1331"/>
                </a:lnTo>
                <a:lnTo>
                  <a:pt x="281" y="1331"/>
                </a:lnTo>
                <a:lnTo>
                  <a:pt x="281" y="1242"/>
                </a:lnTo>
                <a:lnTo>
                  <a:pt x="319" y="1242"/>
                </a:lnTo>
                <a:lnTo>
                  <a:pt x="319" y="1151"/>
                </a:lnTo>
                <a:lnTo>
                  <a:pt x="363" y="1151"/>
                </a:lnTo>
                <a:lnTo>
                  <a:pt x="363" y="966"/>
                </a:lnTo>
                <a:lnTo>
                  <a:pt x="444" y="966"/>
                </a:lnTo>
                <a:lnTo>
                  <a:pt x="444" y="877"/>
                </a:lnTo>
                <a:lnTo>
                  <a:pt x="485" y="877"/>
                </a:lnTo>
                <a:lnTo>
                  <a:pt x="485" y="757"/>
                </a:lnTo>
                <a:lnTo>
                  <a:pt x="523" y="757"/>
                </a:lnTo>
                <a:lnTo>
                  <a:pt x="523" y="694"/>
                </a:lnTo>
                <a:lnTo>
                  <a:pt x="564" y="694"/>
                </a:lnTo>
                <a:lnTo>
                  <a:pt x="564" y="574"/>
                </a:lnTo>
                <a:lnTo>
                  <a:pt x="605" y="574"/>
                </a:lnTo>
                <a:lnTo>
                  <a:pt x="605" y="543"/>
                </a:lnTo>
                <a:lnTo>
                  <a:pt x="684" y="543"/>
                </a:lnTo>
                <a:lnTo>
                  <a:pt x="684" y="517"/>
                </a:lnTo>
                <a:lnTo>
                  <a:pt x="725" y="517"/>
                </a:lnTo>
                <a:lnTo>
                  <a:pt x="725" y="481"/>
                </a:lnTo>
                <a:lnTo>
                  <a:pt x="769" y="481"/>
                </a:lnTo>
                <a:lnTo>
                  <a:pt x="769" y="423"/>
                </a:lnTo>
                <a:lnTo>
                  <a:pt x="848" y="423"/>
                </a:lnTo>
                <a:lnTo>
                  <a:pt x="848" y="394"/>
                </a:lnTo>
                <a:lnTo>
                  <a:pt x="889" y="394"/>
                </a:lnTo>
                <a:lnTo>
                  <a:pt x="889" y="363"/>
                </a:lnTo>
                <a:lnTo>
                  <a:pt x="970" y="363"/>
                </a:lnTo>
                <a:lnTo>
                  <a:pt x="970" y="332"/>
                </a:lnTo>
                <a:lnTo>
                  <a:pt x="1136" y="332"/>
                </a:lnTo>
                <a:lnTo>
                  <a:pt x="1136" y="303"/>
                </a:lnTo>
                <a:lnTo>
                  <a:pt x="1220" y="303"/>
                </a:lnTo>
                <a:lnTo>
                  <a:pt x="1220" y="272"/>
                </a:lnTo>
                <a:lnTo>
                  <a:pt x="1340" y="272"/>
                </a:lnTo>
                <a:lnTo>
                  <a:pt x="1340" y="209"/>
                </a:lnTo>
                <a:lnTo>
                  <a:pt x="1665" y="209"/>
                </a:lnTo>
                <a:lnTo>
                  <a:pt x="1665" y="120"/>
                </a:lnTo>
                <a:lnTo>
                  <a:pt x="1749" y="120"/>
                </a:lnTo>
                <a:lnTo>
                  <a:pt x="1749" y="89"/>
                </a:lnTo>
                <a:lnTo>
                  <a:pt x="1874" y="89"/>
                </a:lnTo>
                <a:lnTo>
                  <a:pt x="1874" y="60"/>
                </a:lnTo>
                <a:lnTo>
                  <a:pt x="2196" y="60"/>
                </a:lnTo>
                <a:lnTo>
                  <a:pt x="2196" y="29"/>
                </a:lnTo>
                <a:lnTo>
                  <a:pt x="2438" y="29"/>
                </a:lnTo>
                <a:lnTo>
                  <a:pt x="2438" y="0"/>
                </a:lnTo>
                <a:lnTo>
                  <a:pt x="3661" y="0"/>
                </a:lnTo>
              </a:path>
            </a:pathLst>
          </a:custGeom>
          <a:noFill/>
          <a:ln w="30226" cap="rnd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46094" name="Text Box 43"/>
          <p:cNvSpPr txBox="1">
            <a:spLocks noChangeArrowheads="1"/>
          </p:cNvSpPr>
          <p:nvPr/>
        </p:nvSpPr>
        <p:spPr bwMode="auto">
          <a:xfrm>
            <a:off x="5000625" y="2187575"/>
            <a:ext cx="1873250" cy="215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Vernakalant (N=116)</a:t>
            </a:r>
          </a:p>
        </p:txBody>
      </p:sp>
      <p:sp>
        <p:nvSpPr>
          <p:cNvPr id="46095" name="Text Box 44"/>
          <p:cNvSpPr txBox="1">
            <a:spLocks noChangeArrowheads="1"/>
          </p:cNvSpPr>
          <p:nvPr/>
        </p:nvSpPr>
        <p:spPr bwMode="auto">
          <a:xfrm>
            <a:off x="5000625" y="4505325"/>
            <a:ext cx="1895475" cy="215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Amiodarone (N=116)</a:t>
            </a:r>
          </a:p>
        </p:txBody>
      </p:sp>
      <p:sp>
        <p:nvSpPr>
          <p:cNvPr id="46096" name="Freeform 95"/>
          <p:cNvSpPr>
            <a:spLocks/>
          </p:cNvSpPr>
          <p:nvPr/>
        </p:nvSpPr>
        <p:spPr bwMode="auto">
          <a:xfrm>
            <a:off x="2336800" y="2068513"/>
            <a:ext cx="5307013" cy="3263900"/>
          </a:xfrm>
          <a:custGeom>
            <a:avLst/>
            <a:gdLst>
              <a:gd name="T0" fmla="*/ 0 w 3344"/>
              <a:gd name="T1" fmla="*/ 0 h 2056"/>
              <a:gd name="T2" fmla="*/ 0 w 3344"/>
              <a:gd name="T3" fmla="*/ 2147483647 h 2056"/>
              <a:gd name="T4" fmla="*/ 2147483647 w 3344"/>
              <a:gd name="T5" fmla="*/ 2147483647 h 2056"/>
              <a:gd name="T6" fmla="*/ 0 60000 65536"/>
              <a:gd name="T7" fmla="*/ 0 60000 65536"/>
              <a:gd name="T8" fmla="*/ 0 60000 65536"/>
              <a:gd name="T9" fmla="*/ 0 w 3344"/>
              <a:gd name="T10" fmla="*/ 0 h 2056"/>
              <a:gd name="T11" fmla="*/ 3344 w 3344"/>
              <a:gd name="T12" fmla="*/ 2056 h 2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4" h="2056">
                <a:moveTo>
                  <a:pt x="0" y="0"/>
                </a:moveTo>
                <a:lnTo>
                  <a:pt x="0" y="2056"/>
                </a:lnTo>
                <a:lnTo>
                  <a:pt x="3344" y="205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grpSp>
        <p:nvGrpSpPr>
          <p:cNvPr id="46097" name="Group 8"/>
          <p:cNvGrpSpPr>
            <a:grpSpLocks/>
          </p:cNvGrpSpPr>
          <p:nvPr/>
        </p:nvGrpSpPr>
        <p:grpSpPr bwMode="auto">
          <a:xfrm>
            <a:off x="2286000" y="5505450"/>
            <a:ext cx="4938713" cy="207963"/>
            <a:chOff x="1406" y="3785"/>
            <a:chExt cx="3111" cy="131"/>
          </a:xfrm>
        </p:grpSpPr>
        <p:sp>
          <p:nvSpPr>
            <p:cNvPr id="46108" name="Text Box 9"/>
            <p:cNvSpPr txBox="1">
              <a:spLocks noChangeArrowheads="1"/>
            </p:cNvSpPr>
            <p:nvPr/>
          </p:nvSpPr>
          <p:spPr bwMode="auto">
            <a:xfrm>
              <a:off x="1406" y="3785"/>
              <a:ext cx="71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6109" name="Text Box 10"/>
            <p:cNvSpPr txBox="1">
              <a:spLocks noChangeArrowheads="1"/>
            </p:cNvSpPr>
            <p:nvPr/>
          </p:nvSpPr>
          <p:spPr bwMode="auto">
            <a:xfrm>
              <a:off x="1705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46110" name="Text Box 11"/>
            <p:cNvSpPr txBox="1">
              <a:spLocks noChangeArrowheads="1"/>
            </p:cNvSpPr>
            <p:nvPr/>
          </p:nvSpPr>
          <p:spPr bwMode="auto">
            <a:xfrm>
              <a:off x="1867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15</a:t>
              </a:r>
            </a:p>
          </p:txBody>
        </p:sp>
        <p:sp>
          <p:nvSpPr>
            <p:cNvPr id="46111" name="Text Box 12"/>
            <p:cNvSpPr txBox="1">
              <a:spLocks noChangeArrowheads="1"/>
            </p:cNvSpPr>
            <p:nvPr/>
          </p:nvSpPr>
          <p:spPr bwMode="auto">
            <a:xfrm>
              <a:off x="2033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20</a:t>
              </a:r>
            </a:p>
          </p:txBody>
        </p:sp>
        <p:sp>
          <p:nvSpPr>
            <p:cNvPr id="46112" name="Text Box 13"/>
            <p:cNvSpPr txBox="1">
              <a:spLocks noChangeArrowheads="1"/>
            </p:cNvSpPr>
            <p:nvPr/>
          </p:nvSpPr>
          <p:spPr bwMode="auto">
            <a:xfrm>
              <a:off x="2205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25</a:t>
              </a:r>
            </a:p>
          </p:txBody>
        </p:sp>
        <p:sp>
          <p:nvSpPr>
            <p:cNvPr id="46113" name="Text Box 14"/>
            <p:cNvSpPr txBox="1">
              <a:spLocks noChangeArrowheads="1"/>
            </p:cNvSpPr>
            <p:nvPr/>
          </p:nvSpPr>
          <p:spPr bwMode="auto">
            <a:xfrm>
              <a:off x="2537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35</a:t>
              </a:r>
            </a:p>
          </p:txBody>
        </p:sp>
        <p:sp>
          <p:nvSpPr>
            <p:cNvPr id="46114" name="Text Box 15"/>
            <p:cNvSpPr txBox="1">
              <a:spLocks noChangeArrowheads="1"/>
            </p:cNvSpPr>
            <p:nvPr/>
          </p:nvSpPr>
          <p:spPr bwMode="auto">
            <a:xfrm>
              <a:off x="3041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50</a:t>
              </a:r>
            </a:p>
          </p:txBody>
        </p:sp>
        <p:sp>
          <p:nvSpPr>
            <p:cNvPr id="46115" name="Text Box 16"/>
            <p:cNvSpPr txBox="1">
              <a:spLocks noChangeArrowheads="1"/>
            </p:cNvSpPr>
            <p:nvPr/>
          </p:nvSpPr>
          <p:spPr bwMode="auto">
            <a:xfrm>
              <a:off x="3703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70</a:t>
              </a:r>
            </a:p>
          </p:txBody>
        </p:sp>
        <p:sp>
          <p:nvSpPr>
            <p:cNvPr id="46116" name="Text Box 17"/>
            <p:cNvSpPr txBox="1">
              <a:spLocks noChangeArrowheads="1"/>
            </p:cNvSpPr>
            <p:nvPr/>
          </p:nvSpPr>
          <p:spPr bwMode="auto">
            <a:xfrm>
              <a:off x="4375" y="3785"/>
              <a:ext cx="142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90</a:t>
              </a:r>
            </a:p>
          </p:txBody>
        </p:sp>
        <p:sp>
          <p:nvSpPr>
            <p:cNvPr id="46117" name="Text Box 18"/>
            <p:cNvSpPr txBox="1">
              <a:spLocks noChangeArrowheads="1"/>
            </p:cNvSpPr>
            <p:nvPr/>
          </p:nvSpPr>
          <p:spPr bwMode="auto">
            <a:xfrm>
              <a:off x="1572" y="3785"/>
              <a:ext cx="71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46098" name="Text Box 7"/>
          <p:cNvSpPr txBox="1">
            <a:spLocks noChangeArrowheads="1"/>
          </p:cNvSpPr>
          <p:nvPr/>
        </p:nvSpPr>
        <p:spPr bwMode="auto">
          <a:xfrm>
            <a:off x="4308475" y="5827713"/>
            <a:ext cx="1368425" cy="2079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Time, minutes</a:t>
            </a:r>
          </a:p>
        </p:txBody>
      </p:sp>
      <p:grpSp>
        <p:nvGrpSpPr>
          <p:cNvPr id="46099" name="Group 21"/>
          <p:cNvGrpSpPr>
            <a:grpSpLocks/>
          </p:cNvGrpSpPr>
          <p:nvPr/>
        </p:nvGrpSpPr>
        <p:grpSpPr bwMode="auto">
          <a:xfrm>
            <a:off x="1892300" y="1971675"/>
            <a:ext cx="282575" cy="3221038"/>
            <a:chOff x="1172" y="1580"/>
            <a:chExt cx="178" cy="2029"/>
          </a:xfrm>
        </p:grpSpPr>
        <p:sp>
          <p:nvSpPr>
            <p:cNvPr id="46104" name="Text Box 22"/>
            <p:cNvSpPr txBox="1">
              <a:spLocks noChangeArrowheads="1"/>
            </p:cNvSpPr>
            <p:nvPr/>
          </p:nvSpPr>
          <p:spPr bwMode="auto">
            <a:xfrm>
              <a:off x="1279" y="3478"/>
              <a:ext cx="71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6105" name="Text Box 23"/>
            <p:cNvSpPr txBox="1">
              <a:spLocks noChangeArrowheads="1"/>
            </p:cNvSpPr>
            <p:nvPr/>
          </p:nvSpPr>
          <p:spPr bwMode="auto">
            <a:xfrm>
              <a:off x="1172" y="2846"/>
              <a:ext cx="178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0.2</a:t>
              </a:r>
            </a:p>
          </p:txBody>
        </p:sp>
        <p:sp>
          <p:nvSpPr>
            <p:cNvPr id="46106" name="Text Box 24"/>
            <p:cNvSpPr txBox="1">
              <a:spLocks noChangeArrowheads="1"/>
            </p:cNvSpPr>
            <p:nvPr/>
          </p:nvSpPr>
          <p:spPr bwMode="auto">
            <a:xfrm>
              <a:off x="1172" y="2213"/>
              <a:ext cx="178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0.4</a:t>
              </a:r>
            </a:p>
          </p:txBody>
        </p:sp>
        <p:sp>
          <p:nvSpPr>
            <p:cNvPr id="46107" name="Text Box 25"/>
            <p:cNvSpPr txBox="1">
              <a:spLocks noChangeArrowheads="1"/>
            </p:cNvSpPr>
            <p:nvPr/>
          </p:nvSpPr>
          <p:spPr bwMode="auto">
            <a:xfrm>
              <a:off x="1172" y="1580"/>
              <a:ext cx="178" cy="1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0.6</a:t>
              </a:r>
            </a:p>
          </p:txBody>
        </p:sp>
      </p:grpSp>
      <p:sp>
        <p:nvSpPr>
          <p:cNvPr id="46100" name="Text Box 6"/>
          <p:cNvSpPr txBox="1">
            <a:spLocks noChangeArrowheads="1"/>
          </p:cNvSpPr>
          <p:nvPr/>
        </p:nvSpPr>
        <p:spPr bwMode="auto">
          <a:xfrm rot="-5400000">
            <a:off x="-301625" y="3463925"/>
            <a:ext cx="3260725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Calibri" pitchFamily="34" charset="0"/>
              </a:rPr>
              <a:t>Percentage of Patients With </a:t>
            </a:r>
            <a:br>
              <a:rPr lang="en-US">
                <a:solidFill>
                  <a:srgbClr val="FFFFFF"/>
                </a:solidFill>
                <a:latin typeface="Calibri" pitchFamily="34" charset="0"/>
              </a:rPr>
            </a:br>
            <a:r>
              <a:rPr lang="en-US">
                <a:solidFill>
                  <a:srgbClr val="FFFFFF"/>
                </a:solidFill>
                <a:latin typeface="Calibri" pitchFamily="34" charset="0"/>
              </a:rPr>
              <a:t>Conversion of AF</a:t>
            </a:r>
          </a:p>
        </p:txBody>
      </p:sp>
      <p:sp>
        <p:nvSpPr>
          <p:cNvPr id="48149" name="Text Box 4"/>
          <p:cNvSpPr txBox="1">
            <a:spLocks noChangeArrowheads="1"/>
          </p:cNvSpPr>
          <p:nvPr/>
        </p:nvSpPr>
        <p:spPr bwMode="auto">
          <a:xfrm>
            <a:off x="220663" y="6502400"/>
            <a:ext cx="86868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25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Camm AJ et al. </a:t>
            </a:r>
            <a:r>
              <a:rPr lang="en-US" sz="1400" i="1">
                <a:solidFill>
                  <a:srgbClr val="FFFFFF"/>
                </a:solidFill>
                <a:latin typeface="Calibri" pitchFamily="34" charset="0"/>
              </a:rPr>
              <a:t>JACC 2011, 57: 313-321</a:t>
            </a:r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en-US" sz="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7" name="Rechte verbindingslijn 46"/>
          <p:cNvCxnSpPr>
            <a:cxnSpLocks noChangeShapeType="1"/>
          </p:cNvCxnSpPr>
          <p:nvPr/>
        </p:nvCxnSpPr>
        <p:spPr bwMode="auto">
          <a:xfrm rot="16200000" flipH="1">
            <a:off x="1239837" y="3817938"/>
            <a:ext cx="3260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103" name="Text Box 4"/>
          <p:cNvSpPr txBox="1">
            <a:spLocks noChangeArrowheads="1"/>
          </p:cNvSpPr>
          <p:nvPr/>
        </p:nvSpPr>
        <p:spPr bwMode="auto">
          <a:xfrm>
            <a:off x="220663" y="5935663"/>
            <a:ext cx="83359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0325" indent="-60325">
              <a:spcBef>
                <a:spcPct val="25000"/>
              </a:spcBef>
            </a:pPr>
            <a:r>
              <a:rPr lang="en-US" sz="2000" i="1">
                <a:solidFill>
                  <a:srgbClr val="FFFF00"/>
                </a:solidFill>
                <a:latin typeface="Calibri" pitchFamily="34" charset="0"/>
              </a:rPr>
              <a:t>In patients with short-duration AF</a:t>
            </a:r>
            <a:r>
              <a:rPr lang="en-US" sz="3600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>
                <a:solidFill>
                  <a:srgbClr val="FFFF00"/>
                </a:solidFill>
                <a:latin typeface="Calibri" pitchFamily="34" charset="0"/>
              </a:rPr>
              <a:t>(3 hours to 2 days)</a:t>
            </a:r>
            <a:r>
              <a:rPr lang="en-US" i="1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90550" y="-109538"/>
            <a:ext cx="8064500" cy="930276"/>
          </a:xfrm>
        </p:spPr>
        <p:txBody>
          <a:bodyPr/>
          <a:lstStyle/>
          <a:p>
            <a:r>
              <a:rPr lang="nl-BE" sz="4800" smtClean="0">
                <a:solidFill>
                  <a:srgbClr val="FFFF00"/>
                </a:solidFill>
              </a:rPr>
              <a:t>Appropriate AF management?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0" y="6581775"/>
            <a:ext cx="3608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200">
                <a:solidFill>
                  <a:srgbClr val="FFFFFF"/>
                </a:solidFill>
                <a:latin typeface="Calibri" pitchFamily="34" charset="0"/>
              </a:rPr>
              <a:t>Camm AJ, Reiffel JA. </a:t>
            </a:r>
            <a:r>
              <a:rPr lang="nl-BE" sz="1200" i="1">
                <a:solidFill>
                  <a:srgbClr val="FFFFFF"/>
                </a:solidFill>
                <a:latin typeface="Calibri" pitchFamily="34" charset="0"/>
              </a:rPr>
              <a:t>Eur Heart J </a:t>
            </a:r>
            <a:r>
              <a:rPr lang="nl-BE" sz="1200">
                <a:solidFill>
                  <a:srgbClr val="FFFFFF"/>
                </a:solidFill>
                <a:latin typeface="Calibri" pitchFamily="34" charset="0"/>
              </a:rPr>
              <a:t>Suppl 2008;10:H55-78.</a:t>
            </a:r>
          </a:p>
        </p:txBody>
      </p:sp>
      <p:sp>
        <p:nvSpPr>
          <p:cNvPr id="15" name="Ovaal 14"/>
          <p:cNvSpPr/>
          <p:nvPr/>
        </p:nvSpPr>
        <p:spPr>
          <a:xfrm>
            <a:off x="465667" y="1176866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1.</a:t>
            </a:r>
          </a:p>
        </p:txBody>
      </p:sp>
      <p:sp>
        <p:nvSpPr>
          <p:cNvPr id="16" name="Ovaal 15"/>
          <p:cNvSpPr/>
          <p:nvPr/>
        </p:nvSpPr>
        <p:spPr>
          <a:xfrm>
            <a:off x="465667" y="2912533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2.</a:t>
            </a:r>
          </a:p>
        </p:txBody>
      </p:sp>
      <p:sp>
        <p:nvSpPr>
          <p:cNvPr id="50186" name="Tekstvak 17"/>
          <p:cNvSpPr txBox="1">
            <a:spLocks noChangeArrowheads="1"/>
          </p:cNvSpPr>
          <p:nvPr/>
        </p:nvSpPr>
        <p:spPr bwMode="auto">
          <a:xfrm>
            <a:off x="1830388" y="2913063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>
                <a:solidFill>
                  <a:srgbClr val="FFBC27"/>
                </a:solidFill>
                <a:latin typeface="Calibri" pitchFamily="34" charset="0"/>
              </a:rPr>
              <a:t>Rhythm</a:t>
            </a:r>
          </a:p>
        </p:txBody>
      </p:sp>
      <p:sp>
        <p:nvSpPr>
          <p:cNvPr id="19" name="Ovaal 18"/>
          <p:cNvSpPr/>
          <p:nvPr/>
        </p:nvSpPr>
        <p:spPr>
          <a:xfrm>
            <a:off x="465667" y="4715933"/>
            <a:ext cx="1016000" cy="99906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3AB8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>
                <a:solidFill>
                  <a:srgbClr val="FFFFFF"/>
                </a:solidFill>
                <a:ea typeface="ＭＳ Ｐゴシック" charset="-128"/>
              </a:rPr>
              <a:t>3.</a:t>
            </a:r>
          </a:p>
        </p:txBody>
      </p:sp>
      <p:sp>
        <p:nvSpPr>
          <p:cNvPr id="50190" name="Tekstvak 19"/>
          <p:cNvSpPr txBox="1">
            <a:spLocks noChangeArrowheads="1"/>
          </p:cNvSpPr>
          <p:nvPr/>
        </p:nvSpPr>
        <p:spPr bwMode="auto">
          <a:xfrm>
            <a:off x="1830388" y="4716463"/>
            <a:ext cx="5976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>
                <a:solidFill>
                  <a:srgbClr val="05FF1C"/>
                </a:solidFill>
                <a:latin typeface="Calibri" pitchFamily="34" charset="0"/>
              </a:rPr>
              <a:t>Improving CV Outcome</a:t>
            </a:r>
          </a:p>
        </p:txBody>
      </p:sp>
      <p:sp>
        <p:nvSpPr>
          <p:cNvPr id="21" name="Pijl omlaag 20"/>
          <p:cNvSpPr>
            <a:spLocks noChangeArrowheads="1"/>
          </p:cNvSpPr>
          <p:nvPr/>
        </p:nvSpPr>
        <p:spPr bwMode="auto">
          <a:xfrm>
            <a:off x="2862263" y="2176463"/>
            <a:ext cx="279400" cy="736600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Pijl omlaag 21"/>
          <p:cNvSpPr>
            <a:spLocks noChangeArrowheads="1"/>
          </p:cNvSpPr>
          <p:nvPr/>
        </p:nvSpPr>
        <p:spPr bwMode="auto">
          <a:xfrm>
            <a:off x="2862263" y="3911600"/>
            <a:ext cx="279400" cy="736600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U-vormige pijl 23"/>
          <p:cNvSpPr>
            <a:spLocks noChangeArrowheads="1"/>
          </p:cNvSpPr>
          <p:nvPr/>
        </p:nvSpPr>
        <p:spPr bwMode="auto">
          <a:xfrm rot="5400000">
            <a:off x="6390481" y="3112294"/>
            <a:ext cx="3724275" cy="922338"/>
          </a:xfrm>
          <a:custGeom>
            <a:avLst/>
            <a:gdLst>
              <a:gd name="T0" fmla="*/ 3263557 w 3724874"/>
              <a:gd name="T1" fmla="*/ 691976 h 922635"/>
              <a:gd name="T2" fmla="*/ 3494215 w 3724874"/>
              <a:gd name="T3" fmla="*/ 922635 h 922635"/>
              <a:gd name="T4" fmla="*/ 3724874 w 3724874"/>
              <a:gd name="T5" fmla="*/ 691976 h 922635"/>
              <a:gd name="T6" fmla="*/ 1785450 w 3724874"/>
              <a:gd name="T7" fmla="*/ 0 h 922635"/>
              <a:gd name="T8" fmla="*/ 76685 w 3724874"/>
              <a:gd name="T9" fmla="*/ 922635 h 922635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3724874"/>
              <a:gd name="T16" fmla="*/ 0 h 922635"/>
              <a:gd name="T17" fmla="*/ 3724874 w 3724874"/>
              <a:gd name="T18" fmla="*/ 922635 h 922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4874" h="922635">
                <a:moveTo>
                  <a:pt x="0" y="922635"/>
                </a:moveTo>
                <a:lnTo>
                  <a:pt x="0" y="403653"/>
                </a:lnTo>
                <a:cubicBezTo>
                  <a:pt x="0" y="180721"/>
                  <a:pt x="180721" y="0"/>
                  <a:pt x="403652" y="0"/>
                </a:cubicBezTo>
                <a:lnTo>
                  <a:pt x="3167247" y="0"/>
                </a:lnTo>
                <a:lnTo>
                  <a:pt x="3167246" y="0"/>
                </a:lnTo>
                <a:cubicBezTo>
                  <a:pt x="3390178" y="0"/>
                  <a:pt x="3570900" y="180721"/>
                  <a:pt x="3570900" y="403653"/>
                </a:cubicBezTo>
                <a:lnTo>
                  <a:pt x="3570900" y="691976"/>
                </a:lnTo>
                <a:lnTo>
                  <a:pt x="3724874" y="691976"/>
                </a:lnTo>
                <a:lnTo>
                  <a:pt x="3494215" y="922635"/>
                </a:lnTo>
                <a:lnTo>
                  <a:pt x="3263557" y="691976"/>
                </a:lnTo>
                <a:lnTo>
                  <a:pt x="3417530" y="691976"/>
                </a:lnTo>
                <a:lnTo>
                  <a:pt x="3417530" y="403653"/>
                </a:lnTo>
                <a:cubicBezTo>
                  <a:pt x="3417530" y="265425"/>
                  <a:pt x="3305474" y="153370"/>
                  <a:pt x="3167247" y="153370"/>
                </a:cubicBezTo>
                <a:lnTo>
                  <a:pt x="403653" y="153370"/>
                </a:lnTo>
                <a:lnTo>
                  <a:pt x="403652" y="153370"/>
                </a:lnTo>
                <a:cubicBezTo>
                  <a:pt x="265425" y="153370"/>
                  <a:pt x="153370" y="265425"/>
                  <a:pt x="153370" y="403652"/>
                </a:cubicBezTo>
                <a:lnTo>
                  <a:pt x="153370" y="922635"/>
                </a:lnTo>
                <a:close/>
              </a:path>
            </a:pathLst>
          </a:cu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</a:endParaRPr>
          </a:p>
        </p:txBody>
      </p:sp>
      <p:sp>
        <p:nvSpPr>
          <p:cNvPr id="50194" name="TextBox 11"/>
          <p:cNvSpPr txBox="1">
            <a:spLocks noChangeArrowheads="1"/>
          </p:cNvSpPr>
          <p:nvPr/>
        </p:nvSpPr>
        <p:spPr bwMode="auto">
          <a:xfrm>
            <a:off x="1830388" y="1379538"/>
            <a:ext cx="5781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Prevention, Symptoms + V-Rate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457200" y="-185738"/>
            <a:ext cx="8229600" cy="1143001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Take Home messages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6063" y="965200"/>
            <a:ext cx="8677275" cy="57737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nl-NL" sz="3000" smtClean="0">
                <a:solidFill>
                  <a:schemeClr val="bg1"/>
                </a:solidFill>
              </a:rPr>
              <a:t>Antistolling met Vit-K antagonisten of nieuwe F Xa / Trombine antagonisten op basis van </a:t>
            </a:r>
            <a:r>
              <a:rPr lang="nl-NL" sz="3000" smtClean="0">
                <a:solidFill>
                  <a:srgbClr val="FFFF00"/>
                </a:solidFill>
              </a:rPr>
              <a:t>CHA</a:t>
            </a:r>
            <a:r>
              <a:rPr lang="nl-NL" sz="3000" baseline="-25000" smtClean="0">
                <a:solidFill>
                  <a:srgbClr val="FFFF00"/>
                </a:solidFill>
              </a:rPr>
              <a:t>2</a:t>
            </a:r>
            <a:r>
              <a:rPr lang="nl-NL" sz="3000" smtClean="0">
                <a:solidFill>
                  <a:srgbClr val="FFFF00"/>
                </a:solidFill>
              </a:rPr>
              <a:t>DS</a:t>
            </a:r>
            <a:r>
              <a:rPr lang="nl-NL" sz="3000" baseline="-25000" smtClean="0">
                <a:solidFill>
                  <a:srgbClr val="FFFF00"/>
                </a:solidFill>
              </a:rPr>
              <a:t>2</a:t>
            </a:r>
            <a:r>
              <a:rPr lang="nl-NL" sz="3000" smtClean="0">
                <a:solidFill>
                  <a:srgbClr val="FFFF00"/>
                </a:solidFill>
              </a:rPr>
              <a:t>-VASc</a:t>
            </a:r>
          </a:p>
          <a:p>
            <a:pPr marL="914400" lvl="1" indent="-373063">
              <a:spcAft>
                <a:spcPts val="1800"/>
              </a:spcAft>
            </a:pPr>
            <a:r>
              <a:rPr lang="nl-NL" sz="2600" smtClean="0">
                <a:solidFill>
                  <a:schemeClr val="bg1"/>
                </a:solidFill>
              </a:rPr>
              <a:t>ASA alleen bij laag risico patient of hoog bloedingsrisico</a:t>
            </a:r>
          </a:p>
          <a:p>
            <a:pPr marL="514350" indent="-514350"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nl-NL" sz="3000" smtClean="0">
                <a:solidFill>
                  <a:schemeClr val="bg1"/>
                </a:solidFill>
              </a:rPr>
              <a:t>Nieuwe F Xa- of Trombine-antagonisten lijken superieur aan vitamine K antagonisten t.a.v. </a:t>
            </a:r>
            <a:r>
              <a:rPr lang="nl-NL" sz="3000" smtClean="0">
                <a:solidFill>
                  <a:srgbClr val="FFFF00"/>
                </a:solidFill>
              </a:rPr>
              <a:t>effectiviteit en veiligheid</a:t>
            </a:r>
          </a:p>
          <a:p>
            <a:pPr marL="514350" indent="-514350"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nl-NL" sz="3000" smtClean="0">
                <a:solidFill>
                  <a:schemeClr val="bg1"/>
                </a:solidFill>
              </a:rPr>
              <a:t>Bij recent ontstaan AF is </a:t>
            </a:r>
            <a:r>
              <a:rPr lang="nl-NL" sz="3000" smtClean="0">
                <a:solidFill>
                  <a:srgbClr val="FFFF00"/>
                </a:solidFill>
              </a:rPr>
              <a:t>chemische conversie</a:t>
            </a:r>
            <a:r>
              <a:rPr lang="nl-NL" sz="3000" smtClean="0">
                <a:solidFill>
                  <a:schemeClr val="bg1"/>
                </a:solidFill>
              </a:rPr>
              <a:t> de therapie van eerste keuze, en dan bij voorkeur met behulp van een veilig en snel werkend antiaritmicum (Flecaïnide, Vernakalant)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4275" name="Tijdelijke aanduiding voor inhoud 3" descr="Naamloo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5426" r="-35426"/>
          <a:stretch>
            <a:fillRect/>
          </a:stretch>
        </p:blipFill>
        <p:spPr>
          <a:xfrm>
            <a:off x="-1331913" y="398463"/>
            <a:ext cx="11747501" cy="64595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smtClean="0">
                <a:solidFill>
                  <a:srgbClr val="FFFF00"/>
                </a:solidFill>
              </a:rPr>
              <a:t>Behandeling AF door decennia heen</a:t>
            </a:r>
          </a:p>
        </p:txBody>
      </p:sp>
      <p:sp>
        <p:nvSpPr>
          <p:cNvPr id="552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>
                <a:solidFill>
                  <a:schemeClr val="bg1"/>
                </a:solidFill>
              </a:rPr>
              <a:t>’70-’80: mechanisme atrium fibrilleren</a:t>
            </a:r>
          </a:p>
          <a:p>
            <a:r>
              <a:rPr lang="nl-NL" smtClean="0">
                <a:solidFill>
                  <a:schemeClr val="bg1"/>
                </a:solidFill>
              </a:rPr>
              <a:t>‘80-’90: farmacologische behandeling AF</a:t>
            </a:r>
          </a:p>
          <a:p>
            <a:r>
              <a:rPr lang="nl-NL" smtClean="0">
                <a:solidFill>
                  <a:schemeClr val="bg1"/>
                </a:solidFill>
              </a:rPr>
              <a:t>‘90-’00: electrical remodeling, agressief behandelen, behoud van sinus ritme</a:t>
            </a:r>
          </a:p>
          <a:p>
            <a:r>
              <a:rPr lang="nl-NL" smtClean="0">
                <a:solidFill>
                  <a:schemeClr val="bg1"/>
                </a:solidFill>
              </a:rPr>
              <a:t>‘00-’05: ‘rate’ versus ‘rhythm control’</a:t>
            </a:r>
          </a:p>
          <a:p>
            <a:r>
              <a:rPr lang="nl-NL" smtClean="0">
                <a:solidFill>
                  <a:schemeClr val="bg1"/>
                </a:solidFill>
              </a:rPr>
              <a:t>‘05- ‘10: geïndividualiseerde behandeling, preventie complicaties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73138"/>
            <a:ext cx="8229600" cy="5359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nl-NL" i="1" smtClean="0">
                <a:solidFill>
                  <a:srgbClr val="05FF1C"/>
                </a:solidFill>
              </a:rPr>
              <a:t>Do:</a:t>
            </a:r>
          </a:p>
          <a:p>
            <a:pPr>
              <a:buFont typeface="Calibri" pitchFamily="34" charset="0"/>
              <a:buAutoNum type="arabicPeriod"/>
            </a:pPr>
            <a:r>
              <a:rPr lang="nl-NL" u="sng" smtClean="0">
                <a:solidFill>
                  <a:schemeClr val="bg1"/>
                </a:solidFill>
              </a:rPr>
              <a:t>Preventie</a:t>
            </a:r>
            <a:r>
              <a:rPr lang="nl-NL" smtClean="0">
                <a:solidFill>
                  <a:schemeClr val="bg1"/>
                </a:solidFill>
              </a:rPr>
              <a:t> van AF gerelateerde complicaties</a:t>
            </a:r>
          </a:p>
          <a:p>
            <a:pPr>
              <a:buFont typeface="Calibri" pitchFamily="34" charset="0"/>
              <a:buAutoNum type="arabicPeriod"/>
            </a:pPr>
            <a:r>
              <a:rPr lang="nl-NL" smtClean="0">
                <a:solidFill>
                  <a:schemeClr val="bg1"/>
                </a:solidFill>
              </a:rPr>
              <a:t>Optimale </a:t>
            </a:r>
            <a:r>
              <a:rPr lang="nl-NL" u="sng" smtClean="0">
                <a:solidFill>
                  <a:schemeClr val="bg1"/>
                </a:solidFill>
              </a:rPr>
              <a:t>veiligheid</a:t>
            </a:r>
            <a:r>
              <a:rPr lang="nl-NL" smtClean="0">
                <a:solidFill>
                  <a:schemeClr val="bg1"/>
                </a:solidFill>
              </a:rPr>
              <a:t> van behandeling</a:t>
            </a:r>
          </a:p>
          <a:p>
            <a:pPr>
              <a:buFont typeface="Calibri" pitchFamily="34" charset="0"/>
              <a:buAutoNum type="arabicPeriod"/>
            </a:pPr>
            <a:r>
              <a:rPr lang="nl-NL" smtClean="0">
                <a:solidFill>
                  <a:schemeClr val="bg1"/>
                </a:solidFill>
              </a:rPr>
              <a:t>Behandeling van </a:t>
            </a:r>
            <a:r>
              <a:rPr lang="nl-NL" u="sng" smtClean="0">
                <a:solidFill>
                  <a:schemeClr val="bg1"/>
                </a:solidFill>
              </a:rPr>
              <a:t>klachten</a:t>
            </a:r>
          </a:p>
          <a:p>
            <a:pPr>
              <a:buFont typeface="Calibri" pitchFamily="34" charset="0"/>
              <a:buAutoNum type="arabicPeriod"/>
            </a:pPr>
            <a:endParaRPr lang="nl-NL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r>
              <a:rPr lang="nl-NL" i="1" smtClean="0">
                <a:solidFill>
                  <a:srgbClr val="FF0000"/>
                </a:solidFill>
              </a:rPr>
              <a:t>Don’t:</a:t>
            </a:r>
          </a:p>
          <a:p>
            <a:pPr>
              <a:buFont typeface="Calibri" pitchFamily="34" charset="0"/>
              <a:buAutoNum type="arabicPeriod"/>
            </a:pPr>
            <a:r>
              <a:rPr lang="nl-NL" smtClean="0">
                <a:solidFill>
                  <a:schemeClr val="bg1"/>
                </a:solidFill>
              </a:rPr>
              <a:t>Kiezen tussen ‘Rate </a:t>
            </a:r>
            <a:r>
              <a:rPr lang="nl-NL" u="sng" smtClean="0">
                <a:solidFill>
                  <a:schemeClr val="bg1"/>
                </a:solidFill>
              </a:rPr>
              <a:t>OR</a:t>
            </a:r>
            <a:r>
              <a:rPr lang="nl-NL" smtClean="0">
                <a:solidFill>
                  <a:schemeClr val="bg1"/>
                </a:solidFill>
              </a:rPr>
              <a:t> Rhythm control’</a:t>
            </a:r>
          </a:p>
          <a:p>
            <a:pPr>
              <a:buFont typeface="Calibri" pitchFamily="34" charset="0"/>
              <a:buAutoNum type="arabicPeriod"/>
            </a:pPr>
            <a:r>
              <a:rPr lang="nl-NL" smtClean="0">
                <a:solidFill>
                  <a:schemeClr val="bg1"/>
                </a:solidFill>
              </a:rPr>
              <a:t>Agressieve conversie strategie ter behoud SR</a:t>
            </a:r>
          </a:p>
          <a:p>
            <a:pPr>
              <a:buFont typeface="Calibri" pitchFamily="34" charset="0"/>
              <a:buAutoNum type="arabicPeriod"/>
            </a:pPr>
            <a:r>
              <a:rPr lang="nl-NL" smtClean="0">
                <a:solidFill>
                  <a:schemeClr val="bg1"/>
                </a:solidFill>
              </a:rPr>
              <a:t>ASCAL profylaxe</a:t>
            </a:r>
          </a:p>
          <a:p>
            <a:pPr>
              <a:buFont typeface="Arial" pitchFamily="34" charset="0"/>
              <a:buNone/>
            </a:pPr>
            <a:endParaRPr lang="nl-NL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smtClean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6986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nl-NL" sz="4400">
                <a:solidFill>
                  <a:srgbClr val="FFFF00"/>
                </a:solidFill>
                <a:latin typeface="Calibri" pitchFamily="34" charset="0"/>
              </a:rPr>
              <a:t>ESC Guidelines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288925"/>
            <a:ext cx="78041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z="4400">
                <a:solidFill>
                  <a:srgbClr val="FFFF00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/>
          </p:nvPr>
        </p:nvSpPr>
        <p:spPr>
          <a:xfrm>
            <a:off x="671513" y="1404938"/>
            <a:ext cx="7807325" cy="4756150"/>
          </a:xfrm>
        </p:spPr>
        <p:txBody>
          <a:bodyPr lIns="0" tIns="0" rIns="0" bIns="0" rtlCol="0" anchor="t">
            <a:normAutofit/>
          </a:bodyPr>
          <a:lstStyle/>
          <a:p>
            <a:pPr marL="431800" indent="-323850" algn="l" fontAlgn="auto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>
                <a:solidFill>
                  <a:srgbClr val="FFFF00"/>
                </a:solidFill>
                <a:ea typeface="+mj-ea"/>
              </a:rPr>
              <a:t>In patients with atrial fibrillation, dabigatran given at a dose of 110 mg was associated with rates of stroke and systemic embolism that were similar to those associated with warfarin, as well as lower rates of major hemorrhage</a:t>
            </a:r>
          </a:p>
          <a:p>
            <a:pPr marL="431800" indent="-323850" algn="l" fontAlgn="auto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800">
              <a:solidFill>
                <a:srgbClr val="FFFF00"/>
              </a:solidFill>
              <a:ea typeface="+mj-ea"/>
            </a:endParaRPr>
          </a:p>
          <a:p>
            <a:pPr marL="431800" indent="-323850" algn="l" fontAlgn="auto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>
                <a:solidFill>
                  <a:srgbClr val="FFFF00"/>
                </a:solidFill>
                <a:ea typeface="+mj-ea"/>
              </a:rPr>
              <a:t>Dabigatran administered at a dose of 150 mg, as compared with warfarin, was associated with lower rates of stroke and systemic embolism but similar rates of major hemorrhage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CHADS</a:t>
            </a:r>
            <a:r>
              <a:rPr lang="nl-NL" baseline="-25000" smtClean="0">
                <a:solidFill>
                  <a:srgbClr val="FFFF00"/>
                </a:solidFill>
              </a:rPr>
              <a:t>2</a:t>
            </a:r>
            <a:r>
              <a:rPr lang="nl-NL" smtClean="0">
                <a:solidFill>
                  <a:srgbClr val="FFFF00"/>
                </a:solidFill>
              </a:rPr>
              <a:t> versus CHA</a:t>
            </a:r>
            <a:r>
              <a:rPr lang="nl-NL" baseline="-25000" smtClean="0">
                <a:solidFill>
                  <a:srgbClr val="FFFF00"/>
                </a:solidFill>
              </a:rPr>
              <a:t>2</a:t>
            </a:r>
            <a:r>
              <a:rPr lang="nl-NL" smtClean="0">
                <a:solidFill>
                  <a:srgbClr val="FFFF00"/>
                </a:solidFill>
              </a:rPr>
              <a:t>DS</a:t>
            </a:r>
            <a:r>
              <a:rPr lang="nl-NL" baseline="-25000" smtClean="0">
                <a:solidFill>
                  <a:srgbClr val="FFFF00"/>
                </a:solidFill>
              </a:rPr>
              <a:t>2</a:t>
            </a:r>
            <a:r>
              <a:rPr lang="nl-NL" smtClean="0">
                <a:solidFill>
                  <a:srgbClr val="FFFF00"/>
                </a:solidFill>
              </a:rPr>
              <a:t>-VASc</a:t>
            </a:r>
          </a:p>
        </p:txBody>
      </p:sp>
      <p:pic>
        <p:nvPicPr>
          <p:cNvPr id="18435" name="Tijdelijke aanduiding voor inhoud 3" descr="Naamloo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3492" r="-73492"/>
          <a:stretch>
            <a:fillRect/>
          </a:stretch>
        </p:blipFill>
        <p:spPr>
          <a:xfrm>
            <a:off x="1766888" y="990600"/>
            <a:ext cx="10201275" cy="5610225"/>
          </a:xfrm>
        </p:spPr>
      </p:pic>
      <p:pic>
        <p:nvPicPr>
          <p:cNvPr id="18436" name="Afbeelding 6" descr="Naamloo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1935163"/>
            <a:ext cx="38465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7"/>
          <p:cNvSpPr txBox="1">
            <a:spLocks noChangeArrowheads="1"/>
          </p:cNvSpPr>
          <p:nvPr/>
        </p:nvSpPr>
        <p:spPr bwMode="auto">
          <a:xfrm>
            <a:off x="371475" y="1220788"/>
            <a:ext cx="395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Guideline ACC/AHA/ESC 2006:</a:t>
            </a:r>
          </a:p>
        </p:txBody>
      </p:sp>
      <p:sp>
        <p:nvSpPr>
          <p:cNvPr id="18438" name="Tekstvak 8"/>
          <p:cNvSpPr txBox="1">
            <a:spLocks noChangeArrowheads="1"/>
          </p:cNvSpPr>
          <p:nvPr/>
        </p:nvSpPr>
        <p:spPr bwMode="auto">
          <a:xfrm>
            <a:off x="371475" y="5395913"/>
            <a:ext cx="421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Eerste ‘evidence based’ risk score voor Stroke in nonvalvular AF</a:t>
            </a:r>
          </a:p>
        </p:txBody>
      </p:sp>
      <p:cxnSp>
        <p:nvCxnSpPr>
          <p:cNvPr id="11" name="Rechte verbindingslijn 10"/>
          <p:cNvCxnSpPr>
            <a:cxnSpLocks noChangeShapeType="1"/>
          </p:cNvCxnSpPr>
          <p:nvPr/>
        </p:nvCxnSpPr>
        <p:spPr bwMode="auto">
          <a:xfrm>
            <a:off x="4970463" y="3817938"/>
            <a:ext cx="3868737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Pijl omlaag 13"/>
          <p:cNvSpPr>
            <a:spLocks noChangeArrowheads="1"/>
          </p:cNvSpPr>
          <p:nvPr/>
        </p:nvSpPr>
        <p:spPr bwMode="auto">
          <a:xfrm>
            <a:off x="7924800" y="3819525"/>
            <a:ext cx="304800" cy="642938"/>
          </a:xfrm>
          <a:prstGeom prst="downArrow">
            <a:avLst>
              <a:gd name="adj1" fmla="val 50000"/>
              <a:gd name="adj2" fmla="val 50078"/>
            </a:avLst>
          </a:prstGeom>
          <a:solidFill>
            <a:srgbClr val="0000FF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41" name="Tekstvak 14"/>
          <p:cNvSpPr txBox="1">
            <a:spLocks noChangeArrowheads="1"/>
          </p:cNvSpPr>
          <p:nvPr/>
        </p:nvSpPr>
        <p:spPr bwMode="auto">
          <a:xfrm>
            <a:off x="8255000" y="3913188"/>
            <a:ext cx="744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VKA</a:t>
            </a:r>
          </a:p>
          <a:p>
            <a:r>
              <a:rPr lang="nl-NL" sz="1400">
                <a:latin typeface="Calibri" pitchFamily="34" charset="0"/>
              </a:rPr>
              <a:t>INR 2-3</a:t>
            </a: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4970463" y="3352800"/>
            <a:ext cx="3868737" cy="439738"/>
          </a:xfrm>
          <a:prstGeom prst="rect">
            <a:avLst/>
          </a:prstGeom>
          <a:solidFill>
            <a:srgbClr val="D5D5D5">
              <a:alpha val="25098"/>
            </a:srgbClr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0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nl-NL" sz="4000">
                <a:solidFill>
                  <a:srgbClr val="FFFF00"/>
                </a:solidFill>
                <a:latin typeface="Calibri" pitchFamily="34" charset="0"/>
              </a:rPr>
              <a:t>CHADS</a:t>
            </a:r>
            <a:r>
              <a:rPr lang="nl-NL" sz="4000" baseline="-2500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nl-NL" sz="4000">
                <a:solidFill>
                  <a:srgbClr val="FFFF00"/>
                </a:solidFill>
                <a:latin typeface="Calibri" pitchFamily="34" charset="0"/>
              </a:rPr>
              <a:t>: Onduidelijkheid over ‘intermediate risk’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60375" y="1163638"/>
            <a:ext cx="6481763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2800" i="1">
                <a:solidFill>
                  <a:schemeClr val="bg1"/>
                </a:solidFill>
                <a:latin typeface="Calibri" pitchFamily="34" charset="0"/>
              </a:rPr>
              <a:t>Problemen in de praktijk:</a:t>
            </a:r>
          </a:p>
          <a:p>
            <a:pPr>
              <a:buFont typeface="Calibri" pitchFamily="34" charset="0"/>
              <a:buAutoNum type="arabicPeriod"/>
            </a:pPr>
            <a:r>
              <a:rPr lang="nl-NL" sz="2800">
                <a:solidFill>
                  <a:schemeClr val="bg1"/>
                </a:solidFill>
                <a:latin typeface="Calibri" pitchFamily="34" charset="0"/>
              </a:rPr>
              <a:t>Naleving CHADS</a:t>
            </a:r>
            <a:r>
              <a:rPr lang="nl-NL" sz="28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nl-NL" sz="2800">
                <a:solidFill>
                  <a:schemeClr val="bg1"/>
                </a:solidFill>
                <a:latin typeface="Calibri" pitchFamily="34" charset="0"/>
              </a:rPr>
              <a:t>(55%)</a:t>
            </a:r>
          </a:p>
          <a:p>
            <a:pPr>
              <a:buFont typeface="Calibri" pitchFamily="34" charset="0"/>
              <a:buAutoNum type="arabicPeriod"/>
            </a:pPr>
            <a:r>
              <a:rPr lang="nl-NL" sz="2800">
                <a:solidFill>
                  <a:schemeClr val="bg1"/>
                </a:solidFill>
                <a:latin typeface="Calibri" pitchFamily="34" charset="0"/>
              </a:rPr>
              <a:t>Wat te doen in ‘intermediate group’</a:t>
            </a:r>
          </a:p>
          <a:p>
            <a:pPr>
              <a:buFont typeface="Calibri" pitchFamily="34" charset="0"/>
              <a:buAutoNum type="arabicPeriod"/>
            </a:pPr>
            <a:r>
              <a:rPr lang="nl-NL" sz="2800">
                <a:solidFill>
                  <a:schemeClr val="bg1"/>
                </a:solidFill>
                <a:latin typeface="Calibri" pitchFamily="34" charset="0"/>
              </a:rPr>
              <a:t>Wat te doen bij verhoogd bloedingsrisico</a:t>
            </a:r>
          </a:p>
          <a:p>
            <a:pPr>
              <a:buFont typeface="Calibri" pitchFamily="34" charset="0"/>
              <a:buAutoNum type="arabicPeriod"/>
            </a:pPr>
            <a:endParaRPr lang="nl-NL" sz="28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" name="Rechte verbindingslijn 6"/>
          <p:cNvCxnSpPr>
            <a:cxnSpLocks noChangeShapeType="1"/>
          </p:cNvCxnSpPr>
          <p:nvPr/>
        </p:nvCxnSpPr>
        <p:spPr bwMode="auto">
          <a:xfrm rot="16200000" flipH="1">
            <a:off x="-367506" y="4677569"/>
            <a:ext cx="3038475" cy="17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Rechte verbindingslijn 8"/>
          <p:cNvCxnSpPr>
            <a:cxnSpLocks noChangeShapeType="1"/>
          </p:cNvCxnSpPr>
          <p:nvPr/>
        </p:nvCxnSpPr>
        <p:spPr bwMode="auto">
          <a:xfrm>
            <a:off x="1160463" y="6205538"/>
            <a:ext cx="68326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2" name="Tekstvak 9"/>
          <p:cNvSpPr txBox="1">
            <a:spLocks noChangeArrowheads="1"/>
          </p:cNvSpPr>
          <p:nvPr/>
        </p:nvSpPr>
        <p:spPr bwMode="auto">
          <a:xfrm>
            <a:off x="1160463" y="6240463"/>
            <a:ext cx="417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40</a:t>
            </a:r>
          </a:p>
        </p:txBody>
      </p:sp>
      <p:sp>
        <p:nvSpPr>
          <p:cNvPr id="19463" name="Tekstvak 10"/>
          <p:cNvSpPr txBox="1">
            <a:spLocks noChangeArrowheads="1"/>
          </p:cNvSpPr>
          <p:nvPr/>
        </p:nvSpPr>
        <p:spPr bwMode="auto">
          <a:xfrm>
            <a:off x="3375025" y="6232525"/>
            <a:ext cx="41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9464" name="Tekstvak 11"/>
          <p:cNvSpPr txBox="1">
            <a:spLocks noChangeArrowheads="1"/>
          </p:cNvSpPr>
          <p:nvPr/>
        </p:nvSpPr>
        <p:spPr bwMode="auto">
          <a:xfrm>
            <a:off x="5432425" y="6240463"/>
            <a:ext cx="41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19465" name="Tekstvak 12"/>
          <p:cNvSpPr txBox="1">
            <a:spLocks noChangeArrowheads="1"/>
          </p:cNvSpPr>
          <p:nvPr/>
        </p:nvSpPr>
        <p:spPr bwMode="auto">
          <a:xfrm>
            <a:off x="7472363" y="6240463"/>
            <a:ext cx="534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5138738" y="3429000"/>
            <a:ext cx="1824037" cy="27765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606060"/>
              </a:gs>
            </a:gsLst>
            <a:lin ang="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nl-NL">
                <a:solidFill>
                  <a:srgbClr val="FFFFFF"/>
                </a:solidFill>
                <a:latin typeface="Calibri" pitchFamily="34" charset="0"/>
              </a:rPr>
              <a:t>Vit-K antagonist</a:t>
            </a:r>
          </a:p>
        </p:txBody>
      </p:sp>
      <p:sp>
        <p:nvSpPr>
          <p:cNvPr id="19467" name="Tekstvak 14"/>
          <p:cNvSpPr txBox="1">
            <a:spLocks noChangeArrowheads="1"/>
          </p:cNvSpPr>
          <p:nvPr/>
        </p:nvSpPr>
        <p:spPr bwMode="auto">
          <a:xfrm>
            <a:off x="4813300" y="6172200"/>
            <a:ext cx="652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>
                <a:solidFill>
                  <a:srgbClr val="FF0000"/>
                </a:solidFill>
                <a:latin typeface="Calibri" pitchFamily="34" charset="0"/>
              </a:rPr>
              <a:t>75</a:t>
            </a:r>
          </a:p>
        </p:txBody>
      </p:sp>
      <p:sp>
        <p:nvSpPr>
          <p:cNvPr id="19468" name="Tekstvak 15"/>
          <p:cNvSpPr txBox="1">
            <a:spLocks noChangeArrowheads="1"/>
          </p:cNvSpPr>
          <p:nvPr/>
        </p:nvSpPr>
        <p:spPr bwMode="auto">
          <a:xfrm>
            <a:off x="6637338" y="6172200"/>
            <a:ext cx="652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>
                <a:solidFill>
                  <a:srgbClr val="FFFFFF"/>
                </a:solidFill>
                <a:latin typeface="Calibri" pitchFamily="34" charset="0"/>
              </a:rPr>
              <a:t>90</a:t>
            </a:r>
          </a:p>
        </p:txBody>
      </p:sp>
      <p:sp>
        <p:nvSpPr>
          <p:cNvPr id="17" name="Rechthoekige driehoek 16"/>
          <p:cNvSpPr>
            <a:spLocks noChangeArrowheads="1"/>
          </p:cNvSpPr>
          <p:nvPr/>
        </p:nvSpPr>
        <p:spPr bwMode="auto">
          <a:xfrm flipH="1">
            <a:off x="2582863" y="3429000"/>
            <a:ext cx="2555875" cy="2768600"/>
          </a:xfrm>
          <a:prstGeom prst="rtTriangle">
            <a:avLst/>
          </a:prstGeom>
          <a:gradFill rotWithShape="1">
            <a:gsLst>
              <a:gs pos="0">
                <a:srgbClr val="FFBC27"/>
              </a:gs>
              <a:gs pos="100000">
                <a:srgbClr val="13BF38"/>
              </a:gs>
            </a:gsLst>
            <a:lin ang="36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70" name="Tekstvak 17"/>
          <p:cNvSpPr txBox="1">
            <a:spLocks noChangeArrowheads="1"/>
          </p:cNvSpPr>
          <p:nvPr/>
        </p:nvSpPr>
        <p:spPr bwMode="auto">
          <a:xfrm>
            <a:off x="1577975" y="6240463"/>
            <a:ext cx="884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Leeftijd</a:t>
            </a:r>
          </a:p>
        </p:txBody>
      </p:sp>
      <p:cxnSp>
        <p:nvCxnSpPr>
          <p:cNvPr id="20" name="Rechte verbindingslijn 19"/>
          <p:cNvCxnSpPr>
            <a:cxnSpLocks noChangeShapeType="1"/>
          </p:cNvCxnSpPr>
          <p:nvPr/>
        </p:nvCxnSpPr>
        <p:spPr bwMode="auto">
          <a:xfrm rot="5400000">
            <a:off x="3539332" y="4766469"/>
            <a:ext cx="32004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Rechte verbindingslijn 21"/>
          <p:cNvCxnSpPr>
            <a:cxnSpLocks noChangeShapeType="1"/>
          </p:cNvCxnSpPr>
          <p:nvPr/>
        </p:nvCxnSpPr>
        <p:spPr bwMode="auto">
          <a:xfrm rot="5400000">
            <a:off x="2464594" y="4766469"/>
            <a:ext cx="32004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73" name="Tekstvak 22"/>
          <p:cNvSpPr txBox="1">
            <a:spLocks noChangeArrowheads="1"/>
          </p:cNvSpPr>
          <p:nvPr/>
        </p:nvSpPr>
        <p:spPr bwMode="auto">
          <a:xfrm>
            <a:off x="4233863" y="5334000"/>
            <a:ext cx="89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Calibri" pitchFamily="34" charset="0"/>
              </a:rPr>
              <a:t>ASA ?</a:t>
            </a:r>
          </a:p>
        </p:txBody>
      </p:sp>
      <p:sp>
        <p:nvSpPr>
          <p:cNvPr id="24" name="Rechthoekige driehoek 23"/>
          <p:cNvSpPr>
            <a:spLocks noChangeArrowheads="1"/>
          </p:cNvSpPr>
          <p:nvPr/>
        </p:nvSpPr>
        <p:spPr bwMode="auto">
          <a:xfrm>
            <a:off x="6962775" y="3429000"/>
            <a:ext cx="804863" cy="2776538"/>
          </a:xfrm>
          <a:prstGeom prst="rtTriangle">
            <a:avLst/>
          </a:prstGeom>
          <a:gradFill rotWithShape="1">
            <a:gsLst>
              <a:gs pos="0">
                <a:srgbClr val="606060"/>
              </a:gs>
              <a:gs pos="100000">
                <a:schemeClr val="tx1"/>
              </a:gs>
            </a:gsLst>
            <a:lin ang="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5" name="Rechte verbindingslijn 24"/>
          <p:cNvCxnSpPr>
            <a:cxnSpLocks noChangeShapeType="1"/>
          </p:cNvCxnSpPr>
          <p:nvPr/>
        </p:nvCxnSpPr>
        <p:spPr bwMode="auto">
          <a:xfrm rot="5400000">
            <a:off x="5363369" y="4766469"/>
            <a:ext cx="3200400" cy="1588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76" name="Tekstvak 25"/>
          <p:cNvSpPr txBox="1">
            <a:spLocks noChangeArrowheads="1"/>
          </p:cNvSpPr>
          <p:nvPr/>
        </p:nvSpPr>
        <p:spPr bwMode="auto">
          <a:xfrm>
            <a:off x="7115175" y="5334000"/>
            <a:ext cx="89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FFFFFF"/>
                </a:solidFill>
                <a:latin typeface="Calibri" pitchFamily="34" charset="0"/>
              </a:rPr>
              <a:t>ASA ?</a:t>
            </a:r>
          </a:p>
        </p:txBody>
      </p:sp>
      <p:sp>
        <p:nvSpPr>
          <p:cNvPr id="19477" name="Tekstvak 26"/>
          <p:cNvSpPr txBox="1">
            <a:spLocks noChangeArrowheads="1"/>
          </p:cNvSpPr>
          <p:nvPr/>
        </p:nvSpPr>
        <p:spPr bwMode="auto">
          <a:xfrm>
            <a:off x="209550" y="3167063"/>
            <a:ext cx="950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bri" pitchFamily="34" charset="0"/>
              </a:rPr>
              <a:t>CHADS</a:t>
            </a:r>
            <a:r>
              <a:rPr lang="nl-NL" baseline="-250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9478" name="Tekstvak 27"/>
          <p:cNvSpPr txBox="1">
            <a:spLocks noChangeArrowheads="1"/>
          </p:cNvSpPr>
          <p:nvPr/>
        </p:nvSpPr>
        <p:spPr bwMode="auto">
          <a:xfrm>
            <a:off x="841375" y="382746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9479" name="Tekstvak 28"/>
          <p:cNvSpPr txBox="1">
            <a:spLocks noChangeArrowheads="1"/>
          </p:cNvSpPr>
          <p:nvPr/>
        </p:nvSpPr>
        <p:spPr bwMode="auto">
          <a:xfrm>
            <a:off x="841375" y="4851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480" name="Tekstvak 29"/>
          <p:cNvSpPr txBox="1">
            <a:spLocks noChangeArrowheads="1"/>
          </p:cNvSpPr>
          <p:nvPr/>
        </p:nvSpPr>
        <p:spPr bwMode="auto">
          <a:xfrm>
            <a:off x="3736975" y="6172200"/>
            <a:ext cx="65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>
                <a:solidFill>
                  <a:srgbClr val="05FF1C"/>
                </a:solidFill>
                <a:latin typeface="Calibri" pitchFamily="34" charset="0"/>
              </a:rPr>
              <a:t>65</a:t>
            </a:r>
          </a:p>
        </p:txBody>
      </p:sp>
      <p:sp>
        <p:nvSpPr>
          <p:cNvPr id="19481" name="Tekstvak 30"/>
          <p:cNvSpPr txBox="1">
            <a:spLocks noChangeArrowheads="1"/>
          </p:cNvSpPr>
          <p:nvPr/>
        </p:nvSpPr>
        <p:spPr bwMode="auto">
          <a:xfrm>
            <a:off x="1811338" y="3409950"/>
            <a:ext cx="771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902200" y="222250"/>
            <a:ext cx="4749800" cy="858838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CHA</a:t>
            </a:r>
            <a:r>
              <a:rPr lang="nl-NL" baseline="-25000" smtClean="0">
                <a:solidFill>
                  <a:srgbClr val="FFFF00"/>
                </a:solidFill>
              </a:rPr>
              <a:t>2</a:t>
            </a:r>
            <a:r>
              <a:rPr lang="nl-NL" smtClean="0">
                <a:solidFill>
                  <a:srgbClr val="FFFF00"/>
                </a:solidFill>
              </a:rPr>
              <a:t>DS</a:t>
            </a:r>
            <a:r>
              <a:rPr lang="nl-NL" baseline="-25000" smtClean="0">
                <a:solidFill>
                  <a:srgbClr val="FFFF00"/>
                </a:solidFill>
              </a:rPr>
              <a:t>2</a:t>
            </a:r>
            <a:r>
              <a:rPr lang="nl-NL" smtClean="0">
                <a:solidFill>
                  <a:srgbClr val="FFFF00"/>
                </a:solidFill>
              </a:rPr>
              <a:t>-VASc</a:t>
            </a:r>
          </a:p>
        </p:txBody>
      </p:sp>
      <p:pic>
        <p:nvPicPr>
          <p:cNvPr id="20483" name="Afbeelding 6" descr="Naamlo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1138"/>
            <a:ext cx="50038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>
            <a:spLocks noChangeArrowheads="1"/>
          </p:cNvSpPr>
          <p:nvPr/>
        </p:nvSpPr>
        <p:spPr bwMode="auto">
          <a:xfrm>
            <a:off x="4402138" y="4597400"/>
            <a:ext cx="423862" cy="414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al 8"/>
          <p:cNvSpPr>
            <a:spLocks noChangeArrowheads="1"/>
          </p:cNvSpPr>
          <p:nvPr/>
        </p:nvSpPr>
        <p:spPr bwMode="auto">
          <a:xfrm>
            <a:off x="4402138" y="5773738"/>
            <a:ext cx="423862" cy="415925"/>
          </a:xfrm>
          <a:prstGeom prst="ellipse">
            <a:avLst/>
          </a:prstGeom>
          <a:noFill/>
          <a:ln w="25400">
            <a:solidFill>
              <a:srgbClr val="05FF1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3" descr="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492125"/>
            <a:ext cx="4114800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el 1"/>
          <p:cNvSpPr>
            <a:spLocks noGrp="1"/>
          </p:cNvSpPr>
          <p:nvPr>
            <p:ph type="title"/>
          </p:nvPr>
        </p:nvSpPr>
        <p:spPr>
          <a:xfrm>
            <a:off x="4503738" y="222250"/>
            <a:ext cx="4749800" cy="858838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CHA</a:t>
            </a:r>
            <a:r>
              <a:rPr lang="nl-NL" baseline="-25000" smtClean="0">
                <a:solidFill>
                  <a:srgbClr val="FFFF00"/>
                </a:solidFill>
              </a:rPr>
              <a:t>2</a:t>
            </a:r>
            <a:r>
              <a:rPr lang="nl-NL" smtClean="0">
                <a:solidFill>
                  <a:srgbClr val="FFFF00"/>
                </a:solidFill>
              </a:rPr>
              <a:t>DS</a:t>
            </a:r>
            <a:r>
              <a:rPr lang="nl-NL" baseline="-25000" smtClean="0">
                <a:solidFill>
                  <a:srgbClr val="FFFF00"/>
                </a:solidFill>
              </a:rPr>
              <a:t>2</a:t>
            </a:r>
            <a:r>
              <a:rPr lang="nl-NL" smtClean="0">
                <a:solidFill>
                  <a:srgbClr val="FFFF00"/>
                </a:solidFill>
              </a:rPr>
              <a:t>-VASc</a:t>
            </a:r>
          </a:p>
        </p:txBody>
      </p:sp>
      <p:sp>
        <p:nvSpPr>
          <p:cNvPr id="6" name="Pijl links 5"/>
          <p:cNvSpPr>
            <a:spLocks noChangeArrowheads="1"/>
          </p:cNvSpPr>
          <p:nvPr/>
        </p:nvSpPr>
        <p:spPr bwMode="auto">
          <a:xfrm>
            <a:off x="4614863" y="2667000"/>
            <a:ext cx="769937" cy="246063"/>
          </a:xfrm>
          <a:prstGeom prst="rightArrow">
            <a:avLst>
              <a:gd name="adj1" fmla="val 50000"/>
              <a:gd name="adj2" fmla="val 49862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09" name="Tekstvak 6"/>
          <p:cNvSpPr txBox="1">
            <a:spLocks noChangeArrowheads="1"/>
          </p:cNvSpPr>
          <p:nvPr/>
        </p:nvSpPr>
        <p:spPr bwMode="auto">
          <a:xfrm>
            <a:off x="5494338" y="2373313"/>
            <a:ext cx="3468687" cy="1077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>
                <a:solidFill>
                  <a:srgbClr val="FFFFFF"/>
                </a:solidFill>
                <a:latin typeface="Calibri" pitchFamily="34" charset="0"/>
              </a:rPr>
              <a:t>‘ Preferred: OAC rather than ASA’</a:t>
            </a:r>
          </a:p>
        </p:txBody>
      </p:sp>
      <p:sp>
        <p:nvSpPr>
          <p:cNvPr id="8" name="Pijl links 7"/>
          <p:cNvSpPr>
            <a:spLocks noChangeArrowheads="1"/>
          </p:cNvSpPr>
          <p:nvPr/>
        </p:nvSpPr>
        <p:spPr bwMode="auto">
          <a:xfrm rot="2839852">
            <a:off x="4541838" y="4318000"/>
            <a:ext cx="1011237" cy="246063"/>
          </a:xfrm>
          <a:prstGeom prst="rightArrow">
            <a:avLst>
              <a:gd name="adj1" fmla="val 50000"/>
              <a:gd name="adj2" fmla="val 49906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11" name="Tekstvak 8"/>
          <p:cNvSpPr txBox="1">
            <a:spLocks noChangeArrowheads="1"/>
          </p:cNvSpPr>
          <p:nvPr/>
        </p:nvSpPr>
        <p:spPr bwMode="auto">
          <a:xfrm>
            <a:off x="5494338" y="3989388"/>
            <a:ext cx="3468687" cy="206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>
                <a:solidFill>
                  <a:srgbClr val="FFFFFF"/>
                </a:solidFill>
                <a:latin typeface="Calibri" pitchFamily="34" charset="0"/>
              </a:rPr>
              <a:t>‘ Preferred: No antitrombotic therapy rather than ASA’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57200" y="-284163"/>
            <a:ext cx="8229600" cy="1143001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Stroke Risk in AF patients</a:t>
            </a:r>
          </a:p>
        </p:txBody>
      </p:sp>
      <p:pic>
        <p:nvPicPr>
          <p:cNvPr id="22531" name="Afbeelding 4" descr="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2475"/>
            <a:ext cx="7002463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5"/>
          <p:cNvCxnSpPr>
            <a:cxnSpLocks noChangeShapeType="1"/>
          </p:cNvCxnSpPr>
          <p:nvPr/>
        </p:nvCxnSpPr>
        <p:spPr bwMode="auto">
          <a:xfrm flipV="1">
            <a:off x="0" y="3014663"/>
            <a:ext cx="7002463" cy="158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3" name="Tekstvak 8"/>
          <p:cNvSpPr txBox="1">
            <a:spLocks noChangeArrowheads="1"/>
          </p:cNvSpPr>
          <p:nvPr/>
        </p:nvSpPr>
        <p:spPr bwMode="auto">
          <a:xfrm>
            <a:off x="7721600" y="3348038"/>
            <a:ext cx="1314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FFFF"/>
                </a:solidFill>
                <a:latin typeface="Calibri" pitchFamily="34" charset="0"/>
              </a:rPr>
              <a:t>CHADS</a:t>
            </a:r>
            <a:r>
              <a:rPr lang="nl-NL" sz="2800" baseline="-250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11" name="Rechte verbindingslijn 10"/>
          <p:cNvCxnSpPr>
            <a:cxnSpLocks noChangeShapeType="1"/>
          </p:cNvCxnSpPr>
          <p:nvPr/>
        </p:nvCxnSpPr>
        <p:spPr bwMode="auto">
          <a:xfrm>
            <a:off x="5283200" y="3921125"/>
            <a:ext cx="3719513" cy="1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Pijl omlaag 11"/>
          <p:cNvSpPr>
            <a:spLocks noChangeArrowheads="1"/>
          </p:cNvSpPr>
          <p:nvPr/>
        </p:nvSpPr>
        <p:spPr bwMode="auto">
          <a:xfrm>
            <a:off x="1227138" y="3030538"/>
            <a:ext cx="533400" cy="839787"/>
          </a:xfrm>
          <a:prstGeom prst="downArrow">
            <a:avLst>
              <a:gd name="adj1" fmla="val 50000"/>
              <a:gd name="adj2" fmla="val 49995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6" name="Tekstvak 12"/>
          <p:cNvSpPr txBox="1">
            <a:spLocks noChangeArrowheads="1"/>
          </p:cNvSpPr>
          <p:nvPr/>
        </p:nvSpPr>
        <p:spPr bwMode="auto">
          <a:xfrm>
            <a:off x="1760538" y="3132138"/>
            <a:ext cx="1016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Calibri" pitchFamily="34" charset="0"/>
              </a:rPr>
              <a:t>VKA</a:t>
            </a:r>
          </a:p>
          <a:p>
            <a:r>
              <a:rPr lang="nl-NL">
                <a:latin typeface="Calibri" pitchFamily="34" charset="0"/>
              </a:rPr>
              <a:t>INR 2-3</a:t>
            </a:r>
          </a:p>
        </p:txBody>
      </p:sp>
      <p:sp>
        <p:nvSpPr>
          <p:cNvPr id="14" name="Pijl omlaag 13"/>
          <p:cNvSpPr>
            <a:spLocks noChangeArrowheads="1"/>
          </p:cNvSpPr>
          <p:nvPr/>
        </p:nvSpPr>
        <p:spPr bwMode="auto">
          <a:xfrm>
            <a:off x="6646863" y="3922713"/>
            <a:ext cx="304800" cy="642937"/>
          </a:xfrm>
          <a:prstGeom prst="downArrow">
            <a:avLst>
              <a:gd name="adj1" fmla="val 50000"/>
              <a:gd name="adj2" fmla="val 50078"/>
            </a:avLst>
          </a:prstGeom>
          <a:solidFill>
            <a:srgbClr val="0000FF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2538" name="Tekstvak 14"/>
          <p:cNvSpPr txBox="1">
            <a:spLocks noChangeArrowheads="1"/>
          </p:cNvSpPr>
          <p:nvPr/>
        </p:nvSpPr>
        <p:spPr bwMode="auto">
          <a:xfrm>
            <a:off x="6977063" y="4016375"/>
            <a:ext cx="744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VKA</a:t>
            </a:r>
          </a:p>
          <a:p>
            <a:r>
              <a:rPr lang="nl-NL" sz="1400">
                <a:solidFill>
                  <a:srgbClr val="FFFFFF"/>
                </a:solidFill>
                <a:latin typeface="Calibri" pitchFamily="34" charset="0"/>
              </a:rPr>
              <a:t>INR 2-3</a:t>
            </a:r>
          </a:p>
        </p:txBody>
      </p:sp>
      <p:cxnSp>
        <p:nvCxnSpPr>
          <p:cNvPr id="16" name="Rechte verbindingslijn 15"/>
          <p:cNvCxnSpPr>
            <a:cxnSpLocks noChangeShapeType="1"/>
          </p:cNvCxnSpPr>
          <p:nvPr/>
        </p:nvCxnSpPr>
        <p:spPr bwMode="auto">
          <a:xfrm flipV="1">
            <a:off x="0" y="2506663"/>
            <a:ext cx="7002463" cy="1587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Rechthoek 16"/>
          <p:cNvSpPr/>
          <p:nvPr/>
        </p:nvSpPr>
        <p:spPr>
          <a:xfrm>
            <a:off x="1363663" y="2541588"/>
            <a:ext cx="263525" cy="4921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88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57200" y="-33020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FFFF00"/>
                </a:solidFill>
              </a:rPr>
              <a:t>Vitamine-K antagonisten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471488" y="1092200"/>
            <a:ext cx="8229600" cy="6197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nl-NL" sz="2800" i="1" smtClean="0">
                <a:solidFill>
                  <a:srgbClr val="FFFFFF"/>
                </a:solidFill>
              </a:rPr>
              <a:t>Vit-K antagonisten </a:t>
            </a:r>
            <a:r>
              <a:rPr lang="nl-NL" sz="2000" i="1" smtClean="0">
                <a:solidFill>
                  <a:srgbClr val="FFFFFF"/>
                </a:solidFill>
              </a:rPr>
              <a:t>(marcoumar, sintrom, warfarine)</a:t>
            </a:r>
            <a:r>
              <a:rPr lang="nl-NL" i="1" smtClean="0">
                <a:solidFill>
                  <a:srgbClr val="FFFFFF"/>
                </a:solidFill>
              </a:rPr>
              <a:t>:</a:t>
            </a:r>
            <a:endParaRPr lang="nl-NL" sz="2800" i="1" smtClean="0">
              <a:solidFill>
                <a:srgbClr val="FFFFFF"/>
              </a:solidFill>
            </a:endParaRPr>
          </a:p>
          <a:p>
            <a:r>
              <a:rPr lang="nl-NL" sz="2800" smtClean="0">
                <a:solidFill>
                  <a:srgbClr val="FFFFFF"/>
                </a:solidFill>
              </a:rPr>
              <a:t>Goedkoop, adequate infrastructuur voor controle</a:t>
            </a:r>
          </a:p>
          <a:p>
            <a:r>
              <a:rPr lang="nl-NL" sz="2800" smtClean="0">
                <a:solidFill>
                  <a:srgbClr val="FFFFFF"/>
                </a:solidFill>
              </a:rPr>
              <a:t>Makkelijk te couperen</a:t>
            </a:r>
          </a:p>
          <a:p>
            <a:r>
              <a:rPr lang="nl-NL" sz="2800" smtClean="0">
                <a:solidFill>
                  <a:srgbClr val="FFFFFF"/>
                </a:solidFill>
              </a:rPr>
              <a:t>Belastend voor patiënt</a:t>
            </a:r>
          </a:p>
          <a:p>
            <a:r>
              <a:rPr lang="nl-NL" sz="2800" smtClean="0">
                <a:solidFill>
                  <a:srgbClr val="FFFFFF"/>
                </a:solidFill>
              </a:rPr>
              <a:t>Suboptimaal tgv nauwe therapeutische breedte</a:t>
            </a:r>
          </a:p>
          <a:p>
            <a:r>
              <a:rPr lang="nl-NL" sz="2800" smtClean="0">
                <a:solidFill>
                  <a:srgbClr val="FFFFFF"/>
                </a:solidFill>
              </a:rPr>
              <a:t>invloed van voeding</a:t>
            </a:r>
          </a:p>
          <a:p>
            <a:r>
              <a:rPr lang="nl-NL" sz="2800" smtClean="0">
                <a:solidFill>
                  <a:srgbClr val="FFFFFF"/>
                </a:solidFill>
              </a:rPr>
              <a:t>Invloed van R/</a:t>
            </a:r>
          </a:p>
          <a:p>
            <a:pPr>
              <a:buFont typeface="Arial" pitchFamily="34" charset="0"/>
              <a:buNone/>
            </a:pPr>
            <a:endParaRPr lang="nl-NL" sz="280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None/>
            </a:pPr>
            <a:endParaRPr lang="nl-NL" sz="280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nl-NL" sz="2800" i="1" smtClean="0">
                <a:solidFill>
                  <a:srgbClr val="05FF1C"/>
                </a:solidFill>
              </a:rPr>
              <a:t>Oplossing?:</a:t>
            </a:r>
            <a:r>
              <a:rPr lang="nl-NL" sz="2800" smtClean="0">
                <a:solidFill>
                  <a:srgbClr val="05FF1C"/>
                </a:solidFill>
              </a:rPr>
              <a:t> Factor Xa-antagonisten of directe Trombine-antagonisten?</a:t>
            </a:r>
          </a:p>
        </p:txBody>
      </p:sp>
      <p:cxnSp>
        <p:nvCxnSpPr>
          <p:cNvPr id="5" name="Rechte verbindingslijn 4"/>
          <p:cNvCxnSpPr>
            <a:cxnSpLocks noChangeShapeType="1"/>
          </p:cNvCxnSpPr>
          <p:nvPr/>
        </p:nvCxnSpPr>
        <p:spPr bwMode="auto">
          <a:xfrm rot="16200000" flipH="1">
            <a:off x="4537870" y="4495006"/>
            <a:ext cx="1363662" cy="9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Rechte verbindingslijn 6"/>
          <p:cNvCxnSpPr>
            <a:cxnSpLocks noChangeShapeType="1"/>
          </p:cNvCxnSpPr>
          <p:nvPr/>
        </p:nvCxnSpPr>
        <p:spPr bwMode="auto">
          <a:xfrm flipV="1">
            <a:off x="5062538" y="5156200"/>
            <a:ext cx="3903662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5224463" y="4513263"/>
            <a:ext cx="3724275" cy="320675"/>
          </a:xfrm>
          <a:prstGeom prst="rect">
            <a:avLst/>
          </a:prstGeom>
          <a:solidFill>
            <a:srgbClr val="3AB8FF">
              <a:alpha val="52940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9" name="Tekstvak 13"/>
          <p:cNvSpPr txBox="1">
            <a:spLocks noChangeArrowheads="1"/>
          </p:cNvSpPr>
          <p:nvPr/>
        </p:nvSpPr>
        <p:spPr bwMode="auto">
          <a:xfrm>
            <a:off x="5214938" y="3817938"/>
            <a:ext cx="519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00"/>
                </a:solidFill>
                <a:latin typeface="Calibri" pitchFamily="34" charset="0"/>
              </a:rPr>
              <a:t>INR</a:t>
            </a:r>
          </a:p>
        </p:txBody>
      </p:sp>
      <p:sp>
        <p:nvSpPr>
          <p:cNvPr id="17" name="Vrije vorm 16"/>
          <p:cNvSpPr>
            <a:spLocks noChangeArrowheads="1"/>
          </p:cNvSpPr>
          <p:nvPr/>
        </p:nvSpPr>
        <p:spPr bwMode="auto">
          <a:xfrm>
            <a:off x="5214938" y="4187825"/>
            <a:ext cx="3733800" cy="858838"/>
          </a:xfrm>
          <a:custGeom>
            <a:avLst/>
            <a:gdLst>
              <a:gd name="T0" fmla="*/ 0 w 3733800"/>
              <a:gd name="T1" fmla="*/ 576372 h 584200"/>
              <a:gd name="T2" fmla="*/ 347133 w 3733800"/>
              <a:gd name="T3" fmla="*/ 489295 h 584200"/>
              <a:gd name="T4" fmla="*/ 516466 w 3733800"/>
              <a:gd name="T5" fmla="*/ 277820 h 584200"/>
              <a:gd name="T6" fmla="*/ 787400 w 3733800"/>
              <a:gd name="T7" fmla="*/ 78786 h 584200"/>
              <a:gd name="T8" fmla="*/ 1066800 w 3733800"/>
              <a:gd name="T9" fmla="*/ 41467 h 584200"/>
              <a:gd name="T10" fmla="*/ 1371600 w 3733800"/>
              <a:gd name="T11" fmla="*/ 252941 h 584200"/>
              <a:gd name="T12" fmla="*/ 1583266 w 3733800"/>
              <a:gd name="T13" fmla="*/ 576372 h 584200"/>
              <a:gd name="T14" fmla="*/ 1820333 w 3733800"/>
              <a:gd name="T15" fmla="*/ 800286 h 584200"/>
              <a:gd name="T16" fmla="*/ 2209800 w 3733800"/>
              <a:gd name="T17" fmla="*/ 837605 h 584200"/>
              <a:gd name="T18" fmla="*/ 2548466 w 3733800"/>
              <a:gd name="T19" fmla="*/ 675890 h 584200"/>
              <a:gd name="T20" fmla="*/ 2751666 w 3733800"/>
              <a:gd name="T21" fmla="*/ 364898 h 584200"/>
              <a:gd name="T22" fmla="*/ 2895600 w 3733800"/>
              <a:gd name="T23" fmla="*/ 128544 h 584200"/>
              <a:gd name="T24" fmla="*/ 3107266 w 3733800"/>
              <a:gd name="T25" fmla="*/ 16586 h 584200"/>
              <a:gd name="T26" fmla="*/ 3462866 w 3733800"/>
              <a:gd name="T27" fmla="*/ 29027 h 584200"/>
              <a:gd name="T28" fmla="*/ 3666066 w 3733800"/>
              <a:gd name="T29" fmla="*/ 153424 h 584200"/>
              <a:gd name="T30" fmla="*/ 3733800 w 3733800"/>
              <a:gd name="T31" fmla="*/ 203182 h 584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733800"/>
              <a:gd name="T49" fmla="*/ 0 h 584200"/>
              <a:gd name="T50" fmla="*/ 3733800 w 3733800"/>
              <a:gd name="T51" fmla="*/ 584200 h 5842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733800" h="584200">
                <a:moveTo>
                  <a:pt x="0" y="392289"/>
                </a:moveTo>
                <a:cubicBezTo>
                  <a:pt x="130527" y="379589"/>
                  <a:pt x="261055" y="366890"/>
                  <a:pt x="347133" y="333023"/>
                </a:cubicBezTo>
                <a:cubicBezTo>
                  <a:pt x="433211" y="299156"/>
                  <a:pt x="443088" y="235656"/>
                  <a:pt x="516466" y="189089"/>
                </a:cubicBezTo>
                <a:cubicBezTo>
                  <a:pt x="589844" y="142522"/>
                  <a:pt x="695678" y="80434"/>
                  <a:pt x="787400" y="53623"/>
                </a:cubicBezTo>
                <a:cubicBezTo>
                  <a:pt x="879122" y="26812"/>
                  <a:pt x="969433" y="8468"/>
                  <a:pt x="1066800" y="28223"/>
                </a:cubicBezTo>
                <a:cubicBezTo>
                  <a:pt x="1164167" y="47978"/>
                  <a:pt x="1285522" y="111478"/>
                  <a:pt x="1371600" y="172156"/>
                </a:cubicBezTo>
                <a:cubicBezTo>
                  <a:pt x="1457678" y="232834"/>
                  <a:pt x="1508477" y="330200"/>
                  <a:pt x="1583266" y="392289"/>
                </a:cubicBezTo>
                <a:cubicBezTo>
                  <a:pt x="1658055" y="454378"/>
                  <a:pt x="1715911" y="515056"/>
                  <a:pt x="1820333" y="544689"/>
                </a:cubicBezTo>
                <a:cubicBezTo>
                  <a:pt x="1924755" y="574322"/>
                  <a:pt x="2088445" y="584200"/>
                  <a:pt x="2209800" y="570089"/>
                </a:cubicBezTo>
                <a:cubicBezTo>
                  <a:pt x="2331156" y="555978"/>
                  <a:pt x="2458155" y="513645"/>
                  <a:pt x="2548466" y="460023"/>
                </a:cubicBezTo>
                <a:cubicBezTo>
                  <a:pt x="2638777" y="406401"/>
                  <a:pt x="2693810" y="310445"/>
                  <a:pt x="2751666" y="248356"/>
                </a:cubicBezTo>
                <a:cubicBezTo>
                  <a:pt x="2809522" y="186267"/>
                  <a:pt x="2836333" y="127000"/>
                  <a:pt x="2895600" y="87489"/>
                </a:cubicBezTo>
                <a:cubicBezTo>
                  <a:pt x="2954867" y="47978"/>
                  <a:pt x="3012722" y="22578"/>
                  <a:pt x="3107266" y="11289"/>
                </a:cubicBezTo>
                <a:cubicBezTo>
                  <a:pt x="3201810" y="0"/>
                  <a:pt x="3369733" y="4234"/>
                  <a:pt x="3462866" y="19756"/>
                </a:cubicBezTo>
                <a:cubicBezTo>
                  <a:pt x="3555999" y="35278"/>
                  <a:pt x="3620910" y="84668"/>
                  <a:pt x="3666066" y="104423"/>
                </a:cubicBezTo>
                <a:cubicBezTo>
                  <a:pt x="3711222" y="124179"/>
                  <a:pt x="3722511" y="131234"/>
                  <a:pt x="3733800" y="138289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</a:endParaRPr>
          </a:p>
        </p:txBody>
      </p:sp>
      <p:sp>
        <p:nvSpPr>
          <p:cNvPr id="23561" name="Tekstvak 17"/>
          <p:cNvSpPr txBox="1">
            <a:spLocks noChangeArrowheads="1"/>
          </p:cNvSpPr>
          <p:nvPr/>
        </p:nvSpPr>
        <p:spPr bwMode="auto">
          <a:xfrm>
            <a:off x="4586288" y="4003675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4.0</a:t>
            </a:r>
          </a:p>
        </p:txBody>
      </p:sp>
      <p:sp>
        <p:nvSpPr>
          <p:cNvPr id="23562" name="Tekstvak 18"/>
          <p:cNvSpPr txBox="1">
            <a:spLocks noChangeArrowheads="1"/>
          </p:cNvSpPr>
          <p:nvPr/>
        </p:nvSpPr>
        <p:spPr bwMode="auto">
          <a:xfrm>
            <a:off x="4586288" y="432752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3.0</a:t>
            </a:r>
          </a:p>
        </p:txBody>
      </p:sp>
      <p:sp>
        <p:nvSpPr>
          <p:cNvPr id="23563" name="Tekstvak 19"/>
          <p:cNvSpPr txBox="1">
            <a:spLocks noChangeArrowheads="1"/>
          </p:cNvSpPr>
          <p:nvPr/>
        </p:nvSpPr>
        <p:spPr bwMode="auto">
          <a:xfrm>
            <a:off x="4586288" y="4643438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2.0</a:t>
            </a:r>
          </a:p>
        </p:txBody>
      </p:sp>
      <p:sp>
        <p:nvSpPr>
          <p:cNvPr id="23564" name="Tekstvak 20"/>
          <p:cNvSpPr txBox="1">
            <a:spLocks noChangeArrowheads="1"/>
          </p:cNvSpPr>
          <p:nvPr/>
        </p:nvSpPr>
        <p:spPr bwMode="auto">
          <a:xfrm>
            <a:off x="4586288" y="4972050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1.0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4586288" y="3817938"/>
            <a:ext cx="4379912" cy="15224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66" name="Tekstvak 22"/>
          <p:cNvSpPr txBox="1">
            <a:spLocks noChangeArrowheads="1"/>
          </p:cNvSpPr>
          <p:nvPr/>
        </p:nvSpPr>
        <p:spPr bwMode="auto">
          <a:xfrm>
            <a:off x="7489825" y="4862513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CVA</a:t>
            </a:r>
          </a:p>
        </p:txBody>
      </p:sp>
      <p:sp>
        <p:nvSpPr>
          <p:cNvPr id="23567" name="Tekstvak 23"/>
          <p:cNvSpPr txBox="1">
            <a:spLocks noChangeArrowheads="1"/>
          </p:cNvSpPr>
          <p:nvPr/>
        </p:nvSpPr>
        <p:spPr bwMode="auto">
          <a:xfrm>
            <a:off x="6280150" y="3959225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Bloeding</a:t>
            </a:r>
          </a:p>
        </p:txBody>
      </p:sp>
      <p:sp>
        <p:nvSpPr>
          <p:cNvPr id="25" name="4-puntige ster 24"/>
          <p:cNvSpPr>
            <a:spLocks noChangeArrowheads="1"/>
          </p:cNvSpPr>
          <p:nvPr/>
        </p:nvSpPr>
        <p:spPr bwMode="auto">
          <a:xfrm>
            <a:off x="5589588" y="4516438"/>
            <a:ext cx="144462" cy="127000"/>
          </a:xfrm>
          <a:prstGeom prst="star4">
            <a:avLst>
              <a:gd name="adj" fmla="val 19167"/>
            </a:avLst>
          </a:prstGeom>
          <a:solidFill>
            <a:schemeClr val="tx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4-puntige ster 25"/>
          <p:cNvSpPr>
            <a:spLocks noChangeArrowheads="1"/>
          </p:cNvSpPr>
          <p:nvPr/>
        </p:nvSpPr>
        <p:spPr bwMode="auto">
          <a:xfrm>
            <a:off x="6738938" y="4706938"/>
            <a:ext cx="144462" cy="127000"/>
          </a:xfrm>
          <a:prstGeom prst="star4">
            <a:avLst>
              <a:gd name="adj" fmla="val 19167"/>
            </a:avLst>
          </a:prstGeom>
          <a:solidFill>
            <a:schemeClr val="tx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4-puntige ster 26"/>
          <p:cNvSpPr>
            <a:spLocks noChangeArrowheads="1"/>
          </p:cNvSpPr>
          <p:nvPr/>
        </p:nvSpPr>
        <p:spPr bwMode="auto">
          <a:xfrm>
            <a:off x="7840663" y="4595813"/>
            <a:ext cx="142875" cy="127000"/>
          </a:xfrm>
          <a:prstGeom prst="star4">
            <a:avLst>
              <a:gd name="adj" fmla="val 19167"/>
            </a:avLst>
          </a:prstGeom>
          <a:solidFill>
            <a:schemeClr val="tx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4-puntige ster 27"/>
          <p:cNvSpPr>
            <a:spLocks noChangeArrowheads="1"/>
          </p:cNvSpPr>
          <p:nvPr/>
        </p:nvSpPr>
        <p:spPr bwMode="auto">
          <a:xfrm>
            <a:off x="8428038" y="5426075"/>
            <a:ext cx="144462" cy="127000"/>
          </a:xfrm>
          <a:prstGeom prst="star4">
            <a:avLst>
              <a:gd name="adj" fmla="val 19167"/>
            </a:avLst>
          </a:prstGeom>
          <a:solidFill>
            <a:schemeClr val="tx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8550275" y="5340350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nl-NL" sz="1200">
                <a:solidFill>
                  <a:schemeClr val="bg1"/>
                </a:solidFill>
                <a:latin typeface="Calibri" pitchFamily="34" charset="0"/>
              </a:rPr>
              <a:t>INR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1335</Words>
  <Application>Microsoft Office PowerPoint</Application>
  <PresentationFormat>Diavoorstelling (4:3)</PresentationFormat>
  <Paragraphs>269</Paragraphs>
  <Slides>30</Slides>
  <Notes>30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2" baseType="lpstr">
      <vt:lpstr>Office-thema</vt:lpstr>
      <vt:lpstr>1_Office-thema</vt:lpstr>
      <vt:lpstr> Boezemfibrilleren</vt:lpstr>
      <vt:lpstr>ESC Guidelines 2010</vt:lpstr>
      <vt:lpstr>Dia 3</vt:lpstr>
      <vt:lpstr>CHADS2 versus CHA2DS2-VASc</vt:lpstr>
      <vt:lpstr>Dia 5</vt:lpstr>
      <vt:lpstr>CHA2DS2-VASc</vt:lpstr>
      <vt:lpstr>CHA2DS2-VASc</vt:lpstr>
      <vt:lpstr>Stroke Risk in AF patients</vt:lpstr>
      <vt:lpstr>Vitamine-K antagonisten</vt:lpstr>
      <vt:lpstr>Dia 10</vt:lpstr>
      <vt:lpstr>Dia 11</vt:lpstr>
      <vt:lpstr>Dia 12</vt:lpstr>
      <vt:lpstr>Dia 13</vt:lpstr>
      <vt:lpstr>Dia 14</vt:lpstr>
      <vt:lpstr>Appropriate AF management?</vt:lpstr>
      <vt:lpstr>‘Rate-related’ complicaties (RACE II)</vt:lpstr>
      <vt:lpstr>Appropriate AF management?</vt:lpstr>
      <vt:lpstr>3 ‘key-issues’ bij acuut AF</vt:lpstr>
      <vt:lpstr>Acute conversie: farmacologisch of elektrisch?</vt:lpstr>
      <vt:lpstr>Conversion technique</vt:lpstr>
      <vt:lpstr>Toch Chemische Conversie? Welk antiaritmicum?</vt:lpstr>
      <vt:lpstr>Welk antiaritmicum?</vt:lpstr>
      <vt:lpstr>Action Potential in the Atria and the Ventricles: Some K+ Ion Currents Are Present Only in the Atria1</vt:lpstr>
      <vt:lpstr>Vernakalant</vt:lpstr>
      <vt:lpstr>AVRO trial: Rapid Conversion of AF With Vernakalant for Infusion vs Amiodarone</vt:lpstr>
      <vt:lpstr>Appropriate AF management?</vt:lpstr>
      <vt:lpstr>Take Home messages</vt:lpstr>
      <vt:lpstr>Dia 28</vt:lpstr>
      <vt:lpstr>Behandeling AF door decennia heen</vt:lpstr>
      <vt:lpstr>Dia 30</vt:lpstr>
    </vt:vector>
  </TitlesOfParts>
  <Company>Kirchhof Cardiologie BV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Charles Kirchhof</dc:creator>
  <cp:lastModifiedBy>Marianne</cp:lastModifiedBy>
  <cp:revision>44</cp:revision>
  <dcterms:created xsi:type="dcterms:W3CDTF">2011-11-20T21:10:07Z</dcterms:created>
  <dcterms:modified xsi:type="dcterms:W3CDTF">2011-12-07T13:11:23Z</dcterms:modified>
</cp:coreProperties>
</file>